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5"/>
  </p:notesMasterIdLst>
  <p:handoutMasterIdLst>
    <p:handoutMasterId r:id="rId5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343" r:id="rId28"/>
    <p:sldId id="344" r:id="rId29"/>
    <p:sldId id="345" r:id="rId30"/>
    <p:sldId id="284" r:id="rId31"/>
    <p:sldId id="285" r:id="rId32"/>
    <p:sldId id="286" r:id="rId33"/>
    <p:sldId id="287" r:id="rId34"/>
    <p:sldId id="288" r:id="rId35"/>
    <p:sldId id="289" r:id="rId36"/>
    <p:sldId id="358" r:id="rId37"/>
    <p:sldId id="359" r:id="rId38"/>
    <p:sldId id="361" r:id="rId39"/>
    <p:sldId id="362" r:id="rId40"/>
    <p:sldId id="363" r:id="rId41"/>
    <p:sldId id="364" r:id="rId42"/>
    <p:sldId id="365" r:id="rId43"/>
    <p:sldId id="373" r:id="rId44"/>
    <p:sldId id="366" r:id="rId45"/>
    <p:sldId id="367" r:id="rId46"/>
    <p:sldId id="368" r:id="rId47"/>
    <p:sldId id="369" r:id="rId48"/>
    <p:sldId id="370" r:id="rId49"/>
    <p:sldId id="372" r:id="rId50"/>
    <p:sldId id="332" r:id="rId51"/>
    <p:sldId id="354" r:id="rId52"/>
    <p:sldId id="355" r:id="rId53"/>
    <p:sldId id="334" r:id="rId5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462" autoAdjust="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9D038-75EE-4818-934A-E1BB1BE2581E}"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ES"/>
        </a:p>
      </dgm:t>
    </dgm:pt>
    <dgm:pt modelId="{9BCF9DB7-A5D7-4452-92A5-E4BBFF6DC794}">
      <dgm:prSet phldrT="[Texto]" custT="1"/>
      <dgm:spPr/>
      <dgm:t>
        <a:bodyPr/>
        <a:lstStyle/>
        <a:p>
          <a:pPr algn="just"/>
          <a:r>
            <a:rPr lang="es-ES_tradnl" sz="2400" dirty="0" smtClean="0"/>
            <a:t>Basándose en el </a:t>
          </a:r>
          <a:r>
            <a:rPr lang="es-ES_tradnl" sz="2400" dirty="0" smtClean="0"/>
            <a:t>objetivo nro. 4 (M</a:t>
          </a:r>
          <a:r>
            <a:rPr lang="es-EC" sz="2400" dirty="0" err="1" smtClean="0"/>
            <a:t>enos</a:t>
          </a:r>
          <a:r>
            <a:rPr lang="es-EC" sz="2400" dirty="0" smtClean="0"/>
            <a:t> pobreza, más desarrollo</a:t>
          </a:r>
          <a:r>
            <a:rPr lang="es-ES_tradnl" sz="2400" dirty="0" smtClean="0"/>
            <a:t>) del </a:t>
          </a:r>
          <a:r>
            <a:rPr lang="es-EC" sz="2400" dirty="0" smtClean="0"/>
            <a:t>Plan Toda una Vida impulsado por el régimen de gobierno actual, el presente trabajo ayuda a cumplir la construcción de un Ecuador</a:t>
          </a:r>
          <a:r>
            <a:rPr lang="es-ES" sz="2400" b="0" i="0" dirty="0" smtClean="0"/>
            <a:t> incluyente e igualitario. </a:t>
          </a:r>
          <a:endParaRPr lang="es-ES_tradnl" sz="2400" dirty="0" smtClean="0">
            <a:solidFill>
              <a:srgbClr val="FFFF00"/>
            </a:solidFill>
          </a:endParaRPr>
        </a:p>
      </dgm:t>
    </dgm:pt>
    <dgm:pt modelId="{50FE8229-F62D-436E-B399-B6DEBBF50454}" type="parTrans" cxnId="{10B55710-A6B3-434A-9498-B0639361A59D}">
      <dgm:prSet/>
      <dgm:spPr/>
      <dgm:t>
        <a:bodyPr/>
        <a:lstStyle/>
        <a:p>
          <a:endParaRPr lang="es-ES" sz="2400"/>
        </a:p>
      </dgm:t>
    </dgm:pt>
    <dgm:pt modelId="{1F6BBDE3-7DB9-45B3-965B-5FE10D11A7A5}" type="sibTrans" cxnId="{10B55710-A6B3-434A-9498-B0639361A59D}">
      <dgm:prSet/>
      <dgm:spPr/>
      <dgm:t>
        <a:bodyPr/>
        <a:lstStyle/>
        <a:p>
          <a:endParaRPr lang="es-ES" sz="2400"/>
        </a:p>
      </dgm:t>
    </dgm:pt>
    <dgm:pt modelId="{F729935E-847E-4068-949C-368C0B310727}">
      <dgm:prSet phldrT="[Texto]" custT="1"/>
      <dgm:spPr/>
      <dgm:t>
        <a:bodyPr/>
        <a:lstStyle/>
        <a:p>
          <a:pPr algn="just"/>
          <a:r>
            <a:rPr lang="es-ES_tradnl" sz="2400" dirty="0" smtClean="0"/>
            <a:t>Por diversos factores tales como la contaminación o las sequias, el agua es cada vez más pobre y escasa, debido a que estos no solamente empeoran la calidad sino que también contribuyen a afectar la cantidad del recurso hídrico. </a:t>
          </a:r>
          <a:endParaRPr lang="es-ES_tradnl" sz="2400" dirty="0" smtClean="0"/>
        </a:p>
      </dgm:t>
    </dgm:pt>
    <dgm:pt modelId="{5F3C9BE1-1218-4994-B0CA-5AFF30DE0982}" type="parTrans" cxnId="{01571CDC-4249-4A44-B8C3-3862A1B1BC3D}">
      <dgm:prSet/>
      <dgm:spPr/>
      <dgm:t>
        <a:bodyPr/>
        <a:lstStyle/>
        <a:p>
          <a:endParaRPr lang="es-ES" sz="2400"/>
        </a:p>
      </dgm:t>
    </dgm:pt>
    <dgm:pt modelId="{D9481888-63B9-4F38-AE32-7EA016189119}" type="sibTrans" cxnId="{01571CDC-4249-4A44-B8C3-3862A1B1BC3D}">
      <dgm:prSet/>
      <dgm:spPr/>
      <dgm:t>
        <a:bodyPr/>
        <a:lstStyle/>
        <a:p>
          <a:endParaRPr lang="es-ES" sz="2400"/>
        </a:p>
      </dgm:t>
    </dgm:pt>
    <dgm:pt modelId="{92B90B21-7806-467C-BD5B-572A44151757}" type="pres">
      <dgm:prSet presAssocID="{0EC9D038-75EE-4818-934A-E1BB1BE2581E}" presName="linear" presStyleCnt="0">
        <dgm:presLayoutVars>
          <dgm:animLvl val="lvl"/>
          <dgm:resizeHandles val="exact"/>
        </dgm:presLayoutVars>
      </dgm:prSet>
      <dgm:spPr/>
      <dgm:t>
        <a:bodyPr/>
        <a:lstStyle/>
        <a:p>
          <a:endParaRPr lang="es-ES"/>
        </a:p>
      </dgm:t>
    </dgm:pt>
    <dgm:pt modelId="{4FE0C22F-EF29-41F2-B811-7266BB62D121}" type="pres">
      <dgm:prSet presAssocID="{9BCF9DB7-A5D7-4452-92A5-E4BBFF6DC794}" presName="parentText" presStyleLbl="node1" presStyleIdx="0" presStyleCnt="2" custScaleY="95688">
        <dgm:presLayoutVars>
          <dgm:chMax val="0"/>
          <dgm:bulletEnabled val="1"/>
        </dgm:presLayoutVars>
      </dgm:prSet>
      <dgm:spPr/>
      <dgm:t>
        <a:bodyPr/>
        <a:lstStyle/>
        <a:p>
          <a:endParaRPr lang="es-ES"/>
        </a:p>
      </dgm:t>
    </dgm:pt>
    <dgm:pt modelId="{EE0B5862-FCB5-4BAA-B563-4CE945806A6F}" type="pres">
      <dgm:prSet presAssocID="{1F6BBDE3-7DB9-45B3-965B-5FE10D11A7A5}" presName="spacer" presStyleCnt="0"/>
      <dgm:spPr/>
    </dgm:pt>
    <dgm:pt modelId="{31441D04-63B1-439F-8DEA-A590B3492D02}" type="pres">
      <dgm:prSet presAssocID="{F729935E-847E-4068-949C-368C0B310727}" presName="parentText" presStyleLbl="node1" presStyleIdx="1" presStyleCnt="2">
        <dgm:presLayoutVars>
          <dgm:chMax val="0"/>
          <dgm:bulletEnabled val="1"/>
        </dgm:presLayoutVars>
      </dgm:prSet>
      <dgm:spPr/>
      <dgm:t>
        <a:bodyPr/>
        <a:lstStyle/>
        <a:p>
          <a:endParaRPr lang="es-ES"/>
        </a:p>
      </dgm:t>
    </dgm:pt>
  </dgm:ptLst>
  <dgm:cxnLst>
    <dgm:cxn modelId="{10B55710-A6B3-434A-9498-B0639361A59D}" srcId="{0EC9D038-75EE-4818-934A-E1BB1BE2581E}" destId="{9BCF9DB7-A5D7-4452-92A5-E4BBFF6DC794}" srcOrd="0" destOrd="0" parTransId="{50FE8229-F62D-436E-B399-B6DEBBF50454}" sibTransId="{1F6BBDE3-7DB9-45B3-965B-5FE10D11A7A5}"/>
    <dgm:cxn modelId="{39837693-FE51-4EE4-8C28-4D3C090DFA0C}" type="presOf" srcId="{0EC9D038-75EE-4818-934A-E1BB1BE2581E}" destId="{92B90B21-7806-467C-BD5B-572A44151757}" srcOrd="0" destOrd="0" presId="urn:microsoft.com/office/officeart/2005/8/layout/vList2"/>
    <dgm:cxn modelId="{9704A36B-C1F7-41FF-9881-9F2138F1842F}" type="presOf" srcId="{9BCF9DB7-A5D7-4452-92A5-E4BBFF6DC794}" destId="{4FE0C22F-EF29-41F2-B811-7266BB62D121}" srcOrd="0" destOrd="0" presId="urn:microsoft.com/office/officeart/2005/8/layout/vList2"/>
    <dgm:cxn modelId="{B4316289-8AE0-4F31-9A7D-22F283F7A4E7}" type="presOf" srcId="{F729935E-847E-4068-949C-368C0B310727}" destId="{31441D04-63B1-439F-8DEA-A590B3492D02}" srcOrd="0" destOrd="0" presId="urn:microsoft.com/office/officeart/2005/8/layout/vList2"/>
    <dgm:cxn modelId="{01571CDC-4249-4A44-B8C3-3862A1B1BC3D}" srcId="{0EC9D038-75EE-4818-934A-E1BB1BE2581E}" destId="{F729935E-847E-4068-949C-368C0B310727}" srcOrd="1" destOrd="0" parTransId="{5F3C9BE1-1218-4994-B0CA-5AFF30DE0982}" sibTransId="{D9481888-63B9-4F38-AE32-7EA016189119}"/>
    <dgm:cxn modelId="{D4BAD63E-F343-464C-8A44-EFBDE0E78D2B}" type="presParOf" srcId="{92B90B21-7806-467C-BD5B-572A44151757}" destId="{4FE0C22F-EF29-41F2-B811-7266BB62D121}" srcOrd="0" destOrd="0" presId="urn:microsoft.com/office/officeart/2005/8/layout/vList2"/>
    <dgm:cxn modelId="{0732C328-B278-4173-B81A-BDF694A524CA}" type="presParOf" srcId="{92B90B21-7806-467C-BD5B-572A44151757}" destId="{EE0B5862-FCB5-4BAA-B563-4CE945806A6F}" srcOrd="1" destOrd="0" presId="urn:microsoft.com/office/officeart/2005/8/layout/vList2"/>
    <dgm:cxn modelId="{6E2B5C3E-31E2-4EE4-AEEA-DD56F124D949}" type="presParOf" srcId="{92B90B21-7806-467C-BD5B-572A44151757}" destId="{31441D04-63B1-439F-8DEA-A590B3492D0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9D038-75EE-4818-934A-E1BB1BE2581E}"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ES"/>
        </a:p>
      </dgm:t>
    </dgm:pt>
    <dgm:pt modelId="{9BCF9DB7-A5D7-4452-92A5-E4BBFF6DC794}">
      <dgm:prSet phldrT="[Texto]" custT="1"/>
      <dgm:spPr/>
      <dgm:t>
        <a:bodyPr/>
        <a:lstStyle/>
        <a:p>
          <a:pPr algn="just"/>
          <a:r>
            <a:rPr lang="es-ES_tradnl" sz="2400" dirty="0" smtClean="0"/>
            <a:t>Con el fin de ayudar a la población de la parroquia “El Placer del </a:t>
          </a:r>
          <a:r>
            <a:rPr lang="es-ES_tradnl" sz="2400" dirty="0" err="1" smtClean="0"/>
            <a:t>Toachi</a:t>
          </a:r>
          <a:r>
            <a:rPr lang="es-ES_tradnl" sz="2400" dirty="0" smtClean="0"/>
            <a:t>” nace la idea de proponer y diseñar un sistema de agua potable, debido a que en la actualidad en este sector del país se abastece de agua al consumidor de una manera inadecuada e insalubre.</a:t>
          </a:r>
          <a:endParaRPr lang="es-ES_tradnl" sz="2400" dirty="0" smtClean="0"/>
        </a:p>
      </dgm:t>
    </dgm:pt>
    <dgm:pt modelId="{50FE8229-F62D-436E-B399-B6DEBBF50454}" type="parTrans" cxnId="{10B55710-A6B3-434A-9498-B0639361A59D}">
      <dgm:prSet/>
      <dgm:spPr/>
      <dgm:t>
        <a:bodyPr/>
        <a:lstStyle/>
        <a:p>
          <a:endParaRPr lang="es-ES" sz="2400"/>
        </a:p>
      </dgm:t>
    </dgm:pt>
    <dgm:pt modelId="{1F6BBDE3-7DB9-45B3-965B-5FE10D11A7A5}" type="sibTrans" cxnId="{10B55710-A6B3-434A-9498-B0639361A59D}">
      <dgm:prSet/>
      <dgm:spPr/>
      <dgm:t>
        <a:bodyPr/>
        <a:lstStyle/>
        <a:p>
          <a:endParaRPr lang="es-ES" sz="2400"/>
        </a:p>
      </dgm:t>
    </dgm:pt>
    <dgm:pt modelId="{F729935E-847E-4068-949C-368C0B310727}">
      <dgm:prSet phldrT="[Texto]" custT="1"/>
      <dgm:spPr/>
      <dgm:t>
        <a:bodyPr/>
        <a:lstStyle/>
        <a:p>
          <a:pPr algn="just"/>
          <a:r>
            <a:rPr lang="es-ES_tradnl" sz="2400" dirty="0" smtClean="0"/>
            <a:t>La implementación de este proyecto dará mayor desarrollo y fortaleza a la población de este sector y su impacto brindará un mejor potencial económico y social, aumentando la seguridad y calidad de vida de los habitantes de este sector. </a:t>
          </a:r>
          <a:endParaRPr lang="es-ES_tradnl" sz="2400" dirty="0" smtClean="0"/>
        </a:p>
      </dgm:t>
    </dgm:pt>
    <dgm:pt modelId="{5F3C9BE1-1218-4994-B0CA-5AFF30DE0982}" type="parTrans" cxnId="{01571CDC-4249-4A44-B8C3-3862A1B1BC3D}">
      <dgm:prSet/>
      <dgm:spPr/>
      <dgm:t>
        <a:bodyPr/>
        <a:lstStyle/>
        <a:p>
          <a:endParaRPr lang="es-ES" sz="2400"/>
        </a:p>
      </dgm:t>
    </dgm:pt>
    <dgm:pt modelId="{D9481888-63B9-4F38-AE32-7EA016189119}" type="sibTrans" cxnId="{01571CDC-4249-4A44-B8C3-3862A1B1BC3D}">
      <dgm:prSet/>
      <dgm:spPr/>
      <dgm:t>
        <a:bodyPr/>
        <a:lstStyle/>
        <a:p>
          <a:endParaRPr lang="es-ES" sz="2400"/>
        </a:p>
      </dgm:t>
    </dgm:pt>
    <dgm:pt modelId="{92B90B21-7806-467C-BD5B-572A44151757}" type="pres">
      <dgm:prSet presAssocID="{0EC9D038-75EE-4818-934A-E1BB1BE2581E}" presName="linear" presStyleCnt="0">
        <dgm:presLayoutVars>
          <dgm:animLvl val="lvl"/>
          <dgm:resizeHandles val="exact"/>
        </dgm:presLayoutVars>
      </dgm:prSet>
      <dgm:spPr/>
      <dgm:t>
        <a:bodyPr/>
        <a:lstStyle/>
        <a:p>
          <a:endParaRPr lang="es-ES"/>
        </a:p>
      </dgm:t>
    </dgm:pt>
    <dgm:pt modelId="{4FE0C22F-EF29-41F2-B811-7266BB62D121}" type="pres">
      <dgm:prSet presAssocID="{9BCF9DB7-A5D7-4452-92A5-E4BBFF6DC794}" presName="parentText" presStyleLbl="node1" presStyleIdx="0" presStyleCnt="2" custScaleY="95688" custLinFactNeighborX="-151" custLinFactNeighborY="-4788">
        <dgm:presLayoutVars>
          <dgm:chMax val="0"/>
          <dgm:bulletEnabled val="1"/>
        </dgm:presLayoutVars>
      </dgm:prSet>
      <dgm:spPr/>
      <dgm:t>
        <a:bodyPr/>
        <a:lstStyle/>
        <a:p>
          <a:endParaRPr lang="es-ES"/>
        </a:p>
      </dgm:t>
    </dgm:pt>
    <dgm:pt modelId="{EE0B5862-FCB5-4BAA-B563-4CE945806A6F}" type="pres">
      <dgm:prSet presAssocID="{1F6BBDE3-7DB9-45B3-965B-5FE10D11A7A5}" presName="spacer" presStyleCnt="0"/>
      <dgm:spPr/>
    </dgm:pt>
    <dgm:pt modelId="{31441D04-63B1-439F-8DEA-A590B3492D02}" type="pres">
      <dgm:prSet presAssocID="{F729935E-847E-4068-949C-368C0B310727}" presName="parentText" presStyleLbl="node1" presStyleIdx="1" presStyleCnt="2">
        <dgm:presLayoutVars>
          <dgm:chMax val="0"/>
          <dgm:bulletEnabled val="1"/>
        </dgm:presLayoutVars>
      </dgm:prSet>
      <dgm:spPr/>
      <dgm:t>
        <a:bodyPr/>
        <a:lstStyle/>
        <a:p>
          <a:endParaRPr lang="es-ES"/>
        </a:p>
      </dgm:t>
    </dgm:pt>
  </dgm:ptLst>
  <dgm:cxnLst>
    <dgm:cxn modelId="{10B55710-A6B3-434A-9498-B0639361A59D}" srcId="{0EC9D038-75EE-4818-934A-E1BB1BE2581E}" destId="{9BCF9DB7-A5D7-4452-92A5-E4BBFF6DC794}" srcOrd="0" destOrd="0" parTransId="{50FE8229-F62D-436E-B399-B6DEBBF50454}" sibTransId="{1F6BBDE3-7DB9-45B3-965B-5FE10D11A7A5}"/>
    <dgm:cxn modelId="{39837693-FE51-4EE4-8C28-4D3C090DFA0C}" type="presOf" srcId="{0EC9D038-75EE-4818-934A-E1BB1BE2581E}" destId="{92B90B21-7806-467C-BD5B-572A44151757}" srcOrd="0" destOrd="0" presId="urn:microsoft.com/office/officeart/2005/8/layout/vList2"/>
    <dgm:cxn modelId="{9704A36B-C1F7-41FF-9881-9F2138F1842F}" type="presOf" srcId="{9BCF9DB7-A5D7-4452-92A5-E4BBFF6DC794}" destId="{4FE0C22F-EF29-41F2-B811-7266BB62D121}" srcOrd="0" destOrd="0" presId="urn:microsoft.com/office/officeart/2005/8/layout/vList2"/>
    <dgm:cxn modelId="{B4316289-8AE0-4F31-9A7D-22F283F7A4E7}" type="presOf" srcId="{F729935E-847E-4068-949C-368C0B310727}" destId="{31441D04-63B1-439F-8DEA-A590B3492D02}" srcOrd="0" destOrd="0" presId="urn:microsoft.com/office/officeart/2005/8/layout/vList2"/>
    <dgm:cxn modelId="{01571CDC-4249-4A44-B8C3-3862A1B1BC3D}" srcId="{0EC9D038-75EE-4818-934A-E1BB1BE2581E}" destId="{F729935E-847E-4068-949C-368C0B310727}" srcOrd="1" destOrd="0" parTransId="{5F3C9BE1-1218-4994-B0CA-5AFF30DE0982}" sibTransId="{D9481888-63B9-4F38-AE32-7EA016189119}"/>
    <dgm:cxn modelId="{D4BAD63E-F343-464C-8A44-EFBDE0E78D2B}" type="presParOf" srcId="{92B90B21-7806-467C-BD5B-572A44151757}" destId="{4FE0C22F-EF29-41F2-B811-7266BB62D121}" srcOrd="0" destOrd="0" presId="urn:microsoft.com/office/officeart/2005/8/layout/vList2"/>
    <dgm:cxn modelId="{0732C328-B278-4173-B81A-BDF694A524CA}" type="presParOf" srcId="{92B90B21-7806-467C-BD5B-572A44151757}" destId="{EE0B5862-FCB5-4BAA-B563-4CE945806A6F}" srcOrd="1" destOrd="0" presId="urn:microsoft.com/office/officeart/2005/8/layout/vList2"/>
    <dgm:cxn modelId="{6E2B5C3E-31E2-4EE4-AEEA-DD56F124D949}" type="presParOf" srcId="{92B90B21-7806-467C-BD5B-572A44151757}" destId="{31441D04-63B1-439F-8DEA-A590B3492D0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B17B7E-9436-4286-B9A5-D99F93F25668}"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es-ES"/>
        </a:p>
      </dgm:t>
    </dgm:pt>
    <dgm:pt modelId="{2180AF43-430F-421C-A644-0BB019822E51}">
      <dgm:prSet phldrT="[Texto]" custT="1"/>
      <dgm:spPr/>
      <dgm:t>
        <a:bodyPr/>
        <a:lstStyle/>
        <a:p>
          <a:pPr algn="just"/>
          <a:r>
            <a:rPr lang="es-ES_tradnl" sz="2000" dirty="0" smtClean="0"/>
            <a:t>El 100,00% de los habitantes de la parroquia “El Placer del </a:t>
          </a:r>
          <a:r>
            <a:rPr lang="es-ES_tradnl" sz="2000" dirty="0" err="1" smtClean="0"/>
            <a:t>Toachi</a:t>
          </a:r>
          <a:r>
            <a:rPr lang="es-ES_tradnl" sz="2000" dirty="0" smtClean="0"/>
            <a:t>” reconocen no tener un sistema de agua potable.</a:t>
          </a:r>
          <a:endParaRPr lang="es-ES" sz="2000" dirty="0"/>
        </a:p>
      </dgm:t>
    </dgm:pt>
    <dgm:pt modelId="{D48B3D62-9490-4B67-BDCA-C19A7505C42A}" type="parTrans" cxnId="{DD398C2C-8832-4BD2-81FF-14DBF38A1A39}">
      <dgm:prSet/>
      <dgm:spPr/>
      <dgm:t>
        <a:bodyPr/>
        <a:lstStyle/>
        <a:p>
          <a:endParaRPr lang="es-ES"/>
        </a:p>
      </dgm:t>
    </dgm:pt>
    <dgm:pt modelId="{EEC00C9B-1BE3-41D5-B9D5-9372F90B5951}" type="sibTrans" cxnId="{DD398C2C-8832-4BD2-81FF-14DBF38A1A39}">
      <dgm:prSet/>
      <dgm:spPr/>
      <dgm:t>
        <a:bodyPr/>
        <a:lstStyle/>
        <a:p>
          <a:endParaRPr lang="es-ES"/>
        </a:p>
      </dgm:t>
    </dgm:pt>
    <dgm:pt modelId="{74279160-27B1-4DCA-A6FA-368F57F62A52}">
      <dgm:prSet phldrT="[Texto]" custT="1"/>
      <dgm:spPr/>
      <dgm:t>
        <a:bodyPr/>
        <a:lstStyle/>
        <a:p>
          <a:pPr algn="just"/>
          <a:r>
            <a:rPr lang="es-ES_tradnl" sz="1900" dirty="0" smtClean="0"/>
            <a:t>El 76,00% de los habitantes creen conveniente la realización del sistema de agua potable, mientras que el 24,00% no lo creen conveniente.</a:t>
          </a:r>
          <a:endParaRPr lang="es-ES" sz="1900" dirty="0"/>
        </a:p>
      </dgm:t>
    </dgm:pt>
    <dgm:pt modelId="{DC522641-B701-445F-B958-0D68A755DBBF}" type="parTrans" cxnId="{31DC8625-15A2-4B1A-8FAB-7F7CDCE4508A}">
      <dgm:prSet/>
      <dgm:spPr/>
      <dgm:t>
        <a:bodyPr/>
        <a:lstStyle/>
        <a:p>
          <a:endParaRPr lang="es-ES"/>
        </a:p>
      </dgm:t>
    </dgm:pt>
    <dgm:pt modelId="{F47D5B33-D563-4CA5-B685-57362C000669}" type="sibTrans" cxnId="{31DC8625-15A2-4B1A-8FAB-7F7CDCE4508A}">
      <dgm:prSet/>
      <dgm:spPr/>
      <dgm:t>
        <a:bodyPr/>
        <a:lstStyle/>
        <a:p>
          <a:endParaRPr lang="es-ES"/>
        </a:p>
      </dgm:t>
    </dgm:pt>
    <dgm:pt modelId="{5084AF06-EE37-4571-B11B-BBD934ED2206}">
      <dgm:prSet phldrT="[Texto]"/>
      <dgm:spPr/>
      <dgm:t>
        <a:bodyPr/>
        <a:lstStyle/>
        <a:p>
          <a:r>
            <a:rPr lang="es-ES_tradnl" dirty="0" smtClean="0"/>
            <a:t>El 32,00% de los habitantes priorizan un sistema económico, el 30,00% prioriza la confiabilidad y el 38,00% la durabilidad. </a:t>
          </a:r>
          <a:endParaRPr lang="es-ES" dirty="0"/>
        </a:p>
      </dgm:t>
    </dgm:pt>
    <dgm:pt modelId="{B386D7E6-3BB3-4D52-8257-6B5C29B11507}" type="parTrans" cxnId="{F6B90C12-DC05-4E26-A680-058CC16C7153}">
      <dgm:prSet/>
      <dgm:spPr/>
      <dgm:t>
        <a:bodyPr/>
        <a:lstStyle/>
        <a:p>
          <a:endParaRPr lang="es-ES"/>
        </a:p>
      </dgm:t>
    </dgm:pt>
    <dgm:pt modelId="{45FC51E6-A89A-4998-804E-B37FB05DAFB1}" type="sibTrans" cxnId="{F6B90C12-DC05-4E26-A680-058CC16C7153}">
      <dgm:prSet/>
      <dgm:spPr/>
      <dgm:t>
        <a:bodyPr/>
        <a:lstStyle/>
        <a:p>
          <a:endParaRPr lang="es-ES"/>
        </a:p>
      </dgm:t>
    </dgm:pt>
    <dgm:pt modelId="{39061EED-DA3F-4603-9552-A814D1C01E13}">
      <dgm:prSet phldrT="[Texto]" custT="1"/>
      <dgm:spPr/>
      <dgm:t>
        <a:bodyPr/>
        <a:lstStyle/>
        <a:p>
          <a:r>
            <a:rPr lang="es-ES_tradnl" sz="1900" dirty="0" smtClean="0"/>
            <a:t>El 38,00% de los habitantes están dispuestos a aportar con mano de obra, el 32,00% con alimentos, y el 30,00% contribuirían económicamente</a:t>
          </a:r>
          <a:r>
            <a:rPr lang="es-ES_tradnl" sz="1800" dirty="0" smtClean="0"/>
            <a:t>.</a:t>
          </a:r>
          <a:endParaRPr lang="es-ES" sz="1800" dirty="0"/>
        </a:p>
      </dgm:t>
    </dgm:pt>
    <dgm:pt modelId="{48242E08-C07C-43F5-924D-EE33476D6062}" type="parTrans" cxnId="{DA615132-1A03-4882-8DB3-4E416F3D86F0}">
      <dgm:prSet/>
      <dgm:spPr/>
      <dgm:t>
        <a:bodyPr/>
        <a:lstStyle/>
        <a:p>
          <a:endParaRPr lang="es-ES"/>
        </a:p>
      </dgm:t>
    </dgm:pt>
    <dgm:pt modelId="{CE9E6BCA-60A3-4964-90BE-93C6EB329127}" type="sibTrans" cxnId="{DA615132-1A03-4882-8DB3-4E416F3D86F0}">
      <dgm:prSet/>
      <dgm:spPr/>
      <dgm:t>
        <a:bodyPr/>
        <a:lstStyle/>
        <a:p>
          <a:endParaRPr lang="es-ES"/>
        </a:p>
      </dgm:t>
    </dgm:pt>
    <dgm:pt modelId="{50160984-AE7F-423B-81B0-FF0D2255B7E4}" type="pres">
      <dgm:prSet presAssocID="{1DB17B7E-9436-4286-B9A5-D99F93F25668}" presName="Name0" presStyleCnt="0">
        <dgm:presLayoutVars>
          <dgm:chMax val="7"/>
          <dgm:chPref val="7"/>
          <dgm:dir/>
        </dgm:presLayoutVars>
      </dgm:prSet>
      <dgm:spPr/>
    </dgm:pt>
    <dgm:pt modelId="{B353D877-6A39-4D4A-9FC5-46E963C4B4C0}" type="pres">
      <dgm:prSet presAssocID="{1DB17B7E-9436-4286-B9A5-D99F93F25668}" presName="Name1" presStyleCnt="0"/>
      <dgm:spPr/>
    </dgm:pt>
    <dgm:pt modelId="{CA1C91EE-1786-4483-B411-88609F97370E}" type="pres">
      <dgm:prSet presAssocID="{1DB17B7E-9436-4286-B9A5-D99F93F25668}" presName="cycle" presStyleCnt="0"/>
      <dgm:spPr/>
    </dgm:pt>
    <dgm:pt modelId="{48B75E4B-9822-4431-941A-596067144C28}" type="pres">
      <dgm:prSet presAssocID="{1DB17B7E-9436-4286-B9A5-D99F93F25668}" presName="srcNode" presStyleLbl="node1" presStyleIdx="0" presStyleCnt="4"/>
      <dgm:spPr/>
    </dgm:pt>
    <dgm:pt modelId="{41F07BDA-3C2F-4675-9F40-1070CE3B9420}" type="pres">
      <dgm:prSet presAssocID="{1DB17B7E-9436-4286-B9A5-D99F93F25668}" presName="conn" presStyleLbl="parChTrans1D2" presStyleIdx="0" presStyleCnt="1"/>
      <dgm:spPr/>
    </dgm:pt>
    <dgm:pt modelId="{AC207548-D80F-41CD-925A-388E109088AF}" type="pres">
      <dgm:prSet presAssocID="{1DB17B7E-9436-4286-B9A5-D99F93F25668}" presName="extraNode" presStyleLbl="node1" presStyleIdx="0" presStyleCnt="4"/>
      <dgm:spPr/>
    </dgm:pt>
    <dgm:pt modelId="{DA3FE464-3A67-4392-A3EC-1EFAB58EAB5B}" type="pres">
      <dgm:prSet presAssocID="{1DB17B7E-9436-4286-B9A5-D99F93F25668}" presName="dstNode" presStyleLbl="node1" presStyleIdx="0" presStyleCnt="4"/>
      <dgm:spPr/>
    </dgm:pt>
    <dgm:pt modelId="{0CDA0B03-569F-4EEC-95AA-38F0B3BC589D}" type="pres">
      <dgm:prSet presAssocID="{2180AF43-430F-421C-A644-0BB019822E51}" presName="text_1" presStyleLbl="node1" presStyleIdx="0" presStyleCnt="4">
        <dgm:presLayoutVars>
          <dgm:bulletEnabled val="1"/>
        </dgm:presLayoutVars>
      </dgm:prSet>
      <dgm:spPr/>
      <dgm:t>
        <a:bodyPr/>
        <a:lstStyle/>
        <a:p>
          <a:endParaRPr lang="es-ES"/>
        </a:p>
      </dgm:t>
    </dgm:pt>
    <dgm:pt modelId="{B1C63043-A014-4B86-9D16-0E3EBE4771C3}" type="pres">
      <dgm:prSet presAssocID="{2180AF43-430F-421C-A644-0BB019822E51}" presName="accent_1" presStyleCnt="0"/>
      <dgm:spPr/>
    </dgm:pt>
    <dgm:pt modelId="{92DAA4D5-B2A7-47B7-86D6-06FBCED3FBC8}" type="pres">
      <dgm:prSet presAssocID="{2180AF43-430F-421C-A644-0BB019822E51}" presName="accentRepeatNode" presStyleLbl="solidFgAcc1" presStyleIdx="0" presStyleCnt="4"/>
      <dgm:spPr/>
    </dgm:pt>
    <dgm:pt modelId="{DAB3F23C-F3D7-4B36-BA15-E2734E628A89}" type="pres">
      <dgm:prSet presAssocID="{74279160-27B1-4DCA-A6FA-368F57F62A52}" presName="text_2" presStyleLbl="node1" presStyleIdx="1" presStyleCnt="4">
        <dgm:presLayoutVars>
          <dgm:bulletEnabled val="1"/>
        </dgm:presLayoutVars>
      </dgm:prSet>
      <dgm:spPr/>
      <dgm:t>
        <a:bodyPr/>
        <a:lstStyle/>
        <a:p>
          <a:endParaRPr lang="es-ES"/>
        </a:p>
      </dgm:t>
    </dgm:pt>
    <dgm:pt modelId="{556415C0-9406-4FB0-9296-6CC99230A42E}" type="pres">
      <dgm:prSet presAssocID="{74279160-27B1-4DCA-A6FA-368F57F62A52}" presName="accent_2" presStyleCnt="0"/>
      <dgm:spPr/>
    </dgm:pt>
    <dgm:pt modelId="{827AB739-C8B2-4152-83AE-06186A4E7924}" type="pres">
      <dgm:prSet presAssocID="{74279160-27B1-4DCA-A6FA-368F57F62A52}" presName="accentRepeatNode" presStyleLbl="solidFgAcc1" presStyleIdx="1" presStyleCnt="4"/>
      <dgm:spPr/>
    </dgm:pt>
    <dgm:pt modelId="{3A404435-EF03-48E8-820C-72D2772FF1D1}" type="pres">
      <dgm:prSet presAssocID="{5084AF06-EE37-4571-B11B-BBD934ED2206}" presName="text_3" presStyleLbl="node1" presStyleIdx="2" presStyleCnt="4">
        <dgm:presLayoutVars>
          <dgm:bulletEnabled val="1"/>
        </dgm:presLayoutVars>
      </dgm:prSet>
      <dgm:spPr/>
      <dgm:t>
        <a:bodyPr/>
        <a:lstStyle/>
        <a:p>
          <a:endParaRPr lang="es-ES"/>
        </a:p>
      </dgm:t>
    </dgm:pt>
    <dgm:pt modelId="{A73E5DEF-5DEC-48EE-8801-99703CA4E2D2}" type="pres">
      <dgm:prSet presAssocID="{5084AF06-EE37-4571-B11B-BBD934ED2206}" presName="accent_3" presStyleCnt="0"/>
      <dgm:spPr/>
    </dgm:pt>
    <dgm:pt modelId="{0CAB6807-D8D0-4228-8964-B408B3489BC1}" type="pres">
      <dgm:prSet presAssocID="{5084AF06-EE37-4571-B11B-BBD934ED2206}" presName="accentRepeatNode" presStyleLbl="solidFgAcc1" presStyleIdx="2" presStyleCnt="4"/>
      <dgm:spPr/>
    </dgm:pt>
    <dgm:pt modelId="{D6268C90-9220-45E9-9395-5F30F31EA958}" type="pres">
      <dgm:prSet presAssocID="{39061EED-DA3F-4603-9552-A814D1C01E13}" presName="text_4" presStyleLbl="node1" presStyleIdx="3" presStyleCnt="4" custLinFactNeighborX="-514">
        <dgm:presLayoutVars>
          <dgm:bulletEnabled val="1"/>
        </dgm:presLayoutVars>
      </dgm:prSet>
      <dgm:spPr/>
      <dgm:t>
        <a:bodyPr/>
        <a:lstStyle/>
        <a:p>
          <a:endParaRPr lang="es-ES"/>
        </a:p>
      </dgm:t>
    </dgm:pt>
    <dgm:pt modelId="{381FF595-7A81-4173-91C1-54B1ABC0A7AB}" type="pres">
      <dgm:prSet presAssocID="{39061EED-DA3F-4603-9552-A814D1C01E13}" presName="accent_4" presStyleCnt="0"/>
      <dgm:spPr/>
    </dgm:pt>
    <dgm:pt modelId="{5277E14F-65C9-4C39-B8D0-234F5EE61C0D}" type="pres">
      <dgm:prSet presAssocID="{39061EED-DA3F-4603-9552-A814D1C01E13}" presName="accentRepeatNode" presStyleLbl="solidFgAcc1" presStyleIdx="3" presStyleCnt="4"/>
      <dgm:spPr/>
    </dgm:pt>
  </dgm:ptLst>
  <dgm:cxnLst>
    <dgm:cxn modelId="{F2DCDDFC-A5E1-419C-8392-16C5F7FB9042}" type="presOf" srcId="{2180AF43-430F-421C-A644-0BB019822E51}" destId="{0CDA0B03-569F-4EEC-95AA-38F0B3BC589D}" srcOrd="0" destOrd="0" presId="urn:microsoft.com/office/officeart/2008/layout/VerticalCurvedList"/>
    <dgm:cxn modelId="{BFB700CC-3D3F-419B-ACFA-039D0D9AADBA}" type="presOf" srcId="{39061EED-DA3F-4603-9552-A814D1C01E13}" destId="{D6268C90-9220-45E9-9395-5F30F31EA958}" srcOrd="0" destOrd="0" presId="urn:microsoft.com/office/officeart/2008/layout/VerticalCurvedList"/>
    <dgm:cxn modelId="{F6B90C12-DC05-4E26-A680-058CC16C7153}" srcId="{1DB17B7E-9436-4286-B9A5-D99F93F25668}" destId="{5084AF06-EE37-4571-B11B-BBD934ED2206}" srcOrd="2" destOrd="0" parTransId="{B386D7E6-3BB3-4D52-8257-6B5C29B11507}" sibTransId="{45FC51E6-A89A-4998-804E-B37FB05DAFB1}"/>
    <dgm:cxn modelId="{C4A8E759-CBDA-4550-B59E-A6AD073E8529}" type="presOf" srcId="{5084AF06-EE37-4571-B11B-BBD934ED2206}" destId="{3A404435-EF03-48E8-820C-72D2772FF1D1}" srcOrd="0" destOrd="0" presId="urn:microsoft.com/office/officeart/2008/layout/VerticalCurvedList"/>
    <dgm:cxn modelId="{BDD19332-4F2B-408B-BCA4-00B34654588B}" type="presOf" srcId="{74279160-27B1-4DCA-A6FA-368F57F62A52}" destId="{DAB3F23C-F3D7-4B36-BA15-E2734E628A89}" srcOrd="0" destOrd="0" presId="urn:microsoft.com/office/officeart/2008/layout/VerticalCurvedList"/>
    <dgm:cxn modelId="{FCDA6E0F-5C58-4563-92E1-E88A85B1939C}" type="presOf" srcId="{1DB17B7E-9436-4286-B9A5-D99F93F25668}" destId="{50160984-AE7F-423B-81B0-FF0D2255B7E4}" srcOrd="0" destOrd="0" presId="urn:microsoft.com/office/officeart/2008/layout/VerticalCurvedList"/>
    <dgm:cxn modelId="{DD398C2C-8832-4BD2-81FF-14DBF38A1A39}" srcId="{1DB17B7E-9436-4286-B9A5-D99F93F25668}" destId="{2180AF43-430F-421C-A644-0BB019822E51}" srcOrd="0" destOrd="0" parTransId="{D48B3D62-9490-4B67-BDCA-C19A7505C42A}" sibTransId="{EEC00C9B-1BE3-41D5-B9D5-9372F90B5951}"/>
    <dgm:cxn modelId="{DA615132-1A03-4882-8DB3-4E416F3D86F0}" srcId="{1DB17B7E-9436-4286-B9A5-D99F93F25668}" destId="{39061EED-DA3F-4603-9552-A814D1C01E13}" srcOrd="3" destOrd="0" parTransId="{48242E08-C07C-43F5-924D-EE33476D6062}" sibTransId="{CE9E6BCA-60A3-4964-90BE-93C6EB329127}"/>
    <dgm:cxn modelId="{5464FD2C-6780-4500-9C3D-176C9E418CBA}" type="presOf" srcId="{EEC00C9B-1BE3-41D5-B9D5-9372F90B5951}" destId="{41F07BDA-3C2F-4675-9F40-1070CE3B9420}" srcOrd="0" destOrd="0" presId="urn:microsoft.com/office/officeart/2008/layout/VerticalCurvedList"/>
    <dgm:cxn modelId="{31DC8625-15A2-4B1A-8FAB-7F7CDCE4508A}" srcId="{1DB17B7E-9436-4286-B9A5-D99F93F25668}" destId="{74279160-27B1-4DCA-A6FA-368F57F62A52}" srcOrd="1" destOrd="0" parTransId="{DC522641-B701-445F-B958-0D68A755DBBF}" sibTransId="{F47D5B33-D563-4CA5-B685-57362C000669}"/>
    <dgm:cxn modelId="{BF575C2D-2038-4EFB-A082-1341C72E5AB5}" type="presParOf" srcId="{50160984-AE7F-423B-81B0-FF0D2255B7E4}" destId="{B353D877-6A39-4D4A-9FC5-46E963C4B4C0}" srcOrd="0" destOrd="0" presId="urn:microsoft.com/office/officeart/2008/layout/VerticalCurvedList"/>
    <dgm:cxn modelId="{612D360C-54BC-48C3-896D-F9DB49964D25}" type="presParOf" srcId="{B353D877-6A39-4D4A-9FC5-46E963C4B4C0}" destId="{CA1C91EE-1786-4483-B411-88609F97370E}" srcOrd="0" destOrd="0" presId="urn:microsoft.com/office/officeart/2008/layout/VerticalCurvedList"/>
    <dgm:cxn modelId="{B732FC17-C847-491F-8277-55EB1CDB13A4}" type="presParOf" srcId="{CA1C91EE-1786-4483-B411-88609F97370E}" destId="{48B75E4B-9822-4431-941A-596067144C28}" srcOrd="0" destOrd="0" presId="urn:microsoft.com/office/officeart/2008/layout/VerticalCurvedList"/>
    <dgm:cxn modelId="{D571AD43-9437-4D25-BD10-6D2E517D1113}" type="presParOf" srcId="{CA1C91EE-1786-4483-B411-88609F97370E}" destId="{41F07BDA-3C2F-4675-9F40-1070CE3B9420}" srcOrd="1" destOrd="0" presId="urn:microsoft.com/office/officeart/2008/layout/VerticalCurvedList"/>
    <dgm:cxn modelId="{F848E362-AC42-4DC2-B18F-2D9BC1DB039C}" type="presParOf" srcId="{CA1C91EE-1786-4483-B411-88609F97370E}" destId="{AC207548-D80F-41CD-925A-388E109088AF}" srcOrd="2" destOrd="0" presId="urn:microsoft.com/office/officeart/2008/layout/VerticalCurvedList"/>
    <dgm:cxn modelId="{45606101-F5AB-425D-AD03-0084FD997EFA}" type="presParOf" srcId="{CA1C91EE-1786-4483-B411-88609F97370E}" destId="{DA3FE464-3A67-4392-A3EC-1EFAB58EAB5B}" srcOrd="3" destOrd="0" presId="urn:microsoft.com/office/officeart/2008/layout/VerticalCurvedList"/>
    <dgm:cxn modelId="{E9BDB730-EF25-4081-B87E-C2CBE8FAFDBE}" type="presParOf" srcId="{B353D877-6A39-4D4A-9FC5-46E963C4B4C0}" destId="{0CDA0B03-569F-4EEC-95AA-38F0B3BC589D}" srcOrd="1" destOrd="0" presId="urn:microsoft.com/office/officeart/2008/layout/VerticalCurvedList"/>
    <dgm:cxn modelId="{64396B6B-1789-47F3-8E9F-1B1F6A126EDA}" type="presParOf" srcId="{B353D877-6A39-4D4A-9FC5-46E963C4B4C0}" destId="{B1C63043-A014-4B86-9D16-0E3EBE4771C3}" srcOrd="2" destOrd="0" presId="urn:microsoft.com/office/officeart/2008/layout/VerticalCurvedList"/>
    <dgm:cxn modelId="{362D5A46-5716-4149-940F-0E8A31EC0981}" type="presParOf" srcId="{B1C63043-A014-4B86-9D16-0E3EBE4771C3}" destId="{92DAA4D5-B2A7-47B7-86D6-06FBCED3FBC8}" srcOrd="0" destOrd="0" presId="urn:microsoft.com/office/officeart/2008/layout/VerticalCurvedList"/>
    <dgm:cxn modelId="{E06FF1BA-453C-4642-AEEE-F9053E53BBB2}" type="presParOf" srcId="{B353D877-6A39-4D4A-9FC5-46E963C4B4C0}" destId="{DAB3F23C-F3D7-4B36-BA15-E2734E628A89}" srcOrd="3" destOrd="0" presId="urn:microsoft.com/office/officeart/2008/layout/VerticalCurvedList"/>
    <dgm:cxn modelId="{1D0FC582-C991-4847-9C7C-A256067BB4FA}" type="presParOf" srcId="{B353D877-6A39-4D4A-9FC5-46E963C4B4C0}" destId="{556415C0-9406-4FB0-9296-6CC99230A42E}" srcOrd="4" destOrd="0" presId="urn:microsoft.com/office/officeart/2008/layout/VerticalCurvedList"/>
    <dgm:cxn modelId="{F640FA53-5EF0-4D86-9948-79A1DB1FCFD3}" type="presParOf" srcId="{556415C0-9406-4FB0-9296-6CC99230A42E}" destId="{827AB739-C8B2-4152-83AE-06186A4E7924}" srcOrd="0" destOrd="0" presId="urn:microsoft.com/office/officeart/2008/layout/VerticalCurvedList"/>
    <dgm:cxn modelId="{68D91954-CDA4-4C8D-A3F4-7918056FC19D}" type="presParOf" srcId="{B353D877-6A39-4D4A-9FC5-46E963C4B4C0}" destId="{3A404435-EF03-48E8-820C-72D2772FF1D1}" srcOrd="5" destOrd="0" presId="urn:microsoft.com/office/officeart/2008/layout/VerticalCurvedList"/>
    <dgm:cxn modelId="{109DB352-D5DE-42C4-AD6C-1909563E2CE1}" type="presParOf" srcId="{B353D877-6A39-4D4A-9FC5-46E963C4B4C0}" destId="{A73E5DEF-5DEC-48EE-8801-99703CA4E2D2}" srcOrd="6" destOrd="0" presId="urn:microsoft.com/office/officeart/2008/layout/VerticalCurvedList"/>
    <dgm:cxn modelId="{C5714A1E-A084-4060-A5D5-21CC3183109C}" type="presParOf" srcId="{A73E5DEF-5DEC-48EE-8801-99703CA4E2D2}" destId="{0CAB6807-D8D0-4228-8964-B408B3489BC1}" srcOrd="0" destOrd="0" presId="urn:microsoft.com/office/officeart/2008/layout/VerticalCurvedList"/>
    <dgm:cxn modelId="{0EA39A75-1975-4623-8851-DEEFD20AE0DA}" type="presParOf" srcId="{B353D877-6A39-4D4A-9FC5-46E963C4B4C0}" destId="{D6268C90-9220-45E9-9395-5F30F31EA958}" srcOrd="7" destOrd="0" presId="urn:microsoft.com/office/officeart/2008/layout/VerticalCurvedList"/>
    <dgm:cxn modelId="{992389C8-93DD-49A0-95DB-4CCA2587FDC5}" type="presParOf" srcId="{B353D877-6A39-4D4A-9FC5-46E963C4B4C0}" destId="{381FF595-7A81-4173-91C1-54B1ABC0A7AB}" srcOrd="8" destOrd="0" presId="urn:microsoft.com/office/officeart/2008/layout/VerticalCurvedList"/>
    <dgm:cxn modelId="{EF2F1BAA-F402-476C-A8BC-D35049BDC487}" type="presParOf" srcId="{381FF595-7A81-4173-91C1-54B1ABC0A7AB}" destId="{5277E14F-65C9-4C39-B8D0-234F5EE61C0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765078-D7CD-4A65-8ED7-E379B5E0F95E}" type="doc">
      <dgm:prSet loTypeId="urn:microsoft.com/office/officeart/2008/layout/BendingPictureCaption" loCatId="picture" qsTypeId="urn:microsoft.com/office/officeart/2005/8/quickstyle/simple1" qsCatId="simple" csTypeId="urn:microsoft.com/office/officeart/2005/8/colors/accent0_1" csCatId="mainScheme" phldr="1"/>
      <dgm:spPr/>
      <dgm:t>
        <a:bodyPr/>
        <a:lstStyle/>
        <a:p>
          <a:endParaRPr lang="es-ES"/>
        </a:p>
      </dgm:t>
    </dgm:pt>
    <dgm:pt modelId="{B8CDE239-8081-44F7-A759-F30A549860AB}">
      <dgm:prSet phldrT="[Texto]" custT="1">
        <dgm:style>
          <a:lnRef idx="2">
            <a:schemeClr val="accent6"/>
          </a:lnRef>
          <a:fillRef idx="1">
            <a:schemeClr val="lt1"/>
          </a:fillRef>
          <a:effectRef idx="0">
            <a:schemeClr val="accent6"/>
          </a:effectRef>
          <a:fontRef idx="minor">
            <a:schemeClr val="dk1"/>
          </a:fontRef>
        </dgm:style>
      </dgm:prSet>
      <dgm:spPr/>
      <dgm:t>
        <a:bodyPr/>
        <a:lstStyle/>
        <a:p>
          <a:pPr algn="just"/>
          <a:r>
            <a:rPr lang="es-ES_tradnl" sz="2000" dirty="0" smtClean="0"/>
            <a:t>La fuente natural que abastece a la captación, al tanque reservorio y que posteriormente alimenta a toda la red de agua potable es el río Achotillo ubicado en la cota 470,70 msnm. </a:t>
          </a:r>
          <a:endParaRPr lang="es-ES" sz="2000" dirty="0"/>
        </a:p>
      </dgm:t>
    </dgm:pt>
    <dgm:pt modelId="{96FB565C-5A62-443B-BF38-FBCB89D76EEC}" type="parTrans" cxnId="{FF9B6C68-ECF1-4AC0-A118-5B4FD2313BD8}">
      <dgm:prSet/>
      <dgm:spPr/>
      <dgm:t>
        <a:bodyPr/>
        <a:lstStyle/>
        <a:p>
          <a:endParaRPr lang="es-ES"/>
        </a:p>
      </dgm:t>
    </dgm:pt>
    <dgm:pt modelId="{241E1979-02B5-45C2-8AA5-7EF80DC8CD5B}" type="sibTrans" cxnId="{FF9B6C68-ECF1-4AC0-A118-5B4FD2313BD8}">
      <dgm:prSet/>
      <dgm:spPr/>
      <dgm:t>
        <a:bodyPr/>
        <a:lstStyle/>
        <a:p>
          <a:endParaRPr lang="es-ES"/>
        </a:p>
      </dgm:t>
    </dgm:pt>
    <dgm:pt modelId="{E100645A-9A50-422F-A8E0-D4C6C812E765}" type="pres">
      <dgm:prSet presAssocID="{68765078-D7CD-4A65-8ED7-E379B5E0F95E}" presName="diagram" presStyleCnt="0">
        <dgm:presLayoutVars>
          <dgm:dir/>
        </dgm:presLayoutVars>
      </dgm:prSet>
      <dgm:spPr/>
    </dgm:pt>
    <dgm:pt modelId="{5C2A5C16-C174-4793-9491-6FE857CB1A5B}" type="pres">
      <dgm:prSet presAssocID="{B8CDE239-8081-44F7-A759-F30A549860AB}" presName="composite" presStyleCnt="0"/>
      <dgm:spPr/>
    </dgm:pt>
    <dgm:pt modelId="{D27BE0E1-B637-4590-80F7-B6695D5AD765}" type="pres">
      <dgm:prSet presAssocID="{B8CDE239-8081-44F7-A759-F30A549860AB}" presName="Image" presStyleLbl="bgShp" presStyleIdx="0" presStyleCnt="1"/>
      <dgm:spPr>
        <a:blipFill rotWithShape="1">
          <a:blip xmlns:r="http://schemas.openxmlformats.org/officeDocument/2006/relationships" r:embed="rId1"/>
          <a:stretch>
            <a:fillRect/>
          </a:stretch>
        </a:blipFill>
      </dgm:spPr>
    </dgm:pt>
    <dgm:pt modelId="{94ADC676-9CBA-442F-BD55-FCD3BDF9E861}" type="pres">
      <dgm:prSet presAssocID="{B8CDE239-8081-44F7-A759-F30A549860AB}" presName="Parent" presStyleLbl="node0" presStyleIdx="0" presStyleCnt="1" custScaleX="113292" custScaleY="169921">
        <dgm:presLayoutVars>
          <dgm:bulletEnabled val="1"/>
        </dgm:presLayoutVars>
      </dgm:prSet>
      <dgm:spPr>
        <a:prstGeom prst="roundRect">
          <a:avLst/>
        </a:prstGeom>
      </dgm:spPr>
      <dgm:t>
        <a:bodyPr/>
        <a:lstStyle/>
        <a:p>
          <a:endParaRPr lang="es-ES"/>
        </a:p>
      </dgm:t>
    </dgm:pt>
  </dgm:ptLst>
  <dgm:cxnLst>
    <dgm:cxn modelId="{9564BC19-B793-429A-BDB4-F95B76FAFB29}" type="presOf" srcId="{68765078-D7CD-4A65-8ED7-E379B5E0F95E}" destId="{E100645A-9A50-422F-A8E0-D4C6C812E765}" srcOrd="0" destOrd="0" presId="urn:microsoft.com/office/officeart/2008/layout/BendingPictureCaption"/>
    <dgm:cxn modelId="{FF9B6C68-ECF1-4AC0-A118-5B4FD2313BD8}" srcId="{68765078-D7CD-4A65-8ED7-E379B5E0F95E}" destId="{B8CDE239-8081-44F7-A759-F30A549860AB}" srcOrd="0" destOrd="0" parTransId="{96FB565C-5A62-443B-BF38-FBCB89D76EEC}" sibTransId="{241E1979-02B5-45C2-8AA5-7EF80DC8CD5B}"/>
    <dgm:cxn modelId="{CD99ECD2-3E79-439B-9398-D81CC8881823}" type="presOf" srcId="{B8CDE239-8081-44F7-A759-F30A549860AB}" destId="{94ADC676-9CBA-442F-BD55-FCD3BDF9E861}" srcOrd="0" destOrd="0" presId="urn:microsoft.com/office/officeart/2008/layout/BendingPictureCaption"/>
    <dgm:cxn modelId="{02D1F4F6-122C-42C4-8236-69A353E616A3}" type="presParOf" srcId="{E100645A-9A50-422F-A8E0-D4C6C812E765}" destId="{5C2A5C16-C174-4793-9491-6FE857CB1A5B}" srcOrd="0" destOrd="0" presId="urn:microsoft.com/office/officeart/2008/layout/BendingPictureCaption"/>
    <dgm:cxn modelId="{EEC7ADB5-B2B2-4310-9B0D-986C50B9B265}" type="presParOf" srcId="{5C2A5C16-C174-4793-9491-6FE857CB1A5B}" destId="{D27BE0E1-B637-4590-80F7-B6695D5AD765}" srcOrd="0" destOrd="0" presId="urn:microsoft.com/office/officeart/2008/layout/BendingPictureCaption"/>
    <dgm:cxn modelId="{E99BE49F-CF8A-4D9C-84EB-26D67AC29710}" type="presParOf" srcId="{5C2A5C16-C174-4793-9491-6FE857CB1A5B}" destId="{94ADC676-9CBA-442F-BD55-FCD3BDF9E861}"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C22F-EF29-41F2-B811-7266BB62D121}">
      <dsp:nvSpPr>
        <dsp:cNvPr id="0" name=""/>
        <dsp:cNvSpPr/>
      </dsp:nvSpPr>
      <dsp:spPr>
        <a:xfrm>
          <a:off x="0" y="932064"/>
          <a:ext cx="8128000" cy="164797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smtClean="0"/>
            <a:t>Basándose en el </a:t>
          </a:r>
          <a:r>
            <a:rPr lang="es-ES_tradnl" sz="2400" kern="1200" dirty="0" smtClean="0"/>
            <a:t>objetivo nro. 4 (M</a:t>
          </a:r>
          <a:r>
            <a:rPr lang="es-EC" sz="2400" kern="1200" dirty="0" err="1" smtClean="0"/>
            <a:t>enos</a:t>
          </a:r>
          <a:r>
            <a:rPr lang="es-EC" sz="2400" kern="1200" dirty="0" smtClean="0"/>
            <a:t> pobreza, más desarrollo</a:t>
          </a:r>
          <a:r>
            <a:rPr lang="es-ES_tradnl" sz="2400" kern="1200" dirty="0" smtClean="0"/>
            <a:t>) del </a:t>
          </a:r>
          <a:r>
            <a:rPr lang="es-EC" sz="2400" kern="1200" dirty="0" smtClean="0"/>
            <a:t>Plan Toda una Vida impulsado por el régimen de gobierno actual, el presente trabajo ayuda a cumplir la construcción de un Ecuador</a:t>
          </a:r>
          <a:r>
            <a:rPr lang="es-ES" sz="2400" b="0" i="0" kern="1200" dirty="0" smtClean="0"/>
            <a:t> incluyente e igualitario. </a:t>
          </a:r>
          <a:endParaRPr lang="es-ES_tradnl" sz="2400" kern="1200" dirty="0" smtClean="0">
            <a:solidFill>
              <a:srgbClr val="FFFF00"/>
            </a:solidFill>
          </a:endParaRPr>
        </a:p>
      </dsp:txBody>
      <dsp:txXfrm>
        <a:off x="80448" y="1012512"/>
        <a:ext cx="7967104" cy="1487081"/>
      </dsp:txXfrm>
    </dsp:sp>
    <dsp:sp modelId="{31441D04-63B1-439F-8DEA-A590B3492D02}">
      <dsp:nvSpPr>
        <dsp:cNvPr id="0" name=""/>
        <dsp:cNvSpPr/>
      </dsp:nvSpPr>
      <dsp:spPr>
        <a:xfrm>
          <a:off x="0" y="2764362"/>
          <a:ext cx="8128000" cy="1722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smtClean="0"/>
            <a:t>Por diversos factores tales como la contaminación o las sequias, el agua es cada vez más pobre y escasa, debido a que estos no solamente empeoran la calidad sino que también contribuyen a afectar la cantidad del recurso hídrico. </a:t>
          </a:r>
          <a:endParaRPr lang="es-ES_tradnl" sz="2400" kern="1200" dirty="0" smtClean="0"/>
        </a:p>
      </dsp:txBody>
      <dsp:txXfrm>
        <a:off x="84073" y="2848435"/>
        <a:ext cx="7959854" cy="1554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C22F-EF29-41F2-B811-7266BB62D121}">
      <dsp:nvSpPr>
        <dsp:cNvPr id="0" name=""/>
        <dsp:cNvSpPr/>
      </dsp:nvSpPr>
      <dsp:spPr>
        <a:xfrm>
          <a:off x="0" y="0"/>
          <a:ext cx="8128000" cy="264338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smtClean="0"/>
            <a:t>Con el fin de ayudar a la población de la parroquia “El Placer del </a:t>
          </a:r>
          <a:r>
            <a:rPr lang="es-ES_tradnl" sz="2400" kern="1200" dirty="0" err="1" smtClean="0"/>
            <a:t>Toachi</a:t>
          </a:r>
          <a:r>
            <a:rPr lang="es-ES_tradnl" sz="2400" kern="1200" dirty="0" smtClean="0"/>
            <a:t>” nace la idea de proponer y diseñar un sistema de agua potable, debido a que en la actualidad en este sector del país se abastece de agua al consumidor de una manera inadecuada e insalubre.</a:t>
          </a:r>
          <a:endParaRPr lang="es-ES_tradnl" sz="2400" kern="1200" dirty="0" smtClean="0"/>
        </a:p>
      </dsp:txBody>
      <dsp:txXfrm>
        <a:off x="129039" y="129039"/>
        <a:ext cx="7869922" cy="2385308"/>
      </dsp:txXfrm>
    </dsp:sp>
    <dsp:sp modelId="{31441D04-63B1-439F-8DEA-A590B3492D02}">
      <dsp:nvSpPr>
        <dsp:cNvPr id="0" name=""/>
        <dsp:cNvSpPr/>
      </dsp:nvSpPr>
      <dsp:spPr>
        <a:xfrm>
          <a:off x="0" y="2655975"/>
          <a:ext cx="8128000" cy="276250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smtClean="0"/>
            <a:t>La implementación de este proyecto dará mayor desarrollo y fortaleza a la población de este sector y su impacto brindará un mejor potencial económico y social, aumentando la seguridad y calidad de vida de los habitantes de este sector. </a:t>
          </a:r>
          <a:endParaRPr lang="es-ES_tradnl" sz="2400" kern="1200" dirty="0" smtClean="0"/>
        </a:p>
      </dsp:txBody>
      <dsp:txXfrm>
        <a:off x="134854" y="2790829"/>
        <a:ext cx="7858292" cy="2492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07BDA-3C2F-4675-9F40-1070CE3B9420}">
      <dsp:nvSpPr>
        <dsp:cNvPr id="0" name=""/>
        <dsp:cNvSpPr/>
      </dsp:nvSpPr>
      <dsp:spPr>
        <a:xfrm>
          <a:off x="-5457765" y="-835672"/>
          <a:ext cx="6498508" cy="6498508"/>
        </a:xfrm>
        <a:prstGeom prst="blockArc">
          <a:avLst>
            <a:gd name="adj1" fmla="val 18900000"/>
            <a:gd name="adj2" fmla="val 2700000"/>
            <a:gd name="adj3" fmla="val 332"/>
          </a:avLst>
        </a:pr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CDA0B03-569F-4EEC-95AA-38F0B3BC589D}">
      <dsp:nvSpPr>
        <dsp:cNvPr id="0" name=""/>
        <dsp:cNvSpPr/>
      </dsp:nvSpPr>
      <dsp:spPr>
        <a:xfrm>
          <a:off x="544844" y="371112"/>
          <a:ext cx="7515915" cy="74261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9447" tIns="50800" rIns="50800" bIns="50800" numCol="1" spcCol="1270" anchor="ctr" anchorCtr="0">
          <a:noAutofit/>
        </a:bodyPr>
        <a:lstStyle/>
        <a:p>
          <a:pPr lvl="0" algn="just" defTabSz="889000">
            <a:lnSpc>
              <a:spcPct val="90000"/>
            </a:lnSpc>
            <a:spcBef>
              <a:spcPct val="0"/>
            </a:spcBef>
            <a:spcAft>
              <a:spcPct val="35000"/>
            </a:spcAft>
          </a:pPr>
          <a:r>
            <a:rPr lang="es-ES_tradnl" sz="2000" kern="1200" dirty="0" smtClean="0"/>
            <a:t>El 100,00% de los habitantes de la parroquia “El Placer del </a:t>
          </a:r>
          <a:r>
            <a:rPr lang="es-ES_tradnl" sz="2000" kern="1200" dirty="0" err="1" smtClean="0"/>
            <a:t>Toachi</a:t>
          </a:r>
          <a:r>
            <a:rPr lang="es-ES_tradnl" sz="2000" kern="1200" dirty="0" smtClean="0"/>
            <a:t>” reconocen no tener un sistema de agua potable.</a:t>
          </a:r>
          <a:endParaRPr lang="es-ES" sz="2000" kern="1200" dirty="0"/>
        </a:p>
      </dsp:txBody>
      <dsp:txXfrm>
        <a:off x="544844" y="371112"/>
        <a:ext cx="7515915" cy="742610"/>
      </dsp:txXfrm>
    </dsp:sp>
    <dsp:sp modelId="{92DAA4D5-B2A7-47B7-86D6-06FBCED3FBC8}">
      <dsp:nvSpPr>
        <dsp:cNvPr id="0" name=""/>
        <dsp:cNvSpPr/>
      </dsp:nvSpPr>
      <dsp:spPr>
        <a:xfrm>
          <a:off x="80712" y="278286"/>
          <a:ext cx="928263" cy="928263"/>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AB3F23C-F3D7-4B36-BA15-E2734E628A89}">
      <dsp:nvSpPr>
        <dsp:cNvPr id="0" name=""/>
        <dsp:cNvSpPr/>
      </dsp:nvSpPr>
      <dsp:spPr>
        <a:xfrm>
          <a:off x="970600" y="1485221"/>
          <a:ext cx="7090159" cy="74261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9447" tIns="48260" rIns="48260" bIns="48260" numCol="1" spcCol="1270" anchor="ctr" anchorCtr="0">
          <a:noAutofit/>
        </a:bodyPr>
        <a:lstStyle/>
        <a:p>
          <a:pPr lvl="0" algn="just" defTabSz="844550">
            <a:lnSpc>
              <a:spcPct val="90000"/>
            </a:lnSpc>
            <a:spcBef>
              <a:spcPct val="0"/>
            </a:spcBef>
            <a:spcAft>
              <a:spcPct val="35000"/>
            </a:spcAft>
          </a:pPr>
          <a:r>
            <a:rPr lang="es-ES_tradnl" sz="1900" kern="1200" dirty="0" smtClean="0"/>
            <a:t>El 76,00% de los habitantes creen conveniente la realización del sistema de agua potable, mientras que el 24,00% no lo creen conveniente.</a:t>
          </a:r>
          <a:endParaRPr lang="es-ES" sz="1900" kern="1200" dirty="0"/>
        </a:p>
      </dsp:txBody>
      <dsp:txXfrm>
        <a:off x="970600" y="1485221"/>
        <a:ext cx="7090159" cy="742610"/>
      </dsp:txXfrm>
    </dsp:sp>
    <dsp:sp modelId="{827AB739-C8B2-4152-83AE-06186A4E7924}">
      <dsp:nvSpPr>
        <dsp:cNvPr id="0" name=""/>
        <dsp:cNvSpPr/>
      </dsp:nvSpPr>
      <dsp:spPr>
        <a:xfrm>
          <a:off x="506468" y="1392395"/>
          <a:ext cx="928263" cy="928263"/>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A404435-EF03-48E8-820C-72D2772FF1D1}">
      <dsp:nvSpPr>
        <dsp:cNvPr id="0" name=""/>
        <dsp:cNvSpPr/>
      </dsp:nvSpPr>
      <dsp:spPr>
        <a:xfrm>
          <a:off x="970600" y="2599331"/>
          <a:ext cx="7090159" cy="74261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9447" tIns="50800" rIns="50800" bIns="50800" numCol="1" spcCol="1270" anchor="ctr" anchorCtr="0">
          <a:noAutofit/>
        </a:bodyPr>
        <a:lstStyle/>
        <a:p>
          <a:pPr lvl="0" algn="l" defTabSz="889000">
            <a:lnSpc>
              <a:spcPct val="90000"/>
            </a:lnSpc>
            <a:spcBef>
              <a:spcPct val="0"/>
            </a:spcBef>
            <a:spcAft>
              <a:spcPct val="35000"/>
            </a:spcAft>
          </a:pPr>
          <a:r>
            <a:rPr lang="es-ES_tradnl" sz="2000" kern="1200" dirty="0" smtClean="0"/>
            <a:t>El 32,00% de los habitantes priorizan un sistema económico, el 30,00% prioriza la confiabilidad y el 38,00% la durabilidad. </a:t>
          </a:r>
          <a:endParaRPr lang="es-ES" sz="2000" kern="1200" dirty="0"/>
        </a:p>
      </dsp:txBody>
      <dsp:txXfrm>
        <a:off x="970600" y="2599331"/>
        <a:ext cx="7090159" cy="742610"/>
      </dsp:txXfrm>
    </dsp:sp>
    <dsp:sp modelId="{0CAB6807-D8D0-4228-8964-B408B3489BC1}">
      <dsp:nvSpPr>
        <dsp:cNvPr id="0" name=""/>
        <dsp:cNvSpPr/>
      </dsp:nvSpPr>
      <dsp:spPr>
        <a:xfrm>
          <a:off x="506468" y="2506504"/>
          <a:ext cx="928263" cy="928263"/>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6268C90-9220-45E9-9395-5F30F31EA958}">
      <dsp:nvSpPr>
        <dsp:cNvPr id="0" name=""/>
        <dsp:cNvSpPr/>
      </dsp:nvSpPr>
      <dsp:spPr>
        <a:xfrm>
          <a:off x="506212" y="3713440"/>
          <a:ext cx="7515915" cy="74261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9447" tIns="48260" rIns="48260" bIns="48260" numCol="1" spcCol="1270" anchor="ctr" anchorCtr="0">
          <a:noAutofit/>
        </a:bodyPr>
        <a:lstStyle/>
        <a:p>
          <a:pPr lvl="0" algn="l" defTabSz="844550">
            <a:lnSpc>
              <a:spcPct val="90000"/>
            </a:lnSpc>
            <a:spcBef>
              <a:spcPct val="0"/>
            </a:spcBef>
            <a:spcAft>
              <a:spcPct val="35000"/>
            </a:spcAft>
          </a:pPr>
          <a:r>
            <a:rPr lang="es-ES_tradnl" sz="1900" kern="1200" dirty="0" smtClean="0"/>
            <a:t>El 38,00% de los habitantes están dispuestos a aportar con mano de obra, el 32,00% con alimentos, y el 30,00% contribuirían económicamente</a:t>
          </a:r>
          <a:r>
            <a:rPr lang="es-ES_tradnl" sz="1800" kern="1200" dirty="0" smtClean="0"/>
            <a:t>.</a:t>
          </a:r>
          <a:endParaRPr lang="es-ES" sz="1800" kern="1200" dirty="0"/>
        </a:p>
      </dsp:txBody>
      <dsp:txXfrm>
        <a:off x="506212" y="3713440"/>
        <a:ext cx="7515915" cy="742610"/>
      </dsp:txXfrm>
    </dsp:sp>
    <dsp:sp modelId="{5277E14F-65C9-4C39-B8D0-234F5EE61C0D}">
      <dsp:nvSpPr>
        <dsp:cNvPr id="0" name=""/>
        <dsp:cNvSpPr/>
      </dsp:nvSpPr>
      <dsp:spPr>
        <a:xfrm>
          <a:off x="80712" y="3620614"/>
          <a:ext cx="928263" cy="928263"/>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BE0E1-B637-4590-80F7-B6695D5AD765}">
      <dsp:nvSpPr>
        <dsp:cNvPr id="0" name=""/>
        <dsp:cNvSpPr/>
      </dsp:nvSpPr>
      <dsp:spPr>
        <a:xfrm>
          <a:off x="851907" y="428"/>
          <a:ext cx="4973345" cy="3675283"/>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94ADC676-9CBA-442F-BD55-FCD3BDF9E861}">
      <dsp:nvSpPr>
        <dsp:cNvPr id="0" name=""/>
        <dsp:cNvSpPr/>
      </dsp:nvSpPr>
      <dsp:spPr>
        <a:xfrm>
          <a:off x="1572340" y="2649261"/>
          <a:ext cx="4855176" cy="1749994"/>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just" defTabSz="889000">
            <a:lnSpc>
              <a:spcPct val="90000"/>
            </a:lnSpc>
            <a:spcBef>
              <a:spcPct val="0"/>
            </a:spcBef>
            <a:spcAft>
              <a:spcPct val="5000"/>
            </a:spcAft>
          </a:pPr>
          <a:r>
            <a:rPr lang="es-ES_tradnl" sz="2000" kern="1200" dirty="0" smtClean="0"/>
            <a:t>La fuente natural que abastece a la captación, al tanque reservorio y que posteriormente alimenta a toda la red de agua potable es el río Achotillo ubicado en la cota 470,70 msnm. </a:t>
          </a:r>
          <a:endParaRPr lang="es-ES" sz="2000" kern="1200" dirty="0"/>
        </a:p>
      </dsp:txBody>
      <dsp:txXfrm>
        <a:off x="1657768" y="2734689"/>
        <a:ext cx="4684320" cy="15791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1126FF-F730-4960-AF9B-49DA4246B036}" type="datetimeFigureOut">
              <a:rPr lang="es-EC" smtClean="0"/>
              <a:t>06/09/2018</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738751-357B-47BF-808D-39B6250C4754}" type="slidenum">
              <a:rPr lang="es-EC" smtClean="0"/>
              <a:t>‹Nº›</a:t>
            </a:fld>
            <a:endParaRPr lang="es-EC"/>
          </a:p>
        </p:txBody>
      </p:sp>
    </p:spTree>
    <p:extLst>
      <p:ext uri="{BB962C8B-B14F-4D97-AF65-F5344CB8AC3E}">
        <p14:creationId xmlns:p14="http://schemas.microsoft.com/office/powerpoint/2010/main" val="2498482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4C4EC-5585-4463-AE68-D46DB58189A1}" type="datetimeFigureOut">
              <a:rPr lang="es-EC" smtClean="0"/>
              <a:t>06/09/2018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06422-6000-4891-865C-8034847B1751}" type="slidenum">
              <a:rPr lang="es-EC" smtClean="0"/>
              <a:t>‹Nº›</a:t>
            </a:fld>
            <a:endParaRPr lang="es-EC"/>
          </a:p>
        </p:txBody>
      </p:sp>
    </p:spTree>
    <p:extLst>
      <p:ext uri="{BB962C8B-B14F-4D97-AF65-F5344CB8AC3E}">
        <p14:creationId xmlns:p14="http://schemas.microsoft.com/office/powerpoint/2010/main" val="11348181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449EE2AF-290E-42D1-B6C4-72CCC66C5AFA}" type="datetime1">
              <a:rPr lang="es-EC" smtClean="0"/>
              <a:t>06/09/2018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62519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0F6C6EF-CC66-4F94-8A01-47EE61D98B36}" type="datetime1">
              <a:rPr lang="es-EC" smtClean="0"/>
              <a:t>06/09/2018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320399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853B3C8-5ABC-42C9-BC44-0013F3C1B353}" type="datetime1">
              <a:rPr lang="es-EC" smtClean="0"/>
              <a:t>06/09/2018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86799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5259746-208D-422B-AD27-FBCF6207CDAE}" type="datetime1">
              <a:rPr lang="es-EC" smtClean="0"/>
              <a:t>06/09/2018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401475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F7ECB7A-FDED-404B-86D0-58382DDC4A6C}" type="datetime1">
              <a:rPr lang="es-EC" smtClean="0"/>
              <a:t>06/09/2018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381561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340ECFD3-D996-4C78-996D-6A8A94F7309B}" type="datetime1">
              <a:rPr lang="es-EC" smtClean="0"/>
              <a:t>06/09/2018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66440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8BD90728-C1D3-4E0C-BB92-D36CC7566FCF}" type="datetime1">
              <a:rPr lang="es-EC" smtClean="0"/>
              <a:t>06/09/2018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394512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228C9DB6-E292-45C2-B7E2-32FF1B40A374}" type="datetime1">
              <a:rPr lang="es-EC" smtClean="0"/>
              <a:t>06/09/2018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306810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FBBF0C-6FD5-4598-AB60-DAD48D1B0621}" type="datetime1">
              <a:rPr lang="es-EC" smtClean="0"/>
              <a:t>06/09/2018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188865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F214382-6B45-4DC2-8C81-FC882CB228B2}" type="datetime1">
              <a:rPr lang="es-EC" smtClean="0"/>
              <a:t>06/09/2018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253033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72E33F-6E74-4FBE-B3CF-731ECAE0715C}" type="datetime1">
              <a:rPr lang="es-EC" smtClean="0"/>
              <a:t>06/09/2018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DCF790-1CAF-48E4-8CA7-EA92491C19D9}" type="slidenum">
              <a:rPr lang="es-EC" smtClean="0"/>
              <a:t>‹Nº›</a:t>
            </a:fld>
            <a:endParaRPr lang="es-EC"/>
          </a:p>
        </p:txBody>
      </p:sp>
    </p:spTree>
    <p:extLst>
      <p:ext uri="{BB962C8B-B14F-4D97-AF65-F5344CB8AC3E}">
        <p14:creationId xmlns:p14="http://schemas.microsoft.com/office/powerpoint/2010/main" val="82832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64805-7153-4BBE-87EC-532077264041}" type="datetime1">
              <a:rPr lang="es-EC" smtClean="0"/>
              <a:t>06/09/2018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CF790-1CAF-48E4-8CA7-EA92491C19D9}" type="slidenum">
              <a:rPr lang="es-EC" smtClean="0"/>
              <a:t>‹Nº›</a:t>
            </a:fld>
            <a:endParaRPr lang="es-EC"/>
          </a:p>
        </p:txBody>
      </p:sp>
    </p:spTree>
    <p:extLst>
      <p:ext uri="{BB962C8B-B14F-4D97-AF65-F5344CB8AC3E}">
        <p14:creationId xmlns:p14="http://schemas.microsoft.com/office/powerpoint/2010/main" val="130987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752959" y="1736463"/>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813226" y="1732517"/>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035" y="500204"/>
            <a:ext cx="443611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5616" y="346789"/>
            <a:ext cx="1385728" cy="1385728"/>
          </a:xfrm>
          <a:prstGeom prst="rect">
            <a:avLst/>
          </a:prstGeom>
        </p:spPr>
      </p:pic>
      <p:sp>
        <p:nvSpPr>
          <p:cNvPr id="21" name="3 Título"/>
          <p:cNvSpPr txBox="1">
            <a:spLocks/>
          </p:cNvSpPr>
          <p:nvPr/>
        </p:nvSpPr>
        <p:spPr>
          <a:xfrm>
            <a:off x="2610934" y="5025180"/>
            <a:ext cx="7785156" cy="318706"/>
          </a:xfrm>
          <a:prstGeom prst="rect">
            <a:avLst/>
          </a:prstGeom>
        </p:spPr>
        <p:txBody>
          <a:bodyPr vert="horz" anchor="b">
            <a:noAutofit/>
          </a:bodyPr>
          <a:lstStyle/>
          <a:p>
            <a:pPr lvl="0">
              <a:spcBef>
                <a:spcPct val="0"/>
              </a:spcBef>
              <a:defRPr/>
            </a:pPr>
            <a:r>
              <a:rPr kumimoji="0" lang="es-EC" i="0" u="none" strike="noStrike" kern="1200" normalizeH="0" baseline="0" dirty="0">
                <a:ln w="0"/>
                <a:uLnTx/>
                <a:uFillTx/>
                <a:latin typeface="Arial" panose="020B0604020202020204" pitchFamily="34" charset="0"/>
                <a:ea typeface="+mj-ea"/>
                <a:cs typeface="Arial" panose="020B0604020202020204" pitchFamily="34" charset="0"/>
              </a:rPr>
              <a:t>Dirigido por</a:t>
            </a:r>
            <a:r>
              <a:rPr kumimoji="0" lang="es-EC" i="0" u="none" strike="noStrike" kern="1200" normalizeH="0" baseline="0" dirty="0" smtClean="0">
                <a:ln w="0"/>
                <a:uLnTx/>
                <a:uFillTx/>
                <a:latin typeface="Arial" panose="020B0604020202020204" pitchFamily="34" charset="0"/>
                <a:ea typeface="+mj-ea"/>
                <a:cs typeface="Arial" panose="020B0604020202020204" pitchFamily="34" charset="0"/>
              </a:rPr>
              <a:t>: </a:t>
            </a:r>
            <a:r>
              <a:rPr lang="es-ES_tradnl" dirty="0" smtClean="0">
                <a:latin typeface="Arial" panose="020B0604020202020204" pitchFamily="34" charset="0"/>
                <a:cs typeface="Arial" panose="020B0604020202020204" pitchFamily="34" charset="0"/>
              </a:rPr>
              <a:t>ING</a:t>
            </a:r>
            <a:r>
              <a:rPr lang="es-ES_tradnl" dirty="0">
                <a:latin typeface="Arial" panose="020B0604020202020204" pitchFamily="34" charset="0"/>
                <a:cs typeface="Arial" panose="020B0604020202020204" pitchFamily="34" charset="0"/>
              </a:rPr>
              <a:t>. MASABANDA </a:t>
            </a:r>
            <a:r>
              <a:rPr lang="es-ES_tradnl" dirty="0" smtClean="0">
                <a:latin typeface="Arial" panose="020B0604020202020204" pitchFamily="34" charset="0"/>
                <a:cs typeface="Arial" panose="020B0604020202020204" pitchFamily="34" charset="0"/>
              </a:rPr>
              <a:t>CAISAGUANO </a:t>
            </a:r>
            <a:r>
              <a:rPr lang="es-ES_tradnl" dirty="0">
                <a:latin typeface="Arial" panose="020B0604020202020204" pitchFamily="34" charset="0"/>
                <a:cs typeface="Arial" panose="020B0604020202020204" pitchFamily="34" charset="0"/>
              </a:rPr>
              <a:t>MARCO VINICIO </a:t>
            </a:r>
            <a:r>
              <a:rPr lang="es-ES_tradnl" dirty="0" err="1">
                <a:latin typeface="Arial" panose="020B0604020202020204" pitchFamily="34" charset="0"/>
                <a:cs typeface="Arial" panose="020B0604020202020204" pitchFamily="34" charset="0"/>
              </a:rPr>
              <a:t>Ph</a:t>
            </a:r>
            <a:r>
              <a:rPr lang="es-ES_tradnl" dirty="0">
                <a:latin typeface="Arial" panose="020B0604020202020204" pitchFamily="34" charset="0"/>
                <a:cs typeface="Arial" panose="020B0604020202020204" pitchFamily="34" charset="0"/>
              </a:rPr>
              <a:t>. D.</a:t>
            </a:r>
            <a:endParaRPr kumimoji="0" lang="es-EC" i="0" u="none" strike="noStrike" kern="1200" normalizeH="0" baseline="0" dirty="0">
              <a:ln w="0"/>
              <a:uLnTx/>
              <a:uFillTx/>
              <a:latin typeface="Arial" panose="020B0604020202020204" pitchFamily="34" charset="0"/>
              <a:ea typeface="+mj-ea"/>
              <a:cs typeface="Arial" panose="020B0604020202020204" pitchFamily="34" charset="0"/>
            </a:endParaRPr>
          </a:p>
        </p:txBody>
      </p:sp>
      <p:sp>
        <p:nvSpPr>
          <p:cNvPr id="23" name="3 Título"/>
          <p:cNvSpPr txBox="1">
            <a:spLocks/>
          </p:cNvSpPr>
          <p:nvPr/>
        </p:nvSpPr>
        <p:spPr>
          <a:xfrm>
            <a:off x="3658726" y="4238212"/>
            <a:ext cx="5295698" cy="352884"/>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i="0" u="none" strike="noStrike" kern="1200" normalizeH="0" baseline="0" dirty="0">
                <a:ln w="0"/>
                <a:uLnTx/>
                <a:uFillTx/>
                <a:latin typeface="Arial" panose="020B0604020202020204" pitchFamily="34" charset="0"/>
                <a:ea typeface="+mj-ea"/>
                <a:cs typeface="Arial" panose="020B0604020202020204" pitchFamily="34" charset="0"/>
              </a:rPr>
              <a:t>Autor</a:t>
            </a:r>
            <a:r>
              <a:rPr kumimoji="0" lang="es-EC" i="0" u="none" strike="noStrike" kern="1200" normalizeH="0" baseline="0" dirty="0" smtClean="0">
                <a:ln w="0"/>
                <a:uLnTx/>
                <a:uFillTx/>
                <a:latin typeface="Arial" panose="020B0604020202020204" pitchFamily="34" charset="0"/>
                <a:ea typeface="+mj-ea"/>
                <a:cs typeface="Arial" panose="020B0604020202020204" pitchFamily="34" charset="0"/>
              </a:rPr>
              <a:t>: SR. </a:t>
            </a:r>
            <a:r>
              <a:rPr kumimoji="0" lang="es-EC" i="0" u="none" strike="noStrike" kern="1200" normalizeH="0" baseline="0" dirty="0" smtClean="0">
                <a:ln w="0"/>
                <a:uLnTx/>
                <a:uFillTx/>
                <a:latin typeface="Arial" panose="020B0604020202020204" pitchFamily="34" charset="0"/>
                <a:ea typeface="+mj-ea"/>
                <a:cs typeface="Arial" panose="020B0604020202020204" pitchFamily="34" charset="0"/>
              </a:rPr>
              <a:t>ASTUDILLO</a:t>
            </a:r>
            <a:r>
              <a:rPr kumimoji="0" lang="es-EC" i="0" u="none" strike="noStrike" kern="1200" normalizeH="0" dirty="0" smtClean="0">
                <a:ln w="0"/>
                <a:uLnTx/>
                <a:uFillTx/>
                <a:latin typeface="Arial" panose="020B0604020202020204" pitchFamily="34" charset="0"/>
                <a:ea typeface="+mj-ea"/>
                <a:cs typeface="Arial" panose="020B0604020202020204" pitchFamily="34" charset="0"/>
              </a:rPr>
              <a:t> CUEVA VICTOR DANIEL</a:t>
            </a:r>
            <a:endParaRPr kumimoji="0" lang="es-EC" i="0" u="none" strike="noStrike" kern="1200" normalizeH="0" baseline="0" dirty="0">
              <a:ln w="0"/>
              <a:solidFill>
                <a:schemeClr val="accent1"/>
              </a:solidFill>
              <a:uLnTx/>
              <a:uFillTx/>
              <a:latin typeface="Arial" panose="020B0604020202020204" pitchFamily="34" charset="0"/>
              <a:ea typeface="+mj-ea"/>
              <a:cs typeface="Arial" panose="020B0604020202020204" pitchFamily="34" charset="0"/>
            </a:endParaRPr>
          </a:p>
        </p:txBody>
      </p:sp>
      <p:sp>
        <p:nvSpPr>
          <p:cNvPr id="25" name="11 Marcador de texto"/>
          <p:cNvSpPr txBox="1">
            <a:spLocks/>
          </p:cNvSpPr>
          <p:nvPr/>
        </p:nvSpPr>
        <p:spPr>
          <a:xfrm>
            <a:off x="1172075" y="2907042"/>
            <a:ext cx="10662874" cy="797150"/>
          </a:xfrm>
          <a:prstGeom prst="roundRect">
            <a:avLst>
              <a:gd name="adj" fmla="val 16667"/>
            </a:avLst>
          </a:prstGeom>
          <a:ln/>
        </p:spPr>
        <p:style>
          <a:lnRef idx="1">
            <a:schemeClr val="accent6"/>
          </a:lnRef>
          <a:fillRef idx="2">
            <a:schemeClr val="accent6"/>
          </a:fillRef>
          <a:effectRef idx="1">
            <a:schemeClr val="accent6"/>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EC" sz="2000" b="1" i="1" dirty="0" smtClean="0">
                <a:ln w="0"/>
                <a:latin typeface="Arial" panose="020B0604020202020204" pitchFamily="34" charset="0"/>
                <a:cs typeface="Arial" panose="020B0604020202020204" pitchFamily="34" charset="0"/>
              </a:rPr>
              <a:t>“</a:t>
            </a:r>
            <a:r>
              <a:rPr lang="es-ES_tradnl" sz="2000" b="1" dirty="0">
                <a:latin typeface="Arial" panose="020B0604020202020204" pitchFamily="34" charset="0"/>
                <a:cs typeface="Arial" panose="020B0604020202020204" pitchFamily="34" charset="0"/>
              </a:rPr>
              <a:t>CÁLCULO Y DISEÑO DEL SISTEMA DE AGUA POTABLE PARA LA PARROQUIA EL PLACER DEL TOACHI, DEL CANTÓN SANTO </a:t>
            </a:r>
            <a:r>
              <a:rPr lang="es-ES_tradnl" sz="2000" b="1" dirty="0" smtClean="0">
                <a:latin typeface="Arial" panose="020B0604020202020204" pitchFamily="34" charset="0"/>
                <a:cs typeface="Arial" panose="020B0604020202020204" pitchFamily="34" charset="0"/>
              </a:rPr>
              <a:t>DOMINGO</a:t>
            </a:r>
            <a:r>
              <a:rPr lang="es-EC" sz="2000" b="1" i="1" dirty="0" smtClean="0">
                <a:ln w="0"/>
                <a:latin typeface="Arial" panose="020B0604020202020204" pitchFamily="34" charset="0"/>
                <a:cs typeface="Arial" panose="020B0604020202020204" pitchFamily="34" charset="0"/>
              </a:rPr>
              <a:t>”</a:t>
            </a:r>
            <a:endParaRPr lang="es-EC" sz="2000" b="1" i="1" dirty="0">
              <a:ln w="0"/>
              <a:latin typeface="Arial" panose="020B0604020202020204" pitchFamily="34" charset="0"/>
              <a:cs typeface="Arial" panose="020B0604020202020204" pitchFamily="34" charset="0"/>
            </a:endParaRPr>
          </a:p>
        </p:txBody>
      </p:sp>
      <p:sp>
        <p:nvSpPr>
          <p:cNvPr id="26" name="5 CuadroTexto">
            <a:extLst>
              <a:ext uri="{FF2B5EF4-FFF2-40B4-BE49-F238E27FC236}">
                <a16:creationId xmlns:a16="http://schemas.microsoft.com/office/drawing/2014/main" xmlns="" id="{271AD048-1C3C-446E-9203-97133FC8047B}"/>
              </a:ext>
            </a:extLst>
          </p:cNvPr>
          <p:cNvSpPr txBox="1">
            <a:spLocks noChangeArrowheads="1"/>
          </p:cNvSpPr>
          <p:nvPr/>
        </p:nvSpPr>
        <p:spPr bwMode="auto">
          <a:xfrm>
            <a:off x="1914671" y="1900233"/>
            <a:ext cx="87838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419" sz="2000" dirty="0"/>
              <a:t>TRABAJO DE TITULACIÓN PREVIO A LA OBTENCIÓN DEL TÍTULO DE: </a:t>
            </a:r>
          </a:p>
          <a:p>
            <a:pPr algn="ctr" eaLnBrk="1" hangingPunct="1"/>
            <a:r>
              <a:rPr lang="es-ES" altLang="es-419" sz="2000" dirty="0"/>
              <a:t>INGENIERO CIVIL</a:t>
            </a: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a:t>
            </a:fld>
            <a:endParaRPr lang="es-EC"/>
          </a:p>
        </p:txBody>
      </p:sp>
    </p:spTree>
    <p:extLst>
      <p:ext uri="{BB962C8B-B14F-4D97-AF65-F5344CB8AC3E}">
        <p14:creationId xmlns:p14="http://schemas.microsoft.com/office/powerpoint/2010/main" val="1236705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0" name="Rectángulo 9"/>
          <p:cNvSpPr/>
          <p:nvPr/>
        </p:nvSpPr>
        <p:spPr>
          <a:xfrm>
            <a:off x="3484405" y="6323594"/>
            <a:ext cx="1088761" cy="405176"/>
          </a:xfrm>
          <a:prstGeom prst="rect">
            <a:avLst/>
          </a:prstGeom>
        </p:spPr>
        <p:txBody>
          <a:bodyPr wrap="none">
            <a:spAutoFit/>
          </a:bodyPr>
          <a:lstStyle/>
          <a:p>
            <a:pPr algn="ctr">
              <a:lnSpc>
                <a:spcPct val="200000"/>
              </a:lnSpc>
              <a:spcAft>
                <a:spcPts val="0"/>
              </a:spcAft>
            </a:pP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Fuente: Propia</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10</a:t>
            </a:fld>
            <a:endParaRPr lang="es-EC"/>
          </a:p>
        </p:txBody>
      </p:sp>
      <p:sp>
        <p:nvSpPr>
          <p:cNvPr id="11" name="Rectángulo 10"/>
          <p:cNvSpPr/>
          <p:nvPr/>
        </p:nvSpPr>
        <p:spPr>
          <a:xfrm>
            <a:off x="1761947" y="1059592"/>
            <a:ext cx="4194931" cy="577081"/>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FUENTE DE ABASTECIMIENTO</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948021632"/>
              </p:ext>
            </p:extLst>
          </p:nvPr>
        </p:nvGraphicFramePr>
        <p:xfrm>
          <a:off x="2702775" y="1770615"/>
          <a:ext cx="7279425" cy="4399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4920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9" name="Rectángulo 8"/>
          <p:cNvSpPr/>
          <p:nvPr/>
        </p:nvSpPr>
        <p:spPr>
          <a:xfrm>
            <a:off x="1983337" y="5869537"/>
            <a:ext cx="1088760"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 </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Propia</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11</a:t>
            </a:fld>
            <a:endParaRPr lang="es-EC"/>
          </a:p>
        </p:txBody>
      </p:sp>
      <p:sp>
        <p:nvSpPr>
          <p:cNvPr id="10" name="Rectángulo 9"/>
          <p:cNvSpPr/>
          <p:nvPr/>
        </p:nvSpPr>
        <p:spPr>
          <a:xfrm>
            <a:off x="2977187" y="1059592"/>
            <a:ext cx="1764457"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CAPTACIÓN</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1735757" y="1840537"/>
            <a:ext cx="2123658" cy="369332"/>
          </a:xfrm>
          <a:prstGeom prst="rect">
            <a:avLst/>
          </a:prstGeom>
        </p:spPr>
        <p:txBody>
          <a:bodyPr wrap="none">
            <a:spAutoFit/>
          </a:bodyPr>
          <a:lstStyle/>
          <a:p>
            <a:r>
              <a:rPr lang="es-ES_tradnl" dirty="0" smtClean="0"/>
              <a:t>CAPTACIÓN ACTUAL</a:t>
            </a:r>
            <a:endParaRPr lang="es-ES_tradnl" dirty="0"/>
          </a:p>
        </p:txBody>
      </p:sp>
      <mc:AlternateContent xmlns:mc="http://schemas.openxmlformats.org/markup-compatibility/2006">
        <mc:Choice xmlns:a14="http://schemas.microsoft.com/office/drawing/2010/main" Requires="a14">
          <p:sp>
            <p:nvSpPr>
              <p:cNvPr id="5" name="Rectángulo 4"/>
              <p:cNvSpPr/>
              <p:nvPr/>
            </p:nvSpPr>
            <p:spPr>
              <a:xfrm>
                <a:off x="5064663" y="2025203"/>
                <a:ext cx="6289137" cy="4186915"/>
              </a:xfrm>
              <a:prstGeom prst="rect">
                <a:avLst/>
              </a:prstGeom>
            </p:spPr>
            <p:txBody>
              <a:bodyPr wrap="square">
                <a:spAutoFit/>
              </a:bodyPr>
              <a:lstStyle/>
              <a:p>
                <a:pPr indent="228600" algn="just">
                  <a:lnSpc>
                    <a:spcPct val="200000"/>
                  </a:lnSpc>
                  <a:spcAft>
                    <a:spcPts val="1000"/>
                  </a:spcAft>
                </a:pPr>
                <a14:m>
                  <m:oMathPara xmlns:m="http://schemas.openxmlformats.org/officeDocument/2006/math">
                    <m:oMathParaPr>
                      <m:jc m:val="centerGroup"/>
                    </m:oMathParaPr>
                    <m:oMath xmlns:m="http://schemas.openxmlformats.org/officeDocument/2006/math">
                      <m:r>
                        <a:rPr lang="es-ES_tradnl" i="1">
                          <a:ea typeface="Calibri" panose="020F0502020204030204" pitchFamily="34" charset="0"/>
                          <a:cs typeface="Arial" panose="020B0604020202020204" pitchFamily="34" charset="0"/>
                        </a:rPr>
                        <m:t>𝐶𝑎𝑢𝑑𝑎𝑙</m:t>
                      </m:r>
                      <m:r>
                        <a:rPr lang="es-ES_tradnl" i="1">
                          <a:ea typeface="Calibri" panose="020F0502020204030204" pitchFamily="34" charset="0"/>
                          <a:cs typeface="Arial" panose="020B0604020202020204" pitchFamily="34" charset="0"/>
                        </a:rPr>
                        <m:t> </m:t>
                      </m:r>
                      <m:r>
                        <a:rPr lang="es-ES_tradnl" i="1">
                          <a:ea typeface="Calibri" panose="020F0502020204030204" pitchFamily="34" charset="0"/>
                          <a:cs typeface="Arial" panose="020B0604020202020204" pitchFamily="34" charset="0"/>
                        </a:rPr>
                        <m:t>𝑑𝑒</m:t>
                      </m:r>
                      <m:r>
                        <a:rPr lang="es-ES_tradnl" i="1">
                          <a:ea typeface="Calibri" panose="020F0502020204030204" pitchFamily="34" charset="0"/>
                          <a:cs typeface="Arial" panose="020B0604020202020204" pitchFamily="34" charset="0"/>
                        </a:rPr>
                        <m:t> </m:t>
                      </m:r>
                      <m:r>
                        <a:rPr lang="es-ES_tradnl" i="1">
                          <a:ea typeface="Calibri" panose="020F0502020204030204" pitchFamily="34" charset="0"/>
                          <a:cs typeface="Arial" panose="020B0604020202020204" pitchFamily="34" charset="0"/>
                        </a:rPr>
                        <m:t>𝑙𝑎</m:t>
                      </m:r>
                      <m:r>
                        <a:rPr lang="es-ES_tradnl" i="1">
                          <a:ea typeface="Calibri" panose="020F0502020204030204" pitchFamily="34" charset="0"/>
                          <a:cs typeface="Arial" panose="020B0604020202020204" pitchFamily="34" charset="0"/>
                        </a:rPr>
                        <m:t> </m:t>
                      </m:r>
                      <m:r>
                        <a:rPr lang="es-ES_tradnl" i="1">
                          <a:ea typeface="Calibri" panose="020F0502020204030204" pitchFamily="34" charset="0"/>
                          <a:cs typeface="Arial" panose="020B0604020202020204" pitchFamily="34" charset="0"/>
                        </a:rPr>
                        <m:t>𝐶𝑎𝑝𝑡𝑎𝑐𝑖</m:t>
                      </m:r>
                      <m:r>
                        <a:rPr lang="es-ES_tradnl" i="1">
                          <a:ea typeface="Calibri" panose="020F0502020204030204" pitchFamily="34" charset="0"/>
                          <a:cs typeface="Arial" panose="020B0604020202020204" pitchFamily="34" charset="0"/>
                        </a:rPr>
                        <m:t>ó</m:t>
                      </m:r>
                      <m:r>
                        <a:rPr lang="es-ES_tradnl" i="1">
                          <a:ea typeface="Calibri" panose="020F0502020204030204" pitchFamily="34" charset="0"/>
                          <a:cs typeface="Arial" panose="020B0604020202020204" pitchFamily="34" charset="0"/>
                        </a:rPr>
                        <m:t>𝑛</m:t>
                      </m:r>
                      <m:r>
                        <a:rPr lang="es-ES_tradnl" i="1">
                          <a:ea typeface="Calibri" panose="020F0502020204030204" pitchFamily="34" charset="0"/>
                          <a:cs typeface="Arial" panose="020B0604020202020204" pitchFamily="34" charset="0"/>
                        </a:rPr>
                        <m:t>=1,2∗2,78 </m:t>
                      </m:r>
                      <m:f>
                        <m:fPr>
                          <m:ctrlPr>
                            <a:rPr lang="es-ES" i="1">
                              <a:effectLst/>
                              <a:ea typeface="Calibri" panose="020F0502020204030204" pitchFamily="34" charset="0"/>
                              <a:cs typeface="Arial" panose="020B0604020202020204" pitchFamily="34" charset="0"/>
                            </a:rPr>
                          </m:ctrlPr>
                        </m:fPr>
                        <m:num>
                          <m:r>
                            <a:rPr lang="es-ES_tradnl" i="1">
                              <a:effectLst/>
                              <a:ea typeface="Calibri" panose="020F0502020204030204" pitchFamily="34" charset="0"/>
                              <a:cs typeface="Arial" panose="020B0604020202020204" pitchFamily="34" charset="0"/>
                            </a:rPr>
                            <m:t>𝑙𝑡</m:t>
                          </m:r>
                        </m:num>
                        <m:den>
                          <m:r>
                            <a:rPr lang="es-ES_tradnl" i="1">
                              <a:effectLst/>
                              <a:ea typeface="Calibri" panose="020F0502020204030204" pitchFamily="34" charset="0"/>
                              <a:cs typeface="Arial" panose="020B0604020202020204" pitchFamily="34" charset="0"/>
                            </a:rPr>
                            <m:t>𝑠</m:t>
                          </m:r>
                        </m:den>
                      </m:f>
                    </m:oMath>
                  </m:oMathPara>
                </a14:m>
                <a:endParaRPr lang="es-ES" dirty="0">
                  <a:effectLst/>
                  <a:ea typeface="Calibri" panose="020F0502020204030204" pitchFamily="34" charset="0"/>
                  <a:cs typeface="Times New Roman" panose="02020603050405020304" pitchFamily="18" charset="0"/>
                </a:endParaRPr>
              </a:p>
              <a:p>
                <a:pPr indent="228600" algn="just">
                  <a:lnSpc>
                    <a:spcPct val="200000"/>
                  </a:lnSpc>
                  <a:spcAft>
                    <a:spcPts val="100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𝐶𝑎𝑢𝑑𝑎𝑙</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𝑑𝑒</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𝑙𝑎</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𝐶𝑎𝑝𝑡𝑎𝑐𝑖</m:t>
                      </m:r>
                      <m:r>
                        <a:rPr lang="es-ES_tradnl" i="1">
                          <a:effectLst/>
                          <a:ea typeface="Calibri" panose="020F0502020204030204" pitchFamily="34" charset="0"/>
                          <a:cs typeface="Arial" panose="020B0604020202020204" pitchFamily="34" charset="0"/>
                        </a:rPr>
                        <m:t>ó</m:t>
                      </m:r>
                      <m:r>
                        <a:rPr lang="es-ES_tradnl" i="1">
                          <a:effectLst/>
                          <a:ea typeface="Calibri" panose="020F0502020204030204" pitchFamily="34" charset="0"/>
                          <a:cs typeface="Arial" panose="020B0604020202020204" pitchFamily="34" charset="0"/>
                        </a:rPr>
                        <m:t>𝑛</m:t>
                      </m:r>
                      <m:r>
                        <a:rPr lang="es-ES_tradnl" i="1">
                          <a:effectLst/>
                          <a:ea typeface="Calibri" panose="020F0502020204030204" pitchFamily="34" charset="0"/>
                          <a:cs typeface="Arial" panose="020B0604020202020204" pitchFamily="34" charset="0"/>
                        </a:rPr>
                        <m:t>=3,336 </m:t>
                      </m:r>
                      <m:f>
                        <m:fPr>
                          <m:ctrlPr>
                            <a:rPr lang="es-ES" i="1">
                              <a:effectLst/>
                              <a:ea typeface="Calibri" panose="020F0502020204030204" pitchFamily="34" charset="0"/>
                              <a:cs typeface="Arial" panose="020B0604020202020204" pitchFamily="34" charset="0"/>
                            </a:rPr>
                          </m:ctrlPr>
                        </m:fPr>
                        <m:num>
                          <m:r>
                            <a:rPr lang="es-ES_tradnl" i="1">
                              <a:effectLst/>
                              <a:ea typeface="Calibri" panose="020F0502020204030204" pitchFamily="34" charset="0"/>
                              <a:cs typeface="Arial" panose="020B0604020202020204" pitchFamily="34" charset="0"/>
                            </a:rPr>
                            <m:t>𝑙𝑡</m:t>
                          </m:r>
                        </m:num>
                        <m:den>
                          <m:r>
                            <a:rPr lang="es-ES_tradnl" i="1">
                              <a:effectLst/>
                              <a:ea typeface="Calibri" panose="020F0502020204030204" pitchFamily="34" charset="0"/>
                              <a:cs typeface="Arial" panose="020B0604020202020204" pitchFamily="34" charset="0"/>
                            </a:rPr>
                            <m:t>𝑠</m:t>
                          </m:r>
                        </m:den>
                      </m:f>
                    </m:oMath>
                  </m:oMathPara>
                </a14:m>
                <a:endParaRPr lang="es-ES" dirty="0">
                  <a:effectLst/>
                  <a:ea typeface="Calibri" panose="020F0502020204030204" pitchFamily="34" charset="0"/>
                  <a:cs typeface="Times New Roman" panose="02020603050405020304" pitchFamily="18" charset="0"/>
                </a:endParaRPr>
              </a:p>
              <a:p>
                <a:pPr indent="228600" algn="just">
                  <a:lnSpc>
                    <a:spcPct val="200000"/>
                  </a:lnSpc>
                  <a:spcAft>
                    <a:spcPts val="100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𝐶𝑎𝑢𝑑𝑎𝑙</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𝐴𝑓𝑜𝑟𝑎𝑑𝑜</m:t>
                      </m:r>
                      <m:r>
                        <a:rPr lang="es-ES_tradnl" i="1">
                          <a:effectLst/>
                          <a:ea typeface="Calibri" panose="020F0502020204030204" pitchFamily="34" charset="0"/>
                          <a:cs typeface="Arial" panose="020B0604020202020204" pitchFamily="34" charset="0"/>
                        </a:rPr>
                        <m:t>=11,58  </m:t>
                      </m:r>
                      <m:f>
                        <m:fPr>
                          <m:ctrlPr>
                            <a:rPr lang="es-ES" i="1">
                              <a:effectLst/>
                              <a:ea typeface="Calibri" panose="020F0502020204030204" pitchFamily="34" charset="0"/>
                              <a:cs typeface="Arial" panose="020B0604020202020204" pitchFamily="34" charset="0"/>
                            </a:rPr>
                          </m:ctrlPr>
                        </m:fPr>
                        <m:num>
                          <m:r>
                            <a:rPr lang="es-ES_tradnl" i="1">
                              <a:effectLst/>
                              <a:ea typeface="Calibri" panose="020F0502020204030204" pitchFamily="34" charset="0"/>
                              <a:cs typeface="Arial" panose="020B0604020202020204" pitchFamily="34" charset="0"/>
                            </a:rPr>
                            <m:t>𝑙𝑡</m:t>
                          </m:r>
                        </m:num>
                        <m:den>
                          <m:r>
                            <a:rPr lang="es-ES_tradnl" i="1">
                              <a:effectLst/>
                              <a:ea typeface="Calibri" panose="020F0502020204030204" pitchFamily="34" charset="0"/>
                              <a:cs typeface="Arial" panose="020B0604020202020204" pitchFamily="34" charset="0"/>
                            </a:rPr>
                            <m:t>𝑠</m:t>
                          </m:r>
                        </m:den>
                      </m:f>
                    </m:oMath>
                  </m:oMathPara>
                </a14:m>
                <a:endParaRPr lang="es-ES" dirty="0">
                  <a:effectLst/>
                  <a:ea typeface="Calibri" panose="020F0502020204030204" pitchFamily="34" charset="0"/>
                  <a:cs typeface="Times New Roman" panose="02020603050405020304" pitchFamily="18" charset="0"/>
                </a:endParaRPr>
              </a:p>
              <a:p>
                <a:pPr indent="228600" algn="ctr">
                  <a:lnSpc>
                    <a:spcPct val="200000"/>
                  </a:lnSpc>
                  <a:spcAft>
                    <a:spcPts val="1000"/>
                  </a:spcAft>
                </a:pPr>
                <a14:m>
                  <m:oMath xmlns:m="http://schemas.openxmlformats.org/officeDocument/2006/math">
                    <m:r>
                      <a:rPr lang="es-ES_tradnl" i="1">
                        <a:effectLst/>
                        <a:ea typeface="Calibri" panose="020F0502020204030204" pitchFamily="34" charset="0"/>
                        <a:cs typeface="Arial" panose="020B0604020202020204" pitchFamily="34" charset="0"/>
                      </a:rPr>
                      <m:t>𝐶𝑎𝑢𝑑𝑎𝑙</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𝐴𝑓𝑜𝑟𝑎𝑑𝑜</m:t>
                    </m:r>
                    <m:r>
                      <a:rPr lang="es-ES_tradnl" i="1">
                        <a:effectLst/>
                        <a:ea typeface="Calibri" panose="020F0502020204030204" pitchFamily="34" charset="0"/>
                        <a:cs typeface="Arial" panose="020B0604020202020204" pitchFamily="34" charset="0"/>
                      </a:rPr>
                      <m:t>&gt;</m:t>
                    </m:r>
                    <m:r>
                      <a:rPr lang="en-US" i="1">
                        <a:effectLst/>
                        <a:ea typeface="Calibri" panose="020F0502020204030204" pitchFamily="34" charset="0"/>
                        <a:cs typeface="Arial" panose="020B0604020202020204" pitchFamily="34" charset="0"/>
                      </a:rPr>
                      <m:t>𝐶𝑎𝑢𝑑𝑎𝑙</m:t>
                    </m:r>
                    <m:r>
                      <a:rPr lang="en-US" i="1">
                        <a:effectLst/>
                        <a:ea typeface="Calibri" panose="020F0502020204030204" pitchFamily="34" charset="0"/>
                        <a:cs typeface="Arial" panose="020B0604020202020204" pitchFamily="34" charset="0"/>
                      </a:rPr>
                      <m:t> </m:t>
                    </m:r>
                    <m:r>
                      <a:rPr lang="en-US" i="1">
                        <a:effectLst/>
                        <a:ea typeface="Calibri" panose="020F0502020204030204" pitchFamily="34" charset="0"/>
                        <a:cs typeface="Arial" panose="020B0604020202020204" pitchFamily="34" charset="0"/>
                      </a:rPr>
                      <m:t>𝑑𝑒</m:t>
                    </m:r>
                    <m:r>
                      <a:rPr lang="en-US" i="1">
                        <a:effectLst/>
                        <a:ea typeface="Calibri" panose="020F0502020204030204" pitchFamily="34" charset="0"/>
                        <a:cs typeface="Arial" panose="020B0604020202020204" pitchFamily="34" charset="0"/>
                      </a:rPr>
                      <m:t> </m:t>
                    </m:r>
                    <m:r>
                      <a:rPr lang="en-US" i="1">
                        <a:effectLst/>
                        <a:ea typeface="Calibri" panose="020F0502020204030204" pitchFamily="34" charset="0"/>
                        <a:cs typeface="Arial" panose="020B0604020202020204" pitchFamily="34" charset="0"/>
                      </a:rPr>
                      <m:t>𝑙𝑎</m:t>
                    </m:r>
                    <m:r>
                      <a:rPr lang="en-US" i="1">
                        <a:effectLst/>
                        <a:ea typeface="Calibri" panose="020F0502020204030204" pitchFamily="34" charset="0"/>
                        <a:cs typeface="Arial" panose="020B0604020202020204" pitchFamily="34" charset="0"/>
                      </a:rPr>
                      <m:t> </m:t>
                    </m:r>
                    <m:r>
                      <a:rPr lang="en-US" i="1">
                        <a:effectLst/>
                        <a:ea typeface="Calibri" panose="020F0502020204030204" pitchFamily="34" charset="0"/>
                        <a:cs typeface="Arial" panose="020B0604020202020204" pitchFamily="34" charset="0"/>
                      </a:rPr>
                      <m:t>𝐶𝑎𝑝𝑡𝑎𝑐𝑖</m:t>
                    </m:r>
                    <m:r>
                      <a:rPr lang="es-ES" i="1">
                        <a:effectLst/>
                        <a:ea typeface="Calibri" panose="020F0502020204030204" pitchFamily="34" charset="0"/>
                        <a:cs typeface="Arial" panose="020B0604020202020204" pitchFamily="34" charset="0"/>
                      </a:rPr>
                      <m:t>ó</m:t>
                    </m:r>
                    <m:r>
                      <a:rPr lang="es-ES" i="1">
                        <a:effectLst/>
                        <a:ea typeface="Calibri" panose="020F0502020204030204" pitchFamily="34" charset="0"/>
                        <a:cs typeface="Arial" panose="020B0604020202020204" pitchFamily="34" charset="0"/>
                      </a:rPr>
                      <m:t>𝑛</m:t>
                    </m:r>
                  </m:oMath>
                </a14:m>
                <a:r>
                  <a:rPr lang="es-ES" i="1" dirty="0">
                    <a:effectLst/>
                    <a:ea typeface="Times New Roman" panose="02020603050405020304" pitchFamily="18" charset="0"/>
                    <a:cs typeface="Times New Roman" panose="02020603050405020304" pitchFamily="18" charset="0"/>
                  </a:rPr>
                  <a:t>   </a:t>
                </a:r>
                <a:r>
                  <a:rPr lang="es-ES" dirty="0">
                    <a:effectLst/>
                    <a:ea typeface="Calibri" panose="020F0502020204030204" pitchFamily="34" charset="0"/>
                    <a:cs typeface="Arial" panose="020B0604020202020204" pitchFamily="34" charset="0"/>
                  </a:rPr>
                  <a:t> </a:t>
                </a:r>
                <a:r>
                  <a:rPr lang="es-ES_tradnl" dirty="0">
                    <a:effectLst/>
                    <a:ea typeface="Calibri" panose="020F0502020204030204" pitchFamily="34" charset="0"/>
                    <a:cs typeface="Arial" panose="020B0604020202020204" pitchFamily="34" charset="0"/>
                  </a:rPr>
                  <a:t>        Cumple</a:t>
                </a:r>
                <a:endParaRPr lang="es-ES" dirty="0">
                  <a:effectLst/>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5064663" y="2025203"/>
                <a:ext cx="6289137" cy="4186915"/>
              </a:xfrm>
              <a:prstGeom prst="rect">
                <a:avLst/>
              </a:prstGeom>
              <a:blipFill rotWithShape="0">
                <a:blip r:embed="rId4"/>
                <a:stretch>
                  <a:fillRect/>
                </a:stretch>
              </a:blipFill>
            </p:spPr>
            <p:txBody>
              <a:bodyPr/>
              <a:lstStyle/>
              <a:p>
                <a:r>
                  <a:rPr lang="es-ES">
                    <a:noFill/>
                  </a:rPr>
                  <a:t> </a:t>
                </a:r>
              </a:p>
            </p:txBody>
          </p:sp>
        </mc:Fallback>
      </mc:AlternateContent>
      <p:pic>
        <p:nvPicPr>
          <p:cNvPr id="14" name="Imagen 13" descr="C:\Users\THE\Documents\respaldo ingenieria civil\documentos\Documents\ESPE\TESIS1\Capitulo 1\FOTOS\IMG-20180717-WA005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8529" y="2653049"/>
            <a:ext cx="2732107" cy="2986182"/>
          </a:xfrm>
          <a:prstGeom prst="rect">
            <a:avLst/>
          </a:prstGeom>
          <a:noFill/>
          <a:ln>
            <a:noFill/>
          </a:ln>
        </p:spPr>
      </p:pic>
    </p:spTree>
    <p:extLst>
      <p:ext uri="{BB962C8B-B14F-4D97-AF65-F5344CB8AC3E}">
        <p14:creationId xmlns:p14="http://schemas.microsoft.com/office/powerpoint/2010/main" val="2976778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12</a:t>
            </a:fld>
            <a:endParaRPr lang="es-EC"/>
          </a:p>
        </p:txBody>
      </p:sp>
      <p:sp>
        <p:nvSpPr>
          <p:cNvPr id="11" name="Rectángulo 10"/>
          <p:cNvSpPr/>
          <p:nvPr/>
        </p:nvSpPr>
        <p:spPr>
          <a:xfrm>
            <a:off x="1735757" y="1840537"/>
            <a:ext cx="2445541" cy="369332"/>
          </a:xfrm>
          <a:prstGeom prst="rect">
            <a:avLst/>
          </a:prstGeom>
        </p:spPr>
        <p:txBody>
          <a:bodyPr wrap="none">
            <a:spAutoFit/>
          </a:bodyPr>
          <a:lstStyle/>
          <a:p>
            <a:r>
              <a:rPr lang="es-ES_tradnl" dirty="0" smtClean="0"/>
              <a:t>CAPTACIÓN CALCULADA</a:t>
            </a:r>
            <a:endParaRPr lang="es-ES_tradnl" dirty="0"/>
          </a:p>
        </p:txBody>
      </p:sp>
      <p:sp>
        <p:nvSpPr>
          <p:cNvPr id="12" name="Rectángulo 11"/>
          <p:cNvSpPr/>
          <p:nvPr/>
        </p:nvSpPr>
        <p:spPr>
          <a:xfrm>
            <a:off x="2977187" y="1059592"/>
            <a:ext cx="1764457"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CAPTACIÓN</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ángulo 2"/>
              <p:cNvSpPr/>
              <p:nvPr/>
            </p:nvSpPr>
            <p:spPr>
              <a:xfrm>
                <a:off x="1789523" y="2232964"/>
                <a:ext cx="6096000" cy="3970318"/>
              </a:xfrm>
              <a:prstGeom prst="rect">
                <a:avLst/>
              </a:prstGeom>
            </p:spPr>
            <p:txBody>
              <a:bodyPr>
                <a:spAutoFit/>
              </a:bodyPr>
              <a:lstStyle/>
              <a:p>
                <a:pPr algn="just">
                  <a:lnSpc>
                    <a:spcPct val="200000"/>
                  </a:lnSpc>
                  <a:spcAft>
                    <a:spcPts val="0"/>
                  </a:spcAft>
                </a:pPr>
                <a:r>
                  <a:rPr lang="es-ES_tradnl" b="1" dirty="0">
                    <a:ea typeface="Times New Roman" panose="02020603050405020304" pitchFamily="18" charset="0"/>
                    <a:cs typeface="Arial" panose="020B0604020202020204" pitchFamily="34" charset="0"/>
                  </a:rPr>
                  <a:t>Fórmula:</a:t>
                </a:r>
                <a:endParaRPr lang="es-ES" dirty="0">
                  <a:effectLst/>
                  <a:ea typeface="Calibri" panose="020F0502020204030204" pitchFamily="34" charset="0"/>
                  <a:cs typeface="Times New Roman" panose="02020603050405020304" pitchFamily="18" charset="0"/>
                </a:endParaRPr>
              </a:p>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m:t>
                      </m:r>
                      <m:r>
                        <a:rPr lang="es-ES_tradnl" i="1">
                          <a:effectLst/>
                          <a:ea typeface="Calibri" panose="020F0502020204030204" pitchFamily="34" charset="0"/>
                          <a:cs typeface="Arial" panose="020B0604020202020204" pitchFamily="34" charset="0"/>
                        </a:rPr>
                        <m:t>=</m:t>
                      </m:r>
                      <m:sSub>
                        <m:sSubPr>
                          <m:ctrlPr>
                            <a:rPr lang="es-ES" i="1">
                              <a:effectLst/>
                              <a:ea typeface="Times New Roman" panose="02020603050405020304" pitchFamily="18" charset="0"/>
                              <a:cs typeface="Arial" panose="020B0604020202020204" pitchFamily="34" charset="0"/>
                            </a:rPr>
                          </m:ctrlPr>
                        </m:sSubPr>
                        <m:e>
                          <m:r>
                            <a:rPr lang="es-ES_tradnl" i="1">
                              <a:effectLst/>
                              <a:ea typeface="Times New Roman" panose="02020603050405020304" pitchFamily="18" charset="0"/>
                              <a:cs typeface="Arial" panose="020B0604020202020204" pitchFamily="34" charset="0"/>
                            </a:rPr>
                            <m:t>𝑘</m:t>
                          </m:r>
                        </m:e>
                        <m:sub>
                          <m:r>
                            <a:rPr lang="es-ES_tradnl" i="1">
                              <a:effectLst/>
                              <a:ea typeface="Times New Roman" panose="02020603050405020304" pitchFamily="18" charset="0"/>
                              <a:cs typeface="Arial" panose="020B0604020202020204" pitchFamily="34" charset="0"/>
                            </a:rPr>
                            <m:t>𝑚</m:t>
                          </m:r>
                        </m:sub>
                      </m:sSub>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𝐴</m:t>
                      </m:r>
                      <m:r>
                        <a:rPr lang="es-ES_tradnl" i="1">
                          <a:effectLst/>
                          <a:ea typeface="Calibri" panose="020F0502020204030204" pitchFamily="34" charset="0"/>
                          <a:cs typeface="Arial" panose="020B0604020202020204" pitchFamily="34" charset="0"/>
                        </a:rPr>
                        <m:t> </m:t>
                      </m:r>
                    </m:oMath>
                  </m:oMathPara>
                </a14:m>
                <a:endParaRPr lang="es-ES" dirty="0">
                  <a:effectLst/>
                  <a:ea typeface="Calibri" panose="020F0502020204030204" pitchFamily="34" charset="0"/>
                  <a:cs typeface="Times New Roman" panose="02020603050405020304" pitchFamily="18" charset="0"/>
                </a:endParaRPr>
              </a:p>
              <a:p>
                <a:pPr algn="just">
                  <a:lnSpc>
                    <a:spcPct val="200000"/>
                  </a:lnSpc>
                  <a:spcAft>
                    <a:spcPts val="0"/>
                  </a:spcAft>
                </a:pPr>
                <a:r>
                  <a:rPr lang="es-ES_tradnl" b="1" dirty="0">
                    <a:effectLst/>
                    <a:ea typeface="Times New Roman" panose="02020603050405020304" pitchFamily="18" charset="0"/>
                    <a:cs typeface="Arial" panose="020B0604020202020204" pitchFamily="34" charset="0"/>
                  </a:rPr>
                  <a:t>Donde:</a:t>
                </a:r>
                <a:endParaRPr lang="es-ES" dirty="0">
                  <a:effectLst/>
                  <a:ea typeface="Calibri" panose="020F0502020204030204" pitchFamily="34" charset="0"/>
                  <a:cs typeface="Times New Roman" panose="02020603050405020304" pitchFamily="18" charset="0"/>
                </a:endParaRPr>
              </a:p>
              <a:p>
                <a:pPr>
                  <a:lnSpc>
                    <a:spcPct val="200000"/>
                  </a:lnSpc>
                  <a:spcAft>
                    <a:spcPts val="0"/>
                  </a:spcAft>
                  <a:tabLst>
                    <a:tab pos="1943100" algn="l"/>
                    <a:tab pos="2057400" algn="l"/>
                  </a:tabLst>
                </a:pPr>
                <a14:m>
                  <m:oMath xmlns:m="http://schemas.openxmlformats.org/officeDocument/2006/math">
                    <m:r>
                      <a:rPr lang="es-ES_tradnl" i="1">
                        <a:effectLst/>
                        <a:ea typeface="Calibri" panose="020F0502020204030204" pitchFamily="34" charset="0"/>
                        <a:cs typeface="Arial" panose="020B0604020202020204" pitchFamily="34" charset="0"/>
                      </a:rPr>
                      <m:t>𝑄</m:t>
                    </m:r>
                  </m:oMath>
                </a14:m>
                <a:r>
                  <a:rPr lang="es-ES_tradnl" dirty="0">
                    <a:effectLst/>
                    <a:ea typeface="Times New Roman" panose="02020603050405020304" pitchFamily="18" charset="0"/>
                    <a:cs typeface="Arial" panose="020B0604020202020204" pitchFamily="34" charset="0"/>
                  </a:rPr>
                  <a:t> = Caudal.</a:t>
                </a:r>
                <a:endParaRPr lang="es-ES" dirty="0">
                  <a:effectLst/>
                  <a:ea typeface="Calibri" panose="020F0502020204030204" pitchFamily="34" charset="0"/>
                  <a:cs typeface="Times New Roman" panose="02020603050405020304" pitchFamily="18" charset="0"/>
                </a:endParaRPr>
              </a:p>
              <a:p>
                <a:pPr>
                  <a:lnSpc>
                    <a:spcPct val="200000"/>
                  </a:lnSpc>
                  <a:spcAft>
                    <a:spcPts val="0"/>
                  </a:spcAft>
                  <a:tabLst>
                    <a:tab pos="1943100" algn="l"/>
                    <a:tab pos="2057400" algn="l"/>
                  </a:tabLst>
                </a:pPr>
                <a14:m>
                  <m:oMath xmlns:m="http://schemas.openxmlformats.org/officeDocument/2006/math">
                    <m:sSub>
                      <m:sSubPr>
                        <m:ctrlPr>
                          <a:rPr lang="es-ES" i="1">
                            <a:effectLst/>
                            <a:ea typeface="Times New Roman" panose="02020603050405020304" pitchFamily="18" charset="0"/>
                            <a:cs typeface="Arial" panose="020B0604020202020204" pitchFamily="34" charset="0"/>
                          </a:rPr>
                        </m:ctrlPr>
                      </m:sSubPr>
                      <m:e>
                        <m:r>
                          <a:rPr lang="es-ES_tradnl" i="1">
                            <a:effectLst/>
                            <a:ea typeface="Times New Roman" panose="02020603050405020304" pitchFamily="18" charset="0"/>
                            <a:cs typeface="Arial" panose="020B0604020202020204" pitchFamily="34" charset="0"/>
                          </a:rPr>
                          <m:t>𝑘</m:t>
                        </m:r>
                      </m:e>
                      <m:sub>
                        <m:r>
                          <a:rPr lang="es-ES_tradnl" i="1">
                            <a:effectLst/>
                            <a:ea typeface="Times New Roman" panose="02020603050405020304" pitchFamily="18" charset="0"/>
                            <a:cs typeface="Arial" panose="020B0604020202020204" pitchFamily="34" charset="0"/>
                          </a:rPr>
                          <m:t>𝑚</m:t>
                        </m:r>
                      </m:sub>
                    </m:sSub>
                  </m:oMath>
                </a14:m>
                <a:r>
                  <a:rPr lang="es-ES_tradnl" dirty="0">
                    <a:effectLst/>
                    <a:ea typeface="Times New Roman" panose="02020603050405020304" pitchFamily="18" charset="0"/>
                    <a:cs typeface="Arial" panose="020B0604020202020204" pitchFamily="34" charset="0"/>
                  </a:rPr>
                  <a:t>= Coeficiente de permeabilidad medio.</a:t>
                </a:r>
                <a:endParaRPr lang="es-ES" dirty="0">
                  <a:effectLst/>
                  <a:ea typeface="Calibri" panose="020F0502020204030204" pitchFamily="34" charset="0"/>
                  <a:cs typeface="Times New Roman" panose="02020603050405020304" pitchFamily="18" charset="0"/>
                </a:endParaRPr>
              </a:p>
              <a:p>
                <a:pPr>
                  <a:lnSpc>
                    <a:spcPct val="200000"/>
                  </a:lnSpc>
                  <a:spcAft>
                    <a:spcPts val="0"/>
                  </a:spcAft>
                  <a:tabLst>
                    <a:tab pos="1943100" algn="l"/>
                    <a:tab pos="2057400" algn="l"/>
                  </a:tabLst>
                </a:pPr>
                <a14:m>
                  <m:oMath xmlns:m="http://schemas.openxmlformats.org/officeDocument/2006/math">
                    <m:sSub>
                      <m:sSubPr>
                        <m:ctrlPr>
                          <a:rPr lang="es-ES" i="1">
                            <a:effectLst/>
                            <a:ea typeface="Times New Roman" panose="02020603050405020304" pitchFamily="18" charset="0"/>
                            <a:cs typeface="Arial" panose="020B0604020202020204" pitchFamily="34" charset="0"/>
                          </a:rPr>
                        </m:ctrlPr>
                      </m:sSubPr>
                      <m:e>
                        <m:r>
                          <a:rPr lang="es-ES_tradnl" i="1">
                            <a:effectLst/>
                            <a:ea typeface="Times New Roman" panose="02020603050405020304" pitchFamily="18" charset="0"/>
                            <a:cs typeface="Arial" panose="020B0604020202020204" pitchFamily="34" charset="0"/>
                          </a:rPr>
                          <m:t>𝑘</m:t>
                        </m:r>
                      </m:e>
                      <m:sub>
                        <m:r>
                          <a:rPr lang="es-ES_tradnl" i="1">
                            <a:effectLst/>
                            <a:ea typeface="Times New Roman" panose="02020603050405020304" pitchFamily="18" charset="0"/>
                            <a:cs typeface="Arial" panose="020B0604020202020204" pitchFamily="34" charset="0"/>
                          </a:rPr>
                          <m:t>𝑖</m:t>
                        </m:r>
                      </m:sub>
                    </m:sSub>
                  </m:oMath>
                </a14:m>
                <a:r>
                  <a:rPr lang="es-ES_tradnl" dirty="0">
                    <a:effectLst/>
                    <a:ea typeface="Times New Roman" panose="02020603050405020304" pitchFamily="18" charset="0"/>
                    <a:cs typeface="Arial" panose="020B0604020202020204" pitchFamily="34" charset="0"/>
                  </a:rPr>
                  <a:t>= Coeficiente de permeabilidad.</a:t>
                </a:r>
                <a:endParaRPr lang="es-ES" dirty="0">
                  <a:effectLst/>
                  <a:ea typeface="Calibri" panose="020F0502020204030204" pitchFamily="34" charset="0"/>
                  <a:cs typeface="Times New Roman" panose="02020603050405020304" pitchFamily="18" charset="0"/>
                </a:endParaRPr>
              </a:p>
              <a:p>
                <a:pPr algn="just">
                  <a:lnSpc>
                    <a:spcPct val="200000"/>
                  </a:lnSpc>
                  <a:spcAft>
                    <a:spcPts val="0"/>
                  </a:spcAft>
                </a:pPr>
                <a14:m>
                  <m:oMath xmlns:m="http://schemas.openxmlformats.org/officeDocument/2006/math">
                    <m:r>
                      <a:rPr lang="es-ES_tradnl" i="1">
                        <a:effectLst/>
                        <a:ea typeface="Calibri" panose="020F0502020204030204" pitchFamily="34" charset="0"/>
                        <a:cs typeface="Arial" panose="020B0604020202020204" pitchFamily="34" charset="0"/>
                      </a:rPr>
                      <m:t>𝐴</m:t>
                    </m:r>
                  </m:oMath>
                </a14:m>
                <a:r>
                  <a:rPr lang="es-ES_tradnl" dirty="0">
                    <a:effectLst/>
                    <a:ea typeface="Times New Roman" panose="02020603050405020304" pitchFamily="18" charset="0"/>
                    <a:cs typeface="Arial" panose="020B0604020202020204" pitchFamily="34" charset="0"/>
                  </a:rPr>
                  <a:t> = </a:t>
                </a:r>
                <a:r>
                  <a:rPr lang="es-ES_tradnl" dirty="0" smtClean="0">
                    <a:effectLst/>
                    <a:ea typeface="Times New Roman" panose="02020603050405020304" pitchFamily="18" charset="0"/>
                    <a:cs typeface="Arial" panose="020B0604020202020204" pitchFamily="34" charset="0"/>
                  </a:rPr>
                  <a:t>Área</a:t>
                </a:r>
                <a:endParaRPr lang="es-ES" dirty="0">
                  <a:effectLst/>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1789523" y="2232964"/>
                <a:ext cx="6096000" cy="3970318"/>
              </a:xfrm>
              <a:prstGeom prst="rect">
                <a:avLst/>
              </a:prstGeom>
              <a:blipFill rotWithShape="0">
                <a:blip r:embed="rId4"/>
                <a:stretch>
                  <a:fillRect l="-90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6593983" y="646798"/>
                <a:ext cx="4660842" cy="5657446"/>
              </a:xfrm>
              <a:prstGeom prst="rect">
                <a:avLst/>
              </a:prstGeom>
            </p:spPr>
            <p:txBody>
              <a:bodyPr wrap="square">
                <a:spAutoFit/>
              </a:bodyPr>
              <a:lstStyle/>
              <a:p>
                <a:pPr marL="457200">
                  <a:lnSpc>
                    <a:spcPct val="200000"/>
                  </a:lnSpc>
                  <a:spcAft>
                    <a:spcPts val="0"/>
                  </a:spcAft>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ea typeface="Calibri" panose="020F0502020204030204" pitchFamily="34" charset="0"/>
                          <a:cs typeface="Arial" panose="020B0604020202020204" pitchFamily="34" charset="0"/>
                        </a:rPr>
                        <m:t>𝑄</m:t>
                      </m:r>
                      <m:r>
                        <a:rPr lang="es-ES_tradnl" i="1">
                          <a:latin typeface="Cambria Math" panose="02040503050406030204" pitchFamily="18" charset="0"/>
                          <a:ea typeface="Calibri" panose="020F0502020204030204" pitchFamily="34" charset="0"/>
                          <a:cs typeface="Arial" panose="020B0604020202020204" pitchFamily="34" charset="0"/>
                        </a:rPr>
                        <m:t>=</m:t>
                      </m:r>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nary>
                            <m:naryPr>
                              <m:chr m:val="∑"/>
                              <m:limLoc m:val="undOvr"/>
                              <m:subHide m:val="on"/>
                              <m:supHide m:val="on"/>
                              <m:ctrlPr>
                                <a:rPr lang="es-ES" i="1">
                                  <a:effectLst/>
                                  <a:latin typeface="Cambria Math" panose="02040503050406030204" pitchFamily="18" charset="0"/>
                                  <a:ea typeface="Calibri" panose="020F0502020204030204" pitchFamily="34" charset="0"/>
                                  <a:cs typeface="Arial" panose="020B0604020202020204" pitchFamily="34" charset="0"/>
                                </a:rPr>
                              </m:ctrlPr>
                            </m:naryPr>
                            <m:sub/>
                            <m:sup/>
                            <m:e>
                              <m:r>
                                <a:rPr lang="es-ES_tradnl" i="1">
                                  <a:effectLst/>
                                  <a:latin typeface="Cambria Math" panose="02040503050406030204" pitchFamily="18" charset="0"/>
                                  <a:ea typeface="Calibri" panose="020F0502020204030204" pitchFamily="34" charset="0"/>
                                  <a:cs typeface="Arial" panose="020B0604020202020204" pitchFamily="34" charset="0"/>
                                </a:rPr>
                                <m:t>𝐻𝑖</m:t>
                              </m:r>
                            </m:e>
                          </m:nary>
                        </m:num>
                        <m:den>
                          <m:nary>
                            <m:naryPr>
                              <m:chr m:val="∑"/>
                              <m:limLoc m:val="undOvr"/>
                              <m:subHide m:val="on"/>
                              <m:supHide m:val="on"/>
                              <m:ctrlPr>
                                <a:rPr lang="es-ES" i="1">
                                  <a:effectLst/>
                                  <a:latin typeface="Cambria Math" panose="02040503050406030204" pitchFamily="18" charset="0"/>
                                  <a:ea typeface="Calibri" panose="020F0502020204030204" pitchFamily="34" charset="0"/>
                                  <a:cs typeface="Arial" panose="020B0604020202020204" pitchFamily="34" charset="0"/>
                                </a:rPr>
                              </m:ctrlPr>
                            </m:naryPr>
                            <m:sub/>
                            <m:sup/>
                            <m:e>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𝐻𝑖</m:t>
                                  </m:r>
                                </m:num>
                                <m:den>
                                  <m:sSub>
                                    <m:sSub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Pr>
                                    <m:e>
                                      <m:r>
                                        <a:rPr lang="es-ES_tradnl" i="1">
                                          <a:effectLst/>
                                          <a:latin typeface="Cambria Math" panose="02040503050406030204" pitchFamily="18" charset="0"/>
                                          <a:ea typeface="Times New Roman" panose="02020603050405020304" pitchFamily="18" charset="0"/>
                                          <a:cs typeface="Arial" panose="020B0604020202020204" pitchFamily="34" charset="0"/>
                                        </a:rPr>
                                        <m:t>𝑘</m:t>
                                      </m:r>
                                    </m:e>
                                    <m:sub>
                                      <m:r>
                                        <a:rPr lang="es-ES_tradnl" i="1">
                                          <a:effectLst/>
                                          <a:latin typeface="Cambria Math" panose="02040503050406030204" pitchFamily="18" charset="0"/>
                                          <a:ea typeface="Times New Roman" panose="02020603050405020304" pitchFamily="18" charset="0"/>
                                          <a:cs typeface="Arial" panose="020B0604020202020204" pitchFamily="34" charset="0"/>
                                        </a:rPr>
                                        <m:t>𝑖</m:t>
                                      </m:r>
                                    </m:sub>
                                  </m:sSub>
                                </m:den>
                              </m:f>
                            </m:e>
                          </m:nary>
                        </m:den>
                      </m:f>
                      <m:r>
                        <a:rPr lang="es-ES_tradnl" i="1">
                          <a:effectLst/>
                          <a:latin typeface="Cambria Math" panose="02040503050406030204" pitchFamily="18" charset="0"/>
                          <a:ea typeface="Calibri" panose="020F0502020204030204" pitchFamily="34" charset="0"/>
                          <a:cs typeface="Arial" panose="020B0604020202020204" pitchFamily="34" charset="0"/>
                        </a:rPr>
                        <m:t>∗</m:t>
                      </m:r>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𝜋</m:t>
                          </m:r>
                          <m:r>
                            <a:rPr lang="es-ES_tradnl" i="1">
                              <a:effectLst/>
                              <a:latin typeface="Cambria Math" panose="02040503050406030204" pitchFamily="18" charset="0"/>
                              <a:ea typeface="Calibri" panose="020F0502020204030204" pitchFamily="34" charset="0"/>
                              <a:cs typeface="Arial" panose="020B0604020202020204" pitchFamily="34" charset="0"/>
                            </a:rPr>
                            <m:t>∗</m:t>
                          </m:r>
                          <m:sSup>
                            <m:sSupPr>
                              <m:ctrlPr>
                                <a:rPr lang="es-ES" i="1">
                                  <a:effectLst/>
                                  <a:latin typeface="Cambria Math" panose="02040503050406030204" pitchFamily="18" charset="0"/>
                                  <a:ea typeface="Calibri" panose="020F0502020204030204" pitchFamily="34" charset="0"/>
                                  <a:cs typeface="Arial" panose="020B0604020202020204" pitchFamily="34" charset="0"/>
                                </a:rPr>
                              </m:ctrlPr>
                            </m:sSupPr>
                            <m:e>
                              <m:r>
                                <a:rPr lang="es-ES_tradnl" i="1">
                                  <a:effectLst/>
                                  <a:latin typeface="Cambria Math" panose="02040503050406030204" pitchFamily="18" charset="0"/>
                                  <a:ea typeface="Calibri" panose="020F0502020204030204" pitchFamily="34" charset="0"/>
                                  <a:cs typeface="Arial" panose="020B0604020202020204" pitchFamily="34" charset="0"/>
                                </a:rPr>
                                <m:t>𝐷</m:t>
                              </m:r>
                            </m:e>
                            <m:sup>
                              <m:r>
                                <a:rPr lang="es-ES_tradnl" i="1">
                                  <a:effectLst/>
                                  <a:latin typeface="Cambria Math" panose="02040503050406030204" pitchFamily="18" charset="0"/>
                                  <a:ea typeface="Calibri" panose="020F0502020204030204" pitchFamily="34" charset="0"/>
                                  <a:cs typeface="Arial" panose="020B0604020202020204" pitchFamily="34" charset="0"/>
                                </a:rPr>
                                <m:t>2</m:t>
                              </m:r>
                            </m:sup>
                          </m:sSup>
                        </m:num>
                        <m:den>
                          <m:r>
                            <a:rPr lang="es-ES_tradnl" i="1">
                              <a:effectLst/>
                              <a:latin typeface="Cambria Math" panose="02040503050406030204" pitchFamily="18" charset="0"/>
                              <a:ea typeface="Calibri" panose="020F0502020204030204" pitchFamily="34" charset="0"/>
                              <a:cs typeface="Arial" panose="020B0604020202020204" pitchFamily="34" charset="0"/>
                            </a:rPr>
                            <m:t>4</m:t>
                          </m:r>
                        </m:den>
                      </m:f>
                      <m:r>
                        <a:rPr lang="es-ES_tradnl"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S"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200000"/>
                  </a:lnSpc>
                  <a:spcAft>
                    <a:spcPts val="0"/>
                  </a:spcAft>
                </a:pPr>
                <a14:m>
                  <m:oMathPara xmlns:m="http://schemas.openxmlformats.org/officeDocument/2006/math">
                    <m:oMathParaPr>
                      <m:jc m:val="centerGroup"/>
                    </m:oMathParaPr>
                    <m:oMath xmlns:m="http://schemas.openxmlformats.org/officeDocument/2006/math">
                      <m:r>
                        <a:rPr lang="es-ES_tradnl" i="1">
                          <a:effectLst/>
                          <a:latin typeface="Cambria Math" panose="02040503050406030204" pitchFamily="18" charset="0"/>
                          <a:ea typeface="Calibri" panose="020F0502020204030204" pitchFamily="34" charset="0"/>
                          <a:cs typeface="Arial" panose="020B0604020202020204" pitchFamily="34" charset="0"/>
                        </a:rPr>
                        <m:t>0,01158 </m:t>
                      </m:r>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s-ES" i="1">
                                  <a:effectLst/>
                                  <a:latin typeface="Cambria Math" panose="02040503050406030204" pitchFamily="18" charset="0"/>
                                  <a:ea typeface="Calibri" panose="020F0502020204030204" pitchFamily="34" charset="0"/>
                                  <a:cs typeface="Arial" panose="020B0604020202020204" pitchFamily="34" charset="0"/>
                                </a:rPr>
                              </m:ctrlPr>
                            </m:sSupPr>
                            <m:e>
                              <m:r>
                                <a:rPr lang="es-ES_tradnl" i="1">
                                  <a:effectLst/>
                                  <a:latin typeface="Cambria Math" panose="02040503050406030204" pitchFamily="18" charset="0"/>
                                  <a:ea typeface="Calibri" panose="020F0502020204030204" pitchFamily="34" charset="0"/>
                                  <a:cs typeface="Arial" panose="020B0604020202020204" pitchFamily="34" charset="0"/>
                                </a:rPr>
                                <m:t>𝑚</m:t>
                              </m:r>
                            </m:e>
                            <m:sup>
                              <m:r>
                                <a:rPr lang="es-ES_tradnl" i="1">
                                  <a:effectLst/>
                                  <a:latin typeface="Cambria Math" panose="02040503050406030204" pitchFamily="18" charset="0"/>
                                  <a:ea typeface="Calibri" panose="020F0502020204030204" pitchFamily="34" charset="0"/>
                                  <a:cs typeface="Arial" panose="020B0604020202020204" pitchFamily="34" charset="0"/>
                                </a:rPr>
                                <m:t>3</m:t>
                              </m:r>
                            </m:sup>
                          </m:sSup>
                        </m:num>
                        <m:den>
                          <m:r>
                            <a:rPr lang="es-ES_tradnl" i="1">
                              <a:effectLst/>
                              <a:latin typeface="Cambria Math" panose="02040503050406030204" pitchFamily="18" charset="0"/>
                              <a:ea typeface="Calibri" panose="020F0502020204030204" pitchFamily="34" charset="0"/>
                              <a:cs typeface="Arial" panose="020B0604020202020204" pitchFamily="34" charset="0"/>
                            </a:rPr>
                            <m:t>𝑠</m:t>
                          </m:r>
                        </m:den>
                      </m:f>
                      <m:r>
                        <a:rPr lang="es-ES_tradnl" i="1">
                          <a:effectLst/>
                          <a:latin typeface="Cambria Math" panose="02040503050406030204" pitchFamily="18" charset="0"/>
                          <a:ea typeface="Calibri" panose="020F0502020204030204" pitchFamily="34" charset="0"/>
                          <a:cs typeface="Arial" panose="020B0604020202020204" pitchFamily="34" charset="0"/>
                        </a:rPr>
                        <m:t>=</m:t>
                      </m:r>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0,30 </m:t>
                          </m:r>
                          <m:r>
                            <a:rPr lang="es-ES_tradnl" i="1">
                              <a:effectLst/>
                              <a:latin typeface="Cambria Math" panose="02040503050406030204" pitchFamily="18" charset="0"/>
                              <a:ea typeface="Calibri" panose="020F0502020204030204" pitchFamily="34" charset="0"/>
                              <a:cs typeface="Arial" panose="020B0604020202020204" pitchFamily="34" charset="0"/>
                            </a:rPr>
                            <m:t>𝑚</m:t>
                          </m:r>
                        </m:num>
                        <m:den>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0,30 </m:t>
                              </m:r>
                              <m:r>
                                <a:rPr lang="es-ES_tradnl" i="1">
                                  <a:effectLst/>
                                  <a:latin typeface="Cambria Math" panose="02040503050406030204" pitchFamily="18" charset="0"/>
                                  <a:ea typeface="Calibri" panose="020F0502020204030204" pitchFamily="34" charset="0"/>
                                  <a:cs typeface="Arial" panose="020B0604020202020204" pitchFamily="34" charset="0"/>
                                </a:rPr>
                                <m:t>𝑚</m:t>
                              </m:r>
                            </m:num>
                            <m:den>
                              <m:sSub>
                                <m:sSub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Pr>
                                <m:e>
                                  <m:r>
                                    <a:rPr lang="es-ES_tradnl" i="1">
                                      <a:effectLst/>
                                      <a:latin typeface="Cambria Math" panose="02040503050406030204" pitchFamily="18" charset="0"/>
                                      <a:ea typeface="Times New Roman" panose="02020603050405020304" pitchFamily="18" charset="0"/>
                                      <a:cs typeface="Arial" panose="020B0604020202020204" pitchFamily="34" charset="0"/>
                                    </a:rPr>
                                    <m:t>𝑘</m:t>
                                  </m:r>
                                </m:e>
                                <m:sub>
                                  <m:r>
                                    <a:rPr lang="es-ES_tradnl" i="1">
                                      <a:effectLst/>
                                      <a:latin typeface="Cambria Math" panose="02040503050406030204" pitchFamily="18" charset="0"/>
                                      <a:ea typeface="Times New Roman" panose="02020603050405020304" pitchFamily="18" charset="0"/>
                                      <a:cs typeface="Arial" panose="020B0604020202020204" pitchFamily="34" charset="0"/>
                                    </a:rPr>
                                    <m:t>𝑖</m:t>
                                  </m:r>
                                </m:sub>
                              </m:sSub>
                            </m:den>
                          </m:f>
                        </m:den>
                      </m:f>
                      <m:r>
                        <a:rPr lang="es-ES_tradnl" i="1">
                          <a:effectLst/>
                          <a:latin typeface="Cambria Math" panose="02040503050406030204" pitchFamily="18" charset="0"/>
                          <a:ea typeface="Calibri" panose="020F0502020204030204" pitchFamily="34" charset="0"/>
                          <a:cs typeface="Arial" panose="020B0604020202020204" pitchFamily="34" charset="0"/>
                        </a:rPr>
                        <m:t>∗</m:t>
                      </m:r>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𝜋</m:t>
                          </m:r>
                          <m:r>
                            <a:rPr lang="es-ES_tradnl" i="1">
                              <a:effectLst/>
                              <a:latin typeface="Cambria Math" panose="02040503050406030204" pitchFamily="18" charset="0"/>
                              <a:ea typeface="Calibri" panose="020F0502020204030204" pitchFamily="34" charset="0"/>
                              <a:cs typeface="Arial" panose="020B0604020202020204" pitchFamily="34" charset="0"/>
                            </a:rPr>
                            <m:t>∗</m:t>
                          </m:r>
                          <m:sSup>
                            <m:sSupPr>
                              <m:ctrlPr>
                                <a:rPr lang="es-ES" i="1">
                                  <a:effectLst/>
                                  <a:latin typeface="Cambria Math" panose="02040503050406030204" pitchFamily="18" charset="0"/>
                                  <a:ea typeface="Calibri" panose="020F0502020204030204" pitchFamily="34" charset="0"/>
                                  <a:cs typeface="Arial" panose="020B0604020202020204" pitchFamily="34" charset="0"/>
                                </a:rPr>
                              </m:ctrlPr>
                            </m:sSupPr>
                            <m:e>
                              <m:r>
                                <a:rPr lang="es-ES_tradnl" i="1">
                                  <a:effectLst/>
                                  <a:latin typeface="Cambria Math" panose="02040503050406030204" pitchFamily="18" charset="0"/>
                                  <a:ea typeface="Calibri" panose="020F0502020204030204" pitchFamily="34" charset="0"/>
                                  <a:cs typeface="Arial" panose="020B0604020202020204" pitchFamily="34" charset="0"/>
                                </a:rPr>
                                <m:t>(2 </m:t>
                              </m:r>
                              <m:r>
                                <a:rPr lang="es-ES_tradnl" i="1">
                                  <a:effectLst/>
                                  <a:latin typeface="Cambria Math" panose="02040503050406030204" pitchFamily="18" charset="0"/>
                                  <a:ea typeface="Calibri" panose="020F0502020204030204" pitchFamily="34" charset="0"/>
                                  <a:cs typeface="Arial" panose="020B0604020202020204" pitchFamily="34" charset="0"/>
                                </a:rPr>
                                <m:t>𝑚</m:t>
                              </m:r>
                              <m:r>
                                <a:rPr lang="es-ES_tradnl" i="1">
                                  <a:effectLst/>
                                  <a:latin typeface="Cambria Math" panose="02040503050406030204" pitchFamily="18" charset="0"/>
                                  <a:ea typeface="Calibri" panose="020F0502020204030204" pitchFamily="34" charset="0"/>
                                  <a:cs typeface="Arial" panose="020B0604020202020204" pitchFamily="34" charset="0"/>
                                </a:rPr>
                                <m:t>)</m:t>
                              </m:r>
                            </m:e>
                            <m:sup>
                              <m:r>
                                <a:rPr lang="es-ES_tradnl" i="1">
                                  <a:effectLst/>
                                  <a:latin typeface="Cambria Math" panose="02040503050406030204" pitchFamily="18" charset="0"/>
                                  <a:ea typeface="Calibri" panose="020F0502020204030204" pitchFamily="34" charset="0"/>
                                  <a:cs typeface="Arial" panose="020B0604020202020204" pitchFamily="34" charset="0"/>
                                </a:rPr>
                                <m:t>2</m:t>
                              </m:r>
                            </m:sup>
                          </m:sSup>
                        </m:num>
                        <m:den>
                          <m:r>
                            <a:rPr lang="es-ES_tradnl" i="1">
                              <a:effectLst/>
                              <a:latin typeface="Cambria Math" panose="02040503050406030204" pitchFamily="18" charset="0"/>
                              <a:ea typeface="Calibri" panose="020F0502020204030204" pitchFamily="34" charset="0"/>
                              <a:cs typeface="Arial" panose="020B0604020202020204" pitchFamily="34" charset="0"/>
                            </a:rPr>
                            <m:t>4</m:t>
                          </m:r>
                        </m:den>
                      </m:f>
                    </m:oMath>
                  </m:oMathPara>
                </a14:m>
                <a:endParaRPr lang="es-ES"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Pr>
                        <m:e>
                          <m:r>
                            <a:rPr lang="es-ES_tradnl" i="1">
                              <a:effectLst/>
                              <a:latin typeface="Cambria Math" panose="02040503050406030204" pitchFamily="18" charset="0"/>
                              <a:ea typeface="Times New Roman" panose="02020603050405020304" pitchFamily="18" charset="0"/>
                              <a:cs typeface="Arial" panose="020B0604020202020204" pitchFamily="34" charset="0"/>
                            </a:rPr>
                            <m:t>𝑘</m:t>
                          </m:r>
                        </m:e>
                        <m:sub>
                          <m:r>
                            <a:rPr lang="es-ES_tradnl" i="1">
                              <a:effectLst/>
                              <a:latin typeface="Cambria Math" panose="02040503050406030204" pitchFamily="18" charset="0"/>
                              <a:ea typeface="Times New Roman" panose="02020603050405020304" pitchFamily="18" charset="0"/>
                              <a:cs typeface="Arial" panose="020B0604020202020204" pitchFamily="34" charset="0"/>
                            </a:rPr>
                            <m:t>𝑖</m:t>
                          </m:r>
                        </m:sub>
                      </m:sSub>
                      <m:r>
                        <a:rPr lang="es-ES_tradnl" i="1">
                          <a:effectLst/>
                          <a:latin typeface="Cambria Math" panose="02040503050406030204" pitchFamily="18" charset="0"/>
                          <a:ea typeface="Calibri" panose="020F0502020204030204" pitchFamily="34" charset="0"/>
                          <a:cs typeface="Arial" panose="020B0604020202020204" pitchFamily="34" charset="0"/>
                        </a:rPr>
                        <m:t>=</m:t>
                      </m:r>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0,01158 </m:t>
                          </m:r>
                          <m:r>
                            <a:rPr lang="es-ES_tradnl" i="1">
                              <a:effectLst/>
                              <a:latin typeface="Cambria Math" panose="02040503050406030204" pitchFamily="18" charset="0"/>
                              <a:ea typeface="Calibri" panose="020F0502020204030204" pitchFamily="34" charset="0"/>
                              <a:cs typeface="Arial" panose="020B0604020202020204" pitchFamily="34" charset="0"/>
                            </a:rPr>
                            <m:t>𝑚</m:t>
                          </m:r>
                          <m:r>
                            <a:rPr lang="es-ES_tradnl" i="1">
                              <a:effectLst/>
                              <a:latin typeface="Cambria Math" panose="02040503050406030204" pitchFamily="18" charset="0"/>
                              <a:ea typeface="Calibri" panose="020F0502020204030204" pitchFamily="34" charset="0"/>
                              <a:cs typeface="Arial" panose="020B0604020202020204" pitchFamily="34" charset="0"/>
                            </a:rPr>
                            <m:t>/</m:t>
                          </m:r>
                          <m:r>
                            <a:rPr lang="es-ES_tradnl" i="1">
                              <a:effectLst/>
                              <a:latin typeface="Cambria Math" panose="02040503050406030204" pitchFamily="18" charset="0"/>
                              <a:ea typeface="Calibri" panose="020F0502020204030204" pitchFamily="34" charset="0"/>
                              <a:cs typeface="Arial" panose="020B0604020202020204" pitchFamily="34" charset="0"/>
                            </a:rPr>
                            <m:t>𝑠</m:t>
                          </m:r>
                        </m:num>
                        <m:den>
                          <m:r>
                            <a:rPr lang="es-ES_tradnl" i="1">
                              <a:effectLst/>
                              <a:latin typeface="Cambria Math" panose="02040503050406030204" pitchFamily="18" charset="0"/>
                              <a:ea typeface="Calibri" panose="020F0502020204030204" pitchFamily="34" charset="0"/>
                              <a:cs typeface="Arial" panose="020B0604020202020204" pitchFamily="34" charset="0"/>
                            </a:rPr>
                            <m:t>𝜋</m:t>
                          </m:r>
                        </m:den>
                      </m:f>
                      <m:r>
                        <a:rPr lang="es-ES_tradnl"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S" dirty="0">
                  <a:effectLst/>
                  <a:latin typeface="Arial" panose="020B0604020202020204" pitchFamily="34" charset="0"/>
                  <a:ea typeface="Calibri" panose="020F0502020204030204" pitchFamily="34" charset="0"/>
                  <a:cs typeface="Times New Roman" panose="02020603050405020304" pitchFamily="18" charset="0"/>
                </a:endParaRPr>
              </a:p>
              <a:p>
                <a:pPr>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Pr>
                        <m:e>
                          <m:r>
                            <a:rPr lang="es-ES_tradnl" i="1">
                              <a:effectLst/>
                              <a:latin typeface="Cambria Math" panose="02040503050406030204" pitchFamily="18" charset="0"/>
                              <a:ea typeface="Times New Roman" panose="02020603050405020304" pitchFamily="18" charset="0"/>
                              <a:cs typeface="Arial" panose="020B0604020202020204" pitchFamily="34" charset="0"/>
                            </a:rPr>
                            <m:t>𝑘</m:t>
                          </m:r>
                        </m:e>
                        <m:sub>
                          <m:r>
                            <a:rPr lang="es-ES_tradnl" i="1">
                              <a:effectLst/>
                              <a:latin typeface="Cambria Math" panose="02040503050406030204" pitchFamily="18" charset="0"/>
                              <a:ea typeface="Times New Roman" panose="02020603050405020304" pitchFamily="18" charset="0"/>
                              <a:cs typeface="Arial" panose="020B0604020202020204" pitchFamily="34" charset="0"/>
                            </a:rPr>
                            <m:t>𝑖</m:t>
                          </m:r>
                        </m:sub>
                      </m:sSub>
                      <m:r>
                        <a:rPr lang="es-ES_tradnl" i="1">
                          <a:effectLst/>
                          <a:latin typeface="Cambria Math" panose="02040503050406030204" pitchFamily="18" charset="0"/>
                          <a:ea typeface="Calibri" panose="020F0502020204030204" pitchFamily="34" charset="0"/>
                          <a:cs typeface="Arial" panose="020B0604020202020204" pitchFamily="34" charset="0"/>
                        </a:rPr>
                        <m:t>=0,00368</m:t>
                      </m:r>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𝑚</m:t>
                          </m:r>
                        </m:num>
                        <m:den>
                          <m:r>
                            <a:rPr lang="es-ES_tradnl" i="1">
                              <a:effectLst/>
                              <a:latin typeface="Cambria Math" panose="02040503050406030204" pitchFamily="18" charset="0"/>
                              <a:ea typeface="Calibri" panose="020F0502020204030204" pitchFamily="34" charset="0"/>
                              <a:cs typeface="Arial" panose="020B0604020202020204" pitchFamily="34" charset="0"/>
                            </a:rPr>
                            <m:t>𝑠</m:t>
                          </m:r>
                        </m:den>
                      </m:f>
                      <m:r>
                        <a:rPr lang="es-ES_tradnl" i="1">
                          <a:effectLst/>
                          <a:latin typeface="Cambria Math" panose="02040503050406030204" pitchFamily="18" charset="0"/>
                          <a:ea typeface="Calibri" panose="020F0502020204030204" pitchFamily="34" charset="0"/>
                          <a:cs typeface="Arial" panose="020B0604020202020204" pitchFamily="34" charset="0"/>
                        </a:rPr>
                        <m:t> ≈0,37</m:t>
                      </m:r>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𝑐𝑚</m:t>
                          </m:r>
                        </m:num>
                        <m:den>
                          <m:r>
                            <a:rPr lang="es-ES_tradnl" i="1">
                              <a:effectLst/>
                              <a:latin typeface="Cambria Math" panose="02040503050406030204" pitchFamily="18" charset="0"/>
                              <a:ea typeface="Calibri" panose="020F0502020204030204" pitchFamily="34" charset="0"/>
                              <a:cs typeface="Arial" panose="020B0604020202020204" pitchFamily="34" charset="0"/>
                            </a:rPr>
                            <m:t>𝑠</m:t>
                          </m:r>
                        </m:den>
                      </m:f>
                    </m:oMath>
                  </m:oMathPara>
                </a14:m>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6593983" y="646798"/>
                <a:ext cx="4660842" cy="5657446"/>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619913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13</a:t>
            </a:fld>
            <a:endParaRPr lang="es-EC"/>
          </a:p>
        </p:txBody>
      </p:sp>
      <p:graphicFrame>
        <p:nvGraphicFramePr>
          <p:cNvPr id="4" name="Tabla 3"/>
          <p:cNvGraphicFramePr>
            <a:graphicFrameLocks noGrp="1"/>
          </p:cNvGraphicFramePr>
          <p:nvPr>
            <p:extLst>
              <p:ext uri="{D42A27DB-BD31-4B8C-83A1-F6EECF244321}">
                <p14:modId xmlns:p14="http://schemas.microsoft.com/office/powerpoint/2010/main" val="2189341786"/>
              </p:ext>
            </p:extLst>
          </p:nvPr>
        </p:nvGraphicFramePr>
        <p:xfrm>
          <a:off x="1546134" y="2058474"/>
          <a:ext cx="4134117" cy="3823967"/>
        </p:xfrm>
        <a:graphic>
          <a:graphicData uri="http://schemas.openxmlformats.org/drawingml/2006/table">
            <a:tbl>
              <a:tblPr firstRow="1" firstCol="1" bandRow="1">
                <a:tableStyleId>{616DA210-FB5B-4158-B5E0-FEB733F419BA}</a:tableStyleId>
              </a:tblPr>
              <a:tblGrid>
                <a:gridCol w="1643685"/>
                <a:gridCol w="1245216"/>
                <a:gridCol w="1245216"/>
              </a:tblGrid>
              <a:tr h="347633">
                <a:tc>
                  <a:txBody>
                    <a:bodyPr/>
                    <a:lstStyle/>
                    <a:p>
                      <a:pPr>
                        <a:lnSpc>
                          <a:spcPct val="115000"/>
                        </a:lnSpc>
                        <a:spcAft>
                          <a:spcPts val="0"/>
                        </a:spcAft>
                      </a:pPr>
                      <a:r>
                        <a:rPr lang="es-ES" sz="1800" dirty="0">
                          <a:effectLst/>
                        </a:rPr>
                        <a:t>Ensayo </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G-10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Unidades </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95267">
                <a:tc>
                  <a:txBody>
                    <a:bodyPr/>
                    <a:lstStyle/>
                    <a:p>
                      <a:pPr>
                        <a:lnSpc>
                          <a:spcPct val="115000"/>
                        </a:lnSpc>
                        <a:spcAft>
                          <a:spcPts val="0"/>
                        </a:spcAft>
                      </a:pPr>
                      <a:r>
                        <a:rPr lang="es-ES" sz="1800">
                          <a:effectLst/>
                        </a:rPr>
                        <a:t>Coef. De Permeabilidad</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0,35</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cm/s</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95267">
                <a:tc>
                  <a:txBody>
                    <a:bodyPr/>
                    <a:lstStyle/>
                    <a:p>
                      <a:pPr>
                        <a:lnSpc>
                          <a:spcPct val="115000"/>
                        </a:lnSpc>
                        <a:spcAft>
                          <a:spcPts val="0"/>
                        </a:spcAft>
                      </a:pPr>
                      <a:r>
                        <a:rPr lang="es-ES" sz="1800">
                          <a:effectLst/>
                        </a:rPr>
                        <a:t>Resistencia a la Tracción</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dirty="0">
                          <a:effectLst/>
                        </a:rPr>
                        <a:t>210</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N</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47633">
                <a:tc>
                  <a:txBody>
                    <a:bodyPr/>
                    <a:lstStyle/>
                    <a:p>
                      <a:pPr>
                        <a:lnSpc>
                          <a:spcPct val="115000"/>
                        </a:lnSpc>
                        <a:spcAft>
                          <a:spcPts val="0"/>
                        </a:spcAft>
                      </a:pPr>
                      <a:r>
                        <a:rPr lang="es-ES" sz="1800">
                          <a:effectLst/>
                        </a:rPr>
                        <a:t>Espesor</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1,8</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mm</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95267">
                <a:tc>
                  <a:txBody>
                    <a:bodyPr/>
                    <a:lstStyle/>
                    <a:p>
                      <a:pPr>
                        <a:lnSpc>
                          <a:spcPct val="115000"/>
                        </a:lnSpc>
                        <a:spcAft>
                          <a:spcPts val="0"/>
                        </a:spcAft>
                      </a:pPr>
                      <a:r>
                        <a:rPr lang="es-ES" sz="1800">
                          <a:effectLst/>
                        </a:rPr>
                        <a:t>Longitud del Rollo</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100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dirty="0">
                          <a:effectLst/>
                        </a:rPr>
                        <a:t>m</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95267">
                <a:tc>
                  <a:txBody>
                    <a:bodyPr/>
                    <a:lstStyle/>
                    <a:p>
                      <a:pPr>
                        <a:lnSpc>
                          <a:spcPct val="115000"/>
                        </a:lnSpc>
                        <a:spcAft>
                          <a:spcPts val="0"/>
                        </a:spcAft>
                      </a:pPr>
                      <a:r>
                        <a:rPr lang="es-ES" sz="1800">
                          <a:effectLst/>
                        </a:rPr>
                        <a:t>Ancho del Geotextil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2,5</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dirty="0">
                          <a:effectLst/>
                        </a:rPr>
                        <a:t>m</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47633">
                <a:tc>
                  <a:txBody>
                    <a:bodyPr/>
                    <a:lstStyle/>
                    <a:p>
                      <a:pPr>
                        <a:lnSpc>
                          <a:spcPct val="115000"/>
                        </a:lnSpc>
                        <a:spcAft>
                          <a:spcPts val="0"/>
                        </a:spcAft>
                      </a:pPr>
                      <a:r>
                        <a:rPr lang="es-ES" sz="1800">
                          <a:effectLst/>
                        </a:rPr>
                        <a:t>Superficie</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250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dirty="0">
                          <a:effectLst/>
                        </a:rPr>
                        <a:t>m2</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1631853" y="1216722"/>
            <a:ext cx="6529588" cy="369332"/>
          </a:xfrm>
          <a:prstGeom prst="rect">
            <a:avLst/>
          </a:prstGeom>
        </p:spPr>
        <p:txBody>
          <a:bodyPr wrap="square">
            <a:spAutoFit/>
          </a:bodyPr>
          <a:lstStyle/>
          <a:p>
            <a:r>
              <a:rPr lang="es-ES_tradnl" dirty="0">
                <a:ea typeface="Calibri" panose="020F0502020204030204" pitchFamily="34" charset="0"/>
              </a:rPr>
              <a:t>Por lo tanto el geotextil no tejido que se sugiere es el G-10 </a:t>
            </a:r>
            <a:endParaRPr lang="es-ES" dirty="0"/>
          </a:p>
        </p:txBody>
      </p:sp>
      <p:pic>
        <p:nvPicPr>
          <p:cNvPr id="13" name="Imagen 12"/>
          <p:cNvPicPr/>
          <p:nvPr/>
        </p:nvPicPr>
        <p:blipFill>
          <a:blip r:embed="rId4" cstate="print">
            <a:extLst>
              <a:ext uri="{28A0092B-C50C-407E-A947-70E740481C1C}">
                <a14:useLocalDpi xmlns:a14="http://schemas.microsoft.com/office/drawing/2010/main" val="0"/>
              </a:ext>
            </a:extLst>
          </a:blip>
          <a:stretch>
            <a:fillRect/>
          </a:stretch>
        </p:blipFill>
        <p:spPr>
          <a:xfrm>
            <a:off x="6801059" y="1751181"/>
            <a:ext cx="4324977" cy="316714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p:cNvSpPr/>
          <p:nvPr/>
        </p:nvSpPr>
        <p:spPr>
          <a:xfrm>
            <a:off x="5825544" y="5083455"/>
            <a:ext cx="6096000" cy="1477328"/>
          </a:xfrm>
          <a:prstGeom prst="rect">
            <a:avLst/>
          </a:prstGeom>
        </p:spPr>
        <p:txBody>
          <a:bodyPr>
            <a:spAutoFit/>
          </a:bodyPr>
          <a:lstStyle/>
          <a:p>
            <a:pPr indent="228600" algn="just">
              <a:spcAft>
                <a:spcPts val="1000"/>
              </a:spcAft>
            </a:pPr>
            <a:r>
              <a:rPr lang="es-ES_tradnl" dirty="0">
                <a:ea typeface="Calibri" panose="020F0502020204030204" pitchFamily="34" charset="0"/>
                <a:cs typeface="Arial" panose="020B0604020202020204" pitchFamily="34" charset="0"/>
              </a:rPr>
              <a:t>Sin embargo, para fines de simulación en el software </a:t>
            </a:r>
            <a:r>
              <a:rPr lang="es-ES_tradnl" dirty="0" err="1">
                <a:ea typeface="Calibri" panose="020F0502020204030204" pitchFamily="34" charset="0"/>
                <a:cs typeface="Arial" panose="020B0604020202020204" pitchFamily="34" charset="0"/>
              </a:rPr>
              <a:t>WaterCad</a:t>
            </a:r>
            <a:r>
              <a:rPr lang="es-ES_tradnl" dirty="0">
                <a:ea typeface="Calibri" panose="020F0502020204030204" pitchFamily="34" charset="0"/>
                <a:cs typeface="Arial" panose="020B0604020202020204" pitchFamily="34" charset="0"/>
              </a:rPr>
              <a:t> únicamente se requiere la cota de la galería e introducir el caudal captado por la misma</a:t>
            </a:r>
            <a:r>
              <a:rPr lang="es-ES_tradnl" dirty="0" smtClean="0">
                <a:ea typeface="Calibri" panose="020F0502020204030204" pitchFamily="34" charset="0"/>
                <a:cs typeface="Arial" panose="020B0604020202020204" pitchFamily="34" charset="0"/>
              </a:rPr>
              <a:t>, </a:t>
            </a:r>
            <a:r>
              <a:rPr lang="es-ES_tradnl" dirty="0">
                <a:ea typeface="Calibri" panose="020F0502020204030204" pitchFamily="34" charset="0"/>
                <a:cs typeface="Arial" panose="020B0604020202020204" pitchFamily="34" charset="0"/>
              </a:rPr>
              <a:t>concluyendo que no influyen en la corrida estática y dinámica las dimensiones de este elemento. </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3326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14</a:t>
            </a:fld>
            <a:endParaRPr lang="es-EC"/>
          </a:p>
        </p:txBody>
      </p:sp>
      <p:sp>
        <p:nvSpPr>
          <p:cNvPr id="11" name="Rectángulo 10"/>
          <p:cNvSpPr/>
          <p:nvPr/>
        </p:nvSpPr>
        <p:spPr>
          <a:xfrm>
            <a:off x="1839524" y="979791"/>
            <a:ext cx="6589817" cy="577081"/>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MÉTODO PARA LA DETERMINACIÓN DEL AFORO</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Rectángulo 11"/>
          <p:cNvSpPr/>
          <p:nvPr/>
        </p:nvSpPr>
        <p:spPr>
          <a:xfrm>
            <a:off x="1735757" y="1840537"/>
            <a:ext cx="2300758" cy="369332"/>
          </a:xfrm>
          <a:prstGeom prst="rect">
            <a:avLst/>
          </a:prstGeom>
        </p:spPr>
        <p:txBody>
          <a:bodyPr wrap="none">
            <a:spAutoFit/>
          </a:bodyPr>
          <a:lstStyle/>
          <a:p>
            <a:r>
              <a:rPr lang="es-ES_tradnl" dirty="0" smtClean="0"/>
              <a:t>AFORO VOLUMÉTRICO</a:t>
            </a:r>
            <a:endParaRPr lang="es-ES_tradnl" dirty="0"/>
          </a:p>
        </p:txBody>
      </p:sp>
      <p:graphicFrame>
        <p:nvGraphicFramePr>
          <p:cNvPr id="3" name="Tabla 2"/>
          <p:cNvGraphicFramePr>
            <a:graphicFrameLocks noGrp="1"/>
          </p:cNvGraphicFramePr>
          <p:nvPr>
            <p:extLst>
              <p:ext uri="{D42A27DB-BD31-4B8C-83A1-F6EECF244321}">
                <p14:modId xmlns:p14="http://schemas.microsoft.com/office/powerpoint/2010/main" val="2859399"/>
              </p:ext>
            </p:extLst>
          </p:nvPr>
        </p:nvGraphicFramePr>
        <p:xfrm>
          <a:off x="1892479" y="2866320"/>
          <a:ext cx="4288071" cy="2097024"/>
        </p:xfrm>
        <a:graphic>
          <a:graphicData uri="http://schemas.openxmlformats.org/drawingml/2006/table">
            <a:tbl>
              <a:tblPr firstRow="1" firstCol="1" lastRow="1" lastCol="1" bandRow="1" bandCol="1">
                <a:tableStyleId>{616DA210-FB5B-4158-B5E0-FEB733F419BA}</a:tableStyleId>
              </a:tblPr>
              <a:tblGrid>
                <a:gridCol w="1309057"/>
                <a:gridCol w="1506325"/>
                <a:gridCol w="1472689"/>
              </a:tblGrid>
              <a:tr h="295275">
                <a:tc>
                  <a:txBody>
                    <a:bodyPr/>
                    <a:lstStyle/>
                    <a:p>
                      <a:pPr marL="0" algn="ctr" defTabSz="914400" rtl="0" eaLnBrk="1" latinLnBrk="0" hangingPunct="1">
                        <a:lnSpc>
                          <a:spcPct val="115000"/>
                        </a:lnSpc>
                        <a:spcAft>
                          <a:spcPts val="0"/>
                        </a:spcAft>
                      </a:pPr>
                      <a:r>
                        <a:rPr lang="es-ES_tradnl" sz="1800" kern="1200" dirty="0">
                          <a:effectLst/>
                        </a:rPr>
                        <a:t>FECHA</a:t>
                      </a:r>
                      <a:endParaRPr lang="es-ES" sz="180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kern="1200">
                          <a:effectLst/>
                        </a:rPr>
                        <a:t>VOLUMEN RECIPIENTE</a:t>
                      </a:r>
                      <a:endParaRPr lang="es-ES" sz="180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kern="1200" dirty="0">
                          <a:effectLst/>
                        </a:rPr>
                        <a:t>TIEMPO DE LLENADO</a:t>
                      </a:r>
                      <a:endParaRPr lang="es-ES" sz="1800" kern="1200" dirty="0">
                        <a:solidFill>
                          <a:schemeClr val="tx1"/>
                        </a:solidFill>
                        <a:effectLst/>
                        <a:latin typeface="+mn-lt"/>
                        <a:ea typeface="+mn-ea"/>
                        <a:cs typeface="+mn-cs"/>
                      </a:endParaRPr>
                    </a:p>
                  </a:txBody>
                  <a:tcPr marL="68580" marR="68580" marT="0" marB="0"/>
                </a:tc>
              </a:tr>
              <a:tr h="295275">
                <a:tc>
                  <a:txBody>
                    <a:bodyPr/>
                    <a:lstStyle/>
                    <a:p>
                      <a:pPr marL="0" algn="ctr" defTabSz="914400" rtl="0" eaLnBrk="1" latinLnBrk="0" hangingPunct="1">
                        <a:lnSpc>
                          <a:spcPct val="115000"/>
                        </a:lnSpc>
                        <a:spcAft>
                          <a:spcPts val="0"/>
                        </a:spcAft>
                      </a:pPr>
                      <a:r>
                        <a:rPr lang="es-ES_tradnl" sz="1800" b="0" kern="1200">
                          <a:effectLst/>
                        </a:rPr>
                        <a:t>22/04/2018</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a:effectLst/>
                        </a:rPr>
                        <a:t>10 litros</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a:effectLst/>
                        </a:rPr>
                        <a:t>00’00,861”</a:t>
                      </a:r>
                      <a:endParaRPr lang="es-ES" sz="1800" b="0" kern="1200">
                        <a:solidFill>
                          <a:schemeClr val="tx1"/>
                        </a:solidFill>
                        <a:effectLst/>
                        <a:latin typeface="+mn-lt"/>
                        <a:ea typeface="+mn-ea"/>
                        <a:cs typeface="+mn-cs"/>
                      </a:endParaRPr>
                    </a:p>
                  </a:txBody>
                  <a:tcPr marL="68580" marR="68580" marT="0" marB="0"/>
                </a:tc>
              </a:tr>
              <a:tr h="295275">
                <a:tc>
                  <a:txBody>
                    <a:bodyPr/>
                    <a:lstStyle/>
                    <a:p>
                      <a:pPr marL="0" algn="ctr" defTabSz="914400" rtl="0" eaLnBrk="1" latinLnBrk="0" hangingPunct="1">
                        <a:lnSpc>
                          <a:spcPct val="115000"/>
                        </a:lnSpc>
                        <a:spcAft>
                          <a:spcPts val="0"/>
                        </a:spcAft>
                      </a:pPr>
                      <a:r>
                        <a:rPr lang="es-ES_tradnl" sz="1800" b="0" kern="1200">
                          <a:effectLst/>
                        </a:rPr>
                        <a:t>22/04/2018</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a:effectLst/>
                        </a:rPr>
                        <a:t>10 litros</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a:effectLst/>
                        </a:rPr>
                        <a:t>00’00,848”</a:t>
                      </a:r>
                      <a:endParaRPr lang="es-ES" sz="1800" b="0" kern="1200">
                        <a:solidFill>
                          <a:schemeClr val="tx1"/>
                        </a:solidFill>
                        <a:effectLst/>
                        <a:latin typeface="+mn-lt"/>
                        <a:ea typeface="+mn-ea"/>
                        <a:cs typeface="+mn-cs"/>
                      </a:endParaRPr>
                    </a:p>
                  </a:txBody>
                  <a:tcPr marL="68580" marR="68580" marT="0" marB="0"/>
                </a:tc>
              </a:tr>
              <a:tr h="295275">
                <a:tc>
                  <a:txBody>
                    <a:bodyPr/>
                    <a:lstStyle/>
                    <a:p>
                      <a:pPr marL="0" algn="ctr" defTabSz="914400" rtl="0" eaLnBrk="1" latinLnBrk="0" hangingPunct="1">
                        <a:lnSpc>
                          <a:spcPct val="115000"/>
                        </a:lnSpc>
                        <a:spcAft>
                          <a:spcPts val="0"/>
                        </a:spcAft>
                      </a:pPr>
                      <a:r>
                        <a:rPr lang="es-ES_tradnl" sz="1800" b="0" kern="1200">
                          <a:effectLst/>
                        </a:rPr>
                        <a:t>22/04/2018</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a:effectLst/>
                        </a:rPr>
                        <a:t>10 litros</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a:effectLst/>
                        </a:rPr>
                        <a:t>00’00,851”</a:t>
                      </a:r>
                      <a:endParaRPr lang="es-ES" sz="1800" b="0" kern="1200">
                        <a:solidFill>
                          <a:schemeClr val="tx1"/>
                        </a:solidFill>
                        <a:effectLst/>
                        <a:latin typeface="+mn-lt"/>
                        <a:ea typeface="+mn-ea"/>
                        <a:cs typeface="+mn-cs"/>
                      </a:endParaRPr>
                    </a:p>
                  </a:txBody>
                  <a:tcPr marL="68580" marR="68580" marT="0" marB="0"/>
                </a:tc>
              </a:tr>
              <a:tr h="295275">
                <a:tc>
                  <a:txBody>
                    <a:bodyPr/>
                    <a:lstStyle/>
                    <a:p>
                      <a:pPr marL="0" algn="ctr" defTabSz="914400" rtl="0" eaLnBrk="1" latinLnBrk="0" hangingPunct="1">
                        <a:lnSpc>
                          <a:spcPct val="115000"/>
                        </a:lnSpc>
                        <a:spcAft>
                          <a:spcPts val="0"/>
                        </a:spcAft>
                      </a:pPr>
                      <a:r>
                        <a:rPr lang="es-ES_tradnl" sz="1800" b="0" kern="1200">
                          <a:effectLst/>
                        </a:rPr>
                        <a:t>22/04/2018</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a:effectLst/>
                        </a:rPr>
                        <a:t>10 litros</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a:effectLst/>
                        </a:rPr>
                        <a:t>00’00,873”</a:t>
                      </a:r>
                      <a:endParaRPr lang="es-ES" sz="1800" b="0" kern="1200">
                        <a:solidFill>
                          <a:schemeClr val="tx1"/>
                        </a:solidFill>
                        <a:effectLst/>
                        <a:latin typeface="+mn-lt"/>
                        <a:ea typeface="+mn-ea"/>
                        <a:cs typeface="+mn-cs"/>
                      </a:endParaRPr>
                    </a:p>
                  </a:txBody>
                  <a:tcPr marL="68580" marR="68580" marT="0" marB="0"/>
                </a:tc>
              </a:tr>
              <a:tr h="295275">
                <a:tc>
                  <a:txBody>
                    <a:bodyPr/>
                    <a:lstStyle/>
                    <a:p>
                      <a:pPr marL="0" algn="ctr" defTabSz="914400" rtl="0" eaLnBrk="1" latinLnBrk="0" hangingPunct="1">
                        <a:lnSpc>
                          <a:spcPct val="115000"/>
                        </a:lnSpc>
                        <a:spcAft>
                          <a:spcPts val="0"/>
                        </a:spcAft>
                      </a:pPr>
                      <a:r>
                        <a:rPr lang="es-ES_tradnl" sz="1800" b="0" kern="1200">
                          <a:effectLst/>
                        </a:rPr>
                        <a:t>22/04/2018</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a:effectLst/>
                        </a:rPr>
                        <a:t>10 litros</a:t>
                      </a:r>
                      <a:endParaRPr lang="es-ES" sz="18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b="0" kern="1200" dirty="0">
                          <a:effectLst/>
                        </a:rPr>
                        <a:t>00’00,883”</a:t>
                      </a:r>
                      <a:endParaRPr lang="es-ES" sz="1800" b="0" kern="1200" dirty="0">
                        <a:solidFill>
                          <a:schemeClr val="tx1"/>
                        </a:solidFill>
                        <a:effectLst/>
                        <a:latin typeface="+mn-lt"/>
                        <a:ea typeface="+mn-ea"/>
                        <a:cs typeface="+mn-cs"/>
                      </a:endParaRPr>
                    </a:p>
                  </a:txBody>
                  <a:tcPr marL="68580" marR="68580" marT="0" marB="0"/>
                </a:tc>
              </a:tr>
            </a:tbl>
          </a:graphicData>
        </a:graphic>
      </p:graphicFrame>
      <p:pic>
        <p:nvPicPr>
          <p:cNvPr id="13" name="Imagen 12" descr="C:\Users\THE\Documents\respaldo ingenieria civil\documentos\Documents\ESPE\TESIS1\Capitulo 1\FOTOS\IMG-20180717-WA00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1160" y="2209869"/>
            <a:ext cx="2626642" cy="3317250"/>
          </a:xfrm>
          <a:prstGeom prst="rect">
            <a:avLst/>
          </a:prstGeom>
          <a:noFill/>
          <a:ln>
            <a:noFill/>
          </a:ln>
        </p:spPr>
      </p:pic>
      <p:sp>
        <p:nvSpPr>
          <p:cNvPr id="4" name="Rectángulo 3"/>
          <p:cNvSpPr/>
          <p:nvPr/>
        </p:nvSpPr>
        <p:spPr>
          <a:xfrm>
            <a:off x="1390854" y="5335422"/>
            <a:ext cx="5291320" cy="568745"/>
          </a:xfrm>
          <a:prstGeom prst="rect">
            <a:avLst/>
          </a:prstGeom>
        </p:spPr>
        <p:txBody>
          <a:bodyPr wrap="none">
            <a:spAutoFit/>
          </a:bodyPr>
          <a:lstStyle/>
          <a:p>
            <a:pPr indent="228600">
              <a:lnSpc>
                <a:spcPct val="200000"/>
              </a:lnSpc>
              <a:spcAft>
                <a:spcPts val="0"/>
              </a:spcAft>
            </a:pPr>
            <a:r>
              <a:rPr lang="es-ES_tradnl" dirty="0">
                <a:ea typeface="Times New Roman" panose="02020603050405020304" pitchFamily="18" charset="0"/>
                <a:cs typeface="Arial" panose="020B0604020202020204" pitchFamily="34" charset="0"/>
              </a:rPr>
              <a:t>El promedio del tiempo de llenado es de 00’00,863”</a:t>
            </a:r>
            <a:endParaRPr lang="es-ES" dirty="0">
              <a:effectLst/>
              <a:ea typeface="Calibri" panose="020F0502020204030204" pitchFamily="34" charset="0"/>
              <a:cs typeface="Times New Roman" panose="02020603050405020304" pitchFamily="18" charset="0"/>
            </a:endParaRPr>
          </a:p>
        </p:txBody>
      </p:sp>
      <p:sp>
        <p:nvSpPr>
          <p:cNvPr id="17" name="Rectángulo 16"/>
          <p:cNvSpPr/>
          <p:nvPr/>
        </p:nvSpPr>
        <p:spPr>
          <a:xfrm>
            <a:off x="8155721" y="5699168"/>
            <a:ext cx="1088760"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 </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Propia</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566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15</a:t>
            </a:fld>
            <a:endParaRPr lang="es-EC"/>
          </a:p>
        </p:txBody>
      </p:sp>
      <p:sp>
        <p:nvSpPr>
          <p:cNvPr id="11" name="Rectángulo 10"/>
          <p:cNvSpPr/>
          <p:nvPr/>
        </p:nvSpPr>
        <p:spPr>
          <a:xfrm>
            <a:off x="1967577" y="1267341"/>
            <a:ext cx="3356945" cy="369332"/>
          </a:xfrm>
          <a:prstGeom prst="rect">
            <a:avLst/>
          </a:prstGeom>
        </p:spPr>
        <p:txBody>
          <a:bodyPr wrap="none">
            <a:spAutoFit/>
          </a:bodyPr>
          <a:lstStyle/>
          <a:p>
            <a:r>
              <a:rPr lang="es-ES_tradnl" dirty="0" smtClean="0"/>
              <a:t>CAUDAL DISPONIBLE O DE AFORO</a:t>
            </a:r>
            <a:endParaRPr lang="es-ES_tradnl" dirty="0"/>
          </a:p>
        </p:txBody>
      </p:sp>
      <mc:AlternateContent xmlns:mc="http://schemas.openxmlformats.org/markup-compatibility/2006">
        <mc:Choice xmlns:a14="http://schemas.microsoft.com/office/drawing/2010/main" Requires="a14">
          <p:sp>
            <p:nvSpPr>
              <p:cNvPr id="3" name="Rectángulo 2"/>
              <p:cNvSpPr/>
              <p:nvPr/>
            </p:nvSpPr>
            <p:spPr>
              <a:xfrm>
                <a:off x="1803356" y="2064341"/>
                <a:ext cx="6096000" cy="3547638"/>
              </a:xfrm>
              <a:prstGeom prst="rect">
                <a:avLst/>
              </a:prstGeom>
            </p:spPr>
            <p:txBody>
              <a:bodyPr>
                <a:spAutoFit/>
              </a:bodyPr>
              <a:lstStyle/>
              <a:p>
                <a:pPr algn="just">
                  <a:lnSpc>
                    <a:spcPct val="200000"/>
                  </a:lnSpc>
                </a:pPr>
                <a:r>
                  <a:rPr lang="es-ES_tradnl" b="1" dirty="0" smtClean="0">
                    <a:ea typeface="Times New Roman" panose="02020603050405020304" pitchFamily="18" charset="0"/>
                    <a:cs typeface="Arial" panose="020B0604020202020204" pitchFamily="34" charset="0"/>
                  </a:rPr>
                  <a:t>Fórmula:</a:t>
                </a:r>
              </a:p>
              <a:p>
                <a:pPr algn="just">
                  <a:lnSpc>
                    <a:spcPct val="200000"/>
                  </a:lnSpc>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latin typeface="Cambria Math" panose="02040503050406030204" pitchFamily="18" charset="0"/>
                              <a:ea typeface="Calibri" panose="020F0502020204030204" pitchFamily="34" charset="0"/>
                              <a:cs typeface="Arial" panose="020B0604020202020204" pitchFamily="34" charset="0"/>
                            </a:rPr>
                            <m:t>𝑄</m:t>
                          </m:r>
                        </m:e>
                        <m:sub>
                          <m:r>
                            <a:rPr lang="es-ES_tradnl" i="1">
                              <a:latin typeface="Cambria Math" panose="02040503050406030204" pitchFamily="18" charset="0"/>
                              <a:ea typeface="Calibri" panose="020F0502020204030204" pitchFamily="34" charset="0"/>
                              <a:cs typeface="Arial" panose="020B0604020202020204" pitchFamily="34" charset="0"/>
                            </a:rPr>
                            <m:t>𝑎𝑓𝑜𝑟𝑜</m:t>
                          </m:r>
                        </m:sub>
                      </m:sSub>
                      <m:r>
                        <a:rPr lang="es-ES_tradnl" i="1">
                          <a:latin typeface="Cambria Math" panose="02040503050406030204" pitchFamily="18" charset="0"/>
                          <a:ea typeface="Calibri" panose="020F0502020204030204" pitchFamily="34" charset="0"/>
                          <a:cs typeface="Arial" panose="020B0604020202020204" pitchFamily="34" charset="0"/>
                        </a:rPr>
                        <m:t>=</m:t>
                      </m:r>
                      <m:f>
                        <m:fPr>
                          <m:ctrlPr>
                            <a:rPr lang="es-ES" i="1">
                              <a:latin typeface="Cambria Math" panose="02040503050406030204" pitchFamily="18" charset="0"/>
                              <a:ea typeface="Calibri" panose="020F0502020204030204" pitchFamily="34" charset="0"/>
                              <a:cs typeface="Arial" panose="020B0604020202020204" pitchFamily="34" charset="0"/>
                            </a:rPr>
                          </m:ctrlPr>
                        </m:fPr>
                        <m:num>
                          <m:r>
                            <a:rPr lang="es-ES_tradnl" i="1">
                              <a:latin typeface="Cambria Math" panose="02040503050406030204" pitchFamily="18" charset="0"/>
                              <a:ea typeface="Calibri" panose="020F0502020204030204" pitchFamily="34" charset="0"/>
                              <a:cs typeface="Arial" panose="020B0604020202020204" pitchFamily="34" charset="0"/>
                            </a:rPr>
                            <m:t>𝑅𝑒𝑐𝑖𝑝𝑖𝑒𝑛𝑡𝑒</m:t>
                          </m:r>
                          <m:r>
                            <a:rPr lang="es-ES_tradnl" i="1">
                              <a:latin typeface="Cambria Math" panose="02040503050406030204" pitchFamily="18" charset="0"/>
                              <a:ea typeface="Calibri" panose="020F0502020204030204" pitchFamily="34" charset="0"/>
                              <a:cs typeface="Arial" panose="020B0604020202020204" pitchFamily="34" charset="0"/>
                            </a:rPr>
                            <m:t> </m:t>
                          </m:r>
                          <m:r>
                            <a:rPr lang="es-ES_tradnl" i="1">
                              <a:latin typeface="Cambria Math" panose="02040503050406030204" pitchFamily="18" charset="0"/>
                              <a:ea typeface="Calibri" panose="020F0502020204030204" pitchFamily="34" charset="0"/>
                              <a:cs typeface="Arial" panose="020B0604020202020204" pitchFamily="34" charset="0"/>
                            </a:rPr>
                            <m:t>𝑑𝑒</m:t>
                          </m:r>
                          <m:r>
                            <a:rPr lang="es-ES_tradnl" i="1">
                              <a:latin typeface="Cambria Math" panose="02040503050406030204" pitchFamily="18" charset="0"/>
                              <a:ea typeface="Calibri" panose="020F0502020204030204" pitchFamily="34" charset="0"/>
                              <a:cs typeface="Arial" panose="020B0604020202020204" pitchFamily="34" charset="0"/>
                            </a:rPr>
                            <m:t> </m:t>
                          </m:r>
                          <m:r>
                            <a:rPr lang="es-ES_tradnl" i="1">
                              <a:latin typeface="Cambria Math" panose="02040503050406030204" pitchFamily="18" charset="0"/>
                              <a:ea typeface="Calibri" panose="020F0502020204030204" pitchFamily="34" charset="0"/>
                              <a:cs typeface="Arial" panose="020B0604020202020204" pitchFamily="34" charset="0"/>
                            </a:rPr>
                            <m:t>𝑎𝑓𝑜𝑟𝑜</m:t>
                          </m:r>
                        </m:num>
                        <m:den>
                          <m:r>
                            <a:rPr lang="es-ES_tradnl" i="1">
                              <a:latin typeface="Cambria Math" panose="02040503050406030204" pitchFamily="18" charset="0"/>
                              <a:ea typeface="Calibri" panose="020F0502020204030204" pitchFamily="34" charset="0"/>
                              <a:cs typeface="Arial" panose="020B0604020202020204" pitchFamily="34" charset="0"/>
                            </a:rPr>
                            <m:t>𝑡𝑖𝑒𝑚𝑝𝑜</m:t>
                          </m:r>
                          <m:r>
                            <a:rPr lang="es-ES_tradnl" i="1">
                              <a:latin typeface="Cambria Math" panose="02040503050406030204" pitchFamily="18" charset="0"/>
                              <a:ea typeface="Calibri" panose="020F0502020204030204" pitchFamily="34" charset="0"/>
                              <a:cs typeface="Arial" panose="020B0604020202020204" pitchFamily="34" charset="0"/>
                            </a:rPr>
                            <m:t> </m:t>
                          </m:r>
                          <m:r>
                            <a:rPr lang="es-ES_tradnl" i="1">
                              <a:latin typeface="Cambria Math" panose="02040503050406030204" pitchFamily="18" charset="0"/>
                              <a:ea typeface="Calibri" panose="020F0502020204030204" pitchFamily="34" charset="0"/>
                              <a:cs typeface="Arial" panose="020B0604020202020204" pitchFamily="34" charset="0"/>
                            </a:rPr>
                            <m:t>𝑑𝑒</m:t>
                          </m:r>
                          <m:r>
                            <a:rPr lang="es-ES_tradnl" i="1">
                              <a:latin typeface="Cambria Math" panose="02040503050406030204" pitchFamily="18" charset="0"/>
                              <a:ea typeface="Calibri" panose="020F0502020204030204" pitchFamily="34" charset="0"/>
                              <a:cs typeface="Arial" panose="020B0604020202020204" pitchFamily="34" charset="0"/>
                            </a:rPr>
                            <m:t> </m:t>
                          </m:r>
                          <m:r>
                            <a:rPr lang="es-ES_tradnl" i="1">
                              <a:latin typeface="Cambria Math" panose="02040503050406030204" pitchFamily="18" charset="0"/>
                              <a:ea typeface="Calibri" panose="020F0502020204030204" pitchFamily="34" charset="0"/>
                              <a:cs typeface="Arial" panose="020B0604020202020204" pitchFamily="34" charset="0"/>
                            </a:rPr>
                            <m:t>𝑎𝑓𝑜𝑟𝑜</m:t>
                          </m:r>
                        </m:den>
                      </m:f>
                    </m:oMath>
                  </m:oMathPara>
                </a14:m>
                <a:endParaRPr lang="es-ES" dirty="0" smtClean="0">
                  <a:ea typeface="Calibri" panose="020F0502020204030204" pitchFamily="34" charset="0"/>
                  <a:cs typeface="Times New Roman" panose="02020603050405020304" pitchFamily="18" charset="0"/>
                </a:endParaRPr>
              </a:p>
              <a:p>
                <a:pPr algn="just">
                  <a:lnSpc>
                    <a:spcPct val="200000"/>
                  </a:lnSpc>
                </a:pPr>
                <a:r>
                  <a:rPr lang="es-ES_tradnl" b="1" dirty="0">
                    <a:ea typeface="Times New Roman" panose="02020603050405020304" pitchFamily="18" charset="0"/>
                    <a:cs typeface="Arial" panose="020B0604020202020204" pitchFamily="34" charset="0"/>
                  </a:rPr>
                  <a:t>Donde</a:t>
                </a:r>
                <a:r>
                  <a:rPr lang="es-ES_tradnl" b="1" dirty="0" smtClean="0">
                    <a:ea typeface="Times New Roman" panose="02020603050405020304" pitchFamily="18" charset="0"/>
                    <a:cs typeface="Arial" panose="020B0604020202020204" pitchFamily="34" charset="0"/>
                  </a:rPr>
                  <a:t>:</a:t>
                </a:r>
                <a:endParaRPr lang="es-ES" dirty="0">
                  <a:ea typeface="Calibri" panose="020F0502020204030204" pitchFamily="34" charset="0"/>
                  <a:cs typeface="Times New Roman" panose="02020603050405020304" pitchFamily="18" charset="0"/>
                </a:endParaRPr>
              </a:p>
              <a:p>
                <a:pPr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effectLst/>
                              <a:latin typeface="Cambria Math" panose="02040503050406030204" pitchFamily="18" charset="0"/>
                              <a:ea typeface="Calibri" panose="020F0502020204030204" pitchFamily="34" charset="0"/>
                              <a:cs typeface="Arial" panose="020B0604020202020204" pitchFamily="34" charset="0"/>
                            </a:rPr>
                            <m:t>𝑡</m:t>
                          </m:r>
                        </m:e>
                        <m:sub>
                          <m:r>
                            <a:rPr lang="es-ES_tradnl" i="1">
                              <a:effectLst/>
                              <a:latin typeface="Cambria Math" panose="02040503050406030204" pitchFamily="18" charset="0"/>
                              <a:ea typeface="Calibri" panose="020F0502020204030204" pitchFamily="34" charset="0"/>
                              <a:cs typeface="Arial" panose="020B0604020202020204" pitchFamily="34" charset="0"/>
                            </a:rPr>
                            <m:t>𝑎𝑓𝑜𝑟𝑜</m:t>
                          </m:r>
                          <m:r>
                            <a:rPr lang="es-ES_tradnl" i="1">
                              <a:effectLst/>
                              <a:latin typeface="Cambria Math" panose="02040503050406030204" pitchFamily="18" charset="0"/>
                              <a:ea typeface="Calibri" panose="020F0502020204030204" pitchFamily="34" charset="0"/>
                              <a:cs typeface="Arial" panose="020B0604020202020204" pitchFamily="34" charset="0"/>
                            </a:rPr>
                            <m:t> </m:t>
                          </m:r>
                          <m:r>
                            <a:rPr lang="es-ES_tradnl" i="1">
                              <a:effectLst/>
                              <a:latin typeface="Cambria Math" panose="02040503050406030204" pitchFamily="18" charset="0"/>
                              <a:ea typeface="Calibri" panose="020F0502020204030204" pitchFamily="34" charset="0"/>
                              <a:cs typeface="Arial" panose="020B0604020202020204" pitchFamily="34" charset="0"/>
                            </a:rPr>
                            <m:t>𝑝𝑟𝑜𝑚𝑒𝑑𝑖𝑜</m:t>
                          </m:r>
                        </m:sub>
                      </m:sSub>
                      <m:r>
                        <a:rPr lang="es-ES_tradnl" i="1">
                          <a:effectLst/>
                          <a:latin typeface="Cambria Math" panose="02040503050406030204" pitchFamily="18" charset="0"/>
                          <a:ea typeface="Calibri" panose="020F0502020204030204" pitchFamily="34" charset="0"/>
                          <a:cs typeface="Arial" panose="020B0604020202020204" pitchFamily="34" charset="0"/>
                        </a:rPr>
                        <m:t>=0,863 </m:t>
                      </m:r>
                      <m:r>
                        <a:rPr lang="es-ES_tradnl" i="1">
                          <a:effectLst/>
                          <a:latin typeface="Cambria Math" panose="02040503050406030204" pitchFamily="18" charset="0"/>
                          <a:ea typeface="Calibri" panose="020F0502020204030204" pitchFamily="34" charset="0"/>
                          <a:cs typeface="Arial" panose="020B0604020202020204" pitchFamily="34" charset="0"/>
                        </a:rPr>
                        <m:t>𝑠𝑒𝑔</m:t>
                      </m:r>
                      <m:r>
                        <a:rPr lang="es-ES_tradnl"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S"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S" i="1">
                              <a:effectLst/>
                              <a:latin typeface="Cambria Math" panose="02040503050406030204" pitchFamily="18" charset="0"/>
                              <a:ea typeface="Calibri" panose="020F0502020204030204" pitchFamily="34" charset="0"/>
                              <a:cs typeface="Arial" panose="020B0604020202020204" pitchFamily="34" charset="0"/>
                            </a:rPr>
                          </m:ctrlPr>
                        </m:sSubPr>
                        <m:e>
                          <m:r>
                            <a:rPr lang="es-ES_tradnl" i="1">
                              <a:effectLst/>
                              <a:latin typeface="Cambria Math" panose="02040503050406030204" pitchFamily="18" charset="0"/>
                              <a:ea typeface="Calibri" panose="020F0502020204030204" pitchFamily="34" charset="0"/>
                              <a:cs typeface="Arial" panose="020B0604020202020204" pitchFamily="34" charset="0"/>
                            </a:rPr>
                            <m:t>𝑅</m:t>
                          </m:r>
                        </m:e>
                        <m:sub>
                          <m:r>
                            <a:rPr lang="es-ES_tradnl" i="1">
                              <a:effectLst/>
                              <a:latin typeface="Cambria Math" panose="02040503050406030204" pitchFamily="18" charset="0"/>
                              <a:ea typeface="Calibri" panose="020F0502020204030204" pitchFamily="34" charset="0"/>
                              <a:cs typeface="Arial" panose="020B0604020202020204" pitchFamily="34" charset="0"/>
                            </a:rPr>
                            <m:t>𝑎𝑓𝑜𝑟𝑜</m:t>
                          </m:r>
                        </m:sub>
                      </m:sSub>
                      <m:r>
                        <a:rPr lang="es-ES_tradnl" i="1">
                          <a:effectLst/>
                          <a:latin typeface="Cambria Math" panose="02040503050406030204" pitchFamily="18" charset="0"/>
                          <a:ea typeface="Calibri" panose="020F0502020204030204" pitchFamily="34" charset="0"/>
                          <a:cs typeface="Arial" panose="020B0604020202020204" pitchFamily="34" charset="0"/>
                        </a:rPr>
                        <m:t>=10 </m:t>
                      </m:r>
                      <m:r>
                        <a:rPr lang="es-ES_tradnl" i="1">
                          <a:effectLst/>
                          <a:latin typeface="Cambria Math" panose="02040503050406030204" pitchFamily="18" charset="0"/>
                          <a:ea typeface="Calibri" panose="020F0502020204030204" pitchFamily="34" charset="0"/>
                          <a:cs typeface="Arial" panose="020B0604020202020204" pitchFamily="34" charset="0"/>
                        </a:rPr>
                        <m:t>𝑙𝑡</m:t>
                      </m:r>
                      <m:r>
                        <a:rPr lang="es-ES_tradnl"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1803356" y="2064341"/>
                <a:ext cx="6096000" cy="3547638"/>
              </a:xfrm>
              <a:prstGeom prst="rect">
                <a:avLst/>
              </a:prstGeom>
              <a:blipFill rotWithShape="0">
                <a:blip r:embed="rId4"/>
                <a:stretch>
                  <a:fillRect l="-90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7796310" y="2756079"/>
                <a:ext cx="3557490" cy="1801262"/>
              </a:xfrm>
              <a:prstGeom prst="rect">
                <a:avLst/>
              </a:prstGeom>
            </p:spPr>
            <p:txBody>
              <a:bodyPr wrap="square">
                <a:spAutoFit/>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latin typeface="Cambria Math" panose="02040503050406030204" pitchFamily="18" charset="0"/>
                              <a:ea typeface="Calibri" panose="020F0502020204030204" pitchFamily="34" charset="0"/>
                              <a:cs typeface="Arial" panose="020B0604020202020204" pitchFamily="34" charset="0"/>
                            </a:rPr>
                            <m:t>𝑄</m:t>
                          </m:r>
                        </m:e>
                        <m:sub>
                          <m:r>
                            <a:rPr lang="es-ES_tradnl" i="1">
                              <a:latin typeface="Cambria Math" panose="02040503050406030204" pitchFamily="18" charset="0"/>
                              <a:ea typeface="Calibri" panose="020F0502020204030204" pitchFamily="34" charset="0"/>
                              <a:cs typeface="Arial" panose="020B0604020202020204" pitchFamily="34" charset="0"/>
                            </a:rPr>
                            <m:t>𝑎𝑓𝑜𝑟𝑜</m:t>
                          </m:r>
                        </m:sub>
                      </m:sSub>
                      <m:r>
                        <a:rPr lang="es-ES_tradnl" i="1">
                          <a:latin typeface="Cambria Math" panose="02040503050406030204" pitchFamily="18" charset="0"/>
                          <a:ea typeface="Calibri" panose="020F0502020204030204" pitchFamily="34" charset="0"/>
                          <a:cs typeface="Arial" panose="020B0604020202020204" pitchFamily="34" charset="0"/>
                        </a:rPr>
                        <m:t>=</m:t>
                      </m:r>
                      <m:f>
                        <m:fPr>
                          <m:ctrlPr>
                            <a:rPr lang="es-ES" i="1">
                              <a:latin typeface="Cambria Math" panose="02040503050406030204" pitchFamily="18" charset="0"/>
                              <a:ea typeface="Calibri" panose="020F0502020204030204" pitchFamily="34" charset="0"/>
                              <a:cs typeface="Arial" panose="020B0604020202020204" pitchFamily="34" charset="0"/>
                            </a:rPr>
                          </m:ctrlPr>
                        </m:fPr>
                        <m:num>
                          <m:r>
                            <a:rPr lang="es-ES_tradnl" i="1">
                              <a:latin typeface="Cambria Math" panose="02040503050406030204" pitchFamily="18" charset="0"/>
                              <a:ea typeface="Calibri" panose="020F0502020204030204" pitchFamily="34" charset="0"/>
                              <a:cs typeface="Arial" panose="020B0604020202020204" pitchFamily="34" charset="0"/>
                            </a:rPr>
                            <m:t>10 </m:t>
                          </m:r>
                          <m:r>
                            <a:rPr lang="es-ES_tradnl" i="1">
                              <a:latin typeface="Cambria Math" panose="02040503050406030204" pitchFamily="18" charset="0"/>
                              <a:ea typeface="Calibri" panose="020F0502020204030204" pitchFamily="34" charset="0"/>
                              <a:cs typeface="Arial" panose="020B0604020202020204" pitchFamily="34" charset="0"/>
                            </a:rPr>
                            <m:t>𝑙𝑡</m:t>
                          </m:r>
                        </m:num>
                        <m:den>
                          <m:r>
                            <a:rPr lang="es-ES_tradnl" i="1">
                              <a:latin typeface="Cambria Math" panose="02040503050406030204" pitchFamily="18" charset="0"/>
                              <a:ea typeface="Calibri" panose="020F0502020204030204" pitchFamily="34" charset="0"/>
                              <a:cs typeface="Arial" panose="020B0604020202020204" pitchFamily="34" charset="0"/>
                            </a:rPr>
                            <m:t>0,863 </m:t>
                          </m:r>
                          <m:r>
                            <a:rPr lang="es-ES_tradnl" i="1">
                              <a:latin typeface="Cambria Math" panose="02040503050406030204" pitchFamily="18" charset="0"/>
                              <a:ea typeface="Calibri" panose="020F0502020204030204" pitchFamily="34" charset="0"/>
                              <a:cs typeface="Arial" panose="020B0604020202020204" pitchFamily="34" charset="0"/>
                            </a:rPr>
                            <m:t>𝑠</m:t>
                          </m:r>
                        </m:den>
                      </m:f>
                      <m:r>
                        <a:rPr lang="es-ES_tradnl" i="1">
                          <a:latin typeface="Cambria Math" panose="02040503050406030204" pitchFamily="18" charset="0"/>
                          <a:ea typeface="Calibri" panose="020F0502020204030204" pitchFamily="34" charset="0"/>
                          <a:cs typeface="Arial" panose="020B0604020202020204" pitchFamily="34" charset="0"/>
                        </a:rPr>
                        <m:t> </m:t>
                      </m:r>
                    </m:oMath>
                  </m:oMathPara>
                </a14:m>
                <a:endParaRPr lang="es-ES"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latin typeface="Cambria Math" panose="02040503050406030204" pitchFamily="18" charset="0"/>
                              <a:ea typeface="Calibri" panose="020F0502020204030204" pitchFamily="34" charset="0"/>
                              <a:cs typeface="Arial" panose="020B0604020202020204" pitchFamily="34" charset="0"/>
                            </a:rPr>
                            <m:t>𝑄</m:t>
                          </m:r>
                        </m:e>
                        <m:sub>
                          <m:r>
                            <a:rPr lang="es-ES_tradnl" i="1">
                              <a:latin typeface="Cambria Math" panose="02040503050406030204" pitchFamily="18" charset="0"/>
                              <a:ea typeface="Calibri" panose="020F0502020204030204" pitchFamily="34" charset="0"/>
                              <a:cs typeface="Arial" panose="020B0604020202020204" pitchFamily="34" charset="0"/>
                            </a:rPr>
                            <m:t>𝑎𝑓𝑜𝑟𝑜</m:t>
                          </m:r>
                        </m:sub>
                      </m:sSub>
                      <m:r>
                        <a:rPr lang="es-ES_tradnl" i="1">
                          <a:latin typeface="Cambria Math" panose="02040503050406030204" pitchFamily="18" charset="0"/>
                          <a:ea typeface="Calibri" panose="020F0502020204030204" pitchFamily="34" charset="0"/>
                          <a:cs typeface="Arial" panose="020B0604020202020204" pitchFamily="34" charset="0"/>
                        </a:rPr>
                        <m:t>=11,58 </m:t>
                      </m:r>
                      <m:r>
                        <a:rPr lang="es-ES_tradnl" i="1">
                          <a:latin typeface="Cambria Math" panose="02040503050406030204" pitchFamily="18" charset="0"/>
                          <a:ea typeface="Calibri" panose="020F0502020204030204" pitchFamily="34" charset="0"/>
                          <a:cs typeface="Arial" panose="020B0604020202020204" pitchFamily="34" charset="0"/>
                        </a:rPr>
                        <m:t>𝑙𝑡</m:t>
                      </m:r>
                      <m:r>
                        <a:rPr lang="es-ES_tradnl" i="1">
                          <a:latin typeface="Cambria Math" panose="02040503050406030204" pitchFamily="18" charset="0"/>
                          <a:ea typeface="Calibri" panose="020F0502020204030204" pitchFamily="34" charset="0"/>
                          <a:cs typeface="Arial" panose="020B0604020202020204" pitchFamily="34" charset="0"/>
                        </a:rPr>
                        <m:t>/</m:t>
                      </m:r>
                      <m:r>
                        <a:rPr lang="es-ES_tradnl" i="1">
                          <a:latin typeface="Cambria Math" panose="02040503050406030204" pitchFamily="18" charset="0"/>
                          <a:ea typeface="Calibri" panose="020F0502020204030204" pitchFamily="34" charset="0"/>
                          <a:cs typeface="Arial" panose="020B0604020202020204" pitchFamily="34" charset="0"/>
                        </a:rPr>
                        <m:t>𝑠</m:t>
                      </m:r>
                    </m:oMath>
                  </m:oMathPara>
                </a14:m>
                <a:endParaRPr lang="es-ES"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7796310" y="2756079"/>
                <a:ext cx="3557490" cy="1801262"/>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289418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16</a:t>
            </a:fld>
            <a:endParaRPr lang="es-EC"/>
          </a:p>
        </p:txBody>
      </p:sp>
      <p:sp>
        <p:nvSpPr>
          <p:cNvPr id="11" name="Rectángulo 10"/>
          <p:cNvSpPr/>
          <p:nvPr/>
        </p:nvSpPr>
        <p:spPr>
          <a:xfrm>
            <a:off x="1858950" y="1008973"/>
            <a:ext cx="3357009" cy="577081"/>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POBLACIÓN DE DISEÑO</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1631853" y="1882268"/>
            <a:ext cx="9233434" cy="1200329"/>
          </a:xfrm>
          <a:prstGeom prst="rect">
            <a:avLst/>
          </a:prstGeom>
        </p:spPr>
        <p:txBody>
          <a:bodyPr wrap="square">
            <a:spAutoFit/>
          </a:bodyPr>
          <a:lstStyle/>
          <a:p>
            <a:pPr algn="just"/>
            <a:r>
              <a:rPr lang="es-ES_tradnl" dirty="0">
                <a:ea typeface="Calibri" panose="020F0502020204030204" pitchFamily="34" charset="0"/>
                <a:cs typeface="Times New Roman" panose="02020603050405020304" pitchFamily="18" charset="0"/>
              </a:rPr>
              <a:t>Para determinar la población actual en la parroquia rural “El Placer del </a:t>
            </a:r>
            <a:r>
              <a:rPr lang="es-ES_tradnl" dirty="0" err="1">
                <a:ea typeface="Calibri" panose="020F0502020204030204" pitchFamily="34" charset="0"/>
                <a:cs typeface="Times New Roman" panose="02020603050405020304" pitchFamily="18" charset="0"/>
              </a:rPr>
              <a:t>Toachi</a:t>
            </a:r>
            <a:r>
              <a:rPr lang="es-ES_tradnl" dirty="0">
                <a:ea typeface="Calibri" panose="020F0502020204030204" pitchFamily="34" charset="0"/>
                <a:cs typeface="Times New Roman" panose="02020603050405020304" pitchFamily="18" charset="0"/>
              </a:rPr>
              <a:t>” se consideró un estimado de 5 habitantes por cada lote catastrado, esto debido a que en la actualidad no todos los lotes tienen algún tipo de vivienda y los que sí, presentan familias pequeñas de 4 a 5 personas. </a:t>
            </a:r>
            <a:endParaRPr lang="es-ES" dirty="0"/>
          </a:p>
        </p:txBody>
      </p:sp>
      <p:sp>
        <p:nvSpPr>
          <p:cNvPr id="5" name="Rectángulo 4"/>
          <p:cNvSpPr/>
          <p:nvPr/>
        </p:nvSpPr>
        <p:spPr>
          <a:xfrm>
            <a:off x="2167959" y="3627600"/>
            <a:ext cx="6096000" cy="1328569"/>
          </a:xfrm>
          <a:prstGeom prst="rect">
            <a:avLst/>
          </a:prstGeom>
        </p:spPr>
        <p:txBody>
          <a:bodyPr>
            <a:spAutoFit/>
          </a:bodyPr>
          <a:lstStyle/>
          <a:p>
            <a:pPr algn="just">
              <a:lnSpc>
                <a:spcPct val="200000"/>
              </a:lnSpc>
              <a:spcAft>
                <a:spcPts val="1000"/>
              </a:spcAft>
            </a:pPr>
            <a:r>
              <a:rPr lang="es-ES_tradnl" dirty="0">
                <a:ea typeface="Calibri" panose="020F0502020204030204" pitchFamily="34" charset="0"/>
                <a:cs typeface="Arial" panose="020B0604020202020204" pitchFamily="34" charset="0"/>
              </a:rPr>
              <a:t>Habitantes= 129 lotes * 5 </a:t>
            </a:r>
            <a:r>
              <a:rPr lang="es-ES_tradnl" dirty="0" err="1">
                <a:ea typeface="Calibri" panose="020F0502020204030204" pitchFamily="34" charset="0"/>
                <a:cs typeface="Arial" panose="020B0604020202020204" pitchFamily="34" charset="0"/>
              </a:rPr>
              <a:t>hab</a:t>
            </a:r>
            <a:r>
              <a:rPr lang="es-ES_tradnl" dirty="0">
                <a:ea typeface="Calibri" panose="020F0502020204030204" pitchFamily="34" charset="0"/>
                <a:cs typeface="Arial" panose="020B0604020202020204" pitchFamily="34" charset="0"/>
              </a:rPr>
              <a:t>/lote</a:t>
            </a:r>
            <a:endParaRPr lang="es-ES" dirty="0">
              <a:ea typeface="Calibri" panose="020F0502020204030204" pitchFamily="34" charset="0"/>
              <a:cs typeface="Times New Roman" panose="02020603050405020304" pitchFamily="18" charset="0"/>
            </a:endParaRPr>
          </a:p>
          <a:p>
            <a:pPr algn="just">
              <a:lnSpc>
                <a:spcPct val="200000"/>
              </a:lnSpc>
              <a:spcAft>
                <a:spcPts val="1000"/>
              </a:spcAft>
            </a:pPr>
            <a:r>
              <a:rPr lang="es-ES_tradnl" dirty="0">
                <a:ea typeface="Calibri" panose="020F0502020204030204" pitchFamily="34" charset="0"/>
                <a:cs typeface="Arial" panose="020B0604020202020204" pitchFamily="34" charset="0"/>
              </a:rPr>
              <a:t>Habitantes= 645 </a:t>
            </a:r>
            <a:r>
              <a:rPr lang="es-ES_tradnl" dirty="0" err="1">
                <a:ea typeface="Calibri" panose="020F0502020204030204" pitchFamily="34" charset="0"/>
                <a:cs typeface="Arial" panose="020B0604020202020204" pitchFamily="34" charset="0"/>
              </a:rPr>
              <a:t>hab</a:t>
            </a:r>
            <a:r>
              <a:rPr lang="es-ES_tradnl" dirty="0">
                <a:ea typeface="Calibri" panose="020F0502020204030204" pitchFamily="34" charset="0"/>
                <a:cs typeface="Arial" panose="020B0604020202020204" pitchFamily="34" charset="0"/>
              </a:rPr>
              <a:t> ≈ 650 </a:t>
            </a:r>
            <a:r>
              <a:rPr lang="es-ES_tradnl" dirty="0" err="1">
                <a:ea typeface="Calibri" panose="020F0502020204030204" pitchFamily="34" charset="0"/>
                <a:cs typeface="Arial" panose="020B0604020202020204" pitchFamily="34" charset="0"/>
              </a:rPr>
              <a:t>hab</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6878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17</a:t>
            </a:fld>
            <a:endParaRPr lang="es-EC"/>
          </a:p>
        </p:txBody>
      </p:sp>
      <p:sp>
        <p:nvSpPr>
          <p:cNvPr id="11" name="Rectángulo 10"/>
          <p:cNvSpPr/>
          <p:nvPr/>
        </p:nvSpPr>
        <p:spPr>
          <a:xfrm>
            <a:off x="2046502" y="1636673"/>
            <a:ext cx="2280817" cy="369332"/>
          </a:xfrm>
          <a:prstGeom prst="rect">
            <a:avLst/>
          </a:prstGeom>
        </p:spPr>
        <p:txBody>
          <a:bodyPr wrap="none">
            <a:spAutoFit/>
          </a:bodyPr>
          <a:lstStyle/>
          <a:p>
            <a:r>
              <a:rPr lang="es-ES_tradnl" dirty="0" smtClean="0"/>
              <a:t>MÉTODO ARITMÉTICO</a:t>
            </a:r>
            <a:endParaRPr lang="es-ES_tradnl" dirty="0"/>
          </a:p>
        </p:txBody>
      </p:sp>
      <p:sp>
        <p:nvSpPr>
          <p:cNvPr id="12" name="Rectángulo 11"/>
          <p:cNvSpPr/>
          <p:nvPr/>
        </p:nvSpPr>
        <p:spPr>
          <a:xfrm>
            <a:off x="2046502" y="1008973"/>
            <a:ext cx="2981907"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POBLACIÓN FUTURA</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ángulo 2"/>
              <p:cNvSpPr/>
              <p:nvPr/>
            </p:nvSpPr>
            <p:spPr>
              <a:xfrm>
                <a:off x="1631853" y="2116512"/>
                <a:ext cx="7885634" cy="4475584"/>
              </a:xfrm>
              <a:prstGeom prst="rect">
                <a:avLst/>
              </a:prstGeom>
            </p:spPr>
            <p:txBody>
              <a:bodyPr wrap="square">
                <a:spAutoFit/>
              </a:bodyPr>
              <a:lstStyle/>
              <a:p>
                <a:pPr>
                  <a:lnSpc>
                    <a:spcPct val="200000"/>
                  </a:lnSpc>
                  <a:spcAft>
                    <a:spcPts val="1000"/>
                  </a:spcAft>
                </a:pPr>
                <a:r>
                  <a:rPr lang="es-ES_tradnl" b="1" dirty="0">
                    <a:ea typeface="Times New Roman" panose="02020603050405020304" pitchFamily="18" charset="0"/>
                    <a:cs typeface="Arial" panose="020B0604020202020204" pitchFamily="34" charset="0"/>
                  </a:rPr>
                  <a:t>Fórmula:</a:t>
                </a:r>
              </a:p>
              <a:p>
                <a:pPr>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effectLst/>
                              <a:ea typeface="Calibri" panose="020F0502020204030204" pitchFamily="34" charset="0"/>
                              <a:cs typeface="Arial" panose="020B0604020202020204" pitchFamily="34" charset="0"/>
                            </a:rPr>
                          </m:ctrlPr>
                        </m:sSubPr>
                        <m:e>
                          <m:r>
                            <a:rPr lang="es-ES_tradnl" i="1">
                              <a:effectLst/>
                              <a:ea typeface="Calibri" panose="020F0502020204030204" pitchFamily="34" charset="0"/>
                              <a:cs typeface="Arial" panose="020B0604020202020204" pitchFamily="34" charset="0"/>
                            </a:rPr>
                            <m:t>𝑃𝑓</m:t>
                          </m:r>
                        </m:e>
                        <m:sub>
                          <m:r>
                            <a:rPr lang="es-ES_tradnl" i="1">
                              <a:effectLst/>
                              <a:ea typeface="Calibri" panose="020F0502020204030204" pitchFamily="34" charset="0"/>
                              <a:cs typeface="Arial" panose="020B0604020202020204" pitchFamily="34" charset="0"/>
                            </a:rPr>
                            <m:t>𝑎</m:t>
                          </m:r>
                        </m:sub>
                      </m:sSub>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𝑃𝑎</m:t>
                      </m:r>
                      <m:r>
                        <a:rPr lang="es-ES_tradnl" i="1">
                          <a:effectLst/>
                          <a:ea typeface="Calibri" panose="020F0502020204030204" pitchFamily="34" charset="0"/>
                          <a:cs typeface="Arial" panose="020B0604020202020204" pitchFamily="34" charset="0"/>
                        </a:rPr>
                        <m:t>(1+</m:t>
                      </m:r>
                      <m:r>
                        <a:rPr lang="es-ES_tradnl" i="1">
                          <a:effectLst/>
                          <a:ea typeface="Calibri" panose="020F0502020204030204" pitchFamily="34" charset="0"/>
                          <a:cs typeface="Arial" panose="020B0604020202020204" pitchFamily="34" charset="0"/>
                        </a:rPr>
                        <m:t>𝑟</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𝑛</m:t>
                      </m:r>
                      <m:r>
                        <a:rPr lang="es-ES_tradnl" i="1">
                          <a:effectLst/>
                          <a:ea typeface="Calibri" panose="020F0502020204030204" pitchFamily="34" charset="0"/>
                          <a:cs typeface="Arial" panose="020B0604020202020204" pitchFamily="34" charset="0"/>
                        </a:rPr>
                        <m:t>)</m:t>
                      </m:r>
                    </m:oMath>
                  </m:oMathPara>
                </a14:m>
                <a:endParaRPr lang="es-ES" dirty="0" smtClean="0">
                  <a:effectLst/>
                  <a:ea typeface="Calibri" panose="020F0502020204030204" pitchFamily="34" charset="0"/>
                  <a:cs typeface="Times New Roman" panose="02020603050405020304" pitchFamily="18" charset="0"/>
                </a:endParaRPr>
              </a:p>
              <a:p>
                <a:pPr>
                  <a:lnSpc>
                    <a:spcPct val="200000"/>
                  </a:lnSpc>
                  <a:spcAft>
                    <a:spcPts val="1000"/>
                  </a:spcAft>
                </a:pPr>
                <a:r>
                  <a:rPr lang="es-ES_tradnl" b="1" dirty="0">
                    <a:ea typeface="Times New Roman" panose="02020603050405020304" pitchFamily="18" charset="0"/>
                    <a:cs typeface="Arial" panose="020B0604020202020204" pitchFamily="34" charset="0"/>
                  </a:rPr>
                  <a:t>Donde</a:t>
                </a:r>
                <a:r>
                  <a:rPr lang="es-ES_tradnl" b="1" dirty="0" smtClean="0">
                    <a:ea typeface="Times New Roman" panose="02020603050405020304" pitchFamily="18" charset="0"/>
                    <a:cs typeface="Arial" panose="020B0604020202020204" pitchFamily="34" charset="0"/>
                  </a:rPr>
                  <a:t>:</a:t>
                </a:r>
                <a:endParaRPr lang="es-ES" dirty="0">
                  <a:effectLst/>
                  <a:ea typeface="Calibri" panose="020F0502020204030204" pitchFamily="34" charset="0"/>
                  <a:cs typeface="Times New Roman" panose="02020603050405020304" pitchFamily="18" charset="0"/>
                </a:endParaRPr>
              </a:p>
              <a:p>
                <a:pPr>
                  <a:lnSpc>
                    <a:spcPct val="200000"/>
                  </a:lnSpc>
                  <a:spcAft>
                    <a:spcPts val="0"/>
                  </a:spcAft>
                </a:pPr>
                <a14:m>
                  <m:oMath xmlns:m="http://schemas.openxmlformats.org/officeDocument/2006/math">
                    <m:sSub>
                      <m:sSubPr>
                        <m:ctrlPr>
                          <a:rPr lang="es-ES" i="1">
                            <a:effectLst/>
                            <a:ea typeface="Calibri" panose="020F0502020204030204" pitchFamily="34" charset="0"/>
                            <a:cs typeface="Arial" panose="020B0604020202020204" pitchFamily="34" charset="0"/>
                          </a:rPr>
                        </m:ctrlPr>
                      </m:sSubPr>
                      <m:e>
                        <m:r>
                          <a:rPr lang="es-ES_tradnl" i="1">
                            <a:effectLst/>
                            <a:ea typeface="Calibri" panose="020F0502020204030204" pitchFamily="34" charset="0"/>
                            <a:cs typeface="Arial" panose="020B0604020202020204" pitchFamily="34" charset="0"/>
                          </a:rPr>
                          <m:t>𝑃𝑓</m:t>
                        </m:r>
                      </m:e>
                      <m:sub>
                        <m:r>
                          <a:rPr lang="es-ES_tradnl" i="1">
                            <a:effectLst/>
                            <a:ea typeface="Calibri" panose="020F0502020204030204" pitchFamily="34" charset="0"/>
                            <a:cs typeface="Arial" panose="020B0604020202020204" pitchFamily="34" charset="0"/>
                          </a:rPr>
                          <m:t>𝑎</m:t>
                        </m:r>
                      </m:sub>
                    </m:sSub>
                  </m:oMath>
                </a14:m>
                <a:r>
                  <a:rPr lang="es-ES_tradnl" dirty="0">
                    <a:effectLst/>
                    <a:ea typeface="Times New Roman" panose="02020603050405020304" pitchFamily="18" charset="0"/>
                    <a:cs typeface="Arial" panose="020B0604020202020204" pitchFamily="34" charset="0"/>
                  </a:rPr>
                  <a:t> =	 Población futura por el Método Aritmético</a:t>
                </a:r>
                <a:endParaRPr lang="es-ES" dirty="0">
                  <a:effectLst/>
                  <a:ea typeface="Calibri" panose="020F0502020204030204" pitchFamily="34" charset="0"/>
                  <a:cs typeface="Times New Roman" panose="02020603050405020304" pitchFamily="18" charset="0"/>
                </a:endParaRPr>
              </a:p>
              <a:p>
                <a:pPr>
                  <a:lnSpc>
                    <a:spcPct val="200000"/>
                  </a:lnSpc>
                  <a:spcAft>
                    <a:spcPts val="0"/>
                  </a:spcAft>
                </a:pPr>
                <a:r>
                  <a:rPr lang="es-ES_tradnl" i="1" dirty="0" err="1">
                    <a:effectLst/>
                    <a:ea typeface="Times New Roman" panose="02020603050405020304" pitchFamily="18" charset="0"/>
                    <a:cs typeface="Arial" panose="020B0604020202020204" pitchFamily="34" charset="0"/>
                  </a:rPr>
                  <a:t>Pa</a:t>
                </a:r>
                <a:r>
                  <a:rPr lang="es-ES_tradnl" i="1" dirty="0">
                    <a:effectLst/>
                    <a:ea typeface="Times New Roman" panose="02020603050405020304" pitchFamily="18" charset="0"/>
                    <a:cs typeface="Arial" panose="020B0604020202020204" pitchFamily="34" charset="0"/>
                  </a:rPr>
                  <a:t> </a:t>
                </a:r>
                <a:r>
                  <a:rPr lang="es-ES_tradnl" dirty="0">
                    <a:effectLst/>
                    <a:ea typeface="Times New Roman" panose="02020603050405020304" pitchFamily="18" charset="0"/>
                    <a:cs typeface="Arial" panose="020B0604020202020204" pitchFamily="34" charset="0"/>
                  </a:rPr>
                  <a:t>=	 Población actual</a:t>
                </a:r>
                <a:endParaRPr lang="es-ES" dirty="0">
                  <a:effectLst/>
                  <a:ea typeface="Calibri" panose="020F0502020204030204" pitchFamily="34" charset="0"/>
                  <a:cs typeface="Times New Roman" panose="02020603050405020304" pitchFamily="18" charset="0"/>
                </a:endParaRPr>
              </a:p>
              <a:p>
                <a:pPr>
                  <a:lnSpc>
                    <a:spcPct val="200000"/>
                  </a:lnSpc>
                  <a:spcAft>
                    <a:spcPts val="0"/>
                  </a:spcAft>
                </a:pPr>
                <a:r>
                  <a:rPr lang="es-ES_tradnl" i="1" dirty="0">
                    <a:effectLst/>
                    <a:ea typeface="Times New Roman" panose="02020603050405020304" pitchFamily="18" charset="0"/>
                    <a:cs typeface="Arial" panose="020B0604020202020204" pitchFamily="34" charset="0"/>
                  </a:rPr>
                  <a:t>r </a:t>
                </a:r>
                <a:r>
                  <a:rPr lang="es-ES_tradnl" dirty="0">
                    <a:effectLst/>
                    <a:ea typeface="Times New Roman" panose="02020603050405020304" pitchFamily="18" charset="0"/>
                    <a:cs typeface="Arial" panose="020B0604020202020204" pitchFamily="34" charset="0"/>
                  </a:rPr>
                  <a:t>=	 Índice de crecimiento (2,36 % para la provincia </a:t>
                </a:r>
                <a:r>
                  <a:rPr lang="es-ES_tradnl" dirty="0" err="1">
                    <a:effectLst/>
                    <a:ea typeface="Times New Roman" panose="02020603050405020304" pitchFamily="18" charset="0"/>
                    <a:cs typeface="Arial" panose="020B0604020202020204" pitchFamily="34" charset="0"/>
                  </a:rPr>
                  <a:t>Tsáchila</a:t>
                </a:r>
                <a:r>
                  <a:rPr lang="es-ES_tradnl" dirty="0">
                    <a:effectLst/>
                    <a:ea typeface="Times New Roman" panose="02020603050405020304" pitchFamily="18" charset="0"/>
                    <a:cs typeface="Arial" panose="020B0604020202020204" pitchFamily="34" charset="0"/>
                  </a:rPr>
                  <a:t> según el INEC)</a:t>
                </a:r>
                <a:endParaRPr lang="es-ES" dirty="0">
                  <a:effectLst/>
                  <a:ea typeface="Calibri" panose="020F0502020204030204" pitchFamily="34" charset="0"/>
                  <a:cs typeface="Times New Roman" panose="02020603050405020304" pitchFamily="18" charset="0"/>
                </a:endParaRPr>
              </a:p>
              <a:p>
                <a:pPr>
                  <a:lnSpc>
                    <a:spcPct val="200000"/>
                  </a:lnSpc>
                  <a:spcAft>
                    <a:spcPts val="0"/>
                  </a:spcAft>
                </a:pPr>
                <a:r>
                  <a:rPr lang="es-ES_tradnl" i="1" dirty="0">
                    <a:effectLst/>
                    <a:ea typeface="Times New Roman" panose="02020603050405020304" pitchFamily="18" charset="0"/>
                    <a:cs typeface="Arial" panose="020B0604020202020204" pitchFamily="34" charset="0"/>
                  </a:rPr>
                  <a:t>n</a:t>
                </a:r>
                <a:r>
                  <a:rPr lang="es-ES_tradnl" dirty="0">
                    <a:effectLst/>
                    <a:ea typeface="Times New Roman" panose="02020603050405020304" pitchFamily="18" charset="0"/>
                    <a:cs typeface="Arial" panose="020B0604020202020204" pitchFamily="34" charset="0"/>
                  </a:rPr>
                  <a:t> = 	Período de diseño (20 años</a:t>
                </a:r>
                <a:r>
                  <a:rPr lang="es-ES_tradnl" dirty="0" smtClean="0">
                    <a:effectLst/>
                    <a:ea typeface="Times New Roman" panose="02020603050405020304" pitchFamily="18" charset="0"/>
                    <a:cs typeface="Arial" panose="020B0604020202020204" pitchFamily="34" charset="0"/>
                  </a:rPr>
                  <a:t>)</a:t>
                </a:r>
                <a:endParaRPr lang="es-ES" dirty="0">
                  <a:effectLst/>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1631853" y="2116512"/>
                <a:ext cx="7885634" cy="4475584"/>
              </a:xfrm>
              <a:prstGeom prst="rect">
                <a:avLst/>
              </a:prstGeom>
              <a:blipFill rotWithShape="0">
                <a:blip r:embed="rId4"/>
                <a:stretch>
                  <a:fillRect l="-69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6934200" y="3242053"/>
                <a:ext cx="6096000" cy="1456809"/>
              </a:xfrm>
              <a:prstGeom prst="rect">
                <a:avLst/>
              </a:prstGeom>
            </p:spPr>
            <p:txBody>
              <a:bodyPr>
                <a:spAutoFit/>
              </a:bodyPr>
              <a:lstStyle/>
              <a:p>
                <a:pPr>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latin typeface="Cambria Math" panose="02040503050406030204" pitchFamily="18" charset="0"/>
                              <a:ea typeface="Calibri" panose="020F0502020204030204" pitchFamily="34" charset="0"/>
                              <a:cs typeface="Arial" panose="020B0604020202020204" pitchFamily="34" charset="0"/>
                            </a:rPr>
                            <m:t>𝑃𝑓</m:t>
                          </m:r>
                        </m:e>
                        <m:sub>
                          <m:r>
                            <a:rPr lang="es-ES_tradnl" i="1">
                              <a:latin typeface="Cambria Math" panose="02040503050406030204" pitchFamily="18" charset="0"/>
                              <a:ea typeface="Calibri" panose="020F0502020204030204" pitchFamily="34" charset="0"/>
                              <a:cs typeface="Arial" panose="020B0604020202020204" pitchFamily="34" charset="0"/>
                            </a:rPr>
                            <m:t>𝑎</m:t>
                          </m:r>
                        </m:sub>
                      </m:sSub>
                      <m:r>
                        <a:rPr lang="es-ES_tradnl" i="1">
                          <a:latin typeface="Cambria Math" panose="02040503050406030204" pitchFamily="18" charset="0"/>
                          <a:ea typeface="Calibri" panose="020F0502020204030204" pitchFamily="34" charset="0"/>
                          <a:cs typeface="Arial" panose="020B0604020202020204" pitchFamily="34" charset="0"/>
                        </a:rPr>
                        <m:t>=650(1+0,0236∗20)</m:t>
                      </m:r>
                    </m:oMath>
                  </m:oMathPara>
                </a14:m>
                <a:endParaRPr lang="es-ES" dirty="0">
                  <a:ea typeface="Calibri" panose="020F0502020204030204" pitchFamily="34" charset="0"/>
                  <a:cs typeface="Times New Roman" panose="02020603050405020304" pitchFamily="18" charset="0"/>
                </a:endParaRPr>
              </a:p>
              <a:p>
                <a:pPr>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latin typeface="Cambria Math" panose="02040503050406030204" pitchFamily="18" charset="0"/>
                              <a:ea typeface="Calibri" panose="020F0502020204030204" pitchFamily="34" charset="0"/>
                              <a:cs typeface="Arial" panose="020B0604020202020204" pitchFamily="34" charset="0"/>
                            </a:rPr>
                            <m:t>𝑃𝑓</m:t>
                          </m:r>
                        </m:e>
                        <m:sub>
                          <m:r>
                            <a:rPr lang="es-ES_tradnl" i="1">
                              <a:latin typeface="Cambria Math" panose="02040503050406030204" pitchFamily="18" charset="0"/>
                              <a:ea typeface="Calibri" panose="020F0502020204030204" pitchFamily="34" charset="0"/>
                              <a:cs typeface="Arial" panose="020B0604020202020204" pitchFamily="34" charset="0"/>
                            </a:rPr>
                            <m:t>𝑎</m:t>
                          </m:r>
                        </m:sub>
                      </m:sSub>
                      <m:r>
                        <a:rPr lang="es-ES_tradnl" i="1">
                          <a:latin typeface="Cambria Math" panose="02040503050406030204" pitchFamily="18" charset="0"/>
                          <a:ea typeface="Calibri" panose="020F0502020204030204" pitchFamily="34" charset="0"/>
                          <a:cs typeface="Arial" panose="020B0604020202020204" pitchFamily="34" charset="0"/>
                        </a:rPr>
                        <m:t>=956,8 ≈957 </m:t>
                      </m:r>
                      <m:r>
                        <a:rPr lang="es-ES_tradnl" i="1">
                          <a:latin typeface="Cambria Math" panose="02040503050406030204" pitchFamily="18" charset="0"/>
                          <a:ea typeface="Calibri" panose="020F0502020204030204" pitchFamily="34" charset="0"/>
                          <a:cs typeface="Arial" panose="020B0604020202020204" pitchFamily="34" charset="0"/>
                        </a:rPr>
                        <m:t>h𝑎𝑏</m:t>
                      </m:r>
                    </m:oMath>
                  </m:oMathPara>
                </a14:m>
                <a:endParaRPr lang="es-ES" dirty="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6934200" y="3242053"/>
                <a:ext cx="6096000" cy="1456809"/>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714468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18</a:t>
            </a:fld>
            <a:endParaRPr lang="es-EC"/>
          </a:p>
        </p:txBody>
      </p:sp>
      <p:sp>
        <p:nvSpPr>
          <p:cNvPr id="14" name="Rectángulo 13"/>
          <p:cNvSpPr/>
          <p:nvPr/>
        </p:nvSpPr>
        <p:spPr>
          <a:xfrm>
            <a:off x="2046502" y="1636673"/>
            <a:ext cx="2384627" cy="369332"/>
          </a:xfrm>
          <a:prstGeom prst="rect">
            <a:avLst/>
          </a:prstGeom>
        </p:spPr>
        <p:txBody>
          <a:bodyPr wrap="none">
            <a:spAutoFit/>
          </a:bodyPr>
          <a:lstStyle/>
          <a:p>
            <a:r>
              <a:rPr lang="es-ES_tradnl" dirty="0" smtClean="0"/>
              <a:t>MÉTODO GEOMÉTRICO</a:t>
            </a:r>
            <a:endParaRPr lang="es-ES_tradnl" dirty="0"/>
          </a:p>
        </p:txBody>
      </p:sp>
      <mc:AlternateContent xmlns:mc="http://schemas.openxmlformats.org/markup-compatibility/2006">
        <mc:Choice xmlns:a14="http://schemas.microsoft.com/office/drawing/2010/main" Requires="a14">
          <p:sp>
            <p:nvSpPr>
              <p:cNvPr id="3" name="Rectángulo 2"/>
              <p:cNvSpPr/>
              <p:nvPr/>
            </p:nvSpPr>
            <p:spPr>
              <a:xfrm>
                <a:off x="1219198" y="2006005"/>
                <a:ext cx="7989196" cy="5182444"/>
              </a:xfrm>
              <a:prstGeom prst="rect">
                <a:avLst/>
              </a:prstGeom>
            </p:spPr>
            <p:txBody>
              <a:bodyPr wrap="square">
                <a:spAutoFit/>
              </a:bodyPr>
              <a:lstStyle/>
              <a:p>
                <a:pPr marL="457200">
                  <a:lnSpc>
                    <a:spcPct val="200000"/>
                  </a:lnSpc>
                  <a:spcAft>
                    <a:spcPts val="1000"/>
                  </a:spcAft>
                </a:pPr>
                <a:r>
                  <a:rPr lang="es-ES_tradnl" b="1" dirty="0" smtClean="0">
                    <a:ea typeface="Times New Roman" panose="02020603050405020304" pitchFamily="18" charset="0"/>
                    <a:cs typeface="Arial" panose="020B0604020202020204" pitchFamily="34" charset="0"/>
                  </a:rPr>
                  <a:t>Fórmula:</a:t>
                </a:r>
              </a:p>
              <a:p>
                <a:pPr marL="457200">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effectLst/>
                              <a:ea typeface="Calibri" panose="020F0502020204030204" pitchFamily="34" charset="0"/>
                              <a:cs typeface="Arial" panose="020B0604020202020204" pitchFamily="34" charset="0"/>
                            </a:rPr>
                          </m:ctrlPr>
                        </m:sSubPr>
                        <m:e>
                          <m:r>
                            <a:rPr lang="es-ES_tradnl" i="1">
                              <a:effectLst/>
                              <a:ea typeface="Calibri" panose="020F0502020204030204" pitchFamily="34" charset="0"/>
                              <a:cs typeface="Arial" panose="020B0604020202020204" pitchFamily="34" charset="0"/>
                            </a:rPr>
                            <m:t>𝑃𝑓</m:t>
                          </m:r>
                        </m:e>
                        <m:sub>
                          <m:r>
                            <a:rPr lang="es-ES_tradnl" i="1">
                              <a:effectLst/>
                              <a:ea typeface="Calibri" panose="020F0502020204030204" pitchFamily="34" charset="0"/>
                              <a:cs typeface="Arial" panose="020B0604020202020204" pitchFamily="34" charset="0"/>
                            </a:rPr>
                            <m:t>𝑔</m:t>
                          </m:r>
                        </m:sub>
                      </m:sSub>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𝑃𝑎</m:t>
                      </m:r>
                      <m:sSup>
                        <m:sSupPr>
                          <m:ctrlPr>
                            <a:rPr lang="es-ES" i="1">
                              <a:effectLst/>
                              <a:ea typeface="Calibri" panose="020F0502020204030204" pitchFamily="34" charset="0"/>
                              <a:cs typeface="Arial" panose="020B0604020202020204" pitchFamily="34" charset="0"/>
                            </a:rPr>
                          </m:ctrlPr>
                        </m:sSupPr>
                        <m:e>
                          <m:r>
                            <a:rPr lang="es-ES_tradnl" i="1">
                              <a:effectLst/>
                              <a:ea typeface="Calibri" panose="020F0502020204030204" pitchFamily="34" charset="0"/>
                              <a:cs typeface="Arial" panose="020B0604020202020204" pitchFamily="34" charset="0"/>
                            </a:rPr>
                            <m:t>(1+</m:t>
                          </m:r>
                          <m:r>
                            <a:rPr lang="es-ES_tradnl" i="1">
                              <a:effectLst/>
                              <a:ea typeface="Calibri" panose="020F0502020204030204" pitchFamily="34" charset="0"/>
                              <a:cs typeface="Arial" panose="020B0604020202020204" pitchFamily="34" charset="0"/>
                            </a:rPr>
                            <m:t>𝑟</m:t>
                          </m:r>
                          <m:r>
                            <a:rPr lang="es-ES_tradnl" i="1">
                              <a:effectLst/>
                              <a:ea typeface="Calibri" panose="020F0502020204030204" pitchFamily="34" charset="0"/>
                              <a:cs typeface="Arial" panose="020B0604020202020204" pitchFamily="34" charset="0"/>
                            </a:rPr>
                            <m:t>)</m:t>
                          </m:r>
                        </m:e>
                        <m:sup>
                          <m:r>
                            <a:rPr lang="es-ES_tradnl" i="1">
                              <a:effectLst/>
                              <a:ea typeface="Calibri" panose="020F0502020204030204" pitchFamily="34" charset="0"/>
                              <a:cs typeface="Arial" panose="020B0604020202020204" pitchFamily="34" charset="0"/>
                            </a:rPr>
                            <m:t>𝑛</m:t>
                          </m:r>
                        </m:sup>
                      </m:sSup>
                    </m:oMath>
                  </m:oMathPara>
                </a14:m>
                <a:endParaRPr lang="es-ES" dirty="0" smtClean="0">
                  <a:effectLst/>
                  <a:ea typeface="Calibri" panose="020F0502020204030204" pitchFamily="34" charset="0"/>
                  <a:cs typeface="Times New Roman" panose="02020603050405020304" pitchFamily="18" charset="0"/>
                </a:endParaRPr>
              </a:p>
              <a:p>
                <a:pPr marL="457200">
                  <a:lnSpc>
                    <a:spcPct val="200000"/>
                  </a:lnSpc>
                  <a:spcAft>
                    <a:spcPts val="1000"/>
                  </a:spcAft>
                </a:pPr>
                <a:r>
                  <a:rPr lang="es-ES_tradnl" b="1" dirty="0">
                    <a:ea typeface="Times New Roman" panose="02020603050405020304" pitchFamily="18" charset="0"/>
                    <a:cs typeface="Arial" panose="020B0604020202020204" pitchFamily="34" charset="0"/>
                  </a:rPr>
                  <a:t>Donde</a:t>
                </a:r>
                <a:r>
                  <a:rPr lang="es-ES_tradnl" b="1" dirty="0" smtClean="0">
                    <a:ea typeface="Times New Roman" panose="02020603050405020304" pitchFamily="18" charset="0"/>
                    <a:cs typeface="Arial" panose="020B0604020202020204" pitchFamily="34" charset="0"/>
                  </a:rPr>
                  <a:t>:</a:t>
                </a:r>
                <a:endParaRPr lang="es-ES" dirty="0">
                  <a:effectLst/>
                  <a:ea typeface="Calibri" panose="020F0502020204030204" pitchFamily="34" charset="0"/>
                  <a:cs typeface="Times New Roman" panose="02020603050405020304" pitchFamily="18" charset="0"/>
                </a:endParaRPr>
              </a:p>
              <a:p>
                <a:pPr>
                  <a:lnSpc>
                    <a:spcPct val="200000"/>
                  </a:lnSpc>
                  <a:spcAft>
                    <a:spcPts val="0"/>
                  </a:spcAft>
                </a:pPr>
                <a14:m>
                  <m:oMath xmlns:m="http://schemas.openxmlformats.org/officeDocument/2006/math">
                    <m:sSub>
                      <m:sSubPr>
                        <m:ctrlPr>
                          <a:rPr lang="es-ES" i="1">
                            <a:effectLst/>
                            <a:ea typeface="Calibri" panose="020F0502020204030204" pitchFamily="34" charset="0"/>
                            <a:cs typeface="Arial" panose="020B0604020202020204" pitchFamily="34" charset="0"/>
                          </a:rPr>
                        </m:ctrlPr>
                      </m:sSubPr>
                      <m:e>
                        <m:r>
                          <a:rPr lang="es-ES" b="0" i="1" smtClean="0">
                            <a:effectLst/>
                            <a:latin typeface="Cambria Math" panose="02040503050406030204" pitchFamily="18" charset="0"/>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𝑃𝑓</m:t>
                        </m:r>
                      </m:e>
                      <m:sub>
                        <m:r>
                          <a:rPr lang="es-ES_tradnl" i="1">
                            <a:effectLst/>
                            <a:ea typeface="Calibri" panose="020F0502020204030204" pitchFamily="34" charset="0"/>
                            <a:cs typeface="Arial" panose="020B0604020202020204" pitchFamily="34" charset="0"/>
                          </a:rPr>
                          <m:t>𝑔</m:t>
                        </m:r>
                      </m:sub>
                    </m:sSub>
                  </m:oMath>
                </a14:m>
                <a:r>
                  <a:rPr lang="es-ES_tradnl" dirty="0">
                    <a:effectLst/>
                    <a:ea typeface="Times New Roman" panose="02020603050405020304" pitchFamily="18" charset="0"/>
                    <a:cs typeface="Arial" panose="020B0604020202020204" pitchFamily="34" charset="0"/>
                  </a:rPr>
                  <a:t> = Población futura por el Método </a:t>
                </a:r>
                <a:r>
                  <a:rPr lang="es-ES_tradnl" dirty="0" smtClean="0">
                    <a:effectLst/>
                    <a:ea typeface="Times New Roman" panose="02020603050405020304" pitchFamily="18" charset="0"/>
                    <a:cs typeface="Arial" panose="020B0604020202020204" pitchFamily="34" charset="0"/>
                  </a:rPr>
                  <a:t>Geométrico</a:t>
                </a:r>
              </a:p>
              <a:p>
                <a:pPr>
                  <a:lnSpc>
                    <a:spcPct val="200000"/>
                  </a:lnSpc>
                  <a:spcAft>
                    <a:spcPts val="0"/>
                  </a:spcAft>
                </a:pPr>
                <a:r>
                  <a:rPr lang="es-ES_tradnl" i="1" dirty="0" smtClean="0">
                    <a:ea typeface="Times New Roman" panose="02020603050405020304" pitchFamily="18" charset="0"/>
                    <a:cs typeface="Arial" panose="020B0604020202020204" pitchFamily="34" charset="0"/>
                  </a:rPr>
                  <a:t>          </a:t>
                </a:r>
                <a:r>
                  <a:rPr lang="es-ES_tradnl" i="1" dirty="0" err="1" smtClean="0">
                    <a:ea typeface="Times New Roman" panose="02020603050405020304" pitchFamily="18" charset="0"/>
                    <a:cs typeface="Arial" panose="020B0604020202020204" pitchFamily="34" charset="0"/>
                  </a:rPr>
                  <a:t>Pa</a:t>
                </a:r>
                <a:r>
                  <a:rPr lang="es-ES_tradnl" i="1" dirty="0" smtClean="0">
                    <a:ea typeface="Times New Roman" panose="02020603050405020304" pitchFamily="18" charset="0"/>
                    <a:cs typeface="Arial" panose="020B0604020202020204" pitchFamily="34" charset="0"/>
                  </a:rPr>
                  <a:t> </a:t>
                </a:r>
                <a:r>
                  <a:rPr lang="es-ES_tradnl" dirty="0" smtClean="0">
                    <a:ea typeface="Times New Roman" panose="02020603050405020304" pitchFamily="18" charset="0"/>
                    <a:cs typeface="Arial" panose="020B0604020202020204" pitchFamily="34" charset="0"/>
                  </a:rPr>
                  <a:t>= </a:t>
                </a:r>
                <a:r>
                  <a:rPr lang="es-ES_tradnl" dirty="0">
                    <a:ea typeface="Times New Roman" panose="02020603050405020304" pitchFamily="18" charset="0"/>
                    <a:cs typeface="Arial" panose="020B0604020202020204" pitchFamily="34" charset="0"/>
                  </a:rPr>
                  <a:t>Población actual</a:t>
                </a:r>
                <a:endParaRPr lang="es-ES" dirty="0">
                  <a:ea typeface="Calibri" panose="020F0502020204030204" pitchFamily="34" charset="0"/>
                  <a:cs typeface="Times New Roman" panose="02020603050405020304" pitchFamily="18" charset="0"/>
                </a:endParaRPr>
              </a:p>
              <a:p>
                <a:pPr>
                  <a:lnSpc>
                    <a:spcPct val="200000"/>
                  </a:lnSpc>
                  <a:spcAft>
                    <a:spcPts val="0"/>
                  </a:spcAft>
                </a:pPr>
                <a:r>
                  <a:rPr lang="es-ES_tradnl" i="1" dirty="0" smtClean="0">
                    <a:ea typeface="Times New Roman" panose="02020603050405020304" pitchFamily="18" charset="0"/>
                    <a:cs typeface="Arial" panose="020B0604020202020204" pitchFamily="34" charset="0"/>
                  </a:rPr>
                  <a:t>           r </a:t>
                </a:r>
                <a:r>
                  <a:rPr lang="es-ES_tradnl" dirty="0">
                    <a:ea typeface="Times New Roman" panose="02020603050405020304" pitchFamily="18" charset="0"/>
                    <a:cs typeface="Arial" panose="020B0604020202020204" pitchFamily="34" charset="0"/>
                  </a:rPr>
                  <a:t>=	 Índice de crecimiento (2,36 % para la provincia </a:t>
                </a:r>
                <a:r>
                  <a:rPr lang="es-ES_tradnl" dirty="0" err="1">
                    <a:ea typeface="Times New Roman" panose="02020603050405020304" pitchFamily="18" charset="0"/>
                    <a:cs typeface="Arial" panose="020B0604020202020204" pitchFamily="34" charset="0"/>
                  </a:rPr>
                  <a:t>Tsáchila</a:t>
                </a:r>
                <a:r>
                  <a:rPr lang="es-ES_tradnl" dirty="0">
                    <a:ea typeface="Times New Roman" panose="02020603050405020304" pitchFamily="18" charset="0"/>
                    <a:cs typeface="Arial" panose="020B0604020202020204" pitchFamily="34" charset="0"/>
                  </a:rPr>
                  <a:t> según el INEC)</a:t>
                </a:r>
                <a:endParaRPr lang="es-ES" dirty="0">
                  <a:ea typeface="Calibri" panose="020F0502020204030204" pitchFamily="34" charset="0"/>
                  <a:cs typeface="Times New Roman" panose="02020603050405020304" pitchFamily="18" charset="0"/>
                </a:endParaRPr>
              </a:p>
              <a:p>
                <a:pPr>
                  <a:lnSpc>
                    <a:spcPct val="200000"/>
                  </a:lnSpc>
                  <a:spcAft>
                    <a:spcPts val="0"/>
                  </a:spcAft>
                </a:pPr>
                <a:r>
                  <a:rPr lang="es-ES_tradnl" i="1" dirty="0" smtClean="0">
                    <a:ea typeface="Times New Roman" panose="02020603050405020304" pitchFamily="18" charset="0"/>
                    <a:cs typeface="Arial" panose="020B0604020202020204" pitchFamily="34" charset="0"/>
                  </a:rPr>
                  <a:t>           n</a:t>
                </a:r>
                <a:r>
                  <a:rPr lang="es-ES_tradnl" dirty="0" smtClean="0">
                    <a:ea typeface="Times New Roman" panose="02020603050405020304" pitchFamily="18" charset="0"/>
                    <a:cs typeface="Arial" panose="020B0604020202020204" pitchFamily="34" charset="0"/>
                  </a:rPr>
                  <a:t> </a:t>
                </a:r>
                <a:r>
                  <a:rPr lang="es-ES_tradnl" dirty="0">
                    <a:ea typeface="Times New Roman" panose="02020603050405020304" pitchFamily="18" charset="0"/>
                    <a:cs typeface="Arial" panose="020B0604020202020204" pitchFamily="34" charset="0"/>
                  </a:rPr>
                  <a:t>= 	Período de diseño (20 años)</a:t>
                </a:r>
                <a:endParaRPr lang="es-ES" dirty="0">
                  <a:ea typeface="Calibri" panose="020F0502020204030204" pitchFamily="34" charset="0"/>
                  <a:cs typeface="Times New Roman" panose="02020603050405020304" pitchFamily="18" charset="0"/>
                </a:endParaRPr>
              </a:p>
              <a:p>
                <a:pPr>
                  <a:lnSpc>
                    <a:spcPct val="200000"/>
                  </a:lnSpc>
                  <a:spcAft>
                    <a:spcPts val="0"/>
                  </a:spcAft>
                </a:pPr>
                <a:endParaRPr lang="es-ES" dirty="0">
                  <a:effectLst/>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1219198" y="2006005"/>
                <a:ext cx="7989196" cy="5182444"/>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6538175" y="3135613"/>
                <a:ext cx="6096000" cy="1429879"/>
              </a:xfrm>
              <a:prstGeom prst="rect">
                <a:avLst/>
              </a:prstGeom>
            </p:spPr>
            <p:txBody>
              <a:bodyPr>
                <a:spAutoFit/>
              </a:bodyPr>
              <a:lstStyle/>
              <a:p>
                <a:pPr marL="457200">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latin typeface="Cambria Math" panose="02040503050406030204" pitchFamily="18" charset="0"/>
                              <a:ea typeface="Calibri" panose="020F0502020204030204" pitchFamily="34" charset="0"/>
                              <a:cs typeface="Arial" panose="020B0604020202020204" pitchFamily="34" charset="0"/>
                            </a:rPr>
                            <m:t>𝑃𝑓</m:t>
                          </m:r>
                        </m:e>
                        <m:sub>
                          <m:r>
                            <a:rPr lang="es-ES_tradnl" i="1">
                              <a:latin typeface="Cambria Math" panose="02040503050406030204" pitchFamily="18" charset="0"/>
                              <a:ea typeface="Calibri" panose="020F0502020204030204" pitchFamily="34" charset="0"/>
                              <a:cs typeface="Arial" panose="020B0604020202020204" pitchFamily="34" charset="0"/>
                            </a:rPr>
                            <m:t>𝑔</m:t>
                          </m:r>
                        </m:sub>
                      </m:sSub>
                      <m:r>
                        <a:rPr lang="es-ES_tradnl" i="1">
                          <a:latin typeface="Cambria Math" panose="02040503050406030204" pitchFamily="18" charset="0"/>
                          <a:ea typeface="Calibri" panose="020F0502020204030204" pitchFamily="34" charset="0"/>
                          <a:cs typeface="Arial" panose="020B0604020202020204" pitchFamily="34" charset="0"/>
                        </a:rPr>
                        <m:t>=650</m:t>
                      </m:r>
                      <m:sSup>
                        <m:sSupPr>
                          <m:ctrlPr>
                            <a:rPr lang="es-ES" i="1">
                              <a:latin typeface="Cambria Math" panose="02040503050406030204" pitchFamily="18" charset="0"/>
                              <a:ea typeface="Calibri" panose="020F0502020204030204" pitchFamily="34" charset="0"/>
                              <a:cs typeface="Arial" panose="020B0604020202020204" pitchFamily="34" charset="0"/>
                            </a:rPr>
                          </m:ctrlPr>
                        </m:sSupPr>
                        <m:e>
                          <m:r>
                            <a:rPr lang="es-ES_tradnl" i="1">
                              <a:latin typeface="Cambria Math" panose="02040503050406030204" pitchFamily="18" charset="0"/>
                              <a:ea typeface="Calibri" panose="020F0502020204030204" pitchFamily="34" charset="0"/>
                              <a:cs typeface="Arial" panose="020B0604020202020204" pitchFamily="34" charset="0"/>
                            </a:rPr>
                            <m:t>(1+0,0236)</m:t>
                          </m:r>
                        </m:e>
                        <m:sup>
                          <m:r>
                            <a:rPr lang="es-ES_tradnl" i="1">
                              <a:latin typeface="Cambria Math" panose="02040503050406030204" pitchFamily="18" charset="0"/>
                              <a:ea typeface="Calibri" panose="020F0502020204030204" pitchFamily="34" charset="0"/>
                              <a:cs typeface="Arial" panose="020B0604020202020204" pitchFamily="34" charset="0"/>
                            </a:rPr>
                            <m:t>20</m:t>
                          </m:r>
                        </m:sup>
                      </m:sSup>
                    </m:oMath>
                  </m:oMathPara>
                </a14:m>
                <a:endParaRPr lang="es-ES" dirty="0">
                  <a:ea typeface="Calibri" panose="020F0502020204030204" pitchFamily="34" charset="0"/>
                  <a:cs typeface="Times New Roman" panose="02020603050405020304" pitchFamily="18" charset="0"/>
                </a:endParaRPr>
              </a:p>
              <a:p>
                <a:pPr marL="457200" algn="ctr">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latin typeface="Cambria Math" panose="02040503050406030204" pitchFamily="18" charset="0"/>
                              <a:ea typeface="Calibri" panose="020F0502020204030204" pitchFamily="34" charset="0"/>
                              <a:cs typeface="Arial" panose="020B0604020202020204" pitchFamily="34" charset="0"/>
                            </a:rPr>
                            <m:t>𝑃𝑓</m:t>
                          </m:r>
                        </m:e>
                        <m:sub>
                          <m:r>
                            <a:rPr lang="es-ES_tradnl" i="1">
                              <a:latin typeface="Cambria Math" panose="02040503050406030204" pitchFamily="18" charset="0"/>
                              <a:ea typeface="Calibri" panose="020F0502020204030204" pitchFamily="34" charset="0"/>
                              <a:cs typeface="Arial" panose="020B0604020202020204" pitchFamily="34" charset="0"/>
                            </a:rPr>
                            <m:t>𝑔</m:t>
                          </m:r>
                        </m:sub>
                      </m:sSub>
                      <m:r>
                        <a:rPr lang="es-ES_tradnl" i="1">
                          <a:latin typeface="Cambria Math" panose="02040503050406030204" pitchFamily="18" charset="0"/>
                          <a:ea typeface="Calibri" panose="020F0502020204030204" pitchFamily="34" charset="0"/>
                          <a:cs typeface="Arial" panose="020B0604020202020204" pitchFamily="34" charset="0"/>
                        </a:rPr>
                        <m:t>=1036,37 ≈1036 </m:t>
                      </m:r>
                      <m:r>
                        <a:rPr lang="es-ES_tradnl" i="1">
                          <a:latin typeface="Cambria Math" panose="02040503050406030204" pitchFamily="18" charset="0"/>
                          <a:ea typeface="Calibri" panose="020F0502020204030204" pitchFamily="34" charset="0"/>
                          <a:cs typeface="Arial" panose="020B0604020202020204" pitchFamily="34" charset="0"/>
                        </a:rPr>
                        <m:t>h𝑎𝑏</m:t>
                      </m:r>
                    </m:oMath>
                  </m:oMathPara>
                </a14:m>
                <a:endParaRPr lang="es-ES" dirty="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6538175" y="3135613"/>
                <a:ext cx="6096000" cy="1429879"/>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289405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19</a:t>
            </a:fld>
            <a:endParaRPr lang="es-EC"/>
          </a:p>
        </p:txBody>
      </p:sp>
      <p:sp>
        <p:nvSpPr>
          <p:cNvPr id="11" name="Rectángulo 10"/>
          <p:cNvSpPr/>
          <p:nvPr/>
        </p:nvSpPr>
        <p:spPr>
          <a:xfrm>
            <a:off x="2046502" y="1636673"/>
            <a:ext cx="1732910" cy="369332"/>
          </a:xfrm>
          <a:prstGeom prst="rect">
            <a:avLst/>
          </a:prstGeom>
        </p:spPr>
        <p:txBody>
          <a:bodyPr wrap="none">
            <a:spAutoFit/>
          </a:bodyPr>
          <a:lstStyle/>
          <a:p>
            <a:r>
              <a:rPr lang="es-ES_tradnl" dirty="0" smtClean="0"/>
              <a:t>MÉTODO MIXTO</a:t>
            </a:r>
            <a:endParaRPr lang="es-ES_tradnl" dirty="0"/>
          </a:p>
        </p:txBody>
      </p:sp>
      <mc:AlternateContent xmlns:mc="http://schemas.openxmlformats.org/markup-compatibility/2006">
        <mc:Choice xmlns:a14="http://schemas.microsoft.com/office/drawing/2010/main" Requires="a14">
          <p:sp>
            <p:nvSpPr>
              <p:cNvPr id="3" name="Rectángulo 2"/>
              <p:cNvSpPr/>
              <p:nvPr/>
            </p:nvSpPr>
            <p:spPr>
              <a:xfrm>
                <a:off x="1631853" y="2354795"/>
                <a:ext cx="6096000" cy="3351302"/>
              </a:xfrm>
              <a:prstGeom prst="rect">
                <a:avLst/>
              </a:prstGeom>
            </p:spPr>
            <p:txBody>
              <a:bodyPr>
                <a:spAutoFit/>
              </a:bodyPr>
              <a:lstStyle/>
              <a:p>
                <a:pPr marL="457200">
                  <a:lnSpc>
                    <a:spcPct val="200000"/>
                  </a:lnSpc>
                  <a:spcAft>
                    <a:spcPts val="1000"/>
                  </a:spcAft>
                </a:pPr>
                <a:r>
                  <a:rPr lang="es-ES_tradnl" b="1" dirty="0" smtClean="0">
                    <a:ea typeface="Times New Roman" panose="02020603050405020304" pitchFamily="18" charset="0"/>
                    <a:cs typeface="Arial" panose="020B0604020202020204" pitchFamily="34" charset="0"/>
                  </a:rPr>
                  <a:t>Fórmula:</a:t>
                </a:r>
              </a:p>
              <a:p>
                <a:pPr marL="457200">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effectLst/>
                              <a:ea typeface="Calibri" panose="020F0502020204030204" pitchFamily="34" charset="0"/>
                              <a:cs typeface="Arial" panose="020B0604020202020204" pitchFamily="34" charset="0"/>
                            </a:rPr>
                          </m:ctrlPr>
                        </m:sSubPr>
                        <m:e>
                          <m:r>
                            <a:rPr lang="es-ES_tradnl" i="1">
                              <a:effectLst/>
                              <a:ea typeface="Calibri" panose="020F0502020204030204" pitchFamily="34" charset="0"/>
                              <a:cs typeface="Arial" panose="020B0604020202020204" pitchFamily="34" charset="0"/>
                            </a:rPr>
                            <m:t>𝑃𝑓</m:t>
                          </m:r>
                        </m:e>
                        <m:sub>
                          <m:r>
                            <a:rPr lang="es-ES_tradnl" i="1">
                              <a:effectLst/>
                              <a:ea typeface="Calibri" panose="020F0502020204030204" pitchFamily="34" charset="0"/>
                              <a:cs typeface="Arial" panose="020B0604020202020204" pitchFamily="34" charset="0"/>
                            </a:rPr>
                            <m:t>𝑚</m:t>
                          </m:r>
                        </m:sub>
                      </m:sSub>
                      <m:r>
                        <a:rPr lang="es-ES_tradnl" i="1">
                          <a:effectLst/>
                          <a:ea typeface="Calibri" panose="020F0502020204030204" pitchFamily="34" charset="0"/>
                          <a:cs typeface="Arial" panose="020B0604020202020204" pitchFamily="34" charset="0"/>
                        </a:rPr>
                        <m:t>=</m:t>
                      </m:r>
                      <m:f>
                        <m:fPr>
                          <m:ctrlPr>
                            <a:rPr lang="es-ES" i="1">
                              <a:effectLst/>
                              <a:ea typeface="Calibri" panose="020F0502020204030204" pitchFamily="34" charset="0"/>
                              <a:cs typeface="Arial" panose="020B0604020202020204" pitchFamily="34" charset="0"/>
                            </a:rPr>
                          </m:ctrlPr>
                        </m:fPr>
                        <m:num>
                          <m:sSub>
                            <m:sSubPr>
                              <m:ctrlPr>
                                <a:rPr lang="es-ES" i="1">
                                  <a:effectLst/>
                                  <a:ea typeface="Calibri" panose="020F0502020204030204" pitchFamily="34" charset="0"/>
                                  <a:cs typeface="Arial" panose="020B0604020202020204" pitchFamily="34" charset="0"/>
                                </a:rPr>
                              </m:ctrlPr>
                            </m:sSubPr>
                            <m:e>
                              <m:r>
                                <a:rPr lang="es-ES_tradnl" i="1">
                                  <a:effectLst/>
                                  <a:ea typeface="Calibri" panose="020F0502020204030204" pitchFamily="34" charset="0"/>
                                  <a:cs typeface="Arial" panose="020B0604020202020204" pitchFamily="34" charset="0"/>
                                </a:rPr>
                                <m:t>𝑃𝑓</m:t>
                              </m:r>
                            </m:e>
                            <m:sub>
                              <m:r>
                                <a:rPr lang="es-ES_tradnl" i="1">
                                  <a:effectLst/>
                                  <a:ea typeface="Calibri" panose="020F0502020204030204" pitchFamily="34" charset="0"/>
                                  <a:cs typeface="Arial" panose="020B0604020202020204" pitchFamily="34" charset="0"/>
                                </a:rPr>
                                <m:t>𝑎</m:t>
                              </m:r>
                            </m:sub>
                          </m:sSub>
                          <m:r>
                            <a:rPr lang="es-ES_tradnl" i="1">
                              <a:effectLst/>
                              <a:ea typeface="Calibri" panose="020F0502020204030204" pitchFamily="34" charset="0"/>
                              <a:cs typeface="Arial" panose="020B0604020202020204" pitchFamily="34" charset="0"/>
                            </a:rPr>
                            <m:t>+ </m:t>
                          </m:r>
                          <m:sSub>
                            <m:sSubPr>
                              <m:ctrlPr>
                                <a:rPr lang="es-ES" i="1">
                                  <a:effectLst/>
                                  <a:ea typeface="Calibri" panose="020F0502020204030204" pitchFamily="34" charset="0"/>
                                  <a:cs typeface="Arial" panose="020B0604020202020204" pitchFamily="34" charset="0"/>
                                </a:rPr>
                              </m:ctrlPr>
                            </m:sSubPr>
                            <m:e>
                              <m:r>
                                <a:rPr lang="es-ES_tradnl" i="1">
                                  <a:effectLst/>
                                  <a:ea typeface="Calibri" panose="020F0502020204030204" pitchFamily="34" charset="0"/>
                                  <a:cs typeface="Arial" panose="020B0604020202020204" pitchFamily="34" charset="0"/>
                                </a:rPr>
                                <m:t>𝑃𝑓</m:t>
                              </m:r>
                            </m:e>
                            <m:sub>
                              <m:r>
                                <a:rPr lang="es-ES_tradnl" i="1">
                                  <a:effectLst/>
                                  <a:ea typeface="Calibri" panose="020F0502020204030204" pitchFamily="34" charset="0"/>
                                  <a:cs typeface="Arial" panose="020B0604020202020204" pitchFamily="34" charset="0"/>
                                </a:rPr>
                                <m:t>𝑔</m:t>
                              </m:r>
                            </m:sub>
                          </m:sSub>
                        </m:num>
                        <m:den>
                          <m:r>
                            <a:rPr lang="es-ES_tradnl" i="1">
                              <a:effectLst/>
                              <a:ea typeface="Calibri" panose="020F0502020204030204" pitchFamily="34" charset="0"/>
                              <a:cs typeface="Arial" panose="020B0604020202020204" pitchFamily="34" charset="0"/>
                            </a:rPr>
                            <m:t>2</m:t>
                          </m:r>
                        </m:den>
                      </m:f>
                    </m:oMath>
                  </m:oMathPara>
                </a14:m>
                <a:endParaRPr lang="es-ES" dirty="0" smtClean="0">
                  <a:effectLst/>
                  <a:ea typeface="Calibri" panose="020F0502020204030204" pitchFamily="34" charset="0"/>
                  <a:cs typeface="Arial" panose="020B0604020202020204" pitchFamily="34" charset="0"/>
                </a:endParaRPr>
              </a:p>
              <a:p>
                <a:pPr marL="457200">
                  <a:lnSpc>
                    <a:spcPct val="200000"/>
                  </a:lnSpc>
                  <a:spcAft>
                    <a:spcPts val="1000"/>
                  </a:spcAft>
                </a:pPr>
                <a:r>
                  <a:rPr lang="es-ES_tradnl" b="1" dirty="0">
                    <a:ea typeface="Times New Roman" panose="02020603050405020304" pitchFamily="18" charset="0"/>
                    <a:cs typeface="Arial" panose="020B0604020202020204" pitchFamily="34" charset="0"/>
                  </a:rPr>
                  <a:t>Donde</a:t>
                </a:r>
                <a:r>
                  <a:rPr lang="es-ES_tradnl" b="1" dirty="0" smtClean="0">
                    <a:ea typeface="Times New Roman" panose="02020603050405020304" pitchFamily="18" charset="0"/>
                    <a:cs typeface="Arial" panose="020B0604020202020204" pitchFamily="34" charset="0"/>
                  </a:rPr>
                  <a:t>:</a:t>
                </a:r>
                <a:endParaRPr lang="es-ES" dirty="0">
                  <a:effectLst/>
                  <a:ea typeface="Calibri" panose="020F0502020204030204" pitchFamily="34" charset="0"/>
                  <a:cs typeface="Times New Roman" panose="02020603050405020304" pitchFamily="18" charset="0"/>
                </a:endParaRPr>
              </a:p>
              <a:p>
                <a:pPr>
                  <a:lnSpc>
                    <a:spcPct val="200000"/>
                  </a:lnSpc>
                  <a:spcAft>
                    <a:spcPts val="0"/>
                  </a:spcAft>
                </a:pPr>
                <a14:m>
                  <m:oMath xmlns:m="http://schemas.openxmlformats.org/officeDocument/2006/math">
                    <m:sSub>
                      <m:sSubPr>
                        <m:ctrlPr>
                          <a:rPr lang="es-ES" i="1">
                            <a:effectLst/>
                            <a:ea typeface="Calibri" panose="020F0502020204030204" pitchFamily="34" charset="0"/>
                            <a:cs typeface="Arial" panose="020B0604020202020204" pitchFamily="34" charset="0"/>
                          </a:rPr>
                        </m:ctrlPr>
                      </m:sSubPr>
                      <m:e>
                        <m:r>
                          <a:rPr lang="es-ES_tradnl" i="1">
                            <a:effectLst/>
                            <a:ea typeface="Calibri" panose="020F0502020204030204" pitchFamily="34" charset="0"/>
                            <a:cs typeface="Arial" panose="020B0604020202020204" pitchFamily="34" charset="0"/>
                          </a:rPr>
                          <m:t>𝑃𝑓</m:t>
                        </m:r>
                      </m:e>
                      <m:sub>
                        <m:r>
                          <a:rPr lang="es-ES_tradnl" i="1">
                            <a:effectLst/>
                            <a:ea typeface="Calibri" panose="020F0502020204030204" pitchFamily="34" charset="0"/>
                            <a:cs typeface="Arial" panose="020B0604020202020204" pitchFamily="34" charset="0"/>
                          </a:rPr>
                          <m:t>𝑚</m:t>
                        </m:r>
                      </m:sub>
                    </m:sSub>
                  </m:oMath>
                </a14:m>
                <a:r>
                  <a:rPr lang="es-ES_tradnl" dirty="0">
                    <a:effectLst/>
                    <a:ea typeface="Times New Roman" panose="02020603050405020304" pitchFamily="18" charset="0"/>
                    <a:cs typeface="Arial" panose="020B0604020202020204" pitchFamily="34" charset="0"/>
                  </a:rPr>
                  <a:t>= Población futura por el Método </a:t>
                </a:r>
                <a:r>
                  <a:rPr lang="es-ES_tradnl" dirty="0" smtClean="0">
                    <a:effectLst/>
                    <a:ea typeface="Times New Roman" panose="02020603050405020304" pitchFamily="18" charset="0"/>
                    <a:cs typeface="Arial" panose="020B0604020202020204" pitchFamily="34" charset="0"/>
                  </a:rPr>
                  <a:t>Mixto</a:t>
                </a:r>
                <a:endParaRPr lang="es-ES" dirty="0">
                  <a:effectLst/>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1631853" y="2354795"/>
                <a:ext cx="6096000" cy="3351302"/>
              </a:xfrm>
              <a:prstGeom prst="rect">
                <a:avLst/>
              </a:prstGeom>
              <a:blipFill rotWithShape="0">
                <a:blip r:embed="rId4"/>
                <a:stretch>
                  <a:fillRect l="-30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6190445" y="2878416"/>
                <a:ext cx="6096000" cy="1951175"/>
              </a:xfrm>
              <a:prstGeom prst="rect">
                <a:avLst/>
              </a:prstGeom>
            </p:spPr>
            <p:txBody>
              <a:bodyPr>
                <a:spAutoFit/>
              </a:bodyPr>
              <a:lstStyle/>
              <a:p>
                <a:pPr marL="457200">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latin typeface="Cambria Math" panose="02040503050406030204" pitchFamily="18" charset="0"/>
                              <a:ea typeface="Calibri" panose="020F0502020204030204" pitchFamily="34" charset="0"/>
                              <a:cs typeface="Arial" panose="020B0604020202020204" pitchFamily="34" charset="0"/>
                            </a:rPr>
                            <m:t>𝑃𝑓</m:t>
                          </m:r>
                        </m:e>
                        <m:sub>
                          <m:r>
                            <a:rPr lang="es-ES_tradnl" i="1">
                              <a:latin typeface="Cambria Math" panose="02040503050406030204" pitchFamily="18" charset="0"/>
                              <a:ea typeface="Calibri" panose="020F0502020204030204" pitchFamily="34" charset="0"/>
                              <a:cs typeface="Arial" panose="020B0604020202020204" pitchFamily="34" charset="0"/>
                            </a:rPr>
                            <m:t>𝑚</m:t>
                          </m:r>
                        </m:sub>
                      </m:sSub>
                      <m:r>
                        <a:rPr lang="es-ES_tradnl" i="1">
                          <a:latin typeface="Cambria Math" panose="02040503050406030204" pitchFamily="18" charset="0"/>
                          <a:ea typeface="Calibri" panose="020F0502020204030204" pitchFamily="34" charset="0"/>
                          <a:cs typeface="Arial" panose="020B0604020202020204" pitchFamily="34" charset="0"/>
                        </a:rPr>
                        <m:t>=</m:t>
                      </m:r>
                      <m:f>
                        <m:fPr>
                          <m:ctrlPr>
                            <a:rPr lang="es-ES" i="1">
                              <a:latin typeface="Cambria Math" panose="02040503050406030204" pitchFamily="18" charset="0"/>
                              <a:ea typeface="Calibri" panose="020F0502020204030204" pitchFamily="34" charset="0"/>
                              <a:cs typeface="Arial" panose="020B0604020202020204" pitchFamily="34" charset="0"/>
                            </a:rPr>
                          </m:ctrlPr>
                        </m:fPr>
                        <m:num>
                          <m:r>
                            <a:rPr lang="es-ES_tradnl" i="1">
                              <a:latin typeface="Cambria Math" panose="02040503050406030204" pitchFamily="18" charset="0"/>
                              <a:ea typeface="Calibri" panose="020F0502020204030204" pitchFamily="34" charset="0"/>
                              <a:cs typeface="Arial" panose="020B0604020202020204" pitchFamily="34" charset="0"/>
                            </a:rPr>
                            <m:t>957+ 1037</m:t>
                          </m:r>
                        </m:num>
                        <m:den>
                          <m:r>
                            <a:rPr lang="es-ES_tradnl" i="1">
                              <a:latin typeface="Cambria Math" panose="02040503050406030204" pitchFamily="18" charset="0"/>
                              <a:ea typeface="Calibri" panose="020F0502020204030204" pitchFamily="34" charset="0"/>
                              <a:cs typeface="Arial" panose="020B0604020202020204" pitchFamily="34" charset="0"/>
                            </a:rPr>
                            <m:t>2</m:t>
                          </m:r>
                        </m:den>
                      </m:f>
                    </m:oMath>
                  </m:oMathPara>
                </a14:m>
                <a:endParaRPr lang="es-ES" dirty="0">
                  <a:ea typeface="Calibri" panose="020F0502020204030204" pitchFamily="34" charset="0"/>
                  <a:cs typeface="Times New Roman" panose="02020603050405020304" pitchFamily="18" charset="0"/>
                </a:endParaRPr>
              </a:p>
              <a:p>
                <a:pPr>
                  <a:lnSpc>
                    <a:spcPct val="200000"/>
                  </a:lnSpc>
                  <a:spcAft>
                    <a:spcPts val="100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Arial" panose="020B0604020202020204" pitchFamily="34" charset="0"/>
                            </a:rPr>
                          </m:ctrlPr>
                        </m:sSubPr>
                        <m:e>
                          <m:r>
                            <a:rPr lang="es-ES_tradnl" i="1">
                              <a:latin typeface="Cambria Math" panose="02040503050406030204" pitchFamily="18" charset="0"/>
                              <a:ea typeface="Calibri" panose="020F0502020204030204" pitchFamily="34" charset="0"/>
                              <a:cs typeface="Arial" panose="020B0604020202020204" pitchFamily="34" charset="0"/>
                            </a:rPr>
                            <m:t>𝑃𝑓</m:t>
                          </m:r>
                        </m:e>
                        <m:sub>
                          <m:r>
                            <a:rPr lang="es-ES_tradnl" i="1">
                              <a:latin typeface="Cambria Math" panose="02040503050406030204" pitchFamily="18" charset="0"/>
                              <a:ea typeface="Calibri" panose="020F0502020204030204" pitchFamily="34" charset="0"/>
                              <a:cs typeface="Arial" panose="020B0604020202020204" pitchFamily="34" charset="0"/>
                            </a:rPr>
                            <m:t>𝑚</m:t>
                          </m:r>
                        </m:sub>
                      </m:sSub>
                      <m:r>
                        <a:rPr lang="es-ES_tradnl" i="1">
                          <a:latin typeface="Cambria Math" panose="02040503050406030204" pitchFamily="18" charset="0"/>
                          <a:ea typeface="Calibri" panose="020F0502020204030204" pitchFamily="34" charset="0"/>
                          <a:cs typeface="Arial" panose="020B0604020202020204" pitchFamily="34" charset="0"/>
                        </a:rPr>
                        <m:t>=</m:t>
                      </m:r>
                      <m:r>
                        <a:rPr lang="es-ES_tradnl" i="1">
                          <a:latin typeface="Cambria Math" panose="02040503050406030204" pitchFamily="18" charset="0"/>
                          <a:ea typeface="Times New Roman" panose="02020603050405020304" pitchFamily="18" charset="0"/>
                          <a:cs typeface="Times New Roman" panose="02020603050405020304" pitchFamily="18" charset="0"/>
                        </a:rPr>
                        <m:t>997 </m:t>
                      </m:r>
                      <m:r>
                        <a:rPr lang="es-ES_tradnl" i="1">
                          <a:latin typeface="Cambria Math" panose="02040503050406030204" pitchFamily="18" charset="0"/>
                          <a:ea typeface="Calibri" panose="020F0502020204030204" pitchFamily="34" charset="0"/>
                          <a:cs typeface="Arial" panose="020B0604020202020204" pitchFamily="34" charset="0"/>
                        </a:rPr>
                        <m:t> </m:t>
                      </m:r>
                      <m:r>
                        <a:rPr lang="es-ES_tradnl" i="1">
                          <a:latin typeface="Cambria Math" panose="02040503050406030204" pitchFamily="18" charset="0"/>
                          <a:ea typeface="Calibri" panose="020F0502020204030204" pitchFamily="34" charset="0"/>
                          <a:cs typeface="Arial" panose="020B0604020202020204" pitchFamily="34" charset="0"/>
                        </a:rPr>
                        <m:t>h𝑎𝑏</m:t>
                      </m:r>
                    </m:oMath>
                  </m:oMathPara>
                </a14:m>
                <a:endParaRPr lang="es-ES" dirty="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6190445" y="2878416"/>
                <a:ext cx="6096000" cy="1951175"/>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272163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graphicFrame>
        <p:nvGraphicFramePr>
          <p:cNvPr id="10" name="Diagrama 9">
            <a:extLst>
              <a:ext uri="{FF2B5EF4-FFF2-40B4-BE49-F238E27FC236}">
                <a16:creationId xmlns:a16="http://schemas.microsoft.com/office/drawing/2014/main" xmlns="" id="{25152896-E08B-4262-B9DA-93212EBF73FE}"/>
              </a:ext>
            </a:extLst>
          </p:cNvPr>
          <p:cNvGraphicFramePr/>
          <p:nvPr>
            <p:extLst>
              <p:ext uri="{D42A27DB-BD31-4B8C-83A1-F6EECF244321}">
                <p14:modId xmlns:p14="http://schemas.microsoft.com/office/powerpoint/2010/main" val="1027475056"/>
              </p:ext>
            </p:extLst>
          </p:nvPr>
        </p:nvGraphicFramePr>
        <p:xfrm>
          <a:off x="2030827" y="99729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10"/>
          <p:cNvSpPr/>
          <p:nvPr/>
        </p:nvSpPr>
        <p:spPr>
          <a:xfrm>
            <a:off x="1631852" y="500626"/>
            <a:ext cx="3750141" cy="577850"/>
          </a:xfrm>
          <a:prstGeom prst="rect">
            <a:avLst/>
          </a:prstGeom>
        </p:spPr>
        <p:txBody>
          <a:bodyPr wrap="square">
            <a:spAutoFit/>
          </a:bodyPr>
          <a:lstStyle/>
          <a:p>
            <a:pPr lvl="1" algn="just">
              <a:lnSpc>
                <a:spcPct val="150000"/>
              </a:lnSpc>
              <a:spcBef>
                <a:spcPts val="1200"/>
              </a:spcBef>
              <a:spcAft>
                <a:spcPts val="1200"/>
              </a:spcAft>
            </a:pPr>
            <a:r>
              <a:rPr lang="es-EC" sz="2400" b="1" dirty="0">
                <a:latin typeface="Arial" panose="020B0604020202020204" pitchFamily="34" charset="0"/>
                <a:ea typeface="Times New Roman" panose="02020603050405020304" pitchFamily="18" charset="0"/>
                <a:cs typeface="Times New Roman" panose="02020603050405020304" pitchFamily="18" charset="0"/>
              </a:rPr>
              <a:t>JUSTIFICACIÓN</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2</a:t>
            </a:fld>
            <a:endParaRPr lang="es-EC"/>
          </a:p>
        </p:txBody>
      </p:sp>
    </p:spTree>
    <p:extLst>
      <p:ext uri="{BB962C8B-B14F-4D97-AF65-F5344CB8AC3E}">
        <p14:creationId xmlns:p14="http://schemas.microsoft.com/office/powerpoint/2010/main" val="2493111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20</a:t>
            </a:fld>
            <a:endParaRPr lang="es-EC"/>
          </a:p>
        </p:txBody>
      </p:sp>
      <p:graphicFrame>
        <p:nvGraphicFramePr>
          <p:cNvPr id="3" name="Tabla 2"/>
          <p:cNvGraphicFramePr>
            <a:graphicFrameLocks noGrp="1"/>
          </p:cNvGraphicFramePr>
          <p:nvPr>
            <p:extLst>
              <p:ext uri="{D42A27DB-BD31-4B8C-83A1-F6EECF244321}">
                <p14:modId xmlns:p14="http://schemas.microsoft.com/office/powerpoint/2010/main" val="3187378466"/>
              </p:ext>
            </p:extLst>
          </p:nvPr>
        </p:nvGraphicFramePr>
        <p:xfrm>
          <a:off x="4724173" y="2564589"/>
          <a:ext cx="3679275" cy="2000529"/>
        </p:xfrm>
        <a:graphic>
          <a:graphicData uri="http://schemas.openxmlformats.org/drawingml/2006/table">
            <a:tbl>
              <a:tblPr>
                <a:tableStyleId>{5940675A-B579-460E-94D1-54222C63F5DA}</a:tableStyleId>
              </a:tblPr>
              <a:tblGrid>
                <a:gridCol w="1344019"/>
                <a:gridCol w="2335256"/>
              </a:tblGrid>
              <a:tr h="490868">
                <a:tc>
                  <a:txBody>
                    <a:bodyPr/>
                    <a:lstStyle/>
                    <a:p>
                      <a:pPr marL="0" algn="ctr" defTabSz="914400" rtl="0" eaLnBrk="1" latinLnBrk="0" hangingPunct="1">
                        <a:lnSpc>
                          <a:spcPct val="115000"/>
                        </a:lnSpc>
                        <a:spcAft>
                          <a:spcPts val="0"/>
                        </a:spcAft>
                      </a:pPr>
                      <a:r>
                        <a:rPr lang="es-ES_tradnl" sz="1800" kern="1200" dirty="0">
                          <a:effectLst/>
                        </a:rPr>
                        <a:t>Método</a:t>
                      </a:r>
                      <a:endParaRPr lang="es-ES" sz="180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kern="1200" dirty="0">
                          <a:effectLst/>
                        </a:rPr>
                        <a:t>Población de Diseño</a:t>
                      </a:r>
                      <a:endParaRPr lang="es-ES" sz="1800" kern="1200" dirty="0">
                        <a:solidFill>
                          <a:schemeClr val="tx1"/>
                        </a:solidFill>
                        <a:effectLst/>
                        <a:latin typeface="+mn-lt"/>
                        <a:ea typeface="+mn-ea"/>
                        <a:cs typeface="+mn-cs"/>
                      </a:endParaRPr>
                    </a:p>
                  </a:txBody>
                  <a:tcPr marL="68580" marR="68580" marT="0" marB="0"/>
                </a:tc>
              </a:tr>
              <a:tr h="527925">
                <a:tc>
                  <a:txBody>
                    <a:bodyPr/>
                    <a:lstStyle/>
                    <a:p>
                      <a:pPr marL="0" algn="ctr" defTabSz="914400" rtl="0" eaLnBrk="1" latinLnBrk="0" hangingPunct="1">
                        <a:lnSpc>
                          <a:spcPct val="115000"/>
                        </a:lnSpc>
                        <a:spcAft>
                          <a:spcPts val="0"/>
                        </a:spcAft>
                      </a:pPr>
                      <a:r>
                        <a:rPr lang="es-ES_tradnl" sz="1800" kern="1200">
                          <a:effectLst/>
                        </a:rPr>
                        <a:t>Aritmético</a:t>
                      </a:r>
                      <a:endParaRPr lang="es-ES" sz="180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kern="1200" dirty="0">
                          <a:effectLst/>
                        </a:rPr>
                        <a:t>957 hab.</a:t>
                      </a:r>
                      <a:endParaRPr lang="es-ES" sz="1800" kern="1200" dirty="0">
                        <a:solidFill>
                          <a:schemeClr val="tx1"/>
                        </a:solidFill>
                        <a:effectLst/>
                        <a:latin typeface="+mn-lt"/>
                        <a:ea typeface="+mn-ea"/>
                        <a:cs typeface="+mn-cs"/>
                      </a:endParaRPr>
                    </a:p>
                  </a:txBody>
                  <a:tcPr marL="68580" marR="68580" marT="0" marB="0"/>
                </a:tc>
              </a:tr>
              <a:tr h="490868">
                <a:tc>
                  <a:txBody>
                    <a:bodyPr/>
                    <a:lstStyle/>
                    <a:p>
                      <a:pPr marL="0" algn="ctr" defTabSz="914400" rtl="0" eaLnBrk="1" latinLnBrk="0" hangingPunct="1">
                        <a:lnSpc>
                          <a:spcPct val="115000"/>
                        </a:lnSpc>
                        <a:spcAft>
                          <a:spcPts val="0"/>
                        </a:spcAft>
                      </a:pPr>
                      <a:r>
                        <a:rPr lang="es-ES_tradnl" sz="1800" kern="1200" dirty="0">
                          <a:effectLst/>
                        </a:rPr>
                        <a:t>Geométrico</a:t>
                      </a:r>
                      <a:endParaRPr lang="es-ES" sz="180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kern="1200" dirty="0">
                          <a:solidFill>
                            <a:srgbClr val="FF0000"/>
                          </a:solidFill>
                          <a:effectLst/>
                        </a:rPr>
                        <a:t>1036 hab.</a:t>
                      </a:r>
                      <a:endParaRPr lang="es-ES" sz="1800" kern="1200" dirty="0">
                        <a:solidFill>
                          <a:srgbClr val="FF0000"/>
                        </a:solidFill>
                        <a:effectLst/>
                        <a:latin typeface="+mn-lt"/>
                        <a:ea typeface="+mn-ea"/>
                        <a:cs typeface="+mn-cs"/>
                      </a:endParaRPr>
                    </a:p>
                  </a:txBody>
                  <a:tcPr marL="68580" marR="68580" marT="0" marB="0"/>
                </a:tc>
              </a:tr>
              <a:tr h="490868">
                <a:tc>
                  <a:txBody>
                    <a:bodyPr/>
                    <a:lstStyle/>
                    <a:p>
                      <a:pPr marL="0" algn="ctr" defTabSz="914400" rtl="0" eaLnBrk="1" latinLnBrk="0" hangingPunct="1">
                        <a:lnSpc>
                          <a:spcPct val="115000"/>
                        </a:lnSpc>
                        <a:spcAft>
                          <a:spcPts val="0"/>
                        </a:spcAft>
                      </a:pPr>
                      <a:r>
                        <a:rPr lang="es-ES_tradnl" sz="1800" kern="1200">
                          <a:effectLst/>
                        </a:rPr>
                        <a:t>Mixto</a:t>
                      </a:r>
                      <a:endParaRPr lang="es-ES" sz="180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S_tradnl" sz="1800" kern="1200" dirty="0">
                          <a:effectLst/>
                        </a:rPr>
                        <a:t>997 hab.</a:t>
                      </a:r>
                      <a:endParaRPr lang="es-ES" sz="1800" kern="1200" dirty="0">
                        <a:solidFill>
                          <a:schemeClr val="tx1"/>
                        </a:solidFill>
                        <a:effectLst/>
                        <a:latin typeface="+mn-lt"/>
                        <a:ea typeface="+mn-ea"/>
                        <a:cs typeface="+mn-cs"/>
                      </a:endParaRPr>
                    </a:p>
                  </a:txBody>
                  <a:tcPr marL="68580" marR="68580" marT="0" marB="0"/>
                </a:tc>
              </a:tr>
            </a:tbl>
          </a:graphicData>
        </a:graphic>
      </p:graphicFrame>
      <p:sp>
        <p:nvSpPr>
          <p:cNvPr id="11" name="Elipse 10"/>
          <p:cNvSpPr>
            <a:spLocks noChangeArrowheads="1"/>
          </p:cNvSpPr>
          <p:nvPr/>
        </p:nvSpPr>
        <p:spPr bwMode="auto">
          <a:xfrm>
            <a:off x="7059613" y="7032625"/>
            <a:ext cx="747712" cy="228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s-ES"/>
          </a:p>
        </p:txBody>
      </p:sp>
      <p:sp>
        <p:nvSpPr>
          <p:cNvPr id="12" name="Rectángulo 11"/>
          <p:cNvSpPr/>
          <p:nvPr/>
        </p:nvSpPr>
        <p:spPr>
          <a:xfrm>
            <a:off x="2046502" y="1636673"/>
            <a:ext cx="2728567" cy="369332"/>
          </a:xfrm>
          <a:prstGeom prst="rect">
            <a:avLst/>
          </a:prstGeom>
        </p:spPr>
        <p:txBody>
          <a:bodyPr wrap="none">
            <a:spAutoFit/>
          </a:bodyPr>
          <a:lstStyle/>
          <a:p>
            <a:r>
              <a:rPr lang="es-ES_tradnl" dirty="0" smtClean="0"/>
              <a:t>MÉTODOS DE PROYECCIÓN</a:t>
            </a:r>
            <a:endParaRPr lang="es-ES_tradnl" dirty="0"/>
          </a:p>
        </p:txBody>
      </p:sp>
      <p:sp>
        <p:nvSpPr>
          <p:cNvPr id="4" name="Rectángulo 3"/>
          <p:cNvSpPr/>
          <p:nvPr/>
        </p:nvSpPr>
        <p:spPr>
          <a:xfrm>
            <a:off x="1631851" y="5006598"/>
            <a:ext cx="9863917" cy="646331"/>
          </a:xfrm>
          <a:prstGeom prst="rect">
            <a:avLst/>
          </a:prstGeom>
        </p:spPr>
        <p:txBody>
          <a:bodyPr wrap="square">
            <a:spAutoFit/>
          </a:bodyPr>
          <a:lstStyle/>
          <a:p>
            <a:pPr algn="just"/>
            <a:r>
              <a:rPr lang="es-ES_tradnl" dirty="0">
                <a:ea typeface="Times New Roman" panose="02020603050405020304" pitchFamily="18" charset="0"/>
              </a:rPr>
              <a:t>Por lo tanto se adopta el resultado del Método Geométrico para obtener la población de diseño esto por ser el valor más alto y el más confiable de los métodos. </a:t>
            </a:r>
            <a:endParaRPr lang="es-ES" dirty="0"/>
          </a:p>
        </p:txBody>
      </p:sp>
    </p:spTree>
    <p:extLst>
      <p:ext uri="{BB962C8B-B14F-4D97-AF65-F5344CB8AC3E}">
        <p14:creationId xmlns:p14="http://schemas.microsoft.com/office/powerpoint/2010/main" val="1368350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21</a:t>
            </a:fld>
            <a:endParaRPr lang="es-EC"/>
          </a:p>
        </p:txBody>
      </p:sp>
      <p:pic>
        <p:nvPicPr>
          <p:cNvPr id="3" name="Imagen 2"/>
          <p:cNvPicPr>
            <a:picLocks noChangeAspect="1"/>
          </p:cNvPicPr>
          <p:nvPr/>
        </p:nvPicPr>
        <p:blipFill rotWithShape="1">
          <a:blip r:embed="rId4"/>
          <a:srcRect l="1283" t="1433" r="257"/>
          <a:stretch/>
        </p:blipFill>
        <p:spPr>
          <a:xfrm>
            <a:off x="1728889" y="648096"/>
            <a:ext cx="8731876" cy="5460642"/>
          </a:xfrm>
          <a:prstGeom prst="rect">
            <a:avLst/>
          </a:prstGeom>
        </p:spPr>
      </p:pic>
      <p:sp>
        <p:nvSpPr>
          <p:cNvPr id="5" name="Rectángulo 4"/>
          <p:cNvSpPr/>
          <p:nvPr/>
        </p:nvSpPr>
        <p:spPr>
          <a:xfrm>
            <a:off x="1728889" y="215818"/>
            <a:ext cx="3896451" cy="369332"/>
          </a:xfrm>
          <a:prstGeom prst="rect">
            <a:avLst/>
          </a:prstGeom>
        </p:spPr>
        <p:txBody>
          <a:bodyPr wrap="none">
            <a:spAutoFit/>
          </a:bodyPr>
          <a:lstStyle/>
          <a:p>
            <a:pPr>
              <a:spcAft>
                <a:spcPts val="0"/>
              </a:spcAft>
            </a:pPr>
            <a:r>
              <a:rPr lang="es-ES" dirty="0">
                <a:ea typeface="Calibri" panose="020F0502020204030204" pitchFamily="34" charset="0"/>
                <a:cs typeface="Times New Roman" panose="02020603050405020304" pitchFamily="18" charset="0"/>
              </a:rPr>
              <a:t>Proyección de los Parámetros de Diseño</a:t>
            </a:r>
            <a:endParaRPr lang="es-ES" sz="2400" dirty="0">
              <a:effectLst/>
              <a:ea typeface="Calibri" panose="020F0502020204030204" pitchFamily="34" charset="0"/>
              <a:cs typeface="Times New Roman" panose="02020603050405020304" pitchFamily="18" charset="0"/>
            </a:endParaRPr>
          </a:p>
        </p:txBody>
      </p:sp>
      <p:sp>
        <p:nvSpPr>
          <p:cNvPr id="13" name="Rectángulo 12"/>
          <p:cNvSpPr/>
          <p:nvPr/>
        </p:nvSpPr>
        <p:spPr>
          <a:xfrm>
            <a:off x="1233853" y="6108738"/>
            <a:ext cx="9721947" cy="646331"/>
          </a:xfrm>
          <a:prstGeom prst="rect">
            <a:avLst/>
          </a:prstGeom>
        </p:spPr>
        <p:txBody>
          <a:bodyPr wrap="square">
            <a:spAutoFit/>
          </a:bodyPr>
          <a:lstStyle/>
          <a:p>
            <a:pPr algn="just"/>
            <a:r>
              <a:rPr lang="es-ES_tradnl" dirty="0" smtClean="0">
                <a:ea typeface="Times New Roman" panose="02020603050405020304" pitchFamily="18" charset="0"/>
              </a:rPr>
              <a:t>Como recomendación, ya </a:t>
            </a:r>
            <a:r>
              <a:rPr lang="es-ES_tradnl" dirty="0">
                <a:ea typeface="Times New Roman" panose="02020603050405020304" pitchFamily="18" charset="0"/>
              </a:rPr>
              <a:t>que cuando se da el inicio del contrato en nuestro medio se suele tardar varios años por delante para su posterior construcción.</a:t>
            </a:r>
            <a:endParaRPr lang="es-ES" dirty="0"/>
          </a:p>
        </p:txBody>
      </p:sp>
    </p:spTree>
    <p:extLst>
      <p:ext uri="{BB962C8B-B14F-4D97-AF65-F5344CB8AC3E}">
        <p14:creationId xmlns:p14="http://schemas.microsoft.com/office/powerpoint/2010/main" val="4075302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22</a:t>
            </a:fld>
            <a:endParaRPr lang="es-EC"/>
          </a:p>
        </p:txBody>
      </p:sp>
      <p:sp>
        <p:nvSpPr>
          <p:cNvPr id="10" name="Rectángulo 9"/>
          <p:cNvSpPr/>
          <p:nvPr/>
        </p:nvSpPr>
        <p:spPr>
          <a:xfrm>
            <a:off x="2736981" y="1008973"/>
            <a:ext cx="1600951"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DOTACIÓN</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ángulo 10"/>
          <p:cNvSpPr/>
          <p:nvPr/>
        </p:nvSpPr>
        <p:spPr>
          <a:xfrm>
            <a:off x="2046502" y="1636673"/>
            <a:ext cx="1910203" cy="369332"/>
          </a:xfrm>
          <a:prstGeom prst="rect">
            <a:avLst/>
          </a:prstGeom>
        </p:spPr>
        <p:txBody>
          <a:bodyPr wrap="none">
            <a:spAutoFit/>
          </a:bodyPr>
          <a:lstStyle/>
          <a:p>
            <a:r>
              <a:rPr lang="es-ES_tradnl" dirty="0" smtClean="0"/>
              <a:t>DOTACIÓN BÁSICA</a:t>
            </a:r>
            <a:endParaRPr lang="es-ES_tradnl" dirty="0"/>
          </a:p>
        </p:txBody>
      </p:sp>
      <p:sp>
        <p:nvSpPr>
          <p:cNvPr id="3" name="Rectángulo 2"/>
          <p:cNvSpPr/>
          <p:nvPr/>
        </p:nvSpPr>
        <p:spPr>
          <a:xfrm>
            <a:off x="1631852" y="2061897"/>
            <a:ext cx="9405341" cy="923330"/>
          </a:xfrm>
          <a:prstGeom prst="rect">
            <a:avLst/>
          </a:prstGeom>
        </p:spPr>
        <p:txBody>
          <a:bodyPr wrap="square">
            <a:spAutoFit/>
          </a:bodyPr>
          <a:lstStyle/>
          <a:p>
            <a:pPr indent="228600" algn="just">
              <a:spcAft>
                <a:spcPts val="1000"/>
              </a:spcAft>
            </a:pPr>
            <a:r>
              <a:rPr lang="es-ES_tradnl" dirty="0">
                <a:ea typeface="Calibri" panose="020F0502020204030204" pitchFamily="34" charset="0"/>
                <a:cs typeface="Times New Roman" panose="02020603050405020304" pitchFamily="18" charset="0"/>
              </a:rPr>
              <a:t>De acuerdo a lo establecido por norma se eligió el nivel de servicio </a:t>
            </a:r>
            <a:r>
              <a:rPr lang="es-ES_tradnl" dirty="0" err="1">
                <a:ea typeface="Calibri" panose="020F0502020204030204" pitchFamily="34" charset="0"/>
                <a:cs typeface="Times New Roman" panose="02020603050405020304" pitchFamily="18" charset="0"/>
              </a:rPr>
              <a:t>IIb</a:t>
            </a:r>
            <a:r>
              <a:rPr lang="es-ES_tradnl" dirty="0">
                <a:ea typeface="Calibri" panose="020F0502020204030204" pitchFamily="34" charset="0"/>
                <a:cs typeface="Times New Roman" panose="02020603050405020304" pitchFamily="18" charset="0"/>
              </a:rPr>
              <a:t> para clima cálido, esto debido a que la parroquia estudiada se encuentra en un trópico cálido húmedo y por lo tanto la dotación básica fue de 100 L/</a:t>
            </a:r>
            <a:r>
              <a:rPr lang="es-ES_tradnl" dirty="0" err="1">
                <a:ea typeface="Calibri" panose="020F0502020204030204" pitchFamily="34" charset="0"/>
                <a:cs typeface="Times New Roman" panose="02020603050405020304" pitchFamily="18" charset="0"/>
              </a:rPr>
              <a:t>hab</a:t>
            </a:r>
            <a:r>
              <a:rPr lang="es-ES_tradnl" dirty="0">
                <a:ea typeface="Calibri" panose="020F0502020204030204" pitchFamily="34" charset="0"/>
                <a:cs typeface="Times New Roman" panose="02020603050405020304" pitchFamily="18" charset="0"/>
              </a:rPr>
              <a:t>*día.   </a:t>
            </a:r>
            <a:endParaRPr lang="es-ES" dirty="0">
              <a:effectLst/>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278488227"/>
              </p:ext>
            </p:extLst>
          </p:nvPr>
        </p:nvGraphicFramePr>
        <p:xfrm>
          <a:off x="4016373" y="3456464"/>
          <a:ext cx="4594226" cy="2416302"/>
        </p:xfrm>
        <a:graphic>
          <a:graphicData uri="http://schemas.openxmlformats.org/drawingml/2006/table">
            <a:tbl>
              <a:tblPr firstRow="1" firstCol="1" bandRow="1">
                <a:tableStyleId>{616DA210-FB5B-4158-B5E0-FEB733F419BA}</a:tableStyleId>
              </a:tblPr>
              <a:tblGrid>
                <a:gridCol w="1778772"/>
                <a:gridCol w="1407727"/>
                <a:gridCol w="1407727"/>
              </a:tblGrid>
              <a:tr h="1062194">
                <a:tc>
                  <a:txBody>
                    <a:bodyPr/>
                    <a:lstStyle/>
                    <a:p>
                      <a:pPr algn="ctr">
                        <a:lnSpc>
                          <a:spcPct val="115000"/>
                        </a:lnSpc>
                        <a:spcAft>
                          <a:spcPts val="1000"/>
                        </a:spcAft>
                      </a:pPr>
                      <a:r>
                        <a:rPr lang="es-ES_tradnl" sz="1800" dirty="0">
                          <a:effectLst/>
                        </a:rPr>
                        <a:t>NIVEL DE SERVICIO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_tradnl" sz="1800">
                          <a:effectLst/>
                        </a:rPr>
                        <a:t>CLIMA FRIO  (L/hab*día)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_tradnl" sz="1800" dirty="0">
                          <a:effectLst/>
                        </a:rPr>
                        <a:t>CLIMA CÁLIDO (L/</a:t>
                      </a:r>
                      <a:r>
                        <a:rPr lang="es-ES_tradnl" sz="1800" dirty="0" err="1">
                          <a:effectLst/>
                        </a:rPr>
                        <a:t>hab</a:t>
                      </a:r>
                      <a:r>
                        <a:rPr lang="es-ES_tradnl" sz="1800" dirty="0">
                          <a:effectLst/>
                        </a:rPr>
                        <a:t>*día)</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8527">
                <a:tc>
                  <a:txBody>
                    <a:bodyPr/>
                    <a:lstStyle/>
                    <a:p>
                      <a:pPr algn="ctr">
                        <a:lnSpc>
                          <a:spcPct val="115000"/>
                        </a:lnSpc>
                        <a:spcAft>
                          <a:spcPts val="1000"/>
                        </a:spcAft>
                      </a:pPr>
                      <a:r>
                        <a:rPr lang="es-ES_tradnl" sz="1800">
                          <a:effectLst/>
                        </a:rPr>
                        <a:t>Ia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1000"/>
                        </a:spcAft>
                      </a:pPr>
                      <a:r>
                        <a:rPr lang="es-ES_tradnl" sz="1800">
                          <a:effectLst/>
                        </a:rPr>
                        <a:t>25</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1000"/>
                        </a:spcAft>
                      </a:pPr>
                      <a:r>
                        <a:rPr lang="es-ES_tradnl" sz="1800">
                          <a:effectLst/>
                        </a:rPr>
                        <a:t>30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38527">
                <a:tc>
                  <a:txBody>
                    <a:bodyPr/>
                    <a:lstStyle/>
                    <a:p>
                      <a:pPr algn="ctr">
                        <a:lnSpc>
                          <a:spcPct val="115000"/>
                        </a:lnSpc>
                        <a:spcAft>
                          <a:spcPts val="1000"/>
                        </a:spcAft>
                      </a:pPr>
                      <a:r>
                        <a:rPr lang="es-ES_tradnl" sz="1800">
                          <a:effectLst/>
                        </a:rPr>
                        <a:t>Ib</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1000"/>
                        </a:spcAft>
                      </a:pPr>
                      <a:r>
                        <a:rPr lang="es-ES_tradnl" sz="1800">
                          <a:effectLst/>
                        </a:rPr>
                        <a:t>52</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1000"/>
                        </a:spcAft>
                      </a:pPr>
                      <a:r>
                        <a:rPr lang="es-ES_tradnl" sz="1800">
                          <a:effectLst/>
                        </a:rPr>
                        <a:t>65</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38527">
                <a:tc>
                  <a:txBody>
                    <a:bodyPr/>
                    <a:lstStyle/>
                    <a:p>
                      <a:pPr algn="ctr">
                        <a:lnSpc>
                          <a:spcPct val="115000"/>
                        </a:lnSpc>
                        <a:spcAft>
                          <a:spcPts val="1000"/>
                        </a:spcAft>
                      </a:pPr>
                      <a:r>
                        <a:rPr lang="es-ES_tradnl" sz="1800">
                          <a:effectLst/>
                        </a:rPr>
                        <a:t>lla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1000"/>
                        </a:spcAft>
                      </a:pPr>
                      <a:r>
                        <a:rPr lang="es-ES_tradnl" sz="1800">
                          <a:effectLst/>
                        </a:rPr>
                        <a:t>60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15000"/>
                        </a:lnSpc>
                        <a:spcAft>
                          <a:spcPts val="1000"/>
                        </a:spcAft>
                      </a:pPr>
                      <a:r>
                        <a:rPr lang="es-ES_tradnl" sz="1800" dirty="0">
                          <a:effectLst/>
                        </a:rPr>
                        <a:t>85</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338527">
                <a:tc>
                  <a:txBody>
                    <a:bodyPr/>
                    <a:lstStyle/>
                    <a:p>
                      <a:pPr algn="ctr">
                        <a:lnSpc>
                          <a:spcPct val="115000"/>
                        </a:lnSpc>
                        <a:spcAft>
                          <a:spcPts val="1000"/>
                        </a:spcAft>
                      </a:pPr>
                      <a:r>
                        <a:rPr lang="es-ES_tradnl" sz="1800">
                          <a:effectLst/>
                        </a:rPr>
                        <a:t>IIb</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_tradnl" sz="1800">
                          <a:effectLst/>
                        </a:rPr>
                        <a:t>75</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_tradnl" sz="1800" dirty="0">
                          <a:effectLst/>
                        </a:rPr>
                        <a:t>100</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4" name="Rectángulo 13"/>
          <p:cNvSpPr/>
          <p:nvPr/>
        </p:nvSpPr>
        <p:spPr>
          <a:xfrm>
            <a:off x="3956705" y="6035055"/>
            <a:ext cx="2342308"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a:t>(CPE INEN 005-9-1, </a:t>
            </a:r>
            <a:r>
              <a:rPr lang="es-ES" sz="1200" dirty="0" smtClean="0"/>
              <a:t>1997)</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447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23</a:t>
            </a:fld>
            <a:endParaRPr lang="es-EC" dirty="0"/>
          </a:p>
        </p:txBody>
      </p:sp>
      <p:sp>
        <p:nvSpPr>
          <p:cNvPr id="3" name="Rectángulo 2"/>
          <p:cNvSpPr/>
          <p:nvPr/>
        </p:nvSpPr>
        <p:spPr>
          <a:xfrm>
            <a:off x="1631852" y="2006005"/>
            <a:ext cx="9721947" cy="923330"/>
          </a:xfrm>
          <a:prstGeom prst="rect">
            <a:avLst/>
          </a:prstGeom>
        </p:spPr>
        <p:txBody>
          <a:bodyPr wrap="square">
            <a:spAutoFit/>
          </a:bodyPr>
          <a:lstStyle/>
          <a:p>
            <a:pPr indent="228600" algn="just">
              <a:spcAft>
                <a:spcPts val="1000"/>
              </a:spcAft>
            </a:pPr>
            <a:r>
              <a:rPr lang="es-ES_tradnl" dirty="0" smtClean="0">
                <a:ea typeface="Calibri" panose="020F0502020204030204" pitchFamily="34" charset="0"/>
                <a:cs typeface="Times New Roman" panose="02020603050405020304" pitchFamily="18" charset="0"/>
              </a:rPr>
              <a:t>Es </a:t>
            </a:r>
            <a:r>
              <a:rPr lang="es-ES_tradnl" dirty="0">
                <a:ea typeface="Calibri" panose="020F0502020204030204" pitchFamily="34" charset="0"/>
                <a:cs typeface="Times New Roman" panose="02020603050405020304" pitchFamily="18" charset="0"/>
              </a:rPr>
              <a:t>la cantidad de agua potable, consumida diariamente, en promedio anual por cada habitante,  </a:t>
            </a:r>
            <a:r>
              <a:rPr lang="es-ES_tradnl" dirty="0" smtClean="0">
                <a:ea typeface="Calibri" panose="020F0502020204030204" pitchFamily="34" charset="0"/>
                <a:cs typeface="Times New Roman" panose="02020603050405020304" pitchFamily="18" charset="0"/>
              </a:rPr>
              <a:t>expresado </a:t>
            </a:r>
            <a:r>
              <a:rPr lang="es-ES_tradnl" dirty="0">
                <a:ea typeface="Calibri" panose="020F0502020204030204" pitchFamily="34" charset="0"/>
                <a:cs typeface="Times New Roman" panose="02020603050405020304" pitchFamily="18" charset="0"/>
              </a:rPr>
              <a:t>en </a:t>
            </a:r>
            <a:r>
              <a:rPr lang="es-ES_tradnl" dirty="0" err="1">
                <a:ea typeface="Calibri" panose="020F0502020204030204" pitchFamily="34" charset="0"/>
                <a:cs typeface="Times New Roman" panose="02020603050405020304" pitchFamily="18" charset="0"/>
              </a:rPr>
              <a:t>lt</a:t>
            </a:r>
            <a:r>
              <a:rPr lang="es-ES_tradnl" dirty="0">
                <a:ea typeface="Calibri" panose="020F0502020204030204" pitchFamily="34" charset="0"/>
                <a:cs typeface="Times New Roman" panose="02020603050405020304" pitchFamily="18" charset="0"/>
              </a:rPr>
              <a:t>/</a:t>
            </a:r>
            <a:r>
              <a:rPr lang="es-ES_tradnl" dirty="0" err="1">
                <a:ea typeface="Calibri" panose="020F0502020204030204" pitchFamily="34" charset="0"/>
                <a:cs typeface="Times New Roman" panose="02020603050405020304" pitchFamily="18" charset="0"/>
              </a:rPr>
              <a:t>hab</a:t>
            </a:r>
            <a:r>
              <a:rPr lang="es-ES_tradnl" dirty="0">
                <a:ea typeface="Calibri" panose="020F0502020204030204" pitchFamily="34" charset="0"/>
                <a:cs typeface="Times New Roman" panose="02020603050405020304" pitchFamily="18" charset="0"/>
              </a:rPr>
              <a:t>/día al inicio del periodo de diseño. Incluye los consumos doméstico, comercial, industrial y público, al inicio del período de diseño. </a:t>
            </a:r>
            <a:r>
              <a:rPr lang="es-ES" dirty="0">
                <a:ea typeface="Calibri" panose="020F0502020204030204" pitchFamily="34" charset="0"/>
                <a:cs typeface="Times New Roman" panose="02020603050405020304" pitchFamily="18" charset="0"/>
              </a:rPr>
              <a:t>(CPE INEN 005-9-1, 1997)</a:t>
            </a:r>
            <a:endParaRPr lang="es-ES" dirty="0">
              <a:effectLst/>
              <a:ea typeface="Calibri" panose="020F0502020204030204" pitchFamily="34" charset="0"/>
              <a:cs typeface="Times New Roman" panose="02020603050405020304" pitchFamily="18" charset="0"/>
            </a:endParaRPr>
          </a:p>
        </p:txBody>
      </p:sp>
      <p:sp>
        <p:nvSpPr>
          <p:cNvPr id="11" name="Rectángulo 10"/>
          <p:cNvSpPr/>
          <p:nvPr/>
        </p:nvSpPr>
        <p:spPr>
          <a:xfrm>
            <a:off x="2046502" y="1636673"/>
            <a:ext cx="1975797" cy="369332"/>
          </a:xfrm>
          <a:prstGeom prst="rect">
            <a:avLst/>
          </a:prstGeom>
        </p:spPr>
        <p:txBody>
          <a:bodyPr wrap="none">
            <a:spAutoFit/>
          </a:bodyPr>
          <a:lstStyle/>
          <a:p>
            <a:r>
              <a:rPr lang="es-ES_tradnl" dirty="0" smtClean="0"/>
              <a:t>DOTACIÓN ACTUAL</a:t>
            </a:r>
            <a:endParaRPr lang="es-ES_tradnl" dirty="0"/>
          </a:p>
        </p:txBody>
      </p:sp>
      <p:sp>
        <p:nvSpPr>
          <p:cNvPr id="4" name="Rectángulo 3"/>
          <p:cNvSpPr/>
          <p:nvPr/>
        </p:nvSpPr>
        <p:spPr>
          <a:xfrm>
            <a:off x="1747761" y="3298667"/>
            <a:ext cx="6724011" cy="1585049"/>
          </a:xfrm>
          <a:prstGeom prst="rect">
            <a:avLst/>
          </a:prstGeom>
        </p:spPr>
        <p:txBody>
          <a:bodyPr wrap="square">
            <a:spAutoFit/>
          </a:bodyPr>
          <a:lstStyle/>
          <a:p>
            <a:pPr indent="228600" algn="just">
              <a:spcAft>
                <a:spcPts val="1000"/>
              </a:spcAft>
            </a:pPr>
            <a:r>
              <a:rPr lang="es-ES_tradnl" dirty="0">
                <a:ea typeface="Calibri" panose="020F0502020204030204" pitchFamily="34" charset="0"/>
                <a:cs typeface="Times New Roman" panose="02020603050405020304" pitchFamily="18" charset="0"/>
              </a:rPr>
              <a:t>Doméstico		</a:t>
            </a:r>
            <a:r>
              <a:rPr lang="es-ES_tradnl" dirty="0" smtClean="0">
                <a:ea typeface="Calibri" panose="020F0502020204030204" pitchFamily="34" charset="0"/>
                <a:cs typeface="Times New Roman" panose="02020603050405020304" pitchFamily="18" charset="0"/>
              </a:rPr>
              <a:t>1,00</a:t>
            </a:r>
            <a:r>
              <a:rPr lang="es-ES_tradnl" dirty="0">
                <a:ea typeface="Calibri" panose="020F0502020204030204" pitchFamily="34" charset="0"/>
                <a:cs typeface="Times New Roman" panose="02020603050405020304" pitchFamily="18" charset="0"/>
              </a:rPr>
              <a:t>	F1</a:t>
            </a:r>
            <a:endParaRPr lang="es-ES" dirty="0">
              <a:ea typeface="Calibri" panose="020F0502020204030204" pitchFamily="34" charset="0"/>
              <a:cs typeface="Times New Roman" panose="02020603050405020304" pitchFamily="18" charset="0"/>
            </a:endParaRPr>
          </a:p>
          <a:p>
            <a:pPr indent="228600" algn="just">
              <a:spcAft>
                <a:spcPts val="1000"/>
              </a:spcAft>
            </a:pPr>
            <a:r>
              <a:rPr lang="es-ES_tradnl" dirty="0">
                <a:ea typeface="Calibri" panose="020F0502020204030204" pitchFamily="34" charset="0"/>
                <a:cs typeface="Times New Roman" panose="02020603050405020304" pitchFamily="18" charset="0"/>
              </a:rPr>
              <a:t>Industrial		</a:t>
            </a:r>
            <a:r>
              <a:rPr lang="es-ES_tradnl" dirty="0" smtClean="0">
                <a:ea typeface="Calibri" panose="020F0502020204030204" pitchFamily="34" charset="0"/>
                <a:cs typeface="Times New Roman" panose="02020603050405020304" pitchFamily="18" charset="0"/>
              </a:rPr>
              <a:t>1,00</a:t>
            </a:r>
            <a:r>
              <a:rPr lang="es-ES_tradnl" dirty="0">
                <a:ea typeface="Calibri" panose="020F0502020204030204" pitchFamily="34" charset="0"/>
                <a:cs typeface="Times New Roman" panose="02020603050405020304" pitchFamily="18" charset="0"/>
              </a:rPr>
              <a:t>	F2</a:t>
            </a:r>
            <a:endParaRPr lang="es-ES" dirty="0">
              <a:ea typeface="Calibri" panose="020F0502020204030204" pitchFamily="34" charset="0"/>
              <a:cs typeface="Times New Roman" panose="02020603050405020304" pitchFamily="18" charset="0"/>
            </a:endParaRPr>
          </a:p>
          <a:p>
            <a:pPr indent="228600" algn="just">
              <a:spcAft>
                <a:spcPts val="1000"/>
              </a:spcAft>
            </a:pPr>
            <a:r>
              <a:rPr lang="es-ES_tradnl" dirty="0">
                <a:ea typeface="Calibri" panose="020F0502020204030204" pitchFamily="34" charset="0"/>
                <a:cs typeface="Times New Roman" panose="02020603050405020304" pitchFamily="18" charset="0"/>
              </a:rPr>
              <a:t>Comercial*		</a:t>
            </a:r>
            <a:r>
              <a:rPr lang="es-ES_tradnl" dirty="0" smtClean="0">
                <a:ea typeface="Calibri" panose="020F0502020204030204" pitchFamily="34" charset="0"/>
                <a:cs typeface="Times New Roman" panose="02020603050405020304" pitchFamily="18" charset="0"/>
              </a:rPr>
              <a:t>1,02</a:t>
            </a:r>
            <a:r>
              <a:rPr lang="es-ES_tradnl" dirty="0">
                <a:ea typeface="Calibri" panose="020F0502020204030204" pitchFamily="34" charset="0"/>
                <a:cs typeface="Times New Roman" panose="02020603050405020304" pitchFamily="18" charset="0"/>
              </a:rPr>
              <a:t>	F3</a:t>
            </a:r>
            <a:endParaRPr lang="es-ES" dirty="0">
              <a:ea typeface="Calibri" panose="020F0502020204030204" pitchFamily="34" charset="0"/>
              <a:cs typeface="Times New Roman" panose="02020603050405020304" pitchFamily="18" charset="0"/>
            </a:endParaRPr>
          </a:p>
          <a:p>
            <a:pPr indent="228600" algn="just">
              <a:spcAft>
                <a:spcPts val="1000"/>
              </a:spcAft>
            </a:pPr>
            <a:r>
              <a:rPr lang="es-ES_tradnl" dirty="0">
                <a:ea typeface="Calibri" panose="020F0502020204030204" pitchFamily="34" charset="0"/>
                <a:cs typeface="Times New Roman" panose="02020603050405020304" pitchFamily="18" charset="0"/>
              </a:rPr>
              <a:t>Publico**		</a:t>
            </a:r>
            <a:r>
              <a:rPr lang="es-ES_tradnl" dirty="0" smtClean="0">
                <a:ea typeface="Calibri" panose="020F0502020204030204" pitchFamily="34" charset="0"/>
                <a:cs typeface="Times New Roman" panose="02020603050405020304" pitchFamily="18" charset="0"/>
              </a:rPr>
              <a:t>1,03</a:t>
            </a:r>
            <a:r>
              <a:rPr lang="es-ES_tradnl" dirty="0">
                <a:ea typeface="Calibri" panose="020F0502020204030204" pitchFamily="34" charset="0"/>
                <a:cs typeface="Times New Roman" panose="02020603050405020304" pitchFamily="18" charset="0"/>
              </a:rPr>
              <a:t>	F4</a:t>
            </a:r>
            <a:endParaRPr lang="es-ES" dirty="0">
              <a:effectLs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ángulo 4"/>
              <p:cNvSpPr/>
              <p:nvPr/>
            </p:nvSpPr>
            <p:spPr>
              <a:xfrm>
                <a:off x="6144641" y="3815303"/>
                <a:ext cx="6096000" cy="1585049"/>
              </a:xfrm>
              <a:prstGeom prst="rect">
                <a:avLst/>
              </a:prstGeom>
            </p:spPr>
            <p:txBody>
              <a:bodyPr>
                <a:spAutoFit/>
              </a:bodyPr>
              <a:lstStyle/>
              <a:p>
                <a:pPr indent="228600" algn="just">
                  <a:spcAft>
                    <a:spcPts val="1000"/>
                  </a:spcAft>
                </a:pPr>
                <a14:m>
                  <m:oMathPara xmlns:m="http://schemas.openxmlformats.org/officeDocument/2006/math">
                    <m:oMathParaPr>
                      <m:jc m:val="centerGroup"/>
                    </m:oMathParaPr>
                    <m:oMath xmlns:m="http://schemas.openxmlformats.org/officeDocument/2006/math">
                      <m:r>
                        <m:rPr>
                          <m:sty m:val="p"/>
                        </m:rPr>
                        <a:rPr lang="es-ES_tradnl">
                          <a:effectLst/>
                          <a:ea typeface="Calibri" panose="020F0502020204030204" pitchFamily="34" charset="0"/>
                          <a:cs typeface="Arial" panose="020B0604020202020204" pitchFamily="34" charset="0"/>
                        </a:rPr>
                        <m:t>Dotaci</m:t>
                      </m:r>
                      <m:r>
                        <a:rPr lang="es-ES_tradnl">
                          <a:effectLst/>
                          <a:ea typeface="Calibri" panose="020F0502020204030204" pitchFamily="34" charset="0"/>
                          <a:cs typeface="Arial" panose="020B0604020202020204" pitchFamily="34" charset="0"/>
                        </a:rPr>
                        <m:t>ó</m:t>
                      </m:r>
                      <m:r>
                        <m:rPr>
                          <m:sty m:val="p"/>
                        </m:rPr>
                        <a:rPr lang="es-ES_tradnl">
                          <a:effectLst/>
                          <a:ea typeface="Calibri" panose="020F0502020204030204" pitchFamily="34" charset="0"/>
                          <a:cs typeface="Arial" panose="020B0604020202020204" pitchFamily="34" charset="0"/>
                        </a:rPr>
                        <m:t>n</m:t>
                      </m:r>
                      <m:r>
                        <a:rPr lang="es-ES_tradnl">
                          <a:effectLst/>
                          <a:ea typeface="Calibri" panose="020F0502020204030204" pitchFamily="34" charset="0"/>
                          <a:cs typeface="Arial" panose="020B0604020202020204" pitchFamily="34" charset="0"/>
                        </a:rPr>
                        <m:t> </m:t>
                      </m:r>
                      <m:r>
                        <m:rPr>
                          <m:sty m:val="p"/>
                        </m:rPr>
                        <a:rPr lang="es-ES_tradnl">
                          <a:effectLst/>
                          <a:ea typeface="Calibri" panose="020F0502020204030204" pitchFamily="34" charset="0"/>
                          <a:cs typeface="Arial" panose="020B0604020202020204" pitchFamily="34" charset="0"/>
                        </a:rPr>
                        <m:t>Actual</m:t>
                      </m:r>
                      <m:r>
                        <a:rPr lang="es-ES_tradnl">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Do</m:t>
                      </m:r>
                      <m:r>
                        <a:rPr lang="es-ES_tradnl" i="1">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F</m:t>
                      </m:r>
                      <m:r>
                        <a:rPr lang="es-ES_tradnl">
                          <a:effectLst/>
                          <a:ea typeface="Calibri" panose="020F0502020204030204" pitchFamily="34" charset="0"/>
                          <a:cs typeface="Arial" panose="020B0604020202020204" pitchFamily="34" charset="0"/>
                        </a:rPr>
                        <m:t>1</m:t>
                      </m:r>
                      <m:r>
                        <a:rPr lang="es-ES_tradnl" i="1">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F</m:t>
                      </m:r>
                      <m:r>
                        <a:rPr lang="es-ES_tradnl">
                          <a:effectLst/>
                          <a:ea typeface="Calibri" panose="020F0502020204030204" pitchFamily="34" charset="0"/>
                          <a:cs typeface="Arial" panose="020B0604020202020204" pitchFamily="34" charset="0"/>
                        </a:rPr>
                        <m:t>3</m:t>
                      </m:r>
                      <m:r>
                        <a:rPr lang="es-ES_tradnl" i="1">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F</m:t>
                      </m:r>
                      <m:r>
                        <a:rPr lang="es-ES_tradnl">
                          <a:effectLst/>
                          <a:ea typeface="Calibri" panose="020F0502020204030204" pitchFamily="34" charset="0"/>
                          <a:cs typeface="Arial" panose="020B0604020202020204" pitchFamily="34" charset="0"/>
                        </a:rPr>
                        <m:t>4</m:t>
                      </m:r>
                      <m:r>
                        <a:rPr lang="es-ES_tradnl" i="1">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f</m:t>
                      </m:r>
                    </m:oMath>
                  </m:oMathPara>
                </a14:m>
                <a:endParaRPr lang="es-ES" dirty="0">
                  <a:effectLst/>
                  <a:ea typeface="Calibri" panose="020F0502020204030204" pitchFamily="34" charset="0"/>
                  <a:cs typeface="Times New Roman" panose="02020603050405020304" pitchFamily="18" charset="0"/>
                </a:endParaRPr>
              </a:p>
              <a:p>
                <a:pPr indent="228600" algn="just">
                  <a:spcAft>
                    <a:spcPts val="1000"/>
                  </a:spcAft>
                </a:pPr>
                <a14:m>
                  <m:oMathPara xmlns:m="http://schemas.openxmlformats.org/officeDocument/2006/math">
                    <m:oMathParaPr>
                      <m:jc m:val="centerGroup"/>
                    </m:oMathParaPr>
                    <m:oMath xmlns:m="http://schemas.openxmlformats.org/officeDocument/2006/math">
                      <m:r>
                        <m:rPr>
                          <m:sty m:val="p"/>
                        </m:rPr>
                        <a:rPr lang="es-ES_tradnl">
                          <a:effectLst/>
                          <a:ea typeface="Calibri" panose="020F0502020204030204" pitchFamily="34" charset="0"/>
                          <a:cs typeface="Arial" panose="020B0604020202020204" pitchFamily="34" charset="0"/>
                        </a:rPr>
                        <m:t>Dotaci</m:t>
                      </m:r>
                      <m:r>
                        <a:rPr lang="es-ES_tradnl">
                          <a:effectLst/>
                          <a:ea typeface="Calibri" panose="020F0502020204030204" pitchFamily="34" charset="0"/>
                          <a:cs typeface="Arial" panose="020B0604020202020204" pitchFamily="34" charset="0"/>
                        </a:rPr>
                        <m:t>ó</m:t>
                      </m:r>
                      <m:r>
                        <m:rPr>
                          <m:sty m:val="p"/>
                        </m:rPr>
                        <a:rPr lang="es-ES_tradnl">
                          <a:effectLst/>
                          <a:ea typeface="Calibri" panose="020F0502020204030204" pitchFamily="34" charset="0"/>
                          <a:cs typeface="Arial" panose="020B0604020202020204" pitchFamily="34" charset="0"/>
                        </a:rPr>
                        <m:t>n</m:t>
                      </m:r>
                      <m:r>
                        <a:rPr lang="es-ES_tradnl">
                          <a:effectLst/>
                          <a:ea typeface="Calibri" panose="020F0502020204030204" pitchFamily="34" charset="0"/>
                          <a:cs typeface="Arial" panose="020B0604020202020204" pitchFamily="34" charset="0"/>
                        </a:rPr>
                        <m:t> </m:t>
                      </m:r>
                      <m:r>
                        <m:rPr>
                          <m:sty m:val="p"/>
                        </m:rPr>
                        <a:rPr lang="es-ES_tradnl">
                          <a:effectLst/>
                          <a:ea typeface="Calibri" panose="020F0502020204030204" pitchFamily="34" charset="0"/>
                          <a:cs typeface="Arial" panose="020B0604020202020204" pitchFamily="34" charset="0"/>
                        </a:rPr>
                        <m:t>Actual</m:t>
                      </m:r>
                      <m:r>
                        <a:rPr lang="es-ES_tradnl">
                          <a:effectLst/>
                          <a:ea typeface="Calibri" panose="020F0502020204030204" pitchFamily="34" charset="0"/>
                          <a:cs typeface="Arial" panose="020B0604020202020204" pitchFamily="34" charset="0"/>
                        </a:rPr>
                        <m:t>=100</m:t>
                      </m:r>
                      <m:r>
                        <a:rPr lang="es-ES_tradnl" i="1">
                          <a:effectLst/>
                          <a:ea typeface="Calibri" panose="020F0502020204030204" pitchFamily="34" charset="0"/>
                          <a:cs typeface="Arial" panose="020B0604020202020204" pitchFamily="34" charset="0"/>
                        </a:rPr>
                        <m:t>∗</m:t>
                      </m:r>
                      <m:r>
                        <a:rPr lang="es-ES_tradnl">
                          <a:effectLst/>
                          <a:ea typeface="Calibri" panose="020F0502020204030204" pitchFamily="34" charset="0"/>
                          <a:cs typeface="Arial" panose="020B0604020202020204" pitchFamily="34" charset="0"/>
                        </a:rPr>
                        <m:t>1,0</m:t>
                      </m:r>
                      <m:r>
                        <a:rPr lang="es-ES_tradnl" i="1">
                          <a:effectLst/>
                          <a:ea typeface="Calibri" panose="020F0502020204030204" pitchFamily="34" charset="0"/>
                          <a:cs typeface="Arial" panose="020B0604020202020204" pitchFamily="34" charset="0"/>
                        </a:rPr>
                        <m:t>∗</m:t>
                      </m:r>
                      <m:r>
                        <a:rPr lang="es-ES_tradnl">
                          <a:effectLst/>
                          <a:ea typeface="Calibri" panose="020F0502020204030204" pitchFamily="34" charset="0"/>
                          <a:cs typeface="Arial" panose="020B0604020202020204" pitchFamily="34" charset="0"/>
                        </a:rPr>
                        <m:t>1,02</m:t>
                      </m:r>
                      <m:r>
                        <a:rPr lang="es-ES_tradnl" i="1">
                          <a:effectLst/>
                          <a:ea typeface="Calibri" panose="020F0502020204030204" pitchFamily="34" charset="0"/>
                          <a:cs typeface="Arial" panose="020B0604020202020204" pitchFamily="34" charset="0"/>
                        </a:rPr>
                        <m:t>∗</m:t>
                      </m:r>
                      <m:r>
                        <a:rPr lang="es-ES_tradnl">
                          <a:effectLst/>
                          <a:ea typeface="Calibri" panose="020F0502020204030204" pitchFamily="34" charset="0"/>
                          <a:cs typeface="Arial" panose="020B0604020202020204" pitchFamily="34" charset="0"/>
                        </a:rPr>
                        <m:t>1,03</m:t>
                      </m:r>
                      <m:r>
                        <a:rPr lang="es-ES_tradnl" i="1">
                          <a:effectLst/>
                          <a:ea typeface="Calibri" panose="020F0502020204030204" pitchFamily="34" charset="0"/>
                          <a:cs typeface="Arial" panose="020B0604020202020204" pitchFamily="34" charset="0"/>
                        </a:rPr>
                        <m:t>∗</m:t>
                      </m:r>
                      <m:r>
                        <a:rPr lang="es-ES_tradnl">
                          <a:effectLst/>
                          <a:ea typeface="Calibri" panose="020F0502020204030204" pitchFamily="34" charset="0"/>
                          <a:cs typeface="Arial" panose="020B0604020202020204" pitchFamily="34" charset="0"/>
                        </a:rPr>
                        <m:t>1,15</m:t>
                      </m:r>
                    </m:oMath>
                  </m:oMathPara>
                </a14:m>
                <a:endParaRPr lang="es-ES" dirty="0">
                  <a:effectLst/>
                  <a:ea typeface="Calibri" panose="020F0502020204030204" pitchFamily="34" charset="0"/>
                  <a:cs typeface="Times New Roman" panose="02020603050405020304" pitchFamily="18" charset="0"/>
                </a:endParaRPr>
              </a:p>
              <a:p>
                <a:pPr indent="228600" algn="just">
                  <a:spcAft>
                    <a:spcPts val="1000"/>
                  </a:spcAft>
                </a:pPr>
                <a14:m>
                  <m:oMathPara xmlns:m="http://schemas.openxmlformats.org/officeDocument/2006/math">
                    <m:oMathParaPr>
                      <m:jc m:val="centerGroup"/>
                    </m:oMathParaPr>
                    <m:oMath xmlns:m="http://schemas.openxmlformats.org/officeDocument/2006/math">
                      <m:r>
                        <m:rPr>
                          <m:sty m:val="p"/>
                        </m:rPr>
                        <a:rPr lang="es-ES_tradnl">
                          <a:effectLst/>
                          <a:ea typeface="Calibri" panose="020F0502020204030204" pitchFamily="34" charset="0"/>
                          <a:cs typeface="Arial" panose="020B0604020202020204" pitchFamily="34" charset="0"/>
                        </a:rPr>
                        <m:t>Dotaci</m:t>
                      </m:r>
                      <m:r>
                        <a:rPr lang="es-ES_tradnl">
                          <a:effectLst/>
                          <a:ea typeface="Calibri" panose="020F0502020204030204" pitchFamily="34" charset="0"/>
                          <a:cs typeface="Arial" panose="020B0604020202020204" pitchFamily="34" charset="0"/>
                        </a:rPr>
                        <m:t>ó</m:t>
                      </m:r>
                      <m:r>
                        <m:rPr>
                          <m:sty m:val="p"/>
                        </m:rPr>
                        <a:rPr lang="es-ES_tradnl">
                          <a:effectLst/>
                          <a:ea typeface="Calibri" panose="020F0502020204030204" pitchFamily="34" charset="0"/>
                          <a:cs typeface="Arial" panose="020B0604020202020204" pitchFamily="34" charset="0"/>
                        </a:rPr>
                        <m:t>n</m:t>
                      </m:r>
                      <m:r>
                        <a:rPr lang="es-ES_tradnl">
                          <a:effectLst/>
                          <a:ea typeface="Calibri" panose="020F0502020204030204" pitchFamily="34" charset="0"/>
                          <a:cs typeface="Arial" panose="020B0604020202020204" pitchFamily="34" charset="0"/>
                        </a:rPr>
                        <m:t> </m:t>
                      </m:r>
                      <m:r>
                        <m:rPr>
                          <m:sty m:val="p"/>
                        </m:rPr>
                        <a:rPr lang="es-ES_tradnl">
                          <a:effectLst/>
                          <a:ea typeface="Calibri" panose="020F0502020204030204" pitchFamily="34" charset="0"/>
                          <a:cs typeface="Arial" panose="020B0604020202020204" pitchFamily="34" charset="0"/>
                        </a:rPr>
                        <m:t>Actual</m:t>
                      </m:r>
                      <m:r>
                        <a:rPr lang="es-ES_tradnl">
                          <a:effectLst/>
                          <a:ea typeface="Calibri" panose="020F0502020204030204" pitchFamily="34" charset="0"/>
                          <a:cs typeface="Arial" panose="020B0604020202020204" pitchFamily="34" charset="0"/>
                        </a:rPr>
                        <m:t>=120,82 </m:t>
                      </m:r>
                      <m:r>
                        <m:rPr>
                          <m:sty m:val="p"/>
                        </m:rPr>
                        <a:rPr lang="es-ES_tradnl">
                          <a:effectLst/>
                          <a:ea typeface="Calibri" panose="020F0502020204030204" pitchFamily="34" charset="0"/>
                          <a:cs typeface="Arial" panose="020B0604020202020204" pitchFamily="34" charset="0"/>
                        </a:rPr>
                        <m:t>lt</m:t>
                      </m:r>
                      <m:r>
                        <a:rPr lang="es-ES_tradnl">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hab</m:t>
                      </m:r>
                      <m:r>
                        <a:rPr lang="es-ES_tradnl">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d</m:t>
                      </m:r>
                      <m:r>
                        <a:rPr lang="es-ES_tradnl">
                          <a:effectLst/>
                          <a:ea typeface="Calibri" panose="020F0502020204030204" pitchFamily="34" charset="0"/>
                          <a:cs typeface="Arial" panose="020B0604020202020204" pitchFamily="34" charset="0"/>
                        </a:rPr>
                        <m:t>í</m:t>
                      </m:r>
                      <m:r>
                        <m:rPr>
                          <m:sty m:val="p"/>
                        </m:rPr>
                        <a:rPr lang="es-ES_tradnl">
                          <a:effectLst/>
                          <a:ea typeface="Calibri" panose="020F0502020204030204" pitchFamily="34" charset="0"/>
                          <a:cs typeface="Arial" panose="020B0604020202020204" pitchFamily="34" charset="0"/>
                        </a:rPr>
                        <m:t>a</m:t>
                      </m:r>
                    </m:oMath>
                  </m:oMathPara>
                </a14:m>
                <a:endParaRPr lang="es-ES" dirty="0" smtClean="0">
                  <a:effectLst/>
                  <a:ea typeface="Calibri" panose="020F0502020204030204" pitchFamily="34" charset="0"/>
                  <a:cs typeface="Times New Roman" panose="02020603050405020304" pitchFamily="18" charset="0"/>
                </a:endParaRPr>
              </a:p>
              <a:p>
                <a:pPr indent="228600" algn="just">
                  <a:spcAft>
                    <a:spcPts val="1000"/>
                  </a:spcAft>
                </a:pPr>
                <a14:m>
                  <m:oMathPara xmlns:m="http://schemas.openxmlformats.org/officeDocument/2006/math">
                    <m:oMathParaPr>
                      <m:jc m:val="centerGroup"/>
                    </m:oMathParaPr>
                    <m:oMath xmlns:m="http://schemas.openxmlformats.org/officeDocument/2006/math">
                      <m:r>
                        <m:rPr>
                          <m:sty m:val="p"/>
                        </m:rPr>
                        <a:rPr lang="es-ES_tradnl">
                          <a:effectLst/>
                          <a:ea typeface="Calibri" panose="020F0502020204030204" pitchFamily="34" charset="0"/>
                          <a:cs typeface="Arial" panose="020B0604020202020204" pitchFamily="34" charset="0"/>
                        </a:rPr>
                        <m:t>Dotaci</m:t>
                      </m:r>
                      <m:r>
                        <a:rPr lang="es-ES_tradnl">
                          <a:effectLst/>
                          <a:ea typeface="Calibri" panose="020F0502020204030204" pitchFamily="34" charset="0"/>
                          <a:cs typeface="Arial" panose="020B0604020202020204" pitchFamily="34" charset="0"/>
                        </a:rPr>
                        <m:t>ó</m:t>
                      </m:r>
                      <m:r>
                        <m:rPr>
                          <m:sty m:val="p"/>
                        </m:rPr>
                        <a:rPr lang="es-ES_tradnl">
                          <a:effectLst/>
                          <a:ea typeface="Calibri" panose="020F0502020204030204" pitchFamily="34" charset="0"/>
                          <a:cs typeface="Arial" panose="020B0604020202020204" pitchFamily="34" charset="0"/>
                        </a:rPr>
                        <m:t>n</m:t>
                      </m:r>
                      <m:r>
                        <a:rPr lang="es-ES_tradnl">
                          <a:effectLst/>
                          <a:ea typeface="Calibri" panose="020F0502020204030204" pitchFamily="34" charset="0"/>
                          <a:cs typeface="Arial" panose="020B0604020202020204" pitchFamily="34" charset="0"/>
                        </a:rPr>
                        <m:t> </m:t>
                      </m:r>
                      <m:r>
                        <m:rPr>
                          <m:sty m:val="p"/>
                        </m:rPr>
                        <a:rPr lang="es-ES_tradnl">
                          <a:effectLst/>
                          <a:ea typeface="Calibri" panose="020F0502020204030204" pitchFamily="34" charset="0"/>
                          <a:cs typeface="Arial" panose="020B0604020202020204" pitchFamily="34" charset="0"/>
                        </a:rPr>
                        <m:t>Actual</m:t>
                      </m:r>
                      <m:r>
                        <a:rPr lang="es-ES_tradnl">
                          <a:effectLst/>
                          <a:ea typeface="Calibri" panose="020F0502020204030204" pitchFamily="34" charset="0"/>
                          <a:cs typeface="Arial" panose="020B0604020202020204" pitchFamily="34" charset="0"/>
                        </a:rPr>
                        <m:t>=121,0 </m:t>
                      </m:r>
                      <m:r>
                        <m:rPr>
                          <m:sty m:val="p"/>
                        </m:rPr>
                        <a:rPr lang="es-ES_tradnl">
                          <a:effectLst/>
                          <a:ea typeface="Calibri" panose="020F0502020204030204" pitchFamily="34" charset="0"/>
                          <a:cs typeface="Arial" panose="020B0604020202020204" pitchFamily="34" charset="0"/>
                        </a:rPr>
                        <m:t>lt</m:t>
                      </m:r>
                      <m:r>
                        <a:rPr lang="es-ES_tradnl">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hab</m:t>
                      </m:r>
                      <m:r>
                        <a:rPr lang="es-ES_tradnl">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d</m:t>
                      </m:r>
                      <m:r>
                        <a:rPr lang="es-ES_tradnl">
                          <a:effectLst/>
                          <a:ea typeface="Calibri" panose="020F0502020204030204" pitchFamily="34" charset="0"/>
                          <a:cs typeface="Arial" panose="020B0604020202020204" pitchFamily="34" charset="0"/>
                        </a:rPr>
                        <m:t>í</m:t>
                      </m:r>
                      <m:r>
                        <m:rPr>
                          <m:sty m:val="p"/>
                        </m:rPr>
                        <a:rPr lang="es-ES_tradnl">
                          <a:effectLst/>
                          <a:ea typeface="Calibri" panose="020F0502020204030204" pitchFamily="34" charset="0"/>
                          <a:cs typeface="Arial" panose="020B0604020202020204" pitchFamily="34" charset="0"/>
                        </a:rPr>
                        <m:t>a</m:t>
                      </m:r>
                    </m:oMath>
                  </m:oMathPara>
                </a14:m>
                <a:endParaRPr lang="es-ES" dirty="0">
                  <a:effectLst/>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6144641" y="3815303"/>
                <a:ext cx="6096000" cy="1585049"/>
              </a:xfrm>
              <a:prstGeom prst="rect">
                <a:avLst/>
              </a:prstGeom>
              <a:blipFill rotWithShape="0">
                <a:blip r:embed="rId4"/>
                <a:stretch>
                  <a:fillRect/>
                </a:stretch>
              </a:blipFill>
            </p:spPr>
            <p:txBody>
              <a:bodyPr/>
              <a:lstStyle/>
              <a:p>
                <a:r>
                  <a:rPr lang="es-ES">
                    <a:noFill/>
                  </a:rPr>
                  <a:t> </a:t>
                </a:r>
              </a:p>
            </p:txBody>
          </p:sp>
        </mc:Fallback>
      </mc:AlternateContent>
      <p:sp>
        <p:nvSpPr>
          <p:cNvPr id="6" name="Rectángulo 5"/>
          <p:cNvSpPr/>
          <p:nvPr/>
        </p:nvSpPr>
        <p:spPr>
          <a:xfrm>
            <a:off x="1631852" y="5158584"/>
            <a:ext cx="6096000" cy="774571"/>
          </a:xfrm>
          <a:prstGeom prst="rect">
            <a:avLst/>
          </a:prstGeom>
        </p:spPr>
        <p:txBody>
          <a:bodyPr>
            <a:spAutoFit/>
          </a:bodyPr>
          <a:lstStyle/>
          <a:p>
            <a:pPr indent="228600" algn="just">
              <a:spcAft>
                <a:spcPts val="1000"/>
              </a:spcAft>
            </a:pPr>
            <a:r>
              <a:rPr lang="es-ES_tradnl" dirty="0">
                <a:ea typeface="Calibri" panose="020F0502020204030204" pitchFamily="34" charset="0"/>
                <a:cs typeface="Times New Roman" panose="02020603050405020304" pitchFamily="18" charset="0"/>
              </a:rPr>
              <a:t>Factor de Perdidas (f).- 1,15</a:t>
            </a:r>
            <a:endParaRPr lang="es-ES" dirty="0">
              <a:ea typeface="Calibri" panose="020F0502020204030204" pitchFamily="34" charset="0"/>
              <a:cs typeface="Times New Roman" panose="02020603050405020304" pitchFamily="18" charset="0"/>
            </a:endParaRPr>
          </a:p>
          <a:p>
            <a:pPr indent="228600" algn="just">
              <a:spcAft>
                <a:spcPts val="1000"/>
              </a:spcAft>
            </a:pPr>
            <a:r>
              <a:rPr lang="es-ES_tradnl" dirty="0">
                <a:ea typeface="Calibri" panose="020F0502020204030204" pitchFamily="34" charset="0"/>
                <a:cs typeface="Times New Roman" panose="02020603050405020304" pitchFamily="18" charset="0"/>
              </a:rPr>
              <a:t>Dotación básica (Do) = 100 L/</a:t>
            </a:r>
            <a:r>
              <a:rPr lang="es-ES_tradnl" dirty="0" err="1">
                <a:ea typeface="Calibri" panose="020F0502020204030204" pitchFamily="34" charset="0"/>
                <a:cs typeface="Times New Roman" panose="02020603050405020304" pitchFamily="18" charset="0"/>
              </a:rPr>
              <a:t>hab</a:t>
            </a:r>
            <a:r>
              <a:rPr lang="es-ES_tradnl" dirty="0">
                <a:ea typeface="Calibri" panose="020F0502020204030204" pitchFamily="34" charset="0"/>
                <a:cs typeface="Times New Roman" panose="02020603050405020304" pitchFamily="18" charset="0"/>
              </a:rPr>
              <a:t>*día.   </a:t>
            </a:r>
            <a:endParaRPr lang="es-E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95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24</a:t>
            </a:fld>
            <a:endParaRPr lang="es-EC"/>
          </a:p>
        </p:txBody>
      </p:sp>
      <p:sp>
        <p:nvSpPr>
          <p:cNvPr id="10" name="Rectángulo 9"/>
          <p:cNvSpPr/>
          <p:nvPr/>
        </p:nvSpPr>
        <p:spPr>
          <a:xfrm>
            <a:off x="2046502" y="1636673"/>
            <a:ext cx="2701124" cy="369332"/>
          </a:xfrm>
          <a:prstGeom prst="rect">
            <a:avLst/>
          </a:prstGeom>
        </p:spPr>
        <p:txBody>
          <a:bodyPr wrap="none">
            <a:spAutoFit/>
          </a:bodyPr>
          <a:lstStyle/>
          <a:p>
            <a:r>
              <a:rPr lang="es-ES_tradnl" dirty="0" smtClean="0"/>
              <a:t>DOTACIÓN MEDIA FUTURA</a:t>
            </a:r>
            <a:endParaRPr lang="es-ES_tradnl" dirty="0"/>
          </a:p>
        </p:txBody>
      </p:sp>
      <p:sp>
        <p:nvSpPr>
          <p:cNvPr id="4" name="Rectangle 2"/>
          <p:cNvSpPr>
            <a:spLocks noChangeArrowheads="1"/>
          </p:cNvSpPr>
          <p:nvPr/>
        </p:nvSpPr>
        <p:spPr bwMode="auto">
          <a:xfrm>
            <a:off x="1803228" y="2144504"/>
            <a:ext cx="95505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La determinación de la dotación futura se efectúa en base a un aumento periódico constante de la dotación actual, en valores de 1 a 2 </a:t>
            </a:r>
            <a:r>
              <a:rPr kumimoji="0" lang="es-ES" altLang="es-ES"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lt</a:t>
            </a:r>
            <a:r>
              <a:rPr kumimoji="0" lang="es-ES" altLang="es-E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r>
              <a:rPr kumimoji="0" lang="es-ES" altLang="es-ES"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hab</a:t>
            </a:r>
            <a:r>
              <a:rPr kumimoji="0" lang="es-ES" altLang="es-E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/día por cada año.</a:t>
            </a:r>
            <a:endParaRPr kumimoji="0" lang="es-ES" altLang="es-ES" b="0" i="0" u="none" strike="noStrike" cap="none" normalizeH="0" baseline="0" dirty="0" smtClean="0">
              <a:ln>
                <a:noFill/>
              </a:ln>
              <a:solidFill>
                <a:schemeClr val="tx1"/>
              </a:solidFill>
              <a:effectLst/>
            </a:endParaRPr>
          </a:p>
        </p:txBody>
      </p:sp>
      <mc:AlternateContent xmlns:mc="http://schemas.openxmlformats.org/markup-compatibility/2006">
        <mc:Choice xmlns:a14="http://schemas.microsoft.com/office/drawing/2010/main" Requires="a14">
          <p:sp>
            <p:nvSpPr>
              <p:cNvPr id="5" name="Rectángulo 4"/>
              <p:cNvSpPr/>
              <p:nvPr/>
            </p:nvSpPr>
            <p:spPr>
              <a:xfrm>
                <a:off x="2887236" y="3134737"/>
                <a:ext cx="7382553" cy="1308050"/>
              </a:xfrm>
              <a:prstGeom prst="rect">
                <a:avLst/>
              </a:prstGeom>
            </p:spPr>
            <p:txBody>
              <a:bodyPr wrap="square">
                <a:spAutoFit/>
              </a:bodyPr>
              <a:lstStyle/>
              <a:p>
                <a:pPr indent="228600" algn="just">
                  <a:spcAft>
                    <a:spcPts val="1000"/>
                  </a:spcAft>
                </a:pPr>
                <a14:m>
                  <m:oMathPara xmlns:m="http://schemas.openxmlformats.org/officeDocument/2006/math">
                    <m:oMathParaPr>
                      <m:jc m:val="centerGroup"/>
                    </m:oMathParaPr>
                    <m:oMath xmlns:m="http://schemas.openxmlformats.org/officeDocument/2006/math">
                      <m:r>
                        <m:rPr>
                          <m:sty m:val="p"/>
                        </m:rPr>
                        <a:rPr lang="es-ES_tradnl">
                          <a:ea typeface="Calibri" panose="020F0502020204030204" pitchFamily="34" charset="0"/>
                          <a:cs typeface="Arial" panose="020B0604020202020204" pitchFamily="34" charset="0"/>
                        </a:rPr>
                        <m:t>Dotaci</m:t>
                      </m:r>
                      <m:r>
                        <a:rPr lang="es-ES_tradnl">
                          <a:ea typeface="Calibri" panose="020F0502020204030204" pitchFamily="34" charset="0"/>
                          <a:cs typeface="Arial" panose="020B0604020202020204" pitchFamily="34" charset="0"/>
                        </a:rPr>
                        <m:t>ó</m:t>
                      </m:r>
                      <m:r>
                        <m:rPr>
                          <m:sty m:val="p"/>
                        </m:rPr>
                        <a:rPr lang="es-ES_tradnl">
                          <a:ea typeface="Calibri" panose="020F0502020204030204" pitchFamily="34" charset="0"/>
                          <a:cs typeface="Arial" panose="020B0604020202020204" pitchFamily="34" charset="0"/>
                        </a:rPr>
                        <m:t>n</m:t>
                      </m:r>
                      <m:r>
                        <a:rPr lang="es-ES_tradnl">
                          <a:ea typeface="Calibri" panose="020F0502020204030204" pitchFamily="34" charset="0"/>
                          <a:cs typeface="Arial" panose="020B0604020202020204" pitchFamily="34" charset="0"/>
                        </a:rPr>
                        <m:t> </m:t>
                      </m:r>
                      <m:r>
                        <m:rPr>
                          <m:sty m:val="p"/>
                        </m:rPr>
                        <a:rPr lang="es-ES_tradnl">
                          <a:ea typeface="Calibri" panose="020F0502020204030204" pitchFamily="34" charset="0"/>
                          <a:cs typeface="Arial" panose="020B0604020202020204" pitchFamily="34" charset="0"/>
                        </a:rPr>
                        <m:t>Media</m:t>
                      </m:r>
                      <m:r>
                        <a:rPr lang="es-ES_tradnl">
                          <a:ea typeface="Calibri" panose="020F0502020204030204" pitchFamily="34" charset="0"/>
                          <a:cs typeface="Arial" panose="020B0604020202020204" pitchFamily="34" charset="0"/>
                        </a:rPr>
                        <m:t> </m:t>
                      </m:r>
                      <m:r>
                        <m:rPr>
                          <m:sty m:val="p"/>
                        </m:rPr>
                        <a:rPr lang="es-ES_tradnl">
                          <a:ea typeface="Calibri" panose="020F0502020204030204" pitchFamily="34" charset="0"/>
                          <a:cs typeface="Arial" panose="020B0604020202020204" pitchFamily="34" charset="0"/>
                        </a:rPr>
                        <m:t>Futura</m:t>
                      </m:r>
                      <m:r>
                        <a:rPr lang="es-ES_tradnl">
                          <a:ea typeface="Calibri" panose="020F0502020204030204" pitchFamily="34" charset="0"/>
                          <a:cs typeface="Arial" panose="020B0604020202020204" pitchFamily="34" charset="0"/>
                        </a:rPr>
                        <m:t>=</m:t>
                      </m:r>
                      <m:d>
                        <m:dPr>
                          <m:ctrlPr>
                            <a:rPr lang="es-ES" i="1">
                              <a:effectLst/>
                              <a:ea typeface="Calibri" panose="020F0502020204030204" pitchFamily="34" charset="0"/>
                              <a:cs typeface="Arial" panose="020B0604020202020204" pitchFamily="34" charset="0"/>
                            </a:rPr>
                          </m:ctrlPr>
                        </m:dPr>
                        <m:e>
                          <m:r>
                            <m:rPr>
                              <m:sty m:val="p"/>
                            </m:rPr>
                            <a:rPr lang="es-ES_tradnl">
                              <a:effectLst/>
                              <a:ea typeface="Calibri" panose="020F0502020204030204" pitchFamily="34" charset="0"/>
                              <a:cs typeface="Arial" panose="020B0604020202020204" pitchFamily="34" charset="0"/>
                            </a:rPr>
                            <m:t>Dot</m:t>
                          </m:r>
                          <m:r>
                            <a:rPr lang="es-ES_tradnl">
                              <a:effectLst/>
                              <a:ea typeface="Calibri" panose="020F0502020204030204" pitchFamily="34" charset="0"/>
                              <a:cs typeface="Arial" panose="020B0604020202020204" pitchFamily="34" charset="0"/>
                            </a:rPr>
                            <m:t>. </m:t>
                          </m:r>
                          <m:r>
                            <m:rPr>
                              <m:sty m:val="p"/>
                            </m:rPr>
                            <a:rPr lang="es-ES_tradnl">
                              <a:effectLst/>
                              <a:ea typeface="Calibri" panose="020F0502020204030204" pitchFamily="34" charset="0"/>
                              <a:cs typeface="Arial" panose="020B0604020202020204" pitchFamily="34" charset="0"/>
                            </a:rPr>
                            <m:t>actual</m:t>
                          </m:r>
                        </m:e>
                      </m:d>
                      <m:r>
                        <a:rPr lang="es-ES_tradnl">
                          <a:effectLst/>
                          <a:ea typeface="Calibri" panose="020F0502020204030204" pitchFamily="34" charset="0"/>
                          <a:cs typeface="Arial" panose="020B0604020202020204" pitchFamily="34" charset="0"/>
                        </a:rPr>
                        <m:t>+(20 </m:t>
                      </m:r>
                      <m:r>
                        <m:rPr>
                          <m:sty m:val="p"/>
                        </m:rPr>
                        <a:rPr lang="es-ES_tradnl">
                          <a:effectLst/>
                          <a:ea typeface="Calibri" panose="020F0502020204030204" pitchFamily="34" charset="0"/>
                          <a:cs typeface="Arial" panose="020B0604020202020204" pitchFamily="34" charset="0"/>
                        </a:rPr>
                        <m:t>a</m:t>
                      </m:r>
                      <m:r>
                        <a:rPr lang="es-ES_tradnl">
                          <a:effectLst/>
                          <a:ea typeface="Calibri" panose="020F0502020204030204" pitchFamily="34" charset="0"/>
                          <a:cs typeface="Arial" panose="020B0604020202020204" pitchFamily="34" charset="0"/>
                        </a:rPr>
                        <m:t>ñ</m:t>
                      </m:r>
                      <m:r>
                        <m:rPr>
                          <m:sty m:val="p"/>
                        </m:rPr>
                        <a:rPr lang="es-ES_tradnl">
                          <a:effectLst/>
                          <a:ea typeface="Calibri" panose="020F0502020204030204" pitchFamily="34" charset="0"/>
                          <a:cs typeface="Arial" panose="020B0604020202020204" pitchFamily="34" charset="0"/>
                        </a:rPr>
                        <m:t>os</m:t>
                      </m:r>
                      <m:r>
                        <a:rPr lang="es-ES_tradnl">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m:t>
                      </m:r>
                      <m:r>
                        <a:rPr lang="es-ES_tradnl">
                          <a:effectLst/>
                          <a:ea typeface="Calibri" panose="020F0502020204030204" pitchFamily="34" charset="0"/>
                          <a:cs typeface="Arial" panose="020B0604020202020204" pitchFamily="34" charset="0"/>
                        </a:rPr>
                        <m:t>(1,0 </m:t>
                      </m:r>
                      <m:r>
                        <m:rPr>
                          <m:sty m:val="p"/>
                        </m:rPr>
                        <a:rPr lang="es-ES_tradnl">
                          <a:effectLst/>
                          <a:ea typeface="Calibri" panose="020F0502020204030204" pitchFamily="34" charset="0"/>
                          <a:cs typeface="Arial" panose="020B0604020202020204" pitchFamily="34" charset="0"/>
                        </a:rPr>
                        <m:t>lt</m:t>
                      </m:r>
                      <m:r>
                        <a:rPr lang="es-ES_tradnl">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hab</m:t>
                      </m:r>
                      <m:r>
                        <a:rPr lang="es-ES_tradnl">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d</m:t>
                      </m:r>
                      <m:r>
                        <a:rPr lang="es-ES_tradnl">
                          <a:effectLst/>
                          <a:ea typeface="Calibri" panose="020F0502020204030204" pitchFamily="34" charset="0"/>
                          <a:cs typeface="Arial" panose="020B0604020202020204" pitchFamily="34" charset="0"/>
                        </a:rPr>
                        <m:t>í</m:t>
                      </m:r>
                      <m:r>
                        <m:rPr>
                          <m:sty m:val="p"/>
                        </m:rPr>
                        <a:rPr lang="es-ES_tradnl">
                          <a:effectLst/>
                          <a:ea typeface="Calibri" panose="020F0502020204030204" pitchFamily="34" charset="0"/>
                          <a:cs typeface="Arial" panose="020B0604020202020204" pitchFamily="34" charset="0"/>
                        </a:rPr>
                        <m:t>a</m:t>
                      </m:r>
                      <m:r>
                        <a:rPr lang="es-ES_tradnl">
                          <a:effectLst/>
                          <a:ea typeface="Calibri" panose="020F0502020204030204" pitchFamily="34" charset="0"/>
                          <a:cs typeface="Arial" panose="020B0604020202020204" pitchFamily="34" charset="0"/>
                        </a:rPr>
                        <m:t>)</m:t>
                      </m:r>
                    </m:oMath>
                  </m:oMathPara>
                </a14:m>
                <a:endParaRPr lang="es-ES" dirty="0">
                  <a:effectLst/>
                  <a:ea typeface="Calibri" panose="020F0502020204030204" pitchFamily="34" charset="0"/>
                  <a:cs typeface="Times New Roman" panose="02020603050405020304" pitchFamily="18" charset="0"/>
                </a:endParaRPr>
              </a:p>
              <a:p>
                <a:pPr indent="228600" algn="just">
                  <a:spcAft>
                    <a:spcPts val="1000"/>
                  </a:spcAft>
                </a:pPr>
                <a14:m>
                  <m:oMathPara xmlns:m="http://schemas.openxmlformats.org/officeDocument/2006/math">
                    <m:oMathParaPr>
                      <m:jc m:val="centerGroup"/>
                    </m:oMathParaPr>
                    <m:oMath xmlns:m="http://schemas.openxmlformats.org/officeDocument/2006/math">
                      <m:r>
                        <m:rPr>
                          <m:sty m:val="p"/>
                        </m:rPr>
                        <a:rPr lang="es-ES_tradnl">
                          <a:effectLst/>
                          <a:ea typeface="Calibri" panose="020F0502020204030204" pitchFamily="34" charset="0"/>
                          <a:cs typeface="Arial" panose="020B0604020202020204" pitchFamily="34" charset="0"/>
                        </a:rPr>
                        <m:t>Dotaci</m:t>
                      </m:r>
                      <m:r>
                        <a:rPr lang="es-ES_tradnl">
                          <a:effectLst/>
                          <a:ea typeface="Calibri" panose="020F0502020204030204" pitchFamily="34" charset="0"/>
                          <a:cs typeface="Arial" panose="020B0604020202020204" pitchFamily="34" charset="0"/>
                        </a:rPr>
                        <m:t>ó</m:t>
                      </m:r>
                      <m:r>
                        <m:rPr>
                          <m:sty m:val="p"/>
                        </m:rPr>
                        <a:rPr lang="es-ES_tradnl">
                          <a:effectLst/>
                          <a:ea typeface="Calibri" panose="020F0502020204030204" pitchFamily="34" charset="0"/>
                          <a:cs typeface="Arial" panose="020B0604020202020204" pitchFamily="34" charset="0"/>
                        </a:rPr>
                        <m:t>n</m:t>
                      </m:r>
                      <m:r>
                        <a:rPr lang="es-ES_tradnl">
                          <a:effectLst/>
                          <a:ea typeface="Calibri" panose="020F0502020204030204" pitchFamily="34" charset="0"/>
                          <a:cs typeface="Arial" panose="020B0604020202020204" pitchFamily="34" charset="0"/>
                        </a:rPr>
                        <m:t> </m:t>
                      </m:r>
                      <m:r>
                        <m:rPr>
                          <m:sty m:val="p"/>
                        </m:rPr>
                        <a:rPr lang="es-ES_tradnl">
                          <a:effectLst/>
                          <a:ea typeface="Calibri" panose="020F0502020204030204" pitchFamily="34" charset="0"/>
                          <a:cs typeface="Arial" panose="020B0604020202020204" pitchFamily="34" charset="0"/>
                        </a:rPr>
                        <m:t>Media</m:t>
                      </m:r>
                      <m:r>
                        <a:rPr lang="es-ES_tradnl">
                          <a:effectLst/>
                          <a:ea typeface="Calibri" panose="020F0502020204030204" pitchFamily="34" charset="0"/>
                          <a:cs typeface="Arial" panose="020B0604020202020204" pitchFamily="34" charset="0"/>
                        </a:rPr>
                        <m:t> </m:t>
                      </m:r>
                      <m:r>
                        <m:rPr>
                          <m:sty m:val="p"/>
                        </m:rPr>
                        <a:rPr lang="es-ES_tradnl">
                          <a:effectLst/>
                          <a:ea typeface="Calibri" panose="020F0502020204030204" pitchFamily="34" charset="0"/>
                          <a:cs typeface="Arial" panose="020B0604020202020204" pitchFamily="34" charset="0"/>
                        </a:rPr>
                        <m:t>Futura</m:t>
                      </m:r>
                      <m:r>
                        <a:rPr lang="es-ES_tradnl">
                          <a:effectLst/>
                          <a:ea typeface="Calibri" panose="020F0502020204030204" pitchFamily="34" charset="0"/>
                          <a:cs typeface="Arial" panose="020B0604020202020204" pitchFamily="34" charset="0"/>
                        </a:rPr>
                        <m:t>=121,0 +20</m:t>
                      </m:r>
                    </m:oMath>
                  </m:oMathPara>
                </a14:m>
                <a:endParaRPr lang="es-ES" dirty="0">
                  <a:effectLst/>
                  <a:ea typeface="Calibri" panose="020F0502020204030204" pitchFamily="34" charset="0"/>
                  <a:cs typeface="Times New Roman" panose="02020603050405020304" pitchFamily="18" charset="0"/>
                </a:endParaRPr>
              </a:p>
              <a:p>
                <a:pPr indent="228600" algn="just">
                  <a:spcAft>
                    <a:spcPts val="1000"/>
                  </a:spcAft>
                </a:pPr>
                <a14:m>
                  <m:oMathPara xmlns:m="http://schemas.openxmlformats.org/officeDocument/2006/math">
                    <m:oMathParaPr>
                      <m:jc m:val="centerGroup"/>
                    </m:oMathParaPr>
                    <m:oMath xmlns:m="http://schemas.openxmlformats.org/officeDocument/2006/math">
                      <m:r>
                        <m:rPr>
                          <m:sty m:val="p"/>
                        </m:rPr>
                        <a:rPr lang="es-ES_tradnl">
                          <a:effectLst/>
                          <a:ea typeface="Calibri" panose="020F0502020204030204" pitchFamily="34" charset="0"/>
                          <a:cs typeface="Arial" panose="020B0604020202020204" pitchFamily="34" charset="0"/>
                        </a:rPr>
                        <m:t>Dotaci</m:t>
                      </m:r>
                      <m:r>
                        <a:rPr lang="es-ES_tradnl">
                          <a:effectLst/>
                          <a:ea typeface="Calibri" panose="020F0502020204030204" pitchFamily="34" charset="0"/>
                          <a:cs typeface="Arial" panose="020B0604020202020204" pitchFamily="34" charset="0"/>
                        </a:rPr>
                        <m:t>ó</m:t>
                      </m:r>
                      <m:r>
                        <m:rPr>
                          <m:sty m:val="p"/>
                        </m:rPr>
                        <a:rPr lang="es-ES_tradnl">
                          <a:effectLst/>
                          <a:ea typeface="Calibri" panose="020F0502020204030204" pitchFamily="34" charset="0"/>
                          <a:cs typeface="Arial" panose="020B0604020202020204" pitchFamily="34" charset="0"/>
                        </a:rPr>
                        <m:t>n</m:t>
                      </m:r>
                      <m:r>
                        <a:rPr lang="es-ES_tradnl">
                          <a:effectLst/>
                          <a:ea typeface="Calibri" panose="020F0502020204030204" pitchFamily="34" charset="0"/>
                          <a:cs typeface="Arial" panose="020B0604020202020204" pitchFamily="34" charset="0"/>
                        </a:rPr>
                        <m:t> </m:t>
                      </m:r>
                      <m:r>
                        <m:rPr>
                          <m:sty m:val="p"/>
                        </m:rPr>
                        <a:rPr lang="es-ES_tradnl">
                          <a:effectLst/>
                          <a:ea typeface="Calibri" panose="020F0502020204030204" pitchFamily="34" charset="0"/>
                          <a:cs typeface="Arial" panose="020B0604020202020204" pitchFamily="34" charset="0"/>
                        </a:rPr>
                        <m:t>Media</m:t>
                      </m:r>
                      <m:r>
                        <a:rPr lang="es-ES_tradnl">
                          <a:effectLst/>
                          <a:ea typeface="Calibri" panose="020F0502020204030204" pitchFamily="34" charset="0"/>
                          <a:cs typeface="Arial" panose="020B0604020202020204" pitchFamily="34" charset="0"/>
                        </a:rPr>
                        <m:t> </m:t>
                      </m:r>
                      <m:r>
                        <m:rPr>
                          <m:sty m:val="p"/>
                        </m:rPr>
                        <a:rPr lang="es-ES_tradnl">
                          <a:effectLst/>
                          <a:ea typeface="Calibri" panose="020F0502020204030204" pitchFamily="34" charset="0"/>
                          <a:cs typeface="Arial" panose="020B0604020202020204" pitchFamily="34" charset="0"/>
                        </a:rPr>
                        <m:t>Futura</m:t>
                      </m:r>
                      <m:r>
                        <a:rPr lang="es-ES_tradnl">
                          <a:effectLst/>
                          <a:ea typeface="Calibri" panose="020F0502020204030204" pitchFamily="34" charset="0"/>
                          <a:cs typeface="Arial" panose="020B0604020202020204" pitchFamily="34" charset="0"/>
                        </a:rPr>
                        <m:t>=141,0 </m:t>
                      </m:r>
                      <m:r>
                        <m:rPr>
                          <m:sty m:val="p"/>
                        </m:rPr>
                        <a:rPr lang="es-ES_tradnl">
                          <a:effectLst/>
                          <a:ea typeface="Calibri" panose="020F0502020204030204" pitchFamily="34" charset="0"/>
                          <a:cs typeface="Arial" panose="020B0604020202020204" pitchFamily="34" charset="0"/>
                        </a:rPr>
                        <m:t>lt</m:t>
                      </m:r>
                      <m:r>
                        <a:rPr lang="es-ES_tradnl">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hab</m:t>
                      </m:r>
                      <m:r>
                        <a:rPr lang="es-ES_tradnl">
                          <a:effectLst/>
                          <a:ea typeface="Calibri" panose="020F0502020204030204" pitchFamily="34" charset="0"/>
                          <a:cs typeface="Arial" panose="020B0604020202020204" pitchFamily="34" charset="0"/>
                        </a:rPr>
                        <m:t>/</m:t>
                      </m:r>
                      <m:r>
                        <m:rPr>
                          <m:sty m:val="p"/>
                        </m:rPr>
                        <a:rPr lang="es-ES_tradnl">
                          <a:effectLst/>
                          <a:ea typeface="Calibri" panose="020F0502020204030204" pitchFamily="34" charset="0"/>
                          <a:cs typeface="Arial" panose="020B0604020202020204" pitchFamily="34" charset="0"/>
                        </a:rPr>
                        <m:t>d</m:t>
                      </m:r>
                      <m:r>
                        <a:rPr lang="es-ES_tradnl">
                          <a:effectLst/>
                          <a:ea typeface="Calibri" panose="020F0502020204030204" pitchFamily="34" charset="0"/>
                          <a:cs typeface="Arial" panose="020B0604020202020204" pitchFamily="34" charset="0"/>
                        </a:rPr>
                        <m:t>í</m:t>
                      </m:r>
                      <m:r>
                        <m:rPr>
                          <m:sty m:val="p"/>
                        </m:rPr>
                        <a:rPr lang="es-ES_tradnl">
                          <a:effectLst/>
                          <a:ea typeface="Calibri" panose="020F0502020204030204" pitchFamily="34" charset="0"/>
                          <a:cs typeface="Arial" panose="020B0604020202020204" pitchFamily="34" charset="0"/>
                        </a:rPr>
                        <m:t>a</m:t>
                      </m:r>
                    </m:oMath>
                  </m:oMathPara>
                </a14:m>
                <a:endParaRPr lang="es-ES" dirty="0">
                  <a:effectLst/>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2887236" y="3134737"/>
                <a:ext cx="7382553" cy="1308050"/>
              </a:xfrm>
              <a:prstGeom prst="rect">
                <a:avLst/>
              </a:prstGeom>
              <a:blipFill rotWithShape="0">
                <a:blip r:embed="rId4"/>
                <a:stretch>
                  <a:fillRect/>
                </a:stretch>
              </a:blipFill>
            </p:spPr>
            <p:txBody>
              <a:bodyPr/>
              <a:lstStyle/>
              <a:p>
                <a:r>
                  <a:rPr lang="es-ES">
                    <a:noFill/>
                  </a:rPr>
                  <a:t> </a:t>
                </a:r>
              </a:p>
            </p:txBody>
          </p:sp>
        </mc:Fallback>
      </mc:AlternateContent>
      <p:sp>
        <p:nvSpPr>
          <p:cNvPr id="6" name="Rectángulo 5"/>
          <p:cNvSpPr/>
          <p:nvPr/>
        </p:nvSpPr>
        <p:spPr>
          <a:xfrm>
            <a:off x="1943471" y="4786689"/>
            <a:ext cx="9550571" cy="646331"/>
          </a:xfrm>
          <a:prstGeom prst="rect">
            <a:avLst/>
          </a:prstGeom>
        </p:spPr>
        <p:txBody>
          <a:bodyPr wrap="square">
            <a:spAutoFit/>
          </a:bodyPr>
          <a:lstStyle/>
          <a:p>
            <a:r>
              <a:rPr lang="es-ES_tradnl" dirty="0" smtClean="0">
                <a:ea typeface="Calibri" panose="020F0502020204030204" pitchFamily="34" charset="0"/>
                <a:cs typeface="Times New Roman" panose="02020603050405020304" pitchFamily="18" charset="0"/>
              </a:rPr>
              <a:t>Finalmente </a:t>
            </a:r>
            <a:r>
              <a:rPr lang="es-ES_tradnl" dirty="0">
                <a:ea typeface="Calibri" panose="020F0502020204030204" pitchFamily="34" charset="0"/>
                <a:cs typeface="Times New Roman" panose="02020603050405020304" pitchFamily="18" charset="0"/>
              </a:rPr>
              <a:t>la dotación media futura es </a:t>
            </a:r>
            <a:r>
              <a:rPr lang="es-ES_tradnl" dirty="0" smtClean="0">
                <a:ea typeface="Calibri" panose="020F0502020204030204" pitchFamily="34" charset="0"/>
                <a:cs typeface="Times New Roman" panose="02020603050405020304" pitchFamily="18" charset="0"/>
              </a:rPr>
              <a:t>de 144 </a:t>
            </a:r>
            <a:r>
              <a:rPr lang="es-ES_tradnl" dirty="0" err="1">
                <a:ea typeface="Calibri" panose="020F0502020204030204" pitchFamily="34" charset="0"/>
                <a:cs typeface="Times New Roman" panose="02020603050405020304" pitchFamily="18" charset="0"/>
              </a:rPr>
              <a:t>lt</a:t>
            </a:r>
            <a:r>
              <a:rPr lang="es-ES_tradnl" dirty="0">
                <a:ea typeface="Calibri" panose="020F0502020204030204" pitchFamily="34" charset="0"/>
                <a:cs typeface="Times New Roman" panose="02020603050405020304" pitchFamily="18" charset="0"/>
              </a:rPr>
              <a:t>/</a:t>
            </a:r>
            <a:r>
              <a:rPr lang="es-ES_tradnl" dirty="0" err="1">
                <a:ea typeface="Calibri" panose="020F0502020204030204" pitchFamily="34" charset="0"/>
                <a:cs typeface="Times New Roman" panose="02020603050405020304" pitchFamily="18" charset="0"/>
              </a:rPr>
              <a:t>hab</a:t>
            </a:r>
            <a:r>
              <a:rPr lang="es-ES_tradnl" dirty="0">
                <a:ea typeface="Calibri" panose="020F0502020204030204" pitchFamily="34" charset="0"/>
                <a:cs typeface="Times New Roman" panose="02020603050405020304" pitchFamily="18" charset="0"/>
              </a:rPr>
              <a:t>/día, la misma que </a:t>
            </a:r>
            <a:r>
              <a:rPr lang="es-ES_tradnl" dirty="0" smtClean="0">
                <a:ea typeface="Calibri" panose="020F0502020204030204" pitchFamily="34" charset="0"/>
                <a:cs typeface="Times New Roman" panose="02020603050405020304" pitchFamily="18" charset="0"/>
              </a:rPr>
              <a:t>se calculó en la proyección de los parámetros de diseño.</a:t>
            </a:r>
            <a:endParaRPr lang="es-ES" dirty="0"/>
          </a:p>
        </p:txBody>
      </p:sp>
    </p:spTree>
    <p:extLst>
      <p:ext uri="{BB962C8B-B14F-4D97-AF65-F5344CB8AC3E}">
        <p14:creationId xmlns:p14="http://schemas.microsoft.com/office/powerpoint/2010/main" val="3891769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25</a:t>
            </a:fld>
            <a:endParaRPr lang="es-EC"/>
          </a:p>
        </p:txBody>
      </p:sp>
      <p:sp>
        <p:nvSpPr>
          <p:cNvPr id="10" name="Rectángulo 9"/>
          <p:cNvSpPr/>
          <p:nvPr/>
        </p:nvSpPr>
        <p:spPr>
          <a:xfrm>
            <a:off x="2758237" y="1008973"/>
            <a:ext cx="1558440"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DEMANDA</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ángulo 10"/>
          <p:cNvSpPr/>
          <p:nvPr/>
        </p:nvSpPr>
        <p:spPr>
          <a:xfrm>
            <a:off x="2046502" y="1636673"/>
            <a:ext cx="2203873" cy="369332"/>
          </a:xfrm>
          <a:prstGeom prst="rect">
            <a:avLst/>
          </a:prstGeom>
        </p:spPr>
        <p:txBody>
          <a:bodyPr wrap="none">
            <a:spAutoFit/>
          </a:bodyPr>
          <a:lstStyle/>
          <a:p>
            <a:r>
              <a:rPr lang="es-ES_tradnl" dirty="0" smtClean="0"/>
              <a:t>CAUDAL MEDIO (Qm)</a:t>
            </a:r>
            <a:endParaRPr lang="es-ES_tradnl" dirty="0"/>
          </a:p>
        </p:txBody>
      </p:sp>
      <p:sp>
        <p:nvSpPr>
          <p:cNvPr id="3" name="Rectángulo 2"/>
          <p:cNvSpPr/>
          <p:nvPr/>
        </p:nvSpPr>
        <p:spPr>
          <a:xfrm>
            <a:off x="1938105" y="2116512"/>
            <a:ext cx="9415695" cy="646331"/>
          </a:xfrm>
          <a:prstGeom prst="rect">
            <a:avLst/>
          </a:prstGeom>
        </p:spPr>
        <p:txBody>
          <a:bodyPr wrap="square">
            <a:spAutoFit/>
          </a:bodyPr>
          <a:lstStyle/>
          <a:p>
            <a:pPr indent="228600" algn="just">
              <a:spcAft>
                <a:spcPts val="0"/>
              </a:spcAft>
            </a:pPr>
            <a:r>
              <a:rPr lang="es-ES_tradnl" dirty="0">
                <a:ea typeface="Times New Roman" panose="02020603050405020304" pitchFamily="18" charset="0"/>
                <a:cs typeface="Arial" panose="020B0604020202020204" pitchFamily="34" charset="0"/>
              </a:rPr>
              <a:t>Es el promedio aritmético de los consumos diarios registrados en un año y se lo obtiene multiplicando la dotación media futura por la población al final del período de diseño.</a:t>
            </a:r>
            <a:endParaRPr lang="es-ES" dirty="0">
              <a:effectLs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ángulo 3"/>
              <p:cNvSpPr/>
              <p:nvPr/>
            </p:nvSpPr>
            <p:spPr>
              <a:xfrm>
                <a:off x="1938105" y="2890911"/>
                <a:ext cx="6096000" cy="2687146"/>
              </a:xfrm>
              <a:prstGeom prst="rect">
                <a:avLst/>
              </a:prstGeom>
            </p:spPr>
            <p:txBody>
              <a:bodyPr>
                <a:spAutoFit/>
              </a:bodyPr>
              <a:lstStyle/>
              <a:p>
                <a:pPr algn="just">
                  <a:spcAft>
                    <a:spcPts val="0"/>
                  </a:spcAft>
                </a:pPr>
                <a:r>
                  <a:rPr lang="es-ES_tradnl" b="1" dirty="0">
                    <a:ea typeface="Times New Roman" panose="02020603050405020304" pitchFamily="18" charset="0"/>
                    <a:cs typeface="Arial" panose="020B0604020202020204" pitchFamily="34" charset="0"/>
                  </a:rPr>
                  <a:t>Fórmula:</a:t>
                </a:r>
                <a:endParaRPr lang="es-ES" dirty="0">
                  <a:effectLst/>
                  <a:ea typeface="Calibri" panose="020F0502020204030204" pitchFamily="34" charset="0"/>
                  <a:cs typeface="Times New Roman" panose="02020603050405020304" pitchFamily="18" charset="0"/>
                </a:endParaRPr>
              </a:p>
              <a:p>
                <a:pPr marL="457200">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𝑄𝑚</m:t>
                      </m:r>
                      <m:r>
                        <a:rPr lang="es-ES_tradnl" i="1">
                          <a:effectLst/>
                          <a:ea typeface="Calibri" panose="020F0502020204030204" pitchFamily="34" charset="0"/>
                          <a:cs typeface="Arial" panose="020B0604020202020204" pitchFamily="34" charset="0"/>
                        </a:rPr>
                        <m:t>=</m:t>
                      </m:r>
                      <m:f>
                        <m:fPr>
                          <m:ctrlPr>
                            <a:rPr lang="es-ES" i="1">
                              <a:effectLst/>
                              <a:ea typeface="Calibri" panose="020F0502020204030204" pitchFamily="34" charset="0"/>
                              <a:cs typeface="Arial" panose="020B0604020202020204" pitchFamily="34" charset="0"/>
                            </a:rPr>
                          </m:ctrlPr>
                        </m:fPr>
                        <m:num>
                          <m:r>
                            <a:rPr lang="es-ES_tradnl" i="1">
                              <a:effectLst/>
                              <a:ea typeface="Calibri" panose="020F0502020204030204" pitchFamily="34" charset="0"/>
                              <a:cs typeface="Arial" panose="020B0604020202020204" pitchFamily="34" charset="0"/>
                            </a:rPr>
                            <m:t>𝑓</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𝑃</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𝐷</m:t>
                          </m:r>
                          <m:r>
                            <a:rPr lang="es-ES_tradnl" i="1">
                              <a:effectLst/>
                              <a:ea typeface="Calibri" panose="020F0502020204030204" pitchFamily="34" charset="0"/>
                              <a:cs typeface="Arial" panose="020B0604020202020204" pitchFamily="34" charset="0"/>
                            </a:rPr>
                            <m:t>)</m:t>
                          </m:r>
                        </m:num>
                        <m:den>
                          <m:r>
                            <a:rPr lang="es-ES_tradnl" i="1">
                              <a:effectLst/>
                              <a:ea typeface="Calibri" panose="020F0502020204030204" pitchFamily="34" charset="0"/>
                              <a:cs typeface="Arial" panose="020B0604020202020204" pitchFamily="34" charset="0"/>
                            </a:rPr>
                            <m:t>86400</m:t>
                          </m:r>
                        </m:den>
                      </m:f>
                    </m:oMath>
                  </m:oMathPara>
                </a14:m>
                <a:endParaRPr lang="es-ES" dirty="0">
                  <a:effectLst/>
                  <a:ea typeface="Calibri" panose="020F0502020204030204" pitchFamily="34" charset="0"/>
                  <a:cs typeface="Times New Roman" panose="02020603050405020304" pitchFamily="18" charset="0"/>
                </a:endParaRPr>
              </a:p>
              <a:p>
                <a:pPr marL="457200">
                  <a:spcAft>
                    <a:spcPts val="1000"/>
                  </a:spcAft>
                </a:pPr>
                <a:r>
                  <a:rPr lang="es-ES_tradnl" dirty="0">
                    <a:effectLst/>
                    <a:ea typeface="Times New Roman" panose="02020603050405020304" pitchFamily="18" charset="0"/>
                    <a:cs typeface="Times New Roman" panose="02020603050405020304" pitchFamily="18" charset="0"/>
                  </a:rPr>
                  <a:t> </a:t>
                </a:r>
                <a:endParaRPr lang="es-ES" dirty="0">
                  <a:effectLst/>
                  <a:ea typeface="Calibri" panose="020F0502020204030204" pitchFamily="34" charset="0"/>
                  <a:cs typeface="Times New Roman" panose="02020603050405020304" pitchFamily="18" charset="0"/>
                </a:endParaRPr>
              </a:p>
              <a:p>
                <a:pPr algn="just">
                  <a:spcAft>
                    <a:spcPts val="0"/>
                  </a:spcAft>
                </a:pPr>
                <a:r>
                  <a:rPr lang="es-ES_tradnl" b="1" dirty="0">
                    <a:effectLst/>
                    <a:ea typeface="Times New Roman" panose="02020603050405020304" pitchFamily="18" charset="0"/>
                    <a:cs typeface="Arial" panose="020B0604020202020204" pitchFamily="34" charset="0"/>
                  </a:rPr>
                  <a:t>Donde:</a:t>
                </a:r>
                <a:endParaRPr lang="es-ES" dirty="0">
                  <a:effectLst/>
                  <a:ea typeface="Calibri" panose="020F0502020204030204" pitchFamily="34" charset="0"/>
                  <a:cs typeface="Times New Roman" panose="02020603050405020304" pitchFamily="18" charset="0"/>
                </a:endParaRPr>
              </a:p>
              <a:p>
                <a:pPr>
                  <a:spcAft>
                    <a:spcPts val="0"/>
                  </a:spcAft>
                  <a:tabLst>
                    <a:tab pos="1943100" algn="l"/>
                    <a:tab pos="2057400" algn="l"/>
                  </a:tabLst>
                </a:pPr>
                <a14:m>
                  <m:oMath xmlns:m="http://schemas.openxmlformats.org/officeDocument/2006/math">
                    <m:r>
                      <a:rPr lang="es-ES_tradnl" i="1">
                        <a:effectLst/>
                        <a:ea typeface="Calibri" panose="020F0502020204030204" pitchFamily="34" charset="0"/>
                        <a:cs typeface="Arial" panose="020B0604020202020204" pitchFamily="34" charset="0"/>
                      </a:rPr>
                      <m:t>𝑄𝑚</m:t>
                    </m:r>
                  </m:oMath>
                </a14:m>
                <a:r>
                  <a:rPr lang="es-ES_tradnl" dirty="0">
                    <a:effectLst/>
                    <a:ea typeface="Times New Roman" panose="02020603050405020304" pitchFamily="18" charset="0"/>
                    <a:cs typeface="Arial" panose="020B0604020202020204" pitchFamily="34" charset="0"/>
                  </a:rPr>
                  <a:t> = Caudal medio.</a:t>
                </a:r>
                <a:endParaRPr lang="es-ES" dirty="0">
                  <a:effectLst/>
                  <a:ea typeface="Calibri" panose="020F0502020204030204" pitchFamily="34" charset="0"/>
                  <a:cs typeface="Times New Roman" panose="02020603050405020304" pitchFamily="18" charset="0"/>
                </a:endParaRPr>
              </a:p>
              <a:p>
                <a:pPr>
                  <a:spcAft>
                    <a:spcPts val="0"/>
                  </a:spcAft>
                  <a:tabLst>
                    <a:tab pos="1943100" algn="l"/>
                    <a:tab pos="2057400" algn="l"/>
                  </a:tabLst>
                </a:pPr>
                <a:r>
                  <a:rPr lang="es-ES_tradnl" dirty="0">
                    <a:effectLst/>
                    <a:ea typeface="Times New Roman" panose="02020603050405020304" pitchFamily="18" charset="0"/>
                    <a:cs typeface="Arial" panose="020B0604020202020204" pitchFamily="34" charset="0"/>
                  </a:rPr>
                  <a:t>D = Dotación futura.</a:t>
                </a:r>
                <a:endParaRPr lang="es-ES" dirty="0">
                  <a:effectLst/>
                  <a:ea typeface="Calibri" panose="020F0502020204030204" pitchFamily="34" charset="0"/>
                  <a:cs typeface="Times New Roman" panose="02020603050405020304" pitchFamily="18" charset="0"/>
                </a:endParaRPr>
              </a:p>
              <a:p>
                <a:pPr algn="just">
                  <a:spcAft>
                    <a:spcPts val="0"/>
                  </a:spcAft>
                </a:pPr>
                <a:r>
                  <a:rPr lang="es-ES_tradnl" dirty="0">
                    <a:effectLst/>
                    <a:ea typeface="Times New Roman" panose="02020603050405020304" pitchFamily="18" charset="0"/>
                    <a:cs typeface="Arial" panose="020B0604020202020204" pitchFamily="34" charset="0"/>
                  </a:rPr>
                  <a:t>P = Población Futura.</a:t>
                </a:r>
                <a:endParaRPr lang="es-ES" dirty="0">
                  <a:effectLst/>
                  <a:ea typeface="Calibri" panose="020F0502020204030204" pitchFamily="34" charset="0"/>
                  <a:cs typeface="Times New Roman" panose="02020603050405020304" pitchFamily="18" charset="0"/>
                </a:endParaRPr>
              </a:p>
              <a:p>
                <a:pPr>
                  <a:spcAft>
                    <a:spcPts val="0"/>
                  </a:spcAft>
                </a:pPr>
                <a:r>
                  <a:rPr lang="es-ES_tradnl" dirty="0">
                    <a:effectLst/>
                    <a:ea typeface="Times New Roman" panose="02020603050405020304" pitchFamily="18" charset="0"/>
                    <a:cs typeface="Arial" panose="020B0604020202020204" pitchFamily="34" charset="0"/>
                  </a:rPr>
                  <a:t>f = Factor de fuga. </a:t>
                </a:r>
                <a:r>
                  <a:rPr lang="es-EC" sz="16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1938105" y="2890911"/>
                <a:ext cx="6096000" cy="2687146"/>
              </a:xfrm>
              <a:prstGeom prst="rect">
                <a:avLst/>
              </a:prstGeom>
              <a:blipFill rotWithShape="0">
                <a:blip r:embed="rId4"/>
                <a:stretch>
                  <a:fillRect l="-900" t="-1134" b="-2721"/>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6254839" y="3442728"/>
                <a:ext cx="5786907" cy="1829732"/>
              </a:xfrm>
              <a:prstGeom prst="rect">
                <a:avLst/>
              </a:prstGeom>
            </p:spPr>
            <p:txBody>
              <a:bodyPr wrap="square">
                <a:spAutoFit/>
              </a:bodyPr>
              <a:lstStyle/>
              <a:p>
                <a:pPr marL="457200">
                  <a:lnSpc>
                    <a:spcPct val="200000"/>
                  </a:lnSpc>
                  <a:spcAft>
                    <a:spcPts val="0"/>
                  </a:spcAft>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ea typeface="Calibri" panose="020F0502020204030204" pitchFamily="34" charset="0"/>
                          <a:cs typeface="Arial" panose="020B0604020202020204" pitchFamily="34" charset="0"/>
                        </a:rPr>
                        <m:t>𝑄𝑚</m:t>
                      </m:r>
                      <m:r>
                        <a:rPr lang="es-ES_tradnl" i="1">
                          <a:latin typeface="Cambria Math" panose="02040503050406030204" pitchFamily="18" charset="0"/>
                          <a:ea typeface="Calibri" panose="020F0502020204030204" pitchFamily="34" charset="0"/>
                          <a:cs typeface="Arial" panose="020B0604020202020204" pitchFamily="34" charset="0"/>
                        </a:rPr>
                        <m:t>=</m:t>
                      </m:r>
                      <m:f>
                        <m:fPr>
                          <m:ctrlPr>
                            <a:rPr lang="es-ES" i="1">
                              <a:latin typeface="Cambria Math" panose="02040503050406030204" pitchFamily="18" charset="0"/>
                              <a:ea typeface="Calibri" panose="020F0502020204030204" pitchFamily="34" charset="0"/>
                              <a:cs typeface="Arial" panose="020B0604020202020204" pitchFamily="34" charset="0"/>
                            </a:rPr>
                          </m:ctrlPr>
                        </m:fPr>
                        <m:num>
                          <m:r>
                            <a:rPr lang="es-ES_tradnl" i="1">
                              <a:latin typeface="Cambria Math" panose="02040503050406030204" pitchFamily="18" charset="0"/>
                              <a:ea typeface="Calibri" panose="020F0502020204030204" pitchFamily="34" charset="0"/>
                              <a:cs typeface="Arial" panose="020B0604020202020204" pitchFamily="34" charset="0"/>
                            </a:rPr>
                            <m:t>1,2∗(1112 </m:t>
                          </m:r>
                          <m:r>
                            <a:rPr lang="es-ES_tradnl" i="1">
                              <a:latin typeface="Cambria Math" panose="02040503050406030204" pitchFamily="18" charset="0"/>
                              <a:ea typeface="Calibri" panose="020F0502020204030204" pitchFamily="34" charset="0"/>
                              <a:cs typeface="Arial" panose="020B0604020202020204" pitchFamily="34" charset="0"/>
                            </a:rPr>
                            <m:t>h𝑎𝑏</m:t>
                          </m:r>
                          <m:r>
                            <a:rPr lang="es-ES_tradnl" i="1">
                              <a:latin typeface="Cambria Math" panose="02040503050406030204" pitchFamily="18" charset="0"/>
                              <a:ea typeface="Calibri" panose="020F0502020204030204" pitchFamily="34" charset="0"/>
                              <a:cs typeface="Arial" panose="020B0604020202020204" pitchFamily="34" charset="0"/>
                            </a:rPr>
                            <m:t>∗144 </m:t>
                          </m:r>
                          <m:r>
                            <a:rPr lang="es-ES_tradnl" i="1">
                              <a:latin typeface="Cambria Math" panose="02040503050406030204" pitchFamily="18" charset="0"/>
                              <a:ea typeface="Times New Roman" panose="02020603050405020304" pitchFamily="18" charset="0"/>
                              <a:cs typeface="Arial" panose="020B0604020202020204" pitchFamily="34" charset="0"/>
                            </a:rPr>
                            <m:t>𝑙𝑡</m:t>
                          </m:r>
                          <m:r>
                            <a:rPr lang="es-ES_tradnl" i="1">
                              <a:latin typeface="Cambria Math" panose="02040503050406030204" pitchFamily="18" charset="0"/>
                              <a:ea typeface="Times New Roman" panose="02020603050405020304" pitchFamily="18" charset="0"/>
                              <a:cs typeface="Arial" panose="020B0604020202020204" pitchFamily="34" charset="0"/>
                            </a:rPr>
                            <m:t>/</m:t>
                          </m:r>
                          <m:r>
                            <a:rPr lang="es-ES_tradnl" i="1">
                              <a:latin typeface="Cambria Math" panose="02040503050406030204" pitchFamily="18" charset="0"/>
                              <a:ea typeface="Times New Roman" panose="02020603050405020304" pitchFamily="18" charset="0"/>
                              <a:cs typeface="Arial" panose="020B0604020202020204" pitchFamily="34" charset="0"/>
                            </a:rPr>
                            <m:t>h𝑎𝑏</m:t>
                          </m:r>
                          <m:r>
                            <a:rPr lang="es-ES_tradnl" i="1">
                              <a:latin typeface="Cambria Math" panose="02040503050406030204" pitchFamily="18" charset="0"/>
                              <a:ea typeface="Times New Roman" panose="02020603050405020304" pitchFamily="18" charset="0"/>
                              <a:cs typeface="Arial" panose="020B0604020202020204" pitchFamily="34" charset="0"/>
                            </a:rPr>
                            <m:t>/</m:t>
                          </m:r>
                          <m:r>
                            <a:rPr lang="es-ES_tradnl" i="1">
                              <a:latin typeface="Cambria Math" panose="02040503050406030204" pitchFamily="18" charset="0"/>
                              <a:ea typeface="Times New Roman" panose="02020603050405020304" pitchFamily="18" charset="0"/>
                              <a:cs typeface="Arial" panose="020B0604020202020204" pitchFamily="34" charset="0"/>
                            </a:rPr>
                            <m:t>𝑑𝑖𝑎</m:t>
                          </m:r>
                          <m:r>
                            <a:rPr lang="es-ES_tradnl" i="1">
                              <a:latin typeface="Cambria Math" panose="02040503050406030204" pitchFamily="18" charset="0"/>
                              <a:ea typeface="Times New Roman" panose="02020603050405020304" pitchFamily="18" charset="0"/>
                              <a:cs typeface="Arial" panose="020B0604020202020204" pitchFamily="34" charset="0"/>
                            </a:rPr>
                            <m:t> )</m:t>
                          </m:r>
                        </m:num>
                        <m:den>
                          <m:r>
                            <a:rPr lang="es-ES_tradnl" i="1">
                              <a:latin typeface="Cambria Math" panose="02040503050406030204" pitchFamily="18" charset="0"/>
                              <a:ea typeface="Calibri" panose="020F0502020204030204" pitchFamily="34" charset="0"/>
                              <a:cs typeface="Arial" panose="020B0604020202020204" pitchFamily="34" charset="0"/>
                            </a:rPr>
                            <m:t>86400</m:t>
                          </m:r>
                        </m:den>
                      </m:f>
                    </m:oMath>
                  </m:oMathPara>
                </a14:m>
                <a:endParaRPr lang="es-ES" dirty="0">
                  <a:latin typeface="Arial" panose="020B0604020202020204" pitchFamily="34" charset="0"/>
                  <a:ea typeface="Calibri" panose="020F0502020204030204" pitchFamily="34" charset="0"/>
                  <a:cs typeface="Times New Roman" panose="02020603050405020304" pitchFamily="18" charset="0"/>
                </a:endParaRPr>
              </a:p>
              <a:p>
                <a:pPr marL="457200">
                  <a:lnSpc>
                    <a:spcPct val="200000"/>
                  </a:lnSpc>
                  <a:spcAft>
                    <a:spcPts val="1000"/>
                  </a:spcAft>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ea typeface="Calibri" panose="020F0502020204030204" pitchFamily="34" charset="0"/>
                          <a:cs typeface="Arial" panose="020B0604020202020204" pitchFamily="34" charset="0"/>
                        </a:rPr>
                        <m:t>𝑄𝑚</m:t>
                      </m:r>
                      <m:r>
                        <a:rPr lang="es-ES_tradnl" i="1">
                          <a:latin typeface="Cambria Math" panose="02040503050406030204" pitchFamily="18" charset="0"/>
                          <a:ea typeface="Calibri" panose="020F0502020204030204" pitchFamily="34" charset="0"/>
                          <a:cs typeface="Arial" panose="020B0604020202020204" pitchFamily="34" charset="0"/>
                        </a:rPr>
                        <m:t>=2,22 </m:t>
                      </m:r>
                      <m:r>
                        <a:rPr lang="es-ES_tradnl" i="1">
                          <a:latin typeface="Cambria Math" panose="02040503050406030204" pitchFamily="18" charset="0"/>
                          <a:ea typeface="Calibri" panose="020F0502020204030204" pitchFamily="34" charset="0"/>
                          <a:cs typeface="Arial" panose="020B0604020202020204" pitchFamily="34" charset="0"/>
                        </a:rPr>
                        <m:t>𝑙𝑡</m:t>
                      </m:r>
                      <m:r>
                        <a:rPr lang="es-ES_tradnl" i="1">
                          <a:latin typeface="Cambria Math" panose="02040503050406030204" pitchFamily="18" charset="0"/>
                          <a:ea typeface="Calibri" panose="020F0502020204030204" pitchFamily="34" charset="0"/>
                          <a:cs typeface="Arial" panose="020B0604020202020204" pitchFamily="34" charset="0"/>
                        </a:rPr>
                        <m:t>/</m:t>
                      </m:r>
                      <m:r>
                        <a:rPr lang="es-ES_tradnl" i="1">
                          <a:latin typeface="Cambria Math" panose="02040503050406030204" pitchFamily="18" charset="0"/>
                          <a:ea typeface="Calibri" panose="020F0502020204030204" pitchFamily="34" charset="0"/>
                          <a:cs typeface="Arial" panose="020B0604020202020204" pitchFamily="34" charset="0"/>
                        </a:rPr>
                        <m:t>𝑠</m:t>
                      </m:r>
                    </m:oMath>
                  </m:oMathPara>
                </a14:m>
                <a:endParaRPr lang="es-ES"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6254839" y="3442728"/>
                <a:ext cx="5786907" cy="1829732"/>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074917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26</a:t>
            </a:fld>
            <a:endParaRPr lang="es-EC"/>
          </a:p>
        </p:txBody>
      </p:sp>
      <p:sp>
        <p:nvSpPr>
          <p:cNvPr id="4" name="Rectángulo 3"/>
          <p:cNvSpPr/>
          <p:nvPr/>
        </p:nvSpPr>
        <p:spPr>
          <a:xfrm>
            <a:off x="2046502" y="2006005"/>
            <a:ext cx="9307298" cy="923330"/>
          </a:xfrm>
          <a:prstGeom prst="rect">
            <a:avLst/>
          </a:prstGeom>
        </p:spPr>
        <p:txBody>
          <a:bodyPr wrap="square">
            <a:spAutoFit/>
          </a:bodyPr>
          <a:lstStyle/>
          <a:p>
            <a:pPr indent="228600" algn="just">
              <a:spcAft>
                <a:spcPts val="0"/>
              </a:spcAft>
            </a:pPr>
            <a:r>
              <a:rPr lang="es-ES_tradnl" dirty="0" smtClean="0">
                <a:ea typeface="Times New Roman" panose="02020603050405020304" pitchFamily="18" charset="0"/>
                <a:cs typeface="Arial" panose="020B0604020202020204" pitchFamily="34" charset="0"/>
              </a:rPr>
              <a:t>El </a:t>
            </a:r>
            <a:r>
              <a:rPr lang="es-ES_tradnl" dirty="0">
                <a:ea typeface="Times New Roman" panose="02020603050405020304" pitchFamily="18" charset="0"/>
                <a:cs typeface="Arial" panose="020B0604020202020204" pitchFamily="34" charset="0"/>
              </a:rPr>
              <a:t>caudal máximo diario futuro se obtiene multiplicando el caudal medio diario al final del periodo de diseño, por un coeficiente de </a:t>
            </a:r>
            <a:r>
              <a:rPr lang="es-ES_tradnl" dirty="0" err="1">
                <a:ea typeface="Times New Roman" panose="02020603050405020304" pitchFamily="18" charset="0"/>
                <a:cs typeface="Arial" panose="020B0604020202020204" pitchFamily="34" charset="0"/>
              </a:rPr>
              <a:t>mayoración</a:t>
            </a:r>
            <a:r>
              <a:rPr lang="es-ES_tradnl" dirty="0">
                <a:ea typeface="Times New Roman" panose="02020603050405020304" pitchFamily="18" charset="0"/>
                <a:cs typeface="Arial" panose="020B0604020202020204" pitchFamily="34" charset="0"/>
              </a:rPr>
              <a:t> máximo diario (KMD) cuyo valor es de 1,25 para todos los niveles de servicio según la secretaría del agua. </a:t>
            </a:r>
            <a:endParaRPr lang="es-ES" dirty="0">
              <a:effectLst/>
              <a:ea typeface="Calibri" panose="020F0502020204030204" pitchFamily="34" charset="0"/>
              <a:cs typeface="Times New Roman" panose="02020603050405020304" pitchFamily="18" charset="0"/>
            </a:endParaRPr>
          </a:p>
        </p:txBody>
      </p:sp>
      <p:sp>
        <p:nvSpPr>
          <p:cNvPr id="12" name="Rectángulo 11"/>
          <p:cNvSpPr/>
          <p:nvPr/>
        </p:nvSpPr>
        <p:spPr>
          <a:xfrm>
            <a:off x="2046502" y="1636673"/>
            <a:ext cx="3329181" cy="369332"/>
          </a:xfrm>
          <a:prstGeom prst="rect">
            <a:avLst/>
          </a:prstGeom>
        </p:spPr>
        <p:txBody>
          <a:bodyPr wrap="none">
            <a:spAutoFit/>
          </a:bodyPr>
          <a:lstStyle/>
          <a:p>
            <a:r>
              <a:rPr lang="es-ES_tradnl" dirty="0" smtClean="0"/>
              <a:t>CAUDAL MÁXIMO DIARIO  (QMD)</a:t>
            </a:r>
            <a:endParaRPr lang="es-ES_tradnl" dirty="0"/>
          </a:p>
        </p:txBody>
      </p:sp>
      <mc:AlternateContent xmlns:mc="http://schemas.openxmlformats.org/markup-compatibility/2006">
        <mc:Choice xmlns:a14="http://schemas.microsoft.com/office/drawing/2010/main" Requires="a14">
          <p:sp>
            <p:nvSpPr>
              <p:cNvPr id="5" name="Rectángulo 4"/>
              <p:cNvSpPr/>
              <p:nvPr/>
            </p:nvSpPr>
            <p:spPr>
              <a:xfrm>
                <a:off x="3652151" y="3298667"/>
                <a:ext cx="6096000" cy="2436564"/>
              </a:xfrm>
              <a:prstGeom prst="rect">
                <a:avLst/>
              </a:prstGeom>
            </p:spPr>
            <p:txBody>
              <a:bodyPr>
                <a:spAutoFit/>
              </a:bodyPr>
              <a:lstStyle/>
              <a:p>
                <a:pPr algn="just">
                  <a:lnSpc>
                    <a:spcPct val="200000"/>
                  </a:lnSpc>
                  <a:spcAft>
                    <a:spcPts val="0"/>
                  </a:spcAft>
                </a:pPr>
                <a:r>
                  <a:rPr lang="es-ES_tradnl" b="1" dirty="0">
                    <a:ea typeface="Times New Roman" panose="02020603050405020304" pitchFamily="18" charset="0"/>
                    <a:cs typeface="Arial" panose="020B0604020202020204" pitchFamily="34" charset="0"/>
                  </a:rPr>
                  <a:t>Fórmula:</a:t>
                </a:r>
                <a:endParaRPr lang="es-ES" dirty="0">
                  <a:effectLst/>
                  <a:ea typeface="Calibri" panose="020F0502020204030204" pitchFamily="34" charset="0"/>
                  <a:cs typeface="Times New Roman" panose="02020603050405020304" pitchFamily="18" charset="0"/>
                </a:endParaRPr>
              </a:p>
              <a:p>
                <a:pPr marL="457200">
                  <a:lnSpc>
                    <a:spcPct val="200000"/>
                  </a:lnSpc>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𝑄𝑀𝐷</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𝐾𝑀𝐷</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𝑄𝑚𝑑</m:t>
                      </m:r>
                    </m:oMath>
                  </m:oMathPara>
                </a14:m>
                <a:endParaRPr lang="es-ES" dirty="0">
                  <a:effectLst/>
                  <a:ea typeface="Calibri" panose="020F0502020204030204" pitchFamily="34" charset="0"/>
                  <a:cs typeface="Times New Roman" panose="02020603050405020304" pitchFamily="18" charset="0"/>
                </a:endParaRPr>
              </a:p>
              <a:p>
                <a:pPr marL="457200">
                  <a:lnSpc>
                    <a:spcPct val="200000"/>
                  </a:lnSpc>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𝑄𝑀𝐷</m:t>
                      </m:r>
                      <m:r>
                        <a:rPr lang="es-ES_tradnl" i="1">
                          <a:effectLst/>
                          <a:ea typeface="Calibri" panose="020F0502020204030204" pitchFamily="34" charset="0"/>
                          <a:cs typeface="Arial" panose="020B0604020202020204" pitchFamily="34" charset="0"/>
                        </a:rPr>
                        <m:t>=1,25∗2,22 </m:t>
                      </m:r>
                      <m:r>
                        <a:rPr lang="es-ES_tradnl" i="1">
                          <a:effectLst/>
                          <a:ea typeface="Calibri" panose="020F0502020204030204" pitchFamily="34" charset="0"/>
                          <a:cs typeface="Arial" panose="020B0604020202020204" pitchFamily="34" charset="0"/>
                        </a:rPr>
                        <m:t>𝑙𝑡</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𝑠</m:t>
                      </m:r>
                    </m:oMath>
                  </m:oMathPara>
                </a14:m>
                <a:endParaRPr lang="es-ES" dirty="0">
                  <a:effectLst/>
                  <a:ea typeface="Calibri" panose="020F0502020204030204" pitchFamily="34" charset="0"/>
                  <a:cs typeface="Times New Roman" panose="02020603050405020304" pitchFamily="18" charset="0"/>
                </a:endParaRPr>
              </a:p>
              <a:p>
                <a:pPr marL="457200">
                  <a:lnSpc>
                    <a:spcPct val="200000"/>
                  </a:lnSpc>
                  <a:spcAft>
                    <a:spcPts val="100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𝑄𝑀𝐷</m:t>
                      </m:r>
                      <m:r>
                        <a:rPr lang="es-ES_tradnl" i="1">
                          <a:effectLst/>
                          <a:ea typeface="Calibri" panose="020F0502020204030204" pitchFamily="34" charset="0"/>
                          <a:cs typeface="Arial" panose="020B0604020202020204" pitchFamily="34" charset="0"/>
                        </a:rPr>
                        <m:t>=2,78 </m:t>
                      </m:r>
                      <m:r>
                        <a:rPr lang="es-ES_tradnl" i="1">
                          <a:effectLst/>
                          <a:ea typeface="Calibri" panose="020F0502020204030204" pitchFamily="34" charset="0"/>
                          <a:cs typeface="Arial" panose="020B0604020202020204" pitchFamily="34" charset="0"/>
                        </a:rPr>
                        <m:t>𝑙𝑡</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𝑠</m:t>
                      </m:r>
                    </m:oMath>
                  </m:oMathPara>
                </a14:m>
                <a:endParaRPr lang="es-ES" dirty="0">
                  <a:effectLst/>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3652151" y="3298667"/>
                <a:ext cx="6096000" cy="2436564"/>
              </a:xfrm>
              <a:prstGeom prst="rect">
                <a:avLst/>
              </a:prstGeom>
              <a:blipFill rotWithShape="0">
                <a:blip r:embed="rId4"/>
                <a:stretch>
                  <a:fillRect l="-800"/>
                </a:stretch>
              </a:blipFill>
            </p:spPr>
            <p:txBody>
              <a:bodyPr/>
              <a:lstStyle/>
              <a:p>
                <a:r>
                  <a:rPr lang="es-ES">
                    <a:noFill/>
                  </a:rPr>
                  <a:t> </a:t>
                </a:r>
              </a:p>
            </p:txBody>
          </p:sp>
        </mc:Fallback>
      </mc:AlternateContent>
    </p:spTree>
    <p:extLst>
      <p:ext uri="{BB962C8B-B14F-4D97-AF65-F5344CB8AC3E}">
        <p14:creationId xmlns:p14="http://schemas.microsoft.com/office/powerpoint/2010/main" val="4286121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27</a:t>
            </a:fld>
            <a:endParaRPr lang="es-EC"/>
          </a:p>
        </p:txBody>
      </p:sp>
      <p:sp>
        <p:nvSpPr>
          <p:cNvPr id="4" name="Rectángulo 3"/>
          <p:cNvSpPr/>
          <p:nvPr/>
        </p:nvSpPr>
        <p:spPr>
          <a:xfrm>
            <a:off x="2046502" y="2098951"/>
            <a:ext cx="9307298" cy="923330"/>
          </a:xfrm>
          <a:prstGeom prst="rect">
            <a:avLst/>
          </a:prstGeom>
        </p:spPr>
        <p:txBody>
          <a:bodyPr wrap="square">
            <a:spAutoFit/>
          </a:bodyPr>
          <a:lstStyle/>
          <a:p>
            <a:pPr indent="228600" algn="just">
              <a:spcAft>
                <a:spcPts val="0"/>
              </a:spcAft>
            </a:pPr>
            <a:r>
              <a:rPr lang="es-ES_tradnl" dirty="0" smtClean="0">
                <a:ea typeface="Times New Roman" panose="02020603050405020304" pitchFamily="18" charset="0"/>
                <a:cs typeface="Arial" panose="020B0604020202020204" pitchFamily="34" charset="0"/>
              </a:rPr>
              <a:t>Es </a:t>
            </a:r>
            <a:r>
              <a:rPr lang="es-ES_tradnl" dirty="0">
                <a:ea typeface="Times New Roman" panose="02020603050405020304" pitchFamily="18" charset="0"/>
                <a:cs typeface="Arial" panose="020B0604020202020204" pitchFamily="34" charset="0"/>
              </a:rPr>
              <a:t>el caudal registrado en la hora de máximo consumo al final del periodo de diseño y  se determina multiplicando el caudal medio diario por un coeficiente de variación horaria (KMD) cuyo valor es de 3 para todos los niveles de servicio. </a:t>
            </a:r>
            <a:r>
              <a:rPr lang="es-ES" dirty="0">
                <a:ea typeface="Times New Roman" panose="02020603050405020304" pitchFamily="18" charset="0"/>
                <a:cs typeface="Arial" panose="020B0604020202020204" pitchFamily="34" charset="0"/>
              </a:rPr>
              <a:t>(CPE INEN 005-9-1, 1997)</a:t>
            </a:r>
            <a:endParaRPr lang="es-ES" dirty="0">
              <a:effectLst/>
              <a:ea typeface="Calibri" panose="020F0502020204030204" pitchFamily="34" charset="0"/>
              <a:cs typeface="Times New Roman" panose="02020603050405020304" pitchFamily="18" charset="0"/>
            </a:endParaRPr>
          </a:p>
        </p:txBody>
      </p:sp>
      <p:sp>
        <p:nvSpPr>
          <p:cNvPr id="12" name="Rectángulo 11"/>
          <p:cNvSpPr/>
          <p:nvPr/>
        </p:nvSpPr>
        <p:spPr>
          <a:xfrm>
            <a:off x="2046502" y="1636673"/>
            <a:ext cx="3499099" cy="369332"/>
          </a:xfrm>
          <a:prstGeom prst="rect">
            <a:avLst/>
          </a:prstGeom>
        </p:spPr>
        <p:txBody>
          <a:bodyPr wrap="none">
            <a:spAutoFit/>
          </a:bodyPr>
          <a:lstStyle/>
          <a:p>
            <a:r>
              <a:rPr lang="es-ES_tradnl" dirty="0" smtClean="0"/>
              <a:t>CAUDAL MÁXIMO HORARIO (QMH)</a:t>
            </a:r>
            <a:endParaRPr lang="es-ES_tradnl" dirty="0"/>
          </a:p>
        </p:txBody>
      </p:sp>
      <mc:AlternateContent xmlns:mc="http://schemas.openxmlformats.org/markup-compatibility/2006">
        <mc:Choice xmlns:a14="http://schemas.microsoft.com/office/drawing/2010/main" Requires="a14">
          <p:sp>
            <p:nvSpPr>
              <p:cNvPr id="5" name="Rectángulo 4"/>
              <p:cNvSpPr/>
              <p:nvPr/>
            </p:nvSpPr>
            <p:spPr>
              <a:xfrm>
                <a:off x="3652151" y="3369817"/>
                <a:ext cx="6096000" cy="2436564"/>
              </a:xfrm>
              <a:prstGeom prst="rect">
                <a:avLst/>
              </a:prstGeom>
            </p:spPr>
            <p:txBody>
              <a:bodyPr>
                <a:spAutoFit/>
              </a:bodyPr>
              <a:lstStyle/>
              <a:p>
                <a:pPr algn="just">
                  <a:lnSpc>
                    <a:spcPct val="200000"/>
                  </a:lnSpc>
                  <a:spcAft>
                    <a:spcPts val="0"/>
                  </a:spcAft>
                </a:pPr>
                <a:r>
                  <a:rPr lang="es-ES_tradnl" b="1" dirty="0">
                    <a:ea typeface="Times New Roman" panose="02020603050405020304" pitchFamily="18" charset="0"/>
                    <a:cs typeface="Arial" panose="020B0604020202020204" pitchFamily="34" charset="0"/>
                  </a:rPr>
                  <a:t>Fórmula:</a:t>
                </a:r>
                <a:endParaRPr lang="es-ES" dirty="0">
                  <a:effectLst/>
                  <a:ea typeface="Calibri" panose="020F0502020204030204" pitchFamily="34" charset="0"/>
                  <a:cs typeface="Times New Roman" panose="02020603050405020304" pitchFamily="18" charset="0"/>
                </a:endParaRPr>
              </a:p>
              <a:p>
                <a:pPr marL="457200">
                  <a:lnSpc>
                    <a:spcPct val="200000"/>
                  </a:lnSpc>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𝑄𝑀𝐻</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𝐾𝑀𝐻</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𝑄𝑚𝑑</m:t>
                      </m:r>
                    </m:oMath>
                  </m:oMathPara>
                </a14:m>
                <a:endParaRPr lang="es-ES" dirty="0">
                  <a:effectLst/>
                  <a:ea typeface="Calibri" panose="020F0502020204030204" pitchFamily="34" charset="0"/>
                  <a:cs typeface="Times New Roman" panose="02020603050405020304" pitchFamily="18" charset="0"/>
                </a:endParaRPr>
              </a:p>
              <a:p>
                <a:pPr marL="457200">
                  <a:lnSpc>
                    <a:spcPct val="200000"/>
                  </a:lnSpc>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𝑄𝑀𝐻</m:t>
                      </m:r>
                      <m:r>
                        <a:rPr lang="es-ES_tradnl" i="1">
                          <a:effectLst/>
                          <a:ea typeface="Calibri" panose="020F0502020204030204" pitchFamily="34" charset="0"/>
                          <a:cs typeface="Arial" panose="020B0604020202020204" pitchFamily="34" charset="0"/>
                        </a:rPr>
                        <m:t>=3,0∗2,22 </m:t>
                      </m:r>
                      <m:r>
                        <a:rPr lang="es-ES_tradnl" i="1">
                          <a:effectLst/>
                          <a:ea typeface="Calibri" panose="020F0502020204030204" pitchFamily="34" charset="0"/>
                          <a:cs typeface="Arial" panose="020B0604020202020204" pitchFamily="34" charset="0"/>
                        </a:rPr>
                        <m:t>𝑙𝑡</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𝑠</m:t>
                      </m:r>
                    </m:oMath>
                  </m:oMathPara>
                </a14:m>
                <a:endParaRPr lang="es-ES" dirty="0">
                  <a:effectLst/>
                  <a:ea typeface="Calibri" panose="020F0502020204030204" pitchFamily="34" charset="0"/>
                  <a:cs typeface="Times New Roman" panose="02020603050405020304" pitchFamily="18" charset="0"/>
                </a:endParaRPr>
              </a:p>
              <a:p>
                <a:pPr marL="457200">
                  <a:lnSpc>
                    <a:spcPct val="200000"/>
                  </a:lnSpc>
                  <a:spcAft>
                    <a:spcPts val="100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𝑄𝑀𝐻</m:t>
                      </m:r>
                      <m:r>
                        <a:rPr lang="es-ES_tradnl" i="1">
                          <a:effectLst/>
                          <a:ea typeface="Calibri" panose="020F0502020204030204" pitchFamily="34" charset="0"/>
                          <a:cs typeface="Arial" panose="020B0604020202020204" pitchFamily="34" charset="0"/>
                        </a:rPr>
                        <m:t>=6,66 </m:t>
                      </m:r>
                      <m:r>
                        <a:rPr lang="es-ES_tradnl" i="1">
                          <a:effectLst/>
                          <a:ea typeface="Calibri" panose="020F0502020204030204" pitchFamily="34" charset="0"/>
                          <a:cs typeface="Arial" panose="020B0604020202020204" pitchFamily="34" charset="0"/>
                        </a:rPr>
                        <m:t>𝑙𝑡</m:t>
                      </m:r>
                      <m:r>
                        <a:rPr lang="es-ES_tradnl" i="1">
                          <a:effectLst/>
                          <a:ea typeface="Calibri" panose="020F0502020204030204" pitchFamily="34" charset="0"/>
                          <a:cs typeface="Arial" panose="020B0604020202020204" pitchFamily="34" charset="0"/>
                        </a:rPr>
                        <m:t>/</m:t>
                      </m:r>
                      <m:r>
                        <a:rPr lang="es-ES_tradnl" i="1">
                          <a:effectLst/>
                          <a:ea typeface="Calibri" panose="020F0502020204030204" pitchFamily="34" charset="0"/>
                          <a:cs typeface="Arial" panose="020B0604020202020204" pitchFamily="34" charset="0"/>
                        </a:rPr>
                        <m:t>𝑠</m:t>
                      </m:r>
                    </m:oMath>
                  </m:oMathPara>
                </a14:m>
                <a:endParaRPr lang="es-ES" dirty="0">
                  <a:effectLst/>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3652151" y="3369817"/>
                <a:ext cx="6096000" cy="2436564"/>
              </a:xfrm>
              <a:prstGeom prst="rect">
                <a:avLst/>
              </a:prstGeom>
              <a:blipFill rotWithShape="0">
                <a:blip r:embed="rId4"/>
                <a:stretch>
                  <a:fillRect l="-800"/>
                </a:stretch>
              </a:blipFill>
            </p:spPr>
            <p:txBody>
              <a:bodyPr/>
              <a:lstStyle/>
              <a:p>
                <a:r>
                  <a:rPr lang="es-ES">
                    <a:noFill/>
                  </a:rPr>
                  <a:t> </a:t>
                </a:r>
              </a:p>
            </p:txBody>
          </p:sp>
        </mc:Fallback>
      </mc:AlternateContent>
    </p:spTree>
    <p:extLst>
      <p:ext uri="{BB962C8B-B14F-4D97-AF65-F5344CB8AC3E}">
        <p14:creationId xmlns:p14="http://schemas.microsoft.com/office/powerpoint/2010/main" val="891373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28</a:t>
            </a:fld>
            <a:endParaRPr lang="es-EC"/>
          </a:p>
        </p:txBody>
      </p:sp>
      <p:sp>
        <p:nvSpPr>
          <p:cNvPr id="3" name="Rectangle 1"/>
          <p:cNvSpPr>
            <a:spLocks noChangeArrowheads="1"/>
          </p:cNvSpPr>
          <p:nvPr/>
        </p:nvSpPr>
        <p:spPr bwMode="auto">
          <a:xfrm>
            <a:off x="958999" y="2003779"/>
            <a:ext cx="10116832" cy="87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25392" rIns="91440" bIns="19044" numCol="1" anchor="ctr" anchorCtr="0" compatLnSpc="1">
            <a:prstTxWarp prst="textNoShape">
              <a:avLst/>
            </a:prstTxWarp>
            <a:spAutoFit/>
          </a:bodyPr>
          <a:lstStyle/>
          <a:p>
            <a:pPr marL="914400" marR="0" lvl="2" indent="0" algn="just" defTabSz="914400" rtl="0" eaLnBrk="0" fontAlgn="base" latinLnBrk="0" hangingPunct="0">
              <a:lnSpc>
                <a:spcPct val="100000"/>
              </a:lnSpc>
              <a:spcBef>
                <a:spcPct val="0"/>
              </a:spcBef>
              <a:spcAft>
                <a:spcPct val="0"/>
              </a:spcAft>
              <a:buClrTx/>
              <a:buSzTx/>
              <a:tabLst/>
            </a:pPr>
            <a:r>
              <a:rPr kumimoji="0" lang="es-ES_tradnl"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Cantidad no registrada de agua, perdida por escape del sistema. Para el cálculo de los diferentes caudales de diseño, se tomará en cuenta por concepto de fugas los porcentajes indicados</a:t>
            </a:r>
            <a:r>
              <a:rPr kumimoji="0" lang="es-ES_tradnl" altLang="es-ES" b="0" i="0" u="none" strike="noStrike" cap="none" normalizeH="0" dirty="0" smtClean="0">
                <a:ln>
                  <a:noFill/>
                </a:ln>
                <a:solidFill>
                  <a:schemeClr val="tx1"/>
                </a:solidFill>
                <a:effectLst/>
                <a:ea typeface="Calibri" panose="020F0502020204030204" pitchFamily="34" charset="0"/>
                <a:cs typeface="Arial" panose="020B0604020202020204" pitchFamily="34" charset="0"/>
              </a:rPr>
              <a:t> por la norma.</a:t>
            </a:r>
            <a:endParaRPr kumimoji="0" lang="es-ES_tradnl" altLang="es-ES" b="0" i="0" u="none" strike="noStrike" cap="none" normalizeH="0" baseline="0" dirty="0" smtClean="0">
              <a:ln>
                <a:noFill/>
              </a:ln>
              <a:solidFill>
                <a:schemeClr val="tx1"/>
              </a:solidFill>
              <a:effectLst/>
            </a:endParaRPr>
          </a:p>
        </p:txBody>
      </p:sp>
      <p:sp>
        <p:nvSpPr>
          <p:cNvPr id="11" name="Rectángulo 10"/>
          <p:cNvSpPr/>
          <p:nvPr/>
        </p:nvSpPr>
        <p:spPr>
          <a:xfrm>
            <a:off x="2046502" y="1636673"/>
            <a:ext cx="822661" cy="369332"/>
          </a:xfrm>
          <a:prstGeom prst="rect">
            <a:avLst/>
          </a:prstGeom>
        </p:spPr>
        <p:txBody>
          <a:bodyPr wrap="none">
            <a:spAutoFit/>
          </a:bodyPr>
          <a:lstStyle/>
          <a:p>
            <a:r>
              <a:rPr lang="es-ES_tradnl" dirty="0" smtClean="0"/>
              <a:t>FUGAS</a:t>
            </a:r>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688253496"/>
              </p:ext>
            </p:extLst>
          </p:nvPr>
        </p:nvGraphicFramePr>
        <p:xfrm>
          <a:off x="4204970" y="3658394"/>
          <a:ext cx="3782060" cy="1512951"/>
        </p:xfrm>
        <a:graphic>
          <a:graphicData uri="http://schemas.openxmlformats.org/drawingml/2006/table">
            <a:tbl>
              <a:tblPr firstRow="1" firstCol="1" bandRow="1">
                <a:tableStyleId>{616DA210-FB5B-4158-B5E0-FEB733F419BA}</a:tableStyleId>
              </a:tblPr>
              <a:tblGrid>
                <a:gridCol w="1649095"/>
                <a:gridCol w="2132965"/>
              </a:tblGrid>
              <a:tr h="200025">
                <a:tc>
                  <a:txBody>
                    <a:bodyPr/>
                    <a:lstStyle/>
                    <a:p>
                      <a:pPr algn="ctr">
                        <a:lnSpc>
                          <a:spcPct val="150000"/>
                        </a:lnSpc>
                        <a:spcAft>
                          <a:spcPts val="1000"/>
                        </a:spcAft>
                      </a:pPr>
                      <a:r>
                        <a:rPr lang="es-ES_tradnl" sz="1800" b="1" dirty="0">
                          <a:effectLst/>
                        </a:rPr>
                        <a:t>NIVEL DE SERVICIO</a:t>
                      </a:r>
                      <a:endParaRPr lang="es-E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S_tradnl" sz="1800" b="1" dirty="0">
                          <a:effectLst/>
                        </a:rPr>
                        <a:t>PORCENTAJES DE FUGAS</a:t>
                      </a:r>
                      <a:endParaRPr lang="es-E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Aft>
                          <a:spcPts val="1000"/>
                        </a:spcAft>
                      </a:pPr>
                      <a:r>
                        <a:rPr lang="es-ES_tradnl" sz="1800" b="0">
                          <a:effectLst/>
                        </a:rPr>
                        <a:t>la y lb</a:t>
                      </a:r>
                      <a:endParaRPr lang="es-ES" sz="18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alpha val="20000"/>
                      </a:schemeClr>
                    </a:solidFill>
                  </a:tcPr>
                </a:tc>
                <a:tc>
                  <a:txBody>
                    <a:bodyPr/>
                    <a:lstStyle/>
                    <a:p>
                      <a:pPr algn="ctr">
                        <a:lnSpc>
                          <a:spcPct val="150000"/>
                        </a:lnSpc>
                        <a:spcAft>
                          <a:spcPts val="1000"/>
                        </a:spcAft>
                      </a:pPr>
                      <a:r>
                        <a:rPr lang="es-ES_tradnl" sz="1800" b="0" dirty="0">
                          <a:effectLst/>
                        </a:rPr>
                        <a:t>10%</a:t>
                      </a:r>
                      <a:endParaRPr lang="es-E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alpha val="20000"/>
                      </a:schemeClr>
                    </a:solidFill>
                  </a:tcPr>
                </a:tc>
              </a:tr>
              <a:tr h="200025">
                <a:tc>
                  <a:txBody>
                    <a:bodyPr/>
                    <a:lstStyle/>
                    <a:p>
                      <a:pPr algn="ctr">
                        <a:lnSpc>
                          <a:spcPct val="150000"/>
                        </a:lnSpc>
                        <a:spcAft>
                          <a:spcPts val="1000"/>
                        </a:spcAft>
                      </a:pPr>
                      <a:r>
                        <a:rPr lang="es-ES_tradnl" sz="1800" b="0">
                          <a:effectLst/>
                        </a:rPr>
                        <a:t>lla y llb</a:t>
                      </a:r>
                      <a:endParaRPr lang="es-ES" sz="18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S_tradnl" sz="1800" b="0" dirty="0">
                          <a:effectLst/>
                        </a:rPr>
                        <a:t>20%</a:t>
                      </a:r>
                      <a:endParaRPr lang="es-E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Rectángulo 12"/>
          <p:cNvSpPr/>
          <p:nvPr/>
        </p:nvSpPr>
        <p:spPr>
          <a:xfrm>
            <a:off x="4204970" y="5488428"/>
            <a:ext cx="2342308"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a:t>(CPE INEN 005-9-1, </a:t>
            </a:r>
            <a:r>
              <a:rPr lang="es-ES" sz="1200" dirty="0" smtClean="0"/>
              <a:t>1997)</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5307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29</a:t>
            </a:fld>
            <a:endParaRPr lang="es-EC"/>
          </a:p>
        </p:txBody>
      </p:sp>
      <p:sp>
        <p:nvSpPr>
          <p:cNvPr id="12" name="Rectángulo 11"/>
          <p:cNvSpPr/>
          <p:nvPr/>
        </p:nvSpPr>
        <p:spPr>
          <a:xfrm>
            <a:off x="2518591" y="1008973"/>
            <a:ext cx="2037737"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CONDUCCIÓN</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Rectángulo 12"/>
          <p:cNvSpPr/>
          <p:nvPr/>
        </p:nvSpPr>
        <p:spPr>
          <a:xfrm>
            <a:off x="2046502" y="1636673"/>
            <a:ext cx="2106089" cy="369332"/>
          </a:xfrm>
          <a:prstGeom prst="rect">
            <a:avLst/>
          </a:prstGeom>
        </p:spPr>
        <p:txBody>
          <a:bodyPr wrap="none">
            <a:spAutoFit/>
          </a:bodyPr>
          <a:lstStyle/>
          <a:p>
            <a:r>
              <a:rPr lang="es-ES_tradnl" dirty="0" smtClean="0"/>
              <a:t>CAUDAL DE DISEÑO</a:t>
            </a:r>
            <a:endParaRPr lang="es-ES_tradnl" dirty="0"/>
          </a:p>
        </p:txBody>
      </p:sp>
      <p:sp>
        <p:nvSpPr>
          <p:cNvPr id="3" name="Rectángulo 2"/>
          <p:cNvSpPr/>
          <p:nvPr/>
        </p:nvSpPr>
        <p:spPr>
          <a:xfrm>
            <a:off x="2046502" y="2116512"/>
            <a:ext cx="9307298" cy="646331"/>
          </a:xfrm>
          <a:prstGeom prst="rect">
            <a:avLst/>
          </a:prstGeom>
        </p:spPr>
        <p:txBody>
          <a:bodyPr wrap="square">
            <a:spAutoFit/>
          </a:bodyPr>
          <a:lstStyle/>
          <a:p>
            <a:pPr algn="just"/>
            <a:r>
              <a:rPr lang="es-ES" dirty="0"/>
              <a:t>“</a:t>
            </a:r>
            <a:r>
              <a:rPr lang="es-ES_tradnl" dirty="0" smtClean="0">
                <a:ea typeface="Calibri" panose="020F0502020204030204" pitchFamily="34" charset="0"/>
                <a:cs typeface="Times New Roman" panose="02020603050405020304" pitchFamily="18" charset="0"/>
              </a:rPr>
              <a:t>En </a:t>
            </a:r>
            <a:r>
              <a:rPr lang="es-ES_tradnl" dirty="0">
                <a:ea typeface="Calibri" panose="020F0502020204030204" pitchFamily="34" charset="0"/>
                <a:cs typeface="Times New Roman" panose="02020603050405020304" pitchFamily="18" charset="0"/>
              </a:rPr>
              <a:t>sistemas de conducción a bombeo, el caudal de diseño se establecerá en función del consumo máximo diario y el número de horas de </a:t>
            </a:r>
            <a:r>
              <a:rPr lang="es-ES_tradnl" dirty="0" smtClean="0">
                <a:ea typeface="Calibri" panose="020F0502020204030204" pitchFamily="34" charset="0"/>
                <a:cs typeface="Times New Roman" panose="02020603050405020304" pitchFamily="18" charset="0"/>
              </a:rPr>
              <a:t>bombeo</a:t>
            </a:r>
            <a:r>
              <a:rPr lang="es-ES_tradnl" dirty="0"/>
              <a:t>”</a:t>
            </a:r>
            <a:r>
              <a:rPr lang="es-ES_tradnl" dirty="0" smtClean="0">
                <a:ea typeface="Calibri" panose="020F0502020204030204" pitchFamily="34" charset="0"/>
                <a:cs typeface="Times New Roman" panose="02020603050405020304" pitchFamily="18" charset="0"/>
              </a:rPr>
              <a:t> </a:t>
            </a:r>
            <a:r>
              <a:rPr lang="es-ES" dirty="0">
                <a:ea typeface="Calibri" panose="020F0502020204030204" pitchFamily="34" charset="0"/>
                <a:cs typeface="Arial" panose="020B0604020202020204" pitchFamily="34" charset="0"/>
              </a:rPr>
              <a:t>(CPE INEN 005-9-1, 1997</a:t>
            </a:r>
            <a:r>
              <a:rPr lang="es-ES" dirty="0" smtClean="0">
                <a:ea typeface="Calibri" panose="020F0502020204030204" pitchFamily="34" charset="0"/>
                <a:cs typeface="Arial" panose="020B0604020202020204" pitchFamily="34" charset="0"/>
              </a:rPr>
              <a:t>).</a:t>
            </a:r>
            <a:r>
              <a:rPr lang="es-ES_tradnl" dirty="0" smtClean="0">
                <a:ea typeface="Calibri" panose="020F0502020204030204" pitchFamily="34" charset="0"/>
                <a:cs typeface="Times New Roman" panose="02020603050405020304" pitchFamily="18" charset="0"/>
              </a:rPr>
              <a:t> </a:t>
            </a:r>
            <a:endParaRPr lang="es-ES" dirty="0"/>
          </a:p>
        </p:txBody>
      </p:sp>
      <p:sp>
        <p:nvSpPr>
          <p:cNvPr id="14" name="Rectángulo 13"/>
          <p:cNvSpPr/>
          <p:nvPr/>
        </p:nvSpPr>
        <p:spPr>
          <a:xfrm>
            <a:off x="2046501" y="2898082"/>
            <a:ext cx="2176237" cy="369332"/>
          </a:xfrm>
          <a:prstGeom prst="rect">
            <a:avLst/>
          </a:prstGeom>
        </p:spPr>
        <p:txBody>
          <a:bodyPr wrap="none">
            <a:spAutoFit/>
          </a:bodyPr>
          <a:lstStyle/>
          <a:p>
            <a:r>
              <a:rPr lang="es-ES_tradnl" dirty="0" smtClean="0"/>
              <a:t>CAUDAL DE BOMBEO</a:t>
            </a:r>
            <a:endParaRPr lang="es-ES_tradnl" dirty="0"/>
          </a:p>
        </p:txBody>
      </p:sp>
      <p:sp>
        <p:nvSpPr>
          <p:cNvPr id="4" name="Rectángulo 3"/>
          <p:cNvSpPr/>
          <p:nvPr/>
        </p:nvSpPr>
        <p:spPr>
          <a:xfrm>
            <a:off x="2046501" y="3308438"/>
            <a:ext cx="9183876" cy="646331"/>
          </a:xfrm>
          <a:prstGeom prst="rect">
            <a:avLst/>
          </a:prstGeom>
        </p:spPr>
        <p:txBody>
          <a:bodyPr wrap="square">
            <a:spAutoFit/>
          </a:bodyPr>
          <a:lstStyle/>
          <a:p>
            <a:pPr algn="just"/>
            <a:r>
              <a:rPr lang="es-ES_tradnl" dirty="0">
                <a:ea typeface="Calibri" panose="020F0502020204030204" pitchFamily="34" charset="0"/>
              </a:rPr>
              <a:t>La topografía de la parroquia en estudio hace que se requiera un bombeo, ya que la cota de la captación es de 470,70 msnm  y la de la tapa del tanque reservorio es de 522,00 msnm. </a:t>
            </a:r>
            <a:endParaRPr lang="es-ES" dirty="0"/>
          </a:p>
        </p:txBody>
      </p:sp>
      <mc:AlternateContent xmlns:mc="http://schemas.openxmlformats.org/markup-compatibility/2006">
        <mc:Choice xmlns:a14="http://schemas.microsoft.com/office/drawing/2010/main" Requires="a14">
          <p:sp>
            <p:nvSpPr>
              <p:cNvPr id="5" name="Rectángulo 4"/>
              <p:cNvSpPr/>
              <p:nvPr/>
            </p:nvSpPr>
            <p:spPr>
              <a:xfrm>
                <a:off x="2046501" y="4159491"/>
                <a:ext cx="7018473" cy="2126031"/>
              </a:xfrm>
              <a:prstGeom prst="rect">
                <a:avLst/>
              </a:prstGeom>
            </p:spPr>
            <p:txBody>
              <a:bodyPr wrap="square">
                <a:spAutoFit/>
              </a:bodyPr>
              <a:lstStyle/>
              <a:p>
                <a:pPr algn="just">
                  <a:spcAft>
                    <a:spcPts val="0"/>
                  </a:spcAft>
                </a:pPr>
                <a:r>
                  <a:rPr lang="es-ES_tradnl" b="1" dirty="0">
                    <a:ea typeface="Times New Roman" panose="02020603050405020304" pitchFamily="18" charset="0"/>
                    <a:cs typeface="Arial" panose="020B0604020202020204" pitchFamily="34" charset="0"/>
                  </a:rPr>
                  <a:t>Fórmula:</a:t>
                </a:r>
                <a:endParaRPr lang="es-ES" dirty="0">
                  <a:effectLst/>
                  <a:ea typeface="Calibri" panose="020F0502020204030204" pitchFamily="34" charset="0"/>
                  <a:cs typeface="Times New Roman" panose="02020603050405020304" pitchFamily="18" charset="0"/>
                </a:endParaRPr>
              </a:p>
              <a:p>
                <a:pPr marL="457200">
                  <a:spcAft>
                    <a:spcPts val="100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𝑄𝑏</m:t>
                      </m:r>
                      <m:r>
                        <a:rPr lang="es-ES_tradnl" i="1">
                          <a:effectLst/>
                          <a:ea typeface="Calibri" panose="020F0502020204030204" pitchFamily="34" charset="0"/>
                          <a:cs typeface="Arial" panose="020B0604020202020204" pitchFamily="34" charset="0"/>
                        </a:rPr>
                        <m:t>=1,05∗ </m:t>
                      </m:r>
                      <m:r>
                        <a:rPr lang="es-ES_tradnl" i="1">
                          <a:effectLst/>
                          <a:ea typeface="Calibri" panose="020F0502020204030204" pitchFamily="34" charset="0"/>
                          <a:cs typeface="Arial" panose="020B0604020202020204" pitchFamily="34" charset="0"/>
                        </a:rPr>
                        <m:t>𝑄𝑀𝐷</m:t>
                      </m:r>
                      <m:r>
                        <a:rPr lang="es-ES_tradnl" i="1">
                          <a:effectLst/>
                          <a:ea typeface="Calibri" panose="020F0502020204030204" pitchFamily="34" charset="0"/>
                          <a:cs typeface="Arial" panose="020B0604020202020204" pitchFamily="34" charset="0"/>
                        </a:rPr>
                        <m:t>∗</m:t>
                      </m:r>
                      <m:f>
                        <m:fPr>
                          <m:ctrlPr>
                            <a:rPr lang="es-ES" i="1">
                              <a:effectLst/>
                              <a:ea typeface="Calibri" panose="020F0502020204030204" pitchFamily="34" charset="0"/>
                              <a:cs typeface="Arial" panose="020B0604020202020204" pitchFamily="34" charset="0"/>
                            </a:rPr>
                          </m:ctrlPr>
                        </m:fPr>
                        <m:num>
                          <m:r>
                            <a:rPr lang="es-ES_tradnl" i="1">
                              <a:effectLst/>
                              <a:ea typeface="Calibri" panose="020F0502020204030204" pitchFamily="34" charset="0"/>
                              <a:cs typeface="Arial" panose="020B0604020202020204" pitchFamily="34" charset="0"/>
                            </a:rPr>
                            <m:t>24</m:t>
                          </m:r>
                        </m:num>
                        <m:den>
                          <m:r>
                            <a:rPr lang="es-ES_tradnl" i="1">
                              <a:effectLst/>
                              <a:ea typeface="Calibri" panose="020F0502020204030204" pitchFamily="34" charset="0"/>
                              <a:cs typeface="Arial" panose="020B0604020202020204" pitchFamily="34" charset="0"/>
                            </a:rPr>
                            <m:t>𝑃𝑒𝑟𝑖</m:t>
                          </m:r>
                          <m:r>
                            <a:rPr lang="es-ES_tradnl" i="1">
                              <a:effectLst/>
                              <a:ea typeface="Calibri" panose="020F0502020204030204" pitchFamily="34" charset="0"/>
                              <a:cs typeface="Arial" panose="020B0604020202020204" pitchFamily="34" charset="0"/>
                            </a:rPr>
                            <m:t>ó</m:t>
                          </m:r>
                          <m:r>
                            <a:rPr lang="es-ES_tradnl" i="1">
                              <a:effectLst/>
                              <a:ea typeface="Calibri" panose="020F0502020204030204" pitchFamily="34" charset="0"/>
                              <a:cs typeface="Arial" panose="020B0604020202020204" pitchFamily="34" charset="0"/>
                            </a:rPr>
                            <m:t>𝑑𝑜</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𝑑𝑒</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𝑏𝑜𝑚𝑏𝑒𝑜</m:t>
                          </m:r>
                        </m:den>
                      </m:f>
                    </m:oMath>
                  </m:oMathPara>
                </a14:m>
                <a:endParaRPr lang="es-ES" dirty="0">
                  <a:effectLst/>
                  <a:ea typeface="Calibri" panose="020F0502020204030204" pitchFamily="34" charset="0"/>
                  <a:cs typeface="Times New Roman" panose="02020603050405020304" pitchFamily="18" charset="0"/>
                </a:endParaRPr>
              </a:p>
              <a:p>
                <a:pPr algn="just">
                  <a:spcAft>
                    <a:spcPts val="0"/>
                  </a:spcAft>
                </a:pPr>
                <a:r>
                  <a:rPr lang="es-ES_tradnl" b="1" dirty="0">
                    <a:effectLst/>
                    <a:ea typeface="Times New Roman" panose="02020603050405020304" pitchFamily="18" charset="0"/>
                    <a:cs typeface="Arial" panose="020B0604020202020204" pitchFamily="34" charset="0"/>
                  </a:rPr>
                  <a:t>Donde:</a:t>
                </a:r>
                <a:endParaRPr lang="es-ES" dirty="0">
                  <a:effectLst/>
                  <a:ea typeface="Calibri" panose="020F0502020204030204" pitchFamily="34" charset="0"/>
                  <a:cs typeface="Times New Roman" panose="02020603050405020304" pitchFamily="18" charset="0"/>
                </a:endParaRPr>
              </a:p>
              <a:p>
                <a:pPr marL="449580" indent="-449580">
                  <a:spcAft>
                    <a:spcPts val="0"/>
                  </a:spcAft>
                </a:pPr>
                <a14:m>
                  <m:oMath xmlns:m="http://schemas.openxmlformats.org/officeDocument/2006/math">
                    <m:r>
                      <a:rPr lang="es-ES_tradnl" i="1">
                        <a:effectLst/>
                        <a:ea typeface="Calibri" panose="020F0502020204030204" pitchFamily="34" charset="0"/>
                        <a:cs typeface="Arial" panose="020B0604020202020204" pitchFamily="34" charset="0"/>
                      </a:rPr>
                      <m:t>𝑄𝑏</m:t>
                    </m:r>
                  </m:oMath>
                </a14:m>
                <a:r>
                  <a:rPr lang="es-ES_tradnl" dirty="0">
                    <a:effectLst/>
                    <a:ea typeface="Times New Roman" panose="02020603050405020304" pitchFamily="18" charset="0"/>
                    <a:cs typeface="Arial" panose="020B0604020202020204" pitchFamily="34" charset="0"/>
                  </a:rPr>
                  <a:t>                           = Caudal de bombeo </a:t>
                </a:r>
                <a:endParaRPr lang="es-ES" dirty="0">
                  <a:effectLst/>
                  <a:ea typeface="Calibri" panose="020F0502020204030204" pitchFamily="34" charset="0"/>
                  <a:cs typeface="Times New Roman" panose="02020603050405020304" pitchFamily="18" charset="0"/>
                </a:endParaRPr>
              </a:p>
              <a:p>
                <a:pPr marL="449580" indent="-449580">
                  <a:spcAft>
                    <a:spcPts val="0"/>
                  </a:spcAft>
                </a:pPr>
                <a14:m>
                  <m:oMath xmlns:m="http://schemas.openxmlformats.org/officeDocument/2006/math">
                    <m:r>
                      <a:rPr lang="es-ES_tradnl" i="1">
                        <a:effectLst/>
                        <a:ea typeface="Calibri" panose="020F0502020204030204" pitchFamily="34" charset="0"/>
                        <a:cs typeface="Arial" panose="020B0604020202020204" pitchFamily="34" charset="0"/>
                      </a:rPr>
                      <m:t>𝑄𝑀𝐷</m:t>
                    </m:r>
                  </m:oMath>
                </a14:m>
                <a:r>
                  <a:rPr lang="es-ES_tradnl" dirty="0">
                    <a:effectLst/>
                    <a:ea typeface="Times New Roman" panose="02020603050405020304" pitchFamily="18" charset="0"/>
                    <a:cs typeface="Arial" panose="020B0604020202020204" pitchFamily="34" charset="0"/>
                  </a:rPr>
                  <a:t>                        = Caudal máximo diario </a:t>
                </a:r>
                <a:endParaRPr lang="es-ES" dirty="0">
                  <a:effectLst/>
                  <a:ea typeface="Calibri" panose="020F0502020204030204" pitchFamily="34" charset="0"/>
                  <a:cs typeface="Times New Roman" panose="02020603050405020304" pitchFamily="18" charset="0"/>
                </a:endParaRPr>
              </a:p>
              <a:p>
                <a:pPr marL="449580" indent="-449580">
                  <a:spcAft>
                    <a:spcPts val="0"/>
                  </a:spcAft>
                </a:pPr>
                <a14:m>
                  <m:oMath xmlns:m="http://schemas.openxmlformats.org/officeDocument/2006/math">
                    <m:r>
                      <a:rPr lang="es-ES_tradnl" i="1">
                        <a:effectLst/>
                        <a:ea typeface="Calibri" panose="020F0502020204030204" pitchFamily="34" charset="0"/>
                        <a:cs typeface="Arial" panose="020B0604020202020204" pitchFamily="34" charset="0"/>
                      </a:rPr>
                      <m:t>𝑃𝑒𝑟𝑖</m:t>
                    </m:r>
                    <m:r>
                      <a:rPr lang="es-ES_tradnl" i="1">
                        <a:effectLst/>
                        <a:ea typeface="Calibri" panose="020F0502020204030204" pitchFamily="34" charset="0"/>
                        <a:cs typeface="Arial" panose="020B0604020202020204" pitchFamily="34" charset="0"/>
                      </a:rPr>
                      <m:t>ó</m:t>
                    </m:r>
                    <m:r>
                      <a:rPr lang="es-ES_tradnl" i="1">
                        <a:effectLst/>
                        <a:ea typeface="Calibri" panose="020F0502020204030204" pitchFamily="34" charset="0"/>
                        <a:cs typeface="Arial" panose="020B0604020202020204" pitchFamily="34" charset="0"/>
                      </a:rPr>
                      <m:t>𝑑𝑜</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𝑑𝑒</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𝑏𝑜𝑚𝑏𝑒𝑜</m:t>
                    </m:r>
                  </m:oMath>
                </a14:m>
                <a:r>
                  <a:rPr lang="es-ES_tradnl" dirty="0">
                    <a:effectLst/>
                    <a:ea typeface="Times New Roman" panose="02020603050405020304" pitchFamily="18" charset="0"/>
                    <a:cs typeface="Arial" panose="020B0604020202020204" pitchFamily="34" charset="0"/>
                  </a:rPr>
                  <a:t> = Horas de bombeo al día = 7 </a:t>
                </a:r>
                <a:r>
                  <a:rPr lang="es-ES_tradnl" dirty="0" smtClean="0">
                    <a:effectLst/>
                    <a:ea typeface="Times New Roman" panose="02020603050405020304" pitchFamily="18" charset="0"/>
                    <a:cs typeface="Arial" panose="020B0604020202020204" pitchFamily="34" charset="0"/>
                  </a:rPr>
                  <a:t>horas</a:t>
                </a:r>
                <a:endParaRPr lang="es-ES" dirty="0">
                  <a:effectLst/>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2046501" y="4159491"/>
                <a:ext cx="7018473" cy="2126031"/>
              </a:xfrm>
              <a:prstGeom prst="rect">
                <a:avLst/>
              </a:prstGeom>
              <a:blipFill rotWithShape="0">
                <a:blip r:embed="rId4"/>
                <a:stretch>
                  <a:fillRect l="-782" t="-1433" b="-3725"/>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6638439" y="4795421"/>
                <a:ext cx="6096000" cy="1017010"/>
              </a:xfrm>
              <a:prstGeom prst="rect">
                <a:avLst/>
              </a:prstGeom>
            </p:spPr>
            <p:txBody>
              <a:bodyPr>
                <a:spAutoFit/>
              </a:bodyPr>
              <a:lstStyle/>
              <a:p>
                <a:pPr marL="457200">
                  <a:spcAft>
                    <a:spcPts val="0"/>
                  </a:spcAft>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ea typeface="Calibri" panose="020F0502020204030204" pitchFamily="34" charset="0"/>
                          <a:cs typeface="Arial" panose="020B0604020202020204" pitchFamily="34" charset="0"/>
                        </a:rPr>
                        <m:t>𝑄𝑏</m:t>
                      </m:r>
                      <m:r>
                        <a:rPr lang="es-ES_tradnl" i="1">
                          <a:latin typeface="Cambria Math" panose="02040503050406030204" pitchFamily="18" charset="0"/>
                          <a:ea typeface="Calibri" panose="020F0502020204030204" pitchFamily="34" charset="0"/>
                          <a:cs typeface="Arial" panose="020B0604020202020204" pitchFamily="34" charset="0"/>
                        </a:rPr>
                        <m:t>=1,05∗ 2,78∗</m:t>
                      </m:r>
                      <m:f>
                        <m:fPr>
                          <m:ctrlPr>
                            <a:rPr lang="es-ES" i="1">
                              <a:latin typeface="Cambria Math" panose="02040503050406030204" pitchFamily="18" charset="0"/>
                              <a:ea typeface="Calibri" panose="020F0502020204030204" pitchFamily="34" charset="0"/>
                              <a:cs typeface="Arial" panose="020B0604020202020204" pitchFamily="34" charset="0"/>
                            </a:rPr>
                          </m:ctrlPr>
                        </m:fPr>
                        <m:num>
                          <m:r>
                            <a:rPr lang="es-ES_tradnl" i="1">
                              <a:latin typeface="Cambria Math" panose="02040503050406030204" pitchFamily="18" charset="0"/>
                              <a:ea typeface="Calibri" panose="020F0502020204030204" pitchFamily="34" charset="0"/>
                              <a:cs typeface="Arial" panose="020B0604020202020204" pitchFamily="34" charset="0"/>
                            </a:rPr>
                            <m:t>24</m:t>
                          </m:r>
                        </m:num>
                        <m:den>
                          <m:r>
                            <a:rPr lang="es-ES_tradnl" i="1">
                              <a:latin typeface="Cambria Math" panose="02040503050406030204" pitchFamily="18" charset="0"/>
                              <a:ea typeface="Calibri" panose="020F0502020204030204" pitchFamily="34" charset="0"/>
                              <a:cs typeface="Arial" panose="020B0604020202020204" pitchFamily="34" charset="0"/>
                            </a:rPr>
                            <m:t>7</m:t>
                          </m:r>
                        </m:den>
                      </m:f>
                    </m:oMath>
                  </m:oMathPara>
                </a14:m>
                <a:endParaRPr lang="es-ES" dirty="0">
                  <a:ea typeface="Calibri" panose="020F0502020204030204" pitchFamily="34" charset="0"/>
                  <a:cs typeface="Times New Roman" panose="02020603050405020304" pitchFamily="18" charset="0"/>
                </a:endParaRPr>
              </a:p>
              <a:p>
                <a:pPr marL="457200">
                  <a:spcAft>
                    <a:spcPts val="1000"/>
                  </a:spcAft>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ea typeface="Calibri" panose="020F0502020204030204" pitchFamily="34" charset="0"/>
                          <a:cs typeface="Arial" panose="020B0604020202020204" pitchFamily="34" charset="0"/>
                        </a:rPr>
                        <m:t>𝑄𝑏</m:t>
                      </m:r>
                      <m:r>
                        <a:rPr lang="es-ES_tradnl" i="1">
                          <a:latin typeface="Cambria Math" panose="02040503050406030204" pitchFamily="18" charset="0"/>
                          <a:ea typeface="Calibri" panose="020F0502020204030204" pitchFamily="34" charset="0"/>
                          <a:cs typeface="Arial" panose="020B0604020202020204" pitchFamily="34" charset="0"/>
                        </a:rPr>
                        <m:t>=10,00 </m:t>
                      </m:r>
                      <m:r>
                        <a:rPr lang="es-ES_tradnl" i="1">
                          <a:latin typeface="Cambria Math" panose="02040503050406030204" pitchFamily="18" charset="0"/>
                          <a:ea typeface="Calibri" panose="020F0502020204030204" pitchFamily="34" charset="0"/>
                          <a:cs typeface="Arial" panose="020B0604020202020204" pitchFamily="34" charset="0"/>
                        </a:rPr>
                        <m:t>𝑙𝑡</m:t>
                      </m:r>
                      <m:r>
                        <a:rPr lang="es-ES_tradnl" i="1">
                          <a:latin typeface="Cambria Math" panose="02040503050406030204" pitchFamily="18" charset="0"/>
                          <a:ea typeface="Calibri" panose="020F0502020204030204" pitchFamily="34" charset="0"/>
                          <a:cs typeface="Arial" panose="020B0604020202020204" pitchFamily="34" charset="0"/>
                        </a:rPr>
                        <m:t>/</m:t>
                      </m:r>
                      <m:r>
                        <a:rPr lang="es-ES_tradnl" i="1">
                          <a:latin typeface="Cambria Math" panose="02040503050406030204" pitchFamily="18" charset="0"/>
                          <a:ea typeface="Calibri" panose="020F0502020204030204" pitchFamily="34" charset="0"/>
                          <a:cs typeface="Arial" panose="020B0604020202020204" pitchFamily="34" charset="0"/>
                        </a:rPr>
                        <m:t>𝑠</m:t>
                      </m:r>
                    </m:oMath>
                  </m:oMathPara>
                </a14:m>
                <a:endParaRPr lang="es-ES" dirty="0">
                  <a:ea typeface="Calibri" panose="020F0502020204030204" pitchFamily="34" charset="0"/>
                  <a:cs typeface="Times New Roman" panose="02020603050405020304" pitchFamily="18"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6638439" y="4795421"/>
                <a:ext cx="6096000" cy="1017010"/>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090280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graphicFrame>
        <p:nvGraphicFramePr>
          <p:cNvPr id="10" name="Diagrama 9">
            <a:extLst>
              <a:ext uri="{FF2B5EF4-FFF2-40B4-BE49-F238E27FC236}">
                <a16:creationId xmlns:a16="http://schemas.microsoft.com/office/drawing/2014/main" xmlns="" id="{25152896-E08B-4262-B9DA-93212EBF73FE}"/>
              </a:ext>
            </a:extLst>
          </p:cNvPr>
          <p:cNvGraphicFramePr/>
          <p:nvPr>
            <p:extLst>
              <p:ext uri="{D42A27DB-BD31-4B8C-83A1-F6EECF244321}">
                <p14:modId xmlns:p14="http://schemas.microsoft.com/office/powerpoint/2010/main" val="1267246965"/>
              </p:ext>
            </p:extLst>
          </p:nvPr>
        </p:nvGraphicFramePr>
        <p:xfrm>
          <a:off x="2143368" y="104312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p:cNvSpPr/>
          <p:nvPr/>
        </p:nvSpPr>
        <p:spPr>
          <a:xfrm>
            <a:off x="1631852" y="500626"/>
            <a:ext cx="3750141" cy="577850"/>
          </a:xfrm>
          <a:prstGeom prst="rect">
            <a:avLst/>
          </a:prstGeom>
        </p:spPr>
        <p:txBody>
          <a:bodyPr wrap="square">
            <a:spAutoFit/>
          </a:bodyPr>
          <a:lstStyle/>
          <a:p>
            <a:pPr lvl="1" algn="just">
              <a:lnSpc>
                <a:spcPct val="150000"/>
              </a:lnSpc>
              <a:spcBef>
                <a:spcPts val="1200"/>
              </a:spcBef>
              <a:spcAft>
                <a:spcPts val="1200"/>
              </a:spcAft>
            </a:pPr>
            <a:r>
              <a:rPr lang="es-EC" sz="2400" b="1" dirty="0">
                <a:latin typeface="Arial" panose="020B0604020202020204" pitchFamily="34" charset="0"/>
                <a:ea typeface="Times New Roman" panose="02020603050405020304" pitchFamily="18" charset="0"/>
                <a:cs typeface="Times New Roman" panose="02020603050405020304" pitchFamily="18" charset="0"/>
              </a:rPr>
              <a:t>JUSTIFICACIÓN</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3</a:t>
            </a:fld>
            <a:endParaRPr lang="es-EC"/>
          </a:p>
        </p:txBody>
      </p:sp>
    </p:spTree>
    <p:extLst>
      <p:ext uri="{BB962C8B-B14F-4D97-AF65-F5344CB8AC3E}">
        <p14:creationId xmlns:p14="http://schemas.microsoft.com/office/powerpoint/2010/main" val="409599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3" name="Marcador de número de diapositiva 2"/>
          <p:cNvSpPr>
            <a:spLocks noGrp="1"/>
          </p:cNvSpPr>
          <p:nvPr>
            <p:ph type="sldNum" sz="quarter" idx="12"/>
          </p:nvPr>
        </p:nvSpPr>
        <p:spPr/>
        <p:txBody>
          <a:bodyPr/>
          <a:lstStyle/>
          <a:p>
            <a:fld id="{29DCF790-1CAF-48E4-8CA7-EA92491C19D9}" type="slidenum">
              <a:rPr lang="es-EC" smtClean="0"/>
              <a:t>30</a:t>
            </a:fld>
            <a:endParaRPr lang="es-EC"/>
          </a:p>
        </p:txBody>
      </p:sp>
      <p:sp>
        <p:nvSpPr>
          <p:cNvPr id="4" name="Rectángulo 3"/>
          <p:cNvSpPr/>
          <p:nvPr/>
        </p:nvSpPr>
        <p:spPr>
          <a:xfrm>
            <a:off x="1780504" y="2140005"/>
            <a:ext cx="9573296" cy="2862322"/>
          </a:xfrm>
          <a:prstGeom prst="rect">
            <a:avLst/>
          </a:prstGeom>
        </p:spPr>
        <p:txBody>
          <a:bodyPr wrap="square">
            <a:spAutoFit/>
          </a:bodyPr>
          <a:lstStyle/>
          <a:p>
            <a:pPr indent="228600" algn="just">
              <a:lnSpc>
                <a:spcPct val="200000"/>
              </a:lnSpc>
              <a:spcAft>
                <a:spcPts val="0"/>
              </a:spcAft>
            </a:pPr>
            <a:r>
              <a:rPr lang="es-EC" dirty="0">
                <a:ea typeface="Calibri" panose="020F0502020204030204" pitchFamily="34" charset="0"/>
                <a:cs typeface="Times New Roman" panose="02020603050405020304" pitchFamily="18" charset="0"/>
              </a:rPr>
              <a:t>Teniendo el caudal de bombeo, se debe verificar que el caudal disponible (caudal de la fuente) sea suficiente para satisfacer el diseño.  Entonces se debe realizar el siguiente análisis:  </a:t>
            </a:r>
            <a:endParaRPr lang="es-ES" dirty="0">
              <a:ea typeface="Calibri" panose="020F0502020204030204" pitchFamily="34" charset="0"/>
              <a:cs typeface="Times New Roman" panose="02020603050405020304" pitchFamily="18" charset="0"/>
            </a:endParaRPr>
          </a:p>
          <a:p>
            <a:pPr marL="449580" indent="-449580" algn="ctr">
              <a:lnSpc>
                <a:spcPct val="200000"/>
              </a:lnSpc>
              <a:spcAft>
                <a:spcPts val="0"/>
              </a:spcAft>
            </a:pPr>
            <a:endParaRPr lang="es-ES_tradnl" dirty="0" smtClean="0">
              <a:ea typeface="Times New Roman" panose="02020603050405020304" pitchFamily="18" charset="0"/>
              <a:cs typeface="Arial" panose="020B0604020202020204" pitchFamily="34" charset="0"/>
            </a:endParaRPr>
          </a:p>
          <a:p>
            <a:pPr marL="449580" indent="-449580" algn="ctr">
              <a:lnSpc>
                <a:spcPct val="200000"/>
              </a:lnSpc>
              <a:spcAft>
                <a:spcPts val="0"/>
              </a:spcAft>
            </a:pPr>
            <a:r>
              <a:rPr lang="es-ES_tradnl" dirty="0" smtClean="0">
                <a:ea typeface="Times New Roman" panose="02020603050405020304" pitchFamily="18" charset="0"/>
                <a:cs typeface="Arial" panose="020B0604020202020204" pitchFamily="34" charset="0"/>
              </a:rPr>
              <a:t>Q </a:t>
            </a:r>
            <a:r>
              <a:rPr lang="es-ES_tradnl" dirty="0">
                <a:ea typeface="Times New Roman" panose="02020603050405020304" pitchFamily="18" charset="0"/>
                <a:cs typeface="Arial" panose="020B0604020202020204" pitchFamily="34" charset="0"/>
              </a:rPr>
              <a:t>aforo &gt; Q bombeo</a:t>
            </a:r>
            <a:endParaRPr lang="es-ES" dirty="0">
              <a:ea typeface="Calibri" panose="020F0502020204030204" pitchFamily="34" charset="0"/>
              <a:cs typeface="Times New Roman" panose="02020603050405020304" pitchFamily="18" charset="0"/>
            </a:endParaRPr>
          </a:p>
          <a:p>
            <a:pPr marL="449580" indent="-449580" algn="ctr">
              <a:lnSpc>
                <a:spcPct val="200000"/>
              </a:lnSpc>
              <a:spcAft>
                <a:spcPts val="0"/>
              </a:spcAft>
            </a:pPr>
            <a:r>
              <a:rPr lang="es-ES_tradnl" dirty="0">
                <a:ea typeface="Times New Roman" panose="02020603050405020304" pitchFamily="18" charset="0"/>
                <a:cs typeface="Arial" panose="020B0604020202020204" pitchFamily="34" charset="0"/>
              </a:rPr>
              <a:t>11,58 litros/segundo &gt; 10,00 litros/segundo</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486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31</a:t>
            </a:fld>
            <a:endParaRPr lang="es-EC"/>
          </a:p>
        </p:txBody>
      </p:sp>
      <p:sp>
        <p:nvSpPr>
          <p:cNvPr id="12" name="Rectángulo 11"/>
          <p:cNvSpPr/>
          <p:nvPr/>
        </p:nvSpPr>
        <p:spPr>
          <a:xfrm>
            <a:off x="2487335" y="1008973"/>
            <a:ext cx="2100255"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TRATAMIENTO</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Rectángulo 13"/>
          <p:cNvSpPr/>
          <p:nvPr/>
        </p:nvSpPr>
        <p:spPr>
          <a:xfrm>
            <a:off x="2046502" y="1636673"/>
            <a:ext cx="3740896" cy="369332"/>
          </a:xfrm>
          <a:prstGeom prst="rect">
            <a:avLst/>
          </a:prstGeom>
        </p:spPr>
        <p:txBody>
          <a:bodyPr wrap="none">
            <a:spAutoFit/>
          </a:bodyPr>
          <a:lstStyle/>
          <a:p>
            <a:r>
              <a:rPr lang="es-ES_tradnl" dirty="0" smtClean="0"/>
              <a:t>CÁLCULO DE HIPOCLORITO DE CALCIO</a:t>
            </a:r>
            <a:endParaRPr lang="es-ES_tradnl" dirty="0"/>
          </a:p>
        </p:txBody>
      </p:sp>
      <p:sp>
        <p:nvSpPr>
          <p:cNvPr id="17" name="Rectángulo 16"/>
          <p:cNvSpPr/>
          <p:nvPr/>
        </p:nvSpPr>
        <p:spPr>
          <a:xfrm>
            <a:off x="6808191" y="1763167"/>
            <a:ext cx="5014615" cy="2031325"/>
          </a:xfrm>
          <a:prstGeom prst="rect">
            <a:avLst/>
          </a:prstGeom>
        </p:spPr>
        <p:txBody>
          <a:bodyPr wrap="square">
            <a:spAutoFit/>
          </a:bodyPr>
          <a:lstStyle/>
          <a:p>
            <a:pPr indent="228600" algn="just">
              <a:spcAft>
                <a:spcPts val="0"/>
              </a:spcAft>
            </a:pPr>
            <a:r>
              <a:rPr lang="es-ES_tradnl" dirty="0" smtClean="0">
                <a:ea typeface="Times New Roman" panose="02020603050405020304" pitchFamily="18" charset="0"/>
                <a:cs typeface="Arial" panose="020B0604020202020204" pitchFamily="34" charset="0"/>
              </a:rPr>
              <a:t>La </a:t>
            </a:r>
            <a:r>
              <a:rPr lang="es-ES_tradnl" dirty="0">
                <a:ea typeface="Times New Roman" panose="02020603050405020304" pitchFamily="18" charset="0"/>
                <a:cs typeface="Arial" panose="020B0604020202020204" pitchFamily="34" charset="0"/>
              </a:rPr>
              <a:t>Secretaría Nacional del Agua establece garantizar al menos 3 meses la cantidad de hipoclorito en el tanque de tratamiento, por lo tanto</a:t>
            </a:r>
            <a:r>
              <a:rPr lang="es-ES_tradnl" dirty="0" smtClean="0">
                <a:ea typeface="Times New Roman" panose="02020603050405020304" pitchFamily="18" charset="0"/>
                <a:cs typeface="Arial" panose="020B0604020202020204" pitchFamily="34" charset="0"/>
              </a:rPr>
              <a:t>:</a:t>
            </a:r>
          </a:p>
          <a:p>
            <a:pPr indent="228600" algn="just">
              <a:spcAft>
                <a:spcPts val="0"/>
              </a:spcAft>
            </a:pPr>
            <a:endParaRPr lang="es-ES" dirty="0">
              <a:ea typeface="Calibri" panose="020F0502020204030204" pitchFamily="34" charset="0"/>
              <a:cs typeface="Times New Roman" panose="02020603050405020304" pitchFamily="18" charset="0"/>
            </a:endParaRPr>
          </a:p>
          <a:p>
            <a:pPr>
              <a:spcAft>
                <a:spcPts val="0"/>
              </a:spcAft>
            </a:pPr>
            <a:r>
              <a:rPr lang="es-ES_tradnl" dirty="0">
                <a:ea typeface="Times New Roman" panose="02020603050405020304" pitchFamily="18" charset="0"/>
                <a:cs typeface="Arial" panose="020B0604020202020204" pitchFamily="34" charset="0"/>
              </a:rPr>
              <a:t>V (3 meses) = 0,343 kg/día * 90 días</a:t>
            </a:r>
            <a:endParaRPr lang="es-ES" dirty="0">
              <a:ea typeface="Calibri" panose="020F0502020204030204" pitchFamily="34" charset="0"/>
              <a:cs typeface="Times New Roman" panose="02020603050405020304" pitchFamily="18" charset="0"/>
            </a:endParaRPr>
          </a:p>
          <a:p>
            <a:pPr>
              <a:spcAft>
                <a:spcPts val="0"/>
              </a:spcAft>
            </a:pPr>
            <a:r>
              <a:rPr lang="es-ES_tradnl" dirty="0">
                <a:ea typeface="Times New Roman" panose="02020603050405020304" pitchFamily="18" charset="0"/>
                <a:cs typeface="Arial" panose="020B0604020202020204" pitchFamily="34" charset="0"/>
              </a:rPr>
              <a:t>V (3 meses) = 30,88 kg.</a:t>
            </a:r>
            <a:endParaRPr lang="es-ES" dirty="0">
              <a:effectLst/>
              <a:ea typeface="Calibri" panose="020F0502020204030204" pitchFamily="34" charset="0"/>
              <a:cs typeface="Times New Roman" panose="02020603050405020304" pitchFamily="18" charset="0"/>
            </a:endParaRPr>
          </a:p>
        </p:txBody>
      </p:sp>
      <p:sp>
        <p:nvSpPr>
          <p:cNvPr id="18" name="Rectángulo 17"/>
          <p:cNvSpPr/>
          <p:nvPr/>
        </p:nvSpPr>
        <p:spPr>
          <a:xfrm>
            <a:off x="2034664" y="2924003"/>
            <a:ext cx="4765600" cy="369332"/>
          </a:xfrm>
          <a:prstGeom prst="rect">
            <a:avLst/>
          </a:prstGeom>
        </p:spPr>
        <p:txBody>
          <a:bodyPr wrap="none">
            <a:spAutoFit/>
          </a:bodyPr>
          <a:lstStyle/>
          <a:p>
            <a:r>
              <a:rPr lang="es-ES_tradnl" dirty="0" smtClean="0"/>
              <a:t>CÁLCULO DEL VOLUMEN DE AGUA CONSUMIDA </a:t>
            </a:r>
            <a:endParaRPr lang="es-ES_tradnl" dirty="0"/>
          </a:p>
        </p:txBody>
      </p:sp>
      <p:sp>
        <p:nvSpPr>
          <p:cNvPr id="21" name="Rectángulo 20"/>
          <p:cNvSpPr/>
          <p:nvPr/>
        </p:nvSpPr>
        <p:spPr>
          <a:xfrm>
            <a:off x="2034664" y="4811734"/>
            <a:ext cx="3540456" cy="369332"/>
          </a:xfrm>
          <a:prstGeom prst="rect">
            <a:avLst/>
          </a:prstGeom>
        </p:spPr>
        <p:txBody>
          <a:bodyPr wrap="none">
            <a:spAutoFit/>
          </a:bodyPr>
          <a:lstStyle/>
          <a:p>
            <a:r>
              <a:rPr lang="es-ES_tradnl" dirty="0" smtClean="0"/>
              <a:t>CÁLCULO DEL CONSUMO DE CLORO</a:t>
            </a:r>
            <a:endParaRPr lang="es-ES_tradnl" dirty="0"/>
          </a:p>
        </p:txBody>
      </p:sp>
      <p:sp>
        <p:nvSpPr>
          <p:cNvPr id="4" name="Rectángulo 3"/>
          <p:cNvSpPr/>
          <p:nvPr/>
        </p:nvSpPr>
        <p:spPr>
          <a:xfrm>
            <a:off x="2034664" y="2100559"/>
            <a:ext cx="6096000" cy="646331"/>
          </a:xfrm>
          <a:prstGeom prst="rect">
            <a:avLst/>
          </a:prstGeom>
        </p:spPr>
        <p:txBody>
          <a:bodyPr>
            <a:spAutoFit/>
          </a:bodyPr>
          <a:lstStyle/>
          <a:p>
            <a:pPr>
              <a:spcAft>
                <a:spcPts val="0"/>
              </a:spcAft>
            </a:pPr>
            <a:r>
              <a:rPr lang="es-ES_tradnl" dirty="0">
                <a:ea typeface="Times New Roman" panose="02020603050405020304" pitchFamily="18" charset="0"/>
                <a:cs typeface="Arial" panose="020B0604020202020204" pitchFamily="34" charset="0"/>
              </a:rPr>
              <a:t>Concentración de cloro          =1 mg/</a:t>
            </a:r>
            <a:r>
              <a:rPr lang="es-ES_tradnl" dirty="0" err="1">
                <a:ea typeface="Times New Roman" panose="02020603050405020304" pitchFamily="18" charset="0"/>
                <a:cs typeface="Arial" panose="020B0604020202020204" pitchFamily="34" charset="0"/>
              </a:rPr>
              <a:t>lt</a:t>
            </a:r>
            <a:r>
              <a:rPr lang="es-ES_tradnl" dirty="0">
                <a:ea typeface="Times New Roman" panose="02020603050405020304" pitchFamily="18" charset="0"/>
                <a:cs typeface="Arial" panose="020B0604020202020204" pitchFamily="34" charset="0"/>
              </a:rPr>
              <a:t>.</a:t>
            </a:r>
            <a:endParaRPr lang="es-ES" dirty="0">
              <a:ea typeface="Calibri" panose="020F0502020204030204" pitchFamily="34" charset="0"/>
              <a:cs typeface="Times New Roman" panose="02020603050405020304" pitchFamily="18" charset="0"/>
            </a:endParaRPr>
          </a:p>
          <a:p>
            <a:pPr>
              <a:spcAft>
                <a:spcPts val="0"/>
              </a:spcAft>
            </a:pPr>
            <a:r>
              <a:rPr lang="es-ES_tradnl" dirty="0">
                <a:ea typeface="Times New Roman" panose="02020603050405020304" pitchFamily="18" charset="0"/>
                <a:cs typeface="Arial" panose="020B0604020202020204" pitchFamily="34" charset="0"/>
              </a:rPr>
              <a:t>Caudal máximo diario QMD  = 2,78 </a:t>
            </a:r>
            <a:r>
              <a:rPr lang="es-ES_tradnl" dirty="0" err="1">
                <a:ea typeface="Times New Roman" panose="02020603050405020304" pitchFamily="18" charset="0"/>
                <a:cs typeface="Arial" panose="020B0604020202020204" pitchFamily="34" charset="0"/>
              </a:rPr>
              <a:t>lt</a:t>
            </a:r>
            <a:r>
              <a:rPr lang="es-ES_tradnl" dirty="0">
                <a:ea typeface="Times New Roman" panose="02020603050405020304" pitchFamily="18" charset="0"/>
                <a:cs typeface="Arial" panose="020B0604020202020204" pitchFamily="34" charset="0"/>
              </a:rPr>
              <a:t>/</a:t>
            </a:r>
            <a:r>
              <a:rPr lang="es-ES_tradnl" dirty="0" err="1">
                <a:ea typeface="Times New Roman" panose="02020603050405020304" pitchFamily="18" charset="0"/>
                <a:cs typeface="Arial" panose="020B0604020202020204" pitchFamily="34" charset="0"/>
              </a:rPr>
              <a:t>seg</a:t>
            </a:r>
            <a:r>
              <a:rPr lang="es-ES_tradnl" dirty="0">
                <a:ea typeface="Times New Roman" panose="02020603050405020304" pitchFamily="18" charset="0"/>
                <a:cs typeface="Arial" panose="020B0604020202020204" pitchFamily="34" charset="0"/>
              </a:rPr>
              <a:t>.</a:t>
            </a:r>
            <a:endParaRPr lang="es-ES" dirty="0">
              <a:ea typeface="Calibri" panose="020F0502020204030204" pitchFamily="34" charset="0"/>
              <a:cs typeface="Times New Roman" panose="02020603050405020304" pitchFamily="18" charset="0"/>
            </a:endParaRPr>
          </a:p>
        </p:txBody>
      </p:sp>
      <p:sp>
        <p:nvSpPr>
          <p:cNvPr id="9" name="Rectángulo 8"/>
          <p:cNvSpPr/>
          <p:nvPr/>
        </p:nvSpPr>
        <p:spPr>
          <a:xfrm>
            <a:off x="2213927" y="3470448"/>
            <a:ext cx="6096000" cy="1200329"/>
          </a:xfrm>
          <a:prstGeom prst="rect">
            <a:avLst/>
          </a:prstGeom>
        </p:spPr>
        <p:txBody>
          <a:bodyPr>
            <a:spAutoFit/>
          </a:bodyPr>
          <a:lstStyle/>
          <a:p>
            <a:pPr>
              <a:spcAft>
                <a:spcPts val="0"/>
              </a:spcAft>
            </a:pPr>
            <a:r>
              <a:rPr lang="en-US" dirty="0">
                <a:ea typeface="Times New Roman" panose="02020603050405020304" pitchFamily="18" charset="0"/>
                <a:cs typeface="Arial" panose="020B0604020202020204" pitchFamily="34" charset="0"/>
              </a:rPr>
              <a:t>V = QMD * 86400 </a:t>
            </a:r>
            <a:r>
              <a:rPr lang="en-US" dirty="0" err="1">
                <a:ea typeface="Times New Roman" panose="02020603050405020304" pitchFamily="18" charset="0"/>
                <a:cs typeface="Arial" panose="020B0604020202020204" pitchFamily="34" charset="0"/>
              </a:rPr>
              <a:t>seg</a:t>
            </a:r>
            <a:r>
              <a:rPr lang="en-US" dirty="0">
                <a:ea typeface="Times New Roman" panose="02020603050405020304" pitchFamily="18" charset="0"/>
                <a:cs typeface="Arial" panose="020B0604020202020204" pitchFamily="34" charset="0"/>
              </a:rPr>
              <a:t>.</a:t>
            </a:r>
            <a:endParaRPr lang="es-ES" dirty="0">
              <a:ea typeface="Calibri" panose="020F0502020204030204" pitchFamily="34" charset="0"/>
              <a:cs typeface="Times New Roman" panose="02020603050405020304" pitchFamily="18" charset="0"/>
            </a:endParaRPr>
          </a:p>
          <a:p>
            <a:pPr>
              <a:spcAft>
                <a:spcPts val="0"/>
              </a:spcAft>
            </a:pPr>
            <a:r>
              <a:rPr lang="en-US" dirty="0">
                <a:ea typeface="Times New Roman" panose="02020603050405020304" pitchFamily="18" charset="0"/>
                <a:cs typeface="Arial" panose="020B0604020202020204" pitchFamily="34" charset="0"/>
              </a:rPr>
              <a:t>V = 2,78 </a:t>
            </a:r>
            <a:r>
              <a:rPr lang="en-US" dirty="0" err="1">
                <a:ea typeface="Times New Roman" panose="02020603050405020304" pitchFamily="18" charset="0"/>
                <a:cs typeface="Arial" panose="020B0604020202020204" pitchFamily="34" charset="0"/>
              </a:rPr>
              <a:t>lt</a:t>
            </a:r>
            <a:r>
              <a:rPr lang="en-US" dirty="0">
                <a:ea typeface="Times New Roman" panose="02020603050405020304" pitchFamily="18" charset="0"/>
                <a:cs typeface="Arial" panose="020B0604020202020204" pitchFamily="34" charset="0"/>
              </a:rPr>
              <a:t>/</a:t>
            </a:r>
            <a:r>
              <a:rPr lang="en-US" dirty="0" err="1">
                <a:ea typeface="Times New Roman" panose="02020603050405020304" pitchFamily="18" charset="0"/>
                <a:cs typeface="Arial" panose="020B0604020202020204" pitchFamily="34" charset="0"/>
              </a:rPr>
              <a:t>seg</a:t>
            </a:r>
            <a:r>
              <a:rPr lang="en-US" dirty="0">
                <a:ea typeface="Times New Roman" panose="02020603050405020304" pitchFamily="18" charset="0"/>
                <a:cs typeface="Arial" panose="020B0604020202020204" pitchFamily="34" charset="0"/>
              </a:rPr>
              <a:t>. </a:t>
            </a:r>
            <a:r>
              <a:rPr lang="es-ES" dirty="0">
                <a:ea typeface="Times New Roman" panose="02020603050405020304" pitchFamily="18" charset="0"/>
                <a:cs typeface="Arial" panose="020B0604020202020204" pitchFamily="34" charset="0"/>
              </a:rPr>
              <a:t>* 86400 </a:t>
            </a:r>
            <a:r>
              <a:rPr lang="es-ES" dirty="0" err="1">
                <a:ea typeface="Times New Roman" panose="02020603050405020304" pitchFamily="18" charset="0"/>
                <a:cs typeface="Arial" panose="020B0604020202020204" pitchFamily="34" charset="0"/>
              </a:rPr>
              <a:t>seg</a:t>
            </a:r>
            <a:endParaRPr lang="es-ES" dirty="0">
              <a:ea typeface="Calibri" panose="020F0502020204030204" pitchFamily="34" charset="0"/>
              <a:cs typeface="Times New Roman" panose="02020603050405020304" pitchFamily="18" charset="0"/>
            </a:endParaRPr>
          </a:p>
          <a:p>
            <a:pPr>
              <a:spcAft>
                <a:spcPts val="0"/>
              </a:spcAft>
            </a:pPr>
            <a:r>
              <a:rPr lang="es-ES" dirty="0">
                <a:ea typeface="Times New Roman" panose="02020603050405020304" pitchFamily="18" charset="0"/>
                <a:cs typeface="Arial" panose="020B0604020202020204" pitchFamily="34" charset="0"/>
              </a:rPr>
              <a:t>V = 240192 </a:t>
            </a:r>
            <a:r>
              <a:rPr lang="es-ES" dirty="0" err="1">
                <a:ea typeface="Times New Roman" panose="02020603050405020304" pitchFamily="18" charset="0"/>
                <a:cs typeface="Arial" panose="020B0604020202020204" pitchFamily="34" charset="0"/>
              </a:rPr>
              <a:t>lts</a:t>
            </a:r>
            <a:r>
              <a:rPr lang="es-ES" dirty="0">
                <a:ea typeface="Times New Roman" panose="02020603050405020304" pitchFamily="18" charset="0"/>
                <a:cs typeface="Arial" panose="020B0604020202020204" pitchFamily="34" charset="0"/>
              </a:rPr>
              <a:t>.</a:t>
            </a:r>
            <a:endParaRPr lang="es-ES" dirty="0">
              <a:ea typeface="Calibri" panose="020F0502020204030204" pitchFamily="34" charset="0"/>
              <a:cs typeface="Times New Roman" panose="02020603050405020304" pitchFamily="18" charset="0"/>
            </a:endParaRPr>
          </a:p>
          <a:p>
            <a:pPr>
              <a:spcAft>
                <a:spcPts val="0"/>
              </a:spcAft>
            </a:pPr>
            <a:r>
              <a:rPr lang="es-ES_tradnl" dirty="0">
                <a:ea typeface="Times New Roman" panose="02020603050405020304" pitchFamily="18" charset="0"/>
                <a:cs typeface="Arial" panose="020B0604020202020204" pitchFamily="34" charset="0"/>
              </a:rPr>
              <a:t>V = 240,192 m³</a:t>
            </a:r>
            <a:endParaRPr lang="es-ES" dirty="0">
              <a:ea typeface="Calibri" panose="020F0502020204030204" pitchFamily="34" charset="0"/>
              <a:cs typeface="Times New Roman" panose="02020603050405020304" pitchFamily="18" charset="0"/>
            </a:endParaRPr>
          </a:p>
        </p:txBody>
      </p:sp>
      <p:sp>
        <p:nvSpPr>
          <p:cNvPr id="10" name="Rectángulo 9"/>
          <p:cNvSpPr/>
          <p:nvPr/>
        </p:nvSpPr>
        <p:spPr>
          <a:xfrm>
            <a:off x="2213927" y="5265846"/>
            <a:ext cx="6096000" cy="923330"/>
          </a:xfrm>
          <a:prstGeom prst="rect">
            <a:avLst/>
          </a:prstGeom>
        </p:spPr>
        <p:txBody>
          <a:bodyPr>
            <a:spAutoFit/>
          </a:bodyPr>
          <a:lstStyle/>
          <a:p>
            <a:pPr>
              <a:spcAft>
                <a:spcPts val="0"/>
              </a:spcAft>
            </a:pPr>
            <a:r>
              <a:rPr lang="es-ES_tradnl" dirty="0">
                <a:ea typeface="Times New Roman" panose="02020603050405020304" pitchFamily="18" charset="0"/>
                <a:cs typeface="Arial" panose="020B0604020202020204" pitchFamily="34" charset="0"/>
              </a:rPr>
              <a:t>V = (</a:t>
            </a:r>
            <a:r>
              <a:rPr lang="es-ES_tradnl" dirty="0" err="1">
                <a:ea typeface="Times New Roman" panose="02020603050405020304" pitchFamily="18" charset="0"/>
                <a:cs typeface="Arial" panose="020B0604020202020204" pitchFamily="34" charset="0"/>
              </a:rPr>
              <a:t>Vagua</a:t>
            </a:r>
            <a:r>
              <a:rPr lang="es-ES_tradnl" dirty="0">
                <a:ea typeface="Times New Roman" panose="02020603050405020304" pitchFamily="18" charset="0"/>
                <a:cs typeface="Arial" panose="020B0604020202020204" pitchFamily="34" charset="0"/>
              </a:rPr>
              <a:t> * 1 ppm) / 0,70</a:t>
            </a:r>
            <a:endParaRPr lang="es-ES" dirty="0">
              <a:ea typeface="Calibri" panose="020F0502020204030204" pitchFamily="34" charset="0"/>
              <a:cs typeface="Times New Roman" panose="02020603050405020304" pitchFamily="18" charset="0"/>
            </a:endParaRPr>
          </a:p>
          <a:p>
            <a:pPr>
              <a:spcAft>
                <a:spcPts val="0"/>
              </a:spcAft>
            </a:pPr>
            <a:r>
              <a:rPr lang="es-ES_tradnl" dirty="0">
                <a:ea typeface="Times New Roman" panose="02020603050405020304" pitchFamily="18" charset="0"/>
                <a:cs typeface="Arial" panose="020B0604020202020204" pitchFamily="34" charset="0"/>
              </a:rPr>
              <a:t>V = (240,192 m³/día * 1 gr/m³) / 0,70</a:t>
            </a:r>
            <a:endParaRPr lang="es-ES" dirty="0">
              <a:ea typeface="Calibri" panose="020F0502020204030204" pitchFamily="34" charset="0"/>
              <a:cs typeface="Times New Roman" panose="02020603050405020304" pitchFamily="18" charset="0"/>
            </a:endParaRPr>
          </a:p>
          <a:p>
            <a:pPr>
              <a:spcAft>
                <a:spcPts val="0"/>
              </a:spcAft>
            </a:pPr>
            <a:r>
              <a:rPr lang="es-ES_tradnl" dirty="0">
                <a:ea typeface="Times New Roman" panose="02020603050405020304" pitchFamily="18" charset="0"/>
                <a:cs typeface="Arial" panose="020B0604020202020204" pitchFamily="34" charset="0"/>
              </a:rPr>
              <a:t>V = 0,343 kg/día.</a:t>
            </a:r>
            <a:endParaRPr lang="es-ES" dirty="0">
              <a:ea typeface="Calibri" panose="020F0502020204030204" pitchFamily="34" charset="0"/>
              <a:cs typeface="Times New Roman" panose="02020603050405020304" pitchFamily="18" charset="0"/>
            </a:endParaRPr>
          </a:p>
        </p:txBody>
      </p:sp>
      <p:sp>
        <p:nvSpPr>
          <p:cNvPr id="22" name="Rectángulo 21"/>
          <p:cNvSpPr/>
          <p:nvPr/>
        </p:nvSpPr>
        <p:spPr>
          <a:xfrm>
            <a:off x="6808191" y="4235197"/>
            <a:ext cx="4894007" cy="2031325"/>
          </a:xfrm>
          <a:prstGeom prst="rect">
            <a:avLst/>
          </a:prstGeom>
        </p:spPr>
        <p:txBody>
          <a:bodyPr wrap="square">
            <a:spAutoFit/>
          </a:bodyPr>
          <a:lstStyle/>
          <a:p>
            <a:pPr algn="just">
              <a:spcAft>
                <a:spcPts val="0"/>
              </a:spcAft>
            </a:pPr>
            <a:r>
              <a:rPr lang="es-ES" dirty="0">
                <a:ea typeface="Times New Roman" panose="02020603050405020304" pitchFamily="18" charset="0"/>
                <a:cs typeface="Arial" panose="020B0604020202020204" pitchFamily="34" charset="0"/>
              </a:rPr>
              <a:t> </a:t>
            </a:r>
            <a:r>
              <a:rPr lang="es-ES_tradnl" dirty="0">
                <a:ea typeface="Times New Roman" panose="02020603050405020304" pitchFamily="18" charset="0"/>
                <a:cs typeface="Arial" panose="020B0604020202020204" pitchFamily="34" charset="0"/>
              </a:rPr>
              <a:t>El tratamiento se dará en un tanque de 500 </a:t>
            </a:r>
            <a:r>
              <a:rPr lang="es-ES_tradnl" dirty="0" err="1">
                <a:ea typeface="Times New Roman" panose="02020603050405020304" pitchFamily="18" charset="0"/>
                <a:cs typeface="Arial" panose="020B0604020202020204" pitchFamily="34" charset="0"/>
              </a:rPr>
              <a:t>lt</a:t>
            </a:r>
            <a:r>
              <a:rPr lang="es-ES_tradnl" dirty="0">
                <a:ea typeface="Times New Roman" panose="02020603050405020304" pitchFamily="18" charset="0"/>
                <a:cs typeface="Arial" panose="020B0604020202020204" pitchFamily="34" charset="0"/>
              </a:rPr>
              <a:t> de capacidad sobre la reserva actual, debido a que este sitio no presenta mayor riesgo de contaminación. </a:t>
            </a:r>
            <a:endParaRPr lang="es-ES" dirty="0">
              <a:ea typeface="Calibri" panose="020F0502020204030204" pitchFamily="34" charset="0"/>
              <a:cs typeface="Times New Roman" panose="02020603050405020304" pitchFamily="18" charset="0"/>
            </a:endParaRPr>
          </a:p>
          <a:p>
            <a:pPr indent="270510" algn="just">
              <a:spcAft>
                <a:spcPts val="0"/>
              </a:spcAft>
            </a:pPr>
            <a:r>
              <a:rPr lang="es-ES_tradnl" dirty="0">
                <a:ea typeface="Times New Roman" panose="02020603050405020304" pitchFamily="18" charset="0"/>
                <a:cs typeface="Arial" panose="020B0604020202020204" pitchFamily="34" charset="0"/>
              </a:rPr>
              <a:t>En el tanque en mención se encontrará el hipoclorito de calcio y por medio de goteo se dosificará hacia la reserva actual.</a:t>
            </a:r>
            <a:endParaRPr lang="es-ES" dirty="0"/>
          </a:p>
        </p:txBody>
      </p:sp>
    </p:spTree>
    <p:extLst>
      <p:ext uri="{BB962C8B-B14F-4D97-AF65-F5344CB8AC3E}">
        <p14:creationId xmlns:p14="http://schemas.microsoft.com/office/powerpoint/2010/main" val="3504670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32</a:t>
            </a:fld>
            <a:endParaRPr lang="es-EC" dirty="0"/>
          </a:p>
        </p:txBody>
      </p:sp>
      <p:sp>
        <p:nvSpPr>
          <p:cNvPr id="13" name="Rectángulo 12"/>
          <p:cNvSpPr/>
          <p:nvPr/>
        </p:nvSpPr>
        <p:spPr>
          <a:xfrm>
            <a:off x="2807552" y="1008973"/>
            <a:ext cx="1459823"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RESERVA</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Rectángulo 13"/>
          <p:cNvSpPr/>
          <p:nvPr/>
        </p:nvSpPr>
        <p:spPr>
          <a:xfrm>
            <a:off x="2046502" y="1636673"/>
            <a:ext cx="1807546" cy="369332"/>
          </a:xfrm>
          <a:prstGeom prst="rect">
            <a:avLst/>
          </a:prstGeom>
        </p:spPr>
        <p:txBody>
          <a:bodyPr wrap="none">
            <a:spAutoFit/>
          </a:bodyPr>
          <a:lstStyle/>
          <a:p>
            <a:r>
              <a:rPr lang="es-ES_tradnl" dirty="0" smtClean="0"/>
              <a:t>RESERVA ACTUAL</a:t>
            </a:r>
            <a:endParaRPr lang="es-ES_tradnl" dirty="0"/>
          </a:p>
        </p:txBody>
      </p:sp>
      <p:sp>
        <p:nvSpPr>
          <p:cNvPr id="5" name="Rectángulo 4"/>
          <p:cNvSpPr/>
          <p:nvPr/>
        </p:nvSpPr>
        <p:spPr>
          <a:xfrm>
            <a:off x="2046502" y="2116512"/>
            <a:ext cx="9307298" cy="1200329"/>
          </a:xfrm>
          <a:prstGeom prst="rect">
            <a:avLst/>
          </a:prstGeom>
        </p:spPr>
        <p:txBody>
          <a:bodyPr wrap="square">
            <a:spAutoFit/>
          </a:bodyPr>
          <a:lstStyle/>
          <a:p>
            <a:pPr algn="just"/>
            <a:r>
              <a:rPr lang="es-ES_tradnl" dirty="0">
                <a:ea typeface="Calibri" panose="020F0502020204030204" pitchFamily="34" charset="0"/>
                <a:cs typeface="Times New Roman" panose="02020603050405020304" pitchFamily="18" charset="0"/>
              </a:rPr>
              <a:t>El tanque reservorio existente se encuentra sobre los 518 msnm y presenta las siguientes coordenadas 9985476,090 Norte y 707849,315 Este. Cuenta con una capacidad volumétrica de llenado de 119,74 m</a:t>
            </a:r>
            <a:r>
              <a:rPr lang="es-ES_tradnl" baseline="30000" dirty="0">
                <a:ea typeface="Calibri" panose="020F0502020204030204" pitchFamily="34" charset="0"/>
                <a:cs typeface="Times New Roman" panose="02020603050405020304" pitchFamily="18" charset="0"/>
              </a:rPr>
              <a:t>3</a:t>
            </a:r>
            <a:r>
              <a:rPr lang="es-ES_tradnl" dirty="0">
                <a:ea typeface="Calibri" panose="020F0502020204030204" pitchFamily="34" charset="0"/>
                <a:cs typeface="Times New Roman" panose="02020603050405020304" pitchFamily="18" charset="0"/>
              </a:rPr>
              <a:t>, es de sección circular de 7 m de diámetro exterior y con una profundidad de 4 m. </a:t>
            </a:r>
            <a:endParaRPr lang="es-ES" dirty="0"/>
          </a:p>
        </p:txBody>
      </p:sp>
      <p:pic>
        <p:nvPicPr>
          <p:cNvPr id="17" name="Imagen 16" descr="C:\Users\THE\Documents\respaldo ingenieria civil\documentos\Documents\ESPE\TESIS1\Capitulo 1\FOTOS\IMG-20180717-WA00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0051" y="3517295"/>
            <a:ext cx="3475985" cy="2638601"/>
          </a:xfrm>
          <a:prstGeom prst="rect">
            <a:avLst/>
          </a:prstGeom>
          <a:noFill/>
          <a:ln>
            <a:noFill/>
          </a:ln>
        </p:spPr>
      </p:pic>
      <p:sp>
        <p:nvSpPr>
          <p:cNvPr id="18" name="Rectángulo 17"/>
          <p:cNvSpPr/>
          <p:nvPr/>
        </p:nvSpPr>
        <p:spPr>
          <a:xfrm>
            <a:off x="8267115" y="6259810"/>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ángulo 5"/>
              <p:cNvSpPr/>
              <p:nvPr/>
            </p:nvSpPr>
            <p:spPr>
              <a:xfrm>
                <a:off x="2046502" y="3465452"/>
                <a:ext cx="6096000" cy="2642390"/>
              </a:xfrm>
              <a:prstGeom prst="rect">
                <a:avLst/>
              </a:prstGeom>
            </p:spPr>
            <p:txBody>
              <a:bodyPr>
                <a:spAutoFit/>
              </a:bodyPr>
              <a:lstStyle/>
              <a:p>
                <a:pPr>
                  <a:spcAft>
                    <a:spcPts val="0"/>
                  </a:spcAft>
                </a:pPr>
                <a14:m>
                  <m:oMathPara xmlns:m="http://schemas.openxmlformats.org/officeDocument/2006/math">
                    <m:oMathParaPr>
                      <m:jc m:val="centerGroup"/>
                    </m:oMathParaPr>
                    <m:oMath xmlns:m="http://schemas.openxmlformats.org/officeDocument/2006/math">
                      <m:r>
                        <a:rPr lang="es-ES_tradnl" i="1" smtClean="0">
                          <a:ea typeface="Calibri" panose="020F0502020204030204" pitchFamily="34" charset="0"/>
                          <a:cs typeface="Arial" panose="020B0604020202020204" pitchFamily="34" charset="0"/>
                        </a:rPr>
                        <m:t>h</m:t>
                      </m:r>
                      <m:r>
                        <a:rPr lang="es-ES_tradnl" i="1" smtClean="0">
                          <a:ea typeface="Calibri" panose="020F0502020204030204" pitchFamily="34" charset="0"/>
                          <a:cs typeface="Arial" panose="020B0604020202020204" pitchFamily="34" charset="0"/>
                        </a:rPr>
                        <m:t> </m:t>
                      </m:r>
                      <m:d>
                        <m:dPr>
                          <m:ctrlPr>
                            <a:rPr lang="es-ES" i="1">
                              <a:effectLst/>
                              <a:ea typeface="Calibri" panose="020F0502020204030204" pitchFamily="34" charset="0"/>
                              <a:cs typeface="Arial" panose="020B0604020202020204" pitchFamily="34" charset="0"/>
                            </a:rPr>
                          </m:ctrlPr>
                        </m:dPr>
                        <m:e>
                          <m:r>
                            <a:rPr lang="es-ES_tradnl" i="1">
                              <a:effectLst/>
                              <a:ea typeface="Calibri" panose="020F0502020204030204" pitchFamily="34" charset="0"/>
                              <a:cs typeface="Arial" panose="020B0604020202020204" pitchFamily="34" charset="0"/>
                            </a:rPr>
                            <m:t>𝑎𝑙𝑡𝑢𝑟𝑎</m:t>
                          </m:r>
                          <m:r>
                            <a:rPr lang="es-ES" b="0" i="1" smtClean="0">
                              <a:effectLst/>
                              <a:latin typeface="Cambria Math" panose="02040503050406030204" pitchFamily="18" charset="0"/>
                              <a:ea typeface="Calibri" panose="020F0502020204030204" pitchFamily="34" charset="0"/>
                              <a:cs typeface="Arial" panose="020B0604020202020204" pitchFamily="34" charset="0"/>
                            </a:rPr>
                            <m:t> </m:t>
                          </m:r>
                          <m:r>
                            <a:rPr lang="es-ES" b="0" i="1" smtClean="0">
                              <a:effectLst/>
                              <a:latin typeface="Cambria Math" panose="02040503050406030204" pitchFamily="18" charset="0"/>
                              <a:ea typeface="Calibri" panose="020F0502020204030204" pitchFamily="34" charset="0"/>
                              <a:cs typeface="Arial" panose="020B0604020202020204" pitchFamily="34" charset="0"/>
                            </a:rPr>
                            <m:t>𝑖𝑛𝑡</m:t>
                          </m:r>
                          <m:r>
                            <a:rPr lang="es-ES" b="0" i="1" smtClean="0">
                              <a:effectLst/>
                              <a:latin typeface="Cambria Math" panose="02040503050406030204" pitchFamily="18" charset="0"/>
                              <a:ea typeface="Calibri" panose="020F0502020204030204" pitchFamily="34" charset="0"/>
                              <a:cs typeface="Arial" panose="020B0604020202020204" pitchFamily="34" charset="0"/>
                            </a:rPr>
                            <m:t>.</m:t>
                          </m:r>
                        </m:e>
                      </m:d>
                      <m:r>
                        <a:rPr lang="es-ES_tradnl" i="1">
                          <a:effectLst/>
                          <a:ea typeface="Times New Roman" panose="02020603050405020304" pitchFamily="18" charset="0"/>
                          <a:cs typeface="Arial" panose="020B0604020202020204" pitchFamily="34" charset="0"/>
                        </a:rPr>
                        <m:t>=3,5 </m:t>
                      </m:r>
                      <m:r>
                        <a:rPr lang="es-ES_tradnl" i="1">
                          <a:effectLst/>
                          <a:ea typeface="Times New Roman" panose="02020603050405020304" pitchFamily="18" charset="0"/>
                          <a:cs typeface="Arial" panose="020B0604020202020204" pitchFamily="34" charset="0"/>
                        </a:rPr>
                        <m:t>𝑚</m:t>
                      </m:r>
                    </m:oMath>
                  </m:oMathPara>
                </a14:m>
                <a:endParaRPr lang="es-ES" dirty="0">
                  <a:effectLst/>
                  <a:ea typeface="Calibri" panose="020F0502020204030204" pitchFamily="34" charset="0"/>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𝐷</m:t>
                      </m:r>
                      <m:r>
                        <a:rPr lang="es-ES_tradnl" i="1">
                          <a:effectLst/>
                          <a:ea typeface="Calibri" panose="020F0502020204030204" pitchFamily="34" charset="0"/>
                          <a:cs typeface="Arial" panose="020B0604020202020204" pitchFamily="34" charset="0"/>
                        </a:rPr>
                        <m:t> </m:t>
                      </m:r>
                      <m:d>
                        <m:dPr>
                          <m:ctrlPr>
                            <a:rPr lang="es-ES" i="1">
                              <a:effectLst/>
                              <a:ea typeface="Calibri" panose="020F0502020204030204" pitchFamily="34" charset="0"/>
                              <a:cs typeface="Arial" panose="020B0604020202020204" pitchFamily="34" charset="0"/>
                            </a:rPr>
                          </m:ctrlPr>
                        </m:dPr>
                        <m:e>
                          <m:r>
                            <a:rPr lang="es-ES_tradnl" i="1">
                              <a:effectLst/>
                              <a:ea typeface="Calibri" panose="020F0502020204030204" pitchFamily="34" charset="0"/>
                              <a:cs typeface="Arial" panose="020B0604020202020204" pitchFamily="34" charset="0"/>
                            </a:rPr>
                            <m:t>𝑑𝑖</m:t>
                          </m:r>
                          <m:r>
                            <a:rPr lang="es-ES_tradnl" i="1">
                              <a:effectLst/>
                              <a:ea typeface="Calibri" panose="020F0502020204030204" pitchFamily="34" charset="0"/>
                              <a:cs typeface="Arial" panose="020B0604020202020204" pitchFamily="34" charset="0"/>
                            </a:rPr>
                            <m:t>á</m:t>
                          </m:r>
                          <m:r>
                            <a:rPr lang="es-ES_tradnl" i="1">
                              <a:effectLst/>
                              <a:ea typeface="Calibri" panose="020F0502020204030204" pitchFamily="34" charset="0"/>
                              <a:cs typeface="Arial" panose="020B0604020202020204" pitchFamily="34" charset="0"/>
                            </a:rPr>
                            <m:t>𝑚𝑒𝑡𝑟𝑜</m:t>
                          </m:r>
                          <m:r>
                            <a:rPr lang="es-ES_tradnl" i="1">
                              <a:effectLst/>
                              <a:ea typeface="Calibri" panose="020F0502020204030204" pitchFamily="34" charset="0"/>
                              <a:cs typeface="Arial" panose="020B0604020202020204" pitchFamily="34" charset="0"/>
                            </a:rPr>
                            <m:t> </m:t>
                          </m:r>
                          <m:r>
                            <a:rPr lang="es-ES_tradnl" i="1">
                              <a:effectLst/>
                              <a:ea typeface="Calibri" panose="020F0502020204030204" pitchFamily="34" charset="0"/>
                              <a:cs typeface="Arial" panose="020B0604020202020204" pitchFamily="34" charset="0"/>
                            </a:rPr>
                            <m:t>𝑖𝑛𝑡</m:t>
                          </m:r>
                          <m:r>
                            <a:rPr lang="es-ES_tradnl" i="1">
                              <a:effectLst/>
                              <a:ea typeface="Calibri" panose="020F0502020204030204" pitchFamily="34" charset="0"/>
                              <a:cs typeface="Arial" panose="020B0604020202020204" pitchFamily="34" charset="0"/>
                            </a:rPr>
                            <m:t>.</m:t>
                          </m:r>
                        </m:e>
                      </m:d>
                      <m:r>
                        <a:rPr lang="es-ES_tradnl" i="1">
                          <a:effectLst/>
                          <a:ea typeface="Times New Roman" panose="02020603050405020304" pitchFamily="18" charset="0"/>
                          <a:cs typeface="Arial" panose="020B0604020202020204" pitchFamily="34" charset="0"/>
                        </a:rPr>
                        <m:t>=6,60 </m:t>
                      </m:r>
                      <m:r>
                        <a:rPr lang="es-ES_tradnl" i="1">
                          <a:effectLst/>
                          <a:ea typeface="Times New Roman" panose="02020603050405020304" pitchFamily="18" charset="0"/>
                          <a:cs typeface="Arial" panose="020B0604020202020204" pitchFamily="34" charset="0"/>
                        </a:rPr>
                        <m:t>𝑚</m:t>
                      </m:r>
                    </m:oMath>
                  </m:oMathPara>
                </a14:m>
                <a:endParaRPr lang="es-ES" dirty="0" smtClean="0">
                  <a:effectLst/>
                  <a:ea typeface="Times New Roman" panose="02020603050405020304" pitchFamily="18" charset="0"/>
                  <a:cs typeface="Arial" panose="020B0604020202020204" pitchFamily="34" charset="0"/>
                </a:endParaRPr>
              </a:p>
              <a:p>
                <a:pPr>
                  <a:spcAft>
                    <a:spcPts val="0"/>
                  </a:spcAft>
                </a:pPr>
                <a:endParaRPr lang="es-ES_tradnl" dirty="0" smtClean="0">
                  <a:effectLst/>
                  <a:ea typeface="Times New Roman" panose="02020603050405020304" pitchFamily="18" charset="0"/>
                  <a:cs typeface="Arial" panose="020B0604020202020204" pitchFamily="34" charset="0"/>
                </a:endParaRPr>
              </a:p>
              <a:p>
                <a:pPr>
                  <a:spcAft>
                    <a:spcPts val="0"/>
                  </a:spcAft>
                </a:pPr>
                <a:r>
                  <a:rPr lang="es-ES_tradnl" dirty="0" smtClean="0">
                    <a:effectLst/>
                    <a:ea typeface="Times New Roman" panose="02020603050405020304" pitchFamily="18" charset="0"/>
                    <a:cs typeface="Arial" panose="020B0604020202020204" pitchFamily="34" charset="0"/>
                  </a:rPr>
                  <a:t>Y </a:t>
                </a:r>
                <a:r>
                  <a:rPr lang="es-ES_tradnl" dirty="0">
                    <a:effectLst/>
                    <a:ea typeface="Times New Roman" panose="02020603050405020304" pitchFamily="18" charset="0"/>
                    <a:cs typeface="Arial" panose="020B0604020202020204" pitchFamily="34" charset="0"/>
                  </a:rPr>
                  <a:t>con ella se calcula el volumen de la misma:</a:t>
                </a:r>
                <a:endParaRPr lang="es-ES_tradnl" dirty="0" smtClean="0">
                  <a:effectLst/>
                  <a:ea typeface="Times New Roman" panose="02020603050405020304" pitchFamily="18" charset="0"/>
                  <a:cs typeface="Arial" panose="020B0604020202020204" pitchFamily="34" charset="0"/>
                </a:endParaRPr>
              </a:p>
              <a:p>
                <a:pPr indent="228600">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𝑉𝑜𝑙𝑢𝑚𝑒𝑛</m:t>
                      </m:r>
                      <m:r>
                        <a:rPr lang="es-ES_tradnl" i="1">
                          <a:effectLst/>
                          <a:ea typeface="Calibri" panose="020F0502020204030204" pitchFamily="34" charset="0"/>
                          <a:cs typeface="Arial" panose="020B0604020202020204" pitchFamily="34" charset="0"/>
                        </a:rPr>
                        <m:t> </m:t>
                      </m:r>
                      <m:d>
                        <m:dPr>
                          <m:ctrlPr>
                            <a:rPr lang="es-ES" i="1">
                              <a:effectLst/>
                              <a:ea typeface="Calibri" panose="020F0502020204030204" pitchFamily="34" charset="0"/>
                              <a:cs typeface="Arial" panose="020B0604020202020204" pitchFamily="34" charset="0"/>
                            </a:rPr>
                          </m:ctrlPr>
                        </m:dPr>
                        <m:e>
                          <m:r>
                            <a:rPr lang="es-ES_tradnl" i="1">
                              <a:effectLst/>
                              <a:ea typeface="Calibri" panose="020F0502020204030204" pitchFamily="34" charset="0"/>
                              <a:cs typeface="Arial" panose="020B0604020202020204" pitchFamily="34" charset="0"/>
                            </a:rPr>
                            <m:t>𝑟𝑒𝑠𝑒𝑟𝑣𝑎</m:t>
                          </m:r>
                        </m:e>
                      </m:d>
                      <m:r>
                        <a:rPr lang="es-ES_tradnl" i="1">
                          <a:effectLst/>
                          <a:ea typeface="Times New Roman" panose="02020603050405020304" pitchFamily="18" charset="0"/>
                          <a:cs typeface="Arial" panose="020B0604020202020204" pitchFamily="34" charset="0"/>
                        </a:rPr>
                        <m:t>=</m:t>
                      </m:r>
                      <m:f>
                        <m:fPr>
                          <m:ctrlPr>
                            <a:rPr lang="es-ES" i="1">
                              <a:effectLst/>
                              <a:ea typeface="Times New Roman" panose="02020603050405020304" pitchFamily="18" charset="0"/>
                              <a:cs typeface="Arial" panose="020B0604020202020204" pitchFamily="34" charset="0"/>
                            </a:rPr>
                          </m:ctrlPr>
                        </m:fPr>
                        <m:num>
                          <m:r>
                            <a:rPr lang="es-ES_tradnl" i="1">
                              <a:effectLst/>
                              <a:ea typeface="Times New Roman" panose="02020603050405020304" pitchFamily="18" charset="0"/>
                              <a:cs typeface="Arial" panose="020B0604020202020204" pitchFamily="34" charset="0"/>
                            </a:rPr>
                            <m:t>𝜋</m:t>
                          </m:r>
                          <m:r>
                            <a:rPr lang="es-ES_tradnl" i="1">
                              <a:effectLst/>
                              <a:ea typeface="Times New Roman" panose="02020603050405020304" pitchFamily="18" charset="0"/>
                              <a:cs typeface="Arial" panose="020B0604020202020204" pitchFamily="34" charset="0"/>
                            </a:rPr>
                            <m:t>∗</m:t>
                          </m:r>
                          <m:sSup>
                            <m:sSupPr>
                              <m:ctrlPr>
                                <a:rPr lang="es-ES" i="1">
                                  <a:effectLst/>
                                  <a:ea typeface="Times New Roman" panose="02020603050405020304" pitchFamily="18" charset="0"/>
                                  <a:cs typeface="Arial" panose="020B0604020202020204" pitchFamily="34" charset="0"/>
                                </a:rPr>
                              </m:ctrlPr>
                            </m:sSupPr>
                            <m:e>
                              <m:r>
                                <a:rPr lang="es-ES_tradnl" i="1">
                                  <a:effectLst/>
                                  <a:ea typeface="Times New Roman" panose="02020603050405020304" pitchFamily="18" charset="0"/>
                                  <a:cs typeface="Arial" panose="020B0604020202020204" pitchFamily="34" charset="0"/>
                                </a:rPr>
                                <m:t>𝐷</m:t>
                              </m:r>
                            </m:e>
                            <m:sup>
                              <m:r>
                                <a:rPr lang="es-ES_tradnl" i="1">
                                  <a:effectLst/>
                                  <a:ea typeface="Times New Roman" panose="02020603050405020304" pitchFamily="18" charset="0"/>
                                  <a:cs typeface="Arial" panose="020B0604020202020204" pitchFamily="34" charset="0"/>
                                </a:rPr>
                                <m:t>2</m:t>
                              </m:r>
                            </m:sup>
                          </m:sSup>
                        </m:num>
                        <m:den>
                          <m:r>
                            <a:rPr lang="es-ES_tradnl" i="1">
                              <a:effectLst/>
                              <a:ea typeface="Times New Roman" panose="02020603050405020304" pitchFamily="18" charset="0"/>
                              <a:cs typeface="Arial" panose="020B0604020202020204" pitchFamily="34" charset="0"/>
                            </a:rPr>
                            <m:t>4</m:t>
                          </m:r>
                        </m:den>
                      </m:f>
                      <m:r>
                        <a:rPr lang="es-ES_tradnl" i="1">
                          <a:effectLst/>
                          <a:ea typeface="Times New Roman" panose="02020603050405020304" pitchFamily="18" charset="0"/>
                          <a:cs typeface="Arial" panose="020B0604020202020204" pitchFamily="34" charset="0"/>
                        </a:rPr>
                        <m:t>∗</m:t>
                      </m:r>
                      <m:r>
                        <a:rPr lang="es-ES_tradnl" i="1">
                          <a:effectLst/>
                          <a:ea typeface="Times New Roman" panose="02020603050405020304" pitchFamily="18" charset="0"/>
                          <a:cs typeface="Arial" panose="020B0604020202020204" pitchFamily="34" charset="0"/>
                        </a:rPr>
                        <m:t>h</m:t>
                      </m:r>
                    </m:oMath>
                  </m:oMathPara>
                </a14:m>
                <a:endParaRPr lang="es-ES" dirty="0">
                  <a:effectLst/>
                  <a:ea typeface="Calibri" panose="020F0502020204030204" pitchFamily="34"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𝑉𝑜𝑙𝑢𝑚𝑒𝑛</m:t>
                      </m:r>
                      <m:r>
                        <a:rPr lang="es-ES_tradnl" i="1">
                          <a:effectLst/>
                          <a:ea typeface="Calibri" panose="020F0502020204030204" pitchFamily="34" charset="0"/>
                          <a:cs typeface="Arial" panose="020B0604020202020204" pitchFamily="34" charset="0"/>
                        </a:rPr>
                        <m:t> </m:t>
                      </m:r>
                      <m:d>
                        <m:dPr>
                          <m:ctrlPr>
                            <a:rPr lang="es-ES" i="1">
                              <a:effectLst/>
                              <a:ea typeface="Calibri" panose="020F0502020204030204" pitchFamily="34" charset="0"/>
                              <a:cs typeface="Arial" panose="020B0604020202020204" pitchFamily="34" charset="0"/>
                            </a:rPr>
                          </m:ctrlPr>
                        </m:dPr>
                        <m:e>
                          <m:r>
                            <a:rPr lang="es-ES_tradnl" i="1">
                              <a:effectLst/>
                              <a:ea typeface="Calibri" panose="020F0502020204030204" pitchFamily="34" charset="0"/>
                              <a:cs typeface="Arial" panose="020B0604020202020204" pitchFamily="34" charset="0"/>
                            </a:rPr>
                            <m:t>𝑟𝑒𝑠𝑒𝑟𝑣𝑎</m:t>
                          </m:r>
                        </m:e>
                      </m:d>
                      <m:r>
                        <a:rPr lang="es-ES_tradnl" i="1">
                          <a:effectLst/>
                          <a:ea typeface="Times New Roman" panose="02020603050405020304" pitchFamily="18" charset="0"/>
                          <a:cs typeface="Arial" panose="020B0604020202020204" pitchFamily="34" charset="0"/>
                        </a:rPr>
                        <m:t>=</m:t>
                      </m:r>
                      <m:f>
                        <m:fPr>
                          <m:ctrlPr>
                            <a:rPr lang="es-ES" i="1">
                              <a:effectLst/>
                              <a:ea typeface="Times New Roman" panose="02020603050405020304" pitchFamily="18" charset="0"/>
                              <a:cs typeface="Arial" panose="020B0604020202020204" pitchFamily="34" charset="0"/>
                            </a:rPr>
                          </m:ctrlPr>
                        </m:fPr>
                        <m:num>
                          <m:r>
                            <a:rPr lang="es-ES_tradnl" i="1">
                              <a:effectLst/>
                              <a:ea typeface="Times New Roman" panose="02020603050405020304" pitchFamily="18" charset="0"/>
                              <a:cs typeface="Arial" panose="020B0604020202020204" pitchFamily="34" charset="0"/>
                            </a:rPr>
                            <m:t>𝜋</m:t>
                          </m:r>
                          <m:r>
                            <a:rPr lang="es-ES_tradnl" i="1">
                              <a:effectLst/>
                              <a:ea typeface="Times New Roman" panose="02020603050405020304" pitchFamily="18" charset="0"/>
                              <a:cs typeface="Arial" panose="020B0604020202020204" pitchFamily="34" charset="0"/>
                            </a:rPr>
                            <m:t>∗</m:t>
                          </m:r>
                          <m:sSup>
                            <m:sSupPr>
                              <m:ctrlPr>
                                <a:rPr lang="es-ES" i="1">
                                  <a:effectLst/>
                                  <a:ea typeface="Times New Roman" panose="02020603050405020304" pitchFamily="18" charset="0"/>
                                  <a:cs typeface="Arial" panose="020B0604020202020204" pitchFamily="34" charset="0"/>
                                </a:rPr>
                              </m:ctrlPr>
                            </m:sSupPr>
                            <m:e>
                              <m:r>
                                <a:rPr lang="es-ES_tradnl" i="1">
                                  <a:effectLst/>
                                  <a:ea typeface="Times New Roman" panose="02020603050405020304" pitchFamily="18" charset="0"/>
                                  <a:cs typeface="Arial" panose="020B0604020202020204" pitchFamily="34" charset="0"/>
                                </a:rPr>
                                <m:t>6,60</m:t>
                              </m:r>
                            </m:e>
                            <m:sup>
                              <m:r>
                                <a:rPr lang="es-ES_tradnl" i="1">
                                  <a:effectLst/>
                                  <a:ea typeface="Times New Roman" panose="02020603050405020304" pitchFamily="18" charset="0"/>
                                  <a:cs typeface="Arial" panose="020B0604020202020204" pitchFamily="34" charset="0"/>
                                </a:rPr>
                                <m:t>2</m:t>
                              </m:r>
                            </m:sup>
                          </m:sSup>
                        </m:num>
                        <m:den>
                          <m:r>
                            <a:rPr lang="es-ES_tradnl" i="1">
                              <a:effectLst/>
                              <a:ea typeface="Times New Roman" panose="02020603050405020304" pitchFamily="18" charset="0"/>
                              <a:cs typeface="Arial" panose="020B0604020202020204" pitchFamily="34" charset="0"/>
                            </a:rPr>
                            <m:t>4</m:t>
                          </m:r>
                        </m:den>
                      </m:f>
                      <m:r>
                        <a:rPr lang="es-ES_tradnl" i="1">
                          <a:effectLst/>
                          <a:ea typeface="Times New Roman" panose="02020603050405020304" pitchFamily="18" charset="0"/>
                          <a:cs typeface="Arial" panose="020B0604020202020204" pitchFamily="34" charset="0"/>
                        </a:rPr>
                        <m:t>∗3,50</m:t>
                      </m:r>
                    </m:oMath>
                  </m:oMathPara>
                </a14:m>
                <a:endParaRPr lang="es-ES" dirty="0">
                  <a:effectLst/>
                  <a:ea typeface="Calibri" panose="020F0502020204030204" pitchFamily="34"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𝑉𝑜𝑙𝑢𝑚𝑒𝑛</m:t>
                      </m:r>
                      <m:r>
                        <a:rPr lang="es-ES_tradnl" i="1">
                          <a:effectLst/>
                          <a:ea typeface="Calibri" panose="020F0502020204030204" pitchFamily="34" charset="0"/>
                          <a:cs typeface="Arial" panose="020B0604020202020204" pitchFamily="34" charset="0"/>
                        </a:rPr>
                        <m:t> </m:t>
                      </m:r>
                      <m:d>
                        <m:dPr>
                          <m:ctrlPr>
                            <a:rPr lang="es-ES" i="1">
                              <a:effectLst/>
                              <a:ea typeface="Calibri" panose="020F0502020204030204" pitchFamily="34" charset="0"/>
                              <a:cs typeface="Arial" panose="020B0604020202020204" pitchFamily="34" charset="0"/>
                            </a:rPr>
                          </m:ctrlPr>
                        </m:dPr>
                        <m:e>
                          <m:r>
                            <a:rPr lang="es-ES_tradnl" i="1">
                              <a:effectLst/>
                              <a:ea typeface="Calibri" panose="020F0502020204030204" pitchFamily="34" charset="0"/>
                              <a:cs typeface="Arial" panose="020B0604020202020204" pitchFamily="34" charset="0"/>
                            </a:rPr>
                            <m:t>𝑟𝑒𝑠𝑒𝑟𝑣𝑎</m:t>
                          </m:r>
                        </m:e>
                      </m:d>
                      <m:r>
                        <a:rPr lang="es-ES_tradnl" i="1">
                          <a:effectLst/>
                          <a:ea typeface="Times New Roman" panose="02020603050405020304" pitchFamily="18" charset="0"/>
                          <a:cs typeface="Arial" panose="020B0604020202020204" pitchFamily="34" charset="0"/>
                        </a:rPr>
                        <m:t>=119,74 ≈120 </m:t>
                      </m:r>
                      <m:sSup>
                        <m:sSupPr>
                          <m:ctrlPr>
                            <a:rPr lang="es-ES" i="1">
                              <a:effectLst/>
                              <a:ea typeface="Times New Roman" panose="02020603050405020304" pitchFamily="18" charset="0"/>
                              <a:cs typeface="Arial" panose="020B0604020202020204" pitchFamily="34" charset="0"/>
                            </a:rPr>
                          </m:ctrlPr>
                        </m:sSupPr>
                        <m:e>
                          <m:r>
                            <a:rPr lang="es-ES_tradnl" i="1">
                              <a:effectLst/>
                              <a:ea typeface="Times New Roman" panose="02020603050405020304" pitchFamily="18" charset="0"/>
                              <a:cs typeface="Arial" panose="020B0604020202020204" pitchFamily="34" charset="0"/>
                            </a:rPr>
                            <m:t>𝑚</m:t>
                          </m:r>
                        </m:e>
                        <m:sup>
                          <m:r>
                            <a:rPr lang="es-ES_tradnl" i="1">
                              <a:effectLst/>
                              <a:ea typeface="Times New Roman" panose="02020603050405020304" pitchFamily="18" charset="0"/>
                              <a:cs typeface="Arial" panose="020B0604020202020204" pitchFamily="34" charset="0"/>
                            </a:rPr>
                            <m:t>3</m:t>
                          </m:r>
                        </m:sup>
                      </m:sSup>
                      <m:r>
                        <a:rPr lang="es-ES_tradnl" i="1">
                          <a:effectLst/>
                          <a:ea typeface="Times New Roman" panose="02020603050405020304" pitchFamily="18" charset="0"/>
                          <a:cs typeface="Arial" panose="020B0604020202020204" pitchFamily="34" charset="0"/>
                        </a:rPr>
                        <m:t> </m:t>
                      </m:r>
                    </m:oMath>
                  </m:oMathPara>
                </a14:m>
                <a:endParaRPr lang="es-ES" dirty="0">
                  <a:effectLst/>
                  <a:ea typeface="Calibri" panose="020F0502020204030204" pitchFamily="34" charset="0"/>
                  <a:cs typeface="Times New Roman" panose="02020603050405020304" pitchFamily="18"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2046502" y="3465452"/>
                <a:ext cx="6096000" cy="2642390"/>
              </a:xfrm>
              <a:prstGeom prst="rect">
                <a:avLst/>
              </a:prstGeom>
              <a:blipFill rotWithShape="0">
                <a:blip r:embed="rId5"/>
                <a:stretch>
                  <a:fillRect l="-900"/>
                </a:stretch>
              </a:blipFill>
            </p:spPr>
            <p:txBody>
              <a:bodyPr/>
              <a:lstStyle/>
              <a:p>
                <a:r>
                  <a:rPr lang="es-ES">
                    <a:noFill/>
                  </a:rPr>
                  <a:t> </a:t>
                </a:r>
              </a:p>
            </p:txBody>
          </p:sp>
        </mc:Fallback>
      </mc:AlternateContent>
    </p:spTree>
    <p:extLst>
      <p:ext uri="{BB962C8B-B14F-4D97-AF65-F5344CB8AC3E}">
        <p14:creationId xmlns:p14="http://schemas.microsoft.com/office/powerpoint/2010/main" val="4006986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33</a:t>
            </a:fld>
            <a:endParaRPr lang="es-EC"/>
          </a:p>
        </p:txBody>
      </p:sp>
      <p:sp>
        <p:nvSpPr>
          <p:cNvPr id="9" name="Rectángulo 8"/>
          <p:cNvSpPr/>
          <p:nvPr/>
        </p:nvSpPr>
        <p:spPr>
          <a:xfrm>
            <a:off x="2046502" y="1636673"/>
            <a:ext cx="2191947" cy="369332"/>
          </a:xfrm>
          <a:prstGeom prst="rect">
            <a:avLst/>
          </a:prstGeom>
        </p:spPr>
        <p:txBody>
          <a:bodyPr wrap="none">
            <a:spAutoFit/>
          </a:bodyPr>
          <a:lstStyle/>
          <a:p>
            <a:r>
              <a:rPr lang="es-ES_tradnl" dirty="0" smtClean="0"/>
              <a:t>RESERVA CALCULADA</a:t>
            </a:r>
            <a:endParaRPr lang="es-ES_tradnl" dirty="0"/>
          </a:p>
        </p:txBody>
      </p:sp>
      <p:sp>
        <p:nvSpPr>
          <p:cNvPr id="3" name="Rectángulo 2"/>
          <p:cNvSpPr/>
          <p:nvPr/>
        </p:nvSpPr>
        <p:spPr>
          <a:xfrm>
            <a:off x="2146478" y="2113749"/>
            <a:ext cx="9328597" cy="923330"/>
          </a:xfrm>
          <a:prstGeom prst="rect">
            <a:avLst/>
          </a:prstGeom>
        </p:spPr>
        <p:txBody>
          <a:bodyPr wrap="square">
            <a:spAutoFit/>
          </a:bodyPr>
          <a:lstStyle/>
          <a:p>
            <a:pPr indent="228600" algn="just">
              <a:spcAft>
                <a:spcPts val="0"/>
              </a:spcAft>
            </a:pPr>
            <a:r>
              <a:rPr lang="es-ES_tradnl" dirty="0">
                <a:ea typeface="Times New Roman" panose="02020603050405020304" pitchFamily="18" charset="0"/>
                <a:cs typeface="Arial" panose="020B0604020202020204" pitchFamily="34" charset="0"/>
              </a:rPr>
              <a:t>La capacidad del almacenamiento es del 50% del volumen medio diario futuro, debido a que este compensa la variación horaria de consumo. En ningún caso, el volumen de almacenamiento será inferior a 10 m3. </a:t>
            </a:r>
            <a:r>
              <a:rPr lang="es-ES" dirty="0">
                <a:ea typeface="Times New Roman" panose="02020603050405020304" pitchFamily="18" charset="0"/>
                <a:cs typeface="Arial" panose="020B0604020202020204" pitchFamily="34" charset="0"/>
              </a:rPr>
              <a:t>(CPE INEN 005-9-1, 1997</a:t>
            </a:r>
            <a:r>
              <a:rPr lang="es-ES" dirty="0" smtClean="0">
                <a:ea typeface="Times New Roman" panose="02020603050405020304" pitchFamily="18" charset="0"/>
                <a:cs typeface="Arial" panose="020B0604020202020204" pitchFamily="34" charset="0"/>
              </a:rPr>
              <a:t>).</a:t>
            </a:r>
            <a:r>
              <a:rPr lang="es-ES_tradnl" dirty="0" smtClean="0">
                <a:ea typeface="Times New Roman" panose="02020603050405020304" pitchFamily="18" charset="0"/>
                <a:cs typeface="Arial" panose="020B0604020202020204" pitchFamily="34" charset="0"/>
              </a:rPr>
              <a:t>  </a:t>
            </a:r>
            <a:r>
              <a:rPr lang="es-ES_tradnl" dirty="0">
                <a:ea typeface="Times New Roman" panose="02020603050405020304" pitchFamily="18" charset="0"/>
                <a:cs typeface="Arial" panose="020B0604020202020204" pitchFamily="34" charset="0"/>
              </a:rPr>
              <a:t>Por consiguiente:</a:t>
            </a:r>
            <a:endParaRPr lang="es-ES" dirty="0">
              <a:effectLs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ángulo 3"/>
              <p:cNvSpPr/>
              <p:nvPr/>
            </p:nvSpPr>
            <p:spPr>
              <a:xfrm>
                <a:off x="3305577" y="3333242"/>
                <a:ext cx="6096000" cy="2747355"/>
              </a:xfrm>
              <a:prstGeom prst="rect">
                <a:avLst/>
              </a:prstGeom>
            </p:spPr>
            <p:txBody>
              <a:bodyPr>
                <a:spAutoFit/>
              </a:bodyPr>
              <a:lstStyle/>
              <a:p>
                <a:pPr marL="457200">
                  <a:spcAft>
                    <a:spcPts val="0"/>
                  </a:spcAft>
                </a:pPr>
                <a14:m>
                  <m:oMathPara xmlns:m="http://schemas.openxmlformats.org/officeDocument/2006/math">
                    <m:oMathParaPr>
                      <m:jc m:val="centerGroup"/>
                    </m:oMathParaPr>
                    <m:oMath xmlns:m="http://schemas.openxmlformats.org/officeDocument/2006/math">
                      <m:r>
                        <a:rPr lang="es-ES_tradnl" i="1">
                          <a:ea typeface="Calibri" panose="020F0502020204030204" pitchFamily="34" charset="0"/>
                          <a:cs typeface="Arial" panose="020B0604020202020204" pitchFamily="34" charset="0"/>
                        </a:rPr>
                        <m:t>𝑄𝑀𝐷</m:t>
                      </m:r>
                      <m:r>
                        <a:rPr lang="es-ES_tradnl" i="1">
                          <a:ea typeface="Calibri" panose="020F0502020204030204" pitchFamily="34" charset="0"/>
                          <a:cs typeface="Arial" panose="020B0604020202020204" pitchFamily="34" charset="0"/>
                        </a:rPr>
                        <m:t>=2,22 </m:t>
                      </m:r>
                      <m:f>
                        <m:fPr>
                          <m:ctrlPr>
                            <a:rPr lang="es-ES" i="1">
                              <a:effectLst/>
                              <a:ea typeface="Calibri" panose="020F0502020204030204" pitchFamily="34" charset="0"/>
                              <a:cs typeface="Arial" panose="020B0604020202020204" pitchFamily="34" charset="0"/>
                            </a:rPr>
                          </m:ctrlPr>
                        </m:fPr>
                        <m:num>
                          <m:r>
                            <a:rPr lang="es-ES_tradnl" i="1">
                              <a:effectLst/>
                              <a:ea typeface="Calibri" panose="020F0502020204030204" pitchFamily="34" charset="0"/>
                              <a:cs typeface="Arial" panose="020B0604020202020204" pitchFamily="34" charset="0"/>
                            </a:rPr>
                            <m:t>𝑙𝑡</m:t>
                          </m:r>
                        </m:num>
                        <m:den>
                          <m:r>
                            <a:rPr lang="es-ES_tradnl" i="1">
                              <a:effectLst/>
                              <a:ea typeface="Calibri" panose="020F0502020204030204" pitchFamily="34" charset="0"/>
                              <a:cs typeface="Arial" panose="020B0604020202020204" pitchFamily="34" charset="0"/>
                            </a:rPr>
                            <m:t>𝑠</m:t>
                          </m:r>
                        </m:den>
                      </m:f>
                      <m:r>
                        <a:rPr lang="es-ES_tradnl" i="1">
                          <a:effectLst/>
                          <a:ea typeface="Times New Roman" panose="02020603050405020304" pitchFamily="18" charset="0"/>
                          <a:cs typeface="Times New Roman" panose="02020603050405020304" pitchFamily="18" charset="0"/>
                        </a:rPr>
                        <m:t>∗ </m:t>
                      </m:r>
                      <m:f>
                        <m:fPr>
                          <m:ctrlPr>
                            <a:rPr lang="es-ES" i="1">
                              <a:effectLst/>
                              <a:ea typeface="Calibri" panose="020F0502020204030204" pitchFamily="34" charset="0"/>
                              <a:cs typeface="Arial" panose="020B0604020202020204" pitchFamily="34" charset="0"/>
                            </a:rPr>
                          </m:ctrlPr>
                        </m:fPr>
                        <m:num>
                          <m:r>
                            <a:rPr lang="es-ES_tradnl" i="1">
                              <a:effectLst/>
                              <a:ea typeface="Calibri" panose="020F0502020204030204" pitchFamily="34" charset="0"/>
                              <a:cs typeface="Arial" panose="020B0604020202020204" pitchFamily="34" charset="0"/>
                            </a:rPr>
                            <m:t>1</m:t>
                          </m:r>
                          <m:sSup>
                            <m:sSupPr>
                              <m:ctrlPr>
                                <a:rPr lang="es-ES" i="1">
                                  <a:effectLst/>
                                  <a:ea typeface="Times New Roman" panose="02020603050405020304" pitchFamily="18" charset="0"/>
                                  <a:cs typeface="Arial" panose="020B0604020202020204" pitchFamily="34" charset="0"/>
                                </a:rPr>
                              </m:ctrlPr>
                            </m:sSupPr>
                            <m:e>
                              <m:r>
                                <a:rPr lang="es-ES_tradnl" i="1">
                                  <a:effectLst/>
                                  <a:ea typeface="Times New Roman" panose="02020603050405020304" pitchFamily="18" charset="0"/>
                                  <a:cs typeface="Arial" panose="020B0604020202020204" pitchFamily="34" charset="0"/>
                                </a:rPr>
                                <m:t>𝑚</m:t>
                              </m:r>
                            </m:e>
                            <m:sup>
                              <m:r>
                                <a:rPr lang="es-ES_tradnl" i="1">
                                  <a:effectLst/>
                                  <a:ea typeface="Times New Roman" panose="02020603050405020304" pitchFamily="18" charset="0"/>
                                  <a:cs typeface="Arial" panose="020B0604020202020204" pitchFamily="34" charset="0"/>
                                </a:rPr>
                                <m:t>3</m:t>
                              </m:r>
                            </m:sup>
                          </m:sSup>
                        </m:num>
                        <m:den>
                          <m:r>
                            <a:rPr lang="es-ES_tradnl" i="1">
                              <a:effectLst/>
                              <a:ea typeface="Calibri" panose="020F0502020204030204" pitchFamily="34" charset="0"/>
                              <a:cs typeface="Arial" panose="020B0604020202020204" pitchFamily="34" charset="0"/>
                            </a:rPr>
                            <m:t>1000 </m:t>
                          </m:r>
                          <m:r>
                            <a:rPr lang="es-ES_tradnl" i="1">
                              <a:effectLst/>
                              <a:ea typeface="Calibri" panose="020F0502020204030204" pitchFamily="34" charset="0"/>
                              <a:cs typeface="Arial" panose="020B0604020202020204" pitchFamily="34" charset="0"/>
                            </a:rPr>
                            <m:t>𝑙𝑡</m:t>
                          </m:r>
                        </m:den>
                      </m:f>
                      <m:r>
                        <a:rPr lang="es-ES_tradnl" i="1">
                          <a:effectLst/>
                          <a:ea typeface="Calibri" panose="020F0502020204030204" pitchFamily="34" charset="0"/>
                          <a:cs typeface="Arial" panose="020B0604020202020204" pitchFamily="34" charset="0"/>
                        </a:rPr>
                        <m:t>∗</m:t>
                      </m:r>
                      <m:f>
                        <m:fPr>
                          <m:ctrlPr>
                            <a:rPr lang="es-ES" i="1">
                              <a:effectLst/>
                              <a:ea typeface="Calibri" panose="020F0502020204030204" pitchFamily="34" charset="0"/>
                              <a:cs typeface="Arial" panose="020B0604020202020204" pitchFamily="34" charset="0"/>
                            </a:rPr>
                          </m:ctrlPr>
                        </m:fPr>
                        <m:num>
                          <m:r>
                            <a:rPr lang="es-ES_tradnl" i="1">
                              <a:effectLst/>
                              <a:ea typeface="Calibri" panose="020F0502020204030204" pitchFamily="34" charset="0"/>
                              <a:cs typeface="Arial" panose="020B0604020202020204" pitchFamily="34" charset="0"/>
                            </a:rPr>
                            <m:t>86400 </m:t>
                          </m:r>
                          <m:r>
                            <a:rPr lang="es-ES_tradnl" i="1">
                              <a:effectLst/>
                              <a:ea typeface="Calibri" panose="020F0502020204030204" pitchFamily="34" charset="0"/>
                              <a:cs typeface="Arial" panose="020B0604020202020204" pitchFamily="34" charset="0"/>
                            </a:rPr>
                            <m:t>𝑠</m:t>
                          </m:r>
                        </m:num>
                        <m:den>
                          <m:r>
                            <a:rPr lang="es-ES_tradnl" i="1">
                              <a:effectLst/>
                              <a:ea typeface="Calibri" panose="020F0502020204030204" pitchFamily="34" charset="0"/>
                              <a:cs typeface="Arial" panose="020B0604020202020204" pitchFamily="34" charset="0"/>
                            </a:rPr>
                            <m:t>1 </m:t>
                          </m:r>
                          <m:r>
                            <a:rPr lang="es-ES_tradnl" i="1">
                              <a:effectLst/>
                              <a:ea typeface="Calibri" panose="020F0502020204030204" pitchFamily="34" charset="0"/>
                              <a:cs typeface="Arial" panose="020B0604020202020204" pitchFamily="34" charset="0"/>
                            </a:rPr>
                            <m:t>𝑑</m:t>
                          </m:r>
                          <m:r>
                            <a:rPr lang="es-ES_tradnl" i="1">
                              <a:effectLst/>
                              <a:ea typeface="Calibri" panose="020F0502020204030204" pitchFamily="34" charset="0"/>
                              <a:cs typeface="Arial" panose="020B0604020202020204" pitchFamily="34" charset="0"/>
                            </a:rPr>
                            <m:t>í</m:t>
                          </m:r>
                          <m:r>
                            <a:rPr lang="es-ES_tradnl" i="1">
                              <a:effectLst/>
                              <a:ea typeface="Calibri" panose="020F0502020204030204" pitchFamily="34" charset="0"/>
                              <a:cs typeface="Arial" panose="020B0604020202020204" pitchFamily="34" charset="0"/>
                            </a:rPr>
                            <m:t>𝑎</m:t>
                          </m:r>
                        </m:den>
                      </m:f>
                    </m:oMath>
                  </m:oMathPara>
                </a14:m>
                <a:endParaRPr lang="es-ES" dirty="0">
                  <a:effectLst/>
                  <a:ea typeface="Calibri" panose="020F0502020204030204" pitchFamily="34" charset="0"/>
                  <a:cs typeface="Times New Roman" panose="02020603050405020304" pitchFamily="18" charset="0"/>
                </a:endParaRPr>
              </a:p>
              <a:p>
                <a:pPr marL="457200">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𝑄𝑀𝐷</m:t>
                      </m:r>
                      <m:r>
                        <a:rPr lang="es-ES_tradnl" i="1">
                          <a:effectLst/>
                          <a:ea typeface="Calibri" panose="020F0502020204030204" pitchFamily="34" charset="0"/>
                          <a:cs typeface="Arial" panose="020B0604020202020204" pitchFamily="34" charset="0"/>
                        </a:rPr>
                        <m:t>=191,80 </m:t>
                      </m:r>
                      <m:sSup>
                        <m:sSupPr>
                          <m:ctrlPr>
                            <a:rPr lang="es-ES" i="1">
                              <a:effectLst/>
                              <a:ea typeface="Times New Roman" panose="02020603050405020304" pitchFamily="18" charset="0"/>
                              <a:cs typeface="Arial" panose="020B0604020202020204" pitchFamily="34" charset="0"/>
                            </a:rPr>
                          </m:ctrlPr>
                        </m:sSupPr>
                        <m:e>
                          <m:r>
                            <a:rPr lang="es-ES_tradnl" i="1">
                              <a:effectLst/>
                              <a:ea typeface="Times New Roman" panose="02020603050405020304" pitchFamily="18" charset="0"/>
                              <a:cs typeface="Arial" panose="020B0604020202020204" pitchFamily="34" charset="0"/>
                            </a:rPr>
                            <m:t>𝑚</m:t>
                          </m:r>
                        </m:e>
                        <m:sup>
                          <m:r>
                            <a:rPr lang="es-ES_tradnl" i="1">
                              <a:effectLst/>
                              <a:ea typeface="Times New Roman" panose="02020603050405020304" pitchFamily="18" charset="0"/>
                              <a:cs typeface="Arial" panose="020B0604020202020204" pitchFamily="34" charset="0"/>
                            </a:rPr>
                            <m:t>3</m:t>
                          </m:r>
                        </m:sup>
                      </m:sSup>
                    </m:oMath>
                  </m:oMathPara>
                </a14:m>
                <a:endParaRPr lang="es-ES" dirty="0" smtClean="0">
                  <a:effectLst/>
                  <a:ea typeface="Calibri" panose="020F0502020204030204" pitchFamily="34" charset="0"/>
                  <a:cs typeface="Times New Roman" panose="02020603050405020304" pitchFamily="18" charset="0"/>
                </a:endParaRPr>
              </a:p>
              <a:p>
                <a:pPr marL="457200">
                  <a:spcAft>
                    <a:spcPts val="0"/>
                  </a:spcAft>
                </a:pPr>
                <a:endParaRPr lang="es-ES" dirty="0">
                  <a:effectLst/>
                  <a:ea typeface="Calibri" panose="020F0502020204030204" pitchFamily="34" charset="0"/>
                  <a:cs typeface="Times New Roman" panose="02020603050405020304" pitchFamily="18" charset="0"/>
                </a:endParaRPr>
              </a:p>
              <a:p>
                <a:pPr marL="457200">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𝑉</m:t>
                      </m:r>
                      <m:r>
                        <a:rPr lang="es-ES_tradnl" i="1">
                          <a:effectLst/>
                          <a:ea typeface="Calibri" panose="020F0502020204030204" pitchFamily="34" charset="0"/>
                          <a:cs typeface="Arial" panose="020B0604020202020204" pitchFamily="34" charset="0"/>
                        </a:rPr>
                        <m:t> </m:t>
                      </m:r>
                      <m:d>
                        <m:dPr>
                          <m:ctrlPr>
                            <a:rPr lang="es-ES" i="1">
                              <a:effectLst/>
                              <a:ea typeface="Calibri" panose="020F0502020204030204" pitchFamily="34" charset="0"/>
                              <a:cs typeface="Arial" panose="020B0604020202020204" pitchFamily="34" charset="0"/>
                            </a:rPr>
                          </m:ctrlPr>
                        </m:dPr>
                        <m:e>
                          <m:r>
                            <a:rPr lang="es-ES_tradnl" i="1">
                              <a:effectLst/>
                              <a:ea typeface="Calibri" panose="020F0502020204030204" pitchFamily="34" charset="0"/>
                              <a:cs typeface="Arial" panose="020B0604020202020204" pitchFamily="34" charset="0"/>
                            </a:rPr>
                            <m:t>𝑟𝑒𝑠𝑒𝑟𝑣𝑎</m:t>
                          </m:r>
                        </m:e>
                      </m:d>
                      <m:r>
                        <a:rPr lang="es-ES_tradnl" i="1">
                          <a:effectLst/>
                          <a:ea typeface="Times New Roman" panose="02020603050405020304" pitchFamily="18" charset="0"/>
                          <a:cs typeface="Arial" panose="020B0604020202020204" pitchFamily="34" charset="0"/>
                        </a:rPr>
                        <m:t>=50% </m:t>
                      </m:r>
                      <m:r>
                        <a:rPr lang="es-ES_tradnl" i="1">
                          <a:effectLst/>
                          <a:ea typeface="Times New Roman" panose="02020603050405020304" pitchFamily="18" charset="0"/>
                          <a:cs typeface="Arial" panose="020B0604020202020204" pitchFamily="34" charset="0"/>
                        </a:rPr>
                        <m:t>𝑄𝑀𝐷</m:t>
                      </m:r>
                    </m:oMath>
                  </m:oMathPara>
                </a14:m>
                <a:endParaRPr lang="es-ES" dirty="0">
                  <a:effectLst/>
                  <a:ea typeface="Calibri" panose="020F0502020204030204" pitchFamily="34" charset="0"/>
                  <a:cs typeface="Times New Roman" panose="02020603050405020304" pitchFamily="18" charset="0"/>
                </a:endParaRPr>
              </a:p>
              <a:p>
                <a:pPr marL="457200">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𝑉</m:t>
                      </m:r>
                      <m:r>
                        <a:rPr lang="es-ES_tradnl" i="1">
                          <a:effectLst/>
                          <a:ea typeface="Calibri" panose="020F0502020204030204" pitchFamily="34" charset="0"/>
                          <a:cs typeface="Arial" panose="020B0604020202020204" pitchFamily="34" charset="0"/>
                        </a:rPr>
                        <m:t> </m:t>
                      </m:r>
                      <m:d>
                        <m:dPr>
                          <m:ctrlPr>
                            <a:rPr lang="es-ES" i="1">
                              <a:effectLst/>
                              <a:ea typeface="Calibri" panose="020F0502020204030204" pitchFamily="34" charset="0"/>
                              <a:cs typeface="Arial" panose="020B0604020202020204" pitchFamily="34" charset="0"/>
                            </a:rPr>
                          </m:ctrlPr>
                        </m:dPr>
                        <m:e>
                          <m:r>
                            <a:rPr lang="es-ES_tradnl" i="1">
                              <a:effectLst/>
                              <a:ea typeface="Calibri" panose="020F0502020204030204" pitchFamily="34" charset="0"/>
                              <a:cs typeface="Arial" panose="020B0604020202020204" pitchFamily="34" charset="0"/>
                            </a:rPr>
                            <m:t>𝑟𝑒𝑠𝑒𝑟𝑣𝑎</m:t>
                          </m:r>
                        </m:e>
                      </m:d>
                      <m:r>
                        <a:rPr lang="es-ES_tradnl" i="1">
                          <a:effectLst/>
                          <a:ea typeface="Times New Roman" panose="02020603050405020304" pitchFamily="18" charset="0"/>
                          <a:cs typeface="Arial" panose="020B0604020202020204" pitchFamily="34" charset="0"/>
                        </a:rPr>
                        <m:t>=50% (191,80 </m:t>
                      </m:r>
                      <m:sSup>
                        <m:sSupPr>
                          <m:ctrlPr>
                            <a:rPr lang="es-ES" i="1">
                              <a:effectLst/>
                              <a:ea typeface="Times New Roman" panose="02020603050405020304" pitchFamily="18" charset="0"/>
                              <a:cs typeface="Arial" panose="020B0604020202020204" pitchFamily="34" charset="0"/>
                            </a:rPr>
                          </m:ctrlPr>
                        </m:sSupPr>
                        <m:e>
                          <m:r>
                            <a:rPr lang="es-ES_tradnl" i="1">
                              <a:effectLst/>
                              <a:ea typeface="Times New Roman" panose="02020603050405020304" pitchFamily="18" charset="0"/>
                              <a:cs typeface="Arial" panose="020B0604020202020204" pitchFamily="34" charset="0"/>
                            </a:rPr>
                            <m:t>𝑚</m:t>
                          </m:r>
                        </m:e>
                        <m:sup>
                          <m:r>
                            <a:rPr lang="es-ES_tradnl" i="1">
                              <a:effectLst/>
                              <a:ea typeface="Times New Roman" panose="02020603050405020304" pitchFamily="18" charset="0"/>
                              <a:cs typeface="Arial" panose="020B0604020202020204" pitchFamily="34" charset="0"/>
                            </a:rPr>
                            <m:t>3</m:t>
                          </m:r>
                        </m:sup>
                      </m:sSup>
                      <m:r>
                        <a:rPr lang="es-ES_tradnl" i="1">
                          <a:effectLst/>
                          <a:ea typeface="Times New Roman" panose="02020603050405020304" pitchFamily="18" charset="0"/>
                          <a:cs typeface="Arial" panose="020B0604020202020204" pitchFamily="34" charset="0"/>
                        </a:rPr>
                        <m:t>)</m:t>
                      </m:r>
                    </m:oMath>
                  </m:oMathPara>
                </a14:m>
                <a:endParaRPr lang="es-ES" dirty="0">
                  <a:effectLst/>
                  <a:ea typeface="Calibri" panose="020F0502020204030204" pitchFamily="34" charset="0"/>
                  <a:cs typeface="Times New Roman" panose="02020603050405020304" pitchFamily="18" charset="0"/>
                </a:endParaRPr>
              </a:p>
              <a:p>
                <a:pPr marL="457200">
                  <a:spcAft>
                    <a:spcPts val="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𝑉</m:t>
                      </m:r>
                      <m:r>
                        <a:rPr lang="es-ES_tradnl" i="1">
                          <a:effectLst/>
                          <a:ea typeface="Calibri" panose="020F0502020204030204" pitchFamily="34" charset="0"/>
                          <a:cs typeface="Arial" panose="020B0604020202020204" pitchFamily="34" charset="0"/>
                        </a:rPr>
                        <m:t> </m:t>
                      </m:r>
                      <m:d>
                        <m:dPr>
                          <m:ctrlPr>
                            <a:rPr lang="es-ES" i="1">
                              <a:effectLst/>
                              <a:ea typeface="Calibri" panose="020F0502020204030204" pitchFamily="34" charset="0"/>
                              <a:cs typeface="Arial" panose="020B0604020202020204" pitchFamily="34" charset="0"/>
                            </a:rPr>
                          </m:ctrlPr>
                        </m:dPr>
                        <m:e>
                          <m:r>
                            <a:rPr lang="es-ES_tradnl" i="1">
                              <a:effectLst/>
                              <a:ea typeface="Calibri" panose="020F0502020204030204" pitchFamily="34" charset="0"/>
                              <a:cs typeface="Arial" panose="020B0604020202020204" pitchFamily="34" charset="0"/>
                            </a:rPr>
                            <m:t>𝑟𝑒𝑠𝑒𝑟𝑣𝑎</m:t>
                          </m:r>
                        </m:e>
                      </m:d>
                      <m:r>
                        <a:rPr lang="es-ES_tradnl" i="1">
                          <a:effectLst/>
                          <a:ea typeface="Times New Roman" panose="02020603050405020304" pitchFamily="18" charset="0"/>
                          <a:cs typeface="Arial" panose="020B0604020202020204" pitchFamily="34" charset="0"/>
                        </a:rPr>
                        <m:t>=95,90 </m:t>
                      </m:r>
                      <m:sSup>
                        <m:sSupPr>
                          <m:ctrlPr>
                            <a:rPr lang="es-ES" i="1">
                              <a:effectLst/>
                              <a:ea typeface="Times New Roman" panose="02020603050405020304" pitchFamily="18" charset="0"/>
                              <a:cs typeface="Arial" panose="020B0604020202020204" pitchFamily="34" charset="0"/>
                            </a:rPr>
                          </m:ctrlPr>
                        </m:sSupPr>
                        <m:e>
                          <m:r>
                            <a:rPr lang="es-ES_tradnl" i="1">
                              <a:effectLst/>
                              <a:ea typeface="Times New Roman" panose="02020603050405020304" pitchFamily="18" charset="0"/>
                              <a:cs typeface="Arial" panose="020B0604020202020204" pitchFamily="34" charset="0"/>
                            </a:rPr>
                            <m:t>𝑚</m:t>
                          </m:r>
                        </m:e>
                        <m:sup>
                          <m:r>
                            <a:rPr lang="es-ES_tradnl" i="1">
                              <a:effectLst/>
                              <a:ea typeface="Times New Roman" panose="02020603050405020304" pitchFamily="18" charset="0"/>
                              <a:cs typeface="Arial" panose="020B0604020202020204" pitchFamily="34" charset="0"/>
                            </a:rPr>
                            <m:t>3</m:t>
                          </m:r>
                        </m:sup>
                      </m:sSup>
                    </m:oMath>
                  </m:oMathPara>
                </a14:m>
                <a:endParaRPr lang="es-ES" dirty="0" smtClean="0">
                  <a:effectLst/>
                  <a:ea typeface="Calibri" panose="020F0502020204030204" pitchFamily="34" charset="0"/>
                  <a:cs typeface="Times New Roman" panose="02020603050405020304" pitchFamily="18" charset="0"/>
                </a:endParaRPr>
              </a:p>
              <a:p>
                <a:pPr marL="457200">
                  <a:spcAft>
                    <a:spcPts val="0"/>
                  </a:spcAft>
                </a:pPr>
                <a:endParaRPr lang="es-ES" dirty="0">
                  <a:effectLst/>
                  <a:ea typeface="Calibri" panose="020F0502020204030204" pitchFamily="34" charset="0"/>
                  <a:cs typeface="Times New Roman" panose="02020603050405020304" pitchFamily="18" charset="0"/>
                </a:endParaRPr>
              </a:p>
              <a:p>
                <a:pPr marL="457200">
                  <a:spcAft>
                    <a:spcPts val="1000"/>
                  </a:spcAft>
                </a:pPr>
                <a14:m>
                  <m:oMathPara xmlns:m="http://schemas.openxmlformats.org/officeDocument/2006/math">
                    <m:oMathParaPr>
                      <m:jc m:val="centerGroup"/>
                    </m:oMathParaPr>
                    <m:oMath xmlns:m="http://schemas.openxmlformats.org/officeDocument/2006/math">
                      <m:r>
                        <a:rPr lang="es-ES_tradnl" i="1">
                          <a:effectLst/>
                          <a:ea typeface="Calibri" panose="020F0502020204030204" pitchFamily="34" charset="0"/>
                          <a:cs typeface="Arial" panose="020B0604020202020204" pitchFamily="34" charset="0"/>
                        </a:rPr>
                        <m:t>𝑉</m:t>
                      </m:r>
                      <m:r>
                        <a:rPr lang="es-ES_tradnl" i="1">
                          <a:effectLst/>
                          <a:ea typeface="Calibri" panose="020F0502020204030204" pitchFamily="34" charset="0"/>
                          <a:cs typeface="Arial" panose="020B0604020202020204" pitchFamily="34" charset="0"/>
                        </a:rPr>
                        <m:t> </m:t>
                      </m:r>
                      <m:d>
                        <m:dPr>
                          <m:ctrlPr>
                            <a:rPr lang="es-ES" i="1">
                              <a:effectLst/>
                              <a:ea typeface="Calibri" panose="020F0502020204030204" pitchFamily="34" charset="0"/>
                              <a:cs typeface="Arial" panose="020B0604020202020204" pitchFamily="34" charset="0"/>
                            </a:rPr>
                          </m:ctrlPr>
                        </m:dPr>
                        <m:e>
                          <m:r>
                            <a:rPr lang="es-ES_tradnl" i="1">
                              <a:effectLst/>
                              <a:ea typeface="Calibri" panose="020F0502020204030204" pitchFamily="34" charset="0"/>
                              <a:cs typeface="Arial" panose="020B0604020202020204" pitchFamily="34" charset="0"/>
                            </a:rPr>
                            <m:t>𝑟𝑒𝑠𝑒𝑟𝑣𝑎</m:t>
                          </m:r>
                        </m:e>
                      </m:d>
                      <m:r>
                        <a:rPr lang="es-ES_tradnl" i="1">
                          <a:effectLst/>
                          <a:ea typeface="Times New Roman" panose="02020603050405020304" pitchFamily="18" charset="0"/>
                          <a:cs typeface="Arial" panose="020B0604020202020204" pitchFamily="34" charset="0"/>
                        </a:rPr>
                        <m:t> </m:t>
                      </m:r>
                      <m:r>
                        <a:rPr lang="es-ES_tradnl" i="1">
                          <a:effectLst/>
                          <a:ea typeface="Times New Roman" panose="02020603050405020304" pitchFamily="18" charset="0"/>
                          <a:cs typeface="Arial" panose="020B0604020202020204" pitchFamily="34" charset="0"/>
                        </a:rPr>
                        <m:t>𝑎𝑠𝑢𝑚𝑖𝑑𝑜</m:t>
                      </m:r>
                      <m:r>
                        <a:rPr lang="es-ES_tradnl" i="1">
                          <a:effectLst/>
                          <a:ea typeface="Times New Roman" panose="02020603050405020304" pitchFamily="18" charset="0"/>
                          <a:cs typeface="Arial" panose="020B0604020202020204" pitchFamily="34" charset="0"/>
                        </a:rPr>
                        <m:t>=96,00 </m:t>
                      </m:r>
                      <m:sSup>
                        <m:sSupPr>
                          <m:ctrlPr>
                            <a:rPr lang="es-ES" i="1">
                              <a:effectLst/>
                              <a:ea typeface="Times New Roman" panose="02020603050405020304" pitchFamily="18" charset="0"/>
                              <a:cs typeface="Arial" panose="020B0604020202020204" pitchFamily="34" charset="0"/>
                            </a:rPr>
                          </m:ctrlPr>
                        </m:sSupPr>
                        <m:e>
                          <m:r>
                            <a:rPr lang="es-ES_tradnl" i="1">
                              <a:effectLst/>
                              <a:ea typeface="Times New Roman" panose="02020603050405020304" pitchFamily="18" charset="0"/>
                              <a:cs typeface="Arial" panose="020B0604020202020204" pitchFamily="34" charset="0"/>
                            </a:rPr>
                            <m:t>𝑚</m:t>
                          </m:r>
                        </m:e>
                        <m:sup>
                          <m:r>
                            <a:rPr lang="es-ES_tradnl" i="1">
                              <a:effectLst/>
                              <a:ea typeface="Times New Roman" panose="02020603050405020304" pitchFamily="18" charset="0"/>
                              <a:cs typeface="Arial" panose="020B0604020202020204" pitchFamily="34" charset="0"/>
                            </a:rPr>
                            <m:t>3</m:t>
                          </m:r>
                        </m:sup>
                      </m:sSup>
                    </m:oMath>
                  </m:oMathPara>
                </a14:m>
                <a:endParaRPr lang="es-ES" dirty="0">
                  <a:effectLst/>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3305577" y="3333242"/>
                <a:ext cx="6096000" cy="2747355"/>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063262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34</a:t>
            </a:fld>
            <a:endParaRPr lang="es-EC"/>
          </a:p>
        </p:txBody>
      </p:sp>
      <p:sp>
        <p:nvSpPr>
          <p:cNvPr id="9" name="Rectángulo 8"/>
          <p:cNvSpPr/>
          <p:nvPr/>
        </p:nvSpPr>
        <p:spPr>
          <a:xfrm>
            <a:off x="2472911" y="1008973"/>
            <a:ext cx="2129109"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DISTRIBUCIÓN</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1"/>
          <p:cNvSpPr>
            <a:spLocks noChangeArrowheads="1"/>
          </p:cNvSpPr>
          <p:nvPr/>
        </p:nvSpPr>
        <p:spPr bwMode="auto">
          <a:xfrm>
            <a:off x="1906074" y="3731645"/>
            <a:ext cx="94477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_tradnl"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El diseño de la distribución se realizó</a:t>
            </a:r>
            <a:r>
              <a:rPr kumimoji="0" lang="es-ES_tradnl" altLang="es-ES" b="0" i="0" u="none" strike="noStrike" cap="none" normalizeH="0" dirty="0" smtClean="0">
                <a:ln>
                  <a:noFill/>
                </a:ln>
                <a:solidFill>
                  <a:schemeClr val="tx1"/>
                </a:solidFill>
                <a:effectLst/>
                <a:ea typeface="Calibri" panose="020F0502020204030204" pitchFamily="34" charset="0"/>
                <a:cs typeface="Arial" panose="020B0604020202020204" pitchFamily="34" charset="0"/>
              </a:rPr>
              <a:t> </a:t>
            </a:r>
            <a:r>
              <a:rPr kumimoji="0" lang="es-ES_tradnl"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con el caudal máximo horario más el caudal de incendios, pero solo se consideró en nuestro modelo el caudal máximo horario, ya que la norma para el diseño de sistemas de abastecimiento de agua potable en el sector rural, </a:t>
            </a:r>
            <a:r>
              <a:rPr lang="es-ES_tradnl" altLang="es-ES" dirty="0">
                <a:ea typeface="Calibri" panose="020F0502020204030204" pitchFamily="34" charset="0"/>
                <a:cs typeface="Arial" panose="020B0604020202020204" pitchFamily="34" charset="0"/>
              </a:rPr>
              <a:t>i</a:t>
            </a:r>
            <a:r>
              <a:rPr kumimoji="0" lang="es-ES_tradnl"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ndica que no existe caudal de incendios para estas zonas.</a:t>
            </a:r>
            <a:endParaRPr kumimoji="0" lang="es-ES_tradnl" altLang="es-ES" b="0" i="0" u="none" strike="noStrike" cap="none" normalizeH="0" baseline="0" dirty="0" smtClean="0">
              <a:ln>
                <a:noFill/>
              </a:ln>
              <a:solidFill>
                <a:schemeClr val="tx1"/>
              </a:solidFill>
              <a:effectLst/>
            </a:endParaRPr>
          </a:p>
        </p:txBody>
      </p:sp>
      <p:sp>
        <p:nvSpPr>
          <p:cNvPr id="5" name="Rectángulo 4"/>
          <p:cNvSpPr/>
          <p:nvPr/>
        </p:nvSpPr>
        <p:spPr>
          <a:xfrm>
            <a:off x="1906074" y="2027212"/>
            <a:ext cx="9447726" cy="923330"/>
          </a:xfrm>
          <a:prstGeom prst="rect">
            <a:avLst/>
          </a:prstGeom>
        </p:spPr>
        <p:txBody>
          <a:bodyPr wrap="square">
            <a:spAutoFit/>
          </a:bodyPr>
          <a:lstStyle/>
          <a:p>
            <a:pPr algn="just"/>
            <a:r>
              <a:rPr lang="es-ES" dirty="0">
                <a:latin typeface="Calibri" panose="020F0502020204030204" pitchFamily="34" charset="0"/>
                <a:ea typeface="Calibri" panose="020F0502020204030204" pitchFamily="34" charset="0"/>
                <a:cs typeface="Times New Roman" panose="02020603050405020304" pitchFamily="18" charset="0"/>
              </a:rPr>
              <a:t>Debido a la forma que tienen las manzanas en la parroquia ¨El Placer del </a:t>
            </a:r>
            <a:r>
              <a:rPr lang="es-ES" dirty="0" err="1">
                <a:latin typeface="Calibri" panose="020F0502020204030204" pitchFamily="34" charset="0"/>
                <a:ea typeface="Calibri" panose="020F0502020204030204" pitchFamily="34" charset="0"/>
                <a:cs typeface="Times New Roman" panose="02020603050405020304" pitchFamily="18" charset="0"/>
              </a:rPr>
              <a:t>Toachi</a:t>
            </a:r>
            <a:r>
              <a:rPr lang="es-ES" dirty="0">
                <a:latin typeface="Calibri" panose="020F0502020204030204" pitchFamily="34" charset="0"/>
                <a:ea typeface="Calibri" panose="020F0502020204030204" pitchFamily="34" charset="0"/>
                <a:cs typeface="Times New Roman" panose="02020603050405020304" pitchFamily="18" charset="0"/>
              </a:rPr>
              <a:t>¨, la red de distribución se formó por la combinación de mallas y ramales abiertos sobre todo en los nudos que llegan hasta calles sin salida. </a:t>
            </a:r>
            <a:endParaRPr lang="es-ES" dirty="0"/>
          </a:p>
        </p:txBody>
      </p:sp>
    </p:spTree>
    <p:extLst>
      <p:ext uri="{BB962C8B-B14F-4D97-AF65-F5344CB8AC3E}">
        <p14:creationId xmlns:p14="http://schemas.microsoft.com/office/powerpoint/2010/main" val="589011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3" name="Marcador de número de diapositiva 2"/>
          <p:cNvSpPr>
            <a:spLocks noGrp="1"/>
          </p:cNvSpPr>
          <p:nvPr>
            <p:ph type="sldNum" sz="quarter" idx="12"/>
          </p:nvPr>
        </p:nvSpPr>
        <p:spPr/>
        <p:txBody>
          <a:bodyPr/>
          <a:lstStyle/>
          <a:p>
            <a:fld id="{29DCF790-1CAF-48E4-8CA7-EA92491C19D9}" type="slidenum">
              <a:rPr lang="es-EC" smtClean="0"/>
              <a:t>35</a:t>
            </a:fld>
            <a:endParaRPr lang="es-EC"/>
          </a:p>
        </p:txBody>
      </p:sp>
      <p:sp>
        <p:nvSpPr>
          <p:cNvPr id="10" name="Rectángulo 9"/>
          <p:cNvSpPr/>
          <p:nvPr/>
        </p:nvSpPr>
        <p:spPr>
          <a:xfrm>
            <a:off x="1776296" y="1074423"/>
            <a:ext cx="5634491" cy="577081"/>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EVALUACIÓN DE LA CALIDAD DEL AGUA </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1631853" y="1651504"/>
            <a:ext cx="9559888" cy="923330"/>
          </a:xfrm>
          <a:prstGeom prst="rect">
            <a:avLst/>
          </a:prstGeom>
        </p:spPr>
        <p:txBody>
          <a:bodyPr wrap="square">
            <a:spAutoFit/>
          </a:bodyPr>
          <a:lstStyle/>
          <a:p>
            <a:pPr algn="just"/>
            <a:r>
              <a:rPr lang="es-ES_tradnl" dirty="0">
                <a:ea typeface="Calibri" panose="020F0502020204030204" pitchFamily="34" charset="0"/>
                <a:cs typeface="Times New Roman" panose="02020603050405020304" pitchFamily="18" charset="0"/>
              </a:rPr>
              <a:t>La toma de muestras para el análisis posterior en laboratorio sobre la calidad de agua se desarrolló en dos puntos estratégicos sobre la red empírica existente creada por los habitantes de la parroquia “El Placer del </a:t>
            </a:r>
            <a:r>
              <a:rPr lang="es-ES_tradnl" dirty="0" err="1">
                <a:ea typeface="Calibri" panose="020F0502020204030204" pitchFamily="34" charset="0"/>
                <a:cs typeface="Times New Roman" panose="02020603050405020304" pitchFamily="18" charset="0"/>
              </a:rPr>
              <a:t>Toachi</a:t>
            </a:r>
            <a:r>
              <a:rPr lang="es-ES_tradnl" dirty="0">
                <a:ea typeface="Calibri" panose="020F0502020204030204" pitchFamily="34" charset="0"/>
                <a:cs typeface="Times New Roman" panose="02020603050405020304" pitchFamily="18" charset="0"/>
              </a:rPr>
              <a:t>”. </a:t>
            </a:r>
            <a:endParaRPr lang="es-ES" dirty="0"/>
          </a:p>
        </p:txBody>
      </p:sp>
      <p:pic>
        <p:nvPicPr>
          <p:cNvPr id="12" name="Imagen 11" descr="C:\Users\THE\Documents\respaldo ingenieria civil\documentos\Documents\ESPE\TESIS1\Capitulo 1\FOTOS\IMG-20180717-WA00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045" y="2776469"/>
            <a:ext cx="2502718" cy="3096297"/>
          </a:xfrm>
          <a:prstGeom prst="rect">
            <a:avLst/>
          </a:prstGeom>
          <a:noFill/>
          <a:ln>
            <a:noFill/>
          </a:ln>
        </p:spPr>
      </p:pic>
      <p:pic>
        <p:nvPicPr>
          <p:cNvPr id="13" name="Imagen 12" descr="C:\Users\THE\Documents\respaldo ingenieria civil\documentos\Documents\ESPE\TESIS1\Capitulo 1\FOTOS\IMG-20180717-WA003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1777" y="3032276"/>
            <a:ext cx="3276775" cy="2608670"/>
          </a:xfrm>
          <a:prstGeom prst="rect">
            <a:avLst/>
          </a:prstGeom>
          <a:noFill/>
          <a:ln>
            <a:noFill/>
          </a:ln>
        </p:spPr>
      </p:pic>
      <p:sp>
        <p:nvSpPr>
          <p:cNvPr id="6" name="Rectángulo 5"/>
          <p:cNvSpPr/>
          <p:nvPr/>
        </p:nvSpPr>
        <p:spPr>
          <a:xfrm>
            <a:off x="3701236" y="5934912"/>
            <a:ext cx="1139158" cy="369332"/>
          </a:xfrm>
          <a:prstGeom prst="rect">
            <a:avLst/>
          </a:prstGeom>
        </p:spPr>
        <p:txBody>
          <a:bodyPr wrap="none">
            <a:spAutoFit/>
          </a:bodyPr>
          <a:lstStyle/>
          <a:p>
            <a:r>
              <a:rPr lang="es-ES_tradnl" dirty="0" smtClean="0">
                <a:ea typeface="Calibri" panose="020F0502020204030204" pitchFamily="34" charset="0"/>
                <a:cs typeface="Times New Roman" panose="02020603050405020304" pitchFamily="18" charset="0"/>
              </a:rPr>
              <a:t>Muestra 1</a:t>
            </a:r>
            <a:endParaRPr lang="es-ES" dirty="0"/>
          </a:p>
        </p:txBody>
      </p:sp>
      <p:sp>
        <p:nvSpPr>
          <p:cNvPr id="17" name="Rectángulo 16"/>
          <p:cNvSpPr/>
          <p:nvPr/>
        </p:nvSpPr>
        <p:spPr>
          <a:xfrm>
            <a:off x="7940585" y="5729056"/>
            <a:ext cx="1139158" cy="369332"/>
          </a:xfrm>
          <a:prstGeom prst="rect">
            <a:avLst/>
          </a:prstGeom>
        </p:spPr>
        <p:txBody>
          <a:bodyPr wrap="none">
            <a:spAutoFit/>
          </a:bodyPr>
          <a:lstStyle/>
          <a:p>
            <a:r>
              <a:rPr lang="es-ES_tradnl" dirty="0" smtClean="0">
                <a:ea typeface="Calibri" panose="020F0502020204030204" pitchFamily="34" charset="0"/>
                <a:cs typeface="Times New Roman" panose="02020603050405020304" pitchFamily="18" charset="0"/>
              </a:rPr>
              <a:t>Muestra 2</a:t>
            </a:r>
            <a:endParaRPr lang="es-ES" dirty="0"/>
          </a:p>
        </p:txBody>
      </p:sp>
      <p:sp>
        <p:nvSpPr>
          <p:cNvPr id="18" name="Rectángulo 17"/>
          <p:cNvSpPr/>
          <p:nvPr/>
        </p:nvSpPr>
        <p:spPr>
          <a:xfrm>
            <a:off x="7991880" y="6098388"/>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ángulo 20"/>
          <p:cNvSpPr/>
          <p:nvPr/>
        </p:nvSpPr>
        <p:spPr>
          <a:xfrm>
            <a:off x="3726883" y="6259810"/>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2874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29DCF790-1CAF-48E4-8CA7-EA92491C19D9}" type="slidenum">
              <a:rPr lang="es-EC" smtClean="0"/>
              <a:t>36</a:t>
            </a:fld>
            <a:endParaRPr lang="es-EC"/>
          </a:p>
        </p:txBody>
      </p:sp>
      <p:graphicFrame>
        <p:nvGraphicFramePr>
          <p:cNvPr id="3" name="Tabla 2"/>
          <p:cNvGraphicFramePr>
            <a:graphicFrameLocks noGrp="1"/>
          </p:cNvGraphicFramePr>
          <p:nvPr>
            <p:extLst>
              <p:ext uri="{D42A27DB-BD31-4B8C-83A1-F6EECF244321}">
                <p14:modId xmlns:p14="http://schemas.microsoft.com/office/powerpoint/2010/main" val="1742039114"/>
              </p:ext>
            </p:extLst>
          </p:nvPr>
        </p:nvGraphicFramePr>
        <p:xfrm>
          <a:off x="1097887" y="1006484"/>
          <a:ext cx="9543245" cy="5085223"/>
        </p:xfrm>
        <a:graphic>
          <a:graphicData uri="http://schemas.openxmlformats.org/drawingml/2006/table">
            <a:tbl>
              <a:tblPr firstRow="1" firstCol="1" bandRow="1">
                <a:tableStyleId>{616DA210-FB5B-4158-B5E0-FEB733F419BA}</a:tableStyleId>
              </a:tblPr>
              <a:tblGrid>
                <a:gridCol w="1759081"/>
                <a:gridCol w="1598977"/>
                <a:gridCol w="1313887"/>
                <a:gridCol w="1512210"/>
                <a:gridCol w="1574186"/>
                <a:gridCol w="1784904"/>
              </a:tblGrid>
              <a:tr h="391171">
                <a:tc rowSpan="2">
                  <a:txBody>
                    <a:bodyPr/>
                    <a:lstStyle/>
                    <a:p>
                      <a:pPr indent="228600" algn="ctr">
                        <a:lnSpc>
                          <a:spcPct val="150000"/>
                        </a:lnSpc>
                        <a:spcAft>
                          <a:spcPts val="1000"/>
                        </a:spcAft>
                      </a:pPr>
                      <a:r>
                        <a:rPr lang="es-ES_tradnl" sz="1800" dirty="0">
                          <a:effectLst/>
                        </a:rPr>
                        <a:t>Parámetro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rowSpan="2">
                  <a:txBody>
                    <a:bodyPr/>
                    <a:lstStyle/>
                    <a:p>
                      <a:pPr indent="228600" algn="ctr">
                        <a:lnSpc>
                          <a:spcPct val="150000"/>
                        </a:lnSpc>
                        <a:spcAft>
                          <a:spcPts val="1000"/>
                        </a:spcAft>
                      </a:pPr>
                      <a:r>
                        <a:rPr lang="es-ES_tradnl" sz="1800">
                          <a:effectLst/>
                        </a:rPr>
                        <a:t>Unidad de Medida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rowSpan="2">
                  <a:txBody>
                    <a:bodyPr/>
                    <a:lstStyle/>
                    <a:p>
                      <a:pPr indent="228600" algn="ctr">
                        <a:lnSpc>
                          <a:spcPct val="150000"/>
                        </a:lnSpc>
                        <a:spcAft>
                          <a:spcPts val="1000"/>
                        </a:spcAft>
                      </a:pPr>
                      <a:r>
                        <a:rPr lang="es-ES_tradnl" sz="1800">
                          <a:effectLst/>
                        </a:rPr>
                        <a:t>Criterio de Calidad</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gridSpan="2">
                  <a:txBody>
                    <a:bodyPr/>
                    <a:lstStyle/>
                    <a:p>
                      <a:pPr indent="228600" algn="ctr">
                        <a:lnSpc>
                          <a:spcPct val="150000"/>
                        </a:lnSpc>
                        <a:spcAft>
                          <a:spcPts val="1000"/>
                        </a:spcAft>
                      </a:pPr>
                      <a:r>
                        <a:rPr lang="es-ES_tradnl" sz="1800">
                          <a:effectLst/>
                        </a:rPr>
                        <a:t>Resultado</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tc>
                <a:tc hMerge="1">
                  <a:txBody>
                    <a:bodyPr/>
                    <a:lstStyle/>
                    <a:p>
                      <a:endParaRPr lang="es-ES"/>
                    </a:p>
                  </a:txBody>
                  <a:tcPr/>
                </a:tc>
                <a:tc rowSpan="2">
                  <a:txBody>
                    <a:bodyPr/>
                    <a:lstStyle/>
                    <a:p>
                      <a:pPr indent="228600" algn="ctr">
                        <a:lnSpc>
                          <a:spcPct val="150000"/>
                        </a:lnSpc>
                        <a:spcAft>
                          <a:spcPts val="1000"/>
                        </a:spcAft>
                      </a:pPr>
                      <a:r>
                        <a:rPr lang="es-ES_tradnl" sz="1800">
                          <a:effectLst/>
                        </a:rPr>
                        <a:t>Observación</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r>
              <a:tr h="39117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228600" algn="ctr">
                        <a:lnSpc>
                          <a:spcPct val="150000"/>
                        </a:lnSpc>
                        <a:spcAft>
                          <a:spcPts val="1000"/>
                        </a:spcAft>
                      </a:pPr>
                      <a:r>
                        <a:rPr lang="es-ES_tradnl" sz="1800">
                          <a:effectLst/>
                        </a:rPr>
                        <a:t>Muestra 1</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Muestra 2</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vMerge="1">
                  <a:txBody>
                    <a:bodyPr/>
                    <a:lstStyle/>
                    <a:p>
                      <a:endParaRPr lang="es-ES"/>
                    </a:p>
                  </a:txBody>
                  <a:tcPr/>
                </a:tc>
              </a:tr>
              <a:tr h="391171">
                <a:tc>
                  <a:txBody>
                    <a:bodyPr/>
                    <a:lstStyle/>
                    <a:p>
                      <a:pPr indent="228600" algn="ctr">
                        <a:lnSpc>
                          <a:spcPct val="150000"/>
                        </a:lnSpc>
                        <a:spcAft>
                          <a:spcPts val="1000"/>
                        </a:spcAft>
                      </a:pPr>
                      <a:r>
                        <a:rPr lang="es-ES_tradnl" sz="1800">
                          <a:effectLst/>
                        </a:rPr>
                        <a:t>Temperatura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C</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25</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15,2</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15,1</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Cumple</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r>
              <a:tr h="782342">
                <a:tc>
                  <a:txBody>
                    <a:bodyPr/>
                    <a:lstStyle/>
                    <a:p>
                      <a:pPr indent="228600" algn="ctr">
                        <a:lnSpc>
                          <a:spcPct val="150000"/>
                        </a:lnSpc>
                        <a:spcAft>
                          <a:spcPts val="1000"/>
                        </a:spcAft>
                      </a:pPr>
                      <a:r>
                        <a:rPr lang="es-ES_tradnl" sz="1800">
                          <a:effectLst/>
                        </a:rPr>
                        <a:t>Potencial de Hidrógeno</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Ph</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(6,5-8,5)</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6,26</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5,24</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Cumple</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r>
              <a:tr h="391171">
                <a:tc>
                  <a:txBody>
                    <a:bodyPr/>
                    <a:lstStyle/>
                    <a:p>
                      <a:pPr indent="228600" algn="ctr">
                        <a:lnSpc>
                          <a:spcPct val="150000"/>
                        </a:lnSpc>
                        <a:spcAft>
                          <a:spcPts val="1000"/>
                        </a:spcAft>
                      </a:pPr>
                      <a:r>
                        <a:rPr lang="es-ES_tradnl" sz="1800">
                          <a:effectLst/>
                        </a:rPr>
                        <a:t>Color</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Pt-Co</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20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ND*</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ND*</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Cumple</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r>
              <a:tr h="391171">
                <a:tc>
                  <a:txBody>
                    <a:bodyPr/>
                    <a:lstStyle/>
                    <a:p>
                      <a:pPr indent="228600" algn="ctr">
                        <a:lnSpc>
                          <a:spcPct val="150000"/>
                        </a:lnSpc>
                        <a:spcAft>
                          <a:spcPts val="1000"/>
                        </a:spcAft>
                      </a:pPr>
                      <a:r>
                        <a:rPr lang="es-ES_tradnl" sz="1800">
                          <a:effectLst/>
                        </a:rPr>
                        <a:t>Conductividad</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uS/cm</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1000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19,39</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43,57</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Cumple</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r>
              <a:tr h="391171">
                <a:tc>
                  <a:txBody>
                    <a:bodyPr/>
                    <a:lstStyle/>
                    <a:p>
                      <a:pPr indent="228600" algn="ctr">
                        <a:lnSpc>
                          <a:spcPct val="150000"/>
                        </a:lnSpc>
                        <a:spcAft>
                          <a:spcPts val="1000"/>
                        </a:spcAft>
                      </a:pPr>
                      <a:r>
                        <a:rPr lang="es-ES_tradnl" sz="1800">
                          <a:effectLst/>
                        </a:rPr>
                        <a:t>Nitratos</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mg/L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50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5.3</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4.8</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Cumple</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r>
              <a:tr h="391171">
                <a:tc>
                  <a:txBody>
                    <a:bodyPr/>
                    <a:lstStyle/>
                    <a:p>
                      <a:pPr indent="228600" algn="ctr">
                        <a:lnSpc>
                          <a:spcPct val="150000"/>
                        </a:lnSpc>
                        <a:spcAft>
                          <a:spcPts val="1000"/>
                        </a:spcAft>
                      </a:pPr>
                      <a:r>
                        <a:rPr lang="es-ES_tradnl" sz="1800">
                          <a:effectLst/>
                        </a:rPr>
                        <a:t>Nitritos</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mg/L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0.2</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ND*</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ND*</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Cumple</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r>
              <a:tr h="782342">
                <a:tc>
                  <a:txBody>
                    <a:bodyPr/>
                    <a:lstStyle/>
                    <a:p>
                      <a:pPr indent="228600" algn="ctr">
                        <a:lnSpc>
                          <a:spcPct val="150000"/>
                        </a:lnSpc>
                        <a:spcAft>
                          <a:spcPts val="1000"/>
                        </a:spcAft>
                      </a:pPr>
                      <a:r>
                        <a:rPr lang="es-ES_tradnl" sz="1800">
                          <a:effectLst/>
                        </a:rPr>
                        <a:t>Coliformes Fecales</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UFC/100mL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20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Ausencia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Ausencia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dirty="0">
                          <a:effectLst/>
                        </a:rPr>
                        <a:t>Cumple</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r>
              <a:tr h="782342">
                <a:tc>
                  <a:txBody>
                    <a:bodyPr/>
                    <a:lstStyle/>
                    <a:p>
                      <a:pPr indent="228600" algn="ctr">
                        <a:lnSpc>
                          <a:spcPct val="150000"/>
                        </a:lnSpc>
                        <a:spcAft>
                          <a:spcPts val="1000"/>
                        </a:spcAft>
                      </a:pPr>
                      <a:r>
                        <a:rPr lang="es-ES_tradnl" sz="1800">
                          <a:effectLst/>
                        </a:rPr>
                        <a:t>Coliformes Totales</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dirty="0">
                          <a:effectLst/>
                        </a:rPr>
                        <a:t>NMP/100mL</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50</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Ausencia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a:effectLst/>
                        </a:rPr>
                        <a:t>Ausencia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c>
                  <a:txBody>
                    <a:bodyPr/>
                    <a:lstStyle/>
                    <a:p>
                      <a:pPr indent="228600" algn="ctr">
                        <a:lnSpc>
                          <a:spcPct val="150000"/>
                        </a:lnSpc>
                        <a:spcAft>
                          <a:spcPts val="1000"/>
                        </a:spcAft>
                      </a:pPr>
                      <a:r>
                        <a:rPr lang="es-ES_tradnl" sz="1800" dirty="0">
                          <a:effectLst/>
                        </a:rPr>
                        <a:t>Cumple</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861" marR="67861" marT="0" marB="0">
                    <a:solidFill>
                      <a:schemeClr val="bg1"/>
                    </a:solidFill>
                  </a:tcPr>
                </a:tc>
              </a:tr>
            </a:tbl>
          </a:graphicData>
        </a:graphic>
      </p:graphicFrame>
      <p:sp>
        <p:nvSpPr>
          <p:cNvPr id="4" name="Rectángulo 3"/>
          <p:cNvSpPr/>
          <p:nvPr/>
        </p:nvSpPr>
        <p:spPr>
          <a:xfrm>
            <a:off x="1097887" y="483903"/>
            <a:ext cx="4167038" cy="369332"/>
          </a:xfrm>
          <a:prstGeom prst="rect">
            <a:avLst/>
          </a:prstGeom>
        </p:spPr>
        <p:txBody>
          <a:bodyPr wrap="none">
            <a:spAutoFit/>
          </a:bodyPr>
          <a:lstStyle/>
          <a:p>
            <a:r>
              <a:rPr lang="es-ES_tradnl" dirty="0">
                <a:ea typeface="Calibri" panose="020F0502020204030204" pitchFamily="34" charset="0"/>
              </a:rPr>
              <a:t>Resultados del Ensayo de Calidad de Agua</a:t>
            </a:r>
            <a:r>
              <a:rPr lang="es-ES_tradnl" i="1" dirty="0">
                <a:latin typeface="Arial" panose="020B0604020202020204" pitchFamily="34" charset="0"/>
                <a:ea typeface="Calibri" panose="020F0502020204030204" pitchFamily="34" charset="0"/>
              </a:rPr>
              <a:t>.</a:t>
            </a:r>
            <a:endParaRPr lang="es-ES" dirty="0"/>
          </a:p>
        </p:txBody>
      </p:sp>
      <p:sp>
        <p:nvSpPr>
          <p:cNvPr id="5" name="Rectángulo 4"/>
          <p:cNvSpPr/>
          <p:nvPr/>
        </p:nvSpPr>
        <p:spPr>
          <a:xfrm>
            <a:off x="1136523" y="6077247"/>
            <a:ext cx="9543245" cy="646331"/>
          </a:xfrm>
          <a:prstGeom prst="rect">
            <a:avLst/>
          </a:prstGeom>
        </p:spPr>
        <p:txBody>
          <a:bodyPr wrap="square">
            <a:spAutoFit/>
          </a:bodyPr>
          <a:lstStyle/>
          <a:p>
            <a:pPr indent="228600" algn="just">
              <a:spcAft>
                <a:spcPts val="1000"/>
              </a:spcAft>
              <a:tabLst>
                <a:tab pos="2161540" algn="l"/>
              </a:tabLst>
            </a:pPr>
            <a:r>
              <a:rPr lang="es-ES_tradnl" dirty="0">
                <a:ea typeface="Calibri" panose="020F0502020204030204" pitchFamily="34" charset="0"/>
                <a:cs typeface="Times New Roman" panose="02020603050405020304" pitchFamily="18" charset="0"/>
              </a:rPr>
              <a:t>(ND*): Valores que se encuentran por debajo del rango de lectura. No detectables por el equipo (Espectrofotómetro UV Marca: </a:t>
            </a:r>
            <a:r>
              <a:rPr lang="es-ES_tradnl" dirty="0" err="1">
                <a:ea typeface="Calibri" panose="020F0502020204030204" pitchFamily="34" charset="0"/>
                <a:cs typeface="Times New Roman" panose="02020603050405020304" pitchFamily="18" charset="0"/>
              </a:rPr>
              <a:t>Hach</a:t>
            </a:r>
            <a:r>
              <a:rPr lang="es-ES_tradnl" dirty="0">
                <a:ea typeface="Calibri" panose="020F0502020204030204" pitchFamily="34" charset="0"/>
                <a:cs typeface="Times New Roman" panose="02020603050405020304" pitchFamily="18" charset="0"/>
              </a:rPr>
              <a:t> – Modelo: DR 5000).</a:t>
            </a:r>
            <a:r>
              <a:rPr lang="es-ES" dirty="0">
                <a:ea typeface="Calibri" panose="020F0502020204030204" pitchFamily="34" charset="0"/>
                <a:cs typeface="Arial" panose="020B0604020202020204" pitchFamily="34" charset="0"/>
              </a:rPr>
              <a:t>	</a:t>
            </a:r>
            <a:endParaRPr lang="es-ES" dirty="0">
              <a:effectLst/>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5565" y="438249"/>
            <a:ext cx="1136469" cy="1136469"/>
          </a:xfrm>
          <a:prstGeom prst="rect">
            <a:avLst/>
          </a:prstGeom>
        </p:spPr>
      </p:pic>
    </p:spTree>
    <p:extLst>
      <p:ext uri="{BB962C8B-B14F-4D97-AF65-F5344CB8AC3E}">
        <p14:creationId xmlns:p14="http://schemas.microsoft.com/office/powerpoint/2010/main" val="711096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37</a:t>
            </a:fld>
            <a:endParaRPr lang="es-EC"/>
          </a:p>
        </p:txBody>
      </p:sp>
      <p:sp>
        <p:nvSpPr>
          <p:cNvPr id="9" name="Rectángulo 8"/>
          <p:cNvSpPr/>
          <p:nvPr/>
        </p:nvSpPr>
        <p:spPr>
          <a:xfrm>
            <a:off x="2159599" y="1119480"/>
            <a:ext cx="3137910"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ALTERNATIVA OPTIMA</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1982036" y="1855347"/>
            <a:ext cx="9144000" cy="3416320"/>
          </a:xfrm>
          <a:prstGeom prst="rect">
            <a:avLst/>
          </a:prstGeom>
        </p:spPr>
        <p:txBody>
          <a:bodyPr wrap="square">
            <a:spAutoFit/>
          </a:bodyPr>
          <a:lstStyle/>
          <a:p>
            <a:pPr indent="228600" algn="just">
              <a:lnSpc>
                <a:spcPct val="150000"/>
              </a:lnSpc>
              <a:spcAft>
                <a:spcPts val="1000"/>
              </a:spcAft>
            </a:pPr>
            <a:r>
              <a:rPr lang="es-ES_tradnl" dirty="0">
                <a:ea typeface="Calibri" panose="020F0502020204030204" pitchFamily="34" charset="0"/>
                <a:cs typeface="Times New Roman" panose="02020603050405020304" pitchFamily="18" charset="0"/>
              </a:rPr>
              <a:t>Para optimizar la red de agua potable se calculó y diseñó la misma, considerando el sistema existente y comprobando ciertos criterios como por ejemplo que la fuente de agua que es el “Río Achotillo” sea lo suficientemente capaz de abastecer a la población de diseño para la parroquia </a:t>
            </a:r>
            <a:r>
              <a:rPr lang="es-ES" dirty="0">
                <a:ea typeface="Calibri" panose="020F0502020204030204" pitchFamily="34" charset="0"/>
                <a:cs typeface="Times New Roman" panose="02020603050405020304" pitchFamily="18" charset="0"/>
              </a:rPr>
              <a:t>“El Placer del </a:t>
            </a:r>
            <a:r>
              <a:rPr lang="es-ES" dirty="0" err="1">
                <a:ea typeface="Calibri" panose="020F0502020204030204" pitchFamily="34" charset="0"/>
                <a:cs typeface="Times New Roman" panose="02020603050405020304" pitchFamily="18" charset="0"/>
              </a:rPr>
              <a:t>Toachi</a:t>
            </a:r>
            <a:r>
              <a:rPr lang="es-ES" dirty="0">
                <a:ea typeface="Calibri" panose="020F0502020204030204" pitchFamily="34" charset="0"/>
                <a:cs typeface="Times New Roman" panose="02020603050405020304" pitchFamily="18" charset="0"/>
              </a:rPr>
              <a:t>”, además se comprobó que la bomba existente cumpla con la potencia suficiente para proveer el caudal necesario hacia el tanque reservorio, también se verificó que la línea de conducción sea la adecuada y que tenga la velocidad y presión mínima que especifica la norma, por último se analizó que el tanque de reserva sea el apropiado para el modelamiento de la red.</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92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38</a:t>
            </a:fld>
            <a:endParaRPr lang="es-EC"/>
          </a:p>
        </p:txBody>
      </p:sp>
      <p:sp>
        <p:nvSpPr>
          <p:cNvPr id="9" name="Rectángulo 8"/>
          <p:cNvSpPr/>
          <p:nvPr/>
        </p:nvSpPr>
        <p:spPr>
          <a:xfrm>
            <a:off x="1663118" y="1086372"/>
            <a:ext cx="5975418" cy="577081"/>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IMPLEMENTACIÓN Y TRAZADO DE TUBERÍA</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upo 10"/>
          <p:cNvGrpSpPr/>
          <p:nvPr/>
        </p:nvGrpSpPr>
        <p:grpSpPr>
          <a:xfrm>
            <a:off x="2599448" y="3086838"/>
            <a:ext cx="7643084" cy="3346911"/>
            <a:chOff x="0" y="0"/>
            <a:chExt cx="5950585" cy="2746375"/>
          </a:xfrm>
        </p:grpSpPr>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950585" cy="27463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3" name="Rectángulo 12"/>
            <p:cNvSpPr/>
            <p:nvPr/>
          </p:nvSpPr>
          <p:spPr>
            <a:xfrm>
              <a:off x="1137237" y="1267865"/>
              <a:ext cx="207469" cy="122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
        <p:nvSpPr>
          <p:cNvPr id="14" name="Rectángulo 13"/>
          <p:cNvSpPr/>
          <p:nvPr/>
        </p:nvSpPr>
        <p:spPr>
          <a:xfrm>
            <a:off x="2599448" y="6396335"/>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1663118" y="1666121"/>
            <a:ext cx="9515744" cy="1200329"/>
          </a:xfrm>
          <a:prstGeom prst="rect">
            <a:avLst/>
          </a:prstGeom>
        </p:spPr>
        <p:txBody>
          <a:bodyPr wrap="square">
            <a:spAutoFit/>
          </a:bodyPr>
          <a:lstStyle/>
          <a:p>
            <a:pPr algn="just"/>
            <a:r>
              <a:rPr lang="es-ES_tradnl" dirty="0" smtClean="0">
                <a:ea typeface="Calibri" panose="020F0502020204030204" pitchFamily="34" charset="0"/>
                <a:cs typeface="Times New Roman" panose="02020603050405020304" pitchFamily="18" charset="0"/>
              </a:rPr>
              <a:t>Este </a:t>
            </a:r>
            <a:r>
              <a:rPr lang="es-ES_tradnl" dirty="0">
                <a:ea typeface="Calibri" panose="020F0502020204030204" pitchFamily="34" charset="0"/>
                <a:cs typeface="Times New Roman" panose="02020603050405020304" pitchFamily="18" charset="0"/>
              </a:rPr>
              <a:t>trazo se lo realizó desde la captación en el Rio Achotillo hasta el cementerio del lugar y se implementó la tubería como recomendación constructiva para poder encontrarla ante una reposición o mantenimiento de la misma a 80 cm desde la acera, siempre hacia el punto cardinal norte y este. Esta tubería se encuentra enterrada dentro de una zanja de 1 m. de profundidad. </a:t>
            </a:r>
            <a:endParaRPr lang="es-ES" dirty="0"/>
          </a:p>
        </p:txBody>
      </p:sp>
    </p:spTree>
    <p:extLst>
      <p:ext uri="{BB962C8B-B14F-4D97-AF65-F5344CB8AC3E}">
        <p14:creationId xmlns:p14="http://schemas.microsoft.com/office/powerpoint/2010/main" val="3605692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39</a:t>
            </a:fld>
            <a:endParaRPr lang="es-EC"/>
          </a:p>
        </p:txBody>
      </p:sp>
      <p:sp>
        <p:nvSpPr>
          <p:cNvPr id="9" name="Rectángulo 8"/>
          <p:cNvSpPr/>
          <p:nvPr/>
        </p:nvSpPr>
        <p:spPr>
          <a:xfrm>
            <a:off x="2151795" y="1017819"/>
            <a:ext cx="2370777"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DEMANDA BASE</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Rectángulo 13"/>
          <p:cNvSpPr/>
          <p:nvPr/>
        </p:nvSpPr>
        <p:spPr>
          <a:xfrm>
            <a:off x="2599448" y="6396335"/>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1722146" y="1870181"/>
            <a:ext cx="9515744" cy="646331"/>
          </a:xfrm>
          <a:prstGeom prst="rect">
            <a:avLst/>
          </a:prstGeom>
        </p:spPr>
        <p:txBody>
          <a:bodyPr wrap="square">
            <a:spAutoFit/>
          </a:bodyPr>
          <a:lstStyle/>
          <a:p>
            <a:pPr algn="just"/>
            <a:r>
              <a:rPr lang="es-ES_tradnl" dirty="0" smtClean="0"/>
              <a:t>A </a:t>
            </a:r>
            <a:r>
              <a:rPr lang="es-ES_tradnl" dirty="0"/>
              <a:t>través del software </a:t>
            </a:r>
            <a:r>
              <a:rPr lang="es-ES_tradnl" dirty="0" err="1"/>
              <a:t>WaterCAD</a:t>
            </a:r>
            <a:r>
              <a:rPr lang="es-ES_tradnl" dirty="0"/>
              <a:t> se calculó las demandas base por medio del patrón de consumo de la parroquia y </a:t>
            </a:r>
            <a:r>
              <a:rPr lang="es-ES_tradnl" dirty="0" smtClean="0"/>
              <a:t>determinados según </a:t>
            </a:r>
            <a:r>
              <a:rPr lang="es-ES_tradnl" dirty="0"/>
              <a:t>los polígonos de </a:t>
            </a:r>
            <a:r>
              <a:rPr lang="es-ES_tradnl" dirty="0" err="1"/>
              <a:t>Thiessen</a:t>
            </a:r>
            <a:r>
              <a:rPr lang="es-ES_tradnl" dirty="0"/>
              <a:t>.  </a:t>
            </a:r>
            <a:endParaRPr lang="es-ES" dirty="0"/>
          </a:p>
        </p:txBody>
      </p:sp>
      <p:pic>
        <p:nvPicPr>
          <p:cNvPr id="17" name="Imagen 16"/>
          <p:cNvPicPr/>
          <p:nvPr/>
        </p:nvPicPr>
        <p:blipFill>
          <a:blip r:embed="rId4">
            <a:extLst>
              <a:ext uri="{28A0092B-C50C-407E-A947-70E740481C1C}">
                <a14:useLocalDpi xmlns:a14="http://schemas.microsoft.com/office/drawing/2010/main" val="0"/>
              </a:ext>
            </a:extLst>
          </a:blip>
          <a:stretch>
            <a:fillRect/>
          </a:stretch>
        </p:blipFill>
        <p:spPr>
          <a:xfrm>
            <a:off x="2658476" y="2987900"/>
            <a:ext cx="7643084" cy="340843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01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22489" y="754588"/>
            <a:ext cx="2700420" cy="577081"/>
          </a:xfrm>
          <a:prstGeom prst="rect">
            <a:avLst/>
          </a:prstGeom>
        </p:spPr>
        <p:txBody>
          <a:bodyPr wrap="square">
            <a:spAutoFit/>
          </a:bodyPr>
          <a:lstStyle/>
          <a:p>
            <a:pPr lvl="1">
              <a:lnSpc>
                <a:spcPct val="150000"/>
              </a:lnSpc>
              <a:spcBef>
                <a:spcPts val="1200"/>
              </a:spcBef>
              <a:spcAft>
                <a:spcPts val="1200"/>
              </a:spcAft>
            </a:pPr>
            <a:r>
              <a:rPr lang="es-EC" sz="2100" b="1" dirty="0" smtClean="0">
                <a:latin typeface="Arial" panose="020B0604020202020204" pitchFamily="34" charset="0"/>
                <a:ea typeface="Times New Roman" panose="02020603050405020304" pitchFamily="18" charset="0"/>
                <a:cs typeface="Times New Roman" panose="02020603050405020304" pitchFamily="18" charset="0"/>
              </a:rPr>
              <a:t>UBICACIÓN</a:t>
            </a:r>
            <a:endParaRPr lang="es-EC" sz="2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ángulo redondeado 1"/>
          <p:cNvSpPr/>
          <p:nvPr/>
        </p:nvSpPr>
        <p:spPr>
          <a:xfrm>
            <a:off x="6897106" y="2010243"/>
            <a:ext cx="3085094" cy="3139142"/>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270510" algn="just">
              <a:spcAft>
                <a:spcPts val="1000"/>
              </a:spcAft>
            </a:pPr>
            <a:r>
              <a:rPr lang="es-ES_tradnl" sz="2000" dirty="0"/>
              <a:t>La Parroquia </a:t>
            </a:r>
            <a:r>
              <a:rPr lang="es-ES" sz="2000" dirty="0"/>
              <a:t>“</a:t>
            </a:r>
            <a:r>
              <a:rPr lang="es-ES_tradnl" sz="2000" dirty="0"/>
              <a:t>El Placer del </a:t>
            </a:r>
            <a:r>
              <a:rPr lang="es-ES_tradnl" sz="2000" dirty="0" err="1"/>
              <a:t>Toachi</a:t>
            </a:r>
            <a:r>
              <a:rPr lang="es-ES_tradnl" sz="2000" dirty="0"/>
              <a:t>”, del cantón Santo Domingo se ubica hacia la región </a:t>
            </a:r>
            <a:r>
              <a:rPr lang="es-ES_tradnl" sz="2000" dirty="0" err="1"/>
              <a:t>Nor</a:t>
            </a:r>
            <a:r>
              <a:rPr lang="es-ES_tradnl" sz="2000" dirty="0"/>
              <a:t>-Este de la provincia </a:t>
            </a:r>
            <a:r>
              <a:rPr lang="es-ES_tradnl" sz="2000" dirty="0" err="1"/>
              <a:t>Tsáchila</a:t>
            </a:r>
            <a:r>
              <a:rPr lang="es-ES_tradnl" sz="2000" dirty="0"/>
              <a:t> y </a:t>
            </a:r>
            <a:r>
              <a:rPr lang="es-ES_tradnl" sz="2000" dirty="0" smtClean="0"/>
              <a:t>se localiza </a:t>
            </a:r>
            <a:r>
              <a:rPr lang="es-ES_tradnl" sz="2000" dirty="0"/>
              <a:t>aproximadamente a tan solo 30 kilómetros de la cabecera cantonal. </a:t>
            </a:r>
            <a:endParaRPr lang="es-EC" sz="2000" dirty="0"/>
          </a:p>
        </p:txBody>
      </p:sp>
      <p:sp>
        <p:nvSpPr>
          <p:cNvPr id="12" name="Rectángulo 11"/>
          <p:cNvSpPr/>
          <p:nvPr/>
        </p:nvSpPr>
        <p:spPr>
          <a:xfrm>
            <a:off x="1733252" y="5466667"/>
            <a:ext cx="4389600" cy="276999"/>
          </a:xfrm>
          <a:prstGeom prst="rect">
            <a:avLst/>
          </a:prstGeom>
        </p:spPr>
        <p:txBody>
          <a:bodyPr wrap="none">
            <a:spAutoFit/>
          </a:bodyPr>
          <a:lstStyle/>
          <a:p>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 </a:t>
            </a:r>
            <a:r>
              <a:rPr lang="es-ES_tradnl" sz="1200" dirty="0">
                <a:latin typeface="Times New Roman" panose="02020603050405020304" pitchFamily="18" charset="0"/>
                <a:cs typeface="Times New Roman" panose="02020603050405020304" pitchFamily="18" charset="0"/>
              </a:rPr>
              <a:t>instituto geográfico militar, carta NIII_B2, escala 1: 50 000 </a:t>
            </a:r>
            <a:endParaRPr lang="es-ES" sz="1200" i="1" dirty="0">
              <a:latin typeface="Times New Roman" panose="02020603050405020304" pitchFamily="18"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4</a:t>
            </a:fld>
            <a:endParaRPr lang="es-EC"/>
          </a:p>
        </p:txBody>
      </p:sp>
      <p:pic>
        <p:nvPicPr>
          <p:cNvPr id="13" name="Imagen 12" descr="C:\Users\THE\Documents\respaldo ingenieria civil\documentos\Documents\ESPE\TESIS\UBICACION NIII-B2.JPG"/>
          <p:cNvPicPr/>
          <p:nvPr/>
        </p:nvPicPr>
        <p:blipFill>
          <a:blip r:embed="rId4">
            <a:extLst>
              <a:ext uri="{28A0092B-C50C-407E-A947-70E740481C1C}">
                <a14:useLocalDpi xmlns:a14="http://schemas.microsoft.com/office/drawing/2010/main" val="0"/>
              </a:ext>
            </a:extLst>
          </a:blip>
          <a:srcRect/>
          <a:stretch>
            <a:fillRect/>
          </a:stretch>
        </p:blipFill>
        <p:spPr bwMode="auto">
          <a:xfrm>
            <a:off x="2175769" y="2086145"/>
            <a:ext cx="3504565" cy="3063240"/>
          </a:xfrm>
          <a:prstGeom prst="rect">
            <a:avLst/>
          </a:prstGeom>
          <a:noFill/>
          <a:ln>
            <a:noFill/>
          </a:ln>
        </p:spPr>
      </p:pic>
    </p:spTree>
    <p:extLst>
      <p:ext uri="{BB962C8B-B14F-4D97-AF65-F5344CB8AC3E}">
        <p14:creationId xmlns:p14="http://schemas.microsoft.com/office/powerpoint/2010/main" val="2970454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40</a:t>
            </a:fld>
            <a:endParaRPr lang="es-EC"/>
          </a:p>
        </p:txBody>
      </p:sp>
      <p:sp>
        <p:nvSpPr>
          <p:cNvPr id="9" name="Rectángulo 8"/>
          <p:cNvSpPr/>
          <p:nvPr/>
        </p:nvSpPr>
        <p:spPr>
          <a:xfrm>
            <a:off x="1731586" y="1017819"/>
            <a:ext cx="3211200" cy="577081"/>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PATRÓN DE CONSUMO</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Rectángulo 13"/>
          <p:cNvSpPr/>
          <p:nvPr/>
        </p:nvSpPr>
        <p:spPr>
          <a:xfrm>
            <a:off x="3293248" y="6375633"/>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1731586" y="1627366"/>
            <a:ext cx="9515744" cy="1754326"/>
          </a:xfrm>
          <a:prstGeom prst="rect">
            <a:avLst/>
          </a:prstGeom>
        </p:spPr>
        <p:txBody>
          <a:bodyPr wrap="square">
            <a:spAutoFit/>
          </a:bodyPr>
          <a:lstStyle/>
          <a:p>
            <a:pPr algn="just"/>
            <a:r>
              <a:rPr lang="es-ES_tradnl" dirty="0"/>
              <a:t>El patrón de consumo varía según sea la demanda que las personas presenten en determinadas horas del </a:t>
            </a:r>
            <a:r>
              <a:rPr lang="es-ES_tradnl" dirty="0" smtClean="0"/>
              <a:t>día</a:t>
            </a:r>
            <a:r>
              <a:rPr lang="es-ES_tradnl" dirty="0"/>
              <a:t>.</a:t>
            </a:r>
            <a:r>
              <a:rPr lang="es-ES_tradnl" dirty="0" smtClean="0"/>
              <a:t> Se </a:t>
            </a:r>
            <a:r>
              <a:rPr lang="es-ES_tradnl" dirty="0"/>
              <a:t>puede observar que las horas pico de consumo en la parroquia </a:t>
            </a:r>
            <a:r>
              <a:rPr lang="es-ES" dirty="0"/>
              <a:t>“</a:t>
            </a:r>
            <a:r>
              <a:rPr lang="es-ES_tradnl" dirty="0"/>
              <a:t>El Placer del </a:t>
            </a:r>
            <a:r>
              <a:rPr lang="es-ES_tradnl" dirty="0" err="1"/>
              <a:t>Toachi</a:t>
            </a:r>
            <a:r>
              <a:rPr lang="es-ES_tradnl" dirty="0"/>
              <a:t>” se encuentran desde las seis hasta las nueve de la mañana, que es cuando las personas del lugar salen a sus trabajos y mandan a sus hijos a las diferentes instituciones educativas, observando un coeficiente multiplicador de 1,40. </a:t>
            </a:r>
            <a:endParaRPr lang="es-ES_tradnl" dirty="0" smtClean="0"/>
          </a:p>
          <a:p>
            <a:pPr algn="just"/>
            <a:endParaRPr lang="es-ES_tradnl" dirty="0"/>
          </a:p>
        </p:txBody>
      </p:sp>
      <p:pic>
        <p:nvPicPr>
          <p:cNvPr id="11" name="Imagen 10" descr="C:\Users\THE\Desktop\EPS total\Chart3.jpg"/>
          <p:cNvPicPr/>
          <p:nvPr/>
        </p:nvPicPr>
        <p:blipFill>
          <a:blip r:embed="rId4">
            <a:extLst>
              <a:ext uri="{28A0092B-C50C-407E-A947-70E740481C1C}">
                <a14:useLocalDpi xmlns:a14="http://schemas.microsoft.com/office/drawing/2010/main" val="0"/>
              </a:ext>
            </a:extLst>
          </a:blip>
          <a:srcRect/>
          <a:stretch>
            <a:fillRect/>
          </a:stretch>
        </p:blipFill>
        <p:spPr bwMode="auto">
          <a:xfrm>
            <a:off x="3293248" y="3130158"/>
            <a:ext cx="6392420" cy="3245475"/>
          </a:xfrm>
          <a:prstGeom prst="rect">
            <a:avLst/>
          </a:prstGeom>
          <a:noFill/>
          <a:ln>
            <a:noFill/>
          </a:ln>
        </p:spPr>
      </p:pic>
    </p:spTree>
    <p:extLst>
      <p:ext uri="{BB962C8B-B14F-4D97-AF65-F5344CB8AC3E}">
        <p14:creationId xmlns:p14="http://schemas.microsoft.com/office/powerpoint/2010/main" val="1747186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41</a:t>
            </a:fld>
            <a:endParaRPr lang="es-EC"/>
          </a:p>
        </p:txBody>
      </p:sp>
      <p:sp>
        <p:nvSpPr>
          <p:cNvPr id="14" name="Rectángulo 13"/>
          <p:cNvSpPr/>
          <p:nvPr/>
        </p:nvSpPr>
        <p:spPr>
          <a:xfrm>
            <a:off x="2599448" y="6396335"/>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1614315" y="500204"/>
            <a:ext cx="8812913" cy="646331"/>
          </a:xfrm>
          <a:prstGeom prst="rect">
            <a:avLst/>
          </a:prstGeom>
        </p:spPr>
        <p:txBody>
          <a:bodyPr wrap="square">
            <a:spAutoFit/>
          </a:bodyPr>
          <a:lstStyle/>
          <a:p>
            <a:pPr algn="just"/>
            <a:r>
              <a:rPr lang="es-ES_tradnl" dirty="0"/>
              <a:t>Este patrón se lo obtuvo midiendo los niveles de consumo en el tanque de reserva actual, en intervalos de tiempo de tres horas cada uno.  </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30470534"/>
              </p:ext>
            </p:extLst>
          </p:nvPr>
        </p:nvGraphicFramePr>
        <p:xfrm>
          <a:off x="1693722" y="1288198"/>
          <a:ext cx="8864080" cy="5163594"/>
        </p:xfrm>
        <a:graphic>
          <a:graphicData uri="http://schemas.openxmlformats.org/drawingml/2006/table">
            <a:tbl>
              <a:tblPr firstRow="1" firstCol="1" bandRow="1">
                <a:tableStyleId>{793D81CF-94F2-401A-BA57-92F5A7B2D0C5}</a:tableStyleId>
              </a:tblPr>
              <a:tblGrid>
                <a:gridCol w="990062"/>
                <a:gridCol w="961123"/>
                <a:gridCol w="1174219"/>
                <a:gridCol w="1174219"/>
                <a:gridCol w="1281205"/>
                <a:gridCol w="1641626"/>
                <a:gridCol w="1641626"/>
              </a:tblGrid>
              <a:tr h="1003209">
                <a:tc rowSpan="2">
                  <a:txBody>
                    <a:bodyPr/>
                    <a:lstStyle/>
                    <a:p>
                      <a:pPr algn="ctr">
                        <a:lnSpc>
                          <a:spcPct val="115000"/>
                        </a:lnSpc>
                        <a:spcAft>
                          <a:spcPts val="0"/>
                        </a:spcAft>
                      </a:pPr>
                      <a:r>
                        <a:rPr lang="es-ES" sz="1600" dirty="0">
                          <a:effectLst/>
                        </a:rPr>
                        <a:t> </a:t>
                      </a:r>
                    </a:p>
                    <a:p>
                      <a:pPr algn="ctr">
                        <a:lnSpc>
                          <a:spcPct val="115000"/>
                        </a:lnSpc>
                        <a:spcAft>
                          <a:spcPts val="0"/>
                        </a:spcAft>
                      </a:pPr>
                      <a:r>
                        <a:rPr lang="es-ES" sz="1600" dirty="0">
                          <a:effectLst/>
                        </a:rPr>
                        <a:t> </a:t>
                      </a:r>
                    </a:p>
                    <a:p>
                      <a:pPr algn="ctr">
                        <a:lnSpc>
                          <a:spcPct val="115000"/>
                        </a:lnSpc>
                        <a:spcAft>
                          <a:spcPts val="0"/>
                        </a:spcAft>
                      </a:pPr>
                      <a:r>
                        <a:rPr lang="es-ES" sz="1600" dirty="0">
                          <a:effectLst/>
                        </a:rPr>
                        <a:t>HORA</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ALTURA INICIAL     Ho </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ALTURA FINAL           Hf</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VARIACIÓN DE ALTURA         ∆H=Ho-Hf</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ÁREA DE LA RESERVA         A</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VOLUMEN CONSUMIDO           </a:t>
                      </a:r>
                      <a:r>
                        <a:rPr lang="es-ES" sz="1600" dirty="0" err="1">
                          <a:effectLst/>
                        </a:rPr>
                        <a:t>Vc</a:t>
                      </a:r>
                      <a:r>
                        <a:rPr lang="es-ES" sz="1600" dirty="0">
                          <a:effectLst/>
                        </a:rPr>
                        <a:t>=∆H*A</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COEFICIENTE MULTIPLICADOR      Co=Vc/CMH </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250802">
                <a:tc vMerge="1">
                  <a:txBody>
                    <a:bodyPr/>
                    <a:lstStyle/>
                    <a:p>
                      <a:endParaRPr lang="es-ES"/>
                    </a:p>
                  </a:txBody>
                  <a:tcPr/>
                </a:tc>
                <a:tc>
                  <a:txBody>
                    <a:bodyPr/>
                    <a:lstStyle/>
                    <a:p>
                      <a:pPr algn="ctr">
                        <a:lnSpc>
                          <a:spcPct val="115000"/>
                        </a:lnSpc>
                        <a:spcAft>
                          <a:spcPts val="0"/>
                        </a:spcAft>
                      </a:pPr>
                      <a:r>
                        <a:rPr lang="es-ES" sz="1600">
                          <a:effectLst/>
                        </a:rPr>
                        <a:t>(m)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(m2)</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(lt)</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(adimensional)</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501605">
                <a:tc>
                  <a:txBody>
                    <a:bodyPr/>
                    <a:lstStyle/>
                    <a:p>
                      <a:pPr algn="ctr">
                        <a:lnSpc>
                          <a:spcPct val="115000"/>
                        </a:lnSpc>
                        <a:spcAft>
                          <a:spcPts val="0"/>
                        </a:spcAft>
                      </a:pPr>
                      <a:r>
                        <a:rPr lang="es-ES" sz="1600">
                          <a:effectLst/>
                        </a:rPr>
                        <a:t>12:00 AM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rowSpan="9">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 </a:t>
                      </a:r>
                    </a:p>
                    <a:p>
                      <a:pPr algn="ctr">
                        <a:lnSpc>
                          <a:spcPct val="115000"/>
                        </a:lnSpc>
                        <a:spcAft>
                          <a:spcPts val="0"/>
                        </a:spcAft>
                      </a:pPr>
                      <a:r>
                        <a:rPr lang="es-ES" sz="1600">
                          <a:effectLst/>
                        </a:rPr>
                        <a:t> </a:t>
                      </a:r>
                    </a:p>
                    <a:p>
                      <a:pPr algn="ctr">
                        <a:lnSpc>
                          <a:spcPct val="115000"/>
                        </a:lnSpc>
                        <a:spcAft>
                          <a:spcPts val="0"/>
                        </a:spcAft>
                      </a:pPr>
                      <a:r>
                        <a:rPr lang="es-ES" sz="1600">
                          <a:effectLst/>
                        </a:rPr>
                        <a:t> </a:t>
                      </a:r>
                    </a:p>
                    <a:p>
                      <a:pPr algn="ctr">
                        <a:lnSpc>
                          <a:spcPct val="115000"/>
                        </a:lnSpc>
                        <a:spcAft>
                          <a:spcPts val="0"/>
                        </a:spcAft>
                      </a:pPr>
                      <a:r>
                        <a:rPr lang="es-ES" sz="1600">
                          <a:effectLst/>
                        </a:rPr>
                        <a:t> </a:t>
                      </a:r>
                    </a:p>
                    <a:p>
                      <a:pPr algn="ctr">
                        <a:lnSpc>
                          <a:spcPct val="115000"/>
                        </a:lnSpc>
                        <a:spcAft>
                          <a:spcPts val="0"/>
                        </a:spcAft>
                      </a:pPr>
                      <a:r>
                        <a:rPr lang="es-ES" sz="1600">
                          <a:effectLst/>
                        </a:rPr>
                        <a:t> </a:t>
                      </a:r>
                    </a:p>
                    <a:p>
                      <a:pPr algn="ctr">
                        <a:lnSpc>
                          <a:spcPct val="115000"/>
                        </a:lnSpc>
                        <a:spcAft>
                          <a:spcPts val="0"/>
                        </a:spcAft>
                      </a:pPr>
                      <a:r>
                        <a:rPr lang="es-ES" sz="1600">
                          <a:effectLst/>
                        </a:rPr>
                        <a:t>3,5</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3,00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0,50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17105,97</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1,00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250802">
                <a:tc>
                  <a:txBody>
                    <a:bodyPr/>
                    <a:lstStyle/>
                    <a:p>
                      <a:pPr algn="ctr">
                        <a:lnSpc>
                          <a:spcPct val="115000"/>
                        </a:lnSpc>
                        <a:spcAft>
                          <a:spcPts val="0"/>
                        </a:spcAft>
                      </a:pPr>
                      <a:r>
                        <a:rPr lang="es-ES" sz="1600">
                          <a:effectLst/>
                        </a:rPr>
                        <a:t>3:00 AM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a:txBody>
                    <a:bodyPr/>
                    <a:lstStyle/>
                    <a:p>
                      <a:pPr algn="ctr">
                        <a:lnSpc>
                          <a:spcPct val="115000"/>
                        </a:lnSpc>
                        <a:spcAft>
                          <a:spcPts val="0"/>
                        </a:spcAft>
                      </a:pPr>
                      <a:r>
                        <a:rPr lang="es-ES" sz="1600">
                          <a:effectLst/>
                        </a:rPr>
                        <a:t>2,92</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0,58</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19842,93</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1,16</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250802">
                <a:tc>
                  <a:txBody>
                    <a:bodyPr/>
                    <a:lstStyle/>
                    <a:p>
                      <a:pPr algn="ctr">
                        <a:lnSpc>
                          <a:spcPct val="115000"/>
                        </a:lnSpc>
                        <a:spcAft>
                          <a:spcPts val="0"/>
                        </a:spcAft>
                      </a:pPr>
                      <a:r>
                        <a:rPr lang="es-ES" sz="1600">
                          <a:effectLst/>
                        </a:rPr>
                        <a:t>6:00 AM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a:txBody>
                    <a:bodyPr/>
                    <a:lstStyle/>
                    <a:p>
                      <a:pPr algn="ctr">
                        <a:lnSpc>
                          <a:spcPct val="115000"/>
                        </a:lnSpc>
                        <a:spcAft>
                          <a:spcPts val="0"/>
                        </a:spcAft>
                      </a:pPr>
                      <a:r>
                        <a:rPr lang="es-ES" sz="1600">
                          <a:effectLst/>
                        </a:rPr>
                        <a:t>2,80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0,70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23948,36</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1,40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250802">
                <a:tc>
                  <a:txBody>
                    <a:bodyPr/>
                    <a:lstStyle/>
                    <a:p>
                      <a:pPr algn="ctr">
                        <a:lnSpc>
                          <a:spcPct val="115000"/>
                        </a:lnSpc>
                        <a:spcAft>
                          <a:spcPts val="0"/>
                        </a:spcAft>
                      </a:pPr>
                      <a:r>
                        <a:rPr lang="es-ES" sz="1600">
                          <a:effectLst/>
                        </a:rPr>
                        <a:t>9:00 AM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a:txBody>
                    <a:bodyPr/>
                    <a:lstStyle/>
                    <a:p>
                      <a:pPr algn="ctr">
                        <a:lnSpc>
                          <a:spcPct val="115000"/>
                        </a:lnSpc>
                        <a:spcAft>
                          <a:spcPts val="0"/>
                        </a:spcAft>
                      </a:pPr>
                      <a:r>
                        <a:rPr lang="es-ES" sz="1600">
                          <a:effectLst/>
                        </a:rPr>
                        <a:t>3,40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0,10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3421,19</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0,20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501605">
                <a:tc>
                  <a:txBody>
                    <a:bodyPr/>
                    <a:lstStyle/>
                    <a:p>
                      <a:pPr algn="ctr">
                        <a:lnSpc>
                          <a:spcPct val="115000"/>
                        </a:lnSpc>
                        <a:spcAft>
                          <a:spcPts val="0"/>
                        </a:spcAft>
                      </a:pPr>
                      <a:r>
                        <a:rPr lang="es-ES" sz="1600">
                          <a:effectLst/>
                        </a:rPr>
                        <a:t>12:00 PM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a:txBody>
                    <a:bodyPr/>
                    <a:lstStyle/>
                    <a:p>
                      <a:pPr algn="ctr">
                        <a:lnSpc>
                          <a:spcPct val="115000"/>
                        </a:lnSpc>
                        <a:spcAft>
                          <a:spcPts val="0"/>
                        </a:spcAft>
                      </a:pPr>
                      <a:r>
                        <a:rPr lang="es-ES" sz="1600">
                          <a:effectLst/>
                        </a:rPr>
                        <a:t>3,29</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7184,51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0,42</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250802">
                <a:tc>
                  <a:txBody>
                    <a:bodyPr/>
                    <a:lstStyle/>
                    <a:p>
                      <a:pPr algn="ctr">
                        <a:lnSpc>
                          <a:spcPct val="115000"/>
                        </a:lnSpc>
                        <a:spcAft>
                          <a:spcPts val="0"/>
                        </a:spcAft>
                      </a:pPr>
                      <a:r>
                        <a:rPr lang="es-ES" sz="1600">
                          <a:effectLst/>
                        </a:rPr>
                        <a:t>3:00 PM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a:txBody>
                    <a:bodyPr/>
                    <a:lstStyle/>
                    <a:p>
                      <a:pPr algn="ctr">
                        <a:lnSpc>
                          <a:spcPct val="115000"/>
                        </a:lnSpc>
                        <a:spcAft>
                          <a:spcPts val="0"/>
                        </a:spcAft>
                      </a:pPr>
                      <a:r>
                        <a:rPr lang="es-ES" sz="1600">
                          <a:effectLst/>
                        </a:rPr>
                        <a:t>3,10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0,40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13684,78</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0,80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250802">
                <a:tc>
                  <a:txBody>
                    <a:bodyPr/>
                    <a:lstStyle/>
                    <a:p>
                      <a:pPr algn="ctr">
                        <a:lnSpc>
                          <a:spcPct val="115000"/>
                        </a:lnSpc>
                        <a:spcAft>
                          <a:spcPts val="0"/>
                        </a:spcAft>
                      </a:pPr>
                      <a:r>
                        <a:rPr lang="es-ES" sz="1600">
                          <a:effectLst/>
                        </a:rPr>
                        <a:t>6:00 PM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a:txBody>
                    <a:bodyPr/>
                    <a:lstStyle/>
                    <a:p>
                      <a:pPr algn="ctr">
                        <a:lnSpc>
                          <a:spcPct val="115000"/>
                        </a:lnSpc>
                        <a:spcAft>
                          <a:spcPts val="0"/>
                        </a:spcAft>
                      </a:pPr>
                      <a:r>
                        <a:rPr lang="es-ES" sz="1600">
                          <a:effectLst/>
                        </a:rPr>
                        <a:t>3,20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0,30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10263,58</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0,60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250802">
                <a:tc>
                  <a:txBody>
                    <a:bodyPr/>
                    <a:lstStyle/>
                    <a:p>
                      <a:pPr algn="ctr">
                        <a:lnSpc>
                          <a:spcPct val="115000"/>
                        </a:lnSpc>
                        <a:spcAft>
                          <a:spcPts val="0"/>
                        </a:spcAft>
                      </a:pPr>
                      <a:r>
                        <a:rPr lang="es-ES" sz="1600">
                          <a:effectLst/>
                        </a:rPr>
                        <a:t>9:00 PM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a:txBody>
                    <a:bodyPr/>
                    <a:lstStyle/>
                    <a:p>
                      <a:pPr algn="ctr">
                        <a:lnSpc>
                          <a:spcPct val="115000"/>
                        </a:lnSpc>
                        <a:spcAft>
                          <a:spcPts val="0"/>
                        </a:spcAft>
                      </a:pPr>
                      <a:r>
                        <a:rPr lang="es-ES" sz="1600">
                          <a:effectLst/>
                        </a:rPr>
                        <a:t>3,10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0,40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13684,78</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0,80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501605">
                <a:tc>
                  <a:txBody>
                    <a:bodyPr/>
                    <a:lstStyle/>
                    <a:p>
                      <a:pPr algn="ctr">
                        <a:lnSpc>
                          <a:spcPct val="115000"/>
                        </a:lnSpc>
                        <a:spcAft>
                          <a:spcPts val="0"/>
                        </a:spcAft>
                      </a:pPr>
                      <a:r>
                        <a:rPr lang="es-ES" sz="1600">
                          <a:effectLst/>
                        </a:rPr>
                        <a:t>12:00 AM</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a:txBody>
                    <a:bodyPr/>
                    <a:lstStyle/>
                    <a:p>
                      <a:pPr algn="ctr">
                        <a:lnSpc>
                          <a:spcPct val="115000"/>
                        </a:lnSpc>
                        <a:spcAft>
                          <a:spcPts val="0"/>
                        </a:spcAft>
                      </a:pPr>
                      <a:r>
                        <a:rPr lang="es-ES" sz="1600">
                          <a:effectLst/>
                        </a:rPr>
                        <a:t>3,00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0,50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34,21</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17105,97</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1,00</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r>
              <a:tr h="250802">
                <a:tc>
                  <a:txBody>
                    <a:bodyPr/>
                    <a:lstStyle/>
                    <a:p>
                      <a:endParaRPr lang="es-ES" sz="1600">
                        <a:effectLst/>
                        <a:latin typeface="+mn-lt"/>
                      </a:endParaRPr>
                    </a:p>
                  </a:txBody>
                  <a:tcPr marL="68580" marR="68580" marT="0" marB="0"/>
                </a:tc>
                <a:tc>
                  <a:txBody>
                    <a:bodyPr/>
                    <a:lstStyle/>
                    <a:p>
                      <a:endParaRPr lang="es-ES" sz="1600">
                        <a:effectLst/>
                        <a:latin typeface="+mn-lt"/>
                      </a:endParaRPr>
                    </a:p>
                  </a:txBody>
                  <a:tcPr marL="68580" marR="68580" marT="0" marB="0"/>
                </a:tc>
                <a:tc>
                  <a:txBody>
                    <a:bodyPr/>
                    <a:lstStyle/>
                    <a:p>
                      <a:endParaRPr lang="es-ES" sz="1600">
                        <a:effectLst/>
                        <a:latin typeface="+mn-lt"/>
                      </a:endParaRPr>
                    </a:p>
                  </a:txBody>
                  <a:tcPr marL="68580" marR="68580" marT="0" marB="0"/>
                </a:tc>
                <a:tc>
                  <a:txBody>
                    <a:bodyPr/>
                    <a:lstStyle/>
                    <a:p>
                      <a:endParaRPr lang="es-ES" sz="1600">
                        <a:effectLst/>
                        <a:latin typeface="+mn-lt"/>
                      </a:endParaRPr>
                    </a:p>
                  </a:txBody>
                  <a:tcPr marL="68580" marR="68580" marT="0" marB="0"/>
                </a:tc>
                <a:tc>
                  <a:txBody>
                    <a:bodyPr/>
                    <a:lstStyle/>
                    <a:p>
                      <a:pPr algn="ctr">
                        <a:lnSpc>
                          <a:spcPct val="115000"/>
                        </a:lnSpc>
                        <a:spcAft>
                          <a:spcPts val="0"/>
                        </a:spcAft>
                      </a:pPr>
                      <a:r>
                        <a:rPr lang="es-ES" sz="1600">
                          <a:effectLst/>
                        </a:rPr>
                        <a:t>∑Vc=</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409859,09</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s-ES" sz="1600">
                        <a:effectLst/>
                        <a:latin typeface="+mn-lt"/>
                      </a:endParaRPr>
                    </a:p>
                  </a:txBody>
                  <a:tcPr marL="68580" marR="68580" marT="0" marB="0"/>
                </a:tc>
              </a:tr>
              <a:tr h="501605">
                <a:tc>
                  <a:txBody>
                    <a:bodyPr/>
                    <a:lstStyle/>
                    <a:p>
                      <a:endParaRPr lang="es-ES" sz="1600">
                        <a:effectLst/>
                        <a:latin typeface="+mn-lt"/>
                      </a:endParaRPr>
                    </a:p>
                  </a:txBody>
                  <a:tcPr marL="68580" marR="68580" marT="0" marB="0"/>
                </a:tc>
                <a:tc>
                  <a:txBody>
                    <a:bodyPr/>
                    <a:lstStyle/>
                    <a:p>
                      <a:endParaRPr lang="es-ES" sz="1600">
                        <a:effectLst/>
                        <a:latin typeface="+mn-lt"/>
                      </a:endParaRPr>
                    </a:p>
                  </a:txBody>
                  <a:tcPr marL="68580" marR="68580" marT="0" marB="0"/>
                </a:tc>
                <a:tc>
                  <a:txBody>
                    <a:bodyPr/>
                    <a:lstStyle/>
                    <a:p>
                      <a:endParaRPr lang="es-ES" sz="1600">
                        <a:effectLst/>
                        <a:latin typeface="+mn-lt"/>
                      </a:endParaRPr>
                    </a:p>
                  </a:txBody>
                  <a:tcPr marL="68580" marR="68580" marT="0" marB="0"/>
                </a:tc>
                <a:tc gridSpan="2">
                  <a:txBody>
                    <a:bodyPr/>
                    <a:lstStyle/>
                    <a:p>
                      <a:pPr algn="ctr">
                        <a:lnSpc>
                          <a:spcPct val="115000"/>
                        </a:lnSpc>
                        <a:spcAft>
                          <a:spcPts val="0"/>
                        </a:spcAft>
                      </a:pPr>
                      <a:r>
                        <a:rPr lang="es-ES" sz="1600">
                          <a:effectLst/>
                        </a:rPr>
                        <a:t>Consumo Medio Horario                      CMH= ∑Vc/24</a:t>
                      </a:r>
                      <a:endParaRPr lang="es-ES" sz="16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15000"/>
                        </a:lnSpc>
                        <a:spcAft>
                          <a:spcPts val="0"/>
                        </a:spcAft>
                      </a:pPr>
                      <a:r>
                        <a:rPr lang="es-ES" sz="1600" dirty="0">
                          <a:effectLst/>
                        </a:rPr>
                        <a:t>17077,46</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s-ES" sz="1600" dirty="0">
                        <a:effectLst/>
                        <a:latin typeface="+mn-lt"/>
                      </a:endParaRPr>
                    </a:p>
                  </a:txBody>
                  <a:tcPr marL="68580" marR="68580" marT="0" marB="0"/>
                </a:tc>
              </a:tr>
            </a:tbl>
          </a:graphicData>
        </a:graphic>
      </p:graphicFrame>
    </p:spTree>
    <p:extLst>
      <p:ext uri="{BB962C8B-B14F-4D97-AF65-F5344CB8AC3E}">
        <p14:creationId xmlns:p14="http://schemas.microsoft.com/office/powerpoint/2010/main" val="2136539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42</a:t>
            </a:fld>
            <a:endParaRPr lang="es-EC"/>
          </a:p>
        </p:txBody>
      </p:sp>
      <p:pic>
        <p:nvPicPr>
          <p:cNvPr id="12" name="Imagen 11"/>
          <p:cNvPicPr/>
          <p:nvPr/>
        </p:nvPicPr>
        <p:blipFill rotWithShape="1">
          <a:blip r:embed="rId4"/>
          <a:srcRect l="537" t="695" r="941" b="835"/>
          <a:stretch/>
        </p:blipFill>
        <p:spPr bwMode="auto">
          <a:xfrm>
            <a:off x="5728627" y="1480732"/>
            <a:ext cx="4829175" cy="49809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Rectangle 1"/>
          <p:cNvSpPr>
            <a:spLocks noChangeArrowheads="1"/>
          </p:cNvSpPr>
          <p:nvPr/>
        </p:nvSpPr>
        <p:spPr bwMode="auto">
          <a:xfrm>
            <a:off x="1296995" y="2789083"/>
            <a:ext cx="416393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_tradnl"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El nudo 32 es el que mayor demanda presenta en el sistema,</a:t>
            </a:r>
            <a:r>
              <a:rPr kumimoji="0" lang="es-ES_tradnl" altLang="es-ES" b="0" i="0" u="none" strike="noStrike" cap="none" normalizeH="0" dirty="0" smtClean="0">
                <a:ln>
                  <a:noFill/>
                </a:ln>
                <a:solidFill>
                  <a:schemeClr val="tx1"/>
                </a:solidFill>
                <a:effectLst/>
                <a:ea typeface="Calibri" panose="020F0502020204030204" pitchFamily="34" charset="0"/>
                <a:cs typeface="Arial" panose="020B0604020202020204" pitchFamily="34" charset="0"/>
              </a:rPr>
              <a:t> </a:t>
            </a:r>
            <a:r>
              <a:rPr kumimoji="0" lang="es-ES_tradnl"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esto se debe principalmente a que el área de aportación generada por los polígonos de </a:t>
            </a:r>
            <a:r>
              <a:rPr kumimoji="0" lang="es-ES_tradnl" altLang="es-ES"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Thiessen</a:t>
            </a:r>
            <a:r>
              <a:rPr kumimoji="0" lang="es-ES_tradnl"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es mayor en este punto.   </a:t>
            </a:r>
            <a:endParaRPr kumimoji="0" lang="es-ES_tradnl" altLang="es-E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64979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43</a:t>
            </a:fld>
            <a:endParaRPr lang="es-EC"/>
          </a:p>
        </p:txBody>
      </p:sp>
      <p:sp>
        <p:nvSpPr>
          <p:cNvPr id="9" name="Rectángulo 8"/>
          <p:cNvSpPr/>
          <p:nvPr/>
        </p:nvSpPr>
        <p:spPr>
          <a:xfrm>
            <a:off x="2736703" y="1017819"/>
            <a:ext cx="1200970"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BOMBA</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Rectángulo 13"/>
          <p:cNvSpPr/>
          <p:nvPr/>
        </p:nvSpPr>
        <p:spPr>
          <a:xfrm>
            <a:off x="3687887" y="6308079"/>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1807325" y="1638160"/>
            <a:ext cx="9978553" cy="923330"/>
          </a:xfrm>
          <a:prstGeom prst="rect">
            <a:avLst/>
          </a:prstGeom>
        </p:spPr>
        <p:txBody>
          <a:bodyPr wrap="square">
            <a:spAutoFit/>
          </a:bodyPr>
          <a:lstStyle/>
          <a:p>
            <a:pPr algn="just"/>
            <a:r>
              <a:rPr lang="es-ES_tradnl" dirty="0" smtClean="0"/>
              <a:t>La </a:t>
            </a:r>
            <a:r>
              <a:rPr lang="es-ES_tradnl" dirty="0"/>
              <a:t>bomba de impulsión existente de 20 HP de potencia está sobredimensionada, debido a que el sistema se modeló con una bomba comercial cuyas características cumplen las necesidades de la red. Estas características son las siguientes: </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641539879"/>
              </p:ext>
            </p:extLst>
          </p:nvPr>
        </p:nvGraphicFramePr>
        <p:xfrm>
          <a:off x="1807325" y="2786456"/>
          <a:ext cx="5135823" cy="2951480"/>
        </p:xfrm>
        <a:graphic>
          <a:graphicData uri="http://schemas.openxmlformats.org/drawingml/2006/table">
            <a:tbl>
              <a:tblPr firstRow="1" firstCol="1" bandRow="1">
                <a:tableStyleId>{616DA210-FB5B-4158-B5E0-FEB733F419BA}</a:tableStyleId>
              </a:tblPr>
              <a:tblGrid>
                <a:gridCol w="2205434"/>
                <a:gridCol w="1620230"/>
                <a:gridCol w="1310159"/>
              </a:tblGrid>
              <a:tr h="190500">
                <a:tc>
                  <a:txBody>
                    <a:bodyPr/>
                    <a:lstStyle/>
                    <a:p>
                      <a:pPr>
                        <a:lnSpc>
                          <a:spcPct val="115000"/>
                        </a:lnSpc>
                        <a:spcAft>
                          <a:spcPts val="0"/>
                        </a:spcAft>
                      </a:pPr>
                      <a:r>
                        <a:rPr lang="es-ES" sz="1800" dirty="0">
                          <a:effectLst/>
                        </a:rPr>
                        <a:t>Tipo </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SP 46-7</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 </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S" sz="1800">
                          <a:effectLst/>
                        </a:rPr>
                        <a:t>Caudal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11,55</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lt/seg</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S" sz="1800">
                          <a:effectLst/>
                        </a:rPr>
                        <a:t>H total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64,89</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m</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S" sz="1800">
                          <a:effectLst/>
                        </a:rPr>
                        <a:t>Potencia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16,39</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HP</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S" sz="1800">
                          <a:effectLst/>
                        </a:rPr>
                        <a:t>Corriente Nominal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dirty="0">
                          <a:effectLst/>
                        </a:rPr>
                        <a:t>25</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S" sz="1800">
                          <a:effectLst/>
                        </a:rPr>
                        <a:t>Bomba Eta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73,2</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S" sz="1800">
                          <a:effectLst/>
                        </a:rPr>
                        <a:t>Motor Eta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82,1</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S" sz="1800">
                          <a:effectLst/>
                        </a:rPr>
                        <a:t>Consumo energía</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43402</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kWh/Año</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S" sz="1800">
                          <a:effectLst/>
                        </a:rPr>
                        <a:t>Precio</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5144,09</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a:effectLst/>
                        </a:rPr>
                        <a:t>$</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S" sz="1800">
                          <a:effectLst/>
                        </a:rPr>
                        <a:t>Prec. + Costes energ.</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5315582,79</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800" dirty="0">
                          <a:effectLst/>
                        </a:rPr>
                        <a:t>$/10 Años</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3" name="Imagen 12" descr="C:\Users\THE\Documents\respaldo ingenieria civil\documentos\Documents\ESPE\TESIS1\Capitulo 1\FOTOS\IMG-20180717-WA0047.jpg"/>
          <p:cNvPicPr/>
          <p:nvPr/>
        </p:nvPicPr>
        <p:blipFill rotWithShape="1">
          <a:blip r:embed="rId4" cstate="print">
            <a:extLst>
              <a:ext uri="{28A0092B-C50C-407E-A947-70E740481C1C}">
                <a14:useLocalDpi xmlns:a14="http://schemas.microsoft.com/office/drawing/2010/main" val="0"/>
              </a:ext>
            </a:extLst>
          </a:blip>
          <a:srcRect t="35519"/>
          <a:stretch/>
        </p:blipFill>
        <p:spPr bwMode="auto">
          <a:xfrm>
            <a:off x="7911666" y="2514584"/>
            <a:ext cx="3214370" cy="2764155"/>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6993853" y="5380914"/>
            <a:ext cx="4856712" cy="1200329"/>
          </a:xfrm>
          <a:prstGeom prst="rect">
            <a:avLst/>
          </a:prstGeom>
        </p:spPr>
        <p:txBody>
          <a:bodyPr wrap="square">
            <a:spAutoFit/>
          </a:bodyPr>
          <a:lstStyle/>
          <a:p>
            <a:pPr indent="228600" algn="just">
              <a:spcAft>
                <a:spcPts val="1000"/>
              </a:spcAft>
            </a:pPr>
            <a:r>
              <a:rPr lang="es-ES_tradnl" dirty="0">
                <a:ea typeface="Calibri" panose="020F0502020204030204" pitchFamily="34" charset="0"/>
                <a:cs typeface="Times New Roman" panose="02020603050405020304" pitchFamily="18" charset="0"/>
              </a:rPr>
              <a:t>Sin embargo, se concluye que la bomba existente si abastece a todo el sistema sin problema alguno, dejando la misma para la red propuesta.</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1537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44</a:t>
            </a:fld>
            <a:endParaRPr lang="es-EC"/>
          </a:p>
        </p:txBody>
      </p:sp>
      <p:sp>
        <p:nvSpPr>
          <p:cNvPr id="9" name="Rectángulo 8"/>
          <p:cNvSpPr/>
          <p:nvPr/>
        </p:nvSpPr>
        <p:spPr>
          <a:xfrm>
            <a:off x="2646937" y="1017819"/>
            <a:ext cx="1380506"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TUBERÍA</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Rectángulo 13"/>
          <p:cNvSpPr/>
          <p:nvPr/>
        </p:nvSpPr>
        <p:spPr>
          <a:xfrm>
            <a:off x="3687887" y="6308079"/>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Imagen 16"/>
          <p:cNvPicPr/>
          <p:nvPr/>
        </p:nvPicPr>
        <p:blipFill>
          <a:blip r:embed="rId4">
            <a:extLst>
              <a:ext uri="{28A0092B-C50C-407E-A947-70E740481C1C}">
                <a14:useLocalDpi xmlns:a14="http://schemas.microsoft.com/office/drawing/2010/main" val="0"/>
              </a:ext>
            </a:extLst>
          </a:blip>
          <a:stretch>
            <a:fillRect/>
          </a:stretch>
        </p:blipFill>
        <p:spPr>
          <a:xfrm>
            <a:off x="3816875" y="3636010"/>
            <a:ext cx="5828030" cy="27203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7" name="Rectángulo 6"/>
          <p:cNvSpPr/>
          <p:nvPr/>
        </p:nvSpPr>
        <p:spPr>
          <a:xfrm>
            <a:off x="1878666" y="1707532"/>
            <a:ext cx="9978553" cy="923330"/>
          </a:xfrm>
          <a:prstGeom prst="rect">
            <a:avLst/>
          </a:prstGeom>
        </p:spPr>
        <p:txBody>
          <a:bodyPr wrap="square">
            <a:spAutoFit/>
          </a:bodyPr>
          <a:lstStyle/>
          <a:p>
            <a:pPr indent="228600" algn="just">
              <a:spcAft>
                <a:spcPts val="1000"/>
              </a:spcAft>
            </a:pPr>
            <a:r>
              <a:rPr lang="es-ES_tradnl" dirty="0">
                <a:ea typeface="Calibri" panose="020F0502020204030204" pitchFamily="34" charset="0"/>
                <a:cs typeface="Times New Roman" panose="02020603050405020304" pitchFamily="18" charset="0"/>
              </a:rPr>
              <a:t>En un principio la red de agua potable propuesta se diseñó considerando que todas las tuberías sean de PVC con diámetros variables, a excepción de la línea de conducción, ya que esta siempre se mantuvo con un diámetro de 110 mm.</a:t>
            </a:r>
            <a:endParaRPr lang="es-ES" dirty="0">
              <a:effectLst/>
              <a:ea typeface="Calibri" panose="020F0502020204030204" pitchFamily="34" charset="0"/>
              <a:cs typeface="Times New Roman" panose="02020603050405020304" pitchFamily="18" charset="0"/>
            </a:endParaRPr>
          </a:p>
        </p:txBody>
      </p:sp>
      <p:sp>
        <p:nvSpPr>
          <p:cNvPr id="8" name="Rectángulo 7"/>
          <p:cNvSpPr/>
          <p:nvPr/>
        </p:nvSpPr>
        <p:spPr>
          <a:xfrm>
            <a:off x="1878665" y="2601454"/>
            <a:ext cx="9978553" cy="923330"/>
          </a:xfrm>
          <a:prstGeom prst="rect">
            <a:avLst/>
          </a:prstGeom>
        </p:spPr>
        <p:txBody>
          <a:bodyPr wrap="square">
            <a:spAutoFit/>
          </a:bodyPr>
          <a:lstStyle/>
          <a:p>
            <a:pPr indent="228600" algn="just">
              <a:spcAft>
                <a:spcPts val="1000"/>
              </a:spcAft>
            </a:pPr>
            <a:r>
              <a:rPr lang="es-ES_tradnl" dirty="0">
                <a:ea typeface="Calibri" panose="020F0502020204030204" pitchFamily="34" charset="0"/>
                <a:cs typeface="Times New Roman" panose="02020603050405020304" pitchFamily="18" charset="0"/>
              </a:rPr>
              <a:t>Es importante mencionar que la red de distribución se dividió por sectores, colocando válvulas de compuerta y bocas de fuego, con el propósito de dar mantenimiento a las tuberías sin afectar a toda el sistema por </a:t>
            </a:r>
            <a:r>
              <a:rPr lang="es-ES_tradnl" dirty="0" smtClean="0">
                <a:ea typeface="Calibri" panose="020F0502020204030204" pitchFamily="34" charset="0"/>
                <a:cs typeface="Times New Roman" panose="02020603050405020304" pitchFamily="18" charset="0"/>
              </a:rPr>
              <a:t>igual.</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132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45</a:t>
            </a:fld>
            <a:endParaRPr lang="es-EC"/>
          </a:p>
        </p:txBody>
      </p:sp>
      <p:sp>
        <p:nvSpPr>
          <p:cNvPr id="9" name="Rectángulo 8"/>
          <p:cNvSpPr/>
          <p:nvPr/>
        </p:nvSpPr>
        <p:spPr>
          <a:xfrm>
            <a:off x="1737768" y="901251"/>
            <a:ext cx="8267713" cy="1369606"/>
          </a:xfrm>
          <a:prstGeom prst="rect">
            <a:avLst/>
          </a:prstGeom>
        </p:spPr>
        <p:txBody>
          <a:bodyPr wrap="none">
            <a:spAutoFit/>
          </a:bodyPr>
          <a:lstStyle/>
          <a:p>
            <a:pPr algn="just">
              <a:lnSpc>
                <a:spcPct val="150000"/>
              </a:lnSpc>
              <a:spcBef>
                <a:spcPts val="1200"/>
              </a:spcBef>
              <a:spcAft>
                <a:spcPts val="1200"/>
              </a:spcAft>
            </a:pPr>
            <a:r>
              <a:rPr lang="es-ES"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CORRIDA DEL SISTEMA PROPUESTO EN PERIODO ESTÁTICO</a:t>
            </a:r>
            <a:endParaRPr lang="es-ES"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ángulo 6"/>
          <p:cNvSpPr/>
          <p:nvPr/>
        </p:nvSpPr>
        <p:spPr>
          <a:xfrm>
            <a:off x="1488921" y="1806965"/>
            <a:ext cx="9978553" cy="923330"/>
          </a:xfrm>
          <a:prstGeom prst="rect">
            <a:avLst/>
          </a:prstGeom>
        </p:spPr>
        <p:txBody>
          <a:bodyPr wrap="square">
            <a:spAutoFit/>
          </a:bodyPr>
          <a:lstStyle/>
          <a:p>
            <a:pPr algn="just"/>
            <a:r>
              <a:rPr lang="es-ES" dirty="0"/>
              <a:t>Únicamente en el periodo estático o también conocido como régimen permanente se </a:t>
            </a:r>
            <a:r>
              <a:rPr lang="es-ES" dirty="0" smtClean="0"/>
              <a:t>valida </a:t>
            </a:r>
            <a:r>
              <a:rPr lang="es-ES" dirty="0"/>
              <a:t>las condiciones establecidas por nuestra propuesta de diseño, tanto para la velocidad como para la presión que existe en la tubería y en los nudos, usando el caudal máximo horario “QMH”. </a:t>
            </a:r>
          </a:p>
        </p:txBody>
      </p:sp>
      <p:sp>
        <p:nvSpPr>
          <p:cNvPr id="12" name="Rectángulo 11"/>
          <p:cNvSpPr/>
          <p:nvPr/>
        </p:nvSpPr>
        <p:spPr>
          <a:xfrm>
            <a:off x="1488921" y="2845083"/>
            <a:ext cx="3830792" cy="369332"/>
          </a:xfrm>
          <a:prstGeom prst="rect">
            <a:avLst/>
          </a:prstGeom>
        </p:spPr>
        <p:txBody>
          <a:bodyPr wrap="none">
            <a:spAutoFit/>
          </a:bodyPr>
          <a:lstStyle/>
          <a:p>
            <a:r>
              <a:rPr lang="es-ES_tradnl" dirty="0" smtClean="0"/>
              <a:t>PRESIONES MEDIDAS EN EL SOFTWARE</a:t>
            </a:r>
            <a:endParaRPr lang="es-ES_tradnl" dirty="0"/>
          </a:p>
        </p:txBody>
      </p:sp>
      <p:sp>
        <p:nvSpPr>
          <p:cNvPr id="3" name="Rectángulo 2"/>
          <p:cNvSpPr/>
          <p:nvPr/>
        </p:nvSpPr>
        <p:spPr>
          <a:xfrm>
            <a:off x="1488920" y="3345580"/>
            <a:ext cx="9978553" cy="646331"/>
          </a:xfrm>
          <a:prstGeom prst="rect">
            <a:avLst/>
          </a:prstGeom>
        </p:spPr>
        <p:txBody>
          <a:bodyPr wrap="square">
            <a:spAutoFit/>
          </a:bodyPr>
          <a:lstStyle/>
          <a:p>
            <a:pPr indent="228600" algn="just">
              <a:spcAft>
                <a:spcPts val="1000"/>
              </a:spcAft>
            </a:pPr>
            <a:r>
              <a:rPr lang="es-ES" dirty="0" smtClean="0">
                <a:ea typeface="Calibri" panose="020F0502020204030204" pitchFamily="34" charset="0"/>
                <a:cs typeface="Times New Roman" panose="02020603050405020304" pitchFamily="18" charset="0"/>
              </a:rPr>
              <a:t>Se </a:t>
            </a:r>
            <a:r>
              <a:rPr lang="es-ES" dirty="0">
                <a:ea typeface="Calibri" panose="020F0502020204030204" pitchFamily="34" charset="0"/>
                <a:cs typeface="Times New Roman" panose="02020603050405020304" pitchFamily="18" charset="0"/>
              </a:rPr>
              <a:t>condicionó por medio del </a:t>
            </a:r>
            <a:r>
              <a:rPr lang="es-ES" dirty="0" err="1">
                <a:ea typeface="Calibri" panose="020F0502020204030204" pitchFamily="34" charset="0"/>
                <a:cs typeface="Times New Roman" panose="02020603050405020304" pitchFamily="18" charset="0"/>
              </a:rPr>
              <a:t>WaterCAD</a:t>
            </a:r>
            <a:r>
              <a:rPr lang="es-ES" dirty="0">
                <a:ea typeface="Calibri" panose="020F0502020204030204" pitchFamily="34" charset="0"/>
                <a:cs typeface="Times New Roman" panose="02020603050405020304" pitchFamily="18" charset="0"/>
              </a:rPr>
              <a:t> al sistema de agua potable para que todas las tuberías cumplan con un máximo de 50 metros de columna en todos los nudos. </a:t>
            </a:r>
          </a:p>
        </p:txBody>
      </p:sp>
      <p:sp>
        <p:nvSpPr>
          <p:cNvPr id="21" name="Rectángulo 20"/>
          <p:cNvSpPr/>
          <p:nvPr/>
        </p:nvSpPr>
        <p:spPr>
          <a:xfrm>
            <a:off x="1488920" y="4169771"/>
            <a:ext cx="4209294" cy="369332"/>
          </a:xfrm>
          <a:prstGeom prst="rect">
            <a:avLst/>
          </a:prstGeom>
        </p:spPr>
        <p:txBody>
          <a:bodyPr wrap="none">
            <a:spAutoFit/>
          </a:bodyPr>
          <a:lstStyle/>
          <a:p>
            <a:r>
              <a:rPr lang="es-ES_tradnl" dirty="0" smtClean="0"/>
              <a:t>VELOCIDADES MEDIDAS EN EL SOFTWARE</a:t>
            </a:r>
            <a:endParaRPr lang="es-ES_tradnl" dirty="0"/>
          </a:p>
        </p:txBody>
      </p:sp>
      <p:sp>
        <p:nvSpPr>
          <p:cNvPr id="4" name="Rectángulo 3"/>
          <p:cNvSpPr/>
          <p:nvPr/>
        </p:nvSpPr>
        <p:spPr>
          <a:xfrm>
            <a:off x="1369101" y="4712465"/>
            <a:ext cx="10098372" cy="923330"/>
          </a:xfrm>
          <a:prstGeom prst="rect">
            <a:avLst/>
          </a:prstGeom>
        </p:spPr>
        <p:txBody>
          <a:bodyPr wrap="square">
            <a:spAutoFit/>
          </a:bodyPr>
          <a:lstStyle/>
          <a:p>
            <a:pPr indent="228600" algn="just">
              <a:spcAft>
                <a:spcPts val="1000"/>
              </a:spcAft>
            </a:pPr>
            <a:r>
              <a:rPr lang="es-ES" dirty="0">
                <a:ea typeface="Calibri" panose="020F0502020204030204" pitchFamily="34" charset="0"/>
                <a:cs typeface="Times New Roman" panose="02020603050405020304" pitchFamily="18" charset="0"/>
              </a:rPr>
              <a:t>La velocidad máxima en las tuberías de todo el sistema de agua potable para la parroquia “El Placer del </a:t>
            </a:r>
            <a:r>
              <a:rPr lang="es-ES" dirty="0" err="1">
                <a:ea typeface="Calibri" panose="020F0502020204030204" pitchFamily="34" charset="0"/>
                <a:cs typeface="Times New Roman" panose="02020603050405020304" pitchFamily="18" charset="0"/>
              </a:rPr>
              <a:t>Toachi</a:t>
            </a:r>
            <a:r>
              <a:rPr lang="es-ES" dirty="0">
                <a:ea typeface="Calibri" panose="020F0502020204030204" pitchFamily="34" charset="0"/>
                <a:cs typeface="Times New Roman" panose="02020603050405020304" pitchFamily="18" charset="0"/>
              </a:rPr>
              <a:t>” es de 1,65 m/s, ubicada entre los nudos 11 y 27, la misma que cumple con la máxima permisible establecida por norma de 2,0 m/s y que fue condicionada en el modelamiento dentro del programa usado. </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7801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29DCF790-1CAF-48E4-8CA7-EA92491C19D9}" type="slidenum">
              <a:rPr lang="es-EC" smtClean="0"/>
              <a:t>46</a:t>
            </a:fld>
            <a:endParaRPr lang="es-EC"/>
          </a:p>
        </p:txBody>
      </p:sp>
      <p:sp>
        <p:nvSpPr>
          <p:cNvPr id="14" name="Rectángulo 13"/>
          <p:cNvSpPr/>
          <p:nvPr/>
        </p:nvSpPr>
        <p:spPr>
          <a:xfrm>
            <a:off x="811955" y="6356350"/>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Imagen 17"/>
          <p:cNvPicPr/>
          <p:nvPr/>
        </p:nvPicPr>
        <p:blipFill>
          <a:blip r:embed="rId2"/>
          <a:stretch>
            <a:fillRect/>
          </a:stretch>
        </p:blipFill>
        <p:spPr>
          <a:xfrm>
            <a:off x="811955" y="2083633"/>
            <a:ext cx="2830861" cy="43728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p:cNvPicPr/>
          <p:nvPr/>
        </p:nvPicPr>
        <p:blipFill>
          <a:blip r:embed="rId3">
            <a:extLst>
              <a:ext uri="{28A0092B-C50C-407E-A947-70E740481C1C}">
                <a14:useLocalDpi xmlns:a14="http://schemas.microsoft.com/office/drawing/2010/main" val="0"/>
              </a:ext>
            </a:extLst>
          </a:blip>
          <a:stretch>
            <a:fillRect/>
          </a:stretch>
        </p:blipFill>
        <p:spPr>
          <a:xfrm>
            <a:off x="4572207" y="2129124"/>
            <a:ext cx="6291056" cy="422722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7" name="Rectángulo 16"/>
          <p:cNvSpPr/>
          <p:nvPr/>
        </p:nvSpPr>
        <p:spPr>
          <a:xfrm>
            <a:off x="4494913" y="6308079"/>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1"/>
          <p:cNvSpPr>
            <a:spLocks noChangeArrowheads="1"/>
          </p:cNvSpPr>
          <p:nvPr/>
        </p:nvSpPr>
        <p:spPr bwMode="auto">
          <a:xfrm>
            <a:off x="632370" y="498623"/>
            <a:ext cx="1041538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lang="es-ES" altLang="es-ES" dirty="0">
                <a:ea typeface="Calibri" panose="020F0502020204030204" pitchFamily="34" charset="0"/>
                <a:cs typeface="Arial" panose="020B0604020202020204" pitchFamily="34" charset="0"/>
              </a:rPr>
              <a:t>L</a:t>
            </a:r>
            <a:r>
              <a:rPr kumimoji="0" lang="es-ES"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 presión mínima en la distribución es en el nudo 1 y corresponde a 16,134 mH</a:t>
            </a:r>
            <a:r>
              <a:rPr kumimoji="0" lang="es-ES" altLang="es-ES" b="0" i="0" u="none" strike="noStrike" cap="none" normalizeH="0" baseline="-30000" dirty="0" smtClean="0">
                <a:ln>
                  <a:noFill/>
                </a:ln>
                <a:solidFill>
                  <a:schemeClr val="tx1"/>
                </a:solidFill>
                <a:effectLst/>
                <a:ea typeface="Calibri" panose="020F0502020204030204" pitchFamily="34" charset="0"/>
                <a:cs typeface="Arial" panose="020B0604020202020204" pitchFamily="34" charset="0"/>
              </a:rPr>
              <a:t>2</a:t>
            </a:r>
            <a:r>
              <a:rPr kumimoji="0" lang="es-ES"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 debido a que este presenta una menor diferencia de altura entre el tanque reservorio y el nudo en mención, ubicándose a 491,93 msnm entre las calles “D” y la “3”. Así mismo el nudo 25 presenta 42,570 mH</a:t>
            </a:r>
            <a:r>
              <a:rPr kumimoji="0" lang="es-ES" altLang="es-ES" b="0" i="0" u="none" strike="noStrike" cap="none" normalizeH="0" baseline="-30000" dirty="0" smtClean="0">
                <a:ln>
                  <a:noFill/>
                </a:ln>
                <a:solidFill>
                  <a:schemeClr val="tx1"/>
                </a:solidFill>
                <a:effectLst/>
                <a:ea typeface="Calibri" panose="020F0502020204030204" pitchFamily="34" charset="0"/>
                <a:cs typeface="Arial" panose="020B0604020202020204" pitchFamily="34" charset="0"/>
              </a:rPr>
              <a:t>2</a:t>
            </a:r>
            <a:r>
              <a:rPr kumimoji="0" lang="es-ES"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 por ello es el de mayor presión, ya que se encuentra al final de la calle 2 en el punto más bajo de la población a unos 461,32 msnm del nivel del mar. </a:t>
            </a:r>
            <a:endParaRPr kumimoji="0" lang="es-ES" altLang="es-E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74649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29DCF790-1CAF-48E4-8CA7-EA92491C19D9}" type="slidenum">
              <a:rPr lang="es-EC" smtClean="0"/>
              <a:t>47</a:t>
            </a:fld>
            <a:endParaRPr lang="es-EC"/>
          </a:p>
        </p:txBody>
      </p:sp>
      <p:sp>
        <p:nvSpPr>
          <p:cNvPr id="14" name="Rectángulo 13"/>
          <p:cNvSpPr/>
          <p:nvPr/>
        </p:nvSpPr>
        <p:spPr>
          <a:xfrm>
            <a:off x="1288134" y="6245340"/>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ángulo 16"/>
          <p:cNvSpPr/>
          <p:nvPr/>
        </p:nvSpPr>
        <p:spPr>
          <a:xfrm>
            <a:off x="5088422" y="5894685"/>
            <a:ext cx="1087863"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200" dirty="0" smtClean="0">
                <a:latin typeface="Times New Roman" panose="02020603050405020304" pitchFamily="18" charset="0"/>
                <a:cs typeface="Times New Roman" panose="02020603050405020304" pitchFamily="18" charset="0"/>
              </a:rPr>
              <a:t>Propia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n 10"/>
          <p:cNvPicPr/>
          <p:nvPr/>
        </p:nvPicPr>
        <p:blipFill>
          <a:blip r:embed="rId2"/>
          <a:stretch>
            <a:fillRect/>
          </a:stretch>
        </p:blipFill>
        <p:spPr>
          <a:xfrm>
            <a:off x="839562" y="1320811"/>
            <a:ext cx="3072871" cy="482021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p:cNvPicPr/>
          <p:nvPr/>
        </p:nvPicPr>
        <p:blipFill>
          <a:blip r:embed="rId3">
            <a:extLst>
              <a:ext uri="{28A0092B-C50C-407E-A947-70E740481C1C}">
                <a14:useLocalDpi xmlns:a14="http://schemas.microsoft.com/office/drawing/2010/main" val="0"/>
              </a:ext>
            </a:extLst>
          </a:blip>
          <a:stretch>
            <a:fillRect/>
          </a:stretch>
        </p:blipFill>
        <p:spPr>
          <a:xfrm>
            <a:off x="4788616" y="1413769"/>
            <a:ext cx="6394045" cy="448091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1" name="Rectángulo 20"/>
          <p:cNvSpPr/>
          <p:nvPr/>
        </p:nvSpPr>
        <p:spPr>
          <a:xfrm>
            <a:off x="616355" y="180154"/>
            <a:ext cx="10737445" cy="923330"/>
          </a:xfrm>
          <a:prstGeom prst="rect">
            <a:avLst/>
          </a:prstGeom>
        </p:spPr>
        <p:txBody>
          <a:bodyPr wrap="square">
            <a:spAutoFit/>
          </a:bodyPr>
          <a:lstStyle/>
          <a:p>
            <a:pPr indent="228600" algn="just">
              <a:spcAft>
                <a:spcPts val="1000"/>
              </a:spcAft>
            </a:pPr>
            <a:r>
              <a:rPr lang="es-ES" dirty="0">
                <a:ea typeface="Calibri" panose="020F0502020204030204" pitchFamily="34" charset="0"/>
                <a:cs typeface="Times New Roman" panose="02020603050405020304" pitchFamily="18" charset="0"/>
              </a:rPr>
              <a:t>La velocidad máxima en las tuberías de todo el sistema de agua potable para la parroquia “El Placer del </a:t>
            </a:r>
            <a:r>
              <a:rPr lang="es-ES" dirty="0" err="1">
                <a:ea typeface="Calibri" panose="020F0502020204030204" pitchFamily="34" charset="0"/>
                <a:cs typeface="Times New Roman" panose="02020603050405020304" pitchFamily="18" charset="0"/>
              </a:rPr>
              <a:t>Toachi</a:t>
            </a:r>
            <a:r>
              <a:rPr lang="es-ES" dirty="0">
                <a:ea typeface="Calibri" panose="020F0502020204030204" pitchFamily="34" charset="0"/>
                <a:cs typeface="Times New Roman" panose="02020603050405020304" pitchFamily="18" charset="0"/>
              </a:rPr>
              <a:t>” es de 1,65 m/s, ubicada entre los nudos 11 y 27, la misma que cumple con la máxima permisible establecida por norma de 2,0 m/s y que fue condicionada en el modelamiento dentro del programa usado. </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324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48</a:t>
            </a:fld>
            <a:endParaRPr lang="es-EC"/>
          </a:p>
        </p:txBody>
      </p:sp>
      <p:sp>
        <p:nvSpPr>
          <p:cNvPr id="9" name="Rectángulo 8"/>
          <p:cNvSpPr/>
          <p:nvPr/>
        </p:nvSpPr>
        <p:spPr>
          <a:xfrm>
            <a:off x="1738571" y="901251"/>
            <a:ext cx="8266109" cy="1369606"/>
          </a:xfrm>
          <a:prstGeom prst="rect">
            <a:avLst/>
          </a:prstGeom>
        </p:spPr>
        <p:txBody>
          <a:bodyPr wrap="none">
            <a:spAutoFit/>
          </a:bodyPr>
          <a:lstStyle/>
          <a:p>
            <a:pPr algn="just">
              <a:lnSpc>
                <a:spcPct val="150000"/>
              </a:lnSpc>
              <a:spcBef>
                <a:spcPts val="1200"/>
              </a:spcBef>
              <a:spcAft>
                <a:spcPts val="1200"/>
              </a:spcAft>
            </a:pPr>
            <a:r>
              <a:rPr lang="es-ES"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CORRIDA DEL SISTEMA PROPUESTO EN PERIODO DINÁMICO</a:t>
            </a:r>
            <a:endParaRPr lang="es-ES"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ángulo 6"/>
          <p:cNvSpPr/>
          <p:nvPr/>
        </p:nvSpPr>
        <p:spPr>
          <a:xfrm>
            <a:off x="1522235" y="1696746"/>
            <a:ext cx="9603801" cy="923330"/>
          </a:xfrm>
          <a:prstGeom prst="rect">
            <a:avLst/>
          </a:prstGeom>
        </p:spPr>
        <p:txBody>
          <a:bodyPr wrap="square">
            <a:spAutoFit/>
          </a:bodyPr>
          <a:lstStyle/>
          <a:p>
            <a:pPr algn="just"/>
            <a:r>
              <a:rPr lang="es-ES" dirty="0"/>
              <a:t>Para la corrida del sistema propuesto en periodo extendido o dinámico se modeló toda la red junta, </a:t>
            </a:r>
            <a:r>
              <a:rPr lang="es-ES" dirty="0" smtClean="0"/>
              <a:t>con </a:t>
            </a:r>
            <a:r>
              <a:rPr lang="es-ES" dirty="0"/>
              <a:t>el fin de analizar el desempeño de todo el sistema funcionando según las demandas en los nudos y verificando algún tipo de anomalía o pérdidas en las diferentes tuberías.</a:t>
            </a:r>
          </a:p>
        </p:txBody>
      </p:sp>
      <p:sp>
        <p:nvSpPr>
          <p:cNvPr id="14" name="Rectángulo 13"/>
          <p:cNvSpPr/>
          <p:nvPr/>
        </p:nvSpPr>
        <p:spPr>
          <a:xfrm>
            <a:off x="1366084" y="2881686"/>
            <a:ext cx="3830792" cy="369332"/>
          </a:xfrm>
          <a:prstGeom prst="rect">
            <a:avLst/>
          </a:prstGeom>
        </p:spPr>
        <p:txBody>
          <a:bodyPr wrap="none">
            <a:spAutoFit/>
          </a:bodyPr>
          <a:lstStyle/>
          <a:p>
            <a:r>
              <a:rPr lang="es-ES_tradnl" dirty="0" smtClean="0"/>
              <a:t>PRESIONES MEDIDAS EN EL SOFTWARE</a:t>
            </a:r>
            <a:endParaRPr lang="es-ES_tradnl" dirty="0"/>
          </a:p>
        </p:txBody>
      </p:sp>
      <p:sp>
        <p:nvSpPr>
          <p:cNvPr id="17" name="Rectángulo 16"/>
          <p:cNvSpPr/>
          <p:nvPr/>
        </p:nvSpPr>
        <p:spPr>
          <a:xfrm>
            <a:off x="1303318" y="3669487"/>
            <a:ext cx="4002662" cy="1754326"/>
          </a:xfrm>
          <a:prstGeom prst="rect">
            <a:avLst/>
          </a:prstGeom>
        </p:spPr>
        <p:txBody>
          <a:bodyPr wrap="square">
            <a:spAutoFit/>
          </a:bodyPr>
          <a:lstStyle/>
          <a:p>
            <a:pPr algn="just"/>
            <a:r>
              <a:rPr lang="es-ES" dirty="0" smtClean="0"/>
              <a:t>La presión </a:t>
            </a:r>
            <a:r>
              <a:rPr lang="es-ES" dirty="0"/>
              <a:t>máxima </a:t>
            </a:r>
            <a:r>
              <a:rPr lang="es-ES" dirty="0" smtClean="0"/>
              <a:t>es de 50,192 </a:t>
            </a:r>
            <a:r>
              <a:rPr lang="es-ES" dirty="0"/>
              <a:t>mH</a:t>
            </a:r>
            <a:r>
              <a:rPr lang="es-ES" baseline="-25000" dirty="0"/>
              <a:t>2</a:t>
            </a:r>
            <a:r>
              <a:rPr lang="es-ES" dirty="0"/>
              <a:t>O que corresponde a la del nudo 25 ubicado en la calle 2 sobre los 461,32 msnm. Existen otros nudos que sobrepasan los 41,4 mH</a:t>
            </a:r>
            <a:r>
              <a:rPr lang="es-ES" baseline="-25000" dirty="0"/>
              <a:t>2</a:t>
            </a:r>
            <a:r>
              <a:rPr lang="es-ES" dirty="0"/>
              <a:t>O y estos son los nudos 19, 20, 28 y 35.</a:t>
            </a:r>
          </a:p>
        </p:txBody>
      </p:sp>
      <p:pic>
        <p:nvPicPr>
          <p:cNvPr id="18" name="Imagen 17"/>
          <p:cNvPicPr/>
          <p:nvPr/>
        </p:nvPicPr>
        <p:blipFill>
          <a:blip r:embed="rId4" cstate="print">
            <a:extLst>
              <a:ext uri="{28A0092B-C50C-407E-A947-70E740481C1C}">
                <a14:useLocalDpi xmlns:a14="http://schemas.microsoft.com/office/drawing/2010/main" val="0"/>
              </a:ext>
            </a:extLst>
          </a:blip>
          <a:stretch>
            <a:fillRect/>
          </a:stretch>
        </p:blipFill>
        <p:spPr>
          <a:xfrm>
            <a:off x="5529766" y="2681092"/>
            <a:ext cx="6038973" cy="360601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0205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49</a:t>
            </a:fld>
            <a:endParaRPr lang="es-EC"/>
          </a:p>
        </p:txBody>
      </p:sp>
      <p:sp>
        <p:nvSpPr>
          <p:cNvPr id="21" name="Rectángulo 20"/>
          <p:cNvSpPr/>
          <p:nvPr/>
        </p:nvSpPr>
        <p:spPr>
          <a:xfrm>
            <a:off x="1885533" y="1043129"/>
            <a:ext cx="4209294" cy="369332"/>
          </a:xfrm>
          <a:prstGeom prst="rect">
            <a:avLst/>
          </a:prstGeom>
        </p:spPr>
        <p:txBody>
          <a:bodyPr wrap="none">
            <a:spAutoFit/>
          </a:bodyPr>
          <a:lstStyle/>
          <a:p>
            <a:r>
              <a:rPr lang="es-ES_tradnl" dirty="0" smtClean="0"/>
              <a:t>VELOCIDADES MEDIDAS EN EL SOFTWARE</a:t>
            </a:r>
            <a:endParaRPr lang="es-ES_tradnl" dirty="0"/>
          </a:p>
        </p:txBody>
      </p:sp>
      <p:sp>
        <p:nvSpPr>
          <p:cNvPr id="5" name="Rectangle 1"/>
          <p:cNvSpPr>
            <a:spLocks noChangeArrowheads="1"/>
          </p:cNvSpPr>
          <p:nvPr/>
        </p:nvSpPr>
        <p:spPr bwMode="auto">
          <a:xfrm>
            <a:off x="1404088" y="1636673"/>
            <a:ext cx="99497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La velocidad máxima calculada en el modelamiento del sistema es de 1,35 m/s y está ubicada específicamente en la línea de conducción entre la bomba y el tanque de reserva. </a:t>
            </a:r>
            <a:endParaRPr kumimoji="0" lang="es-ES" altLang="es-ES" b="0" i="0" u="none" strike="noStrike" cap="none" normalizeH="0" baseline="0" dirty="0" smtClean="0">
              <a:ln>
                <a:noFill/>
              </a:ln>
              <a:solidFill>
                <a:schemeClr val="tx1"/>
              </a:solidFill>
              <a:effectLst/>
            </a:endParaRPr>
          </a:p>
        </p:txBody>
      </p:sp>
      <p:pic>
        <p:nvPicPr>
          <p:cNvPr id="13" name="Imagen 12"/>
          <p:cNvPicPr/>
          <p:nvPr/>
        </p:nvPicPr>
        <p:blipFill>
          <a:blip r:embed="rId4">
            <a:extLst>
              <a:ext uri="{28A0092B-C50C-407E-A947-70E740481C1C}">
                <a14:useLocalDpi xmlns:a14="http://schemas.microsoft.com/office/drawing/2010/main" val="0"/>
              </a:ext>
            </a:extLst>
          </a:blip>
          <a:stretch>
            <a:fillRect/>
          </a:stretch>
        </p:blipFill>
        <p:spPr>
          <a:xfrm>
            <a:off x="2436777" y="2474579"/>
            <a:ext cx="7884331" cy="406433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4118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631852" y="744935"/>
            <a:ext cx="3750141" cy="517193"/>
          </a:xfrm>
          <a:prstGeom prst="rect">
            <a:avLst/>
          </a:prstGeom>
        </p:spPr>
        <p:txBody>
          <a:bodyPr wrap="square">
            <a:spAutoFit/>
          </a:bodyPr>
          <a:lstStyle/>
          <a:p>
            <a:pPr lvl="1" algn="just">
              <a:lnSpc>
                <a:spcPct val="150000"/>
              </a:lnSpc>
              <a:spcBef>
                <a:spcPts val="1200"/>
              </a:spcBef>
              <a:spcAft>
                <a:spcPts val="1200"/>
              </a:spcAft>
            </a:pPr>
            <a:r>
              <a:rPr lang="es-EC" sz="2100" b="1" dirty="0" smtClean="0">
                <a:latin typeface="Arial" panose="020B0604020202020204" pitchFamily="34" charset="0"/>
                <a:ea typeface="Times New Roman" panose="02020603050405020304" pitchFamily="18" charset="0"/>
                <a:cs typeface="Times New Roman" panose="02020603050405020304" pitchFamily="18" charset="0"/>
              </a:rPr>
              <a:t>OBJETIVOS</a:t>
            </a:r>
            <a:endParaRPr lang="es-EC" sz="2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dondear rectángulo de esquina sencilla 1"/>
          <p:cNvSpPr/>
          <p:nvPr/>
        </p:nvSpPr>
        <p:spPr>
          <a:xfrm>
            <a:off x="1631852" y="1831395"/>
            <a:ext cx="9055164" cy="3785652"/>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_tradnl" sz="2000" dirty="0" smtClean="0"/>
              <a:t>OBJETIVO GENERAL:</a:t>
            </a:r>
          </a:p>
          <a:p>
            <a:endParaRPr lang="es-ES_tradnl" sz="2000" dirty="0" smtClean="0"/>
          </a:p>
          <a:p>
            <a:pPr algn="just"/>
            <a:r>
              <a:rPr lang="es-ES_tradnl" sz="2000" dirty="0" smtClean="0"/>
              <a:t>Diseñar </a:t>
            </a:r>
            <a:r>
              <a:rPr lang="es-ES_tradnl" sz="2000" dirty="0"/>
              <a:t>el sistema de agua potable para la parroquia “El Placer del </a:t>
            </a:r>
            <a:r>
              <a:rPr lang="es-ES_tradnl" sz="2000" dirty="0" err="1"/>
              <a:t>Toachi</a:t>
            </a:r>
            <a:r>
              <a:rPr lang="es-ES_tradnl" sz="2000" dirty="0"/>
              <a:t>” del cantón Santo Domingo, a través de una red de conducción, distribución y tratamiento, para mejorar la calidad de vida de la población</a:t>
            </a:r>
            <a:r>
              <a:rPr lang="es-ES_tradnl" sz="2000" dirty="0" smtClean="0"/>
              <a:t>.</a:t>
            </a:r>
          </a:p>
          <a:p>
            <a:endParaRPr lang="es-ES_tradnl" sz="2000" dirty="0" smtClean="0"/>
          </a:p>
          <a:p>
            <a:endParaRPr lang="es-ES_tradnl" sz="2000" dirty="0" smtClean="0"/>
          </a:p>
          <a:p>
            <a:r>
              <a:rPr lang="es-ES_tradnl" sz="2000" dirty="0" smtClean="0"/>
              <a:t>OBJETIVOS ESPECÍFICOS:</a:t>
            </a:r>
          </a:p>
          <a:p>
            <a:endParaRPr lang="es-ES" sz="2000" dirty="0"/>
          </a:p>
          <a:p>
            <a:pPr marL="342900" lvl="0" indent="-342900">
              <a:buFont typeface="Arial" panose="020B0604020202020204" pitchFamily="34" charset="0"/>
              <a:buChar char="•"/>
            </a:pPr>
            <a:r>
              <a:rPr lang="es-ES_tradnl" sz="2000" dirty="0"/>
              <a:t>Identificar la zona y el tipo de captación, incluido el caudal del mismo.  </a:t>
            </a:r>
            <a:endParaRPr lang="es-ES" sz="2000" dirty="0"/>
          </a:p>
          <a:p>
            <a:pPr marL="342900" lvl="0" indent="-342900">
              <a:buFont typeface="Arial" panose="020B0604020202020204" pitchFamily="34" charset="0"/>
              <a:buChar char="•"/>
            </a:pPr>
            <a:r>
              <a:rPr lang="es-ES_tradnl" sz="2000" dirty="0"/>
              <a:t>Analizar la calidad del agua.</a:t>
            </a:r>
            <a:endParaRPr lang="es-ES" sz="2000" dirty="0"/>
          </a:p>
          <a:p>
            <a:pPr marL="342900" lvl="0" indent="-342900">
              <a:buFont typeface="Arial" panose="020B0604020202020204" pitchFamily="34" charset="0"/>
              <a:buChar char="•"/>
            </a:pPr>
            <a:r>
              <a:rPr lang="es-ES_tradnl" sz="2000" dirty="0"/>
              <a:t>Diseñar el sistema de agua potable: conducción, distribución y tratamiento. </a:t>
            </a:r>
            <a:endParaRPr lang="es-ES" sz="2000" dirty="0"/>
          </a:p>
        </p:txBody>
      </p:sp>
      <p:sp>
        <p:nvSpPr>
          <p:cNvPr id="3" name="Marcador de número de diapositiva 2"/>
          <p:cNvSpPr>
            <a:spLocks noGrp="1"/>
          </p:cNvSpPr>
          <p:nvPr>
            <p:ph type="sldNum" sz="quarter" idx="12"/>
          </p:nvPr>
        </p:nvSpPr>
        <p:spPr/>
        <p:txBody>
          <a:bodyPr/>
          <a:lstStyle/>
          <a:p>
            <a:fld id="{29DCF790-1CAF-48E4-8CA7-EA92491C19D9}" type="slidenum">
              <a:rPr lang="es-EC" smtClean="0"/>
              <a:t>5</a:t>
            </a:fld>
            <a:endParaRPr lang="es-EC"/>
          </a:p>
        </p:txBody>
      </p:sp>
    </p:spTree>
    <p:extLst>
      <p:ext uri="{BB962C8B-B14F-4D97-AF65-F5344CB8AC3E}">
        <p14:creationId xmlns:p14="http://schemas.microsoft.com/office/powerpoint/2010/main" val="2341494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33378" y="603587"/>
            <a:ext cx="3750141" cy="671851"/>
          </a:xfrm>
          <a:prstGeom prst="rect">
            <a:avLst/>
          </a:prstGeom>
        </p:spPr>
        <p:txBody>
          <a:bodyPr wrap="square">
            <a:spAutoFit/>
          </a:bodyPr>
          <a:lstStyle/>
          <a:p>
            <a:pPr lvl="1" algn="just">
              <a:lnSpc>
                <a:spcPct val="150000"/>
              </a:lnSpc>
              <a:spcBef>
                <a:spcPts val="1200"/>
              </a:spcBef>
              <a:spcAft>
                <a:spcPts val="1200"/>
              </a:spcAft>
            </a:pPr>
            <a:r>
              <a:rPr lang="es-EC" sz="2800" b="1" dirty="0" smtClean="0">
                <a:ea typeface="Times New Roman" panose="02020603050405020304" pitchFamily="18" charset="0"/>
                <a:cs typeface="Times New Roman" panose="02020603050405020304" pitchFamily="18" charset="0"/>
              </a:rPr>
              <a:t>CONCLUSIONES</a:t>
            </a:r>
            <a:endParaRPr lang="es-EC" sz="2800" b="1" dirty="0">
              <a:effectLst/>
              <a:ea typeface="Times New Roman" panose="02020603050405020304" pitchFamily="18" charset="0"/>
              <a:cs typeface="Times New Roman" panose="02020603050405020304" pitchFamily="18" charset="0"/>
            </a:endParaRPr>
          </a:p>
        </p:txBody>
      </p:sp>
      <p:sp>
        <p:nvSpPr>
          <p:cNvPr id="2" name="Rectángulo 1"/>
          <p:cNvSpPr/>
          <p:nvPr/>
        </p:nvSpPr>
        <p:spPr>
          <a:xfrm>
            <a:off x="1500544" y="1801565"/>
            <a:ext cx="9625492" cy="4062651"/>
          </a:xfrm>
          <a:prstGeom prst="rect">
            <a:avLst/>
          </a:prstGeom>
        </p:spPr>
        <p:txBody>
          <a:bodyPr wrap="square">
            <a:spAutoFit/>
          </a:bodyPr>
          <a:lstStyle/>
          <a:p>
            <a:pPr marL="342900" lvl="0" indent="-342900" algn="just">
              <a:buFont typeface="Arial" panose="020B0604020202020204" pitchFamily="34" charset="0"/>
              <a:buChar char="•"/>
            </a:pPr>
            <a:r>
              <a:rPr lang="es-ES_tradnl" sz="2000" dirty="0"/>
              <a:t>La red actual de tuberías construida a base de experiencias y su tipo de captación fueron comprobadas y verificadas para su uso en el funcionamiento adecuado dentro del análisis y diseño del sistema de agua potable, para un periodo de vida de 20 años.     </a:t>
            </a:r>
            <a:endParaRPr lang="es-ES" sz="2000" dirty="0"/>
          </a:p>
          <a:p>
            <a:pPr marL="342900" lvl="0" indent="-342900" algn="just">
              <a:buFont typeface="Arial" panose="020B0604020202020204" pitchFamily="34" charset="0"/>
              <a:buChar char="•"/>
            </a:pPr>
            <a:r>
              <a:rPr lang="es-ES_tradnl" sz="2000" dirty="0"/>
              <a:t>Gracias al levantamiento topográfico se logró constatar las diferencias altimétricas de la zona de estudio, verificando que la cota del reservorio, que es de 518 msnm, supere a todas las cotas de la red de distribución. </a:t>
            </a:r>
            <a:endParaRPr lang="es-ES" sz="2000" dirty="0"/>
          </a:p>
          <a:p>
            <a:pPr marL="342900" lvl="0" indent="-342900" algn="just">
              <a:buFont typeface="Arial" panose="020B0604020202020204" pitchFamily="34" charset="0"/>
              <a:buChar char="•"/>
            </a:pPr>
            <a:r>
              <a:rPr lang="es-ES_tradnl" sz="2000" dirty="0"/>
              <a:t>Se comprobó que la diferencia de altura entre la captación y el tanque reservorio satisface a la característica de una bomba de menor potencia a la existente. </a:t>
            </a:r>
            <a:endParaRPr lang="es-ES" sz="2000" dirty="0"/>
          </a:p>
          <a:p>
            <a:pPr marL="342900" lvl="0" indent="-342900" algn="just">
              <a:buFont typeface="Arial" panose="020B0604020202020204" pitchFamily="34" charset="0"/>
              <a:buChar char="•"/>
            </a:pPr>
            <a:r>
              <a:rPr lang="es-ES_tradnl" sz="2000" dirty="0"/>
              <a:t>Del análisis de la calidad del agua se tiene que los valores están por debajo de los permitidos por la norma, lo que significa que no se requiere tratamiento. Sin embargo, se recomienda un tratamiento con hipoclorito de calcio para asegurarnos de una total desinfección</a:t>
            </a:r>
            <a:r>
              <a:rPr lang="es-ES_tradnl" sz="2000" dirty="0" smtClean="0"/>
              <a:t>.</a:t>
            </a:r>
          </a:p>
          <a:p>
            <a:pPr marL="342900" lvl="0" indent="-342900" algn="just">
              <a:buFont typeface="Arial" panose="020B0604020202020204" pitchFamily="34" charset="0"/>
              <a:buChar char="•"/>
            </a:pPr>
            <a:endParaRPr lang="es-ES" dirty="0"/>
          </a:p>
        </p:txBody>
      </p:sp>
      <p:sp>
        <p:nvSpPr>
          <p:cNvPr id="3" name="Marcador de número de diapositiva 2"/>
          <p:cNvSpPr>
            <a:spLocks noGrp="1"/>
          </p:cNvSpPr>
          <p:nvPr>
            <p:ph type="sldNum" sz="quarter" idx="12"/>
          </p:nvPr>
        </p:nvSpPr>
        <p:spPr/>
        <p:txBody>
          <a:bodyPr/>
          <a:lstStyle/>
          <a:p>
            <a:fld id="{29DCF790-1CAF-48E4-8CA7-EA92491C19D9}" type="slidenum">
              <a:rPr lang="es-EC" smtClean="0"/>
              <a:t>50</a:t>
            </a:fld>
            <a:endParaRPr lang="es-EC"/>
          </a:p>
        </p:txBody>
      </p:sp>
    </p:spTree>
    <p:extLst>
      <p:ext uri="{BB962C8B-B14F-4D97-AF65-F5344CB8AC3E}">
        <p14:creationId xmlns:p14="http://schemas.microsoft.com/office/powerpoint/2010/main" val="1713350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33378" y="603587"/>
            <a:ext cx="3750141" cy="671851"/>
          </a:xfrm>
          <a:prstGeom prst="rect">
            <a:avLst/>
          </a:prstGeom>
        </p:spPr>
        <p:txBody>
          <a:bodyPr wrap="square">
            <a:spAutoFit/>
          </a:bodyPr>
          <a:lstStyle/>
          <a:p>
            <a:pPr lvl="1" algn="just">
              <a:lnSpc>
                <a:spcPct val="150000"/>
              </a:lnSpc>
              <a:spcBef>
                <a:spcPts val="1200"/>
              </a:spcBef>
              <a:spcAft>
                <a:spcPts val="1200"/>
              </a:spcAft>
            </a:pPr>
            <a:r>
              <a:rPr lang="es-EC" sz="2800" b="1" dirty="0" smtClean="0">
                <a:ea typeface="Times New Roman" panose="02020603050405020304" pitchFamily="18" charset="0"/>
                <a:cs typeface="Times New Roman" panose="02020603050405020304" pitchFamily="18" charset="0"/>
              </a:rPr>
              <a:t>CONCLUSIONES</a:t>
            </a:r>
            <a:endParaRPr lang="es-EC" sz="2800" b="1" dirty="0">
              <a:effectLst/>
              <a:ea typeface="Times New Roman" panose="02020603050405020304" pitchFamily="18" charset="0"/>
              <a:cs typeface="Times New Roman" panose="02020603050405020304" pitchFamily="18" charset="0"/>
            </a:endParaRPr>
          </a:p>
        </p:txBody>
      </p:sp>
      <p:sp>
        <p:nvSpPr>
          <p:cNvPr id="2" name="Rectángulo 1"/>
          <p:cNvSpPr/>
          <p:nvPr/>
        </p:nvSpPr>
        <p:spPr>
          <a:xfrm>
            <a:off x="1354198" y="1923744"/>
            <a:ext cx="9625981" cy="4093428"/>
          </a:xfrm>
          <a:prstGeom prst="rect">
            <a:avLst/>
          </a:prstGeom>
        </p:spPr>
        <p:txBody>
          <a:bodyPr wrap="square">
            <a:spAutoFit/>
          </a:bodyPr>
          <a:lstStyle/>
          <a:p>
            <a:pPr marL="285750" lvl="0" indent="-285750" algn="just">
              <a:buFont typeface="Arial" panose="020B0604020202020204" pitchFamily="34" charset="0"/>
              <a:buChar char="•"/>
            </a:pPr>
            <a:r>
              <a:rPr lang="es-ES_tradnl" sz="2000" dirty="0"/>
              <a:t>La conducción principal  fue diseñada con el diámetro de tubería de 4 </a:t>
            </a:r>
            <a:r>
              <a:rPr lang="es-ES_tradnl" sz="2000" dirty="0" err="1"/>
              <a:t>plg</a:t>
            </a:r>
            <a:r>
              <a:rPr lang="es-ES_tradnl" sz="2000" dirty="0"/>
              <a:t>. </a:t>
            </a:r>
            <a:endParaRPr lang="es-ES" sz="2000" dirty="0"/>
          </a:p>
          <a:p>
            <a:pPr marL="285750" lvl="0" indent="-285750" algn="just">
              <a:buFont typeface="Arial" panose="020B0604020202020204" pitchFamily="34" charset="0"/>
              <a:buChar char="•"/>
            </a:pPr>
            <a:r>
              <a:rPr lang="es-ES_tradnl" sz="2000" dirty="0"/>
              <a:t>La red de distribución y su análisis hidráulico se desarrolló en el software </a:t>
            </a:r>
            <a:r>
              <a:rPr lang="es-ES_tradnl" sz="2000" dirty="0" err="1"/>
              <a:t>WaterCAD</a:t>
            </a:r>
            <a:r>
              <a:rPr lang="es-ES_tradnl" sz="2000" dirty="0"/>
              <a:t> y esta red posee diámetros variados desde 19 mm hasta tuberías de 110mm. </a:t>
            </a:r>
            <a:endParaRPr lang="es-ES" sz="2000" dirty="0"/>
          </a:p>
          <a:p>
            <a:pPr marL="285750" lvl="0" indent="-285750" algn="just">
              <a:buFont typeface="Arial" panose="020B0604020202020204" pitchFamily="34" charset="0"/>
              <a:buChar char="•"/>
            </a:pPr>
            <a:r>
              <a:rPr lang="es-ES_tradnl" sz="2000" dirty="0"/>
              <a:t>En la red se formaron sistemas hidráulicos independientes por medio de 11 válvulas de compuerta y 4 bocas de fuego, con el propósito de dar un mantenimiento adecuado a la población, para no cortar el suministro de este recurso a toda la parroquia.   </a:t>
            </a:r>
            <a:endParaRPr lang="es-ES_tradnl" sz="2000" dirty="0" smtClean="0"/>
          </a:p>
          <a:p>
            <a:pPr marL="342900" lvl="0" indent="-342900" algn="just">
              <a:buFont typeface="Arial" panose="020B0604020202020204" pitchFamily="34" charset="0"/>
              <a:buChar char="•"/>
            </a:pPr>
            <a:r>
              <a:rPr lang="es-ES_tradnl" sz="2000" dirty="0" smtClean="0"/>
              <a:t>De </a:t>
            </a:r>
            <a:r>
              <a:rPr lang="es-ES_tradnl" sz="2000" dirty="0"/>
              <a:t>acuerdo al estudio realizado, el tanque reservorio que se requiere es de 96 m</a:t>
            </a:r>
            <a:r>
              <a:rPr lang="es-ES_tradnl" sz="2000" baseline="30000" dirty="0"/>
              <a:t>3</a:t>
            </a:r>
            <a:r>
              <a:rPr lang="es-ES_tradnl" sz="2000" dirty="0"/>
              <a:t>, por lo que se recomienda seguir utilizando el actual, debido a que este presenta una capacidad de 120 m</a:t>
            </a:r>
            <a:r>
              <a:rPr lang="es-ES_tradnl" sz="2000" baseline="30000" dirty="0"/>
              <a:t>3</a:t>
            </a:r>
            <a:r>
              <a:rPr lang="es-ES_tradnl" sz="2000" dirty="0"/>
              <a:t>. </a:t>
            </a:r>
            <a:endParaRPr lang="es-ES" sz="2000" dirty="0"/>
          </a:p>
          <a:p>
            <a:pPr marL="342900" lvl="0" indent="-342900" algn="just">
              <a:buFont typeface="Arial" panose="020B0604020202020204" pitchFamily="34" charset="0"/>
              <a:buChar char="•"/>
            </a:pPr>
            <a:r>
              <a:rPr lang="es-ES_tradnl" sz="2000" dirty="0"/>
              <a:t>La bomba comercial de 16,39 HP que sirvió para el modelamiento del presente trabajo es menor a la existente de 20 HP, debido a esto y por ahorro en el sistema se concluye que la bomba actual está sobredimensionada y sirve tranquilamente para uso de toda la red.  </a:t>
            </a:r>
            <a:endParaRPr lang="es-ES" sz="2000" dirty="0"/>
          </a:p>
        </p:txBody>
      </p:sp>
      <p:sp>
        <p:nvSpPr>
          <p:cNvPr id="3" name="Marcador de número de diapositiva 2"/>
          <p:cNvSpPr>
            <a:spLocks noGrp="1"/>
          </p:cNvSpPr>
          <p:nvPr>
            <p:ph type="sldNum" sz="quarter" idx="12"/>
          </p:nvPr>
        </p:nvSpPr>
        <p:spPr/>
        <p:txBody>
          <a:bodyPr/>
          <a:lstStyle/>
          <a:p>
            <a:fld id="{29DCF790-1CAF-48E4-8CA7-EA92491C19D9}" type="slidenum">
              <a:rPr lang="es-EC" smtClean="0"/>
              <a:t>51</a:t>
            </a:fld>
            <a:endParaRPr lang="es-EC" dirty="0"/>
          </a:p>
        </p:txBody>
      </p:sp>
    </p:spTree>
    <p:extLst>
      <p:ext uri="{BB962C8B-B14F-4D97-AF65-F5344CB8AC3E}">
        <p14:creationId xmlns:p14="http://schemas.microsoft.com/office/powerpoint/2010/main" val="670514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1533378" y="603587"/>
            <a:ext cx="3750141" cy="671851"/>
          </a:xfrm>
          <a:prstGeom prst="rect">
            <a:avLst/>
          </a:prstGeom>
        </p:spPr>
        <p:txBody>
          <a:bodyPr wrap="square">
            <a:spAutoFit/>
          </a:bodyPr>
          <a:lstStyle/>
          <a:p>
            <a:pPr lvl="1" algn="just">
              <a:lnSpc>
                <a:spcPct val="150000"/>
              </a:lnSpc>
              <a:spcBef>
                <a:spcPts val="1200"/>
              </a:spcBef>
              <a:spcAft>
                <a:spcPts val="1200"/>
              </a:spcAft>
            </a:pPr>
            <a:r>
              <a:rPr lang="es-EC" sz="2800" b="1" dirty="0" smtClean="0">
                <a:ea typeface="Times New Roman" panose="02020603050405020304" pitchFamily="18" charset="0"/>
                <a:cs typeface="Times New Roman" panose="02020603050405020304" pitchFamily="18" charset="0"/>
              </a:rPr>
              <a:t>RECOMENDACIONES</a:t>
            </a:r>
            <a:endParaRPr lang="es-EC" sz="2800" b="1" dirty="0">
              <a:effectLst/>
              <a:ea typeface="Times New Roman" panose="02020603050405020304" pitchFamily="18" charset="0"/>
              <a:cs typeface="Times New Roman" panose="02020603050405020304" pitchFamily="18" charset="0"/>
            </a:endParaRPr>
          </a:p>
        </p:txBody>
      </p:sp>
      <p:sp>
        <p:nvSpPr>
          <p:cNvPr id="2" name="Rectángulo 1"/>
          <p:cNvSpPr/>
          <p:nvPr/>
        </p:nvSpPr>
        <p:spPr>
          <a:xfrm>
            <a:off x="1341975" y="1929511"/>
            <a:ext cx="9668185" cy="2246769"/>
          </a:xfrm>
          <a:prstGeom prst="rect">
            <a:avLst/>
          </a:prstGeom>
        </p:spPr>
        <p:txBody>
          <a:bodyPr wrap="square">
            <a:spAutoFit/>
          </a:bodyPr>
          <a:lstStyle/>
          <a:p>
            <a:pPr marL="342900" lvl="0" indent="-342900" algn="just">
              <a:buFont typeface="Arial" panose="020B0604020202020204" pitchFamily="34" charset="0"/>
              <a:buChar char="•"/>
            </a:pPr>
            <a:r>
              <a:rPr lang="es-ES_tradnl" sz="2000" dirty="0"/>
              <a:t>Periódicamente dar un mantenimiento al tanque reservorio, para eliminar algún tipo de impureza que se genere por el agua captada, de la mima manera chequear que el tanque de hipoclorito nunca se quede sin esta substancia primordial en el sistema.  </a:t>
            </a:r>
            <a:endParaRPr lang="es-ES_tradnl" sz="2000" dirty="0" smtClean="0"/>
          </a:p>
          <a:p>
            <a:pPr marL="342900" lvl="0" indent="-342900" algn="just">
              <a:buFont typeface="Arial" panose="020B0604020202020204" pitchFamily="34" charset="0"/>
              <a:buChar char="•"/>
            </a:pPr>
            <a:endParaRPr lang="es-ES" sz="2000" dirty="0"/>
          </a:p>
          <a:p>
            <a:pPr marL="342900" lvl="0" indent="-342900" algn="just">
              <a:buFont typeface="Arial" panose="020B0604020202020204" pitchFamily="34" charset="0"/>
              <a:buChar char="•"/>
            </a:pPr>
            <a:r>
              <a:rPr lang="es-ES_tradnl" sz="2000" dirty="0"/>
              <a:t>Realizar un análisis de la calidad del agua del Rio Achotillo al menos una vez al año, para comprobar si existe algún tipo de cambio en las características del recurso hídrico y así dar un tratamiento adecuado a las condiciones presentadas.  </a:t>
            </a:r>
            <a:endParaRPr lang="es-ES" sz="2000" dirty="0"/>
          </a:p>
        </p:txBody>
      </p:sp>
      <p:sp>
        <p:nvSpPr>
          <p:cNvPr id="3" name="Marcador de número de diapositiva 2"/>
          <p:cNvSpPr>
            <a:spLocks noGrp="1"/>
          </p:cNvSpPr>
          <p:nvPr>
            <p:ph type="sldNum" sz="quarter" idx="12"/>
          </p:nvPr>
        </p:nvSpPr>
        <p:spPr/>
        <p:txBody>
          <a:bodyPr/>
          <a:lstStyle/>
          <a:p>
            <a:fld id="{29DCF790-1CAF-48E4-8CA7-EA92491C19D9}" type="slidenum">
              <a:rPr lang="es-EC" smtClean="0"/>
              <a:t>52</a:t>
            </a:fld>
            <a:endParaRPr lang="es-EC"/>
          </a:p>
        </p:txBody>
      </p:sp>
    </p:spTree>
    <p:extLst>
      <p:ext uri="{BB962C8B-B14F-4D97-AF65-F5344CB8AC3E}">
        <p14:creationId xmlns:p14="http://schemas.microsoft.com/office/powerpoint/2010/main" val="23913782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Rectángulo 1"/>
          <p:cNvSpPr/>
          <p:nvPr/>
        </p:nvSpPr>
        <p:spPr>
          <a:xfrm>
            <a:off x="2280480" y="2289439"/>
            <a:ext cx="7996806" cy="2646878"/>
          </a:xfrm>
          <a:prstGeom prst="rect">
            <a:avLst/>
          </a:prstGeom>
          <a:noFill/>
          <a:ln>
            <a:noFill/>
          </a:ln>
        </p:spPr>
        <p:txBody>
          <a:bodyPr wrap="none" lIns="91440" tIns="45720" rIns="91440" bIns="45720">
            <a:spAutoFit/>
          </a:bodyPr>
          <a:lstStyle/>
          <a:p>
            <a:pPr algn="ctr"/>
            <a:r>
              <a:rPr lang="es-ES" sz="16600" dirty="0" smtClean="0">
                <a:ln w="0"/>
                <a:solidFill>
                  <a:schemeClr val="accent6">
                    <a:lumMod val="75000"/>
                  </a:schemeClr>
                </a:solidFill>
                <a:effectLst>
                  <a:reflection blurRad="6350" stA="53000" endA="300" endPos="35500" dir="5400000" sy="-90000" algn="bl" rotWithShape="0"/>
                </a:effectLst>
              </a:rPr>
              <a:t>GRACIAS</a:t>
            </a:r>
            <a:endParaRPr lang="es-ES" sz="16600" dirty="0">
              <a:ln w="0"/>
              <a:solidFill>
                <a:schemeClr val="accent6">
                  <a:lumMod val="75000"/>
                </a:schemeClr>
              </a:solidFill>
              <a:effectLst>
                <a:reflection blurRad="6350" stA="53000" endA="300" endPos="35500" dir="5400000" sy="-90000" algn="bl" rotWithShape="0"/>
              </a:effectLst>
            </a:endParaRP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53</a:t>
            </a:fld>
            <a:endParaRPr lang="es-EC"/>
          </a:p>
        </p:txBody>
      </p:sp>
    </p:spTree>
    <p:extLst>
      <p:ext uri="{BB962C8B-B14F-4D97-AF65-F5344CB8AC3E}">
        <p14:creationId xmlns:p14="http://schemas.microsoft.com/office/powerpoint/2010/main" val="2528887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3871784" y="627631"/>
            <a:ext cx="5175845" cy="415498"/>
          </a:xfrm>
          <a:prstGeom prst="rect">
            <a:avLst/>
          </a:prstGeom>
        </p:spPr>
        <p:txBody>
          <a:bodyPr wrap="square">
            <a:spAutoFit/>
          </a:bodyPr>
          <a:lstStyle/>
          <a:p>
            <a:r>
              <a:rPr lang="es-ES_tradnl" sz="2100" b="1" dirty="0">
                <a:latin typeface="Arial" panose="020B0604020202020204" pitchFamily="34" charset="0"/>
                <a:cs typeface="Arial" panose="020B0604020202020204" pitchFamily="34" charset="0"/>
              </a:rPr>
              <a:t>ANÁLISIS Y PARÁMETROS DE DISEÑO</a:t>
            </a:r>
            <a:endParaRPr lang="es-ES" sz="2100" dirty="0">
              <a:latin typeface="Arial" panose="020B0604020202020204" pitchFamily="34" charset="0"/>
              <a:cs typeface="Arial" panose="020B0604020202020204" pitchFamily="34" charset="0"/>
            </a:endParaRPr>
          </a:p>
        </p:txBody>
      </p:sp>
      <p:sp>
        <p:nvSpPr>
          <p:cNvPr id="2" name="Rectángulo 1"/>
          <p:cNvSpPr/>
          <p:nvPr/>
        </p:nvSpPr>
        <p:spPr>
          <a:xfrm>
            <a:off x="1994240" y="1132749"/>
            <a:ext cx="1515158"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MUESTRA</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ángulo redondeado 7"/>
              <p:cNvSpPr/>
              <p:nvPr/>
            </p:nvSpPr>
            <p:spPr>
              <a:xfrm>
                <a:off x="1342710" y="2276377"/>
                <a:ext cx="10233994" cy="4038198"/>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_tradnl" sz="2400" b="1" dirty="0"/>
                  <a:t>Fórmula:</a:t>
                </a:r>
                <a:endParaRPr lang="es-ES" sz="2400" dirty="0"/>
              </a:p>
              <a:p>
                <a14:m>
                  <m:oMathPara xmlns:m="http://schemas.openxmlformats.org/officeDocument/2006/math">
                    <m:oMathParaPr>
                      <m:jc m:val="centerGroup"/>
                    </m:oMathParaPr>
                    <m:oMath xmlns:m="http://schemas.openxmlformats.org/officeDocument/2006/math">
                      <m:r>
                        <a:rPr lang="es-ES_tradnl" i="1"/>
                        <m:t>𝑛</m:t>
                      </m:r>
                      <m:r>
                        <a:rPr lang="es-ES_tradnl" i="1"/>
                        <m:t>=</m:t>
                      </m:r>
                      <m:f>
                        <m:fPr>
                          <m:ctrlPr>
                            <a:rPr lang="es-ES" i="1"/>
                          </m:ctrlPr>
                        </m:fPr>
                        <m:num>
                          <m:r>
                            <a:rPr lang="es-ES_tradnl" i="1"/>
                            <m:t>𝑁</m:t>
                          </m:r>
                        </m:num>
                        <m:den>
                          <m:sSup>
                            <m:sSupPr>
                              <m:ctrlPr>
                                <a:rPr lang="es-ES" i="1"/>
                              </m:ctrlPr>
                            </m:sSupPr>
                            <m:e>
                              <m:r>
                                <a:rPr lang="es-ES_tradnl" i="1"/>
                                <m:t>𝑒</m:t>
                              </m:r>
                            </m:e>
                            <m:sup>
                              <m:r>
                                <a:rPr lang="es-ES_tradnl" i="1"/>
                                <m:t>2</m:t>
                              </m:r>
                            </m:sup>
                          </m:sSup>
                          <m:d>
                            <m:dPr>
                              <m:ctrlPr>
                                <a:rPr lang="es-ES" i="1"/>
                              </m:ctrlPr>
                            </m:dPr>
                            <m:e>
                              <m:r>
                                <a:rPr lang="es-ES_tradnl" i="1"/>
                                <m:t>𝑁</m:t>
                              </m:r>
                              <m:r>
                                <a:rPr lang="es-ES_tradnl" i="1"/>
                                <m:t>−1</m:t>
                              </m:r>
                            </m:e>
                          </m:d>
                          <m:r>
                            <a:rPr lang="es-ES_tradnl" i="1"/>
                            <m:t>+1</m:t>
                          </m:r>
                        </m:den>
                      </m:f>
                      <m:r>
                        <a:rPr lang="es-ES_tradnl" i="1"/>
                        <m:t> </m:t>
                      </m:r>
                    </m:oMath>
                  </m:oMathPara>
                </a14:m>
                <a:endParaRPr lang="es-ES" dirty="0"/>
              </a:p>
              <a:p>
                <a:r>
                  <a:rPr lang="es-ES_tradnl" sz="2400" b="1" dirty="0"/>
                  <a:t>Donde:</a:t>
                </a:r>
                <a:endParaRPr lang="es-ES" sz="2400" dirty="0"/>
              </a:p>
              <a:p>
                <a14:m>
                  <m:oMathPara xmlns:m="http://schemas.openxmlformats.org/officeDocument/2006/math">
                    <m:oMathParaPr>
                      <m:jc m:val="centerGroup"/>
                    </m:oMathParaPr>
                    <m:oMath xmlns:m="http://schemas.openxmlformats.org/officeDocument/2006/math">
                      <m:r>
                        <a:rPr lang="es-ES_tradnl" i="1"/>
                        <m:t>𝑁</m:t>
                      </m:r>
                      <m:r>
                        <a:rPr lang="es-ES_tradnl" i="1"/>
                        <m:t>=</m:t>
                      </m:r>
                      <m:r>
                        <a:rPr lang="es-ES_tradnl" i="1"/>
                        <m:t>𝑡𝑎𝑚𝑎</m:t>
                      </m:r>
                      <m:r>
                        <a:rPr lang="es-ES_tradnl" i="1"/>
                        <m:t>ñ</m:t>
                      </m:r>
                      <m:r>
                        <a:rPr lang="es-ES_tradnl" i="1"/>
                        <m:t>𝑜</m:t>
                      </m:r>
                      <m:r>
                        <a:rPr lang="es-ES_tradnl" i="1"/>
                        <m:t> </m:t>
                      </m:r>
                      <m:r>
                        <a:rPr lang="es-ES_tradnl" i="1"/>
                        <m:t>𝑑𝑒</m:t>
                      </m:r>
                      <m:r>
                        <a:rPr lang="es-ES_tradnl" i="1"/>
                        <m:t> </m:t>
                      </m:r>
                      <m:r>
                        <a:rPr lang="es-ES_tradnl" i="1"/>
                        <m:t>𝑙𝑎</m:t>
                      </m:r>
                      <m:r>
                        <a:rPr lang="es-ES_tradnl" i="1"/>
                        <m:t> </m:t>
                      </m:r>
                      <m:r>
                        <a:rPr lang="es-ES_tradnl" i="1"/>
                        <m:t>𝑝𝑜𝑏𝑙𝑎𝑐𝑖</m:t>
                      </m:r>
                      <m:r>
                        <a:rPr lang="es-ES_tradnl" i="1"/>
                        <m:t>ó</m:t>
                      </m:r>
                      <m:r>
                        <a:rPr lang="es-ES_tradnl" i="1"/>
                        <m:t>𝑛</m:t>
                      </m:r>
                    </m:oMath>
                  </m:oMathPara>
                </a14:m>
                <a:endParaRPr lang="es-ES" dirty="0"/>
              </a:p>
              <a:p>
                <a14:m>
                  <m:oMathPara xmlns:m="http://schemas.openxmlformats.org/officeDocument/2006/math">
                    <m:oMathParaPr>
                      <m:jc m:val="centerGroup"/>
                    </m:oMathParaPr>
                    <m:oMath xmlns:m="http://schemas.openxmlformats.org/officeDocument/2006/math">
                      <m:r>
                        <a:rPr lang="es-ES_tradnl" i="1"/>
                        <m:t>𝑛</m:t>
                      </m:r>
                      <m:r>
                        <a:rPr lang="es-ES_tradnl" i="1"/>
                        <m:t>=</m:t>
                      </m:r>
                      <m:r>
                        <a:rPr lang="es-ES_tradnl" i="1"/>
                        <m:t>𝑡𝑎𝑚𝑎</m:t>
                      </m:r>
                      <m:r>
                        <a:rPr lang="es-ES_tradnl" i="1"/>
                        <m:t>ñ</m:t>
                      </m:r>
                      <m:r>
                        <a:rPr lang="es-ES_tradnl" i="1"/>
                        <m:t>𝑜</m:t>
                      </m:r>
                      <m:r>
                        <a:rPr lang="es-ES_tradnl" i="1"/>
                        <m:t> </m:t>
                      </m:r>
                      <m:r>
                        <a:rPr lang="es-ES_tradnl" i="1"/>
                        <m:t>𝑑𝑒</m:t>
                      </m:r>
                      <m:r>
                        <a:rPr lang="es-ES_tradnl" i="1"/>
                        <m:t> </m:t>
                      </m:r>
                      <m:r>
                        <a:rPr lang="es-ES_tradnl" i="1"/>
                        <m:t>𝑙𝑎</m:t>
                      </m:r>
                      <m:r>
                        <a:rPr lang="es-ES_tradnl" i="1"/>
                        <m:t> </m:t>
                      </m:r>
                      <m:r>
                        <a:rPr lang="es-ES_tradnl" i="1"/>
                        <m:t>𝑚𝑢𝑒𝑠𝑡𝑟𝑎</m:t>
                      </m:r>
                    </m:oMath>
                  </m:oMathPara>
                </a14:m>
                <a:endParaRPr lang="es-ES" dirty="0"/>
              </a:p>
              <a:p>
                <a14:m>
                  <m:oMathPara xmlns:m="http://schemas.openxmlformats.org/officeDocument/2006/math">
                    <m:oMathParaPr>
                      <m:jc m:val="centerGroup"/>
                    </m:oMathParaPr>
                    <m:oMath xmlns:m="http://schemas.openxmlformats.org/officeDocument/2006/math">
                      <m:r>
                        <a:rPr lang="es-ES_tradnl" i="1"/>
                        <m:t>𝑒</m:t>
                      </m:r>
                      <m:r>
                        <a:rPr lang="es-ES_tradnl" i="1"/>
                        <m:t>=</m:t>
                      </m:r>
                      <m:r>
                        <a:rPr lang="es-ES_tradnl" i="1"/>
                        <m:t>𝑚𝑎𝑟𝑔𝑒𝑛</m:t>
                      </m:r>
                      <m:r>
                        <a:rPr lang="es-ES_tradnl" i="1"/>
                        <m:t> </m:t>
                      </m:r>
                      <m:r>
                        <a:rPr lang="es-ES_tradnl" i="1"/>
                        <m:t>𝑑𝑒</m:t>
                      </m:r>
                      <m:r>
                        <a:rPr lang="es-ES_tradnl" i="1"/>
                        <m:t> </m:t>
                      </m:r>
                      <m:r>
                        <a:rPr lang="es-ES_tradnl" i="1"/>
                        <m:t>𝑒𝑟𝑟𝑜𝑟</m:t>
                      </m:r>
                      <m:r>
                        <a:rPr lang="es-ES_tradnl" i="1"/>
                        <m:t> (0,1−0,15)</m:t>
                      </m:r>
                    </m:oMath>
                  </m:oMathPara>
                </a14:m>
                <a:endParaRPr lang="es-ES" dirty="0"/>
              </a:p>
              <a:p>
                <a:r>
                  <a:rPr lang="es-ES_tradnl" b="1" dirty="0"/>
                  <a:t> </a:t>
                </a:r>
                <a:endParaRPr lang="es-ES" dirty="0"/>
              </a:p>
              <a:p>
                <a14:m>
                  <m:oMathPara xmlns:m="http://schemas.openxmlformats.org/officeDocument/2006/math">
                    <m:oMathParaPr>
                      <m:jc m:val="centerGroup"/>
                    </m:oMathParaPr>
                    <m:oMath xmlns:m="http://schemas.openxmlformats.org/officeDocument/2006/math">
                      <m:r>
                        <a:rPr lang="es-ES_tradnl" i="1"/>
                        <m:t>𝑛</m:t>
                      </m:r>
                      <m:r>
                        <a:rPr lang="es-ES_tradnl" i="1"/>
                        <m:t>=</m:t>
                      </m:r>
                      <m:f>
                        <m:fPr>
                          <m:ctrlPr>
                            <a:rPr lang="es-ES" i="1"/>
                          </m:ctrlPr>
                        </m:fPr>
                        <m:num>
                          <m:r>
                            <a:rPr lang="es-ES_tradnl" i="1"/>
                            <m:t>650 </m:t>
                          </m:r>
                          <m:r>
                            <a:rPr lang="es-ES_tradnl" i="1"/>
                            <m:t>h𝑎𝑏</m:t>
                          </m:r>
                        </m:num>
                        <m:den>
                          <m:sSup>
                            <m:sSupPr>
                              <m:ctrlPr>
                                <a:rPr lang="es-ES" i="1"/>
                              </m:ctrlPr>
                            </m:sSupPr>
                            <m:e>
                              <m:r>
                                <a:rPr lang="es-ES_tradnl" i="1"/>
                                <m:t>0.13</m:t>
                              </m:r>
                            </m:e>
                            <m:sup>
                              <m:r>
                                <a:rPr lang="es-ES_tradnl" i="1"/>
                                <m:t>2</m:t>
                              </m:r>
                            </m:sup>
                          </m:sSup>
                          <m:d>
                            <m:dPr>
                              <m:ctrlPr>
                                <a:rPr lang="es-ES" i="1"/>
                              </m:ctrlPr>
                            </m:dPr>
                            <m:e>
                              <m:r>
                                <a:rPr lang="es-ES_tradnl" i="1"/>
                                <m:t>650 </m:t>
                              </m:r>
                              <m:r>
                                <a:rPr lang="es-ES_tradnl" i="1"/>
                                <m:t>h𝑎𝑏</m:t>
                              </m:r>
                              <m:r>
                                <a:rPr lang="es-ES_tradnl" i="1"/>
                                <m:t>−1</m:t>
                              </m:r>
                            </m:e>
                          </m:d>
                          <m:r>
                            <a:rPr lang="es-ES_tradnl" i="1"/>
                            <m:t>+1</m:t>
                          </m:r>
                        </m:den>
                      </m:f>
                      <m:r>
                        <a:rPr lang="es-ES_tradnl" i="1"/>
                        <m:t> </m:t>
                      </m:r>
                    </m:oMath>
                  </m:oMathPara>
                </a14:m>
                <a:endParaRPr lang="es-ES" dirty="0"/>
              </a:p>
              <a:p>
                <a:r>
                  <a:rPr lang="es-ES_tradnl" dirty="0"/>
                  <a:t> </a:t>
                </a:r>
                <a:endParaRPr lang="es-ES" dirty="0"/>
              </a:p>
              <a:p>
                <a14:m>
                  <m:oMathPara xmlns:m="http://schemas.openxmlformats.org/officeDocument/2006/math">
                    <m:oMathParaPr>
                      <m:jc m:val="centerGroup"/>
                    </m:oMathParaPr>
                    <m:oMath xmlns:m="http://schemas.openxmlformats.org/officeDocument/2006/math">
                      <m:r>
                        <a:rPr lang="es-ES_tradnl" i="1"/>
                        <m:t>𝑛</m:t>
                      </m:r>
                      <m:r>
                        <a:rPr lang="es-ES_tradnl" i="1"/>
                        <m:t>=54,31 ≈54 </m:t>
                      </m:r>
                      <m:r>
                        <a:rPr lang="es-ES_tradnl" i="1"/>
                        <m:t>h𝑎𝑏</m:t>
                      </m:r>
                    </m:oMath>
                  </m:oMathPara>
                </a14:m>
                <a:endParaRPr lang="es-ES" dirty="0"/>
              </a:p>
            </p:txBody>
          </p:sp>
        </mc:Choice>
        <mc:Fallback>
          <p:sp>
            <p:nvSpPr>
              <p:cNvPr id="8" name="Rectángulo redondeado 7"/>
              <p:cNvSpPr>
                <a:spLocks noRot="1" noChangeAspect="1" noMove="1" noResize="1" noEditPoints="1" noAdjustHandles="1" noChangeArrowheads="1" noChangeShapeType="1" noTextEdit="1"/>
              </p:cNvSpPr>
              <p:nvPr/>
            </p:nvSpPr>
            <p:spPr>
              <a:xfrm>
                <a:off x="1342710" y="2276377"/>
                <a:ext cx="10233994" cy="4038198"/>
              </a:xfrm>
              <a:prstGeom prst="roundRect">
                <a:avLst/>
              </a:prstGeom>
              <a:blipFill rotWithShape="0">
                <a:blip r:embed="rId4"/>
                <a:stretch>
                  <a:fillRect/>
                </a:stretch>
              </a:blipFill>
            </p:spPr>
            <p:txBody>
              <a:bodyPr/>
              <a:lstStyle/>
              <a:p>
                <a:r>
                  <a:rPr lang="es-ES">
                    <a:noFill/>
                  </a:rPr>
                  <a:t> </a:t>
                </a:r>
              </a:p>
            </p:txBody>
          </p:sp>
        </mc:Fallback>
      </mc:AlternateContent>
      <p:sp>
        <p:nvSpPr>
          <p:cNvPr id="3" name="Marcador de número de diapositiva 2"/>
          <p:cNvSpPr>
            <a:spLocks noGrp="1"/>
          </p:cNvSpPr>
          <p:nvPr>
            <p:ph type="sldNum" sz="quarter" idx="12"/>
          </p:nvPr>
        </p:nvSpPr>
        <p:spPr/>
        <p:txBody>
          <a:bodyPr/>
          <a:lstStyle/>
          <a:p>
            <a:fld id="{29DCF790-1CAF-48E4-8CA7-EA92491C19D9}" type="slidenum">
              <a:rPr lang="es-EC" smtClean="0"/>
              <a:t>6</a:t>
            </a:fld>
            <a:endParaRPr lang="es-EC"/>
          </a:p>
        </p:txBody>
      </p:sp>
    </p:spTree>
    <p:extLst>
      <p:ext uri="{BB962C8B-B14F-4D97-AF65-F5344CB8AC3E}">
        <p14:creationId xmlns:p14="http://schemas.microsoft.com/office/powerpoint/2010/main" val="2742398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1" name="Rectángulo 10"/>
          <p:cNvSpPr/>
          <p:nvPr/>
        </p:nvSpPr>
        <p:spPr>
          <a:xfrm>
            <a:off x="2089735" y="724469"/>
            <a:ext cx="6379197" cy="586699"/>
          </a:xfrm>
          <a:prstGeom prst="rect">
            <a:avLst/>
          </a:prstGeom>
        </p:spPr>
        <p:txBody>
          <a:bodyPr wrap="square">
            <a:spAutoFit/>
          </a:bodyPr>
          <a:lstStyle/>
          <a:p>
            <a:pPr lvl="1">
              <a:lnSpc>
                <a:spcPct val="150000"/>
              </a:lnSpc>
              <a:spcBef>
                <a:spcPts val="1200"/>
              </a:spcBef>
              <a:spcAft>
                <a:spcPts val="1200"/>
              </a:spcAft>
            </a:pPr>
            <a:r>
              <a:rPr lang="es-ES_tradnl" sz="2400" b="1" dirty="0" smtClean="0"/>
              <a:t>RESULTADOS</a:t>
            </a:r>
            <a:endParaRPr lang="es-EC"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fld id="{29DCF790-1CAF-48E4-8CA7-EA92491C19D9}" type="slidenum">
              <a:rPr lang="es-EC" smtClean="0"/>
              <a:t>7</a:t>
            </a:fld>
            <a:endParaRPr lang="es-EC"/>
          </a:p>
        </p:txBody>
      </p:sp>
      <p:graphicFrame>
        <p:nvGraphicFramePr>
          <p:cNvPr id="4" name="Diagrama 3"/>
          <p:cNvGraphicFramePr/>
          <p:nvPr>
            <p:extLst>
              <p:ext uri="{D42A27DB-BD31-4B8C-83A1-F6EECF244321}">
                <p14:modId xmlns:p14="http://schemas.microsoft.com/office/powerpoint/2010/main" val="3855753472"/>
              </p:ext>
            </p:extLst>
          </p:nvPr>
        </p:nvGraphicFramePr>
        <p:xfrm>
          <a:off x="2032000" y="1311168"/>
          <a:ext cx="8128000" cy="4827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8664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2" name="Marcador de número de diapositiva 1"/>
          <p:cNvSpPr>
            <a:spLocks noGrp="1"/>
          </p:cNvSpPr>
          <p:nvPr>
            <p:ph type="sldNum" sz="quarter" idx="12"/>
          </p:nvPr>
        </p:nvSpPr>
        <p:spPr/>
        <p:txBody>
          <a:bodyPr/>
          <a:lstStyle/>
          <a:p>
            <a:fld id="{29DCF790-1CAF-48E4-8CA7-EA92491C19D9}" type="slidenum">
              <a:rPr lang="es-EC" smtClean="0"/>
              <a:t>8</a:t>
            </a:fld>
            <a:endParaRPr lang="es-EC" dirty="0"/>
          </a:p>
        </p:txBody>
      </p:sp>
      <p:sp>
        <p:nvSpPr>
          <p:cNvPr id="11" name="Rectángulo 10"/>
          <p:cNvSpPr/>
          <p:nvPr/>
        </p:nvSpPr>
        <p:spPr>
          <a:xfrm>
            <a:off x="1763442" y="1132749"/>
            <a:ext cx="1976760" cy="517193"/>
          </a:xfrm>
          <a:prstGeom prst="rect">
            <a:avLst/>
          </a:prstGeom>
        </p:spPr>
        <p:txBody>
          <a:bodyPr wrap="none">
            <a:spAutoFit/>
          </a:bodyPr>
          <a:lstStyle/>
          <a:p>
            <a:pPr algn="just">
              <a:lnSpc>
                <a:spcPct val="150000"/>
              </a:lnSpc>
              <a:spcBef>
                <a:spcPts val="1200"/>
              </a:spcBef>
              <a:spcAft>
                <a:spcPts val="1200"/>
              </a:spcAft>
            </a:pPr>
            <a:r>
              <a:rPr lang="es-EC" sz="2100" b="1"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TOPOGRAFÍA</a:t>
            </a:r>
            <a:endParaRPr lang="es-EC" sz="21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Redondear rectángulo de esquina diagonal 11"/>
          <p:cNvSpPr/>
          <p:nvPr/>
        </p:nvSpPr>
        <p:spPr>
          <a:xfrm>
            <a:off x="1541701" y="2288102"/>
            <a:ext cx="9400903" cy="2570917"/>
          </a:xfrm>
          <a:prstGeom prst="round2Diag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292735" algn="just">
              <a:spcAft>
                <a:spcPts val="1000"/>
              </a:spcAft>
            </a:pPr>
            <a:r>
              <a:rPr lang="es-EC" sz="2000" dirty="0" smtClean="0">
                <a:ea typeface="Calibri" panose="020F0502020204030204" pitchFamily="34" charset="0"/>
                <a:cs typeface="Times New Roman" panose="02020603050405020304" pitchFamily="18" charset="0"/>
              </a:rPr>
              <a:t>La topografía de la zona de estudio se la realizó en dos partes: </a:t>
            </a:r>
          </a:p>
          <a:p>
            <a:pPr marL="342900" indent="-342900" algn="just">
              <a:spcAft>
                <a:spcPts val="1000"/>
              </a:spcAft>
              <a:buFont typeface="Arial" panose="020B0604020202020204" pitchFamily="34" charset="0"/>
              <a:buChar char="•"/>
            </a:pPr>
            <a:r>
              <a:rPr lang="es-EC" sz="2000" dirty="0" smtClean="0">
                <a:ea typeface="Calibri" panose="020F0502020204030204" pitchFamily="34" charset="0"/>
                <a:cs typeface="Times New Roman" panose="02020603050405020304" pitchFamily="18" charset="0"/>
              </a:rPr>
              <a:t>En la faja topográfica para la conducción principal.</a:t>
            </a:r>
          </a:p>
          <a:p>
            <a:pPr marL="342900" indent="-342900" algn="just">
              <a:spcAft>
                <a:spcPts val="1000"/>
              </a:spcAft>
              <a:buFont typeface="Arial" panose="020B0604020202020204" pitchFamily="34" charset="0"/>
              <a:buChar char="•"/>
            </a:pPr>
            <a:r>
              <a:rPr lang="es-ES_tradnl" sz="2000" dirty="0" smtClean="0"/>
              <a:t>A </a:t>
            </a:r>
            <a:r>
              <a:rPr lang="es-ES_tradnl" sz="2000" dirty="0"/>
              <a:t>partir del tanque de reserva hacia todo el centro poblado de la parroquia </a:t>
            </a:r>
            <a:r>
              <a:rPr lang="es-ES" sz="2000" dirty="0"/>
              <a:t>“</a:t>
            </a:r>
            <a:r>
              <a:rPr lang="es-ES_tradnl" sz="2000" dirty="0"/>
              <a:t>El Placer del </a:t>
            </a:r>
            <a:r>
              <a:rPr lang="es-ES_tradnl" sz="2000" dirty="0" err="1"/>
              <a:t>Toachi</a:t>
            </a:r>
            <a:r>
              <a:rPr lang="es-ES_tradnl" sz="2000" dirty="0"/>
              <a:t>”.</a:t>
            </a:r>
            <a:r>
              <a:rPr lang="es-EC" sz="2000" dirty="0" smtClean="0">
                <a:ea typeface="Calibri" panose="020F0502020204030204" pitchFamily="34" charset="0"/>
                <a:cs typeface="Times New Roman" panose="02020603050405020304" pitchFamily="18" charset="0"/>
              </a:rPr>
              <a:t> </a:t>
            </a:r>
            <a:endParaRPr lang="es-EC" sz="2000" dirty="0" smtClean="0">
              <a:ea typeface="Calibri" panose="020F0502020204030204" pitchFamily="34" charset="0"/>
              <a:cs typeface="Times New Roman" panose="02020603050405020304" pitchFamily="18" charset="0"/>
            </a:endParaRPr>
          </a:p>
          <a:p>
            <a:pPr indent="292735" algn="just">
              <a:spcAft>
                <a:spcPts val="1000"/>
              </a:spcAft>
            </a:pPr>
            <a:r>
              <a:rPr lang="es-EC" sz="2000" dirty="0" smtClean="0">
                <a:ea typeface="Calibri" panose="020F0502020204030204" pitchFamily="34" charset="0"/>
                <a:cs typeface="Times New Roman" panose="02020603050405020304" pitchFamily="18" charset="0"/>
              </a:rPr>
              <a:t>Los </a:t>
            </a:r>
            <a:r>
              <a:rPr lang="es-EC" sz="2000" dirty="0" smtClean="0">
                <a:ea typeface="Calibri" panose="020F0502020204030204" pitchFamily="34" charset="0"/>
                <a:cs typeface="Times New Roman" panose="02020603050405020304" pitchFamily="18" charset="0"/>
              </a:rPr>
              <a:t>datos de la topografía se exportaron en formato </a:t>
            </a:r>
            <a:r>
              <a:rPr lang="es-EC" sz="2000" dirty="0">
                <a:ea typeface="Calibri" panose="020F0502020204030204" pitchFamily="34" charset="0"/>
                <a:cs typeface="Times New Roman" panose="02020603050405020304" pitchFamily="18" charset="0"/>
              </a:rPr>
              <a:t>.</a:t>
            </a:r>
            <a:r>
              <a:rPr lang="es-EC" sz="2000" dirty="0" err="1">
                <a:ea typeface="Calibri" panose="020F0502020204030204" pitchFamily="34" charset="0"/>
                <a:cs typeface="Times New Roman" panose="02020603050405020304" pitchFamily="18" charset="0"/>
              </a:rPr>
              <a:t>dwg</a:t>
            </a:r>
            <a:r>
              <a:rPr lang="es-EC" sz="2000" dirty="0">
                <a:ea typeface="Calibri" panose="020F0502020204030204" pitchFamily="34" charset="0"/>
                <a:cs typeface="Times New Roman" panose="02020603050405020304" pitchFamily="18" charset="0"/>
              </a:rPr>
              <a:t> para ser </a:t>
            </a:r>
            <a:r>
              <a:rPr lang="es-EC" sz="2000" dirty="0" smtClean="0">
                <a:ea typeface="Calibri" panose="020F0502020204030204" pitchFamily="34" charset="0"/>
                <a:cs typeface="Times New Roman" panose="02020603050405020304" pitchFamily="18" charset="0"/>
              </a:rPr>
              <a:t>utilizados en </a:t>
            </a:r>
            <a:r>
              <a:rPr lang="es-EC" sz="2000" dirty="0" smtClean="0">
                <a:ea typeface="Calibri" panose="020F0502020204030204" pitchFamily="34" charset="0"/>
                <a:cs typeface="Times New Roman" panose="02020603050405020304" pitchFamily="18" charset="0"/>
              </a:rPr>
              <a:t>el</a:t>
            </a:r>
            <a:r>
              <a:rPr lang="es-EC" sz="2000" dirty="0" smtClean="0">
                <a:ea typeface="Calibri" panose="020F0502020204030204" pitchFamily="34" charset="0"/>
                <a:cs typeface="Times New Roman" panose="02020603050405020304" pitchFamily="18" charset="0"/>
              </a:rPr>
              <a:t> </a:t>
            </a:r>
            <a:r>
              <a:rPr lang="es-EC" sz="2000" dirty="0" smtClean="0">
                <a:ea typeface="Calibri" panose="020F0502020204030204" pitchFamily="34" charset="0"/>
                <a:cs typeface="Times New Roman" panose="02020603050405020304" pitchFamily="18" charset="0"/>
              </a:rPr>
              <a:t>Software </a:t>
            </a:r>
            <a:r>
              <a:rPr lang="es-EC" sz="2000" dirty="0">
                <a:ea typeface="Calibri" panose="020F0502020204030204" pitchFamily="34" charset="0"/>
                <a:cs typeface="Times New Roman" panose="02020603050405020304" pitchFamily="18" charset="0"/>
              </a:rPr>
              <a:t>Autodesk </a:t>
            </a:r>
            <a:r>
              <a:rPr lang="es-EC" sz="2000" dirty="0" smtClean="0">
                <a:ea typeface="Calibri" panose="020F0502020204030204" pitchFamily="34" charset="0"/>
                <a:cs typeface="Times New Roman" panose="02020603050405020304" pitchFamily="18" charset="0"/>
              </a:rPr>
              <a:t>CIVIL3D y </a:t>
            </a:r>
            <a:r>
              <a:rPr lang="es-EC" sz="2000" dirty="0">
                <a:ea typeface="Calibri" panose="020F0502020204030204" pitchFamily="34" charset="0"/>
                <a:cs typeface="Times New Roman" panose="02020603050405020304" pitchFamily="18" charset="0"/>
              </a:rPr>
              <a:t>en el </a:t>
            </a:r>
            <a:r>
              <a:rPr lang="es-EC" sz="2000" dirty="0" smtClean="0">
                <a:ea typeface="Calibri" panose="020F0502020204030204" pitchFamily="34" charset="0"/>
                <a:cs typeface="Times New Roman" panose="02020603050405020304" pitchFamily="18" charset="0"/>
              </a:rPr>
              <a:t>Software </a:t>
            </a:r>
            <a:r>
              <a:rPr lang="es-EC" sz="2000" dirty="0" err="1" smtClean="0">
                <a:ea typeface="Calibri" panose="020F0502020204030204" pitchFamily="34" charset="0"/>
                <a:cs typeface="Times New Roman" panose="02020603050405020304" pitchFamily="18" charset="0"/>
              </a:rPr>
              <a:t>WaterCad</a:t>
            </a:r>
            <a:r>
              <a:rPr lang="es-EC" sz="2000" dirty="0" smtClean="0">
                <a:ea typeface="Calibri" panose="020F0502020204030204" pitchFamily="34" charset="0"/>
                <a:cs typeface="Times New Roman" panose="02020603050405020304" pitchFamily="18" charset="0"/>
              </a:rPr>
              <a:t>. </a:t>
            </a:r>
            <a:endParaRPr lang="es-EC" sz="2000" dirty="0" smtClean="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589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963974" y="1640619"/>
            <a:ext cx="55291" cy="4667571"/>
          </a:xfrm>
          <a:prstGeom prst="rect">
            <a:avLst/>
          </a:prstGeom>
          <a:solidFill>
            <a:srgbClr val="BC20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9"/>
          <p:cNvSpPr>
            <a:spLocks noChangeArrowheads="1"/>
          </p:cNvSpPr>
          <p:nvPr/>
        </p:nvSpPr>
        <p:spPr bwMode="auto">
          <a:xfrm>
            <a:off x="1024241" y="1636673"/>
            <a:ext cx="55291" cy="4667571"/>
          </a:xfrm>
          <a:prstGeom prst="rect">
            <a:avLst/>
          </a:prstGeom>
          <a:solidFill>
            <a:srgbClr val="3DB5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9" name="Imagen 18" descr="D:\NOVENO\LOGO PRINCIPAL  ESPE.png">
            <a:extLst>
              <a:ext uri="{FF2B5EF4-FFF2-40B4-BE49-F238E27FC236}">
                <a16:creationId xmlns:a16="http://schemas.microsoft.com/office/drawing/2014/main" xmlns="" id="{D7E6BA04-BF3C-48AF-9EE4-C6A523ACDB59}"/>
              </a:ext>
            </a:extLst>
          </p:cNvPr>
          <p:cNvPicPr/>
          <p:nvPr/>
        </p:nvPicPr>
        <p:blipFill rotWithShape="1">
          <a:blip r:embed="rId2" cstate="print">
            <a:extLst>
              <a:ext uri="{28A0092B-C50C-407E-A947-70E740481C1C}">
                <a14:useLocalDpi xmlns:a14="http://schemas.microsoft.com/office/drawing/2010/main" val="0"/>
              </a:ext>
            </a:extLst>
          </a:blip>
          <a:srcRect r="73922"/>
          <a:stretch/>
        </p:blipFill>
        <p:spPr bwMode="auto">
          <a:xfrm>
            <a:off x="474983" y="500204"/>
            <a:ext cx="1156870" cy="1085850"/>
          </a:xfrm>
          <a:prstGeom prst="rect">
            <a:avLst/>
          </a:prstGeom>
          <a:noFill/>
          <a:ln>
            <a:noFill/>
          </a:ln>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802" y="449585"/>
            <a:ext cx="1136469" cy="1136469"/>
          </a:xfrm>
          <a:prstGeom prst="rect">
            <a:avLst/>
          </a:prstGeom>
        </p:spPr>
      </p:pic>
      <p:sp>
        <p:nvSpPr>
          <p:cNvPr id="10" name="Rectángulo 9"/>
          <p:cNvSpPr/>
          <p:nvPr/>
        </p:nvSpPr>
        <p:spPr>
          <a:xfrm>
            <a:off x="2536227" y="5894685"/>
            <a:ext cx="1088760"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 </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Propia</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fld id="{29DCF790-1CAF-48E4-8CA7-EA92491C19D9}" type="slidenum">
              <a:rPr lang="es-EC" smtClean="0"/>
              <a:t>9</a:t>
            </a:fld>
            <a:endParaRPr lang="es-EC"/>
          </a:p>
        </p:txBody>
      </p:sp>
      <p:pic>
        <p:nvPicPr>
          <p:cNvPr id="11" name="Imagen 10"/>
          <p:cNvPicPr/>
          <p:nvPr/>
        </p:nvPicPr>
        <p:blipFill>
          <a:blip r:embed="rId4"/>
          <a:stretch>
            <a:fillRect/>
          </a:stretch>
        </p:blipFill>
        <p:spPr>
          <a:xfrm>
            <a:off x="2414892" y="787057"/>
            <a:ext cx="3559810" cy="493585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C:\Users\THE\Documents\respaldo ingenieria civil\documentos\Documents\ESPE\TESIS1\Capitulo 1\FOTOS\IMG-20180717-WA000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6107" y="1751528"/>
            <a:ext cx="3551695" cy="2923503"/>
          </a:xfrm>
          <a:prstGeom prst="rect">
            <a:avLst/>
          </a:prstGeom>
          <a:noFill/>
          <a:ln>
            <a:noFill/>
          </a:ln>
        </p:spPr>
      </p:pic>
      <p:sp>
        <p:nvSpPr>
          <p:cNvPr id="14" name="Rectángulo 13"/>
          <p:cNvSpPr/>
          <p:nvPr/>
        </p:nvSpPr>
        <p:spPr>
          <a:xfrm>
            <a:off x="7006107" y="4864797"/>
            <a:ext cx="1088760" cy="461665"/>
          </a:xfrm>
          <a:prstGeom prst="rect">
            <a:avLst/>
          </a:prstGeom>
        </p:spPr>
        <p:txBody>
          <a:bodyPr wrap="none">
            <a:spAutoFit/>
          </a:bodyPr>
          <a:lstStyle/>
          <a:p>
            <a:pPr algn="ctr">
              <a:lnSpc>
                <a:spcPct val="200000"/>
              </a:lnSpc>
              <a:spcAft>
                <a:spcPts val="0"/>
              </a:spcAft>
            </a:pPr>
            <a:r>
              <a:rPr lang="es-ES_tradnl" sz="1200" dirty="0">
                <a:latin typeface="Times New Roman" panose="02020603050405020304" pitchFamily="18" charset="0"/>
                <a:ea typeface="Calibri" panose="020F0502020204030204" pitchFamily="34" charset="0"/>
                <a:cs typeface="Times New Roman" panose="02020603050405020304" pitchFamily="18" charset="0"/>
              </a:rPr>
              <a:t>Fuente: </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Propia</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586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4770</TotalTime>
  <Words>3787</Words>
  <Application>Microsoft Office PowerPoint</Application>
  <PresentationFormat>Panorámica</PresentationFormat>
  <Paragraphs>582</Paragraphs>
  <Slides>53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53</vt:i4>
      </vt:variant>
    </vt:vector>
  </HeadingPairs>
  <TitlesOfParts>
    <vt:vector size="59" baseType="lpstr">
      <vt:lpstr>Arial</vt:lpstr>
      <vt:lpstr>Calibri</vt:lpstr>
      <vt:lpstr>Calibri Light</vt:lpstr>
      <vt:lpstr>Cambria Math</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Astudillo</dc:creator>
  <cp:lastModifiedBy>THE BOSS</cp:lastModifiedBy>
  <cp:revision>152</cp:revision>
  <dcterms:created xsi:type="dcterms:W3CDTF">2018-03-13T15:26:01Z</dcterms:created>
  <dcterms:modified xsi:type="dcterms:W3CDTF">2018-09-09T05:07:28Z</dcterms:modified>
</cp:coreProperties>
</file>