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8">
  <p:sldMasterIdLst>
    <p:sldMasterId id="2147483708" r:id="rId1"/>
  </p:sldMasterIdLst>
  <p:sldIdLst>
    <p:sldId id="256" r:id="rId2"/>
    <p:sldId id="257" r:id="rId3"/>
    <p:sldId id="271" r:id="rId4"/>
    <p:sldId id="260" r:id="rId5"/>
    <p:sldId id="259" r:id="rId6"/>
    <p:sldId id="272" r:id="rId7"/>
    <p:sldId id="280" r:id="rId8"/>
    <p:sldId id="263" r:id="rId9"/>
    <p:sldId id="264" r:id="rId10"/>
    <p:sldId id="281" r:id="rId11"/>
    <p:sldId id="282" r:id="rId12"/>
    <p:sldId id="283" r:id="rId13"/>
    <p:sldId id="265" r:id="rId14"/>
    <p:sldId id="266" r:id="rId15"/>
    <p:sldId id="284" r:id="rId16"/>
    <p:sldId id="285" r:id="rId17"/>
    <p:sldId id="274" r:id="rId18"/>
    <p:sldId id="27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p:normalViewPr>
  <p:slideViewPr>
    <p:cSldViewPr snapToGrid="0">
      <p:cViewPr varScale="1">
        <p:scale>
          <a:sx n="74" d="100"/>
          <a:sy n="74"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ll\Desktop\graficos%20de%20encuesta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esktop\graficos%20de%20encuestas.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esktop\graficos%20de%20encuestas.xlsx"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ell\Desktop\graficos%20de%20encuesta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graficos%20de%20encuesta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Dell\Desktop\graficos%20de%20encuest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ell\Desktop\graficos%20de%20encuest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ell\Desktop\graficos%20de%20encuest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ell\Desktop\graficos%20de%20encuesta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Desktop\graficos%20de%20encuestas.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esktop\graficos%20de%20encuesta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Hoja2!$P$3</c:f>
              <c:strCache>
                <c:ptCount val="1"/>
                <c:pt idx="0">
                  <c:v>Porcentaje</c:v>
                </c:pt>
              </c:strCache>
            </c:strRef>
          </c:tx>
          <c:spPr>
            <a:solidFill>
              <a:schemeClr val="accent1"/>
            </a:solidFill>
            <a:ln>
              <a:noFill/>
            </a:ln>
            <a:effectLst/>
          </c:spPr>
          <c:invertIfNegative val="0"/>
          <c:dLbls>
            <c:dLbl>
              <c:idx val="0"/>
              <c:tx>
                <c:rich>
                  <a:bodyPr/>
                  <a:lstStyle/>
                  <a:p>
                    <a:fld id="{706DA6DA-6D44-4B36-8F87-C36BB5214F0B}" type="VALUE">
                      <a:rPr lang="en-US"/>
                      <a:pPr/>
                      <a:t>[VALOR]</a:t>
                    </a:fld>
                    <a:r>
                      <a:rPr lang="en-US"/>
                      <a:t> %</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7E-479B-9B46-5461212323DE}"/>
                </c:ext>
                <c:ext xmlns:c15="http://schemas.microsoft.com/office/drawing/2012/chart" uri="{CE6537A1-D6FC-4f65-9D91-7224C49458BB}">
                  <c15:dlblFieldTable/>
                  <c15:showDataLabelsRange val="0"/>
                </c:ext>
              </c:extLst>
            </c:dLbl>
            <c:dLbl>
              <c:idx val="1"/>
              <c:tx>
                <c:rich>
                  <a:bodyPr/>
                  <a:lstStyle/>
                  <a:p>
                    <a:fld id="{F16BCE91-43E2-4B11-8DF6-C032E4352938}" type="VALUE">
                      <a:rPr lang="en-US"/>
                      <a:pPr/>
                      <a:t>[VALOR]</a:t>
                    </a:fld>
                    <a:r>
                      <a:rPr lang="en-US"/>
                      <a:t> %</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7E-479B-9B46-5461212323DE}"/>
                </c:ext>
                <c:ext xmlns:c15="http://schemas.microsoft.com/office/drawing/2012/chart" uri="{CE6537A1-D6FC-4f65-9D91-7224C49458BB}">
                  <c15:dlblFieldTable/>
                  <c15:showDataLabelsRange val="0"/>
                </c:ext>
              </c:extLst>
            </c:dLbl>
            <c:dLbl>
              <c:idx val="2"/>
              <c:tx>
                <c:rich>
                  <a:bodyPr/>
                  <a:lstStyle/>
                  <a:p>
                    <a:fld id="{2DA239F2-808E-4E51-8BA2-A08E49C7D275}" type="VALUE">
                      <a:rPr lang="en-US"/>
                      <a:pPr/>
                      <a:t>[VALOR]</a:t>
                    </a:fld>
                    <a:r>
                      <a:rPr lang="en-US"/>
                      <a:t> %</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7E-479B-9B46-5461212323D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Hoja2!$O$4:$O$6</c:f>
              <c:strCache>
                <c:ptCount val="3"/>
                <c:pt idx="0">
                  <c:v>Menor a 3000$</c:v>
                </c:pt>
                <c:pt idx="1">
                  <c:v>De 3000$ a 6000$</c:v>
                </c:pt>
                <c:pt idx="2">
                  <c:v>Más de 6000$</c:v>
                </c:pt>
              </c:strCache>
            </c:strRef>
          </c:cat>
          <c:val>
            <c:numRef>
              <c:f>Hoja2!$P$4:$P$6</c:f>
              <c:numCache>
                <c:formatCode>General</c:formatCode>
                <c:ptCount val="3"/>
                <c:pt idx="0" formatCode="0.0">
                  <c:v>36.666666666666664</c:v>
                </c:pt>
                <c:pt idx="1">
                  <c:v>50</c:v>
                </c:pt>
                <c:pt idx="2" formatCode="0.0">
                  <c:v>13.333333333333334</c:v>
                </c:pt>
              </c:numCache>
            </c:numRef>
          </c:val>
          <c:extLst xmlns:c16r2="http://schemas.microsoft.com/office/drawing/2015/06/chart">
            <c:ext xmlns:c16="http://schemas.microsoft.com/office/drawing/2014/chart" uri="{C3380CC4-5D6E-409C-BE32-E72D297353CC}">
              <c16:uniqueId val="{00000003-307E-479B-9B46-5461212323DE}"/>
            </c:ext>
          </c:extLst>
        </c:ser>
        <c:dLbls>
          <c:dLblPos val="ctr"/>
          <c:showLegendKey val="0"/>
          <c:showVal val="1"/>
          <c:showCatName val="0"/>
          <c:showSerName val="0"/>
          <c:showPercent val="0"/>
          <c:showBubbleSize val="0"/>
        </c:dLbls>
        <c:gapWidth val="150"/>
        <c:overlap val="100"/>
        <c:axId val="-1476267584"/>
        <c:axId val="-1476265408"/>
      </c:barChart>
      <c:catAx>
        <c:axId val="-147626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1476265408"/>
        <c:crosses val="autoZero"/>
        <c:auto val="1"/>
        <c:lblAlgn val="ctr"/>
        <c:lblOffset val="100"/>
        <c:noMultiLvlLbl val="0"/>
      </c:catAx>
      <c:valAx>
        <c:axId val="-1476265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1476267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Hoja6!$J$2</c:f>
              <c:strCache>
                <c:ptCount val="1"/>
                <c:pt idx="0">
                  <c:v>Porcentaje</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Hoja6!$I$3:$I$5</c:f>
              <c:strCache>
                <c:ptCount val="3"/>
                <c:pt idx="0">
                  <c:v>Menor a 5.000$</c:v>
                </c:pt>
                <c:pt idx="1">
                  <c:v>De 5000$ a 10.000$</c:v>
                </c:pt>
                <c:pt idx="2">
                  <c:v>Mayor a 10.000$</c:v>
                </c:pt>
              </c:strCache>
            </c:strRef>
          </c:cat>
          <c:val>
            <c:numRef>
              <c:f>Hoja6!$J$3:$J$5</c:f>
              <c:numCache>
                <c:formatCode>0.0</c:formatCode>
                <c:ptCount val="3"/>
                <c:pt idx="0">
                  <c:v>11.386138613861387</c:v>
                </c:pt>
                <c:pt idx="1">
                  <c:v>61.881188118811878</c:v>
                </c:pt>
                <c:pt idx="2">
                  <c:v>26.732673267326735</c:v>
                </c:pt>
              </c:numCache>
            </c:numRef>
          </c:val>
          <c:extLst xmlns:c16r2="http://schemas.microsoft.com/office/drawing/2015/06/chart">
            <c:ext xmlns:c16="http://schemas.microsoft.com/office/drawing/2014/chart" uri="{C3380CC4-5D6E-409C-BE32-E72D297353CC}">
              <c16:uniqueId val="{00000000-3B7A-4383-977D-3F48AA8BE639}"/>
            </c:ext>
          </c:extLst>
        </c:ser>
        <c:dLbls>
          <c:showLegendKey val="0"/>
          <c:showVal val="1"/>
          <c:showCatName val="0"/>
          <c:showSerName val="0"/>
          <c:showPercent val="0"/>
          <c:showBubbleSize val="0"/>
        </c:dLbls>
        <c:gapWidth val="160"/>
        <c:gapDepth val="0"/>
        <c:shape val="box"/>
        <c:axId val="-1292244944"/>
        <c:axId val="-1292255280"/>
        <c:axId val="0"/>
      </c:bar3DChart>
      <c:catAx>
        <c:axId val="-129224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55280"/>
        <c:crosses val="autoZero"/>
        <c:auto val="1"/>
        <c:lblAlgn val="ctr"/>
        <c:lblOffset val="100"/>
        <c:noMultiLvlLbl val="0"/>
      </c:catAx>
      <c:valAx>
        <c:axId val="-12922552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4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Hoja7!$C$11</c:f>
              <c:strCache>
                <c:ptCount val="1"/>
                <c:pt idx="0">
                  <c:v>Porcentaje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Hoja7!$B$12:$B$16</c:f>
              <c:strCache>
                <c:ptCount val="5"/>
                <c:pt idx="0">
                  <c:v>Arriendo</c:v>
                </c:pt>
                <c:pt idx="1">
                  <c:v>Proveedores</c:v>
                </c:pt>
                <c:pt idx="2">
                  <c:v>Sueldos</c:v>
                </c:pt>
                <c:pt idx="3">
                  <c:v>Ahorro</c:v>
                </c:pt>
                <c:pt idx="4">
                  <c:v>Maquinaria</c:v>
                </c:pt>
              </c:strCache>
            </c:strRef>
          </c:cat>
          <c:val>
            <c:numRef>
              <c:f>Hoja7!$C$12:$C$16</c:f>
              <c:numCache>
                <c:formatCode>0.0</c:formatCode>
                <c:ptCount val="5"/>
                <c:pt idx="0">
                  <c:v>22.277227722772277</c:v>
                </c:pt>
                <c:pt idx="1">
                  <c:v>52.970297029702976</c:v>
                </c:pt>
                <c:pt idx="2">
                  <c:v>6.435643564356436</c:v>
                </c:pt>
                <c:pt idx="3">
                  <c:v>18.316831683168317</c:v>
                </c:pt>
                <c:pt idx="4" formatCode="General">
                  <c:v>0</c:v>
                </c:pt>
              </c:numCache>
            </c:numRef>
          </c:val>
          <c:extLst xmlns:c16r2="http://schemas.microsoft.com/office/drawing/2015/06/chart">
            <c:ext xmlns:c16="http://schemas.microsoft.com/office/drawing/2014/chart" uri="{C3380CC4-5D6E-409C-BE32-E72D297353CC}">
              <c16:uniqueId val="{00000000-9359-404E-B53F-E897082AAA0D}"/>
            </c:ext>
          </c:extLst>
        </c:ser>
        <c:dLbls>
          <c:dLblPos val="outEnd"/>
          <c:showLegendKey val="0"/>
          <c:showVal val="1"/>
          <c:showCatName val="0"/>
          <c:showSerName val="0"/>
          <c:showPercent val="0"/>
          <c:showBubbleSize val="0"/>
        </c:dLbls>
        <c:gapWidth val="219"/>
        <c:overlap val="-27"/>
        <c:axId val="-1292254736"/>
        <c:axId val="-1292244400"/>
      </c:barChart>
      <c:catAx>
        <c:axId val="-129225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44400"/>
        <c:crosses val="autoZero"/>
        <c:auto val="1"/>
        <c:lblAlgn val="ctr"/>
        <c:lblOffset val="100"/>
        <c:noMultiLvlLbl val="0"/>
      </c:catAx>
      <c:valAx>
        <c:axId val="-129224440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547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Hoja2!$L$67</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Hoja2!$K$68:$K$70</c:f>
              <c:strCache>
                <c:ptCount val="3"/>
                <c:pt idx="0">
                  <c:v>Menor a 3500$</c:v>
                </c:pt>
                <c:pt idx="1">
                  <c:v>De 3500$ a 6000$</c:v>
                </c:pt>
                <c:pt idx="2">
                  <c:v>Más de 6000$</c:v>
                </c:pt>
              </c:strCache>
            </c:strRef>
          </c:cat>
          <c:val>
            <c:numRef>
              <c:f>Hoja2!$L$68:$L$70</c:f>
              <c:numCache>
                <c:formatCode>0.0</c:formatCode>
                <c:ptCount val="3"/>
                <c:pt idx="0">
                  <c:v>23.350253807106601</c:v>
                </c:pt>
                <c:pt idx="1">
                  <c:v>53.807106598984767</c:v>
                </c:pt>
                <c:pt idx="2">
                  <c:v>22.842639593908629</c:v>
                </c:pt>
              </c:numCache>
            </c:numRef>
          </c:val>
          <c:extLst xmlns:c16r2="http://schemas.microsoft.com/office/drawing/2015/06/chart">
            <c:ext xmlns:c16="http://schemas.microsoft.com/office/drawing/2014/chart" uri="{C3380CC4-5D6E-409C-BE32-E72D297353CC}">
              <c16:uniqueId val="{00000000-C290-492E-969B-F455F239BB95}"/>
            </c:ext>
          </c:extLst>
        </c:ser>
        <c:dLbls>
          <c:dLblPos val="outEnd"/>
          <c:showLegendKey val="0"/>
          <c:showVal val="1"/>
          <c:showCatName val="0"/>
          <c:showSerName val="0"/>
          <c:showPercent val="0"/>
          <c:showBubbleSize val="0"/>
        </c:dLbls>
        <c:gapWidth val="219"/>
        <c:overlap val="-27"/>
        <c:axId val="-1476279552"/>
        <c:axId val="-1476274656"/>
      </c:barChart>
      <c:catAx>
        <c:axId val="-14762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476274656"/>
        <c:crosses val="autoZero"/>
        <c:auto val="1"/>
        <c:lblAlgn val="ctr"/>
        <c:lblOffset val="100"/>
        <c:noMultiLvlLbl val="0"/>
      </c:catAx>
      <c:valAx>
        <c:axId val="-1476274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762795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lgn="just">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Hoja2!$E$93</c:f>
              <c:strCache>
                <c:ptCount val="1"/>
                <c:pt idx="0">
                  <c:v>Porcentaje</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Hoja2!$D$94:$D$96</c:f>
              <c:numCache>
                <c:formatCode>_("$"* #,##0.00_);_("$"* \(#,##0.00\);_("$"* "-"??_);_(@_)</c:formatCode>
                <c:ptCount val="3"/>
                <c:pt idx="0">
                  <c:v>500</c:v>
                </c:pt>
                <c:pt idx="1">
                  <c:v>2000</c:v>
                </c:pt>
                <c:pt idx="2">
                  <c:v>15000</c:v>
                </c:pt>
              </c:numCache>
            </c:numRef>
          </c:cat>
          <c:val>
            <c:numRef>
              <c:f>Hoja2!$E$94:$E$96</c:f>
              <c:numCache>
                <c:formatCode>0.00%</c:formatCode>
                <c:ptCount val="3"/>
                <c:pt idx="0">
                  <c:v>0.25</c:v>
                </c:pt>
                <c:pt idx="1">
                  <c:v>0.5</c:v>
                </c:pt>
                <c:pt idx="2">
                  <c:v>0.25</c:v>
                </c:pt>
              </c:numCache>
            </c:numRef>
          </c:val>
          <c:extLst xmlns:c16r2="http://schemas.microsoft.com/office/drawing/2015/06/chart">
            <c:ext xmlns:c16="http://schemas.microsoft.com/office/drawing/2014/chart" uri="{C3380CC4-5D6E-409C-BE32-E72D297353CC}">
              <c16:uniqueId val="{00000000-CA46-4D78-A546-44915CC39C92}"/>
            </c:ext>
          </c:extLst>
        </c:ser>
        <c:dLbls>
          <c:dLblPos val="outEnd"/>
          <c:showLegendKey val="0"/>
          <c:showVal val="1"/>
          <c:showCatName val="0"/>
          <c:showSerName val="0"/>
          <c:showPercent val="0"/>
          <c:showBubbleSize val="0"/>
        </c:dLbls>
        <c:gapWidth val="219"/>
        <c:overlap val="-27"/>
        <c:axId val="-1476274112"/>
        <c:axId val="-1476273024"/>
      </c:barChart>
      <c:catAx>
        <c:axId val="-1476274112"/>
        <c:scaling>
          <c:orientation val="minMax"/>
        </c:scaling>
        <c:delete val="0"/>
        <c:axPos val="b"/>
        <c:numFmt formatCode="_(&quot;$&quot;* #,##0.00_);_(&quot;$&quot;* \(#,##0.00\);_(&quot;$&quot;* &quot;-&quot;??_);_(@_)"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76273024"/>
        <c:crosses val="autoZero"/>
        <c:auto val="1"/>
        <c:lblAlgn val="ctr"/>
        <c:lblOffset val="100"/>
        <c:noMultiLvlLbl val="0"/>
      </c:catAx>
      <c:valAx>
        <c:axId val="-147627302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76274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Hoja3!$K$3</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Hoja3!$J$4:$J$6</c:f>
              <c:strCache>
                <c:ptCount val="3"/>
                <c:pt idx="0">
                  <c:v>Menor a 500$</c:v>
                </c:pt>
                <c:pt idx="1">
                  <c:v>De 500$ a 800$</c:v>
                </c:pt>
                <c:pt idx="2">
                  <c:v>Más de 800$</c:v>
                </c:pt>
              </c:strCache>
            </c:strRef>
          </c:cat>
          <c:val>
            <c:numRef>
              <c:f>Hoja3!$K$4:$K$6</c:f>
              <c:numCache>
                <c:formatCode>0.0</c:formatCode>
                <c:ptCount val="3"/>
                <c:pt idx="0">
                  <c:v>25.742574257425744</c:v>
                </c:pt>
                <c:pt idx="1">
                  <c:v>63.366336633663366</c:v>
                </c:pt>
                <c:pt idx="2">
                  <c:v>10.891089108910892</c:v>
                </c:pt>
              </c:numCache>
            </c:numRef>
          </c:val>
          <c:extLst xmlns:c16r2="http://schemas.microsoft.com/office/drawing/2015/06/chart">
            <c:ext xmlns:c16="http://schemas.microsoft.com/office/drawing/2014/chart" uri="{C3380CC4-5D6E-409C-BE32-E72D297353CC}">
              <c16:uniqueId val="{00000000-563D-442A-803F-F32FFC7A6E05}"/>
            </c:ext>
          </c:extLst>
        </c:ser>
        <c:dLbls>
          <c:dLblPos val="ctr"/>
          <c:showLegendKey val="0"/>
          <c:showVal val="1"/>
          <c:showCatName val="0"/>
          <c:showSerName val="0"/>
          <c:showPercent val="0"/>
          <c:showBubbleSize val="0"/>
        </c:dLbls>
        <c:gapWidth val="150"/>
        <c:overlap val="100"/>
        <c:axId val="-1476270848"/>
        <c:axId val="-1292248208"/>
      </c:barChart>
      <c:catAx>
        <c:axId val="-147627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292248208"/>
        <c:crosses val="autoZero"/>
        <c:auto val="1"/>
        <c:lblAlgn val="ctr"/>
        <c:lblOffset val="100"/>
        <c:noMultiLvlLbl val="0"/>
      </c:catAx>
      <c:valAx>
        <c:axId val="-1292248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4762708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0">
          <a:solidFill>
            <a:schemeClr val="tx1"/>
          </a:solidFill>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Hoja3!$L$32</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Hoja3!$K$33:$K$35</c:f>
              <c:strCache>
                <c:ptCount val="3"/>
                <c:pt idx="0">
                  <c:v>Menor a 300$</c:v>
                </c:pt>
                <c:pt idx="1">
                  <c:v>De 300$ a 500$</c:v>
                </c:pt>
                <c:pt idx="2">
                  <c:v>Más de 500$</c:v>
                </c:pt>
              </c:strCache>
            </c:strRef>
          </c:cat>
          <c:val>
            <c:numRef>
              <c:f>Hoja3!$L$33:$L$35</c:f>
              <c:numCache>
                <c:formatCode>0.0</c:formatCode>
                <c:ptCount val="3"/>
                <c:pt idx="0">
                  <c:v>31.521739130434785</c:v>
                </c:pt>
                <c:pt idx="1">
                  <c:v>58.695652173913047</c:v>
                </c:pt>
                <c:pt idx="2">
                  <c:v>9.7826086956521738</c:v>
                </c:pt>
              </c:numCache>
            </c:numRef>
          </c:val>
          <c:extLst xmlns:c16r2="http://schemas.microsoft.com/office/drawing/2015/06/chart">
            <c:ext xmlns:c16="http://schemas.microsoft.com/office/drawing/2014/chart" uri="{C3380CC4-5D6E-409C-BE32-E72D297353CC}">
              <c16:uniqueId val="{00000000-C14D-4F9D-8BAE-0B731A7AD777}"/>
            </c:ext>
          </c:extLst>
        </c:ser>
        <c:dLbls>
          <c:dLblPos val="outEnd"/>
          <c:showLegendKey val="0"/>
          <c:showVal val="1"/>
          <c:showCatName val="0"/>
          <c:showSerName val="0"/>
          <c:showPercent val="0"/>
          <c:showBubbleSize val="0"/>
        </c:dLbls>
        <c:gapWidth val="219"/>
        <c:overlap val="-27"/>
        <c:axId val="-1292253648"/>
        <c:axId val="-1292249840"/>
      </c:barChart>
      <c:catAx>
        <c:axId val="-129225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292249840"/>
        <c:crosses val="autoZero"/>
        <c:auto val="1"/>
        <c:lblAlgn val="ctr"/>
        <c:lblOffset val="100"/>
        <c:noMultiLvlLbl val="0"/>
      </c:catAx>
      <c:valAx>
        <c:axId val="-1292249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536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Hoja5!$J$2</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Hoja5!$I$3:$I$5</c:f>
              <c:strCache>
                <c:ptCount val="3"/>
                <c:pt idx="0">
                  <c:v>Menor a 500$</c:v>
                </c:pt>
                <c:pt idx="1">
                  <c:v>De 500 a 1000$</c:v>
                </c:pt>
                <c:pt idx="2">
                  <c:v>Más de 1000$</c:v>
                </c:pt>
              </c:strCache>
            </c:strRef>
          </c:cat>
          <c:val>
            <c:numRef>
              <c:f>Hoja5!$J$3:$J$5</c:f>
              <c:numCache>
                <c:formatCode>0.0</c:formatCode>
                <c:ptCount val="3"/>
                <c:pt idx="0">
                  <c:v>20.792079207920793</c:v>
                </c:pt>
                <c:pt idx="1">
                  <c:v>38.613861386138616</c:v>
                </c:pt>
                <c:pt idx="2">
                  <c:v>40.594059405940598</c:v>
                </c:pt>
              </c:numCache>
            </c:numRef>
          </c:val>
          <c:extLst xmlns:c16r2="http://schemas.microsoft.com/office/drawing/2015/06/chart">
            <c:ext xmlns:c16="http://schemas.microsoft.com/office/drawing/2014/chart" uri="{C3380CC4-5D6E-409C-BE32-E72D297353CC}">
              <c16:uniqueId val="{00000000-8FD4-441D-8071-F461C7B6870A}"/>
            </c:ext>
          </c:extLst>
        </c:ser>
        <c:dLbls>
          <c:dLblPos val="ctr"/>
          <c:showLegendKey val="0"/>
          <c:showVal val="1"/>
          <c:showCatName val="0"/>
          <c:showSerName val="0"/>
          <c:showPercent val="0"/>
          <c:showBubbleSize val="0"/>
        </c:dLbls>
        <c:gapWidth val="150"/>
        <c:overlap val="100"/>
        <c:axId val="-1292256912"/>
        <c:axId val="-1292251472"/>
      </c:barChart>
      <c:catAx>
        <c:axId val="-12922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292251472"/>
        <c:crosses val="autoZero"/>
        <c:auto val="1"/>
        <c:lblAlgn val="ctr"/>
        <c:lblOffset val="100"/>
        <c:noMultiLvlLbl val="0"/>
      </c:catAx>
      <c:valAx>
        <c:axId val="-1292251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569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Hoja5!$J$45</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Hoja5!$I$46:$I$48</c:f>
              <c:strCache>
                <c:ptCount val="3"/>
                <c:pt idx="0">
                  <c:v>Menor a 300$</c:v>
                </c:pt>
                <c:pt idx="1">
                  <c:v>De 300$ a 600$</c:v>
                </c:pt>
                <c:pt idx="2">
                  <c:v>Más de 600$</c:v>
                </c:pt>
              </c:strCache>
            </c:strRef>
          </c:cat>
          <c:val>
            <c:numRef>
              <c:f>Hoja5!$J$46:$J$48</c:f>
              <c:numCache>
                <c:formatCode>0.0</c:formatCode>
                <c:ptCount val="3"/>
                <c:pt idx="0">
                  <c:v>41.17647058823529</c:v>
                </c:pt>
                <c:pt idx="1">
                  <c:v>50</c:v>
                </c:pt>
                <c:pt idx="2">
                  <c:v>8.8235294117647065</c:v>
                </c:pt>
              </c:numCache>
            </c:numRef>
          </c:val>
          <c:extLst xmlns:c16r2="http://schemas.microsoft.com/office/drawing/2015/06/chart">
            <c:ext xmlns:c16="http://schemas.microsoft.com/office/drawing/2014/chart" uri="{C3380CC4-5D6E-409C-BE32-E72D297353CC}">
              <c16:uniqueId val="{00000000-4837-4D0A-968F-AB4D9EEA3C22}"/>
            </c:ext>
          </c:extLst>
        </c:ser>
        <c:dLbls>
          <c:dLblPos val="outEnd"/>
          <c:showLegendKey val="0"/>
          <c:showVal val="1"/>
          <c:showCatName val="0"/>
          <c:showSerName val="0"/>
          <c:showPercent val="0"/>
          <c:showBubbleSize val="0"/>
        </c:dLbls>
        <c:gapWidth val="219"/>
        <c:overlap val="-27"/>
        <c:axId val="-1292249296"/>
        <c:axId val="-1292241680"/>
      </c:barChart>
      <c:catAx>
        <c:axId val="-129224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292241680"/>
        <c:crosses val="autoZero"/>
        <c:auto val="1"/>
        <c:lblAlgn val="ctr"/>
        <c:lblOffset val="100"/>
        <c:noMultiLvlLbl val="0"/>
      </c:catAx>
      <c:valAx>
        <c:axId val="-1292241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492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Hoja9!$C$2</c:f>
              <c:strCache>
                <c:ptCount val="1"/>
                <c:pt idx="0">
                  <c:v>Porcentaje</c:v>
                </c:pt>
              </c:strCache>
            </c:strRef>
          </c:tx>
          <c:dPt>
            <c:idx val="0"/>
            <c:bubble3D val="0"/>
            <c:spPr>
              <a:solidFill>
                <a:schemeClr val="accent1"/>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1-F2C5-4F83-B558-677629FCE5A5}"/>
              </c:ext>
            </c:extLst>
          </c:dPt>
          <c:dPt>
            <c:idx val="1"/>
            <c:bubble3D val="0"/>
            <c:spPr>
              <a:solidFill>
                <a:schemeClr val="accent3"/>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3-F2C5-4F83-B558-677629FCE5A5}"/>
              </c:ext>
            </c:extLst>
          </c:dPt>
          <c:dPt>
            <c:idx val="2"/>
            <c:bubble3D val="0"/>
            <c:spPr>
              <a:solidFill>
                <a:schemeClr val="accent5"/>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5-F2C5-4F83-B558-677629FCE5A5}"/>
              </c:ext>
            </c:extLst>
          </c:dPt>
          <c:dPt>
            <c:idx val="3"/>
            <c:bubble3D val="0"/>
            <c:spPr>
              <a:solidFill>
                <a:schemeClr val="accent1">
                  <a:lumMod val="60000"/>
                </a:schemeClr>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7-F2C5-4F83-B558-677629FCE5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xmlns:c16r2="http://schemas.microsoft.com/office/drawing/2015/06/chart">
              <c:ext xmlns:c15="http://schemas.microsoft.com/office/drawing/2012/chart" uri="{CE6537A1-D6FC-4f65-9D91-7224C49458BB}"/>
            </c:extLst>
          </c:dLbls>
          <c:cat>
            <c:strRef>
              <c:f>Hoja9!$B$3:$B$6</c:f>
              <c:strCache>
                <c:ptCount val="4"/>
                <c:pt idx="0">
                  <c:v>0% a 25%</c:v>
                </c:pt>
                <c:pt idx="1">
                  <c:v>26% a 50%</c:v>
                </c:pt>
                <c:pt idx="2">
                  <c:v>51% a 75%</c:v>
                </c:pt>
                <c:pt idx="3">
                  <c:v>76% a 100%</c:v>
                </c:pt>
              </c:strCache>
            </c:strRef>
          </c:cat>
          <c:val>
            <c:numRef>
              <c:f>Hoja9!$C$3:$C$6</c:f>
              <c:numCache>
                <c:formatCode>0.00%</c:formatCode>
                <c:ptCount val="4"/>
                <c:pt idx="0">
                  <c:v>5.9405940594059403E-2</c:v>
                </c:pt>
                <c:pt idx="1">
                  <c:v>0.82673267326732669</c:v>
                </c:pt>
                <c:pt idx="2">
                  <c:v>0.10396039603960396</c:v>
                </c:pt>
                <c:pt idx="3">
                  <c:v>9.9009900990099011E-3</c:v>
                </c:pt>
              </c:numCache>
            </c:numRef>
          </c:val>
          <c:extLst xmlns:c16r2="http://schemas.microsoft.com/office/drawing/2015/06/chart">
            <c:ext xmlns:c16="http://schemas.microsoft.com/office/drawing/2014/chart" uri="{C3380CC4-5D6E-409C-BE32-E72D297353CC}">
              <c16:uniqueId val="{00000008-F2C5-4F83-B558-677629FCE5A5}"/>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270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Hoja8!$J$2</c:f>
              <c:strCache>
                <c:ptCount val="1"/>
                <c:pt idx="0">
                  <c:v>Porcentaje</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Hoja8!$I$3:$I$5</c:f>
              <c:strCache>
                <c:ptCount val="3"/>
                <c:pt idx="0">
                  <c:v>Menor a 3.000$</c:v>
                </c:pt>
                <c:pt idx="1">
                  <c:v>De 3000$ a 6000$</c:v>
                </c:pt>
                <c:pt idx="2">
                  <c:v>Mayor a 6.000$</c:v>
                </c:pt>
              </c:strCache>
            </c:strRef>
          </c:cat>
          <c:val>
            <c:numRef>
              <c:f>Hoja8!$J$3:$J$5</c:f>
              <c:numCache>
                <c:formatCode>0.0</c:formatCode>
                <c:ptCount val="3"/>
                <c:pt idx="0">
                  <c:v>18.316831683168317</c:v>
                </c:pt>
                <c:pt idx="1">
                  <c:v>61.386138613861384</c:v>
                </c:pt>
                <c:pt idx="2">
                  <c:v>20.297029702970299</c:v>
                </c:pt>
              </c:numCache>
            </c:numRef>
          </c:val>
          <c:extLst xmlns:c16r2="http://schemas.microsoft.com/office/drawing/2015/06/chart">
            <c:ext xmlns:c16="http://schemas.microsoft.com/office/drawing/2014/chart" uri="{C3380CC4-5D6E-409C-BE32-E72D297353CC}">
              <c16:uniqueId val="{00000000-7DFE-4D76-BBE5-B6BCED84016B}"/>
            </c:ext>
          </c:extLst>
        </c:ser>
        <c:dLbls>
          <c:showLegendKey val="0"/>
          <c:showVal val="1"/>
          <c:showCatName val="0"/>
          <c:showSerName val="0"/>
          <c:showPercent val="0"/>
          <c:showBubbleSize val="0"/>
        </c:dLbls>
        <c:gapWidth val="150"/>
        <c:shape val="box"/>
        <c:axId val="-1292248752"/>
        <c:axId val="-1292247664"/>
        <c:axId val="0"/>
      </c:bar3DChart>
      <c:catAx>
        <c:axId val="-1292248752"/>
        <c:scaling>
          <c:orientation val="minMax"/>
        </c:scaling>
        <c:delete val="0"/>
        <c:axPos val="b"/>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47664"/>
        <c:crosses val="autoZero"/>
        <c:auto val="1"/>
        <c:lblAlgn val="ctr"/>
        <c:lblOffset val="100"/>
        <c:noMultiLvlLbl val="0"/>
      </c:catAx>
      <c:valAx>
        <c:axId val="-129224766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2248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F6C6C-C39A-4722-8345-7F5704F27EE5}"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ES"/>
        </a:p>
      </dgm:t>
    </dgm:pt>
    <dgm:pt modelId="{6E364CA6-6829-429E-A265-AE44F2113C43}">
      <dgm:prSet/>
      <dgm:spPr/>
      <dgm:t>
        <a:bodyPr/>
        <a:lstStyle/>
        <a:p>
          <a:pPr rtl="0"/>
          <a:r>
            <a:rPr lang="es-EC" dirty="0" smtClean="0">
              <a:solidFill>
                <a:schemeClr val="tx1"/>
              </a:solidFill>
            </a:rPr>
            <a:t>Para el autor  (</a:t>
          </a:r>
          <a:r>
            <a:rPr lang="es-EC" dirty="0" err="1" smtClean="0">
              <a:solidFill>
                <a:schemeClr val="tx1"/>
              </a:solidFill>
            </a:rPr>
            <a:t>Webb</a:t>
          </a:r>
          <a:r>
            <a:rPr lang="es-EC" dirty="0" smtClean="0">
              <a:solidFill>
                <a:schemeClr val="tx1"/>
              </a:solidFill>
            </a:rPr>
            <a:t>, 2005), el emprendimiento sostenible es un proceso de revelar, valuar y beneficiarse de las oportunidades, pero los problemas económicos obstaculizan la sostenibilidad.</a:t>
          </a:r>
          <a:endParaRPr lang="es-CO" dirty="0">
            <a:solidFill>
              <a:schemeClr val="tx1"/>
            </a:solidFill>
          </a:endParaRPr>
        </a:p>
      </dgm:t>
    </dgm:pt>
    <dgm:pt modelId="{DE26B5AF-A88E-42C2-867F-BF3E616FFEC2}" type="parTrans" cxnId="{2DF21643-5556-4887-B897-8D0FABE24C62}">
      <dgm:prSet/>
      <dgm:spPr/>
      <dgm:t>
        <a:bodyPr/>
        <a:lstStyle/>
        <a:p>
          <a:endParaRPr lang="es-ES"/>
        </a:p>
      </dgm:t>
    </dgm:pt>
    <dgm:pt modelId="{B02F906A-A911-4D7A-874D-FB704CC3B44B}" type="sibTrans" cxnId="{2DF21643-5556-4887-B897-8D0FABE24C62}">
      <dgm:prSet/>
      <dgm:spPr/>
      <dgm:t>
        <a:bodyPr/>
        <a:lstStyle/>
        <a:p>
          <a:endParaRPr lang="es-ES"/>
        </a:p>
      </dgm:t>
    </dgm:pt>
    <dgm:pt modelId="{BDA3E0F7-7720-45DD-90BE-F73737D64615}">
      <dgm:prSet/>
      <dgm:spPr/>
      <dgm:t>
        <a:bodyPr/>
        <a:lstStyle/>
        <a:p>
          <a:pPr rtl="0"/>
          <a:r>
            <a:rPr lang="es-EC" dirty="0" smtClean="0">
              <a:solidFill>
                <a:schemeClr val="tx1"/>
              </a:solidFill>
            </a:rPr>
            <a:t>Según González (2012), los emprendimientos no son sostenibles debido a que no controlan en lo posible los recursos financieros. La gestión financiera se basa en la administración de los ingresos y gastos de manera efectiva.</a:t>
          </a:r>
          <a:endParaRPr lang="es-CO" dirty="0">
            <a:solidFill>
              <a:schemeClr val="tx1"/>
            </a:solidFill>
          </a:endParaRPr>
        </a:p>
      </dgm:t>
    </dgm:pt>
    <dgm:pt modelId="{1F29C285-E84B-447E-81FE-9D74FAA812F6}" type="parTrans" cxnId="{014F9F71-AABB-4B2E-B0E2-A0531AD7B025}">
      <dgm:prSet/>
      <dgm:spPr/>
      <dgm:t>
        <a:bodyPr/>
        <a:lstStyle/>
        <a:p>
          <a:endParaRPr lang="es-ES"/>
        </a:p>
      </dgm:t>
    </dgm:pt>
    <dgm:pt modelId="{68C5A8B8-E395-4907-B1C9-076ED2ECE97E}" type="sibTrans" cxnId="{014F9F71-AABB-4B2E-B0E2-A0531AD7B025}">
      <dgm:prSet/>
      <dgm:spPr/>
      <dgm:t>
        <a:bodyPr/>
        <a:lstStyle/>
        <a:p>
          <a:endParaRPr lang="es-ES"/>
        </a:p>
      </dgm:t>
    </dgm:pt>
    <dgm:pt modelId="{19B1EFEF-F304-4DD9-8DEB-8E02033C262E}" type="pres">
      <dgm:prSet presAssocID="{D16F6C6C-C39A-4722-8345-7F5704F27EE5}" presName="linearFlow" presStyleCnt="0">
        <dgm:presLayoutVars>
          <dgm:dir/>
          <dgm:resizeHandles val="exact"/>
        </dgm:presLayoutVars>
      </dgm:prSet>
      <dgm:spPr/>
      <dgm:t>
        <a:bodyPr/>
        <a:lstStyle/>
        <a:p>
          <a:endParaRPr lang="es-ES"/>
        </a:p>
      </dgm:t>
    </dgm:pt>
    <dgm:pt modelId="{6A65D430-84AB-4586-8C03-0941BD06BCD7}" type="pres">
      <dgm:prSet presAssocID="{6E364CA6-6829-429E-A265-AE44F2113C43}" presName="composite" presStyleCnt="0"/>
      <dgm:spPr/>
    </dgm:pt>
    <dgm:pt modelId="{79C4E8BA-027C-4F5C-9450-63225D2A60A6}" type="pres">
      <dgm:prSet presAssocID="{6E364CA6-6829-429E-A265-AE44F2113C43}" presName="imgShp"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656A8679-5616-4C3A-B184-B789AAAB1CFB}" type="pres">
      <dgm:prSet presAssocID="{6E364CA6-6829-429E-A265-AE44F2113C43}" presName="txShp" presStyleLbl="node1" presStyleIdx="0" presStyleCnt="2">
        <dgm:presLayoutVars>
          <dgm:bulletEnabled val="1"/>
        </dgm:presLayoutVars>
      </dgm:prSet>
      <dgm:spPr/>
      <dgm:t>
        <a:bodyPr/>
        <a:lstStyle/>
        <a:p>
          <a:endParaRPr lang="es-ES"/>
        </a:p>
      </dgm:t>
    </dgm:pt>
    <dgm:pt modelId="{BA91021F-D9AD-46F1-BDA4-62C2D15209A3}" type="pres">
      <dgm:prSet presAssocID="{B02F906A-A911-4D7A-874D-FB704CC3B44B}" presName="spacing" presStyleCnt="0"/>
      <dgm:spPr/>
    </dgm:pt>
    <dgm:pt modelId="{F1984C74-8DBE-4B1C-9095-4296545F7E1E}" type="pres">
      <dgm:prSet presAssocID="{BDA3E0F7-7720-45DD-90BE-F73737D64615}" presName="composite" presStyleCnt="0"/>
      <dgm:spPr/>
    </dgm:pt>
    <dgm:pt modelId="{87DF754C-08C8-4E0B-AC3E-83AA4F812281}" type="pres">
      <dgm:prSet presAssocID="{BDA3E0F7-7720-45DD-90BE-F73737D64615}" presName="imgShp"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116ED0A1-A4C4-44B4-AEDC-6B0E2BF91F86}" type="pres">
      <dgm:prSet presAssocID="{BDA3E0F7-7720-45DD-90BE-F73737D64615}" presName="txShp" presStyleLbl="node1" presStyleIdx="1" presStyleCnt="2">
        <dgm:presLayoutVars>
          <dgm:bulletEnabled val="1"/>
        </dgm:presLayoutVars>
      </dgm:prSet>
      <dgm:spPr/>
      <dgm:t>
        <a:bodyPr/>
        <a:lstStyle/>
        <a:p>
          <a:endParaRPr lang="es-ES"/>
        </a:p>
      </dgm:t>
    </dgm:pt>
  </dgm:ptLst>
  <dgm:cxnLst>
    <dgm:cxn modelId="{268588FE-C263-410B-9387-B721116834CB}" type="presOf" srcId="{D16F6C6C-C39A-4722-8345-7F5704F27EE5}" destId="{19B1EFEF-F304-4DD9-8DEB-8E02033C262E}" srcOrd="0" destOrd="0" presId="urn:microsoft.com/office/officeart/2005/8/layout/vList3"/>
    <dgm:cxn modelId="{2DF21643-5556-4887-B897-8D0FABE24C62}" srcId="{D16F6C6C-C39A-4722-8345-7F5704F27EE5}" destId="{6E364CA6-6829-429E-A265-AE44F2113C43}" srcOrd="0" destOrd="0" parTransId="{DE26B5AF-A88E-42C2-867F-BF3E616FFEC2}" sibTransId="{B02F906A-A911-4D7A-874D-FB704CC3B44B}"/>
    <dgm:cxn modelId="{014F9F71-AABB-4B2E-B0E2-A0531AD7B025}" srcId="{D16F6C6C-C39A-4722-8345-7F5704F27EE5}" destId="{BDA3E0F7-7720-45DD-90BE-F73737D64615}" srcOrd="1" destOrd="0" parTransId="{1F29C285-E84B-447E-81FE-9D74FAA812F6}" sibTransId="{68C5A8B8-E395-4907-B1C9-076ED2ECE97E}"/>
    <dgm:cxn modelId="{B9CB9FDC-1FC2-4AA2-BEDD-A00B38898CBC}" type="presOf" srcId="{6E364CA6-6829-429E-A265-AE44F2113C43}" destId="{656A8679-5616-4C3A-B184-B789AAAB1CFB}" srcOrd="0" destOrd="0" presId="urn:microsoft.com/office/officeart/2005/8/layout/vList3"/>
    <dgm:cxn modelId="{8185A485-8212-4D2F-99CA-D2B0271CE2FD}" type="presOf" srcId="{BDA3E0F7-7720-45DD-90BE-F73737D64615}" destId="{116ED0A1-A4C4-44B4-AEDC-6B0E2BF91F86}" srcOrd="0" destOrd="0" presId="urn:microsoft.com/office/officeart/2005/8/layout/vList3"/>
    <dgm:cxn modelId="{2AD7997E-B12B-4023-829A-C2D2D0FAB9CD}" type="presParOf" srcId="{19B1EFEF-F304-4DD9-8DEB-8E02033C262E}" destId="{6A65D430-84AB-4586-8C03-0941BD06BCD7}" srcOrd="0" destOrd="0" presId="urn:microsoft.com/office/officeart/2005/8/layout/vList3"/>
    <dgm:cxn modelId="{E88E1417-9081-44F2-884B-D64C3FE79243}" type="presParOf" srcId="{6A65D430-84AB-4586-8C03-0941BD06BCD7}" destId="{79C4E8BA-027C-4F5C-9450-63225D2A60A6}" srcOrd="0" destOrd="0" presId="urn:microsoft.com/office/officeart/2005/8/layout/vList3"/>
    <dgm:cxn modelId="{E48B4AAB-F255-4F9E-9A69-3CBB5F54B3BA}" type="presParOf" srcId="{6A65D430-84AB-4586-8C03-0941BD06BCD7}" destId="{656A8679-5616-4C3A-B184-B789AAAB1CFB}" srcOrd="1" destOrd="0" presId="urn:microsoft.com/office/officeart/2005/8/layout/vList3"/>
    <dgm:cxn modelId="{D848AC6C-B8A2-459D-A30D-3F9299EE90CB}" type="presParOf" srcId="{19B1EFEF-F304-4DD9-8DEB-8E02033C262E}" destId="{BA91021F-D9AD-46F1-BDA4-62C2D15209A3}" srcOrd="1" destOrd="0" presId="urn:microsoft.com/office/officeart/2005/8/layout/vList3"/>
    <dgm:cxn modelId="{5F990E99-F492-447C-A0F4-5E1AF8C319D6}" type="presParOf" srcId="{19B1EFEF-F304-4DD9-8DEB-8E02033C262E}" destId="{F1984C74-8DBE-4B1C-9095-4296545F7E1E}" srcOrd="2" destOrd="0" presId="urn:microsoft.com/office/officeart/2005/8/layout/vList3"/>
    <dgm:cxn modelId="{D6310DE9-A99A-4B6B-8023-CEA3800758A9}" type="presParOf" srcId="{F1984C74-8DBE-4B1C-9095-4296545F7E1E}" destId="{87DF754C-08C8-4E0B-AC3E-83AA4F812281}" srcOrd="0" destOrd="0" presId="urn:microsoft.com/office/officeart/2005/8/layout/vList3"/>
    <dgm:cxn modelId="{9AE3545C-3476-453D-8281-B7F1A510EAB5}" type="presParOf" srcId="{F1984C74-8DBE-4B1C-9095-4296545F7E1E}" destId="{116ED0A1-A4C4-44B4-AEDC-6B0E2BF91F8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CD985-BD1C-4DE0-95A2-678917AA70F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ES"/>
        </a:p>
      </dgm:t>
    </dgm:pt>
    <dgm:pt modelId="{2DDBB27C-F299-4F12-9AF8-0A5E4624C119}">
      <dgm:prSet phldrT="[Texto]" custT="1"/>
      <dgm:spPr/>
      <dgm:t>
        <a:bodyPr/>
        <a:lstStyle/>
        <a:p>
          <a:r>
            <a:rPr lang="es-EC" sz="2400" b="1" dirty="0" smtClean="0">
              <a:solidFill>
                <a:schemeClr val="tx1"/>
              </a:solidFill>
            </a:rPr>
            <a:t>Objetivo general</a:t>
          </a:r>
          <a:endParaRPr lang="es-ES" sz="2400" b="1" dirty="0">
            <a:solidFill>
              <a:schemeClr val="tx1"/>
            </a:solidFill>
          </a:endParaRPr>
        </a:p>
      </dgm:t>
    </dgm:pt>
    <dgm:pt modelId="{B233057D-532F-4295-B05C-47D4FF44793A}" type="parTrans" cxnId="{19FC46A8-F50E-44ED-9C51-675CD892C9AA}">
      <dgm:prSet/>
      <dgm:spPr/>
      <dgm:t>
        <a:bodyPr/>
        <a:lstStyle/>
        <a:p>
          <a:endParaRPr lang="es-ES" sz="1800">
            <a:solidFill>
              <a:schemeClr val="tx1"/>
            </a:solidFill>
          </a:endParaRPr>
        </a:p>
      </dgm:t>
    </dgm:pt>
    <dgm:pt modelId="{F690659D-AC2F-49BC-9904-DDBDF0700447}" type="sibTrans" cxnId="{19FC46A8-F50E-44ED-9C51-675CD892C9AA}">
      <dgm:prSet/>
      <dgm:spPr/>
      <dgm:t>
        <a:bodyPr/>
        <a:lstStyle/>
        <a:p>
          <a:endParaRPr lang="es-ES" sz="1800">
            <a:solidFill>
              <a:schemeClr val="tx1"/>
            </a:solidFill>
          </a:endParaRPr>
        </a:p>
      </dgm:t>
    </dgm:pt>
    <dgm:pt modelId="{E45CDB83-B0D2-40DA-B067-8D7C776509A3}">
      <dgm:prSet custT="1"/>
      <dgm:spPr/>
      <dgm:t>
        <a:bodyPr/>
        <a:lstStyle/>
        <a:p>
          <a:r>
            <a:rPr lang="es-EC" sz="1800" dirty="0" smtClean="0"/>
            <a:t>Analizar la influencia que tiene la gestión financiera en la sostenibilidad de los emprendimientos formales de la ciudad de Quito para poder diseñar estrategias que permitan que los emprendimientos permanezcan en el tiempo.</a:t>
          </a:r>
          <a:endParaRPr lang="es-CO" sz="1800" dirty="0">
            <a:solidFill>
              <a:schemeClr val="tx1"/>
            </a:solidFill>
          </a:endParaRPr>
        </a:p>
      </dgm:t>
    </dgm:pt>
    <dgm:pt modelId="{DFE385E0-065C-4248-9793-56651FC1FE2E}" type="parTrans" cxnId="{3C1EF89C-2E2F-47B4-B662-FE4D320DB003}">
      <dgm:prSet/>
      <dgm:spPr/>
      <dgm:t>
        <a:bodyPr/>
        <a:lstStyle/>
        <a:p>
          <a:endParaRPr lang="es-ES" sz="1800">
            <a:solidFill>
              <a:schemeClr val="tx1"/>
            </a:solidFill>
          </a:endParaRPr>
        </a:p>
      </dgm:t>
    </dgm:pt>
    <dgm:pt modelId="{21C525BE-753F-49A7-B112-6881FCF97B78}" type="sibTrans" cxnId="{3C1EF89C-2E2F-47B4-B662-FE4D320DB003}">
      <dgm:prSet/>
      <dgm:spPr/>
      <dgm:t>
        <a:bodyPr/>
        <a:lstStyle/>
        <a:p>
          <a:endParaRPr lang="es-ES" sz="1800">
            <a:solidFill>
              <a:schemeClr val="tx1"/>
            </a:solidFill>
          </a:endParaRPr>
        </a:p>
      </dgm:t>
    </dgm:pt>
    <dgm:pt modelId="{D52D8722-EBFD-4E8B-8B99-89867373F3B6}">
      <dgm:prSet custT="1"/>
      <dgm:spPr/>
      <dgm:t>
        <a:bodyPr/>
        <a:lstStyle/>
        <a:p>
          <a:r>
            <a:rPr lang="es-EC" sz="2400" b="1" dirty="0" smtClean="0">
              <a:solidFill>
                <a:schemeClr val="tx1"/>
              </a:solidFill>
            </a:rPr>
            <a:t>Objetivos específicos</a:t>
          </a:r>
          <a:endParaRPr lang="es-CO" sz="2400" b="1" dirty="0">
            <a:solidFill>
              <a:schemeClr val="tx1"/>
            </a:solidFill>
          </a:endParaRPr>
        </a:p>
      </dgm:t>
    </dgm:pt>
    <dgm:pt modelId="{EB4824BF-3A2F-44D1-937F-064C4E198CA6}" type="parTrans" cxnId="{F5D39DD4-8082-4F80-B0DB-05133FE1DFD3}">
      <dgm:prSet/>
      <dgm:spPr/>
      <dgm:t>
        <a:bodyPr/>
        <a:lstStyle/>
        <a:p>
          <a:endParaRPr lang="es-ES" sz="1800">
            <a:solidFill>
              <a:schemeClr val="tx1"/>
            </a:solidFill>
          </a:endParaRPr>
        </a:p>
      </dgm:t>
    </dgm:pt>
    <dgm:pt modelId="{0062147E-674F-443A-A5C1-A9C7E1459271}" type="sibTrans" cxnId="{F5D39DD4-8082-4F80-B0DB-05133FE1DFD3}">
      <dgm:prSet/>
      <dgm:spPr/>
      <dgm:t>
        <a:bodyPr/>
        <a:lstStyle/>
        <a:p>
          <a:endParaRPr lang="es-ES" sz="1800">
            <a:solidFill>
              <a:schemeClr val="tx1"/>
            </a:solidFill>
          </a:endParaRPr>
        </a:p>
      </dgm:t>
    </dgm:pt>
    <dgm:pt modelId="{A7D59112-108C-491B-8AF3-497552775800}">
      <dgm:prSet custT="1"/>
      <dgm:spPr/>
      <dgm:t>
        <a:bodyPr/>
        <a:lstStyle/>
        <a:p>
          <a:r>
            <a:rPr lang="es-EC" sz="1800" dirty="0" smtClean="0">
              <a:solidFill>
                <a:schemeClr val="tx1"/>
              </a:solidFill>
            </a:rPr>
            <a:t>Analizar la sostenibilidad de los emprendimientos, sus factores y sus resultados.</a:t>
          </a:r>
          <a:endParaRPr lang="es-CO" sz="1800" dirty="0">
            <a:solidFill>
              <a:schemeClr val="tx1"/>
            </a:solidFill>
          </a:endParaRPr>
        </a:p>
      </dgm:t>
    </dgm:pt>
    <dgm:pt modelId="{31E10E89-A855-4915-931B-DF0733046F5A}" type="parTrans" cxnId="{00E2143F-A0EC-4B7D-8270-69267ED7979D}">
      <dgm:prSet/>
      <dgm:spPr/>
      <dgm:t>
        <a:bodyPr/>
        <a:lstStyle/>
        <a:p>
          <a:endParaRPr lang="es-ES" sz="1800">
            <a:solidFill>
              <a:schemeClr val="tx1"/>
            </a:solidFill>
          </a:endParaRPr>
        </a:p>
      </dgm:t>
    </dgm:pt>
    <dgm:pt modelId="{499CF432-E80D-4E76-8E09-80F095763CAD}" type="sibTrans" cxnId="{00E2143F-A0EC-4B7D-8270-69267ED7979D}">
      <dgm:prSet/>
      <dgm:spPr/>
      <dgm:t>
        <a:bodyPr/>
        <a:lstStyle/>
        <a:p>
          <a:endParaRPr lang="es-ES" sz="1800">
            <a:solidFill>
              <a:schemeClr val="tx1"/>
            </a:solidFill>
          </a:endParaRPr>
        </a:p>
      </dgm:t>
    </dgm:pt>
    <dgm:pt modelId="{E35D560C-0E18-4B74-BF1B-DC84E4B1D6C0}">
      <dgm:prSet custT="1"/>
      <dgm:spPr/>
      <dgm:t>
        <a:bodyPr/>
        <a:lstStyle/>
        <a:p>
          <a:r>
            <a:rPr lang="es-EC" sz="1800" dirty="0" smtClean="0">
              <a:solidFill>
                <a:schemeClr val="tx1"/>
              </a:solidFill>
            </a:rPr>
            <a:t>Comprobar si la gestión financiera incide en la sostenibilidad de los emprendimientos formales.</a:t>
          </a:r>
        </a:p>
      </dgm:t>
    </dgm:pt>
    <dgm:pt modelId="{D0F40F89-6C15-4353-8597-8C5CAAC234A2}" type="parTrans" cxnId="{99915F6B-AEEE-45B9-87EE-F610D79505EA}">
      <dgm:prSet/>
      <dgm:spPr/>
      <dgm:t>
        <a:bodyPr/>
        <a:lstStyle/>
        <a:p>
          <a:endParaRPr lang="es-EC"/>
        </a:p>
      </dgm:t>
    </dgm:pt>
    <dgm:pt modelId="{7554DDDA-047D-47F4-A1A9-4F7B7DA11F32}" type="sibTrans" cxnId="{99915F6B-AEEE-45B9-87EE-F610D79505EA}">
      <dgm:prSet/>
      <dgm:spPr/>
      <dgm:t>
        <a:bodyPr/>
        <a:lstStyle/>
        <a:p>
          <a:endParaRPr lang="es-EC"/>
        </a:p>
      </dgm:t>
    </dgm:pt>
    <dgm:pt modelId="{2D226B42-4C5F-4EBF-A2AB-CEA9B857306E}">
      <dgm:prSet custT="1"/>
      <dgm:spPr/>
      <dgm:t>
        <a:bodyPr/>
        <a:lstStyle/>
        <a:p>
          <a:r>
            <a:rPr lang="es-EC" sz="1800" dirty="0" smtClean="0">
              <a:solidFill>
                <a:schemeClr val="tx1"/>
              </a:solidFill>
            </a:rPr>
            <a:t>Proponer alternativas de solución al manejo financiero de los emprendimientos formales de la ciudad de Quito para su sostenibilidad.</a:t>
          </a:r>
        </a:p>
      </dgm:t>
    </dgm:pt>
    <dgm:pt modelId="{39A1F388-D641-40C3-AF6B-5BC9678BD5B5}" type="parTrans" cxnId="{5743850F-37C2-4F6B-8919-0B032ADF3AEB}">
      <dgm:prSet/>
      <dgm:spPr/>
      <dgm:t>
        <a:bodyPr/>
        <a:lstStyle/>
        <a:p>
          <a:endParaRPr lang="es-EC"/>
        </a:p>
      </dgm:t>
    </dgm:pt>
    <dgm:pt modelId="{3488F8ED-32E1-432B-BC38-754E174E5912}" type="sibTrans" cxnId="{5743850F-37C2-4F6B-8919-0B032ADF3AEB}">
      <dgm:prSet/>
      <dgm:spPr/>
      <dgm:t>
        <a:bodyPr/>
        <a:lstStyle/>
        <a:p>
          <a:endParaRPr lang="es-EC"/>
        </a:p>
      </dgm:t>
    </dgm:pt>
    <dgm:pt modelId="{546101B7-DF5B-42FF-8CB4-1E858377750F}">
      <dgm:prSet custT="1"/>
      <dgm:spPr/>
      <dgm:t>
        <a:bodyPr/>
        <a:lstStyle/>
        <a:p>
          <a:endParaRPr lang="es-EC" sz="1800" dirty="0" smtClean="0">
            <a:solidFill>
              <a:schemeClr val="tx1"/>
            </a:solidFill>
          </a:endParaRPr>
        </a:p>
      </dgm:t>
    </dgm:pt>
    <dgm:pt modelId="{A5ED989D-6C00-4157-83AF-E6AEE11D164C}" type="parTrans" cxnId="{D3878A76-AA85-427E-AC77-EAF216F0F5EE}">
      <dgm:prSet/>
      <dgm:spPr/>
      <dgm:t>
        <a:bodyPr/>
        <a:lstStyle/>
        <a:p>
          <a:endParaRPr lang="es-EC"/>
        </a:p>
      </dgm:t>
    </dgm:pt>
    <dgm:pt modelId="{FC572A8F-3750-4FFF-9EE4-34226525804C}" type="sibTrans" cxnId="{D3878A76-AA85-427E-AC77-EAF216F0F5EE}">
      <dgm:prSet/>
      <dgm:spPr/>
      <dgm:t>
        <a:bodyPr/>
        <a:lstStyle/>
        <a:p>
          <a:endParaRPr lang="es-EC"/>
        </a:p>
      </dgm:t>
    </dgm:pt>
    <dgm:pt modelId="{7546764B-384B-48B3-83CD-476A648A5440}" type="pres">
      <dgm:prSet presAssocID="{83CCD985-BD1C-4DE0-95A2-678917AA70F0}" presName="Name0" presStyleCnt="0">
        <dgm:presLayoutVars>
          <dgm:dir/>
          <dgm:animLvl val="lvl"/>
          <dgm:resizeHandles/>
        </dgm:presLayoutVars>
      </dgm:prSet>
      <dgm:spPr/>
      <dgm:t>
        <a:bodyPr/>
        <a:lstStyle/>
        <a:p>
          <a:endParaRPr lang="es-ES"/>
        </a:p>
      </dgm:t>
    </dgm:pt>
    <dgm:pt modelId="{1A4E563B-BA34-43A2-B180-09198A5C0194}" type="pres">
      <dgm:prSet presAssocID="{2DDBB27C-F299-4F12-9AF8-0A5E4624C119}" presName="linNode" presStyleCnt="0"/>
      <dgm:spPr/>
    </dgm:pt>
    <dgm:pt modelId="{E5E6FCC7-7F6F-4C65-AC65-34B4077AFB89}" type="pres">
      <dgm:prSet presAssocID="{2DDBB27C-F299-4F12-9AF8-0A5E4624C119}" presName="parentShp" presStyleLbl="node1" presStyleIdx="0" presStyleCnt="2" custScaleX="50777" custLinFactNeighborX="-16044" custLinFactNeighborY="1714">
        <dgm:presLayoutVars>
          <dgm:bulletEnabled val="1"/>
        </dgm:presLayoutVars>
      </dgm:prSet>
      <dgm:spPr/>
      <dgm:t>
        <a:bodyPr/>
        <a:lstStyle/>
        <a:p>
          <a:endParaRPr lang="es-ES"/>
        </a:p>
      </dgm:t>
    </dgm:pt>
    <dgm:pt modelId="{463C350E-3617-4629-AE70-2D63AA99EA59}" type="pres">
      <dgm:prSet presAssocID="{2DDBB27C-F299-4F12-9AF8-0A5E4624C119}" presName="childShp" presStyleLbl="bgAccFollowNode1" presStyleIdx="0" presStyleCnt="2" custScaleX="98295" custLinFactNeighborX="-21126" custLinFactNeighborY="5006">
        <dgm:presLayoutVars>
          <dgm:bulletEnabled val="1"/>
        </dgm:presLayoutVars>
      </dgm:prSet>
      <dgm:spPr/>
      <dgm:t>
        <a:bodyPr/>
        <a:lstStyle/>
        <a:p>
          <a:endParaRPr lang="es-ES"/>
        </a:p>
      </dgm:t>
    </dgm:pt>
    <dgm:pt modelId="{47B7D170-7D70-418D-9C6E-38A71FB0A019}" type="pres">
      <dgm:prSet presAssocID="{F690659D-AC2F-49BC-9904-DDBDF0700447}" presName="spacing" presStyleCnt="0"/>
      <dgm:spPr/>
    </dgm:pt>
    <dgm:pt modelId="{5B7F588C-7AF5-4474-821D-FCB0164F8AEA}" type="pres">
      <dgm:prSet presAssocID="{D52D8722-EBFD-4E8B-8B99-89867373F3B6}" presName="linNode" presStyleCnt="0"/>
      <dgm:spPr/>
    </dgm:pt>
    <dgm:pt modelId="{D5F563DA-B76B-48B0-B05E-5577DF43D3F4}" type="pres">
      <dgm:prSet presAssocID="{D52D8722-EBFD-4E8B-8B99-89867373F3B6}" presName="parentShp" presStyleLbl="node1" presStyleIdx="1" presStyleCnt="2" custScaleX="50777" custLinFactNeighborX="-10767">
        <dgm:presLayoutVars>
          <dgm:bulletEnabled val="1"/>
        </dgm:presLayoutVars>
      </dgm:prSet>
      <dgm:spPr/>
      <dgm:t>
        <a:bodyPr/>
        <a:lstStyle/>
        <a:p>
          <a:endParaRPr lang="es-ES"/>
        </a:p>
      </dgm:t>
    </dgm:pt>
    <dgm:pt modelId="{217854CA-1514-451D-80A0-06FF80B73109}" type="pres">
      <dgm:prSet presAssocID="{D52D8722-EBFD-4E8B-8B99-89867373F3B6}" presName="childShp" presStyleLbl="bgAccFollowNode1" presStyleIdx="1" presStyleCnt="2" custScaleX="117960" custScaleY="166371" custLinFactNeighborX="-6281" custLinFactNeighborY="10929">
        <dgm:presLayoutVars>
          <dgm:bulletEnabled val="1"/>
        </dgm:presLayoutVars>
      </dgm:prSet>
      <dgm:spPr/>
      <dgm:t>
        <a:bodyPr/>
        <a:lstStyle/>
        <a:p>
          <a:endParaRPr lang="es-ES"/>
        </a:p>
      </dgm:t>
    </dgm:pt>
  </dgm:ptLst>
  <dgm:cxnLst>
    <dgm:cxn modelId="{FF637573-865F-4934-84C2-C75567126ECE}" type="presOf" srcId="{E45CDB83-B0D2-40DA-B067-8D7C776509A3}" destId="{463C350E-3617-4629-AE70-2D63AA99EA59}" srcOrd="0" destOrd="0" presId="urn:microsoft.com/office/officeart/2005/8/layout/vList6"/>
    <dgm:cxn modelId="{15038273-8E6A-476D-9C87-2B42AE4B3566}" type="presOf" srcId="{D52D8722-EBFD-4E8B-8B99-89867373F3B6}" destId="{D5F563DA-B76B-48B0-B05E-5577DF43D3F4}" srcOrd="0" destOrd="0" presId="urn:microsoft.com/office/officeart/2005/8/layout/vList6"/>
    <dgm:cxn modelId="{402533D1-0421-4F77-B37C-25B0ADAC7AF3}" type="presOf" srcId="{546101B7-DF5B-42FF-8CB4-1E858377750F}" destId="{217854CA-1514-451D-80A0-06FF80B73109}" srcOrd="0" destOrd="3" presId="urn:microsoft.com/office/officeart/2005/8/layout/vList6"/>
    <dgm:cxn modelId="{99915F6B-AEEE-45B9-87EE-F610D79505EA}" srcId="{D52D8722-EBFD-4E8B-8B99-89867373F3B6}" destId="{E35D560C-0E18-4B74-BF1B-DC84E4B1D6C0}" srcOrd="1" destOrd="0" parTransId="{D0F40F89-6C15-4353-8597-8C5CAAC234A2}" sibTransId="{7554DDDA-047D-47F4-A1A9-4F7B7DA11F32}"/>
    <dgm:cxn modelId="{5743850F-37C2-4F6B-8919-0B032ADF3AEB}" srcId="{D52D8722-EBFD-4E8B-8B99-89867373F3B6}" destId="{2D226B42-4C5F-4EBF-A2AB-CEA9B857306E}" srcOrd="2" destOrd="0" parTransId="{39A1F388-D641-40C3-AF6B-5BC9678BD5B5}" sibTransId="{3488F8ED-32E1-432B-BC38-754E174E5912}"/>
    <dgm:cxn modelId="{FCBC307B-9E7C-4C9A-B352-48DED1D21A73}" type="presOf" srcId="{83CCD985-BD1C-4DE0-95A2-678917AA70F0}" destId="{7546764B-384B-48B3-83CD-476A648A5440}" srcOrd="0" destOrd="0" presId="urn:microsoft.com/office/officeart/2005/8/layout/vList6"/>
    <dgm:cxn modelId="{F2DC6B53-1FE7-4924-BBEA-0A4BB3271A40}" type="presOf" srcId="{E35D560C-0E18-4B74-BF1B-DC84E4B1D6C0}" destId="{217854CA-1514-451D-80A0-06FF80B73109}" srcOrd="0" destOrd="1" presId="urn:microsoft.com/office/officeart/2005/8/layout/vList6"/>
    <dgm:cxn modelId="{19FC46A8-F50E-44ED-9C51-675CD892C9AA}" srcId="{83CCD985-BD1C-4DE0-95A2-678917AA70F0}" destId="{2DDBB27C-F299-4F12-9AF8-0A5E4624C119}" srcOrd="0" destOrd="0" parTransId="{B233057D-532F-4295-B05C-47D4FF44793A}" sibTransId="{F690659D-AC2F-49BC-9904-DDBDF0700447}"/>
    <dgm:cxn modelId="{FED06809-37E3-4F55-954A-B9B4039ACB6E}" type="presOf" srcId="{2D226B42-4C5F-4EBF-A2AB-CEA9B857306E}" destId="{217854CA-1514-451D-80A0-06FF80B73109}" srcOrd="0" destOrd="2" presId="urn:microsoft.com/office/officeart/2005/8/layout/vList6"/>
    <dgm:cxn modelId="{00E2143F-A0EC-4B7D-8270-69267ED7979D}" srcId="{D52D8722-EBFD-4E8B-8B99-89867373F3B6}" destId="{A7D59112-108C-491B-8AF3-497552775800}" srcOrd="0" destOrd="0" parTransId="{31E10E89-A855-4915-931B-DF0733046F5A}" sibTransId="{499CF432-E80D-4E76-8E09-80F095763CAD}"/>
    <dgm:cxn modelId="{D3878A76-AA85-427E-AC77-EAF216F0F5EE}" srcId="{D52D8722-EBFD-4E8B-8B99-89867373F3B6}" destId="{546101B7-DF5B-42FF-8CB4-1E858377750F}" srcOrd="3" destOrd="0" parTransId="{A5ED989D-6C00-4157-83AF-E6AEE11D164C}" sibTransId="{FC572A8F-3750-4FFF-9EE4-34226525804C}"/>
    <dgm:cxn modelId="{F5D39DD4-8082-4F80-B0DB-05133FE1DFD3}" srcId="{83CCD985-BD1C-4DE0-95A2-678917AA70F0}" destId="{D52D8722-EBFD-4E8B-8B99-89867373F3B6}" srcOrd="1" destOrd="0" parTransId="{EB4824BF-3A2F-44D1-937F-064C4E198CA6}" sibTransId="{0062147E-674F-443A-A5C1-A9C7E1459271}"/>
    <dgm:cxn modelId="{3C1EF89C-2E2F-47B4-B662-FE4D320DB003}" srcId="{2DDBB27C-F299-4F12-9AF8-0A5E4624C119}" destId="{E45CDB83-B0D2-40DA-B067-8D7C776509A3}" srcOrd="0" destOrd="0" parTransId="{DFE385E0-065C-4248-9793-56651FC1FE2E}" sibTransId="{21C525BE-753F-49A7-B112-6881FCF97B78}"/>
    <dgm:cxn modelId="{2D3123BA-30EA-4405-99C6-33B1295B95D9}" type="presOf" srcId="{A7D59112-108C-491B-8AF3-497552775800}" destId="{217854CA-1514-451D-80A0-06FF80B73109}" srcOrd="0" destOrd="0" presId="urn:microsoft.com/office/officeart/2005/8/layout/vList6"/>
    <dgm:cxn modelId="{91A4B8E0-5E46-4C69-AE4A-E432282EF092}" type="presOf" srcId="{2DDBB27C-F299-4F12-9AF8-0A5E4624C119}" destId="{E5E6FCC7-7F6F-4C65-AC65-34B4077AFB89}" srcOrd="0" destOrd="0" presId="urn:microsoft.com/office/officeart/2005/8/layout/vList6"/>
    <dgm:cxn modelId="{4800ABDC-3DD7-442A-BA58-CF5AA2B6233C}" type="presParOf" srcId="{7546764B-384B-48B3-83CD-476A648A5440}" destId="{1A4E563B-BA34-43A2-B180-09198A5C0194}" srcOrd="0" destOrd="0" presId="urn:microsoft.com/office/officeart/2005/8/layout/vList6"/>
    <dgm:cxn modelId="{5612BA52-6E61-41F9-A23F-273373A700A2}" type="presParOf" srcId="{1A4E563B-BA34-43A2-B180-09198A5C0194}" destId="{E5E6FCC7-7F6F-4C65-AC65-34B4077AFB89}" srcOrd="0" destOrd="0" presId="urn:microsoft.com/office/officeart/2005/8/layout/vList6"/>
    <dgm:cxn modelId="{A8E5B8B8-EC63-404F-A5A5-BF38436DA3A0}" type="presParOf" srcId="{1A4E563B-BA34-43A2-B180-09198A5C0194}" destId="{463C350E-3617-4629-AE70-2D63AA99EA59}" srcOrd="1" destOrd="0" presId="urn:microsoft.com/office/officeart/2005/8/layout/vList6"/>
    <dgm:cxn modelId="{D7A7FFAF-D376-4627-B098-D49FEE776A84}" type="presParOf" srcId="{7546764B-384B-48B3-83CD-476A648A5440}" destId="{47B7D170-7D70-418D-9C6E-38A71FB0A019}" srcOrd="1" destOrd="0" presId="urn:microsoft.com/office/officeart/2005/8/layout/vList6"/>
    <dgm:cxn modelId="{E681AE10-302C-42D8-AF04-1D9667954E11}" type="presParOf" srcId="{7546764B-384B-48B3-83CD-476A648A5440}" destId="{5B7F588C-7AF5-4474-821D-FCB0164F8AEA}" srcOrd="2" destOrd="0" presId="urn:microsoft.com/office/officeart/2005/8/layout/vList6"/>
    <dgm:cxn modelId="{3C5C0BBA-A83E-42C3-9570-E9197652BA22}" type="presParOf" srcId="{5B7F588C-7AF5-4474-821D-FCB0164F8AEA}" destId="{D5F563DA-B76B-48B0-B05E-5577DF43D3F4}" srcOrd="0" destOrd="0" presId="urn:microsoft.com/office/officeart/2005/8/layout/vList6"/>
    <dgm:cxn modelId="{E5DF22FE-5CB5-4D1C-A51C-B72497EDDDB0}" type="presParOf" srcId="{5B7F588C-7AF5-4474-821D-FCB0164F8AEA}" destId="{217854CA-1514-451D-80A0-06FF80B731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3D3571-6EF5-4C37-9342-46C5D1A6604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
        </a:p>
      </dgm:t>
    </dgm:pt>
    <dgm:pt modelId="{83BC373D-457E-4928-81D5-52055363B22D}">
      <dgm:prSet custT="1"/>
      <dgm:spPr/>
      <dgm:t>
        <a:bodyPr/>
        <a:lstStyle/>
        <a:p>
          <a:pPr rtl="0"/>
          <a:r>
            <a:rPr lang="es-EC" sz="2400" b="1" dirty="0" smtClean="0">
              <a:solidFill>
                <a:schemeClr val="tx1"/>
              </a:solidFill>
            </a:rPr>
            <a:t>- La teoría de la gestión financiera</a:t>
          </a:r>
        </a:p>
        <a:p>
          <a:r>
            <a:rPr lang="es-EC" sz="2400" dirty="0" smtClean="0">
              <a:solidFill>
                <a:schemeClr val="tx1"/>
              </a:solidFill>
            </a:rPr>
            <a:t>Según García Fierro (1920), su inicio fue en el siglo XIX, jugando un papel primordial en la toma de decisiones que fue en la definición de la información financiera.</a:t>
          </a:r>
          <a:endParaRPr lang="es-CO" sz="2400" dirty="0">
            <a:solidFill>
              <a:schemeClr val="tx1"/>
            </a:solidFill>
          </a:endParaRPr>
        </a:p>
      </dgm:t>
    </dgm:pt>
    <dgm:pt modelId="{CEABD866-4B97-4B01-9648-992D064270D8}" type="parTrans" cxnId="{7D5FA786-C8D4-419A-B258-BC85FABB0A5C}">
      <dgm:prSet/>
      <dgm:spPr/>
      <dgm:t>
        <a:bodyPr/>
        <a:lstStyle/>
        <a:p>
          <a:endParaRPr lang="es-ES" sz="2400">
            <a:solidFill>
              <a:schemeClr val="tx1"/>
            </a:solidFill>
          </a:endParaRPr>
        </a:p>
      </dgm:t>
    </dgm:pt>
    <dgm:pt modelId="{2FB7D93A-18FC-43CA-AC5B-95CEEDFBD8BC}" type="sibTrans" cxnId="{7D5FA786-C8D4-419A-B258-BC85FABB0A5C}">
      <dgm:prSet/>
      <dgm:spPr/>
      <dgm:t>
        <a:bodyPr/>
        <a:lstStyle/>
        <a:p>
          <a:endParaRPr lang="es-ES" sz="2400">
            <a:solidFill>
              <a:schemeClr val="tx1"/>
            </a:solidFill>
          </a:endParaRPr>
        </a:p>
      </dgm:t>
    </dgm:pt>
    <dgm:pt modelId="{0846D766-93F7-46EC-A24C-EB77AAA6776B}">
      <dgm:prSet custT="1"/>
      <dgm:spPr/>
      <dgm:t>
        <a:bodyPr/>
        <a:lstStyle/>
        <a:p>
          <a:pPr rtl="0"/>
          <a:r>
            <a:rPr lang="es-EC" sz="2400" dirty="0" smtClean="0">
              <a:solidFill>
                <a:schemeClr val="tx1"/>
              </a:solidFill>
            </a:rPr>
            <a:t>- </a:t>
          </a:r>
          <a:r>
            <a:rPr lang="es-EC" sz="2400" b="1" dirty="0" smtClean="0">
              <a:solidFill>
                <a:schemeClr val="tx1"/>
              </a:solidFill>
            </a:rPr>
            <a:t>Teoría del </a:t>
          </a:r>
          <a:r>
            <a:rPr lang="es-EC" sz="2400" b="1" dirty="0" err="1" smtClean="0">
              <a:solidFill>
                <a:schemeClr val="tx1"/>
              </a:solidFill>
            </a:rPr>
            <a:t>emprendedurismo</a:t>
          </a:r>
          <a:r>
            <a:rPr lang="es-EC" sz="2400" dirty="0" smtClean="0">
              <a:solidFill>
                <a:schemeClr val="tx1"/>
              </a:solidFill>
            </a:rPr>
            <a:t>.- Según </a:t>
          </a:r>
          <a:r>
            <a:rPr lang="es-EC" sz="2400" dirty="0" err="1" smtClean="0">
              <a:solidFill>
                <a:schemeClr val="tx1"/>
              </a:solidFill>
            </a:rPr>
            <a:t>Schumpeter</a:t>
          </a:r>
          <a:r>
            <a:rPr lang="es-EC" sz="2400" dirty="0" smtClean="0">
              <a:solidFill>
                <a:schemeClr val="tx1"/>
              </a:solidFill>
            </a:rPr>
            <a:t> (1949), tomar un riesgo y responsabilidad en el diseño e implementación de una estrategia de negocio.</a:t>
          </a:r>
          <a:endParaRPr lang="es-CO" sz="2400" dirty="0">
            <a:solidFill>
              <a:schemeClr val="tx1"/>
            </a:solidFill>
          </a:endParaRPr>
        </a:p>
      </dgm:t>
    </dgm:pt>
    <dgm:pt modelId="{F7D39F59-31AD-44D7-80EC-9585782063DC}" type="sibTrans" cxnId="{0ECA8407-D685-4E5D-8D23-418EE7F22FB4}">
      <dgm:prSet/>
      <dgm:spPr/>
      <dgm:t>
        <a:bodyPr/>
        <a:lstStyle/>
        <a:p>
          <a:endParaRPr lang="es-ES" sz="2400">
            <a:solidFill>
              <a:schemeClr val="tx1"/>
            </a:solidFill>
          </a:endParaRPr>
        </a:p>
      </dgm:t>
    </dgm:pt>
    <dgm:pt modelId="{724ABFFF-7FC6-4E68-8712-2AA8FAF8DB59}" type="parTrans" cxnId="{0ECA8407-D685-4E5D-8D23-418EE7F22FB4}">
      <dgm:prSet/>
      <dgm:spPr/>
      <dgm:t>
        <a:bodyPr/>
        <a:lstStyle/>
        <a:p>
          <a:endParaRPr lang="es-ES" sz="2400">
            <a:solidFill>
              <a:schemeClr val="tx1"/>
            </a:solidFill>
          </a:endParaRPr>
        </a:p>
      </dgm:t>
    </dgm:pt>
    <dgm:pt modelId="{7C161BB0-0D00-4D70-901C-A562A40E4C00}" type="pres">
      <dgm:prSet presAssocID="{FC3D3571-6EF5-4C37-9342-46C5D1A6604E}" presName="Name0" presStyleCnt="0">
        <dgm:presLayoutVars>
          <dgm:dir/>
          <dgm:resizeHandles val="exact"/>
        </dgm:presLayoutVars>
      </dgm:prSet>
      <dgm:spPr/>
      <dgm:t>
        <a:bodyPr/>
        <a:lstStyle/>
        <a:p>
          <a:endParaRPr lang="es-ES"/>
        </a:p>
      </dgm:t>
    </dgm:pt>
    <dgm:pt modelId="{E6B039A6-BF44-46D0-87E4-3DB465082784}" type="pres">
      <dgm:prSet presAssocID="{FC3D3571-6EF5-4C37-9342-46C5D1A6604E}" presName="fgShape" presStyleLbl="fgShp" presStyleIdx="0" presStyleCnt="1" custLinFactNeighborY="38412"/>
      <dgm:spPr/>
    </dgm:pt>
    <dgm:pt modelId="{E45E7295-18CD-42AF-BF12-F685C6DE6C30}" type="pres">
      <dgm:prSet presAssocID="{FC3D3571-6EF5-4C37-9342-46C5D1A6604E}" presName="linComp" presStyleCnt="0"/>
      <dgm:spPr/>
    </dgm:pt>
    <dgm:pt modelId="{8CFE8C8E-429D-4172-86D4-9C0D3129C51B}" type="pres">
      <dgm:prSet presAssocID="{0846D766-93F7-46EC-A24C-EB77AAA6776B}" presName="compNode" presStyleCnt="0"/>
      <dgm:spPr/>
    </dgm:pt>
    <dgm:pt modelId="{59F7FE71-A995-4B71-A79D-CAFEBC69AEA9}" type="pres">
      <dgm:prSet presAssocID="{0846D766-93F7-46EC-A24C-EB77AAA6776B}" presName="bkgdShape" presStyleLbl="node1" presStyleIdx="0" presStyleCnt="2" custScaleX="88131" custLinFactX="3028" custLinFactNeighborX="100000" custLinFactNeighborY="640"/>
      <dgm:spPr/>
      <dgm:t>
        <a:bodyPr/>
        <a:lstStyle/>
        <a:p>
          <a:endParaRPr lang="es-ES"/>
        </a:p>
      </dgm:t>
    </dgm:pt>
    <dgm:pt modelId="{F8F035FD-2C51-4038-BEDA-AFFD6FD7A128}" type="pres">
      <dgm:prSet presAssocID="{0846D766-93F7-46EC-A24C-EB77AAA6776B}" presName="nodeTx" presStyleLbl="node1" presStyleIdx="0" presStyleCnt="2">
        <dgm:presLayoutVars>
          <dgm:bulletEnabled val="1"/>
        </dgm:presLayoutVars>
      </dgm:prSet>
      <dgm:spPr/>
      <dgm:t>
        <a:bodyPr/>
        <a:lstStyle/>
        <a:p>
          <a:endParaRPr lang="es-ES"/>
        </a:p>
      </dgm:t>
    </dgm:pt>
    <dgm:pt modelId="{8602DC2C-C35A-416E-82FA-F906A21B03E8}" type="pres">
      <dgm:prSet presAssocID="{0846D766-93F7-46EC-A24C-EB77AAA6776B}" presName="invisiNode" presStyleLbl="node1" presStyleIdx="0" presStyleCnt="2"/>
      <dgm:spPr/>
    </dgm:pt>
    <dgm:pt modelId="{0919B929-491B-49C0-A5E3-C501C7973F6C}" type="pres">
      <dgm:prSet presAssocID="{0846D766-93F7-46EC-A24C-EB77AAA6776B}" presName="imagNode" presStyleLbl="fgImgPlace1" presStyleIdx="0" presStyleCnt="2" custLinFactNeighborY="-17303"/>
      <dgm:spPr>
        <a:blipFill rotWithShape="1">
          <a:blip xmlns:r="http://schemas.openxmlformats.org/officeDocument/2006/relationships" r:embed="rId1"/>
          <a:stretch>
            <a:fillRect/>
          </a:stretch>
        </a:blipFill>
      </dgm:spPr>
      <dgm:t>
        <a:bodyPr/>
        <a:lstStyle/>
        <a:p>
          <a:endParaRPr lang="es-ES"/>
        </a:p>
      </dgm:t>
    </dgm:pt>
    <dgm:pt modelId="{90FFB1B2-4AAE-4BE8-899D-2A40AE416C80}" type="pres">
      <dgm:prSet presAssocID="{F7D39F59-31AD-44D7-80EC-9585782063DC}" presName="sibTrans" presStyleLbl="sibTrans2D1" presStyleIdx="0" presStyleCnt="0"/>
      <dgm:spPr/>
      <dgm:t>
        <a:bodyPr/>
        <a:lstStyle/>
        <a:p>
          <a:endParaRPr lang="es-ES"/>
        </a:p>
      </dgm:t>
    </dgm:pt>
    <dgm:pt modelId="{1285204D-B7AE-473A-8E09-B10185471549}" type="pres">
      <dgm:prSet presAssocID="{83BC373D-457E-4928-81D5-52055363B22D}" presName="compNode" presStyleCnt="0"/>
      <dgm:spPr/>
    </dgm:pt>
    <dgm:pt modelId="{8AA619CC-0AB5-4BDF-8B62-534781C4B875}" type="pres">
      <dgm:prSet presAssocID="{83BC373D-457E-4928-81D5-52055363B22D}" presName="bkgdShape" presStyleLbl="node1" presStyleIdx="1" presStyleCnt="2" custLinFactNeighborX="-94056" custLinFactNeighborY="960"/>
      <dgm:spPr/>
      <dgm:t>
        <a:bodyPr/>
        <a:lstStyle/>
        <a:p>
          <a:endParaRPr lang="es-ES"/>
        </a:p>
      </dgm:t>
    </dgm:pt>
    <dgm:pt modelId="{9D5BD0A9-2C98-4E75-B300-F2DE486A087E}" type="pres">
      <dgm:prSet presAssocID="{83BC373D-457E-4928-81D5-52055363B22D}" presName="nodeTx" presStyleLbl="node1" presStyleIdx="1" presStyleCnt="2">
        <dgm:presLayoutVars>
          <dgm:bulletEnabled val="1"/>
        </dgm:presLayoutVars>
      </dgm:prSet>
      <dgm:spPr/>
      <dgm:t>
        <a:bodyPr/>
        <a:lstStyle/>
        <a:p>
          <a:endParaRPr lang="es-ES"/>
        </a:p>
      </dgm:t>
    </dgm:pt>
    <dgm:pt modelId="{E9C75C8B-1B6F-44EA-9376-BDD8FD0D82A8}" type="pres">
      <dgm:prSet presAssocID="{83BC373D-457E-4928-81D5-52055363B22D}" presName="invisiNode" presStyleLbl="node1" presStyleIdx="1" presStyleCnt="2"/>
      <dgm:spPr/>
    </dgm:pt>
    <dgm:pt modelId="{377E8D47-AD9C-43DA-B291-878609CC9F27}" type="pres">
      <dgm:prSet presAssocID="{83BC373D-457E-4928-81D5-52055363B22D}" presName="imagNode" presStyleLbl="fgImgPlace1" presStyleIdx="1" presStyleCnt="2" custScaleY="66160" custLinFactNeighborY="-16342"/>
      <dgm:spPr>
        <a:blipFill rotWithShape="1">
          <a:blip xmlns:r="http://schemas.openxmlformats.org/officeDocument/2006/relationships" r:embed="rId1"/>
          <a:stretch>
            <a:fillRect/>
          </a:stretch>
        </a:blipFill>
      </dgm:spPr>
      <dgm:t>
        <a:bodyPr/>
        <a:lstStyle/>
        <a:p>
          <a:endParaRPr lang="es-ES"/>
        </a:p>
      </dgm:t>
    </dgm:pt>
  </dgm:ptLst>
  <dgm:cxnLst>
    <dgm:cxn modelId="{92148C52-538F-42EA-BFB6-FC7D50C67E66}" type="presOf" srcId="{0846D766-93F7-46EC-A24C-EB77AAA6776B}" destId="{59F7FE71-A995-4B71-A79D-CAFEBC69AEA9}" srcOrd="0" destOrd="0" presId="urn:microsoft.com/office/officeart/2005/8/layout/hList7"/>
    <dgm:cxn modelId="{0ECA8407-D685-4E5D-8D23-418EE7F22FB4}" srcId="{FC3D3571-6EF5-4C37-9342-46C5D1A6604E}" destId="{0846D766-93F7-46EC-A24C-EB77AAA6776B}" srcOrd="0" destOrd="0" parTransId="{724ABFFF-7FC6-4E68-8712-2AA8FAF8DB59}" sibTransId="{F7D39F59-31AD-44D7-80EC-9585782063DC}"/>
    <dgm:cxn modelId="{8B9172D2-CF60-4B38-9E33-16A235C4C20A}" type="presOf" srcId="{83BC373D-457E-4928-81D5-52055363B22D}" destId="{9D5BD0A9-2C98-4E75-B300-F2DE486A087E}" srcOrd="1" destOrd="0" presId="urn:microsoft.com/office/officeart/2005/8/layout/hList7"/>
    <dgm:cxn modelId="{D5BEFCDE-0E98-4000-ADCE-A04FDD1AD7F5}" type="presOf" srcId="{F7D39F59-31AD-44D7-80EC-9585782063DC}" destId="{90FFB1B2-4AAE-4BE8-899D-2A40AE416C80}" srcOrd="0" destOrd="0" presId="urn:microsoft.com/office/officeart/2005/8/layout/hList7"/>
    <dgm:cxn modelId="{1E6BD733-DBAA-4337-A614-6268D652F358}" type="presOf" srcId="{FC3D3571-6EF5-4C37-9342-46C5D1A6604E}" destId="{7C161BB0-0D00-4D70-901C-A562A40E4C00}" srcOrd="0" destOrd="0" presId="urn:microsoft.com/office/officeart/2005/8/layout/hList7"/>
    <dgm:cxn modelId="{A462B6C7-50F2-4F17-A58C-8E61E5774A12}" type="presOf" srcId="{83BC373D-457E-4928-81D5-52055363B22D}" destId="{8AA619CC-0AB5-4BDF-8B62-534781C4B875}" srcOrd="0" destOrd="0" presId="urn:microsoft.com/office/officeart/2005/8/layout/hList7"/>
    <dgm:cxn modelId="{7D5FA786-C8D4-419A-B258-BC85FABB0A5C}" srcId="{FC3D3571-6EF5-4C37-9342-46C5D1A6604E}" destId="{83BC373D-457E-4928-81D5-52055363B22D}" srcOrd="1" destOrd="0" parTransId="{CEABD866-4B97-4B01-9648-992D064270D8}" sibTransId="{2FB7D93A-18FC-43CA-AC5B-95CEEDFBD8BC}"/>
    <dgm:cxn modelId="{C50CD20C-031A-4FCB-9416-82003CF13CD8}" type="presOf" srcId="{0846D766-93F7-46EC-A24C-EB77AAA6776B}" destId="{F8F035FD-2C51-4038-BEDA-AFFD6FD7A128}" srcOrd="1" destOrd="0" presId="urn:microsoft.com/office/officeart/2005/8/layout/hList7"/>
    <dgm:cxn modelId="{18BB4D61-8C99-4DFD-9A19-2475CCD2730E}" type="presParOf" srcId="{7C161BB0-0D00-4D70-901C-A562A40E4C00}" destId="{E6B039A6-BF44-46D0-87E4-3DB465082784}" srcOrd="0" destOrd="0" presId="urn:microsoft.com/office/officeart/2005/8/layout/hList7"/>
    <dgm:cxn modelId="{23EF8843-37DD-4888-858F-AF296919BCD6}" type="presParOf" srcId="{7C161BB0-0D00-4D70-901C-A562A40E4C00}" destId="{E45E7295-18CD-42AF-BF12-F685C6DE6C30}" srcOrd="1" destOrd="0" presId="urn:microsoft.com/office/officeart/2005/8/layout/hList7"/>
    <dgm:cxn modelId="{5772B038-D830-491C-B133-A504ABE55711}" type="presParOf" srcId="{E45E7295-18CD-42AF-BF12-F685C6DE6C30}" destId="{8CFE8C8E-429D-4172-86D4-9C0D3129C51B}" srcOrd="0" destOrd="0" presId="urn:microsoft.com/office/officeart/2005/8/layout/hList7"/>
    <dgm:cxn modelId="{21DAAD7B-E27C-4FD1-BE44-133FCF6316A7}" type="presParOf" srcId="{8CFE8C8E-429D-4172-86D4-9C0D3129C51B}" destId="{59F7FE71-A995-4B71-A79D-CAFEBC69AEA9}" srcOrd="0" destOrd="0" presId="urn:microsoft.com/office/officeart/2005/8/layout/hList7"/>
    <dgm:cxn modelId="{80B00A35-36EE-4DC0-A194-D39E531B9FFF}" type="presParOf" srcId="{8CFE8C8E-429D-4172-86D4-9C0D3129C51B}" destId="{F8F035FD-2C51-4038-BEDA-AFFD6FD7A128}" srcOrd="1" destOrd="0" presId="urn:microsoft.com/office/officeart/2005/8/layout/hList7"/>
    <dgm:cxn modelId="{715475A7-724A-42FF-B598-21325D46C5FC}" type="presParOf" srcId="{8CFE8C8E-429D-4172-86D4-9C0D3129C51B}" destId="{8602DC2C-C35A-416E-82FA-F906A21B03E8}" srcOrd="2" destOrd="0" presId="urn:microsoft.com/office/officeart/2005/8/layout/hList7"/>
    <dgm:cxn modelId="{B7E2009C-672D-415E-9947-76DA374DBD11}" type="presParOf" srcId="{8CFE8C8E-429D-4172-86D4-9C0D3129C51B}" destId="{0919B929-491B-49C0-A5E3-C501C7973F6C}" srcOrd="3" destOrd="0" presId="urn:microsoft.com/office/officeart/2005/8/layout/hList7"/>
    <dgm:cxn modelId="{2EDAA473-BAD8-46D8-B41A-BC641606EBBA}" type="presParOf" srcId="{E45E7295-18CD-42AF-BF12-F685C6DE6C30}" destId="{90FFB1B2-4AAE-4BE8-899D-2A40AE416C80}" srcOrd="1" destOrd="0" presId="urn:microsoft.com/office/officeart/2005/8/layout/hList7"/>
    <dgm:cxn modelId="{09780E7C-EB30-4297-AB91-5B7CFC103E88}" type="presParOf" srcId="{E45E7295-18CD-42AF-BF12-F685C6DE6C30}" destId="{1285204D-B7AE-473A-8E09-B10185471549}" srcOrd="2" destOrd="0" presId="urn:microsoft.com/office/officeart/2005/8/layout/hList7"/>
    <dgm:cxn modelId="{B2E79982-7D46-4714-991D-1514D9C914BB}" type="presParOf" srcId="{1285204D-B7AE-473A-8E09-B10185471549}" destId="{8AA619CC-0AB5-4BDF-8B62-534781C4B875}" srcOrd="0" destOrd="0" presId="urn:microsoft.com/office/officeart/2005/8/layout/hList7"/>
    <dgm:cxn modelId="{D58FD030-2AE5-406B-B56E-E32D003A7F7E}" type="presParOf" srcId="{1285204D-B7AE-473A-8E09-B10185471549}" destId="{9D5BD0A9-2C98-4E75-B300-F2DE486A087E}" srcOrd="1" destOrd="0" presId="urn:microsoft.com/office/officeart/2005/8/layout/hList7"/>
    <dgm:cxn modelId="{8B0AFD6E-442E-4774-944F-5DB045E09BF5}" type="presParOf" srcId="{1285204D-B7AE-473A-8E09-B10185471549}" destId="{E9C75C8B-1B6F-44EA-9376-BDD8FD0D82A8}" srcOrd="2" destOrd="0" presId="urn:microsoft.com/office/officeart/2005/8/layout/hList7"/>
    <dgm:cxn modelId="{3F9CD4ED-78BA-4DA7-9E46-2EA5F6276768}" type="presParOf" srcId="{1285204D-B7AE-473A-8E09-B10185471549}" destId="{377E8D47-AD9C-43DA-B291-878609CC9F2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23BC9-72EE-4098-B68E-3BBB07DCDA21}" type="doc">
      <dgm:prSet loTypeId="urn:microsoft.com/office/officeart/2005/8/layout/venn2" loCatId="relationship" qsTypeId="urn:microsoft.com/office/officeart/2005/8/quickstyle/simple1" qsCatId="simple" csTypeId="urn:microsoft.com/office/officeart/2005/8/colors/accent1_1" csCatId="accent1" phldr="1"/>
      <dgm:spPr/>
      <dgm:t>
        <a:bodyPr/>
        <a:lstStyle/>
        <a:p>
          <a:endParaRPr lang="es-EC"/>
        </a:p>
      </dgm:t>
    </dgm:pt>
    <dgm:pt modelId="{3A86C080-E8C2-4D1D-8810-47571CFC92CD}">
      <dgm:prSet phldrT="[Texto]" custT="1"/>
      <dgm:spPr/>
      <dgm:t>
        <a:bodyPr/>
        <a:lstStyle/>
        <a:p>
          <a:r>
            <a:rPr lang="es-EC" sz="800" b="1">
              <a:latin typeface="Times New Roman" panose="02020603050405020304" pitchFamily="18" charset="0"/>
              <a:cs typeface="Times New Roman" panose="02020603050405020304" pitchFamily="18" charset="0"/>
            </a:rPr>
            <a:t>Emprendimientos del Ecuador 30.475 </a:t>
          </a:r>
        </a:p>
      </dgm:t>
    </dgm:pt>
    <dgm:pt modelId="{42A1A365-C081-43C7-9CA2-0328E04BAEE2}" type="parTrans" cxnId="{BA03F5FC-44B3-4DAA-B57F-B4411D4C4B94}">
      <dgm:prSet/>
      <dgm:spPr/>
      <dgm:t>
        <a:bodyPr/>
        <a:lstStyle/>
        <a:p>
          <a:endParaRPr lang="es-EC" sz="2400" b="1">
            <a:solidFill>
              <a:schemeClr val="tx1"/>
            </a:solidFill>
            <a:latin typeface="Times New Roman" panose="02020603050405020304" pitchFamily="18" charset="0"/>
            <a:cs typeface="Times New Roman" panose="02020603050405020304" pitchFamily="18" charset="0"/>
          </a:endParaRPr>
        </a:p>
      </dgm:t>
    </dgm:pt>
    <dgm:pt modelId="{B50E7686-A19C-42B2-B3B0-9FA862672C26}" type="sibTrans" cxnId="{BA03F5FC-44B3-4DAA-B57F-B4411D4C4B94}">
      <dgm:prSet/>
      <dgm:spPr/>
      <dgm:t>
        <a:bodyPr/>
        <a:lstStyle/>
        <a:p>
          <a:endParaRPr lang="es-EC" sz="2400" b="1">
            <a:solidFill>
              <a:schemeClr val="tx1"/>
            </a:solidFill>
            <a:latin typeface="Times New Roman" panose="02020603050405020304" pitchFamily="18" charset="0"/>
            <a:cs typeface="Times New Roman" panose="02020603050405020304" pitchFamily="18" charset="0"/>
          </a:endParaRPr>
        </a:p>
      </dgm:t>
    </dgm:pt>
    <dgm:pt modelId="{07DA780A-A331-4C3D-97F6-D4BD7178F664}">
      <dgm:prSet phldrT="[Texto]" custT="1"/>
      <dgm:spPr/>
      <dgm:t>
        <a:bodyPr/>
        <a:lstStyle/>
        <a:p>
          <a:r>
            <a:rPr lang="es-EC" sz="800" b="1">
              <a:latin typeface="Times New Roman" panose="02020603050405020304" pitchFamily="18" charset="0"/>
              <a:cs typeface="Times New Roman" panose="02020603050405020304" pitchFamily="18" charset="0"/>
            </a:rPr>
            <a:t>Emprendimientos región Sierra </a:t>
          </a:r>
          <a:r>
            <a:rPr lang="es-EC" sz="800" b="1" i="0"/>
            <a:t>19.110</a:t>
          </a:r>
          <a:endParaRPr lang="es-EC" sz="800" b="1">
            <a:latin typeface="Times New Roman" panose="02020603050405020304" pitchFamily="18" charset="0"/>
            <a:cs typeface="Times New Roman" panose="02020603050405020304" pitchFamily="18" charset="0"/>
          </a:endParaRPr>
        </a:p>
      </dgm:t>
    </dgm:pt>
    <dgm:pt modelId="{17EDEE72-554E-4F74-B3EB-DDD12693D456}" type="parTrans" cxnId="{270FBE85-E3D7-4948-A277-FA45EB7E9D50}">
      <dgm:prSet/>
      <dgm:spPr/>
      <dgm:t>
        <a:bodyPr/>
        <a:lstStyle/>
        <a:p>
          <a:endParaRPr lang="es-EC" sz="2400" b="1">
            <a:solidFill>
              <a:schemeClr val="tx1"/>
            </a:solidFill>
            <a:latin typeface="Times New Roman" panose="02020603050405020304" pitchFamily="18" charset="0"/>
            <a:cs typeface="Times New Roman" panose="02020603050405020304" pitchFamily="18" charset="0"/>
          </a:endParaRPr>
        </a:p>
      </dgm:t>
    </dgm:pt>
    <dgm:pt modelId="{80A7EBC3-BD00-4B8A-BDBC-EA85FF95B237}" type="sibTrans" cxnId="{270FBE85-E3D7-4948-A277-FA45EB7E9D50}">
      <dgm:prSet/>
      <dgm:spPr/>
      <dgm:t>
        <a:bodyPr/>
        <a:lstStyle/>
        <a:p>
          <a:endParaRPr lang="es-EC" sz="2400" b="1">
            <a:solidFill>
              <a:schemeClr val="tx1"/>
            </a:solidFill>
            <a:latin typeface="Times New Roman" panose="02020603050405020304" pitchFamily="18" charset="0"/>
            <a:cs typeface="Times New Roman" panose="02020603050405020304" pitchFamily="18" charset="0"/>
          </a:endParaRPr>
        </a:p>
      </dgm:t>
    </dgm:pt>
    <dgm:pt modelId="{9CD4BD05-FDDD-42EB-B270-61FB3B3ABE5A}">
      <dgm:prSet phldrT="[Texto]" custT="1"/>
      <dgm:spPr/>
      <dgm:t>
        <a:bodyPr/>
        <a:lstStyle/>
        <a:p>
          <a:r>
            <a:rPr lang="es-EC" sz="800" b="1">
              <a:latin typeface="Times New Roman" panose="02020603050405020304" pitchFamily="18" charset="0"/>
              <a:cs typeface="Times New Roman" panose="02020603050405020304" pitchFamily="18" charset="0"/>
            </a:rPr>
            <a:t>Emprendimientos de la ciudad de Quito 1.130</a:t>
          </a:r>
        </a:p>
      </dgm:t>
    </dgm:pt>
    <dgm:pt modelId="{5074CC3B-A286-4262-A64A-3C48BEF43C3E}" type="parTrans" cxnId="{0DB04AE9-A04B-4430-89FB-4DED240ECA8B}">
      <dgm:prSet/>
      <dgm:spPr/>
      <dgm:t>
        <a:bodyPr/>
        <a:lstStyle/>
        <a:p>
          <a:endParaRPr lang="es-ES" b="1">
            <a:solidFill>
              <a:schemeClr val="tx1"/>
            </a:solidFill>
            <a:latin typeface="Times New Roman" panose="02020603050405020304" pitchFamily="18" charset="0"/>
            <a:cs typeface="Times New Roman" panose="02020603050405020304" pitchFamily="18" charset="0"/>
          </a:endParaRPr>
        </a:p>
      </dgm:t>
    </dgm:pt>
    <dgm:pt modelId="{963572AA-B1EA-4087-8166-2C1AA4FFE49E}" type="sibTrans" cxnId="{0DB04AE9-A04B-4430-89FB-4DED240ECA8B}">
      <dgm:prSet/>
      <dgm:spPr/>
      <dgm:t>
        <a:bodyPr/>
        <a:lstStyle/>
        <a:p>
          <a:endParaRPr lang="es-ES" b="1">
            <a:solidFill>
              <a:schemeClr val="tx1"/>
            </a:solidFill>
            <a:latin typeface="Times New Roman" panose="02020603050405020304" pitchFamily="18" charset="0"/>
            <a:cs typeface="Times New Roman" panose="02020603050405020304" pitchFamily="18" charset="0"/>
          </a:endParaRPr>
        </a:p>
      </dgm:t>
    </dgm:pt>
    <dgm:pt modelId="{377778FF-89D3-495F-B489-0A74B72229E5}" type="pres">
      <dgm:prSet presAssocID="{69023BC9-72EE-4098-B68E-3BBB07DCDA21}" presName="Name0" presStyleCnt="0">
        <dgm:presLayoutVars>
          <dgm:chMax val="7"/>
          <dgm:resizeHandles val="exact"/>
        </dgm:presLayoutVars>
      </dgm:prSet>
      <dgm:spPr/>
      <dgm:t>
        <a:bodyPr/>
        <a:lstStyle/>
        <a:p>
          <a:endParaRPr lang="es-EC"/>
        </a:p>
      </dgm:t>
    </dgm:pt>
    <dgm:pt modelId="{546D0D10-037E-43BF-B79D-08351FC65F77}" type="pres">
      <dgm:prSet presAssocID="{69023BC9-72EE-4098-B68E-3BBB07DCDA21}" presName="comp1" presStyleCnt="0"/>
      <dgm:spPr/>
      <dgm:t>
        <a:bodyPr/>
        <a:lstStyle/>
        <a:p>
          <a:endParaRPr lang="es-EC"/>
        </a:p>
      </dgm:t>
    </dgm:pt>
    <dgm:pt modelId="{A5CC2815-1D5A-4685-B311-8202BC75FFB1}" type="pres">
      <dgm:prSet presAssocID="{69023BC9-72EE-4098-B68E-3BBB07DCDA21}" presName="circle1" presStyleLbl="node1" presStyleIdx="0" presStyleCnt="3" custScaleX="145662"/>
      <dgm:spPr/>
      <dgm:t>
        <a:bodyPr/>
        <a:lstStyle/>
        <a:p>
          <a:endParaRPr lang="es-EC"/>
        </a:p>
      </dgm:t>
    </dgm:pt>
    <dgm:pt modelId="{1FF86BDC-3B93-4BE1-B776-84D8728EA5E0}" type="pres">
      <dgm:prSet presAssocID="{69023BC9-72EE-4098-B68E-3BBB07DCDA21}" presName="c1text" presStyleLbl="node1" presStyleIdx="0" presStyleCnt="3">
        <dgm:presLayoutVars>
          <dgm:bulletEnabled val="1"/>
        </dgm:presLayoutVars>
      </dgm:prSet>
      <dgm:spPr/>
      <dgm:t>
        <a:bodyPr/>
        <a:lstStyle/>
        <a:p>
          <a:endParaRPr lang="es-EC"/>
        </a:p>
      </dgm:t>
    </dgm:pt>
    <dgm:pt modelId="{758B5B2E-F2C6-44BF-B404-868CEC6B2893}" type="pres">
      <dgm:prSet presAssocID="{69023BC9-72EE-4098-B68E-3BBB07DCDA21}" presName="comp2" presStyleCnt="0"/>
      <dgm:spPr/>
      <dgm:t>
        <a:bodyPr/>
        <a:lstStyle/>
        <a:p>
          <a:endParaRPr lang="es-EC"/>
        </a:p>
      </dgm:t>
    </dgm:pt>
    <dgm:pt modelId="{D7471E05-489D-4713-9713-C794B4C9C783}" type="pres">
      <dgm:prSet presAssocID="{69023BC9-72EE-4098-B68E-3BBB07DCDA21}" presName="circle2" presStyleLbl="node1" presStyleIdx="1" presStyleCnt="3" custScaleX="130898"/>
      <dgm:spPr/>
      <dgm:t>
        <a:bodyPr/>
        <a:lstStyle/>
        <a:p>
          <a:endParaRPr lang="es-EC"/>
        </a:p>
      </dgm:t>
    </dgm:pt>
    <dgm:pt modelId="{A507AEAE-5A99-4418-A584-ACDF3F911E8F}" type="pres">
      <dgm:prSet presAssocID="{69023BC9-72EE-4098-B68E-3BBB07DCDA21}" presName="c2text" presStyleLbl="node1" presStyleIdx="1" presStyleCnt="3">
        <dgm:presLayoutVars>
          <dgm:bulletEnabled val="1"/>
        </dgm:presLayoutVars>
      </dgm:prSet>
      <dgm:spPr/>
      <dgm:t>
        <a:bodyPr/>
        <a:lstStyle/>
        <a:p>
          <a:endParaRPr lang="es-EC"/>
        </a:p>
      </dgm:t>
    </dgm:pt>
    <dgm:pt modelId="{053B7C45-8FAF-4C0D-A6B9-FE263188A62D}" type="pres">
      <dgm:prSet presAssocID="{69023BC9-72EE-4098-B68E-3BBB07DCDA21}" presName="comp3" presStyleCnt="0"/>
      <dgm:spPr/>
      <dgm:t>
        <a:bodyPr/>
        <a:lstStyle/>
        <a:p>
          <a:endParaRPr lang="es-EC"/>
        </a:p>
      </dgm:t>
    </dgm:pt>
    <dgm:pt modelId="{56F3B359-DFFA-4046-BD43-1FACBDFAFC60}" type="pres">
      <dgm:prSet presAssocID="{69023BC9-72EE-4098-B68E-3BBB07DCDA21}" presName="circle3" presStyleLbl="node1" presStyleIdx="2" presStyleCnt="3" custScaleX="121564" custLinFactNeighborX="862" custLinFactNeighborY="862"/>
      <dgm:spPr/>
      <dgm:t>
        <a:bodyPr/>
        <a:lstStyle/>
        <a:p>
          <a:endParaRPr lang="es-EC"/>
        </a:p>
      </dgm:t>
    </dgm:pt>
    <dgm:pt modelId="{A71A246C-6B94-44B0-8370-C6301631F522}" type="pres">
      <dgm:prSet presAssocID="{69023BC9-72EE-4098-B68E-3BBB07DCDA21}" presName="c3text" presStyleLbl="node1" presStyleIdx="2" presStyleCnt="3">
        <dgm:presLayoutVars>
          <dgm:bulletEnabled val="1"/>
        </dgm:presLayoutVars>
      </dgm:prSet>
      <dgm:spPr/>
      <dgm:t>
        <a:bodyPr/>
        <a:lstStyle/>
        <a:p>
          <a:endParaRPr lang="es-EC"/>
        </a:p>
      </dgm:t>
    </dgm:pt>
  </dgm:ptLst>
  <dgm:cxnLst>
    <dgm:cxn modelId="{0CD2CEB6-17E3-4C3E-B12F-C2EE2D4650F2}" type="presOf" srcId="{07DA780A-A331-4C3D-97F6-D4BD7178F664}" destId="{A507AEAE-5A99-4418-A584-ACDF3F911E8F}" srcOrd="1" destOrd="0" presId="urn:microsoft.com/office/officeart/2005/8/layout/venn2"/>
    <dgm:cxn modelId="{7D74262C-318D-4FFE-92C8-DE8C41E9693B}" type="presOf" srcId="{9CD4BD05-FDDD-42EB-B270-61FB3B3ABE5A}" destId="{A71A246C-6B94-44B0-8370-C6301631F522}" srcOrd="1" destOrd="0" presId="urn:microsoft.com/office/officeart/2005/8/layout/venn2"/>
    <dgm:cxn modelId="{BA03F5FC-44B3-4DAA-B57F-B4411D4C4B94}" srcId="{69023BC9-72EE-4098-B68E-3BBB07DCDA21}" destId="{3A86C080-E8C2-4D1D-8810-47571CFC92CD}" srcOrd="0" destOrd="0" parTransId="{42A1A365-C081-43C7-9CA2-0328E04BAEE2}" sibTransId="{B50E7686-A19C-42B2-B3B0-9FA862672C26}"/>
    <dgm:cxn modelId="{C1A2C2B2-F885-4258-B363-AE6286EFA6A8}" type="presOf" srcId="{9CD4BD05-FDDD-42EB-B270-61FB3B3ABE5A}" destId="{56F3B359-DFFA-4046-BD43-1FACBDFAFC60}" srcOrd="0" destOrd="0" presId="urn:microsoft.com/office/officeart/2005/8/layout/venn2"/>
    <dgm:cxn modelId="{E363E1B8-43B9-4EC0-86B8-C516510AB2BE}" type="presOf" srcId="{3A86C080-E8C2-4D1D-8810-47571CFC92CD}" destId="{A5CC2815-1D5A-4685-B311-8202BC75FFB1}" srcOrd="0" destOrd="0" presId="urn:microsoft.com/office/officeart/2005/8/layout/venn2"/>
    <dgm:cxn modelId="{19DC2433-0297-4D55-95BE-7C389BE6F6F6}" type="presOf" srcId="{07DA780A-A331-4C3D-97F6-D4BD7178F664}" destId="{D7471E05-489D-4713-9713-C794B4C9C783}" srcOrd="0" destOrd="0" presId="urn:microsoft.com/office/officeart/2005/8/layout/venn2"/>
    <dgm:cxn modelId="{9059E575-EF4D-41E0-9278-84CF59D69796}" type="presOf" srcId="{3A86C080-E8C2-4D1D-8810-47571CFC92CD}" destId="{1FF86BDC-3B93-4BE1-B776-84D8728EA5E0}" srcOrd="1" destOrd="0" presId="urn:microsoft.com/office/officeart/2005/8/layout/venn2"/>
    <dgm:cxn modelId="{270FBE85-E3D7-4948-A277-FA45EB7E9D50}" srcId="{69023BC9-72EE-4098-B68E-3BBB07DCDA21}" destId="{07DA780A-A331-4C3D-97F6-D4BD7178F664}" srcOrd="1" destOrd="0" parTransId="{17EDEE72-554E-4F74-B3EB-DDD12693D456}" sibTransId="{80A7EBC3-BD00-4B8A-BDBC-EA85FF95B237}"/>
    <dgm:cxn modelId="{3D95F4BB-21D5-481E-8973-6908F73E9753}" type="presOf" srcId="{69023BC9-72EE-4098-B68E-3BBB07DCDA21}" destId="{377778FF-89D3-495F-B489-0A74B72229E5}" srcOrd="0" destOrd="0" presId="urn:microsoft.com/office/officeart/2005/8/layout/venn2"/>
    <dgm:cxn modelId="{0DB04AE9-A04B-4430-89FB-4DED240ECA8B}" srcId="{69023BC9-72EE-4098-B68E-3BBB07DCDA21}" destId="{9CD4BD05-FDDD-42EB-B270-61FB3B3ABE5A}" srcOrd="2" destOrd="0" parTransId="{5074CC3B-A286-4262-A64A-3C48BEF43C3E}" sibTransId="{963572AA-B1EA-4087-8166-2C1AA4FFE49E}"/>
    <dgm:cxn modelId="{8BAD784D-334C-4BA3-9C96-B05E2A8E3FE0}" type="presParOf" srcId="{377778FF-89D3-495F-B489-0A74B72229E5}" destId="{546D0D10-037E-43BF-B79D-08351FC65F77}" srcOrd="0" destOrd="0" presId="urn:microsoft.com/office/officeart/2005/8/layout/venn2"/>
    <dgm:cxn modelId="{6A6CF42B-9131-44F4-AF2C-82C644244C95}" type="presParOf" srcId="{546D0D10-037E-43BF-B79D-08351FC65F77}" destId="{A5CC2815-1D5A-4685-B311-8202BC75FFB1}" srcOrd="0" destOrd="0" presId="urn:microsoft.com/office/officeart/2005/8/layout/venn2"/>
    <dgm:cxn modelId="{F09A27D1-0CED-452B-9EEC-8C0F462DB37F}" type="presParOf" srcId="{546D0D10-037E-43BF-B79D-08351FC65F77}" destId="{1FF86BDC-3B93-4BE1-B776-84D8728EA5E0}" srcOrd="1" destOrd="0" presId="urn:microsoft.com/office/officeart/2005/8/layout/venn2"/>
    <dgm:cxn modelId="{87EB21A6-591A-424F-A0A8-B99AAFB69C3C}" type="presParOf" srcId="{377778FF-89D3-495F-B489-0A74B72229E5}" destId="{758B5B2E-F2C6-44BF-B404-868CEC6B2893}" srcOrd="1" destOrd="0" presId="urn:microsoft.com/office/officeart/2005/8/layout/venn2"/>
    <dgm:cxn modelId="{E729ACD8-92F4-41B8-ABCD-C355566FA0AF}" type="presParOf" srcId="{758B5B2E-F2C6-44BF-B404-868CEC6B2893}" destId="{D7471E05-489D-4713-9713-C794B4C9C783}" srcOrd="0" destOrd="0" presId="urn:microsoft.com/office/officeart/2005/8/layout/venn2"/>
    <dgm:cxn modelId="{147D1D0E-4168-4C2A-B054-FC7FAC6703C1}" type="presParOf" srcId="{758B5B2E-F2C6-44BF-B404-868CEC6B2893}" destId="{A507AEAE-5A99-4418-A584-ACDF3F911E8F}" srcOrd="1" destOrd="0" presId="urn:microsoft.com/office/officeart/2005/8/layout/venn2"/>
    <dgm:cxn modelId="{96543E36-4EAD-4DF9-8C4D-B9113BDF3EE4}" type="presParOf" srcId="{377778FF-89D3-495F-B489-0A74B72229E5}" destId="{053B7C45-8FAF-4C0D-A6B9-FE263188A62D}" srcOrd="2" destOrd="0" presId="urn:microsoft.com/office/officeart/2005/8/layout/venn2"/>
    <dgm:cxn modelId="{EB96EC14-2B99-41BA-A602-7C98D95BF645}" type="presParOf" srcId="{053B7C45-8FAF-4C0D-A6B9-FE263188A62D}" destId="{56F3B359-DFFA-4046-BD43-1FACBDFAFC60}" srcOrd="0" destOrd="0" presId="urn:microsoft.com/office/officeart/2005/8/layout/venn2"/>
    <dgm:cxn modelId="{ADADFAC1-709E-4B7B-8276-F6E60C708DCA}" type="presParOf" srcId="{053B7C45-8FAF-4C0D-A6B9-FE263188A62D}" destId="{A71A246C-6B94-44B0-8370-C6301631F522}"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665F4F-59A6-4724-A4B4-602B75774DF9}"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s-ES"/>
        </a:p>
      </dgm:t>
    </dgm:pt>
    <dgm:pt modelId="{16A958FF-CF38-49C0-9DC9-F8B098D189E9}">
      <dgm:prSet phldrT="[Texto]"/>
      <dgm:spPr/>
      <dgm:t>
        <a:bodyPr/>
        <a:lstStyle/>
        <a:p>
          <a:r>
            <a:rPr lang="es-EC" dirty="0" smtClean="0">
              <a:solidFill>
                <a:schemeClr val="tx1"/>
              </a:solidFill>
            </a:rPr>
            <a:t>Escala nominal</a:t>
          </a:r>
          <a:endParaRPr lang="es-ES" dirty="0">
            <a:solidFill>
              <a:schemeClr val="tx1"/>
            </a:solidFill>
          </a:endParaRPr>
        </a:p>
      </dgm:t>
    </dgm:pt>
    <dgm:pt modelId="{E9946A72-71A6-48E4-802A-2F6261B24329}" type="parTrans" cxnId="{AFC7006D-8E4C-42E0-821D-B13262AB6CEA}">
      <dgm:prSet/>
      <dgm:spPr/>
      <dgm:t>
        <a:bodyPr/>
        <a:lstStyle/>
        <a:p>
          <a:endParaRPr lang="es-ES">
            <a:solidFill>
              <a:schemeClr val="tx1"/>
            </a:solidFill>
          </a:endParaRPr>
        </a:p>
      </dgm:t>
    </dgm:pt>
    <dgm:pt modelId="{A9E2EBBE-117E-4B15-932B-F0B8E03FC4B2}" type="sibTrans" cxnId="{AFC7006D-8E4C-42E0-821D-B13262AB6CEA}">
      <dgm:prSet/>
      <dgm:spPr/>
      <dgm:t>
        <a:bodyPr/>
        <a:lstStyle/>
        <a:p>
          <a:endParaRPr lang="es-ES">
            <a:solidFill>
              <a:schemeClr val="tx1"/>
            </a:solidFill>
          </a:endParaRPr>
        </a:p>
      </dgm:t>
    </dgm:pt>
    <dgm:pt modelId="{43DC0555-D099-4AAF-9E24-6F8B25EC7327}">
      <dgm:prSet/>
      <dgm:spPr/>
      <dgm:t>
        <a:bodyPr/>
        <a:lstStyle/>
        <a:p>
          <a:r>
            <a:rPr lang="es-EC" dirty="0" smtClean="0">
              <a:solidFill>
                <a:schemeClr val="tx1"/>
              </a:solidFill>
            </a:rPr>
            <a:t>Escala de intervalo</a:t>
          </a:r>
          <a:endParaRPr lang="es-CO" dirty="0">
            <a:solidFill>
              <a:schemeClr val="tx1"/>
            </a:solidFill>
          </a:endParaRPr>
        </a:p>
      </dgm:t>
    </dgm:pt>
    <dgm:pt modelId="{C4189509-2957-4F91-92D3-67201CC4EB76}" type="parTrans" cxnId="{5A079CF0-CFF6-4CE9-A1FF-2A2E449E68E6}">
      <dgm:prSet/>
      <dgm:spPr/>
      <dgm:t>
        <a:bodyPr/>
        <a:lstStyle/>
        <a:p>
          <a:endParaRPr lang="es-ES">
            <a:solidFill>
              <a:schemeClr val="tx1"/>
            </a:solidFill>
          </a:endParaRPr>
        </a:p>
      </dgm:t>
    </dgm:pt>
    <dgm:pt modelId="{6613AC08-B4B4-4BBC-8A6C-11813E3F09BE}" type="sibTrans" cxnId="{5A079CF0-CFF6-4CE9-A1FF-2A2E449E68E6}">
      <dgm:prSet/>
      <dgm:spPr/>
      <dgm:t>
        <a:bodyPr/>
        <a:lstStyle/>
        <a:p>
          <a:endParaRPr lang="es-ES">
            <a:solidFill>
              <a:schemeClr val="tx1"/>
            </a:solidFill>
          </a:endParaRPr>
        </a:p>
      </dgm:t>
    </dgm:pt>
    <dgm:pt modelId="{8ADFB109-F698-4BCA-9F96-40BC93BB8FFD}">
      <dgm:prSet/>
      <dgm:spPr/>
      <dgm:t>
        <a:bodyPr/>
        <a:lstStyle/>
        <a:p>
          <a:r>
            <a:rPr lang="es-EC" dirty="0" smtClean="0">
              <a:solidFill>
                <a:schemeClr val="tx1"/>
              </a:solidFill>
            </a:rPr>
            <a:t>Escala ordinal</a:t>
          </a:r>
          <a:endParaRPr lang="es-CO" dirty="0">
            <a:solidFill>
              <a:schemeClr val="tx1"/>
            </a:solidFill>
          </a:endParaRPr>
        </a:p>
      </dgm:t>
    </dgm:pt>
    <dgm:pt modelId="{A39C7B51-C956-4168-A86C-5B8F6DAE0B80}" type="sibTrans" cxnId="{0CC67C0B-83A1-4805-8C07-312DD7AEFC7F}">
      <dgm:prSet/>
      <dgm:spPr/>
      <dgm:t>
        <a:bodyPr/>
        <a:lstStyle/>
        <a:p>
          <a:endParaRPr lang="es-ES">
            <a:solidFill>
              <a:schemeClr val="tx1"/>
            </a:solidFill>
          </a:endParaRPr>
        </a:p>
      </dgm:t>
    </dgm:pt>
    <dgm:pt modelId="{A6428DA8-11F9-4D49-AE2A-5705A661AE5C}" type="parTrans" cxnId="{0CC67C0B-83A1-4805-8C07-312DD7AEFC7F}">
      <dgm:prSet/>
      <dgm:spPr/>
      <dgm:t>
        <a:bodyPr/>
        <a:lstStyle/>
        <a:p>
          <a:endParaRPr lang="es-ES">
            <a:solidFill>
              <a:schemeClr val="tx1"/>
            </a:solidFill>
          </a:endParaRPr>
        </a:p>
      </dgm:t>
    </dgm:pt>
    <dgm:pt modelId="{36C7B15D-1F06-4870-A211-C86D43ADC5C9}">
      <dgm:prSet/>
      <dgm:spPr/>
      <dgm:t>
        <a:bodyPr/>
        <a:lstStyle/>
        <a:p>
          <a:r>
            <a:rPr lang="es-EC" dirty="0" smtClean="0">
              <a:solidFill>
                <a:schemeClr val="tx1"/>
              </a:solidFill>
            </a:rPr>
            <a:t>Escala de razón </a:t>
          </a:r>
          <a:endParaRPr lang="es-CO" dirty="0">
            <a:solidFill>
              <a:schemeClr val="tx1"/>
            </a:solidFill>
          </a:endParaRPr>
        </a:p>
      </dgm:t>
    </dgm:pt>
    <dgm:pt modelId="{CFC3AACE-CA01-43C4-97E9-E35F81162C2C}" type="sibTrans" cxnId="{D3C1444A-40A3-4B12-80BB-A14BD6E87472}">
      <dgm:prSet/>
      <dgm:spPr/>
      <dgm:t>
        <a:bodyPr/>
        <a:lstStyle/>
        <a:p>
          <a:endParaRPr lang="es-ES">
            <a:solidFill>
              <a:schemeClr val="tx1"/>
            </a:solidFill>
          </a:endParaRPr>
        </a:p>
      </dgm:t>
    </dgm:pt>
    <dgm:pt modelId="{B77BC59D-04A4-4F88-A8FD-C42824F1E7C8}" type="parTrans" cxnId="{D3C1444A-40A3-4B12-80BB-A14BD6E87472}">
      <dgm:prSet/>
      <dgm:spPr/>
      <dgm:t>
        <a:bodyPr/>
        <a:lstStyle/>
        <a:p>
          <a:endParaRPr lang="es-ES">
            <a:solidFill>
              <a:schemeClr val="tx1"/>
            </a:solidFill>
          </a:endParaRPr>
        </a:p>
      </dgm:t>
    </dgm:pt>
    <dgm:pt modelId="{699DB47C-FE21-4768-ACD6-496D496B000F}" type="pres">
      <dgm:prSet presAssocID="{01665F4F-59A6-4724-A4B4-602B75774DF9}" presName="Name0" presStyleCnt="0">
        <dgm:presLayoutVars>
          <dgm:dir/>
          <dgm:resizeHandles val="exact"/>
        </dgm:presLayoutVars>
      </dgm:prSet>
      <dgm:spPr/>
      <dgm:t>
        <a:bodyPr/>
        <a:lstStyle/>
        <a:p>
          <a:endParaRPr lang="es-ES"/>
        </a:p>
      </dgm:t>
    </dgm:pt>
    <dgm:pt modelId="{AC0FF3B5-8DE6-4C92-A536-84D12D7A7D69}" type="pres">
      <dgm:prSet presAssocID="{16A958FF-CF38-49C0-9DC9-F8B098D189E9}" presName="node" presStyleLbl="node1" presStyleIdx="0" presStyleCnt="4">
        <dgm:presLayoutVars>
          <dgm:bulletEnabled val="1"/>
        </dgm:presLayoutVars>
      </dgm:prSet>
      <dgm:spPr/>
      <dgm:t>
        <a:bodyPr/>
        <a:lstStyle/>
        <a:p>
          <a:endParaRPr lang="es-ES"/>
        </a:p>
      </dgm:t>
    </dgm:pt>
    <dgm:pt modelId="{193A6D8B-7AAF-4475-A75F-997C05478BE8}" type="pres">
      <dgm:prSet presAssocID="{A9E2EBBE-117E-4B15-932B-F0B8E03FC4B2}" presName="sibTrans" presStyleLbl="sibTrans1D1" presStyleIdx="0" presStyleCnt="3"/>
      <dgm:spPr/>
      <dgm:t>
        <a:bodyPr/>
        <a:lstStyle/>
        <a:p>
          <a:endParaRPr lang="es-ES"/>
        </a:p>
      </dgm:t>
    </dgm:pt>
    <dgm:pt modelId="{05142E22-6CB2-4ED7-9CD2-735159D37723}" type="pres">
      <dgm:prSet presAssocID="{A9E2EBBE-117E-4B15-932B-F0B8E03FC4B2}" presName="connectorText" presStyleLbl="sibTrans1D1" presStyleIdx="0" presStyleCnt="3"/>
      <dgm:spPr/>
      <dgm:t>
        <a:bodyPr/>
        <a:lstStyle/>
        <a:p>
          <a:endParaRPr lang="es-ES"/>
        </a:p>
      </dgm:t>
    </dgm:pt>
    <dgm:pt modelId="{CF7161E3-10D0-4A29-A14C-9BC8683DDEDF}" type="pres">
      <dgm:prSet presAssocID="{8ADFB109-F698-4BCA-9F96-40BC93BB8FFD}" presName="node" presStyleLbl="node1" presStyleIdx="1" presStyleCnt="4">
        <dgm:presLayoutVars>
          <dgm:bulletEnabled val="1"/>
        </dgm:presLayoutVars>
      </dgm:prSet>
      <dgm:spPr/>
      <dgm:t>
        <a:bodyPr/>
        <a:lstStyle/>
        <a:p>
          <a:endParaRPr lang="es-ES"/>
        </a:p>
      </dgm:t>
    </dgm:pt>
    <dgm:pt modelId="{79918704-9AB3-4337-8827-551D659AADD5}" type="pres">
      <dgm:prSet presAssocID="{A39C7B51-C956-4168-A86C-5B8F6DAE0B80}" presName="sibTrans" presStyleLbl="sibTrans1D1" presStyleIdx="1" presStyleCnt="3"/>
      <dgm:spPr/>
      <dgm:t>
        <a:bodyPr/>
        <a:lstStyle/>
        <a:p>
          <a:endParaRPr lang="es-ES"/>
        </a:p>
      </dgm:t>
    </dgm:pt>
    <dgm:pt modelId="{54FF58CC-D74D-4965-AEDD-E5118B00AFD6}" type="pres">
      <dgm:prSet presAssocID="{A39C7B51-C956-4168-A86C-5B8F6DAE0B80}" presName="connectorText" presStyleLbl="sibTrans1D1" presStyleIdx="1" presStyleCnt="3"/>
      <dgm:spPr/>
      <dgm:t>
        <a:bodyPr/>
        <a:lstStyle/>
        <a:p>
          <a:endParaRPr lang="es-ES"/>
        </a:p>
      </dgm:t>
    </dgm:pt>
    <dgm:pt modelId="{9C2CB29B-359F-45E4-A411-5A68162B7CD5}" type="pres">
      <dgm:prSet presAssocID="{43DC0555-D099-4AAF-9E24-6F8B25EC7327}" presName="node" presStyleLbl="node1" presStyleIdx="2" presStyleCnt="4">
        <dgm:presLayoutVars>
          <dgm:bulletEnabled val="1"/>
        </dgm:presLayoutVars>
      </dgm:prSet>
      <dgm:spPr/>
      <dgm:t>
        <a:bodyPr/>
        <a:lstStyle/>
        <a:p>
          <a:endParaRPr lang="es-ES"/>
        </a:p>
      </dgm:t>
    </dgm:pt>
    <dgm:pt modelId="{E49465E7-2A1C-42BE-B4A6-80724AA134D3}" type="pres">
      <dgm:prSet presAssocID="{6613AC08-B4B4-4BBC-8A6C-11813E3F09BE}" presName="sibTrans" presStyleLbl="sibTrans1D1" presStyleIdx="2" presStyleCnt="3"/>
      <dgm:spPr/>
      <dgm:t>
        <a:bodyPr/>
        <a:lstStyle/>
        <a:p>
          <a:endParaRPr lang="es-ES"/>
        </a:p>
      </dgm:t>
    </dgm:pt>
    <dgm:pt modelId="{D2768188-7B5D-444B-81E4-86E839DFA9DC}" type="pres">
      <dgm:prSet presAssocID="{6613AC08-B4B4-4BBC-8A6C-11813E3F09BE}" presName="connectorText" presStyleLbl="sibTrans1D1" presStyleIdx="2" presStyleCnt="3"/>
      <dgm:spPr/>
      <dgm:t>
        <a:bodyPr/>
        <a:lstStyle/>
        <a:p>
          <a:endParaRPr lang="es-ES"/>
        </a:p>
      </dgm:t>
    </dgm:pt>
    <dgm:pt modelId="{E782F365-528E-4298-9FB6-34D836CA3130}" type="pres">
      <dgm:prSet presAssocID="{36C7B15D-1F06-4870-A211-C86D43ADC5C9}" presName="node" presStyleLbl="node1" presStyleIdx="3" presStyleCnt="4">
        <dgm:presLayoutVars>
          <dgm:bulletEnabled val="1"/>
        </dgm:presLayoutVars>
      </dgm:prSet>
      <dgm:spPr/>
      <dgm:t>
        <a:bodyPr/>
        <a:lstStyle/>
        <a:p>
          <a:endParaRPr lang="es-ES"/>
        </a:p>
      </dgm:t>
    </dgm:pt>
  </dgm:ptLst>
  <dgm:cxnLst>
    <dgm:cxn modelId="{9A9EC07E-D733-4AF5-8B39-DB31C4EC18FF}" type="presOf" srcId="{8ADFB109-F698-4BCA-9F96-40BC93BB8FFD}" destId="{CF7161E3-10D0-4A29-A14C-9BC8683DDEDF}" srcOrd="0" destOrd="0" presId="urn:microsoft.com/office/officeart/2005/8/layout/bProcess3"/>
    <dgm:cxn modelId="{BEFDEFD8-BAE8-4E71-A7DD-8E94CFE960B2}" type="presOf" srcId="{01665F4F-59A6-4724-A4B4-602B75774DF9}" destId="{699DB47C-FE21-4768-ACD6-496D496B000F}" srcOrd="0" destOrd="0" presId="urn:microsoft.com/office/officeart/2005/8/layout/bProcess3"/>
    <dgm:cxn modelId="{5A079CF0-CFF6-4CE9-A1FF-2A2E449E68E6}" srcId="{01665F4F-59A6-4724-A4B4-602B75774DF9}" destId="{43DC0555-D099-4AAF-9E24-6F8B25EC7327}" srcOrd="2" destOrd="0" parTransId="{C4189509-2957-4F91-92D3-67201CC4EB76}" sibTransId="{6613AC08-B4B4-4BBC-8A6C-11813E3F09BE}"/>
    <dgm:cxn modelId="{30809259-F5C8-4D66-98F3-C503A0B4C964}" type="presOf" srcId="{A39C7B51-C956-4168-A86C-5B8F6DAE0B80}" destId="{79918704-9AB3-4337-8827-551D659AADD5}" srcOrd="0" destOrd="0" presId="urn:microsoft.com/office/officeart/2005/8/layout/bProcess3"/>
    <dgm:cxn modelId="{D3C1444A-40A3-4B12-80BB-A14BD6E87472}" srcId="{01665F4F-59A6-4724-A4B4-602B75774DF9}" destId="{36C7B15D-1F06-4870-A211-C86D43ADC5C9}" srcOrd="3" destOrd="0" parTransId="{B77BC59D-04A4-4F88-A8FD-C42824F1E7C8}" sibTransId="{CFC3AACE-CA01-43C4-97E9-E35F81162C2C}"/>
    <dgm:cxn modelId="{3DF2B8CB-0407-4DB2-BDFF-A993CFE4B76C}" type="presOf" srcId="{A39C7B51-C956-4168-A86C-5B8F6DAE0B80}" destId="{54FF58CC-D74D-4965-AEDD-E5118B00AFD6}" srcOrd="1" destOrd="0" presId="urn:microsoft.com/office/officeart/2005/8/layout/bProcess3"/>
    <dgm:cxn modelId="{99D64405-AC08-4CE7-B490-4BEC1D7C0097}" type="presOf" srcId="{36C7B15D-1F06-4870-A211-C86D43ADC5C9}" destId="{E782F365-528E-4298-9FB6-34D836CA3130}" srcOrd="0" destOrd="0" presId="urn:microsoft.com/office/officeart/2005/8/layout/bProcess3"/>
    <dgm:cxn modelId="{F19F7984-D75B-467A-805A-5F9677DBC3BA}" type="presOf" srcId="{A9E2EBBE-117E-4B15-932B-F0B8E03FC4B2}" destId="{193A6D8B-7AAF-4475-A75F-997C05478BE8}" srcOrd="0" destOrd="0" presId="urn:microsoft.com/office/officeart/2005/8/layout/bProcess3"/>
    <dgm:cxn modelId="{AFC7006D-8E4C-42E0-821D-B13262AB6CEA}" srcId="{01665F4F-59A6-4724-A4B4-602B75774DF9}" destId="{16A958FF-CF38-49C0-9DC9-F8B098D189E9}" srcOrd="0" destOrd="0" parTransId="{E9946A72-71A6-48E4-802A-2F6261B24329}" sibTransId="{A9E2EBBE-117E-4B15-932B-F0B8E03FC4B2}"/>
    <dgm:cxn modelId="{30FCA3C6-F1E5-4BB8-BA7D-C764185F07D5}" type="presOf" srcId="{6613AC08-B4B4-4BBC-8A6C-11813E3F09BE}" destId="{E49465E7-2A1C-42BE-B4A6-80724AA134D3}" srcOrd="0" destOrd="0" presId="urn:microsoft.com/office/officeart/2005/8/layout/bProcess3"/>
    <dgm:cxn modelId="{94A62611-5DEB-4A41-9AB7-E74E0EB8DB64}" type="presOf" srcId="{16A958FF-CF38-49C0-9DC9-F8B098D189E9}" destId="{AC0FF3B5-8DE6-4C92-A536-84D12D7A7D69}" srcOrd="0" destOrd="0" presId="urn:microsoft.com/office/officeart/2005/8/layout/bProcess3"/>
    <dgm:cxn modelId="{0CC67C0B-83A1-4805-8C07-312DD7AEFC7F}" srcId="{01665F4F-59A6-4724-A4B4-602B75774DF9}" destId="{8ADFB109-F698-4BCA-9F96-40BC93BB8FFD}" srcOrd="1" destOrd="0" parTransId="{A6428DA8-11F9-4D49-AE2A-5705A661AE5C}" sibTransId="{A39C7B51-C956-4168-A86C-5B8F6DAE0B80}"/>
    <dgm:cxn modelId="{221D642C-01FB-47F6-B86C-1A7B075F0020}" type="presOf" srcId="{6613AC08-B4B4-4BBC-8A6C-11813E3F09BE}" destId="{D2768188-7B5D-444B-81E4-86E839DFA9DC}" srcOrd="1" destOrd="0" presId="urn:microsoft.com/office/officeart/2005/8/layout/bProcess3"/>
    <dgm:cxn modelId="{BA062C7B-DD7F-488A-934B-BDDFAD955F49}" type="presOf" srcId="{43DC0555-D099-4AAF-9E24-6F8B25EC7327}" destId="{9C2CB29B-359F-45E4-A411-5A68162B7CD5}" srcOrd="0" destOrd="0" presId="urn:microsoft.com/office/officeart/2005/8/layout/bProcess3"/>
    <dgm:cxn modelId="{459D93D3-80ED-4698-9939-47C0AEFD7CE1}" type="presOf" srcId="{A9E2EBBE-117E-4B15-932B-F0B8E03FC4B2}" destId="{05142E22-6CB2-4ED7-9CD2-735159D37723}" srcOrd="1" destOrd="0" presId="urn:microsoft.com/office/officeart/2005/8/layout/bProcess3"/>
    <dgm:cxn modelId="{667BA909-ADDE-4650-A83F-301EC391C72D}" type="presParOf" srcId="{699DB47C-FE21-4768-ACD6-496D496B000F}" destId="{AC0FF3B5-8DE6-4C92-A536-84D12D7A7D69}" srcOrd="0" destOrd="0" presId="urn:microsoft.com/office/officeart/2005/8/layout/bProcess3"/>
    <dgm:cxn modelId="{0BDD211E-0470-4453-8688-386FAC2313A1}" type="presParOf" srcId="{699DB47C-FE21-4768-ACD6-496D496B000F}" destId="{193A6D8B-7AAF-4475-A75F-997C05478BE8}" srcOrd="1" destOrd="0" presId="urn:microsoft.com/office/officeart/2005/8/layout/bProcess3"/>
    <dgm:cxn modelId="{67810CB5-F4EE-49C9-BD20-4ECEEA88F7E1}" type="presParOf" srcId="{193A6D8B-7AAF-4475-A75F-997C05478BE8}" destId="{05142E22-6CB2-4ED7-9CD2-735159D37723}" srcOrd="0" destOrd="0" presId="urn:microsoft.com/office/officeart/2005/8/layout/bProcess3"/>
    <dgm:cxn modelId="{0BB93C5A-E9F6-4D8D-8702-4717C4C967A7}" type="presParOf" srcId="{699DB47C-FE21-4768-ACD6-496D496B000F}" destId="{CF7161E3-10D0-4A29-A14C-9BC8683DDEDF}" srcOrd="2" destOrd="0" presId="urn:microsoft.com/office/officeart/2005/8/layout/bProcess3"/>
    <dgm:cxn modelId="{DEED11E5-DD86-4A5A-BC0A-DA5D40B9F764}" type="presParOf" srcId="{699DB47C-FE21-4768-ACD6-496D496B000F}" destId="{79918704-9AB3-4337-8827-551D659AADD5}" srcOrd="3" destOrd="0" presId="urn:microsoft.com/office/officeart/2005/8/layout/bProcess3"/>
    <dgm:cxn modelId="{B4FFBD99-C5CB-4A83-A635-C166D6A1103D}" type="presParOf" srcId="{79918704-9AB3-4337-8827-551D659AADD5}" destId="{54FF58CC-D74D-4965-AEDD-E5118B00AFD6}" srcOrd="0" destOrd="0" presId="urn:microsoft.com/office/officeart/2005/8/layout/bProcess3"/>
    <dgm:cxn modelId="{5DBD6A20-0591-438E-BC51-98F2107D1D60}" type="presParOf" srcId="{699DB47C-FE21-4768-ACD6-496D496B000F}" destId="{9C2CB29B-359F-45E4-A411-5A68162B7CD5}" srcOrd="4" destOrd="0" presId="urn:microsoft.com/office/officeart/2005/8/layout/bProcess3"/>
    <dgm:cxn modelId="{515A5E4B-565D-4AE4-A6B2-20012D58ABA7}" type="presParOf" srcId="{699DB47C-FE21-4768-ACD6-496D496B000F}" destId="{E49465E7-2A1C-42BE-B4A6-80724AA134D3}" srcOrd="5" destOrd="0" presId="urn:microsoft.com/office/officeart/2005/8/layout/bProcess3"/>
    <dgm:cxn modelId="{727E88DF-E949-4798-A937-C61B7AF4F71D}" type="presParOf" srcId="{E49465E7-2A1C-42BE-B4A6-80724AA134D3}" destId="{D2768188-7B5D-444B-81E4-86E839DFA9DC}" srcOrd="0" destOrd="0" presId="urn:microsoft.com/office/officeart/2005/8/layout/bProcess3"/>
    <dgm:cxn modelId="{DB02B95E-681C-46D5-8561-E0309D1479E6}" type="presParOf" srcId="{699DB47C-FE21-4768-ACD6-496D496B000F}" destId="{E782F365-528E-4298-9FB6-34D836CA3130}" srcOrd="6" destOrd="0" presId="urn:microsoft.com/office/officeart/2005/8/layout/b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1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93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3099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816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82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7681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1049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252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9/26/2018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2804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9/26/2018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7667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6997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9/26/2018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0006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4.xml"/><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ncrypted-tbn2.gstatic.com/images?q=tbn:ANd9GcSBpL-454MJ-DxrAOXHotLYAl15_h2GD57qw1QA6zXNLsEd0nbm"/>
          <p:cNvPicPr/>
          <p:nvPr/>
        </p:nvPicPr>
        <p:blipFill>
          <a:blip r:embed="rId2">
            <a:extLst>
              <a:ext uri="{28A0092B-C50C-407E-A947-70E740481C1C}">
                <a14:useLocalDpi xmlns:a14="http://schemas.microsoft.com/office/drawing/2010/main" val="0"/>
              </a:ext>
            </a:extLst>
          </a:blip>
          <a:srcRect/>
          <a:stretch>
            <a:fillRect/>
          </a:stretch>
        </p:blipFill>
        <p:spPr bwMode="auto">
          <a:xfrm>
            <a:off x="232590" y="179050"/>
            <a:ext cx="4195718" cy="1340177"/>
          </a:xfrm>
          <a:prstGeom prst="rect">
            <a:avLst/>
          </a:prstGeom>
          <a:noFill/>
          <a:ln>
            <a:noFill/>
          </a:ln>
        </p:spPr>
      </p:pic>
      <p:sp>
        <p:nvSpPr>
          <p:cNvPr id="5" name="Rectángulo 4"/>
          <p:cNvSpPr/>
          <p:nvPr/>
        </p:nvSpPr>
        <p:spPr>
          <a:xfrm>
            <a:off x="879564" y="1497037"/>
            <a:ext cx="10694128" cy="4585871"/>
          </a:xfrm>
          <a:prstGeom prst="rect">
            <a:avLst/>
          </a:prstGeom>
        </p:spPr>
        <p:txBody>
          <a:bodyPr wrap="square">
            <a:spAutoFit/>
          </a:bodyPr>
          <a:lstStyle/>
          <a:p>
            <a:pPr algn="ctr"/>
            <a:r>
              <a:rPr lang="es-ES_tradnl" b="1" dirty="0" smtClean="0">
                <a:latin typeface="Times New Roman" panose="02020603050405020304" pitchFamily="18" charset="0"/>
                <a:cs typeface="Times New Roman" panose="02020603050405020304" pitchFamily="18" charset="0"/>
              </a:rPr>
              <a:t>DEPARTAMENTO DE CIENCIAS ECONÓMICAS ADMINISTRATIVAS Y DE COMERCIO </a:t>
            </a:r>
          </a:p>
          <a:p>
            <a:pPr algn="ctr"/>
            <a:r>
              <a:rPr lang="es-ES_tradnl" sz="1600" b="1" dirty="0">
                <a:latin typeface="Times New Roman" panose="02020603050405020304" pitchFamily="18" charset="0"/>
                <a:cs typeface="Times New Roman" panose="02020603050405020304" pitchFamily="18" charset="0"/>
              </a:rPr>
              <a:t/>
            </a:r>
            <a:br>
              <a:rPr lang="es-ES_tradnl" sz="1600" b="1" dirty="0">
                <a:latin typeface="Times New Roman" panose="02020603050405020304" pitchFamily="18" charset="0"/>
                <a:cs typeface="Times New Roman" panose="02020603050405020304" pitchFamily="18" charset="0"/>
              </a:rPr>
            </a:br>
            <a:endParaRPr lang="es-ES_tradnl" sz="1600" b="1" dirty="0" smtClean="0">
              <a:latin typeface="Times New Roman" panose="02020603050405020304" pitchFamily="18" charset="0"/>
              <a:cs typeface="Times New Roman" panose="02020603050405020304" pitchFamily="18" charset="0"/>
            </a:endParaRPr>
          </a:p>
          <a:p>
            <a:pPr algn="ctr"/>
            <a:r>
              <a:rPr lang="es-EC" sz="1400" b="1" dirty="0">
                <a:latin typeface="Times New Roman" panose="02020603050405020304" pitchFamily="18" charset="0"/>
                <a:cs typeface="Times New Roman" panose="02020603050405020304" pitchFamily="18" charset="0"/>
              </a:rPr>
              <a:t> </a:t>
            </a:r>
            <a:r>
              <a:rPr lang="es-EC" sz="1200" b="1" dirty="0">
                <a:latin typeface="Times New Roman" panose="02020603050405020304" pitchFamily="18" charset="0"/>
                <a:cs typeface="Times New Roman" panose="02020603050405020304" pitchFamily="18" charset="0"/>
              </a:rPr>
              <a:t>CARRERA DE INGENIERÍA EN </a:t>
            </a:r>
            <a:r>
              <a:rPr lang="es-EC" sz="1200" b="1" dirty="0" smtClean="0">
                <a:latin typeface="Times New Roman" panose="02020603050405020304" pitchFamily="18" charset="0"/>
                <a:cs typeface="Times New Roman" panose="02020603050405020304" pitchFamily="18" charset="0"/>
              </a:rPr>
              <a:t>FINANZAS Y AUDITORÍA CPA</a:t>
            </a:r>
          </a:p>
          <a:p>
            <a:pPr algn="ctr"/>
            <a:r>
              <a:rPr lang="es-ES_tradnl" sz="1200" b="1" dirty="0">
                <a:latin typeface="Times New Roman" panose="02020603050405020304" pitchFamily="18" charset="0"/>
                <a:cs typeface="Times New Roman" panose="02020603050405020304" pitchFamily="18" charset="0"/>
              </a:rPr>
              <a:t/>
            </a:r>
            <a:br>
              <a:rPr lang="es-ES_tradnl" sz="1200" b="1" dirty="0">
                <a:latin typeface="Times New Roman" panose="02020603050405020304" pitchFamily="18" charset="0"/>
                <a:cs typeface="Times New Roman" panose="02020603050405020304" pitchFamily="18" charset="0"/>
              </a:rPr>
            </a:br>
            <a:r>
              <a:rPr lang="es-EC" sz="1200" b="1" dirty="0">
                <a:latin typeface="Times New Roman" panose="02020603050405020304" pitchFamily="18" charset="0"/>
                <a:cs typeface="Times New Roman" panose="02020603050405020304" pitchFamily="18" charset="0"/>
              </a:rPr>
              <a:t> </a:t>
            </a:r>
            <a:r>
              <a:rPr lang="es-ES_tradnl" sz="1200" b="1" dirty="0">
                <a:latin typeface="Times New Roman" panose="02020603050405020304" pitchFamily="18" charset="0"/>
                <a:cs typeface="Times New Roman" panose="02020603050405020304" pitchFamily="18" charset="0"/>
              </a:rPr>
              <a:t/>
            </a:r>
            <a:br>
              <a:rPr lang="es-ES_tradnl" sz="1200" b="1" dirty="0">
                <a:latin typeface="Times New Roman" panose="02020603050405020304" pitchFamily="18" charset="0"/>
                <a:cs typeface="Times New Roman" panose="02020603050405020304" pitchFamily="18" charset="0"/>
              </a:rPr>
            </a:br>
            <a:r>
              <a:rPr lang="es-EC" sz="1200" b="1" dirty="0">
                <a:latin typeface="Times New Roman" panose="02020603050405020304" pitchFamily="18" charset="0"/>
                <a:cs typeface="Times New Roman" panose="02020603050405020304" pitchFamily="18" charset="0"/>
              </a:rPr>
              <a:t> TRABAJO DE TITULACIÓN, PREVIO A LA OBTENCIÓN DEL </a:t>
            </a:r>
            <a:r>
              <a:rPr lang="es-EC" sz="1200" b="1" dirty="0" smtClean="0">
                <a:latin typeface="Times New Roman" panose="02020603050405020304" pitchFamily="18" charset="0"/>
                <a:cs typeface="Times New Roman" panose="02020603050405020304" pitchFamily="18" charset="0"/>
              </a:rPr>
              <a:t>TÍTULO </a:t>
            </a:r>
            <a:r>
              <a:rPr lang="es-EC" sz="1200" b="1" dirty="0">
                <a:latin typeface="Times New Roman" panose="02020603050405020304" pitchFamily="18" charset="0"/>
                <a:cs typeface="Times New Roman" panose="02020603050405020304" pitchFamily="18" charset="0"/>
              </a:rPr>
              <a:t>DE </a:t>
            </a:r>
            <a:r>
              <a:rPr lang="es-EC" sz="1200" b="1" dirty="0" smtClean="0">
                <a:latin typeface="Times New Roman" panose="02020603050405020304" pitchFamily="18" charset="0"/>
                <a:cs typeface="Times New Roman" panose="02020603050405020304" pitchFamily="18" charset="0"/>
              </a:rPr>
              <a:t>INGENIERO EN FINANZAS, CONTADOR PÚBLICO - AUDITOR</a:t>
            </a:r>
            <a:r>
              <a:rPr lang="es-ES_tradnl" sz="1200" b="1" dirty="0">
                <a:latin typeface="Times New Roman" panose="02020603050405020304" pitchFamily="18" charset="0"/>
                <a:cs typeface="Times New Roman" panose="02020603050405020304" pitchFamily="18" charset="0"/>
              </a:rPr>
              <a:t/>
            </a:r>
            <a:br>
              <a:rPr lang="es-ES_tradnl" sz="1200" b="1" dirty="0">
                <a:latin typeface="Times New Roman" panose="02020603050405020304" pitchFamily="18" charset="0"/>
                <a:cs typeface="Times New Roman" panose="02020603050405020304" pitchFamily="18" charset="0"/>
              </a:rPr>
            </a:br>
            <a:r>
              <a:rPr lang="es-EC" sz="1200" b="1" dirty="0">
                <a:latin typeface="Times New Roman" panose="02020603050405020304" pitchFamily="18" charset="0"/>
                <a:cs typeface="Times New Roman" panose="02020603050405020304" pitchFamily="18" charset="0"/>
              </a:rPr>
              <a:t> </a:t>
            </a:r>
            <a:endParaRPr lang="es-EC" sz="1200" b="1" dirty="0" smtClean="0">
              <a:latin typeface="Times New Roman" panose="02020603050405020304" pitchFamily="18" charset="0"/>
              <a:cs typeface="Times New Roman" panose="02020603050405020304" pitchFamily="18" charset="0"/>
            </a:endParaRPr>
          </a:p>
          <a:p>
            <a:pPr algn="ctr"/>
            <a:endParaRPr lang="es-EC" sz="1200" b="1" dirty="0">
              <a:latin typeface="Times New Roman" panose="02020603050405020304" pitchFamily="18" charset="0"/>
              <a:cs typeface="Times New Roman" panose="02020603050405020304" pitchFamily="18" charset="0"/>
            </a:endParaRPr>
          </a:p>
          <a:p>
            <a:pPr algn="ctr"/>
            <a:r>
              <a:rPr lang="es-ES_tradnl" sz="1200" b="1" dirty="0">
                <a:latin typeface="Times New Roman" panose="02020603050405020304" pitchFamily="18" charset="0"/>
                <a:cs typeface="Times New Roman" panose="02020603050405020304" pitchFamily="18" charset="0"/>
              </a:rPr>
              <a:t/>
            </a:r>
            <a:br>
              <a:rPr lang="es-ES_tradnl" sz="1200" b="1" dirty="0">
                <a:latin typeface="Times New Roman" panose="02020603050405020304" pitchFamily="18" charset="0"/>
                <a:cs typeface="Times New Roman" panose="02020603050405020304" pitchFamily="18" charset="0"/>
              </a:rPr>
            </a:br>
            <a:r>
              <a:rPr lang="es-EC" sz="1200" b="1" dirty="0">
                <a:latin typeface="Times New Roman" panose="02020603050405020304" pitchFamily="18" charset="0"/>
                <a:cs typeface="Times New Roman" panose="02020603050405020304" pitchFamily="18" charset="0"/>
              </a:rPr>
              <a:t> </a:t>
            </a:r>
            <a:r>
              <a:rPr lang="es-ES_tradnl" sz="1200" b="1" dirty="0">
                <a:latin typeface="Times New Roman" panose="02020603050405020304" pitchFamily="18" charset="0"/>
                <a:cs typeface="Times New Roman" panose="02020603050405020304" pitchFamily="18" charset="0"/>
              </a:rPr>
              <a:t/>
            </a:r>
            <a:br>
              <a:rPr lang="es-ES_tradnl" sz="1200" b="1" dirty="0">
                <a:latin typeface="Times New Roman" panose="02020603050405020304" pitchFamily="18" charset="0"/>
                <a:cs typeface="Times New Roman" panose="02020603050405020304" pitchFamily="18" charset="0"/>
              </a:rPr>
            </a:br>
            <a:r>
              <a:rPr lang="es-EC" sz="1200" b="1" dirty="0">
                <a:latin typeface="Times New Roman" panose="02020603050405020304" pitchFamily="18" charset="0"/>
                <a:cs typeface="Times New Roman" panose="02020603050405020304" pitchFamily="18" charset="0"/>
              </a:rPr>
              <a:t> </a:t>
            </a:r>
            <a:r>
              <a:rPr lang="es-EC" sz="1200" b="1" dirty="0" smtClean="0">
                <a:latin typeface="Times New Roman" panose="02020603050405020304" pitchFamily="18" charset="0"/>
                <a:cs typeface="Times New Roman" panose="02020603050405020304" pitchFamily="18" charset="0"/>
              </a:rPr>
              <a:t>TEMA</a:t>
            </a:r>
            <a:r>
              <a:rPr lang="es-CO" sz="1200" b="1" dirty="0">
                <a:latin typeface="Times New Roman" panose="02020603050405020304" pitchFamily="18" charset="0"/>
                <a:cs typeface="Times New Roman" panose="02020603050405020304" pitchFamily="18" charset="0"/>
              </a:rPr>
              <a:t>: </a:t>
            </a:r>
            <a:r>
              <a:rPr lang="es-EC" sz="1200" b="1" dirty="0" smtClean="0">
                <a:latin typeface="Times New Roman" panose="02020603050405020304" pitchFamily="18" charset="0"/>
                <a:cs typeface="Times New Roman" panose="02020603050405020304" pitchFamily="18" charset="0"/>
              </a:rPr>
              <a:t>GESTIÓN FINANCIERA Y SOSTENIBILIDAD DE LOS EMPRENDIMIENTOS FORMALES DE LA CIUDAD DE QUITO</a:t>
            </a:r>
          </a:p>
          <a:p>
            <a:pPr algn="ctr"/>
            <a:endParaRPr lang="es-ES_tradnl" sz="1200" b="1" dirty="0" smtClean="0">
              <a:latin typeface="Times New Roman" panose="02020603050405020304" pitchFamily="18" charset="0"/>
              <a:cs typeface="Times New Roman" panose="02020603050405020304" pitchFamily="18" charset="0"/>
            </a:endParaRPr>
          </a:p>
          <a:p>
            <a:pPr algn="ct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a:t>
            </a: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AUTORA: PÉREZ MENESES, VICTORIA EVELYN</a:t>
            </a: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a:t>
            </a: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DIRECTOR: ING. ANDRANGO VICUÑA, JUAN CARLOS</a:t>
            </a: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a:t>
            </a: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a:t>
            </a:r>
            <a:r>
              <a:rPr lang="es-ES_tradnl" sz="1200" b="1" dirty="0" smtClean="0">
                <a:latin typeface="Times New Roman" panose="02020603050405020304" pitchFamily="18" charset="0"/>
                <a:cs typeface="Times New Roman" panose="02020603050405020304" pitchFamily="18" charset="0"/>
              </a:rPr>
              <a:t/>
            </a:r>
            <a:br>
              <a:rPr lang="es-ES_tradnl" sz="1200" b="1" dirty="0" smtClean="0">
                <a:latin typeface="Times New Roman" panose="02020603050405020304" pitchFamily="18" charset="0"/>
                <a:cs typeface="Times New Roman" panose="02020603050405020304" pitchFamily="18" charset="0"/>
              </a:rPr>
            </a:br>
            <a:r>
              <a:rPr lang="es-EC" sz="1200" b="1" dirty="0" smtClean="0">
                <a:latin typeface="Times New Roman" panose="02020603050405020304" pitchFamily="18" charset="0"/>
                <a:cs typeface="Times New Roman" panose="02020603050405020304" pitchFamily="18" charset="0"/>
              </a:rPr>
              <a:t> SANGOLQUÍ</a:t>
            </a:r>
          </a:p>
          <a:p>
            <a:pPr algn="ctr"/>
            <a:endParaRPr lang="es-EC" sz="1200" b="1" dirty="0" smtClean="0">
              <a:latin typeface="Times New Roman" panose="02020603050405020304" pitchFamily="18" charset="0"/>
              <a:cs typeface="Times New Roman" panose="02020603050405020304" pitchFamily="18" charset="0"/>
            </a:endParaRPr>
          </a:p>
          <a:p>
            <a:pPr algn="ctr"/>
            <a:r>
              <a:rPr lang="es-EC" sz="1200" b="1" dirty="0" smtClean="0">
                <a:latin typeface="Times New Roman" panose="02020603050405020304" pitchFamily="18" charset="0"/>
                <a:cs typeface="Times New Roman" panose="02020603050405020304" pitchFamily="18" charset="0"/>
              </a:rPr>
              <a:t>2018</a:t>
            </a:r>
            <a:endParaRPr lang="es-CO" sz="1200"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9835569" y="179051"/>
            <a:ext cx="2085975" cy="1005806"/>
          </a:xfrm>
          <a:prstGeom prst="rect">
            <a:avLst/>
          </a:prstGeom>
        </p:spPr>
      </p:pic>
    </p:spTree>
    <p:extLst>
      <p:ext uri="{BB962C8B-B14F-4D97-AF65-F5344CB8AC3E}">
        <p14:creationId xmlns:p14="http://schemas.microsoft.com/office/powerpoint/2010/main" val="3930254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492542760"/>
              </p:ext>
            </p:extLst>
          </p:nvPr>
        </p:nvGraphicFramePr>
        <p:xfrm>
          <a:off x="351217" y="893973"/>
          <a:ext cx="4457700" cy="1692874"/>
        </p:xfrm>
        <a:graphic>
          <a:graphicData uri="http://schemas.openxmlformats.org/drawingml/2006/chart">
            <c:chart xmlns:c="http://schemas.openxmlformats.org/drawingml/2006/chart" xmlns:r="http://schemas.openxmlformats.org/officeDocument/2006/relationships" r:id="rId2"/>
          </a:graphicData>
        </a:graphic>
      </p:graphicFrame>
      <p:sp>
        <p:nvSpPr>
          <p:cNvPr id="3" name="62 Cuadro de texto"/>
          <p:cNvSpPr txBox="1"/>
          <p:nvPr/>
        </p:nvSpPr>
        <p:spPr>
          <a:xfrm>
            <a:off x="898167" y="2689807"/>
            <a:ext cx="3028950" cy="1905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Pago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de contado a proveedores</a:t>
            </a:r>
          </a:p>
        </p:txBody>
      </p:sp>
      <p:graphicFrame>
        <p:nvGraphicFramePr>
          <p:cNvPr id="4" name="Gráfico 3"/>
          <p:cNvGraphicFramePr/>
          <p:nvPr>
            <p:extLst>
              <p:ext uri="{D42A27DB-BD31-4B8C-83A1-F6EECF244321}">
                <p14:modId xmlns:p14="http://schemas.microsoft.com/office/powerpoint/2010/main" val="2656852847"/>
              </p:ext>
            </p:extLst>
          </p:nvPr>
        </p:nvGraphicFramePr>
        <p:xfrm>
          <a:off x="5142962" y="893972"/>
          <a:ext cx="4408170" cy="1605691"/>
        </p:xfrm>
        <a:graphic>
          <a:graphicData uri="http://schemas.openxmlformats.org/drawingml/2006/chart">
            <c:chart xmlns:c="http://schemas.openxmlformats.org/drawingml/2006/chart" xmlns:r="http://schemas.openxmlformats.org/officeDocument/2006/relationships" r:id="rId3"/>
          </a:graphicData>
        </a:graphic>
      </p:graphicFrame>
      <p:sp>
        <p:nvSpPr>
          <p:cNvPr id="5" name="63 Cuadro de texto"/>
          <p:cNvSpPr txBox="1"/>
          <p:nvPr/>
        </p:nvSpPr>
        <p:spPr>
          <a:xfrm>
            <a:off x="5442946" y="2604082"/>
            <a:ext cx="3598545" cy="17145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Pago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 crédito a </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proveedores (</a:t>
            </a:r>
            <a:r>
              <a:rPr lang="es-EC" sz="1200" dirty="0" smtClean="0"/>
              <a:t>45,5%)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3012585948"/>
              </p:ext>
            </p:extLst>
          </p:nvPr>
        </p:nvGraphicFramePr>
        <p:xfrm>
          <a:off x="533749" y="3493381"/>
          <a:ext cx="3664764" cy="176884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p:cNvSpPr/>
          <p:nvPr/>
        </p:nvSpPr>
        <p:spPr>
          <a:xfrm>
            <a:off x="485103" y="3002178"/>
            <a:ext cx="9315719" cy="369332"/>
          </a:xfrm>
          <a:prstGeom prst="rect">
            <a:avLst/>
          </a:prstGeom>
        </p:spPr>
        <p:txBody>
          <a:bodyPr wrap="square">
            <a:spAutoFit/>
          </a:bodyPr>
          <a:lstStyle/>
          <a:p>
            <a:r>
              <a:rPr lang="es-EC" b="1" dirty="0">
                <a:latin typeface="Times New Roman" panose="02020603050405020304" pitchFamily="18" charset="0"/>
                <a:ea typeface="Calibri" panose="020F0502020204030204" pitchFamily="34" charset="0"/>
              </a:rPr>
              <a:t>Pregunta 7 </a:t>
            </a:r>
            <a:r>
              <a:rPr lang="es-EC" b="1" dirty="0">
                <a:solidFill>
                  <a:srgbClr val="000000"/>
                </a:solidFill>
                <a:latin typeface="Times New Roman" panose="02020603050405020304" pitchFamily="18" charset="0"/>
                <a:ea typeface="Calibri" panose="020F0502020204030204" pitchFamily="34" charset="0"/>
              </a:rPr>
              <a:t>¿El pago de sus clientes mensualmente al contado y crédito </a:t>
            </a:r>
            <a:r>
              <a:rPr lang="es-EC" b="1" dirty="0" smtClean="0">
                <a:solidFill>
                  <a:srgbClr val="000000"/>
                </a:solidFill>
                <a:latin typeface="Times New Roman" panose="02020603050405020304" pitchFamily="18" charset="0"/>
                <a:ea typeface="Calibri" panose="020F0502020204030204" pitchFamily="34" charset="0"/>
              </a:rPr>
              <a:t>son?</a:t>
            </a:r>
            <a:endParaRPr lang="es-EC" dirty="0"/>
          </a:p>
        </p:txBody>
      </p:sp>
      <p:sp>
        <p:nvSpPr>
          <p:cNvPr id="8" name="68 Cuadro de texto"/>
          <p:cNvSpPr txBox="1"/>
          <p:nvPr/>
        </p:nvSpPr>
        <p:spPr>
          <a:xfrm>
            <a:off x="485103" y="5422004"/>
            <a:ext cx="3287467" cy="18466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indent="180340" algn="ctr">
              <a:spcAft>
                <a:spcPts val="100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Pago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de clientes al contado</a:t>
            </a:r>
          </a:p>
        </p:txBody>
      </p:sp>
      <p:graphicFrame>
        <p:nvGraphicFramePr>
          <p:cNvPr id="9" name="Gráfico 8"/>
          <p:cNvGraphicFramePr/>
          <p:nvPr>
            <p:extLst>
              <p:ext uri="{D42A27DB-BD31-4B8C-83A1-F6EECF244321}">
                <p14:modId xmlns:p14="http://schemas.microsoft.com/office/powerpoint/2010/main" val="1065100038"/>
              </p:ext>
            </p:extLst>
          </p:nvPr>
        </p:nvGraphicFramePr>
        <p:xfrm>
          <a:off x="5365272" y="3493381"/>
          <a:ext cx="4435550" cy="1828610"/>
        </p:xfrm>
        <a:graphic>
          <a:graphicData uri="http://schemas.openxmlformats.org/drawingml/2006/chart">
            <c:chart xmlns:c="http://schemas.openxmlformats.org/drawingml/2006/chart" xmlns:r="http://schemas.openxmlformats.org/officeDocument/2006/relationships" r:id="rId5"/>
          </a:graphicData>
        </a:graphic>
      </p:graphicFrame>
      <p:sp>
        <p:nvSpPr>
          <p:cNvPr id="10" name="69 Cuadro de texto"/>
          <p:cNvSpPr txBox="1"/>
          <p:nvPr/>
        </p:nvSpPr>
        <p:spPr>
          <a:xfrm>
            <a:off x="5628068" y="5321991"/>
            <a:ext cx="3787836" cy="20002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Pago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de clientes a </a:t>
            </a:r>
            <a:r>
              <a:rPr lang="es-EC" sz="1200" dirty="0">
                <a:latin typeface="Times New Roman" panose="02020603050405020304" pitchFamily="18" charset="0"/>
                <a:ea typeface="Calibri" panose="020F0502020204030204" pitchFamily="34" charset="0"/>
                <a:cs typeface="Times New Roman" panose="02020603050405020304" pitchFamily="18" charset="0"/>
              </a:rPr>
              <a:t>crédito (</a:t>
            </a:r>
            <a:r>
              <a:rPr lang="es-EC" sz="1200" dirty="0"/>
              <a:t>16,8% )</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1000"/>
              </a:spcAf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485102" y="247641"/>
            <a:ext cx="10513455" cy="646331"/>
          </a:xfrm>
          <a:prstGeom prst="rect">
            <a:avLst/>
          </a:prstGeom>
        </p:spPr>
        <p:txBody>
          <a:bodyPr wrap="square">
            <a:spAutoFit/>
          </a:bodyPr>
          <a:lstStyle/>
          <a:p>
            <a:pPr indent="288290" algn="just">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4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pago a los proveedores </a:t>
            </a: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mensualmente es?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13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872330984"/>
              </p:ext>
            </p:extLst>
          </p:nvPr>
        </p:nvGraphicFramePr>
        <p:xfrm>
          <a:off x="947739" y="3669844"/>
          <a:ext cx="4121293"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665967" y="3188805"/>
            <a:ext cx="4924023" cy="461665"/>
          </a:xfrm>
          <a:prstGeom prst="rect">
            <a:avLst/>
          </a:prstGeom>
        </p:spPr>
        <p:txBody>
          <a:bodyPr wrap="square">
            <a:spAutoFit/>
          </a:bodyPr>
          <a:lstStyle/>
          <a:p>
            <a:r>
              <a:rPr lang="es-EC" sz="1200" b="1" dirty="0">
                <a:latin typeface="Arial" panose="020B0604020202020204" pitchFamily="34" charset="0"/>
                <a:ea typeface="Calibri" panose="020F0502020204030204" pitchFamily="34" charset="0"/>
                <a:cs typeface="Times New Roman" panose="02020603050405020304" pitchFamily="18" charset="0"/>
              </a:rPr>
              <a:t>Pregunta 10 ¿Cuál es el margen de utilidad que maneja en su emprendimiento?</a:t>
            </a:r>
          </a:p>
        </p:txBody>
      </p:sp>
      <p:graphicFrame>
        <p:nvGraphicFramePr>
          <p:cNvPr id="4" name="Gráfico 3"/>
          <p:cNvGraphicFramePr/>
          <p:nvPr>
            <p:extLst>
              <p:ext uri="{D42A27DB-BD31-4B8C-83A1-F6EECF244321}">
                <p14:modId xmlns:p14="http://schemas.microsoft.com/office/powerpoint/2010/main" val="675523241"/>
              </p:ext>
            </p:extLst>
          </p:nvPr>
        </p:nvGraphicFramePr>
        <p:xfrm>
          <a:off x="6682880" y="3650471"/>
          <a:ext cx="5095875" cy="258821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5112912" y="4399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7209182" y="2962438"/>
            <a:ext cx="44503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05075" algn="l"/>
              </a:tabLst>
              <a:defRPr>
                <a:solidFill>
                  <a:schemeClr val="tx1"/>
                </a:solidFill>
                <a:latin typeface="Arial" panose="020B0604020202020204" pitchFamily="34" charset="0"/>
              </a:defRPr>
            </a:lvl1pPr>
            <a:lvl2pPr eaLnBrk="0" fontAlgn="base" hangingPunct="0">
              <a:spcBef>
                <a:spcPct val="0"/>
              </a:spcBef>
              <a:spcAft>
                <a:spcPct val="0"/>
              </a:spcAft>
              <a:tabLst>
                <a:tab pos="2505075" algn="l"/>
              </a:tabLst>
              <a:defRPr>
                <a:solidFill>
                  <a:schemeClr val="tx1"/>
                </a:solidFill>
                <a:latin typeface="Arial" panose="020B0604020202020204" pitchFamily="34" charset="0"/>
              </a:defRPr>
            </a:lvl2pPr>
            <a:lvl3pPr eaLnBrk="0" fontAlgn="base" hangingPunct="0">
              <a:spcBef>
                <a:spcPct val="0"/>
              </a:spcBef>
              <a:spcAft>
                <a:spcPct val="0"/>
              </a:spcAft>
              <a:tabLst>
                <a:tab pos="2505075" algn="l"/>
              </a:tabLst>
              <a:defRPr>
                <a:solidFill>
                  <a:schemeClr val="tx1"/>
                </a:solidFill>
                <a:latin typeface="Arial" panose="020B0604020202020204" pitchFamily="34" charset="0"/>
              </a:defRPr>
            </a:lvl3pPr>
            <a:lvl4pPr eaLnBrk="0" fontAlgn="base" hangingPunct="0">
              <a:spcBef>
                <a:spcPct val="0"/>
              </a:spcBef>
              <a:spcAft>
                <a:spcPct val="0"/>
              </a:spcAft>
              <a:tabLst>
                <a:tab pos="2505075" algn="l"/>
              </a:tabLst>
              <a:defRPr>
                <a:solidFill>
                  <a:schemeClr val="tx1"/>
                </a:solidFill>
                <a:latin typeface="Arial" panose="020B0604020202020204" pitchFamily="34" charset="0"/>
              </a:defRPr>
            </a:lvl4pPr>
            <a:lvl5pPr eaLnBrk="0" fontAlgn="base" hangingPunct="0">
              <a:spcBef>
                <a:spcPct val="0"/>
              </a:spcBef>
              <a:spcAft>
                <a:spcPct val="0"/>
              </a:spcAft>
              <a:tabLst>
                <a:tab pos="2505075" algn="l"/>
              </a:tabLst>
              <a:defRPr>
                <a:solidFill>
                  <a:schemeClr val="tx1"/>
                </a:solidFill>
                <a:latin typeface="Arial" panose="020B0604020202020204" pitchFamily="34" charset="0"/>
              </a:defRPr>
            </a:lvl5pPr>
            <a:lvl6pPr eaLnBrk="0" fontAlgn="base" hangingPunct="0">
              <a:spcBef>
                <a:spcPct val="0"/>
              </a:spcBef>
              <a:spcAft>
                <a:spcPct val="0"/>
              </a:spcAft>
              <a:tabLst>
                <a:tab pos="2505075" algn="l"/>
              </a:tabLst>
              <a:defRPr>
                <a:solidFill>
                  <a:schemeClr val="tx1"/>
                </a:solidFill>
                <a:latin typeface="Arial" panose="020B0604020202020204" pitchFamily="34" charset="0"/>
              </a:defRPr>
            </a:lvl6pPr>
            <a:lvl7pPr eaLnBrk="0" fontAlgn="base" hangingPunct="0">
              <a:spcBef>
                <a:spcPct val="0"/>
              </a:spcBef>
              <a:spcAft>
                <a:spcPct val="0"/>
              </a:spcAft>
              <a:tabLst>
                <a:tab pos="2505075" algn="l"/>
              </a:tabLst>
              <a:defRPr>
                <a:solidFill>
                  <a:schemeClr val="tx1"/>
                </a:solidFill>
                <a:latin typeface="Arial" panose="020B0604020202020204" pitchFamily="34" charset="0"/>
              </a:defRPr>
            </a:lvl7pPr>
            <a:lvl8pPr eaLnBrk="0" fontAlgn="base" hangingPunct="0">
              <a:spcBef>
                <a:spcPct val="0"/>
              </a:spcBef>
              <a:spcAft>
                <a:spcPct val="0"/>
              </a:spcAft>
              <a:tabLst>
                <a:tab pos="2505075" algn="l"/>
              </a:tabLst>
              <a:defRPr>
                <a:solidFill>
                  <a:schemeClr val="tx1"/>
                </a:solidFill>
                <a:latin typeface="Arial" panose="020B0604020202020204" pitchFamily="34" charset="0"/>
              </a:defRPr>
            </a:lvl8pPr>
            <a:lvl9pPr eaLnBrk="0" fontAlgn="base" hangingPunct="0">
              <a:spcBef>
                <a:spcPct val="0"/>
              </a:spcBef>
              <a:spcAft>
                <a:spcPct val="0"/>
              </a:spcAft>
              <a:tabLst>
                <a:tab pos="2505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505075" algn="l"/>
              </a:tabLst>
            </a:pPr>
            <a:endParaRPr kumimoji="0" lang="es-EC"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505075" algn="l"/>
              </a:tabLst>
            </a:pPr>
            <a:r>
              <a:rPr kumimoji="0" lang="es-EC"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Pregunta 11 </a:t>
            </a:r>
            <a:r>
              <a:rPr kumimoji="0" lang="es-EC"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¿Sus activos fijos tienen un valor de?</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728044598"/>
              </p:ext>
            </p:extLst>
          </p:nvPr>
        </p:nvGraphicFramePr>
        <p:xfrm>
          <a:off x="6910208" y="738617"/>
          <a:ext cx="5048250" cy="201474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p:cNvSpPr/>
          <p:nvPr/>
        </p:nvSpPr>
        <p:spPr>
          <a:xfrm>
            <a:off x="6573077" y="0"/>
            <a:ext cx="7527235" cy="461665"/>
          </a:xfrm>
          <a:prstGeom prst="rect">
            <a:avLst/>
          </a:prstGeom>
        </p:spPr>
        <p:txBody>
          <a:bodyPr wrap="square">
            <a:spAutoFit/>
          </a:bodyPr>
          <a:lstStyle/>
          <a:p>
            <a:pPr indent="180340" algn="just">
              <a:lnSpc>
                <a:spcPct val="200000"/>
              </a:lnSpc>
              <a:spcAft>
                <a:spcPts val="0"/>
              </a:spcAft>
              <a:tabLst>
                <a:tab pos="1671955" algn="l"/>
              </a:tabLst>
            </a:pPr>
            <a:r>
              <a:rPr lang="es-EC" sz="1200" b="1" dirty="0" smtClean="0">
                <a:latin typeface="Arial" panose="020B0604020202020204" pitchFamily="34" charset="0"/>
                <a:ea typeface="Calibri" panose="020F0502020204030204" pitchFamily="34" charset="0"/>
                <a:cs typeface="Times New Roman" panose="02020603050405020304" pitchFamily="18" charset="0"/>
              </a:rPr>
              <a:t>Pregunta </a:t>
            </a:r>
            <a:r>
              <a:rPr lang="es-EC" sz="1200" b="1" dirty="0">
                <a:latin typeface="Arial" panose="020B0604020202020204" pitchFamily="34" charset="0"/>
                <a:ea typeface="Calibri" panose="020F0502020204030204" pitchFamily="34" charset="0"/>
                <a:cs typeface="Times New Roman" panose="02020603050405020304" pitchFamily="18" charset="0"/>
              </a:rPr>
              <a:t>9 ¿El patrimonio de su emprendimiento tiene un valor de?</a:t>
            </a:r>
          </a:p>
        </p:txBody>
      </p:sp>
      <p:sp>
        <p:nvSpPr>
          <p:cNvPr id="10" name="Rectángulo 9"/>
          <p:cNvSpPr/>
          <p:nvPr/>
        </p:nvSpPr>
        <p:spPr>
          <a:xfrm>
            <a:off x="1246525" y="92332"/>
            <a:ext cx="3523722" cy="276999"/>
          </a:xfrm>
          <a:prstGeom prst="rect">
            <a:avLst/>
          </a:prstGeom>
        </p:spPr>
        <p:txBody>
          <a:bodyPr wrap="none">
            <a:spAutoFit/>
          </a:bodyPr>
          <a:lstStyle/>
          <a:p>
            <a:r>
              <a:rPr lang="es-EC" sz="1200" b="1" dirty="0">
                <a:latin typeface="Arial" panose="020B0604020202020204" pitchFamily="34" charset="0"/>
                <a:ea typeface="Calibri" panose="020F0502020204030204" pitchFamily="34" charset="0"/>
                <a:cs typeface="Times New Roman" panose="02020603050405020304" pitchFamily="18" charset="0"/>
              </a:rPr>
              <a:t>Pregunta 8 ¿Sus ingresos son destinados a? </a:t>
            </a:r>
          </a:p>
        </p:txBody>
      </p:sp>
      <p:graphicFrame>
        <p:nvGraphicFramePr>
          <p:cNvPr id="11" name="Gráfico 10"/>
          <p:cNvGraphicFramePr/>
          <p:nvPr>
            <p:extLst>
              <p:ext uri="{D42A27DB-BD31-4B8C-83A1-F6EECF244321}">
                <p14:modId xmlns:p14="http://schemas.microsoft.com/office/powerpoint/2010/main" val="3910570665"/>
              </p:ext>
            </p:extLst>
          </p:nvPr>
        </p:nvGraphicFramePr>
        <p:xfrm>
          <a:off x="874786" y="471706"/>
          <a:ext cx="4267200" cy="2266950"/>
        </p:xfrm>
        <a:graphic>
          <a:graphicData uri="http://schemas.openxmlformats.org/drawingml/2006/chart">
            <c:chart xmlns:c="http://schemas.openxmlformats.org/drawingml/2006/chart" xmlns:r="http://schemas.openxmlformats.org/officeDocument/2006/relationships" r:id="rId5"/>
          </a:graphicData>
        </a:graphic>
      </p:graphicFrame>
      <p:sp>
        <p:nvSpPr>
          <p:cNvPr id="12" name="71 Cuadro de texto"/>
          <p:cNvSpPr txBox="1"/>
          <p:nvPr/>
        </p:nvSpPr>
        <p:spPr>
          <a:xfrm>
            <a:off x="874786" y="2862425"/>
            <a:ext cx="4267200" cy="20002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Destino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muy </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importante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60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33568710"/>
              </p:ext>
            </p:extLst>
          </p:nvPr>
        </p:nvGraphicFramePr>
        <p:xfrm>
          <a:off x="1120463" y="2949260"/>
          <a:ext cx="7547019" cy="3339288"/>
        </p:xfrm>
        <a:graphic>
          <a:graphicData uri="http://schemas.openxmlformats.org/drawingml/2006/table">
            <a:tbl>
              <a:tblPr>
                <a:tableStyleId>{5C22544A-7EE6-4342-B048-85BDC9FD1C3A}</a:tableStyleId>
              </a:tblPr>
              <a:tblGrid>
                <a:gridCol w="568055"/>
                <a:gridCol w="703307"/>
                <a:gridCol w="703307"/>
                <a:gridCol w="703307"/>
                <a:gridCol w="568055"/>
                <a:gridCol w="491077"/>
                <a:gridCol w="630941"/>
                <a:gridCol w="618807"/>
                <a:gridCol w="570274"/>
                <a:gridCol w="285724"/>
                <a:gridCol w="568055"/>
                <a:gridCol w="568055"/>
                <a:gridCol w="568055"/>
              </a:tblGrid>
              <a:tr h="345089">
                <a:tc>
                  <a:txBody>
                    <a:bodyPr/>
                    <a:lstStyle/>
                    <a:p>
                      <a:pPr algn="ctr" fontAlgn="ctr"/>
                      <a:r>
                        <a:rPr lang="es-EC" sz="800" u="none" strike="noStrike" dirty="0">
                          <a:effectLst/>
                        </a:rPr>
                        <a:t>N.-</a:t>
                      </a:r>
                      <a:endParaRPr lang="es-EC" sz="800" b="1" i="0" u="none" strike="noStrike" dirty="0">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Ingresos anuales</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Costo de ventas</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Utilidad</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ROE=UN/PT</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dirty="0">
                          <a:effectLst/>
                        </a:rPr>
                        <a:t>Liquidez</a:t>
                      </a:r>
                      <a:endParaRPr lang="es-EC" sz="800" b="1" i="0" u="none" strike="noStrike" dirty="0">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Apalancamiento</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Rotacion de cuentas por pagar</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Rotacion de cuentas por cobrar</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Dias CXC</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Dias inventario</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Dias CXP</a:t>
                      </a:r>
                      <a:endParaRPr lang="es-EC" sz="800" b="1" i="0" u="none" strike="noStrike">
                        <a:solidFill>
                          <a:srgbClr val="000000"/>
                        </a:solidFill>
                        <a:effectLst/>
                        <a:latin typeface="Calibri" panose="020F0502020204030204" pitchFamily="34" charset="0"/>
                      </a:endParaRPr>
                    </a:p>
                  </a:txBody>
                  <a:tcPr marL="7057" marR="7057" marT="7057" marB="0" anchor="ctr"/>
                </a:tc>
                <a:tc>
                  <a:txBody>
                    <a:bodyPr/>
                    <a:lstStyle/>
                    <a:p>
                      <a:pPr algn="ctr" fontAlgn="ctr"/>
                      <a:r>
                        <a:rPr lang="es-EC" sz="800" u="none" strike="noStrike">
                          <a:effectLst/>
                        </a:rPr>
                        <a:t>CCE</a:t>
                      </a:r>
                      <a:endParaRPr lang="es-EC" sz="800" b="1" i="0" u="none" strike="noStrike">
                        <a:solidFill>
                          <a:srgbClr val="000000"/>
                        </a:solidFill>
                        <a:effectLst/>
                        <a:latin typeface="Calibri" panose="020F0502020204030204" pitchFamily="34" charset="0"/>
                      </a:endParaRPr>
                    </a:p>
                  </a:txBody>
                  <a:tcPr marL="7057" marR="7057" marT="7057" marB="0" anchor="ctr"/>
                </a:tc>
              </a:tr>
              <a:tr h="119384">
                <a:tc>
                  <a:txBody>
                    <a:bodyPr/>
                    <a:lstStyle/>
                    <a:p>
                      <a:pPr algn="r" fontAlgn="b"/>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5520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1920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l" fontAlgn="b"/>
                      <a:r>
                        <a:rPr lang="es-EC" sz="800" u="none" strike="noStrike">
                          <a:effectLst/>
                        </a:rPr>
                        <a:t>       0,57 </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17,2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50,7</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67,9</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dirty="0">
                          <a:effectLst/>
                        </a:rPr>
                        <a:t>-10%</a:t>
                      </a:r>
                      <a:endParaRPr lang="es-EC" sz="800" b="0" i="0" u="none" strike="noStrike" dirty="0">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0,50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11,1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15,2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5,7</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dirty="0">
                          <a:effectLst/>
                        </a:rPr>
                        <a:t>0,13</a:t>
                      </a:r>
                      <a:endParaRPr lang="es-EC" sz="800" b="0" i="0" u="none" strike="noStrike" dirty="0">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34,2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40,6</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21600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18000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0,83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25,3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34,5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59,8</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150%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0,25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0,46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14,0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15,2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21,6</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4,9</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40,6</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7</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24000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18000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0,75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22,8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43,1</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8,5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9</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16800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16800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140%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43,5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43,5</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4560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-240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0,25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22,8</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0,25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0,11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26,6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22,4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21600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38,0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11,4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26,6</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14400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15600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0,25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45,6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38,0</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19200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11,4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49,4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11,4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49,4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1,9</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0,40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0,18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23,8</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13200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0,30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0,45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13,8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45,6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50,3</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17</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11400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8400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2400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19</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8400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2,8</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30,4</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20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9600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2400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60%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4,9</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35,5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dirty="0">
                          <a:effectLst/>
                        </a:rPr>
                        <a:t>35,5</a:t>
                      </a:r>
                      <a:endParaRPr lang="es-EC" sz="800" b="0" i="0" u="none" strike="noStrike" dirty="0">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21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10800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1,9</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35,5</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dirty="0">
                          <a:effectLst/>
                        </a:rPr>
                        <a:t>35,5</a:t>
                      </a:r>
                      <a:endParaRPr lang="es-EC" sz="800" b="0" i="0" u="none" strike="noStrike" dirty="0">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22</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5760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2160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40,6</a:t>
                      </a:r>
                      <a:endParaRPr lang="es-EC" sz="800" b="0" i="0" u="none" strike="noStrike">
                        <a:solidFill>
                          <a:srgbClr val="000000"/>
                        </a:solidFill>
                        <a:effectLst/>
                        <a:latin typeface="Calibri" panose="020F0502020204030204" pitchFamily="34" charset="0"/>
                      </a:endParaRPr>
                    </a:p>
                  </a:txBody>
                  <a:tcPr marL="7057" marR="7057" marT="7057" marB="0" anchor="b"/>
                </a:tc>
              </a:tr>
              <a:tr h="119384">
                <a:tc>
                  <a:txBody>
                    <a:bodyPr/>
                    <a:lstStyle/>
                    <a:p>
                      <a:pPr algn="r" fontAlgn="b"/>
                      <a:r>
                        <a:rPr lang="es-EC" sz="800" u="none" strike="noStrike">
                          <a:effectLst/>
                        </a:rPr>
                        <a:t>23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7200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3600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51%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2,1</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40,6</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a:effectLst/>
                        </a:rPr>
                        <a:t>0,0</a:t>
                      </a:r>
                      <a:endParaRPr lang="es-EC" sz="800" b="0" i="0" u="none" strike="noStrike">
                        <a:solidFill>
                          <a:srgbClr val="000000"/>
                        </a:solidFill>
                        <a:effectLst/>
                        <a:latin typeface="Calibri" panose="020F0502020204030204" pitchFamily="34" charset="0"/>
                      </a:endParaRPr>
                    </a:p>
                  </a:txBody>
                  <a:tcPr marL="7057" marR="7057" marT="7057" marB="0" anchor="b"/>
                </a:tc>
                <a:tc>
                  <a:txBody>
                    <a:bodyPr/>
                    <a:lstStyle/>
                    <a:p>
                      <a:pPr algn="r" fontAlgn="b"/>
                      <a:r>
                        <a:rPr lang="es-EC" sz="800" u="none" strike="noStrike" dirty="0">
                          <a:effectLst/>
                        </a:rPr>
                        <a:t>40,6</a:t>
                      </a:r>
                      <a:endParaRPr lang="es-EC" sz="800" b="0" i="0" u="none" strike="noStrike" dirty="0">
                        <a:solidFill>
                          <a:srgbClr val="000000"/>
                        </a:solidFill>
                        <a:effectLst/>
                        <a:latin typeface="Calibri" panose="020F0502020204030204" pitchFamily="34" charset="0"/>
                      </a:endParaRPr>
                    </a:p>
                  </a:txBody>
                  <a:tcPr marL="7057" marR="7057" marT="7057" marB="0" anchor="b"/>
                </a:tc>
              </a:tr>
            </a:tbl>
          </a:graphicData>
        </a:graphic>
      </p:graphicFrame>
      <p:sp>
        <p:nvSpPr>
          <p:cNvPr id="4" name="Rectángulo 3"/>
          <p:cNvSpPr/>
          <p:nvPr/>
        </p:nvSpPr>
        <p:spPr>
          <a:xfrm>
            <a:off x="1862583" y="101889"/>
            <a:ext cx="200882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Tabla </a:t>
            </a:r>
            <a:r>
              <a:rPr lang="es-EC" dirty="0" smtClean="0">
                <a:latin typeface="Times New Roman" panose="02020603050405020304" pitchFamily="18" charset="0"/>
                <a:ea typeface="Calibri" panose="020F0502020204030204" pitchFamily="34" charset="0"/>
              </a:rPr>
              <a:t>Cuotas </a:t>
            </a:r>
            <a:r>
              <a:rPr lang="es-EC" dirty="0">
                <a:latin typeface="Times New Roman" panose="02020603050405020304" pitchFamily="18" charset="0"/>
                <a:ea typeface="Calibri" panose="020F0502020204030204" pitchFamily="34" charset="0"/>
              </a:rPr>
              <a:t>RISE </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981823113"/>
              </p:ext>
            </p:extLst>
          </p:nvPr>
        </p:nvGraphicFramePr>
        <p:xfrm>
          <a:off x="1283776" y="471221"/>
          <a:ext cx="7293553" cy="2286000"/>
        </p:xfrm>
        <a:graphic>
          <a:graphicData uri="http://schemas.openxmlformats.org/drawingml/2006/table">
            <a:tbl>
              <a:tblPr firstRow="1" firstCol="1" bandRow="1">
                <a:tableStyleId>{5C22544A-7EE6-4342-B048-85BDC9FD1C3A}</a:tableStyleId>
              </a:tblPr>
              <a:tblGrid>
                <a:gridCol w="1811724"/>
                <a:gridCol w="647322"/>
                <a:gridCol w="744518"/>
                <a:gridCol w="851433"/>
                <a:gridCol w="809639"/>
                <a:gridCol w="809639"/>
                <a:gridCol w="809639"/>
                <a:gridCol w="809639"/>
              </a:tblGrid>
              <a:tr h="190500">
                <a:tc gridSpan="8">
                  <a:txBody>
                    <a:bodyPr/>
                    <a:lstStyle/>
                    <a:p>
                      <a:pPr indent="180340" algn="ctr">
                        <a:lnSpc>
                          <a:spcPct val="150000"/>
                        </a:lnSpc>
                        <a:spcAft>
                          <a:spcPts val="0"/>
                        </a:spcAft>
                      </a:pPr>
                      <a:r>
                        <a:rPr lang="es-EC" sz="1000">
                          <a:effectLst/>
                        </a:rPr>
                        <a:t>CATEGORÍAS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indent="180340" algn="ctr">
                        <a:lnSpc>
                          <a:spcPct val="150000"/>
                        </a:lnSpc>
                        <a:spcAft>
                          <a:spcPts val="0"/>
                        </a:spcAft>
                      </a:pPr>
                      <a:r>
                        <a:rPr lang="es-EC" sz="10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2425">
                <a:tc>
                  <a:txBody>
                    <a:bodyPr/>
                    <a:lstStyle/>
                    <a:p>
                      <a:pPr indent="180340" algn="l">
                        <a:lnSpc>
                          <a:spcPct val="150000"/>
                        </a:lnSpc>
                        <a:spcAft>
                          <a:spcPts val="0"/>
                        </a:spcAft>
                      </a:pPr>
                      <a:r>
                        <a:rPr lang="es-EC" sz="1000">
                          <a:effectLst/>
                        </a:rPr>
                        <a:t>Ingresos anuales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0-5.000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5.001-10.000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10.001-20.000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20.001-30.000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30.001-40.000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40.001-50.000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50.001-60.000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4800">
                <a:tc>
                  <a:txBody>
                    <a:bodyPr/>
                    <a:lstStyle/>
                    <a:p>
                      <a:pPr indent="180340" algn="l">
                        <a:lnSpc>
                          <a:spcPct val="150000"/>
                        </a:lnSpc>
                        <a:spcAft>
                          <a:spcPts val="0"/>
                        </a:spcAft>
                      </a:pPr>
                      <a:r>
                        <a:rPr lang="es-EC" sz="1000">
                          <a:effectLst/>
                        </a:rPr>
                        <a:t>Promedio de ingresos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0-417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417-833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833-1.667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1.667-2500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2.500-3.333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3.333-4.167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4.167-5000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gridSpan="8">
                  <a:txBody>
                    <a:bodyPr/>
                    <a:lstStyle/>
                    <a:p>
                      <a:pPr indent="180340" algn="ctr">
                        <a:lnSpc>
                          <a:spcPct val="150000"/>
                        </a:lnSpc>
                        <a:spcAft>
                          <a:spcPts val="0"/>
                        </a:spcAft>
                      </a:pPr>
                      <a:r>
                        <a:rPr lang="es-EC" sz="1000">
                          <a:effectLst/>
                        </a:rPr>
                        <a:t>ACTIVIDADES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indent="180340" algn="l">
                        <a:lnSpc>
                          <a:spcPct val="150000"/>
                        </a:lnSpc>
                        <a:spcAft>
                          <a:spcPts val="0"/>
                        </a:spcAft>
                      </a:pPr>
                      <a:r>
                        <a:rPr lang="es-EC" sz="1000">
                          <a:effectLst/>
                        </a:rPr>
                        <a:t>Comercio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8,59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15,74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21,48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28,62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37,21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80340" algn="l">
                        <a:lnSpc>
                          <a:spcPct val="150000"/>
                        </a:lnSpc>
                        <a:spcAft>
                          <a:spcPts val="0"/>
                        </a:spcAft>
                      </a:pPr>
                      <a:r>
                        <a:rPr lang="es-EC" sz="1000">
                          <a:effectLst/>
                        </a:rPr>
                        <a:t>Servicios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85,87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130,24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187,49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257,62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80340" algn="l">
                        <a:lnSpc>
                          <a:spcPct val="150000"/>
                        </a:lnSpc>
                        <a:spcAft>
                          <a:spcPts val="0"/>
                        </a:spcAft>
                      </a:pPr>
                      <a:r>
                        <a:rPr lang="es-EC" sz="1000">
                          <a:effectLst/>
                        </a:rPr>
                        <a:t>Manufactura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7,17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14,31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25,77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35,79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a:effectLst/>
                        </a:rPr>
                        <a:t>45,8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000" dirty="0">
                          <a:effectLst/>
                        </a:rPr>
                        <a:t>64,41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25314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521780"/>
          </a:xfrm>
        </p:spPr>
        <p:txBody>
          <a:bodyPr>
            <a:normAutofit fontScale="90000"/>
          </a:bodyPr>
          <a:lstStyle/>
          <a:p>
            <a:r>
              <a:rPr lang="es-CO" b="1" dirty="0" smtClean="0">
                <a:solidFill>
                  <a:schemeClr val="tx1"/>
                </a:solidFill>
              </a:rPr>
              <a:t>Análisis </a:t>
            </a:r>
            <a:r>
              <a:rPr lang="es-CO" b="1" dirty="0">
                <a:solidFill>
                  <a:schemeClr val="tx1"/>
                </a:solidFill>
              </a:rPr>
              <a:t>Bivariado </a:t>
            </a:r>
          </a:p>
        </p:txBody>
      </p:sp>
      <p:sp>
        <p:nvSpPr>
          <p:cNvPr id="8" name="Rectangle 6"/>
          <p:cNvSpPr>
            <a:spLocks noChangeArrowheads="1"/>
          </p:cNvSpPr>
          <p:nvPr/>
        </p:nvSpPr>
        <p:spPr bwMode="auto">
          <a:xfrm>
            <a:off x="4103688" y="212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5" name="Rectángulo 14"/>
          <p:cNvSpPr/>
          <p:nvPr/>
        </p:nvSpPr>
        <p:spPr>
          <a:xfrm>
            <a:off x="229551" y="5649609"/>
            <a:ext cx="6096000" cy="723275"/>
          </a:xfrm>
          <a:prstGeom prst="rect">
            <a:avLst/>
          </a:prstGeom>
        </p:spPr>
        <p:txBody>
          <a:bodyPr>
            <a:spAutoFit/>
          </a:bodyPr>
          <a:lstStyle/>
          <a:p>
            <a:pPr indent="288290">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Análisis ejecutivo </a:t>
            </a:r>
            <a:endParaRPr lang="es-CO" dirty="0" smtClean="0">
              <a:latin typeface="Times New Roman" panose="02020603050405020304" pitchFamily="18" charset="0"/>
              <a:ea typeface="Calibri" panose="020F0502020204030204" pitchFamily="34" charset="0"/>
              <a:cs typeface="Times New Roman" panose="02020603050405020304" pitchFamily="18" charset="0"/>
            </a:endParaRPr>
          </a:p>
          <a:p>
            <a:pPr indent="288290">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L</a:t>
            </a:r>
            <a:r>
              <a:rPr lang="es-EC" dirty="0" smtClean="0">
                <a:latin typeface="Times New Roman" panose="02020603050405020304" pitchFamily="18" charset="0"/>
                <a:ea typeface="Calibri" panose="020F0502020204030204" pitchFamily="34" charset="0"/>
                <a:cs typeface="Times New Roman" panose="02020603050405020304" pitchFamily="18" charset="0"/>
              </a:rPr>
              <a:t>a asociación entre estas variables no existe. </a:t>
            </a:r>
            <a:endParaRPr lang="es-CO"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016975323"/>
              </p:ext>
            </p:extLst>
          </p:nvPr>
        </p:nvGraphicFramePr>
        <p:xfrm>
          <a:off x="555606" y="2790741"/>
          <a:ext cx="5038726" cy="3017520"/>
        </p:xfrm>
        <a:graphic>
          <a:graphicData uri="http://schemas.openxmlformats.org/drawingml/2006/table">
            <a:tbl>
              <a:tblPr>
                <a:tableStyleId>{5C22544A-7EE6-4342-B048-85BDC9FD1C3A}</a:tableStyleId>
              </a:tblPr>
              <a:tblGrid>
                <a:gridCol w="2119464"/>
                <a:gridCol w="1479626"/>
                <a:gridCol w="900090"/>
                <a:gridCol w="539546"/>
              </a:tblGrid>
              <a:tr h="676636">
                <a:tc gridSpan="2">
                  <a:txBody>
                    <a:bodyPr/>
                    <a:lstStyle/>
                    <a:p>
                      <a:pPr indent="180340" algn="just">
                        <a:lnSpc>
                          <a:spcPct val="2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9370" marR="39370" indent="180340" algn="just">
                        <a:lnSpc>
                          <a:spcPct val="150000"/>
                        </a:lnSpc>
                        <a:spcAft>
                          <a:spcPts val="0"/>
                        </a:spcAft>
                      </a:pPr>
                      <a:r>
                        <a:rPr lang="es-EC" sz="1200">
                          <a:effectLst/>
                        </a:rPr>
                        <a:t>Rotación de cuentas por cobrar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9370" marR="39370" indent="180340" algn="just">
                        <a:lnSpc>
                          <a:spcPct val="150000"/>
                        </a:lnSpc>
                        <a:spcAft>
                          <a:spcPts val="0"/>
                        </a:spcAft>
                      </a:pPr>
                      <a:r>
                        <a:rPr lang="es-EC" sz="1200">
                          <a:effectLst/>
                        </a:rPr>
                        <a:t>ROE=UN/PT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442772">
                <a:tc rowSpan="3">
                  <a:txBody>
                    <a:bodyPr/>
                    <a:lstStyle/>
                    <a:p>
                      <a:pPr marL="38100" marR="38100" indent="180340" algn="just">
                        <a:lnSpc>
                          <a:spcPct val="150000"/>
                        </a:lnSpc>
                        <a:spcAft>
                          <a:spcPts val="0"/>
                        </a:spcAft>
                      </a:pPr>
                      <a:r>
                        <a:rPr lang="es-EC" sz="1200">
                          <a:effectLst/>
                        </a:rPr>
                        <a:t>Rotación de cuentas por cobrar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dirty="0">
                          <a:effectLst/>
                        </a:rPr>
                        <a:t>Correlación de Pearson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8908">
                <a:tc vMerge="1">
                  <a:txBody>
                    <a:bodyPr/>
                    <a:lstStyle/>
                    <a:p>
                      <a:endParaRPr lang="es-EC"/>
                    </a:p>
                  </a:txBody>
                  <a:tcPr/>
                </a:tc>
                <a:tc>
                  <a:txBody>
                    <a:bodyPr/>
                    <a:lstStyle/>
                    <a:p>
                      <a:pPr marL="38100" marR="38100" indent="180340" algn="just">
                        <a:lnSpc>
                          <a:spcPct val="15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.838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8908">
                <a:tc vMerge="1">
                  <a:txBody>
                    <a:bodyPr/>
                    <a:lstStyle/>
                    <a:p>
                      <a:endParaRPr lang="es-EC"/>
                    </a:p>
                  </a:txBody>
                  <a:tcPr/>
                </a:tc>
                <a:tc>
                  <a:txBody>
                    <a:bodyPr/>
                    <a:lstStyle/>
                    <a:p>
                      <a:pPr marL="38100" marR="38100" indent="180340" algn="just">
                        <a:lnSpc>
                          <a:spcPct val="15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42772">
                <a:tc rowSpan="3">
                  <a:txBody>
                    <a:bodyPr/>
                    <a:lstStyle/>
                    <a:p>
                      <a:pPr marL="38100" marR="38100" indent="180340" algn="just">
                        <a:lnSpc>
                          <a:spcPct val="150000"/>
                        </a:lnSpc>
                        <a:spcAft>
                          <a:spcPts val="0"/>
                        </a:spcAft>
                      </a:pPr>
                      <a:r>
                        <a:rPr lang="es-EC" sz="1200" dirty="0">
                          <a:effectLst/>
                        </a:rPr>
                        <a:t>ROE=UN/PT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8908">
                <a:tc vMerge="1">
                  <a:txBody>
                    <a:bodyPr/>
                    <a:lstStyle/>
                    <a:p>
                      <a:endParaRPr lang="es-EC"/>
                    </a:p>
                  </a:txBody>
                  <a:tcPr/>
                </a:tc>
                <a:tc>
                  <a:txBody>
                    <a:bodyPr/>
                    <a:lstStyle/>
                    <a:p>
                      <a:pPr marL="38100" marR="38100" indent="180340" algn="just">
                        <a:lnSpc>
                          <a:spcPct val="15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.838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8908">
                <a:tc vMerge="1">
                  <a:txBody>
                    <a:bodyPr/>
                    <a:lstStyle/>
                    <a:p>
                      <a:endParaRPr lang="es-EC"/>
                    </a:p>
                  </a:txBody>
                  <a:tcPr/>
                </a:tc>
                <a:tc>
                  <a:txBody>
                    <a:bodyPr/>
                    <a:lstStyle/>
                    <a:p>
                      <a:pPr marL="38100" marR="38100" indent="180340" algn="just">
                        <a:lnSpc>
                          <a:spcPct val="150000"/>
                        </a:lnSpc>
                        <a:spcAft>
                          <a:spcPts val="0"/>
                        </a:spcAft>
                      </a:pPr>
                      <a:r>
                        <a:rPr lang="es-EC" sz="1200" dirty="0">
                          <a:effectLst/>
                        </a:rPr>
                        <a:t>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dirty="0">
                          <a:effectLst/>
                        </a:rPr>
                        <a:t>202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dirty="0">
                          <a:effectLst/>
                        </a:rPr>
                        <a:t>202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6" name="Rectángulo 5"/>
          <p:cNvSpPr/>
          <p:nvPr/>
        </p:nvSpPr>
        <p:spPr>
          <a:xfrm>
            <a:off x="405963" y="2391442"/>
            <a:ext cx="5286499" cy="338554"/>
          </a:xfrm>
          <a:prstGeom prst="rect">
            <a:avLst/>
          </a:prstGeom>
        </p:spPr>
        <p:txBody>
          <a:bodyPr wrap="square">
            <a:spAutoFit/>
          </a:bodyPr>
          <a:lstStyle/>
          <a:p>
            <a:pPr indent="180340" algn="just">
              <a:spcAft>
                <a:spcPts val="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Correlación </a:t>
            </a:r>
            <a:r>
              <a:rPr lang="es-EC" sz="1600" dirty="0">
                <a:latin typeface="Times New Roman" panose="02020603050405020304" pitchFamily="18" charset="0"/>
                <a:ea typeface="Calibri" panose="020F0502020204030204" pitchFamily="34" charset="0"/>
                <a:cs typeface="Times New Roman" panose="02020603050405020304" pitchFamily="18" charset="0"/>
              </a:rPr>
              <a:t>rotación de cuentas por cobrar y ROE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21090520"/>
              </p:ext>
            </p:extLst>
          </p:nvPr>
        </p:nvGraphicFramePr>
        <p:xfrm>
          <a:off x="6325551" y="0"/>
          <a:ext cx="3501029" cy="1371600"/>
        </p:xfrm>
        <a:graphic>
          <a:graphicData uri="http://schemas.openxmlformats.org/drawingml/2006/table">
            <a:tbl>
              <a:tblPr firstRow="1" firstCol="1" bandRow="1">
                <a:tableStyleId>{5C22544A-7EE6-4342-B048-85BDC9FD1C3A}</a:tableStyleId>
              </a:tblPr>
              <a:tblGrid>
                <a:gridCol w="1745949"/>
                <a:gridCol w="1755080"/>
              </a:tblGrid>
              <a:tr h="0">
                <a:tc>
                  <a:txBody>
                    <a:bodyPr/>
                    <a:lstStyle/>
                    <a:p>
                      <a:pPr indent="180340" algn="just">
                        <a:lnSpc>
                          <a:spcPct val="150000"/>
                        </a:lnSpc>
                        <a:spcAft>
                          <a:spcPts val="0"/>
                        </a:spcAft>
                      </a:pPr>
                      <a:r>
                        <a:rPr lang="es-EC" sz="1200" dirty="0">
                          <a:effectLst/>
                        </a:rPr>
                        <a:t>Posición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Tipo de correlación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dirty="0">
                          <a:effectLst/>
                        </a:rPr>
                        <a:t>De 0,8 a 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Alta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a:effectLst/>
                        </a:rPr>
                        <a:t>De 0,5 a 0,79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49580" indent="-449580" algn="just">
                        <a:lnSpc>
                          <a:spcPct val="150000"/>
                        </a:lnSpc>
                        <a:spcAft>
                          <a:spcPts val="0"/>
                        </a:spcAft>
                      </a:pPr>
                      <a:r>
                        <a:rPr lang="es-EC" sz="1200">
                          <a:effectLst/>
                        </a:rPr>
                        <a:t>Mediana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a:effectLst/>
                        </a:rPr>
                        <a:t>De 0,2 a 0,49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Baja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dirty="0">
                          <a:effectLst/>
                        </a:rPr>
                        <a:t>De 0 a 0,19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No existe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6325551" y="1328421"/>
            <a:ext cx="3333604" cy="307777"/>
          </a:xfrm>
          <a:prstGeom prst="rect">
            <a:avLst/>
          </a:prstGeom>
        </p:spPr>
        <p:txBody>
          <a:bodyPr wrap="square">
            <a:spAutoFit/>
          </a:bodyPr>
          <a:lstStyle/>
          <a:p>
            <a:r>
              <a:rPr lang="es-EC" sz="1400" dirty="0">
                <a:latin typeface="Times New Roman" panose="02020603050405020304" pitchFamily="18" charset="0"/>
                <a:ea typeface="Calibri" panose="020F0502020204030204" pitchFamily="34" charset="0"/>
              </a:rPr>
              <a:t>Fuente: (Mantilla, 2015)</a:t>
            </a:r>
            <a:endParaRPr lang="es-EC" sz="1400" dirty="0"/>
          </a:p>
        </p:txBody>
      </p:sp>
      <p:sp>
        <p:nvSpPr>
          <p:cNvPr id="12" name="Rectángulo 11"/>
          <p:cNvSpPr/>
          <p:nvPr/>
        </p:nvSpPr>
        <p:spPr>
          <a:xfrm>
            <a:off x="355382" y="1684728"/>
            <a:ext cx="5112912" cy="830997"/>
          </a:xfrm>
          <a:prstGeom prst="rect">
            <a:avLst/>
          </a:prstGeom>
        </p:spPr>
        <p:txBody>
          <a:bodyPr wrap="square">
            <a:spAutoFit/>
          </a:bodyPr>
          <a:lstStyle/>
          <a:p>
            <a:pPr lvl="1" algn="just">
              <a:lnSpc>
                <a:spcPct val="200000"/>
              </a:lnSpc>
              <a:spcBef>
                <a:spcPts val="1200"/>
              </a:spcBef>
              <a:spcAft>
                <a:spcPts val="1200"/>
              </a:spcAft>
            </a:pPr>
            <a:r>
              <a:rPr lang="es-EC"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Hipótesis 1: La rotación de cuentas por cobrar incide positivamente en la sostenibilidad de los emprendimientos.</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ángulo 12"/>
          <p:cNvSpPr/>
          <p:nvPr/>
        </p:nvSpPr>
        <p:spPr>
          <a:xfrm>
            <a:off x="5417713" y="1732905"/>
            <a:ext cx="6096000" cy="774699"/>
          </a:xfrm>
          <a:prstGeom prst="rect">
            <a:avLst/>
          </a:prstGeom>
        </p:spPr>
        <p:txBody>
          <a:bodyPr>
            <a:spAutoFit/>
          </a:bodyPr>
          <a:lstStyle/>
          <a:p>
            <a:pPr lvl="1" algn="just">
              <a:lnSpc>
                <a:spcPct val="200000"/>
              </a:lnSpc>
              <a:spcBef>
                <a:spcPts val="1200"/>
              </a:spcBef>
              <a:spcAft>
                <a:spcPts val="1200"/>
              </a:spcAft>
            </a:pPr>
            <a:r>
              <a:rPr lang="es-EC"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Hipótesis 2: La liquidez incide positivamente en la sostenibilidad de los emprendimientos</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2329667578"/>
              </p:ext>
            </p:extLst>
          </p:nvPr>
        </p:nvGraphicFramePr>
        <p:xfrm>
          <a:off x="6069737" y="2951897"/>
          <a:ext cx="4857750" cy="2194560"/>
        </p:xfrm>
        <a:graphic>
          <a:graphicData uri="http://schemas.openxmlformats.org/drawingml/2006/table">
            <a:tbl>
              <a:tblPr>
                <a:tableStyleId>{5C22544A-7EE6-4342-B048-85BDC9FD1C3A}</a:tableStyleId>
              </a:tblPr>
              <a:tblGrid>
                <a:gridCol w="1827067"/>
                <a:gridCol w="1827067"/>
                <a:gridCol w="601808"/>
                <a:gridCol w="601808"/>
              </a:tblGrid>
              <a:tr h="215265">
                <a:tc gridSpan="2">
                  <a:txBody>
                    <a:bodyPr/>
                    <a:lstStyle/>
                    <a:p>
                      <a:pPr marL="1093470">
                        <a:lnSpc>
                          <a:spcPct val="107000"/>
                        </a:lnSpc>
                      </a:pPr>
                      <a:r>
                        <a:rPr lang="es-EC" sz="1100" dirty="0">
                          <a:effectLst/>
                        </a:rPr>
                        <a:t> </a:t>
                      </a:r>
                      <a:endParaRPr lang="es-EC" sz="1100" dirty="0">
                        <a:effectLst/>
                        <a:latin typeface="Calibri" panose="020F0502020204030204" pitchFamily="34" charset="0"/>
                      </a:endParaRPr>
                    </a:p>
                  </a:txBody>
                  <a:tcPr marL="0" marR="0" marT="0" marB="0" anchor="b"/>
                </a:tc>
                <a:tc hMerge="1">
                  <a:txBody>
                    <a:bodyPr/>
                    <a:lstStyle/>
                    <a:p>
                      <a:endParaRPr lang="es-EC"/>
                    </a:p>
                  </a:txBody>
                  <a:tcPr/>
                </a:tc>
                <a:tc>
                  <a:txBody>
                    <a:bodyPr/>
                    <a:lstStyle/>
                    <a:p>
                      <a:pPr marL="38100" marR="38100" indent="180340" algn="just">
                        <a:lnSpc>
                          <a:spcPct val="150000"/>
                        </a:lnSpc>
                        <a:spcAft>
                          <a:spcPts val="0"/>
                        </a:spcAft>
                      </a:pPr>
                      <a:r>
                        <a:rPr lang="es-EC" sz="1200">
                          <a:effectLst/>
                        </a:rPr>
                        <a:t>Liquidez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just">
                        <a:lnSpc>
                          <a:spcPct val="150000"/>
                        </a:lnSpc>
                        <a:spcAft>
                          <a:spcPts val="0"/>
                        </a:spcAft>
                      </a:pPr>
                      <a:r>
                        <a:rPr lang="es-EC" sz="1200">
                          <a:effectLst/>
                        </a:rPr>
                        <a:t>ROE=UN/PT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215265">
                <a:tc rowSpan="3">
                  <a:txBody>
                    <a:bodyPr/>
                    <a:lstStyle/>
                    <a:p>
                      <a:pPr marL="38100" marR="38100" indent="180340" algn="just">
                        <a:lnSpc>
                          <a:spcPct val="150000"/>
                        </a:lnSpc>
                        <a:spcAft>
                          <a:spcPts val="0"/>
                        </a:spcAft>
                      </a:pPr>
                      <a:r>
                        <a:rPr lang="es-EC" sz="1200">
                          <a:effectLst/>
                        </a:rPr>
                        <a:t>Liquidez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.039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15265">
                <a:tc vMerge="1">
                  <a:txBody>
                    <a:bodyPr/>
                    <a:lstStyle/>
                    <a:p>
                      <a:endParaRPr lang="es-EC"/>
                    </a:p>
                  </a:txBody>
                  <a:tcPr/>
                </a:tc>
                <a:tc>
                  <a:txBody>
                    <a:bodyPr/>
                    <a:lstStyle/>
                    <a:p>
                      <a:pPr marL="38100" marR="38100" indent="180340" algn="just">
                        <a:lnSpc>
                          <a:spcPct val="15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.586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25425">
                <a:tc vMerge="1">
                  <a:txBody>
                    <a:bodyPr/>
                    <a:lstStyle/>
                    <a:p>
                      <a:endParaRPr lang="es-EC"/>
                    </a:p>
                  </a:txBody>
                  <a:tcPr/>
                </a:tc>
                <a:tc>
                  <a:txBody>
                    <a:bodyPr/>
                    <a:lstStyle/>
                    <a:p>
                      <a:pPr marL="38100" marR="38100" indent="180340" algn="just">
                        <a:lnSpc>
                          <a:spcPct val="15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15265">
                <a:tc rowSpan="3">
                  <a:txBody>
                    <a:bodyPr/>
                    <a:lstStyle/>
                    <a:p>
                      <a:pPr marL="38100" marR="38100" indent="180340" algn="just">
                        <a:lnSpc>
                          <a:spcPct val="150000"/>
                        </a:lnSpc>
                        <a:spcAft>
                          <a:spcPts val="0"/>
                        </a:spcAft>
                      </a:pPr>
                      <a:r>
                        <a:rPr lang="es-EC" sz="1200" dirty="0">
                          <a:effectLst/>
                        </a:rPr>
                        <a:t>ROE=UN/PT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.039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15265">
                <a:tc vMerge="1">
                  <a:txBody>
                    <a:bodyPr/>
                    <a:lstStyle/>
                    <a:p>
                      <a:endParaRPr lang="es-EC"/>
                    </a:p>
                  </a:txBody>
                  <a:tcPr/>
                </a:tc>
                <a:tc>
                  <a:txBody>
                    <a:bodyPr/>
                    <a:lstStyle/>
                    <a:p>
                      <a:pPr marL="38100" marR="38100" indent="180340" algn="just">
                        <a:lnSpc>
                          <a:spcPct val="15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.586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15265">
                <a:tc vMerge="1">
                  <a:txBody>
                    <a:bodyPr/>
                    <a:lstStyle/>
                    <a:p>
                      <a:endParaRPr lang="es-EC"/>
                    </a:p>
                  </a:txBody>
                  <a:tcPr/>
                </a:tc>
                <a:tc>
                  <a:txBody>
                    <a:bodyPr/>
                    <a:lstStyle/>
                    <a:p>
                      <a:pPr marL="38100" marR="38100" indent="180340" algn="just">
                        <a:lnSpc>
                          <a:spcPct val="150000"/>
                        </a:lnSpc>
                        <a:spcAft>
                          <a:spcPts val="0"/>
                        </a:spcAft>
                      </a:pPr>
                      <a:r>
                        <a:rPr lang="es-EC" sz="1200" dirty="0">
                          <a:effectLst/>
                        </a:rPr>
                        <a:t>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dirty="0">
                          <a:effectLst/>
                        </a:rPr>
                        <a:t>202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20" name="Rectángulo 19"/>
          <p:cNvSpPr/>
          <p:nvPr/>
        </p:nvSpPr>
        <p:spPr>
          <a:xfrm>
            <a:off x="6051936" y="5483515"/>
            <a:ext cx="6096000" cy="723275"/>
          </a:xfrm>
          <a:prstGeom prst="rect">
            <a:avLst/>
          </a:prstGeom>
        </p:spPr>
        <p:txBody>
          <a:bodyPr>
            <a:spAutoFit/>
          </a:bodyPr>
          <a:lstStyle/>
          <a:p>
            <a:pPr indent="288290">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Análisis ejecutivo </a:t>
            </a:r>
            <a:endParaRPr lang="es-CO" dirty="0" smtClean="0">
              <a:latin typeface="Times New Roman" panose="02020603050405020304" pitchFamily="18" charset="0"/>
              <a:ea typeface="Calibri" panose="020F0502020204030204" pitchFamily="34" charset="0"/>
              <a:cs typeface="Times New Roman" panose="02020603050405020304" pitchFamily="18" charset="0"/>
            </a:endParaRPr>
          </a:p>
          <a:p>
            <a:pPr indent="288290">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L</a:t>
            </a:r>
            <a:r>
              <a:rPr lang="es-EC" dirty="0" smtClean="0">
                <a:latin typeface="Times New Roman" panose="02020603050405020304" pitchFamily="18" charset="0"/>
                <a:ea typeface="Calibri" panose="020F0502020204030204" pitchFamily="34" charset="0"/>
                <a:cs typeface="Times New Roman" panose="02020603050405020304" pitchFamily="18" charset="0"/>
              </a:rPr>
              <a:t>a asociación entre estas variables no existe. </a:t>
            </a:r>
            <a:endParaRPr lang="es-CO"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ángulo 20"/>
          <p:cNvSpPr/>
          <p:nvPr/>
        </p:nvSpPr>
        <p:spPr>
          <a:xfrm>
            <a:off x="6159960" y="2518969"/>
            <a:ext cx="3664786" cy="369332"/>
          </a:xfrm>
          <a:prstGeom prst="rect">
            <a:avLst/>
          </a:prstGeom>
        </p:spPr>
        <p:txBody>
          <a:bodyPr wrap="none">
            <a:spAutoFit/>
          </a:bodyPr>
          <a:lstStyle/>
          <a:p>
            <a:pPr indent="180340" algn="just">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 Correlación </a:t>
            </a:r>
            <a:r>
              <a:rPr lang="es-EC" dirty="0">
                <a:latin typeface="Times New Roman" panose="02020603050405020304" pitchFamily="18" charset="0"/>
                <a:ea typeface="Calibri" panose="020F0502020204030204" pitchFamily="34" charset="0"/>
                <a:cs typeface="Times New Roman" panose="02020603050405020304" pitchFamily="18" charset="0"/>
              </a:rPr>
              <a:t>entre liquidez y ROE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737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4089" y="5210238"/>
            <a:ext cx="5375484" cy="661720"/>
          </a:xfrm>
          <a:prstGeom prst="rect">
            <a:avLst/>
          </a:prstGeom>
        </p:spPr>
        <p:txBody>
          <a:bodyPr wrap="square">
            <a:spAutoFit/>
          </a:bodyPr>
          <a:lstStyle/>
          <a:p>
            <a:pPr indent="288290">
              <a:spcAft>
                <a:spcPts val="6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Análisis ejecutivo </a:t>
            </a:r>
            <a:endParaRPr lang="es-CO" sz="1600" dirty="0">
              <a:latin typeface="Times New Roman" panose="02020603050405020304" pitchFamily="18" charset="0"/>
              <a:ea typeface="Calibri" panose="020F0502020204030204" pitchFamily="34" charset="0"/>
              <a:cs typeface="Times New Roman" panose="02020603050405020304" pitchFamily="18" charset="0"/>
            </a:endParaRPr>
          </a:p>
          <a:p>
            <a:pPr indent="288290">
              <a:spcAft>
                <a:spcPts val="6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La asociación entre estas variables no existe. </a:t>
            </a:r>
            <a:endParaRPr lang="es-CO"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uadro de texto 2"/>
          <p:cNvSpPr txBox="1">
            <a:spLocks noChangeArrowheads="1"/>
          </p:cNvSpPr>
          <p:nvPr/>
        </p:nvSpPr>
        <p:spPr bwMode="auto">
          <a:xfrm>
            <a:off x="9411741" y="4473850"/>
            <a:ext cx="1433468" cy="537142"/>
          </a:xfrm>
          <a:prstGeom prst="rect">
            <a:avLst/>
          </a:prstGeom>
          <a:noFill/>
          <a:ln w="9525">
            <a:noFill/>
            <a:miter lim="800000"/>
            <a:headEnd/>
            <a:tailEnd/>
          </a:ln>
        </p:spPr>
        <p:txBody>
          <a:bodyPr rot="0" vert="horz" wrap="square" lIns="91440" tIns="45720" rIns="91440" bIns="45720" anchor="t" anchorCtr="0">
            <a:noAutofit/>
          </a:bodyPr>
          <a:lstStyle/>
          <a:p>
            <a:pPr indent="288290">
              <a:lnSpc>
                <a:spcPct val="200000"/>
              </a:lnSpc>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5797969" y="5271794"/>
            <a:ext cx="5651349" cy="600164"/>
          </a:xfrm>
          <a:prstGeom prst="rect">
            <a:avLst/>
          </a:prstGeom>
        </p:spPr>
        <p:txBody>
          <a:bodyPr wrap="square">
            <a:spAutoFit/>
          </a:bodyPr>
          <a:lstStyle/>
          <a:p>
            <a:pPr indent="288290">
              <a:spcAft>
                <a:spcPts val="6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Análisis ejecutivo </a:t>
            </a:r>
            <a:endParaRPr lang="es-CO" sz="1400" dirty="0">
              <a:latin typeface="Times New Roman" panose="02020603050405020304" pitchFamily="18" charset="0"/>
              <a:ea typeface="Calibri" panose="020F0502020204030204" pitchFamily="34" charset="0"/>
              <a:cs typeface="Times New Roman" panose="02020603050405020304" pitchFamily="18" charset="0"/>
            </a:endParaRPr>
          </a:p>
          <a:p>
            <a:pPr indent="288290">
              <a:spcAft>
                <a:spcPts val="6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La asociación entre estas variables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es alta</a:t>
            </a:r>
            <a:endParaRPr lang="es-CO" sz="1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174089" y="1827682"/>
            <a:ext cx="5623880" cy="830997"/>
          </a:xfrm>
          <a:prstGeom prst="rect">
            <a:avLst/>
          </a:prstGeom>
        </p:spPr>
        <p:txBody>
          <a:bodyPr wrap="square">
            <a:spAutoFit/>
          </a:bodyPr>
          <a:lstStyle/>
          <a:p>
            <a:pPr lvl="1" algn="just">
              <a:lnSpc>
                <a:spcPct val="200000"/>
              </a:lnSpc>
              <a:spcBef>
                <a:spcPts val="1200"/>
              </a:spcBef>
              <a:spcAft>
                <a:spcPts val="0"/>
              </a:spcAft>
            </a:pPr>
            <a:r>
              <a:rPr lang="es-EC"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Hipótesis 3: El apalancamiento incide positivamente en la sostenibilidad de los emprendimientos</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57359697"/>
              </p:ext>
            </p:extLst>
          </p:nvPr>
        </p:nvGraphicFramePr>
        <p:xfrm>
          <a:off x="359604" y="3060449"/>
          <a:ext cx="4772025" cy="1828800"/>
        </p:xfrm>
        <a:graphic>
          <a:graphicData uri="http://schemas.openxmlformats.org/drawingml/2006/table">
            <a:tbl>
              <a:tblPr>
                <a:tableStyleId>{5C22544A-7EE6-4342-B048-85BDC9FD1C3A}</a:tableStyleId>
              </a:tblPr>
              <a:tblGrid>
                <a:gridCol w="1435738"/>
                <a:gridCol w="1435738"/>
                <a:gridCol w="993614"/>
                <a:gridCol w="906935"/>
              </a:tblGrid>
              <a:tr h="306025">
                <a:tc gridSpan="2">
                  <a:txBody>
                    <a:bodyPr/>
                    <a:lstStyle/>
                    <a:p>
                      <a:pPr indent="180340" algn="just">
                        <a:lnSpc>
                          <a:spcPct val="1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just">
                        <a:lnSpc>
                          <a:spcPct val="100000"/>
                        </a:lnSpc>
                        <a:spcAft>
                          <a:spcPts val="0"/>
                        </a:spcAft>
                      </a:pPr>
                      <a:r>
                        <a:rPr lang="es-EC" sz="1200" dirty="0">
                          <a:effectLst/>
                        </a:rPr>
                        <a:t>Apalancamiento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just">
                        <a:lnSpc>
                          <a:spcPct val="100000"/>
                        </a:lnSpc>
                        <a:spcAft>
                          <a:spcPts val="0"/>
                        </a:spcAft>
                      </a:pPr>
                      <a:r>
                        <a:rPr lang="es-EC" sz="1200">
                          <a:effectLst/>
                        </a:rPr>
                        <a:t>ROE=UN/PT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0">
                <a:tc rowSpan="3">
                  <a:txBody>
                    <a:bodyPr/>
                    <a:lstStyle/>
                    <a:p>
                      <a:pPr marL="38100" marR="38100" indent="180340" algn="just">
                        <a:lnSpc>
                          <a:spcPct val="100000"/>
                        </a:lnSpc>
                        <a:spcAft>
                          <a:spcPts val="0"/>
                        </a:spcAft>
                      </a:pPr>
                      <a:r>
                        <a:rPr lang="es-EC" sz="1200">
                          <a:effectLst/>
                        </a:rPr>
                        <a:t>Apalancamiento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dirty="0">
                          <a:effectLst/>
                        </a:rPr>
                        <a:t>Correlación de Pearson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.089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0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.207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0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rowSpan="3">
                  <a:txBody>
                    <a:bodyPr/>
                    <a:lstStyle/>
                    <a:p>
                      <a:pPr marL="38100" marR="38100" indent="180340" algn="just">
                        <a:lnSpc>
                          <a:spcPct val="100000"/>
                        </a:lnSpc>
                        <a:spcAft>
                          <a:spcPts val="0"/>
                        </a:spcAft>
                      </a:pPr>
                      <a:r>
                        <a:rPr lang="es-EC" sz="1200" dirty="0">
                          <a:effectLst/>
                        </a:rPr>
                        <a:t>ROE=UN/PT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.089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0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.207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00000"/>
                        </a:lnSpc>
                        <a:spcAft>
                          <a:spcPts val="0"/>
                        </a:spcAft>
                      </a:pPr>
                      <a:r>
                        <a:rPr lang="es-EC" sz="1200" dirty="0">
                          <a:effectLst/>
                        </a:rPr>
                        <a:t>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dirty="0">
                          <a:effectLst/>
                        </a:rPr>
                        <a:t>202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583513433"/>
              </p:ext>
            </p:extLst>
          </p:nvPr>
        </p:nvGraphicFramePr>
        <p:xfrm>
          <a:off x="4185633" y="234907"/>
          <a:ext cx="3501029" cy="1371600"/>
        </p:xfrm>
        <a:graphic>
          <a:graphicData uri="http://schemas.openxmlformats.org/drawingml/2006/table">
            <a:tbl>
              <a:tblPr firstRow="1" firstCol="1" bandRow="1">
                <a:tableStyleId>{5C22544A-7EE6-4342-B048-85BDC9FD1C3A}</a:tableStyleId>
              </a:tblPr>
              <a:tblGrid>
                <a:gridCol w="1745949"/>
                <a:gridCol w="1755080"/>
              </a:tblGrid>
              <a:tr h="0">
                <a:tc>
                  <a:txBody>
                    <a:bodyPr/>
                    <a:lstStyle/>
                    <a:p>
                      <a:pPr indent="180340" algn="just">
                        <a:lnSpc>
                          <a:spcPct val="150000"/>
                        </a:lnSpc>
                        <a:spcAft>
                          <a:spcPts val="0"/>
                        </a:spcAft>
                      </a:pPr>
                      <a:r>
                        <a:rPr lang="es-EC" sz="1200" dirty="0">
                          <a:solidFill>
                            <a:schemeClr val="tx1"/>
                          </a:solidFill>
                          <a:effectLst/>
                        </a:rPr>
                        <a:t>Posición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solidFill>
                            <a:schemeClr val="tx1"/>
                          </a:solidFill>
                          <a:effectLst/>
                        </a:rPr>
                        <a:t>Tipo de correlación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dirty="0">
                          <a:solidFill>
                            <a:schemeClr val="tx1"/>
                          </a:solidFill>
                          <a:effectLst/>
                        </a:rPr>
                        <a:t>De 0,8 a 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solidFill>
                            <a:schemeClr val="tx1"/>
                          </a:solidFill>
                          <a:effectLst/>
                        </a:rPr>
                        <a:t>Alta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a:solidFill>
                            <a:schemeClr val="tx1"/>
                          </a:solidFill>
                          <a:effectLst/>
                        </a:rPr>
                        <a:t>De 0,5 a 0,79</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49580" indent="-449580" algn="just">
                        <a:lnSpc>
                          <a:spcPct val="150000"/>
                        </a:lnSpc>
                        <a:spcAft>
                          <a:spcPts val="0"/>
                        </a:spcAft>
                      </a:pPr>
                      <a:r>
                        <a:rPr lang="es-EC" sz="1200">
                          <a:solidFill>
                            <a:schemeClr val="tx1"/>
                          </a:solidFill>
                          <a:effectLst/>
                        </a:rPr>
                        <a:t>Mediana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dirty="0">
                          <a:solidFill>
                            <a:schemeClr val="tx1"/>
                          </a:solidFill>
                          <a:effectLst/>
                        </a:rPr>
                        <a:t>De 0,2 a 0,49</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solidFill>
                            <a:schemeClr val="tx1"/>
                          </a:solidFill>
                          <a:effectLst/>
                        </a:rPr>
                        <a:t>Baja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200" dirty="0">
                          <a:solidFill>
                            <a:schemeClr val="tx1"/>
                          </a:solidFill>
                          <a:effectLst/>
                        </a:rPr>
                        <a:t>De 0 a 0,19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solidFill>
                            <a:schemeClr val="tx1"/>
                          </a:solidFill>
                          <a:effectLst/>
                        </a:rPr>
                        <a:t>No existe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 name="Rectángulo 14"/>
          <p:cNvSpPr/>
          <p:nvPr/>
        </p:nvSpPr>
        <p:spPr>
          <a:xfrm>
            <a:off x="596246" y="2545700"/>
            <a:ext cx="399340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Correlación entre apalancamiento y ROE</a:t>
            </a:r>
            <a:endParaRPr lang="es-EC" dirty="0"/>
          </a:p>
        </p:txBody>
      </p:sp>
      <p:sp>
        <p:nvSpPr>
          <p:cNvPr id="16" name="Rectángulo 15"/>
          <p:cNvSpPr/>
          <p:nvPr/>
        </p:nvSpPr>
        <p:spPr>
          <a:xfrm>
            <a:off x="5647854" y="1771001"/>
            <a:ext cx="6096000" cy="774699"/>
          </a:xfrm>
          <a:prstGeom prst="rect">
            <a:avLst/>
          </a:prstGeom>
        </p:spPr>
        <p:txBody>
          <a:bodyPr>
            <a:spAutoFit/>
          </a:bodyPr>
          <a:lstStyle/>
          <a:p>
            <a:pPr lvl="1" algn="just">
              <a:lnSpc>
                <a:spcPct val="200000"/>
              </a:lnSpc>
              <a:spcBef>
                <a:spcPts val="1200"/>
              </a:spcBef>
              <a:spcAft>
                <a:spcPts val="0"/>
              </a:spcAft>
            </a:pPr>
            <a:r>
              <a:rPr lang="es-EC"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Hipótesis 4: La utilidad incide positivamente en la sostenibilidad de los emprendimientos.</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1477270903"/>
              </p:ext>
            </p:extLst>
          </p:nvPr>
        </p:nvGraphicFramePr>
        <p:xfrm>
          <a:off x="6202249" y="2832798"/>
          <a:ext cx="5038726" cy="2377440"/>
        </p:xfrm>
        <a:graphic>
          <a:graphicData uri="http://schemas.openxmlformats.org/drawingml/2006/table">
            <a:tbl>
              <a:tblPr>
                <a:tableStyleId>{5C22544A-7EE6-4342-B048-85BDC9FD1C3A}</a:tableStyleId>
              </a:tblPr>
              <a:tblGrid>
                <a:gridCol w="1649233"/>
                <a:gridCol w="1649233"/>
                <a:gridCol w="797257"/>
                <a:gridCol w="797257"/>
                <a:gridCol w="145746"/>
              </a:tblGrid>
              <a:tr h="324839">
                <a:tc gridSpan="2">
                  <a:txBody>
                    <a:bodyPr/>
                    <a:lstStyle/>
                    <a:p>
                      <a:pPr indent="180340" algn="just">
                        <a:lnSpc>
                          <a:spcPct val="1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just">
                        <a:lnSpc>
                          <a:spcPct val="100000"/>
                        </a:lnSpc>
                        <a:spcAft>
                          <a:spcPts val="0"/>
                        </a:spcAft>
                      </a:pPr>
                      <a:r>
                        <a:rPr lang="es-EC" sz="1200">
                          <a:effectLst/>
                        </a:rPr>
                        <a:t>Utilidad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just">
                        <a:lnSpc>
                          <a:spcPct val="100000"/>
                        </a:lnSpc>
                        <a:spcAft>
                          <a:spcPts val="0"/>
                        </a:spcAft>
                      </a:pPr>
                      <a:r>
                        <a:rPr lang="es-EC" sz="1200">
                          <a:effectLst/>
                        </a:rPr>
                        <a:t>ROE=UN/PT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24839">
                <a:tc rowSpan="3">
                  <a:txBody>
                    <a:bodyPr/>
                    <a:lstStyle/>
                    <a:p>
                      <a:pPr marL="38100" marR="38100" indent="180340" algn="just">
                        <a:lnSpc>
                          <a:spcPct val="100000"/>
                        </a:lnSpc>
                        <a:spcAft>
                          <a:spcPts val="0"/>
                        </a:spcAft>
                      </a:pPr>
                      <a:r>
                        <a:rPr lang="es-EC" sz="1200">
                          <a:effectLst/>
                        </a:rPr>
                        <a:t>Utilidad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.893</a:t>
                      </a:r>
                      <a:r>
                        <a:rPr lang="es-EC" sz="1200" baseline="300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62420">
                <a:tc vMerge="1">
                  <a:txBody>
                    <a:bodyPr/>
                    <a:lstStyle/>
                    <a:p>
                      <a:endParaRPr lang="es-EC"/>
                    </a:p>
                  </a:txBody>
                  <a:tcPr/>
                </a:tc>
                <a:tc>
                  <a:txBody>
                    <a:bodyPr/>
                    <a:lstStyle/>
                    <a:p>
                      <a:pPr marL="38100" marR="38100" indent="180340" algn="just">
                        <a:lnSpc>
                          <a:spcPct val="10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38100" marR="38100" indent="180340" algn="just">
                        <a:lnSpc>
                          <a:spcPct val="100000"/>
                        </a:lnSpc>
                        <a:spcAft>
                          <a:spcPts val="0"/>
                        </a:spcAft>
                      </a:pPr>
                      <a:r>
                        <a:rPr lang="es-EC" sz="1200">
                          <a:effectLst/>
                        </a:rPr>
                        <a:t>.000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r>
              <a:tr h="324839">
                <a:tc vMerge="1">
                  <a:txBody>
                    <a:bodyPr/>
                    <a:lstStyle/>
                    <a:p>
                      <a:endParaRPr lang="es-EC"/>
                    </a:p>
                  </a:txBody>
                  <a:tcPr/>
                </a:tc>
                <a:tc>
                  <a:txBody>
                    <a:bodyPr/>
                    <a:lstStyle/>
                    <a:p>
                      <a:pPr marL="38100" marR="38100" indent="180340" algn="just">
                        <a:lnSpc>
                          <a:spcPct val="10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24839">
                <a:tc rowSpan="3">
                  <a:txBody>
                    <a:bodyPr/>
                    <a:lstStyle/>
                    <a:p>
                      <a:pPr marL="38100" marR="38100" indent="180340" algn="just">
                        <a:lnSpc>
                          <a:spcPct val="100000"/>
                        </a:lnSpc>
                        <a:spcAft>
                          <a:spcPts val="0"/>
                        </a:spcAft>
                      </a:pPr>
                      <a:r>
                        <a:rPr lang="es-EC" sz="1200" dirty="0">
                          <a:effectLst/>
                        </a:rPr>
                        <a:t>ROE=UN/PT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.893</a:t>
                      </a:r>
                      <a:r>
                        <a:rPr lang="es-EC" sz="1200" baseline="300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24839">
                <a:tc vMerge="1">
                  <a:txBody>
                    <a:bodyPr/>
                    <a:lstStyle/>
                    <a:p>
                      <a:endParaRPr lang="es-EC"/>
                    </a:p>
                  </a:txBody>
                  <a:tcPr/>
                </a:tc>
                <a:tc>
                  <a:txBody>
                    <a:bodyPr/>
                    <a:lstStyle/>
                    <a:p>
                      <a:pPr marL="38100" marR="38100" indent="180340" algn="just">
                        <a:lnSpc>
                          <a:spcPct val="10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24839">
                <a:tc vMerge="1">
                  <a:txBody>
                    <a:bodyPr/>
                    <a:lstStyle/>
                    <a:p>
                      <a:endParaRPr lang="es-EC"/>
                    </a:p>
                  </a:txBody>
                  <a:tcPr/>
                </a:tc>
                <a:tc>
                  <a:txBody>
                    <a:bodyPr/>
                    <a:lstStyle/>
                    <a:p>
                      <a:pPr marL="38100" marR="38100" indent="180340" algn="just">
                        <a:lnSpc>
                          <a:spcPct val="10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0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18" name="Rectángulo 17"/>
          <p:cNvSpPr/>
          <p:nvPr/>
        </p:nvSpPr>
        <p:spPr>
          <a:xfrm>
            <a:off x="4131167" y="1486712"/>
            <a:ext cx="3333604" cy="307777"/>
          </a:xfrm>
          <a:prstGeom prst="rect">
            <a:avLst/>
          </a:prstGeom>
        </p:spPr>
        <p:txBody>
          <a:bodyPr wrap="square">
            <a:spAutoFit/>
          </a:bodyPr>
          <a:lstStyle/>
          <a:p>
            <a:r>
              <a:rPr lang="es-EC" sz="1400" dirty="0">
                <a:latin typeface="Times New Roman" panose="02020603050405020304" pitchFamily="18" charset="0"/>
                <a:ea typeface="Calibri" panose="020F0502020204030204" pitchFamily="34" charset="0"/>
              </a:rPr>
              <a:t>Fuente: (Mantilla, 2015)</a:t>
            </a:r>
            <a:endParaRPr lang="es-EC" sz="1400" dirty="0"/>
          </a:p>
        </p:txBody>
      </p:sp>
      <p:sp>
        <p:nvSpPr>
          <p:cNvPr id="19" name="Rectángulo 18"/>
          <p:cNvSpPr/>
          <p:nvPr/>
        </p:nvSpPr>
        <p:spPr>
          <a:xfrm>
            <a:off x="6220126" y="2460657"/>
            <a:ext cx="3249608"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Correlación entre </a:t>
            </a:r>
            <a:r>
              <a:rPr lang="es-EC" dirty="0" smtClean="0">
                <a:latin typeface="Times New Roman" panose="02020603050405020304" pitchFamily="18" charset="0"/>
                <a:ea typeface="Calibri" panose="020F0502020204030204" pitchFamily="34" charset="0"/>
              </a:rPr>
              <a:t>utilidad </a:t>
            </a:r>
            <a:r>
              <a:rPr lang="es-EC" dirty="0">
                <a:latin typeface="Times New Roman" panose="02020603050405020304" pitchFamily="18" charset="0"/>
                <a:ea typeface="Calibri" panose="020F0502020204030204" pitchFamily="34" charset="0"/>
              </a:rPr>
              <a:t>y ROE</a:t>
            </a:r>
            <a:endParaRPr lang="es-EC" dirty="0"/>
          </a:p>
        </p:txBody>
      </p:sp>
    </p:spTree>
    <p:extLst>
      <p:ext uri="{BB962C8B-B14F-4D97-AF65-F5344CB8AC3E}">
        <p14:creationId xmlns:p14="http://schemas.microsoft.com/office/powerpoint/2010/main" val="25754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63754127"/>
              </p:ext>
            </p:extLst>
          </p:nvPr>
        </p:nvGraphicFramePr>
        <p:xfrm>
          <a:off x="863601" y="962454"/>
          <a:ext cx="5318258" cy="3017520"/>
        </p:xfrm>
        <a:graphic>
          <a:graphicData uri="http://schemas.openxmlformats.org/drawingml/2006/table">
            <a:tbl>
              <a:tblPr>
                <a:tableStyleId>{5C22544A-7EE6-4342-B048-85BDC9FD1C3A}</a:tableStyleId>
              </a:tblPr>
              <a:tblGrid>
                <a:gridCol w="1963947"/>
                <a:gridCol w="1567222"/>
                <a:gridCol w="1002286"/>
                <a:gridCol w="784803"/>
              </a:tblGrid>
              <a:tr h="0">
                <a:tc gridSpan="2">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just">
                        <a:lnSpc>
                          <a:spcPct val="150000"/>
                        </a:lnSpc>
                        <a:spcAft>
                          <a:spcPts val="0"/>
                        </a:spcAft>
                      </a:pPr>
                      <a:r>
                        <a:rPr lang="es-EC" sz="1200">
                          <a:effectLst/>
                        </a:rPr>
                        <a:t>Rotación de cuentas por pagar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just">
                        <a:lnSpc>
                          <a:spcPct val="150000"/>
                        </a:lnSpc>
                        <a:spcAft>
                          <a:spcPts val="0"/>
                        </a:spcAft>
                      </a:pPr>
                      <a:r>
                        <a:rPr lang="es-EC" sz="1200">
                          <a:effectLst/>
                        </a:rPr>
                        <a:t>ROE=UN/PT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0">
                <a:tc rowSpan="3">
                  <a:txBody>
                    <a:bodyPr/>
                    <a:lstStyle/>
                    <a:p>
                      <a:pPr marL="38100" marR="38100" indent="180340" algn="just">
                        <a:lnSpc>
                          <a:spcPct val="150000"/>
                        </a:lnSpc>
                        <a:spcAft>
                          <a:spcPts val="0"/>
                        </a:spcAft>
                      </a:pPr>
                      <a:r>
                        <a:rPr lang="es-EC" sz="1200">
                          <a:effectLst/>
                        </a:rPr>
                        <a:t>Rotación de cuentas por pagar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-.037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5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.605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5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rowSpan="3">
                  <a:txBody>
                    <a:bodyPr/>
                    <a:lstStyle/>
                    <a:p>
                      <a:pPr marL="38100" marR="38100" indent="180340" algn="just">
                        <a:lnSpc>
                          <a:spcPct val="150000"/>
                        </a:lnSpc>
                        <a:spcAft>
                          <a:spcPts val="0"/>
                        </a:spcAft>
                      </a:pPr>
                      <a:r>
                        <a:rPr lang="es-EC" sz="1200">
                          <a:effectLst/>
                        </a:rPr>
                        <a:t>ROE=UN/PT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Correlación de Pearson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-.037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50000"/>
                        </a:lnSpc>
                        <a:spcAft>
                          <a:spcPts val="0"/>
                        </a:spcAft>
                      </a:pPr>
                      <a:r>
                        <a:rPr lang="es-EC" sz="1200">
                          <a:effectLst/>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.605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just">
                        <a:lnSpc>
                          <a:spcPct val="15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150000"/>
                        </a:lnSpc>
                        <a:spcAft>
                          <a:spcPts val="0"/>
                        </a:spcAft>
                      </a:pPr>
                      <a:r>
                        <a:rPr lang="es-EC" sz="1200">
                          <a:effectLst/>
                        </a:rPr>
                        <a:t>202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150000"/>
                        </a:lnSpc>
                        <a:spcAft>
                          <a:spcPts val="0"/>
                        </a:spcAft>
                      </a:pPr>
                      <a:r>
                        <a:rPr lang="es-EC" sz="1200" dirty="0">
                          <a:effectLst/>
                        </a:rPr>
                        <a:t>202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Rectángulo 2"/>
          <p:cNvSpPr/>
          <p:nvPr/>
        </p:nvSpPr>
        <p:spPr>
          <a:xfrm>
            <a:off x="776526" y="539771"/>
            <a:ext cx="548740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Correlación entre la rotación de cuentas por pagar y ROE</a:t>
            </a:r>
            <a:endParaRPr lang="es-EC" dirty="0"/>
          </a:p>
        </p:txBody>
      </p:sp>
      <p:sp>
        <p:nvSpPr>
          <p:cNvPr id="4" name="Rectángulo 3"/>
          <p:cNvSpPr/>
          <p:nvPr/>
        </p:nvSpPr>
        <p:spPr>
          <a:xfrm>
            <a:off x="6490951" y="724437"/>
            <a:ext cx="4997003" cy="3416320"/>
          </a:xfrm>
          <a:prstGeom prst="rect">
            <a:avLst/>
          </a:prstGeom>
        </p:spPr>
        <p:txBody>
          <a:bodyPr wrap="square">
            <a:spAutoFit/>
          </a:bodyPr>
          <a:lstStyle/>
          <a:p>
            <a:pPr indent="288290" algn="just">
              <a:lnSpc>
                <a:spcPct val="200000"/>
              </a:lnSpc>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Se </a:t>
            </a:r>
            <a:r>
              <a:rPr lang="es-EC" dirty="0">
                <a:latin typeface="Times New Roman" panose="02020603050405020304" pitchFamily="18" charset="0"/>
                <a:ea typeface="Calibri" panose="020F0502020204030204" pitchFamily="34" charset="0"/>
                <a:cs typeface="Times New Roman" panose="02020603050405020304" pitchFamily="18" charset="0"/>
              </a:rPr>
              <a:t>obtuvo el valor de -0,037 en la correlación de Pearson por consiguiente se concluye que la relación y asociación entre estas variables es inversa </a:t>
            </a:r>
            <a:r>
              <a:rPr lang="es-EC" dirty="0" smtClean="0">
                <a:latin typeface="Times New Roman" panose="02020603050405020304" pitchFamily="18" charset="0"/>
                <a:ea typeface="Calibri" panose="020F0502020204030204" pitchFamily="34" charset="0"/>
                <a:cs typeface="Times New Roman" panose="02020603050405020304" pitchFamily="18" charset="0"/>
              </a:rPr>
              <a:t>según </a:t>
            </a:r>
            <a:r>
              <a:rPr lang="es-CO" dirty="0">
                <a:latin typeface="Times New Roman" panose="02020603050405020304" pitchFamily="18" charset="0"/>
                <a:ea typeface="Calibri" panose="020F0502020204030204" pitchFamily="34" charset="0"/>
                <a:cs typeface="Times New Roman" panose="02020603050405020304" pitchFamily="18" charset="0"/>
              </a:rPr>
              <a:t>(Web Cache, 2018)</a:t>
            </a:r>
            <a:r>
              <a:rPr lang="es-EC" dirty="0">
                <a:latin typeface="Times New Roman" panose="02020603050405020304" pitchFamily="18" charset="0"/>
                <a:ea typeface="Calibri" panose="020F0502020204030204" pitchFamily="34" charset="0"/>
                <a:cs typeface="Times New Roman" panose="02020603050405020304" pitchFamily="18" charset="0"/>
              </a:rPr>
              <a:t>, las variables será en sentido inverso: a valores altos le corresponderán bajos, y a valores bajos, altos.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3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153174" y="138396"/>
            <a:ext cx="5950039" cy="57955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Estrategias propuestas para los emprendimientos RISE</a:t>
            </a:r>
            <a:endParaRPr lang="es-EC" dirty="0">
              <a:solidFill>
                <a:schemeClr val="tx1"/>
              </a:solidFill>
            </a:endParaRPr>
          </a:p>
          <a:p>
            <a:pPr algn="ctr"/>
            <a:endParaRPr lang="es-EC" dirty="0">
              <a:solidFill>
                <a:schemeClr val="tx1"/>
              </a:solidFill>
            </a:endParaRPr>
          </a:p>
        </p:txBody>
      </p:sp>
      <p:sp>
        <p:nvSpPr>
          <p:cNvPr id="6" name="Elipse 5"/>
          <p:cNvSpPr/>
          <p:nvPr/>
        </p:nvSpPr>
        <p:spPr>
          <a:xfrm>
            <a:off x="6128194" y="862885"/>
            <a:ext cx="5177309" cy="2601533"/>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presupuestos de caja para conocer los recursos monetarios que genera el emprendimiento con la finalidad de controlar que cantidad de dinero ingresa y egresa, estableciendo el saldo disponible y el proyectado.</a:t>
            </a:r>
          </a:p>
        </p:txBody>
      </p:sp>
      <p:sp>
        <p:nvSpPr>
          <p:cNvPr id="7" name="Elipse 6"/>
          <p:cNvSpPr/>
          <p:nvPr/>
        </p:nvSpPr>
        <p:spPr>
          <a:xfrm>
            <a:off x="268307" y="921860"/>
            <a:ext cx="5447763" cy="2601533"/>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Disminuir costos por más mínimo que sea, para generar competitividad en precios pero sin dejar de lado la calidad pues de esta manera se creara confianza y credibilidad ante los clientes.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p>
        </p:txBody>
      </p:sp>
      <p:sp>
        <p:nvSpPr>
          <p:cNvPr id="9" name="Elipse 8"/>
          <p:cNvSpPr/>
          <p:nvPr/>
        </p:nvSpPr>
        <p:spPr>
          <a:xfrm>
            <a:off x="3539539" y="3609357"/>
            <a:ext cx="5177309" cy="2601533"/>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conferencias con ayuda de Con Quito, para capacitar de manera masiva a los emprendedores y tomen acciones que puedan aplicar en sus negocios.</a:t>
            </a:r>
          </a:p>
        </p:txBody>
      </p:sp>
    </p:spTree>
    <p:extLst>
      <p:ext uri="{BB962C8B-B14F-4D97-AF65-F5344CB8AC3E}">
        <p14:creationId xmlns:p14="http://schemas.microsoft.com/office/powerpoint/2010/main" val="2613100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14163"/>
          </a:xfrm>
        </p:spPr>
        <p:txBody>
          <a:bodyPr>
            <a:normAutofit/>
          </a:bodyPr>
          <a:lstStyle/>
          <a:p>
            <a:r>
              <a:rPr lang="es-CO" sz="6000" b="1" dirty="0" smtClean="0">
                <a:solidFill>
                  <a:schemeClr val="tx1"/>
                </a:solidFill>
                <a:effectLst>
                  <a:outerShdw blurRad="38100" dist="38100" dir="2700000" algn="tl">
                    <a:srgbClr val="000000">
                      <a:alpha val="43137"/>
                    </a:srgbClr>
                  </a:outerShdw>
                </a:effectLst>
              </a:rPr>
              <a:t>Conclusiones </a:t>
            </a:r>
            <a:endParaRPr lang="es-CO" sz="6000" b="1" dirty="0">
              <a:solidFill>
                <a:schemeClr val="tx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80851" y="1768461"/>
            <a:ext cx="11691257" cy="4023360"/>
          </a:xfrm>
        </p:spPr>
        <p:txBody>
          <a:bodyPr>
            <a:noAutofit/>
          </a:bodyPr>
          <a:lstStyle/>
          <a:p>
            <a:pPr marL="457200" indent="-457200">
              <a:buFont typeface="+mj-lt"/>
              <a:buAutoNum type="arabicPeriod"/>
            </a:pPr>
            <a:r>
              <a:rPr lang="es-EC" dirty="0" smtClean="0">
                <a:solidFill>
                  <a:schemeClr val="tx1"/>
                </a:solidFill>
              </a:rPr>
              <a:t>Los </a:t>
            </a:r>
            <a:r>
              <a:rPr lang="es-EC" dirty="0">
                <a:solidFill>
                  <a:schemeClr val="tx1"/>
                </a:solidFill>
              </a:rPr>
              <a:t>registros contables que llevan los emprendimientos RISE son los ingresos y gastos, entregan notas de venta por montos superiores a 4 dólares y al final de las operaciones diarias emiten una nota de venta resumen por el monto total de las transacciones inferiores a 4 dólares, las cuales son revisados periódicamente por el SRI, los emprendedores RISE pagan mensualmente una cuota de acuerdo a su promedio de ingresos </a:t>
            </a:r>
            <a:r>
              <a:rPr lang="es-EC" dirty="0" smtClean="0">
                <a:solidFill>
                  <a:schemeClr val="tx1"/>
                </a:solidFill>
              </a:rPr>
              <a:t>mensuales.</a:t>
            </a:r>
            <a:endParaRPr lang="es-CO" dirty="0" smtClean="0">
              <a:solidFill>
                <a:schemeClr val="tx1"/>
              </a:solidFill>
            </a:endParaRPr>
          </a:p>
          <a:p>
            <a:pPr marL="457200" indent="-457200">
              <a:buFont typeface="+mj-lt"/>
              <a:buAutoNum type="arabicPeriod"/>
            </a:pPr>
            <a:r>
              <a:rPr lang="es-EC" dirty="0" smtClean="0">
                <a:solidFill>
                  <a:schemeClr val="tx1"/>
                </a:solidFill>
              </a:rPr>
              <a:t>La </a:t>
            </a:r>
            <a:r>
              <a:rPr lang="es-EC" dirty="0">
                <a:solidFill>
                  <a:schemeClr val="tx1"/>
                </a:solidFill>
              </a:rPr>
              <a:t>investigación demuestra que la liquidez no incide positivamente en la sostenibilidad de los emprendimientos debido a que los emprendedores reciben el dinero de sus clientes y de la misma manera realizan el pago a sus proveedores, arriendo, Instituciones financieras y </a:t>
            </a:r>
            <a:r>
              <a:rPr lang="es-EC" dirty="0" smtClean="0">
                <a:solidFill>
                  <a:schemeClr val="tx1"/>
                </a:solidFill>
              </a:rPr>
              <a:t>sueldos.</a:t>
            </a:r>
            <a:endParaRPr lang="es-EC" dirty="0">
              <a:solidFill>
                <a:schemeClr val="tx1"/>
              </a:solidFill>
            </a:endParaRPr>
          </a:p>
          <a:p>
            <a:pPr marL="457200" indent="-457200">
              <a:buFont typeface="+mj-lt"/>
              <a:buAutoNum type="arabicPeriod"/>
            </a:pPr>
            <a:r>
              <a:rPr lang="es-EC" dirty="0">
                <a:solidFill>
                  <a:schemeClr val="tx1"/>
                </a:solidFill>
              </a:rPr>
              <a:t>La utilidad incide positivamente en la sostenibilidad de los emprendimientos pues el 82,67% manejan márgenes de utilidad entre el (26% al 50%) y la rotación de cuentas por pagar incide de manera inversa es decir, si aumenta la otra disminuye.</a:t>
            </a:r>
          </a:p>
          <a:p>
            <a:pPr marL="457200" lvl="0" indent="-457200">
              <a:buFont typeface="+mj-lt"/>
              <a:buAutoNum type="arabicPeriod"/>
            </a:pPr>
            <a:r>
              <a:rPr lang="es-EC" dirty="0" smtClean="0">
                <a:solidFill>
                  <a:schemeClr val="tx1"/>
                </a:solidFill>
              </a:rPr>
              <a:t>El plazo de cuentas por pagar oscila entre 30 a 60 días en un 57,60%  y el plazo de cuentas por cobrar oscila entre 30 a 60 días en un 50%, demostrando que los plazos se encuentran en igualdad en su mayoría, si los emprendedores reciben el dinero de la misma manera cancelan de inmediato a sus proveedores.</a:t>
            </a:r>
            <a:endParaRPr lang="es-CO" dirty="0">
              <a:solidFill>
                <a:schemeClr val="tx1"/>
              </a:solidFill>
            </a:endParaRPr>
          </a:p>
          <a:p>
            <a:pPr marL="457200" indent="-457200">
              <a:buFont typeface="+mj-lt"/>
              <a:buAutoNum type="arabicPeriod"/>
            </a:pPr>
            <a:endParaRPr lang="es-CO" dirty="0">
              <a:solidFill>
                <a:schemeClr val="tx1"/>
              </a:solidFill>
            </a:endParaRPr>
          </a:p>
        </p:txBody>
      </p:sp>
    </p:spTree>
    <p:extLst>
      <p:ext uri="{BB962C8B-B14F-4D97-AF65-F5344CB8AC3E}">
        <p14:creationId xmlns:p14="http://schemas.microsoft.com/office/powerpoint/2010/main" val="1292990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6000" b="1" dirty="0" smtClean="0">
                <a:solidFill>
                  <a:schemeClr val="tx1"/>
                </a:solidFill>
                <a:effectLst>
                  <a:outerShdw blurRad="38100" dist="38100" dir="2700000" algn="tl">
                    <a:srgbClr val="000000">
                      <a:alpha val="43137"/>
                    </a:srgbClr>
                  </a:outerShdw>
                </a:effectLst>
              </a:rPr>
              <a:t>Recomendaciones</a:t>
            </a:r>
            <a:r>
              <a:rPr lang="es-CO" dirty="0" smtClean="0"/>
              <a:t> </a:t>
            </a:r>
            <a:endParaRPr lang="es-CO" dirty="0"/>
          </a:p>
        </p:txBody>
      </p:sp>
      <p:sp>
        <p:nvSpPr>
          <p:cNvPr id="3" name="Marcador de contenido 2"/>
          <p:cNvSpPr>
            <a:spLocks noGrp="1"/>
          </p:cNvSpPr>
          <p:nvPr>
            <p:ph idx="1"/>
          </p:nvPr>
        </p:nvSpPr>
        <p:spPr>
          <a:xfrm>
            <a:off x="370114" y="1845733"/>
            <a:ext cx="10785566" cy="4228495"/>
          </a:xfrm>
        </p:spPr>
        <p:txBody>
          <a:bodyPr>
            <a:normAutofit/>
          </a:bodyPr>
          <a:lstStyle/>
          <a:p>
            <a:pPr marL="457200" indent="-457200">
              <a:buFont typeface="+mj-lt"/>
              <a:buAutoNum type="arabicPeriod"/>
            </a:pPr>
            <a:r>
              <a:rPr lang="es-EC" dirty="0"/>
              <a:t>Los registros financieros de los emprendedores deben ser claros, fidedignos, oportunos y concisos para que tengan sustento en cualquier revisión por parte del régimen tributario y evitar sanciones.</a:t>
            </a:r>
          </a:p>
          <a:p>
            <a:pPr marL="457200" lvl="0" indent="-457200">
              <a:buFont typeface="+mj-lt"/>
              <a:buAutoNum type="arabicPeriod"/>
            </a:pPr>
            <a:r>
              <a:rPr lang="es-EC" dirty="0" smtClean="0"/>
              <a:t>Coordinar de manera adecuada los ingresos y gastos del emprendimiento, no mezclar el dinero del negocio con el del bolsillo porque es una práctica perjudicial.</a:t>
            </a:r>
          </a:p>
          <a:p>
            <a:pPr marL="457200" lvl="0" indent="-457200">
              <a:buFont typeface="+mj-lt"/>
              <a:buAutoNum type="arabicPeriod"/>
            </a:pPr>
            <a:r>
              <a:rPr lang="es-EC" dirty="0" smtClean="0"/>
              <a:t>Definir </a:t>
            </a:r>
            <a:r>
              <a:rPr lang="es-EC" dirty="0"/>
              <a:t>cuanto se va generar o adquirir para tener la utilidad que se espera, tomando en cuenta al número de clientes que se debe apuntar y las ventas que se deben realizar</a:t>
            </a:r>
            <a:r>
              <a:rPr lang="es-EC" dirty="0" smtClean="0"/>
              <a:t>.</a:t>
            </a:r>
            <a:endParaRPr lang="es-CO" dirty="0" smtClean="0"/>
          </a:p>
          <a:p>
            <a:pPr marL="457200" lvl="0" indent="-457200">
              <a:buFont typeface="+mj-lt"/>
              <a:buAutoNum type="arabicPeriod"/>
            </a:pPr>
            <a:r>
              <a:rPr lang="es-EC" dirty="0" smtClean="0"/>
              <a:t>Negociar </a:t>
            </a:r>
            <a:r>
              <a:rPr lang="es-EC" dirty="0"/>
              <a:t>los plazos de cobro y pago con clientes y proveedores, estableciendo en la medida de lo posible una cadena de cobros y pagos, al seleccionar al proveedor se debe tomar en cuenta que la materia prima llegue en los tiempos y condiciones acordadas para poder cumplir con el pago determinado</a:t>
            </a:r>
            <a:endParaRPr lang="es-CO" dirty="0"/>
          </a:p>
          <a:p>
            <a:pPr marL="457200" indent="-457200">
              <a:buFont typeface="+mj-lt"/>
              <a:buAutoNum type="arabicPeriod"/>
            </a:pPr>
            <a:endParaRPr lang="es-CO" dirty="0"/>
          </a:p>
        </p:txBody>
      </p:sp>
    </p:spTree>
    <p:extLst>
      <p:ext uri="{BB962C8B-B14F-4D97-AF65-F5344CB8AC3E}">
        <p14:creationId xmlns:p14="http://schemas.microsoft.com/office/powerpoint/2010/main" val="1300196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8411"/>
            <a:ext cx="12191999" cy="6839589"/>
          </a:xfrm>
          <a:prstGeom prst="rect">
            <a:avLst/>
          </a:prstGeom>
        </p:spPr>
      </p:pic>
      <p:sp>
        <p:nvSpPr>
          <p:cNvPr id="2" name="Título 1"/>
          <p:cNvSpPr>
            <a:spLocks noGrp="1"/>
          </p:cNvSpPr>
          <p:nvPr>
            <p:ph type="title"/>
          </p:nvPr>
        </p:nvSpPr>
        <p:spPr>
          <a:xfrm>
            <a:off x="1545463" y="3438205"/>
            <a:ext cx="9311426" cy="3680609"/>
          </a:xfrm>
          <a:noFill/>
        </p:spPr>
        <p:txBody>
          <a:bodyPr>
            <a:noAutofit/>
            <a:scene3d>
              <a:camera prst="perspectiveRelaxed"/>
              <a:lightRig rig="threePt" dir="t"/>
            </a:scene3d>
            <a:sp3d extrusionH="57150">
              <a:bevelT w="38100" h="38100" prst="relaxedInset"/>
            </a:sp3d>
          </a:bodyPr>
          <a:lstStyle/>
          <a:p>
            <a:pPr algn="ctr">
              <a:lnSpc>
                <a:spcPct val="150000"/>
              </a:lnSpc>
            </a:pPr>
            <a:r>
              <a:rPr lang="es-CO" sz="13800" b="1" dirty="0" smtClean="0">
                <a:solidFill>
                  <a:schemeClr val="tx1"/>
                </a:solidFill>
                <a:effectLst>
                  <a:glow rad="63500">
                    <a:schemeClr val="accent3">
                      <a:satMod val="175000"/>
                      <a:alpha val="40000"/>
                    </a:schemeClr>
                  </a:glow>
                  <a:innerShdw blurRad="63500" dist="50800" dir="16200000">
                    <a:prstClr val="black">
                      <a:alpha val="50000"/>
                    </a:prstClr>
                  </a:innerShdw>
                </a:effectLst>
                <a:latin typeface="Arial Black" panose="020B0A04020102020204" pitchFamily="34" charset="0"/>
              </a:rPr>
              <a:t>GRACIAS POR </a:t>
            </a:r>
            <a:r>
              <a:rPr lang="es-CO" sz="13800" b="1" dirty="0" smtClean="0">
                <a:solidFill>
                  <a:schemeClr val="tx1"/>
                </a:solidFill>
                <a:effectLst>
                  <a:innerShdw blurRad="63500" dist="50800" dir="16200000">
                    <a:prstClr val="black">
                      <a:alpha val="50000"/>
                    </a:prstClr>
                  </a:innerShdw>
                </a:effectLst>
                <a:latin typeface="Arial Black" panose="020B0A04020102020204" pitchFamily="34" charset="0"/>
              </a:rPr>
              <a:t>SU</a:t>
            </a:r>
            <a:r>
              <a:rPr lang="es-CO" sz="13800" b="1" dirty="0" smtClean="0">
                <a:solidFill>
                  <a:schemeClr val="tx1"/>
                </a:solidFill>
                <a:effectLst>
                  <a:glow rad="63500">
                    <a:schemeClr val="accent3">
                      <a:satMod val="175000"/>
                      <a:alpha val="40000"/>
                    </a:schemeClr>
                  </a:glow>
                  <a:innerShdw blurRad="63500" dist="50800" dir="16200000">
                    <a:prstClr val="black">
                      <a:alpha val="50000"/>
                    </a:prstClr>
                  </a:innerShdw>
                </a:effectLst>
                <a:latin typeface="Arial Black" panose="020B0A04020102020204" pitchFamily="34" charset="0"/>
              </a:rPr>
              <a:t> </a:t>
            </a:r>
            <a:r>
              <a:rPr lang="es-CO" sz="11500" b="1" dirty="0" smtClean="0">
                <a:solidFill>
                  <a:schemeClr val="tx1"/>
                </a:solidFill>
                <a:effectLst>
                  <a:glow rad="63500">
                    <a:schemeClr val="accent3">
                      <a:satMod val="175000"/>
                      <a:alpha val="40000"/>
                    </a:schemeClr>
                  </a:glow>
                  <a:innerShdw blurRad="63500" dist="50800" dir="16200000">
                    <a:prstClr val="black">
                      <a:alpha val="50000"/>
                    </a:prstClr>
                  </a:innerShdw>
                </a:effectLst>
                <a:latin typeface="Arial Black" panose="020B0A04020102020204" pitchFamily="34" charset="0"/>
              </a:rPr>
              <a:t>ATENCIÓN</a:t>
            </a:r>
            <a:r>
              <a:rPr lang="es-CO" sz="11500" b="1" dirty="0" smtClean="0">
                <a:ln>
                  <a:solidFill>
                    <a:schemeClr val="tx1"/>
                  </a:solidFill>
                </a:ln>
                <a:solidFill>
                  <a:schemeClr val="tx1"/>
                </a:solidFill>
                <a:effectLst>
                  <a:glow rad="63500">
                    <a:schemeClr val="accent3">
                      <a:satMod val="175000"/>
                      <a:alpha val="40000"/>
                    </a:schemeClr>
                  </a:glow>
                  <a:innerShdw blurRad="63500" dist="50800" dir="16200000">
                    <a:prstClr val="black">
                      <a:alpha val="50000"/>
                    </a:prstClr>
                  </a:innerShdw>
                </a:effectLst>
                <a:latin typeface="Arial Black" panose="020B0A04020102020204" pitchFamily="34" charset="0"/>
              </a:rPr>
              <a:t> </a:t>
            </a:r>
            <a:endParaRPr lang="es-CO" sz="11500" b="1" dirty="0">
              <a:ln>
                <a:solidFill>
                  <a:schemeClr val="tx1"/>
                </a:solidFill>
              </a:ln>
              <a:solidFill>
                <a:schemeClr val="tx1"/>
              </a:solidFill>
              <a:effectLst>
                <a:glow rad="63500">
                  <a:schemeClr val="accent3">
                    <a:satMod val="175000"/>
                    <a:alpha val="40000"/>
                  </a:schemeClr>
                </a:glow>
                <a:innerShdw blurRad="63500" dist="50800" dir="16200000">
                  <a:prstClr val="black">
                    <a:alpha val="50000"/>
                  </a:prstClr>
                </a:innerShdw>
              </a:effectLst>
              <a:latin typeface="Arial Black" panose="020B0A04020102020204" pitchFamily="34" charset="0"/>
            </a:endParaRPr>
          </a:p>
        </p:txBody>
      </p:sp>
      <p:sp>
        <p:nvSpPr>
          <p:cNvPr id="3" name="AutoShape 2" descr="Resultado de imagen para emprendimientos en finanz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381324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370" y="98104"/>
            <a:ext cx="10058400" cy="1450757"/>
          </a:xfrm>
        </p:spPr>
        <p:txBody>
          <a:bodyPr/>
          <a:lstStyle/>
          <a:p>
            <a:r>
              <a:rPr lang="es-CO" b="1" dirty="0" smtClean="0">
                <a:solidFill>
                  <a:schemeClr val="tx1"/>
                </a:solidFill>
                <a:effectLst>
                  <a:outerShdw blurRad="38100" dist="38100" dir="2700000" algn="tl">
                    <a:srgbClr val="000000">
                      <a:alpha val="43137"/>
                    </a:srgbClr>
                  </a:outerShdw>
                </a:effectLst>
              </a:rPr>
              <a:t>Antecedentes </a:t>
            </a:r>
            <a:endParaRPr lang="es-CO" b="1" dirty="0">
              <a:solidFill>
                <a:schemeClr val="tx1"/>
              </a:solidFill>
              <a:effectLst>
                <a:outerShdw blurRad="38100" dist="38100" dir="2700000" algn="tl">
                  <a:srgbClr val="000000">
                    <a:alpha val="43137"/>
                  </a:srgbClr>
                </a:outerShdw>
              </a:effectLst>
            </a:endParaRPr>
          </a:p>
        </p:txBody>
      </p:sp>
      <p:sp>
        <p:nvSpPr>
          <p:cNvPr id="6" name="CuadroTexto 5"/>
          <p:cNvSpPr txBox="1"/>
          <p:nvPr/>
        </p:nvSpPr>
        <p:spPr>
          <a:xfrm>
            <a:off x="1333134" y="2175115"/>
            <a:ext cx="4719936" cy="369332"/>
          </a:xfrm>
          <a:prstGeom prst="rect">
            <a:avLst/>
          </a:prstGeom>
          <a:noFill/>
        </p:spPr>
        <p:txBody>
          <a:bodyPr wrap="square" rtlCol="0">
            <a:spAutoFit/>
          </a:bodyPr>
          <a:lstStyle/>
          <a:p>
            <a:r>
              <a:rPr lang="es-CO" b="1" dirty="0" smtClean="0"/>
              <a:t>Motivos de cierre de negocios año 2014 y 2015</a:t>
            </a:r>
            <a:endParaRPr lang="es-CO" b="1" dirty="0"/>
          </a:p>
        </p:txBody>
      </p:sp>
      <p:sp>
        <p:nvSpPr>
          <p:cNvPr id="7" name="CuadroTexto 6"/>
          <p:cNvSpPr txBox="1"/>
          <p:nvPr/>
        </p:nvSpPr>
        <p:spPr>
          <a:xfrm>
            <a:off x="7014753" y="2175115"/>
            <a:ext cx="4402183" cy="369332"/>
          </a:xfrm>
          <a:prstGeom prst="rect">
            <a:avLst/>
          </a:prstGeom>
          <a:noFill/>
        </p:spPr>
        <p:txBody>
          <a:bodyPr wrap="square" rtlCol="0">
            <a:spAutoFit/>
          </a:bodyPr>
          <a:lstStyle/>
          <a:p>
            <a:r>
              <a:rPr lang="es-CO" b="1" dirty="0" smtClean="0"/>
              <a:t>Motivos de cierre de negocios año 2016</a:t>
            </a:r>
            <a:endParaRPr lang="es-CO" b="1" dirty="0"/>
          </a:p>
        </p:txBody>
      </p:sp>
      <p:pic>
        <p:nvPicPr>
          <p:cNvPr id="8" name="Imagen 7"/>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875" t="38904" r="13394" b="20310"/>
          <a:stretch/>
        </p:blipFill>
        <p:spPr bwMode="auto">
          <a:xfrm>
            <a:off x="1333134" y="2640170"/>
            <a:ext cx="4513873" cy="2614410"/>
          </a:xfrm>
          <a:prstGeom prst="rect">
            <a:avLst/>
          </a:prstGeom>
          <a:ln>
            <a:solidFill>
              <a:schemeClr val="tx1"/>
            </a:solid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18168" t="31061" r="7220" b="17172"/>
          <a:stretch/>
        </p:blipFill>
        <p:spPr bwMode="auto">
          <a:xfrm>
            <a:off x="6697013" y="2640169"/>
            <a:ext cx="4610637" cy="2846229"/>
          </a:xfrm>
          <a:prstGeom prst="rect">
            <a:avLst/>
          </a:prstGeom>
          <a:ln>
            <a:solidFill>
              <a:schemeClr val="tx1"/>
            </a:solidFill>
          </a:ln>
          <a:extLst>
            <a:ext uri="{53640926-AAD7-44D8-BBD7-CCE9431645EC}">
              <a14:shadowObscured xmlns:a14="http://schemas.microsoft.com/office/drawing/2010/main"/>
            </a:ext>
          </a:extLst>
        </p:spPr>
      </p:pic>
      <p:pic>
        <p:nvPicPr>
          <p:cNvPr id="10" name="Imagen 9"/>
          <p:cNvPicPr/>
          <p:nvPr/>
        </p:nvPicPr>
        <p:blipFill rotWithShape="1">
          <a:blip r:embed="rId5"/>
          <a:srcRect l="67471" t="21575" r="25051" b="66897"/>
          <a:stretch/>
        </p:blipFill>
        <p:spPr bwMode="auto">
          <a:xfrm>
            <a:off x="2835852" y="5341120"/>
            <a:ext cx="857250" cy="37147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5"/>
          <a:srcRect l="67471" t="21575" r="25051" b="66897"/>
          <a:stretch/>
        </p:blipFill>
        <p:spPr bwMode="auto">
          <a:xfrm>
            <a:off x="7969071" y="5606006"/>
            <a:ext cx="857250" cy="371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97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6600" b="1" dirty="0" smtClean="0">
                <a:solidFill>
                  <a:schemeClr val="tx1"/>
                </a:solidFill>
                <a:effectLst>
                  <a:outerShdw blurRad="38100" dist="38100" dir="2700000" algn="tl">
                    <a:srgbClr val="000000">
                      <a:alpha val="43137"/>
                    </a:srgbClr>
                  </a:outerShdw>
                </a:effectLst>
              </a:rPr>
              <a:t>CAPÍTULO I INTRODUCCIÓN  </a:t>
            </a:r>
            <a:endParaRPr lang="es-CO" sz="6600" b="1" dirty="0">
              <a:solidFill>
                <a:schemeClr val="tx1"/>
              </a:solidFill>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42689538"/>
              </p:ext>
            </p:extLst>
          </p:nvPr>
        </p:nvGraphicFramePr>
        <p:xfrm>
          <a:off x="248195" y="1845734"/>
          <a:ext cx="11586754" cy="4071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61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29679742"/>
              </p:ext>
            </p:extLst>
          </p:nvPr>
        </p:nvGraphicFramePr>
        <p:xfrm>
          <a:off x="429795" y="800586"/>
          <a:ext cx="12192000" cy="522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53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5361" y="144936"/>
            <a:ext cx="11168743" cy="1450757"/>
          </a:xfrm>
        </p:spPr>
        <p:txBody>
          <a:bodyPr>
            <a:noAutofit/>
          </a:bodyPr>
          <a:lstStyle/>
          <a:p>
            <a:pPr algn="ctr"/>
            <a:r>
              <a:rPr lang="es-CO" sz="6600" b="1" dirty="0" smtClean="0">
                <a:solidFill>
                  <a:schemeClr val="tx1"/>
                </a:solidFill>
                <a:effectLst>
                  <a:outerShdw blurRad="38100" dist="38100" dir="2700000" algn="tl">
                    <a:srgbClr val="000000">
                      <a:alpha val="43137"/>
                    </a:srgbClr>
                  </a:outerShdw>
                </a:effectLst>
              </a:rPr>
              <a:t>Capítulo </a:t>
            </a:r>
            <a:r>
              <a:rPr lang="es-CO" sz="6600" b="1" dirty="0">
                <a:solidFill>
                  <a:schemeClr val="tx1"/>
                </a:solidFill>
                <a:effectLst>
                  <a:outerShdw blurRad="38100" dist="38100" dir="2700000" algn="tl">
                    <a:srgbClr val="000000">
                      <a:alpha val="43137"/>
                    </a:srgbClr>
                  </a:outerShdw>
                </a:effectLst>
              </a:rPr>
              <a:t>II </a:t>
            </a:r>
            <a:r>
              <a:rPr lang="es-CO" sz="6600" b="1" dirty="0" smtClean="0">
                <a:solidFill>
                  <a:schemeClr val="tx1"/>
                </a:solidFill>
                <a:effectLst>
                  <a:outerShdw blurRad="38100" dist="38100" dir="2700000" algn="tl">
                    <a:srgbClr val="000000">
                      <a:alpha val="43137"/>
                    </a:srgbClr>
                  </a:outerShdw>
                </a:effectLst>
              </a:rPr>
              <a:t>MARCO TEÓRICO</a:t>
            </a:r>
            <a:endParaRPr lang="es-CO" sz="6600" b="1" dirty="0">
              <a:solidFill>
                <a:schemeClr val="tx1"/>
              </a:solidFill>
              <a:effectLst>
                <a:outerShdw blurRad="38100" dist="38100" dir="2700000" algn="tl">
                  <a:srgbClr val="000000">
                    <a:alpha val="43137"/>
                  </a:srgbClr>
                </a:outerShdw>
              </a:effectLst>
            </a:endParaRP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3967014605"/>
              </p:ext>
            </p:extLst>
          </p:nvPr>
        </p:nvGraphicFramePr>
        <p:xfrm>
          <a:off x="723792" y="2006904"/>
          <a:ext cx="1095440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2909282" y="2253803"/>
            <a:ext cx="1536343" cy="877910"/>
          </a:xfrm>
          <a:prstGeom prst="rect">
            <a:avLst/>
          </a:prstGeom>
        </p:spPr>
      </p:pic>
    </p:spTree>
    <p:extLst>
      <p:ext uri="{BB962C8B-B14F-4D97-AF65-F5344CB8AC3E}">
        <p14:creationId xmlns:p14="http://schemas.microsoft.com/office/powerpoint/2010/main" val="46066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7" y="0"/>
            <a:ext cx="10058400" cy="1450757"/>
          </a:xfrm>
        </p:spPr>
        <p:txBody>
          <a:bodyPr/>
          <a:lstStyle/>
          <a:p>
            <a:r>
              <a:rPr lang="es-CO" dirty="0" smtClean="0">
                <a:solidFill>
                  <a:schemeClr val="tx1"/>
                </a:solidFill>
              </a:rPr>
              <a:t>Papers </a:t>
            </a:r>
            <a:endParaRPr lang="es-CO"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28727542"/>
              </p:ext>
            </p:extLst>
          </p:nvPr>
        </p:nvGraphicFramePr>
        <p:xfrm>
          <a:off x="93829" y="1738647"/>
          <a:ext cx="11973674" cy="4948937"/>
        </p:xfrm>
        <a:graphic>
          <a:graphicData uri="http://schemas.openxmlformats.org/drawingml/2006/table">
            <a:tbl>
              <a:tblPr firstRow="1" firstCol="1" bandRow="1">
                <a:tableStyleId>{69012ECD-51FC-41F1-AA8D-1B2483CD663E}</a:tableStyleId>
              </a:tblPr>
              <a:tblGrid>
                <a:gridCol w="4153488">
                  <a:extLst>
                    <a:ext uri="{9D8B030D-6E8A-4147-A177-3AD203B41FA5}">
                      <a16:colId xmlns="" xmlns:a16="http://schemas.microsoft.com/office/drawing/2014/main" val="3131216933"/>
                    </a:ext>
                  </a:extLst>
                </a:gridCol>
                <a:gridCol w="4267301">
                  <a:extLst>
                    <a:ext uri="{9D8B030D-6E8A-4147-A177-3AD203B41FA5}">
                      <a16:colId xmlns="" xmlns:a16="http://schemas.microsoft.com/office/drawing/2014/main" val="2671946568"/>
                    </a:ext>
                  </a:extLst>
                </a:gridCol>
                <a:gridCol w="3552885">
                  <a:extLst>
                    <a:ext uri="{9D8B030D-6E8A-4147-A177-3AD203B41FA5}">
                      <a16:colId xmlns="" xmlns:a16="http://schemas.microsoft.com/office/drawing/2014/main" val="3160364123"/>
                    </a:ext>
                  </a:extLst>
                </a:gridCol>
              </a:tblGrid>
              <a:tr h="1300767">
                <a:tc>
                  <a:txBody>
                    <a:bodyPr/>
                    <a:lstStyle/>
                    <a:p>
                      <a:pPr indent="288290" algn="l">
                        <a:lnSpc>
                          <a:spcPct val="200000"/>
                        </a:lnSpc>
                        <a:spcAft>
                          <a:spcPts val="600"/>
                        </a:spcAft>
                      </a:pPr>
                      <a:r>
                        <a:rPr lang="es-EC" sz="2200" b="1" kern="1200" dirty="0" smtClean="0">
                          <a:solidFill>
                            <a:schemeClr val="tx1"/>
                          </a:solidFill>
                          <a:effectLst/>
                          <a:latin typeface="+mn-lt"/>
                          <a:ea typeface="+mn-ea"/>
                          <a:cs typeface="+mn-cs"/>
                        </a:rPr>
                        <a:t>Astudillo Durán, Carpio, y Delgado (Ecuador)</a:t>
                      </a:r>
                      <a:endParaRPr lang="es-CO" sz="2200" b="1" kern="1200" dirty="0">
                        <a:solidFill>
                          <a:schemeClr val="tx1"/>
                        </a:solidFill>
                        <a:effectLst/>
                        <a:latin typeface="+mn-lt"/>
                        <a:ea typeface="+mn-ea"/>
                        <a:cs typeface="+mn-cs"/>
                      </a:endParaRPr>
                    </a:p>
                  </a:txBody>
                  <a:tcPr marL="46535" marR="46535" marT="0" marB="0" anchor="ctr"/>
                </a:tc>
                <a:tc>
                  <a:txBody>
                    <a:bodyPr/>
                    <a:lstStyle/>
                    <a:p>
                      <a:pPr indent="288290" algn="l">
                        <a:lnSpc>
                          <a:spcPct val="200000"/>
                        </a:lnSpc>
                        <a:spcAft>
                          <a:spcPts val="600"/>
                        </a:spcAft>
                      </a:pPr>
                      <a:r>
                        <a:rPr lang="es-EC" sz="2200" b="1" kern="1200" dirty="0" smtClean="0">
                          <a:solidFill>
                            <a:schemeClr val="tx1"/>
                          </a:solidFill>
                          <a:effectLst/>
                          <a:latin typeface="+mn-lt"/>
                          <a:ea typeface="+mn-ea"/>
                          <a:cs typeface="+mn-cs"/>
                        </a:rPr>
                        <a:t>Universidad Estatal de Bolívar  (Ecuador)</a:t>
                      </a:r>
                      <a:endParaRPr lang="es-CO"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535" marR="46535" marT="0" marB="0" anchor="ctr"/>
                </a:tc>
                <a:tc>
                  <a:txBody>
                    <a:bodyPr/>
                    <a:lstStyle/>
                    <a:p>
                      <a:pPr indent="288290" algn="l">
                        <a:lnSpc>
                          <a:spcPct val="200000"/>
                        </a:lnSpc>
                        <a:spcAft>
                          <a:spcPts val="600"/>
                        </a:spcAft>
                      </a:pPr>
                      <a:r>
                        <a:rPr lang="es-EC" sz="2200" b="1" kern="1200" dirty="0" err="1" smtClean="0">
                          <a:solidFill>
                            <a:schemeClr val="tx1"/>
                          </a:solidFill>
                          <a:effectLst/>
                          <a:latin typeface="+mn-lt"/>
                          <a:ea typeface="+mn-ea"/>
                          <a:cs typeface="+mn-cs"/>
                        </a:rPr>
                        <a:t>Schram</a:t>
                      </a:r>
                      <a:r>
                        <a:rPr lang="es-EC" sz="2200" b="1" kern="1200" dirty="0" smtClean="0">
                          <a:solidFill>
                            <a:schemeClr val="tx1"/>
                          </a:solidFill>
                          <a:effectLst/>
                          <a:latin typeface="+mn-lt"/>
                          <a:ea typeface="+mn-ea"/>
                          <a:cs typeface="+mn-cs"/>
                        </a:rPr>
                        <a:t> V., </a:t>
                      </a:r>
                      <a:r>
                        <a:rPr lang="es-EC" sz="2200" b="1" kern="1200" dirty="0" err="1" smtClean="0">
                          <a:solidFill>
                            <a:schemeClr val="tx1"/>
                          </a:solidFill>
                          <a:effectLst/>
                          <a:latin typeface="+mn-lt"/>
                          <a:ea typeface="+mn-ea"/>
                          <a:cs typeface="+mn-cs"/>
                        </a:rPr>
                        <a:t>Hira</a:t>
                      </a:r>
                      <a:r>
                        <a:rPr lang="es-EC" sz="2200" b="1" kern="1200" dirty="0" smtClean="0">
                          <a:solidFill>
                            <a:schemeClr val="tx1"/>
                          </a:solidFill>
                          <a:effectLst/>
                          <a:latin typeface="+mn-lt"/>
                          <a:ea typeface="+mn-ea"/>
                          <a:cs typeface="+mn-cs"/>
                        </a:rPr>
                        <a:t>, Bauer, y </a:t>
                      </a:r>
                      <a:r>
                        <a:rPr lang="es-EC" sz="2200" b="1" kern="1200" dirty="0" err="1" smtClean="0">
                          <a:solidFill>
                            <a:schemeClr val="tx1"/>
                          </a:solidFill>
                          <a:effectLst/>
                          <a:latin typeface="+mn-lt"/>
                          <a:ea typeface="+mn-ea"/>
                          <a:cs typeface="+mn-cs"/>
                        </a:rPr>
                        <a:t>Hafstrom</a:t>
                      </a:r>
                      <a:r>
                        <a:rPr lang="es-EC" sz="2200" b="1" kern="1200" dirty="0" smtClean="0">
                          <a:solidFill>
                            <a:schemeClr val="tx1"/>
                          </a:solidFill>
                          <a:effectLst/>
                          <a:latin typeface="+mn-lt"/>
                          <a:ea typeface="+mn-ea"/>
                          <a:cs typeface="+mn-cs"/>
                        </a:rPr>
                        <a:t> (</a:t>
                      </a:r>
                      <a:r>
                        <a:rPr lang="es-EC" sz="2200" b="1" kern="1200" dirty="0" err="1" smtClean="0">
                          <a:solidFill>
                            <a:schemeClr val="tx1"/>
                          </a:solidFill>
                          <a:effectLst/>
                          <a:latin typeface="+mn-lt"/>
                          <a:ea typeface="+mn-ea"/>
                          <a:cs typeface="+mn-cs"/>
                        </a:rPr>
                        <a:t>Minesota</a:t>
                      </a:r>
                      <a:r>
                        <a:rPr lang="es-EC" sz="2200" b="1" kern="1200" dirty="0" smtClean="0">
                          <a:solidFill>
                            <a:schemeClr val="tx1"/>
                          </a:solidFill>
                          <a:effectLst/>
                          <a:latin typeface="+mn-lt"/>
                          <a:ea typeface="+mn-ea"/>
                          <a:cs typeface="+mn-cs"/>
                        </a:rPr>
                        <a:t>)</a:t>
                      </a:r>
                      <a:endParaRPr lang="es-CO"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535" marR="46535" marT="0" marB="0" anchor="ctr"/>
                </a:tc>
                <a:extLst>
                  <a:ext uri="{0D108BD9-81ED-4DB2-BD59-A6C34878D82A}">
                    <a16:rowId xmlns="" xmlns:a16="http://schemas.microsoft.com/office/drawing/2014/main" val="1145438403"/>
                  </a:ext>
                </a:extLst>
              </a:tr>
              <a:tr h="3607817">
                <a:tc>
                  <a:txBody>
                    <a:bodyPr/>
                    <a:lstStyle/>
                    <a:p>
                      <a:pPr lvl="0"/>
                      <a:r>
                        <a:rPr lang="es-EC" sz="2200" b="0" kern="1200" dirty="0" smtClean="0">
                          <a:solidFill>
                            <a:schemeClr val="tx1"/>
                          </a:solidFill>
                          <a:effectLst/>
                          <a:latin typeface="+mn-lt"/>
                          <a:ea typeface="+mn-ea"/>
                          <a:cs typeface="+mn-cs"/>
                        </a:rPr>
                        <a:t>Los factores que afectan a los emprendimientos son: el financiamiento,</a:t>
                      </a:r>
                      <a:r>
                        <a:rPr lang="es-EC" sz="2200" b="0" kern="1200" baseline="0" dirty="0" smtClean="0">
                          <a:solidFill>
                            <a:schemeClr val="tx1"/>
                          </a:solidFill>
                          <a:effectLst/>
                          <a:latin typeface="+mn-lt"/>
                          <a:ea typeface="+mn-ea"/>
                          <a:cs typeface="+mn-cs"/>
                        </a:rPr>
                        <a:t> </a:t>
                      </a:r>
                      <a:endParaRPr lang="es-EC" sz="2200" b="0" kern="1200" dirty="0" smtClean="0">
                        <a:solidFill>
                          <a:schemeClr val="tx1"/>
                        </a:solidFill>
                        <a:effectLst/>
                        <a:latin typeface="+mn-lt"/>
                        <a:ea typeface="+mn-ea"/>
                        <a:cs typeface="+mn-cs"/>
                      </a:endParaRPr>
                    </a:p>
                    <a:p>
                      <a:pPr lvl="0"/>
                      <a:r>
                        <a:rPr lang="es-EC" sz="2200" b="0" kern="1200" dirty="0" smtClean="0">
                          <a:solidFill>
                            <a:schemeClr val="tx1"/>
                          </a:solidFill>
                          <a:effectLst/>
                          <a:latin typeface="+mn-lt"/>
                          <a:ea typeface="+mn-ea"/>
                          <a:cs typeface="+mn-cs"/>
                        </a:rPr>
                        <a:t>Entorno legal,</a:t>
                      </a:r>
                      <a:r>
                        <a:rPr lang="es-EC" sz="2200" b="0" kern="1200" baseline="0" dirty="0" smtClean="0">
                          <a:solidFill>
                            <a:schemeClr val="tx1"/>
                          </a:solidFill>
                          <a:effectLst/>
                          <a:latin typeface="+mn-lt"/>
                          <a:ea typeface="+mn-ea"/>
                          <a:cs typeface="+mn-cs"/>
                        </a:rPr>
                        <a:t> </a:t>
                      </a:r>
                      <a:r>
                        <a:rPr lang="es-EC" sz="2200" b="0" kern="1200" dirty="0" smtClean="0">
                          <a:solidFill>
                            <a:schemeClr val="tx1"/>
                          </a:solidFill>
                          <a:effectLst/>
                          <a:latin typeface="+mn-lt"/>
                          <a:ea typeface="+mn-ea"/>
                          <a:cs typeface="+mn-cs"/>
                        </a:rPr>
                        <a:t>condiciones del mercado,</a:t>
                      </a:r>
                      <a:r>
                        <a:rPr lang="es-EC" sz="2200" b="0" kern="1200" baseline="0" dirty="0" smtClean="0">
                          <a:solidFill>
                            <a:schemeClr val="tx1"/>
                          </a:solidFill>
                          <a:effectLst/>
                          <a:latin typeface="+mn-lt"/>
                          <a:ea typeface="+mn-ea"/>
                          <a:cs typeface="+mn-cs"/>
                        </a:rPr>
                        <a:t> </a:t>
                      </a:r>
                      <a:r>
                        <a:rPr lang="es-EC" sz="2200" b="0" kern="1200" dirty="0" smtClean="0">
                          <a:solidFill>
                            <a:schemeClr val="tx1"/>
                          </a:solidFill>
                          <a:effectLst/>
                          <a:latin typeface="+mn-lt"/>
                          <a:ea typeface="+mn-ea"/>
                          <a:cs typeface="+mn-cs"/>
                        </a:rPr>
                        <a:t>competencia, entorno económico.</a:t>
                      </a:r>
                      <a:endParaRPr lang="es-CO"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535" marR="46535" marT="0" marB="0" anchor="ctr"/>
                </a:tc>
                <a:tc>
                  <a:txBody>
                    <a:bodyPr/>
                    <a:lstStyle/>
                    <a:p>
                      <a:r>
                        <a:rPr lang="es-EC" sz="2200" kern="1200" dirty="0" smtClean="0">
                          <a:solidFill>
                            <a:schemeClr val="tx1"/>
                          </a:solidFill>
                          <a:effectLst/>
                          <a:latin typeface="+mn-lt"/>
                          <a:ea typeface="+mn-ea"/>
                          <a:cs typeface="+mn-cs"/>
                        </a:rPr>
                        <a:t>Los emprendimientos tienden a cerrarse, por factores como la competencia desleal y excesiva, problemas financieros y la baja capacidad de ahorro, así como por falta de un control adecuado en los registros contables.</a:t>
                      </a:r>
                      <a:endParaRPr lang="es-EC" sz="2200" kern="1200" dirty="0">
                        <a:solidFill>
                          <a:schemeClr val="tx1"/>
                        </a:solidFill>
                        <a:effectLst/>
                        <a:latin typeface="+mn-lt"/>
                        <a:ea typeface="+mn-ea"/>
                        <a:cs typeface="+mn-cs"/>
                      </a:endParaRPr>
                    </a:p>
                  </a:txBody>
                  <a:tcPr marL="46535" marR="46535" marT="0" marB="0" anchor="ctr"/>
                </a:tc>
                <a:tc>
                  <a:txBody>
                    <a:bodyPr/>
                    <a:lstStyle/>
                    <a:p>
                      <a:r>
                        <a:rPr lang="es-EC" sz="2200" kern="1200" dirty="0" smtClean="0">
                          <a:solidFill>
                            <a:schemeClr val="tx1"/>
                          </a:solidFill>
                          <a:effectLst/>
                          <a:latin typeface="+mn-lt"/>
                          <a:ea typeface="+mn-ea"/>
                          <a:cs typeface="+mn-cs"/>
                        </a:rPr>
                        <a:t>La</a:t>
                      </a:r>
                      <a:r>
                        <a:rPr lang="es-EC" sz="2200" kern="1200" baseline="0" dirty="0" smtClean="0">
                          <a:solidFill>
                            <a:schemeClr val="tx1"/>
                          </a:solidFill>
                          <a:effectLst/>
                          <a:latin typeface="+mn-lt"/>
                          <a:ea typeface="+mn-ea"/>
                          <a:cs typeface="+mn-cs"/>
                        </a:rPr>
                        <a:t> gestión financiera es</a:t>
                      </a:r>
                      <a:r>
                        <a:rPr lang="es-EC" sz="2200" kern="1200" dirty="0" smtClean="0">
                          <a:solidFill>
                            <a:schemeClr val="tx1"/>
                          </a:solidFill>
                          <a:effectLst/>
                          <a:latin typeface="+mn-lt"/>
                          <a:ea typeface="+mn-ea"/>
                          <a:cs typeface="+mn-cs"/>
                        </a:rPr>
                        <a:t> mediante  la cual se hará posible formar un plan eficiente para dirigir las cuentas, tener los pagos al día y monitorear todos los gastos e ingresos del emprendimiento</a:t>
                      </a:r>
                      <a:r>
                        <a:rPr lang="es-EC" sz="2200" kern="1200" baseline="0" dirty="0" smtClean="0">
                          <a:solidFill>
                            <a:schemeClr val="tx1"/>
                          </a:solidFill>
                          <a:effectLst/>
                          <a:latin typeface="+mn-lt"/>
                          <a:ea typeface="+mn-ea"/>
                          <a:cs typeface="+mn-cs"/>
                        </a:rPr>
                        <a:t> generando sostenibilidad.</a:t>
                      </a:r>
                      <a:endParaRPr lang="es-EC" sz="2200" kern="1200" dirty="0">
                        <a:solidFill>
                          <a:schemeClr val="tx1"/>
                        </a:solidFill>
                        <a:effectLst/>
                        <a:latin typeface="+mn-lt"/>
                        <a:ea typeface="+mn-ea"/>
                        <a:cs typeface="+mn-cs"/>
                      </a:endParaRPr>
                    </a:p>
                  </a:txBody>
                  <a:tcPr marL="46535" marR="46535" marT="0" marB="0" anchor="ctr"/>
                </a:tc>
                <a:extLst>
                  <a:ext uri="{0D108BD9-81ED-4DB2-BD59-A6C34878D82A}">
                    <a16:rowId xmlns="" xmlns:a16="http://schemas.microsoft.com/office/drawing/2014/main" val="1805190361"/>
                  </a:ext>
                </a:extLst>
              </a:tr>
            </a:tbl>
          </a:graphicData>
        </a:graphic>
      </p:graphicFrame>
      <p:pic>
        <p:nvPicPr>
          <p:cNvPr id="12290" name="Picture 2" descr="Resultado de imagen para 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211" y="231819"/>
            <a:ext cx="4572000" cy="15068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19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6">
            <a:extLst>
              <a:ext uri="{FF2B5EF4-FFF2-40B4-BE49-F238E27FC236}">
                <a16:creationId xmlns="" xmlns:a16="http://schemas.microsoft.com/office/drawing/2014/main" id="{E99B26F7-D38C-429C-9F20-8EEF224A6087}"/>
              </a:ext>
            </a:extLst>
          </p:cNvPr>
          <p:cNvSpPr>
            <a:spLocks/>
          </p:cNvSpPr>
          <p:nvPr/>
        </p:nvSpPr>
        <p:spPr bwMode="auto">
          <a:xfrm rot="16200000">
            <a:off x="3103183" y="4175912"/>
            <a:ext cx="1776413" cy="1601751"/>
          </a:xfrm>
          <a:custGeom>
            <a:avLst/>
            <a:gdLst>
              <a:gd name="T0" fmla="*/ 272 w 4476"/>
              <a:gd name="T1" fmla="*/ 0 h 4776"/>
              <a:gd name="T2" fmla="*/ 2910 w 4476"/>
              <a:gd name="T3" fmla="*/ 0 h 4776"/>
              <a:gd name="T4" fmla="*/ 4476 w 4476"/>
              <a:gd name="T5" fmla="*/ 2687 h 4776"/>
              <a:gd name="T6" fmla="*/ 3269 w 4476"/>
              <a:gd name="T7" fmla="*/ 4776 h 4776"/>
              <a:gd name="T8" fmla="*/ 153 w 4476"/>
              <a:gd name="T9" fmla="*/ 4776 h 4776"/>
              <a:gd name="T10" fmla="*/ 0 w 4476"/>
              <a:gd name="T11" fmla="*/ 4512 h 4776"/>
            </a:gdLst>
            <a:ahLst/>
            <a:cxnLst>
              <a:cxn ang="0">
                <a:pos x="T0" y="T1"/>
              </a:cxn>
              <a:cxn ang="0">
                <a:pos x="T2" y="T3"/>
              </a:cxn>
              <a:cxn ang="0">
                <a:pos x="T4" y="T5"/>
              </a:cxn>
              <a:cxn ang="0">
                <a:pos x="T6" y="T7"/>
              </a:cxn>
              <a:cxn ang="0">
                <a:pos x="T8" y="T9"/>
              </a:cxn>
              <a:cxn ang="0">
                <a:pos x="T10" y="T11"/>
              </a:cxn>
            </a:cxnLst>
            <a:rect l="0" t="0" r="r" b="b"/>
            <a:pathLst>
              <a:path w="4476" h="4776">
                <a:moveTo>
                  <a:pt x="272" y="0"/>
                </a:moveTo>
                <a:lnTo>
                  <a:pt x="2910" y="0"/>
                </a:lnTo>
                <a:lnTo>
                  <a:pt x="4476" y="2687"/>
                </a:lnTo>
                <a:lnTo>
                  <a:pt x="3269" y="4776"/>
                </a:lnTo>
                <a:lnTo>
                  <a:pt x="153" y="4776"/>
                </a:lnTo>
                <a:lnTo>
                  <a:pt x="0" y="4512"/>
                </a:lnTo>
              </a:path>
            </a:pathLst>
          </a:custGeom>
          <a:solidFill>
            <a:srgbClr val="FFFFFF"/>
          </a:solidFill>
          <a:ln w="6350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Freeform 51">
            <a:extLst>
              <a:ext uri="{FF2B5EF4-FFF2-40B4-BE49-F238E27FC236}">
                <a16:creationId xmlns="" xmlns:a16="http://schemas.microsoft.com/office/drawing/2014/main" id="{95709A78-AFA2-436E-A83E-6526C9B5C030}"/>
              </a:ext>
            </a:extLst>
          </p:cNvPr>
          <p:cNvSpPr>
            <a:spLocks/>
          </p:cNvSpPr>
          <p:nvPr/>
        </p:nvSpPr>
        <p:spPr bwMode="auto">
          <a:xfrm rot="16200000">
            <a:off x="2118069" y="2597668"/>
            <a:ext cx="2203450" cy="1671509"/>
          </a:xfrm>
          <a:custGeom>
            <a:avLst/>
            <a:gdLst>
              <a:gd name="T0" fmla="*/ 1337 w 5552"/>
              <a:gd name="T1" fmla="*/ 0 h 4983"/>
              <a:gd name="T2" fmla="*/ 0 w 5552"/>
              <a:gd name="T3" fmla="*/ 2315 h 4983"/>
              <a:gd name="T4" fmla="*/ 1535 w 5552"/>
              <a:gd name="T5" fmla="*/ 4983 h 4983"/>
              <a:gd name="T6" fmla="*/ 2775 w 5552"/>
              <a:gd name="T7" fmla="*/ 4983 h 4983"/>
              <a:gd name="T8" fmla="*/ 4016 w 5552"/>
              <a:gd name="T9" fmla="*/ 4983 h 4983"/>
              <a:gd name="T10" fmla="*/ 5552 w 5552"/>
              <a:gd name="T11" fmla="*/ 2315 h 4983"/>
              <a:gd name="T12" fmla="*/ 5394 w 5552"/>
              <a:gd name="T13" fmla="*/ 2042 h 4983"/>
            </a:gdLst>
            <a:ahLst/>
            <a:cxnLst>
              <a:cxn ang="0">
                <a:pos x="T0" y="T1"/>
              </a:cxn>
              <a:cxn ang="0">
                <a:pos x="T2" y="T3"/>
              </a:cxn>
              <a:cxn ang="0">
                <a:pos x="T4" y="T5"/>
              </a:cxn>
              <a:cxn ang="0">
                <a:pos x="T6" y="T7"/>
              </a:cxn>
              <a:cxn ang="0">
                <a:pos x="T8" y="T9"/>
              </a:cxn>
              <a:cxn ang="0">
                <a:pos x="T10" y="T11"/>
              </a:cxn>
              <a:cxn ang="0">
                <a:pos x="T12" y="T13"/>
              </a:cxn>
            </a:cxnLst>
            <a:rect l="0" t="0" r="r" b="b"/>
            <a:pathLst>
              <a:path w="5552" h="4983">
                <a:moveTo>
                  <a:pt x="1337" y="0"/>
                </a:moveTo>
                <a:lnTo>
                  <a:pt x="0" y="2315"/>
                </a:lnTo>
                <a:lnTo>
                  <a:pt x="1535" y="4983"/>
                </a:lnTo>
                <a:lnTo>
                  <a:pt x="2775" y="4983"/>
                </a:lnTo>
                <a:lnTo>
                  <a:pt x="4016" y="4983"/>
                </a:lnTo>
                <a:lnTo>
                  <a:pt x="5552" y="2315"/>
                </a:lnTo>
                <a:lnTo>
                  <a:pt x="5394" y="2042"/>
                </a:lnTo>
              </a:path>
            </a:pathLst>
          </a:custGeom>
          <a:solidFill>
            <a:srgbClr val="FFFFFF"/>
          </a:solidFill>
          <a:ln w="635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52">
            <a:extLst>
              <a:ext uri="{FF2B5EF4-FFF2-40B4-BE49-F238E27FC236}">
                <a16:creationId xmlns="" xmlns:a16="http://schemas.microsoft.com/office/drawing/2014/main" id="{B12C0268-58EF-481B-BDAF-3BADBA9A7E0D}"/>
              </a:ext>
            </a:extLst>
          </p:cNvPr>
          <p:cNvSpPr>
            <a:spLocks/>
          </p:cNvSpPr>
          <p:nvPr/>
        </p:nvSpPr>
        <p:spPr bwMode="auto">
          <a:xfrm rot="16200000">
            <a:off x="5765094" y="2293660"/>
            <a:ext cx="1595438" cy="1671509"/>
          </a:xfrm>
          <a:custGeom>
            <a:avLst/>
            <a:gdLst>
              <a:gd name="T0" fmla="*/ 0 w 4017"/>
              <a:gd name="T1" fmla="*/ 0 h 4984"/>
              <a:gd name="T2" fmla="*/ 1240 w 4017"/>
              <a:gd name="T3" fmla="*/ 0 h 4984"/>
              <a:gd name="T4" fmla="*/ 2481 w 4017"/>
              <a:gd name="T5" fmla="*/ 0 h 4984"/>
              <a:gd name="T6" fmla="*/ 4017 w 4017"/>
              <a:gd name="T7" fmla="*/ 2669 h 4984"/>
              <a:gd name="T8" fmla="*/ 2679 w 4017"/>
              <a:gd name="T9" fmla="*/ 4984 h 4984"/>
            </a:gdLst>
            <a:ahLst/>
            <a:cxnLst>
              <a:cxn ang="0">
                <a:pos x="T0" y="T1"/>
              </a:cxn>
              <a:cxn ang="0">
                <a:pos x="T2" y="T3"/>
              </a:cxn>
              <a:cxn ang="0">
                <a:pos x="T4" y="T5"/>
              </a:cxn>
              <a:cxn ang="0">
                <a:pos x="T6" y="T7"/>
              </a:cxn>
              <a:cxn ang="0">
                <a:pos x="T8" y="T9"/>
              </a:cxn>
            </a:cxnLst>
            <a:rect l="0" t="0" r="r" b="b"/>
            <a:pathLst>
              <a:path w="4017" h="4984">
                <a:moveTo>
                  <a:pt x="0" y="0"/>
                </a:moveTo>
                <a:lnTo>
                  <a:pt x="1240" y="0"/>
                </a:lnTo>
                <a:lnTo>
                  <a:pt x="2481" y="0"/>
                </a:lnTo>
                <a:lnTo>
                  <a:pt x="4017" y="2669"/>
                </a:lnTo>
                <a:lnTo>
                  <a:pt x="2679" y="4984"/>
                </a:lnTo>
              </a:path>
            </a:pathLst>
          </a:custGeom>
          <a:noFill/>
          <a:ln w="635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53">
            <a:extLst>
              <a:ext uri="{FF2B5EF4-FFF2-40B4-BE49-F238E27FC236}">
                <a16:creationId xmlns="" xmlns:a16="http://schemas.microsoft.com/office/drawing/2014/main" id="{82FE5A68-6844-4D39-92C1-A1CD5B04BE00}"/>
              </a:ext>
            </a:extLst>
          </p:cNvPr>
          <p:cNvSpPr>
            <a:spLocks/>
          </p:cNvSpPr>
          <p:nvPr/>
        </p:nvSpPr>
        <p:spPr bwMode="auto">
          <a:xfrm rot="16200000">
            <a:off x="5000857" y="1018391"/>
            <a:ext cx="1763713" cy="1601751"/>
          </a:xfrm>
          <a:custGeom>
            <a:avLst/>
            <a:gdLst>
              <a:gd name="T0" fmla="*/ 1207 w 4442"/>
              <a:gd name="T1" fmla="*/ 0 h 4777"/>
              <a:gd name="T2" fmla="*/ 0 w 4442"/>
              <a:gd name="T3" fmla="*/ 2089 h 4777"/>
              <a:gd name="T4" fmla="*/ 1566 w 4442"/>
              <a:gd name="T5" fmla="*/ 4777 h 4777"/>
              <a:gd name="T6" fmla="*/ 4204 w 4442"/>
              <a:gd name="T7" fmla="*/ 4777 h 4777"/>
              <a:gd name="T8" fmla="*/ 4442 w 4442"/>
              <a:gd name="T9" fmla="*/ 4363 h 4777"/>
            </a:gdLst>
            <a:ahLst/>
            <a:cxnLst>
              <a:cxn ang="0">
                <a:pos x="T0" y="T1"/>
              </a:cxn>
              <a:cxn ang="0">
                <a:pos x="T2" y="T3"/>
              </a:cxn>
              <a:cxn ang="0">
                <a:pos x="T4" y="T5"/>
              </a:cxn>
              <a:cxn ang="0">
                <a:pos x="T6" y="T7"/>
              </a:cxn>
              <a:cxn ang="0">
                <a:pos x="T8" y="T9"/>
              </a:cxn>
            </a:cxnLst>
            <a:rect l="0" t="0" r="r" b="b"/>
            <a:pathLst>
              <a:path w="4442" h="4777">
                <a:moveTo>
                  <a:pt x="1207" y="0"/>
                </a:moveTo>
                <a:lnTo>
                  <a:pt x="0" y="2089"/>
                </a:lnTo>
                <a:lnTo>
                  <a:pt x="1566" y="4777"/>
                </a:lnTo>
                <a:lnTo>
                  <a:pt x="4204" y="4777"/>
                </a:lnTo>
                <a:lnTo>
                  <a:pt x="4442" y="4363"/>
                </a:lnTo>
              </a:path>
            </a:pathLst>
          </a:custGeom>
          <a:solidFill>
            <a:srgbClr val="FFFFFF"/>
          </a:solidFill>
          <a:ln w="635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4">
            <a:extLst>
              <a:ext uri="{FF2B5EF4-FFF2-40B4-BE49-F238E27FC236}">
                <a16:creationId xmlns="" xmlns:a16="http://schemas.microsoft.com/office/drawing/2014/main" id="{2CFC7337-33C1-4F66-9595-F6E101EB4D06}"/>
              </a:ext>
            </a:extLst>
          </p:cNvPr>
          <p:cNvSpPr>
            <a:spLocks/>
          </p:cNvSpPr>
          <p:nvPr/>
        </p:nvSpPr>
        <p:spPr bwMode="auto">
          <a:xfrm rot="16200000">
            <a:off x="3545900" y="1535478"/>
            <a:ext cx="1851025" cy="700263"/>
          </a:xfrm>
          <a:custGeom>
            <a:avLst/>
            <a:gdLst>
              <a:gd name="T0" fmla="*/ 0 w 4661"/>
              <a:gd name="T1" fmla="*/ 0 h 2089"/>
              <a:gd name="T2" fmla="*/ 1207 w 4661"/>
              <a:gd name="T3" fmla="*/ 2089 h 2089"/>
              <a:gd name="T4" fmla="*/ 4322 w 4661"/>
              <a:gd name="T5" fmla="*/ 2089 h 2089"/>
              <a:gd name="T6" fmla="*/ 4661 w 4661"/>
              <a:gd name="T7" fmla="*/ 1504 h 2089"/>
            </a:gdLst>
            <a:ahLst/>
            <a:cxnLst>
              <a:cxn ang="0">
                <a:pos x="T0" y="T1"/>
              </a:cxn>
              <a:cxn ang="0">
                <a:pos x="T2" y="T3"/>
              </a:cxn>
              <a:cxn ang="0">
                <a:pos x="T4" y="T5"/>
              </a:cxn>
              <a:cxn ang="0">
                <a:pos x="T6" y="T7"/>
              </a:cxn>
            </a:cxnLst>
            <a:rect l="0" t="0" r="r" b="b"/>
            <a:pathLst>
              <a:path w="4661" h="2089">
                <a:moveTo>
                  <a:pt x="0" y="0"/>
                </a:moveTo>
                <a:lnTo>
                  <a:pt x="1207" y="2089"/>
                </a:lnTo>
                <a:lnTo>
                  <a:pt x="4322" y="2089"/>
                </a:lnTo>
                <a:lnTo>
                  <a:pt x="4661" y="1504"/>
                </a:lnTo>
              </a:path>
            </a:pathLst>
          </a:custGeom>
          <a:solidFill>
            <a:srgbClr val="FFFFFF"/>
          </a:solidFill>
          <a:ln w="63500">
            <a:solidFill>
              <a:srgbClr val="FF921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5">
            <a:extLst>
              <a:ext uri="{FF2B5EF4-FFF2-40B4-BE49-F238E27FC236}">
                <a16:creationId xmlns="" xmlns:a16="http://schemas.microsoft.com/office/drawing/2014/main" id="{B8141DD8-0903-42BF-A73D-E25077BDF01A}"/>
              </a:ext>
            </a:extLst>
          </p:cNvPr>
          <p:cNvSpPr>
            <a:spLocks/>
          </p:cNvSpPr>
          <p:nvPr/>
        </p:nvSpPr>
        <p:spPr bwMode="auto">
          <a:xfrm rot="16200000">
            <a:off x="4975330" y="4043040"/>
            <a:ext cx="1573213" cy="1601751"/>
          </a:xfrm>
          <a:custGeom>
            <a:avLst/>
            <a:gdLst>
              <a:gd name="T0" fmla="*/ 2759 w 3966"/>
              <a:gd name="T1" fmla="*/ 0 h 4777"/>
              <a:gd name="T2" fmla="*/ 3966 w 3966"/>
              <a:gd name="T3" fmla="*/ 2089 h 4777"/>
              <a:gd name="T4" fmla="*/ 2400 w 3966"/>
              <a:gd name="T5" fmla="*/ 4777 h 4777"/>
              <a:gd name="T6" fmla="*/ 0 w 3966"/>
              <a:gd name="T7" fmla="*/ 4777 h 4777"/>
            </a:gdLst>
            <a:ahLst/>
            <a:cxnLst>
              <a:cxn ang="0">
                <a:pos x="T0" y="T1"/>
              </a:cxn>
              <a:cxn ang="0">
                <a:pos x="T2" y="T3"/>
              </a:cxn>
              <a:cxn ang="0">
                <a:pos x="T4" y="T5"/>
              </a:cxn>
              <a:cxn ang="0">
                <a:pos x="T6" y="T7"/>
              </a:cxn>
            </a:cxnLst>
            <a:rect l="0" t="0" r="r" b="b"/>
            <a:pathLst>
              <a:path w="3966" h="4777">
                <a:moveTo>
                  <a:pt x="2759" y="0"/>
                </a:moveTo>
                <a:lnTo>
                  <a:pt x="3966" y="2089"/>
                </a:lnTo>
                <a:lnTo>
                  <a:pt x="2400" y="4777"/>
                </a:lnTo>
                <a:lnTo>
                  <a:pt x="0" y="4777"/>
                </a:lnTo>
              </a:path>
            </a:pathLst>
          </a:custGeom>
          <a:noFill/>
          <a:ln w="635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12">
            <a:extLst>
              <a:ext uri="{FF2B5EF4-FFF2-40B4-BE49-F238E27FC236}">
                <a16:creationId xmlns="" xmlns:a16="http://schemas.microsoft.com/office/drawing/2014/main" id="{022F9AA3-0302-428C-B8AE-D5F162289DB2}"/>
              </a:ext>
            </a:extLst>
          </p:cNvPr>
          <p:cNvSpPr txBox="1"/>
          <p:nvPr/>
        </p:nvSpPr>
        <p:spPr>
          <a:xfrm>
            <a:off x="2339654" y="2881460"/>
            <a:ext cx="1577228" cy="1015663"/>
          </a:xfrm>
          <a:prstGeom prst="rect">
            <a:avLst/>
          </a:prstGeom>
          <a:noFill/>
        </p:spPr>
        <p:txBody>
          <a:bodyPr wrap="none" rtlCol="0">
            <a:spAutoFit/>
          </a:bodyPr>
          <a:lstStyle/>
          <a:p>
            <a:pPr lvl="0" algn="ctr"/>
            <a:r>
              <a:rPr lang="es-EC" sz="2000" b="1" dirty="0"/>
              <a:t>Enfoque </a:t>
            </a:r>
            <a:r>
              <a:rPr lang="es-EC" sz="2000" b="1" dirty="0" smtClean="0"/>
              <a:t>de </a:t>
            </a:r>
          </a:p>
          <a:p>
            <a:pPr lvl="0" algn="ctr"/>
            <a:r>
              <a:rPr lang="es-EC" sz="2000" b="1" dirty="0" smtClean="0"/>
              <a:t>Investigación</a:t>
            </a:r>
          </a:p>
          <a:p>
            <a:pPr algn="ctr"/>
            <a:r>
              <a:rPr lang="es-EC" sz="2000" dirty="0" smtClean="0">
                <a:solidFill>
                  <a:srgbClr val="000000"/>
                </a:solidFill>
              </a:rPr>
              <a:t>Mixto</a:t>
            </a:r>
            <a:r>
              <a:rPr lang="es-EC" sz="2000" dirty="0" smtClean="0">
                <a:solidFill>
                  <a:schemeClr val="accent5"/>
                </a:solidFill>
              </a:rPr>
              <a:t> </a:t>
            </a:r>
            <a:endParaRPr lang="es-EC" sz="2000" dirty="0">
              <a:solidFill>
                <a:schemeClr val="accent5"/>
              </a:solidFill>
            </a:endParaRPr>
          </a:p>
        </p:txBody>
      </p:sp>
      <p:sp>
        <p:nvSpPr>
          <p:cNvPr id="9" name="TextBox 16">
            <a:extLst>
              <a:ext uri="{FF2B5EF4-FFF2-40B4-BE49-F238E27FC236}">
                <a16:creationId xmlns="" xmlns:a16="http://schemas.microsoft.com/office/drawing/2014/main" id="{0B8450AC-0E42-43A3-A657-E4C8ACC2B617}"/>
              </a:ext>
            </a:extLst>
          </p:cNvPr>
          <p:cNvSpPr txBox="1"/>
          <p:nvPr/>
        </p:nvSpPr>
        <p:spPr>
          <a:xfrm>
            <a:off x="4864747" y="1268760"/>
            <a:ext cx="1635512" cy="923330"/>
          </a:xfrm>
          <a:prstGeom prst="rect">
            <a:avLst/>
          </a:prstGeom>
          <a:noFill/>
        </p:spPr>
        <p:txBody>
          <a:bodyPr wrap="none" rtlCol="0">
            <a:spAutoFit/>
          </a:bodyPr>
          <a:lstStyle/>
          <a:p>
            <a:pPr lvl="0" algn="ctr"/>
            <a:r>
              <a:rPr lang="es-EC" b="1" dirty="0"/>
              <a:t>Por Fuentes </a:t>
            </a:r>
            <a:endParaRPr lang="es-EC" b="1" dirty="0" smtClean="0"/>
          </a:p>
          <a:p>
            <a:pPr lvl="0" algn="ctr"/>
            <a:r>
              <a:rPr lang="es-EC" b="1" dirty="0" smtClean="0"/>
              <a:t>de Información</a:t>
            </a:r>
          </a:p>
          <a:p>
            <a:pPr lvl="0" algn="ctr"/>
            <a:r>
              <a:rPr lang="es-EC" dirty="0" smtClean="0">
                <a:solidFill>
                  <a:srgbClr val="000000"/>
                </a:solidFill>
              </a:rPr>
              <a:t>Mixto</a:t>
            </a:r>
            <a:endParaRPr lang="es-EC" dirty="0">
              <a:solidFill>
                <a:srgbClr val="000000"/>
              </a:solidFill>
            </a:endParaRPr>
          </a:p>
        </p:txBody>
      </p:sp>
      <p:sp>
        <p:nvSpPr>
          <p:cNvPr id="10" name="TextBox 22">
            <a:extLst>
              <a:ext uri="{FF2B5EF4-FFF2-40B4-BE49-F238E27FC236}">
                <a16:creationId xmlns="" xmlns:a16="http://schemas.microsoft.com/office/drawing/2014/main" id="{3678BDAD-A7E8-4B83-A169-10007B045F22}"/>
              </a:ext>
            </a:extLst>
          </p:cNvPr>
          <p:cNvSpPr txBox="1"/>
          <p:nvPr/>
        </p:nvSpPr>
        <p:spPr>
          <a:xfrm>
            <a:off x="5784443" y="3009726"/>
            <a:ext cx="1799980" cy="923330"/>
          </a:xfrm>
          <a:prstGeom prst="rect">
            <a:avLst/>
          </a:prstGeom>
          <a:noFill/>
        </p:spPr>
        <p:txBody>
          <a:bodyPr wrap="none" rtlCol="0">
            <a:spAutoFit/>
          </a:bodyPr>
          <a:lstStyle/>
          <a:p>
            <a:pPr lvl="0" algn="ctr"/>
            <a:r>
              <a:rPr lang="es-EC" b="1" dirty="0"/>
              <a:t>Por las unidades </a:t>
            </a:r>
            <a:endParaRPr lang="es-EC" b="1" dirty="0" smtClean="0"/>
          </a:p>
          <a:p>
            <a:pPr lvl="0" algn="ctr"/>
            <a:r>
              <a:rPr lang="es-EC" b="1" dirty="0" smtClean="0"/>
              <a:t>de análisis</a:t>
            </a:r>
          </a:p>
          <a:p>
            <a:pPr lvl="0" algn="ctr"/>
            <a:r>
              <a:rPr lang="es-EC" dirty="0" smtClean="0">
                <a:solidFill>
                  <a:srgbClr val="000000"/>
                </a:solidFill>
              </a:rPr>
              <a:t>Insitu</a:t>
            </a:r>
            <a:endParaRPr lang="es-EC" dirty="0">
              <a:solidFill>
                <a:srgbClr val="000000"/>
              </a:solidFill>
            </a:endParaRPr>
          </a:p>
        </p:txBody>
      </p:sp>
      <p:sp>
        <p:nvSpPr>
          <p:cNvPr id="11" name="32 CuadroTexto"/>
          <p:cNvSpPr txBox="1"/>
          <p:nvPr/>
        </p:nvSpPr>
        <p:spPr>
          <a:xfrm>
            <a:off x="2996073" y="1087415"/>
            <a:ext cx="1846101" cy="1323439"/>
          </a:xfrm>
          <a:prstGeom prst="rect">
            <a:avLst/>
          </a:prstGeom>
          <a:noFill/>
        </p:spPr>
        <p:txBody>
          <a:bodyPr wrap="square" rtlCol="0">
            <a:spAutoFit/>
          </a:bodyPr>
          <a:lstStyle/>
          <a:p>
            <a:pPr lvl="0" algn="ctr"/>
            <a:r>
              <a:rPr lang="es-EC" sz="2000" b="1" dirty="0"/>
              <a:t>Por </a:t>
            </a:r>
            <a:r>
              <a:rPr lang="es-EC" sz="2000" b="1" dirty="0" smtClean="0"/>
              <a:t>su propósito o </a:t>
            </a:r>
          </a:p>
          <a:p>
            <a:pPr lvl="0" algn="ctr"/>
            <a:r>
              <a:rPr lang="es-EC" sz="2000" b="1" dirty="0" smtClean="0"/>
              <a:t>Fin</a:t>
            </a:r>
            <a:endParaRPr lang="es-EC" sz="2000" b="1" dirty="0"/>
          </a:p>
          <a:p>
            <a:pPr algn="ctr"/>
            <a:r>
              <a:rPr lang="es-EC" sz="2000" dirty="0" smtClean="0">
                <a:solidFill>
                  <a:srgbClr val="000000"/>
                </a:solidFill>
              </a:rPr>
              <a:t>Aplicada</a:t>
            </a:r>
            <a:endParaRPr lang="es-EC" sz="2000" dirty="0">
              <a:solidFill>
                <a:srgbClr val="000000"/>
              </a:solidFill>
            </a:endParaRPr>
          </a:p>
        </p:txBody>
      </p:sp>
      <p:sp>
        <p:nvSpPr>
          <p:cNvPr id="12" name="TextBox 14">
            <a:extLst>
              <a:ext uri="{FF2B5EF4-FFF2-40B4-BE49-F238E27FC236}">
                <a16:creationId xmlns="" xmlns:a16="http://schemas.microsoft.com/office/drawing/2014/main" id="{9EAA314A-9C43-458B-8F6B-8B0166D159B6}"/>
              </a:ext>
            </a:extLst>
          </p:cNvPr>
          <p:cNvSpPr txBox="1"/>
          <p:nvPr/>
        </p:nvSpPr>
        <p:spPr>
          <a:xfrm>
            <a:off x="3153820" y="4928518"/>
            <a:ext cx="1526123" cy="646331"/>
          </a:xfrm>
          <a:prstGeom prst="rect">
            <a:avLst/>
          </a:prstGeom>
          <a:noFill/>
        </p:spPr>
        <p:txBody>
          <a:bodyPr wrap="none" rtlCol="0">
            <a:spAutoFit/>
          </a:bodyPr>
          <a:lstStyle/>
          <a:p>
            <a:pPr lvl="0" algn="ctr"/>
            <a:r>
              <a:rPr lang="es-EC" b="1" dirty="0"/>
              <a:t>Por el </a:t>
            </a:r>
            <a:r>
              <a:rPr lang="es-EC" b="1" dirty="0" smtClean="0"/>
              <a:t>Alcance</a:t>
            </a:r>
          </a:p>
          <a:p>
            <a:pPr lvl="0" algn="ctr"/>
            <a:r>
              <a:rPr lang="es-EC" dirty="0" smtClean="0">
                <a:solidFill>
                  <a:srgbClr val="000000"/>
                </a:solidFill>
              </a:rPr>
              <a:t>Correlacional</a:t>
            </a:r>
            <a:endParaRPr lang="es-EC" dirty="0">
              <a:solidFill>
                <a:srgbClr val="000000"/>
              </a:solidFill>
            </a:endParaRPr>
          </a:p>
        </p:txBody>
      </p:sp>
      <p:sp>
        <p:nvSpPr>
          <p:cNvPr id="18" name="TextBox 14">
            <a:extLst>
              <a:ext uri="{FF2B5EF4-FFF2-40B4-BE49-F238E27FC236}">
                <a16:creationId xmlns="" xmlns:a16="http://schemas.microsoft.com/office/drawing/2014/main" id="{9EAA314A-9C43-458B-8F6B-8B0166D159B6}"/>
              </a:ext>
            </a:extLst>
          </p:cNvPr>
          <p:cNvSpPr txBox="1"/>
          <p:nvPr/>
        </p:nvSpPr>
        <p:spPr>
          <a:xfrm>
            <a:off x="4975310" y="4562251"/>
            <a:ext cx="1573251" cy="1169551"/>
          </a:xfrm>
          <a:prstGeom prst="rect">
            <a:avLst/>
          </a:prstGeom>
          <a:noFill/>
        </p:spPr>
        <p:txBody>
          <a:bodyPr wrap="none" rtlCol="0">
            <a:spAutoFit/>
          </a:bodyPr>
          <a:lstStyle/>
          <a:p>
            <a:pPr lvl="0" algn="ctr"/>
            <a:r>
              <a:rPr lang="es-EC" b="1" dirty="0"/>
              <a:t>Por el Control </a:t>
            </a:r>
            <a:endParaRPr lang="es-EC" b="1" dirty="0" smtClean="0"/>
          </a:p>
          <a:p>
            <a:pPr lvl="0" algn="ctr"/>
            <a:r>
              <a:rPr lang="es-EC" b="1" dirty="0" smtClean="0"/>
              <a:t>de las </a:t>
            </a:r>
          </a:p>
          <a:p>
            <a:pPr lvl="0" algn="ctr"/>
            <a:r>
              <a:rPr lang="es-EC" b="1" dirty="0" smtClean="0"/>
              <a:t>Variables</a:t>
            </a:r>
          </a:p>
          <a:p>
            <a:pPr lvl="0" algn="ctr"/>
            <a:r>
              <a:rPr lang="es-EC" sz="1600" dirty="0" smtClean="0">
                <a:solidFill>
                  <a:srgbClr val="000000"/>
                </a:solidFill>
              </a:rPr>
              <a:t>No Experimental</a:t>
            </a:r>
            <a:endParaRPr lang="es-EC" sz="1600" dirty="0">
              <a:solidFill>
                <a:srgbClr val="000000"/>
              </a:solidFill>
            </a:endParaRPr>
          </a:p>
        </p:txBody>
      </p:sp>
      <p:sp>
        <p:nvSpPr>
          <p:cNvPr id="19" name="Título 1"/>
          <p:cNvSpPr txBox="1">
            <a:spLocks/>
          </p:cNvSpPr>
          <p:nvPr/>
        </p:nvSpPr>
        <p:spPr>
          <a:xfrm>
            <a:off x="1097280" y="28660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b="1" dirty="0" smtClean="0">
                <a:solidFill>
                  <a:schemeClr val="tx1"/>
                </a:solidFill>
                <a:effectLst>
                  <a:outerShdw blurRad="38100" dist="38100" dir="2700000" algn="tl">
                    <a:srgbClr val="000000">
                      <a:alpha val="43137"/>
                    </a:srgbClr>
                  </a:outerShdw>
                </a:effectLst>
              </a:rPr>
              <a:t>CAPÍTULO III </a:t>
            </a:r>
            <a:r>
              <a:rPr lang="es-EC" b="1" dirty="0">
                <a:solidFill>
                  <a:schemeClr val="tx1"/>
                </a:solidFill>
                <a:effectLst>
                  <a:outerShdw blurRad="38100" dist="38100" dir="2700000" algn="tl">
                    <a:srgbClr val="000000">
                      <a:alpha val="43137"/>
                    </a:srgbClr>
                  </a:outerShdw>
                </a:effectLst>
              </a:rPr>
              <a:t>MARCO METODOLÓGICO</a:t>
            </a:r>
            <a:r>
              <a:rPr lang="es-CO" b="1" dirty="0">
                <a:solidFill>
                  <a:schemeClr val="tx1"/>
                </a:solidFill>
                <a:effectLst>
                  <a:outerShdw blurRad="38100" dist="38100" dir="2700000" algn="tl">
                    <a:srgbClr val="000000">
                      <a:alpha val="43137"/>
                    </a:srgbClr>
                  </a:outerShdw>
                </a:effectLst>
              </a:rPr>
              <a:t/>
            </a:r>
            <a:br>
              <a:rPr lang="es-CO" b="1" dirty="0">
                <a:solidFill>
                  <a:schemeClr val="tx1"/>
                </a:solidFill>
                <a:effectLst>
                  <a:outerShdw blurRad="38100" dist="38100" dir="2700000" algn="tl">
                    <a:srgbClr val="000000">
                      <a:alpha val="43137"/>
                    </a:srgbClr>
                  </a:outerShdw>
                </a:effectLst>
              </a:rPr>
            </a:br>
            <a:endParaRPr lang="es-CO" b="1" dirty="0">
              <a:solidFill>
                <a:schemeClr val="tx1"/>
              </a:solidFill>
              <a:effectLst>
                <a:outerShdw blurRad="38100" dist="38100" dir="2700000" algn="tl">
                  <a:srgbClr val="000000">
                    <a:alpha val="43137"/>
                  </a:srgbClr>
                </a:outerShdw>
              </a:effectLst>
            </a:endParaRPr>
          </a:p>
        </p:txBody>
      </p:sp>
      <p:sp>
        <p:nvSpPr>
          <p:cNvPr id="20" name="Rectángulo 19"/>
          <p:cNvSpPr/>
          <p:nvPr/>
        </p:nvSpPr>
        <p:spPr>
          <a:xfrm>
            <a:off x="7866175" y="1254573"/>
            <a:ext cx="3763448" cy="3323987"/>
          </a:xfrm>
          <a:prstGeom prst="rect">
            <a:avLst/>
          </a:prstGeom>
        </p:spPr>
        <p:txBody>
          <a:bodyPr wrap="square">
            <a:spAutoFit/>
          </a:bodyPr>
          <a:lstStyle/>
          <a:p>
            <a:pPr lvl="0"/>
            <a:r>
              <a:rPr lang="es-EC" sz="1600" dirty="0"/>
              <a:t>H1. La rotación de cuentas por cobrar incide positivamente en la sostenibilidad de los emprendimientos.</a:t>
            </a:r>
            <a:endParaRPr lang="es-CO" sz="1600" dirty="0"/>
          </a:p>
          <a:p>
            <a:pPr lvl="0"/>
            <a:r>
              <a:rPr lang="es-EC" sz="1600" dirty="0"/>
              <a:t>H2. La liquidez incide</a:t>
            </a:r>
            <a:r>
              <a:rPr lang="es-EC" sz="1600" dirty="0" smtClean="0"/>
              <a:t> </a:t>
            </a:r>
            <a:r>
              <a:rPr lang="es-EC" sz="1600" dirty="0"/>
              <a:t>positivamente en la sostenibilidad de los emprendimientos</a:t>
            </a:r>
          </a:p>
          <a:p>
            <a:pPr lvl="0"/>
            <a:r>
              <a:rPr lang="es-EC" sz="1600" dirty="0"/>
              <a:t>H3. El apalancamiento incide</a:t>
            </a:r>
            <a:r>
              <a:rPr lang="es-EC" sz="1600" dirty="0" smtClean="0"/>
              <a:t> </a:t>
            </a:r>
            <a:r>
              <a:rPr lang="es-EC" sz="1600" dirty="0"/>
              <a:t>positivamente </a:t>
            </a:r>
            <a:r>
              <a:rPr lang="es-EC" sz="1600" dirty="0" smtClean="0"/>
              <a:t>en </a:t>
            </a:r>
            <a:r>
              <a:rPr lang="es-EC" sz="1600" dirty="0"/>
              <a:t>la sostenibilidad de los emprendimientos.</a:t>
            </a:r>
          </a:p>
          <a:p>
            <a:pPr lvl="0"/>
            <a:r>
              <a:rPr lang="es-EC" sz="1600" dirty="0"/>
              <a:t>H4. La utilidad incide positivamente en  la sostenibilidad de los emprendimientos.</a:t>
            </a:r>
          </a:p>
          <a:p>
            <a:pPr lvl="0"/>
            <a:r>
              <a:rPr lang="es-EC" sz="1600" dirty="0"/>
              <a:t>H5. La rotación de cuentas por pagar incide</a:t>
            </a:r>
            <a:r>
              <a:rPr lang="es-EC" sz="1600" dirty="0" smtClean="0"/>
              <a:t> </a:t>
            </a:r>
            <a:r>
              <a:rPr lang="es-EC" sz="1600" dirty="0"/>
              <a:t>positivamente en la sostenibilidad de los emprendimientos.</a:t>
            </a:r>
          </a:p>
        </p:txBody>
      </p:sp>
      <p:sp>
        <p:nvSpPr>
          <p:cNvPr id="22" name="Rectángulo redondeado 21"/>
          <p:cNvSpPr/>
          <p:nvPr/>
        </p:nvSpPr>
        <p:spPr>
          <a:xfrm>
            <a:off x="8075053" y="4700789"/>
            <a:ext cx="3683357" cy="550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Instrumentos de recolección de información</a:t>
            </a:r>
            <a:endParaRPr lang="es-EC" b="1" dirty="0">
              <a:solidFill>
                <a:schemeClr val="tx1"/>
              </a:solidFill>
            </a:endParaRPr>
          </a:p>
        </p:txBody>
      </p:sp>
      <p:sp>
        <p:nvSpPr>
          <p:cNvPr id="23" name="Rectángulo redondeado 22"/>
          <p:cNvSpPr/>
          <p:nvPr/>
        </p:nvSpPr>
        <p:spPr>
          <a:xfrm>
            <a:off x="9149735" y="5630522"/>
            <a:ext cx="1506828" cy="51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Encuesta</a:t>
            </a:r>
            <a:endParaRPr lang="es-EC" dirty="0">
              <a:solidFill>
                <a:schemeClr val="tx1"/>
              </a:solidFill>
            </a:endParaRPr>
          </a:p>
        </p:txBody>
      </p:sp>
      <p:sp>
        <p:nvSpPr>
          <p:cNvPr id="24" name="Flecha abajo 23"/>
          <p:cNvSpPr/>
          <p:nvPr/>
        </p:nvSpPr>
        <p:spPr>
          <a:xfrm>
            <a:off x="9747899" y="5373912"/>
            <a:ext cx="310501" cy="172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redondeado 12"/>
          <p:cNvSpPr/>
          <p:nvPr/>
        </p:nvSpPr>
        <p:spPr>
          <a:xfrm>
            <a:off x="6639774" y="5223028"/>
            <a:ext cx="1568003" cy="967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Técnicas de muestreo </a:t>
            </a:r>
          </a:p>
          <a:p>
            <a:pPr algn="ctr"/>
            <a:r>
              <a:rPr lang="es-EC" sz="1400" dirty="0" smtClean="0">
                <a:solidFill>
                  <a:schemeClr val="tx1"/>
                </a:solidFill>
              </a:rPr>
              <a:t>Probabilístico (aleatorio simple)</a:t>
            </a:r>
            <a:endParaRPr lang="es-EC" sz="1400" dirty="0">
              <a:solidFill>
                <a:schemeClr val="tx1"/>
              </a:solidFill>
            </a:endParaRPr>
          </a:p>
        </p:txBody>
      </p:sp>
    </p:spTree>
    <p:extLst>
      <p:ext uri="{BB962C8B-B14F-4D97-AF65-F5344CB8AC3E}">
        <p14:creationId xmlns:p14="http://schemas.microsoft.com/office/powerpoint/2010/main" val="29438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80">
                                          <p:stCondLst>
                                            <p:cond delay="0"/>
                                          </p:stCondLst>
                                        </p:cTn>
                                        <p:tgtEl>
                                          <p:spTgt spid="5"/>
                                        </p:tgtEl>
                                      </p:cBhvr>
                                    </p:animEffect>
                                    <p:anim calcmode="lin" valueType="num">
                                      <p:cBhvr>
                                        <p:cTn id="5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gtEl>
                                      </p:cBhvr>
                                      <p:to x="100000" y="60000"/>
                                    </p:animScale>
                                    <p:animScale>
                                      <p:cBhvr>
                                        <p:cTn id="64" dur="166" decel="50000">
                                          <p:stCondLst>
                                            <p:cond delay="676"/>
                                          </p:stCondLst>
                                        </p:cTn>
                                        <p:tgtEl>
                                          <p:spTgt spid="5"/>
                                        </p:tgtEl>
                                      </p:cBhvr>
                                      <p:to x="100000" y="100000"/>
                                    </p:animScale>
                                    <p:animScale>
                                      <p:cBhvr>
                                        <p:cTn id="65" dur="26">
                                          <p:stCondLst>
                                            <p:cond delay="1312"/>
                                          </p:stCondLst>
                                        </p:cTn>
                                        <p:tgtEl>
                                          <p:spTgt spid="5"/>
                                        </p:tgtEl>
                                      </p:cBhvr>
                                      <p:to x="100000" y="80000"/>
                                    </p:animScale>
                                    <p:animScale>
                                      <p:cBhvr>
                                        <p:cTn id="66" dur="166" decel="50000">
                                          <p:stCondLst>
                                            <p:cond delay="1338"/>
                                          </p:stCondLst>
                                        </p:cTn>
                                        <p:tgtEl>
                                          <p:spTgt spid="5"/>
                                        </p:tgtEl>
                                      </p:cBhvr>
                                      <p:to x="100000" y="100000"/>
                                    </p:animScale>
                                    <p:animScale>
                                      <p:cBhvr>
                                        <p:cTn id="67" dur="26">
                                          <p:stCondLst>
                                            <p:cond delay="1642"/>
                                          </p:stCondLst>
                                        </p:cTn>
                                        <p:tgtEl>
                                          <p:spTgt spid="5"/>
                                        </p:tgtEl>
                                      </p:cBhvr>
                                      <p:to x="100000" y="90000"/>
                                    </p:animScale>
                                    <p:animScale>
                                      <p:cBhvr>
                                        <p:cTn id="68" dur="166" decel="50000">
                                          <p:stCondLst>
                                            <p:cond delay="1668"/>
                                          </p:stCondLst>
                                        </p:cTn>
                                        <p:tgtEl>
                                          <p:spTgt spid="5"/>
                                        </p:tgtEl>
                                      </p:cBhvr>
                                      <p:to x="100000" y="100000"/>
                                    </p:animScale>
                                    <p:animScale>
                                      <p:cBhvr>
                                        <p:cTn id="69" dur="26">
                                          <p:stCondLst>
                                            <p:cond delay="1808"/>
                                          </p:stCondLst>
                                        </p:cTn>
                                        <p:tgtEl>
                                          <p:spTgt spid="5"/>
                                        </p:tgtEl>
                                      </p:cBhvr>
                                      <p:to x="100000" y="95000"/>
                                    </p:animScale>
                                    <p:animScale>
                                      <p:cBhvr>
                                        <p:cTn id="70" dur="166" decel="50000">
                                          <p:stCondLst>
                                            <p:cond delay="1834"/>
                                          </p:stCondLst>
                                        </p:cTn>
                                        <p:tgtEl>
                                          <p:spTgt spid="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80">
                                          <p:stCondLst>
                                            <p:cond delay="0"/>
                                          </p:stCondLst>
                                        </p:cTn>
                                        <p:tgtEl>
                                          <p:spTgt spid="10"/>
                                        </p:tgtEl>
                                      </p:cBhvr>
                                    </p:animEffect>
                                    <p:anim calcmode="lin" valueType="num">
                                      <p:cBhvr>
                                        <p:cTn id="7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gtEl>
                                      </p:cBhvr>
                                      <p:to x="100000" y="60000"/>
                                    </p:animScale>
                                    <p:animScale>
                                      <p:cBhvr>
                                        <p:cTn id="82" dur="166" decel="50000">
                                          <p:stCondLst>
                                            <p:cond delay="676"/>
                                          </p:stCondLst>
                                        </p:cTn>
                                        <p:tgtEl>
                                          <p:spTgt spid="10"/>
                                        </p:tgtEl>
                                      </p:cBhvr>
                                      <p:to x="100000" y="100000"/>
                                    </p:animScale>
                                    <p:animScale>
                                      <p:cBhvr>
                                        <p:cTn id="83" dur="26">
                                          <p:stCondLst>
                                            <p:cond delay="1312"/>
                                          </p:stCondLst>
                                        </p:cTn>
                                        <p:tgtEl>
                                          <p:spTgt spid="10"/>
                                        </p:tgtEl>
                                      </p:cBhvr>
                                      <p:to x="100000" y="80000"/>
                                    </p:animScale>
                                    <p:animScale>
                                      <p:cBhvr>
                                        <p:cTn id="84" dur="166" decel="50000">
                                          <p:stCondLst>
                                            <p:cond delay="1338"/>
                                          </p:stCondLst>
                                        </p:cTn>
                                        <p:tgtEl>
                                          <p:spTgt spid="10"/>
                                        </p:tgtEl>
                                      </p:cBhvr>
                                      <p:to x="100000" y="100000"/>
                                    </p:animScale>
                                    <p:animScale>
                                      <p:cBhvr>
                                        <p:cTn id="85" dur="26">
                                          <p:stCondLst>
                                            <p:cond delay="1642"/>
                                          </p:stCondLst>
                                        </p:cTn>
                                        <p:tgtEl>
                                          <p:spTgt spid="10"/>
                                        </p:tgtEl>
                                      </p:cBhvr>
                                      <p:to x="100000" y="90000"/>
                                    </p:animScale>
                                    <p:animScale>
                                      <p:cBhvr>
                                        <p:cTn id="86" dur="166" decel="50000">
                                          <p:stCondLst>
                                            <p:cond delay="1668"/>
                                          </p:stCondLst>
                                        </p:cTn>
                                        <p:tgtEl>
                                          <p:spTgt spid="10"/>
                                        </p:tgtEl>
                                      </p:cBhvr>
                                      <p:to x="100000" y="100000"/>
                                    </p:animScale>
                                    <p:animScale>
                                      <p:cBhvr>
                                        <p:cTn id="87" dur="26">
                                          <p:stCondLst>
                                            <p:cond delay="1808"/>
                                          </p:stCondLst>
                                        </p:cTn>
                                        <p:tgtEl>
                                          <p:spTgt spid="10"/>
                                        </p:tgtEl>
                                      </p:cBhvr>
                                      <p:to x="100000" y="95000"/>
                                    </p:animScale>
                                    <p:animScale>
                                      <p:cBhvr>
                                        <p:cTn id="88" dur="166" decel="50000">
                                          <p:stCondLst>
                                            <p:cond delay="1834"/>
                                          </p:stCondLst>
                                        </p:cTn>
                                        <p:tgtEl>
                                          <p:spTgt spid="10"/>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down)">
                                      <p:cBhvr>
                                        <p:cTn id="91" dur="580">
                                          <p:stCondLst>
                                            <p:cond delay="0"/>
                                          </p:stCondLst>
                                        </p:cTn>
                                        <p:tgtEl>
                                          <p:spTgt spid="4"/>
                                        </p:tgtEl>
                                      </p:cBhvr>
                                    </p:animEffect>
                                    <p:anim calcmode="lin" valueType="num">
                                      <p:cBhvr>
                                        <p:cTn id="9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gtEl>
                                      </p:cBhvr>
                                      <p:to x="100000" y="60000"/>
                                    </p:animScale>
                                    <p:animScale>
                                      <p:cBhvr>
                                        <p:cTn id="98" dur="166" decel="50000">
                                          <p:stCondLst>
                                            <p:cond delay="676"/>
                                          </p:stCondLst>
                                        </p:cTn>
                                        <p:tgtEl>
                                          <p:spTgt spid="4"/>
                                        </p:tgtEl>
                                      </p:cBhvr>
                                      <p:to x="100000" y="100000"/>
                                    </p:animScale>
                                    <p:animScale>
                                      <p:cBhvr>
                                        <p:cTn id="99" dur="26">
                                          <p:stCondLst>
                                            <p:cond delay="1312"/>
                                          </p:stCondLst>
                                        </p:cTn>
                                        <p:tgtEl>
                                          <p:spTgt spid="4"/>
                                        </p:tgtEl>
                                      </p:cBhvr>
                                      <p:to x="100000" y="80000"/>
                                    </p:animScale>
                                    <p:animScale>
                                      <p:cBhvr>
                                        <p:cTn id="100" dur="166" decel="50000">
                                          <p:stCondLst>
                                            <p:cond delay="1338"/>
                                          </p:stCondLst>
                                        </p:cTn>
                                        <p:tgtEl>
                                          <p:spTgt spid="4"/>
                                        </p:tgtEl>
                                      </p:cBhvr>
                                      <p:to x="100000" y="100000"/>
                                    </p:animScale>
                                    <p:animScale>
                                      <p:cBhvr>
                                        <p:cTn id="101" dur="26">
                                          <p:stCondLst>
                                            <p:cond delay="1642"/>
                                          </p:stCondLst>
                                        </p:cTn>
                                        <p:tgtEl>
                                          <p:spTgt spid="4"/>
                                        </p:tgtEl>
                                      </p:cBhvr>
                                      <p:to x="100000" y="90000"/>
                                    </p:animScale>
                                    <p:animScale>
                                      <p:cBhvr>
                                        <p:cTn id="102" dur="166" decel="50000">
                                          <p:stCondLst>
                                            <p:cond delay="1668"/>
                                          </p:stCondLst>
                                        </p:cTn>
                                        <p:tgtEl>
                                          <p:spTgt spid="4"/>
                                        </p:tgtEl>
                                      </p:cBhvr>
                                      <p:to x="100000" y="100000"/>
                                    </p:animScale>
                                    <p:animScale>
                                      <p:cBhvr>
                                        <p:cTn id="103" dur="26">
                                          <p:stCondLst>
                                            <p:cond delay="1808"/>
                                          </p:stCondLst>
                                        </p:cTn>
                                        <p:tgtEl>
                                          <p:spTgt spid="4"/>
                                        </p:tgtEl>
                                      </p:cBhvr>
                                      <p:to x="100000" y="95000"/>
                                    </p:animScale>
                                    <p:animScale>
                                      <p:cBhvr>
                                        <p:cTn id="104" dur="166" decel="50000">
                                          <p:stCondLst>
                                            <p:cond delay="1834"/>
                                          </p:stCondLst>
                                        </p:cTn>
                                        <p:tgtEl>
                                          <p:spTgt spid="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down)">
                                      <p:cBhvr>
                                        <p:cTn id="109" dur="580">
                                          <p:stCondLst>
                                            <p:cond delay="0"/>
                                          </p:stCondLst>
                                        </p:cTn>
                                        <p:tgtEl>
                                          <p:spTgt spid="7"/>
                                        </p:tgtEl>
                                      </p:cBhvr>
                                    </p:animEffect>
                                    <p:anim calcmode="lin" valueType="num">
                                      <p:cBhvr>
                                        <p:cTn id="1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5" dur="26">
                                          <p:stCondLst>
                                            <p:cond delay="650"/>
                                          </p:stCondLst>
                                        </p:cTn>
                                        <p:tgtEl>
                                          <p:spTgt spid="7"/>
                                        </p:tgtEl>
                                      </p:cBhvr>
                                      <p:to x="100000" y="60000"/>
                                    </p:animScale>
                                    <p:animScale>
                                      <p:cBhvr>
                                        <p:cTn id="116" dur="166" decel="50000">
                                          <p:stCondLst>
                                            <p:cond delay="676"/>
                                          </p:stCondLst>
                                        </p:cTn>
                                        <p:tgtEl>
                                          <p:spTgt spid="7"/>
                                        </p:tgtEl>
                                      </p:cBhvr>
                                      <p:to x="100000" y="100000"/>
                                    </p:animScale>
                                    <p:animScale>
                                      <p:cBhvr>
                                        <p:cTn id="117" dur="26">
                                          <p:stCondLst>
                                            <p:cond delay="1312"/>
                                          </p:stCondLst>
                                        </p:cTn>
                                        <p:tgtEl>
                                          <p:spTgt spid="7"/>
                                        </p:tgtEl>
                                      </p:cBhvr>
                                      <p:to x="100000" y="80000"/>
                                    </p:animScale>
                                    <p:animScale>
                                      <p:cBhvr>
                                        <p:cTn id="118" dur="166" decel="50000">
                                          <p:stCondLst>
                                            <p:cond delay="1338"/>
                                          </p:stCondLst>
                                        </p:cTn>
                                        <p:tgtEl>
                                          <p:spTgt spid="7"/>
                                        </p:tgtEl>
                                      </p:cBhvr>
                                      <p:to x="100000" y="100000"/>
                                    </p:animScale>
                                    <p:animScale>
                                      <p:cBhvr>
                                        <p:cTn id="119" dur="26">
                                          <p:stCondLst>
                                            <p:cond delay="1642"/>
                                          </p:stCondLst>
                                        </p:cTn>
                                        <p:tgtEl>
                                          <p:spTgt spid="7"/>
                                        </p:tgtEl>
                                      </p:cBhvr>
                                      <p:to x="100000" y="90000"/>
                                    </p:animScale>
                                    <p:animScale>
                                      <p:cBhvr>
                                        <p:cTn id="120" dur="166" decel="50000">
                                          <p:stCondLst>
                                            <p:cond delay="1668"/>
                                          </p:stCondLst>
                                        </p:cTn>
                                        <p:tgtEl>
                                          <p:spTgt spid="7"/>
                                        </p:tgtEl>
                                      </p:cBhvr>
                                      <p:to x="100000" y="100000"/>
                                    </p:animScale>
                                    <p:animScale>
                                      <p:cBhvr>
                                        <p:cTn id="121" dur="26">
                                          <p:stCondLst>
                                            <p:cond delay="1808"/>
                                          </p:stCondLst>
                                        </p:cTn>
                                        <p:tgtEl>
                                          <p:spTgt spid="7"/>
                                        </p:tgtEl>
                                      </p:cBhvr>
                                      <p:to x="100000" y="95000"/>
                                    </p:animScale>
                                    <p:animScale>
                                      <p:cBhvr>
                                        <p:cTn id="122" dur="166" decel="50000">
                                          <p:stCondLst>
                                            <p:cond delay="1834"/>
                                          </p:stCondLst>
                                        </p:cTn>
                                        <p:tgtEl>
                                          <p:spTgt spid="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wipe(down)">
                                      <p:cBhvr>
                                        <p:cTn id="125" dur="580">
                                          <p:stCondLst>
                                            <p:cond delay="0"/>
                                          </p:stCondLst>
                                        </p:cTn>
                                        <p:tgtEl>
                                          <p:spTgt spid="12"/>
                                        </p:tgtEl>
                                      </p:cBhvr>
                                    </p:animEffect>
                                    <p:anim calcmode="lin" valueType="num">
                                      <p:cBhvr>
                                        <p:cTn id="1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1" dur="26">
                                          <p:stCondLst>
                                            <p:cond delay="650"/>
                                          </p:stCondLst>
                                        </p:cTn>
                                        <p:tgtEl>
                                          <p:spTgt spid="12"/>
                                        </p:tgtEl>
                                      </p:cBhvr>
                                      <p:to x="100000" y="60000"/>
                                    </p:animScale>
                                    <p:animScale>
                                      <p:cBhvr>
                                        <p:cTn id="132" dur="166" decel="50000">
                                          <p:stCondLst>
                                            <p:cond delay="676"/>
                                          </p:stCondLst>
                                        </p:cTn>
                                        <p:tgtEl>
                                          <p:spTgt spid="12"/>
                                        </p:tgtEl>
                                      </p:cBhvr>
                                      <p:to x="100000" y="100000"/>
                                    </p:animScale>
                                    <p:animScale>
                                      <p:cBhvr>
                                        <p:cTn id="133" dur="26">
                                          <p:stCondLst>
                                            <p:cond delay="1312"/>
                                          </p:stCondLst>
                                        </p:cTn>
                                        <p:tgtEl>
                                          <p:spTgt spid="12"/>
                                        </p:tgtEl>
                                      </p:cBhvr>
                                      <p:to x="100000" y="80000"/>
                                    </p:animScale>
                                    <p:animScale>
                                      <p:cBhvr>
                                        <p:cTn id="134" dur="166" decel="50000">
                                          <p:stCondLst>
                                            <p:cond delay="1338"/>
                                          </p:stCondLst>
                                        </p:cTn>
                                        <p:tgtEl>
                                          <p:spTgt spid="12"/>
                                        </p:tgtEl>
                                      </p:cBhvr>
                                      <p:to x="100000" y="100000"/>
                                    </p:animScale>
                                    <p:animScale>
                                      <p:cBhvr>
                                        <p:cTn id="135" dur="26">
                                          <p:stCondLst>
                                            <p:cond delay="1642"/>
                                          </p:stCondLst>
                                        </p:cTn>
                                        <p:tgtEl>
                                          <p:spTgt spid="12"/>
                                        </p:tgtEl>
                                      </p:cBhvr>
                                      <p:to x="100000" y="90000"/>
                                    </p:animScale>
                                    <p:animScale>
                                      <p:cBhvr>
                                        <p:cTn id="136" dur="166" decel="50000">
                                          <p:stCondLst>
                                            <p:cond delay="1668"/>
                                          </p:stCondLst>
                                        </p:cTn>
                                        <p:tgtEl>
                                          <p:spTgt spid="12"/>
                                        </p:tgtEl>
                                      </p:cBhvr>
                                      <p:to x="100000" y="100000"/>
                                    </p:animScale>
                                    <p:animScale>
                                      <p:cBhvr>
                                        <p:cTn id="137" dur="26">
                                          <p:stCondLst>
                                            <p:cond delay="1808"/>
                                          </p:stCondLst>
                                        </p:cTn>
                                        <p:tgtEl>
                                          <p:spTgt spid="12"/>
                                        </p:tgtEl>
                                      </p:cBhvr>
                                      <p:to x="100000" y="95000"/>
                                    </p:animScale>
                                    <p:animScale>
                                      <p:cBhvr>
                                        <p:cTn id="138" dur="166" decel="50000">
                                          <p:stCondLst>
                                            <p:cond delay="1834"/>
                                          </p:stCondLst>
                                        </p:cTn>
                                        <p:tgtEl>
                                          <p:spTgt spid="12"/>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2"/>
                                        </p:tgtEl>
                                        <p:attrNameLst>
                                          <p:attrName>style.visibility</p:attrName>
                                        </p:attrNameLst>
                                      </p:cBhvr>
                                      <p:to>
                                        <p:strVal val="visible"/>
                                      </p:to>
                                    </p:set>
                                    <p:animEffect transition="in" filter="wipe(down)">
                                      <p:cBhvr>
                                        <p:cTn id="143" dur="580">
                                          <p:stCondLst>
                                            <p:cond delay="0"/>
                                          </p:stCondLst>
                                        </p:cTn>
                                        <p:tgtEl>
                                          <p:spTgt spid="2"/>
                                        </p:tgtEl>
                                      </p:cBhvr>
                                    </p:animEffect>
                                    <p:anim calcmode="lin" valueType="num">
                                      <p:cBhvr>
                                        <p:cTn id="1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49" dur="26">
                                          <p:stCondLst>
                                            <p:cond delay="650"/>
                                          </p:stCondLst>
                                        </p:cTn>
                                        <p:tgtEl>
                                          <p:spTgt spid="2"/>
                                        </p:tgtEl>
                                      </p:cBhvr>
                                      <p:to x="100000" y="60000"/>
                                    </p:animScale>
                                    <p:animScale>
                                      <p:cBhvr>
                                        <p:cTn id="150" dur="166" decel="50000">
                                          <p:stCondLst>
                                            <p:cond delay="676"/>
                                          </p:stCondLst>
                                        </p:cTn>
                                        <p:tgtEl>
                                          <p:spTgt spid="2"/>
                                        </p:tgtEl>
                                      </p:cBhvr>
                                      <p:to x="100000" y="100000"/>
                                    </p:animScale>
                                    <p:animScale>
                                      <p:cBhvr>
                                        <p:cTn id="151" dur="26">
                                          <p:stCondLst>
                                            <p:cond delay="1312"/>
                                          </p:stCondLst>
                                        </p:cTn>
                                        <p:tgtEl>
                                          <p:spTgt spid="2"/>
                                        </p:tgtEl>
                                      </p:cBhvr>
                                      <p:to x="100000" y="80000"/>
                                    </p:animScale>
                                    <p:animScale>
                                      <p:cBhvr>
                                        <p:cTn id="152" dur="166" decel="50000">
                                          <p:stCondLst>
                                            <p:cond delay="1338"/>
                                          </p:stCondLst>
                                        </p:cTn>
                                        <p:tgtEl>
                                          <p:spTgt spid="2"/>
                                        </p:tgtEl>
                                      </p:cBhvr>
                                      <p:to x="100000" y="100000"/>
                                    </p:animScale>
                                    <p:animScale>
                                      <p:cBhvr>
                                        <p:cTn id="153" dur="26">
                                          <p:stCondLst>
                                            <p:cond delay="1642"/>
                                          </p:stCondLst>
                                        </p:cTn>
                                        <p:tgtEl>
                                          <p:spTgt spid="2"/>
                                        </p:tgtEl>
                                      </p:cBhvr>
                                      <p:to x="100000" y="90000"/>
                                    </p:animScale>
                                    <p:animScale>
                                      <p:cBhvr>
                                        <p:cTn id="154" dur="166" decel="50000">
                                          <p:stCondLst>
                                            <p:cond delay="1668"/>
                                          </p:stCondLst>
                                        </p:cTn>
                                        <p:tgtEl>
                                          <p:spTgt spid="2"/>
                                        </p:tgtEl>
                                      </p:cBhvr>
                                      <p:to x="100000" y="100000"/>
                                    </p:animScale>
                                    <p:animScale>
                                      <p:cBhvr>
                                        <p:cTn id="155" dur="26">
                                          <p:stCondLst>
                                            <p:cond delay="1808"/>
                                          </p:stCondLst>
                                        </p:cTn>
                                        <p:tgtEl>
                                          <p:spTgt spid="2"/>
                                        </p:tgtEl>
                                      </p:cBhvr>
                                      <p:to x="100000" y="95000"/>
                                    </p:animScale>
                                    <p:animScale>
                                      <p:cBhvr>
                                        <p:cTn id="156" dur="166" decel="50000">
                                          <p:stCondLst>
                                            <p:cond delay="1834"/>
                                          </p:stCondLst>
                                        </p:cTn>
                                        <p:tgtEl>
                                          <p:spTgt spid="2"/>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3"/>
                                        </p:tgtEl>
                                        <p:attrNameLst>
                                          <p:attrName>style.visibility</p:attrName>
                                        </p:attrNameLst>
                                      </p:cBhvr>
                                      <p:to>
                                        <p:strVal val="visible"/>
                                      </p:to>
                                    </p:set>
                                    <p:animEffect transition="in" filter="wipe(down)">
                                      <p:cBhvr>
                                        <p:cTn id="161" dur="580">
                                          <p:stCondLst>
                                            <p:cond delay="0"/>
                                          </p:stCondLst>
                                        </p:cTn>
                                        <p:tgtEl>
                                          <p:spTgt spid="3"/>
                                        </p:tgtEl>
                                      </p:cBhvr>
                                    </p:animEffect>
                                    <p:anim calcmode="lin" valueType="num">
                                      <p:cBhvr>
                                        <p:cTn id="16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7" dur="26">
                                          <p:stCondLst>
                                            <p:cond delay="650"/>
                                          </p:stCondLst>
                                        </p:cTn>
                                        <p:tgtEl>
                                          <p:spTgt spid="3"/>
                                        </p:tgtEl>
                                      </p:cBhvr>
                                      <p:to x="100000" y="60000"/>
                                    </p:animScale>
                                    <p:animScale>
                                      <p:cBhvr>
                                        <p:cTn id="168" dur="166" decel="50000">
                                          <p:stCondLst>
                                            <p:cond delay="676"/>
                                          </p:stCondLst>
                                        </p:cTn>
                                        <p:tgtEl>
                                          <p:spTgt spid="3"/>
                                        </p:tgtEl>
                                      </p:cBhvr>
                                      <p:to x="100000" y="100000"/>
                                    </p:animScale>
                                    <p:animScale>
                                      <p:cBhvr>
                                        <p:cTn id="169" dur="26">
                                          <p:stCondLst>
                                            <p:cond delay="1312"/>
                                          </p:stCondLst>
                                        </p:cTn>
                                        <p:tgtEl>
                                          <p:spTgt spid="3"/>
                                        </p:tgtEl>
                                      </p:cBhvr>
                                      <p:to x="100000" y="80000"/>
                                    </p:animScale>
                                    <p:animScale>
                                      <p:cBhvr>
                                        <p:cTn id="170" dur="166" decel="50000">
                                          <p:stCondLst>
                                            <p:cond delay="1338"/>
                                          </p:stCondLst>
                                        </p:cTn>
                                        <p:tgtEl>
                                          <p:spTgt spid="3"/>
                                        </p:tgtEl>
                                      </p:cBhvr>
                                      <p:to x="100000" y="100000"/>
                                    </p:animScale>
                                    <p:animScale>
                                      <p:cBhvr>
                                        <p:cTn id="171" dur="26">
                                          <p:stCondLst>
                                            <p:cond delay="1642"/>
                                          </p:stCondLst>
                                        </p:cTn>
                                        <p:tgtEl>
                                          <p:spTgt spid="3"/>
                                        </p:tgtEl>
                                      </p:cBhvr>
                                      <p:to x="100000" y="90000"/>
                                    </p:animScale>
                                    <p:animScale>
                                      <p:cBhvr>
                                        <p:cTn id="172" dur="166" decel="50000">
                                          <p:stCondLst>
                                            <p:cond delay="1668"/>
                                          </p:stCondLst>
                                        </p:cTn>
                                        <p:tgtEl>
                                          <p:spTgt spid="3"/>
                                        </p:tgtEl>
                                      </p:cBhvr>
                                      <p:to x="100000" y="100000"/>
                                    </p:animScale>
                                    <p:animScale>
                                      <p:cBhvr>
                                        <p:cTn id="173" dur="26">
                                          <p:stCondLst>
                                            <p:cond delay="1808"/>
                                          </p:stCondLst>
                                        </p:cTn>
                                        <p:tgtEl>
                                          <p:spTgt spid="3"/>
                                        </p:tgtEl>
                                      </p:cBhvr>
                                      <p:to x="100000" y="95000"/>
                                    </p:animScale>
                                    <p:animScale>
                                      <p:cBhvr>
                                        <p:cTn id="174" dur="166" decel="50000">
                                          <p:stCondLst>
                                            <p:cond delay="1834"/>
                                          </p:stCondLst>
                                        </p:cTn>
                                        <p:tgtEl>
                                          <p:spTgt spid="3"/>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8"/>
                                        </p:tgtEl>
                                        <p:attrNameLst>
                                          <p:attrName>style.visibility</p:attrName>
                                        </p:attrNameLst>
                                      </p:cBhvr>
                                      <p:to>
                                        <p:strVal val="visible"/>
                                      </p:to>
                                    </p:set>
                                    <p:animEffect transition="in" filter="wipe(down)">
                                      <p:cBhvr>
                                        <p:cTn id="177" dur="580">
                                          <p:stCondLst>
                                            <p:cond delay="0"/>
                                          </p:stCondLst>
                                        </p:cTn>
                                        <p:tgtEl>
                                          <p:spTgt spid="8"/>
                                        </p:tgtEl>
                                      </p:cBhvr>
                                    </p:animEffect>
                                    <p:anim calcmode="lin" valueType="num">
                                      <p:cBhvr>
                                        <p:cTn id="17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3" dur="26">
                                          <p:stCondLst>
                                            <p:cond delay="650"/>
                                          </p:stCondLst>
                                        </p:cTn>
                                        <p:tgtEl>
                                          <p:spTgt spid="8"/>
                                        </p:tgtEl>
                                      </p:cBhvr>
                                      <p:to x="100000" y="60000"/>
                                    </p:animScale>
                                    <p:animScale>
                                      <p:cBhvr>
                                        <p:cTn id="184" dur="166" decel="50000">
                                          <p:stCondLst>
                                            <p:cond delay="676"/>
                                          </p:stCondLst>
                                        </p:cTn>
                                        <p:tgtEl>
                                          <p:spTgt spid="8"/>
                                        </p:tgtEl>
                                      </p:cBhvr>
                                      <p:to x="100000" y="100000"/>
                                    </p:animScale>
                                    <p:animScale>
                                      <p:cBhvr>
                                        <p:cTn id="185" dur="26">
                                          <p:stCondLst>
                                            <p:cond delay="1312"/>
                                          </p:stCondLst>
                                        </p:cTn>
                                        <p:tgtEl>
                                          <p:spTgt spid="8"/>
                                        </p:tgtEl>
                                      </p:cBhvr>
                                      <p:to x="100000" y="80000"/>
                                    </p:animScale>
                                    <p:animScale>
                                      <p:cBhvr>
                                        <p:cTn id="186" dur="166" decel="50000">
                                          <p:stCondLst>
                                            <p:cond delay="1338"/>
                                          </p:stCondLst>
                                        </p:cTn>
                                        <p:tgtEl>
                                          <p:spTgt spid="8"/>
                                        </p:tgtEl>
                                      </p:cBhvr>
                                      <p:to x="100000" y="100000"/>
                                    </p:animScale>
                                    <p:animScale>
                                      <p:cBhvr>
                                        <p:cTn id="187" dur="26">
                                          <p:stCondLst>
                                            <p:cond delay="1642"/>
                                          </p:stCondLst>
                                        </p:cTn>
                                        <p:tgtEl>
                                          <p:spTgt spid="8"/>
                                        </p:tgtEl>
                                      </p:cBhvr>
                                      <p:to x="100000" y="90000"/>
                                    </p:animScale>
                                    <p:animScale>
                                      <p:cBhvr>
                                        <p:cTn id="188" dur="166" decel="50000">
                                          <p:stCondLst>
                                            <p:cond delay="1668"/>
                                          </p:stCondLst>
                                        </p:cTn>
                                        <p:tgtEl>
                                          <p:spTgt spid="8"/>
                                        </p:tgtEl>
                                      </p:cBhvr>
                                      <p:to x="100000" y="100000"/>
                                    </p:animScale>
                                    <p:animScale>
                                      <p:cBhvr>
                                        <p:cTn id="189" dur="26">
                                          <p:stCondLst>
                                            <p:cond delay="1808"/>
                                          </p:stCondLst>
                                        </p:cTn>
                                        <p:tgtEl>
                                          <p:spTgt spid="8"/>
                                        </p:tgtEl>
                                      </p:cBhvr>
                                      <p:to x="100000" y="95000"/>
                                    </p:animScale>
                                    <p:animScale>
                                      <p:cBhvr>
                                        <p:cTn id="190" dur="166" decel="50000">
                                          <p:stCondLst>
                                            <p:cond delay="1834"/>
                                          </p:stCondLst>
                                        </p:cTn>
                                        <p:tgtEl>
                                          <p:spTgt spid="8"/>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18"/>
                                        </p:tgtEl>
                                        <p:attrNameLst>
                                          <p:attrName>style.visibility</p:attrName>
                                        </p:attrNameLst>
                                      </p:cBhvr>
                                      <p:to>
                                        <p:strVal val="visible"/>
                                      </p:to>
                                    </p:set>
                                    <p:animEffect transition="in" filter="wipe(down)">
                                      <p:cBhvr>
                                        <p:cTn id="193" dur="580">
                                          <p:stCondLst>
                                            <p:cond delay="0"/>
                                          </p:stCondLst>
                                        </p:cTn>
                                        <p:tgtEl>
                                          <p:spTgt spid="18"/>
                                        </p:tgtEl>
                                      </p:cBhvr>
                                    </p:animEffect>
                                    <p:anim calcmode="lin" valueType="num">
                                      <p:cBhvr>
                                        <p:cTn id="19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9" dur="26">
                                          <p:stCondLst>
                                            <p:cond delay="650"/>
                                          </p:stCondLst>
                                        </p:cTn>
                                        <p:tgtEl>
                                          <p:spTgt spid="18"/>
                                        </p:tgtEl>
                                      </p:cBhvr>
                                      <p:to x="100000" y="60000"/>
                                    </p:animScale>
                                    <p:animScale>
                                      <p:cBhvr>
                                        <p:cTn id="200" dur="166" decel="50000">
                                          <p:stCondLst>
                                            <p:cond delay="676"/>
                                          </p:stCondLst>
                                        </p:cTn>
                                        <p:tgtEl>
                                          <p:spTgt spid="18"/>
                                        </p:tgtEl>
                                      </p:cBhvr>
                                      <p:to x="100000" y="100000"/>
                                    </p:animScale>
                                    <p:animScale>
                                      <p:cBhvr>
                                        <p:cTn id="201" dur="26">
                                          <p:stCondLst>
                                            <p:cond delay="1312"/>
                                          </p:stCondLst>
                                        </p:cTn>
                                        <p:tgtEl>
                                          <p:spTgt spid="18"/>
                                        </p:tgtEl>
                                      </p:cBhvr>
                                      <p:to x="100000" y="80000"/>
                                    </p:animScale>
                                    <p:animScale>
                                      <p:cBhvr>
                                        <p:cTn id="202" dur="166" decel="50000">
                                          <p:stCondLst>
                                            <p:cond delay="1338"/>
                                          </p:stCondLst>
                                        </p:cTn>
                                        <p:tgtEl>
                                          <p:spTgt spid="18"/>
                                        </p:tgtEl>
                                      </p:cBhvr>
                                      <p:to x="100000" y="100000"/>
                                    </p:animScale>
                                    <p:animScale>
                                      <p:cBhvr>
                                        <p:cTn id="203" dur="26">
                                          <p:stCondLst>
                                            <p:cond delay="1642"/>
                                          </p:stCondLst>
                                        </p:cTn>
                                        <p:tgtEl>
                                          <p:spTgt spid="18"/>
                                        </p:tgtEl>
                                      </p:cBhvr>
                                      <p:to x="100000" y="90000"/>
                                    </p:animScale>
                                    <p:animScale>
                                      <p:cBhvr>
                                        <p:cTn id="204" dur="166" decel="50000">
                                          <p:stCondLst>
                                            <p:cond delay="1668"/>
                                          </p:stCondLst>
                                        </p:cTn>
                                        <p:tgtEl>
                                          <p:spTgt spid="18"/>
                                        </p:tgtEl>
                                      </p:cBhvr>
                                      <p:to x="100000" y="100000"/>
                                    </p:animScale>
                                    <p:animScale>
                                      <p:cBhvr>
                                        <p:cTn id="205" dur="26">
                                          <p:stCondLst>
                                            <p:cond delay="1808"/>
                                          </p:stCondLst>
                                        </p:cTn>
                                        <p:tgtEl>
                                          <p:spTgt spid="18"/>
                                        </p:tgtEl>
                                      </p:cBhvr>
                                      <p:to x="100000" y="95000"/>
                                    </p:animScale>
                                    <p:animScale>
                                      <p:cBhvr>
                                        <p:cTn id="20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6000" b="1" dirty="0" smtClean="0">
                <a:solidFill>
                  <a:schemeClr val="tx1"/>
                </a:solidFill>
              </a:rPr>
              <a:t>El tamaño de la muestra </a:t>
            </a:r>
            <a:endParaRPr lang="es-CO" sz="6000" b="1"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014650044"/>
              </p:ext>
            </p:extLst>
          </p:nvPr>
        </p:nvGraphicFramePr>
        <p:xfrm>
          <a:off x="2663853" y="1956649"/>
          <a:ext cx="4736407" cy="2112340"/>
        </p:xfrm>
        <a:graphic>
          <a:graphicData uri="http://schemas.openxmlformats.org/drawingml/2006/table">
            <a:tbl>
              <a:tblPr firstRow="1" firstCol="1" bandRow="1">
                <a:tableStyleId>{0E3FDE45-AF77-4B5C-9715-49D594BDF05E}</a:tableStyleId>
              </a:tblPr>
              <a:tblGrid>
                <a:gridCol w="715303">
                  <a:extLst>
                    <a:ext uri="{9D8B030D-6E8A-4147-A177-3AD203B41FA5}">
                      <a16:colId xmlns="" xmlns:a16="http://schemas.microsoft.com/office/drawing/2014/main" val="3735533961"/>
                    </a:ext>
                  </a:extLst>
                </a:gridCol>
                <a:gridCol w="4021104">
                  <a:extLst>
                    <a:ext uri="{9D8B030D-6E8A-4147-A177-3AD203B41FA5}">
                      <a16:colId xmlns="" xmlns:a16="http://schemas.microsoft.com/office/drawing/2014/main" val="2979761534"/>
                    </a:ext>
                  </a:extLst>
                </a:gridCol>
              </a:tblGrid>
              <a:tr h="406165">
                <a:tc>
                  <a:txBody>
                    <a:bodyPr/>
                    <a:lstStyle/>
                    <a:p>
                      <a:pPr indent="288290">
                        <a:lnSpc>
                          <a:spcPct val="100000"/>
                        </a:lnSpc>
                        <a:spcAft>
                          <a:spcPts val="600"/>
                        </a:spcAft>
                      </a:pPr>
                      <a:r>
                        <a:rPr lang="es-EC" sz="1600" b="1" dirty="0">
                          <a:effectLst/>
                        </a:rPr>
                        <a:t>N</a:t>
                      </a:r>
                      <a:endParaRPr lang="es-CO"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lvl="0" indent="-342900">
                        <a:lnSpc>
                          <a:spcPct val="100000"/>
                        </a:lnSpc>
                        <a:spcAft>
                          <a:spcPts val="600"/>
                        </a:spcAft>
                        <a:buFont typeface="Times New Roman" panose="02020603050405020304" pitchFamily="18" charset="0"/>
                        <a:buChar char="-"/>
                      </a:pPr>
                      <a:r>
                        <a:rPr lang="es-EC" sz="1600" b="0" dirty="0">
                          <a:effectLst/>
                        </a:rPr>
                        <a:t>Número de </a:t>
                      </a:r>
                      <a:r>
                        <a:rPr lang="es-EC" sz="1600" b="0" dirty="0" smtClean="0">
                          <a:effectLst/>
                        </a:rPr>
                        <a:t>emprendimientos formales RISE en la ciudad de Quito 1.130</a:t>
                      </a:r>
                      <a:endParaRPr lang="es-CO"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 xmlns:a16="http://schemas.microsoft.com/office/drawing/2014/main" val="3395206272"/>
                  </a:ext>
                </a:extLst>
              </a:tr>
              <a:tr h="406165">
                <a:tc>
                  <a:txBody>
                    <a:bodyPr/>
                    <a:lstStyle/>
                    <a:p>
                      <a:pPr indent="288290">
                        <a:lnSpc>
                          <a:spcPct val="100000"/>
                        </a:lnSpc>
                        <a:spcAft>
                          <a:spcPts val="600"/>
                        </a:spcAft>
                      </a:pPr>
                      <a:r>
                        <a:rPr lang="es-EC" sz="1600" dirty="0">
                          <a:effectLst/>
                        </a:rPr>
                        <a:t>P</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lvl="0" indent="-342900">
                        <a:lnSpc>
                          <a:spcPct val="100000"/>
                        </a:lnSpc>
                        <a:spcAft>
                          <a:spcPts val="600"/>
                        </a:spcAft>
                        <a:buFont typeface="Times New Roman" panose="02020603050405020304" pitchFamily="18" charset="0"/>
                        <a:buChar char="-"/>
                      </a:pPr>
                      <a:r>
                        <a:rPr lang="es-EC" sz="1600" dirty="0">
                          <a:effectLst/>
                        </a:rPr>
                        <a:t>Probabilidad </a:t>
                      </a:r>
                      <a:r>
                        <a:rPr lang="es-EC" sz="1600" dirty="0" smtClean="0">
                          <a:effectLst/>
                        </a:rPr>
                        <a:t>positiva 0,8</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 xmlns:a16="http://schemas.microsoft.com/office/drawing/2014/main" val="3529741891"/>
                  </a:ext>
                </a:extLst>
              </a:tr>
              <a:tr h="406165">
                <a:tc>
                  <a:txBody>
                    <a:bodyPr/>
                    <a:lstStyle/>
                    <a:p>
                      <a:pPr indent="288290">
                        <a:lnSpc>
                          <a:spcPct val="100000"/>
                        </a:lnSpc>
                        <a:spcAft>
                          <a:spcPts val="600"/>
                        </a:spcAft>
                      </a:pPr>
                      <a:r>
                        <a:rPr lang="es-EC" sz="1600">
                          <a:effectLst/>
                        </a:rPr>
                        <a:t>Q</a:t>
                      </a:r>
                      <a:endParaRPr lang="es-CO"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lvl="0" indent="-342900">
                        <a:lnSpc>
                          <a:spcPct val="100000"/>
                        </a:lnSpc>
                        <a:spcAft>
                          <a:spcPts val="600"/>
                        </a:spcAft>
                        <a:buFont typeface="Times New Roman" panose="02020603050405020304" pitchFamily="18" charset="0"/>
                        <a:buChar char="-"/>
                      </a:pPr>
                      <a:r>
                        <a:rPr lang="es-EC" sz="1600" dirty="0">
                          <a:effectLst/>
                        </a:rPr>
                        <a:t>Probabilidad </a:t>
                      </a:r>
                      <a:r>
                        <a:rPr lang="es-EC" sz="1600" dirty="0" smtClean="0">
                          <a:effectLst/>
                        </a:rPr>
                        <a:t>negativa 0,2</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 xmlns:a16="http://schemas.microsoft.com/office/drawing/2014/main" val="1080611950"/>
                  </a:ext>
                </a:extLst>
              </a:tr>
              <a:tr h="406165">
                <a:tc>
                  <a:txBody>
                    <a:bodyPr/>
                    <a:lstStyle/>
                    <a:p>
                      <a:pPr indent="288290">
                        <a:lnSpc>
                          <a:spcPct val="100000"/>
                        </a:lnSpc>
                        <a:spcAft>
                          <a:spcPts val="600"/>
                        </a:spcAft>
                      </a:pPr>
                      <a:r>
                        <a:rPr lang="es-EC" sz="1600">
                          <a:effectLst/>
                        </a:rPr>
                        <a:t>Z</a:t>
                      </a:r>
                      <a:endParaRPr lang="es-CO"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lvl="0" indent="-342900">
                        <a:lnSpc>
                          <a:spcPct val="100000"/>
                        </a:lnSpc>
                        <a:spcAft>
                          <a:spcPts val="600"/>
                        </a:spcAft>
                        <a:buFont typeface="Times New Roman" panose="02020603050405020304" pitchFamily="18" charset="0"/>
                        <a:buChar char="-"/>
                      </a:pPr>
                      <a:r>
                        <a:rPr lang="es-EC" sz="1600">
                          <a:effectLst/>
                        </a:rPr>
                        <a:t>Nivel de confianza 95% =  1,96</a:t>
                      </a:r>
                      <a:endParaRPr lang="es-CO"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 xmlns:a16="http://schemas.microsoft.com/office/drawing/2014/main" val="380138495"/>
                  </a:ext>
                </a:extLst>
              </a:tr>
              <a:tr h="406165">
                <a:tc>
                  <a:txBody>
                    <a:bodyPr/>
                    <a:lstStyle/>
                    <a:p>
                      <a:pPr indent="288290">
                        <a:lnSpc>
                          <a:spcPct val="100000"/>
                        </a:lnSpc>
                        <a:spcAft>
                          <a:spcPts val="600"/>
                        </a:spcAft>
                      </a:pPr>
                      <a:r>
                        <a:rPr lang="es-EC" sz="1600">
                          <a:effectLst/>
                        </a:rPr>
                        <a:t>e</a:t>
                      </a:r>
                      <a:endParaRPr lang="es-CO"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lvl="0" indent="-342900">
                        <a:lnSpc>
                          <a:spcPct val="100000"/>
                        </a:lnSpc>
                        <a:spcAft>
                          <a:spcPts val="600"/>
                        </a:spcAft>
                        <a:buFont typeface="Times New Roman" panose="02020603050405020304" pitchFamily="18" charset="0"/>
                        <a:buChar char="-"/>
                      </a:pPr>
                      <a:r>
                        <a:rPr lang="es-EC" sz="1600" dirty="0">
                          <a:effectLst/>
                        </a:rPr>
                        <a:t>Error 5% = 0,05</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 xmlns:a16="http://schemas.microsoft.com/office/drawing/2014/main" val="638477865"/>
                  </a:ext>
                </a:extLst>
              </a:tr>
            </a:tbl>
          </a:graphicData>
        </a:graphic>
      </p:graphicFrame>
      <mc:AlternateContent xmlns:mc="http://schemas.openxmlformats.org/markup-compatibility/2006" xmlns:a14="http://schemas.microsoft.com/office/drawing/2010/main">
        <mc:Choice Requires="a14">
          <p:sp>
            <p:nvSpPr>
              <p:cNvPr id="9" name="Rectángulo 8"/>
              <p:cNvSpPr/>
              <p:nvPr/>
            </p:nvSpPr>
            <p:spPr>
              <a:xfrm>
                <a:off x="87174" y="2331615"/>
                <a:ext cx="2324098" cy="755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2000" i="1">
                          <a:latin typeface="Cambria Math" panose="02040503050406030204" pitchFamily="18" charset="0"/>
                        </a:rPr>
                        <m:t>𝑛</m:t>
                      </m:r>
                      <m:r>
                        <a:rPr lang="es-CO" sz="2000" i="0">
                          <a:latin typeface="Cambria Math" panose="02040503050406030204" pitchFamily="18" charset="0"/>
                        </a:rPr>
                        <m:t>=</m:t>
                      </m:r>
                      <m:f>
                        <m:fPr>
                          <m:ctrlPr>
                            <a:rPr lang="es-CO" sz="2000" i="1">
                              <a:latin typeface="Cambria Math" panose="02040503050406030204" pitchFamily="18" charset="0"/>
                            </a:rPr>
                          </m:ctrlPr>
                        </m:fPr>
                        <m:num>
                          <m:r>
                            <a:rPr lang="es-CO" sz="2000" i="1">
                              <a:latin typeface="Cambria Math" panose="02040503050406030204" pitchFamily="18" charset="0"/>
                            </a:rPr>
                            <m:t>𝑁𝑃𝑄</m:t>
                          </m:r>
                          <m:sSup>
                            <m:sSupPr>
                              <m:ctrlPr>
                                <a:rPr lang="es-CO" sz="2000" i="1">
                                  <a:latin typeface="Cambria Math" panose="02040503050406030204" pitchFamily="18" charset="0"/>
                                </a:rPr>
                              </m:ctrlPr>
                            </m:sSupPr>
                            <m:e>
                              <m:r>
                                <a:rPr lang="es-CO" sz="2000" i="1">
                                  <a:latin typeface="Cambria Math" panose="02040503050406030204" pitchFamily="18" charset="0"/>
                                </a:rPr>
                                <m:t>𝑍</m:t>
                              </m:r>
                            </m:e>
                            <m:sup>
                              <m:r>
                                <a:rPr lang="es-CO" sz="2000" i="0">
                                  <a:latin typeface="Cambria Math" panose="02040503050406030204" pitchFamily="18" charset="0"/>
                                </a:rPr>
                                <m:t>2</m:t>
                              </m:r>
                            </m:sup>
                          </m:sSup>
                        </m:num>
                        <m:den>
                          <m:d>
                            <m:dPr>
                              <m:ctrlPr>
                                <a:rPr lang="es-CO" sz="2000" i="1">
                                  <a:latin typeface="Cambria Math" panose="02040503050406030204" pitchFamily="18" charset="0"/>
                                </a:rPr>
                              </m:ctrlPr>
                            </m:dPr>
                            <m:e>
                              <m:r>
                                <a:rPr lang="es-CO" sz="2000" i="1">
                                  <a:latin typeface="Cambria Math" panose="02040503050406030204" pitchFamily="18" charset="0"/>
                                </a:rPr>
                                <m:t>𝑁</m:t>
                              </m:r>
                            </m:e>
                          </m:d>
                          <m:sSup>
                            <m:sSupPr>
                              <m:ctrlPr>
                                <a:rPr lang="es-CO" sz="2000" i="1">
                                  <a:latin typeface="Cambria Math" panose="02040503050406030204" pitchFamily="18" charset="0"/>
                                </a:rPr>
                              </m:ctrlPr>
                            </m:sSupPr>
                            <m:e>
                              <m:r>
                                <a:rPr lang="es-CO" sz="2000" i="1">
                                  <a:latin typeface="Cambria Math" panose="02040503050406030204" pitchFamily="18" charset="0"/>
                                </a:rPr>
                                <m:t>𝑒</m:t>
                              </m:r>
                            </m:e>
                            <m:sup>
                              <m:r>
                                <a:rPr lang="es-CO" sz="2000" i="0">
                                  <a:latin typeface="Cambria Math" panose="02040503050406030204" pitchFamily="18" charset="0"/>
                                </a:rPr>
                                <m:t>2</m:t>
                              </m:r>
                            </m:sup>
                          </m:sSup>
                          <m:r>
                            <a:rPr lang="es-CO" sz="2000" i="0">
                              <a:latin typeface="Cambria Math" panose="02040503050406030204" pitchFamily="18" charset="0"/>
                            </a:rPr>
                            <m:t>+</m:t>
                          </m:r>
                          <m:r>
                            <a:rPr lang="es-CO" sz="2000" i="1">
                              <a:latin typeface="Cambria Math" panose="02040503050406030204" pitchFamily="18" charset="0"/>
                            </a:rPr>
                            <m:t>𝑃𝑄</m:t>
                          </m:r>
                          <m:sSup>
                            <m:sSupPr>
                              <m:ctrlPr>
                                <a:rPr lang="es-CO" sz="2000" i="1">
                                  <a:latin typeface="Cambria Math" panose="02040503050406030204" pitchFamily="18" charset="0"/>
                                </a:rPr>
                              </m:ctrlPr>
                            </m:sSupPr>
                            <m:e>
                              <m:r>
                                <a:rPr lang="es-CO" sz="2000" i="1">
                                  <a:latin typeface="Cambria Math" panose="02040503050406030204" pitchFamily="18" charset="0"/>
                                </a:rPr>
                                <m:t>𝑍</m:t>
                              </m:r>
                            </m:e>
                            <m:sup>
                              <m:r>
                                <a:rPr lang="es-CO" sz="2000" i="0">
                                  <a:latin typeface="Cambria Math" panose="02040503050406030204" pitchFamily="18" charset="0"/>
                                </a:rPr>
                                <m:t>2</m:t>
                              </m:r>
                            </m:sup>
                          </m:sSup>
                        </m:den>
                      </m:f>
                    </m:oMath>
                  </m:oMathPara>
                </a14:m>
                <a:endParaRPr lang="es-CO" sz="2000" dirty="0"/>
              </a:p>
            </p:txBody>
          </p:sp>
        </mc:Choice>
        <mc:Fallback xmlns="">
          <p:sp>
            <p:nvSpPr>
              <p:cNvPr id="9" name="Rectángulo 8"/>
              <p:cNvSpPr>
                <a:spLocks noRot="1" noChangeAspect="1" noMove="1" noResize="1" noEditPoints="1" noAdjustHandles="1" noChangeArrowheads="1" noChangeShapeType="1" noTextEdit="1"/>
              </p:cNvSpPr>
              <p:nvPr/>
            </p:nvSpPr>
            <p:spPr>
              <a:xfrm>
                <a:off x="87174" y="2331615"/>
                <a:ext cx="2324098" cy="755720"/>
              </a:xfrm>
              <a:prstGeom prst="rect">
                <a:avLst/>
              </a:prstGeom>
              <a:blipFill>
                <a:blip r:embed="rId3"/>
                <a:stretch>
                  <a:fillRect/>
                </a:stretch>
              </a:blipFill>
            </p:spPr>
            <p:txBody>
              <a:bodyPr/>
              <a:lstStyle/>
              <a:p>
                <a:r>
                  <a:rPr lang="es-CO">
                    <a:noFill/>
                  </a:rPr>
                  <a:t> </a:t>
                </a:r>
              </a:p>
            </p:txBody>
          </p:sp>
        </mc:Fallback>
      </mc:AlternateContent>
      <p:pic>
        <p:nvPicPr>
          <p:cNvPr id="11" name="Imagen 10"/>
          <p:cNvPicPr/>
          <p:nvPr/>
        </p:nvPicPr>
        <p:blipFill rotWithShape="1">
          <a:blip r:embed="rId4"/>
          <a:srcRect l="14292" t="20985" r="25881" b="12217"/>
          <a:stretch/>
        </p:blipFill>
        <p:spPr bwMode="auto">
          <a:xfrm>
            <a:off x="7768643" y="1898106"/>
            <a:ext cx="3603401" cy="2042829"/>
          </a:xfrm>
          <a:prstGeom prst="rect">
            <a:avLst/>
          </a:prstGeom>
          <a:ln>
            <a:noFill/>
          </a:ln>
          <a:extLst>
            <a:ext uri="{53640926-AAD7-44D8-BBD7-CCE9431645EC}">
              <a14:shadowObscured xmlns:a14="http://schemas.microsoft.com/office/drawing/2010/main"/>
            </a:ext>
          </a:extLst>
        </p:spPr>
      </p:pic>
      <p:graphicFrame>
        <p:nvGraphicFramePr>
          <p:cNvPr id="12" name="Diagrama 11"/>
          <p:cNvGraphicFramePr/>
          <p:nvPr>
            <p:extLst>
              <p:ext uri="{D42A27DB-BD31-4B8C-83A1-F6EECF244321}">
                <p14:modId xmlns:p14="http://schemas.microsoft.com/office/powerpoint/2010/main" val="4027903342"/>
              </p:ext>
            </p:extLst>
          </p:nvPr>
        </p:nvGraphicFramePr>
        <p:xfrm>
          <a:off x="2411272" y="4283770"/>
          <a:ext cx="4772025" cy="2085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2"/>
          <p:cNvSpPr/>
          <p:nvPr/>
        </p:nvSpPr>
        <p:spPr>
          <a:xfrm>
            <a:off x="2237945" y="6000413"/>
            <a:ext cx="1511952"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rPr>
              <a:t> (INEC, 2017)</a:t>
            </a:r>
            <a:endParaRPr lang="es-EC" dirty="0"/>
          </a:p>
        </p:txBody>
      </p:sp>
      <p:sp>
        <p:nvSpPr>
          <p:cNvPr id="4" name="Rectángulo redondeado 3"/>
          <p:cNvSpPr/>
          <p:nvPr/>
        </p:nvSpPr>
        <p:spPr>
          <a:xfrm>
            <a:off x="7768643" y="3940935"/>
            <a:ext cx="3320067" cy="643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Tabulación de las encuestas mediante el software SPSS</a:t>
            </a:r>
            <a:endParaRPr lang="es-EC" dirty="0">
              <a:solidFill>
                <a:schemeClr val="tx1"/>
              </a:solidFill>
            </a:endParaRPr>
          </a:p>
        </p:txBody>
      </p:sp>
      <p:graphicFrame>
        <p:nvGraphicFramePr>
          <p:cNvPr id="10" name="Diagrama 9"/>
          <p:cNvGraphicFramePr/>
          <p:nvPr>
            <p:extLst>
              <p:ext uri="{D42A27DB-BD31-4B8C-83A1-F6EECF244321}">
                <p14:modId xmlns:p14="http://schemas.microsoft.com/office/powerpoint/2010/main" val="1457309141"/>
              </p:ext>
            </p:extLst>
          </p:nvPr>
        </p:nvGraphicFramePr>
        <p:xfrm>
          <a:off x="8599509" y="4782067"/>
          <a:ext cx="1941668" cy="13643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Rectángulo 12"/>
          <p:cNvSpPr/>
          <p:nvPr/>
        </p:nvSpPr>
        <p:spPr>
          <a:xfrm>
            <a:off x="5973357" y="4400213"/>
            <a:ext cx="1332416"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rPr>
              <a:t> </a:t>
            </a:r>
            <a:r>
              <a:rPr lang="es-EC" dirty="0" smtClean="0">
                <a:solidFill>
                  <a:srgbClr val="000000"/>
                </a:solidFill>
                <a:latin typeface="Times New Roman" panose="02020603050405020304" pitchFamily="18" charset="0"/>
                <a:ea typeface="Calibri" panose="020F0502020204030204" pitchFamily="34" charset="0"/>
              </a:rPr>
              <a:t>(SRI, 2016)</a:t>
            </a:r>
            <a:endParaRPr lang="es-EC" dirty="0"/>
          </a:p>
        </p:txBody>
      </p:sp>
    </p:spTree>
    <p:extLst>
      <p:ext uri="{BB962C8B-B14F-4D97-AF65-F5344CB8AC3E}">
        <p14:creationId xmlns:p14="http://schemas.microsoft.com/office/powerpoint/2010/main" val="224959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17949"/>
          </a:xfrm>
        </p:spPr>
        <p:txBody>
          <a:bodyPr/>
          <a:lstStyle/>
          <a:p>
            <a:r>
              <a:rPr lang="es-CO" b="1" dirty="0" smtClean="0">
                <a:solidFill>
                  <a:schemeClr val="tx1"/>
                </a:solidFill>
              </a:rPr>
              <a:t>Capitulo IV Análisis Univariado </a:t>
            </a:r>
            <a:endParaRPr lang="es-CO" b="1" dirty="0">
              <a:solidFill>
                <a:schemeClr val="tx1"/>
              </a:solidFill>
            </a:endParaRPr>
          </a:p>
        </p:txBody>
      </p:sp>
      <p:sp>
        <p:nvSpPr>
          <p:cNvPr id="10" name="Rectangle 3"/>
          <p:cNvSpPr>
            <a:spLocks noChangeArrowheads="1"/>
          </p:cNvSpPr>
          <p:nvPr/>
        </p:nvSpPr>
        <p:spPr bwMode="auto">
          <a:xfrm>
            <a:off x="5620176" y="7548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3" name="Gráfico 12"/>
          <p:cNvGraphicFramePr/>
          <p:nvPr>
            <p:extLst>
              <p:ext uri="{D42A27DB-BD31-4B8C-83A1-F6EECF244321}">
                <p14:modId xmlns:p14="http://schemas.microsoft.com/office/powerpoint/2010/main" val="3604209984"/>
              </p:ext>
            </p:extLst>
          </p:nvPr>
        </p:nvGraphicFramePr>
        <p:xfrm>
          <a:off x="1078660" y="1354110"/>
          <a:ext cx="3848100" cy="1809750"/>
        </p:xfrm>
        <a:graphic>
          <a:graphicData uri="http://schemas.openxmlformats.org/drawingml/2006/chart">
            <c:chart xmlns:c="http://schemas.openxmlformats.org/drawingml/2006/chart" xmlns:r="http://schemas.openxmlformats.org/officeDocument/2006/relationships" r:id="rId2"/>
          </a:graphicData>
        </a:graphic>
      </p:graphicFrame>
      <p:sp>
        <p:nvSpPr>
          <p:cNvPr id="14" name="32 Cuadro de texto"/>
          <p:cNvSpPr txBox="1"/>
          <p:nvPr/>
        </p:nvSpPr>
        <p:spPr>
          <a:xfrm>
            <a:off x="955635" y="1081335"/>
            <a:ext cx="3896995" cy="20002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Monto </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de préstamos </a:t>
            </a: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IFIS (44,6%)</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Gráfico 14"/>
          <p:cNvGraphicFramePr/>
          <p:nvPr>
            <p:extLst>
              <p:ext uri="{D42A27DB-BD31-4B8C-83A1-F6EECF244321}">
                <p14:modId xmlns:p14="http://schemas.microsoft.com/office/powerpoint/2010/main" val="475389293"/>
              </p:ext>
            </p:extLst>
          </p:nvPr>
        </p:nvGraphicFramePr>
        <p:xfrm>
          <a:off x="5192149" y="2613411"/>
          <a:ext cx="3403138" cy="1818949"/>
        </p:xfrm>
        <a:graphic>
          <a:graphicData uri="http://schemas.openxmlformats.org/drawingml/2006/chart">
            <c:chart xmlns:c="http://schemas.openxmlformats.org/drawingml/2006/chart" xmlns:r="http://schemas.openxmlformats.org/officeDocument/2006/relationships" r:id="rId3"/>
          </a:graphicData>
        </a:graphic>
      </p:graphicFrame>
      <p:sp>
        <p:nvSpPr>
          <p:cNvPr id="19" name="56 Cuadro de texto"/>
          <p:cNvSpPr txBox="1"/>
          <p:nvPr/>
        </p:nvSpPr>
        <p:spPr>
          <a:xfrm>
            <a:off x="5192149" y="2292368"/>
            <a:ext cx="3140481" cy="21907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Financiamiento </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con recursos </a:t>
            </a: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propios (97,5)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0" name="Gráfico 19"/>
          <p:cNvGraphicFramePr/>
          <p:nvPr>
            <p:extLst>
              <p:ext uri="{D42A27DB-BD31-4B8C-83A1-F6EECF244321}">
                <p14:modId xmlns:p14="http://schemas.microsoft.com/office/powerpoint/2010/main" val="472797160"/>
              </p:ext>
            </p:extLst>
          </p:nvPr>
        </p:nvGraphicFramePr>
        <p:xfrm>
          <a:off x="8901263" y="4117703"/>
          <a:ext cx="2956547" cy="1824139"/>
        </p:xfrm>
        <a:graphic>
          <a:graphicData uri="http://schemas.openxmlformats.org/drawingml/2006/chart">
            <c:chart xmlns:c="http://schemas.openxmlformats.org/drawingml/2006/chart" xmlns:r="http://schemas.openxmlformats.org/officeDocument/2006/relationships" r:id="rId4"/>
          </a:graphicData>
        </a:graphic>
      </p:graphicFrame>
      <p:sp>
        <p:nvSpPr>
          <p:cNvPr id="21" name="59 Cuadro de texto"/>
          <p:cNvSpPr txBox="1"/>
          <p:nvPr/>
        </p:nvSpPr>
        <p:spPr>
          <a:xfrm>
            <a:off x="8823466" y="3784560"/>
            <a:ext cx="2713811" cy="13710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180340" algn="ctr">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Monto </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préstamos </a:t>
            </a: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informales (2)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433589" y="4840891"/>
            <a:ext cx="8014952" cy="646331"/>
          </a:xfrm>
          <a:prstGeom prst="rect">
            <a:avLst/>
          </a:prstGeom>
        </p:spPr>
        <p:txBody>
          <a:bodyPr wrap="square">
            <a:spAutoFit/>
          </a:bodyPr>
          <a:lstStyle/>
          <a:p>
            <a:pPr indent="180340" algn="just">
              <a:lnSpc>
                <a:spcPct val="200000"/>
              </a:lnSpc>
              <a:spcAft>
                <a:spcPts val="800"/>
              </a:spcAft>
              <a:tabLst>
                <a:tab pos="15621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Pregunta 3.-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financiamiento para tener su emprendimiento fue mediante?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167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8546</TotalTime>
  <Words>2077</Words>
  <Application>Microsoft Office PowerPoint</Application>
  <PresentationFormat>Panorámica</PresentationFormat>
  <Paragraphs>645</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Arial Black</vt:lpstr>
      <vt:lpstr>Calibri</vt:lpstr>
      <vt:lpstr>Calibri Light</vt:lpstr>
      <vt:lpstr>Cambria Math</vt:lpstr>
      <vt:lpstr>Times New Roman</vt:lpstr>
      <vt:lpstr>Retrospección</vt:lpstr>
      <vt:lpstr>Presentación de PowerPoint</vt:lpstr>
      <vt:lpstr>Antecedentes </vt:lpstr>
      <vt:lpstr>CAPÍTULO I INTRODUCCIÓN  </vt:lpstr>
      <vt:lpstr>Presentación de PowerPoint</vt:lpstr>
      <vt:lpstr>Capítulo II MARCO TEÓRICO</vt:lpstr>
      <vt:lpstr>Papers </vt:lpstr>
      <vt:lpstr>Presentación de PowerPoint</vt:lpstr>
      <vt:lpstr>El tamaño de la muestra </vt:lpstr>
      <vt:lpstr>Capitulo IV Análisis Univariado </vt:lpstr>
      <vt:lpstr>Presentación de PowerPoint</vt:lpstr>
      <vt:lpstr>Presentación de PowerPoint</vt:lpstr>
      <vt:lpstr>Presentación de PowerPoint</vt:lpstr>
      <vt:lpstr>Análisis Bivariado </vt:lpstr>
      <vt:lpstr>Presentación de PowerPoint</vt:lpstr>
      <vt:lpstr>Presentación de PowerPoint</vt:lpstr>
      <vt:lpstr>Presentación de PowerPoint</vt:lpstr>
      <vt:lpstr>Conclusiones </vt:lpstr>
      <vt:lpstr>Recomendaciones </vt:lpstr>
      <vt:lpstr>GRACIAS POR SU ATENCIÓN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Dell</cp:lastModifiedBy>
  <cp:revision>97</cp:revision>
  <dcterms:created xsi:type="dcterms:W3CDTF">2017-05-24T23:03:43Z</dcterms:created>
  <dcterms:modified xsi:type="dcterms:W3CDTF">2018-09-27T04:59:53Z</dcterms:modified>
</cp:coreProperties>
</file>