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758" r:id="rId1"/>
  </p:sldMasterIdLst>
  <p:notesMasterIdLst>
    <p:notesMasterId r:id="rId35"/>
  </p:notesMasterIdLst>
  <p:handoutMasterIdLst>
    <p:handoutMasterId r:id="rId36"/>
  </p:handoutMasterIdLst>
  <p:sldIdLst>
    <p:sldId id="342" r:id="rId2"/>
    <p:sldId id="414" r:id="rId3"/>
    <p:sldId id="416" r:id="rId4"/>
    <p:sldId id="415" r:id="rId5"/>
    <p:sldId id="417" r:id="rId6"/>
    <p:sldId id="419" r:id="rId7"/>
    <p:sldId id="418" r:id="rId8"/>
    <p:sldId id="420" r:id="rId9"/>
    <p:sldId id="422" r:id="rId10"/>
    <p:sldId id="423" r:id="rId11"/>
    <p:sldId id="433" r:id="rId12"/>
    <p:sldId id="425" r:id="rId13"/>
    <p:sldId id="426" r:id="rId14"/>
    <p:sldId id="430" r:id="rId15"/>
    <p:sldId id="452" r:id="rId16"/>
    <p:sldId id="434" r:id="rId17"/>
    <p:sldId id="435" r:id="rId18"/>
    <p:sldId id="440" r:id="rId19"/>
    <p:sldId id="453" r:id="rId20"/>
    <p:sldId id="441" r:id="rId21"/>
    <p:sldId id="442" r:id="rId22"/>
    <p:sldId id="443" r:id="rId23"/>
    <p:sldId id="444" r:id="rId24"/>
    <p:sldId id="446" r:id="rId25"/>
    <p:sldId id="436" r:id="rId26"/>
    <p:sldId id="437" r:id="rId27"/>
    <p:sldId id="438" r:id="rId28"/>
    <p:sldId id="439" r:id="rId29"/>
    <p:sldId id="445" r:id="rId30"/>
    <p:sldId id="447" r:id="rId31"/>
    <p:sldId id="448" r:id="rId32"/>
    <p:sldId id="449" r:id="rId33"/>
    <p:sldId id="451" r:id="rId34"/>
  </p:sldIdLst>
  <p:sldSz cx="9144000" cy="6858000" type="screen4x3"/>
  <p:notesSz cx="6858000" cy="9144000"/>
  <p:defaultTextStyle>
    <a:defPPr>
      <a:defRPr lang="es-ES_trad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422"/>
    <a:srgbClr val="9E0000"/>
    <a:srgbClr val="FFFFFF"/>
    <a:srgbClr val="B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0239" autoAdjust="0"/>
  </p:normalViewPr>
  <p:slideViewPr>
    <p:cSldViewPr>
      <p:cViewPr varScale="1">
        <p:scale>
          <a:sx n="65" d="100"/>
          <a:sy n="65" d="100"/>
        </p:scale>
        <p:origin x="73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CJE-USR014\Desktop\cuadros%20expo.xlsx"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cuadros%20exp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6"/>
    </mc:Choice>
    <mc:Fallback>
      <c:style val="16"/>
    </mc:Fallback>
  </mc:AlternateContent>
  <c:chart>
    <c:title>
      <c:tx>
        <c:rich>
          <a:bodyPr rot="0" vert="horz"/>
          <a:lstStyle/>
          <a:p>
            <a:pPr>
              <a:defRPr/>
            </a:pPr>
            <a:r>
              <a:rPr lang="en-US" dirty="0"/>
              <a:t>Comparativo </a:t>
            </a:r>
          </a:p>
          <a:p>
            <a:pPr>
              <a:defRPr/>
            </a:pPr>
            <a:r>
              <a:rPr lang="en-US" dirty="0"/>
              <a:t>Cobertura Patrimonial</a:t>
            </a:r>
          </a:p>
        </c:rich>
      </c:tx>
      <c:overlay val="0"/>
    </c:title>
    <c:autoTitleDeleted val="0"/>
    <c:plotArea>
      <c:layout/>
      <c:barChart>
        <c:barDir val="col"/>
        <c:grouping val="clustered"/>
        <c:varyColors val="0"/>
        <c:ser>
          <c:idx val="0"/>
          <c:order val="0"/>
          <c:tx>
            <c:strRef>
              <c:f>Hoja1!$B$6</c:f>
              <c:strCache>
                <c:ptCount val="1"/>
                <c:pt idx="0">
                  <c:v>Cobertura Patrimonial</c:v>
                </c:pt>
              </c:strCache>
            </c:strRef>
          </c:tx>
          <c:invertIfNegative val="0"/>
          <c:cat>
            <c:strRef>
              <c:f>Hoja1!$C$5:$E$5</c:f>
              <c:strCache>
                <c:ptCount val="3"/>
                <c:pt idx="0">
                  <c:v>Segmento 3 CAMEL</c:v>
                </c:pt>
                <c:pt idx="1">
                  <c:v>Segmento 4 2017</c:v>
                </c:pt>
                <c:pt idx="2">
                  <c:v>Segmento 5 2017</c:v>
                </c:pt>
              </c:strCache>
            </c:strRef>
          </c:cat>
          <c:val>
            <c:numRef>
              <c:f>Hoja1!$C$6:$E$6</c:f>
              <c:numCache>
                <c:formatCode>0.00%</c:formatCode>
                <c:ptCount val="3"/>
                <c:pt idx="0">
                  <c:v>1.4985999999999999</c:v>
                </c:pt>
                <c:pt idx="1">
                  <c:v>1.0905</c:v>
                </c:pt>
                <c:pt idx="2">
                  <c:v>1.0541</c:v>
                </c:pt>
              </c:numCache>
            </c:numRef>
          </c:val>
          <c:extLst>
            <c:ext xmlns:c16="http://schemas.microsoft.com/office/drawing/2014/chart" uri="{C3380CC4-5D6E-409C-BE32-E72D297353CC}">
              <c16:uniqueId val="{00000000-BE9B-412B-A6D4-290EC8D464A3}"/>
            </c:ext>
          </c:extLst>
        </c:ser>
        <c:dLbls>
          <c:showLegendKey val="0"/>
          <c:showVal val="0"/>
          <c:showCatName val="0"/>
          <c:showSerName val="0"/>
          <c:showPercent val="0"/>
          <c:showBubbleSize val="0"/>
        </c:dLbls>
        <c:gapWidth val="164"/>
        <c:overlap val="-22"/>
        <c:axId val="202257408"/>
        <c:axId val="194024512"/>
      </c:barChart>
      <c:catAx>
        <c:axId val="202257408"/>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194024512"/>
        <c:crosses val="autoZero"/>
        <c:auto val="1"/>
        <c:lblAlgn val="ctr"/>
        <c:lblOffset val="100"/>
        <c:noMultiLvlLbl val="0"/>
      </c:catAx>
      <c:valAx>
        <c:axId val="194024512"/>
        <c:scaling>
          <c:orientation val="minMax"/>
        </c:scaling>
        <c:delete val="0"/>
        <c:axPos val="l"/>
        <c:numFmt formatCode="0.00%" sourceLinked="1"/>
        <c:majorTickMark val="none"/>
        <c:minorTickMark val="none"/>
        <c:tickLblPos val="nextTo"/>
        <c:txPr>
          <a:bodyPr rot="-60000000" vert="horz"/>
          <a:lstStyle/>
          <a:p>
            <a:pPr>
              <a:defRPr/>
            </a:pPr>
            <a:endParaRPr lang="es-EC"/>
          </a:p>
        </c:txPr>
        <c:crossAx val="202257408"/>
        <c:crosses val="autoZero"/>
        <c:crossBetween val="between"/>
      </c:valAx>
      <c:dTable>
        <c:showHorzBorder val="1"/>
        <c:showVertBorder val="1"/>
        <c:showOutline val="1"/>
        <c:showKeys val="1"/>
      </c:dTable>
    </c:plotArea>
    <c:plotVisOnly val="1"/>
    <c:dispBlanksAs val="gap"/>
    <c:showDLblsOverMax val="0"/>
  </c:chart>
  <c:txPr>
    <a:bodyPr/>
    <a:lstStyle/>
    <a:p>
      <a:pPr>
        <a:defRPr sz="1200">
          <a:latin typeface="+mj-lt"/>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txPr>
        <a:bodyPr rot="0" vert="horz"/>
        <a:lstStyle/>
        <a:p>
          <a:pPr>
            <a:defRPr sz="1800"/>
          </a:pPr>
          <a:endParaRPr lang="es-EC"/>
        </a:p>
      </c:txPr>
    </c:title>
    <c:autoTitleDeleted val="0"/>
    <c:plotArea>
      <c:layout/>
      <c:barChart>
        <c:barDir val="col"/>
        <c:grouping val="clustered"/>
        <c:varyColors val="0"/>
        <c:ser>
          <c:idx val="0"/>
          <c:order val="0"/>
          <c:tx>
            <c:strRef>
              <c:f>Hoja1!$B$17</c:f>
              <c:strCache>
                <c:ptCount val="1"/>
                <c:pt idx="0">
                  <c:v>Morosidad de la cartera total</c:v>
                </c:pt>
              </c:strCache>
            </c:strRef>
          </c:tx>
          <c:invertIfNegative val="0"/>
          <c:cat>
            <c:strRef>
              <c:f>Hoja1!$C$16:$E$16</c:f>
              <c:strCache>
                <c:ptCount val="3"/>
                <c:pt idx="0">
                  <c:v>Segmento 3 2017</c:v>
                </c:pt>
                <c:pt idx="1">
                  <c:v>Segmento 4 2017</c:v>
                </c:pt>
                <c:pt idx="2">
                  <c:v>Segmento 5 2017</c:v>
                </c:pt>
              </c:strCache>
            </c:strRef>
          </c:cat>
          <c:val>
            <c:numRef>
              <c:f>Hoja1!$C$17:$E$17</c:f>
              <c:numCache>
                <c:formatCode>0.00%</c:formatCode>
                <c:ptCount val="3"/>
                <c:pt idx="0">
                  <c:v>8.3199999999999996E-2</c:v>
                </c:pt>
                <c:pt idx="1">
                  <c:v>0.1208</c:v>
                </c:pt>
                <c:pt idx="2">
                  <c:v>0.15440000000000001</c:v>
                </c:pt>
              </c:numCache>
            </c:numRef>
          </c:val>
          <c:extLst>
            <c:ext xmlns:c16="http://schemas.microsoft.com/office/drawing/2014/chart" uri="{C3380CC4-5D6E-409C-BE32-E72D297353CC}">
              <c16:uniqueId val="{00000000-ADD0-42E2-AE9B-5AEAC231F350}"/>
            </c:ext>
          </c:extLst>
        </c:ser>
        <c:dLbls>
          <c:showLegendKey val="0"/>
          <c:showVal val="0"/>
          <c:showCatName val="0"/>
          <c:showSerName val="0"/>
          <c:showPercent val="0"/>
          <c:showBubbleSize val="0"/>
        </c:dLbls>
        <c:gapWidth val="75"/>
        <c:overlap val="-25"/>
        <c:axId val="199049728"/>
        <c:axId val="194026240"/>
      </c:barChart>
      <c:catAx>
        <c:axId val="199049728"/>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194026240"/>
        <c:crosses val="autoZero"/>
        <c:auto val="1"/>
        <c:lblAlgn val="ctr"/>
        <c:lblOffset val="100"/>
        <c:noMultiLvlLbl val="0"/>
      </c:catAx>
      <c:valAx>
        <c:axId val="194026240"/>
        <c:scaling>
          <c:orientation val="minMax"/>
        </c:scaling>
        <c:delete val="0"/>
        <c:axPos val="l"/>
        <c:majorGridlines/>
        <c:numFmt formatCode="0.00%" sourceLinked="1"/>
        <c:majorTickMark val="none"/>
        <c:minorTickMark val="none"/>
        <c:tickLblPos val="nextTo"/>
        <c:spPr>
          <a:ln w="9525">
            <a:noFill/>
          </a:ln>
        </c:spPr>
        <c:txPr>
          <a:bodyPr rot="-60000000" vert="horz"/>
          <a:lstStyle/>
          <a:p>
            <a:pPr>
              <a:defRPr/>
            </a:pPr>
            <a:endParaRPr lang="es-EC"/>
          </a:p>
        </c:txPr>
        <c:crossAx val="199049728"/>
        <c:crosses val="autoZero"/>
        <c:crossBetween val="between"/>
      </c:valAx>
    </c:plotArea>
    <c:legend>
      <c:legendPos val="b"/>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600">
          <a:latin typeface="+mj-lt"/>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vert="horz"/>
          <a:lstStyle/>
          <a:p>
            <a:pPr>
              <a:defRPr/>
            </a:pPr>
            <a:r>
              <a:rPr lang="es-EC"/>
              <a:t>Comparativo Índice de morosidad por tipo de crédito</a:t>
            </a:r>
          </a:p>
        </c:rich>
      </c:tx>
      <c:overlay val="0"/>
    </c:title>
    <c:autoTitleDeleted val="0"/>
    <c:plotArea>
      <c:layout/>
      <c:barChart>
        <c:barDir val="col"/>
        <c:grouping val="clustered"/>
        <c:varyColors val="0"/>
        <c:ser>
          <c:idx val="0"/>
          <c:order val="0"/>
          <c:tx>
            <c:strRef>
              <c:f>Hoja1!$C$21</c:f>
              <c:strCache>
                <c:ptCount val="1"/>
                <c:pt idx="0">
                  <c:v>Segmento 3 2017</c:v>
                </c:pt>
              </c:strCache>
            </c:strRef>
          </c:tx>
          <c:invertIfNegative val="0"/>
          <c:cat>
            <c:strRef>
              <c:f>Hoja1!$B$22:$B$25</c:f>
              <c:strCache>
                <c:ptCount val="4"/>
                <c:pt idx="0">
                  <c:v>Morosidad de la cartera de créditos comerciales</c:v>
                </c:pt>
                <c:pt idx="1">
                  <c:v>Morosidad de la cartera de créditos de vivienda</c:v>
                </c:pt>
                <c:pt idx="2">
                  <c:v>Morosidad de la cartera de créditos de consumo</c:v>
                </c:pt>
                <c:pt idx="3">
                  <c:v>Morosidad de la cartera de créditos para la microempresa</c:v>
                </c:pt>
              </c:strCache>
            </c:strRef>
          </c:cat>
          <c:val>
            <c:numRef>
              <c:f>Hoja1!$C$22:$C$25</c:f>
              <c:numCache>
                <c:formatCode>0.00%</c:formatCode>
                <c:ptCount val="4"/>
                <c:pt idx="0">
                  <c:v>0.25769999999999998</c:v>
                </c:pt>
                <c:pt idx="1">
                  <c:v>3.7999999999999999E-2</c:v>
                </c:pt>
                <c:pt idx="2">
                  <c:v>5.7700000000000001E-2</c:v>
                </c:pt>
                <c:pt idx="3">
                  <c:v>0.1096</c:v>
                </c:pt>
              </c:numCache>
            </c:numRef>
          </c:val>
          <c:extLst>
            <c:ext xmlns:c16="http://schemas.microsoft.com/office/drawing/2014/chart" uri="{C3380CC4-5D6E-409C-BE32-E72D297353CC}">
              <c16:uniqueId val="{00000000-F5A8-43D4-8C96-E62F9CD1FACD}"/>
            </c:ext>
          </c:extLst>
        </c:ser>
        <c:ser>
          <c:idx val="1"/>
          <c:order val="1"/>
          <c:tx>
            <c:strRef>
              <c:f>Hoja1!$D$21</c:f>
              <c:strCache>
                <c:ptCount val="1"/>
                <c:pt idx="0">
                  <c:v>Segmento 4 2017</c:v>
                </c:pt>
              </c:strCache>
            </c:strRef>
          </c:tx>
          <c:invertIfNegative val="0"/>
          <c:cat>
            <c:strRef>
              <c:f>Hoja1!$B$22:$B$25</c:f>
              <c:strCache>
                <c:ptCount val="4"/>
                <c:pt idx="0">
                  <c:v>Morosidad de la cartera de créditos comerciales</c:v>
                </c:pt>
                <c:pt idx="1">
                  <c:v>Morosidad de la cartera de créditos de vivienda</c:v>
                </c:pt>
                <c:pt idx="2">
                  <c:v>Morosidad de la cartera de créditos de consumo</c:v>
                </c:pt>
                <c:pt idx="3">
                  <c:v>Morosidad de la cartera de créditos para la microempresa</c:v>
                </c:pt>
              </c:strCache>
            </c:strRef>
          </c:cat>
          <c:val>
            <c:numRef>
              <c:f>Hoja1!$D$22:$D$25</c:f>
              <c:numCache>
                <c:formatCode>0.00%</c:formatCode>
                <c:ptCount val="4"/>
                <c:pt idx="0">
                  <c:v>0.4375</c:v>
                </c:pt>
                <c:pt idx="1">
                  <c:v>8.77E-2</c:v>
                </c:pt>
                <c:pt idx="2">
                  <c:v>8.8099999999999998E-2</c:v>
                </c:pt>
                <c:pt idx="3">
                  <c:v>0.1394</c:v>
                </c:pt>
              </c:numCache>
            </c:numRef>
          </c:val>
          <c:extLst>
            <c:ext xmlns:c16="http://schemas.microsoft.com/office/drawing/2014/chart" uri="{C3380CC4-5D6E-409C-BE32-E72D297353CC}">
              <c16:uniqueId val="{00000001-F5A8-43D4-8C96-E62F9CD1FACD}"/>
            </c:ext>
          </c:extLst>
        </c:ser>
        <c:ser>
          <c:idx val="2"/>
          <c:order val="2"/>
          <c:tx>
            <c:strRef>
              <c:f>Hoja1!$E$21</c:f>
              <c:strCache>
                <c:ptCount val="1"/>
                <c:pt idx="0">
                  <c:v>Segmento 5 2017</c:v>
                </c:pt>
              </c:strCache>
            </c:strRef>
          </c:tx>
          <c:invertIfNegative val="0"/>
          <c:cat>
            <c:strRef>
              <c:f>Hoja1!$B$22:$B$25</c:f>
              <c:strCache>
                <c:ptCount val="4"/>
                <c:pt idx="0">
                  <c:v>Morosidad de la cartera de créditos comerciales</c:v>
                </c:pt>
                <c:pt idx="1">
                  <c:v>Morosidad de la cartera de créditos de vivienda</c:v>
                </c:pt>
                <c:pt idx="2">
                  <c:v>Morosidad de la cartera de créditos de consumo</c:v>
                </c:pt>
                <c:pt idx="3">
                  <c:v>Morosidad de la cartera de créditos para la microempresa</c:v>
                </c:pt>
              </c:strCache>
            </c:strRef>
          </c:cat>
          <c:val>
            <c:numRef>
              <c:f>Hoja1!$E$22:$E$25</c:f>
              <c:numCache>
                <c:formatCode>0.00%</c:formatCode>
                <c:ptCount val="4"/>
                <c:pt idx="0">
                  <c:v>9.5399999999999999E-2</c:v>
                </c:pt>
                <c:pt idx="1">
                  <c:v>0.2999</c:v>
                </c:pt>
                <c:pt idx="2">
                  <c:v>0.1152</c:v>
                </c:pt>
                <c:pt idx="3">
                  <c:v>0.18609999999999999</c:v>
                </c:pt>
              </c:numCache>
            </c:numRef>
          </c:val>
          <c:extLst>
            <c:ext xmlns:c16="http://schemas.microsoft.com/office/drawing/2014/chart" uri="{C3380CC4-5D6E-409C-BE32-E72D297353CC}">
              <c16:uniqueId val="{00000002-F5A8-43D4-8C96-E62F9CD1FACD}"/>
            </c:ext>
          </c:extLst>
        </c:ser>
        <c:dLbls>
          <c:showLegendKey val="0"/>
          <c:showVal val="0"/>
          <c:showCatName val="0"/>
          <c:showSerName val="0"/>
          <c:showPercent val="0"/>
          <c:showBubbleSize val="0"/>
        </c:dLbls>
        <c:gapWidth val="164"/>
        <c:overlap val="-22"/>
        <c:axId val="199344128"/>
        <c:axId val="197493888"/>
      </c:barChart>
      <c:catAx>
        <c:axId val="199344128"/>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197493888"/>
        <c:crosses val="autoZero"/>
        <c:auto val="1"/>
        <c:lblAlgn val="ctr"/>
        <c:lblOffset val="100"/>
        <c:noMultiLvlLbl val="0"/>
      </c:catAx>
      <c:valAx>
        <c:axId val="197493888"/>
        <c:scaling>
          <c:orientation val="minMax"/>
        </c:scaling>
        <c:delete val="0"/>
        <c:axPos val="l"/>
        <c:numFmt formatCode="0.00%" sourceLinked="1"/>
        <c:majorTickMark val="none"/>
        <c:minorTickMark val="none"/>
        <c:tickLblPos val="nextTo"/>
        <c:txPr>
          <a:bodyPr rot="-60000000" vert="horz"/>
          <a:lstStyle/>
          <a:p>
            <a:pPr>
              <a:defRPr/>
            </a:pPr>
            <a:endParaRPr lang="es-EC"/>
          </a:p>
        </c:txPr>
        <c:crossAx val="199344128"/>
        <c:crosses val="autoZero"/>
        <c:crossBetween val="between"/>
      </c:valAx>
    </c:plotArea>
    <c:legend>
      <c:legendPos val="t"/>
      <c:overlay val="0"/>
      <c:txPr>
        <a:bodyPr rot="0" vert="horz"/>
        <a:lstStyle/>
        <a:p>
          <a:pPr>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200">
          <a:latin typeface="+mj-lt"/>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cap="none" spc="0" normalizeH="0" baseline="0">
                <a:solidFill>
                  <a:schemeClr val="tx1"/>
                </a:solidFill>
                <a:latin typeface="+mj-lt"/>
                <a:ea typeface="+mj-ea"/>
                <a:cs typeface="+mj-cs"/>
              </a:defRPr>
            </a:pPr>
            <a:r>
              <a:rPr lang="es-EC" sz="1800" noProof="0" dirty="0"/>
              <a:t>Cobertura</a:t>
            </a:r>
            <a:r>
              <a:rPr lang="en-US" sz="1800" dirty="0"/>
              <a:t> de </a:t>
            </a:r>
            <a:r>
              <a:rPr lang="es-EC" sz="1800" noProof="0" dirty="0"/>
              <a:t>provisiones</a:t>
            </a:r>
            <a:r>
              <a:rPr lang="en-US" sz="1800" dirty="0"/>
              <a:t> para </a:t>
            </a:r>
            <a:r>
              <a:rPr lang="en-US" sz="1800" dirty="0" err="1"/>
              <a:t>cartera</a:t>
            </a:r>
            <a:r>
              <a:rPr lang="en-US" sz="1800" dirty="0"/>
              <a:t> </a:t>
            </a:r>
            <a:r>
              <a:rPr lang="en-US" sz="1800" dirty="0" err="1"/>
              <a:t>improductiva</a:t>
            </a:r>
            <a:endParaRPr lang="en-US" sz="1800" dirty="0"/>
          </a:p>
        </c:rich>
      </c:tx>
      <c:overlay val="0"/>
      <c:spPr>
        <a:noFill/>
        <a:ln>
          <a:noFill/>
        </a:ln>
        <a:effectLst/>
      </c:spPr>
      <c:txPr>
        <a:bodyPr rot="0" spcFirstLastPara="1" vertOverflow="ellipsis" vert="horz" wrap="square" anchor="ctr" anchorCtr="1"/>
        <a:lstStyle/>
        <a:p>
          <a:pPr algn="ctr">
            <a:defRPr sz="1800" b="1" i="0" u="none" strike="noStrike" kern="1200" cap="none" spc="0" normalizeH="0" baseline="0">
              <a:solidFill>
                <a:schemeClr val="tx1"/>
              </a:solidFill>
              <a:latin typeface="+mj-lt"/>
              <a:ea typeface="+mj-ea"/>
              <a:cs typeface="+mj-cs"/>
            </a:defRPr>
          </a:pPr>
          <a:endParaRPr lang="es-EC"/>
        </a:p>
      </c:txPr>
    </c:title>
    <c:autoTitleDeleted val="0"/>
    <c:plotArea>
      <c:layout/>
      <c:barChart>
        <c:barDir val="col"/>
        <c:grouping val="clustered"/>
        <c:varyColors val="0"/>
        <c:ser>
          <c:idx val="0"/>
          <c:order val="0"/>
          <c:tx>
            <c:strRef>
              <c:f>Hoja1!$B$37</c:f>
              <c:strCache>
                <c:ptCount val="1"/>
                <c:pt idx="0">
                  <c:v>Cobertura de Provisiones para cartera improductiva</c:v>
                </c:pt>
              </c:strCache>
            </c:strRef>
          </c:tx>
          <c:spPr>
            <a:solidFill>
              <a:schemeClr val="accent6"/>
            </a:solidFill>
            <a:ln>
              <a:noFill/>
            </a:ln>
            <a:effectLst/>
          </c:spPr>
          <c:invertIfNegative val="0"/>
          <c:cat>
            <c:strRef>
              <c:f>Hoja1!$C$36:$E$36</c:f>
              <c:strCache>
                <c:ptCount val="3"/>
                <c:pt idx="0">
                  <c:v>Segmento 3 2017</c:v>
                </c:pt>
                <c:pt idx="1">
                  <c:v>Segmento 4 2017</c:v>
                </c:pt>
                <c:pt idx="2">
                  <c:v>Segmento 5 2017</c:v>
                </c:pt>
              </c:strCache>
            </c:strRef>
          </c:cat>
          <c:val>
            <c:numRef>
              <c:f>Hoja1!$C$37:$E$37</c:f>
              <c:numCache>
                <c:formatCode>0.00%</c:formatCode>
                <c:ptCount val="3"/>
                <c:pt idx="0">
                  <c:v>0.5738760645862081</c:v>
                </c:pt>
                <c:pt idx="1">
                  <c:v>0.40529999999999999</c:v>
                </c:pt>
                <c:pt idx="2">
                  <c:v>0.35470000000000002</c:v>
                </c:pt>
              </c:numCache>
            </c:numRef>
          </c:val>
          <c:extLst>
            <c:ext xmlns:c16="http://schemas.microsoft.com/office/drawing/2014/chart" uri="{C3380CC4-5D6E-409C-BE32-E72D297353CC}">
              <c16:uniqueId val="{00000000-648C-4589-B815-D43C4DAD66F0}"/>
            </c:ext>
          </c:extLst>
        </c:ser>
        <c:dLbls>
          <c:showLegendKey val="0"/>
          <c:showVal val="0"/>
          <c:showCatName val="0"/>
          <c:showSerName val="0"/>
          <c:showPercent val="0"/>
          <c:showBubbleSize val="0"/>
        </c:dLbls>
        <c:gapWidth val="267"/>
        <c:overlap val="-43"/>
        <c:axId val="1996574335"/>
        <c:axId val="2001179567"/>
      </c:barChart>
      <c:catAx>
        <c:axId val="1996574335"/>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mj-lt"/>
                <a:ea typeface="+mn-ea"/>
                <a:cs typeface="+mn-cs"/>
              </a:defRPr>
            </a:pPr>
            <a:endParaRPr lang="es-EC"/>
          </a:p>
        </c:txPr>
        <c:crossAx val="2001179567"/>
        <c:crosses val="autoZero"/>
        <c:auto val="1"/>
        <c:lblAlgn val="ctr"/>
        <c:lblOffset val="100"/>
        <c:noMultiLvlLbl val="0"/>
      </c:catAx>
      <c:valAx>
        <c:axId val="2001179567"/>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mn-cs"/>
              </a:defRPr>
            </a:pPr>
            <a:endParaRPr lang="es-EC"/>
          </a:p>
        </c:txPr>
        <c:crossAx val="1996574335"/>
        <c:crosses val="autoZero"/>
        <c:crossBetween val="between"/>
      </c:valAx>
      <c:dTable>
        <c:showHorzBorder val="1"/>
        <c:showVertBorder val="1"/>
        <c:showOutline val="1"/>
        <c:showKeys val="1"/>
        <c:spPr>
          <a:noFill/>
          <a:ln w="9525" cap="flat" cmpd="sng" algn="ctr">
            <a:solidFill>
              <a:schemeClr val="dk1">
                <a:lumMod val="15000"/>
                <a:lumOff val="85000"/>
              </a:schemeClr>
            </a:solidFill>
            <a:round/>
          </a:ln>
          <a:effectLst/>
        </c:spPr>
        <c:txPr>
          <a:bodyPr rot="0" spcFirstLastPara="1" vertOverflow="ellipsis" vert="horz" wrap="square" anchor="ctr" anchorCtr="1"/>
          <a:lstStyle/>
          <a:p>
            <a:pPr rtl="0">
              <a:defRPr sz="1064" b="0" i="0" u="none" strike="noStrike" kern="1200" baseline="0">
                <a:solidFill>
                  <a:schemeClr val="tx1"/>
                </a:solidFill>
                <a:latin typeface="+mj-lt"/>
                <a:ea typeface="+mn-ea"/>
                <a:cs typeface="+mn-cs"/>
              </a:defRPr>
            </a:pPr>
            <a:endParaRPr lang="es-EC"/>
          </a:p>
        </c:txPr>
      </c:dTable>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noFill/>
      <a:round/>
    </a:ln>
    <a:effectLst/>
  </c:spPr>
  <c:txPr>
    <a:bodyPr/>
    <a:lstStyle/>
    <a:p>
      <a:pPr>
        <a:defRPr>
          <a:solidFill>
            <a:schemeClr val="tx1"/>
          </a:solidFill>
          <a:latin typeface="+mj-lt"/>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vert="horz"/>
          <a:lstStyle/>
          <a:p>
            <a:pPr>
              <a:defRPr/>
            </a:pPr>
            <a:r>
              <a:rPr lang="es-EC"/>
              <a:t>Comparativo Eficiencia Microeconómica</a:t>
            </a:r>
          </a:p>
        </c:rich>
      </c:tx>
      <c:overlay val="0"/>
    </c:title>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Hoja1!$B$53</c:f>
              <c:strCache>
                <c:ptCount val="1"/>
                <c:pt idx="0">
                  <c:v>Gastos de Operación Estimados  /Total Activo Promedio </c:v>
                </c:pt>
              </c:strCache>
            </c:strRef>
          </c:tx>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Hoja1!$C$52:$E$52</c:f>
              <c:strCache>
                <c:ptCount val="3"/>
                <c:pt idx="0">
                  <c:v>COAC Segmento 3</c:v>
                </c:pt>
                <c:pt idx="1">
                  <c:v>COAC Segmento 4 </c:v>
                </c:pt>
                <c:pt idx="2">
                  <c:v>COAC Segmento 5 </c:v>
                </c:pt>
              </c:strCache>
            </c:strRef>
          </c:cat>
          <c:val>
            <c:numRef>
              <c:f>Hoja1!$C$53:$E$53</c:f>
              <c:numCache>
                <c:formatCode>0.00%</c:formatCode>
                <c:ptCount val="3"/>
                <c:pt idx="0">
                  <c:v>7.1300000000000002E-2</c:v>
                </c:pt>
                <c:pt idx="1">
                  <c:v>8.43E-2</c:v>
                </c:pt>
                <c:pt idx="2">
                  <c:v>9.7600000000000006E-2</c:v>
                </c:pt>
              </c:numCache>
            </c:numRef>
          </c:val>
          <c:extLst>
            <c:ext xmlns:c16="http://schemas.microsoft.com/office/drawing/2014/chart" uri="{C3380CC4-5D6E-409C-BE32-E72D297353CC}">
              <c16:uniqueId val="{00000000-BA43-45AB-A1FD-F6906A07D639}"/>
            </c:ext>
          </c:extLst>
        </c:ser>
        <c:ser>
          <c:idx val="1"/>
          <c:order val="1"/>
          <c:tx>
            <c:strRef>
              <c:f>Hoja1!$B$54</c:f>
              <c:strCache>
                <c:ptCount val="1"/>
                <c:pt idx="0">
                  <c:v>Gastos de Personal Estimados/ Activo Promedio</c:v>
                </c:pt>
              </c:strCache>
            </c:strRef>
          </c:tx>
          <c:invertIfNegative val="0"/>
          <c:dLbls>
            <c:dLbl>
              <c:idx val="0"/>
              <c:layout>
                <c:manualLayout>
                  <c:x val="2.8338643667886271E-2"/>
                  <c:y val="-9.2592592592593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43-45AB-A1FD-F6906A07D639}"/>
                </c:ext>
              </c:extLst>
            </c:dLbl>
            <c:dLbl>
              <c:idx val="1"/>
              <c:layout>
                <c:manualLayout>
                  <c:x val="3.40063724014635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43-45AB-A1FD-F6906A07D639}"/>
                </c:ext>
              </c:extLst>
            </c:dLbl>
            <c:dLbl>
              <c:idx val="2"/>
              <c:layout>
                <c:manualLayout>
                  <c:x val="3.6840236768252044E-2"/>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43-45AB-A1FD-F6906A07D639}"/>
                </c:ext>
              </c:extLst>
            </c:dLbl>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Hoja1!$C$52:$E$52</c:f>
              <c:strCache>
                <c:ptCount val="3"/>
                <c:pt idx="0">
                  <c:v>COAC Segmento 3</c:v>
                </c:pt>
                <c:pt idx="1">
                  <c:v>COAC Segmento 4 </c:v>
                </c:pt>
                <c:pt idx="2">
                  <c:v>COAC Segmento 5 </c:v>
                </c:pt>
              </c:strCache>
            </c:strRef>
          </c:cat>
          <c:val>
            <c:numRef>
              <c:f>Hoja1!$C$54:$E$54</c:f>
              <c:numCache>
                <c:formatCode>0.00%</c:formatCode>
                <c:ptCount val="3"/>
                <c:pt idx="0">
                  <c:v>3.2300000000000002E-2</c:v>
                </c:pt>
                <c:pt idx="1">
                  <c:v>3.6499999999999998E-2</c:v>
                </c:pt>
                <c:pt idx="2">
                  <c:v>4.4999999999999998E-2</c:v>
                </c:pt>
              </c:numCache>
            </c:numRef>
          </c:val>
          <c:extLst>
            <c:ext xmlns:c16="http://schemas.microsoft.com/office/drawing/2014/chart" uri="{C3380CC4-5D6E-409C-BE32-E72D297353CC}">
              <c16:uniqueId val="{00000001-BA43-45AB-A1FD-F6906A07D639}"/>
            </c:ext>
          </c:extLst>
        </c:ser>
        <c:dLbls>
          <c:showLegendKey val="0"/>
          <c:showVal val="0"/>
          <c:showCatName val="0"/>
          <c:showSerName val="0"/>
          <c:showPercent val="0"/>
          <c:showBubbleSize val="0"/>
        </c:dLbls>
        <c:gapWidth val="150"/>
        <c:shape val="box"/>
        <c:axId val="199347712"/>
        <c:axId val="197496192"/>
        <c:axId val="0"/>
      </c:bar3DChart>
      <c:catAx>
        <c:axId val="199347712"/>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197496192"/>
        <c:crosses val="autoZero"/>
        <c:auto val="1"/>
        <c:lblAlgn val="ctr"/>
        <c:lblOffset val="100"/>
        <c:noMultiLvlLbl val="0"/>
      </c:catAx>
      <c:valAx>
        <c:axId val="197496192"/>
        <c:scaling>
          <c:orientation val="minMax"/>
        </c:scaling>
        <c:delete val="0"/>
        <c:axPos val="l"/>
        <c:majorGridlines/>
        <c:numFmt formatCode="0.00%" sourceLinked="1"/>
        <c:majorTickMark val="none"/>
        <c:minorTickMark val="none"/>
        <c:tickLblPos val="nextTo"/>
        <c:txPr>
          <a:bodyPr rot="-60000000" vert="horz"/>
          <a:lstStyle/>
          <a:p>
            <a:pPr>
              <a:defRPr/>
            </a:pPr>
            <a:endParaRPr lang="es-EC"/>
          </a:p>
        </c:txPr>
        <c:crossAx val="199347712"/>
        <c:crosses val="autoZero"/>
        <c:crossBetween val="between"/>
      </c:valAx>
    </c:plotArea>
    <c:legend>
      <c:legendPos val="b"/>
      <c:overlay val="0"/>
      <c:txPr>
        <a:bodyPr rot="0" vert="horz"/>
        <a:lstStyle/>
        <a:p>
          <a:pPr>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200">
          <a:latin typeface="+mj-lt"/>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vert="horz"/>
          <a:lstStyle/>
          <a:p>
            <a:pPr>
              <a:defRPr/>
            </a:pPr>
            <a:r>
              <a:rPr lang="es-EC"/>
              <a:t>Eficiencia financiera comparativo 2017</a:t>
            </a:r>
          </a:p>
        </c:rich>
      </c:tx>
      <c:overlay val="0"/>
    </c:title>
    <c:autoTitleDeleted val="0"/>
    <c:plotArea>
      <c:layout/>
      <c:barChart>
        <c:barDir val="bar"/>
        <c:grouping val="clustered"/>
        <c:varyColors val="0"/>
        <c:ser>
          <c:idx val="0"/>
          <c:order val="0"/>
          <c:tx>
            <c:strRef>
              <c:f>Hoja1!$B$62</c:f>
              <c:strCache>
                <c:ptCount val="1"/>
                <c:pt idx="0">
                  <c:v>Gastos de Operación /Margen Financiero</c:v>
                </c:pt>
              </c:strCache>
            </c:strRef>
          </c:tx>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Hoja1!$C$61:$E$61</c:f>
              <c:strCache>
                <c:ptCount val="3"/>
                <c:pt idx="0">
                  <c:v>COAC Segmento 3</c:v>
                </c:pt>
                <c:pt idx="1">
                  <c:v>COAC Segmento 4 </c:v>
                </c:pt>
                <c:pt idx="2">
                  <c:v>COAC Segmento 5 </c:v>
                </c:pt>
              </c:strCache>
            </c:strRef>
          </c:cat>
          <c:val>
            <c:numRef>
              <c:f>Hoja1!$C$62:$E$62</c:f>
              <c:numCache>
                <c:formatCode>0.00%</c:formatCode>
                <c:ptCount val="3"/>
                <c:pt idx="0">
                  <c:v>1.0565</c:v>
                </c:pt>
                <c:pt idx="1">
                  <c:v>1.0344</c:v>
                </c:pt>
                <c:pt idx="2">
                  <c:v>1.1484000000000001</c:v>
                </c:pt>
              </c:numCache>
            </c:numRef>
          </c:val>
          <c:extLst>
            <c:ext xmlns:c16="http://schemas.microsoft.com/office/drawing/2014/chart" uri="{C3380CC4-5D6E-409C-BE32-E72D297353CC}">
              <c16:uniqueId val="{00000000-4283-4DDA-8C43-538017476A7D}"/>
            </c:ext>
          </c:extLst>
        </c:ser>
        <c:ser>
          <c:idx val="1"/>
          <c:order val="1"/>
          <c:tx>
            <c:strRef>
              <c:f>Hoja1!$B$63</c:f>
              <c:strCache>
                <c:ptCount val="1"/>
                <c:pt idx="0">
                  <c:v>Activos Productivos /Pasivos con costo</c:v>
                </c:pt>
              </c:strCache>
            </c:strRef>
          </c:tx>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Hoja1!$C$61:$E$61</c:f>
              <c:strCache>
                <c:ptCount val="3"/>
                <c:pt idx="0">
                  <c:v>COAC Segmento 3</c:v>
                </c:pt>
                <c:pt idx="1">
                  <c:v>COAC Segmento 4 </c:v>
                </c:pt>
                <c:pt idx="2">
                  <c:v>COAC Segmento 5 </c:v>
                </c:pt>
              </c:strCache>
            </c:strRef>
          </c:cat>
          <c:val>
            <c:numRef>
              <c:f>Hoja1!$C$63:$E$63</c:f>
              <c:numCache>
                <c:formatCode>0.00%</c:formatCode>
                <c:ptCount val="3"/>
                <c:pt idx="0">
                  <c:v>1.0955999999999999</c:v>
                </c:pt>
                <c:pt idx="1">
                  <c:v>1.0347</c:v>
                </c:pt>
                <c:pt idx="2">
                  <c:v>0.98060000000000003</c:v>
                </c:pt>
              </c:numCache>
            </c:numRef>
          </c:val>
          <c:extLst>
            <c:ext xmlns:c16="http://schemas.microsoft.com/office/drawing/2014/chart" uri="{C3380CC4-5D6E-409C-BE32-E72D297353CC}">
              <c16:uniqueId val="{00000001-4283-4DDA-8C43-538017476A7D}"/>
            </c:ext>
          </c:extLst>
        </c:ser>
        <c:dLbls>
          <c:showLegendKey val="0"/>
          <c:showVal val="0"/>
          <c:showCatName val="0"/>
          <c:showSerName val="0"/>
          <c:showPercent val="0"/>
          <c:showBubbleSize val="0"/>
        </c:dLbls>
        <c:gapWidth val="182"/>
        <c:axId val="234385920"/>
        <c:axId val="238372544"/>
      </c:barChart>
      <c:catAx>
        <c:axId val="234385920"/>
        <c:scaling>
          <c:orientation val="minMax"/>
        </c:scaling>
        <c:delete val="0"/>
        <c:axPos val="l"/>
        <c:numFmt formatCode="General" sourceLinked="1"/>
        <c:majorTickMark val="none"/>
        <c:minorTickMark val="none"/>
        <c:tickLblPos val="nextTo"/>
        <c:txPr>
          <a:bodyPr rot="-60000000" vert="horz"/>
          <a:lstStyle/>
          <a:p>
            <a:pPr>
              <a:defRPr/>
            </a:pPr>
            <a:endParaRPr lang="es-EC"/>
          </a:p>
        </c:txPr>
        <c:crossAx val="238372544"/>
        <c:crosses val="autoZero"/>
        <c:auto val="1"/>
        <c:lblAlgn val="ctr"/>
        <c:lblOffset val="100"/>
        <c:noMultiLvlLbl val="0"/>
      </c:catAx>
      <c:valAx>
        <c:axId val="238372544"/>
        <c:scaling>
          <c:orientation val="minMax"/>
        </c:scaling>
        <c:delete val="0"/>
        <c:axPos val="b"/>
        <c:majorGridlines/>
        <c:numFmt formatCode="0.00%" sourceLinked="1"/>
        <c:majorTickMark val="none"/>
        <c:minorTickMark val="none"/>
        <c:tickLblPos val="nextTo"/>
        <c:txPr>
          <a:bodyPr rot="-60000000" vert="horz"/>
          <a:lstStyle/>
          <a:p>
            <a:pPr>
              <a:defRPr/>
            </a:pPr>
            <a:endParaRPr lang="es-EC"/>
          </a:p>
        </c:txPr>
        <c:crossAx val="234385920"/>
        <c:crosses val="autoZero"/>
        <c:crossBetween val="between"/>
      </c:valAx>
    </c:plotArea>
    <c:legend>
      <c:legendPos val="b"/>
      <c:overlay val="0"/>
      <c:txPr>
        <a:bodyPr rot="0" vert="horz"/>
        <a:lstStyle/>
        <a:p>
          <a:pPr>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200">
          <a:latin typeface="+mj-lt"/>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s-EC"/>
              <a:t>Rentabilidad comparativa</a:t>
            </a:r>
          </a:p>
        </c:rich>
      </c:tx>
      <c:overlay val="0"/>
    </c:title>
    <c:autoTitleDeleted val="0"/>
    <c:view3D>
      <c:rotX val="10"/>
      <c:rotY val="0"/>
      <c:depthPercent val="100"/>
      <c:rAngAx val="0"/>
    </c:view3D>
    <c:floor>
      <c:thickness val="0"/>
    </c:floor>
    <c:sideWall>
      <c:thickness val="0"/>
    </c:sideWall>
    <c:backWall>
      <c:thickness val="0"/>
    </c:backWall>
    <c:plotArea>
      <c:layout/>
      <c:bar3DChart>
        <c:barDir val="col"/>
        <c:grouping val="clustered"/>
        <c:varyColors val="0"/>
        <c:ser>
          <c:idx val="0"/>
          <c:order val="0"/>
          <c:tx>
            <c:strRef>
              <c:f>Hoja1!$B$68</c:f>
              <c:strCache>
                <c:ptCount val="1"/>
                <c:pt idx="0">
                  <c:v>Resultados del Ejercicio /Patrimonio Promedio (ROE)</c:v>
                </c:pt>
              </c:strCache>
            </c:strRef>
          </c:tx>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Hoja1!$C$67:$E$67</c:f>
              <c:strCache>
                <c:ptCount val="3"/>
                <c:pt idx="0">
                  <c:v>COAC Segmento 3</c:v>
                </c:pt>
                <c:pt idx="1">
                  <c:v>COAC Segmento 4 </c:v>
                </c:pt>
                <c:pt idx="2">
                  <c:v>COAC Segmento 5 </c:v>
                </c:pt>
              </c:strCache>
            </c:strRef>
          </c:cat>
          <c:val>
            <c:numRef>
              <c:f>Hoja1!$C$68:$E$68</c:f>
              <c:numCache>
                <c:formatCode>0.00%</c:formatCode>
                <c:ptCount val="3"/>
                <c:pt idx="0">
                  <c:v>1.17E-2</c:v>
                </c:pt>
                <c:pt idx="1">
                  <c:v>4.3999999999999997E-2</c:v>
                </c:pt>
                <c:pt idx="2">
                  <c:v>3.0499999999999999E-2</c:v>
                </c:pt>
              </c:numCache>
            </c:numRef>
          </c:val>
          <c:extLst>
            <c:ext xmlns:c16="http://schemas.microsoft.com/office/drawing/2014/chart" uri="{C3380CC4-5D6E-409C-BE32-E72D297353CC}">
              <c16:uniqueId val="{00000000-8B2C-435D-8E71-16BBE16F78F7}"/>
            </c:ext>
          </c:extLst>
        </c:ser>
        <c:ser>
          <c:idx val="1"/>
          <c:order val="1"/>
          <c:tx>
            <c:strRef>
              <c:f>Hoja1!$B$69</c:f>
              <c:strCache>
                <c:ptCount val="1"/>
                <c:pt idx="0">
                  <c:v>Resultados del Ejercicio /Activo Promedio (ROA)</c:v>
                </c:pt>
              </c:strCache>
            </c:strRef>
          </c:tx>
          <c:invertIfNegative val="0"/>
          <c:dLbls>
            <c:spPr>
              <a:noFill/>
              <a:ln>
                <a:noFill/>
              </a:ln>
              <a:effectLst/>
            </c:spPr>
            <c:txPr>
              <a:bodyPr rot="0" vert="horz"/>
              <a:lstStyle/>
              <a:p>
                <a:pPr>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Hoja1!$C$67:$E$67</c:f>
              <c:strCache>
                <c:ptCount val="3"/>
                <c:pt idx="0">
                  <c:v>COAC Segmento 3</c:v>
                </c:pt>
                <c:pt idx="1">
                  <c:v>COAC Segmento 4 </c:v>
                </c:pt>
                <c:pt idx="2">
                  <c:v>COAC Segmento 5 </c:v>
                </c:pt>
              </c:strCache>
            </c:strRef>
          </c:cat>
          <c:val>
            <c:numRef>
              <c:f>Hoja1!$C$69:$E$69</c:f>
              <c:numCache>
                <c:formatCode>0.00%</c:formatCode>
                <c:ptCount val="3"/>
                <c:pt idx="0">
                  <c:v>2.0999999999999999E-3</c:v>
                </c:pt>
                <c:pt idx="1">
                  <c:v>8.6E-3</c:v>
                </c:pt>
                <c:pt idx="2">
                  <c:v>1.5699999999999999E-2</c:v>
                </c:pt>
              </c:numCache>
            </c:numRef>
          </c:val>
          <c:extLst>
            <c:ext xmlns:c16="http://schemas.microsoft.com/office/drawing/2014/chart" uri="{C3380CC4-5D6E-409C-BE32-E72D297353CC}">
              <c16:uniqueId val="{00000001-8B2C-435D-8E71-16BBE16F78F7}"/>
            </c:ext>
          </c:extLst>
        </c:ser>
        <c:dLbls>
          <c:showLegendKey val="0"/>
          <c:showVal val="0"/>
          <c:showCatName val="0"/>
          <c:showSerName val="0"/>
          <c:showPercent val="0"/>
          <c:showBubbleSize val="0"/>
        </c:dLbls>
        <c:gapWidth val="160"/>
        <c:gapDepth val="0"/>
        <c:shape val="box"/>
        <c:axId val="283288064"/>
        <c:axId val="267085504"/>
        <c:axId val="0"/>
      </c:bar3DChart>
      <c:catAx>
        <c:axId val="283288064"/>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267085504"/>
        <c:crosses val="autoZero"/>
        <c:auto val="1"/>
        <c:lblAlgn val="ctr"/>
        <c:lblOffset val="100"/>
        <c:noMultiLvlLbl val="0"/>
      </c:catAx>
      <c:valAx>
        <c:axId val="267085504"/>
        <c:scaling>
          <c:orientation val="minMax"/>
        </c:scaling>
        <c:delete val="0"/>
        <c:axPos val="l"/>
        <c:numFmt formatCode="0.00%" sourceLinked="1"/>
        <c:majorTickMark val="none"/>
        <c:minorTickMark val="none"/>
        <c:tickLblPos val="nextTo"/>
        <c:txPr>
          <a:bodyPr rot="-60000000" vert="horz"/>
          <a:lstStyle/>
          <a:p>
            <a:pPr>
              <a:defRPr/>
            </a:pPr>
            <a:endParaRPr lang="es-EC"/>
          </a:p>
        </c:txPr>
        <c:crossAx val="283288064"/>
        <c:crosses val="autoZero"/>
        <c:crossBetween val="between"/>
      </c:valAx>
    </c:plotArea>
    <c:legend>
      <c:legendPos val="t"/>
      <c:overlay val="0"/>
      <c:txPr>
        <a:bodyPr rot="0" vert="horz"/>
        <a:lstStyle/>
        <a:p>
          <a:pPr>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200">
          <a:latin typeface="+mj-lt"/>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vert="horz"/>
          <a:lstStyle/>
          <a:p>
            <a:pPr>
              <a:defRPr/>
            </a:pPr>
            <a:r>
              <a:rPr lang="en-US"/>
              <a:t>Liquidez comparativa año 2017</a:t>
            </a:r>
            <a:endParaRPr lang="es-EC"/>
          </a:p>
        </c:rich>
      </c:tx>
      <c:overlay val="0"/>
    </c:title>
    <c:autoTitleDeleted val="0"/>
    <c:plotArea>
      <c:layout/>
      <c:barChart>
        <c:barDir val="col"/>
        <c:grouping val="clustered"/>
        <c:varyColors val="0"/>
        <c:ser>
          <c:idx val="0"/>
          <c:order val="0"/>
          <c:tx>
            <c:strRef>
              <c:f>Hoja1!$B$82</c:f>
              <c:strCache>
                <c:ptCount val="1"/>
                <c:pt idx="0">
                  <c:v>Fondos Disponibles /Total depósitos a corto plazo</c:v>
                </c:pt>
              </c:strCache>
            </c:strRef>
          </c:tx>
          <c:invertIfNegative val="0"/>
          <c:dLbls>
            <c:spPr>
              <a:noFill/>
              <a:ln>
                <a:noFill/>
              </a:ln>
              <a:effectLst/>
            </c:spPr>
            <c:txPr>
              <a:bodyPr rot="0" vert="horz"/>
              <a:lstStyle/>
              <a:p>
                <a:pPr>
                  <a:defRPr/>
                </a:pPr>
                <a:endParaRPr lang="es-EC"/>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Hoja1!$C$81:$E$81</c:f>
              <c:strCache>
                <c:ptCount val="3"/>
                <c:pt idx="0">
                  <c:v>COAC Segmento 3</c:v>
                </c:pt>
                <c:pt idx="1">
                  <c:v>COAC Segmento 4 </c:v>
                </c:pt>
                <c:pt idx="2">
                  <c:v>COAC Segmento 5 </c:v>
                </c:pt>
              </c:strCache>
            </c:strRef>
          </c:cat>
          <c:val>
            <c:numRef>
              <c:f>Hoja1!$C$82:$E$82</c:f>
              <c:numCache>
                <c:formatCode>0.00%</c:formatCode>
                <c:ptCount val="3"/>
                <c:pt idx="0">
                  <c:v>0.22850000000000001</c:v>
                </c:pt>
                <c:pt idx="1">
                  <c:v>0.26619999999999999</c:v>
                </c:pt>
                <c:pt idx="2">
                  <c:v>0.28189999999999998</c:v>
                </c:pt>
              </c:numCache>
            </c:numRef>
          </c:val>
          <c:extLst>
            <c:ext xmlns:c16="http://schemas.microsoft.com/office/drawing/2014/chart" uri="{C3380CC4-5D6E-409C-BE32-E72D297353CC}">
              <c16:uniqueId val="{00000000-7117-46A6-8427-02A38F775FEC}"/>
            </c:ext>
          </c:extLst>
        </c:ser>
        <c:dLbls>
          <c:dLblPos val="inEnd"/>
          <c:showLegendKey val="0"/>
          <c:showVal val="1"/>
          <c:showCatName val="0"/>
          <c:showSerName val="0"/>
          <c:showPercent val="0"/>
          <c:showBubbleSize val="0"/>
        </c:dLbls>
        <c:gapWidth val="100"/>
        <c:overlap val="-24"/>
        <c:axId val="234538496"/>
        <c:axId val="48500672"/>
      </c:barChart>
      <c:catAx>
        <c:axId val="234538496"/>
        <c:scaling>
          <c:orientation val="minMax"/>
        </c:scaling>
        <c:delete val="0"/>
        <c:axPos val="b"/>
        <c:numFmt formatCode="General" sourceLinked="1"/>
        <c:majorTickMark val="none"/>
        <c:minorTickMark val="none"/>
        <c:tickLblPos val="nextTo"/>
        <c:txPr>
          <a:bodyPr rot="-60000000" vert="horz"/>
          <a:lstStyle/>
          <a:p>
            <a:pPr>
              <a:defRPr/>
            </a:pPr>
            <a:endParaRPr lang="es-EC"/>
          </a:p>
        </c:txPr>
        <c:crossAx val="48500672"/>
        <c:crosses val="autoZero"/>
        <c:auto val="1"/>
        <c:lblAlgn val="ctr"/>
        <c:lblOffset val="100"/>
        <c:noMultiLvlLbl val="0"/>
      </c:catAx>
      <c:valAx>
        <c:axId val="48500672"/>
        <c:scaling>
          <c:orientation val="minMax"/>
        </c:scaling>
        <c:delete val="0"/>
        <c:axPos val="l"/>
        <c:majorGridlines/>
        <c:numFmt formatCode="0.00%" sourceLinked="1"/>
        <c:majorTickMark val="none"/>
        <c:minorTickMark val="none"/>
        <c:tickLblPos val="nextTo"/>
        <c:txPr>
          <a:bodyPr rot="-60000000" vert="horz"/>
          <a:lstStyle/>
          <a:p>
            <a:pPr>
              <a:defRPr/>
            </a:pPr>
            <a:endParaRPr lang="es-EC"/>
          </a:p>
        </c:txPr>
        <c:crossAx val="234538496"/>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txPr>
    <a:bodyPr/>
    <a:lstStyle/>
    <a:p>
      <a:pPr>
        <a:defRPr sz="1400">
          <a:latin typeface="+mj-lt"/>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B3436D-4DF5-48E1-B676-FECB9F25DBC0}" type="doc">
      <dgm:prSet loTypeId="urn:microsoft.com/office/officeart/2009/3/layout/DescendingProcess" loCatId="process" qsTypeId="urn:microsoft.com/office/officeart/2005/8/quickstyle/simple1" qsCatId="simple" csTypeId="urn:microsoft.com/office/officeart/2005/8/colors/colorful5" csCatId="colorful" phldr="1"/>
      <dgm:spPr/>
      <dgm:t>
        <a:bodyPr/>
        <a:lstStyle/>
        <a:p>
          <a:endParaRPr lang="es-ES"/>
        </a:p>
      </dgm:t>
    </dgm:pt>
    <dgm:pt modelId="{755F3C94-0EC4-4D29-96CA-6D427AA81135}">
      <dgm:prSet phldrT="[Texto]" custT="1"/>
      <dgm:spPr/>
      <dgm:t>
        <a:bodyPr/>
        <a:lstStyle/>
        <a:p>
          <a:r>
            <a:rPr lang="es-EC" sz="1400" dirty="0">
              <a:latin typeface="Times New Roman" pitchFamily="18" charset="0"/>
              <a:cs typeface="Times New Roman" pitchFamily="18" charset="0"/>
            </a:rPr>
            <a:t>2012  creación de la Superintendencia de economía, popular y solidaria, </a:t>
          </a:r>
          <a:endParaRPr lang="es-ES" sz="1400" dirty="0">
            <a:latin typeface="Times New Roman" pitchFamily="18" charset="0"/>
            <a:cs typeface="Times New Roman" pitchFamily="18" charset="0"/>
          </a:endParaRPr>
        </a:p>
      </dgm:t>
    </dgm:pt>
    <dgm:pt modelId="{1C9F7CF9-FBB7-460C-BEA5-FD53D7BD9463}" type="parTrans" cxnId="{A089CB62-5F18-4E10-8539-4F5667579C5F}">
      <dgm:prSet/>
      <dgm:spPr/>
      <dgm:t>
        <a:bodyPr/>
        <a:lstStyle/>
        <a:p>
          <a:endParaRPr lang="es-ES" sz="1400">
            <a:latin typeface="Times New Roman" pitchFamily="18" charset="0"/>
            <a:cs typeface="Times New Roman" pitchFamily="18" charset="0"/>
          </a:endParaRPr>
        </a:p>
      </dgm:t>
    </dgm:pt>
    <dgm:pt modelId="{ADC2DD04-D877-4AB6-A1CA-1AE299372E46}" type="sibTrans" cxnId="{A089CB62-5F18-4E10-8539-4F5667579C5F}">
      <dgm:prSet/>
      <dgm:spPr/>
      <dgm:t>
        <a:bodyPr/>
        <a:lstStyle/>
        <a:p>
          <a:endParaRPr lang="es-ES" sz="1400">
            <a:latin typeface="Times New Roman" pitchFamily="18" charset="0"/>
            <a:cs typeface="Times New Roman" pitchFamily="18" charset="0"/>
          </a:endParaRPr>
        </a:p>
      </dgm:t>
    </dgm:pt>
    <dgm:pt modelId="{64699ADE-DE8B-4119-8A3E-E2F8945669B2}">
      <dgm:prSet phldrT="[Texto]" custT="1"/>
      <dgm:spPr/>
      <dgm:t>
        <a:bodyPr/>
        <a:lstStyle/>
        <a:p>
          <a:r>
            <a:rPr lang="es-ES" sz="1400" dirty="0">
              <a:latin typeface="Times New Roman" pitchFamily="18" charset="0"/>
              <a:cs typeface="Times New Roman" pitchFamily="18" charset="0"/>
            </a:rPr>
            <a:t>LIQUIDACIÓN</a:t>
          </a:r>
        </a:p>
      </dgm:t>
    </dgm:pt>
    <dgm:pt modelId="{AE73D122-A3C2-42B4-BC43-5867D5596AD5}" type="parTrans" cxnId="{6F59A019-BFC8-4020-B4C2-53EF83B88DD6}">
      <dgm:prSet/>
      <dgm:spPr/>
      <dgm:t>
        <a:bodyPr/>
        <a:lstStyle/>
        <a:p>
          <a:endParaRPr lang="es-ES" sz="1400">
            <a:latin typeface="Times New Roman" pitchFamily="18" charset="0"/>
            <a:cs typeface="Times New Roman" pitchFamily="18" charset="0"/>
          </a:endParaRPr>
        </a:p>
      </dgm:t>
    </dgm:pt>
    <dgm:pt modelId="{A68D3806-D444-45C9-A03C-DFB6F7E3C7D8}" type="sibTrans" cxnId="{6F59A019-BFC8-4020-B4C2-53EF83B88DD6}">
      <dgm:prSet/>
      <dgm:spPr/>
      <dgm:t>
        <a:bodyPr/>
        <a:lstStyle/>
        <a:p>
          <a:endParaRPr lang="es-ES" sz="1400">
            <a:latin typeface="Times New Roman" pitchFamily="18" charset="0"/>
            <a:cs typeface="Times New Roman" pitchFamily="18" charset="0"/>
          </a:endParaRPr>
        </a:p>
      </dgm:t>
    </dgm:pt>
    <dgm:pt modelId="{2BCCD5BE-25F8-4E2B-937B-C248A2F89404}">
      <dgm:prSet phldrT="[Texto]" custT="1"/>
      <dgm:spPr/>
      <dgm:t>
        <a:bodyPr/>
        <a:lstStyle/>
        <a:p>
          <a:r>
            <a:rPr lang="es-EC" sz="1400" dirty="0">
              <a:latin typeface="Times New Roman" pitchFamily="18" charset="0"/>
              <a:cs typeface="Times New Roman" pitchFamily="18" charset="0"/>
            </a:rPr>
            <a:t>A diciembre del 2016 existía un aproximado de 723 cooperativas </a:t>
          </a:r>
          <a:endParaRPr lang="es-ES" sz="1400" dirty="0">
            <a:latin typeface="Times New Roman" pitchFamily="18" charset="0"/>
            <a:cs typeface="Times New Roman" pitchFamily="18" charset="0"/>
          </a:endParaRPr>
        </a:p>
      </dgm:t>
    </dgm:pt>
    <dgm:pt modelId="{7AFE0AC7-7416-4958-B6DF-7013E93EE94A}" type="parTrans" cxnId="{EAF554B6-67BF-4D3C-B1A6-FDE252F09AF3}">
      <dgm:prSet/>
      <dgm:spPr/>
      <dgm:t>
        <a:bodyPr/>
        <a:lstStyle/>
        <a:p>
          <a:endParaRPr lang="es-ES" sz="1400">
            <a:latin typeface="Times New Roman" pitchFamily="18" charset="0"/>
            <a:cs typeface="Times New Roman" pitchFamily="18" charset="0"/>
          </a:endParaRPr>
        </a:p>
      </dgm:t>
    </dgm:pt>
    <dgm:pt modelId="{34751779-A4FC-47C5-A4A2-F2EDB099EFC9}" type="sibTrans" cxnId="{EAF554B6-67BF-4D3C-B1A6-FDE252F09AF3}">
      <dgm:prSet/>
      <dgm:spPr/>
      <dgm:t>
        <a:bodyPr/>
        <a:lstStyle/>
        <a:p>
          <a:endParaRPr lang="es-ES" sz="1400">
            <a:latin typeface="Times New Roman" pitchFamily="18" charset="0"/>
            <a:cs typeface="Times New Roman" pitchFamily="18" charset="0"/>
          </a:endParaRPr>
        </a:p>
      </dgm:t>
    </dgm:pt>
    <dgm:pt modelId="{89079F34-DFC3-43A3-B9A2-913AB763E50B}">
      <dgm:prSet phldrT="[Texto]" custT="1"/>
      <dgm:spPr/>
      <dgm:t>
        <a:bodyPr/>
        <a:lstStyle/>
        <a:p>
          <a:endParaRPr lang="es-ES" sz="1400" dirty="0">
            <a:latin typeface="Times New Roman" pitchFamily="18" charset="0"/>
            <a:cs typeface="Times New Roman" pitchFamily="18" charset="0"/>
          </a:endParaRPr>
        </a:p>
      </dgm:t>
    </dgm:pt>
    <dgm:pt modelId="{3F51D782-F281-4673-8C42-251BA2296442}" type="parTrans" cxnId="{1F0C0856-76C4-47D0-A311-6BC3C8840E48}">
      <dgm:prSet/>
      <dgm:spPr/>
      <dgm:t>
        <a:bodyPr/>
        <a:lstStyle/>
        <a:p>
          <a:endParaRPr lang="es-ES" sz="1400">
            <a:latin typeface="Times New Roman" pitchFamily="18" charset="0"/>
            <a:cs typeface="Times New Roman" pitchFamily="18" charset="0"/>
          </a:endParaRPr>
        </a:p>
      </dgm:t>
    </dgm:pt>
    <dgm:pt modelId="{58EE6171-9413-49BB-8D52-E1A677CEA351}" type="sibTrans" cxnId="{1F0C0856-76C4-47D0-A311-6BC3C8840E48}">
      <dgm:prSet/>
      <dgm:spPr/>
      <dgm:t>
        <a:bodyPr/>
        <a:lstStyle/>
        <a:p>
          <a:endParaRPr lang="es-ES" sz="1400">
            <a:latin typeface="Times New Roman" pitchFamily="18" charset="0"/>
            <a:cs typeface="Times New Roman" pitchFamily="18" charset="0"/>
          </a:endParaRPr>
        </a:p>
      </dgm:t>
    </dgm:pt>
    <dgm:pt modelId="{2257D88C-2B16-4351-AE7D-45A28E7D8CE2}">
      <dgm:prSet phldrT="[Texto]" custT="1"/>
      <dgm:spPr/>
      <dgm:t>
        <a:bodyPr/>
        <a:lstStyle/>
        <a:p>
          <a:r>
            <a:rPr lang="es-ES" sz="1400" dirty="0">
              <a:latin typeface="Times New Roman" pitchFamily="18" charset="0"/>
              <a:cs typeface="Times New Roman" pitchFamily="18" charset="0"/>
            </a:rPr>
            <a:t>301 en Procesos de liquidación </a:t>
          </a:r>
        </a:p>
      </dgm:t>
    </dgm:pt>
    <dgm:pt modelId="{BE48255A-8D4D-4672-B523-A0C1FC85F404}" type="parTrans" cxnId="{1CD8FBA8-03B9-4D60-9F30-E47A8DC960AA}">
      <dgm:prSet/>
      <dgm:spPr/>
      <dgm:t>
        <a:bodyPr/>
        <a:lstStyle/>
        <a:p>
          <a:endParaRPr lang="es-ES" sz="1400">
            <a:latin typeface="Times New Roman" pitchFamily="18" charset="0"/>
            <a:cs typeface="Times New Roman" pitchFamily="18" charset="0"/>
          </a:endParaRPr>
        </a:p>
      </dgm:t>
    </dgm:pt>
    <dgm:pt modelId="{509D939A-4D7F-4EB2-8DB1-D76C11757DE7}" type="sibTrans" cxnId="{1CD8FBA8-03B9-4D60-9F30-E47A8DC960AA}">
      <dgm:prSet/>
      <dgm:spPr/>
      <dgm:t>
        <a:bodyPr/>
        <a:lstStyle/>
        <a:p>
          <a:endParaRPr lang="es-ES" sz="1400">
            <a:latin typeface="Times New Roman" pitchFamily="18" charset="0"/>
            <a:cs typeface="Times New Roman" pitchFamily="18" charset="0"/>
          </a:endParaRPr>
        </a:p>
      </dgm:t>
    </dgm:pt>
    <dgm:pt modelId="{4031C687-D870-47E5-B340-17C49F7E9D65}">
      <dgm:prSet phldrT="[Texto]" custT="1"/>
      <dgm:spPr/>
      <dgm:t>
        <a:bodyPr/>
        <a:lstStyle/>
        <a:p>
          <a:r>
            <a:rPr lang="es-EC" sz="1400" dirty="0">
              <a:latin typeface="Times New Roman" pitchFamily="18" charset="0"/>
              <a:cs typeface="Times New Roman" pitchFamily="18" charset="0"/>
            </a:rPr>
            <a:t>200 Cooperativas se han liquidado </a:t>
          </a:r>
          <a:endParaRPr lang="es-ES" sz="1400" dirty="0">
            <a:latin typeface="Times New Roman" pitchFamily="18" charset="0"/>
            <a:cs typeface="Times New Roman" pitchFamily="18" charset="0"/>
          </a:endParaRPr>
        </a:p>
      </dgm:t>
    </dgm:pt>
    <dgm:pt modelId="{D5C0194A-514E-4DC3-914D-9D3302E33D29}" type="parTrans" cxnId="{B8AD7979-2E66-4402-9EF7-DB2A45243CFE}">
      <dgm:prSet/>
      <dgm:spPr/>
      <dgm:t>
        <a:bodyPr/>
        <a:lstStyle/>
        <a:p>
          <a:endParaRPr lang="es-ES" sz="1400">
            <a:latin typeface="Times New Roman" pitchFamily="18" charset="0"/>
            <a:cs typeface="Times New Roman" pitchFamily="18" charset="0"/>
          </a:endParaRPr>
        </a:p>
      </dgm:t>
    </dgm:pt>
    <dgm:pt modelId="{BEA19C64-0515-47A6-842E-88EFF546DCA5}" type="sibTrans" cxnId="{B8AD7979-2E66-4402-9EF7-DB2A45243CFE}">
      <dgm:prSet/>
      <dgm:spPr/>
      <dgm:t>
        <a:bodyPr/>
        <a:lstStyle/>
        <a:p>
          <a:endParaRPr lang="es-ES" sz="1400">
            <a:latin typeface="Times New Roman" pitchFamily="18" charset="0"/>
            <a:cs typeface="Times New Roman" pitchFamily="18" charset="0"/>
          </a:endParaRPr>
        </a:p>
      </dgm:t>
    </dgm:pt>
    <dgm:pt modelId="{70636A24-75B5-4466-89D6-017891325EC7}" type="pres">
      <dgm:prSet presAssocID="{BAB3436D-4DF5-48E1-B676-FECB9F25DBC0}" presName="Name0" presStyleCnt="0">
        <dgm:presLayoutVars>
          <dgm:chMax val="7"/>
          <dgm:chPref val="5"/>
        </dgm:presLayoutVars>
      </dgm:prSet>
      <dgm:spPr/>
    </dgm:pt>
    <dgm:pt modelId="{A35895EA-9FDD-4068-8163-775AED215569}" type="pres">
      <dgm:prSet presAssocID="{BAB3436D-4DF5-48E1-B676-FECB9F25DBC0}" presName="arrowNode" presStyleLbl="node1" presStyleIdx="0" presStyleCnt="1"/>
      <dgm:spPr/>
    </dgm:pt>
    <dgm:pt modelId="{C7CA4C95-1EF5-4938-BDC9-C336D2173E3B}" type="pres">
      <dgm:prSet presAssocID="{755F3C94-0EC4-4D29-96CA-6D427AA81135}" presName="txNode1" presStyleLbl="revTx" presStyleIdx="0" presStyleCnt="6">
        <dgm:presLayoutVars>
          <dgm:bulletEnabled val="1"/>
        </dgm:presLayoutVars>
      </dgm:prSet>
      <dgm:spPr/>
    </dgm:pt>
    <dgm:pt modelId="{343EA157-55EE-4180-BE2E-91DC682D78E4}" type="pres">
      <dgm:prSet presAssocID="{2BCCD5BE-25F8-4E2B-937B-C248A2F89404}" presName="txNode2" presStyleLbl="revTx" presStyleIdx="1" presStyleCnt="6">
        <dgm:presLayoutVars>
          <dgm:bulletEnabled val="1"/>
        </dgm:presLayoutVars>
      </dgm:prSet>
      <dgm:spPr/>
    </dgm:pt>
    <dgm:pt modelId="{58F113D7-3DB4-491A-9A3D-F3B3CD42623A}" type="pres">
      <dgm:prSet presAssocID="{34751779-A4FC-47C5-A4A2-F2EDB099EFC9}" presName="dotNode2" presStyleCnt="0"/>
      <dgm:spPr/>
    </dgm:pt>
    <dgm:pt modelId="{53691BB2-24E7-4A97-85ED-2E14914105BE}" type="pres">
      <dgm:prSet presAssocID="{34751779-A4FC-47C5-A4A2-F2EDB099EFC9}" presName="dotRepeatNode" presStyleLbl="fgShp" presStyleIdx="0" presStyleCnt="4"/>
      <dgm:spPr/>
    </dgm:pt>
    <dgm:pt modelId="{D7A4D833-D0C2-46A3-A836-09D50DEF64A3}" type="pres">
      <dgm:prSet presAssocID="{89079F34-DFC3-43A3-B9A2-913AB763E50B}" presName="txNode3" presStyleLbl="revTx" presStyleIdx="2" presStyleCnt="6">
        <dgm:presLayoutVars>
          <dgm:bulletEnabled val="1"/>
        </dgm:presLayoutVars>
      </dgm:prSet>
      <dgm:spPr/>
    </dgm:pt>
    <dgm:pt modelId="{53169F3A-7183-45D8-AB44-ECF1FBEF4889}" type="pres">
      <dgm:prSet presAssocID="{58EE6171-9413-49BB-8D52-E1A677CEA351}" presName="dotNode3" presStyleCnt="0"/>
      <dgm:spPr/>
    </dgm:pt>
    <dgm:pt modelId="{0BCB6DE6-C697-4C11-9FB5-942173F98EAE}" type="pres">
      <dgm:prSet presAssocID="{58EE6171-9413-49BB-8D52-E1A677CEA351}" presName="dotRepeatNode" presStyleLbl="fgShp" presStyleIdx="1" presStyleCnt="4"/>
      <dgm:spPr/>
    </dgm:pt>
    <dgm:pt modelId="{0C8DE128-C5B4-4684-BA91-C582C7E97DCF}" type="pres">
      <dgm:prSet presAssocID="{4031C687-D870-47E5-B340-17C49F7E9D65}" presName="txNode4" presStyleLbl="revTx" presStyleIdx="3" presStyleCnt="6" custLinFactNeighborX="3394" custLinFactNeighborY="-7850">
        <dgm:presLayoutVars>
          <dgm:bulletEnabled val="1"/>
        </dgm:presLayoutVars>
      </dgm:prSet>
      <dgm:spPr/>
    </dgm:pt>
    <dgm:pt modelId="{3E9F13FC-EE58-4132-99AA-4773B2F99FEB}" type="pres">
      <dgm:prSet presAssocID="{BEA19C64-0515-47A6-842E-88EFF546DCA5}" presName="dotNode4" presStyleCnt="0"/>
      <dgm:spPr/>
    </dgm:pt>
    <dgm:pt modelId="{9EEB07CE-473A-4402-9064-CEC532C93F67}" type="pres">
      <dgm:prSet presAssocID="{BEA19C64-0515-47A6-842E-88EFF546DCA5}" presName="dotRepeatNode" presStyleLbl="fgShp" presStyleIdx="2" presStyleCnt="4"/>
      <dgm:spPr/>
    </dgm:pt>
    <dgm:pt modelId="{75D916C0-C7DF-4778-8F07-D9D3063B4DAE}" type="pres">
      <dgm:prSet presAssocID="{2257D88C-2B16-4351-AE7D-45A28E7D8CE2}" presName="txNode5" presStyleLbl="revTx" presStyleIdx="4" presStyleCnt="6">
        <dgm:presLayoutVars>
          <dgm:bulletEnabled val="1"/>
        </dgm:presLayoutVars>
      </dgm:prSet>
      <dgm:spPr/>
    </dgm:pt>
    <dgm:pt modelId="{11A63373-B4B6-4F33-ACBD-2F29D4CC44A2}" type="pres">
      <dgm:prSet presAssocID="{509D939A-4D7F-4EB2-8DB1-D76C11757DE7}" presName="dotNode5" presStyleCnt="0"/>
      <dgm:spPr/>
    </dgm:pt>
    <dgm:pt modelId="{7E3E0D3E-91F9-4CFA-ACAC-F79C8BE43096}" type="pres">
      <dgm:prSet presAssocID="{509D939A-4D7F-4EB2-8DB1-D76C11757DE7}" presName="dotRepeatNode" presStyleLbl="fgShp" presStyleIdx="3" presStyleCnt="4"/>
      <dgm:spPr/>
    </dgm:pt>
    <dgm:pt modelId="{DC7BB04F-53EF-464D-98EC-B65012BC6C22}" type="pres">
      <dgm:prSet presAssocID="{64699ADE-DE8B-4119-8A3E-E2F8945669B2}" presName="txNode6" presStyleLbl="revTx" presStyleIdx="5" presStyleCnt="6">
        <dgm:presLayoutVars>
          <dgm:bulletEnabled val="1"/>
        </dgm:presLayoutVars>
      </dgm:prSet>
      <dgm:spPr/>
    </dgm:pt>
  </dgm:ptLst>
  <dgm:cxnLst>
    <dgm:cxn modelId="{6F59A019-BFC8-4020-B4C2-53EF83B88DD6}" srcId="{BAB3436D-4DF5-48E1-B676-FECB9F25DBC0}" destId="{64699ADE-DE8B-4119-8A3E-E2F8945669B2}" srcOrd="5" destOrd="0" parTransId="{AE73D122-A3C2-42B4-BC43-5867D5596AD5}" sibTransId="{A68D3806-D444-45C9-A03C-DFB6F7E3C7D8}"/>
    <dgm:cxn modelId="{AAE1451E-0C0F-4A75-A672-87ED11F13017}" type="presOf" srcId="{64699ADE-DE8B-4119-8A3E-E2F8945669B2}" destId="{DC7BB04F-53EF-464D-98EC-B65012BC6C22}" srcOrd="0" destOrd="0" presId="urn:microsoft.com/office/officeart/2009/3/layout/DescendingProcess"/>
    <dgm:cxn modelId="{E1D4573E-1AB4-4F77-A6FF-9746617DD285}" type="presOf" srcId="{2257D88C-2B16-4351-AE7D-45A28E7D8CE2}" destId="{75D916C0-C7DF-4778-8F07-D9D3063B4DAE}" srcOrd="0" destOrd="0" presId="urn:microsoft.com/office/officeart/2009/3/layout/DescendingProcess"/>
    <dgm:cxn modelId="{CD8E193F-E416-4B91-80DE-E06FBE3B4228}" type="presOf" srcId="{58EE6171-9413-49BB-8D52-E1A677CEA351}" destId="{0BCB6DE6-C697-4C11-9FB5-942173F98EAE}" srcOrd="0" destOrd="0" presId="urn:microsoft.com/office/officeart/2009/3/layout/DescendingProcess"/>
    <dgm:cxn modelId="{97D6E25F-2BD3-434F-AD5C-6B0D4F4F97AF}" type="presOf" srcId="{509D939A-4D7F-4EB2-8DB1-D76C11757DE7}" destId="{7E3E0D3E-91F9-4CFA-ACAC-F79C8BE43096}" srcOrd="0" destOrd="0" presId="urn:microsoft.com/office/officeart/2009/3/layout/DescendingProcess"/>
    <dgm:cxn modelId="{A089CB62-5F18-4E10-8539-4F5667579C5F}" srcId="{BAB3436D-4DF5-48E1-B676-FECB9F25DBC0}" destId="{755F3C94-0EC4-4D29-96CA-6D427AA81135}" srcOrd="0" destOrd="0" parTransId="{1C9F7CF9-FBB7-460C-BEA5-FD53D7BD9463}" sibTransId="{ADC2DD04-D877-4AB6-A1CA-1AE299372E46}"/>
    <dgm:cxn modelId="{DF28964F-3830-4174-9A22-57BEA5ED486B}" type="presOf" srcId="{BEA19C64-0515-47A6-842E-88EFF546DCA5}" destId="{9EEB07CE-473A-4402-9064-CEC532C93F67}" srcOrd="0" destOrd="0" presId="urn:microsoft.com/office/officeart/2009/3/layout/DescendingProcess"/>
    <dgm:cxn modelId="{1F0C0856-76C4-47D0-A311-6BC3C8840E48}" srcId="{BAB3436D-4DF5-48E1-B676-FECB9F25DBC0}" destId="{89079F34-DFC3-43A3-B9A2-913AB763E50B}" srcOrd="2" destOrd="0" parTransId="{3F51D782-F281-4673-8C42-251BA2296442}" sibTransId="{58EE6171-9413-49BB-8D52-E1A677CEA351}"/>
    <dgm:cxn modelId="{C5956F76-C241-447D-9488-E4111BF18312}" type="presOf" srcId="{BAB3436D-4DF5-48E1-B676-FECB9F25DBC0}" destId="{70636A24-75B5-4466-89D6-017891325EC7}" srcOrd="0" destOrd="0" presId="urn:microsoft.com/office/officeart/2009/3/layout/DescendingProcess"/>
    <dgm:cxn modelId="{B8AD7979-2E66-4402-9EF7-DB2A45243CFE}" srcId="{BAB3436D-4DF5-48E1-B676-FECB9F25DBC0}" destId="{4031C687-D870-47E5-B340-17C49F7E9D65}" srcOrd="3" destOrd="0" parTransId="{D5C0194A-514E-4DC3-914D-9D3302E33D29}" sibTransId="{BEA19C64-0515-47A6-842E-88EFF546DCA5}"/>
    <dgm:cxn modelId="{6ADB5291-A652-447A-94AB-7D5DEC1B9F2E}" type="presOf" srcId="{2BCCD5BE-25F8-4E2B-937B-C248A2F89404}" destId="{343EA157-55EE-4180-BE2E-91DC682D78E4}" srcOrd="0" destOrd="0" presId="urn:microsoft.com/office/officeart/2009/3/layout/DescendingProcess"/>
    <dgm:cxn modelId="{E0A47E95-FDDC-4DFB-BA79-D7BF9690FFA0}" type="presOf" srcId="{34751779-A4FC-47C5-A4A2-F2EDB099EFC9}" destId="{53691BB2-24E7-4A97-85ED-2E14914105BE}" srcOrd="0" destOrd="0" presId="urn:microsoft.com/office/officeart/2009/3/layout/DescendingProcess"/>
    <dgm:cxn modelId="{71ADEBA3-0860-480C-931C-A5574F4AFD63}" type="presOf" srcId="{4031C687-D870-47E5-B340-17C49F7E9D65}" destId="{0C8DE128-C5B4-4684-BA91-C582C7E97DCF}" srcOrd="0" destOrd="0" presId="urn:microsoft.com/office/officeart/2009/3/layout/DescendingProcess"/>
    <dgm:cxn modelId="{1CD8FBA8-03B9-4D60-9F30-E47A8DC960AA}" srcId="{BAB3436D-4DF5-48E1-B676-FECB9F25DBC0}" destId="{2257D88C-2B16-4351-AE7D-45A28E7D8CE2}" srcOrd="4" destOrd="0" parTransId="{BE48255A-8D4D-4672-B523-A0C1FC85F404}" sibTransId="{509D939A-4D7F-4EB2-8DB1-D76C11757DE7}"/>
    <dgm:cxn modelId="{EAF554B6-67BF-4D3C-B1A6-FDE252F09AF3}" srcId="{BAB3436D-4DF5-48E1-B676-FECB9F25DBC0}" destId="{2BCCD5BE-25F8-4E2B-937B-C248A2F89404}" srcOrd="1" destOrd="0" parTransId="{7AFE0AC7-7416-4958-B6DF-7013E93EE94A}" sibTransId="{34751779-A4FC-47C5-A4A2-F2EDB099EFC9}"/>
    <dgm:cxn modelId="{A09A6CC8-54EA-422C-8CB9-265E8A74C68A}" type="presOf" srcId="{755F3C94-0EC4-4D29-96CA-6D427AA81135}" destId="{C7CA4C95-1EF5-4938-BDC9-C336D2173E3B}" srcOrd="0" destOrd="0" presId="urn:microsoft.com/office/officeart/2009/3/layout/DescendingProcess"/>
    <dgm:cxn modelId="{79BCE0DA-60A1-476B-ADAD-295AD42F5FD7}" type="presOf" srcId="{89079F34-DFC3-43A3-B9A2-913AB763E50B}" destId="{D7A4D833-D0C2-46A3-A836-09D50DEF64A3}" srcOrd="0" destOrd="0" presId="urn:microsoft.com/office/officeart/2009/3/layout/DescendingProcess"/>
    <dgm:cxn modelId="{7B7262B1-C452-430C-8E2A-C1011309C5D6}" type="presParOf" srcId="{70636A24-75B5-4466-89D6-017891325EC7}" destId="{A35895EA-9FDD-4068-8163-775AED215569}" srcOrd="0" destOrd="0" presId="urn:microsoft.com/office/officeart/2009/3/layout/DescendingProcess"/>
    <dgm:cxn modelId="{43266F0A-D647-4029-919B-ECABBCD10CDE}" type="presParOf" srcId="{70636A24-75B5-4466-89D6-017891325EC7}" destId="{C7CA4C95-1EF5-4938-BDC9-C336D2173E3B}" srcOrd="1" destOrd="0" presId="urn:microsoft.com/office/officeart/2009/3/layout/DescendingProcess"/>
    <dgm:cxn modelId="{870CAC3F-D573-407F-8826-4E4D98984FD6}" type="presParOf" srcId="{70636A24-75B5-4466-89D6-017891325EC7}" destId="{343EA157-55EE-4180-BE2E-91DC682D78E4}" srcOrd="2" destOrd="0" presId="urn:microsoft.com/office/officeart/2009/3/layout/DescendingProcess"/>
    <dgm:cxn modelId="{F7B831D3-A850-4F51-99D0-0A81060FC938}" type="presParOf" srcId="{70636A24-75B5-4466-89D6-017891325EC7}" destId="{58F113D7-3DB4-491A-9A3D-F3B3CD42623A}" srcOrd="3" destOrd="0" presId="urn:microsoft.com/office/officeart/2009/3/layout/DescendingProcess"/>
    <dgm:cxn modelId="{62343E70-5CCF-41EC-A638-C18DF55F6745}" type="presParOf" srcId="{58F113D7-3DB4-491A-9A3D-F3B3CD42623A}" destId="{53691BB2-24E7-4A97-85ED-2E14914105BE}" srcOrd="0" destOrd="0" presId="urn:microsoft.com/office/officeart/2009/3/layout/DescendingProcess"/>
    <dgm:cxn modelId="{7DD17C41-A894-4C09-BB43-0183207DD53F}" type="presParOf" srcId="{70636A24-75B5-4466-89D6-017891325EC7}" destId="{D7A4D833-D0C2-46A3-A836-09D50DEF64A3}" srcOrd="4" destOrd="0" presId="urn:microsoft.com/office/officeart/2009/3/layout/DescendingProcess"/>
    <dgm:cxn modelId="{235F2823-FB50-4971-BCB5-59B36E4D3FFF}" type="presParOf" srcId="{70636A24-75B5-4466-89D6-017891325EC7}" destId="{53169F3A-7183-45D8-AB44-ECF1FBEF4889}" srcOrd="5" destOrd="0" presId="urn:microsoft.com/office/officeart/2009/3/layout/DescendingProcess"/>
    <dgm:cxn modelId="{B54AF122-940A-4ECE-AE29-102469F63477}" type="presParOf" srcId="{53169F3A-7183-45D8-AB44-ECF1FBEF4889}" destId="{0BCB6DE6-C697-4C11-9FB5-942173F98EAE}" srcOrd="0" destOrd="0" presId="urn:microsoft.com/office/officeart/2009/3/layout/DescendingProcess"/>
    <dgm:cxn modelId="{FDB0965F-D631-4CB6-861F-DD3F34591A4F}" type="presParOf" srcId="{70636A24-75B5-4466-89D6-017891325EC7}" destId="{0C8DE128-C5B4-4684-BA91-C582C7E97DCF}" srcOrd="6" destOrd="0" presId="urn:microsoft.com/office/officeart/2009/3/layout/DescendingProcess"/>
    <dgm:cxn modelId="{4BF063BB-4F37-448A-9BD3-B526724A8962}" type="presParOf" srcId="{70636A24-75B5-4466-89D6-017891325EC7}" destId="{3E9F13FC-EE58-4132-99AA-4773B2F99FEB}" srcOrd="7" destOrd="0" presId="urn:microsoft.com/office/officeart/2009/3/layout/DescendingProcess"/>
    <dgm:cxn modelId="{D67B87CD-2DF7-46EA-9CEE-16A6692ACD97}" type="presParOf" srcId="{3E9F13FC-EE58-4132-99AA-4773B2F99FEB}" destId="{9EEB07CE-473A-4402-9064-CEC532C93F67}" srcOrd="0" destOrd="0" presId="urn:microsoft.com/office/officeart/2009/3/layout/DescendingProcess"/>
    <dgm:cxn modelId="{15947AA3-6E3C-48D7-A604-99D4624FA28B}" type="presParOf" srcId="{70636A24-75B5-4466-89D6-017891325EC7}" destId="{75D916C0-C7DF-4778-8F07-D9D3063B4DAE}" srcOrd="8" destOrd="0" presId="urn:microsoft.com/office/officeart/2009/3/layout/DescendingProcess"/>
    <dgm:cxn modelId="{C7A23FE3-33EB-4F7F-B2D4-48E6697FE726}" type="presParOf" srcId="{70636A24-75B5-4466-89D6-017891325EC7}" destId="{11A63373-B4B6-4F33-ACBD-2F29D4CC44A2}" srcOrd="9" destOrd="0" presId="urn:microsoft.com/office/officeart/2009/3/layout/DescendingProcess"/>
    <dgm:cxn modelId="{701009C8-FB9A-4805-8BAC-49AC1000B1D4}" type="presParOf" srcId="{11A63373-B4B6-4F33-ACBD-2F29D4CC44A2}" destId="{7E3E0D3E-91F9-4CFA-ACAC-F79C8BE43096}" srcOrd="0" destOrd="0" presId="urn:microsoft.com/office/officeart/2009/3/layout/DescendingProcess"/>
    <dgm:cxn modelId="{1EE6BC77-18AE-45D0-9749-1C5B77C9BA57}" type="presParOf" srcId="{70636A24-75B5-4466-89D6-017891325EC7}" destId="{DC7BB04F-53EF-464D-98EC-B65012BC6C22}" srcOrd="10"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063479-246C-4355-B152-9B55B1234178}" type="doc">
      <dgm:prSet loTypeId="urn:microsoft.com/office/officeart/2008/layout/HorizontalMultiLevelHierarchy" loCatId="hierarchy" qsTypeId="urn:microsoft.com/office/officeart/2005/8/quickstyle/simple1" qsCatId="simple" csTypeId="urn:microsoft.com/office/officeart/2005/8/colors/accent3_1" csCatId="accent3" phldr="1"/>
      <dgm:spPr/>
      <dgm:t>
        <a:bodyPr/>
        <a:lstStyle/>
        <a:p>
          <a:endParaRPr lang="es-ES"/>
        </a:p>
      </dgm:t>
    </dgm:pt>
    <dgm:pt modelId="{693DBA96-33B2-48B9-9BF9-446960A86710}">
      <dgm:prSet phldrT="[Texto]" custT="1"/>
      <dgm:spPr>
        <a:ln>
          <a:noFill/>
        </a:ln>
      </dgm:spPr>
      <dgm:t>
        <a:bodyPr/>
        <a:lstStyle/>
        <a:p>
          <a:r>
            <a:rPr lang="es-ES" sz="2000" b="1" dirty="0">
              <a:latin typeface="Times New Roman" panose="02020603050405020304" pitchFamily="18" charset="0"/>
              <a:cs typeface="Times New Roman" panose="02020603050405020304" pitchFamily="18" charset="0"/>
            </a:rPr>
            <a:t>Sector Financiero de la EPS</a:t>
          </a:r>
        </a:p>
      </dgm:t>
    </dgm:pt>
    <dgm:pt modelId="{90F61F63-0424-4882-9FB4-7DB2EF08B2D0}" type="parTrans" cxnId="{4F247A11-887F-4AB3-892A-6D86CEF32D9F}">
      <dgm:prSet/>
      <dgm:spPr/>
      <dgm:t>
        <a:bodyPr/>
        <a:lstStyle/>
        <a:p>
          <a:endParaRPr lang="es-ES" sz="1600">
            <a:ln>
              <a:noFill/>
            </a:ln>
            <a:latin typeface="Times New Roman" panose="02020603050405020304" pitchFamily="18" charset="0"/>
            <a:cs typeface="Times New Roman" panose="02020603050405020304" pitchFamily="18" charset="0"/>
          </a:endParaRPr>
        </a:p>
      </dgm:t>
    </dgm:pt>
    <dgm:pt modelId="{1C52FC2A-12A7-4A7E-9AC6-F7C11F519402}" type="sibTrans" cxnId="{4F247A11-887F-4AB3-892A-6D86CEF32D9F}">
      <dgm:prSet/>
      <dgm:spPr/>
      <dgm:t>
        <a:bodyPr/>
        <a:lstStyle/>
        <a:p>
          <a:endParaRPr lang="es-ES" sz="1600">
            <a:ln>
              <a:noFill/>
            </a:ln>
            <a:latin typeface="Times New Roman" panose="02020603050405020304" pitchFamily="18" charset="0"/>
            <a:cs typeface="Times New Roman" panose="02020603050405020304" pitchFamily="18" charset="0"/>
          </a:endParaRPr>
        </a:p>
      </dgm:t>
    </dgm:pt>
    <dgm:pt modelId="{AF15BB8B-A3EA-472E-9143-D4139B8DCA65}">
      <dgm:prSet phldrT="[Texto]" custT="1"/>
      <dgm:spPr>
        <a:ln>
          <a:noFill/>
        </a:ln>
      </dgm:spPr>
      <dgm:t>
        <a:bodyPr/>
        <a:lstStyle/>
        <a:p>
          <a:r>
            <a:rPr lang="es-EC" sz="1600" dirty="0">
              <a:latin typeface="Times New Roman" pitchFamily="18" charset="0"/>
              <a:cs typeface="Times New Roman" pitchFamily="18" charset="0"/>
            </a:rPr>
            <a:t>Entidades asociativas o solidarias</a:t>
          </a:r>
          <a:endParaRPr lang="es-ES" sz="1600" dirty="0">
            <a:latin typeface="Times New Roman" panose="02020603050405020304" pitchFamily="18" charset="0"/>
            <a:cs typeface="Times New Roman" panose="02020603050405020304" pitchFamily="18" charset="0"/>
          </a:endParaRPr>
        </a:p>
      </dgm:t>
    </dgm:pt>
    <dgm:pt modelId="{61AD2365-CA90-4EA1-B09C-EC9467487CA3}" type="parTrans" cxnId="{A062A7D6-5EF3-40D9-8A35-D10B2CDA58E4}">
      <dgm:prSet custT="1"/>
      <dgm:spPr>
        <a:ln>
          <a:noFill/>
        </a:ln>
      </dgm:spPr>
      <dgm:t>
        <a:bodyPr/>
        <a:lstStyle/>
        <a:p>
          <a:endParaRPr lang="es-ES" sz="1600" dirty="0">
            <a:latin typeface="Times New Roman" pitchFamily="18" charset="0"/>
            <a:cs typeface="Times New Roman" pitchFamily="18" charset="0"/>
          </a:endParaRPr>
        </a:p>
      </dgm:t>
    </dgm:pt>
    <dgm:pt modelId="{49F065A8-F79B-4BA8-A266-18E906C7065A}" type="sibTrans" cxnId="{A062A7D6-5EF3-40D9-8A35-D10B2CDA58E4}">
      <dgm:prSet/>
      <dgm:spPr/>
      <dgm:t>
        <a:bodyPr/>
        <a:lstStyle/>
        <a:p>
          <a:endParaRPr lang="es-ES" sz="1600">
            <a:ln>
              <a:noFill/>
            </a:ln>
            <a:latin typeface="Times New Roman" pitchFamily="18" charset="0"/>
            <a:cs typeface="Times New Roman" pitchFamily="18" charset="0"/>
          </a:endParaRPr>
        </a:p>
      </dgm:t>
    </dgm:pt>
    <dgm:pt modelId="{824E0EB3-DA2E-470A-9C12-84C3CB8C859A}">
      <dgm:prSet phldrT="[Texto]" custT="1"/>
      <dgm:spPr>
        <a:ln>
          <a:noFill/>
        </a:ln>
      </dgm:spPr>
      <dgm:t>
        <a:bodyPr/>
        <a:lstStyle/>
        <a:p>
          <a:r>
            <a:rPr lang="es-EC" sz="1600" dirty="0">
              <a:latin typeface="Times New Roman" pitchFamily="18" charset="0"/>
              <a:cs typeface="Times New Roman" pitchFamily="18" charset="0"/>
            </a:rPr>
            <a:t>Cajas y bancos comunales, </a:t>
          </a:r>
          <a:endParaRPr lang="es-ES" sz="1600" dirty="0">
            <a:latin typeface="Times New Roman" panose="02020603050405020304" pitchFamily="18" charset="0"/>
            <a:cs typeface="Times New Roman" panose="02020603050405020304" pitchFamily="18" charset="0"/>
          </a:endParaRPr>
        </a:p>
      </dgm:t>
    </dgm:pt>
    <dgm:pt modelId="{B23B4D34-736A-41E6-AF86-89F72470FA4E}" type="parTrans" cxnId="{F2F2CD2D-B474-4C91-9E13-05A4FBC674C4}">
      <dgm:prSet custT="1"/>
      <dgm:spPr>
        <a:ln>
          <a:noFill/>
        </a:ln>
      </dgm:spPr>
      <dgm:t>
        <a:bodyPr/>
        <a:lstStyle/>
        <a:p>
          <a:endParaRPr lang="es-ES" sz="1600" dirty="0">
            <a:latin typeface="Times New Roman" pitchFamily="18" charset="0"/>
            <a:cs typeface="Times New Roman" pitchFamily="18" charset="0"/>
          </a:endParaRPr>
        </a:p>
      </dgm:t>
    </dgm:pt>
    <dgm:pt modelId="{9EA9BBCD-8003-4820-927B-C9CF864D1885}" type="sibTrans" cxnId="{F2F2CD2D-B474-4C91-9E13-05A4FBC674C4}">
      <dgm:prSet/>
      <dgm:spPr/>
      <dgm:t>
        <a:bodyPr/>
        <a:lstStyle/>
        <a:p>
          <a:endParaRPr lang="es-ES" sz="1600">
            <a:ln>
              <a:noFill/>
            </a:ln>
            <a:latin typeface="Times New Roman" pitchFamily="18" charset="0"/>
            <a:cs typeface="Times New Roman" pitchFamily="18" charset="0"/>
          </a:endParaRPr>
        </a:p>
      </dgm:t>
    </dgm:pt>
    <dgm:pt modelId="{B17E9360-9DF9-4A80-9BC6-ECAA93A15F9D}">
      <dgm:prSet phldrT="[Texto]" custT="1"/>
      <dgm:spPr>
        <a:ln>
          <a:noFill/>
        </a:ln>
      </dgm:spPr>
      <dgm:t>
        <a:bodyPr/>
        <a:lstStyle/>
        <a:p>
          <a:r>
            <a:rPr lang="es-EC" sz="1600" dirty="0">
              <a:latin typeface="Times New Roman" pitchFamily="18" charset="0"/>
              <a:cs typeface="Times New Roman" pitchFamily="18" charset="0"/>
            </a:rPr>
            <a:t>Cajas de ahorro</a:t>
          </a:r>
          <a:endParaRPr lang="es-ES" sz="1600" dirty="0">
            <a:latin typeface="Times New Roman" panose="02020603050405020304" pitchFamily="18" charset="0"/>
            <a:cs typeface="Times New Roman" panose="02020603050405020304" pitchFamily="18" charset="0"/>
          </a:endParaRPr>
        </a:p>
      </dgm:t>
    </dgm:pt>
    <dgm:pt modelId="{502A0A06-BF5D-47BD-A85A-734ECA00A777}" type="parTrans" cxnId="{882DE9F8-2F6C-4B1B-9B63-EBA38C36436E}">
      <dgm:prSet custT="1"/>
      <dgm:spPr>
        <a:ln>
          <a:noFill/>
        </a:ln>
      </dgm:spPr>
      <dgm:t>
        <a:bodyPr/>
        <a:lstStyle/>
        <a:p>
          <a:endParaRPr lang="es-ES" sz="1600" dirty="0">
            <a:latin typeface="Times New Roman" pitchFamily="18" charset="0"/>
            <a:cs typeface="Times New Roman" pitchFamily="18" charset="0"/>
          </a:endParaRPr>
        </a:p>
      </dgm:t>
    </dgm:pt>
    <dgm:pt modelId="{3ABE3E7C-9593-4B5F-AF6C-8163E9708875}" type="sibTrans" cxnId="{882DE9F8-2F6C-4B1B-9B63-EBA38C36436E}">
      <dgm:prSet/>
      <dgm:spPr/>
      <dgm:t>
        <a:bodyPr/>
        <a:lstStyle/>
        <a:p>
          <a:endParaRPr lang="es-ES" sz="1600">
            <a:ln>
              <a:noFill/>
            </a:ln>
            <a:latin typeface="Times New Roman" pitchFamily="18" charset="0"/>
            <a:cs typeface="Times New Roman" pitchFamily="18" charset="0"/>
          </a:endParaRPr>
        </a:p>
      </dgm:t>
    </dgm:pt>
    <dgm:pt modelId="{6062E195-9C5E-40E8-A47F-9FB19F99EE2D}">
      <dgm:prSet phldrT="[Texto]" custT="1"/>
      <dgm:spPr>
        <a:ln>
          <a:noFill/>
        </a:ln>
      </dgm:spPr>
      <dgm:t>
        <a:bodyPr/>
        <a:lstStyle/>
        <a:p>
          <a:r>
            <a:rPr lang="es-EC" sz="1600" dirty="0">
              <a:latin typeface="Times New Roman" pitchFamily="18" charset="0"/>
              <a:cs typeface="Times New Roman" pitchFamily="18" charset="0"/>
            </a:rPr>
            <a:t>Cooperativas de ahorro y crédito</a:t>
          </a:r>
          <a:endParaRPr lang="es-ES" sz="1600" dirty="0">
            <a:latin typeface="Times New Roman" panose="02020603050405020304" pitchFamily="18" charset="0"/>
            <a:cs typeface="Times New Roman" panose="02020603050405020304" pitchFamily="18" charset="0"/>
          </a:endParaRPr>
        </a:p>
      </dgm:t>
    </dgm:pt>
    <dgm:pt modelId="{73CA9496-0A64-44D1-B069-DBAE00E6851B}" type="parTrans" cxnId="{10BD3D14-B141-43C9-8887-FC47B28F5686}">
      <dgm:prSet custT="1"/>
      <dgm:spPr>
        <a:ln>
          <a:noFill/>
        </a:ln>
      </dgm:spPr>
      <dgm:t>
        <a:bodyPr/>
        <a:lstStyle/>
        <a:p>
          <a:endParaRPr lang="es-ES" sz="1600" dirty="0">
            <a:latin typeface="Times New Roman" pitchFamily="18" charset="0"/>
            <a:cs typeface="Times New Roman" pitchFamily="18" charset="0"/>
          </a:endParaRPr>
        </a:p>
      </dgm:t>
    </dgm:pt>
    <dgm:pt modelId="{0E0C4593-7342-416F-B69E-BB29C448BEA1}" type="sibTrans" cxnId="{10BD3D14-B141-43C9-8887-FC47B28F5686}">
      <dgm:prSet/>
      <dgm:spPr/>
      <dgm:t>
        <a:bodyPr/>
        <a:lstStyle/>
        <a:p>
          <a:endParaRPr lang="es-ES" sz="1600">
            <a:ln>
              <a:noFill/>
            </a:ln>
            <a:latin typeface="Times New Roman" pitchFamily="18" charset="0"/>
            <a:cs typeface="Times New Roman" pitchFamily="18" charset="0"/>
          </a:endParaRPr>
        </a:p>
      </dgm:t>
    </dgm:pt>
    <dgm:pt modelId="{BBFB26F9-792E-4FE3-8280-E38675729BC4}" type="pres">
      <dgm:prSet presAssocID="{D6063479-246C-4355-B152-9B55B1234178}" presName="Name0" presStyleCnt="0">
        <dgm:presLayoutVars>
          <dgm:chPref val="1"/>
          <dgm:dir/>
          <dgm:animOne val="branch"/>
          <dgm:animLvl val="lvl"/>
          <dgm:resizeHandles val="exact"/>
        </dgm:presLayoutVars>
      </dgm:prSet>
      <dgm:spPr/>
    </dgm:pt>
    <dgm:pt modelId="{1E80D348-8799-47FA-AB55-1240A9E85934}" type="pres">
      <dgm:prSet presAssocID="{693DBA96-33B2-48B9-9BF9-446960A86710}" presName="root1" presStyleCnt="0"/>
      <dgm:spPr/>
    </dgm:pt>
    <dgm:pt modelId="{A7947A6C-0D48-45AF-9919-1A8154CE5BD0}" type="pres">
      <dgm:prSet presAssocID="{693DBA96-33B2-48B9-9BF9-446960A86710}" presName="LevelOneTextNode" presStyleLbl="node0" presStyleIdx="0" presStyleCnt="1">
        <dgm:presLayoutVars>
          <dgm:chPref val="3"/>
        </dgm:presLayoutVars>
      </dgm:prSet>
      <dgm:spPr/>
    </dgm:pt>
    <dgm:pt modelId="{E9F3C8CA-EBC4-4545-A75E-7DBB2D40CB69}" type="pres">
      <dgm:prSet presAssocID="{693DBA96-33B2-48B9-9BF9-446960A86710}" presName="level2hierChild" presStyleCnt="0"/>
      <dgm:spPr/>
    </dgm:pt>
    <dgm:pt modelId="{6E24E7C3-3935-4F64-9A00-AE065F5B0262}" type="pres">
      <dgm:prSet presAssocID="{61AD2365-CA90-4EA1-B09C-EC9467487CA3}" presName="conn2-1" presStyleLbl="parChTrans1D2" presStyleIdx="0" presStyleCnt="4"/>
      <dgm:spPr/>
    </dgm:pt>
    <dgm:pt modelId="{34483703-575A-4B88-8493-271DEE7F8C10}" type="pres">
      <dgm:prSet presAssocID="{61AD2365-CA90-4EA1-B09C-EC9467487CA3}" presName="connTx" presStyleLbl="parChTrans1D2" presStyleIdx="0" presStyleCnt="4"/>
      <dgm:spPr/>
    </dgm:pt>
    <dgm:pt modelId="{AA7FC52B-302A-4E7C-BD1D-8C471E0A4CD2}" type="pres">
      <dgm:prSet presAssocID="{AF15BB8B-A3EA-472E-9143-D4139B8DCA65}" presName="root2" presStyleCnt="0"/>
      <dgm:spPr/>
    </dgm:pt>
    <dgm:pt modelId="{2BDBDC4F-A4C8-4051-BE58-BBBB0288035D}" type="pres">
      <dgm:prSet presAssocID="{AF15BB8B-A3EA-472E-9143-D4139B8DCA65}" presName="LevelTwoTextNode" presStyleLbl="node2" presStyleIdx="0" presStyleCnt="4">
        <dgm:presLayoutVars>
          <dgm:chPref val="3"/>
        </dgm:presLayoutVars>
      </dgm:prSet>
      <dgm:spPr/>
    </dgm:pt>
    <dgm:pt modelId="{660D5136-3443-40F7-8C0D-A29EFCE79C86}" type="pres">
      <dgm:prSet presAssocID="{AF15BB8B-A3EA-472E-9143-D4139B8DCA65}" presName="level3hierChild" presStyleCnt="0"/>
      <dgm:spPr/>
    </dgm:pt>
    <dgm:pt modelId="{259E4AF6-0B5D-4127-8AF4-F632AA6C98C5}" type="pres">
      <dgm:prSet presAssocID="{B23B4D34-736A-41E6-AF86-89F72470FA4E}" presName="conn2-1" presStyleLbl="parChTrans1D2" presStyleIdx="1" presStyleCnt="4"/>
      <dgm:spPr/>
    </dgm:pt>
    <dgm:pt modelId="{E3272B51-A898-43BA-B6A5-B956A6ED85C7}" type="pres">
      <dgm:prSet presAssocID="{B23B4D34-736A-41E6-AF86-89F72470FA4E}" presName="connTx" presStyleLbl="parChTrans1D2" presStyleIdx="1" presStyleCnt="4"/>
      <dgm:spPr/>
    </dgm:pt>
    <dgm:pt modelId="{7FA7208E-0ADD-479D-9F0E-6D75EC29F090}" type="pres">
      <dgm:prSet presAssocID="{824E0EB3-DA2E-470A-9C12-84C3CB8C859A}" presName="root2" presStyleCnt="0"/>
      <dgm:spPr/>
    </dgm:pt>
    <dgm:pt modelId="{75E624F3-B855-4F7F-8165-74BEA2827681}" type="pres">
      <dgm:prSet presAssocID="{824E0EB3-DA2E-470A-9C12-84C3CB8C859A}" presName="LevelTwoTextNode" presStyleLbl="node2" presStyleIdx="1" presStyleCnt="4">
        <dgm:presLayoutVars>
          <dgm:chPref val="3"/>
        </dgm:presLayoutVars>
      </dgm:prSet>
      <dgm:spPr/>
    </dgm:pt>
    <dgm:pt modelId="{2FDB7F33-3250-493F-9463-E587C86F5B2F}" type="pres">
      <dgm:prSet presAssocID="{824E0EB3-DA2E-470A-9C12-84C3CB8C859A}" presName="level3hierChild" presStyleCnt="0"/>
      <dgm:spPr/>
    </dgm:pt>
    <dgm:pt modelId="{D5E1F50C-4C2B-4136-AFAC-7A0599F72107}" type="pres">
      <dgm:prSet presAssocID="{502A0A06-BF5D-47BD-A85A-734ECA00A777}" presName="conn2-1" presStyleLbl="parChTrans1D2" presStyleIdx="2" presStyleCnt="4"/>
      <dgm:spPr/>
    </dgm:pt>
    <dgm:pt modelId="{D4E307A0-77E2-47DC-9DFD-41214EADD6B6}" type="pres">
      <dgm:prSet presAssocID="{502A0A06-BF5D-47BD-A85A-734ECA00A777}" presName="connTx" presStyleLbl="parChTrans1D2" presStyleIdx="2" presStyleCnt="4"/>
      <dgm:spPr/>
    </dgm:pt>
    <dgm:pt modelId="{1061760B-DF72-4DD4-9F13-20F1DB504AC8}" type="pres">
      <dgm:prSet presAssocID="{B17E9360-9DF9-4A80-9BC6-ECAA93A15F9D}" presName="root2" presStyleCnt="0"/>
      <dgm:spPr/>
    </dgm:pt>
    <dgm:pt modelId="{D74C08F4-B3EA-4F23-A94A-01E20154B048}" type="pres">
      <dgm:prSet presAssocID="{B17E9360-9DF9-4A80-9BC6-ECAA93A15F9D}" presName="LevelTwoTextNode" presStyleLbl="node2" presStyleIdx="2" presStyleCnt="4">
        <dgm:presLayoutVars>
          <dgm:chPref val="3"/>
        </dgm:presLayoutVars>
      </dgm:prSet>
      <dgm:spPr/>
    </dgm:pt>
    <dgm:pt modelId="{EC567652-58CE-4F7C-9E9A-A6C9565F21A1}" type="pres">
      <dgm:prSet presAssocID="{B17E9360-9DF9-4A80-9BC6-ECAA93A15F9D}" presName="level3hierChild" presStyleCnt="0"/>
      <dgm:spPr/>
    </dgm:pt>
    <dgm:pt modelId="{2D1D5876-33AE-4C38-91DA-7DA1F0A54DE3}" type="pres">
      <dgm:prSet presAssocID="{73CA9496-0A64-44D1-B069-DBAE00E6851B}" presName="conn2-1" presStyleLbl="parChTrans1D2" presStyleIdx="3" presStyleCnt="4"/>
      <dgm:spPr/>
    </dgm:pt>
    <dgm:pt modelId="{46A90209-DF8E-42B3-9C64-F138707948DE}" type="pres">
      <dgm:prSet presAssocID="{73CA9496-0A64-44D1-B069-DBAE00E6851B}" presName="connTx" presStyleLbl="parChTrans1D2" presStyleIdx="3" presStyleCnt="4"/>
      <dgm:spPr/>
    </dgm:pt>
    <dgm:pt modelId="{5AED54FF-899C-45E1-913A-DC2AB0F78CB6}" type="pres">
      <dgm:prSet presAssocID="{6062E195-9C5E-40E8-A47F-9FB19F99EE2D}" presName="root2" presStyleCnt="0"/>
      <dgm:spPr/>
    </dgm:pt>
    <dgm:pt modelId="{B4AE03A2-FD80-45BD-9EFF-FA57538881F9}" type="pres">
      <dgm:prSet presAssocID="{6062E195-9C5E-40E8-A47F-9FB19F99EE2D}" presName="LevelTwoTextNode" presStyleLbl="node2" presStyleIdx="3" presStyleCnt="4">
        <dgm:presLayoutVars>
          <dgm:chPref val="3"/>
        </dgm:presLayoutVars>
      </dgm:prSet>
      <dgm:spPr/>
    </dgm:pt>
    <dgm:pt modelId="{1455A1A9-105A-4000-AC66-7A6568B2549B}" type="pres">
      <dgm:prSet presAssocID="{6062E195-9C5E-40E8-A47F-9FB19F99EE2D}" presName="level3hierChild" presStyleCnt="0"/>
      <dgm:spPr/>
    </dgm:pt>
  </dgm:ptLst>
  <dgm:cxnLst>
    <dgm:cxn modelId="{2D139804-14B5-43C7-8E05-3822DF44EDAF}" type="presOf" srcId="{6062E195-9C5E-40E8-A47F-9FB19F99EE2D}" destId="{B4AE03A2-FD80-45BD-9EFF-FA57538881F9}" srcOrd="0" destOrd="0" presId="urn:microsoft.com/office/officeart/2008/layout/HorizontalMultiLevelHierarchy"/>
    <dgm:cxn modelId="{3160130D-1BA6-424B-B1BD-11EEE974C4F6}" type="presOf" srcId="{693DBA96-33B2-48B9-9BF9-446960A86710}" destId="{A7947A6C-0D48-45AF-9919-1A8154CE5BD0}" srcOrd="0" destOrd="0" presId="urn:microsoft.com/office/officeart/2008/layout/HorizontalMultiLevelHierarchy"/>
    <dgm:cxn modelId="{4F247A11-887F-4AB3-892A-6D86CEF32D9F}" srcId="{D6063479-246C-4355-B152-9B55B1234178}" destId="{693DBA96-33B2-48B9-9BF9-446960A86710}" srcOrd="0" destOrd="0" parTransId="{90F61F63-0424-4882-9FB4-7DB2EF08B2D0}" sibTransId="{1C52FC2A-12A7-4A7E-9AC6-F7C11F519402}"/>
    <dgm:cxn modelId="{10BD3D14-B141-43C9-8887-FC47B28F5686}" srcId="{693DBA96-33B2-48B9-9BF9-446960A86710}" destId="{6062E195-9C5E-40E8-A47F-9FB19F99EE2D}" srcOrd="3" destOrd="0" parTransId="{73CA9496-0A64-44D1-B069-DBAE00E6851B}" sibTransId="{0E0C4593-7342-416F-B69E-BB29C448BEA1}"/>
    <dgm:cxn modelId="{E00B5A1A-F683-459B-94BD-2225EADDA768}" type="presOf" srcId="{73CA9496-0A64-44D1-B069-DBAE00E6851B}" destId="{46A90209-DF8E-42B3-9C64-F138707948DE}" srcOrd="1" destOrd="0" presId="urn:microsoft.com/office/officeart/2008/layout/HorizontalMultiLevelHierarchy"/>
    <dgm:cxn modelId="{8F38251C-8E7E-4360-81DB-6827C6AF4DAF}" type="presOf" srcId="{B23B4D34-736A-41E6-AF86-89F72470FA4E}" destId="{E3272B51-A898-43BA-B6A5-B956A6ED85C7}" srcOrd="1" destOrd="0" presId="urn:microsoft.com/office/officeart/2008/layout/HorizontalMultiLevelHierarchy"/>
    <dgm:cxn modelId="{F2F2CD2D-B474-4C91-9E13-05A4FBC674C4}" srcId="{693DBA96-33B2-48B9-9BF9-446960A86710}" destId="{824E0EB3-DA2E-470A-9C12-84C3CB8C859A}" srcOrd="1" destOrd="0" parTransId="{B23B4D34-736A-41E6-AF86-89F72470FA4E}" sibTransId="{9EA9BBCD-8003-4820-927B-C9CF864D1885}"/>
    <dgm:cxn modelId="{1B7EE944-4C7D-4154-A876-A32B6CA3EF98}" type="presOf" srcId="{D6063479-246C-4355-B152-9B55B1234178}" destId="{BBFB26F9-792E-4FE3-8280-E38675729BC4}" srcOrd="0" destOrd="0" presId="urn:microsoft.com/office/officeart/2008/layout/HorizontalMultiLevelHierarchy"/>
    <dgm:cxn modelId="{EEDB3B89-85C1-4C73-BCCA-31ECFB1A1C8E}" type="presOf" srcId="{824E0EB3-DA2E-470A-9C12-84C3CB8C859A}" destId="{75E624F3-B855-4F7F-8165-74BEA2827681}" srcOrd="0" destOrd="0" presId="urn:microsoft.com/office/officeart/2008/layout/HorizontalMultiLevelHierarchy"/>
    <dgm:cxn modelId="{2AA7379E-D5C6-46A6-BD4C-52738F30F855}" type="presOf" srcId="{B23B4D34-736A-41E6-AF86-89F72470FA4E}" destId="{259E4AF6-0B5D-4127-8AF4-F632AA6C98C5}" srcOrd="0" destOrd="0" presId="urn:microsoft.com/office/officeart/2008/layout/HorizontalMultiLevelHierarchy"/>
    <dgm:cxn modelId="{513D3DA4-BE38-4BF1-A140-FBBE2E700E79}" type="presOf" srcId="{73CA9496-0A64-44D1-B069-DBAE00E6851B}" destId="{2D1D5876-33AE-4C38-91DA-7DA1F0A54DE3}" srcOrd="0" destOrd="0" presId="urn:microsoft.com/office/officeart/2008/layout/HorizontalMultiLevelHierarchy"/>
    <dgm:cxn modelId="{129D4CA4-82F9-471C-8744-72711392A019}" type="presOf" srcId="{AF15BB8B-A3EA-472E-9143-D4139B8DCA65}" destId="{2BDBDC4F-A4C8-4051-BE58-BBBB0288035D}" srcOrd="0" destOrd="0" presId="urn:microsoft.com/office/officeart/2008/layout/HorizontalMultiLevelHierarchy"/>
    <dgm:cxn modelId="{D3B70AB0-8DEE-48F9-83B0-B0F68EB8D58D}" type="presOf" srcId="{502A0A06-BF5D-47BD-A85A-734ECA00A777}" destId="{D4E307A0-77E2-47DC-9DFD-41214EADD6B6}" srcOrd="1" destOrd="0" presId="urn:microsoft.com/office/officeart/2008/layout/HorizontalMultiLevelHierarchy"/>
    <dgm:cxn modelId="{B135C3BE-2B81-445C-9754-43328EBD853A}" type="presOf" srcId="{61AD2365-CA90-4EA1-B09C-EC9467487CA3}" destId="{6E24E7C3-3935-4F64-9A00-AE065F5B0262}" srcOrd="0" destOrd="0" presId="urn:microsoft.com/office/officeart/2008/layout/HorizontalMultiLevelHierarchy"/>
    <dgm:cxn modelId="{A062A7D6-5EF3-40D9-8A35-D10B2CDA58E4}" srcId="{693DBA96-33B2-48B9-9BF9-446960A86710}" destId="{AF15BB8B-A3EA-472E-9143-D4139B8DCA65}" srcOrd="0" destOrd="0" parTransId="{61AD2365-CA90-4EA1-B09C-EC9467487CA3}" sibTransId="{49F065A8-F79B-4BA8-A266-18E906C7065A}"/>
    <dgm:cxn modelId="{719CD1E0-EF09-4A19-9B5A-E38184876B32}" type="presOf" srcId="{B17E9360-9DF9-4A80-9BC6-ECAA93A15F9D}" destId="{D74C08F4-B3EA-4F23-A94A-01E20154B048}" srcOrd="0" destOrd="0" presId="urn:microsoft.com/office/officeart/2008/layout/HorizontalMultiLevelHierarchy"/>
    <dgm:cxn modelId="{F8242AE2-A257-446F-A58A-63B45E793E0A}" type="presOf" srcId="{61AD2365-CA90-4EA1-B09C-EC9467487CA3}" destId="{34483703-575A-4B88-8493-271DEE7F8C10}" srcOrd="1" destOrd="0" presId="urn:microsoft.com/office/officeart/2008/layout/HorizontalMultiLevelHierarchy"/>
    <dgm:cxn modelId="{FDD7EEE4-D24A-44CD-A523-69D5803A375C}" type="presOf" srcId="{502A0A06-BF5D-47BD-A85A-734ECA00A777}" destId="{D5E1F50C-4C2B-4136-AFAC-7A0599F72107}" srcOrd="0" destOrd="0" presId="urn:microsoft.com/office/officeart/2008/layout/HorizontalMultiLevelHierarchy"/>
    <dgm:cxn modelId="{882DE9F8-2F6C-4B1B-9B63-EBA38C36436E}" srcId="{693DBA96-33B2-48B9-9BF9-446960A86710}" destId="{B17E9360-9DF9-4A80-9BC6-ECAA93A15F9D}" srcOrd="2" destOrd="0" parTransId="{502A0A06-BF5D-47BD-A85A-734ECA00A777}" sibTransId="{3ABE3E7C-9593-4B5F-AF6C-8163E9708875}"/>
    <dgm:cxn modelId="{587AA33B-C922-473E-A70D-8C98EF86E891}" type="presParOf" srcId="{BBFB26F9-792E-4FE3-8280-E38675729BC4}" destId="{1E80D348-8799-47FA-AB55-1240A9E85934}" srcOrd="0" destOrd="0" presId="urn:microsoft.com/office/officeart/2008/layout/HorizontalMultiLevelHierarchy"/>
    <dgm:cxn modelId="{D7CD9136-658E-47FE-BAF1-ADA614D3664D}" type="presParOf" srcId="{1E80D348-8799-47FA-AB55-1240A9E85934}" destId="{A7947A6C-0D48-45AF-9919-1A8154CE5BD0}" srcOrd="0" destOrd="0" presId="urn:microsoft.com/office/officeart/2008/layout/HorizontalMultiLevelHierarchy"/>
    <dgm:cxn modelId="{3D4FD238-A01A-4005-B186-D009C1A38D4A}" type="presParOf" srcId="{1E80D348-8799-47FA-AB55-1240A9E85934}" destId="{E9F3C8CA-EBC4-4545-A75E-7DBB2D40CB69}" srcOrd="1" destOrd="0" presId="urn:microsoft.com/office/officeart/2008/layout/HorizontalMultiLevelHierarchy"/>
    <dgm:cxn modelId="{89F16C66-4F2C-4674-9D6A-D05659F350A4}" type="presParOf" srcId="{E9F3C8CA-EBC4-4545-A75E-7DBB2D40CB69}" destId="{6E24E7C3-3935-4F64-9A00-AE065F5B0262}" srcOrd="0" destOrd="0" presId="urn:microsoft.com/office/officeart/2008/layout/HorizontalMultiLevelHierarchy"/>
    <dgm:cxn modelId="{9DB2F383-B065-4C99-B54E-E31A8B502EDA}" type="presParOf" srcId="{6E24E7C3-3935-4F64-9A00-AE065F5B0262}" destId="{34483703-575A-4B88-8493-271DEE7F8C10}" srcOrd="0" destOrd="0" presId="urn:microsoft.com/office/officeart/2008/layout/HorizontalMultiLevelHierarchy"/>
    <dgm:cxn modelId="{0597DF98-6BD8-466E-AE7D-600D16019E3C}" type="presParOf" srcId="{E9F3C8CA-EBC4-4545-A75E-7DBB2D40CB69}" destId="{AA7FC52B-302A-4E7C-BD1D-8C471E0A4CD2}" srcOrd="1" destOrd="0" presId="urn:microsoft.com/office/officeart/2008/layout/HorizontalMultiLevelHierarchy"/>
    <dgm:cxn modelId="{A9EAF15E-17C4-4C9A-8FD2-8541AAE12ED3}" type="presParOf" srcId="{AA7FC52B-302A-4E7C-BD1D-8C471E0A4CD2}" destId="{2BDBDC4F-A4C8-4051-BE58-BBBB0288035D}" srcOrd="0" destOrd="0" presId="urn:microsoft.com/office/officeart/2008/layout/HorizontalMultiLevelHierarchy"/>
    <dgm:cxn modelId="{CB0290D8-E89B-48D4-B63D-AFCA88812D57}" type="presParOf" srcId="{AA7FC52B-302A-4E7C-BD1D-8C471E0A4CD2}" destId="{660D5136-3443-40F7-8C0D-A29EFCE79C86}" srcOrd="1" destOrd="0" presId="urn:microsoft.com/office/officeart/2008/layout/HorizontalMultiLevelHierarchy"/>
    <dgm:cxn modelId="{93CD64C1-81DA-4513-B8B2-4FA05AB1BA38}" type="presParOf" srcId="{E9F3C8CA-EBC4-4545-A75E-7DBB2D40CB69}" destId="{259E4AF6-0B5D-4127-8AF4-F632AA6C98C5}" srcOrd="2" destOrd="0" presId="urn:microsoft.com/office/officeart/2008/layout/HorizontalMultiLevelHierarchy"/>
    <dgm:cxn modelId="{8747B51E-5979-4BAE-B267-82706708E9F2}" type="presParOf" srcId="{259E4AF6-0B5D-4127-8AF4-F632AA6C98C5}" destId="{E3272B51-A898-43BA-B6A5-B956A6ED85C7}" srcOrd="0" destOrd="0" presId="urn:microsoft.com/office/officeart/2008/layout/HorizontalMultiLevelHierarchy"/>
    <dgm:cxn modelId="{023E2ED1-05BC-49F8-A66C-6703F4A91FB0}" type="presParOf" srcId="{E9F3C8CA-EBC4-4545-A75E-7DBB2D40CB69}" destId="{7FA7208E-0ADD-479D-9F0E-6D75EC29F090}" srcOrd="3" destOrd="0" presId="urn:microsoft.com/office/officeart/2008/layout/HorizontalMultiLevelHierarchy"/>
    <dgm:cxn modelId="{A9C525A9-F540-4617-BE5A-B9C5CBCA7A5D}" type="presParOf" srcId="{7FA7208E-0ADD-479D-9F0E-6D75EC29F090}" destId="{75E624F3-B855-4F7F-8165-74BEA2827681}" srcOrd="0" destOrd="0" presId="urn:microsoft.com/office/officeart/2008/layout/HorizontalMultiLevelHierarchy"/>
    <dgm:cxn modelId="{7F6511CB-B1E2-4590-816F-182DD1642B91}" type="presParOf" srcId="{7FA7208E-0ADD-479D-9F0E-6D75EC29F090}" destId="{2FDB7F33-3250-493F-9463-E587C86F5B2F}" srcOrd="1" destOrd="0" presId="urn:microsoft.com/office/officeart/2008/layout/HorizontalMultiLevelHierarchy"/>
    <dgm:cxn modelId="{2801B4F2-750D-493F-B624-E107B813443C}" type="presParOf" srcId="{E9F3C8CA-EBC4-4545-A75E-7DBB2D40CB69}" destId="{D5E1F50C-4C2B-4136-AFAC-7A0599F72107}" srcOrd="4" destOrd="0" presId="urn:microsoft.com/office/officeart/2008/layout/HorizontalMultiLevelHierarchy"/>
    <dgm:cxn modelId="{92AFCA3B-968B-478C-9DE6-49B79D394773}" type="presParOf" srcId="{D5E1F50C-4C2B-4136-AFAC-7A0599F72107}" destId="{D4E307A0-77E2-47DC-9DFD-41214EADD6B6}" srcOrd="0" destOrd="0" presId="urn:microsoft.com/office/officeart/2008/layout/HorizontalMultiLevelHierarchy"/>
    <dgm:cxn modelId="{53A04A99-5936-4240-8C47-5D10084651DA}" type="presParOf" srcId="{E9F3C8CA-EBC4-4545-A75E-7DBB2D40CB69}" destId="{1061760B-DF72-4DD4-9F13-20F1DB504AC8}" srcOrd="5" destOrd="0" presId="urn:microsoft.com/office/officeart/2008/layout/HorizontalMultiLevelHierarchy"/>
    <dgm:cxn modelId="{2CB03D6B-4C72-4638-9BC1-9D36A55F8A77}" type="presParOf" srcId="{1061760B-DF72-4DD4-9F13-20F1DB504AC8}" destId="{D74C08F4-B3EA-4F23-A94A-01E20154B048}" srcOrd="0" destOrd="0" presId="urn:microsoft.com/office/officeart/2008/layout/HorizontalMultiLevelHierarchy"/>
    <dgm:cxn modelId="{1F652CF1-0910-4E83-B35D-0E655F846A42}" type="presParOf" srcId="{1061760B-DF72-4DD4-9F13-20F1DB504AC8}" destId="{EC567652-58CE-4F7C-9E9A-A6C9565F21A1}" srcOrd="1" destOrd="0" presId="urn:microsoft.com/office/officeart/2008/layout/HorizontalMultiLevelHierarchy"/>
    <dgm:cxn modelId="{1D40A712-1E73-4577-A77F-B21558BD4509}" type="presParOf" srcId="{E9F3C8CA-EBC4-4545-A75E-7DBB2D40CB69}" destId="{2D1D5876-33AE-4C38-91DA-7DA1F0A54DE3}" srcOrd="6" destOrd="0" presId="urn:microsoft.com/office/officeart/2008/layout/HorizontalMultiLevelHierarchy"/>
    <dgm:cxn modelId="{ED594F6F-8D91-4EA7-B9D6-496796D3DDA2}" type="presParOf" srcId="{2D1D5876-33AE-4C38-91DA-7DA1F0A54DE3}" destId="{46A90209-DF8E-42B3-9C64-F138707948DE}" srcOrd="0" destOrd="0" presId="urn:microsoft.com/office/officeart/2008/layout/HorizontalMultiLevelHierarchy"/>
    <dgm:cxn modelId="{2F7E9AE0-B558-48AB-B97F-369DF90CCD76}" type="presParOf" srcId="{E9F3C8CA-EBC4-4545-A75E-7DBB2D40CB69}" destId="{5AED54FF-899C-45E1-913A-DC2AB0F78CB6}" srcOrd="7" destOrd="0" presId="urn:microsoft.com/office/officeart/2008/layout/HorizontalMultiLevelHierarchy"/>
    <dgm:cxn modelId="{3B86E26C-DCD3-4F25-B0D0-97964B297BDD}" type="presParOf" srcId="{5AED54FF-899C-45E1-913A-DC2AB0F78CB6}" destId="{B4AE03A2-FD80-45BD-9EFF-FA57538881F9}" srcOrd="0" destOrd="0" presId="urn:microsoft.com/office/officeart/2008/layout/HorizontalMultiLevelHierarchy"/>
    <dgm:cxn modelId="{2DB50A6C-E6DD-4FA9-A104-73494B510BCA}" type="presParOf" srcId="{5AED54FF-899C-45E1-913A-DC2AB0F78CB6}" destId="{1455A1A9-105A-4000-AC66-7A6568B2549B}" srcOrd="1" destOrd="0" presId="urn:microsoft.com/office/officeart/2008/layout/HorizontalMultiLevelHierarchy"/>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AC4D6-63D1-4602-8CB9-725A78EE483C}" type="doc">
      <dgm:prSet loTypeId="urn:microsoft.com/office/officeart/2005/8/layout/vList5" loCatId="list" qsTypeId="urn:microsoft.com/office/officeart/2005/8/quickstyle/simple2" qsCatId="simple" csTypeId="urn:microsoft.com/office/officeart/2005/8/colors/colorful1" csCatId="colorful" phldr="1"/>
      <dgm:spPr/>
      <dgm:t>
        <a:bodyPr/>
        <a:lstStyle/>
        <a:p>
          <a:endParaRPr lang="es-EC"/>
        </a:p>
      </dgm:t>
    </dgm:pt>
    <dgm:pt modelId="{2E70A3BE-2177-4DC7-BF71-95136646199D}">
      <dgm:prSet phldrT="[Text]" custT="1"/>
      <dgm:spPr/>
      <dgm:t>
        <a:bodyPr/>
        <a:lstStyle/>
        <a:p>
          <a:pPr algn="ctr"/>
          <a:r>
            <a:rPr lang="es-EC" sz="1600" b="1" dirty="0">
              <a:latin typeface="+mj-lt"/>
            </a:rPr>
            <a:t>ENFOQUE</a:t>
          </a:r>
        </a:p>
      </dgm:t>
    </dgm:pt>
    <dgm:pt modelId="{CBC0B8D8-0B0A-4808-BF23-AF4CDCF59C69}" type="parTrans" cxnId="{EF831FBA-25EF-4364-8C72-7D52E450CA81}">
      <dgm:prSet/>
      <dgm:spPr/>
      <dgm:t>
        <a:bodyPr/>
        <a:lstStyle/>
        <a:p>
          <a:endParaRPr lang="es-EC" sz="1600">
            <a:latin typeface="+mj-lt"/>
          </a:endParaRPr>
        </a:p>
      </dgm:t>
    </dgm:pt>
    <dgm:pt modelId="{7F482840-BD86-4025-AB64-62C211505F23}" type="sibTrans" cxnId="{EF831FBA-25EF-4364-8C72-7D52E450CA81}">
      <dgm:prSet/>
      <dgm:spPr/>
      <dgm:t>
        <a:bodyPr/>
        <a:lstStyle/>
        <a:p>
          <a:endParaRPr lang="es-EC" sz="1600">
            <a:latin typeface="+mj-lt"/>
          </a:endParaRPr>
        </a:p>
      </dgm:t>
    </dgm:pt>
    <dgm:pt modelId="{80290C97-F578-4FEE-AF3E-A75B602BCC76}">
      <dgm:prSet phldrT="[Text]" custT="1"/>
      <dgm:spPr/>
      <dgm:t>
        <a:bodyPr/>
        <a:lstStyle/>
        <a:p>
          <a:pPr algn="just"/>
          <a:r>
            <a:rPr lang="es-EC" altLang="es-EC" sz="1600" dirty="0">
              <a:latin typeface="+mj-lt"/>
            </a:rPr>
            <a:t>Modelo que se utiliza para detectar la vulnerabilidad financiera, considerándola como una herramienta de control y supervisión externa </a:t>
          </a:r>
          <a:endParaRPr lang="es-EC" sz="1600" dirty="0">
            <a:latin typeface="+mj-lt"/>
          </a:endParaRPr>
        </a:p>
      </dgm:t>
    </dgm:pt>
    <dgm:pt modelId="{0044B882-38E8-4870-B6AE-8767619BC1BA}" type="parTrans" cxnId="{19FCC83E-788E-4CAF-9FC1-F3ACE25B3337}">
      <dgm:prSet/>
      <dgm:spPr/>
      <dgm:t>
        <a:bodyPr/>
        <a:lstStyle/>
        <a:p>
          <a:endParaRPr lang="es-EC" sz="1600">
            <a:latin typeface="+mj-lt"/>
          </a:endParaRPr>
        </a:p>
      </dgm:t>
    </dgm:pt>
    <dgm:pt modelId="{2B648138-F7BD-4067-AD2D-0B4946A998FA}" type="sibTrans" cxnId="{19FCC83E-788E-4CAF-9FC1-F3ACE25B3337}">
      <dgm:prSet/>
      <dgm:spPr/>
      <dgm:t>
        <a:bodyPr/>
        <a:lstStyle/>
        <a:p>
          <a:endParaRPr lang="es-EC" sz="1600">
            <a:latin typeface="+mj-lt"/>
          </a:endParaRPr>
        </a:p>
      </dgm:t>
    </dgm:pt>
    <dgm:pt modelId="{2B6B74B1-96D7-4ADA-A2C5-904F5C0D5D67}" type="pres">
      <dgm:prSet presAssocID="{B53AC4D6-63D1-4602-8CB9-725A78EE483C}" presName="Name0" presStyleCnt="0">
        <dgm:presLayoutVars>
          <dgm:dir/>
          <dgm:animLvl val="lvl"/>
          <dgm:resizeHandles val="exact"/>
        </dgm:presLayoutVars>
      </dgm:prSet>
      <dgm:spPr/>
    </dgm:pt>
    <dgm:pt modelId="{AB782A93-4D75-4571-9CFE-971419D01C03}" type="pres">
      <dgm:prSet presAssocID="{2E70A3BE-2177-4DC7-BF71-95136646199D}" presName="linNode" presStyleCnt="0"/>
      <dgm:spPr/>
    </dgm:pt>
    <dgm:pt modelId="{AC2C6B8D-9DA1-4645-9A64-B79332E2DFBD}" type="pres">
      <dgm:prSet presAssocID="{2E70A3BE-2177-4DC7-BF71-95136646199D}" presName="parentText" presStyleLbl="node1" presStyleIdx="0" presStyleCnt="1" custScaleX="56011" custLinFactNeighborX="-11583" custLinFactNeighborY="49">
        <dgm:presLayoutVars>
          <dgm:chMax val="1"/>
          <dgm:bulletEnabled val="1"/>
        </dgm:presLayoutVars>
      </dgm:prSet>
      <dgm:spPr/>
    </dgm:pt>
    <dgm:pt modelId="{4D1800A5-9172-44C5-9720-9D91F06A69AF}" type="pres">
      <dgm:prSet presAssocID="{2E70A3BE-2177-4DC7-BF71-95136646199D}" presName="descendantText" presStyleLbl="alignAccFollowNode1" presStyleIdx="0" presStyleCnt="1" custScaleX="106619" custLinFactNeighborX="-25777" custLinFactNeighborY="-1345">
        <dgm:presLayoutVars>
          <dgm:bulletEnabled val="1"/>
        </dgm:presLayoutVars>
      </dgm:prSet>
      <dgm:spPr/>
    </dgm:pt>
  </dgm:ptLst>
  <dgm:cxnLst>
    <dgm:cxn modelId="{19FCC83E-788E-4CAF-9FC1-F3ACE25B3337}" srcId="{2E70A3BE-2177-4DC7-BF71-95136646199D}" destId="{80290C97-F578-4FEE-AF3E-A75B602BCC76}" srcOrd="0" destOrd="0" parTransId="{0044B882-38E8-4870-B6AE-8767619BC1BA}" sibTransId="{2B648138-F7BD-4067-AD2D-0B4946A998FA}"/>
    <dgm:cxn modelId="{0DB82EA7-2675-4818-8CEC-3D5B71912752}" type="presOf" srcId="{B53AC4D6-63D1-4602-8CB9-725A78EE483C}" destId="{2B6B74B1-96D7-4ADA-A2C5-904F5C0D5D67}" srcOrd="0" destOrd="0" presId="urn:microsoft.com/office/officeart/2005/8/layout/vList5"/>
    <dgm:cxn modelId="{EF831FBA-25EF-4364-8C72-7D52E450CA81}" srcId="{B53AC4D6-63D1-4602-8CB9-725A78EE483C}" destId="{2E70A3BE-2177-4DC7-BF71-95136646199D}" srcOrd="0" destOrd="0" parTransId="{CBC0B8D8-0B0A-4808-BF23-AF4CDCF59C69}" sibTransId="{7F482840-BD86-4025-AB64-62C211505F23}"/>
    <dgm:cxn modelId="{1EE1C3F3-579B-42DA-A06D-D85AB515E01E}" type="presOf" srcId="{2E70A3BE-2177-4DC7-BF71-95136646199D}" destId="{AC2C6B8D-9DA1-4645-9A64-B79332E2DFBD}" srcOrd="0" destOrd="0" presId="urn:microsoft.com/office/officeart/2005/8/layout/vList5"/>
    <dgm:cxn modelId="{BCAA39FF-AB39-4B87-A90B-36F3923CDBE4}" type="presOf" srcId="{80290C97-F578-4FEE-AF3E-A75B602BCC76}" destId="{4D1800A5-9172-44C5-9720-9D91F06A69AF}" srcOrd="0" destOrd="0" presId="urn:microsoft.com/office/officeart/2005/8/layout/vList5"/>
    <dgm:cxn modelId="{E49F671E-6E44-44C7-A5DD-24FA71EB1227}" type="presParOf" srcId="{2B6B74B1-96D7-4ADA-A2C5-904F5C0D5D67}" destId="{AB782A93-4D75-4571-9CFE-971419D01C03}" srcOrd="0" destOrd="0" presId="urn:microsoft.com/office/officeart/2005/8/layout/vList5"/>
    <dgm:cxn modelId="{C0B47D75-8036-4972-A458-FB35EC6219DC}" type="presParOf" srcId="{AB782A93-4D75-4571-9CFE-971419D01C03}" destId="{AC2C6B8D-9DA1-4645-9A64-B79332E2DFBD}" srcOrd="0" destOrd="0" presId="urn:microsoft.com/office/officeart/2005/8/layout/vList5"/>
    <dgm:cxn modelId="{6807BF71-7E2C-46C3-ABAF-57D1A475D37C}" type="presParOf" srcId="{AB782A93-4D75-4571-9CFE-971419D01C03}" destId="{4D1800A5-9172-44C5-9720-9D91F06A69A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F37E90-A45A-469E-BCF6-2E616A17D867}" type="doc">
      <dgm:prSet loTypeId="urn:microsoft.com/office/officeart/2005/8/layout/process2" loCatId="process" qsTypeId="urn:microsoft.com/office/officeart/2005/8/quickstyle/3d4" qsCatId="3D" csTypeId="urn:microsoft.com/office/officeart/2005/8/colors/colorful1" csCatId="colorful" phldr="1"/>
      <dgm:spPr/>
      <dgm:t>
        <a:bodyPr/>
        <a:lstStyle/>
        <a:p>
          <a:endParaRPr lang="es-EC"/>
        </a:p>
      </dgm:t>
    </dgm:pt>
    <dgm:pt modelId="{404DA871-AE42-4955-B992-E53DE30959AE}">
      <dgm:prSet phldrT="[Texto]" custT="1"/>
      <dgm:spPr/>
      <dgm:t>
        <a:bodyPr/>
        <a:lstStyle/>
        <a:p>
          <a:r>
            <a:rPr lang="es-EC" sz="1600" b="0" dirty="0">
              <a:solidFill>
                <a:schemeClr val="tx1"/>
              </a:solidFill>
              <a:latin typeface="+mj-lt"/>
              <a:cs typeface="Calibri" panose="020F0502020204030204" pitchFamily="34" charset="0"/>
            </a:rPr>
            <a:t>Suficiencia de Capital (capital adequacy) </a:t>
          </a:r>
        </a:p>
      </dgm:t>
    </dgm:pt>
    <dgm:pt modelId="{82B3BC40-99E3-4C08-9B7B-E675457B86A2}" type="parTrans" cxnId="{C926029D-07D7-42D7-AB1B-B1BB0BB41FC0}">
      <dgm:prSet/>
      <dgm:spPr/>
      <dgm:t>
        <a:bodyPr/>
        <a:lstStyle/>
        <a:p>
          <a:endParaRPr lang="es-EC" sz="1600" b="0">
            <a:solidFill>
              <a:schemeClr val="tx1"/>
            </a:solidFill>
            <a:latin typeface="+mj-lt"/>
            <a:cs typeface="Calibri" panose="020F0502020204030204" pitchFamily="34" charset="0"/>
          </a:endParaRPr>
        </a:p>
      </dgm:t>
    </dgm:pt>
    <dgm:pt modelId="{65F028D4-0B2A-48E8-AC29-4DE954EE698D}" type="sibTrans" cxnId="{C926029D-07D7-42D7-AB1B-B1BB0BB41FC0}">
      <dgm:prSet custT="1"/>
      <dgm:spPr/>
      <dgm:t>
        <a:bodyPr/>
        <a:lstStyle/>
        <a:p>
          <a:endParaRPr lang="es-EC" sz="1600" b="0" dirty="0">
            <a:solidFill>
              <a:schemeClr val="tx1"/>
            </a:solidFill>
            <a:latin typeface="+mj-lt"/>
            <a:cs typeface="Calibri" panose="020F0502020204030204" pitchFamily="34" charset="0"/>
          </a:endParaRPr>
        </a:p>
      </dgm:t>
    </dgm:pt>
    <dgm:pt modelId="{DF630B00-4DB1-42A1-AC9D-2279EDB5A796}">
      <dgm:prSet phldrT="[Texto]" custT="1"/>
      <dgm:spPr/>
      <dgm:t>
        <a:bodyPr/>
        <a:lstStyle/>
        <a:p>
          <a:r>
            <a:rPr lang="es-EC" sz="1600" b="0" dirty="0">
              <a:solidFill>
                <a:schemeClr val="tx1"/>
              </a:solidFill>
              <a:latin typeface="+mj-lt"/>
              <a:cs typeface="Calibri" panose="020F0502020204030204" pitchFamily="34" charset="0"/>
            </a:rPr>
            <a:t>Manejo de administración (management quality)</a:t>
          </a:r>
        </a:p>
      </dgm:t>
    </dgm:pt>
    <dgm:pt modelId="{549CA5F9-169C-4D33-92DF-16822EB6B7FB}" type="parTrans" cxnId="{9AEB4EA0-09D2-4510-B82A-A4D6B4B966C3}">
      <dgm:prSet/>
      <dgm:spPr/>
      <dgm:t>
        <a:bodyPr/>
        <a:lstStyle/>
        <a:p>
          <a:endParaRPr lang="es-EC" sz="1600" b="0">
            <a:solidFill>
              <a:schemeClr val="tx1"/>
            </a:solidFill>
            <a:latin typeface="+mj-lt"/>
            <a:cs typeface="Calibri" panose="020F0502020204030204" pitchFamily="34" charset="0"/>
          </a:endParaRPr>
        </a:p>
      </dgm:t>
    </dgm:pt>
    <dgm:pt modelId="{5BC45888-42C0-4C0D-B733-B6365B84F6AB}" type="sibTrans" cxnId="{9AEB4EA0-09D2-4510-B82A-A4D6B4B966C3}">
      <dgm:prSet custT="1"/>
      <dgm:spPr/>
      <dgm:t>
        <a:bodyPr/>
        <a:lstStyle/>
        <a:p>
          <a:endParaRPr lang="es-EC" sz="1600" b="0" dirty="0">
            <a:solidFill>
              <a:schemeClr val="tx1"/>
            </a:solidFill>
            <a:latin typeface="+mj-lt"/>
            <a:cs typeface="Calibri" panose="020F0502020204030204" pitchFamily="34" charset="0"/>
          </a:endParaRPr>
        </a:p>
      </dgm:t>
    </dgm:pt>
    <dgm:pt modelId="{FF70940B-7E20-4C69-8597-3581F009EFB2}">
      <dgm:prSet phldrT="[Texto]" custT="1"/>
      <dgm:spPr/>
      <dgm:t>
        <a:bodyPr/>
        <a:lstStyle/>
        <a:p>
          <a:r>
            <a:rPr lang="es-EC" sz="1600" b="0" dirty="0">
              <a:solidFill>
                <a:schemeClr val="tx1"/>
              </a:solidFill>
              <a:latin typeface="+mj-lt"/>
              <a:cs typeface="Calibri" panose="020F0502020204030204" pitchFamily="34" charset="0"/>
            </a:rPr>
            <a:t>Rentabilidad (earnings)</a:t>
          </a:r>
        </a:p>
      </dgm:t>
    </dgm:pt>
    <dgm:pt modelId="{6FB40DC9-912A-40DE-B2E8-B6E16F3B5152}" type="parTrans" cxnId="{B3B52F87-93AA-4DA0-82EB-F983B3C2FD76}">
      <dgm:prSet/>
      <dgm:spPr/>
      <dgm:t>
        <a:bodyPr/>
        <a:lstStyle/>
        <a:p>
          <a:endParaRPr lang="es-EC" sz="1600" b="0">
            <a:solidFill>
              <a:schemeClr val="tx1"/>
            </a:solidFill>
            <a:latin typeface="+mj-lt"/>
            <a:cs typeface="Calibri" panose="020F0502020204030204" pitchFamily="34" charset="0"/>
          </a:endParaRPr>
        </a:p>
      </dgm:t>
    </dgm:pt>
    <dgm:pt modelId="{268F0A79-144F-425C-AC98-FC98F44044A2}" type="sibTrans" cxnId="{B3B52F87-93AA-4DA0-82EB-F983B3C2FD76}">
      <dgm:prSet custT="1"/>
      <dgm:spPr/>
      <dgm:t>
        <a:bodyPr/>
        <a:lstStyle/>
        <a:p>
          <a:endParaRPr lang="es-EC" sz="1600" b="0" dirty="0">
            <a:solidFill>
              <a:schemeClr val="tx1"/>
            </a:solidFill>
            <a:latin typeface="+mj-lt"/>
            <a:cs typeface="Calibri" panose="020F0502020204030204" pitchFamily="34" charset="0"/>
          </a:endParaRPr>
        </a:p>
      </dgm:t>
    </dgm:pt>
    <dgm:pt modelId="{A2A5A103-3E96-49CA-B2C2-02A34358C998}">
      <dgm:prSet phldrT="[Texto]" custT="1"/>
      <dgm:spPr/>
      <dgm:t>
        <a:bodyPr/>
        <a:lstStyle/>
        <a:p>
          <a:r>
            <a:rPr lang="es-EC" sz="1600" b="0" dirty="0">
              <a:solidFill>
                <a:schemeClr val="tx1"/>
              </a:solidFill>
              <a:latin typeface="+mj-lt"/>
              <a:cs typeface="Calibri" panose="020F0502020204030204" pitchFamily="34" charset="0"/>
            </a:rPr>
            <a:t>Liquidez (liquidity):</a:t>
          </a:r>
        </a:p>
      </dgm:t>
    </dgm:pt>
    <dgm:pt modelId="{F7766E1D-D8B2-4048-81D1-31A2FAC20DAD}" type="parTrans" cxnId="{B13090F5-59B4-42C7-8486-C3EDB9C3A0B5}">
      <dgm:prSet/>
      <dgm:spPr/>
      <dgm:t>
        <a:bodyPr/>
        <a:lstStyle/>
        <a:p>
          <a:endParaRPr lang="es-EC" sz="1600" b="0">
            <a:solidFill>
              <a:schemeClr val="tx1"/>
            </a:solidFill>
            <a:latin typeface="+mj-lt"/>
            <a:cs typeface="Calibri" panose="020F0502020204030204" pitchFamily="34" charset="0"/>
          </a:endParaRPr>
        </a:p>
      </dgm:t>
    </dgm:pt>
    <dgm:pt modelId="{73DF4AE0-2BCD-493E-B9DC-3E4A34FCED2A}" type="sibTrans" cxnId="{B13090F5-59B4-42C7-8486-C3EDB9C3A0B5}">
      <dgm:prSet/>
      <dgm:spPr/>
      <dgm:t>
        <a:bodyPr/>
        <a:lstStyle/>
        <a:p>
          <a:endParaRPr lang="es-EC" sz="1600" b="0">
            <a:solidFill>
              <a:schemeClr val="tx1"/>
            </a:solidFill>
            <a:latin typeface="+mj-lt"/>
            <a:cs typeface="Calibri" panose="020F0502020204030204" pitchFamily="34" charset="0"/>
          </a:endParaRPr>
        </a:p>
      </dgm:t>
    </dgm:pt>
    <dgm:pt modelId="{C562DC57-204C-4E82-8625-4B7C4B686BBE}">
      <dgm:prSet phldrT="[Texto]" custT="1"/>
      <dgm:spPr/>
      <dgm:t>
        <a:bodyPr/>
        <a:lstStyle/>
        <a:p>
          <a:r>
            <a:rPr lang="es-EC" sz="1600" b="0" dirty="0">
              <a:solidFill>
                <a:schemeClr val="tx1"/>
              </a:solidFill>
              <a:latin typeface="+mj-lt"/>
              <a:cs typeface="Calibri" panose="020F0502020204030204" pitchFamily="34" charset="0"/>
            </a:rPr>
            <a:t>Calidad de activos (aseet quality)</a:t>
          </a:r>
        </a:p>
      </dgm:t>
    </dgm:pt>
    <dgm:pt modelId="{98F03AB1-9501-4D8D-8BC3-4CD7DD09C838}" type="sibTrans" cxnId="{535E57AC-D17F-44D9-9B1D-965234B2B23D}">
      <dgm:prSet custT="1"/>
      <dgm:spPr/>
      <dgm:t>
        <a:bodyPr/>
        <a:lstStyle/>
        <a:p>
          <a:endParaRPr lang="es-EC" sz="1600" b="0" dirty="0">
            <a:solidFill>
              <a:schemeClr val="tx1"/>
            </a:solidFill>
            <a:latin typeface="+mj-lt"/>
            <a:cs typeface="Calibri" panose="020F0502020204030204" pitchFamily="34" charset="0"/>
          </a:endParaRPr>
        </a:p>
      </dgm:t>
    </dgm:pt>
    <dgm:pt modelId="{A64E27D1-14BF-47C1-8A2D-95A5ABBDEBF4}" type="parTrans" cxnId="{535E57AC-D17F-44D9-9B1D-965234B2B23D}">
      <dgm:prSet/>
      <dgm:spPr/>
      <dgm:t>
        <a:bodyPr/>
        <a:lstStyle/>
        <a:p>
          <a:endParaRPr lang="es-EC" sz="1600" b="0">
            <a:solidFill>
              <a:schemeClr val="tx1"/>
            </a:solidFill>
            <a:latin typeface="+mj-lt"/>
            <a:cs typeface="Calibri" panose="020F0502020204030204" pitchFamily="34" charset="0"/>
          </a:endParaRPr>
        </a:p>
      </dgm:t>
    </dgm:pt>
    <dgm:pt modelId="{11366DCD-29BA-4310-AC72-D357CB150F1C}" type="pres">
      <dgm:prSet presAssocID="{B1F37E90-A45A-469E-BCF6-2E616A17D867}" presName="linearFlow" presStyleCnt="0">
        <dgm:presLayoutVars>
          <dgm:resizeHandles val="exact"/>
        </dgm:presLayoutVars>
      </dgm:prSet>
      <dgm:spPr/>
    </dgm:pt>
    <dgm:pt modelId="{03893AD8-4621-4C55-83A1-907473FF41DE}" type="pres">
      <dgm:prSet presAssocID="{404DA871-AE42-4955-B992-E53DE30959AE}" presName="node" presStyleLbl="node1" presStyleIdx="0" presStyleCnt="5" custScaleX="286283">
        <dgm:presLayoutVars>
          <dgm:bulletEnabled val="1"/>
        </dgm:presLayoutVars>
      </dgm:prSet>
      <dgm:spPr/>
    </dgm:pt>
    <dgm:pt modelId="{5DC072E4-83AB-4CB9-BE00-0AD3DFCC2FAA}" type="pres">
      <dgm:prSet presAssocID="{65F028D4-0B2A-48E8-AC29-4DE954EE698D}" presName="sibTrans" presStyleLbl="sibTrans2D1" presStyleIdx="0" presStyleCnt="4"/>
      <dgm:spPr/>
    </dgm:pt>
    <dgm:pt modelId="{369D8A12-1207-490E-9678-DAEEE014CAA3}" type="pres">
      <dgm:prSet presAssocID="{65F028D4-0B2A-48E8-AC29-4DE954EE698D}" presName="connectorText" presStyleLbl="sibTrans2D1" presStyleIdx="0" presStyleCnt="4"/>
      <dgm:spPr/>
    </dgm:pt>
    <dgm:pt modelId="{F9035D81-FFD2-49A1-AFDA-AD51135D2774}" type="pres">
      <dgm:prSet presAssocID="{C562DC57-204C-4E82-8625-4B7C4B686BBE}" presName="node" presStyleLbl="node1" presStyleIdx="1" presStyleCnt="5" custScaleX="286283">
        <dgm:presLayoutVars>
          <dgm:bulletEnabled val="1"/>
        </dgm:presLayoutVars>
      </dgm:prSet>
      <dgm:spPr/>
    </dgm:pt>
    <dgm:pt modelId="{7CE4AC7D-5BB4-489D-956A-B61FC93C7EF1}" type="pres">
      <dgm:prSet presAssocID="{98F03AB1-9501-4D8D-8BC3-4CD7DD09C838}" presName="sibTrans" presStyleLbl="sibTrans2D1" presStyleIdx="1" presStyleCnt="4"/>
      <dgm:spPr/>
    </dgm:pt>
    <dgm:pt modelId="{B14323CB-2A5B-44FC-8182-1BD127A26816}" type="pres">
      <dgm:prSet presAssocID="{98F03AB1-9501-4D8D-8BC3-4CD7DD09C838}" presName="connectorText" presStyleLbl="sibTrans2D1" presStyleIdx="1" presStyleCnt="4"/>
      <dgm:spPr/>
    </dgm:pt>
    <dgm:pt modelId="{DE6A5D2A-10AE-4F9C-949D-467D8FE0D768}" type="pres">
      <dgm:prSet presAssocID="{DF630B00-4DB1-42A1-AC9D-2279EDB5A796}" presName="node" presStyleLbl="node1" presStyleIdx="2" presStyleCnt="5" custScaleX="286283">
        <dgm:presLayoutVars>
          <dgm:bulletEnabled val="1"/>
        </dgm:presLayoutVars>
      </dgm:prSet>
      <dgm:spPr/>
    </dgm:pt>
    <dgm:pt modelId="{50CC8B47-701A-4EA1-BDE1-6B4D5590BAB6}" type="pres">
      <dgm:prSet presAssocID="{5BC45888-42C0-4C0D-B733-B6365B84F6AB}" presName="sibTrans" presStyleLbl="sibTrans2D1" presStyleIdx="2" presStyleCnt="4"/>
      <dgm:spPr/>
    </dgm:pt>
    <dgm:pt modelId="{75176A75-E88F-4E1C-B6AE-A8F5BD525B51}" type="pres">
      <dgm:prSet presAssocID="{5BC45888-42C0-4C0D-B733-B6365B84F6AB}" presName="connectorText" presStyleLbl="sibTrans2D1" presStyleIdx="2" presStyleCnt="4"/>
      <dgm:spPr/>
    </dgm:pt>
    <dgm:pt modelId="{D226F872-A6A0-4051-8E07-3C8239FB94C0}" type="pres">
      <dgm:prSet presAssocID="{FF70940B-7E20-4C69-8597-3581F009EFB2}" presName="node" presStyleLbl="node1" presStyleIdx="3" presStyleCnt="5" custScaleX="286283">
        <dgm:presLayoutVars>
          <dgm:bulletEnabled val="1"/>
        </dgm:presLayoutVars>
      </dgm:prSet>
      <dgm:spPr/>
    </dgm:pt>
    <dgm:pt modelId="{FF86CBB4-1A64-494C-BEC3-3DE285F89604}" type="pres">
      <dgm:prSet presAssocID="{268F0A79-144F-425C-AC98-FC98F44044A2}" presName="sibTrans" presStyleLbl="sibTrans2D1" presStyleIdx="3" presStyleCnt="4"/>
      <dgm:spPr/>
    </dgm:pt>
    <dgm:pt modelId="{465AEB53-9721-46D7-8B87-81FCB40DE8F5}" type="pres">
      <dgm:prSet presAssocID="{268F0A79-144F-425C-AC98-FC98F44044A2}" presName="connectorText" presStyleLbl="sibTrans2D1" presStyleIdx="3" presStyleCnt="4"/>
      <dgm:spPr/>
    </dgm:pt>
    <dgm:pt modelId="{115990EF-EA33-4987-9603-E5910BAD1698}" type="pres">
      <dgm:prSet presAssocID="{A2A5A103-3E96-49CA-B2C2-02A34358C998}" presName="node" presStyleLbl="node1" presStyleIdx="4" presStyleCnt="5" custScaleX="286283">
        <dgm:presLayoutVars>
          <dgm:bulletEnabled val="1"/>
        </dgm:presLayoutVars>
      </dgm:prSet>
      <dgm:spPr/>
    </dgm:pt>
  </dgm:ptLst>
  <dgm:cxnLst>
    <dgm:cxn modelId="{7514AC16-C99C-4DBB-86A7-37F71D4EED8C}" type="presOf" srcId="{DF630B00-4DB1-42A1-AC9D-2279EDB5A796}" destId="{DE6A5D2A-10AE-4F9C-949D-467D8FE0D768}" srcOrd="0" destOrd="0" presId="urn:microsoft.com/office/officeart/2005/8/layout/process2"/>
    <dgm:cxn modelId="{CE1BE32A-B501-437E-A59B-06C6CAEA67D5}" type="presOf" srcId="{B1F37E90-A45A-469E-BCF6-2E616A17D867}" destId="{11366DCD-29BA-4310-AC72-D357CB150F1C}" srcOrd="0" destOrd="0" presId="urn:microsoft.com/office/officeart/2005/8/layout/process2"/>
    <dgm:cxn modelId="{3A73B84A-E2D6-4C76-A786-10F21ABAD63C}" type="presOf" srcId="{404DA871-AE42-4955-B992-E53DE30959AE}" destId="{03893AD8-4621-4C55-83A1-907473FF41DE}" srcOrd="0" destOrd="0" presId="urn:microsoft.com/office/officeart/2005/8/layout/process2"/>
    <dgm:cxn modelId="{7FBBCB53-AC9D-4641-B76D-400A65B2FFDC}" type="presOf" srcId="{98F03AB1-9501-4D8D-8BC3-4CD7DD09C838}" destId="{7CE4AC7D-5BB4-489D-956A-B61FC93C7EF1}" srcOrd="0" destOrd="0" presId="urn:microsoft.com/office/officeart/2005/8/layout/process2"/>
    <dgm:cxn modelId="{B3D0A979-6868-422D-A6A0-63033CB02FBF}" type="presOf" srcId="{65F028D4-0B2A-48E8-AC29-4DE954EE698D}" destId="{369D8A12-1207-490E-9678-DAEEE014CAA3}" srcOrd="1" destOrd="0" presId="urn:microsoft.com/office/officeart/2005/8/layout/process2"/>
    <dgm:cxn modelId="{356C7C80-436B-45F5-ACC9-BF3EACE5DFD9}" type="presOf" srcId="{5BC45888-42C0-4C0D-B733-B6365B84F6AB}" destId="{50CC8B47-701A-4EA1-BDE1-6B4D5590BAB6}" srcOrd="0" destOrd="0" presId="urn:microsoft.com/office/officeart/2005/8/layout/process2"/>
    <dgm:cxn modelId="{B3B52F87-93AA-4DA0-82EB-F983B3C2FD76}" srcId="{B1F37E90-A45A-469E-BCF6-2E616A17D867}" destId="{FF70940B-7E20-4C69-8597-3581F009EFB2}" srcOrd="3" destOrd="0" parTransId="{6FB40DC9-912A-40DE-B2E8-B6E16F3B5152}" sibTransId="{268F0A79-144F-425C-AC98-FC98F44044A2}"/>
    <dgm:cxn modelId="{A3625B87-B2B8-4DA5-9941-0B2798A5F2F9}" type="presOf" srcId="{C562DC57-204C-4E82-8625-4B7C4B686BBE}" destId="{F9035D81-FFD2-49A1-AFDA-AD51135D2774}" srcOrd="0" destOrd="0" presId="urn:microsoft.com/office/officeart/2005/8/layout/process2"/>
    <dgm:cxn modelId="{B9996F8A-090E-4871-BFEE-E28CB6161E17}" type="presOf" srcId="{FF70940B-7E20-4C69-8597-3581F009EFB2}" destId="{D226F872-A6A0-4051-8E07-3C8239FB94C0}" srcOrd="0" destOrd="0" presId="urn:microsoft.com/office/officeart/2005/8/layout/process2"/>
    <dgm:cxn modelId="{C926029D-07D7-42D7-AB1B-B1BB0BB41FC0}" srcId="{B1F37E90-A45A-469E-BCF6-2E616A17D867}" destId="{404DA871-AE42-4955-B992-E53DE30959AE}" srcOrd="0" destOrd="0" parTransId="{82B3BC40-99E3-4C08-9B7B-E675457B86A2}" sibTransId="{65F028D4-0B2A-48E8-AC29-4DE954EE698D}"/>
    <dgm:cxn modelId="{9AEB4EA0-09D2-4510-B82A-A4D6B4B966C3}" srcId="{B1F37E90-A45A-469E-BCF6-2E616A17D867}" destId="{DF630B00-4DB1-42A1-AC9D-2279EDB5A796}" srcOrd="2" destOrd="0" parTransId="{549CA5F9-169C-4D33-92DF-16822EB6B7FB}" sibTransId="{5BC45888-42C0-4C0D-B733-B6365B84F6AB}"/>
    <dgm:cxn modelId="{535E57AC-D17F-44D9-9B1D-965234B2B23D}" srcId="{B1F37E90-A45A-469E-BCF6-2E616A17D867}" destId="{C562DC57-204C-4E82-8625-4B7C4B686BBE}" srcOrd="1" destOrd="0" parTransId="{A64E27D1-14BF-47C1-8A2D-95A5ABBDEBF4}" sibTransId="{98F03AB1-9501-4D8D-8BC3-4CD7DD09C838}"/>
    <dgm:cxn modelId="{3D988BB9-BA1D-4455-B1BF-ADC39BB17C01}" type="presOf" srcId="{65F028D4-0B2A-48E8-AC29-4DE954EE698D}" destId="{5DC072E4-83AB-4CB9-BE00-0AD3DFCC2FAA}" srcOrd="0" destOrd="0" presId="urn:microsoft.com/office/officeart/2005/8/layout/process2"/>
    <dgm:cxn modelId="{418325BE-741E-413E-8C87-ADD0CB0CDAFA}" type="presOf" srcId="{5BC45888-42C0-4C0D-B733-B6365B84F6AB}" destId="{75176A75-E88F-4E1C-B6AE-A8F5BD525B51}" srcOrd="1" destOrd="0" presId="urn:microsoft.com/office/officeart/2005/8/layout/process2"/>
    <dgm:cxn modelId="{11DF0BC9-96F0-4339-AA28-0F6D6BA43E8B}" type="presOf" srcId="{268F0A79-144F-425C-AC98-FC98F44044A2}" destId="{FF86CBB4-1A64-494C-BEC3-3DE285F89604}" srcOrd="0" destOrd="0" presId="urn:microsoft.com/office/officeart/2005/8/layout/process2"/>
    <dgm:cxn modelId="{42B627D1-6AF5-4D64-BC78-17AAEFB86920}" type="presOf" srcId="{98F03AB1-9501-4D8D-8BC3-4CD7DD09C838}" destId="{B14323CB-2A5B-44FC-8182-1BD127A26816}" srcOrd="1" destOrd="0" presId="urn:microsoft.com/office/officeart/2005/8/layout/process2"/>
    <dgm:cxn modelId="{17BC6CDE-48A4-4A47-8DA5-AB8B54B56367}" type="presOf" srcId="{A2A5A103-3E96-49CA-B2C2-02A34358C998}" destId="{115990EF-EA33-4987-9603-E5910BAD1698}" srcOrd="0" destOrd="0" presId="urn:microsoft.com/office/officeart/2005/8/layout/process2"/>
    <dgm:cxn modelId="{B13090F5-59B4-42C7-8486-C3EDB9C3A0B5}" srcId="{B1F37E90-A45A-469E-BCF6-2E616A17D867}" destId="{A2A5A103-3E96-49CA-B2C2-02A34358C998}" srcOrd="4" destOrd="0" parTransId="{F7766E1D-D8B2-4048-81D1-31A2FAC20DAD}" sibTransId="{73DF4AE0-2BCD-493E-B9DC-3E4A34FCED2A}"/>
    <dgm:cxn modelId="{455A69FB-438E-4BFD-887D-B56751ED3B11}" type="presOf" srcId="{268F0A79-144F-425C-AC98-FC98F44044A2}" destId="{465AEB53-9721-46D7-8B87-81FCB40DE8F5}" srcOrd="1" destOrd="0" presId="urn:microsoft.com/office/officeart/2005/8/layout/process2"/>
    <dgm:cxn modelId="{D8B1D429-8F2E-4143-93A9-A67EA9E58107}" type="presParOf" srcId="{11366DCD-29BA-4310-AC72-D357CB150F1C}" destId="{03893AD8-4621-4C55-83A1-907473FF41DE}" srcOrd="0" destOrd="0" presId="urn:microsoft.com/office/officeart/2005/8/layout/process2"/>
    <dgm:cxn modelId="{22B2A8AC-C89C-4581-8805-6DDDC052F13D}" type="presParOf" srcId="{11366DCD-29BA-4310-AC72-D357CB150F1C}" destId="{5DC072E4-83AB-4CB9-BE00-0AD3DFCC2FAA}" srcOrd="1" destOrd="0" presId="urn:microsoft.com/office/officeart/2005/8/layout/process2"/>
    <dgm:cxn modelId="{53037D10-9918-4053-85E3-46F73105CD88}" type="presParOf" srcId="{5DC072E4-83AB-4CB9-BE00-0AD3DFCC2FAA}" destId="{369D8A12-1207-490E-9678-DAEEE014CAA3}" srcOrd="0" destOrd="0" presId="urn:microsoft.com/office/officeart/2005/8/layout/process2"/>
    <dgm:cxn modelId="{01FC1A10-1128-4ADC-8EE4-087BA8A23627}" type="presParOf" srcId="{11366DCD-29BA-4310-AC72-D357CB150F1C}" destId="{F9035D81-FFD2-49A1-AFDA-AD51135D2774}" srcOrd="2" destOrd="0" presId="urn:microsoft.com/office/officeart/2005/8/layout/process2"/>
    <dgm:cxn modelId="{E203C184-9A8A-4068-A2B3-B7BEBB8F4C6B}" type="presParOf" srcId="{11366DCD-29BA-4310-AC72-D357CB150F1C}" destId="{7CE4AC7D-5BB4-489D-956A-B61FC93C7EF1}" srcOrd="3" destOrd="0" presId="urn:microsoft.com/office/officeart/2005/8/layout/process2"/>
    <dgm:cxn modelId="{211DD963-30AE-4A93-8ACE-ED8B14FA21DB}" type="presParOf" srcId="{7CE4AC7D-5BB4-489D-956A-B61FC93C7EF1}" destId="{B14323CB-2A5B-44FC-8182-1BD127A26816}" srcOrd="0" destOrd="0" presId="urn:microsoft.com/office/officeart/2005/8/layout/process2"/>
    <dgm:cxn modelId="{E1D6B43E-9F84-44E9-A154-B7EE9A481A4A}" type="presParOf" srcId="{11366DCD-29BA-4310-AC72-D357CB150F1C}" destId="{DE6A5D2A-10AE-4F9C-949D-467D8FE0D768}" srcOrd="4" destOrd="0" presId="urn:microsoft.com/office/officeart/2005/8/layout/process2"/>
    <dgm:cxn modelId="{97B9268D-453A-4116-8FCC-3C806A4BA49E}" type="presParOf" srcId="{11366DCD-29BA-4310-AC72-D357CB150F1C}" destId="{50CC8B47-701A-4EA1-BDE1-6B4D5590BAB6}" srcOrd="5" destOrd="0" presId="urn:microsoft.com/office/officeart/2005/8/layout/process2"/>
    <dgm:cxn modelId="{9CC242FE-F1D5-437E-8CB9-823BF35C8F84}" type="presParOf" srcId="{50CC8B47-701A-4EA1-BDE1-6B4D5590BAB6}" destId="{75176A75-E88F-4E1C-B6AE-A8F5BD525B51}" srcOrd="0" destOrd="0" presId="urn:microsoft.com/office/officeart/2005/8/layout/process2"/>
    <dgm:cxn modelId="{6A18CDF7-F528-4A05-8115-D48361E41CE4}" type="presParOf" srcId="{11366DCD-29BA-4310-AC72-D357CB150F1C}" destId="{D226F872-A6A0-4051-8E07-3C8239FB94C0}" srcOrd="6" destOrd="0" presId="urn:microsoft.com/office/officeart/2005/8/layout/process2"/>
    <dgm:cxn modelId="{076CEB1D-CDFA-4907-BB36-4D7117F17041}" type="presParOf" srcId="{11366DCD-29BA-4310-AC72-D357CB150F1C}" destId="{FF86CBB4-1A64-494C-BEC3-3DE285F89604}" srcOrd="7" destOrd="0" presId="urn:microsoft.com/office/officeart/2005/8/layout/process2"/>
    <dgm:cxn modelId="{35792847-B539-47F9-BA96-9220FB28F976}" type="presParOf" srcId="{FF86CBB4-1A64-494C-BEC3-3DE285F89604}" destId="{465AEB53-9721-46D7-8B87-81FCB40DE8F5}" srcOrd="0" destOrd="0" presId="urn:microsoft.com/office/officeart/2005/8/layout/process2"/>
    <dgm:cxn modelId="{BE460790-F0E3-4CD2-83AB-BFEBA51C00F0}" type="presParOf" srcId="{11366DCD-29BA-4310-AC72-D357CB150F1C}" destId="{115990EF-EA33-4987-9603-E5910BAD1698}"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223C4ED-37F1-4AE3-B839-4A7BAD860802}" type="doc">
      <dgm:prSet loTypeId="urn:microsoft.com/office/officeart/2005/8/layout/chevronAccent+Icon" loCatId="officeonline" qsTypeId="urn:microsoft.com/office/officeart/2005/8/quickstyle/simple2" qsCatId="simple" csTypeId="urn:microsoft.com/office/officeart/2005/8/colors/accent5_1" csCatId="accent5" phldr="1"/>
      <dgm:spPr/>
    </dgm:pt>
    <dgm:pt modelId="{3A226707-ECC4-4313-8DA1-577BFCAADA0B}">
      <dgm:prSet phldrT="[Text]"/>
      <dgm:spPr/>
      <dgm:t>
        <a:bodyPr/>
        <a:lstStyle/>
        <a:p>
          <a:pPr algn="just"/>
          <a:r>
            <a:rPr lang="es-EC" dirty="0">
              <a:latin typeface="+mj-lt"/>
            </a:rPr>
            <a:t>COAC segmento 4, tiene calificación “BBB”, es decir, las entidades financieras deben de considerar mejorar su administración en cuanto a sus recursos.</a:t>
          </a:r>
        </a:p>
      </dgm:t>
    </dgm:pt>
    <dgm:pt modelId="{BF98C003-4252-444A-9B8D-7A8C1C3F1CF6}" type="parTrans" cxnId="{7FD378E1-C5CA-4048-9456-67BFAB9E2981}">
      <dgm:prSet/>
      <dgm:spPr/>
      <dgm:t>
        <a:bodyPr/>
        <a:lstStyle/>
        <a:p>
          <a:pPr algn="just"/>
          <a:endParaRPr lang="es-EC">
            <a:latin typeface="+mj-lt"/>
          </a:endParaRPr>
        </a:p>
      </dgm:t>
    </dgm:pt>
    <dgm:pt modelId="{89237C46-EE79-40B2-B6C3-40781B6E2643}" type="sibTrans" cxnId="{7FD378E1-C5CA-4048-9456-67BFAB9E2981}">
      <dgm:prSet/>
      <dgm:spPr/>
      <dgm:t>
        <a:bodyPr/>
        <a:lstStyle/>
        <a:p>
          <a:pPr algn="just"/>
          <a:endParaRPr lang="es-EC">
            <a:latin typeface="+mj-lt"/>
          </a:endParaRPr>
        </a:p>
      </dgm:t>
    </dgm:pt>
    <dgm:pt modelId="{50B19E0F-7494-489B-B634-BEE70171D6A2}">
      <dgm:prSet phldrT="[Text]"/>
      <dgm:spPr/>
      <dgm:t>
        <a:bodyPr/>
        <a:lstStyle/>
        <a:p>
          <a:pPr algn="just"/>
          <a:r>
            <a:rPr lang="es-EC" dirty="0">
              <a:latin typeface="+mj-lt"/>
            </a:rPr>
            <a:t>COAC segmento 5, tiene calificación “B”, lo que refleja que las entidades tienen debilidades financieras en cuanto al manejo de sus recursos que ha originado</a:t>
          </a:r>
        </a:p>
      </dgm:t>
    </dgm:pt>
    <dgm:pt modelId="{38EFE865-2A60-413C-8442-B5A51BAB632D}" type="parTrans" cxnId="{CF490C54-CA32-4D57-811F-1FD19DDD1E57}">
      <dgm:prSet/>
      <dgm:spPr/>
      <dgm:t>
        <a:bodyPr/>
        <a:lstStyle/>
        <a:p>
          <a:pPr algn="just"/>
          <a:endParaRPr lang="es-EC">
            <a:latin typeface="+mj-lt"/>
          </a:endParaRPr>
        </a:p>
      </dgm:t>
    </dgm:pt>
    <dgm:pt modelId="{CC403EFB-0551-4683-B35B-E0187F888C66}" type="sibTrans" cxnId="{CF490C54-CA32-4D57-811F-1FD19DDD1E57}">
      <dgm:prSet/>
      <dgm:spPr/>
      <dgm:t>
        <a:bodyPr/>
        <a:lstStyle/>
        <a:p>
          <a:pPr algn="just"/>
          <a:endParaRPr lang="es-EC">
            <a:latin typeface="+mj-lt"/>
          </a:endParaRPr>
        </a:p>
      </dgm:t>
    </dgm:pt>
    <dgm:pt modelId="{BC10652A-FC0C-459A-AE19-9EE38CA7143D}" type="pres">
      <dgm:prSet presAssocID="{F223C4ED-37F1-4AE3-B839-4A7BAD860802}" presName="Name0" presStyleCnt="0">
        <dgm:presLayoutVars>
          <dgm:dir/>
          <dgm:resizeHandles val="exact"/>
        </dgm:presLayoutVars>
      </dgm:prSet>
      <dgm:spPr/>
    </dgm:pt>
    <dgm:pt modelId="{F2FAEB9A-1C02-4F28-9467-91439562F02E}" type="pres">
      <dgm:prSet presAssocID="{3A226707-ECC4-4313-8DA1-577BFCAADA0B}" presName="composite" presStyleCnt="0"/>
      <dgm:spPr/>
    </dgm:pt>
    <dgm:pt modelId="{FA23FB4B-2298-4AD0-9B2D-0E876F9B510E}" type="pres">
      <dgm:prSet presAssocID="{3A226707-ECC4-4313-8DA1-577BFCAADA0B}" presName="bgChev" presStyleLbl="node1" presStyleIdx="0" presStyleCnt="2"/>
      <dgm:spPr/>
    </dgm:pt>
    <dgm:pt modelId="{9D9E720D-F987-46BD-B63D-F0BDD101E487}" type="pres">
      <dgm:prSet presAssocID="{3A226707-ECC4-4313-8DA1-577BFCAADA0B}" presName="txNode" presStyleLbl="fgAcc1" presStyleIdx="0" presStyleCnt="2">
        <dgm:presLayoutVars>
          <dgm:bulletEnabled val="1"/>
        </dgm:presLayoutVars>
      </dgm:prSet>
      <dgm:spPr/>
    </dgm:pt>
    <dgm:pt modelId="{CE0D4224-7F8C-45BE-A741-7632ABAA2029}" type="pres">
      <dgm:prSet presAssocID="{89237C46-EE79-40B2-B6C3-40781B6E2643}" presName="compositeSpace" presStyleCnt="0"/>
      <dgm:spPr/>
    </dgm:pt>
    <dgm:pt modelId="{D0B52F90-7A37-4A51-9FC0-351524FC7B43}" type="pres">
      <dgm:prSet presAssocID="{50B19E0F-7494-489B-B634-BEE70171D6A2}" presName="composite" presStyleCnt="0"/>
      <dgm:spPr/>
    </dgm:pt>
    <dgm:pt modelId="{3CF3C014-F23C-4BA8-B203-117F4ED8E85D}" type="pres">
      <dgm:prSet presAssocID="{50B19E0F-7494-489B-B634-BEE70171D6A2}" presName="bgChev" presStyleLbl="node1" presStyleIdx="1" presStyleCnt="2"/>
      <dgm:spPr/>
    </dgm:pt>
    <dgm:pt modelId="{01B8C11A-5CE5-41D3-BD91-708BDE09C8BA}" type="pres">
      <dgm:prSet presAssocID="{50B19E0F-7494-489B-B634-BEE70171D6A2}" presName="txNode" presStyleLbl="fgAcc1" presStyleIdx="1" presStyleCnt="2">
        <dgm:presLayoutVars>
          <dgm:bulletEnabled val="1"/>
        </dgm:presLayoutVars>
      </dgm:prSet>
      <dgm:spPr/>
    </dgm:pt>
  </dgm:ptLst>
  <dgm:cxnLst>
    <dgm:cxn modelId="{CF490C54-CA32-4D57-811F-1FD19DDD1E57}" srcId="{F223C4ED-37F1-4AE3-B839-4A7BAD860802}" destId="{50B19E0F-7494-489B-B634-BEE70171D6A2}" srcOrd="1" destOrd="0" parTransId="{38EFE865-2A60-413C-8442-B5A51BAB632D}" sibTransId="{CC403EFB-0551-4683-B35B-E0187F888C66}"/>
    <dgm:cxn modelId="{ABD10F54-7873-4EEF-91D1-3FF6896E6639}" type="presOf" srcId="{50B19E0F-7494-489B-B634-BEE70171D6A2}" destId="{01B8C11A-5CE5-41D3-BD91-708BDE09C8BA}" srcOrd="0" destOrd="0" presId="urn:microsoft.com/office/officeart/2005/8/layout/chevronAccent+Icon"/>
    <dgm:cxn modelId="{049E3979-E540-43C7-A7E7-3C0E25906EE3}" type="presOf" srcId="{F223C4ED-37F1-4AE3-B839-4A7BAD860802}" destId="{BC10652A-FC0C-459A-AE19-9EE38CA7143D}" srcOrd="0" destOrd="0" presId="urn:microsoft.com/office/officeart/2005/8/layout/chevronAccent+Icon"/>
    <dgm:cxn modelId="{D8E1BA98-C908-4960-8B6E-015259493B86}" type="presOf" srcId="{3A226707-ECC4-4313-8DA1-577BFCAADA0B}" destId="{9D9E720D-F987-46BD-B63D-F0BDD101E487}" srcOrd="0" destOrd="0" presId="urn:microsoft.com/office/officeart/2005/8/layout/chevronAccent+Icon"/>
    <dgm:cxn modelId="{7FD378E1-C5CA-4048-9456-67BFAB9E2981}" srcId="{F223C4ED-37F1-4AE3-B839-4A7BAD860802}" destId="{3A226707-ECC4-4313-8DA1-577BFCAADA0B}" srcOrd="0" destOrd="0" parTransId="{BF98C003-4252-444A-9B8D-7A8C1C3F1CF6}" sibTransId="{89237C46-EE79-40B2-B6C3-40781B6E2643}"/>
    <dgm:cxn modelId="{120AA9C5-FE0B-43FE-9DD4-116831BF01B7}" type="presParOf" srcId="{BC10652A-FC0C-459A-AE19-9EE38CA7143D}" destId="{F2FAEB9A-1C02-4F28-9467-91439562F02E}" srcOrd="0" destOrd="0" presId="urn:microsoft.com/office/officeart/2005/8/layout/chevronAccent+Icon"/>
    <dgm:cxn modelId="{C23EEE04-40C4-4D82-9C3D-E09186B1DFA7}" type="presParOf" srcId="{F2FAEB9A-1C02-4F28-9467-91439562F02E}" destId="{FA23FB4B-2298-4AD0-9B2D-0E876F9B510E}" srcOrd="0" destOrd="0" presId="urn:microsoft.com/office/officeart/2005/8/layout/chevronAccent+Icon"/>
    <dgm:cxn modelId="{0D21C12B-BA85-4264-9BCF-5EABC0344D2F}" type="presParOf" srcId="{F2FAEB9A-1C02-4F28-9467-91439562F02E}" destId="{9D9E720D-F987-46BD-B63D-F0BDD101E487}" srcOrd="1" destOrd="0" presId="urn:microsoft.com/office/officeart/2005/8/layout/chevronAccent+Icon"/>
    <dgm:cxn modelId="{0F2758FD-CA5B-4DAB-B7BE-79FC9F7B850D}" type="presParOf" srcId="{BC10652A-FC0C-459A-AE19-9EE38CA7143D}" destId="{CE0D4224-7F8C-45BE-A741-7632ABAA2029}" srcOrd="1" destOrd="0" presId="urn:microsoft.com/office/officeart/2005/8/layout/chevronAccent+Icon"/>
    <dgm:cxn modelId="{3495386E-F13A-4078-81D8-9727E413ED48}" type="presParOf" srcId="{BC10652A-FC0C-459A-AE19-9EE38CA7143D}" destId="{D0B52F90-7A37-4A51-9FC0-351524FC7B43}" srcOrd="2" destOrd="0" presId="urn:microsoft.com/office/officeart/2005/8/layout/chevronAccent+Icon"/>
    <dgm:cxn modelId="{944BE3A3-F6D4-45F2-B4DA-009738F2A704}" type="presParOf" srcId="{D0B52F90-7A37-4A51-9FC0-351524FC7B43}" destId="{3CF3C014-F23C-4BA8-B203-117F4ED8E85D}" srcOrd="0" destOrd="0" presId="urn:microsoft.com/office/officeart/2005/8/layout/chevronAccent+Icon"/>
    <dgm:cxn modelId="{F4340434-333E-4594-A8B3-A9D5CB2DA1E7}" type="presParOf" srcId="{D0B52F90-7A37-4A51-9FC0-351524FC7B43}" destId="{01B8C11A-5CE5-41D3-BD91-708BDE09C8BA}"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94A29-CF1E-477C-BE68-C6D8385634F8}"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s-ES"/>
        </a:p>
      </dgm:t>
    </dgm:pt>
    <dgm:pt modelId="{BC5D5439-794D-4CC4-B2C5-432C784CD9AE}">
      <dgm:prSet phldrT="[Texto]" custT="1"/>
      <dgm:spPr/>
      <dgm:t>
        <a:bodyPr/>
        <a:lstStyle/>
        <a:p>
          <a:r>
            <a:rPr lang="es-ES" sz="1400" dirty="0">
              <a:latin typeface="Times New Roman" pitchFamily="18" charset="0"/>
              <a:cs typeface="Times New Roman" pitchFamily="18" charset="0"/>
            </a:rPr>
            <a:t>Inestabilidad Financiera</a:t>
          </a:r>
        </a:p>
      </dgm:t>
    </dgm:pt>
    <dgm:pt modelId="{CD299880-8365-4DB2-97BA-008976E9B8D4}" type="parTrans" cxnId="{D792B676-E7BB-4463-9D84-F8B08F27E6D1}">
      <dgm:prSet/>
      <dgm:spPr/>
      <dgm:t>
        <a:bodyPr/>
        <a:lstStyle/>
        <a:p>
          <a:endParaRPr lang="es-ES" sz="1400">
            <a:latin typeface="Times New Roman" pitchFamily="18" charset="0"/>
            <a:cs typeface="Times New Roman" pitchFamily="18" charset="0"/>
          </a:endParaRPr>
        </a:p>
      </dgm:t>
    </dgm:pt>
    <dgm:pt modelId="{3BE28CC2-243B-464F-8F0A-319768FE8849}" type="sibTrans" cxnId="{D792B676-E7BB-4463-9D84-F8B08F27E6D1}">
      <dgm:prSet/>
      <dgm:spPr/>
      <dgm:t>
        <a:bodyPr/>
        <a:lstStyle/>
        <a:p>
          <a:endParaRPr lang="es-ES" sz="1400">
            <a:latin typeface="Times New Roman" pitchFamily="18" charset="0"/>
            <a:cs typeface="Times New Roman" pitchFamily="18" charset="0"/>
          </a:endParaRPr>
        </a:p>
      </dgm:t>
    </dgm:pt>
    <dgm:pt modelId="{52E82010-67C2-44D8-9EE5-9C9742E949B7}">
      <dgm:prSet phldrT="[Texto]" custT="1"/>
      <dgm:spPr/>
      <dgm:t>
        <a:bodyPr/>
        <a:lstStyle/>
        <a:p>
          <a:r>
            <a:rPr lang="es-ES" sz="1400" dirty="0">
              <a:latin typeface="Times New Roman" pitchFamily="18" charset="0"/>
              <a:cs typeface="Times New Roman" pitchFamily="18" charset="0"/>
            </a:rPr>
            <a:t>Manejo Administrativo Inapropiado</a:t>
          </a:r>
        </a:p>
      </dgm:t>
    </dgm:pt>
    <dgm:pt modelId="{B22E8AEF-5A88-4077-9931-85AD117ED9BC}" type="parTrans" cxnId="{FA49C476-72C0-4B96-8BB4-EB1A816E79EA}">
      <dgm:prSet/>
      <dgm:spPr/>
      <dgm:t>
        <a:bodyPr/>
        <a:lstStyle/>
        <a:p>
          <a:endParaRPr lang="es-ES" sz="1400">
            <a:latin typeface="Times New Roman" pitchFamily="18" charset="0"/>
            <a:cs typeface="Times New Roman" pitchFamily="18" charset="0"/>
          </a:endParaRPr>
        </a:p>
      </dgm:t>
    </dgm:pt>
    <dgm:pt modelId="{E947BC04-5F14-4996-A670-83EBAC47716E}" type="sibTrans" cxnId="{FA49C476-72C0-4B96-8BB4-EB1A816E79EA}">
      <dgm:prSet/>
      <dgm:spPr/>
      <dgm:t>
        <a:bodyPr/>
        <a:lstStyle/>
        <a:p>
          <a:endParaRPr lang="es-ES" sz="1400">
            <a:latin typeface="Times New Roman" pitchFamily="18" charset="0"/>
            <a:cs typeface="Times New Roman" pitchFamily="18" charset="0"/>
          </a:endParaRPr>
        </a:p>
      </dgm:t>
    </dgm:pt>
    <dgm:pt modelId="{86500B65-3625-43A0-BAE6-67CBEBE00E19}" type="pres">
      <dgm:prSet presAssocID="{69D94A29-CF1E-477C-BE68-C6D8385634F8}" presName="Name0" presStyleCnt="0">
        <dgm:presLayoutVars>
          <dgm:dir/>
          <dgm:resizeHandles val="exact"/>
        </dgm:presLayoutVars>
      </dgm:prSet>
      <dgm:spPr/>
    </dgm:pt>
    <dgm:pt modelId="{3E543ADB-4A35-4A1C-8A1E-DDAE75A327CF}" type="pres">
      <dgm:prSet presAssocID="{BC5D5439-794D-4CC4-B2C5-432C784CD9AE}" presName="Name5" presStyleLbl="vennNode1" presStyleIdx="0" presStyleCnt="2" custScaleX="122937">
        <dgm:presLayoutVars>
          <dgm:bulletEnabled val="1"/>
        </dgm:presLayoutVars>
      </dgm:prSet>
      <dgm:spPr/>
    </dgm:pt>
    <dgm:pt modelId="{92D6AA4A-1BD6-4F85-90AB-59E9B7145393}" type="pres">
      <dgm:prSet presAssocID="{3BE28CC2-243B-464F-8F0A-319768FE8849}" presName="space" presStyleCnt="0"/>
      <dgm:spPr/>
    </dgm:pt>
    <dgm:pt modelId="{D5842E18-906C-4DF9-86EE-CBBDFB8492CB}" type="pres">
      <dgm:prSet presAssocID="{52E82010-67C2-44D8-9EE5-9C9742E949B7}" presName="Name5" presStyleLbl="vennNode1" presStyleIdx="1" presStyleCnt="2" custScaleX="122937">
        <dgm:presLayoutVars>
          <dgm:bulletEnabled val="1"/>
        </dgm:presLayoutVars>
      </dgm:prSet>
      <dgm:spPr/>
    </dgm:pt>
  </dgm:ptLst>
  <dgm:cxnLst>
    <dgm:cxn modelId="{0CAAE065-2885-4775-A391-E75019B5E9B6}" type="presOf" srcId="{52E82010-67C2-44D8-9EE5-9C9742E949B7}" destId="{D5842E18-906C-4DF9-86EE-CBBDFB8492CB}" srcOrd="0" destOrd="0" presId="urn:microsoft.com/office/officeart/2005/8/layout/venn3"/>
    <dgm:cxn modelId="{D792B676-E7BB-4463-9D84-F8B08F27E6D1}" srcId="{69D94A29-CF1E-477C-BE68-C6D8385634F8}" destId="{BC5D5439-794D-4CC4-B2C5-432C784CD9AE}" srcOrd="0" destOrd="0" parTransId="{CD299880-8365-4DB2-97BA-008976E9B8D4}" sibTransId="{3BE28CC2-243B-464F-8F0A-319768FE8849}"/>
    <dgm:cxn modelId="{FA49C476-72C0-4B96-8BB4-EB1A816E79EA}" srcId="{69D94A29-CF1E-477C-BE68-C6D8385634F8}" destId="{52E82010-67C2-44D8-9EE5-9C9742E949B7}" srcOrd="1" destOrd="0" parTransId="{B22E8AEF-5A88-4077-9931-85AD117ED9BC}" sibTransId="{E947BC04-5F14-4996-A670-83EBAC47716E}"/>
    <dgm:cxn modelId="{6682E376-EE53-4F36-A7D5-6A0086E6621F}" type="presOf" srcId="{BC5D5439-794D-4CC4-B2C5-432C784CD9AE}" destId="{3E543ADB-4A35-4A1C-8A1E-DDAE75A327CF}" srcOrd="0" destOrd="0" presId="urn:microsoft.com/office/officeart/2005/8/layout/venn3"/>
    <dgm:cxn modelId="{0BF482A7-0909-42EE-BEEA-86CFA9F4B9F7}" type="presOf" srcId="{69D94A29-CF1E-477C-BE68-C6D8385634F8}" destId="{86500B65-3625-43A0-BAE6-67CBEBE00E19}" srcOrd="0" destOrd="0" presId="urn:microsoft.com/office/officeart/2005/8/layout/venn3"/>
    <dgm:cxn modelId="{85CB7426-006E-4692-B879-D392BDED0C29}" type="presParOf" srcId="{86500B65-3625-43A0-BAE6-67CBEBE00E19}" destId="{3E543ADB-4A35-4A1C-8A1E-DDAE75A327CF}" srcOrd="0" destOrd="0" presId="urn:microsoft.com/office/officeart/2005/8/layout/venn3"/>
    <dgm:cxn modelId="{B512507A-A4FC-4CBC-83AB-7628C28C0C91}" type="presParOf" srcId="{86500B65-3625-43A0-BAE6-67CBEBE00E19}" destId="{92D6AA4A-1BD6-4F85-90AB-59E9B7145393}" srcOrd="1" destOrd="0" presId="urn:microsoft.com/office/officeart/2005/8/layout/venn3"/>
    <dgm:cxn modelId="{A63C8837-3F6B-4336-8074-193C53FC5D9F}" type="presParOf" srcId="{86500B65-3625-43A0-BAE6-67CBEBE00E19}" destId="{D5842E18-906C-4DF9-86EE-CBBDFB8492CB}" srcOrd="2"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B0B5FB-0A23-42DE-9162-FD8E73BE6538}" type="doc">
      <dgm:prSet loTypeId="urn:microsoft.com/office/officeart/2008/layout/IncreasingCircleProcess" loCatId="list" qsTypeId="urn:microsoft.com/office/officeart/2005/8/quickstyle/simple1" qsCatId="simple" csTypeId="urn:microsoft.com/office/officeart/2005/8/colors/colorful4" csCatId="colorful" phldr="1"/>
      <dgm:spPr/>
      <dgm:t>
        <a:bodyPr/>
        <a:lstStyle/>
        <a:p>
          <a:endParaRPr lang="es-EC"/>
        </a:p>
      </dgm:t>
    </dgm:pt>
    <dgm:pt modelId="{6D68409E-C18E-40CF-8331-146EE33E8545}">
      <dgm:prSet phldrT="[Texto]" custT="1"/>
      <dgm:spPr/>
      <dgm:t>
        <a:bodyPr/>
        <a:lstStyle/>
        <a:p>
          <a:pPr algn="ctr"/>
          <a:r>
            <a:rPr lang="es-EC" sz="1600" b="1" i="0" dirty="0">
              <a:solidFill>
                <a:schemeClr val="tx1"/>
              </a:solidFill>
              <a:latin typeface="+mj-lt"/>
            </a:rPr>
            <a:t>Período de recesión variación del PIB de -1,7%.</a:t>
          </a:r>
          <a:endParaRPr lang="es-EC" sz="1600" b="1" dirty="0">
            <a:solidFill>
              <a:schemeClr val="tx1"/>
            </a:solidFill>
            <a:latin typeface="+mj-lt"/>
          </a:endParaRPr>
        </a:p>
      </dgm:t>
    </dgm:pt>
    <dgm:pt modelId="{90E057BC-53AD-4FA0-BB98-83AA16EA5109}" type="parTrans" cxnId="{336C9EC0-2007-4413-A955-E42D7E241632}">
      <dgm:prSet/>
      <dgm:spPr/>
      <dgm:t>
        <a:bodyPr/>
        <a:lstStyle/>
        <a:p>
          <a:pPr algn="just"/>
          <a:endParaRPr lang="es-EC" sz="1600" dirty="0">
            <a:latin typeface="+mj-lt"/>
          </a:endParaRPr>
        </a:p>
      </dgm:t>
    </dgm:pt>
    <dgm:pt modelId="{61AD3FB6-BBFB-4E1A-97D4-DBAA3D53DBFA}" type="sibTrans" cxnId="{336C9EC0-2007-4413-A955-E42D7E241632}">
      <dgm:prSet custT="1"/>
      <dgm:spPr/>
      <dgm:t>
        <a:bodyPr/>
        <a:lstStyle/>
        <a:p>
          <a:pPr algn="just"/>
          <a:endParaRPr lang="es-EC" sz="1600" dirty="0">
            <a:latin typeface="+mj-lt"/>
          </a:endParaRPr>
        </a:p>
      </dgm:t>
    </dgm:pt>
    <dgm:pt modelId="{1D38CE4D-3E34-4F9F-B3D8-942F8C3845CF}">
      <dgm:prSet phldrT="[Texto]" custT="1"/>
      <dgm:spPr/>
      <dgm:t>
        <a:bodyPr/>
        <a:lstStyle/>
        <a:p>
          <a:pPr algn="just"/>
          <a:r>
            <a:rPr lang="es-EC" sz="1600" b="0" i="0" dirty="0">
              <a:latin typeface="+mj-lt"/>
            </a:rPr>
            <a:t>Sobre la demanda de crédito y la estructura de los plazos de captación de los depósitos.</a:t>
          </a:r>
          <a:endParaRPr lang="es-EC" sz="1600" dirty="0">
            <a:latin typeface="+mj-lt"/>
          </a:endParaRPr>
        </a:p>
      </dgm:t>
    </dgm:pt>
    <dgm:pt modelId="{8E64D5B0-15AC-4E72-BEB6-85119CF12D63}" type="parTrans" cxnId="{CE076CBB-7ED0-490D-9E33-2895F3DE7695}">
      <dgm:prSet/>
      <dgm:spPr/>
      <dgm:t>
        <a:bodyPr/>
        <a:lstStyle/>
        <a:p>
          <a:pPr algn="just"/>
          <a:endParaRPr lang="es-EC" sz="1600" dirty="0">
            <a:latin typeface="+mj-lt"/>
          </a:endParaRPr>
        </a:p>
      </dgm:t>
    </dgm:pt>
    <dgm:pt modelId="{6F4681DE-7A6B-4ACF-A012-F042178A80EA}" type="sibTrans" cxnId="{CE076CBB-7ED0-490D-9E33-2895F3DE7695}">
      <dgm:prSet/>
      <dgm:spPr/>
      <dgm:t>
        <a:bodyPr/>
        <a:lstStyle/>
        <a:p>
          <a:pPr algn="just"/>
          <a:endParaRPr lang="es-EC" sz="1600" dirty="0">
            <a:latin typeface="+mj-lt"/>
          </a:endParaRPr>
        </a:p>
      </dgm:t>
    </dgm:pt>
    <dgm:pt modelId="{6E66041A-A572-44E6-9823-786978C8BB06}">
      <dgm:prSet custT="1"/>
      <dgm:spPr/>
      <dgm:t>
        <a:bodyPr/>
        <a:lstStyle/>
        <a:p>
          <a:pPr algn="ctr"/>
          <a:r>
            <a:rPr lang="es-EC" sz="1600" b="1" dirty="0">
              <a:solidFill>
                <a:schemeClr val="tx1"/>
              </a:solidFill>
              <a:latin typeface="+mj-lt"/>
            </a:rPr>
            <a:t>Relación de interdependencia entre las variables</a:t>
          </a:r>
        </a:p>
      </dgm:t>
    </dgm:pt>
    <dgm:pt modelId="{BFDEC83F-97FD-43B6-B8B6-0E76462A1015}" type="parTrans" cxnId="{EF02674B-FF08-4457-A6BB-E81149C48C0E}">
      <dgm:prSet/>
      <dgm:spPr/>
      <dgm:t>
        <a:bodyPr/>
        <a:lstStyle/>
        <a:p>
          <a:pPr algn="just"/>
          <a:endParaRPr lang="es-EC" sz="1600" dirty="0">
            <a:latin typeface="+mj-lt"/>
          </a:endParaRPr>
        </a:p>
      </dgm:t>
    </dgm:pt>
    <dgm:pt modelId="{C2BC9B6C-E40D-4616-93F3-74311A625360}" type="sibTrans" cxnId="{EF02674B-FF08-4457-A6BB-E81149C48C0E}">
      <dgm:prSet/>
      <dgm:spPr/>
      <dgm:t>
        <a:bodyPr/>
        <a:lstStyle/>
        <a:p>
          <a:pPr algn="just"/>
          <a:endParaRPr lang="es-EC" sz="1600" dirty="0">
            <a:latin typeface="+mj-lt"/>
          </a:endParaRPr>
        </a:p>
      </dgm:t>
    </dgm:pt>
    <dgm:pt modelId="{5EDC3E28-EF99-457B-BAB8-ED8C7E16F87A}">
      <dgm:prSet phldrT="[Texto]" custT="1"/>
      <dgm:spPr/>
      <dgm:t>
        <a:bodyPr/>
        <a:lstStyle/>
        <a:p>
          <a:pPr algn="just"/>
          <a:r>
            <a:rPr lang="es-EC" sz="1600" b="0" i="0" dirty="0">
              <a:latin typeface="+mj-lt"/>
            </a:rPr>
            <a:t>Disminución en el ingreso de los hogares y empresas.</a:t>
          </a:r>
          <a:endParaRPr lang="es-EC" sz="1600" dirty="0">
            <a:latin typeface="+mj-lt"/>
          </a:endParaRPr>
        </a:p>
      </dgm:t>
    </dgm:pt>
    <dgm:pt modelId="{B391CAD6-167A-4488-8B26-2A53D98C629E}" type="parTrans" cxnId="{B979CAB5-E939-4E52-AA52-A6D3448B3775}">
      <dgm:prSet/>
      <dgm:spPr/>
      <dgm:t>
        <a:bodyPr/>
        <a:lstStyle/>
        <a:p>
          <a:pPr algn="just"/>
          <a:endParaRPr lang="es-EC" sz="1600" dirty="0">
            <a:latin typeface="+mj-lt"/>
          </a:endParaRPr>
        </a:p>
      </dgm:t>
    </dgm:pt>
    <dgm:pt modelId="{7692653E-285C-4DA2-95AF-116E922FF7F9}" type="sibTrans" cxnId="{B979CAB5-E939-4E52-AA52-A6D3448B3775}">
      <dgm:prSet/>
      <dgm:spPr/>
      <dgm:t>
        <a:bodyPr/>
        <a:lstStyle/>
        <a:p>
          <a:pPr algn="just"/>
          <a:endParaRPr lang="es-EC" sz="1600" dirty="0">
            <a:latin typeface="+mj-lt"/>
          </a:endParaRPr>
        </a:p>
      </dgm:t>
    </dgm:pt>
    <dgm:pt modelId="{79FDF905-95CC-4056-9DDC-913D3DB8CFDB}">
      <dgm:prSet phldrT="[Texto]" custT="1"/>
      <dgm:spPr/>
      <dgm:t>
        <a:bodyPr/>
        <a:lstStyle/>
        <a:p>
          <a:pPr algn="ctr"/>
          <a:r>
            <a:rPr lang="es-EC" sz="1600" b="1" dirty="0">
              <a:solidFill>
                <a:schemeClr val="tx1"/>
              </a:solidFill>
              <a:latin typeface="+mj-lt"/>
            </a:rPr>
            <a:t>Lo cual incide </a:t>
          </a:r>
        </a:p>
      </dgm:t>
    </dgm:pt>
    <dgm:pt modelId="{13059B8F-C2C9-4C01-BE64-E8411ED1460C}" type="parTrans" cxnId="{D68483BC-CD91-448A-A721-D77494CA2FF8}">
      <dgm:prSet/>
      <dgm:spPr/>
      <dgm:t>
        <a:bodyPr/>
        <a:lstStyle/>
        <a:p>
          <a:pPr algn="just"/>
          <a:endParaRPr lang="es-EC" sz="1600" dirty="0">
            <a:latin typeface="+mj-lt"/>
          </a:endParaRPr>
        </a:p>
      </dgm:t>
    </dgm:pt>
    <dgm:pt modelId="{5FB2D13E-43AD-4DB0-8CD4-0E5A505CAA22}" type="sibTrans" cxnId="{D68483BC-CD91-448A-A721-D77494CA2FF8}">
      <dgm:prSet custT="1"/>
      <dgm:spPr/>
      <dgm:t>
        <a:bodyPr/>
        <a:lstStyle/>
        <a:p>
          <a:pPr algn="just"/>
          <a:endParaRPr lang="es-EC" sz="1600" dirty="0">
            <a:latin typeface="+mj-lt"/>
          </a:endParaRPr>
        </a:p>
      </dgm:t>
    </dgm:pt>
    <dgm:pt modelId="{8FDE787C-3ACB-4E69-84DA-CED8FD8857EF}">
      <dgm:prSet custT="1"/>
      <dgm:spPr/>
      <dgm:t>
        <a:bodyPr/>
        <a:lstStyle/>
        <a:p>
          <a:pPr algn="just"/>
          <a:r>
            <a:rPr lang="es-EC" sz="1600" dirty="0">
              <a:latin typeface="+mj-lt"/>
            </a:rPr>
            <a:t>Comprobar que un mayor nivel de desequilibrio financiero es debido a la gestión cooperativista lo cual incrementa la probabilidad de que una cooperativa entre en liquidación forzosa.</a:t>
          </a:r>
        </a:p>
      </dgm:t>
    </dgm:pt>
    <dgm:pt modelId="{0C3ABA96-2988-4C97-A8FE-12EB02A47EC9}" type="parTrans" cxnId="{7633A728-C0BD-4414-A34C-58D13242E362}">
      <dgm:prSet/>
      <dgm:spPr/>
      <dgm:t>
        <a:bodyPr/>
        <a:lstStyle/>
        <a:p>
          <a:pPr algn="just"/>
          <a:endParaRPr lang="es-EC" sz="1600" dirty="0">
            <a:latin typeface="+mj-lt"/>
          </a:endParaRPr>
        </a:p>
      </dgm:t>
    </dgm:pt>
    <dgm:pt modelId="{ACAA6032-0BCA-44ED-AD4B-9A2E13E28351}" type="sibTrans" cxnId="{7633A728-C0BD-4414-A34C-58D13242E362}">
      <dgm:prSet/>
      <dgm:spPr/>
      <dgm:t>
        <a:bodyPr/>
        <a:lstStyle/>
        <a:p>
          <a:pPr algn="just"/>
          <a:endParaRPr lang="es-EC" sz="1600" dirty="0">
            <a:latin typeface="+mj-lt"/>
          </a:endParaRPr>
        </a:p>
      </dgm:t>
    </dgm:pt>
    <dgm:pt modelId="{847BA74C-8FB9-4A24-A206-02E56E074350}">
      <dgm:prSet phldrT="[Texto]" custT="1"/>
      <dgm:spPr/>
      <dgm:t>
        <a:bodyPr/>
        <a:lstStyle/>
        <a:p>
          <a:pPr algn="just"/>
          <a:r>
            <a:rPr lang="es-EC" sz="1600" b="0" i="0" dirty="0">
              <a:latin typeface="+mj-lt"/>
            </a:rPr>
            <a:t>Cambio de expectativas en los agentes económicos respecto al futuro.</a:t>
          </a:r>
          <a:endParaRPr lang="es-EC" sz="1600" dirty="0">
            <a:latin typeface="+mj-lt"/>
          </a:endParaRPr>
        </a:p>
      </dgm:t>
    </dgm:pt>
    <dgm:pt modelId="{2AABD837-4474-44AC-BB1B-1A378A386570}" type="parTrans" cxnId="{32557063-7B48-4685-8C7A-50AC95D138E0}">
      <dgm:prSet/>
      <dgm:spPr/>
      <dgm:t>
        <a:bodyPr/>
        <a:lstStyle/>
        <a:p>
          <a:pPr algn="just"/>
          <a:endParaRPr lang="es-EC" sz="1600" dirty="0">
            <a:latin typeface="+mj-lt"/>
          </a:endParaRPr>
        </a:p>
      </dgm:t>
    </dgm:pt>
    <dgm:pt modelId="{BA4D71DA-DEC4-45BB-AD1A-7495BED823F7}" type="sibTrans" cxnId="{32557063-7B48-4685-8C7A-50AC95D138E0}">
      <dgm:prSet/>
      <dgm:spPr/>
      <dgm:t>
        <a:bodyPr/>
        <a:lstStyle/>
        <a:p>
          <a:pPr algn="just"/>
          <a:endParaRPr lang="es-EC" sz="1600" dirty="0">
            <a:latin typeface="+mj-lt"/>
          </a:endParaRPr>
        </a:p>
      </dgm:t>
    </dgm:pt>
    <dgm:pt modelId="{15F27D97-EC23-46A5-A116-1371B2331F4B}">
      <dgm:prSet custT="1"/>
      <dgm:spPr/>
      <dgm:t>
        <a:bodyPr/>
        <a:lstStyle/>
        <a:p>
          <a:pPr algn="just"/>
          <a:r>
            <a:rPr lang="es-EC" sz="1600" dirty="0">
              <a:latin typeface="+mj-lt"/>
            </a:rPr>
            <a:t>Aun con factores desfavorables la administración de una cooperativa debe cumplir metas.</a:t>
          </a:r>
        </a:p>
      </dgm:t>
    </dgm:pt>
    <dgm:pt modelId="{D09D2619-0CA4-448B-A349-39DBFA7C2AE4}" type="sibTrans" cxnId="{F5449470-C1C9-4D11-89CD-1CF16A67B311}">
      <dgm:prSet custT="1"/>
      <dgm:spPr/>
      <dgm:t>
        <a:bodyPr/>
        <a:lstStyle/>
        <a:p>
          <a:pPr algn="just"/>
          <a:endParaRPr lang="es-EC" sz="1600" dirty="0">
            <a:latin typeface="+mj-lt"/>
          </a:endParaRPr>
        </a:p>
      </dgm:t>
    </dgm:pt>
    <dgm:pt modelId="{8A9D7E07-5DD3-453B-830A-E491A223F41C}" type="parTrans" cxnId="{F5449470-C1C9-4D11-89CD-1CF16A67B311}">
      <dgm:prSet/>
      <dgm:spPr/>
      <dgm:t>
        <a:bodyPr/>
        <a:lstStyle/>
        <a:p>
          <a:pPr algn="just"/>
          <a:endParaRPr lang="es-EC" sz="1600" dirty="0">
            <a:latin typeface="+mj-lt"/>
          </a:endParaRPr>
        </a:p>
      </dgm:t>
    </dgm:pt>
    <dgm:pt modelId="{568A2CB7-BA6F-48C1-ACA1-F0E92857F69A}">
      <dgm:prSet phldrT="[Texto]" custT="1"/>
      <dgm:spPr/>
      <dgm:t>
        <a:bodyPr/>
        <a:lstStyle/>
        <a:p>
          <a:pPr algn="just"/>
          <a:endParaRPr lang="es-EC" sz="1600" dirty="0">
            <a:latin typeface="+mj-lt"/>
          </a:endParaRPr>
        </a:p>
      </dgm:t>
    </dgm:pt>
    <dgm:pt modelId="{26FD521C-6696-487F-8A17-AC149FECB062}" type="parTrans" cxnId="{38F7AF74-358C-49CA-A898-00115FA551C1}">
      <dgm:prSet/>
      <dgm:spPr/>
      <dgm:t>
        <a:bodyPr/>
        <a:lstStyle/>
        <a:p>
          <a:endParaRPr lang="es-EC" sz="1600">
            <a:latin typeface="+mj-lt"/>
          </a:endParaRPr>
        </a:p>
      </dgm:t>
    </dgm:pt>
    <dgm:pt modelId="{3BB68B14-D54D-40CE-923B-80C440FBEC4D}" type="sibTrans" cxnId="{38F7AF74-358C-49CA-A898-00115FA551C1}">
      <dgm:prSet/>
      <dgm:spPr/>
      <dgm:t>
        <a:bodyPr/>
        <a:lstStyle/>
        <a:p>
          <a:endParaRPr lang="es-EC" sz="1600">
            <a:latin typeface="+mj-lt"/>
          </a:endParaRPr>
        </a:p>
      </dgm:t>
    </dgm:pt>
    <dgm:pt modelId="{22135D26-E4F2-4CBD-BD58-69EC751D4A16}">
      <dgm:prSet phldrT="[Texto]" custT="1"/>
      <dgm:spPr/>
      <dgm:t>
        <a:bodyPr/>
        <a:lstStyle/>
        <a:p>
          <a:pPr algn="just"/>
          <a:endParaRPr lang="es-EC" sz="1600" dirty="0">
            <a:latin typeface="+mj-lt"/>
          </a:endParaRPr>
        </a:p>
      </dgm:t>
    </dgm:pt>
    <dgm:pt modelId="{5665DE1E-6872-481B-A21E-F6F400ADAA99}" type="parTrans" cxnId="{2B118211-0453-4AB6-BCE5-C19EC93270D4}">
      <dgm:prSet/>
      <dgm:spPr/>
      <dgm:t>
        <a:bodyPr/>
        <a:lstStyle/>
        <a:p>
          <a:endParaRPr lang="es-EC" sz="1600">
            <a:latin typeface="+mj-lt"/>
          </a:endParaRPr>
        </a:p>
      </dgm:t>
    </dgm:pt>
    <dgm:pt modelId="{81444BAA-9DBA-4F2B-A856-435F79F7384F}" type="sibTrans" cxnId="{2B118211-0453-4AB6-BCE5-C19EC93270D4}">
      <dgm:prSet/>
      <dgm:spPr/>
      <dgm:t>
        <a:bodyPr/>
        <a:lstStyle/>
        <a:p>
          <a:endParaRPr lang="es-EC" sz="1600">
            <a:latin typeface="+mj-lt"/>
          </a:endParaRPr>
        </a:p>
      </dgm:t>
    </dgm:pt>
    <dgm:pt modelId="{64EFC055-3C4E-4C65-8A15-B75290983EE9}" type="pres">
      <dgm:prSet presAssocID="{E3B0B5FB-0A23-42DE-9162-FD8E73BE6538}" presName="Name0" presStyleCnt="0">
        <dgm:presLayoutVars>
          <dgm:chMax val="7"/>
          <dgm:chPref val="7"/>
          <dgm:dir/>
          <dgm:animOne val="branch"/>
          <dgm:animLvl val="lvl"/>
        </dgm:presLayoutVars>
      </dgm:prSet>
      <dgm:spPr/>
    </dgm:pt>
    <dgm:pt modelId="{CF6ABF9C-9F56-4D8E-84AC-F5D28B3C66F9}" type="pres">
      <dgm:prSet presAssocID="{6D68409E-C18E-40CF-8331-146EE33E8545}" presName="composite" presStyleCnt="0"/>
      <dgm:spPr/>
    </dgm:pt>
    <dgm:pt modelId="{E23DC6EB-EB79-40E6-9A4B-76ACAA16160C}" type="pres">
      <dgm:prSet presAssocID="{6D68409E-C18E-40CF-8331-146EE33E8545}" presName="BackAccent" presStyleLbl="bgShp" presStyleIdx="0" presStyleCnt="3"/>
      <dgm:spPr/>
    </dgm:pt>
    <dgm:pt modelId="{876A6CE8-C457-4CD5-89A4-9F4AC1FC5CAB}" type="pres">
      <dgm:prSet presAssocID="{6D68409E-C18E-40CF-8331-146EE33E8545}" presName="Accent" presStyleLbl="alignNode1" presStyleIdx="0" presStyleCnt="3"/>
      <dgm:spPr/>
    </dgm:pt>
    <dgm:pt modelId="{437C7174-5FED-4C27-BA3B-FFD267DF74B1}" type="pres">
      <dgm:prSet presAssocID="{6D68409E-C18E-40CF-8331-146EE33E8545}" presName="Child" presStyleLbl="revTx" presStyleIdx="0" presStyleCnt="6">
        <dgm:presLayoutVars>
          <dgm:chMax val="0"/>
          <dgm:chPref val="0"/>
          <dgm:bulletEnabled val="1"/>
        </dgm:presLayoutVars>
      </dgm:prSet>
      <dgm:spPr/>
    </dgm:pt>
    <dgm:pt modelId="{C903886B-B715-4979-B292-FD5A81807FA5}" type="pres">
      <dgm:prSet presAssocID="{6D68409E-C18E-40CF-8331-146EE33E8545}" presName="Parent" presStyleLbl="revTx" presStyleIdx="1" presStyleCnt="6">
        <dgm:presLayoutVars>
          <dgm:chMax val="1"/>
          <dgm:chPref val="1"/>
          <dgm:bulletEnabled val="1"/>
        </dgm:presLayoutVars>
      </dgm:prSet>
      <dgm:spPr/>
    </dgm:pt>
    <dgm:pt modelId="{554BD513-290F-4966-A43F-05B808CB6339}" type="pres">
      <dgm:prSet presAssocID="{61AD3FB6-BBFB-4E1A-97D4-DBAA3D53DBFA}" presName="sibTrans" presStyleCnt="0"/>
      <dgm:spPr/>
    </dgm:pt>
    <dgm:pt modelId="{2CEC2A0B-F1DD-494B-91FB-0E30F2DA0CDD}" type="pres">
      <dgm:prSet presAssocID="{79FDF905-95CC-4056-9DDC-913D3DB8CFDB}" presName="composite" presStyleCnt="0"/>
      <dgm:spPr/>
    </dgm:pt>
    <dgm:pt modelId="{86CBA82A-2D6C-49DB-89EB-A91B9B296183}" type="pres">
      <dgm:prSet presAssocID="{79FDF905-95CC-4056-9DDC-913D3DB8CFDB}" presName="BackAccent" presStyleLbl="bgShp" presStyleIdx="1" presStyleCnt="3" custLinFactY="92167" custLinFactNeighborX="30378" custLinFactNeighborY="100000"/>
      <dgm:spPr/>
    </dgm:pt>
    <dgm:pt modelId="{E4AE6EE7-486A-40B6-968C-9DEAF9C401E1}" type="pres">
      <dgm:prSet presAssocID="{79FDF905-95CC-4056-9DDC-913D3DB8CFDB}" presName="Accent" presStyleLbl="alignNode1" presStyleIdx="1" presStyleCnt="3" custLinFactY="100000" custLinFactNeighborX="39603" custLinFactNeighborY="141839"/>
      <dgm:spPr/>
    </dgm:pt>
    <dgm:pt modelId="{1D1314CA-DF07-41AF-A2D8-8CF8832086F3}" type="pres">
      <dgm:prSet presAssocID="{79FDF905-95CC-4056-9DDC-913D3DB8CFDB}" presName="Child" presStyleLbl="revTx" presStyleIdx="2" presStyleCnt="6" custLinFactNeighborX="3813" custLinFactNeighborY="35331">
        <dgm:presLayoutVars>
          <dgm:chMax val="0"/>
          <dgm:chPref val="0"/>
          <dgm:bulletEnabled val="1"/>
        </dgm:presLayoutVars>
      </dgm:prSet>
      <dgm:spPr/>
    </dgm:pt>
    <dgm:pt modelId="{617FC95A-DF43-4EEE-9F2A-398A26E946D6}" type="pres">
      <dgm:prSet presAssocID="{79FDF905-95CC-4056-9DDC-913D3DB8CFDB}" presName="Parent" presStyleLbl="revTx" presStyleIdx="3" presStyleCnt="6" custLinFactY="46951" custLinFactNeighborX="3813" custLinFactNeighborY="100000">
        <dgm:presLayoutVars>
          <dgm:chMax val="1"/>
          <dgm:chPref val="1"/>
          <dgm:bulletEnabled val="1"/>
        </dgm:presLayoutVars>
      </dgm:prSet>
      <dgm:spPr/>
    </dgm:pt>
    <dgm:pt modelId="{EBBE95A0-C303-4B46-867E-08679281D4D9}" type="pres">
      <dgm:prSet presAssocID="{5FB2D13E-43AD-4DB0-8CD4-0E5A505CAA22}" presName="sibTrans" presStyleCnt="0"/>
      <dgm:spPr/>
    </dgm:pt>
    <dgm:pt modelId="{92AC64C7-0F76-412C-B747-739392D968BF}" type="pres">
      <dgm:prSet presAssocID="{6E66041A-A572-44E6-9823-786978C8BB06}" presName="composite" presStyleCnt="0"/>
      <dgm:spPr/>
    </dgm:pt>
    <dgm:pt modelId="{B839DBBE-8B0E-4D1C-90B1-DF50D482B198}" type="pres">
      <dgm:prSet presAssocID="{6E66041A-A572-44E6-9823-786978C8BB06}" presName="BackAccent" presStyleLbl="bgShp" presStyleIdx="2" presStyleCnt="3"/>
      <dgm:spPr/>
    </dgm:pt>
    <dgm:pt modelId="{F2786544-D8C0-4E92-B524-978DC5FF5002}" type="pres">
      <dgm:prSet presAssocID="{6E66041A-A572-44E6-9823-786978C8BB06}" presName="Accent" presStyleLbl="alignNode1" presStyleIdx="2" presStyleCnt="3"/>
      <dgm:spPr/>
    </dgm:pt>
    <dgm:pt modelId="{FF31B5FF-C575-4313-BEAD-EEDD39B72EBE}" type="pres">
      <dgm:prSet presAssocID="{6E66041A-A572-44E6-9823-786978C8BB06}" presName="Child" presStyleLbl="revTx" presStyleIdx="4" presStyleCnt="6">
        <dgm:presLayoutVars>
          <dgm:chMax val="0"/>
          <dgm:chPref val="0"/>
          <dgm:bulletEnabled val="1"/>
        </dgm:presLayoutVars>
      </dgm:prSet>
      <dgm:spPr/>
    </dgm:pt>
    <dgm:pt modelId="{B8983233-5BD3-43E1-A865-701DEAA0FE8D}" type="pres">
      <dgm:prSet presAssocID="{6E66041A-A572-44E6-9823-786978C8BB06}" presName="Parent" presStyleLbl="revTx" presStyleIdx="5" presStyleCnt="6">
        <dgm:presLayoutVars>
          <dgm:chMax val="1"/>
          <dgm:chPref val="1"/>
          <dgm:bulletEnabled val="1"/>
        </dgm:presLayoutVars>
      </dgm:prSet>
      <dgm:spPr/>
    </dgm:pt>
  </dgm:ptLst>
  <dgm:cxnLst>
    <dgm:cxn modelId="{F3714210-A4A3-4E9D-8823-561B469F93FB}" type="presOf" srcId="{8FDE787C-3ACB-4E69-84DA-CED8FD8857EF}" destId="{FF31B5FF-C575-4313-BEAD-EEDD39B72EBE}" srcOrd="0" destOrd="0" presId="urn:microsoft.com/office/officeart/2008/layout/IncreasingCircleProcess"/>
    <dgm:cxn modelId="{2B118211-0453-4AB6-BCE5-C19EC93270D4}" srcId="{6D68409E-C18E-40CF-8331-146EE33E8545}" destId="{22135D26-E4F2-4CBD-BD58-69EC751D4A16}" srcOrd="1" destOrd="0" parTransId="{5665DE1E-6872-481B-A21E-F6F400ADAA99}" sibTransId="{81444BAA-9DBA-4F2B-A856-435F79F7384F}"/>
    <dgm:cxn modelId="{7633A728-C0BD-4414-A34C-58D13242E362}" srcId="{6E66041A-A572-44E6-9823-786978C8BB06}" destId="{8FDE787C-3ACB-4E69-84DA-CED8FD8857EF}" srcOrd="0" destOrd="0" parTransId="{0C3ABA96-2988-4C97-A8FE-12EB02A47EC9}" sibTransId="{ACAA6032-0BCA-44ED-AD4B-9A2E13E28351}"/>
    <dgm:cxn modelId="{7DB67839-53A0-4680-B421-81C3427915CE}" type="presOf" srcId="{568A2CB7-BA6F-48C1-ACA1-F0E92857F69A}" destId="{1D1314CA-DF07-41AF-A2D8-8CF8832086F3}" srcOrd="0" destOrd="1" presId="urn:microsoft.com/office/officeart/2008/layout/IncreasingCircleProcess"/>
    <dgm:cxn modelId="{59EC6C5E-C029-40BD-A72A-4D50B431A9C9}" type="presOf" srcId="{E3B0B5FB-0A23-42DE-9162-FD8E73BE6538}" destId="{64EFC055-3C4E-4C65-8A15-B75290983EE9}" srcOrd="0" destOrd="0" presId="urn:microsoft.com/office/officeart/2008/layout/IncreasingCircleProcess"/>
    <dgm:cxn modelId="{32557063-7B48-4685-8C7A-50AC95D138E0}" srcId="{6D68409E-C18E-40CF-8331-146EE33E8545}" destId="{847BA74C-8FB9-4A24-A206-02E56E074350}" srcOrd="2" destOrd="0" parTransId="{2AABD837-4474-44AC-BB1B-1A378A386570}" sibTransId="{BA4D71DA-DEC4-45BB-AD1A-7495BED823F7}"/>
    <dgm:cxn modelId="{57FBFB64-B105-4FF5-817F-2DDC4F9232D0}" type="presOf" srcId="{847BA74C-8FB9-4A24-A206-02E56E074350}" destId="{437C7174-5FED-4C27-BA3B-FFD267DF74B1}" srcOrd="0" destOrd="2" presId="urn:microsoft.com/office/officeart/2008/layout/IncreasingCircleProcess"/>
    <dgm:cxn modelId="{EF02674B-FF08-4457-A6BB-E81149C48C0E}" srcId="{E3B0B5FB-0A23-42DE-9162-FD8E73BE6538}" destId="{6E66041A-A572-44E6-9823-786978C8BB06}" srcOrd="2" destOrd="0" parTransId="{BFDEC83F-97FD-43B6-B8B6-0E76462A1015}" sibTransId="{C2BC9B6C-E40D-4616-93F3-74311A625360}"/>
    <dgm:cxn modelId="{133C8A4B-A170-45E2-A329-BF63EA6B87F1}" type="presOf" srcId="{15F27D97-EC23-46A5-A116-1371B2331F4B}" destId="{1D1314CA-DF07-41AF-A2D8-8CF8832086F3}" srcOrd="0" destOrd="2" presId="urn:microsoft.com/office/officeart/2008/layout/IncreasingCircleProcess"/>
    <dgm:cxn modelId="{F5449470-C1C9-4D11-89CD-1CF16A67B311}" srcId="{79FDF905-95CC-4056-9DDC-913D3DB8CFDB}" destId="{15F27D97-EC23-46A5-A116-1371B2331F4B}" srcOrd="2" destOrd="0" parTransId="{8A9D7E07-5DD3-453B-830A-E491A223F41C}" sibTransId="{D09D2619-0CA4-448B-A349-39DBFA7C2AE4}"/>
    <dgm:cxn modelId="{33BF8453-22AE-4315-AD3E-E951E9959471}" type="presOf" srcId="{6E66041A-A572-44E6-9823-786978C8BB06}" destId="{B8983233-5BD3-43E1-A865-701DEAA0FE8D}" srcOrd="0" destOrd="0" presId="urn:microsoft.com/office/officeart/2008/layout/IncreasingCircleProcess"/>
    <dgm:cxn modelId="{38F7AF74-358C-49CA-A898-00115FA551C1}" srcId="{79FDF905-95CC-4056-9DDC-913D3DB8CFDB}" destId="{568A2CB7-BA6F-48C1-ACA1-F0E92857F69A}" srcOrd="1" destOrd="0" parTransId="{26FD521C-6696-487F-8A17-AC149FECB062}" sibTransId="{3BB68B14-D54D-40CE-923B-80C440FBEC4D}"/>
    <dgm:cxn modelId="{34CA98A7-F9EA-4F22-9F27-B627907A1299}" type="presOf" srcId="{22135D26-E4F2-4CBD-BD58-69EC751D4A16}" destId="{437C7174-5FED-4C27-BA3B-FFD267DF74B1}" srcOrd="0" destOrd="1" presId="urn:microsoft.com/office/officeart/2008/layout/IncreasingCircleProcess"/>
    <dgm:cxn modelId="{5EF6C1AD-14E2-4A9D-BB18-847342E5CD4F}" type="presOf" srcId="{5EDC3E28-EF99-457B-BAB8-ED8C7E16F87A}" destId="{437C7174-5FED-4C27-BA3B-FFD267DF74B1}" srcOrd="0" destOrd="0" presId="urn:microsoft.com/office/officeart/2008/layout/IncreasingCircleProcess"/>
    <dgm:cxn modelId="{4A25EDB0-5172-4AE4-93BF-E20D59DF422D}" type="presOf" srcId="{6D68409E-C18E-40CF-8331-146EE33E8545}" destId="{C903886B-B715-4979-B292-FD5A81807FA5}" srcOrd="0" destOrd="0" presId="urn:microsoft.com/office/officeart/2008/layout/IncreasingCircleProcess"/>
    <dgm:cxn modelId="{B979CAB5-E939-4E52-AA52-A6D3448B3775}" srcId="{6D68409E-C18E-40CF-8331-146EE33E8545}" destId="{5EDC3E28-EF99-457B-BAB8-ED8C7E16F87A}" srcOrd="0" destOrd="0" parTransId="{B391CAD6-167A-4488-8B26-2A53D98C629E}" sibTransId="{7692653E-285C-4DA2-95AF-116E922FF7F9}"/>
    <dgm:cxn modelId="{7BEFBCBA-512C-49E0-A6D3-897AE184642D}" type="presOf" srcId="{79FDF905-95CC-4056-9DDC-913D3DB8CFDB}" destId="{617FC95A-DF43-4EEE-9F2A-398A26E946D6}" srcOrd="0" destOrd="0" presId="urn:microsoft.com/office/officeart/2008/layout/IncreasingCircleProcess"/>
    <dgm:cxn modelId="{CE076CBB-7ED0-490D-9E33-2895F3DE7695}" srcId="{79FDF905-95CC-4056-9DDC-913D3DB8CFDB}" destId="{1D38CE4D-3E34-4F9F-B3D8-942F8C3845CF}" srcOrd="0" destOrd="0" parTransId="{8E64D5B0-15AC-4E72-BEB6-85119CF12D63}" sibTransId="{6F4681DE-7A6B-4ACF-A012-F042178A80EA}"/>
    <dgm:cxn modelId="{D68483BC-CD91-448A-A721-D77494CA2FF8}" srcId="{E3B0B5FB-0A23-42DE-9162-FD8E73BE6538}" destId="{79FDF905-95CC-4056-9DDC-913D3DB8CFDB}" srcOrd="1" destOrd="0" parTransId="{13059B8F-C2C9-4C01-BE64-E8411ED1460C}" sibTransId="{5FB2D13E-43AD-4DB0-8CD4-0E5A505CAA22}"/>
    <dgm:cxn modelId="{336C9EC0-2007-4413-A955-E42D7E241632}" srcId="{E3B0B5FB-0A23-42DE-9162-FD8E73BE6538}" destId="{6D68409E-C18E-40CF-8331-146EE33E8545}" srcOrd="0" destOrd="0" parTransId="{90E057BC-53AD-4FA0-BB98-83AA16EA5109}" sibTransId="{61AD3FB6-BBFB-4E1A-97D4-DBAA3D53DBFA}"/>
    <dgm:cxn modelId="{4C89CDE6-DBB5-4F51-A080-AD17A1CE06D8}" type="presOf" srcId="{1D38CE4D-3E34-4F9F-B3D8-942F8C3845CF}" destId="{1D1314CA-DF07-41AF-A2D8-8CF8832086F3}" srcOrd="0" destOrd="0" presId="urn:microsoft.com/office/officeart/2008/layout/IncreasingCircleProcess"/>
    <dgm:cxn modelId="{16733C35-B603-4EA0-AA1E-8FFEE1FF467C}" type="presParOf" srcId="{64EFC055-3C4E-4C65-8A15-B75290983EE9}" destId="{CF6ABF9C-9F56-4D8E-84AC-F5D28B3C66F9}" srcOrd="0" destOrd="0" presId="urn:microsoft.com/office/officeart/2008/layout/IncreasingCircleProcess"/>
    <dgm:cxn modelId="{588428F6-F8BB-483A-B35E-1E2954268BCE}" type="presParOf" srcId="{CF6ABF9C-9F56-4D8E-84AC-F5D28B3C66F9}" destId="{E23DC6EB-EB79-40E6-9A4B-76ACAA16160C}" srcOrd="0" destOrd="0" presId="urn:microsoft.com/office/officeart/2008/layout/IncreasingCircleProcess"/>
    <dgm:cxn modelId="{65388404-2492-48CA-8627-B3C53816C0E2}" type="presParOf" srcId="{CF6ABF9C-9F56-4D8E-84AC-F5D28B3C66F9}" destId="{876A6CE8-C457-4CD5-89A4-9F4AC1FC5CAB}" srcOrd="1" destOrd="0" presId="urn:microsoft.com/office/officeart/2008/layout/IncreasingCircleProcess"/>
    <dgm:cxn modelId="{FBD6F79A-7BDF-4A98-A3F7-5591046E3F82}" type="presParOf" srcId="{CF6ABF9C-9F56-4D8E-84AC-F5D28B3C66F9}" destId="{437C7174-5FED-4C27-BA3B-FFD267DF74B1}" srcOrd="2" destOrd="0" presId="urn:microsoft.com/office/officeart/2008/layout/IncreasingCircleProcess"/>
    <dgm:cxn modelId="{C5C6624B-2595-47CA-AC5C-4E9FC08EFEAC}" type="presParOf" srcId="{CF6ABF9C-9F56-4D8E-84AC-F5D28B3C66F9}" destId="{C903886B-B715-4979-B292-FD5A81807FA5}" srcOrd="3" destOrd="0" presId="urn:microsoft.com/office/officeart/2008/layout/IncreasingCircleProcess"/>
    <dgm:cxn modelId="{3B5B60EF-27A3-4AC3-8C06-444C4EE903F9}" type="presParOf" srcId="{64EFC055-3C4E-4C65-8A15-B75290983EE9}" destId="{554BD513-290F-4966-A43F-05B808CB6339}" srcOrd="1" destOrd="0" presId="urn:microsoft.com/office/officeart/2008/layout/IncreasingCircleProcess"/>
    <dgm:cxn modelId="{2DD2A64C-C0CC-46EC-A8B8-CDBE064D92E9}" type="presParOf" srcId="{64EFC055-3C4E-4C65-8A15-B75290983EE9}" destId="{2CEC2A0B-F1DD-494B-91FB-0E30F2DA0CDD}" srcOrd="2" destOrd="0" presId="urn:microsoft.com/office/officeart/2008/layout/IncreasingCircleProcess"/>
    <dgm:cxn modelId="{01050F54-FA8E-4A16-90CE-EC6F559A30F6}" type="presParOf" srcId="{2CEC2A0B-F1DD-494B-91FB-0E30F2DA0CDD}" destId="{86CBA82A-2D6C-49DB-89EB-A91B9B296183}" srcOrd="0" destOrd="0" presId="urn:microsoft.com/office/officeart/2008/layout/IncreasingCircleProcess"/>
    <dgm:cxn modelId="{565913CE-953A-4211-862E-CF10094904A4}" type="presParOf" srcId="{2CEC2A0B-F1DD-494B-91FB-0E30F2DA0CDD}" destId="{E4AE6EE7-486A-40B6-968C-9DEAF9C401E1}" srcOrd="1" destOrd="0" presId="urn:microsoft.com/office/officeart/2008/layout/IncreasingCircleProcess"/>
    <dgm:cxn modelId="{16F172D7-F1ED-4C18-8CF0-978A0E12F647}" type="presParOf" srcId="{2CEC2A0B-F1DD-494B-91FB-0E30F2DA0CDD}" destId="{1D1314CA-DF07-41AF-A2D8-8CF8832086F3}" srcOrd="2" destOrd="0" presId="urn:microsoft.com/office/officeart/2008/layout/IncreasingCircleProcess"/>
    <dgm:cxn modelId="{A735EC97-53E4-452F-B5C2-B16280734A90}" type="presParOf" srcId="{2CEC2A0B-F1DD-494B-91FB-0E30F2DA0CDD}" destId="{617FC95A-DF43-4EEE-9F2A-398A26E946D6}" srcOrd="3" destOrd="0" presId="urn:microsoft.com/office/officeart/2008/layout/IncreasingCircleProcess"/>
    <dgm:cxn modelId="{6B40BBE4-2F3B-4D92-A904-85A0D0F8788A}" type="presParOf" srcId="{64EFC055-3C4E-4C65-8A15-B75290983EE9}" destId="{EBBE95A0-C303-4B46-867E-08679281D4D9}" srcOrd="3" destOrd="0" presId="urn:microsoft.com/office/officeart/2008/layout/IncreasingCircleProcess"/>
    <dgm:cxn modelId="{2D798E22-0A55-4287-86CE-0537A86075C5}" type="presParOf" srcId="{64EFC055-3C4E-4C65-8A15-B75290983EE9}" destId="{92AC64C7-0F76-412C-B747-739392D968BF}" srcOrd="4" destOrd="0" presId="urn:microsoft.com/office/officeart/2008/layout/IncreasingCircleProcess"/>
    <dgm:cxn modelId="{D90CF4D8-AB29-4E7F-BDE3-95F34B1EB5ED}" type="presParOf" srcId="{92AC64C7-0F76-412C-B747-739392D968BF}" destId="{B839DBBE-8B0E-4D1C-90B1-DF50D482B198}" srcOrd="0" destOrd="0" presId="urn:microsoft.com/office/officeart/2008/layout/IncreasingCircleProcess"/>
    <dgm:cxn modelId="{AE9D7ECF-6176-4EF4-B937-E49584A266BE}" type="presParOf" srcId="{92AC64C7-0F76-412C-B747-739392D968BF}" destId="{F2786544-D8C0-4E92-B524-978DC5FF5002}" srcOrd="1" destOrd="0" presId="urn:microsoft.com/office/officeart/2008/layout/IncreasingCircleProcess"/>
    <dgm:cxn modelId="{20034069-20D6-4B95-8814-E04AC48D2E88}" type="presParOf" srcId="{92AC64C7-0F76-412C-B747-739392D968BF}" destId="{FF31B5FF-C575-4313-BEAD-EEDD39B72EBE}" srcOrd="2" destOrd="0" presId="urn:microsoft.com/office/officeart/2008/layout/IncreasingCircleProcess"/>
    <dgm:cxn modelId="{E08B974D-66A3-41DF-AD7E-5088BCEB7C1D}" type="presParOf" srcId="{92AC64C7-0F76-412C-B747-739392D968BF}" destId="{B8983233-5BD3-43E1-A865-701DEAA0FE8D}" srcOrd="3" destOrd="0" presId="urn:microsoft.com/office/officeart/2008/layout/Increasing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7D5040-EF97-45F0-8536-87BC958AE856}" type="doc">
      <dgm:prSet loTypeId="urn:microsoft.com/office/officeart/2008/layout/PictureStrips" loCatId="list" qsTypeId="urn:microsoft.com/office/officeart/2005/8/quickstyle/simple1" qsCatId="simple" csTypeId="urn:microsoft.com/office/officeart/2005/8/colors/colorful5" csCatId="colorful" phldr="1"/>
      <dgm:spPr/>
      <dgm:t>
        <a:bodyPr/>
        <a:lstStyle/>
        <a:p>
          <a:endParaRPr lang="es-ES"/>
        </a:p>
      </dgm:t>
    </dgm:pt>
    <dgm:pt modelId="{9FFA8E01-2408-4864-B9BA-A7381FE3F086}">
      <dgm:prSet phldrT="[Texto]" custT="1"/>
      <dgm:spPr/>
      <dgm:t>
        <a:bodyPr/>
        <a:lstStyle/>
        <a:p>
          <a:pPr algn="just"/>
          <a:r>
            <a:rPr lang="es-EC" sz="1400" dirty="0">
              <a:solidFill>
                <a:schemeClr val="tx1"/>
              </a:solidFill>
              <a:latin typeface="Times New Roman" pitchFamily="18" charset="0"/>
              <a:cs typeface="Times New Roman" pitchFamily="18" charset="0"/>
            </a:rPr>
            <a:t>Definir los fundamentos teóricos, referenciales y conceptuales relacionados a los riesgos financieros y operativos, en las cooperativas de ahorro y crédito.</a:t>
          </a:r>
          <a:endParaRPr lang="es-ES" sz="1400" dirty="0">
            <a:solidFill>
              <a:schemeClr val="tx1"/>
            </a:solidFill>
            <a:latin typeface="Times New Roman" pitchFamily="18" charset="0"/>
            <a:cs typeface="Times New Roman" pitchFamily="18" charset="0"/>
          </a:endParaRPr>
        </a:p>
      </dgm:t>
    </dgm:pt>
    <dgm:pt modelId="{57964FFB-2801-44B9-9B0F-6C128AE06205}" type="parTrans" cxnId="{7856D13A-33C2-4518-AF3E-4A5AC28E326E}">
      <dgm:prSet/>
      <dgm:spPr/>
      <dgm:t>
        <a:bodyPr/>
        <a:lstStyle/>
        <a:p>
          <a:pPr algn="just"/>
          <a:endParaRPr lang="es-ES" sz="1400">
            <a:solidFill>
              <a:schemeClr val="tx1"/>
            </a:solidFill>
            <a:latin typeface="Times New Roman" pitchFamily="18" charset="0"/>
            <a:cs typeface="Times New Roman" pitchFamily="18" charset="0"/>
          </a:endParaRPr>
        </a:p>
      </dgm:t>
    </dgm:pt>
    <dgm:pt modelId="{5033DF6D-0F60-4573-BADD-B8210B03DC5D}" type="sibTrans" cxnId="{7856D13A-33C2-4518-AF3E-4A5AC28E326E}">
      <dgm:prSet/>
      <dgm:spPr/>
      <dgm:t>
        <a:bodyPr/>
        <a:lstStyle/>
        <a:p>
          <a:pPr algn="just"/>
          <a:endParaRPr lang="es-ES" sz="1400">
            <a:solidFill>
              <a:schemeClr val="tx1"/>
            </a:solidFill>
            <a:latin typeface="Times New Roman" pitchFamily="18" charset="0"/>
            <a:cs typeface="Times New Roman" pitchFamily="18" charset="0"/>
          </a:endParaRPr>
        </a:p>
      </dgm:t>
    </dgm:pt>
    <dgm:pt modelId="{0AE48857-8FA2-4D99-A571-B6D87F0F4CA0}">
      <dgm:prSet phldrT="[Texto]" custT="1"/>
      <dgm:spPr/>
      <dgm:t>
        <a:bodyPr/>
        <a:lstStyle/>
        <a:p>
          <a:pPr algn="just"/>
          <a:r>
            <a:rPr lang="es-EC" sz="1400" dirty="0">
              <a:solidFill>
                <a:schemeClr val="tx1"/>
              </a:solidFill>
              <a:latin typeface="Times New Roman" pitchFamily="18" charset="0"/>
              <a:cs typeface="Times New Roman" pitchFamily="18" charset="0"/>
            </a:rPr>
            <a:t>Definir la relación entre variables riesgo de cooperativas en liquidación, riesgos financieros y gestión de riesgo en las cooperativas de ahorro y crédito. Mediante indicadores de la metodología CAMEL, matriz de riesgo.</a:t>
          </a:r>
          <a:endParaRPr lang="es-ES" sz="1400" dirty="0">
            <a:solidFill>
              <a:schemeClr val="tx1"/>
            </a:solidFill>
            <a:latin typeface="Times New Roman" pitchFamily="18" charset="0"/>
            <a:cs typeface="Times New Roman" pitchFamily="18" charset="0"/>
          </a:endParaRPr>
        </a:p>
      </dgm:t>
    </dgm:pt>
    <dgm:pt modelId="{61FDE428-B3A4-4F3B-856C-1729468D9995}" type="parTrans" cxnId="{B1CF9121-6F95-4A8A-A5FA-A3632AC587A4}">
      <dgm:prSet/>
      <dgm:spPr/>
      <dgm:t>
        <a:bodyPr/>
        <a:lstStyle/>
        <a:p>
          <a:pPr algn="just"/>
          <a:endParaRPr lang="es-ES" sz="1400">
            <a:solidFill>
              <a:schemeClr val="tx1"/>
            </a:solidFill>
            <a:latin typeface="Times New Roman" pitchFamily="18" charset="0"/>
            <a:cs typeface="Times New Roman" pitchFamily="18" charset="0"/>
          </a:endParaRPr>
        </a:p>
      </dgm:t>
    </dgm:pt>
    <dgm:pt modelId="{1C0CC8DE-C372-442E-9D50-8CB98B67315A}" type="sibTrans" cxnId="{B1CF9121-6F95-4A8A-A5FA-A3632AC587A4}">
      <dgm:prSet/>
      <dgm:spPr/>
      <dgm:t>
        <a:bodyPr/>
        <a:lstStyle/>
        <a:p>
          <a:pPr algn="just"/>
          <a:endParaRPr lang="es-ES" sz="1400">
            <a:solidFill>
              <a:schemeClr val="tx1"/>
            </a:solidFill>
            <a:latin typeface="Times New Roman" pitchFamily="18" charset="0"/>
            <a:cs typeface="Times New Roman" pitchFamily="18" charset="0"/>
          </a:endParaRPr>
        </a:p>
      </dgm:t>
    </dgm:pt>
    <dgm:pt modelId="{479842D1-5129-4EFA-BE0C-0D0A78D51C7C}">
      <dgm:prSet phldrT="[Texto]" custT="1"/>
      <dgm:spPr/>
      <dgm:t>
        <a:bodyPr/>
        <a:lstStyle/>
        <a:p>
          <a:pPr algn="just"/>
          <a:r>
            <a:rPr lang="es-EC" sz="1400" dirty="0">
              <a:solidFill>
                <a:schemeClr val="tx1"/>
              </a:solidFill>
              <a:latin typeface="Times New Roman" pitchFamily="18" charset="0"/>
              <a:cs typeface="Times New Roman" pitchFamily="18" charset="0"/>
            </a:rPr>
            <a:t>Establecer los riesgos financieros y operativos internos y externos que son potenciales en las cooperativas de ahorro y crédito aplicando encuestas y la observación de los factores, sus resultados son analizados mediante SPSS.</a:t>
          </a:r>
          <a:endParaRPr lang="es-ES" sz="1400" dirty="0">
            <a:solidFill>
              <a:schemeClr val="tx1"/>
            </a:solidFill>
            <a:latin typeface="Times New Roman" pitchFamily="18" charset="0"/>
            <a:cs typeface="Times New Roman" pitchFamily="18" charset="0"/>
          </a:endParaRPr>
        </a:p>
      </dgm:t>
    </dgm:pt>
    <dgm:pt modelId="{867F40CF-67DB-47F4-A926-D69AA949ADF0}" type="parTrans" cxnId="{670DD6EC-9465-4446-BA01-3266B8E6665A}">
      <dgm:prSet/>
      <dgm:spPr/>
      <dgm:t>
        <a:bodyPr/>
        <a:lstStyle/>
        <a:p>
          <a:pPr algn="just"/>
          <a:endParaRPr lang="es-ES"/>
        </a:p>
      </dgm:t>
    </dgm:pt>
    <dgm:pt modelId="{6BDBD0BC-88EB-4ECE-A463-91DA70D81860}" type="sibTrans" cxnId="{670DD6EC-9465-4446-BA01-3266B8E6665A}">
      <dgm:prSet/>
      <dgm:spPr/>
      <dgm:t>
        <a:bodyPr/>
        <a:lstStyle/>
        <a:p>
          <a:pPr algn="just"/>
          <a:endParaRPr lang="es-ES"/>
        </a:p>
      </dgm:t>
    </dgm:pt>
    <dgm:pt modelId="{89671D99-B66D-41B4-B87A-036D1B372DB7}">
      <dgm:prSet phldrT="[Texto]" custT="1"/>
      <dgm:spPr/>
      <dgm:t>
        <a:bodyPr/>
        <a:lstStyle/>
        <a:p>
          <a:pPr algn="just"/>
          <a:r>
            <a:rPr lang="es-ES" sz="1400" dirty="0">
              <a:solidFill>
                <a:schemeClr val="tx1"/>
              </a:solidFill>
              <a:latin typeface="Times New Roman" pitchFamily="18" charset="0"/>
              <a:cs typeface="Times New Roman" pitchFamily="18" charset="0"/>
            </a:rPr>
            <a:t>Establecer la relación entre los resultados obtenidos en las encuestas aplicadas y los componentes del método CAMEL mediante una matriz de riesgo, con ello presentar conclusiones y recomendaciones.</a:t>
          </a:r>
        </a:p>
      </dgm:t>
    </dgm:pt>
    <dgm:pt modelId="{0AC929AE-A607-470A-BD15-1DB26A412280}" type="sibTrans" cxnId="{5DD0EDB4-2641-4243-B415-8ED96D05E537}">
      <dgm:prSet/>
      <dgm:spPr/>
      <dgm:t>
        <a:bodyPr/>
        <a:lstStyle/>
        <a:p>
          <a:pPr algn="just"/>
          <a:endParaRPr lang="es-ES" sz="1400">
            <a:solidFill>
              <a:schemeClr val="tx1"/>
            </a:solidFill>
            <a:latin typeface="Times New Roman" pitchFamily="18" charset="0"/>
            <a:cs typeface="Times New Roman" pitchFamily="18" charset="0"/>
          </a:endParaRPr>
        </a:p>
      </dgm:t>
    </dgm:pt>
    <dgm:pt modelId="{E66B2731-A817-4951-A46C-F79A750B661A}" type="parTrans" cxnId="{5DD0EDB4-2641-4243-B415-8ED96D05E537}">
      <dgm:prSet/>
      <dgm:spPr/>
      <dgm:t>
        <a:bodyPr/>
        <a:lstStyle/>
        <a:p>
          <a:pPr algn="just"/>
          <a:endParaRPr lang="es-ES" sz="1400">
            <a:solidFill>
              <a:schemeClr val="tx1"/>
            </a:solidFill>
            <a:latin typeface="Times New Roman" pitchFamily="18" charset="0"/>
            <a:cs typeface="Times New Roman" pitchFamily="18" charset="0"/>
          </a:endParaRPr>
        </a:p>
      </dgm:t>
    </dgm:pt>
    <dgm:pt modelId="{7F6DF7E2-3DC0-4867-B8FD-06A852665780}" type="pres">
      <dgm:prSet presAssocID="{517D5040-EF97-45F0-8536-87BC958AE856}" presName="Name0" presStyleCnt="0">
        <dgm:presLayoutVars>
          <dgm:dir/>
          <dgm:resizeHandles val="exact"/>
        </dgm:presLayoutVars>
      </dgm:prSet>
      <dgm:spPr/>
    </dgm:pt>
    <dgm:pt modelId="{275100A2-2F68-4CEF-B9CB-FC4F10497E50}" type="pres">
      <dgm:prSet presAssocID="{9FFA8E01-2408-4864-B9BA-A7381FE3F086}" presName="composite" presStyleCnt="0"/>
      <dgm:spPr/>
    </dgm:pt>
    <dgm:pt modelId="{DD8FDF28-2700-47CF-964A-CB69F3DBF80B}" type="pres">
      <dgm:prSet presAssocID="{9FFA8E01-2408-4864-B9BA-A7381FE3F086}" presName="rect1" presStyleLbl="trAlignAcc1" presStyleIdx="0" presStyleCnt="4">
        <dgm:presLayoutVars>
          <dgm:bulletEnabled val="1"/>
        </dgm:presLayoutVars>
      </dgm:prSet>
      <dgm:spPr/>
    </dgm:pt>
    <dgm:pt modelId="{09672FB0-3C4F-430A-BAEA-63F83BEE357E}" type="pres">
      <dgm:prSet presAssocID="{9FFA8E01-2408-4864-B9BA-A7381FE3F086}" presName="rect2" presStyleLbl="fgImgPlace1" presStyleIdx="0" presStyleCnt="4"/>
      <dgm:spPr/>
    </dgm:pt>
    <dgm:pt modelId="{A9E35C60-D7C5-432C-867D-EC982843A40A}" type="pres">
      <dgm:prSet presAssocID="{5033DF6D-0F60-4573-BADD-B8210B03DC5D}" presName="sibTrans" presStyleCnt="0"/>
      <dgm:spPr/>
    </dgm:pt>
    <dgm:pt modelId="{E74833AA-EA34-4FCE-B9E3-5688EB8D453D}" type="pres">
      <dgm:prSet presAssocID="{479842D1-5129-4EFA-BE0C-0D0A78D51C7C}" presName="composite" presStyleCnt="0"/>
      <dgm:spPr/>
    </dgm:pt>
    <dgm:pt modelId="{DBC26628-B0B5-4FFB-914A-4F00A2CCE79E}" type="pres">
      <dgm:prSet presAssocID="{479842D1-5129-4EFA-BE0C-0D0A78D51C7C}" presName="rect1" presStyleLbl="trAlignAcc1" presStyleIdx="1" presStyleCnt="4">
        <dgm:presLayoutVars>
          <dgm:bulletEnabled val="1"/>
        </dgm:presLayoutVars>
      </dgm:prSet>
      <dgm:spPr/>
    </dgm:pt>
    <dgm:pt modelId="{94AB997B-E8C3-4C31-9B20-4E7EE10843CF}" type="pres">
      <dgm:prSet presAssocID="{479842D1-5129-4EFA-BE0C-0D0A78D51C7C}" presName="rect2" presStyleLbl="fgImgPlace1" presStyleIdx="1" presStyleCnt="4"/>
      <dgm:spPr/>
    </dgm:pt>
    <dgm:pt modelId="{35F47BA9-40B5-40C1-B9AF-537E1413CE80}" type="pres">
      <dgm:prSet presAssocID="{6BDBD0BC-88EB-4ECE-A463-91DA70D81860}" presName="sibTrans" presStyleCnt="0"/>
      <dgm:spPr/>
    </dgm:pt>
    <dgm:pt modelId="{D01520F5-3B3A-41C0-A108-CD8D630C2388}" type="pres">
      <dgm:prSet presAssocID="{0AE48857-8FA2-4D99-A571-B6D87F0F4CA0}" presName="composite" presStyleCnt="0"/>
      <dgm:spPr/>
    </dgm:pt>
    <dgm:pt modelId="{7360C646-F22F-4BCE-91E2-8B27B44A095A}" type="pres">
      <dgm:prSet presAssocID="{0AE48857-8FA2-4D99-A571-B6D87F0F4CA0}" presName="rect1" presStyleLbl="trAlignAcc1" presStyleIdx="2" presStyleCnt="4" custScaleY="117555">
        <dgm:presLayoutVars>
          <dgm:bulletEnabled val="1"/>
        </dgm:presLayoutVars>
      </dgm:prSet>
      <dgm:spPr/>
    </dgm:pt>
    <dgm:pt modelId="{E662BFCD-AC85-4C8A-BD8E-DEE352C3FFBD}" type="pres">
      <dgm:prSet presAssocID="{0AE48857-8FA2-4D99-A571-B6D87F0F4CA0}" presName="rect2" presStyleLbl="fgImgPlace1" presStyleIdx="2" presStyleCnt="4"/>
      <dgm:spPr/>
    </dgm:pt>
    <dgm:pt modelId="{E29262DD-F544-47AE-89DA-CFB451F8E942}" type="pres">
      <dgm:prSet presAssocID="{1C0CC8DE-C372-442E-9D50-8CB98B67315A}" presName="sibTrans" presStyleCnt="0"/>
      <dgm:spPr/>
    </dgm:pt>
    <dgm:pt modelId="{172E3D2B-C706-47C9-98C3-2E3919C779E9}" type="pres">
      <dgm:prSet presAssocID="{89671D99-B66D-41B4-B87A-036D1B372DB7}" presName="composite" presStyleCnt="0"/>
      <dgm:spPr/>
    </dgm:pt>
    <dgm:pt modelId="{712BCF06-4423-4187-A4F8-4D9D2A988ABA}" type="pres">
      <dgm:prSet presAssocID="{89671D99-B66D-41B4-B87A-036D1B372DB7}" presName="rect1" presStyleLbl="trAlignAcc1" presStyleIdx="3" presStyleCnt="4">
        <dgm:presLayoutVars>
          <dgm:bulletEnabled val="1"/>
        </dgm:presLayoutVars>
      </dgm:prSet>
      <dgm:spPr/>
    </dgm:pt>
    <dgm:pt modelId="{D97E98A8-BCB4-49CE-BBF7-1E92C9DE44C8}" type="pres">
      <dgm:prSet presAssocID="{89671D99-B66D-41B4-B87A-036D1B372DB7}" presName="rect2" presStyleLbl="fgImgPlace1" presStyleIdx="3" presStyleCnt="4"/>
      <dgm:spPr/>
    </dgm:pt>
  </dgm:ptLst>
  <dgm:cxnLst>
    <dgm:cxn modelId="{B1CF9121-6F95-4A8A-A5FA-A3632AC587A4}" srcId="{517D5040-EF97-45F0-8536-87BC958AE856}" destId="{0AE48857-8FA2-4D99-A571-B6D87F0F4CA0}" srcOrd="2" destOrd="0" parTransId="{61FDE428-B3A4-4F3B-856C-1729468D9995}" sibTransId="{1C0CC8DE-C372-442E-9D50-8CB98B67315A}"/>
    <dgm:cxn modelId="{7856D13A-33C2-4518-AF3E-4A5AC28E326E}" srcId="{517D5040-EF97-45F0-8536-87BC958AE856}" destId="{9FFA8E01-2408-4864-B9BA-A7381FE3F086}" srcOrd="0" destOrd="0" parTransId="{57964FFB-2801-44B9-9B0F-6C128AE06205}" sibTransId="{5033DF6D-0F60-4573-BADD-B8210B03DC5D}"/>
    <dgm:cxn modelId="{C0992E3B-1811-4D37-8BAC-8F68DBFD0AF3}" type="presOf" srcId="{479842D1-5129-4EFA-BE0C-0D0A78D51C7C}" destId="{DBC26628-B0B5-4FFB-914A-4F00A2CCE79E}" srcOrd="0" destOrd="0" presId="urn:microsoft.com/office/officeart/2008/layout/PictureStrips"/>
    <dgm:cxn modelId="{FC4D6547-08C1-4485-8CA0-AA4DC16B74B5}" type="presOf" srcId="{89671D99-B66D-41B4-B87A-036D1B372DB7}" destId="{712BCF06-4423-4187-A4F8-4D9D2A988ABA}" srcOrd="0" destOrd="0" presId="urn:microsoft.com/office/officeart/2008/layout/PictureStrips"/>
    <dgm:cxn modelId="{9D763FAB-922E-4F61-A945-8CEEC8345E8E}" type="presOf" srcId="{517D5040-EF97-45F0-8536-87BC958AE856}" destId="{7F6DF7E2-3DC0-4867-B8FD-06A852665780}" srcOrd="0" destOrd="0" presId="urn:microsoft.com/office/officeart/2008/layout/PictureStrips"/>
    <dgm:cxn modelId="{5DD0EDB4-2641-4243-B415-8ED96D05E537}" srcId="{517D5040-EF97-45F0-8536-87BC958AE856}" destId="{89671D99-B66D-41B4-B87A-036D1B372DB7}" srcOrd="3" destOrd="0" parTransId="{E66B2731-A817-4951-A46C-F79A750B661A}" sibTransId="{0AC929AE-A607-470A-BD15-1DB26A412280}"/>
    <dgm:cxn modelId="{1A610BD4-8F64-4F91-A7BF-649E4BE9BB77}" type="presOf" srcId="{9FFA8E01-2408-4864-B9BA-A7381FE3F086}" destId="{DD8FDF28-2700-47CF-964A-CB69F3DBF80B}" srcOrd="0" destOrd="0" presId="urn:microsoft.com/office/officeart/2008/layout/PictureStrips"/>
    <dgm:cxn modelId="{72B8D6D5-44D6-42E9-A4A3-F9FB915D5AF9}" type="presOf" srcId="{0AE48857-8FA2-4D99-A571-B6D87F0F4CA0}" destId="{7360C646-F22F-4BCE-91E2-8B27B44A095A}" srcOrd="0" destOrd="0" presId="urn:microsoft.com/office/officeart/2008/layout/PictureStrips"/>
    <dgm:cxn modelId="{670DD6EC-9465-4446-BA01-3266B8E6665A}" srcId="{517D5040-EF97-45F0-8536-87BC958AE856}" destId="{479842D1-5129-4EFA-BE0C-0D0A78D51C7C}" srcOrd="1" destOrd="0" parTransId="{867F40CF-67DB-47F4-A926-D69AA949ADF0}" sibTransId="{6BDBD0BC-88EB-4ECE-A463-91DA70D81860}"/>
    <dgm:cxn modelId="{AE5E44A1-6DFD-401C-A13E-96E374E64307}" type="presParOf" srcId="{7F6DF7E2-3DC0-4867-B8FD-06A852665780}" destId="{275100A2-2F68-4CEF-B9CB-FC4F10497E50}" srcOrd="0" destOrd="0" presId="urn:microsoft.com/office/officeart/2008/layout/PictureStrips"/>
    <dgm:cxn modelId="{E17353DB-C360-477D-92E6-40AA638D38F6}" type="presParOf" srcId="{275100A2-2F68-4CEF-B9CB-FC4F10497E50}" destId="{DD8FDF28-2700-47CF-964A-CB69F3DBF80B}" srcOrd="0" destOrd="0" presId="urn:microsoft.com/office/officeart/2008/layout/PictureStrips"/>
    <dgm:cxn modelId="{9F98E901-353B-4DA3-B4C4-1E1065C0C684}" type="presParOf" srcId="{275100A2-2F68-4CEF-B9CB-FC4F10497E50}" destId="{09672FB0-3C4F-430A-BAEA-63F83BEE357E}" srcOrd="1" destOrd="0" presId="urn:microsoft.com/office/officeart/2008/layout/PictureStrips"/>
    <dgm:cxn modelId="{6F7F8041-0E7F-4515-AFC7-26585F3A4285}" type="presParOf" srcId="{7F6DF7E2-3DC0-4867-B8FD-06A852665780}" destId="{A9E35C60-D7C5-432C-867D-EC982843A40A}" srcOrd="1" destOrd="0" presId="urn:microsoft.com/office/officeart/2008/layout/PictureStrips"/>
    <dgm:cxn modelId="{D658C3B2-2FC5-470C-9486-9015DDA76CBB}" type="presParOf" srcId="{7F6DF7E2-3DC0-4867-B8FD-06A852665780}" destId="{E74833AA-EA34-4FCE-B9E3-5688EB8D453D}" srcOrd="2" destOrd="0" presId="urn:microsoft.com/office/officeart/2008/layout/PictureStrips"/>
    <dgm:cxn modelId="{B06BCEF3-3A01-4DE6-A31C-F6CD7B82AFF1}" type="presParOf" srcId="{E74833AA-EA34-4FCE-B9E3-5688EB8D453D}" destId="{DBC26628-B0B5-4FFB-914A-4F00A2CCE79E}" srcOrd="0" destOrd="0" presId="urn:microsoft.com/office/officeart/2008/layout/PictureStrips"/>
    <dgm:cxn modelId="{8EF38D76-B213-4063-8465-DE4183CBAEC1}" type="presParOf" srcId="{E74833AA-EA34-4FCE-B9E3-5688EB8D453D}" destId="{94AB997B-E8C3-4C31-9B20-4E7EE10843CF}" srcOrd="1" destOrd="0" presId="urn:microsoft.com/office/officeart/2008/layout/PictureStrips"/>
    <dgm:cxn modelId="{C06CBC01-EA2E-4860-B5DF-6BF02ABA1466}" type="presParOf" srcId="{7F6DF7E2-3DC0-4867-B8FD-06A852665780}" destId="{35F47BA9-40B5-40C1-B9AF-537E1413CE80}" srcOrd="3" destOrd="0" presId="urn:microsoft.com/office/officeart/2008/layout/PictureStrips"/>
    <dgm:cxn modelId="{896E76B8-427B-47FB-80AF-0186138E68ED}" type="presParOf" srcId="{7F6DF7E2-3DC0-4867-B8FD-06A852665780}" destId="{D01520F5-3B3A-41C0-A108-CD8D630C2388}" srcOrd="4" destOrd="0" presId="urn:microsoft.com/office/officeart/2008/layout/PictureStrips"/>
    <dgm:cxn modelId="{28754895-A451-4258-8171-45CBBA876230}" type="presParOf" srcId="{D01520F5-3B3A-41C0-A108-CD8D630C2388}" destId="{7360C646-F22F-4BCE-91E2-8B27B44A095A}" srcOrd="0" destOrd="0" presId="urn:microsoft.com/office/officeart/2008/layout/PictureStrips"/>
    <dgm:cxn modelId="{5D03F46F-AD8B-49B4-B5B2-D0F236AED648}" type="presParOf" srcId="{D01520F5-3B3A-41C0-A108-CD8D630C2388}" destId="{E662BFCD-AC85-4C8A-BD8E-DEE352C3FFBD}" srcOrd="1" destOrd="0" presId="urn:microsoft.com/office/officeart/2008/layout/PictureStrips"/>
    <dgm:cxn modelId="{842E3870-3922-4658-A398-6E0E1629FB76}" type="presParOf" srcId="{7F6DF7E2-3DC0-4867-B8FD-06A852665780}" destId="{E29262DD-F544-47AE-89DA-CFB451F8E942}" srcOrd="5" destOrd="0" presId="urn:microsoft.com/office/officeart/2008/layout/PictureStrips"/>
    <dgm:cxn modelId="{B970EABF-A87B-47C2-A90B-49A2A0681C8A}" type="presParOf" srcId="{7F6DF7E2-3DC0-4867-B8FD-06A852665780}" destId="{172E3D2B-C706-47C9-98C3-2E3919C779E9}" srcOrd="6" destOrd="0" presId="urn:microsoft.com/office/officeart/2008/layout/PictureStrips"/>
    <dgm:cxn modelId="{1EF3CB36-8CDA-4D82-8FF7-3AB15163A300}" type="presParOf" srcId="{172E3D2B-C706-47C9-98C3-2E3919C779E9}" destId="{712BCF06-4423-4187-A4F8-4D9D2A988ABA}" srcOrd="0" destOrd="0" presId="urn:microsoft.com/office/officeart/2008/layout/PictureStrips"/>
    <dgm:cxn modelId="{EF25D677-B796-4506-B32C-14B9E381E4BF}" type="presParOf" srcId="{172E3D2B-C706-47C9-98C3-2E3919C779E9}" destId="{D97E98A8-BCB4-49CE-BBF7-1E92C9DE44C8}" srcOrd="1" destOrd="0" presId="urn:microsoft.com/office/officeart/2008/layout/PictureStrip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245F0B-BDD2-4F5D-9A72-42881E0324CB}"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s-ES"/>
        </a:p>
      </dgm:t>
    </dgm:pt>
    <dgm:pt modelId="{01D7A569-B4F6-40AB-B5FE-2191877F7CF6}">
      <dgm:prSet phldrT="[Texto]" custT="1"/>
      <dgm:spPr/>
      <dgm:t>
        <a:bodyPr/>
        <a:lstStyle/>
        <a:p>
          <a:pPr algn="ctr"/>
          <a:r>
            <a:rPr lang="es-ES_tradnl" sz="1600" b="1" dirty="0">
              <a:solidFill>
                <a:schemeClr val="tx1"/>
              </a:solidFill>
              <a:latin typeface="+mj-lt"/>
              <a:cs typeface="Times New Roman" pitchFamily="18" charset="0"/>
            </a:rPr>
            <a:t>Teoría del Cooperativismo</a:t>
          </a:r>
          <a:endParaRPr lang="es-ES" sz="1600" b="1" dirty="0">
            <a:solidFill>
              <a:schemeClr val="tx1"/>
            </a:solidFill>
            <a:latin typeface="+mj-lt"/>
            <a:cs typeface="Times New Roman" pitchFamily="18" charset="0"/>
          </a:endParaRPr>
        </a:p>
      </dgm:t>
    </dgm:pt>
    <dgm:pt modelId="{0A2F80D1-EA9F-4BE8-9757-0AC92E6D7BA9}" type="parTrans" cxnId="{55ECA94F-4556-40EB-9EB3-B822B8B26133}">
      <dgm:prSet/>
      <dgm:spPr/>
      <dgm:t>
        <a:bodyPr/>
        <a:lstStyle/>
        <a:p>
          <a:pPr algn="just"/>
          <a:endParaRPr lang="es-ES" sz="1600" b="0">
            <a:solidFill>
              <a:schemeClr val="tx1"/>
            </a:solidFill>
            <a:latin typeface="+mj-lt"/>
          </a:endParaRPr>
        </a:p>
      </dgm:t>
    </dgm:pt>
    <dgm:pt modelId="{0C8B6D50-310F-4440-A9C4-E558748F5FB3}" type="sibTrans" cxnId="{55ECA94F-4556-40EB-9EB3-B822B8B26133}">
      <dgm:prSet/>
      <dgm:spPr/>
      <dgm:t>
        <a:bodyPr/>
        <a:lstStyle/>
        <a:p>
          <a:pPr algn="just"/>
          <a:endParaRPr lang="es-ES" sz="1600" b="0">
            <a:solidFill>
              <a:schemeClr val="tx1"/>
            </a:solidFill>
            <a:latin typeface="+mj-lt"/>
          </a:endParaRPr>
        </a:p>
      </dgm:t>
    </dgm:pt>
    <dgm:pt modelId="{ECE258EF-51C1-4D6D-A7AC-417FF512D6C6}">
      <dgm:prSet phldrT="[Texto]" custT="1"/>
      <dgm:spPr/>
      <dgm:t>
        <a:bodyPr/>
        <a:lstStyle/>
        <a:p>
          <a:pPr algn="just"/>
          <a:r>
            <a:rPr lang="es-ES" sz="1600" b="0" dirty="0">
              <a:solidFill>
                <a:schemeClr val="tx1"/>
              </a:solidFill>
              <a:latin typeface="+mj-lt"/>
              <a:cs typeface="Times New Roman" pitchFamily="18" charset="0"/>
            </a:rPr>
            <a:t>Alternativa de lucha utilizada por trabajadores para defenderse a las condiciones económicas y sociales expuestas.</a:t>
          </a:r>
        </a:p>
      </dgm:t>
    </dgm:pt>
    <dgm:pt modelId="{0D1A4C6B-5DBD-476F-8341-29FED40BA0DB}" type="parTrans" cxnId="{BA487DA1-2039-437A-8CED-0C281F6B9C41}">
      <dgm:prSet custT="1"/>
      <dgm:spPr/>
      <dgm:t>
        <a:bodyPr/>
        <a:lstStyle/>
        <a:p>
          <a:pPr algn="just"/>
          <a:endParaRPr lang="es-ES" sz="1600" b="0">
            <a:solidFill>
              <a:schemeClr val="tx1"/>
            </a:solidFill>
            <a:latin typeface="+mj-lt"/>
          </a:endParaRPr>
        </a:p>
      </dgm:t>
    </dgm:pt>
    <dgm:pt modelId="{28154E56-9167-4C3F-BA8E-6E07927C4794}" type="sibTrans" cxnId="{BA487DA1-2039-437A-8CED-0C281F6B9C41}">
      <dgm:prSet/>
      <dgm:spPr/>
      <dgm:t>
        <a:bodyPr/>
        <a:lstStyle/>
        <a:p>
          <a:pPr algn="just"/>
          <a:endParaRPr lang="es-ES" sz="1600" b="0">
            <a:solidFill>
              <a:schemeClr val="tx1"/>
            </a:solidFill>
            <a:latin typeface="+mj-lt"/>
          </a:endParaRPr>
        </a:p>
      </dgm:t>
    </dgm:pt>
    <dgm:pt modelId="{8A7F38E4-F583-4687-8D8D-E338DB48E630}">
      <dgm:prSet phldrT="[Texto]" custT="1"/>
      <dgm:spPr/>
      <dgm:t>
        <a:bodyPr/>
        <a:lstStyle/>
        <a:p>
          <a:pPr algn="just"/>
          <a:r>
            <a:rPr lang="es-ES" sz="1600" b="0" dirty="0">
              <a:solidFill>
                <a:schemeClr val="tx1"/>
              </a:solidFill>
              <a:latin typeface="+mj-lt"/>
            </a:rPr>
            <a:t>Desarrollar una empresa común inspirada en ideales nobles: igualdad, democracia participativa y solidaridad. </a:t>
          </a:r>
        </a:p>
      </dgm:t>
    </dgm:pt>
    <dgm:pt modelId="{57ECABD6-C132-4B5D-BD1A-BE9DEFD1C2F9}" type="parTrans" cxnId="{A3785198-646B-427E-BE98-C64770D22C47}">
      <dgm:prSet custT="1"/>
      <dgm:spPr/>
      <dgm:t>
        <a:bodyPr/>
        <a:lstStyle/>
        <a:p>
          <a:pPr algn="just"/>
          <a:endParaRPr lang="es-ES" sz="1600" b="0">
            <a:solidFill>
              <a:schemeClr val="tx1"/>
            </a:solidFill>
            <a:latin typeface="+mj-lt"/>
          </a:endParaRPr>
        </a:p>
      </dgm:t>
    </dgm:pt>
    <dgm:pt modelId="{7966B074-3556-40E2-B4FC-957F0F772192}" type="sibTrans" cxnId="{A3785198-646B-427E-BE98-C64770D22C47}">
      <dgm:prSet/>
      <dgm:spPr/>
      <dgm:t>
        <a:bodyPr/>
        <a:lstStyle/>
        <a:p>
          <a:pPr algn="just"/>
          <a:endParaRPr lang="es-ES" sz="1600" b="0">
            <a:solidFill>
              <a:schemeClr val="tx1"/>
            </a:solidFill>
            <a:latin typeface="+mj-lt"/>
          </a:endParaRPr>
        </a:p>
      </dgm:t>
    </dgm:pt>
    <dgm:pt modelId="{BFFACB55-6AB9-434E-8402-75340074E9A9}">
      <dgm:prSet phldrT="[Texto]" custT="1"/>
      <dgm:spPr/>
      <dgm:t>
        <a:bodyPr/>
        <a:lstStyle/>
        <a:p>
          <a:pPr algn="ctr"/>
          <a:r>
            <a:rPr lang="es-ES" sz="1600" b="0" dirty="0">
              <a:solidFill>
                <a:schemeClr val="tx1"/>
              </a:solidFill>
              <a:latin typeface="+mj-lt"/>
              <a:cs typeface="Times New Roman" pitchFamily="18" charset="0"/>
            </a:rPr>
            <a:t>Los cooperadores trabajan para si mismos por el bien común</a:t>
          </a:r>
        </a:p>
      </dgm:t>
    </dgm:pt>
    <dgm:pt modelId="{B249AE84-ECFF-4348-89BF-BF1B3FF1B32C}" type="parTrans" cxnId="{2B11CDD1-7E03-4A42-8F22-3DBB330A400B}">
      <dgm:prSet custT="1"/>
      <dgm:spPr/>
      <dgm:t>
        <a:bodyPr/>
        <a:lstStyle/>
        <a:p>
          <a:pPr algn="just"/>
          <a:endParaRPr lang="es-ES" sz="1600" b="0">
            <a:solidFill>
              <a:schemeClr val="tx1"/>
            </a:solidFill>
            <a:latin typeface="+mj-lt"/>
          </a:endParaRPr>
        </a:p>
      </dgm:t>
    </dgm:pt>
    <dgm:pt modelId="{3F0599A2-4EE7-4AFC-B02C-9BEE883B0171}" type="sibTrans" cxnId="{2B11CDD1-7E03-4A42-8F22-3DBB330A400B}">
      <dgm:prSet/>
      <dgm:spPr/>
      <dgm:t>
        <a:bodyPr/>
        <a:lstStyle/>
        <a:p>
          <a:pPr algn="just"/>
          <a:endParaRPr lang="es-ES" sz="1600" b="0">
            <a:solidFill>
              <a:schemeClr val="tx1"/>
            </a:solidFill>
            <a:latin typeface="+mj-lt"/>
          </a:endParaRPr>
        </a:p>
      </dgm:t>
    </dgm:pt>
    <dgm:pt modelId="{6E9CE7C2-8148-46D2-9F88-151B253D5012}" type="pres">
      <dgm:prSet presAssocID="{DC245F0B-BDD2-4F5D-9A72-42881E0324CB}" presName="Name0" presStyleCnt="0">
        <dgm:presLayoutVars>
          <dgm:dir/>
          <dgm:animOne val="branch"/>
          <dgm:animLvl val="lvl"/>
        </dgm:presLayoutVars>
      </dgm:prSet>
      <dgm:spPr/>
    </dgm:pt>
    <dgm:pt modelId="{42EC15FD-918A-4F77-BBD7-F0DD967BA152}" type="pres">
      <dgm:prSet presAssocID="{01D7A569-B4F6-40AB-B5FE-2191877F7CF6}" presName="chaos" presStyleCnt="0"/>
      <dgm:spPr/>
    </dgm:pt>
    <dgm:pt modelId="{20B969DF-4C63-4B35-8305-1FFB45640B74}" type="pres">
      <dgm:prSet presAssocID="{01D7A569-B4F6-40AB-B5FE-2191877F7CF6}" presName="parTx1" presStyleLbl="revTx" presStyleIdx="0" presStyleCnt="3"/>
      <dgm:spPr/>
    </dgm:pt>
    <dgm:pt modelId="{DCD8BF3E-BB85-4BAD-AEE3-628A28935EB3}" type="pres">
      <dgm:prSet presAssocID="{01D7A569-B4F6-40AB-B5FE-2191877F7CF6}" presName="c1" presStyleLbl="node1" presStyleIdx="0" presStyleCnt="19"/>
      <dgm:spPr/>
    </dgm:pt>
    <dgm:pt modelId="{DBA802A8-D6FB-4672-9F56-37FA38C564AF}" type="pres">
      <dgm:prSet presAssocID="{01D7A569-B4F6-40AB-B5FE-2191877F7CF6}" presName="c2" presStyleLbl="node1" presStyleIdx="1" presStyleCnt="19"/>
      <dgm:spPr/>
    </dgm:pt>
    <dgm:pt modelId="{76E4F8FD-2332-4186-A251-F0BBB2C4B972}" type="pres">
      <dgm:prSet presAssocID="{01D7A569-B4F6-40AB-B5FE-2191877F7CF6}" presName="c3" presStyleLbl="node1" presStyleIdx="2" presStyleCnt="19"/>
      <dgm:spPr/>
    </dgm:pt>
    <dgm:pt modelId="{8C6ED8A6-7136-4AB8-BFB4-CC9EB27342EE}" type="pres">
      <dgm:prSet presAssocID="{01D7A569-B4F6-40AB-B5FE-2191877F7CF6}" presName="c4" presStyleLbl="node1" presStyleIdx="3" presStyleCnt="19"/>
      <dgm:spPr/>
    </dgm:pt>
    <dgm:pt modelId="{D485F254-0033-44FD-ABAA-B2D5BDA9C9EA}" type="pres">
      <dgm:prSet presAssocID="{01D7A569-B4F6-40AB-B5FE-2191877F7CF6}" presName="c5" presStyleLbl="node1" presStyleIdx="4" presStyleCnt="19"/>
      <dgm:spPr/>
    </dgm:pt>
    <dgm:pt modelId="{D9C141FA-6E9E-45C2-956A-16812E829572}" type="pres">
      <dgm:prSet presAssocID="{01D7A569-B4F6-40AB-B5FE-2191877F7CF6}" presName="c6" presStyleLbl="node1" presStyleIdx="5" presStyleCnt="19"/>
      <dgm:spPr/>
    </dgm:pt>
    <dgm:pt modelId="{D5934A38-A89E-4038-BF0A-8DD733DB7EAE}" type="pres">
      <dgm:prSet presAssocID="{01D7A569-B4F6-40AB-B5FE-2191877F7CF6}" presName="c7" presStyleLbl="node1" presStyleIdx="6" presStyleCnt="19"/>
      <dgm:spPr/>
    </dgm:pt>
    <dgm:pt modelId="{8049BFB9-81A8-4D82-B76B-59E8B59AA256}" type="pres">
      <dgm:prSet presAssocID="{01D7A569-B4F6-40AB-B5FE-2191877F7CF6}" presName="c8" presStyleLbl="node1" presStyleIdx="7" presStyleCnt="19"/>
      <dgm:spPr/>
    </dgm:pt>
    <dgm:pt modelId="{21200C14-B302-4322-BB1C-BFDB7F1A2A9E}" type="pres">
      <dgm:prSet presAssocID="{01D7A569-B4F6-40AB-B5FE-2191877F7CF6}" presName="c9" presStyleLbl="node1" presStyleIdx="8" presStyleCnt="19"/>
      <dgm:spPr/>
    </dgm:pt>
    <dgm:pt modelId="{E1AD3A4A-6BCD-4106-8097-F850CBAAE9B5}" type="pres">
      <dgm:prSet presAssocID="{01D7A569-B4F6-40AB-B5FE-2191877F7CF6}" presName="c10" presStyleLbl="node1" presStyleIdx="9" presStyleCnt="19"/>
      <dgm:spPr/>
    </dgm:pt>
    <dgm:pt modelId="{5E7EA135-A2E8-4048-A508-2AC2C4111137}" type="pres">
      <dgm:prSet presAssocID="{01D7A569-B4F6-40AB-B5FE-2191877F7CF6}" presName="c11" presStyleLbl="node1" presStyleIdx="10" presStyleCnt="19"/>
      <dgm:spPr/>
    </dgm:pt>
    <dgm:pt modelId="{606A88F3-DC50-4344-A7E2-77B8D06599FA}" type="pres">
      <dgm:prSet presAssocID="{01D7A569-B4F6-40AB-B5FE-2191877F7CF6}" presName="c12" presStyleLbl="node1" presStyleIdx="11" presStyleCnt="19"/>
      <dgm:spPr/>
    </dgm:pt>
    <dgm:pt modelId="{0F164B92-8E91-4553-A2E4-03BBDBA383FD}" type="pres">
      <dgm:prSet presAssocID="{01D7A569-B4F6-40AB-B5FE-2191877F7CF6}" presName="c13" presStyleLbl="node1" presStyleIdx="12" presStyleCnt="19"/>
      <dgm:spPr/>
    </dgm:pt>
    <dgm:pt modelId="{43EC4536-8F9C-44F1-A1C8-355B68775F8A}" type="pres">
      <dgm:prSet presAssocID="{01D7A569-B4F6-40AB-B5FE-2191877F7CF6}" presName="c14" presStyleLbl="node1" presStyleIdx="13" presStyleCnt="19"/>
      <dgm:spPr/>
    </dgm:pt>
    <dgm:pt modelId="{6427C1E4-A312-4F98-BEB8-FE7678A5369B}" type="pres">
      <dgm:prSet presAssocID="{01D7A569-B4F6-40AB-B5FE-2191877F7CF6}" presName="c15" presStyleLbl="node1" presStyleIdx="14" presStyleCnt="19"/>
      <dgm:spPr/>
    </dgm:pt>
    <dgm:pt modelId="{DD599753-5D00-409B-8C81-62B107FB7BCD}" type="pres">
      <dgm:prSet presAssocID="{01D7A569-B4F6-40AB-B5FE-2191877F7CF6}" presName="c16" presStyleLbl="node1" presStyleIdx="15" presStyleCnt="19"/>
      <dgm:spPr/>
    </dgm:pt>
    <dgm:pt modelId="{7D5E01F4-E048-4C4C-8AF0-F0D6E84F5138}" type="pres">
      <dgm:prSet presAssocID="{01D7A569-B4F6-40AB-B5FE-2191877F7CF6}" presName="c17" presStyleLbl="node1" presStyleIdx="16" presStyleCnt="19"/>
      <dgm:spPr/>
    </dgm:pt>
    <dgm:pt modelId="{B59F83FC-758A-424C-AFEC-333729726399}" type="pres">
      <dgm:prSet presAssocID="{01D7A569-B4F6-40AB-B5FE-2191877F7CF6}" presName="c18" presStyleLbl="node1" presStyleIdx="17" presStyleCnt="19"/>
      <dgm:spPr/>
    </dgm:pt>
    <dgm:pt modelId="{749FC1C5-D6A3-4DF8-97A7-1A7C915C62D9}" type="pres">
      <dgm:prSet presAssocID="{0C8B6D50-310F-4440-A9C4-E558748F5FB3}" presName="chevronComposite1" presStyleCnt="0"/>
      <dgm:spPr/>
    </dgm:pt>
    <dgm:pt modelId="{B7EE617F-8D1E-44D2-8089-301539BA3755}" type="pres">
      <dgm:prSet presAssocID="{0C8B6D50-310F-4440-A9C4-E558748F5FB3}" presName="chevron1" presStyleLbl="sibTrans2D1" presStyleIdx="0" presStyleCnt="2"/>
      <dgm:spPr/>
    </dgm:pt>
    <dgm:pt modelId="{915BA80B-7622-42A0-9551-8A89D83A726C}" type="pres">
      <dgm:prSet presAssocID="{0C8B6D50-310F-4440-A9C4-E558748F5FB3}" presName="spChevron1" presStyleCnt="0"/>
      <dgm:spPr/>
    </dgm:pt>
    <dgm:pt modelId="{FDDB972B-F273-4561-8355-2E549E6C7346}" type="pres">
      <dgm:prSet presAssocID="{ECE258EF-51C1-4D6D-A7AC-417FF512D6C6}" presName="middle" presStyleCnt="0"/>
      <dgm:spPr/>
    </dgm:pt>
    <dgm:pt modelId="{126DA4F8-C551-4402-B023-8188AED65030}" type="pres">
      <dgm:prSet presAssocID="{ECE258EF-51C1-4D6D-A7AC-417FF512D6C6}" presName="parTxMid" presStyleLbl="revTx" presStyleIdx="1" presStyleCnt="3"/>
      <dgm:spPr/>
    </dgm:pt>
    <dgm:pt modelId="{9619FACB-8A69-4FF8-9A0E-3874331E9909}" type="pres">
      <dgm:prSet presAssocID="{ECE258EF-51C1-4D6D-A7AC-417FF512D6C6}" presName="spMid" presStyleCnt="0"/>
      <dgm:spPr/>
    </dgm:pt>
    <dgm:pt modelId="{C5E99094-9916-4FFE-A058-4F7CCA6E9F3F}" type="pres">
      <dgm:prSet presAssocID="{28154E56-9167-4C3F-BA8E-6E07927C4794}" presName="chevronComposite1" presStyleCnt="0"/>
      <dgm:spPr/>
    </dgm:pt>
    <dgm:pt modelId="{1B795022-5A92-42BC-909E-A29C21B572FB}" type="pres">
      <dgm:prSet presAssocID="{28154E56-9167-4C3F-BA8E-6E07927C4794}" presName="chevron1" presStyleLbl="sibTrans2D1" presStyleIdx="1" presStyleCnt="2"/>
      <dgm:spPr/>
    </dgm:pt>
    <dgm:pt modelId="{8B554F43-87BA-47A5-9578-F4C953CD5937}" type="pres">
      <dgm:prSet presAssocID="{28154E56-9167-4C3F-BA8E-6E07927C4794}" presName="spChevron1" presStyleCnt="0"/>
      <dgm:spPr/>
    </dgm:pt>
    <dgm:pt modelId="{354B506F-6043-4C75-8527-9D8357461F37}" type="pres">
      <dgm:prSet presAssocID="{BFFACB55-6AB9-434E-8402-75340074E9A9}" presName="last" presStyleCnt="0"/>
      <dgm:spPr/>
    </dgm:pt>
    <dgm:pt modelId="{5DE572F9-8EB3-4250-9057-27683AB69302}" type="pres">
      <dgm:prSet presAssocID="{BFFACB55-6AB9-434E-8402-75340074E9A9}" presName="circleTx" presStyleLbl="node1" presStyleIdx="18" presStyleCnt="19"/>
      <dgm:spPr/>
    </dgm:pt>
    <dgm:pt modelId="{B095D9FA-E2E8-42D7-8860-84F8C3D5866D}" type="pres">
      <dgm:prSet presAssocID="{BFFACB55-6AB9-434E-8402-75340074E9A9}" presName="desTxN" presStyleLbl="revTx" presStyleIdx="2" presStyleCnt="3">
        <dgm:presLayoutVars>
          <dgm:bulletEnabled val="1"/>
        </dgm:presLayoutVars>
      </dgm:prSet>
      <dgm:spPr/>
    </dgm:pt>
    <dgm:pt modelId="{939F911A-BC12-4AFB-B5BC-D77F6146D878}" type="pres">
      <dgm:prSet presAssocID="{BFFACB55-6AB9-434E-8402-75340074E9A9}" presName="spN" presStyleCnt="0"/>
      <dgm:spPr/>
    </dgm:pt>
  </dgm:ptLst>
  <dgm:cxnLst>
    <dgm:cxn modelId="{8724AB30-F574-4A3E-B885-C4E14482D105}" type="presOf" srcId="{8A7F38E4-F583-4687-8D8D-E338DB48E630}" destId="{B095D9FA-E2E8-42D7-8860-84F8C3D5866D}" srcOrd="0" destOrd="0" presId="urn:microsoft.com/office/officeart/2009/3/layout/RandomtoResultProcess"/>
    <dgm:cxn modelId="{55ECA94F-4556-40EB-9EB3-B822B8B26133}" srcId="{DC245F0B-BDD2-4F5D-9A72-42881E0324CB}" destId="{01D7A569-B4F6-40AB-B5FE-2191877F7CF6}" srcOrd="0" destOrd="0" parTransId="{0A2F80D1-EA9F-4BE8-9757-0AC92E6D7BA9}" sibTransId="{0C8B6D50-310F-4440-A9C4-E558748F5FB3}"/>
    <dgm:cxn modelId="{0A2C9275-D591-432C-A063-F369E4EECF76}" type="presOf" srcId="{ECE258EF-51C1-4D6D-A7AC-417FF512D6C6}" destId="{126DA4F8-C551-4402-B023-8188AED65030}" srcOrd="0" destOrd="0" presId="urn:microsoft.com/office/officeart/2009/3/layout/RandomtoResultProcess"/>
    <dgm:cxn modelId="{A3785198-646B-427E-BE98-C64770D22C47}" srcId="{BFFACB55-6AB9-434E-8402-75340074E9A9}" destId="{8A7F38E4-F583-4687-8D8D-E338DB48E630}" srcOrd="0" destOrd="0" parTransId="{57ECABD6-C132-4B5D-BD1A-BE9DEFD1C2F9}" sibTransId="{7966B074-3556-40E2-B4FC-957F0F772192}"/>
    <dgm:cxn modelId="{BA487DA1-2039-437A-8CED-0C281F6B9C41}" srcId="{DC245F0B-BDD2-4F5D-9A72-42881E0324CB}" destId="{ECE258EF-51C1-4D6D-A7AC-417FF512D6C6}" srcOrd="1" destOrd="0" parTransId="{0D1A4C6B-5DBD-476F-8341-29FED40BA0DB}" sibTransId="{28154E56-9167-4C3F-BA8E-6E07927C4794}"/>
    <dgm:cxn modelId="{5B51D0B7-FEE3-400F-BD3E-D9CDB3DB4816}" type="presOf" srcId="{DC245F0B-BDD2-4F5D-9A72-42881E0324CB}" destId="{6E9CE7C2-8148-46D2-9F88-151B253D5012}" srcOrd="0" destOrd="0" presId="urn:microsoft.com/office/officeart/2009/3/layout/RandomtoResultProcess"/>
    <dgm:cxn modelId="{FC236DB8-7B51-4ACE-A53F-8D3B0ADC1BB7}" type="presOf" srcId="{BFFACB55-6AB9-434E-8402-75340074E9A9}" destId="{5DE572F9-8EB3-4250-9057-27683AB69302}" srcOrd="0" destOrd="0" presId="urn:microsoft.com/office/officeart/2009/3/layout/RandomtoResultProcess"/>
    <dgm:cxn modelId="{2B11CDD1-7E03-4A42-8F22-3DBB330A400B}" srcId="{DC245F0B-BDD2-4F5D-9A72-42881E0324CB}" destId="{BFFACB55-6AB9-434E-8402-75340074E9A9}" srcOrd="2" destOrd="0" parTransId="{B249AE84-ECFF-4348-89BF-BF1B3FF1B32C}" sibTransId="{3F0599A2-4EE7-4AFC-B02C-9BEE883B0171}"/>
    <dgm:cxn modelId="{F33491E2-92BD-4B6F-8182-9A28F7DA14AA}" type="presOf" srcId="{01D7A569-B4F6-40AB-B5FE-2191877F7CF6}" destId="{20B969DF-4C63-4B35-8305-1FFB45640B74}" srcOrd="0" destOrd="0" presId="urn:microsoft.com/office/officeart/2009/3/layout/RandomtoResultProcess"/>
    <dgm:cxn modelId="{B04DBD0F-8E11-452A-8475-E605DBB1851F}" type="presParOf" srcId="{6E9CE7C2-8148-46D2-9F88-151B253D5012}" destId="{42EC15FD-918A-4F77-BBD7-F0DD967BA152}" srcOrd="0" destOrd="0" presId="urn:microsoft.com/office/officeart/2009/3/layout/RandomtoResultProcess"/>
    <dgm:cxn modelId="{0BE3EBBD-D709-4040-A6BD-FE3FE1101142}" type="presParOf" srcId="{42EC15FD-918A-4F77-BBD7-F0DD967BA152}" destId="{20B969DF-4C63-4B35-8305-1FFB45640B74}" srcOrd="0" destOrd="0" presId="urn:microsoft.com/office/officeart/2009/3/layout/RandomtoResultProcess"/>
    <dgm:cxn modelId="{56F56FF8-E0F5-4156-A4F9-83BCF2303896}" type="presParOf" srcId="{42EC15FD-918A-4F77-BBD7-F0DD967BA152}" destId="{DCD8BF3E-BB85-4BAD-AEE3-628A28935EB3}" srcOrd="1" destOrd="0" presId="urn:microsoft.com/office/officeart/2009/3/layout/RandomtoResultProcess"/>
    <dgm:cxn modelId="{3BF42B90-E504-4887-87A7-72DFE0F1F215}" type="presParOf" srcId="{42EC15FD-918A-4F77-BBD7-F0DD967BA152}" destId="{DBA802A8-D6FB-4672-9F56-37FA38C564AF}" srcOrd="2" destOrd="0" presId="urn:microsoft.com/office/officeart/2009/3/layout/RandomtoResultProcess"/>
    <dgm:cxn modelId="{FCA78B4C-52F0-43A3-BAFC-C4336B663567}" type="presParOf" srcId="{42EC15FD-918A-4F77-BBD7-F0DD967BA152}" destId="{76E4F8FD-2332-4186-A251-F0BBB2C4B972}" srcOrd="3" destOrd="0" presId="urn:microsoft.com/office/officeart/2009/3/layout/RandomtoResultProcess"/>
    <dgm:cxn modelId="{F01A46F6-DEFF-4AE5-9516-E2A64A290930}" type="presParOf" srcId="{42EC15FD-918A-4F77-BBD7-F0DD967BA152}" destId="{8C6ED8A6-7136-4AB8-BFB4-CC9EB27342EE}" srcOrd="4" destOrd="0" presId="urn:microsoft.com/office/officeart/2009/3/layout/RandomtoResultProcess"/>
    <dgm:cxn modelId="{AED6974B-78D9-4414-9CC9-A927EE39CA6A}" type="presParOf" srcId="{42EC15FD-918A-4F77-BBD7-F0DD967BA152}" destId="{D485F254-0033-44FD-ABAA-B2D5BDA9C9EA}" srcOrd="5" destOrd="0" presId="urn:microsoft.com/office/officeart/2009/3/layout/RandomtoResultProcess"/>
    <dgm:cxn modelId="{07A9D0CC-2DA5-4397-B91E-867210187DB7}" type="presParOf" srcId="{42EC15FD-918A-4F77-BBD7-F0DD967BA152}" destId="{D9C141FA-6E9E-45C2-956A-16812E829572}" srcOrd="6" destOrd="0" presId="urn:microsoft.com/office/officeart/2009/3/layout/RandomtoResultProcess"/>
    <dgm:cxn modelId="{E31209C5-EDF7-470A-8E49-21C69D059FAF}" type="presParOf" srcId="{42EC15FD-918A-4F77-BBD7-F0DD967BA152}" destId="{D5934A38-A89E-4038-BF0A-8DD733DB7EAE}" srcOrd="7" destOrd="0" presId="urn:microsoft.com/office/officeart/2009/3/layout/RandomtoResultProcess"/>
    <dgm:cxn modelId="{5E98402E-8DF1-4E0E-BFBD-C3C50F48FC98}" type="presParOf" srcId="{42EC15FD-918A-4F77-BBD7-F0DD967BA152}" destId="{8049BFB9-81A8-4D82-B76B-59E8B59AA256}" srcOrd="8" destOrd="0" presId="urn:microsoft.com/office/officeart/2009/3/layout/RandomtoResultProcess"/>
    <dgm:cxn modelId="{F7CF795F-6742-4ACB-8B6B-DA360ECCFFDF}" type="presParOf" srcId="{42EC15FD-918A-4F77-BBD7-F0DD967BA152}" destId="{21200C14-B302-4322-BB1C-BFDB7F1A2A9E}" srcOrd="9" destOrd="0" presId="urn:microsoft.com/office/officeart/2009/3/layout/RandomtoResultProcess"/>
    <dgm:cxn modelId="{C2EC3A18-FB7C-4698-BED7-083365C91B26}" type="presParOf" srcId="{42EC15FD-918A-4F77-BBD7-F0DD967BA152}" destId="{E1AD3A4A-6BCD-4106-8097-F850CBAAE9B5}" srcOrd="10" destOrd="0" presId="urn:microsoft.com/office/officeart/2009/3/layout/RandomtoResultProcess"/>
    <dgm:cxn modelId="{DE7DF8B9-CCB2-4A09-9E7D-BD59D81AE595}" type="presParOf" srcId="{42EC15FD-918A-4F77-BBD7-F0DD967BA152}" destId="{5E7EA135-A2E8-4048-A508-2AC2C4111137}" srcOrd="11" destOrd="0" presId="urn:microsoft.com/office/officeart/2009/3/layout/RandomtoResultProcess"/>
    <dgm:cxn modelId="{8C6D242C-30C7-4FCA-831D-3FE02D9B8D84}" type="presParOf" srcId="{42EC15FD-918A-4F77-BBD7-F0DD967BA152}" destId="{606A88F3-DC50-4344-A7E2-77B8D06599FA}" srcOrd="12" destOrd="0" presId="urn:microsoft.com/office/officeart/2009/3/layout/RandomtoResultProcess"/>
    <dgm:cxn modelId="{23A0EA5F-670F-4893-AAD9-68FAA5DBADF1}" type="presParOf" srcId="{42EC15FD-918A-4F77-BBD7-F0DD967BA152}" destId="{0F164B92-8E91-4553-A2E4-03BBDBA383FD}" srcOrd="13" destOrd="0" presId="urn:microsoft.com/office/officeart/2009/3/layout/RandomtoResultProcess"/>
    <dgm:cxn modelId="{2324E9E9-07C7-4178-B652-9BEA78AA148C}" type="presParOf" srcId="{42EC15FD-918A-4F77-BBD7-F0DD967BA152}" destId="{43EC4536-8F9C-44F1-A1C8-355B68775F8A}" srcOrd="14" destOrd="0" presId="urn:microsoft.com/office/officeart/2009/3/layout/RandomtoResultProcess"/>
    <dgm:cxn modelId="{4030B43B-A766-464F-9E3A-DC5D0FC52546}" type="presParOf" srcId="{42EC15FD-918A-4F77-BBD7-F0DD967BA152}" destId="{6427C1E4-A312-4F98-BEB8-FE7678A5369B}" srcOrd="15" destOrd="0" presId="urn:microsoft.com/office/officeart/2009/3/layout/RandomtoResultProcess"/>
    <dgm:cxn modelId="{301B9F65-0F5E-4C52-AE2B-11392889E78D}" type="presParOf" srcId="{42EC15FD-918A-4F77-BBD7-F0DD967BA152}" destId="{DD599753-5D00-409B-8C81-62B107FB7BCD}" srcOrd="16" destOrd="0" presId="urn:microsoft.com/office/officeart/2009/3/layout/RandomtoResultProcess"/>
    <dgm:cxn modelId="{02A304BB-F2B5-4CB8-B920-BA6F0875CD07}" type="presParOf" srcId="{42EC15FD-918A-4F77-BBD7-F0DD967BA152}" destId="{7D5E01F4-E048-4C4C-8AF0-F0D6E84F5138}" srcOrd="17" destOrd="0" presId="urn:microsoft.com/office/officeart/2009/3/layout/RandomtoResultProcess"/>
    <dgm:cxn modelId="{C680D401-709E-475F-88A9-AF4B13DECFE0}" type="presParOf" srcId="{42EC15FD-918A-4F77-BBD7-F0DD967BA152}" destId="{B59F83FC-758A-424C-AFEC-333729726399}" srcOrd="18" destOrd="0" presId="urn:microsoft.com/office/officeart/2009/3/layout/RandomtoResultProcess"/>
    <dgm:cxn modelId="{93C5B31C-A339-43FD-9B3B-0E5553842C15}" type="presParOf" srcId="{6E9CE7C2-8148-46D2-9F88-151B253D5012}" destId="{749FC1C5-D6A3-4DF8-97A7-1A7C915C62D9}" srcOrd="1" destOrd="0" presId="urn:microsoft.com/office/officeart/2009/3/layout/RandomtoResultProcess"/>
    <dgm:cxn modelId="{8002DC82-F788-4058-8CB9-1506FF94B212}" type="presParOf" srcId="{749FC1C5-D6A3-4DF8-97A7-1A7C915C62D9}" destId="{B7EE617F-8D1E-44D2-8089-301539BA3755}" srcOrd="0" destOrd="0" presId="urn:microsoft.com/office/officeart/2009/3/layout/RandomtoResultProcess"/>
    <dgm:cxn modelId="{0CD37897-DA86-44A0-9BD4-C5FAA3037C33}" type="presParOf" srcId="{749FC1C5-D6A3-4DF8-97A7-1A7C915C62D9}" destId="{915BA80B-7622-42A0-9551-8A89D83A726C}" srcOrd="1" destOrd="0" presId="urn:microsoft.com/office/officeart/2009/3/layout/RandomtoResultProcess"/>
    <dgm:cxn modelId="{EBE60135-961D-4800-8503-DFA2B15C4A63}" type="presParOf" srcId="{6E9CE7C2-8148-46D2-9F88-151B253D5012}" destId="{FDDB972B-F273-4561-8355-2E549E6C7346}" srcOrd="2" destOrd="0" presId="urn:microsoft.com/office/officeart/2009/3/layout/RandomtoResultProcess"/>
    <dgm:cxn modelId="{ADD20421-C799-4128-97BF-8916DD9E7AE3}" type="presParOf" srcId="{FDDB972B-F273-4561-8355-2E549E6C7346}" destId="{126DA4F8-C551-4402-B023-8188AED65030}" srcOrd="0" destOrd="0" presId="urn:microsoft.com/office/officeart/2009/3/layout/RandomtoResultProcess"/>
    <dgm:cxn modelId="{D9BAF8A0-0B48-46DB-9E21-9866C860E7CF}" type="presParOf" srcId="{FDDB972B-F273-4561-8355-2E549E6C7346}" destId="{9619FACB-8A69-4FF8-9A0E-3874331E9909}" srcOrd="1" destOrd="0" presId="urn:microsoft.com/office/officeart/2009/3/layout/RandomtoResultProcess"/>
    <dgm:cxn modelId="{DF23FBDE-5A49-4DBF-9541-A0A7E70E6D7D}" type="presParOf" srcId="{6E9CE7C2-8148-46D2-9F88-151B253D5012}" destId="{C5E99094-9916-4FFE-A058-4F7CCA6E9F3F}" srcOrd="3" destOrd="0" presId="urn:microsoft.com/office/officeart/2009/3/layout/RandomtoResultProcess"/>
    <dgm:cxn modelId="{BEA5F667-E479-45BC-9025-FFA48E445824}" type="presParOf" srcId="{C5E99094-9916-4FFE-A058-4F7CCA6E9F3F}" destId="{1B795022-5A92-42BC-909E-A29C21B572FB}" srcOrd="0" destOrd="0" presId="urn:microsoft.com/office/officeart/2009/3/layout/RandomtoResultProcess"/>
    <dgm:cxn modelId="{1CC0437F-430C-465F-AACE-0CA1AA2E34BA}" type="presParOf" srcId="{C5E99094-9916-4FFE-A058-4F7CCA6E9F3F}" destId="{8B554F43-87BA-47A5-9578-F4C953CD5937}" srcOrd="1" destOrd="0" presId="urn:microsoft.com/office/officeart/2009/3/layout/RandomtoResultProcess"/>
    <dgm:cxn modelId="{766ED1D7-7A1E-46C6-A25E-5237C51DC720}" type="presParOf" srcId="{6E9CE7C2-8148-46D2-9F88-151B253D5012}" destId="{354B506F-6043-4C75-8527-9D8357461F37}" srcOrd="4" destOrd="0" presId="urn:microsoft.com/office/officeart/2009/3/layout/RandomtoResultProcess"/>
    <dgm:cxn modelId="{F1581C45-9B17-43E6-AAD3-5245C5D7FD90}" type="presParOf" srcId="{354B506F-6043-4C75-8527-9D8357461F37}" destId="{5DE572F9-8EB3-4250-9057-27683AB69302}" srcOrd="0" destOrd="0" presId="urn:microsoft.com/office/officeart/2009/3/layout/RandomtoResultProcess"/>
    <dgm:cxn modelId="{9A6732C8-0E5F-4C58-9583-0885369BCB02}" type="presParOf" srcId="{354B506F-6043-4C75-8527-9D8357461F37}" destId="{B095D9FA-E2E8-42D7-8860-84F8C3D5866D}" srcOrd="1" destOrd="0" presId="urn:microsoft.com/office/officeart/2009/3/layout/RandomtoResultProcess"/>
    <dgm:cxn modelId="{5076982D-D289-4E5D-BAC4-C14044A16BD6}" type="presParOf" srcId="{354B506F-6043-4C75-8527-9D8357461F37}" destId="{939F911A-BC12-4AFB-B5BC-D77F6146D878}" srcOrd="2" destOrd="0" presId="urn:microsoft.com/office/officeart/2009/3/layout/RandomtoResultProcess"/>
  </dgm:cxnLst>
  <dgm:bg>
    <a:noFill/>
  </dgm:bg>
  <dgm:whole>
    <a:ln>
      <a:solidFill>
        <a:schemeClr val="bg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D667EA-2322-44DB-B2E7-FEEB9DEFBA53}"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ES"/>
        </a:p>
      </dgm:t>
    </dgm:pt>
    <dgm:pt modelId="{6039D46A-B411-4C49-9B20-452E51DFCF49}">
      <dgm:prSet phldrT="[Texto]" custT="1"/>
      <dgm:spPr/>
      <dgm:t>
        <a:bodyPr/>
        <a:lstStyle/>
        <a:p>
          <a:r>
            <a:rPr lang="es-ES_tradnl" sz="1600" b="1" dirty="0">
              <a:latin typeface="Times New Roman" pitchFamily="18" charset="0"/>
              <a:cs typeface="Times New Roman" pitchFamily="18" charset="0"/>
            </a:rPr>
            <a:t>Teoría del Riesgo</a:t>
          </a:r>
          <a:endParaRPr lang="es-ES" sz="1600" b="1" dirty="0">
            <a:latin typeface="Times New Roman" pitchFamily="18" charset="0"/>
            <a:cs typeface="Times New Roman" pitchFamily="18" charset="0"/>
          </a:endParaRPr>
        </a:p>
      </dgm:t>
    </dgm:pt>
    <dgm:pt modelId="{7B3D52F4-14E8-4E1A-8603-06C711756797}" type="parTrans" cxnId="{A516B0F8-786A-447F-8655-BC5EF35BC6A1}">
      <dgm:prSet/>
      <dgm:spPr/>
      <dgm:t>
        <a:bodyPr/>
        <a:lstStyle/>
        <a:p>
          <a:endParaRPr lang="es-ES" sz="1600">
            <a:solidFill>
              <a:schemeClr val="tx1"/>
            </a:solidFill>
            <a:latin typeface="Times New Roman" pitchFamily="18" charset="0"/>
            <a:cs typeface="Times New Roman" pitchFamily="18" charset="0"/>
          </a:endParaRPr>
        </a:p>
      </dgm:t>
    </dgm:pt>
    <dgm:pt modelId="{ED1D4252-1604-4301-87EE-2C9B5915B2B2}" type="sibTrans" cxnId="{A516B0F8-786A-447F-8655-BC5EF35BC6A1}">
      <dgm:prSet/>
      <dgm:spPr/>
      <dgm:t>
        <a:bodyPr/>
        <a:lstStyle/>
        <a:p>
          <a:endParaRPr lang="es-ES" sz="1600">
            <a:solidFill>
              <a:schemeClr val="tx1"/>
            </a:solidFill>
            <a:latin typeface="Times New Roman" pitchFamily="18" charset="0"/>
            <a:cs typeface="Times New Roman" pitchFamily="18" charset="0"/>
          </a:endParaRPr>
        </a:p>
      </dgm:t>
    </dgm:pt>
    <dgm:pt modelId="{7EF2F108-5D0E-4C2D-BC79-037441D1ABA8}">
      <dgm:prSet phldrT="[Texto]" custT="1"/>
      <dgm:spPr/>
      <dgm:t>
        <a:bodyPr/>
        <a:lstStyle/>
        <a:p>
          <a:r>
            <a:rPr lang="es-ES_tradnl" sz="1600" dirty="0">
              <a:latin typeface="Times New Roman" pitchFamily="18" charset="0"/>
              <a:cs typeface="Times New Roman" pitchFamily="18" charset="0"/>
            </a:rPr>
            <a:t>Conjunto de ideas para diseñar, dirigir y regular una empresa de riesgos.</a:t>
          </a:r>
          <a:endParaRPr lang="es-ES" sz="1600" dirty="0">
            <a:latin typeface="Times New Roman" pitchFamily="18" charset="0"/>
            <a:cs typeface="Times New Roman" pitchFamily="18" charset="0"/>
          </a:endParaRPr>
        </a:p>
      </dgm:t>
    </dgm:pt>
    <dgm:pt modelId="{15A1A86E-7269-44DE-9C0A-7E883BF0D837}" type="parTrans" cxnId="{5702D6A4-A469-435E-9581-A0E91BE84476}">
      <dgm:prSet custT="1"/>
      <dgm:spPr/>
      <dgm:t>
        <a:bodyPr/>
        <a:lstStyle/>
        <a:p>
          <a:endParaRPr lang="es-ES" sz="1600" dirty="0">
            <a:solidFill>
              <a:schemeClr val="tx1"/>
            </a:solidFill>
            <a:latin typeface="Times New Roman" pitchFamily="18" charset="0"/>
            <a:cs typeface="Times New Roman" pitchFamily="18" charset="0"/>
          </a:endParaRPr>
        </a:p>
      </dgm:t>
    </dgm:pt>
    <dgm:pt modelId="{1EABBB9A-B310-4774-B8CA-B49D7CF8EEB8}" type="sibTrans" cxnId="{5702D6A4-A469-435E-9581-A0E91BE84476}">
      <dgm:prSet/>
      <dgm:spPr/>
      <dgm:t>
        <a:bodyPr/>
        <a:lstStyle/>
        <a:p>
          <a:endParaRPr lang="es-ES" sz="1600">
            <a:solidFill>
              <a:schemeClr val="tx1"/>
            </a:solidFill>
            <a:latin typeface="Times New Roman" pitchFamily="18" charset="0"/>
            <a:cs typeface="Times New Roman" pitchFamily="18" charset="0"/>
          </a:endParaRPr>
        </a:p>
      </dgm:t>
    </dgm:pt>
    <dgm:pt modelId="{942B8096-DBC4-41E4-ABB1-AE9C0783DB49}">
      <dgm:prSet phldrT="[Texto]" custT="1"/>
      <dgm:spPr/>
      <dgm:t>
        <a:bodyPr/>
        <a:lstStyle/>
        <a:p>
          <a:r>
            <a:rPr lang="es-ES_tradnl" sz="1600" dirty="0">
              <a:latin typeface="Times New Roman" pitchFamily="18" charset="0"/>
              <a:cs typeface="Times New Roman" pitchFamily="18" charset="0"/>
            </a:rPr>
            <a:t>Riesgo individual</a:t>
          </a:r>
          <a:endParaRPr lang="es-ES" sz="1600" dirty="0">
            <a:latin typeface="Times New Roman" pitchFamily="18" charset="0"/>
            <a:cs typeface="Times New Roman" pitchFamily="18" charset="0"/>
          </a:endParaRPr>
        </a:p>
      </dgm:t>
    </dgm:pt>
    <dgm:pt modelId="{58AAA967-6E28-49E5-8F0A-7F790BD50178}" type="parTrans" cxnId="{4C4311FC-2C5B-42E5-810C-DC15DE51F2B9}">
      <dgm:prSet custT="1"/>
      <dgm:spPr/>
      <dgm:t>
        <a:bodyPr/>
        <a:lstStyle/>
        <a:p>
          <a:endParaRPr lang="es-ES" sz="1600" dirty="0">
            <a:solidFill>
              <a:schemeClr val="tx1"/>
            </a:solidFill>
            <a:latin typeface="Times New Roman" pitchFamily="18" charset="0"/>
            <a:cs typeface="Times New Roman" pitchFamily="18" charset="0"/>
          </a:endParaRPr>
        </a:p>
      </dgm:t>
    </dgm:pt>
    <dgm:pt modelId="{910D0C35-5EB0-4328-8A0A-CEDF8A883CCB}" type="sibTrans" cxnId="{4C4311FC-2C5B-42E5-810C-DC15DE51F2B9}">
      <dgm:prSet/>
      <dgm:spPr/>
      <dgm:t>
        <a:bodyPr/>
        <a:lstStyle/>
        <a:p>
          <a:endParaRPr lang="es-ES" sz="1600">
            <a:solidFill>
              <a:schemeClr val="tx1"/>
            </a:solidFill>
            <a:latin typeface="Times New Roman" pitchFamily="18" charset="0"/>
            <a:cs typeface="Times New Roman" pitchFamily="18" charset="0"/>
          </a:endParaRPr>
        </a:p>
      </dgm:t>
    </dgm:pt>
    <dgm:pt modelId="{330DDD4D-58B1-4790-A028-71AD327CBB09}">
      <dgm:prSet phldrT="[Texto]" custT="1"/>
      <dgm:spPr/>
      <dgm:t>
        <a:bodyPr/>
        <a:lstStyle/>
        <a:p>
          <a:r>
            <a:rPr lang="es-ES_tradnl" sz="1600" dirty="0">
              <a:latin typeface="Times New Roman" pitchFamily="18" charset="0"/>
              <a:cs typeface="Times New Roman" pitchFamily="18" charset="0"/>
            </a:rPr>
            <a:t>Riesgo colectivo.</a:t>
          </a:r>
          <a:endParaRPr lang="es-ES" sz="1600" dirty="0">
            <a:latin typeface="Times New Roman" pitchFamily="18" charset="0"/>
            <a:cs typeface="Times New Roman" pitchFamily="18" charset="0"/>
          </a:endParaRPr>
        </a:p>
      </dgm:t>
    </dgm:pt>
    <dgm:pt modelId="{D4CB2333-11D4-4E50-8F45-5DFB4D473080}" type="parTrans" cxnId="{FB0C8358-800F-4C88-B935-1F8A4587FDC3}">
      <dgm:prSet custT="1"/>
      <dgm:spPr/>
      <dgm:t>
        <a:bodyPr/>
        <a:lstStyle/>
        <a:p>
          <a:endParaRPr lang="es-ES" sz="1600" dirty="0">
            <a:solidFill>
              <a:schemeClr val="tx1"/>
            </a:solidFill>
            <a:latin typeface="Times New Roman" pitchFamily="18" charset="0"/>
            <a:cs typeface="Times New Roman" pitchFamily="18" charset="0"/>
          </a:endParaRPr>
        </a:p>
      </dgm:t>
    </dgm:pt>
    <dgm:pt modelId="{5FDF6DF6-E52B-42E9-B2F8-CE007945D3C6}" type="sibTrans" cxnId="{FB0C8358-800F-4C88-B935-1F8A4587FDC3}">
      <dgm:prSet/>
      <dgm:spPr/>
      <dgm:t>
        <a:bodyPr/>
        <a:lstStyle/>
        <a:p>
          <a:endParaRPr lang="es-ES" sz="1600">
            <a:solidFill>
              <a:schemeClr val="tx1"/>
            </a:solidFill>
            <a:latin typeface="Times New Roman" pitchFamily="18" charset="0"/>
            <a:cs typeface="Times New Roman" pitchFamily="18" charset="0"/>
          </a:endParaRPr>
        </a:p>
      </dgm:t>
    </dgm:pt>
    <dgm:pt modelId="{EECE8212-07A8-4439-8D19-AA579A11899C}" type="pres">
      <dgm:prSet presAssocID="{BED667EA-2322-44DB-B2E7-FEEB9DEFBA53}" presName="Name0" presStyleCnt="0">
        <dgm:presLayoutVars>
          <dgm:chPref val="1"/>
          <dgm:dir/>
          <dgm:animOne val="branch"/>
          <dgm:animLvl val="lvl"/>
          <dgm:resizeHandles val="exact"/>
        </dgm:presLayoutVars>
      </dgm:prSet>
      <dgm:spPr/>
    </dgm:pt>
    <dgm:pt modelId="{47D5B9D9-BCC5-433D-BE2C-2E01CEA020E6}" type="pres">
      <dgm:prSet presAssocID="{6039D46A-B411-4C49-9B20-452E51DFCF49}" presName="root1" presStyleCnt="0"/>
      <dgm:spPr/>
    </dgm:pt>
    <dgm:pt modelId="{CDE25EC4-0714-4FFE-932E-D06BD28AB184}" type="pres">
      <dgm:prSet presAssocID="{6039D46A-B411-4C49-9B20-452E51DFCF49}" presName="LevelOneTextNode" presStyleLbl="node0" presStyleIdx="0" presStyleCnt="1" custScaleY="48898">
        <dgm:presLayoutVars>
          <dgm:chPref val="3"/>
        </dgm:presLayoutVars>
      </dgm:prSet>
      <dgm:spPr/>
    </dgm:pt>
    <dgm:pt modelId="{8E798CF7-61BA-4D35-B3A3-5569461F9CDB}" type="pres">
      <dgm:prSet presAssocID="{6039D46A-B411-4C49-9B20-452E51DFCF49}" presName="level2hierChild" presStyleCnt="0"/>
      <dgm:spPr/>
    </dgm:pt>
    <dgm:pt modelId="{193081A0-0657-4533-A54C-B47884A1C5A4}" type="pres">
      <dgm:prSet presAssocID="{15A1A86E-7269-44DE-9C0A-7E883BF0D837}" presName="conn2-1" presStyleLbl="parChTrans1D2" presStyleIdx="0" presStyleCnt="1"/>
      <dgm:spPr/>
    </dgm:pt>
    <dgm:pt modelId="{72443773-A891-499D-BBB4-70FF8B68CED5}" type="pres">
      <dgm:prSet presAssocID="{15A1A86E-7269-44DE-9C0A-7E883BF0D837}" presName="connTx" presStyleLbl="parChTrans1D2" presStyleIdx="0" presStyleCnt="1"/>
      <dgm:spPr/>
    </dgm:pt>
    <dgm:pt modelId="{798A6D94-5DB2-46EB-9AB3-6328359B7B51}" type="pres">
      <dgm:prSet presAssocID="{7EF2F108-5D0E-4C2D-BC79-037441D1ABA8}" presName="root2" presStyleCnt="0"/>
      <dgm:spPr/>
    </dgm:pt>
    <dgm:pt modelId="{51F460D3-C6DC-4A12-8C9D-876DFAF89D80}" type="pres">
      <dgm:prSet presAssocID="{7EF2F108-5D0E-4C2D-BC79-037441D1ABA8}" presName="LevelTwoTextNode" presStyleLbl="node2" presStyleIdx="0" presStyleCnt="1">
        <dgm:presLayoutVars>
          <dgm:chPref val="3"/>
        </dgm:presLayoutVars>
      </dgm:prSet>
      <dgm:spPr/>
    </dgm:pt>
    <dgm:pt modelId="{CD8667A4-3ADC-4C54-8F16-6CE284AB3C87}" type="pres">
      <dgm:prSet presAssocID="{7EF2F108-5D0E-4C2D-BC79-037441D1ABA8}" presName="level3hierChild" presStyleCnt="0"/>
      <dgm:spPr/>
    </dgm:pt>
    <dgm:pt modelId="{79CC40BB-581C-4B2B-9257-E29666893E33}" type="pres">
      <dgm:prSet presAssocID="{58AAA967-6E28-49E5-8F0A-7F790BD50178}" presName="conn2-1" presStyleLbl="parChTrans1D3" presStyleIdx="0" presStyleCnt="2"/>
      <dgm:spPr/>
    </dgm:pt>
    <dgm:pt modelId="{A8EAD515-176D-4D13-B247-A0043ADE3F3F}" type="pres">
      <dgm:prSet presAssocID="{58AAA967-6E28-49E5-8F0A-7F790BD50178}" presName="connTx" presStyleLbl="parChTrans1D3" presStyleIdx="0" presStyleCnt="2"/>
      <dgm:spPr/>
    </dgm:pt>
    <dgm:pt modelId="{8D4FE3CB-FF36-406A-876D-B9A5B0C63634}" type="pres">
      <dgm:prSet presAssocID="{942B8096-DBC4-41E4-ABB1-AE9C0783DB49}" presName="root2" presStyleCnt="0"/>
      <dgm:spPr/>
    </dgm:pt>
    <dgm:pt modelId="{227E9E1D-F007-4289-8F3E-9D31A0AD5495}" type="pres">
      <dgm:prSet presAssocID="{942B8096-DBC4-41E4-ABB1-AE9C0783DB49}" presName="LevelTwoTextNode" presStyleLbl="node3" presStyleIdx="0" presStyleCnt="2">
        <dgm:presLayoutVars>
          <dgm:chPref val="3"/>
        </dgm:presLayoutVars>
      </dgm:prSet>
      <dgm:spPr/>
    </dgm:pt>
    <dgm:pt modelId="{66A71BA6-3928-41BB-A63F-D7365564CDD0}" type="pres">
      <dgm:prSet presAssocID="{942B8096-DBC4-41E4-ABB1-AE9C0783DB49}" presName="level3hierChild" presStyleCnt="0"/>
      <dgm:spPr/>
    </dgm:pt>
    <dgm:pt modelId="{D2BE3D01-DFD6-4339-8DF0-EB0FE3A35D72}" type="pres">
      <dgm:prSet presAssocID="{D4CB2333-11D4-4E50-8F45-5DFB4D473080}" presName="conn2-1" presStyleLbl="parChTrans1D3" presStyleIdx="1" presStyleCnt="2"/>
      <dgm:spPr/>
    </dgm:pt>
    <dgm:pt modelId="{E010B354-15A5-4B44-9103-515E1E9E969A}" type="pres">
      <dgm:prSet presAssocID="{D4CB2333-11D4-4E50-8F45-5DFB4D473080}" presName="connTx" presStyleLbl="parChTrans1D3" presStyleIdx="1" presStyleCnt="2"/>
      <dgm:spPr/>
    </dgm:pt>
    <dgm:pt modelId="{7FB4EC19-0C6A-498D-9973-CA33E3CF447B}" type="pres">
      <dgm:prSet presAssocID="{330DDD4D-58B1-4790-A028-71AD327CBB09}" presName="root2" presStyleCnt="0"/>
      <dgm:spPr/>
    </dgm:pt>
    <dgm:pt modelId="{F452276A-C9C0-4A7E-B215-E6D7FC4CFD9A}" type="pres">
      <dgm:prSet presAssocID="{330DDD4D-58B1-4790-A028-71AD327CBB09}" presName="LevelTwoTextNode" presStyleLbl="node3" presStyleIdx="1" presStyleCnt="2">
        <dgm:presLayoutVars>
          <dgm:chPref val="3"/>
        </dgm:presLayoutVars>
      </dgm:prSet>
      <dgm:spPr/>
    </dgm:pt>
    <dgm:pt modelId="{1E277BDF-B54C-4238-9C16-DBE7742929F4}" type="pres">
      <dgm:prSet presAssocID="{330DDD4D-58B1-4790-A028-71AD327CBB09}" presName="level3hierChild" presStyleCnt="0"/>
      <dgm:spPr/>
    </dgm:pt>
  </dgm:ptLst>
  <dgm:cxnLst>
    <dgm:cxn modelId="{9D900F2F-B4B5-4209-A45D-F09909B6B5D9}" type="presOf" srcId="{D4CB2333-11D4-4E50-8F45-5DFB4D473080}" destId="{E010B354-15A5-4B44-9103-515E1E9E969A}" srcOrd="1" destOrd="0" presId="urn:microsoft.com/office/officeart/2008/layout/HorizontalMultiLevelHierarchy"/>
    <dgm:cxn modelId="{B819215B-CC96-4D23-AAA5-2C37E2E01AF9}" type="presOf" srcId="{15A1A86E-7269-44DE-9C0A-7E883BF0D837}" destId="{193081A0-0657-4533-A54C-B47884A1C5A4}" srcOrd="0" destOrd="0" presId="urn:microsoft.com/office/officeart/2008/layout/HorizontalMultiLevelHierarchy"/>
    <dgm:cxn modelId="{02DA515C-4628-46DC-8FB9-EA1855E0BFAC}" type="presOf" srcId="{BED667EA-2322-44DB-B2E7-FEEB9DEFBA53}" destId="{EECE8212-07A8-4439-8D19-AA579A11899C}" srcOrd="0" destOrd="0" presId="urn:microsoft.com/office/officeart/2008/layout/HorizontalMultiLevelHierarchy"/>
    <dgm:cxn modelId="{D5B50D43-1792-42A7-8E9B-DB6702176051}" type="presOf" srcId="{58AAA967-6E28-49E5-8F0A-7F790BD50178}" destId="{79CC40BB-581C-4B2B-9257-E29666893E33}" srcOrd="0" destOrd="0" presId="urn:microsoft.com/office/officeart/2008/layout/HorizontalMultiLevelHierarchy"/>
    <dgm:cxn modelId="{FB0C8358-800F-4C88-B935-1F8A4587FDC3}" srcId="{7EF2F108-5D0E-4C2D-BC79-037441D1ABA8}" destId="{330DDD4D-58B1-4790-A028-71AD327CBB09}" srcOrd="1" destOrd="0" parTransId="{D4CB2333-11D4-4E50-8F45-5DFB4D473080}" sibTransId="{5FDF6DF6-E52B-42E9-B2F8-CE007945D3C6}"/>
    <dgm:cxn modelId="{610FDD7C-C1C7-4111-9502-E6F210FC3B8D}" type="presOf" srcId="{330DDD4D-58B1-4790-A028-71AD327CBB09}" destId="{F452276A-C9C0-4A7E-B215-E6D7FC4CFD9A}" srcOrd="0" destOrd="0" presId="urn:microsoft.com/office/officeart/2008/layout/HorizontalMultiLevelHierarchy"/>
    <dgm:cxn modelId="{1CEBE985-CF34-4B80-912F-93337374CE07}" type="presOf" srcId="{7EF2F108-5D0E-4C2D-BC79-037441D1ABA8}" destId="{51F460D3-C6DC-4A12-8C9D-876DFAF89D80}" srcOrd="0" destOrd="0" presId="urn:microsoft.com/office/officeart/2008/layout/HorizontalMultiLevelHierarchy"/>
    <dgm:cxn modelId="{5702D6A4-A469-435E-9581-A0E91BE84476}" srcId="{6039D46A-B411-4C49-9B20-452E51DFCF49}" destId="{7EF2F108-5D0E-4C2D-BC79-037441D1ABA8}" srcOrd="0" destOrd="0" parTransId="{15A1A86E-7269-44DE-9C0A-7E883BF0D837}" sibTransId="{1EABBB9A-B310-4774-B8CA-B49D7CF8EEB8}"/>
    <dgm:cxn modelId="{C2B1A6B5-2B9F-4FB0-93F4-4ED3FFBC5B56}" type="presOf" srcId="{15A1A86E-7269-44DE-9C0A-7E883BF0D837}" destId="{72443773-A891-499D-BBB4-70FF8B68CED5}" srcOrd="1" destOrd="0" presId="urn:microsoft.com/office/officeart/2008/layout/HorizontalMultiLevelHierarchy"/>
    <dgm:cxn modelId="{B3489AB7-EC8A-4FD0-A666-6E2DE0448630}" type="presOf" srcId="{D4CB2333-11D4-4E50-8F45-5DFB4D473080}" destId="{D2BE3D01-DFD6-4339-8DF0-EB0FE3A35D72}" srcOrd="0" destOrd="0" presId="urn:microsoft.com/office/officeart/2008/layout/HorizontalMultiLevelHierarchy"/>
    <dgm:cxn modelId="{2BD66EC1-2BC0-4429-80B5-9E6972F5741F}" type="presOf" srcId="{942B8096-DBC4-41E4-ABB1-AE9C0783DB49}" destId="{227E9E1D-F007-4289-8F3E-9D31A0AD5495}" srcOrd="0" destOrd="0" presId="urn:microsoft.com/office/officeart/2008/layout/HorizontalMultiLevelHierarchy"/>
    <dgm:cxn modelId="{8DE0F7DC-3216-470E-A5B9-A20ABA5272CD}" type="presOf" srcId="{58AAA967-6E28-49E5-8F0A-7F790BD50178}" destId="{A8EAD515-176D-4D13-B247-A0043ADE3F3F}" srcOrd="1" destOrd="0" presId="urn:microsoft.com/office/officeart/2008/layout/HorizontalMultiLevelHierarchy"/>
    <dgm:cxn modelId="{826478F4-DB51-4E44-BB9E-6B0F50FE22B2}" type="presOf" srcId="{6039D46A-B411-4C49-9B20-452E51DFCF49}" destId="{CDE25EC4-0714-4FFE-932E-D06BD28AB184}" srcOrd="0" destOrd="0" presId="urn:microsoft.com/office/officeart/2008/layout/HorizontalMultiLevelHierarchy"/>
    <dgm:cxn modelId="{A516B0F8-786A-447F-8655-BC5EF35BC6A1}" srcId="{BED667EA-2322-44DB-B2E7-FEEB9DEFBA53}" destId="{6039D46A-B411-4C49-9B20-452E51DFCF49}" srcOrd="0" destOrd="0" parTransId="{7B3D52F4-14E8-4E1A-8603-06C711756797}" sibTransId="{ED1D4252-1604-4301-87EE-2C9B5915B2B2}"/>
    <dgm:cxn modelId="{4C4311FC-2C5B-42E5-810C-DC15DE51F2B9}" srcId="{7EF2F108-5D0E-4C2D-BC79-037441D1ABA8}" destId="{942B8096-DBC4-41E4-ABB1-AE9C0783DB49}" srcOrd="0" destOrd="0" parTransId="{58AAA967-6E28-49E5-8F0A-7F790BD50178}" sibTransId="{910D0C35-5EB0-4328-8A0A-CEDF8A883CCB}"/>
    <dgm:cxn modelId="{35592282-3072-4939-8560-DD2294E498BF}" type="presParOf" srcId="{EECE8212-07A8-4439-8D19-AA579A11899C}" destId="{47D5B9D9-BCC5-433D-BE2C-2E01CEA020E6}" srcOrd="0" destOrd="0" presId="urn:microsoft.com/office/officeart/2008/layout/HorizontalMultiLevelHierarchy"/>
    <dgm:cxn modelId="{F0CA38E9-F86E-456B-94F2-52AC9F2F2975}" type="presParOf" srcId="{47D5B9D9-BCC5-433D-BE2C-2E01CEA020E6}" destId="{CDE25EC4-0714-4FFE-932E-D06BD28AB184}" srcOrd="0" destOrd="0" presId="urn:microsoft.com/office/officeart/2008/layout/HorizontalMultiLevelHierarchy"/>
    <dgm:cxn modelId="{0B67FD62-2679-4942-A506-06F1A230CD01}" type="presParOf" srcId="{47D5B9D9-BCC5-433D-BE2C-2E01CEA020E6}" destId="{8E798CF7-61BA-4D35-B3A3-5569461F9CDB}" srcOrd="1" destOrd="0" presId="urn:microsoft.com/office/officeart/2008/layout/HorizontalMultiLevelHierarchy"/>
    <dgm:cxn modelId="{513CB3DD-17D7-4F6A-B670-276A64F2B460}" type="presParOf" srcId="{8E798CF7-61BA-4D35-B3A3-5569461F9CDB}" destId="{193081A0-0657-4533-A54C-B47884A1C5A4}" srcOrd="0" destOrd="0" presId="urn:microsoft.com/office/officeart/2008/layout/HorizontalMultiLevelHierarchy"/>
    <dgm:cxn modelId="{3A256E73-473C-4119-9944-F75FE8661B5B}" type="presParOf" srcId="{193081A0-0657-4533-A54C-B47884A1C5A4}" destId="{72443773-A891-499D-BBB4-70FF8B68CED5}" srcOrd="0" destOrd="0" presId="urn:microsoft.com/office/officeart/2008/layout/HorizontalMultiLevelHierarchy"/>
    <dgm:cxn modelId="{9EB277BF-D4DC-4BDE-AE78-C49E9C47743C}" type="presParOf" srcId="{8E798CF7-61BA-4D35-B3A3-5569461F9CDB}" destId="{798A6D94-5DB2-46EB-9AB3-6328359B7B51}" srcOrd="1" destOrd="0" presId="urn:microsoft.com/office/officeart/2008/layout/HorizontalMultiLevelHierarchy"/>
    <dgm:cxn modelId="{CA488FBD-5D37-4EB0-86D1-534D816CE622}" type="presParOf" srcId="{798A6D94-5DB2-46EB-9AB3-6328359B7B51}" destId="{51F460D3-C6DC-4A12-8C9D-876DFAF89D80}" srcOrd="0" destOrd="0" presId="urn:microsoft.com/office/officeart/2008/layout/HorizontalMultiLevelHierarchy"/>
    <dgm:cxn modelId="{78B4DEE7-7BBE-4AC1-B9ED-8C830924C1B5}" type="presParOf" srcId="{798A6D94-5DB2-46EB-9AB3-6328359B7B51}" destId="{CD8667A4-3ADC-4C54-8F16-6CE284AB3C87}" srcOrd="1" destOrd="0" presId="urn:microsoft.com/office/officeart/2008/layout/HorizontalMultiLevelHierarchy"/>
    <dgm:cxn modelId="{4CE1EA08-D4A9-41D9-953C-ACCCFEDD7FB9}" type="presParOf" srcId="{CD8667A4-3ADC-4C54-8F16-6CE284AB3C87}" destId="{79CC40BB-581C-4B2B-9257-E29666893E33}" srcOrd="0" destOrd="0" presId="urn:microsoft.com/office/officeart/2008/layout/HorizontalMultiLevelHierarchy"/>
    <dgm:cxn modelId="{8BF2E480-65CC-4153-A000-FFADFF02CA4A}" type="presParOf" srcId="{79CC40BB-581C-4B2B-9257-E29666893E33}" destId="{A8EAD515-176D-4D13-B247-A0043ADE3F3F}" srcOrd="0" destOrd="0" presId="urn:microsoft.com/office/officeart/2008/layout/HorizontalMultiLevelHierarchy"/>
    <dgm:cxn modelId="{C12CABA9-9AE6-49CA-ACEF-45C49640A9D4}" type="presParOf" srcId="{CD8667A4-3ADC-4C54-8F16-6CE284AB3C87}" destId="{8D4FE3CB-FF36-406A-876D-B9A5B0C63634}" srcOrd="1" destOrd="0" presId="urn:microsoft.com/office/officeart/2008/layout/HorizontalMultiLevelHierarchy"/>
    <dgm:cxn modelId="{E12C5E2F-702C-449B-A34D-76F931EAB964}" type="presParOf" srcId="{8D4FE3CB-FF36-406A-876D-B9A5B0C63634}" destId="{227E9E1D-F007-4289-8F3E-9D31A0AD5495}" srcOrd="0" destOrd="0" presId="urn:microsoft.com/office/officeart/2008/layout/HorizontalMultiLevelHierarchy"/>
    <dgm:cxn modelId="{DB44A29F-6A77-4267-98F3-A2B92A95E5FA}" type="presParOf" srcId="{8D4FE3CB-FF36-406A-876D-B9A5B0C63634}" destId="{66A71BA6-3928-41BB-A63F-D7365564CDD0}" srcOrd="1" destOrd="0" presId="urn:microsoft.com/office/officeart/2008/layout/HorizontalMultiLevelHierarchy"/>
    <dgm:cxn modelId="{A9AF5694-030E-494B-88DA-13008297707B}" type="presParOf" srcId="{CD8667A4-3ADC-4C54-8F16-6CE284AB3C87}" destId="{D2BE3D01-DFD6-4339-8DF0-EB0FE3A35D72}" srcOrd="2" destOrd="0" presId="urn:microsoft.com/office/officeart/2008/layout/HorizontalMultiLevelHierarchy"/>
    <dgm:cxn modelId="{6844E9F0-19B5-46A6-8376-F76648287B8F}" type="presParOf" srcId="{D2BE3D01-DFD6-4339-8DF0-EB0FE3A35D72}" destId="{E010B354-15A5-4B44-9103-515E1E9E969A}" srcOrd="0" destOrd="0" presId="urn:microsoft.com/office/officeart/2008/layout/HorizontalMultiLevelHierarchy"/>
    <dgm:cxn modelId="{C64E7EDF-FBFA-4C95-9615-AF2E9E2982F9}" type="presParOf" srcId="{CD8667A4-3ADC-4C54-8F16-6CE284AB3C87}" destId="{7FB4EC19-0C6A-498D-9973-CA33E3CF447B}" srcOrd="3" destOrd="0" presId="urn:microsoft.com/office/officeart/2008/layout/HorizontalMultiLevelHierarchy"/>
    <dgm:cxn modelId="{5F0F6FC8-7A22-4295-81E0-76A242C086FE}" type="presParOf" srcId="{7FB4EC19-0C6A-498D-9973-CA33E3CF447B}" destId="{F452276A-C9C0-4A7E-B215-E6D7FC4CFD9A}" srcOrd="0" destOrd="0" presId="urn:microsoft.com/office/officeart/2008/layout/HorizontalMultiLevelHierarchy"/>
    <dgm:cxn modelId="{6692D59F-78FB-4690-A966-05F7F7C48B0C}" type="presParOf" srcId="{7FB4EC19-0C6A-498D-9973-CA33E3CF447B}" destId="{1E277BDF-B54C-4238-9C16-DBE7742929F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9B65D1-114D-481A-8B8A-5DEDD6127173}" type="doc">
      <dgm:prSet loTypeId="urn:microsoft.com/office/officeart/2005/8/layout/arrow4" loCatId="process" qsTypeId="urn:microsoft.com/office/officeart/2005/8/quickstyle/simple4" qsCatId="simple" csTypeId="urn:microsoft.com/office/officeart/2005/8/colors/colorful1" csCatId="colorful" phldr="1"/>
      <dgm:spPr/>
      <dgm:t>
        <a:bodyPr/>
        <a:lstStyle/>
        <a:p>
          <a:endParaRPr lang="es-ES"/>
        </a:p>
      </dgm:t>
    </dgm:pt>
    <dgm:pt modelId="{83E0B842-CC8A-4B57-9E12-8A5E548FB09F}">
      <dgm:prSet phldrT="[Texto]" custT="1"/>
      <dgm:spPr/>
      <dgm:t>
        <a:bodyPr/>
        <a:lstStyle/>
        <a:p>
          <a:pPr algn="just"/>
          <a:r>
            <a:rPr lang="es-ES_tradnl" sz="1600" dirty="0">
              <a:latin typeface="Times New Roman" pitchFamily="18" charset="0"/>
              <a:cs typeface="Times New Roman" pitchFamily="18" charset="0"/>
            </a:rPr>
            <a:t>El ser un empresario implica estar expuesto a correr riesgos tomando como base que aquel que mayor arriesga mayor ganancia obtiene </a:t>
          </a:r>
          <a:endParaRPr lang="es-ES" sz="1600" dirty="0">
            <a:latin typeface="Times New Roman" pitchFamily="18" charset="0"/>
            <a:cs typeface="Times New Roman" pitchFamily="18" charset="0"/>
          </a:endParaRPr>
        </a:p>
      </dgm:t>
    </dgm:pt>
    <dgm:pt modelId="{B1509231-FF51-437F-8770-12135ABDD488}" type="parTrans" cxnId="{45451940-EAF1-42E3-8F1B-D2A0EEBBC449}">
      <dgm:prSet/>
      <dgm:spPr/>
      <dgm:t>
        <a:bodyPr/>
        <a:lstStyle/>
        <a:p>
          <a:pPr algn="just"/>
          <a:endParaRPr lang="es-ES" sz="1600">
            <a:latin typeface="Times New Roman" pitchFamily="18" charset="0"/>
            <a:cs typeface="Times New Roman" pitchFamily="18" charset="0"/>
          </a:endParaRPr>
        </a:p>
      </dgm:t>
    </dgm:pt>
    <dgm:pt modelId="{5DA7DC1C-7E0A-469E-BAD5-7214BD3D8E4B}" type="sibTrans" cxnId="{45451940-EAF1-42E3-8F1B-D2A0EEBBC449}">
      <dgm:prSet/>
      <dgm:spPr/>
      <dgm:t>
        <a:bodyPr/>
        <a:lstStyle/>
        <a:p>
          <a:pPr algn="just"/>
          <a:endParaRPr lang="es-ES" sz="1600">
            <a:latin typeface="Times New Roman" pitchFamily="18" charset="0"/>
            <a:cs typeface="Times New Roman" pitchFamily="18" charset="0"/>
          </a:endParaRPr>
        </a:p>
      </dgm:t>
    </dgm:pt>
    <dgm:pt modelId="{F7D659C9-9E46-4EBE-8669-7C128F4C8D96}">
      <dgm:prSet phldrT="[Texto]" custT="1"/>
      <dgm:spPr/>
      <dgm:t>
        <a:bodyPr/>
        <a:lstStyle/>
        <a:p>
          <a:pPr algn="just"/>
          <a:r>
            <a:rPr lang="es-ES_tradnl" sz="1600" dirty="0">
              <a:latin typeface="Times New Roman" pitchFamily="18" charset="0"/>
              <a:cs typeface="Times New Roman" pitchFamily="18" charset="0"/>
            </a:rPr>
            <a:t>Aquel que no se enfrenta a los diferentes riesgos del ambiente económico no tiene beneficio alguno.</a:t>
          </a:r>
          <a:endParaRPr lang="es-ES" sz="1600" dirty="0">
            <a:latin typeface="Times New Roman" pitchFamily="18" charset="0"/>
            <a:cs typeface="Times New Roman" pitchFamily="18" charset="0"/>
          </a:endParaRPr>
        </a:p>
      </dgm:t>
    </dgm:pt>
    <dgm:pt modelId="{99BCC04E-E03E-4120-B436-3D30724AC0D2}" type="parTrans" cxnId="{59040896-64E1-46D9-8A29-AEEB00553C85}">
      <dgm:prSet/>
      <dgm:spPr/>
      <dgm:t>
        <a:bodyPr/>
        <a:lstStyle/>
        <a:p>
          <a:pPr algn="just"/>
          <a:endParaRPr lang="es-ES" sz="1600">
            <a:latin typeface="Times New Roman" pitchFamily="18" charset="0"/>
            <a:cs typeface="Times New Roman" pitchFamily="18" charset="0"/>
          </a:endParaRPr>
        </a:p>
      </dgm:t>
    </dgm:pt>
    <dgm:pt modelId="{62329060-7E74-4A0E-9192-746BC579EBD9}" type="sibTrans" cxnId="{59040896-64E1-46D9-8A29-AEEB00553C85}">
      <dgm:prSet/>
      <dgm:spPr/>
      <dgm:t>
        <a:bodyPr/>
        <a:lstStyle/>
        <a:p>
          <a:pPr algn="just"/>
          <a:endParaRPr lang="es-ES" sz="1600">
            <a:latin typeface="Times New Roman" pitchFamily="18" charset="0"/>
            <a:cs typeface="Times New Roman" pitchFamily="18" charset="0"/>
          </a:endParaRPr>
        </a:p>
      </dgm:t>
    </dgm:pt>
    <dgm:pt modelId="{6AF16073-AE29-4D3F-8DDF-4312028E21F5}" type="pres">
      <dgm:prSet presAssocID="{989B65D1-114D-481A-8B8A-5DEDD6127173}" presName="compositeShape" presStyleCnt="0">
        <dgm:presLayoutVars>
          <dgm:chMax val="2"/>
          <dgm:dir/>
          <dgm:resizeHandles val="exact"/>
        </dgm:presLayoutVars>
      </dgm:prSet>
      <dgm:spPr/>
    </dgm:pt>
    <dgm:pt modelId="{757A857A-8EC5-4E74-96B9-E4552BD94A10}" type="pres">
      <dgm:prSet presAssocID="{83E0B842-CC8A-4B57-9E12-8A5E548FB09F}" presName="upArrow" presStyleLbl="node1" presStyleIdx="0" presStyleCnt="2"/>
      <dgm:spPr/>
    </dgm:pt>
    <dgm:pt modelId="{4F428663-6089-4A5C-A845-B690983A58B3}" type="pres">
      <dgm:prSet presAssocID="{83E0B842-CC8A-4B57-9E12-8A5E548FB09F}" presName="upArrowText" presStyleLbl="revTx" presStyleIdx="0" presStyleCnt="2">
        <dgm:presLayoutVars>
          <dgm:chMax val="0"/>
          <dgm:bulletEnabled val="1"/>
        </dgm:presLayoutVars>
      </dgm:prSet>
      <dgm:spPr/>
    </dgm:pt>
    <dgm:pt modelId="{50BD509D-91D8-4914-B802-78F9CC67D8DD}" type="pres">
      <dgm:prSet presAssocID="{F7D659C9-9E46-4EBE-8669-7C128F4C8D96}" presName="downArrow" presStyleLbl="node1" presStyleIdx="1" presStyleCnt="2"/>
      <dgm:spPr/>
    </dgm:pt>
    <dgm:pt modelId="{80BBC578-C028-439F-8496-571E1D3C1B89}" type="pres">
      <dgm:prSet presAssocID="{F7D659C9-9E46-4EBE-8669-7C128F4C8D96}" presName="downArrowText" presStyleLbl="revTx" presStyleIdx="1" presStyleCnt="2">
        <dgm:presLayoutVars>
          <dgm:chMax val="0"/>
          <dgm:bulletEnabled val="1"/>
        </dgm:presLayoutVars>
      </dgm:prSet>
      <dgm:spPr/>
    </dgm:pt>
  </dgm:ptLst>
  <dgm:cxnLst>
    <dgm:cxn modelId="{45451940-EAF1-42E3-8F1B-D2A0EEBBC449}" srcId="{989B65D1-114D-481A-8B8A-5DEDD6127173}" destId="{83E0B842-CC8A-4B57-9E12-8A5E548FB09F}" srcOrd="0" destOrd="0" parTransId="{B1509231-FF51-437F-8770-12135ABDD488}" sibTransId="{5DA7DC1C-7E0A-469E-BAD5-7214BD3D8E4B}"/>
    <dgm:cxn modelId="{9ADED093-E5DD-441F-B531-DBF8C0A6EFFB}" type="presOf" srcId="{F7D659C9-9E46-4EBE-8669-7C128F4C8D96}" destId="{80BBC578-C028-439F-8496-571E1D3C1B89}" srcOrd="0" destOrd="0" presId="urn:microsoft.com/office/officeart/2005/8/layout/arrow4"/>
    <dgm:cxn modelId="{59040896-64E1-46D9-8A29-AEEB00553C85}" srcId="{989B65D1-114D-481A-8B8A-5DEDD6127173}" destId="{F7D659C9-9E46-4EBE-8669-7C128F4C8D96}" srcOrd="1" destOrd="0" parTransId="{99BCC04E-E03E-4120-B436-3D30724AC0D2}" sibTransId="{62329060-7E74-4A0E-9192-746BC579EBD9}"/>
    <dgm:cxn modelId="{743D95CD-6222-4B87-9DCA-87C82FB29C4B}" type="presOf" srcId="{989B65D1-114D-481A-8B8A-5DEDD6127173}" destId="{6AF16073-AE29-4D3F-8DDF-4312028E21F5}" srcOrd="0" destOrd="0" presId="urn:microsoft.com/office/officeart/2005/8/layout/arrow4"/>
    <dgm:cxn modelId="{852232E8-747A-4A04-848D-CB5E9BF11AC3}" type="presOf" srcId="{83E0B842-CC8A-4B57-9E12-8A5E548FB09F}" destId="{4F428663-6089-4A5C-A845-B690983A58B3}" srcOrd="0" destOrd="0" presId="urn:microsoft.com/office/officeart/2005/8/layout/arrow4"/>
    <dgm:cxn modelId="{F3DD5DE1-5605-4979-AADE-E6B9A946BBD9}" type="presParOf" srcId="{6AF16073-AE29-4D3F-8DDF-4312028E21F5}" destId="{757A857A-8EC5-4E74-96B9-E4552BD94A10}" srcOrd="0" destOrd="0" presId="urn:microsoft.com/office/officeart/2005/8/layout/arrow4"/>
    <dgm:cxn modelId="{32768568-4466-4FBD-B997-77B4D93237A5}" type="presParOf" srcId="{6AF16073-AE29-4D3F-8DDF-4312028E21F5}" destId="{4F428663-6089-4A5C-A845-B690983A58B3}" srcOrd="1" destOrd="0" presId="urn:microsoft.com/office/officeart/2005/8/layout/arrow4"/>
    <dgm:cxn modelId="{88ACDB74-B851-42DC-A3A0-FEB1C17C49D7}" type="presParOf" srcId="{6AF16073-AE29-4D3F-8DDF-4312028E21F5}" destId="{50BD509D-91D8-4914-B802-78F9CC67D8DD}" srcOrd="2" destOrd="0" presId="urn:microsoft.com/office/officeart/2005/8/layout/arrow4"/>
    <dgm:cxn modelId="{D1EF9872-58F8-4F9A-8A20-9A5381F4B4B9}" type="presParOf" srcId="{6AF16073-AE29-4D3F-8DDF-4312028E21F5}" destId="{80BBC578-C028-439F-8496-571E1D3C1B89}" srcOrd="3" destOrd="0" presId="urn:microsoft.com/office/officeart/2005/8/layout/arrow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A57928-699E-46BE-99A3-68EC31840D78}" type="doc">
      <dgm:prSet loTypeId="urn:microsoft.com/office/officeart/2005/8/layout/hierarchy2" loCatId="hierarchy" qsTypeId="urn:microsoft.com/office/officeart/2005/8/quickstyle/3d3" qsCatId="3D" csTypeId="urn:microsoft.com/office/officeart/2005/8/colors/accent6_4" csCatId="accent6" phldr="1"/>
      <dgm:spPr/>
      <dgm:t>
        <a:bodyPr/>
        <a:lstStyle/>
        <a:p>
          <a:endParaRPr lang="es-ES"/>
        </a:p>
      </dgm:t>
    </dgm:pt>
    <dgm:pt modelId="{34B5795B-E6CB-45E6-9A3E-7DA821AD26CE}">
      <dgm:prSet phldrT="[Texto]" custT="1"/>
      <dgm:spPr/>
      <dgm:t>
        <a:bodyPr/>
        <a:lstStyle/>
        <a:p>
          <a:r>
            <a:rPr lang="es-ES_tradnl" sz="1400" b="1" dirty="0">
              <a:solidFill>
                <a:schemeClr val="tx1"/>
              </a:solidFill>
              <a:latin typeface="Times New Roman" pitchFamily="18" charset="0"/>
              <a:cs typeface="Times New Roman" pitchFamily="18" charset="0"/>
            </a:rPr>
            <a:t>Teoría de la administración o modelo de socios (stewarship)</a:t>
          </a:r>
          <a:endParaRPr lang="es-ES" sz="1400" dirty="0">
            <a:solidFill>
              <a:schemeClr val="tx1"/>
            </a:solidFill>
            <a:latin typeface="Times New Roman" pitchFamily="18" charset="0"/>
            <a:cs typeface="Times New Roman" pitchFamily="18" charset="0"/>
          </a:endParaRPr>
        </a:p>
      </dgm:t>
    </dgm:pt>
    <dgm:pt modelId="{D5F5A728-72B2-49E5-ADFE-D6DAF8B56EF4}" type="parTrans" cxnId="{4BDFAB24-3DFB-4D9C-8AEC-4300615E7524}">
      <dgm:prSet/>
      <dgm:spPr/>
      <dgm:t>
        <a:bodyPr/>
        <a:lstStyle/>
        <a:p>
          <a:endParaRPr lang="es-ES" sz="1400">
            <a:solidFill>
              <a:schemeClr val="tx1"/>
            </a:solidFill>
            <a:latin typeface="Times New Roman" pitchFamily="18" charset="0"/>
            <a:cs typeface="Times New Roman" pitchFamily="18" charset="0"/>
          </a:endParaRPr>
        </a:p>
      </dgm:t>
    </dgm:pt>
    <dgm:pt modelId="{56F0AC0E-4295-423B-B742-9DA5C515B6A3}" type="sibTrans" cxnId="{4BDFAB24-3DFB-4D9C-8AEC-4300615E7524}">
      <dgm:prSet/>
      <dgm:spPr/>
      <dgm:t>
        <a:bodyPr/>
        <a:lstStyle/>
        <a:p>
          <a:endParaRPr lang="es-ES" sz="1400">
            <a:solidFill>
              <a:schemeClr val="tx1"/>
            </a:solidFill>
            <a:latin typeface="Times New Roman" pitchFamily="18" charset="0"/>
            <a:cs typeface="Times New Roman" pitchFamily="18" charset="0"/>
          </a:endParaRPr>
        </a:p>
      </dgm:t>
    </dgm:pt>
    <dgm:pt modelId="{D6A2EE35-8CDE-4841-BFA5-7AB49DBF6E57}">
      <dgm:prSet phldrT="[Texto]" custT="1"/>
      <dgm:spPr/>
      <dgm:t>
        <a:bodyPr/>
        <a:lstStyle/>
        <a:p>
          <a:r>
            <a:rPr lang="es-EC" sz="1400" dirty="0">
              <a:solidFill>
                <a:schemeClr val="tx1"/>
              </a:solidFill>
              <a:latin typeface="Times New Roman" pitchFamily="18" charset="0"/>
              <a:cs typeface="Times New Roman" pitchFamily="18" charset="0"/>
            </a:rPr>
            <a:t>El consejo deben realizar propuestas y ayudar a los directivos a alcanzar los objetivos y el desarrollo de la organización</a:t>
          </a:r>
          <a:endParaRPr lang="es-ES" sz="1400" dirty="0">
            <a:solidFill>
              <a:schemeClr val="tx1"/>
            </a:solidFill>
            <a:latin typeface="Times New Roman" pitchFamily="18" charset="0"/>
            <a:cs typeface="Times New Roman" pitchFamily="18" charset="0"/>
          </a:endParaRPr>
        </a:p>
      </dgm:t>
    </dgm:pt>
    <dgm:pt modelId="{C8FBBC1B-91C5-43C5-BA1B-FA1CC938A3F8}" type="parTrans" cxnId="{2C307778-DECE-47BD-BFC4-FC0A16A00E2E}">
      <dgm:prSet custT="1"/>
      <dgm:spPr/>
      <dgm:t>
        <a:bodyPr/>
        <a:lstStyle/>
        <a:p>
          <a:endParaRPr lang="es-ES" sz="1400" dirty="0">
            <a:solidFill>
              <a:schemeClr val="tx1"/>
            </a:solidFill>
            <a:latin typeface="Times New Roman" pitchFamily="18" charset="0"/>
            <a:cs typeface="Times New Roman" pitchFamily="18" charset="0"/>
          </a:endParaRPr>
        </a:p>
      </dgm:t>
    </dgm:pt>
    <dgm:pt modelId="{C7C18F22-CE0C-49C4-82A1-7D6D1E60DBAF}" type="sibTrans" cxnId="{2C307778-DECE-47BD-BFC4-FC0A16A00E2E}">
      <dgm:prSet/>
      <dgm:spPr/>
      <dgm:t>
        <a:bodyPr/>
        <a:lstStyle/>
        <a:p>
          <a:endParaRPr lang="es-ES" sz="1400">
            <a:solidFill>
              <a:schemeClr val="tx1"/>
            </a:solidFill>
            <a:latin typeface="Times New Roman" pitchFamily="18" charset="0"/>
            <a:cs typeface="Times New Roman" pitchFamily="18" charset="0"/>
          </a:endParaRPr>
        </a:p>
      </dgm:t>
    </dgm:pt>
    <dgm:pt modelId="{1221BEB4-14E9-4C66-A1CF-F6FB3BBC6BE7}">
      <dgm:prSet phldrT="[Texto]" custT="1"/>
      <dgm:spPr/>
      <dgm:t>
        <a:bodyPr/>
        <a:lstStyle/>
        <a:p>
          <a:r>
            <a:rPr lang="es-EC" sz="1400" dirty="0">
              <a:solidFill>
                <a:schemeClr val="tx1"/>
              </a:solidFill>
              <a:latin typeface="Times New Roman" pitchFamily="18" charset="0"/>
              <a:cs typeface="Times New Roman" pitchFamily="18" charset="0"/>
            </a:rPr>
            <a:t>El liderazgo en la organización agrega valor a la empresa</a:t>
          </a:r>
          <a:endParaRPr lang="es-ES" sz="1400" dirty="0">
            <a:solidFill>
              <a:schemeClr val="tx1"/>
            </a:solidFill>
            <a:latin typeface="Times New Roman" pitchFamily="18" charset="0"/>
            <a:cs typeface="Times New Roman" pitchFamily="18" charset="0"/>
          </a:endParaRPr>
        </a:p>
      </dgm:t>
    </dgm:pt>
    <dgm:pt modelId="{A515B30B-C6EF-4D7A-B88F-0137FC9D2A5C}" type="parTrans" cxnId="{3B0AC7D1-61A5-4F00-A66E-091D010CEFCE}">
      <dgm:prSet custT="1"/>
      <dgm:spPr/>
      <dgm:t>
        <a:bodyPr/>
        <a:lstStyle/>
        <a:p>
          <a:endParaRPr lang="es-ES" sz="1400" dirty="0">
            <a:solidFill>
              <a:schemeClr val="tx1"/>
            </a:solidFill>
            <a:latin typeface="Times New Roman" pitchFamily="18" charset="0"/>
            <a:cs typeface="Times New Roman" pitchFamily="18" charset="0"/>
          </a:endParaRPr>
        </a:p>
      </dgm:t>
    </dgm:pt>
    <dgm:pt modelId="{0ECC374E-DCB7-4A8D-9693-403B56A66FA7}" type="sibTrans" cxnId="{3B0AC7D1-61A5-4F00-A66E-091D010CEFCE}">
      <dgm:prSet/>
      <dgm:spPr/>
      <dgm:t>
        <a:bodyPr/>
        <a:lstStyle/>
        <a:p>
          <a:endParaRPr lang="es-ES" sz="1400">
            <a:solidFill>
              <a:schemeClr val="tx1"/>
            </a:solidFill>
            <a:latin typeface="Times New Roman" pitchFamily="18" charset="0"/>
            <a:cs typeface="Times New Roman" pitchFamily="18" charset="0"/>
          </a:endParaRPr>
        </a:p>
      </dgm:t>
    </dgm:pt>
    <dgm:pt modelId="{E6DB34AC-CB38-4CB5-B7D1-A9FFE60AFB92}">
      <dgm:prSet phldrT="[Texto]" custT="1"/>
      <dgm:spPr/>
      <dgm:t>
        <a:bodyPr/>
        <a:lstStyle/>
        <a:p>
          <a:r>
            <a:rPr lang="es-EC" sz="1400" dirty="0">
              <a:solidFill>
                <a:schemeClr val="tx1"/>
              </a:solidFill>
              <a:latin typeface="Times New Roman" pitchFamily="18" charset="0"/>
              <a:cs typeface="Times New Roman" pitchFamily="18" charset="0"/>
            </a:rPr>
            <a:t> Los agentes son seres racionales y no existe la necesidad de supervisión excesiva </a:t>
          </a:r>
          <a:endParaRPr lang="es-ES" sz="1400" dirty="0">
            <a:solidFill>
              <a:schemeClr val="tx1"/>
            </a:solidFill>
            <a:latin typeface="Times New Roman" pitchFamily="18" charset="0"/>
            <a:cs typeface="Times New Roman" pitchFamily="18" charset="0"/>
          </a:endParaRPr>
        </a:p>
      </dgm:t>
    </dgm:pt>
    <dgm:pt modelId="{47E303C2-E41A-4B49-AC0B-F6EC113CA904}" type="parTrans" cxnId="{152AACC8-073A-4E2E-BDF8-7C3E58ED790B}">
      <dgm:prSet custT="1"/>
      <dgm:spPr/>
      <dgm:t>
        <a:bodyPr/>
        <a:lstStyle/>
        <a:p>
          <a:endParaRPr lang="es-ES" sz="1400" dirty="0">
            <a:solidFill>
              <a:schemeClr val="tx1"/>
            </a:solidFill>
            <a:latin typeface="Times New Roman" pitchFamily="18" charset="0"/>
            <a:cs typeface="Times New Roman" pitchFamily="18" charset="0"/>
          </a:endParaRPr>
        </a:p>
      </dgm:t>
    </dgm:pt>
    <dgm:pt modelId="{0322BE89-BB5F-4F83-AC19-BEBBAE9001A9}" type="sibTrans" cxnId="{152AACC8-073A-4E2E-BDF8-7C3E58ED790B}">
      <dgm:prSet/>
      <dgm:spPr/>
      <dgm:t>
        <a:bodyPr/>
        <a:lstStyle/>
        <a:p>
          <a:endParaRPr lang="es-ES" sz="1400">
            <a:solidFill>
              <a:schemeClr val="tx1"/>
            </a:solidFill>
            <a:latin typeface="Times New Roman" pitchFamily="18" charset="0"/>
            <a:cs typeface="Times New Roman" pitchFamily="18" charset="0"/>
          </a:endParaRPr>
        </a:p>
      </dgm:t>
    </dgm:pt>
    <dgm:pt modelId="{CD8E9876-3F5C-4B08-9B3F-0E2EB598603C}">
      <dgm:prSet custT="1"/>
      <dgm:spPr/>
      <dgm:t>
        <a:bodyPr/>
        <a:lstStyle/>
        <a:p>
          <a:r>
            <a:rPr lang="es-EC" sz="1400" dirty="0">
              <a:solidFill>
                <a:schemeClr val="tx1"/>
              </a:solidFill>
              <a:latin typeface="Times New Roman" pitchFamily="18" charset="0"/>
              <a:cs typeface="Times New Roman" pitchFamily="18" charset="0"/>
            </a:rPr>
            <a:t>El ejecutivo trabaja hacia objetivos organizacionales colectivos</a:t>
          </a:r>
          <a:endParaRPr lang="es-ES" sz="1400" dirty="0">
            <a:solidFill>
              <a:schemeClr val="tx1"/>
            </a:solidFill>
            <a:latin typeface="Times New Roman" pitchFamily="18" charset="0"/>
            <a:cs typeface="Times New Roman" pitchFamily="18" charset="0"/>
          </a:endParaRPr>
        </a:p>
      </dgm:t>
    </dgm:pt>
    <dgm:pt modelId="{19DDBC06-0467-4DCC-9C67-545DA31000F6}" type="parTrans" cxnId="{993CF01E-5DBE-4D38-AA9A-6C33A333303A}">
      <dgm:prSet custT="1"/>
      <dgm:spPr/>
      <dgm:t>
        <a:bodyPr/>
        <a:lstStyle/>
        <a:p>
          <a:endParaRPr lang="es-ES" sz="1400" dirty="0">
            <a:solidFill>
              <a:schemeClr val="tx1"/>
            </a:solidFill>
            <a:latin typeface="Times New Roman" pitchFamily="18" charset="0"/>
            <a:cs typeface="Times New Roman" pitchFamily="18" charset="0"/>
          </a:endParaRPr>
        </a:p>
      </dgm:t>
    </dgm:pt>
    <dgm:pt modelId="{33C06849-1DED-4567-AA2F-AD71DF6E874B}" type="sibTrans" cxnId="{993CF01E-5DBE-4D38-AA9A-6C33A333303A}">
      <dgm:prSet/>
      <dgm:spPr/>
      <dgm:t>
        <a:bodyPr/>
        <a:lstStyle/>
        <a:p>
          <a:endParaRPr lang="es-ES" sz="1400">
            <a:solidFill>
              <a:schemeClr val="tx1"/>
            </a:solidFill>
            <a:latin typeface="Times New Roman" pitchFamily="18" charset="0"/>
            <a:cs typeface="Times New Roman" pitchFamily="18" charset="0"/>
          </a:endParaRPr>
        </a:p>
      </dgm:t>
    </dgm:pt>
    <dgm:pt modelId="{14907415-D660-4D74-9F3C-F220CB786B8E}">
      <dgm:prSet custT="1"/>
      <dgm:spPr/>
      <dgm:t>
        <a:bodyPr/>
        <a:lstStyle/>
        <a:p>
          <a:r>
            <a:rPr lang="es-EC" sz="1400" dirty="0">
              <a:solidFill>
                <a:schemeClr val="tx1"/>
              </a:solidFill>
              <a:latin typeface="Times New Roman" pitchFamily="18" charset="0"/>
              <a:cs typeface="Times New Roman" pitchFamily="18" charset="0"/>
            </a:rPr>
            <a:t>las necesidades individuales se encuentran</a:t>
          </a:r>
          <a:endParaRPr lang="es-ES" sz="1400" dirty="0">
            <a:solidFill>
              <a:schemeClr val="tx1"/>
            </a:solidFill>
            <a:latin typeface="Times New Roman" pitchFamily="18" charset="0"/>
            <a:cs typeface="Times New Roman" pitchFamily="18" charset="0"/>
          </a:endParaRPr>
        </a:p>
      </dgm:t>
    </dgm:pt>
    <dgm:pt modelId="{A349B749-6F75-47EA-8177-EA2DD47F0B82}" type="parTrans" cxnId="{85BB61EF-8E61-4F3B-9B20-E7B163C3700E}">
      <dgm:prSet custT="1"/>
      <dgm:spPr/>
      <dgm:t>
        <a:bodyPr/>
        <a:lstStyle/>
        <a:p>
          <a:endParaRPr lang="es-ES" sz="1400" dirty="0">
            <a:solidFill>
              <a:schemeClr val="tx1"/>
            </a:solidFill>
            <a:latin typeface="Times New Roman" pitchFamily="18" charset="0"/>
            <a:cs typeface="Times New Roman" pitchFamily="18" charset="0"/>
          </a:endParaRPr>
        </a:p>
      </dgm:t>
    </dgm:pt>
    <dgm:pt modelId="{A1A9D11E-35D4-453C-B981-6C58F9398BE2}" type="sibTrans" cxnId="{85BB61EF-8E61-4F3B-9B20-E7B163C3700E}">
      <dgm:prSet/>
      <dgm:spPr/>
      <dgm:t>
        <a:bodyPr/>
        <a:lstStyle/>
        <a:p>
          <a:endParaRPr lang="es-ES" sz="1400">
            <a:solidFill>
              <a:schemeClr val="tx1"/>
            </a:solidFill>
            <a:latin typeface="Times New Roman" pitchFamily="18" charset="0"/>
            <a:cs typeface="Times New Roman" pitchFamily="18" charset="0"/>
          </a:endParaRPr>
        </a:p>
      </dgm:t>
    </dgm:pt>
    <dgm:pt modelId="{056D576D-3FF1-4B37-9468-F041A4AA8667}">
      <dgm:prSet custT="1"/>
      <dgm:spPr/>
      <dgm:t>
        <a:bodyPr/>
        <a:lstStyle/>
        <a:p>
          <a:r>
            <a:rPr lang="es-EC" sz="1400" dirty="0">
              <a:solidFill>
                <a:schemeClr val="tx1"/>
              </a:solidFill>
              <a:latin typeface="Times New Roman" pitchFamily="18" charset="0"/>
              <a:cs typeface="Times New Roman" pitchFamily="18" charset="0"/>
            </a:rPr>
            <a:t>sus intereses se alinean entonces con los de la organización y con los de los propietarios</a:t>
          </a:r>
          <a:endParaRPr lang="es-ES" sz="1400" dirty="0">
            <a:solidFill>
              <a:schemeClr val="tx1"/>
            </a:solidFill>
            <a:latin typeface="Times New Roman" pitchFamily="18" charset="0"/>
            <a:cs typeface="Times New Roman" pitchFamily="18" charset="0"/>
          </a:endParaRPr>
        </a:p>
      </dgm:t>
    </dgm:pt>
    <dgm:pt modelId="{0DD92913-467E-43FF-84C9-BC5012F808FF}" type="parTrans" cxnId="{6E24D019-E84F-40D3-ABE5-BC3DF4063C22}">
      <dgm:prSet custT="1"/>
      <dgm:spPr/>
      <dgm:t>
        <a:bodyPr/>
        <a:lstStyle/>
        <a:p>
          <a:endParaRPr lang="es-ES" sz="1400" dirty="0">
            <a:solidFill>
              <a:schemeClr val="tx1"/>
            </a:solidFill>
            <a:latin typeface="Times New Roman" pitchFamily="18" charset="0"/>
            <a:cs typeface="Times New Roman" pitchFamily="18" charset="0"/>
          </a:endParaRPr>
        </a:p>
      </dgm:t>
    </dgm:pt>
    <dgm:pt modelId="{55B4A4FB-50DF-4890-A01B-9B6D6467BD8D}" type="sibTrans" cxnId="{6E24D019-E84F-40D3-ABE5-BC3DF4063C22}">
      <dgm:prSet/>
      <dgm:spPr/>
      <dgm:t>
        <a:bodyPr/>
        <a:lstStyle/>
        <a:p>
          <a:endParaRPr lang="es-ES" sz="1400">
            <a:solidFill>
              <a:schemeClr val="tx1"/>
            </a:solidFill>
            <a:latin typeface="Times New Roman" pitchFamily="18" charset="0"/>
            <a:cs typeface="Times New Roman" pitchFamily="18" charset="0"/>
          </a:endParaRPr>
        </a:p>
      </dgm:t>
    </dgm:pt>
    <dgm:pt modelId="{42E9AC66-B789-46EE-9840-A40961D76E76}" type="pres">
      <dgm:prSet presAssocID="{9BA57928-699E-46BE-99A3-68EC31840D78}" presName="diagram" presStyleCnt="0">
        <dgm:presLayoutVars>
          <dgm:chPref val="1"/>
          <dgm:dir/>
          <dgm:animOne val="branch"/>
          <dgm:animLvl val="lvl"/>
          <dgm:resizeHandles val="exact"/>
        </dgm:presLayoutVars>
      </dgm:prSet>
      <dgm:spPr/>
    </dgm:pt>
    <dgm:pt modelId="{F989E763-3A5D-4FE2-8784-33364185E781}" type="pres">
      <dgm:prSet presAssocID="{34B5795B-E6CB-45E6-9A3E-7DA821AD26CE}" presName="root1" presStyleCnt="0"/>
      <dgm:spPr/>
    </dgm:pt>
    <dgm:pt modelId="{4B3FACE2-C854-4811-A81E-A8F37CBF0595}" type="pres">
      <dgm:prSet presAssocID="{34B5795B-E6CB-45E6-9A3E-7DA821AD26CE}" presName="LevelOneTextNode" presStyleLbl="node0" presStyleIdx="0" presStyleCnt="1">
        <dgm:presLayoutVars>
          <dgm:chPref val="3"/>
        </dgm:presLayoutVars>
      </dgm:prSet>
      <dgm:spPr/>
    </dgm:pt>
    <dgm:pt modelId="{15E22FF1-8AAA-4EB9-A3D4-E0A0A4A5EFD6}" type="pres">
      <dgm:prSet presAssocID="{34B5795B-E6CB-45E6-9A3E-7DA821AD26CE}" presName="level2hierChild" presStyleCnt="0"/>
      <dgm:spPr/>
    </dgm:pt>
    <dgm:pt modelId="{9F1B008C-311F-4BE3-86E2-29BE8B450C9C}" type="pres">
      <dgm:prSet presAssocID="{C8FBBC1B-91C5-43C5-BA1B-FA1CC938A3F8}" presName="conn2-1" presStyleLbl="parChTrans1D2" presStyleIdx="0" presStyleCnt="3"/>
      <dgm:spPr/>
    </dgm:pt>
    <dgm:pt modelId="{EF072B0B-5726-49A5-8D76-BFCEAD70F819}" type="pres">
      <dgm:prSet presAssocID="{C8FBBC1B-91C5-43C5-BA1B-FA1CC938A3F8}" presName="connTx" presStyleLbl="parChTrans1D2" presStyleIdx="0" presStyleCnt="3"/>
      <dgm:spPr/>
    </dgm:pt>
    <dgm:pt modelId="{C865378C-374D-43BA-9650-EFED9AB9E69B}" type="pres">
      <dgm:prSet presAssocID="{D6A2EE35-8CDE-4841-BFA5-7AB49DBF6E57}" presName="root2" presStyleCnt="0"/>
      <dgm:spPr/>
    </dgm:pt>
    <dgm:pt modelId="{9CBC6CFA-3384-4C1A-9736-747EC0FF766B}" type="pres">
      <dgm:prSet presAssocID="{D6A2EE35-8CDE-4841-BFA5-7AB49DBF6E57}" presName="LevelTwoTextNode" presStyleLbl="node2" presStyleIdx="0" presStyleCnt="3">
        <dgm:presLayoutVars>
          <dgm:chPref val="3"/>
        </dgm:presLayoutVars>
      </dgm:prSet>
      <dgm:spPr/>
    </dgm:pt>
    <dgm:pt modelId="{FED05D68-48EE-4300-8457-A7432CF4BFA4}" type="pres">
      <dgm:prSet presAssocID="{D6A2EE35-8CDE-4841-BFA5-7AB49DBF6E57}" presName="level3hierChild" presStyleCnt="0"/>
      <dgm:spPr/>
    </dgm:pt>
    <dgm:pt modelId="{0DFC1BEE-C0C0-4215-AF1C-A4F29750BEFE}" type="pres">
      <dgm:prSet presAssocID="{A515B30B-C6EF-4D7A-B88F-0137FC9D2A5C}" presName="conn2-1" presStyleLbl="parChTrans1D3" presStyleIdx="0" presStyleCnt="3"/>
      <dgm:spPr/>
    </dgm:pt>
    <dgm:pt modelId="{65071A4C-F560-4640-B61E-5E83AA252840}" type="pres">
      <dgm:prSet presAssocID="{A515B30B-C6EF-4D7A-B88F-0137FC9D2A5C}" presName="connTx" presStyleLbl="parChTrans1D3" presStyleIdx="0" presStyleCnt="3"/>
      <dgm:spPr/>
    </dgm:pt>
    <dgm:pt modelId="{9CCD82E0-DD68-462A-97F5-905251E8FB81}" type="pres">
      <dgm:prSet presAssocID="{1221BEB4-14E9-4C66-A1CF-F6FB3BBC6BE7}" presName="root2" presStyleCnt="0"/>
      <dgm:spPr/>
    </dgm:pt>
    <dgm:pt modelId="{B71F411B-6AD3-4F11-8DEA-144259BEA9F8}" type="pres">
      <dgm:prSet presAssocID="{1221BEB4-14E9-4C66-A1CF-F6FB3BBC6BE7}" presName="LevelTwoTextNode" presStyleLbl="node3" presStyleIdx="0" presStyleCnt="3">
        <dgm:presLayoutVars>
          <dgm:chPref val="3"/>
        </dgm:presLayoutVars>
      </dgm:prSet>
      <dgm:spPr/>
    </dgm:pt>
    <dgm:pt modelId="{944EEC25-38B6-44A3-A1E9-0FE290183EE3}" type="pres">
      <dgm:prSet presAssocID="{1221BEB4-14E9-4C66-A1CF-F6FB3BBC6BE7}" presName="level3hierChild" presStyleCnt="0"/>
      <dgm:spPr/>
    </dgm:pt>
    <dgm:pt modelId="{2F002D1D-D0C3-4A8E-B47A-DF04E8FD18EF}" type="pres">
      <dgm:prSet presAssocID="{19DDBC06-0467-4DCC-9C67-545DA31000F6}" presName="conn2-1" presStyleLbl="parChTrans1D2" presStyleIdx="1" presStyleCnt="3"/>
      <dgm:spPr/>
    </dgm:pt>
    <dgm:pt modelId="{F46E8FD9-02E6-4043-AD64-B0791579D375}" type="pres">
      <dgm:prSet presAssocID="{19DDBC06-0467-4DCC-9C67-545DA31000F6}" presName="connTx" presStyleLbl="parChTrans1D2" presStyleIdx="1" presStyleCnt="3"/>
      <dgm:spPr/>
    </dgm:pt>
    <dgm:pt modelId="{EA7E6030-DE8D-4B01-906B-D3293317CEC1}" type="pres">
      <dgm:prSet presAssocID="{CD8E9876-3F5C-4B08-9B3F-0E2EB598603C}" presName="root2" presStyleCnt="0"/>
      <dgm:spPr/>
    </dgm:pt>
    <dgm:pt modelId="{B417E2FE-EB90-4B6C-876C-EE50F0763CD2}" type="pres">
      <dgm:prSet presAssocID="{CD8E9876-3F5C-4B08-9B3F-0E2EB598603C}" presName="LevelTwoTextNode" presStyleLbl="node2" presStyleIdx="1" presStyleCnt="3">
        <dgm:presLayoutVars>
          <dgm:chPref val="3"/>
        </dgm:presLayoutVars>
      </dgm:prSet>
      <dgm:spPr/>
    </dgm:pt>
    <dgm:pt modelId="{DD70172B-D443-44FB-BC95-1B5416FF7BD5}" type="pres">
      <dgm:prSet presAssocID="{CD8E9876-3F5C-4B08-9B3F-0E2EB598603C}" presName="level3hierChild" presStyleCnt="0"/>
      <dgm:spPr/>
    </dgm:pt>
    <dgm:pt modelId="{C2FE59B0-0A7D-4870-AB1D-8DE64971F88B}" type="pres">
      <dgm:prSet presAssocID="{A349B749-6F75-47EA-8177-EA2DD47F0B82}" presName="conn2-1" presStyleLbl="parChTrans1D3" presStyleIdx="1" presStyleCnt="3"/>
      <dgm:spPr/>
    </dgm:pt>
    <dgm:pt modelId="{9F4FFD6F-856E-4BA8-A1B1-98AE814E1134}" type="pres">
      <dgm:prSet presAssocID="{A349B749-6F75-47EA-8177-EA2DD47F0B82}" presName="connTx" presStyleLbl="parChTrans1D3" presStyleIdx="1" presStyleCnt="3"/>
      <dgm:spPr/>
    </dgm:pt>
    <dgm:pt modelId="{1099B77D-D011-4BF2-B512-20B52819B12E}" type="pres">
      <dgm:prSet presAssocID="{14907415-D660-4D74-9F3C-F220CB786B8E}" presName="root2" presStyleCnt="0"/>
      <dgm:spPr/>
    </dgm:pt>
    <dgm:pt modelId="{2BF2693F-8C75-4E59-BD37-A51BC7C047C1}" type="pres">
      <dgm:prSet presAssocID="{14907415-D660-4D74-9F3C-F220CB786B8E}" presName="LevelTwoTextNode" presStyleLbl="node3" presStyleIdx="1" presStyleCnt="3">
        <dgm:presLayoutVars>
          <dgm:chPref val="3"/>
        </dgm:presLayoutVars>
      </dgm:prSet>
      <dgm:spPr/>
    </dgm:pt>
    <dgm:pt modelId="{956605FB-58B4-4279-ADE5-2BDA1849C8A5}" type="pres">
      <dgm:prSet presAssocID="{14907415-D660-4D74-9F3C-F220CB786B8E}" presName="level3hierChild" presStyleCnt="0"/>
      <dgm:spPr/>
    </dgm:pt>
    <dgm:pt modelId="{E7DE3984-381A-41B1-A53C-F12A9A528BA6}" type="pres">
      <dgm:prSet presAssocID="{0DD92913-467E-43FF-84C9-BC5012F808FF}" presName="conn2-1" presStyleLbl="parChTrans1D3" presStyleIdx="2" presStyleCnt="3"/>
      <dgm:spPr/>
    </dgm:pt>
    <dgm:pt modelId="{BFF1E72A-76B2-4B70-82D1-85648D05903C}" type="pres">
      <dgm:prSet presAssocID="{0DD92913-467E-43FF-84C9-BC5012F808FF}" presName="connTx" presStyleLbl="parChTrans1D3" presStyleIdx="2" presStyleCnt="3"/>
      <dgm:spPr/>
    </dgm:pt>
    <dgm:pt modelId="{044BDD1F-2AE6-4AD2-98AE-8BC0D0C805CF}" type="pres">
      <dgm:prSet presAssocID="{056D576D-3FF1-4B37-9468-F041A4AA8667}" presName="root2" presStyleCnt="0"/>
      <dgm:spPr/>
    </dgm:pt>
    <dgm:pt modelId="{E226F801-B141-4585-9605-F98409494EDD}" type="pres">
      <dgm:prSet presAssocID="{056D576D-3FF1-4B37-9468-F041A4AA8667}" presName="LevelTwoTextNode" presStyleLbl="node3" presStyleIdx="2" presStyleCnt="3">
        <dgm:presLayoutVars>
          <dgm:chPref val="3"/>
        </dgm:presLayoutVars>
      </dgm:prSet>
      <dgm:spPr/>
    </dgm:pt>
    <dgm:pt modelId="{082CDCAE-EBE9-432D-BF54-514136AE20EA}" type="pres">
      <dgm:prSet presAssocID="{056D576D-3FF1-4B37-9468-F041A4AA8667}" presName="level3hierChild" presStyleCnt="0"/>
      <dgm:spPr/>
    </dgm:pt>
    <dgm:pt modelId="{D64087B2-8650-42ED-BAC8-4EE8F8CEB5D7}" type="pres">
      <dgm:prSet presAssocID="{47E303C2-E41A-4B49-AC0B-F6EC113CA904}" presName="conn2-1" presStyleLbl="parChTrans1D2" presStyleIdx="2" presStyleCnt="3"/>
      <dgm:spPr/>
    </dgm:pt>
    <dgm:pt modelId="{33E2D7CC-9F6F-4590-8FA2-5D3081FA9372}" type="pres">
      <dgm:prSet presAssocID="{47E303C2-E41A-4B49-AC0B-F6EC113CA904}" presName="connTx" presStyleLbl="parChTrans1D2" presStyleIdx="2" presStyleCnt="3"/>
      <dgm:spPr/>
    </dgm:pt>
    <dgm:pt modelId="{6964866F-1DEE-4394-B55F-BC73230BAE62}" type="pres">
      <dgm:prSet presAssocID="{E6DB34AC-CB38-4CB5-B7D1-A9FFE60AFB92}" presName="root2" presStyleCnt="0"/>
      <dgm:spPr/>
    </dgm:pt>
    <dgm:pt modelId="{E624284E-B07B-411A-A937-0757CEDDA301}" type="pres">
      <dgm:prSet presAssocID="{E6DB34AC-CB38-4CB5-B7D1-A9FFE60AFB92}" presName="LevelTwoTextNode" presStyleLbl="node2" presStyleIdx="2" presStyleCnt="3">
        <dgm:presLayoutVars>
          <dgm:chPref val="3"/>
        </dgm:presLayoutVars>
      </dgm:prSet>
      <dgm:spPr/>
    </dgm:pt>
    <dgm:pt modelId="{63F7DF43-F089-4280-872D-E4248EC00564}" type="pres">
      <dgm:prSet presAssocID="{E6DB34AC-CB38-4CB5-B7D1-A9FFE60AFB92}" presName="level3hierChild" presStyleCnt="0"/>
      <dgm:spPr/>
    </dgm:pt>
  </dgm:ptLst>
  <dgm:cxnLst>
    <dgm:cxn modelId="{895DCE0F-8D37-442D-BDFF-884851089388}" type="presOf" srcId="{056D576D-3FF1-4B37-9468-F041A4AA8667}" destId="{E226F801-B141-4585-9605-F98409494EDD}" srcOrd="0" destOrd="0" presId="urn:microsoft.com/office/officeart/2005/8/layout/hierarchy2"/>
    <dgm:cxn modelId="{73354910-32A5-4F33-9A20-43FE0E7E016E}" type="presOf" srcId="{CD8E9876-3F5C-4B08-9B3F-0E2EB598603C}" destId="{B417E2FE-EB90-4B6C-876C-EE50F0763CD2}" srcOrd="0" destOrd="0" presId="urn:microsoft.com/office/officeart/2005/8/layout/hierarchy2"/>
    <dgm:cxn modelId="{6E24D019-E84F-40D3-ABE5-BC3DF4063C22}" srcId="{CD8E9876-3F5C-4B08-9B3F-0E2EB598603C}" destId="{056D576D-3FF1-4B37-9468-F041A4AA8667}" srcOrd="1" destOrd="0" parTransId="{0DD92913-467E-43FF-84C9-BC5012F808FF}" sibTransId="{55B4A4FB-50DF-4890-A01B-9B6D6467BD8D}"/>
    <dgm:cxn modelId="{993CF01E-5DBE-4D38-AA9A-6C33A333303A}" srcId="{34B5795B-E6CB-45E6-9A3E-7DA821AD26CE}" destId="{CD8E9876-3F5C-4B08-9B3F-0E2EB598603C}" srcOrd="1" destOrd="0" parTransId="{19DDBC06-0467-4DCC-9C67-545DA31000F6}" sibTransId="{33C06849-1DED-4567-AA2F-AD71DF6E874B}"/>
    <dgm:cxn modelId="{E9B2A222-3E0A-480C-855F-DAEC3422B273}" type="presOf" srcId="{0DD92913-467E-43FF-84C9-BC5012F808FF}" destId="{E7DE3984-381A-41B1-A53C-F12A9A528BA6}" srcOrd="0" destOrd="0" presId="urn:microsoft.com/office/officeart/2005/8/layout/hierarchy2"/>
    <dgm:cxn modelId="{4BDFAB24-3DFB-4D9C-8AEC-4300615E7524}" srcId="{9BA57928-699E-46BE-99A3-68EC31840D78}" destId="{34B5795B-E6CB-45E6-9A3E-7DA821AD26CE}" srcOrd="0" destOrd="0" parTransId="{D5F5A728-72B2-49E5-ADFE-D6DAF8B56EF4}" sibTransId="{56F0AC0E-4295-423B-B742-9DA5C515B6A3}"/>
    <dgm:cxn modelId="{E2494958-592A-4664-82CF-D49BC402F123}" type="presOf" srcId="{0DD92913-467E-43FF-84C9-BC5012F808FF}" destId="{BFF1E72A-76B2-4B70-82D1-85648D05903C}" srcOrd="1" destOrd="0" presId="urn:microsoft.com/office/officeart/2005/8/layout/hierarchy2"/>
    <dgm:cxn modelId="{2C307778-DECE-47BD-BFC4-FC0A16A00E2E}" srcId="{34B5795B-E6CB-45E6-9A3E-7DA821AD26CE}" destId="{D6A2EE35-8CDE-4841-BFA5-7AB49DBF6E57}" srcOrd="0" destOrd="0" parTransId="{C8FBBC1B-91C5-43C5-BA1B-FA1CC938A3F8}" sibTransId="{C7C18F22-CE0C-49C4-82A1-7D6D1E60DBAF}"/>
    <dgm:cxn modelId="{0BD24E79-07CF-4F88-9DC9-67332549C76A}" type="presOf" srcId="{14907415-D660-4D74-9F3C-F220CB786B8E}" destId="{2BF2693F-8C75-4E59-BD37-A51BC7C047C1}" srcOrd="0" destOrd="0" presId="urn:microsoft.com/office/officeart/2005/8/layout/hierarchy2"/>
    <dgm:cxn modelId="{0E1F5582-988E-4101-A9E1-26C9FF5C94D3}" type="presOf" srcId="{A515B30B-C6EF-4D7A-B88F-0137FC9D2A5C}" destId="{0DFC1BEE-C0C0-4215-AF1C-A4F29750BEFE}" srcOrd="0" destOrd="0" presId="urn:microsoft.com/office/officeart/2005/8/layout/hierarchy2"/>
    <dgm:cxn modelId="{07C01183-82B7-4788-A108-870FDA72F27D}" type="presOf" srcId="{A515B30B-C6EF-4D7A-B88F-0137FC9D2A5C}" destId="{65071A4C-F560-4640-B61E-5E83AA252840}" srcOrd="1" destOrd="0" presId="urn:microsoft.com/office/officeart/2005/8/layout/hierarchy2"/>
    <dgm:cxn modelId="{81D71C8C-B6BF-436D-881E-D5BCA649C4E0}" type="presOf" srcId="{C8FBBC1B-91C5-43C5-BA1B-FA1CC938A3F8}" destId="{9F1B008C-311F-4BE3-86E2-29BE8B450C9C}" srcOrd="0" destOrd="0" presId="urn:microsoft.com/office/officeart/2005/8/layout/hierarchy2"/>
    <dgm:cxn modelId="{71711B8E-9BDF-48F6-8A78-8379C1AC8451}" type="presOf" srcId="{9BA57928-699E-46BE-99A3-68EC31840D78}" destId="{42E9AC66-B789-46EE-9840-A40961D76E76}" srcOrd="0" destOrd="0" presId="urn:microsoft.com/office/officeart/2005/8/layout/hierarchy2"/>
    <dgm:cxn modelId="{EC7E5692-73E5-4F8E-A747-6A6715D43A1B}" type="presOf" srcId="{34B5795B-E6CB-45E6-9A3E-7DA821AD26CE}" destId="{4B3FACE2-C854-4811-A81E-A8F37CBF0595}" srcOrd="0" destOrd="0" presId="urn:microsoft.com/office/officeart/2005/8/layout/hierarchy2"/>
    <dgm:cxn modelId="{B61E0897-34E3-419E-868C-AA035D01325B}" type="presOf" srcId="{A349B749-6F75-47EA-8177-EA2DD47F0B82}" destId="{C2FE59B0-0A7D-4870-AB1D-8DE64971F88B}" srcOrd="0" destOrd="0" presId="urn:microsoft.com/office/officeart/2005/8/layout/hierarchy2"/>
    <dgm:cxn modelId="{784CB9AD-F072-4657-ABB7-B20D940577B7}" type="presOf" srcId="{A349B749-6F75-47EA-8177-EA2DD47F0B82}" destId="{9F4FFD6F-856E-4BA8-A1B1-98AE814E1134}" srcOrd="1" destOrd="0" presId="urn:microsoft.com/office/officeart/2005/8/layout/hierarchy2"/>
    <dgm:cxn modelId="{BE3ACCC1-CA40-40EB-BD71-B7A5C217F9A4}" type="presOf" srcId="{D6A2EE35-8CDE-4841-BFA5-7AB49DBF6E57}" destId="{9CBC6CFA-3384-4C1A-9736-747EC0FF766B}" srcOrd="0" destOrd="0" presId="urn:microsoft.com/office/officeart/2005/8/layout/hierarchy2"/>
    <dgm:cxn modelId="{9C28EAC1-FFD5-42D1-9E46-A3BA8E700FB1}" type="presOf" srcId="{C8FBBC1B-91C5-43C5-BA1B-FA1CC938A3F8}" destId="{EF072B0B-5726-49A5-8D76-BFCEAD70F819}" srcOrd="1" destOrd="0" presId="urn:microsoft.com/office/officeart/2005/8/layout/hierarchy2"/>
    <dgm:cxn modelId="{152AACC8-073A-4E2E-BDF8-7C3E58ED790B}" srcId="{34B5795B-E6CB-45E6-9A3E-7DA821AD26CE}" destId="{E6DB34AC-CB38-4CB5-B7D1-A9FFE60AFB92}" srcOrd="2" destOrd="0" parTransId="{47E303C2-E41A-4B49-AC0B-F6EC113CA904}" sibTransId="{0322BE89-BB5F-4F83-AC19-BEBBAE9001A9}"/>
    <dgm:cxn modelId="{FE09ECC9-DED4-4278-9DE4-E6A415C352E4}" type="presOf" srcId="{19DDBC06-0467-4DCC-9C67-545DA31000F6}" destId="{2F002D1D-D0C3-4A8E-B47A-DF04E8FD18EF}" srcOrd="0" destOrd="0" presId="urn:microsoft.com/office/officeart/2005/8/layout/hierarchy2"/>
    <dgm:cxn modelId="{3B0AC7D1-61A5-4F00-A66E-091D010CEFCE}" srcId="{D6A2EE35-8CDE-4841-BFA5-7AB49DBF6E57}" destId="{1221BEB4-14E9-4C66-A1CF-F6FB3BBC6BE7}" srcOrd="0" destOrd="0" parTransId="{A515B30B-C6EF-4D7A-B88F-0137FC9D2A5C}" sibTransId="{0ECC374E-DCB7-4A8D-9693-403B56A66FA7}"/>
    <dgm:cxn modelId="{825AAAE5-5D2E-47B6-9DBF-BDB4EE70078A}" type="presOf" srcId="{E6DB34AC-CB38-4CB5-B7D1-A9FFE60AFB92}" destId="{E624284E-B07B-411A-A937-0757CEDDA301}" srcOrd="0" destOrd="0" presId="urn:microsoft.com/office/officeart/2005/8/layout/hierarchy2"/>
    <dgm:cxn modelId="{193322E9-AC24-4DDD-8FAD-72E438029988}" type="presOf" srcId="{1221BEB4-14E9-4C66-A1CF-F6FB3BBC6BE7}" destId="{B71F411B-6AD3-4F11-8DEA-144259BEA9F8}" srcOrd="0" destOrd="0" presId="urn:microsoft.com/office/officeart/2005/8/layout/hierarchy2"/>
    <dgm:cxn modelId="{F0C586EB-DA6D-4156-BA7E-23E459F5C367}" type="presOf" srcId="{47E303C2-E41A-4B49-AC0B-F6EC113CA904}" destId="{D64087B2-8650-42ED-BAC8-4EE8F8CEB5D7}" srcOrd="0" destOrd="0" presId="urn:microsoft.com/office/officeart/2005/8/layout/hierarchy2"/>
    <dgm:cxn modelId="{85BB61EF-8E61-4F3B-9B20-E7B163C3700E}" srcId="{CD8E9876-3F5C-4B08-9B3F-0E2EB598603C}" destId="{14907415-D660-4D74-9F3C-F220CB786B8E}" srcOrd="0" destOrd="0" parTransId="{A349B749-6F75-47EA-8177-EA2DD47F0B82}" sibTransId="{A1A9D11E-35D4-453C-B981-6C58F9398BE2}"/>
    <dgm:cxn modelId="{1CA28FF1-226A-4022-993D-94BC6283BC1F}" type="presOf" srcId="{19DDBC06-0467-4DCC-9C67-545DA31000F6}" destId="{F46E8FD9-02E6-4043-AD64-B0791579D375}" srcOrd="1" destOrd="0" presId="urn:microsoft.com/office/officeart/2005/8/layout/hierarchy2"/>
    <dgm:cxn modelId="{319DF3F9-8C60-44E2-A1A9-CCB6F8C770D6}" type="presOf" srcId="{47E303C2-E41A-4B49-AC0B-F6EC113CA904}" destId="{33E2D7CC-9F6F-4590-8FA2-5D3081FA9372}" srcOrd="1" destOrd="0" presId="urn:microsoft.com/office/officeart/2005/8/layout/hierarchy2"/>
    <dgm:cxn modelId="{59314FAA-1BF1-4456-95A8-529AE72BBFB7}" type="presParOf" srcId="{42E9AC66-B789-46EE-9840-A40961D76E76}" destId="{F989E763-3A5D-4FE2-8784-33364185E781}" srcOrd="0" destOrd="0" presId="urn:microsoft.com/office/officeart/2005/8/layout/hierarchy2"/>
    <dgm:cxn modelId="{33B15C58-904E-43E4-89E7-15F62B8144C5}" type="presParOf" srcId="{F989E763-3A5D-4FE2-8784-33364185E781}" destId="{4B3FACE2-C854-4811-A81E-A8F37CBF0595}" srcOrd="0" destOrd="0" presId="urn:microsoft.com/office/officeart/2005/8/layout/hierarchy2"/>
    <dgm:cxn modelId="{EF4DC3BF-8A88-4BA9-A91E-7FB15564672C}" type="presParOf" srcId="{F989E763-3A5D-4FE2-8784-33364185E781}" destId="{15E22FF1-8AAA-4EB9-A3D4-E0A0A4A5EFD6}" srcOrd="1" destOrd="0" presId="urn:microsoft.com/office/officeart/2005/8/layout/hierarchy2"/>
    <dgm:cxn modelId="{B827D04C-CF47-4D27-A602-2DF60C915F23}" type="presParOf" srcId="{15E22FF1-8AAA-4EB9-A3D4-E0A0A4A5EFD6}" destId="{9F1B008C-311F-4BE3-86E2-29BE8B450C9C}" srcOrd="0" destOrd="0" presId="urn:microsoft.com/office/officeart/2005/8/layout/hierarchy2"/>
    <dgm:cxn modelId="{DD9922DC-8653-470D-B76F-F152A1591A9C}" type="presParOf" srcId="{9F1B008C-311F-4BE3-86E2-29BE8B450C9C}" destId="{EF072B0B-5726-49A5-8D76-BFCEAD70F819}" srcOrd="0" destOrd="0" presId="urn:microsoft.com/office/officeart/2005/8/layout/hierarchy2"/>
    <dgm:cxn modelId="{8D1ECD37-ADA6-479D-BB7B-9AEA5F29C972}" type="presParOf" srcId="{15E22FF1-8AAA-4EB9-A3D4-E0A0A4A5EFD6}" destId="{C865378C-374D-43BA-9650-EFED9AB9E69B}" srcOrd="1" destOrd="0" presId="urn:microsoft.com/office/officeart/2005/8/layout/hierarchy2"/>
    <dgm:cxn modelId="{24212B8C-193C-4BC2-86F3-EB0212A96DED}" type="presParOf" srcId="{C865378C-374D-43BA-9650-EFED9AB9E69B}" destId="{9CBC6CFA-3384-4C1A-9736-747EC0FF766B}" srcOrd="0" destOrd="0" presId="urn:microsoft.com/office/officeart/2005/8/layout/hierarchy2"/>
    <dgm:cxn modelId="{E7C41927-4E31-4AA8-9225-2CDACE74B508}" type="presParOf" srcId="{C865378C-374D-43BA-9650-EFED9AB9E69B}" destId="{FED05D68-48EE-4300-8457-A7432CF4BFA4}" srcOrd="1" destOrd="0" presId="urn:microsoft.com/office/officeart/2005/8/layout/hierarchy2"/>
    <dgm:cxn modelId="{EC6760A4-37FA-47C5-9FAF-DA782F9DBE9E}" type="presParOf" srcId="{FED05D68-48EE-4300-8457-A7432CF4BFA4}" destId="{0DFC1BEE-C0C0-4215-AF1C-A4F29750BEFE}" srcOrd="0" destOrd="0" presId="urn:microsoft.com/office/officeart/2005/8/layout/hierarchy2"/>
    <dgm:cxn modelId="{C660A3E1-B8BC-4E30-BFE7-B1580383B606}" type="presParOf" srcId="{0DFC1BEE-C0C0-4215-AF1C-A4F29750BEFE}" destId="{65071A4C-F560-4640-B61E-5E83AA252840}" srcOrd="0" destOrd="0" presId="urn:microsoft.com/office/officeart/2005/8/layout/hierarchy2"/>
    <dgm:cxn modelId="{AF954114-CB61-47B1-858B-EE5146629BB7}" type="presParOf" srcId="{FED05D68-48EE-4300-8457-A7432CF4BFA4}" destId="{9CCD82E0-DD68-462A-97F5-905251E8FB81}" srcOrd="1" destOrd="0" presId="urn:microsoft.com/office/officeart/2005/8/layout/hierarchy2"/>
    <dgm:cxn modelId="{6916053D-A1B2-4EAE-AC46-C5471570187E}" type="presParOf" srcId="{9CCD82E0-DD68-462A-97F5-905251E8FB81}" destId="{B71F411B-6AD3-4F11-8DEA-144259BEA9F8}" srcOrd="0" destOrd="0" presId="urn:microsoft.com/office/officeart/2005/8/layout/hierarchy2"/>
    <dgm:cxn modelId="{D929889A-7BD6-4B8B-B987-D092F06B7D53}" type="presParOf" srcId="{9CCD82E0-DD68-462A-97F5-905251E8FB81}" destId="{944EEC25-38B6-44A3-A1E9-0FE290183EE3}" srcOrd="1" destOrd="0" presId="urn:microsoft.com/office/officeart/2005/8/layout/hierarchy2"/>
    <dgm:cxn modelId="{BEA9F7AB-3AFB-4E10-A34C-6BF71F974350}" type="presParOf" srcId="{15E22FF1-8AAA-4EB9-A3D4-E0A0A4A5EFD6}" destId="{2F002D1D-D0C3-4A8E-B47A-DF04E8FD18EF}" srcOrd="2" destOrd="0" presId="urn:microsoft.com/office/officeart/2005/8/layout/hierarchy2"/>
    <dgm:cxn modelId="{DF685414-A04C-47C5-AB6A-7D9C6A4709FD}" type="presParOf" srcId="{2F002D1D-D0C3-4A8E-B47A-DF04E8FD18EF}" destId="{F46E8FD9-02E6-4043-AD64-B0791579D375}" srcOrd="0" destOrd="0" presId="urn:microsoft.com/office/officeart/2005/8/layout/hierarchy2"/>
    <dgm:cxn modelId="{93E6147E-16C5-46EF-B1C3-F30DD97D0FA2}" type="presParOf" srcId="{15E22FF1-8AAA-4EB9-A3D4-E0A0A4A5EFD6}" destId="{EA7E6030-DE8D-4B01-906B-D3293317CEC1}" srcOrd="3" destOrd="0" presId="urn:microsoft.com/office/officeart/2005/8/layout/hierarchy2"/>
    <dgm:cxn modelId="{7DF7B435-EF9B-4F3C-94D4-05C0956EDA02}" type="presParOf" srcId="{EA7E6030-DE8D-4B01-906B-D3293317CEC1}" destId="{B417E2FE-EB90-4B6C-876C-EE50F0763CD2}" srcOrd="0" destOrd="0" presId="urn:microsoft.com/office/officeart/2005/8/layout/hierarchy2"/>
    <dgm:cxn modelId="{34A6B16D-37A3-4BDA-9F74-6C48AD876986}" type="presParOf" srcId="{EA7E6030-DE8D-4B01-906B-D3293317CEC1}" destId="{DD70172B-D443-44FB-BC95-1B5416FF7BD5}" srcOrd="1" destOrd="0" presId="urn:microsoft.com/office/officeart/2005/8/layout/hierarchy2"/>
    <dgm:cxn modelId="{40202FBA-A5B4-45DB-B62D-FA8A27DB1D9B}" type="presParOf" srcId="{DD70172B-D443-44FB-BC95-1B5416FF7BD5}" destId="{C2FE59B0-0A7D-4870-AB1D-8DE64971F88B}" srcOrd="0" destOrd="0" presId="urn:microsoft.com/office/officeart/2005/8/layout/hierarchy2"/>
    <dgm:cxn modelId="{F1504A0A-C52E-4141-A595-00D478127F8A}" type="presParOf" srcId="{C2FE59B0-0A7D-4870-AB1D-8DE64971F88B}" destId="{9F4FFD6F-856E-4BA8-A1B1-98AE814E1134}" srcOrd="0" destOrd="0" presId="urn:microsoft.com/office/officeart/2005/8/layout/hierarchy2"/>
    <dgm:cxn modelId="{CD80C4C5-296E-4C4F-8C95-8258C821383A}" type="presParOf" srcId="{DD70172B-D443-44FB-BC95-1B5416FF7BD5}" destId="{1099B77D-D011-4BF2-B512-20B52819B12E}" srcOrd="1" destOrd="0" presId="urn:microsoft.com/office/officeart/2005/8/layout/hierarchy2"/>
    <dgm:cxn modelId="{6323FAF1-6985-467D-84CC-2CAFA39E4436}" type="presParOf" srcId="{1099B77D-D011-4BF2-B512-20B52819B12E}" destId="{2BF2693F-8C75-4E59-BD37-A51BC7C047C1}" srcOrd="0" destOrd="0" presId="urn:microsoft.com/office/officeart/2005/8/layout/hierarchy2"/>
    <dgm:cxn modelId="{AC387B52-BA99-4F9D-8587-C09E995D5DE2}" type="presParOf" srcId="{1099B77D-D011-4BF2-B512-20B52819B12E}" destId="{956605FB-58B4-4279-ADE5-2BDA1849C8A5}" srcOrd="1" destOrd="0" presId="urn:microsoft.com/office/officeart/2005/8/layout/hierarchy2"/>
    <dgm:cxn modelId="{40AE26B5-F95F-4394-9F7B-85F54FEBEB0E}" type="presParOf" srcId="{DD70172B-D443-44FB-BC95-1B5416FF7BD5}" destId="{E7DE3984-381A-41B1-A53C-F12A9A528BA6}" srcOrd="2" destOrd="0" presId="urn:microsoft.com/office/officeart/2005/8/layout/hierarchy2"/>
    <dgm:cxn modelId="{FE2B2AB9-6ECF-486C-B9EC-F3401516D068}" type="presParOf" srcId="{E7DE3984-381A-41B1-A53C-F12A9A528BA6}" destId="{BFF1E72A-76B2-4B70-82D1-85648D05903C}" srcOrd="0" destOrd="0" presId="urn:microsoft.com/office/officeart/2005/8/layout/hierarchy2"/>
    <dgm:cxn modelId="{E5E2A617-645F-4723-A220-FCE620678FB2}" type="presParOf" srcId="{DD70172B-D443-44FB-BC95-1B5416FF7BD5}" destId="{044BDD1F-2AE6-4AD2-98AE-8BC0D0C805CF}" srcOrd="3" destOrd="0" presId="urn:microsoft.com/office/officeart/2005/8/layout/hierarchy2"/>
    <dgm:cxn modelId="{22CF61BA-BEF0-4F8E-B8D6-E1F25A1FD9C5}" type="presParOf" srcId="{044BDD1F-2AE6-4AD2-98AE-8BC0D0C805CF}" destId="{E226F801-B141-4585-9605-F98409494EDD}" srcOrd="0" destOrd="0" presId="urn:microsoft.com/office/officeart/2005/8/layout/hierarchy2"/>
    <dgm:cxn modelId="{BB0E7D22-2325-4E91-98FC-A47DF9E8BAC3}" type="presParOf" srcId="{044BDD1F-2AE6-4AD2-98AE-8BC0D0C805CF}" destId="{082CDCAE-EBE9-432D-BF54-514136AE20EA}" srcOrd="1" destOrd="0" presId="urn:microsoft.com/office/officeart/2005/8/layout/hierarchy2"/>
    <dgm:cxn modelId="{02CF72C6-0531-4EB8-8275-CE4CDA81F4FA}" type="presParOf" srcId="{15E22FF1-8AAA-4EB9-A3D4-E0A0A4A5EFD6}" destId="{D64087B2-8650-42ED-BAC8-4EE8F8CEB5D7}" srcOrd="4" destOrd="0" presId="urn:microsoft.com/office/officeart/2005/8/layout/hierarchy2"/>
    <dgm:cxn modelId="{B55520FE-667F-4430-82D6-15D2DD17E00F}" type="presParOf" srcId="{D64087B2-8650-42ED-BAC8-4EE8F8CEB5D7}" destId="{33E2D7CC-9F6F-4590-8FA2-5D3081FA9372}" srcOrd="0" destOrd="0" presId="urn:microsoft.com/office/officeart/2005/8/layout/hierarchy2"/>
    <dgm:cxn modelId="{FF3A2243-216A-4EA1-AC6A-CE6A96ECDAF0}" type="presParOf" srcId="{15E22FF1-8AAA-4EB9-A3D4-E0A0A4A5EFD6}" destId="{6964866F-1DEE-4394-B55F-BC73230BAE62}" srcOrd="5" destOrd="0" presId="urn:microsoft.com/office/officeart/2005/8/layout/hierarchy2"/>
    <dgm:cxn modelId="{7D6E6781-469C-4EB9-B5FD-67E6652F88AB}" type="presParOf" srcId="{6964866F-1DEE-4394-B55F-BC73230BAE62}" destId="{E624284E-B07B-411A-A937-0757CEDDA301}" srcOrd="0" destOrd="0" presId="urn:microsoft.com/office/officeart/2005/8/layout/hierarchy2"/>
    <dgm:cxn modelId="{AB5C3D00-F4DD-4459-96DF-716DFBD9D8E1}" type="presParOf" srcId="{6964866F-1DEE-4394-B55F-BC73230BAE62}" destId="{63F7DF43-F089-4280-872D-E4248EC0056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DCE907-9129-4A1E-9807-6B5FEF11D86C}"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s-ES"/>
        </a:p>
      </dgm:t>
    </dgm:pt>
    <dgm:pt modelId="{B2CD5FC6-A4D9-4CFD-A7E4-13F2903A154C}">
      <dgm:prSet phldrT="[Texto]"/>
      <dgm:spPr/>
      <dgm:t>
        <a:bodyPr/>
        <a:lstStyle/>
        <a:p>
          <a:r>
            <a:rPr lang="es-ES_tradnl" dirty="0">
              <a:latin typeface="+mj-lt"/>
            </a:rPr>
            <a:t>Gestión de Cooperativas: un estudio en el sector de ahorro y crédito en Quito, Ecuador</a:t>
          </a:r>
          <a:endParaRPr lang="es-ES" dirty="0">
            <a:latin typeface="+mj-lt"/>
          </a:endParaRPr>
        </a:p>
      </dgm:t>
    </dgm:pt>
    <dgm:pt modelId="{3F155469-5A8D-4A57-A668-1695B04C6CCE}" type="parTrans" cxnId="{D7B6D26C-C18D-49BA-9CE3-CF25ABB68370}">
      <dgm:prSet/>
      <dgm:spPr/>
      <dgm:t>
        <a:bodyPr/>
        <a:lstStyle/>
        <a:p>
          <a:endParaRPr lang="es-ES">
            <a:latin typeface="+mj-lt"/>
          </a:endParaRPr>
        </a:p>
      </dgm:t>
    </dgm:pt>
    <dgm:pt modelId="{BBD3B49B-08D3-4B4D-8ACB-3EE9FDF751E0}" type="sibTrans" cxnId="{D7B6D26C-C18D-49BA-9CE3-CF25ABB68370}">
      <dgm:prSet/>
      <dgm:spPr/>
      <dgm:t>
        <a:bodyPr/>
        <a:lstStyle/>
        <a:p>
          <a:endParaRPr lang="es-ES">
            <a:latin typeface="+mj-lt"/>
          </a:endParaRPr>
        </a:p>
      </dgm:t>
    </dgm:pt>
    <dgm:pt modelId="{E7957FB1-1FC5-4979-8794-C517FE83CB6E}">
      <dgm:prSet phldrT="[Texto]"/>
      <dgm:spPr/>
      <dgm:t>
        <a:bodyPr/>
        <a:lstStyle/>
        <a:p>
          <a:r>
            <a:rPr lang="es-ES_tradnl" dirty="0">
              <a:latin typeface="+mj-lt"/>
            </a:rPr>
            <a:t>Metodología CAMEL para el análisis financiero de las Cooperativas de Ahorro y Crédito Segmento 1 Zonal 3</a:t>
          </a:r>
          <a:endParaRPr lang="es-ES" dirty="0">
            <a:latin typeface="+mj-lt"/>
          </a:endParaRPr>
        </a:p>
      </dgm:t>
    </dgm:pt>
    <dgm:pt modelId="{E5C2153A-13E8-4274-A4EA-C04C8BEADA6A}" type="parTrans" cxnId="{22A5AB68-AF2F-42B3-BE4C-D153F0E47D95}">
      <dgm:prSet/>
      <dgm:spPr/>
      <dgm:t>
        <a:bodyPr/>
        <a:lstStyle/>
        <a:p>
          <a:endParaRPr lang="es-ES">
            <a:latin typeface="+mj-lt"/>
          </a:endParaRPr>
        </a:p>
      </dgm:t>
    </dgm:pt>
    <dgm:pt modelId="{A3641C05-AA83-4A84-9F07-7F1C6D5F7C07}" type="sibTrans" cxnId="{22A5AB68-AF2F-42B3-BE4C-D153F0E47D95}">
      <dgm:prSet/>
      <dgm:spPr/>
      <dgm:t>
        <a:bodyPr/>
        <a:lstStyle/>
        <a:p>
          <a:endParaRPr lang="es-ES">
            <a:latin typeface="+mj-lt"/>
          </a:endParaRPr>
        </a:p>
      </dgm:t>
    </dgm:pt>
    <dgm:pt modelId="{351D81BB-409E-4426-8B69-E9C373D6C13B}">
      <dgm:prSet phldrT="[Texto]"/>
      <dgm:spPr/>
      <dgm:t>
        <a:bodyPr/>
        <a:lstStyle/>
        <a:p>
          <a:endParaRPr lang="es-ES" dirty="0">
            <a:latin typeface="+mj-lt"/>
          </a:endParaRPr>
        </a:p>
      </dgm:t>
    </dgm:pt>
    <dgm:pt modelId="{937EA1B9-677E-4BA6-9CA9-C9A061CA772F}" type="parTrans" cxnId="{13DD9AE5-D44E-4CF1-9110-0F944B46AC70}">
      <dgm:prSet/>
      <dgm:spPr/>
      <dgm:t>
        <a:bodyPr/>
        <a:lstStyle/>
        <a:p>
          <a:endParaRPr lang="es-ES">
            <a:latin typeface="+mj-lt"/>
          </a:endParaRPr>
        </a:p>
      </dgm:t>
    </dgm:pt>
    <dgm:pt modelId="{05E509E4-B86D-43C8-A55A-D25CAB4F9271}" type="sibTrans" cxnId="{13DD9AE5-D44E-4CF1-9110-0F944B46AC70}">
      <dgm:prSet/>
      <dgm:spPr/>
      <dgm:t>
        <a:bodyPr/>
        <a:lstStyle/>
        <a:p>
          <a:endParaRPr lang="es-ES">
            <a:latin typeface="+mj-lt"/>
          </a:endParaRPr>
        </a:p>
      </dgm:t>
    </dgm:pt>
    <dgm:pt modelId="{17C69443-9574-47FA-BB6C-21776E1E33FF}">
      <dgm:prSet phldrT="[Texto]"/>
      <dgm:spPr/>
      <dgm:t>
        <a:bodyPr/>
        <a:lstStyle/>
        <a:p>
          <a:endParaRPr lang="es-ES" dirty="0">
            <a:latin typeface="+mj-lt"/>
          </a:endParaRPr>
        </a:p>
      </dgm:t>
    </dgm:pt>
    <dgm:pt modelId="{4F896DC6-EBD8-46B1-B073-019DAB53A574}" type="parTrans" cxnId="{092CBDF5-FE69-4106-B9AF-D32DE53FF944}">
      <dgm:prSet/>
      <dgm:spPr/>
      <dgm:t>
        <a:bodyPr/>
        <a:lstStyle/>
        <a:p>
          <a:endParaRPr lang="es-ES">
            <a:latin typeface="+mj-lt"/>
          </a:endParaRPr>
        </a:p>
      </dgm:t>
    </dgm:pt>
    <dgm:pt modelId="{9270A4B9-3E17-43FF-8A4A-C621697A59B1}" type="sibTrans" cxnId="{092CBDF5-FE69-4106-B9AF-D32DE53FF944}">
      <dgm:prSet/>
      <dgm:spPr/>
      <dgm:t>
        <a:bodyPr/>
        <a:lstStyle/>
        <a:p>
          <a:endParaRPr lang="es-ES">
            <a:latin typeface="+mj-lt"/>
          </a:endParaRPr>
        </a:p>
      </dgm:t>
    </dgm:pt>
    <dgm:pt modelId="{00B27DBB-562E-4825-BE3E-641CAD57A0E7}">
      <dgm:prSet phldrT="[Texto]"/>
      <dgm:spPr/>
      <dgm:t>
        <a:bodyPr/>
        <a:lstStyle/>
        <a:p>
          <a:endParaRPr lang="es-ES" dirty="0">
            <a:latin typeface="+mj-lt"/>
          </a:endParaRPr>
        </a:p>
      </dgm:t>
    </dgm:pt>
    <dgm:pt modelId="{6C170FF6-1C55-4354-BC71-CE60F961B12B}" type="sibTrans" cxnId="{418897B3-D177-4EFA-9A53-0A43DC11E2A7}">
      <dgm:prSet/>
      <dgm:spPr/>
      <dgm:t>
        <a:bodyPr/>
        <a:lstStyle/>
        <a:p>
          <a:endParaRPr lang="es-ES">
            <a:latin typeface="+mj-lt"/>
          </a:endParaRPr>
        </a:p>
      </dgm:t>
    </dgm:pt>
    <dgm:pt modelId="{507E0593-0BB8-4B26-94A8-C57ADCAAEBA7}" type="parTrans" cxnId="{418897B3-D177-4EFA-9A53-0A43DC11E2A7}">
      <dgm:prSet/>
      <dgm:spPr/>
      <dgm:t>
        <a:bodyPr/>
        <a:lstStyle/>
        <a:p>
          <a:endParaRPr lang="es-ES">
            <a:latin typeface="+mj-lt"/>
          </a:endParaRPr>
        </a:p>
      </dgm:t>
    </dgm:pt>
    <dgm:pt modelId="{13026E3B-8E87-42B9-A75C-797B404A3023}">
      <dgm:prSet phldrT="[Texto]"/>
      <dgm:spPr/>
      <dgm:t>
        <a:bodyPr/>
        <a:lstStyle/>
        <a:p>
          <a:r>
            <a:rPr lang="es-ES" dirty="0">
              <a:latin typeface="+mj-lt"/>
            </a:rPr>
            <a:t>Alto riesgo de quiebra en las cooperativas de ahorro y crédito del segmento 5 </a:t>
          </a:r>
        </a:p>
      </dgm:t>
    </dgm:pt>
    <dgm:pt modelId="{7D825B69-4F0B-4B74-9E07-8362F3BC4245}" type="parTrans" cxnId="{826082F7-FC45-4068-A551-A91495CFA74D}">
      <dgm:prSet/>
      <dgm:spPr/>
      <dgm:t>
        <a:bodyPr/>
        <a:lstStyle/>
        <a:p>
          <a:endParaRPr lang="es-EC">
            <a:latin typeface="+mj-lt"/>
          </a:endParaRPr>
        </a:p>
      </dgm:t>
    </dgm:pt>
    <dgm:pt modelId="{7C15B15A-258B-4182-9C77-21E98A315BB2}" type="sibTrans" cxnId="{826082F7-FC45-4068-A551-A91495CFA74D}">
      <dgm:prSet/>
      <dgm:spPr/>
      <dgm:t>
        <a:bodyPr/>
        <a:lstStyle/>
        <a:p>
          <a:endParaRPr lang="es-EC">
            <a:latin typeface="+mj-lt"/>
          </a:endParaRPr>
        </a:p>
      </dgm:t>
    </dgm:pt>
    <dgm:pt modelId="{CF99804C-D5EA-4514-84BC-11C6E9047874}" type="pres">
      <dgm:prSet presAssocID="{62DCE907-9129-4A1E-9807-6B5FEF11D86C}" presName="linearFlow" presStyleCnt="0">
        <dgm:presLayoutVars>
          <dgm:dir/>
          <dgm:animLvl val="lvl"/>
          <dgm:resizeHandles val="exact"/>
        </dgm:presLayoutVars>
      </dgm:prSet>
      <dgm:spPr/>
    </dgm:pt>
    <dgm:pt modelId="{36F2EA42-1922-4100-AF3A-2A22DCC17F7C}" type="pres">
      <dgm:prSet presAssocID="{351D81BB-409E-4426-8B69-E9C373D6C13B}" presName="composite" presStyleCnt="0"/>
      <dgm:spPr/>
    </dgm:pt>
    <dgm:pt modelId="{73F2CA7C-8011-4F88-AC5C-13545476D638}" type="pres">
      <dgm:prSet presAssocID="{351D81BB-409E-4426-8B69-E9C373D6C13B}" presName="parentText" presStyleLbl="alignNode1" presStyleIdx="0" presStyleCnt="3">
        <dgm:presLayoutVars>
          <dgm:chMax val="1"/>
          <dgm:bulletEnabled val="1"/>
        </dgm:presLayoutVars>
      </dgm:prSet>
      <dgm:spPr/>
    </dgm:pt>
    <dgm:pt modelId="{B4F7D5FD-8DDB-4841-A351-544EEABFBCAB}" type="pres">
      <dgm:prSet presAssocID="{351D81BB-409E-4426-8B69-E9C373D6C13B}" presName="descendantText" presStyleLbl="alignAcc1" presStyleIdx="0" presStyleCnt="3">
        <dgm:presLayoutVars>
          <dgm:bulletEnabled val="1"/>
        </dgm:presLayoutVars>
      </dgm:prSet>
      <dgm:spPr/>
    </dgm:pt>
    <dgm:pt modelId="{AA9B4EB5-22AF-4C76-8F0D-9ADCABEA7C6C}" type="pres">
      <dgm:prSet presAssocID="{05E509E4-B86D-43C8-A55A-D25CAB4F9271}" presName="sp" presStyleCnt="0"/>
      <dgm:spPr/>
    </dgm:pt>
    <dgm:pt modelId="{CA869F6F-3460-4AA2-B699-8B505AC129E3}" type="pres">
      <dgm:prSet presAssocID="{17C69443-9574-47FA-BB6C-21776E1E33FF}" presName="composite" presStyleCnt="0"/>
      <dgm:spPr/>
    </dgm:pt>
    <dgm:pt modelId="{7A0AE635-E562-4EB2-9DDC-FF7C0B4EDD64}" type="pres">
      <dgm:prSet presAssocID="{17C69443-9574-47FA-BB6C-21776E1E33FF}" presName="parentText" presStyleLbl="alignNode1" presStyleIdx="1" presStyleCnt="3">
        <dgm:presLayoutVars>
          <dgm:chMax val="1"/>
          <dgm:bulletEnabled val="1"/>
        </dgm:presLayoutVars>
      </dgm:prSet>
      <dgm:spPr/>
    </dgm:pt>
    <dgm:pt modelId="{7D2808B8-8949-4685-980E-458D44E28B6F}" type="pres">
      <dgm:prSet presAssocID="{17C69443-9574-47FA-BB6C-21776E1E33FF}" presName="descendantText" presStyleLbl="alignAcc1" presStyleIdx="1" presStyleCnt="3">
        <dgm:presLayoutVars>
          <dgm:bulletEnabled val="1"/>
        </dgm:presLayoutVars>
      </dgm:prSet>
      <dgm:spPr/>
    </dgm:pt>
    <dgm:pt modelId="{8DEE0C7D-CCB5-4152-915B-150A8E321CD5}" type="pres">
      <dgm:prSet presAssocID="{9270A4B9-3E17-43FF-8A4A-C621697A59B1}" presName="sp" presStyleCnt="0"/>
      <dgm:spPr/>
    </dgm:pt>
    <dgm:pt modelId="{C21516F4-78D6-43A6-80AE-E625C2803833}" type="pres">
      <dgm:prSet presAssocID="{00B27DBB-562E-4825-BE3E-641CAD57A0E7}" presName="composite" presStyleCnt="0"/>
      <dgm:spPr/>
    </dgm:pt>
    <dgm:pt modelId="{EC638B2B-4E65-47F5-87F9-D42B4839DF3A}" type="pres">
      <dgm:prSet presAssocID="{00B27DBB-562E-4825-BE3E-641CAD57A0E7}" presName="parentText" presStyleLbl="alignNode1" presStyleIdx="2" presStyleCnt="3">
        <dgm:presLayoutVars>
          <dgm:chMax val="1"/>
          <dgm:bulletEnabled val="1"/>
        </dgm:presLayoutVars>
      </dgm:prSet>
      <dgm:spPr/>
    </dgm:pt>
    <dgm:pt modelId="{41A69B4B-AC1A-4338-AEF6-70F16DB75679}" type="pres">
      <dgm:prSet presAssocID="{00B27DBB-562E-4825-BE3E-641CAD57A0E7}" presName="descendantText" presStyleLbl="alignAcc1" presStyleIdx="2" presStyleCnt="3">
        <dgm:presLayoutVars>
          <dgm:bulletEnabled val="1"/>
        </dgm:presLayoutVars>
      </dgm:prSet>
      <dgm:spPr/>
    </dgm:pt>
  </dgm:ptLst>
  <dgm:cxnLst>
    <dgm:cxn modelId="{22A5AB68-AF2F-42B3-BE4C-D153F0E47D95}" srcId="{00B27DBB-562E-4825-BE3E-641CAD57A0E7}" destId="{E7957FB1-1FC5-4979-8794-C517FE83CB6E}" srcOrd="0" destOrd="0" parTransId="{E5C2153A-13E8-4274-A4EA-C04C8BEADA6A}" sibTransId="{A3641C05-AA83-4A84-9F07-7F1C6D5F7C07}"/>
    <dgm:cxn modelId="{D7B6D26C-C18D-49BA-9CE3-CF25ABB68370}" srcId="{351D81BB-409E-4426-8B69-E9C373D6C13B}" destId="{B2CD5FC6-A4D9-4CFD-A7E4-13F2903A154C}" srcOrd="0" destOrd="0" parTransId="{3F155469-5A8D-4A57-A668-1695B04C6CCE}" sibTransId="{BBD3B49B-08D3-4B4D-8ACB-3EE9FDF751E0}"/>
    <dgm:cxn modelId="{C8728673-52A6-40F5-B000-4DCD634CC72E}" type="presOf" srcId="{B2CD5FC6-A4D9-4CFD-A7E4-13F2903A154C}" destId="{B4F7D5FD-8DDB-4841-A351-544EEABFBCAB}" srcOrd="0" destOrd="0" presId="urn:microsoft.com/office/officeart/2005/8/layout/chevron2"/>
    <dgm:cxn modelId="{27D93389-E91C-4257-91B3-362D625AB18E}" type="presOf" srcId="{351D81BB-409E-4426-8B69-E9C373D6C13B}" destId="{73F2CA7C-8011-4F88-AC5C-13545476D638}" srcOrd="0" destOrd="0" presId="urn:microsoft.com/office/officeart/2005/8/layout/chevron2"/>
    <dgm:cxn modelId="{6F9B0DA1-CF6E-4E5E-A3FC-A33CD5961BE7}" type="presOf" srcId="{00B27DBB-562E-4825-BE3E-641CAD57A0E7}" destId="{EC638B2B-4E65-47F5-87F9-D42B4839DF3A}" srcOrd="0" destOrd="0" presId="urn:microsoft.com/office/officeart/2005/8/layout/chevron2"/>
    <dgm:cxn modelId="{D38F33A8-D0BD-464E-931E-C3DAC4B6AD5C}" type="presOf" srcId="{E7957FB1-1FC5-4979-8794-C517FE83CB6E}" destId="{41A69B4B-AC1A-4338-AEF6-70F16DB75679}" srcOrd="0" destOrd="0" presId="urn:microsoft.com/office/officeart/2005/8/layout/chevron2"/>
    <dgm:cxn modelId="{418897B3-D177-4EFA-9A53-0A43DC11E2A7}" srcId="{62DCE907-9129-4A1E-9807-6B5FEF11D86C}" destId="{00B27DBB-562E-4825-BE3E-641CAD57A0E7}" srcOrd="2" destOrd="0" parTransId="{507E0593-0BB8-4B26-94A8-C57ADCAAEBA7}" sibTransId="{6C170FF6-1C55-4354-BC71-CE60F961B12B}"/>
    <dgm:cxn modelId="{8C0B79BC-74BE-46F3-9E17-5B536F8C5705}" type="presOf" srcId="{17C69443-9574-47FA-BB6C-21776E1E33FF}" destId="{7A0AE635-E562-4EB2-9DDC-FF7C0B4EDD64}" srcOrd="0" destOrd="0" presId="urn:microsoft.com/office/officeart/2005/8/layout/chevron2"/>
    <dgm:cxn modelId="{72390BC1-C1F8-43B5-A907-296A2867DD63}" type="presOf" srcId="{62DCE907-9129-4A1E-9807-6B5FEF11D86C}" destId="{CF99804C-D5EA-4514-84BC-11C6E9047874}" srcOrd="0" destOrd="0" presId="urn:microsoft.com/office/officeart/2005/8/layout/chevron2"/>
    <dgm:cxn modelId="{2445D9DE-DF1D-4298-A90F-816C6081882A}" type="presOf" srcId="{13026E3B-8E87-42B9-A75C-797B404A3023}" destId="{7D2808B8-8949-4685-980E-458D44E28B6F}" srcOrd="0" destOrd="0" presId="urn:microsoft.com/office/officeart/2005/8/layout/chevron2"/>
    <dgm:cxn modelId="{13DD9AE5-D44E-4CF1-9110-0F944B46AC70}" srcId="{62DCE907-9129-4A1E-9807-6B5FEF11D86C}" destId="{351D81BB-409E-4426-8B69-E9C373D6C13B}" srcOrd="0" destOrd="0" parTransId="{937EA1B9-677E-4BA6-9CA9-C9A061CA772F}" sibTransId="{05E509E4-B86D-43C8-A55A-D25CAB4F9271}"/>
    <dgm:cxn modelId="{092CBDF5-FE69-4106-B9AF-D32DE53FF944}" srcId="{62DCE907-9129-4A1E-9807-6B5FEF11D86C}" destId="{17C69443-9574-47FA-BB6C-21776E1E33FF}" srcOrd="1" destOrd="0" parTransId="{4F896DC6-EBD8-46B1-B073-019DAB53A574}" sibTransId="{9270A4B9-3E17-43FF-8A4A-C621697A59B1}"/>
    <dgm:cxn modelId="{826082F7-FC45-4068-A551-A91495CFA74D}" srcId="{17C69443-9574-47FA-BB6C-21776E1E33FF}" destId="{13026E3B-8E87-42B9-A75C-797B404A3023}" srcOrd="0" destOrd="0" parTransId="{7D825B69-4F0B-4B74-9E07-8362F3BC4245}" sibTransId="{7C15B15A-258B-4182-9C77-21E98A315BB2}"/>
    <dgm:cxn modelId="{745FF213-65C8-408D-8DD2-ABFC86DC03C0}" type="presParOf" srcId="{CF99804C-D5EA-4514-84BC-11C6E9047874}" destId="{36F2EA42-1922-4100-AF3A-2A22DCC17F7C}" srcOrd="0" destOrd="0" presId="urn:microsoft.com/office/officeart/2005/8/layout/chevron2"/>
    <dgm:cxn modelId="{749B2AAE-50AA-4E2A-BDE7-D8A3EB0CE729}" type="presParOf" srcId="{36F2EA42-1922-4100-AF3A-2A22DCC17F7C}" destId="{73F2CA7C-8011-4F88-AC5C-13545476D638}" srcOrd="0" destOrd="0" presId="urn:microsoft.com/office/officeart/2005/8/layout/chevron2"/>
    <dgm:cxn modelId="{6AC3DCFD-4573-4175-A8EA-A76C19DD692D}" type="presParOf" srcId="{36F2EA42-1922-4100-AF3A-2A22DCC17F7C}" destId="{B4F7D5FD-8DDB-4841-A351-544EEABFBCAB}" srcOrd="1" destOrd="0" presId="urn:microsoft.com/office/officeart/2005/8/layout/chevron2"/>
    <dgm:cxn modelId="{A7B7A4DF-2A4F-4A0A-ABAC-556A252E1EEB}" type="presParOf" srcId="{CF99804C-D5EA-4514-84BC-11C6E9047874}" destId="{AA9B4EB5-22AF-4C76-8F0D-9ADCABEA7C6C}" srcOrd="1" destOrd="0" presId="urn:microsoft.com/office/officeart/2005/8/layout/chevron2"/>
    <dgm:cxn modelId="{CCAEB2B1-ED07-4F72-BD1B-16AB76D1A54A}" type="presParOf" srcId="{CF99804C-D5EA-4514-84BC-11C6E9047874}" destId="{CA869F6F-3460-4AA2-B699-8B505AC129E3}" srcOrd="2" destOrd="0" presId="urn:microsoft.com/office/officeart/2005/8/layout/chevron2"/>
    <dgm:cxn modelId="{A1E5D8F4-8F23-4084-8847-D2A349C56869}" type="presParOf" srcId="{CA869F6F-3460-4AA2-B699-8B505AC129E3}" destId="{7A0AE635-E562-4EB2-9DDC-FF7C0B4EDD64}" srcOrd="0" destOrd="0" presId="urn:microsoft.com/office/officeart/2005/8/layout/chevron2"/>
    <dgm:cxn modelId="{8A2F9057-D7F7-4EFC-9BBA-EFFDA82BC8B2}" type="presParOf" srcId="{CA869F6F-3460-4AA2-B699-8B505AC129E3}" destId="{7D2808B8-8949-4685-980E-458D44E28B6F}" srcOrd="1" destOrd="0" presId="urn:microsoft.com/office/officeart/2005/8/layout/chevron2"/>
    <dgm:cxn modelId="{32CA763A-ED61-4929-836C-DF053E6E3A88}" type="presParOf" srcId="{CF99804C-D5EA-4514-84BC-11C6E9047874}" destId="{8DEE0C7D-CCB5-4152-915B-150A8E321CD5}" srcOrd="3" destOrd="0" presId="urn:microsoft.com/office/officeart/2005/8/layout/chevron2"/>
    <dgm:cxn modelId="{5F5CC05B-D86E-4031-BF6F-73C96B020EE8}" type="presParOf" srcId="{CF99804C-D5EA-4514-84BC-11C6E9047874}" destId="{C21516F4-78D6-43A6-80AE-E625C2803833}" srcOrd="4" destOrd="0" presId="urn:microsoft.com/office/officeart/2005/8/layout/chevron2"/>
    <dgm:cxn modelId="{3A13C91D-355B-4F57-89EA-E184D3ECD526}" type="presParOf" srcId="{C21516F4-78D6-43A6-80AE-E625C2803833}" destId="{EC638B2B-4E65-47F5-87F9-D42B4839DF3A}" srcOrd="0" destOrd="0" presId="urn:microsoft.com/office/officeart/2005/8/layout/chevron2"/>
    <dgm:cxn modelId="{A9AA1D01-E98A-4DBD-A905-B874C8BCF7DC}" type="presParOf" srcId="{C21516F4-78D6-43A6-80AE-E625C2803833}" destId="{41A69B4B-AC1A-4338-AEF6-70F16DB7567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895EA-9FDD-4068-8163-775AED215569}">
      <dsp:nvSpPr>
        <dsp:cNvPr id="0" name=""/>
        <dsp:cNvSpPr/>
      </dsp:nvSpPr>
      <dsp:spPr>
        <a:xfrm rot="4396374">
          <a:off x="1887439" y="900631"/>
          <a:ext cx="3907079" cy="2724700"/>
        </a:xfrm>
        <a:prstGeom prst="swooshArrow">
          <a:avLst>
            <a:gd name="adj1" fmla="val 16310"/>
            <a:gd name="adj2" fmla="val 313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691BB2-24E7-4A97-85ED-2E14914105BE}">
      <dsp:nvSpPr>
        <dsp:cNvPr id="0" name=""/>
        <dsp:cNvSpPr/>
      </dsp:nvSpPr>
      <dsp:spPr>
        <a:xfrm>
          <a:off x="3219111" y="1169508"/>
          <a:ext cx="98665" cy="9866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CB6DE6-C697-4C11-9FB5-942173F98EAE}">
      <dsp:nvSpPr>
        <dsp:cNvPr id="0" name=""/>
        <dsp:cNvSpPr/>
      </dsp:nvSpPr>
      <dsp:spPr>
        <a:xfrm>
          <a:off x="3776212" y="1597212"/>
          <a:ext cx="98665" cy="9866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B07CE-473A-4402-9064-CEC532C93F67}">
      <dsp:nvSpPr>
        <dsp:cNvPr id="0" name=""/>
        <dsp:cNvSpPr/>
      </dsp:nvSpPr>
      <dsp:spPr>
        <a:xfrm>
          <a:off x="4277055" y="2097783"/>
          <a:ext cx="98665" cy="9866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A4C95-1EF5-4938-BDC9-C336D2173E3B}">
      <dsp:nvSpPr>
        <dsp:cNvPr id="0" name=""/>
        <dsp:cNvSpPr/>
      </dsp:nvSpPr>
      <dsp:spPr>
        <a:xfrm>
          <a:off x="1625520" y="0"/>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b" anchorCtr="0">
          <a:noAutofit/>
        </a:bodyPr>
        <a:lstStyle/>
        <a:p>
          <a:pPr marL="0" lvl="0" indent="0" algn="ctr" defTabSz="622300">
            <a:lnSpc>
              <a:spcPct val="90000"/>
            </a:lnSpc>
            <a:spcBef>
              <a:spcPct val="0"/>
            </a:spcBef>
            <a:spcAft>
              <a:spcPct val="35000"/>
            </a:spcAft>
            <a:buNone/>
          </a:pPr>
          <a:r>
            <a:rPr lang="es-EC" sz="1400" kern="1200" dirty="0">
              <a:latin typeface="Times New Roman" pitchFamily="18" charset="0"/>
              <a:cs typeface="Times New Roman" pitchFamily="18" charset="0"/>
            </a:rPr>
            <a:t>2012  creación de la Superintendencia de economía, popular y solidaria, </a:t>
          </a:r>
          <a:endParaRPr lang="es-ES" sz="1400" kern="1200" dirty="0">
            <a:latin typeface="Times New Roman" pitchFamily="18" charset="0"/>
            <a:cs typeface="Times New Roman" pitchFamily="18" charset="0"/>
          </a:endParaRPr>
        </a:p>
      </dsp:txBody>
      <dsp:txXfrm>
        <a:off x="1625520" y="0"/>
        <a:ext cx="1842066" cy="724154"/>
      </dsp:txXfrm>
    </dsp:sp>
    <dsp:sp modelId="{343EA157-55EE-4180-BE2E-91DC682D78E4}">
      <dsp:nvSpPr>
        <dsp:cNvPr id="0" name=""/>
        <dsp:cNvSpPr/>
      </dsp:nvSpPr>
      <dsp:spPr>
        <a:xfrm>
          <a:off x="3865872" y="856764"/>
          <a:ext cx="2738207"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itchFamily="18" charset="0"/>
              <a:cs typeface="Times New Roman" pitchFamily="18" charset="0"/>
            </a:rPr>
            <a:t>A diciembre del 2016 existía un aproximado de 723 cooperativas </a:t>
          </a:r>
          <a:endParaRPr lang="es-ES" sz="1400" kern="1200" dirty="0">
            <a:latin typeface="Times New Roman" pitchFamily="18" charset="0"/>
            <a:cs typeface="Times New Roman" pitchFamily="18" charset="0"/>
          </a:endParaRPr>
        </a:p>
      </dsp:txBody>
      <dsp:txXfrm>
        <a:off x="3865872" y="856764"/>
        <a:ext cx="2738207" cy="724154"/>
      </dsp:txXfrm>
    </dsp:sp>
    <dsp:sp modelId="{D7A4D833-D0C2-46A3-A836-09D50DEF64A3}">
      <dsp:nvSpPr>
        <dsp:cNvPr id="0" name=""/>
        <dsp:cNvSpPr/>
      </dsp:nvSpPr>
      <dsp:spPr>
        <a:xfrm>
          <a:off x="1625520" y="1284468"/>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endParaRPr lang="es-ES" sz="1400" kern="1200" dirty="0">
            <a:latin typeface="Times New Roman" pitchFamily="18" charset="0"/>
            <a:cs typeface="Times New Roman" pitchFamily="18" charset="0"/>
          </a:endParaRPr>
        </a:p>
      </dsp:txBody>
      <dsp:txXfrm>
        <a:off x="1625520" y="1284468"/>
        <a:ext cx="1842066" cy="724154"/>
      </dsp:txXfrm>
    </dsp:sp>
    <dsp:sp modelId="{7E3E0D3E-91F9-4CFA-ACAC-F79C8BE43096}">
      <dsp:nvSpPr>
        <dsp:cNvPr id="0" name=""/>
        <dsp:cNvSpPr/>
      </dsp:nvSpPr>
      <dsp:spPr>
        <a:xfrm>
          <a:off x="4639494" y="2648593"/>
          <a:ext cx="98665" cy="98665"/>
        </a:xfrm>
        <a:prstGeom prst="ellipse">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DE128-C5B4-4684-BA91-C582C7E97DCF}">
      <dsp:nvSpPr>
        <dsp:cNvPr id="0" name=""/>
        <dsp:cNvSpPr/>
      </dsp:nvSpPr>
      <dsp:spPr>
        <a:xfrm>
          <a:off x="4824532" y="1728193"/>
          <a:ext cx="1842066"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35000"/>
            </a:spcAft>
            <a:buNone/>
          </a:pPr>
          <a:r>
            <a:rPr lang="es-EC" sz="1400" kern="1200" dirty="0">
              <a:latin typeface="Times New Roman" pitchFamily="18" charset="0"/>
              <a:cs typeface="Times New Roman" pitchFamily="18" charset="0"/>
            </a:rPr>
            <a:t>200 Cooperativas se han liquidado </a:t>
          </a:r>
          <a:endParaRPr lang="es-ES" sz="1400" kern="1200" dirty="0">
            <a:latin typeface="Times New Roman" pitchFamily="18" charset="0"/>
            <a:cs typeface="Times New Roman" pitchFamily="18" charset="0"/>
          </a:endParaRPr>
        </a:p>
      </dsp:txBody>
      <dsp:txXfrm>
        <a:off x="4824532" y="1728193"/>
        <a:ext cx="1842066" cy="724154"/>
      </dsp:txXfrm>
    </dsp:sp>
    <dsp:sp modelId="{75D916C0-C7DF-4778-8F07-D9D3063B4DAE}">
      <dsp:nvSpPr>
        <dsp:cNvPr id="0" name=""/>
        <dsp:cNvSpPr/>
      </dsp:nvSpPr>
      <dsp:spPr>
        <a:xfrm>
          <a:off x="1625520" y="2335849"/>
          <a:ext cx="2738207"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r" defTabSz="622300">
            <a:lnSpc>
              <a:spcPct val="90000"/>
            </a:lnSpc>
            <a:spcBef>
              <a:spcPct val="0"/>
            </a:spcBef>
            <a:spcAft>
              <a:spcPct val="35000"/>
            </a:spcAft>
            <a:buNone/>
          </a:pPr>
          <a:r>
            <a:rPr lang="es-ES" sz="1400" kern="1200" dirty="0">
              <a:latin typeface="Times New Roman" pitchFamily="18" charset="0"/>
              <a:cs typeface="Times New Roman" pitchFamily="18" charset="0"/>
            </a:rPr>
            <a:t>301 en Procesos de liquidación </a:t>
          </a:r>
        </a:p>
      </dsp:txBody>
      <dsp:txXfrm>
        <a:off x="1625520" y="2335849"/>
        <a:ext cx="2738207" cy="724154"/>
      </dsp:txXfrm>
    </dsp:sp>
    <dsp:sp modelId="{DC7BB04F-53EF-464D-98EC-B65012BC6C22}">
      <dsp:nvSpPr>
        <dsp:cNvPr id="0" name=""/>
        <dsp:cNvSpPr/>
      </dsp:nvSpPr>
      <dsp:spPr>
        <a:xfrm>
          <a:off x="4114800" y="3801808"/>
          <a:ext cx="2489279" cy="724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t" anchorCtr="0">
          <a:noAutofit/>
        </a:bodyPr>
        <a:lstStyle/>
        <a:p>
          <a:pPr marL="0" lvl="0" indent="0" algn="ctr" defTabSz="622300">
            <a:lnSpc>
              <a:spcPct val="90000"/>
            </a:lnSpc>
            <a:spcBef>
              <a:spcPct val="0"/>
            </a:spcBef>
            <a:spcAft>
              <a:spcPct val="35000"/>
            </a:spcAft>
            <a:buNone/>
          </a:pPr>
          <a:r>
            <a:rPr lang="es-ES" sz="1400" kern="1200" dirty="0">
              <a:latin typeface="Times New Roman" pitchFamily="18" charset="0"/>
              <a:cs typeface="Times New Roman" pitchFamily="18" charset="0"/>
            </a:rPr>
            <a:t>LIQUIDACIÓN</a:t>
          </a:r>
        </a:p>
      </dsp:txBody>
      <dsp:txXfrm>
        <a:off x="4114800" y="3801808"/>
        <a:ext cx="2489279" cy="7241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D5876-33AE-4C38-91DA-7DA1F0A54DE3}">
      <dsp:nvSpPr>
        <dsp:cNvPr id="0" name=""/>
        <dsp:cNvSpPr/>
      </dsp:nvSpPr>
      <dsp:spPr>
        <a:xfrm>
          <a:off x="2231971" y="1872208"/>
          <a:ext cx="466704" cy="1333948"/>
        </a:xfrm>
        <a:custGeom>
          <a:avLst/>
          <a:gdLst/>
          <a:ahLst/>
          <a:cxnLst/>
          <a:rect l="0" t="0" r="0" b="0"/>
          <a:pathLst>
            <a:path>
              <a:moveTo>
                <a:pt x="0" y="0"/>
              </a:moveTo>
              <a:lnTo>
                <a:pt x="233352" y="0"/>
              </a:lnTo>
              <a:lnTo>
                <a:pt x="233352" y="1333948"/>
              </a:lnTo>
              <a:lnTo>
                <a:pt x="466704" y="1333948"/>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Times New Roman" pitchFamily="18" charset="0"/>
            <a:cs typeface="Times New Roman" pitchFamily="18" charset="0"/>
          </a:endParaRPr>
        </a:p>
      </dsp:txBody>
      <dsp:txXfrm>
        <a:off x="2429992" y="2503851"/>
        <a:ext cx="70661" cy="70661"/>
      </dsp:txXfrm>
    </dsp:sp>
    <dsp:sp modelId="{D5E1F50C-4C2B-4136-AFAC-7A0599F72107}">
      <dsp:nvSpPr>
        <dsp:cNvPr id="0" name=""/>
        <dsp:cNvSpPr/>
      </dsp:nvSpPr>
      <dsp:spPr>
        <a:xfrm>
          <a:off x="2231971" y="1872208"/>
          <a:ext cx="466704" cy="444649"/>
        </a:xfrm>
        <a:custGeom>
          <a:avLst/>
          <a:gdLst/>
          <a:ahLst/>
          <a:cxnLst/>
          <a:rect l="0" t="0" r="0" b="0"/>
          <a:pathLst>
            <a:path>
              <a:moveTo>
                <a:pt x="0" y="0"/>
              </a:moveTo>
              <a:lnTo>
                <a:pt x="233352" y="0"/>
              </a:lnTo>
              <a:lnTo>
                <a:pt x="233352" y="444649"/>
              </a:lnTo>
              <a:lnTo>
                <a:pt x="466704" y="444649"/>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Times New Roman" pitchFamily="18" charset="0"/>
            <a:cs typeface="Times New Roman" pitchFamily="18" charset="0"/>
          </a:endParaRPr>
        </a:p>
      </dsp:txBody>
      <dsp:txXfrm>
        <a:off x="2449208" y="2078417"/>
        <a:ext cx="32230" cy="32230"/>
      </dsp:txXfrm>
    </dsp:sp>
    <dsp:sp modelId="{259E4AF6-0B5D-4127-8AF4-F632AA6C98C5}">
      <dsp:nvSpPr>
        <dsp:cNvPr id="0" name=""/>
        <dsp:cNvSpPr/>
      </dsp:nvSpPr>
      <dsp:spPr>
        <a:xfrm>
          <a:off x="2231971" y="1427558"/>
          <a:ext cx="466704" cy="444649"/>
        </a:xfrm>
        <a:custGeom>
          <a:avLst/>
          <a:gdLst/>
          <a:ahLst/>
          <a:cxnLst/>
          <a:rect l="0" t="0" r="0" b="0"/>
          <a:pathLst>
            <a:path>
              <a:moveTo>
                <a:pt x="0" y="444649"/>
              </a:moveTo>
              <a:lnTo>
                <a:pt x="233352" y="444649"/>
              </a:lnTo>
              <a:lnTo>
                <a:pt x="233352" y="0"/>
              </a:lnTo>
              <a:lnTo>
                <a:pt x="466704"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Times New Roman" pitchFamily="18" charset="0"/>
            <a:cs typeface="Times New Roman" pitchFamily="18" charset="0"/>
          </a:endParaRPr>
        </a:p>
      </dsp:txBody>
      <dsp:txXfrm>
        <a:off x="2449208" y="1633767"/>
        <a:ext cx="32230" cy="32230"/>
      </dsp:txXfrm>
    </dsp:sp>
    <dsp:sp modelId="{6E24E7C3-3935-4F64-9A00-AE065F5B0262}">
      <dsp:nvSpPr>
        <dsp:cNvPr id="0" name=""/>
        <dsp:cNvSpPr/>
      </dsp:nvSpPr>
      <dsp:spPr>
        <a:xfrm>
          <a:off x="2231971" y="538259"/>
          <a:ext cx="466704" cy="1333948"/>
        </a:xfrm>
        <a:custGeom>
          <a:avLst/>
          <a:gdLst/>
          <a:ahLst/>
          <a:cxnLst/>
          <a:rect l="0" t="0" r="0" b="0"/>
          <a:pathLst>
            <a:path>
              <a:moveTo>
                <a:pt x="0" y="1333948"/>
              </a:moveTo>
              <a:lnTo>
                <a:pt x="233352" y="1333948"/>
              </a:lnTo>
              <a:lnTo>
                <a:pt x="233352" y="0"/>
              </a:lnTo>
              <a:lnTo>
                <a:pt x="466704" y="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latin typeface="Times New Roman" pitchFamily="18" charset="0"/>
            <a:cs typeface="Times New Roman" pitchFamily="18" charset="0"/>
          </a:endParaRPr>
        </a:p>
      </dsp:txBody>
      <dsp:txXfrm>
        <a:off x="2429992" y="1169903"/>
        <a:ext cx="70661" cy="70661"/>
      </dsp:txXfrm>
    </dsp:sp>
    <dsp:sp modelId="{A7947A6C-0D48-45AF-9919-1A8154CE5BD0}">
      <dsp:nvSpPr>
        <dsp:cNvPr id="0" name=""/>
        <dsp:cNvSpPr/>
      </dsp:nvSpPr>
      <dsp:spPr>
        <a:xfrm rot="16200000">
          <a:off x="4043" y="1516488"/>
          <a:ext cx="3744416" cy="711439"/>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latin typeface="Times New Roman" panose="02020603050405020304" pitchFamily="18" charset="0"/>
              <a:cs typeface="Times New Roman" panose="02020603050405020304" pitchFamily="18" charset="0"/>
            </a:rPr>
            <a:t>Sector Financiero de la EPS</a:t>
          </a:r>
        </a:p>
      </dsp:txBody>
      <dsp:txXfrm>
        <a:off x="4043" y="1516488"/>
        <a:ext cx="3744416" cy="711439"/>
      </dsp:txXfrm>
    </dsp:sp>
    <dsp:sp modelId="{2BDBDC4F-A4C8-4051-BE58-BBBB0288035D}">
      <dsp:nvSpPr>
        <dsp:cNvPr id="0" name=""/>
        <dsp:cNvSpPr/>
      </dsp:nvSpPr>
      <dsp:spPr>
        <a:xfrm>
          <a:off x="2698675" y="182540"/>
          <a:ext cx="2333520" cy="711439"/>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itchFamily="18" charset="0"/>
              <a:cs typeface="Times New Roman" pitchFamily="18" charset="0"/>
            </a:rPr>
            <a:t>Entidades asociativas o solidarias</a:t>
          </a:r>
          <a:endParaRPr lang="es-ES" sz="1600" kern="1200" dirty="0">
            <a:latin typeface="Times New Roman" panose="02020603050405020304" pitchFamily="18" charset="0"/>
            <a:cs typeface="Times New Roman" panose="02020603050405020304" pitchFamily="18" charset="0"/>
          </a:endParaRPr>
        </a:p>
      </dsp:txBody>
      <dsp:txXfrm>
        <a:off x="2698675" y="182540"/>
        <a:ext cx="2333520" cy="711439"/>
      </dsp:txXfrm>
    </dsp:sp>
    <dsp:sp modelId="{75E624F3-B855-4F7F-8165-74BEA2827681}">
      <dsp:nvSpPr>
        <dsp:cNvPr id="0" name=""/>
        <dsp:cNvSpPr/>
      </dsp:nvSpPr>
      <dsp:spPr>
        <a:xfrm>
          <a:off x="2698675" y="1071839"/>
          <a:ext cx="2333520" cy="711439"/>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itchFamily="18" charset="0"/>
              <a:cs typeface="Times New Roman" pitchFamily="18" charset="0"/>
            </a:rPr>
            <a:t>Cajas y bancos comunales, </a:t>
          </a:r>
          <a:endParaRPr lang="es-ES" sz="1600" kern="1200" dirty="0">
            <a:latin typeface="Times New Roman" panose="02020603050405020304" pitchFamily="18" charset="0"/>
            <a:cs typeface="Times New Roman" panose="02020603050405020304" pitchFamily="18" charset="0"/>
          </a:endParaRPr>
        </a:p>
      </dsp:txBody>
      <dsp:txXfrm>
        <a:off x="2698675" y="1071839"/>
        <a:ext cx="2333520" cy="711439"/>
      </dsp:txXfrm>
    </dsp:sp>
    <dsp:sp modelId="{D74C08F4-B3EA-4F23-A94A-01E20154B048}">
      <dsp:nvSpPr>
        <dsp:cNvPr id="0" name=""/>
        <dsp:cNvSpPr/>
      </dsp:nvSpPr>
      <dsp:spPr>
        <a:xfrm>
          <a:off x="2698675" y="1961137"/>
          <a:ext cx="2333520" cy="711439"/>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itchFamily="18" charset="0"/>
              <a:cs typeface="Times New Roman" pitchFamily="18" charset="0"/>
            </a:rPr>
            <a:t>Cajas de ahorro</a:t>
          </a:r>
          <a:endParaRPr lang="es-ES" sz="1600" kern="1200" dirty="0">
            <a:latin typeface="Times New Roman" panose="02020603050405020304" pitchFamily="18" charset="0"/>
            <a:cs typeface="Times New Roman" panose="02020603050405020304" pitchFamily="18" charset="0"/>
          </a:endParaRPr>
        </a:p>
      </dsp:txBody>
      <dsp:txXfrm>
        <a:off x="2698675" y="1961137"/>
        <a:ext cx="2333520" cy="711439"/>
      </dsp:txXfrm>
    </dsp:sp>
    <dsp:sp modelId="{B4AE03A2-FD80-45BD-9EFF-FA57538881F9}">
      <dsp:nvSpPr>
        <dsp:cNvPr id="0" name=""/>
        <dsp:cNvSpPr/>
      </dsp:nvSpPr>
      <dsp:spPr>
        <a:xfrm>
          <a:off x="2698675" y="2850436"/>
          <a:ext cx="2333520" cy="711439"/>
        </a:xfrm>
        <a:prstGeom prst="rect">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latin typeface="Times New Roman" pitchFamily="18" charset="0"/>
              <a:cs typeface="Times New Roman" pitchFamily="18" charset="0"/>
            </a:rPr>
            <a:t>Cooperativas de ahorro y crédito</a:t>
          </a:r>
          <a:endParaRPr lang="es-ES" sz="1600" kern="1200" dirty="0">
            <a:latin typeface="Times New Roman" panose="02020603050405020304" pitchFamily="18" charset="0"/>
            <a:cs typeface="Times New Roman" panose="02020603050405020304" pitchFamily="18" charset="0"/>
          </a:endParaRPr>
        </a:p>
      </dsp:txBody>
      <dsp:txXfrm>
        <a:off x="2698675" y="2850436"/>
        <a:ext cx="2333520" cy="7114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00A5-9172-44C5-9720-9D91F06A69AF}">
      <dsp:nvSpPr>
        <dsp:cNvPr id="0" name=""/>
        <dsp:cNvSpPr/>
      </dsp:nvSpPr>
      <dsp:spPr>
        <a:xfrm rot="5400000">
          <a:off x="2750826" y="-1624746"/>
          <a:ext cx="805702" cy="423593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C" altLang="es-EC" sz="1600" kern="1200" dirty="0">
              <a:latin typeface="+mj-lt"/>
            </a:rPr>
            <a:t>Modelo que se utiliza para detectar la vulnerabilidad financiera, considerándola como una herramienta de control y supervisión externa </a:t>
          </a:r>
          <a:endParaRPr lang="es-EC" sz="1600" kern="1200" dirty="0">
            <a:latin typeface="+mj-lt"/>
          </a:endParaRPr>
        </a:p>
      </dsp:txBody>
      <dsp:txXfrm rot="-5400000">
        <a:off x="1035713" y="129698"/>
        <a:ext cx="4196599" cy="727040"/>
      </dsp:txXfrm>
    </dsp:sp>
    <dsp:sp modelId="{AC2C6B8D-9DA1-4645-9A64-B79332E2DFBD}">
      <dsp:nvSpPr>
        <dsp:cNvPr id="0" name=""/>
        <dsp:cNvSpPr/>
      </dsp:nvSpPr>
      <dsp:spPr>
        <a:xfrm>
          <a:off x="0" y="984"/>
          <a:ext cx="1251728" cy="1007127"/>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s-EC" sz="1600" b="1" kern="1200" dirty="0">
              <a:latin typeface="+mj-lt"/>
            </a:rPr>
            <a:t>ENFOQUE</a:t>
          </a:r>
        </a:p>
      </dsp:txBody>
      <dsp:txXfrm>
        <a:off x="49164" y="50148"/>
        <a:ext cx="1153400" cy="90879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93AD8-4621-4C55-83A1-907473FF41DE}">
      <dsp:nvSpPr>
        <dsp:cNvPr id="0" name=""/>
        <dsp:cNvSpPr/>
      </dsp:nvSpPr>
      <dsp:spPr>
        <a:xfrm>
          <a:off x="477035" y="1540"/>
          <a:ext cx="4125144" cy="360233"/>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latin typeface="+mj-lt"/>
              <a:cs typeface="Calibri" panose="020F0502020204030204" pitchFamily="34" charset="0"/>
            </a:rPr>
            <a:t>Suficiencia de Capital (capital adequacy) </a:t>
          </a:r>
        </a:p>
      </dsp:txBody>
      <dsp:txXfrm>
        <a:off x="487586" y="12091"/>
        <a:ext cx="4104042" cy="339131"/>
      </dsp:txXfrm>
    </dsp:sp>
    <dsp:sp modelId="{5DC072E4-83AB-4CB9-BE00-0AD3DFCC2FAA}">
      <dsp:nvSpPr>
        <dsp:cNvPr id="0" name=""/>
        <dsp:cNvSpPr/>
      </dsp:nvSpPr>
      <dsp:spPr>
        <a:xfrm rot="5400000">
          <a:off x="2472063" y="370779"/>
          <a:ext cx="135087" cy="162104"/>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b="0" kern="1200" dirty="0">
            <a:solidFill>
              <a:schemeClr val="tx1"/>
            </a:solidFill>
            <a:latin typeface="+mj-lt"/>
            <a:cs typeface="Calibri" panose="020F0502020204030204" pitchFamily="34" charset="0"/>
          </a:endParaRPr>
        </a:p>
      </dsp:txBody>
      <dsp:txXfrm rot="-5400000">
        <a:off x="2490976" y="384287"/>
        <a:ext cx="97262" cy="94561"/>
      </dsp:txXfrm>
    </dsp:sp>
    <dsp:sp modelId="{F9035D81-FFD2-49A1-AFDA-AD51135D2774}">
      <dsp:nvSpPr>
        <dsp:cNvPr id="0" name=""/>
        <dsp:cNvSpPr/>
      </dsp:nvSpPr>
      <dsp:spPr>
        <a:xfrm>
          <a:off x="477035" y="541890"/>
          <a:ext cx="4125144" cy="360233"/>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latin typeface="+mj-lt"/>
              <a:cs typeface="Calibri" panose="020F0502020204030204" pitchFamily="34" charset="0"/>
            </a:rPr>
            <a:t>Calidad de activos (aseet quality)</a:t>
          </a:r>
        </a:p>
      </dsp:txBody>
      <dsp:txXfrm>
        <a:off x="487586" y="552441"/>
        <a:ext cx="4104042" cy="339131"/>
      </dsp:txXfrm>
    </dsp:sp>
    <dsp:sp modelId="{7CE4AC7D-5BB4-489D-956A-B61FC93C7EF1}">
      <dsp:nvSpPr>
        <dsp:cNvPr id="0" name=""/>
        <dsp:cNvSpPr/>
      </dsp:nvSpPr>
      <dsp:spPr>
        <a:xfrm rot="5400000">
          <a:off x="2472063" y="911129"/>
          <a:ext cx="135087" cy="162104"/>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b="0" kern="1200" dirty="0">
            <a:solidFill>
              <a:schemeClr val="tx1"/>
            </a:solidFill>
            <a:latin typeface="+mj-lt"/>
            <a:cs typeface="Calibri" panose="020F0502020204030204" pitchFamily="34" charset="0"/>
          </a:endParaRPr>
        </a:p>
      </dsp:txBody>
      <dsp:txXfrm rot="-5400000">
        <a:off x="2490976" y="924637"/>
        <a:ext cx="97262" cy="94561"/>
      </dsp:txXfrm>
    </dsp:sp>
    <dsp:sp modelId="{DE6A5D2A-10AE-4F9C-949D-467D8FE0D768}">
      <dsp:nvSpPr>
        <dsp:cNvPr id="0" name=""/>
        <dsp:cNvSpPr/>
      </dsp:nvSpPr>
      <dsp:spPr>
        <a:xfrm>
          <a:off x="477035" y="1082239"/>
          <a:ext cx="4125144" cy="360233"/>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latin typeface="+mj-lt"/>
              <a:cs typeface="Calibri" panose="020F0502020204030204" pitchFamily="34" charset="0"/>
            </a:rPr>
            <a:t>Manejo de administración (management quality)</a:t>
          </a:r>
        </a:p>
      </dsp:txBody>
      <dsp:txXfrm>
        <a:off x="487586" y="1092790"/>
        <a:ext cx="4104042" cy="339131"/>
      </dsp:txXfrm>
    </dsp:sp>
    <dsp:sp modelId="{50CC8B47-701A-4EA1-BDE1-6B4D5590BAB6}">
      <dsp:nvSpPr>
        <dsp:cNvPr id="0" name=""/>
        <dsp:cNvSpPr/>
      </dsp:nvSpPr>
      <dsp:spPr>
        <a:xfrm rot="5400000">
          <a:off x="2472063" y="1451478"/>
          <a:ext cx="135087" cy="162104"/>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b="0" kern="1200" dirty="0">
            <a:solidFill>
              <a:schemeClr val="tx1"/>
            </a:solidFill>
            <a:latin typeface="+mj-lt"/>
            <a:cs typeface="Calibri" panose="020F0502020204030204" pitchFamily="34" charset="0"/>
          </a:endParaRPr>
        </a:p>
      </dsp:txBody>
      <dsp:txXfrm rot="-5400000">
        <a:off x="2490976" y="1464986"/>
        <a:ext cx="97262" cy="94561"/>
      </dsp:txXfrm>
    </dsp:sp>
    <dsp:sp modelId="{D226F872-A6A0-4051-8E07-3C8239FB94C0}">
      <dsp:nvSpPr>
        <dsp:cNvPr id="0" name=""/>
        <dsp:cNvSpPr/>
      </dsp:nvSpPr>
      <dsp:spPr>
        <a:xfrm>
          <a:off x="477035" y="1622589"/>
          <a:ext cx="4125144" cy="360233"/>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latin typeface="+mj-lt"/>
              <a:cs typeface="Calibri" panose="020F0502020204030204" pitchFamily="34" charset="0"/>
            </a:rPr>
            <a:t>Rentabilidad (earnings)</a:t>
          </a:r>
        </a:p>
      </dsp:txBody>
      <dsp:txXfrm>
        <a:off x="487586" y="1633140"/>
        <a:ext cx="4104042" cy="339131"/>
      </dsp:txXfrm>
    </dsp:sp>
    <dsp:sp modelId="{FF86CBB4-1A64-494C-BEC3-3DE285F89604}">
      <dsp:nvSpPr>
        <dsp:cNvPr id="0" name=""/>
        <dsp:cNvSpPr/>
      </dsp:nvSpPr>
      <dsp:spPr>
        <a:xfrm rot="5400000">
          <a:off x="2472063" y="1991828"/>
          <a:ext cx="135087" cy="162104"/>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b="0" kern="1200" dirty="0">
            <a:solidFill>
              <a:schemeClr val="tx1"/>
            </a:solidFill>
            <a:latin typeface="+mj-lt"/>
            <a:cs typeface="Calibri" panose="020F0502020204030204" pitchFamily="34" charset="0"/>
          </a:endParaRPr>
        </a:p>
      </dsp:txBody>
      <dsp:txXfrm rot="-5400000">
        <a:off x="2490976" y="2005336"/>
        <a:ext cx="97262" cy="94561"/>
      </dsp:txXfrm>
    </dsp:sp>
    <dsp:sp modelId="{115990EF-EA33-4987-9603-E5910BAD1698}">
      <dsp:nvSpPr>
        <dsp:cNvPr id="0" name=""/>
        <dsp:cNvSpPr/>
      </dsp:nvSpPr>
      <dsp:spPr>
        <a:xfrm>
          <a:off x="477035" y="2162939"/>
          <a:ext cx="4125144" cy="360233"/>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0" kern="1200" dirty="0">
              <a:solidFill>
                <a:schemeClr val="tx1"/>
              </a:solidFill>
              <a:latin typeface="+mj-lt"/>
              <a:cs typeface="Calibri" panose="020F0502020204030204" pitchFamily="34" charset="0"/>
            </a:rPr>
            <a:t>Liquidez (liquidity):</a:t>
          </a:r>
        </a:p>
      </dsp:txBody>
      <dsp:txXfrm>
        <a:off x="487586" y="2173490"/>
        <a:ext cx="4104042" cy="3391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3FB4B-2298-4AD0-9B2D-0E876F9B510E}">
      <dsp:nvSpPr>
        <dsp:cNvPr id="0" name=""/>
        <dsp:cNvSpPr/>
      </dsp:nvSpPr>
      <dsp:spPr>
        <a:xfrm>
          <a:off x="3421" y="0"/>
          <a:ext cx="3555383" cy="1178281"/>
        </a:xfrm>
        <a:prstGeom prst="chevron">
          <a:avLst>
            <a:gd name="adj" fmla="val 4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9D9E720D-F987-46BD-B63D-F0BDD101E487}">
      <dsp:nvSpPr>
        <dsp:cNvPr id="0" name=""/>
        <dsp:cNvSpPr/>
      </dsp:nvSpPr>
      <dsp:spPr>
        <a:xfrm>
          <a:off x="951524" y="294570"/>
          <a:ext cx="3002323" cy="1178281"/>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just" defTabSz="577850">
            <a:lnSpc>
              <a:spcPct val="90000"/>
            </a:lnSpc>
            <a:spcBef>
              <a:spcPct val="0"/>
            </a:spcBef>
            <a:spcAft>
              <a:spcPct val="35000"/>
            </a:spcAft>
            <a:buNone/>
          </a:pPr>
          <a:r>
            <a:rPr lang="es-EC" sz="1300" kern="1200" dirty="0">
              <a:latin typeface="+mj-lt"/>
            </a:rPr>
            <a:t>COAC segmento 4, tiene calificación “BBB”, es decir, las entidades financieras deben de considerar mejorar su administración en cuanto a sus recursos.</a:t>
          </a:r>
        </a:p>
      </dsp:txBody>
      <dsp:txXfrm>
        <a:off x="986035" y="329081"/>
        <a:ext cx="2933301" cy="1109259"/>
      </dsp:txXfrm>
    </dsp:sp>
    <dsp:sp modelId="{3CF3C014-F23C-4BA8-B203-117F4ED8E85D}">
      <dsp:nvSpPr>
        <dsp:cNvPr id="0" name=""/>
        <dsp:cNvSpPr/>
      </dsp:nvSpPr>
      <dsp:spPr>
        <a:xfrm>
          <a:off x="4064459" y="0"/>
          <a:ext cx="3555383" cy="1178281"/>
        </a:xfrm>
        <a:prstGeom prst="chevron">
          <a:avLst>
            <a:gd name="adj" fmla="val 40000"/>
          </a:avLst>
        </a:prstGeom>
        <a:solidFill>
          <a:schemeClr val="lt1">
            <a:hueOff val="0"/>
            <a:satOff val="0"/>
            <a:lumOff val="0"/>
            <a:alphaOff val="0"/>
          </a:schemeClr>
        </a:solidFill>
        <a:ln w="38100" cap="flat" cmpd="sng" algn="ctr">
          <a:solidFill>
            <a:schemeClr val="accent5">
              <a:shade val="80000"/>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sp>
    <dsp:sp modelId="{01B8C11A-5CE5-41D3-BD91-708BDE09C8BA}">
      <dsp:nvSpPr>
        <dsp:cNvPr id="0" name=""/>
        <dsp:cNvSpPr/>
      </dsp:nvSpPr>
      <dsp:spPr>
        <a:xfrm>
          <a:off x="5012561" y="294570"/>
          <a:ext cx="3002323" cy="1178281"/>
        </a:xfrm>
        <a:prstGeom prst="roundRect">
          <a:avLst>
            <a:gd name="adj" fmla="val 10000"/>
          </a:avLst>
        </a:prstGeom>
        <a:solidFill>
          <a:schemeClr val="accent5">
            <a:alpha val="90000"/>
            <a:tint val="4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just" defTabSz="577850">
            <a:lnSpc>
              <a:spcPct val="90000"/>
            </a:lnSpc>
            <a:spcBef>
              <a:spcPct val="0"/>
            </a:spcBef>
            <a:spcAft>
              <a:spcPct val="35000"/>
            </a:spcAft>
            <a:buNone/>
          </a:pPr>
          <a:r>
            <a:rPr lang="es-EC" sz="1300" kern="1200" dirty="0">
              <a:latin typeface="+mj-lt"/>
            </a:rPr>
            <a:t>COAC segmento 5, tiene calificación “B”, lo que refleja que las entidades tienen debilidades financieras en cuanto al manejo de sus recursos que ha originado</a:t>
          </a:r>
        </a:p>
      </dsp:txBody>
      <dsp:txXfrm>
        <a:off x="5047072" y="329081"/>
        <a:ext cx="2933301" cy="1109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43ADB-4A35-4A1C-8A1E-DDAE75A327CF}">
      <dsp:nvSpPr>
        <dsp:cNvPr id="0" name=""/>
        <dsp:cNvSpPr/>
      </dsp:nvSpPr>
      <dsp:spPr>
        <a:xfrm>
          <a:off x="1362" y="99422"/>
          <a:ext cx="1918923" cy="15608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902" tIns="17780" rIns="85902"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itchFamily="18" charset="0"/>
              <a:cs typeface="Times New Roman" pitchFamily="18" charset="0"/>
            </a:rPr>
            <a:t>Inestabilidad Financiera</a:t>
          </a:r>
        </a:p>
      </dsp:txBody>
      <dsp:txXfrm>
        <a:off x="282382" y="328010"/>
        <a:ext cx="1356883" cy="1103723"/>
      </dsp:txXfrm>
    </dsp:sp>
    <dsp:sp modelId="{D5842E18-906C-4DF9-86EE-CBBDFB8492CB}">
      <dsp:nvSpPr>
        <dsp:cNvPr id="0" name=""/>
        <dsp:cNvSpPr/>
      </dsp:nvSpPr>
      <dsp:spPr>
        <a:xfrm>
          <a:off x="1608106" y="99422"/>
          <a:ext cx="1918923" cy="1560899"/>
        </a:xfrm>
        <a:prstGeom prst="ellipse">
          <a:avLst/>
        </a:prstGeom>
        <a:solidFill>
          <a:schemeClr val="accent5">
            <a:alpha val="50000"/>
            <a:hueOff val="-1837137"/>
            <a:satOff val="270"/>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5902" tIns="17780" rIns="85902" bIns="17780" numCol="1" spcCol="1270" anchor="ctr" anchorCtr="0">
          <a:noAutofit/>
        </a:bodyPr>
        <a:lstStyle/>
        <a:p>
          <a:pPr marL="0" lvl="0" indent="0" algn="ctr" defTabSz="622300">
            <a:lnSpc>
              <a:spcPct val="90000"/>
            </a:lnSpc>
            <a:spcBef>
              <a:spcPct val="0"/>
            </a:spcBef>
            <a:spcAft>
              <a:spcPct val="35000"/>
            </a:spcAft>
            <a:buNone/>
          </a:pPr>
          <a:r>
            <a:rPr lang="es-ES" sz="1400" kern="1200" dirty="0">
              <a:latin typeface="Times New Roman" pitchFamily="18" charset="0"/>
              <a:cs typeface="Times New Roman" pitchFamily="18" charset="0"/>
            </a:rPr>
            <a:t>Manejo Administrativo Inapropiado</a:t>
          </a:r>
        </a:p>
      </dsp:txBody>
      <dsp:txXfrm>
        <a:off x="1889126" y="328010"/>
        <a:ext cx="1356883" cy="1103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DC6EB-EB79-40E6-9A4B-76ACAA16160C}">
      <dsp:nvSpPr>
        <dsp:cNvPr id="0" name=""/>
        <dsp:cNvSpPr/>
      </dsp:nvSpPr>
      <dsp:spPr>
        <a:xfrm>
          <a:off x="4457" y="0"/>
          <a:ext cx="659372" cy="659372"/>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6A6CE8-C457-4CD5-89A4-9F4AC1FC5CAB}">
      <dsp:nvSpPr>
        <dsp:cNvPr id="0" name=""/>
        <dsp:cNvSpPr/>
      </dsp:nvSpPr>
      <dsp:spPr>
        <a:xfrm>
          <a:off x="70394" y="65937"/>
          <a:ext cx="527498" cy="527498"/>
        </a:xfrm>
        <a:prstGeom prst="chord">
          <a:avLst>
            <a:gd name="adj1" fmla="val 1168272"/>
            <a:gd name="adj2" fmla="val 9631728"/>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C7174-5FED-4C27-BA3B-FFD267DF74B1}">
      <dsp:nvSpPr>
        <dsp:cNvPr id="0" name=""/>
        <dsp:cNvSpPr/>
      </dsp:nvSpPr>
      <dsp:spPr>
        <a:xfrm>
          <a:off x="801199" y="659372"/>
          <a:ext cx="1950644" cy="277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just" defTabSz="711200">
            <a:lnSpc>
              <a:spcPct val="90000"/>
            </a:lnSpc>
            <a:spcBef>
              <a:spcPct val="0"/>
            </a:spcBef>
            <a:spcAft>
              <a:spcPct val="35000"/>
            </a:spcAft>
            <a:buNone/>
          </a:pPr>
          <a:r>
            <a:rPr lang="es-EC" sz="1600" b="0" i="0" kern="1200" dirty="0">
              <a:latin typeface="+mj-lt"/>
            </a:rPr>
            <a:t>Disminución en el ingreso de los hogares y empresas.</a:t>
          </a:r>
          <a:endParaRPr lang="es-EC" sz="1600" kern="1200" dirty="0">
            <a:latin typeface="+mj-lt"/>
          </a:endParaRPr>
        </a:p>
        <a:p>
          <a:pPr marL="0" lvl="0" indent="0" algn="just" defTabSz="711200">
            <a:lnSpc>
              <a:spcPct val="90000"/>
            </a:lnSpc>
            <a:spcBef>
              <a:spcPct val="0"/>
            </a:spcBef>
            <a:spcAft>
              <a:spcPct val="35000"/>
            </a:spcAft>
            <a:buNone/>
          </a:pPr>
          <a:endParaRPr lang="es-EC" sz="1600" kern="1200" dirty="0">
            <a:latin typeface="+mj-lt"/>
          </a:endParaRPr>
        </a:p>
        <a:p>
          <a:pPr marL="0" lvl="0" indent="0" algn="just" defTabSz="711200">
            <a:lnSpc>
              <a:spcPct val="90000"/>
            </a:lnSpc>
            <a:spcBef>
              <a:spcPct val="0"/>
            </a:spcBef>
            <a:spcAft>
              <a:spcPct val="35000"/>
            </a:spcAft>
            <a:buNone/>
          </a:pPr>
          <a:r>
            <a:rPr lang="es-EC" sz="1600" b="0" i="0" kern="1200" dirty="0">
              <a:latin typeface="+mj-lt"/>
            </a:rPr>
            <a:t>Cambio de expectativas en los agentes económicos respecto al futuro.</a:t>
          </a:r>
          <a:endParaRPr lang="es-EC" sz="1600" kern="1200" dirty="0">
            <a:latin typeface="+mj-lt"/>
          </a:endParaRPr>
        </a:p>
      </dsp:txBody>
      <dsp:txXfrm>
        <a:off x="801199" y="659372"/>
        <a:ext cx="1950644" cy="2774860"/>
      </dsp:txXfrm>
    </dsp:sp>
    <dsp:sp modelId="{C903886B-B715-4979-B292-FD5A81807FA5}">
      <dsp:nvSpPr>
        <dsp:cNvPr id="0" name=""/>
        <dsp:cNvSpPr/>
      </dsp:nvSpPr>
      <dsp:spPr>
        <a:xfrm>
          <a:off x="801199" y="0"/>
          <a:ext cx="1950644" cy="65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ctr" defTabSz="711200">
            <a:lnSpc>
              <a:spcPct val="90000"/>
            </a:lnSpc>
            <a:spcBef>
              <a:spcPct val="0"/>
            </a:spcBef>
            <a:spcAft>
              <a:spcPct val="35000"/>
            </a:spcAft>
            <a:buNone/>
          </a:pPr>
          <a:r>
            <a:rPr lang="es-EC" sz="1600" b="1" i="0" kern="1200" dirty="0">
              <a:solidFill>
                <a:schemeClr val="tx1"/>
              </a:solidFill>
              <a:latin typeface="+mj-lt"/>
            </a:rPr>
            <a:t>Período de recesión variación del PIB de -1,7%.</a:t>
          </a:r>
          <a:endParaRPr lang="es-EC" sz="1600" b="1" kern="1200" dirty="0">
            <a:solidFill>
              <a:schemeClr val="tx1"/>
            </a:solidFill>
            <a:latin typeface="+mj-lt"/>
          </a:endParaRPr>
        </a:p>
      </dsp:txBody>
      <dsp:txXfrm>
        <a:off x="801199" y="0"/>
        <a:ext cx="1950644" cy="659372"/>
      </dsp:txXfrm>
    </dsp:sp>
    <dsp:sp modelId="{86CBA82A-2D6C-49DB-89EB-A91B9B296183}">
      <dsp:nvSpPr>
        <dsp:cNvPr id="0" name=""/>
        <dsp:cNvSpPr/>
      </dsp:nvSpPr>
      <dsp:spPr>
        <a:xfrm>
          <a:off x="3089517" y="1267096"/>
          <a:ext cx="659372" cy="659372"/>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E6EE7-486A-40B6-968C-9DEAF9C401E1}">
      <dsp:nvSpPr>
        <dsp:cNvPr id="0" name=""/>
        <dsp:cNvSpPr/>
      </dsp:nvSpPr>
      <dsp:spPr>
        <a:xfrm>
          <a:off x="3164055" y="1341633"/>
          <a:ext cx="527498" cy="527498"/>
        </a:xfrm>
        <a:prstGeom prst="chord">
          <a:avLst>
            <a:gd name="adj1" fmla="val 20431728"/>
            <a:gd name="adj2" fmla="val 11968272"/>
          </a:avLst>
        </a:prstGeom>
        <a:solidFill>
          <a:schemeClr val="accent4">
            <a:hueOff val="-1759972"/>
            <a:satOff val="-18065"/>
            <a:lumOff val="7550"/>
            <a:alphaOff val="0"/>
          </a:schemeClr>
        </a:solidFill>
        <a:ln w="25400" cap="flat" cmpd="sng" algn="ctr">
          <a:solidFill>
            <a:schemeClr val="accent4">
              <a:hueOff val="-1759972"/>
              <a:satOff val="-18065"/>
              <a:lumOff val="75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314CA-DF07-41AF-A2D8-8CF8832086F3}">
      <dsp:nvSpPr>
        <dsp:cNvPr id="0" name=""/>
        <dsp:cNvSpPr/>
      </dsp:nvSpPr>
      <dsp:spPr>
        <a:xfrm>
          <a:off x="3760333" y="1639758"/>
          <a:ext cx="1950644" cy="277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just" defTabSz="711200">
            <a:lnSpc>
              <a:spcPct val="90000"/>
            </a:lnSpc>
            <a:spcBef>
              <a:spcPct val="0"/>
            </a:spcBef>
            <a:spcAft>
              <a:spcPct val="35000"/>
            </a:spcAft>
            <a:buNone/>
          </a:pPr>
          <a:r>
            <a:rPr lang="es-EC" sz="1600" b="0" i="0" kern="1200" dirty="0">
              <a:latin typeface="+mj-lt"/>
            </a:rPr>
            <a:t>Sobre la demanda de crédito y la estructura de los plazos de captación de los depósitos.</a:t>
          </a:r>
          <a:endParaRPr lang="es-EC" sz="1600" kern="1200" dirty="0">
            <a:latin typeface="+mj-lt"/>
          </a:endParaRPr>
        </a:p>
        <a:p>
          <a:pPr marL="0" lvl="0" indent="0" algn="just" defTabSz="711200">
            <a:lnSpc>
              <a:spcPct val="90000"/>
            </a:lnSpc>
            <a:spcBef>
              <a:spcPct val="0"/>
            </a:spcBef>
            <a:spcAft>
              <a:spcPct val="35000"/>
            </a:spcAft>
            <a:buNone/>
          </a:pPr>
          <a:endParaRPr lang="es-EC" sz="1600" kern="1200" dirty="0">
            <a:latin typeface="+mj-lt"/>
          </a:endParaRPr>
        </a:p>
        <a:p>
          <a:pPr marL="0" lvl="0" indent="0" algn="just" defTabSz="711200">
            <a:lnSpc>
              <a:spcPct val="90000"/>
            </a:lnSpc>
            <a:spcBef>
              <a:spcPct val="0"/>
            </a:spcBef>
            <a:spcAft>
              <a:spcPct val="35000"/>
            </a:spcAft>
            <a:buNone/>
          </a:pPr>
          <a:r>
            <a:rPr lang="es-EC" sz="1600" kern="1200" dirty="0">
              <a:latin typeface="+mj-lt"/>
            </a:rPr>
            <a:t>Aun con factores desfavorables la administración de una cooperativa debe cumplir metas.</a:t>
          </a:r>
        </a:p>
      </dsp:txBody>
      <dsp:txXfrm>
        <a:off x="3760333" y="1639758"/>
        <a:ext cx="1950644" cy="2774860"/>
      </dsp:txXfrm>
    </dsp:sp>
    <dsp:sp modelId="{617FC95A-DF43-4EEE-9F2A-398A26E946D6}">
      <dsp:nvSpPr>
        <dsp:cNvPr id="0" name=""/>
        <dsp:cNvSpPr/>
      </dsp:nvSpPr>
      <dsp:spPr>
        <a:xfrm>
          <a:off x="3760333" y="968954"/>
          <a:ext cx="1950644" cy="65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latin typeface="+mj-lt"/>
            </a:rPr>
            <a:t>Lo cual incide </a:t>
          </a:r>
        </a:p>
      </dsp:txBody>
      <dsp:txXfrm>
        <a:off x="3760333" y="968954"/>
        <a:ext cx="1950644" cy="659372"/>
      </dsp:txXfrm>
    </dsp:sp>
    <dsp:sp modelId="{B839DBBE-8B0E-4D1C-90B1-DF50D482B198}">
      <dsp:nvSpPr>
        <dsp:cNvPr id="0" name=""/>
        <dsp:cNvSpPr/>
      </dsp:nvSpPr>
      <dsp:spPr>
        <a:xfrm>
          <a:off x="5773969" y="0"/>
          <a:ext cx="659372" cy="659372"/>
        </a:xfrm>
        <a:prstGeom prst="ellipse">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786544-D8C0-4E92-B524-978DC5FF5002}">
      <dsp:nvSpPr>
        <dsp:cNvPr id="0" name=""/>
        <dsp:cNvSpPr/>
      </dsp:nvSpPr>
      <dsp:spPr>
        <a:xfrm>
          <a:off x="5839906" y="65937"/>
          <a:ext cx="527498" cy="527498"/>
        </a:xfrm>
        <a:prstGeom prst="chord">
          <a:avLst>
            <a:gd name="adj1" fmla="val 16200000"/>
            <a:gd name="adj2" fmla="val 16200000"/>
          </a:avLst>
        </a:prstGeom>
        <a:solidFill>
          <a:schemeClr val="accent4">
            <a:hueOff val="-3519944"/>
            <a:satOff val="-36129"/>
            <a:lumOff val="15099"/>
            <a:alphaOff val="0"/>
          </a:schemeClr>
        </a:solidFill>
        <a:ln w="25400"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31B5FF-C575-4313-BEAD-EEDD39B72EBE}">
      <dsp:nvSpPr>
        <dsp:cNvPr id="0" name=""/>
        <dsp:cNvSpPr/>
      </dsp:nvSpPr>
      <dsp:spPr>
        <a:xfrm>
          <a:off x="6570711" y="659372"/>
          <a:ext cx="1950644" cy="2774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t" anchorCtr="0">
          <a:noAutofit/>
        </a:bodyPr>
        <a:lstStyle/>
        <a:p>
          <a:pPr marL="0" lvl="0" indent="0" algn="just" defTabSz="711200">
            <a:lnSpc>
              <a:spcPct val="90000"/>
            </a:lnSpc>
            <a:spcBef>
              <a:spcPct val="0"/>
            </a:spcBef>
            <a:spcAft>
              <a:spcPct val="35000"/>
            </a:spcAft>
            <a:buNone/>
          </a:pPr>
          <a:r>
            <a:rPr lang="es-EC" sz="1600" kern="1200" dirty="0">
              <a:latin typeface="+mj-lt"/>
            </a:rPr>
            <a:t>Comprobar que un mayor nivel de desequilibrio financiero es debido a la gestión cooperativista lo cual incrementa la probabilidad de que una cooperativa entre en liquidación forzosa.</a:t>
          </a:r>
        </a:p>
      </dsp:txBody>
      <dsp:txXfrm>
        <a:off x="6570711" y="659372"/>
        <a:ext cx="1950644" cy="2774860"/>
      </dsp:txXfrm>
    </dsp:sp>
    <dsp:sp modelId="{B8983233-5BD3-43E1-A865-701DEAA0FE8D}">
      <dsp:nvSpPr>
        <dsp:cNvPr id="0" name=""/>
        <dsp:cNvSpPr/>
      </dsp:nvSpPr>
      <dsp:spPr>
        <a:xfrm>
          <a:off x="6570711" y="0"/>
          <a:ext cx="1950644" cy="659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b" anchorCtr="0">
          <a:noAutofit/>
        </a:bodyPr>
        <a:lstStyle/>
        <a:p>
          <a:pPr marL="0" lvl="0" indent="0" algn="ctr" defTabSz="711200">
            <a:lnSpc>
              <a:spcPct val="90000"/>
            </a:lnSpc>
            <a:spcBef>
              <a:spcPct val="0"/>
            </a:spcBef>
            <a:spcAft>
              <a:spcPct val="35000"/>
            </a:spcAft>
            <a:buNone/>
          </a:pPr>
          <a:r>
            <a:rPr lang="es-EC" sz="1600" b="1" kern="1200" dirty="0">
              <a:solidFill>
                <a:schemeClr val="tx1"/>
              </a:solidFill>
              <a:latin typeface="+mj-lt"/>
            </a:rPr>
            <a:t>Relación de interdependencia entre las variables</a:t>
          </a:r>
        </a:p>
      </dsp:txBody>
      <dsp:txXfrm>
        <a:off x="6570711" y="0"/>
        <a:ext cx="1950644" cy="6593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8FDF28-2700-47CF-964A-CB69F3DBF80B}">
      <dsp:nvSpPr>
        <dsp:cNvPr id="0" name=""/>
        <dsp:cNvSpPr/>
      </dsp:nvSpPr>
      <dsp:spPr>
        <a:xfrm>
          <a:off x="172217" y="695878"/>
          <a:ext cx="4046399" cy="126449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488"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Definir los fundamentos teóricos, referenciales y conceptuales relacionados a los riesgos financieros y operativos, en las cooperativas de ahorro y crédito.</a:t>
          </a:r>
          <a:endParaRPr lang="es-ES" sz="1400" kern="1200" dirty="0">
            <a:solidFill>
              <a:schemeClr val="tx1"/>
            </a:solidFill>
            <a:latin typeface="Times New Roman" pitchFamily="18" charset="0"/>
            <a:cs typeface="Times New Roman" pitchFamily="18" charset="0"/>
          </a:endParaRPr>
        </a:p>
      </dsp:txBody>
      <dsp:txXfrm>
        <a:off x="172217" y="695878"/>
        <a:ext cx="4046399" cy="1264499"/>
      </dsp:txXfrm>
    </dsp:sp>
    <dsp:sp modelId="{09672FB0-3C4F-430A-BAEA-63F83BEE357E}">
      <dsp:nvSpPr>
        <dsp:cNvPr id="0" name=""/>
        <dsp:cNvSpPr/>
      </dsp:nvSpPr>
      <dsp:spPr>
        <a:xfrm>
          <a:off x="3617" y="513228"/>
          <a:ext cx="885149" cy="1327724"/>
        </a:xfrm>
        <a:prstGeom prst="rect">
          <a:avLst/>
        </a:prstGeom>
        <a:solidFill>
          <a:schemeClr val="accent5">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26628-B0B5-4FFB-914A-4F00A2CCE79E}">
      <dsp:nvSpPr>
        <dsp:cNvPr id="0" name=""/>
        <dsp:cNvSpPr/>
      </dsp:nvSpPr>
      <dsp:spPr>
        <a:xfrm>
          <a:off x="4590942" y="695878"/>
          <a:ext cx="4046399" cy="126449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488"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Establecer los riesgos financieros y operativos internos y externos que son potenciales en las cooperativas de ahorro y crédito aplicando encuestas y la observación de los factores, sus resultados son analizados mediante SPSS.</a:t>
          </a:r>
          <a:endParaRPr lang="es-ES" sz="1400" kern="1200" dirty="0">
            <a:solidFill>
              <a:schemeClr val="tx1"/>
            </a:solidFill>
            <a:latin typeface="Times New Roman" pitchFamily="18" charset="0"/>
            <a:cs typeface="Times New Roman" pitchFamily="18" charset="0"/>
          </a:endParaRPr>
        </a:p>
      </dsp:txBody>
      <dsp:txXfrm>
        <a:off x="4590942" y="695878"/>
        <a:ext cx="4046399" cy="1264499"/>
      </dsp:txXfrm>
    </dsp:sp>
    <dsp:sp modelId="{94AB997B-E8C3-4C31-9B20-4E7EE10843CF}">
      <dsp:nvSpPr>
        <dsp:cNvPr id="0" name=""/>
        <dsp:cNvSpPr/>
      </dsp:nvSpPr>
      <dsp:spPr>
        <a:xfrm>
          <a:off x="4422342" y="513228"/>
          <a:ext cx="885149" cy="1327724"/>
        </a:xfrm>
        <a:prstGeom prst="rect">
          <a:avLst/>
        </a:prstGeom>
        <a:solidFill>
          <a:schemeClr val="accent5">
            <a:tint val="50000"/>
            <a:hueOff val="-592162"/>
            <a:satOff val="-743"/>
            <a:lumOff val="-5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60C646-F22F-4BCE-91E2-8B27B44A095A}">
      <dsp:nvSpPr>
        <dsp:cNvPr id="0" name=""/>
        <dsp:cNvSpPr/>
      </dsp:nvSpPr>
      <dsp:spPr>
        <a:xfrm>
          <a:off x="172217" y="2176752"/>
          <a:ext cx="4046399" cy="1486482"/>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488" tIns="53340" rIns="53340" bIns="53340" numCol="1" spcCol="1270" anchor="ctr" anchorCtr="0">
          <a:noAutofit/>
        </a:bodyPr>
        <a:lstStyle/>
        <a:p>
          <a:pPr marL="0" lvl="0" indent="0" algn="just"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Definir la relación entre variables riesgo de cooperativas en liquidación, riesgos financieros y gestión de riesgo en las cooperativas de ahorro y crédito. Mediante indicadores de la metodología CAMEL, matriz de riesgo.</a:t>
          </a:r>
          <a:endParaRPr lang="es-ES" sz="1400" kern="1200" dirty="0">
            <a:solidFill>
              <a:schemeClr val="tx1"/>
            </a:solidFill>
            <a:latin typeface="Times New Roman" pitchFamily="18" charset="0"/>
            <a:cs typeface="Times New Roman" pitchFamily="18" charset="0"/>
          </a:endParaRPr>
        </a:p>
      </dsp:txBody>
      <dsp:txXfrm>
        <a:off x="172217" y="2176752"/>
        <a:ext cx="4046399" cy="1486482"/>
      </dsp:txXfrm>
    </dsp:sp>
    <dsp:sp modelId="{E662BFCD-AC85-4C8A-BD8E-DEE352C3FFBD}">
      <dsp:nvSpPr>
        <dsp:cNvPr id="0" name=""/>
        <dsp:cNvSpPr/>
      </dsp:nvSpPr>
      <dsp:spPr>
        <a:xfrm>
          <a:off x="3617" y="2105093"/>
          <a:ext cx="885149" cy="1327724"/>
        </a:xfrm>
        <a:prstGeom prst="rect">
          <a:avLst/>
        </a:prstGeom>
        <a:solidFill>
          <a:schemeClr val="accent5">
            <a:tint val="50000"/>
            <a:hueOff val="-1184325"/>
            <a:satOff val="-1487"/>
            <a:lumOff val="-10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2BCF06-4423-4187-A4F8-4D9D2A988ABA}">
      <dsp:nvSpPr>
        <dsp:cNvPr id="0" name=""/>
        <dsp:cNvSpPr/>
      </dsp:nvSpPr>
      <dsp:spPr>
        <a:xfrm>
          <a:off x="4590942" y="2343239"/>
          <a:ext cx="4046399" cy="1264499"/>
        </a:xfrm>
        <a:prstGeom prst="rect">
          <a:avLst/>
        </a:prstGeom>
        <a:solidFill>
          <a:schemeClr val="lt1">
            <a:alpha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6488" tIns="53340" rIns="53340" bIns="53340" numCol="1" spcCol="1270" anchor="ctr" anchorCtr="0">
          <a:noAutofit/>
        </a:bodyPr>
        <a:lstStyle/>
        <a:p>
          <a:pPr marL="0" lvl="0" indent="0" algn="just" defTabSz="622300">
            <a:lnSpc>
              <a:spcPct val="90000"/>
            </a:lnSpc>
            <a:spcBef>
              <a:spcPct val="0"/>
            </a:spcBef>
            <a:spcAft>
              <a:spcPct val="35000"/>
            </a:spcAft>
            <a:buNone/>
          </a:pPr>
          <a:r>
            <a:rPr lang="es-ES" sz="1400" kern="1200" dirty="0">
              <a:solidFill>
                <a:schemeClr val="tx1"/>
              </a:solidFill>
              <a:latin typeface="Times New Roman" pitchFamily="18" charset="0"/>
              <a:cs typeface="Times New Roman" pitchFamily="18" charset="0"/>
            </a:rPr>
            <a:t>Establecer la relación entre los resultados obtenidos en las encuestas aplicadas y los componentes del método CAMEL mediante una matriz de riesgo, con ello presentar conclusiones y recomendaciones.</a:t>
          </a:r>
        </a:p>
      </dsp:txBody>
      <dsp:txXfrm>
        <a:off x="4590942" y="2343239"/>
        <a:ext cx="4046399" cy="1264499"/>
      </dsp:txXfrm>
    </dsp:sp>
    <dsp:sp modelId="{D97E98A8-BCB4-49CE-BBF7-1E92C9DE44C8}">
      <dsp:nvSpPr>
        <dsp:cNvPr id="0" name=""/>
        <dsp:cNvSpPr/>
      </dsp:nvSpPr>
      <dsp:spPr>
        <a:xfrm>
          <a:off x="4422342" y="2160589"/>
          <a:ext cx="885149" cy="1327724"/>
        </a:xfrm>
        <a:prstGeom prst="rect">
          <a:avLst/>
        </a:prstGeom>
        <a:solidFill>
          <a:schemeClr val="accent5">
            <a:tint val="50000"/>
            <a:hueOff val="-1776487"/>
            <a:satOff val="-2230"/>
            <a:lumOff val="-15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969DF-4C63-4B35-8305-1FFB45640B74}">
      <dsp:nvSpPr>
        <dsp:cNvPr id="0" name=""/>
        <dsp:cNvSpPr/>
      </dsp:nvSpPr>
      <dsp:spPr>
        <a:xfrm>
          <a:off x="1370586" y="817606"/>
          <a:ext cx="2294303" cy="7560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_tradnl" sz="1600" b="1" kern="1200" dirty="0">
              <a:solidFill>
                <a:schemeClr val="tx1"/>
              </a:solidFill>
              <a:latin typeface="+mj-lt"/>
              <a:cs typeface="Times New Roman" pitchFamily="18" charset="0"/>
            </a:rPr>
            <a:t>Teoría del Cooperativismo</a:t>
          </a:r>
          <a:endParaRPr lang="es-ES" sz="1600" b="1" kern="1200" dirty="0">
            <a:solidFill>
              <a:schemeClr val="tx1"/>
            </a:solidFill>
            <a:latin typeface="+mj-lt"/>
            <a:cs typeface="Times New Roman" pitchFamily="18" charset="0"/>
          </a:endParaRPr>
        </a:p>
      </dsp:txBody>
      <dsp:txXfrm>
        <a:off x="1370586" y="817606"/>
        <a:ext cx="2294303" cy="756077"/>
      </dsp:txXfrm>
    </dsp:sp>
    <dsp:sp modelId="{DCD8BF3E-BB85-4BAD-AEE3-628A28935EB3}">
      <dsp:nvSpPr>
        <dsp:cNvPr id="0" name=""/>
        <dsp:cNvSpPr/>
      </dsp:nvSpPr>
      <dsp:spPr>
        <a:xfrm>
          <a:off x="1367979" y="587654"/>
          <a:ext cx="182501" cy="182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A802A8-D6FB-4672-9F56-37FA38C564AF}">
      <dsp:nvSpPr>
        <dsp:cNvPr id="0" name=""/>
        <dsp:cNvSpPr/>
      </dsp:nvSpPr>
      <dsp:spPr>
        <a:xfrm>
          <a:off x="1495730" y="332152"/>
          <a:ext cx="182501" cy="1825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4F8FD-2332-4186-A251-F0BBB2C4B972}">
      <dsp:nvSpPr>
        <dsp:cNvPr id="0" name=""/>
        <dsp:cNvSpPr/>
      </dsp:nvSpPr>
      <dsp:spPr>
        <a:xfrm>
          <a:off x="1802332" y="383253"/>
          <a:ext cx="286787" cy="2867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6ED8A6-7136-4AB8-BFB4-CC9EB27342EE}">
      <dsp:nvSpPr>
        <dsp:cNvPr id="0" name=""/>
        <dsp:cNvSpPr/>
      </dsp:nvSpPr>
      <dsp:spPr>
        <a:xfrm>
          <a:off x="2057834" y="102200"/>
          <a:ext cx="182501" cy="1825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85F254-0033-44FD-ABAA-B2D5BDA9C9EA}">
      <dsp:nvSpPr>
        <dsp:cNvPr id="0" name=""/>
        <dsp:cNvSpPr/>
      </dsp:nvSpPr>
      <dsp:spPr>
        <a:xfrm>
          <a:off x="2389987" y="0"/>
          <a:ext cx="182501" cy="18250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141FA-6E9E-45C2-956A-16812E829572}">
      <dsp:nvSpPr>
        <dsp:cNvPr id="0" name=""/>
        <dsp:cNvSpPr/>
      </dsp:nvSpPr>
      <dsp:spPr>
        <a:xfrm>
          <a:off x="2798790" y="178851"/>
          <a:ext cx="182501" cy="182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934A38-A89E-4038-BF0A-8DD733DB7EAE}">
      <dsp:nvSpPr>
        <dsp:cNvPr id="0" name=""/>
        <dsp:cNvSpPr/>
      </dsp:nvSpPr>
      <dsp:spPr>
        <a:xfrm>
          <a:off x="3054292" y="306602"/>
          <a:ext cx="286787" cy="2867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49BFB9-81A8-4D82-B76B-59E8B59AA256}">
      <dsp:nvSpPr>
        <dsp:cNvPr id="0" name=""/>
        <dsp:cNvSpPr/>
      </dsp:nvSpPr>
      <dsp:spPr>
        <a:xfrm>
          <a:off x="3411995" y="587654"/>
          <a:ext cx="182501" cy="18250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200C14-B302-4322-BB1C-BFDB7F1A2A9E}">
      <dsp:nvSpPr>
        <dsp:cNvPr id="0" name=""/>
        <dsp:cNvSpPr/>
      </dsp:nvSpPr>
      <dsp:spPr>
        <a:xfrm>
          <a:off x="3565296" y="868706"/>
          <a:ext cx="182501" cy="1825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D3A4A-6BCD-4106-8097-F850CBAAE9B5}">
      <dsp:nvSpPr>
        <dsp:cNvPr id="0" name=""/>
        <dsp:cNvSpPr/>
      </dsp:nvSpPr>
      <dsp:spPr>
        <a:xfrm>
          <a:off x="2236686" y="332152"/>
          <a:ext cx="469289" cy="46928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7EA135-A2E8-4048-A508-2AC2C4111137}">
      <dsp:nvSpPr>
        <dsp:cNvPr id="0" name=""/>
        <dsp:cNvSpPr/>
      </dsp:nvSpPr>
      <dsp:spPr>
        <a:xfrm>
          <a:off x="1240228" y="1303060"/>
          <a:ext cx="182501" cy="182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6A88F3-DC50-4344-A7E2-77B8D06599FA}">
      <dsp:nvSpPr>
        <dsp:cNvPr id="0" name=""/>
        <dsp:cNvSpPr/>
      </dsp:nvSpPr>
      <dsp:spPr>
        <a:xfrm>
          <a:off x="1393529" y="1533012"/>
          <a:ext cx="286787" cy="2867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164B92-8E91-4553-A2E4-03BBDBA383FD}">
      <dsp:nvSpPr>
        <dsp:cNvPr id="0" name=""/>
        <dsp:cNvSpPr/>
      </dsp:nvSpPr>
      <dsp:spPr>
        <a:xfrm>
          <a:off x="1776782" y="1737413"/>
          <a:ext cx="417146" cy="4171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EC4536-8F9C-44F1-A1C8-355B68775F8A}">
      <dsp:nvSpPr>
        <dsp:cNvPr id="0" name=""/>
        <dsp:cNvSpPr/>
      </dsp:nvSpPr>
      <dsp:spPr>
        <a:xfrm>
          <a:off x="2313336" y="2069566"/>
          <a:ext cx="182501" cy="1825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27C1E4-A312-4F98-BEB8-FE7678A5369B}">
      <dsp:nvSpPr>
        <dsp:cNvPr id="0" name=""/>
        <dsp:cNvSpPr/>
      </dsp:nvSpPr>
      <dsp:spPr>
        <a:xfrm>
          <a:off x="2415537" y="1737413"/>
          <a:ext cx="286787" cy="28678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99753-5D00-409B-8C81-62B107FB7BCD}">
      <dsp:nvSpPr>
        <dsp:cNvPr id="0" name=""/>
        <dsp:cNvSpPr/>
      </dsp:nvSpPr>
      <dsp:spPr>
        <a:xfrm>
          <a:off x="2671039" y="2095116"/>
          <a:ext cx="182501" cy="18250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5E01F4-E048-4C4C-8AF0-F0D6E84F5138}">
      <dsp:nvSpPr>
        <dsp:cNvPr id="0" name=""/>
        <dsp:cNvSpPr/>
      </dsp:nvSpPr>
      <dsp:spPr>
        <a:xfrm>
          <a:off x="2900991" y="1686313"/>
          <a:ext cx="417146" cy="4171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9F83FC-758A-424C-AFEC-333729726399}">
      <dsp:nvSpPr>
        <dsp:cNvPr id="0" name=""/>
        <dsp:cNvSpPr/>
      </dsp:nvSpPr>
      <dsp:spPr>
        <a:xfrm>
          <a:off x="3463095" y="1584112"/>
          <a:ext cx="286787" cy="28678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E617F-8D1E-44D2-8089-301539BA3755}">
      <dsp:nvSpPr>
        <dsp:cNvPr id="0" name=""/>
        <dsp:cNvSpPr/>
      </dsp:nvSpPr>
      <dsp:spPr>
        <a:xfrm>
          <a:off x="3749883" y="382828"/>
          <a:ext cx="842255" cy="1607957"/>
        </a:xfrm>
        <a:prstGeom prst="chevron">
          <a:avLst>
            <a:gd name="adj" fmla="val 623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6DA4F8-C551-4402-B023-8188AED65030}">
      <dsp:nvSpPr>
        <dsp:cNvPr id="0" name=""/>
        <dsp:cNvSpPr/>
      </dsp:nvSpPr>
      <dsp:spPr>
        <a:xfrm>
          <a:off x="4592139" y="383609"/>
          <a:ext cx="2297060" cy="1607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s-ES" sz="1600" b="0" kern="1200" dirty="0">
              <a:solidFill>
                <a:schemeClr val="tx1"/>
              </a:solidFill>
              <a:latin typeface="+mj-lt"/>
              <a:cs typeface="Times New Roman" pitchFamily="18" charset="0"/>
            </a:rPr>
            <a:t>Alternativa de lucha utilizada por trabajadores para defenderse a las condiciones económicas y sociales expuestas.</a:t>
          </a:r>
        </a:p>
      </dsp:txBody>
      <dsp:txXfrm>
        <a:off x="4592139" y="383609"/>
        <a:ext cx="2297060" cy="1607942"/>
      </dsp:txXfrm>
    </dsp:sp>
    <dsp:sp modelId="{1B795022-5A92-42BC-909E-A29C21B572FB}">
      <dsp:nvSpPr>
        <dsp:cNvPr id="0" name=""/>
        <dsp:cNvSpPr/>
      </dsp:nvSpPr>
      <dsp:spPr>
        <a:xfrm>
          <a:off x="6889199" y="382828"/>
          <a:ext cx="842255" cy="1607957"/>
        </a:xfrm>
        <a:prstGeom prst="chevron">
          <a:avLst>
            <a:gd name="adj" fmla="val 6231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DE572F9-8EB3-4250-9057-27683AB69302}">
      <dsp:nvSpPr>
        <dsp:cNvPr id="0" name=""/>
        <dsp:cNvSpPr/>
      </dsp:nvSpPr>
      <dsp:spPr>
        <a:xfrm>
          <a:off x="7903734" y="268756"/>
          <a:ext cx="1952501" cy="195250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s-ES" sz="1600" b="0" kern="1200" dirty="0">
              <a:solidFill>
                <a:schemeClr val="tx1"/>
              </a:solidFill>
              <a:latin typeface="+mj-lt"/>
              <a:cs typeface="Times New Roman" pitchFamily="18" charset="0"/>
            </a:rPr>
            <a:t>Los cooperadores trabajan para si mismos por el bien común</a:t>
          </a:r>
        </a:p>
      </dsp:txBody>
      <dsp:txXfrm>
        <a:off x="8189671" y="554693"/>
        <a:ext cx="1380627" cy="1380627"/>
      </dsp:txXfrm>
    </dsp:sp>
    <dsp:sp modelId="{B095D9FA-E2E8-42D7-8860-84F8C3D5866D}">
      <dsp:nvSpPr>
        <dsp:cNvPr id="0" name=""/>
        <dsp:cNvSpPr/>
      </dsp:nvSpPr>
      <dsp:spPr>
        <a:xfrm>
          <a:off x="7731455" y="2411913"/>
          <a:ext cx="2297060" cy="14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just" defTabSz="711200">
            <a:lnSpc>
              <a:spcPct val="90000"/>
            </a:lnSpc>
            <a:spcBef>
              <a:spcPct val="0"/>
            </a:spcBef>
            <a:spcAft>
              <a:spcPct val="35000"/>
            </a:spcAft>
            <a:buNone/>
          </a:pPr>
          <a:r>
            <a:rPr lang="es-ES" sz="1600" b="0" kern="1200" dirty="0">
              <a:solidFill>
                <a:schemeClr val="tx1"/>
              </a:solidFill>
              <a:latin typeface="+mj-lt"/>
            </a:rPr>
            <a:t>Desarrollar una empresa común inspirada en ideales nobles: igualdad, democracia participativa y solidaridad. </a:t>
          </a:r>
        </a:p>
      </dsp:txBody>
      <dsp:txXfrm>
        <a:off x="7731455" y="2411913"/>
        <a:ext cx="2297060" cy="1416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BE3D01-DFD6-4339-8DF0-EB0FE3A35D72}">
      <dsp:nvSpPr>
        <dsp:cNvPr id="0" name=""/>
        <dsp:cNvSpPr/>
      </dsp:nvSpPr>
      <dsp:spPr>
        <a:xfrm>
          <a:off x="4712842" y="2254560"/>
          <a:ext cx="562016" cy="535457"/>
        </a:xfrm>
        <a:custGeom>
          <a:avLst/>
          <a:gdLst/>
          <a:ahLst/>
          <a:cxnLst/>
          <a:rect l="0" t="0" r="0" b="0"/>
          <a:pathLst>
            <a:path>
              <a:moveTo>
                <a:pt x="0" y="0"/>
              </a:moveTo>
              <a:lnTo>
                <a:pt x="281008" y="0"/>
              </a:lnTo>
              <a:lnTo>
                <a:pt x="281008" y="535457"/>
              </a:lnTo>
              <a:lnTo>
                <a:pt x="562016" y="535457"/>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schemeClr val="tx1"/>
            </a:solidFill>
            <a:latin typeface="Times New Roman" pitchFamily="18" charset="0"/>
            <a:cs typeface="Times New Roman" pitchFamily="18" charset="0"/>
          </a:endParaRPr>
        </a:p>
      </dsp:txBody>
      <dsp:txXfrm>
        <a:off x="4974444" y="2502882"/>
        <a:ext cx="38812" cy="38812"/>
      </dsp:txXfrm>
    </dsp:sp>
    <dsp:sp modelId="{79CC40BB-581C-4B2B-9257-E29666893E33}">
      <dsp:nvSpPr>
        <dsp:cNvPr id="0" name=""/>
        <dsp:cNvSpPr/>
      </dsp:nvSpPr>
      <dsp:spPr>
        <a:xfrm>
          <a:off x="4712842" y="1719102"/>
          <a:ext cx="562016" cy="535458"/>
        </a:xfrm>
        <a:custGeom>
          <a:avLst/>
          <a:gdLst/>
          <a:ahLst/>
          <a:cxnLst/>
          <a:rect l="0" t="0" r="0" b="0"/>
          <a:pathLst>
            <a:path>
              <a:moveTo>
                <a:pt x="0" y="535458"/>
              </a:moveTo>
              <a:lnTo>
                <a:pt x="281008" y="535458"/>
              </a:lnTo>
              <a:lnTo>
                <a:pt x="281008" y="0"/>
              </a:lnTo>
              <a:lnTo>
                <a:pt x="562016" y="0"/>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schemeClr val="tx1"/>
            </a:solidFill>
            <a:latin typeface="Times New Roman" pitchFamily="18" charset="0"/>
            <a:cs typeface="Times New Roman" pitchFamily="18" charset="0"/>
          </a:endParaRPr>
        </a:p>
      </dsp:txBody>
      <dsp:txXfrm>
        <a:off x="4974444" y="1967424"/>
        <a:ext cx="38812" cy="38812"/>
      </dsp:txXfrm>
    </dsp:sp>
    <dsp:sp modelId="{193081A0-0657-4533-A54C-B47884A1C5A4}">
      <dsp:nvSpPr>
        <dsp:cNvPr id="0" name=""/>
        <dsp:cNvSpPr/>
      </dsp:nvSpPr>
      <dsp:spPr>
        <a:xfrm>
          <a:off x="1340742" y="2208840"/>
          <a:ext cx="562016" cy="91440"/>
        </a:xfrm>
        <a:custGeom>
          <a:avLst/>
          <a:gdLst/>
          <a:ahLst/>
          <a:cxnLst/>
          <a:rect l="0" t="0" r="0" b="0"/>
          <a:pathLst>
            <a:path>
              <a:moveTo>
                <a:pt x="0" y="45720"/>
              </a:moveTo>
              <a:lnTo>
                <a:pt x="562016"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schemeClr val="tx1"/>
            </a:solidFill>
            <a:latin typeface="Times New Roman" pitchFamily="18" charset="0"/>
            <a:cs typeface="Times New Roman" pitchFamily="18" charset="0"/>
          </a:endParaRPr>
        </a:p>
      </dsp:txBody>
      <dsp:txXfrm>
        <a:off x="1607700" y="2240509"/>
        <a:ext cx="28100" cy="28100"/>
      </dsp:txXfrm>
    </dsp:sp>
    <dsp:sp modelId="{CDE25EC4-0714-4FFE-932E-D06BD28AB184}">
      <dsp:nvSpPr>
        <dsp:cNvPr id="0" name=""/>
        <dsp:cNvSpPr/>
      </dsp:nvSpPr>
      <dsp:spPr>
        <a:xfrm rot="16200000">
          <a:off x="-190059" y="1826193"/>
          <a:ext cx="2204869" cy="8567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b="1" kern="1200" dirty="0">
              <a:latin typeface="Times New Roman" pitchFamily="18" charset="0"/>
              <a:cs typeface="Times New Roman" pitchFamily="18" charset="0"/>
            </a:rPr>
            <a:t>Teoría del Riesgo</a:t>
          </a:r>
          <a:endParaRPr lang="es-ES" sz="1600" b="1" kern="1200" dirty="0">
            <a:latin typeface="Times New Roman" pitchFamily="18" charset="0"/>
            <a:cs typeface="Times New Roman" pitchFamily="18" charset="0"/>
          </a:endParaRPr>
        </a:p>
      </dsp:txBody>
      <dsp:txXfrm>
        <a:off x="-190059" y="1826193"/>
        <a:ext cx="2204869" cy="856732"/>
      </dsp:txXfrm>
    </dsp:sp>
    <dsp:sp modelId="{51F460D3-C6DC-4A12-8C9D-876DFAF89D80}">
      <dsp:nvSpPr>
        <dsp:cNvPr id="0" name=""/>
        <dsp:cNvSpPr/>
      </dsp:nvSpPr>
      <dsp:spPr>
        <a:xfrm>
          <a:off x="1902758" y="1826193"/>
          <a:ext cx="2810083" cy="8567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Times New Roman" pitchFamily="18" charset="0"/>
              <a:cs typeface="Times New Roman" pitchFamily="18" charset="0"/>
            </a:rPr>
            <a:t>Conjunto de ideas para diseñar, dirigir y regular una empresa de riesgos.</a:t>
          </a:r>
          <a:endParaRPr lang="es-ES" sz="1600" kern="1200" dirty="0">
            <a:latin typeface="Times New Roman" pitchFamily="18" charset="0"/>
            <a:cs typeface="Times New Roman" pitchFamily="18" charset="0"/>
          </a:endParaRPr>
        </a:p>
      </dsp:txBody>
      <dsp:txXfrm>
        <a:off x="1902758" y="1826193"/>
        <a:ext cx="2810083" cy="856732"/>
      </dsp:txXfrm>
    </dsp:sp>
    <dsp:sp modelId="{227E9E1D-F007-4289-8F3E-9D31A0AD5495}">
      <dsp:nvSpPr>
        <dsp:cNvPr id="0" name=""/>
        <dsp:cNvSpPr/>
      </dsp:nvSpPr>
      <dsp:spPr>
        <a:xfrm>
          <a:off x="5274859" y="1290735"/>
          <a:ext cx="2810083" cy="8567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Times New Roman" pitchFamily="18" charset="0"/>
              <a:cs typeface="Times New Roman" pitchFamily="18" charset="0"/>
            </a:rPr>
            <a:t>Riesgo individual</a:t>
          </a:r>
          <a:endParaRPr lang="es-ES" sz="1600" kern="1200" dirty="0">
            <a:latin typeface="Times New Roman" pitchFamily="18" charset="0"/>
            <a:cs typeface="Times New Roman" pitchFamily="18" charset="0"/>
          </a:endParaRPr>
        </a:p>
      </dsp:txBody>
      <dsp:txXfrm>
        <a:off x="5274859" y="1290735"/>
        <a:ext cx="2810083" cy="856732"/>
      </dsp:txXfrm>
    </dsp:sp>
    <dsp:sp modelId="{F452276A-C9C0-4A7E-B215-E6D7FC4CFD9A}">
      <dsp:nvSpPr>
        <dsp:cNvPr id="0" name=""/>
        <dsp:cNvSpPr/>
      </dsp:nvSpPr>
      <dsp:spPr>
        <a:xfrm>
          <a:off x="5274859" y="2361651"/>
          <a:ext cx="2810083" cy="856732"/>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_tradnl" sz="1600" kern="1200" dirty="0">
              <a:latin typeface="Times New Roman" pitchFamily="18" charset="0"/>
              <a:cs typeface="Times New Roman" pitchFamily="18" charset="0"/>
            </a:rPr>
            <a:t>Riesgo colectivo.</a:t>
          </a:r>
          <a:endParaRPr lang="es-ES" sz="1600" kern="1200" dirty="0">
            <a:latin typeface="Times New Roman" pitchFamily="18" charset="0"/>
            <a:cs typeface="Times New Roman" pitchFamily="18" charset="0"/>
          </a:endParaRPr>
        </a:p>
      </dsp:txBody>
      <dsp:txXfrm>
        <a:off x="5274859" y="2361651"/>
        <a:ext cx="2810083" cy="856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A857A-8EC5-4E74-96B9-E4552BD94A10}">
      <dsp:nvSpPr>
        <dsp:cNvPr id="0" name=""/>
        <dsp:cNvSpPr/>
      </dsp:nvSpPr>
      <dsp:spPr>
        <a:xfrm>
          <a:off x="2318" y="0"/>
          <a:ext cx="1391076" cy="1420093"/>
        </a:xfrm>
        <a:prstGeom prst="upArrow">
          <a:avLst/>
        </a:prstGeom>
        <a:gradFill rotWithShape="0">
          <a:gsLst>
            <a:gs pos="0">
              <a:schemeClr val="accent2">
                <a:hueOff val="0"/>
                <a:satOff val="0"/>
                <a:lumOff val="0"/>
                <a:alphaOff val="0"/>
                <a:tint val="98000"/>
                <a:shade val="25000"/>
                <a:satMod val="250000"/>
              </a:schemeClr>
            </a:gs>
            <a:gs pos="68000">
              <a:schemeClr val="accent2">
                <a:hueOff val="0"/>
                <a:satOff val="0"/>
                <a:lumOff val="0"/>
                <a:alphaOff val="0"/>
                <a:tint val="86000"/>
                <a:satMod val="115000"/>
              </a:schemeClr>
            </a:gs>
            <a:gs pos="100000">
              <a:schemeClr val="accent2">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4F428663-6089-4A5C-A845-B690983A58B3}">
      <dsp:nvSpPr>
        <dsp:cNvPr id="0" name=""/>
        <dsp:cNvSpPr/>
      </dsp:nvSpPr>
      <dsp:spPr>
        <a:xfrm>
          <a:off x="1435126" y="0"/>
          <a:ext cx="2360613" cy="142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just" defTabSz="711200">
            <a:lnSpc>
              <a:spcPct val="90000"/>
            </a:lnSpc>
            <a:spcBef>
              <a:spcPct val="0"/>
            </a:spcBef>
            <a:spcAft>
              <a:spcPct val="35000"/>
            </a:spcAft>
            <a:buNone/>
          </a:pPr>
          <a:r>
            <a:rPr lang="es-ES_tradnl" sz="1600" kern="1200" dirty="0">
              <a:latin typeface="Times New Roman" pitchFamily="18" charset="0"/>
              <a:cs typeface="Times New Roman" pitchFamily="18" charset="0"/>
            </a:rPr>
            <a:t>El ser un empresario implica estar expuesto a correr riesgos tomando como base que aquel que mayor arriesga mayor ganancia obtiene </a:t>
          </a:r>
          <a:endParaRPr lang="es-ES" sz="1600" kern="1200" dirty="0">
            <a:latin typeface="Times New Roman" pitchFamily="18" charset="0"/>
            <a:cs typeface="Times New Roman" pitchFamily="18" charset="0"/>
          </a:endParaRPr>
        </a:p>
      </dsp:txBody>
      <dsp:txXfrm>
        <a:off x="1435126" y="0"/>
        <a:ext cx="2360613" cy="1420093"/>
      </dsp:txXfrm>
    </dsp:sp>
    <dsp:sp modelId="{50BD509D-91D8-4914-B802-78F9CC67D8DD}">
      <dsp:nvSpPr>
        <dsp:cNvPr id="0" name=""/>
        <dsp:cNvSpPr/>
      </dsp:nvSpPr>
      <dsp:spPr>
        <a:xfrm>
          <a:off x="419641" y="1538434"/>
          <a:ext cx="1391076" cy="1420093"/>
        </a:xfrm>
        <a:prstGeom prst="downArrow">
          <a:avLst/>
        </a:prstGeom>
        <a:gradFill rotWithShape="0">
          <a:gsLst>
            <a:gs pos="0">
              <a:schemeClr val="accent3">
                <a:hueOff val="0"/>
                <a:satOff val="0"/>
                <a:lumOff val="0"/>
                <a:alphaOff val="0"/>
                <a:tint val="98000"/>
                <a:shade val="25000"/>
                <a:satMod val="250000"/>
              </a:schemeClr>
            </a:gs>
            <a:gs pos="68000">
              <a:schemeClr val="accent3">
                <a:hueOff val="0"/>
                <a:satOff val="0"/>
                <a:lumOff val="0"/>
                <a:alphaOff val="0"/>
                <a:tint val="86000"/>
                <a:satMod val="115000"/>
              </a:schemeClr>
            </a:gs>
            <a:gs pos="100000">
              <a:schemeClr val="accent3">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80BBC578-C028-439F-8496-571E1D3C1B89}">
      <dsp:nvSpPr>
        <dsp:cNvPr id="0" name=""/>
        <dsp:cNvSpPr/>
      </dsp:nvSpPr>
      <dsp:spPr>
        <a:xfrm>
          <a:off x="1852449" y="1538434"/>
          <a:ext cx="2360613" cy="1420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marL="0" lvl="0" indent="0" algn="just" defTabSz="711200">
            <a:lnSpc>
              <a:spcPct val="90000"/>
            </a:lnSpc>
            <a:spcBef>
              <a:spcPct val="0"/>
            </a:spcBef>
            <a:spcAft>
              <a:spcPct val="35000"/>
            </a:spcAft>
            <a:buNone/>
          </a:pPr>
          <a:r>
            <a:rPr lang="es-ES_tradnl" sz="1600" kern="1200" dirty="0">
              <a:latin typeface="Times New Roman" pitchFamily="18" charset="0"/>
              <a:cs typeface="Times New Roman" pitchFamily="18" charset="0"/>
            </a:rPr>
            <a:t>Aquel que no se enfrenta a los diferentes riesgos del ambiente económico no tiene beneficio alguno.</a:t>
          </a:r>
          <a:endParaRPr lang="es-ES" sz="1600" kern="1200" dirty="0">
            <a:latin typeface="Times New Roman" pitchFamily="18" charset="0"/>
            <a:cs typeface="Times New Roman" pitchFamily="18" charset="0"/>
          </a:endParaRPr>
        </a:p>
      </dsp:txBody>
      <dsp:txXfrm>
        <a:off x="1852449" y="1538434"/>
        <a:ext cx="2360613" cy="1420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FACE2-C854-4811-A81E-A8F37CBF0595}">
      <dsp:nvSpPr>
        <dsp:cNvPr id="0" name=""/>
        <dsp:cNvSpPr/>
      </dsp:nvSpPr>
      <dsp:spPr>
        <a:xfrm>
          <a:off x="4317" y="2631702"/>
          <a:ext cx="2290613" cy="1145306"/>
        </a:xfrm>
        <a:prstGeom prst="roundRect">
          <a:avLst>
            <a:gd name="adj" fmla="val 10000"/>
          </a:avLst>
        </a:prstGeom>
        <a:solidFill>
          <a:schemeClr val="accent6">
            <a:shade val="60000"/>
            <a:hueOff val="0"/>
            <a:satOff val="0"/>
            <a:lumOff val="0"/>
            <a:alphaOff val="0"/>
          </a:schemeClr>
        </a:solidFill>
        <a:ln>
          <a:noFill/>
        </a:ln>
        <a:effectLst>
          <a:outerShdw blurRad="57150" dist="38100" dir="5400000" algn="ctr" rotWithShape="0">
            <a:schemeClr val="accent6">
              <a:shade val="6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_tradnl" sz="1400" b="1" kern="1200" dirty="0">
              <a:solidFill>
                <a:schemeClr val="tx1"/>
              </a:solidFill>
              <a:latin typeface="Times New Roman" pitchFamily="18" charset="0"/>
              <a:cs typeface="Times New Roman" pitchFamily="18" charset="0"/>
            </a:rPr>
            <a:t>Teoría de la administración o modelo de socios (stewarship)</a:t>
          </a:r>
          <a:endParaRPr lang="es-ES" sz="1400" kern="1200" dirty="0">
            <a:solidFill>
              <a:schemeClr val="tx1"/>
            </a:solidFill>
            <a:latin typeface="Times New Roman" pitchFamily="18" charset="0"/>
            <a:cs typeface="Times New Roman" pitchFamily="18" charset="0"/>
          </a:endParaRPr>
        </a:p>
      </dsp:txBody>
      <dsp:txXfrm>
        <a:off x="37862" y="2665247"/>
        <a:ext cx="2223523" cy="1078216"/>
      </dsp:txXfrm>
    </dsp:sp>
    <dsp:sp modelId="{9F1B008C-311F-4BE3-86E2-29BE8B450C9C}">
      <dsp:nvSpPr>
        <dsp:cNvPr id="0" name=""/>
        <dsp:cNvSpPr/>
      </dsp:nvSpPr>
      <dsp:spPr>
        <a:xfrm rot="17945813">
          <a:off x="1810972" y="2365082"/>
          <a:ext cx="1884162" cy="32167"/>
        </a:xfrm>
        <a:custGeom>
          <a:avLst/>
          <a:gdLst/>
          <a:ahLst/>
          <a:cxnLst/>
          <a:rect l="0" t="0" r="0" b="0"/>
          <a:pathLst>
            <a:path>
              <a:moveTo>
                <a:pt x="0" y="16083"/>
              </a:moveTo>
              <a:lnTo>
                <a:pt x="1884162" y="1608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latin typeface="Times New Roman" pitchFamily="18" charset="0"/>
            <a:cs typeface="Times New Roman" pitchFamily="18" charset="0"/>
          </a:endParaRPr>
        </a:p>
      </dsp:txBody>
      <dsp:txXfrm>
        <a:off x="2705950" y="2334062"/>
        <a:ext cx="94208" cy="94208"/>
      </dsp:txXfrm>
    </dsp:sp>
    <dsp:sp modelId="{9CBC6CFA-3384-4C1A-9736-747EC0FF766B}">
      <dsp:nvSpPr>
        <dsp:cNvPr id="0" name=""/>
        <dsp:cNvSpPr/>
      </dsp:nvSpPr>
      <dsp:spPr>
        <a:xfrm>
          <a:off x="3211177" y="985323"/>
          <a:ext cx="2290613" cy="1145306"/>
        </a:xfrm>
        <a:prstGeom prst="roundRect">
          <a:avLst>
            <a:gd name="adj" fmla="val 10000"/>
          </a:avLst>
        </a:prstGeom>
        <a:solidFill>
          <a:schemeClr val="accent6">
            <a:shade val="80000"/>
            <a:hueOff val="0"/>
            <a:satOff val="0"/>
            <a:lumOff val="0"/>
            <a:alphaOff val="0"/>
          </a:schemeClr>
        </a:solidFill>
        <a:ln>
          <a:noFill/>
        </a:ln>
        <a:effectLst>
          <a:outerShdw blurRad="57150" dist="38100" dir="5400000" algn="ctr" rotWithShape="0">
            <a:schemeClr val="accent6">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El consejo deben realizar propuestas y ayudar a los directivos a alcanzar los objetivos y el desarrollo de la organización</a:t>
          </a:r>
          <a:endParaRPr lang="es-ES" sz="1400" kern="1200" dirty="0">
            <a:solidFill>
              <a:schemeClr val="tx1"/>
            </a:solidFill>
            <a:latin typeface="Times New Roman" pitchFamily="18" charset="0"/>
            <a:cs typeface="Times New Roman" pitchFamily="18" charset="0"/>
          </a:endParaRPr>
        </a:p>
      </dsp:txBody>
      <dsp:txXfrm>
        <a:off x="3244722" y="1018868"/>
        <a:ext cx="2223523" cy="1078216"/>
      </dsp:txXfrm>
    </dsp:sp>
    <dsp:sp modelId="{0DFC1BEE-C0C0-4215-AF1C-A4F29750BEFE}">
      <dsp:nvSpPr>
        <dsp:cNvPr id="0" name=""/>
        <dsp:cNvSpPr/>
      </dsp:nvSpPr>
      <dsp:spPr>
        <a:xfrm>
          <a:off x="5501790" y="1541893"/>
          <a:ext cx="916245" cy="32167"/>
        </a:xfrm>
        <a:custGeom>
          <a:avLst/>
          <a:gdLst/>
          <a:ahLst/>
          <a:cxnLst/>
          <a:rect l="0" t="0" r="0" b="0"/>
          <a:pathLst>
            <a:path>
              <a:moveTo>
                <a:pt x="0" y="16083"/>
              </a:moveTo>
              <a:lnTo>
                <a:pt x="916245" y="16083"/>
              </a:lnTo>
            </a:path>
          </a:pathLst>
        </a:custGeom>
        <a:noFill/>
        <a:ln w="25400" cap="flat" cmpd="sng" algn="ctr">
          <a:solidFill>
            <a:schemeClr val="accent6">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latin typeface="Times New Roman" pitchFamily="18" charset="0"/>
            <a:cs typeface="Times New Roman" pitchFamily="18" charset="0"/>
          </a:endParaRPr>
        </a:p>
      </dsp:txBody>
      <dsp:txXfrm>
        <a:off x="5937007" y="1535071"/>
        <a:ext cx="45812" cy="45812"/>
      </dsp:txXfrm>
    </dsp:sp>
    <dsp:sp modelId="{B71F411B-6AD3-4F11-8DEA-144259BEA9F8}">
      <dsp:nvSpPr>
        <dsp:cNvPr id="0" name=""/>
        <dsp:cNvSpPr/>
      </dsp:nvSpPr>
      <dsp:spPr>
        <a:xfrm>
          <a:off x="6418036" y="985323"/>
          <a:ext cx="2290613" cy="1145306"/>
        </a:xfrm>
        <a:prstGeom prst="roundRect">
          <a:avLst>
            <a:gd name="adj" fmla="val 10000"/>
          </a:avLst>
        </a:prstGeom>
        <a:solidFill>
          <a:schemeClr val="accent6">
            <a:tint val="99000"/>
            <a:hueOff val="0"/>
            <a:satOff val="0"/>
            <a:lumOff val="0"/>
            <a:alphaOff val="0"/>
          </a:schemeClr>
        </a:solidFill>
        <a:ln>
          <a:noFill/>
        </a:ln>
        <a:effectLst>
          <a:outerShdw blurRad="57150" dist="38100" dir="5400000" algn="ctr" rotWithShape="0">
            <a:schemeClr val="accent6">
              <a:tint val="99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El liderazgo en la organización agrega valor a la empresa</a:t>
          </a:r>
          <a:endParaRPr lang="es-ES" sz="1400" kern="1200" dirty="0">
            <a:solidFill>
              <a:schemeClr val="tx1"/>
            </a:solidFill>
            <a:latin typeface="Times New Roman" pitchFamily="18" charset="0"/>
            <a:cs typeface="Times New Roman" pitchFamily="18" charset="0"/>
          </a:endParaRPr>
        </a:p>
      </dsp:txBody>
      <dsp:txXfrm>
        <a:off x="6451581" y="1018868"/>
        <a:ext cx="2223523" cy="1078216"/>
      </dsp:txXfrm>
    </dsp:sp>
    <dsp:sp modelId="{2F002D1D-D0C3-4A8E-B47A-DF04E8FD18EF}">
      <dsp:nvSpPr>
        <dsp:cNvPr id="0" name=""/>
        <dsp:cNvSpPr/>
      </dsp:nvSpPr>
      <dsp:spPr>
        <a:xfrm rot="1186030">
          <a:off x="2266246" y="3352909"/>
          <a:ext cx="973616" cy="32167"/>
        </a:xfrm>
        <a:custGeom>
          <a:avLst/>
          <a:gdLst/>
          <a:ahLst/>
          <a:cxnLst/>
          <a:rect l="0" t="0" r="0" b="0"/>
          <a:pathLst>
            <a:path>
              <a:moveTo>
                <a:pt x="0" y="16083"/>
              </a:moveTo>
              <a:lnTo>
                <a:pt x="973616" y="1608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latin typeface="Times New Roman" pitchFamily="18" charset="0"/>
            <a:cs typeface="Times New Roman" pitchFamily="18" charset="0"/>
          </a:endParaRPr>
        </a:p>
      </dsp:txBody>
      <dsp:txXfrm>
        <a:off x="2728713" y="3344653"/>
        <a:ext cx="48680" cy="48680"/>
      </dsp:txXfrm>
    </dsp:sp>
    <dsp:sp modelId="{B417E2FE-EB90-4B6C-876C-EE50F0763CD2}">
      <dsp:nvSpPr>
        <dsp:cNvPr id="0" name=""/>
        <dsp:cNvSpPr/>
      </dsp:nvSpPr>
      <dsp:spPr>
        <a:xfrm>
          <a:off x="3211177" y="2960978"/>
          <a:ext cx="2290613" cy="1145306"/>
        </a:xfrm>
        <a:prstGeom prst="roundRect">
          <a:avLst>
            <a:gd name="adj" fmla="val 10000"/>
          </a:avLst>
        </a:prstGeom>
        <a:solidFill>
          <a:schemeClr val="accent6">
            <a:shade val="80000"/>
            <a:hueOff val="0"/>
            <a:satOff val="0"/>
            <a:lumOff val="0"/>
            <a:alphaOff val="0"/>
          </a:schemeClr>
        </a:solidFill>
        <a:ln>
          <a:noFill/>
        </a:ln>
        <a:effectLst>
          <a:outerShdw blurRad="57150" dist="38100" dir="5400000" algn="ctr" rotWithShape="0">
            <a:schemeClr val="accent6">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El ejecutivo trabaja hacia objetivos organizacionales colectivos</a:t>
          </a:r>
          <a:endParaRPr lang="es-ES" sz="1400" kern="1200" dirty="0">
            <a:solidFill>
              <a:schemeClr val="tx1"/>
            </a:solidFill>
            <a:latin typeface="Times New Roman" pitchFamily="18" charset="0"/>
            <a:cs typeface="Times New Roman" pitchFamily="18" charset="0"/>
          </a:endParaRPr>
        </a:p>
      </dsp:txBody>
      <dsp:txXfrm>
        <a:off x="3244722" y="2994523"/>
        <a:ext cx="2223523" cy="1078216"/>
      </dsp:txXfrm>
    </dsp:sp>
    <dsp:sp modelId="{C2FE59B0-0A7D-4870-AB1D-8DE64971F88B}">
      <dsp:nvSpPr>
        <dsp:cNvPr id="0" name=""/>
        <dsp:cNvSpPr/>
      </dsp:nvSpPr>
      <dsp:spPr>
        <a:xfrm rot="19457599">
          <a:off x="5395733" y="3188272"/>
          <a:ext cx="1128359" cy="32167"/>
        </a:xfrm>
        <a:custGeom>
          <a:avLst/>
          <a:gdLst/>
          <a:ahLst/>
          <a:cxnLst/>
          <a:rect l="0" t="0" r="0" b="0"/>
          <a:pathLst>
            <a:path>
              <a:moveTo>
                <a:pt x="0" y="16083"/>
              </a:moveTo>
              <a:lnTo>
                <a:pt x="1128359" y="16083"/>
              </a:lnTo>
            </a:path>
          </a:pathLst>
        </a:custGeom>
        <a:noFill/>
        <a:ln w="25400" cap="flat" cmpd="sng" algn="ctr">
          <a:solidFill>
            <a:schemeClr val="accent6">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latin typeface="Times New Roman" pitchFamily="18" charset="0"/>
            <a:cs typeface="Times New Roman" pitchFamily="18" charset="0"/>
          </a:endParaRPr>
        </a:p>
      </dsp:txBody>
      <dsp:txXfrm>
        <a:off x="5931704" y="3176147"/>
        <a:ext cx="56417" cy="56417"/>
      </dsp:txXfrm>
    </dsp:sp>
    <dsp:sp modelId="{2BF2693F-8C75-4E59-BD37-A51BC7C047C1}">
      <dsp:nvSpPr>
        <dsp:cNvPr id="0" name=""/>
        <dsp:cNvSpPr/>
      </dsp:nvSpPr>
      <dsp:spPr>
        <a:xfrm>
          <a:off x="6418036" y="2302426"/>
          <a:ext cx="2290613" cy="1145306"/>
        </a:xfrm>
        <a:prstGeom prst="roundRect">
          <a:avLst>
            <a:gd name="adj" fmla="val 10000"/>
          </a:avLst>
        </a:prstGeom>
        <a:solidFill>
          <a:schemeClr val="accent6">
            <a:tint val="99000"/>
            <a:hueOff val="0"/>
            <a:satOff val="0"/>
            <a:lumOff val="0"/>
            <a:alphaOff val="0"/>
          </a:schemeClr>
        </a:solidFill>
        <a:ln>
          <a:noFill/>
        </a:ln>
        <a:effectLst>
          <a:outerShdw blurRad="57150" dist="38100" dir="5400000" algn="ctr" rotWithShape="0">
            <a:schemeClr val="accent6">
              <a:tint val="99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las necesidades individuales se encuentran</a:t>
          </a:r>
          <a:endParaRPr lang="es-ES" sz="1400" kern="1200" dirty="0">
            <a:solidFill>
              <a:schemeClr val="tx1"/>
            </a:solidFill>
            <a:latin typeface="Times New Roman" pitchFamily="18" charset="0"/>
            <a:cs typeface="Times New Roman" pitchFamily="18" charset="0"/>
          </a:endParaRPr>
        </a:p>
      </dsp:txBody>
      <dsp:txXfrm>
        <a:off x="6451581" y="2335971"/>
        <a:ext cx="2223523" cy="1078216"/>
      </dsp:txXfrm>
    </dsp:sp>
    <dsp:sp modelId="{E7DE3984-381A-41B1-A53C-F12A9A528BA6}">
      <dsp:nvSpPr>
        <dsp:cNvPr id="0" name=""/>
        <dsp:cNvSpPr/>
      </dsp:nvSpPr>
      <dsp:spPr>
        <a:xfrm rot="2142401">
          <a:off x="5395733" y="3846823"/>
          <a:ext cx="1128359" cy="32167"/>
        </a:xfrm>
        <a:custGeom>
          <a:avLst/>
          <a:gdLst/>
          <a:ahLst/>
          <a:cxnLst/>
          <a:rect l="0" t="0" r="0" b="0"/>
          <a:pathLst>
            <a:path>
              <a:moveTo>
                <a:pt x="0" y="16083"/>
              </a:moveTo>
              <a:lnTo>
                <a:pt x="1128359" y="16083"/>
              </a:lnTo>
            </a:path>
          </a:pathLst>
        </a:custGeom>
        <a:noFill/>
        <a:ln w="25400" cap="flat" cmpd="sng" algn="ctr">
          <a:solidFill>
            <a:schemeClr val="accent6">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latin typeface="Times New Roman" pitchFamily="18" charset="0"/>
            <a:cs typeface="Times New Roman" pitchFamily="18" charset="0"/>
          </a:endParaRPr>
        </a:p>
      </dsp:txBody>
      <dsp:txXfrm>
        <a:off x="5931704" y="3834698"/>
        <a:ext cx="56417" cy="56417"/>
      </dsp:txXfrm>
    </dsp:sp>
    <dsp:sp modelId="{E226F801-B141-4585-9605-F98409494EDD}">
      <dsp:nvSpPr>
        <dsp:cNvPr id="0" name=""/>
        <dsp:cNvSpPr/>
      </dsp:nvSpPr>
      <dsp:spPr>
        <a:xfrm>
          <a:off x="6418036" y="3619529"/>
          <a:ext cx="2290613" cy="1145306"/>
        </a:xfrm>
        <a:prstGeom prst="roundRect">
          <a:avLst>
            <a:gd name="adj" fmla="val 10000"/>
          </a:avLst>
        </a:prstGeom>
        <a:solidFill>
          <a:schemeClr val="accent6">
            <a:tint val="99000"/>
            <a:hueOff val="0"/>
            <a:satOff val="0"/>
            <a:lumOff val="0"/>
            <a:alphaOff val="0"/>
          </a:schemeClr>
        </a:solidFill>
        <a:ln>
          <a:noFill/>
        </a:ln>
        <a:effectLst>
          <a:outerShdw blurRad="57150" dist="38100" dir="5400000" algn="ctr" rotWithShape="0">
            <a:schemeClr val="accent6">
              <a:tint val="99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sus intereses se alinean entonces con los de la organización y con los de los propietarios</a:t>
          </a:r>
          <a:endParaRPr lang="es-ES" sz="1400" kern="1200" dirty="0">
            <a:solidFill>
              <a:schemeClr val="tx1"/>
            </a:solidFill>
            <a:latin typeface="Times New Roman" pitchFamily="18" charset="0"/>
            <a:cs typeface="Times New Roman" pitchFamily="18" charset="0"/>
          </a:endParaRPr>
        </a:p>
      </dsp:txBody>
      <dsp:txXfrm>
        <a:off x="6451581" y="3653074"/>
        <a:ext cx="2223523" cy="1078216"/>
      </dsp:txXfrm>
    </dsp:sp>
    <dsp:sp modelId="{D64087B2-8650-42ED-BAC8-4EE8F8CEB5D7}">
      <dsp:nvSpPr>
        <dsp:cNvPr id="0" name=""/>
        <dsp:cNvSpPr/>
      </dsp:nvSpPr>
      <dsp:spPr>
        <a:xfrm rot="3654187">
          <a:off x="1810972" y="4011461"/>
          <a:ext cx="1884162" cy="32167"/>
        </a:xfrm>
        <a:custGeom>
          <a:avLst/>
          <a:gdLst/>
          <a:ahLst/>
          <a:cxnLst/>
          <a:rect l="0" t="0" r="0" b="0"/>
          <a:pathLst>
            <a:path>
              <a:moveTo>
                <a:pt x="0" y="16083"/>
              </a:moveTo>
              <a:lnTo>
                <a:pt x="1884162" y="16083"/>
              </a:lnTo>
            </a:path>
          </a:pathLst>
        </a:custGeom>
        <a:noFill/>
        <a:ln w="25400" cap="flat" cmpd="sng" algn="ctr">
          <a:solidFill>
            <a:schemeClr val="accent6">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ES" sz="1400" kern="1200" dirty="0">
            <a:solidFill>
              <a:schemeClr val="tx1"/>
            </a:solidFill>
            <a:latin typeface="Times New Roman" pitchFamily="18" charset="0"/>
            <a:cs typeface="Times New Roman" pitchFamily="18" charset="0"/>
          </a:endParaRPr>
        </a:p>
      </dsp:txBody>
      <dsp:txXfrm>
        <a:off x="2705950" y="3980441"/>
        <a:ext cx="94208" cy="94208"/>
      </dsp:txXfrm>
    </dsp:sp>
    <dsp:sp modelId="{E624284E-B07B-411A-A937-0757CEDDA301}">
      <dsp:nvSpPr>
        <dsp:cNvPr id="0" name=""/>
        <dsp:cNvSpPr/>
      </dsp:nvSpPr>
      <dsp:spPr>
        <a:xfrm>
          <a:off x="3211177" y="4278081"/>
          <a:ext cx="2290613" cy="1145306"/>
        </a:xfrm>
        <a:prstGeom prst="roundRect">
          <a:avLst>
            <a:gd name="adj" fmla="val 10000"/>
          </a:avLst>
        </a:prstGeom>
        <a:solidFill>
          <a:schemeClr val="accent6">
            <a:shade val="80000"/>
            <a:hueOff val="0"/>
            <a:satOff val="0"/>
            <a:lumOff val="0"/>
            <a:alphaOff val="0"/>
          </a:schemeClr>
        </a:solidFill>
        <a:ln>
          <a:noFill/>
        </a:ln>
        <a:effectLst>
          <a:outerShdw blurRad="57150" dist="38100" dir="5400000" algn="ctr" rotWithShape="0">
            <a:schemeClr val="accent6">
              <a:shade val="8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solidFill>
                <a:schemeClr val="tx1"/>
              </a:solidFill>
              <a:latin typeface="Times New Roman" pitchFamily="18" charset="0"/>
              <a:cs typeface="Times New Roman" pitchFamily="18" charset="0"/>
            </a:rPr>
            <a:t> Los agentes son seres racionales y no existe la necesidad de supervisión excesiva </a:t>
          </a:r>
          <a:endParaRPr lang="es-ES" sz="1400" kern="1200" dirty="0">
            <a:solidFill>
              <a:schemeClr val="tx1"/>
            </a:solidFill>
            <a:latin typeface="Times New Roman" pitchFamily="18" charset="0"/>
            <a:cs typeface="Times New Roman" pitchFamily="18" charset="0"/>
          </a:endParaRPr>
        </a:p>
      </dsp:txBody>
      <dsp:txXfrm>
        <a:off x="3244722" y="4311626"/>
        <a:ext cx="2223523" cy="10782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2CA7C-8011-4F88-AC5C-13545476D638}">
      <dsp:nvSpPr>
        <dsp:cNvPr id="0" name=""/>
        <dsp:cNvSpPr/>
      </dsp:nvSpPr>
      <dsp:spPr>
        <a:xfrm rot="5400000">
          <a:off x="-259133" y="260866"/>
          <a:ext cx="1727559" cy="1209291"/>
        </a:xfrm>
        <a:prstGeom prst="chevron">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w="9525" cap="flat" cmpd="sng" algn="ctr">
          <a:solidFill>
            <a:schemeClr val="accent5">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s-ES" sz="3500" kern="1200" dirty="0">
            <a:latin typeface="+mj-lt"/>
          </a:endParaRPr>
        </a:p>
      </dsp:txBody>
      <dsp:txXfrm rot="-5400000">
        <a:off x="2" y="606378"/>
        <a:ext cx="1209291" cy="518268"/>
      </dsp:txXfrm>
    </dsp:sp>
    <dsp:sp modelId="{B4F7D5FD-8DDB-4841-A351-544EEABFBCAB}">
      <dsp:nvSpPr>
        <dsp:cNvPr id="0" name=""/>
        <dsp:cNvSpPr/>
      </dsp:nvSpPr>
      <dsp:spPr>
        <a:xfrm rot="5400000">
          <a:off x="3792863" y="-2581840"/>
          <a:ext cx="1122913" cy="6290058"/>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latin typeface="+mj-lt"/>
            </a:rPr>
            <a:t>Gestión de Cooperativas: un estudio en el sector de ahorro y crédito en Quito, Ecuador</a:t>
          </a:r>
          <a:endParaRPr lang="es-ES" sz="2400" kern="1200" dirty="0">
            <a:latin typeface="+mj-lt"/>
          </a:endParaRPr>
        </a:p>
      </dsp:txBody>
      <dsp:txXfrm rot="-5400000">
        <a:off x="1209291" y="56548"/>
        <a:ext cx="6235242" cy="1013281"/>
      </dsp:txXfrm>
    </dsp:sp>
    <dsp:sp modelId="{7A0AE635-E562-4EB2-9DDC-FF7C0B4EDD64}">
      <dsp:nvSpPr>
        <dsp:cNvPr id="0" name=""/>
        <dsp:cNvSpPr/>
      </dsp:nvSpPr>
      <dsp:spPr>
        <a:xfrm rot="5400000">
          <a:off x="-259133" y="1795654"/>
          <a:ext cx="1727559" cy="1209291"/>
        </a:xfrm>
        <a:prstGeom prst="chevron">
          <a:avLst/>
        </a:prstGeom>
        <a:gradFill rotWithShape="0">
          <a:gsLst>
            <a:gs pos="0">
              <a:schemeClr val="accent5">
                <a:hueOff val="-918568"/>
                <a:satOff val="135"/>
                <a:lumOff val="-3236"/>
                <a:alphaOff val="0"/>
                <a:tint val="98000"/>
                <a:shade val="25000"/>
                <a:satMod val="250000"/>
              </a:schemeClr>
            </a:gs>
            <a:gs pos="68000">
              <a:schemeClr val="accent5">
                <a:hueOff val="-918568"/>
                <a:satOff val="135"/>
                <a:lumOff val="-3236"/>
                <a:alphaOff val="0"/>
                <a:tint val="86000"/>
                <a:satMod val="115000"/>
              </a:schemeClr>
            </a:gs>
            <a:gs pos="100000">
              <a:schemeClr val="accent5">
                <a:hueOff val="-918568"/>
                <a:satOff val="135"/>
                <a:lumOff val="-3236"/>
                <a:alphaOff val="0"/>
                <a:tint val="50000"/>
                <a:satMod val="150000"/>
              </a:schemeClr>
            </a:gs>
          </a:gsLst>
          <a:path path="circle">
            <a:fillToRect l="50000" t="130000" r="50000" b="-30000"/>
          </a:path>
        </a:gradFill>
        <a:ln w="9525" cap="flat" cmpd="sng" algn="ctr">
          <a:solidFill>
            <a:schemeClr val="accent5">
              <a:hueOff val="-918568"/>
              <a:satOff val="135"/>
              <a:lumOff val="-3236"/>
              <a:alphaOff val="0"/>
            </a:schemeClr>
          </a:solidFill>
          <a:prstDash val="solid"/>
        </a:ln>
        <a:effectLst>
          <a:outerShdw blurRad="57150" dist="38100" dir="5400000" algn="ctr" rotWithShape="0">
            <a:schemeClr val="accent5">
              <a:hueOff val="-918568"/>
              <a:satOff val="135"/>
              <a:lumOff val="-3236"/>
              <a:alphaOff val="0"/>
              <a:shade val="9000"/>
              <a:satMod val="105000"/>
              <a:alpha val="48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s-ES" sz="3500" kern="1200" dirty="0">
            <a:latin typeface="+mj-lt"/>
          </a:endParaRPr>
        </a:p>
      </dsp:txBody>
      <dsp:txXfrm rot="-5400000">
        <a:off x="2" y="2141166"/>
        <a:ext cx="1209291" cy="518268"/>
      </dsp:txXfrm>
    </dsp:sp>
    <dsp:sp modelId="{7D2808B8-8949-4685-980E-458D44E28B6F}">
      <dsp:nvSpPr>
        <dsp:cNvPr id="0" name=""/>
        <dsp:cNvSpPr/>
      </dsp:nvSpPr>
      <dsp:spPr>
        <a:xfrm rot="5400000">
          <a:off x="3792863" y="-1047052"/>
          <a:ext cx="1122913" cy="6290058"/>
        </a:xfrm>
        <a:prstGeom prst="round2SameRect">
          <a:avLst/>
        </a:prstGeom>
        <a:solidFill>
          <a:schemeClr val="lt1">
            <a:alpha val="90000"/>
            <a:hueOff val="0"/>
            <a:satOff val="0"/>
            <a:lumOff val="0"/>
            <a:alphaOff val="0"/>
          </a:schemeClr>
        </a:solidFill>
        <a:ln w="9525" cap="flat" cmpd="sng" algn="ctr">
          <a:solidFill>
            <a:schemeClr val="accent5">
              <a:hueOff val="-918568"/>
              <a:satOff val="135"/>
              <a:lumOff val="-323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latin typeface="+mj-lt"/>
            </a:rPr>
            <a:t>Alto riesgo de quiebra en las cooperativas de ahorro y crédito del segmento 5 </a:t>
          </a:r>
        </a:p>
      </dsp:txBody>
      <dsp:txXfrm rot="-5400000">
        <a:off x="1209291" y="1591336"/>
        <a:ext cx="6235242" cy="1013281"/>
      </dsp:txXfrm>
    </dsp:sp>
    <dsp:sp modelId="{EC638B2B-4E65-47F5-87F9-D42B4839DF3A}">
      <dsp:nvSpPr>
        <dsp:cNvPr id="0" name=""/>
        <dsp:cNvSpPr/>
      </dsp:nvSpPr>
      <dsp:spPr>
        <a:xfrm rot="5400000">
          <a:off x="-259133" y="3330442"/>
          <a:ext cx="1727559" cy="1209291"/>
        </a:xfrm>
        <a:prstGeom prst="chevron">
          <a:avLst/>
        </a:prstGeom>
        <a:gradFill rotWithShape="0">
          <a:gsLst>
            <a:gs pos="0">
              <a:schemeClr val="accent5">
                <a:hueOff val="-1837137"/>
                <a:satOff val="270"/>
                <a:lumOff val="-6471"/>
                <a:alphaOff val="0"/>
                <a:tint val="98000"/>
                <a:shade val="25000"/>
                <a:satMod val="250000"/>
              </a:schemeClr>
            </a:gs>
            <a:gs pos="68000">
              <a:schemeClr val="accent5">
                <a:hueOff val="-1837137"/>
                <a:satOff val="270"/>
                <a:lumOff val="-6471"/>
                <a:alphaOff val="0"/>
                <a:tint val="86000"/>
                <a:satMod val="115000"/>
              </a:schemeClr>
            </a:gs>
            <a:gs pos="100000">
              <a:schemeClr val="accent5">
                <a:hueOff val="-1837137"/>
                <a:satOff val="270"/>
                <a:lumOff val="-6471"/>
                <a:alphaOff val="0"/>
                <a:tint val="50000"/>
                <a:satMod val="150000"/>
              </a:schemeClr>
            </a:gs>
          </a:gsLst>
          <a:path path="circle">
            <a:fillToRect l="50000" t="130000" r="50000" b="-30000"/>
          </a:path>
        </a:gradFill>
        <a:ln w="9525" cap="flat" cmpd="sng" algn="ctr">
          <a:solidFill>
            <a:schemeClr val="accent5">
              <a:hueOff val="-1837137"/>
              <a:satOff val="270"/>
              <a:lumOff val="-6471"/>
              <a:alphaOff val="0"/>
            </a:schemeClr>
          </a:solidFill>
          <a:prstDash val="solid"/>
        </a:ln>
        <a:effectLst>
          <a:outerShdw blurRad="57150" dist="38100" dir="5400000" algn="ctr" rotWithShape="0">
            <a:schemeClr val="accent5">
              <a:hueOff val="-1837137"/>
              <a:satOff val="270"/>
              <a:lumOff val="-6471"/>
              <a:alphaOff val="0"/>
              <a:shade val="9000"/>
              <a:satMod val="105000"/>
              <a:alpha val="48000"/>
            </a:scheme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endParaRPr lang="es-ES" sz="3500" kern="1200" dirty="0">
            <a:latin typeface="+mj-lt"/>
          </a:endParaRPr>
        </a:p>
      </dsp:txBody>
      <dsp:txXfrm rot="-5400000">
        <a:off x="2" y="3675954"/>
        <a:ext cx="1209291" cy="518268"/>
      </dsp:txXfrm>
    </dsp:sp>
    <dsp:sp modelId="{41A69B4B-AC1A-4338-AEF6-70F16DB75679}">
      <dsp:nvSpPr>
        <dsp:cNvPr id="0" name=""/>
        <dsp:cNvSpPr/>
      </dsp:nvSpPr>
      <dsp:spPr>
        <a:xfrm rot="5400000">
          <a:off x="3792863" y="487736"/>
          <a:ext cx="1122913" cy="6290058"/>
        </a:xfrm>
        <a:prstGeom prst="round2SameRect">
          <a:avLst/>
        </a:prstGeom>
        <a:solidFill>
          <a:schemeClr val="lt1">
            <a:alpha val="90000"/>
            <a:hueOff val="0"/>
            <a:satOff val="0"/>
            <a:lumOff val="0"/>
            <a:alphaOff val="0"/>
          </a:schemeClr>
        </a:solidFill>
        <a:ln w="9525"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_tradnl" sz="2400" kern="1200" dirty="0">
              <a:latin typeface="+mj-lt"/>
            </a:rPr>
            <a:t>Metodología CAMEL para el análisis financiero de las Cooperativas de Ahorro y Crédito Segmento 1 Zonal 3</a:t>
          </a:r>
          <a:endParaRPr lang="es-ES" sz="2400" kern="1200" dirty="0">
            <a:latin typeface="+mj-lt"/>
          </a:endParaRPr>
        </a:p>
      </dsp:txBody>
      <dsp:txXfrm rot="-5400000">
        <a:off x="1209291" y="3126124"/>
        <a:ext cx="6235242" cy="10132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8D47FC2-B4C1-4B44-827F-FCACD07CB31B}" type="datetimeFigureOut">
              <a:rPr lang="en-US"/>
              <a:pPr>
                <a:defRPr/>
              </a:pPr>
              <a:t>9/9/2018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55CF30-F407-455E-B8DC-F2ECCC120D1F}" type="slidenum">
              <a:rPr lang="en-US"/>
              <a:pPr>
                <a:defRPr/>
              </a:pPr>
              <a:t>‹Nº›</a:t>
            </a:fld>
            <a:endParaRPr lang="en-US" dirty="0"/>
          </a:p>
        </p:txBody>
      </p:sp>
    </p:spTree>
    <p:extLst>
      <p:ext uri="{BB962C8B-B14F-4D97-AF65-F5344CB8AC3E}">
        <p14:creationId xmlns:p14="http://schemas.microsoft.com/office/powerpoint/2010/main" val="35109062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_tradnl" dirty="0"/>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_tradnl"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_tradnl" dirty="0"/>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9FBCB15-A9FB-4695-9378-25D8E0E5DC5C}" type="slidenum">
              <a:rPr lang="es-ES_tradnl"/>
              <a:pPr>
                <a:defRPr/>
              </a:pPr>
              <a:t>‹Nº›</a:t>
            </a:fld>
            <a:endParaRPr lang="es-ES_tradnl" dirty="0"/>
          </a:p>
        </p:txBody>
      </p:sp>
    </p:spTree>
    <p:extLst>
      <p:ext uri="{BB962C8B-B14F-4D97-AF65-F5344CB8AC3E}">
        <p14:creationId xmlns:p14="http://schemas.microsoft.com/office/powerpoint/2010/main" val="2992730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pPr>
              <a:defRPr/>
            </a:pPr>
            <a:fld id="{89FBCB15-A9FB-4695-9378-25D8E0E5DC5C}" type="slidenum">
              <a:rPr lang="es-ES_tradnl" smtClean="0"/>
              <a:pPr>
                <a:defRPr/>
              </a:pPr>
              <a:t>1</a:t>
            </a:fld>
            <a:endParaRPr lang="es-ES_tradnl" dirty="0"/>
          </a:p>
        </p:txBody>
      </p:sp>
    </p:spTree>
    <p:extLst>
      <p:ext uri="{BB962C8B-B14F-4D97-AF65-F5344CB8AC3E}">
        <p14:creationId xmlns:p14="http://schemas.microsoft.com/office/powerpoint/2010/main" val="410774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kern="1200" dirty="0">
                <a:solidFill>
                  <a:schemeClr val="tx1"/>
                </a:solidFill>
                <a:effectLst/>
                <a:latin typeface="Arial" charset="0"/>
                <a:ea typeface="+mn-ea"/>
                <a:cs typeface="+mn-cs"/>
              </a:rPr>
              <a:t>Las instituciones del sistema financiero privado se han visto afectadas no solo por la disminución en el ingreso de los hogares y empresas, también por el cambio de expectativas en los agentes económicos respecto al futuro. Esto incide directamente sobre la demanda de crédito y la estructura de los plazos de captación de los depósitos, generando un exceso de liquidez en las cuentas reportadas.</a:t>
            </a:r>
            <a:br>
              <a:rPr lang="es-EC" dirty="0"/>
            </a:br>
            <a:br>
              <a:rPr lang="es-EC" dirty="0"/>
            </a:br>
            <a:r>
              <a:rPr lang="es-EC" sz="1200" b="0" i="0" kern="1200" dirty="0">
                <a:solidFill>
                  <a:schemeClr val="tx1"/>
                </a:solidFill>
                <a:effectLst/>
                <a:latin typeface="Arial" charset="0"/>
                <a:ea typeface="+mn-ea"/>
                <a:cs typeface="+mn-cs"/>
              </a:rPr>
              <a:t>Los depósitos a diciembre de 2016 alcanzan su valor histórico más alto con USD 35.485 millones, lo que corresponde a una tasa de crecimiento del 18%. Por su parte, la cartera total de créditos fue de USD 26.624 millones, con un incremento del 7%. Este comportamiento abre una brecha de liquidez de USD 8.860 millones que es la más grande entre depósitos y créditos de los últimos 10 años y representa el 25% del total de los depósitos totales del sistema.</a:t>
            </a:r>
            <a:endParaRPr lang="es-EC" dirty="0"/>
          </a:p>
        </p:txBody>
      </p:sp>
      <p:sp>
        <p:nvSpPr>
          <p:cNvPr id="4" name="Marcador de número de diapositiva 3"/>
          <p:cNvSpPr>
            <a:spLocks noGrp="1"/>
          </p:cNvSpPr>
          <p:nvPr>
            <p:ph type="sldNum" sz="quarter" idx="5"/>
          </p:nvPr>
        </p:nvSpPr>
        <p:spPr/>
        <p:txBody>
          <a:bodyPr/>
          <a:lstStyle/>
          <a:p>
            <a:pPr>
              <a:defRPr/>
            </a:pPr>
            <a:fld id="{89FBCB15-A9FB-4695-9378-25D8E0E5DC5C}" type="slidenum">
              <a:rPr lang="es-ES_tradnl" smtClean="0"/>
              <a:pPr>
                <a:defRPr/>
              </a:pPr>
              <a:t>3</a:t>
            </a:fld>
            <a:endParaRPr lang="es-ES_tradnl" dirty="0"/>
          </a:p>
        </p:txBody>
      </p:sp>
    </p:spTree>
    <p:extLst>
      <p:ext uri="{BB962C8B-B14F-4D97-AF65-F5344CB8AC3E}">
        <p14:creationId xmlns:p14="http://schemas.microsoft.com/office/powerpoint/2010/main" val="1052777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kern="1200" dirty="0">
                <a:solidFill>
                  <a:schemeClr val="tx1"/>
                </a:solidFill>
                <a:effectLst/>
                <a:latin typeface="Arial" charset="0"/>
                <a:ea typeface="+mn-ea"/>
                <a:cs typeface="+mn-cs"/>
              </a:rPr>
              <a:t>En primer lugar, propuso que los trabajadores crearan asociaciones de producción, y que la economía se organizara de forma racional.</a:t>
            </a:r>
            <a:endParaRPr lang="es-EC" dirty="0"/>
          </a:p>
        </p:txBody>
      </p:sp>
      <p:sp>
        <p:nvSpPr>
          <p:cNvPr id="4" name="Marcador de número de diapositiva 3"/>
          <p:cNvSpPr>
            <a:spLocks noGrp="1"/>
          </p:cNvSpPr>
          <p:nvPr>
            <p:ph type="sldNum" sz="quarter" idx="5"/>
          </p:nvPr>
        </p:nvSpPr>
        <p:spPr/>
        <p:txBody>
          <a:bodyPr/>
          <a:lstStyle/>
          <a:p>
            <a:pPr>
              <a:defRPr/>
            </a:pPr>
            <a:fld id="{89FBCB15-A9FB-4695-9378-25D8E0E5DC5C}" type="slidenum">
              <a:rPr lang="es-ES_tradnl" smtClean="0"/>
              <a:pPr>
                <a:defRPr/>
              </a:pPr>
              <a:t>6</a:t>
            </a:fld>
            <a:endParaRPr lang="es-ES_tradnl" dirty="0"/>
          </a:p>
        </p:txBody>
      </p:sp>
    </p:spTree>
    <p:extLst>
      <p:ext uri="{BB962C8B-B14F-4D97-AF65-F5344CB8AC3E}">
        <p14:creationId xmlns:p14="http://schemas.microsoft.com/office/powerpoint/2010/main" val="4102447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19" name="18 Marcador de pie de página"/>
          <p:cNvSpPr>
            <a:spLocks noGrp="1"/>
          </p:cNvSpPr>
          <p:nvPr>
            <p:ph type="ftr" sz="quarter" idx="11"/>
          </p:nvPr>
        </p:nvSpPr>
        <p:spPr/>
        <p:txBody>
          <a:bodyPr/>
          <a:lstStyle/>
          <a:p>
            <a:endParaRPr kumimoji="0" lang="en-US" dirty="0"/>
          </a:p>
        </p:txBody>
      </p:sp>
      <p:sp>
        <p:nvSpPr>
          <p:cNvPr id="27" name="2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2910780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92356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2"/>
            <a:ext cx="2057400" cy="5211763"/>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2"/>
            <a:ext cx="6019800" cy="5211763"/>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157537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180177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1638174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398250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8" name="7 Marcador de pie de página"/>
          <p:cNvSpPr>
            <a:spLocks noGrp="1"/>
          </p:cNvSpPr>
          <p:nvPr>
            <p:ph type="ftr" sz="quarter" idx="11"/>
          </p:nvPr>
        </p:nvSpPr>
        <p:spPr/>
        <p:txBody>
          <a:bodyPr/>
          <a:lstStyle/>
          <a:p>
            <a:endParaRPr kumimoji="0" lang="en-US" dirty="0"/>
          </a:p>
        </p:txBody>
      </p:sp>
      <p:sp>
        <p:nvSpPr>
          <p:cNvPr id="9" name="8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236561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4" name="3 Marcador de pie de página"/>
          <p:cNvSpPr>
            <a:spLocks noGrp="1"/>
          </p:cNvSpPr>
          <p:nvPr>
            <p:ph type="ftr" sz="quarter" idx="11"/>
          </p:nvPr>
        </p:nvSpPr>
        <p:spPr/>
        <p:txBody>
          <a:bodyPr/>
          <a:lstStyle/>
          <a:p>
            <a:endParaRPr kumimoji="0" lang="en-US" dirty="0"/>
          </a:p>
        </p:txBody>
      </p:sp>
      <p:sp>
        <p:nvSpPr>
          <p:cNvPr id="5" name="4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142783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3" name="2 Marcador de pie de página"/>
          <p:cNvSpPr>
            <a:spLocks noGrp="1"/>
          </p:cNvSpPr>
          <p:nvPr>
            <p:ph type="ftr" sz="quarter" idx="11"/>
          </p:nvPr>
        </p:nvSpPr>
        <p:spPr/>
        <p:txBody>
          <a:bodyPr/>
          <a:lstStyle/>
          <a:p>
            <a:endParaRPr kumimoji="0" lang="en-US" dirty="0"/>
          </a:p>
        </p:txBody>
      </p:sp>
      <p:sp>
        <p:nvSpPr>
          <p:cNvPr id="4" name="3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340394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042AED99-7FB4-404E-8A97-64753DCE42EC}" type="slidenum">
              <a:rPr kumimoji="0" lang="en-US" smtClean="0"/>
              <a:pPr/>
              <a:t>‹Nº›</a:t>
            </a:fld>
            <a:endParaRPr kumimoji="0" lang="en-US" dirty="0"/>
          </a:p>
        </p:txBody>
      </p:sp>
    </p:spTree>
    <p:extLst>
      <p:ext uri="{BB962C8B-B14F-4D97-AF65-F5344CB8AC3E}">
        <p14:creationId xmlns:p14="http://schemas.microsoft.com/office/powerpoint/2010/main" val="275154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1 Título"/>
          <p:cNvSpPr>
            <a:spLocks noGrp="1"/>
          </p:cNvSpPr>
          <p:nvPr>
            <p:ph type="title"/>
          </p:nvPr>
        </p:nvSpPr>
        <p:spPr>
          <a:xfrm>
            <a:off x="609600" y="1176998"/>
            <a:ext cx="2212848" cy="1582621"/>
          </a:xfrm>
        </p:spPr>
        <p:txBody>
          <a:bodyPr vert="horz" lIns="45720" tIns="45720" rIns="45720" bIns="45720" anchor="b"/>
          <a:lstStyle>
            <a:lvl1pPr algn="l">
              <a:buNone/>
              <a:defRPr sz="2000" b="1">
                <a:solidFill>
                  <a:schemeClr val="tx2"/>
                </a:solidFill>
              </a:defRPr>
            </a:lvl1pPr>
          </a:lstStyle>
          <a:p>
            <a:r>
              <a:rPr kumimoji="0" lang="es-ES"/>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p:txBody>
          <a:bodyPr/>
          <a:lstStyle/>
          <a:p>
            <a:fld id="{47C9B81F-C347-4BEF-BFDF-29C42F48304A}" type="datetimeFigureOut">
              <a:rPr lang="en-US" smtClean="0"/>
              <a:pPr/>
              <a:t>9/9/2018</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a:xfrm>
            <a:off x="8077200" y="6356352"/>
            <a:ext cx="609600" cy="365125"/>
          </a:xfrm>
        </p:spPr>
        <p:txBody>
          <a:bodyPr/>
          <a:lstStyle/>
          <a:p>
            <a:fld id="{042AED99-7FB4-404E-8A97-64753DCE42EC}" type="slidenum">
              <a:rPr kumimoji="0" lang="en-US" smtClean="0"/>
              <a:pPr/>
              <a:t>‹Nº›</a:t>
            </a:fld>
            <a:endParaRPr kumimoji="0" lang="en-U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dirty="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10 Forma libre"/>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extLst>
      <p:ext uri="{BB962C8B-B14F-4D97-AF65-F5344CB8AC3E}">
        <p14:creationId xmlns:p14="http://schemas.microsoft.com/office/powerpoint/2010/main" val="40492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7000">
              <a:schemeClr val="accent5">
                <a:lumMod val="75000"/>
              </a:schemeClr>
            </a:gs>
            <a:gs pos="83000">
              <a:srgbClr val="C00000"/>
            </a:gs>
            <a:gs pos="100000">
              <a:srgbClr val="C00000"/>
            </a:gs>
          </a:gsLst>
          <a:lin ang="5400000" scaled="1"/>
          <a:tileRect/>
        </a:gradFill>
        <a:effectLst/>
      </p:bgPr>
    </p:bg>
    <p:spTree>
      <p:nvGrpSpPr>
        <p:cNvPr id="1" name=""/>
        <p:cNvGrpSpPr/>
        <p:nvPr/>
      </p:nvGrpSpPr>
      <p:grpSpPr>
        <a:xfrm>
          <a:off x="0" y="0"/>
          <a:ext cx="0" cy="0"/>
          <a:chOff x="0" y="0"/>
          <a:chExt cx="0" cy="0"/>
        </a:xfrm>
      </p:grpSpPr>
      <p:pic>
        <p:nvPicPr>
          <p:cNvPr id="14" name="Picture 10" descr="FORMATOPRESENTACION.jpg"/>
          <p:cNvPicPr>
            <a:picLocks noChangeAspect="1"/>
          </p:cNvPicPr>
          <p:nvPr/>
        </p:nvPicPr>
        <p:blipFill>
          <a:blip r:embed="rId13" cstate="print"/>
          <a:srcRect/>
          <a:stretch>
            <a:fillRect/>
          </a:stretch>
        </p:blipFill>
        <p:spPr bwMode="auto">
          <a:xfrm>
            <a:off x="0" y="-44450"/>
            <a:ext cx="9144000" cy="6902450"/>
          </a:xfrm>
          <a:prstGeom prst="rect">
            <a:avLst/>
          </a:prstGeom>
          <a:noFill/>
          <a:ln w="9525">
            <a:noFill/>
            <a:miter lim="800000"/>
            <a:headEnd/>
            <a:tailEnd/>
          </a:ln>
        </p:spPr>
      </p:pic>
      <p:pic>
        <p:nvPicPr>
          <p:cNvPr id="1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0233" y="5858250"/>
            <a:ext cx="2312314" cy="7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0" name="9 Marcador de fecha"/>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9/9/2018</a:t>
            </a:fld>
            <a:endParaRPr lang="en-US" dirty="0">
              <a:solidFill>
                <a:schemeClr val="tx2">
                  <a:shade val="90000"/>
                </a:schemeClr>
              </a:solidFill>
            </a:endParaRPr>
          </a:p>
        </p:txBody>
      </p:sp>
      <p:sp>
        <p:nvSpPr>
          <p:cNvPr id="22" name="21 Marcador de pie de página"/>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17 Marcador de número de diapositiva"/>
          <p:cNvSpPr>
            <a:spLocks noGrp="1"/>
          </p:cNvSpPr>
          <p:nvPr>
            <p:ph type="sldNum" sz="quarter" idx="4"/>
          </p:nvPr>
        </p:nvSpPr>
        <p:spPr>
          <a:xfrm>
            <a:off x="7924800" y="6356352"/>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‹Nº›</a:t>
            </a:fld>
            <a:endParaRPr kumimoji="0" lang="en-US" dirty="0">
              <a:solidFill>
                <a:schemeClr val="tx2">
                  <a:shade val="90000"/>
                </a:schemeClr>
              </a:solidFill>
            </a:endParaRPr>
          </a:p>
        </p:txBody>
      </p:sp>
      <p:pic>
        <p:nvPicPr>
          <p:cNvPr id="16" name="15 Image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3307" y="26802"/>
            <a:ext cx="650133" cy="591475"/>
          </a:xfrm>
          <a:prstGeom prst="rect">
            <a:avLst/>
          </a:prstGeom>
        </p:spPr>
      </p:pic>
    </p:spTree>
    <p:extLst>
      <p:ext uri="{BB962C8B-B14F-4D97-AF65-F5344CB8AC3E}">
        <p14:creationId xmlns:p14="http://schemas.microsoft.com/office/powerpoint/2010/main" val="237035548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7.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image" Target="../media/image15.png"/><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image" Target="../media/image10.gif"/><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7.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68" y="-38376"/>
            <a:ext cx="9122931" cy="6896376"/>
            <a:chOff x="21068" y="-38376"/>
            <a:chExt cx="9122931" cy="6896376"/>
          </a:xfrm>
        </p:grpSpPr>
        <p:pic>
          <p:nvPicPr>
            <p:cNvPr id="8" name="Picture 7" descr="FORMATOCARATULA.jpg"/>
            <p:cNvPicPr/>
            <p:nvPr/>
          </p:nvPicPr>
          <p:blipFill rotWithShape="1">
            <a:blip r:embed="rId3" cstate="print"/>
            <a:srcRect l="1703" t="1835" r="280"/>
            <a:stretch/>
          </p:blipFill>
          <p:spPr bwMode="auto">
            <a:xfrm>
              <a:off x="21068" y="-38376"/>
              <a:ext cx="9122931" cy="6896376"/>
            </a:xfrm>
            <a:prstGeom prst="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028" name="Picture 4" descr="Resultado de imagen para ceac es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06" y="33861"/>
              <a:ext cx="3322902" cy="82279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p:cNvSpPr>
            <a:spLocks noGrp="1"/>
          </p:cNvSpPr>
          <p:nvPr>
            <p:ph type="ctrTitle"/>
          </p:nvPr>
        </p:nvSpPr>
        <p:spPr>
          <a:xfrm>
            <a:off x="924302" y="0"/>
            <a:ext cx="7873833" cy="1646302"/>
          </a:xfrm>
        </p:spPr>
        <p:txBody>
          <a:bodyPr>
            <a:noAutofit/>
          </a:bodyPr>
          <a:lstStyle/>
          <a:p>
            <a:pPr algn="ctr"/>
            <a:r>
              <a:rPr lang="es-EC" sz="2000" u="sng" dirty="0">
                <a:solidFill>
                  <a:schemeClr val="bg1"/>
                </a:solidFill>
                <a:effectLst/>
              </a:rPr>
              <a:t>DEPARTAMENTO DE CIENCIAS ECONÓMICAS, ADMINISTRATIVAS Y DE COMERCIO </a:t>
            </a:r>
          </a:p>
        </p:txBody>
      </p:sp>
      <p:sp>
        <p:nvSpPr>
          <p:cNvPr id="5" name="Subtitle 4"/>
          <p:cNvSpPr>
            <a:spLocks noGrp="1"/>
          </p:cNvSpPr>
          <p:nvPr>
            <p:ph type="subTitle" idx="1"/>
          </p:nvPr>
        </p:nvSpPr>
        <p:spPr>
          <a:xfrm>
            <a:off x="943436" y="2273208"/>
            <a:ext cx="8200563" cy="1752600"/>
          </a:xfrm>
        </p:spPr>
        <p:txBody>
          <a:bodyPr/>
          <a:lstStyle/>
          <a:p>
            <a:r>
              <a:rPr lang="es-EC" dirty="0"/>
              <a:t>j</a:t>
            </a:r>
          </a:p>
        </p:txBody>
      </p:sp>
      <p:sp>
        <p:nvSpPr>
          <p:cNvPr id="15" name="Title 3"/>
          <p:cNvSpPr txBox="1">
            <a:spLocks/>
          </p:cNvSpPr>
          <p:nvPr/>
        </p:nvSpPr>
        <p:spPr>
          <a:xfrm>
            <a:off x="923764" y="828468"/>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fontAlgn="auto">
              <a:spcAft>
                <a:spcPts val="0"/>
              </a:spcAft>
            </a:pPr>
            <a:r>
              <a:rPr lang="es-EC" sz="1800" dirty="0">
                <a:solidFill>
                  <a:schemeClr val="bg1"/>
                </a:solidFill>
                <a:effectLst/>
              </a:rPr>
              <a:t>TRABAJO DE TITULACIÓN, PREVIO A LA OBTENCIÓN DEL TÍTULO DE INGENIERAS EN FINANZAS, CONTADORAS PÚBLICAS – AUDITORAS</a:t>
            </a:r>
          </a:p>
        </p:txBody>
      </p:sp>
      <p:sp>
        <p:nvSpPr>
          <p:cNvPr id="16" name="Title 3"/>
          <p:cNvSpPr txBox="1">
            <a:spLocks/>
          </p:cNvSpPr>
          <p:nvPr/>
        </p:nvSpPr>
        <p:spPr>
          <a:xfrm>
            <a:off x="923764" y="1927170"/>
            <a:ext cx="7982456" cy="1758139"/>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fontAlgn="auto">
              <a:spcAft>
                <a:spcPts val="0"/>
              </a:spcAft>
            </a:pPr>
            <a:r>
              <a:rPr lang="es-EC" sz="1800" u="sng" dirty="0">
                <a:solidFill>
                  <a:schemeClr val="bg1"/>
                </a:solidFill>
                <a:effectLst/>
              </a:rPr>
              <a:t>TÍTULO: </a:t>
            </a:r>
          </a:p>
          <a:p>
            <a:pPr algn="ctr" fontAlgn="auto">
              <a:spcAft>
                <a:spcPts val="0"/>
              </a:spcAft>
            </a:pPr>
            <a:r>
              <a:rPr lang="es-EC" sz="1800" dirty="0">
                <a:solidFill>
                  <a:schemeClr val="bg1"/>
                </a:solidFill>
                <a:effectLst/>
              </a:rPr>
              <a:t>“</a:t>
            </a:r>
            <a:r>
              <a:rPr lang="es-ES" sz="1800" dirty="0">
                <a:solidFill>
                  <a:schemeClr val="bg1"/>
                </a:solidFill>
                <a:effectLst/>
              </a:rPr>
              <a:t>GESTIÓN COOPERATIVISTA QUE INCIDE EN EL RIESGO DE LIQUIDACIÓN DE LAS COAC DEL CANTÓN QUITO</a:t>
            </a:r>
            <a:r>
              <a:rPr lang="es-EC" sz="1800" dirty="0">
                <a:solidFill>
                  <a:schemeClr val="bg1"/>
                </a:solidFill>
                <a:effectLst/>
              </a:rPr>
              <a:t>” </a:t>
            </a:r>
          </a:p>
        </p:txBody>
      </p:sp>
      <p:sp>
        <p:nvSpPr>
          <p:cNvPr id="17" name="Title 3"/>
          <p:cNvSpPr txBox="1">
            <a:spLocks/>
          </p:cNvSpPr>
          <p:nvPr/>
        </p:nvSpPr>
        <p:spPr>
          <a:xfrm>
            <a:off x="964492" y="3790185"/>
            <a:ext cx="7982456" cy="1646302"/>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fontAlgn="auto">
              <a:spcAft>
                <a:spcPts val="0"/>
              </a:spcAft>
            </a:pPr>
            <a:r>
              <a:rPr lang="es-EC" sz="1800" u="sng" dirty="0">
                <a:solidFill>
                  <a:schemeClr val="bg1"/>
                </a:solidFill>
                <a:effectLst/>
              </a:rPr>
              <a:t>AUTORAS: </a:t>
            </a:r>
          </a:p>
          <a:p>
            <a:pPr algn="ctr" fontAlgn="auto">
              <a:spcAft>
                <a:spcPts val="0"/>
              </a:spcAft>
            </a:pPr>
            <a:r>
              <a:rPr lang="it-IT" sz="1800" b="0" dirty="0">
                <a:solidFill>
                  <a:schemeClr val="bg1"/>
                </a:solidFill>
                <a:effectLst/>
              </a:rPr>
              <a:t>TIPANTA CONDOR, GABRIELA ESTEFANÍA </a:t>
            </a:r>
          </a:p>
          <a:p>
            <a:pPr algn="ctr" fontAlgn="auto">
              <a:spcAft>
                <a:spcPts val="0"/>
              </a:spcAft>
            </a:pPr>
            <a:r>
              <a:rPr lang="it-IT" sz="1800" b="0" dirty="0">
                <a:solidFill>
                  <a:schemeClr val="bg1"/>
                </a:solidFill>
                <a:effectLst/>
              </a:rPr>
              <a:t>YANCHATIPÁN CHACUA. DAYANA FERNANDA </a:t>
            </a:r>
            <a:endParaRPr lang="es-EC" sz="1800" b="0" dirty="0">
              <a:solidFill>
                <a:schemeClr val="bg1"/>
              </a:solidFill>
              <a:effectLst/>
            </a:endParaRPr>
          </a:p>
          <a:p>
            <a:pPr algn="ctr" fontAlgn="auto">
              <a:spcAft>
                <a:spcPts val="0"/>
              </a:spcAft>
            </a:pPr>
            <a:endParaRPr lang="it-IT" sz="1800" dirty="0">
              <a:solidFill>
                <a:schemeClr val="bg1"/>
              </a:solidFill>
              <a:effectLst/>
            </a:endParaRPr>
          </a:p>
          <a:p>
            <a:pPr algn="ctr" fontAlgn="auto">
              <a:spcAft>
                <a:spcPts val="0"/>
              </a:spcAft>
            </a:pPr>
            <a:r>
              <a:rPr lang="it-IT" sz="1800" u="sng" dirty="0">
                <a:solidFill>
                  <a:schemeClr val="bg1"/>
                </a:solidFill>
                <a:effectLst/>
              </a:rPr>
              <a:t>DIRECTOR:</a:t>
            </a:r>
          </a:p>
          <a:p>
            <a:pPr algn="ctr" fontAlgn="auto">
              <a:spcAft>
                <a:spcPts val="0"/>
              </a:spcAft>
            </a:pPr>
            <a:r>
              <a:rPr lang="pt-BR" sz="1800" b="0" dirty="0">
                <a:solidFill>
                  <a:schemeClr val="bg1"/>
                </a:solidFill>
                <a:effectLst/>
              </a:rPr>
              <a:t>ING. PAZMIÑO ARROYO, HENRY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lgn="ctr">
              <a:buNone/>
            </a:pPr>
            <a:endParaRPr lang="es-ES" sz="4400" b="1" dirty="0">
              <a:latin typeface="Times New Roman" pitchFamily="18" charset="0"/>
              <a:cs typeface="Times New Roman" pitchFamily="18" charset="0"/>
            </a:endParaRPr>
          </a:p>
          <a:p>
            <a:pPr marL="0" indent="0" algn="ctr">
              <a:buNone/>
            </a:pPr>
            <a:r>
              <a:rPr lang="es-ES" sz="4400" b="1" dirty="0">
                <a:latin typeface="Times New Roman" pitchFamily="18" charset="0"/>
                <a:cs typeface="Times New Roman" pitchFamily="18" charset="0"/>
              </a:rPr>
              <a:t>CAPITULO III</a:t>
            </a:r>
          </a:p>
          <a:p>
            <a:pPr marL="0" indent="0" algn="ctr">
              <a:buNone/>
            </a:pPr>
            <a:r>
              <a:rPr lang="es-ES" sz="4400" b="1" dirty="0">
                <a:latin typeface="Times New Roman" pitchFamily="18" charset="0"/>
                <a:cs typeface="Times New Roman" pitchFamily="18" charset="0"/>
              </a:rPr>
              <a:t>Análisis Situacional  Sector Cooperativo</a:t>
            </a:r>
          </a:p>
        </p:txBody>
      </p:sp>
      <p:pic>
        <p:nvPicPr>
          <p:cNvPr id="4" name="Picture 2" descr="Resultado de imagen para ceac espe">
            <a:extLst>
              <a:ext uri="{FF2B5EF4-FFF2-40B4-BE49-F238E27FC236}">
                <a16:creationId xmlns:a16="http://schemas.microsoft.com/office/drawing/2014/main" id="{93C63353-6DBD-431C-9F0C-A4EF7FBB69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1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3"/>
          <p:cNvGrpSpPr/>
          <p:nvPr/>
        </p:nvGrpSpPr>
        <p:grpSpPr>
          <a:xfrm>
            <a:off x="93306" y="553004"/>
            <a:ext cx="9101862" cy="5522662"/>
            <a:chOff x="93306" y="264056"/>
            <a:chExt cx="9101862" cy="5522662"/>
          </a:xfrm>
        </p:grpSpPr>
        <p:sp>
          <p:nvSpPr>
            <p:cNvPr id="54" name="Oval 67"/>
            <p:cNvSpPr/>
            <p:nvPr/>
          </p:nvSpPr>
          <p:spPr>
            <a:xfrm>
              <a:off x="4768373" y="3862422"/>
              <a:ext cx="1754026" cy="1657350"/>
            </a:xfrm>
            <a:prstGeom prst="ellipse">
              <a:avLst/>
            </a:prstGeom>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grpSp>
          <p:nvGrpSpPr>
            <p:cNvPr id="55" name="Group 2"/>
            <p:cNvGrpSpPr/>
            <p:nvPr/>
          </p:nvGrpSpPr>
          <p:grpSpPr>
            <a:xfrm>
              <a:off x="93306" y="264056"/>
              <a:ext cx="9101862" cy="5522662"/>
              <a:chOff x="93306" y="215487"/>
              <a:chExt cx="9101862" cy="5522662"/>
            </a:xfrm>
          </p:grpSpPr>
          <p:sp>
            <p:nvSpPr>
              <p:cNvPr id="56" name="Oval 1"/>
              <p:cNvSpPr/>
              <p:nvPr/>
            </p:nvSpPr>
            <p:spPr>
              <a:xfrm>
                <a:off x="93306" y="2158577"/>
                <a:ext cx="1814042" cy="1772769"/>
              </a:xfrm>
              <a:prstGeom prst="ellipse">
                <a:avLst/>
              </a:prstGeom>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57" name="Oval 62"/>
              <p:cNvSpPr/>
              <p:nvPr/>
            </p:nvSpPr>
            <p:spPr>
              <a:xfrm>
                <a:off x="2620990" y="3879352"/>
                <a:ext cx="1533600" cy="1425600"/>
              </a:xfrm>
              <a:prstGeom prst="ellipse">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58" name="Oval 63"/>
              <p:cNvSpPr/>
              <p:nvPr/>
            </p:nvSpPr>
            <p:spPr>
              <a:xfrm>
                <a:off x="5371265" y="1948622"/>
                <a:ext cx="1416050" cy="1416050"/>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59" name="Oval 73"/>
              <p:cNvSpPr/>
              <p:nvPr/>
            </p:nvSpPr>
            <p:spPr>
              <a:xfrm>
                <a:off x="1379539" y="732708"/>
                <a:ext cx="1540170" cy="1425869"/>
              </a:xfrm>
              <a:prstGeom prst="ellipse">
                <a:avLst/>
              </a:prstGeom>
              <a:ln/>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endParaRPr lang="en-US" sz="1600" dirty="0">
                  <a:solidFill>
                    <a:schemeClr val="tx1"/>
                  </a:solidFill>
                  <a:latin typeface="+mj-lt"/>
                </a:endParaRPr>
              </a:p>
            </p:txBody>
          </p:sp>
          <p:sp>
            <p:nvSpPr>
              <p:cNvPr id="60" name="Oval 110"/>
              <p:cNvSpPr/>
              <p:nvPr/>
            </p:nvSpPr>
            <p:spPr>
              <a:xfrm>
                <a:off x="7249176" y="3547476"/>
                <a:ext cx="1731963" cy="173037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grpSp>
            <p:nvGrpSpPr>
              <p:cNvPr id="61" name="Group 79"/>
              <p:cNvGrpSpPr/>
              <p:nvPr/>
            </p:nvGrpSpPr>
            <p:grpSpPr>
              <a:xfrm>
                <a:off x="975804" y="1520094"/>
                <a:ext cx="382144" cy="516342"/>
                <a:chOff x="1452337" y="1908405"/>
                <a:chExt cx="382144" cy="516342"/>
              </a:xfrm>
              <a:gradFill flip="none" rotWithShape="1">
                <a:gsLst>
                  <a:gs pos="0">
                    <a:schemeClr val="tx2">
                      <a:lumMod val="75000"/>
                    </a:schemeClr>
                  </a:gs>
                  <a:gs pos="98000">
                    <a:srgbClr val="C00000"/>
                  </a:gs>
                </a:gsLst>
                <a:lin ang="8100000" scaled="1"/>
                <a:tileRect/>
              </a:gradFill>
            </p:grpSpPr>
            <p:sp>
              <p:nvSpPr>
                <p:cNvPr id="96" name="Oval 114"/>
                <p:cNvSpPr/>
                <p:nvPr/>
              </p:nvSpPr>
              <p:spPr>
                <a:xfrm>
                  <a:off x="1452337" y="2233675"/>
                  <a:ext cx="191072" cy="191072"/>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100" name="Oval 118"/>
                <p:cNvSpPr/>
                <p:nvPr/>
              </p:nvSpPr>
              <p:spPr>
                <a:xfrm>
                  <a:off x="1643409" y="1908405"/>
                  <a:ext cx="191072" cy="191072"/>
                </a:xfrm>
                <a:prstGeom prst="ellipse">
                  <a:avLst/>
                </a:prstGeom>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grpSp>
          <p:grpSp>
            <p:nvGrpSpPr>
              <p:cNvPr id="62" name="Group 84"/>
              <p:cNvGrpSpPr/>
              <p:nvPr/>
            </p:nvGrpSpPr>
            <p:grpSpPr>
              <a:xfrm rot="20718224">
                <a:off x="2933784" y="897533"/>
                <a:ext cx="468120" cy="338179"/>
                <a:chOff x="3251625" y="1036884"/>
                <a:chExt cx="468120" cy="338179"/>
              </a:xfrm>
              <a:gradFill>
                <a:gsLst>
                  <a:gs pos="0">
                    <a:srgbClr val="F2BB4C"/>
                  </a:gs>
                  <a:gs pos="98000">
                    <a:schemeClr val="tx2">
                      <a:lumMod val="75000"/>
                    </a:schemeClr>
                  </a:gs>
                </a:gsLst>
                <a:lin ang="16200000" scaled="1"/>
              </a:gradFill>
            </p:grpSpPr>
            <p:sp>
              <p:nvSpPr>
                <p:cNvPr id="91" name="Oval 120"/>
                <p:cNvSpPr/>
                <p:nvPr/>
              </p:nvSpPr>
              <p:spPr>
                <a:xfrm>
                  <a:off x="3251625" y="1036884"/>
                  <a:ext cx="191072" cy="191072"/>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US" sz="1600" dirty="0">
                    <a:solidFill>
                      <a:schemeClr val="tx1"/>
                    </a:solidFill>
                    <a:latin typeface="+mj-lt"/>
                  </a:endParaRPr>
                </a:p>
              </p:txBody>
            </p:sp>
            <p:sp>
              <p:nvSpPr>
                <p:cNvPr id="92" name="Oval 121"/>
                <p:cNvSpPr/>
                <p:nvPr/>
              </p:nvSpPr>
              <p:spPr>
                <a:xfrm>
                  <a:off x="3528673" y="1183991"/>
                  <a:ext cx="191072" cy="191072"/>
                </a:xfrm>
                <a:prstGeom prst="ellipse">
                  <a:avLst/>
                </a:prstGeom>
                <a:ln/>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endParaRPr lang="en-US" sz="1600" dirty="0">
                    <a:solidFill>
                      <a:schemeClr val="tx1"/>
                    </a:solidFill>
                    <a:latin typeface="+mj-lt"/>
                  </a:endParaRPr>
                </a:p>
              </p:txBody>
            </p:sp>
          </p:grpSp>
          <p:grpSp>
            <p:nvGrpSpPr>
              <p:cNvPr id="63" name="Group 85"/>
              <p:cNvGrpSpPr/>
              <p:nvPr/>
            </p:nvGrpSpPr>
            <p:grpSpPr>
              <a:xfrm>
                <a:off x="4116161" y="2158577"/>
                <a:ext cx="1313448" cy="1886135"/>
                <a:chOff x="4082941" y="2652133"/>
                <a:chExt cx="1313448" cy="1886135"/>
              </a:xfrm>
              <a:gradFill>
                <a:gsLst>
                  <a:gs pos="0">
                    <a:srgbClr val="69AB19"/>
                  </a:gs>
                  <a:gs pos="98000">
                    <a:srgbClr val="FFC000"/>
                  </a:gs>
                </a:gsLst>
                <a:lin ang="16200000" scaled="1"/>
              </a:gradFill>
            </p:grpSpPr>
            <p:sp>
              <p:nvSpPr>
                <p:cNvPr id="86" name="Oval 125"/>
                <p:cNvSpPr/>
                <p:nvPr/>
              </p:nvSpPr>
              <p:spPr>
                <a:xfrm>
                  <a:off x="5087451" y="2652133"/>
                  <a:ext cx="191072" cy="191072"/>
                </a:xfrm>
                <a:prstGeom prst="ellipse">
                  <a:avLst/>
                </a:prstGeom>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7" name="Oval 126"/>
                <p:cNvSpPr/>
                <p:nvPr/>
              </p:nvSpPr>
              <p:spPr>
                <a:xfrm>
                  <a:off x="5205317" y="3603730"/>
                  <a:ext cx="191072" cy="191072"/>
                </a:xfrm>
                <a:prstGeom prst="ellipse">
                  <a:avLst/>
                </a:prstGeom>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8" name="Oval 127"/>
                <p:cNvSpPr/>
                <p:nvPr/>
              </p:nvSpPr>
              <p:spPr>
                <a:xfrm>
                  <a:off x="4741751" y="3723196"/>
                  <a:ext cx="191072" cy="191072"/>
                </a:xfrm>
                <a:prstGeom prst="ellipse">
                  <a:avLst/>
                </a:prstGeom>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9" name="Oval 128"/>
                <p:cNvSpPr/>
                <p:nvPr/>
              </p:nvSpPr>
              <p:spPr>
                <a:xfrm>
                  <a:off x="4333508" y="3959154"/>
                  <a:ext cx="191072" cy="191072"/>
                </a:xfrm>
                <a:prstGeom prst="ellipse">
                  <a:avLst/>
                </a:prstGeom>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90" name="Oval 129"/>
                <p:cNvSpPr/>
                <p:nvPr/>
              </p:nvSpPr>
              <p:spPr>
                <a:xfrm>
                  <a:off x="4082941" y="4347196"/>
                  <a:ext cx="191072" cy="191072"/>
                </a:xfrm>
                <a:prstGeom prst="ellipse">
                  <a:avLst/>
                </a:prstGeom>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grpSp>
          <p:grpSp>
            <p:nvGrpSpPr>
              <p:cNvPr id="64" name="Group 86"/>
              <p:cNvGrpSpPr/>
              <p:nvPr/>
            </p:nvGrpSpPr>
            <p:grpSpPr>
              <a:xfrm>
                <a:off x="3556925" y="1967505"/>
                <a:ext cx="1578834" cy="3770644"/>
                <a:chOff x="3414540" y="2858755"/>
                <a:chExt cx="1578834" cy="3770644"/>
              </a:xfrm>
              <a:gradFill flip="none" rotWithShape="1">
                <a:gsLst>
                  <a:gs pos="0">
                    <a:srgbClr val="00B0F0"/>
                  </a:gs>
                  <a:gs pos="98000">
                    <a:srgbClr val="69AB19"/>
                  </a:gs>
                </a:gsLst>
                <a:lin ang="10800000" scaled="1"/>
                <a:tileRect/>
              </a:gradFill>
            </p:grpSpPr>
            <p:sp>
              <p:nvSpPr>
                <p:cNvPr id="81" name="Oval 131"/>
                <p:cNvSpPr/>
                <p:nvPr/>
              </p:nvSpPr>
              <p:spPr>
                <a:xfrm>
                  <a:off x="3414540" y="6225878"/>
                  <a:ext cx="191072" cy="191072"/>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2" name="Oval 132"/>
                <p:cNvSpPr/>
                <p:nvPr/>
              </p:nvSpPr>
              <p:spPr>
                <a:xfrm>
                  <a:off x="4611230" y="2858755"/>
                  <a:ext cx="191072" cy="191072"/>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3" name="Oval 133"/>
                <p:cNvSpPr/>
                <p:nvPr/>
              </p:nvSpPr>
              <p:spPr>
                <a:xfrm>
                  <a:off x="4802302" y="6342791"/>
                  <a:ext cx="191072" cy="191072"/>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4" name="Oval 136"/>
                <p:cNvSpPr/>
                <p:nvPr/>
              </p:nvSpPr>
              <p:spPr>
                <a:xfrm>
                  <a:off x="3908460" y="6416950"/>
                  <a:ext cx="191072" cy="191072"/>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85" name="Oval 144"/>
                <p:cNvSpPr/>
                <p:nvPr/>
              </p:nvSpPr>
              <p:spPr>
                <a:xfrm>
                  <a:off x="4426988" y="6438327"/>
                  <a:ext cx="191072" cy="191072"/>
                </a:xfrm>
                <a:prstGeom prst="ellipse">
                  <a:avLst/>
                </a:prstGeom>
                <a:ln/>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grpSp>
          <p:grpSp>
            <p:nvGrpSpPr>
              <p:cNvPr id="65" name="Group 87"/>
              <p:cNvGrpSpPr/>
              <p:nvPr/>
            </p:nvGrpSpPr>
            <p:grpSpPr>
              <a:xfrm rot="21139230">
                <a:off x="6452269" y="3124012"/>
                <a:ext cx="1518309" cy="1221850"/>
                <a:chOff x="6176371" y="4279078"/>
                <a:chExt cx="1518309" cy="1221850"/>
              </a:xfrm>
              <a:gradFill>
                <a:gsLst>
                  <a:gs pos="0">
                    <a:srgbClr val="00B0F0"/>
                  </a:gs>
                  <a:gs pos="100000">
                    <a:schemeClr val="accent4">
                      <a:lumMod val="50000"/>
                    </a:schemeClr>
                  </a:gs>
                </a:gsLst>
                <a:lin ang="16200000" scaled="1"/>
              </a:gradFill>
            </p:grpSpPr>
            <p:sp>
              <p:nvSpPr>
                <p:cNvPr id="75" name="Oval 137"/>
                <p:cNvSpPr/>
                <p:nvPr/>
              </p:nvSpPr>
              <p:spPr>
                <a:xfrm>
                  <a:off x="6397052" y="4968475"/>
                  <a:ext cx="191072" cy="19107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76" name="Oval 139"/>
                <p:cNvSpPr/>
                <p:nvPr/>
              </p:nvSpPr>
              <p:spPr>
                <a:xfrm>
                  <a:off x="7377014" y="4279078"/>
                  <a:ext cx="191072" cy="19107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77" name="Oval 140"/>
                <p:cNvSpPr/>
                <p:nvPr/>
              </p:nvSpPr>
              <p:spPr>
                <a:xfrm>
                  <a:off x="7503608" y="4600156"/>
                  <a:ext cx="191072" cy="19107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78" name="Oval 141"/>
                <p:cNvSpPr/>
                <p:nvPr/>
              </p:nvSpPr>
              <p:spPr>
                <a:xfrm>
                  <a:off x="6764427" y="5038418"/>
                  <a:ext cx="191072" cy="19107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sp>
              <p:nvSpPr>
                <p:cNvPr id="79" name="Oval 145"/>
                <p:cNvSpPr/>
                <p:nvPr/>
              </p:nvSpPr>
              <p:spPr>
                <a:xfrm>
                  <a:off x="6176371" y="5309856"/>
                  <a:ext cx="191072" cy="191072"/>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sz="1600" dirty="0">
                    <a:latin typeface="+mj-lt"/>
                  </a:endParaRPr>
                </a:p>
              </p:txBody>
            </p:sp>
          </p:grpSp>
          <p:sp>
            <p:nvSpPr>
              <p:cNvPr id="66" name="TextBox 146"/>
              <p:cNvSpPr txBox="1">
                <a:spLocks noChangeArrowheads="1"/>
              </p:cNvSpPr>
              <p:nvPr/>
            </p:nvSpPr>
            <p:spPr bwMode="auto">
              <a:xfrm>
                <a:off x="7205881" y="2490414"/>
                <a:ext cx="1989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s-EC" sz="1600" dirty="0">
                  <a:solidFill>
                    <a:schemeClr val="bg1"/>
                  </a:solidFill>
                  <a:latin typeface="+mj-lt"/>
                </a:endParaRPr>
              </a:p>
            </p:txBody>
          </p:sp>
          <p:sp>
            <p:nvSpPr>
              <p:cNvPr id="67" name="TextBox 147"/>
              <p:cNvSpPr txBox="1">
                <a:spLocks noChangeArrowheads="1"/>
              </p:cNvSpPr>
              <p:nvPr/>
            </p:nvSpPr>
            <p:spPr bwMode="auto">
              <a:xfrm>
                <a:off x="4816244" y="4170802"/>
                <a:ext cx="1652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gn="ctr"/>
                <a:endParaRPr lang="es-EC" sz="1600" dirty="0">
                  <a:latin typeface="+mj-lt"/>
                </a:endParaRPr>
              </a:p>
            </p:txBody>
          </p:sp>
          <p:sp>
            <p:nvSpPr>
              <p:cNvPr id="68" name="TextBox 148"/>
              <p:cNvSpPr txBox="1">
                <a:spLocks noChangeArrowheads="1"/>
              </p:cNvSpPr>
              <p:nvPr/>
            </p:nvSpPr>
            <p:spPr bwMode="auto">
              <a:xfrm>
                <a:off x="1682520" y="4170510"/>
                <a:ext cx="15989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s-EC" sz="1600" b="1" dirty="0">
                  <a:latin typeface="+mj-lt"/>
                </a:endParaRPr>
              </a:p>
            </p:txBody>
          </p:sp>
          <p:sp>
            <p:nvSpPr>
              <p:cNvPr id="69" name="TextBox 149"/>
              <p:cNvSpPr txBox="1">
                <a:spLocks noChangeArrowheads="1"/>
              </p:cNvSpPr>
              <p:nvPr/>
            </p:nvSpPr>
            <p:spPr bwMode="auto">
              <a:xfrm>
                <a:off x="4334841" y="2274444"/>
                <a:ext cx="1625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s-EC" sz="1600" dirty="0">
                  <a:solidFill>
                    <a:schemeClr val="bg1"/>
                  </a:solidFill>
                  <a:latin typeface="+mj-lt"/>
                </a:endParaRPr>
              </a:p>
            </p:txBody>
          </p:sp>
          <p:sp>
            <p:nvSpPr>
              <p:cNvPr id="70" name="TextBox 150"/>
              <p:cNvSpPr txBox="1">
                <a:spLocks noChangeArrowheads="1"/>
              </p:cNvSpPr>
              <p:nvPr/>
            </p:nvSpPr>
            <p:spPr bwMode="auto">
              <a:xfrm>
                <a:off x="2449770" y="375256"/>
                <a:ext cx="14648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s-EC" sz="1600" b="1" dirty="0">
                  <a:latin typeface="+mj-lt"/>
                </a:endParaRPr>
              </a:p>
            </p:txBody>
          </p:sp>
          <p:sp>
            <p:nvSpPr>
              <p:cNvPr id="71" name="TextBox 151"/>
              <p:cNvSpPr txBox="1">
                <a:spLocks noChangeArrowheads="1"/>
              </p:cNvSpPr>
              <p:nvPr/>
            </p:nvSpPr>
            <p:spPr bwMode="auto">
              <a:xfrm>
                <a:off x="144207" y="2657413"/>
                <a:ext cx="1678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s-EC" sz="1600" b="1" u="sng" dirty="0">
                  <a:latin typeface="+mj-lt"/>
                </a:endParaRPr>
              </a:p>
            </p:txBody>
          </p:sp>
          <p:sp>
            <p:nvSpPr>
              <p:cNvPr id="72" name="TextBox 152"/>
              <p:cNvSpPr txBox="1">
                <a:spLocks noChangeArrowheads="1"/>
              </p:cNvSpPr>
              <p:nvPr/>
            </p:nvSpPr>
            <p:spPr bwMode="auto">
              <a:xfrm>
                <a:off x="5253688" y="215487"/>
                <a:ext cx="2987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endParaRPr lang="es-EC" sz="1600" dirty="0">
                  <a:latin typeface="+mj-lt"/>
                </a:endParaRPr>
              </a:p>
            </p:txBody>
          </p:sp>
          <p:sp>
            <p:nvSpPr>
              <p:cNvPr id="74" name="TextBox 154"/>
              <p:cNvSpPr txBox="1">
                <a:spLocks noChangeArrowheads="1"/>
              </p:cNvSpPr>
              <p:nvPr/>
            </p:nvSpPr>
            <p:spPr bwMode="auto">
              <a:xfrm>
                <a:off x="6714454" y="4232837"/>
                <a:ext cx="21732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s-EC" sz="1600" dirty="0">
                  <a:latin typeface="+mj-lt"/>
                </a:endParaRPr>
              </a:p>
            </p:txBody>
          </p:sp>
        </p:grpSp>
      </p:grpSp>
      <p:sp>
        <p:nvSpPr>
          <p:cNvPr id="125" name="124 Rectángulo"/>
          <p:cNvSpPr/>
          <p:nvPr/>
        </p:nvSpPr>
        <p:spPr>
          <a:xfrm>
            <a:off x="366887" y="2910946"/>
            <a:ext cx="1276538" cy="978729"/>
          </a:xfrm>
          <a:prstGeom prst="rect">
            <a:avLst/>
          </a:prstGeom>
        </p:spPr>
        <p:txBody>
          <a:bodyPr wrap="square">
            <a:spAutoFit/>
          </a:bodyPr>
          <a:lstStyle/>
          <a:p>
            <a:pPr lvl="0" algn="ctr" defTabSz="711200">
              <a:lnSpc>
                <a:spcPct val="90000"/>
              </a:lnSpc>
              <a:spcAft>
                <a:spcPct val="35000"/>
              </a:spcAft>
            </a:pPr>
            <a:r>
              <a:rPr lang="es-ES" sz="1600" dirty="0">
                <a:latin typeface="+mj-lt"/>
                <a:cs typeface="Times New Roman" pitchFamily="18" charset="0"/>
              </a:rPr>
              <a:t>Búsqueda del Buen Vivir y bien común </a:t>
            </a:r>
          </a:p>
        </p:txBody>
      </p:sp>
      <p:sp>
        <p:nvSpPr>
          <p:cNvPr id="126" name="125 Rectángulo"/>
          <p:cNvSpPr/>
          <p:nvPr/>
        </p:nvSpPr>
        <p:spPr>
          <a:xfrm>
            <a:off x="1511355" y="1031205"/>
            <a:ext cx="1276538" cy="843308"/>
          </a:xfrm>
          <a:prstGeom prst="rect">
            <a:avLst/>
          </a:prstGeom>
        </p:spPr>
        <p:txBody>
          <a:bodyPr wrap="square">
            <a:spAutoFit/>
          </a:bodyPr>
          <a:lstStyle/>
          <a:p>
            <a:pPr lvl="0" algn="ctr" defTabSz="711200">
              <a:lnSpc>
                <a:spcPct val="90000"/>
              </a:lnSpc>
              <a:spcAft>
                <a:spcPct val="35000"/>
              </a:spcAft>
            </a:pPr>
            <a:endParaRPr lang="es-ES" sz="1600" dirty="0">
              <a:latin typeface="+mj-lt"/>
              <a:cs typeface="Times New Roman" pitchFamily="18" charset="0"/>
            </a:endParaRPr>
          </a:p>
          <a:p>
            <a:pPr lvl="0" algn="ctr" defTabSz="711200">
              <a:lnSpc>
                <a:spcPct val="90000"/>
              </a:lnSpc>
              <a:spcAft>
                <a:spcPct val="35000"/>
              </a:spcAft>
            </a:pPr>
            <a:r>
              <a:rPr lang="es-ES" sz="1600" dirty="0">
                <a:latin typeface="+mj-lt"/>
                <a:cs typeface="Times New Roman" pitchFamily="18" charset="0"/>
              </a:rPr>
              <a:t>Trabajo sobre capital</a:t>
            </a:r>
          </a:p>
        </p:txBody>
      </p:sp>
      <p:sp>
        <p:nvSpPr>
          <p:cNvPr id="129" name="128 Rectángulo"/>
          <p:cNvSpPr/>
          <p:nvPr/>
        </p:nvSpPr>
        <p:spPr>
          <a:xfrm>
            <a:off x="2800714" y="4707637"/>
            <a:ext cx="1189749" cy="338554"/>
          </a:xfrm>
          <a:prstGeom prst="rect">
            <a:avLst/>
          </a:prstGeom>
        </p:spPr>
        <p:txBody>
          <a:bodyPr wrap="none">
            <a:spAutoFit/>
          </a:bodyPr>
          <a:lstStyle/>
          <a:p>
            <a:r>
              <a:rPr lang="es-ES" sz="1600" dirty="0">
                <a:latin typeface="+mj-lt"/>
                <a:cs typeface="Times New Roman" pitchFamily="18" charset="0"/>
              </a:rPr>
              <a:t>Autogestión</a:t>
            </a:r>
            <a:endParaRPr lang="es-ES" sz="1600" dirty="0">
              <a:latin typeface="+mj-lt"/>
            </a:endParaRPr>
          </a:p>
        </p:txBody>
      </p:sp>
      <p:sp>
        <p:nvSpPr>
          <p:cNvPr id="130" name="129 Rectángulo"/>
          <p:cNvSpPr/>
          <p:nvPr/>
        </p:nvSpPr>
        <p:spPr>
          <a:xfrm>
            <a:off x="5052118" y="4488793"/>
            <a:ext cx="1277486" cy="757130"/>
          </a:xfrm>
          <a:prstGeom prst="rect">
            <a:avLst/>
          </a:prstGeom>
        </p:spPr>
        <p:txBody>
          <a:bodyPr wrap="square">
            <a:spAutoFit/>
          </a:bodyPr>
          <a:lstStyle/>
          <a:p>
            <a:pPr lvl="0" algn="ctr" defTabSz="711200">
              <a:lnSpc>
                <a:spcPct val="90000"/>
              </a:lnSpc>
              <a:spcAft>
                <a:spcPct val="35000"/>
              </a:spcAft>
            </a:pPr>
            <a:r>
              <a:rPr lang="es-ES" sz="1600" dirty="0">
                <a:latin typeface="+mj-lt"/>
                <a:cs typeface="Times New Roman" pitchFamily="18" charset="0"/>
              </a:rPr>
              <a:t>Responsabilidad social y ambiental</a:t>
            </a:r>
          </a:p>
        </p:txBody>
      </p:sp>
      <p:sp>
        <p:nvSpPr>
          <p:cNvPr id="131" name="Oval 110"/>
          <p:cNvSpPr/>
          <p:nvPr/>
        </p:nvSpPr>
        <p:spPr>
          <a:xfrm>
            <a:off x="7374925" y="1677288"/>
            <a:ext cx="1731963" cy="1730375"/>
          </a:xfrm>
          <a:prstGeom prst="ellipse">
            <a:avLst/>
          </a:prstGeom>
          <a:ln/>
        </p:spPr>
        <p:style>
          <a:lnRef idx="1">
            <a:schemeClr val="accent1"/>
          </a:lnRef>
          <a:fillRef idx="2">
            <a:schemeClr val="accent1"/>
          </a:fillRef>
          <a:effectRef idx="1">
            <a:schemeClr val="accent1"/>
          </a:effectRef>
          <a:fontRef idx="minor">
            <a:schemeClr val="dk1"/>
          </a:fontRef>
        </p:style>
        <p:txBody>
          <a:bodyPr anchor="ctr"/>
          <a:lstStyle/>
          <a:p>
            <a:pPr lvl="0" algn="ctr" defTabSz="711200">
              <a:lnSpc>
                <a:spcPct val="90000"/>
              </a:lnSpc>
              <a:spcAft>
                <a:spcPct val="35000"/>
              </a:spcAft>
            </a:pPr>
            <a:r>
              <a:rPr lang="es-ES" sz="1600" dirty="0">
                <a:solidFill>
                  <a:schemeClr val="tx1"/>
                </a:solidFill>
                <a:latin typeface="+mj-lt"/>
                <a:cs typeface="Times New Roman" pitchFamily="18" charset="0"/>
              </a:rPr>
              <a:t>Respeto a la identidad cultural</a:t>
            </a:r>
          </a:p>
        </p:txBody>
      </p:sp>
      <p:sp>
        <p:nvSpPr>
          <p:cNvPr id="132" name="Oval 63"/>
          <p:cNvSpPr/>
          <p:nvPr/>
        </p:nvSpPr>
        <p:spPr>
          <a:xfrm>
            <a:off x="3439988" y="1126425"/>
            <a:ext cx="1416050" cy="1416050"/>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lvl="0" algn="ctr" defTabSz="711200">
              <a:lnSpc>
                <a:spcPct val="90000"/>
              </a:lnSpc>
              <a:spcAft>
                <a:spcPct val="35000"/>
              </a:spcAft>
            </a:pPr>
            <a:r>
              <a:rPr lang="es-ES" sz="1600" dirty="0">
                <a:latin typeface="+mj-lt"/>
                <a:cs typeface="Times New Roman" pitchFamily="18" charset="0"/>
              </a:rPr>
              <a:t>Comercio justo, ético, y responsable</a:t>
            </a:r>
          </a:p>
        </p:txBody>
      </p:sp>
      <p:sp>
        <p:nvSpPr>
          <p:cNvPr id="143" name="142 Rectángulo"/>
          <p:cNvSpPr/>
          <p:nvPr/>
        </p:nvSpPr>
        <p:spPr>
          <a:xfrm>
            <a:off x="5612973" y="2671870"/>
            <a:ext cx="957954" cy="757130"/>
          </a:xfrm>
          <a:prstGeom prst="rect">
            <a:avLst/>
          </a:prstGeom>
        </p:spPr>
        <p:txBody>
          <a:bodyPr wrap="square">
            <a:spAutoFit/>
          </a:bodyPr>
          <a:lstStyle/>
          <a:p>
            <a:pPr lvl="0" algn="ctr" defTabSz="711200">
              <a:lnSpc>
                <a:spcPct val="90000"/>
              </a:lnSpc>
              <a:spcAft>
                <a:spcPct val="35000"/>
              </a:spcAft>
            </a:pPr>
            <a:r>
              <a:rPr lang="es-EC" sz="1600" dirty="0">
                <a:latin typeface="+mj-lt"/>
                <a:cs typeface="Times New Roman" pitchFamily="18" charset="0"/>
              </a:rPr>
              <a:t>Equidad de género</a:t>
            </a:r>
            <a:endParaRPr lang="es-ES" sz="1600" dirty="0">
              <a:latin typeface="+mj-lt"/>
              <a:cs typeface="Times New Roman" pitchFamily="18" charset="0"/>
            </a:endParaRPr>
          </a:p>
        </p:txBody>
      </p:sp>
      <p:sp>
        <p:nvSpPr>
          <p:cNvPr id="144" name="143 Rectángulo"/>
          <p:cNvSpPr/>
          <p:nvPr/>
        </p:nvSpPr>
        <p:spPr>
          <a:xfrm>
            <a:off x="7390702" y="4399346"/>
            <a:ext cx="1499179" cy="757130"/>
          </a:xfrm>
          <a:prstGeom prst="rect">
            <a:avLst/>
          </a:prstGeom>
        </p:spPr>
        <p:txBody>
          <a:bodyPr wrap="square">
            <a:spAutoFit/>
          </a:bodyPr>
          <a:lstStyle/>
          <a:p>
            <a:pPr lvl="0" algn="ctr" defTabSz="711200">
              <a:lnSpc>
                <a:spcPct val="90000"/>
              </a:lnSpc>
              <a:spcAft>
                <a:spcPct val="35000"/>
              </a:spcAft>
            </a:pPr>
            <a:r>
              <a:rPr lang="es-ES" sz="1600" dirty="0">
                <a:latin typeface="+mj-lt"/>
                <a:cs typeface="Times New Roman" pitchFamily="18" charset="0"/>
              </a:rPr>
              <a:t>Distribución equitativa y solidaria</a:t>
            </a:r>
          </a:p>
        </p:txBody>
      </p:sp>
      <p:sp>
        <p:nvSpPr>
          <p:cNvPr id="146" name="145 CuadroTexto"/>
          <p:cNvSpPr txBox="1"/>
          <p:nvPr/>
        </p:nvSpPr>
        <p:spPr>
          <a:xfrm>
            <a:off x="1692257" y="631095"/>
            <a:ext cx="6258313" cy="400110"/>
          </a:xfrm>
          <a:prstGeom prst="rect">
            <a:avLst/>
          </a:prstGeom>
          <a:noFill/>
        </p:spPr>
        <p:txBody>
          <a:bodyPr wrap="square" rtlCol="0">
            <a:spAutoFit/>
          </a:bodyPr>
          <a:lstStyle/>
          <a:p>
            <a:pPr algn="ctr"/>
            <a:r>
              <a:rPr lang="es-ES" sz="2000" b="1" dirty="0">
                <a:latin typeface="+mj-lt"/>
              </a:rPr>
              <a:t>Principios de la Economía Popular y Solidaria</a:t>
            </a:r>
          </a:p>
        </p:txBody>
      </p:sp>
      <p:pic>
        <p:nvPicPr>
          <p:cNvPr id="52" name="Picture 2" descr="Resultado de imagen para ceac espe">
            <a:extLst>
              <a:ext uri="{FF2B5EF4-FFF2-40B4-BE49-F238E27FC236}">
                <a16:creationId xmlns:a16="http://schemas.microsoft.com/office/drawing/2014/main" id="{EB5F906C-C3C7-4CD7-BA1D-231C6ABD8B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n relacionada">
            <a:extLst>
              <a:ext uri="{FF2B5EF4-FFF2-40B4-BE49-F238E27FC236}">
                <a16:creationId xmlns:a16="http://schemas.microsoft.com/office/drawing/2014/main" id="{D88C65F1-99D0-4FD5-985D-B8C941A16C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5108" y="2599286"/>
            <a:ext cx="1439227" cy="143922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principios y valores">
            <a:extLst>
              <a:ext uri="{FF2B5EF4-FFF2-40B4-BE49-F238E27FC236}">
                <a16:creationId xmlns:a16="http://schemas.microsoft.com/office/drawing/2014/main" id="{5B14BD51-D340-40A5-9170-B4FD404892D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0638" y="547414"/>
            <a:ext cx="1537197" cy="11528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Resultado de imagen para cooperativa de ahorro y credito">
            <a:extLst>
              <a:ext uri="{FF2B5EF4-FFF2-40B4-BE49-F238E27FC236}">
                <a16:creationId xmlns:a16="http://schemas.microsoft.com/office/drawing/2014/main" id="{2576773A-6297-4281-956D-A7E23FFDB9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964" y="4614661"/>
            <a:ext cx="2193410" cy="146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34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55982920"/>
              </p:ext>
            </p:extLst>
          </p:nvPr>
        </p:nvGraphicFramePr>
        <p:xfrm>
          <a:off x="-1404664" y="774580"/>
          <a:ext cx="6552728"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1079162297"/>
              </p:ext>
            </p:extLst>
          </p:nvPr>
        </p:nvGraphicFramePr>
        <p:xfrm>
          <a:off x="3868867" y="908720"/>
          <a:ext cx="5095621" cy="2793177"/>
        </p:xfrm>
        <a:graphic>
          <a:graphicData uri="http://schemas.openxmlformats.org/drawingml/2006/table">
            <a:tbl>
              <a:tblPr firstRow="1" firstCol="1" bandRow="1">
                <a:tableStyleId>{5FD0F851-EC5A-4D38-B0AD-8093EC10F338}</a:tableStyleId>
              </a:tblPr>
              <a:tblGrid>
                <a:gridCol w="1522556">
                  <a:extLst>
                    <a:ext uri="{9D8B030D-6E8A-4147-A177-3AD203B41FA5}">
                      <a16:colId xmlns:a16="http://schemas.microsoft.com/office/drawing/2014/main" val="20000"/>
                    </a:ext>
                  </a:extLst>
                </a:gridCol>
                <a:gridCol w="3573065">
                  <a:extLst>
                    <a:ext uri="{9D8B030D-6E8A-4147-A177-3AD203B41FA5}">
                      <a16:colId xmlns:a16="http://schemas.microsoft.com/office/drawing/2014/main" val="20001"/>
                    </a:ext>
                  </a:extLst>
                </a:gridCol>
              </a:tblGrid>
              <a:tr h="360438">
                <a:tc>
                  <a:txBody>
                    <a:bodyPr/>
                    <a:lstStyle/>
                    <a:p>
                      <a:pPr marL="450215" algn="just">
                        <a:lnSpc>
                          <a:spcPct val="150000"/>
                        </a:lnSpc>
                        <a:spcAft>
                          <a:spcPts val="0"/>
                        </a:spcAft>
                      </a:pPr>
                      <a:r>
                        <a:rPr lang="es-CO" sz="1400" dirty="0">
                          <a:effectLst/>
                          <a:latin typeface="+mj-lt"/>
                        </a:rPr>
                        <a:t>Segmento</a:t>
                      </a:r>
                      <a:endParaRPr lang="es-ES" sz="1400" dirty="0">
                        <a:effectLst/>
                        <a:latin typeface="+mj-lt"/>
                        <a:ea typeface="Calibri"/>
                        <a:cs typeface="Times New Roman" pitchFamily="18" charset="0"/>
                      </a:endParaRPr>
                    </a:p>
                  </a:txBody>
                  <a:tcPr marL="68580" marR="68580" marT="0" marB="0" anchor="ctr"/>
                </a:tc>
                <a:tc>
                  <a:txBody>
                    <a:bodyPr/>
                    <a:lstStyle/>
                    <a:p>
                      <a:pPr marL="450215" algn="just">
                        <a:lnSpc>
                          <a:spcPct val="150000"/>
                        </a:lnSpc>
                        <a:spcAft>
                          <a:spcPts val="0"/>
                        </a:spcAft>
                      </a:pPr>
                      <a:r>
                        <a:rPr lang="es-CO" sz="1400" dirty="0">
                          <a:effectLst/>
                          <a:latin typeface="+mj-lt"/>
                        </a:rPr>
                        <a:t>Activos (USD)</a:t>
                      </a:r>
                      <a:endParaRPr lang="es-ES" sz="1400" dirty="0">
                        <a:effectLst/>
                        <a:latin typeface="+mj-lt"/>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2432739">
                <a:tc>
                  <a:txBody>
                    <a:bodyPr/>
                    <a:lstStyle/>
                    <a:p>
                      <a:pPr marL="450215" algn="just">
                        <a:lnSpc>
                          <a:spcPct val="150000"/>
                        </a:lnSpc>
                        <a:spcAft>
                          <a:spcPts val="0"/>
                        </a:spcAft>
                      </a:pPr>
                      <a:r>
                        <a:rPr lang="es-CO" sz="1400" dirty="0">
                          <a:effectLst/>
                          <a:latin typeface="+mj-lt"/>
                        </a:rPr>
                        <a:t>1</a:t>
                      </a:r>
                      <a:endParaRPr lang="es-ES" sz="1400" dirty="0">
                        <a:effectLst/>
                        <a:latin typeface="+mj-lt"/>
                      </a:endParaRPr>
                    </a:p>
                    <a:p>
                      <a:pPr marL="450215" algn="just">
                        <a:lnSpc>
                          <a:spcPct val="150000"/>
                        </a:lnSpc>
                        <a:spcAft>
                          <a:spcPts val="0"/>
                        </a:spcAft>
                      </a:pPr>
                      <a:r>
                        <a:rPr lang="es-CO" sz="1400" dirty="0">
                          <a:effectLst/>
                          <a:latin typeface="+mj-lt"/>
                        </a:rPr>
                        <a:t>2</a:t>
                      </a:r>
                      <a:endParaRPr lang="es-ES" sz="1400" dirty="0">
                        <a:effectLst/>
                        <a:latin typeface="+mj-lt"/>
                      </a:endParaRPr>
                    </a:p>
                    <a:p>
                      <a:pPr marL="450215" algn="just">
                        <a:lnSpc>
                          <a:spcPct val="150000"/>
                        </a:lnSpc>
                        <a:spcAft>
                          <a:spcPts val="0"/>
                        </a:spcAft>
                      </a:pPr>
                      <a:r>
                        <a:rPr lang="es-CO" sz="1400" dirty="0">
                          <a:effectLst/>
                          <a:latin typeface="+mj-lt"/>
                        </a:rPr>
                        <a:t>3</a:t>
                      </a:r>
                      <a:endParaRPr lang="es-ES" sz="1400" dirty="0">
                        <a:effectLst/>
                        <a:latin typeface="+mj-lt"/>
                      </a:endParaRPr>
                    </a:p>
                    <a:p>
                      <a:pPr marL="450215" algn="just">
                        <a:lnSpc>
                          <a:spcPct val="150000"/>
                        </a:lnSpc>
                        <a:spcAft>
                          <a:spcPts val="0"/>
                        </a:spcAft>
                      </a:pPr>
                      <a:r>
                        <a:rPr lang="es-CO" sz="1400" dirty="0">
                          <a:effectLst/>
                          <a:latin typeface="+mj-lt"/>
                        </a:rPr>
                        <a:t>4</a:t>
                      </a:r>
                      <a:endParaRPr lang="es-ES" sz="1400" dirty="0">
                        <a:effectLst/>
                        <a:latin typeface="+mj-lt"/>
                      </a:endParaRPr>
                    </a:p>
                    <a:p>
                      <a:pPr marL="450215" algn="just">
                        <a:lnSpc>
                          <a:spcPct val="150000"/>
                        </a:lnSpc>
                        <a:spcAft>
                          <a:spcPts val="0"/>
                        </a:spcAft>
                      </a:pPr>
                      <a:r>
                        <a:rPr lang="es-CO" sz="1400" dirty="0">
                          <a:effectLst/>
                          <a:latin typeface="+mj-lt"/>
                        </a:rPr>
                        <a:t>5</a:t>
                      </a:r>
                      <a:endParaRPr lang="es-ES" sz="1400" dirty="0">
                        <a:effectLst/>
                        <a:latin typeface="+mj-lt"/>
                        <a:ea typeface="Calibri"/>
                        <a:cs typeface="Times New Roman" pitchFamily="18" charset="0"/>
                      </a:endParaRPr>
                    </a:p>
                  </a:txBody>
                  <a:tcPr marL="68580" marR="68580" marT="0" marB="0" anchor="ctr"/>
                </a:tc>
                <a:tc>
                  <a:txBody>
                    <a:bodyPr/>
                    <a:lstStyle/>
                    <a:p>
                      <a:pPr marL="450215" algn="just">
                        <a:lnSpc>
                          <a:spcPct val="150000"/>
                        </a:lnSpc>
                        <a:spcAft>
                          <a:spcPts val="0"/>
                        </a:spcAft>
                      </a:pPr>
                      <a:r>
                        <a:rPr lang="es-CO" sz="1400" dirty="0">
                          <a:effectLst/>
                          <a:latin typeface="+mj-lt"/>
                        </a:rPr>
                        <a:t>Mayor a 80´000.000,00</a:t>
                      </a:r>
                      <a:endParaRPr lang="es-ES" sz="1400" dirty="0">
                        <a:effectLst/>
                        <a:latin typeface="+mj-lt"/>
                      </a:endParaRPr>
                    </a:p>
                    <a:p>
                      <a:pPr marL="450215" algn="just">
                        <a:lnSpc>
                          <a:spcPct val="150000"/>
                        </a:lnSpc>
                        <a:spcAft>
                          <a:spcPts val="0"/>
                        </a:spcAft>
                      </a:pPr>
                      <a:r>
                        <a:rPr lang="es-CO" sz="1400" dirty="0">
                          <a:effectLst/>
                          <a:latin typeface="+mj-lt"/>
                        </a:rPr>
                        <a:t>Mayor a 20´000.000,00 a 80´000.000,00</a:t>
                      </a:r>
                      <a:endParaRPr lang="es-ES" sz="1400" dirty="0">
                        <a:effectLst/>
                        <a:latin typeface="+mj-lt"/>
                      </a:endParaRPr>
                    </a:p>
                    <a:p>
                      <a:pPr marL="450215" algn="just">
                        <a:lnSpc>
                          <a:spcPct val="150000"/>
                        </a:lnSpc>
                        <a:spcAft>
                          <a:spcPts val="0"/>
                        </a:spcAft>
                      </a:pPr>
                      <a:r>
                        <a:rPr lang="es-CO" sz="1400" dirty="0">
                          <a:effectLst/>
                          <a:latin typeface="+mj-lt"/>
                        </a:rPr>
                        <a:t>Mayor a 5´000.000,00 a 20´000.000,00</a:t>
                      </a:r>
                      <a:endParaRPr lang="es-ES" sz="1400" dirty="0">
                        <a:effectLst/>
                        <a:latin typeface="+mj-lt"/>
                      </a:endParaRPr>
                    </a:p>
                    <a:p>
                      <a:pPr marL="450215" algn="just">
                        <a:lnSpc>
                          <a:spcPct val="150000"/>
                        </a:lnSpc>
                        <a:spcAft>
                          <a:spcPts val="0"/>
                        </a:spcAft>
                      </a:pPr>
                      <a:r>
                        <a:rPr lang="es-CO" sz="1400" dirty="0">
                          <a:effectLst/>
                          <a:latin typeface="+mj-lt"/>
                        </a:rPr>
                        <a:t>Mayor a 1´000.000,00 a 5´000.000,00</a:t>
                      </a:r>
                      <a:endParaRPr lang="es-ES" sz="1400" dirty="0">
                        <a:effectLst/>
                        <a:latin typeface="+mj-lt"/>
                      </a:endParaRPr>
                    </a:p>
                    <a:p>
                      <a:pPr marL="450215" algn="just">
                        <a:lnSpc>
                          <a:spcPct val="150000"/>
                        </a:lnSpc>
                        <a:spcAft>
                          <a:spcPts val="0"/>
                        </a:spcAft>
                      </a:pPr>
                      <a:r>
                        <a:rPr lang="es-CO" sz="1400" dirty="0">
                          <a:effectLst/>
                          <a:latin typeface="+mj-lt"/>
                        </a:rPr>
                        <a:t>Hasta 1´000.000,00</a:t>
                      </a:r>
                      <a:endParaRPr lang="es-ES" sz="1400" dirty="0">
                        <a:effectLst/>
                        <a:latin typeface="+mj-lt"/>
                      </a:endParaRPr>
                    </a:p>
                    <a:p>
                      <a:pPr marL="450215" algn="just">
                        <a:lnSpc>
                          <a:spcPct val="150000"/>
                        </a:lnSpc>
                        <a:spcAft>
                          <a:spcPts val="0"/>
                        </a:spcAft>
                      </a:pPr>
                      <a:r>
                        <a:rPr lang="es-CO" sz="1400" dirty="0">
                          <a:effectLst/>
                          <a:latin typeface="+mj-lt"/>
                        </a:rPr>
                        <a:t>Cajas de ahorro, bancos comunales y cajas comunales</a:t>
                      </a:r>
                      <a:endParaRPr lang="es-ES" sz="1400" dirty="0">
                        <a:effectLst/>
                        <a:latin typeface="+mj-lt"/>
                        <a:ea typeface="Calibri"/>
                        <a:cs typeface="Times New Roman" pitchFamily="18" charset="0"/>
                      </a:endParaRPr>
                    </a:p>
                  </a:txBody>
                  <a:tcPr marL="68580" marR="68580" marT="0" marB="0" anchor="b"/>
                </a:tc>
                <a:extLst>
                  <a:ext uri="{0D108BD9-81ED-4DB2-BD59-A6C34878D82A}">
                    <a16:rowId xmlns:a16="http://schemas.microsoft.com/office/drawing/2014/main" val="10001"/>
                  </a:ext>
                </a:extLst>
              </a:tr>
            </a:tbl>
          </a:graphicData>
        </a:graphic>
      </p:graphicFrame>
      <p:sp>
        <p:nvSpPr>
          <p:cNvPr id="12" name="11 Rectángulo"/>
          <p:cNvSpPr/>
          <p:nvPr/>
        </p:nvSpPr>
        <p:spPr>
          <a:xfrm>
            <a:off x="4283078" y="3810526"/>
            <a:ext cx="4681410" cy="338554"/>
          </a:xfrm>
          <a:prstGeom prst="rect">
            <a:avLst/>
          </a:prstGeom>
        </p:spPr>
        <p:txBody>
          <a:bodyPr wrap="square">
            <a:spAutoFit/>
          </a:bodyPr>
          <a:lstStyle/>
          <a:p>
            <a:r>
              <a:rPr lang="es-EC" sz="1600" dirty="0">
                <a:latin typeface="Times New Roman" pitchFamily="18" charset="0"/>
                <a:cs typeface="Times New Roman" pitchFamily="18" charset="0"/>
              </a:rPr>
              <a:t>A diciembre 2017  hubo 667 COAC a nivel nacional</a:t>
            </a:r>
            <a:endParaRPr lang="es-ES" sz="1600" dirty="0">
              <a:latin typeface="Times New Roman" pitchFamily="18" charset="0"/>
              <a:cs typeface="Times New Roman" pitchFamily="18" charset="0"/>
            </a:endParaRPr>
          </a:p>
        </p:txBody>
      </p:sp>
      <p:sp>
        <p:nvSpPr>
          <p:cNvPr id="13" name="12 Flecha derecha"/>
          <p:cNvSpPr/>
          <p:nvPr/>
        </p:nvSpPr>
        <p:spPr>
          <a:xfrm>
            <a:off x="3375158" y="3947343"/>
            <a:ext cx="432048" cy="32608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dirty="0"/>
          </a:p>
        </p:txBody>
      </p:sp>
      <p:graphicFrame>
        <p:nvGraphicFramePr>
          <p:cNvPr id="16" name="15 Tabla"/>
          <p:cNvGraphicFramePr>
            <a:graphicFrameLocks noGrp="1"/>
          </p:cNvGraphicFramePr>
          <p:nvPr>
            <p:extLst>
              <p:ext uri="{D42A27DB-BD31-4B8C-83A1-F6EECF244321}">
                <p14:modId xmlns:p14="http://schemas.microsoft.com/office/powerpoint/2010/main" val="2252988443"/>
              </p:ext>
            </p:extLst>
          </p:nvPr>
        </p:nvGraphicFramePr>
        <p:xfrm>
          <a:off x="1331640" y="4351579"/>
          <a:ext cx="6912769" cy="1728790"/>
        </p:xfrm>
        <a:graphic>
          <a:graphicData uri="http://schemas.openxmlformats.org/drawingml/2006/table">
            <a:tbl>
              <a:tblPr firstRow="1" firstCol="1" bandRow="1">
                <a:tableStyleId>{68D230F3-CF80-4859-8CE7-A43EE81993B5}</a:tableStyleId>
              </a:tblPr>
              <a:tblGrid>
                <a:gridCol w="2207225">
                  <a:extLst>
                    <a:ext uri="{9D8B030D-6E8A-4147-A177-3AD203B41FA5}">
                      <a16:colId xmlns:a16="http://schemas.microsoft.com/office/drawing/2014/main" val="20000"/>
                    </a:ext>
                  </a:extLst>
                </a:gridCol>
                <a:gridCol w="1621282">
                  <a:extLst>
                    <a:ext uri="{9D8B030D-6E8A-4147-A177-3AD203B41FA5}">
                      <a16:colId xmlns:a16="http://schemas.microsoft.com/office/drawing/2014/main" val="20001"/>
                    </a:ext>
                  </a:extLst>
                </a:gridCol>
                <a:gridCol w="3084262">
                  <a:extLst>
                    <a:ext uri="{9D8B030D-6E8A-4147-A177-3AD203B41FA5}">
                      <a16:colId xmlns:a16="http://schemas.microsoft.com/office/drawing/2014/main" val="20002"/>
                    </a:ext>
                  </a:extLst>
                </a:gridCol>
              </a:tblGrid>
              <a:tr h="501318">
                <a:tc>
                  <a:txBody>
                    <a:bodyPr/>
                    <a:lstStyle/>
                    <a:p>
                      <a:pPr marL="450215" algn="just">
                        <a:lnSpc>
                          <a:spcPct val="150000"/>
                        </a:lnSpc>
                        <a:spcAft>
                          <a:spcPts val="0"/>
                        </a:spcAft>
                      </a:pPr>
                      <a:r>
                        <a:rPr lang="es-EC" sz="1400" dirty="0">
                          <a:effectLst/>
                          <a:latin typeface="+mj-lt"/>
                        </a:rPr>
                        <a:t>Segmento</a:t>
                      </a:r>
                      <a:endParaRPr lang="es-ES" sz="1400" dirty="0">
                        <a:effectLst/>
                        <a:latin typeface="+mj-lt"/>
                        <a:ea typeface="Calibri"/>
                        <a:cs typeface="Times New Roman" pitchFamily="18" charset="0"/>
                      </a:endParaRPr>
                    </a:p>
                  </a:txBody>
                  <a:tcPr marL="68580" marR="68580" marT="0" marB="0"/>
                </a:tc>
                <a:tc>
                  <a:txBody>
                    <a:bodyPr/>
                    <a:lstStyle/>
                    <a:p>
                      <a:pPr marL="450215" algn="just">
                        <a:lnSpc>
                          <a:spcPct val="150000"/>
                        </a:lnSpc>
                        <a:spcAft>
                          <a:spcPts val="0"/>
                        </a:spcAft>
                      </a:pPr>
                      <a:r>
                        <a:rPr lang="es-EC" sz="1400" dirty="0">
                          <a:effectLst/>
                          <a:latin typeface="+mj-lt"/>
                        </a:rPr>
                        <a:t>Entidades</a:t>
                      </a:r>
                      <a:endParaRPr lang="es-ES" sz="1400" dirty="0">
                        <a:effectLst/>
                        <a:latin typeface="+mj-lt"/>
                        <a:ea typeface="Calibri"/>
                        <a:cs typeface="Times New Roman" pitchFamily="18" charset="0"/>
                      </a:endParaRPr>
                    </a:p>
                  </a:txBody>
                  <a:tcPr marL="68580" marR="68580" marT="0" marB="0"/>
                </a:tc>
                <a:tc>
                  <a:txBody>
                    <a:bodyPr/>
                    <a:lstStyle/>
                    <a:p>
                      <a:pPr marL="450215" algn="ctr">
                        <a:lnSpc>
                          <a:spcPct val="150000"/>
                        </a:lnSpc>
                        <a:spcAft>
                          <a:spcPts val="0"/>
                        </a:spcAft>
                      </a:pPr>
                      <a:r>
                        <a:rPr lang="es-EC" sz="1400" dirty="0">
                          <a:effectLst/>
                          <a:latin typeface="+mj-lt"/>
                        </a:rPr>
                        <a:t>Total de Activos (Millones de dólares)</a:t>
                      </a:r>
                      <a:endParaRPr lang="es-ES" sz="1400" dirty="0">
                        <a:effectLst/>
                        <a:latin typeface="+mj-lt"/>
                        <a:ea typeface="Calibri"/>
                        <a:cs typeface="Times New Roman" pitchFamily="18" charset="0"/>
                      </a:endParaRPr>
                    </a:p>
                  </a:txBody>
                  <a:tcPr marL="68580" marR="68580" marT="0" marB="0"/>
                </a:tc>
                <a:extLst>
                  <a:ext uri="{0D108BD9-81ED-4DB2-BD59-A6C34878D82A}">
                    <a16:rowId xmlns:a16="http://schemas.microsoft.com/office/drawing/2014/main" val="10000"/>
                  </a:ext>
                </a:extLst>
              </a:tr>
              <a:tr h="234710">
                <a:tc>
                  <a:txBody>
                    <a:bodyPr/>
                    <a:lstStyle/>
                    <a:p>
                      <a:pPr marL="450215" algn="just">
                        <a:lnSpc>
                          <a:spcPct val="150000"/>
                        </a:lnSpc>
                        <a:spcAft>
                          <a:spcPts val="0"/>
                        </a:spcAft>
                      </a:pPr>
                      <a:r>
                        <a:rPr lang="es-EC" sz="1400" dirty="0">
                          <a:effectLst/>
                          <a:latin typeface="+mj-lt"/>
                        </a:rPr>
                        <a:t>Segmento 4</a:t>
                      </a:r>
                      <a:endParaRPr lang="es-ES" sz="1400" dirty="0">
                        <a:effectLst/>
                        <a:latin typeface="+mj-lt"/>
                        <a:ea typeface="Calibri"/>
                        <a:cs typeface="Times New Roman" pitchFamily="18" charset="0"/>
                      </a:endParaRPr>
                    </a:p>
                  </a:txBody>
                  <a:tcPr marL="68580" marR="68580" marT="0" marB="0"/>
                </a:tc>
                <a:tc>
                  <a:txBody>
                    <a:bodyPr/>
                    <a:lstStyle/>
                    <a:p>
                      <a:pPr marL="450215" algn="just">
                        <a:lnSpc>
                          <a:spcPct val="150000"/>
                        </a:lnSpc>
                        <a:spcAft>
                          <a:spcPts val="0"/>
                        </a:spcAft>
                      </a:pPr>
                      <a:r>
                        <a:rPr lang="es-EC" sz="1400" dirty="0">
                          <a:effectLst/>
                          <a:latin typeface="+mj-lt"/>
                        </a:rPr>
                        <a:t>180</a:t>
                      </a:r>
                      <a:endParaRPr lang="es-ES" sz="1400" dirty="0">
                        <a:effectLst/>
                        <a:latin typeface="+mj-lt"/>
                        <a:ea typeface="Calibri"/>
                        <a:cs typeface="Times New Roman" pitchFamily="18" charset="0"/>
                      </a:endParaRPr>
                    </a:p>
                  </a:txBody>
                  <a:tcPr marL="68580" marR="68580" marT="0" marB="0"/>
                </a:tc>
                <a:tc>
                  <a:txBody>
                    <a:bodyPr/>
                    <a:lstStyle/>
                    <a:p>
                      <a:pPr marL="450215" algn="ctr">
                        <a:lnSpc>
                          <a:spcPct val="150000"/>
                        </a:lnSpc>
                        <a:spcAft>
                          <a:spcPts val="0"/>
                        </a:spcAft>
                      </a:pPr>
                      <a:r>
                        <a:rPr lang="es-EC" sz="1400" dirty="0">
                          <a:effectLst/>
                          <a:latin typeface="+mj-lt"/>
                        </a:rPr>
                        <a:t>USD 451</a:t>
                      </a:r>
                      <a:endParaRPr lang="es-ES" sz="1400" dirty="0">
                        <a:effectLst/>
                        <a:latin typeface="+mj-lt"/>
                        <a:ea typeface="Calibri"/>
                        <a:cs typeface="Times New Roman" pitchFamily="18" charset="0"/>
                      </a:endParaRPr>
                    </a:p>
                  </a:txBody>
                  <a:tcPr marL="68580" marR="68580" marT="0" marB="0"/>
                </a:tc>
                <a:extLst>
                  <a:ext uri="{0D108BD9-81ED-4DB2-BD59-A6C34878D82A}">
                    <a16:rowId xmlns:a16="http://schemas.microsoft.com/office/drawing/2014/main" val="10001"/>
                  </a:ext>
                </a:extLst>
              </a:tr>
              <a:tr h="234710">
                <a:tc>
                  <a:txBody>
                    <a:bodyPr/>
                    <a:lstStyle/>
                    <a:p>
                      <a:pPr marL="450215" algn="just">
                        <a:lnSpc>
                          <a:spcPct val="150000"/>
                        </a:lnSpc>
                        <a:spcAft>
                          <a:spcPts val="0"/>
                        </a:spcAft>
                      </a:pPr>
                      <a:r>
                        <a:rPr lang="es-EC" sz="1400" dirty="0">
                          <a:effectLst/>
                          <a:latin typeface="+mj-lt"/>
                        </a:rPr>
                        <a:t>Segmento 5</a:t>
                      </a:r>
                      <a:endParaRPr lang="es-ES" sz="1400" dirty="0">
                        <a:effectLst/>
                        <a:latin typeface="+mj-lt"/>
                        <a:ea typeface="Calibri"/>
                        <a:cs typeface="Times New Roman" pitchFamily="18" charset="0"/>
                      </a:endParaRPr>
                    </a:p>
                  </a:txBody>
                  <a:tcPr marL="68580" marR="68580" marT="0" marB="0"/>
                </a:tc>
                <a:tc>
                  <a:txBody>
                    <a:bodyPr/>
                    <a:lstStyle/>
                    <a:p>
                      <a:pPr marL="450215" algn="just">
                        <a:lnSpc>
                          <a:spcPct val="150000"/>
                        </a:lnSpc>
                        <a:spcAft>
                          <a:spcPts val="0"/>
                        </a:spcAft>
                      </a:pPr>
                      <a:r>
                        <a:rPr lang="es-EC" sz="1400" dirty="0">
                          <a:effectLst/>
                          <a:latin typeface="+mj-lt"/>
                        </a:rPr>
                        <a:t>337</a:t>
                      </a:r>
                      <a:endParaRPr lang="es-ES" sz="1400" dirty="0">
                        <a:effectLst/>
                        <a:latin typeface="+mj-lt"/>
                        <a:ea typeface="Calibri"/>
                        <a:cs typeface="Times New Roman" pitchFamily="18" charset="0"/>
                      </a:endParaRPr>
                    </a:p>
                  </a:txBody>
                  <a:tcPr marL="68580" marR="68580" marT="0" marB="0"/>
                </a:tc>
                <a:tc>
                  <a:txBody>
                    <a:bodyPr/>
                    <a:lstStyle/>
                    <a:p>
                      <a:pPr marL="450215" algn="ctr">
                        <a:lnSpc>
                          <a:spcPct val="150000"/>
                        </a:lnSpc>
                        <a:spcAft>
                          <a:spcPts val="0"/>
                        </a:spcAft>
                      </a:pPr>
                      <a:r>
                        <a:rPr lang="es-EC" sz="1400" dirty="0">
                          <a:effectLst/>
                          <a:latin typeface="+mj-lt"/>
                        </a:rPr>
                        <a:t>USD 124</a:t>
                      </a:r>
                      <a:endParaRPr lang="es-ES" sz="1400" dirty="0">
                        <a:effectLst/>
                        <a:latin typeface="+mj-lt"/>
                        <a:ea typeface="Calibri"/>
                        <a:cs typeface="Times New Roman" pitchFamily="18" charset="0"/>
                      </a:endParaRPr>
                    </a:p>
                  </a:txBody>
                  <a:tcPr marL="68580" marR="68580" marT="0" marB="0"/>
                </a:tc>
                <a:extLst>
                  <a:ext uri="{0D108BD9-81ED-4DB2-BD59-A6C34878D82A}">
                    <a16:rowId xmlns:a16="http://schemas.microsoft.com/office/drawing/2014/main" val="10002"/>
                  </a:ext>
                </a:extLst>
              </a:tr>
              <a:tr h="234710">
                <a:tc>
                  <a:txBody>
                    <a:bodyPr/>
                    <a:lstStyle/>
                    <a:p>
                      <a:pPr marL="450215" algn="just">
                        <a:lnSpc>
                          <a:spcPct val="150000"/>
                        </a:lnSpc>
                        <a:spcAft>
                          <a:spcPts val="0"/>
                        </a:spcAft>
                      </a:pPr>
                      <a:r>
                        <a:rPr lang="es-EC" sz="1400" dirty="0">
                          <a:effectLst/>
                          <a:latin typeface="+mj-lt"/>
                        </a:rPr>
                        <a:t>Total</a:t>
                      </a:r>
                      <a:endParaRPr lang="es-ES" sz="1400" dirty="0">
                        <a:effectLst/>
                        <a:latin typeface="+mj-lt"/>
                        <a:ea typeface="Calibri"/>
                        <a:cs typeface="Times New Roman" pitchFamily="18" charset="0"/>
                      </a:endParaRPr>
                    </a:p>
                  </a:txBody>
                  <a:tcPr marL="68580" marR="68580" marT="0" marB="0"/>
                </a:tc>
                <a:tc>
                  <a:txBody>
                    <a:bodyPr/>
                    <a:lstStyle/>
                    <a:p>
                      <a:pPr marL="450215" algn="just">
                        <a:lnSpc>
                          <a:spcPct val="150000"/>
                        </a:lnSpc>
                        <a:spcAft>
                          <a:spcPts val="0"/>
                        </a:spcAft>
                      </a:pPr>
                      <a:r>
                        <a:rPr lang="es-EC" sz="1400" dirty="0">
                          <a:effectLst/>
                          <a:latin typeface="+mj-lt"/>
                        </a:rPr>
                        <a:t>517</a:t>
                      </a:r>
                      <a:endParaRPr lang="es-ES" sz="1400" dirty="0">
                        <a:effectLst/>
                        <a:latin typeface="+mj-lt"/>
                        <a:ea typeface="Calibri"/>
                        <a:cs typeface="Times New Roman" pitchFamily="18" charset="0"/>
                      </a:endParaRPr>
                    </a:p>
                  </a:txBody>
                  <a:tcPr marL="68580" marR="68580" marT="0" marB="0"/>
                </a:tc>
                <a:tc>
                  <a:txBody>
                    <a:bodyPr/>
                    <a:lstStyle/>
                    <a:p>
                      <a:pPr marL="450215" algn="ctr">
                        <a:lnSpc>
                          <a:spcPct val="150000"/>
                        </a:lnSpc>
                        <a:spcAft>
                          <a:spcPts val="0"/>
                        </a:spcAft>
                      </a:pPr>
                      <a:r>
                        <a:rPr lang="es-EC" sz="1400" dirty="0">
                          <a:effectLst/>
                          <a:latin typeface="+mj-lt"/>
                        </a:rPr>
                        <a:t>USD 575</a:t>
                      </a:r>
                      <a:endParaRPr lang="es-ES" sz="1400" dirty="0">
                        <a:effectLst/>
                        <a:latin typeface="+mj-lt"/>
                        <a:ea typeface="Calibri"/>
                        <a:cs typeface="Times New Roman" pitchFamily="18" charset="0"/>
                      </a:endParaRPr>
                    </a:p>
                  </a:txBody>
                  <a:tcPr marL="68580" marR="68580" marT="0" marB="0"/>
                </a:tc>
                <a:extLst>
                  <a:ext uri="{0D108BD9-81ED-4DB2-BD59-A6C34878D82A}">
                    <a16:rowId xmlns:a16="http://schemas.microsoft.com/office/drawing/2014/main" val="10003"/>
                  </a:ext>
                </a:extLst>
              </a:tr>
              <a:tr h="234710">
                <a:tc gridSpan="3">
                  <a:txBody>
                    <a:bodyPr/>
                    <a:lstStyle/>
                    <a:p>
                      <a:pPr marL="450215" algn="just">
                        <a:lnSpc>
                          <a:spcPct val="150000"/>
                        </a:lnSpc>
                        <a:spcAft>
                          <a:spcPts val="0"/>
                        </a:spcAft>
                      </a:pPr>
                      <a:r>
                        <a:rPr lang="es-EC" sz="1400" dirty="0">
                          <a:effectLst/>
                          <a:latin typeface="+mj-lt"/>
                        </a:rPr>
                        <a:t>Fuente (SEPS, Boletín Financiero Seps 10, 2018)</a:t>
                      </a:r>
                      <a:endParaRPr lang="es-ES" sz="1400" b="0" dirty="0">
                        <a:effectLst/>
                        <a:latin typeface="+mj-lt"/>
                        <a:ea typeface="Calibri"/>
                        <a:cs typeface="Times New Roman" pitchFamily="18" charset="0"/>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4"/>
                  </a:ext>
                </a:extLst>
              </a:tr>
            </a:tbl>
          </a:graphicData>
        </a:graphic>
      </p:graphicFrame>
      <p:sp>
        <p:nvSpPr>
          <p:cNvPr id="8" name="7 Flecha derecha"/>
          <p:cNvSpPr/>
          <p:nvPr/>
        </p:nvSpPr>
        <p:spPr>
          <a:xfrm>
            <a:off x="899592" y="1988840"/>
            <a:ext cx="432048" cy="40011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dirty="0"/>
          </a:p>
        </p:txBody>
      </p:sp>
      <p:sp>
        <p:nvSpPr>
          <p:cNvPr id="9" name="8 Flecha derecha"/>
          <p:cNvSpPr/>
          <p:nvPr/>
        </p:nvSpPr>
        <p:spPr>
          <a:xfrm>
            <a:off x="899592" y="1052736"/>
            <a:ext cx="432048" cy="40011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dirty="0"/>
          </a:p>
        </p:txBody>
      </p:sp>
      <p:sp>
        <p:nvSpPr>
          <p:cNvPr id="11" name="10 Flecha derecha"/>
          <p:cNvSpPr/>
          <p:nvPr/>
        </p:nvSpPr>
        <p:spPr>
          <a:xfrm>
            <a:off x="899592" y="3771449"/>
            <a:ext cx="432048" cy="40011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dirty="0"/>
          </a:p>
        </p:txBody>
      </p:sp>
      <p:sp>
        <p:nvSpPr>
          <p:cNvPr id="14" name="13 Flecha derecha"/>
          <p:cNvSpPr/>
          <p:nvPr/>
        </p:nvSpPr>
        <p:spPr>
          <a:xfrm>
            <a:off x="899592" y="2852936"/>
            <a:ext cx="432048" cy="40011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S" dirty="0"/>
          </a:p>
        </p:txBody>
      </p:sp>
      <p:pic>
        <p:nvPicPr>
          <p:cNvPr id="15" name="Picture 2" descr="Resultado de imagen para ceac espe">
            <a:extLst>
              <a:ext uri="{FF2B5EF4-FFF2-40B4-BE49-F238E27FC236}">
                <a16:creationId xmlns:a16="http://schemas.microsoft.com/office/drawing/2014/main" id="{90F4BE79-188B-41F6-A871-E6A58241696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14400" y="430318"/>
            <a:ext cx="8229600" cy="792088"/>
          </a:xfrm>
        </p:spPr>
        <p:txBody>
          <a:bodyPr>
            <a:normAutofit fontScale="90000"/>
          </a:bodyPr>
          <a:lstStyle/>
          <a:p>
            <a:br>
              <a:rPr lang="es-ES" sz="2500" b="1" dirty="0">
                <a:latin typeface="Times New Roman" pitchFamily="18" charset="0"/>
                <a:cs typeface="Times New Roman" pitchFamily="18" charset="0"/>
              </a:rPr>
            </a:br>
            <a:br>
              <a:rPr lang="es-ES" sz="2500" b="1" dirty="0">
                <a:latin typeface="Times New Roman" pitchFamily="18" charset="0"/>
                <a:cs typeface="Times New Roman" pitchFamily="18" charset="0"/>
              </a:rPr>
            </a:br>
            <a:r>
              <a:rPr lang="es-ES" sz="2500" b="1" dirty="0">
                <a:latin typeface="Times New Roman" pitchFamily="18" charset="0"/>
                <a:cs typeface="Times New Roman" pitchFamily="18" charset="0"/>
              </a:rPr>
              <a:t>Evaluación Situacional</a:t>
            </a:r>
            <a:br>
              <a:rPr lang="es-ES" sz="2500" b="1" dirty="0">
                <a:latin typeface="Times New Roman" pitchFamily="18" charset="0"/>
                <a:cs typeface="Times New Roman" pitchFamily="18" charset="0"/>
              </a:rPr>
            </a:br>
            <a:br>
              <a:rPr lang="es-ES" sz="2500" b="1" dirty="0">
                <a:latin typeface="Times New Roman" pitchFamily="18" charset="0"/>
                <a:cs typeface="Times New Roman" pitchFamily="18" charset="0"/>
              </a:rPr>
            </a:br>
            <a:r>
              <a:rPr lang="es-ES" sz="2200" b="1" dirty="0">
                <a:latin typeface="Times New Roman" pitchFamily="18" charset="0"/>
                <a:cs typeface="Times New Roman" pitchFamily="18" charset="0"/>
              </a:rPr>
              <a:t>Evaluación Interna                                Evaluación Externa</a:t>
            </a:r>
          </a:p>
        </p:txBody>
      </p:sp>
      <p:pic>
        <p:nvPicPr>
          <p:cNvPr id="5" name="Picture 2" descr="Resultado de imagen para ceac espe">
            <a:extLst>
              <a:ext uri="{FF2B5EF4-FFF2-40B4-BE49-F238E27FC236}">
                <a16:creationId xmlns:a16="http://schemas.microsoft.com/office/drawing/2014/main" id="{5829451F-BC60-4E13-9149-932FE09CE8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a:extLst>
              <a:ext uri="{FF2B5EF4-FFF2-40B4-BE49-F238E27FC236}">
                <a16:creationId xmlns:a16="http://schemas.microsoft.com/office/drawing/2014/main" id="{36FA2DAB-C341-4333-99AA-88BB12B6D6D6}"/>
              </a:ext>
            </a:extLst>
          </p:cNvPr>
          <p:cNvGraphicFramePr>
            <a:graphicFrameLocks noGrp="1"/>
          </p:cNvGraphicFramePr>
          <p:nvPr>
            <p:extLst>
              <p:ext uri="{D42A27DB-BD31-4B8C-83A1-F6EECF244321}">
                <p14:modId xmlns:p14="http://schemas.microsoft.com/office/powerpoint/2010/main" val="3664579671"/>
              </p:ext>
            </p:extLst>
          </p:nvPr>
        </p:nvGraphicFramePr>
        <p:xfrm>
          <a:off x="578985" y="1389248"/>
          <a:ext cx="3766422" cy="4616280"/>
        </p:xfrm>
        <a:graphic>
          <a:graphicData uri="http://schemas.openxmlformats.org/drawingml/2006/table">
            <a:tbl>
              <a:tblPr>
                <a:tableStyleId>{FABFCF23-3B69-468F-B69F-88F6DE6A72F2}</a:tableStyleId>
              </a:tblPr>
              <a:tblGrid>
                <a:gridCol w="3766422">
                  <a:extLst>
                    <a:ext uri="{9D8B030D-6E8A-4147-A177-3AD203B41FA5}">
                      <a16:colId xmlns:a16="http://schemas.microsoft.com/office/drawing/2014/main" val="1202096880"/>
                    </a:ext>
                  </a:extLst>
                </a:gridCol>
              </a:tblGrid>
              <a:tr h="0">
                <a:tc>
                  <a:txBody>
                    <a:bodyPr/>
                    <a:lstStyle/>
                    <a:p>
                      <a:pPr algn="just" rtl="0" fontAlgn="ctr"/>
                      <a:r>
                        <a:rPr lang="es-EC" sz="1200" b="1" u="none" strike="noStrike" dirty="0">
                          <a:effectLst/>
                          <a:latin typeface="+mj-lt"/>
                        </a:rPr>
                        <a:t>Factores internos</a:t>
                      </a:r>
                      <a:endParaRPr lang="es-EC" sz="1200" b="1" i="0" u="none" strike="noStrike" dirty="0">
                        <a:solidFill>
                          <a:srgbClr val="000000"/>
                        </a:solidFill>
                        <a:effectLst/>
                        <a:latin typeface="+mj-lt"/>
                      </a:endParaRPr>
                    </a:p>
                  </a:txBody>
                  <a:tcPr marL="2460" marR="2460" marT="2460" marB="0" anchor="ct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965474719"/>
                  </a:ext>
                </a:extLst>
              </a:tr>
              <a:tr h="0">
                <a:tc>
                  <a:txBody>
                    <a:bodyPr/>
                    <a:lstStyle/>
                    <a:p>
                      <a:pPr algn="just" fontAlgn="ctr"/>
                      <a:r>
                        <a:rPr lang="es-EC" sz="1200" b="1" u="none" strike="noStrike" dirty="0">
                          <a:effectLst/>
                          <a:latin typeface="+mj-lt"/>
                        </a:rPr>
                        <a:t>Fortalezas</a:t>
                      </a:r>
                      <a:endParaRPr lang="es-EC" sz="1200" b="1" i="0" u="none" strike="noStrike" dirty="0">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383698198"/>
                  </a:ext>
                </a:extLst>
              </a:tr>
              <a:tr h="0">
                <a:tc>
                  <a:txBody>
                    <a:bodyPr/>
                    <a:lstStyle/>
                    <a:p>
                      <a:pPr algn="just" fontAlgn="ctr"/>
                      <a:r>
                        <a:rPr lang="es-EC" sz="1200" u="none" strike="noStrike" dirty="0">
                          <a:effectLst/>
                          <a:latin typeface="+mj-lt"/>
                        </a:rPr>
                        <a:t>F1.Conocimiento de la filosofía y normativa interna. </a:t>
                      </a:r>
                      <a:endParaRPr lang="es-EC" sz="1200" b="0" i="0" u="none" strike="noStrike" dirty="0">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692276587"/>
                  </a:ext>
                </a:extLst>
              </a:tr>
              <a:tr h="0">
                <a:tc>
                  <a:txBody>
                    <a:bodyPr/>
                    <a:lstStyle/>
                    <a:p>
                      <a:pPr algn="just" fontAlgn="ctr"/>
                      <a:r>
                        <a:rPr lang="es-EC" sz="1200" u="none" strike="noStrike">
                          <a:effectLst/>
                          <a:latin typeface="+mj-lt"/>
                        </a:rPr>
                        <a:t>F2.Manuales de procedimientos definidos. </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726957936"/>
                  </a:ext>
                </a:extLst>
              </a:tr>
              <a:tr h="0">
                <a:tc>
                  <a:txBody>
                    <a:bodyPr/>
                    <a:lstStyle/>
                    <a:p>
                      <a:pPr algn="just" fontAlgn="ctr"/>
                      <a:r>
                        <a:rPr lang="es-EC" sz="1200" u="none" strike="noStrike" dirty="0">
                          <a:effectLst/>
                          <a:latin typeface="+mj-lt"/>
                        </a:rPr>
                        <a:t>F3. Revisión de Estados Financieros periódicamente, por parte del ente de control</a:t>
                      </a:r>
                      <a:endParaRPr lang="es-EC" sz="1200" b="0" i="0" u="none" strike="noStrike" dirty="0">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992386793"/>
                  </a:ext>
                </a:extLst>
              </a:tr>
              <a:tr h="0">
                <a:tc>
                  <a:txBody>
                    <a:bodyPr/>
                    <a:lstStyle/>
                    <a:p>
                      <a:pPr algn="just" fontAlgn="ctr"/>
                      <a:r>
                        <a:rPr lang="es-EC" sz="1200" b="1" u="none" strike="noStrike" dirty="0">
                          <a:effectLst/>
                          <a:latin typeface="+mj-lt"/>
                        </a:rPr>
                        <a:t>Debilidades</a:t>
                      </a:r>
                      <a:endParaRPr lang="es-EC" sz="1200" b="1" i="0" u="none" strike="noStrike" dirty="0">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9604097"/>
                  </a:ext>
                </a:extLst>
              </a:tr>
              <a:tr h="0">
                <a:tc>
                  <a:txBody>
                    <a:bodyPr/>
                    <a:lstStyle/>
                    <a:p>
                      <a:pPr algn="just" fontAlgn="ctr"/>
                      <a:r>
                        <a:rPr lang="es-EC" sz="1200" u="none" strike="noStrike">
                          <a:effectLst/>
                          <a:latin typeface="+mj-lt"/>
                        </a:rPr>
                        <a:t>D1.No existe planificación estratégica.</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430333688"/>
                  </a:ext>
                </a:extLst>
              </a:tr>
              <a:tr h="0">
                <a:tc>
                  <a:txBody>
                    <a:bodyPr/>
                    <a:lstStyle/>
                    <a:p>
                      <a:pPr algn="just" fontAlgn="ctr"/>
                      <a:r>
                        <a:rPr lang="es-EC" sz="1200" u="none" strike="noStrike" dirty="0">
                          <a:effectLst/>
                          <a:latin typeface="+mj-lt"/>
                        </a:rPr>
                        <a:t>D2.Estructura organizacional inapropiada.</a:t>
                      </a:r>
                      <a:endParaRPr lang="es-EC" sz="1200" b="0" i="0" u="none" strike="noStrike" dirty="0">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44771643"/>
                  </a:ext>
                </a:extLst>
              </a:tr>
              <a:tr h="0">
                <a:tc>
                  <a:txBody>
                    <a:bodyPr/>
                    <a:lstStyle/>
                    <a:p>
                      <a:pPr algn="just" fontAlgn="ctr"/>
                      <a:r>
                        <a:rPr lang="es-EC" sz="1200" u="none" strike="noStrike">
                          <a:effectLst/>
                          <a:latin typeface="+mj-lt"/>
                        </a:rPr>
                        <a:t>D3.Comunicación interdepartamental inadecuada.</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52961975"/>
                  </a:ext>
                </a:extLst>
              </a:tr>
              <a:tr h="0">
                <a:tc>
                  <a:txBody>
                    <a:bodyPr/>
                    <a:lstStyle/>
                    <a:p>
                      <a:pPr algn="just" fontAlgn="ctr"/>
                      <a:r>
                        <a:rPr lang="es-EC" sz="1200" u="none" strike="noStrike">
                          <a:effectLst/>
                          <a:latin typeface="+mj-lt"/>
                        </a:rPr>
                        <a:t>D4. D2. Los consejos de Administración y jefes de procesos no son competentes y/o no existen. </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639838496"/>
                  </a:ext>
                </a:extLst>
              </a:tr>
              <a:tr h="0">
                <a:tc>
                  <a:txBody>
                    <a:bodyPr/>
                    <a:lstStyle/>
                    <a:p>
                      <a:pPr algn="just" fontAlgn="ctr"/>
                      <a:r>
                        <a:rPr lang="es-EC" sz="1200" u="none" strike="noStrike">
                          <a:effectLst/>
                          <a:latin typeface="+mj-lt"/>
                        </a:rPr>
                        <a:t>D5.No se analiza la eficiencia de recursos. </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345467510"/>
                  </a:ext>
                </a:extLst>
              </a:tr>
              <a:tr h="0">
                <a:tc>
                  <a:txBody>
                    <a:bodyPr/>
                    <a:lstStyle/>
                    <a:p>
                      <a:pPr algn="just" fontAlgn="ctr"/>
                      <a:r>
                        <a:rPr lang="es-EC" sz="1200" u="none" strike="noStrike">
                          <a:effectLst/>
                          <a:latin typeface="+mj-lt"/>
                        </a:rPr>
                        <a:t>D6.No se consideran a los involucrados en el establecimiento de estrategias internas. </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3036158199"/>
                  </a:ext>
                </a:extLst>
              </a:tr>
              <a:tr h="0">
                <a:tc>
                  <a:txBody>
                    <a:bodyPr/>
                    <a:lstStyle/>
                    <a:p>
                      <a:pPr algn="just" fontAlgn="ctr"/>
                      <a:r>
                        <a:rPr lang="es-EC" sz="1200" u="none" strike="noStrike">
                          <a:effectLst/>
                          <a:latin typeface="+mj-lt"/>
                        </a:rPr>
                        <a:t>D7. No se realiza evaluaciones de los recursos y factores para determinar eficiencia para alcanzar objetivos. </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513658660"/>
                  </a:ext>
                </a:extLst>
              </a:tr>
              <a:tr h="0">
                <a:tc>
                  <a:txBody>
                    <a:bodyPr/>
                    <a:lstStyle/>
                    <a:p>
                      <a:pPr algn="just" fontAlgn="ctr"/>
                      <a:r>
                        <a:rPr lang="es-EC" sz="1200" u="none" strike="noStrike">
                          <a:effectLst/>
                          <a:latin typeface="+mj-lt"/>
                        </a:rPr>
                        <a:t>D8. No se ha implementado paquetes informáticos actualizados.</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593364648"/>
                  </a:ext>
                </a:extLst>
              </a:tr>
              <a:tr h="0">
                <a:tc>
                  <a:txBody>
                    <a:bodyPr/>
                    <a:lstStyle/>
                    <a:p>
                      <a:pPr algn="just" fontAlgn="ctr"/>
                      <a:r>
                        <a:rPr lang="es-EC" sz="1200" u="none" strike="noStrike">
                          <a:effectLst/>
                          <a:latin typeface="+mj-lt"/>
                        </a:rPr>
                        <a:t>D9. Los procesos, procedimientos y funciones de cada cargo no están establecidos en manuales.</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384030302"/>
                  </a:ext>
                </a:extLst>
              </a:tr>
              <a:tr h="0">
                <a:tc>
                  <a:txBody>
                    <a:bodyPr/>
                    <a:lstStyle/>
                    <a:p>
                      <a:pPr algn="just" fontAlgn="ctr"/>
                      <a:r>
                        <a:rPr lang="es-EC" sz="1200" u="none" strike="noStrike">
                          <a:effectLst/>
                          <a:latin typeface="+mj-lt"/>
                        </a:rPr>
                        <a:t>D10. La empresa no invierte en el desarrollo de nuevos productos.</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751545010"/>
                  </a:ext>
                </a:extLst>
              </a:tr>
              <a:tr h="0">
                <a:tc>
                  <a:txBody>
                    <a:bodyPr/>
                    <a:lstStyle/>
                    <a:p>
                      <a:pPr algn="just" fontAlgn="ctr"/>
                      <a:r>
                        <a:rPr lang="es-EC" sz="1200" u="none" strike="noStrike">
                          <a:effectLst/>
                          <a:latin typeface="+mj-lt"/>
                        </a:rPr>
                        <a:t>D11. No hay una evaluación del desempeño del personal. </a:t>
                      </a:r>
                      <a:endParaRPr lang="es-EC" sz="1200" b="0" i="0" u="none" strike="noStrike">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895950350"/>
                  </a:ext>
                </a:extLst>
              </a:tr>
              <a:tr h="0">
                <a:tc>
                  <a:txBody>
                    <a:bodyPr/>
                    <a:lstStyle/>
                    <a:p>
                      <a:pPr algn="just" fontAlgn="ctr"/>
                      <a:r>
                        <a:rPr lang="es-EC" sz="1200" u="none" strike="noStrike" dirty="0">
                          <a:effectLst/>
                          <a:latin typeface="+mj-lt"/>
                        </a:rPr>
                        <a:t>D12..El personal no se capacitado periódicamente.</a:t>
                      </a:r>
                      <a:endParaRPr lang="es-EC" sz="1200" b="0" i="0" u="none" strike="noStrike" dirty="0">
                        <a:solidFill>
                          <a:srgbClr val="000000"/>
                        </a:solidFill>
                        <a:effectLst/>
                        <a:latin typeface="+mj-lt"/>
                      </a:endParaRPr>
                    </a:p>
                  </a:txBody>
                  <a:tcPr marL="2460" marR="2460" marT="2460" marB="0" anchor="ct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2362605125"/>
                  </a:ext>
                </a:extLst>
              </a:tr>
            </a:tbl>
          </a:graphicData>
        </a:graphic>
      </p:graphicFrame>
      <p:graphicFrame>
        <p:nvGraphicFramePr>
          <p:cNvPr id="8" name="Tabla 7">
            <a:extLst>
              <a:ext uri="{FF2B5EF4-FFF2-40B4-BE49-F238E27FC236}">
                <a16:creationId xmlns:a16="http://schemas.microsoft.com/office/drawing/2014/main" id="{C184BE2A-09E7-401C-B7F4-50328A9B0221}"/>
              </a:ext>
            </a:extLst>
          </p:cNvPr>
          <p:cNvGraphicFramePr>
            <a:graphicFrameLocks noGrp="1"/>
          </p:cNvGraphicFramePr>
          <p:nvPr>
            <p:extLst>
              <p:ext uri="{D42A27DB-BD31-4B8C-83A1-F6EECF244321}">
                <p14:modId xmlns:p14="http://schemas.microsoft.com/office/powerpoint/2010/main" val="1386257280"/>
              </p:ext>
            </p:extLst>
          </p:nvPr>
        </p:nvGraphicFramePr>
        <p:xfrm>
          <a:off x="4801186" y="1389248"/>
          <a:ext cx="3763830" cy="4488024"/>
        </p:xfrm>
        <a:graphic>
          <a:graphicData uri="http://schemas.openxmlformats.org/drawingml/2006/table">
            <a:tbl>
              <a:tblPr>
                <a:tableStyleId>{1FECB4D8-DB02-4DC6-A0A2-4F2EBAE1DC90}</a:tableStyleId>
              </a:tblPr>
              <a:tblGrid>
                <a:gridCol w="3763830">
                  <a:extLst>
                    <a:ext uri="{9D8B030D-6E8A-4147-A177-3AD203B41FA5}">
                      <a16:colId xmlns:a16="http://schemas.microsoft.com/office/drawing/2014/main" val="1985736196"/>
                    </a:ext>
                  </a:extLst>
                </a:gridCol>
              </a:tblGrid>
              <a:tr h="225028">
                <a:tc>
                  <a:txBody>
                    <a:bodyPr/>
                    <a:lstStyle/>
                    <a:p>
                      <a:pPr algn="just" rtl="0" fontAlgn="ctr"/>
                      <a:r>
                        <a:rPr lang="es-EC" sz="1200" b="1" u="none" strike="noStrike" dirty="0">
                          <a:effectLst/>
                          <a:latin typeface="+mj-lt"/>
                        </a:rPr>
                        <a:t>Factores externos</a:t>
                      </a:r>
                      <a:endParaRPr lang="es-EC" sz="1200" b="1" i="0" u="none" strike="noStrike" dirty="0">
                        <a:solidFill>
                          <a:srgbClr val="000000"/>
                        </a:solidFill>
                        <a:effectLst/>
                        <a:latin typeface="+mj-lt"/>
                      </a:endParaRPr>
                    </a:p>
                  </a:txBody>
                  <a:tcPr marL="2584" marR="2584" marT="2584" marB="0" anchor="ctr"/>
                </a:tc>
                <a:extLst>
                  <a:ext uri="{0D108BD9-81ED-4DB2-BD59-A6C34878D82A}">
                    <a16:rowId xmlns:a16="http://schemas.microsoft.com/office/drawing/2014/main" val="1427805536"/>
                  </a:ext>
                </a:extLst>
              </a:tr>
              <a:tr h="225028">
                <a:tc>
                  <a:txBody>
                    <a:bodyPr/>
                    <a:lstStyle/>
                    <a:p>
                      <a:pPr algn="just" fontAlgn="ctr"/>
                      <a:r>
                        <a:rPr lang="es-EC" sz="1200" b="1" u="none" strike="noStrike" dirty="0">
                          <a:effectLst/>
                          <a:latin typeface="+mj-lt"/>
                        </a:rPr>
                        <a:t>Oportunidades</a:t>
                      </a:r>
                      <a:endParaRPr lang="es-EC" sz="1200" b="1" i="0" u="none" strike="noStrike" dirty="0">
                        <a:solidFill>
                          <a:srgbClr val="000000"/>
                        </a:solidFill>
                        <a:effectLst/>
                        <a:latin typeface="+mj-lt"/>
                      </a:endParaRPr>
                    </a:p>
                  </a:txBody>
                  <a:tcPr marL="2584" marR="2584" marT="2584" marB="0" anchor="ctr"/>
                </a:tc>
                <a:extLst>
                  <a:ext uri="{0D108BD9-81ED-4DB2-BD59-A6C34878D82A}">
                    <a16:rowId xmlns:a16="http://schemas.microsoft.com/office/drawing/2014/main" val="2396091070"/>
                  </a:ext>
                </a:extLst>
              </a:tr>
              <a:tr h="446922">
                <a:tc>
                  <a:txBody>
                    <a:bodyPr/>
                    <a:lstStyle/>
                    <a:p>
                      <a:pPr algn="just" fontAlgn="ctr"/>
                      <a:r>
                        <a:rPr lang="es-EC" sz="1200" u="none" strike="noStrike">
                          <a:effectLst/>
                          <a:latin typeface="+mj-lt"/>
                        </a:rPr>
                        <a:t>O1.Períodos de gobierno consecutivos, cambios de gabinete y perpectiva politica</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2024884108"/>
                  </a:ext>
                </a:extLst>
              </a:tr>
              <a:tr h="446922">
                <a:tc>
                  <a:txBody>
                    <a:bodyPr/>
                    <a:lstStyle/>
                    <a:p>
                      <a:pPr algn="just" fontAlgn="ctr"/>
                      <a:r>
                        <a:rPr lang="es-EC" sz="1200" u="none" strike="noStrike">
                          <a:effectLst/>
                          <a:latin typeface="+mj-lt"/>
                        </a:rPr>
                        <a:t>O2.Legislación favorable para los sectores de pymes y microempresarios</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1898273783"/>
                  </a:ext>
                </a:extLst>
              </a:tr>
              <a:tr h="225028">
                <a:tc>
                  <a:txBody>
                    <a:bodyPr/>
                    <a:lstStyle/>
                    <a:p>
                      <a:pPr algn="just" fontAlgn="ctr"/>
                      <a:r>
                        <a:rPr lang="es-EC" sz="1200" u="none" strike="noStrike">
                          <a:effectLst/>
                          <a:latin typeface="+mj-lt"/>
                        </a:rPr>
                        <a:t>O3.Nuevas tendencias tecnológicas.</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1920308109"/>
                  </a:ext>
                </a:extLst>
              </a:tr>
              <a:tr h="446922">
                <a:tc>
                  <a:txBody>
                    <a:bodyPr/>
                    <a:lstStyle/>
                    <a:p>
                      <a:pPr algn="just" fontAlgn="ctr"/>
                      <a:r>
                        <a:rPr lang="es-EC" sz="1200" u="none" strike="noStrike">
                          <a:effectLst/>
                          <a:latin typeface="+mj-lt"/>
                        </a:rPr>
                        <a:t>O4.Crecimiento sostenido de los sectores productivos en los últimos años.</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2469495595"/>
                  </a:ext>
                </a:extLst>
              </a:tr>
              <a:tr h="225028">
                <a:tc>
                  <a:txBody>
                    <a:bodyPr/>
                    <a:lstStyle/>
                    <a:p>
                      <a:pPr algn="just" fontAlgn="ctr"/>
                      <a:r>
                        <a:rPr lang="es-EC" sz="1200" u="none" strike="noStrike">
                          <a:effectLst/>
                          <a:latin typeface="+mj-lt"/>
                        </a:rPr>
                        <a:t>O5.Inflación en límites tolerables.</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4092726093"/>
                  </a:ext>
                </a:extLst>
              </a:tr>
              <a:tr h="225028">
                <a:tc>
                  <a:txBody>
                    <a:bodyPr/>
                    <a:lstStyle/>
                    <a:p>
                      <a:pPr algn="just" fontAlgn="ctr"/>
                      <a:r>
                        <a:rPr lang="es-EC" sz="1200" u="none" strike="noStrike">
                          <a:effectLst/>
                          <a:latin typeface="+mj-lt"/>
                        </a:rPr>
                        <a:t>O6.Variación del PIB favorable</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3173936215"/>
                  </a:ext>
                </a:extLst>
              </a:tr>
              <a:tr h="225028">
                <a:tc>
                  <a:txBody>
                    <a:bodyPr/>
                    <a:lstStyle/>
                    <a:p>
                      <a:pPr algn="just" fontAlgn="ctr"/>
                      <a:r>
                        <a:rPr lang="es-EC" sz="1200" u="none" strike="noStrike">
                          <a:effectLst/>
                          <a:latin typeface="+mj-lt"/>
                        </a:rPr>
                        <a:t>O7. Confianza de la demanda en el sector financiero</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352049701"/>
                  </a:ext>
                </a:extLst>
              </a:tr>
              <a:tr h="225028">
                <a:tc>
                  <a:txBody>
                    <a:bodyPr/>
                    <a:lstStyle/>
                    <a:p>
                      <a:pPr algn="just" fontAlgn="ctr"/>
                      <a:r>
                        <a:rPr lang="es-EC" sz="1200" b="1" u="none" strike="noStrike" dirty="0">
                          <a:effectLst/>
                          <a:latin typeface="+mj-lt"/>
                        </a:rPr>
                        <a:t>Amenazas</a:t>
                      </a:r>
                      <a:endParaRPr lang="es-EC" sz="1200" b="1" i="0" u="none" strike="noStrike" dirty="0">
                        <a:solidFill>
                          <a:srgbClr val="000000"/>
                        </a:solidFill>
                        <a:effectLst/>
                        <a:latin typeface="+mj-lt"/>
                      </a:endParaRPr>
                    </a:p>
                  </a:txBody>
                  <a:tcPr marL="2584" marR="2584" marT="2584" marB="0" anchor="ctr"/>
                </a:tc>
                <a:extLst>
                  <a:ext uri="{0D108BD9-81ED-4DB2-BD59-A6C34878D82A}">
                    <a16:rowId xmlns:a16="http://schemas.microsoft.com/office/drawing/2014/main" val="696050878"/>
                  </a:ext>
                </a:extLst>
              </a:tr>
              <a:tr h="225028">
                <a:tc>
                  <a:txBody>
                    <a:bodyPr/>
                    <a:lstStyle/>
                    <a:p>
                      <a:pPr algn="just" fontAlgn="ctr"/>
                      <a:r>
                        <a:rPr lang="es-EC" sz="1200" u="none" strike="noStrike">
                          <a:effectLst/>
                          <a:latin typeface="+mj-lt"/>
                        </a:rPr>
                        <a:t>A2. Altos índices de pobreza. </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4096044242"/>
                  </a:ext>
                </a:extLst>
              </a:tr>
              <a:tr h="225028">
                <a:tc>
                  <a:txBody>
                    <a:bodyPr/>
                    <a:lstStyle/>
                    <a:p>
                      <a:pPr algn="just" fontAlgn="ctr"/>
                      <a:r>
                        <a:rPr lang="es-EC" sz="1200" u="none" strike="noStrike">
                          <a:effectLst/>
                          <a:latin typeface="+mj-lt"/>
                        </a:rPr>
                        <a:t>A3. Altos índices de desempleo. </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1444513989"/>
                  </a:ext>
                </a:extLst>
              </a:tr>
              <a:tr h="446922">
                <a:tc>
                  <a:txBody>
                    <a:bodyPr/>
                    <a:lstStyle/>
                    <a:p>
                      <a:pPr algn="just" fontAlgn="ctr"/>
                      <a:r>
                        <a:rPr lang="es-EC" sz="1200" u="none" strike="noStrike">
                          <a:effectLst/>
                          <a:latin typeface="+mj-lt"/>
                        </a:rPr>
                        <a:t>A4. Establecimiento de medidas extraordinarias. (aranceles a importaciones)</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2126904307"/>
                  </a:ext>
                </a:extLst>
              </a:tr>
              <a:tr h="225028">
                <a:tc>
                  <a:txBody>
                    <a:bodyPr/>
                    <a:lstStyle/>
                    <a:p>
                      <a:pPr algn="just" fontAlgn="ctr"/>
                      <a:r>
                        <a:rPr lang="es-EC" sz="1200" u="none" strike="noStrike" dirty="0">
                          <a:effectLst/>
                          <a:latin typeface="+mj-lt"/>
                        </a:rPr>
                        <a:t>A5. Nuevos competidores consolidados. </a:t>
                      </a:r>
                      <a:endParaRPr lang="es-EC" sz="1200" b="0" i="0" u="none" strike="noStrike" dirty="0">
                        <a:solidFill>
                          <a:srgbClr val="000000"/>
                        </a:solidFill>
                        <a:effectLst/>
                        <a:latin typeface="+mj-lt"/>
                      </a:endParaRPr>
                    </a:p>
                  </a:txBody>
                  <a:tcPr marL="2584" marR="2584" marT="2584" marB="0" anchor="ctr"/>
                </a:tc>
                <a:extLst>
                  <a:ext uri="{0D108BD9-81ED-4DB2-BD59-A6C34878D82A}">
                    <a16:rowId xmlns:a16="http://schemas.microsoft.com/office/drawing/2014/main" val="3272254993"/>
                  </a:ext>
                </a:extLst>
              </a:tr>
              <a:tr h="225028">
                <a:tc>
                  <a:txBody>
                    <a:bodyPr/>
                    <a:lstStyle/>
                    <a:p>
                      <a:pPr algn="just" fontAlgn="ctr"/>
                      <a:r>
                        <a:rPr lang="es-EC" sz="1200" u="none" strike="noStrike">
                          <a:effectLst/>
                          <a:latin typeface="+mj-lt"/>
                        </a:rPr>
                        <a:t>A6. Incremento de impuestos. </a:t>
                      </a:r>
                      <a:endParaRPr lang="es-EC" sz="1200" b="0" i="0" u="none" strike="noStrike">
                        <a:solidFill>
                          <a:srgbClr val="000000"/>
                        </a:solidFill>
                        <a:effectLst/>
                        <a:latin typeface="+mj-lt"/>
                      </a:endParaRPr>
                    </a:p>
                  </a:txBody>
                  <a:tcPr marL="2584" marR="2584" marT="2584" marB="0" anchor="ctr"/>
                </a:tc>
                <a:extLst>
                  <a:ext uri="{0D108BD9-81ED-4DB2-BD59-A6C34878D82A}">
                    <a16:rowId xmlns:a16="http://schemas.microsoft.com/office/drawing/2014/main" val="3126007684"/>
                  </a:ext>
                </a:extLst>
              </a:tr>
              <a:tr h="225028">
                <a:tc>
                  <a:txBody>
                    <a:bodyPr/>
                    <a:lstStyle/>
                    <a:p>
                      <a:pPr algn="just" fontAlgn="ctr"/>
                      <a:r>
                        <a:rPr lang="es-EC" sz="1200" u="none" strike="noStrike" dirty="0">
                          <a:effectLst/>
                          <a:latin typeface="+mj-lt"/>
                        </a:rPr>
                        <a:t>A7. Ocurrencia de desastres naturales.</a:t>
                      </a:r>
                      <a:endParaRPr lang="es-EC" sz="1200" b="0" i="0" u="none" strike="noStrike" dirty="0">
                        <a:solidFill>
                          <a:srgbClr val="000000"/>
                        </a:solidFill>
                        <a:effectLst/>
                        <a:latin typeface="+mj-lt"/>
                      </a:endParaRPr>
                    </a:p>
                  </a:txBody>
                  <a:tcPr marL="2584" marR="2584" marT="2584" marB="0" anchor="ctr"/>
                </a:tc>
                <a:extLst>
                  <a:ext uri="{0D108BD9-81ED-4DB2-BD59-A6C34878D82A}">
                    <a16:rowId xmlns:a16="http://schemas.microsoft.com/office/drawing/2014/main" val="3814023096"/>
                  </a:ext>
                </a:extLst>
              </a:tr>
            </a:tbl>
          </a:graphicData>
        </a:graphic>
      </p:graphicFrame>
    </p:spTree>
    <p:extLst>
      <p:ext uri="{BB962C8B-B14F-4D97-AF65-F5344CB8AC3E}">
        <p14:creationId xmlns:p14="http://schemas.microsoft.com/office/powerpoint/2010/main" val="295381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204864"/>
            <a:ext cx="8147248" cy="1791072"/>
          </a:xfrm>
        </p:spPr>
        <p:txBody>
          <a:bodyPr>
            <a:noAutofit/>
          </a:bodyPr>
          <a:lstStyle/>
          <a:p>
            <a:pPr algn="ctr"/>
            <a:r>
              <a:rPr lang="es-ES" b="1" dirty="0">
                <a:solidFill>
                  <a:schemeClr val="tx1"/>
                </a:solidFill>
                <a:latin typeface="Times New Roman" pitchFamily="18" charset="0"/>
                <a:cs typeface="Times New Roman" pitchFamily="18" charset="0"/>
              </a:rPr>
              <a:t>CAPÍTULO IV</a:t>
            </a:r>
            <a:br>
              <a:rPr lang="es-ES" b="1" dirty="0">
                <a:solidFill>
                  <a:schemeClr val="tx1"/>
                </a:solidFill>
                <a:latin typeface="Times New Roman" pitchFamily="18" charset="0"/>
                <a:cs typeface="Times New Roman" pitchFamily="18" charset="0"/>
              </a:rPr>
            </a:br>
            <a:r>
              <a:rPr lang="es-ES" b="1" dirty="0">
                <a:solidFill>
                  <a:schemeClr val="tx1"/>
                </a:solidFill>
                <a:latin typeface="Times New Roman" pitchFamily="18" charset="0"/>
                <a:cs typeface="Times New Roman" pitchFamily="18" charset="0"/>
              </a:rPr>
              <a:t>Análisis y Resultados</a:t>
            </a:r>
          </a:p>
        </p:txBody>
      </p:sp>
      <p:pic>
        <p:nvPicPr>
          <p:cNvPr id="3" name="Picture 2" descr="Resultado de imagen para ceac espe">
            <a:extLst>
              <a:ext uri="{FF2B5EF4-FFF2-40B4-BE49-F238E27FC236}">
                <a16:creationId xmlns:a16="http://schemas.microsoft.com/office/drawing/2014/main" id="{D089D6CD-51CE-47C8-9C20-A56913819E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7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ACD1A-B311-4DD3-8183-57E3BB6725E9}"/>
              </a:ext>
            </a:extLst>
          </p:cNvPr>
          <p:cNvSpPr>
            <a:spLocks noGrp="1"/>
          </p:cNvSpPr>
          <p:nvPr>
            <p:ph type="title"/>
          </p:nvPr>
        </p:nvSpPr>
        <p:spPr>
          <a:xfrm>
            <a:off x="708587" y="656246"/>
            <a:ext cx="3682752" cy="648518"/>
          </a:xfrm>
        </p:spPr>
        <p:txBody>
          <a:bodyPr>
            <a:normAutofit fontScale="90000"/>
          </a:bodyPr>
          <a:lstStyle/>
          <a:p>
            <a:r>
              <a:rPr lang="es-EC" sz="4000" u="sng" dirty="0"/>
              <a:t>Método CAMEL</a:t>
            </a:r>
          </a:p>
        </p:txBody>
      </p:sp>
      <p:pic>
        <p:nvPicPr>
          <p:cNvPr id="4" name="Picture 2" descr="Resultado de imagen para ceac espe">
            <a:extLst>
              <a:ext uri="{FF2B5EF4-FFF2-40B4-BE49-F238E27FC236}">
                <a16:creationId xmlns:a16="http://schemas.microsoft.com/office/drawing/2014/main" id="{922E1699-ECF9-4417-805D-A0D2BBCAD3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15C2F071-159B-404D-B870-681074664E40}"/>
              </a:ext>
            </a:extLst>
          </p:cNvPr>
          <p:cNvSpPr>
            <a:spLocks noGrp="1"/>
          </p:cNvSpPr>
          <p:nvPr>
            <p:ph idx="1"/>
          </p:nvPr>
        </p:nvSpPr>
        <p:spPr>
          <a:xfrm>
            <a:off x="5947324" y="1061406"/>
            <a:ext cx="3203848" cy="648518"/>
          </a:xfrm>
        </p:spPr>
        <p:txBody>
          <a:bodyPr>
            <a:noAutofit/>
          </a:bodyPr>
          <a:lstStyle/>
          <a:p>
            <a:pPr marL="0" indent="0" algn="ctr">
              <a:buNone/>
            </a:pPr>
            <a:r>
              <a:rPr lang="es-EC" sz="2000" b="1" u="sng" dirty="0">
                <a:solidFill>
                  <a:schemeClr val="tx1"/>
                </a:solidFill>
                <a:latin typeface="+mj-lt"/>
              </a:rPr>
              <a:t>SISTEMA DE MONITOREO CAMEL</a:t>
            </a:r>
          </a:p>
        </p:txBody>
      </p:sp>
      <p:graphicFrame>
        <p:nvGraphicFramePr>
          <p:cNvPr id="6" name="Diagram 4">
            <a:extLst>
              <a:ext uri="{FF2B5EF4-FFF2-40B4-BE49-F238E27FC236}">
                <a16:creationId xmlns:a16="http://schemas.microsoft.com/office/drawing/2014/main" id="{9CFDB128-0F8F-45EB-8CD8-BF18D147CB7A}"/>
              </a:ext>
            </a:extLst>
          </p:cNvPr>
          <p:cNvGraphicFramePr/>
          <p:nvPr>
            <p:extLst>
              <p:ext uri="{D42A27DB-BD31-4B8C-83A1-F6EECF244321}">
                <p14:modId xmlns:p14="http://schemas.microsoft.com/office/powerpoint/2010/main" val="3941919840"/>
              </p:ext>
            </p:extLst>
          </p:nvPr>
        </p:nvGraphicFramePr>
        <p:xfrm>
          <a:off x="452481" y="1628800"/>
          <a:ext cx="6207751" cy="1008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1">
            <a:extLst>
              <a:ext uri="{FF2B5EF4-FFF2-40B4-BE49-F238E27FC236}">
                <a16:creationId xmlns:a16="http://schemas.microsoft.com/office/drawing/2014/main" id="{2FAA607F-B228-405C-9AFD-921067E2C875}"/>
              </a:ext>
            </a:extLst>
          </p:cNvPr>
          <p:cNvSpPr txBox="1">
            <a:spLocks/>
          </p:cNvSpPr>
          <p:nvPr/>
        </p:nvSpPr>
        <p:spPr>
          <a:xfrm>
            <a:off x="4540061" y="2654730"/>
            <a:ext cx="3488047" cy="41898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fontAlgn="auto">
              <a:spcAft>
                <a:spcPts val="0"/>
              </a:spcAft>
            </a:pPr>
            <a:r>
              <a:rPr lang="es-EC" sz="1800" b="1" u="sng" dirty="0">
                <a:solidFill>
                  <a:schemeClr val="tx1"/>
                </a:solidFill>
              </a:rPr>
              <a:t>COMPONENTES DE CAMEL</a:t>
            </a:r>
          </a:p>
        </p:txBody>
      </p:sp>
      <p:graphicFrame>
        <p:nvGraphicFramePr>
          <p:cNvPr id="11" name="Marcador de contenido 4">
            <a:extLst>
              <a:ext uri="{FF2B5EF4-FFF2-40B4-BE49-F238E27FC236}">
                <a16:creationId xmlns:a16="http://schemas.microsoft.com/office/drawing/2014/main" id="{05923C56-3E46-45FE-BD2D-4ECFD89B8414}"/>
              </a:ext>
            </a:extLst>
          </p:cNvPr>
          <p:cNvGraphicFramePr>
            <a:graphicFrameLocks/>
          </p:cNvGraphicFramePr>
          <p:nvPr>
            <p:extLst>
              <p:ext uri="{D42A27DB-BD31-4B8C-83A1-F6EECF244321}">
                <p14:modId xmlns:p14="http://schemas.microsoft.com/office/powerpoint/2010/main" val="1329382716"/>
              </p:ext>
            </p:extLst>
          </p:nvPr>
        </p:nvGraphicFramePr>
        <p:xfrm>
          <a:off x="3556356" y="3271881"/>
          <a:ext cx="5079215" cy="25247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4" name="Picture 6" descr="Resultado de imagen para monitoreo">
            <a:extLst>
              <a:ext uri="{FF2B5EF4-FFF2-40B4-BE49-F238E27FC236}">
                <a16:creationId xmlns:a16="http://schemas.microsoft.com/office/drawing/2014/main" id="{97B23327-3C2D-4A22-961F-0034EB9FA36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549" y="3429000"/>
            <a:ext cx="3396097" cy="2017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05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1216" y="196132"/>
            <a:ext cx="8229600" cy="924712"/>
          </a:xfrm>
        </p:spPr>
        <p:txBody>
          <a:bodyPr>
            <a:noAutofit/>
          </a:bodyPr>
          <a:lstStyle/>
          <a:p>
            <a:pPr algn="ctr"/>
            <a:r>
              <a:rPr lang="es-ES" sz="3600" dirty="0"/>
              <a:t>Análisis Método CAMEL</a:t>
            </a:r>
            <a:br>
              <a:rPr lang="es-ES" sz="3600" dirty="0"/>
            </a:br>
            <a:r>
              <a:rPr lang="es-ES" sz="3200" b="1" dirty="0"/>
              <a:t>1. Capital</a:t>
            </a:r>
          </a:p>
        </p:txBody>
      </p:sp>
      <p:graphicFrame>
        <p:nvGraphicFramePr>
          <p:cNvPr id="7" name="6 Tabla"/>
          <p:cNvGraphicFramePr>
            <a:graphicFrameLocks noGrp="1"/>
          </p:cNvGraphicFramePr>
          <p:nvPr>
            <p:extLst>
              <p:ext uri="{D42A27DB-BD31-4B8C-83A1-F6EECF244321}">
                <p14:modId xmlns:p14="http://schemas.microsoft.com/office/powerpoint/2010/main" val="915090863"/>
              </p:ext>
            </p:extLst>
          </p:nvPr>
        </p:nvGraphicFramePr>
        <p:xfrm>
          <a:off x="2699792" y="1628800"/>
          <a:ext cx="4032448" cy="1080120"/>
        </p:xfrm>
        <a:graphic>
          <a:graphicData uri="http://schemas.openxmlformats.org/drawingml/2006/table">
            <a:tbl>
              <a:tblPr>
                <a:tableStyleId>{2A488322-F2BA-4B5B-9748-0D474271808F}</a:tableStyleId>
              </a:tblPr>
              <a:tblGrid>
                <a:gridCol w="1008112">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tblGrid>
              <a:tr h="438830">
                <a:tc>
                  <a:txBody>
                    <a:bodyPr/>
                    <a:lstStyle/>
                    <a:p>
                      <a:pPr algn="ctr" fontAlgn="ctr"/>
                      <a:r>
                        <a:rPr lang="es-ES" sz="1200" u="none" strike="noStrike" dirty="0">
                          <a:effectLst/>
                          <a:latin typeface="+mj-lt"/>
                        </a:rPr>
                        <a:t> </a:t>
                      </a:r>
                      <a:endParaRPr lang="es-ES" sz="1200" b="0"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200" b="1" u="none" strike="noStrike" dirty="0">
                          <a:effectLst/>
                          <a:latin typeface="+mj-lt"/>
                        </a:rPr>
                        <a:t>Segmento 3 CAMEL</a:t>
                      </a:r>
                      <a:endParaRPr lang="es-ES" sz="1200" b="1"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200" b="1" u="none" strike="noStrike" dirty="0">
                          <a:effectLst/>
                          <a:latin typeface="+mj-lt"/>
                        </a:rPr>
                        <a:t>Segmento 4 2017</a:t>
                      </a:r>
                      <a:endParaRPr lang="es-ES" sz="1200" b="1"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200" b="1" u="none" strike="noStrike" dirty="0">
                          <a:effectLst/>
                          <a:latin typeface="+mj-lt"/>
                        </a:rPr>
                        <a:t>Segmento 5 2017</a:t>
                      </a:r>
                      <a:endParaRPr lang="es-ES" sz="1200" b="1"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41290">
                <a:tc>
                  <a:txBody>
                    <a:bodyPr/>
                    <a:lstStyle/>
                    <a:p>
                      <a:pPr algn="just" fontAlgn="ctr"/>
                      <a:r>
                        <a:rPr lang="es-ES" sz="1200" b="1" u="none" strike="noStrike" dirty="0">
                          <a:effectLst/>
                          <a:latin typeface="+mj-lt"/>
                        </a:rPr>
                        <a:t>Cobertura Patrimonial</a:t>
                      </a:r>
                      <a:endParaRPr lang="es-ES" sz="1200" b="1"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ctr"/>
                      <a:r>
                        <a:rPr lang="es-ES" sz="1200" u="none" strike="noStrike" dirty="0">
                          <a:effectLst/>
                          <a:latin typeface="+mj-lt"/>
                        </a:rPr>
                        <a:t>149,86%</a:t>
                      </a:r>
                      <a:endParaRPr lang="es-ES" sz="1200" b="0"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ctr"/>
                      <a:r>
                        <a:rPr lang="es-ES" sz="1200" u="none" strike="noStrike" dirty="0">
                          <a:effectLst/>
                          <a:latin typeface="+mj-lt"/>
                        </a:rPr>
                        <a:t>109,05%</a:t>
                      </a:r>
                      <a:endParaRPr lang="es-ES" sz="1200" b="0"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just" fontAlgn="ctr"/>
                      <a:r>
                        <a:rPr lang="es-ES" sz="1200" u="none" strike="noStrike" dirty="0">
                          <a:effectLst/>
                          <a:latin typeface="+mj-lt"/>
                        </a:rPr>
                        <a:t>105,41%</a:t>
                      </a:r>
                      <a:endParaRPr lang="es-ES" sz="1200" b="0"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7 Gráfico">
            <a:extLst>
              <a:ext uri="{FF2B5EF4-FFF2-40B4-BE49-F238E27FC236}">
                <a16:creationId xmlns:a16="http://schemas.microsoft.com/office/drawing/2014/main" id="{679A7F9C-FF79-4153-952A-EFCCCBCD331C}"/>
              </a:ext>
            </a:extLst>
          </p:cNvPr>
          <p:cNvGraphicFramePr>
            <a:graphicFrameLocks/>
          </p:cNvGraphicFramePr>
          <p:nvPr>
            <p:extLst>
              <p:ext uri="{D42A27DB-BD31-4B8C-83A1-F6EECF244321}">
                <p14:modId xmlns:p14="http://schemas.microsoft.com/office/powerpoint/2010/main" val="2146212773"/>
              </p:ext>
            </p:extLst>
          </p:nvPr>
        </p:nvGraphicFramePr>
        <p:xfrm>
          <a:off x="1547664" y="2852936"/>
          <a:ext cx="6048672" cy="316835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Resultado de imagen para ceac espe">
            <a:extLst>
              <a:ext uri="{FF2B5EF4-FFF2-40B4-BE49-F238E27FC236}">
                <a16:creationId xmlns:a16="http://schemas.microsoft.com/office/drawing/2014/main" id="{10D96F7C-ACD2-4CB8-9B28-16B936FAAF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04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6145" y="579793"/>
            <a:ext cx="4474840" cy="576064"/>
          </a:xfrm>
        </p:spPr>
        <p:txBody>
          <a:bodyPr>
            <a:normAutofit/>
          </a:bodyPr>
          <a:lstStyle/>
          <a:p>
            <a:r>
              <a:rPr lang="es-ES" sz="3200" b="1" dirty="0"/>
              <a:t>2. Calidad de Activos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20618980"/>
              </p:ext>
            </p:extLst>
          </p:nvPr>
        </p:nvGraphicFramePr>
        <p:xfrm>
          <a:off x="2051720" y="1340769"/>
          <a:ext cx="4474840" cy="1692024"/>
        </p:xfrm>
        <a:graphic>
          <a:graphicData uri="http://schemas.openxmlformats.org/drawingml/2006/table">
            <a:tbl>
              <a:tblPr>
                <a:tableStyleId>{68D230F3-CF80-4859-8CE7-A43EE81993B5}</a:tableStyleId>
              </a:tblPr>
              <a:tblGrid>
                <a:gridCol w="1331246">
                  <a:extLst>
                    <a:ext uri="{9D8B030D-6E8A-4147-A177-3AD203B41FA5}">
                      <a16:colId xmlns:a16="http://schemas.microsoft.com/office/drawing/2014/main" val="20000"/>
                    </a:ext>
                  </a:extLst>
                </a:gridCol>
                <a:gridCol w="1096320">
                  <a:extLst>
                    <a:ext uri="{9D8B030D-6E8A-4147-A177-3AD203B41FA5}">
                      <a16:colId xmlns:a16="http://schemas.microsoft.com/office/drawing/2014/main" val="20001"/>
                    </a:ext>
                  </a:extLst>
                </a:gridCol>
                <a:gridCol w="1018012">
                  <a:extLst>
                    <a:ext uri="{9D8B030D-6E8A-4147-A177-3AD203B41FA5}">
                      <a16:colId xmlns:a16="http://schemas.microsoft.com/office/drawing/2014/main" val="20002"/>
                    </a:ext>
                  </a:extLst>
                </a:gridCol>
                <a:gridCol w="1029262">
                  <a:extLst>
                    <a:ext uri="{9D8B030D-6E8A-4147-A177-3AD203B41FA5}">
                      <a16:colId xmlns:a16="http://schemas.microsoft.com/office/drawing/2014/main" val="20003"/>
                    </a:ext>
                  </a:extLst>
                </a:gridCol>
              </a:tblGrid>
              <a:tr h="537010">
                <a:tc gridSpan="3">
                  <a:txBody>
                    <a:bodyPr/>
                    <a:lstStyle/>
                    <a:p>
                      <a:pPr algn="l" fontAlgn="b"/>
                      <a:r>
                        <a:rPr lang="es-ES" sz="1400" b="1" u="none" strike="noStrike" dirty="0">
                          <a:effectLst/>
                          <a:latin typeface="+mj-lt"/>
                        </a:rPr>
                        <a:t>Morosidad de la cartera total</a:t>
                      </a:r>
                      <a:endParaRPr lang="es-ES" sz="1400" b="1" i="0" u="none" strike="noStrike" dirty="0">
                        <a:solidFill>
                          <a:srgbClr val="000000"/>
                        </a:solidFill>
                        <a:effectLst/>
                        <a:latin typeface="+mj-lt"/>
                      </a:endParaRPr>
                    </a:p>
                    <a:p>
                      <a:pPr algn="l" fontAlgn="b"/>
                      <a:r>
                        <a:rPr lang="es-ES" sz="1400" u="none" strike="noStrike" dirty="0">
                          <a:effectLst/>
                          <a:latin typeface="+mj-lt"/>
                        </a:rPr>
                        <a:t> </a:t>
                      </a:r>
                      <a:endParaRPr lang="es-ES" sz="1400" b="0" i="0" u="none" strike="noStrike" dirty="0">
                        <a:solidFill>
                          <a:srgbClr val="000000"/>
                        </a:solidFill>
                        <a:effectLst/>
                        <a:latin typeface="+mj-lt"/>
                      </a:endParaRPr>
                    </a:p>
                  </a:txBody>
                  <a:tcPr marL="9525" marR="9525" marT="9525" marB="0" anchor="b">
                    <a:lnT w="12700" cmpd="sng">
                      <a:noFill/>
                    </a:lnT>
                    <a:lnB w="12700" cap="flat" cmpd="sng" algn="ctr">
                      <a:solidFill>
                        <a:schemeClr val="accent5">
                          <a:lumMod val="75000"/>
                        </a:schemeClr>
                      </a:solidFill>
                      <a:prstDash val="solid"/>
                      <a:round/>
                      <a:headEnd type="none" w="med" len="med"/>
                      <a:tailEnd type="none" w="med" len="med"/>
                    </a:lnB>
                  </a:tcPr>
                </a:tc>
                <a:tc hMerge="1">
                  <a:txBody>
                    <a:bodyPr/>
                    <a:lstStyle/>
                    <a:p>
                      <a:endParaRPr lang="es-ES"/>
                    </a:p>
                  </a:txBody>
                  <a:tcPr/>
                </a:tc>
                <a:tc hMerge="1">
                  <a:txBody>
                    <a:bodyPr/>
                    <a:lstStyle/>
                    <a:p>
                      <a:pPr algn="l" fontAlgn="b"/>
                      <a:endParaRPr lang="es-ES" sz="1200" b="0" i="0" u="none" strike="noStrike">
                        <a:solidFill>
                          <a:srgbClr val="000000"/>
                        </a:solidFill>
                        <a:effectLst/>
                        <a:latin typeface="+mj-lt"/>
                      </a:endParaRPr>
                    </a:p>
                  </a:txBody>
                  <a:tcPr marL="9525" marR="9525" marT="9525" marB="0" anchor="b">
                    <a:lnB w="12700" cap="flat" cmpd="sng" algn="ctr">
                      <a:solidFill>
                        <a:schemeClr val="accent5">
                          <a:lumMod val="75000"/>
                        </a:schemeClr>
                      </a:solidFill>
                      <a:prstDash val="solid"/>
                      <a:round/>
                      <a:headEnd type="none" w="med" len="med"/>
                      <a:tailEnd type="none" w="med" len="med"/>
                    </a:lnB>
                  </a:tcPr>
                </a:tc>
                <a:tc>
                  <a:txBody>
                    <a:bodyPr/>
                    <a:lstStyle/>
                    <a:p>
                      <a:pPr algn="l" fontAlgn="b"/>
                      <a:r>
                        <a:rPr lang="es-ES" sz="1400" u="none" strike="noStrike" dirty="0">
                          <a:effectLst/>
                          <a:latin typeface="+mj-lt"/>
                        </a:rPr>
                        <a:t> </a:t>
                      </a:r>
                      <a:endParaRPr lang="es-ES" sz="1400" b="0" i="0" u="none" strike="noStrike" dirty="0">
                        <a:solidFill>
                          <a:srgbClr val="000000"/>
                        </a:solidFill>
                        <a:effectLst/>
                        <a:latin typeface="+mj-lt"/>
                      </a:endParaRPr>
                    </a:p>
                  </a:txBody>
                  <a:tcPr marL="9525" marR="9525" marT="9525" marB="0" anchor="b">
                    <a:lnT w="12700" cmpd="sng">
                      <a:noFill/>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7507">
                <a:tc>
                  <a:txBody>
                    <a:bodyPr/>
                    <a:lstStyle/>
                    <a:p>
                      <a:pPr algn="just" fontAlgn="ctr"/>
                      <a:r>
                        <a:rPr lang="es-ES" sz="1400" b="1" u="none" strike="noStrike" dirty="0">
                          <a:effectLst/>
                          <a:latin typeface="+mj-lt"/>
                        </a:rPr>
                        <a:t> </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Segmento 3 2017</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Segmento 4 2017</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Segmento 5 2017</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77507">
                <a:tc>
                  <a:txBody>
                    <a:bodyPr/>
                    <a:lstStyle/>
                    <a:p>
                      <a:pPr algn="l" fontAlgn="ctr"/>
                      <a:r>
                        <a:rPr lang="es-ES" sz="1400" b="0" u="none" strike="noStrike" dirty="0">
                          <a:effectLst/>
                          <a:latin typeface="+mj-lt"/>
                        </a:rPr>
                        <a:t>Morosidad de la cartera total</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u="none" strike="noStrike" dirty="0">
                          <a:effectLst/>
                          <a:latin typeface="+mj-lt"/>
                        </a:rPr>
                        <a:t>8,32%</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u="none" strike="noStrike" dirty="0">
                          <a:effectLst/>
                          <a:latin typeface="+mj-lt"/>
                        </a:rPr>
                        <a:t>12,08%</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u="none" strike="noStrike" dirty="0">
                          <a:effectLst/>
                          <a:latin typeface="+mj-lt"/>
                        </a:rPr>
                        <a:t>15,44%</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4 Gráfico">
            <a:extLst>
              <a:ext uri="{FF2B5EF4-FFF2-40B4-BE49-F238E27FC236}">
                <a16:creationId xmlns:a16="http://schemas.microsoft.com/office/drawing/2014/main" id="{C94F88CC-0DE9-4F73-9895-106E2C73597E}"/>
              </a:ext>
            </a:extLst>
          </p:cNvPr>
          <p:cNvGraphicFramePr>
            <a:graphicFrameLocks/>
          </p:cNvGraphicFramePr>
          <p:nvPr>
            <p:extLst>
              <p:ext uri="{D42A27DB-BD31-4B8C-83A1-F6EECF244321}">
                <p14:modId xmlns:p14="http://schemas.microsoft.com/office/powerpoint/2010/main" val="1434300363"/>
              </p:ext>
            </p:extLst>
          </p:nvPr>
        </p:nvGraphicFramePr>
        <p:xfrm>
          <a:off x="2180320" y="3429000"/>
          <a:ext cx="4217640" cy="258794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ceac espe">
            <a:extLst>
              <a:ext uri="{FF2B5EF4-FFF2-40B4-BE49-F238E27FC236}">
                <a16:creationId xmlns:a16="http://schemas.microsoft.com/office/drawing/2014/main" id="{187C0C1D-B25F-4445-8DDA-F6C46460A19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a 10">
            <a:extLst>
              <a:ext uri="{FF2B5EF4-FFF2-40B4-BE49-F238E27FC236}">
                <a16:creationId xmlns:a16="http://schemas.microsoft.com/office/drawing/2014/main" id="{EA05613A-429B-49F2-A2BD-0D4A3847FE51}"/>
              </a:ext>
            </a:extLst>
          </p:cNvPr>
          <p:cNvGraphicFramePr>
            <a:graphicFrameLocks noGrp="1"/>
          </p:cNvGraphicFramePr>
          <p:nvPr/>
        </p:nvGraphicFramePr>
        <p:xfrm>
          <a:off x="8947052" y="2166425"/>
          <a:ext cx="208280" cy="717452"/>
        </p:xfrm>
        <a:graphic>
          <a:graphicData uri="http://schemas.openxmlformats.org/drawingml/2006/table">
            <a:tbl>
              <a:tblPr/>
              <a:tblGrid>
                <a:gridCol w="208280">
                  <a:extLst>
                    <a:ext uri="{9D8B030D-6E8A-4147-A177-3AD203B41FA5}">
                      <a16:colId xmlns:a16="http://schemas.microsoft.com/office/drawing/2014/main" val="1282587911"/>
                    </a:ext>
                  </a:extLst>
                </a:gridCol>
              </a:tblGrid>
              <a:tr h="717452">
                <a:tc>
                  <a:txBody>
                    <a:bodyPr/>
                    <a:lstStyle/>
                    <a:p>
                      <a:endParaRPr lang="es-EC"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673631957"/>
                  </a:ext>
                </a:extLst>
              </a:tr>
            </a:tbl>
          </a:graphicData>
        </a:graphic>
      </p:graphicFrame>
    </p:spTree>
    <p:extLst>
      <p:ext uri="{BB962C8B-B14F-4D97-AF65-F5344CB8AC3E}">
        <p14:creationId xmlns:p14="http://schemas.microsoft.com/office/powerpoint/2010/main" val="47528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692696"/>
            <a:ext cx="8229600" cy="420656"/>
          </a:xfrm>
        </p:spPr>
        <p:txBody>
          <a:bodyPr>
            <a:noAutofit/>
          </a:bodyPr>
          <a:lstStyle/>
          <a:p>
            <a:r>
              <a:rPr lang="es-ES" sz="2400" b="1" dirty="0"/>
              <a:t> </a:t>
            </a:r>
            <a:br>
              <a:rPr lang="es-ES" sz="2400" b="1" dirty="0"/>
            </a:br>
            <a:r>
              <a:rPr lang="es-ES" sz="2400" b="1" dirty="0"/>
              <a:t>Morosidad por tipo de crédito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39878950"/>
              </p:ext>
            </p:extLst>
          </p:nvPr>
        </p:nvGraphicFramePr>
        <p:xfrm>
          <a:off x="251520" y="1340768"/>
          <a:ext cx="3816425" cy="4060946"/>
        </p:xfrm>
        <a:graphic>
          <a:graphicData uri="http://schemas.openxmlformats.org/drawingml/2006/table">
            <a:tbl>
              <a:tblPr>
                <a:tableStyleId>{68D230F3-CF80-4859-8CE7-A43EE81993B5}</a:tableStyleId>
              </a:tblPr>
              <a:tblGrid>
                <a:gridCol w="1503440">
                  <a:extLst>
                    <a:ext uri="{9D8B030D-6E8A-4147-A177-3AD203B41FA5}">
                      <a16:colId xmlns:a16="http://schemas.microsoft.com/office/drawing/2014/main" val="20000"/>
                    </a:ext>
                  </a:extLst>
                </a:gridCol>
                <a:gridCol w="770995">
                  <a:extLst>
                    <a:ext uri="{9D8B030D-6E8A-4147-A177-3AD203B41FA5}">
                      <a16:colId xmlns:a16="http://schemas.microsoft.com/office/drawing/2014/main" val="20001"/>
                    </a:ext>
                  </a:extLst>
                </a:gridCol>
                <a:gridCol w="770995">
                  <a:extLst>
                    <a:ext uri="{9D8B030D-6E8A-4147-A177-3AD203B41FA5}">
                      <a16:colId xmlns:a16="http://schemas.microsoft.com/office/drawing/2014/main" val="20002"/>
                    </a:ext>
                  </a:extLst>
                </a:gridCol>
                <a:gridCol w="770995">
                  <a:extLst>
                    <a:ext uri="{9D8B030D-6E8A-4147-A177-3AD203B41FA5}">
                      <a16:colId xmlns:a16="http://schemas.microsoft.com/office/drawing/2014/main" val="20003"/>
                    </a:ext>
                  </a:extLst>
                </a:gridCol>
              </a:tblGrid>
              <a:tr h="261868">
                <a:tc gridSpan="4">
                  <a:txBody>
                    <a:bodyPr/>
                    <a:lstStyle/>
                    <a:p>
                      <a:pPr algn="l" fontAlgn="ctr"/>
                      <a:r>
                        <a:rPr lang="es-ES" sz="1400" b="1" u="none" strike="noStrike" dirty="0">
                          <a:effectLst/>
                          <a:latin typeface="+mj-lt"/>
                        </a:rPr>
                        <a:t>Morosidad por Tipo de Crédito</a:t>
                      </a:r>
                      <a:endParaRPr lang="es-ES" sz="1400" b="1" i="0" u="none" strike="noStrike" dirty="0">
                        <a:solidFill>
                          <a:srgbClr val="000000"/>
                        </a:solidFill>
                        <a:effectLst/>
                        <a:latin typeface="+mj-lt"/>
                      </a:endParaRPr>
                    </a:p>
                  </a:txBody>
                  <a:tcPr marL="9525" marR="9525" marT="9525" marB="0" anchor="ctr">
                    <a:lnT w="12700" cmpd="sng">
                      <a:noFill/>
                    </a:lnT>
                    <a:lnB w="12700" cap="flat" cmpd="sng" algn="ctr">
                      <a:solidFill>
                        <a:srgbClr val="00B05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36206">
                <a:tc>
                  <a:txBody>
                    <a:bodyPr/>
                    <a:lstStyle/>
                    <a:p>
                      <a:pPr algn="ctr" fontAlgn="ctr"/>
                      <a:r>
                        <a:rPr lang="es-ES" sz="1200" u="none" strike="noStrike" dirty="0">
                          <a:effectLst/>
                          <a:latin typeface="+mj-lt"/>
                        </a:rPr>
                        <a:t> </a:t>
                      </a:r>
                      <a:endParaRPr lang="es-ES" sz="1200" b="0"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ctr"/>
                      <a:r>
                        <a:rPr lang="es-ES" sz="1200" b="1" u="none" strike="noStrike" dirty="0">
                          <a:effectLst/>
                          <a:latin typeface="+mj-lt"/>
                        </a:rPr>
                        <a:t>Segmento 3 2017</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ctr"/>
                      <a:r>
                        <a:rPr lang="es-ES" sz="1200" b="1" u="none" strike="noStrike">
                          <a:effectLst/>
                          <a:latin typeface="+mj-lt"/>
                        </a:rPr>
                        <a:t>Segmento 4 2017</a:t>
                      </a:r>
                      <a:endParaRPr lang="es-ES" sz="1200" b="1" i="0" u="none" strike="noStrike">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ctr"/>
                      <a:r>
                        <a:rPr lang="es-ES" sz="1200" b="1" u="none" strike="noStrike" dirty="0">
                          <a:effectLst/>
                          <a:latin typeface="+mj-lt"/>
                        </a:rPr>
                        <a:t>Segmento 5 2017</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730736">
                <a:tc>
                  <a:txBody>
                    <a:bodyPr/>
                    <a:lstStyle/>
                    <a:p>
                      <a:pPr algn="l" fontAlgn="ctr"/>
                      <a:r>
                        <a:rPr lang="es-ES" sz="1200" b="1" u="none" strike="noStrike" dirty="0">
                          <a:effectLst/>
                          <a:latin typeface="+mj-lt"/>
                        </a:rPr>
                        <a:t>Morosidad de la cartera de créditos comerciales</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r>
                        <a:rPr lang="es-ES" sz="1200" u="none" strike="noStrike">
                          <a:effectLst/>
                          <a:latin typeface="+mj-lt"/>
                        </a:rPr>
                        <a:t>25,77%</a:t>
                      </a:r>
                      <a:endParaRPr lang="es-ES" sz="1200" b="0" i="0" u="none" strike="noStrike">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r>
                        <a:rPr lang="es-ES" sz="1200" u="none" strike="noStrike" dirty="0">
                          <a:effectLst/>
                          <a:latin typeface="+mj-lt"/>
                        </a:rPr>
                        <a:t>43,75%</a:t>
                      </a:r>
                      <a:endParaRPr lang="es-ES" sz="1200" b="0"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r>
                        <a:rPr lang="es-ES" sz="1200" u="none" strike="noStrike">
                          <a:effectLst/>
                          <a:latin typeface="+mj-lt"/>
                        </a:rPr>
                        <a:t>9,54%</a:t>
                      </a:r>
                      <a:endParaRPr lang="es-ES" sz="1200" b="0" i="0" u="none" strike="noStrike">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10002"/>
                  </a:ext>
                </a:extLst>
              </a:tr>
              <a:tr h="730736">
                <a:tc>
                  <a:txBody>
                    <a:bodyPr/>
                    <a:lstStyle/>
                    <a:p>
                      <a:pPr algn="l" fontAlgn="ctr"/>
                      <a:r>
                        <a:rPr lang="es-ES" sz="1200" b="1" u="none" strike="noStrike">
                          <a:effectLst/>
                          <a:latin typeface="+mj-lt"/>
                        </a:rPr>
                        <a:t>Morosidad de la cartera de créditos de vivienda</a:t>
                      </a:r>
                      <a:endParaRPr lang="es-ES" sz="1200" b="1"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3,80%</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8,77%</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29,99%</a:t>
                      </a:r>
                      <a:endParaRPr lang="es-ES"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r h="730736">
                <a:tc>
                  <a:txBody>
                    <a:bodyPr/>
                    <a:lstStyle/>
                    <a:p>
                      <a:pPr algn="l" fontAlgn="ctr"/>
                      <a:r>
                        <a:rPr lang="es-ES" sz="1200" b="1" u="none" strike="noStrike" dirty="0">
                          <a:effectLst/>
                          <a:latin typeface="+mj-lt"/>
                        </a:rPr>
                        <a:t>Morosidad de la cartera de créditos de consumo</a:t>
                      </a:r>
                      <a:endParaRPr lang="es-ES" sz="1200" b="1" i="0" u="none" strike="noStrike" dirty="0">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5,77%</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8,81%</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11,52%</a:t>
                      </a:r>
                      <a:endParaRPr lang="es-ES"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4"/>
                  </a:ext>
                </a:extLst>
              </a:tr>
              <a:tr h="878259">
                <a:tc>
                  <a:txBody>
                    <a:bodyPr/>
                    <a:lstStyle/>
                    <a:p>
                      <a:pPr algn="l" fontAlgn="ctr"/>
                      <a:r>
                        <a:rPr lang="es-ES" sz="1200" b="1" u="none" strike="noStrike" dirty="0">
                          <a:effectLst/>
                          <a:latin typeface="+mj-lt"/>
                        </a:rPr>
                        <a:t>Morosidad de la cartera de créditos para la microempresa</a:t>
                      </a:r>
                      <a:endParaRPr lang="es-ES" sz="1200" b="1" i="0" u="none" strike="noStrike" dirty="0">
                        <a:solidFill>
                          <a:srgbClr val="000000"/>
                        </a:solidFill>
                        <a:effectLst/>
                        <a:latin typeface="+mj-lt"/>
                      </a:endParaRPr>
                    </a:p>
                  </a:txBody>
                  <a:tcPr marL="9525" marR="9525" marT="9525" marB="0" anchor="ctr">
                    <a:lnB w="12700" cap="flat" cmpd="sng" algn="ctr">
                      <a:solidFill>
                        <a:srgbClr val="00B050"/>
                      </a:solidFill>
                      <a:prstDash val="solid"/>
                      <a:round/>
                      <a:headEnd type="none" w="med" len="med"/>
                      <a:tailEnd type="none" w="med" len="med"/>
                    </a:lnB>
                  </a:tcPr>
                </a:tc>
                <a:tc>
                  <a:txBody>
                    <a:bodyPr/>
                    <a:lstStyle/>
                    <a:p>
                      <a:pPr algn="ctr" fontAlgn="ctr"/>
                      <a:r>
                        <a:rPr lang="es-ES" sz="1200" u="none" strike="noStrike">
                          <a:effectLst/>
                          <a:latin typeface="+mj-lt"/>
                        </a:rPr>
                        <a:t>10,96%</a:t>
                      </a:r>
                      <a:endParaRPr lang="es-ES" sz="1200" b="0" i="0" u="none" strike="noStrike">
                        <a:solidFill>
                          <a:srgbClr val="000000"/>
                        </a:solidFill>
                        <a:effectLst/>
                        <a:latin typeface="+mj-lt"/>
                      </a:endParaRPr>
                    </a:p>
                  </a:txBody>
                  <a:tcPr marL="9525" marR="9525" marT="9525" marB="0" anchor="ctr">
                    <a:lnB w="12700" cap="flat" cmpd="sng" algn="ctr">
                      <a:solidFill>
                        <a:srgbClr val="00B050"/>
                      </a:solidFill>
                      <a:prstDash val="solid"/>
                      <a:round/>
                      <a:headEnd type="none" w="med" len="med"/>
                      <a:tailEnd type="none" w="med" len="med"/>
                    </a:lnB>
                  </a:tcPr>
                </a:tc>
                <a:tc>
                  <a:txBody>
                    <a:bodyPr/>
                    <a:lstStyle/>
                    <a:p>
                      <a:pPr algn="ctr" fontAlgn="ctr"/>
                      <a:r>
                        <a:rPr lang="es-ES" sz="1200" u="none" strike="noStrike">
                          <a:effectLst/>
                          <a:latin typeface="+mj-lt"/>
                        </a:rPr>
                        <a:t>13,94%</a:t>
                      </a:r>
                      <a:endParaRPr lang="es-ES" sz="1200" b="0" i="0" u="none" strike="noStrike">
                        <a:solidFill>
                          <a:srgbClr val="000000"/>
                        </a:solidFill>
                        <a:effectLst/>
                        <a:latin typeface="+mj-lt"/>
                      </a:endParaRPr>
                    </a:p>
                  </a:txBody>
                  <a:tcPr marL="9525" marR="9525" marT="9525" marB="0" anchor="ctr">
                    <a:lnB w="12700" cap="flat" cmpd="sng" algn="ctr">
                      <a:solidFill>
                        <a:srgbClr val="00B050"/>
                      </a:solidFill>
                      <a:prstDash val="solid"/>
                      <a:round/>
                      <a:headEnd type="none" w="med" len="med"/>
                      <a:tailEnd type="none" w="med" len="med"/>
                    </a:lnB>
                  </a:tcPr>
                </a:tc>
                <a:tc>
                  <a:txBody>
                    <a:bodyPr/>
                    <a:lstStyle/>
                    <a:p>
                      <a:pPr algn="ctr" fontAlgn="ctr"/>
                      <a:r>
                        <a:rPr lang="es-ES" sz="1200" u="none" strike="noStrike" dirty="0">
                          <a:effectLst/>
                          <a:latin typeface="+mj-lt"/>
                        </a:rPr>
                        <a:t>18,61%</a:t>
                      </a:r>
                      <a:endParaRPr lang="es-ES" sz="1200" b="0" i="0" u="none" strike="noStrike" dirty="0">
                        <a:solidFill>
                          <a:srgbClr val="000000"/>
                        </a:solidFill>
                        <a:effectLst/>
                        <a:latin typeface="+mj-lt"/>
                      </a:endParaRPr>
                    </a:p>
                  </a:txBody>
                  <a:tcPr marL="9525" marR="9525" marT="9525" marB="0" anchor="ctr">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fontAlgn="ctr"/>
                      <a:endParaRPr lang="es-ES" sz="1200" b="0" i="0" u="none" strike="noStrike">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endParaRPr lang="es-ES" sz="1200" b="0" i="0" u="none" strike="noStrike">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endParaRPr lang="es-ES" sz="1200" b="0" i="0" u="none" strike="noStrike">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endParaRPr lang="es-ES" sz="1200" b="0"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graphicFrame>
        <p:nvGraphicFramePr>
          <p:cNvPr id="6" name="5 Gráfico">
            <a:extLst>
              <a:ext uri="{FF2B5EF4-FFF2-40B4-BE49-F238E27FC236}">
                <a16:creationId xmlns:a16="http://schemas.microsoft.com/office/drawing/2014/main" id="{E4200D83-E308-4538-B2EC-4D496DA8C11F}"/>
              </a:ext>
            </a:extLst>
          </p:cNvPr>
          <p:cNvGraphicFramePr>
            <a:graphicFrameLocks/>
          </p:cNvGraphicFramePr>
          <p:nvPr>
            <p:extLst>
              <p:ext uri="{D42A27DB-BD31-4B8C-83A1-F6EECF244321}">
                <p14:modId xmlns:p14="http://schemas.microsoft.com/office/powerpoint/2010/main" val="704428685"/>
              </p:ext>
            </p:extLst>
          </p:nvPr>
        </p:nvGraphicFramePr>
        <p:xfrm>
          <a:off x="4211960" y="1340768"/>
          <a:ext cx="4572000" cy="3933825"/>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Resultado de imagen para ceac espe">
            <a:extLst>
              <a:ext uri="{FF2B5EF4-FFF2-40B4-BE49-F238E27FC236}">
                <a16:creationId xmlns:a16="http://schemas.microsoft.com/office/drawing/2014/main" id="{5AE11C04-D8D2-4E40-ABF8-7ED4CBB05E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a:extLst>
              <a:ext uri="{FF2B5EF4-FFF2-40B4-BE49-F238E27FC236}">
                <a16:creationId xmlns:a16="http://schemas.microsoft.com/office/drawing/2014/main" id="{96DAAC19-C7BF-443B-B553-D695DDD5201E}"/>
              </a:ext>
            </a:extLst>
          </p:cNvPr>
          <p:cNvSpPr txBox="1">
            <a:spLocks/>
          </p:cNvSpPr>
          <p:nvPr/>
        </p:nvSpPr>
        <p:spPr>
          <a:xfrm>
            <a:off x="1115616" y="53965"/>
            <a:ext cx="4474840" cy="57606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fontAlgn="auto">
              <a:spcAft>
                <a:spcPts val="0"/>
              </a:spcAft>
            </a:pPr>
            <a:r>
              <a:rPr lang="es-ES" sz="3200" b="1"/>
              <a:t>2. Calidad de Activos</a:t>
            </a:r>
            <a:endParaRPr lang="es-ES" sz="3200" b="1" dirty="0"/>
          </a:p>
        </p:txBody>
      </p:sp>
    </p:spTree>
    <p:extLst>
      <p:ext uri="{BB962C8B-B14F-4D97-AF65-F5344CB8AC3E}">
        <p14:creationId xmlns:p14="http://schemas.microsoft.com/office/powerpoint/2010/main" val="299514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94059"/>
            <a:ext cx="4474840" cy="576064"/>
          </a:xfrm>
        </p:spPr>
        <p:txBody>
          <a:bodyPr>
            <a:normAutofit/>
          </a:bodyPr>
          <a:lstStyle/>
          <a:p>
            <a:r>
              <a:rPr lang="es-ES" sz="3200" b="1" dirty="0"/>
              <a:t>2. Calidad de Activos</a:t>
            </a:r>
          </a:p>
        </p:txBody>
      </p:sp>
      <p:pic>
        <p:nvPicPr>
          <p:cNvPr id="6" name="Picture 2" descr="Resultado de imagen para ceac espe">
            <a:extLst>
              <a:ext uri="{FF2B5EF4-FFF2-40B4-BE49-F238E27FC236}">
                <a16:creationId xmlns:a16="http://schemas.microsoft.com/office/drawing/2014/main" id="{187C0C1D-B25F-4445-8DDA-F6C46460A1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a 7">
            <a:extLst>
              <a:ext uri="{FF2B5EF4-FFF2-40B4-BE49-F238E27FC236}">
                <a16:creationId xmlns:a16="http://schemas.microsoft.com/office/drawing/2014/main" id="{424B145A-7450-4F71-8299-FB606CBECD94}"/>
              </a:ext>
            </a:extLst>
          </p:cNvPr>
          <p:cNvGraphicFramePr>
            <a:graphicFrameLocks noGrp="1"/>
          </p:cNvGraphicFramePr>
          <p:nvPr>
            <p:extLst>
              <p:ext uri="{D42A27DB-BD31-4B8C-83A1-F6EECF244321}">
                <p14:modId xmlns:p14="http://schemas.microsoft.com/office/powerpoint/2010/main" val="3128285724"/>
              </p:ext>
            </p:extLst>
          </p:nvPr>
        </p:nvGraphicFramePr>
        <p:xfrm>
          <a:off x="1619672" y="1798027"/>
          <a:ext cx="4437519" cy="1085850"/>
        </p:xfrm>
        <a:graphic>
          <a:graphicData uri="http://schemas.openxmlformats.org/drawingml/2006/table">
            <a:tbl>
              <a:tblPr/>
              <a:tblGrid>
                <a:gridCol w="1581166">
                  <a:extLst>
                    <a:ext uri="{9D8B030D-6E8A-4147-A177-3AD203B41FA5}">
                      <a16:colId xmlns:a16="http://schemas.microsoft.com/office/drawing/2014/main" val="795546443"/>
                    </a:ext>
                  </a:extLst>
                </a:gridCol>
                <a:gridCol w="1010559">
                  <a:extLst>
                    <a:ext uri="{9D8B030D-6E8A-4147-A177-3AD203B41FA5}">
                      <a16:colId xmlns:a16="http://schemas.microsoft.com/office/drawing/2014/main" val="969408171"/>
                    </a:ext>
                  </a:extLst>
                </a:gridCol>
                <a:gridCol w="854210">
                  <a:extLst>
                    <a:ext uri="{9D8B030D-6E8A-4147-A177-3AD203B41FA5}">
                      <a16:colId xmlns:a16="http://schemas.microsoft.com/office/drawing/2014/main" val="360727280"/>
                    </a:ext>
                  </a:extLst>
                </a:gridCol>
                <a:gridCol w="991584">
                  <a:extLst>
                    <a:ext uri="{9D8B030D-6E8A-4147-A177-3AD203B41FA5}">
                      <a16:colId xmlns:a16="http://schemas.microsoft.com/office/drawing/2014/main" val="3331488787"/>
                    </a:ext>
                  </a:extLst>
                </a:gridCol>
              </a:tblGrid>
              <a:tr h="375458">
                <a:tc>
                  <a:txBody>
                    <a:bodyPr/>
                    <a:lstStyle/>
                    <a:p>
                      <a:pPr algn="ctr" fontAlgn="ctr"/>
                      <a:r>
                        <a:rPr lang="es-EC" sz="1400" b="0" i="0" u="none" strike="noStrike" dirty="0">
                          <a:solidFill>
                            <a:srgbClr val="000000"/>
                          </a:solidFill>
                          <a:effectLst/>
                          <a:latin typeface="Times New Roman" panose="02020603050405020304" pitchFamily="18" charset="0"/>
                        </a:rPr>
                        <a:t> </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C" sz="1400" b="1" i="0" u="none" strike="noStrike" dirty="0">
                          <a:solidFill>
                            <a:srgbClr val="000000"/>
                          </a:solidFill>
                          <a:effectLst/>
                          <a:latin typeface="Times New Roman" panose="02020603050405020304" pitchFamily="18" charset="0"/>
                        </a:rPr>
                        <a:t>Segmento 3 2017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C" sz="1400" b="1" i="0" u="none" strike="noStrike" dirty="0">
                          <a:solidFill>
                            <a:srgbClr val="000000"/>
                          </a:solidFill>
                          <a:effectLst/>
                          <a:latin typeface="Times New Roman" panose="02020603050405020304" pitchFamily="18" charset="0"/>
                        </a:rPr>
                        <a:t>Segmento 4 2017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s-EC" sz="1400" b="1" i="0" u="none" strike="noStrike" dirty="0">
                          <a:solidFill>
                            <a:srgbClr val="000000"/>
                          </a:solidFill>
                          <a:effectLst/>
                          <a:latin typeface="Times New Roman" panose="02020603050405020304" pitchFamily="18" charset="0"/>
                        </a:rPr>
                        <a:t>Segmento 5 2017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5772058"/>
                  </a:ext>
                </a:extLst>
              </a:tr>
              <a:tr h="592544">
                <a:tc>
                  <a:txBody>
                    <a:bodyPr/>
                    <a:lstStyle/>
                    <a:p>
                      <a:pPr algn="ctr" fontAlgn="b"/>
                      <a:r>
                        <a:rPr lang="es-EC" sz="1400" b="0" i="0" u="none" strike="noStrike" dirty="0">
                          <a:solidFill>
                            <a:srgbClr val="000000"/>
                          </a:solidFill>
                          <a:effectLst/>
                          <a:latin typeface="Times New Roman" panose="02020603050405020304" pitchFamily="18" charset="0"/>
                        </a:rPr>
                        <a:t>Cobertura de Provisiones para cartera improductiva</a:t>
                      </a:r>
                    </a:p>
                  </a:txBody>
                  <a:tcPr marL="9525" marR="9525"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b="0" i="0" u="none" strike="noStrike" dirty="0">
                          <a:solidFill>
                            <a:srgbClr val="000000"/>
                          </a:solidFill>
                          <a:effectLst/>
                          <a:latin typeface="Times New Roman" panose="02020603050405020304" pitchFamily="18" charset="0"/>
                        </a:rPr>
                        <a:t>57.39%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b="0" i="0" u="none" strike="noStrike" dirty="0">
                          <a:solidFill>
                            <a:srgbClr val="000000"/>
                          </a:solidFill>
                          <a:effectLst/>
                          <a:latin typeface="Times New Roman" panose="02020603050405020304" pitchFamily="18" charset="0"/>
                        </a:rPr>
                        <a:t>40.53%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EC" sz="1400" b="0" i="0" u="none" strike="noStrike" dirty="0">
                          <a:solidFill>
                            <a:srgbClr val="000000"/>
                          </a:solidFill>
                          <a:effectLst/>
                          <a:latin typeface="Times New Roman" panose="02020603050405020304" pitchFamily="18" charset="0"/>
                        </a:rPr>
                        <a:t>35.47%</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513245"/>
                  </a:ext>
                </a:extLst>
              </a:tr>
            </a:tbl>
          </a:graphicData>
        </a:graphic>
      </p:graphicFrame>
      <p:graphicFrame>
        <p:nvGraphicFramePr>
          <p:cNvPr id="11" name="Tabla 10">
            <a:extLst>
              <a:ext uri="{FF2B5EF4-FFF2-40B4-BE49-F238E27FC236}">
                <a16:creationId xmlns:a16="http://schemas.microsoft.com/office/drawing/2014/main" id="{EA05613A-429B-49F2-A2BD-0D4A3847FE51}"/>
              </a:ext>
            </a:extLst>
          </p:cNvPr>
          <p:cNvGraphicFramePr>
            <a:graphicFrameLocks noGrp="1"/>
          </p:cNvGraphicFramePr>
          <p:nvPr/>
        </p:nvGraphicFramePr>
        <p:xfrm>
          <a:off x="8947052" y="2166425"/>
          <a:ext cx="208280" cy="717452"/>
        </p:xfrm>
        <a:graphic>
          <a:graphicData uri="http://schemas.openxmlformats.org/drawingml/2006/table">
            <a:tbl>
              <a:tblPr/>
              <a:tblGrid>
                <a:gridCol w="208280">
                  <a:extLst>
                    <a:ext uri="{9D8B030D-6E8A-4147-A177-3AD203B41FA5}">
                      <a16:colId xmlns:a16="http://schemas.microsoft.com/office/drawing/2014/main" val="1282587911"/>
                    </a:ext>
                  </a:extLst>
                </a:gridCol>
              </a:tblGrid>
              <a:tr h="717452">
                <a:tc>
                  <a:txBody>
                    <a:bodyPr/>
                    <a:lstStyle/>
                    <a:p>
                      <a:endParaRPr lang="es-EC"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673631957"/>
                  </a:ext>
                </a:extLst>
              </a:tr>
            </a:tbl>
          </a:graphicData>
        </a:graphic>
      </p:graphicFrame>
      <p:sp>
        <p:nvSpPr>
          <p:cNvPr id="14" name="Rectángulo 13">
            <a:extLst>
              <a:ext uri="{FF2B5EF4-FFF2-40B4-BE49-F238E27FC236}">
                <a16:creationId xmlns:a16="http://schemas.microsoft.com/office/drawing/2014/main" id="{9A46C501-033F-4E1C-B87A-419FF98B824E}"/>
              </a:ext>
            </a:extLst>
          </p:cNvPr>
          <p:cNvSpPr/>
          <p:nvPr/>
        </p:nvSpPr>
        <p:spPr>
          <a:xfrm>
            <a:off x="1889856" y="1315039"/>
            <a:ext cx="4222503" cy="307777"/>
          </a:xfrm>
          <a:prstGeom prst="rect">
            <a:avLst/>
          </a:prstGeom>
        </p:spPr>
        <p:txBody>
          <a:bodyPr wrap="none">
            <a:spAutoFit/>
          </a:bodyPr>
          <a:lstStyle/>
          <a:p>
            <a:pPr fontAlgn="b"/>
            <a:r>
              <a:rPr lang="es-ES" sz="1400" b="1" dirty="0">
                <a:latin typeface="+mj-lt"/>
              </a:rPr>
              <a:t>Cobertura de Provisiones para cartera improductiva</a:t>
            </a:r>
            <a:endParaRPr lang="es-ES" sz="1400" b="1" dirty="0">
              <a:solidFill>
                <a:srgbClr val="000000"/>
              </a:solidFill>
              <a:latin typeface="+mj-lt"/>
            </a:endParaRPr>
          </a:p>
        </p:txBody>
      </p:sp>
      <p:graphicFrame>
        <p:nvGraphicFramePr>
          <p:cNvPr id="15" name="Gráfico 14">
            <a:extLst>
              <a:ext uri="{FF2B5EF4-FFF2-40B4-BE49-F238E27FC236}">
                <a16:creationId xmlns:a16="http://schemas.microsoft.com/office/drawing/2014/main" id="{8260E8AA-E6EF-43C3-BC51-C065C90F434F}"/>
              </a:ext>
            </a:extLst>
          </p:cNvPr>
          <p:cNvGraphicFramePr>
            <a:graphicFrameLocks/>
          </p:cNvGraphicFramePr>
          <p:nvPr>
            <p:extLst>
              <p:ext uri="{D42A27DB-BD31-4B8C-83A1-F6EECF244321}">
                <p14:modId xmlns:p14="http://schemas.microsoft.com/office/powerpoint/2010/main" val="3528127285"/>
              </p:ext>
            </p:extLst>
          </p:nvPr>
        </p:nvGraphicFramePr>
        <p:xfrm>
          <a:off x="1763688" y="3212976"/>
          <a:ext cx="4824536" cy="27363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846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5636" y="-134734"/>
            <a:ext cx="6552728" cy="778098"/>
          </a:xfrm>
        </p:spPr>
        <p:txBody>
          <a:bodyPr>
            <a:normAutofit/>
          </a:bodyPr>
          <a:lstStyle/>
          <a:p>
            <a:r>
              <a:rPr lang="es-ES" sz="2400" b="1" dirty="0">
                <a:latin typeface="Times New Roman" pitchFamily="18" charset="0"/>
                <a:cs typeface="Times New Roman" pitchFamily="18" charset="0"/>
              </a:rPr>
              <a:t>PLANTEAMIENTO DEL PROBLEMA</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577062941"/>
              </p:ext>
            </p:extLst>
          </p:nvPr>
        </p:nvGraphicFramePr>
        <p:xfrm>
          <a:off x="-684584" y="105273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Diagrama"/>
          <p:cNvGraphicFramePr/>
          <p:nvPr>
            <p:extLst>
              <p:ext uri="{D42A27DB-BD31-4B8C-83A1-F6EECF244321}">
                <p14:modId xmlns:p14="http://schemas.microsoft.com/office/powerpoint/2010/main" val="627279916"/>
              </p:ext>
            </p:extLst>
          </p:nvPr>
        </p:nvGraphicFramePr>
        <p:xfrm>
          <a:off x="5436096" y="4149080"/>
          <a:ext cx="3528392" cy="17597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2" descr="Resultado de imagen para ceac espe">
            <a:extLst>
              <a:ext uri="{FF2B5EF4-FFF2-40B4-BE49-F238E27FC236}">
                <a16:creationId xmlns:a16="http://schemas.microsoft.com/office/drawing/2014/main" id="{404F1703-A335-4821-8EA4-6BEC6DFAE3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Resultado de imagen para liquidacion cooperativa">
            <a:extLst>
              <a:ext uri="{FF2B5EF4-FFF2-40B4-BE49-F238E27FC236}">
                <a16:creationId xmlns:a16="http://schemas.microsoft.com/office/drawing/2014/main" id="{43C1D186-90D9-4A41-B131-F21B14AD5C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98593" y="1052736"/>
            <a:ext cx="2292846" cy="244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78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692696"/>
            <a:ext cx="4186808" cy="360040"/>
          </a:xfrm>
        </p:spPr>
        <p:txBody>
          <a:bodyPr>
            <a:noAutofit/>
          </a:bodyPr>
          <a:lstStyle/>
          <a:p>
            <a:r>
              <a:rPr lang="es-ES" sz="3200" b="1" dirty="0"/>
              <a:t>3. Administración</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54041680"/>
              </p:ext>
            </p:extLst>
          </p:nvPr>
        </p:nvGraphicFramePr>
        <p:xfrm>
          <a:off x="1691680" y="980728"/>
          <a:ext cx="6192689" cy="1944217"/>
        </p:xfrm>
        <a:graphic>
          <a:graphicData uri="http://schemas.openxmlformats.org/drawingml/2006/table">
            <a:tbl>
              <a:tblPr>
                <a:tableStyleId>{5FD0F851-EC5A-4D38-B0AD-8093EC10F338}</a:tableStyleId>
              </a:tblPr>
              <a:tblGrid>
                <a:gridCol w="2741715">
                  <a:extLst>
                    <a:ext uri="{9D8B030D-6E8A-4147-A177-3AD203B41FA5}">
                      <a16:colId xmlns:a16="http://schemas.microsoft.com/office/drawing/2014/main" val="20000"/>
                    </a:ext>
                  </a:extLst>
                </a:gridCol>
                <a:gridCol w="1040752">
                  <a:extLst>
                    <a:ext uri="{9D8B030D-6E8A-4147-A177-3AD203B41FA5}">
                      <a16:colId xmlns:a16="http://schemas.microsoft.com/office/drawing/2014/main" val="20001"/>
                    </a:ext>
                  </a:extLst>
                </a:gridCol>
                <a:gridCol w="1210389">
                  <a:extLst>
                    <a:ext uri="{9D8B030D-6E8A-4147-A177-3AD203B41FA5}">
                      <a16:colId xmlns:a16="http://schemas.microsoft.com/office/drawing/2014/main" val="20002"/>
                    </a:ext>
                  </a:extLst>
                </a:gridCol>
                <a:gridCol w="1199833">
                  <a:extLst>
                    <a:ext uri="{9D8B030D-6E8A-4147-A177-3AD203B41FA5}">
                      <a16:colId xmlns:a16="http://schemas.microsoft.com/office/drawing/2014/main" val="20003"/>
                    </a:ext>
                  </a:extLst>
                </a:gridCol>
              </a:tblGrid>
              <a:tr h="254438">
                <a:tc gridSpan="2">
                  <a:txBody>
                    <a:bodyPr/>
                    <a:lstStyle/>
                    <a:p>
                      <a:pPr algn="l" fontAlgn="b"/>
                      <a:r>
                        <a:rPr lang="es-ES" sz="1400" b="1" u="none" strike="noStrike" dirty="0">
                          <a:effectLst/>
                          <a:latin typeface="+mj-lt"/>
                        </a:rPr>
                        <a:t>Eficiencia Microeconómica</a:t>
                      </a:r>
                      <a:endParaRPr lang="es-ES" sz="1400" b="1" i="0" u="none" strike="noStrike" dirty="0">
                        <a:solidFill>
                          <a:srgbClr val="000000"/>
                        </a:solidFill>
                        <a:effectLst/>
                        <a:latin typeface="+mj-lt"/>
                      </a:endParaRPr>
                    </a:p>
                  </a:txBody>
                  <a:tcPr marL="9525" marR="9525" marT="9525" marB="0" anchor="b">
                    <a:lnT w="12700" cmpd="sng">
                      <a:noFill/>
                    </a:lnT>
                    <a:lnB w="12700" cap="flat" cmpd="sng" algn="ctr">
                      <a:solidFill>
                        <a:srgbClr val="00B050"/>
                      </a:solidFill>
                      <a:prstDash val="solid"/>
                      <a:round/>
                      <a:headEnd type="none" w="med" len="med"/>
                      <a:tailEnd type="none" w="med" len="med"/>
                    </a:lnB>
                  </a:tcPr>
                </a:tc>
                <a:tc hMerge="1">
                  <a:txBody>
                    <a:bodyPr/>
                    <a:lstStyle/>
                    <a:p>
                      <a:endParaRPr lang="es-ES"/>
                    </a:p>
                  </a:txBody>
                  <a:tcPr/>
                </a:tc>
                <a:tc>
                  <a:txBody>
                    <a:bodyPr/>
                    <a:lstStyle/>
                    <a:p>
                      <a:pPr algn="l" fontAlgn="b"/>
                      <a:r>
                        <a:rPr lang="es-ES" sz="1200" b="1" u="none" strike="noStrike" dirty="0">
                          <a:effectLst/>
                          <a:latin typeface="+mj-lt"/>
                        </a:rPr>
                        <a:t> </a:t>
                      </a:r>
                      <a:endParaRPr lang="es-ES" sz="1200" b="1" i="0" u="none" strike="noStrike" dirty="0">
                        <a:solidFill>
                          <a:srgbClr val="000000"/>
                        </a:solidFill>
                        <a:effectLst/>
                        <a:latin typeface="+mj-lt"/>
                      </a:endParaRPr>
                    </a:p>
                  </a:txBody>
                  <a:tcPr marL="9525" marR="9525" marT="9525" marB="0" anchor="b">
                    <a:lnT w="12700" cmpd="sng">
                      <a:noFill/>
                    </a:lnT>
                    <a:lnB w="12700" cap="flat" cmpd="sng" algn="ctr">
                      <a:solidFill>
                        <a:srgbClr val="00B050"/>
                      </a:solidFill>
                      <a:prstDash val="solid"/>
                      <a:round/>
                      <a:headEnd type="none" w="med" len="med"/>
                      <a:tailEnd type="none" w="med" len="med"/>
                    </a:lnB>
                  </a:tcPr>
                </a:tc>
                <a:tc>
                  <a:txBody>
                    <a:bodyPr/>
                    <a:lstStyle/>
                    <a:p>
                      <a:pPr algn="l" fontAlgn="b"/>
                      <a:r>
                        <a:rPr lang="es-ES" sz="1200" b="1" u="none" strike="noStrike" dirty="0">
                          <a:effectLst/>
                          <a:latin typeface="+mj-lt"/>
                        </a:rPr>
                        <a:t> </a:t>
                      </a:r>
                      <a:endParaRPr lang="es-ES" sz="1200" b="1" i="0" u="none" strike="noStrike" dirty="0">
                        <a:solidFill>
                          <a:srgbClr val="000000"/>
                        </a:solidFill>
                        <a:effectLst/>
                        <a:latin typeface="+mj-lt"/>
                      </a:endParaRPr>
                    </a:p>
                  </a:txBody>
                  <a:tcPr marL="9525" marR="9525" marT="9525" marB="0" anchor="b">
                    <a:lnT w="12700" cmpd="sng">
                      <a:noFill/>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0"/>
                  </a:ext>
                </a:extLst>
              </a:tr>
              <a:tr h="460558">
                <a:tc>
                  <a:txBody>
                    <a:bodyPr/>
                    <a:lstStyle/>
                    <a:p>
                      <a:pPr algn="ctr" fontAlgn="ctr"/>
                      <a:r>
                        <a:rPr lang="es-ES" sz="1200" b="1" u="none" strike="noStrike" dirty="0">
                          <a:effectLst/>
                          <a:latin typeface="+mj-lt"/>
                        </a:rPr>
                        <a:t> </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ctr"/>
                      <a:r>
                        <a:rPr lang="es-ES" sz="1200" b="1" u="none" strike="noStrike" dirty="0">
                          <a:effectLst/>
                          <a:latin typeface="+mj-lt"/>
                        </a:rPr>
                        <a:t>COAC Segmento 3</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ctr"/>
                      <a:r>
                        <a:rPr lang="es-ES" sz="1200" b="1" u="none" strike="noStrike" dirty="0">
                          <a:effectLst/>
                          <a:latin typeface="+mj-lt"/>
                        </a:rPr>
                        <a:t>COAC Segmento 4 </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fontAlgn="ctr"/>
                      <a:r>
                        <a:rPr lang="es-ES" sz="1200" b="1" u="none" strike="noStrike" dirty="0">
                          <a:effectLst/>
                          <a:latin typeface="+mj-lt"/>
                        </a:rPr>
                        <a:t>COAC Segmento 5 </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10001"/>
                  </a:ext>
                </a:extLst>
              </a:tr>
              <a:tr h="768663">
                <a:tc>
                  <a:txBody>
                    <a:bodyPr/>
                    <a:lstStyle/>
                    <a:p>
                      <a:pPr algn="just" fontAlgn="ctr"/>
                      <a:r>
                        <a:rPr lang="es-ES" sz="1200" b="1" u="none" strike="noStrike" dirty="0">
                          <a:effectLst/>
                          <a:latin typeface="+mj-lt"/>
                        </a:rPr>
                        <a:t>Gastos de Operación Estimados  /Total Activo Promedio </a:t>
                      </a:r>
                      <a:endParaRPr lang="es-ES" sz="1200" b="1"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r>
                        <a:rPr lang="es-ES" sz="1200" u="none" strike="noStrike" dirty="0">
                          <a:effectLst/>
                          <a:latin typeface="+mj-lt"/>
                        </a:rPr>
                        <a:t>7,13%</a:t>
                      </a:r>
                      <a:endParaRPr lang="es-ES" sz="1200" b="0"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r>
                        <a:rPr lang="es-ES" sz="1200" u="none" strike="noStrike" dirty="0">
                          <a:effectLst/>
                          <a:latin typeface="+mj-lt"/>
                        </a:rPr>
                        <a:t>8,43%</a:t>
                      </a:r>
                      <a:endParaRPr lang="es-ES" sz="1200" b="0"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tc>
                  <a:txBody>
                    <a:bodyPr/>
                    <a:lstStyle/>
                    <a:p>
                      <a:pPr algn="ctr" fontAlgn="ctr"/>
                      <a:r>
                        <a:rPr lang="es-ES" sz="1200" u="none" strike="noStrike" dirty="0">
                          <a:effectLst/>
                          <a:latin typeface="+mj-lt"/>
                        </a:rPr>
                        <a:t>9,76%</a:t>
                      </a:r>
                      <a:endParaRPr lang="es-ES" sz="1200" b="0" i="0" u="none" strike="noStrike" dirty="0">
                        <a:solidFill>
                          <a:srgbClr val="000000"/>
                        </a:solidFill>
                        <a:effectLst/>
                        <a:latin typeface="+mj-lt"/>
                      </a:endParaRPr>
                    </a:p>
                  </a:txBody>
                  <a:tcPr marL="9525" marR="9525" marT="9525" marB="0" anchor="ctr">
                    <a:lnT w="1270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10002"/>
                  </a:ext>
                </a:extLst>
              </a:tr>
              <a:tr h="460558">
                <a:tc>
                  <a:txBody>
                    <a:bodyPr/>
                    <a:lstStyle/>
                    <a:p>
                      <a:pPr algn="l" fontAlgn="ctr"/>
                      <a:r>
                        <a:rPr lang="es-ES" sz="1200" b="1" u="none" strike="noStrike" dirty="0">
                          <a:effectLst/>
                          <a:latin typeface="+mj-lt"/>
                        </a:rPr>
                        <a:t>Gastos de Personal Estimados/ Activo Promedio</a:t>
                      </a:r>
                      <a:endParaRPr lang="es-ES" sz="1200" b="1" i="0" u="none" strike="noStrike" dirty="0">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3,23%</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dirty="0">
                          <a:effectLst/>
                          <a:latin typeface="+mj-lt"/>
                        </a:rPr>
                        <a:t>3,65%</a:t>
                      </a:r>
                      <a:endParaRPr lang="es-ES" sz="1200" b="0" i="0" u="none" strike="noStrike" dirty="0">
                        <a:solidFill>
                          <a:srgbClr val="000000"/>
                        </a:solidFill>
                        <a:effectLst/>
                        <a:latin typeface="+mj-lt"/>
                      </a:endParaRPr>
                    </a:p>
                  </a:txBody>
                  <a:tcPr marL="9525" marR="9525" marT="9525" marB="0" anchor="ctr"/>
                </a:tc>
                <a:tc>
                  <a:txBody>
                    <a:bodyPr/>
                    <a:lstStyle/>
                    <a:p>
                      <a:pPr algn="ctr" fontAlgn="ctr"/>
                      <a:r>
                        <a:rPr lang="es-ES" sz="1200" u="none" strike="noStrike" dirty="0">
                          <a:effectLst/>
                          <a:latin typeface="+mj-lt"/>
                        </a:rPr>
                        <a:t>4,50%</a:t>
                      </a:r>
                      <a:endParaRPr lang="es-ES" sz="1200" b="0"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val="10003"/>
                  </a:ext>
                </a:extLst>
              </a:tr>
            </a:tbl>
          </a:graphicData>
        </a:graphic>
      </p:graphicFrame>
      <p:graphicFrame>
        <p:nvGraphicFramePr>
          <p:cNvPr id="5" name="4 Gráfico">
            <a:extLst>
              <a:ext uri="{FF2B5EF4-FFF2-40B4-BE49-F238E27FC236}">
                <a16:creationId xmlns:a16="http://schemas.microsoft.com/office/drawing/2014/main" id="{616110A2-5244-49FD-B8D9-3B8A8F7C1B94}"/>
              </a:ext>
            </a:extLst>
          </p:cNvPr>
          <p:cNvGraphicFramePr>
            <a:graphicFrameLocks/>
          </p:cNvGraphicFramePr>
          <p:nvPr>
            <p:extLst>
              <p:ext uri="{D42A27DB-BD31-4B8C-83A1-F6EECF244321}">
                <p14:modId xmlns:p14="http://schemas.microsoft.com/office/powerpoint/2010/main" val="2811516870"/>
              </p:ext>
            </p:extLst>
          </p:nvPr>
        </p:nvGraphicFramePr>
        <p:xfrm>
          <a:off x="2051720" y="2924944"/>
          <a:ext cx="5129585" cy="3168352"/>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ceac espe">
            <a:extLst>
              <a:ext uri="{FF2B5EF4-FFF2-40B4-BE49-F238E27FC236}">
                <a16:creationId xmlns:a16="http://schemas.microsoft.com/office/drawing/2014/main" id="{F0C61763-F9FB-468E-86D7-C009A7C284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0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74518702"/>
              </p:ext>
            </p:extLst>
          </p:nvPr>
        </p:nvGraphicFramePr>
        <p:xfrm>
          <a:off x="1979712" y="692696"/>
          <a:ext cx="5472609" cy="2328568"/>
        </p:xfrm>
        <a:graphic>
          <a:graphicData uri="http://schemas.openxmlformats.org/drawingml/2006/table">
            <a:tbl>
              <a:tblPr>
                <a:tableStyleId>{68D230F3-CF80-4859-8CE7-A43EE81993B5}</a:tableStyleId>
              </a:tblPr>
              <a:tblGrid>
                <a:gridCol w="2155875">
                  <a:extLst>
                    <a:ext uri="{9D8B030D-6E8A-4147-A177-3AD203B41FA5}">
                      <a16:colId xmlns:a16="http://schemas.microsoft.com/office/drawing/2014/main" val="20000"/>
                    </a:ext>
                  </a:extLst>
                </a:gridCol>
                <a:gridCol w="1105578">
                  <a:extLst>
                    <a:ext uri="{9D8B030D-6E8A-4147-A177-3AD203B41FA5}">
                      <a16:colId xmlns:a16="http://schemas.microsoft.com/office/drawing/2014/main" val="20001"/>
                    </a:ext>
                  </a:extLst>
                </a:gridCol>
                <a:gridCol w="1105578">
                  <a:extLst>
                    <a:ext uri="{9D8B030D-6E8A-4147-A177-3AD203B41FA5}">
                      <a16:colId xmlns:a16="http://schemas.microsoft.com/office/drawing/2014/main" val="20002"/>
                    </a:ext>
                  </a:extLst>
                </a:gridCol>
                <a:gridCol w="1105578">
                  <a:extLst>
                    <a:ext uri="{9D8B030D-6E8A-4147-A177-3AD203B41FA5}">
                      <a16:colId xmlns:a16="http://schemas.microsoft.com/office/drawing/2014/main" val="20003"/>
                    </a:ext>
                  </a:extLst>
                </a:gridCol>
              </a:tblGrid>
              <a:tr h="200025">
                <a:tc>
                  <a:txBody>
                    <a:bodyPr/>
                    <a:lstStyle/>
                    <a:p>
                      <a:pPr algn="l" fontAlgn="b"/>
                      <a:r>
                        <a:rPr lang="es-ES" sz="1400" b="1" u="none" strike="noStrike" dirty="0">
                          <a:effectLst/>
                          <a:latin typeface="+mj-lt"/>
                        </a:rPr>
                        <a:t>Eficiencia Financiera</a:t>
                      </a:r>
                      <a:endParaRPr lang="es-ES" sz="1400" b="1" i="0" u="none" strike="noStrike" dirty="0">
                        <a:solidFill>
                          <a:srgbClr val="000000"/>
                        </a:solidFill>
                        <a:effectLst/>
                        <a:latin typeface="+mj-lt"/>
                      </a:endParaRPr>
                    </a:p>
                  </a:txBody>
                  <a:tcPr marL="9525" marR="9525" marT="9525" marB="0" anchor="b">
                    <a:lnT w="12700" cmpd="sng">
                      <a:noFill/>
                    </a:lnT>
                    <a:lnB w="12700" cap="flat" cmpd="sng" algn="ctr">
                      <a:solidFill>
                        <a:schemeClr val="accent5">
                          <a:lumMod val="75000"/>
                        </a:schemeClr>
                      </a:solidFill>
                      <a:prstDash val="solid"/>
                      <a:round/>
                      <a:headEnd type="none" w="med" len="med"/>
                      <a:tailEnd type="none" w="med" len="med"/>
                    </a:lnB>
                  </a:tcPr>
                </a:tc>
                <a:tc>
                  <a:txBody>
                    <a:bodyPr/>
                    <a:lstStyle/>
                    <a:p>
                      <a:pPr algn="l" fontAlgn="b"/>
                      <a:endParaRPr lang="es-ES" sz="1400" b="0" i="0" u="none" strike="noStrike" dirty="0">
                        <a:solidFill>
                          <a:srgbClr val="000000"/>
                        </a:solidFill>
                        <a:effectLst/>
                        <a:latin typeface="+mj-lt"/>
                      </a:endParaRPr>
                    </a:p>
                  </a:txBody>
                  <a:tcPr marL="9525" marR="9525" marT="9525" marB="0" anchor="b">
                    <a:lnT w="12700" cmpd="sng">
                      <a:noFill/>
                    </a:lnT>
                    <a:lnB w="12700" cap="flat" cmpd="sng" algn="ctr">
                      <a:solidFill>
                        <a:schemeClr val="accent5">
                          <a:lumMod val="75000"/>
                        </a:schemeClr>
                      </a:solidFill>
                      <a:prstDash val="solid"/>
                      <a:round/>
                      <a:headEnd type="none" w="med" len="med"/>
                      <a:tailEnd type="none" w="med" len="med"/>
                    </a:lnB>
                  </a:tcPr>
                </a:tc>
                <a:tc>
                  <a:txBody>
                    <a:bodyPr/>
                    <a:lstStyle/>
                    <a:p>
                      <a:pPr algn="l" fontAlgn="b"/>
                      <a:endParaRPr lang="es-ES" sz="1400" b="0" i="0" u="none" strike="noStrike" dirty="0">
                        <a:solidFill>
                          <a:srgbClr val="000000"/>
                        </a:solidFill>
                        <a:effectLst/>
                        <a:latin typeface="+mj-lt"/>
                      </a:endParaRPr>
                    </a:p>
                  </a:txBody>
                  <a:tcPr marL="9525" marR="9525" marT="9525" marB="0" anchor="b">
                    <a:lnT w="12700" cmpd="sng">
                      <a:noFill/>
                    </a:lnT>
                    <a:lnB w="12700" cap="flat" cmpd="sng" algn="ctr">
                      <a:solidFill>
                        <a:schemeClr val="accent5">
                          <a:lumMod val="75000"/>
                        </a:schemeClr>
                      </a:solidFill>
                      <a:prstDash val="solid"/>
                      <a:round/>
                      <a:headEnd type="none" w="med" len="med"/>
                      <a:tailEnd type="none" w="med" len="med"/>
                    </a:lnB>
                  </a:tcPr>
                </a:tc>
                <a:tc>
                  <a:txBody>
                    <a:bodyPr/>
                    <a:lstStyle/>
                    <a:p>
                      <a:pPr algn="l" fontAlgn="b"/>
                      <a:endParaRPr lang="es-ES" sz="1400" b="0" i="0" u="none" strike="noStrike" dirty="0">
                        <a:solidFill>
                          <a:srgbClr val="000000"/>
                        </a:solidFill>
                        <a:effectLst/>
                        <a:latin typeface="+mj-lt"/>
                      </a:endParaRPr>
                    </a:p>
                  </a:txBody>
                  <a:tcPr marL="9525" marR="9525" marT="9525" marB="0" anchor="b">
                    <a:lnT w="12700" cmpd="sng">
                      <a:noFill/>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9575">
                <a:tc>
                  <a:txBody>
                    <a:bodyPr/>
                    <a:lstStyle/>
                    <a:p>
                      <a:pPr algn="l" fontAlgn="b"/>
                      <a:endParaRPr lang="es-ES" sz="1400" b="0" i="0" u="none" strike="noStrike" dirty="0">
                        <a:solidFill>
                          <a:srgbClr val="000000"/>
                        </a:solidFill>
                        <a:effectLst/>
                        <a:latin typeface="+mj-lt"/>
                      </a:endParaRPr>
                    </a:p>
                  </a:txBody>
                  <a:tcPr marL="9525" marR="9525" marT="9525" marB="0" anchor="b">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COAC Segmento 3</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COAC Segmento 4 </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COAC Segmento 5 </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800100">
                <a:tc>
                  <a:txBody>
                    <a:bodyPr/>
                    <a:lstStyle/>
                    <a:p>
                      <a:pPr algn="just" fontAlgn="ctr"/>
                      <a:r>
                        <a:rPr lang="es-ES" sz="1400" u="none" strike="noStrike" dirty="0">
                          <a:effectLst/>
                          <a:latin typeface="+mj-lt"/>
                        </a:rPr>
                        <a:t>Gastos de Operación /Margen Financiero</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tc>
                  <a:txBody>
                    <a:bodyPr/>
                    <a:lstStyle/>
                    <a:p>
                      <a:pPr algn="ctr" fontAlgn="ctr"/>
                      <a:r>
                        <a:rPr lang="es-ES" sz="1400" u="none" strike="noStrike">
                          <a:effectLst/>
                          <a:latin typeface="+mj-lt"/>
                        </a:rPr>
                        <a:t>105,65%</a:t>
                      </a:r>
                      <a:endParaRPr lang="es-ES" sz="1400" b="0"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tc>
                  <a:txBody>
                    <a:bodyPr/>
                    <a:lstStyle/>
                    <a:p>
                      <a:pPr algn="ctr" fontAlgn="ctr"/>
                      <a:r>
                        <a:rPr lang="es-ES" sz="1400" u="none" strike="noStrike" dirty="0">
                          <a:effectLst/>
                          <a:latin typeface="+mj-lt"/>
                        </a:rPr>
                        <a:t>103,44%</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tc>
                  <a:txBody>
                    <a:bodyPr/>
                    <a:lstStyle/>
                    <a:p>
                      <a:pPr algn="ctr" fontAlgn="ctr"/>
                      <a:r>
                        <a:rPr lang="es-ES" sz="1400" u="none" strike="noStrike" dirty="0">
                          <a:effectLst/>
                          <a:latin typeface="+mj-lt"/>
                        </a:rPr>
                        <a:t>114,84%</a:t>
                      </a: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extLst>
                  <a:ext uri="{0D108BD9-81ED-4DB2-BD59-A6C34878D82A}">
                    <a16:rowId xmlns:a16="http://schemas.microsoft.com/office/drawing/2014/main" val="10002"/>
                  </a:ext>
                </a:extLst>
              </a:tr>
              <a:tr h="646453">
                <a:tc>
                  <a:txBody>
                    <a:bodyPr/>
                    <a:lstStyle/>
                    <a:p>
                      <a:pPr algn="just" fontAlgn="ctr"/>
                      <a:r>
                        <a:rPr lang="es-ES" sz="1400" u="none" strike="noStrike" dirty="0">
                          <a:effectLst/>
                          <a:latin typeface="+mj-lt"/>
                        </a:rPr>
                        <a:t>Activos Productivos /Pasivos con costo</a:t>
                      </a:r>
                      <a:endParaRPr lang="es-ES" sz="1400" b="0" i="0" u="none" strike="noStrike" dirty="0">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u="none" strike="noStrike">
                          <a:effectLst/>
                          <a:latin typeface="+mj-lt"/>
                        </a:rPr>
                        <a:t>109,56%</a:t>
                      </a:r>
                      <a:endParaRPr lang="es-ES" sz="1400" b="0" i="0" u="none" strike="noStrike">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u="none" strike="noStrike">
                          <a:effectLst/>
                          <a:latin typeface="+mj-lt"/>
                        </a:rPr>
                        <a:t>103,47%</a:t>
                      </a:r>
                      <a:endParaRPr lang="es-ES" sz="1400" b="0" i="0" u="none" strike="noStrike">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400" u="none" strike="noStrike" dirty="0">
                          <a:effectLst/>
                          <a:latin typeface="+mj-lt"/>
                        </a:rPr>
                        <a:t>98,06%</a:t>
                      </a:r>
                      <a:endParaRPr lang="es-ES" sz="1400" b="0" i="0" u="none" strike="noStrike" dirty="0">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63172">
                <a:tc>
                  <a:txBody>
                    <a:bodyPr/>
                    <a:lstStyle/>
                    <a:p>
                      <a:pPr algn="just" fontAlgn="ct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s-ES" sz="1400" b="0"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s-ES" sz="1400" b="0"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endParaRPr lang="es-ES" sz="14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4 Gráfico">
            <a:extLst>
              <a:ext uri="{FF2B5EF4-FFF2-40B4-BE49-F238E27FC236}">
                <a16:creationId xmlns:a16="http://schemas.microsoft.com/office/drawing/2014/main" id="{C77D379B-344F-4A88-A366-690CE146EE47}"/>
              </a:ext>
            </a:extLst>
          </p:cNvPr>
          <p:cNvGraphicFramePr>
            <a:graphicFrameLocks/>
          </p:cNvGraphicFramePr>
          <p:nvPr>
            <p:extLst>
              <p:ext uri="{D42A27DB-BD31-4B8C-83A1-F6EECF244321}">
                <p14:modId xmlns:p14="http://schemas.microsoft.com/office/powerpoint/2010/main" val="3788784908"/>
              </p:ext>
            </p:extLst>
          </p:nvPr>
        </p:nvGraphicFramePr>
        <p:xfrm>
          <a:off x="1259632" y="2924944"/>
          <a:ext cx="7128792" cy="295232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ceac espe">
            <a:extLst>
              <a:ext uri="{FF2B5EF4-FFF2-40B4-BE49-F238E27FC236}">
                <a16:creationId xmlns:a16="http://schemas.microsoft.com/office/drawing/2014/main" id="{387CD9CF-D46B-4FA4-A76C-B6598A6F5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43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3898776" cy="420656"/>
          </a:xfrm>
        </p:spPr>
        <p:txBody>
          <a:bodyPr>
            <a:noAutofit/>
          </a:bodyPr>
          <a:lstStyle/>
          <a:p>
            <a:r>
              <a:rPr lang="es-ES" sz="3200" b="1" dirty="0"/>
              <a:t>4. Rentabilidad</a:t>
            </a:r>
          </a:p>
        </p:txBody>
      </p:sp>
      <p:graphicFrame>
        <p:nvGraphicFramePr>
          <p:cNvPr id="4" name="3 Tabla"/>
          <p:cNvGraphicFramePr>
            <a:graphicFrameLocks noGrp="1"/>
          </p:cNvGraphicFramePr>
          <p:nvPr>
            <p:extLst>
              <p:ext uri="{D42A27DB-BD31-4B8C-83A1-F6EECF244321}">
                <p14:modId xmlns:p14="http://schemas.microsoft.com/office/powerpoint/2010/main" val="2489301186"/>
              </p:ext>
            </p:extLst>
          </p:nvPr>
        </p:nvGraphicFramePr>
        <p:xfrm>
          <a:off x="1547663" y="1340769"/>
          <a:ext cx="5976665" cy="1629328"/>
        </p:xfrm>
        <a:graphic>
          <a:graphicData uri="http://schemas.openxmlformats.org/drawingml/2006/table">
            <a:tbl>
              <a:tblPr>
                <a:tableStyleId>{68D230F3-CF80-4859-8CE7-A43EE81993B5}</a:tableStyleId>
              </a:tblPr>
              <a:tblGrid>
                <a:gridCol w="2354444">
                  <a:extLst>
                    <a:ext uri="{9D8B030D-6E8A-4147-A177-3AD203B41FA5}">
                      <a16:colId xmlns:a16="http://schemas.microsoft.com/office/drawing/2014/main" val="20000"/>
                    </a:ext>
                  </a:extLst>
                </a:gridCol>
                <a:gridCol w="1207407">
                  <a:extLst>
                    <a:ext uri="{9D8B030D-6E8A-4147-A177-3AD203B41FA5}">
                      <a16:colId xmlns:a16="http://schemas.microsoft.com/office/drawing/2014/main" val="20001"/>
                    </a:ext>
                  </a:extLst>
                </a:gridCol>
                <a:gridCol w="1207407">
                  <a:extLst>
                    <a:ext uri="{9D8B030D-6E8A-4147-A177-3AD203B41FA5}">
                      <a16:colId xmlns:a16="http://schemas.microsoft.com/office/drawing/2014/main" val="20002"/>
                    </a:ext>
                  </a:extLst>
                </a:gridCol>
                <a:gridCol w="1207407">
                  <a:extLst>
                    <a:ext uri="{9D8B030D-6E8A-4147-A177-3AD203B41FA5}">
                      <a16:colId xmlns:a16="http://schemas.microsoft.com/office/drawing/2014/main" val="20003"/>
                    </a:ext>
                  </a:extLst>
                </a:gridCol>
              </a:tblGrid>
              <a:tr h="372893">
                <a:tc>
                  <a:txBody>
                    <a:bodyPr/>
                    <a:lstStyle/>
                    <a:p>
                      <a:pPr algn="ctr" fontAlgn="ctr"/>
                      <a:r>
                        <a:rPr lang="es-ES" sz="1200" u="none" strike="noStrike" dirty="0">
                          <a:effectLst/>
                          <a:latin typeface="+mj-lt"/>
                        </a:rPr>
                        <a:t> </a:t>
                      </a:r>
                      <a:endParaRPr lang="es-ES" sz="12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u="none" strike="noStrike" dirty="0">
                          <a:effectLst/>
                          <a:latin typeface="+mj-lt"/>
                        </a:rPr>
                        <a:t>COAC Segmento 3</a:t>
                      </a:r>
                      <a:endParaRPr lang="es-ES" sz="12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u="none" strike="noStrike" dirty="0">
                          <a:effectLst/>
                          <a:latin typeface="+mj-lt"/>
                        </a:rPr>
                        <a:t>COAC Segmento 4 </a:t>
                      </a:r>
                      <a:endParaRPr lang="es-ES" sz="12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b="1" u="none" strike="noStrike" dirty="0">
                          <a:effectLst/>
                          <a:latin typeface="+mj-lt"/>
                        </a:rPr>
                        <a:t>COAC Segmento 5 </a:t>
                      </a:r>
                      <a:endParaRPr lang="es-ES" sz="12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171024">
                <a:tc>
                  <a:txBody>
                    <a:bodyPr/>
                    <a:lstStyle/>
                    <a:p>
                      <a:pPr algn="ctr" fontAlgn="ctr"/>
                      <a:endParaRPr lang="es-ES" sz="12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tc>
                  <a:txBody>
                    <a:bodyPr/>
                    <a:lstStyle/>
                    <a:p>
                      <a:pPr algn="ctr" fontAlgn="ctr"/>
                      <a:endParaRPr lang="es-ES" sz="1200" b="0"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tc>
                  <a:txBody>
                    <a:bodyPr/>
                    <a:lstStyle/>
                    <a:p>
                      <a:pPr algn="ctr" fontAlgn="ctr"/>
                      <a:endParaRPr lang="es-ES" sz="1200" b="0"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tc>
                  <a:txBody>
                    <a:bodyPr/>
                    <a:lstStyle/>
                    <a:p>
                      <a:pPr algn="ctr" fontAlgn="ctr"/>
                      <a:endParaRPr lang="es-ES" sz="12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tcPr>
                </a:tc>
                <a:extLst>
                  <a:ext uri="{0D108BD9-81ED-4DB2-BD59-A6C34878D82A}">
                    <a16:rowId xmlns:a16="http://schemas.microsoft.com/office/drawing/2014/main" val="10001"/>
                  </a:ext>
                </a:extLst>
              </a:tr>
              <a:tr h="476834">
                <a:tc>
                  <a:txBody>
                    <a:bodyPr/>
                    <a:lstStyle/>
                    <a:p>
                      <a:pPr algn="l" fontAlgn="ctr"/>
                      <a:r>
                        <a:rPr lang="es-ES" sz="1200" b="0" u="none" strike="noStrike" dirty="0">
                          <a:effectLst/>
                          <a:latin typeface="+mj-lt"/>
                        </a:rPr>
                        <a:t>Resultados del Ejercicio /Patrimonio Promedio </a:t>
                      </a:r>
                      <a:r>
                        <a:rPr lang="es-ES" sz="1200" b="1" u="none" strike="noStrike" dirty="0">
                          <a:effectLst/>
                          <a:latin typeface="+mj-lt"/>
                        </a:rPr>
                        <a:t>(ROE)</a:t>
                      </a:r>
                      <a:endParaRPr lang="es-ES" sz="1200" b="1" i="0" u="none" strike="noStrike" dirty="0">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1,17%</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4,40%</a:t>
                      </a:r>
                      <a:endParaRPr lang="es-ES" sz="1200" b="0" i="0" u="none" strike="noStrike">
                        <a:solidFill>
                          <a:srgbClr val="000000"/>
                        </a:solidFill>
                        <a:effectLst/>
                        <a:latin typeface="+mj-lt"/>
                      </a:endParaRPr>
                    </a:p>
                  </a:txBody>
                  <a:tcPr marL="9525" marR="9525" marT="9525" marB="0" anchor="ctr"/>
                </a:tc>
                <a:tc>
                  <a:txBody>
                    <a:bodyPr/>
                    <a:lstStyle/>
                    <a:p>
                      <a:pPr algn="ctr" fontAlgn="ctr"/>
                      <a:r>
                        <a:rPr lang="es-ES" sz="1200" u="none" strike="noStrike">
                          <a:effectLst/>
                          <a:latin typeface="+mj-lt"/>
                        </a:rPr>
                        <a:t>3,05%</a:t>
                      </a:r>
                      <a:endParaRPr lang="es-ES" sz="1200" b="0" i="0" u="none" strike="noStrike">
                        <a:solidFill>
                          <a:srgbClr val="000000"/>
                        </a:solidFill>
                        <a:effectLst/>
                        <a:latin typeface="+mj-lt"/>
                      </a:endParaRPr>
                    </a:p>
                  </a:txBody>
                  <a:tcPr marL="9525" marR="9525" marT="9525" marB="0" anchor="ctr"/>
                </a:tc>
                <a:extLst>
                  <a:ext uri="{0D108BD9-81ED-4DB2-BD59-A6C34878D82A}">
                    <a16:rowId xmlns:a16="http://schemas.microsoft.com/office/drawing/2014/main" val="10002"/>
                  </a:ext>
                </a:extLst>
              </a:tr>
              <a:tr h="392399">
                <a:tc>
                  <a:txBody>
                    <a:bodyPr/>
                    <a:lstStyle/>
                    <a:p>
                      <a:pPr algn="l" fontAlgn="ctr"/>
                      <a:r>
                        <a:rPr lang="es-ES" sz="1200" b="0" u="none" strike="noStrike" dirty="0">
                          <a:effectLst/>
                          <a:latin typeface="+mj-lt"/>
                        </a:rPr>
                        <a:t>Resultados del Ejercicio /Activo Promedio </a:t>
                      </a:r>
                      <a:r>
                        <a:rPr lang="es-ES" sz="1200" b="1" u="none" strike="noStrike" dirty="0">
                          <a:effectLst/>
                          <a:latin typeface="+mj-lt"/>
                        </a:rPr>
                        <a:t>(ROA)</a:t>
                      </a:r>
                      <a:endParaRPr lang="es-ES" sz="1200" b="1" i="0" u="none" strike="noStrike" dirty="0">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u="none" strike="noStrike">
                          <a:effectLst/>
                          <a:latin typeface="+mj-lt"/>
                        </a:rPr>
                        <a:t>0,21%</a:t>
                      </a:r>
                      <a:endParaRPr lang="es-ES" sz="1200" b="0" i="0" u="none" strike="noStrike">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u="none" strike="noStrike" dirty="0">
                          <a:effectLst/>
                          <a:latin typeface="+mj-lt"/>
                        </a:rPr>
                        <a:t>0,86%</a:t>
                      </a:r>
                      <a:endParaRPr lang="es-ES" sz="1200" b="0" i="0" u="none" strike="noStrike" dirty="0">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tc>
                  <a:txBody>
                    <a:bodyPr/>
                    <a:lstStyle/>
                    <a:p>
                      <a:pPr algn="ctr" fontAlgn="ctr"/>
                      <a:r>
                        <a:rPr lang="es-ES" sz="1200" u="none" strike="noStrike" dirty="0">
                          <a:effectLst/>
                          <a:latin typeface="+mj-lt"/>
                        </a:rPr>
                        <a:t>1,57%</a:t>
                      </a:r>
                      <a:endParaRPr lang="es-ES" sz="1200" b="0" i="0" u="none" strike="noStrike" dirty="0">
                        <a:solidFill>
                          <a:srgbClr val="000000"/>
                        </a:solidFill>
                        <a:effectLst/>
                        <a:latin typeface="+mj-lt"/>
                      </a:endParaRPr>
                    </a:p>
                  </a:txBody>
                  <a:tcPr marL="9525" marR="9525" marT="9525" marB="0" anchor="ctr">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71024">
                <a:tc>
                  <a:txBody>
                    <a:bodyPr/>
                    <a:lstStyle/>
                    <a:p>
                      <a:pPr algn="l" fontAlgn="ctr"/>
                      <a:endParaRPr lang="es-ES" sz="12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mpd="sng">
                      <a:noFill/>
                    </a:lnB>
                  </a:tcPr>
                </a:tc>
                <a:tc>
                  <a:txBody>
                    <a:bodyPr/>
                    <a:lstStyle/>
                    <a:p>
                      <a:pPr algn="ctr" fontAlgn="ctr"/>
                      <a:endParaRPr lang="es-ES" sz="12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mpd="sng">
                      <a:noFill/>
                    </a:lnB>
                  </a:tcPr>
                </a:tc>
                <a:tc>
                  <a:txBody>
                    <a:bodyPr/>
                    <a:lstStyle/>
                    <a:p>
                      <a:pPr algn="ctr" fontAlgn="ctr"/>
                      <a:endParaRPr lang="es-ES" sz="1200" b="0"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mpd="sng">
                      <a:noFill/>
                    </a:lnB>
                  </a:tcPr>
                </a:tc>
                <a:tc>
                  <a:txBody>
                    <a:bodyPr/>
                    <a:lstStyle/>
                    <a:p>
                      <a:pPr algn="ctr" fontAlgn="ctr"/>
                      <a:endParaRPr lang="es-ES" sz="1200" b="0"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mpd="sng">
                      <a:noFill/>
                    </a:lnB>
                  </a:tcPr>
                </a:tc>
                <a:extLst>
                  <a:ext uri="{0D108BD9-81ED-4DB2-BD59-A6C34878D82A}">
                    <a16:rowId xmlns:a16="http://schemas.microsoft.com/office/drawing/2014/main" val="10004"/>
                  </a:ext>
                </a:extLst>
              </a:tr>
            </a:tbl>
          </a:graphicData>
        </a:graphic>
      </p:graphicFrame>
      <p:graphicFrame>
        <p:nvGraphicFramePr>
          <p:cNvPr id="5" name="4 Gráfico">
            <a:extLst>
              <a:ext uri="{FF2B5EF4-FFF2-40B4-BE49-F238E27FC236}">
                <a16:creationId xmlns:a16="http://schemas.microsoft.com/office/drawing/2014/main" id="{2C661B21-088B-4188-9B7E-C124F8A9145F}"/>
              </a:ext>
            </a:extLst>
          </p:cNvPr>
          <p:cNvGraphicFramePr>
            <a:graphicFrameLocks/>
          </p:cNvGraphicFramePr>
          <p:nvPr>
            <p:extLst>
              <p:ext uri="{D42A27DB-BD31-4B8C-83A1-F6EECF244321}">
                <p14:modId xmlns:p14="http://schemas.microsoft.com/office/powerpoint/2010/main" val="3560960572"/>
              </p:ext>
            </p:extLst>
          </p:nvPr>
        </p:nvGraphicFramePr>
        <p:xfrm>
          <a:off x="2051720" y="2924944"/>
          <a:ext cx="5400600" cy="3024336"/>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ceac espe">
            <a:extLst>
              <a:ext uri="{FF2B5EF4-FFF2-40B4-BE49-F238E27FC236}">
                <a16:creationId xmlns:a16="http://schemas.microsoft.com/office/drawing/2014/main" id="{4A03D49A-B742-4431-BC43-D7FDA2A233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3970784" cy="420656"/>
          </a:xfrm>
        </p:spPr>
        <p:txBody>
          <a:bodyPr>
            <a:noAutofit/>
          </a:bodyPr>
          <a:lstStyle/>
          <a:p>
            <a:r>
              <a:rPr lang="es-ES" sz="3600" b="1" dirty="0"/>
              <a:t>5. Liquidez </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63462532"/>
              </p:ext>
            </p:extLst>
          </p:nvPr>
        </p:nvGraphicFramePr>
        <p:xfrm>
          <a:off x="1619673" y="1196753"/>
          <a:ext cx="5904654" cy="1307107"/>
        </p:xfrm>
        <a:graphic>
          <a:graphicData uri="http://schemas.openxmlformats.org/drawingml/2006/table">
            <a:tbl>
              <a:tblPr>
                <a:tableStyleId>{5FD0F851-EC5A-4D38-B0AD-8093EC10F338}</a:tableStyleId>
              </a:tblPr>
              <a:tblGrid>
                <a:gridCol w="2326077">
                  <a:extLst>
                    <a:ext uri="{9D8B030D-6E8A-4147-A177-3AD203B41FA5}">
                      <a16:colId xmlns:a16="http://schemas.microsoft.com/office/drawing/2014/main" val="20000"/>
                    </a:ext>
                  </a:extLst>
                </a:gridCol>
                <a:gridCol w="1192859">
                  <a:extLst>
                    <a:ext uri="{9D8B030D-6E8A-4147-A177-3AD203B41FA5}">
                      <a16:colId xmlns:a16="http://schemas.microsoft.com/office/drawing/2014/main" val="20001"/>
                    </a:ext>
                  </a:extLst>
                </a:gridCol>
                <a:gridCol w="1192859">
                  <a:extLst>
                    <a:ext uri="{9D8B030D-6E8A-4147-A177-3AD203B41FA5}">
                      <a16:colId xmlns:a16="http://schemas.microsoft.com/office/drawing/2014/main" val="20002"/>
                    </a:ext>
                  </a:extLst>
                </a:gridCol>
                <a:gridCol w="1192859">
                  <a:extLst>
                    <a:ext uri="{9D8B030D-6E8A-4147-A177-3AD203B41FA5}">
                      <a16:colId xmlns:a16="http://schemas.microsoft.com/office/drawing/2014/main" val="20003"/>
                    </a:ext>
                  </a:extLst>
                </a:gridCol>
              </a:tblGrid>
              <a:tr h="353274">
                <a:tc>
                  <a:txBody>
                    <a:bodyPr/>
                    <a:lstStyle/>
                    <a:p>
                      <a:pPr algn="ctr" fontAlgn="ctr"/>
                      <a:r>
                        <a:rPr lang="es-ES" sz="1400" b="1" u="none" strike="noStrike" dirty="0">
                          <a:effectLst/>
                          <a:latin typeface="+mj-lt"/>
                        </a:rPr>
                        <a:t> </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400" b="1" u="none" strike="noStrike">
                          <a:effectLst/>
                          <a:latin typeface="+mj-lt"/>
                        </a:rPr>
                        <a:t>COAC Segmento 3</a:t>
                      </a:r>
                      <a:endParaRPr lang="es-ES" sz="1400" b="1"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400" b="1" u="none" strike="noStrike">
                          <a:effectLst/>
                          <a:latin typeface="+mj-lt"/>
                        </a:rPr>
                        <a:t>COAC Segmento 4 </a:t>
                      </a:r>
                      <a:endParaRPr lang="es-ES" sz="1400" b="1" i="0" u="none" strike="noStrike">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400" b="1" u="none" strike="noStrike" dirty="0">
                          <a:effectLst/>
                          <a:latin typeface="+mj-lt"/>
                        </a:rPr>
                        <a:t>COAC Segmento 5 </a:t>
                      </a:r>
                      <a:endParaRPr lang="es-ES" sz="1400" b="1" i="0" u="none" strike="noStrike" dirty="0">
                        <a:solidFill>
                          <a:srgbClr val="000000"/>
                        </a:solidFill>
                        <a:effectLst/>
                        <a:latin typeface="+mj-lt"/>
                      </a:endParaRPr>
                    </a:p>
                  </a:txBody>
                  <a:tcPr marL="9525" marR="9525" marT="9525" marB="0" anchor="ctr">
                    <a:lnT w="12700" cap="flat" cmpd="sng" algn="ctr">
                      <a:solidFill>
                        <a:schemeClr val="accent5">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870862">
                <a:tc>
                  <a:txBody>
                    <a:bodyPr/>
                    <a:lstStyle/>
                    <a:p>
                      <a:pPr algn="ctr" fontAlgn="ctr"/>
                      <a:r>
                        <a:rPr lang="es-ES" sz="1400" b="0" u="none" strike="noStrike" dirty="0">
                          <a:effectLst/>
                          <a:latin typeface="+mj-lt"/>
                        </a:rPr>
                        <a:t>Fondos Disponibles /Total depósitos a corto plazo</a:t>
                      </a:r>
                      <a:endParaRPr lang="es-ES" sz="1400" b="0"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400" u="none" strike="noStrike">
                          <a:effectLst/>
                          <a:latin typeface="+mj-lt"/>
                        </a:rPr>
                        <a:t>22,85%</a:t>
                      </a:r>
                      <a:endParaRPr lang="es-ES" sz="1400" b="0" i="0" u="none" strike="noStrike">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400" u="none" strike="noStrike">
                          <a:effectLst/>
                          <a:latin typeface="+mj-lt"/>
                        </a:rPr>
                        <a:t>26,62%</a:t>
                      </a:r>
                      <a:endParaRPr lang="es-ES" sz="1400" b="0" i="0" u="none" strike="noStrike">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fontAlgn="ctr"/>
                      <a:r>
                        <a:rPr lang="es-ES" sz="1400" u="none" strike="noStrike" dirty="0">
                          <a:effectLst/>
                          <a:latin typeface="+mj-lt"/>
                        </a:rPr>
                        <a:t>28,19%</a:t>
                      </a:r>
                      <a:endParaRPr lang="es-ES" sz="1400" b="0" i="0" u="none" strike="noStrike" dirty="0">
                        <a:solidFill>
                          <a:srgbClr val="000000"/>
                        </a:solidFill>
                        <a:effectLst/>
                        <a:latin typeface="+mj-lt"/>
                      </a:endParaRPr>
                    </a:p>
                  </a:txBody>
                  <a:tcPr marL="9525" marR="9525" marT="9525" marB="0" anchor="ct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5" name="4 Gráfico">
            <a:extLst>
              <a:ext uri="{FF2B5EF4-FFF2-40B4-BE49-F238E27FC236}">
                <a16:creationId xmlns:a16="http://schemas.microsoft.com/office/drawing/2014/main" id="{131E42CF-8565-4F55-8491-8CA1F347720E}"/>
              </a:ext>
            </a:extLst>
          </p:cNvPr>
          <p:cNvGraphicFramePr>
            <a:graphicFrameLocks/>
          </p:cNvGraphicFramePr>
          <p:nvPr>
            <p:extLst>
              <p:ext uri="{D42A27DB-BD31-4B8C-83A1-F6EECF244321}">
                <p14:modId xmlns:p14="http://schemas.microsoft.com/office/powerpoint/2010/main" val="3967343"/>
              </p:ext>
            </p:extLst>
          </p:nvPr>
        </p:nvGraphicFramePr>
        <p:xfrm>
          <a:off x="1835696" y="2780928"/>
          <a:ext cx="6048672" cy="30963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ceac espe">
            <a:extLst>
              <a:ext uri="{FF2B5EF4-FFF2-40B4-BE49-F238E27FC236}">
                <a16:creationId xmlns:a16="http://schemas.microsoft.com/office/drawing/2014/main" id="{330D4C1C-F032-451D-8C43-DC54301772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2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2360738496"/>
              </p:ext>
            </p:extLst>
          </p:nvPr>
        </p:nvGraphicFramePr>
        <p:xfrm>
          <a:off x="179511" y="1195011"/>
          <a:ext cx="8784977" cy="2765111"/>
        </p:xfrm>
        <a:graphic>
          <a:graphicData uri="http://schemas.openxmlformats.org/drawingml/2006/table">
            <a:tbl>
              <a:tblPr firstRow="1" firstCol="1" bandRow="1">
                <a:tableStyleId>{68D230F3-CF80-4859-8CE7-A43EE81993B5}</a:tableStyleId>
              </a:tblPr>
              <a:tblGrid>
                <a:gridCol w="2160241">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308852">
                  <a:extLst>
                    <a:ext uri="{9D8B030D-6E8A-4147-A177-3AD203B41FA5}">
                      <a16:colId xmlns:a16="http://schemas.microsoft.com/office/drawing/2014/main" val="20002"/>
                    </a:ext>
                  </a:extLst>
                </a:gridCol>
                <a:gridCol w="1291908">
                  <a:extLst>
                    <a:ext uri="{9D8B030D-6E8A-4147-A177-3AD203B41FA5}">
                      <a16:colId xmlns:a16="http://schemas.microsoft.com/office/drawing/2014/main" val="20003"/>
                    </a:ext>
                  </a:extLst>
                </a:gridCol>
                <a:gridCol w="1291908">
                  <a:extLst>
                    <a:ext uri="{9D8B030D-6E8A-4147-A177-3AD203B41FA5}">
                      <a16:colId xmlns:a16="http://schemas.microsoft.com/office/drawing/2014/main" val="20004"/>
                    </a:ext>
                  </a:extLst>
                </a:gridCol>
                <a:gridCol w="1291908">
                  <a:extLst>
                    <a:ext uri="{9D8B030D-6E8A-4147-A177-3AD203B41FA5}">
                      <a16:colId xmlns:a16="http://schemas.microsoft.com/office/drawing/2014/main" val="20005"/>
                    </a:ext>
                  </a:extLst>
                </a:gridCol>
              </a:tblGrid>
              <a:tr h="259852">
                <a:tc gridSpan="4">
                  <a:txBody>
                    <a:bodyPr/>
                    <a:lstStyle/>
                    <a:p>
                      <a:pPr marL="450215" algn="just">
                        <a:lnSpc>
                          <a:spcPct val="150000"/>
                        </a:lnSpc>
                        <a:spcAft>
                          <a:spcPts val="0"/>
                        </a:spcAft>
                      </a:pPr>
                      <a:r>
                        <a:rPr lang="es-EC" sz="1400" dirty="0">
                          <a:effectLst/>
                          <a:latin typeface="+mj-lt"/>
                        </a:rPr>
                        <a:t>Informe Análisis CAMEL</a:t>
                      </a:r>
                      <a:endParaRPr lang="es-ES" sz="1400" dirty="0">
                        <a:solidFill>
                          <a:srgbClr val="76923C"/>
                        </a:solidFill>
                        <a:effectLst/>
                        <a:latin typeface="+mj-lt"/>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marL="450215" algn="just">
                        <a:lnSpc>
                          <a:spcPct val="150000"/>
                        </a:lnSpc>
                        <a:spcAft>
                          <a:spcPts val="0"/>
                        </a:spcAft>
                      </a:pP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endParaRPr lang="es-ES" sz="1400" dirty="0">
                        <a:solidFill>
                          <a:srgbClr val="76923C"/>
                        </a:solidFill>
                        <a:effectLst/>
                        <a:latin typeface="+mj-lt"/>
                        <a:ea typeface="Calibri"/>
                        <a:cs typeface="Times New Roman"/>
                      </a:endParaRPr>
                    </a:p>
                  </a:txBody>
                  <a:tcPr marL="68580" marR="68580" marT="0" marB="0"/>
                </a:tc>
                <a:extLst>
                  <a:ext uri="{0D108BD9-81ED-4DB2-BD59-A6C34878D82A}">
                    <a16:rowId xmlns:a16="http://schemas.microsoft.com/office/drawing/2014/main" val="10000"/>
                  </a:ext>
                </a:extLst>
              </a:tr>
              <a:tr h="436072">
                <a:tc>
                  <a:txBody>
                    <a:bodyPr/>
                    <a:lstStyle/>
                    <a:p>
                      <a:pPr marL="450215" algn="just">
                        <a:lnSpc>
                          <a:spcPct val="150000"/>
                        </a:lnSpc>
                        <a:spcAft>
                          <a:spcPts val="0"/>
                        </a:spcAft>
                      </a:pPr>
                      <a:r>
                        <a:rPr lang="es-EC" sz="1100">
                          <a:effectLst/>
                          <a:latin typeface="+mj-lt"/>
                        </a:rPr>
                        <a:t> </a:t>
                      </a:r>
                      <a:endParaRPr lang="es-ES" sz="11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100" dirty="0">
                          <a:effectLst/>
                          <a:latin typeface="+mj-lt"/>
                        </a:rPr>
                        <a:t>Ponderación</a:t>
                      </a:r>
                      <a:endParaRPr lang="es-ES" sz="1100" dirty="0">
                        <a:solidFill>
                          <a:srgbClr val="76923C"/>
                        </a:solidFill>
                        <a:effectLst/>
                        <a:latin typeface="+mj-lt"/>
                        <a:ea typeface="Calibri"/>
                        <a:cs typeface="Times New Roman"/>
                      </a:endParaRPr>
                    </a:p>
                  </a:txBody>
                  <a:tcPr marL="68580" marR="68580" marT="0" marB="0"/>
                </a:tc>
                <a:tc gridSpan="2">
                  <a:txBody>
                    <a:bodyPr/>
                    <a:lstStyle/>
                    <a:p>
                      <a:pPr marL="450215" algn="ctr">
                        <a:lnSpc>
                          <a:spcPct val="150000"/>
                        </a:lnSpc>
                        <a:spcAft>
                          <a:spcPts val="0"/>
                        </a:spcAft>
                      </a:pPr>
                      <a:r>
                        <a:rPr lang="es-EC" sz="1100" b="1" dirty="0">
                          <a:effectLst/>
                          <a:latin typeface="+mj-lt"/>
                        </a:rPr>
                        <a:t>Segmento 4</a:t>
                      </a:r>
                    </a:p>
                    <a:p>
                      <a:pPr marL="450215" algn="just">
                        <a:lnSpc>
                          <a:spcPct val="150000"/>
                        </a:lnSpc>
                        <a:spcAft>
                          <a:spcPts val="0"/>
                        </a:spcAft>
                      </a:pPr>
                      <a:r>
                        <a:rPr lang="es-EC" sz="1100" dirty="0">
                          <a:effectLst/>
                          <a:latin typeface="+mj-lt"/>
                        </a:rPr>
                        <a:t>Riesgo</a:t>
                      </a:r>
                      <a:r>
                        <a:rPr lang="es-ES" sz="1100" baseline="0" dirty="0">
                          <a:effectLst/>
                          <a:latin typeface="+mj-lt"/>
                        </a:rPr>
                        <a:t> </a:t>
                      </a:r>
                      <a:r>
                        <a:rPr lang="es-EC" sz="1100" dirty="0">
                          <a:effectLst/>
                          <a:latin typeface="+mj-lt"/>
                        </a:rPr>
                        <a:t>2016</a:t>
                      </a:r>
                      <a:r>
                        <a:rPr lang="es-ES" sz="1100" baseline="0" dirty="0">
                          <a:solidFill>
                            <a:srgbClr val="76923C"/>
                          </a:solidFill>
                          <a:effectLst/>
                          <a:latin typeface="+mj-lt"/>
                          <a:cs typeface="Times New Roman"/>
                        </a:rPr>
                        <a:t>              </a:t>
                      </a:r>
                      <a:r>
                        <a:rPr lang="es-EC" sz="1100" dirty="0">
                          <a:effectLst/>
                          <a:latin typeface="+mj-lt"/>
                        </a:rPr>
                        <a:t>Riesgo</a:t>
                      </a:r>
                      <a:r>
                        <a:rPr lang="es-ES" sz="1100" baseline="0" dirty="0">
                          <a:effectLst/>
                          <a:latin typeface="+mj-lt"/>
                        </a:rPr>
                        <a:t> </a:t>
                      </a:r>
                      <a:r>
                        <a:rPr lang="es-EC" sz="1100" dirty="0">
                          <a:effectLst/>
                          <a:latin typeface="+mj-lt"/>
                        </a:rPr>
                        <a:t>2017</a:t>
                      </a:r>
                      <a:endParaRPr lang="es-ES" sz="1100" dirty="0">
                        <a:solidFill>
                          <a:srgbClr val="76923C"/>
                        </a:solidFill>
                        <a:effectLst/>
                        <a:latin typeface="+mj-lt"/>
                        <a:ea typeface="Calibri"/>
                        <a:cs typeface="Times New Roman"/>
                      </a:endParaRPr>
                    </a:p>
                  </a:txBody>
                  <a:tcPr marL="68580" marR="68580" marT="0" marB="0"/>
                </a:tc>
                <a:tc hMerge="1">
                  <a:txBody>
                    <a:bodyPr/>
                    <a:lstStyle/>
                    <a:p>
                      <a:pPr marL="450215" algn="just">
                        <a:lnSpc>
                          <a:spcPct val="150000"/>
                        </a:lnSpc>
                        <a:spcAft>
                          <a:spcPts val="0"/>
                        </a:spcAft>
                      </a:pPr>
                      <a:endParaRPr lang="es-ES" sz="1100" dirty="0">
                        <a:solidFill>
                          <a:srgbClr val="76923C"/>
                        </a:solidFill>
                        <a:effectLst/>
                        <a:latin typeface="+mj-lt"/>
                        <a:ea typeface="Calibri"/>
                        <a:cs typeface="Times New Roman"/>
                      </a:endParaRPr>
                    </a:p>
                  </a:txBody>
                  <a:tcPr marL="68580" marR="68580" marT="0" marB="0"/>
                </a:tc>
                <a:tc gridSpan="2">
                  <a:txBody>
                    <a:bodyPr/>
                    <a:lstStyle/>
                    <a:p>
                      <a:pPr marL="450215" algn="just">
                        <a:lnSpc>
                          <a:spcPct val="150000"/>
                        </a:lnSpc>
                        <a:spcAft>
                          <a:spcPts val="0"/>
                        </a:spcAft>
                      </a:pPr>
                      <a:r>
                        <a:rPr lang="es-ES" sz="1100" b="1" dirty="0">
                          <a:solidFill>
                            <a:schemeClr val="tx1"/>
                          </a:solidFill>
                          <a:effectLst/>
                          <a:latin typeface="+mj-lt"/>
                          <a:ea typeface="Calibri"/>
                          <a:cs typeface="Times New Roman"/>
                        </a:rPr>
                        <a:t>Segmento 5</a:t>
                      </a:r>
                    </a:p>
                    <a:p>
                      <a:pPr marL="450215" algn="just">
                        <a:lnSpc>
                          <a:spcPct val="150000"/>
                        </a:lnSpc>
                        <a:spcAft>
                          <a:spcPts val="0"/>
                        </a:spcAft>
                      </a:pPr>
                      <a:r>
                        <a:rPr lang="es-ES" sz="1100" dirty="0">
                          <a:solidFill>
                            <a:schemeClr val="tx1"/>
                          </a:solidFill>
                          <a:effectLst/>
                          <a:latin typeface="+mj-lt"/>
                          <a:ea typeface="Calibri"/>
                          <a:cs typeface="Times New Roman"/>
                        </a:rPr>
                        <a:t>Riesgo 2016</a:t>
                      </a:r>
                      <a:r>
                        <a:rPr lang="es-ES" sz="1100" baseline="0" dirty="0">
                          <a:solidFill>
                            <a:schemeClr val="tx1"/>
                          </a:solidFill>
                          <a:effectLst/>
                          <a:latin typeface="+mj-lt"/>
                          <a:ea typeface="Calibri"/>
                          <a:cs typeface="Times New Roman"/>
                        </a:rPr>
                        <a:t>          </a:t>
                      </a:r>
                      <a:r>
                        <a:rPr lang="es-ES" sz="1100" dirty="0">
                          <a:solidFill>
                            <a:schemeClr val="tx1"/>
                          </a:solidFill>
                          <a:effectLst/>
                          <a:latin typeface="+mj-lt"/>
                          <a:ea typeface="Calibri"/>
                          <a:cs typeface="Times New Roman"/>
                        </a:rPr>
                        <a:t>Riesgo 2017</a:t>
                      </a:r>
                    </a:p>
                  </a:txBody>
                  <a:tcPr marL="68580" marR="68580" marT="0" marB="0"/>
                </a:tc>
                <a:tc hMerge="1">
                  <a:txBody>
                    <a:bodyPr/>
                    <a:lstStyle/>
                    <a:p>
                      <a:pPr marL="450215" algn="just">
                        <a:lnSpc>
                          <a:spcPct val="150000"/>
                        </a:lnSpc>
                        <a:spcAft>
                          <a:spcPts val="0"/>
                        </a:spcAft>
                      </a:pPr>
                      <a:endParaRPr lang="es-ES" sz="1100" dirty="0">
                        <a:solidFill>
                          <a:schemeClr val="tx1"/>
                        </a:solidFill>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555018">
                <a:tc>
                  <a:txBody>
                    <a:bodyPr/>
                    <a:lstStyle/>
                    <a:p>
                      <a:pPr marL="450215" algn="just">
                        <a:lnSpc>
                          <a:spcPct val="150000"/>
                        </a:lnSpc>
                        <a:spcAft>
                          <a:spcPts val="0"/>
                        </a:spcAft>
                      </a:pPr>
                      <a:r>
                        <a:rPr lang="es-EC" sz="1400" dirty="0">
                          <a:effectLst/>
                          <a:latin typeface="+mj-lt"/>
                        </a:rPr>
                        <a:t>Suficiencia Patrimonial</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20%</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1</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1</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1</a:t>
                      </a: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1</a:t>
                      </a:r>
                    </a:p>
                  </a:txBody>
                  <a:tcPr marL="68580" marR="68580" marT="0" marB="0"/>
                </a:tc>
                <a:extLst>
                  <a:ext uri="{0D108BD9-81ED-4DB2-BD59-A6C34878D82A}">
                    <a16:rowId xmlns:a16="http://schemas.microsoft.com/office/drawing/2014/main" val="10002"/>
                  </a:ext>
                </a:extLst>
              </a:tr>
              <a:tr h="259852">
                <a:tc>
                  <a:txBody>
                    <a:bodyPr/>
                    <a:lstStyle/>
                    <a:p>
                      <a:pPr marL="450215" algn="just">
                        <a:lnSpc>
                          <a:spcPct val="150000"/>
                        </a:lnSpc>
                        <a:spcAft>
                          <a:spcPts val="0"/>
                        </a:spcAft>
                      </a:pPr>
                      <a:r>
                        <a:rPr lang="es-EC" sz="1400">
                          <a:effectLst/>
                          <a:latin typeface="+mj-lt"/>
                        </a:rPr>
                        <a:t>Calidad de Activos</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25%</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0.75</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1</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1</a:t>
                      </a: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1,25</a:t>
                      </a:r>
                    </a:p>
                  </a:txBody>
                  <a:tcPr marL="68580" marR="68580" marT="0" marB="0"/>
                </a:tc>
                <a:extLst>
                  <a:ext uri="{0D108BD9-81ED-4DB2-BD59-A6C34878D82A}">
                    <a16:rowId xmlns:a16="http://schemas.microsoft.com/office/drawing/2014/main" val="10003"/>
                  </a:ext>
                </a:extLst>
              </a:tr>
              <a:tr h="259852">
                <a:tc>
                  <a:txBody>
                    <a:bodyPr/>
                    <a:lstStyle/>
                    <a:p>
                      <a:pPr marL="450215" algn="just">
                        <a:lnSpc>
                          <a:spcPct val="150000"/>
                        </a:lnSpc>
                        <a:spcAft>
                          <a:spcPts val="0"/>
                        </a:spcAft>
                      </a:pPr>
                      <a:r>
                        <a:rPr lang="es-EC" sz="1400">
                          <a:effectLst/>
                          <a:latin typeface="+mj-lt"/>
                        </a:rPr>
                        <a:t>Administración</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25%</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0.9375</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1.125</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1,25</a:t>
                      </a: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1,25</a:t>
                      </a:r>
                    </a:p>
                  </a:txBody>
                  <a:tcPr marL="68580" marR="68580" marT="0" marB="0"/>
                </a:tc>
                <a:extLst>
                  <a:ext uri="{0D108BD9-81ED-4DB2-BD59-A6C34878D82A}">
                    <a16:rowId xmlns:a16="http://schemas.microsoft.com/office/drawing/2014/main" val="10004"/>
                  </a:ext>
                </a:extLst>
              </a:tr>
              <a:tr h="259852">
                <a:tc>
                  <a:txBody>
                    <a:bodyPr/>
                    <a:lstStyle/>
                    <a:p>
                      <a:pPr marL="450215" algn="just">
                        <a:lnSpc>
                          <a:spcPct val="150000"/>
                        </a:lnSpc>
                        <a:spcAft>
                          <a:spcPts val="0"/>
                        </a:spcAft>
                      </a:pPr>
                      <a:r>
                        <a:rPr lang="es-EC" sz="1400" dirty="0">
                          <a:effectLst/>
                          <a:latin typeface="+mj-lt"/>
                        </a:rPr>
                        <a:t>Rentabilidad</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10%</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0.3</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0.2</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0,30</a:t>
                      </a: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0,35</a:t>
                      </a:r>
                    </a:p>
                  </a:txBody>
                  <a:tcPr marL="68580" marR="68580" marT="0" marB="0"/>
                </a:tc>
                <a:extLst>
                  <a:ext uri="{0D108BD9-81ED-4DB2-BD59-A6C34878D82A}">
                    <a16:rowId xmlns:a16="http://schemas.microsoft.com/office/drawing/2014/main" val="10005"/>
                  </a:ext>
                </a:extLst>
              </a:tr>
              <a:tr h="259852">
                <a:tc>
                  <a:txBody>
                    <a:bodyPr/>
                    <a:lstStyle/>
                    <a:p>
                      <a:pPr marL="450215" algn="just">
                        <a:lnSpc>
                          <a:spcPct val="150000"/>
                        </a:lnSpc>
                        <a:spcAft>
                          <a:spcPts val="0"/>
                        </a:spcAft>
                      </a:pPr>
                      <a:r>
                        <a:rPr lang="es-EC" sz="1400">
                          <a:effectLst/>
                          <a:latin typeface="+mj-lt"/>
                        </a:rPr>
                        <a:t>Liquidez</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20%</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0.2</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a:effectLst/>
                          <a:latin typeface="+mj-lt"/>
                        </a:rPr>
                        <a:t>0.2</a:t>
                      </a:r>
                      <a:endParaRPr lang="es-ES" sz="140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0,2</a:t>
                      </a:r>
                    </a:p>
                  </a:txBody>
                  <a:tcPr marL="68580" marR="68580" marT="0" marB="0"/>
                </a:tc>
                <a:tc>
                  <a:txBody>
                    <a:bodyPr/>
                    <a:lstStyle/>
                    <a:p>
                      <a:pPr marL="450215" algn="just">
                        <a:lnSpc>
                          <a:spcPct val="150000"/>
                        </a:lnSpc>
                        <a:spcAft>
                          <a:spcPts val="0"/>
                        </a:spcAft>
                      </a:pPr>
                      <a:r>
                        <a:rPr lang="es-ES" sz="1400" dirty="0">
                          <a:solidFill>
                            <a:schemeClr val="tx1"/>
                          </a:solidFill>
                          <a:effectLst/>
                          <a:latin typeface="+mj-lt"/>
                          <a:ea typeface="Calibri"/>
                          <a:cs typeface="Times New Roman"/>
                        </a:rPr>
                        <a:t>0,2</a:t>
                      </a:r>
                    </a:p>
                  </a:txBody>
                  <a:tcPr marL="68580" marR="68580" marT="0" marB="0"/>
                </a:tc>
                <a:extLst>
                  <a:ext uri="{0D108BD9-81ED-4DB2-BD59-A6C34878D82A}">
                    <a16:rowId xmlns:a16="http://schemas.microsoft.com/office/drawing/2014/main" val="10006"/>
                  </a:ext>
                </a:extLst>
              </a:tr>
              <a:tr h="259852">
                <a:tc>
                  <a:txBody>
                    <a:bodyPr/>
                    <a:lstStyle/>
                    <a:p>
                      <a:pPr marL="450215" algn="just">
                        <a:lnSpc>
                          <a:spcPct val="150000"/>
                        </a:lnSpc>
                        <a:spcAft>
                          <a:spcPts val="0"/>
                        </a:spcAft>
                      </a:pPr>
                      <a:r>
                        <a:rPr lang="es-EC" sz="1400" dirty="0">
                          <a:effectLst/>
                          <a:latin typeface="+mj-lt"/>
                        </a:rPr>
                        <a:t>Total Riesgo</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dirty="0">
                          <a:effectLst/>
                          <a:latin typeface="+mj-lt"/>
                        </a:rPr>
                        <a:t> </a:t>
                      </a:r>
                      <a:endParaRPr lang="es-ES" sz="1400"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b="1" dirty="0">
                          <a:effectLst/>
                          <a:latin typeface="+mj-lt"/>
                        </a:rPr>
                        <a:t>3.19</a:t>
                      </a:r>
                      <a:endParaRPr lang="es-ES" sz="1400" b="1"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C" sz="1400" b="1" dirty="0">
                          <a:effectLst/>
                          <a:latin typeface="+mj-lt"/>
                        </a:rPr>
                        <a:t>3.53</a:t>
                      </a:r>
                      <a:endParaRPr lang="es-ES" sz="1400" b="1" dirty="0">
                        <a:solidFill>
                          <a:srgbClr val="76923C"/>
                        </a:solidFill>
                        <a:effectLst/>
                        <a:latin typeface="+mj-lt"/>
                        <a:ea typeface="Calibri"/>
                        <a:cs typeface="Times New Roman"/>
                      </a:endParaRPr>
                    </a:p>
                  </a:txBody>
                  <a:tcPr marL="68580" marR="68580" marT="0" marB="0"/>
                </a:tc>
                <a:tc>
                  <a:txBody>
                    <a:bodyPr/>
                    <a:lstStyle/>
                    <a:p>
                      <a:pPr marL="450215" algn="just">
                        <a:lnSpc>
                          <a:spcPct val="150000"/>
                        </a:lnSpc>
                        <a:spcAft>
                          <a:spcPts val="0"/>
                        </a:spcAft>
                      </a:pPr>
                      <a:r>
                        <a:rPr lang="es-ES" sz="1400" b="1" dirty="0">
                          <a:solidFill>
                            <a:schemeClr val="tx1"/>
                          </a:solidFill>
                          <a:effectLst/>
                          <a:latin typeface="+mj-lt"/>
                          <a:ea typeface="Calibri"/>
                          <a:cs typeface="Times New Roman"/>
                        </a:rPr>
                        <a:t>3,75</a:t>
                      </a:r>
                    </a:p>
                  </a:txBody>
                  <a:tcPr marL="68580" marR="68580" marT="0" marB="0"/>
                </a:tc>
                <a:tc>
                  <a:txBody>
                    <a:bodyPr/>
                    <a:lstStyle/>
                    <a:p>
                      <a:pPr marL="450215" algn="just">
                        <a:lnSpc>
                          <a:spcPct val="150000"/>
                        </a:lnSpc>
                        <a:spcAft>
                          <a:spcPts val="0"/>
                        </a:spcAft>
                      </a:pPr>
                      <a:r>
                        <a:rPr lang="es-ES" sz="1400" b="1" dirty="0">
                          <a:solidFill>
                            <a:schemeClr val="tx1"/>
                          </a:solidFill>
                          <a:effectLst/>
                          <a:latin typeface="+mj-lt"/>
                          <a:ea typeface="Calibri"/>
                          <a:cs typeface="Times New Roman"/>
                        </a:rPr>
                        <a:t>4,05</a:t>
                      </a:r>
                    </a:p>
                  </a:txBody>
                  <a:tcPr marL="68580" marR="68580" marT="0" marB="0"/>
                </a:tc>
                <a:extLst>
                  <a:ext uri="{0D108BD9-81ED-4DB2-BD59-A6C34878D82A}">
                    <a16:rowId xmlns:a16="http://schemas.microsoft.com/office/drawing/2014/main" val="10007"/>
                  </a:ext>
                </a:extLst>
              </a:tr>
            </a:tbl>
          </a:graphicData>
        </a:graphic>
      </p:graphicFrame>
      <p:sp>
        <p:nvSpPr>
          <p:cNvPr id="7" name="6 CuadroTexto"/>
          <p:cNvSpPr txBox="1"/>
          <p:nvPr/>
        </p:nvSpPr>
        <p:spPr>
          <a:xfrm>
            <a:off x="1785570" y="733346"/>
            <a:ext cx="5832648" cy="461665"/>
          </a:xfrm>
          <a:prstGeom prst="rect">
            <a:avLst/>
          </a:prstGeom>
          <a:noFill/>
        </p:spPr>
        <p:txBody>
          <a:bodyPr wrap="square" rtlCol="0">
            <a:spAutoFit/>
          </a:bodyPr>
          <a:lstStyle/>
          <a:p>
            <a:pPr algn="ctr"/>
            <a:r>
              <a:rPr lang="es-ES" sz="2400" b="1" dirty="0">
                <a:latin typeface="+mj-lt"/>
              </a:rPr>
              <a:t>NIVEL DE RIESGO</a:t>
            </a:r>
          </a:p>
        </p:txBody>
      </p:sp>
      <p:pic>
        <p:nvPicPr>
          <p:cNvPr id="4" name="Picture 2" descr="Resultado de imagen para ceac espe">
            <a:extLst>
              <a:ext uri="{FF2B5EF4-FFF2-40B4-BE49-F238E27FC236}">
                <a16:creationId xmlns:a16="http://schemas.microsoft.com/office/drawing/2014/main" id="{FB4FD96F-157D-47D3-902A-7F1F06ECC5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 15">
            <a:extLst>
              <a:ext uri="{FF2B5EF4-FFF2-40B4-BE49-F238E27FC236}">
                <a16:creationId xmlns:a16="http://schemas.microsoft.com/office/drawing/2014/main" id="{AF56AC3A-F243-4432-B26A-1D0E707493A4}"/>
              </a:ext>
            </a:extLst>
          </p:cNvPr>
          <p:cNvGraphicFramePr/>
          <p:nvPr>
            <p:extLst>
              <p:ext uri="{D42A27DB-BD31-4B8C-83A1-F6EECF244321}">
                <p14:modId xmlns:p14="http://schemas.microsoft.com/office/powerpoint/2010/main" val="459748354"/>
              </p:ext>
            </p:extLst>
          </p:nvPr>
        </p:nvGraphicFramePr>
        <p:xfrm>
          <a:off x="467544" y="4390381"/>
          <a:ext cx="8018307" cy="1472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663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4209191708"/>
              </p:ext>
            </p:extLst>
          </p:nvPr>
        </p:nvGraphicFramePr>
        <p:xfrm>
          <a:off x="179512" y="764704"/>
          <a:ext cx="8712967" cy="5194406"/>
        </p:xfrm>
        <a:graphic>
          <a:graphicData uri="http://schemas.openxmlformats.org/drawingml/2006/table">
            <a:tbl>
              <a:tblPr firstRow="1" bandRow="1">
                <a:tableStyleId>{68D230F3-CF80-4859-8CE7-A43EE81993B5}</a:tableStyleId>
              </a:tblPr>
              <a:tblGrid>
                <a:gridCol w="432048">
                  <a:extLst>
                    <a:ext uri="{9D8B030D-6E8A-4147-A177-3AD203B41FA5}">
                      <a16:colId xmlns:a16="http://schemas.microsoft.com/office/drawing/2014/main" val="20000"/>
                    </a:ext>
                  </a:extLst>
                </a:gridCol>
                <a:gridCol w="1979576">
                  <a:extLst>
                    <a:ext uri="{9D8B030D-6E8A-4147-A177-3AD203B41FA5}">
                      <a16:colId xmlns:a16="http://schemas.microsoft.com/office/drawing/2014/main" val="20001"/>
                    </a:ext>
                  </a:extLst>
                </a:gridCol>
                <a:gridCol w="1711476">
                  <a:extLst>
                    <a:ext uri="{9D8B030D-6E8A-4147-A177-3AD203B41FA5}">
                      <a16:colId xmlns:a16="http://schemas.microsoft.com/office/drawing/2014/main" val="20002"/>
                    </a:ext>
                  </a:extLst>
                </a:gridCol>
                <a:gridCol w="466766">
                  <a:extLst>
                    <a:ext uri="{9D8B030D-6E8A-4147-A177-3AD203B41FA5}">
                      <a16:colId xmlns:a16="http://schemas.microsoft.com/office/drawing/2014/main" val="20003"/>
                    </a:ext>
                  </a:extLst>
                </a:gridCol>
                <a:gridCol w="466766">
                  <a:extLst>
                    <a:ext uri="{9D8B030D-6E8A-4147-A177-3AD203B41FA5}">
                      <a16:colId xmlns:a16="http://schemas.microsoft.com/office/drawing/2014/main" val="20004"/>
                    </a:ext>
                  </a:extLst>
                </a:gridCol>
                <a:gridCol w="466766">
                  <a:extLst>
                    <a:ext uri="{9D8B030D-6E8A-4147-A177-3AD203B41FA5}">
                      <a16:colId xmlns:a16="http://schemas.microsoft.com/office/drawing/2014/main" val="20005"/>
                    </a:ext>
                  </a:extLst>
                </a:gridCol>
                <a:gridCol w="388972">
                  <a:extLst>
                    <a:ext uri="{9D8B030D-6E8A-4147-A177-3AD203B41FA5}">
                      <a16:colId xmlns:a16="http://schemas.microsoft.com/office/drawing/2014/main" val="20006"/>
                    </a:ext>
                  </a:extLst>
                </a:gridCol>
                <a:gridCol w="466766">
                  <a:extLst>
                    <a:ext uri="{9D8B030D-6E8A-4147-A177-3AD203B41FA5}">
                      <a16:colId xmlns:a16="http://schemas.microsoft.com/office/drawing/2014/main" val="20007"/>
                    </a:ext>
                  </a:extLst>
                </a:gridCol>
                <a:gridCol w="2333831">
                  <a:extLst>
                    <a:ext uri="{9D8B030D-6E8A-4147-A177-3AD203B41FA5}">
                      <a16:colId xmlns:a16="http://schemas.microsoft.com/office/drawing/2014/main" val="20008"/>
                    </a:ext>
                  </a:extLst>
                </a:gridCol>
              </a:tblGrid>
              <a:tr h="433324">
                <a:tc rowSpan="2">
                  <a:txBody>
                    <a:bodyPr/>
                    <a:lstStyle/>
                    <a:p>
                      <a:pPr algn="just"/>
                      <a:r>
                        <a:rPr lang="es-ES" sz="1100" dirty="0" err="1">
                          <a:latin typeface="+mj-lt"/>
                        </a:rPr>
                        <a:t>Nro</a:t>
                      </a:r>
                      <a:r>
                        <a:rPr lang="es-ES" sz="1100" dirty="0">
                          <a:latin typeface="+mj-lt"/>
                        </a:rPr>
                        <a:t> </a:t>
                      </a:r>
                    </a:p>
                  </a:txBody>
                  <a:tcPr/>
                </a:tc>
                <a:tc rowSpan="2">
                  <a:txBody>
                    <a:bodyPr/>
                    <a:lstStyle/>
                    <a:p>
                      <a:pPr algn="just"/>
                      <a:r>
                        <a:rPr lang="es-ES" sz="1400" dirty="0">
                          <a:latin typeface="+mj-lt"/>
                        </a:rPr>
                        <a:t>Causa (Pregunta)</a:t>
                      </a:r>
                    </a:p>
                  </a:txBody>
                  <a:tcPr/>
                </a:tc>
                <a:tc rowSpan="2">
                  <a:txBody>
                    <a:bodyPr/>
                    <a:lstStyle/>
                    <a:p>
                      <a:pPr algn="just"/>
                      <a:r>
                        <a:rPr lang="es-ES" sz="1400" dirty="0">
                          <a:latin typeface="+mj-lt"/>
                        </a:rPr>
                        <a:t>Conclusión</a:t>
                      </a:r>
                    </a:p>
                  </a:txBody>
                  <a:tcPr/>
                </a:tc>
                <a:tc gridSpan="5">
                  <a:txBody>
                    <a:bodyPr/>
                    <a:lstStyle/>
                    <a:p>
                      <a:pPr algn="just"/>
                      <a:r>
                        <a:rPr lang="es-ES" sz="1100">
                          <a:latin typeface="+mj-lt"/>
                        </a:rPr>
                        <a:t>Componente</a:t>
                      </a:r>
                      <a:r>
                        <a:rPr lang="es-ES" sz="1100" baseline="0">
                          <a:latin typeface="+mj-lt"/>
                        </a:rPr>
                        <a:t> Financieros </a:t>
                      </a:r>
                      <a:r>
                        <a:rPr lang="es-ES" sz="1100" baseline="0" dirty="0">
                          <a:latin typeface="+mj-lt"/>
                        </a:rPr>
                        <a:t>CAMEL</a:t>
                      </a:r>
                      <a:endParaRPr lang="es-ES" sz="1100" dirty="0">
                        <a:latin typeface="+mj-lt"/>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400" dirty="0">
                          <a:latin typeface="+mj-lt"/>
                        </a:rPr>
                        <a:t>Interpretación</a:t>
                      </a:r>
                    </a:p>
                    <a:p>
                      <a:pPr algn="just"/>
                      <a:endParaRPr lang="es-ES" sz="1100" dirty="0">
                        <a:latin typeface="+mj-lt"/>
                      </a:endParaRPr>
                    </a:p>
                  </a:txBody>
                  <a:tcPr/>
                </a:tc>
                <a:extLst>
                  <a:ext uri="{0D108BD9-81ED-4DB2-BD59-A6C34878D82A}">
                    <a16:rowId xmlns:a16="http://schemas.microsoft.com/office/drawing/2014/main" val="10000"/>
                  </a:ext>
                </a:extLst>
              </a:tr>
              <a:tr h="630268">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just"/>
                      <a:r>
                        <a:rPr lang="es-ES" sz="1100" dirty="0">
                          <a:latin typeface="+mj-lt"/>
                        </a:rPr>
                        <a:t>Capital</a:t>
                      </a:r>
                    </a:p>
                  </a:txBody>
                  <a:tcPr vert="vert270"/>
                </a:tc>
                <a:tc>
                  <a:txBody>
                    <a:bodyPr/>
                    <a:lstStyle/>
                    <a:p>
                      <a:pPr algn="just"/>
                      <a:r>
                        <a:rPr lang="es-ES" sz="1100" dirty="0">
                          <a:latin typeface="+mj-lt"/>
                        </a:rPr>
                        <a:t>Activos </a:t>
                      </a:r>
                    </a:p>
                  </a:txBody>
                  <a:tcPr vert="vert270"/>
                </a:tc>
                <a:tc>
                  <a:txBody>
                    <a:bodyPr/>
                    <a:lstStyle/>
                    <a:p>
                      <a:pPr algn="just"/>
                      <a:r>
                        <a:rPr lang="es-ES" sz="1100" dirty="0">
                          <a:latin typeface="+mj-lt"/>
                        </a:rPr>
                        <a:t>Administración</a:t>
                      </a:r>
                    </a:p>
                  </a:txBody>
                  <a:tcPr vert="vert270"/>
                </a:tc>
                <a:tc>
                  <a:txBody>
                    <a:bodyPr/>
                    <a:lstStyle/>
                    <a:p>
                      <a:pPr algn="just"/>
                      <a:r>
                        <a:rPr lang="es-ES" sz="1100" dirty="0">
                          <a:latin typeface="+mj-lt"/>
                        </a:rPr>
                        <a:t>Rentabilidad</a:t>
                      </a:r>
                    </a:p>
                  </a:txBody>
                  <a:tcPr vert="vert270"/>
                </a:tc>
                <a:tc>
                  <a:txBody>
                    <a:bodyPr/>
                    <a:lstStyle/>
                    <a:p>
                      <a:pPr algn="just"/>
                      <a:r>
                        <a:rPr lang="es-ES" sz="1100" dirty="0">
                          <a:latin typeface="+mj-lt"/>
                        </a:rPr>
                        <a:t>Liquidez</a:t>
                      </a:r>
                    </a:p>
                  </a:txBody>
                  <a:tcPr vert="vert270"/>
                </a:tc>
                <a:tc vMerge="1">
                  <a:txBody>
                    <a:bodyPr/>
                    <a:lstStyle/>
                    <a:p>
                      <a:endParaRPr lang="es-ES"/>
                    </a:p>
                  </a:txBody>
                  <a:tcPr/>
                </a:tc>
                <a:extLst>
                  <a:ext uri="{0D108BD9-81ED-4DB2-BD59-A6C34878D82A}">
                    <a16:rowId xmlns:a16="http://schemas.microsoft.com/office/drawing/2014/main" val="10001"/>
                  </a:ext>
                </a:extLst>
              </a:tr>
              <a:tr h="1062410">
                <a:tc>
                  <a:txBody>
                    <a:bodyPr/>
                    <a:lstStyle/>
                    <a:p>
                      <a:pPr algn="just"/>
                      <a:r>
                        <a:rPr lang="es-ES" sz="1200" b="1" dirty="0">
                          <a:latin typeface="+mj-lt"/>
                        </a:rPr>
                        <a:t>1.</a:t>
                      </a:r>
                    </a:p>
                  </a:txBody>
                  <a:tcPr/>
                </a:tc>
                <a:tc>
                  <a:txBody>
                    <a:bodyPr/>
                    <a:lstStyle/>
                    <a:p>
                      <a:pPr algn="just"/>
                      <a:r>
                        <a:rPr kumimoji="0" lang="es-EC" sz="1200" kern="1200" dirty="0">
                          <a:effectLst/>
                          <a:latin typeface="+mj-lt"/>
                        </a:rPr>
                        <a:t>Los objetivos de la entidad son evaluados y modificados de acuerdo a los cambios del mercado y de la organización interna de forma periódica ?</a:t>
                      </a:r>
                      <a:endParaRPr lang="es-ES" sz="1200" dirty="0">
                        <a:latin typeface="+mj-lt"/>
                      </a:endParaRPr>
                    </a:p>
                  </a:txBody>
                  <a:tcPr/>
                </a:tc>
                <a:tc>
                  <a:txBody>
                    <a:bodyPr/>
                    <a:lstStyle/>
                    <a:p>
                      <a:pPr algn="just"/>
                      <a:r>
                        <a:rPr kumimoji="0" lang="es-EC" sz="1200" kern="1200" dirty="0">
                          <a:effectLst/>
                          <a:latin typeface="+mj-lt"/>
                        </a:rPr>
                        <a:t>El 33% no contempla la evaluación y/o actualización de los objetivos institucionales.</a:t>
                      </a:r>
                      <a:endParaRPr lang="es-ES" sz="1200" dirty="0">
                        <a:latin typeface="+mj-lt"/>
                      </a:endParaRPr>
                    </a:p>
                  </a:txBody>
                  <a:tcPr/>
                </a:tc>
                <a:tc>
                  <a:txBody>
                    <a:bodyPr/>
                    <a:lstStyle/>
                    <a:p>
                      <a:pPr algn="just"/>
                      <a:endParaRPr lang="es-ES" sz="1400">
                        <a:latin typeface="+mj-lt"/>
                      </a:endParaRP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endParaRPr lang="es-ES" sz="1400">
                        <a:latin typeface="+mj-lt"/>
                      </a:endParaRPr>
                    </a:p>
                  </a:txBody>
                  <a:tcPr/>
                </a:tc>
                <a:tc>
                  <a:txBody>
                    <a:bodyPr/>
                    <a:lstStyle/>
                    <a:p>
                      <a:pPr algn="just"/>
                      <a:r>
                        <a:rPr kumimoji="0" lang="es-EC" sz="1200" kern="1200" dirty="0">
                          <a:effectLst/>
                          <a:latin typeface="+mj-lt"/>
                        </a:rPr>
                        <a:t>Genera metas de áreas funcionales desactualizadas, inexistencia de estrategias flexibles y efectivas acorde a las variaciones del mercado.</a:t>
                      </a:r>
                      <a:endParaRPr lang="es-ES" sz="1200" dirty="0">
                        <a:latin typeface="+mj-lt"/>
                      </a:endParaRPr>
                    </a:p>
                  </a:txBody>
                  <a:tcPr/>
                </a:tc>
                <a:extLst>
                  <a:ext uri="{0D108BD9-81ED-4DB2-BD59-A6C34878D82A}">
                    <a16:rowId xmlns:a16="http://schemas.microsoft.com/office/drawing/2014/main" val="10002"/>
                  </a:ext>
                </a:extLst>
              </a:tr>
              <a:tr h="1204734">
                <a:tc>
                  <a:txBody>
                    <a:bodyPr/>
                    <a:lstStyle/>
                    <a:p>
                      <a:pPr algn="just"/>
                      <a:r>
                        <a:rPr lang="es-ES" sz="1200" b="1" dirty="0">
                          <a:latin typeface="+mj-lt"/>
                        </a:rPr>
                        <a:t>2.</a:t>
                      </a:r>
                    </a:p>
                  </a:txBody>
                  <a:tcPr/>
                </a:tc>
                <a:tc>
                  <a:txBody>
                    <a:bodyPr/>
                    <a:lstStyle/>
                    <a:p>
                      <a:pPr algn="just"/>
                      <a:r>
                        <a:rPr kumimoji="0" lang="es-EC" sz="1200" kern="1200" dirty="0">
                          <a:effectLst/>
                          <a:latin typeface="+mj-lt"/>
                        </a:rPr>
                        <a:t>De existir un código de ética, la máxima autoridad ha establecido mecanismos permanentes que promuevan la incorporación del personal a esos valores</a:t>
                      </a:r>
                      <a:endParaRPr lang="es-ES" sz="1200" dirty="0">
                        <a:latin typeface="+mj-lt"/>
                      </a:endParaRPr>
                    </a:p>
                  </a:txBody>
                  <a:tcPr/>
                </a:tc>
                <a:tc>
                  <a:txBody>
                    <a:bodyPr/>
                    <a:lstStyle/>
                    <a:p>
                      <a:pPr algn="just"/>
                      <a:r>
                        <a:rPr kumimoji="0" lang="es-EC" sz="1200" kern="1200" dirty="0">
                          <a:effectLst/>
                          <a:latin typeface="+mj-lt"/>
                        </a:rPr>
                        <a:t>El 35% de los Administradores no aplica mecanismos para fomentar una cultura organizacional con base a su código de ética</a:t>
                      </a:r>
                      <a:endParaRPr lang="es-ES" sz="1200" dirty="0">
                        <a:latin typeface="+mj-lt"/>
                      </a:endParaRP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endParaRPr lang="es-ES" sz="1400" dirty="0">
                        <a:latin typeface="+mj-lt"/>
                      </a:endParaRPr>
                    </a:p>
                  </a:txBody>
                  <a:tcPr/>
                </a:tc>
                <a:tc>
                  <a:txBody>
                    <a:bodyPr/>
                    <a:lstStyle/>
                    <a:p>
                      <a:pPr algn="just"/>
                      <a:r>
                        <a:rPr lang="es-ES" sz="1400" dirty="0">
                          <a:latin typeface="+mj-lt"/>
                        </a:rPr>
                        <a:t>X</a:t>
                      </a:r>
                    </a:p>
                  </a:txBody>
                  <a:tcPr/>
                </a:tc>
                <a:tc>
                  <a:txBody>
                    <a:bodyPr/>
                    <a:lstStyle/>
                    <a:p>
                      <a:pPr algn="just"/>
                      <a:r>
                        <a:rPr kumimoji="0" lang="es-EC" sz="1200" kern="1200" dirty="0">
                          <a:effectLst/>
                          <a:latin typeface="+mj-lt"/>
                        </a:rPr>
                        <a:t>Ha dado lugar en ciertos casos a la realización de acciones deshonestas afectando económicamente a las cooperativas</a:t>
                      </a:r>
                      <a:endParaRPr lang="es-ES" sz="1200" dirty="0">
                        <a:latin typeface="+mj-lt"/>
                      </a:endParaRPr>
                    </a:p>
                  </a:txBody>
                  <a:tcPr/>
                </a:tc>
                <a:extLst>
                  <a:ext uri="{0D108BD9-81ED-4DB2-BD59-A6C34878D82A}">
                    <a16:rowId xmlns:a16="http://schemas.microsoft.com/office/drawing/2014/main" val="10003"/>
                  </a:ext>
                </a:extLst>
              </a:tr>
              <a:tr h="1709824">
                <a:tc>
                  <a:txBody>
                    <a:bodyPr/>
                    <a:lstStyle/>
                    <a:p>
                      <a:pPr algn="just"/>
                      <a:r>
                        <a:rPr lang="es-ES" sz="1200" b="1" dirty="0">
                          <a:latin typeface="+mj-lt"/>
                        </a:rPr>
                        <a:t>3.</a:t>
                      </a:r>
                    </a:p>
                  </a:txBody>
                  <a:tcPr/>
                </a:tc>
                <a:tc>
                  <a:txBody>
                    <a:bodyPr/>
                    <a:lstStyle/>
                    <a:p>
                      <a:pPr algn="just"/>
                      <a:r>
                        <a:rPr kumimoji="0" lang="es-EC" sz="1200" kern="1200" dirty="0">
                          <a:effectLst/>
                          <a:latin typeface="+mj-lt"/>
                        </a:rPr>
                        <a:t>¿Cada qué tiempo los Consejos de Administración y Control revisan los índices financieros de la entidad?</a:t>
                      </a:r>
                      <a:endParaRPr lang="es-ES" sz="1200" dirty="0">
                        <a:latin typeface="+mj-lt"/>
                      </a:endParaRPr>
                    </a:p>
                  </a:txBody>
                  <a:tcPr/>
                </a:tc>
                <a:tc>
                  <a:txBody>
                    <a:bodyPr/>
                    <a:lstStyle/>
                    <a:p>
                      <a:pPr algn="just"/>
                      <a:r>
                        <a:rPr kumimoji="0" lang="es-EC" sz="1200" kern="1200" dirty="0">
                          <a:effectLst/>
                          <a:latin typeface="+mj-lt"/>
                        </a:rPr>
                        <a:t>En el 73,33% de las COAC los índices financieros son revisados de manera trimestral en conjunto con los estados financieros. Lo  restantes revisan mensualmente</a:t>
                      </a:r>
                      <a:endParaRPr lang="es-ES" sz="1200" dirty="0">
                        <a:latin typeface="+mj-lt"/>
                      </a:endParaRPr>
                    </a:p>
                  </a:txBody>
                  <a:tcPr/>
                </a:tc>
                <a:tc>
                  <a:txBody>
                    <a:bodyPr/>
                    <a:lstStyle/>
                    <a:p>
                      <a:pPr algn="just"/>
                      <a:endParaRPr lang="es-ES" sz="1400" dirty="0">
                        <a:latin typeface="+mj-lt"/>
                      </a:endParaRP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endParaRPr lang="es-ES" sz="1400" dirty="0">
                        <a:latin typeface="+mj-lt"/>
                      </a:endParaRPr>
                    </a:p>
                  </a:txBody>
                  <a:tcPr/>
                </a:tc>
                <a:tc>
                  <a:txBody>
                    <a:bodyPr/>
                    <a:lstStyle/>
                    <a:p>
                      <a:pPr algn="just"/>
                      <a:endParaRPr lang="es-ES" sz="1400" dirty="0">
                        <a:latin typeface="+mj-lt"/>
                      </a:endParaRPr>
                    </a:p>
                  </a:txBody>
                  <a:tcPr/>
                </a:tc>
                <a:tc>
                  <a:txBody>
                    <a:bodyPr/>
                    <a:lstStyle/>
                    <a:p>
                      <a:pPr algn="just"/>
                      <a:r>
                        <a:rPr kumimoji="0" lang="es-EC" sz="1200" kern="1200" dirty="0">
                          <a:effectLst/>
                          <a:latin typeface="+mj-lt"/>
                        </a:rPr>
                        <a:t>La escasa e inexistente vigilancia y control sobre los derechos y obligaciones que posee la entidad reflejada en </a:t>
                      </a:r>
                      <a:r>
                        <a:rPr kumimoji="0" lang="es-EC" sz="1200" kern="1200" dirty="0" err="1">
                          <a:effectLst/>
                          <a:latin typeface="+mj-lt"/>
                        </a:rPr>
                        <a:t>loss</a:t>
                      </a:r>
                      <a:r>
                        <a:rPr kumimoji="0" lang="es-EC" sz="1200" kern="1200" dirty="0">
                          <a:effectLst/>
                          <a:latin typeface="+mj-lt"/>
                        </a:rPr>
                        <a:t> ratios financieros, provoca que la máxima autoridad no haya aplicado las oportunas estrategias de gestión de riesgo.</a:t>
                      </a:r>
                      <a:endParaRPr lang="es-ES" sz="1200" dirty="0">
                        <a:latin typeface="+mj-lt"/>
                      </a:endParaRPr>
                    </a:p>
                  </a:txBody>
                  <a:tcPr/>
                </a:tc>
                <a:extLst>
                  <a:ext uri="{0D108BD9-81ED-4DB2-BD59-A6C34878D82A}">
                    <a16:rowId xmlns:a16="http://schemas.microsoft.com/office/drawing/2014/main" val="10004"/>
                  </a:ext>
                </a:extLst>
              </a:tr>
            </a:tbl>
          </a:graphicData>
        </a:graphic>
      </p:graphicFrame>
      <p:sp>
        <p:nvSpPr>
          <p:cNvPr id="8" name="7 CuadroTexto"/>
          <p:cNvSpPr txBox="1"/>
          <p:nvPr/>
        </p:nvSpPr>
        <p:spPr>
          <a:xfrm>
            <a:off x="1115616" y="260648"/>
            <a:ext cx="7632848" cy="338554"/>
          </a:xfrm>
          <a:prstGeom prst="rect">
            <a:avLst/>
          </a:prstGeom>
          <a:noFill/>
        </p:spPr>
        <p:txBody>
          <a:bodyPr wrap="square" rtlCol="0">
            <a:spAutoFit/>
          </a:bodyPr>
          <a:lstStyle/>
          <a:p>
            <a:pPr algn="ctr"/>
            <a:r>
              <a:rPr lang="es-ES" sz="1600" b="1" dirty="0">
                <a:latin typeface="+mj-lt"/>
              </a:rPr>
              <a:t>MATRIZ DE RELACION DE VARIABLES DE OBJETO DE ESTUDIO</a:t>
            </a:r>
          </a:p>
        </p:txBody>
      </p:sp>
      <p:pic>
        <p:nvPicPr>
          <p:cNvPr id="4" name="Picture 2" descr="Resultado de imagen para ceac espe">
            <a:extLst>
              <a:ext uri="{FF2B5EF4-FFF2-40B4-BE49-F238E27FC236}">
                <a16:creationId xmlns:a16="http://schemas.microsoft.com/office/drawing/2014/main" id="{EF5D02F1-020D-4F3C-AB6B-7E22CAA48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18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09090746"/>
              </p:ext>
            </p:extLst>
          </p:nvPr>
        </p:nvGraphicFramePr>
        <p:xfrm>
          <a:off x="323528" y="764704"/>
          <a:ext cx="8712967" cy="5260032"/>
        </p:xfrm>
        <a:graphic>
          <a:graphicData uri="http://schemas.openxmlformats.org/drawingml/2006/table">
            <a:tbl>
              <a:tblPr firstRow="1" bandRow="1">
                <a:tableStyleId>{68D230F3-CF80-4859-8CE7-A43EE81993B5}</a:tableStyleId>
              </a:tblPr>
              <a:tblGrid>
                <a:gridCol w="504056">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216024">
                  <a:extLst>
                    <a:ext uri="{9D8B030D-6E8A-4147-A177-3AD203B41FA5}">
                      <a16:colId xmlns:a16="http://schemas.microsoft.com/office/drawing/2014/main" val="20004"/>
                    </a:ext>
                  </a:extLst>
                </a:gridCol>
                <a:gridCol w="432048">
                  <a:extLst>
                    <a:ext uri="{9D8B030D-6E8A-4147-A177-3AD203B41FA5}">
                      <a16:colId xmlns:a16="http://schemas.microsoft.com/office/drawing/2014/main" val="20005"/>
                    </a:ext>
                  </a:extLst>
                </a:gridCol>
                <a:gridCol w="295746">
                  <a:extLst>
                    <a:ext uri="{9D8B030D-6E8A-4147-A177-3AD203B41FA5}">
                      <a16:colId xmlns:a16="http://schemas.microsoft.com/office/drawing/2014/main" val="20006"/>
                    </a:ext>
                  </a:extLst>
                </a:gridCol>
                <a:gridCol w="466766">
                  <a:extLst>
                    <a:ext uri="{9D8B030D-6E8A-4147-A177-3AD203B41FA5}">
                      <a16:colId xmlns:a16="http://schemas.microsoft.com/office/drawing/2014/main" val="20007"/>
                    </a:ext>
                  </a:extLst>
                </a:gridCol>
                <a:gridCol w="2333831">
                  <a:extLst>
                    <a:ext uri="{9D8B030D-6E8A-4147-A177-3AD203B41FA5}">
                      <a16:colId xmlns:a16="http://schemas.microsoft.com/office/drawing/2014/main" val="20008"/>
                    </a:ext>
                  </a:extLst>
                </a:gridCol>
              </a:tblGrid>
              <a:tr h="454365">
                <a:tc rowSpan="2">
                  <a:txBody>
                    <a:bodyPr/>
                    <a:lstStyle/>
                    <a:p>
                      <a:pPr algn="just"/>
                      <a:r>
                        <a:rPr lang="es-ES" sz="1200" dirty="0" err="1">
                          <a:latin typeface="+mj-lt"/>
                        </a:rPr>
                        <a:t>Nro</a:t>
                      </a:r>
                      <a:r>
                        <a:rPr lang="es-ES" sz="1200" dirty="0">
                          <a:latin typeface="+mj-lt"/>
                        </a:rPr>
                        <a:t> </a:t>
                      </a:r>
                    </a:p>
                  </a:txBody>
                  <a:tcPr/>
                </a:tc>
                <a:tc rowSpan="2">
                  <a:txBody>
                    <a:bodyPr/>
                    <a:lstStyle/>
                    <a:p>
                      <a:pPr algn="just"/>
                      <a:r>
                        <a:rPr lang="es-ES" sz="1200" dirty="0">
                          <a:latin typeface="+mj-lt"/>
                        </a:rPr>
                        <a:t>Causa (Pregunta)</a:t>
                      </a:r>
                    </a:p>
                  </a:txBody>
                  <a:tcPr/>
                </a:tc>
                <a:tc rowSpan="2">
                  <a:txBody>
                    <a:bodyPr/>
                    <a:lstStyle/>
                    <a:p>
                      <a:pPr algn="just"/>
                      <a:r>
                        <a:rPr lang="es-ES" sz="1200" dirty="0">
                          <a:latin typeface="+mj-lt"/>
                        </a:rPr>
                        <a:t>Conclusión</a:t>
                      </a:r>
                    </a:p>
                  </a:txBody>
                  <a:tcPr/>
                </a:tc>
                <a:tc gridSpan="5">
                  <a:txBody>
                    <a:bodyPr/>
                    <a:lstStyle/>
                    <a:p>
                      <a:pPr algn="just"/>
                      <a:r>
                        <a:rPr lang="es-ES" sz="1200" dirty="0">
                          <a:latin typeface="+mj-lt"/>
                        </a:rPr>
                        <a:t>Indicadores</a:t>
                      </a:r>
                      <a:r>
                        <a:rPr lang="es-ES" sz="1200" baseline="0" dirty="0">
                          <a:latin typeface="+mj-lt"/>
                        </a:rPr>
                        <a:t> Financieros CAMEL</a:t>
                      </a:r>
                      <a:endParaRPr lang="es-ES" sz="1200" dirty="0">
                        <a:latin typeface="+mj-lt"/>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dirty="0">
                          <a:latin typeface="+mj-lt"/>
                        </a:rPr>
                        <a:t>Interpretación</a:t>
                      </a:r>
                    </a:p>
                    <a:p>
                      <a:pPr algn="just"/>
                      <a:endParaRPr lang="es-ES" sz="1200" dirty="0">
                        <a:latin typeface="+mj-lt"/>
                      </a:endParaRPr>
                    </a:p>
                  </a:txBody>
                  <a:tcPr/>
                </a:tc>
                <a:extLst>
                  <a:ext uri="{0D108BD9-81ED-4DB2-BD59-A6C34878D82A}">
                    <a16:rowId xmlns:a16="http://schemas.microsoft.com/office/drawing/2014/main" val="10000"/>
                  </a:ext>
                </a:extLst>
              </a:tr>
              <a:tr h="690619">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just"/>
                      <a:r>
                        <a:rPr lang="es-ES" sz="1200" dirty="0">
                          <a:latin typeface="+mj-lt"/>
                        </a:rPr>
                        <a:t>Capital</a:t>
                      </a:r>
                    </a:p>
                  </a:txBody>
                  <a:tcPr vert="vert270"/>
                </a:tc>
                <a:tc>
                  <a:txBody>
                    <a:bodyPr/>
                    <a:lstStyle/>
                    <a:p>
                      <a:pPr algn="just"/>
                      <a:r>
                        <a:rPr lang="es-ES" sz="1200" dirty="0">
                          <a:latin typeface="+mj-lt"/>
                        </a:rPr>
                        <a:t>Activos </a:t>
                      </a:r>
                    </a:p>
                  </a:txBody>
                  <a:tcPr vert="vert270"/>
                </a:tc>
                <a:tc>
                  <a:txBody>
                    <a:bodyPr/>
                    <a:lstStyle/>
                    <a:p>
                      <a:pPr algn="just"/>
                      <a:r>
                        <a:rPr lang="es-ES" sz="1200" dirty="0">
                          <a:latin typeface="+mj-lt"/>
                        </a:rPr>
                        <a:t>Administración</a:t>
                      </a:r>
                    </a:p>
                  </a:txBody>
                  <a:tcPr vert="vert270"/>
                </a:tc>
                <a:tc>
                  <a:txBody>
                    <a:bodyPr/>
                    <a:lstStyle/>
                    <a:p>
                      <a:pPr algn="just"/>
                      <a:r>
                        <a:rPr lang="es-ES" sz="1200" dirty="0">
                          <a:latin typeface="+mj-lt"/>
                        </a:rPr>
                        <a:t>Rentabilidad</a:t>
                      </a:r>
                    </a:p>
                  </a:txBody>
                  <a:tcPr vert="vert270"/>
                </a:tc>
                <a:tc>
                  <a:txBody>
                    <a:bodyPr/>
                    <a:lstStyle/>
                    <a:p>
                      <a:pPr algn="just"/>
                      <a:r>
                        <a:rPr lang="es-ES" sz="1200" dirty="0">
                          <a:latin typeface="+mj-lt"/>
                        </a:rPr>
                        <a:t>Liquidez</a:t>
                      </a:r>
                    </a:p>
                  </a:txBody>
                  <a:tcPr vert="vert270"/>
                </a:tc>
                <a:tc vMerge="1">
                  <a:txBody>
                    <a:bodyPr/>
                    <a:lstStyle/>
                    <a:p>
                      <a:endParaRPr lang="es-ES"/>
                    </a:p>
                  </a:txBody>
                  <a:tcPr/>
                </a:tc>
                <a:extLst>
                  <a:ext uri="{0D108BD9-81ED-4DB2-BD59-A6C34878D82A}">
                    <a16:rowId xmlns:a16="http://schemas.microsoft.com/office/drawing/2014/main" val="10001"/>
                  </a:ext>
                </a:extLst>
              </a:tr>
              <a:tr h="508365">
                <a:tc>
                  <a:txBody>
                    <a:bodyPr/>
                    <a:lstStyle/>
                    <a:p>
                      <a:pPr algn="just"/>
                      <a:r>
                        <a:rPr lang="es-ES" sz="1200" b="1" dirty="0">
                          <a:latin typeface="+mj-lt"/>
                        </a:rPr>
                        <a:t>4.</a:t>
                      </a:r>
                    </a:p>
                  </a:txBody>
                  <a:tcPr/>
                </a:tc>
                <a:tc>
                  <a:txBody>
                    <a:bodyPr/>
                    <a:lstStyle/>
                    <a:p>
                      <a:pPr algn="just"/>
                      <a:r>
                        <a:rPr kumimoji="0" lang="es-EC" sz="1200" kern="1200" dirty="0">
                          <a:solidFill>
                            <a:schemeClr val="tx1"/>
                          </a:solidFill>
                          <a:effectLst/>
                          <a:latin typeface="+mj-lt"/>
                          <a:ea typeface="+mn-ea"/>
                          <a:cs typeface="+mn-cs"/>
                        </a:rPr>
                        <a:t>¿Se evalúa y revisa periódicamente el desempeño de los empleados?</a:t>
                      </a:r>
                      <a:endParaRPr lang="es-ES" sz="1200" dirty="0">
                        <a:latin typeface="+mj-lt"/>
                      </a:endParaRPr>
                    </a:p>
                  </a:txBody>
                  <a:tcPr/>
                </a:tc>
                <a:tc rowSpan="2">
                  <a:txBody>
                    <a:bodyPr/>
                    <a:lstStyle/>
                    <a:p>
                      <a:pPr algn="just"/>
                      <a:r>
                        <a:rPr kumimoji="0" lang="es-EC" sz="1200" kern="1200" dirty="0">
                          <a:solidFill>
                            <a:schemeClr val="tx1"/>
                          </a:solidFill>
                          <a:effectLst/>
                          <a:latin typeface="+mj-lt"/>
                          <a:ea typeface="+mn-ea"/>
                          <a:cs typeface="+mn-cs"/>
                        </a:rPr>
                        <a:t>Aproximadamente el 80% afirma realizar evaluación a los empleados, sin embargo, la periodicidad supera el año.</a:t>
                      </a:r>
                      <a:r>
                        <a:rPr kumimoji="0" lang="es-EC" sz="1200" kern="1200" dirty="0">
                          <a:effectLst/>
                          <a:latin typeface="+mj-lt"/>
                        </a:rPr>
                        <a:t>.</a:t>
                      </a:r>
                      <a:endParaRPr lang="es-ES" sz="1200" dirty="0">
                        <a:latin typeface="+mj-lt"/>
                      </a:endParaRPr>
                    </a:p>
                  </a:txBody>
                  <a:tcPr/>
                </a:tc>
                <a:tc rowSpan="2">
                  <a:txBody>
                    <a:bodyPr/>
                    <a:lstStyle/>
                    <a:p>
                      <a:pPr algn="just"/>
                      <a:endParaRPr lang="es-ES" sz="1400" dirty="0">
                        <a:latin typeface="+mj-lt"/>
                      </a:endParaRPr>
                    </a:p>
                  </a:txBody>
                  <a:tcPr/>
                </a:tc>
                <a:tc rowSpan="2">
                  <a:txBody>
                    <a:bodyPr/>
                    <a:lstStyle/>
                    <a:p>
                      <a:pPr algn="just"/>
                      <a:r>
                        <a:rPr lang="es-ES" sz="1400" dirty="0">
                          <a:latin typeface="+mj-lt"/>
                        </a:rPr>
                        <a:t>X</a:t>
                      </a:r>
                    </a:p>
                  </a:txBody>
                  <a:tcPr/>
                </a:tc>
                <a:tc rowSpan="2">
                  <a:txBody>
                    <a:bodyPr/>
                    <a:lstStyle/>
                    <a:p>
                      <a:pPr algn="just"/>
                      <a:r>
                        <a:rPr lang="es-ES" sz="1400" dirty="0">
                          <a:latin typeface="+mj-lt"/>
                        </a:rPr>
                        <a:t>X</a:t>
                      </a:r>
                    </a:p>
                  </a:txBody>
                  <a:tcPr/>
                </a:tc>
                <a:tc rowSpan="2">
                  <a:txBody>
                    <a:bodyPr/>
                    <a:lstStyle/>
                    <a:p>
                      <a:pPr algn="just"/>
                      <a:endParaRPr lang="es-ES" sz="1400" dirty="0">
                        <a:latin typeface="+mj-lt"/>
                      </a:endParaRPr>
                    </a:p>
                  </a:txBody>
                  <a:tcPr/>
                </a:tc>
                <a:tc rowSpan="2">
                  <a:txBody>
                    <a:bodyPr/>
                    <a:lstStyle/>
                    <a:p>
                      <a:pPr algn="just"/>
                      <a:endParaRPr lang="es-ES" sz="1400" dirty="0">
                        <a:latin typeface="+mj-lt"/>
                      </a:endParaRPr>
                    </a:p>
                  </a:txBody>
                  <a:tcPr/>
                </a:tc>
                <a:tc rowSpan="2">
                  <a:txBody>
                    <a:bodyPr/>
                    <a:lstStyle/>
                    <a:p>
                      <a:pPr algn="just"/>
                      <a:r>
                        <a:rPr kumimoji="0" lang="es-EC" sz="1200" kern="1200" dirty="0">
                          <a:solidFill>
                            <a:schemeClr val="tx1"/>
                          </a:solidFill>
                          <a:effectLst/>
                          <a:latin typeface="+mj-lt"/>
                          <a:ea typeface="+mn-ea"/>
                          <a:cs typeface="+mn-cs"/>
                        </a:rPr>
                        <a:t>Los empleados que no son evaluados son más propensos a cometer errores durante la ejecución de los procesos, ocasionando gastos inesperados.</a:t>
                      </a:r>
                      <a:endParaRPr lang="es-ES" sz="1200" dirty="0">
                        <a:latin typeface="+mj-lt"/>
                      </a:endParaRPr>
                    </a:p>
                  </a:txBody>
                  <a:tcPr/>
                </a:tc>
                <a:extLst>
                  <a:ext uri="{0D108BD9-81ED-4DB2-BD59-A6C34878D82A}">
                    <a16:rowId xmlns:a16="http://schemas.microsoft.com/office/drawing/2014/main" val="10002"/>
                  </a:ext>
                </a:extLst>
              </a:tr>
              <a:tr h="792088">
                <a:tc>
                  <a:txBody>
                    <a:bodyPr/>
                    <a:lstStyle/>
                    <a:p>
                      <a:pPr algn="just"/>
                      <a:r>
                        <a:rPr lang="es-ES" sz="1200" b="1" dirty="0">
                          <a:latin typeface="+mj-lt"/>
                        </a:rPr>
                        <a:t>5.</a:t>
                      </a:r>
                    </a:p>
                  </a:txBody>
                  <a:tcPr/>
                </a:tc>
                <a:tc>
                  <a:txBody>
                    <a:bodyPr/>
                    <a:lstStyle/>
                    <a:p>
                      <a:pPr algn="just"/>
                      <a:r>
                        <a:rPr kumimoji="0" lang="es-EC" sz="1200" kern="1200" dirty="0">
                          <a:solidFill>
                            <a:schemeClr val="tx1"/>
                          </a:solidFill>
                          <a:effectLst/>
                          <a:latin typeface="+mj-lt"/>
                          <a:ea typeface="+mn-ea"/>
                          <a:cs typeface="+mn-cs"/>
                        </a:rPr>
                        <a:t>Si la respuesta de la pregunta Nro. 5 es afirmativa conteste cada que tiempo se evalúa y revisa el desempeño de los empleados</a:t>
                      </a:r>
                      <a:endParaRPr lang="es-ES" sz="1200" dirty="0">
                        <a:latin typeface="+mj-lt"/>
                      </a:endParaRPr>
                    </a:p>
                  </a:txBody>
                  <a:tcPr/>
                </a:tc>
                <a:tc vMerge="1">
                  <a:txBody>
                    <a:bodyPr/>
                    <a:lstStyle/>
                    <a:p>
                      <a:pPr algn="just"/>
                      <a:endParaRPr lang="es-ES" sz="1200" dirty="0">
                        <a:latin typeface="+mj-lt"/>
                      </a:endParaRPr>
                    </a:p>
                  </a:txBody>
                  <a:tcPr/>
                </a:tc>
                <a:tc vMerge="1">
                  <a:txBody>
                    <a:bodyPr/>
                    <a:lstStyle/>
                    <a:p>
                      <a:pPr algn="just"/>
                      <a:endParaRPr lang="es-ES" sz="1400" dirty="0">
                        <a:latin typeface="+mj-lt"/>
                      </a:endParaRPr>
                    </a:p>
                  </a:txBody>
                  <a:tcPr/>
                </a:tc>
                <a:tc vMerge="1">
                  <a:txBody>
                    <a:bodyPr/>
                    <a:lstStyle/>
                    <a:p>
                      <a:pPr algn="just"/>
                      <a:endParaRPr lang="es-ES" sz="1400" dirty="0">
                        <a:latin typeface="+mj-lt"/>
                      </a:endParaRPr>
                    </a:p>
                  </a:txBody>
                  <a:tcPr/>
                </a:tc>
                <a:tc vMerge="1">
                  <a:txBody>
                    <a:bodyPr/>
                    <a:lstStyle/>
                    <a:p>
                      <a:pPr algn="just"/>
                      <a:endParaRPr lang="es-ES" sz="1400" dirty="0">
                        <a:latin typeface="+mj-lt"/>
                      </a:endParaRPr>
                    </a:p>
                  </a:txBody>
                  <a:tcPr/>
                </a:tc>
                <a:tc vMerge="1">
                  <a:txBody>
                    <a:bodyPr/>
                    <a:lstStyle/>
                    <a:p>
                      <a:pPr algn="just"/>
                      <a:endParaRPr lang="es-ES" sz="1400" dirty="0">
                        <a:latin typeface="+mj-lt"/>
                      </a:endParaRPr>
                    </a:p>
                  </a:txBody>
                  <a:tcPr/>
                </a:tc>
                <a:tc vMerge="1">
                  <a:txBody>
                    <a:bodyPr/>
                    <a:lstStyle/>
                    <a:p>
                      <a:pPr algn="just"/>
                      <a:endParaRPr lang="es-ES" sz="1400" dirty="0">
                        <a:latin typeface="+mj-lt"/>
                      </a:endParaRPr>
                    </a:p>
                  </a:txBody>
                  <a:tcPr/>
                </a:tc>
                <a:tc vMerge="1">
                  <a:txBody>
                    <a:bodyPr/>
                    <a:lstStyle/>
                    <a:p>
                      <a:pPr algn="just"/>
                      <a:endParaRPr lang="es-ES" sz="1200" dirty="0">
                        <a:latin typeface="+mj-lt"/>
                      </a:endParaRPr>
                    </a:p>
                  </a:txBody>
                  <a:tcPr/>
                </a:tc>
                <a:extLst>
                  <a:ext uri="{0D108BD9-81ED-4DB2-BD59-A6C34878D82A}">
                    <a16:rowId xmlns:a16="http://schemas.microsoft.com/office/drawing/2014/main" val="10003"/>
                  </a:ext>
                </a:extLst>
              </a:tr>
              <a:tr h="1409288">
                <a:tc>
                  <a:txBody>
                    <a:bodyPr/>
                    <a:lstStyle/>
                    <a:p>
                      <a:pPr algn="just"/>
                      <a:r>
                        <a:rPr lang="es-ES" sz="1200" b="1" dirty="0">
                          <a:latin typeface="+mj-lt"/>
                        </a:rPr>
                        <a:t>6.</a:t>
                      </a:r>
                    </a:p>
                  </a:txBody>
                  <a:tcPr/>
                </a:tc>
                <a:tc>
                  <a:txBody>
                    <a:bodyPr/>
                    <a:lstStyle/>
                    <a:p>
                      <a:pPr algn="just"/>
                      <a:r>
                        <a:rPr kumimoji="0" lang="es-EC" sz="1200" kern="1200" dirty="0">
                          <a:solidFill>
                            <a:schemeClr val="tx1"/>
                          </a:solidFill>
                          <a:effectLst/>
                          <a:latin typeface="+mj-lt"/>
                          <a:ea typeface="+mn-ea"/>
                          <a:cs typeface="+mn-cs"/>
                        </a:rPr>
                        <a:t>Tiene el Consejo de Administración y Vigilancia suficientes conocimientos, experiencia y tiempo para cumplir con las atribuciones de su cargo</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EL 27% de los encuestados considera que los miembros de los Consejos de Administración, control y vigilancia no presentan conocimientos necesarios.</a:t>
                      </a:r>
                      <a:endParaRPr lang="es-ES" sz="1200" dirty="0">
                        <a:latin typeface="+mj-lt"/>
                      </a:endParaRP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endParaRPr lang="es-ES" sz="1400" dirty="0">
                        <a:latin typeface="+mj-lt"/>
                      </a:endParaRPr>
                    </a:p>
                  </a:txBody>
                  <a:tcPr/>
                </a:tc>
                <a:tc>
                  <a:txBody>
                    <a:bodyPr/>
                    <a:lstStyle/>
                    <a:p>
                      <a:pPr algn="just"/>
                      <a:r>
                        <a:rPr lang="es-ES" sz="1400" dirty="0">
                          <a:latin typeface="+mj-lt"/>
                        </a:rPr>
                        <a:t>X</a:t>
                      </a:r>
                    </a:p>
                  </a:txBody>
                  <a:tcPr/>
                </a:tc>
                <a:tc>
                  <a:txBody>
                    <a:bodyPr/>
                    <a:lstStyle/>
                    <a:p>
                      <a:pPr algn="just"/>
                      <a:endParaRPr lang="es-ES" sz="1400" dirty="0">
                        <a:latin typeface="+mj-lt"/>
                      </a:endParaRPr>
                    </a:p>
                  </a:txBody>
                  <a:tcPr/>
                </a:tc>
                <a:tc>
                  <a:txBody>
                    <a:bodyPr/>
                    <a:lstStyle/>
                    <a:p>
                      <a:pPr algn="just"/>
                      <a:r>
                        <a:rPr kumimoji="0" lang="es-EC" sz="1200" kern="1200" dirty="0">
                          <a:solidFill>
                            <a:schemeClr val="tx1"/>
                          </a:solidFill>
                          <a:effectLst/>
                          <a:latin typeface="+mj-lt"/>
                          <a:ea typeface="+mn-ea"/>
                          <a:cs typeface="+mn-cs"/>
                        </a:rPr>
                        <a:t>Si las máximas autoridades de la institución carecen de los conocimientos y capacidades para ejercer sus funciones, genera gran riesgo económico y de control, ocasionando acciones de error o fraude.</a:t>
                      </a:r>
                      <a:endParaRPr lang="es-ES" sz="1200" dirty="0">
                        <a:latin typeface="+mj-lt"/>
                      </a:endParaRPr>
                    </a:p>
                  </a:txBody>
                  <a:tcPr/>
                </a:tc>
                <a:extLst>
                  <a:ext uri="{0D108BD9-81ED-4DB2-BD59-A6C34878D82A}">
                    <a16:rowId xmlns:a16="http://schemas.microsoft.com/office/drawing/2014/main" val="10004"/>
                  </a:ext>
                </a:extLst>
              </a:tr>
              <a:tr h="1363095">
                <a:tc>
                  <a:txBody>
                    <a:bodyPr/>
                    <a:lstStyle/>
                    <a:p>
                      <a:pPr algn="just"/>
                      <a:r>
                        <a:rPr lang="es-ES" sz="1200" b="1" dirty="0">
                          <a:latin typeface="+mj-lt"/>
                        </a:rPr>
                        <a:t>7</a:t>
                      </a:r>
                      <a:r>
                        <a:rPr lang="es-ES" sz="1200" b="1">
                          <a:latin typeface="+mj-lt"/>
                        </a:rPr>
                        <a:t>.</a:t>
                      </a:r>
                      <a:endParaRPr lang="es-ES" sz="1200" b="1" dirty="0">
                        <a:latin typeface="+mj-lt"/>
                      </a:endParaRPr>
                    </a:p>
                  </a:txBody>
                  <a:tcPr/>
                </a:tc>
                <a:tc>
                  <a:txBody>
                    <a:bodyPr/>
                    <a:lstStyle/>
                    <a:p>
                      <a:pPr algn="just"/>
                      <a:r>
                        <a:rPr kumimoji="0" lang="es-EC" sz="1200" kern="1200" dirty="0">
                          <a:solidFill>
                            <a:schemeClr val="tx1"/>
                          </a:solidFill>
                          <a:effectLst/>
                          <a:latin typeface="+mj-lt"/>
                          <a:ea typeface="+mn-ea"/>
                          <a:cs typeface="+mn-cs"/>
                        </a:rPr>
                        <a:t>La institución tiene establecida con claridad la tolerancia al riesgo de liquidez y operativo adecuada a su estrategia de negocio</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El 53% de las instituciones no tiene establecido la tolerancia de riesgo acorde sus operaciones.</a:t>
                      </a:r>
                      <a:endParaRPr lang="es-ES" sz="1200" dirty="0">
                        <a:latin typeface="+mj-lt"/>
                      </a:endParaRP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r>
                        <a:rPr lang="es-ES" sz="1400" dirty="0">
                          <a:latin typeface="+mj-lt"/>
                        </a:rPr>
                        <a:t>X</a:t>
                      </a:r>
                    </a:p>
                  </a:txBody>
                  <a:tcPr/>
                </a:tc>
                <a:tc>
                  <a:txBody>
                    <a:bodyPr/>
                    <a:lstStyle/>
                    <a:p>
                      <a:pPr algn="just"/>
                      <a:endParaRPr lang="es-ES" sz="1400" dirty="0">
                        <a:latin typeface="+mj-lt"/>
                      </a:endParaRPr>
                    </a:p>
                  </a:txBody>
                  <a:tcPr/>
                </a:tc>
                <a:tc>
                  <a:txBody>
                    <a:bodyPr/>
                    <a:lstStyle/>
                    <a:p>
                      <a:pPr algn="just"/>
                      <a:r>
                        <a:rPr lang="es-ES" sz="1400" dirty="0">
                          <a:latin typeface="+mj-lt"/>
                        </a:rPr>
                        <a:t>X</a:t>
                      </a:r>
                    </a:p>
                  </a:txBody>
                  <a:tcPr/>
                </a:tc>
                <a:tc>
                  <a:txBody>
                    <a:bodyPr/>
                    <a:lstStyle/>
                    <a:p>
                      <a:pPr algn="just"/>
                      <a:r>
                        <a:rPr kumimoji="0" lang="es-EC" sz="1200" kern="1200" dirty="0">
                          <a:solidFill>
                            <a:schemeClr val="tx1"/>
                          </a:solidFill>
                          <a:effectLst/>
                          <a:latin typeface="+mj-lt"/>
                          <a:ea typeface="+mn-ea"/>
                          <a:cs typeface="+mn-cs"/>
                        </a:rPr>
                        <a:t>Gran parte de cooperativas no contemplan la gama de escenarios negativos, puesto que no cuantifican su exposición a eventuales tenciones de liquidez, rentabilidad y solvencia, pueden sobrepasar su capacidad de riesgo</a:t>
                      </a:r>
                      <a:r>
                        <a:rPr kumimoji="0" lang="es-EC" sz="1200" kern="1200" dirty="0">
                          <a:effectLst/>
                          <a:latin typeface="+mj-lt"/>
                        </a:rPr>
                        <a:t>.</a:t>
                      </a:r>
                      <a:endParaRPr lang="es-ES" sz="1200" dirty="0">
                        <a:latin typeface="+mj-lt"/>
                      </a:endParaRPr>
                    </a:p>
                  </a:txBody>
                  <a:tcPr/>
                </a:tc>
                <a:extLst>
                  <a:ext uri="{0D108BD9-81ED-4DB2-BD59-A6C34878D82A}">
                    <a16:rowId xmlns:a16="http://schemas.microsoft.com/office/drawing/2014/main" val="10005"/>
                  </a:ext>
                </a:extLst>
              </a:tr>
            </a:tbl>
          </a:graphicData>
        </a:graphic>
      </p:graphicFrame>
      <p:pic>
        <p:nvPicPr>
          <p:cNvPr id="3" name="Picture 2" descr="Resultado de imagen para ceac espe">
            <a:extLst>
              <a:ext uri="{FF2B5EF4-FFF2-40B4-BE49-F238E27FC236}">
                <a16:creationId xmlns:a16="http://schemas.microsoft.com/office/drawing/2014/main" id="{908D04AB-B217-4C71-861E-B024A1253C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08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96578768"/>
              </p:ext>
            </p:extLst>
          </p:nvPr>
        </p:nvGraphicFramePr>
        <p:xfrm>
          <a:off x="179512" y="692697"/>
          <a:ext cx="8712967" cy="5299652"/>
        </p:xfrm>
        <a:graphic>
          <a:graphicData uri="http://schemas.openxmlformats.org/drawingml/2006/table">
            <a:tbl>
              <a:tblPr firstRow="1" bandRow="1">
                <a:tableStyleId>{68D230F3-CF80-4859-8CE7-A43EE81993B5}</a:tableStyleId>
              </a:tblPr>
              <a:tblGrid>
                <a:gridCol w="504056">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216024">
                  <a:extLst>
                    <a:ext uri="{9D8B030D-6E8A-4147-A177-3AD203B41FA5}">
                      <a16:colId xmlns:a16="http://schemas.microsoft.com/office/drawing/2014/main" val="20003"/>
                    </a:ext>
                  </a:extLst>
                </a:gridCol>
                <a:gridCol w="288032">
                  <a:extLst>
                    <a:ext uri="{9D8B030D-6E8A-4147-A177-3AD203B41FA5}">
                      <a16:colId xmlns:a16="http://schemas.microsoft.com/office/drawing/2014/main" val="20004"/>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432048">
                  <a:extLst>
                    <a:ext uri="{9D8B030D-6E8A-4147-A177-3AD203B41FA5}">
                      <a16:colId xmlns:a16="http://schemas.microsoft.com/office/drawing/2014/main" val="20007"/>
                    </a:ext>
                  </a:extLst>
                </a:gridCol>
                <a:gridCol w="2448271">
                  <a:extLst>
                    <a:ext uri="{9D8B030D-6E8A-4147-A177-3AD203B41FA5}">
                      <a16:colId xmlns:a16="http://schemas.microsoft.com/office/drawing/2014/main" val="20008"/>
                    </a:ext>
                  </a:extLst>
                </a:gridCol>
              </a:tblGrid>
              <a:tr h="445236">
                <a:tc rowSpan="2">
                  <a:txBody>
                    <a:bodyPr/>
                    <a:lstStyle/>
                    <a:p>
                      <a:pPr algn="just"/>
                      <a:r>
                        <a:rPr lang="es-ES" sz="1200" dirty="0" err="1">
                          <a:latin typeface="+mj-lt"/>
                        </a:rPr>
                        <a:t>Nro</a:t>
                      </a:r>
                      <a:r>
                        <a:rPr lang="es-ES" sz="1200" dirty="0">
                          <a:latin typeface="+mj-lt"/>
                        </a:rPr>
                        <a:t> </a:t>
                      </a:r>
                    </a:p>
                  </a:txBody>
                  <a:tcPr/>
                </a:tc>
                <a:tc rowSpan="2">
                  <a:txBody>
                    <a:bodyPr/>
                    <a:lstStyle/>
                    <a:p>
                      <a:pPr algn="just"/>
                      <a:r>
                        <a:rPr lang="es-ES" sz="1200" dirty="0">
                          <a:latin typeface="+mj-lt"/>
                        </a:rPr>
                        <a:t>Causa (Pregunta)</a:t>
                      </a:r>
                    </a:p>
                  </a:txBody>
                  <a:tcPr/>
                </a:tc>
                <a:tc rowSpan="2">
                  <a:txBody>
                    <a:bodyPr/>
                    <a:lstStyle/>
                    <a:p>
                      <a:pPr algn="just"/>
                      <a:r>
                        <a:rPr lang="es-ES" sz="1200" dirty="0">
                          <a:latin typeface="+mj-lt"/>
                        </a:rPr>
                        <a:t>Conclusión</a:t>
                      </a:r>
                    </a:p>
                  </a:txBody>
                  <a:tcPr/>
                </a:tc>
                <a:tc gridSpan="5">
                  <a:txBody>
                    <a:bodyPr/>
                    <a:lstStyle/>
                    <a:p>
                      <a:pPr algn="just"/>
                      <a:r>
                        <a:rPr lang="es-ES" sz="1200" dirty="0">
                          <a:latin typeface="+mj-lt"/>
                        </a:rPr>
                        <a:t>Indicadores</a:t>
                      </a:r>
                      <a:r>
                        <a:rPr lang="es-ES" sz="1200" baseline="0" dirty="0">
                          <a:latin typeface="+mj-lt"/>
                        </a:rPr>
                        <a:t> Financieros CAMEL</a:t>
                      </a:r>
                      <a:endParaRPr lang="es-ES" sz="1200" dirty="0">
                        <a:latin typeface="+mj-lt"/>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dirty="0">
                          <a:latin typeface="+mj-lt"/>
                        </a:rPr>
                        <a:t>Interpretación</a:t>
                      </a:r>
                    </a:p>
                    <a:p>
                      <a:pPr algn="just"/>
                      <a:endParaRPr lang="es-ES" sz="1200" dirty="0">
                        <a:latin typeface="+mj-lt"/>
                      </a:endParaRPr>
                    </a:p>
                  </a:txBody>
                  <a:tcPr/>
                </a:tc>
                <a:extLst>
                  <a:ext uri="{0D108BD9-81ED-4DB2-BD59-A6C34878D82A}">
                    <a16:rowId xmlns:a16="http://schemas.microsoft.com/office/drawing/2014/main" val="10000"/>
                  </a:ext>
                </a:extLst>
              </a:tr>
              <a:tr h="547558">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just"/>
                      <a:r>
                        <a:rPr lang="es-ES" sz="1200" dirty="0">
                          <a:latin typeface="+mj-lt"/>
                        </a:rPr>
                        <a:t>Capital</a:t>
                      </a:r>
                    </a:p>
                  </a:txBody>
                  <a:tcPr vert="vert270"/>
                </a:tc>
                <a:tc>
                  <a:txBody>
                    <a:bodyPr/>
                    <a:lstStyle/>
                    <a:p>
                      <a:pPr algn="just"/>
                      <a:r>
                        <a:rPr lang="es-ES" sz="1200" dirty="0">
                          <a:latin typeface="+mj-lt"/>
                        </a:rPr>
                        <a:t>Activos </a:t>
                      </a:r>
                    </a:p>
                  </a:txBody>
                  <a:tcPr vert="vert270"/>
                </a:tc>
                <a:tc>
                  <a:txBody>
                    <a:bodyPr/>
                    <a:lstStyle/>
                    <a:p>
                      <a:pPr algn="just"/>
                      <a:r>
                        <a:rPr lang="es-ES" sz="1200" dirty="0">
                          <a:latin typeface="+mj-lt"/>
                        </a:rPr>
                        <a:t>Administración</a:t>
                      </a:r>
                    </a:p>
                  </a:txBody>
                  <a:tcPr vert="vert270"/>
                </a:tc>
                <a:tc>
                  <a:txBody>
                    <a:bodyPr/>
                    <a:lstStyle/>
                    <a:p>
                      <a:pPr algn="just"/>
                      <a:r>
                        <a:rPr lang="es-ES" sz="1200" dirty="0">
                          <a:latin typeface="+mj-lt"/>
                        </a:rPr>
                        <a:t>Rentabilidad</a:t>
                      </a:r>
                    </a:p>
                  </a:txBody>
                  <a:tcPr vert="vert270"/>
                </a:tc>
                <a:tc>
                  <a:txBody>
                    <a:bodyPr/>
                    <a:lstStyle/>
                    <a:p>
                      <a:pPr algn="just"/>
                      <a:r>
                        <a:rPr lang="es-ES" sz="1200" dirty="0">
                          <a:latin typeface="+mj-lt"/>
                        </a:rPr>
                        <a:t>Liquidez</a:t>
                      </a:r>
                    </a:p>
                  </a:txBody>
                  <a:tcPr vert="vert270"/>
                </a:tc>
                <a:tc vMerge="1">
                  <a:txBody>
                    <a:bodyPr/>
                    <a:lstStyle/>
                    <a:p>
                      <a:endParaRPr lang="es-ES"/>
                    </a:p>
                  </a:txBody>
                  <a:tcPr/>
                </a:tc>
                <a:extLst>
                  <a:ext uri="{0D108BD9-81ED-4DB2-BD59-A6C34878D82A}">
                    <a16:rowId xmlns:a16="http://schemas.microsoft.com/office/drawing/2014/main" val="10001"/>
                  </a:ext>
                </a:extLst>
              </a:tr>
              <a:tr h="1620729">
                <a:tc>
                  <a:txBody>
                    <a:bodyPr/>
                    <a:lstStyle/>
                    <a:p>
                      <a:pPr algn="just"/>
                      <a:r>
                        <a:rPr lang="es-ES" sz="1200" b="1" dirty="0">
                          <a:latin typeface="+mj-lt"/>
                        </a:rPr>
                        <a:t>8</a:t>
                      </a:r>
                    </a:p>
                  </a:txBody>
                  <a:tcPr/>
                </a:tc>
                <a:tc>
                  <a:txBody>
                    <a:bodyPr/>
                    <a:lstStyle/>
                    <a:p>
                      <a:pPr algn="just"/>
                      <a:r>
                        <a:rPr kumimoji="0" lang="es-EC" sz="1200" kern="1200" dirty="0">
                          <a:solidFill>
                            <a:schemeClr val="tx1"/>
                          </a:solidFill>
                          <a:effectLst/>
                          <a:latin typeface="+mj-lt"/>
                          <a:ea typeface="+mn-ea"/>
                          <a:cs typeface="+mn-cs"/>
                        </a:rPr>
                        <a:t>La administración proporciona recursos y factores decisivos que son importantes para alcanzar sus objetivos (por ejemplo, financiación, personal, instalaciones, tecnología, etc.)?</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El 26% de las entidades manifiesta que no posee los elementos necesarios para cumplir con los objetivos y metas planteadas. </a:t>
                      </a:r>
                      <a:r>
                        <a:rPr kumimoji="0" lang="es-EC" sz="1200" kern="1200" dirty="0">
                          <a:effectLst/>
                          <a:latin typeface="+mj-lt"/>
                        </a:rPr>
                        <a:t>.</a:t>
                      </a:r>
                      <a:endParaRPr lang="es-ES" sz="1200" dirty="0">
                        <a:latin typeface="+mj-lt"/>
                      </a:endParaRPr>
                    </a:p>
                  </a:txBody>
                  <a:tcPr/>
                </a:tc>
                <a:tc>
                  <a:txBody>
                    <a:bodyPr/>
                    <a:lstStyle/>
                    <a:p>
                      <a:pPr algn="just"/>
                      <a:endParaRPr lang="es-ES" sz="1200" dirty="0">
                        <a:latin typeface="+mj-lt"/>
                      </a:endParaRPr>
                    </a:p>
                  </a:txBody>
                  <a:tcPr/>
                </a:tc>
                <a:tc>
                  <a:txBody>
                    <a:bodyPr/>
                    <a:lstStyle/>
                    <a:p>
                      <a:pPr algn="just"/>
                      <a:r>
                        <a:rPr lang="es-ES" sz="1200" dirty="0">
                          <a:latin typeface="+mj-lt"/>
                        </a:rPr>
                        <a:t>X</a:t>
                      </a:r>
                    </a:p>
                  </a:txBody>
                  <a:tcPr/>
                </a:tc>
                <a:tc>
                  <a:txBody>
                    <a:bodyPr/>
                    <a:lstStyle/>
                    <a:p>
                      <a:pPr algn="just"/>
                      <a:r>
                        <a:rPr lang="es-ES" sz="1200" dirty="0">
                          <a:latin typeface="+mj-lt"/>
                        </a:rPr>
                        <a:t>X</a:t>
                      </a:r>
                    </a:p>
                  </a:txBody>
                  <a:tcPr/>
                </a:tc>
                <a:tc>
                  <a:txBody>
                    <a:bodyPr/>
                    <a:lstStyle/>
                    <a:p>
                      <a:pPr algn="just"/>
                      <a:r>
                        <a:rPr lang="es-ES" sz="1200" dirty="0">
                          <a:latin typeface="+mj-lt"/>
                        </a:rPr>
                        <a:t>X</a:t>
                      </a:r>
                    </a:p>
                  </a:txBody>
                  <a:tcPr/>
                </a:tc>
                <a:tc>
                  <a:txBody>
                    <a:bodyPr/>
                    <a:lstStyle/>
                    <a:p>
                      <a:pPr algn="just"/>
                      <a:endParaRPr lang="es-ES" sz="1200">
                        <a:latin typeface="+mj-lt"/>
                      </a:endParaRPr>
                    </a:p>
                  </a:txBody>
                  <a:tcPr/>
                </a:tc>
                <a:tc>
                  <a:txBody>
                    <a:bodyPr/>
                    <a:lstStyle/>
                    <a:p>
                      <a:pPr algn="just"/>
                      <a:r>
                        <a:rPr kumimoji="0" lang="es-EC" sz="1200" kern="1200" dirty="0">
                          <a:solidFill>
                            <a:schemeClr val="tx1"/>
                          </a:solidFill>
                          <a:effectLst/>
                          <a:latin typeface="+mj-lt"/>
                          <a:ea typeface="+mn-ea"/>
                          <a:cs typeface="+mn-cs"/>
                        </a:rPr>
                        <a:t>La falta de recursos puede ocasionar deficiencias en la área crediticia ya que el no contar con personal competente, genera un mayor nivel de morosidad e incluso provoca gastos judiciales adicionales, reduciendo la rentabilidad de la misma.</a:t>
                      </a:r>
                      <a:endParaRPr lang="es-ES" sz="1200" dirty="0">
                        <a:latin typeface="+mj-lt"/>
                      </a:endParaRPr>
                    </a:p>
                  </a:txBody>
                  <a:tcPr/>
                </a:tc>
                <a:extLst>
                  <a:ext uri="{0D108BD9-81ED-4DB2-BD59-A6C34878D82A}">
                    <a16:rowId xmlns:a16="http://schemas.microsoft.com/office/drawing/2014/main" val="10002"/>
                  </a:ext>
                </a:extLst>
              </a:tr>
              <a:tr h="1157615">
                <a:tc>
                  <a:txBody>
                    <a:bodyPr/>
                    <a:lstStyle/>
                    <a:p>
                      <a:pPr algn="just"/>
                      <a:r>
                        <a:rPr lang="es-ES" sz="1200" b="1" dirty="0">
                          <a:latin typeface="+mj-lt"/>
                        </a:rPr>
                        <a:t>9,</a:t>
                      </a:r>
                    </a:p>
                  </a:txBody>
                  <a:tcPr/>
                </a:tc>
                <a:tc>
                  <a:txBody>
                    <a:bodyPr/>
                    <a:lstStyle/>
                    <a:p>
                      <a:pPr algn="just"/>
                      <a:r>
                        <a:rPr kumimoji="0" lang="es-EC" sz="1200" kern="1200" dirty="0">
                          <a:solidFill>
                            <a:schemeClr val="tx1"/>
                          </a:solidFill>
                          <a:effectLst/>
                          <a:latin typeface="+mj-lt"/>
                          <a:ea typeface="+mn-ea"/>
                          <a:cs typeface="+mn-cs"/>
                        </a:rPr>
                        <a:t>¿La cooperativa cuenta con un responsable exclusivamente para la administración integral de riesgos?</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El 60% de las cooperativas no ha establecido  una persona específica para el seguimiento de los riesgos. </a:t>
                      </a:r>
                      <a:endParaRPr lang="es-ES" sz="1200" dirty="0">
                        <a:latin typeface="+mj-lt"/>
                      </a:endParaRPr>
                    </a:p>
                  </a:txBody>
                  <a:tcPr/>
                </a:tc>
                <a:tc>
                  <a:txBody>
                    <a:bodyPr/>
                    <a:lstStyle/>
                    <a:p>
                      <a:pPr algn="just"/>
                      <a:endParaRPr lang="es-ES" sz="1200" dirty="0">
                        <a:latin typeface="+mj-lt"/>
                      </a:endParaRPr>
                    </a:p>
                  </a:txBody>
                  <a:tcPr/>
                </a:tc>
                <a:tc>
                  <a:txBody>
                    <a:bodyPr/>
                    <a:lstStyle/>
                    <a:p>
                      <a:pPr algn="just"/>
                      <a:r>
                        <a:rPr lang="es-ES" sz="1200" dirty="0">
                          <a:latin typeface="+mj-lt"/>
                        </a:rPr>
                        <a:t>X</a:t>
                      </a:r>
                    </a:p>
                  </a:txBody>
                  <a:tcPr/>
                </a:tc>
                <a:tc>
                  <a:txBody>
                    <a:bodyPr/>
                    <a:lstStyle/>
                    <a:p>
                      <a:pPr algn="just"/>
                      <a:r>
                        <a:rPr lang="es-ES" sz="1200" dirty="0">
                          <a:latin typeface="+mj-lt"/>
                        </a:rPr>
                        <a:t>X</a:t>
                      </a:r>
                    </a:p>
                  </a:txBody>
                  <a:tcPr/>
                </a:tc>
                <a:tc>
                  <a:txBody>
                    <a:bodyPr/>
                    <a:lstStyle/>
                    <a:p>
                      <a:pPr algn="just"/>
                      <a:r>
                        <a:rPr lang="es-ES" sz="1200" dirty="0">
                          <a:latin typeface="+mj-lt"/>
                        </a:rPr>
                        <a:t>X</a:t>
                      </a:r>
                    </a:p>
                  </a:txBody>
                  <a:tcPr/>
                </a:tc>
                <a:tc>
                  <a:txBody>
                    <a:bodyPr/>
                    <a:lstStyle/>
                    <a:p>
                      <a:pPr algn="just"/>
                      <a:r>
                        <a:rPr lang="es-ES" sz="1200" dirty="0">
                          <a:latin typeface="+mj-lt"/>
                        </a:rPr>
                        <a:t>X</a:t>
                      </a:r>
                    </a:p>
                  </a:txBody>
                  <a:tcPr/>
                </a:tc>
                <a:tc>
                  <a:txBody>
                    <a:bodyPr/>
                    <a:lstStyle/>
                    <a:p>
                      <a:pPr algn="just"/>
                      <a:r>
                        <a:rPr kumimoji="0" lang="es-EC" sz="1200" kern="1200" dirty="0">
                          <a:solidFill>
                            <a:schemeClr val="tx1"/>
                          </a:solidFill>
                          <a:effectLst/>
                          <a:latin typeface="+mj-lt"/>
                          <a:ea typeface="+mn-ea"/>
                          <a:cs typeface="+mn-cs"/>
                        </a:rPr>
                        <a:t>Al no identificarse a tiempo los riesgos, pueden llegar a materializarse y a su vez generar graves pérdidas económicas, lo cual la empresa deberá asumir como gasto </a:t>
                      </a:r>
                      <a:endParaRPr lang="es-ES" sz="1200" dirty="0">
                        <a:latin typeface="+mj-lt"/>
                      </a:endParaRPr>
                    </a:p>
                  </a:txBody>
                  <a:tcPr/>
                </a:tc>
                <a:extLst>
                  <a:ext uri="{0D108BD9-81ED-4DB2-BD59-A6C34878D82A}">
                    <a16:rowId xmlns:a16="http://schemas.microsoft.com/office/drawing/2014/main" val="10003"/>
                  </a:ext>
                </a:extLst>
              </a:tr>
              <a:tr h="1485445">
                <a:tc>
                  <a:txBody>
                    <a:bodyPr/>
                    <a:lstStyle/>
                    <a:p>
                      <a:pPr algn="just"/>
                      <a:r>
                        <a:rPr lang="es-ES" sz="1200" b="1" dirty="0">
                          <a:latin typeface="+mj-lt"/>
                        </a:rPr>
                        <a:t>10.</a:t>
                      </a:r>
                    </a:p>
                  </a:txBody>
                  <a:tcPr/>
                </a:tc>
                <a:tc>
                  <a:txBody>
                    <a:bodyPr/>
                    <a:lstStyle/>
                    <a:p>
                      <a:pPr algn="just"/>
                      <a:r>
                        <a:rPr kumimoji="0" lang="es-EC" sz="1200" kern="1200" dirty="0">
                          <a:solidFill>
                            <a:schemeClr val="tx1"/>
                          </a:solidFill>
                          <a:effectLst/>
                          <a:latin typeface="+mj-lt"/>
                          <a:ea typeface="+mn-ea"/>
                          <a:cs typeface="+mn-cs"/>
                        </a:rPr>
                        <a:t>Se da mantenimiento y actualización a los sistemas de tecnología que posee la entidad financiera</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En más del 50% de las cooperativas se realiza el mantenimiento y actualización de los sistemas de tecnología poco frecuente, acciones que pueden llevar a materializar riesgos .</a:t>
                      </a:r>
                      <a:endParaRPr lang="es-ES" sz="1200" dirty="0">
                        <a:latin typeface="+mj-lt"/>
                      </a:endParaRPr>
                    </a:p>
                  </a:txBody>
                  <a:tcPr/>
                </a:tc>
                <a:tc>
                  <a:txBody>
                    <a:bodyPr/>
                    <a:lstStyle/>
                    <a:p>
                      <a:pPr algn="just"/>
                      <a:endParaRPr lang="es-ES" sz="1200" dirty="0">
                        <a:latin typeface="+mj-lt"/>
                      </a:endParaRPr>
                    </a:p>
                  </a:txBody>
                  <a:tcPr/>
                </a:tc>
                <a:tc>
                  <a:txBody>
                    <a:bodyPr/>
                    <a:lstStyle/>
                    <a:p>
                      <a:pPr algn="just"/>
                      <a:endParaRPr lang="es-ES" sz="1200" dirty="0">
                        <a:latin typeface="+mj-lt"/>
                      </a:endParaRPr>
                    </a:p>
                  </a:txBody>
                  <a:tcPr/>
                </a:tc>
                <a:tc>
                  <a:txBody>
                    <a:bodyPr/>
                    <a:lstStyle/>
                    <a:p>
                      <a:pPr algn="just"/>
                      <a:r>
                        <a:rPr lang="es-ES" sz="1200" dirty="0">
                          <a:latin typeface="+mj-lt"/>
                        </a:rPr>
                        <a:t>X</a:t>
                      </a:r>
                    </a:p>
                  </a:txBody>
                  <a:tcPr/>
                </a:tc>
                <a:tc>
                  <a:txBody>
                    <a:bodyPr/>
                    <a:lstStyle/>
                    <a:p>
                      <a:pPr algn="just"/>
                      <a:endParaRPr lang="es-ES" sz="1200" dirty="0">
                        <a:latin typeface="+mj-lt"/>
                      </a:endParaRPr>
                    </a:p>
                  </a:txBody>
                  <a:tcPr/>
                </a:tc>
                <a:tc>
                  <a:txBody>
                    <a:bodyPr/>
                    <a:lstStyle/>
                    <a:p>
                      <a:pPr algn="just"/>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Las cooperativas de ahorro y crédito no tienen un mantenimiento y actualización debida, lo que provoca procesos tardíos en su operatividad o a su vez la aparición de programas  que afectan a la funcionalidad.</a:t>
                      </a:r>
                      <a:endParaRPr lang="es-ES" sz="1200" dirty="0">
                        <a:latin typeface="+mj-lt"/>
                      </a:endParaRPr>
                    </a:p>
                  </a:txBody>
                  <a:tcPr/>
                </a:tc>
                <a:extLst>
                  <a:ext uri="{0D108BD9-81ED-4DB2-BD59-A6C34878D82A}">
                    <a16:rowId xmlns:a16="http://schemas.microsoft.com/office/drawing/2014/main" val="10004"/>
                  </a:ext>
                </a:extLst>
              </a:tr>
            </a:tbl>
          </a:graphicData>
        </a:graphic>
      </p:graphicFrame>
      <p:pic>
        <p:nvPicPr>
          <p:cNvPr id="3" name="Picture 2" descr="Resultado de imagen para ceac espe">
            <a:extLst>
              <a:ext uri="{FF2B5EF4-FFF2-40B4-BE49-F238E27FC236}">
                <a16:creationId xmlns:a16="http://schemas.microsoft.com/office/drawing/2014/main" id="{F74F0260-6124-4835-B0AA-75D31CFD94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6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288316471"/>
              </p:ext>
            </p:extLst>
          </p:nvPr>
        </p:nvGraphicFramePr>
        <p:xfrm>
          <a:off x="251520" y="1268760"/>
          <a:ext cx="8712967" cy="3905229"/>
        </p:xfrm>
        <a:graphic>
          <a:graphicData uri="http://schemas.openxmlformats.org/drawingml/2006/table">
            <a:tbl>
              <a:tblPr firstRow="1" bandRow="1">
                <a:tableStyleId>{68D230F3-CF80-4859-8CE7-A43EE81993B5}</a:tableStyleId>
              </a:tblPr>
              <a:tblGrid>
                <a:gridCol w="432048">
                  <a:extLst>
                    <a:ext uri="{9D8B030D-6E8A-4147-A177-3AD203B41FA5}">
                      <a16:colId xmlns:a16="http://schemas.microsoft.com/office/drawing/2014/main" val="20000"/>
                    </a:ext>
                  </a:extLst>
                </a:gridCol>
                <a:gridCol w="1979576">
                  <a:extLst>
                    <a:ext uri="{9D8B030D-6E8A-4147-A177-3AD203B41FA5}">
                      <a16:colId xmlns:a16="http://schemas.microsoft.com/office/drawing/2014/main" val="20001"/>
                    </a:ext>
                  </a:extLst>
                </a:gridCol>
                <a:gridCol w="1711476">
                  <a:extLst>
                    <a:ext uri="{9D8B030D-6E8A-4147-A177-3AD203B41FA5}">
                      <a16:colId xmlns:a16="http://schemas.microsoft.com/office/drawing/2014/main" val="20002"/>
                    </a:ext>
                  </a:extLst>
                </a:gridCol>
                <a:gridCol w="466766">
                  <a:extLst>
                    <a:ext uri="{9D8B030D-6E8A-4147-A177-3AD203B41FA5}">
                      <a16:colId xmlns:a16="http://schemas.microsoft.com/office/drawing/2014/main" val="20003"/>
                    </a:ext>
                  </a:extLst>
                </a:gridCol>
                <a:gridCol w="466766">
                  <a:extLst>
                    <a:ext uri="{9D8B030D-6E8A-4147-A177-3AD203B41FA5}">
                      <a16:colId xmlns:a16="http://schemas.microsoft.com/office/drawing/2014/main" val="20004"/>
                    </a:ext>
                  </a:extLst>
                </a:gridCol>
                <a:gridCol w="466766">
                  <a:extLst>
                    <a:ext uri="{9D8B030D-6E8A-4147-A177-3AD203B41FA5}">
                      <a16:colId xmlns:a16="http://schemas.microsoft.com/office/drawing/2014/main" val="20005"/>
                    </a:ext>
                  </a:extLst>
                </a:gridCol>
                <a:gridCol w="388972">
                  <a:extLst>
                    <a:ext uri="{9D8B030D-6E8A-4147-A177-3AD203B41FA5}">
                      <a16:colId xmlns:a16="http://schemas.microsoft.com/office/drawing/2014/main" val="20006"/>
                    </a:ext>
                  </a:extLst>
                </a:gridCol>
                <a:gridCol w="466766">
                  <a:extLst>
                    <a:ext uri="{9D8B030D-6E8A-4147-A177-3AD203B41FA5}">
                      <a16:colId xmlns:a16="http://schemas.microsoft.com/office/drawing/2014/main" val="20007"/>
                    </a:ext>
                  </a:extLst>
                </a:gridCol>
                <a:gridCol w="2333831">
                  <a:extLst>
                    <a:ext uri="{9D8B030D-6E8A-4147-A177-3AD203B41FA5}">
                      <a16:colId xmlns:a16="http://schemas.microsoft.com/office/drawing/2014/main" val="20008"/>
                    </a:ext>
                  </a:extLst>
                </a:gridCol>
              </a:tblGrid>
              <a:tr h="433324">
                <a:tc rowSpan="2">
                  <a:txBody>
                    <a:bodyPr/>
                    <a:lstStyle/>
                    <a:p>
                      <a:pPr algn="just"/>
                      <a:r>
                        <a:rPr lang="es-ES" sz="1200" dirty="0" err="1">
                          <a:latin typeface="+mj-lt"/>
                        </a:rPr>
                        <a:t>Nro</a:t>
                      </a:r>
                      <a:r>
                        <a:rPr lang="es-ES" sz="1200" dirty="0">
                          <a:latin typeface="+mj-lt"/>
                        </a:rPr>
                        <a:t> </a:t>
                      </a:r>
                    </a:p>
                  </a:txBody>
                  <a:tcPr/>
                </a:tc>
                <a:tc rowSpan="2">
                  <a:txBody>
                    <a:bodyPr/>
                    <a:lstStyle/>
                    <a:p>
                      <a:pPr algn="just"/>
                      <a:r>
                        <a:rPr lang="es-ES" sz="1200" dirty="0">
                          <a:latin typeface="+mj-lt"/>
                        </a:rPr>
                        <a:t>Causa (Pregunta)</a:t>
                      </a:r>
                    </a:p>
                  </a:txBody>
                  <a:tcPr/>
                </a:tc>
                <a:tc rowSpan="2">
                  <a:txBody>
                    <a:bodyPr/>
                    <a:lstStyle/>
                    <a:p>
                      <a:pPr algn="just"/>
                      <a:r>
                        <a:rPr lang="es-ES" sz="1200" dirty="0">
                          <a:latin typeface="+mj-lt"/>
                        </a:rPr>
                        <a:t>Conclusión</a:t>
                      </a:r>
                    </a:p>
                  </a:txBody>
                  <a:tcPr/>
                </a:tc>
                <a:tc gridSpan="5">
                  <a:txBody>
                    <a:bodyPr/>
                    <a:lstStyle/>
                    <a:p>
                      <a:pPr algn="just"/>
                      <a:r>
                        <a:rPr lang="es-ES" sz="1200" dirty="0">
                          <a:latin typeface="+mj-lt"/>
                        </a:rPr>
                        <a:t>Indicadores</a:t>
                      </a:r>
                      <a:r>
                        <a:rPr lang="es-ES" sz="1200" baseline="0" dirty="0">
                          <a:latin typeface="+mj-lt"/>
                        </a:rPr>
                        <a:t> Financieros CAMEL</a:t>
                      </a:r>
                      <a:endParaRPr lang="es-ES" sz="1200" dirty="0">
                        <a:latin typeface="+mj-lt"/>
                      </a:endParaRPr>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hMerge="1">
                  <a:txBody>
                    <a:bodyPr/>
                    <a:lstStyle/>
                    <a:p>
                      <a:endParaRPr lang="es-ES" dirty="0"/>
                    </a:p>
                  </a:txBody>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200" dirty="0">
                          <a:latin typeface="+mj-lt"/>
                        </a:rPr>
                        <a:t>Interpretación</a:t>
                      </a:r>
                    </a:p>
                    <a:p>
                      <a:pPr algn="just"/>
                      <a:endParaRPr lang="es-ES" sz="1200" dirty="0">
                        <a:latin typeface="+mj-lt"/>
                      </a:endParaRPr>
                    </a:p>
                  </a:txBody>
                  <a:tcPr/>
                </a:tc>
                <a:extLst>
                  <a:ext uri="{0D108BD9-81ED-4DB2-BD59-A6C34878D82A}">
                    <a16:rowId xmlns:a16="http://schemas.microsoft.com/office/drawing/2014/main" val="10000"/>
                  </a:ext>
                </a:extLst>
              </a:tr>
              <a:tr h="630268">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just"/>
                      <a:r>
                        <a:rPr lang="es-ES" sz="1200" dirty="0">
                          <a:latin typeface="+mj-lt"/>
                        </a:rPr>
                        <a:t>Capital</a:t>
                      </a:r>
                    </a:p>
                  </a:txBody>
                  <a:tcPr vert="vert270"/>
                </a:tc>
                <a:tc>
                  <a:txBody>
                    <a:bodyPr/>
                    <a:lstStyle/>
                    <a:p>
                      <a:pPr algn="just"/>
                      <a:r>
                        <a:rPr lang="es-ES" sz="1200" dirty="0">
                          <a:latin typeface="+mj-lt"/>
                        </a:rPr>
                        <a:t>Activos </a:t>
                      </a:r>
                    </a:p>
                  </a:txBody>
                  <a:tcPr vert="vert270"/>
                </a:tc>
                <a:tc>
                  <a:txBody>
                    <a:bodyPr/>
                    <a:lstStyle/>
                    <a:p>
                      <a:pPr algn="just"/>
                      <a:r>
                        <a:rPr lang="es-ES" sz="1200" dirty="0">
                          <a:latin typeface="+mj-lt"/>
                        </a:rPr>
                        <a:t>Administración</a:t>
                      </a:r>
                    </a:p>
                  </a:txBody>
                  <a:tcPr vert="vert270"/>
                </a:tc>
                <a:tc>
                  <a:txBody>
                    <a:bodyPr/>
                    <a:lstStyle/>
                    <a:p>
                      <a:pPr algn="just"/>
                      <a:r>
                        <a:rPr lang="es-ES" sz="1200" dirty="0">
                          <a:latin typeface="+mj-lt"/>
                        </a:rPr>
                        <a:t>Rentabilidad</a:t>
                      </a:r>
                    </a:p>
                  </a:txBody>
                  <a:tcPr vert="vert270"/>
                </a:tc>
                <a:tc>
                  <a:txBody>
                    <a:bodyPr/>
                    <a:lstStyle/>
                    <a:p>
                      <a:pPr algn="just"/>
                      <a:r>
                        <a:rPr lang="es-ES" sz="1200" dirty="0">
                          <a:latin typeface="+mj-lt"/>
                        </a:rPr>
                        <a:t>Liquidez</a:t>
                      </a:r>
                    </a:p>
                  </a:txBody>
                  <a:tcPr vert="vert270"/>
                </a:tc>
                <a:tc vMerge="1">
                  <a:txBody>
                    <a:bodyPr/>
                    <a:lstStyle/>
                    <a:p>
                      <a:endParaRPr lang="es-ES"/>
                    </a:p>
                  </a:txBody>
                  <a:tcPr/>
                </a:tc>
                <a:extLst>
                  <a:ext uri="{0D108BD9-81ED-4DB2-BD59-A6C34878D82A}">
                    <a16:rowId xmlns:a16="http://schemas.microsoft.com/office/drawing/2014/main" val="10001"/>
                  </a:ext>
                </a:extLst>
              </a:tr>
              <a:tr h="1062410">
                <a:tc>
                  <a:txBody>
                    <a:bodyPr/>
                    <a:lstStyle/>
                    <a:p>
                      <a:pPr algn="just"/>
                      <a:r>
                        <a:rPr lang="es-ES" sz="1200" b="1" dirty="0">
                          <a:latin typeface="+mj-lt"/>
                        </a:rPr>
                        <a:t>11.</a:t>
                      </a:r>
                    </a:p>
                  </a:txBody>
                  <a:tcPr/>
                </a:tc>
                <a:tc>
                  <a:txBody>
                    <a:bodyPr/>
                    <a:lstStyle/>
                    <a:p>
                      <a:pPr algn="just"/>
                      <a:r>
                        <a:rPr kumimoji="0" lang="es-EC" sz="1200" kern="1200" dirty="0">
                          <a:solidFill>
                            <a:schemeClr val="tx1"/>
                          </a:solidFill>
                          <a:effectLst/>
                          <a:latin typeface="+mj-lt"/>
                          <a:ea typeface="+mn-ea"/>
                          <a:cs typeface="+mn-cs"/>
                        </a:rPr>
                        <a:t>La información está disponible en tiempo oportuno y con el suficiente detalle que permita cumplir las responsabilidades de las personas, así como ejercer control por parte de las máximas autoridades</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El 20% de las cooperativas no disponen de información a tiempo oportuno, lo cual causa reproceso, gastos hora/hombre, inconsistencias.</a:t>
                      </a:r>
                      <a:endParaRPr lang="es-ES" sz="1200" dirty="0">
                        <a:latin typeface="+mj-lt"/>
                      </a:endParaRPr>
                    </a:p>
                  </a:txBody>
                  <a:tcPr/>
                </a:tc>
                <a:tc>
                  <a:txBody>
                    <a:bodyPr/>
                    <a:lstStyle/>
                    <a:p>
                      <a:pPr algn="just"/>
                      <a:endParaRPr lang="es-ES" sz="1200">
                        <a:latin typeface="+mj-lt"/>
                      </a:endParaRPr>
                    </a:p>
                  </a:txBody>
                  <a:tcPr/>
                </a:tc>
                <a:tc>
                  <a:txBody>
                    <a:bodyPr/>
                    <a:lstStyle/>
                    <a:p>
                      <a:pPr algn="just"/>
                      <a:endParaRPr lang="es-ES" sz="2400" dirty="0">
                        <a:latin typeface="+mj-lt"/>
                      </a:endParaRPr>
                    </a:p>
                  </a:txBody>
                  <a:tcPr/>
                </a:tc>
                <a:tc>
                  <a:txBody>
                    <a:bodyPr/>
                    <a:lstStyle/>
                    <a:p>
                      <a:pPr algn="just"/>
                      <a:r>
                        <a:rPr lang="es-ES" sz="2400" dirty="0">
                          <a:latin typeface="+mj-lt"/>
                        </a:rPr>
                        <a:t>x</a:t>
                      </a:r>
                    </a:p>
                  </a:txBody>
                  <a:tcPr/>
                </a:tc>
                <a:tc>
                  <a:txBody>
                    <a:bodyPr/>
                    <a:lstStyle/>
                    <a:p>
                      <a:pPr marL="0" algn="just" rtl="0" eaLnBrk="1" latinLnBrk="0" hangingPunct="1"/>
                      <a:endParaRPr kumimoji="0" lang="es-ES" sz="2400" kern="1200" dirty="0">
                        <a:solidFill>
                          <a:schemeClr val="tx1"/>
                        </a:solidFill>
                        <a:effectLst/>
                        <a:latin typeface="+mj-lt"/>
                        <a:ea typeface="+mn-ea"/>
                        <a:cs typeface="+mn-cs"/>
                      </a:endParaRPr>
                    </a:p>
                  </a:txBody>
                  <a:tcPr/>
                </a:tc>
                <a:tc>
                  <a:txBody>
                    <a:bodyPr/>
                    <a:lstStyle/>
                    <a:p>
                      <a:pPr marL="0" algn="just" rtl="0" eaLnBrk="1" latinLnBrk="0" hangingPunct="1"/>
                      <a:endParaRPr kumimoji="0" lang="es-ES" sz="2400" kern="1200" dirty="0">
                        <a:solidFill>
                          <a:schemeClr val="tx1"/>
                        </a:solidFill>
                        <a:effectLst/>
                        <a:latin typeface="+mj-lt"/>
                        <a:ea typeface="+mn-ea"/>
                        <a:cs typeface="+mn-cs"/>
                      </a:endParaRPr>
                    </a:p>
                  </a:txBody>
                  <a:tcPr/>
                </a:tc>
                <a:tc>
                  <a:txBody>
                    <a:bodyPr/>
                    <a:lstStyle/>
                    <a:p>
                      <a:pPr marL="0" algn="just" rtl="0" eaLnBrk="1" latinLnBrk="0" hangingPunct="1">
                        <a:lnSpc>
                          <a:spcPct val="150000"/>
                        </a:lnSpc>
                        <a:spcAft>
                          <a:spcPts val="0"/>
                        </a:spcAft>
                      </a:pPr>
                      <a:r>
                        <a:rPr kumimoji="0" lang="es-EC" sz="1200" kern="1200" dirty="0">
                          <a:solidFill>
                            <a:schemeClr val="tx1"/>
                          </a:solidFill>
                          <a:effectLst/>
                          <a:latin typeface="+mj-lt"/>
                          <a:ea typeface="+mn-ea"/>
                          <a:cs typeface="+mn-cs"/>
                        </a:rPr>
                        <a:t>Genera gastos adicionales para la entidad, como son multas y sanciones, tomando en cuenta adamas, que durante los últimos tres años los gastos operativos han incrementad.</a:t>
                      </a:r>
                      <a:endParaRPr kumimoji="0" lang="es-ES" sz="1200" kern="1200" dirty="0">
                        <a:solidFill>
                          <a:schemeClr val="tx1"/>
                        </a:solidFill>
                        <a:effectLst/>
                        <a:latin typeface="+mj-lt"/>
                        <a:ea typeface="+mn-ea"/>
                        <a:cs typeface="+mn-cs"/>
                      </a:endParaRPr>
                    </a:p>
                  </a:txBody>
                  <a:tcPr marL="36195" marR="36195" marT="0" marB="0" anchor="ctr"/>
                </a:tc>
                <a:extLst>
                  <a:ext uri="{0D108BD9-81ED-4DB2-BD59-A6C34878D82A}">
                    <a16:rowId xmlns:a16="http://schemas.microsoft.com/office/drawing/2014/main" val="10002"/>
                  </a:ext>
                </a:extLst>
              </a:tr>
              <a:tr h="1204734">
                <a:tc>
                  <a:txBody>
                    <a:bodyPr/>
                    <a:lstStyle/>
                    <a:p>
                      <a:pPr algn="just"/>
                      <a:r>
                        <a:rPr lang="es-ES" sz="1200" b="1" dirty="0">
                          <a:latin typeface="+mj-lt"/>
                        </a:rPr>
                        <a:t>12.</a:t>
                      </a:r>
                    </a:p>
                  </a:txBody>
                  <a:tcPr/>
                </a:tc>
                <a:tc>
                  <a:txBody>
                    <a:bodyPr/>
                    <a:lstStyle/>
                    <a:p>
                      <a:pPr algn="just"/>
                      <a:r>
                        <a:rPr kumimoji="0" lang="es-EC" sz="1200" kern="1200" dirty="0">
                          <a:solidFill>
                            <a:schemeClr val="tx1"/>
                          </a:solidFill>
                          <a:effectLst/>
                          <a:latin typeface="+mj-lt"/>
                          <a:ea typeface="+mn-ea"/>
                          <a:cs typeface="+mn-cs"/>
                        </a:rPr>
                        <a:t>La institución cuenta con proceso formalizado para la identificación, medición, control y seguimiento del riesgo de liquidez, operativo, crédito y mercado</a:t>
                      </a:r>
                      <a:endParaRPr lang="es-ES" sz="1200" dirty="0">
                        <a:latin typeface="+mj-lt"/>
                      </a:endParaRPr>
                    </a:p>
                  </a:txBody>
                  <a:tcPr/>
                </a:tc>
                <a:tc>
                  <a:txBody>
                    <a:bodyPr/>
                    <a:lstStyle/>
                    <a:p>
                      <a:pPr algn="just"/>
                      <a:r>
                        <a:rPr kumimoji="0" lang="es-EC" sz="1200" kern="1200" dirty="0">
                          <a:solidFill>
                            <a:schemeClr val="tx1"/>
                          </a:solidFill>
                          <a:effectLst/>
                          <a:latin typeface="+mj-lt"/>
                          <a:ea typeface="+mn-ea"/>
                          <a:cs typeface="+mn-cs"/>
                        </a:rPr>
                        <a:t>El 60% de las entidades no ha formalizado los parámetros para la identificación, medición, vigilancia y control de los riesgos.</a:t>
                      </a:r>
                      <a:endParaRPr lang="es-ES" sz="1200" dirty="0">
                        <a:latin typeface="+mj-lt"/>
                      </a:endParaRPr>
                    </a:p>
                  </a:txBody>
                  <a:tcPr/>
                </a:tc>
                <a:tc>
                  <a:txBody>
                    <a:bodyPr/>
                    <a:lstStyle/>
                    <a:p>
                      <a:pPr algn="just"/>
                      <a:endParaRPr lang="es-ES" sz="1200" dirty="0">
                        <a:latin typeface="+mj-lt"/>
                      </a:endParaRPr>
                    </a:p>
                  </a:txBody>
                  <a:tcPr/>
                </a:tc>
                <a:tc>
                  <a:txBody>
                    <a:bodyPr/>
                    <a:lstStyle/>
                    <a:p>
                      <a:pPr algn="just"/>
                      <a:r>
                        <a:rPr lang="es-ES" sz="2400" dirty="0">
                          <a:latin typeface="+mj-lt"/>
                        </a:rPr>
                        <a:t>x</a:t>
                      </a:r>
                    </a:p>
                  </a:txBody>
                  <a:tcPr/>
                </a:tc>
                <a:tc>
                  <a:txBody>
                    <a:bodyPr/>
                    <a:lstStyle/>
                    <a:p>
                      <a:pPr algn="just"/>
                      <a:r>
                        <a:rPr lang="es-ES" sz="2400" dirty="0">
                          <a:latin typeface="+mj-lt"/>
                        </a:rPr>
                        <a:t>x</a:t>
                      </a:r>
                    </a:p>
                  </a:txBody>
                  <a:tcPr/>
                </a:tc>
                <a:tc>
                  <a:txBody>
                    <a:bodyPr/>
                    <a:lstStyle/>
                    <a:p>
                      <a:pPr algn="just"/>
                      <a:r>
                        <a:rPr lang="es-ES" sz="2400" dirty="0">
                          <a:latin typeface="+mj-lt"/>
                        </a:rPr>
                        <a:t>x</a:t>
                      </a:r>
                    </a:p>
                  </a:txBody>
                  <a:tcPr/>
                </a:tc>
                <a:tc>
                  <a:txBody>
                    <a:bodyPr/>
                    <a:lstStyle/>
                    <a:p>
                      <a:pPr algn="just"/>
                      <a:r>
                        <a:rPr lang="es-ES" sz="2400" dirty="0">
                          <a:latin typeface="+mj-lt"/>
                        </a:rPr>
                        <a:t>x</a:t>
                      </a:r>
                    </a:p>
                  </a:txBody>
                  <a:tcPr/>
                </a:tc>
                <a:tc>
                  <a:txBody>
                    <a:bodyPr/>
                    <a:lstStyle/>
                    <a:p>
                      <a:pPr algn="just"/>
                      <a:r>
                        <a:rPr kumimoji="0" lang="es-EC" sz="1200" kern="1200" dirty="0">
                          <a:solidFill>
                            <a:schemeClr val="tx1"/>
                          </a:solidFill>
                          <a:effectLst/>
                          <a:latin typeface="+mj-lt"/>
                          <a:ea typeface="+mn-ea"/>
                          <a:cs typeface="+mn-cs"/>
                        </a:rPr>
                        <a:t>La inexistencia de parámetros de eficiencia de procesos y sus riesgos inherente genera que los procesos y el personal no este acorde a las necesidades y límites de la entidad.</a:t>
                      </a:r>
                      <a:endParaRPr lang="es-ES" sz="1200" dirty="0">
                        <a:latin typeface="+mj-lt"/>
                      </a:endParaRPr>
                    </a:p>
                  </a:txBody>
                  <a:tcPr/>
                </a:tc>
                <a:extLst>
                  <a:ext uri="{0D108BD9-81ED-4DB2-BD59-A6C34878D82A}">
                    <a16:rowId xmlns:a16="http://schemas.microsoft.com/office/drawing/2014/main" val="10003"/>
                  </a:ext>
                </a:extLst>
              </a:tr>
            </a:tbl>
          </a:graphicData>
        </a:graphic>
      </p:graphicFrame>
      <p:pic>
        <p:nvPicPr>
          <p:cNvPr id="3" name="Picture 2" descr="Resultado de imagen para ceac espe">
            <a:extLst>
              <a:ext uri="{FF2B5EF4-FFF2-40B4-BE49-F238E27FC236}">
                <a16:creationId xmlns:a16="http://schemas.microsoft.com/office/drawing/2014/main" id="{FA7EB9FD-ADB4-4F43-B018-D6FF3554B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2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8640"/>
            <a:ext cx="7715200" cy="1143000"/>
          </a:xfrm>
        </p:spPr>
        <p:txBody>
          <a:bodyPr>
            <a:normAutofit/>
          </a:bodyPr>
          <a:lstStyle/>
          <a:p>
            <a:r>
              <a:rPr lang="es-ES" sz="5400" u="sng" dirty="0">
                <a:solidFill>
                  <a:schemeClr val="accent5">
                    <a:lumMod val="75000"/>
                  </a:schemeClr>
                </a:solidFill>
                <a:effectLst>
                  <a:outerShdw blurRad="38100" dist="38100" dir="2700000" algn="tl">
                    <a:srgbClr val="000000">
                      <a:alpha val="43137"/>
                    </a:srgbClr>
                  </a:outerShdw>
                </a:effectLst>
              </a:rPr>
              <a:t>Conclusiones</a:t>
            </a:r>
          </a:p>
        </p:txBody>
      </p:sp>
      <p:sp>
        <p:nvSpPr>
          <p:cNvPr id="3" name="2 Marcador de contenido"/>
          <p:cNvSpPr>
            <a:spLocks noGrp="1"/>
          </p:cNvSpPr>
          <p:nvPr>
            <p:ph idx="1"/>
          </p:nvPr>
        </p:nvSpPr>
        <p:spPr>
          <a:xfrm>
            <a:off x="323528" y="1412776"/>
            <a:ext cx="8363272" cy="4536504"/>
          </a:xfrm>
        </p:spPr>
        <p:txBody>
          <a:bodyPr>
            <a:normAutofit fontScale="92500" lnSpcReduction="10000"/>
          </a:bodyPr>
          <a:lstStyle/>
          <a:p>
            <a:pPr marL="0" lvl="0" indent="0" algn="just">
              <a:buNone/>
            </a:pPr>
            <a:r>
              <a:rPr lang="es-EC" b="1" dirty="0">
                <a:latin typeface="+mj-lt"/>
              </a:rPr>
              <a:t>1.</a:t>
            </a:r>
            <a:r>
              <a:rPr lang="es-EC" dirty="0">
                <a:latin typeface="+mj-lt"/>
              </a:rPr>
              <a:t> En el análisis situacional FODA se determinó que las cooperativas de ahorro y crédito del segmento 4 y 5 carecen de sistemas de control permanentes y efectivos que sean orientados a los procesos y responsables, siendo está su principal debilidad.  </a:t>
            </a:r>
          </a:p>
          <a:p>
            <a:pPr lvl="0" algn="just"/>
            <a:endParaRPr lang="es-ES" b="1" dirty="0">
              <a:latin typeface="+mj-lt"/>
            </a:endParaRPr>
          </a:p>
          <a:p>
            <a:pPr marL="0" lvl="0" indent="0" algn="just">
              <a:buNone/>
            </a:pPr>
            <a:r>
              <a:rPr lang="es-EC" b="1" dirty="0">
                <a:latin typeface="+mj-lt"/>
              </a:rPr>
              <a:t>2.</a:t>
            </a:r>
            <a:r>
              <a:rPr lang="es-EC" dirty="0">
                <a:latin typeface="+mj-lt"/>
              </a:rPr>
              <a:t> De acuerdo a las herramientas utilizadas en el marco metodológico se determinó que los índices de morosidad en las cooperativas de ahorro y crédito del segmento 4 y 5, son relativamente mayores a los sectores cooperativos con mayor volumen de activos, originada por una inadecuada gestión del portafolio de productos y servicios financieros y la inexistencia de un Administrador de riesgos.</a:t>
            </a:r>
            <a:endParaRPr lang="es-ES" dirty="0">
              <a:latin typeface="+mj-lt"/>
            </a:endParaRPr>
          </a:p>
          <a:p>
            <a:pPr algn="just"/>
            <a:endParaRPr lang="es-ES" dirty="0">
              <a:latin typeface="+mj-lt"/>
            </a:endParaRPr>
          </a:p>
        </p:txBody>
      </p:sp>
      <p:pic>
        <p:nvPicPr>
          <p:cNvPr id="4" name="Picture 2" descr="Resultado de imagen para ceac espe">
            <a:extLst>
              <a:ext uri="{FF2B5EF4-FFF2-40B4-BE49-F238E27FC236}">
                <a16:creationId xmlns:a16="http://schemas.microsoft.com/office/drawing/2014/main" id="{E42AA0C8-40E4-4676-A5D6-9DB76303A6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6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ceac espe">
            <a:extLst>
              <a:ext uri="{FF2B5EF4-FFF2-40B4-BE49-F238E27FC236}">
                <a16:creationId xmlns:a16="http://schemas.microsoft.com/office/drawing/2014/main" id="{2F21AA66-D8C6-4804-B1A2-41853467FD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Marcador de contenido 5">
            <a:extLst>
              <a:ext uri="{FF2B5EF4-FFF2-40B4-BE49-F238E27FC236}">
                <a16:creationId xmlns:a16="http://schemas.microsoft.com/office/drawing/2014/main" id="{01773F01-214A-4032-A77E-C7B24DDD441F}"/>
              </a:ext>
            </a:extLst>
          </p:cNvPr>
          <p:cNvGraphicFramePr>
            <a:graphicFrameLocks noGrp="1"/>
          </p:cNvGraphicFramePr>
          <p:nvPr>
            <p:ph idx="1"/>
            <p:extLst>
              <p:ext uri="{D42A27DB-BD31-4B8C-83A1-F6EECF244321}">
                <p14:modId xmlns:p14="http://schemas.microsoft.com/office/powerpoint/2010/main" val="2373216051"/>
              </p:ext>
            </p:extLst>
          </p:nvPr>
        </p:nvGraphicFramePr>
        <p:xfrm>
          <a:off x="366666" y="1052736"/>
          <a:ext cx="8525813"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1 Título">
            <a:extLst>
              <a:ext uri="{FF2B5EF4-FFF2-40B4-BE49-F238E27FC236}">
                <a16:creationId xmlns:a16="http://schemas.microsoft.com/office/drawing/2014/main" id="{4877338E-B85F-4ECF-B3E7-BBBB722519FB}"/>
              </a:ext>
            </a:extLst>
          </p:cNvPr>
          <p:cNvSpPr>
            <a:spLocks noGrp="1"/>
          </p:cNvSpPr>
          <p:nvPr>
            <p:ph type="title"/>
          </p:nvPr>
        </p:nvSpPr>
        <p:spPr>
          <a:xfrm>
            <a:off x="1295636" y="-134734"/>
            <a:ext cx="6552728" cy="778098"/>
          </a:xfrm>
        </p:spPr>
        <p:txBody>
          <a:bodyPr>
            <a:normAutofit/>
          </a:bodyPr>
          <a:lstStyle/>
          <a:p>
            <a:r>
              <a:rPr lang="es-ES" sz="2400" b="1" dirty="0">
                <a:latin typeface="Times New Roman" pitchFamily="18" charset="0"/>
                <a:cs typeface="Times New Roman" pitchFamily="18" charset="0"/>
              </a:rPr>
              <a:t>JUSTIFICACIÓN</a:t>
            </a:r>
          </a:p>
        </p:txBody>
      </p:sp>
    </p:spTree>
    <p:extLst>
      <p:ext uri="{BB962C8B-B14F-4D97-AF65-F5344CB8AC3E}">
        <p14:creationId xmlns:p14="http://schemas.microsoft.com/office/powerpoint/2010/main" val="397747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908720"/>
            <a:ext cx="8424936" cy="4680520"/>
          </a:xfrm>
        </p:spPr>
        <p:txBody>
          <a:bodyPr>
            <a:noAutofit/>
          </a:bodyPr>
          <a:lstStyle/>
          <a:p>
            <a:pPr marL="0" lvl="0" indent="0" algn="just">
              <a:buNone/>
            </a:pPr>
            <a:r>
              <a:rPr lang="es-EC" sz="2400" b="1" dirty="0">
                <a:latin typeface="+mj-lt"/>
              </a:rPr>
              <a:t>3.</a:t>
            </a:r>
            <a:r>
              <a:rPr lang="es-EC" sz="2400" dirty="0">
                <a:latin typeface="+mj-lt"/>
              </a:rPr>
              <a:t> La evolución histórica y mediante la aplicación de CAMEL y matriz de riesgo se puede evidenciar las deficiencias financieras y operativas de las cooperativas del segmento 4 y 5, pues no mantienen un modelo de medición de riesgo e indicadores alarma personalizado por cada riesgo y cada área funcional.</a:t>
            </a:r>
            <a:endParaRPr lang="es-ES" sz="2400" dirty="0">
              <a:latin typeface="+mj-lt"/>
            </a:endParaRPr>
          </a:p>
          <a:p>
            <a:pPr marL="0" lvl="0" indent="0" algn="just">
              <a:buNone/>
            </a:pPr>
            <a:endParaRPr lang="es-EC" sz="2400" b="1" dirty="0">
              <a:latin typeface="+mj-lt"/>
            </a:endParaRPr>
          </a:p>
          <a:p>
            <a:pPr marL="0" lvl="0" indent="0" algn="just">
              <a:buNone/>
            </a:pPr>
            <a:r>
              <a:rPr lang="es-EC" sz="2400" b="1" dirty="0">
                <a:latin typeface="+mj-lt"/>
              </a:rPr>
              <a:t>4.</a:t>
            </a:r>
            <a:r>
              <a:rPr lang="es-EC" sz="2400" dirty="0">
                <a:latin typeface="+mj-lt"/>
              </a:rPr>
              <a:t> Se comprueba la falta de gestión cooperativa de las cooperativas de ahorro y crédito del segmento 4 y 5; tomando en cuenta que no se cumple con los indicadores financieros estándares establecidos, ya que se evidencia que a medida que transcurre el tiempo su nivel de riesgo se incrementa, ocasionando un incremento en el riesgo de liquidación de estas entidades. </a:t>
            </a:r>
            <a:endParaRPr lang="es-ES" sz="2400" dirty="0">
              <a:latin typeface="+mj-lt"/>
            </a:endParaRPr>
          </a:p>
          <a:p>
            <a:pPr algn="just"/>
            <a:endParaRPr lang="es-ES" sz="2400" dirty="0">
              <a:latin typeface="+mj-lt"/>
            </a:endParaRPr>
          </a:p>
          <a:p>
            <a:pPr algn="just"/>
            <a:endParaRPr lang="es-ES" sz="2400" dirty="0">
              <a:latin typeface="+mj-lt"/>
            </a:endParaRPr>
          </a:p>
        </p:txBody>
      </p:sp>
      <p:pic>
        <p:nvPicPr>
          <p:cNvPr id="4" name="Picture 2" descr="Resultado de imagen para ceac espe">
            <a:extLst>
              <a:ext uri="{FF2B5EF4-FFF2-40B4-BE49-F238E27FC236}">
                <a16:creationId xmlns:a16="http://schemas.microsoft.com/office/drawing/2014/main" id="{B044F61D-9EAB-4561-AB66-F253E027BA3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16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5638"/>
            <a:ext cx="8229600" cy="683994"/>
          </a:xfrm>
        </p:spPr>
        <p:txBody>
          <a:bodyPr>
            <a:normAutofit fontScale="90000"/>
          </a:bodyPr>
          <a:lstStyle/>
          <a:p>
            <a:r>
              <a:rPr lang="es-ES" u="sng" dirty="0">
                <a:solidFill>
                  <a:srgbClr val="326422"/>
                </a:solidFill>
                <a:effectLst>
                  <a:outerShdw blurRad="38100" dist="38100" dir="2700000" algn="tl">
                    <a:srgbClr val="000000">
                      <a:alpha val="43137"/>
                    </a:srgbClr>
                  </a:outerShdw>
                </a:effectLst>
              </a:rPr>
              <a:t>Recomendaciones</a:t>
            </a:r>
          </a:p>
        </p:txBody>
      </p:sp>
      <p:sp>
        <p:nvSpPr>
          <p:cNvPr id="3" name="2 Marcador de contenido"/>
          <p:cNvSpPr>
            <a:spLocks noGrp="1"/>
          </p:cNvSpPr>
          <p:nvPr>
            <p:ph idx="1"/>
          </p:nvPr>
        </p:nvSpPr>
        <p:spPr>
          <a:xfrm>
            <a:off x="179512" y="1412776"/>
            <a:ext cx="8712968" cy="4392488"/>
          </a:xfrm>
        </p:spPr>
        <p:txBody>
          <a:bodyPr>
            <a:normAutofit/>
          </a:bodyPr>
          <a:lstStyle/>
          <a:p>
            <a:pPr marL="0" lvl="0" indent="0" algn="just">
              <a:buNone/>
            </a:pPr>
            <a:r>
              <a:rPr lang="es-EC" dirty="0">
                <a:latin typeface="+mj-lt"/>
              </a:rPr>
              <a:t>1. Desarrollar la metodología CAMEL para obtener indicadores financieros razonables, que les permita analizar adecuadamente la situación financiera de la institución, para la toma adecuada de decisiones y estrategias corporativas alcanzables.</a:t>
            </a:r>
          </a:p>
          <a:p>
            <a:pPr lvl="0" algn="just"/>
            <a:endParaRPr lang="es-ES" dirty="0">
              <a:latin typeface="+mj-lt"/>
            </a:endParaRPr>
          </a:p>
          <a:p>
            <a:pPr marL="0" lvl="0" indent="0" algn="just">
              <a:buNone/>
            </a:pPr>
            <a:r>
              <a:rPr lang="es-EC" dirty="0">
                <a:latin typeface="+mj-lt"/>
              </a:rPr>
              <a:t>2. Implementar programas de capacitación, programas de incentivos, de carácter motivacional y programas de evaluación del desempeño orientado al personal y los miembros de los Consejos de las instituciones.</a:t>
            </a:r>
            <a:endParaRPr lang="es-ES" dirty="0">
              <a:latin typeface="+mj-lt"/>
            </a:endParaRPr>
          </a:p>
        </p:txBody>
      </p:sp>
      <p:pic>
        <p:nvPicPr>
          <p:cNvPr id="4" name="Picture 2" descr="Resultado de imagen para ceac espe">
            <a:extLst>
              <a:ext uri="{FF2B5EF4-FFF2-40B4-BE49-F238E27FC236}">
                <a16:creationId xmlns:a16="http://schemas.microsoft.com/office/drawing/2014/main" id="{21E04280-3C64-49AD-94F6-B0B1C0D222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38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836712"/>
            <a:ext cx="8640960" cy="4752528"/>
          </a:xfrm>
        </p:spPr>
        <p:txBody>
          <a:bodyPr>
            <a:normAutofit/>
          </a:bodyPr>
          <a:lstStyle/>
          <a:p>
            <a:pPr marL="0" lvl="0" indent="0" algn="just">
              <a:buNone/>
            </a:pPr>
            <a:r>
              <a:rPr lang="es-EC" dirty="0">
                <a:latin typeface="+mj-lt"/>
              </a:rPr>
              <a:t>3. Desarrollar un marco normativo adecuado para la gestión del riesgo, el cual contenga la categorización de riesgo por impacto y probabilidad del sector, períodos de revisión y actualización de matrices e indicadores de riesgo.</a:t>
            </a:r>
          </a:p>
          <a:p>
            <a:pPr lvl="0" algn="just"/>
            <a:endParaRPr lang="es-EC" dirty="0">
              <a:latin typeface="+mj-lt"/>
            </a:endParaRPr>
          </a:p>
          <a:p>
            <a:pPr marL="0" lvl="0" indent="0" algn="just">
              <a:buNone/>
            </a:pPr>
            <a:r>
              <a:rPr lang="es-EC" dirty="0">
                <a:latin typeface="+mj-lt"/>
              </a:rPr>
              <a:t>4. Elaborar matrices de seguimiento de los riesgos materializados en la institución, así como en las otras entidades que cumplan similares características de mercado, de manera que se conserve un registro histórico de eventos adversos potenciales para en presente o futuro fortalecer las defensas de la institución</a:t>
            </a:r>
          </a:p>
          <a:p>
            <a:pPr lvl="0" algn="just"/>
            <a:endParaRPr lang="es-EC" dirty="0">
              <a:latin typeface="+mj-lt"/>
            </a:endParaRPr>
          </a:p>
        </p:txBody>
      </p:sp>
      <p:pic>
        <p:nvPicPr>
          <p:cNvPr id="4" name="Picture 2" descr="Resultado de imagen para ceac espe">
            <a:extLst>
              <a:ext uri="{FF2B5EF4-FFF2-40B4-BE49-F238E27FC236}">
                <a16:creationId xmlns:a16="http://schemas.microsoft.com/office/drawing/2014/main" id="{806C577F-B526-475C-93E5-B432C04A52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3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2982" y="1628800"/>
            <a:ext cx="5623154" cy="4104456"/>
          </a:xfrm>
          <a:noFill/>
        </p:spPr>
        <p:txBody>
          <a:bodyPr>
            <a:normAutofit fontScale="92500"/>
          </a:bodyPr>
          <a:lstStyle/>
          <a:p>
            <a:pPr marL="0" indent="0" algn="ctr">
              <a:buNone/>
            </a:pPr>
            <a:r>
              <a:rPr lang="es-ES" sz="9600" i="1" dirty="0">
                <a:ln w="1905"/>
                <a:gradFill flip="none" rotWithShape="1">
                  <a:gsLst>
                    <a:gs pos="17500">
                      <a:srgbClr val="9E0000"/>
                    </a:gs>
                    <a:gs pos="0">
                      <a:srgbClr val="9E0000"/>
                    </a:gs>
                    <a:gs pos="49000">
                      <a:srgbClr val="9E0000">
                        <a:alpha val="82000"/>
                      </a:srgbClr>
                    </a:gs>
                    <a:gs pos="59500">
                      <a:srgbClr val="326422">
                        <a:alpha val="93725"/>
                      </a:srgbClr>
                    </a:gs>
                    <a:gs pos="84000">
                      <a:schemeClr val="accent5">
                        <a:lumMod val="50000"/>
                      </a:schemeClr>
                    </a:gs>
                  </a:gsLst>
                  <a:lin ang="8100000" scaled="1"/>
                  <a:tileRect/>
                </a:gradFill>
                <a:latin typeface="Elephant" panose="02020904090505020303" pitchFamily="18" charset="0"/>
              </a:rPr>
              <a:t>Muchas </a:t>
            </a:r>
          </a:p>
          <a:p>
            <a:pPr marL="0" indent="0" algn="ctr">
              <a:buNone/>
            </a:pPr>
            <a:r>
              <a:rPr lang="es-ES" sz="9600" i="1" dirty="0">
                <a:ln w="1905"/>
                <a:gradFill flip="none" rotWithShape="1">
                  <a:gsLst>
                    <a:gs pos="17500">
                      <a:srgbClr val="9E0000"/>
                    </a:gs>
                    <a:gs pos="0">
                      <a:srgbClr val="9E0000"/>
                    </a:gs>
                    <a:gs pos="49000">
                      <a:srgbClr val="9E0000">
                        <a:alpha val="82000"/>
                      </a:srgbClr>
                    </a:gs>
                    <a:gs pos="59500">
                      <a:srgbClr val="326422">
                        <a:alpha val="93725"/>
                      </a:srgbClr>
                    </a:gs>
                    <a:gs pos="84000">
                      <a:schemeClr val="accent5">
                        <a:lumMod val="50000"/>
                      </a:schemeClr>
                    </a:gs>
                  </a:gsLst>
                  <a:lin ang="8100000" scaled="1"/>
                  <a:tileRect/>
                </a:gradFill>
                <a:latin typeface="Elephant" panose="02020904090505020303" pitchFamily="18" charset="0"/>
              </a:rPr>
              <a:t>Gracias ¡</a:t>
            </a:r>
            <a:endParaRPr lang="es-ES" sz="4800" i="1" dirty="0">
              <a:ln w="1905"/>
              <a:gradFill flip="none" rotWithShape="1">
                <a:gsLst>
                  <a:gs pos="17500">
                    <a:srgbClr val="9E0000"/>
                  </a:gs>
                  <a:gs pos="0">
                    <a:srgbClr val="9E0000"/>
                  </a:gs>
                  <a:gs pos="49000">
                    <a:srgbClr val="9E0000">
                      <a:alpha val="82000"/>
                    </a:srgbClr>
                  </a:gs>
                  <a:gs pos="59500">
                    <a:srgbClr val="326422">
                      <a:alpha val="93725"/>
                    </a:srgbClr>
                  </a:gs>
                  <a:gs pos="84000">
                    <a:schemeClr val="accent5">
                      <a:lumMod val="50000"/>
                    </a:schemeClr>
                  </a:gs>
                </a:gsLst>
                <a:lin ang="8100000" scaled="1"/>
                <a:tileRect/>
              </a:gradFill>
              <a:latin typeface="Elephant" panose="02020904090505020303" pitchFamily="18" charset="0"/>
            </a:endParaRPr>
          </a:p>
        </p:txBody>
      </p:sp>
      <p:sp>
        <p:nvSpPr>
          <p:cNvPr id="4" name="AutoShape 2" descr="Resultado de imagen para EMOTICON GRADU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5" name="AutoShape 4" descr="Resultado de imagen para EMOTICON GRADUAC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 name="AutoShape 6" descr="Resultado de imagen para EMOTICON GRADUACI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862307">
            <a:off x="5655992" y="349235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Resultado de imagen para ceac espe">
            <a:extLst>
              <a:ext uri="{FF2B5EF4-FFF2-40B4-BE49-F238E27FC236}">
                <a16:creationId xmlns:a16="http://schemas.microsoft.com/office/drawing/2014/main" id="{F3FC8E6B-4ABD-4F32-A143-59D7746FB6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266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268760"/>
            <a:ext cx="5112568" cy="634082"/>
          </a:xfrm>
        </p:spPr>
        <p:txBody>
          <a:bodyPr>
            <a:normAutofit/>
          </a:bodyPr>
          <a:lstStyle/>
          <a:p>
            <a:r>
              <a:rPr lang="es-ES" sz="2800" b="1" dirty="0">
                <a:latin typeface="Times New Roman" pitchFamily="18" charset="0"/>
                <a:cs typeface="Times New Roman" pitchFamily="18" charset="0"/>
              </a:rPr>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4870759"/>
              </p:ext>
            </p:extLst>
          </p:nvPr>
        </p:nvGraphicFramePr>
        <p:xfrm>
          <a:off x="323528" y="2204864"/>
          <a:ext cx="8640960"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026474" y="464638"/>
            <a:ext cx="5904656" cy="2084297"/>
          </a:xfrm>
          <a:prstGeom prst="rect">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2000" b="1" u="sng" dirty="0">
                <a:solidFill>
                  <a:schemeClr val="tx1"/>
                </a:solidFill>
                <a:latin typeface="Times New Roman" pitchFamily="18" charset="0"/>
                <a:cs typeface="Times New Roman" pitchFamily="18" charset="0"/>
              </a:rPr>
              <a:t>General:</a:t>
            </a:r>
            <a:endParaRPr lang="es-EC" sz="2000" u="sng" dirty="0">
              <a:solidFill>
                <a:schemeClr val="tx1"/>
              </a:solidFill>
              <a:latin typeface="Times New Roman" pitchFamily="18" charset="0"/>
              <a:cs typeface="Times New Roman" pitchFamily="18" charset="0"/>
            </a:endParaRPr>
          </a:p>
          <a:p>
            <a:pPr lvl="0" algn="just"/>
            <a:r>
              <a:rPr lang="es-EC" sz="1600" dirty="0">
                <a:solidFill>
                  <a:schemeClr val="tx1"/>
                </a:solidFill>
                <a:latin typeface="Times New Roman" pitchFamily="18" charset="0"/>
                <a:cs typeface="Times New Roman" pitchFamily="18" charset="0"/>
              </a:rPr>
              <a:t>Analizar la gestión cooperativista y su relación con el riesgo de liquidación de las Cooperativas de Ahorro y Crédito del segmento 4 y 5 del Cantón Quito, mediante los indicadores de CAMEL y matriz de riesgo, con la finalidad de evaluar la diferencia entre situación actual y los factores que desencadenan en una fase de liquidación. </a:t>
            </a:r>
            <a:endParaRPr lang="es-ES" sz="1600" dirty="0">
              <a:solidFill>
                <a:schemeClr val="tx1"/>
              </a:solidFill>
              <a:latin typeface="Times New Roman" pitchFamily="18" charset="0"/>
              <a:cs typeface="Times New Roman" pitchFamily="18" charset="0"/>
            </a:endParaRPr>
          </a:p>
        </p:txBody>
      </p:sp>
      <p:sp>
        <p:nvSpPr>
          <p:cNvPr id="6" name="5 CuadroTexto"/>
          <p:cNvSpPr txBox="1"/>
          <p:nvPr/>
        </p:nvSpPr>
        <p:spPr>
          <a:xfrm>
            <a:off x="395536" y="2348880"/>
            <a:ext cx="1800200" cy="400110"/>
          </a:xfrm>
          <a:prstGeom prst="rect">
            <a:avLst/>
          </a:prstGeom>
          <a:noFill/>
        </p:spPr>
        <p:txBody>
          <a:bodyPr wrap="square" rtlCol="0">
            <a:spAutoFit/>
          </a:bodyPr>
          <a:lstStyle/>
          <a:p>
            <a:r>
              <a:rPr lang="es-ES" sz="2000" b="1" u="sng" dirty="0">
                <a:latin typeface="+mj-lt"/>
              </a:rPr>
              <a:t>Específicos:</a:t>
            </a:r>
          </a:p>
        </p:txBody>
      </p:sp>
      <p:pic>
        <p:nvPicPr>
          <p:cNvPr id="7" name="Picture 2" descr="Resultado de imagen para ceac espe">
            <a:extLst>
              <a:ext uri="{FF2B5EF4-FFF2-40B4-BE49-F238E27FC236}">
                <a16:creationId xmlns:a16="http://schemas.microsoft.com/office/drawing/2014/main" id="{E4E43CAB-85AE-41FF-A362-6B6AE5C8F97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Autofit/>
          </a:bodyPr>
          <a:lstStyle/>
          <a:p>
            <a:pPr marL="0" indent="0" algn="ctr">
              <a:buNone/>
            </a:pPr>
            <a:r>
              <a:rPr lang="es-ES" sz="4000" b="1" dirty="0">
                <a:latin typeface="Times New Roman" pitchFamily="18" charset="0"/>
                <a:cs typeface="Times New Roman" pitchFamily="18" charset="0"/>
              </a:rPr>
              <a:t>CAPÍTULO II </a:t>
            </a:r>
            <a:br>
              <a:rPr lang="es-ES" sz="4000" b="1" dirty="0">
                <a:latin typeface="Times New Roman" pitchFamily="18" charset="0"/>
                <a:cs typeface="Times New Roman" pitchFamily="18" charset="0"/>
              </a:rPr>
            </a:br>
            <a:endParaRPr lang="es-ES" sz="4000" b="1" dirty="0">
              <a:latin typeface="Times New Roman" pitchFamily="18" charset="0"/>
              <a:cs typeface="Times New Roman" pitchFamily="18" charset="0"/>
            </a:endParaRPr>
          </a:p>
          <a:p>
            <a:pPr marL="0" indent="0" algn="ctr">
              <a:buNone/>
            </a:pPr>
            <a:r>
              <a:rPr lang="es-ES" sz="4000" b="1" dirty="0">
                <a:latin typeface="Times New Roman" pitchFamily="18" charset="0"/>
                <a:cs typeface="Times New Roman" pitchFamily="18" charset="0"/>
              </a:rPr>
              <a:t>MARCO TEÓRICO</a:t>
            </a:r>
            <a:br>
              <a:rPr lang="es-ES" sz="4000" b="1" dirty="0">
                <a:latin typeface="Times New Roman" pitchFamily="18" charset="0"/>
                <a:cs typeface="Times New Roman" pitchFamily="18" charset="0"/>
              </a:rPr>
            </a:br>
            <a:endParaRPr lang="es-ES" sz="4000" dirty="0"/>
          </a:p>
        </p:txBody>
      </p:sp>
      <p:pic>
        <p:nvPicPr>
          <p:cNvPr id="4" name="Picture 2" descr="Resultado de imagen para ceac espe">
            <a:extLst>
              <a:ext uri="{FF2B5EF4-FFF2-40B4-BE49-F238E27FC236}">
                <a16:creationId xmlns:a16="http://schemas.microsoft.com/office/drawing/2014/main" id="{809210EA-E1D7-492A-B16A-B9C24FC8DF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34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556812093"/>
              </p:ext>
            </p:extLst>
          </p:nvPr>
        </p:nvGraphicFramePr>
        <p:xfrm>
          <a:off x="-1044624" y="1340768"/>
          <a:ext cx="11268744" cy="3828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Resultado de imagen para ceac espe">
            <a:extLst>
              <a:ext uri="{FF2B5EF4-FFF2-40B4-BE49-F238E27FC236}">
                <a16:creationId xmlns:a16="http://schemas.microsoft.com/office/drawing/2014/main" id="{DDBABDDA-BE60-4DF9-AA7F-8B4AD071649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lanc2">
            <a:extLst>
              <a:ext uri="{FF2B5EF4-FFF2-40B4-BE49-F238E27FC236}">
                <a16:creationId xmlns:a16="http://schemas.microsoft.com/office/drawing/2014/main" id="{E04EBC6B-7AFF-456F-BC87-3376931A69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5054" y="3976588"/>
            <a:ext cx="1849388" cy="184938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una sola esquina redondeada 1">
            <a:extLst>
              <a:ext uri="{FF2B5EF4-FFF2-40B4-BE49-F238E27FC236}">
                <a16:creationId xmlns:a16="http://schemas.microsoft.com/office/drawing/2014/main" id="{8C2F7496-1572-4128-B9C7-4AFAFCEE324E}"/>
              </a:ext>
            </a:extLst>
          </p:cNvPr>
          <p:cNvSpPr/>
          <p:nvPr/>
        </p:nvSpPr>
        <p:spPr>
          <a:xfrm>
            <a:off x="452481" y="4256316"/>
            <a:ext cx="2679359" cy="830997"/>
          </a:xfrm>
          <a:prstGeom prst="round1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C" sz="1600" b="1" dirty="0">
                <a:solidFill>
                  <a:schemeClr val="tx1"/>
                </a:solidFill>
                <a:latin typeface="+mj-lt"/>
              </a:rPr>
              <a:t>Louis Blanc </a:t>
            </a:r>
            <a:r>
              <a:rPr lang="es-EC" sz="1600" dirty="0">
                <a:latin typeface="+mj-lt"/>
              </a:rPr>
              <a:t> (1811-1882) publicó en el año 1839, ”la organización del trabajo”</a:t>
            </a:r>
          </a:p>
        </p:txBody>
      </p:sp>
    </p:spTree>
    <p:extLst>
      <p:ext uri="{BB962C8B-B14F-4D97-AF65-F5344CB8AC3E}">
        <p14:creationId xmlns:p14="http://schemas.microsoft.com/office/powerpoint/2010/main" val="353879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26318768"/>
              </p:ext>
            </p:extLst>
          </p:nvPr>
        </p:nvGraphicFramePr>
        <p:xfrm>
          <a:off x="251520" y="-400503"/>
          <a:ext cx="8568952" cy="450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3912647078"/>
              </p:ext>
            </p:extLst>
          </p:nvPr>
        </p:nvGraphicFramePr>
        <p:xfrm>
          <a:off x="467544" y="3068960"/>
          <a:ext cx="4215382" cy="2958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Rectángulo"/>
          <p:cNvSpPr/>
          <p:nvPr/>
        </p:nvSpPr>
        <p:spPr>
          <a:xfrm>
            <a:off x="5059511" y="3491272"/>
            <a:ext cx="3384376" cy="646331"/>
          </a:xfrm>
          <a:prstGeom prst="rect">
            <a:avLst/>
          </a:prstGeom>
        </p:spPr>
        <p:txBody>
          <a:bodyPr wrap="square">
            <a:spAutoFit/>
          </a:bodyPr>
          <a:lstStyle/>
          <a:p>
            <a:pPr lvl="0" algn="ctr"/>
            <a:r>
              <a:rPr lang="es-ES_tradnl" b="1" dirty="0">
                <a:latin typeface="Times New Roman" pitchFamily="18" charset="0"/>
                <a:cs typeface="Times New Roman" pitchFamily="18" charset="0"/>
              </a:rPr>
              <a:t>“Si no hay nada que perder, no hay nada que ganar”</a:t>
            </a:r>
            <a:endParaRPr lang="es-ES" b="1" dirty="0">
              <a:latin typeface="Times New Roman" pitchFamily="18" charset="0"/>
              <a:cs typeface="Times New Roman" pitchFamily="18" charset="0"/>
            </a:endParaRPr>
          </a:p>
        </p:txBody>
      </p:sp>
      <p:pic>
        <p:nvPicPr>
          <p:cNvPr id="6" name="Picture 2" descr="Resultado de imagen para ceac espe">
            <a:extLst>
              <a:ext uri="{FF2B5EF4-FFF2-40B4-BE49-F238E27FC236}">
                <a16:creationId xmlns:a16="http://schemas.microsoft.com/office/drawing/2014/main" id="{5E29482C-D10D-4422-927F-68D27787CD5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n relacionada">
            <a:extLst>
              <a:ext uri="{FF2B5EF4-FFF2-40B4-BE49-F238E27FC236}">
                <a16:creationId xmlns:a16="http://schemas.microsoft.com/office/drawing/2014/main" id="{5E0A5AFC-0EEE-4BC9-86C2-6D807D0123F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b="18916"/>
          <a:stretch/>
        </p:blipFill>
        <p:spPr bwMode="auto">
          <a:xfrm>
            <a:off x="5062384" y="4137604"/>
            <a:ext cx="1994529" cy="185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804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830098307"/>
              </p:ext>
            </p:extLst>
          </p:nvPr>
        </p:nvGraphicFramePr>
        <p:xfrm>
          <a:off x="251520" y="332656"/>
          <a:ext cx="8712968"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ceac espe">
            <a:extLst>
              <a:ext uri="{FF2B5EF4-FFF2-40B4-BE49-F238E27FC236}">
                <a16:creationId xmlns:a16="http://schemas.microsoft.com/office/drawing/2014/main" id="{F1A108AE-5AF7-4A76-9006-D30934A7D7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n relacionada">
            <a:extLst>
              <a:ext uri="{FF2B5EF4-FFF2-40B4-BE49-F238E27FC236}">
                <a16:creationId xmlns:a16="http://schemas.microsoft.com/office/drawing/2014/main" id="{9D7AE1FE-D6C2-45F8-9386-88974F10413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1075" y="683994"/>
            <a:ext cx="2235798" cy="1678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11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229600" cy="564672"/>
          </a:xfrm>
        </p:spPr>
        <p:txBody>
          <a:bodyPr>
            <a:normAutofit/>
          </a:bodyPr>
          <a:lstStyle/>
          <a:p>
            <a:r>
              <a:rPr lang="es-ES" sz="2500" b="1" dirty="0">
                <a:latin typeface="Times New Roman" pitchFamily="18" charset="0"/>
                <a:cs typeface="Times New Roman" pitchFamily="18" charset="0"/>
              </a:rPr>
              <a:t>Marco Referencial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85264564"/>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ceac espe">
            <a:extLst>
              <a:ext uri="{FF2B5EF4-FFF2-40B4-BE49-F238E27FC236}">
                <a16:creationId xmlns:a16="http://schemas.microsoft.com/office/drawing/2014/main" id="{E2C61AC5-06F3-4BEE-8E8F-FCB84A6931B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306" y="0"/>
            <a:ext cx="718350" cy="683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91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1219</TotalTime>
  <Words>3059</Words>
  <Application>Microsoft Office PowerPoint</Application>
  <PresentationFormat>Presentación en pantalla (4:3)</PresentationFormat>
  <Paragraphs>453</Paragraphs>
  <Slides>33</Slides>
  <Notes>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Elephant</vt:lpstr>
      <vt:lpstr>Times New Roman</vt:lpstr>
      <vt:lpstr>Wingdings 2</vt:lpstr>
      <vt:lpstr>Flow</vt:lpstr>
      <vt:lpstr>DEPARTAMENTO DE CIENCIAS ECONÓMICAS, ADMINISTRATIVAS Y DE COMERCIO </vt:lpstr>
      <vt:lpstr>PLANTEAMIENTO DEL PROBLEMA</vt:lpstr>
      <vt:lpstr>JUSTIFICACIÓN</vt:lpstr>
      <vt:lpstr>OBJETIVOS</vt:lpstr>
      <vt:lpstr>Presentación de PowerPoint</vt:lpstr>
      <vt:lpstr>Presentación de PowerPoint</vt:lpstr>
      <vt:lpstr>Presentación de PowerPoint</vt:lpstr>
      <vt:lpstr>Presentación de PowerPoint</vt:lpstr>
      <vt:lpstr>Marco Referencial</vt:lpstr>
      <vt:lpstr>Presentación de PowerPoint</vt:lpstr>
      <vt:lpstr>Presentación de PowerPoint</vt:lpstr>
      <vt:lpstr>Presentación de PowerPoint</vt:lpstr>
      <vt:lpstr>  Evaluación Situacional  Evaluación Interna                                Evaluación Externa</vt:lpstr>
      <vt:lpstr>CAPÍTULO IV Análisis y Resultados</vt:lpstr>
      <vt:lpstr>Método CAMEL</vt:lpstr>
      <vt:lpstr>Análisis Método CAMEL 1. Capital</vt:lpstr>
      <vt:lpstr>2. Calidad de Activos</vt:lpstr>
      <vt:lpstr>  Morosidad por tipo de crédito</vt:lpstr>
      <vt:lpstr>2. Calidad de Activos</vt:lpstr>
      <vt:lpstr>3. Administración</vt:lpstr>
      <vt:lpstr>Presentación de PowerPoint</vt:lpstr>
      <vt:lpstr>4. Rentabilidad</vt:lpstr>
      <vt:lpstr>5. Liquidez </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ECONÓMICAS, ADMINISTRATIVAS Y DE COMERCIO</dc:title>
  <dc:creator>Usuario</dc:creator>
  <cp:lastModifiedBy>CJE-USR014</cp:lastModifiedBy>
  <cp:revision>82</cp:revision>
  <dcterms:modified xsi:type="dcterms:W3CDTF">2018-09-09T22:53:49Z</dcterms:modified>
</cp:coreProperties>
</file>