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3" r:id="rId1"/>
  </p:sldMasterIdLst>
  <p:sldIdLst>
    <p:sldId id="256" r:id="rId2"/>
    <p:sldId id="257" r:id="rId3"/>
    <p:sldId id="276" r:id="rId4"/>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6" r:id="rId33"/>
    <p:sldId id="307" r:id="rId34"/>
    <p:sldId id="305"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99"/>
    <a:srgbClr val="00FF00"/>
    <a:srgbClr val="CEDB23"/>
    <a:srgbClr val="69E8F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80" d="100"/>
          <a:sy n="80" d="100"/>
        </p:scale>
        <p:origin x="300"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dmin\Dropbox\Anlisis%20estadistico%20por%20metal\Variables_climaticas_estacion%20huashito.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5247930184669"/>
          <c:y val="9.8804981592066091E-2"/>
          <c:w val="0.83952916118878318"/>
          <c:h val="0.74726523278549917"/>
        </c:manualLayout>
      </c:layout>
      <c:areaChart>
        <c:grouping val="standard"/>
        <c:varyColors val="0"/>
        <c:ser>
          <c:idx val="0"/>
          <c:order val="0"/>
          <c:tx>
            <c:strRef>
              <c:f>'M293-PALMAORIENTE'!$G$211</c:f>
              <c:strCache>
                <c:ptCount val="1"/>
                <c:pt idx="0">
                  <c:v>PRECIPIT.</c:v>
                </c:pt>
              </c:strCache>
            </c:strRef>
          </c:tx>
          <c:spPr>
            <a:solidFill>
              <a:srgbClr val="0070C0">
                <a:alpha val="50000"/>
              </a:srgbClr>
            </a:solidFill>
            <a:ln w="31750" cap="sq">
              <a:solidFill>
                <a:schemeClr val="tx2">
                  <a:lumMod val="50000"/>
                </a:schemeClr>
              </a:solidFill>
              <a:miter lim="800000"/>
            </a:ln>
            <a:effectLst>
              <a:outerShdw blurRad="57150" dist="19050" dir="5400000" algn="ctr" rotWithShape="0">
                <a:srgbClr val="000000">
                  <a:alpha val="63000"/>
                </a:srgbClr>
              </a:outerShdw>
            </a:effectLst>
            <a:scene3d>
              <a:camera prst="orthographicFront"/>
              <a:lightRig rig="threePt" dir="t"/>
            </a:scene3d>
            <a:sp3d>
              <a:bevelT w="190500" h="38100"/>
            </a:sp3d>
          </c:spPr>
          <c:cat>
            <c:strRef>
              <c:f>'M293-PALMAORIENTE'!$F$212:$F$223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'M293-PALMAORIENTE'!$G$212:$G$223</c:f>
              <c:numCache>
                <c:formatCode>0.00</c:formatCode>
                <c:ptCount val="12"/>
                <c:pt idx="0">
                  <c:v>222.49761904761908</c:v>
                </c:pt>
                <c:pt idx="1">
                  <c:v>246.95476190476191</c:v>
                </c:pt>
                <c:pt idx="2">
                  <c:v>354.54047619047623</c:v>
                </c:pt>
                <c:pt idx="3">
                  <c:v>367.9500000000001</c:v>
                </c:pt>
                <c:pt idx="4">
                  <c:v>373.0547619047619</c:v>
                </c:pt>
                <c:pt idx="5">
                  <c:v>350.92619047619041</c:v>
                </c:pt>
                <c:pt idx="6">
                  <c:v>242.92142857142855</c:v>
                </c:pt>
                <c:pt idx="7">
                  <c:v>182.27619047619049</c:v>
                </c:pt>
                <c:pt idx="8">
                  <c:v>244.82857142857145</c:v>
                </c:pt>
                <c:pt idx="9">
                  <c:v>262.91666666666669</c:v>
                </c:pt>
                <c:pt idx="10">
                  <c:v>325.31428571428569</c:v>
                </c:pt>
                <c:pt idx="11">
                  <c:v>310.57619047619045</c:v>
                </c:pt>
              </c:numCache>
            </c:numRef>
          </c:val>
          <c:extLst>
            <c:ext xmlns:c16="http://schemas.microsoft.com/office/drawing/2014/chart" uri="{C3380CC4-5D6E-409C-BE32-E72D297353CC}">
              <c16:uniqueId val="{00000000-F2A0-4E8A-8EE8-13DE7548A41E}"/>
            </c:ext>
          </c:extLst>
        </c:ser>
        <c:ser>
          <c:idx val="2"/>
          <c:order val="1"/>
          <c:tx>
            <c:strRef>
              <c:f>'M293-PALMAORIENTE'!$I$211</c:f>
              <c:strCache>
                <c:ptCount val="1"/>
                <c:pt idx="0">
                  <c:v>EVAPOTR.</c:v>
                </c:pt>
              </c:strCache>
            </c:strRef>
          </c:tx>
          <c:spPr>
            <a:solidFill>
              <a:srgbClr val="48D303">
                <a:alpha val="49804"/>
              </a:srgbClr>
            </a:solidFill>
            <a:ln w="31750" cap="sq">
              <a:solidFill>
                <a:schemeClr val="accent6">
                  <a:lumMod val="50000"/>
                </a:schemeClr>
              </a:solidFill>
              <a:round/>
            </a:ln>
            <a:effectLst>
              <a:outerShdw blurRad="57150" dist="19050" dir="5400000" algn="ctr" rotWithShape="0">
                <a:srgbClr val="000000">
                  <a:alpha val="63000"/>
                </a:srgbClr>
              </a:outerShdw>
            </a:effectLst>
            <a:scene3d>
              <a:camera prst="orthographicFront"/>
              <a:lightRig rig="threePt" dir="t"/>
            </a:scene3d>
            <a:sp3d>
              <a:bevelT w="190500" h="38100"/>
            </a:sp3d>
          </c:spPr>
          <c:val>
            <c:numRef>
              <c:f>'M293-PALMAORIENTE'!$I$212:$I$223</c:f>
              <c:numCache>
                <c:formatCode>0.00</c:formatCode>
                <c:ptCount val="12"/>
                <c:pt idx="0">
                  <c:v>129.48229781411209</c:v>
                </c:pt>
                <c:pt idx="1">
                  <c:v>111.53207997781556</c:v>
                </c:pt>
                <c:pt idx="2">
                  <c:v>119.47436331173847</c:v>
                </c:pt>
                <c:pt idx="3">
                  <c:v>114.97190577950293</c:v>
                </c:pt>
                <c:pt idx="4">
                  <c:v>114.71082390224291</c:v>
                </c:pt>
                <c:pt idx="5">
                  <c:v>106.62007658982924</c:v>
                </c:pt>
                <c:pt idx="6">
                  <c:v>102.6099531822657</c:v>
                </c:pt>
                <c:pt idx="7">
                  <c:v>110.96687100182504</c:v>
                </c:pt>
                <c:pt idx="8">
                  <c:v>118.62084677362679</c:v>
                </c:pt>
                <c:pt idx="9">
                  <c:v>123.25557134816347</c:v>
                </c:pt>
                <c:pt idx="10">
                  <c:v>121.5661851755663</c:v>
                </c:pt>
                <c:pt idx="11">
                  <c:v>120.47520628592841</c:v>
                </c:pt>
              </c:numCache>
            </c:numRef>
          </c:val>
          <c:extLst>
            <c:ext xmlns:c16="http://schemas.microsoft.com/office/drawing/2014/chart" uri="{C3380CC4-5D6E-409C-BE32-E72D297353CC}">
              <c16:uniqueId val="{00000001-F2A0-4E8A-8EE8-13DE7548A41E}"/>
            </c:ext>
          </c:extLst>
        </c:ser>
        <c:ser>
          <c:idx val="1"/>
          <c:order val="2"/>
          <c:tx>
            <c:strRef>
              <c:f>'M293-PALMAORIENTE'!$H$211</c:f>
              <c:strCache>
                <c:ptCount val="1"/>
                <c:pt idx="0">
                  <c:v>EVAPOR.</c:v>
                </c:pt>
              </c:strCache>
            </c:strRef>
          </c:tx>
          <c:spPr>
            <a:solidFill>
              <a:srgbClr val="FF6600">
                <a:alpha val="50000"/>
              </a:srgbClr>
            </a:solidFill>
            <a:ln w="22225">
              <a:solidFill>
                <a:srgbClr val="CC3300"/>
              </a:solidFill>
              <a:miter lim="800000"/>
            </a:ln>
            <a:effectLst>
              <a:outerShdw blurRad="57150" dist="19050" dir="5400000" algn="ctr" rotWithShape="0">
                <a:srgbClr val="000000">
                  <a:alpha val="63000"/>
                </a:srgbClr>
              </a:outerShdw>
            </a:effectLst>
            <a:scene3d>
              <a:camera prst="orthographicFront"/>
              <a:lightRig rig="threePt" dir="t"/>
            </a:scene3d>
            <a:sp3d>
              <a:bevelT w="190500" h="38100"/>
            </a:sp3d>
          </c:spPr>
          <c:val>
            <c:numRef>
              <c:f>'M293-PALMAORIENTE'!$H$212:$H$223</c:f>
              <c:numCache>
                <c:formatCode>0.00</c:formatCode>
                <c:ptCount val="12"/>
                <c:pt idx="0">
                  <c:v>90.210000000000008</c:v>
                </c:pt>
                <c:pt idx="1">
                  <c:v>85.68</c:v>
                </c:pt>
                <c:pt idx="2">
                  <c:v>94.859999999999985</c:v>
                </c:pt>
                <c:pt idx="3">
                  <c:v>86.4</c:v>
                </c:pt>
                <c:pt idx="4">
                  <c:v>80.289999999999992</c:v>
                </c:pt>
                <c:pt idx="5">
                  <c:v>71.699999999999989</c:v>
                </c:pt>
                <c:pt idx="6">
                  <c:v>79.98</c:v>
                </c:pt>
                <c:pt idx="7">
                  <c:v>91.45</c:v>
                </c:pt>
                <c:pt idx="8">
                  <c:v>92.999999999999986</c:v>
                </c:pt>
                <c:pt idx="9">
                  <c:v>102.30000000000003</c:v>
                </c:pt>
                <c:pt idx="10">
                  <c:v>108.00000000000001</c:v>
                </c:pt>
                <c:pt idx="11">
                  <c:v>88.039999999999978</c:v>
                </c:pt>
              </c:numCache>
            </c:numRef>
          </c:val>
          <c:extLst>
            <c:ext xmlns:c16="http://schemas.microsoft.com/office/drawing/2014/chart" uri="{C3380CC4-5D6E-409C-BE32-E72D297353CC}">
              <c16:uniqueId val="{00000002-F2A0-4E8A-8EE8-13DE7548A41E}"/>
            </c:ext>
          </c:extLst>
        </c:ser>
        <c:dLbls>
          <c:showLegendKey val="0"/>
          <c:showVal val="0"/>
          <c:showCatName val="0"/>
          <c:showSerName val="0"/>
          <c:showPercent val="0"/>
          <c:showBubbleSize val="0"/>
        </c:dLbls>
        <c:dropLines>
          <c:spPr>
            <a:ln w="9525" cap="flat" cmpd="sng" algn="ctr">
              <a:solidFill>
                <a:schemeClr val="tx1">
                  <a:lumMod val="35000"/>
                  <a:lumOff val="65000"/>
                </a:schemeClr>
              </a:solidFill>
              <a:round/>
            </a:ln>
            <a:effectLst/>
          </c:spPr>
        </c:dropLines>
        <c:axId val="360891247"/>
        <c:axId val="360872527"/>
      </c:areaChart>
      <c:catAx>
        <c:axId val="360891247"/>
        <c:scaling>
          <c:orientation val="minMax"/>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b="1">
                    <a:solidFill>
                      <a:sysClr val="windowText" lastClr="000000"/>
                    </a:solidFill>
                  </a:rPr>
                  <a:t>Mes</a:t>
                </a:r>
              </a:p>
            </c:rich>
          </c:tx>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crossAx val="360872527"/>
        <c:crossesAt val="0"/>
        <c:auto val="1"/>
        <c:lblAlgn val="ctr"/>
        <c:lblOffset val="100"/>
        <c:noMultiLvlLbl val="0"/>
      </c:catAx>
      <c:valAx>
        <c:axId val="360872527"/>
        <c:scaling>
          <c:orientation val="minMax"/>
          <c:min val="0"/>
        </c:scaling>
        <c:delete val="0"/>
        <c:axPos val="l"/>
        <c:majorGridlines>
          <c:spPr>
            <a:ln w="9525" cap="flat" cmpd="sng" algn="ctr">
              <a:solidFill>
                <a:schemeClr val="tx2">
                  <a:lumMod val="75000"/>
                </a:schemeClr>
              </a:solidFill>
              <a:prstDash val="sysDash"/>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b="1">
                    <a:solidFill>
                      <a:sysClr val="windowText" lastClr="000000"/>
                    </a:solidFill>
                  </a:rPr>
                  <a:t>mm (L/m</a:t>
                </a:r>
                <a:r>
                  <a:rPr lang="es-ES" sz="1000" b="1" baseline="30000">
                    <a:solidFill>
                      <a:sysClr val="windowText" lastClr="000000"/>
                    </a:solidFill>
                  </a:rPr>
                  <a:t>2</a:t>
                </a:r>
                <a:r>
                  <a:rPr lang="es-ES" sz="1000" b="1">
                    <a:solidFill>
                      <a:sysClr val="windowText" lastClr="000000"/>
                    </a:solidFill>
                  </a:rPr>
                  <a:t>)</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crossAx val="360891247"/>
        <c:crosses val="autoZero"/>
        <c:crossBetween val="midCat"/>
        <c:majorUnit val="50"/>
        <c:minorUnit val="10"/>
      </c:valAx>
      <c:spPr>
        <a:noFill/>
        <a:ln>
          <a:solidFill>
            <a:sysClr val="windowText" lastClr="000000"/>
          </a:solidFill>
        </a:ln>
        <a:effectLst/>
      </c:spPr>
    </c:plotArea>
    <c:legend>
      <c:legendPos val="t"/>
      <c:layout/>
      <c:overlay val="0"/>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s-ES"/>
        </a:p>
      </c:txPr>
    </c:legend>
    <c:plotVisOnly val="1"/>
    <c:dispBlanksAs val="zero"/>
    <c:showDLblsOverMax val="0"/>
  </c:chart>
  <c:spPr>
    <a:solidFill>
      <a:schemeClr val="lt1"/>
    </a:solidFill>
    <a:ln w="12700" cap="flat" cmpd="sng" algn="ctr">
      <a:noFill/>
      <a:prstDash val="solid"/>
      <a:miter lim="800000"/>
    </a:ln>
    <a:effectLst/>
  </c:spPr>
  <c:txPr>
    <a:bodyPr/>
    <a:lstStyle/>
    <a:p>
      <a:pPr>
        <a:defRPr>
          <a:solidFill>
            <a:schemeClr val="dk1"/>
          </a:solidFill>
          <a:latin typeface="+mn-lt"/>
          <a:ea typeface="+mn-ea"/>
          <a:cs typeface="+mn-cs"/>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6">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4.png"/></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46AFB8-0AFC-43D4-916A-C20A88C09C02}" type="doc">
      <dgm:prSet loTypeId="urn:microsoft.com/office/officeart/2008/layout/PictureStrips" loCatId="list" qsTypeId="urn:microsoft.com/office/officeart/2005/8/quickstyle/simple3" qsCatId="simple" csTypeId="urn:microsoft.com/office/officeart/2005/8/colors/colorful4" csCatId="colorful" phldr="1"/>
      <dgm:spPr/>
      <dgm:t>
        <a:bodyPr/>
        <a:lstStyle/>
        <a:p>
          <a:endParaRPr lang="es-EC"/>
        </a:p>
      </dgm:t>
    </dgm:pt>
    <dgm:pt modelId="{9DBC2B8C-332F-4ABF-859D-F92F646D05FC}">
      <dgm:prSet phldrT="[Texto]" custT="1"/>
      <dgm:spPr/>
      <dgm:t>
        <a:bodyPr/>
        <a:lstStyle/>
        <a:p>
          <a:pPr>
            <a:lnSpc>
              <a:spcPct val="90000"/>
            </a:lnSpc>
          </a:pPr>
          <a:endParaRPr lang="es-EC" sz="1400" b="1" dirty="0" smtClean="0"/>
        </a:p>
        <a:p>
          <a:pPr>
            <a:lnSpc>
              <a:spcPct val="90000"/>
            </a:lnSpc>
          </a:pPr>
          <a:r>
            <a:rPr lang="es-EC" sz="1400" b="1" dirty="0" smtClean="0"/>
            <a:t>ANTECEDENTES</a:t>
          </a:r>
          <a:endParaRPr lang="es-EC" sz="1400" b="1" dirty="0"/>
        </a:p>
      </dgm:t>
    </dgm:pt>
    <dgm:pt modelId="{30A4D856-FEF6-41C0-A057-4C8464BF2B29}" type="parTrans" cxnId="{F0B7FAA0-C00B-49A7-96A3-C0CBDD15D06D}">
      <dgm:prSet/>
      <dgm:spPr/>
      <dgm:t>
        <a:bodyPr/>
        <a:lstStyle/>
        <a:p>
          <a:endParaRPr lang="es-EC"/>
        </a:p>
      </dgm:t>
    </dgm:pt>
    <dgm:pt modelId="{CDC9FC22-C4D2-4DA9-8B1D-C8ADBF50A2BA}" type="sibTrans" cxnId="{F0B7FAA0-C00B-49A7-96A3-C0CBDD15D06D}">
      <dgm:prSet/>
      <dgm:spPr/>
      <dgm:t>
        <a:bodyPr/>
        <a:lstStyle/>
        <a:p>
          <a:endParaRPr lang="es-EC"/>
        </a:p>
      </dgm:t>
    </dgm:pt>
    <dgm:pt modelId="{5086EA03-24F6-4534-AD53-C6F87F4A4E37}">
      <dgm:prSet phldrT="[Texto]" custT="1"/>
      <dgm:spPr/>
      <dgm:t>
        <a:bodyPr/>
        <a:lstStyle/>
        <a:p>
          <a:pPr>
            <a:lnSpc>
              <a:spcPct val="150000"/>
            </a:lnSpc>
          </a:pPr>
          <a:r>
            <a:rPr lang="es-ES" sz="1400" dirty="0" smtClean="0"/>
            <a:t>El suelo es un recurso natural, necesario para el desarrollo sostenible de los seres vivos, compuesto por una fase sólida, líquida y gaseosa.</a:t>
          </a:r>
          <a:endParaRPr lang="es-EC" sz="1400" dirty="0"/>
        </a:p>
      </dgm:t>
    </dgm:pt>
    <dgm:pt modelId="{6A6F530F-DACC-4B6D-811F-0EBF2DEC28F0}" type="parTrans" cxnId="{B6397567-6C81-47EB-BD9C-BA46A1BF385C}">
      <dgm:prSet/>
      <dgm:spPr/>
      <dgm:t>
        <a:bodyPr/>
        <a:lstStyle/>
        <a:p>
          <a:endParaRPr lang="es-EC"/>
        </a:p>
      </dgm:t>
    </dgm:pt>
    <dgm:pt modelId="{871A435C-B77D-464F-A173-F669EB8C94CE}" type="sibTrans" cxnId="{B6397567-6C81-47EB-BD9C-BA46A1BF385C}">
      <dgm:prSet/>
      <dgm:spPr/>
      <dgm:t>
        <a:bodyPr/>
        <a:lstStyle/>
        <a:p>
          <a:endParaRPr lang="es-EC"/>
        </a:p>
      </dgm:t>
    </dgm:pt>
    <dgm:pt modelId="{D330871C-A089-4D11-9EE4-DAE5BB9EAB1A}">
      <dgm:prSet phldrT="[Texto]" custT="1"/>
      <dgm:spPr/>
      <dgm:t>
        <a:bodyPr/>
        <a:lstStyle/>
        <a:p>
          <a:pPr>
            <a:lnSpc>
              <a:spcPct val="150000"/>
            </a:lnSpc>
          </a:pPr>
          <a:r>
            <a:rPr lang="es-ES" sz="1400" dirty="0" smtClean="0"/>
            <a:t>La problemática de su contaminación, se debe a la actividad agrícola, industrial, minera, la generación de residuos sólidos y líquidos urbanos.</a:t>
          </a:r>
          <a:endParaRPr lang="es-EC" sz="1400" dirty="0"/>
        </a:p>
      </dgm:t>
    </dgm:pt>
    <dgm:pt modelId="{FFE5C4D3-F6BA-4A6B-BB84-D735A08FCE2B}" type="parTrans" cxnId="{D17AFFC6-1A47-4DA0-A571-1FDC0AB69CE4}">
      <dgm:prSet/>
      <dgm:spPr/>
      <dgm:t>
        <a:bodyPr/>
        <a:lstStyle/>
        <a:p>
          <a:endParaRPr lang="es-ES"/>
        </a:p>
      </dgm:t>
    </dgm:pt>
    <dgm:pt modelId="{A315A150-F20E-4CCD-AAED-D826EDE2DC68}" type="sibTrans" cxnId="{D17AFFC6-1A47-4DA0-A571-1FDC0AB69CE4}">
      <dgm:prSet/>
      <dgm:spPr/>
      <dgm:t>
        <a:bodyPr/>
        <a:lstStyle/>
        <a:p>
          <a:endParaRPr lang="es-ES"/>
        </a:p>
      </dgm:t>
    </dgm:pt>
    <dgm:pt modelId="{8C36CF46-F2B6-493D-A134-58E5A071AE75}">
      <dgm:prSet phldrT="[Texto]" custT="1"/>
      <dgm:spPr/>
      <dgm:t>
        <a:bodyPr/>
        <a:lstStyle/>
        <a:p>
          <a:pPr>
            <a:lnSpc>
              <a:spcPct val="150000"/>
            </a:lnSpc>
          </a:pPr>
          <a:endParaRPr lang="es-EC" sz="1400" dirty="0"/>
        </a:p>
      </dgm:t>
    </dgm:pt>
    <dgm:pt modelId="{EC694907-103B-4635-A1D5-F79BA40B951A}" type="parTrans" cxnId="{366FB514-8272-4CBC-A369-B09CF107ED3F}">
      <dgm:prSet/>
      <dgm:spPr/>
      <dgm:t>
        <a:bodyPr/>
        <a:lstStyle/>
        <a:p>
          <a:endParaRPr lang="es-ES"/>
        </a:p>
      </dgm:t>
    </dgm:pt>
    <dgm:pt modelId="{6131F278-8111-47B4-B03F-A3C03BB5D06A}" type="sibTrans" cxnId="{366FB514-8272-4CBC-A369-B09CF107ED3F}">
      <dgm:prSet/>
      <dgm:spPr/>
      <dgm:t>
        <a:bodyPr/>
        <a:lstStyle/>
        <a:p>
          <a:endParaRPr lang="es-ES"/>
        </a:p>
      </dgm:t>
    </dgm:pt>
    <dgm:pt modelId="{95090F88-25CF-4A30-B94C-45BF0CB115FB}">
      <dgm:prSet phldrT="[Texto]" custT="1"/>
      <dgm:spPr/>
      <dgm:t>
        <a:bodyPr/>
        <a:lstStyle/>
        <a:p>
          <a:pPr>
            <a:lnSpc>
              <a:spcPct val="150000"/>
            </a:lnSpc>
          </a:pPr>
          <a:r>
            <a:rPr lang="es-ES" sz="1400" dirty="0" smtClean="0"/>
            <a:t>La mayoría de metales pesados (MP), se encuentran en cantidades fijadas por consideraciones de orden geológico y en formas químicas insolubles, por lo que en condiciones normales no representan un peligro para la biota.</a:t>
          </a:r>
          <a:endParaRPr lang="es-EC" sz="1400" dirty="0"/>
        </a:p>
      </dgm:t>
    </dgm:pt>
    <dgm:pt modelId="{AB1CCF7D-A114-462C-B37C-2BCCB90E2CC8}" type="parTrans" cxnId="{1B17A7C4-DA54-4460-8720-D2CEC5C50D24}">
      <dgm:prSet/>
      <dgm:spPr/>
      <dgm:t>
        <a:bodyPr/>
        <a:lstStyle/>
        <a:p>
          <a:endParaRPr lang="es-ES"/>
        </a:p>
      </dgm:t>
    </dgm:pt>
    <dgm:pt modelId="{7C9C6435-9691-4FEE-BDCC-03025139F469}" type="sibTrans" cxnId="{1B17A7C4-DA54-4460-8720-D2CEC5C50D24}">
      <dgm:prSet/>
      <dgm:spPr/>
      <dgm:t>
        <a:bodyPr/>
        <a:lstStyle/>
        <a:p>
          <a:endParaRPr lang="es-ES"/>
        </a:p>
      </dgm:t>
    </dgm:pt>
    <dgm:pt modelId="{990C2339-826F-47F8-912E-23A1FF8F2A9F}">
      <dgm:prSet phldrT="[Texto]" custT="1"/>
      <dgm:spPr/>
      <dgm:t>
        <a:bodyPr/>
        <a:lstStyle/>
        <a:p>
          <a:pPr>
            <a:lnSpc>
              <a:spcPct val="150000"/>
            </a:lnSpc>
          </a:pPr>
          <a:r>
            <a:rPr lang="es-ES" sz="1400" dirty="0" smtClean="0"/>
            <a:t>Países como Polonia, Holanda, España y Estados Unidos desarrollaron metodologías para el establecimiento de Niveles Fondo  (NF) y Niveles de Referencia (NGR), mediante las cuales se decretaron normas de calidad. </a:t>
          </a:r>
          <a:endParaRPr lang="es-EC" sz="1400" dirty="0"/>
        </a:p>
      </dgm:t>
    </dgm:pt>
    <dgm:pt modelId="{0E0EB404-284B-4DF8-B7C0-3F4FAADF9824}" type="parTrans" cxnId="{04FD9550-36AA-42F0-973C-ED5C62E03667}">
      <dgm:prSet/>
      <dgm:spPr/>
      <dgm:t>
        <a:bodyPr/>
        <a:lstStyle/>
        <a:p>
          <a:endParaRPr lang="es-ES"/>
        </a:p>
      </dgm:t>
    </dgm:pt>
    <dgm:pt modelId="{A15378FB-C931-4E4A-B5E5-D3777D176492}" type="sibTrans" cxnId="{04FD9550-36AA-42F0-973C-ED5C62E03667}">
      <dgm:prSet/>
      <dgm:spPr/>
      <dgm:t>
        <a:bodyPr/>
        <a:lstStyle/>
        <a:p>
          <a:endParaRPr lang="es-ES"/>
        </a:p>
      </dgm:t>
    </dgm:pt>
    <dgm:pt modelId="{B5E1E2D2-CA84-4F49-9910-F555F3919D48}">
      <dgm:prSet phldrT="[Texto]" custT="1"/>
      <dgm:spPr/>
      <dgm:t>
        <a:bodyPr/>
        <a:lstStyle/>
        <a:p>
          <a:pPr>
            <a:lnSpc>
              <a:spcPct val="150000"/>
            </a:lnSpc>
          </a:pPr>
          <a:r>
            <a:rPr lang="es-ES" sz="1400" dirty="0" smtClean="0"/>
            <a:t>La acumulación inadvertida de los MP en el suelo y su interacción con sus propiedades, determinan su movilidad, biodisponibilidad y toxicidad. </a:t>
          </a:r>
          <a:endParaRPr lang="es-EC" sz="1400" dirty="0"/>
        </a:p>
      </dgm:t>
    </dgm:pt>
    <dgm:pt modelId="{259E9B9F-3D01-42AF-AFDF-499BD808B957}" type="parTrans" cxnId="{45DCFAF3-756A-434E-B491-EFD14A447676}">
      <dgm:prSet/>
      <dgm:spPr/>
      <dgm:t>
        <a:bodyPr/>
        <a:lstStyle/>
        <a:p>
          <a:endParaRPr lang="es-ES"/>
        </a:p>
      </dgm:t>
    </dgm:pt>
    <dgm:pt modelId="{AEDF9DCD-E452-4A35-B76C-EA69830D1A3D}" type="sibTrans" cxnId="{45DCFAF3-756A-434E-B491-EFD14A447676}">
      <dgm:prSet/>
      <dgm:spPr/>
      <dgm:t>
        <a:bodyPr/>
        <a:lstStyle/>
        <a:p>
          <a:endParaRPr lang="es-ES"/>
        </a:p>
      </dgm:t>
    </dgm:pt>
    <dgm:pt modelId="{E1D46BE8-8002-4381-8D09-9D2EA9FC1390}" type="pres">
      <dgm:prSet presAssocID="{DF46AFB8-0AFC-43D4-916A-C20A88C09C02}" presName="Name0" presStyleCnt="0">
        <dgm:presLayoutVars>
          <dgm:dir/>
          <dgm:resizeHandles val="exact"/>
        </dgm:presLayoutVars>
      </dgm:prSet>
      <dgm:spPr/>
      <dgm:t>
        <a:bodyPr/>
        <a:lstStyle/>
        <a:p>
          <a:endParaRPr lang="es-ES"/>
        </a:p>
      </dgm:t>
    </dgm:pt>
    <dgm:pt modelId="{512CDCFE-6E12-4745-8E2E-8B040EA1942E}" type="pres">
      <dgm:prSet presAssocID="{9DBC2B8C-332F-4ABF-859D-F92F646D05FC}" presName="composite" presStyleCnt="0"/>
      <dgm:spPr/>
    </dgm:pt>
    <dgm:pt modelId="{1222238A-EA09-4BAF-8EDB-6C55730F80BB}" type="pres">
      <dgm:prSet presAssocID="{9DBC2B8C-332F-4ABF-859D-F92F646D05FC}" presName="rect1" presStyleLbl="trAlignAcc1" presStyleIdx="0" presStyleCnt="1" custScaleY="156929">
        <dgm:presLayoutVars>
          <dgm:bulletEnabled val="1"/>
        </dgm:presLayoutVars>
      </dgm:prSet>
      <dgm:spPr/>
      <dgm:t>
        <a:bodyPr/>
        <a:lstStyle/>
        <a:p>
          <a:endParaRPr lang="es-ES"/>
        </a:p>
      </dgm:t>
    </dgm:pt>
    <dgm:pt modelId="{CE2CC001-1808-426E-849E-AA7609390BE6}" type="pres">
      <dgm:prSet presAssocID="{9DBC2B8C-332F-4ABF-859D-F92F646D05FC}" presName="rect2" presStyleLbl="fgImgPlace1" presStyleIdx="0" presStyleCnt="1" custScaleX="82292" custScaleY="69499" custLinFactNeighborX="15136" custLinFactNeighborY="44724"/>
      <dgm:spPr>
        <a:blipFill rotWithShape="1">
          <a:blip xmlns:r="http://schemas.openxmlformats.org/officeDocument/2006/relationships" r:embed="rId1"/>
          <a:stretch>
            <a:fillRect/>
          </a:stretch>
        </a:blipFill>
      </dgm:spPr>
      <dgm:t>
        <a:bodyPr/>
        <a:lstStyle/>
        <a:p>
          <a:endParaRPr lang="es-ES"/>
        </a:p>
      </dgm:t>
    </dgm:pt>
  </dgm:ptLst>
  <dgm:cxnLst>
    <dgm:cxn modelId="{B6397567-6C81-47EB-BD9C-BA46A1BF385C}" srcId="{9DBC2B8C-332F-4ABF-859D-F92F646D05FC}" destId="{5086EA03-24F6-4534-AD53-C6F87F4A4E37}" srcOrd="0" destOrd="0" parTransId="{6A6F530F-DACC-4B6D-811F-0EBF2DEC28F0}" sibTransId="{871A435C-B77D-464F-A173-F669EB8C94CE}"/>
    <dgm:cxn modelId="{D0A6B61D-0E30-4F10-A4F5-21F43559B0CC}" type="presOf" srcId="{990C2339-826F-47F8-912E-23A1FF8F2A9F}" destId="{1222238A-EA09-4BAF-8EDB-6C55730F80BB}" srcOrd="0" destOrd="5" presId="urn:microsoft.com/office/officeart/2008/layout/PictureStrips"/>
    <dgm:cxn modelId="{D17AFFC6-1A47-4DA0-A571-1FDC0AB69CE4}" srcId="{9DBC2B8C-332F-4ABF-859D-F92F646D05FC}" destId="{D330871C-A089-4D11-9EE4-DAE5BB9EAB1A}" srcOrd="1" destOrd="0" parTransId="{FFE5C4D3-F6BA-4A6B-BB84-D735A08FCE2B}" sibTransId="{A315A150-F20E-4CCD-AAED-D826EDE2DC68}"/>
    <dgm:cxn modelId="{834D9DC2-174F-43B1-930F-C2D8F0757973}" type="presOf" srcId="{95090F88-25CF-4A30-B94C-45BF0CB115FB}" destId="{1222238A-EA09-4BAF-8EDB-6C55730F80BB}" srcOrd="0" destOrd="3" presId="urn:microsoft.com/office/officeart/2008/layout/PictureStrips"/>
    <dgm:cxn modelId="{366FB514-8272-4CBC-A369-B09CF107ED3F}" srcId="{9DBC2B8C-332F-4ABF-859D-F92F646D05FC}" destId="{8C36CF46-F2B6-493D-A134-58E5A071AE75}" srcOrd="5" destOrd="0" parTransId="{EC694907-103B-4635-A1D5-F79BA40B951A}" sibTransId="{6131F278-8111-47B4-B03F-A3C03BB5D06A}"/>
    <dgm:cxn modelId="{1B17A7C4-DA54-4460-8720-D2CEC5C50D24}" srcId="{9DBC2B8C-332F-4ABF-859D-F92F646D05FC}" destId="{95090F88-25CF-4A30-B94C-45BF0CB115FB}" srcOrd="2" destOrd="0" parTransId="{AB1CCF7D-A114-462C-B37C-2BCCB90E2CC8}" sibTransId="{7C9C6435-9691-4FEE-BDCC-03025139F469}"/>
    <dgm:cxn modelId="{66D9032F-40E5-4104-AD62-D3F48A3538DE}" type="presOf" srcId="{5086EA03-24F6-4534-AD53-C6F87F4A4E37}" destId="{1222238A-EA09-4BAF-8EDB-6C55730F80BB}" srcOrd="0" destOrd="1" presId="urn:microsoft.com/office/officeart/2008/layout/PictureStrips"/>
    <dgm:cxn modelId="{9990DA47-D95D-4DFC-9A53-7D3EB6F2D136}" type="presOf" srcId="{8C36CF46-F2B6-493D-A134-58E5A071AE75}" destId="{1222238A-EA09-4BAF-8EDB-6C55730F80BB}" srcOrd="0" destOrd="6" presId="urn:microsoft.com/office/officeart/2008/layout/PictureStrips"/>
    <dgm:cxn modelId="{45DCFAF3-756A-434E-B491-EFD14A447676}" srcId="{9DBC2B8C-332F-4ABF-859D-F92F646D05FC}" destId="{B5E1E2D2-CA84-4F49-9910-F555F3919D48}" srcOrd="3" destOrd="0" parTransId="{259E9B9F-3D01-42AF-AFDF-499BD808B957}" sibTransId="{AEDF9DCD-E452-4A35-B76C-EA69830D1A3D}"/>
    <dgm:cxn modelId="{9CA6AE53-7A74-4360-9C87-3C81970BEBC8}" type="presOf" srcId="{9DBC2B8C-332F-4ABF-859D-F92F646D05FC}" destId="{1222238A-EA09-4BAF-8EDB-6C55730F80BB}" srcOrd="0" destOrd="0" presId="urn:microsoft.com/office/officeart/2008/layout/PictureStrips"/>
    <dgm:cxn modelId="{E0DEB538-1174-4B3A-86FE-449E040B9127}" type="presOf" srcId="{B5E1E2D2-CA84-4F49-9910-F555F3919D48}" destId="{1222238A-EA09-4BAF-8EDB-6C55730F80BB}" srcOrd="0" destOrd="4" presId="urn:microsoft.com/office/officeart/2008/layout/PictureStrips"/>
    <dgm:cxn modelId="{F0B7FAA0-C00B-49A7-96A3-C0CBDD15D06D}" srcId="{DF46AFB8-0AFC-43D4-916A-C20A88C09C02}" destId="{9DBC2B8C-332F-4ABF-859D-F92F646D05FC}" srcOrd="0" destOrd="0" parTransId="{30A4D856-FEF6-41C0-A057-4C8464BF2B29}" sibTransId="{CDC9FC22-C4D2-4DA9-8B1D-C8ADBF50A2BA}"/>
    <dgm:cxn modelId="{7E0FB642-3729-4E43-AF63-18137D86EF5B}" type="presOf" srcId="{D330871C-A089-4D11-9EE4-DAE5BB9EAB1A}" destId="{1222238A-EA09-4BAF-8EDB-6C55730F80BB}" srcOrd="0" destOrd="2" presId="urn:microsoft.com/office/officeart/2008/layout/PictureStrips"/>
    <dgm:cxn modelId="{37EF05C3-2466-4DD0-976B-1D68817B919E}" type="presOf" srcId="{DF46AFB8-0AFC-43D4-916A-C20A88C09C02}" destId="{E1D46BE8-8002-4381-8D09-9D2EA9FC1390}" srcOrd="0" destOrd="0" presId="urn:microsoft.com/office/officeart/2008/layout/PictureStrips"/>
    <dgm:cxn modelId="{04FD9550-36AA-42F0-973C-ED5C62E03667}" srcId="{9DBC2B8C-332F-4ABF-859D-F92F646D05FC}" destId="{990C2339-826F-47F8-912E-23A1FF8F2A9F}" srcOrd="4" destOrd="0" parTransId="{0E0EB404-284B-4DF8-B7C0-3F4FAADF9824}" sibTransId="{A15378FB-C931-4E4A-B5E5-D3777D176492}"/>
    <dgm:cxn modelId="{C595F536-19BE-41F1-BFB9-7E31CC67A15C}" type="presParOf" srcId="{E1D46BE8-8002-4381-8D09-9D2EA9FC1390}" destId="{512CDCFE-6E12-4745-8E2E-8B040EA1942E}" srcOrd="0" destOrd="0" presId="urn:microsoft.com/office/officeart/2008/layout/PictureStrips"/>
    <dgm:cxn modelId="{414B3B16-533B-42D0-B841-27B86CBE33AA}" type="presParOf" srcId="{512CDCFE-6E12-4745-8E2E-8B040EA1942E}" destId="{1222238A-EA09-4BAF-8EDB-6C55730F80BB}" srcOrd="0" destOrd="0" presId="urn:microsoft.com/office/officeart/2008/layout/PictureStrips"/>
    <dgm:cxn modelId="{891618BD-7423-4817-BCBA-E98060ECFA2C}" type="presParOf" srcId="{512CDCFE-6E12-4745-8E2E-8B040EA1942E}" destId="{CE2CC001-1808-426E-849E-AA7609390BE6}"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790B98-71D4-4B60-AA89-A5FDD9186A97}" type="doc">
      <dgm:prSet loTypeId="urn:microsoft.com/office/officeart/2005/8/layout/vList3" loCatId="list" qsTypeId="urn:microsoft.com/office/officeart/2005/8/quickstyle/simple3" qsCatId="simple" csTypeId="urn:microsoft.com/office/officeart/2005/8/colors/colorful1" csCatId="colorful" phldr="1"/>
      <dgm:spPr/>
      <dgm:t>
        <a:bodyPr/>
        <a:lstStyle/>
        <a:p>
          <a:endParaRPr lang="es-ES"/>
        </a:p>
      </dgm:t>
    </dgm:pt>
    <dgm:pt modelId="{5E3D5F5D-8190-4867-8749-F95C33166E25}">
      <dgm:prSet phldrT="[Texto]"/>
      <dgm:spPr/>
      <dgm:t>
        <a:bodyPr/>
        <a:lstStyle/>
        <a:p>
          <a:pPr algn="l"/>
          <a:r>
            <a:rPr lang="es-EC" dirty="0" smtClean="0"/>
            <a:t>San Carlos presenta pasivos ambientales: </a:t>
          </a:r>
          <a:r>
            <a:rPr lang="es-ES" dirty="0" smtClean="0"/>
            <a:t>61 derrames, 18 fosas y 83 piscinas de ripios de perforación</a:t>
          </a:r>
          <a:r>
            <a:rPr lang="es-EC" dirty="0" smtClean="0"/>
            <a:t> </a:t>
          </a:r>
          <a:r>
            <a:rPr lang="es-ES" dirty="0" smtClean="0"/>
            <a:t>, producto de la mala práctica de la actividad hidrocarburífera, destacando que existen tres campos petroleros: MPC, PBH y SACHA, que cubren en su totalidad el área de estudio, ubicándola como la tercera parroquia con índices de contaminación en la provincia. (PRAS-MAE, 2015). </a:t>
          </a:r>
          <a:endParaRPr lang="es-ES" dirty="0"/>
        </a:p>
      </dgm:t>
    </dgm:pt>
    <dgm:pt modelId="{DAB21FA4-15A2-4FA9-9660-9CAF3E4261A7}" type="parTrans" cxnId="{996B51A9-F89C-4CC0-BDC4-2A52F952EB63}">
      <dgm:prSet/>
      <dgm:spPr/>
      <dgm:t>
        <a:bodyPr/>
        <a:lstStyle/>
        <a:p>
          <a:endParaRPr lang="es-ES"/>
        </a:p>
      </dgm:t>
    </dgm:pt>
    <dgm:pt modelId="{37A89403-0FAF-4C4B-B54B-A379BAFEB44D}" type="sibTrans" cxnId="{996B51A9-F89C-4CC0-BDC4-2A52F952EB63}">
      <dgm:prSet/>
      <dgm:spPr/>
      <dgm:t>
        <a:bodyPr/>
        <a:lstStyle/>
        <a:p>
          <a:endParaRPr lang="es-ES"/>
        </a:p>
      </dgm:t>
    </dgm:pt>
    <dgm:pt modelId="{2B25CC61-C201-4EDC-9C75-B3D57878C64D}">
      <dgm:prSet phldrT="[Texto]"/>
      <dgm:spPr/>
      <dgm:t>
        <a:bodyPr/>
        <a:lstStyle/>
        <a:p>
          <a:r>
            <a:rPr lang="es-ES" dirty="0" smtClean="0"/>
            <a:t>Incremento de intensiva actividad agrícola y pecuaria en los últimos años evidenciado en la ocupación inadecuada de asentamientos humanos que implican la pérdida de cobertura del suelo en un 57,98% del área total de la parroquia. (GADPO, 2015)</a:t>
          </a:r>
          <a:endParaRPr lang="es-ES" dirty="0"/>
        </a:p>
      </dgm:t>
    </dgm:pt>
    <dgm:pt modelId="{8156E754-779D-477F-BC22-6173220D6E38}" type="parTrans" cxnId="{A5FA8DF3-DBFA-46C1-8448-ECAE0862601C}">
      <dgm:prSet/>
      <dgm:spPr/>
      <dgm:t>
        <a:bodyPr/>
        <a:lstStyle/>
        <a:p>
          <a:endParaRPr lang="es-ES"/>
        </a:p>
      </dgm:t>
    </dgm:pt>
    <dgm:pt modelId="{60FCC86E-0A2A-4F8A-BF4A-36AA5D0EE451}" type="sibTrans" cxnId="{A5FA8DF3-DBFA-46C1-8448-ECAE0862601C}">
      <dgm:prSet/>
      <dgm:spPr/>
      <dgm:t>
        <a:bodyPr/>
        <a:lstStyle/>
        <a:p>
          <a:endParaRPr lang="es-ES"/>
        </a:p>
      </dgm:t>
    </dgm:pt>
    <dgm:pt modelId="{22BF0E7E-2A0E-420E-81CB-0639F13E13DB}">
      <dgm:prSet phldrT="[Texto]"/>
      <dgm:spPr/>
      <dgm:t>
        <a:bodyPr/>
        <a:lstStyle/>
        <a:p>
          <a:r>
            <a:rPr lang="es-ES" dirty="0" smtClean="0"/>
            <a:t>En esta perspectiva, el sistema ambiental de la parroquia, debe ser evaluado con objetivos de preservación y mitigación de la contaminación ambiental, siendo las causas antes mencionadas, focos de contaminación difusa de diversos contaminantes y entre ellos encontramos los metales </a:t>
          </a:r>
          <a:r>
            <a:rPr lang="es-ES" dirty="0" smtClean="0"/>
            <a:t>pesados.</a:t>
          </a:r>
          <a:endParaRPr lang="es-ES" dirty="0"/>
        </a:p>
      </dgm:t>
    </dgm:pt>
    <dgm:pt modelId="{18D56731-C3CF-491E-BC10-3563648BB4AB}" type="parTrans" cxnId="{984FC818-E860-45CE-B2EF-2AB779328A5E}">
      <dgm:prSet/>
      <dgm:spPr/>
      <dgm:t>
        <a:bodyPr/>
        <a:lstStyle/>
        <a:p>
          <a:endParaRPr lang="es-ES"/>
        </a:p>
      </dgm:t>
    </dgm:pt>
    <dgm:pt modelId="{72C3BCAC-96EC-4319-B187-AFC1A5D10A76}" type="sibTrans" cxnId="{984FC818-E860-45CE-B2EF-2AB779328A5E}">
      <dgm:prSet/>
      <dgm:spPr/>
      <dgm:t>
        <a:bodyPr/>
        <a:lstStyle/>
        <a:p>
          <a:endParaRPr lang="es-ES"/>
        </a:p>
      </dgm:t>
    </dgm:pt>
    <dgm:pt modelId="{04390EAE-17CA-44CE-A25A-5C361536A02F}" type="pres">
      <dgm:prSet presAssocID="{A5790B98-71D4-4B60-AA89-A5FDD9186A97}" presName="linearFlow" presStyleCnt="0">
        <dgm:presLayoutVars>
          <dgm:dir/>
          <dgm:resizeHandles val="exact"/>
        </dgm:presLayoutVars>
      </dgm:prSet>
      <dgm:spPr/>
      <dgm:t>
        <a:bodyPr/>
        <a:lstStyle/>
        <a:p>
          <a:endParaRPr lang="es-ES"/>
        </a:p>
      </dgm:t>
    </dgm:pt>
    <dgm:pt modelId="{EA9E6E7E-E509-4B04-B36D-B718BB467B8C}" type="pres">
      <dgm:prSet presAssocID="{5E3D5F5D-8190-4867-8749-F95C33166E25}" presName="composite" presStyleCnt="0"/>
      <dgm:spPr/>
    </dgm:pt>
    <dgm:pt modelId="{A06E8014-7065-428C-8188-596FA1B80462}" type="pres">
      <dgm:prSet presAssocID="{5E3D5F5D-8190-4867-8749-F95C33166E25}" presName="imgShp" presStyleLbl="fgImgPlace1" presStyleIdx="0" presStyleCnt="3"/>
      <dgm:spPr>
        <a:blipFill rotWithShape="1">
          <a:blip xmlns:r="http://schemas.openxmlformats.org/officeDocument/2006/relationships" r:embed="rId1"/>
          <a:stretch>
            <a:fillRect/>
          </a:stretch>
        </a:blipFill>
      </dgm:spPr>
    </dgm:pt>
    <dgm:pt modelId="{4AB74DD4-AE20-44A2-A8CD-54E9DA5383A6}" type="pres">
      <dgm:prSet presAssocID="{5E3D5F5D-8190-4867-8749-F95C33166E25}" presName="txShp" presStyleLbl="node1" presStyleIdx="0" presStyleCnt="3">
        <dgm:presLayoutVars>
          <dgm:bulletEnabled val="1"/>
        </dgm:presLayoutVars>
      </dgm:prSet>
      <dgm:spPr/>
      <dgm:t>
        <a:bodyPr/>
        <a:lstStyle/>
        <a:p>
          <a:endParaRPr lang="es-ES"/>
        </a:p>
      </dgm:t>
    </dgm:pt>
    <dgm:pt modelId="{27F2CE07-5DB7-4658-8E6C-BCE7EA6F9E6C}" type="pres">
      <dgm:prSet presAssocID="{37A89403-0FAF-4C4B-B54B-A379BAFEB44D}" presName="spacing" presStyleCnt="0"/>
      <dgm:spPr/>
    </dgm:pt>
    <dgm:pt modelId="{3A302ECC-34E5-4E4C-94A2-27AF7FBC212B}" type="pres">
      <dgm:prSet presAssocID="{2B25CC61-C201-4EDC-9C75-B3D57878C64D}" presName="composite" presStyleCnt="0"/>
      <dgm:spPr/>
    </dgm:pt>
    <dgm:pt modelId="{936CDA13-D089-45FB-9F86-F809F69C1DA0}" type="pres">
      <dgm:prSet presAssocID="{2B25CC61-C201-4EDC-9C75-B3D57878C64D}" presName="imgShp" presStyleLbl="fgImgPlace1" presStyleIdx="1" presStyleCnt="3"/>
      <dgm:spPr>
        <a:blipFill rotWithShape="1">
          <a:blip xmlns:r="http://schemas.openxmlformats.org/officeDocument/2006/relationships" r:embed="rId2"/>
          <a:stretch>
            <a:fillRect/>
          </a:stretch>
        </a:blipFill>
      </dgm:spPr>
    </dgm:pt>
    <dgm:pt modelId="{99F1EF95-78EC-4148-9F67-E336DD40841C}" type="pres">
      <dgm:prSet presAssocID="{2B25CC61-C201-4EDC-9C75-B3D57878C64D}" presName="txShp" presStyleLbl="node1" presStyleIdx="1" presStyleCnt="3">
        <dgm:presLayoutVars>
          <dgm:bulletEnabled val="1"/>
        </dgm:presLayoutVars>
      </dgm:prSet>
      <dgm:spPr/>
      <dgm:t>
        <a:bodyPr/>
        <a:lstStyle/>
        <a:p>
          <a:endParaRPr lang="es-ES"/>
        </a:p>
      </dgm:t>
    </dgm:pt>
    <dgm:pt modelId="{23155A99-6C56-4F03-AC07-1F7E68262CC7}" type="pres">
      <dgm:prSet presAssocID="{60FCC86E-0A2A-4F8A-BF4A-36AA5D0EE451}" presName="spacing" presStyleCnt="0"/>
      <dgm:spPr/>
    </dgm:pt>
    <dgm:pt modelId="{69B50D4C-2BA8-4193-81B9-4852D266FCC7}" type="pres">
      <dgm:prSet presAssocID="{22BF0E7E-2A0E-420E-81CB-0639F13E13DB}" presName="composite" presStyleCnt="0"/>
      <dgm:spPr/>
    </dgm:pt>
    <dgm:pt modelId="{EB3129F6-3976-4E7F-9CD2-2FCBC28027DE}" type="pres">
      <dgm:prSet presAssocID="{22BF0E7E-2A0E-420E-81CB-0639F13E13DB}" presName="imgShp" presStyleLbl="fgImgPlace1" presStyleIdx="2" presStyleCnt="3"/>
      <dgm:spPr>
        <a:blipFill rotWithShape="1">
          <a:blip xmlns:r="http://schemas.openxmlformats.org/officeDocument/2006/relationships" r:embed="rId3"/>
          <a:stretch>
            <a:fillRect/>
          </a:stretch>
        </a:blipFill>
      </dgm:spPr>
    </dgm:pt>
    <dgm:pt modelId="{466C6F05-90AD-4A9B-BA5E-54B717411AD5}" type="pres">
      <dgm:prSet presAssocID="{22BF0E7E-2A0E-420E-81CB-0639F13E13DB}" presName="txShp" presStyleLbl="node1" presStyleIdx="2" presStyleCnt="3">
        <dgm:presLayoutVars>
          <dgm:bulletEnabled val="1"/>
        </dgm:presLayoutVars>
      </dgm:prSet>
      <dgm:spPr/>
      <dgm:t>
        <a:bodyPr/>
        <a:lstStyle/>
        <a:p>
          <a:endParaRPr lang="es-ES"/>
        </a:p>
      </dgm:t>
    </dgm:pt>
  </dgm:ptLst>
  <dgm:cxnLst>
    <dgm:cxn modelId="{984FC818-E860-45CE-B2EF-2AB779328A5E}" srcId="{A5790B98-71D4-4B60-AA89-A5FDD9186A97}" destId="{22BF0E7E-2A0E-420E-81CB-0639F13E13DB}" srcOrd="2" destOrd="0" parTransId="{18D56731-C3CF-491E-BC10-3563648BB4AB}" sibTransId="{72C3BCAC-96EC-4319-B187-AFC1A5D10A76}"/>
    <dgm:cxn modelId="{3E1E6929-1BBF-4820-B7EE-97E6CE3B1CD1}" type="presOf" srcId="{22BF0E7E-2A0E-420E-81CB-0639F13E13DB}" destId="{466C6F05-90AD-4A9B-BA5E-54B717411AD5}" srcOrd="0" destOrd="0" presId="urn:microsoft.com/office/officeart/2005/8/layout/vList3"/>
    <dgm:cxn modelId="{07FC7C8C-BA1A-4ECF-B317-E22997FAF0B4}" type="presOf" srcId="{A5790B98-71D4-4B60-AA89-A5FDD9186A97}" destId="{04390EAE-17CA-44CE-A25A-5C361536A02F}" srcOrd="0" destOrd="0" presId="urn:microsoft.com/office/officeart/2005/8/layout/vList3"/>
    <dgm:cxn modelId="{32433B69-4B28-4A9E-99D3-C1A2182D06C6}" type="presOf" srcId="{2B25CC61-C201-4EDC-9C75-B3D57878C64D}" destId="{99F1EF95-78EC-4148-9F67-E336DD40841C}" srcOrd="0" destOrd="0" presId="urn:microsoft.com/office/officeart/2005/8/layout/vList3"/>
    <dgm:cxn modelId="{A5FA8DF3-DBFA-46C1-8448-ECAE0862601C}" srcId="{A5790B98-71D4-4B60-AA89-A5FDD9186A97}" destId="{2B25CC61-C201-4EDC-9C75-B3D57878C64D}" srcOrd="1" destOrd="0" parTransId="{8156E754-779D-477F-BC22-6173220D6E38}" sibTransId="{60FCC86E-0A2A-4F8A-BF4A-36AA5D0EE451}"/>
    <dgm:cxn modelId="{996B51A9-F89C-4CC0-BDC4-2A52F952EB63}" srcId="{A5790B98-71D4-4B60-AA89-A5FDD9186A97}" destId="{5E3D5F5D-8190-4867-8749-F95C33166E25}" srcOrd="0" destOrd="0" parTransId="{DAB21FA4-15A2-4FA9-9660-9CAF3E4261A7}" sibTransId="{37A89403-0FAF-4C4B-B54B-A379BAFEB44D}"/>
    <dgm:cxn modelId="{572195D0-B1DA-45CE-8CE9-D04C153052BF}" type="presOf" srcId="{5E3D5F5D-8190-4867-8749-F95C33166E25}" destId="{4AB74DD4-AE20-44A2-A8CD-54E9DA5383A6}" srcOrd="0" destOrd="0" presId="urn:microsoft.com/office/officeart/2005/8/layout/vList3"/>
    <dgm:cxn modelId="{AB128B9B-6E9C-4910-94A6-4EAAFF6422F0}" type="presParOf" srcId="{04390EAE-17CA-44CE-A25A-5C361536A02F}" destId="{EA9E6E7E-E509-4B04-B36D-B718BB467B8C}" srcOrd="0" destOrd="0" presId="urn:microsoft.com/office/officeart/2005/8/layout/vList3"/>
    <dgm:cxn modelId="{58D2DC1C-0957-45F4-8403-5CB655154CA0}" type="presParOf" srcId="{EA9E6E7E-E509-4B04-B36D-B718BB467B8C}" destId="{A06E8014-7065-428C-8188-596FA1B80462}" srcOrd="0" destOrd="0" presId="urn:microsoft.com/office/officeart/2005/8/layout/vList3"/>
    <dgm:cxn modelId="{F6DD2A7B-E885-44AB-AF12-70EA95DF635D}" type="presParOf" srcId="{EA9E6E7E-E509-4B04-B36D-B718BB467B8C}" destId="{4AB74DD4-AE20-44A2-A8CD-54E9DA5383A6}" srcOrd="1" destOrd="0" presId="urn:microsoft.com/office/officeart/2005/8/layout/vList3"/>
    <dgm:cxn modelId="{569955F0-F386-4F59-8F2C-89FCAFC63C9C}" type="presParOf" srcId="{04390EAE-17CA-44CE-A25A-5C361536A02F}" destId="{27F2CE07-5DB7-4658-8E6C-BCE7EA6F9E6C}" srcOrd="1" destOrd="0" presId="urn:microsoft.com/office/officeart/2005/8/layout/vList3"/>
    <dgm:cxn modelId="{AF7E7F1B-FBAF-4CC6-A49E-E3CD8A1FCB23}" type="presParOf" srcId="{04390EAE-17CA-44CE-A25A-5C361536A02F}" destId="{3A302ECC-34E5-4E4C-94A2-27AF7FBC212B}" srcOrd="2" destOrd="0" presId="urn:microsoft.com/office/officeart/2005/8/layout/vList3"/>
    <dgm:cxn modelId="{9DE7503A-FEB1-4898-B6D3-E657BAAE1ABB}" type="presParOf" srcId="{3A302ECC-34E5-4E4C-94A2-27AF7FBC212B}" destId="{936CDA13-D089-45FB-9F86-F809F69C1DA0}" srcOrd="0" destOrd="0" presId="urn:microsoft.com/office/officeart/2005/8/layout/vList3"/>
    <dgm:cxn modelId="{3574C779-8F7B-4821-A481-EAF28730D2F9}" type="presParOf" srcId="{3A302ECC-34E5-4E4C-94A2-27AF7FBC212B}" destId="{99F1EF95-78EC-4148-9F67-E336DD40841C}" srcOrd="1" destOrd="0" presId="urn:microsoft.com/office/officeart/2005/8/layout/vList3"/>
    <dgm:cxn modelId="{7EBCE74A-5C7E-408E-BE6B-123C12BCD06E}" type="presParOf" srcId="{04390EAE-17CA-44CE-A25A-5C361536A02F}" destId="{23155A99-6C56-4F03-AC07-1F7E68262CC7}" srcOrd="3" destOrd="0" presId="urn:microsoft.com/office/officeart/2005/8/layout/vList3"/>
    <dgm:cxn modelId="{B98CCA29-3B16-4FC7-9681-2DEAF22C1349}" type="presParOf" srcId="{04390EAE-17CA-44CE-A25A-5C361536A02F}" destId="{69B50D4C-2BA8-4193-81B9-4852D266FCC7}" srcOrd="4" destOrd="0" presId="urn:microsoft.com/office/officeart/2005/8/layout/vList3"/>
    <dgm:cxn modelId="{BCE41CDD-F732-45FE-9417-8BCD904C2442}" type="presParOf" srcId="{69B50D4C-2BA8-4193-81B9-4852D266FCC7}" destId="{EB3129F6-3976-4E7F-9CD2-2FCBC28027DE}" srcOrd="0" destOrd="0" presId="urn:microsoft.com/office/officeart/2005/8/layout/vList3"/>
    <dgm:cxn modelId="{5F251212-4EAC-4AB2-BC29-7EC43ADC6983}" type="presParOf" srcId="{69B50D4C-2BA8-4193-81B9-4852D266FCC7}" destId="{466C6F05-90AD-4A9B-BA5E-54B717411AD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2238A-EA09-4BAF-8EDB-6C55730F80BB}">
      <dsp:nvSpPr>
        <dsp:cNvPr id="0" name=""/>
        <dsp:cNvSpPr/>
      </dsp:nvSpPr>
      <dsp:spPr>
        <a:xfrm>
          <a:off x="358551" y="104181"/>
          <a:ext cx="11035164" cy="5411679"/>
        </a:xfrm>
        <a:prstGeom prst="rect">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335777" tIns="53340" rIns="53340" bIns="53340" numCol="1" spcCol="1270" anchor="t" anchorCtr="0">
          <a:noAutofit/>
        </a:bodyPr>
        <a:lstStyle/>
        <a:p>
          <a:pPr lvl="0" algn="l" defTabSz="622300">
            <a:lnSpc>
              <a:spcPct val="90000"/>
            </a:lnSpc>
            <a:spcBef>
              <a:spcPct val="0"/>
            </a:spcBef>
            <a:spcAft>
              <a:spcPct val="35000"/>
            </a:spcAft>
          </a:pPr>
          <a:endParaRPr lang="es-EC" sz="1400" b="1" kern="1200" dirty="0" smtClean="0"/>
        </a:p>
        <a:p>
          <a:pPr lvl="0" algn="l" defTabSz="622300">
            <a:lnSpc>
              <a:spcPct val="90000"/>
            </a:lnSpc>
            <a:spcBef>
              <a:spcPct val="0"/>
            </a:spcBef>
            <a:spcAft>
              <a:spcPct val="35000"/>
            </a:spcAft>
          </a:pPr>
          <a:r>
            <a:rPr lang="es-EC" sz="1400" b="1" kern="1200" dirty="0" smtClean="0"/>
            <a:t>ANTECEDENTES</a:t>
          </a:r>
          <a:endParaRPr lang="es-EC" sz="1400" b="1" kern="1200" dirty="0"/>
        </a:p>
        <a:p>
          <a:pPr marL="114300" lvl="1" indent="-114300" algn="l" defTabSz="622300">
            <a:lnSpc>
              <a:spcPct val="150000"/>
            </a:lnSpc>
            <a:spcBef>
              <a:spcPct val="0"/>
            </a:spcBef>
            <a:spcAft>
              <a:spcPct val="15000"/>
            </a:spcAft>
            <a:buChar char="••"/>
          </a:pPr>
          <a:r>
            <a:rPr lang="es-ES" sz="1400" kern="1200" dirty="0" smtClean="0"/>
            <a:t>El suelo es un recurso natural, necesario para el desarrollo sostenible de los seres vivos, compuesto por una fase sólida, líquida y gaseosa.</a:t>
          </a:r>
          <a:endParaRPr lang="es-EC" sz="1400" kern="1200" dirty="0"/>
        </a:p>
        <a:p>
          <a:pPr marL="114300" lvl="1" indent="-114300" algn="l" defTabSz="622300">
            <a:lnSpc>
              <a:spcPct val="150000"/>
            </a:lnSpc>
            <a:spcBef>
              <a:spcPct val="0"/>
            </a:spcBef>
            <a:spcAft>
              <a:spcPct val="15000"/>
            </a:spcAft>
            <a:buChar char="••"/>
          </a:pPr>
          <a:r>
            <a:rPr lang="es-ES" sz="1400" kern="1200" dirty="0" smtClean="0"/>
            <a:t>La problemática de su contaminación, se debe a la actividad agrícola, industrial, minera, la generación de residuos sólidos y líquidos urbanos.</a:t>
          </a:r>
          <a:endParaRPr lang="es-EC" sz="1400" kern="1200" dirty="0"/>
        </a:p>
        <a:p>
          <a:pPr marL="114300" lvl="1" indent="-114300" algn="l" defTabSz="622300">
            <a:lnSpc>
              <a:spcPct val="150000"/>
            </a:lnSpc>
            <a:spcBef>
              <a:spcPct val="0"/>
            </a:spcBef>
            <a:spcAft>
              <a:spcPct val="15000"/>
            </a:spcAft>
            <a:buChar char="••"/>
          </a:pPr>
          <a:r>
            <a:rPr lang="es-ES" sz="1400" kern="1200" dirty="0" smtClean="0"/>
            <a:t>La mayoría de metales pesados (MP), se encuentran en cantidades fijadas por consideraciones de orden geológico y en formas químicas insolubles, por lo que en condiciones normales no representan un peligro para la biota.</a:t>
          </a:r>
          <a:endParaRPr lang="es-EC" sz="1400" kern="1200" dirty="0"/>
        </a:p>
        <a:p>
          <a:pPr marL="114300" lvl="1" indent="-114300" algn="l" defTabSz="622300">
            <a:lnSpc>
              <a:spcPct val="150000"/>
            </a:lnSpc>
            <a:spcBef>
              <a:spcPct val="0"/>
            </a:spcBef>
            <a:spcAft>
              <a:spcPct val="15000"/>
            </a:spcAft>
            <a:buChar char="••"/>
          </a:pPr>
          <a:r>
            <a:rPr lang="es-ES" sz="1400" kern="1200" dirty="0" smtClean="0"/>
            <a:t>La acumulación inadvertida de los MP en el suelo y su interacción con sus propiedades, determinan su movilidad, biodisponibilidad y toxicidad. </a:t>
          </a:r>
          <a:endParaRPr lang="es-EC" sz="1400" kern="1200" dirty="0"/>
        </a:p>
        <a:p>
          <a:pPr marL="114300" lvl="1" indent="-114300" algn="l" defTabSz="622300">
            <a:lnSpc>
              <a:spcPct val="150000"/>
            </a:lnSpc>
            <a:spcBef>
              <a:spcPct val="0"/>
            </a:spcBef>
            <a:spcAft>
              <a:spcPct val="15000"/>
            </a:spcAft>
            <a:buChar char="••"/>
          </a:pPr>
          <a:r>
            <a:rPr lang="es-ES" sz="1400" kern="1200" dirty="0" smtClean="0"/>
            <a:t>Países como Polonia, Holanda, España y Estados Unidos desarrollaron metodologías para el establecimiento de Niveles Fondo  (NF) y Niveles de Referencia (NGR), mediante las cuales se decretaron normas de calidad. </a:t>
          </a:r>
          <a:endParaRPr lang="es-EC" sz="1400" kern="1200" dirty="0"/>
        </a:p>
        <a:p>
          <a:pPr marL="114300" lvl="1" indent="-114300" algn="l" defTabSz="622300">
            <a:lnSpc>
              <a:spcPct val="150000"/>
            </a:lnSpc>
            <a:spcBef>
              <a:spcPct val="0"/>
            </a:spcBef>
            <a:spcAft>
              <a:spcPct val="15000"/>
            </a:spcAft>
            <a:buChar char="••"/>
          </a:pPr>
          <a:endParaRPr lang="es-EC" sz="1400" kern="1200" dirty="0"/>
        </a:p>
      </dsp:txBody>
      <dsp:txXfrm>
        <a:off x="358551" y="104181"/>
        <a:ext cx="11035164" cy="5411679"/>
      </dsp:txXfrm>
    </dsp:sp>
    <dsp:sp modelId="{CE2CC001-1808-426E-849E-AA7609390BE6}">
      <dsp:nvSpPr>
        <dsp:cNvPr id="0" name=""/>
        <dsp:cNvSpPr/>
      </dsp:nvSpPr>
      <dsp:spPr>
        <a:xfrm>
          <a:off x="477857" y="2759286"/>
          <a:ext cx="1986481" cy="2516498"/>
        </a:xfrm>
        <a:prstGeom prst="rect">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74DD4-AE20-44A2-A8CD-54E9DA5383A6}">
      <dsp:nvSpPr>
        <dsp:cNvPr id="0" name=""/>
        <dsp:cNvSpPr/>
      </dsp:nvSpPr>
      <dsp:spPr>
        <a:xfrm rot="10800000">
          <a:off x="1624299" y="1883"/>
          <a:ext cx="5198567" cy="1259543"/>
        </a:xfrm>
        <a:prstGeom prst="homePlate">
          <a:avLst/>
        </a:prstGeom>
        <a:gradFill rotWithShape="0">
          <a:gsLst>
            <a:gs pos="0">
              <a:schemeClr val="accent2">
                <a:hueOff val="0"/>
                <a:satOff val="0"/>
                <a:lumOff val="0"/>
                <a:alphaOff val="0"/>
                <a:tint val="69000"/>
                <a:alpha val="100000"/>
                <a:satMod val="109000"/>
                <a:lumMod val="110000"/>
              </a:schemeClr>
            </a:gs>
            <a:gs pos="52000">
              <a:schemeClr val="accent2">
                <a:hueOff val="0"/>
                <a:satOff val="0"/>
                <a:lumOff val="0"/>
                <a:alphaOff val="0"/>
                <a:tint val="74000"/>
                <a:satMod val="100000"/>
                <a:lumMod val="104000"/>
              </a:schemeClr>
            </a:gs>
            <a:gs pos="100000">
              <a:schemeClr val="accent2">
                <a:hueOff val="0"/>
                <a:satOff val="0"/>
                <a:lumOff val="0"/>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5424" tIns="41910" rIns="78232" bIns="41910" numCol="1" spcCol="1270" anchor="ctr" anchorCtr="0">
          <a:noAutofit/>
        </a:bodyPr>
        <a:lstStyle/>
        <a:p>
          <a:pPr lvl="0" algn="l" defTabSz="488950">
            <a:lnSpc>
              <a:spcPct val="90000"/>
            </a:lnSpc>
            <a:spcBef>
              <a:spcPct val="0"/>
            </a:spcBef>
            <a:spcAft>
              <a:spcPct val="35000"/>
            </a:spcAft>
          </a:pPr>
          <a:r>
            <a:rPr lang="es-EC" sz="1100" kern="1200" dirty="0" smtClean="0"/>
            <a:t>San Carlos presenta pasivos ambientales: </a:t>
          </a:r>
          <a:r>
            <a:rPr lang="es-ES" sz="1100" kern="1200" dirty="0" smtClean="0"/>
            <a:t>61 derrames, 18 fosas y 83 piscinas de ripios de perforación</a:t>
          </a:r>
          <a:r>
            <a:rPr lang="es-EC" sz="1100" kern="1200" dirty="0" smtClean="0"/>
            <a:t> </a:t>
          </a:r>
          <a:r>
            <a:rPr lang="es-ES" sz="1100" kern="1200" dirty="0" smtClean="0"/>
            <a:t>, producto de la mala práctica de la actividad hidrocarburífera, destacando que existen tres campos petroleros: MPC, PBH y SACHA, que cubren en su totalidad el área de estudio, ubicándola como la tercera parroquia con índices de contaminación en la provincia. (PRAS-MAE, 2015). </a:t>
          </a:r>
          <a:endParaRPr lang="es-ES" sz="1100" kern="1200" dirty="0"/>
        </a:p>
      </dsp:txBody>
      <dsp:txXfrm rot="10800000">
        <a:off x="1939185" y="1883"/>
        <a:ext cx="4883681" cy="1259543"/>
      </dsp:txXfrm>
    </dsp:sp>
    <dsp:sp modelId="{A06E8014-7065-428C-8188-596FA1B80462}">
      <dsp:nvSpPr>
        <dsp:cNvPr id="0" name=""/>
        <dsp:cNvSpPr/>
      </dsp:nvSpPr>
      <dsp:spPr>
        <a:xfrm>
          <a:off x="994527" y="1883"/>
          <a:ext cx="1259543" cy="1259543"/>
        </a:xfrm>
        <a:prstGeom prst="ellipse">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99F1EF95-78EC-4148-9F67-E336DD40841C}">
      <dsp:nvSpPr>
        <dsp:cNvPr id="0" name=""/>
        <dsp:cNvSpPr/>
      </dsp:nvSpPr>
      <dsp:spPr>
        <a:xfrm rot="10800000">
          <a:off x="1624299" y="1637409"/>
          <a:ext cx="5198567" cy="1259543"/>
        </a:xfrm>
        <a:prstGeom prst="homePlate">
          <a:avLst/>
        </a:prstGeom>
        <a:gradFill rotWithShape="0">
          <a:gsLst>
            <a:gs pos="0">
              <a:schemeClr val="accent3">
                <a:hueOff val="0"/>
                <a:satOff val="0"/>
                <a:lumOff val="0"/>
                <a:alphaOff val="0"/>
                <a:tint val="69000"/>
                <a:alpha val="100000"/>
                <a:satMod val="109000"/>
                <a:lumMod val="110000"/>
              </a:schemeClr>
            </a:gs>
            <a:gs pos="52000">
              <a:schemeClr val="accent3">
                <a:hueOff val="0"/>
                <a:satOff val="0"/>
                <a:lumOff val="0"/>
                <a:alphaOff val="0"/>
                <a:tint val="74000"/>
                <a:satMod val="100000"/>
                <a:lumMod val="104000"/>
              </a:schemeClr>
            </a:gs>
            <a:gs pos="100000">
              <a:schemeClr val="accent3">
                <a:hueOff val="0"/>
                <a:satOff val="0"/>
                <a:lumOff val="0"/>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5424" tIns="41910" rIns="78232" bIns="41910" numCol="1" spcCol="1270" anchor="ctr" anchorCtr="0">
          <a:noAutofit/>
        </a:bodyPr>
        <a:lstStyle/>
        <a:p>
          <a:pPr lvl="0" algn="ctr" defTabSz="488950">
            <a:lnSpc>
              <a:spcPct val="90000"/>
            </a:lnSpc>
            <a:spcBef>
              <a:spcPct val="0"/>
            </a:spcBef>
            <a:spcAft>
              <a:spcPct val="35000"/>
            </a:spcAft>
          </a:pPr>
          <a:r>
            <a:rPr lang="es-ES" sz="1100" kern="1200" dirty="0" smtClean="0"/>
            <a:t>Incremento de intensiva actividad agrícola y pecuaria en los últimos años evidenciado en la ocupación inadecuada de asentamientos humanos que implican la pérdida de cobertura del suelo en un 57,98% del área total de la parroquia. (GADPO, 2015)</a:t>
          </a:r>
          <a:endParaRPr lang="es-ES" sz="1100" kern="1200" dirty="0"/>
        </a:p>
      </dsp:txBody>
      <dsp:txXfrm rot="10800000">
        <a:off x="1939185" y="1637409"/>
        <a:ext cx="4883681" cy="1259543"/>
      </dsp:txXfrm>
    </dsp:sp>
    <dsp:sp modelId="{936CDA13-D089-45FB-9F86-F809F69C1DA0}">
      <dsp:nvSpPr>
        <dsp:cNvPr id="0" name=""/>
        <dsp:cNvSpPr/>
      </dsp:nvSpPr>
      <dsp:spPr>
        <a:xfrm>
          <a:off x="994527" y="1637409"/>
          <a:ext cx="1259543" cy="1259543"/>
        </a:xfrm>
        <a:prstGeom prst="ellipse">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466C6F05-90AD-4A9B-BA5E-54B717411AD5}">
      <dsp:nvSpPr>
        <dsp:cNvPr id="0" name=""/>
        <dsp:cNvSpPr/>
      </dsp:nvSpPr>
      <dsp:spPr>
        <a:xfrm rot="10800000">
          <a:off x="1624299" y="3272936"/>
          <a:ext cx="5198567" cy="1259543"/>
        </a:xfrm>
        <a:prstGeom prst="homePlate">
          <a:avLst/>
        </a:prstGeom>
        <a:gradFill rotWithShape="0">
          <a:gsLst>
            <a:gs pos="0">
              <a:schemeClr val="accent4">
                <a:hueOff val="0"/>
                <a:satOff val="0"/>
                <a:lumOff val="0"/>
                <a:alphaOff val="0"/>
                <a:tint val="69000"/>
                <a:alpha val="100000"/>
                <a:satMod val="109000"/>
                <a:lumMod val="110000"/>
              </a:schemeClr>
            </a:gs>
            <a:gs pos="52000">
              <a:schemeClr val="accent4">
                <a:hueOff val="0"/>
                <a:satOff val="0"/>
                <a:lumOff val="0"/>
                <a:alphaOff val="0"/>
                <a:tint val="74000"/>
                <a:satMod val="100000"/>
                <a:lumMod val="104000"/>
              </a:schemeClr>
            </a:gs>
            <a:gs pos="100000">
              <a:schemeClr val="accent4">
                <a:hueOff val="0"/>
                <a:satOff val="0"/>
                <a:lumOff val="0"/>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5424" tIns="41910" rIns="78232" bIns="41910" numCol="1" spcCol="1270" anchor="ctr" anchorCtr="0">
          <a:noAutofit/>
        </a:bodyPr>
        <a:lstStyle/>
        <a:p>
          <a:pPr lvl="0" algn="ctr" defTabSz="488950">
            <a:lnSpc>
              <a:spcPct val="90000"/>
            </a:lnSpc>
            <a:spcBef>
              <a:spcPct val="0"/>
            </a:spcBef>
            <a:spcAft>
              <a:spcPct val="35000"/>
            </a:spcAft>
          </a:pPr>
          <a:r>
            <a:rPr lang="es-ES" sz="1100" kern="1200" dirty="0" smtClean="0"/>
            <a:t>En esta perspectiva, el sistema ambiental de la parroquia, debe ser evaluado con objetivos de preservación y mitigación de la contaminación ambiental, siendo las causas antes mencionadas, focos de contaminación difusa de diversos contaminantes y entre ellos encontramos los metales </a:t>
          </a:r>
          <a:r>
            <a:rPr lang="es-ES" sz="1100" kern="1200" dirty="0" smtClean="0"/>
            <a:t>pesados.</a:t>
          </a:r>
          <a:endParaRPr lang="es-ES" sz="1100" kern="1200" dirty="0"/>
        </a:p>
      </dsp:txBody>
      <dsp:txXfrm rot="10800000">
        <a:off x="1939185" y="3272936"/>
        <a:ext cx="4883681" cy="1259543"/>
      </dsp:txXfrm>
    </dsp:sp>
    <dsp:sp modelId="{EB3129F6-3976-4E7F-9CD2-2FCBC28027DE}">
      <dsp:nvSpPr>
        <dsp:cNvPr id="0" name=""/>
        <dsp:cNvSpPr/>
      </dsp:nvSpPr>
      <dsp:spPr>
        <a:xfrm>
          <a:off x="994527" y="3272936"/>
          <a:ext cx="1259543" cy="1259543"/>
        </a:xfrm>
        <a:prstGeom prst="ellipse">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0.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image" Target="../media/image42.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4.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image" Target="../media/image46.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9/17/2018</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955412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975924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9/17/2018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796113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9/17/2018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‹Nº›</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98630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9/17/2018</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572267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smtClean="0"/>
              <a:t>9/17/2018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761380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smtClean="0"/>
              <a:t>9/17/2018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40602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066552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9/17/2018</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015409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504809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9/17/2018</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893553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226837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85800" y="3132666"/>
            <a:ext cx="5311775" cy="308601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72200" y="3132666"/>
            <a:ext cx="5334000" cy="308601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43547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207071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904070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68816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534721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9/17/2018</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246328896"/>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oleObject" Target="../embeddings/oleObject5.bin"/><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3.emf"/><Relationship Id="rId11" Type="http://schemas.openxmlformats.org/officeDocument/2006/relationships/image" Target="../media/image38.jpeg"/><Relationship Id="rId5" Type="http://schemas.openxmlformats.org/officeDocument/2006/relationships/oleObject" Target="../embeddings/oleObject6.bin"/><Relationship Id="rId10" Type="http://schemas.openxmlformats.org/officeDocument/2006/relationships/image" Target="../media/image37.jpeg"/><Relationship Id="rId4" Type="http://schemas.openxmlformats.org/officeDocument/2006/relationships/image" Target="../media/image32.emf"/><Relationship Id="rId9"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1.emf"/><Relationship Id="rId5" Type="http://schemas.openxmlformats.org/officeDocument/2006/relationships/oleObject" Target="../embeddings/oleObject8.bin"/><Relationship Id="rId4" Type="http://schemas.openxmlformats.org/officeDocument/2006/relationships/image" Target="../media/image40.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3.emf"/><Relationship Id="rId5" Type="http://schemas.openxmlformats.org/officeDocument/2006/relationships/oleObject" Target="../embeddings/oleObject10.bin"/><Relationship Id="rId4" Type="http://schemas.openxmlformats.org/officeDocument/2006/relationships/image" Target="../media/image42.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45.emf"/><Relationship Id="rId5" Type="http://schemas.openxmlformats.org/officeDocument/2006/relationships/oleObject" Target="../embeddings/oleObject12.bin"/><Relationship Id="rId4" Type="http://schemas.openxmlformats.org/officeDocument/2006/relationships/image" Target="../media/image44.emf"/></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47.emf"/><Relationship Id="rId5" Type="http://schemas.openxmlformats.org/officeDocument/2006/relationships/oleObject" Target="../embeddings/oleObject14.bin"/><Relationship Id="rId4" Type="http://schemas.openxmlformats.org/officeDocument/2006/relationships/image" Target="../media/image46.emf"/></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oleObject" Target="../embeddings/oleObject2.bin"/><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5.emf"/><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FF99"/>
        </a:solidFill>
        <a:effectLst/>
      </p:bgPr>
    </p:bg>
    <p:spTree>
      <p:nvGrpSpPr>
        <p:cNvPr id="1" name=""/>
        <p:cNvGrpSpPr/>
        <p:nvPr/>
      </p:nvGrpSpPr>
      <p:grpSpPr>
        <a:xfrm>
          <a:off x="0" y="0"/>
          <a:ext cx="0" cy="0"/>
          <a:chOff x="0" y="0"/>
          <a:chExt cx="0" cy="0"/>
        </a:xfrm>
      </p:grpSpPr>
      <p:sp>
        <p:nvSpPr>
          <p:cNvPr id="7" name="Rectangle 3"/>
          <p:cNvSpPr>
            <a:spLocks noGrp="1" noChangeArrowheads="1"/>
          </p:cNvSpPr>
          <p:nvPr>
            <p:ph type="ctrTitle"/>
          </p:nvPr>
        </p:nvSpPr>
        <p:spPr bwMode="auto">
          <a:xfrm>
            <a:off x="641251" y="3169496"/>
            <a:ext cx="1107127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lnSpc>
                <a:spcPct val="100000"/>
              </a:lnSpc>
              <a:spcAft>
                <a:spcPct val="0"/>
              </a:spcAft>
            </a:pPr>
            <a:r>
              <a:rPr lang="es-ES" sz="2400" b="1" cap="none" dirty="0">
                <a:solidFill>
                  <a:schemeClr val="bg1"/>
                </a:solidFill>
                <a:ea typeface="Times New Roman" panose="02020603050405020304" pitchFamily="18" charset="0"/>
                <a:cs typeface="Times New Roman" panose="02020603050405020304" pitchFamily="18" charset="0"/>
              </a:rPr>
              <a:t>TEMA: DETERMINACIÓN DE NIVELES FONDO Y REFERENCIA DE METALES PESADOS EN SUELOS, PARROQUIA SAN CARLOS, ORELLANA</a:t>
            </a:r>
            <a:endParaRPr kumimoji="0" lang="es-EC" sz="2400" b="1" i="0" u="none" strike="noStrike" cap="none" normalizeH="0" baseline="0" dirty="0" smtClean="0">
              <a:ln>
                <a:noFill/>
              </a:ln>
              <a:solidFill>
                <a:schemeClr val="bg1"/>
              </a:solidFill>
              <a:effectLst/>
            </a:endParaRPr>
          </a:p>
        </p:txBody>
      </p:sp>
      <p:sp>
        <p:nvSpPr>
          <p:cNvPr id="3" name="Subtítulo 2"/>
          <p:cNvSpPr>
            <a:spLocks noGrp="1"/>
          </p:cNvSpPr>
          <p:nvPr>
            <p:ph type="subTitle" idx="1"/>
          </p:nvPr>
        </p:nvSpPr>
        <p:spPr>
          <a:xfrm>
            <a:off x="1329423" y="4237347"/>
            <a:ext cx="9448800" cy="1422959"/>
          </a:xfrm>
        </p:spPr>
        <p:txBody>
          <a:bodyPr>
            <a:normAutofit/>
          </a:bodyPr>
          <a:lstStyle/>
          <a:p>
            <a:pPr algn="ctr"/>
            <a:r>
              <a:rPr lang="es-ES" b="1" dirty="0" smtClean="0">
                <a:solidFill>
                  <a:schemeClr val="bg1"/>
                </a:solidFill>
              </a:rPr>
              <a:t>AUTORA: GONZÁLEZ GAVILÁNEZ, LUCÍA ISABELA</a:t>
            </a:r>
          </a:p>
          <a:p>
            <a:pPr algn="ctr"/>
            <a:r>
              <a:rPr lang="es-ES" b="1" dirty="0" smtClean="0">
                <a:solidFill>
                  <a:schemeClr val="bg1"/>
                </a:solidFill>
              </a:rPr>
              <a:t>DIRECTOR</a:t>
            </a:r>
            <a:r>
              <a:rPr lang="es-ES" b="1" dirty="0">
                <a:solidFill>
                  <a:schemeClr val="bg1"/>
                </a:solidFill>
              </a:rPr>
              <a:t>: ING. BOLAÑOS GUERRÓN, DARÍO ROBERTO, PhD.</a:t>
            </a:r>
          </a:p>
          <a:p>
            <a:pPr algn="ctr"/>
            <a:r>
              <a:rPr lang="es-ES" b="1" dirty="0" smtClean="0">
                <a:solidFill>
                  <a:schemeClr val="bg1"/>
                </a:solidFill>
              </a:rPr>
              <a:t>SANGOLQUÍ, 2018</a:t>
            </a:r>
            <a:endParaRPr lang="es-ES" b="1" dirty="0">
              <a:solidFill>
                <a:schemeClr val="bg1"/>
              </a:solidFill>
            </a:endParaRPr>
          </a:p>
        </p:txBody>
      </p:sp>
      <p:pic>
        <p:nvPicPr>
          <p:cNvPr id="10" name="Imagen 9" descr="Resultado de imagen para LOGOS DE ESP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8560" y="865403"/>
            <a:ext cx="4970526" cy="1301022"/>
          </a:xfrm>
          <a:prstGeom prst="rect">
            <a:avLst/>
          </a:prstGeom>
          <a:noFill/>
          <a:ln>
            <a:noFill/>
          </a:ln>
        </p:spPr>
      </p:pic>
      <p:sp>
        <p:nvSpPr>
          <p:cNvPr id="2" name="Rectángulo 1"/>
          <p:cNvSpPr/>
          <p:nvPr/>
        </p:nvSpPr>
        <p:spPr>
          <a:xfrm>
            <a:off x="1758462" y="2532532"/>
            <a:ext cx="8836852" cy="400110"/>
          </a:xfrm>
          <a:prstGeom prst="rect">
            <a:avLst/>
          </a:prstGeom>
        </p:spPr>
        <p:txBody>
          <a:bodyPr wrap="square">
            <a:spAutoFit/>
          </a:bodyPr>
          <a:lstStyle/>
          <a:p>
            <a:pPr algn="ctr"/>
            <a:r>
              <a:rPr lang="es-EC" sz="2000" b="1" dirty="0">
                <a:solidFill>
                  <a:schemeClr val="bg1"/>
                </a:solidFill>
              </a:rPr>
              <a:t>MAESTRÍA DE SISTEMAS DE GESTIÓN AMBIENTAL- PROMOCIÓN XIV</a:t>
            </a:r>
          </a:p>
        </p:txBody>
      </p:sp>
    </p:spTree>
    <p:extLst>
      <p:ext uri="{BB962C8B-B14F-4D97-AF65-F5344CB8AC3E}">
        <p14:creationId xmlns:p14="http://schemas.microsoft.com/office/powerpoint/2010/main" val="2846170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85000" lnSpcReduction="1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2</a:t>
            </a: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 METODOLOGÍA DE TRABAJO </a:t>
            </a:r>
            <a:endPar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16" name="Rectángulo 15"/>
          <p:cNvSpPr/>
          <p:nvPr/>
        </p:nvSpPr>
        <p:spPr>
          <a:xfrm>
            <a:off x="3209009" y="915897"/>
            <a:ext cx="7391767" cy="369332"/>
          </a:xfrm>
          <a:prstGeom prst="rect">
            <a:avLst/>
          </a:prstGeom>
          <a:solidFill>
            <a:schemeClr val="accent2"/>
          </a:solidFill>
        </p:spPr>
        <p:txBody>
          <a:bodyPr wrap="none">
            <a:spAutoFit/>
          </a:bodyPr>
          <a:lstStyle/>
          <a:p>
            <a:r>
              <a:rPr lang="es-ES" b="1" dirty="0" smtClean="0">
                <a:solidFill>
                  <a:schemeClr val="bg1"/>
                </a:solidFill>
              </a:rPr>
              <a:t>Fase </a:t>
            </a:r>
            <a:r>
              <a:rPr lang="es-ES" b="1" dirty="0">
                <a:solidFill>
                  <a:schemeClr val="bg1"/>
                </a:solidFill>
              </a:rPr>
              <a:t>2: Diseño de muestreo y análisis fisicoquímicos de muestras</a:t>
            </a:r>
          </a:p>
        </p:txBody>
      </p:sp>
      <p:pic>
        <p:nvPicPr>
          <p:cNvPr id="3" name="Imagen 2"/>
          <p:cNvPicPr>
            <a:picLocks noChangeAspect="1"/>
          </p:cNvPicPr>
          <p:nvPr/>
        </p:nvPicPr>
        <p:blipFill rotWithShape="1">
          <a:blip r:embed="rId2"/>
          <a:srcRect l="17937" t="12521" r="35176" b="6577"/>
          <a:stretch/>
        </p:blipFill>
        <p:spPr>
          <a:xfrm>
            <a:off x="6508385" y="1285229"/>
            <a:ext cx="5579782" cy="5574301"/>
          </a:xfrm>
          <a:prstGeom prst="rect">
            <a:avLst/>
          </a:prstGeom>
        </p:spPr>
      </p:pic>
      <p:sp>
        <p:nvSpPr>
          <p:cNvPr id="12" name="Rectángulo 11"/>
          <p:cNvSpPr/>
          <p:nvPr/>
        </p:nvSpPr>
        <p:spPr>
          <a:xfrm>
            <a:off x="642606" y="1583212"/>
            <a:ext cx="4839632"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2" indent="-914400"/>
            <a:r>
              <a:rPr lang="es-ES" b="1" dirty="0"/>
              <a:t>Diseño de </a:t>
            </a:r>
            <a:r>
              <a:rPr lang="es-ES" b="1" dirty="0" smtClean="0"/>
              <a:t>Muestreo</a:t>
            </a:r>
            <a:endParaRPr lang="es-ES" b="1" dirty="0"/>
          </a:p>
        </p:txBody>
      </p:sp>
      <p:sp>
        <p:nvSpPr>
          <p:cNvPr id="5" name="Rectángulo 4"/>
          <p:cNvSpPr/>
          <p:nvPr/>
        </p:nvSpPr>
        <p:spPr>
          <a:xfrm>
            <a:off x="546985" y="2250527"/>
            <a:ext cx="4307589" cy="369332"/>
          </a:xfrm>
          <a:prstGeom prst="rect">
            <a:avLst/>
          </a:prstGeom>
        </p:spPr>
        <p:txBody>
          <a:bodyPr wrap="none">
            <a:spAutoFit/>
          </a:bodyPr>
          <a:lstStyle/>
          <a:p>
            <a:pPr lvl="0" algn="just">
              <a:spcBef>
                <a:spcPts val="3600"/>
              </a:spcBef>
              <a:spcAft>
                <a:spcPts val="3600"/>
              </a:spcAft>
            </a:pPr>
            <a:r>
              <a:rPr lang="es-ES" b="1" i="1" spc="75"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Criterios para la toma de muestras</a:t>
            </a:r>
          </a:p>
        </p:txBody>
      </p:sp>
      <mc:AlternateContent xmlns:mc="http://schemas.openxmlformats.org/markup-compatibility/2006" xmlns:a14="http://schemas.microsoft.com/office/drawing/2010/main">
        <mc:Choice Requires="a14">
          <p:sp>
            <p:nvSpPr>
              <p:cNvPr id="15" name="Rectángulo 14"/>
              <p:cNvSpPr/>
              <p:nvPr/>
            </p:nvSpPr>
            <p:spPr>
              <a:xfrm>
                <a:off x="412385" y="2686953"/>
                <a:ext cx="6096000" cy="3389711"/>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marL="171450" indent="-171450" algn="just">
                  <a:spcBef>
                    <a:spcPts val="600"/>
                  </a:spcBef>
                  <a:buFont typeface="Arial" panose="020B0604020202020204" pitchFamily="34" charset="0"/>
                  <a:buChar char="•"/>
                </a:pPr>
                <a:r>
                  <a:rPr lang="es-ES" sz="1200" b="1" dirty="0">
                    <a:solidFill>
                      <a:schemeClr val="bg1"/>
                    </a:solidFill>
                    <a:ea typeface="Calibri" panose="020F0502020204030204" pitchFamily="34" charset="0"/>
                    <a:cs typeface="Times New Roman" panose="02020603050405020304" pitchFamily="18" charset="0"/>
                  </a:rPr>
                  <a:t>Tipo de muestreo:</a:t>
                </a:r>
                <a:r>
                  <a:rPr lang="es-ES" sz="1200" dirty="0">
                    <a:solidFill>
                      <a:schemeClr val="bg1"/>
                    </a:solidFill>
                    <a:ea typeface="Calibri" panose="020F0502020204030204" pitchFamily="34" charset="0"/>
                    <a:cs typeface="Times New Roman" panose="02020603050405020304" pitchFamily="18" charset="0"/>
                  </a:rPr>
                  <a:t> Muestreo sistemático, distribución aleatoria sobre una malla </a:t>
                </a:r>
                <a:r>
                  <a:rPr lang="es-ES" sz="1200" dirty="0" smtClean="0">
                    <a:solidFill>
                      <a:schemeClr val="bg1"/>
                    </a:solidFill>
                    <a:ea typeface="Calibri" panose="020F0502020204030204" pitchFamily="34" charset="0"/>
                    <a:cs typeface="Times New Roman" panose="02020603050405020304" pitchFamily="18" charset="0"/>
                  </a:rPr>
                  <a:t>regular.</a:t>
                </a:r>
                <a:endParaRPr lang="es-ES" sz="1200" dirty="0">
                  <a:solidFill>
                    <a:schemeClr val="bg1"/>
                  </a:solidFill>
                  <a:ea typeface="Calibri" panose="020F0502020204030204" pitchFamily="34" charset="0"/>
                  <a:cs typeface="Times New Roman" panose="02020603050405020304" pitchFamily="18" charset="0"/>
                </a:endParaRPr>
              </a:p>
              <a:p>
                <a:pPr marL="171450" lvl="0" indent="-171450" algn="just">
                  <a:spcBef>
                    <a:spcPts val="600"/>
                  </a:spcBef>
                  <a:spcAft>
                    <a:spcPts val="0"/>
                  </a:spcAft>
                  <a:buFont typeface="Arial" panose="020B0604020202020204" pitchFamily="34" charset="0"/>
                  <a:buChar char="•"/>
                </a:pPr>
                <a:r>
                  <a:rPr lang="es-ES" sz="1200" b="1" dirty="0" smtClean="0">
                    <a:solidFill>
                      <a:schemeClr val="bg1"/>
                    </a:solidFill>
                    <a:ea typeface="Calibri" panose="020F0502020204030204" pitchFamily="34" charset="0"/>
                    <a:cs typeface="Times New Roman" panose="02020603050405020304" pitchFamily="18" charset="0"/>
                  </a:rPr>
                  <a:t>Uso de suelo:</a:t>
                </a:r>
                <a:r>
                  <a:rPr lang="es-ES" sz="1200" dirty="0">
                    <a:solidFill>
                      <a:schemeClr val="bg1"/>
                    </a:solidFill>
                    <a:ea typeface="Calibri" panose="020F0502020204030204" pitchFamily="34" charset="0"/>
                    <a:cs typeface="Times New Roman" panose="02020603050405020304" pitchFamily="18" charset="0"/>
                  </a:rPr>
                  <a:t> </a:t>
                </a:r>
                <a:r>
                  <a:rPr lang="es-ES" sz="1200" dirty="0" smtClean="0">
                    <a:solidFill>
                      <a:schemeClr val="bg1"/>
                    </a:solidFill>
                    <a:ea typeface="Calibri" panose="020F0502020204030204" pitchFamily="34" charset="0"/>
                    <a:cs typeface="Times New Roman" panose="02020603050405020304" pitchFamily="18" charset="0"/>
                  </a:rPr>
                  <a:t>suelos </a:t>
                </a:r>
                <a:r>
                  <a:rPr lang="es-ES" sz="1200" dirty="0">
                    <a:solidFill>
                      <a:schemeClr val="bg1"/>
                    </a:solidFill>
                    <a:ea typeface="Calibri" panose="020F0502020204030204" pitchFamily="34" charset="0"/>
                    <a:cs typeface="Times New Roman" panose="02020603050405020304" pitchFamily="18" charset="0"/>
                  </a:rPr>
                  <a:t>residuales </a:t>
                </a:r>
                <a:endParaRPr lang="es-ES" sz="1200" dirty="0" smtClean="0">
                  <a:solidFill>
                    <a:schemeClr val="bg1"/>
                  </a:solidFill>
                  <a:ea typeface="Calibri" panose="020F0502020204030204" pitchFamily="34" charset="0"/>
                  <a:cs typeface="Times New Roman" panose="02020603050405020304" pitchFamily="18" charset="0"/>
                </a:endParaRPr>
              </a:p>
              <a:p>
                <a:pPr marL="171450" lvl="0" indent="-171450" algn="just">
                  <a:spcBef>
                    <a:spcPts val="600"/>
                  </a:spcBef>
                  <a:spcAft>
                    <a:spcPts val="0"/>
                  </a:spcAft>
                  <a:buFont typeface="Arial" panose="020B0604020202020204" pitchFamily="34" charset="0"/>
                  <a:buChar char="•"/>
                </a:pPr>
                <a:r>
                  <a:rPr lang="es-ES" sz="1200" b="1" dirty="0" smtClean="0">
                    <a:solidFill>
                      <a:schemeClr val="bg1"/>
                    </a:solidFill>
                    <a:ea typeface="Calibri" panose="020F0502020204030204" pitchFamily="34" charset="0"/>
                    <a:cs typeface="Times New Roman" panose="02020603050405020304" pitchFamily="18" charset="0"/>
                  </a:rPr>
                  <a:t>Taxonomía </a:t>
                </a:r>
                <a:r>
                  <a:rPr lang="es-ES" sz="1200" b="1" dirty="0">
                    <a:solidFill>
                      <a:schemeClr val="bg1"/>
                    </a:solidFill>
                    <a:ea typeface="Calibri" panose="020F0502020204030204" pitchFamily="34" charset="0"/>
                    <a:cs typeface="Times New Roman" panose="02020603050405020304" pitchFamily="18" charset="0"/>
                  </a:rPr>
                  <a:t>y Geología</a:t>
                </a:r>
                <a:r>
                  <a:rPr lang="es-ES" sz="1200" b="1" dirty="0" smtClean="0">
                    <a:solidFill>
                      <a:schemeClr val="bg1"/>
                    </a:solidFill>
                    <a:ea typeface="Calibri" panose="020F0502020204030204" pitchFamily="34" charset="0"/>
                    <a:cs typeface="Times New Roman" panose="02020603050405020304" pitchFamily="18" charset="0"/>
                  </a:rPr>
                  <a:t>: </a:t>
                </a:r>
                <a:r>
                  <a:rPr lang="es-ES" sz="1200" dirty="0" smtClean="0">
                    <a:solidFill>
                      <a:schemeClr val="bg1"/>
                    </a:solidFill>
                    <a:ea typeface="Calibri" panose="020F0502020204030204" pitchFamily="34" charset="0"/>
                    <a:cs typeface="Times New Roman" panose="02020603050405020304" pitchFamily="18" charset="0"/>
                  </a:rPr>
                  <a:t>Inceptisoles/Formación </a:t>
                </a:r>
                <a:r>
                  <a:rPr lang="es-ES" sz="1200" dirty="0" err="1" smtClean="0">
                    <a:solidFill>
                      <a:schemeClr val="bg1"/>
                    </a:solidFill>
                    <a:ea typeface="Calibri" panose="020F0502020204030204" pitchFamily="34" charset="0"/>
                    <a:cs typeface="Times New Roman" panose="02020603050405020304" pitchFamily="18" charset="0"/>
                  </a:rPr>
                  <a:t>Chambira</a:t>
                </a:r>
                <a:r>
                  <a:rPr lang="es-ES" sz="1200" dirty="0" smtClean="0">
                    <a:solidFill>
                      <a:schemeClr val="bg1"/>
                    </a:solidFill>
                    <a:ea typeface="Calibri" panose="020F0502020204030204" pitchFamily="34" charset="0"/>
                    <a:cs typeface="Times New Roman" panose="02020603050405020304" pitchFamily="18" charset="0"/>
                  </a:rPr>
                  <a:t> y D. Aluviales</a:t>
                </a:r>
                <a:endParaRPr lang="es-ES" sz="1200" dirty="0">
                  <a:solidFill>
                    <a:schemeClr val="bg1"/>
                  </a:solidFill>
                  <a:ea typeface="Calibri" panose="020F0502020204030204" pitchFamily="34" charset="0"/>
                </a:endParaRPr>
              </a:p>
              <a:p>
                <a:pPr marL="171450" lvl="0" indent="-171450" algn="just">
                  <a:spcAft>
                    <a:spcPts val="0"/>
                  </a:spcAft>
                  <a:buFont typeface="Arial" panose="020B0604020202020204" pitchFamily="34" charset="0"/>
                  <a:buChar char="•"/>
                </a:pPr>
                <a:r>
                  <a:rPr lang="es-ES" sz="1200" b="1" dirty="0">
                    <a:solidFill>
                      <a:schemeClr val="bg1"/>
                    </a:solidFill>
                    <a:ea typeface="Calibri" panose="020F0502020204030204" pitchFamily="34" charset="0"/>
                    <a:cs typeface="Times New Roman" panose="02020603050405020304" pitchFamily="18" charset="0"/>
                  </a:rPr>
                  <a:t>Disponibilidad de </a:t>
                </a:r>
                <a:r>
                  <a:rPr lang="es-ES" sz="1200" b="1" dirty="0" smtClean="0">
                    <a:solidFill>
                      <a:schemeClr val="bg1"/>
                    </a:solidFill>
                    <a:ea typeface="Calibri" panose="020F0502020204030204" pitchFamily="34" charset="0"/>
                    <a:cs typeface="Times New Roman" panose="02020603050405020304" pitchFamily="18" charset="0"/>
                  </a:rPr>
                  <a:t>recursos</a:t>
                </a:r>
                <a:endParaRPr lang="es-ES" sz="1200" dirty="0" smtClean="0">
                  <a:solidFill>
                    <a:schemeClr val="bg1"/>
                  </a:solidFill>
                  <a:ea typeface="Calibri" panose="020F0502020204030204" pitchFamily="34" charset="0"/>
                  <a:cs typeface="Times New Roman" panose="02020603050405020304" pitchFamily="18" charset="0"/>
                </a:endParaRPr>
              </a:p>
              <a:p>
                <a:pPr marL="171450" lvl="0" indent="-171450" algn="just">
                  <a:spcAft>
                    <a:spcPts val="0"/>
                  </a:spcAft>
                  <a:buFont typeface="Arial" panose="020B0604020202020204" pitchFamily="34" charset="0"/>
                  <a:buChar char="•"/>
                </a:pPr>
                <a:r>
                  <a:rPr lang="es-ES" sz="1200" b="1" dirty="0" smtClean="0">
                    <a:solidFill>
                      <a:schemeClr val="bg1"/>
                    </a:solidFill>
                    <a:ea typeface="Calibri" panose="020F0502020204030204" pitchFamily="34" charset="0"/>
                    <a:cs typeface="Times New Roman" panose="02020603050405020304" pitchFamily="18" charset="0"/>
                  </a:rPr>
                  <a:t>Clima</a:t>
                </a:r>
                <a:r>
                  <a:rPr lang="es-ES" sz="1200" b="1" dirty="0">
                    <a:solidFill>
                      <a:schemeClr val="bg1"/>
                    </a:solidFill>
                    <a:ea typeface="Calibri" panose="020F0502020204030204" pitchFamily="34" charset="0"/>
                    <a:cs typeface="Times New Roman" panose="02020603050405020304" pitchFamily="18" charset="0"/>
                  </a:rPr>
                  <a:t>:</a:t>
                </a:r>
                <a:r>
                  <a:rPr lang="es-ES" sz="1200" dirty="0">
                    <a:solidFill>
                      <a:schemeClr val="bg1"/>
                    </a:solidFill>
                    <a:ea typeface="Calibri" panose="020F0502020204030204" pitchFamily="34" charset="0"/>
                    <a:cs typeface="Times New Roman" panose="02020603050405020304" pitchFamily="18" charset="0"/>
                  </a:rPr>
                  <a:t> </a:t>
                </a:r>
                <a:r>
                  <a:rPr lang="es-ES" sz="1200" dirty="0" smtClean="0">
                    <a:solidFill>
                      <a:schemeClr val="bg1"/>
                    </a:solidFill>
                    <a:ea typeface="Calibri" panose="020F0502020204030204" pitchFamily="34" charset="0"/>
                    <a:cs typeface="Times New Roman" panose="02020603050405020304" pitchFamily="18" charset="0"/>
                  </a:rPr>
                  <a:t>Menor </a:t>
                </a:r>
                <a:r>
                  <a:rPr lang="es-ES" sz="1200" dirty="0">
                    <a:solidFill>
                      <a:schemeClr val="bg1"/>
                    </a:solidFill>
                    <a:ea typeface="Calibri" panose="020F0502020204030204" pitchFamily="34" charset="0"/>
                    <a:cs typeface="Times New Roman" panose="02020603050405020304" pitchFamily="18" charset="0"/>
                  </a:rPr>
                  <a:t>intensidad de lluvias (julio-octubre</a:t>
                </a:r>
                <a:r>
                  <a:rPr lang="es-ES" sz="1200" dirty="0" smtClean="0">
                    <a:solidFill>
                      <a:schemeClr val="bg1"/>
                    </a:solidFill>
                    <a:ea typeface="Calibri" panose="020F0502020204030204" pitchFamily="34" charset="0"/>
                    <a:cs typeface="Times New Roman" panose="02020603050405020304" pitchFamily="18" charset="0"/>
                  </a:rPr>
                  <a:t>). Se estableció </a:t>
                </a:r>
                <a:r>
                  <a:rPr lang="es-ES" sz="1200" dirty="0">
                    <a:solidFill>
                      <a:schemeClr val="bg1"/>
                    </a:solidFill>
                    <a:ea typeface="Calibri" panose="020F0502020204030204" pitchFamily="34" charset="0"/>
                    <a:cs typeface="Times New Roman" panose="02020603050405020304" pitchFamily="18" charset="0"/>
                  </a:rPr>
                  <a:t>el mes de </a:t>
                </a:r>
                <a:r>
                  <a:rPr lang="es-ES" sz="1200" dirty="0" smtClean="0">
                    <a:solidFill>
                      <a:schemeClr val="bg1"/>
                    </a:solidFill>
                    <a:ea typeface="Calibri" panose="020F0502020204030204" pitchFamily="34" charset="0"/>
                    <a:cs typeface="Times New Roman" panose="02020603050405020304" pitchFamily="18" charset="0"/>
                  </a:rPr>
                  <a:t>octubre (2016) </a:t>
                </a:r>
                <a:r>
                  <a:rPr lang="es-ES" sz="1200" dirty="0">
                    <a:solidFill>
                      <a:schemeClr val="bg1"/>
                    </a:solidFill>
                    <a:ea typeface="Calibri" panose="020F0502020204030204" pitchFamily="34" charset="0"/>
                    <a:cs typeface="Times New Roman" panose="02020603050405020304" pitchFamily="18" charset="0"/>
                  </a:rPr>
                  <a:t>el idóneo, para llevar a cabo esta actividad.</a:t>
                </a:r>
                <a:endParaRPr lang="es-ES" sz="1200" dirty="0">
                  <a:solidFill>
                    <a:schemeClr val="bg1"/>
                  </a:solidFill>
                  <a:ea typeface="Calibri" panose="020F0502020204030204" pitchFamily="34" charset="0"/>
                </a:endParaRPr>
              </a:p>
              <a:p>
                <a:pPr marL="171450" lvl="0" indent="-171450" algn="just">
                  <a:spcAft>
                    <a:spcPts val="0"/>
                  </a:spcAft>
                  <a:buFont typeface="Arial" panose="020B0604020202020204" pitchFamily="34" charset="0"/>
                  <a:buChar char="•"/>
                </a:pPr>
                <a:r>
                  <a:rPr lang="es-ES" sz="1200" b="1" dirty="0" smtClean="0">
                    <a:solidFill>
                      <a:schemeClr val="bg1"/>
                    </a:solidFill>
                    <a:ea typeface="Calibri" panose="020F0502020204030204" pitchFamily="34" charset="0"/>
                    <a:cs typeface="Times New Roman" panose="02020603050405020304" pitchFamily="18" charset="0"/>
                  </a:rPr>
                  <a:t>Accesibilidad</a:t>
                </a:r>
                <a:r>
                  <a:rPr lang="es-ES" sz="1200" b="1" dirty="0">
                    <a:solidFill>
                      <a:schemeClr val="bg1"/>
                    </a:solidFill>
                    <a:ea typeface="Calibri" panose="020F0502020204030204" pitchFamily="34" charset="0"/>
                    <a:cs typeface="Times New Roman" panose="02020603050405020304" pitchFamily="18" charset="0"/>
                  </a:rPr>
                  <a:t>:</a:t>
                </a:r>
                <a:r>
                  <a:rPr lang="es-ES" sz="1200" dirty="0">
                    <a:solidFill>
                      <a:schemeClr val="bg1"/>
                    </a:solidFill>
                    <a:ea typeface="Calibri" panose="020F0502020204030204" pitchFamily="34" charset="0"/>
                    <a:cs typeface="Times New Roman" panose="02020603050405020304" pitchFamily="18" charset="0"/>
                  </a:rPr>
                  <a:t> se considera </a:t>
                </a:r>
                <a:r>
                  <a:rPr lang="es-ES" sz="1200" dirty="0" smtClean="0">
                    <a:solidFill>
                      <a:schemeClr val="bg1"/>
                    </a:solidFill>
                    <a:ea typeface="Calibri" panose="020F0502020204030204" pitchFamily="34" charset="0"/>
                    <a:cs typeface="Times New Roman" panose="02020603050405020304" pitchFamily="18" charset="0"/>
                  </a:rPr>
                  <a:t>el </a:t>
                </a:r>
                <a:r>
                  <a:rPr lang="es-ES" sz="1200" dirty="0">
                    <a:solidFill>
                      <a:schemeClr val="bg1"/>
                    </a:solidFill>
                    <a:ea typeface="Calibri" panose="020F0502020204030204" pitchFamily="34" charset="0"/>
                    <a:cs typeface="Times New Roman" panose="02020603050405020304" pitchFamily="18" charset="0"/>
                  </a:rPr>
                  <a:t>sistema vial de la </a:t>
                </a:r>
                <a:r>
                  <a:rPr lang="es-ES" sz="1200" dirty="0" smtClean="0">
                    <a:solidFill>
                      <a:schemeClr val="bg1"/>
                    </a:solidFill>
                    <a:ea typeface="Calibri" panose="020F0502020204030204" pitchFamily="34" charset="0"/>
                    <a:cs typeface="Times New Roman" panose="02020603050405020304" pitchFamily="18" charset="0"/>
                  </a:rPr>
                  <a:t>parroquia</a:t>
                </a:r>
                <a:r>
                  <a:rPr lang="es-ES" sz="1200" dirty="0">
                    <a:solidFill>
                      <a:schemeClr val="bg1"/>
                    </a:solidFill>
                    <a:ea typeface="Calibri" panose="020F0502020204030204" pitchFamily="34" charset="0"/>
                    <a:cs typeface="Times New Roman" panose="02020603050405020304" pitchFamily="18" charset="0"/>
                  </a:rPr>
                  <a:t>.</a:t>
                </a:r>
                <a:endParaRPr lang="es-ES" sz="1200" dirty="0">
                  <a:solidFill>
                    <a:schemeClr val="bg1"/>
                  </a:solidFill>
                  <a:ea typeface="Calibri" panose="020F0502020204030204" pitchFamily="34" charset="0"/>
                </a:endParaRPr>
              </a:p>
              <a:p>
                <a:pPr marL="171450" lvl="0" indent="-171450" algn="just">
                  <a:spcAft>
                    <a:spcPts val="0"/>
                  </a:spcAft>
                  <a:buFont typeface="Arial" panose="020B0604020202020204" pitchFamily="34" charset="0"/>
                  <a:buChar char="•"/>
                </a:pPr>
                <a:r>
                  <a:rPr lang="es-ES" sz="1200" b="1" dirty="0">
                    <a:solidFill>
                      <a:schemeClr val="bg1"/>
                    </a:solidFill>
                    <a:ea typeface="Calibri" panose="020F0502020204030204" pitchFamily="34" charset="0"/>
                    <a:cs typeface="Times New Roman" panose="02020603050405020304" pitchFamily="18" charset="0"/>
                  </a:rPr>
                  <a:t>Protección y seguridad </a:t>
                </a:r>
                <a:r>
                  <a:rPr lang="es-ES" sz="1200" b="1" dirty="0" smtClean="0">
                    <a:solidFill>
                      <a:schemeClr val="bg1"/>
                    </a:solidFill>
                    <a:ea typeface="Calibri" panose="020F0502020204030204" pitchFamily="34" charset="0"/>
                    <a:cs typeface="Times New Roman" panose="02020603050405020304" pitchFamily="18" charset="0"/>
                  </a:rPr>
                  <a:t>personal</a:t>
                </a:r>
                <a:r>
                  <a:rPr lang="es-ES" sz="1200" dirty="0" smtClean="0">
                    <a:solidFill>
                      <a:schemeClr val="bg1"/>
                    </a:solidFill>
                    <a:ea typeface="Calibri" panose="020F0502020204030204" pitchFamily="34" charset="0"/>
                    <a:cs typeface="Times New Roman" panose="02020603050405020304" pitchFamily="18" charset="0"/>
                  </a:rPr>
                  <a:t> </a:t>
                </a:r>
              </a:p>
              <a:p>
                <a:pPr marL="171450" lvl="0" indent="-171450" algn="just">
                  <a:spcAft>
                    <a:spcPts val="0"/>
                  </a:spcAft>
                  <a:buFont typeface="Arial" panose="020B0604020202020204" pitchFamily="34" charset="0"/>
                  <a:buChar char="•"/>
                </a:pPr>
                <a:r>
                  <a:rPr lang="es-EC" sz="1200" b="1" dirty="0" smtClean="0">
                    <a:solidFill>
                      <a:schemeClr val="bg1"/>
                    </a:solidFill>
                    <a:ea typeface="Calibri" panose="020F0502020204030204" pitchFamily="34" charset="0"/>
                  </a:rPr>
                  <a:t>Número </a:t>
                </a:r>
                <a:r>
                  <a:rPr lang="es-EC" sz="1200" b="1" dirty="0">
                    <a:solidFill>
                      <a:schemeClr val="bg1"/>
                    </a:solidFill>
                    <a:ea typeface="Calibri" panose="020F0502020204030204" pitchFamily="34" charset="0"/>
                  </a:rPr>
                  <a:t>de muestras:</a:t>
                </a:r>
                <a:r>
                  <a:rPr lang="es-EC" sz="1200" dirty="0">
                    <a:solidFill>
                      <a:schemeClr val="bg1"/>
                    </a:solidFill>
                    <a:ea typeface="Calibri" panose="020F0502020204030204" pitchFamily="34" charset="0"/>
                  </a:rPr>
                  <a:t> según </a:t>
                </a:r>
                <a:r>
                  <a:rPr lang="es-EC" sz="1200" dirty="0" smtClean="0">
                    <a:solidFill>
                      <a:schemeClr val="bg1"/>
                    </a:solidFill>
                    <a:ea typeface="Calibri" panose="020F0502020204030204" pitchFamily="34" charset="0"/>
                  </a:rPr>
                  <a:t>(TULSMA</a:t>
                </a:r>
                <a:r>
                  <a:rPr lang="es-EC" sz="1200" dirty="0">
                    <a:solidFill>
                      <a:schemeClr val="bg1"/>
                    </a:solidFill>
                    <a:ea typeface="Calibri" panose="020F0502020204030204" pitchFamily="34" charset="0"/>
                  </a:rPr>
                  <a:t>,  2015), </a:t>
                </a:r>
                <a:r>
                  <a:rPr lang="es-EC" sz="1200" dirty="0" smtClean="0">
                    <a:solidFill>
                      <a:schemeClr val="bg1"/>
                    </a:solidFill>
                    <a:ea typeface="Calibri" panose="020F0502020204030204" pitchFamily="34" charset="0"/>
                  </a:rPr>
                  <a:t>se debe tomar una muestra compuesta por </a:t>
                </a:r>
                <a:r>
                  <a:rPr lang="es-EC" sz="1200" dirty="0">
                    <a:solidFill>
                      <a:schemeClr val="bg1"/>
                    </a:solidFill>
                    <a:ea typeface="Calibri" panose="020F0502020204030204" pitchFamily="34" charset="0"/>
                  </a:rPr>
                  <a:t>cada 100has o aplicar </a:t>
                </a:r>
                <a:r>
                  <a:rPr lang="es-EC" sz="1200" dirty="0" smtClean="0">
                    <a:solidFill>
                      <a:schemeClr val="bg1"/>
                    </a:solidFill>
                    <a:ea typeface="Calibri" panose="020F0502020204030204" pitchFamily="34" charset="0"/>
                  </a:rPr>
                  <a:t> </a:t>
                </a:r>
                <a14:m>
                  <m:oMath xmlns:m="http://schemas.openxmlformats.org/officeDocument/2006/math">
                    <m:r>
                      <a:rPr lang="es-EC" sz="1200" b="1" i="1">
                        <a:solidFill>
                          <a:schemeClr val="bg1"/>
                        </a:solidFill>
                        <a:latin typeface="Cambria Math" panose="02040503050406030204" pitchFamily="18" charset="0"/>
                        <a:ea typeface="Calibri" panose="020F0502020204030204" pitchFamily="34" charset="0"/>
                        <a:cs typeface="Arial" panose="020B0604020202020204" pitchFamily="34" charset="0"/>
                      </a:rPr>
                      <m:t>𝒀</m:t>
                    </m:r>
                    <m:r>
                      <a:rPr lang="es-EC" sz="1200" b="1" i="1">
                        <a:solidFill>
                          <a:schemeClr val="bg1"/>
                        </a:solidFill>
                        <a:latin typeface="Cambria Math" panose="02040503050406030204" pitchFamily="18" charset="0"/>
                        <a:ea typeface="Calibri" panose="020F0502020204030204" pitchFamily="34" charset="0"/>
                        <a:cs typeface="Arial" panose="020B0604020202020204" pitchFamily="34" charset="0"/>
                      </a:rPr>
                      <m:t>=</m:t>
                    </m:r>
                    <m:sSup>
                      <m:sSupPr>
                        <m:ctrlPr>
                          <a:rPr lang="es-ES" sz="1200" i="1">
                            <a:solidFill>
                              <a:schemeClr val="bg1"/>
                            </a:solidFill>
                            <a:latin typeface="Cambria Math" panose="02040503050406030204" pitchFamily="18" charset="0"/>
                            <a:ea typeface="Calibri" panose="020F0502020204030204" pitchFamily="34" charset="0"/>
                            <a:cs typeface="Arial" panose="020B0604020202020204" pitchFamily="34" charset="0"/>
                          </a:rPr>
                        </m:ctrlPr>
                      </m:sSupPr>
                      <m:e>
                        <m:d>
                          <m:dPr>
                            <m:ctrlPr>
                              <a:rPr lang="es-ES" sz="1200" i="1">
                                <a:solidFill>
                                  <a:schemeClr val="bg1"/>
                                </a:solidFill>
                                <a:latin typeface="Cambria Math" panose="02040503050406030204" pitchFamily="18" charset="0"/>
                                <a:ea typeface="Calibri" panose="020F0502020204030204" pitchFamily="34" charset="0"/>
                                <a:cs typeface="Arial" panose="020B0604020202020204" pitchFamily="34" charset="0"/>
                              </a:rPr>
                            </m:ctrlPr>
                          </m:dPr>
                          <m:e>
                            <m:r>
                              <a:rPr lang="es-EC" sz="1200" b="1" i="1">
                                <a:solidFill>
                                  <a:schemeClr val="bg1"/>
                                </a:solidFill>
                                <a:latin typeface="Cambria Math" panose="02040503050406030204" pitchFamily="18" charset="0"/>
                                <a:ea typeface="Calibri" panose="020F0502020204030204" pitchFamily="34" charset="0"/>
                                <a:cs typeface="Arial" panose="020B0604020202020204" pitchFamily="34" charset="0"/>
                              </a:rPr>
                              <m:t>𝑿</m:t>
                            </m:r>
                          </m:e>
                        </m:d>
                      </m:e>
                      <m:sup>
                        <m:r>
                          <a:rPr lang="es-EC" sz="1200" b="1" i="1">
                            <a:solidFill>
                              <a:schemeClr val="bg1"/>
                            </a:solidFill>
                            <a:latin typeface="Cambria Math" panose="02040503050406030204" pitchFamily="18" charset="0"/>
                            <a:ea typeface="Calibri" panose="020F0502020204030204" pitchFamily="34" charset="0"/>
                            <a:cs typeface="Arial" panose="020B0604020202020204" pitchFamily="34" charset="0"/>
                          </a:rPr>
                          <m:t>𝟎</m:t>
                        </m:r>
                        <m:r>
                          <a:rPr lang="es-EC" sz="1200" b="1" i="1">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es-EC" sz="1200" b="1" i="1">
                            <a:solidFill>
                              <a:schemeClr val="bg1"/>
                            </a:solidFill>
                            <a:latin typeface="Cambria Math" panose="02040503050406030204" pitchFamily="18" charset="0"/>
                            <a:ea typeface="Calibri" panose="020F0502020204030204" pitchFamily="34" charset="0"/>
                            <a:cs typeface="Arial" panose="020B0604020202020204" pitchFamily="34" charset="0"/>
                          </a:rPr>
                          <m:t>𝟑</m:t>
                        </m:r>
                      </m:sup>
                    </m:sSup>
                    <m:r>
                      <a:rPr lang="es-EC" sz="1200" b="1" i="1">
                        <a:solidFill>
                          <a:schemeClr val="bg1"/>
                        </a:solidFill>
                        <a:latin typeface="Cambria Math" panose="02040503050406030204" pitchFamily="18" charset="0"/>
                        <a:ea typeface="Calibri" panose="020F0502020204030204" pitchFamily="34" charset="0"/>
                        <a:cs typeface="Arial" panose="020B0604020202020204" pitchFamily="34" charset="0"/>
                      </a:rPr>
                      <m:t>∗</m:t>
                    </m:r>
                    <m:d>
                      <m:dPr>
                        <m:ctrlPr>
                          <a:rPr lang="es-ES" sz="1200" i="1">
                            <a:solidFill>
                              <a:schemeClr val="bg1"/>
                            </a:solidFill>
                            <a:latin typeface="Cambria Math" panose="02040503050406030204" pitchFamily="18" charset="0"/>
                            <a:ea typeface="Calibri" panose="020F0502020204030204" pitchFamily="34" charset="0"/>
                            <a:cs typeface="Arial" panose="020B0604020202020204" pitchFamily="34" charset="0"/>
                          </a:rPr>
                        </m:ctrlPr>
                      </m:dPr>
                      <m:e>
                        <m:r>
                          <a:rPr lang="es-EC" sz="1200" b="1" i="1">
                            <a:solidFill>
                              <a:schemeClr val="bg1"/>
                            </a:solidFill>
                            <a:latin typeface="Cambria Math" panose="02040503050406030204" pitchFamily="18" charset="0"/>
                            <a:ea typeface="Calibri" panose="020F0502020204030204" pitchFamily="34" charset="0"/>
                            <a:cs typeface="Arial" panose="020B0604020202020204" pitchFamily="34" charset="0"/>
                          </a:rPr>
                          <m:t>𝟏𝟏</m:t>
                        </m:r>
                        <m:r>
                          <a:rPr lang="es-EC" sz="1200" b="1" i="1">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es-EC" sz="1200" b="1" i="1">
                            <a:solidFill>
                              <a:schemeClr val="bg1"/>
                            </a:solidFill>
                            <a:latin typeface="Cambria Math" panose="02040503050406030204" pitchFamily="18" charset="0"/>
                            <a:ea typeface="Calibri" panose="020F0502020204030204" pitchFamily="34" charset="0"/>
                            <a:cs typeface="Arial" panose="020B0604020202020204" pitchFamily="34" charset="0"/>
                          </a:rPr>
                          <m:t>𝟕𝟏</m:t>
                        </m:r>
                      </m:e>
                    </m:d>
                  </m:oMath>
                </a14:m>
                <a:r>
                  <a:rPr lang="es-EC" sz="1200" dirty="0" smtClean="0">
                    <a:solidFill>
                      <a:schemeClr val="bg1"/>
                    </a:solidFill>
                    <a:ea typeface="Calibri" panose="020F0502020204030204" pitchFamily="34" charset="0"/>
                  </a:rPr>
                  <a:t>. El </a:t>
                </a:r>
                <a:r>
                  <a:rPr lang="es-EC" sz="1200" dirty="0">
                    <a:solidFill>
                      <a:schemeClr val="bg1"/>
                    </a:solidFill>
                    <a:ea typeface="Calibri" panose="020F0502020204030204" pitchFamily="34" charset="0"/>
                  </a:rPr>
                  <a:t>área de la parroquia es de 13.437ha, se debieron establecer 134 a 203 puntos de </a:t>
                </a:r>
                <a:r>
                  <a:rPr lang="es-EC" sz="1200" dirty="0" smtClean="0">
                    <a:solidFill>
                      <a:schemeClr val="bg1"/>
                    </a:solidFill>
                    <a:ea typeface="Calibri" panose="020F0502020204030204" pitchFamily="34" charset="0"/>
                  </a:rPr>
                  <a:t>muestreo. Sólo se tomaron  </a:t>
                </a:r>
                <a:r>
                  <a:rPr lang="es-EC" sz="1200" dirty="0">
                    <a:solidFill>
                      <a:schemeClr val="bg1"/>
                    </a:solidFill>
                    <a:ea typeface="Calibri" panose="020F0502020204030204" pitchFamily="34" charset="0"/>
                  </a:rPr>
                  <a:t>68 muestras, cada una con 3 </a:t>
                </a:r>
                <a:r>
                  <a:rPr lang="es-EC" sz="1200" dirty="0" err="1" smtClean="0">
                    <a:solidFill>
                      <a:schemeClr val="bg1"/>
                    </a:solidFill>
                    <a:ea typeface="Calibri" panose="020F0502020204030204" pitchFamily="34" charset="0"/>
                  </a:rPr>
                  <a:t>submuestras</a:t>
                </a:r>
                <a:r>
                  <a:rPr lang="es-EC" sz="1200" dirty="0" smtClean="0">
                    <a:solidFill>
                      <a:schemeClr val="bg1"/>
                    </a:solidFill>
                    <a:ea typeface="Calibri" panose="020F0502020204030204" pitchFamily="34" charset="0"/>
                  </a:rPr>
                  <a:t>. </a:t>
                </a:r>
              </a:p>
              <a:p>
                <a:pPr marL="171450" lvl="0" indent="-171450" algn="just">
                  <a:spcAft>
                    <a:spcPts val="0"/>
                  </a:spcAft>
                  <a:buFont typeface="Arial" panose="020B0604020202020204" pitchFamily="34" charset="0"/>
                  <a:buChar char="•"/>
                </a:pPr>
                <a:r>
                  <a:rPr lang="es-ES" sz="1200" b="1" dirty="0" smtClean="0">
                    <a:solidFill>
                      <a:schemeClr val="bg1"/>
                    </a:solidFill>
                    <a:ea typeface="Calibri" panose="020F0502020204030204" pitchFamily="34" charset="0"/>
                    <a:cs typeface="Times New Roman" panose="02020603050405020304" pitchFamily="18" charset="0"/>
                  </a:rPr>
                  <a:t>Restricciones</a:t>
                </a:r>
                <a:r>
                  <a:rPr lang="es-ES" sz="1200" b="1" dirty="0">
                    <a:solidFill>
                      <a:schemeClr val="bg1"/>
                    </a:solidFill>
                    <a:ea typeface="Calibri" panose="020F0502020204030204" pitchFamily="34" charset="0"/>
                    <a:cs typeface="Times New Roman" panose="02020603050405020304" pitchFamily="18" charset="0"/>
                  </a:rPr>
                  <a:t>:</a:t>
                </a:r>
                <a:r>
                  <a:rPr lang="es-ES" sz="1200" dirty="0">
                    <a:solidFill>
                      <a:schemeClr val="bg1"/>
                    </a:solidFill>
                    <a:ea typeface="Calibri" panose="020F0502020204030204" pitchFamily="34" charset="0"/>
                    <a:cs typeface="Times New Roman" panose="02020603050405020304" pitchFamily="18" charset="0"/>
                  </a:rPr>
                  <a:t> A</a:t>
                </a:r>
                <a:r>
                  <a:rPr lang="es-ES" sz="1200" dirty="0" smtClean="0">
                    <a:solidFill>
                      <a:schemeClr val="bg1"/>
                    </a:solidFill>
                    <a:ea typeface="Calibri" panose="020F0502020204030204" pitchFamily="34" charset="0"/>
                    <a:cs typeface="Times New Roman" panose="02020603050405020304" pitchFamily="18" charset="0"/>
                  </a:rPr>
                  <a:t>lejados </a:t>
                </a:r>
                <a:r>
                  <a:rPr lang="es-ES" sz="1200" dirty="0">
                    <a:solidFill>
                      <a:schemeClr val="bg1"/>
                    </a:solidFill>
                    <a:ea typeface="Calibri" panose="020F0502020204030204" pitchFamily="34" charset="0"/>
                    <a:cs typeface="Times New Roman" panose="02020603050405020304" pitchFamily="18" charset="0"/>
                  </a:rPr>
                  <a:t>de zonas pobladas (a 500m de radio), pozos petroleros (a 500m de radio), carreteras (a 30m de cada extremo), senderos lastrados (a 15m de cada extremo), ríos dobles (a 30m de sus riveras) y ríos simples (a 15m de sus orillas) para evitar sesgo en los resultados. </a:t>
                </a:r>
                <a:endParaRPr lang="es-ES" sz="1200" dirty="0">
                  <a:solidFill>
                    <a:schemeClr val="bg1"/>
                  </a:solidFill>
                  <a:ea typeface="Calibri" panose="020F0502020204030204" pitchFamily="34" charset="0"/>
                </a:endParaRPr>
              </a:p>
            </p:txBody>
          </p:sp>
        </mc:Choice>
        <mc:Fallback xmlns="">
          <p:sp>
            <p:nvSpPr>
              <p:cNvPr id="15" name="Rectángulo 14"/>
              <p:cNvSpPr>
                <a:spLocks noRot="1" noChangeAspect="1" noMove="1" noResize="1" noEditPoints="1" noAdjustHandles="1" noChangeArrowheads="1" noChangeShapeType="1" noTextEdit="1"/>
              </p:cNvSpPr>
              <p:nvPr/>
            </p:nvSpPr>
            <p:spPr>
              <a:xfrm>
                <a:off x="412385" y="2686953"/>
                <a:ext cx="6096000" cy="3389711"/>
              </a:xfrm>
              <a:prstGeom prst="rect">
                <a:avLst/>
              </a:prstGeom>
              <a:blipFill>
                <a:blip r:embed="rId3"/>
                <a:stretch>
                  <a:fillRect b="-358"/>
                </a:stretch>
              </a:blipFill>
            </p:spPr>
            <p:txBody>
              <a:bodyPr/>
              <a:lstStyle/>
              <a:p>
                <a:r>
                  <a:rPr lang="es-ES">
                    <a:noFill/>
                  </a:rPr>
                  <a:t> </a:t>
                </a:r>
              </a:p>
            </p:txBody>
          </p:sp>
        </mc:Fallback>
      </mc:AlternateContent>
    </p:spTree>
    <p:extLst>
      <p:ext uri="{BB962C8B-B14F-4D97-AF65-F5344CB8AC3E}">
        <p14:creationId xmlns:p14="http://schemas.microsoft.com/office/powerpoint/2010/main" val="2640249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85000" lnSpcReduction="1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2</a:t>
            </a: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 METODOLOGÍA DE TRABAJO </a:t>
            </a:r>
            <a:endPar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16" name="Rectángulo 15"/>
          <p:cNvSpPr/>
          <p:nvPr/>
        </p:nvSpPr>
        <p:spPr>
          <a:xfrm>
            <a:off x="3209009" y="915897"/>
            <a:ext cx="7391767" cy="369332"/>
          </a:xfrm>
          <a:prstGeom prst="rect">
            <a:avLst/>
          </a:prstGeom>
          <a:solidFill>
            <a:schemeClr val="accent2"/>
          </a:solidFill>
        </p:spPr>
        <p:txBody>
          <a:bodyPr wrap="none">
            <a:spAutoFit/>
          </a:bodyPr>
          <a:lstStyle/>
          <a:p>
            <a:r>
              <a:rPr lang="es-ES" b="1" dirty="0" smtClean="0">
                <a:solidFill>
                  <a:schemeClr val="bg1"/>
                </a:solidFill>
              </a:rPr>
              <a:t>Fase </a:t>
            </a:r>
            <a:r>
              <a:rPr lang="es-ES" b="1" dirty="0">
                <a:solidFill>
                  <a:schemeClr val="bg1"/>
                </a:solidFill>
              </a:rPr>
              <a:t>2: Diseño de muestreo y análisis fisicoquímicos de muestras</a:t>
            </a:r>
          </a:p>
        </p:txBody>
      </p:sp>
      <p:sp>
        <p:nvSpPr>
          <p:cNvPr id="12" name="Rectángulo 11"/>
          <p:cNvSpPr/>
          <p:nvPr/>
        </p:nvSpPr>
        <p:spPr>
          <a:xfrm>
            <a:off x="1089253" y="1771310"/>
            <a:ext cx="4839632"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3" indent="-1371600"/>
            <a:r>
              <a:rPr lang="es-ES" b="1" i="1" dirty="0"/>
              <a:t>Toma de muestras de suelo</a:t>
            </a:r>
          </a:p>
        </p:txBody>
      </p:sp>
      <p:sp>
        <p:nvSpPr>
          <p:cNvPr id="15" name="Rectángulo 14"/>
          <p:cNvSpPr/>
          <p:nvPr/>
        </p:nvSpPr>
        <p:spPr>
          <a:xfrm>
            <a:off x="461069" y="2683227"/>
            <a:ext cx="6096000" cy="646331"/>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marL="171450" lvl="0" indent="-171450" algn="just">
              <a:spcBef>
                <a:spcPts val="600"/>
              </a:spcBef>
              <a:spcAft>
                <a:spcPts val="0"/>
              </a:spcAft>
              <a:buFont typeface="Arial" panose="020B0604020202020204" pitchFamily="34" charset="0"/>
              <a:buChar char="•"/>
            </a:pPr>
            <a:r>
              <a:rPr lang="es-ES" sz="1200" b="1" dirty="0">
                <a:solidFill>
                  <a:schemeClr val="bg1"/>
                </a:solidFill>
                <a:ea typeface="Calibri" panose="020F0502020204030204" pitchFamily="34" charset="0"/>
                <a:cs typeface="Times New Roman" panose="02020603050405020304" pitchFamily="18" charset="0"/>
              </a:rPr>
              <a:t>T</a:t>
            </a:r>
            <a:r>
              <a:rPr lang="es-ES" sz="1200" b="1" dirty="0" smtClean="0">
                <a:solidFill>
                  <a:schemeClr val="bg1"/>
                </a:solidFill>
                <a:ea typeface="Calibri" panose="020F0502020204030204" pitchFamily="34" charset="0"/>
                <a:cs typeface="Times New Roman" panose="02020603050405020304" pitchFamily="18" charset="0"/>
              </a:rPr>
              <a:t>écnica </a:t>
            </a:r>
            <a:r>
              <a:rPr lang="es-ES" sz="1200" b="1" dirty="0">
                <a:solidFill>
                  <a:schemeClr val="bg1"/>
                </a:solidFill>
                <a:ea typeface="Calibri" panose="020F0502020204030204" pitchFamily="34" charset="0"/>
                <a:cs typeface="Times New Roman" panose="02020603050405020304" pitchFamily="18" charset="0"/>
              </a:rPr>
              <a:t>de </a:t>
            </a:r>
            <a:r>
              <a:rPr lang="es-ES" sz="1200" b="1" dirty="0" smtClean="0">
                <a:solidFill>
                  <a:schemeClr val="bg1"/>
                </a:solidFill>
                <a:ea typeface="Calibri" panose="020F0502020204030204" pitchFamily="34" charset="0"/>
                <a:cs typeface="Times New Roman" panose="02020603050405020304" pitchFamily="18" charset="0"/>
              </a:rPr>
              <a:t>muestreo: </a:t>
            </a:r>
            <a:r>
              <a:rPr lang="es-ES" sz="1200" dirty="0" smtClean="0">
                <a:solidFill>
                  <a:schemeClr val="bg1"/>
                </a:solidFill>
                <a:ea typeface="Calibri" panose="020F0502020204030204" pitchFamily="34" charset="0"/>
                <a:cs typeface="Times New Roman" panose="02020603050405020304" pitchFamily="18" charset="0"/>
              </a:rPr>
              <a:t>sondeo manual (barreno </a:t>
            </a:r>
            <a:r>
              <a:rPr lang="es-ES" sz="1200" dirty="0">
                <a:solidFill>
                  <a:schemeClr val="bg1"/>
                </a:solidFill>
                <a:ea typeface="Calibri" panose="020F0502020204030204" pitchFamily="34" charset="0"/>
                <a:cs typeface="Times New Roman" panose="02020603050405020304" pitchFamily="18" charset="0"/>
              </a:rPr>
              <a:t>o </a:t>
            </a:r>
            <a:r>
              <a:rPr lang="es-ES" sz="1200" dirty="0" smtClean="0">
                <a:solidFill>
                  <a:schemeClr val="bg1"/>
                </a:solidFill>
                <a:ea typeface="Calibri" panose="020F0502020204030204" pitchFamily="34" charset="0"/>
                <a:cs typeface="Times New Roman" panose="02020603050405020304" pitchFamily="18" charset="0"/>
              </a:rPr>
              <a:t>pala), </a:t>
            </a:r>
            <a:r>
              <a:rPr lang="es-ES" sz="1200" dirty="0">
                <a:solidFill>
                  <a:schemeClr val="bg1"/>
                </a:solidFill>
                <a:ea typeface="Calibri" panose="020F0502020204030204" pitchFamily="34" charset="0"/>
                <a:cs typeface="Times New Roman" panose="02020603050405020304" pitchFamily="18" charset="0"/>
              </a:rPr>
              <a:t>limpiando los residuos orgánicos en un </a:t>
            </a:r>
            <a:r>
              <a:rPr lang="es-ES" sz="1200" dirty="0" smtClean="0">
                <a:solidFill>
                  <a:schemeClr val="bg1"/>
                </a:solidFill>
                <a:ea typeface="Calibri" panose="020F0502020204030204" pitchFamily="34" charset="0"/>
                <a:cs typeface="Times New Roman" panose="02020603050405020304" pitchFamily="18" charset="0"/>
              </a:rPr>
              <a:t>r=15 </a:t>
            </a:r>
            <a:r>
              <a:rPr lang="es-ES" sz="1200" dirty="0">
                <a:solidFill>
                  <a:schemeClr val="bg1"/>
                </a:solidFill>
                <a:ea typeface="Calibri" panose="020F0502020204030204" pitchFamily="34" charset="0"/>
                <a:cs typeface="Times New Roman" panose="02020603050405020304" pitchFamily="18" charset="0"/>
              </a:rPr>
              <a:t>cm por cada punto de muestreo, y a una profundidad de 25 a </a:t>
            </a:r>
            <a:r>
              <a:rPr lang="es-ES" sz="1200" dirty="0" smtClean="0">
                <a:solidFill>
                  <a:schemeClr val="bg1"/>
                </a:solidFill>
                <a:ea typeface="Calibri" panose="020F0502020204030204" pitchFamily="34" charset="0"/>
                <a:cs typeface="Times New Roman" panose="02020603050405020304" pitchFamily="18" charset="0"/>
              </a:rPr>
              <a:t>30cm.</a:t>
            </a:r>
            <a:endParaRPr lang="es-ES" sz="1200" dirty="0">
              <a:solidFill>
                <a:schemeClr val="bg1"/>
              </a:solidFill>
              <a:ea typeface="Calibri" panose="020F0502020204030204" pitchFamily="34" charset="0"/>
            </a:endParaRPr>
          </a:p>
        </p:txBody>
      </p:sp>
      <p:pic>
        <p:nvPicPr>
          <p:cNvPr id="11" name="Imagen 10" descr="F:\TESIS MAESTRIA\tesis muestreo\fotos muestreo\20161108_131548.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3508" y="1582607"/>
            <a:ext cx="2747749" cy="2437946"/>
          </a:xfrm>
          <a:prstGeom prst="rect">
            <a:avLst/>
          </a:prstGeom>
          <a:noFill/>
          <a:ln>
            <a:noFill/>
          </a:ln>
        </p:spPr>
      </p:pic>
      <p:pic>
        <p:nvPicPr>
          <p:cNvPr id="13" name="Imagen 12" descr="F:\TESIS MAESTRIA\tesis muestreo\fotos muestreo\20161107_15092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3508" y="4188641"/>
            <a:ext cx="2747749" cy="2498762"/>
          </a:xfrm>
          <a:prstGeom prst="rect">
            <a:avLst/>
          </a:prstGeom>
          <a:noFill/>
          <a:ln>
            <a:noFill/>
          </a:ln>
        </p:spPr>
      </p:pic>
      <p:sp>
        <p:nvSpPr>
          <p:cNvPr id="14" name="Rectángulo 13"/>
          <p:cNvSpPr/>
          <p:nvPr/>
        </p:nvSpPr>
        <p:spPr>
          <a:xfrm>
            <a:off x="461069" y="3542310"/>
            <a:ext cx="6096000" cy="46166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marL="171450" lvl="0" indent="-171450" algn="just">
              <a:spcBef>
                <a:spcPts val="600"/>
              </a:spcBef>
              <a:spcAft>
                <a:spcPts val="0"/>
              </a:spcAft>
              <a:buFont typeface="Arial" panose="020B0604020202020204" pitchFamily="34" charset="0"/>
              <a:buChar char="•"/>
            </a:pPr>
            <a:r>
              <a:rPr lang="es-ES" sz="1200" b="1" dirty="0" smtClean="0">
                <a:solidFill>
                  <a:schemeClr val="bg1"/>
                </a:solidFill>
                <a:ea typeface="Calibri" panose="020F0502020204030204" pitchFamily="34" charset="0"/>
                <a:cs typeface="Times New Roman" panose="02020603050405020304" pitchFamily="18" charset="0"/>
              </a:rPr>
              <a:t>Tipo </a:t>
            </a:r>
            <a:r>
              <a:rPr lang="es-ES" sz="1200" b="1" dirty="0">
                <a:solidFill>
                  <a:schemeClr val="bg1"/>
                </a:solidFill>
                <a:ea typeface="Calibri" panose="020F0502020204030204" pitchFamily="34" charset="0"/>
                <a:cs typeface="Times New Roman" panose="02020603050405020304" pitchFamily="18" charset="0"/>
              </a:rPr>
              <a:t>de </a:t>
            </a:r>
            <a:r>
              <a:rPr lang="es-ES" sz="1200" b="1" dirty="0" smtClean="0">
                <a:solidFill>
                  <a:schemeClr val="bg1"/>
                </a:solidFill>
                <a:ea typeface="Calibri" panose="020F0502020204030204" pitchFamily="34" charset="0"/>
                <a:cs typeface="Times New Roman" panose="02020603050405020304" pitchFamily="18" charset="0"/>
              </a:rPr>
              <a:t>muestra: </a:t>
            </a:r>
            <a:r>
              <a:rPr lang="es-ES" sz="1200" dirty="0" smtClean="0">
                <a:solidFill>
                  <a:schemeClr val="bg1"/>
                </a:solidFill>
                <a:ea typeface="Calibri" panose="020F0502020204030204" pitchFamily="34" charset="0"/>
                <a:cs typeface="Times New Roman" panose="02020603050405020304" pitchFamily="18" charset="0"/>
              </a:rPr>
              <a:t>compuesta de 3 </a:t>
            </a:r>
            <a:r>
              <a:rPr lang="es-ES" sz="1200" dirty="0" err="1">
                <a:solidFill>
                  <a:schemeClr val="bg1"/>
                </a:solidFill>
                <a:ea typeface="Calibri" panose="020F0502020204030204" pitchFamily="34" charset="0"/>
                <a:cs typeface="Times New Roman" panose="02020603050405020304" pitchFamily="18" charset="0"/>
              </a:rPr>
              <a:t>submuestras</a:t>
            </a:r>
            <a:r>
              <a:rPr lang="es-ES" sz="1200" dirty="0">
                <a:solidFill>
                  <a:schemeClr val="bg1"/>
                </a:solidFill>
                <a:ea typeface="Calibri" panose="020F0502020204030204" pitchFamily="34" charset="0"/>
                <a:cs typeface="Times New Roman" panose="02020603050405020304" pitchFamily="18" charset="0"/>
              </a:rPr>
              <a:t>, tomadas de forma aleatoria a 20m de distancia del punto de muestreo </a:t>
            </a:r>
            <a:r>
              <a:rPr lang="es-ES" sz="1200" dirty="0" smtClean="0">
                <a:solidFill>
                  <a:schemeClr val="bg1"/>
                </a:solidFill>
                <a:ea typeface="Calibri" panose="020F0502020204030204" pitchFamily="34" charset="0"/>
                <a:cs typeface="Times New Roman" panose="02020603050405020304" pitchFamily="18" charset="0"/>
              </a:rPr>
              <a:t>georreferenciado (patrón: cruz). </a:t>
            </a:r>
            <a:endParaRPr lang="es-ES" sz="1200" dirty="0">
              <a:solidFill>
                <a:schemeClr val="bg1"/>
              </a:solidFill>
              <a:ea typeface="Calibri" panose="020F0502020204030204" pitchFamily="34" charset="0"/>
            </a:endParaRPr>
          </a:p>
        </p:txBody>
      </p:sp>
      <p:sp>
        <p:nvSpPr>
          <p:cNvPr id="17" name="Rectángulo 16"/>
          <p:cNvSpPr/>
          <p:nvPr/>
        </p:nvSpPr>
        <p:spPr>
          <a:xfrm>
            <a:off x="461069" y="4343204"/>
            <a:ext cx="6096000" cy="646331"/>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marL="171450" lvl="0" indent="-171450" algn="just">
              <a:spcBef>
                <a:spcPts val="600"/>
              </a:spcBef>
              <a:spcAft>
                <a:spcPts val="0"/>
              </a:spcAft>
              <a:buFont typeface="Arial" panose="020B0604020202020204" pitchFamily="34" charset="0"/>
              <a:buChar char="•"/>
            </a:pPr>
            <a:r>
              <a:rPr lang="es-ES" sz="1200" dirty="0" smtClean="0">
                <a:solidFill>
                  <a:schemeClr val="bg1"/>
                </a:solidFill>
                <a:ea typeface="Calibri" panose="020F0502020204030204" pitchFamily="34" charset="0"/>
                <a:cs typeface="Times New Roman" panose="02020603050405020304" pitchFamily="18" charset="0"/>
              </a:rPr>
              <a:t>Se homogeneizó </a:t>
            </a:r>
            <a:r>
              <a:rPr lang="es-ES" sz="1200" dirty="0">
                <a:solidFill>
                  <a:schemeClr val="bg1"/>
                </a:solidFill>
                <a:ea typeface="Calibri" panose="020F0502020204030204" pitchFamily="34" charset="0"/>
                <a:cs typeface="Times New Roman" panose="02020603050405020304" pitchFamily="18" charset="0"/>
              </a:rPr>
              <a:t>las </a:t>
            </a:r>
            <a:r>
              <a:rPr lang="es-ES" sz="1200" dirty="0" err="1">
                <a:solidFill>
                  <a:schemeClr val="bg1"/>
                </a:solidFill>
                <a:ea typeface="Calibri" panose="020F0502020204030204" pitchFamily="34" charset="0"/>
                <a:cs typeface="Times New Roman" panose="02020603050405020304" pitchFamily="18" charset="0"/>
              </a:rPr>
              <a:t>submuestras</a:t>
            </a:r>
            <a:r>
              <a:rPr lang="es-ES" sz="1200" dirty="0">
                <a:solidFill>
                  <a:schemeClr val="bg1"/>
                </a:solidFill>
                <a:ea typeface="Calibri" panose="020F0502020204030204" pitchFamily="34" charset="0"/>
                <a:cs typeface="Times New Roman" panose="02020603050405020304" pitchFamily="18" charset="0"/>
              </a:rPr>
              <a:t>, se retiró </a:t>
            </a:r>
            <a:r>
              <a:rPr lang="es-ES" sz="1200" dirty="0" smtClean="0">
                <a:solidFill>
                  <a:schemeClr val="bg1"/>
                </a:solidFill>
                <a:ea typeface="Calibri" panose="020F0502020204030204" pitchFamily="34" charset="0"/>
                <a:cs typeface="Times New Roman" panose="02020603050405020304" pitchFamily="18" charset="0"/>
              </a:rPr>
              <a:t>componentes extraños. Se </a:t>
            </a:r>
            <a:r>
              <a:rPr lang="es-ES" sz="1200" dirty="0">
                <a:solidFill>
                  <a:schemeClr val="bg1"/>
                </a:solidFill>
                <a:ea typeface="Calibri" panose="020F0502020204030204" pitchFamily="34" charset="0"/>
                <a:cs typeface="Times New Roman" panose="02020603050405020304" pitchFamily="18" charset="0"/>
              </a:rPr>
              <a:t>realiza el </a:t>
            </a:r>
            <a:r>
              <a:rPr lang="es-ES" sz="1200" dirty="0" smtClean="0">
                <a:solidFill>
                  <a:schemeClr val="bg1"/>
                </a:solidFill>
                <a:ea typeface="Calibri" panose="020F0502020204030204" pitchFamily="34" charset="0"/>
                <a:cs typeface="Times New Roman" panose="02020603050405020304" pitchFamily="18" charset="0"/>
              </a:rPr>
              <a:t>cuarteo, </a:t>
            </a:r>
            <a:r>
              <a:rPr lang="es-ES" sz="1200" dirty="0">
                <a:solidFill>
                  <a:schemeClr val="bg1"/>
                </a:solidFill>
                <a:ea typeface="Calibri" panose="020F0502020204030204" pitchFamily="34" charset="0"/>
                <a:cs typeface="Times New Roman" panose="02020603050405020304" pitchFamily="18" charset="0"/>
              </a:rPr>
              <a:t>extrayendo al azar dos </a:t>
            </a:r>
            <a:r>
              <a:rPr lang="es-ES" sz="1200" dirty="0" smtClean="0">
                <a:solidFill>
                  <a:schemeClr val="bg1"/>
                </a:solidFill>
                <a:ea typeface="Calibri" panose="020F0502020204030204" pitchFamily="34" charset="0"/>
                <a:cs typeface="Times New Roman" panose="02020603050405020304" pitchFamily="18" charset="0"/>
              </a:rPr>
              <a:t>cuadrantes, tomando aprox. </a:t>
            </a:r>
            <a:r>
              <a:rPr lang="es-ES" sz="1200" dirty="0">
                <a:solidFill>
                  <a:schemeClr val="bg1"/>
                </a:solidFill>
                <a:ea typeface="Calibri" panose="020F0502020204030204" pitchFamily="34" charset="0"/>
                <a:cs typeface="Times New Roman" panose="02020603050405020304" pitchFamily="18" charset="0"/>
              </a:rPr>
              <a:t>1Kg de suelo.</a:t>
            </a:r>
            <a:endParaRPr lang="es-ES" sz="1200" dirty="0">
              <a:solidFill>
                <a:schemeClr val="bg1"/>
              </a:solidFill>
              <a:ea typeface="Calibri" panose="020F0502020204030204" pitchFamily="34" charset="0"/>
            </a:endParaRPr>
          </a:p>
        </p:txBody>
      </p:sp>
      <p:sp>
        <p:nvSpPr>
          <p:cNvPr id="18" name="Rectángulo 17"/>
          <p:cNvSpPr/>
          <p:nvPr/>
        </p:nvSpPr>
        <p:spPr>
          <a:xfrm>
            <a:off x="461069" y="5144098"/>
            <a:ext cx="6096000" cy="646331"/>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marL="171450" lvl="0" indent="-171450" algn="just">
              <a:spcBef>
                <a:spcPts val="600"/>
              </a:spcBef>
              <a:spcAft>
                <a:spcPts val="0"/>
              </a:spcAft>
              <a:buFont typeface="Arial" panose="020B0604020202020204" pitchFamily="34" charset="0"/>
              <a:buChar char="•"/>
            </a:pPr>
            <a:r>
              <a:rPr lang="es-ES" sz="1200" dirty="0" smtClean="0">
                <a:solidFill>
                  <a:schemeClr val="bg1"/>
                </a:solidFill>
                <a:ea typeface="Calibri" panose="020F0502020204030204" pitchFamily="34" charset="0"/>
                <a:cs typeface="Times New Roman" panose="02020603050405020304" pitchFamily="18" charset="0"/>
              </a:rPr>
              <a:t>Se recolectaron en fundas </a:t>
            </a:r>
            <a:r>
              <a:rPr lang="es-ES" sz="1200" dirty="0">
                <a:solidFill>
                  <a:schemeClr val="bg1"/>
                </a:solidFill>
                <a:ea typeface="Calibri" panose="020F0502020204030204" pitchFamily="34" charset="0"/>
                <a:cs typeface="Times New Roman" panose="02020603050405020304" pitchFamily="18" charset="0"/>
              </a:rPr>
              <a:t>con cierre hermético, </a:t>
            </a:r>
            <a:r>
              <a:rPr lang="es-ES" sz="1200" dirty="0" smtClean="0">
                <a:solidFill>
                  <a:schemeClr val="bg1"/>
                </a:solidFill>
                <a:ea typeface="Calibri" panose="020F0502020204030204" pitchFamily="34" charset="0"/>
                <a:cs typeface="Times New Roman" panose="02020603050405020304" pitchFamily="18" charset="0"/>
              </a:rPr>
              <a:t>codificadas </a:t>
            </a:r>
            <a:r>
              <a:rPr lang="es-ES" sz="1200" dirty="0">
                <a:solidFill>
                  <a:schemeClr val="bg1"/>
                </a:solidFill>
                <a:ea typeface="Calibri" panose="020F0502020204030204" pitchFamily="34" charset="0"/>
                <a:cs typeface="Times New Roman" panose="02020603050405020304" pitchFamily="18" charset="0"/>
              </a:rPr>
              <a:t>y conservadas de forma segura en el interior de un </a:t>
            </a:r>
            <a:r>
              <a:rPr lang="es-ES" sz="1200" dirty="0" err="1">
                <a:solidFill>
                  <a:schemeClr val="bg1"/>
                </a:solidFill>
                <a:ea typeface="Calibri" panose="020F0502020204030204" pitchFamily="34" charset="0"/>
                <a:cs typeface="Times New Roman" panose="02020603050405020304" pitchFamily="18" charset="0"/>
              </a:rPr>
              <a:t>cooler</a:t>
            </a:r>
            <a:r>
              <a:rPr lang="es-ES" sz="1200" dirty="0">
                <a:solidFill>
                  <a:schemeClr val="bg1"/>
                </a:solidFill>
                <a:ea typeface="Calibri" panose="020F0502020204030204" pitchFamily="34" charset="0"/>
                <a:cs typeface="Times New Roman" panose="02020603050405020304" pitchFamily="18" charset="0"/>
              </a:rPr>
              <a:t>. La identificación, características y condiciones de muestreo, se anotaron en la cadena de </a:t>
            </a:r>
            <a:r>
              <a:rPr lang="es-ES" sz="1200" dirty="0" smtClean="0">
                <a:solidFill>
                  <a:schemeClr val="bg1"/>
                </a:solidFill>
                <a:ea typeface="Calibri" panose="020F0502020204030204" pitchFamily="34" charset="0"/>
                <a:cs typeface="Times New Roman" panose="02020603050405020304" pitchFamily="18" charset="0"/>
              </a:rPr>
              <a:t>custodia</a:t>
            </a:r>
            <a:r>
              <a:rPr lang="es-ES" sz="1200" dirty="0">
                <a:solidFill>
                  <a:schemeClr val="bg1"/>
                </a:solidFill>
                <a:ea typeface="Calibri" panose="020F0502020204030204" pitchFamily="34" charset="0"/>
                <a:cs typeface="Times New Roman" panose="02020603050405020304" pitchFamily="18" charset="0"/>
              </a:rPr>
              <a:t>.</a:t>
            </a:r>
            <a:endParaRPr lang="es-ES" sz="1200" dirty="0">
              <a:solidFill>
                <a:schemeClr val="bg1"/>
              </a:solidFill>
              <a:ea typeface="Calibri" panose="020F0502020204030204" pitchFamily="34" charset="0"/>
            </a:endParaRPr>
          </a:p>
        </p:txBody>
      </p:sp>
    </p:spTree>
    <p:extLst>
      <p:ext uri="{BB962C8B-B14F-4D97-AF65-F5344CB8AC3E}">
        <p14:creationId xmlns:p14="http://schemas.microsoft.com/office/powerpoint/2010/main" val="3908420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85000" lnSpcReduction="1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2</a:t>
            </a: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 METODOLOGÍA DE TRABAJO </a:t>
            </a:r>
            <a:endPar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16" name="Rectángulo 15"/>
          <p:cNvSpPr/>
          <p:nvPr/>
        </p:nvSpPr>
        <p:spPr>
          <a:xfrm>
            <a:off x="3209009" y="915897"/>
            <a:ext cx="7391767" cy="369332"/>
          </a:xfrm>
          <a:prstGeom prst="rect">
            <a:avLst/>
          </a:prstGeom>
          <a:solidFill>
            <a:schemeClr val="accent2"/>
          </a:solidFill>
        </p:spPr>
        <p:txBody>
          <a:bodyPr wrap="none">
            <a:spAutoFit/>
          </a:bodyPr>
          <a:lstStyle/>
          <a:p>
            <a:r>
              <a:rPr lang="es-ES" b="1" dirty="0" smtClean="0">
                <a:solidFill>
                  <a:schemeClr val="bg1"/>
                </a:solidFill>
              </a:rPr>
              <a:t>Fase </a:t>
            </a:r>
            <a:r>
              <a:rPr lang="es-ES" b="1" dirty="0">
                <a:solidFill>
                  <a:schemeClr val="bg1"/>
                </a:solidFill>
              </a:rPr>
              <a:t>2: Diseño de muestreo y análisis fisicoquímicos de muestras</a:t>
            </a:r>
          </a:p>
        </p:txBody>
      </p:sp>
      <p:sp>
        <p:nvSpPr>
          <p:cNvPr id="12" name="Rectángulo 11"/>
          <p:cNvSpPr/>
          <p:nvPr/>
        </p:nvSpPr>
        <p:spPr>
          <a:xfrm>
            <a:off x="461069" y="1636449"/>
            <a:ext cx="7550167"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lvl="2"/>
            <a:r>
              <a:rPr lang="es-ES" b="1" dirty="0"/>
              <a:t>Preparación y Análisis </a:t>
            </a:r>
            <a:r>
              <a:rPr lang="es-ES" b="1" dirty="0" smtClean="0"/>
              <a:t>fisicoquímico </a:t>
            </a:r>
            <a:r>
              <a:rPr lang="es-ES" b="1" dirty="0"/>
              <a:t>de las muestras de suelo</a:t>
            </a:r>
          </a:p>
        </p:txBody>
      </p:sp>
      <p:sp>
        <p:nvSpPr>
          <p:cNvPr id="15" name="Rectángulo 14"/>
          <p:cNvSpPr/>
          <p:nvPr/>
        </p:nvSpPr>
        <p:spPr>
          <a:xfrm>
            <a:off x="461068" y="2201126"/>
            <a:ext cx="7550167" cy="10618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171450" lvl="0" indent="-171450" algn="just">
              <a:spcBef>
                <a:spcPts val="600"/>
              </a:spcBef>
              <a:spcAft>
                <a:spcPts val="0"/>
              </a:spcAft>
              <a:buFont typeface="Arial" panose="020B0604020202020204" pitchFamily="34" charset="0"/>
              <a:buChar char="•"/>
            </a:pPr>
            <a:r>
              <a:rPr lang="es-ES" sz="1200" dirty="0" smtClean="0"/>
              <a:t>Secado de muestras en </a:t>
            </a:r>
            <a:r>
              <a:rPr lang="es-ES" sz="1200" dirty="0"/>
              <a:t>una estufa a </a:t>
            </a:r>
            <a:r>
              <a:rPr lang="es-ES" sz="1200" dirty="0" smtClean="0"/>
              <a:t>40º±2ºC</a:t>
            </a:r>
            <a:r>
              <a:rPr lang="es-ES" sz="1200" dirty="0"/>
              <a:t>, durante 1-2 </a:t>
            </a:r>
            <a:r>
              <a:rPr lang="es-ES" sz="1200" dirty="0" smtClean="0"/>
              <a:t>días.</a:t>
            </a:r>
          </a:p>
          <a:p>
            <a:pPr marL="171450" lvl="0" indent="-171450" algn="just">
              <a:spcBef>
                <a:spcPts val="600"/>
              </a:spcBef>
              <a:spcAft>
                <a:spcPts val="0"/>
              </a:spcAft>
              <a:buFont typeface="Arial" panose="020B0604020202020204" pitchFamily="34" charset="0"/>
              <a:buChar char="•"/>
            </a:pPr>
            <a:r>
              <a:rPr lang="es-ES" sz="1200" dirty="0" smtClean="0"/>
              <a:t> Triturado </a:t>
            </a:r>
            <a:r>
              <a:rPr lang="es-ES" sz="1200" dirty="0"/>
              <a:t>y </a:t>
            </a:r>
            <a:r>
              <a:rPr lang="es-ES" sz="1200" dirty="0" smtClean="0"/>
              <a:t>tamizaje </a:t>
            </a:r>
            <a:r>
              <a:rPr lang="es-ES" sz="1200" dirty="0"/>
              <a:t>quedando las partículas menores a &lt;2mm. </a:t>
            </a:r>
            <a:endParaRPr lang="es-ES" sz="1200" dirty="0" smtClean="0"/>
          </a:p>
          <a:p>
            <a:pPr marL="171450" lvl="0" indent="-171450" algn="just">
              <a:spcBef>
                <a:spcPts val="600"/>
              </a:spcBef>
              <a:spcAft>
                <a:spcPts val="0"/>
              </a:spcAft>
              <a:buFont typeface="Arial" panose="020B0604020202020204" pitchFamily="34" charset="0"/>
              <a:buChar char="•"/>
            </a:pPr>
            <a:r>
              <a:rPr lang="es-ES" sz="1200" dirty="0" smtClean="0"/>
              <a:t>Codificación de muestras.</a:t>
            </a:r>
          </a:p>
          <a:p>
            <a:pPr marL="171450" lvl="0" indent="-171450" algn="just">
              <a:spcBef>
                <a:spcPts val="600"/>
              </a:spcBef>
              <a:spcAft>
                <a:spcPts val="0"/>
              </a:spcAft>
              <a:buFont typeface="Arial" panose="020B0604020202020204" pitchFamily="34" charset="0"/>
              <a:buChar char="•"/>
            </a:pPr>
            <a:r>
              <a:rPr lang="es-ES" sz="1200" dirty="0" smtClean="0"/>
              <a:t>Determinación de Sustancia Seca para corrección de pesos (Método Gravimétrico).</a:t>
            </a:r>
            <a:endParaRPr lang="es-ES" sz="1200" dirty="0">
              <a:solidFill>
                <a:schemeClr val="bg1"/>
              </a:solidFill>
              <a:ea typeface="Calibri" panose="020F050202020403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4141442744"/>
              </p:ext>
            </p:extLst>
          </p:nvPr>
        </p:nvGraphicFramePr>
        <p:xfrm>
          <a:off x="461068" y="3458300"/>
          <a:ext cx="7550168" cy="3398520"/>
        </p:xfrm>
        <a:graphic>
          <a:graphicData uri="http://schemas.openxmlformats.org/drawingml/2006/table">
            <a:tbl>
              <a:tblPr firstRow="1" bandRow="1">
                <a:tableStyleId>{F5AB1C69-6EDB-4FF4-983F-18BD219EF322}</a:tableStyleId>
              </a:tblPr>
              <a:tblGrid>
                <a:gridCol w="3414896">
                  <a:extLst>
                    <a:ext uri="{9D8B030D-6E8A-4147-A177-3AD203B41FA5}">
                      <a16:colId xmlns:a16="http://schemas.microsoft.com/office/drawing/2014/main" val="880781517"/>
                    </a:ext>
                  </a:extLst>
                </a:gridCol>
                <a:gridCol w="4135272">
                  <a:extLst>
                    <a:ext uri="{9D8B030D-6E8A-4147-A177-3AD203B41FA5}">
                      <a16:colId xmlns:a16="http://schemas.microsoft.com/office/drawing/2014/main" val="1044990821"/>
                    </a:ext>
                  </a:extLst>
                </a:gridCol>
              </a:tblGrid>
              <a:tr h="370840">
                <a:tc>
                  <a:txBody>
                    <a:bodyPr/>
                    <a:lstStyle/>
                    <a:p>
                      <a:r>
                        <a:rPr lang="es-ES" sz="1200" dirty="0" smtClean="0">
                          <a:solidFill>
                            <a:schemeClr val="bg1"/>
                          </a:solidFill>
                        </a:rPr>
                        <a:t>Parámetro</a:t>
                      </a:r>
                      <a:r>
                        <a:rPr lang="es-ES" sz="1200" baseline="0" dirty="0" smtClean="0">
                          <a:solidFill>
                            <a:schemeClr val="bg1"/>
                          </a:solidFill>
                        </a:rPr>
                        <a:t> Fisicoquímico</a:t>
                      </a:r>
                      <a:endParaRPr lang="es-ES" sz="12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200" dirty="0" smtClean="0">
                          <a:solidFill>
                            <a:schemeClr val="bg1"/>
                          </a:solidFill>
                        </a:rPr>
                        <a:t>Método</a:t>
                      </a:r>
                      <a:endParaRPr lang="es-ES" sz="12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87486825"/>
                  </a:ext>
                </a:extLst>
              </a:tr>
              <a:tr h="370840">
                <a:tc>
                  <a:txBody>
                    <a:bodyPr/>
                    <a:lstStyle/>
                    <a:p>
                      <a:r>
                        <a:rPr lang="es-ES" sz="1200" dirty="0" smtClean="0"/>
                        <a:t>Textura</a:t>
                      </a:r>
                      <a:endParaRPr lang="es-E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s-ES" sz="1200" dirty="0" smtClean="0"/>
                        <a:t>Método del Hidrómetro según  Bouyoucos, citado en (</a:t>
                      </a:r>
                      <a:r>
                        <a:rPr lang="es-ES" sz="1200" dirty="0" err="1" smtClean="0"/>
                        <a:t>McKean</a:t>
                      </a:r>
                      <a:r>
                        <a:rPr lang="es-ES" sz="1200" dirty="0" smtClean="0"/>
                        <a:t>, 1993)</a:t>
                      </a:r>
                      <a:endParaRPr lang="es-E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16552273"/>
                  </a:ext>
                </a:extLst>
              </a:tr>
              <a:tr h="370840">
                <a:tc>
                  <a:txBody>
                    <a:bodyPr/>
                    <a:lstStyle/>
                    <a:p>
                      <a:r>
                        <a:rPr lang="es-ES" sz="1200" dirty="0" smtClean="0"/>
                        <a:t>Color</a:t>
                      </a:r>
                      <a:endParaRPr lang="es-E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s-ES" sz="1200" dirty="0" smtClean="0"/>
                        <a:t>Método de </a:t>
                      </a:r>
                      <a:r>
                        <a:rPr lang="es-ES" sz="1200" dirty="0" err="1" smtClean="0"/>
                        <a:t>Munsell</a:t>
                      </a:r>
                      <a:r>
                        <a:rPr lang="es-ES" sz="1200" dirty="0" smtClean="0"/>
                        <a:t> citado en (SENA, 2013)</a:t>
                      </a:r>
                      <a:endParaRPr lang="es-E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11225133"/>
                  </a:ext>
                </a:extLst>
              </a:tr>
              <a:tr h="370840">
                <a:tc>
                  <a:txBody>
                    <a:bodyPr/>
                    <a:lstStyle/>
                    <a:p>
                      <a:r>
                        <a:rPr lang="es-ES" sz="1200" dirty="0" smtClean="0"/>
                        <a:t>Potencial Hidrógeno</a:t>
                      </a:r>
                      <a:endParaRPr lang="es-E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s-ES" sz="1200" dirty="0" smtClean="0"/>
                        <a:t>Método Potenciométrico citado en (SENA, 2013)</a:t>
                      </a:r>
                      <a:endParaRPr lang="es-E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80546522"/>
                  </a:ext>
                </a:extLst>
              </a:tr>
              <a:tr h="370840">
                <a:tc>
                  <a:txBody>
                    <a:bodyPr/>
                    <a:lstStyle/>
                    <a:p>
                      <a:r>
                        <a:rPr lang="es-ES" sz="1200" dirty="0" smtClean="0"/>
                        <a:t>Conductividad Eléctrica</a:t>
                      </a:r>
                      <a:endParaRPr lang="es-E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s-ES" sz="1200" dirty="0" smtClean="0"/>
                        <a:t>Método de Conductimetría citado en (</a:t>
                      </a:r>
                      <a:r>
                        <a:rPr lang="es-ES" sz="1200" dirty="0" err="1" smtClean="0"/>
                        <a:t>Landon</a:t>
                      </a:r>
                      <a:r>
                        <a:rPr lang="es-ES" sz="1200" dirty="0" smtClean="0"/>
                        <a:t>, 1991)</a:t>
                      </a:r>
                      <a:endParaRPr lang="es-E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93012398"/>
                  </a:ext>
                </a:extLst>
              </a:tr>
              <a:tr h="370840">
                <a:tc>
                  <a:txBody>
                    <a:bodyPr/>
                    <a:lstStyle/>
                    <a:p>
                      <a:r>
                        <a:rPr lang="es-ES" sz="1200" dirty="0" smtClean="0"/>
                        <a:t>Materia Orgánica y Nitrógeno</a:t>
                      </a:r>
                      <a:endParaRPr lang="es-E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s-ES" sz="1200" dirty="0" smtClean="0"/>
                        <a:t>Método de espectrofotometría UV-Vis según </a:t>
                      </a:r>
                      <a:r>
                        <a:rPr lang="es-ES" sz="1200" dirty="0" err="1" smtClean="0"/>
                        <a:t>Walkley</a:t>
                      </a:r>
                      <a:r>
                        <a:rPr lang="es-ES" sz="1200" dirty="0" smtClean="0"/>
                        <a:t>-Black citado en (Anderson &amp; </a:t>
                      </a:r>
                      <a:r>
                        <a:rPr lang="es-ES" sz="1200" dirty="0" err="1" smtClean="0"/>
                        <a:t>Ingram</a:t>
                      </a:r>
                      <a:r>
                        <a:rPr lang="es-ES" sz="1200" dirty="0" smtClean="0"/>
                        <a:t>, 1993). </a:t>
                      </a:r>
                      <a:endParaRPr lang="es-E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20100951"/>
                  </a:ext>
                </a:extLst>
              </a:tr>
              <a:tr h="370840">
                <a:tc>
                  <a:txBody>
                    <a:bodyPr/>
                    <a:lstStyle/>
                    <a:p>
                      <a:r>
                        <a:rPr lang="es-ES" sz="1200" dirty="0" err="1" smtClean="0"/>
                        <a:t>Microelementos</a:t>
                      </a:r>
                      <a:r>
                        <a:rPr lang="es-ES" sz="1200" baseline="0" dirty="0" smtClean="0"/>
                        <a:t> (Cu, Fe, Mn, Zn)</a:t>
                      </a:r>
                      <a:endParaRPr lang="es-E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s-ES" sz="1200" dirty="0" smtClean="0"/>
                        <a:t>Espectrometría de absorción atómica citado en (</a:t>
                      </a:r>
                      <a:r>
                        <a:rPr lang="es-ES" sz="1200" dirty="0" err="1" smtClean="0"/>
                        <a:t>Landon</a:t>
                      </a:r>
                      <a:r>
                        <a:rPr lang="es-ES" sz="1200" dirty="0" smtClean="0"/>
                        <a:t>, 1991).</a:t>
                      </a:r>
                      <a:endParaRPr lang="es-E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62808058"/>
                  </a:ext>
                </a:extLst>
              </a:tr>
              <a:tr h="370840">
                <a:tc>
                  <a:txBody>
                    <a:bodyPr/>
                    <a:lstStyle/>
                    <a:p>
                      <a:r>
                        <a:rPr lang="es-ES" sz="1200" dirty="0" err="1" smtClean="0"/>
                        <a:t>Macroelementos</a:t>
                      </a:r>
                      <a:r>
                        <a:rPr lang="es-ES" sz="1200" dirty="0" smtClean="0"/>
                        <a:t> (Ca, Mg, K, </a:t>
                      </a:r>
                      <a:r>
                        <a:rPr lang="es-ES" sz="1200" dirty="0" err="1" smtClean="0"/>
                        <a:t>Na</a:t>
                      </a:r>
                      <a:r>
                        <a:rPr lang="es-ES" sz="1200" dirty="0" smtClean="0"/>
                        <a:t>) y CIC</a:t>
                      </a:r>
                      <a:endParaRPr lang="es-E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s-ES" sz="1200" dirty="0" smtClean="0"/>
                        <a:t>Espectrometría de absorción atómica citado en (</a:t>
                      </a:r>
                      <a:r>
                        <a:rPr lang="es-ES" sz="1200" dirty="0" err="1" smtClean="0"/>
                        <a:t>Landon</a:t>
                      </a:r>
                      <a:r>
                        <a:rPr lang="es-ES" sz="1200" dirty="0" smtClean="0"/>
                        <a:t>, 1991)</a:t>
                      </a:r>
                      <a:endParaRPr lang="es-E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19136088"/>
                  </a:ext>
                </a:extLst>
              </a:tr>
            </a:tbl>
          </a:graphicData>
        </a:graphic>
      </p:graphicFrame>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189725" y="3462449"/>
            <a:ext cx="1604705" cy="1173710"/>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0738" y="4838008"/>
            <a:ext cx="1252060" cy="2018811"/>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5006" y="1598499"/>
            <a:ext cx="1173710" cy="1648452"/>
          </a:xfrm>
          <a:prstGeom prst="rect">
            <a:avLst/>
          </a:prstGeom>
        </p:spPr>
      </p:pic>
      <p:pic>
        <p:nvPicPr>
          <p:cNvPr id="10" name="Imagen 9"/>
          <p:cNvPicPr>
            <a:picLocks noChangeAspect="1"/>
          </p:cNvPicPr>
          <p:nvPr/>
        </p:nvPicPr>
        <p:blipFill>
          <a:blip r:embed="rId5"/>
          <a:stretch>
            <a:fillRect/>
          </a:stretch>
        </p:blipFill>
        <p:spPr>
          <a:xfrm>
            <a:off x="9348715" y="1598499"/>
            <a:ext cx="1230218" cy="1664456"/>
          </a:xfrm>
          <a:prstGeom prst="rect">
            <a:avLst/>
          </a:prstGeom>
        </p:spPr>
      </p:pic>
      <p:pic>
        <p:nvPicPr>
          <p:cNvPr id="11" name="Imagen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961241" y="5268950"/>
            <a:ext cx="2005165" cy="1170580"/>
          </a:xfrm>
          <a:prstGeom prst="rect">
            <a:avLst/>
          </a:prstGeom>
        </p:spPr>
      </p:pic>
      <p:pic>
        <p:nvPicPr>
          <p:cNvPr id="14" name="Imagen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7974416" y="3447539"/>
            <a:ext cx="1604705" cy="1203529"/>
          </a:xfrm>
          <a:prstGeom prst="rect">
            <a:avLst/>
          </a:prstGeom>
        </p:spPr>
      </p:pic>
    </p:spTree>
    <p:extLst>
      <p:ext uri="{BB962C8B-B14F-4D97-AF65-F5344CB8AC3E}">
        <p14:creationId xmlns:p14="http://schemas.microsoft.com/office/powerpoint/2010/main" val="503837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85000" lnSpcReduction="1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2</a:t>
            </a: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 METODOLOGÍA DE TRABAJO </a:t>
            </a:r>
            <a:endPar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16" name="Rectángulo 15"/>
          <p:cNvSpPr/>
          <p:nvPr/>
        </p:nvSpPr>
        <p:spPr>
          <a:xfrm>
            <a:off x="3209009" y="915897"/>
            <a:ext cx="7391767" cy="369332"/>
          </a:xfrm>
          <a:prstGeom prst="rect">
            <a:avLst/>
          </a:prstGeom>
          <a:solidFill>
            <a:schemeClr val="accent2"/>
          </a:solidFill>
        </p:spPr>
        <p:txBody>
          <a:bodyPr wrap="none">
            <a:spAutoFit/>
          </a:bodyPr>
          <a:lstStyle/>
          <a:p>
            <a:r>
              <a:rPr lang="es-ES" b="1" dirty="0" smtClean="0">
                <a:solidFill>
                  <a:schemeClr val="bg1"/>
                </a:solidFill>
              </a:rPr>
              <a:t>Fase </a:t>
            </a:r>
            <a:r>
              <a:rPr lang="es-ES" b="1" dirty="0">
                <a:solidFill>
                  <a:schemeClr val="bg1"/>
                </a:solidFill>
              </a:rPr>
              <a:t>2: Diseño de muestreo y análisis fisicoquímicos de muestras</a:t>
            </a:r>
          </a:p>
        </p:txBody>
      </p:sp>
      <p:sp>
        <p:nvSpPr>
          <p:cNvPr id="12" name="Rectángulo 11"/>
          <p:cNvSpPr/>
          <p:nvPr/>
        </p:nvSpPr>
        <p:spPr>
          <a:xfrm>
            <a:off x="461069" y="1636449"/>
            <a:ext cx="7550167"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lvl="2"/>
            <a:r>
              <a:rPr lang="es-ES" b="1" dirty="0"/>
              <a:t>Preparación y Análisis </a:t>
            </a:r>
            <a:r>
              <a:rPr lang="es-ES" b="1" dirty="0" err="1"/>
              <a:t>fìsicoquímico</a:t>
            </a:r>
            <a:r>
              <a:rPr lang="es-ES" b="1" dirty="0"/>
              <a:t> de las muestras de suelo</a:t>
            </a:r>
          </a:p>
        </p:txBody>
      </p:sp>
      <p:graphicFrame>
        <p:nvGraphicFramePr>
          <p:cNvPr id="3" name="Tabla 2"/>
          <p:cNvGraphicFramePr>
            <a:graphicFrameLocks noGrp="1"/>
          </p:cNvGraphicFramePr>
          <p:nvPr>
            <p:extLst>
              <p:ext uri="{D42A27DB-BD31-4B8C-83A1-F6EECF244321}">
                <p14:modId xmlns:p14="http://schemas.microsoft.com/office/powerpoint/2010/main" val="332191268"/>
              </p:ext>
            </p:extLst>
          </p:nvPr>
        </p:nvGraphicFramePr>
        <p:xfrm>
          <a:off x="430977" y="2135402"/>
          <a:ext cx="7550168" cy="1468120"/>
        </p:xfrm>
        <a:graphic>
          <a:graphicData uri="http://schemas.openxmlformats.org/drawingml/2006/table">
            <a:tbl>
              <a:tblPr firstRow="1" bandRow="1">
                <a:tableStyleId>{F5AB1C69-6EDB-4FF4-983F-18BD219EF322}</a:tableStyleId>
              </a:tblPr>
              <a:tblGrid>
                <a:gridCol w="3414896">
                  <a:extLst>
                    <a:ext uri="{9D8B030D-6E8A-4147-A177-3AD203B41FA5}">
                      <a16:colId xmlns:a16="http://schemas.microsoft.com/office/drawing/2014/main" val="880781517"/>
                    </a:ext>
                  </a:extLst>
                </a:gridCol>
                <a:gridCol w="4135272">
                  <a:extLst>
                    <a:ext uri="{9D8B030D-6E8A-4147-A177-3AD203B41FA5}">
                      <a16:colId xmlns:a16="http://schemas.microsoft.com/office/drawing/2014/main" val="1044990821"/>
                    </a:ext>
                  </a:extLst>
                </a:gridCol>
              </a:tblGrid>
              <a:tr h="370840">
                <a:tc>
                  <a:txBody>
                    <a:bodyPr/>
                    <a:lstStyle/>
                    <a:p>
                      <a:r>
                        <a:rPr lang="es-ES" sz="1200" dirty="0" smtClean="0">
                          <a:solidFill>
                            <a:schemeClr val="bg1"/>
                          </a:solidFill>
                        </a:rPr>
                        <a:t>Parámetro</a:t>
                      </a:r>
                      <a:r>
                        <a:rPr lang="es-ES" sz="1200" baseline="0" dirty="0" smtClean="0">
                          <a:solidFill>
                            <a:schemeClr val="bg1"/>
                          </a:solidFill>
                        </a:rPr>
                        <a:t> Fisicoquímico</a:t>
                      </a:r>
                      <a:endParaRPr lang="es-ES" sz="12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200" dirty="0" smtClean="0">
                          <a:solidFill>
                            <a:schemeClr val="bg1"/>
                          </a:solidFill>
                        </a:rPr>
                        <a:t>Método</a:t>
                      </a:r>
                      <a:endParaRPr lang="es-ES" sz="12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87486825"/>
                  </a:ext>
                </a:extLst>
              </a:tr>
              <a:tr h="370840">
                <a:tc>
                  <a:txBody>
                    <a:bodyPr/>
                    <a:lstStyle/>
                    <a:p>
                      <a:r>
                        <a:rPr lang="es-ES" sz="1200" dirty="0" smtClean="0"/>
                        <a:t>Fósforo disponible</a:t>
                      </a:r>
                      <a:endParaRPr lang="es-E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s-ES" sz="1200" dirty="0" smtClean="0"/>
                        <a:t>Método de extracción y determinación por espectrofotometría según </a:t>
                      </a:r>
                      <a:r>
                        <a:rPr lang="es-ES" sz="1200" dirty="0" err="1" smtClean="0"/>
                        <a:t>Olsen</a:t>
                      </a:r>
                      <a:r>
                        <a:rPr lang="es-ES" sz="1200" dirty="0" smtClean="0"/>
                        <a:t> citado en (</a:t>
                      </a:r>
                      <a:r>
                        <a:rPr lang="es-ES" sz="1200" dirty="0" err="1" smtClean="0"/>
                        <a:t>Landon</a:t>
                      </a:r>
                      <a:r>
                        <a:rPr lang="es-ES" sz="1200" dirty="0" smtClean="0"/>
                        <a:t>, 1991)</a:t>
                      </a:r>
                      <a:endParaRPr lang="es-E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16552273"/>
                  </a:ext>
                </a:extLst>
              </a:tr>
              <a:tr h="370840">
                <a:tc>
                  <a:txBody>
                    <a:bodyPr/>
                    <a:lstStyle/>
                    <a:p>
                      <a:r>
                        <a:rPr lang="es-ES" sz="1200" dirty="0" smtClean="0"/>
                        <a:t>Metales pesados totales (Cd, Ni, Pb, Cr, Ba, V, Cu, Fe, Mn, Zn)</a:t>
                      </a:r>
                      <a:endParaRPr lang="es-E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s-ES" sz="1200" dirty="0" smtClean="0"/>
                        <a:t>Espectrometría de absorción atómica citado en (</a:t>
                      </a:r>
                      <a:r>
                        <a:rPr lang="es-ES" sz="1200" dirty="0" err="1" smtClean="0"/>
                        <a:t>Landon</a:t>
                      </a:r>
                      <a:r>
                        <a:rPr lang="es-ES" sz="1200" dirty="0" smtClean="0"/>
                        <a:t>, 1991)</a:t>
                      </a:r>
                      <a:endParaRPr lang="es-E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11225133"/>
                  </a:ext>
                </a:extLst>
              </a:tr>
            </a:tbl>
          </a:graphicData>
        </a:graphic>
      </p:graphicFrame>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3117" y="4151095"/>
            <a:ext cx="2804135" cy="1968232"/>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40625" y="4121817"/>
            <a:ext cx="2804137" cy="202679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6089" y="3746310"/>
            <a:ext cx="3525056" cy="2790969"/>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217626" y="2481854"/>
            <a:ext cx="4900830" cy="3210020"/>
          </a:xfrm>
          <a:prstGeom prst="rect">
            <a:avLst/>
          </a:prstGeom>
        </p:spPr>
      </p:pic>
    </p:spTree>
    <p:extLst>
      <p:ext uri="{BB962C8B-B14F-4D97-AF65-F5344CB8AC3E}">
        <p14:creationId xmlns:p14="http://schemas.microsoft.com/office/powerpoint/2010/main" val="3479296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85000" lnSpcReduction="1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2</a:t>
            </a: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 METODOLOGÍA DE TRABAJO </a:t>
            </a:r>
            <a:endPar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16" name="Rectángulo 15"/>
          <p:cNvSpPr/>
          <p:nvPr/>
        </p:nvSpPr>
        <p:spPr>
          <a:xfrm>
            <a:off x="3209009" y="915897"/>
            <a:ext cx="8404865" cy="369332"/>
          </a:xfrm>
          <a:prstGeom prst="rect">
            <a:avLst/>
          </a:prstGeom>
          <a:solidFill>
            <a:schemeClr val="accent2"/>
          </a:solidFill>
        </p:spPr>
        <p:txBody>
          <a:bodyPr wrap="none">
            <a:spAutoFit/>
          </a:bodyPr>
          <a:lstStyle/>
          <a:p>
            <a:r>
              <a:rPr lang="es-ES" b="1" dirty="0" smtClean="0">
                <a:solidFill>
                  <a:schemeClr val="bg1"/>
                </a:solidFill>
              </a:rPr>
              <a:t>Fase </a:t>
            </a:r>
            <a:r>
              <a:rPr lang="es-ES" b="1" dirty="0">
                <a:solidFill>
                  <a:schemeClr val="bg1"/>
                </a:solidFill>
              </a:rPr>
              <a:t>3: Análisis estadístico y formulación de niveles fondo y de referencia</a:t>
            </a:r>
          </a:p>
        </p:txBody>
      </p:sp>
      <p:sp>
        <p:nvSpPr>
          <p:cNvPr id="12" name="Rectángulo 11"/>
          <p:cNvSpPr/>
          <p:nvPr/>
        </p:nvSpPr>
        <p:spPr>
          <a:xfrm>
            <a:off x="461070" y="1363735"/>
            <a:ext cx="3413053"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200" b="1" dirty="0" smtClean="0"/>
              <a:t>Método</a:t>
            </a:r>
          </a:p>
          <a:p>
            <a:r>
              <a:rPr lang="es-ES" sz="1200" dirty="0" smtClean="0"/>
              <a:t>Análisis </a:t>
            </a:r>
            <a:r>
              <a:rPr lang="es-ES" sz="1200" dirty="0"/>
              <a:t>Descriptivo y Exploratorio de Datos citado en (Rojo, 2006).</a:t>
            </a:r>
          </a:p>
        </p:txBody>
      </p:sp>
      <p:sp>
        <p:nvSpPr>
          <p:cNvPr id="7" name="Rectángulo 6"/>
          <p:cNvSpPr/>
          <p:nvPr/>
        </p:nvSpPr>
        <p:spPr>
          <a:xfrm>
            <a:off x="3922085" y="1354640"/>
            <a:ext cx="3677422"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200" b="1" dirty="0"/>
              <a:t>Materiales</a:t>
            </a:r>
          </a:p>
          <a:p>
            <a:pPr marL="273050"/>
            <a:r>
              <a:rPr lang="es-ES" sz="1200" dirty="0"/>
              <a:t>•	R </a:t>
            </a:r>
            <a:r>
              <a:rPr lang="es-ES" sz="1200" dirty="0" err="1"/>
              <a:t>version</a:t>
            </a:r>
            <a:r>
              <a:rPr lang="es-ES" sz="1200" dirty="0"/>
              <a:t> 3.4.3 (Copyright 2017) </a:t>
            </a:r>
          </a:p>
          <a:p>
            <a:pPr marL="273050"/>
            <a:r>
              <a:rPr lang="es-ES" sz="1200" dirty="0"/>
              <a:t>•	Resultados de análisis fisicoquímico de </a:t>
            </a:r>
            <a:r>
              <a:rPr lang="es-ES" sz="1200" dirty="0" smtClean="0"/>
              <a:t>  </a:t>
            </a:r>
          </a:p>
          <a:p>
            <a:pPr marL="273050"/>
            <a:r>
              <a:rPr lang="es-ES" sz="1200" dirty="0"/>
              <a:t> </a:t>
            </a:r>
            <a:r>
              <a:rPr lang="es-ES" sz="1200" dirty="0" smtClean="0"/>
              <a:t>    muestras </a:t>
            </a:r>
            <a:r>
              <a:rPr lang="es-ES" sz="1200" dirty="0"/>
              <a:t>de suelo</a:t>
            </a:r>
          </a:p>
          <a:p>
            <a:pPr marL="273050"/>
            <a:r>
              <a:rPr lang="es-ES" sz="1200" dirty="0"/>
              <a:t>•	Microsoft Excel (2016)</a:t>
            </a:r>
          </a:p>
        </p:txBody>
      </p:sp>
      <p:sp>
        <p:nvSpPr>
          <p:cNvPr id="11" name="Rectángulo 10"/>
          <p:cNvSpPr/>
          <p:nvPr/>
        </p:nvSpPr>
        <p:spPr>
          <a:xfrm>
            <a:off x="461068" y="2099294"/>
            <a:ext cx="1574285"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400" b="1" dirty="0" smtClean="0"/>
              <a:t>Descripción</a:t>
            </a:r>
          </a:p>
        </p:txBody>
      </p:sp>
      <p:sp>
        <p:nvSpPr>
          <p:cNvPr id="13" name="Rectángulo 12"/>
          <p:cNvSpPr/>
          <p:nvPr/>
        </p:nvSpPr>
        <p:spPr>
          <a:xfrm>
            <a:off x="430978" y="2495632"/>
            <a:ext cx="6130243" cy="2769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200" dirty="0" smtClean="0"/>
              <a:t>Tabular datos en 3 matrices de acuerdo a su procedencia (SP, FCH. DA)</a:t>
            </a:r>
          </a:p>
        </p:txBody>
      </p:sp>
      <p:sp>
        <p:nvSpPr>
          <p:cNvPr id="14" name="Rectángulo 13"/>
          <p:cNvSpPr/>
          <p:nvPr/>
        </p:nvSpPr>
        <p:spPr>
          <a:xfrm>
            <a:off x="430978" y="2911518"/>
            <a:ext cx="6100153" cy="2769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200" dirty="0" smtClean="0"/>
              <a:t>Utilizamos diferentes comandos en </a:t>
            </a:r>
            <a:r>
              <a:rPr lang="es-ES" sz="1200" dirty="0" err="1" smtClean="0"/>
              <a:t>Rstudio</a:t>
            </a:r>
            <a:r>
              <a:rPr lang="es-ES" sz="1200" dirty="0" smtClean="0"/>
              <a:t> para análisis exploratorio:</a:t>
            </a:r>
          </a:p>
        </p:txBody>
      </p:sp>
      <p:sp>
        <p:nvSpPr>
          <p:cNvPr id="15" name="Rectángulo 14"/>
          <p:cNvSpPr/>
          <p:nvPr/>
        </p:nvSpPr>
        <p:spPr>
          <a:xfrm>
            <a:off x="430977" y="3313309"/>
            <a:ext cx="6100153"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200" dirty="0"/>
              <a:t>E</a:t>
            </a:r>
            <a:r>
              <a:rPr lang="es-ES" sz="1200" dirty="0" smtClean="0"/>
              <a:t>liminación </a:t>
            </a:r>
            <a:r>
              <a:rPr lang="es-ES" sz="1200" dirty="0"/>
              <a:t>secuencial de datos atípicos mediante la función {</a:t>
            </a:r>
            <a:r>
              <a:rPr lang="es-ES" sz="1200" dirty="0" err="1"/>
              <a:t>boxplot</a:t>
            </a:r>
            <a:r>
              <a:rPr lang="es-ES" sz="1200" dirty="0"/>
              <a:t>} y {</a:t>
            </a:r>
            <a:r>
              <a:rPr lang="es-ES" sz="1200" dirty="0" err="1"/>
              <a:t>boxplot.stats</a:t>
            </a:r>
            <a:r>
              <a:rPr lang="es-ES" sz="1200" dirty="0"/>
              <a:t>} o diagrama de cajas. </a:t>
            </a:r>
          </a:p>
        </p:txBody>
      </p:sp>
      <p:pic>
        <p:nvPicPr>
          <p:cNvPr id="18" name="Imagen 17"/>
          <p:cNvPicPr>
            <a:picLocks noChangeAspect="1"/>
          </p:cNvPicPr>
          <p:nvPr/>
        </p:nvPicPr>
        <p:blipFill rotWithShape="1">
          <a:blip r:embed="rId2">
            <a:extLst>
              <a:ext uri="{28A0092B-C50C-407E-A947-70E740481C1C}">
                <a14:useLocalDpi xmlns:a14="http://schemas.microsoft.com/office/drawing/2010/main" val="0"/>
              </a:ext>
            </a:extLst>
          </a:blip>
          <a:srcRect l="18036" r="15164"/>
          <a:stretch/>
        </p:blipFill>
        <p:spPr bwMode="auto">
          <a:xfrm>
            <a:off x="8181473" y="1519957"/>
            <a:ext cx="3906693"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a 4"/>
          <p:cNvGraphicFramePr>
            <a:graphicFrameLocks noGrp="1"/>
          </p:cNvGraphicFramePr>
          <p:nvPr>
            <p:extLst>
              <p:ext uri="{D42A27DB-BD31-4B8C-83A1-F6EECF244321}">
                <p14:modId xmlns:p14="http://schemas.microsoft.com/office/powerpoint/2010/main" val="523497579"/>
              </p:ext>
            </p:extLst>
          </p:nvPr>
        </p:nvGraphicFramePr>
        <p:xfrm>
          <a:off x="8341894" y="5112510"/>
          <a:ext cx="4040556" cy="1333500"/>
        </p:xfrm>
        <a:graphic>
          <a:graphicData uri="http://schemas.openxmlformats.org/drawingml/2006/table">
            <a:tbl>
              <a:tblPr>
                <a:tableStyleId>{5C22544A-7EE6-4342-B048-85BDC9FD1C3A}</a:tableStyleId>
              </a:tblPr>
              <a:tblGrid>
                <a:gridCol w="866609">
                  <a:extLst>
                    <a:ext uri="{9D8B030D-6E8A-4147-A177-3AD203B41FA5}">
                      <a16:colId xmlns:a16="http://schemas.microsoft.com/office/drawing/2014/main" val="3044145452"/>
                    </a:ext>
                  </a:extLst>
                </a:gridCol>
                <a:gridCol w="449553">
                  <a:extLst>
                    <a:ext uri="{9D8B030D-6E8A-4147-A177-3AD203B41FA5}">
                      <a16:colId xmlns:a16="http://schemas.microsoft.com/office/drawing/2014/main" val="3382755599"/>
                    </a:ext>
                  </a:extLst>
                </a:gridCol>
                <a:gridCol w="433303">
                  <a:extLst>
                    <a:ext uri="{9D8B030D-6E8A-4147-A177-3AD203B41FA5}">
                      <a16:colId xmlns:a16="http://schemas.microsoft.com/office/drawing/2014/main" val="2398170871"/>
                    </a:ext>
                  </a:extLst>
                </a:gridCol>
                <a:gridCol w="433303">
                  <a:extLst>
                    <a:ext uri="{9D8B030D-6E8A-4147-A177-3AD203B41FA5}">
                      <a16:colId xmlns:a16="http://schemas.microsoft.com/office/drawing/2014/main" val="430100236"/>
                    </a:ext>
                  </a:extLst>
                </a:gridCol>
                <a:gridCol w="433303">
                  <a:extLst>
                    <a:ext uri="{9D8B030D-6E8A-4147-A177-3AD203B41FA5}">
                      <a16:colId xmlns:a16="http://schemas.microsoft.com/office/drawing/2014/main" val="840719018"/>
                    </a:ext>
                  </a:extLst>
                </a:gridCol>
                <a:gridCol w="433303">
                  <a:extLst>
                    <a:ext uri="{9D8B030D-6E8A-4147-A177-3AD203B41FA5}">
                      <a16:colId xmlns:a16="http://schemas.microsoft.com/office/drawing/2014/main" val="3703884222"/>
                    </a:ext>
                  </a:extLst>
                </a:gridCol>
                <a:gridCol w="991182">
                  <a:extLst>
                    <a:ext uri="{9D8B030D-6E8A-4147-A177-3AD203B41FA5}">
                      <a16:colId xmlns:a16="http://schemas.microsoft.com/office/drawing/2014/main" val="2896981775"/>
                    </a:ext>
                  </a:extLst>
                </a:gridCol>
              </a:tblGrid>
              <a:tr h="190500">
                <a:tc>
                  <a:txBody>
                    <a:bodyPr/>
                    <a:lstStyle/>
                    <a:p>
                      <a:pPr algn="l" fontAlgn="ctr"/>
                      <a:r>
                        <a:rPr lang="es-ES" sz="800" u="none" strike="noStrike">
                          <a:effectLst/>
                        </a:rPr>
                        <a:t>&gt; EDA(Mn)</a:t>
                      </a:r>
                      <a:endParaRPr lang="es-ES" sz="800" b="0" i="0" u="none" strike="noStrike">
                        <a:solidFill>
                          <a:srgbClr val="0000FF"/>
                        </a:solidFill>
                        <a:effectLst/>
                        <a:latin typeface="Lucida Console" panose="020B0609040504020204" pitchFamily="49" charset="0"/>
                      </a:endParaRPr>
                    </a:p>
                  </a:txBody>
                  <a:tcPr marL="0" marR="0" marT="0" marB="0" anchor="ctr"/>
                </a:tc>
                <a:tc>
                  <a:txBody>
                    <a:bodyPr/>
                    <a:lstStyle/>
                    <a:p>
                      <a:pPr algn="l" fontAlgn="b"/>
                      <a:r>
                        <a:rPr lang="es-ES" sz="800" u="none" strike="noStrike">
                          <a:effectLst/>
                        </a:rPr>
                        <a:t> </a:t>
                      </a:r>
                      <a:endParaRPr lang="es-ES" sz="8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s-ES" sz="800" u="none" strike="noStrike">
                          <a:effectLst/>
                        </a:rPr>
                        <a:t> </a:t>
                      </a:r>
                      <a:endParaRPr lang="es-ES" sz="8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s-ES" sz="800" u="none" strike="noStrike">
                          <a:effectLst/>
                        </a:rPr>
                        <a:t> </a:t>
                      </a:r>
                      <a:endParaRPr lang="es-ES" sz="8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s-ES" sz="800" u="none" strike="noStrike">
                          <a:effectLst/>
                        </a:rPr>
                        <a:t> </a:t>
                      </a:r>
                      <a:endParaRPr lang="es-ES" sz="8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s-ES" sz="800" u="none" strike="noStrike">
                          <a:effectLst/>
                        </a:rPr>
                        <a:t> </a:t>
                      </a:r>
                      <a:endParaRPr lang="es-ES" sz="8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s-ES" sz="800" u="none" strike="noStrike">
                          <a:effectLst/>
                        </a:rPr>
                        <a:t> </a:t>
                      </a:r>
                      <a:endParaRPr lang="es-ES"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895057144"/>
                  </a:ext>
                </a:extLst>
              </a:tr>
              <a:tr h="190500">
                <a:tc gridSpan="6">
                  <a:txBody>
                    <a:bodyPr/>
                    <a:lstStyle/>
                    <a:p>
                      <a:pPr algn="l" fontAlgn="ctr"/>
                      <a:r>
                        <a:rPr lang="en-US" sz="800" u="none" strike="noStrike" dirty="0">
                          <a:effectLst/>
                        </a:rPr>
                        <a:t>Size (n)     Missing     Minimum      1st Qu        Mean      Median </a:t>
                      </a:r>
                      <a:endParaRPr lang="en-US" sz="800" b="0" i="0" u="none" strike="noStrike" dirty="0">
                        <a:solidFill>
                          <a:srgbClr val="000000"/>
                        </a:solidFill>
                        <a:effectLst/>
                        <a:latin typeface="Lucida Console" panose="020B0609040504020204" pitchFamily="49"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b"/>
                      <a:r>
                        <a:rPr lang="es-ES" sz="800" u="none" strike="noStrike" dirty="0">
                          <a:effectLst/>
                        </a:rPr>
                        <a:t> </a:t>
                      </a:r>
                      <a:endParaRPr lang="es-ES"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096562563"/>
                  </a:ext>
                </a:extLst>
              </a:tr>
              <a:tr h="190500">
                <a:tc gridSpan="7">
                  <a:txBody>
                    <a:bodyPr/>
                    <a:lstStyle/>
                    <a:p>
                      <a:pPr algn="l" fontAlgn="ctr"/>
                      <a:r>
                        <a:rPr lang="es-ES" sz="800" u="none" strike="noStrike">
                          <a:effectLst/>
                        </a:rPr>
                        <a:t>     68.000       0.000     141.049     380.000    1061.355     943.032 </a:t>
                      </a:r>
                      <a:endParaRPr lang="es-ES" sz="800" b="0" i="0" u="none" strike="noStrike">
                        <a:solidFill>
                          <a:srgbClr val="000000"/>
                        </a:solidFill>
                        <a:effectLst/>
                        <a:latin typeface="Lucida Console" panose="020B0609040504020204" pitchFamily="49"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560153012"/>
                  </a:ext>
                </a:extLst>
              </a:tr>
              <a:tr h="190500">
                <a:tc gridSpan="7">
                  <a:txBody>
                    <a:bodyPr/>
                    <a:lstStyle/>
                    <a:p>
                      <a:pPr algn="l" fontAlgn="ctr"/>
                      <a:r>
                        <a:rPr lang="es-ES" sz="800" u="none" strike="noStrike">
                          <a:effectLst/>
                        </a:rPr>
                        <a:t>     TrMean      3rd Qu        Max.      Stdev.        Var.     SE Mean </a:t>
                      </a:r>
                      <a:endParaRPr lang="es-ES" sz="800" b="0" i="0" u="none" strike="noStrike">
                        <a:solidFill>
                          <a:srgbClr val="000000"/>
                        </a:solidFill>
                        <a:effectLst/>
                        <a:latin typeface="Lucida Console" panose="020B0609040504020204" pitchFamily="49"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066372472"/>
                  </a:ext>
                </a:extLst>
              </a:tr>
              <a:tr h="190500">
                <a:tc gridSpan="7">
                  <a:txBody>
                    <a:bodyPr/>
                    <a:lstStyle/>
                    <a:p>
                      <a:pPr algn="l" fontAlgn="ctr"/>
                      <a:r>
                        <a:rPr lang="es-ES" sz="800" u="none" strike="noStrike" dirty="0">
                          <a:effectLst/>
                        </a:rPr>
                        <a:t>    915.884    1358.475    9659.120    1212.455 1470048.316     147.032 </a:t>
                      </a:r>
                      <a:endParaRPr lang="es-ES" sz="800" b="0" i="0" u="none" strike="noStrike" dirty="0">
                        <a:solidFill>
                          <a:srgbClr val="000000"/>
                        </a:solidFill>
                        <a:effectLst/>
                        <a:latin typeface="Lucida Console" panose="020B0609040504020204" pitchFamily="49"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55448"/>
                  </a:ext>
                </a:extLst>
              </a:tr>
              <a:tr h="190500">
                <a:tc gridSpan="6">
                  <a:txBody>
                    <a:bodyPr/>
                    <a:lstStyle/>
                    <a:p>
                      <a:pPr algn="l" fontAlgn="ctr"/>
                      <a:r>
                        <a:rPr lang="es-ES" sz="800" u="none" strike="noStrike">
                          <a:effectLst/>
                        </a:rPr>
                        <a:t>     I.Q.R.       Range    Kurtosis    Skewness    SW p-val </a:t>
                      </a:r>
                      <a:endParaRPr lang="es-ES" sz="800" b="0" i="0" u="none" strike="noStrike">
                        <a:solidFill>
                          <a:srgbClr val="000000"/>
                        </a:solidFill>
                        <a:effectLst/>
                        <a:latin typeface="Lucida Console" panose="020B0609040504020204" pitchFamily="49"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b"/>
                      <a:r>
                        <a:rPr lang="es-ES" sz="800" u="none" strike="noStrike">
                          <a:effectLst/>
                        </a:rPr>
                        <a:t> </a:t>
                      </a:r>
                      <a:endParaRPr lang="es-ES"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516142992"/>
                  </a:ext>
                </a:extLst>
              </a:tr>
              <a:tr h="190500">
                <a:tc gridSpan="6">
                  <a:txBody>
                    <a:bodyPr/>
                    <a:lstStyle/>
                    <a:p>
                      <a:pPr algn="l" fontAlgn="ctr"/>
                      <a:r>
                        <a:rPr lang="es-ES" sz="800" u="none" strike="noStrike">
                          <a:effectLst/>
                        </a:rPr>
                        <a:t>    978.475    9518.071      34.364       5.258       0.000 </a:t>
                      </a:r>
                      <a:endParaRPr lang="es-ES" sz="800" b="0" i="0" u="none" strike="noStrike">
                        <a:solidFill>
                          <a:srgbClr val="000000"/>
                        </a:solidFill>
                        <a:effectLst/>
                        <a:latin typeface="Lucida Console" panose="020B0609040504020204" pitchFamily="49"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b"/>
                      <a:r>
                        <a:rPr lang="es-ES" sz="800" u="none" strike="noStrike" dirty="0">
                          <a:effectLst/>
                        </a:rPr>
                        <a:t> </a:t>
                      </a:r>
                      <a:endParaRPr lang="es-ES"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05173092"/>
                  </a:ext>
                </a:extLst>
              </a:tr>
            </a:tbl>
          </a:graphicData>
        </a:graphic>
      </p:graphicFrame>
      <p:sp>
        <p:nvSpPr>
          <p:cNvPr id="6" name="Flecha curvada hacia la derecha 5"/>
          <p:cNvSpPr/>
          <p:nvPr/>
        </p:nvSpPr>
        <p:spPr>
          <a:xfrm>
            <a:off x="240632" y="2253182"/>
            <a:ext cx="190345" cy="393771"/>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9" name="Flecha curvada hacia la derecha 18"/>
          <p:cNvSpPr/>
          <p:nvPr/>
        </p:nvSpPr>
        <p:spPr>
          <a:xfrm>
            <a:off x="220437" y="2749612"/>
            <a:ext cx="190345" cy="393771"/>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0" name="Flecha curvada hacia la derecha 19"/>
          <p:cNvSpPr/>
          <p:nvPr/>
        </p:nvSpPr>
        <p:spPr>
          <a:xfrm>
            <a:off x="218277" y="3246042"/>
            <a:ext cx="190345" cy="393771"/>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1" name="Rectángulo 20"/>
          <p:cNvSpPr/>
          <p:nvPr/>
        </p:nvSpPr>
        <p:spPr>
          <a:xfrm>
            <a:off x="461068" y="3853987"/>
            <a:ext cx="7720405"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200" dirty="0" smtClean="0"/>
              <a:t>{</a:t>
            </a:r>
            <a:r>
              <a:rPr lang="es-ES" sz="1200" dirty="0"/>
              <a:t>EDA} </a:t>
            </a:r>
            <a:r>
              <a:rPr lang="es-ES" sz="1200" dirty="0" smtClean="0"/>
              <a:t>: </a:t>
            </a:r>
            <a:r>
              <a:rPr lang="es-ES" sz="1200" dirty="0"/>
              <a:t>media, mediana, desviación estándar, valor mínimo, valor máximo, primer cuartil, tercer cuartil, rango </a:t>
            </a:r>
            <a:r>
              <a:rPr lang="es-ES" sz="1200" dirty="0" err="1"/>
              <a:t>intercuartílico</a:t>
            </a:r>
            <a:r>
              <a:rPr lang="es-ES" sz="1200" dirty="0"/>
              <a:t>, </a:t>
            </a:r>
            <a:r>
              <a:rPr lang="es-ES" sz="1200" dirty="0" err="1"/>
              <a:t>curtosis</a:t>
            </a:r>
            <a:r>
              <a:rPr lang="es-ES" sz="1200" dirty="0"/>
              <a:t>, sesgo o coeficiente de asimetría, prueba de normalidad o test de </a:t>
            </a:r>
            <a:r>
              <a:rPr lang="es-ES" sz="1200" dirty="0" err="1"/>
              <a:t>Shapiro</a:t>
            </a:r>
            <a:r>
              <a:rPr lang="es-ES" sz="1200" dirty="0"/>
              <a:t> </a:t>
            </a:r>
            <a:r>
              <a:rPr lang="es-ES" sz="1200" dirty="0" err="1"/>
              <a:t>Wilk</a:t>
            </a:r>
            <a:r>
              <a:rPr lang="es-ES" sz="1200" dirty="0"/>
              <a:t>.</a:t>
            </a:r>
          </a:p>
        </p:txBody>
      </p:sp>
      <p:sp>
        <p:nvSpPr>
          <p:cNvPr id="22" name="Flecha curvada hacia la derecha 21"/>
          <p:cNvSpPr/>
          <p:nvPr/>
        </p:nvSpPr>
        <p:spPr>
          <a:xfrm>
            <a:off x="177259" y="3737426"/>
            <a:ext cx="190345" cy="393771"/>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3" name="Rectángulo 22"/>
          <p:cNvSpPr/>
          <p:nvPr/>
        </p:nvSpPr>
        <p:spPr>
          <a:xfrm>
            <a:off x="461067" y="4615608"/>
            <a:ext cx="772040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200" dirty="0" smtClean="0"/>
              <a:t>Test </a:t>
            </a:r>
            <a:r>
              <a:rPr lang="es-ES" sz="1200" dirty="0"/>
              <a:t>de </a:t>
            </a:r>
            <a:r>
              <a:rPr lang="es-ES" sz="1200" dirty="0" err="1"/>
              <a:t>normalidadde</a:t>
            </a:r>
            <a:r>
              <a:rPr lang="es-ES" sz="1200" dirty="0"/>
              <a:t> </a:t>
            </a:r>
            <a:r>
              <a:rPr lang="es-ES" sz="1200" dirty="0" err="1"/>
              <a:t>Lilliefors</a:t>
            </a:r>
            <a:r>
              <a:rPr lang="es-ES" sz="1200" dirty="0"/>
              <a:t> (</a:t>
            </a:r>
            <a:r>
              <a:rPr lang="es-ES" sz="1200" dirty="0" err="1"/>
              <a:t>Kolmogorov-Smirnov</a:t>
            </a:r>
            <a:r>
              <a:rPr lang="es-ES" sz="1200" dirty="0"/>
              <a:t>) : n&gt;30, empleamos la función {</a:t>
            </a:r>
            <a:r>
              <a:rPr lang="es-ES" sz="1200" dirty="0" err="1"/>
              <a:t>nortest</a:t>
            </a:r>
            <a:r>
              <a:rPr lang="es-ES" sz="1200" dirty="0"/>
              <a:t>::</a:t>
            </a:r>
            <a:r>
              <a:rPr lang="es-ES" sz="1200" dirty="0" err="1"/>
              <a:t>lillie.test</a:t>
            </a:r>
            <a:r>
              <a:rPr lang="es-ES" sz="1200" dirty="0"/>
              <a:t>} </a:t>
            </a:r>
            <a:r>
              <a:rPr lang="es-ES" sz="1200" dirty="0" smtClean="0"/>
              <a:t>aceptando cuando p-</a:t>
            </a:r>
            <a:r>
              <a:rPr lang="es-ES" sz="1200" dirty="0" err="1" smtClean="0"/>
              <a:t>value</a:t>
            </a:r>
            <a:r>
              <a:rPr lang="es-ES" sz="1200" dirty="0" smtClean="0"/>
              <a:t>&gt;0,05 </a:t>
            </a:r>
            <a:endParaRPr lang="es-ES" sz="1200" dirty="0"/>
          </a:p>
        </p:txBody>
      </p:sp>
      <p:sp>
        <p:nvSpPr>
          <p:cNvPr id="24" name="Rectángulo 23"/>
          <p:cNvSpPr/>
          <p:nvPr/>
        </p:nvSpPr>
        <p:spPr>
          <a:xfrm>
            <a:off x="461067" y="5120584"/>
            <a:ext cx="7720406" cy="2769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200" dirty="0" smtClean="0"/>
              <a:t>Representación </a:t>
            </a:r>
            <a:r>
              <a:rPr lang="es-ES" sz="1200" dirty="0"/>
              <a:t>gráfica de la distribución de los </a:t>
            </a:r>
            <a:r>
              <a:rPr lang="es-ES" sz="1200" dirty="0" smtClean="0"/>
              <a:t>datos: </a:t>
            </a:r>
            <a:r>
              <a:rPr lang="es-ES" sz="1200" dirty="0"/>
              <a:t>{</a:t>
            </a:r>
            <a:r>
              <a:rPr lang="es-ES" sz="1200" dirty="0" err="1"/>
              <a:t>hist</a:t>
            </a:r>
            <a:r>
              <a:rPr lang="es-ES" sz="1200" dirty="0"/>
              <a:t>}, {</a:t>
            </a:r>
            <a:r>
              <a:rPr lang="es-ES" sz="1200" dirty="0" err="1"/>
              <a:t>plot</a:t>
            </a:r>
            <a:r>
              <a:rPr lang="es-ES" sz="1200" dirty="0"/>
              <a:t>(</a:t>
            </a:r>
            <a:r>
              <a:rPr lang="es-ES" sz="1200" dirty="0" err="1"/>
              <a:t>density</a:t>
            </a:r>
            <a:r>
              <a:rPr lang="es-ES" sz="1200" dirty="0"/>
              <a:t>)}, {</a:t>
            </a:r>
            <a:r>
              <a:rPr lang="es-ES" sz="1200" dirty="0" err="1"/>
              <a:t>qqnorm</a:t>
            </a:r>
            <a:r>
              <a:rPr lang="es-ES" sz="1200" dirty="0"/>
              <a:t>; </a:t>
            </a:r>
            <a:r>
              <a:rPr lang="es-ES" sz="1200" dirty="0" err="1"/>
              <a:t>qqline</a:t>
            </a:r>
            <a:r>
              <a:rPr lang="es-ES" sz="1200" dirty="0"/>
              <a:t>}</a:t>
            </a:r>
          </a:p>
        </p:txBody>
      </p:sp>
      <p:sp>
        <p:nvSpPr>
          <p:cNvPr id="25" name="Rectángulo 24"/>
          <p:cNvSpPr/>
          <p:nvPr/>
        </p:nvSpPr>
        <p:spPr>
          <a:xfrm>
            <a:off x="461067" y="5482690"/>
            <a:ext cx="772040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200" b="1" dirty="0"/>
              <a:t>O</a:t>
            </a:r>
            <a:r>
              <a:rPr lang="es-ES" sz="1200" b="1" dirty="0" smtClean="0"/>
              <a:t>btención de NF </a:t>
            </a:r>
            <a:r>
              <a:rPr lang="es-ES" sz="1200" dirty="0"/>
              <a:t>para un comportamiento normal de los </a:t>
            </a:r>
            <a:r>
              <a:rPr lang="es-ES" sz="1200" dirty="0" smtClean="0"/>
              <a:t>datos =&gt; </a:t>
            </a:r>
            <a:r>
              <a:rPr lang="es-ES" sz="1200" dirty="0"/>
              <a:t>media y en el caso que la distribución no sea </a:t>
            </a:r>
            <a:r>
              <a:rPr lang="es-ES" sz="1200" dirty="0" smtClean="0"/>
              <a:t>normal =&gt; mediana</a:t>
            </a:r>
            <a:endParaRPr lang="es-ES" sz="1200" dirty="0"/>
          </a:p>
        </p:txBody>
      </p:sp>
      <p:sp>
        <p:nvSpPr>
          <p:cNvPr id="26" name="Rectángulo 25"/>
          <p:cNvSpPr/>
          <p:nvPr/>
        </p:nvSpPr>
        <p:spPr>
          <a:xfrm>
            <a:off x="461067" y="6029462"/>
            <a:ext cx="772040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200" b="1" dirty="0" smtClean="0"/>
              <a:t>Determinación (NGR): </a:t>
            </a:r>
            <a:r>
              <a:rPr lang="es-ES" sz="1200" dirty="0" smtClean="0"/>
              <a:t>según </a:t>
            </a:r>
            <a:r>
              <a:rPr lang="es-ES" sz="1200" dirty="0"/>
              <a:t>el Real Decreto de España 9/2005, </a:t>
            </a:r>
            <a:r>
              <a:rPr lang="es-ES" sz="1200" dirty="0" smtClean="0"/>
              <a:t>mediante </a:t>
            </a:r>
            <a:r>
              <a:rPr lang="es-ES" sz="1200" dirty="0"/>
              <a:t>la fórmula </a:t>
            </a:r>
            <a:r>
              <a:rPr lang="es-ES" sz="1200" b="1" dirty="0" smtClean="0"/>
              <a:t>M+2DS</a:t>
            </a:r>
            <a:r>
              <a:rPr lang="es-ES" sz="1200" dirty="0" smtClean="0"/>
              <a:t>. </a:t>
            </a:r>
            <a:r>
              <a:rPr lang="es-ES" sz="1200" dirty="0"/>
              <a:t>Mientras que para datos que poseen una distribución anormal, se consideró el percentil 95</a:t>
            </a:r>
            <a:r>
              <a:rPr lang="es-ES" sz="1200" dirty="0" smtClean="0"/>
              <a:t>%.</a:t>
            </a:r>
            <a:endParaRPr lang="es-ES" sz="1200" dirty="0"/>
          </a:p>
        </p:txBody>
      </p:sp>
      <p:sp>
        <p:nvSpPr>
          <p:cNvPr id="27" name="Flecha curvada hacia la derecha 26"/>
          <p:cNvSpPr/>
          <p:nvPr/>
        </p:nvSpPr>
        <p:spPr>
          <a:xfrm>
            <a:off x="249449" y="4322960"/>
            <a:ext cx="190345" cy="393771"/>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8" name="Flecha curvada hacia la derecha 27"/>
          <p:cNvSpPr/>
          <p:nvPr/>
        </p:nvSpPr>
        <p:spPr>
          <a:xfrm>
            <a:off x="273513" y="4908494"/>
            <a:ext cx="190345" cy="393771"/>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9" name="Flecha curvada hacia la derecha 28"/>
          <p:cNvSpPr/>
          <p:nvPr/>
        </p:nvSpPr>
        <p:spPr>
          <a:xfrm>
            <a:off x="281535" y="5397776"/>
            <a:ext cx="190345" cy="393771"/>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0" name="Flecha curvada hacia la derecha 29"/>
          <p:cNvSpPr/>
          <p:nvPr/>
        </p:nvSpPr>
        <p:spPr>
          <a:xfrm>
            <a:off x="337683" y="5983310"/>
            <a:ext cx="111497" cy="353319"/>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4133143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85000" lnSpcReduction="1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2</a:t>
            </a: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 METODOLOGÍA DE TRABAJO </a:t>
            </a:r>
            <a:endPar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16" name="Rectángulo 15"/>
          <p:cNvSpPr/>
          <p:nvPr/>
        </p:nvSpPr>
        <p:spPr>
          <a:xfrm>
            <a:off x="3209009" y="915897"/>
            <a:ext cx="6914072" cy="369332"/>
          </a:xfrm>
          <a:prstGeom prst="rect">
            <a:avLst/>
          </a:prstGeom>
          <a:solidFill>
            <a:schemeClr val="accent2"/>
          </a:solidFill>
        </p:spPr>
        <p:txBody>
          <a:bodyPr wrap="none">
            <a:spAutoFit/>
          </a:bodyPr>
          <a:lstStyle/>
          <a:p>
            <a:r>
              <a:rPr lang="es-ES" b="1" dirty="0" smtClean="0">
                <a:solidFill>
                  <a:schemeClr val="bg1"/>
                </a:solidFill>
              </a:rPr>
              <a:t>Fase </a:t>
            </a:r>
            <a:r>
              <a:rPr lang="es-ES" b="1" dirty="0">
                <a:solidFill>
                  <a:schemeClr val="bg1"/>
                </a:solidFill>
              </a:rPr>
              <a:t>4: Distribución espacial de metales pesados en suelos</a:t>
            </a:r>
          </a:p>
        </p:txBody>
      </p:sp>
      <p:sp>
        <p:nvSpPr>
          <p:cNvPr id="12" name="Rectángulo 11"/>
          <p:cNvSpPr/>
          <p:nvPr/>
        </p:nvSpPr>
        <p:spPr>
          <a:xfrm>
            <a:off x="472122" y="1444075"/>
            <a:ext cx="3413053"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200" b="1" dirty="0" smtClean="0"/>
              <a:t>Método</a:t>
            </a:r>
          </a:p>
          <a:p>
            <a:r>
              <a:rPr lang="es-ES" sz="1200" dirty="0"/>
              <a:t>Método Geoestadístico de interpolación según Kriging </a:t>
            </a:r>
            <a:endParaRPr lang="es-ES" sz="1200" dirty="0" smtClean="0"/>
          </a:p>
          <a:p>
            <a:endParaRPr lang="es-ES" sz="1200" dirty="0"/>
          </a:p>
        </p:txBody>
      </p:sp>
      <p:sp>
        <p:nvSpPr>
          <p:cNvPr id="7" name="Rectángulo 6"/>
          <p:cNvSpPr/>
          <p:nvPr/>
        </p:nvSpPr>
        <p:spPr>
          <a:xfrm>
            <a:off x="3922085" y="1354640"/>
            <a:ext cx="746781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200" b="1" dirty="0"/>
              <a:t>Materiales</a:t>
            </a:r>
          </a:p>
          <a:p>
            <a:r>
              <a:rPr lang="es-ES" sz="1200" dirty="0" smtClean="0"/>
              <a:t>-Cartografía </a:t>
            </a:r>
            <a:r>
              <a:rPr lang="es-ES" sz="1200" dirty="0"/>
              <a:t>base de Joya de los Sachas, formato </a:t>
            </a:r>
            <a:r>
              <a:rPr lang="es-ES" sz="1200" dirty="0" err="1"/>
              <a:t>shp</a:t>
            </a:r>
            <a:r>
              <a:rPr lang="es-ES" sz="1200" dirty="0"/>
              <a:t>, escala 1:50000 - IGM</a:t>
            </a:r>
          </a:p>
          <a:p>
            <a:r>
              <a:rPr lang="es-ES" sz="1200" dirty="0" smtClean="0"/>
              <a:t>-Mapa </a:t>
            </a:r>
            <a:r>
              <a:rPr lang="es-ES" sz="1200" dirty="0"/>
              <a:t>Geológico y Tipos de suelo de la Parroquia San Carlos, formato </a:t>
            </a:r>
            <a:r>
              <a:rPr lang="es-ES" sz="1200" dirty="0" err="1"/>
              <a:t>shp</a:t>
            </a:r>
            <a:r>
              <a:rPr lang="es-ES" sz="1200" dirty="0"/>
              <a:t>, WGS84 UTM </a:t>
            </a:r>
            <a:r>
              <a:rPr lang="es-ES" sz="1200" dirty="0" smtClean="0"/>
              <a:t>18S</a:t>
            </a:r>
            <a:endParaRPr lang="es-ES" sz="1200" dirty="0"/>
          </a:p>
          <a:p>
            <a:r>
              <a:rPr lang="es-ES" sz="1200" dirty="0" smtClean="0"/>
              <a:t>-Software </a:t>
            </a:r>
            <a:r>
              <a:rPr lang="es-ES" sz="1200" dirty="0" err="1"/>
              <a:t>ArcGIS</a:t>
            </a:r>
            <a:r>
              <a:rPr lang="es-ES" sz="1200" dirty="0"/>
              <a:t> 10.3.1 (Licencia GADPO)</a:t>
            </a:r>
          </a:p>
          <a:p>
            <a:r>
              <a:rPr lang="es-ES" sz="1200" dirty="0" smtClean="0"/>
              <a:t>-Bases </a:t>
            </a:r>
            <a:r>
              <a:rPr lang="es-ES" sz="1200" dirty="0"/>
              <a:t>de datos en archivo Excel</a:t>
            </a:r>
          </a:p>
        </p:txBody>
      </p:sp>
      <p:sp>
        <p:nvSpPr>
          <p:cNvPr id="11" name="Rectángulo 10"/>
          <p:cNvSpPr/>
          <p:nvPr/>
        </p:nvSpPr>
        <p:spPr>
          <a:xfrm>
            <a:off x="593311" y="2948410"/>
            <a:ext cx="1574285"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400" b="1" dirty="0" smtClean="0"/>
              <a:t>Descripción</a:t>
            </a:r>
          </a:p>
        </p:txBody>
      </p:sp>
      <p:sp>
        <p:nvSpPr>
          <p:cNvPr id="31" name="Rectángulo 30"/>
          <p:cNvSpPr/>
          <p:nvPr/>
        </p:nvSpPr>
        <p:spPr>
          <a:xfrm>
            <a:off x="593311" y="3493313"/>
            <a:ext cx="4299531" cy="2769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200" dirty="0" err="1" smtClean="0"/>
              <a:t>ArcGIS</a:t>
            </a:r>
            <a:r>
              <a:rPr lang="es-ES" sz="1200" dirty="0" smtClean="0"/>
              <a:t>/</a:t>
            </a:r>
            <a:r>
              <a:rPr lang="es-ES" sz="1200" dirty="0">
                <a:solidFill>
                  <a:schemeClr val="bg1"/>
                </a:solidFill>
              </a:rPr>
              <a:t> </a:t>
            </a:r>
            <a:r>
              <a:rPr lang="es-ES" sz="1200" dirty="0" err="1">
                <a:solidFill>
                  <a:schemeClr val="bg1"/>
                </a:solidFill>
              </a:rPr>
              <a:t>Geoestatistical</a:t>
            </a:r>
            <a:r>
              <a:rPr lang="es-ES" sz="1200" dirty="0">
                <a:solidFill>
                  <a:schemeClr val="bg1"/>
                </a:solidFill>
              </a:rPr>
              <a:t> </a:t>
            </a:r>
            <a:r>
              <a:rPr lang="es-ES" sz="1200" dirty="0" err="1" smtClean="0">
                <a:solidFill>
                  <a:schemeClr val="bg1"/>
                </a:solidFill>
              </a:rPr>
              <a:t>Analyst</a:t>
            </a:r>
            <a:r>
              <a:rPr lang="es-ES" sz="1200" dirty="0" smtClean="0">
                <a:solidFill>
                  <a:schemeClr val="bg1"/>
                </a:solidFill>
              </a:rPr>
              <a:t>/</a:t>
            </a:r>
            <a:r>
              <a:rPr lang="es-ES" sz="1200" dirty="0">
                <a:solidFill>
                  <a:schemeClr val="bg1"/>
                </a:solidFill>
              </a:rPr>
              <a:t> </a:t>
            </a:r>
            <a:r>
              <a:rPr lang="es-ES" sz="1200" dirty="0" err="1">
                <a:solidFill>
                  <a:schemeClr val="bg1"/>
                </a:solidFill>
              </a:rPr>
              <a:t>Geoestatiscal</a:t>
            </a:r>
            <a:r>
              <a:rPr lang="es-ES" sz="1200" dirty="0">
                <a:solidFill>
                  <a:schemeClr val="bg1"/>
                </a:solidFill>
              </a:rPr>
              <a:t> </a:t>
            </a:r>
            <a:r>
              <a:rPr lang="es-ES" sz="1200" dirty="0" err="1">
                <a:solidFill>
                  <a:schemeClr val="bg1"/>
                </a:solidFill>
              </a:rPr>
              <a:t>Wizard</a:t>
            </a:r>
            <a:endParaRPr lang="es-ES" sz="1200" dirty="0"/>
          </a:p>
        </p:txBody>
      </p:sp>
      <p:sp>
        <p:nvSpPr>
          <p:cNvPr id="32" name="Rectángulo 31"/>
          <p:cNvSpPr/>
          <p:nvPr/>
        </p:nvSpPr>
        <p:spPr>
          <a:xfrm>
            <a:off x="593310" y="3938097"/>
            <a:ext cx="4299531"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200" dirty="0">
                <a:solidFill>
                  <a:schemeClr val="bg1"/>
                </a:solidFill>
              </a:rPr>
              <a:t>P</a:t>
            </a:r>
            <a:r>
              <a:rPr lang="es-ES" sz="1200" dirty="0" smtClean="0">
                <a:solidFill>
                  <a:schemeClr val="bg1"/>
                </a:solidFill>
              </a:rPr>
              <a:t>aso 1: elección </a:t>
            </a:r>
            <a:r>
              <a:rPr lang="es-ES" sz="1200" dirty="0">
                <a:solidFill>
                  <a:schemeClr val="bg1"/>
                </a:solidFill>
              </a:rPr>
              <a:t>de la capa del metal a analizar y del método de interpolación, en éste caso Kriging.</a:t>
            </a:r>
            <a:endParaRPr lang="es-ES" sz="1200" dirty="0"/>
          </a:p>
        </p:txBody>
      </p:sp>
      <p:sp>
        <p:nvSpPr>
          <p:cNvPr id="33" name="Rectángulo 32"/>
          <p:cNvSpPr/>
          <p:nvPr/>
        </p:nvSpPr>
        <p:spPr>
          <a:xfrm>
            <a:off x="593310" y="4538014"/>
            <a:ext cx="4299531"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200" dirty="0">
                <a:solidFill>
                  <a:schemeClr val="bg1"/>
                </a:solidFill>
              </a:rPr>
              <a:t>P</a:t>
            </a:r>
            <a:r>
              <a:rPr lang="es-ES" sz="1200" dirty="0" smtClean="0">
                <a:solidFill>
                  <a:schemeClr val="bg1"/>
                </a:solidFill>
              </a:rPr>
              <a:t>aso 2,: Selección </a:t>
            </a:r>
            <a:r>
              <a:rPr lang="es-ES" sz="1200" dirty="0">
                <a:solidFill>
                  <a:schemeClr val="bg1"/>
                </a:solidFill>
              </a:rPr>
              <a:t>de tipo de Kriging (Ordinario), </a:t>
            </a:r>
            <a:r>
              <a:rPr lang="es-ES" sz="1200" dirty="0" smtClean="0">
                <a:solidFill>
                  <a:schemeClr val="bg1"/>
                </a:solidFill>
              </a:rPr>
              <a:t>se </a:t>
            </a:r>
            <a:r>
              <a:rPr lang="es-ES" sz="1200" dirty="0">
                <a:solidFill>
                  <a:schemeClr val="bg1"/>
                </a:solidFill>
              </a:rPr>
              <a:t>elige el tipo de transformación (si </a:t>
            </a:r>
            <a:r>
              <a:rPr lang="es-ES" sz="1200" dirty="0" smtClean="0">
                <a:solidFill>
                  <a:schemeClr val="bg1"/>
                </a:solidFill>
              </a:rPr>
              <a:t>es </a:t>
            </a:r>
            <a:r>
              <a:rPr lang="es-ES" sz="1200" dirty="0">
                <a:solidFill>
                  <a:schemeClr val="bg1"/>
                </a:solidFill>
              </a:rPr>
              <a:t>no normal, elegimos una transformación logarítmica).</a:t>
            </a:r>
            <a:endParaRPr lang="es-ES" sz="1200" dirty="0"/>
          </a:p>
        </p:txBody>
      </p:sp>
      <p:sp>
        <p:nvSpPr>
          <p:cNvPr id="34" name="Rectángulo 33"/>
          <p:cNvSpPr/>
          <p:nvPr/>
        </p:nvSpPr>
        <p:spPr>
          <a:xfrm>
            <a:off x="673521" y="5332065"/>
            <a:ext cx="4299531"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200" dirty="0">
                <a:solidFill>
                  <a:schemeClr val="bg1"/>
                </a:solidFill>
              </a:rPr>
              <a:t>P</a:t>
            </a:r>
            <a:r>
              <a:rPr lang="es-ES" sz="1200" dirty="0" smtClean="0">
                <a:solidFill>
                  <a:schemeClr val="bg1"/>
                </a:solidFill>
              </a:rPr>
              <a:t>aso </a:t>
            </a:r>
            <a:r>
              <a:rPr lang="es-ES" sz="1200" dirty="0">
                <a:solidFill>
                  <a:schemeClr val="bg1"/>
                </a:solidFill>
              </a:rPr>
              <a:t>3,: </a:t>
            </a:r>
            <a:r>
              <a:rPr lang="es-ES" sz="1200" dirty="0" smtClean="0">
                <a:solidFill>
                  <a:schemeClr val="bg1"/>
                </a:solidFill>
              </a:rPr>
              <a:t>Elegimos </a:t>
            </a:r>
            <a:r>
              <a:rPr lang="es-ES" sz="1200" dirty="0">
                <a:solidFill>
                  <a:schemeClr val="bg1"/>
                </a:solidFill>
              </a:rPr>
              <a:t>el tipo de modelo estadístico que mejor se ajuste a la tendencia de datos y la existencia o no de anisotropía</a:t>
            </a:r>
            <a:endParaRPr lang="es-ES" sz="1200" dirty="0"/>
          </a:p>
        </p:txBody>
      </p:sp>
      <p:sp>
        <p:nvSpPr>
          <p:cNvPr id="35" name="Rectángulo 34"/>
          <p:cNvSpPr/>
          <p:nvPr/>
        </p:nvSpPr>
        <p:spPr>
          <a:xfrm>
            <a:off x="673520" y="6126116"/>
            <a:ext cx="4299531"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200" dirty="0" smtClean="0">
                <a:solidFill>
                  <a:schemeClr val="bg1"/>
                </a:solidFill>
              </a:rPr>
              <a:t>Paso 4-6: Visualización </a:t>
            </a:r>
            <a:r>
              <a:rPr lang="es-ES" sz="1200" dirty="0">
                <a:solidFill>
                  <a:schemeClr val="bg1"/>
                </a:solidFill>
              </a:rPr>
              <a:t>previa de la distribución espacial y </a:t>
            </a:r>
            <a:r>
              <a:rPr lang="es-ES" sz="1200" dirty="0" smtClean="0">
                <a:solidFill>
                  <a:schemeClr val="bg1"/>
                </a:solidFill>
              </a:rPr>
              <a:t>resumen </a:t>
            </a:r>
            <a:r>
              <a:rPr lang="es-ES" sz="1200" dirty="0">
                <a:solidFill>
                  <a:schemeClr val="bg1"/>
                </a:solidFill>
              </a:rPr>
              <a:t>de </a:t>
            </a:r>
            <a:r>
              <a:rPr lang="es-ES" sz="1200" dirty="0" smtClean="0">
                <a:solidFill>
                  <a:schemeClr val="bg1"/>
                </a:solidFill>
              </a:rPr>
              <a:t>variables </a:t>
            </a:r>
            <a:r>
              <a:rPr lang="es-ES" sz="1200" dirty="0">
                <a:solidFill>
                  <a:schemeClr val="bg1"/>
                </a:solidFill>
              </a:rPr>
              <a:t>y gráficas estadísticas.</a:t>
            </a:r>
            <a:endParaRPr lang="es-ES" sz="1200" dirty="0"/>
          </a:p>
        </p:txBody>
      </p:sp>
      <p:sp>
        <p:nvSpPr>
          <p:cNvPr id="36" name="Flecha curvada hacia la derecha 35"/>
          <p:cNvSpPr/>
          <p:nvPr/>
        </p:nvSpPr>
        <p:spPr>
          <a:xfrm>
            <a:off x="350935" y="3679810"/>
            <a:ext cx="242375" cy="468203"/>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7" name="Flecha curvada hacia la derecha 36"/>
          <p:cNvSpPr/>
          <p:nvPr/>
        </p:nvSpPr>
        <p:spPr>
          <a:xfrm>
            <a:off x="423125" y="5805395"/>
            <a:ext cx="190345" cy="393771"/>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8" name="Flecha curvada hacia la derecha 37"/>
          <p:cNvSpPr/>
          <p:nvPr/>
        </p:nvSpPr>
        <p:spPr>
          <a:xfrm>
            <a:off x="383021" y="4315798"/>
            <a:ext cx="210289" cy="559891"/>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9" name="Flecha curvada hacia la derecha 38"/>
          <p:cNvSpPr/>
          <p:nvPr/>
        </p:nvSpPr>
        <p:spPr>
          <a:xfrm>
            <a:off x="350935" y="5069306"/>
            <a:ext cx="210539" cy="563786"/>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4" name="Imagen 3"/>
          <p:cNvPicPr>
            <a:picLocks noChangeAspect="1"/>
          </p:cNvPicPr>
          <p:nvPr/>
        </p:nvPicPr>
        <p:blipFill rotWithShape="1">
          <a:blip r:embed="rId2"/>
          <a:srcRect l="27314" t="16387" r="27190" b="22210"/>
          <a:stretch/>
        </p:blipFill>
        <p:spPr>
          <a:xfrm>
            <a:off x="5406189" y="2439713"/>
            <a:ext cx="5769819" cy="4378183"/>
          </a:xfrm>
          <a:prstGeom prst="rect">
            <a:avLst/>
          </a:prstGeom>
        </p:spPr>
      </p:pic>
    </p:spTree>
    <p:extLst>
      <p:ext uri="{BB962C8B-B14F-4D97-AF65-F5344CB8AC3E}">
        <p14:creationId xmlns:p14="http://schemas.microsoft.com/office/powerpoint/2010/main" val="942430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3. RESULTADOS </a:t>
            </a: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Y DISCUSIÓN</a:t>
            </a:r>
          </a:p>
        </p:txBody>
      </p:sp>
      <p:sp>
        <p:nvSpPr>
          <p:cNvPr id="16" name="Rectángulo 15"/>
          <p:cNvSpPr/>
          <p:nvPr/>
        </p:nvSpPr>
        <p:spPr>
          <a:xfrm>
            <a:off x="3368503" y="1161300"/>
            <a:ext cx="4392549" cy="369332"/>
          </a:xfrm>
          <a:prstGeom prst="rect">
            <a:avLst/>
          </a:prstGeom>
          <a:solidFill>
            <a:schemeClr val="accent2"/>
          </a:solidFill>
        </p:spPr>
        <p:txBody>
          <a:bodyPr wrap="none">
            <a:spAutoFit/>
          </a:bodyPr>
          <a:lstStyle/>
          <a:p>
            <a:r>
              <a:rPr lang="es-ES" b="1" dirty="0" smtClean="0">
                <a:solidFill>
                  <a:schemeClr val="bg1"/>
                </a:solidFill>
              </a:rPr>
              <a:t>Propiedades </a:t>
            </a:r>
            <a:r>
              <a:rPr lang="es-ES" b="1" dirty="0">
                <a:solidFill>
                  <a:schemeClr val="bg1"/>
                </a:solidFill>
              </a:rPr>
              <a:t>Fisicoquímicas del Suelo</a:t>
            </a:r>
          </a:p>
        </p:txBody>
      </p:sp>
      <p:sp>
        <p:nvSpPr>
          <p:cNvPr id="31" name="Rectángulo 30"/>
          <p:cNvSpPr/>
          <p:nvPr/>
        </p:nvSpPr>
        <p:spPr>
          <a:xfrm>
            <a:off x="2069703" y="1830637"/>
            <a:ext cx="1635663"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400" b="1" dirty="0" smtClean="0"/>
              <a:t>1. TEXTURA</a:t>
            </a:r>
            <a:endParaRPr lang="es-ES" sz="1400" b="1" dirty="0"/>
          </a:p>
        </p:txBody>
      </p:sp>
      <p:graphicFrame>
        <p:nvGraphicFramePr>
          <p:cNvPr id="6" name="Objeto 5"/>
          <p:cNvGraphicFramePr>
            <a:graphicFrameLocks noChangeAspect="1"/>
          </p:cNvGraphicFramePr>
          <p:nvPr>
            <p:extLst>
              <p:ext uri="{D42A27DB-BD31-4B8C-83A1-F6EECF244321}">
                <p14:modId xmlns:p14="http://schemas.microsoft.com/office/powerpoint/2010/main" val="2168758989"/>
              </p:ext>
            </p:extLst>
          </p:nvPr>
        </p:nvGraphicFramePr>
        <p:xfrm>
          <a:off x="495300" y="2668588"/>
          <a:ext cx="5919788" cy="1454150"/>
        </p:xfrm>
        <a:graphic>
          <a:graphicData uri="http://schemas.openxmlformats.org/presentationml/2006/ole">
            <mc:AlternateContent xmlns:mc="http://schemas.openxmlformats.org/markup-compatibility/2006">
              <mc:Choice xmlns:v="urn:schemas-microsoft-com:vml" Requires="v">
                <p:oleObj spid="_x0000_s4156" name="Documento" r:id="rId3" imgW="5969995" imgH="1473790" progId="Word.Document.12">
                  <p:embed/>
                </p:oleObj>
              </mc:Choice>
              <mc:Fallback>
                <p:oleObj name="Documento" r:id="rId3" imgW="5969995" imgH="1473790" progId="Word.Document.12">
                  <p:embed/>
                  <p:pic>
                    <p:nvPicPr>
                      <p:cNvPr id="0" name=""/>
                      <p:cNvPicPr/>
                      <p:nvPr/>
                    </p:nvPicPr>
                    <p:blipFill>
                      <a:blip r:embed="rId4"/>
                      <a:stretch>
                        <a:fillRect/>
                      </a:stretch>
                    </p:blipFill>
                    <p:spPr>
                      <a:xfrm>
                        <a:off x="495300" y="2668588"/>
                        <a:ext cx="5919788" cy="1454150"/>
                      </a:xfrm>
                      <a:prstGeom prst="rect">
                        <a:avLst/>
                      </a:prstGeom>
                    </p:spPr>
                  </p:pic>
                </p:oleObj>
              </mc:Fallback>
            </mc:AlternateContent>
          </a:graphicData>
        </a:graphic>
      </p:graphicFrame>
      <p:sp>
        <p:nvSpPr>
          <p:cNvPr id="7" name="Rectángulo 6"/>
          <p:cNvSpPr/>
          <p:nvPr/>
        </p:nvSpPr>
        <p:spPr>
          <a:xfrm>
            <a:off x="491543" y="2371752"/>
            <a:ext cx="3964547" cy="276999"/>
          </a:xfrm>
          <a:prstGeom prst="rect">
            <a:avLst/>
          </a:prstGeom>
        </p:spPr>
        <p:txBody>
          <a:bodyPr wrap="none">
            <a:spAutoFit/>
          </a:bodyPr>
          <a:lstStyle/>
          <a:p>
            <a:r>
              <a:rPr lang="es-ES" sz="1200" b="1" dirty="0">
                <a:solidFill>
                  <a:schemeClr val="bg1"/>
                </a:solidFill>
                <a:ea typeface="Calibri" panose="020F0502020204030204" pitchFamily="34" charset="0"/>
                <a:cs typeface="Times New Roman" panose="02020603050405020304" pitchFamily="18" charset="0"/>
              </a:rPr>
              <a:t>Clase textural de suelos de la Parroquia San Carlos</a:t>
            </a:r>
            <a:endParaRPr lang="es-ES" sz="1200" b="1" dirty="0">
              <a:solidFill>
                <a:schemeClr val="bg1"/>
              </a:solidFill>
            </a:endParaRPr>
          </a:p>
        </p:txBody>
      </p:sp>
      <p:sp>
        <p:nvSpPr>
          <p:cNvPr id="11" name="Rectángulo 10"/>
          <p:cNvSpPr/>
          <p:nvPr/>
        </p:nvSpPr>
        <p:spPr>
          <a:xfrm>
            <a:off x="2269907" y="4081714"/>
            <a:ext cx="1185287"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400" b="1" dirty="0" smtClean="0"/>
              <a:t>2. COLOR</a:t>
            </a:r>
            <a:endParaRPr lang="es-ES" sz="1400" b="1" dirty="0"/>
          </a:p>
        </p:txBody>
      </p:sp>
      <p:graphicFrame>
        <p:nvGraphicFramePr>
          <p:cNvPr id="10" name="Objeto 9"/>
          <p:cNvGraphicFramePr>
            <a:graphicFrameLocks noChangeAspect="1"/>
          </p:cNvGraphicFramePr>
          <p:nvPr>
            <p:extLst>
              <p:ext uri="{D42A27DB-BD31-4B8C-83A1-F6EECF244321}">
                <p14:modId xmlns:p14="http://schemas.microsoft.com/office/powerpoint/2010/main" val="93509172"/>
              </p:ext>
            </p:extLst>
          </p:nvPr>
        </p:nvGraphicFramePr>
        <p:xfrm>
          <a:off x="494885" y="4788514"/>
          <a:ext cx="5970587" cy="1930400"/>
        </p:xfrm>
        <a:graphic>
          <a:graphicData uri="http://schemas.openxmlformats.org/presentationml/2006/ole">
            <mc:AlternateContent xmlns:mc="http://schemas.openxmlformats.org/markup-compatibility/2006">
              <mc:Choice xmlns:v="urn:schemas-microsoft-com:vml" Requires="v">
                <p:oleObj spid="_x0000_s4157" name="Documento" r:id="rId5" imgW="5969995" imgH="1930564" progId="Word.Document.12">
                  <p:embed/>
                </p:oleObj>
              </mc:Choice>
              <mc:Fallback>
                <p:oleObj name="Documento" r:id="rId5" imgW="5969995" imgH="1930564" progId="Word.Document.12">
                  <p:embed/>
                  <p:pic>
                    <p:nvPicPr>
                      <p:cNvPr id="0" name=""/>
                      <p:cNvPicPr/>
                      <p:nvPr/>
                    </p:nvPicPr>
                    <p:blipFill>
                      <a:blip r:embed="rId6"/>
                      <a:stretch>
                        <a:fillRect/>
                      </a:stretch>
                    </p:blipFill>
                    <p:spPr>
                      <a:xfrm>
                        <a:off x="494885" y="4788514"/>
                        <a:ext cx="5970587" cy="1930400"/>
                      </a:xfrm>
                      <a:prstGeom prst="rect">
                        <a:avLst/>
                      </a:prstGeom>
                    </p:spPr>
                  </p:pic>
                </p:oleObj>
              </mc:Fallback>
            </mc:AlternateContent>
          </a:graphicData>
        </a:graphic>
      </p:graphicFrame>
      <p:sp>
        <p:nvSpPr>
          <p:cNvPr id="12" name="Rectángulo 11"/>
          <p:cNvSpPr/>
          <p:nvPr/>
        </p:nvSpPr>
        <p:spPr>
          <a:xfrm>
            <a:off x="7443716" y="4943139"/>
            <a:ext cx="4062484" cy="1200329"/>
          </a:xfrm>
          <a:prstGeom prst="rect">
            <a:avLst/>
          </a:prstGeom>
        </p:spPr>
        <p:txBody>
          <a:bodyPr wrap="square">
            <a:spAutoFit/>
          </a:bodyPr>
          <a:lstStyle/>
          <a:p>
            <a:pPr algn="just"/>
            <a:r>
              <a:rPr lang="es-ES" sz="1200" dirty="0">
                <a:solidFill>
                  <a:schemeClr val="bg1"/>
                </a:solidFill>
                <a:ea typeface="Calibri" panose="020F0502020204030204" pitchFamily="34" charset="0"/>
                <a:cs typeface="Times New Roman" panose="02020603050405020304" pitchFamily="18" charset="0"/>
              </a:rPr>
              <a:t>I</a:t>
            </a:r>
            <a:r>
              <a:rPr lang="es-ES" sz="1200" dirty="0" smtClean="0">
                <a:solidFill>
                  <a:schemeClr val="bg1"/>
                </a:solidFill>
                <a:ea typeface="Calibri" panose="020F0502020204030204" pitchFamily="34" charset="0"/>
                <a:cs typeface="Times New Roman" panose="02020603050405020304" pitchFamily="18" charset="0"/>
              </a:rPr>
              <a:t>ndicador cualitativo </a:t>
            </a:r>
            <a:r>
              <a:rPr lang="es-ES" sz="1200" dirty="0">
                <a:solidFill>
                  <a:schemeClr val="bg1"/>
                </a:solidFill>
                <a:ea typeface="Calibri" panose="020F0502020204030204" pitchFamily="34" charset="0"/>
                <a:cs typeface="Times New Roman" panose="02020603050405020304" pitchFamily="18" charset="0"/>
              </a:rPr>
              <a:t>de óxidos de hierro que aporta una tonalidad rojiza al suelo atenuado por los complejos </a:t>
            </a:r>
            <a:r>
              <a:rPr lang="es-ES" sz="1200" dirty="0" err="1">
                <a:solidFill>
                  <a:schemeClr val="bg1"/>
                </a:solidFill>
                <a:ea typeface="Calibri" panose="020F0502020204030204" pitchFamily="34" charset="0"/>
                <a:cs typeface="Times New Roman" panose="02020603050405020304" pitchFamily="18" charset="0"/>
              </a:rPr>
              <a:t>ferroorgánicos</a:t>
            </a:r>
            <a:r>
              <a:rPr lang="es-ES" sz="1200" dirty="0">
                <a:solidFill>
                  <a:schemeClr val="bg1"/>
                </a:solidFill>
                <a:ea typeface="Calibri" panose="020F0502020204030204" pitchFamily="34" charset="0"/>
                <a:cs typeface="Times New Roman" panose="02020603050405020304" pitchFamily="18" charset="0"/>
              </a:rPr>
              <a:t> de tonalidad negro y los de hierro-arcilla de tonalidad variable amarillo o pardo, además de la presencia de los complejos ferrosilícicos de tonalidad </a:t>
            </a:r>
            <a:r>
              <a:rPr lang="es-ES" sz="1200" dirty="0" smtClean="0">
                <a:solidFill>
                  <a:schemeClr val="bg1"/>
                </a:solidFill>
                <a:ea typeface="Calibri" panose="020F0502020204030204" pitchFamily="34" charset="0"/>
                <a:cs typeface="Times New Roman" panose="02020603050405020304" pitchFamily="18" charset="0"/>
              </a:rPr>
              <a:t>grisácea.</a:t>
            </a:r>
            <a:endParaRPr lang="es-ES" sz="1200" dirty="0">
              <a:solidFill>
                <a:schemeClr val="bg1"/>
              </a:solidFill>
            </a:endParaRPr>
          </a:p>
        </p:txBody>
      </p:sp>
      <p:pic>
        <p:nvPicPr>
          <p:cNvPr id="15" name="Imagen 14" descr="C:\Users\Admin\Dropbox\fotos color suelos\20180622_155000.jpg"/>
          <p:cNvPicPr/>
          <p:nvPr/>
        </p:nvPicPr>
        <p:blipFill rotWithShape="1">
          <a:blip r:embed="rId7" cstate="print">
            <a:extLst>
              <a:ext uri="{28A0092B-C50C-407E-A947-70E740481C1C}">
                <a14:useLocalDpi xmlns:a14="http://schemas.microsoft.com/office/drawing/2010/main" val="0"/>
              </a:ext>
            </a:extLst>
          </a:blip>
          <a:srcRect l="50588" t="13348" r="26882" b="57741"/>
          <a:stretch/>
        </p:blipFill>
        <p:spPr bwMode="auto">
          <a:xfrm rot="5400000">
            <a:off x="5444335" y="4749462"/>
            <a:ext cx="642620" cy="720725"/>
          </a:xfrm>
          <a:prstGeom prst="rect">
            <a:avLst/>
          </a:prstGeom>
          <a:noFill/>
          <a:ln>
            <a:noFill/>
          </a:ln>
          <a:extLst>
            <a:ext uri="{53640926-AAD7-44D8-BBD7-CCE9431645EC}">
              <a14:shadowObscured xmlns:a14="http://schemas.microsoft.com/office/drawing/2010/main"/>
            </a:ext>
          </a:extLst>
        </p:spPr>
      </p:pic>
      <p:pic>
        <p:nvPicPr>
          <p:cNvPr id="17" name="Imagen 16" descr="C:\Users\Admin\Dropbox\fotos color suelos\20180622_152920.jpg"/>
          <p:cNvPicPr/>
          <p:nvPr/>
        </p:nvPicPr>
        <p:blipFill rotWithShape="1">
          <a:blip r:embed="rId8" cstate="print">
            <a:extLst>
              <a:ext uri="{28A0092B-C50C-407E-A947-70E740481C1C}">
                <a14:useLocalDpi xmlns:a14="http://schemas.microsoft.com/office/drawing/2010/main" val="0"/>
              </a:ext>
            </a:extLst>
          </a:blip>
          <a:srcRect l="-1" t="57263" r="73039" b="4323"/>
          <a:stretch/>
        </p:blipFill>
        <p:spPr bwMode="auto">
          <a:xfrm rot="5400000">
            <a:off x="6254824" y="4765654"/>
            <a:ext cx="676910" cy="722630"/>
          </a:xfrm>
          <a:prstGeom prst="rect">
            <a:avLst/>
          </a:prstGeom>
          <a:noFill/>
          <a:ln>
            <a:noFill/>
          </a:ln>
          <a:extLst>
            <a:ext uri="{53640926-AAD7-44D8-BBD7-CCE9431645EC}">
              <a14:shadowObscured xmlns:a14="http://schemas.microsoft.com/office/drawing/2010/main"/>
            </a:ext>
          </a:extLst>
        </p:spPr>
      </p:pic>
      <p:pic>
        <p:nvPicPr>
          <p:cNvPr id="18" name="Imagen 17" descr="C:\Users\Admin\Dropbox\fotos color suelos\20180622_155000.jpg"/>
          <p:cNvPicPr/>
          <p:nvPr/>
        </p:nvPicPr>
        <p:blipFill rotWithShape="1">
          <a:blip r:embed="rId9" cstate="print">
            <a:extLst>
              <a:ext uri="{28A0092B-C50C-407E-A947-70E740481C1C}">
                <a14:useLocalDpi xmlns:a14="http://schemas.microsoft.com/office/drawing/2010/main" val="0"/>
              </a:ext>
            </a:extLst>
          </a:blip>
          <a:srcRect l="75847" t="7947" b="57436"/>
          <a:stretch/>
        </p:blipFill>
        <p:spPr bwMode="auto">
          <a:xfrm rot="5400000">
            <a:off x="5457361" y="5473144"/>
            <a:ext cx="648970" cy="732790"/>
          </a:xfrm>
          <a:prstGeom prst="rect">
            <a:avLst/>
          </a:prstGeom>
          <a:noFill/>
          <a:ln>
            <a:noFill/>
          </a:ln>
          <a:extLst>
            <a:ext uri="{53640926-AAD7-44D8-BBD7-CCE9431645EC}">
              <a14:shadowObscured xmlns:a14="http://schemas.microsoft.com/office/drawing/2010/main"/>
            </a:ext>
          </a:extLst>
        </p:spPr>
      </p:pic>
      <p:pic>
        <p:nvPicPr>
          <p:cNvPr id="19" name="Imagen 18" descr="C:\Users\Admin\Dropbox\fotos color suelos\20180622_152920.jpg"/>
          <p:cNvPicPr/>
          <p:nvPr/>
        </p:nvPicPr>
        <p:blipFill rotWithShape="1">
          <a:blip r:embed="rId10" cstate="print">
            <a:extLst>
              <a:ext uri="{28A0092B-C50C-407E-A947-70E740481C1C}">
                <a14:useLocalDpi xmlns:a14="http://schemas.microsoft.com/office/drawing/2010/main" val="0"/>
              </a:ext>
            </a:extLst>
          </a:blip>
          <a:srcRect l="32963" t="-1399" r="40645" b="60660"/>
          <a:stretch/>
        </p:blipFill>
        <p:spPr bwMode="auto">
          <a:xfrm rot="5400000">
            <a:off x="6334791" y="5502311"/>
            <a:ext cx="607060" cy="632546"/>
          </a:xfrm>
          <a:prstGeom prst="rect">
            <a:avLst/>
          </a:prstGeom>
          <a:noFill/>
          <a:ln>
            <a:noFill/>
          </a:ln>
          <a:extLst>
            <a:ext uri="{53640926-AAD7-44D8-BBD7-CCE9431645EC}">
              <a14:shadowObscured xmlns:a14="http://schemas.microsoft.com/office/drawing/2010/main"/>
            </a:ext>
          </a:extLst>
        </p:spPr>
      </p:pic>
      <p:pic>
        <p:nvPicPr>
          <p:cNvPr id="20" name="Imagen 19" descr="C:\Users\Admin\Dropbox\fotos color suelos\20180622_160549.jpg"/>
          <p:cNvPicPr/>
          <p:nvPr/>
        </p:nvPicPr>
        <p:blipFill rotWithShape="1">
          <a:blip r:embed="rId11" cstate="print">
            <a:extLst>
              <a:ext uri="{28A0092B-C50C-407E-A947-70E740481C1C}">
                <a14:useLocalDpi xmlns:a14="http://schemas.microsoft.com/office/drawing/2010/main" val="0"/>
              </a:ext>
            </a:extLst>
          </a:blip>
          <a:srcRect l="51761" t="15317" r="25011" b="53865"/>
          <a:stretch/>
        </p:blipFill>
        <p:spPr bwMode="auto">
          <a:xfrm rot="5400000">
            <a:off x="5444335" y="6176328"/>
            <a:ext cx="683260" cy="680085"/>
          </a:xfrm>
          <a:prstGeom prst="rect">
            <a:avLst/>
          </a:prstGeom>
          <a:noFill/>
          <a:ln>
            <a:noFill/>
          </a:ln>
          <a:extLst>
            <a:ext uri="{53640926-AAD7-44D8-BBD7-CCE9431645EC}">
              <a14:shadowObscured xmlns:a14="http://schemas.microsoft.com/office/drawing/2010/main"/>
            </a:ext>
          </a:extLst>
        </p:spPr>
      </p:pic>
      <p:pic>
        <p:nvPicPr>
          <p:cNvPr id="21" name="Imagen 20" descr="C:\Users\Admin\Dropbox\fotos color suelos\20180622_155000.jpg"/>
          <p:cNvPicPr/>
          <p:nvPr/>
        </p:nvPicPr>
        <p:blipFill rotWithShape="1">
          <a:blip r:embed="rId12" cstate="print">
            <a:extLst>
              <a:ext uri="{28A0092B-C50C-407E-A947-70E740481C1C}">
                <a14:useLocalDpi xmlns:a14="http://schemas.microsoft.com/office/drawing/2010/main" val="0"/>
              </a:ext>
            </a:extLst>
          </a:blip>
          <a:srcRect l="50588" t="61522" r="26557" b="8647"/>
          <a:stretch/>
        </p:blipFill>
        <p:spPr bwMode="auto">
          <a:xfrm rot="5400000">
            <a:off x="6299390" y="6204067"/>
            <a:ext cx="685800" cy="624608"/>
          </a:xfrm>
          <a:prstGeom prst="rect">
            <a:avLst/>
          </a:prstGeom>
          <a:noFill/>
          <a:ln>
            <a:noFill/>
          </a:ln>
          <a:extLst>
            <a:ext uri="{53640926-AAD7-44D8-BBD7-CCE9431645EC}">
              <a14:shadowObscured xmlns:a14="http://schemas.microsoft.com/office/drawing/2010/main"/>
            </a:ext>
          </a:extLst>
        </p:spPr>
      </p:pic>
      <p:sp>
        <p:nvSpPr>
          <p:cNvPr id="13" name="Rectángulo 12"/>
          <p:cNvSpPr/>
          <p:nvPr/>
        </p:nvSpPr>
        <p:spPr>
          <a:xfrm>
            <a:off x="5691642" y="2627429"/>
            <a:ext cx="6096000" cy="1015663"/>
          </a:xfrm>
          <a:prstGeom prst="rect">
            <a:avLst/>
          </a:prstGeom>
        </p:spPr>
        <p:txBody>
          <a:bodyPr>
            <a:spAutoFit/>
          </a:bodyPr>
          <a:lstStyle/>
          <a:p>
            <a:pPr algn="just"/>
            <a:r>
              <a:rPr lang="es-ES" sz="1200" dirty="0" smtClean="0">
                <a:solidFill>
                  <a:schemeClr val="bg1"/>
                </a:solidFill>
              </a:rPr>
              <a:t>Tienen </a:t>
            </a:r>
            <a:r>
              <a:rPr lang="es-ES" sz="1200" dirty="0">
                <a:solidFill>
                  <a:schemeClr val="bg1"/>
                </a:solidFill>
              </a:rPr>
              <a:t>una composición de arcilla entre el 11-36%, porcentaje considerable en el estudio de metales pesados. Mencionando que la superficie de las arcillas, están compuestas principalmente por átomos de oxígeno y algunos iones oxidrilo, con cargas eléctricas negativas, capaces de atraer y retener </a:t>
            </a:r>
            <a:r>
              <a:rPr lang="es-ES" sz="1200" dirty="0" smtClean="0">
                <a:solidFill>
                  <a:schemeClr val="bg1"/>
                </a:solidFill>
              </a:rPr>
              <a:t>cationes metálicos.</a:t>
            </a:r>
            <a:endParaRPr lang="es-ES" sz="1200" dirty="0">
              <a:solidFill>
                <a:schemeClr val="bg1"/>
              </a:solidFill>
            </a:endParaRPr>
          </a:p>
        </p:txBody>
      </p:sp>
      <p:sp>
        <p:nvSpPr>
          <p:cNvPr id="14" name="Rectángulo 13"/>
          <p:cNvSpPr/>
          <p:nvPr/>
        </p:nvSpPr>
        <p:spPr>
          <a:xfrm>
            <a:off x="434699" y="4444083"/>
            <a:ext cx="4411785" cy="276999"/>
          </a:xfrm>
          <a:prstGeom prst="rect">
            <a:avLst/>
          </a:prstGeom>
        </p:spPr>
        <p:txBody>
          <a:bodyPr wrap="none">
            <a:spAutoFit/>
          </a:bodyPr>
          <a:lstStyle/>
          <a:p>
            <a:pPr>
              <a:spcAft>
                <a:spcPts val="0"/>
              </a:spcAft>
            </a:pPr>
            <a:r>
              <a:rPr lang="es-ES" sz="1200" b="1" dirty="0">
                <a:solidFill>
                  <a:schemeClr val="bg1"/>
                </a:solidFill>
                <a:ea typeface="Calibri" panose="020F0502020204030204" pitchFamily="34" charset="0"/>
                <a:cs typeface="Times New Roman" panose="02020603050405020304" pitchFamily="18" charset="0"/>
              </a:rPr>
              <a:t>Porcentaje de color en suelos de la Parroquia San Carlos</a:t>
            </a:r>
            <a:endParaRPr lang="es-ES" sz="1200" b="1"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6747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3. RESULTADOS </a:t>
            </a: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Y DISCUSIÓN</a:t>
            </a:r>
          </a:p>
        </p:txBody>
      </p:sp>
      <p:sp>
        <p:nvSpPr>
          <p:cNvPr id="16" name="Rectángulo 15"/>
          <p:cNvSpPr/>
          <p:nvPr/>
        </p:nvSpPr>
        <p:spPr>
          <a:xfrm>
            <a:off x="3368503" y="1161300"/>
            <a:ext cx="4392549" cy="369332"/>
          </a:xfrm>
          <a:prstGeom prst="rect">
            <a:avLst/>
          </a:prstGeom>
          <a:solidFill>
            <a:schemeClr val="accent2"/>
          </a:solidFill>
        </p:spPr>
        <p:txBody>
          <a:bodyPr wrap="none">
            <a:spAutoFit/>
          </a:bodyPr>
          <a:lstStyle/>
          <a:p>
            <a:r>
              <a:rPr lang="es-ES" b="1" dirty="0" smtClean="0">
                <a:solidFill>
                  <a:schemeClr val="bg1"/>
                </a:solidFill>
              </a:rPr>
              <a:t>Propiedades </a:t>
            </a:r>
            <a:r>
              <a:rPr lang="es-ES" b="1" dirty="0">
                <a:solidFill>
                  <a:schemeClr val="bg1"/>
                </a:solidFill>
              </a:rPr>
              <a:t>Fisicoquímicas del Suelo</a:t>
            </a:r>
          </a:p>
        </p:txBody>
      </p:sp>
      <p:sp>
        <p:nvSpPr>
          <p:cNvPr id="31" name="Rectángulo 30"/>
          <p:cNvSpPr/>
          <p:nvPr/>
        </p:nvSpPr>
        <p:spPr>
          <a:xfrm>
            <a:off x="1669356" y="1874035"/>
            <a:ext cx="2684280"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400" b="1" dirty="0" smtClean="0"/>
              <a:t>3. Potencial </a:t>
            </a:r>
            <a:r>
              <a:rPr lang="es-ES" sz="1400" b="1" dirty="0"/>
              <a:t>Hidrógeno (pH)</a:t>
            </a:r>
          </a:p>
        </p:txBody>
      </p:sp>
      <p:sp>
        <p:nvSpPr>
          <p:cNvPr id="11" name="Rectángulo 10"/>
          <p:cNvSpPr/>
          <p:nvPr/>
        </p:nvSpPr>
        <p:spPr>
          <a:xfrm>
            <a:off x="7865488" y="1798417"/>
            <a:ext cx="3216493"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400" b="1" dirty="0" smtClean="0"/>
              <a:t>4</a:t>
            </a:r>
            <a:r>
              <a:rPr lang="es-ES" sz="1400" b="1" dirty="0"/>
              <a:t>. </a:t>
            </a:r>
            <a:r>
              <a:rPr lang="es-ES" sz="1400" b="1" dirty="0" smtClean="0"/>
              <a:t>Conductividad </a:t>
            </a:r>
            <a:r>
              <a:rPr lang="es-ES" sz="1400" b="1" dirty="0"/>
              <a:t>Eléctrica (CE)</a:t>
            </a:r>
          </a:p>
        </p:txBody>
      </p:sp>
      <p:sp>
        <p:nvSpPr>
          <p:cNvPr id="12" name="Rectángulo 11"/>
          <p:cNvSpPr/>
          <p:nvPr/>
        </p:nvSpPr>
        <p:spPr>
          <a:xfrm>
            <a:off x="7124755" y="5882086"/>
            <a:ext cx="4697958" cy="646331"/>
          </a:xfrm>
          <a:prstGeom prst="rect">
            <a:avLst/>
          </a:prstGeom>
        </p:spPr>
        <p:txBody>
          <a:bodyPr wrap="square">
            <a:spAutoFit/>
          </a:bodyPr>
          <a:lstStyle/>
          <a:p>
            <a:pPr algn="just"/>
            <a:r>
              <a:rPr lang="es-ES" sz="1200" dirty="0" smtClean="0">
                <a:solidFill>
                  <a:schemeClr val="bg1"/>
                </a:solidFill>
                <a:ea typeface="Calibri" panose="020F0502020204030204" pitchFamily="34" charset="0"/>
                <a:cs typeface="Times New Roman" panose="02020603050405020304" pitchFamily="18" charset="0"/>
              </a:rPr>
              <a:t>Suelos </a:t>
            </a:r>
            <a:r>
              <a:rPr lang="es-ES" sz="1200" dirty="0">
                <a:solidFill>
                  <a:schemeClr val="bg1"/>
                </a:solidFill>
                <a:ea typeface="Calibri" panose="020F0502020204030204" pitchFamily="34" charset="0"/>
                <a:cs typeface="Times New Roman" panose="02020603050405020304" pitchFamily="18" charset="0"/>
              </a:rPr>
              <a:t>inceptisoles no son salinos, puesto que los valores obtenidos caen dentro del rango entre 0-550 µS/cm, lo que se debe al alto nivel de </a:t>
            </a:r>
            <a:r>
              <a:rPr lang="es-ES" sz="1200" dirty="0" smtClean="0">
                <a:solidFill>
                  <a:schemeClr val="bg1"/>
                </a:solidFill>
                <a:ea typeface="Calibri" panose="020F0502020204030204" pitchFamily="34" charset="0"/>
                <a:cs typeface="Times New Roman" panose="02020603050405020304" pitchFamily="18" charset="0"/>
              </a:rPr>
              <a:t>precipitación.</a:t>
            </a:r>
            <a:endParaRPr lang="es-ES" sz="1200" dirty="0">
              <a:solidFill>
                <a:schemeClr val="bg1"/>
              </a:solidFill>
            </a:endParaRPr>
          </a:p>
        </p:txBody>
      </p:sp>
      <p:sp>
        <p:nvSpPr>
          <p:cNvPr id="13" name="Rectángulo 12"/>
          <p:cNvSpPr/>
          <p:nvPr/>
        </p:nvSpPr>
        <p:spPr>
          <a:xfrm>
            <a:off x="542321" y="5654457"/>
            <a:ext cx="4827299" cy="646331"/>
          </a:xfrm>
          <a:prstGeom prst="rect">
            <a:avLst/>
          </a:prstGeom>
        </p:spPr>
        <p:txBody>
          <a:bodyPr wrap="square">
            <a:spAutoFit/>
          </a:bodyPr>
          <a:lstStyle/>
          <a:p>
            <a:pPr algn="just"/>
            <a:r>
              <a:rPr lang="es-ES" sz="1200" dirty="0" smtClean="0">
                <a:solidFill>
                  <a:schemeClr val="bg1"/>
                </a:solidFill>
              </a:rPr>
              <a:t>Suelos </a:t>
            </a:r>
            <a:r>
              <a:rPr lang="es-ES" sz="1200" dirty="0">
                <a:solidFill>
                  <a:schemeClr val="bg1"/>
                </a:solidFill>
              </a:rPr>
              <a:t>medianamente ácidos, donde los nutrientes que se encuentran mayormente disponibles corresponden a: hierro, manganeso, boro, cobre y zinc. </a:t>
            </a:r>
          </a:p>
        </p:txBody>
      </p:sp>
      <p:graphicFrame>
        <p:nvGraphicFramePr>
          <p:cNvPr id="4" name="Objeto 3"/>
          <p:cNvGraphicFramePr>
            <a:graphicFrameLocks noChangeAspect="1"/>
          </p:cNvGraphicFramePr>
          <p:nvPr>
            <p:extLst>
              <p:ext uri="{D42A27DB-BD31-4B8C-83A1-F6EECF244321}">
                <p14:modId xmlns:p14="http://schemas.microsoft.com/office/powerpoint/2010/main" val="4197564827"/>
              </p:ext>
            </p:extLst>
          </p:nvPr>
        </p:nvGraphicFramePr>
        <p:xfrm>
          <a:off x="569914" y="2833688"/>
          <a:ext cx="5949550" cy="3116735"/>
        </p:xfrm>
        <a:graphic>
          <a:graphicData uri="http://schemas.openxmlformats.org/presentationml/2006/ole">
            <mc:AlternateContent xmlns:mc="http://schemas.openxmlformats.org/markup-compatibility/2006">
              <mc:Choice xmlns:v="urn:schemas-microsoft-com:vml" Requires="v">
                <p:oleObj spid="_x0000_s5181" name="Documento" r:id="rId3" imgW="5969995" imgH="3136490" progId="Word.Document.12">
                  <p:embed/>
                </p:oleObj>
              </mc:Choice>
              <mc:Fallback>
                <p:oleObj name="Documento" r:id="rId3" imgW="5969995" imgH="3136490" progId="Word.Document.12">
                  <p:embed/>
                  <p:pic>
                    <p:nvPicPr>
                      <p:cNvPr id="0" name=""/>
                      <p:cNvPicPr/>
                      <p:nvPr/>
                    </p:nvPicPr>
                    <p:blipFill>
                      <a:blip r:embed="rId4"/>
                      <a:stretch>
                        <a:fillRect/>
                      </a:stretch>
                    </p:blipFill>
                    <p:spPr>
                      <a:xfrm>
                        <a:off x="569914" y="2833688"/>
                        <a:ext cx="5949550" cy="3116735"/>
                      </a:xfrm>
                      <a:prstGeom prst="rect">
                        <a:avLst/>
                      </a:prstGeom>
                    </p:spPr>
                  </p:pic>
                </p:oleObj>
              </mc:Fallback>
            </mc:AlternateContent>
          </a:graphicData>
        </a:graphic>
      </p:graphicFrame>
      <p:graphicFrame>
        <p:nvGraphicFramePr>
          <p:cNvPr id="8" name="Objeto 7"/>
          <p:cNvGraphicFramePr>
            <a:graphicFrameLocks noChangeAspect="1"/>
          </p:cNvGraphicFramePr>
          <p:nvPr>
            <p:extLst>
              <p:ext uri="{D42A27DB-BD31-4B8C-83A1-F6EECF244321}">
                <p14:modId xmlns:p14="http://schemas.microsoft.com/office/powerpoint/2010/main" val="2648785000"/>
              </p:ext>
            </p:extLst>
          </p:nvPr>
        </p:nvGraphicFramePr>
        <p:xfrm>
          <a:off x="6954838" y="2728913"/>
          <a:ext cx="6191250" cy="3446462"/>
        </p:xfrm>
        <a:graphic>
          <a:graphicData uri="http://schemas.openxmlformats.org/presentationml/2006/ole">
            <mc:AlternateContent xmlns:mc="http://schemas.openxmlformats.org/markup-compatibility/2006">
              <mc:Choice xmlns:v="urn:schemas-microsoft-com:vml" Requires="v">
                <p:oleObj spid="_x0000_s5182" name="Documento" r:id="rId5" imgW="5969995" imgH="3335495" progId="Word.Document.12">
                  <p:embed/>
                </p:oleObj>
              </mc:Choice>
              <mc:Fallback>
                <p:oleObj name="Documento" r:id="rId5" imgW="5969995" imgH="3335495" progId="Word.Document.12">
                  <p:embed/>
                  <p:pic>
                    <p:nvPicPr>
                      <p:cNvPr id="0" name=""/>
                      <p:cNvPicPr/>
                      <p:nvPr/>
                    </p:nvPicPr>
                    <p:blipFill>
                      <a:blip r:embed="rId6"/>
                      <a:stretch>
                        <a:fillRect/>
                      </a:stretch>
                    </p:blipFill>
                    <p:spPr>
                      <a:xfrm>
                        <a:off x="6954838" y="2728913"/>
                        <a:ext cx="6191250" cy="3446462"/>
                      </a:xfrm>
                      <a:prstGeom prst="rect">
                        <a:avLst/>
                      </a:prstGeom>
                    </p:spPr>
                  </p:pic>
                </p:oleObj>
              </mc:Fallback>
            </mc:AlternateContent>
          </a:graphicData>
        </a:graphic>
      </p:graphicFrame>
      <p:sp>
        <p:nvSpPr>
          <p:cNvPr id="14" name="Rectángulo 13"/>
          <p:cNvSpPr/>
          <p:nvPr/>
        </p:nvSpPr>
        <p:spPr>
          <a:xfrm>
            <a:off x="7494666" y="2354220"/>
            <a:ext cx="3958135" cy="304699"/>
          </a:xfrm>
          <a:prstGeom prst="rect">
            <a:avLst/>
          </a:prstGeom>
        </p:spPr>
        <p:txBody>
          <a:bodyPr wrap="none">
            <a:spAutoFit/>
          </a:bodyPr>
          <a:lstStyle/>
          <a:p>
            <a:pPr>
              <a:lnSpc>
                <a:spcPct val="115000"/>
              </a:lnSpc>
              <a:spcAft>
                <a:spcPts val="0"/>
              </a:spcAft>
            </a:pPr>
            <a:r>
              <a:rPr lang="es-ES" sz="1200" b="1" dirty="0">
                <a:solidFill>
                  <a:schemeClr val="bg1"/>
                </a:solidFill>
                <a:ea typeface="Calibri" panose="020F0502020204030204" pitchFamily="34" charset="0"/>
                <a:cs typeface="Times New Roman" panose="02020603050405020304" pitchFamily="18" charset="0"/>
              </a:rPr>
              <a:t>Estadística descriptiva de resultados de CE(</a:t>
            </a:r>
            <a:r>
              <a:rPr lang="es-ES" sz="1200" b="1" dirty="0">
                <a:solidFill>
                  <a:schemeClr val="bg1"/>
                </a:solidFill>
                <a:ea typeface="Calibri" panose="020F0502020204030204" pitchFamily="34" charset="0"/>
                <a:cs typeface="Arial" panose="020B0604020202020204" pitchFamily="34" charset="0"/>
              </a:rPr>
              <a:t>µ</a:t>
            </a:r>
            <a:r>
              <a:rPr lang="es-ES" sz="1200" b="1" dirty="0">
                <a:solidFill>
                  <a:schemeClr val="bg1"/>
                </a:solidFill>
                <a:ea typeface="Calibri" panose="020F0502020204030204" pitchFamily="34" charset="0"/>
                <a:cs typeface="Times New Roman" panose="02020603050405020304" pitchFamily="18" charset="0"/>
              </a:rPr>
              <a:t>S/cm)</a:t>
            </a:r>
            <a:endParaRPr lang="es-ES" sz="1200" b="1" dirty="0">
              <a:solidFill>
                <a:schemeClr val="bg1"/>
              </a:solidFill>
              <a:effectLst/>
              <a:ea typeface="Calibri" panose="020F0502020204030204" pitchFamily="34" charset="0"/>
              <a:cs typeface="Times New Roman" panose="02020603050405020304" pitchFamily="18" charset="0"/>
            </a:endParaRPr>
          </a:p>
        </p:txBody>
      </p:sp>
      <p:sp>
        <p:nvSpPr>
          <p:cNvPr id="22" name="Rectángulo 21"/>
          <p:cNvSpPr/>
          <p:nvPr/>
        </p:nvSpPr>
        <p:spPr>
          <a:xfrm>
            <a:off x="496689" y="2428133"/>
            <a:ext cx="6096000" cy="304699"/>
          </a:xfrm>
          <a:prstGeom prst="rect">
            <a:avLst/>
          </a:prstGeom>
        </p:spPr>
        <p:txBody>
          <a:bodyPr>
            <a:spAutoFit/>
          </a:bodyPr>
          <a:lstStyle/>
          <a:p>
            <a:pPr>
              <a:lnSpc>
                <a:spcPct val="115000"/>
              </a:lnSpc>
              <a:spcAft>
                <a:spcPts val="0"/>
              </a:spcAft>
            </a:pPr>
            <a:r>
              <a:rPr lang="es-ES" sz="1200" b="1" dirty="0">
                <a:solidFill>
                  <a:schemeClr val="bg1"/>
                </a:solidFill>
                <a:ea typeface="Calibri" panose="020F0502020204030204" pitchFamily="34" charset="0"/>
                <a:cs typeface="Times New Roman" panose="02020603050405020304" pitchFamily="18" charset="0"/>
              </a:rPr>
              <a:t>Estadística descriptiva de resultados de pH en muestras de suelo</a:t>
            </a:r>
            <a:endParaRPr lang="es-ES" sz="1200" b="1"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5895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3. RESULTADOS </a:t>
            </a: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Y DISCUSIÓN</a:t>
            </a:r>
          </a:p>
        </p:txBody>
      </p:sp>
      <p:sp>
        <p:nvSpPr>
          <p:cNvPr id="16" name="Rectángulo 15"/>
          <p:cNvSpPr/>
          <p:nvPr/>
        </p:nvSpPr>
        <p:spPr>
          <a:xfrm>
            <a:off x="3368503" y="1161300"/>
            <a:ext cx="4392549" cy="369332"/>
          </a:xfrm>
          <a:prstGeom prst="rect">
            <a:avLst/>
          </a:prstGeom>
          <a:solidFill>
            <a:schemeClr val="accent2"/>
          </a:solidFill>
        </p:spPr>
        <p:txBody>
          <a:bodyPr wrap="none">
            <a:spAutoFit/>
          </a:bodyPr>
          <a:lstStyle/>
          <a:p>
            <a:r>
              <a:rPr lang="es-ES" b="1" dirty="0" smtClean="0">
                <a:solidFill>
                  <a:schemeClr val="bg1"/>
                </a:solidFill>
              </a:rPr>
              <a:t>Propiedades </a:t>
            </a:r>
            <a:r>
              <a:rPr lang="es-ES" b="1" dirty="0">
                <a:solidFill>
                  <a:schemeClr val="bg1"/>
                </a:solidFill>
              </a:rPr>
              <a:t>Fisicoquímicas del Suelo</a:t>
            </a:r>
          </a:p>
        </p:txBody>
      </p:sp>
      <p:sp>
        <p:nvSpPr>
          <p:cNvPr id="31" name="Rectángulo 30"/>
          <p:cNvSpPr/>
          <p:nvPr/>
        </p:nvSpPr>
        <p:spPr>
          <a:xfrm>
            <a:off x="1669356" y="1874035"/>
            <a:ext cx="3257486"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400" b="1" dirty="0" smtClean="0"/>
              <a:t>5. Materia </a:t>
            </a:r>
            <a:r>
              <a:rPr lang="es-ES" sz="1400" b="1" dirty="0"/>
              <a:t>Orgánica y Nitrógeno</a:t>
            </a:r>
          </a:p>
        </p:txBody>
      </p:sp>
      <p:sp>
        <p:nvSpPr>
          <p:cNvPr id="11" name="Rectángulo 10"/>
          <p:cNvSpPr/>
          <p:nvPr/>
        </p:nvSpPr>
        <p:spPr>
          <a:xfrm>
            <a:off x="7865488" y="1798417"/>
            <a:ext cx="3216493"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400" b="1" dirty="0" smtClean="0"/>
              <a:t>6. </a:t>
            </a:r>
            <a:r>
              <a:rPr lang="pt-BR" sz="1400" b="1" dirty="0" smtClean="0"/>
              <a:t>Microelementos </a:t>
            </a:r>
            <a:r>
              <a:rPr lang="pt-BR" sz="1400" b="1" dirty="0"/>
              <a:t>(Cu, Fe, Mn, Zn)</a:t>
            </a:r>
            <a:endParaRPr lang="es-ES" sz="1400" b="1" dirty="0"/>
          </a:p>
        </p:txBody>
      </p:sp>
      <p:sp>
        <p:nvSpPr>
          <p:cNvPr id="12" name="Rectángulo 11"/>
          <p:cNvSpPr/>
          <p:nvPr/>
        </p:nvSpPr>
        <p:spPr>
          <a:xfrm>
            <a:off x="6065825" y="5467700"/>
            <a:ext cx="6126175" cy="1384995"/>
          </a:xfrm>
          <a:prstGeom prst="rect">
            <a:avLst/>
          </a:prstGeom>
        </p:spPr>
        <p:txBody>
          <a:bodyPr wrap="square">
            <a:spAutoFit/>
          </a:bodyPr>
          <a:lstStyle/>
          <a:p>
            <a:pPr marL="171450" indent="-171450" algn="just">
              <a:buFont typeface="Wingdings" panose="05000000000000000000" pitchFamily="2" charset="2"/>
              <a:buChar char="§"/>
            </a:pPr>
            <a:r>
              <a:rPr lang="es-ES" sz="1200" dirty="0" smtClean="0">
                <a:solidFill>
                  <a:schemeClr val="bg1"/>
                </a:solidFill>
                <a:ea typeface="Calibri" panose="020F0502020204030204" pitchFamily="34" charset="0"/>
                <a:cs typeface="Times New Roman" panose="02020603050405020304" pitchFamily="18" charset="0"/>
              </a:rPr>
              <a:t>Alto </a:t>
            </a:r>
            <a:r>
              <a:rPr lang="es-ES" sz="1200" dirty="0">
                <a:solidFill>
                  <a:schemeClr val="bg1"/>
                </a:solidFill>
                <a:ea typeface="Calibri" panose="020F0502020204030204" pitchFamily="34" charset="0"/>
                <a:cs typeface="Times New Roman" panose="02020603050405020304" pitchFamily="18" charset="0"/>
              </a:rPr>
              <a:t>contenido Fe </a:t>
            </a:r>
            <a:r>
              <a:rPr lang="es-ES" sz="1200" dirty="0" err="1" smtClean="0">
                <a:solidFill>
                  <a:schemeClr val="bg1"/>
                </a:solidFill>
                <a:ea typeface="Calibri" panose="020F0502020204030204" pitchFamily="34" charset="0"/>
                <a:cs typeface="Times New Roman" panose="02020603050405020304" pitchFamily="18" charset="0"/>
              </a:rPr>
              <a:t>disp</a:t>
            </a:r>
            <a:r>
              <a:rPr lang="es-ES" sz="1200" dirty="0" smtClean="0">
                <a:solidFill>
                  <a:schemeClr val="bg1"/>
                </a:solidFill>
                <a:ea typeface="Calibri" panose="020F0502020204030204" pitchFamily="34" charset="0"/>
                <a:cs typeface="Times New Roman" panose="02020603050405020304" pitchFamily="18" charset="0"/>
              </a:rPr>
              <a:t> </a:t>
            </a:r>
            <a:r>
              <a:rPr lang="es-ES" sz="1200" dirty="0">
                <a:solidFill>
                  <a:schemeClr val="bg1"/>
                </a:solidFill>
                <a:ea typeface="Calibri" panose="020F0502020204030204" pitchFamily="34" charset="0"/>
                <a:cs typeface="Times New Roman" panose="02020603050405020304" pitchFamily="18" charset="0"/>
              </a:rPr>
              <a:t>y Mn </a:t>
            </a:r>
            <a:r>
              <a:rPr lang="es-ES" sz="1200" dirty="0" err="1" smtClean="0">
                <a:solidFill>
                  <a:schemeClr val="bg1"/>
                </a:solidFill>
                <a:ea typeface="Calibri" panose="020F0502020204030204" pitchFamily="34" charset="0"/>
                <a:cs typeface="Times New Roman" panose="02020603050405020304" pitchFamily="18" charset="0"/>
              </a:rPr>
              <a:t>disp</a:t>
            </a:r>
            <a:r>
              <a:rPr lang="es-ES" sz="1200" dirty="0" smtClean="0">
                <a:solidFill>
                  <a:schemeClr val="bg1"/>
                </a:solidFill>
                <a:ea typeface="Calibri" panose="020F0502020204030204" pitchFamily="34" charset="0"/>
                <a:cs typeface="Times New Roman" panose="02020603050405020304" pitchFamily="18" charset="0"/>
              </a:rPr>
              <a:t> </a:t>
            </a:r>
            <a:r>
              <a:rPr lang="es-ES" sz="1200" dirty="0">
                <a:solidFill>
                  <a:schemeClr val="bg1"/>
                </a:solidFill>
                <a:ea typeface="Calibri" panose="020F0502020204030204" pitchFamily="34" charset="0"/>
                <a:cs typeface="Times New Roman" panose="02020603050405020304" pitchFamily="18" charset="0"/>
              </a:rPr>
              <a:t>(&gt;200ppm), </a:t>
            </a:r>
            <a:endParaRPr lang="es-ES" sz="1200" dirty="0" smtClean="0">
              <a:solidFill>
                <a:schemeClr val="bg1"/>
              </a:solidFill>
              <a:ea typeface="Calibri" panose="020F0502020204030204" pitchFamily="34" charset="0"/>
              <a:cs typeface="Times New Roman" panose="02020603050405020304" pitchFamily="18" charset="0"/>
            </a:endParaRPr>
          </a:p>
          <a:p>
            <a:pPr marL="171450" indent="-171450" algn="just">
              <a:buFont typeface="Wingdings" panose="05000000000000000000" pitchFamily="2" charset="2"/>
              <a:buChar char="§"/>
            </a:pPr>
            <a:r>
              <a:rPr lang="es-ES" sz="1200" dirty="0">
                <a:solidFill>
                  <a:schemeClr val="bg1"/>
                </a:solidFill>
                <a:ea typeface="Calibri" panose="020F0502020204030204" pitchFamily="34" charset="0"/>
                <a:cs typeface="Times New Roman" panose="02020603050405020304" pitchFamily="18" charset="0"/>
              </a:rPr>
              <a:t>E</a:t>
            </a:r>
            <a:r>
              <a:rPr lang="es-ES" sz="1200" dirty="0" smtClean="0">
                <a:solidFill>
                  <a:schemeClr val="bg1"/>
                </a:solidFill>
                <a:ea typeface="Calibri" panose="020F0502020204030204" pitchFamily="34" charset="0"/>
                <a:cs typeface="Times New Roman" panose="02020603050405020304" pitchFamily="18" charset="0"/>
              </a:rPr>
              <a:t>n </a:t>
            </a:r>
            <a:r>
              <a:rPr lang="es-ES" sz="1200" dirty="0">
                <a:solidFill>
                  <a:schemeClr val="bg1"/>
                </a:solidFill>
                <a:ea typeface="Calibri" panose="020F0502020204030204" pitchFamily="34" charset="0"/>
                <a:cs typeface="Times New Roman" panose="02020603050405020304" pitchFamily="18" charset="0"/>
              </a:rPr>
              <a:t>suelos de pH menor a 6, debido a arcillas de carga variable, pueden dar lugar a intercambios </a:t>
            </a:r>
            <a:r>
              <a:rPr lang="es-ES" sz="1200" dirty="0" err="1">
                <a:solidFill>
                  <a:schemeClr val="bg1"/>
                </a:solidFill>
                <a:ea typeface="Calibri" panose="020F0502020204030204" pitchFamily="34" charset="0"/>
                <a:cs typeface="Times New Roman" panose="02020603050405020304" pitchFamily="18" charset="0"/>
              </a:rPr>
              <a:t>isomórficos</a:t>
            </a:r>
            <a:r>
              <a:rPr lang="es-ES" sz="1200" dirty="0">
                <a:solidFill>
                  <a:schemeClr val="bg1"/>
                </a:solidFill>
                <a:ea typeface="Calibri" panose="020F0502020204030204" pitchFamily="34" charset="0"/>
                <a:cs typeface="Times New Roman" panose="02020603050405020304" pitchFamily="18" charset="0"/>
              </a:rPr>
              <a:t> con metales </a:t>
            </a:r>
            <a:r>
              <a:rPr lang="es-ES" sz="1200" dirty="0" smtClean="0">
                <a:solidFill>
                  <a:schemeClr val="bg1"/>
                </a:solidFill>
                <a:ea typeface="Calibri" panose="020F0502020204030204" pitchFamily="34" charset="0"/>
                <a:cs typeface="Times New Roman" panose="02020603050405020304" pitchFamily="18" charset="0"/>
              </a:rPr>
              <a:t>pesados.</a:t>
            </a:r>
          </a:p>
          <a:p>
            <a:pPr marL="171450" indent="-171450" algn="just">
              <a:buFont typeface="Wingdings" panose="05000000000000000000" pitchFamily="2" charset="2"/>
              <a:buChar char="§"/>
            </a:pPr>
            <a:r>
              <a:rPr lang="es-ES" sz="1200" dirty="0" smtClean="0">
                <a:solidFill>
                  <a:schemeClr val="bg1"/>
                </a:solidFill>
                <a:ea typeface="Calibri" panose="020F0502020204030204" pitchFamily="34" charset="0"/>
                <a:cs typeface="Times New Roman" panose="02020603050405020304" pitchFamily="18" charset="0"/>
              </a:rPr>
              <a:t>En </a:t>
            </a:r>
            <a:r>
              <a:rPr lang="es-ES" sz="1200" dirty="0">
                <a:solidFill>
                  <a:schemeClr val="bg1"/>
                </a:solidFill>
                <a:ea typeface="Calibri" panose="020F0502020204030204" pitchFamily="34" charset="0"/>
                <a:cs typeface="Times New Roman" panose="02020603050405020304" pitchFamily="18" charset="0"/>
              </a:rPr>
              <a:t>el caso de </a:t>
            </a:r>
            <a:r>
              <a:rPr lang="es-ES" sz="1200" dirty="0" smtClean="0">
                <a:solidFill>
                  <a:schemeClr val="bg1"/>
                </a:solidFill>
                <a:ea typeface="Calibri" panose="020F0502020204030204" pitchFamily="34" charset="0"/>
                <a:cs typeface="Times New Roman" panose="02020603050405020304" pitchFamily="18" charset="0"/>
              </a:rPr>
              <a:t>Cu </a:t>
            </a:r>
            <a:r>
              <a:rPr lang="es-ES" sz="1200" dirty="0" err="1" smtClean="0">
                <a:solidFill>
                  <a:schemeClr val="bg1"/>
                </a:solidFill>
                <a:ea typeface="Calibri" panose="020F0502020204030204" pitchFamily="34" charset="0"/>
                <a:cs typeface="Times New Roman" panose="02020603050405020304" pitchFamily="18" charset="0"/>
              </a:rPr>
              <a:t>disp</a:t>
            </a:r>
            <a:r>
              <a:rPr lang="es-ES" sz="1200" dirty="0" smtClean="0">
                <a:solidFill>
                  <a:schemeClr val="bg1"/>
                </a:solidFill>
                <a:ea typeface="Calibri" panose="020F0502020204030204" pitchFamily="34" charset="0"/>
                <a:cs typeface="Times New Roman" panose="02020603050405020304" pitchFamily="18" charset="0"/>
              </a:rPr>
              <a:t>, no </a:t>
            </a:r>
            <a:r>
              <a:rPr lang="es-ES" sz="1200" dirty="0">
                <a:solidFill>
                  <a:schemeClr val="bg1"/>
                </a:solidFill>
                <a:ea typeface="Calibri" panose="020F0502020204030204" pitchFamily="34" charset="0"/>
                <a:cs typeface="Times New Roman" panose="02020603050405020304" pitchFamily="18" charset="0"/>
              </a:rPr>
              <a:t>suponen riesgo de </a:t>
            </a:r>
            <a:r>
              <a:rPr lang="es-ES" sz="1200" dirty="0" smtClean="0">
                <a:solidFill>
                  <a:schemeClr val="bg1"/>
                </a:solidFill>
                <a:ea typeface="Calibri" panose="020F0502020204030204" pitchFamily="34" charset="0"/>
                <a:cs typeface="Times New Roman" panose="02020603050405020304" pitchFamily="18" charset="0"/>
              </a:rPr>
              <a:t>toxicidad.</a:t>
            </a:r>
          </a:p>
          <a:p>
            <a:pPr marL="171450" indent="-171450" algn="just">
              <a:buFont typeface="Wingdings" panose="05000000000000000000" pitchFamily="2" charset="2"/>
              <a:buChar char="§"/>
            </a:pPr>
            <a:r>
              <a:rPr lang="es-ES" sz="1200" dirty="0" smtClean="0">
                <a:solidFill>
                  <a:schemeClr val="bg1"/>
                </a:solidFill>
                <a:ea typeface="Calibri" panose="020F0502020204030204" pitchFamily="34" charset="0"/>
                <a:cs typeface="Times New Roman" panose="02020603050405020304" pitchFamily="18" charset="0"/>
              </a:rPr>
              <a:t>Para Zn </a:t>
            </a:r>
            <a:r>
              <a:rPr lang="es-ES" sz="1200" dirty="0" err="1" smtClean="0">
                <a:solidFill>
                  <a:schemeClr val="bg1"/>
                </a:solidFill>
                <a:ea typeface="Calibri" panose="020F0502020204030204" pitchFamily="34" charset="0"/>
                <a:cs typeface="Times New Roman" panose="02020603050405020304" pitchFamily="18" charset="0"/>
              </a:rPr>
              <a:t>disp</a:t>
            </a:r>
            <a:r>
              <a:rPr lang="es-ES" sz="1200" dirty="0" smtClean="0">
                <a:solidFill>
                  <a:schemeClr val="bg1"/>
                </a:solidFill>
                <a:ea typeface="Calibri" panose="020F0502020204030204" pitchFamily="34" charset="0"/>
                <a:cs typeface="Times New Roman" panose="02020603050405020304" pitchFamily="18" charset="0"/>
              </a:rPr>
              <a:t>, indican </a:t>
            </a:r>
            <a:r>
              <a:rPr lang="es-ES" sz="1200" dirty="0">
                <a:solidFill>
                  <a:schemeClr val="bg1"/>
                </a:solidFill>
                <a:ea typeface="Calibri" panose="020F0502020204030204" pitchFamily="34" charset="0"/>
                <a:cs typeface="Times New Roman" panose="02020603050405020304" pitchFamily="18" charset="0"/>
              </a:rPr>
              <a:t>una </a:t>
            </a:r>
            <a:r>
              <a:rPr lang="es-ES" sz="1200" dirty="0" err="1" smtClean="0">
                <a:solidFill>
                  <a:schemeClr val="bg1"/>
                </a:solidFill>
                <a:ea typeface="Calibri" panose="020F0502020204030204" pitchFamily="34" charset="0"/>
                <a:cs typeface="Times New Roman" panose="02020603050405020304" pitchFamily="18" charset="0"/>
              </a:rPr>
              <a:t>conc</a:t>
            </a:r>
            <a:r>
              <a:rPr lang="es-ES" sz="1200" dirty="0" smtClean="0">
                <a:solidFill>
                  <a:schemeClr val="bg1"/>
                </a:solidFill>
                <a:ea typeface="Calibri" panose="020F0502020204030204" pitchFamily="34" charset="0"/>
                <a:cs typeface="Times New Roman" panose="02020603050405020304" pitchFamily="18" charset="0"/>
              </a:rPr>
              <a:t>. superior &gt;8ppm</a:t>
            </a:r>
            <a:r>
              <a:rPr lang="es-ES" sz="1200" dirty="0">
                <a:solidFill>
                  <a:schemeClr val="bg1"/>
                </a:solidFill>
                <a:ea typeface="Calibri" panose="020F0502020204030204" pitchFamily="34" charset="0"/>
                <a:cs typeface="Times New Roman" panose="02020603050405020304" pitchFamily="18" charset="0"/>
              </a:rPr>
              <a:t>), superando también  los valores medios </a:t>
            </a:r>
            <a:r>
              <a:rPr lang="es-ES" sz="1200" dirty="0" smtClean="0">
                <a:solidFill>
                  <a:schemeClr val="bg1"/>
                </a:solidFill>
                <a:ea typeface="Calibri" panose="020F0502020204030204" pitchFamily="34" charset="0"/>
                <a:cs typeface="Times New Roman" panose="02020603050405020304" pitchFamily="18" charset="0"/>
              </a:rPr>
              <a:t>en  </a:t>
            </a:r>
            <a:r>
              <a:rPr lang="es-ES" sz="1200" dirty="0">
                <a:solidFill>
                  <a:schemeClr val="bg1"/>
                </a:solidFill>
                <a:ea typeface="Calibri" panose="020F0502020204030204" pitchFamily="34" charset="0"/>
                <a:cs typeface="Times New Roman" panose="02020603050405020304" pitchFamily="18" charset="0"/>
              </a:rPr>
              <a:t>suelos de países como Brasil y Perú (&gt;3,81 y &gt;3,66) reportados por la FAO (</a:t>
            </a:r>
            <a:r>
              <a:rPr lang="es-ES" sz="1200" dirty="0" smtClean="0">
                <a:solidFill>
                  <a:schemeClr val="bg1"/>
                </a:solidFill>
                <a:ea typeface="Calibri" panose="020F0502020204030204" pitchFamily="34" charset="0"/>
                <a:cs typeface="Times New Roman" panose="02020603050405020304" pitchFamily="18" charset="0"/>
              </a:rPr>
              <a:t>1982).</a:t>
            </a:r>
            <a:endParaRPr lang="es-ES" sz="1200" dirty="0">
              <a:solidFill>
                <a:schemeClr val="bg1"/>
              </a:solidFill>
              <a:ea typeface="Calibri" panose="020F0502020204030204" pitchFamily="34" charset="0"/>
              <a:cs typeface="Times New Roman" panose="02020603050405020304" pitchFamily="18" charset="0"/>
            </a:endParaRPr>
          </a:p>
        </p:txBody>
      </p:sp>
      <p:sp>
        <p:nvSpPr>
          <p:cNvPr id="13" name="Rectángulo 12"/>
          <p:cNvSpPr/>
          <p:nvPr/>
        </p:nvSpPr>
        <p:spPr>
          <a:xfrm>
            <a:off x="496688" y="5652366"/>
            <a:ext cx="5481031" cy="1200329"/>
          </a:xfrm>
          <a:prstGeom prst="rect">
            <a:avLst/>
          </a:prstGeom>
        </p:spPr>
        <p:txBody>
          <a:bodyPr wrap="square">
            <a:spAutoFit/>
          </a:bodyPr>
          <a:lstStyle/>
          <a:p>
            <a:pPr marL="171450" indent="-171450" algn="just">
              <a:buFont typeface="Arial" panose="020B0604020202020204" pitchFamily="34" charset="0"/>
              <a:buChar char="•"/>
            </a:pPr>
            <a:r>
              <a:rPr lang="es-ES" sz="1200" dirty="0" smtClean="0">
                <a:solidFill>
                  <a:schemeClr val="bg1"/>
                </a:solidFill>
              </a:rPr>
              <a:t>Contenido </a:t>
            </a:r>
            <a:r>
              <a:rPr lang="es-ES" sz="1200" dirty="0">
                <a:solidFill>
                  <a:schemeClr val="bg1"/>
                </a:solidFill>
              </a:rPr>
              <a:t>bajo a medio </a:t>
            </a:r>
            <a:r>
              <a:rPr lang="es-ES" sz="1200" dirty="0" smtClean="0">
                <a:solidFill>
                  <a:schemeClr val="bg1"/>
                </a:solidFill>
              </a:rPr>
              <a:t>de MO </a:t>
            </a:r>
            <a:r>
              <a:rPr lang="es-ES" sz="1200" dirty="0">
                <a:solidFill>
                  <a:schemeClr val="bg1"/>
                </a:solidFill>
              </a:rPr>
              <a:t>según Anderson &amp; Ingram (1993</a:t>
            </a:r>
            <a:r>
              <a:rPr lang="es-ES" sz="1200" dirty="0" smtClean="0">
                <a:solidFill>
                  <a:schemeClr val="bg1"/>
                </a:solidFill>
              </a:rPr>
              <a:t>), idónea </a:t>
            </a:r>
            <a:r>
              <a:rPr lang="es-ES" sz="1200" dirty="0">
                <a:solidFill>
                  <a:schemeClr val="bg1"/>
                </a:solidFill>
              </a:rPr>
              <a:t>para cultivos de ciclo </a:t>
            </a:r>
            <a:r>
              <a:rPr lang="es-ES" sz="1200" dirty="0" smtClean="0">
                <a:solidFill>
                  <a:schemeClr val="bg1"/>
                </a:solidFill>
              </a:rPr>
              <a:t>corto. </a:t>
            </a:r>
          </a:p>
          <a:p>
            <a:pPr marL="171450" indent="-171450" algn="just">
              <a:buFont typeface="Arial" panose="020B0604020202020204" pitchFamily="34" charset="0"/>
              <a:buChar char="•"/>
            </a:pPr>
            <a:r>
              <a:rPr lang="es-ES" sz="1200" dirty="0" smtClean="0">
                <a:solidFill>
                  <a:schemeClr val="bg1"/>
                </a:solidFill>
              </a:rPr>
              <a:t>Capacidad </a:t>
            </a:r>
            <a:r>
              <a:rPr lang="es-ES" sz="1200" dirty="0">
                <a:solidFill>
                  <a:schemeClr val="bg1"/>
                </a:solidFill>
              </a:rPr>
              <a:t>buffer </a:t>
            </a:r>
            <a:r>
              <a:rPr lang="es-ES" sz="1200" dirty="0" smtClean="0">
                <a:solidFill>
                  <a:schemeClr val="bg1"/>
                </a:solidFill>
              </a:rPr>
              <a:t>baja pero sirve como </a:t>
            </a:r>
            <a:r>
              <a:rPr lang="es-ES" sz="1200" dirty="0" smtClean="0">
                <a:solidFill>
                  <a:schemeClr val="bg1"/>
                </a:solidFill>
              </a:rPr>
              <a:t>barrera-contaminación</a:t>
            </a:r>
            <a:r>
              <a:rPr lang="es-ES" sz="1200" dirty="0" smtClean="0">
                <a:solidFill>
                  <a:schemeClr val="bg1"/>
                </a:solidFill>
              </a:rPr>
              <a:t>.</a:t>
            </a:r>
          </a:p>
          <a:p>
            <a:pPr marL="171450" indent="-171450" algn="just">
              <a:buFont typeface="Arial" panose="020B0604020202020204" pitchFamily="34" charset="0"/>
              <a:buChar char="•"/>
            </a:pPr>
            <a:r>
              <a:rPr lang="es-ES" sz="1200" dirty="0" smtClean="0">
                <a:solidFill>
                  <a:schemeClr val="bg1"/>
                </a:solidFill>
              </a:rPr>
              <a:t>El contenido de N del suelo, indica que son suelos de baja fertilidad puesto que su contenido está por debajo del 0,20%N según Landon (1991).</a:t>
            </a:r>
            <a:endParaRPr lang="es-ES" sz="1200" dirty="0">
              <a:solidFill>
                <a:schemeClr val="bg1"/>
              </a:solidFill>
            </a:endParaRPr>
          </a:p>
        </p:txBody>
      </p:sp>
      <p:sp>
        <p:nvSpPr>
          <p:cNvPr id="14" name="Rectángulo 13"/>
          <p:cNvSpPr/>
          <p:nvPr/>
        </p:nvSpPr>
        <p:spPr>
          <a:xfrm>
            <a:off x="7012710" y="2242417"/>
            <a:ext cx="4424609" cy="304699"/>
          </a:xfrm>
          <a:prstGeom prst="rect">
            <a:avLst/>
          </a:prstGeom>
        </p:spPr>
        <p:txBody>
          <a:bodyPr wrap="none">
            <a:spAutoFit/>
          </a:bodyPr>
          <a:lstStyle/>
          <a:p>
            <a:pPr>
              <a:lnSpc>
                <a:spcPct val="115000"/>
              </a:lnSpc>
              <a:spcAft>
                <a:spcPts val="0"/>
              </a:spcAft>
            </a:pPr>
            <a:r>
              <a:rPr lang="es-ES" sz="1200" b="1" dirty="0">
                <a:solidFill>
                  <a:schemeClr val="bg1"/>
                </a:solidFill>
                <a:ea typeface="Calibri" panose="020F0502020204030204" pitchFamily="34" charset="0"/>
                <a:cs typeface="Times New Roman" panose="02020603050405020304" pitchFamily="18" charset="0"/>
              </a:rPr>
              <a:t>Estadística descriptiva de resultados </a:t>
            </a:r>
            <a:r>
              <a:rPr lang="es-ES" sz="1200" b="1" dirty="0" smtClean="0">
                <a:solidFill>
                  <a:schemeClr val="bg1"/>
                </a:solidFill>
                <a:ea typeface="Calibri" panose="020F0502020204030204" pitchFamily="34" charset="0"/>
                <a:cs typeface="Times New Roman" panose="02020603050405020304" pitchFamily="18" charset="0"/>
              </a:rPr>
              <a:t>de </a:t>
            </a:r>
            <a:r>
              <a:rPr lang="es-ES" sz="1200" b="1" dirty="0" err="1" smtClean="0">
                <a:solidFill>
                  <a:schemeClr val="bg1"/>
                </a:solidFill>
                <a:ea typeface="Calibri" panose="020F0502020204030204" pitchFamily="34" charset="0"/>
                <a:cs typeface="Times New Roman" panose="02020603050405020304" pitchFamily="18" charset="0"/>
              </a:rPr>
              <a:t>microelementos</a:t>
            </a:r>
            <a:endParaRPr lang="es-ES" sz="1200" b="1" dirty="0">
              <a:solidFill>
                <a:schemeClr val="bg1"/>
              </a:solidFill>
              <a:effectLst/>
              <a:ea typeface="Calibri" panose="020F0502020204030204" pitchFamily="34" charset="0"/>
              <a:cs typeface="Times New Roman" panose="02020603050405020304" pitchFamily="18" charset="0"/>
            </a:endParaRPr>
          </a:p>
        </p:txBody>
      </p:sp>
      <p:sp>
        <p:nvSpPr>
          <p:cNvPr id="22" name="Rectángulo 21"/>
          <p:cNvSpPr/>
          <p:nvPr/>
        </p:nvSpPr>
        <p:spPr>
          <a:xfrm>
            <a:off x="496689" y="2428133"/>
            <a:ext cx="6096000" cy="304699"/>
          </a:xfrm>
          <a:prstGeom prst="rect">
            <a:avLst/>
          </a:prstGeom>
        </p:spPr>
        <p:txBody>
          <a:bodyPr>
            <a:spAutoFit/>
          </a:bodyPr>
          <a:lstStyle/>
          <a:p>
            <a:pPr>
              <a:lnSpc>
                <a:spcPct val="115000"/>
              </a:lnSpc>
              <a:spcAft>
                <a:spcPts val="0"/>
              </a:spcAft>
            </a:pPr>
            <a:r>
              <a:rPr lang="es-ES" sz="1200" b="1" dirty="0">
                <a:solidFill>
                  <a:schemeClr val="bg1"/>
                </a:solidFill>
                <a:ea typeface="Calibri" panose="020F0502020204030204" pitchFamily="34" charset="0"/>
                <a:cs typeface="Times New Roman" panose="02020603050405020304" pitchFamily="18" charset="0"/>
              </a:rPr>
              <a:t>Estadística descriptiva de resultados de </a:t>
            </a:r>
            <a:r>
              <a:rPr lang="es-ES" sz="1200" b="1" dirty="0" smtClean="0">
                <a:solidFill>
                  <a:schemeClr val="bg1"/>
                </a:solidFill>
                <a:ea typeface="Calibri" panose="020F0502020204030204" pitchFamily="34" charset="0"/>
                <a:cs typeface="Times New Roman" panose="02020603050405020304" pitchFamily="18" charset="0"/>
              </a:rPr>
              <a:t>MO y N </a:t>
            </a:r>
            <a:r>
              <a:rPr lang="es-ES" sz="1200" b="1" dirty="0">
                <a:solidFill>
                  <a:schemeClr val="bg1"/>
                </a:solidFill>
                <a:ea typeface="Calibri" panose="020F0502020204030204" pitchFamily="34" charset="0"/>
                <a:cs typeface="Times New Roman" panose="02020603050405020304" pitchFamily="18" charset="0"/>
              </a:rPr>
              <a:t>en muestras de suelo</a:t>
            </a:r>
            <a:endParaRPr lang="es-ES" sz="1200" b="1" dirty="0">
              <a:solidFill>
                <a:schemeClr val="bg1"/>
              </a:solidFill>
              <a:effectLst/>
              <a:ea typeface="Calibri" panose="020F0502020204030204" pitchFamily="34" charset="0"/>
              <a:cs typeface="Times New Roman" panose="02020603050405020304" pitchFamily="18" charset="0"/>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556308087"/>
              </p:ext>
            </p:extLst>
          </p:nvPr>
        </p:nvGraphicFramePr>
        <p:xfrm>
          <a:off x="584795" y="2691932"/>
          <a:ext cx="5919787" cy="3297238"/>
        </p:xfrm>
        <a:graphic>
          <a:graphicData uri="http://schemas.openxmlformats.org/presentationml/2006/ole">
            <mc:AlternateContent xmlns:mc="http://schemas.openxmlformats.org/markup-compatibility/2006">
              <mc:Choice xmlns:v="urn:schemas-microsoft-com:vml" Requires="v">
                <p:oleObj spid="_x0000_s6210" name="Documento" r:id="rId3" imgW="5969995" imgH="3335495" progId="Word.Document.12">
                  <p:embed/>
                </p:oleObj>
              </mc:Choice>
              <mc:Fallback>
                <p:oleObj name="Documento" r:id="rId3" imgW="5969995" imgH="3335495" progId="Word.Document.12">
                  <p:embed/>
                  <p:pic>
                    <p:nvPicPr>
                      <p:cNvPr id="0" name=""/>
                      <p:cNvPicPr/>
                      <p:nvPr/>
                    </p:nvPicPr>
                    <p:blipFill>
                      <a:blip r:embed="rId4"/>
                      <a:stretch>
                        <a:fillRect/>
                      </a:stretch>
                    </p:blipFill>
                    <p:spPr>
                      <a:xfrm>
                        <a:off x="584795" y="2691932"/>
                        <a:ext cx="5919787" cy="3297238"/>
                      </a:xfrm>
                      <a:prstGeom prst="rect">
                        <a:avLst/>
                      </a:prstGeom>
                    </p:spPr>
                  </p:pic>
                </p:oleObj>
              </mc:Fallback>
            </mc:AlternateContent>
          </a:graphicData>
        </a:graphic>
      </p:graphicFrame>
      <p:graphicFrame>
        <p:nvGraphicFramePr>
          <p:cNvPr id="6" name="Objeto 5"/>
          <p:cNvGraphicFramePr>
            <a:graphicFrameLocks noChangeAspect="1"/>
          </p:cNvGraphicFramePr>
          <p:nvPr>
            <p:extLst>
              <p:ext uri="{D42A27DB-BD31-4B8C-83A1-F6EECF244321}">
                <p14:modId xmlns:p14="http://schemas.microsoft.com/office/powerpoint/2010/main" val="3153973753"/>
              </p:ext>
            </p:extLst>
          </p:nvPr>
        </p:nvGraphicFramePr>
        <p:xfrm>
          <a:off x="7124700" y="2546350"/>
          <a:ext cx="4200525" cy="2809875"/>
        </p:xfrm>
        <a:graphic>
          <a:graphicData uri="http://schemas.openxmlformats.org/presentationml/2006/ole">
            <mc:AlternateContent xmlns:mc="http://schemas.openxmlformats.org/markup-compatibility/2006">
              <mc:Choice xmlns:v="urn:schemas-microsoft-com:vml" Requires="v">
                <p:oleObj spid="_x0000_s6211" name="Hoja de cálculo" r:id="rId5" imgW="4200635" imgH="2809942" progId="Excel.Sheet.12">
                  <p:embed/>
                </p:oleObj>
              </mc:Choice>
              <mc:Fallback>
                <p:oleObj name="Hoja de cálculo" r:id="rId5" imgW="4200635" imgH="2809942" progId="Excel.Sheet.12">
                  <p:embed/>
                  <p:pic>
                    <p:nvPicPr>
                      <p:cNvPr id="0" name=""/>
                      <p:cNvPicPr/>
                      <p:nvPr/>
                    </p:nvPicPr>
                    <p:blipFill>
                      <a:blip r:embed="rId6"/>
                      <a:stretch>
                        <a:fillRect/>
                      </a:stretch>
                    </p:blipFill>
                    <p:spPr>
                      <a:xfrm>
                        <a:off x="7124700" y="2546350"/>
                        <a:ext cx="4200525" cy="2809875"/>
                      </a:xfrm>
                      <a:prstGeom prst="rect">
                        <a:avLst/>
                      </a:prstGeom>
                    </p:spPr>
                  </p:pic>
                </p:oleObj>
              </mc:Fallback>
            </mc:AlternateContent>
          </a:graphicData>
        </a:graphic>
      </p:graphicFrame>
    </p:spTree>
    <p:extLst>
      <p:ext uri="{BB962C8B-B14F-4D97-AF65-F5344CB8AC3E}">
        <p14:creationId xmlns:p14="http://schemas.microsoft.com/office/powerpoint/2010/main" val="4112351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3. RESULTADOS </a:t>
            </a: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Y DISCUSIÓN</a:t>
            </a:r>
          </a:p>
        </p:txBody>
      </p:sp>
      <p:sp>
        <p:nvSpPr>
          <p:cNvPr id="16" name="Rectángulo 15"/>
          <p:cNvSpPr/>
          <p:nvPr/>
        </p:nvSpPr>
        <p:spPr>
          <a:xfrm>
            <a:off x="3368503" y="1161300"/>
            <a:ext cx="4392549" cy="369332"/>
          </a:xfrm>
          <a:prstGeom prst="rect">
            <a:avLst/>
          </a:prstGeom>
          <a:solidFill>
            <a:schemeClr val="accent2"/>
          </a:solidFill>
        </p:spPr>
        <p:txBody>
          <a:bodyPr wrap="none">
            <a:spAutoFit/>
          </a:bodyPr>
          <a:lstStyle/>
          <a:p>
            <a:r>
              <a:rPr lang="es-ES" b="1" dirty="0" smtClean="0">
                <a:solidFill>
                  <a:schemeClr val="bg1"/>
                </a:solidFill>
              </a:rPr>
              <a:t>Propiedades </a:t>
            </a:r>
            <a:r>
              <a:rPr lang="es-ES" b="1" dirty="0">
                <a:solidFill>
                  <a:schemeClr val="bg1"/>
                </a:solidFill>
              </a:rPr>
              <a:t>Fisicoquímicas del Suelo</a:t>
            </a:r>
          </a:p>
        </p:txBody>
      </p:sp>
      <p:sp>
        <p:nvSpPr>
          <p:cNvPr id="31" name="Rectángulo 30"/>
          <p:cNvSpPr/>
          <p:nvPr/>
        </p:nvSpPr>
        <p:spPr>
          <a:xfrm>
            <a:off x="658899" y="1896442"/>
            <a:ext cx="3967169"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400" b="1" dirty="0"/>
              <a:t>7</a:t>
            </a:r>
            <a:r>
              <a:rPr lang="es-ES" sz="1400" b="1" dirty="0" smtClean="0"/>
              <a:t>. </a:t>
            </a:r>
            <a:r>
              <a:rPr lang="pt-BR" sz="1400" b="1" dirty="0" err="1" smtClean="0"/>
              <a:t>Macroelementos</a:t>
            </a:r>
            <a:r>
              <a:rPr lang="pt-BR" sz="1400" b="1" dirty="0" smtClean="0"/>
              <a:t> </a:t>
            </a:r>
            <a:r>
              <a:rPr lang="pt-BR" sz="1400" b="1" dirty="0"/>
              <a:t>(Ca, Na, K, Mg</a:t>
            </a:r>
            <a:r>
              <a:rPr lang="pt-BR" sz="1400" b="1" dirty="0" smtClean="0"/>
              <a:t>) y CIC</a:t>
            </a:r>
            <a:endParaRPr lang="es-ES" sz="1400" b="1" dirty="0"/>
          </a:p>
        </p:txBody>
      </p:sp>
      <p:sp>
        <p:nvSpPr>
          <p:cNvPr id="11" name="Rectángulo 10"/>
          <p:cNvSpPr/>
          <p:nvPr/>
        </p:nvSpPr>
        <p:spPr>
          <a:xfrm>
            <a:off x="7865488" y="1798417"/>
            <a:ext cx="3216493"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400" b="1" dirty="0"/>
              <a:t>8</a:t>
            </a:r>
            <a:r>
              <a:rPr lang="es-ES" sz="1400" b="1" dirty="0" smtClean="0"/>
              <a:t>. </a:t>
            </a:r>
            <a:r>
              <a:rPr lang="pt-BR" sz="1400" b="1" dirty="0" smtClean="0"/>
              <a:t>Fósforo</a:t>
            </a:r>
            <a:endParaRPr lang="es-ES" sz="1400" b="1" dirty="0"/>
          </a:p>
        </p:txBody>
      </p:sp>
      <p:sp>
        <p:nvSpPr>
          <p:cNvPr id="12" name="Rectángulo 11"/>
          <p:cNvSpPr/>
          <p:nvPr/>
        </p:nvSpPr>
        <p:spPr>
          <a:xfrm>
            <a:off x="6065825" y="5467700"/>
            <a:ext cx="6126175" cy="830997"/>
          </a:xfrm>
          <a:prstGeom prst="rect">
            <a:avLst/>
          </a:prstGeom>
        </p:spPr>
        <p:txBody>
          <a:bodyPr wrap="square">
            <a:spAutoFit/>
          </a:bodyPr>
          <a:lstStyle/>
          <a:p>
            <a:pPr marL="171450" indent="-171450" algn="just">
              <a:buFont typeface="Wingdings" panose="05000000000000000000" pitchFamily="2" charset="2"/>
              <a:buChar char="§"/>
            </a:pPr>
            <a:r>
              <a:rPr lang="es-ES" sz="1200">
                <a:solidFill>
                  <a:schemeClr val="bg1"/>
                </a:solidFill>
                <a:ea typeface="Calibri" panose="020F0502020204030204" pitchFamily="34" charset="0"/>
                <a:cs typeface="Times New Roman" panose="02020603050405020304" pitchFamily="18" charset="0"/>
              </a:rPr>
              <a:t>El valor central de P disponible, debido al comportamiento no normal de los datos, corresponde a la mediana de 8,19mg/Kg y el rango característico es 5,64-12,05 mg/Kg. Lo que según Landon (1991) revela un estado nutricional medio de éstos suelos.</a:t>
            </a:r>
            <a:endParaRPr lang="es-ES" sz="1200" dirty="0">
              <a:solidFill>
                <a:schemeClr val="bg1"/>
              </a:solidFill>
              <a:ea typeface="Calibri" panose="020F0502020204030204" pitchFamily="34" charset="0"/>
              <a:cs typeface="Times New Roman" panose="02020603050405020304" pitchFamily="18" charset="0"/>
            </a:endParaRPr>
          </a:p>
        </p:txBody>
      </p:sp>
      <p:sp>
        <p:nvSpPr>
          <p:cNvPr id="14" name="Rectángulo 13"/>
          <p:cNvSpPr/>
          <p:nvPr/>
        </p:nvSpPr>
        <p:spPr>
          <a:xfrm>
            <a:off x="7644547" y="2216512"/>
            <a:ext cx="3658374" cy="304699"/>
          </a:xfrm>
          <a:prstGeom prst="rect">
            <a:avLst/>
          </a:prstGeom>
        </p:spPr>
        <p:txBody>
          <a:bodyPr wrap="none">
            <a:spAutoFit/>
          </a:bodyPr>
          <a:lstStyle/>
          <a:p>
            <a:pPr>
              <a:lnSpc>
                <a:spcPct val="115000"/>
              </a:lnSpc>
              <a:spcAft>
                <a:spcPts val="0"/>
              </a:spcAft>
            </a:pPr>
            <a:r>
              <a:rPr lang="es-ES" sz="1200" b="1" dirty="0">
                <a:solidFill>
                  <a:schemeClr val="bg1"/>
                </a:solidFill>
                <a:ea typeface="Calibri" panose="020F0502020204030204" pitchFamily="34" charset="0"/>
                <a:cs typeface="Times New Roman" panose="02020603050405020304" pitchFamily="18" charset="0"/>
              </a:rPr>
              <a:t>Estadística descriptiva de resultados </a:t>
            </a:r>
            <a:r>
              <a:rPr lang="es-ES" sz="1200" b="1" dirty="0" smtClean="0">
                <a:solidFill>
                  <a:schemeClr val="bg1"/>
                </a:solidFill>
                <a:ea typeface="Calibri" panose="020F0502020204030204" pitchFamily="34" charset="0"/>
                <a:cs typeface="Times New Roman" panose="02020603050405020304" pitchFamily="18" charset="0"/>
              </a:rPr>
              <a:t>de fósforo</a:t>
            </a:r>
            <a:endParaRPr lang="es-ES" sz="1200" b="1" dirty="0">
              <a:solidFill>
                <a:schemeClr val="bg1"/>
              </a:solidFill>
              <a:effectLst/>
              <a:ea typeface="Calibri" panose="020F0502020204030204" pitchFamily="34" charset="0"/>
              <a:cs typeface="Times New Roman" panose="02020603050405020304" pitchFamily="18" charset="0"/>
            </a:endParaRPr>
          </a:p>
        </p:txBody>
      </p:sp>
      <p:sp>
        <p:nvSpPr>
          <p:cNvPr id="22" name="Rectángulo 21"/>
          <p:cNvSpPr/>
          <p:nvPr/>
        </p:nvSpPr>
        <p:spPr>
          <a:xfrm>
            <a:off x="569135" y="2376659"/>
            <a:ext cx="4663728" cy="304699"/>
          </a:xfrm>
          <a:prstGeom prst="rect">
            <a:avLst/>
          </a:prstGeom>
        </p:spPr>
        <p:txBody>
          <a:bodyPr wrap="square">
            <a:spAutoFit/>
          </a:bodyPr>
          <a:lstStyle/>
          <a:p>
            <a:pPr>
              <a:lnSpc>
                <a:spcPct val="115000"/>
              </a:lnSpc>
              <a:spcAft>
                <a:spcPts val="0"/>
              </a:spcAft>
            </a:pPr>
            <a:r>
              <a:rPr lang="es-ES" sz="1200" b="1" dirty="0">
                <a:solidFill>
                  <a:schemeClr val="bg1"/>
                </a:solidFill>
                <a:ea typeface="Calibri" panose="020F0502020204030204" pitchFamily="34" charset="0"/>
                <a:cs typeface="Times New Roman" panose="02020603050405020304" pitchFamily="18" charset="0"/>
              </a:rPr>
              <a:t>Estadística descriptiva de resultados </a:t>
            </a:r>
            <a:r>
              <a:rPr lang="es-ES" sz="1200" b="1" dirty="0" smtClean="0">
                <a:solidFill>
                  <a:schemeClr val="bg1"/>
                </a:solidFill>
                <a:ea typeface="Calibri" panose="020F0502020204030204" pitchFamily="34" charset="0"/>
                <a:cs typeface="Times New Roman" panose="02020603050405020304" pitchFamily="18" charset="0"/>
              </a:rPr>
              <a:t>de </a:t>
            </a:r>
            <a:r>
              <a:rPr lang="es-ES" sz="1200" b="1" dirty="0" err="1" smtClean="0">
                <a:solidFill>
                  <a:schemeClr val="bg1"/>
                </a:solidFill>
                <a:ea typeface="Calibri" panose="020F0502020204030204" pitchFamily="34" charset="0"/>
                <a:cs typeface="Times New Roman" panose="02020603050405020304" pitchFamily="18" charset="0"/>
              </a:rPr>
              <a:t>macroelementos</a:t>
            </a:r>
            <a:endParaRPr lang="es-ES" sz="1200" b="1" dirty="0">
              <a:solidFill>
                <a:schemeClr val="bg1"/>
              </a:solidFill>
              <a:effectLst/>
              <a:ea typeface="Calibri" panose="020F0502020204030204" pitchFamily="34" charset="0"/>
              <a:cs typeface="Times New Roman" panose="02020603050405020304" pitchFamily="18" charset="0"/>
            </a:endParaRPr>
          </a:p>
        </p:txBody>
      </p:sp>
      <p:graphicFrame>
        <p:nvGraphicFramePr>
          <p:cNvPr id="4" name="Objeto 3"/>
          <p:cNvGraphicFramePr>
            <a:graphicFrameLocks noChangeAspect="1"/>
          </p:cNvGraphicFramePr>
          <p:nvPr>
            <p:extLst>
              <p:ext uri="{D42A27DB-BD31-4B8C-83A1-F6EECF244321}">
                <p14:modId xmlns:p14="http://schemas.microsoft.com/office/powerpoint/2010/main" val="714754460"/>
              </p:ext>
            </p:extLst>
          </p:nvPr>
        </p:nvGraphicFramePr>
        <p:xfrm>
          <a:off x="617135" y="2657825"/>
          <a:ext cx="4200525" cy="2809875"/>
        </p:xfrm>
        <a:graphic>
          <a:graphicData uri="http://schemas.openxmlformats.org/presentationml/2006/ole">
            <mc:AlternateContent xmlns:mc="http://schemas.openxmlformats.org/markup-compatibility/2006">
              <mc:Choice xmlns:v="urn:schemas-microsoft-com:vml" Requires="v">
                <p:oleObj spid="_x0000_s7228" name="Hoja de cálculo" r:id="rId3" imgW="4200635" imgH="2809942" progId="Excel.Sheet.12">
                  <p:embed/>
                </p:oleObj>
              </mc:Choice>
              <mc:Fallback>
                <p:oleObj name="Hoja de cálculo" r:id="rId3" imgW="4200635" imgH="2809942" progId="Excel.Sheet.12">
                  <p:embed/>
                  <p:pic>
                    <p:nvPicPr>
                      <p:cNvPr id="0" name=""/>
                      <p:cNvPicPr/>
                      <p:nvPr/>
                    </p:nvPicPr>
                    <p:blipFill>
                      <a:blip r:embed="rId4"/>
                      <a:stretch>
                        <a:fillRect/>
                      </a:stretch>
                    </p:blipFill>
                    <p:spPr>
                      <a:xfrm>
                        <a:off x="617135" y="2657825"/>
                        <a:ext cx="4200525" cy="2809875"/>
                      </a:xfrm>
                      <a:prstGeom prst="rect">
                        <a:avLst/>
                      </a:prstGeom>
                    </p:spPr>
                  </p:pic>
                </p:oleObj>
              </mc:Fallback>
            </mc:AlternateContent>
          </a:graphicData>
        </a:graphic>
      </p:graphicFrame>
      <p:sp>
        <p:nvSpPr>
          <p:cNvPr id="15" name="Rectángulo 14"/>
          <p:cNvSpPr/>
          <p:nvPr/>
        </p:nvSpPr>
        <p:spPr>
          <a:xfrm>
            <a:off x="0" y="5612483"/>
            <a:ext cx="6126175" cy="1384995"/>
          </a:xfrm>
          <a:prstGeom prst="rect">
            <a:avLst/>
          </a:prstGeom>
        </p:spPr>
        <p:txBody>
          <a:bodyPr wrap="square">
            <a:spAutoFit/>
          </a:bodyPr>
          <a:lstStyle/>
          <a:p>
            <a:pPr marL="171450" indent="-171450" algn="just">
              <a:buFont typeface="Wingdings" panose="05000000000000000000" pitchFamily="2" charset="2"/>
              <a:buChar char="§"/>
            </a:pPr>
            <a:r>
              <a:rPr lang="es-ES" sz="1200" dirty="0" smtClean="0">
                <a:solidFill>
                  <a:schemeClr val="bg1"/>
                </a:solidFill>
                <a:ea typeface="Calibri" panose="020F0502020204030204" pitchFamily="34" charset="0"/>
                <a:cs typeface="Times New Roman" panose="02020603050405020304" pitchFamily="18" charset="0"/>
              </a:rPr>
              <a:t>Nivel de fertilidad bajo a medio según Landon (1991).</a:t>
            </a:r>
          </a:p>
          <a:p>
            <a:pPr marL="171450" indent="-171450" algn="just">
              <a:buFont typeface="Wingdings" panose="05000000000000000000" pitchFamily="2" charset="2"/>
              <a:buChar char="§"/>
            </a:pPr>
            <a:r>
              <a:rPr lang="es-ES" sz="1200" dirty="0" smtClean="0">
                <a:solidFill>
                  <a:schemeClr val="bg1"/>
                </a:solidFill>
                <a:ea typeface="Calibri" panose="020F0502020204030204" pitchFamily="34" charset="0"/>
                <a:cs typeface="Times New Roman" panose="02020603050405020304" pitchFamily="18" charset="0"/>
              </a:rPr>
              <a:t>Requieren </a:t>
            </a:r>
            <a:r>
              <a:rPr lang="es-ES" sz="1200" dirty="0">
                <a:solidFill>
                  <a:schemeClr val="bg1"/>
                </a:solidFill>
                <a:ea typeface="Calibri" panose="020F0502020204030204" pitchFamily="34" charset="0"/>
                <a:cs typeface="Times New Roman" panose="02020603050405020304" pitchFamily="18" charset="0"/>
              </a:rPr>
              <a:t>enmiendas de encalado para mejorar </a:t>
            </a:r>
            <a:r>
              <a:rPr lang="es-ES" sz="1200" dirty="0" smtClean="0">
                <a:solidFill>
                  <a:schemeClr val="bg1"/>
                </a:solidFill>
                <a:ea typeface="Calibri" panose="020F0502020204030204" pitchFamily="34" charset="0"/>
                <a:cs typeface="Times New Roman" panose="02020603050405020304" pitchFamily="18" charset="0"/>
              </a:rPr>
              <a:t>su </a:t>
            </a:r>
            <a:r>
              <a:rPr lang="es-ES" sz="1200" dirty="0">
                <a:solidFill>
                  <a:schemeClr val="bg1"/>
                </a:solidFill>
                <a:ea typeface="Calibri" panose="020F0502020204030204" pitchFamily="34" charset="0"/>
                <a:cs typeface="Times New Roman" panose="02020603050405020304" pitchFamily="18" charset="0"/>
              </a:rPr>
              <a:t>aptitud </a:t>
            </a:r>
            <a:r>
              <a:rPr lang="es-ES" sz="1200" dirty="0" smtClean="0">
                <a:solidFill>
                  <a:schemeClr val="bg1"/>
                </a:solidFill>
                <a:ea typeface="Calibri" panose="020F0502020204030204" pitchFamily="34" charset="0"/>
                <a:cs typeface="Times New Roman" panose="02020603050405020304" pitchFamily="18" charset="0"/>
              </a:rPr>
              <a:t>agrícola, </a:t>
            </a:r>
            <a:r>
              <a:rPr lang="es-ES" sz="1200" dirty="0">
                <a:solidFill>
                  <a:schemeClr val="bg1"/>
                </a:solidFill>
                <a:ea typeface="Calibri" panose="020F0502020204030204" pitchFamily="34" charset="0"/>
                <a:cs typeface="Times New Roman" panose="02020603050405020304" pitchFamily="18" charset="0"/>
              </a:rPr>
              <a:t>mejorando el pH de la solución del suelo y evitando que existan mayor disponibilidad de metales </a:t>
            </a:r>
            <a:r>
              <a:rPr lang="es-ES" sz="1200" dirty="0" smtClean="0">
                <a:solidFill>
                  <a:schemeClr val="bg1"/>
                </a:solidFill>
                <a:ea typeface="Calibri" panose="020F0502020204030204" pitchFamily="34" charset="0"/>
                <a:cs typeface="Times New Roman" panose="02020603050405020304" pitchFamily="18" charset="0"/>
              </a:rPr>
              <a:t>pesados.</a:t>
            </a:r>
          </a:p>
          <a:p>
            <a:pPr marL="171450" indent="-171450" algn="just">
              <a:buFont typeface="Wingdings" panose="05000000000000000000" pitchFamily="2" charset="2"/>
              <a:buChar char="§"/>
            </a:pPr>
            <a:r>
              <a:rPr lang="es-ES" sz="1200" dirty="0" smtClean="0">
                <a:solidFill>
                  <a:schemeClr val="bg1"/>
                </a:solidFill>
                <a:ea typeface="Calibri" panose="020F0502020204030204" pitchFamily="34" charset="0"/>
                <a:cs typeface="Times New Roman" panose="02020603050405020304" pitchFamily="18" charset="0"/>
              </a:rPr>
              <a:t>CIC de 6,40 </a:t>
            </a:r>
            <a:r>
              <a:rPr lang="es-ES" sz="1200" dirty="0" err="1">
                <a:solidFill>
                  <a:schemeClr val="bg1"/>
                </a:solidFill>
                <a:ea typeface="Calibri" panose="020F0502020204030204" pitchFamily="34" charset="0"/>
                <a:cs typeface="Times New Roman" panose="02020603050405020304" pitchFamily="18" charset="0"/>
              </a:rPr>
              <a:t>cmol</a:t>
            </a:r>
            <a:r>
              <a:rPr lang="es-ES" sz="1200" dirty="0">
                <a:solidFill>
                  <a:schemeClr val="bg1"/>
                </a:solidFill>
                <a:ea typeface="Calibri" panose="020F0502020204030204" pitchFamily="34" charset="0"/>
                <a:cs typeface="Times New Roman" panose="02020603050405020304" pitchFamily="18" charset="0"/>
              </a:rPr>
              <a:t>/kg </a:t>
            </a:r>
            <a:r>
              <a:rPr lang="es-ES" sz="1200" dirty="0" err="1">
                <a:solidFill>
                  <a:schemeClr val="bg1"/>
                </a:solidFill>
                <a:ea typeface="Calibri" panose="020F0502020204030204" pitchFamily="34" charset="0"/>
                <a:cs typeface="Times New Roman" panose="02020603050405020304" pitchFamily="18" charset="0"/>
              </a:rPr>
              <a:t>ó</a:t>
            </a:r>
            <a:r>
              <a:rPr lang="es-ES" sz="1200" dirty="0">
                <a:solidFill>
                  <a:schemeClr val="bg1"/>
                </a:solidFill>
                <a:ea typeface="Calibri" panose="020F0502020204030204" pitchFamily="34" charset="0"/>
                <a:cs typeface="Times New Roman" panose="02020603050405020304" pitchFamily="18" charset="0"/>
              </a:rPr>
              <a:t> </a:t>
            </a:r>
            <a:r>
              <a:rPr lang="es-ES" sz="1200" dirty="0" err="1">
                <a:solidFill>
                  <a:schemeClr val="bg1"/>
                </a:solidFill>
                <a:ea typeface="Calibri" panose="020F0502020204030204" pitchFamily="34" charset="0"/>
                <a:cs typeface="Times New Roman" panose="02020603050405020304" pitchFamily="18" charset="0"/>
              </a:rPr>
              <a:t>meq</a:t>
            </a:r>
            <a:r>
              <a:rPr lang="es-ES" sz="1200" dirty="0">
                <a:solidFill>
                  <a:schemeClr val="bg1"/>
                </a:solidFill>
                <a:ea typeface="Calibri" panose="020F0502020204030204" pitchFamily="34" charset="0"/>
                <a:cs typeface="Times New Roman" panose="02020603050405020304" pitchFamily="18" charset="0"/>
              </a:rPr>
              <a:t>/100g y el rango característico es 3,59-11,02 </a:t>
            </a:r>
            <a:r>
              <a:rPr lang="es-ES" sz="1200" dirty="0" err="1" smtClean="0">
                <a:solidFill>
                  <a:schemeClr val="bg1"/>
                </a:solidFill>
                <a:ea typeface="Calibri" panose="020F0502020204030204" pitchFamily="34" charset="0"/>
                <a:cs typeface="Times New Roman" panose="02020603050405020304" pitchFamily="18" charset="0"/>
              </a:rPr>
              <a:t>cmol</a:t>
            </a:r>
            <a:r>
              <a:rPr lang="es-ES" sz="1200" dirty="0" smtClean="0">
                <a:solidFill>
                  <a:schemeClr val="bg1"/>
                </a:solidFill>
                <a:ea typeface="Calibri" panose="020F0502020204030204" pitchFamily="34" charset="0"/>
                <a:cs typeface="Times New Roman" panose="02020603050405020304" pitchFamily="18" charset="0"/>
              </a:rPr>
              <a:t>/kg. </a:t>
            </a:r>
            <a:r>
              <a:rPr lang="es-ES" sz="1200" dirty="0">
                <a:solidFill>
                  <a:schemeClr val="bg1"/>
                </a:solidFill>
                <a:ea typeface="Calibri" panose="020F0502020204030204" pitchFamily="34" charset="0"/>
                <a:cs typeface="Times New Roman" panose="02020603050405020304" pitchFamily="18" charset="0"/>
              </a:rPr>
              <a:t>Lo que según Landon (1991) indica que </a:t>
            </a:r>
            <a:r>
              <a:rPr lang="es-ES" sz="1200" dirty="0" smtClean="0">
                <a:solidFill>
                  <a:schemeClr val="bg1"/>
                </a:solidFill>
                <a:ea typeface="Calibri" panose="020F0502020204030204" pitchFamily="34" charset="0"/>
                <a:cs typeface="Times New Roman" panose="02020603050405020304" pitchFamily="18" charset="0"/>
              </a:rPr>
              <a:t>la CIC es bajo.</a:t>
            </a:r>
          </a:p>
          <a:p>
            <a:pPr marL="171450" indent="-171450" algn="just">
              <a:buFont typeface="Wingdings" panose="05000000000000000000" pitchFamily="2" charset="2"/>
              <a:buChar char="§"/>
            </a:pPr>
            <a:endParaRPr lang="es-ES" sz="1200" dirty="0">
              <a:solidFill>
                <a:schemeClr val="bg1"/>
              </a:solidFill>
              <a:ea typeface="Calibri" panose="020F0502020204030204" pitchFamily="34" charset="0"/>
              <a:cs typeface="Times New Roman" panose="02020603050405020304" pitchFamily="18" charset="0"/>
            </a:endParaRPr>
          </a:p>
        </p:txBody>
      </p:sp>
      <p:graphicFrame>
        <p:nvGraphicFramePr>
          <p:cNvPr id="8" name="Objeto 7"/>
          <p:cNvGraphicFramePr>
            <a:graphicFrameLocks noChangeAspect="1"/>
          </p:cNvGraphicFramePr>
          <p:nvPr>
            <p:extLst>
              <p:ext uri="{D42A27DB-BD31-4B8C-83A1-F6EECF244321}">
                <p14:modId xmlns:p14="http://schemas.microsoft.com/office/powerpoint/2010/main" val="2454457773"/>
              </p:ext>
            </p:extLst>
          </p:nvPr>
        </p:nvGraphicFramePr>
        <p:xfrm>
          <a:off x="7326120" y="2517773"/>
          <a:ext cx="5921375" cy="3298825"/>
        </p:xfrm>
        <a:graphic>
          <a:graphicData uri="http://schemas.openxmlformats.org/presentationml/2006/ole">
            <mc:AlternateContent xmlns:mc="http://schemas.openxmlformats.org/markup-compatibility/2006">
              <mc:Choice xmlns:v="urn:schemas-microsoft-com:vml" Requires="v">
                <p:oleObj spid="_x0000_s7229" name="Documento" r:id="rId5" imgW="5969995" imgH="3335495" progId="Word.Document.12">
                  <p:embed/>
                </p:oleObj>
              </mc:Choice>
              <mc:Fallback>
                <p:oleObj name="Documento" r:id="rId5" imgW="5969995" imgH="3335495" progId="Word.Document.12">
                  <p:embed/>
                  <p:pic>
                    <p:nvPicPr>
                      <p:cNvPr id="0" name=""/>
                      <p:cNvPicPr/>
                      <p:nvPr/>
                    </p:nvPicPr>
                    <p:blipFill>
                      <a:blip r:embed="rId6"/>
                      <a:stretch>
                        <a:fillRect/>
                      </a:stretch>
                    </p:blipFill>
                    <p:spPr>
                      <a:xfrm>
                        <a:off x="7326120" y="2517773"/>
                        <a:ext cx="5921375" cy="3298825"/>
                      </a:xfrm>
                      <a:prstGeom prst="rect">
                        <a:avLst/>
                      </a:prstGeom>
                    </p:spPr>
                  </p:pic>
                </p:oleObj>
              </mc:Fallback>
            </mc:AlternateContent>
          </a:graphicData>
        </a:graphic>
      </p:graphicFrame>
    </p:spTree>
    <p:extLst>
      <p:ext uri="{BB962C8B-B14F-4D97-AF65-F5344CB8AC3E}">
        <p14:creationId xmlns:p14="http://schemas.microsoft.com/office/powerpoint/2010/main" val="1245885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3697857333"/>
              </p:ext>
            </p:extLst>
          </p:nvPr>
        </p:nvGraphicFramePr>
        <p:xfrm>
          <a:off x="0" y="1237957"/>
          <a:ext cx="11506200" cy="56200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ítulo 1"/>
          <p:cNvSpPr txBox="1">
            <a:spLocks/>
          </p:cNvSpPr>
          <p:nvPr/>
        </p:nvSpPr>
        <p:spPr>
          <a:xfrm>
            <a:off x="5176910" y="103031"/>
            <a:ext cx="5866228" cy="1300766"/>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1. INTRODUCCIÓN</a:t>
            </a:r>
            <a:endPar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pic>
        <p:nvPicPr>
          <p:cNvPr id="4" name="Imagen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89034" y="1660731"/>
            <a:ext cx="2246811" cy="1939006"/>
          </a:xfrm>
          <a:prstGeom prst="rect">
            <a:avLst/>
          </a:prstGeom>
        </p:spPr>
      </p:pic>
    </p:spTree>
    <p:extLst>
      <p:ext uri="{BB962C8B-B14F-4D97-AF65-F5344CB8AC3E}">
        <p14:creationId xmlns:p14="http://schemas.microsoft.com/office/powerpoint/2010/main" val="2822370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3. RESULTADOS </a:t>
            </a: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Y DISCUSIÓN</a:t>
            </a:r>
          </a:p>
        </p:txBody>
      </p:sp>
      <p:sp>
        <p:nvSpPr>
          <p:cNvPr id="16" name="Rectángulo 15"/>
          <p:cNvSpPr/>
          <p:nvPr/>
        </p:nvSpPr>
        <p:spPr>
          <a:xfrm>
            <a:off x="3063087" y="1025222"/>
            <a:ext cx="5876930" cy="369332"/>
          </a:xfrm>
          <a:prstGeom prst="rect">
            <a:avLst/>
          </a:prstGeom>
          <a:solidFill>
            <a:schemeClr val="accent2"/>
          </a:solidFill>
        </p:spPr>
        <p:txBody>
          <a:bodyPr wrap="none">
            <a:spAutoFit/>
          </a:bodyPr>
          <a:lstStyle/>
          <a:p>
            <a:r>
              <a:rPr lang="es-ES" b="1" dirty="0" smtClean="0">
                <a:solidFill>
                  <a:schemeClr val="bg1"/>
                </a:solidFill>
              </a:rPr>
              <a:t>Niveles </a:t>
            </a:r>
            <a:r>
              <a:rPr lang="es-ES" b="1" dirty="0">
                <a:solidFill>
                  <a:schemeClr val="bg1"/>
                </a:solidFill>
              </a:rPr>
              <a:t>fondo, de referencia </a:t>
            </a:r>
            <a:r>
              <a:rPr lang="es-ES" b="1" dirty="0" smtClean="0">
                <a:solidFill>
                  <a:schemeClr val="bg1"/>
                </a:solidFill>
              </a:rPr>
              <a:t>de </a:t>
            </a:r>
            <a:r>
              <a:rPr lang="es-ES" b="1" dirty="0">
                <a:solidFill>
                  <a:schemeClr val="bg1"/>
                </a:solidFill>
              </a:rPr>
              <a:t>metales pesados</a:t>
            </a:r>
          </a:p>
        </p:txBody>
      </p:sp>
      <p:graphicFrame>
        <p:nvGraphicFramePr>
          <p:cNvPr id="5" name="Objeto 4"/>
          <p:cNvGraphicFramePr>
            <a:graphicFrameLocks noChangeAspect="1"/>
          </p:cNvGraphicFramePr>
          <p:nvPr>
            <p:extLst>
              <p:ext uri="{D42A27DB-BD31-4B8C-83A1-F6EECF244321}">
                <p14:modId xmlns:p14="http://schemas.microsoft.com/office/powerpoint/2010/main" val="330336333"/>
              </p:ext>
            </p:extLst>
          </p:nvPr>
        </p:nvGraphicFramePr>
        <p:xfrm>
          <a:off x="170708" y="1593850"/>
          <a:ext cx="7093106" cy="4356574"/>
        </p:xfrm>
        <a:graphic>
          <a:graphicData uri="http://schemas.openxmlformats.org/presentationml/2006/ole">
            <mc:AlternateContent xmlns:mc="http://schemas.openxmlformats.org/markup-compatibility/2006">
              <mc:Choice xmlns:v="urn:schemas-microsoft-com:vml" Requires="v">
                <p:oleObj spid="_x0000_s8277" name="Documento" r:id="rId3" imgW="5969995" imgH="3677265" progId="Word.Document.12">
                  <p:embed/>
                </p:oleObj>
              </mc:Choice>
              <mc:Fallback>
                <p:oleObj name="Documento" r:id="rId3" imgW="5969995" imgH="3677265" progId="Word.Document.12">
                  <p:embed/>
                  <p:pic>
                    <p:nvPicPr>
                      <p:cNvPr id="0" name=""/>
                      <p:cNvPicPr/>
                      <p:nvPr/>
                    </p:nvPicPr>
                    <p:blipFill>
                      <a:blip r:embed="rId4"/>
                      <a:stretch>
                        <a:fillRect/>
                      </a:stretch>
                    </p:blipFill>
                    <p:spPr>
                      <a:xfrm>
                        <a:off x="170708" y="1593850"/>
                        <a:ext cx="7093106" cy="4356574"/>
                      </a:xfrm>
                      <a:prstGeom prst="rect">
                        <a:avLst/>
                      </a:prstGeom>
                    </p:spPr>
                  </p:pic>
                </p:oleObj>
              </mc:Fallback>
            </mc:AlternateContent>
          </a:graphicData>
        </a:graphic>
      </p:graphicFrame>
      <p:graphicFrame>
        <p:nvGraphicFramePr>
          <p:cNvPr id="7" name="Objeto 6"/>
          <p:cNvGraphicFramePr>
            <a:graphicFrameLocks noChangeAspect="1"/>
          </p:cNvGraphicFramePr>
          <p:nvPr>
            <p:extLst>
              <p:ext uri="{D42A27DB-BD31-4B8C-83A1-F6EECF244321}">
                <p14:modId xmlns:p14="http://schemas.microsoft.com/office/powerpoint/2010/main" val="1331269067"/>
              </p:ext>
            </p:extLst>
          </p:nvPr>
        </p:nvGraphicFramePr>
        <p:xfrm>
          <a:off x="7424738" y="2265363"/>
          <a:ext cx="4664075" cy="2295525"/>
        </p:xfrm>
        <a:graphic>
          <a:graphicData uri="http://schemas.openxmlformats.org/presentationml/2006/ole">
            <mc:AlternateContent xmlns:mc="http://schemas.openxmlformats.org/markup-compatibility/2006">
              <mc:Choice xmlns:v="urn:schemas-microsoft-com:vml" Requires="v">
                <p:oleObj spid="_x0000_s8278" name="Hoja de cálculo" r:id="rId5" imgW="4800509" imgH="2295615" progId="Excel.Sheet.12">
                  <p:embed/>
                </p:oleObj>
              </mc:Choice>
              <mc:Fallback>
                <p:oleObj name="Hoja de cálculo" r:id="rId5" imgW="4800509" imgH="2295615" progId="Excel.Sheet.12">
                  <p:embed/>
                  <p:pic>
                    <p:nvPicPr>
                      <p:cNvPr id="0" name=""/>
                      <p:cNvPicPr/>
                      <p:nvPr/>
                    </p:nvPicPr>
                    <p:blipFill>
                      <a:blip r:embed="rId6"/>
                      <a:stretch>
                        <a:fillRect/>
                      </a:stretch>
                    </p:blipFill>
                    <p:spPr>
                      <a:xfrm>
                        <a:off x="7424738" y="2265363"/>
                        <a:ext cx="4664075" cy="2295525"/>
                      </a:xfrm>
                      <a:prstGeom prst="rect">
                        <a:avLst/>
                      </a:prstGeom>
                    </p:spPr>
                  </p:pic>
                </p:oleObj>
              </mc:Fallback>
            </mc:AlternateContent>
          </a:graphicData>
        </a:graphic>
      </p:graphicFrame>
      <p:sp>
        <p:nvSpPr>
          <p:cNvPr id="17" name="Rectángulo 16"/>
          <p:cNvSpPr/>
          <p:nvPr/>
        </p:nvSpPr>
        <p:spPr>
          <a:xfrm>
            <a:off x="7981145" y="1815870"/>
            <a:ext cx="3967169"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400" b="1" dirty="0" smtClean="0"/>
              <a:t>Tabla 1 y 2 del TULSMA AM 097-A: Anexo 2</a:t>
            </a:r>
            <a:endParaRPr lang="es-ES" sz="1400" b="1" dirty="0"/>
          </a:p>
        </p:txBody>
      </p:sp>
      <p:graphicFrame>
        <p:nvGraphicFramePr>
          <p:cNvPr id="10" name="Objeto 9"/>
          <p:cNvGraphicFramePr>
            <a:graphicFrameLocks noChangeAspect="1"/>
          </p:cNvGraphicFramePr>
          <p:nvPr>
            <p:extLst>
              <p:ext uri="{D42A27DB-BD31-4B8C-83A1-F6EECF244321}">
                <p14:modId xmlns:p14="http://schemas.microsoft.com/office/powerpoint/2010/main" val="3104832910"/>
              </p:ext>
            </p:extLst>
          </p:nvPr>
        </p:nvGraphicFramePr>
        <p:xfrm>
          <a:off x="7425018" y="5320701"/>
          <a:ext cx="4668192" cy="1768475"/>
        </p:xfrm>
        <a:graphic>
          <a:graphicData uri="http://schemas.openxmlformats.org/presentationml/2006/ole">
            <mc:AlternateContent xmlns:mc="http://schemas.openxmlformats.org/markup-compatibility/2006">
              <mc:Choice xmlns:v="urn:schemas-microsoft-com:vml" Requires="v">
                <p:oleObj spid="_x0000_s8279" name="Documento" r:id="rId7" imgW="5274437" imgH="1850529" progId="Word.Document.12">
                  <p:embed/>
                </p:oleObj>
              </mc:Choice>
              <mc:Fallback>
                <p:oleObj name="Documento" r:id="rId7" imgW="5274437" imgH="1850529" progId="Word.Document.12">
                  <p:embed/>
                  <p:pic>
                    <p:nvPicPr>
                      <p:cNvPr id="0" name=""/>
                      <p:cNvPicPr/>
                      <p:nvPr/>
                    </p:nvPicPr>
                    <p:blipFill>
                      <a:blip r:embed="rId8"/>
                      <a:stretch>
                        <a:fillRect/>
                      </a:stretch>
                    </p:blipFill>
                    <p:spPr>
                      <a:xfrm>
                        <a:off x="7425018" y="5320701"/>
                        <a:ext cx="4668192" cy="1768475"/>
                      </a:xfrm>
                      <a:prstGeom prst="rect">
                        <a:avLst/>
                      </a:prstGeom>
                    </p:spPr>
                  </p:pic>
                </p:oleObj>
              </mc:Fallback>
            </mc:AlternateContent>
          </a:graphicData>
        </a:graphic>
      </p:graphicFrame>
      <p:sp>
        <p:nvSpPr>
          <p:cNvPr id="19" name="Rectángulo 18"/>
          <p:cNvSpPr/>
          <p:nvPr/>
        </p:nvSpPr>
        <p:spPr>
          <a:xfrm>
            <a:off x="7410620" y="4602560"/>
            <a:ext cx="4829396" cy="67710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400" b="1" dirty="0" smtClean="0"/>
              <a:t>Tabla 6 RAOHE</a:t>
            </a:r>
            <a:r>
              <a:rPr lang="es-ES" sz="1400" b="1" dirty="0"/>
              <a:t>: </a:t>
            </a:r>
            <a:r>
              <a:rPr lang="es-ES" sz="1200" b="1" dirty="0" smtClean="0"/>
              <a:t>LMP </a:t>
            </a:r>
            <a:r>
              <a:rPr lang="es-ES" sz="1200" b="1" dirty="0"/>
              <a:t>para la identificación y remediación de suelos contaminados en todas las fases de la industria hidrocarburífera, incluidas las estaciones de servicios</a:t>
            </a:r>
          </a:p>
        </p:txBody>
      </p:sp>
    </p:spTree>
    <p:extLst>
      <p:ext uri="{BB962C8B-B14F-4D97-AF65-F5344CB8AC3E}">
        <p14:creationId xmlns:p14="http://schemas.microsoft.com/office/powerpoint/2010/main" val="1204002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3. RESULTADOS </a:t>
            </a: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Y DISCUSIÓN</a:t>
            </a:r>
          </a:p>
        </p:txBody>
      </p:sp>
      <p:sp>
        <p:nvSpPr>
          <p:cNvPr id="16" name="Rectángulo 15"/>
          <p:cNvSpPr/>
          <p:nvPr/>
        </p:nvSpPr>
        <p:spPr>
          <a:xfrm>
            <a:off x="578568" y="1341883"/>
            <a:ext cx="5219699" cy="369332"/>
          </a:xfrm>
          <a:prstGeom prst="rect">
            <a:avLst/>
          </a:prstGeom>
          <a:solidFill>
            <a:schemeClr val="accent2"/>
          </a:solidFill>
        </p:spPr>
        <p:txBody>
          <a:bodyPr wrap="none">
            <a:spAutoFit/>
          </a:bodyPr>
          <a:lstStyle/>
          <a:p>
            <a:r>
              <a:rPr lang="es-ES" b="1" dirty="0" smtClean="0">
                <a:solidFill>
                  <a:schemeClr val="bg1"/>
                </a:solidFill>
              </a:rPr>
              <a:t>Interpretación y distribución espacial de Fe</a:t>
            </a:r>
            <a:endParaRPr lang="es-ES" b="1" dirty="0">
              <a:solidFill>
                <a:schemeClr val="bg1"/>
              </a:solidFill>
            </a:endParaRPr>
          </a:p>
        </p:txBody>
      </p:sp>
      <p:sp>
        <p:nvSpPr>
          <p:cNvPr id="19" name="Rectángulo 18"/>
          <p:cNvSpPr/>
          <p:nvPr/>
        </p:nvSpPr>
        <p:spPr>
          <a:xfrm>
            <a:off x="578568" y="1996133"/>
            <a:ext cx="4969037" cy="375487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buFont typeface="Arial" panose="020B0604020202020204" pitchFamily="34" charset="0"/>
              <a:buChar char="•"/>
            </a:pPr>
            <a:r>
              <a:rPr lang="es-ES" sz="1400" dirty="0"/>
              <a:t>El </a:t>
            </a:r>
            <a:r>
              <a:rPr lang="es-ES" sz="1400" dirty="0" smtClean="0"/>
              <a:t>NF: 25867,39mg/Kg </a:t>
            </a:r>
            <a:r>
              <a:rPr lang="es-ES" sz="1400" dirty="0"/>
              <a:t>(25,87g/kg) </a:t>
            </a:r>
            <a:r>
              <a:rPr lang="es-ES" sz="1400" dirty="0" smtClean="0"/>
              <a:t>y NGR: </a:t>
            </a:r>
            <a:r>
              <a:rPr lang="es-ES" sz="1400" dirty="0"/>
              <a:t>48029,32mg/Kg (48,03g/Kg). </a:t>
            </a:r>
            <a:endParaRPr lang="es-ES" sz="1400" dirty="0" smtClean="0"/>
          </a:p>
          <a:p>
            <a:pPr marL="285750" indent="-285750" algn="just">
              <a:buFont typeface="Arial" panose="020B0604020202020204" pitchFamily="34" charset="0"/>
              <a:buChar char="•"/>
            </a:pPr>
            <a:endParaRPr lang="es-ES" sz="1400" dirty="0" smtClean="0"/>
          </a:p>
          <a:p>
            <a:pPr marL="285750" indent="-285750" algn="just">
              <a:buFont typeface="Arial" panose="020B0604020202020204" pitchFamily="34" charset="0"/>
              <a:buChar char="•"/>
            </a:pPr>
            <a:r>
              <a:rPr lang="es-ES" sz="1400" dirty="0" smtClean="0"/>
              <a:t>Su </a:t>
            </a:r>
            <a:r>
              <a:rPr lang="es-ES" sz="1400" dirty="0"/>
              <a:t>toxicidad </a:t>
            </a:r>
            <a:r>
              <a:rPr lang="es-ES" sz="1400" dirty="0" smtClean="0"/>
              <a:t>está </a:t>
            </a:r>
            <a:r>
              <a:rPr lang="es-ES" sz="1400" dirty="0"/>
              <a:t>relacionado con el contenido </a:t>
            </a:r>
            <a:r>
              <a:rPr lang="es-ES" sz="1400" dirty="0" smtClean="0"/>
              <a:t>disponible </a:t>
            </a:r>
            <a:r>
              <a:rPr lang="es-ES" sz="1400" dirty="0"/>
              <a:t>para las plantas. Por lo que, en suelos ácidos, debe realizarse un estudio de análisis foliar en hojas sanas y en aquellas que presenten </a:t>
            </a:r>
            <a:r>
              <a:rPr lang="es-ES" sz="1400" dirty="0" smtClean="0"/>
              <a:t>necrosis. </a:t>
            </a:r>
          </a:p>
          <a:p>
            <a:pPr marL="285750" indent="-285750" algn="just">
              <a:buFont typeface="Arial" panose="020B0604020202020204" pitchFamily="34" charset="0"/>
              <a:buChar char="•"/>
            </a:pPr>
            <a:endParaRPr lang="es-ES" sz="1400" dirty="0" smtClean="0"/>
          </a:p>
          <a:p>
            <a:pPr marL="285750" indent="-285750" algn="just">
              <a:buFont typeface="Arial" panose="020B0604020202020204" pitchFamily="34" charset="0"/>
              <a:buChar char="•"/>
            </a:pPr>
            <a:r>
              <a:rPr lang="es-ES" sz="1400" b="1" dirty="0" smtClean="0"/>
              <a:t>Distribución espacial:</a:t>
            </a:r>
            <a:r>
              <a:rPr lang="es-ES" sz="1400" dirty="0" smtClean="0"/>
              <a:t> 6 </a:t>
            </a:r>
            <a:r>
              <a:rPr lang="es-ES" sz="1400" dirty="0"/>
              <a:t>zonas cuyas concentraciones se encuentran entre 33,06-57,07g/Kg y que deben ser consideradas como anomalías geoquímicas debido a la presencia natural de éste metal, pero en caso de ser aprovechado el suelo para la agricultura, debe recibir adiciones de cal para aumentar el pH del suelo y disminuir su disponibilidad a las plantas. </a:t>
            </a:r>
            <a:endParaRPr lang="es-ES" sz="1200" dirty="0"/>
          </a:p>
        </p:txBody>
      </p:sp>
      <p:pic>
        <p:nvPicPr>
          <p:cNvPr id="12" name="Imagen 11" descr="F:\TESIS MAESTRIA\MAPAS_JPEG_TESIS_WORD\Krigging Fe.jpg"/>
          <p:cNvPicPr/>
          <p:nvPr/>
        </p:nvPicPr>
        <p:blipFill rotWithShape="1">
          <a:blip r:embed="rId2" cstate="print">
            <a:extLst>
              <a:ext uri="{28A0092B-C50C-407E-A947-70E740481C1C}">
                <a14:useLocalDpi xmlns:a14="http://schemas.microsoft.com/office/drawing/2010/main" val="0"/>
              </a:ext>
            </a:extLst>
          </a:blip>
          <a:srcRect l="4802" t="7248" r="4124" b="4791"/>
          <a:stretch/>
        </p:blipFill>
        <p:spPr bwMode="auto">
          <a:xfrm>
            <a:off x="6591666" y="846162"/>
            <a:ext cx="4914534" cy="587413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72280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3. RESULTADOS </a:t>
            </a: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Y DISCUSIÓN</a:t>
            </a:r>
          </a:p>
        </p:txBody>
      </p:sp>
      <p:sp>
        <p:nvSpPr>
          <p:cNvPr id="16" name="Rectángulo 15"/>
          <p:cNvSpPr/>
          <p:nvPr/>
        </p:nvSpPr>
        <p:spPr>
          <a:xfrm>
            <a:off x="578568" y="1341883"/>
            <a:ext cx="5307863" cy="369332"/>
          </a:xfrm>
          <a:prstGeom prst="rect">
            <a:avLst/>
          </a:prstGeom>
          <a:solidFill>
            <a:schemeClr val="accent2"/>
          </a:solidFill>
        </p:spPr>
        <p:txBody>
          <a:bodyPr wrap="none">
            <a:spAutoFit/>
          </a:bodyPr>
          <a:lstStyle/>
          <a:p>
            <a:r>
              <a:rPr lang="es-ES" b="1" dirty="0" smtClean="0">
                <a:solidFill>
                  <a:schemeClr val="bg1"/>
                </a:solidFill>
              </a:rPr>
              <a:t>Interpretación y distribución espacial de Mn</a:t>
            </a:r>
            <a:endParaRPr lang="es-ES" b="1" dirty="0">
              <a:solidFill>
                <a:schemeClr val="bg1"/>
              </a:solidFill>
            </a:endParaRPr>
          </a:p>
        </p:txBody>
      </p:sp>
      <p:sp>
        <p:nvSpPr>
          <p:cNvPr id="19" name="Rectángulo 18"/>
          <p:cNvSpPr/>
          <p:nvPr/>
        </p:nvSpPr>
        <p:spPr>
          <a:xfrm>
            <a:off x="578568" y="1996133"/>
            <a:ext cx="4969037" cy="461664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buFont typeface="Arial" panose="020B0604020202020204" pitchFamily="34" charset="0"/>
              <a:buChar char="•"/>
            </a:pPr>
            <a:r>
              <a:rPr lang="es-ES" sz="1400" dirty="0"/>
              <a:t>El </a:t>
            </a:r>
            <a:r>
              <a:rPr lang="es-ES" sz="1400" dirty="0" smtClean="0"/>
              <a:t>NF: 903,24mg/Kg </a:t>
            </a:r>
            <a:r>
              <a:rPr lang="es-ES" sz="1400" dirty="0"/>
              <a:t>y </a:t>
            </a:r>
            <a:r>
              <a:rPr lang="es-ES" sz="1400" dirty="0" smtClean="0"/>
              <a:t>NGR:1999,92mg/Kg</a:t>
            </a:r>
            <a:r>
              <a:rPr lang="es-ES" sz="1400" dirty="0"/>
              <a:t>. </a:t>
            </a:r>
            <a:endParaRPr lang="es-ES" sz="1400" dirty="0" smtClean="0"/>
          </a:p>
          <a:p>
            <a:pPr marL="285750" indent="-285750" algn="just">
              <a:buFont typeface="Arial" panose="020B0604020202020204" pitchFamily="34" charset="0"/>
              <a:buChar char="•"/>
            </a:pPr>
            <a:endParaRPr lang="es-ES" sz="1400" dirty="0" smtClean="0"/>
          </a:p>
          <a:p>
            <a:pPr marL="285750" indent="-285750" algn="just">
              <a:buFont typeface="Arial" panose="020B0604020202020204" pitchFamily="34" charset="0"/>
              <a:buChar char="•"/>
            </a:pPr>
            <a:r>
              <a:rPr lang="es-ES" sz="1400" dirty="0" smtClean="0"/>
              <a:t>TULSMA </a:t>
            </a:r>
            <a:r>
              <a:rPr lang="es-ES" sz="1400" dirty="0"/>
              <a:t>no especifica el criterio de calidad o NF ni tampoco el criterio de </a:t>
            </a:r>
            <a:r>
              <a:rPr lang="es-ES" sz="1400" dirty="0" smtClean="0"/>
              <a:t>remediación.</a:t>
            </a:r>
          </a:p>
          <a:p>
            <a:pPr marL="285750" indent="-285750" algn="just">
              <a:buFont typeface="Arial" panose="020B0604020202020204" pitchFamily="34" charset="0"/>
              <a:buChar char="•"/>
            </a:pPr>
            <a:endParaRPr lang="es-ES" sz="1400" dirty="0" smtClean="0"/>
          </a:p>
          <a:p>
            <a:pPr marL="285750" indent="-285750" algn="just">
              <a:buFont typeface="Arial" panose="020B0604020202020204" pitchFamily="34" charset="0"/>
              <a:buChar char="•"/>
            </a:pPr>
            <a:r>
              <a:rPr lang="es-ES" sz="1400" dirty="0" smtClean="0"/>
              <a:t>Debido </a:t>
            </a:r>
            <a:r>
              <a:rPr lang="es-ES" sz="1400" dirty="0"/>
              <a:t>a las condiciones ácidas de los suelos inceptisoles analizados y </a:t>
            </a:r>
            <a:r>
              <a:rPr lang="es-ES" sz="1400" dirty="0" smtClean="0"/>
              <a:t>según Espinoza</a:t>
            </a:r>
            <a:r>
              <a:rPr lang="es-ES" sz="1400" dirty="0"/>
              <a:t>, </a:t>
            </a:r>
            <a:r>
              <a:rPr lang="es-ES" sz="1400" dirty="0" err="1"/>
              <a:t>Slaton</a:t>
            </a:r>
            <a:r>
              <a:rPr lang="es-ES" sz="1400" dirty="0"/>
              <a:t>, &amp; </a:t>
            </a:r>
            <a:r>
              <a:rPr lang="es-ES" sz="1400" dirty="0" err="1"/>
              <a:t>Mozaffari</a:t>
            </a:r>
            <a:r>
              <a:rPr lang="es-ES" sz="1400" dirty="0"/>
              <a:t> (2012), que afirma que su toxicidad puede afectar </a:t>
            </a:r>
            <a:r>
              <a:rPr lang="es-ES" sz="1400" dirty="0" smtClean="0"/>
              <a:t>al </a:t>
            </a:r>
            <a:r>
              <a:rPr lang="es-ES" sz="1400" dirty="0"/>
              <a:t>rendimiento de cultivos, si su concentración disponible es mayor a 200ppm y a un pH &lt; 5,2, por lo que sería adecuado efectuar un análisis foliar, para evaluar si existe afectación a la vegetación de la </a:t>
            </a:r>
            <a:r>
              <a:rPr lang="es-ES" sz="1400" dirty="0" smtClean="0"/>
              <a:t>zona.</a:t>
            </a:r>
          </a:p>
          <a:p>
            <a:pPr marL="285750" indent="-285750" algn="just">
              <a:buFont typeface="Arial" panose="020B0604020202020204" pitchFamily="34" charset="0"/>
              <a:buChar char="•"/>
            </a:pPr>
            <a:endParaRPr lang="es-ES" sz="1400" dirty="0" smtClean="0"/>
          </a:p>
          <a:p>
            <a:pPr marL="285750" indent="-285750" algn="just">
              <a:buFont typeface="Arial" panose="020B0604020202020204" pitchFamily="34" charset="0"/>
              <a:buChar char="•"/>
            </a:pPr>
            <a:r>
              <a:rPr lang="es-ES" sz="1400" b="1" dirty="0" smtClean="0"/>
              <a:t>Distribución espacial:</a:t>
            </a:r>
            <a:r>
              <a:rPr lang="es-ES" sz="1400" dirty="0" smtClean="0"/>
              <a:t> </a:t>
            </a:r>
            <a:r>
              <a:rPr lang="es-ES" sz="1400" dirty="0"/>
              <a:t>2 zonas resaltadas por el color amarillo y rojo que superan el NGR determinado (2000mg/Kg), considerándolas como anomalías geoquímicas, considerando además que éstos suelos para su aprovechamiento agrícola requieren encalamiento para aumentar el pH y disminuir su disponibilidad a las plantas.</a:t>
            </a:r>
            <a:endParaRPr lang="es-ES" sz="1200" dirty="0"/>
          </a:p>
        </p:txBody>
      </p:sp>
      <p:pic>
        <p:nvPicPr>
          <p:cNvPr id="7" name="Imagen 6" descr="F:\TESIS MAESTRIA\MAPAS_JPEG_TESIS_WORD\Krigging Mn.jpg"/>
          <p:cNvPicPr/>
          <p:nvPr/>
        </p:nvPicPr>
        <p:blipFill rotWithShape="1">
          <a:blip r:embed="rId2" cstate="print">
            <a:extLst>
              <a:ext uri="{28A0092B-C50C-407E-A947-70E740481C1C}">
                <a14:useLocalDpi xmlns:a14="http://schemas.microsoft.com/office/drawing/2010/main" val="0"/>
              </a:ext>
            </a:extLst>
          </a:blip>
          <a:srcRect l="5086" t="8534" r="3783" b="4517"/>
          <a:stretch/>
        </p:blipFill>
        <p:spPr bwMode="auto">
          <a:xfrm>
            <a:off x="6428096" y="873456"/>
            <a:ext cx="5227092" cy="59845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39628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3. RESULTADOS </a:t>
            </a: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Y DISCUSIÓN</a:t>
            </a:r>
          </a:p>
        </p:txBody>
      </p:sp>
      <p:sp>
        <p:nvSpPr>
          <p:cNvPr id="16" name="Rectángulo 15"/>
          <p:cNvSpPr/>
          <p:nvPr/>
        </p:nvSpPr>
        <p:spPr>
          <a:xfrm>
            <a:off x="653038" y="1137496"/>
            <a:ext cx="5085046" cy="369332"/>
          </a:xfrm>
          <a:prstGeom prst="rect">
            <a:avLst/>
          </a:prstGeom>
          <a:solidFill>
            <a:schemeClr val="accent2"/>
          </a:solidFill>
        </p:spPr>
        <p:txBody>
          <a:bodyPr wrap="none">
            <a:spAutoFit/>
          </a:bodyPr>
          <a:lstStyle/>
          <a:p>
            <a:r>
              <a:rPr lang="es-ES" b="1" dirty="0" smtClean="0">
                <a:solidFill>
                  <a:schemeClr val="bg1"/>
                </a:solidFill>
              </a:rPr>
              <a:t>Interpretación y distribución espacial de Cu</a:t>
            </a:r>
            <a:endParaRPr lang="es-ES" b="1" dirty="0">
              <a:solidFill>
                <a:schemeClr val="bg1"/>
              </a:solidFill>
            </a:endParaRPr>
          </a:p>
        </p:txBody>
      </p:sp>
      <p:sp>
        <p:nvSpPr>
          <p:cNvPr id="19" name="Rectángulo 18"/>
          <p:cNvSpPr/>
          <p:nvPr/>
        </p:nvSpPr>
        <p:spPr>
          <a:xfrm>
            <a:off x="653038" y="1569215"/>
            <a:ext cx="4969037" cy="48320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buFont typeface="Arial" panose="020B0604020202020204" pitchFamily="34" charset="0"/>
              <a:buChar char="•"/>
            </a:pPr>
            <a:r>
              <a:rPr lang="es-ES" sz="1400" dirty="0"/>
              <a:t>El </a:t>
            </a:r>
            <a:r>
              <a:rPr lang="es-ES" sz="1400" dirty="0" smtClean="0"/>
              <a:t>NF: 32,08mg/Kg y NGR: 46,97 </a:t>
            </a:r>
            <a:r>
              <a:rPr lang="es-ES" sz="1400" dirty="0"/>
              <a:t>mg/Kg. </a:t>
            </a:r>
            <a:endParaRPr lang="es-ES" sz="1400" dirty="0" smtClean="0"/>
          </a:p>
          <a:p>
            <a:pPr marL="285750" indent="-285750" algn="just">
              <a:buFont typeface="Arial" panose="020B0604020202020204" pitchFamily="34" charset="0"/>
              <a:buChar char="•"/>
            </a:pPr>
            <a:endParaRPr lang="es-ES" sz="1400" dirty="0" smtClean="0"/>
          </a:p>
          <a:p>
            <a:pPr marL="285750" indent="-285750" algn="just">
              <a:buFont typeface="Arial" panose="020B0604020202020204" pitchFamily="34" charset="0"/>
              <a:buChar char="•"/>
            </a:pPr>
            <a:r>
              <a:rPr lang="es-ES" sz="1400" dirty="0" smtClean="0"/>
              <a:t>Según </a:t>
            </a:r>
            <a:r>
              <a:rPr lang="es-ES" sz="1400" dirty="0"/>
              <a:t>TULSMA (</a:t>
            </a:r>
            <a:r>
              <a:rPr lang="es-ES" sz="1400" dirty="0" smtClean="0"/>
              <a:t>2015): criterio </a:t>
            </a:r>
            <a:r>
              <a:rPr lang="es-ES" sz="1400" dirty="0"/>
              <a:t>de calidad es de 25mg/Kg menor al valor obtenido de NF. </a:t>
            </a:r>
            <a:endParaRPr lang="es-ES" sz="1400" dirty="0" smtClean="0"/>
          </a:p>
          <a:p>
            <a:pPr marL="285750" indent="-285750" algn="just">
              <a:buFont typeface="Arial" panose="020B0604020202020204" pitchFamily="34" charset="0"/>
              <a:buChar char="•"/>
            </a:pPr>
            <a:endParaRPr lang="es-ES" sz="1400" dirty="0" smtClean="0"/>
          </a:p>
          <a:p>
            <a:pPr marL="285750" indent="-285750" algn="just">
              <a:buFont typeface="Arial" panose="020B0604020202020204" pitchFamily="34" charset="0"/>
              <a:buChar char="•"/>
            </a:pPr>
            <a:r>
              <a:rPr lang="es-ES" sz="1400" dirty="0" smtClean="0"/>
              <a:t>El </a:t>
            </a:r>
            <a:r>
              <a:rPr lang="es-ES" sz="1400" dirty="0"/>
              <a:t>NGR obtenido supera el valor de referencia de países como Brasil, India y China pero que se encuentra dentro del rango de los promedios mundiales en suelos (Rueda, Rodríguez, &amp; </a:t>
            </a:r>
            <a:r>
              <a:rPr lang="es-ES" sz="1400" dirty="0" err="1"/>
              <a:t>Madriñán</a:t>
            </a:r>
            <a:r>
              <a:rPr lang="es-ES" sz="1400" dirty="0"/>
              <a:t>, 2011</a:t>
            </a:r>
            <a:r>
              <a:rPr lang="es-ES" sz="1400" dirty="0" smtClean="0"/>
              <a:t>).</a:t>
            </a:r>
          </a:p>
          <a:p>
            <a:pPr marL="285750" indent="-285750" algn="just">
              <a:buFont typeface="Arial" panose="020B0604020202020204" pitchFamily="34" charset="0"/>
              <a:buChar char="•"/>
            </a:pPr>
            <a:r>
              <a:rPr lang="es-ES" sz="1400" dirty="0" smtClean="0"/>
              <a:t> </a:t>
            </a:r>
            <a:endParaRPr lang="es-ES" sz="1400" dirty="0"/>
          </a:p>
          <a:p>
            <a:pPr marL="285750" indent="-285750" algn="just">
              <a:buFont typeface="Arial" panose="020B0604020202020204" pitchFamily="34" charset="0"/>
              <a:buChar char="•"/>
            </a:pPr>
            <a:r>
              <a:rPr lang="es-ES" sz="1400" dirty="0" smtClean="0"/>
              <a:t>El </a:t>
            </a:r>
            <a:r>
              <a:rPr lang="es-ES" sz="1400" dirty="0"/>
              <a:t>criterio de </a:t>
            </a:r>
            <a:r>
              <a:rPr lang="es-ES" sz="1400" dirty="0" smtClean="0"/>
              <a:t>remediación según TULSMA </a:t>
            </a:r>
            <a:r>
              <a:rPr lang="es-ES" sz="1400" dirty="0"/>
              <a:t>(</a:t>
            </a:r>
            <a:r>
              <a:rPr lang="es-ES" sz="1400" dirty="0" smtClean="0"/>
              <a:t>2015) es para </a:t>
            </a:r>
            <a:r>
              <a:rPr lang="es-ES" sz="1400" dirty="0"/>
              <a:t>suelos: residenciales y agrícolas </a:t>
            </a:r>
            <a:r>
              <a:rPr lang="es-ES" sz="1400" dirty="0" smtClean="0"/>
              <a:t>es 63mg/Kg</a:t>
            </a:r>
            <a:r>
              <a:rPr lang="es-ES" sz="1400" dirty="0"/>
              <a:t>, </a:t>
            </a:r>
            <a:r>
              <a:rPr lang="es-ES" sz="1400" dirty="0" smtClean="0"/>
              <a:t>comerciales </a:t>
            </a:r>
            <a:r>
              <a:rPr lang="es-ES" sz="1400" dirty="0"/>
              <a:t>e industriales es 91mg/Kg. </a:t>
            </a:r>
            <a:endParaRPr lang="es-ES" sz="1400" dirty="0" smtClean="0"/>
          </a:p>
          <a:p>
            <a:pPr marL="285750" indent="-285750" algn="just">
              <a:buFont typeface="Arial" panose="020B0604020202020204" pitchFamily="34" charset="0"/>
              <a:buChar char="•"/>
            </a:pPr>
            <a:endParaRPr lang="es-ES" sz="1400" dirty="0" smtClean="0"/>
          </a:p>
          <a:p>
            <a:pPr marL="285750" indent="-285750" algn="just">
              <a:buFont typeface="Arial" panose="020B0604020202020204" pitchFamily="34" charset="0"/>
              <a:buChar char="•"/>
            </a:pPr>
            <a:r>
              <a:rPr lang="es-ES" sz="1400" b="1" dirty="0" smtClean="0"/>
              <a:t>Distribución espacial: </a:t>
            </a:r>
            <a:r>
              <a:rPr lang="es-ES" sz="1400" dirty="0"/>
              <a:t>2</a:t>
            </a:r>
            <a:r>
              <a:rPr lang="es-ES" sz="1400" dirty="0" smtClean="0"/>
              <a:t> </a:t>
            </a:r>
            <a:r>
              <a:rPr lang="es-ES" sz="1400" dirty="0"/>
              <a:t>zonas cuyas concentraciones se encuentran entre </a:t>
            </a:r>
            <a:r>
              <a:rPr lang="es-ES" sz="1400" dirty="0" smtClean="0"/>
              <a:t>47,00-69,85mg/Kg</a:t>
            </a:r>
            <a:r>
              <a:rPr lang="es-ES" sz="1400" dirty="0"/>
              <a:t>, pero debido a que éste rango contiene concentraciones que superan los </a:t>
            </a:r>
            <a:r>
              <a:rPr lang="es-ES" sz="1400" dirty="0" smtClean="0"/>
              <a:t>63mg/Kg</a:t>
            </a:r>
            <a:r>
              <a:rPr lang="es-ES" sz="1400" dirty="0"/>
              <a:t>, deberían ser estudiadas con mayor profundidad antes de decidir si corresponden a lugares con anomalías </a:t>
            </a:r>
            <a:r>
              <a:rPr lang="es-ES" sz="1400" dirty="0" smtClean="0"/>
              <a:t>geoquímicas.</a:t>
            </a:r>
            <a:endParaRPr lang="es-ES" sz="1200" dirty="0"/>
          </a:p>
        </p:txBody>
      </p:sp>
      <p:pic>
        <p:nvPicPr>
          <p:cNvPr id="8" name="Imagen 7" descr="F:\TESIS MAESTRIA\MAPAS_JPEG_TESIS_WORD\Krigging Cu.jpg"/>
          <p:cNvPicPr/>
          <p:nvPr/>
        </p:nvPicPr>
        <p:blipFill rotWithShape="1">
          <a:blip r:embed="rId2" cstate="print">
            <a:extLst>
              <a:ext uri="{28A0092B-C50C-407E-A947-70E740481C1C}">
                <a14:useLocalDpi xmlns:a14="http://schemas.microsoft.com/office/drawing/2010/main" val="0"/>
              </a:ext>
            </a:extLst>
          </a:blip>
          <a:srcRect l="4275" t="7429" r="3344" b="1611"/>
          <a:stretch/>
        </p:blipFill>
        <p:spPr bwMode="auto">
          <a:xfrm>
            <a:off x="6320051" y="838859"/>
            <a:ext cx="5186149" cy="601914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81495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3. RESULTADOS </a:t>
            </a: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Y DISCUSIÓN</a:t>
            </a:r>
          </a:p>
        </p:txBody>
      </p:sp>
      <p:sp>
        <p:nvSpPr>
          <p:cNvPr id="16" name="Rectángulo 15"/>
          <p:cNvSpPr/>
          <p:nvPr/>
        </p:nvSpPr>
        <p:spPr>
          <a:xfrm>
            <a:off x="578568" y="1341883"/>
            <a:ext cx="5020926" cy="369332"/>
          </a:xfrm>
          <a:prstGeom prst="rect">
            <a:avLst/>
          </a:prstGeom>
          <a:solidFill>
            <a:schemeClr val="accent2"/>
          </a:solidFill>
        </p:spPr>
        <p:txBody>
          <a:bodyPr wrap="none">
            <a:spAutoFit/>
          </a:bodyPr>
          <a:lstStyle/>
          <a:p>
            <a:r>
              <a:rPr lang="es-ES" b="1" dirty="0" smtClean="0">
                <a:solidFill>
                  <a:schemeClr val="bg1"/>
                </a:solidFill>
              </a:rPr>
              <a:t>Interpretación y distribución espacial de Zn</a:t>
            </a:r>
            <a:endParaRPr lang="es-ES" b="1" dirty="0">
              <a:solidFill>
                <a:schemeClr val="bg1"/>
              </a:solidFill>
            </a:endParaRPr>
          </a:p>
        </p:txBody>
      </p:sp>
      <p:sp>
        <p:nvSpPr>
          <p:cNvPr id="19" name="Rectángulo 18"/>
          <p:cNvSpPr/>
          <p:nvPr/>
        </p:nvSpPr>
        <p:spPr>
          <a:xfrm>
            <a:off x="578568" y="1996133"/>
            <a:ext cx="4969037" cy="375487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buFont typeface="Arial" panose="020B0604020202020204" pitchFamily="34" charset="0"/>
              <a:buChar char="•"/>
            </a:pPr>
            <a:r>
              <a:rPr lang="es-ES" sz="1400" dirty="0"/>
              <a:t>El </a:t>
            </a:r>
            <a:r>
              <a:rPr lang="es-ES" sz="1400" b="1" dirty="0" smtClean="0"/>
              <a:t>NF: 61,56 </a:t>
            </a:r>
            <a:r>
              <a:rPr lang="es-ES" sz="1400" b="1" dirty="0"/>
              <a:t>mg/Kg </a:t>
            </a:r>
            <a:r>
              <a:rPr lang="es-ES" sz="1400" dirty="0"/>
              <a:t>y el </a:t>
            </a:r>
            <a:r>
              <a:rPr lang="es-ES" sz="1400" b="1" dirty="0" smtClean="0"/>
              <a:t>NGR:104,46 </a:t>
            </a:r>
            <a:r>
              <a:rPr lang="es-ES" sz="1400" b="1" dirty="0"/>
              <a:t>mg/Kg</a:t>
            </a:r>
            <a:r>
              <a:rPr lang="es-ES" sz="1400" dirty="0" smtClean="0"/>
              <a:t>.</a:t>
            </a:r>
          </a:p>
          <a:p>
            <a:pPr algn="just"/>
            <a:r>
              <a:rPr lang="es-ES" sz="1400" dirty="0" smtClean="0"/>
              <a:t> </a:t>
            </a:r>
          </a:p>
          <a:p>
            <a:pPr marL="285750" indent="-285750" algn="just">
              <a:buFont typeface="Arial" panose="020B0604020202020204" pitchFamily="34" charset="0"/>
              <a:buChar char="•"/>
            </a:pPr>
            <a:r>
              <a:rPr lang="es-ES" sz="1400" dirty="0" smtClean="0"/>
              <a:t>Según </a:t>
            </a:r>
            <a:r>
              <a:rPr lang="es-ES" sz="1400" dirty="0"/>
              <a:t>TULSMA (2015), la concentración de este metal como criterio de calidad </a:t>
            </a:r>
            <a:r>
              <a:rPr lang="es-ES" sz="1400" dirty="0" smtClean="0"/>
              <a:t>es </a:t>
            </a:r>
            <a:r>
              <a:rPr lang="es-ES" sz="1400" dirty="0"/>
              <a:t>60mg/Kg, que se aproxima al NF obtenido. </a:t>
            </a:r>
            <a:endParaRPr lang="es-ES" sz="1400" dirty="0" smtClean="0"/>
          </a:p>
          <a:p>
            <a:pPr algn="just"/>
            <a:endParaRPr lang="es-ES" sz="1400" dirty="0" smtClean="0"/>
          </a:p>
          <a:p>
            <a:pPr marL="285750" indent="-285750" algn="just">
              <a:buFont typeface="Arial" panose="020B0604020202020204" pitchFamily="34" charset="0"/>
              <a:buChar char="•"/>
            </a:pPr>
            <a:r>
              <a:rPr lang="es-ES" sz="1400" dirty="0" smtClean="0"/>
              <a:t>El </a:t>
            </a:r>
            <a:r>
              <a:rPr lang="es-ES" sz="1400" dirty="0"/>
              <a:t>criterio de remediación especificado por TULSMA (2015) en suelos </a:t>
            </a:r>
            <a:r>
              <a:rPr lang="es-ES" sz="1400" dirty="0" smtClean="0"/>
              <a:t>de uso </a:t>
            </a:r>
            <a:r>
              <a:rPr lang="es-ES" sz="1400" dirty="0"/>
              <a:t>residencial y </a:t>
            </a:r>
            <a:r>
              <a:rPr lang="es-ES" sz="1400" dirty="0" smtClean="0"/>
              <a:t>agrícola es de 200mg/Kg, </a:t>
            </a:r>
            <a:r>
              <a:rPr lang="es-ES" sz="1400" dirty="0"/>
              <a:t>mientras que para suelos comerciales e industriales el LMP se establece en 380mg/kg y 360mg/Kg respectivamente, niveles que superan al </a:t>
            </a:r>
            <a:r>
              <a:rPr lang="es-ES" sz="1400" dirty="0" smtClean="0"/>
              <a:t>NGR.</a:t>
            </a:r>
          </a:p>
          <a:p>
            <a:pPr marL="285750" indent="-285750" algn="just">
              <a:buFont typeface="Arial" panose="020B0604020202020204" pitchFamily="34" charset="0"/>
              <a:buChar char="•"/>
            </a:pPr>
            <a:endParaRPr lang="es-ES" sz="1400" dirty="0" smtClean="0"/>
          </a:p>
          <a:p>
            <a:pPr marL="285750" indent="-285750" algn="just">
              <a:buFont typeface="Arial" panose="020B0604020202020204" pitchFamily="34" charset="0"/>
              <a:buChar char="•"/>
            </a:pPr>
            <a:r>
              <a:rPr lang="es-ES" sz="1400" b="1" dirty="0" smtClean="0"/>
              <a:t>Distribución espacial: </a:t>
            </a:r>
            <a:r>
              <a:rPr lang="es-ES" sz="1400" dirty="0" smtClean="0"/>
              <a:t>4 </a:t>
            </a:r>
            <a:r>
              <a:rPr lang="es-ES" sz="1400" dirty="0"/>
              <a:t>zonas cuyas concentraciones superan el NGR y deben ser catalogadas como anomalías geoquímicas debido a que no superan el valor de 200mg/Kg. </a:t>
            </a:r>
            <a:endParaRPr lang="es-ES" sz="1200" dirty="0"/>
          </a:p>
        </p:txBody>
      </p:sp>
      <p:pic>
        <p:nvPicPr>
          <p:cNvPr id="7" name="Imagen 6" descr="F:\TESIS MAESTRIA\MAPAS_JPEG_TESIS_WORD\Krigging Zn.jpg"/>
          <p:cNvPicPr/>
          <p:nvPr/>
        </p:nvPicPr>
        <p:blipFill rotWithShape="1">
          <a:blip r:embed="rId2" cstate="print">
            <a:extLst>
              <a:ext uri="{28A0092B-C50C-407E-A947-70E740481C1C}">
                <a14:useLocalDpi xmlns:a14="http://schemas.microsoft.com/office/drawing/2010/main" val="0"/>
              </a:ext>
            </a:extLst>
          </a:blip>
          <a:srcRect l="5124" t="8237" r="3628" b="4316"/>
          <a:stretch/>
        </p:blipFill>
        <p:spPr bwMode="auto">
          <a:xfrm>
            <a:off x="6233464" y="859809"/>
            <a:ext cx="5435372" cy="59981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80665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3. RESULTADOS </a:t>
            </a: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Y DISCUSIÓN</a:t>
            </a:r>
          </a:p>
        </p:txBody>
      </p:sp>
      <p:sp>
        <p:nvSpPr>
          <p:cNvPr id="16" name="Rectángulo 15"/>
          <p:cNvSpPr/>
          <p:nvPr/>
        </p:nvSpPr>
        <p:spPr>
          <a:xfrm>
            <a:off x="578568" y="887306"/>
            <a:ext cx="4995278" cy="369332"/>
          </a:xfrm>
          <a:prstGeom prst="rect">
            <a:avLst/>
          </a:prstGeom>
          <a:solidFill>
            <a:schemeClr val="accent2"/>
          </a:solidFill>
        </p:spPr>
        <p:txBody>
          <a:bodyPr wrap="none">
            <a:spAutoFit/>
          </a:bodyPr>
          <a:lstStyle/>
          <a:p>
            <a:r>
              <a:rPr lang="es-ES" b="1" dirty="0" smtClean="0">
                <a:solidFill>
                  <a:schemeClr val="bg1"/>
                </a:solidFill>
              </a:rPr>
              <a:t>Interpretación y distribución espacial de Ni</a:t>
            </a:r>
            <a:endParaRPr lang="es-ES" b="1" dirty="0">
              <a:solidFill>
                <a:schemeClr val="bg1"/>
              </a:solidFill>
            </a:endParaRPr>
          </a:p>
        </p:txBody>
      </p:sp>
      <p:sp>
        <p:nvSpPr>
          <p:cNvPr id="19" name="Rectángulo 18"/>
          <p:cNvSpPr/>
          <p:nvPr/>
        </p:nvSpPr>
        <p:spPr>
          <a:xfrm>
            <a:off x="578568" y="1334244"/>
            <a:ext cx="4969037" cy="504753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buFont typeface="Arial" panose="020B0604020202020204" pitchFamily="34" charset="0"/>
              <a:buChar char="•"/>
            </a:pPr>
            <a:r>
              <a:rPr lang="es-ES" sz="1400" dirty="0"/>
              <a:t> El </a:t>
            </a:r>
            <a:r>
              <a:rPr lang="es-ES" sz="1400" b="1" dirty="0" smtClean="0"/>
              <a:t>NF: 11,61 </a:t>
            </a:r>
            <a:r>
              <a:rPr lang="es-ES" sz="1400" dirty="0"/>
              <a:t>mg/Kg y </a:t>
            </a:r>
            <a:r>
              <a:rPr lang="es-ES" sz="1400" b="1" dirty="0" smtClean="0"/>
              <a:t>NGR: 20,98mg/Kg</a:t>
            </a:r>
            <a:r>
              <a:rPr lang="es-ES" sz="1400" dirty="0" smtClean="0"/>
              <a:t>.</a:t>
            </a:r>
          </a:p>
          <a:p>
            <a:pPr marL="285750" indent="-285750" algn="just">
              <a:buFont typeface="Arial" panose="020B0604020202020204" pitchFamily="34" charset="0"/>
              <a:buChar char="•"/>
            </a:pPr>
            <a:endParaRPr lang="es-ES" sz="1400" dirty="0" smtClean="0"/>
          </a:p>
          <a:p>
            <a:pPr marL="285750" indent="-285750" algn="just">
              <a:buFont typeface="Arial" panose="020B0604020202020204" pitchFamily="34" charset="0"/>
              <a:buChar char="•"/>
            </a:pPr>
            <a:r>
              <a:rPr lang="es-ES" sz="1400" dirty="0" smtClean="0"/>
              <a:t>TULSMA </a:t>
            </a:r>
            <a:r>
              <a:rPr lang="es-ES" sz="1400" dirty="0"/>
              <a:t>(2015</a:t>
            </a:r>
            <a:r>
              <a:rPr lang="es-ES" sz="1400" dirty="0" smtClean="0"/>
              <a:t>): criterio </a:t>
            </a:r>
            <a:r>
              <a:rPr lang="es-ES" sz="1400" dirty="0"/>
              <a:t>de calidad de 19mg/Kg, superior al NF obtenido de 11,61mg/Kg</a:t>
            </a:r>
            <a:r>
              <a:rPr lang="es-ES" sz="1400" dirty="0" smtClean="0"/>
              <a:t>.</a:t>
            </a:r>
          </a:p>
          <a:p>
            <a:pPr marL="285750" indent="-285750" algn="just">
              <a:buFont typeface="Arial" panose="020B0604020202020204" pitchFamily="34" charset="0"/>
              <a:buChar char="•"/>
            </a:pPr>
            <a:endParaRPr lang="es-ES" sz="1400" dirty="0" smtClean="0"/>
          </a:p>
          <a:p>
            <a:pPr marL="285750" indent="-285750" algn="just">
              <a:buFont typeface="Arial" panose="020B0604020202020204" pitchFamily="34" charset="0"/>
              <a:buChar char="•"/>
            </a:pPr>
            <a:r>
              <a:rPr lang="es-ES" sz="1400" dirty="0" smtClean="0"/>
              <a:t>El </a:t>
            </a:r>
            <a:r>
              <a:rPr lang="es-ES" sz="1400" dirty="0"/>
              <a:t>criterio de remediación </a:t>
            </a:r>
            <a:r>
              <a:rPr lang="es-ES" sz="1400" dirty="0" smtClean="0"/>
              <a:t>del </a:t>
            </a:r>
            <a:r>
              <a:rPr lang="es-ES" sz="1400" dirty="0"/>
              <a:t>TULSMA (2015) en suelos </a:t>
            </a:r>
            <a:r>
              <a:rPr lang="es-ES" sz="1400" dirty="0" smtClean="0"/>
              <a:t>de uso </a:t>
            </a:r>
            <a:r>
              <a:rPr lang="es-ES" sz="1400" dirty="0"/>
              <a:t>residencial y </a:t>
            </a:r>
            <a:r>
              <a:rPr lang="es-ES" sz="1400" dirty="0" smtClean="0"/>
              <a:t>comercial es 100mg/Kg, </a:t>
            </a:r>
            <a:r>
              <a:rPr lang="es-ES" sz="1400" dirty="0"/>
              <a:t>mientras que para </a:t>
            </a:r>
            <a:r>
              <a:rPr lang="es-ES" sz="1400" dirty="0" smtClean="0"/>
              <a:t>agrícolas </a:t>
            </a:r>
            <a:r>
              <a:rPr lang="es-ES" sz="1400" dirty="0"/>
              <a:t>e industriales el LMP </a:t>
            </a:r>
            <a:r>
              <a:rPr lang="es-ES" sz="1400" dirty="0" smtClean="0"/>
              <a:t>es </a:t>
            </a:r>
            <a:r>
              <a:rPr lang="es-ES" sz="1400" dirty="0"/>
              <a:t>50mg/Kg, niveles que superan al NGR </a:t>
            </a:r>
            <a:r>
              <a:rPr lang="es-ES" sz="1400" dirty="0" smtClean="0"/>
              <a:t>obtenido.</a:t>
            </a:r>
          </a:p>
          <a:p>
            <a:pPr marL="285750" indent="-285750" algn="just">
              <a:buFont typeface="Arial" panose="020B0604020202020204" pitchFamily="34" charset="0"/>
              <a:buChar char="•"/>
            </a:pPr>
            <a:endParaRPr lang="es-ES" sz="1400" dirty="0" smtClean="0"/>
          </a:p>
          <a:p>
            <a:pPr marL="285750" indent="-285750" algn="just">
              <a:buFont typeface="Arial" panose="020B0604020202020204" pitchFamily="34" charset="0"/>
              <a:buChar char="•"/>
            </a:pPr>
            <a:r>
              <a:rPr lang="es-ES" sz="1400" dirty="0"/>
              <a:t>T</a:t>
            </a:r>
            <a:r>
              <a:rPr lang="es-ES" sz="1400" dirty="0" smtClean="0"/>
              <a:t>abla </a:t>
            </a:r>
            <a:r>
              <a:rPr lang="es-ES" sz="1400" dirty="0"/>
              <a:t>6 del RAOHE (2010</a:t>
            </a:r>
            <a:r>
              <a:rPr lang="es-ES" sz="1400" dirty="0" smtClean="0"/>
              <a:t>): </a:t>
            </a:r>
            <a:r>
              <a:rPr lang="es-ES" sz="1400" dirty="0"/>
              <a:t>el límite permisible para uso agrícola es &lt; 50mg/Kg, uso industrial debe ser &lt; 100mg/Kg y en suelos de ecosistemas sensibles es &lt; 40 mg/Kg. Estos niveles superan el NGR obtenido, por lo que se sugiere actualizar el valor permisible para ecosistemas sensibles. </a:t>
            </a:r>
            <a:endParaRPr lang="es-ES" sz="1400" dirty="0" smtClean="0"/>
          </a:p>
          <a:p>
            <a:pPr marL="285750" indent="-285750" algn="just">
              <a:buFont typeface="Arial" panose="020B0604020202020204" pitchFamily="34" charset="0"/>
              <a:buChar char="•"/>
            </a:pPr>
            <a:endParaRPr lang="es-ES" sz="1400" dirty="0" smtClean="0"/>
          </a:p>
          <a:p>
            <a:pPr marL="285750" indent="-285750" algn="just">
              <a:buFont typeface="Arial" panose="020B0604020202020204" pitchFamily="34" charset="0"/>
              <a:buChar char="•"/>
            </a:pPr>
            <a:r>
              <a:rPr lang="es-ES" sz="1400" b="1" i="1" dirty="0" smtClean="0"/>
              <a:t>Distribución espacial</a:t>
            </a:r>
            <a:r>
              <a:rPr lang="es-ES" sz="1400" dirty="0" smtClean="0"/>
              <a:t>: existen </a:t>
            </a:r>
            <a:r>
              <a:rPr lang="es-ES" sz="1400" dirty="0"/>
              <a:t>5 zonas cuyas concentraciones superan el NGR, sin embargo, debido a la actividad hidrocarburífera que se presenta en la parroquia es importante analizar con mayor exactitud antes de considerarlas como suelos con anomalías geoquímicas. </a:t>
            </a:r>
            <a:endParaRPr lang="es-ES" sz="1200" dirty="0"/>
          </a:p>
        </p:txBody>
      </p:sp>
      <p:pic>
        <p:nvPicPr>
          <p:cNvPr id="8" name="Imagen 7" descr="F:\TESIS MAESTRIA\MAPAS_JPEG_TESIS_WORD\Krigging Ni.jpg"/>
          <p:cNvPicPr/>
          <p:nvPr/>
        </p:nvPicPr>
        <p:blipFill rotWithShape="1">
          <a:blip r:embed="rId2" cstate="print">
            <a:extLst>
              <a:ext uri="{28A0092B-C50C-407E-A947-70E740481C1C}">
                <a14:useLocalDpi xmlns:a14="http://schemas.microsoft.com/office/drawing/2010/main" val="0"/>
              </a:ext>
            </a:extLst>
          </a:blip>
          <a:srcRect l="4825" t="8102" r="3880" b="4481"/>
          <a:stretch/>
        </p:blipFill>
        <p:spPr bwMode="auto">
          <a:xfrm>
            <a:off x="6345658" y="791571"/>
            <a:ext cx="5063870" cy="60664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91345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3. RESULTADOS </a:t>
            </a: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Y DISCUSIÓN</a:t>
            </a:r>
          </a:p>
        </p:txBody>
      </p:sp>
      <p:sp>
        <p:nvSpPr>
          <p:cNvPr id="16" name="Rectángulo 15"/>
          <p:cNvSpPr/>
          <p:nvPr/>
        </p:nvSpPr>
        <p:spPr>
          <a:xfrm>
            <a:off x="578568" y="1341883"/>
            <a:ext cx="5020926" cy="369332"/>
          </a:xfrm>
          <a:prstGeom prst="rect">
            <a:avLst/>
          </a:prstGeom>
          <a:solidFill>
            <a:schemeClr val="accent2"/>
          </a:solidFill>
        </p:spPr>
        <p:txBody>
          <a:bodyPr wrap="none">
            <a:spAutoFit/>
          </a:bodyPr>
          <a:lstStyle/>
          <a:p>
            <a:r>
              <a:rPr lang="es-ES" b="1" dirty="0" smtClean="0">
                <a:solidFill>
                  <a:schemeClr val="bg1"/>
                </a:solidFill>
              </a:rPr>
              <a:t>Interpretación y distribución espacial de Cr</a:t>
            </a:r>
            <a:endParaRPr lang="es-ES" b="1" dirty="0">
              <a:solidFill>
                <a:schemeClr val="bg1"/>
              </a:solidFill>
            </a:endParaRPr>
          </a:p>
        </p:txBody>
      </p:sp>
      <p:sp>
        <p:nvSpPr>
          <p:cNvPr id="19" name="Rectángulo 18"/>
          <p:cNvSpPr/>
          <p:nvPr/>
        </p:nvSpPr>
        <p:spPr>
          <a:xfrm>
            <a:off x="578568" y="1996133"/>
            <a:ext cx="5221731" cy="35394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buFont typeface="Arial" panose="020B0604020202020204" pitchFamily="34" charset="0"/>
              <a:buChar char="•"/>
            </a:pPr>
            <a:r>
              <a:rPr lang="es-ES" sz="1400" dirty="0" smtClean="0"/>
              <a:t>El NF:4,59 </a:t>
            </a:r>
            <a:r>
              <a:rPr lang="es-ES" sz="1400" dirty="0"/>
              <a:t>mg/Kg y el </a:t>
            </a:r>
            <a:r>
              <a:rPr lang="es-ES" sz="1400" dirty="0" smtClean="0"/>
              <a:t>NGR: </a:t>
            </a:r>
            <a:r>
              <a:rPr lang="es-ES" sz="1400" dirty="0"/>
              <a:t>8,64 mg/Kg. </a:t>
            </a:r>
            <a:endParaRPr lang="es-ES" sz="1400" dirty="0" smtClean="0"/>
          </a:p>
          <a:p>
            <a:pPr marL="285750" indent="-285750" algn="just">
              <a:buFont typeface="Arial" panose="020B0604020202020204" pitchFamily="34" charset="0"/>
              <a:buChar char="•"/>
            </a:pPr>
            <a:endParaRPr lang="es-ES" sz="1400" dirty="0" smtClean="0"/>
          </a:p>
          <a:p>
            <a:pPr marL="285750" indent="-285750" algn="just">
              <a:buFont typeface="Arial" panose="020B0604020202020204" pitchFamily="34" charset="0"/>
              <a:buChar char="•"/>
            </a:pPr>
            <a:r>
              <a:rPr lang="es-ES" sz="1400" dirty="0" smtClean="0"/>
              <a:t>El </a:t>
            </a:r>
            <a:r>
              <a:rPr lang="es-ES" sz="1400" dirty="0"/>
              <a:t>criterio de calidad es 54 mg/Kg, superior al NF obtenido de </a:t>
            </a:r>
            <a:r>
              <a:rPr lang="es-ES" sz="1400" dirty="0" smtClean="0"/>
              <a:t>4,59mg/Kg.</a:t>
            </a:r>
          </a:p>
          <a:p>
            <a:pPr marL="285750" indent="-285750" algn="just">
              <a:buFont typeface="Arial" panose="020B0604020202020204" pitchFamily="34" charset="0"/>
              <a:buChar char="•"/>
            </a:pPr>
            <a:endParaRPr lang="es-ES" sz="1400" dirty="0" smtClean="0"/>
          </a:p>
          <a:p>
            <a:pPr marL="285750" indent="-285750" algn="just">
              <a:buFont typeface="Arial" panose="020B0604020202020204" pitchFamily="34" charset="0"/>
              <a:buChar char="•"/>
            </a:pPr>
            <a:r>
              <a:rPr lang="es-ES" sz="1400" dirty="0" smtClean="0"/>
              <a:t>El </a:t>
            </a:r>
            <a:r>
              <a:rPr lang="es-ES" sz="1400" dirty="0"/>
              <a:t>criterio de remediación </a:t>
            </a:r>
            <a:r>
              <a:rPr lang="es-ES" sz="1400" dirty="0" smtClean="0"/>
              <a:t>según </a:t>
            </a:r>
            <a:r>
              <a:rPr lang="es-ES" sz="1400" dirty="0"/>
              <a:t>TULSMA (2015) </a:t>
            </a:r>
            <a:r>
              <a:rPr lang="es-ES" sz="1400" dirty="0" smtClean="0"/>
              <a:t>para </a:t>
            </a:r>
            <a:r>
              <a:rPr lang="es-ES" sz="1400" dirty="0"/>
              <a:t>suelos: residenciales es 64mg/L, agrícolas es de </a:t>
            </a:r>
            <a:r>
              <a:rPr lang="es-ES" sz="1400" dirty="0" smtClean="0"/>
              <a:t>65 mg/Kg</a:t>
            </a:r>
            <a:r>
              <a:rPr lang="es-ES" sz="1400" dirty="0"/>
              <a:t>, comerciales e industriales corresponde a 87mg/Kg, niveles que superan al NGR obtenido para éste metal. </a:t>
            </a:r>
            <a:endParaRPr lang="es-ES" sz="1400" dirty="0" smtClean="0"/>
          </a:p>
          <a:p>
            <a:pPr marL="285750" indent="-285750" algn="just">
              <a:buFont typeface="Arial" panose="020B0604020202020204" pitchFamily="34" charset="0"/>
              <a:buChar char="•"/>
            </a:pPr>
            <a:endParaRPr lang="es-ES" sz="1400" dirty="0" smtClean="0"/>
          </a:p>
          <a:p>
            <a:pPr marL="285750" indent="-285750">
              <a:buFont typeface="Arial" panose="020B0604020202020204" pitchFamily="34" charset="0"/>
              <a:buChar char="•"/>
            </a:pPr>
            <a:r>
              <a:rPr lang="es-ES" sz="1400" b="1" dirty="0" smtClean="0"/>
              <a:t>Distribución espacial: </a:t>
            </a:r>
            <a:r>
              <a:rPr lang="es-ES" sz="1400" dirty="0" smtClean="0"/>
              <a:t>3 </a:t>
            </a:r>
            <a:r>
              <a:rPr lang="es-ES" sz="1400" dirty="0"/>
              <a:t>zonas </a:t>
            </a:r>
            <a:r>
              <a:rPr lang="es-ES" sz="1400" dirty="0" smtClean="0"/>
              <a:t>cuyas concentraciones </a:t>
            </a:r>
            <a:r>
              <a:rPr lang="es-ES" sz="1400" dirty="0"/>
              <a:t>superan el NGR, considerándolas como suelos con anomalías geoquímicas por no superar el criterio de calidad y de remediación que establece la legislación ambiental vigente. </a:t>
            </a:r>
            <a:endParaRPr lang="es-ES" sz="1200" dirty="0"/>
          </a:p>
        </p:txBody>
      </p:sp>
      <p:pic>
        <p:nvPicPr>
          <p:cNvPr id="10" name="Imagen 9" descr="F:\TESIS MAESTRIA\MAPAS_JPEG_TESIS_WORD\Krigging Cr.jpg"/>
          <p:cNvPicPr/>
          <p:nvPr/>
        </p:nvPicPr>
        <p:blipFill rotWithShape="1">
          <a:blip r:embed="rId2" cstate="print">
            <a:extLst>
              <a:ext uri="{28A0092B-C50C-407E-A947-70E740481C1C}">
                <a14:useLocalDpi xmlns:a14="http://schemas.microsoft.com/office/drawing/2010/main" val="0"/>
              </a:ext>
            </a:extLst>
          </a:blip>
          <a:srcRect l="5455" t="8354" r="3803" b="4725"/>
          <a:stretch/>
        </p:blipFill>
        <p:spPr bwMode="auto">
          <a:xfrm>
            <a:off x="6496334" y="970911"/>
            <a:ext cx="5009865" cy="588708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76816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13647"/>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3. RESULTADOS </a:t>
            </a: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Y DISCUSIÓN</a:t>
            </a:r>
          </a:p>
        </p:txBody>
      </p:sp>
      <p:sp>
        <p:nvSpPr>
          <p:cNvPr id="16" name="Rectángulo 15"/>
          <p:cNvSpPr/>
          <p:nvPr/>
        </p:nvSpPr>
        <p:spPr>
          <a:xfrm>
            <a:off x="578568" y="1341883"/>
            <a:ext cx="5049780" cy="369332"/>
          </a:xfrm>
          <a:prstGeom prst="rect">
            <a:avLst/>
          </a:prstGeom>
          <a:solidFill>
            <a:schemeClr val="accent2"/>
          </a:solidFill>
        </p:spPr>
        <p:txBody>
          <a:bodyPr wrap="none">
            <a:spAutoFit/>
          </a:bodyPr>
          <a:lstStyle/>
          <a:p>
            <a:r>
              <a:rPr lang="es-ES" b="1" dirty="0" smtClean="0">
                <a:solidFill>
                  <a:schemeClr val="bg1"/>
                </a:solidFill>
              </a:rPr>
              <a:t>Interpretación y distribución espacial de Pb</a:t>
            </a:r>
            <a:endParaRPr lang="es-ES" b="1" dirty="0">
              <a:solidFill>
                <a:schemeClr val="bg1"/>
              </a:solidFill>
            </a:endParaRPr>
          </a:p>
        </p:txBody>
      </p:sp>
      <p:sp>
        <p:nvSpPr>
          <p:cNvPr id="19" name="Rectángulo 18"/>
          <p:cNvSpPr/>
          <p:nvPr/>
        </p:nvSpPr>
        <p:spPr>
          <a:xfrm>
            <a:off x="578568" y="1996133"/>
            <a:ext cx="4969037" cy="440120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buFont typeface="Arial" panose="020B0604020202020204" pitchFamily="34" charset="0"/>
              <a:buChar char="•"/>
            </a:pPr>
            <a:r>
              <a:rPr lang="es-ES" sz="1400" dirty="0"/>
              <a:t>El </a:t>
            </a:r>
            <a:r>
              <a:rPr lang="es-ES" sz="1400" dirty="0" smtClean="0"/>
              <a:t>NF es de 14,82 </a:t>
            </a:r>
            <a:r>
              <a:rPr lang="es-ES" sz="1400" dirty="0"/>
              <a:t>mg/Kg </a:t>
            </a:r>
            <a:r>
              <a:rPr lang="es-ES" sz="1400" dirty="0" smtClean="0"/>
              <a:t>y NGR </a:t>
            </a:r>
            <a:r>
              <a:rPr lang="es-ES" sz="1400" dirty="0"/>
              <a:t>es 23,88 mg/Kg</a:t>
            </a:r>
            <a:r>
              <a:rPr lang="es-ES" sz="1400" dirty="0" smtClean="0"/>
              <a:t>.</a:t>
            </a:r>
          </a:p>
          <a:p>
            <a:pPr algn="just"/>
            <a:endParaRPr lang="es-ES" sz="1400" dirty="0" smtClean="0"/>
          </a:p>
          <a:p>
            <a:pPr marL="285750" indent="-285750" algn="just">
              <a:buFont typeface="Arial" panose="020B0604020202020204" pitchFamily="34" charset="0"/>
              <a:buChar char="•"/>
            </a:pPr>
            <a:r>
              <a:rPr lang="es-ES" sz="1400" dirty="0" smtClean="0"/>
              <a:t> </a:t>
            </a:r>
            <a:r>
              <a:rPr lang="es-ES" sz="1400" dirty="0"/>
              <a:t>El criterio de calidad según TULSMA (2015), es de 19 mg/Kg, superior al NF obtenido de 14,82mg/Kg. </a:t>
            </a:r>
            <a:endParaRPr lang="es-ES" sz="1400" dirty="0" smtClean="0"/>
          </a:p>
          <a:p>
            <a:pPr marL="285750" indent="-285750" algn="just">
              <a:buFont typeface="Arial" panose="020B0604020202020204" pitchFamily="34" charset="0"/>
              <a:buChar char="•"/>
            </a:pPr>
            <a:endParaRPr lang="es-ES" sz="1400" dirty="0" smtClean="0"/>
          </a:p>
          <a:p>
            <a:pPr marL="285750" indent="-285750" algn="just">
              <a:buFont typeface="Arial" panose="020B0604020202020204" pitchFamily="34" charset="0"/>
              <a:buChar char="•"/>
            </a:pPr>
            <a:r>
              <a:rPr lang="es-ES" sz="1400" dirty="0" smtClean="0"/>
              <a:t>El </a:t>
            </a:r>
            <a:r>
              <a:rPr lang="es-ES" sz="1400" dirty="0"/>
              <a:t>criterio de remediación para Pb especificado por TULSMA (</a:t>
            </a:r>
            <a:r>
              <a:rPr lang="es-ES" sz="1400" dirty="0" smtClean="0"/>
              <a:t>2015), para </a:t>
            </a:r>
            <a:r>
              <a:rPr lang="es-ES" sz="1400" dirty="0"/>
              <a:t>suelos: residenciales es 140mg/L, agrícolas de 60mg/Kg, comerciales e industriales corresponde a 150mg/Kg</a:t>
            </a:r>
            <a:r>
              <a:rPr lang="es-ES" sz="1400" dirty="0" smtClean="0"/>
              <a:t>.</a:t>
            </a:r>
          </a:p>
          <a:p>
            <a:pPr marL="285750" indent="-285750" algn="just">
              <a:buFont typeface="Arial" panose="020B0604020202020204" pitchFamily="34" charset="0"/>
              <a:buChar char="•"/>
            </a:pPr>
            <a:endParaRPr lang="es-ES" sz="1400" dirty="0" smtClean="0"/>
          </a:p>
          <a:p>
            <a:pPr marL="285750" indent="-285750" algn="just">
              <a:buFont typeface="Arial" panose="020B0604020202020204" pitchFamily="34" charset="0"/>
              <a:buChar char="•"/>
            </a:pPr>
            <a:r>
              <a:rPr lang="es-ES" sz="1400" dirty="0" smtClean="0"/>
              <a:t>Según </a:t>
            </a:r>
            <a:r>
              <a:rPr lang="es-ES" sz="1400" dirty="0"/>
              <a:t>RAOHE (2010), el límite permisible para uso agrícola es &lt; 100mg/Kg, uso industrial &lt; 500mg/Kg y en suelos de ecosistemas sensibles &lt; 80 mg/Kg. Estos niveles superan el NGR obtenido, por lo que se sugiere actualizar el valor permisible para ecosistemas sensibles. </a:t>
            </a:r>
            <a:endParaRPr lang="es-ES" sz="1400" dirty="0" smtClean="0"/>
          </a:p>
          <a:p>
            <a:pPr marL="285750" indent="-285750" algn="just">
              <a:buFont typeface="Arial" panose="020B0604020202020204" pitchFamily="34" charset="0"/>
              <a:buChar char="•"/>
            </a:pPr>
            <a:endParaRPr lang="es-ES" sz="1400" dirty="0" smtClean="0"/>
          </a:p>
          <a:p>
            <a:pPr marL="285750" indent="-285750" algn="just">
              <a:buFont typeface="Arial" panose="020B0604020202020204" pitchFamily="34" charset="0"/>
              <a:buChar char="•"/>
            </a:pPr>
            <a:r>
              <a:rPr lang="es-ES" sz="1400" b="1" dirty="0" smtClean="0"/>
              <a:t>Distribución espacial: </a:t>
            </a:r>
            <a:r>
              <a:rPr lang="es-ES" sz="1400" dirty="0" smtClean="0"/>
              <a:t>una </a:t>
            </a:r>
            <a:r>
              <a:rPr lang="es-ES" sz="1400" dirty="0"/>
              <a:t>sola zona que supera el NGR, por lo tanto, se considera como una anomalía geoquímica. </a:t>
            </a:r>
            <a:endParaRPr lang="es-ES" sz="1200" dirty="0"/>
          </a:p>
        </p:txBody>
      </p:sp>
      <p:pic>
        <p:nvPicPr>
          <p:cNvPr id="7" name="Imagen 6" descr="F:\TESIS MAESTRIA\MAPAS_JPEG_TESIS_WORD\Krigging Pb.jpg"/>
          <p:cNvPicPr/>
          <p:nvPr/>
        </p:nvPicPr>
        <p:blipFill rotWithShape="1">
          <a:blip r:embed="rId2" cstate="print">
            <a:extLst>
              <a:ext uri="{28A0092B-C50C-407E-A947-70E740481C1C}">
                <a14:useLocalDpi xmlns:a14="http://schemas.microsoft.com/office/drawing/2010/main" val="0"/>
              </a:ext>
            </a:extLst>
          </a:blip>
          <a:srcRect l="4396" t="7694" r="3518" b="4194"/>
          <a:stretch/>
        </p:blipFill>
        <p:spPr bwMode="auto">
          <a:xfrm>
            <a:off x="6617984" y="873457"/>
            <a:ext cx="5282864" cy="59845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4954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13647"/>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3. RESULTADOS </a:t>
            </a: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Y DISCUSIÓN</a:t>
            </a:r>
          </a:p>
        </p:txBody>
      </p:sp>
      <p:sp>
        <p:nvSpPr>
          <p:cNvPr id="16" name="Rectángulo 15"/>
          <p:cNvSpPr/>
          <p:nvPr/>
        </p:nvSpPr>
        <p:spPr>
          <a:xfrm>
            <a:off x="578568" y="1341883"/>
            <a:ext cx="5099473" cy="369332"/>
          </a:xfrm>
          <a:prstGeom prst="rect">
            <a:avLst/>
          </a:prstGeom>
          <a:solidFill>
            <a:schemeClr val="accent2"/>
          </a:solidFill>
        </p:spPr>
        <p:txBody>
          <a:bodyPr wrap="none">
            <a:spAutoFit/>
          </a:bodyPr>
          <a:lstStyle/>
          <a:p>
            <a:r>
              <a:rPr lang="es-ES" b="1" dirty="0" smtClean="0">
                <a:solidFill>
                  <a:schemeClr val="bg1"/>
                </a:solidFill>
              </a:rPr>
              <a:t>Interpretación y distribución espacial de Cd</a:t>
            </a:r>
            <a:endParaRPr lang="es-ES" b="1" dirty="0">
              <a:solidFill>
                <a:schemeClr val="bg1"/>
              </a:solidFill>
            </a:endParaRPr>
          </a:p>
        </p:txBody>
      </p:sp>
      <p:sp>
        <p:nvSpPr>
          <p:cNvPr id="19" name="Rectángulo 18"/>
          <p:cNvSpPr/>
          <p:nvPr/>
        </p:nvSpPr>
        <p:spPr>
          <a:xfrm>
            <a:off x="578568" y="1996133"/>
            <a:ext cx="4969037" cy="461664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buFont typeface="Arial" panose="020B0604020202020204" pitchFamily="34" charset="0"/>
              <a:buChar char="•"/>
            </a:pPr>
            <a:r>
              <a:rPr lang="es-ES" sz="1400" dirty="0" smtClean="0"/>
              <a:t>El NF: 0,58 </a:t>
            </a:r>
            <a:r>
              <a:rPr lang="es-ES" sz="1400" dirty="0"/>
              <a:t>mg/Kg y </a:t>
            </a:r>
            <a:r>
              <a:rPr lang="es-ES" sz="1400" dirty="0" smtClean="0"/>
              <a:t>NGR: 0,96 </a:t>
            </a:r>
            <a:r>
              <a:rPr lang="es-ES" sz="1400" dirty="0"/>
              <a:t>mg/Kg. </a:t>
            </a:r>
            <a:endParaRPr lang="es-ES" sz="1400" dirty="0" smtClean="0"/>
          </a:p>
          <a:p>
            <a:pPr algn="just"/>
            <a:endParaRPr lang="es-ES" sz="1400" dirty="0" smtClean="0"/>
          </a:p>
          <a:p>
            <a:pPr marL="285750" indent="-285750" algn="just">
              <a:buFont typeface="Arial" panose="020B0604020202020204" pitchFamily="34" charset="0"/>
              <a:buChar char="•"/>
            </a:pPr>
            <a:r>
              <a:rPr lang="es-ES" sz="1400" dirty="0" smtClean="0"/>
              <a:t>TULSMA </a:t>
            </a:r>
            <a:r>
              <a:rPr lang="es-ES" sz="1400" dirty="0"/>
              <a:t>(2015), </a:t>
            </a:r>
            <a:r>
              <a:rPr lang="es-ES" sz="1400" dirty="0" smtClean="0"/>
              <a:t>especifica criterio </a:t>
            </a:r>
            <a:r>
              <a:rPr lang="es-ES" sz="1400" dirty="0"/>
              <a:t>de calidad de 0,50 mg/Kg, menor pero aproximado al NF obtenido de 0,58 mg/Kg. </a:t>
            </a:r>
            <a:endParaRPr lang="es-ES" sz="1400" dirty="0" smtClean="0"/>
          </a:p>
          <a:p>
            <a:pPr marL="285750" indent="-285750" algn="just">
              <a:buFont typeface="Arial" panose="020B0604020202020204" pitchFamily="34" charset="0"/>
              <a:buChar char="•"/>
            </a:pPr>
            <a:endParaRPr lang="es-ES" sz="1400" dirty="0" smtClean="0"/>
          </a:p>
          <a:p>
            <a:pPr marL="285750" indent="-285750" algn="just">
              <a:buFont typeface="Arial" panose="020B0604020202020204" pitchFamily="34" charset="0"/>
              <a:buChar char="•"/>
            </a:pPr>
            <a:r>
              <a:rPr lang="es-ES" sz="1400" dirty="0" smtClean="0"/>
              <a:t>El </a:t>
            </a:r>
            <a:r>
              <a:rPr lang="es-ES" sz="1400" dirty="0"/>
              <a:t>criterio de remediación para Cd especificado </a:t>
            </a:r>
            <a:r>
              <a:rPr lang="es-ES" sz="1400" dirty="0" smtClean="0"/>
              <a:t>para </a:t>
            </a:r>
            <a:r>
              <a:rPr lang="es-ES" sz="1400" dirty="0"/>
              <a:t>suelos: residenciales es 4 mg/L, agrícolas es de 2 mg/Kg, comerciales e industriales corresponde a 10 mg/Kg. </a:t>
            </a:r>
            <a:r>
              <a:rPr lang="es-ES" sz="1400" dirty="0" smtClean="0"/>
              <a:t>Estos </a:t>
            </a:r>
            <a:r>
              <a:rPr lang="es-ES" sz="1400" dirty="0"/>
              <a:t>niveles superan el NGR </a:t>
            </a:r>
            <a:r>
              <a:rPr lang="es-ES" sz="1400" dirty="0" smtClean="0"/>
              <a:t>obtenido.</a:t>
            </a:r>
          </a:p>
          <a:p>
            <a:pPr marL="285750" indent="-285750" algn="just">
              <a:buFont typeface="Arial" panose="020B0604020202020204" pitchFamily="34" charset="0"/>
              <a:buChar char="•"/>
            </a:pPr>
            <a:endParaRPr lang="es-ES" sz="1400" dirty="0" smtClean="0"/>
          </a:p>
          <a:p>
            <a:pPr marL="285750" indent="-285750" algn="just">
              <a:buFont typeface="Arial" panose="020B0604020202020204" pitchFamily="34" charset="0"/>
              <a:buChar char="•"/>
            </a:pPr>
            <a:r>
              <a:rPr lang="es-ES" sz="1400" dirty="0" smtClean="0"/>
              <a:t>RAOHE </a:t>
            </a:r>
            <a:r>
              <a:rPr lang="es-ES" sz="1400" dirty="0"/>
              <a:t>(</a:t>
            </a:r>
            <a:r>
              <a:rPr lang="es-ES" sz="1400" dirty="0" smtClean="0"/>
              <a:t>2010): límite </a:t>
            </a:r>
            <a:r>
              <a:rPr lang="es-ES" sz="1400" dirty="0"/>
              <a:t>permisible para uso agrícola es &lt; 2mg/kg, uso industrial </a:t>
            </a:r>
            <a:r>
              <a:rPr lang="es-ES" sz="1400" dirty="0" smtClean="0"/>
              <a:t>es </a:t>
            </a:r>
            <a:r>
              <a:rPr lang="es-ES" sz="1400" dirty="0"/>
              <a:t>&lt; 10mg/Kg y en suelos de ecosistemas sensibles es &lt; 1 mg/Kg</a:t>
            </a:r>
            <a:r>
              <a:rPr lang="es-ES" sz="1400" dirty="0" smtClean="0"/>
              <a:t>.</a:t>
            </a:r>
          </a:p>
          <a:p>
            <a:pPr marL="285750" indent="-285750" algn="just">
              <a:buFont typeface="Arial" panose="020B0604020202020204" pitchFamily="34" charset="0"/>
              <a:buChar char="•"/>
            </a:pPr>
            <a:endParaRPr lang="es-ES" sz="1400" dirty="0" smtClean="0"/>
          </a:p>
          <a:p>
            <a:pPr marL="285750" indent="-285750" algn="just">
              <a:buFont typeface="Arial" panose="020B0604020202020204" pitchFamily="34" charset="0"/>
              <a:buChar char="•"/>
            </a:pPr>
            <a:r>
              <a:rPr lang="es-ES" sz="1400" b="1" dirty="0" smtClean="0"/>
              <a:t>Distribución espacial: </a:t>
            </a:r>
            <a:r>
              <a:rPr lang="es-ES" sz="1400" dirty="0"/>
              <a:t>existen </a:t>
            </a:r>
            <a:r>
              <a:rPr lang="es-ES" sz="1400" dirty="0" smtClean="0"/>
              <a:t>5 zonas (en rojo) que </a:t>
            </a:r>
            <a:r>
              <a:rPr lang="es-ES" sz="1400" dirty="0"/>
              <a:t>abarcan el NGR de 0,96mg/kg, </a:t>
            </a:r>
            <a:r>
              <a:rPr lang="es-ES" sz="1400" dirty="0" smtClean="0"/>
              <a:t>y superando </a:t>
            </a:r>
            <a:r>
              <a:rPr lang="es-ES" sz="1400" dirty="0"/>
              <a:t>nivel permisible de 1mg/Kg, por lo se debe estudiar si dichas zonas no han sido perturbadas con agentes contaminantes antes de catalogarlas como anomalías geoquímicas. </a:t>
            </a:r>
            <a:endParaRPr lang="es-ES" sz="1200" dirty="0"/>
          </a:p>
        </p:txBody>
      </p:sp>
      <p:pic>
        <p:nvPicPr>
          <p:cNvPr id="8" name="Imagen 7" descr="F:\TESIS MAESTRIA\MAPAS_JPEG_TESIS_WORD\Krigging Cd.jpg"/>
          <p:cNvPicPr/>
          <p:nvPr/>
        </p:nvPicPr>
        <p:blipFill rotWithShape="1">
          <a:blip r:embed="rId2" cstate="print">
            <a:extLst>
              <a:ext uri="{28A0092B-C50C-407E-A947-70E740481C1C}">
                <a14:useLocalDpi xmlns:a14="http://schemas.microsoft.com/office/drawing/2010/main" val="0"/>
              </a:ext>
            </a:extLst>
          </a:blip>
          <a:srcRect l="5124" t="7574" r="3959" b="4573"/>
          <a:stretch/>
        </p:blipFill>
        <p:spPr bwMode="auto">
          <a:xfrm>
            <a:off x="6714699" y="818867"/>
            <a:ext cx="4981432" cy="60391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51031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13647"/>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3. RESULTADOS </a:t>
            </a: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Y DISCUSIÓN</a:t>
            </a:r>
          </a:p>
        </p:txBody>
      </p:sp>
      <p:sp>
        <p:nvSpPr>
          <p:cNvPr id="16" name="Rectángulo 15"/>
          <p:cNvSpPr/>
          <p:nvPr/>
        </p:nvSpPr>
        <p:spPr>
          <a:xfrm>
            <a:off x="578568" y="1341883"/>
            <a:ext cx="5054589" cy="369332"/>
          </a:xfrm>
          <a:prstGeom prst="rect">
            <a:avLst/>
          </a:prstGeom>
          <a:solidFill>
            <a:schemeClr val="accent2"/>
          </a:solidFill>
        </p:spPr>
        <p:txBody>
          <a:bodyPr wrap="none">
            <a:spAutoFit/>
          </a:bodyPr>
          <a:lstStyle/>
          <a:p>
            <a:r>
              <a:rPr lang="es-ES" b="1" dirty="0" smtClean="0">
                <a:solidFill>
                  <a:schemeClr val="bg1"/>
                </a:solidFill>
              </a:rPr>
              <a:t>Interpretación y distribución espacial de Ba</a:t>
            </a:r>
            <a:endParaRPr lang="es-ES" b="1" dirty="0">
              <a:solidFill>
                <a:schemeClr val="bg1"/>
              </a:solidFill>
            </a:endParaRPr>
          </a:p>
        </p:txBody>
      </p:sp>
      <p:sp>
        <p:nvSpPr>
          <p:cNvPr id="19" name="Rectángulo 18"/>
          <p:cNvSpPr/>
          <p:nvPr/>
        </p:nvSpPr>
        <p:spPr>
          <a:xfrm>
            <a:off x="578568" y="1996133"/>
            <a:ext cx="4969037" cy="418576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buFont typeface="Arial" panose="020B0604020202020204" pitchFamily="34" charset="0"/>
              <a:buChar char="•"/>
            </a:pPr>
            <a:r>
              <a:rPr lang="es-ES" sz="1400" dirty="0"/>
              <a:t>El </a:t>
            </a:r>
            <a:r>
              <a:rPr lang="es-ES" sz="1400" b="1" dirty="0" smtClean="0"/>
              <a:t>NF: 175,23 </a:t>
            </a:r>
            <a:r>
              <a:rPr lang="es-ES" sz="1400" b="1" dirty="0"/>
              <a:t>mg/Kg </a:t>
            </a:r>
            <a:r>
              <a:rPr lang="es-ES" sz="1400" dirty="0"/>
              <a:t>y </a:t>
            </a:r>
            <a:r>
              <a:rPr lang="es-ES" sz="1400" b="1" dirty="0" smtClean="0"/>
              <a:t>NGR: 332,86 </a:t>
            </a:r>
            <a:r>
              <a:rPr lang="es-ES" sz="1400" b="1" dirty="0"/>
              <a:t>mg/Kg</a:t>
            </a:r>
            <a:r>
              <a:rPr lang="es-ES" sz="1400" dirty="0"/>
              <a:t>. </a:t>
            </a:r>
            <a:endParaRPr lang="es-ES" sz="1400" dirty="0" smtClean="0"/>
          </a:p>
          <a:p>
            <a:pPr algn="just"/>
            <a:endParaRPr lang="es-ES" sz="1400" dirty="0" smtClean="0"/>
          </a:p>
          <a:p>
            <a:pPr marL="285750" indent="-285750" algn="just">
              <a:buFont typeface="Arial" panose="020B0604020202020204" pitchFamily="34" charset="0"/>
              <a:buChar char="•"/>
            </a:pPr>
            <a:r>
              <a:rPr lang="es-ES" sz="1400" dirty="0" smtClean="0"/>
              <a:t>El </a:t>
            </a:r>
            <a:r>
              <a:rPr lang="es-ES" sz="1400" dirty="0"/>
              <a:t>TULSMA (2015), especifica su criterio de calidad en 200 mg/Kg, superando al NF obtenido de 175,23 mg/Kg. </a:t>
            </a:r>
            <a:endParaRPr lang="es-ES" sz="1400" dirty="0" smtClean="0"/>
          </a:p>
          <a:p>
            <a:pPr algn="just"/>
            <a:endParaRPr lang="es-ES" sz="1400" dirty="0" smtClean="0"/>
          </a:p>
          <a:p>
            <a:pPr marL="285750" indent="-285750" algn="just">
              <a:buFont typeface="Arial" panose="020B0604020202020204" pitchFamily="34" charset="0"/>
              <a:buChar char="•"/>
            </a:pPr>
            <a:r>
              <a:rPr lang="es-ES" sz="1400" dirty="0" smtClean="0"/>
              <a:t>Los LMP o </a:t>
            </a:r>
            <a:r>
              <a:rPr lang="es-ES" sz="1400" dirty="0"/>
              <a:t>criterio de remediación </a:t>
            </a:r>
            <a:r>
              <a:rPr lang="es-ES" sz="1400" dirty="0" smtClean="0"/>
              <a:t>son: </a:t>
            </a:r>
            <a:r>
              <a:rPr lang="es-ES" sz="1400" dirty="0"/>
              <a:t>para uso residencial corresponde a 500 mg/L, para agrícola es de 750 mg/Kg, para uso comercial e industrial corresponde a 2000 mg/Kg, valores que superan el NGR obtenido</a:t>
            </a:r>
            <a:r>
              <a:rPr lang="es-ES" sz="1400" dirty="0" smtClean="0"/>
              <a:t>.</a:t>
            </a:r>
          </a:p>
          <a:p>
            <a:pPr algn="just"/>
            <a:r>
              <a:rPr lang="es-ES" sz="1400" dirty="0" smtClean="0"/>
              <a:t> </a:t>
            </a:r>
          </a:p>
          <a:p>
            <a:pPr marL="285750" indent="-285750" algn="just">
              <a:buFont typeface="Arial" panose="020B0604020202020204" pitchFamily="34" charset="0"/>
              <a:buChar char="•"/>
            </a:pPr>
            <a:r>
              <a:rPr lang="es-ES" sz="1400" b="1" dirty="0" smtClean="0"/>
              <a:t>Distribución </a:t>
            </a:r>
            <a:r>
              <a:rPr lang="es-ES" sz="1400" b="1" dirty="0"/>
              <a:t>espacial </a:t>
            </a:r>
            <a:r>
              <a:rPr lang="es-ES" sz="1400" dirty="0" smtClean="0"/>
              <a:t>existen </a:t>
            </a:r>
            <a:r>
              <a:rPr lang="es-ES" sz="1400" dirty="0"/>
              <a:t>4 zonas resaltadas de color rojo, las cuales contienen el NGR de 332,86 mg/kg, considerándolas como anomalías geoquímicas, debido </a:t>
            </a:r>
            <a:r>
              <a:rPr lang="es-ES" sz="1400" dirty="0" smtClean="0"/>
              <a:t>a </a:t>
            </a:r>
            <a:r>
              <a:rPr lang="es-ES" sz="1400" dirty="0"/>
              <a:t>que no superan ninguno de los criterios de remediación especificados por el TULSMA que implica afectación de éste recurso natural. </a:t>
            </a:r>
            <a:endParaRPr lang="es-ES" sz="1200" dirty="0"/>
          </a:p>
        </p:txBody>
      </p:sp>
      <p:pic>
        <p:nvPicPr>
          <p:cNvPr id="10" name="Imagen 9" descr="F:\TESIS MAESTRIA\MAPAS_JPEG_TESIS_WORD\Krigging Ba.jpg"/>
          <p:cNvPicPr/>
          <p:nvPr/>
        </p:nvPicPr>
        <p:blipFill rotWithShape="1">
          <a:blip r:embed="rId2" cstate="print">
            <a:extLst>
              <a:ext uri="{28A0092B-C50C-407E-A947-70E740481C1C}">
                <a14:useLocalDpi xmlns:a14="http://schemas.microsoft.com/office/drawing/2010/main" val="0"/>
              </a:ext>
            </a:extLst>
          </a:blip>
          <a:srcRect l="5124" t="8051" r="3628" b="4444"/>
          <a:stretch/>
        </p:blipFill>
        <p:spPr bwMode="auto">
          <a:xfrm>
            <a:off x="6837528" y="970911"/>
            <a:ext cx="5008729" cy="570284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34716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6221939" y="101061"/>
            <a:ext cx="5866228" cy="86985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1. INTRODUCCIÓN</a:t>
            </a:r>
            <a:endPar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4" name="Rectángulo 3"/>
          <p:cNvSpPr/>
          <p:nvPr/>
        </p:nvSpPr>
        <p:spPr>
          <a:xfrm>
            <a:off x="194430" y="1188446"/>
            <a:ext cx="4296725" cy="4191917"/>
          </a:xfrm>
          <a:prstGeom prst="rect">
            <a:avLst/>
          </a:prstGeom>
          <a:solidFill>
            <a:schemeClr val="accent1">
              <a:lumMod val="20000"/>
              <a:lumOff val="80000"/>
            </a:schemeClr>
          </a:solidFill>
        </p:spPr>
        <p:txBody>
          <a:bodyPr wrap="square">
            <a:spAutoFit/>
          </a:bodyPr>
          <a:lstStyle/>
          <a:p>
            <a:pPr lvl="0">
              <a:lnSpc>
                <a:spcPct val="90000"/>
              </a:lnSpc>
            </a:pPr>
            <a:r>
              <a:rPr lang="es-EC" sz="1600" b="1" dirty="0" smtClean="0">
                <a:solidFill>
                  <a:srgbClr val="002060"/>
                </a:solidFill>
              </a:rPr>
              <a:t>Metales Pesados</a:t>
            </a:r>
          </a:p>
          <a:p>
            <a:pPr lvl="0">
              <a:lnSpc>
                <a:spcPct val="90000"/>
              </a:lnSpc>
            </a:pPr>
            <a:r>
              <a:rPr lang="es-ES" sz="1400" dirty="0" smtClean="0">
                <a:solidFill>
                  <a:schemeClr val="bg1"/>
                </a:solidFill>
              </a:rPr>
              <a:t>Elementos  de carácter metálico caracterizados por :</a:t>
            </a:r>
          </a:p>
          <a:p>
            <a:pPr marL="285750" lvl="0" indent="-285750">
              <a:lnSpc>
                <a:spcPct val="90000"/>
              </a:lnSpc>
              <a:buFontTx/>
              <a:buChar char="-"/>
            </a:pPr>
            <a:r>
              <a:rPr lang="es-ES" sz="1400" b="1" dirty="0" smtClean="0">
                <a:solidFill>
                  <a:schemeClr val="bg1"/>
                </a:solidFill>
              </a:rPr>
              <a:t>Densidad: </a:t>
            </a:r>
            <a:r>
              <a:rPr lang="es-ES" sz="1400" dirty="0">
                <a:solidFill>
                  <a:schemeClr val="bg1"/>
                </a:solidFill>
              </a:rPr>
              <a:t>&gt; 5 g/cm3</a:t>
            </a:r>
            <a:endParaRPr lang="es-ES" sz="1400" dirty="0" smtClean="0">
              <a:solidFill>
                <a:schemeClr val="bg1"/>
              </a:solidFill>
            </a:endParaRPr>
          </a:p>
          <a:p>
            <a:pPr marL="285750" lvl="0" indent="-285750">
              <a:lnSpc>
                <a:spcPct val="90000"/>
              </a:lnSpc>
              <a:buFontTx/>
              <a:buChar char="-"/>
            </a:pPr>
            <a:r>
              <a:rPr lang="es-ES" sz="1400" b="1" dirty="0" smtClean="0">
                <a:solidFill>
                  <a:schemeClr val="bg1"/>
                </a:solidFill>
              </a:rPr>
              <a:t>Abundancia</a:t>
            </a:r>
            <a:r>
              <a:rPr lang="es-ES" sz="1400" b="1" dirty="0">
                <a:solidFill>
                  <a:schemeClr val="bg1"/>
                </a:solidFill>
              </a:rPr>
              <a:t>:</a:t>
            </a:r>
            <a:r>
              <a:rPr lang="es-ES" sz="1400" dirty="0">
                <a:solidFill>
                  <a:schemeClr val="bg1"/>
                </a:solidFill>
              </a:rPr>
              <a:t> </a:t>
            </a:r>
            <a:endParaRPr lang="es-ES" sz="1400" dirty="0" smtClean="0">
              <a:solidFill>
                <a:schemeClr val="bg1"/>
              </a:solidFill>
            </a:endParaRPr>
          </a:p>
          <a:p>
            <a:pPr lvl="0">
              <a:lnSpc>
                <a:spcPct val="90000"/>
              </a:lnSpc>
            </a:pPr>
            <a:r>
              <a:rPr lang="es-ES" sz="1400" dirty="0">
                <a:solidFill>
                  <a:schemeClr val="bg1"/>
                </a:solidFill>
              </a:rPr>
              <a:t>	</a:t>
            </a:r>
            <a:r>
              <a:rPr lang="es-ES" sz="1400" b="1" i="1" dirty="0" smtClean="0">
                <a:solidFill>
                  <a:schemeClr val="bg1"/>
                </a:solidFill>
              </a:rPr>
              <a:t>Mayoritarios</a:t>
            </a:r>
            <a:r>
              <a:rPr lang="es-ES" sz="1400" b="1" i="1" dirty="0">
                <a:solidFill>
                  <a:schemeClr val="bg1"/>
                </a:solidFill>
              </a:rPr>
              <a:t>:</a:t>
            </a:r>
            <a:r>
              <a:rPr lang="es-ES" sz="1400" i="1" dirty="0">
                <a:solidFill>
                  <a:schemeClr val="bg1"/>
                </a:solidFill>
              </a:rPr>
              <a:t> </a:t>
            </a:r>
            <a:r>
              <a:rPr lang="es-ES" sz="1400" dirty="0" smtClean="0">
                <a:solidFill>
                  <a:schemeClr val="bg1"/>
                </a:solidFill>
              </a:rPr>
              <a:t>&gt;</a:t>
            </a:r>
            <a:r>
              <a:rPr lang="es-ES" sz="1400" dirty="0">
                <a:solidFill>
                  <a:schemeClr val="bg1"/>
                </a:solidFill>
              </a:rPr>
              <a:t>1% </a:t>
            </a:r>
            <a:r>
              <a:rPr lang="es-ES" sz="1400" dirty="0" err="1">
                <a:solidFill>
                  <a:schemeClr val="bg1"/>
                </a:solidFill>
              </a:rPr>
              <a:t>ó</a:t>
            </a:r>
            <a:r>
              <a:rPr lang="es-ES" sz="1400" dirty="0">
                <a:solidFill>
                  <a:schemeClr val="bg1"/>
                </a:solidFill>
              </a:rPr>
              <a:t> &gt;10.000 ppm. Son: Si, </a:t>
            </a:r>
            <a:r>
              <a:rPr lang="es-ES" sz="1400" dirty="0" smtClean="0">
                <a:solidFill>
                  <a:schemeClr val="bg1"/>
                </a:solidFill>
              </a:rPr>
              <a:t>	Al</a:t>
            </a:r>
            <a:r>
              <a:rPr lang="es-ES" sz="1400" dirty="0">
                <a:solidFill>
                  <a:schemeClr val="bg1"/>
                </a:solidFill>
              </a:rPr>
              <a:t>, Fe, Mn, Mg, Ca, </a:t>
            </a:r>
            <a:r>
              <a:rPr lang="es-ES" sz="1400" dirty="0" err="1">
                <a:solidFill>
                  <a:schemeClr val="bg1"/>
                </a:solidFill>
              </a:rPr>
              <a:t>Na</a:t>
            </a:r>
            <a:r>
              <a:rPr lang="es-ES" sz="1400" dirty="0">
                <a:solidFill>
                  <a:schemeClr val="bg1"/>
                </a:solidFill>
              </a:rPr>
              <a:t>, K y P. </a:t>
            </a:r>
            <a:endParaRPr lang="es-ES" sz="1400" dirty="0" smtClean="0">
              <a:solidFill>
                <a:schemeClr val="bg1"/>
              </a:solidFill>
            </a:endParaRPr>
          </a:p>
          <a:p>
            <a:pPr lvl="0">
              <a:lnSpc>
                <a:spcPct val="90000"/>
              </a:lnSpc>
            </a:pPr>
            <a:r>
              <a:rPr lang="es-ES" sz="1400" dirty="0">
                <a:solidFill>
                  <a:schemeClr val="bg1"/>
                </a:solidFill>
              </a:rPr>
              <a:t>	</a:t>
            </a:r>
            <a:r>
              <a:rPr lang="es-ES" sz="1400" b="1" i="1" dirty="0" smtClean="0">
                <a:solidFill>
                  <a:schemeClr val="bg1"/>
                </a:solidFill>
              </a:rPr>
              <a:t>Traza</a:t>
            </a:r>
            <a:r>
              <a:rPr lang="es-ES" sz="1400" b="1" i="1" dirty="0">
                <a:solidFill>
                  <a:schemeClr val="bg1"/>
                </a:solidFill>
              </a:rPr>
              <a:t>:</a:t>
            </a:r>
            <a:r>
              <a:rPr lang="es-ES" sz="1400" dirty="0">
                <a:solidFill>
                  <a:schemeClr val="bg1"/>
                </a:solidFill>
              </a:rPr>
              <a:t> </a:t>
            </a:r>
            <a:r>
              <a:rPr lang="es-ES" sz="1400" dirty="0" smtClean="0">
                <a:solidFill>
                  <a:schemeClr val="bg1"/>
                </a:solidFill>
              </a:rPr>
              <a:t>&lt;</a:t>
            </a:r>
            <a:r>
              <a:rPr lang="es-ES" sz="1400" dirty="0">
                <a:solidFill>
                  <a:schemeClr val="bg1"/>
                </a:solidFill>
              </a:rPr>
              <a:t>1000 ppm. Son la mayoría de los </a:t>
            </a:r>
            <a:r>
              <a:rPr lang="es-ES" sz="1400" dirty="0" smtClean="0">
                <a:solidFill>
                  <a:schemeClr val="bg1"/>
                </a:solidFill>
              </a:rPr>
              <a:t>	metales pesados.</a:t>
            </a:r>
          </a:p>
          <a:p>
            <a:pPr lvl="0">
              <a:lnSpc>
                <a:spcPct val="90000"/>
              </a:lnSpc>
            </a:pPr>
            <a:r>
              <a:rPr lang="es-ES" sz="1400" dirty="0" smtClean="0">
                <a:solidFill>
                  <a:schemeClr val="bg1"/>
                </a:solidFill>
              </a:rPr>
              <a:t>	</a:t>
            </a:r>
            <a:r>
              <a:rPr lang="es-ES" sz="1400" b="1" i="1" dirty="0" smtClean="0">
                <a:solidFill>
                  <a:schemeClr val="bg1"/>
                </a:solidFill>
              </a:rPr>
              <a:t>Minoritarios</a:t>
            </a:r>
            <a:r>
              <a:rPr lang="es-ES" sz="1400" b="1" i="1" dirty="0">
                <a:solidFill>
                  <a:schemeClr val="bg1"/>
                </a:solidFill>
              </a:rPr>
              <a:t>:</a:t>
            </a:r>
            <a:r>
              <a:rPr lang="es-ES" sz="1400" dirty="0">
                <a:solidFill>
                  <a:schemeClr val="bg1"/>
                </a:solidFill>
              </a:rPr>
              <a:t> Tienen una abundancia intermedia de 1000-10.000 ppm. </a:t>
            </a:r>
            <a:r>
              <a:rPr lang="es-ES" sz="1400" dirty="0" smtClean="0">
                <a:solidFill>
                  <a:schemeClr val="bg1"/>
                </a:solidFill>
              </a:rPr>
              <a:t>Ba</a:t>
            </a:r>
            <a:r>
              <a:rPr lang="es-ES" sz="1400" dirty="0">
                <a:solidFill>
                  <a:schemeClr val="bg1"/>
                </a:solidFill>
              </a:rPr>
              <a:t>, Sr, etc</a:t>
            </a:r>
            <a:r>
              <a:rPr lang="es-ES" sz="1400" dirty="0" smtClean="0">
                <a:solidFill>
                  <a:schemeClr val="bg1"/>
                </a:solidFill>
              </a:rPr>
              <a:t>.</a:t>
            </a:r>
          </a:p>
          <a:p>
            <a:pPr lvl="0">
              <a:lnSpc>
                <a:spcPct val="90000"/>
              </a:lnSpc>
            </a:pPr>
            <a:endParaRPr lang="es-ES" sz="1400" dirty="0">
              <a:solidFill>
                <a:schemeClr val="bg1"/>
              </a:solidFill>
            </a:endParaRPr>
          </a:p>
          <a:p>
            <a:pPr lvl="0">
              <a:lnSpc>
                <a:spcPct val="90000"/>
              </a:lnSpc>
            </a:pPr>
            <a:endParaRPr lang="es-ES" sz="1400" dirty="0" smtClean="0">
              <a:solidFill>
                <a:schemeClr val="bg1"/>
              </a:solidFill>
            </a:endParaRPr>
          </a:p>
          <a:p>
            <a:pPr lvl="0">
              <a:lnSpc>
                <a:spcPct val="90000"/>
              </a:lnSpc>
            </a:pPr>
            <a:endParaRPr lang="es-ES" sz="1400" dirty="0" smtClean="0">
              <a:solidFill>
                <a:schemeClr val="bg1"/>
              </a:solidFill>
            </a:endParaRPr>
          </a:p>
          <a:p>
            <a:pPr lvl="0">
              <a:lnSpc>
                <a:spcPct val="90000"/>
              </a:lnSpc>
            </a:pPr>
            <a:endParaRPr lang="es-ES" sz="1400" dirty="0" smtClean="0">
              <a:solidFill>
                <a:schemeClr val="bg1"/>
              </a:solidFill>
            </a:endParaRPr>
          </a:p>
          <a:p>
            <a:pPr lvl="0">
              <a:lnSpc>
                <a:spcPct val="90000"/>
              </a:lnSpc>
            </a:pPr>
            <a:endParaRPr lang="es-ES" sz="1400" dirty="0" smtClean="0">
              <a:solidFill>
                <a:schemeClr val="bg1"/>
              </a:solidFill>
            </a:endParaRPr>
          </a:p>
          <a:p>
            <a:pPr marL="285750" lvl="0" indent="-285750">
              <a:lnSpc>
                <a:spcPct val="90000"/>
              </a:lnSpc>
              <a:buFontTx/>
              <a:buChar char="-"/>
            </a:pPr>
            <a:endParaRPr lang="es-ES" sz="1400" dirty="0" smtClean="0">
              <a:solidFill>
                <a:schemeClr val="bg1"/>
              </a:solidFill>
            </a:endParaRPr>
          </a:p>
          <a:p>
            <a:pPr marL="285750" lvl="0" indent="-285750">
              <a:lnSpc>
                <a:spcPct val="90000"/>
              </a:lnSpc>
              <a:buFontTx/>
              <a:buChar char="-"/>
            </a:pPr>
            <a:r>
              <a:rPr lang="es-ES" sz="1400" b="1" dirty="0" smtClean="0">
                <a:solidFill>
                  <a:schemeClr val="bg1"/>
                </a:solidFill>
              </a:rPr>
              <a:t>Toxicidad:</a:t>
            </a:r>
            <a:r>
              <a:rPr lang="es-ES" sz="1400" dirty="0" smtClean="0">
                <a:solidFill>
                  <a:schemeClr val="bg1"/>
                </a:solidFill>
              </a:rPr>
              <a:t> Cuando por aportes exógenos se combinan con otros y superan sus concentraciones normales.</a:t>
            </a:r>
          </a:p>
          <a:p>
            <a:pPr marL="285750" lvl="0" indent="-285750">
              <a:lnSpc>
                <a:spcPct val="90000"/>
              </a:lnSpc>
              <a:buFontTx/>
              <a:buChar char="-"/>
            </a:pPr>
            <a:endParaRPr lang="es-EC" sz="1400" dirty="0">
              <a:solidFill>
                <a:schemeClr val="bg1"/>
              </a:solidFill>
            </a:endParaRPr>
          </a:p>
        </p:txBody>
      </p:sp>
      <p:graphicFrame>
        <p:nvGraphicFramePr>
          <p:cNvPr id="7" name="Objeto 6"/>
          <p:cNvGraphicFramePr>
            <a:graphicFrameLocks noChangeAspect="1"/>
          </p:cNvGraphicFramePr>
          <p:nvPr>
            <p:extLst>
              <p:ext uri="{D42A27DB-BD31-4B8C-83A1-F6EECF244321}">
                <p14:modId xmlns:p14="http://schemas.microsoft.com/office/powerpoint/2010/main" val="2112379092"/>
              </p:ext>
            </p:extLst>
          </p:nvPr>
        </p:nvGraphicFramePr>
        <p:xfrm>
          <a:off x="159365" y="5323486"/>
          <a:ext cx="4962932" cy="1580665"/>
        </p:xfrm>
        <a:graphic>
          <a:graphicData uri="http://schemas.openxmlformats.org/presentationml/2006/ole">
            <mc:AlternateContent xmlns:mc="http://schemas.openxmlformats.org/markup-compatibility/2006">
              <mc:Choice xmlns:v="urn:schemas-microsoft-com:vml" Requires="v">
                <p:oleObj spid="_x0000_s2167" name="Documento" r:id="rId3" imgW="5969995" imgH="1724349" progId="Word.Document.12">
                  <p:embed/>
                </p:oleObj>
              </mc:Choice>
              <mc:Fallback>
                <p:oleObj name="Documento" r:id="rId3" imgW="5969995" imgH="1724349" progId="Word.Document.12">
                  <p:embed/>
                  <p:pic>
                    <p:nvPicPr>
                      <p:cNvPr id="7" name="Objeto 6"/>
                      <p:cNvPicPr/>
                      <p:nvPr/>
                    </p:nvPicPr>
                    <p:blipFill>
                      <a:blip r:embed="rId4"/>
                      <a:stretch>
                        <a:fillRect/>
                      </a:stretch>
                    </p:blipFill>
                    <p:spPr>
                      <a:xfrm>
                        <a:off x="159365" y="5323486"/>
                        <a:ext cx="4962932" cy="1580665"/>
                      </a:xfrm>
                      <a:prstGeom prst="rect">
                        <a:avLst/>
                      </a:prstGeom>
                    </p:spPr>
                  </p:pic>
                </p:oleObj>
              </mc:Fallback>
            </mc:AlternateContent>
          </a:graphicData>
        </a:graphic>
      </p:graphicFrame>
      <p:graphicFrame>
        <p:nvGraphicFramePr>
          <p:cNvPr id="10" name="Objeto 9"/>
          <p:cNvGraphicFramePr>
            <a:graphicFrameLocks noChangeAspect="1"/>
          </p:cNvGraphicFramePr>
          <p:nvPr>
            <p:extLst>
              <p:ext uri="{D42A27DB-BD31-4B8C-83A1-F6EECF244321}">
                <p14:modId xmlns:p14="http://schemas.microsoft.com/office/powerpoint/2010/main" val="703772048"/>
              </p:ext>
            </p:extLst>
          </p:nvPr>
        </p:nvGraphicFramePr>
        <p:xfrm>
          <a:off x="258127" y="3566717"/>
          <a:ext cx="4688612" cy="1062855"/>
        </p:xfrm>
        <a:graphic>
          <a:graphicData uri="http://schemas.openxmlformats.org/presentationml/2006/ole">
            <mc:AlternateContent xmlns:mc="http://schemas.openxmlformats.org/markup-compatibility/2006">
              <mc:Choice xmlns:v="urn:schemas-microsoft-com:vml" Requires="v">
                <p:oleObj spid="_x0000_s2168" name="Documento" r:id="rId5" imgW="5969995" imgH="1256038" progId="Word.Document.12">
                  <p:embed/>
                </p:oleObj>
              </mc:Choice>
              <mc:Fallback>
                <p:oleObj name="Documento" r:id="rId5" imgW="5969995" imgH="1256038" progId="Word.Document.12">
                  <p:embed/>
                  <p:pic>
                    <p:nvPicPr>
                      <p:cNvPr id="10" name="Objeto 9"/>
                      <p:cNvPicPr/>
                      <p:nvPr/>
                    </p:nvPicPr>
                    <p:blipFill>
                      <a:blip r:embed="rId6"/>
                      <a:stretch>
                        <a:fillRect/>
                      </a:stretch>
                    </p:blipFill>
                    <p:spPr>
                      <a:xfrm>
                        <a:off x="258127" y="3566717"/>
                        <a:ext cx="4688612" cy="1062855"/>
                      </a:xfrm>
                      <a:prstGeom prst="rect">
                        <a:avLst/>
                      </a:prstGeom>
                    </p:spPr>
                  </p:pic>
                </p:oleObj>
              </mc:Fallback>
            </mc:AlternateContent>
          </a:graphicData>
        </a:graphic>
      </p:graphicFrame>
      <p:sp>
        <p:nvSpPr>
          <p:cNvPr id="11" name="Rectángulo 10"/>
          <p:cNvSpPr/>
          <p:nvPr/>
        </p:nvSpPr>
        <p:spPr>
          <a:xfrm>
            <a:off x="4609302" y="1186840"/>
            <a:ext cx="7001444" cy="895630"/>
          </a:xfrm>
          <a:prstGeom prst="rect">
            <a:avLst/>
          </a:prstGeom>
          <a:solidFill>
            <a:schemeClr val="accent1">
              <a:lumMod val="20000"/>
              <a:lumOff val="80000"/>
            </a:schemeClr>
          </a:solidFill>
        </p:spPr>
        <p:txBody>
          <a:bodyPr wrap="square">
            <a:spAutoFit/>
          </a:bodyPr>
          <a:lstStyle/>
          <a:p>
            <a:pPr lvl="0">
              <a:lnSpc>
                <a:spcPct val="90000"/>
              </a:lnSpc>
            </a:pPr>
            <a:r>
              <a:rPr lang="es-EC" sz="1600" b="1" dirty="0" smtClean="0">
                <a:solidFill>
                  <a:srgbClr val="002060"/>
                </a:solidFill>
              </a:rPr>
              <a:t>Niveles Fondo (NF)</a:t>
            </a:r>
          </a:p>
          <a:p>
            <a:pPr lvl="0">
              <a:lnSpc>
                <a:spcPct val="90000"/>
              </a:lnSpc>
            </a:pPr>
            <a:r>
              <a:rPr lang="es-ES" sz="1400" dirty="0">
                <a:solidFill>
                  <a:schemeClr val="bg1"/>
                </a:solidFill>
              </a:rPr>
              <a:t>Los niveles fondo o background, se definen como la concentración de una sustancia, presente de forma sistemática en el medio natural, que no ha sido influenciada por actividades humanas </a:t>
            </a:r>
            <a:r>
              <a:rPr lang="es-ES" sz="1400" dirty="0" smtClean="0">
                <a:solidFill>
                  <a:schemeClr val="bg1"/>
                </a:solidFill>
              </a:rPr>
              <a:t>localizadas</a:t>
            </a:r>
            <a:r>
              <a:rPr lang="es-ES" sz="1400" dirty="0">
                <a:solidFill>
                  <a:schemeClr val="bg1"/>
                </a:solidFill>
              </a:rPr>
              <a:t> </a:t>
            </a:r>
            <a:r>
              <a:rPr lang="es-ES" sz="1400" dirty="0" smtClean="0">
                <a:solidFill>
                  <a:schemeClr val="bg1"/>
                </a:solidFill>
              </a:rPr>
              <a:t>(IGME, 2018).</a:t>
            </a:r>
          </a:p>
        </p:txBody>
      </p:sp>
      <p:sp>
        <p:nvSpPr>
          <p:cNvPr id="12" name="Rectángulo 11"/>
          <p:cNvSpPr/>
          <p:nvPr/>
        </p:nvSpPr>
        <p:spPr>
          <a:xfrm>
            <a:off x="4631654" y="2195321"/>
            <a:ext cx="6979092" cy="1117229"/>
          </a:xfrm>
          <a:prstGeom prst="rect">
            <a:avLst/>
          </a:prstGeom>
          <a:solidFill>
            <a:schemeClr val="accent1">
              <a:lumMod val="20000"/>
              <a:lumOff val="80000"/>
            </a:schemeClr>
          </a:solidFill>
        </p:spPr>
        <p:txBody>
          <a:bodyPr wrap="square">
            <a:spAutoFit/>
          </a:bodyPr>
          <a:lstStyle/>
          <a:p>
            <a:pPr>
              <a:lnSpc>
                <a:spcPct val="90000"/>
              </a:lnSpc>
            </a:pPr>
            <a:r>
              <a:rPr lang="es-EC" sz="1600" b="1" dirty="0">
                <a:solidFill>
                  <a:srgbClr val="002060"/>
                </a:solidFill>
              </a:rPr>
              <a:t>Niveles </a:t>
            </a:r>
            <a:r>
              <a:rPr lang="es-EC" sz="1600" b="1" dirty="0" smtClean="0">
                <a:solidFill>
                  <a:srgbClr val="002060"/>
                </a:solidFill>
              </a:rPr>
              <a:t>Genéricos de Referencia o </a:t>
            </a:r>
            <a:r>
              <a:rPr lang="es-EC" sz="1600" b="1" dirty="0" smtClean="0">
                <a:solidFill>
                  <a:srgbClr val="002060"/>
                </a:solidFill>
              </a:rPr>
              <a:t>Niveles </a:t>
            </a:r>
            <a:r>
              <a:rPr lang="es-EC" sz="1600" b="1" dirty="0" smtClean="0">
                <a:solidFill>
                  <a:srgbClr val="002060"/>
                </a:solidFill>
              </a:rPr>
              <a:t>de </a:t>
            </a:r>
            <a:r>
              <a:rPr lang="es-EC" sz="1600" b="1" dirty="0" smtClean="0">
                <a:solidFill>
                  <a:srgbClr val="002060"/>
                </a:solidFill>
              </a:rPr>
              <a:t>Referencia </a:t>
            </a:r>
            <a:r>
              <a:rPr lang="es-EC" sz="1600" b="1" dirty="0">
                <a:solidFill>
                  <a:srgbClr val="002060"/>
                </a:solidFill>
              </a:rPr>
              <a:t>(</a:t>
            </a:r>
            <a:r>
              <a:rPr lang="es-EC" sz="1600" b="1" dirty="0" smtClean="0">
                <a:solidFill>
                  <a:srgbClr val="002060"/>
                </a:solidFill>
              </a:rPr>
              <a:t>NGR)</a:t>
            </a:r>
            <a:endParaRPr lang="es-EC" sz="1600" b="1" dirty="0">
              <a:solidFill>
                <a:srgbClr val="002060"/>
              </a:solidFill>
            </a:endParaRPr>
          </a:p>
          <a:p>
            <a:pPr lvl="0">
              <a:lnSpc>
                <a:spcPct val="90000"/>
              </a:lnSpc>
            </a:pPr>
            <a:r>
              <a:rPr lang="es-ES" sz="1400" dirty="0" smtClean="0">
                <a:solidFill>
                  <a:schemeClr val="bg1"/>
                </a:solidFill>
              </a:rPr>
              <a:t>De </a:t>
            </a:r>
            <a:r>
              <a:rPr lang="es-ES" sz="1400" dirty="0">
                <a:solidFill>
                  <a:schemeClr val="bg1"/>
                </a:solidFill>
              </a:rPr>
              <a:t>acuerdo al Real Decreto de España 9/2005, la definición de NGR corresponde a la concentración de una sustancia contaminante en el suelo que no conlleva un riesgo superior al máximo aceptable para la salud humana o los </a:t>
            </a:r>
            <a:r>
              <a:rPr lang="es-ES" sz="1400" dirty="0" smtClean="0">
                <a:solidFill>
                  <a:schemeClr val="bg1"/>
                </a:solidFill>
              </a:rPr>
              <a:t>ecosistemas (BOE, 2005).</a:t>
            </a:r>
            <a:endParaRPr lang="es-EC" sz="1400" dirty="0">
              <a:solidFill>
                <a:schemeClr val="bg1"/>
              </a:solidFill>
            </a:endParaRPr>
          </a:p>
        </p:txBody>
      </p:sp>
      <p:graphicFrame>
        <p:nvGraphicFramePr>
          <p:cNvPr id="14" name="Objeto 13"/>
          <p:cNvGraphicFramePr>
            <a:graphicFrameLocks noChangeAspect="1"/>
          </p:cNvGraphicFramePr>
          <p:nvPr>
            <p:extLst>
              <p:ext uri="{D42A27DB-BD31-4B8C-83A1-F6EECF244321}">
                <p14:modId xmlns:p14="http://schemas.microsoft.com/office/powerpoint/2010/main" val="1884360609"/>
              </p:ext>
            </p:extLst>
          </p:nvPr>
        </p:nvGraphicFramePr>
        <p:xfrm>
          <a:off x="4847977" y="3707305"/>
          <a:ext cx="6921500" cy="3348675"/>
        </p:xfrm>
        <a:graphic>
          <a:graphicData uri="http://schemas.openxmlformats.org/presentationml/2006/ole">
            <mc:AlternateContent xmlns:mc="http://schemas.openxmlformats.org/markup-compatibility/2006">
              <mc:Choice xmlns:v="urn:schemas-microsoft-com:vml" Requires="v">
                <p:oleObj spid="_x0000_s2169" name="Documento" r:id="rId7" imgW="6694339" imgH="3809213" progId="Word.Document.12">
                  <p:embed/>
                </p:oleObj>
              </mc:Choice>
              <mc:Fallback>
                <p:oleObj name="Documento" r:id="rId7" imgW="6694339" imgH="3809213" progId="Word.Document.12">
                  <p:embed/>
                  <p:pic>
                    <p:nvPicPr>
                      <p:cNvPr id="14" name="Objeto 13"/>
                      <p:cNvPicPr/>
                      <p:nvPr/>
                    </p:nvPicPr>
                    <p:blipFill>
                      <a:blip r:embed="rId8"/>
                      <a:stretch>
                        <a:fillRect/>
                      </a:stretch>
                    </p:blipFill>
                    <p:spPr>
                      <a:xfrm>
                        <a:off x="4847977" y="3707305"/>
                        <a:ext cx="6921500" cy="3348675"/>
                      </a:xfrm>
                      <a:prstGeom prst="rect">
                        <a:avLst/>
                      </a:prstGeom>
                    </p:spPr>
                  </p:pic>
                </p:oleObj>
              </mc:Fallback>
            </mc:AlternateContent>
          </a:graphicData>
        </a:graphic>
      </p:graphicFrame>
      <p:sp>
        <p:nvSpPr>
          <p:cNvPr id="3" name="Rectángulo 2"/>
          <p:cNvSpPr/>
          <p:nvPr/>
        </p:nvSpPr>
        <p:spPr>
          <a:xfrm>
            <a:off x="4847977" y="3426391"/>
            <a:ext cx="6096000" cy="276999"/>
          </a:xfrm>
          <a:prstGeom prst="rect">
            <a:avLst/>
          </a:prstGeom>
        </p:spPr>
        <p:txBody>
          <a:bodyPr>
            <a:spAutoFit/>
          </a:bodyPr>
          <a:lstStyle/>
          <a:p>
            <a:pPr>
              <a:spcBef>
                <a:spcPts val="1200"/>
              </a:spcBef>
              <a:spcAft>
                <a:spcPts val="0"/>
              </a:spcAft>
            </a:pPr>
            <a:r>
              <a:rPr lang="es-ES" sz="1200" i="1" dirty="0">
                <a:solidFill>
                  <a:schemeClr val="bg1"/>
                </a:solidFill>
                <a:latin typeface="Arial" panose="020B0604020202020204" pitchFamily="34" charset="0"/>
                <a:ea typeface="Calibri" panose="020F0502020204030204" pitchFamily="34" charset="0"/>
                <a:cs typeface="Times New Roman" panose="02020603050405020304" pitchFamily="18" charset="0"/>
              </a:rPr>
              <a:t>Niveles de referencia de metales pesados en diferentes regiones (mg/kg)</a:t>
            </a:r>
            <a:endParaRPr lang="es-ES" sz="12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Rectángulo 4"/>
          <p:cNvSpPr/>
          <p:nvPr/>
        </p:nvSpPr>
        <p:spPr>
          <a:xfrm>
            <a:off x="4631654" y="6488667"/>
            <a:ext cx="3029355" cy="246221"/>
          </a:xfrm>
          <a:prstGeom prst="rect">
            <a:avLst/>
          </a:prstGeom>
        </p:spPr>
        <p:txBody>
          <a:bodyPr wrap="none">
            <a:spAutoFit/>
          </a:bodyPr>
          <a:lstStyle/>
          <a:p>
            <a:pPr indent="180340" algn="just">
              <a:spcAft>
                <a:spcPts val="0"/>
              </a:spcAft>
            </a:pPr>
            <a:r>
              <a:rPr lang="es-ES" sz="1000" dirty="0">
                <a:solidFill>
                  <a:schemeClr val="bg2"/>
                </a:solidFill>
                <a:latin typeface="Arial" panose="020B0604020202020204" pitchFamily="34" charset="0"/>
                <a:ea typeface="Calibri" panose="020F0502020204030204" pitchFamily="34" charset="0"/>
                <a:cs typeface="Times New Roman" panose="02020603050405020304" pitchFamily="18" charset="0"/>
              </a:rPr>
              <a:t>Fuente: (Rueda, Rodríguez, &amp; </a:t>
            </a:r>
            <a:r>
              <a:rPr lang="es-ES" sz="1000" dirty="0" err="1">
                <a:solidFill>
                  <a:schemeClr val="bg2"/>
                </a:solidFill>
                <a:latin typeface="Arial" panose="020B0604020202020204" pitchFamily="34" charset="0"/>
                <a:ea typeface="Calibri" panose="020F0502020204030204" pitchFamily="34" charset="0"/>
                <a:cs typeface="Times New Roman" panose="02020603050405020304" pitchFamily="18" charset="0"/>
              </a:rPr>
              <a:t>Madriñán</a:t>
            </a:r>
            <a:r>
              <a:rPr lang="es-ES" sz="1000" dirty="0">
                <a:solidFill>
                  <a:schemeClr val="bg2"/>
                </a:solidFill>
                <a:latin typeface="Arial" panose="020B0604020202020204" pitchFamily="34" charset="0"/>
                <a:ea typeface="Calibri" panose="020F0502020204030204" pitchFamily="34" charset="0"/>
                <a:cs typeface="Times New Roman" panose="02020603050405020304" pitchFamily="18" charset="0"/>
              </a:rPr>
              <a:t>, 2011)</a:t>
            </a:r>
            <a:endParaRPr lang="es-ES" sz="1000" dirty="0">
              <a:solidFill>
                <a:schemeClr val="bg2"/>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Rectángulo 5"/>
          <p:cNvSpPr/>
          <p:nvPr/>
        </p:nvSpPr>
        <p:spPr>
          <a:xfrm>
            <a:off x="-73998" y="6435608"/>
            <a:ext cx="2166940" cy="352341"/>
          </a:xfrm>
          <a:prstGeom prst="rect">
            <a:avLst/>
          </a:prstGeom>
        </p:spPr>
        <p:txBody>
          <a:bodyPr wrap="none">
            <a:spAutoFit/>
          </a:bodyPr>
          <a:lstStyle/>
          <a:p>
            <a:pPr indent="180340" algn="just">
              <a:lnSpc>
                <a:spcPct val="200000"/>
              </a:lnSpc>
              <a:spcAft>
                <a:spcPts val="0"/>
              </a:spcAft>
            </a:pPr>
            <a:r>
              <a:rPr lang="es-ES" sz="1000" dirty="0">
                <a:solidFill>
                  <a:schemeClr val="bg2"/>
                </a:solidFill>
                <a:latin typeface="Arial" panose="020B0604020202020204" pitchFamily="34" charset="0"/>
                <a:ea typeface="Calibri" panose="020F0502020204030204" pitchFamily="34" charset="0"/>
                <a:cs typeface="Times New Roman" panose="02020603050405020304" pitchFamily="18" charset="0"/>
              </a:rPr>
              <a:t>Fuente: (Macías &amp; Calvo, 2009)</a:t>
            </a:r>
            <a:endParaRPr lang="es-ES" sz="1000" dirty="0">
              <a:solidFill>
                <a:schemeClr val="bg2"/>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258127" y="5089709"/>
            <a:ext cx="4099199" cy="276999"/>
          </a:xfrm>
          <a:prstGeom prst="rect">
            <a:avLst/>
          </a:prstGeom>
        </p:spPr>
        <p:txBody>
          <a:bodyPr wrap="none">
            <a:spAutoFit/>
          </a:bodyPr>
          <a:lstStyle/>
          <a:p>
            <a:r>
              <a:rPr lang="es-ES" sz="1200" i="1" dirty="0">
                <a:solidFill>
                  <a:srgbClr val="000000"/>
                </a:solidFill>
                <a:latin typeface="Arial" panose="020B0604020202020204" pitchFamily="34" charset="0"/>
                <a:ea typeface="Calibri" panose="020F0502020204030204" pitchFamily="34" charset="0"/>
                <a:cs typeface="Times New Roman" panose="02020603050405020304" pitchFamily="18" charset="0"/>
              </a:rPr>
              <a:t>Clasificación de metales traza como esenciales o tóxicos </a:t>
            </a:r>
            <a:endParaRPr lang="es-ES" sz="1200" i="1" dirty="0"/>
          </a:p>
        </p:txBody>
      </p:sp>
      <p:sp>
        <p:nvSpPr>
          <p:cNvPr id="13" name="Rectángulo 12"/>
          <p:cNvSpPr/>
          <p:nvPr/>
        </p:nvSpPr>
        <p:spPr>
          <a:xfrm>
            <a:off x="258127" y="3345709"/>
            <a:ext cx="3798681" cy="276999"/>
          </a:xfrm>
          <a:prstGeom prst="rect">
            <a:avLst/>
          </a:prstGeom>
        </p:spPr>
        <p:txBody>
          <a:bodyPr wrap="square">
            <a:spAutoFit/>
          </a:bodyPr>
          <a:lstStyle/>
          <a:p>
            <a:pPr>
              <a:spcAft>
                <a:spcPts val="0"/>
              </a:spcAft>
            </a:pPr>
            <a:r>
              <a:rPr lang="es-ES" sz="1200" i="1" dirty="0">
                <a:solidFill>
                  <a:schemeClr val="bg1"/>
                </a:solidFill>
                <a:latin typeface="Arial" panose="020B0604020202020204" pitchFamily="34" charset="0"/>
                <a:ea typeface="Calibri" panose="020F0502020204030204" pitchFamily="34" charset="0"/>
                <a:cs typeface="Times New Roman" panose="02020603050405020304" pitchFamily="18" charset="0"/>
              </a:rPr>
              <a:t>Concentración en (mg/Kg) de metales en la CC y </a:t>
            </a:r>
            <a:r>
              <a:rPr lang="es-ES" sz="1200" i="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CO</a:t>
            </a:r>
            <a:endParaRPr lang="es-ES" sz="12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5" name="Rectángulo 14"/>
          <p:cNvSpPr/>
          <p:nvPr/>
        </p:nvSpPr>
        <p:spPr>
          <a:xfrm>
            <a:off x="159365" y="4303853"/>
            <a:ext cx="1664238" cy="246221"/>
          </a:xfrm>
          <a:prstGeom prst="rect">
            <a:avLst/>
          </a:prstGeom>
        </p:spPr>
        <p:txBody>
          <a:bodyPr wrap="none">
            <a:spAutoFit/>
          </a:bodyPr>
          <a:lstStyle/>
          <a:p>
            <a:pPr>
              <a:spcAft>
                <a:spcPts val="0"/>
              </a:spcAft>
            </a:pPr>
            <a:r>
              <a:rPr lang="es-ES" sz="1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Fuente: (Wedepohl</a:t>
            </a:r>
            <a:r>
              <a:rPr lang="es-ES" sz="1000" dirty="0">
                <a:solidFill>
                  <a:schemeClr val="bg1"/>
                </a:solidFill>
                <a:latin typeface="Arial" panose="020B0604020202020204" pitchFamily="34" charset="0"/>
                <a:ea typeface="Calibri" panose="020F0502020204030204" pitchFamily="34" charset="0"/>
                <a:cs typeface="Times New Roman" panose="02020603050405020304" pitchFamily="18" charset="0"/>
              </a:rPr>
              <a:t>, 1990)</a:t>
            </a:r>
            <a:endParaRPr lang="es-ES"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6" name="Rectángulo 15"/>
          <p:cNvSpPr/>
          <p:nvPr/>
        </p:nvSpPr>
        <p:spPr>
          <a:xfrm>
            <a:off x="3580047" y="647990"/>
            <a:ext cx="3084499" cy="341632"/>
          </a:xfrm>
          <a:prstGeom prst="rect">
            <a:avLst/>
          </a:prstGeom>
          <a:solidFill>
            <a:schemeClr val="accent2"/>
          </a:solidFill>
        </p:spPr>
        <p:txBody>
          <a:bodyPr wrap="none">
            <a:spAutoFit/>
          </a:bodyPr>
          <a:lstStyle/>
          <a:p>
            <a:pPr lvl="0">
              <a:lnSpc>
                <a:spcPct val="90000"/>
              </a:lnSpc>
            </a:pPr>
            <a:r>
              <a:rPr lang="es-EC" b="1" dirty="0">
                <a:solidFill>
                  <a:schemeClr val="bg1"/>
                </a:solidFill>
              </a:rPr>
              <a:t>PRINCIPALES CONCEPTOS:</a:t>
            </a:r>
          </a:p>
        </p:txBody>
      </p:sp>
    </p:spTree>
    <p:extLst>
      <p:ext uri="{BB962C8B-B14F-4D97-AF65-F5344CB8AC3E}">
        <p14:creationId xmlns:p14="http://schemas.microsoft.com/office/powerpoint/2010/main" val="2626633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13647"/>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3. RESULTADOS </a:t>
            </a: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Y DISCUSIÓN</a:t>
            </a:r>
          </a:p>
        </p:txBody>
      </p:sp>
      <p:sp>
        <p:nvSpPr>
          <p:cNvPr id="16" name="Rectángulo 15"/>
          <p:cNvSpPr/>
          <p:nvPr/>
        </p:nvSpPr>
        <p:spPr>
          <a:xfrm>
            <a:off x="578568" y="1341883"/>
            <a:ext cx="4929555" cy="369332"/>
          </a:xfrm>
          <a:prstGeom prst="rect">
            <a:avLst/>
          </a:prstGeom>
          <a:solidFill>
            <a:schemeClr val="accent2"/>
          </a:solidFill>
        </p:spPr>
        <p:txBody>
          <a:bodyPr wrap="none">
            <a:spAutoFit/>
          </a:bodyPr>
          <a:lstStyle/>
          <a:p>
            <a:r>
              <a:rPr lang="es-ES" b="1" dirty="0" smtClean="0">
                <a:solidFill>
                  <a:schemeClr val="bg1"/>
                </a:solidFill>
              </a:rPr>
              <a:t>Interpretación y distribución espacial de V</a:t>
            </a:r>
            <a:endParaRPr lang="es-ES" b="1" dirty="0">
              <a:solidFill>
                <a:schemeClr val="bg1"/>
              </a:solidFill>
            </a:endParaRPr>
          </a:p>
        </p:txBody>
      </p:sp>
      <p:sp>
        <p:nvSpPr>
          <p:cNvPr id="19" name="Rectángulo 18"/>
          <p:cNvSpPr/>
          <p:nvPr/>
        </p:nvSpPr>
        <p:spPr>
          <a:xfrm>
            <a:off x="578568" y="1996133"/>
            <a:ext cx="4969037" cy="35394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buFont typeface="Arial" panose="020B0604020202020204" pitchFamily="34" charset="0"/>
              <a:buChar char="•"/>
            </a:pPr>
            <a:r>
              <a:rPr lang="es-ES" sz="1400" dirty="0"/>
              <a:t>El </a:t>
            </a:r>
            <a:r>
              <a:rPr lang="es-ES" sz="1400" b="1" dirty="0" smtClean="0"/>
              <a:t>NF: 74,53 mg/Kg </a:t>
            </a:r>
            <a:r>
              <a:rPr lang="es-ES" sz="1400" dirty="0" smtClean="0"/>
              <a:t>y </a:t>
            </a:r>
            <a:r>
              <a:rPr lang="es-ES" sz="1400" b="1" dirty="0" smtClean="0"/>
              <a:t>NGR: 138,59 mg/Kg</a:t>
            </a:r>
            <a:r>
              <a:rPr lang="es-ES" sz="1400" dirty="0" smtClean="0"/>
              <a:t>. </a:t>
            </a:r>
          </a:p>
          <a:p>
            <a:pPr algn="just"/>
            <a:endParaRPr lang="es-ES" sz="1400" dirty="0" smtClean="0"/>
          </a:p>
          <a:p>
            <a:pPr marL="285750" indent="-285750" algn="just">
              <a:buFont typeface="Arial" panose="020B0604020202020204" pitchFamily="34" charset="0"/>
              <a:buChar char="•"/>
            </a:pPr>
            <a:r>
              <a:rPr lang="es-ES" sz="1400" dirty="0" smtClean="0"/>
              <a:t>El </a:t>
            </a:r>
            <a:r>
              <a:rPr lang="es-ES" sz="1400" dirty="0"/>
              <a:t>criterio de calidad según TULSMA (2015) es 76 mg/Kg, superando al NF obtenido de 74,53 </a:t>
            </a:r>
            <a:r>
              <a:rPr lang="es-ES" sz="1400" dirty="0" smtClean="0"/>
              <a:t>mg/Kg.</a:t>
            </a:r>
          </a:p>
          <a:p>
            <a:pPr marL="285750" indent="-285750" algn="just">
              <a:buFont typeface="Arial" panose="020B0604020202020204" pitchFamily="34" charset="0"/>
              <a:buChar char="•"/>
            </a:pPr>
            <a:endParaRPr lang="es-ES" sz="1400" dirty="0" smtClean="0"/>
          </a:p>
          <a:p>
            <a:pPr marL="285750" indent="-285750" algn="just">
              <a:buFont typeface="Arial" panose="020B0604020202020204" pitchFamily="34" charset="0"/>
              <a:buChar char="•"/>
            </a:pPr>
            <a:r>
              <a:rPr lang="es-ES" sz="1400" dirty="0" smtClean="0"/>
              <a:t>El </a:t>
            </a:r>
            <a:r>
              <a:rPr lang="es-ES" sz="1400" dirty="0"/>
              <a:t>criterio de remediación, </a:t>
            </a:r>
            <a:r>
              <a:rPr lang="es-ES" sz="1400" dirty="0" smtClean="0"/>
              <a:t>para </a:t>
            </a:r>
            <a:r>
              <a:rPr lang="es-ES" sz="1400" dirty="0"/>
              <a:t>suelos residenciales, agrícolas, comerciales e industriales es 130 mg/Kg, valor que es inferior al NGR obtenido por lo que se debe mantener el establecido en el TULSMA (2015</a:t>
            </a:r>
            <a:r>
              <a:rPr lang="es-ES" sz="1400" dirty="0" smtClean="0"/>
              <a:t>).</a:t>
            </a:r>
          </a:p>
          <a:p>
            <a:pPr marL="285750" indent="-285750" algn="just">
              <a:buFont typeface="Arial" panose="020B0604020202020204" pitchFamily="34" charset="0"/>
              <a:buChar char="•"/>
            </a:pPr>
            <a:endParaRPr lang="es-ES" sz="1400" dirty="0" smtClean="0"/>
          </a:p>
          <a:p>
            <a:pPr marL="285750" indent="-285750" algn="just">
              <a:buFont typeface="Arial" panose="020B0604020202020204" pitchFamily="34" charset="0"/>
              <a:buChar char="•"/>
            </a:pPr>
            <a:r>
              <a:rPr lang="es-ES" sz="1400" b="1" dirty="0" smtClean="0"/>
              <a:t>Distribución espacial: </a:t>
            </a:r>
            <a:r>
              <a:rPr lang="es-ES" sz="1400" dirty="0" smtClean="0"/>
              <a:t>3 </a:t>
            </a:r>
            <a:r>
              <a:rPr lang="es-ES" sz="1400" dirty="0"/>
              <a:t>zonas resaltadas en rojo que contienen el NGR de 138,59 mg/kg y que supera el LMP para el criterio de remediación, debiendo estudiar con mayor profundidad si los suelos de éstas zonas corresponden a anomalías </a:t>
            </a:r>
            <a:r>
              <a:rPr lang="es-ES" sz="1400" dirty="0" smtClean="0"/>
              <a:t>geoquímicas.</a:t>
            </a:r>
            <a:endParaRPr lang="es-ES" sz="1200" dirty="0"/>
          </a:p>
        </p:txBody>
      </p:sp>
      <p:pic>
        <p:nvPicPr>
          <p:cNvPr id="7" name="Imagen 6" descr="F:\TESIS MAESTRIA\MAPAS_JPEG_TESIS_WORD\Krigging V.jpg"/>
          <p:cNvPicPr/>
          <p:nvPr/>
        </p:nvPicPr>
        <p:blipFill rotWithShape="1">
          <a:blip r:embed="rId2" cstate="print">
            <a:extLst>
              <a:ext uri="{28A0092B-C50C-407E-A947-70E740481C1C}">
                <a14:useLocalDpi xmlns:a14="http://schemas.microsoft.com/office/drawing/2010/main" val="0"/>
              </a:ext>
            </a:extLst>
          </a:blip>
          <a:srcRect l="4793" t="7943" r="3791" b="4700"/>
          <a:stretch/>
        </p:blipFill>
        <p:spPr bwMode="auto">
          <a:xfrm>
            <a:off x="6142093" y="859809"/>
            <a:ext cx="5364107" cy="59981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71656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13647"/>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4</a:t>
            </a: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 CONCLUSIONES</a:t>
            </a:r>
            <a:endPar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19" name="Rectángulo 18"/>
          <p:cNvSpPr/>
          <p:nvPr/>
        </p:nvSpPr>
        <p:spPr>
          <a:xfrm>
            <a:off x="251022" y="1493181"/>
            <a:ext cx="11509599" cy="160043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sz="1400" dirty="0" smtClean="0"/>
              <a:t>• Los </a:t>
            </a:r>
            <a:r>
              <a:rPr lang="es-ES" sz="1400" dirty="0"/>
              <a:t>valores de  </a:t>
            </a:r>
            <a:r>
              <a:rPr lang="es-ES" sz="1400" dirty="0" smtClean="0"/>
              <a:t>NF y NGR </a:t>
            </a:r>
            <a:r>
              <a:rPr lang="es-ES" sz="1400" dirty="0"/>
              <a:t>de los metales pesados evaluados en suelos superficiales de la parroquia San Carlos, fundamentado en la realidad geológica y climática de ésta zona de la amazonía, expresados en mg/Kg fueron </a:t>
            </a:r>
            <a:r>
              <a:rPr lang="es-ES" sz="1400" b="1" dirty="0" smtClean="0"/>
              <a:t>: </a:t>
            </a:r>
            <a:r>
              <a:rPr lang="es-ES" sz="1400" b="1" dirty="0"/>
              <a:t>Fe </a:t>
            </a:r>
            <a:r>
              <a:rPr lang="es-ES" sz="1400" dirty="0"/>
              <a:t>(NF: 25867,39; NGR: 48029,32), </a:t>
            </a:r>
            <a:r>
              <a:rPr lang="es-ES" sz="1400" b="1" dirty="0"/>
              <a:t>Cu</a:t>
            </a:r>
            <a:r>
              <a:rPr lang="es-ES" sz="1400" dirty="0"/>
              <a:t> (NF: 32,08; NGR: 46,97), </a:t>
            </a:r>
            <a:r>
              <a:rPr lang="es-ES" sz="1400" b="1" dirty="0"/>
              <a:t>Mn</a:t>
            </a:r>
            <a:r>
              <a:rPr lang="es-ES" sz="1400" dirty="0"/>
              <a:t> (NF: 903,24; NGR: 1999,92);  </a:t>
            </a:r>
            <a:r>
              <a:rPr lang="es-ES" sz="1400" b="1" dirty="0"/>
              <a:t>Zn</a:t>
            </a:r>
            <a:r>
              <a:rPr lang="es-ES" sz="1400" dirty="0"/>
              <a:t> (NF: 61,56; NGR: 104,46), </a:t>
            </a:r>
            <a:r>
              <a:rPr lang="es-ES" sz="1400" b="1" dirty="0"/>
              <a:t>Ni</a:t>
            </a:r>
            <a:r>
              <a:rPr lang="es-ES" sz="1400" dirty="0"/>
              <a:t> (NF: 11,61; NGR: 20,98), </a:t>
            </a:r>
            <a:r>
              <a:rPr lang="es-ES" sz="1400" b="1" dirty="0"/>
              <a:t>Cr</a:t>
            </a:r>
            <a:r>
              <a:rPr lang="es-ES" sz="1400" dirty="0"/>
              <a:t> (NF: 4,59; NGR: 8,64), </a:t>
            </a:r>
            <a:r>
              <a:rPr lang="es-ES" sz="1400" b="1" dirty="0"/>
              <a:t>Pb </a:t>
            </a:r>
            <a:r>
              <a:rPr lang="es-ES" sz="1400" dirty="0"/>
              <a:t>(NF: 14,82; NGR: 23,88), </a:t>
            </a:r>
            <a:r>
              <a:rPr lang="es-ES" sz="1400" b="1" dirty="0"/>
              <a:t>Cd</a:t>
            </a:r>
            <a:r>
              <a:rPr lang="es-ES" sz="1400" dirty="0"/>
              <a:t> (NF: 0,58; NGR: 0,96); </a:t>
            </a:r>
            <a:r>
              <a:rPr lang="es-ES" sz="1400" b="1" dirty="0"/>
              <a:t>Ba</a:t>
            </a:r>
            <a:r>
              <a:rPr lang="es-ES" sz="1400" dirty="0"/>
              <a:t> (NF: 175,23; NGR: 332,86) y </a:t>
            </a:r>
            <a:r>
              <a:rPr lang="es-ES" sz="1400" b="1" dirty="0"/>
              <a:t>V</a:t>
            </a:r>
            <a:r>
              <a:rPr lang="es-ES" sz="1400" dirty="0"/>
              <a:t> (NF: 74,53; NGR: 138,59). Los cuales sirven como valores guía para este tipo de suelo (inceptisoles) en la provincia de Orellana, en caso de producirse sucesos que impliquen un riesgo al estado natural del suelo, para determinar el nivel o grado de impacto producido o puedan ser considerados para el desarrollo de una normativa ambiental local. </a:t>
            </a:r>
            <a:endParaRPr lang="es-ES" sz="1200" dirty="0"/>
          </a:p>
        </p:txBody>
      </p:sp>
      <p:sp>
        <p:nvSpPr>
          <p:cNvPr id="7" name="Rectángulo 6"/>
          <p:cNvSpPr/>
          <p:nvPr/>
        </p:nvSpPr>
        <p:spPr>
          <a:xfrm>
            <a:off x="251021" y="3338802"/>
            <a:ext cx="11509599" cy="160043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sz="1400" dirty="0" smtClean="0"/>
              <a:t>• Las </a:t>
            </a:r>
            <a:r>
              <a:rPr lang="es-ES" sz="1400" dirty="0"/>
              <a:t>propiedades fisicoquímicas evaluadas determinaron que el suelo del perfil superior, posee un contenido de arcilla del 11-36% y arena de 53-73%, medianamente ácidos, no salinos. Destacando que debido a la presencia de arcillas de carga variable favorecen a sustituciones </a:t>
            </a:r>
            <a:r>
              <a:rPr lang="es-ES" sz="1400" dirty="0" err="1"/>
              <a:t>isomórficas</a:t>
            </a:r>
            <a:r>
              <a:rPr lang="es-ES" sz="1400" dirty="0"/>
              <a:t>, permitiendo la adsorción de metales pesados e impidiendo que éstos queden disponibles para las plantas. Además, debido al contenido moderado de materia orgánica contribuye a la adsorción de metales pesados, sirviendo como una barrera protectora en caso de contaminación. Sin embargo, debido a la presencia significativa de arena, es importante considerar que los metales que no sean adsorbidos, serán movilizados e infiltrados a través de los horizontes del suelo pudiendo alcanzar las aguas subterráneas. </a:t>
            </a:r>
            <a:endParaRPr lang="es-ES" sz="1200" dirty="0"/>
          </a:p>
        </p:txBody>
      </p:sp>
      <p:sp>
        <p:nvSpPr>
          <p:cNvPr id="8" name="Rectángulo 7"/>
          <p:cNvSpPr/>
          <p:nvPr/>
        </p:nvSpPr>
        <p:spPr>
          <a:xfrm>
            <a:off x="251021" y="5257562"/>
            <a:ext cx="11509599"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sz="1400" dirty="0" smtClean="0"/>
              <a:t>• Los </a:t>
            </a:r>
            <a:r>
              <a:rPr lang="es-ES" sz="1400" dirty="0" err="1"/>
              <a:t>microelementos</a:t>
            </a:r>
            <a:r>
              <a:rPr lang="es-ES" sz="1400" dirty="0"/>
              <a:t> de mayor contenido corresponden al Fe y Mn característicos de éste tipo de suelos, sin embargo, debido a que los promedios obtenidos superan los 200mg/kg, se recomienda realizar análisis foliares para evaluar si las concentraciones disponibles no representan toxicidad para el desarrollo de las plantas.</a:t>
            </a:r>
            <a:endParaRPr lang="es-ES" sz="1200" dirty="0"/>
          </a:p>
        </p:txBody>
      </p:sp>
    </p:spTree>
    <p:extLst>
      <p:ext uri="{BB962C8B-B14F-4D97-AF65-F5344CB8AC3E}">
        <p14:creationId xmlns:p14="http://schemas.microsoft.com/office/powerpoint/2010/main" val="2589204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13647"/>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4</a:t>
            </a: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 CONCLUSIONES</a:t>
            </a:r>
            <a:endPar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19" name="Rectángulo 18"/>
          <p:cNvSpPr/>
          <p:nvPr/>
        </p:nvSpPr>
        <p:spPr>
          <a:xfrm>
            <a:off x="251022" y="1493181"/>
            <a:ext cx="11509599" cy="116955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sz="1400" dirty="0"/>
              <a:t>• </a:t>
            </a:r>
            <a:r>
              <a:rPr lang="es-ES" sz="1400" dirty="0" smtClean="0"/>
              <a:t>El </a:t>
            </a:r>
            <a:r>
              <a:rPr lang="es-ES" sz="1400" dirty="0"/>
              <a:t>contenido de </a:t>
            </a:r>
            <a:r>
              <a:rPr lang="es-ES" sz="1400" dirty="0" err="1"/>
              <a:t>macroelementos</a:t>
            </a:r>
            <a:r>
              <a:rPr lang="es-ES" sz="1400" dirty="0"/>
              <a:t>, indica que son suelos con un nivel bajo a medio de aptitud agrícola, que requieren enmiendas para su aprovechamiento, en concordancia con el valor de CIC lo que demuestra que dichos suelos presentan una baja capacidad de intercambio catiónico entre los cationes coloidales presentes en la materia orgánica y arcillas y cationes metálicos como Cd, Ni y Zn, lo que supondría, en caso de producirse una contaminación con metales pesados, éstos serán poco adsorbidos por el suelo, pasando en mayor proporción, a horizontes inferiores o acuíferos.</a:t>
            </a:r>
            <a:endParaRPr lang="es-ES" sz="1200" dirty="0"/>
          </a:p>
        </p:txBody>
      </p:sp>
      <p:sp>
        <p:nvSpPr>
          <p:cNvPr id="7" name="Rectángulo 6"/>
          <p:cNvSpPr/>
          <p:nvPr/>
        </p:nvSpPr>
        <p:spPr>
          <a:xfrm>
            <a:off x="251021" y="3338802"/>
            <a:ext cx="11509599" cy="116955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sz="1400" dirty="0"/>
              <a:t>• </a:t>
            </a:r>
            <a:r>
              <a:rPr lang="es-ES" sz="1400" dirty="0" smtClean="0"/>
              <a:t>El </a:t>
            </a:r>
            <a:r>
              <a:rPr lang="es-ES" sz="1400" dirty="0"/>
              <a:t>diseño de muestreo consistió en un análisis espacial del territorio mediante herramientas SIG, detectando zonas de matorrales, bosque nativo o bosque secundario para la evaluación de suelos residuales,  estableciéndose 68 puntos de muestreo georreferenciados y validados en campo, considerando como criterios de muestreo, la taxonomía y geología,  disponibilidad de recursos, clima, accesibilidad y márgenes de distanciamiento a zonas pobladas, pozos petroleros, carreteras y ríos para evitar obtener datos atípicos que impliquen interpretaciones erróneas de los resultados.</a:t>
            </a:r>
            <a:endParaRPr lang="es-ES" sz="1200" dirty="0"/>
          </a:p>
        </p:txBody>
      </p:sp>
      <p:sp>
        <p:nvSpPr>
          <p:cNvPr id="8" name="Rectángulo 7"/>
          <p:cNvSpPr/>
          <p:nvPr/>
        </p:nvSpPr>
        <p:spPr>
          <a:xfrm>
            <a:off x="251021" y="5257562"/>
            <a:ext cx="11509599"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sz="1400" dirty="0"/>
              <a:t>• </a:t>
            </a:r>
            <a:r>
              <a:rPr lang="es-ES" sz="1400" dirty="0" smtClean="0"/>
              <a:t>Los </a:t>
            </a:r>
            <a:r>
              <a:rPr lang="es-ES" sz="1400" dirty="0"/>
              <a:t>niveles fondo y de referencia de los metales pesados se obtuvieron mediante un análisis estadístico descriptivo y análisis exploratorio, empleando Microsoft Excel y el software </a:t>
            </a:r>
            <a:r>
              <a:rPr lang="es-ES" sz="1400" dirty="0" err="1"/>
              <a:t>RStudio</a:t>
            </a:r>
            <a:r>
              <a:rPr lang="es-ES" sz="1400" dirty="0"/>
              <a:t>, fundamentado en un nivel de confianza del 95%, para lo cual se excluyó los datos atípicos fundamentando en el método de diagrama de cajas, se consideró la existencia o no de distribución normal de los datos aplicando </a:t>
            </a:r>
            <a:r>
              <a:rPr lang="es-ES" sz="1400" dirty="0" err="1"/>
              <a:t>tests</a:t>
            </a:r>
            <a:r>
              <a:rPr lang="es-ES" sz="1400" dirty="0"/>
              <a:t> de normalidad como el de </a:t>
            </a:r>
            <a:r>
              <a:rPr lang="es-ES" sz="1400" dirty="0" err="1"/>
              <a:t>Lilliefors</a:t>
            </a:r>
            <a:r>
              <a:rPr lang="es-ES" sz="1400" dirty="0"/>
              <a:t> (</a:t>
            </a:r>
            <a:r>
              <a:rPr lang="es-ES" sz="1400" dirty="0" err="1"/>
              <a:t>Kolmogorov-Smirnov</a:t>
            </a:r>
            <a:r>
              <a:rPr lang="es-ES" sz="1400" dirty="0"/>
              <a:t>), </a:t>
            </a:r>
            <a:r>
              <a:rPr lang="es-ES" sz="1400" dirty="0" err="1"/>
              <a:t>Shapiro</a:t>
            </a:r>
            <a:r>
              <a:rPr lang="es-ES" sz="1400" dirty="0"/>
              <a:t> </a:t>
            </a:r>
            <a:r>
              <a:rPr lang="es-ES" sz="1400" dirty="0" err="1"/>
              <a:t>Wilk</a:t>
            </a:r>
            <a:r>
              <a:rPr lang="es-ES" sz="1400" dirty="0"/>
              <a:t> y gráfica de probabilidad normal y distribución gráfica de los datos mediante histogramas y curva de densidad que facilitaron la interpretación de los resultados.</a:t>
            </a:r>
            <a:endParaRPr lang="es-ES" sz="1200" dirty="0"/>
          </a:p>
        </p:txBody>
      </p:sp>
    </p:spTree>
    <p:extLst>
      <p:ext uri="{BB962C8B-B14F-4D97-AF65-F5344CB8AC3E}">
        <p14:creationId xmlns:p14="http://schemas.microsoft.com/office/powerpoint/2010/main" val="1199355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13647"/>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4</a:t>
            </a: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 CONCLUSIONES</a:t>
            </a:r>
            <a:endPar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19" name="Rectángulo 18"/>
          <p:cNvSpPr/>
          <p:nvPr/>
        </p:nvSpPr>
        <p:spPr>
          <a:xfrm>
            <a:off x="251022" y="2664042"/>
            <a:ext cx="11509599" cy="116955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sz="1400" dirty="0"/>
              <a:t>• </a:t>
            </a:r>
            <a:r>
              <a:rPr lang="es-ES" sz="1400" dirty="0" smtClean="0"/>
              <a:t>La </a:t>
            </a:r>
            <a:r>
              <a:rPr lang="es-ES" sz="1400" dirty="0"/>
              <a:t>distribución espacial de la concentración de cada metal permitieron visualizar las zonas con niveles de bajo, medio, alto y muy alto contenido de cada elemento evaluado, resaltando en rojo las zonas que contienen o superan el NGR, que se catalogan como anomalías geoquímicas, sin embargo en algunos casos como Cu, Cd y V se recomienda realizar un estudio más específico de las zonas que superan el LMP de la legislación ambiental vigente, para verificar que su alteración no se deba a fuentes de contaminación aledañas o actividades relacionadas con la emisión de metales pesados.</a:t>
            </a:r>
            <a:endParaRPr lang="es-ES" sz="1200" dirty="0"/>
          </a:p>
        </p:txBody>
      </p:sp>
      <p:sp>
        <p:nvSpPr>
          <p:cNvPr id="8" name="Rectángulo 7"/>
          <p:cNvSpPr/>
          <p:nvPr/>
        </p:nvSpPr>
        <p:spPr>
          <a:xfrm>
            <a:off x="251022" y="4551845"/>
            <a:ext cx="11509599"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sz="1400" dirty="0"/>
              <a:t>• </a:t>
            </a:r>
            <a:r>
              <a:rPr lang="es-ES" sz="1400" dirty="0" smtClean="0"/>
              <a:t>En </a:t>
            </a:r>
            <a:r>
              <a:rPr lang="es-ES" sz="1400" dirty="0"/>
              <a:t>función a los niveles fondo y de referencia obtenidos de metales como Ni y Pb, se comprobó que los valores permisibles de ecosistemas sensibles establecidos en la tabla 6 del RAOHE, son superiores a los NGR obtenidos, por lo que se recomienda actualizar éstos valores, restringiendo el nivel de permisibilidad, en caso de producirse eventos de contaminación. También es factible sugerir que, en el TULSMA, se incluya los criterios de remediación para suelos de ecosistemas sensibles.</a:t>
            </a:r>
            <a:endParaRPr lang="es-ES" sz="1200" dirty="0"/>
          </a:p>
        </p:txBody>
      </p:sp>
    </p:spTree>
    <p:extLst>
      <p:ext uri="{BB962C8B-B14F-4D97-AF65-F5344CB8AC3E}">
        <p14:creationId xmlns:p14="http://schemas.microsoft.com/office/powerpoint/2010/main" val="2136091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0514" y="1625364"/>
            <a:ext cx="2893180" cy="216988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98371" y="1534890"/>
            <a:ext cx="4927597" cy="4267200"/>
          </a:xfrm>
          <a:prstGeom prst="rect">
            <a:avLst/>
          </a:prstGeom>
        </p:spPr>
      </p:pic>
      <p:pic>
        <p:nvPicPr>
          <p:cNvPr id="4" name="Imagen 3"/>
          <p:cNvPicPr>
            <a:picLocks noChangeAspect="1"/>
          </p:cNvPicPr>
          <p:nvPr/>
        </p:nvPicPr>
        <p:blipFill rotWithShape="1">
          <a:blip r:embed="rId4">
            <a:extLst>
              <a:ext uri="{28A0092B-C50C-407E-A947-70E740481C1C}">
                <a14:useLocalDpi xmlns:a14="http://schemas.microsoft.com/office/drawing/2010/main" val="0"/>
              </a:ext>
            </a:extLst>
          </a:blip>
          <a:srcRect l="16571"/>
          <a:stretch/>
        </p:blipFill>
        <p:spPr>
          <a:xfrm rot="5400000">
            <a:off x="310362" y="1575627"/>
            <a:ext cx="2775617" cy="2670628"/>
          </a:xfrm>
          <a:prstGeom prst="rect">
            <a:avLst/>
          </a:prstGeom>
        </p:spPr>
      </p:pic>
      <p:sp>
        <p:nvSpPr>
          <p:cNvPr id="8" name="Rectángulo 7"/>
          <p:cNvSpPr/>
          <p:nvPr/>
        </p:nvSpPr>
        <p:spPr>
          <a:xfrm>
            <a:off x="179237" y="4056269"/>
            <a:ext cx="11509599"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S" sz="3600" b="1" spc="50" dirty="0" smtClean="0">
                <a:ln w="0"/>
                <a:solidFill>
                  <a:schemeClr val="bg2"/>
                </a:solidFill>
                <a:effectLst>
                  <a:innerShdw blurRad="63500" dist="50800" dir="13500000">
                    <a:srgbClr val="000000">
                      <a:alpha val="50000"/>
                    </a:srgbClr>
                  </a:innerShdw>
                </a:effectLst>
              </a:rPr>
              <a:t>GRACIAS POR SU ATENCIÓN</a:t>
            </a:r>
            <a:endParaRPr lang="es-ES" sz="3600"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906601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6221939" y="101061"/>
            <a:ext cx="5866228" cy="86985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1. INTRODUCCIÓN</a:t>
            </a:r>
            <a:endPar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16" name="Rectángulo 15"/>
          <p:cNvSpPr/>
          <p:nvPr/>
        </p:nvSpPr>
        <p:spPr>
          <a:xfrm>
            <a:off x="1338331" y="1344396"/>
            <a:ext cx="3770584" cy="341632"/>
          </a:xfrm>
          <a:prstGeom prst="rect">
            <a:avLst/>
          </a:prstGeom>
          <a:solidFill>
            <a:schemeClr val="accent2"/>
          </a:solidFill>
        </p:spPr>
        <p:txBody>
          <a:bodyPr wrap="none">
            <a:spAutoFit/>
          </a:bodyPr>
          <a:lstStyle/>
          <a:p>
            <a:pPr lvl="0">
              <a:lnSpc>
                <a:spcPct val="90000"/>
              </a:lnSpc>
            </a:pPr>
            <a:r>
              <a:rPr lang="es-EC" b="1" dirty="0" smtClean="0">
                <a:solidFill>
                  <a:schemeClr val="bg1"/>
                </a:solidFill>
              </a:rPr>
              <a:t>PLANTEAMIENTO DEL PROBLEMA:</a:t>
            </a:r>
            <a:endParaRPr lang="es-EC" b="1" dirty="0">
              <a:solidFill>
                <a:schemeClr val="bg1"/>
              </a:solidFill>
            </a:endParaRPr>
          </a:p>
        </p:txBody>
      </p:sp>
      <p:sp>
        <p:nvSpPr>
          <p:cNvPr id="19" name="Rectángulo 18"/>
          <p:cNvSpPr/>
          <p:nvPr/>
        </p:nvSpPr>
        <p:spPr>
          <a:xfrm>
            <a:off x="8193892" y="1432877"/>
            <a:ext cx="1922321" cy="341632"/>
          </a:xfrm>
          <a:prstGeom prst="rect">
            <a:avLst/>
          </a:prstGeom>
          <a:solidFill>
            <a:schemeClr val="accent2"/>
          </a:solidFill>
        </p:spPr>
        <p:txBody>
          <a:bodyPr wrap="none">
            <a:spAutoFit/>
          </a:bodyPr>
          <a:lstStyle/>
          <a:p>
            <a:pPr lvl="0">
              <a:lnSpc>
                <a:spcPct val="90000"/>
              </a:lnSpc>
            </a:pPr>
            <a:r>
              <a:rPr lang="es-EC" b="1" dirty="0" smtClean="0">
                <a:solidFill>
                  <a:schemeClr val="bg1"/>
                </a:solidFill>
              </a:rPr>
              <a:t>JUSTIFICACIÓN:</a:t>
            </a:r>
            <a:endParaRPr lang="es-EC" b="1" dirty="0">
              <a:solidFill>
                <a:schemeClr val="bg1"/>
              </a:solidFill>
            </a:endParaRPr>
          </a:p>
        </p:txBody>
      </p:sp>
      <p:graphicFrame>
        <p:nvGraphicFramePr>
          <p:cNvPr id="20" name="Diagrama 19"/>
          <p:cNvGraphicFramePr/>
          <p:nvPr>
            <p:extLst>
              <p:ext uri="{D42A27DB-BD31-4B8C-83A1-F6EECF244321}">
                <p14:modId xmlns:p14="http://schemas.microsoft.com/office/powerpoint/2010/main" val="3674822450"/>
              </p:ext>
            </p:extLst>
          </p:nvPr>
        </p:nvGraphicFramePr>
        <p:xfrm>
          <a:off x="-872309" y="1908681"/>
          <a:ext cx="7817394" cy="4534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 name="Rectángulo 29"/>
          <p:cNvSpPr/>
          <p:nvPr/>
        </p:nvSpPr>
        <p:spPr>
          <a:xfrm>
            <a:off x="6709114" y="3877460"/>
            <a:ext cx="4603377" cy="1569660"/>
          </a:xfrm>
          <a:prstGeom prst="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r>
              <a:rPr lang="es-ES" sz="1200" dirty="0">
                <a:solidFill>
                  <a:schemeClr val="bg1"/>
                </a:solidFill>
              </a:rPr>
              <a:t>En este contexto, </a:t>
            </a:r>
            <a:r>
              <a:rPr lang="es-ES" sz="1200" dirty="0" smtClean="0">
                <a:solidFill>
                  <a:schemeClr val="bg1"/>
                </a:solidFill>
              </a:rPr>
              <a:t>el GADPO, apoyó </a:t>
            </a:r>
            <a:r>
              <a:rPr lang="es-ES" sz="1200" dirty="0">
                <a:solidFill>
                  <a:schemeClr val="bg1"/>
                </a:solidFill>
              </a:rPr>
              <a:t>el desarrollo de este proyecto, en función y uso de su competencia en el área ambiental, respecto al monitoreo y control de la calidad ambiental, a través de </a:t>
            </a:r>
            <a:r>
              <a:rPr lang="es-ES" sz="1200" dirty="0" smtClean="0">
                <a:solidFill>
                  <a:schemeClr val="bg1"/>
                </a:solidFill>
              </a:rPr>
              <a:t>la JPCC. </a:t>
            </a:r>
            <a:r>
              <a:rPr lang="es-ES" sz="1200" dirty="0">
                <a:solidFill>
                  <a:schemeClr val="bg1"/>
                </a:solidFill>
              </a:rPr>
              <a:t>Con el afán de obtener un estudio específico para la determinación de la calidad del suelo de la provincia, enfocándose en las zonas de mayor riesgo ambiental, como es el caso de la parroquia San Carlos.</a:t>
            </a:r>
          </a:p>
        </p:txBody>
      </p:sp>
      <p:sp>
        <p:nvSpPr>
          <p:cNvPr id="31" name="Rectángulo 30"/>
          <p:cNvSpPr/>
          <p:nvPr/>
        </p:nvSpPr>
        <p:spPr>
          <a:xfrm>
            <a:off x="6709114" y="2168554"/>
            <a:ext cx="4603377" cy="1015663"/>
          </a:xfrm>
          <a:prstGeom prst="rect">
            <a:avLst/>
          </a:prstGeom>
          <a:effectLst>
            <a:glow rad="1397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pPr indent="180340" algn="just">
              <a:spcAft>
                <a:spcPts val="0"/>
              </a:spcAft>
            </a:pPr>
            <a:r>
              <a:rPr lang="es-ES" sz="1200" dirty="0">
                <a:solidFill>
                  <a:schemeClr val="bg1"/>
                </a:solidFill>
              </a:rPr>
              <a:t>La finalidad de obtener los niveles fondo y niveles genéricos de referencia de metales </a:t>
            </a:r>
            <a:r>
              <a:rPr lang="es-ES" sz="1200" dirty="0" smtClean="0">
                <a:solidFill>
                  <a:schemeClr val="bg1"/>
                </a:solidFill>
              </a:rPr>
              <a:t>pesados: Cu, Fe, Mn, Zn, Cr, Ba, V, Ni, Pb </a:t>
            </a:r>
            <a:r>
              <a:rPr lang="es-ES" sz="1200" dirty="0">
                <a:solidFill>
                  <a:schemeClr val="bg1"/>
                </a:solidFill>
              </a:rPr>
              <a:t>y </a:t>
            </a:r>
            <a:r>
              <a:rPr lang="es-ES" sz="1200" dirty="0" smtClean="0">
                <a:solidFill>
                  <a:schemeClr val="bg1"/>
                </a:solidFill>
              </a:rPr>
              <a:t>Cd </a:t>
            </a:r>
            <a:r>
              <a:rPr lang="es-ES" sz="1200" dirty="0">
                <a:solidFill>
                  <a:schemeClr val="bg1"/>
                </a:solidFill>
              </a:rPr>
              <a:t>en el suelo </a:t>
            </a:r>
            <a:r>
              <a:rPr lang="es-ES" sz="1200" dirty="0" smtClean="0">
                <a:solidFill>
                  <a:schemeClr val="bg1"/>
                </a:solidFill>
              </a:rPr>
              <a:t>de San </a:t>
            </a:r>
            <a:r>
              <a:rPr lang="es-ES" sz="1200" dirty="0">
                <a:solidFill>
                  <a:schemeClr val="bg1"/>
                </a:solidFill>
              </a:rPr>
              <a:t>Carlos, es proporcionar información base, para reconocer a futuro el grado de afectación de éste recurso. </a:t>
            </a:r>
          </a:p>
        </p:txBody>
      </p:sp>
      <p:sp>
        <p:nvSpPr>
          <p:cNvPr id="32" name="Flecha abajo 31"/>
          <p:cNvSpPr/>
          <p:nvPr/>
        </p:nvSpPr>
        <p:spPr>
          <a:xfrm>
            <a:off x="8673353" y="3281082"/>
            <a:ext cx="381288" cy="59637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32004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6221939" y="101061"/>
            <a:ext cx="5866228" cy="86985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1. INTRODUCCIÓN</a:t>
            </a:r>
            <a:endPar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16" name="Rectángulo 15"/>
          <p:cNvSpPr/>
          <p:nvPr/>
        </p:nvSpPr>
        <p:spPr>
          <a:xfrm>
            <a:off x="5090060" y="1165196"/>
            <a:ext cx="1444626" cy="341632"/>
          </a:xfrm>
          <a:prstGeom prst="rect">
            <a:avLst/>
          </a:prstGeom>
          <a:solidFill>
            <a:schemeClr val="accent2"/>
          </a:solidFill>
        </p:spPr>
        <p:txBody>
          <a:bodyPr wrap="none">
            <a:spAutoFit/>
          </a:bodyPr>
          <a:lstStyle/>
          <a:p>
            <a:pPr lvl="0">
              <a:lnSpc>
                <a:spcPct val="90000"/>
              </a:lnSpc>
            </a:pPr>
            <a:r>
              <a:rPr lang="es-EC" b="1" dirty="0" smtClean="0">
                <a:solidFill>
                  <a:schemeClr val="bg1"/>
                </a:solidFill>
              </a:rPr>
              <a:t>OBJETIVOS:</a:t>
            </a:r>
            <a:endParaRPr lang="es-EC" b="1" dirty="0">
              <a:solidFill>
                <a:schemeClr val="bg1"/>
              </a:solidFill>
            </a:endParaRPr>
          </a:p>
        </p:txBody>
      </p:sp>
      <p:sp>
        <p:nvSpPr>
          <p:cNvPr id="3" name="Rectángulo 2"/>
          <p:cNvSpPr/>
          <p:nvPr/>
        </p:nvSpPr>
        <p:spPr>
          <a:xfrm>
            <a:off x="1205753" y="1829724"/>
            <a:ext cx="9780494" cy="1077218"/>
          </a:xfrm>
          <a:prstGeom prst="rect">
            <a:avLst/>
          </a:prstGeom>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r>
              <a:rPr lang="es-ES" sz="1600" b="1" dirty="0" smtClean="0">
                <a:solidFill>
                  <a:schemeClr val="bg1"/>
                </a:solidFill>
              </a:rPr>
              <a:t>Objetivo General:</a:t>
            </a:r>
          </a:p>
          <a:p>
            <a:r>
              <a:rPr lang="es-ES" sz="1600" dirty="0" smtClean="0">
                <a:solidFill>
                  <a:schemeClr val="bg1"/>
                </a:solidFill>
              </a:rPr>
              <a:t>Determinar </a:t>
            </a:r>
            <a:r>
              <a:rPr lang="es-ES" sz="1600" dirty="0">
                <a:solidFill>
                  <a:schemeClr val="bg1"/>
                </a:solidFill>
              </a:rPr>
              <a:t>los niveles fondo de metales pesados en suelos de la parroquia San Carlos, para obtener los niveles genéricos de referencia, acorde a la realidad local que favorezcan a su prevención y control de la contaminación.</a:t>
            </a:r>
          </a:p>
        </p:txBody>
      </p:sp>
      <p:sp>
        <p:nvSpPr>
          <p:cNvPr id="11" name="Rectángulo 10"/>
          <p:cNvSpPr/>
          <p:nvPr/>
        </p:nvSpPr>
        <p:spPr>
          <a:xfrm>
            <a:off x="1205753" y="3810924"/>
            <a:ext cx="9780494" cy="2554545"/>
          </a:xfrm>
          <a:prstGeom prst="rect">
            <a:avLst/>
          </a:prstGeom>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r>
              <a:rPr lang="es-ES" sz="1600" b="1" dirty="0" smtClean="0">
                <a:solidFill>
                  <a:schemeClr val="bg1"/>
                </a:solidFill>
              </a:rPr>
              <a:t>Objetivos Específicos:</a:t>
            </a:r>
          </a:p>
          <a:p>
            <a:pPr marL="285750" lvl="0" indent="-285750">
              <a:buFont typeface="Arial" panose="020B0604020202020204" pitchFamily="34" charset="0"/>
              <a:buChar char="•"/>
            </a:pPr>
            <a:r>
              <a:rPr lang="es-EC" sz="1600" dirty="0" smtClean="0"/>
              <a:t>Caracterizar </a:t>
            </a:r>
            <a:r>
              <a:rPr lang="es-EC" sz="1600" dirty="0"/>
              <a:t>las propiedades fisicoquímicas del perfil superior del suelo en función de sus condiciones geológicas del área de estudio.</a:t>
            </a:r>
            <a:endParaRPr lang="es-ES" sz="1600" dirty="0"/>
          </a:p>
          <a:p>
            <a:pPr marL="285750" lvl="0" indent="-285750">
              <a:buFont typeface="Arial" panose="020B0604020202020204" pitchFamily="34" charset="0"/>
              <a:buChar char="•"/>
            </a:pPr>
            <a:r>
              <a:rPr lang="es-EC" sz="1600" dirty="0"/>
              <a:t>Establecer los condicionantes, diseño de muestreo y el método de análisis analítico-instrumental idóneo para la determinación de las concentraciones de metales pesados en las muestras de suelo.</a:t>
            </a:r>
            <a:endParaRPr lang="es-ES" sz="1600" dirty="0"/>
          </a:p>
          <a:p>
            <a:pPr marL="285750" lvl="0" indent="-285750">
              <a:buFont typeface="Arial" panose="020B0604020202020204" pitchFamily="34" charset="0"/>
              <a:buChar char="•"/>
            </a:pPr>
            <a:r>
              <a:rPr lang="es-EC" sz="1600" dirty="0"/>
              <a:t>Efectuar el adecuado tratamiento de los datos obtenidos de cada metal pesado para la obtención de los niveles fondo y de referencia de metales pesados.</a:t>
            </a:r>
            <a:endParaRPr lang="es-ES" sz="1600" dirty="0"/>
          </a:p>
          <a:p>
            <a:pPr marL="285750" lvl="0" indent="-285750">
              <a:buFont typeface="Arial" panose="020B0604020202020204" pitchFamily="34" charset="0"/>
              <a:buChar char="•"/>
            </a:pPr>
            <a:r>
              <a:rPr lang="es-EC" sz="1600" dirty="0"/>
              <a:t>Obtener un modelamiento espacial como producto informativo de los resultados obtenidos.</a:t>
            </a:r>
            <a:endParaRPr lang="es-ES" sz="1600" dirty="0"/>
          </a:p>
          <a:p>
            <a:endParaRPr lang="es-ES" sz="1600" b="1" dirty="0" smtClean="0">
              <a:solidFill>
                <a:schemeClr val="bg1"/>
              </a:solidFill>
            </a:endParaRPr>
          </a:p>
        </p:txBody>
      </p:sp>
      <p:sp>
        <p:nvSpPr>
          <p:cNvPr id="4" name="Flecha izquierda y derecha 3"/>
          <p:cNvSpPr/>
          <p:nvPr/>
        </p:nvSpPr>
        <p:spPr>
          <a:xfrm rot="5400000">
            <a:off x="5742874" y="3063985"/>
            <a:ext cx="993727" cy="589897"/>
          </a:xfrm>
          <a:prstGeom prst="lef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70299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85000" lnSpcReduction="1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2</a:t>
            </a: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 METODOLOGÍA DE TRABAJO </a:t>
            </a:r>
            <a:endPar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16" name="Rectángulo 15"/>
          <p:cNvSpPr/>
          <p:nvPr/>
        </p:nvSpPr>
        <p:spPr>
          <a:xfrm>
            <a:off x="3209009" y="915897"/>
            <a:ext cx="8141972" cy="369332"/>
          </a:xfrm>
          <a:prstGeom prst="rect">
            <a:avLst/>
          </a:prstGeom>
          <a:solidFill>
            <a:schemeClr val="accent2"/>
          </a:solidFill>
        </p:spPr>
        <p:txBody>
          <a:bodyPr wrap="none">
            <a:spAutoFit/>
          </a:bodyPr>
          <a:lstStyle/>
          <a:p>
            <a:r>
              <a:rPr lang="es-ES" b="1" dirty="0">
                <a:solidFill>
                  <a:schemeClr val="bg1"/>
                </a:solidFill>
              </a:rPr>
              <a:t>Fase 1:  Recopilación y generación de información del área de </a:t>
            </a:r>
            <a:r>
              <a:rPr lang="es-ES" b="1" dirty="0" smtClean="0">
                <a:solidFill>
                  <a:schemeClr val="bg1"/>
                </a:solidFill>
              </a:rPr>
              <a:t>estudio</a:t>
            </a:r>
            <a:endParaRPr lang="es-ES" b="1" dirty="0">
              <a:solidFill>
                <a:schemeClr val="bg1"/>
              </a:solidFill>
            </a:endParaRPr>
          </a:p>
        </p:txBody>
      </p:sp>
      <p:sp>
        <p:nvSpPr>
          <p:cNvPr id="3" name="Rectángulo 2"/>
          <p:cNvSpPr/>
          <p:nvPr/>
        </p:nvSpPr>
        <p:spPr>
          <a:xfrm>
            <a:off x="371386" y="1600961"/>
            <a:ext cx="4084704" cy="1200329"/>
          </a:xfrm>
          <a:prstGeom prst="rect">
            <a:avLst/>
          </a:prstGeom>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r>
              <a:rPr lang="es-ES" sz="1200" b="1" dirty="0" smtClean="0">
                <a:solidFill>
                  <a:schemeClr val="bg1"/>
                </a:solidFill>
              </a:rPr>
              <a:t>Método:</a:t>
            </a:r>
          </a:p>
          <a:p>
            <a:r>
              <a:rPr lang="es-ES" sz="1200" dirty="0" smtClean="0"/>
              <a:t>Descriptivo para recopilación y obtención:</a:t>
            </a:r>
          </a:p>
          <a:p>
            <a:pPr marL="171450" indent="-171450">
              <a:buFont typeface="Arial" panose="020B0604020202020204" pitchFamily="34" charset="0"/>
              <a:buChar char="•"/>
            </a:pPr>
            <a:r>
              <a:rPr lang="es-ES" sz="1200" dirty="0" smtClean="0"/>
              <a:t>Datos </a:t>
            </a:r>
            <a:r>
              <a:rPr lang="es-ES" sz="1200" dirty="0"/>
              <a:t>espaciales estandarizados de la Provincia de </a:t>
            </a:r>
            <a:r>
              <a:rPr lang="es-ES" sz="1200" dirty="0" smtClean="0"/>
              <a:t>Orellana. </a:t>
            </a:r>
          </a:p>
          <a:p>
            <a:pPr marL="171450" indent="-171450">
              <a:buFont typeface="Arial" panose="020B0604020202020204" pitchFamily="34" charset="0"/>
              <a:buChar char="•"/>
            </a:pPr>
            <a:r>
              <a:rPr lang="es-ES" sz="1200" dirty="0" smtClean="0"/>
              <a:t>Estudios </a:t>
            </a:r>
            <a:r>
              <a:rPr lang="es-ES" sz="1200" dirty="0"/>
              <a:t>específicos de climatología, geología y de taxonomía de suelos. </a:t>
            </a:r>
          </a:p>
        </p:txBody>
      </p:sp>
      <p:sp>
        <p:nvSpPr>
          <p:cNvPr id="8" name="Rectángulo 7"/>
          <p:cNvSpPr/>
          <p:nvPr/>
        </p:nvSpPr>
        <p:spPr>
          <a:xfrm>
            <a:off x="371386" y="3179322"/>
            <a:ext cx="4084704" cy="1938992"/>
          </a:xfrm>
          <a:prstGeom prst="rect">
            <a:avLst/>
          </a:prstGeom>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r>
              <a:rPr lang="es-ES" sz="1200" b="1" dirty="0" smtClean="0">
                <a:solidFill>
                  <a:schemeClr val="bg1"/>
                </a:solidFill>
              </a:rPr>
              <a:t>Materiales:</a:t>
            </a:r>
            <a:endParaRPr lang="es-ES" sz="1200" b="1" dirty="0" smtClean="0">
              <a:solidFill>
                <a:schemeClr val="bg1"/>
              </a:solidFill>
            </a:endParaRPr>
          </a:p>
          <a:p>
            <a:pPr marL="171450" lvl="0" indent="-171450">
              <a:buFont typeface="Arial" panose="020B0604020202020204" pitchFamily="34" charset="0"/>
              <a:buChar char="•"/>
            </a:pPr>
            <a:r>
              <a:rPr lang="es-EC" sz="1200" dirty="0" smtClean="0"/>
              <a:t>PDOT de Parroquia </a:t>
            </a:r>
            <a:r>
              <a:rPr lang="es-EC" sz="1200" dirty="0"/>
              <a:t>Rural de San Carlos 2015-2019</a:t>
            </a:r>
            <a:endParaRPr lang="es-ES" sz="1200" dirty="0"/>
          </a:p>
          <a:p>
            <a:pPr marL="171450" lvl="0" indent="-171450">
              <a:buFont typeface="Arial" panose="020B0604020202020204" pitchFamily="34" charset="0"/>
              <a:buChar char="•"/>
            </a:pPr>
            <a:r>
              <a:rPr lang="es-EC" sz="1200" dirty="0" smtClean="0"/>
              <a:t>PDOT </a:t>
            </a:r>
            <a:r>
              <a:rPr lang="es-EC" sz="1200" dirty="0"/>
              <a:t>de la Provincia de Orellana 2015-2019</a:t>
            </a:r>
            <a:endParaRPr lang="es-ES" sz="1200" dirty="0"/>
          </a:p>
          <a:p>
            <a:pPr marL="171450" lvl="0" indent="-171450">
              <a:buFont typeface="Arial" panose="020B0604020202020204" pitchFamily="34" charset="0"/>
              <a:buChar char="•"/>
            </a:pPr>
            <a:r>
              <a:rPr lang="es-EC" sz="1200" dirty="0"/>
              <a:t>Cartografía base del cantón Joya de los Sachas, </a:t>
            </a:r>
            <a:r>
              <a:rPr lang="es-EC" sz="1200" dirty="0" smtClean="0"/>
              <a:t>escala </a:t>
            </a:r>
            <a:r>
              <a:rPr lang="es-EC" sz="1200" dirty="0"/>
              <a:t>1:50000 - IGM</a:t>
            </a:r>
            <a:endParaRPr lang="es-ES" sz="1200" dirty="0"/>
          </a:p>
          <a:p>
            <a:pPr marL="171450" lvl="0" indent="-171450">
              <a:buFont typeface="Arial" panose="020B0604020202020204" pitchFamily="34" charset="0"/>
              <a:buChar char="•"/>
            </a:pPr>
            <a:r>
              <a:rPr lang="es-EC" sz="1200" dirty="0"/>
              <a:t>Mapa Geológico y Tipos de suelo de la Provincia de Orellana, </a:t>
            </a:r>
            <a:r>
              <a:rPr lang="es-EC" sz="1200" dirty="0" smtClean="0"/>
              <a:t>1:50000 </a:t>
            </a:r>
            <a:r>
              <a:rPr lang="es-EC" sz="1200" dirty="0"/>
              <a:t>- GADPO</a:t>
            </a:r>
            <a:endParaRPr lang="es-ES" sz="1200" dirty="0"/>
          </a:p>
          <a:p>
            <a:pPr marL="171450" lvl="0" indent="-171450">
              <a:buFont typeface="Arial" panose="020B0604020202020204" pitchFamily="34" charset="0"/>
              <a:buChar char="•"/>
            </a:pPr>
            <a:r>
              <a:rPr lang="es-EC" sz="1200" dirty="0"/>
              <a:t>Software </a:t>
            </a:r>
            <a:r>
              <a:rPr lang="es-EC" sz="1200" dirty="0" err="1"/>
              <a:t>ArcGIS</a:t>
            </a:r>
            <a:r>
              <a:rPr lang="es-EC" sz="1200" dirty="0"/>
              <a:t> 10.3.1</a:t>
            </a:r>
            <a:endParaRPr lang="es-ES" sz="1200" dirty="0"/>
          </a:p>
          <a:p>
            <a:pPr marL="171450" lvl="0" indent="-171450">
              <a:buFont typeface="Arial" panose="020B0604020202020204" pitchFamily="34" charset="0"/>
              <a:buChar char="•"/>
            </a:pPr>
            <a:r>
              <a:rPr lang="es-EC" sz="1200" dirty="0"/>
              <a:t>Anuarios meteorológicos </a:t>
            </a:r>
            <a:r>
              <a:rPr lang="es-EC" sz="1200" dirty="0" smtClean="0"/>
              <a:t>(1991 al 2011)-</a:t>
            </a:r>
            <a:r>
              <a:rPr lang="es-EC" sz="1200" dirty="0"/>
              <a:t>INAMHI</a:t>
            </a:r>
            <a:endParaRPr lang="es-ES" sz="1200" dirty="0"/>
          </a:p>
          <a:p>
            <a:pPr marL="171450" lvl="0" indent="-171450">
              <a:buFont typeface="Arial" panose="020B0604020202020204" pitchFamily="34" charset="0"/>
              <a:buChar char="•"/>
            </a:pPr>
            <a:r>
              <a:rPr lang="es-EC" sz="1200" dirty="0"/>
              <a:t>Claves para la Taxonomía de Suelos de la USDA.</a:t>
            </a:r>
            <a:endParaRPr lang="es-ES" sz="1200" dirty="0"/>
          </a:p>
        </p:txBody>
      </p:sp>
      <p:pic>
        <p:nvPicPr>
          <p:cNvPr id="13" name="Imagen 12" descr="F:\TESIS MAESTRIA\MAPAS_JPEG_TESIS_WORD\mapas corregidos\Ubicacion_con_plantilla.jpg"/>
          <p:cNvPicPr/>
          <p:nvPr/>
        </p:nvPicPr>
        <p:blipFill rotWithShape="1">
          <a:blip r:embed="rId2" cstate="print">
            <a:extLst>
              <a:ext uri="{28A0092B-C50C-407E-A947-70E740481C1C}">
                <a14:useLocalDpi xmlns:a14="http://schemas.microsoft.com/office/drawing/2010/main" val="0"/>
              </a:ext>
            </a:extLst>
          </a:blip>
          <a:srcRect l="2625" t="6055" r="614" b="3851"/>
          <a:stretch/>
        </p:blipFill>
        <p:spPr bwMode="auto">
          <a:xfrm>
            <a:off x="4611189" y="1506828"/>
            <a:ext cx="7476978" cy="5142166"/>
          </a:xfrm>
          <a:prstGeom prst="rect">
            <a:avLst/>
          </a:prstGeom>
          <a:noFill/>
          <a:ln>
            <a:solidFill>
              <a:schemeClr val="tx1"/>
            </a:solidFill>
          </a:ln>
          <a:extLst>
            <a:ext uri="{53640926-AAD7-44D8-BBD7-CCE9431645EC}">
              <a14:shadowObscured xmlns:a14="http://schemas.microsoft.com/office/drawing/2010/main"/>
            </a:ext>
          </a:extLst>
        </p:spPr>
      </p:pic>
      <p:sp>
        <p:nvSpPr>
          <p:cNvPr id="10" name="Rectángulo 9"/>
          <p:cNvSpPr/>
          <p:nvPr/>
        </p:nvSpPr>
        <p:spPr>
          <a:xfrm>
            <a:off x="371386" y="5574039"/>
            <a:ext cx="4084704" cy="1015663"/>
          </a:xfrm>
          <a:prstGeom prst="rect">
            <a:avLst/>
          </a:prstGeom>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r>
              <a:rPr lang="es-ES" sz="1200" b="1" dirty="0" smtClean="0"/>
              <a:t>Superficie</a:t>
            </a:r>
            <a:r>
              <a:rPr lang="es-ES" sz="1200" b="1" dirty="0"/>
              <a:t>:</a:t>
            </a:r>
            <a:r>
              <a:rPr lang="es-ES" sz="1200" dirty="0"/>
              <a:t> 134,37 </a:t>
            </a:r>
            <a:r>
              <a:rPr lang="es-ES" sz="1200" dirty="0" smtClean="0"/>
              <a:t>Km</a:t>
            </a:r>
            <a:r>
              <a:rPr lang="es-ES" sz="1200" baseline="30000" dirty="0" smtClean="0"/>
              <a:t>2</a:t>
            </a:r>
          </a:p>
          <a:p>
            <a:r>
              <a:rPr lang="es-ES" sz="1200" b="1" dirty="0"/>
              <a:t>Altitud:</a:t>
            </a:r>
            <a:r>
              <a:rPr lang="es-ES" sz="1200" dirty="0"/>
              <a:t> </a:t>
            </a:r>
            <a:r>
              <a:rPr lang="es-ES" sz="1200" dirty="0" smtClean="0"/>
              <a:t>240-320msnm</a:t>
            </a:r>
          </a:p>
          <a:p>
            <a:r>
              <a:rPr lang="es-ES" sz="1200" b="1" dirty="0" smtClean="0"/>
              <a:t>Habitantes:</a:t>
            </a:r>
            <a:r>
              <a:rPr lang="es-ES" sz="1200" dirty="0" smtClean="0"/>
              <a:t> 2846hab (INEC, 2010)</a:t>
            </a:r>
          </a:p>
          <a:p>
            <a:r>
              <a:rPr lang="es-ES" sz="1200" b="1" dirty="0" smtClean="0"/>
              <a:t>Centros poblados: </a:t>
            </a:r>
            <a:r>
              <a:rPr lang="es-ES" sz="1200" dirty="0" smtClean="0"/>
              <a:t>25</a:t>
            </a:r>
          </a:p>
          <a:p>
            <a:r>
              <a:rPr lang="es-ES" sz="1200" dirty="0" smtClean="0"/>
              <a:t> </a:t>
            </a:r>
            <a:endParaRPr lang="es-ES" sz="1200" dirty="0"/>
          </a:p>
        </p:txBody>
      </p:sp>
    </p:spTree>
    <p:extLst>
      <p:ext uri="{BB962C8B-B14F-4D97-AF65-F5344CB8AC3E}">
        <p14:creationId xmlns:p14="http://schemas.microsoft.com/office/powerpoint/2010/main" val="2334124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85000" lnSpcReduction="1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2</a:t>
            </a: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 METODOLOGÍA DE TRABAJO </a:t>
            </a:r>
            <a:endPar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16" name="Rectángulo 15"/>
          <p:cNvSpPr/>
          <p:nvPr/>
        </p:nvSpPr>
        <p:spPr>
          <a:xfrm>
            <a:off x="3209009" y="915897"/>
            <a:ext cx="8141972" cy="369332"/>
          </a:xfrm>
          <a:prstGeom prst="rect">
            <a:avLst/>
          </a:prstGeom>
          <a:solidFill>
            <a:schemeClr val="accent2"/>
          </a:solidFill>
        </p:spPr>
        <p:txBody>
          <a:bodyPr wrap="none">
            <a:spAutoFit/>
          </a:bodyPr>
          <a:lstStyle/>
          <a:p>
            <a:r>
              <a:rPr lang="es-ES" b="1" dirty="0">
                <a:solidFill>
                  <a:schemeClr val="bg1"/>
                </a:solidFill>
              </a:rPr>
              <a:t>Fase 1:  Recopilación y generación de información del área de </a:t>
            </a:r>
            <a:r>
              <a:rPr lang="es-ES" b="1" dirty="0" smtClean="0">
                <a:solidFill>
                  <a:schemeClr val="bg1"/>
                </a:solidFill>
              </a:rPr>
              <a:t>estudio</a:t>
            </a:r>
            <a:endParaRPr lang="es-ES" b="1" dirty="0">
              <a:solidFill>
                <a:schemeClr val="bg1"/>
              </a:solidFill>
            </a:endParaRPr>
          </a:p>
        </p:txBody>
      </p:sp>
      <p:graphicFrame>
        <p:nvGraphicFramePr>
          <p:cNvPr id="10" name="Gráfico 9"/>
          <p:cNvGraphicFramePr/>
          <p:nvPr>
            <p:extLst>
              <p:ext uri="{D42A27DB-BD31-4B8C-83A1-F6EECF244321}">
                <p14:modId xmlns:p14="http://schemas.microsoft.com/office/powerpoint/2010/main" val="3919369179"/>
              </p:ext>
            </p:extLst>
          </p:nvPr>
        </p:nvGraphicFramePr>
        <p:xfrm>
          <a:off x="4846320" y="2201126"/>
          <a:ext cx="7241847" cy="4312690"/>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ángulo 10"/>
          <p:cNvSpPr/>
          <p:nvPr/>
        </p:nvSpPr>
        <p:spPr>
          <a:xfrm>
            <a:off x="731520" y="1462581"/>
            <a:ext cx="11035042"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b="1" dirty="0">
                <a:solidFill>
                  <a:schemeClr val="bg1"/>
                </a:solidFill>
              </a:rPr>
              <a:t>Condiciones climáticas-Hacienda Palmar de Río (Estación </a:t>
            </a:r>
            <a:r>
              <a:rPr lang="es-ES" b="1" dirty="0" err="1">
                <a:solidFill>
                  <a:schemeClr val="bg1"/>
                </a:solidFill>
              </a:rPr>
              <a:t>Huashito</a:t>
            </a:r>
            <a:r>
              <a:rPr lang="es-ES" b="1" dirty="0">
                <a:solidFill>
                  <a:schemeClr val="bg1"/>
                </a:solidFill>
              </a:rPr>
              <a:t> M293), registrados en un periodo de 21 años </a:t>
            </a:r>
            <a:r>
              <a:rPr lang="es-ES" b="1" dirty="0" smtClean="0">
                <a:solidFill>
                  <a:schemeClr val="bg1"/>
                </a:solidFill>
              </a:rPr>
              <a:t> (1991 </a:t>
            </a:r>
            <a:r>
              <a:rPr lang="es-ES" b="1" dirty="0">
                <a:solidFill>
                  <a:schemeClr val="bg1"/>
                </a:solidFill>
              </a:rPr>
              <a:t>al </a:t>
            </a:r>
            <a:r>
              <a:rPr lang="es-ES" b="1" dirty="0" smtClean="0">
                <a:solidFill>
                  <a:schemeClr val="bg1"/>
                </a:solidFill>
              </a:rPr>
              <a:t>2011) </a:t>
            </a:r>
            <a:r>
              <a:rPr lang="es-ES" b="1" dirty="0">
                <a:solidFill>
                  <a:schemeClr val="bg1"/>
                </a:solidFill>
              </a:rPr>
              <a:t>:</a:t>
            </a:r>
          </a:p>
        </p:txBody>
      </p:sp>
      <p:graphicFrame>
        <p:nvGraphicFramePr>
          <p:cNvPr id="4" name="Tabla 3"/>
          <p:cNvGraphicFramePr>
            <a:graphicFrameLocks noGrp="1"/>
          </p:cNvGraphicFramePr>
          <p:nvPr>
            <p:extLst>
              <p:ext uri="{D42A27DB-BD31-4B8C-83A1-F6EECF244321}">
                <p14:modId xmlns:p14="http://schemas.microsoft.com/office/powerpoint/2010/main" val="4165826796"/>
              </p:ext>
            </p:extLst>
          </p:nvPr>
        </p:nvGraphicFramePr>
        <p:xfrm>
          <a:off x="209006" y="2696311"/>
          <a:ext cx="4637314" cy="3322320"/>
        </p:xfrm>
        <a:graphic>
          <a:graphicData uri="http://schemas.openxmlformats.org/drawingml/2006/table">
            <a:tbl>
              <a:tblPr firstRow="1" bandRow="1">
                <a:tableStyleId>{21E4AEA4-8DFA-4A89-87EB-49C32662AFE0}</a:tableStyleId>
              </a:tblPr>
              <a:tblGrid>
                <a:gridCol w="2318657">
                  <a:extLst>
                    <a:ext uri="{9D8B030D-6E8A-4147-A177-3AD203B41FA5}">
                      <a16:colId xmlns:a16="http://schemas.microsoft.com/office/drawing/2014/main" val="1108204714"/>
                    </a:ext>
                  </a:extLst>
                </a:gridCol>
                <a:gridCol w="2318657">
                  <a:extLst>
                    <a:ext uri="{9D8B030D-6E8A-4147-A177-3AD203B41FA5}">
                      <a16:colId xmlns:a16="http://schemas.microsoft.com/office/drawing/2014/main" val="2119933310"/>
                    </a:ext>
                  </a:extLst>
                </a:gridCol>
              </a:tblGrid>
              <a:tr h="370840">
                <a:tc>
                  <a:txBody>
                    <a:bodyPr/>
                    <a:lstStyle/>
                    <a:p>
                      <a:r>
                        <a:rPr lang="es-ES" sz="1200" dirty="0" smtClean="0">
                          <a:solidFill>
                            <a:schemeClr val="bg1"/>
                          </a:solidFill>
                        </a:rPr>
                        <a:t>Variables Climática</a:t>
                      </a:r>
                      <a:endParaRPr lang="es-ES" sz="1200" dirty="0">
                        <a:solidFill>
                          <a:schemeClr val="bg1"/>
                        </a:solidFill>
                      </a:endParaRPr>
                    </a:p>
                  </a:txBody>
                  <a:tcPr/>
                </a:tc>
                <a:tc>
                  <a:txBody>
                    <a:bodyPr/>
                    <a:lstStyle/>
                    <a:p>
                      <a:r>
                        <a:rPr lang="es-ES" sz="1200" dirty="0" smtClean="0">
                          <a:solidFill>
                            <a:schemeClr val="bg1"/>
                          </a:solidFill>
                        </a:rPr>
                        <a:t>Dato</a:t>
                      </a:r>
                      <a:endParaRPr lang="es-ES" sz="1200" dirty="0">
                        <a:solidFill>
                          <a:schemeClr val="bg1"/>
                        </a:solidFill>
                      </a:endParaRPr>
                    </a:p>
                  </a:txBody>
                  <a:tcPr/>
                </a:tc>
                <a:extLst>
                  <a:ext uri="{0D108BD9-81ED-4DB2-BD59-A6C34878D82A}">
                    <a16:rowId xmlns:a16="http://schemas.microsoft.com/office/drawing/2014/main" val="629313125"/>
                  </a:ext>
                </a:extLst>
              </a:tr>
              <a:tr h="370840">
                <a:tc>
                  <a:txBody>
                    <a:bodyPr/>
                    <a:lstStyle/>
                    <a:p>
                      <a:r>
                        <a:rPr lang="es-ES" sz="1200" kern="1200" dirty="0" err="1" smtClean="0">
                          <a:solidFill>
                            <a:schemeClr val="dk1"/>
                          </a:solidFill>
                          <a:effectLst/>
                          <a:latin typeface="+mn-lt"/>
                          <a:ea typeface="+mn-ea"/>
                          <a:cs typeface="+mn-cs"/>
                        </a:rPr>
                        <a:t>Tª</a:t>
                      </a:r>
                      <a:r>
                        <a:rPr lang="es-ES" sz="1200" kern="1200" dirty="0" smtClean="0">
                          <a:solidFill>
                            <a:schemeClr val="dk1"/>
                          </a:solidFill>
                          <a:effectLst/>
                          <a:latin typeface="+mn-lt"/>
                          <a:ea typeface="+mn-ea"/>
                          <a:cs typeface="+mn-cs"/>
                        </a:rPr>
                        <a:t> promedio </a:t>
                      </a:r>
                      <a:endParaRPr lang="es-ES" sz="1200" dirty="0">
                        <a:solidFill>
                          <a:schemeClr val="bg1"/>
                        </a:solidFill>
                      </a:endParaRPr>
                    </a:p>
                  </a:txBody>
                  <a:tcPr/>
                </a:tc>
                <a:tc>
                  <a:txBody>
                    <a:bodyPr/>
                    <a:lstStyle/>
                    <a:p>
                      <a:r>
                        <a:rPr lang="es-ES" sz="1200" b="0" kern="1200" dirty="0" smtClean="0">
                          <a:solidFill>
                            <a:schemeClr val="dk1"/>
                          </a:solidFill>
                          <a:effectLst/>
                          <a:latin typeface="+mn-lt"/>
                          <a:ea typeface="+mn-ea"/>
                          <a:cs typeface="+mn-cs"/>
                        </a:rPr>
                        <a:t>25,3°C</a:t>
                      </a:r>
                      <a:endParaRPr lang="es-ES" sz="1200" b="0" dirty="0">
                        <a:solidFill>
                          <a:schemeClr val="bg1"/>
                        </a:solidFill>
                      </a:endParaRPr>
                    </a:p>
                  </a:txBody>
                  <a:tcPr/>
                </a:tc>
                <a:extLst>
                  <a:ext uri="{0D108BD9-81ED-4DB2-BD59-A6C34878D82A}">
                    <a16:rowId xmlns:a16="http://schemas.microsoft.com/office/drawing/2014/main" val="4004610750"/>
                  </a:ext>
                </a:extLst>
              </a:tr>
              <a:tr h="370840">
                <a:tc>
                  <a:txBody>
                    <a:bodyPr/>
                    <a:lstStyle/>
                    <a:p>
                      <a:r>
                        <a:rPr lang="es-ES" sz="1200" dirty="0" smtClean="0">
                          <a:solidFill>
                            <a:schemeClr val="bg1"/>
                          </a:solidFill>
                        </a:rPr>
                        <a:t>Precipitación anual/mensual</a:t>
                      </a:r>
                      <a:endParaRPr lang="es-ES" sz="1200" dirty="0">
                        <a:solidFill>
                          <a:schemeClr val="bg1"/>
                        </a:solidFill>
                      </a:endParaRPr>
                    </a:p>
                  </a:txBody>
                  <a:tcPr/>
                </a:tc>
                <a:tc>
                  <a:txBody>
                    <a:bodyPr/>
                    <a:lstStyle/>
                    <a:p>
                      <a:r>
                        <a:rPr lang="es-EC" sz="1200" b="0" kern="1200" dirty="0" smtClean="0">
                          <a:solidFill>
                            <a:schemeClr val="dk1"/>
                          </a:solidFill>
                          <a:effectLst/>
                          <a:latin typeface="+mn-lt"/>
                          <a:ea typeface="+mn-ea"/>
                          <a:cs typeface="+mn-cs"/>
                        </a:rPr>
                        <a:t>3484,8mm/290,4mm</a:t>
                      </a:r>
                    </a:p>
                    <a:p>
                      <a:endParaRPr lang="es-ES" sz="1200" b="0" dirty="0">
                        <a:solidFill>
                          <a:schemeClr val="bg1"/>
                        </a:solidFill>
                      </a:endParaRPr>
                    </a:p>
                  </a:txBody>
                  <a:tcPr/>
                </a:tc>
                <a:extLst>
                  <a:ext uri="{0D108BD9-81ED-4DB2-BD59-A6C34878D82A}">
                    <a16:rowId xmlns:a16="http://schemas.microsoft.com/office/drawing/2014/main" val="1538953393"/>
                  </a:ext>
                </a:extLst>
              </a:tr>
              <a:tr h="370840">
                <a:tc>
                  <a:txBody>
                    <a:bodyPr/>
                    <a:lstStyle/>
                    <a:p>
                      <a:r>
                        <a:rPr lang="es-ES" sz="1200" dirty="0" smtClean="0">
                          <a:solidFill>
                            <a:schemeClr val="bg1"/>
                          </a:solidFill>
                        </a:rPr>
                        <a:t>Humedad Relativa</a:t>
                      </a:r>
                      <a:endParaRPr lang="es-ES" sz="1200" dirty="0">
                        <a:solidFill>
                          <a:schemeClr val="bg1"/>
                        </a:solidFill>
                      </a:endParaRPr>
                    </a:p>
                  </a:txBody>
                  <a:tcPr/>
                </a:tc>
                <a:tc>
                  <a:txBody>
                    <a:bodyPr/>
                    <a:lstStyle/>
                    <a:p>
                      <a:r>
                        <a:rPr lang="es-ES" sz="1200" b="0" dirty="0" smtClean="0">
                          <a:solidFill>
                            <a:schemeClr val="bg1"/>
                          </a:solidFill>
                        </a:rPr>
                        <a:t>87,7%</a:t>
                      </a:r>
                      <a:endParaRPr lang="es-ES" sz="1200" b="0" dirty="0">
                        <a:solidFill>
                          <a:schemeClr val="bg1"/>
                        </a:solidFill>
                      </a:endParaRPr>
                    </a:p>
                  </a:txBody>
                  <a:tcPr/>
                </a:tc>
                <a:extLst>
                  <a:ext uri="{0D108BD9-81ED-4DB2-BD59-A6C34878D82A}">
                    <a16:rowId xmlns:a16="http://schemas.microsoft.com/office/drawing/2014/main" val="446884181"/>
                  </a:ext>
                </a:extLst>
              </a:tr>
              <a:tr h="370840">
                <a:tc>
                  <a:txBody>
                    <a:bodyPr/>
                    <a:lstStyle/>
                    <a:p>
                      <a:r>
                        <a:rPr lang="es-ES" sz="1200" dirty="0" smtClean="0">
                          <a:solidFill>
                            <a:schemeClr val="bg1"/>
                          </a:solidFill>
                        </a:rPr>
                        <a:t>Heliofanía anual/mensual</a:t>
                      </a:r>
                      <a:endParaRPr lang="es-ES" sz="1200" dirty="0">
                        <a:solidFill>
                          <a:schemeClr val="bg1"/>
                        </a:solidFill>
                      </a:endParaRPr>
                    </a:p>
                  </a:txBody>
                  <a:tcPr/>
                </a:tc>
                <a:tc>
                  <a:txBody>
                    <a:bodyPr/>
                    <a:lstStyle/>
                    <a:p>
                      <a:r>
                        <a:rPr lang="es-ES" sz="1200" b="0" dirty="0" smtClean="0">
                          <a:solidFill>
                            <a:schemeClr val="bg1"/>
                          </a:solidFill>
                        </a:rPr>
                        <a:t>1417,01 horas/ 127,4 horas</a:t>
                      </a:r>
                    </a:p>
                  </a:txBody>
                  <a:tcPr/>
                </a:tc>
                <a:extLst>
                  <a:ext uri="{0D108BD9-81ED-4DB2-BD59-A6C34878D82A}">
                    <a16:rowId xmlns:a16="http://schemas.microsoft.com/office/drawing/2014/main" val="3916148823"/>
                  </a:ext>
                </a:extLst>
              </a:tr>
              <a:tr h="370840">
                <a:tc>
                  <a:txBody>
                    <a:bodyPr/>
                    <a:lstStyle/>
                    <a:p>
                      <a:r>
                        <a:rPr lang="es-ES" sz="1200" dirty="0" smtClean="0">
                          <a:solidFill>
                            <a:schemeClr val="bg1"/>
                          </a:solidFill>
                        </a:rPr>
                        <a:t>Velocidad del Viento</a:t>
                      </a:r>
                      <a:endParaRPr lang="es-ES" sz="1200" dirty="0">
                        <a:solidFill>
                          <a:schemeClr val="bg1"/>
                        </a:solidFill>
                      </a:endParaRPr>
                    </a:p>
                  </a:txBody>
                  <a:tcPr/>
                </a:tc>
                <a:tc>
                  <a:txBody>
                    <a:bodyPr/>
                    <a:lstStyle/>
                    <a:p>
                      <a:r>
                        <a:rPr lang="es-ES" sz="1200" b="0" dirty="0" smtClean="0">
                          <a:solidFill>
                            <a:schemeClr val="bg1"/>
                          </a:solidFill>
                        </a:rPr>
                        <a:t>2,24m/s</a:t>
                      </a:r>
                    </a:p>
                  </a:txBody>
                  <a:tcPr/>
                </a:tc>
                <a:extLst>
                  <a:ext uri="{0D108BD9-81ED-4DB2-BD59-A6C34878D82A}">
                    <a16:rowId xmlns:a16="http://schemas.microsoft.com/office/drawing/2014/main" val="1266203752"/>
                  </a:ext>
                </a:extLst>
              </a:tr>
              <a:tr h="370840">
                <a:tc>
                  <a:txBody>
                    <a:bodyPr/>
                    <a:lstStyle/>
                    <a:p>
                      <a:r>
                        <a:rPr lang="es-ES" sz="1200" dirty="0" smtClean="0">
                          <a:solidFill>
                            <a:schemeClr val="bg1"/>
                          </a:solidFill>
                        </a:rPr>
                        <a:t>Evaporación</a:t>
                      </a:r>
                      <a:r>
                        <a:rPr lang="es-ES" sz="1200" baseline="0" dirty="0" smtClean="0">
                          <a:solidFill>
                            <a:schemeClr val="bg1"/>
                          </a:solidFill>
                        </a:rPr>
                        <a:t> anual/mensual</a:t>
                      </a:r>
                      <a:endParaRPr lang="es-ES" sz="1200" dirty="0">
                        <a:solidFill>
                          <a:schemeClr val="bg1"/>
                        </a:solidFill>
                      </a:endParaRPr>
                    </a:p>
                  </a:txBody>
                  <a:tcPr/>
                </a:tc>
                <a:tc>
                  <a:txBody>
                    <a:bodyPr/>
                    <a:lstStyle/>
                    <a:p>
                      <a:r>
                        <a:rPr lang="es-ES" sz="1200" b="0" dirty="0" smtClean="0">
                          <a:solidFill>
                            <a:schemeClr val="bg1"/>
                          </a:solidFill>
                        </a:rPr>
                        <a:t>1071,91mm/ 89,33mm</a:t>
                      </a:r>
                    </a:p>
                  </a:txBody>
                  <a:tcPr/>
                </a:tc>
                <a:extLst>
                  <a:ext uri="{0D108BD9-81ED-4DB2-BD59-A6C34878D82A}">
                    <a16:rowId xmlns:a16="http://schemas.microsoft.com/office/drawing/2014/main" val="130970187"/>
                  </a:ext>
                </a:extLst>
              </a:tr>
              <a:tr h="370840">
                <a:tc>
                  <a:txBody>
                    <a:bodyPr/>
                    <a:lstStyle/>
                    <a:p>
                      <a:r>
                        <a:rPr lang="es-ES" sz="1200" dirty="0" smtClean="0">
                          <a:solidFill>
                            <a:schemeClr val="bg1"/>
                          </a:solidFill>
                        </a:rPr>
                        <a:t>Evapotranspiración anual/mensual</a:t>
                      </a:r>
                      <a:endParaRPr lang="es-ES" sz="1200" dirty="0">
                        <a:solidFill>
                          <a:schemeClr val="bg1"/>
                        </a:solidFill>
                      </a:endParaRPr>
                    </a:p>
                  </a:txBody>
                  <a:tcPr/>
                </a:tc>
                <a:tc>
                  <a:txBody>
                    <a:bodyPr/>
                    <a:lstStyle/>
                    <a:p>
                      <a:r>
                        <a:rPr lang="es-ES" sz="1200" b="0" dirty="0" smtClean="0">
                          <a:solidFill>
                            <a:schemeClr val="bg1"/>
                          </a:solidFill>
                        </a:rPr>
                        <a:t>1394,29mm/116,19mm</a:t>
                      </a:r>
                    </a:p>
                    <a:p>
                      <a:endParaRPr lang="es-ES" sz="1200" b="0" dirty="0" smtClean="0">
                        <a:solidFill>
                          <a:schemeClr val="bg1"/>
                        </a:solidFill>
                      </a:endParaRPr>
                    </a:p>
                    <a:p>
                      <a:endParaRPr lang="es-ES" sz="1200" b="0" dirty="0" smtClean="0">
                        <a:solidFill>
                          <a:schemeClr val="bg1"/>
                        </a:solidFill>
                      </a:endParaRPr>
                    </a:p>
                  </a:txBody>
                  <a:tcPr/>
                </a:tc>
                <a:extLst>
                  <a:ext uri="{0D108BD9-81ED-4DB2-BD59-A6C34878D82A}">
                    <a16:rowId xmlns:a16="http://schemas.microsoft.com/office/drawing/2014/main" val="2929033506"/>
                  </a:ext>
                </a:extLst>
              </a:tr>
            </a:tbl>
          </a:graphicData>
        </a:graphic>
      </p:graphicFrame>
      <p:sp>
        <p:nvSpPr>
          <p:cNvPr id="5" name="Rectángulo 4"/>
          <p:cNvSpPr/>
          <p:nvPr/>
        </p:nvSpPr>
        <p:spPr>
          <a:xfrm>
            <a:off x="7016450" y="6375316"/>
            <a:ext cx="3943708" cy="276999"/>
          </a:xfrm>
          <a:prstGeom prst="rect">
            <a:avLst/>
          </a:prstGeom>
        </p:spPr>
        <p:txBody>
          <a:bodyPr wrap="none">
            <a:spAutoFit/>
          </a:bodyPr>
          <a:lstStyle/>
          <a:p>
            <a:r>
              <a:rPr lang="es-ES"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Comportamiento climatológico-Estación Palmar del Río</a:t>
            </a:r>
            <a:endParaRPr lang="es-ES" sz="1200" dirty="0">
              <a:solidFill>
                <a:schemeClr val="bg1"/>
              </a:solidFill>
            </a:endParaRPr>
          </a:p>
        </p:txBody>
      </p:sp>
    </p:spTree>
    <p:extLst>
      <p:ext uri="{BB962C8B-B14F-4D97-AF65-F5344CB8AC3E}">
        <p14:creationId xmlns:p14="http://schemas.microsoft.com/office/powerpoint/2010/main" val="1970190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85000" lnSpcReduction="1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2</a:t>
            </a: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 METODOLOGÍA DE TRABAJO </a:t>
            </a:r>
            <a:endPar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16" name="Rectángulo 15"/>
          <p:cNvSpPr/>
          <p:nvPr/>
        </p:nvSpPr>
        <p:spPr>
          <a:xfrm>
            <a:off x="3209009" y="915897"/>
            <a:ext cx="8141972" cy="369332"/>
          </a:xfrm>
          <a:prstGeom prst="rect">
            <a:avLst/>
          </a:prstGeom>
          <a:solidFill>
            <a:schemeClr val="accent2"/>
          </a:solidFill>
        </p:spPr>
        <p:txBody>
          <a:bodyPr wrap="none">
            <a:spAutoFit/>
          </a:bodyPr>
          <a:lstStyle/>
          <a:p>
            <a:r>
              <a:rPr lang="es-ES" b="1" dirty="0">
                <a:solidFill>
                  <a:schemeClr val="bg1"/>
                </a:solidFill>
              </a:rPr>
              <a:t>Fase 1:  Recopilación y generación de información del área de </a:t>
            </a:r>
            <a:r>
              <a:rPr lang="es-ES" b="1" dirty="0" smtClean="0">
                <a:solidFill>
                  <a:schemeClr val="bg1"/>
                </a:solidFill>
              </a:rPr>
              <a:t>estudio</a:t>
            </a:r>
            <a:endParaRPr lang="es-ES" b="1" dirty="0">
              <a:solidFill>
                <a:schemeClr val="bg1"/>
              </a:solidFill>
            </a:endParaRPr>
          </a:p>
        </p:txBody>
      </p:sp>
      <p:sp>
        <p:nvSpPr>
          <p:cNvPr id="11" name="Rectángulo 10"/>
          <p:cNvSpPr/>
          <p:nvPr/>
        </p:nvSpPr>
        <p:spPr>
          <a:xfrm>
            <a:off x="646767" y="1658092"/>
            <a:ext cx="4114800"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b="1" dirty="0" smtClean="0">
                <a:solidFill>
                  <a:schemeClr val="bg1"/>
                </a:solidFill>
              </a:rPr>
              <a:t>Geología </a:t>
            </a:r>
            <a:r>
              <a:rPr lang="es-ES" b="1" dirty="0" err="1" smtClean="0">
                <a:solidFill>
                  <a:schemeClr val="bg1"/>
                </a:solidFill>
              </a:rPr>
              <a:t>Pquia</a:t>
            </a:r>
            <a:r>
              <a:rPr lang="es-ES" b="1" dirty="0" smtClean="0">
                <a:solidFill>
                  <a:schemeClr val="bg1"/>
                </a:solidFill>
              </a:rPr>
              <a:t>. San Carlos</a:t>
            </a:r>
            <a:endParaRPr lang="es-ES" b="1" dirty="0">
              <a:solidFill>
                <a:schemeClr val="bg1"/>
              </a:solidFill>
            </a:endParaRPr>
          </a:p>
        </p:txBody>
      </p:sp>
      <p:pic>
        <p:nvPicPr>
          <p:cNvPr id="3" name="Imagen 2"/>
          <p:cNvPicPr>
            <a:picLocks noChangeAspect="1"/>
          </p:cNvPicPr>
          <p:nvPr/>
        </p:nvPicPr>
        <p:blipFill>
          <a:blip r:embed="rId2"/>
          <a:stretch>
            <a:fillRect/>
          </a:stretch>
        </p:blipFill>
        <p:spPr>
          <a:xfrm>
            <a:off x="483325" y="4508173"/>
            <a:ext cx="6063756" cy="1234195"/>
          </a:xfrm>
          <a:prstGeom prst="rect">
            <a:avLst/>
          </a:prstGeom>
        </p:spPr>
      </p:pic>
      <p:sp>
        <p:nvSpPr>
          <p:cNvPr id="6" name="Rectángulo 5"/>
          <p:cNvSpPr/>
          <p:nvPr/>
        </p:nvSpPr>
        <p:spPr>
          <a:xfrm>
            <a:off x="640079" y="5849846"/>
            <a:ext cx="1587294" cy="246221"/>
          </a:xfrm>
          <a:prstGeom prst="rect">
            <a:avLst/>
          </a:prstGeom>
        </p:spPr>
        <p:txBody>
          <a:bodyPr wrap="none">
            <a:spAutoFit/>
          </a:bodyPr>
          <a:lstStyle/>
          <a:p>
            <a:r>
              <a:rPr lang="es-ES" sz="1000" dirty="0">
                <a:solidFill>
                  <a:srgbClr val="000000"/>
                </a:solidFill>
                <a:latin typeface="Arial" panose="020B0604020202020204" pitchFamily="34" charset="0"/>
                <a:ea typeface="Calibri" panose="020F0502020204030204" pitchFamily="34" charset="0"/>
                <a:cs typeface="Times New Roman" panose="02020603050405020304" pitchFamily="18" charset="0"/>
              </a:rPr>
              <a:t>Fuente:  (GADPO, 2015)</a:t>
            </a:r>
            <a:endParaRPr lang="es-ES" sz="1000" dirty="0"/>
          </a:p>
        </p:txBody>
      </p:sp>
      <p:sp>
        <p:nvSpPr>
          <p:cNvPr id="7" name="Rectángulo 6"/>
          <p:cNvSpPr/>
          <p:nvPr/>
        </p:nvSpPr>
        <p:spPr>
          <a:xfrm>
            <a:off x="640079" y="4000585"/>
            <a:ext cx="6096000" cy="276999"/>
          </a:xfrm>
          <a:prstGeom prst="rect">
            <a:avLst/>
          </a:prstGeom>
        </p:spPr>
        <p:txBody>
          <a:bodyPr>
            <a:spAutoFit/>
          </a:bodyPr>
          <a:lstStyle/>
          <a:p>
            <a:r>
              <a:rPr lang="es-ES" sz="1200" dirty="0">
                <a:solidFill>
                  <a:schemeClr val="bg1"/>
                </a:solidFill>
              </a:rPr>
              <a:t>Formaciones Geológicas y su ocupación de la superficie parroquial</a:t>
            </a:r>
          </a:p>
        </p:txBody>
      </p:sp>
      <p:pic>
        <p:nvPicPr>
          <p:cNvPr id="13" name="Imagen 12" descr="F:\TESIS MAESTRIA\MAPAS_JPEG_TESIS_WORD\GEOLOGIASANCARLOS.jpg"/>
          <p:cNvPicPr/>
          <p:nvPr/>
        </p:nvPicPr>
        <p:blipFill rotWithShape="1">
          <a:blip r:embed="rId3" cstate="print">
            <a:extLst>
              <a:ext uri="{28A0092B-C50C-407E-A947-70E740481C1C}">
                <a14:useLocalDpi xmlns:a14="http://schemas.microsoft.com/office/drawing/2010/main" val="0"/>
              </a:ext>
            </a:extLst>
          </a:blip>
          <a:srcRect t="-735" r="29075"/>
          <a:stretch/>
        </p:blipFill>
        <p:spPr bwMode="auto">
          <a:xfrm>
            <a:off x="6733479" y="1285229"/>
            <a:ext cx="4957777" cy="5180885"/>
          </a:xfrm>
          <a:prstGeom prst="rect">
            <a:avLst/>
          </a:prstGeom>
          <a:noFill/>
          <a:ln w="9525" cap="flat" cmpd="sng" algn="ctr">
            <a:noFill/>
            <a:prstDash val="solid"/>
            <a:round/>
            <a:headEnd type="none" w="med" len="med"/>
            <a:tailEnd type="none" w="med" len="med"/>
          </a:ln>
          <a:extLst>
            <a:ext uri="{53640926-AAD7-44D8-BBD7-CCE9431645EC}">
              <a14:shadowObscured xmlns:a14="http://schemas.microsoft.com/office/drawing/2010/main"/>
            </a:ext>
          </a:extLst>
        </p:spPr>
      </p:pic>
      <p:sp>
        <p:nvSpPr>
          <p:cNvPr id="12" name="Rectángulo 11"/>
          <p:cNvSpPr/>
          <p:nvPr/>
        </p:nvSpPr>
        <p:spPr>
          <a:xfrm>
            <a:off x="640079" y="2422725"/>
            <a:ext cx="4846320"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400" dirty="0">
                <a:solidFill>
                  <a:schemeClr val="bg1"/>
                </a:solidFill>
              </a:rPr>
              <a:t>Geológicamente </a:t>
            </a:r>
            <a:r>
              <a:rPr lang="es-ES" sz="1400" dirty="0" smtClean="0">
                <a:solidFill>
                  <a:schemeClr val="bg1"/>
                </a:solidFill>
              </a:rPr>
              <a:t>se </a:t>
            </a:r>
            <a:r>
              <a:rPr lang="es-ES" sz="1400" dirty="0">
                <a:solidFill>
                  <a:schemeClr val="bg1"/>
                </a:solidFill>
              </a:rPr>
              <a:t>encuentra dentro de la Formación </a:t>
            </a:r>
            <a:r>
              <a:rPr lang="es-ES" sz="1400" dirty="0" err="1">
                <a:solidFill>
                  <a:schemeClr val="bg1"/>
                </a:solidFill>
              </a:rPr>
              <a:t>Chambira</a:t>
            </a:r>
            <a:r>
              <a:rPr lang="es-ES" sz="1400" dirty="0">
                <a:solidFill>
                  <a:schemeClr val="bg1"/>
                </a:solidFill>
              </a:rPr>
              <a:t>, correspondiente a la edad del Mioceno superior y Plioceno de acuerdo al orden estratigráfico de la Cuenca del Oriente</a:t>
            </a:r>
          </a:p>
        </p:txBody>
      </p:sp>
    </p:spTree>
    <p:extLst>
      <p:ext uri="{BB962C8B-B14F-4D97-AF65-F5344CB8AC3E}">
        <p14:creationId xmlns:p14="http://schemas.microsoft.com/office/powerpoint/2010/main" val="2422662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6090" y="0"/>
            <a:ext cx="7050110" cy="1506828"/>
          </a:xfrm>
        </p:spPr>
        <p:txBody>
          <a:bodyPr>
            <a:normAutofit/>
          </a:bodyPr>
          <a:lstStyle/>
          <a:p>
            <a:pPr algn="ctr"/>
            <a: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es-EC"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es-EC" sz="4900"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9" name="Título 1"/>
          <p:cNvSpPr txBox="1">
            <a:spLocks/>
          </p:cNvSpPr>
          <p:nvPr/>
        </p:nvSpPr>
        <p:spPr>
          <a:xfrm>
            <a:off x="5090060" y="101061"/>
            <a:ext cx="6998107" cy="869850"/>
          </a:xfrm>
          <a:prstGeom prst="rect">
            <a:avLst/>
          </a:prstGeom>
        </p:spPr>
        <p:txBody>
          <a:bodyPr vert="horz" lIns="91440" tIns="45720" rIns="91440" bIns="45720" rtlCol="0" anchor="ctr">
            <a:normAutofit fontScale="85000" lnSpcReduction="1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2</a:t>
            </a:r>
            <a:r>
              <a:rPr lang="es-EC" b="1" cap="none" dirty="0" smtClean="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rPr>
              <a:t>. METODOLOGÍA DE TRABAJO </a:t>
            </a:r>
            <a:endParaRPr lang="es-EC" b="1" cap="none" dirty="0">
              <a:ln w="9525">
                <a:solidFill>
                  <a:schemeClr val="bg1"/>
                </a:solidFill>
                <a:prstDash val="solid"/>
              </a:ln>
              <a:solidFill>
                <a:schemeClr val="accent5"/>
              </a:solidFill>
              <a:effectLst>
                <a:glow rad="139700">
                  <a:schemeClr val="accent4">
                    <a:satMod val="175000"/>
                    <a:alpha val="40000"/>
                  </a:schemeClr>
                </a:glow>
                <a:outerShdw blurRad="12700" dist="38100" dir="2700000" algn="tl" rotWithShape="0">
                  <a:schemeClr val="accent5">
                    <a:lumMod val="60000"/>
                    <a:lumOff val="40000"/>
                  </a:schemeClr>
                </a:outerShdw>
              </a:effectLst>
            </a:endParaRPr>
          </a:p>
        </p:txBody>
      </p:sp>
      <p:sp>
        <p:nvSpPr>
          <p:cNvPr id="16" name="Rectángulo 15"/>
          <p:cNvSpPr/>
          <p:nvPr/>
        </p:nvSpPr>
        <p:spPr>
          <a:xfrm>
            <a:off x="3209009" y="915897"/>
            <a:ext cx="8141972" cy="369332"/>
          </a:xfrm>
          <a:prstGeom prst="rect">
            <a:avLst/>
          </a:prstGeom>
          <a:solidFill>
            <a:schemeClr val="accent2"/>
          </a:solidFill>
        </p:spPr>
        <p:txBody>
          <a:bodyPr wrap="none">
            <a:spAutoFit/>
          </a:bodyPr>
          <a:lstStyle/>
          <a:p>
            <a:r>
              <a:rPr lang="es-ES" b="1" dirty="0">
                <a:solidFill>
                  <a:schemeClr val="bg1"/>
                </a:solidFill>
              </a:rPr>
              <a:t>Fase 1:  Recopilación y generación de información del área de </a:t>
            </a:r>
            <a:r>
              <a:rPr lang="es-ES" b="1" dirty="0" smtClean="0">
                <a:solidFill>
                  <a:schemeClr val="bg1"/>
                </a:solidFill>
              </a:rPr>
              <a:t>estudio</a:t>
            </a:r>
            <a:endParaRPr lang="es-ES" b="1" dirty="0">
              <a:solidFill>
                <a:schemeClr val="bg1"/>
              </a:solidFill>
            </a:endParaRPr>
          </a:p>
        </p:txBody>
      </p:sp>
      <p:sp>
        <p:nvSpPr>
          <p:cNvPr id="11" name="Rectángulo 10"/>
          <p:cNvSpPr/>
          <p:nvPr/>
        </p:nvSpPr>
        <p:spPr>
          <a:xfrm>
            <a:off x="537584" y="1845066"/>
            <a:ext cx="4839632"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lvl="2"/>
            <a:r>
              <a:rPr lang="es-ES" b="1" dirty="0"/>
              <a:t>Clasificación Taxonómica de Suelos</a:t>
            </a:r>
          </a:p>
        </p:txBody>
      </p:sp>
      <p:sp>
        <p:nvSpPr>
          <p:cNvPr id="6" name="Rectángulo 5"/>
          <p:cNvSpPr/>
          <p:nvPr/>
        </p:nvSpPr>
        <p:spPr>
          <a:xfrm>
            <a:off x="223715" y="5204346"/>
            <a:ext cx="1587294" cy="246221"/>
          </a:xfrm>
          <a:prstGeom prst="rect">
            <a:avLst/>
          </a:prstGeom>
        </p:spPr>
        <p:txBody>
          <a:bodyPr wrap="none">
            <a:spAutoFit/>
          </a:bodyPr>
          <a:lstStyle/>
          <a:p>
            <a:r>
              <a:rPr lang="es-ES" sz="1000" dirty="0">
                <a:solidFill>
                  <a:srgbClr val="000000"/>
                </a:solidFill>
                <a:latin typeface="Arial" panose="020B0604020202020204" pitchFamily="34" charset="0"/>
                <a:ea typeface="Calibri" panose="020F0502020204030204" pitchFamily="34" charset="0"/>
                <a:cs typeface="Times New Roman" panose="02020603050405020304" pitchFamily="18" charset="0"/>
              </a:rPr>
              <a:t>Fuente:  (GADPO, 2015)</a:t>
            </a:r>
            <a:endParaRPr lang="es-ES" sz="1000" dirty="0"/>
          </a:p>
        </p:txBody>
      </p:sp>
      <p:sp>
        <p:nvSpPr>
          <p:cNvPr id="7" name="Rectángulo 6"/>
          <p:cNvSpPr/>
          <p:nvPr/>
        </p:nvSpPr>
        <p:spPr>
          <a:xfrm>
            <a:off x="223715" y="3123928"/>
            <a:ext cx="6096000" cy="276999"/>
          </a:xfrm>
          <a:prstGeom prst="rect">
            <a:avLst/>
          </a:prstGeom>
        </p:spPr>
        <p:txBody>
          <a:bodyPr>
            <a:spAutoFit/>
          </a:bodyPr>
          <a:lstStyle/>
          <a:p>
            <a:r>
              <a:rPr lang="es-ES" sz="1200" b="1" dirty="0">
                <a:solidFill>
                  <a:schemeClr val="bg1"/>
                </a:solidFill>
              </a:rPr>
              <a:t>Taxonomía de suelos y su ocupación de la superficie parroquial</a:t>
            </a:r>
          </a:p>
        </p:txBody>
      </p:sp>
      <p:pic>
        <p:nvPicPr>
          <p:cNvPr id="14" name="Imagen 13" descr="F:\TESIS MAESTRIA\MAPAS_JPEG_TESIS_WORD\mapas corregidos\taxonomia.jpg"/>
          <p:cNvPicPr/>
          <p:nvPr/>
        </p:nvPicPr>
        <p:blipFill rotWithShape="1">
          <a:blip r:embed="rId3" cstate="print">
            <a:extLst>
              <a:ext uri="{28A0092B-C50C-407E-A947-70E740481C1C}">
                <a14:useLocalDpi xmlns:a14="http://schemas.microsoft.com/office/drawing/2010/main" val="0"/>
              </a:ext>
            </a:extLst>
          </a:blip>
          <a:srcRect t="9035" b="1893"/>
          <a:stretch/>
        </p:blipFill>
        <p:spPr bwMode="auto">
          <a:xfrm>
            <a:off x="6039792" y="1842758"/>
            <a:ext cx="6048375" cy="4305300"/>
          </a:xfrm>
          <a:prstGeom prst="rect">
            <a:avLst/>
          </a:prstGeom>
          <a:noFill/>
          <a:ln>
            <a:noFill/>
          </a:ln>
          <a:extLst>
            <a:ext uri="{53640926-AAD7-44D8-BBD7-CCE9431645EC}">
              <a14:shadowObscured xmlns:a14="http://schemas.microsoft.com/office/drawing/2010/main"/>
            </a:ext>
          </a:extLst>
        </p:spPr>
      </p:pic>
      <p:sp>
        <p:nvSpPr>
          <p:cNvPr id="4" name="Rectángulo 3"/>
          <p:cNvSpPr/>
          <p:nvPr/>
        </p:nvSpPr>
        <p:spPr>
          <a:xfrm>
            <a:off x="7783773" y="6237767"/>
            <a:ext cx="6096000" cy="246221"/>
          </a:xfrm>
          <a:prstGeom prst="rect">
            <a:avLst/>
          </a:prstGeom>
        </p:spPr>
        <p:txBody>
          <a:bodyPr>
            <a:spAutoFit/>
          </a:bodyPr>
          <a:lstStyle/>
          <a:p>
            <a:r>
              <a:rPr lang="es-ES" sz="1000" dirty="0">
                <a:solidFill>
                  <a:schemeClr val="bg1"/>
                </a:solidFill>
                <a:latin typeface="Arial" panose="020B0604020202020204" pitchFamily="34" charset="0"/>
                <a:ea typeface="Calibri" panose="020F0502020204030204" pitchFamily="34" charset="0"/>
                <a:cs typeface="Times New Roman" panose="02020603050405020304" pitchFamily="18" charset="0"/>
              </a:rPr>
              <a:t>Clasificación Taxonómica de Suelos de la </a:t>
            </a:r>
            <a:r>
              <a:rPr lang="es-ES" sz="1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Pquia</a:t>
            </a:r>
            <a:r>
              <a:rPr lang="es-ES" sz="1000" dirty="0">
                <a:solidFill>
                  <a:schemeClr val="bg1"/>
                </a:solidFill>
                <a:latin typeface="Arial" panose="020B0604020202020204" pitchFamily="34" charset="0"/>
                <a:ea typeface="Calibri" panose="020F0502020204030204" pitchFamily="34" charset="0"/>
                <a:cs typeface="Times New Roman" panose="02020603050405020304" pitchFamily="18" charset="0"/>
              </a:rPr>
              <a:t>. San Carlos</a:t>
            </a:r>
            <a:endParaRPr lang="es-ES" sz="1000" dirty="0">
              <a:solidFill>
                <a:schemeClr val="bg1"/>
              </a:solidFill>
            </a:endParaRPr>
          </a:p>
        </p:txBody>
      </p:sp>
      <p:graphicFrame>
        <p:nvGraphicFramePr>
          <p:cNvPr id="8" name="Objeto 7"/>
          <p:cNvGraphicFramePr>
            <a:graphicFrameLocks noChangeAspect="1"/>
          </p:cNvGraphicFramePr>
          <p:nvPr>
            <p:extLst>
              <p:ext uri="{D42A27DB-BD31-4B8C-83A1-F6EECF244321}">
                <p14:modId xmlns:p14="http://schemas.microsoft.com/office/powerpoint/2010/main" val="318333354"/>
              </p:ext>
            </p:extLst>
          </p:nvPr>
        </p:nvGraphicFramePr>
        <p:xfrm>
          <a:off x="223715" y="3502199"/>
          <a:ext cx="5970587" cy="1876425"/>
        </p:xfrm>
        <a:graphic>
          <a:graphicData uri="http://schemas.openxmlformats.org/presentationml/2006/ole">
            <mc:AlternateContent xmlns:mc="http://schemas.openxmlformats.org/markup-compatibility/2006">
              <mc:Choice xmlns:v="urn:schemas-microsoft-com:vml" Requires="v">
                <p:oleObj spid="_x0000_s3109" name="Documento" r:id="rId4" imgW="5969995" imgH="1876486" progId="Word.Document.12">
                  <p:embed/>
                </p:oleObj>
              </mc:Choice>
              <mc:Fallback>
                <p:oleObj name="Documento" r:id="rId4" imgW="5969995" imgH="1876486" progId="Word.Document.12">
                  <p:embed/>
                  <p:pic>
                    <p:nvPicPr>
                      <p:cNvPr id="0" name=""/>
                      <p:cNvPicPr/>
                      <p:nvPr/>
                    </p:nvPicPr>
                    <p:blipFill>
                      <a:blip r:embed="rId5"/>
                      <a:stretch>
                        <a:fillRect/>
                      </a:stretch>
                    </p:blipFill>
                    <p:spPr>
                      <a:xfrm>
                        <a:off x="223715" y="3502199"/>
                        <a:ext cx="5970587" cy="1876425"/>
                      </a:xfrm>
                      <a:prstGeom prst="rect">
                        <a:avLst/>
                      </a:prstGeom>
                    </p:spPr>
                  </p:pic>
                </p:oleObj>
              </mc:Fallback>
            </mc:AlternateContent>
          </a:graphicData>
        </a:graphic>
      </p:graphicFrame>
    </p:spTree>
    <p:extLst>
      <p:ext uri="{BB962C8B-B14F-4D97-AF65-F5344CB8AC3E}">
        <p14:creationId xmlns:p14="http://schemas.microsoft.com/office/powerpoint/2010/main" val="3211588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Estela de condensación">
  <a:themeElements>
    <a:clrScheme name="Estela de condensación">
      <a:dk1>
        <a:sysClr val="windowText" lastClr="000000"/>
      </a:dk1>
      <a:lt1>
        <a:sysClr val="window" lastClr="FFFFFF"/>
      </a:lt1>
      <a:dk2>
        <a:srgbClr val="454545"/>
      </a:dk2>
      <a:lt2>
        <a:srgbClr val="DADADA"/>
      </a:lt2>
      <a:accent1>
        <a:srgbClr val="01D17D"/>
      </a:accent1>
      <a:accent2>
        <a:srgbClr val="84C72A"/>
      </a:accent2>
      <a:accent3>
        <a:srgbClr val="E1D126"/>
      </a:accent3>
      <a:accent4>
        <a:srgbClr val="E29932"/>
      </a:accent4>
      <a:accent5>
        <a:srgbClr val="E56526"/>
      </a:accent5>
      <a:accent6>
        <a:srgbClr val="D63731"/>
      </a:accent6>
      <a:hlink>
        <a:srgbClr val="35FA7F"/>
      </a:hlink>
      <a:folHlink>
        <a:srgbClr val="BAFC85"/>
      </a:folHlink>
    </a:clrScheme>
    <a:fontScheme name="Estela de condensación">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tela de condensació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2B2A868B-6BC2-4B3E-98B9-1258F41035DE}"/>
    </a:ext>
  </a:extLst>
</a:theme>
</file>

<file path=docProps/app.xml><?xml version="1.0" encoding="utf-8"?>
<Properties xmlns="http://schemas.openxmlformats.org/officeDocument/2006/extended-properties" xmlns:vt="http://schemas.openxmlformats.org/officeDocument/2006/docPropsVTypes">
  <Template>TM04033937[[fn=Estela de condensación]]</Template>
  <TotalTime>1793</TotalTime>
  <Words>5005</Words>
  <Application>Microsoft Office PowerPoint</Application>
  <PresentationFormat>Panorámica</PresentationFormat>
  <Paragraphs>393</Paragraphs>
  <Slides>34</Slides>
  <Notes>0</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2</vt:i4>
      </vt:variant>
      <vt:variant>
        <vt:lpstr>Títulos de diapositiva</vt:lpstr>
      </vt:variant>
      <vt:variant>
        <vt:i4>34</vt:i4>
      </vt:variant>
    </vt:vector>
  </HeadingPairs>
  <TitlesOfParts>
    <vt:vector size="44" baseType="lpstr">
      <vt:lpstr>Arial</vt:lpstr>
      <vt:lpstr>Calibri</vt:lpstr>
      <vt:lpstr>Cambria Math</vt:lpstr>
      <vt:lpstr>Century Gothic</vt:lpstr>
      <vt:lpstr>Lucida Console</vt:lpstr>
      <vt:lpstr>Times New Roman</vt:lpstr>
      <vt:lpstr>Wingdings</vt:lpstr>
      <vt:lpstr>Estela de condensación</vt:lpstr>
      <vt:lpstr>Documento</vt:lpstr>
      <vt:lpstr>Hoja de cálculo</vt:lpstr>
      <vt:lpstr>TEMA: DETERMINACIÓN DE NIVELES FONDO Y REFERENCIA DE METALES PESADOS EN SUELOS, PARROQUIA SAN CARLOS, ORELLANA</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marco regulatorio:   Norma Ecuatoriana de Calidad del Aire Ambiente  Límites máximos permitidos en la Norma Ecuatoriana de Calidad del Aire Ambiente y  Guías de la Organización Mundial de la Salud</dc:title>
  <dc:creator>PAUL GONZALEZ</dc:creator>
  <cp:lastModifiedBy>Lucía González</cp:lastModifiedBy>
  <cp:revision>142</cp:revision>
  <dcterms:created xsi:type="dcterms:W3CDTF">2016-03-17T01:44:33Z</dcterms:created>
  <dcterms:modified xsi:type="dcterms:W3CDTF">2018-09-18T03:57:15Z</dcterms:modified>
</cp:coreProperties>
</file>