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41"/>
  </p:notesMasterIdLst>
  <p:sldIdLst>
    <p:sldId id="256" r:id="rId2"/>
    <p:sldId id="257" r:id="rId3"/>
    <p:sldId id="258" r:id="rId4"/>
    <p:sldId id="259" r:id="rId5"/>
    <p:sldId id="260" r:id="rId6"/>
    <p:sldId id="261" r:id="rId7"/>
    <p:sldId id="262" r:id="rId8"/>
    <p:sldId id="308" r:id="rId9"/>
    <p:sldId id="263" r:id="rId10"/>
    <p:sldId id="264" r:id="rId11"/>
    <p:sldId id="265" r:id="rId12"/>
    <p:sldId id="267" r:id="rId13"/>
    <p:sldId id="268" r:id="rId14"/>
    <p:sldId id="269" r:id="rId15"/>
    <p:sldId id="270" r:id="rId16"/>
    <p:sldId id="271" r:id="rId17"/>
    <p:sldId id="291" r:id="rId18"/>
    <p:sldId id="290" r:id="rId19"/>
    <p:sldId id="292" r:id="rId20"/>
    <p:sldId id="293" r:id="rId21"/>
    <p:sldId id="294" r:id="rId22"/>
    <p:sldId id="295" r:id="rId23"/>
    <p:sldId id="296" r:id="rId24"/>
    <p:sldId id="298" r:id="rId25"/>
    <p:sldId id="279" r:id="rId26"/>
    <p:sldId id="297" r:id="rId27"/>
    <p:sldId id="299" r:id="rId28"/>
    <p:sldId id="277" r:id="rId29"/>
    <p:sldId id="274" r:id="rId30"/>
    <p:sldId id="306" r:id="rId31"/>
    <p:sldId id="307" r:id="rId32"/>
    <p:sldId id="300" r:id="rId33"/>
    <p:sldId id="305" r:id="rId34"/>
    <p:sldId id="301" r:id="rId35"/>
    <p:sldId id="302" r:id="rId36"/>
    <p:sldId id="303" r:id="rId37"/>
    <p:sldId id="286" r:id="rId38"/>
    <p:sldId id="304" r:id="rId39"/>
    <p:sldId id="285" r:id="rId40"/>
  </p:sldIdLst>
  <p:sldSz cx="9144000" cy="5143500" type="screen16x9"/>
  <p:notesSz cx="6858000" cy="9144000"/>
  <p:embeddedFontLst>
    <p:embeddedFont>
      <p:font typeface="Raleway" panose="020B0604020202020204" charset="0"/>
      <p:regular r:id="rId42"/>
      <p:bold r:id="rId43"/>
      <p:italic r:id="rId44"/>
      <p:boldItalic r:id="rId45"/>
    </p:embeddedFont>
    <p:embeddedFont>
      <p:font typeface="Karla"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9FF843-2DAB-407A-92B7-50AD69D3BCF7}">
  <a:tblStyle styleId="{179FF843-2DAB-407A-92B7-50AD69D3BCF7}"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18" autoAdjust="0"/>
  </p:normalViewPr>
  <p:slideViewPr>
    <p:cSldViewPr snapToGrid="0">
      <p:cViewPr varScale="1">
        <p:scale>
          <a:sx n="85" d="100"/>
          <a:sy n="85" d="100"/>
        </p:scale>
        <p:origin x="966" y="84"/>
      </p:cViewPr>
      <p:guideLst/>
    </p:cSldViewPr>
  </p:slideViewPr>
  <p:notesTextViewPr>
    <p:cViewPr>
      <p:scale>
        <a:sx n="1" d="1"/>
        <a:sy n="1" d="1"/>
      </p:scale>
      <p:origin x="0" y="0"/>
    </p:cViewPr>
  </p:notesTextViewPr>
  <p:sorterViewPr>
    <p:cViewPr>
      <p:scale>
        <a:sx n="100" d="100"/>
        <a:sy n="100" d="100"/>
      </p:scale>
      <p:origin x="0" y="-69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diagrams/_rels/data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diagrams/_rels/data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diagrams/_rels/data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png"/></Relationships>
</file>

<file path=ppt/diagrams/_rels/data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iagrams/_rels/drawing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diagrams/_rels/drawing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diagrams/_rels/drawing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png"/></Relationships>
</file>

<file path=ppt/diagrams/_rels/drawing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871C1C-A542-497A-BA11-772E02A04900}" type="doc">
      <dgm:prSet loTypeId="urn:microsoft.com/office/officeart/2005/8/layout/target3" loCatId="relationship" qsTypeId="urn:microsoft.com/office/officeart/2005/8/quickstyle/simple1" qsCatId="simple" csTypeId="urn:microsoft.com/office/officeart/2005/8/colors/colorful3" csCatId="colorful" phldr="1"/>
      <dgm:spPr/>
      <dgm:t>
        <a:bodyPr/>
        <a:lstStyle/>
        <a:p>
          <a:endParaRPr lang="es-ES"/>
        </a:p>
      </dgm:t>
    </dgm:pt>
    <dgm:pt modelId="{5091EA06-F78E-4D26-9495-D5D82BA270C9}">
      <dgm:prSet custT="1"/>
      <dgm:spPr/>
      <dgm:t>
        <a:bodyPr/>
        <a:lstStyle/>
        <a:p>
          <a:pPr rtl="0"/>
          <a:r>
            <a:rPr lang="es-MX" sz="1600" b="0" i="0" noProof="0" dirty="0" smtClean="0"/>
            <a:t>1.- Falta</a:t>
          </a:r>
          <a:r>
            <a:rPr lang="en-US" sz="1600" b="0" i="0" dirty="0" smtClean="0"/>
            <a:t> </a:t>
          </a:r>
          <a:r>
            <a:rPr lang="en-US" sz="1600" b="0" i="0" dirty="0" smtClean="0"/>
            <a:t>de </a:t>
          </a:r>
          <a:r>
            <a:rPr lang="es-MX" sz="1600" b="0" i="0" noProof="0" dirty="0" smtClean="0"/>
            <a:t>estructura</a:t>
          </a:r>
          <a:r>
            <a:rPr lang="en-US" sz="1600" b="0" i="0" dirty="0" smtClean="0"/>
            <a:t> </a:t>
          </a:r>
          <a:r>
            <a:rPr lang="es-MX" sz="1600" b="0" i="0" noProof="0" dirty="0" smtClean="0"/>
            <a:t>organizacional</a:t>
          </a:r>
          <a:r>
            <a:rPr lang="en-US" sz="1600" b="0" i="0" dirty="0" smtClean="0"/>
            <a:t> y </a:t>
          </a:r>
          <a:r>
            <a:rPr lang="es-MX" sz="1600" b="0" i="0" noProof="0" dirty="0" smtClean="0"/>
            <a:t>financiera</a:t>
          </a:r>
          <a:r>
            <a:rPr lang="en-US" sz="1600" b="0" i="0" dirty="0" smtClean="0"/>
            <a:t> </a:t>
          </a:r>
          <a:r>
            <a:rPr lang="es-MX" sz="1600" b="0" i="0" noProof="0" dirty="0" smtClean="0"/>
            <a:t>en</a:t>
          </a:r>
          <a:r>
            <a:rPr lang="en-US" sz="1600" b="0" i="0" dirty="0" smtClean="0"/>
            <a:t> las COACS</a:t>
          </a:r>
          <a:endParaRPr lang="es-MX" sz="1600" dirty="0"/>
        </a:p>
      </dgm:t>
    </dgm:pt>
    <dgm:pt modelId="{2E471BAF-D8A4-4272-8EF0-9B6CC4E52243}" type="parTrans" cxnId="{AD6B6BAC-3371-4E78-8F15-E29C20CB11C4}">
      <dgm:prSet/>
      <dgm:spPr/>
      <dgm:t>
        <a:bodyPr/>
        <a:lstStyle/>
        <a:p>
          <a:endParaRPr lang="es-ES" sz="1600"/>
        </a:p>
      </dgm:t>
    </dgm:pt>
    <dgm:pt modelId="{3B8220F5-59AA-446E-9190-81D0DF598689}" type="sibTrans" cxnId="{AD6B6BAC-3371-4E78-8F15-E29C20CB11C4}">
      <dgm:prSet/>
      <dgm:spPr/>
      <dgm:t>
        <a:bodyPr/>
        <a:lstStyle/>
        <a:p>
          <a:endParaRPr lang="es-ES" sz="1600"/>
        </a:p>
      </dgm:t>
    </dgm:pt>
    <dgm:pt modelId="{4B9D4580-B8D9-4D61-B628-DB29206A2A0B}">
      <dgm:prSet custT="1"/>
      <dgm:spPr/>
      <dgm:t>
        <a:bodyPr/>
        <a:lstStyle/>
        <a:p>
          <a:pPr rtl="0"/>
          <a:r>
            <a:rPr lang="en-US" sz="1600" b="0" i="0" dirty="0" smtClean="0"/>
            <a:t>2.- </a:t>
          </a:r>
          <a:r>
            <a:rPr lang="en-US" sz="1600" b="0" i="0" dirty="0" err="1" smtClean="0"/>
            <a:t>Ambiente</a:t>
          </a:r>
          <a:r>
            <a:rPr lang="en-US" sz="1600" b="0" i="0" dirty="0" smtClean="0"/>
            <a:t> </a:t>
          </a:r>
          <a:r>
            <a:rPr lang="en-US" sz="1600" b="0" i="0" dirty="0" smtClean="0"/>
            <a:t>coyuntural del país que se ha agudizado en los últimos años.</a:t>
          </a:r>
          <a:endParaRPr lang="es-MX" sz="1600" dirty="0"/>
        </a:p>
      </dgm:t>
    </dgm:pt>
    <dgm:pt modelId="{3640B2C1-097B-45D6-8739-00A10484FF99}" type="parTrans" cxnId="{05EADC27-BE26-4F74-9A38-E6E624931AAB}">
      <dgm:prSet/>
      <dgm:spPr/>
      <dgm:t>
        <a:bodyPr/>
        <a:lstStyle/>
        <a:p>
          <a:endParaRPr lang="es-ES" sz="1600"/>
        </a:p>
      </dgm:t>
    </dgm:pt>
    <dgm:pt modelId="{E83CD45B-C7A9-4BF1-BC9D-C70A2EE36DED}" type="sibTrans" cxnId="{05EADC27-BE26-4F74-9A38-E6E624931AAB}">
      <dgm:prSet/>
      <dgm:spPr/>
      <dgm:t>
        <a:bodyPr/>
        <a:lstStyle/>
        <a:p>
          <a:endParaRPr lang="es-ES" sz="1600"/>
        </a:p>
      </dgm:t>
    </dgm:pt>
    <dgm:pt modelId="{770E2DF2-E938-42D5-AA41-B388861459BA}">
      <dgm:prSet custT="1"/>
      <dgm:spPr/>
      <dgm:t>
        <a:bodyPr/>
        <a:lstStyle/>
        <a:p>
          <a:pPr rtl="0"/>
          <a:r>
            <a:rPr lang="en-US" sz="1600" b="0" i="0" dirty="0" smtClean="0"/>
            <a:t>El entorno económico es considerado como predominante </a:t>
          </a:r>
          <a:endParaRPr lang="es-MX" sz="1600" dirty="0"/>
        </a:p>
      </dgm:t>
    </dgm:pt>
    <dgm:pt modelId="{825BB1B5-02CE-428D-ABBD-7556AC888E7C}" type="parTrans" cxnId="{77EF14ED-8B40-41D0-A60C-64692B28E9D9}">
      <dgm:prSet/>
      <dgm:spPr/>
      <dgm:t>
        <a:bodyPr/>
        <a:lstStyle/>
        <a:p>
          <a:endParaRPr lang="es-ES" sz="1600"/>
        </a:p>
      </dgm:t>
    </dgm:pt>
    <dgm:pt modelId="{20D6229E-C7C9-4905-86D0-C21FC3238B84}" type="sibTrans" cxnId="{77EF14ED-8B40-41D0-A60C-64692B28E9D9}">
      <dgm:prSet/>
      <dgm:spPr/>
      <dgm:t>
        <a:bodyPr/>
        <a:lstStyle/>
        <a:p>
          <a:endParaRPr lang="es-ES" sz="1600"/>
        </a:p>
      </dgm:t>
    </dgm:pt>
    <dgm:pt modelId="{94986E0B-7A18-46F3-81A7-6C510935DFEB}" type="pres">
      <dgm:prSet presAssocID="{FA871C1C-A542-497A-BA11-772E02A04900}" presName="Name0" presStyleCnt="0">
        <dgm:presLayoutVars>
          <dgm:chMax val="7"/>
          <dgm:dir/>
          <dgm:animLvl val="lvl"/>
          <dgm:resizeHandles val="exact"/>
        </dgm:presLayoutVars>
      </dgm:prSet>
      <dgm:spPr/>
      <dgm:t>
        <a:bodyPr/>
        <a:lstStyle/>
        <a:p>
          <a:endParaRPr lang="es-ES"/>
        </a:p>
      </dgm:t>
    </dgm:pt>
    <dgm:pt modelId="{A3E17309-77D6-4694-A7AA-F7B7F31FDC6B}" type="pres">
      <dgm:prSet presAssocID="{5091EA06-F78E-4D26-9495-D5D82BA270C9}" presName="circle1" presStyleLbl="node1" presStyleIdx="0" presStyleCnt="3"/>
      <dgm:spPr/>
    </dgm:pt>
    <dgm:pt modelId="{A1FA158F-41D3-4535-A956-794600E4FACC}" type="pres">
      <dgm:prSet presAssocID="{5091EA06-F78E-4D26-9495-D5D82BA270C9}" presName="space" presStyleCnt="0"/>
      <dgm:spPr/>
    </dgm:pt>
    <dgm:pt modelId="{2AF1F129-C734-4B35-9F1D-3742A5A4CF1A}" type="pres">
      <dgm:prSet presAssocID="{5091EA06-F78E-4D26-9495-D5D82BA270C9}" presName="rect1" presStyleLbl="alignAcc1" presStyleIdx="0" presStyleCnt="3"/>
      <dgm:spPr/>
      <dgm:t>
        <a:bodyPr/>
        <a:lstStyle/>
        <a:p>
          <a:endParaRPr lang="es-ES"/>
        </a:p>
      </dgm:t>
    </dgm:pt>
    <dgm:pt modelId="{EE57D0A5-2440-4BDD-A598-09960FA1FD9F}" type="pres">
      <dgm:prSet presAssocID="{4B9D4580-B8D9-4D61-B628-DB29206A2A0B}" presName="vertSpace2" presStyleLbl="node1" presStyleIdx="0" presStyleCnt="3"/>
      <dgm:spPr/>
    </dgm:pt>
    <dgm:pt modelId="{ACC3DA41-8862-4FB6-AD87-2AC542CA86C1}" type="pres">
      <dgm:prSet presAssocID="{4B9D4580-B8D9-4D61-B628-DB29206A2A0B}" presName="circle2" presStyleLbl="node1" presStyleIdx="1" presStyleCnt="3"/>
      <dgm:spPr/>
    </dgm:pt>
    <dgm:pt modelId="{FFF178D6-92F5-4D32-8BC1-546A91ADC8CC}" type="pres">
      <dgm:prSet presAssocID="{4B9D4580-B8D9-4D61-B628-DB29206A2A0B}" presName="rect2" presStyleLbl="alignAcc1" presStyleIdx="1" presStyleCnt="3"/>
      <dgm:spPr/>
      <dgm:t>
        <a:bodyPr/>
        <a:lstStyle/>
        <a:p>
          <a:endParaRPr lang="es-ES"/>
        </a:p>
      </dgm:t>
    </dgm:pt>
    <dgm:pt modelId="{68EB0683-C9CA-4F52-A8DF-E5072D9C8A2A}" type="pres">
      <dgm:prSet presAssocID="{770E2DF2-E938-42D5-AA41-B388861459BA}" presName="vertSpace3" presStyleLbl="node1" presStyleIdx="1" presStyleCnt="3"/>
      <dgm:spPr/>
    </dgm:pt>
    <dgm:pt modelId="{88BB5646-71C4-47A0-B18B-A8AAE9033D9D}" type="pres">
      <dgm:prSet presAssocID="{770E2DF2-E938-42D5-AA41-B388861459BA}" presName="circle3" presStyleLbl="node1" presStyleIdx="2" presStyleCnt="3"/>
      <dgm:spPr/>
    </dgm:pt>
    <dgm:pt modelId="{82CDB120-D367-466A-BC53-0282CB4CD726}" type="pres">
      <dgm:prSet presAssocID="{770E2DF2-E938-42D5-AA41-B388861459BA}" presName="rect3" presStyleLbl="alignAcc1" presStyleIdx="2" presStyleCnt="3"/>
      <dgm:spPr/>
      <dgm:t>
        <a:bodyPr/>
        <a:lstStyle/>
        <a:p>
          <a:endParaRPr lang="es-ES"/>
        </a:p>
      </dgm:t>
    </dgm:pt>
    <dgm:pt modelId="{F7AEFC10-A918-41F7-9A50-A97FBCF303EC}" type="pres">
      <dgm:prSet presAssocID="{5091EA06-F78E-4D26-9495-D5D82BA270C9}" presName="rect1ParTxNoCh" presStyleLbl="alignAcc1" presStyleIdx="2" presStyleCnt="3">
        <dgm:presLayoutVars>
          <dgm:chMax val="1"/>
          <dgm:bulletEnabled val="1"/>
        </dgm:presLayoutVars>
      </dgm:prSet>
      <dgm:spPr/>
      <dgm:t>
        <a:bodyPr/>
        <a:lstStyle/>
        <a:p>
          <a:endParaRPr lang="es-ES"/>
        </a:p>
      </dgm:t>
    </dgm:pt>
    <dgm:pt modelId="{4566404F-14EB-489A-83CA-50A4279F39A8}" type="pres">
      <dgm:prSet presAssocID="{4B9D4580-B8D9-4D61-B628-DB29206A2A0B}" presName="rect2ParTxNoCh" presStyleLbl="alignAcc1" presStyleIdx="2" presStyleCnt="3">
        <dgm:presLayoutVars>
          <dgm:chMax val="1"/>
          <dgm:bulletEnabled val="1"/>
        </dgm:presLayoutVars>
      </dgm:prSet>
      <dgm:spPr/>
      <dgm:t>
        <a:bodyPr/>
        <a:lstStyle/>
        <a:p>
          <a:endParaRPr lang="es-ES"/>
        </a:p>
      </dgm:t>
    </dgm:pt>
    <dgm:pt modelId="{80CAABFC-B7B0-4EA2-8969-70250A8BF9E3}" type="pres">
      <dgm:prSet presAssocID="{770E2DF2-E938-42D5-AA41-B388861459BA}" presName="rect3ParTxNoCh" presStyleLbl="alignAcc1" presStyleIdx="2" presStyleCnt="3">
        <dgm:presLayoutVars>
          <dgm:chMax val="1"/>
          <dgm:bulletEnabled val="1"/>
        </dgm:presLayoutVars>
      </dgm:prSet>
      <dgm:spPr/>
      <dgm:t>
        <a:bodyPr/>
        <a:lstStyle/>
        <a:p>
          <a:endParaRPr lang="es-ES"/>
        </a:p>
      </dgm:t>
    </dgm:pt>
  </dgm:ptLst>
  <dgm:cxnLst>
    <dgm:cxn modelId="{AD6B6BAC-3371-4E78-8F15-E29C20CB11C4}" srcId="{FA871C1C-A542-497A-BA11-772E02A04900}" destId="{5091EA06-F78E-4D26-9495-D5D82BA270C9}" srcOrd="0" destOrd="0" parTransId="{2E471BAF-D8A4-4272-8EF0-9B6CC4E52243}" sibTransId="{3B8220F5-59AA-446E-9190-81D0DF598689}"/>
    <dgm:cxn modelId="{56AF5B6F-6C1E-40C6-B8F2-9030C1A8E1B9}" type="presOf" srcId="{5091EA06-F78E-4D26-9495-D5D82BA270C9}" destId="{F7AEFC10-A918-41F7-9A50-A97FBCF303EC}" srcOrd="1" destOrd="0" presId="urn:microsoft.com/office/officeart/2005/8/layout/target3"/>
    <dgm:cxn modelId="{05EADC27-BE26-4F74-9A38-E6E624931AAB}" srcId="{FA871C1C-A542-497A-BA11-772E02A04900}" destId="{4B9D4580-B8D9-4D61-B628-DB29206A2A0B}" srcOrd="1" destOrd="0" parTransId="{3640B2C1-097B-45D6-8739-00A10484FF99}" sibTransId="{E83CD45B-C7A9-4BF1-BC9D-C70A2EE36DED}"/>
    <dgm:cxn modelId="{49BA1B90-03E6-4E18-86EF-599EEACDFB73}" type="presOf" srcId="{4B9D4580-B8D9-4D61-B628-DB29206A2A0B}" destId="{4566404F-14EB-489A-83CA-50A4279F39A8}" srcOrd="1" destOrd="0" presId="urn:microsoft.com/office/officeart/2005/8/layout/target3"/>
    <dgm:cxn modelId="{CC246FA7-1E40-4D1F-8894-C439A98081A2}" type="presOf" srcId="{4B9D4580-B8D9-4D61-B628-DB29206A2A0B}" destId="{FFF178D6-92F5-4D32-8BC1-546A91ADC8CC}" srcOrd="0" destOrd="0" presId="urn:microsoft.com/office/officeart/2005/8/layout/target3"/>
    <dgm:cxn modelId="{6E6BB8E2-33A1-475C-9B7F-A9708141DDB6}" type="presOf" srcId="{770E2DF2-E938-42D5-AA41-B388861459BA}" destId="{80CAABFC-B7B0-4EA2-8969-70250A8BF9E3}" srcOrd="1" destOrd="0" presId="urn:microsoft.com/office/officeart/2005/8/layout/target3"/>
    <dgm:cxn modelId="{77EF14ED-8B40-41D0-A60C-64692B28E9D9}" srcId="{FA871C1C-A542-497A-BA11-772E02A04900}" destId="{770E2DF2-E938-42D5-AA41-B388861459BA}" srcOrd="2" destOrd="0" parTransId="{825BB1B5-02CE-428D-ABBD-7556AC888E7C}" sibTransId="{20D6229E-C7C9-4905-86D0-C21FC3238B84}"/>
    <dgm:cxn modelId="{720FA3EF-3F1C-4BAF-8E68-6DD5897EDF8B}" type="presOf" srcId="{770E2DF2-E938-42D5-AA41-B388861459BA}" destId="{82CDB120-D367-466A-BC53-0282CB4CD726}" srcOrd="0" destOrd="0" presId="urn:microsoft.com/office/officeart/2005/8/layout/target3"/>
    <dgm:cxn modelId="{1C6432F5-A0A4-4C2F-870B-8B6FC04BF8DF}" type="presOf" srcId="{5091EA06-F78E-4D26-9495-D5D82BA270C9}" destId="{2AF1F129-C734-4B35-9F1D-3742A5A4CF1A}" srcOrd="0" destOrd="0" presId="urn:microsoft.com/office/officeart/2005/8/layout/target3"/>
    <dgm:cxn modelId="{CE7EA7AC-BFCF-48E9-8CB7-1B47BC2168CB}" type="presOf" srcId="{FA871C1C-A542-497A-BA11-772E02A04900}" destId="{94986E0B-7A18-46F3-81A7-6C510935DFEB}" srcOrd="0" destOrd="0" presId="urn:microsoft.com/office/officeart/2005/8/layout/target3"/>
    <dgm:cxn modelId="{FB42F32B-005D-4933-A810-1E20427FA386}" type="presParOf" srcId="{94986E0B-7A18-46F3-81A7-6C510935DFEB}" destId="{A3E17309-77D6-4694-A7AA-F7B7F31FDC6B}" srcOrd="0" destOrd="0" presId="urn:microsoft.com/office/officeart/2005/8/layout/target3"/>
    <dgm:cxn modelId="{CF417807-E69F-400D-903D-6FECA79664A6}" type="presParOf" srcId="{94986E0B-7A18-46F3-81A7-6C510935DFEB}" destId="{A1FA158F-41D3-4535-A956-794600E4FACC}" srcOrd="1" destOrd="0" presId="urn:microsoft.com/office/officeart/2005/8/layout/target3"/>
    <dgm:cxn modelId="{4B96F97A-2474-4F39-B689-96922555F587}" type="presParOf" srcId="{94986E0B-7A18-46F3-81A7-6C510935DFEB}" destId="{2AF1F129-C734-4B35-9F1D-3742A5A4CF1A}" srcOrd="2" destOrd="0" presId="urn:microsoft.com/office/officeart/2005/8/layout/target3"/>
    <dgm:cxn modelId="{6142C8FB-4760-4A39-9BAB-A82054778B26}" type="presParOf" srcId="{94986E0B-7A18-46F3-81A7-6C510935DFEB}" destId="{EE57D0A5-2440-4BDD-A598-09960FA1FD9F}" srcOrd="3" destOrd="0" presId="urn:microsoft.com/office/officeart/2005/8/layout/target3"/>
    <dgm:cxn modelId="{E44DCD51-DC6B-4718-8BF4-06270735F614}" type="presParOf" srcId="{94986E0B-7A18-46F3-81A7-6C510935DFEB}" destId="{ACC3DA41-8862-4FB6-AD87-2AC542CA86C1}" srcOrd="4" destOrd="0" presId="urn:microsoft.com/office/officeart/2005/8/layout/target3"/>
    <dgm:cxn modelId="{1A926C32-AF9E-47CE-8650-4B4CE198366A}" type="presParOf" srcId="{94986E0B-7A18-46F3-81A7-6C510935DFEB}" destId="{FFF178D6-92F5-4D32-8BC1-546A91ADC8CC}" srcOrd="5" destOrd="0" presId="urn:microsoft.com/office/officeart/2005/8/layout/target3"/>
    <dgm:cxn modelId="{22ED269E-EC00-4B7A-8C87-8BD0F9B780B5}" type="presParOf" srcId="{94986E0B-7A18-46F3-81A7-6C510935DFEB}" destId="{68EB0683-C9CA-4F52-A8DF-E5072D9C8A2A}" srcOrd="6" destOrd="0" presId="urn:microsoft.com/office/officeart/2005/8/layout/target3"/>
    <dgm:cxn modelId="{F37827F0-3288-4751-A77F-787BF4A5C22C}" type="presParOf" srcId="{94986E0B-7A18-46F3-81A7-6C510935DFEB}" destId="{88BB5646-71C4-47A0-B18B-A8AAE9033D9D}" srcOrd="7" destOrd="0" presId="urn:microsoft.com/office/officeart/2005/8/layout/target3"/>
    <dgm:cxn modelId="{536D7D90-0521-4006-BC50-30582A9BBFE6}" type="presParOf" srcId="{94986E0B-7A18-46F3-81A7-6C510935DFEB}" destId="{82CDB120-D367-466A-BC53-0282CB4CD726}" srcOrd="8" destOrd="0" presId="urn:microsoft.com/office/officeart/2005/8/layout/target3"/>
    <dgm:cxn modelId="{243DA288-3E87-4BCA-B1A3-BDEA046E7655}" type="presParOf" srcId="{94986E0B-7A18-46F3-81A7-6C510935DFEB}" destId="{F7AEFC10-A918-41F7-9A50-A97FBCF303EC}" srcOrd="9" destOrd="0" presId="urn:microsoft.com/office/officeart/2005/8/layout/target3"/>
    <dgm:cxn modelId="{50AA565E-F476-4049-8105-2875238B2AAA}" type="presParOf" srcId="{94986E0B-7A18-46F3-81A7-6C510935DFEB}" destId="{4566404F-14EB-489A-83CA-50A4279F39A8}" srcOrd="10" destOrd="0" presId="urn:microsoft.com/office/officeart/2005/8/layout/target3"/>
    <dgm:cxn modelId="{B7793377-58F1-4ED4-BC41-FE5B82D258CB}" type="presParOf" srcId="{94986E0B-7A18-46F3-81A7-6C510935DFEB}" destId="{80CAABFC-B7B0-4EA2-8969-70250A8BF9E3}"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5DD555A-8612-40DE-9326-9A8D5DAC38E6}" type="doc">
      <dgm:prSet loTypeId="urn:microsoft.com/office/officeart/2005/8/layout/target3" loCatId="relationship" qsTypeId="urn:microsoft.com/office/officeart/2005/8/quickstyle/simple1" qsCatId="simple" csTypeId="urn:microsoft.com/office/officeart/2005/8/colors/colorful4" csCatId="colorful"/>
      <dgm:spPr/>
      <dgm:t>
        <a:bodyPr/>
        <a:lstStyle/>
        <a:p>
          <a:endParaRPr lang="es-ES"/>
        </a:p>
      </dgm:t>
    </dgm:pt>
    <dgm:pt modelId="{E3D92FAB-3038-41A4-804F-54D5C702B4FF}">
      <dgm:prSet custT="1"/>
      <dgm:spPr/>
      <dgm:t>
        <a:bodyPr/>
        <a:lstStyle/>
        <a:p>
          <a:pPr algn="just" rtl="0"/>
          <a:r>
            <a:rPr lang="es-MX" sz="1500" b="0" i="0" dirty="0" smtClean="0"/>
            <a:t>Dado un entorno económico favorable, el sistema financiero del país se ve beneficiado, por lo cual, impulsar este segmento en época de bonanza ayudará a una mejor estabilidad en época de crisis. El gasto  público para este sector ha crecido en el periodo 2017, sin embargo, este refleja una mayor inversión en personal del sector público, evidenciando que esta inversión no se encuentra enfocada directamente en el segmento. </a:t>
          </a:r>
          <a:endParaRPr lang="es-MX" sz="1500" dirty="0"/>
        </a:p>
      </dgm:t>
    </dgm:pt>
    <dgm:pt modelId="{F2BBCC7E-D565-4A8D-A831-DBE3904CDAE1}" type="parTrans" cxnId="{4390F42D-3A9E-45A1-A384-7FF28DC44414}">
      <dgm:prSet/>
      <dgm:spPr/>
      <dgm:t>
        <a:bodyPr/>
        <a:lstStyle/>
        <a:p>
          <a:endParaRPr lang="es-ES" sz="1500"/>
        </a:p>
      </dgm:t>
    </dgm:pt>
    <dgm:pt modelId="{74F5ABD8-A06B-45F9-B9A6-9AB8BE3D5477}" type="sibTrans" cxnId="{4390F42D-3A9E-45A1-A384-7FF28DC44414}">
      <dgm:prSet/>
      <dgm:spPr/>
      <dgm:t>
        <a:bodyPr/>
        <a:lstStyle/>
        <a:p>
          <a:endParaRPr lang="es-ES" sz="1500"/>
        </a:p>
      </dgm:t>
    </dgm:pt>
    <dgm:pt modelId="{461E1DED-11E6-4055-97BD-7220563B3499}">
      <dgm:prSet custT="1"/>
      <dgm:spPr/>
      <dgm:t>
        <a:bodyPr/>
        <a:lstStyle/>
        <a:p>
          <a:pPr algn="just" rtl="0"/>
          <a:r>
            <a:rPr lang="es-MX" sz="1500" b="0" i="0" dirty="0" smtClean="0"/>
            <a:t>Una mejor inversión es el fortalecer los sistemas internos cooperativos por medio de capacitaciones en estructura, procesos, tecnología y administración financiera, que ayudan al crecimiento y desarrollo de las organizaciones cooperativas.</a:t>
          </a:r>
          <a:endParaRPr lang="es-MX" sz="1500" dirty="0"/>
        </a:p>
      </dgm:t>
    </dgm:pt>
    <dgm:pt modelId="{FE1746AC-EBA6-446F-8EFC-1BA4248C45C8}" type="parTrans" cxnId="{A52D2C50-A844-4596-930B-BC2F29ECCFEB}">
      <dgm:prSet/>
      <dgm:spPr/>
      <dgm:t>
        <a:bodyPr/>
        <a:lstStyle/>
        <a:p>
          <a:endParaRPr lang="es-ES" sz="1500"/>
        </a:p>
      </dgm:t>
    </dgm:pt>
    <dgm:pt modelId="{530A2D14-53A5-47CD-A928-B14B6E986104}" type="sibTrans" cxnId="{A52D2C50-A844-4596-930B-BC2F29ECCFEB}">
      <dgm:prSet/>
      <dgm:spPr/>
      <dgm:t>
        <a:bodyPr/>
        <a:lstStyle/>
        <a:p>
          <a:endParaRPr lang="es-ES" sz="1500"/>
        </a:p>
      </dgm:t>
    </dgm:pt>
    <dgm:pt modelId="{90FB6EBC-AF51-43A1-B31D-04C125FF524F}" type="pres">
      <dgm:prSet presAssocID="{65DD555A-8612-40DE-9326-9A8D5DAC38E6}" presName="Name0" presStyleCnt="0">
        <dgm:presLayoutVars>
          <dgm:chMax val="7"/>
          <dgm:dir/>
          <dgm:animLvl val="lvl"/>
          <dgm:resizeHandles val="exact"/>
        </dgm:presLayoutVars>
      </dgm:prSet>
      <dgm:spPr/>
      <dgm:t>
        <a:bodyPr/>
        <a:lstStyle/>
        <a:p>
          <a:endParaRPr lang="es-ES"/>
        </a:p>
      </dgm:t>
    </dgm:pt>
    <dgm:pt modelId="{F74B948F-7AF3-471C-A143-8911BEF5154C}" type="pres">
      <dgm:prSet presAssocID="{E3D92FAB-3038-41A4-804F-54D5C702B4FF}" presName="circle1" presStyleLbl="node1" presStyleIdx="0" presStyleCnt="2"/>
      <dgm:spPr/>
    </dgm:pt>
    <dgm:pt modelId="{43090D50-2A36-4E96-A63A-82FE757223DD}" type="pres">
      <dgm:prSet presAssocID="{E3D92FAB-3038-41A4-804F-54D5C702B4FF}" presName="space" presStyleCnt="0"/>
      <dgm:spPr/>
    </dgm:pt>
    <dgm:pt modelId="{DEBCF499-4D97-45D4-9076-BBFF88BD8645}" type="pres">
      <dgm:prSet presAssocID="{E3D92FAB-3038-41A4-804F-54D5C702B4FF}" presName="rect1" presStyleLbl="alignAcc1" presStyleIdx="0" presStyleCnt="2"/>
      <dgm:spPr/>
      <dgm:t>
        <a:bodyPr/>
        <a:lstStyle/>
        <a:p>
          <a:endParaRPr lang="es-ES"/>
        </a:p>
      </dgm:t>
    </dgm:pt>
    <dgm:pt modelId="{B8B3D82A-D5C8-44D8-8F1B-AD4347FB4B99}" type="pres">
      <dgm:prSet presAssocID="{461E1DED-11E6-4055-97BD-7220563B3499}" presName="vertSpace2" presStyleLbl="node1" presStyleIdx="0" presStyleCnt="2"/>
      <dgm:spPr/>
    </dgm:pt>
    <dgm:pt modelId="{05645B93-DEC7-4B62-A49E-68A4A2E69978}" type="pres">
      <dgm:prSet presAssocID="{461E1DED-11E6-4055-97BD-7220563B3499}" presName="circle2" presStyleLbl="node1" presStyleIdx="1" presStyleCnt="2"/>
      <dgm:spPr/>
    </dgm:pt>
    <dgm:pt modelId="{FED895B1-D2EF-4E69-B505-E3C75CC828D7}" type="pres">
      <dgm:prSet presAssocID="{461E1DED-11E6-4055-97BD-7220563B3499}" presName="rect2" presStyleLbl="alignAcc1" presStyleIdx="1" presStyleCnt="2"/>
      <dgm:spPr/>
      <dgm:t>
        <a:bodyPr/>
        <a:lstStyle/>
        <a:p>
          <a:endParaRPr lang="es-ES"/>
        </a:p>
      </dgm:t>
    </dgm:pt>
    <dgm:pt modelId="{A43E8976-CAA4-4643-B7AD-B79738A7B669}" type="pres">
      <dgm:prSet presAssocID="{E3D92FAB-3038-41A4-804F-54D5C702B4FF}" presName="rect1ParTxNoCh" presStyleLbl="alignAcc1" presStyleIdx="1" presStyleCnt="2">
        <dgm:presLayoutVars>
          <dgm:chMax val="1"/>
          <dgm:bulletEnabled val="1"/>
        </dgm:presLayoutVars>
      </dgm:prSet>
      <dgm:spPr/>
      <dgm:t>
        <a:bodyPr/>
        <a:lstStyle/>
        <a:p>
          <a:endParaRPr lang="es-ES"/>
        </a:p>
      </dgm:t>
    </dgm:pt>
    <dgm:pt modelId="{400CE3E9-A6E9-43BA-ABA6-F98F6DF48819}" type="pres">
      <dgm:prSet presAssocID="{461E1DED-11E6-4055-97BD-7220563B3499}" presName="rect2ParTxNoCh" presStyleLbl="alignAcc1" presStyleIdx="1" presStyleCnt="2">
        <dgm:presLayoutVars>
          <dgm:chMax val="1"/>
          <dgm:bulletEnabled val="1"/>
        </dgm:presLayoutVars>
      </dgm:prSet>
      <dgm:spPr/>
      <dgm:t>
        <a:bodyPr/>
        <a:lstStyle/>
        <a:p>
          <a:endParaRPr lang="es-ES"/>
        </a:p>
      </dgm:t>
    </dgm:pt>
  </dgm:ptLst>
  <dgm:cxnLst>
    <dgm:cxn modelId="{20D4C263-8FBA-4C2B-9850-A4E06988F21A}" type="presOf" srcId="{461E1DED-11E6-4055-97BD-7220563B3499}" destId="{FED895B1-D2EF-4E69-B505-E3C75CC828D7}" srcOrd="0" destOrd="0" presId="urn:microsoft.com/office/officeart/2005/8/layout/target3"/>
    <dgm:cxn modelId="{283D1D88-4E7F-4045-97C0-1B7132F2E504}" type="presOf" srcId="{461E1DED-11E6-4055-97BD-7220563B3499}" destId="{400CE3E9-A6E9-43BA-ABA6-F98F6DF48819}" srcOrd="1" destOrd="0" presId="urn:microsoft.com/office/officeart/2005/8/layout/target3"/>
    <dgm:cxn modelId="{A52D2C50-A844-4596-930B-BC2F29ECCFEB}" srcId="{65DD555A-8612-40DE-9326-9A8D5DAC38E6}" destId="{461E1DED-11E6-4055-97BD-7220563B3499}" srcOrd="1" destOrd="0" parTransId="{FE1746AC-EBA6-446F-8EFC-1BA4248C45C8}" sibTransId="{530A2D14-53A5-47CD-A928-B14B6E986104}"/>
    <dgm:cxn modelId="{CBBA542B-83B7-4234-80FD-35FBD56F832B}" type="presOf" srcId="{E3D92FAB-3038-41A4-804F-54D5C702B4FF}" destId="{A43E8976-CAA4-4643-B7AD-B79738A7B669}" srcOrd="1" destOrd="0" presId="urn:microsoft.com/office/officeart/2005/8/layout/target3"/>
    <dgm:cxn modelId="{4390F42D-3A9E-45A1-A384-7FF28DC44414}" srcId="{65DD555A-8612-40DE-9326-9A8D5DAC38E6}" destId="{E3D92FAB-3038-41A4-804F-54D5C702B4FF}" srcOrd="0" destOrd="0" parTransId="{F2BBCC7E-D565-4A8D-A831-DBE3904CDAE1}" sibTransId="{74F5ABD8-A06B-45F9-B9A6-9AB8BE3D5477}"/>
    <dgm:cxn modelId="{84EDFF07-9E28-4D35-B26C-15E44A4FFAE7}" type="presOf" srcId="{E3D92FAB-3038-41A4-804F-54D5C702B4FF}" destId="{DEBCF499-4D97-45D4-9076-BBFF88BD8645}" srcOrd="0" destOrd="0" presId="urn:microsoft.com/office/officeart/2005/8/layout/target3"/>
    <dgm:cxn modelId="{E8D329E9-C837-4E09-A7AC-01F663A99A73}" type="presOf" srcId="{65DD555A-8612-40DE-9326-9A8D5DAC38E6}" destId="{90FB6EBC-AF51-43A1-B31D-04C125FF524F}" srcOrd="0" destOrd="0" presId="urn:microsoft.com/office/officeart/2005/8/layout/target3"/>
    <dgm:cxn modelId="{D64ED2D4-6007-4C83-B225-3DC8712954FF}" type="presParOf" srcId="{90FB6EBC-AF51-43A1-B31D-04C125FF524F}" destId="{F74B948F-7AF3-471C-A143-8911BEF5154C}" srcOrd="0" destOrd="0" presId="urn:microsoft.com/office/officeart/2005/8/layout/target3"/>
    <dgm:cxn modelId="{668E25D9-A0FB-4937-ABB6-7D3255F06720}" type="presParOf" srcId="{90FB6EBC-AF51-43A1-B31D-04C125FF524F}" destId="{43090D50-2A36-4E96-A63A-82FE757223DD}" srcOrd="1" destOrd="0" presId="urn:microsoft.com/office/officeart/2005/8/layout/target3"/>
    <dgm:cxn modelId="{B5412D18-9EB4-423D-8167-0653C84090E8}" type="presParOf" srcId="{90FB6EBC-AF51-43A1-B31D-04C125FF524F}" destId="{DEBCF499-4D97-45D4-9076-BBFF88BD8645}" srcOrd="2" destOrd="0" presId="urn:microsoft.com/office/officeart/2005/8/layout/target3"/>
    <dgm:cxn modelId="{34B2F207-730E-44A3-8C88-CFB2FB30547D}" type="presParOf" srcId="{90FB6EBC-AF51-43A1-B31D-04C125FF524F}" destId="{B8B3D82A-D5C8-44D8-8F1B-AD4347FB4B99}" srcOrd="3" destOrd="0" presId="urn:microsoft.com/office/officeart/2005/8/layout/target3"/>
    <dgm:cxn modelId="{7CA08120-A366-4316-ABC5-AC590A876FE7}" type="presParOf" srcId="{90FB6EBC-AF51-43A1-B31D-04C125FF524F}" destId="{05645B93-DEC7-4B62-A49E-68A4A2E69978}" srcOrd="4" destOrd="0" presId="urn:microsoft.com/office/officeart/2005/8/layout/target3"/>
    <dgm:cxn modelId="{7B42BF74-2778-4F68-BC21-D3F50BDD4FC4}" type="presParOf" srcId="{90FB6EBC-AF51-43A1-B31D-04C125FF524F}" destId="{FED895B1-D2EF-4E69-B505-E3C75CC828D7}" srcOrd="5" destOrd="0" presId="urn:microsoft.com/office/officeart/2005/8/layout/target3"/>
    <dgm:cxn modelId="{49B0248D-BA26-4308-9FBD-AC1F9EFCDBD5}" type="presParOf" srcId="{90FB6EBC-AF51-43A1-B31D-04C125FF524F}" destId="{A43E8976-CAA4-4643-B7AD-B79738A7B669}" srcOrd="6" destOrd="0" presId="urn:microsoft.com/office/officeart/2005/8/layout/target3"/>
    <dgm:cxn modelId="{0AFD42F6-9073-476A-BE14-B3FD51D19607}" type="presParOf" srcId="{90FB6EBC-AF51-43A1-B31D-04C125FF524F}" destId="{400CE3E9-A6E9-43BA-ABA6-F98F6DF48819}"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CB47A5-3369-4B5C-95D9-DB5B0CBEAAC7}" type="doc">
      <dgm:prSet loTypeId="urn:microsoft.com/office/officeart/2009/3/layout/PieProcess" loCatId="list" qsTypeId="urn:microsoft.com/office/officeart/2005/8/quickstyle/simple1" qsCatId="simple" csTypeId="urn:microsoft.com/office/officeart/2005/8/colors/colorful1" csCatId="colorful" phldr="1"/>
      <dgm:spPr/>
      <dgm:t>
        <a:bodyPr/>
        <a:lstStyle/>
        <a:p>
          <a:endParaRPr lang="es-ES"/>
        </a:p>
      </dgm:t>
    </dgm:pt>
    <dgm:pt modelId="{AF2C2426-F73B-4130-BF27-AF5620FDD454}">
      <dgm:prSet custT="1"/>
      <dgm:spPr/>
      <dgm:t>
        <a:bodyPr/>
        <a:lstStyle/>
        <a:p>
          <a:r>
            <a:rPr lang="es-MX" sz="1600" dirty="0" smtClean="0"/>
            <a:t>Vera y Costa realizaron el artículo científico “Estimación y Proyección de la Calidad de la Cartera de Crédito utilizando Variables Macroeconómicas: Un estudio para Venezuela”</a:t>
          </a:r>
          <a:endParaRPr lang="es-MX" sz="1600" dirty="0">
            <a:latin typeface="+mj-lt"/>
          </a:endParaRPr>
        </a:p>
      </dgm:t>
    </dgm:pt>
    <dgm:pt modelId="{C2D71C0B-2328-4704-B1DA-DAB5EA18C5F8}" type="parTrans" cxnId="{BFF48FA5-0DDE-4C67-A8B4-DAFE8FB4E51F}">
      <dgm:prSet/>
      <dgm:spPr/>
      <dgm:t>
        <a:bodyPr/>
        <a:lstStyle/>
        <a:p>
          <a:endParaRPr lang="es-ES" sz="1600">
            <a:latin typeface="+mj-lt"/>
          </a:endParaRPr>
        </a:p>
      </dgm:t>
    </dgm:pt>
    <dgm:pt modelId="{9E5E4916-B18C-4935-9E6D-728C0CB864F0}" type="sibTrans" cxnId="{BFF48FA5-0DDE-4C67-A8B4-DAFE8FB4E51F}">
      <dgm:prSet/>
      <dgm:spPr/>
      <dgm:t>
        <a:bodyPr/>
        <a:lstStyle/>
        <a:p>
          <a:endParaRPr lang="es-ES" sz="1600">
            <a:latin typeface="+mj-lt"/>
          </a:endParaRPr>
        </a:p>
      </dgm:t>
    </dgm:pt>
    <dgm:pt modelId="{E5EE2BFA-9D12-4869-8977-E9E61A500AA4}">
      <dgm:prSet custT="1"/>
      <dgm:spPr/>
      <dgm:t>
        <a:bodyPr/>
        <a:lstStyle/>
        <a:p>
          <a:pPr rtl="0"/>
          <a:r>
            <a:rPr lang="es-MX" sz="1600" dirty="0" smtClean="0"/>
            <a:t>Hernández y Zárate indicaron en su investigación: “Un </a:t>
          </a:r>
          <a:r>
            <a:rPr lang="es-MX" sz="1600" dirty="0" smtClean="0"/>
            <a:t>Modelo </a:t>
          </a:r>
          <a:r>
            <a:rPr lang="es-MX" sz="1600" dirty="0" smtClean="0"/>
            <a:t>de </a:t>
          </a:r>
          <a:r>
            <a:rPr lang="es-MX" sz="1600" dirty="0" smtClean="0"/>
            <a:t>Demanda </a:t>
          </a:r>
          <a:r>
            <a:rPr lang="es-MX" sz="1600" dirty="0" smtClean="0"/>
            <a:t>para el </a:t>
          </a:r>
          <a:r>
            <a:rPr lang="es-MX" sz="1600" dirty="0" smtClean="0"/>
            <a:t>Crédito Bancario </a:t>
          </a:r>
          <a:r>
            <a:rPr lang="es-MX" sz="1600" dirty="0" smtClean="0"/>
            <a:t>en México”</a:t>
          </a:r>
          <a:endParaRPr lang="es-MX" sz="1600" b="1" dirty="0">
            <a:latin typeface="+mj-lt"/>
          </a:endParaRPr>
        </a:p>
      </dgm:t>
    </dgm:pt>
    <dgm:pt modelId="{098AB847-4C4D-4C37-8083-2E4E3C4B58A7}" type="parTrans" cxnId="{D3E684B6-9313-4981-BA67-6ADFBD9F5196}">
      <dgm:prSet/>
      <dgm:spPr/>
      <dgm:t>
        <a:bodyPr/>
        <a:lstStyle/>
        <a:p>
          <a:endParaRPr lang="es-ES" sz="1600">
            <a:latin typeface="+mj-lt"/>
          </a:endParaRPr>
        </a:p>
      </dgm:t>
    </dgm:pt>
    <dgm:pt modelId="{AA150ACE-CB1C-498E-BF11-AB8141E5ED51}" type="sibTrans" cxnId="{D3E684B6-9313-4981-BA67-6ADFBD9F5196}">
      <dgm:prSet/>
      <dgm:spPr/>
      <dgm:t>
        <a:bodyPr/>
        <a:lstStyle/>
        <a:p>
          <a:endParaRPr lang="es-ES" sz="1600">
            <a:latin typeface="+mj-lt"/>
          </a:endParaRPr>
        </a:p>
      </dgm:t>
    </dgm:pt>
    <dgm:pt modelId="{DCE3EE37-25AE-47EF-88C0-FDB0CFF2BEC9}">
      <dgm:prSet custT="1"/>
      <dgm:spPr/>
      <dgm:t>
        <a:bodyPr/>
        <a:lstStyle/>
        <a:p>
          <a:endParaRPr lang="es-MX" sz="1600" dirty="0">
            <a:latin typeface="+mj-lt"/>
          </a:endParaRPr>
        </a:p>
      </dgm:t>
    </dgm:pt>
    <dgm:pt modelId="{45BB15E7-0DBB-46C9-950C-41C4D3FD63F7}" type="parTrans" cxnId="{363008D6-55DD-42EC-B18D-0183697C1B84}">
      <dgm:prSet/>
      <dgm:spPr/>
      <dgm:t>
        <a:bodyPr/>
        <a:lstStyle/>
        <a:p>
          <a:endParaRPr lang="es-ES" sz="1600"/>
        </a:p>
      </dgm:t>
    </dgm:pt>
    <dgm:pt modelId="{EE2AEBDE-B2EB-423F-8B8E-9E44166B6D1A}" type="sibTrans" cxnId="{363008D6-55DD-42EC-B18D-0183697C1B84}">
      <dgm:prSet/>
      <dgm:spPr/>
      <dgm:t>
        <a:bodyPr/>
        <a:lstStyle/>
        <a:p>
          <a:endParaRPr lang="es-ES" sz="1600"/>
        </a:p>
      </dgm:t>
    </dgm:pt>
    <dgm:pt modelId="{62A99546-B828-482F-8F36-C51786369C16}">
      <dgm:prSet custT="1"/>
      <dgm:spPr/>
      <dgm:t>
        <a:bodyPr/>
        <a:lstStyle/>
        <a:p>
          <a:pPr rtl="0"/>
          <a:endParaRPr lang="es-MX" sz="1600" b="1" dirty="0">
            <a:latin typeface="+mj-lt"/>
          </a:endParaRPr>
        </a:p>
      </dgm:t>
    </dgm:pt>
    <dgm:pt modelId="{ECF0E135-2637-4445-A267-1E9600DBD636}" type="parTrans" cxnId="{211345FB-EB73-495F-A400-D7064459A028}">
      <dgm:prSet/>
      <dgm:spPr/>
      <dgm:t>
        <a:bodyPr/>
        <a:lstStyle/>
        <a:p>
          <a:endParaRPr lang="es-ES" sz="1600"/>
        </a:p>
      </dgm:t>
    </dgm:pt>
    <dgm:pt modelId="{D64DEC7E-A5A6-43DF-9091-D9807698B9C0}" type="sibTrans" cxnId="{211345FB-EB73-495F-A400-D7064459A028}">
      <dgm:prSet/>
      <dgm:spPr/>
      <dgm:t>
        <a:bodyPr/>
        <a:lstStyle/>
        <a:p>
          <a:endParaRPr lang="es-ES" sz="1600"/>
        </a:p>
      </dgm:t>
    </dgm:pt>
    <dgm:pt modelId="{B40DA0C3-37BF-41CC-B8FE-84F21D577EE2}">
      <dgm:prSet custT="1"/>
      <dgm:spPr/>
      <dgm:t>
        <a:bodyPr/>
        <a:lstStyle/>
        <a:p>
          <a:r>
            <a:rPr lang="es-MX" sz="1600" dirty="0" smtClean="0"/>
            <a:t>Cesar Marcillo en su estudio acerca de </a:t>
          </a:r>
          <a:r>
            <a:rPr lang="es-MX" sz="1600" dirty="0" smtClean="0"/>
            <a:t>“Las Cooperativas </a:t>
          </a:r>
          <a:r>
            <a:rPr lang="es-MX" sz="1600" dirty="0" smtClean="0"/>
            <a:t>no </a:t>
          </a:r>
          <a:r>
            <a:rPr lang="es-MX" sz="1600" dirty="0" smtClean="0"/>
            <a:t>Financieras </a:t>
          </a:r>
          <a:r>
            <a:rPr lang="es-MX" sz="1600" dirty="0" smtClean="0"/>
            <a:t>de América Latina frente a la </a:t>
          </a:r>
          <a:r>
            <a:rPr lang="es-MX" sz="1600" dirty="0" smtClean="0"/>
            <a:t>Crisis </a:t>
          </a:r>
          <a:r>
            <a:rPr lang="es-MX" sz="1600" dirty="0" smtClean="0"/>
            <a:t>y </a:t>
          </a:r>
          <a:r>
            <a:rPr lang="es-MX" sz="1600" dirty="0" smtClean="0"/>
            <a:t>Adversidades</a:t>
          </a:r>
          <a:r>
            <a:rPr lang="es-MX" sz="1600" dirty="0" smtClean="0"/>
            <a:t>”</a:t>
          </a:r>
          <a:endParaRPr lang="es-MX" sz="1600" b="1" dirty="0">
            <a:latin typeface="+mj-lt"/>
          </a:endParaRPr>
        </a:p>
      </dgm:t>
    </dgm:pt>
    <dgm:pt modelId="{46658E4F-B8CA-43A6-A301-91DA40AB39D0}" type="parTrans" cxnId="{4BF5CA4F-9304-4B4A-A5DB-9E34AA26C96D}">
      <dgm:prSet/>
      <dgm:spPr/>
      <dgm:t>
        <a:bodyPr/>
        <a:lstStyle/>
        <a:p>
          <a:endParaRPr lang="es-ES" sz="1600"/>
        </a:p>
      </dgm:t>
    </dgm:pt>
    <dgm:pt modelId="{B66EF811-09DF-4C18-B25A-BEA1332A8312}" type="sibTrans" cxnId="{4BF5CA4F-9304-4B4A-A5DB-9E34AA26C96D}">
      <dgm:prSet/>
      <dgm:spPr/>
      <dgm:t>
        <a:bodyPr/>
        <a:lstStyle/>
        <a:p>
          <a:endParaRPr lang="es-ES" sz="1600"/>
        </a:p>
      </dgm:t>
    </dgm:pt>
    <dgm:pt modelId="{29DAA1BB-44B8-43AF-9DA8-1867065591D7}">
      <dgm:prSet custT="1"/>
      <dgm:spPr/>
      <dgm:t>
        <a:bodyPr/>
        <a:lstStyle/>
        <a:p>
          <a:pPr rtl="0"/>
          <a:endParaRPr lang="es-MX" sz="1600" b="1" dirty="0">
            <a:latin typeface="+mj-lt"/>
          </a:endParaRPr>
        </a:p>
      </dgm:t>
    </dgm:pt>
    <dgm:pt modelId="{59C20666-39B4-4211-B62D-2F976EE661B1}" type="parTrans" cxnId="{CC383CD6-A566-497A-9BBE-331F7ECC642D}">
      <dgm:prSet/>
      <dgm:spPr/>
      <dgm:t>
        <a:bodyPr/>
        <a:lstStyle/>
        <a:p>
          <a:endParaRPr lang="es-ES" sz="1600"/>
        </a:p>
      </dgm:t>
    </dgm:pt>
    <dgm:pt modelId="{3F4D154E-0631-4A85-9E87-ADFAB41B02CB}" type="sibTrans" cxnId="{CC383CD6-A566-497A-9BBE-331F7ECC642D}">
      <dgm:prSet/>
      <dgm:spPr/>
      <dgm:t>
        <a:bodyPr/>
        <a:lstStyle/>
        <a:p>
          <a:endParaRPr lang="es-ES" sz="1600"/>
        </a:p>
      </dgm:t>
    </dgm:pt>
    <dgm:pt modelId="{A0F520AE-F856-4A65-A49C-3EDAA93B167E}" type="pres">
      <dgm:prSet presAssocID="{9ACB47A5-3369-4B5C-95D9-DB5B0CBEAAC7}" presName="Name0" presStyleCnt="0">
        <dgm:presLayoutVars>
          <dgm:chMax val="7"/>
          <dgm:chPref val="7"/>
          <dgm:dir/>
          <dgm:animOne val="branch"/>
          <dgm:animLvl val="lvl"/>
        </dgm:presLayoutVars>
      </dgm:prSet>
      <dgm:spPr/>
      <dgm:t>
        <a:bodyPr/>
        <a:lstStyle/>
        <a:p>
          <a:endParaRPr lang="es-ES"/>
        </a:p>
      </dgm:t>
    </dgm:pt>
    <dgm:pt modelId="{3500D761-7849-4D24-80EF-6EEDBEAEB526}" type="pres">
      <dgm:prSet presAssocID="{DCE3EE37-25AE-47EF-88C0-FDB0CFF2BEC9}" presName="ParentComposite" presStyleCnt="0"/>
      <dgm:spPr/>
    </dgm:pt>
    <dgm:pt modelId="{2B4B6ACB-6916-4E44-B929-8C8DCCD86623}" type="pres">
      <dgm:prSet presAssocID="{DCE3EE37-25AE-47EF-88C0-FDB0CFF2BEC9}" presName="Chord" presStyleLbl="bgShp" presStyleIdx="0" presStyleCnt="3"/>
      <dgm:spPr/>
    </dgm:pt>
    <dgm:pt modelId="{46362EA7-3731-407A-8656-F3CC50B37DF3}" type="pres">
      <dgm:prSet presAssocID="{DCE3EE37-25AE-47EF-88C0-FDB0CFF2BEC9}" presName="Pie" presStyleLbl="alignNode1" presStyleIdx="0" presStyleCnt="3"/>
      <dgm:spPr/>
    </dgm:pt>
    <dgm:pt modelId="{6FD7481F-44F8-4A10-BA49-B8EF33157AAF}" type="pres">
      <dgm:prSet presAssocID="{DCE3EE37-25AE-47EF-88C0-FDB0CFF2BEC9}" presName="Parent" presStyleLbl="revTx" presStyleIdx="0" presStyleCnt="6">
        <dgm:presLayoutVars>
          <dgm:chMax val="1"/>
          <dgm:chPref val="1"/>
          <dgm:bulletEnabled val="1"/>
        </dgm:presLayoutVars>
      </dgm:prSet>
      <dgm:spPr/>
      <dgm:t>
        <a:bodyPr/>
        <a:lstStyle/>
        <a:p>
          <a:endParaRPr lang="es-ES"/>
        </a:p>
      </dgm:t>
    </dgm:pt>
    <dgm:pt modelId="{C17F274C-0E50-4BAD-B551-AFD527433B94}" type="pres">
      <dgm:prSet presAssocID="{9E5E4916-B18C-4935-9E6D-728C0CB864F0}" presName="negSibTrans" presStyleCnt="0"/>
      <dgm:spPr/>
    </dgm:pt>
    <dgm:pt modelId="{6C0D81CD-51D2-42F4-B57A-155250090DC4}" type="pres">
      <dgm:prSet presAssocID="{DCE3EE37-25AE-47EF-88C0-FDB0CFF2BEC9}" presName="composite" presStyleCnt="0"/>
      <dgm:spPr/>
    </dgm:pt>
    <dgm:pt modelId="{E83ACF7A-8176-446C-9DE2-96EF796A9776}" type="pres">
      <dgm:prSet presAssocID="{DCE3EE37-25AE-47EF-88C0-FDB0CFF2BEC9}" presName="Child" presStyleLbl="revTx" presStyleIdx="1" presStyleCnt="6" custScaleX="111697">
        <dgm:presLayoutVars>
          <dgm:chMax val="0"/>
          <dgm:chPref val="0"/>
          <dgm:bulletEnabled val="1"/>
        </dgm:presLayoutVars>
      </dgm:prSet>
      <dgm:spPr/>
      <dgm:t>
        <a:bodyPr/>
        <a:lstStyle/>
        <a:p>
          <a:endParaRPr lang="es-ES"/>
        </a:p>
      </dgm:t>
    </dgm:pt>
    <dgm:pt modelId="{9B54E9BD-1178-49EF-86CE-7ADB491115FC}" type="pres">
      <dgm:prSet presAssocID="{EE2AEBDE-B2EB-423F-8B8E-9E44166B6D1A}" presName="sibTrans" presStyleCnt="0"/>
      <dgm:spPr/>
    </dgm:pt>
    <dgm:pt modelId="{DBFBF9C8-91C7-4DA5-8A30-8A8EB357EA12}" type="pres">
      <dgm:prSet presAssocID="{62A99546-B828-482F-8F36-C51786369C16}" presName="ParentComposite" presStyleCnt="0"/>
      <dgm:spPr/>
    </dgm:pt>
    <dgm:pt modelId="{14D645DD-4462-4342-97AD-46C106CBE746}" type="pres">
      <dgm:prSet presAssocID="{62A99546-B828-482F-8F36-C51786369C16}" presName="Chord" presStyleLbl="bgShp" presStyleIdx="1" presStyleCnt="3"/>
      <dgm:spPr/>
    </dgm:pt>
    <dgm:pt modelId="{3CEAC8E0-8D05-41E8-86F8-B89ACC4EA75E}" type="pres">
      <dgm:prSet presAssocID="{62A99546-B828-482F-8F36-C51786369C16}" presName="Pie" presStyleLbl="alignNode1" presStyleIdx="1" presStyleCnt="3"/>
      <dgm:spPr/>
    </dgm:pt>
    <dgm:pt modelId="{3F896AAB-C059-4147-A2EF-C58C5E41EF4D}" type="pres">
      <dgm:prSet presAssocID="{62A99546-B828-482F-8F36-C51786369C16}" presName="Parent" presStyleLbl="revTx" presStyleIdx="2" presStyleCnt="6">
        <dgm:presLayoutVars>
          <dgm:chMax val="1"/>
          <dgm:chPref val="1"/>
          <dgm:bulletEnabled val="1"/>
        </dgm:presLayoutVars>
      </dgm:prSet>
      <dgm:spPr/>
      <dgm:t>
        <a:bodyPr/>
        <a:lstStyle/>
        <a:p>
          <a:endParaRPr lang="es-ES"/>
        </a:p>
      </dgm:t>
    </dgm:pt>
    <dgm:pt modelId="{197874C9-A3A8-48D2-B3EE-E9761615C455}" type="pres">
      <dgm:prSet presAssocID="{AA150ACE-CB1C-498E-BF11-AB8141E5ED51}" presName="negSibTrans" presStyleCnt="0"/>
      <dgm:spPr/>
    </dgm:pt>
    <dgm:pt modelId="{7C4CC655-3562-4CAD-AE91-FF57CF0BE637}" type="pres">
      <dgm:prSet presAssocID="{62A99546-B828-482F-8F36-C51786369C16}" presName="composite" presStyleCnt="0"/>
      <dgm:spPr/>
    </dgm:pt>
    <dgm:pt modelId="{AF6889FA-6D62-471E-9493-FA14F3FF5E59}" type="pres">
      <dgm:prSet presAssocID="{62A99546-B828-482F-8F36-C51786369C16}" presName="Child" presStyleLbl="revTx" presStyleIdx="3" presStyleCnt="6">
        <dgm:presLayoutVars>
          <dgm:chMax val="0"/>
          <dgm:chPref val="0"/>
          <dgm:bulletEnabled val="1"/>
        </dgm:presLayoutVars>
      </dgm:prSet>
      <dgm:spPr/>
      <dgm:t>
        <a:bodyPr/>
        <a:lstStyle/>
        <a:p>
          <a:endParaRPr lang="es-ES"/>
        </a:p>
      </dgm:t>
    </dgm:pt>
    <dgm:pt modelId="{5CB61F56-B7ED-4B49-B3F9-A144FB8E86E9}" type="pres">
      <dgm:prSet presAssocID="{D64DEC7E-A5A6-43DF-9091-D9807698B9C0}" presName="sibTrans" presStyleCnt="0"/>
      <dgm:spPr/>
    </dgm:pt>
    <dgm:pt modelId="{B398466F-BEF2-44E9-89F0-4A15C6621FA4}" type="pres">
      <dgm:prSet presAssocID="{29DAA1BB-44B8-43AF-9DA8-1867065591D7}" presName="ParentComposite" presStyleCnt="0"/>
      <dgm:spPr/>
    </dgm:pt>
    <dgm:pt modelId="{811F6F3E-CEAF-4DB3-B4E6-A8849771CB62}" type="pres">
      <dgm:prSet presAssocID="{29DAA1BB-44B8-43AF-9DA8-1867065591D7}" presName="Chord" presStyleLbl="bgShp" presStyleIdx="2" presStyleCnt="3"/>
      <dgm:spPr/>
    </dgm:pt>
    <dgm:pt modelId="{4A66A31E-73CD-419E-85FE-D84F3BF97213}" type="pres">
      <dgm:prSet presAssocID="{29DAA1BB-44B8-43AF-9DA8-1867065591D7}" presName="Pie" presStyleLbl="alignNode1" presStyleIdx="2" presStyleCnt="3"/>
      <dgm:spPr/>
    </dgm:pt>
    <dgm:pt modelId="{B49E6F49-6762-4B77-A734-241988CB048A}" type="pres">
      <dgm:prSet presAssocID="{29DAA1BB-44B8-43AF-9DA8-1867065591D7}" presName="Parent" presStyleLbl="revTx" presStyleIdx="4" presStyleCnt="6">
        <dgm:presLayoutVars>
          <dgm:chMax val="1"/>
          <dgm:chPref val="1"/>
          <dgm:bulletEnabled val="1"/>
        </dgm:presLayoutVars>
      </dgm:prSet>
      <dgm:spPr/>
      <dgm:t>
        <a:bodyPr/>
        <a:lstStyle/>
        <a:p>
          <a:endParaRPr lang="es-ES"/>
        </a:p>
      </dgm:t>
    </dgm:pt>
    <dgm:pt modelId="{DFA43CD9-F3D9-43A0-BB80-578E2462DB97}" type="pres">
      <dgm:prSet presAssocID="{B66EF811-09DF-4C18-B25A-BEA1332A8312}" presName="negSibTrans" presStyleCnt="0"/>
      <dgm:spPr/>
    </dgm:pt>
    <dgm:pt modelId="{BC54AEF6-90AB-4009-94B3-C6C788767896}" type="pres">
      <dgm:prSet presAssocID="{29DAA1BB-44B8-43AF-9DA8-1867065591D7}" presName="composite" presStyleCnt="0"/>
      <dgm:spPr/>
    </dgm:pt>
    <dgm:pt modelId="{F28FD200-7EFE-4AF2-B9EA-E2778C5CD725}" type="pres">
      <dgm:prSet presAssocID="{29DAA1BB-44B8-43AF-9DA8-1867065591D7}" presName="Child" presStyleLbl="revTx" presStyleIdx="5" presStyleCnt="6">
        <dgm:presLayoutVars>
          <dgm:chMax val="0"/>
          <dgm:chPref val="0"/>
          <dgm:bulletEnabled val="1"/>
        </dgm:presLayoutVars>
      </dgm:prSet>
      <dgm:spPr/>
      <dgm:t>
        <a:bodyPr/>
        <a:lstStyle/>
        <a:p>
          <a:endParaRPr lang="es-ES"/>
        </a:p>
      </dgm:t>
    </dgm:pt>
  </dgm:ptLst>
  <dgm:cxnLst>
    <dgm:cxn modelId="{363008D6-55DD-42EC-B18D-0183697C1B84}" srcId="{9ACB47A5-3369-4B5C-95D9-DB5B0CBEAAC7}" destId="{DCE3EE37-25AE-47EF-88C0-FDB0CFF2BEC9}" srcOrd="0" destOrd="0" parTransId="{45BB15E7-0DBB-46C9-950C-41C4D3FD63F7}" sibTransId="{EE2AEBDE-B2EB-423F-8B8E-9E44166B6D1A}"/>
    <dgm:cxn modelId="{006F4F13-084B-4D48-8EC8-238C1F4A1E6E}" type="presOf" srcId="{B40DA0C3-37BF-41CC-B8FE-84F21D577EE2}" destId="{F28FD200-7EFE-4AF2-B9EA-E2778C5CD725}" srcOrd="0" destOrd="0" presId="urn:microsoft.com/office/officeart/2009/3/layout/PieProcess"/>
    <dgm:cxn modelId="{D3E684B6-9313-4981-BA67-6ADFBD9F5196}" srcId="{62A99546-B828-482F-8F36-C51786369C16}" destId="{E5EE2BFA-9D12-4869-8977-E9E61A500AA4}" srcOrd="0" destOrd="0" parTransId="{098AB847-4C4D-4C37-8083-2E4E3C4B58A7}" sibTransId="{AA150ACE-CB1C-498E-BF11-AB8141E5ED51}"/>
    <dgm:cxn modelId="{211345FB-EB73-495F-A400-D7064459A028}" srcId="{9ACB47A5-3369-4B5C-95D9-DB5B0CBEAAC7}" destId="{62A99546-B828-482F-8F36-C51786369C16}" srcOrd="1" destOrd="0" parTransId="{ECF0E135-2637-4445-A267-1E9600DBD636}" sibTransId="{D64DEC7E-A5A6-43DF-9091-D9807698B9C0}"/>
    <dgm:cxn modelId="{4BF5CA4F-9304-4B4A-A5DB-9E34AA26C96D}" srcId="{29DAA1BB-44B8-43AF-9DA8-1867065591D7}" destId="{B40DA0C3-37BF-41CC-B8FE-84F21D577EE2}" srcOrd="0" destOrd="0" parTransId="{46658E4F-B8CA-43A6-A301-91DA40AB39D0}" sibTransId="{B66EF811-09DF-4C18-B25A-BEA1332A8312}"/>
    <dgm:cxn modelId="{32FA6E3F-DF8D-47A7-B02F-65330597C146}" type="presOf" srcId="{DCE3EE37-25AE-47EF-88C0-FDB0CFF2BEC9}" destId="{6FD7481F-44F8-4A10-BA49-B8EF33157AAF}" srcOrd="0" destOrd="0" presId="urn:microsoft.com/office/officeart/2009/3/layout/PieProcess"/>
    <dgm:cxn modelId="{BFF48FA5-0DDE-4C67-A8B4-DAFE8FB4E51F}" srcId="{DCE3EE37-25AE-47EF-88C0-FDB0CFF2BEC9}" destId="{AF2C2426-F73B-4130-BF27-AF5620FDD454}" srcOrd="0" destOrd="0" parTransId="{C2D71C0B-2328-4704-B1DA-DAB5EA18C5F8}" sibTransId="{9E5E4916-B18C-4935-9E6D-728C0CB864F0}"/>
    <dgm:cxn modelId="{4223E251-5CA7-47F4-A196-0B63B2B0FAB8}" type="presOf" srcId="{E5EE2BFA-9D12-4869-8977-E9E61A500AA4}" destId="{AF6889FA-6D62-471E-9493-FA14F3FF5E59}" srcOrd="0" destOrd="0" presId="urn:microsoft.com/office/officeart/2009/3/layout/PieProcess"/>
    <dgm:cxn modelId="{E82BF986-822D-4711-BD0D-49301FC5F2B4}" type="presOf" srcId="{29DAA1BB-44B8-43AF-9DA8-1867065591D7}" destId="{B49E6F49-6762-4B77-A734-241988CB048A}" srcOrd="0" destOrd="0" presId="urn:microsoft.com/office/officeart/2009/3/layout/PieProcess"/>
    <dgm:cxn modelId="{CC383CD6-A566-497A-9BBE-331F7ECC642D}" srcId="{9ACB47A5-3369-4B5C-95D9-DB5B0CBEAAC7}" destId="{29DAA1BB-44B8-43AF-9DA8-1867065591D7}" srcOrd="2" destOrd="0" parTransId="{59C20666-39B4-4211-B62D-2F976EE661B1}" sibTransId="{3F4D154E-0631-4A85-9E87-ADFAB41B02CB}"/>
    <dgm:cxn modelId="{80CCFAAA-E2B2-4D57-AECD-3B6F42D6915B}" type="presOf" srcId="{AF2C2426-F73B-4130-BF27-AF5620FDD454}" destId="{E83ACF7A-8176-446C-9DE2-96EF796A9776}" srcOrd="0" destOrd="0" presId="urn:microsoft.com/office/officeart/2009/3/layout/PieProcess"/>
    <dgm:cxn modelId="{FC30DDB7-F628-4CBD-A1C9-3027B52D795D}" type="presOf" srcId="{62A99546-B828-482F-8F36-C51786369C16}" destId="{3F896AAB-C059-4147-A2EF-C58C5E41EF4D}" srcOrd="0" destOrd="0" presId="urn:microsoft.com/office/officeart/2009/3/layout/PieProcess"/>
    <dgm:cxn modelId="{32B1EE17-8254-499F-9752-288F0E043A29}" type="presOf" srcId="{9ACB47A5-3369-4B5C-95D9-DB5B0CBEAAC7}" destId="{A0F520AE-F856-4A65-A49C-3EDAA93B167E}" srcOrd="0" destOrd="0" presId="urn:microsoft.com/office/officeart/2009/3/layout/PieProcess"/>
    <dgm:cxn modelId="{5442C04A-3F5A-40DB-ADD3-BC2E44C89767}" type="presParOf" srcId="{A0F520AE-F856-4A65-A49C-3EDAA93B167E}" destId="{3500D761-7849-4D24-80EF-6EEDBEAEB526}" srcOrd="0" destOrd="0" presId="urn:microsoft.com/office/officeart/2009/3/layout/PieProcess"/>
    <dgm:cxn modelId="{6FF938E4-141F-4758-A3CE-49F942B79CBE}" type="presParOf" srcId="{3500D761-7849-4D24-80EF-6EEDBEAEB526}" destId="{2B4B6ACB-6916-4E44-B929-8C8DCCD86623}" srcOrd="0" destOrd="0" presId="urn:microsoft.com/office/officeart/2009/3/layout/PieProcess"/>
    <dgm:cxn modelId="{A46DD2DF-0ECB-48F3-A316-10E6205DDF06}" type="presParOf" srcId="{3500D761-7849-4D24-80EF-6EEDBEAEB526}" destId="{46362EA7-3731-407A-8656-F3CC50B37DF3}" srcOrd="1" destOrd="0" presId="urn:microsoft.com/office/officeart/2009/3/layout/PieProcess"/>
    <dgm:cxn modelId="{9ACF0C0B-33CC-4C30-AE8F-FC07D1455E2D}" type="presParOf" srcId="{3500D761-7849-4D24-80EF-6EEDBEAEB526}" destId="{6FD7481F-44F8-4A10-BA49-B8EF33157AAF}" srcOrd="2" destOrd="0" presId="urn:microsoft.com/office/officeart/2009/3/layout/PieProcess"/>
    <dgm:cxn modelId="{4293F070-AE4E-4D76-9A04-87BFFB2D3FFF}" type="presParOf" srcId="{A0F520AE-F856-4A65-A49C-3EDAA93B167E}" destId="{C17F274C-0E50-4BAD-B551-AFD527433B94}" srcOrd="1" destOrd="0" presId="urn:microsoft.com/office/officeart/2009/3/layout/PieProcess"/>
    <dgm:cxn modelId="{AD913ADD-096C-4AE2-AE93-4E68158DDC2E}" type="presParOf" srcId="{A0F520AE-F856-4A65-A49C-3EDAA93B167E}" destId="{6C0D81CD-51D2-42F4-B57A-155250090DC4}" srcOrd="2" destOrd="0" presId="urn:microsoft.com/office/officeart/2009/3/layout/PieProcess"/>
    <dgm:cxn modelId="{92AF36D7-EE73-4572-82E5-DFBC49623C94}" type="presParOf" srcId="{6C0D81CD-51D2-42F4-B57A-155250090DC4}" destId="{E83ACF7A-8176-446C-9DE2-96EF796A9776}" srcOrd="0" destOrd="0" presId="urn:microsoft.com/office/officeart/2009/3/layout/PieProcess"/>
    <dgm:cxn modelId="{3371EF71-B48C-4BDE-86A4-41D17FCC54AF}" type="presParOf" srcId="{A0F520AE-F856-4A65-A49C-3EDAA93B167E}" destId="{9B54E9BD-1178-49EF-86CE-7ADB491115FC}" srcOrd="3" destOrd="0" presId="urn:microsoft.com/office/officeart/2009/3/layout/PieProcess"/>
    <dgm:cxn modelId="{F920043F-4A93-49D5-9505-37C7919A7293}" type="presParOf" srcId="{A0F520AE-F856-4A65-A49C-3EDAA93B167E}" destId="{DBFBF9C8-91C7-4DA5-8A30-8A8EB357EA12}" srcOrd="4" destOrd="0" presId="urn:microsoft.com/office/officeart/2009/3/layout/PieProcess"/>
    <dgm:cxn modelId="{7F6AA237-98AA-4199-A721-CF204886CC7E}" type="presParOf" srcId="{DBFBF9C8-91C7-4DA5-8A30-8A8EB357EA12}" destId="{14D645DD-4462-4342-97AD-46C106CBE746}" srcOrd="0" destOrd="0" presId="urn:microsoft.com/office/officeart/2009/3/layout/PieProcess"/>
    <dgm:cxn modelId="{7F9FA750-69DB-47F2-B0D8-D5638232DA27}" type="presParOf" srcId="{DBFBF9C8-91C7-4DA5-8A30-8A8EB357EA12}" destId="{3CEAC8E0-8D05-41E8-86F8-B89ACC4EA75E}" srcOrd="1" destOrd="0" presId="urn:microsoft.com/office/officeart/2009/3/layout/PieProcess"/>
    <dgm:cxn modelId="{F4A37874-803D-4B5A-89A8-76C9207A087A}" type="presParOf" srcId="{DBFBF9C8-91C7-4DA5-8A30-8A8EB357EA12}" destId="{3F896AAB-C059-4147-A2EF-C58C5E41EF4D}" srcOrd="2" destOrd="0" presId="urn:microsoft.com/office/officeart/2009/3/layout/PieProcess"/>
    <dgm:cxn modelId="{7DA3588B-17ED-468B-A551-C9BA3B8885E5}" type="presParOf" srcId="{A0F520AE-F856-4A65-A49C-3EDAA93B167E}" destId="{197874C9-A3A8-48D2-B3EE-E9761615C455}" srcOrd="5" destOrd="0" presId="urn:microsoft.com/office/officeart/2009/3/layout/PieProcess"/>
    <dgm:cxn modelId="{5BF73269-6ABC-409C-A71F-C296515AD8AE}" type="presParOf" srcId="{A0F520AE-F856-4A65-A49C-3EDAA93B167E}" destId="{7C4CC655-3562-4CAD-AE91-FF57CF0BE637}" srcOrd="6" destOrd="0" presId="urn:microsoft.com/office/officeart/2009/3/layout/PieProcess"/>
    <dgm:cxn modelId="{21B98E41-0B40-46AA-BFEC-3BE1DF543133}" type="presParOf" srcId="{7C4CC655-3562-4CAD-AE91-FF57CF0BE637}" destId="{AF6889FA-6D62-471E-9493-FA14F3FF5E59}" srcOrd="0" destOrd="0" presId="urn:microsoft.com/office/officeart/2009/3/layout/PieProcess"/>
    <dgm:cxn modelId="{E97FCC94-4D2C-499C-BAEE-60E7BCED7823}" type="presParOf" srcId="{A0F520AE-F856-4A65-A49C-3EDAA93B167E}" destId="{5CB61F56-B7ED-4B49-B3F9-A144FB8E86E9}" srcOrd="7" destOrd="0" presId="urn:microsoft.com/office/officeart/2009/3/layout/PieProcess"/>
    <dgm:cxn modelId="{5F057403-AC9B-49C9-848F-0303A26A94FB}" type="presParOf" srcId="{A0F520AE-F856-4A65-A49C-3EDAA93B167E}" destId="{B398466F-BEF2-44E9-89F0-4A15C6621FA4}" srcOrd="8" destOrd="0" presId="urn:microsoft.com/office/officeart/2009/3/layout/PieProcess"/>
    <dgm:cxn modelId="{406145A5-CC69-4CB5-80A6-CD7AFF221D9C}" type="presParOf" srcId="{B398466F-BEF2-44E9-89F0-4A15C6621FA4}" destId="{811F6F3E-CEAF-4DB3-B4E6-A8849771CB62}" srcOrd="0" destOrd="0" presId="urn:microsoft.com/office/officeart/2009/3/layout/PieProcess"/>
    <dgm:cxn modelId="{2EA6839F-185E-4871-89F0-F4F11E7E1A4C}" type="presParOf" srcId="{B398466F-BEF2-44E9-89F0-4A15C6621FA4}" destId="{4A66A31E-73CD-419E-85FE-D84F3BF97213}" srcOrd="1" destOrd="0" presId="urn:microsoft.com/office/officeart/2009/3/layout/PieProcess"/>
    <dgm:cxn modelId="{58E41289-FAFC-4455-BC89-DF4A3B47AB22}" type="presParOf" srcId="{B398466F-BEF2-44E9-89F0-4A15C6621FA4}" destId="{B49E6F49-6762-4B77-A734-241988CB048A}" srcOrd="2" destOrd="0" presId="urn:microsoft.com/office/officeart/2009/3/layout/PieProcess"/>
    <dgm:cxn modelId="{B8396718-A2F4-4D8F-8D56-704EE39234BC}" type="presParOf" srcId="{A0F520AE-F856-4A65-A49C-3EDAA93B167E}" destId="{DFA43CD9-F3D9-43A0-BB80-578E2462DB97}" srcOrd="9" destOrd="0" presId="urn:microsoft.com/office/officeart/2009/3/layout/PieProcess"/>
    <dgm:cxn modelId="{EAEC9ACC-B7FE-46B9-B16A-0AF9EBAACE73}" type="presParOf" srcId="{A0F520AE-F856-4A65-A49C-3EDAA93B167E}" destId="{BC54AEF6-90AB-4009-94B3-C6C788767896}" srcOrd="10" destOrd="0" presId="urn:microsoft.com/office/officeart/2009/3/layout/PieProcess"/>
    <dgm:cxn modelId="{E016CCB5-EA50-488D-8EBA-B3F73CB1D3AB}" type="presParOf" srcId="{BC54AEF6-90AB-4009-94B3-C6C788767896}" destId="{F28FD200-7EFE-4AF2-B9EA-E2778C5CD725}" srcOrd="0" destOrd="0" presId="urn:microsoft.com/office/officeart/2009/3/layout/Pi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CB47A5-3369-4B5C-95D9-DB5B0CBEAAC7}"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ES"/>
        </a:p>
      </dgm:t>
    </dgm:pt>
    <dgm:pt modelId="{CB739911-15D0-40AE-BCC3-C11422D17805}">
      <dgm:prSet/>
      <dgm:spPr/>
      <dgm:t>
        <a:bodyPr/>
        <a:lstStyle/>
        <a:p>
          <a:pPr rtl="0"/>
          <a:r>
            <a:rPr lang="es-MX" b="1" i="0" noProof="0" dirty="0" smtClean="0">
              <a:latin typeface="+mj-lt"/>
            </a:rPr>
            <a:t>Enfoque de investigación</a:t>
          </a:r>
          <a:endParaRPr lang="es-MX" b="1" noProof="0" dirty="0">
            <a:latin typeface="+mj-lt"/>
          </a:endParaRPr>
        </a:p>
      </dgm:t>
    </dgm:pt>
    <dgm:pt modelId="{EEEA619D-591F-4BBF-AE95-16CFD942B959}" type="parTrans" cxnId="{2AF4C4E8-86EE-4B29-8258-EE7C7D7BBD3F}">
      <dgm:prSet/>
      <dgm:spPr/>
      <dgm:t>
        <a:bodyPr/>
        <a:lstStyle/>
        <a:p>
          <a:endParaRPr lang="es-MX" noProof="0" dirty="0">
            <a:latin typeface="+mj-lt"/>
          </a:endParaRPr>
        </a:p>
      </dgm:t>
    </dgm:pt>
    <dgm:pt modelId="{F5661C35-985C-40AF-9C63-993AE744441D}" type="sibTrans" cxnId="{2AF4C4E8-86EE-4B29-8258-EE7C7D7BBD3F}">
      <dgm:prSet/>
      <dgm:spPr/>
      <dgm:t>
        <a:bodyPr/>
        <a:lstStyle/>
        <a:p>
          <a:endParaRPr lang="es-MX" noProof="0" dirty="0">
            <a:latin typeface="+mj-lt"/>
          </a:endParaRPr>
        </a:p>
      </dgm:t>
    </dgm:pt>
    <dgm:pt modelId="{8EC6FDED-F583-478D-8793-95B7EB16C10A}">
      <dgm:prSet custT="1"/>
      <dgm:spPr/>
      <dgm:t>
        <a:bodyPr/>
        <a:lstStyle/>
        <a:p>
          <a:pPr rtl="0"/>
          <a:r>
            <a:rPr lang="es-MX" sz="1400" b="0" i="0" noProof="0" dirty="0" smtClean="0">
              <a:latin typeface="+mj-lt"/>
            </a:rPr>
            <a:t>Cuantitativo</a:t>
          </a:r>
          <a:endParaRPr lang="es-MX" sz="1400" noProof="0" dirty="0">
            <a:latin typeface="+mj-lt"/>
          </a:endParaRPr>
        </a:p>
      </dgm:t>
    </dgm:pt>
    <dgm:pt modelId="{DC9A95BC-5E50-42C6-805B-37C132445709}" type="parTrans" cxnId="{592CCBB2-569A-4058-B46B-863AA9AD80D9}">
      <dgm:prSet/>
      <dgm:spPr/>
      <dgm:t>
        <a:bodyPr/>
        <a:lstStyle/>
        <a:p>
          <a:endParaRPr lang="es-MX" noProof="0" dirty="0">
            <a:latin typeface="+mj-lt"/>
          </a:endParaRPr>
        </a:p>
      </dgm:t>
    </dgm:pt>
    <dgm:pt modelId="{C2036175-B6DB-4218-8099-8378776C8606}" type="sibTrans" cxnId="{592CCBB2-569A-4058-B46B-863AA9AD80D9}">
      <dgm:prSet/>
      <dgm:spPr/>
      <dgm:t>
        <a:bodyPr/>
        <a:lstStyle/>
        <a:p>
          <a:endParaRPr lang="es-MX" noProof="0" dirty="0">
            <a:latin typeface="+mj-lt"/>
          </a:endParaRPr>
        </a:p>
      </dgm:t>
    </dgm:pt>
    <dgm:pt modelId="{833D800D-2F85-4D47-9712-3DD584801CF7}">
      <dgm:prSet/>
      <dgm:spPr/>
      <dgm:t>
        <a:bodyPr/>
        <a:lstStyle/>
        <a:p>
          <a:pPr rtl="0"/>
          <a:r>
            <a:rPr lang="es-MX" b="1" i="0" noProof="0" dirty="0" smtClean="0">
              <a:latin typeface="+mj-lt"/>
            </a:rPr>
            <a:t>Tipología de investigación</a:t>
          </a:r>
          <a:endParaRPr lang="es-MX" b="1" noProof="0" dirty="0">
            <a:latin typeface="+mj-lt"/>
          </a:endParaRPr>
        </a:p>
      </dgm:t>
    </dgm:pt>
    <dgm:pt modelId="{0B3D7A94-8A7C-4260-A229-6BB5E58D638F}" type="parTrans" cxnId="{964A5B39-060B-4894-BAE5-7ED08BCE6978}">
      <dgm:prSet/>
      <dgm:spPr/>
      <dgm:t>
        <a:bodyPr/>
        <a:lstStyle/>
        <a:p>
          <a:endParaRPr lang="es-MX" noProof="0" dirty="0">
            <a:latin typeface="+mj-lt"/>
          </a:endParaRPr>
        </a:p>
      </dgm:t>
    </dgm:pt>
    <dgm:pt modelId="{6EE468B0-4191-4060-A195-1A6B832316D9}" type="sibTrans" cxnId="{964A5B39-060B-4894-BAE5-7ED08BCE6978}">
      <dgm:prSet/>
      <dgm:spPr/>
      <dgm:t>
        <a:bodyPr/>
        <a:lstStyle/>
        <a:p>
          <a:endParaRPr lang="es-MX" noProof="0" dirty="0">
            <a:latin typeface="+mj-lt"/>
          </a:endParaRPr>
        </a:p>
      </dgm:t>
    </dgm:pt>
    <dgm:pt modelId="{7CA99F8F-0EAB-45D2-98C6-FCC90AD946DD}">
      <dgm:prSet custT="1"/>
      <dgm:spPr/>
      <dgm:t>
        <a:bodyPr/>
        <a:lstStyle/>
        <a:p>
          <a:pPr rtl="0"/>
          <a:r>
            <a:rPr lang="es-MX" sz="1200" b="0" i="0" noProof="0" dirty="0" smtClean="0">
              <a:latin typeface="+mj-lt"/>
            </a:rPr>
            <a:t>Por su finalidad: Aplicada</a:t>
          </a:r>
          <a:endParaRPr lang="es-MX" sz="1200" noProof="0" dirty="0">
            <a:latin typeface="+mj-lt"/>
          </a:endParaRPr>
        </a:p>
      </dgm:t>
    </dgm:pt>
    <dgm:pt modelId="{F9AB9FDD-10EC-4902-A784-4C2D6F1813CE}" type="parTrans" cxnId="{974395DB-CECE-4146-84F4-8998C8E5565E}">
      <dgm:prSet/>
      <dgm:spPr/>
      <dgm:t>
        <a:bodyPr/>
        <a:lstStyle/>
        <a:p>
          <a:endParaRPr lang="es-MX" noProof="0" dirty="0">
            <a:latin typeface="+mj-lt"/>
          </a:endParaRPr>
        </a:p>
      </dgm:t>
    </dgm:pt>
    <dgm:pt modelId="{F346A02C-A674-48D4-9699-949D5B60A959}" type="sibTrans" cxnId="{974395DB-CECE-4146-84F4-8998C8E5565E}">
      <dgm:prSet/>
      <dgm:spPr/>
      <dgm:t>
        <a:bodyPr/>
        <a:lstStyle/>
        <a:p>
          <a:endParaRPr lang="es-MX" noProof="0" dirty="0">
            <a:latin typeface="+mj-lt"/>
          </a:endParaRPr>
        </a:p>
      </dgm:t>
    </dgm:pt>
    <dgm:pt modelId="{D4C0A716-C27D-4B53-91E1-F6D1EEA4AFDB}">
      <dgm:prSet custT="1"/>
      <dgm:spPr/>
      <dgm:t>
        <a:bodyPr/>
        <a:lstStyle/>
        <a:p>
          <a:pPr rtl="0"/>
          <a:r>
            <a:rPr lang="es-MX" sz="1200" b="0" i="0" noProof="0" dirty="0" smtClean="0">
              <a:latin typeface="+mj-lt"/>
            </a:rPr>
            <a:t>Por las fuentes de información: Documental</a:t>
          </a:r>
          <a:endParaRPr lang="es-MX" sz="1200" noProof="0" dirty="0">
            <a:latin typeface="+mj-lt"/>
          </a:endParaRPr>
        </a:p>
      </dgm:t>
    </dgm:pt>
    <dgm:pt modelId="{9727B482-753D-4C44-8F99-7A321798A192}" type="parTrans" cxnId="{C3410868-8C1C-4951-AAC9-F73EE1FBD2EA}">
      <dgm:prSet/>
      <dgm:spPr/>
      <dgm:t>
        <a:bodyPr/>
        <a:lstStyle/>
        <a:p>
          <a:endParaRPr lang="es-MX" noProof="0" dirty="0">
            <a:latin typeface="+mj-lt"/>
          </a:endParaRPr>
        </a:p>
      </dgm:t>
    </dgm:pt>
    <dgm:pt modelId="{49DDE789-57E0-4EF1-B7D7-33C0C2C4699D}" type="sibTrans" cxnId="{C3410868-8C1C-4951-AAC9-F73EE1FBD2EA}">
      <dgm:prSet/>
      <dgm:spPr/>
      <dgm:t>
        <a:bodyPr/>
        <a:lstStyle/>
        <a:p>
          <a:endParaRPr lang="es-MX" noProof="0" dirty="0">
            <a:latin typeface="+mj-lt"/>
          </a:endParaRPr>
        </a:p>
      </dgm:t>
    </dgm:pt>
    <dgm:pt modelId="{4E2AFCAA-17F5-442B-8323-A865F7D6C311}">
      <dgm:prSet custT="1"/>
      <dgm:spPr/>
      <dgm:t>
        <a:bodyPr/>
        <a:lstStyle/>
        <a:p>
          <a:pPr rtl="0"/>
          <a:r>
            <a:rPr lang="es-MX" sz="1200" b="0" i="0" noProof="0" dirty="0" smtClean="0">
              <a:latin typeface="+mj-lt"/>
            </a:rPr>
            <a:t>Por el control de variables: No experimental</a:t>
          </a:r>
          <a:endParaRPr lang="es-MX" sz="1200" noProof="0" dirty="0">
            <a:latin typeface="+mj-lt"/>
          </a:endParaRPr>
        </a:p>
      </dgm:t>
    </dgm:pt>
    <dgm:pt modelId="{F8DEB598-CF9F-4E93-9121-A8FB9595E866}" type="parTrans" cxnId="{69644718-FC92-4818-915E-ECC895028DE8}">
      <dgm:prSet/>
      <dgm:spPr/>
      <dgm:t>
        <a:bodyPr/>
        <a:lstStyle/>
        <a:p>
          <a:endParaRPr lang="es-MX" noProof="0" dirty="0">
            <a:latin typeface="+mj-lt"/>
          </a:endParaRPr>
        </a:p>
      </dgm:t>
    </dgm:pt>
    <dgm:pt modelId="{070FC1FE-767C-4370-8697-BCF46E29BED1}" type="sibTrans" cxnId="{69644718-FC92-4818-915E-ECC895028DE8}">
      <dgm:prSet/>
      <dgm:spPr/>
      <dgm:t>
        <a:bodyPr/>
        <a:lstStyle/>
        <a:p>
          <a:endParaRPr lang="es-MX" noProof="0" dirty="0">
            <a:latin typeface="+mj-lt"/>
          </a:endParaRPr>
        </a:p>
      </dgm:t>
    </dgm:pt>
    <dgm:pt modelId="{BDDB758D-72AF-4AAF-A44B-A229AA8F4930}">
      <dgm:prSet/>
      <dgm:spPr/>
      <dgm:t>
        <a:bodyPr/>
        <a:lstStyle/>
        <a:p>
          <a:pPr rtl="0"/>
          <a:r>
            <a:rPr lang="es-MX" b="1" i="0" noProof="0" dirty="0" smtClean="0">
              <a:latin typeface="+mj-lt"/>
            </a:rPr>
            <a:t>Instrumentos de recolección de datos</a:t>
          </a:r>
          <a:endParaRPr lang="es-MX" b="1" noProof="0" dirty="0">
            <a:latin typeface="+mj-lt"/>
          </a:endParaRPr>
        </a:p>
      </dgm:t>
    </dgm:pt>
    <dgm:pt modelId="{20E95295-DE86-4FB0-A507-DA92A31FD2A7}" type="parTrans" cxnId="{793ABE09-F7D6-47C4-B98D-4AD4861468FA}">
      <dgm:prSet/>
      <dgm:spPr/>
      <dgm:t>
        <a:bodyPr/>
        <a:lstStyle/>
        <a:p>
          <a:endParaRPr lang="es-MX" noProof="0" dirty="0">
            <a:latin typeface="+mj-lt"/>
          </a:endParaRPr>
        </a:p>
      </dgm:t>
    </dgm:pt>
    <dgm:pt modelId="{2FE0F815-9D7F-4D68-B58A-4887697965C7}" type="sibTrans" cxnId="{793ABE09-F7D6-47C4-B98D-4AD4861468FA}">
      <dgm:prSet/>
      <dgm:spPr/>
      <dgm:t>
        <a:bodyPr/>
        <a:lstStyle/>
        <a:p>
          <a:endParaRPr lang="es-MX" noProof="0" dirty="0">
            <a:latin typeface="+mj-lt"/>
          </a:endParaRPr>
        </a:p>
      </dgm:t>
    </dgm:pt>
    <dgm:pt modelId="{FE54BE20-3C37-4FB4-AA4D-92052ED82CBC}">
      <dgm:prSet custT="1"/>
      <dgm:spPr/>
      <dgm:t>
        <a:bodyPr/>
        <a:lstStyle/>
        <a:p>
          <a:pPr rtl="0"/>
          <a:r>
            <a:rPr lang="es-MX" sz="1400" b="0" i="0" noProof="0" dirty="0" smtClean="0">
              <a:latin typeface="+mj-lt"/>
            </a:rPr>
            <a:t>Documental</a:t>
          </a:r>
          <a:endParaRPr lang="es-MX" sz="1400" noProof="0" dirty="0">
            <a:latin typeface="+mj-lt"/>
          </a:endParaRPr>
        </a:p>
      </dgm:t>
    </dgm:pt>
    <dgm:pt modelId="{28B09938-8A45-46AC-A69B-5AFEA8E84D5D}" type="parTrans" cxnId="{D82DB637-92ED-4762-9A10-D2EA80EC8CCF}">
      <dgm:prSet/>
      <dgm:spPr/>
      <dgm:t>
        <a:bodyPr/>
        <a:lstStyle/>
        <a:p>
          <a:endParaRPr lang="es-MX" noProof="0" dirty="0">
            <a:latin typeface="+mj-lt"/>
          </a:endParaRPr>
        </a:p>
      </dgm:t>
    </dgm:pt>
    <dgm:pt modelId="{985BA99F-7F54-429A-9284-055A5CFD2E69}" type="sibTrans" cxnId="{D82DB637-92ED-4762-9A10-D2EA80EC8CCF}">
      <dgm:prSet/>
      <dgm:spPr/>
      <dgm:t>
        <a:bodyPr/>
        <a:lstStyle/>
        <a:p>
          <a:endParaRPr lang="es-MX" noProof="0" dirty="0">
            <a:latin typeface="+mj-lt"/>
          </a:endParaRPr>
        </a:p>
      </dgm:t>
    </dgm:pt>
    <dgm:pt modelId="{3E43FB43-59FC-431B-937F-CFB562B8B1D6}">
      <dgm:prSet custT="1"/>
      <dgm:spPr/>
      <dgm:t>
        <a:bodyPr/>
        <a:lstStyle/>
        <a:p>
          <a:pPr rtl="0"/>
          <a:r>
            <a:rPr lang="es-MX" sz="1400" b="0" i="0" noProof="0" dirty="0" smtClean="0">
              <a:latin typeface="+mj-lt"/>
            </a:rPr>
            <a:t>Base de datos</a:t>
          </a:r>
          <a:endParaRPr lang="es-MX" sz="1400" noProof="0" dirty="0">
            <a:latin typeface="+mj-lt"/>
          </a:endParaRPr>
        </a:p>
      </dgm:t>
    </dgm:pt>
    <dgm:pt modelId="{FDCD5606-6204-4AD5-BA55-50C9CE3D69AF}" type="parTrans" cxnId="{AE99F8B3-C9C4-452F-AE78-FF7F28CA41BD}">
      <dgm:prSet/>
      <dgm:spPr/>
      <dgm:t>
        <a:bodyPr/>
        <a:lstStyle/>
        <a:p>
          <a:endParaRPr lang="es-MX" noProof="0" dirty="0">
            <a:latin typeface="+mj-lt"/>
          </a:endParaRPr>
        </a:p>
      </dgm:t>
    </dgm:pt>
    <dgm:pt modelId="{9FA8A7B1-BCBF-4E9B-B705-C53C3E6A5AE8}" type="sibTrans" cxnId="{AE99F8B3-C9C4-452F-AE78-FF7F28CA41BD}">
      <dgm:prSet/>
      <dgm:spPr/>
      <dgm:t>
        <a:bodyPr/>
        <a:lstStyle/>
        <a:p>
          <a:endParaRPr lang="es-MX" noProof="0" dirty="0">
            <a:latin typeface="+mj-lt"/>
          </a:endParaRPr>
        </a:p>
      </dgm:t>
    </dgm:pt>
    <dgm:pt modelId="{FD7AA6C0-74DE-4CA5-99A3-147958FEFF37}">
      <dgm:prSet/>
      <dgm:spPr/>
      <dgm:t>
        <a:bodyPr/>
        <a:lstStyle/>
        <a:p>
          <a:pPr rtl="0"/>
          <a:r>
            <a:rPr lang="es-MX" b="1" i="0" noProof="0" dirty="0" smtClean="0">
              <a:latin typeface="+mj-lt"/>
            </a:rPr>
            <a:t>Cobertura de análisis</a:t>
          </a:r>
          <a:endParaRPr lang="es-MX" b="1" noProof="0" dirty="0">
            <a:latin typeface="+mj-lt"/>
          </a:endParaRPr>
        </a:p>
      </dgm:t>
    </dgm:pt>
    <dgm:pt modelId="{8B18E44E-569B-470A-9161-78B4C948A1A2}" type="parTrans" cxnId="{A10E2399-17E2-41C2-9B93-66494DEC2E86}">
      <dgm:prSet/>
      <dgm:spPr/>
      <dgm:t>
        <a:bodyPr/>
        <a:lstStyle/>
        <a:p>
          <a:endParaRPr lang="es-MX" noProof="0" dirty="0">
            <a:latin typeface="+mj-lt"/>
          </a:endParaRPr>
        </a:p>
      </dgm:t>
    </dgm:pt>
    <dgm:pt modelId="{F1E08112-10EF-46F2-B7D7-6227FDB1A4A9}" type="sibTrans" cxnId="{A10E2399-17E2-41C2-9B93-66494DEC2E86}">
      <dgm:prSet/>
      <dgm:spPr/>
      <dgm:t>
        <a:bodyPr/>
        <a:lstStyle/>
        <a:p>
          <a:endParaRPr lang="es-MX" noProof="0" dirty="0">
            <a:latin typeface="+mj-lt"/>
          </a:endParaRPr>
        </a:p>
      </dgm:t>
    </dgm:pt>
    <dgm:pt modelId="{AF2C2426-F73B-4130-BF27-AF5620FDD454}">
      <dgm:prSet custT="1"/>
      <dgm:spPr/>
      <dgm:t>
        <a:bodyPr/>
        <a:lstStyle/>
        <a:p>
          <a:pPr rtl="0"/>
          <a:r>
            <a:rPr lang="es-MX" sz="1400" b="0" i="0" noProof="0" dirty="0" smtClean="0">
              <a:latin typeface="+mj-lt"/>
            </a:rPr>
            <a:t>Censo</a:t>
          </a:r>
          <a:endParaRPr lang="es-MX" sz="1400" noProof="0" dirty="0">
            <a:latin typeface="+mj-lt"/>
          </a:endParaRPr>
        </a:p>
      </dgm:t>
    </dgm:pt>
    <dgm:pt modelId="{C2D71C0B-2328-4704-B1DA-DAB5EA18C5F8}" type="parTrans" cxnId="{BFF48FA5-0DDE-4C67-A8B4-DAFE8FB4E51F}">
      <dgm:prSet/>
      <dgm:spPr/>
      <dgm:t>
        <a:bodyPr/>
        <a:lstStyle/>
        <a:p>
          <a:endParaRPr lang="es-MX" noProof="0" dirty="0">
            <a:latin typeface="+mj-lt"/>
          </a:endParaRPr>
        </a:p>
      </dgm:t>
    </dgm:pt>
    <dgm:pt modelId="{9E5E4916-B18C-4935-9E6D-728C0CB864F0}" type="sibTrans" cxnId="{BFF48FA5-0DDE-4C67-A8B4-DAFE8FB4E51F}">
      <dgm:prSet/>
      <dgm:spPr/>
      <dgm:t>
        <a:bodyPr/>
        <a:lstStyle/>
        <a:p>
          <a:endParaRPr lang="es-MX" noProof="0" dirty="0">
            <a:latin typeface="+mj-lt"/>
          </a:endParaRPr>
        </a:p>
      </dgm:t>
    </dgm:pt>
    <dgm:pt modelId="{E5EE2BFA-9D12-4869-8977-E9E61A500AA4}">
      <dgm:prSet/>
      <dgm:spPr/>
      <dgm:t>
        <a:bodyPr/>
        <a:lstStyle/>
        <a:p>
          <a:pPr rtl="0"/>
          <a:r>
            <a:rPr lang="es-MX" b="1" i="0" noProof="0" dirty="0" smtClean="0">
              <a:latin typeface="+mj-lt"/>
            </a:rPr>
            <a:t>Procedimiento tratamiento y análisis de la información</a:t>
          </a:r>
          <a:endParaRPr lang="es-MX" b="1" noProof="0" dirty="0">
            <a:latin typeface="+mj-lt"/>
          </a:endParaRPr>
        </a:p>
      </dgm:t>
    </dgm:pt>
    <dgm:pt modelId="{098AB847-4C4D-4C37-8083-2E4E3C4B58A7}" type="parTrans" cxnId="{D3E684B6-9313-4981-BA67-6ADFBD9F5196}">
      <dgm:prSet/>
      <dgm:spPr/>
      <dgm:t>
        <a:bodyPr/>
        <a:lstStyle/>
        <a:p>
          <a:endParaRPr lang="es-MX" noProof="0" dirty="0">
            <a:latin typeface="+mj-lt"/>
          </a:endParaRPr>
        </a:p>
      </dgm:t>
    </dgm:pt>
    <dgm:pt modelId="{AA150ACE-CB1C-498E-BF11-AB8141E5ED51}" type="sibTrans" cxnId="{D3E684B6-9313-4981-BA67-6ADFBD9F5196}">
      <dgm:prSet/>
      <dgm:spPr/>
      <dgm:t>
        <a:bodyPr/>
        <a:lstStyle/>
        <a:p>
          <a:endParaRPr lang="es-MX" noProof="0" dirty="0">
            <a:latin typeface="+mj-lt"/>
          </a:endParaRPr>
        </a:p>
      </dgm:t>
    </dgm:pt>
    <dgm:pt modelId="{F09BB1C6-1D38-4C2E-BB95-DC2A47D4D4F3}">
      <dgm:prSet custT="1"/>
      <dgm:spPr/>
      <dgm:t>
        <a:bodyPr/>
        <a:lstStyle/>
        <a:p>
          <a:pPr rtl="0"/>
          <a:r>
            <a:rPr lang="es-MX" sz="1400" b="0" i="0" noProof="0" dirty="0" smtClean="0">
              <a:latin typeface="+mj-lt"/>
            </a:rPr>
            <a:t>Análisis de correlación simple</a:t>
          </a:r>
          <a:endParaRPr lang="es-MX" sz="1400" noProof="0" dirty="0">
            <a:latin typeface="+mj-lt"/>
          </a:endParaRPr>
        </a:p>
      </dgm:t>
    </dgm:pt>
    <dgm:pt modelId="{CBB8CA80-13C3-42E5-9EA7-122C91DD3CCB}" type="parTrans" cxnId="{FD9C3F61-14B0-4C5A-B71F-BC68C234B170}">
      <dgm:prSet/>
      <dgm:spPr/>
      <dgm:t>
        <a:bodyPr/>
        <a:lstStyle/>
        <a:p>
          <a:endParaRPr lang="es-MX" noProof="0" dirty="0">
            <a:latin typeface="+mj-lt"/>
          </a:endParaRPr>
        </a:p>
      </dgm:t>
    </dgm:pt>
    <dgm:pt modelId="{1C8DD1BF-004D-4093-8DF7-3512353666AF}" type="sibTrans" cxnId="{FD9C3F61-14B0-4C5A-B71F-BC68C234B170}">
      <dgm:prSet/>
      <dgm:spPr/>
      <dgm:t>
        <a:bodyPr/>
        <a:lstStyle/>
        <a:p>
          <a:endParaRPr lang="es-MX" noProof="0" dirty="0">
            <a:latin typeface="+mj-lt"/>
          </a:endParaRPr>
        </a:p>
      </dgm:t>
    </dgm:pt>
    <dgm:pt modelId="{779F2567-1ADC-4252-B5FA-16DD615A6F4D}">
      <dgm:prSet custT="1"/>
      <dgm:spPr/>
      <dgm:t>
        <a:bodyPr/>
        <a:lstStyle/>
        <a:p>
          <a:pPr rtl="0"/>
          <a:r>
            <a:rPr lang="es-MX" sz="1400" b="0" i="0" noProof="0" dirty="0" smtClean="0">
              <a:latin typeface="+mj-lt"/>
            </a:rPr>
            <a:t>Análisis de regresión lineal simple</a:t>
          </a:r>
          <a:endParaRPr lang="es-MX" sz="1400" noProof="0" dirty="0">
            <a:latin typeface="+mj-lt"/>
          </a:endParaRPr>
        </a:p>
      </dgm:t>
    </dgm:pt>
    <dgm:pt modelId="{F8ED014D-41AB-4AC8-9717-155AC815236C}" type="parTrans" cxnId="{4FCA7F47-86F4-4B79-B4C8-5CD5771CAD49}">
      <dgm:prSet/>
      <dgm:spPr/>
      <dgm:t>
        <a:bodyPr/>
        <a:lstStyle/>
        <a:p>
          <a:endParaRPr lang="es-MX" noProof="0" dirty="0">
            <a:latin typeface="+mj-lt"/>
          </a:endParaRPr>
        </a:p>
      </dgm:t>
    </dgm:pt>
    <dgm:pt modelId="{B63E9421-819F-49E7-AF92-6013A61687A0}" type="sibTrans" cxnId="{4FCA7F47-86F4-4B79-B4C8-5CD5771CAD49}">
      <dgm:prSet/>
      <dgm:spPr/>
      <dgm:t>
        <a:bodyPr/>
        <a:lstStyle/>
        <a:p>
          <a:endParaRPr lang="es-MX" noProof="0" dirty="0">
            <a:latin typeface="+mj-lt"/>
          </a:endParaRPr>
        </a:p>
      </dgm:t>
    </dgm:pt>
    <dgm:pt modelId="{334D0AED-E2A6-4A39-9725-4DDA86F94259}">
      <dgm:prSet custT="1"/>
      <dgm:spPr/>
      <dgm:t>
        <a:bodyPr/>
        <a:lstStyle/>
        <a:p>
          <a:pPr rtl="0"/>
          <a:r>
            <a:rPr lang="es-MX" sz="1400" noProof="0" dirty="0" smtClean="0">
              <a:latin typeface="+mj-lt"/>
            </a:rPr>
            <a:t>Análisis financiero de las </a:t>
          </a:r>
          <a:r>
            <a:rPr lang="es-MX" sz="1400" noProof="0" dirty="0" err="1" smtClean="0">
              <a:latin typeface="+mj-lt"/>
            </a:rPr>
            <a:t>COACS</a:t>
          </a:r>
          <a:r>
            <a:rPr lang="es-MX" sz="1400" noProof="0" dirty="0" smtClean="0">
              <a:latin typeface="+mj-lt"/>
            </a:rPr>
            <a:t>: PERLAS</a:t>
          </a:r>
          <a:endParaRPr lang="es-MX" sz="1400" noProof="0" dirty="0">
            <a:latin typeface="+mj-lt"/>
          </a:endParaRPr>
        </a:p>
      </dgm:t>
    </dgm:pt>
    <dgm:pt modelId="{9CF4F82A-F583-460A-93F6-CBD38646BB76}" type="parTrans" cxnId="{4B8475CE-A633-43FC-A294-85C836956CC5}">
      <dgm:prSet/>
      <dgm:spPr/>
      <dgm:t>
        <a:bodyPr/>
        <a:lstStyle/>
        <a:p>
          <a:endParaRPr lang="es-MX" noProof="0" dirty="0"/>
        </a:p>
      </dgm:t>
    </dgm:pt>
    <dgm:pt modelId="{72204262-031F-4FD0-ADA4-453245B19BBD}" type="sibTrans" cxnId="{4B8475CE-A633-43FC-A294-85C836956CC5}">
      <dgm:prSet/>
      <dgm:spPr/>
      <dgm:t>
        <a:bodyPr/>
        <a:lstStyle/>
        <a:p>
          <a:endParaRPr lang="es-MX" noProof="0" dirty="0"/>
        </a:p>
      </dgm:t>
    </dgm:pt>
    <dgm:pt modelId="{1D76B858-62E7-4451-8BAD-AC04DF28555A}" type="pres">
      <dgm:prSet presAssocID="{9ACB47A5-3369-4B5C-95D9-DB5B0CBEAAC7}" presName="Name0" presStyleCnt="0">
        <dgm:presLayoutVars>
          <dgm:dir/>
          <dgm:animLvl val="lvl"/>
          <dgm:resizeHandles val="exact"/>
        </dgm:presLayoutVars>
      </dgm:prSet>
      <dgm:spPr/>
      <dgm:t>
        <a:bodyPr/>
        <a:lstStyle/>
        <a:p>
          <a:endParaRPr lang="es-ES"/>
        </a:p>
      </dgm:t>
    </dgm:pt>
    <dgm:pt modelId="{1E608AD4-F662-43E1-83EA-DE7499C833E3}" type="pres">
      <dgm:prSet presAssocID="{CB739911-15D0-40AE-BCC3-C11422D17805}" presName="linNode" presStyleCnt="0"/>
      <dgm:spPr/>
    </dgm:pt>
    <dgm:pt modelId="{5E057668-03E6-4895-9583-9456A7FF2599}" type="pres">
      <dgm:prSet presAssocID="{CB739911-15D0-40AE-BCC3-C11422D17805}" presName="parentText" presStyleLbl="node1" presStyleIdx="0" presStyleCnt="5">
        <dgm:presLayoutVars>
          <dgm:chMax val="1"/>
          <dgm:bulletEnabled val="1"/>
        </dgm:presLayoutVars>
      </dgm:prSet>
      <dgm:spPr/>
      <dgm:t>
        <a:bodyPr/>
        <a:lstStyle/>
        <a:p>
          <a:endParaRPr lang="es-ES"/>
        </a:p>
      </dgm:t>
    </dgm:pt>
    <dgm:pt modelId="{7A226614-4B44-4C13-AB3C-725E64C18CDD}" type="pres">
      <dgm:prSet presAssocID="{CB739911-15D0-40AE-BCC3-C11422D17805}" presName="descendantText" presStyleLbl="alignAccFollowNode1" presStyleIdx="0" presStyleCnt="5">
        <dgm:presLayoutVars>
          <dgm:bulletEnabled val="1"/>
        </dgm:presLayoutVars>
      </dgm:prSet>
      <dgm:spPr/>
      <dgm:t>
        <a:bodyPr/>
        <a:lstStyle/>
        <a:p>
          <a:endParaRPr lang="es-ES"/>
        </a:p>
      </dgm:t>
    </dgm:pt>
    <dgm:pt modelId="{B022C5D2-0FB7-45F2-867E-B90C58E251B5}" type="pres">
      <dgm:prSet presAssocID="{F5661C35-985C-40AF-9C63-993AE744441D}" presName="sp" presStyleCnt="0"/>
      <dgm:spPr/>
    </dgm:pt>
    <dgm:pt modelId="{06E3D2F5-C866-4FB4-B6EB-207D2D29E940}" type="pres">
      <dgm:prSet presAssocID="{833D800D-2F85-4D47-9712-3DD584801CF7}" presName="linNode" presStyleCnt="0"/>
      <dgm:spPr/>
    </dgm:pt>
    <dgm:pt modelId="{5DC9E141-D3B1-4E2D-A332-09A7077EDBB5}" type="pres">
      <dgm:prSet presAssocID="{833D800D-2F85-4D47-9712-3DD584801CF7}" presName="parentText" presStyleLbl="node1" presStyleIdx="1" presStyleCnt="5">
        <dgm:presLayoutVars>
          <dgm:chMax val="1"/>
          <dgm:bulletEnabled val="1"/>
        </dgm:presLayoutVars>
      </dgm:prSet>
      <dgm:spPr/>
      <dgm:t>
        <a:bodyPr/>
        <a:lstStyle/>
        <a:p>
          <a:endParaRPr lang="es-ES"/>
        </a:p>
      </dgm:t>
    </dgm:pt>
    <dgm:pt modelId="{D6802680-CAB8-4809-B729-E06953D80521}" type="pres">
      <dgm:prSet presAssocID="{833D800D-2F85-4D47-9712-3DD584801CF7}" presName="descendantText" presStyleLbl="alignAccFollowNode1" presStyleIdx="1" presStyleCnt="5" custScaleY="122289">
        <dgm:presLayoutVars>
          <dgm:bulletEnabled val="1"/>
        </dgm:presLayoutVars>
      </dgm:prSet>
      <dgm:spPr/>
      <dgm:t>
        <a:bodyPr/>
        <a:lstStyle/>
        <a:p>
          <a:endParaRPr lang="es-ES"/>
        </a:p>
      </dgm:t>
    </dgm:pt>
    <dgm:pt modelId="{E8642152-3936-4F18-8FF0-D22B6DC7DC24}" type="pres">
      <dgm:prSet presAssocID="{6EE468B0-4191-4060-A195-1A6B832316D9}" presName="sp" presStyleCnt="0"/>
      <dgm:spPr/>
    </dgm:pt>
    <dgm:pt modelId="{06E46BCF-ED4C-4650-A07E-09C5D9904398}" type="pres">
      <dgm:prSet presAssocID="{BDDB758D-72AF-4AAF-A44B-A229AA8F4930}" presName="linNode" presStyleCnt="0"/>
      <dgm:spPr/>
    </dgm:pt>
    <dgm:pt modelId="{6587A04E-95C5-4619-883D-A5ED8746B09A}" type="pres">
      <dgm:prSet presAssocID="{BDDB758D-72AF-4AAF-A44B-A229AA8F4930}" presName="parentText" presStyleLbl="node1" presStyleIdx="2" presStyleCnt="5">
        <dgm:presLayoutVars>
          <dgm:chMax val="1"/>
          <dgm:bulletEnabled val="1"/>
        </dgm:presLayoutVars>
      </dgm:prSet>
      <dgm:spPr/>
      <dgm:t>
        <a:bodyPr/>
        <a:lstStyle/>
        <a:p>
          <a:endParaRPr lang="es-ES"/>
        </a:p>
      </dgm:t>
    </dgm:pt>
    <dgm:pt modelId="{122E57C2-B5A4-4EA5-8E2F-8DC5B0B6FF2F}" type="pres">
      <dgm:prSet presAssocID="{BDDB758D-72AF-4AAF-A44B-A229AA8F4930}" presName="descendantText" presStyleLbl="alignAccFollowNode1" presStyleIdx="2" presStyleCnt="5">
        <dgm:presLayoutVars>
          <dgm:bulletEnabled val="1"/>
        </dgm:presLayoutVars>
      </dgm:prSet>
      <dgm:spPr/>
      <dgm:t>
        <a:bodyPr/>
        <a:lstStyle/>
        <a:p>
          <a:endParaRPr lang="es-ES"/>
        </a:p>
      </dgm:t>
    </dgm:pt>
    <dgm:pt modelId="{30C8BEBE-60AB-49FC-8768-0F43A933FD3E}" type="pres">
      <dgm:prSet presAssocID="{2FE0F815-9D7F-4D68-B58A-4887697965C7}" presName="sp" presStyleCnt="0"/>
      <dgm:spPr/>
    </dgm:pt>
    <dgm:pt modelId="{03C5335D-8120-49A3-BBA5-23F21D3E9671}" type="pres">
      <dgm:prSet presAssocID="{FD7AA6C0-74DE-4CA5-99A3-147958FEFF37}" presName="linNode" presStyleCnt="0"/>
      <dgm:spPr/>
    </dgm:pt>
    <dgm:pt modelId="{437031E2-62CC-4A5F-8DB8-639DF91B7B04}" type="pres">
      <dgm:prSet presAssocID="{FD7AA6C0-74DE-4CA5-99A3-147958FEFF37}" presName="parentText" presStyleLbl="node1" presStyleIdx="3" presStyleCnt="5" custScaleY="100091">
        <dgm:presLayoutVars>
          <dgm:chMax val="1"/>
          <dgm:bulletEnabled val="1"/>
        </dgm:presLayoutVars>
      </dgm:prSet>
      <dgm:spPr/>
      <dgm:t>
        <a:bodyPr/>
        <a:lstStyle/>
        <a:p>
          <a:endParaRPr lang="es-ES"/>
        </a:p>
      </dgm:t>
    </dgm:pt>
    <dgm:pt modelId="{9BC193F1-19A7-44DF-9477-C472E5AA1DDD}" type="pres">
      <dgm:prSet presAssocID="{FD7AA6C0-74DE-4CA5-99A3-147958FEFF37}" presName="descendantText" presStyleLbl="alignAccFollowNode1" presStyleIdx="3" presStyleCnt="5" custScaleY="69303">
        <dgm:presLayoutVars>
          <dgm:bulletEnabled val="1"/>
        </dgm:presLayoutVars>
      </dgm:prSet>
      <dgm:spPr/>
      <dgm:t>
        <a:bodyPr/>
        <a:lstStyle/>
        <a:p>
          <a:endParaRPr lang="es-ES"/>
        </a:p>
      </dgm:t>
    </dgm:pt>
    <dgm:pt modelId="{5C3440D5-DF9A-434E-9FA5-238339E52581}" type="pres">
      <dgm:prSet presAssocID="{F1E08112-10EF-46F2-B7D7-6227FDB1A4A9}" presName="sp" presStyleCnt="0"/>
      <dgm:spPr/>
    </dgm:pt>
    <dgm:pt modelId="{36601E63-422F-497C-A525-15AC159E5F27}" type="pres">
      <dgm:prSet presAssocID="{E5EE2BFA-9D12-4869-8977-E9E61A500AA4}" presName="linNode" presStyleCnt="0"/>
      <dgm:spPr/>
    </dgm:pt>
    <dgm:pt modelId="{D48AD32E-05BF-4F91-876E-128C7E5BBE13}" type="pres">
      <dgm:prSet presAssocID="{E5EE2BFA-9D12-4869-8977-E9E61A500AA4}" presName="parentText" presStyleLbl="node1" presStyleIdx="4" presStyleCnt="5" custScaleY="134078">
        <dgm:presLayoutVars>
          <dgm:chMax val="1"/>
          <dgm:bulletEnabled val="1"/>
        </dgm:presLayoutVars>
      </dgm:prSet>
      <dgm:spPr/>
      <dgm:t>
        <a:bodyPr/>
        <a:lstStyle/>
        <a:p>
          <a:endParaRPr lang="es-ES"/>
        </a:p>
      </dgm:t>
    </dgm:pt>
    <dgm:pt modelId="{1D3598C1-5515-41AD-A47A-3288362D0534}" type="pres">
      <dgm:prSet presAssocID="{E5EE2BFA-9D12-4869-8977-E9E61A500AA4}" presName="descendantText" presStyleLbl="alignAccFollowNode1" presStyleIdx="4" presStyleCnt="5" custScaleY="155439">
        <dgm:presLayoutVars>
          <dgm:bulletEnabled val="1"/>
        </dgm:presLayoutVars>
      </dgm:prSet>
      <dgm:spPr/>
      <dgm:t>
        <a:bodyPr/>
        <a:lstStyle/>
        <a:p>
          <a:endParaRPr lang="es-ES"/>
        </a:p>
      </dgm:t>
    </dgm:pt>
  </dgm:ptLst>
  <dgm:cxnLst>
    <dgm:cxn modelId="{592CCBB2-569A-4058-B46B-863AA9AD80D9}" srcId="{CB739911-15D0-40AE-BCC3-C11422D17805}" destId="{8EC6FDED-F583-478D-8793-95B7EB16C10A}" srcOrd="0" destOrd="0" parTransId="{DC9A95BC-5E50-42C6-805B-37C132445709}" sibTransId="{C2036175-B6DB-4218-8099-8378776C8606}"/>
    <dgm:cxn modelId="{E06B2932-4121-4AAA-8F9A-B98FD8148023}" type="presOf" srcId="{9ACB47A5-3369-4B5C-95D9-DB5B0CBEAAC7}" destId="{1D76B858-62E7-4451-8BAD-AC04DF28555A}" srcOrd="0" destOrd="0" presId="urn:microsoft.com/office/officeart/2005/8/layout/vList5"/>
    <dgm:cxn modelId="{3A8C3578-6033-4522-9EA0-4FE97148952D}" type="presOf" srcId="{7CA99F8F-0EAB-45D2-98C6-FCC90AD946DD}" destId="{D6802680-CAB8-4809-B729-E06953D80521}" srcOrd="0" destOrd="0" presId="urn:microsoft.com/office/officeart/2005/8/layout/vList5"/>
    <dgm:cxn modelId="{BFF48FA5-0DDE-4C67-A8B4-DAFE8FB4E51F}" srcId="{FD7AA6C0-74DE-4CA5-99A3-147958FEFF37}" destId="{AF2C2426-F73B-4130-BF27-AF5620FDD454}" srcOrd="0" destOrd="0" parTransId="{C2D71C0B-2328-4704-B1DA-DAB5EA18C5F8}" sibTransId="{9E5E4916-B18C-4935-9E6D-728C0CB864F0}"/>
    <dgm:cxn modelId="{2BB5E34B-16BF-475A-A9DA-36E4E7449C1B}" type="presOf" srcId="{D4C0A716-C27D-4B53-91E1-F6D1EEA4AFDB}" destId="{D6802680-CAB8-4809-B729-E06953D80521}" srcOrd="0" destOrd="1" presId="urn:microsoft.com/office/officeart/2005/8/layout/vList5"/>
    <dgm:cxn modelId="{AE99F8B3-C9C4-452F-AE78-FF7F28CA41BD}" srcId="{BDDB758D-72AF-4AAF-A44B-A229AA8F4930}" destId="{3E43FB43-59FC-431B-937F-CFB562B8B1D6}" srcOrd="1" destOrd="0" parTransId="{FDCD5606-6204-4AD5-BA55-50C9CE3D69AF}" sibTransId="{9FA8A7B1-BCBF-4E9B-B705-C53C3E6A5AE8}"/>
    <dgm:cxn modelId="{69644718-FC92-4818-915E-ECC895028DE8}" srcId="{833D800D-2F85-4D47-9712-3DD584801CF7}" destId="{4E2AFCAA-17F5-442B-8323-A865F7D6C311}" srcOrd="2" destOrd="0" parTransId="{F8DEB598-CF9F-4E93-9121-A8FB9595E866}" sibTransId="{070FC1FE-767C-4370-8697-BCF46E29BED1}"/>
    <dgm:cxn modelId="{1EDFCB21-2212-47FA-B9D3-2FADBF576254}" type="presOf" srcId="{3E43FB43-59FC-431B-937F-CFB562B8B1D6}" destId="{122E57C2-B5A4-4EA5-8E2F-8DC5B0B6FF2F}" srcOrd="0" destOrd="1" presId="urn:microsoft.com/office/officeart/2005/8/layout/vList5"/>
    <dgm:cxn modelId="{D82DB637-92ED-4762-9A10-D2EA80EC8CCF}" srcId="{BDDB758D-72AF-4AAF-A44B-A229AA8F4930}" destId="{FE54BE20-3C37-4FB4-AA4D-92052ED82CBC}" srcOrd="0" destOrd="0" parTransId="{28B09938-8A45-46AC-A69B-5AFEA8E84D5D}" sibTransId="{985BA99F-7F54-429A-9284-055A5CFD2E69}"/>
    <dgm:cxn modelId="{C3410868-8C1C-4951-AAC9-F73EE1FBD2EA}" srcId="{833D800D-2F85-4D47-9712-3DD584801CF7}" destId="{D4C0A716-C27D-4B53-91E1-F6D1EEA4AFDB}" srcOrd="1" destOrd="0" parTransId="{9727B482-753D-4C44-8F99-7A321798A192}" sibTransId="{49DDE789-57E0-4EF1-B7D7-33C0C2C4699D}"/>
    <dgm:cxn modelId="{BE89B1E1-3AC2-464E-BBAA-FB411B25566C}" type="presOf" srcId="{F09BB1C6-1D38-4C2E-BB95-DC2A47D4D4F3}" destId="{1D3598C1-5515-41AD-A47A-3288362D0534}" srcOrd="0" destOrd="0" presId="urn:microsoft.com/office/officeart/2005/8/layout/vList5"/>
    <dgm:cxn modelId="{A10E2399-17E2-41C2-9B93-66494DEC2E86}" srcId="{9ACB47A5-3369-4B5C-95D9-DB5B0CBEAAC7}" destId="{FD7AA6C0-74DE-4CA5-99A3-147958FEFF37}" srcOrd="3" destOrd="0" parTransId="{8B18E44E-569B-470A-9161-78B4C948A1A2}" sibTransId="{F1E08112-10EF-46F2-B7D7-6227FDB1A4A9}"/>
    <dgm:cxn modelId="{793ABE09-F7D6-47C4-B98D-4AD4861468FA}" srcId="{9ACB47A5-3369-4B5C-95D9-DB5B0CBEAAC7}" destId="{BDDB758D-72AF-4AAF-A44B-A229AA8F4930}" srcOrd="2" destOrd="0" parTransId="{20E95295-DE86-4FB0-A507-DA92A31FD2A7}" sibTransId="{2FE0F815-9D7F-4D68-B58A-4887697965C7}"/>
    <dgm:cxn modelId="{974395DB-CECE-4146-84F4-8998C8E5565E}" srcId="{833D800D-2F85-4D47-9712-3DD584801CF7}" destId="{7CA99F8F-0EAB-45D2-98C6-FCC90AD946DD}" srcOrd="0" destOrd="0" parTransId="{F9AB9FDD-10EC-4902-A784-4C2D6F1813CE}" sibTransId="{F346A02C-A674-48D4-9699-949D5B60A959}"/>
    <dgm:cxn modelId="{964A5B39-060B-4894-BAE5-7ED08BCE6978}" srcId="{9ACB47A5-3369-4B5C-95D9-DB5B0CBEAAC7}" destId="{833D800D-2F85-4D47-9712-3DD584801CF7}" srcOrd="1" destOrd="0" parTransId="{0B3D7A94-8A7C-4260-A229-6BB5E58D638F}" sibTransId="{6EE468B0-4191-4060-A195-1A6B832316D9}"/>
    <dgm:cxn modelId="{2AF4C4E8-86EE-4B29-8258-EE7C7D7BBD3F}" srcId="{9ACB47A5-3369-4B5C-95D9-DB5B0CBEAAC7}" destId="{CB739911-15D0-40AE-BCC3-C11422D17805}" srcOrd="0" destOrd="0" parTransId="{EEEA619D-591F-4BBF-AE95-16CFD942B959}" sibTransId="{F5661C35-985C-40AF-9C63-993AE744441D}"/>
    <dgm:cxn modelId="{4A2785D1-2157-47D3-93B5-3A89F6A277B9}" type="presOf" srcId="{779F2567-1ADC-4252-B5FA-16DD615A6F4D}" destId="{1D3598C1-5515-41AD-A47A-3288362D0534}" srcOrd="0" destOrd="1" presId="urn:microsoft.com/office/officeart/2005/8/layout/vList5"/>
    <dgm:cxn modelId="{D3E684B6-9313-4981-BA67-6ADFBD9F5196}" srcId="{9ACB47A5-3369-4B5C-95D9-DB5B0CBEAAC7}" destId="{E5EE2BFA-9D12-4869-8977-E9E61A500AA4}" srcOrd="4" destOrd="0" parTransId="{098AB847-4C4D-4C37-8083-2E4E3C4B58A7}" sibTransId="{AA150ACE-CB1C-498E-BF11-AB8141E5ED51}"/>
    <dgm:cxn modelId="{4B8475CE-A633-43FC-A294-85C836956CC5}" srcId="{E5EE2BFA-9D12-4869-8977-E9E61A500AA4}" destId="{334D0AED-E2A6-4A39-9725-4DDA86F94259}" srcOrd="2" destOrd="0" parTransId="{9CF4F82A-F583-460A-93F6-CBD38646BB76}" sibTransId="{72204262-031F-4FD0-ADA4-453245B19BBD}"/>
    <dgm:cxn modelId="{1666086A-4975-42C8-B728-DBEEF85CBC95}" type="presOf" srcId="{4E2AFCAA-17F5-442B-8323-A865F7D6C311}" destId="{D6802680-CAB8-4809-B729-E06953D80521}" srcOrd="0" destOrd="2" presId="urn:microsoft.com/office/officeart/2005/8/layout/vList5"/>
    <dgm:cxn modelId="{582EC260-BA09-4AFC-B779-73080E382DF3}" type="presOf" srcId="{AF2C2426-F73B-4130-BF27-AF5620FDD454}" destId="{9BC193F1-19A7-44DF-9477-C472E5AA1DDD}" srcOrd="0" destOrd="0" presId="urn:microsoft.com/office/officeart/2005/8/layout/vList5"/>
    <dgm:cxn modelId="{3364E4C7-2046-47E7-B6AF-E34B49FEF760}" type="presOf" srcId="{334D0AED-E2A6-4A39-9725-4DDA86F94259}" destId="{1D3598C1-5515-41AD-A47A-3288362D0534}" srcOrd="0" destOrd="2" presId="urn:microsoft.com/office/officeart/2005/8/layout/vList5"/>
    <dgm:cxn modelId="{FD9C3F61-14B0-4C5A-B71F-BC68C234B170}" srcId="{E5EE2BFA-9D12-4869-8977-E9E61A500AA4}" destId="{F09BB1C6-1D38-4C2E-BB95-DC2A47D4D4F3}" srcOrd="0" destOrd="0" parTransId="{CBB8CA80-13C3-42E5-9EA7-122C91DD3CCB}" sibTransId="{1C8DD1BF-004D-4093-8DF7-3512353666AF}"/>
    <dgm:cxn modelId="{8034C344-E00B-427E-9E35-4BEB4BD8F4B3}" type="presOf" srcId="{8EC6FDED-F583-478D-8793-95B7EB16C10A}" destId="{7A226614-4B44-4C13-AB3C-725E64C18CDD}" srcOrd="0" destOrd="0" presId="urn:microsoft.com/office/officeart/2005/8/layout/vList5"/>
    <dgm:cxn modelId="{FB3E6FD3-5817-458A-A2A0-D9AB387F96B6}" type="presOf" srcId="{CB739911-15D0-40AE-BCC3-C11422D17805}" destId="{5E057668-03E6-4895-9583-9456A7FF2599}" srcOrd="0" destOrd="0" presId="urn:microsoft.com/office/officeart/2005/8/layout/vList5"/>
    <dgm:cxn modelId="{EA15FCE7-D08C-4275-914A-F542FBE44690}" type="presOf" srcId="{833D800D-2F85-4D47-9712-3DD584801CF7}" destId="{5DC9E141-D3B1-4E2D-A332-09A7077EDBB5}" srcOrd="0" destOrd="0" presId="urn:microsoft.com/office/officeart/2005/8/layout/vList5"/>
    <dgm:cxn modelId="{11FAB8D9-5D91-4247-AD36-8E3F0FF29ADA}" type="presOf" srcId="{FE54BE20-3C37-4FB4-AA4D-92052ED82CBC}" destId="{122E57C2-B5A4-4EA5-8E2F-8DC5B0B6FF2F}" srcOrd="0" destOrd="0" presId="urn:microsoft.com/office/officeart/2005/8/layout/vList5"/>
    <dgm:cxn modelId="{BFFEC116-396E-425A-8E85-B97C2A7C7F85}" type="presOf" srcId="{BDDB758D-72AF-4AAF-A44B-A229AA8F4930}" destId="{6587A04E-95C5-4619-883D-A5ED8746B09A}" srcOrd="0" destOrd="0" presId="urn:microsoft.com/office/officeart/2005/8/layout/vList5"/>
    <dgm:cxn modelId="{DE8168E3-8462-4F44-8D6D-25C144C4815C}" type="presOf" srcId="{FD7AA6C0-74DE-4CA5-99A3-147958FEFF37}" destId="{437031E2-62CC-4A5F-8DB8-639DF91B7B04}" srcOrd="0" destOrd="0" presId="urn:microsoft.com/office/officeart/2005/8/layout/vList5"/>
    <dgm:cxn modelId="{4FCA7F47-86F4-4B79-B4C8-5CD5771CAD49}" srcId="{E5EE2BFA-9D12-4869-8977-E9E61A500AA4}" destId="{779F2567-1ADC-4252-B5FA-16DD615A6F4D}" srcOrd="1" destOrd="0" parTransId="{F8ED014D-41AB-4AC8-9717-155AC815236C}" sibTransId="{B63E9421-819F-49E7-AF92-6013A61687A0}"/>
    <dgm:cxn modelId="{69F1A73F-B40D-4A8F-9DD1-6CA7C22AE71D}" type="presOf" srcId="{E5EE2BFA-9D12-4869-8977-E9E61A500AA4}" destId="{D48AD32E-05BF-4F91-876E-128C7E5BBE13}" srcOrd="0" destOrd="0" presId="urn:microsoft.com/office/officeart/2005/8/layout/vList5"/>
    <dgm:cxn modelId="{7E1CBA0C-01D4-47BC-8F20-DAC599FA9F91}" type="presParOf" srcId="{1D76B858-62E7-4451-8BAD-AC04DF28555A}" destId="{1E608AD4-F662-43E1-83EA-DE7499C833E3}" srcOrd="0" destOrd="0" presId="urn:microsoft.com/office/officeart/2005/8/layout/vList5"/>
    <dgm:cxn modelId="{A3D68E18-A491-4560-8F7A-45A952AF2304}" type="presParOf" srcId="{1E608AD4-F662-43E1-83EA-DE7499C833E3}" destId="{5E057668-03E6-4895-9583-9456A7FF2599}" srcOrd="0" destOrd="0" presId="urn:microsoft.com/office/officeart/2005/8/layout/vList5"/>
    <dgm:cxn modelId="{8147B0A6-990E-4A3B-9825-B4E642376994}" type="presParOf" srcId="{1E608AD4-F662-43E1-83EA-DE7499C833E3}" destId="{7A226614-4B44-4C13-AB3C-725E64C18CDD}" srcOrd="1" destOrd="0" presId="urn:microsoft.com/office/officeart/2005/8/layout/vList5"/>
    <dgm:cxn modelId="{BEABFB27-278E-4BE8-80D9-BFE0FFF257F1}" type="presParOf" srcId="{1D76B858-62E7-4451-8BAD-AC04DF28555A}" destId="{B022C5D2-0FB7-45F2-867E-B90C58E251B5}" srcOrd="1" destOrd="0" presId="urn:microsoft.com/office/officeart/2005/8/layout/vList5"/>
    <dgm:cxn modelId="{B990D8D7-9D08-4F27-9C9F-A38BC7A508B4}" type="presParOf" srcId="{1D76B858-62E7-4451-8BAD-AC04DF28555A}" destId="{06E3D2F5-C866-4FB4-B6EB-207D2D29E940}" srcOrd="2" destOrd="0" presId="urn:microsoft.com/office/officeart/2005/8/layout/vList5"/>
    <dgm:cxn modelId="{7BA3824D-64B7-4928-8B90-1A9EFCB8A1D6}" type="presParOf" srcId="{06E3D2F5-C866-4FB4-B6EB-207D2D29E940}" destId="{5DC9E141-D3B1-4E2D-A332-09A7077EDBB5}" srcOrd="0" destOrd="0" presId="urn:microsoft.com/office/officeart/2005/8/layout/vList5"/>
    <dgm:cxn modelId="{330CBC42-CE0F-46D4-9E67-13501FFBBCDE}" type="presParOf" srcId="{06E3D2F5-C866-4FB4-B6EB-207D2D29E940}" destId="{D6802680-CAB8-4809-B729-E06953D80521}" srcOrd="1" destOrd="0" presId="urn:microsoft.com/office/officeart/2005/8/layout/vList5"/>
    <dgm:cxn modelId="{71F16115-2BA1-4F07-A113-78DE260ADE5B}" type="presParOf" srcId="{1D76B858-62E7-4451-8BAD-AC04DF28555A}" destId="{E8642152-3936-4F18-8FF0-D22B6DC7DC24}" srcOrd="3" destOrd="0" presId="urn:microsoft.com/office/officeart/2005/8/layout/vList5"/>
    <dgm:cxn modelId="{E0B9ECD2-656A-48B4-9B79-2B1DCD3A4EBB}" type="presParOf" srcId="{1D76B858-62E7-4451-8BAD-AC04DF28555A}" destId="{06E46BCF-ED4C-4650-A07E-09C5D9904398}" srcOrd="4" destOrd="0" presId="urn:microsoft.com/office/officeart/2005/8/layout/vList5"/>
    <dgm:cxn modelId="{73619EB5-E9DC-44AF-862B-740F3CE7FBFD}" type="presParOf" srcId="{06E46BCF-ED4C-4650-A07E-09C5D9904398}" destId="{6587A04E-95C5-4619-883D-A5ED8746B09A}" srcOrd="0" destOrd="0" presId="urn:microsoft.com/office/officeart/2005/8/layout/vList5"/>
    <dgm:cxn modelId="{941BE1A7-2D27-41D6-AFB8-0410EE3F122B}" type="presParOf" srcId="{06E46BCF-ED4C-4650-A07E-09C5D9904398}" destId="{122E57C2-B5A4-4EA5-8E2F-8DC5B0B6FF2F}" srcOrd="1" destOrd="0" presId="urn:microsoft.com/office/officeart/2005/8/layout/vList5"/>
    <dgm:cxn modelId="{91B353BB-B9B0-4581-9F92-A67F3078E6D1}" type="presParOf" srcId="{1D76B858-62E7-4451-8BAD-AC04DF28555A}" destId="{30C8BEBE-60AB-49FC-8768-0F43A933FD3E}" srcOrd="5" destOrd="0" presId="urn:microsoft.com/office/officeart/2005/8/layout/vList5"/>
    <dgm:cxn modelId="{3F037B76-22B4-4FFA-99AE-E40DCDEDE6DB}" type="presParOf" srcId="{1D76B858-62E7-4451-8BAD-AC04DF28555A}" destId="{03C5335D-8120-49A3-BBA5-23F21D3E9671}" srcOrd="6" destOrd="0" presId="urn:microsoft.com/office/officeart/2005/8/layout/vList5"/>
    <dgm:cxn modelId="{23DC614F-C9F3-45D6-84EC-351EB79AD660}" type="presParOf" srcId="{03C5335D-8120-49A3-BBA5-23F21D3E9671}" destId="{437031E2-62CC-4A5F-8DB8-639DF91B7B04}" srcOrd="0" destOrd="0" presId="urn:microsoft.com/office/officeart/2005/8/layout/vList5"/>
    <dgm:cxn modelId="{7AC7B0E7-F819-4310-8291-44D9DCC5392E}" type="presParOf" srcId="{03C5335D-8120-49A3-BBA5-23F21D3E9671}" destId="{9BC193F1-19A7-44DF-9477-C472E5AA1DDD}" srcOrd="1" destOrd="0" presId="urn:microsoft.com/office/officeart/2005/8/layout/vList5"/>
    <dgm:cxn modelId="{510ED31E-EA41-417E-969A-5E6D7F07CB08}" type="presParOf" srcId="{1D76B858-62E7-4451-8BAD-AC04DF28555A}" destId="{5C3440D5-DF9A-434E-9FA5-238339E52581}" srcOrd="7" destOrd="0" presId="urn:microsoft.com/office/officeart/2005/8/layout/vList5"/>
    <dgm:cxn modelId="{1C0AF2BD-0EEA-4928-8756-B518AFBF492E}" type="presParOf" srcId="{1D76B858-62E7-4451-8BAD-AC04DF28555A}" destId="{36601E63-422F-497C-A525-15AC159E5F27}" srcOrd="8" destOrd="0" presId="urn:microsoft.com/office/officeart/2005/8/layout/vList5"/>
    <dgm:cxn modelId="{3FFD6AC1-16B3-4353-8882-682BE712D1F9}" type="presParOf" srcId="{36601E63-422F-497C-A525-15AC159E5F27}" destId="{D48AD32E-05BF-4F91-876E-128C7E5BBE13}" srcOrd="0" destOrd="0" presId="urn:microsoft.com/office/officeart/2005/8/layout/vList5"/>
    <dgm:cxn modelId="{86165C61-39B1-410F-A95E-DD5C6F97F1F4}" type="presParOf" srcId="{36601E63-422F-497C-A525-15AC159E5F27}" destId="{1D3598C1-5515-41AD-A47A-3288362D053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FC3147-6464-475F-BF49-E220A07BA507}" type="doc">
      <dgm:prSet loTypeId="urn:microsoft.com/office/officeart/2005/8/layout/pyramid2" loCatId="pyramid" qsTypeId="urn:microsoft.com/office/officeart/2005/8/quickstyle/3d1" qsCatId="3D" csTypeId="urn:microsoft.com/office/officeart/2005/8/colors/colorful3" csCatId="colorful" phldr="1"/>
      <dgm:spPr/>
      <dgm:t>
        <a:bodyPr/>
        <a:lstStyle/>
        <a:p>
          <a:endParaRPr lang="es-ES"/>
        </a:p>
      </dgm:t>
    </dgm:pt>
    <dgm:pt modelId="{C78918BC-AA20-4055-994A-BD067E4CA801}">
      <dgm:prSet custT="1"/>
      <dgm:spPr/>
      <dgm:t>
        <a:bodyPr/>
        <a:lstStyle/>
        <a:p>
          <a:pPr rtl="0"/>
          <a:r>
            <a:rPr lang="es-MX" sz="1300" b="0" i="0" smtClean="0"/>
            <a:t>La liquidez se ha incrementado en estos últimos años.</a:t>
          </a:r>
          <a:endParaRPr lang="es-MX" sz="1300"/>
        </a:p>
      </dgm:t>
    </dgm:pt>
    <dgm:pt modelId="{C108E3EF-1EE7-4A4A-8554-EE1C0A66F717}" type="parTrans" cxnId="{C4BC59BA-144D-4B34-9FCE-B8FC9EDDB813}">
      <dgm:prSet/>
      <dgm:spPr/>
      <dgm:t>
        <a:bodyPr/>
        <a:lstStyle/>
        <a:p>
          <a:endParaRPr lang="es-ES"/>
        </a:p>
      </dgm:t>
    </dgm:pt>
    <dgm:pt modelId="{14DAD747-F768-4DC8-A9FB-806E9B00D7C2}" type="sibTrans" cxnId="{C4BC59BA-144D-4B34-9FCE-B8FC9EDDB813}">
      <dgm:prSet/>
      <dgm:spPr/>
      <dgm:t>
        <a:bodyPr/>
        <a:lstStyle/>
        <a:p>
          <a:endParaRPr lang="es-ES"/>
        </a:p>
      </dgm:t>
    </dgm:pt>
    <dgm:pt modelId="{5A625A66-D93B-48BA-9612-A1730894A6D7}">
      <dgm:prSet custT="1"/>
      <dgm:spPr/>
      <dgm:t>
        <a:bodyPr/>
        <a:lstStyle/>
        <a:p>
          <a:pPr rtl="0"/>
          <a:r>
            <a:rPr lang="es-MX" sz="1300" b="0" i="0" dirty="0" smtClean="0"/>
            <a:t>Este aumento de liquidez se debe a que la recuperación de cartera morosa se ha incrementado y la otorgación de préstamos ha disminuido</a:t>
          </a:r>
          <a:endParaRPr lang="es-MX" sz="1300" dirty="0"/>
        </a:p>
      </dgm:t>
    </dgm:pt>
    <dgm:pt modelId="{46B74303-8C72-493A-8F9A-96D4764208C6}" type="parTrans" cxnId="{4D618346-F358-4921-A142-560871ED86C8}">
      <dgm:prSet/>
      <dgm:spPr/>
      <dgm:t>
        <a:bodyPr/>
        <a:lstStyle/>
        <a:p>
          <a:endParaRPr lang="es-ES"/>
        </a:p>
      </dgm:t>
    </dgm:pt>
    <dgm:pt modelId="{0D2B36C0-158B-4ADD-9A84-7CE0AED09611}" type="sibTrans" cxnId="{4D618346-F358-4921-A142-560871ED86C8}">
      <dgm:prSet/>
      <dgm:spPr/>
      <dgm:t>
        <a:bodyPr/>
        <a:lstStyle/>
        <a:p>
          <a:endParaRPr lang="es-ES"/>
        </a:p>
      </dgm:t>
    </dgm:pt>
    <dgm:pt modelId="{31EF8E57-5926-48BC-9FA4-0032868919A9}">
      <dgm:prSet custT="1"/>
      <dgm:spPr/>
      <dgm:t>
        <a:bodyPr/>
        <a:lstStyle/>
        <a:p>
          <a:pPr rtl="0"/>
          <a:r>
            <a:rPr lang="es-MX" sz="1200" b="0" i="0" dirty="0" smtClean="0"/>
            <a:t>El porcentaje de liquidez se encuentra arriba del límite establecido, por lo cual existen recursos improductivos, cuyo costo se refleja en los resultados de las cooperativas</a:t>
          </a:r>
          <a:endParaRPr lang="es-MX" sz="1200" dirty="0"/>
        </a:p>
      </dgm:t>
    </dgm:pt>
    <dgm:pt modelId="{658FAF41-81AA-45A5-8CF2-001D8BF68750}" type="parTrans" cxnId="{C3211506-373A-4571-809C-F79D51022503}">
      <dgm:prSet/>
      <dgm:spPr/>
      <dgm:t>
        <a:bodyPr/>
        <a:lstStyle/>
        <a:p>
          <a:endParaRPr lang="es-ES"/>
        </a:p>
      </dgm:t>
    </dgm:pt>
    <dgm:pt modelId="{C06366C7-3513-4195-AE00-5795DF410283}" type="sibTrans" cxnId="{C3211506-373A-4571-809C-F79D51022503}">
      <dgm:prSet/>
      <dgm:spPr/>
      <dgm:t>
        <a:bodyPr/>
        <a:lstStyle/>
        <a:p>
          <a:endParaRPr lang="es-ES"/>
        </a:p>
      </dgm:t>
    </dgm:pt>
    <dgm:pt modelId="{A8DA9D08-9E37-498D-890A-E6D86223AD11}" type="pres">
      <dgm:prSet presAssocID="{30FC3147-6464-475F-BF49-E220A07BA507}" presName="compositeShape" presStyleCnt="0">
        <dgm:presLayoutVars>
          <dgm:dir/>
          <dgm:resizeHandles/>
        </dgm:presLayoutVars>
      </dgm:prSet>
      <dgm:spPr/>
      <dgm:t>
        <a:bodyPr/>
        <a:lstStyle/>
        <a:p>
          <a:endParaRPr lang="es-ES"/>
        </a:p>
      </dgm:t>
    </dgm:pt>
    <dgm:pt modelId="{2C780585-BE87-434D-8E1B-004294542270}" type="pres">
      <dgm:prSet presAssocID="{30FC3147-6464-475F-BF49-E220A07BA507}" presName="pyramid" presStyleLbl="node1" presStyleIdx="0" presStyleCnt="1"/>
      <dgm:spPr/>
    </dgm:pt>
    <dgm:pt modelId="{5593257E-12F9-4EF3-934F-314D0B14302C}" type="pres">
      <dgm:prSet presAssocID="{30FC3147-6464-475F-BF49-E220A07BA507}" presName="theList" presStyleCnt="0"/>
      <dgm:spPr/>
    </dgm:pt>
    <dgm:pt modelId="{39C8CB67-AB62-4BE2-98E4-FC486583AFC2}" type="pres">
      <dgm:prSet presAssocID="{C78918BC-AA20-4055-994A-BD067E4CA801}" presName="aNode" presStyleLbl="fgAcc1" presStyleIdx="0" presStyleCnt="3" custScaleX="191349" custScaleY="89484" custLinFactNeighborX="45445" custLinFactNeighborY="50001">
        <dgm:presLayoutVars>
          <dgm:bulletEnabled val="1"/>
        </dgm:presLayoutVars>
      </dgm:prSet>
      <dgm:spPr/>
      <dgm:t>
        <a:bodyPr/>
        <a:lstStyle/>
        <a:p>
          <a:endParaRPr lang="es-ES"/>
        </a:p>
      </dgm:t>
    </dgm:pt>
    <dgm:pt modelId="{D3AFC367-DD17-453B-8979-2BF7326A4056}" type="pres">
      <dgm:prSet presAssocID="{C78918BC-AA20-4055-994A-BD067E4CA801}" presName="aSpace" presStyleCnt="0"/>
      <dgm:spPr/>
    </dgm:pt>
    <dgm:pt modelId="{73043758-9469-49B4-B6D0-89E26E55EBDC}" type="pres">
      <dgm:prSet presAssocID="{5A625A66-D93B-48BA-9612-A1730894A6D7}" presName="aNode" presStyleLbl="fgAcc1" presStyleIdx="1" presStyleCnt="3" custScaleX="191349" custScaleY="89484" custLinFactNeighborX="45445" custLinFactNeighborY="50001">
        <dgm:presLayoutVars>
          <dgm:bulletEnabled val="1"/>
        </dgm:presLayoutVars>
      </dgm:prSet>
      <dgm:spPr/>
      <dgm:t>
        <a:bodyPr/>
        <a:lstStyle/>
        <a:p>
          <a:endParaRPr lang="es-ES"/>
        </a:p>
      </dgm:t>
    </dgm:pt>
    <dgm:pt modelId="{FD4E5D69-4F55-4A19-983E-A0337E5200F4}" type="pres">
      <dgm:prSet presAssocID="{5A625A66-D93B-48BA-9612-A1730894A6D7}" presName="aSpace" presStyleCnt="0"/>
      <dgm:spPr/>
    </dgm:pt>
    <dgm:pt modelId="{4FA60666-411C-4AC5-8F70-470E68B20BE4}" type="pres">
      <dgm:prSet presAssocID="{31EF8E57-5926-48BC-9FA4-0032868919A9}" presName="aNode" presStyleLbl="fgAcc1" presStyleIdx="2" presStyleCnt="3" custScaleX="191349" custScaleY="89484" custLinFactNeighborX="45445" custLinFactNeighborY="50001">
        <dgm:presLayoutVars>
          <dgm:bulletEnabled val="1"/>
        </dgm:presLayoutVars>
      </dgm:prSet>
      <dgm:spPr/>
      <dgm:t>
        <a:bodyPr/>
        <a:lstStyle/>
        <a:p>
          <a:endParaRPr lang="es-ES"/>
        </a:p>
      </dgm:t>
    </dgm:pt>
    <dgm:pt modelId="{FE4D4D3A-2D99-42F0-9645-B44F41E14E4D}" type="pres">
      <dgm:prSet presAssocID="{31EF8E57-5926-48BC-9FA4-0032868919A9}" presName="aSpace" presStyleCnt="0"/>
      <dgm:spPr/>
    </dgm:pt>
  </dgm:ptLst>
  <dgm:cxnLst>
    <dgm:cxn modelId="{C4BC59BA-144D-4B34-9FCE-B8FC9EDDB813}" srcId="{30FC3147-6464-475F-BF49-E220A07BA507}" destId="{C78918BC-AA20-4055-994A-BD067E4CA801}" srcOrd="0" destOrd="0" parTransId="{C108E3EF-1EE7-4A4A-8554-EE1C0A66F717}" sibTransId="{14DAD747-F768-4DC8-A9FB-806E9B00D7C2}"/>
    <dgm:cxn modelId="{C3211506-373A-4571-809C-F79D51022503}" srcId="{30FC3147-6464-475F-BF49-E220A07BA507}" destId="{31EF8E57-5926-48BC-9FA4-0032868919A9}" srcOrd="2" destOrd="0" parTransId="{658FAF41-81AA-45A5-8CF2-001D8BF68750}" sibTransId="{C06366C7-3513-4195-AE00-5795DF410283}"/>
    <dgm:cxn modelId="{ED07E04D-4F71-4F5D-8EE5-BDABFD31AFCE}" type="presOf" srcId="{30FC3147-6464-475F-BF49-E220A07BA507}" destId="{A8DA9D08-9E37-498D-890A-E6D86223AD11}" srcOrd="0" destOrd="0" presId="urn:microsoft.com/office/officeart/2005/8/layout/pyramid2"/>
    <dgm:cxn modelId="{5A19AC2D-4DC2-4737-9313-ADE2E32CCC45}" type="presOf" srcId="{5A625A66-D93B-48BA-9612-A1730894A6D7}" destId="{73043758-9469-49B4-B6D0-89E26E55EBDC}" srcOrd="0" destOrd="0" presId="urn:microsoft.com/office/officeart/2005/8/layout/pyramid2"/>
    <dgm:cxn modelId="{4D618346-F358-4921-A142-560871ED86C8}" srcId="{30FC3147-6464-475F-BF49-E220A07BA507}" destId="{5A625A66-D93B-48BA-9612-A1730894A6D7}" srcOrd="1" destOrd="0" parTransId="{46B74303-8C72-493A-8F9A-96D4764208C6}" sibTransId="{0D2B36C0-158B-4ADD-9A84-7CE0AED09611}"/>
    <dgm:cxn modelId="{B24DFBA9-B021-44E5-A3B3-3F4187F4CFA9}" type="presOf" srcId="{C78918BC-AA20-4055-994A-BD067E4CA801}" destId="{39C8CB67-AB62-4BE2-98E4-FC486583AFC2}" srcOrd="0" destOrd="0" presId="urn:microsoft.com/office/officeart/2005/8/layout/pyramid2"/>
    <dgm:cxn modelId="{CE5C3174-27EE-4556-AA1D-5100A233681B}" type="presOf" srcId="{31EF8E57-5926-48BC-9FA4-0032868919A9}" destId="{4FA60666-411C-4AC5-8F70-470E68B20BE4}" srcOrd="0" destOrd="0" presId="urn:microsoft.com/office/officeart/2005/8/layout/pyramid2"/>
    <dgm:cxn modelId="{D347877A-A0E7-4202-B37F-9C04EC9A07CD}" type="presParOf" srcId="{A8DA9D08-9E37-498D-890A-E6D86223AD11}" destId="{2C780585-BE87-434D-8E1B-004294542270}" srcOrd="0" destOrd="0" presId="urn:microsoft.com/office/officeart/2005/8/layout/pyramid2"/>
    <dgm:cxn modelId="{626C4015-C27F-4E8A-88C0-AA3BB77C4616}" type="presParOf" srcId="{A8DA9D08-9E37-498D-890A-E6D86223AD11}" destId="{5593257E-12F9-4EF3-934F-314D0B14302C}" srcOrd="1" destOrd="0" presId="urn:microsoft.com/office/officeart/2005/8/layout/pyramid2"/>
    <dgm:cxn modelId="{57DFF8F8-3255-4644-8CFB-BEC19E4B227F}" type="presParOf" srcId="{5593257E-12F9-4EF3-934F-314D0B14302C}" destId="{39C8CB67-AB62-4BE2-98E4-FC486583AFC2}" srcOrd="0" destOrd="0" presId="urn:microsoft.com/office/officeart/2005/8/layout/pyramid2"/>
    <dgm:cxn modelId="{8DA2C6F6-26A3-4D5F-8A36-7EE4C7930CAD}" type="presParOf" srcId="{5593257E-12F9-4EF3-934F-314D0B14302C}" destId="{D3AFC367-DD17-453B-8979-2BF7326A4056}" srcOrd="1" destOrd="0" presId="urn:microsoft.com/office/officeart/2005/8/layout/pyramid2"/>
    <dgm:cxn modelId="{784DC40A-1433-4BF5-B49E-FF1D86B9C063}" type="presParOf" srcId="{5593257E-12F9-4EF3-934F-314D0B14302C}" destId="{73043758-9469-49B4-B6D0-89E26E55EBDC}" srcOrd="2" destOrd="0" presId="urn:microsoft.com/office/officeart/2005/8/layout/pyramid2"/>
    <dgm:cxn modelId="{77A3A3F4-520F-4C30-A601-F5614337D8CE}" type="presParOf" srcId="{5593257E-12F9-4EF3-934F-314D0B14302C}" destId="{FD4E5D69-4F55-4A19-983E-A0337E5200F4}" srcOrd="3" destOrd="0" presId="urn:microsoft.com/office/officeart/2005/8/layout/pyramid2"/>
    <dgm:cxn modelId="{51136425-D928-4E0C-A27A-3C0C8B54CDE2}" type="presParOf" srcId="{5593257E-12F9-4EF3-934F-314D0B14302C}" destId="{4FA60666-411C-4AC5-8F70-470E68B20BE4}" srcOrd="4" destOrd="0" presId="urn:microsoft.com/office/officeart/2005/8/layout/pyramid2"/>
    <dgm:cxn modelId="{AE050269-6AAD-4A0B-B284-D4CC9E07181B}" type="presParOf" srcId="{5593257E-12F9-4EF3-934F-314D0B14302C}" destId="{FE4D4D3A-2D99-42F0-9645-B44F41E14E4D}"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72F791-3DDF-48EC-9459-DCCD251E8A82}" type="doc">
      <dgm:prSet loTypeId="urn:microsoft.com/office/officeart/2005/8/layout/hList7" loCatId="list" qsTypeId="urn:microsoft.com/office/officeart/2005/8/quickstyle/simple1" qsCatId="simple" csTypeId="urn:microsoft.com/office/officeart/2005/8/colors/colorful3" csCatId="colorful" phldr="1"/>
      <dgm:spPr/>
      <dgm:t>
        <a:bodyPr/>
        <a:lstStyle/>
        <a:p>
          <a:endParaRPr lang="es-ES"/>
        </a:p>
      </dgm:t>
    </dgm:pt>
    <dgm:pt modelId="{4BF2B313-92BA-4B9B-86FF-6F984CDDB918}">
      <dgm:prSet/>
      <dgm:spPr>
        <a:solidFill>
          <a:schemeClr val="accent4">
            <a:lumMod val="40000"/>
            <a:lumOff val="60000"/>
          </a:schemeClr>
        </a:solidFill>
      </dgm:spPr>
      <dgm:t>
        <a:bodyPr/>
        <a:lstStyle/>
        <a:p>
          <a:pPr rtl="0"/>
          <a:r>
            <a:rPr lang="es-MX" b="0" i="0" dirty="0" smtClean="0">
              <a:solidFill>
                <a:schemeClr val="tx1"/>
              </a:solidFill>
            </a:rPr>
            <a:t>Las cooperativas de ahorro y crédito cumplen una función relevante dentro del sistema financiero del Ecuador, </a:t>
          </a:r>
          <a:endParaRPr lang="es-MX" dirty="0">
            <a:solidFill>
              <a:schemeClr val="tx1"/>
            </a:solidFill>
          </a:endParaRPr>
        </a:p>
      </dgm:t>
    </dgm:pt>
    <dgm:pt modelId="{C07DC679-04A8-43AB-9E79-E47B98A11CF8}" type="parTrans" cxnId="{C7C65590-9C81-4AA7-874E-351D9DFA7CF4}">
      <dgm:prSet/>
      <dgm:spPr/>
      <dgm:t>
        <a:bodyPr/>
        <a:lstStyle/>
        <a:p>
          <a:endParaRPr lang="es-ES">
            <a:solidFill>
              <a:srgbClr val="002060"/>
            </a:solidFill>
          </a:endParaRPr>
        </a:p>
      </dgm:t>
    </dgm:pt>
    <dgm:pt modelId="{E8D87945-B9B1-4896-A41F-AAEA818AD9F3}" type="sibTrans" cxnId="{C7C65590-9C81-4AA7-874E-351D9DFA7CF4}">
      <dgm:prSet/>
      <dgm:spPr/>
      <dgm:t>
        <a:bodyPr/>
        <a:lstStyle/>
        <a:p>
          <a:endParaRPr lang="es-ES">
            <a:solidFill>
              <a:srgbClr val="002060"/>
            </a:solidFill>
          </a:endParaRPr>
        </a:p>
      </dgm:t>
    </dgm:pt>
    <dgm:pt modelId="{6EAE8EDA-7C4D-46C6-97F5-9927398849D6}">
      <dgm:prSet/>
      <dgm:spPr>
        <a:solidFill>
          <a:schemeClr val="accent5">
            <a:lumMod val="60000"/>
            <a:lumOff val="40000"/>
          </a:schemeClr>
        </a:solidFill>
      </dgm:spPr>
      <dgm:t>
        <a:bodyPr/>
        <a:lstStyle/>
        <a:p>
          <a:pPr rtl="0"/>
          <a:r>
            <a:rPr lang="es-MX" b="0" i="0" dirty="0" smtClean="0">
              <a:solidFill>
                <a:schemeClr val="tx1"/>
              </a:solidFill>
            </a:rPr>
            <a:t>Problemas en la información financiera reportada a la SEPS.</a:t>
          </a:r>
          <a:endParaRPr lang="es-MX" dirty="0">
            <a:solidFill>
              <a:schemeClr val="tx1"/>
            </a:solidFill>
          </a:endParaRPr>
        </a:p>
      </dgm:t>
    </dgm:pt>
    <dgm:pt modelId="{BCF87B7C-E916-4E63-BBD2-DA5250F8BD8F}" type="parTrans" cxnId="{F545AFC6-28F3-4A29-95C6-F9428A54474B}">
      <dgm:prSet/>
      <dgm:spPr/>
      <dgm:t>
        <a:bodyPr/>
        <a:lstStyle/>
        <a:p>
          <a:endParaRPr lang="es-ES"/>
        </a:p>
      </dgm:t>
    </dgm:pt>
    <dgm:pt modelId="{2EBD08DC-29AB-46AE-8AC7-9F9F75FC1A84}" type="sibTrans" cxnId="{F545AFC6-28F3-4A29-95C6-F9428A54474B}">
      <dgm:prSet/>
      <dgm:spPr/>
      <dgm:t>
        <a:bodyPr/>
        <a:lstStyle/>
        <a:p>
          <a:endParaRPr lang="es-ES"/>
        </a:p>
      </dgm:t>
    </dgm:pt>
    <dgm:pt modelId="{E5DC423C-FF4B-4F56-9699-88165C934D14}" type="pres">
      <dgm:prSet presAssocID="{3572F791-3DDF-48EC-9459-DCCD251E8A82}" presName="Name0" presStyleCnt="0">
        <dgm:presLayoutVars>
          <dgm:dir/>
          <dgm:resizeHandles val="exact"/>
        </dgm:presLayoutVars>
      </dgm:prSet>
      <dgm:spPr/>
      <dgm:t>
        <a:bodyPr/>
        <a:lstStyle/>
        <a:p>
          <a:endParaRPr lang="es-ES"/>
        </a:p>
      </dgm:t>
    </dgm:pt>
    <dgm:pt modelId="{9A5BC81E-BB62-4822-914F-8BF160186E28}" type="pres">
      <dgm:prSet presAssocID="{3572F791-3DDF-48EC-9459-DCCD251E8A82}" presName="fgShape" presStyleLbl="fgShp" presStyleIdx="0" presStyleCnt="1"/>
      <dgm:spPr>
        <a:solidFill>
          <a:schemeClr val="tx2">
            <a:lumMod val="50000"/>
          </a:schemeClr>
        </a:solidFill>
      </dgm:spPr>
      <dgm:t>
        <a:bodyPr/>
        <a:lstStyle/>
        <a:p>
          <a:endParaRPr lang="es-ES"/>
        </a:p>
      </dgm:t>
    </dgm:pt>
    <dgm:pt modelId="{C3068B9A-5FEC-4D38-A757-344BB32D3F41}" type="pres">
      <dgm:prSet presAssocID="{3572F791-3DDF-48EC-9459-DCCD251E8A82}" presName="linComp" presStyleCnt="0"/>
      <dgm:spPr/>
    </dgm:pt>
    <dgm:pt modelId="{61513A4E-9F12-404B-A9A8-5195C0C6F011}" type="pres">
      <dgm:prSet presAssocID="{4BF2B313-92BA-4B9B-86FF-6F984CDDB918}" presName="compNode" presStyleCnt="0"/>
      <dgm:spPr/>
    </dgm:pt>
    <dgm:pt modelId="{B750D3DA-058C-4F91-8225-868E1D549465}" type="pres">
      <dgm:prSet presAssocID="{4BF2B313-92BA-4B9B-86FF-6F984CDDB918}" presName="bkgdShape" presStyleLbl="node1" presStyleIdx="0" presStyleCnt="2"/>
      <dgm:spPr/>
      <dgm:t>
        <a:bodyPr/>
        <a:lstStyle/>
        <a:p>
          <a:endParaRPr lang="es-ES"/>
        </a:p>
      </dgm:t>
    </dgm:pt>
    <dgm:pt modelId="{977D7B74-984D-4946-AC9F-EC531A22EA1E}" type="pres">
      <dgm:prSet presAssocID="{4BF2B313-92BA-4B9B-86FF-6F984CDDB918}" presName="nodeTx" presStyleLbl="node1" presStyleIdx="0" presStyleCnt="2">
        <dgm:presLayoutVars>
          <dgm:bulletEnabled val="1"/>
        </dgm:presLayoutVars>
      </dgm:prSet>
      <dgm:spPr/>
      <dgm:t>
        <a:bodyPr/>
        <a:lstStyle/>
        <a:p>
          <a:endParaRPr lang="es-ES"/>
        </a:p>
      </dgm:t>
    </dgm:pt>
    <dgm:pt modelId="{0306E924-B0F4-4B86-89B9-D43C91E1C49D}" type="pres">
      <dgm:prSet presAssocID="{4BF2B313-92BA-4B9B-86FF-6F984CDDB918}" presName="invisiNode" presStyleLbl="node1" presStyleIdx="0" presStyleCnt="2"/>
      <dgm:spPr/>
    </dgm:pt>
    <dgm:pt modelId="{E3F51EB5-8203-42F6-AF7B-654D341DCACE}" type="pres">
      <dgm:prSet presAssocID="{4BF2B313-92BA-4B9B-86FF-6F984CDDB918}" presName="imagNode" presStyleLbl="fgImgPlace1" presStyleIdx="0" presStyleCnt="2"/>
      <dgm:spPr>
        <a:blipFill rotWithShape="1">
          <a:blip xmlns:r="http://schemas.openxmlformats.org/officeDocument/2006/relationships" r:embed="rId1"/>
          <a:stretch>
            <a:fillRect/>
          </a:stretch>
        </a:blipFill>
      </dgm:spPr>
      <dgm:t>
        <a:bodyPr/>
        <a:lstStyle/>
        <a:p>
          <a:endParaRPr lang="es-ES"/>
        </a:p>
      </dgm:t>
    </dgm:pt>
    <dgm:pt modelId="{A7A92FC6-D6D9-4E0E-9552-BEFB0727F3D9}" type="pres">
      <dgm:prSet presAssocID="{E8D87945-B9B1-4896-A41F-AAEA818AD9F3}" presName="sibTrans" presStyleLbl="sibTrans2D1" presStyleIdx="0" presStyleCnt="0"/>
      <dgm:spPr/>
      <dgm:t>
        <a:bodyPr/>
        <a:lstStyle/>
        <a:p>
          <a:endParaRPr lang="es-ES"/>
        </a:p>
      </dgm:t>
    </dgm:pt>
    <dgm:pt modelId="{3266B1A7-218B-4077-AB3D-18096AB854DC}" type="pres">
      <dgm:prSet presAssocID="{6EAE8EDA-7C4D-46C6-97F5-9927398849D6}" presName="compNode" presStyleCnt="0"/>
      <dgm:spPr/>
    </dgm:pt>
    <dgm:pt modelId="{9060F931-FB34-453C-BF34-4BDE938BA95D}" type="pres">
      <dgm:prSet presAssocID="{6EAE8EDA-7C4D-46C6-97F5-9927398849D6}" presName="bkgdShape" presStyleLbl="node1" presStyleIdx="1" presStyleCnt="2"/>
      <dgm:spPr/>
      <dgm:t>
        <a:bodyPr/>
        <a:lstStyle/>
        <a:p>
          <a:endParaRPr lang="es-ES"/>
        </a:p>
      </dgm:t>
    </dgm:pt>
    <dgm:pt modelId="{2141B4AA-6691-4155-83D6-8D8AA914181B}" type="pres">
      <dgm:prSet presAssocID="{6EAE8EDA-7C4D-46C6-97F5-9927398849D6}" presName="nodeTx" presStyleLbl="node1" presStyleIdx="1" presStyleCnt="2">
        <dgm:presLayoutVars>
          <dgm:bulletEnabled val="1"/>
        </dgm:presLayoutVars>
      </dgm:prSet>
      <dgm:spPr/>
      <dgm:t>
        <a:bodyPr/>
        <a:lstStyle/>
        <a:p>
          <a:endParaRPr lang="es-ES"/>
        </a:p>
      </dgm:t>
    </dgm:pt>
    <dgm:pt modelId="{CF5D6C8F-9C3A-4F2F-B3B7-66FD21DBC9CC}" type="pres">
      <dgm:prSet presAssocID="{6EAE8EDA-7C4D-46C6-97F5-9927398849D6}" presName="invisiNode" presStyleLbl="node1" presStyleIdx="1" presStyleCnt="2"/>
      <dgm:spPr/>
    </dgm:pt>
    <dgm:pt modelId="{23D479A3-312C-4E05-8F29-CDD2B4DA6B0B}" type="pres">
      <dgm:prSet presAssocID="{6EAE8EDA-7C4D-46C6-97F5-9927398849D6}" presName="imagNode" presStyleLbl="fgImgPlace1" presStyleIdx="1" presStyleCnt="2"/>
      <dgm:spPr>
        <a:blipFill rotWithShape="1">
          <a:blip xmlns:r="http://schemas.openxmlformats.org/officeDocument/2006/relationships" r:embed="rId2"/>
          <a:stretch>
            <a:fillRect/>
          </a:stretch>
        </a:blipFill>
      </dgm:spPr>
      <dgm:t>
        <a:bodyPr/>
        <a:lstStyle/>
        <a:p>
          <a:endParaRPr lang="es-ES"/>
        </a:p>
      </dgm:t>
    </dgm:pt>
  </dgm:ptLst>
  <dgm:cxnLst>
    <dgm:cxn modelId="{88BB7BF5-8772-4586-BA94-95C630ED5934}" type="presOf" srcId="{3572F791-3DDF-48EC-9459-DCCD251E8A82}" destId="{E5DC423C-FF4B-4F56-9699-88165C934D14}" srcOrd="0" destOrd="0" presId="urn:microsoft.com/office/officeart/2005/8/layout/hList7"/>
    <dgm:cxn modelId="{55F9ED4D-E8E2-4BA6-94DD-677F441D024F}" type="presOf" srcId="{E8D87945-B9B1-4896-A41F-AAEA818AD9F3}" destId="{A7A92FC6-D6D9-4E0E-9552-BEFB0727F3D9}" srcOrd="0" destOrd="0" presId="urn:microsoft.com/office/officeart/2005/8/layout/hList7"/>
    <dgm:cxn modelId="{F545AFC6-28F3-4A29-95C6-F9428A54474B}" srcId="{3572F791-3DDF-48EC-9459-DCCD251E8A82}" destId="{6EAE8EDA-7C4D-46C6-97F5-9927398849D6}" srcOrd="1" destOrd="0" parTransId="{BCF87B7C-E916-4E63-BBD2-DA5250F8BD8F}" sibTransId="{2EBD08DC-29AB-46AE-8AC7-9F9F75FC1A84}"/>
    <dgm:cxn modelId="{7DF62CD6-F123-4A48-B7B9-75880E683093}" type="presOf" srcId="{6EAE8EDA-7C4D-46C6-97F5-9927398849D6}" destId="{2141B4AA-6691-4155-83D6-8D8AA914181B}" srcOrd="1" destOrd="0" presId="urn:microsoft.com/office/officeart/2005/8/layout/hList7"/>
    <dgm:cxn modelId="{19940144-E683-426D-8D64-B09265DAE65C}" type="presOf" srcId="{4BF2B313-92BA-4B9B-86FF-6F984CDDB918}" destId="{977D7B74-984D-4946-AC9F-EC531A22EA1E}" srcOrd="1" destOrd="0" presId="urn:microsoft.com/office/officeart/2005/8/layout/hList7"/>
    <dgm:cxn modelId="{C7C65590-9C81-4AA7-874E-351D9DFA7CF4}" srcId="{3572F791-3DDF-48EC-9459-DCCD251E8A82}" destId="{4BF2B313-92BA-4B9B-86FF-6F984CDDB918}" srcOrd="0" destOrd="0" parTransId="{C07DC679-04A8-43AB-9E79-E47B98A11CF8}" sibTransId="{E8D87945-B9B1-4896-A41F-AAEA818AD9F3}"/>
    <dgm:cxn modelId="{FC2C0221-E3A1-4BC0-B359-FD79785A38E2}" type="presOf" srcId="{4BF2B313-92BA-4B9B-86FF-6F984CDDB918}" destId="{B750D3DA-058C-4F91-8225-868E1D549465}" srcOrd="0" destOrd="0" presId="urn:microsoft.com/office/officeart/2005/8/layout/hList7"/>
    <dgm:cxn modelId="{FF0E4CF1-F48E-4D45-AADF-11F6288DBCDD}" type="presOf" srcId="{6EAE8EDA-7C4D-46C6-97F5-9927398849D6}" destId="{9060F931-FB34-453C-BF34-4BDE938BA95D}" srcOrd="0" destOrd="0" presId="urn:microsoft.com/office/officeart/2005/8/layout/hList7"/>
    <dgm:cxn modelId="{CB64CA2D-0AC9-4803-BDA3-622739524E0A}" type="presParOf" srcId="{E5DC423C-FF4B-4F56-9699-88165C934D14}" destId="{9A5BC81E-BB62-4822-914F-8BF160186E28}" srcOrd="0" destOrd="0" presId="urn:microsoft.com/office/officeart/2005/8/layout/hList7"/>
    <dgm:cxn modelId="{B98C4C7B-7D7C-42B9-912E-CAE1B356D15C}" type="presParOf" srcId="{E5DC423C-FF4B-4F56-9699-88165C934D14}" destId="{C3068B9A-5FEC-4D38-A757-344BB32D3F41}" srcOrd="1" destOrd="0" presId="urn:microsoft.com/office/officeart/2005/8/layout/hList7"/>
    <dgm:cxn modelId="{112F8079-CA5D-4A49-A237-643CC4F639E3}" type="presParOf" srcId="{C3068B9A-5FEC-4D38-A757-344BB32D3F41}" destId="{61513A4E-9F12-404B-A9A8-5195C0C6F011}" srcOrd="0" destOrd="0" presId="urn:microsoft.com/office/officeart/2005/8/layout/hList7"/>
    <dgm:cxn modelId="{F18AA731-B620-487A-9647-940CF9BA4488}" type="presParOf" srcId="{61513A4E-9F12-404B-A9A8-5195C0C6F011}" destId="{B750D3DA-058C-4F91-8225-868E1D549465}" srcOrd="0" destOrd="0" presId="urn:microsoft.com/office/officeart/2005/8/layout/hList7"/>
    <dgm:cxn modelId="{7CFFE91E-B741-40B6-BA64-774E8BE8F207}" type="presParOf" srcId="{61513A4E-9F12-404B-A9A8-5195C0C6F011}" destId="{977D7B74-984D-4946-AC9F-EC531A22EA1E}" srcOrd="1" destOrd="0" presId="urn:microsoft.com/office/officeart/2005/8/layout/hList7"/>
    <dgm:cxn modelId="{1F1FBE32-65C8-4E7B-B8C9-22444CAB5F0B}" type="presParOf" srcId="{61513A4E-9F12-404B-A9A8-5195C0C6F011}" destId="{0306E924-B0F4-4B86-89B9-D43C91E1C49D}" srcOrd="2" destOrd="0" presId="urn:microsoft.com/office/officeart/2005/8/layout/hList7"/>
    <dgm:cxn modelId="{D817773B-A3CA-4215-A4A1-18B3102ADA88}" type="presParOf" srcId="{61513A4E-9F12-404B-A9A8-5195C0C6F011}" destId="{E3F51EB5-8203-42F6-AF7B-654D341DCACE}" srcOrd="3" destOrd="0" presId="urn:microsoft.com/office/officeart/2005/8/layout/hList7"/>
    <dgm:cxn modelId="{2320E59E-1F19-44A4-908B-93BCB1018C3B}" type="presParOf" srcId="{C3068B9A-5FEC-4D38-A757-344BB32D3F41}" destId="{A7A92FC6-D6D9-4E0E-9552-BEFB0727F3D9}" srcOrd="1" destOrd="0" presId="urn:microsoft.com/office/officeart/2005/8/layout/hList7"/>
    <dgm:cxn modelId="{0233320D-3D59-43A8-BF3D-FABA067CB810}" type="presParOf" srcId="{C3068B9A-5FEC-4D38-A757-344BB32D3F41}" destId="{3266B1A7-218B-4077-AB3D-18096AB854DC}" srcOrd="2" destOrd="0" presId="urn:microsoft.com/office/officeart/2005/8/layout/hList7"/>
    <dgm:cxn modelId="{814F261A-51A6-48BC-8152-21369E73BAFC}" type="presParOf" srcId="{3266B1A7-218B-4077-AB3D-18096AB854DC}" destId="{9060F931-FB34-453C-BF34-4BDE938BA95D}" srcOrd="0" destOrd="0" presId="urn:microsoft.com/office/officeart/2005/8/layout/hList7"/>
    <dgm:cxn modelId="{7FE89500-6604-42B5-A802-FF179FC81167}" type="presParOf" srcId="{3266B1A7-218B-4077-AB3D-18096AB854DC}" destId="{2141B4AA-6691-4155-83D6-8D8AA914181B}" srcOrd="1" destOrd="0" presId="urn:microsoft.com/office/officeart/2005/8/layout/hList7"/>
    <dgm:cxn modelId="{1B9B1EC4-9D2F-4377-9688-0C2618B33826}" type="presParOf" srcId="{3266B1A7-218B-4077-AB3D-18096AB854DC}" destId="{CF5D6C8F-9C3A-4F2F-B3B7-66FD21DBC9CC}" srcOrd="2" destOrd="0" presId="urn:microsoft.com/office/officeart/2005/8/layout/hList7"/>
    <dgm:cxn modelId="{DB15C408-26E4-4C88-AD56-07ED45401832}" type="presParOf" srcId="{3266B1A7-218B-4077-AB3D-18096AB854DC}" destId="{23D479A3-312C-4E05-8F29-CDD2B4DA6B0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249520-4856-411A-B3CD-FCCC2BB0F202}" type="doc">
      <dgm:prSet loTypeId="urn:microsoft.com/office/officeart/2005/8/layout/vList3" loCatId="list" qsTypeId="urn:microsoft.com/office/officeart/2005/8/quickstyle/simple5" qsCatId="simple" csTypeId="urn:microsoft.com/office/officeart/2005/8/colors/accent3_2" csCatId="accent3" phldr="1"/>
      <dgm:spPr/>
      <dgm:t>
        <a:bodyPr/>
        <a:lstStyle/>
        <a:p>
          <a:endParaRPr lang="es-ES"/>
        </a:p>
      </dgm:t>
    </dgm:pt>
    <dgm:pt modelId="{243C76D8-BAD2-4ED3-A886-54F85F5A530D}">
      <dgm:prSet custT="1"/>
      <dgm:spPr/>
      <dgm:t>
        <a:bodyPr/>
        <a:lstStyle/>
        <a:p>
          <a:pPr algn="just" rtl="0"/>
          <a:r>
            <a:rPr lang="es-MX" sz="1700" dirty="0" smtClean="0">
              <a:solidFill>
                <a:schemeClr val="tx1"/>
              </a:solidFill>
            </a:rPr>
            <a:t>Al realizar una evaluación por unidad de análisis se puede denotar grandes diferencias. </a:t>
          </a:r>
          <a:r>
            <a:rPr lang="es-EC" sz="1700" dirty="0" smtClean="0">
              <a:solidFill>
                <a:schemeClr val="tx1"/>
              </a:solidFill>
            </a:rPr>
            <a:t>Los resultados de una evaluación global no necesariamente reflejan el estado de cada cooperativa del segmento.</a:t>
          </a:r>
          <a:endParaRPr lang="es-MX" sz="1700" dirty="0">
            <a:solidFill>
              <a:schemeClr val="tx1"/>
            </a:solidFill>
          </a:endParaRPr>
        </a:p>
      </dgm:t>
    </dgm:pt>
    <dgm:pt modelId="{69A08ECB-ECCB-4FAD-88E1-CEEBB292AD78}" type="parTrans" cxnId="{61A08CB7-48F0-418D-97F1-7503D7C03C01}">
      <dgm:prSet/>
      <dgm:spPr/>
      <dgm:t>
        <a:bodyPr/>
        <a:lstStyle/>
        <a:p>
          <a:pPr algn="just"/>
          <a:endParaRPr lang="es-ES" sz="1700"/>
        </a:p>
      </dgm:t>
    </dgm:pt>
    <dgm:pt modelId="{36EBE045-AB97-4760-B2E4-A3579C119FA2}" type="sibTrans" cxnId="{61A08CB7-48F0-418D-97F1-7503D7C03C01}">
      <dgm:prSet/>
      <dgm:spPr/>
      <dgm:t>
        <a:bodyPr/>
        <a:lstStyle/>
        <a:p>
          <a:pPr algn="just"/>
          <a:endParaRPr lang="es-ES" sz="1700"/>
        </a:p>
      </dgm:t>
    </dgm:pt>
    <dgm:pt modelId="{6D5B2E43-C4B1-4198-B667-B55679276968}">
      <dgm:prSet custT="1"/>
      <dgm:spPr/>
      <dgm:t>
        <a:bodyPr/>
        <a:lstStyle/>
        <a:p>
          <a:pPr algn="just" rtl="0"/>
          <a:r>
            <a:rPr lang="es-MX" sz="1700" dirty="0" smtClean="0">
              <a:solidFill>
                <a:schemeClr val="tx1"/>
              </a:solidFill>
            </a:rPr>
            <a:t>La relación existente entre el PIB y la liquidez refleja una asociación directa. Entonces mayores niveles de productividad, dan mayores niveles de renta per cápita, es decir se incrementan los recursos de la población, mismos que son depositados en instituciones financieras como ahorros o inversión</a:t>
          </a:r>
          <a:endParaRPr lang="es-MX" sz="1700" dirty="0">
            <a:solidFill>
              <a:schemeClr val="tx1"/>
            </a:solidFill>
          </a:endParaRPr>
        </a:p>
      </dgm:t>
    </dgm:pt>
    <dgm:pt modelId="{43FD87D6-68ED-4150-BB74-9BE825842F06}" type="parTrans" cxnId="{6471E179-7F1D-479E-9D60-8ED0C88545BF}">
      <dgm:prSet/>
      <dgm:spPr/>
      <dgm:t>
        <a:bodyPr/>
        <a:lstStyle/>
        <a:p>
          <a:pPr algn="just"/>
          <a:endParaRPr lang="es-ES" sz="1700"/>
        </a:p>
      </dgm:t>
    </dgm:pt>
    <dgm:pt modelId="{CF73E619-A613-4493-BC59-2E03EEE53E83}" type="sibTrans" cxnId="{6471E179-7F1D-479E-9D60-8ED0C88545BF}">
      <dgm:prSet/>
      <dgm:spPr/>
      <dgm:t>
        <a:bodyPr/>
        <a:lstStyle/>
        <a:p>
          <a:pPr algn="just"/>
          <a:endParaRPr lang="es-ES" sz="1700"/>
        </a:p>
      </dgm:t>
    </dgm:pt>
    <dgm:pt modelId="{A75F7E73-CD18-4E62-93E2-5034A68BF679}" type="pres">
      <dgm:prSet presAssocID="{63249520-4856-411A-B3CD-FCCC2BB0F202}" presName="linearFlow" presStyleCnt="0">
        <dgm:presLayoutVars>
          <dgm:dir/>
          <dgm:resizeHandles val="exact"/>
        </dgm:presLayoutVars>
      </dgm:prSet>
      <dgm:spPr/>
      <dgm:t>
        <a:bodyPr/>
        <a:lstStyle/>
        <a:p>
          <a:endParaRPr lang="es-ES"/>
        </a:p>
      </dgm:t>
    </dgm:pt>
    <dgm:pt modelId="{2805BF5A-1B47-41F8-B81B-FABD0481ECA9}" type="pres">
      <dgm:prSet presAssocID="{243C76D8-BAD2-4ED3-A886-54F85F5A530D}" presName="composite" presStyleCnt="0"/>
      <dgm:spPr/>
      <dgm:t>
        <a:bodyPr/>
        <a:lstStyle/>
        <a:p>
          <a:endParaRPr lang="es-ES"/>
        </a:p>
      </dgm:t>
    </dgm:pt>
    <dgm:pt modelId="{A707F73D-D68D-4A9B-92E2-D5ECE6D85C52}" type="pres">
      <dgm:prSet presAssocID="{243C76D8-BAD2-4ED3-A886-54F85F5A530D}" presName="imgShp" presStyleLbl="fgImgPlace1" presStyleIdx="0" presStyleCnt="2" custLinFactNeighborX="-7992" custLinFactNeighborY="7326"/>
      <dgm:spPr>
        <a:blipFill rotWithShape="1">
          <a:blip xmlns:r="http://schemas.openxmlformats.org/officeDocument/2006/relationships" r:embed="rId1"/>
          <a:stretch>
            <a:fillRect/>
          </a:stretch>
        </a:blipFill>
      </dgm:spPr>
      <dgm:t>
        <a:bodyPr/>
        <a:lstStyle/>
        <a:p>
          <a:endParaRPr lang="es-ES"/>
        </a:p>
      </dgm:t>
    </dgm:pt>
    <dgm:pt modelId="{34DED58F-7D4B-4BDB-B6C4-8DF99C7B7F8A}" type="pres">
      <dgm:prSet presAssocID="{243C76D8-BAD2-4ED3-A886-54F85F5A530D}" presName="txShp" presStyleLbl="node1" presStyleIdx="0" presStyleCnt="2" custLinFactNeighborX="-1956" custLinFactNeighborY="7326">
        <dgm:presLayoutVars>
          <dgm:bulletEnabled val="1"/>
        </dgm:presLayoutVars>
      </dgm:prSet>
      <dgm:spPr/>
      <dgm:t>
        <a:bodyPr/>
        <a:lstStyle/>
        <a:p>
          <a:endParaRPr lang="es-ES"/>
        </a:p>
      </dgm:t>
    </dgm:pt>
    <dgm:pt modelId="{5A322A3E-C6C2-456E-B806-80A9D89D4CE7}" type="pres">
      <dgm:prSet presAssocID="{36EBE045-AB97-4760-B2E4-A3579C119FA2}" presName="spacing" presStyleCnt="0"/>
      <dgm:spPr/>
      <dgm:t>
        <a:bodyPr/>
        <a:lstStyle/>
        <a:p>
          <a:endParaRPr lang="es-ES"/>
        </a:p>
      </dgm:t>
    </dgm:pt>
    <dgm:pt modelId="{8B6D4D92-3673-4992-91FF-10B880D69748}" type="pres">
      <dgm:prSet presAssocID="{6D5B2E43-C4B1-4198-B667-B55679276968}" presName="composite" presStyleCnt="0"/>
      <dgm:spPr/>
      <dgm:t>
        <a:bodyPr/>
        <a:lstStyle/>
        <a:p>
          <a:endParaRPr lang="es-ES"/>
        </a:p>
      </dgm:t>
    </dgm:pt>
    <dgm:pt modelId="{1B8C7F49-6DA5-41A8-9633-48161FBE6C61}" type="pres">
      <dgm:prSet presAssocID="{6D5B2E43-C4B1-4198-B667-B55679276968}" presName="imgShp" presStyleLbl="fgImgPlace1" presStyleIdx="1" presStyleCnt="2" custLinFactNeighborX="17982" custLinFactNeighborY="-10656"/>
      <dgm:spPr>
        <a:blipFill rotWithShape="1">
          <a:blip xmlns:r="http://schemas.openxmlformats.org/officeDocument/2006/relationships" r:embed="rId2"/>
          <a:stretch>
            <a:fillRect/>
          </a:stretch>
        </a:blipFill>
      </dgm:spPr>
      <dgm:t>
        <a:bodyPr/>
        <a:lstStyle/>
        <a:p>
          <a:endParaRPr lang="es-ES"/>
        </a:p>
      </dgm:t>
    </dgm:pt>
    <dgm:pt modelId="{60406C76-901B-4A65-AE8A-A518D8FB39F9}" type="pres">
      <dgm:prSet presAssocID="{6D5B2E43-C4B1-4198-B667-B55679276968}" presName="txShp" presStyleLbl="node1" presStyleIdx="1" presStyleCnt="2" custLinFactNeighborX="4401" custLinFactNeighborY="-10656">
        <dgm:presLayoutVars>
          <dgm:bulletEnabled val="1"/>
        </dgm:presLayoutVars>
      </dgm:prSet>
      <dgm:spPr/>
      <dgm:t>
        <a:bodyPr/>
        <a:lstStyle/>
        <a:p>
          <a:endParaRPr lang="es-ES"/>
        </a:p>
      </dgm:t>
    </dgm:pt>
  </dgm:ptLst>
  <dgm:cxnLst>
    <dgm:cxn modelId="{61A08CB7-48F0-418D-97F1-7503D7C03C01}" srcId="{63249520-4856-411A-B3CD-FCCC2BB0F202}" destId="{243C76D8-BAD2-4ED3-A886-54F85F5A530D}" srcOrd="0" destOrd="0" parTransId="{69A08ECB-ECCB-4FAD-88E1-CEEBB292AD78}" sibTransId="{36EBE045-AB97-4760-B2E4-A3579C119FA2}"/>
    <dgm:cxn modelId="{616AD15E-A284-42EE-9992-465A3C04B466}" type="presOf" srcId="{6D5B2E43-C4B1-4198-B667-B55679276968}" destId="{60406C76-901B-4A65-AE8A-A518D8FB39F9}" srcOrd="0" destOrd="0" presId="urn:microsoft.com/office/officeart/2005/8/layout/vList3"/>
    <dgm:cxn modelId="{CAE86223-C862-4624-B3A1-6FFE24AF4BDB}" type="presOf" srcId="{63249520-4856-411A-B3CD-FCCC2BB0F202}" destId="{A75F7E73-CD18-4E62-93E2-5034A68BF679}" srcOrd="0" destOrd="0" presId="urn:microsoft.com/office/officeart/2005/8/layout/vList3"/>
    <dgm:cxn modelId="{2BC3BB06-E174-4C8E-8C61-2B2768FBF15A}" type="presOf" srcId="{243C76D8-BAD2-4ED3-A886-54F85F5A530D}" destId="{34DED58F-7D4B-4BDB-B6C4-8DF99C7B7F8A}" srcOrd="0" destOrd="0" presId="urn:microsoft.com/office/officeart/2005/8/layout/vList3"/>
    <dgm:cxn modelId="{6471E179-7F1D-479E-9D60-8ED0C88545BF}" srcId="{63249520-4856-411A-B3CD-FCCC2BB0F202}" destId="{6D5B2E43-C4B1-4198-B667-B55679276968}" srcOrd="1" destOrd="0" parTransId="{43FD87D6-68ED-4150-BB74-9BE825842F06}" sibTransId="{CF73E619-A613-4493-BC59-2E03EEE53E83}"/>
    <dgm:cxn modelId="{30EE6956-0795-4744-863B-10356FE96B7A}" type="presParOf" srcId="{A75F7E73-CD18-4E62-93E2-5034A68BF679}" destId="{2805BF5A-1B47-41F8-B81B-FABD0481ECA9}" srcOrd="0" destOrd="0" presId="urn:microsoft.com/office/officeart/2005/8/layout/vList3"/>
    <dgm:cxn modelId="{429389BD-73DF-4A65-8BA4-B6F59721C2DA}" type="presParOf" srcId="{2805BF5A-1B47-41F8-B81B-FABD0481ECA9}" destId="{A707F73D-D68D-4A9B-92E2-D5ECE6D85C52}" srcOrd="0" destOrd="0" presId="urn:microsoft.com/office/officeart/2005/8/layout/vList3"/>
    <dgm:cxn modelId="{F76262C2-3B6A-4D31-8A8E-091AEBE547C6}" type="presParOf" srcId="{2805BF5A-1B47-41F8-B81B-FABD0481ECA9}" destId="{34DED58F-7D4B-4BDB-B6C4-8DF99C7B7F8A}" srcOrd="1" destOrd="0" presId="urn:microsoft.com/office/officeart/2005/8/layout/vList3"/>
    <dgm:cxn modelId="{AA0DD024-156D-4F20-9BA3-95F6D28661AA}" type="presParOf" srcId="{A75F7E73-CD18-4E62-93E2-5034A68BF679}" destId="{5A322A3E-C6C2-456E-B806-80A9D89D4CE7}" srcOrd="1" destOrd="0" presId="urn:microsoft.com/office/officeart/2005/8/layout/vList3"/>
    <dgm:cxn modelId="{7B349EDA-6C93-4D19-AE66-DE7AA101B41F}" type="presParOf" srcId="{A75F7E73-CD18-4E62-93E2-5034A68BF679}" destId="{8B6D4D92-3673-4992-91FF-10B880D69748}" srcOrd="2" destOrd="0" presId="urn:microsoft.com/office/officeart/2005/8/layout/vList3"/>
    <dgm:cxn modelId="{5DF10363-89BE-4B3D-B23B-A880AD74492E}" type="presParOf" srcId="{8B6D4D92-3673-4992-91FF-10B880D69748}" destId="{1B8C7F49-6DA5-41A8-9633-48161FBE6C61}" srcOrd="0" destOrd="0" presId="urn:microsoft.com/office/officeart/2005/8/layout/vList3"/>
    <dgm:cxn modelId="{9C590AF6-3C57-43AC-B576-E0CA52ECD7B9}" type="presParOf" srcId="{8B6D4D92-3673-4992-91FF-10B880D69748}" destId="{60406C76-901B-4A65-AE8A-A518D8FB39F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249520-4856-411A-B3CD-FCCC2BB0F202}" type="doc">
      <dgm:prSet loTypeId="urn:microsoft.com/office/officeart/2005/8/layout/vList4" loCatId="list" qsTypeId="urn:microsoft.com/office/officeart/2005/8/quickstyle/simple4" qsCatId="simple" csTypeId="urn:microsoft.com/office/officeart/2005/8/colors/accent1_5" csCatId="accent1" phldr="1"/>
      <dgm:spPr/>
      <dgm:t>
        <a:bodyPr/>
        <a:lstStyle/>
        <a:p>
          <a:endParaRPr lang="es-ES"/>
        </a:p>
      </dgm:t>
    </dgm:pt>
    <dgm:pt modelId="{6D12ED67-B608-42AB-847F-DC74DA0F9975}">
      <dgm:prSet custT="1">
        <dgm:style>
          <a:lnRef idx="1">
            <a:schemeClr val="accent4"/>
          </a:lnRef>
          <a:fillRef idx="2">
            <a:schemeClr val="accent4"/>
          </a:fillRef>
          <a:effectRef idx="1">
            <a:schemeClr val="accent4"/>
          </a:effectRef>
          <a:fontRef idx="minor">
            <a:schemeClr val="dk1"/>
          </a:fontRef>
        </dgm:style>
      </dgm:prSet>
      <dgm:spPr/>
      <dgm:t>
        <a:bodyPr/>
        <a:lstStyle/>
        <a:p>
          <a:r>
            <a:rPr lang="es-MX" sz="1600" dirty="0" smtClean="0">
              <a:solidFill>
                <a:srgbClr val="002060"/>
              </a:solidFill>
            </a:rPr>
            <a:t>PIB – Morosidad y Gasto Público – Morosidad. </a:t>
          </a:r>
          <a:endParaRPr lang="es-MX" sz="1600" dirty="0">
            <a:solidFill>
              <a:srgbClr val="002060"/>
            </a:solidFill>
          </a:endParaRPr>
        </a:p>
      </dgm:t>
    </dgm:pt>
    <dgm:pt modelId="{124B96E5-5711-4344-9C1D-E2E8BB4F7391}" type="parTrans" cxnId="{B066E2F0-2CD4-4938-BFC5-0AD44C7EE237}">
      <dgm:prSet/>
      <dgm:spPr/>
      <dgm:t>
        <a:bodyPr/>
        <a:lstStyle/>
        <a:p>
          <a:endParaRPr lang="es-ES" sz="1600">
            <a:solidFill>
              <a:srgbClr val="002060"/>
            </a:solidFill>
          </a:endParaRPr>
        </a:p>
      </dgm:t>
    </dgm:pt>
    <dgm:pt modelId="{EBFEF898-A94F-473E-9A21-D0E0280588AC}" type="sibTrans" cxnId="{B066E2F0-2CD4-4938-BFC5-0AD44C7EE237}">
      <dgm:prSet/>
      <dgm:spPr/>
      <dgm:t>
        <a:bodyPr/>
        <a:lstStyle/>
        <a:p>
          <a:endParaRPr lang="es-ES" sz="1600">
            <a:solidFill>
              <a:srgbClr val="002060"/>
            </a:solidFill>
          </a:endParaRPr>
        </a:p>
      </dgm:t>
    </dgm:pt>
    <dgm:pt modelId="{7CDDCD68-0AD8-4DAD-B97D-6121F146FA75}">
      <dgm:prSet custT="1">
        <dgm:style>
          <a:lnRef idx="1">
            <a:schemeClr val="accent4"/>
          </a:lnRef>
          <a:fillRef idx="2">
            <a:schemeClr val="accent4"/>
          </a:fillRef>
          <a:effectRef idx="1">
            <a:schemeClr val="accent4"/>
          </a:effectRef>
          <a:fontRef idx="minor">
            <a:schemeClr val="dk1"/>
          </a:fontRef>
        </dgm:style>
      </dgm:prSet>
      <dgm:spPr/>
      <dgm:t>
        <a:bodyPr/>
        <a:lstStyle/>
        <a:p>
          <a:r>
            <a:rPr lang="es-MX" sz="1600" dirty="0" smtClean="0">
              <a:solidFill>
                <a:srgbClr val="002060"/>
              </a:solidFill>
            </a:rPr>
            <a:t>Competitividad y los indicadores financieros</a:t>
          </a:r>
          <a:endParaRPr lang="es-MX" sz="1600" dirty="0">
            <a:solidFill>
              <a:srgbClr val="002060"/>
            </a:solidFill>
          </a:endParaRPr>
        </a:p>
      </dgm:t>
    </dgm:pt>
    <dgm:pt modelId="{8323DF2C-392A-44C6-8669-384F84208DF1}" type="parTrans" cxnId="{A6E0AD2F-FE52-4A35-8246-319CC70B3423}">
      <dgm:prSet/>
      <dgm:spPr/>
      <dgm:t>
        <a:bodyPr/>
        <a:lstStyle/>
        <a:p>
          <a:endParaRPr lang="es-ES" sz="1600">
            <a:solidFill>
              <a:srgbClr val="002060"/>
            </a:solidFill>
          </a:endParaRPr>
        </a:p>
      </dgm:t>
    </dgm:pt>
    <dgm:pt modelId="{B415B88A-D863-4E05-A178-D328C7FAB213}" type="sibTrans" cxnId="{A6E0AD2F-FE52-4A35-8246-319CC70B3423}">
      <dgm:prSet/>
      <dgm:spPr/>
      <dgm:t>
        <a:bodyPr/>
        <a:lstStyle/>
        <a:p>
          <a:endParaRPr lang="es-ES" sz="1600">
            <a:solidFill>
              <a:srgbClr val="002060"/>
            </a:solidFill>
          </a:endParaRPr>
        </a:p>
      </dgm:t>
    </dgm:pt>
    <dgm:pt modelId="{1B17436B-BD66-4955-AE31-EE832A674CF4}">
      <dgm:prSet custT="1">
        <dgm:style>
          <a:lnRef idx="1">
            <a:schemeClr val="accent4"/>
          </a:lnRef>
          <a:fillRef idx="2">
            <a:schemeClr val="accent4"/>
          </a:fillRef>
          <a:effectRef idx="1">
            <a:schemeClr val="accent4"/>
          </a:effectRef>
          <a:fontRef idx="minor">
            <a:schemeClr val="dk1"/>
          </a:fontRef>
        </dgm:style>
      </dgm:prSet>
      <dgm:spPr/>
      <dgm:t>
        <a:bodyPr/>
        <a:lstStyle/>
        <a:p>
          <a:r>
            <a:rPr lang="es-MX" sz="1600" dirty="0" smtClean="0">
              <a:solidFill>
                <a:srgbClr val="002060"/>
              </a:solidFill>
            </a:rPr>
            <a:t>Existe una mayor relación de la morosidad con la gestión interna que se realiza en estas organizaciones, que con el entorno económico externo.</a:t>
          </a:r>
          <a:endParaRPr lang="es-MX" sz="1600" dirty="0">
            <a:solidFill>
              <a:srgbClr val="002060"/>
            </a:solidFill>
          </a:endParaRPr>
        </a:p>
      </dgm:t>
    </dgm:pt>
    <dgm:pt modelId="{D2D47F8B-65CD-4B91-86C2-17C2AE61CDCB}" type="parTrans" cxnId="{FA01BCB6-A055-4C89-8A18-C7624A86D061}">
      <dgm:prSet/>
      <dgm:spPr/>
      <dgm:t>
        <a:bodyPr/>
        <a:lstStyle/>
        <a:p>
          <a:endParaRPr lang="es-ES" sz="1600"/>
        </a:p>
      </dgm:t>
    </dgm:pt>
    <dgm:pt modelId="{D63C0B1F-B24C-4C38-8C5D-AAD15362303B}" type="sibTrans" cxnId="{FA01BCB6-A055-4C89-8A18-C7624A86D061}">
      <dgm:prSet/>
      <dgm:spPr/>
      <dgm:t>
        <a:bodyPr/>
        <a:lstStyle/>
        <a:p>
          <a:endParaRPr lang="es-ES" sz="1600"/>
        </a:p>
      </dgm:t>
    </dgm:pt>
    <dgm:pt modelId="{058D0DA6-A4C2-4D68-B792-D06980125F21}">
      <dgm:prSet custT="1">
        <dgm:style>
          <a:lnRef idx="1">
            <a:schemeClr val="accent4"/>
          </a:lnRef>
          <a:fillRef idx="2">
            <a:schemeClr val="accent4"/>
          </a:fillRef>
          <a:effectRef idx="1">
            <a:schemeClr val="accent4"/>
          </a:effectRef>
          <a:fontRef idx="minor">
            <a:schemeClr val="dk1"/>
          </a:fontRef>
        </dgm:style>
      </dgm:prSet>
      <dgm:spPr/>
      <dgm:t>
        <a:bodyPr/>
        <a:lstStyle/>
        <a:p>
          <a:r>
            <a:rPr lang="es-MX" sz="1600" dirty="0" smtClean="0">
              <a:solidFill>
                <a:srgbClr val="002060"/>
              </a:solidFill>
            </a:rPr>
            <a:t>Arrojó una correlación positiva muy fuerte con la proporción de depósitos y de cartera. Esto se evidencia principalmente en la ventaja competitiva que tienen los países vecinos por el poder adquisitivo del dólar en sus economías y el consumo interno.</a:t>
          </a:r>
          <a:endParaRPr lang="es-MX" sz="1600" dirty="0">
            <a:solidFill>
              <a:srgbClr val="002060"/>
            </a:solidFill>
          </a:endParaRPr>
        </a:p>
      </dgm:t>
    </dgm:pt>
    <dgm:pt modelId="{99DEFB9D-F837-44AD-A8BC-7F3F523D6F8B}" type="parTrans" cxnId="{D5390A0C-526D-4060-AC4B-8718FE6E23DA}">
      <dgm:prSet/>
      <dgm:spPr/>
      <dgm:t>
        <a:bodyPr/>
        <a:lstStyle/>
        <a:p>
          <a:endParaRPr lang="es-ES" sz="1600"/>
        </a:p>
      </dgm:t>
    </dgm:pt>
    <dgm:pt modelId="{FD8E5B48-4047-4796-B66F-34823F99A9BB}" type="sibTrans" cxnId="{D5390A0C-526D-4060-AC4B-8718FE6E23DA}">
      <dgm:prSet/>
      <dgm:spPr/>
      <dgm:t>
        <a:bodyPr/>
        <a:lstStyle/>
        <a:p>
          <a:endParaRPr lang="es-ES" sz="1600"/>
        </a:p>
      </dgm:t>
    </dgm:pt>
    <dgm:pt modelId="{CE37B7F9-841E-42D5-B53A-A8AAB0FDA992}" type="pres">
      <dgm:prSet presAssocID="{63249520-4856-411A-B3CD-FCCC2BB0F202}" presName="linear" presStyleCnt="0">
        <dgm:presLayoutVars>
          <dgm:dir/>
          <dgm:resizeHandles val="exact"/>
        </dgm:presLayoutVars>
      </dgm:prSet>
      <dgm:spPr/>
      <dgm:t>
        <a:bodyPr/>
        <a:lstStyle/>
        <a:p>
          <a:endParaRPr lang="es-ES"/>
        </a:p>
      </dgm:t>
    </dgm:pt>
    <dgm:pt modelId="{6888FAC2-F400-4BC4-8618-309D3D3719AC}" type="pres">
      <dgm:prSet presAssocID="{6D12ED67-B608-42AB-847F-DC74DA0F9975}" presName="comp" presStyleCnt="0"/>
      <dgm:spPr/>
    </dgm:pt>
    <dgm:pt modelId="{0B89A358-1CA0-4901-BF97-55E3F79242B1}" type="pres">
      <dgm:prSet presAssocID="{6D12ED67-B608-42AB-847F-DC74DA0F9975}" presName="box" presStyleLbl="node1" presStyleIdx="0" presStyleCnt="2"/>
      <dgm:spPr/>
      <dgm:t>
        <a:bodyPr/>
        <a:lstStyle/>
        <a:p>
          <a:endParaRPr lang="es-ES"/>
        </a:p>
      </dgm:t>
    </dgm:pt>
    <dgm:pt modelId="{B72F60F1-DB46-4108-AA5F-794389F8A4A7}" type="pres">
      <dgm:prSet presAssocID="{6D12ED67-B608-42AB-847F-DC74DA0F9975}" presName="img" presStyleLbl="fgImgPlace1" presStyleIdx="0" presStyleCnt="2">
        <dgm:style>
          <a:lnRef idx="1">
            <a:schemeClr val="accent3"/>
          </a:lnRef>
          <a:fillRef idx="2">
            <a:schemeClr val="accent3"/>
          </a:fillRef>
          <a:effectRef idx="1">
            <a:schemeClr val="accent3"/>
          </a:effectRef>
          <a:fontRef idx="minor">
            <a:schemeClr val="dk1"/>
          </a:fontRef>
        </dgm:style>
      </dgm:prSet>
      <dgm:spPr>
        <a:blipFill rotWithShape="1">
          <a:blip xmlns:r="http://schemas.openxmlformats.org/officeDocument/2006/relationships" r:embed="rId1"/>
          <a:stretch>
            <a:fillRect/>
          </a:stretch>
        </a:blipFill>
      </dgm:spPr>
      <dgm:t>
        <a:bodyPr/>
        <a:lstStyle/>
        <a:p>
          <a:endParaRPr lang="es-ES"/>
        </a:p>
      </dgm:t>
    </dgm:pt>
    <dgm:pt modelId="{933D7462-765A-4601-8B05-D0B161903623}" type="pres">
      <dgm:prSet presAssocID="{6D12ED67-B608-42AB-847F-DC74DA0F9975}" presName="text" presStyleLbl="node1" presStyleIdx="0" presStyleCnt="2">
        <dgm:presLayoutVars>
          <dgm:bulletEnabled val="1"/>
        </dgm:presLayoutVars>
      </dgm:prSet>
      <dgm:spPr/>
      <dgm:t>
        <a:bodyPr/>
        <a:lstStyle/>
        <a:p>
          <a:endParaRPr lang="es-ES"/>
        </a:p>
      </dgm:t>
    </dgm:pt>
    <dgm:pt modelId="{350E092A-7E84-425C-844A-EFF18F5E635A}" type="pres">
      <dgm:prSet presAssocID="{EBFEF898-A94F-473E-9A21-D0E0280588AC}" presName="spacer" presStyleCnt="0"/>
      <dgm:spPr/>
    </dgm:pt>
    <dgm:pt modelId="{AB4D8531-B608-4C23-81E2-DD6B6444FFE3}" type="pres">
      <dgm:prSet presAssocID="{7CDDCD68-0AD8-4DAD-B97D-6121F146FA75}" presName="comp" presStyleCnt="0"/>
      <dgm:spPr/>
    </dgm:pt>
    <dgm:pt modelId="{9B7A5076-69A8-4230-B816-4689043785AD}" type="pres">
      <dgm:prSet presAssocID="{7CDDCD68-0AD8-4DAD-B97D-6121F146FA75}" presName="box" presStyleLbl="node1" presStyleIdx="1" presStyleCnt="2"/>
      <dgm:spPr/>
      <dgm:t>
        <a:bodyPr/>
        <a:lstStyle/>
        <a:p>
          <a:endParaRPr lang="es-ES"/>
        </a:p>
      </dgm:t>
    </dgm:pt>
    <dgm:pt modelId="{2A7031A3-C729-449E-A1E2-87F97D53A29A}" type="pres">
      <dgm:prSet presAssocID="{7CDDCD68-0AD8-4DAD-B97D-6121F146FA75}" presName="img" presStyleLbl="fgImgPlace1" presStyleIdx="1" presStyleCnt="2">
        <dgm:style>
          <a:lnRef idx="1">
            <a:schemeClr val="accent3"/>
          </a:lnRef>
          <a:fillRef idx="2">
            <a:schemeClr val="accent3"/>
          </a:fillRef>
          <a:effectRef idx="1">
            <a:schemeClr val="accent3"/>
          </a:effectRef>
          <a:fontRef idx="minor">
            <a:schemeClr val="dk1"/>
          </a:fontRef>
        </dgm:style>
      </dgm:prSet>
      <dgm:spPr>
        <a:blipFill rotWithShape="1">
          <a:blip xmlns:r="http://schemas.openxmlformats.org/officeDocument/2006/relationships" r:embed="rId2"/>
          <a:stretch>
            <a:fillRect/>
          </a:stretch>
        </a:blipFill>
      </dgm:spPr>
      <dgm:t>
        <a:bodyPr/>
        <a:lstStyle/>
        <a:p>
          <a:endParaRPr lang="es-ES"/>
        </a:p>
      </dgm:t>
    </dgm:pt>
    <dgm:pt modelId="{DB09BDDD-A576-4FF8-8E0C-99A5BFC52317}" type="pres">
      <dgm:prSet presAssocID="{7CDDCD68-0AD8-4DAD-B97D-6121F146FA75}" presName="text" presStyleLbl="node1" presStyleIdx="1" presStyleCnt="2">
        <dgm:presLayoutVars>
          <dgm:bulletEnabled val="1"/>
        </dgm:presLayoutVars>
      </dgm:prSet>
      <dgm:spPr/>
      <dgm:t>
        <a:bodyPr/>
        <a:lstStyle/>
        <a:p>
          <a:endParaRPr lang="es-ES"/>
        </a:p>
      </dgm:t>
    </dgm:pt>
  </dgm:ptLst>
  <dgm:cxnLst>
    <dgm:cxn modelId="{A6E0AD2F-FE52-4A35-8246-319CC70B3423}" srcId="{63249520-4856-411A-B3CD-FCCC2BB0F202}" destId="{7CDDCD68-0AD8-4DAD-B97D-6121F146FA75}" srcOrd="1" destOrd="0" parTransId="{8323DF2C-392A-44C6-8669-384F84208DF1}" sibTransId="{B415B88A-D863-4E05-A178-D328C7FAB213}"/>
    <dgm:cxn modelId="{18F5C6D4-D553-4D34-BC5F-C325C214B35B}" type="presOf" srcId="{7CDDCD68-0AD8-4DAD-B97D-6121F146FA75}" destId="{DB09BDDD-A576-4FF8-8E0C-99A5BFC52317}" srcOrd="1" destOrd="0" presId="urn:microsoft.com/office/officeart/2005/8/layout/vList4"/>
    <dgm:cxn modelId="{FA01BCB6-A055-4C89-8A18-C7624A86D061}" srcId="{6D12ED67-B608-42AB-847F-DC74DA0F9975}" destId="{1B17436B-BD66-4955-AE31-EE832A674CF4}" srcOrd="0" destOrd="0" parTransId="{D2D47F8B-65CD-4B91-86C2-17C2AE61CDCB}" sibTransId="{D63C0B1F-B24C-4C38-8C5D-AAD15362303B}"/>
    <dgm:cxn modelId="{1DC5201B-6C7D-4610-93EC-2C4112D3FD93}" type="presOf" srcId="{1B17436B-BD66-4955-AE31-EE832A674CF4}" destId="{933D7462-765A-4601-8B05-D0B161903623}" srcOrd="1" destOrd="1" presId="urn:microsoft.com/office/officeart/2005/8/layout/vList4"/>
    <dgm:cxn modelId="{8BEC538A-35D9-44DA-BF42-31929E4C016E}" type="presOf" srcId="{6D12ED67-B608-42AB-847F-DC74DA0F9975}" destId="{0B89A358-1CA0-4901-BF97-55E3F79242B1}" srcOrd="0" destOrd="0" presId="urn:microsoft.com/office/officeart/2005/8/layout/vList4"/>
    <dgm:cxn modelId="{D5390A0C-526D-4060-AC4B-8718FE6E23DA}" srcId="{7CDDCD68-0AD8-4DAD-B97D-6121F146FA75}" destId="{058D0DA6-A4C2-4D68-B792-D06980125F21}" srcOrd="0" destOrd="0" parTransId="{99DEFB9D-F837-44AD-A8BC-7F3F523D6F8B}" sibTransId="{FD8E5B48-4047-4796-B66F-34823F99A9BB}"/>
    <dgm:cxn modelId="{6B2D79FD-A536-43CF-91F5-74C1061CE587}" type="presOf" srcId="{6D12ED67-B608-42AB-847F-DC74DA0F9975}" destId="{933D7462-765A-4601-8B05-D0B161903623}" srcOrd="1" destOrd="0" presId="urn:microsoft.com/office/officeart/2005/8/layout/vList4"/>
    <dgm:cxn modelId="{7CCE270C-2F54-49F5-925D-FD11A6689A73}" type="presOf" srcId="{058D0DA6-A4C2-4D68-B792-D06980125F21}" destId="{9B7A5076-69A8-4230-B816-4689043785AD}" srcOrd="0" destOrd="1" presId="urn:microsoft.com/office/officeart/2005/8/layout/vList4"/>
    <dgm:cxn modelId="{A0666879-F900-4DB3-AA3F-CCBF9E05E3A3}" type="presOf" srcId="{058D0DA6-A4C2-4D68-B792-D06980125F21}" destId="{DB09BDDD-A576-4FF8-8E0C-99A5BFC52317}" srcOrd="1" destOrd="1" presId="urn:microsoft.com/office/officeart/2005/8/layout/vList4"/>
    <dgm:cxn modelId="{1B330432-2589-4966-8A5E-35C2CFFDFD50}" type="presOf" srcId="{63249520-4856-411A-B3CD-FCCC2BB0F202}" destId="{CE37B7F9-841E-42D5-B53A-A8AAB0FDA992}" srcOrd="0" destOrd="0" presId="urn:microsoft.com/office/officeart/2005/8/layout/vList4"/>
    <dgm:cxn modelId="{D32E9AA7-E455-4E08-997E-A62A98205052}" type="presOf" srcId="{7CDDCD68-0AD8-4DAD-B97D-6121F146FA75}" destId="{9B7A5076-69A8-4230-B816-4689043785AD}" srcOrd="0" destOrd="0" presId="urn:microsoft.com/office/officeart/2005/8/layout/vList4"/>
    <dgm:cxn modelId="{6D7B71D0-A7A5-4FD7-8DB6-4EA327175270}" type="presOf" srcId="{1B17436B-BD66-4955-AE31-EE832A674CF4}" destId="{0B89A358-1CA0-4901-BF97-55E3F79242B1}" srcOrd="0" destOrd="1" presId="urn:microsoft.com/office/officeart/2005/8/layout/vList4"/>
    <dgm:cxn modelId="{B066E2F0-2CD4-4938-BFC5-0AD44C7EE237}" srcId="{63249520-4856-411A-B3CD-FCCC2BB0F202}" destId="{6D12ED67-B608-42AB-847F-DC74DA0F9975}" srcOrd="0" destOrd="0" parTransId="{124B96E5-5711-4344-9C1D-E2E8BB4F7391}" sibTransId="{EBFEF898-A94F-473E-9A21-D0E0280588AC}"/>
    <dgm:cxn modelId="{EDD239F6-FFD7-4AFF-ADCD-225EC9A28991}" type="presParOf" srcId="{CE37B7F9-841E-42D5-B53A-A8AAB0FDA992}" destId="{6888FAC2-F400-4BC4-8618-309D3D3719AC}" srcOrd="0" destOrd="0" presId="urn:microsoft.com/office/officeart/2005/8/layout/vList4"/>
    <dgm:cxn modelId="{D6EBE483-77E9-440E-B462-66295980ECA8}" type="presParOf" srcId="{6888FAC2-F400-4BC4-8618-309D3D3719AC}" destId="{0B89A358-1CA0-4901-BF97-55E3F79242B1}" srcOrd="0" destOrd="0" presId="urn:microsoft.com/office/officeart/2005/8/layout/vList4"/>
    <dgm:cxn modelId="{DEEAE76A-9730-4A8D-B2BB-7543D7A8F92E}" type="presParOf" srcId="{6888FAC2-F400-4BC4-8618-309D3D3719AC}" destId="{B72F60F1-DB46-4108-AA5F-794389F8A4A7}" srcOrd="1" destOrd="0" presId="urn:microsoft.com/office/officeart/2005/8/layout/vList4"/>
    <dgm:cxn modelId="{2DB9DEB2-9164-4BE4-AA70-CF1E9986E5FF}" type="presParOf" srcId="{6888FAC2-F400-4BC4-8618-309D3D3719AC}" destId="{933D7462-765A-4601-8B05-D0B161903623}" srcOrd="2" destOrd="0" presId="urn:microsoft.com/office/officeart/2005/8/layout/vList4"/>
    <dgm:cxn modelId="{4399B1D5-D97E-4656-B10D-298B5F289148}" type="presParOf" srcId="{CE37B7F9-841E-42D5-B53A-A8AAB0FDA992}" destId="{350E092A-7E84-425C-844A-EFF18F5E635A}" srcOrd="1" destOrd="0" presId="urn:microsoft.com/office/officeart/2005/8/layout/vList4"/>
    <dgm:cxn modelId="{80EE154F-74DD-42F2-BA00-BC9CA179999C}" type="presParOf" srcId="{CE37B7F9-841E-42D5-B53A-A8AAB0FDA992}" destId="{AB4D8531-B608-4C23-81E2-DD6B6444FFE3}" srcOrd="2" destOrd="0" presId="urn:microsoft.com/office/officeart/2005/8/layout/vList4"/>
    <dgm:cxn modelId="{8437A68B-9CD6-40D6-92DB-2357A37D8C39}" type="presParOf" srcId="{AB4D8531-B608-4C23-81E2-DD6B6444FFE3}" destId="{9B7A5076-69A8-4230-B816-4689043785AD}" srcOrd="0" destOrd="0" presId="urn:microsoft.com/office/officeart/2005/8/layout/vList4"/>
    <dgm:cxn modelId="{120523B4-7FA2-463F-B0B4-A72D30B49EE3}" type="presParOf" srcId="{AB4D8531-B608-4C23-81E2-DD6B6444FFE3}" destId="{2A7031A3-C729-449E-A1E2-87F97D53A29A}" srcOrd="1" destOrd="0" presId="urn:microsoft.com/office/officeart/2005/8/layout/vList4"/>
    <dgm:cxn modelId="{9936DE68-E2E9-4F9F-8D47-E68399BE0AFB}" type="presParOf" srcId="{AB4D8531-B608-4C23-81E2-DD6B6444FFE3}" destId="{DB09BDDD-A576-4FF8-8E0C-99A5BFC5231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249520-4856-411A-B3CD-FCCC2BB0F202}" type="doc">
      <dgm:prSet loTypeId="urn:microsoft.com/office/officeart/2008/layout/VerticalCurvedList" loCatId="list" qsTypeId="urn:microsoft.com/office/officeart/2005/8/quickstyle/simple4" qsCatId="simple" csTypeId="urn:microsoft.com/office/officeart/2005/8/colors/accent3_1" csCatId="accent3" phldr="1"/>
      <dgm:spPr/>
      <dgm:t>
        <a:bodyPr/>
        <a:lstStyle/>
        <a:p>
          <a:endParaRPr lang="es-ES"/>
        </a:p>
      </dgm:t>
    </dgm:pt>
    <dgm:pt modelId="{CE44B9E3-B19E-452D-BE06-66660CC07E5A}">
      <dgm:prSet/>
      <dgm:spPr/>
      <dgm:t>
        <a:bodyPr/>
        <a:lstStyle/>
        <a:p>
          <a:r>
            <a:rPr lang="es-MX" dirty="0" smtClean="0"/>
            <a:t>Un entorno económico favorable mejorará las operaciones crediticias de las cooperativas de ahorro y crédito del segmento 4 cantón Quito, en los indicadores de liquidez, solvencia, y proporción de depósitos y créditos</a:t>
          </a:r>
          <a:r>
            <a:rPr lang="es-MX" dirty="0" smtClean="0"/>
            <a:t>.</a:t>
          </a:r>
          <a:endParaRPr lang="es-MX" dirty="0"/>
        </a:p>
      </dgm:t>
    </dgm:pt>
    <dgm:pt modelId="{5897BA4B-1262-4327-A2FC-49CCFEC13F28}" type="parTrans" cxnId="{131A1B68-F828-4EC4-BA2A-224ABAB0D963}">
      <dgm:prSet/>
      <dgm:spPr/>
      <dgm:t>
        <a:bodyPr/>
        <a:lstStyle/>
        <a:p>
          <a:endParaRPr lang="es-ES"/>
        </a:p>
      </dgm:t>
    </dgm:pt>
    <dgm:pt modelId="{8202D66C-9A39-4D83-8D77-301A6C349C42}" type="sibTrans" cxnId="{131A1B68-F828-4EC4-BA2A-224ABAB0D963}">
      <dgm:prSet/>
      <dgm:spPr/>
      <dgm:t>
        <a:bodyPr/>
        <a:lstStyle/>
        <a:p>
          <a:endParaRPr lang="es-ES"/>
        </a:p>
      </dgm:t>
    </dgm:pt>
    <dgm:pt modelId="{E718B872-599C-471B-ADD8-3958B46BB18B}">
      <dgm:prSet/>
      <dgm:spPr/>
      <dgm:t>
        <a:bodyPr/>
        <a:lstStyle/>
        <a:p>
          <a:r>
            <a:rPr lang="es-MX" dirty="0" smtClean="0"/>
            <a:t>La morosidad no es afectada principalmente por el entorno económico del país. El factor predominante para este indicador es la gestión del crédito que realice una cooperativa financiera.</a:t>
          </a:r>
          <a:endParaRPr lang="es-MX" dirty="0"/>
        </a:p>
      </dgm:t>
    </dgm:pt>
    <dgm:pt modelId="{15782EBD-F859-49C4-A3F4-386EE54C8935}" type="parTrans" cxnId="{04D00F1C-CFEF-4751-9494-3BE51B50200E}">
      <dgm:prSet/>
      <dgm:spPr/>
      <dgm:t>
        <a:bodyPr/>
        <a:lstStyle/>
        <a:p>
          <a:endParaRPr lang="es-ES"/>
        </a:p>
      </dgm:t>
    </dgm:pt>
    <dgm:pt modelId="{2B847796-25D2-49A2-B074-2599C808B1D2}" type="sibTrans" cxnId="{04D00F1C-CFEF-4751-9494-3BE51B50200E}">
      <dgm:prSet/>
      <dgm:spPr/>
      <dgm:t>
        <a:bodyPr/>
        <a:lstStyle/>
        <a:p>
          <a:endParaRPr lang="es-ES"/>
        </a:p>
      </dgm:t>
    </dgm:pt>
    <dgm:pt modelId="{2AEF74AC-E7E7-40C0-8EEC-E4B67F4E2051}" type="pres">
      <dgm:prSet presAssocID="{63249520-4856-411A-B3CD-FCCC2BB0F202}" presName="Name0" presStyleCnt="0">
        <dgm:presLayoutVars>
          <dgm:chMax val="7"/>
          <dgm:chPref val="7"/>
          <dgm:dir/>
        </dgm:presLayoutVars>
      </dgm:prSet>
      <dgm:spPr/>
      <dgm:t>
        <a:bodyPr/>
        <a:lstStyle/>
        <a:p>
          <a:endParaRPr lang="es-ES"/>
        </a:p>
      </dgm:t>
    </dgm:pt>
    <dgm:pt modelId="{3422D3A0-EDEF-4CB9-A3DD-24AA54BECB88}" type="pres">
      <dgm:prSet presAssocID="{63249520-4856-411A-B3CD-FCCC2BB0F202}" presName="Name1" presStyleCnt="0"/>
      <dgm:spPr/>
    </dgm:pt>
    <dgm:pt modelId="{FE6A316C-0C25-49DE-B4FE-CD84A6D3F10D}" type="pres">
      <dgm:prSet presAssocID="{63249520-4856-411A-B3CD-FCCC2BB0F202}" presName="cycle" presStyleCnt="0"/>
      <dgm:spPr/>
    </dgm:pt>
    <dgm:pt modelId="{B4172336-AC7A-4C6C-A20E-41C208F76E49}" type="pres">
      <dgm:prSet presAssocID="{63249520-4856-411A-B3CD-FCCC2BB0F202}" presName="srcNode" presStyleLbl="node1" presStyleIdx="0" presStyleCnt="2"/>
      <dgm:spPr/>
    </dgm:pt>
    <dgm:pt modelId="{A54C7D90-6F37-4C1C-8E34-E54A7689446A}" type="pres">
      <dgm:prSet presAssocID="{63249520-4856-411A-B3CD-FCCC2BB0F202}" presName="conn" presStyleLbl="parChTrans1D2" presStyleIdx="0" presStyleCnt="1"/>
      <dgm:spPr/>
      <dgm:t>
        <a:bodyPr/>
        <a:lstStyle/>
        <a:p>
          <a:endParaRPr lang="es-ES"/>
        </a:p>
      </dgm:t>
    </dgm:pt>
    <dgm:pt modelId="{50103A61-2740-4271-82D1-6B778EC045DD}" type="pres">
      <dgm:prSet presAssocID="{63249520-4856-411A-B3CD-FCCC2BB0F202}" presName="extraNode" presStyleLbl="node1" presStyleIdx="0" presStyleCnt="2"/>
      <dgm:spPr/>
    </dgm:pt>
    <dgm:pt modelId="{3D9C49CF-50CD-430A-8E58-6BE1BD613FA0}" type="pres">
      <dgm:prSet presAssocID="{63249520-4856-411A-B3CD-FCCC2BB0F202}" presName="dstNode" presStyleLbl="node1" presStyleIdx="0" presStyleCnt="2"/>
      <dgm:spPr/>
    </dgm:pt>
    <dgm:pt modelId="{A775A80F-09C5-4324-9233-899BEC8794BA}" type="pres">
      <dgm:prSet presAssocID="{CE44B9E3-B19E-452D-BE06-66660CC07E5A}" presName="text_1" presStyleLbl="node1" presStyleIdx="0" presStyleCnt="2">
        <dgm:presLayoutVars>
          <dgm:bulletEnabled val="1"/>
        </dgm:presLayoutVars>
      </dgm:prSet>
      <dgm:spPr/>
      <dgm:t>
        <a:bodyPr/>
        <a:lstStyle/>
        <a:p>
          <a:endParaRPr lang="es-ES"/>
        </a:p>
      </dgm:t>
    </dgm:pt>
    <dgm:pt modelId="{3CF5A014-9E65-4D3F-92A0-D4F96708ECEC}" type="pres">
      <dgm:prSet presAssocID="{CE44B9E3-B19E-452D-BE06-66660CC07E5A}" presName="accent_1" presStyleCnt="0"/>
      <dgm:spPr/>
    </dgm:pt>
    <dgm:pt modelId="{3354F837-1F89-43A3-AE13-989EE25595BF}" type="pres">
      <dgm:prSet presAssocID="{CE44B9E3-B19E-452D-BE06-66660CC07E5A}" presName="accentRepeatNode" presStyleLbl="solidFgAcc1" presStyleIdx="0" presStyleCnt="2" custScaleX="79709" custScaleY="75894"/>
      <dgm:spPr>
        <a:blipFill rotWithShape="0">
          <a:blip xmlns:r="http://schemas.openxmlformats.org/officeDocument/2006/relationships" r:embed="rId1">
            <a:duotone>
              <a:prstClr val="black"/>
              <a:schemeClr val="accent4">
                <a:tint val="45000"/>
                <a:satMod val="400000"/>
              </a:schemeClr>
            </a:duotone>
          </a:blip>
          <a:stretch>
            <a:fillRect/>
          </a:stretch>
        </a:blipFill>
      </dgm:spPr>
      <dgm:t>
        <a:bodyPr/>
        <a:lstStyle/>
        <a:p>
          <a:endParaRPr lang="es-ES"/>
        </a:p>
      </dgm:t>
    </dgm:pt>
    <dgm:pt modelId="{B261A7DE-4EAF-4FA2-B96E-4E28FB7510A6}" type="pres">
      <dgm:prSet presAssocID="{E718B872-599C-471B-ADD8-3958B46BB18B}" presName="text_2" presStyleLbl="node1" presStyleIdx="1" presStyleCnt="2">
        <dgm:presLayoutVars>
          <dgm:bulletEnabled val="1"/>
        </dgm:presLayoutVars>
      </dgm:prSet>
      <dgm:spPr/>
      <dgm:t>
        <a:bodyPr/>
        <a:lstStyle/>
        <a:p>
          <a:endParaRPr lang="es-ES"/>
        </a:p>
      </dgm:t>
    </dgm:pt>
    <dgm:pt modelId="{82C0A841-51D5-4B73-933B-369AD0E5A397}" type="pres">
      <dgm:prSet presAssocID="{E718B872-599C-471B-ADD8-3958B46BB18B}" presName="accent_2" presStyleCnt="0"/>
      <dgm:spPr/>
    </dgm:pt>
    <dgm:pt modelId="{C3855D3C-DFB6-4E85-AE5D-8B22E8BE2FFB}" type="pres">
      <dgm:prSet presAssocID="{E718B872-599C-471B-ADD8-3958B46BB18B}" presName="accentRepeatNode" presStyleLbl="solidFgAcc1" presStyleIdx="1" presStyleCnt="2" custScaleX="79709" custScaleY="75894"/>
      <dgm:spPr>
        <a:blipFill rotWithShape="0">
          <a:blip xmlns:r="http://schemas.openxmlformats.org/officeDocument/2006/relationships" r:embed="rId2"/>
          <a:stretch>
            <a:fillRect/>
          </a:stretch>
        </a:blipFill>
      </dgm:spPr>
      <dgm:t>
        <a:bodyPr/>
        <a:lstStyle/>
        <a:p>
          <a:endParaRPr lang="es-ES"/>
        </a:p>
      </dgm:t>
    </dgm:pt>
  </dgm:ptLst>
  <dgm:cxnLst>
    <dgm:cxn modelId="{131A1B68-F828-4EC4-BA2A-224ABAB0D963}" srcId="{63249520-4856-411A-B3CD-FCCC2BB0F202}" destId="{CE44B9E3-B19E-452D-BE06-66660CC07E5A}" srcOrd="0" destOrd="0" parTransId="{5897BA4B-1262-4327-A2FC-49CCFEC13F28}" sibTransId="{8202D66C-9A39-4D83-8D77-301A6C349C42}"/>
    <dgm:cxn modelId="{4D261984-BABC-4E68-8AF4-D083F938350D}" type="presOf" srcId="{63249520-4856-411A-B3CD-FCCC2BB0F202}" destId="{2AEF74AC-E7E7-40C0-8EEC-E4B67F4E2051}" srcOrd="0" destOrd="0" presId="urn:microsoft.com/office/officeart/2008/layout/VerticalCurvedList"/>
    <dgm:cxn modelId="{04D00F1C-CFEF-4751-9494-3BE51B50200E}" srcId="{63249520-4856-411A-B3CD-FCCC2BB0F202}" destId="{E718B872-599C-471B-ADD8-3958B46BB18B}" srcOrd="1" destOrd="0" parTransId="{15782EBD-F859-49C4-A3F4-386EE54C8935}" sibTransId="{2B847796-25D2-49A2-B074-2599C808B1D2}"/>
    <dgm:cxn modelId="{F4EB90AB-1793-46EC-AA6E-D48B6C363B88}" type="presOf" srcId="{CE44B9E3-B19E-452D-BE06-66660CC07E5A}" destId="{A775A80F-09C5-4324-9233-899BEC8794BA}" srcOrd="0" destOrd="0" presId="urn:microsoft.com/office/officeart/2008/layout/VerticalCurvedList"/>
    <dgm:cxn modelId="{A7941C3B-B97A-41D7-AE18-29351160BF85}" type="presOf" srcId="{E718B872-599C-471B-ADD8-3958B46BB18B}" destId="{B261A7DE-4EAF-4FA2-B96E-4E28FB7510A6}" srcOrd="0" destOrd="0" presId="urn:microsoft.com/office/officeart/2008/layout/VerticalCurvedList"/>
    <dgm:cxn modelId="{296E0B9E-0204-4D49-9D0E-1006F80FFD80}" type="presOf" srcId="{8202D66C-9A39-4D83-8D77-301A6C349C42}" destId="{A54C7D90-6F37-4C1C-8E34-E54A7689446A}" srcOrd="0" destOrd="0" presId="urn:microsoft.com/office/officeart/2008/layout/VerticalCurvedList"/>
    <dgm:cxn modelId="{A6720CB0-AFCB-4EA1-8734-6F4773408DA1}" type="presParOf" srcId="{2AEF74AC-E7E7-40C0-8EEC-E4B67F4E2051}" destId="{3422D3A0-EDEF-4CB9-A3DD-24AA54BECB88}" srcOrd="0" destOrd="0" presId="urn:microsoft.com/office/officeart/2008/layout/VerticalCurvedList"/>
    <dgm:cxn modelId="{9034795C-D86F-495B-B4C4-FC7056F98C21}" type="presParOf" srcId="{3422D3A0-EDEF-4CB9-A3DD-24AA54BECB88}" destId="{FE6A316C-0C25-49DE-B4FE-CD84A6D3F10D}" srcOrd="0" destOrd="0" presId="urn:microsoft.com/office/officeart/2008/layout/VerticalCurvedList"/>
    <dgm:cxn modelId="{A8AE0EC6-E7D6-4161-ABA8-6FF2AB14BCCA}" type="presParOf" srcId="{FE6A316C-0C25-49DE-B4FE-CD84A6D3F10D}" destId="{B4172336-AC7A-4C6C-A20E-41C208F76E49}" srcOrd="0" destOrd="0" presId="urn:microsoft.com/office/officeart/2008/layout/VerticalCurvedList"/>
    <dgm:cxn modelId="{5B159F5B-E73F-4A61-9112-3AAD95B1D118}" type="presParOf" srcId="{FE6A316C-0C25-49DE-B4FE-CD84A6D3F10D}" destId="{A54C7D90-6F37-4C1C-8E34-E54A7689446A}" srcOrd="1" destOrd="0" presId="urn:microsoft.com/office/officeart/2008/layout/VerticalCurvedList"/>
    <dgm:cxn modelId="{81F979A8-9CD3-4C46-BA6D-82215D1AE118}" type="presParOf" srcId="{FE6A316C-0C25-49DE-B4FE-CD84A6D3F10D}" destId="{50103A61-2740-4271-82D1-6B778EC045DD}" srcOrd="2" destOrd="0" presId="urn:microsoft.com/office/officeart/2008/layout/VerticalCurvedList"/>
    <dgm:cxn modelId="{02A9D72F-D46E-4101-A9F8-53063AADFCE0}" type="presParOf" srcId="{FE6A316C-0C25-49DE-B4FE-CD84A6D3F10D}" destId="{3D9C49CF-50CD-430A-8E58-6BE1BD613FA0}" srcOrd="3" destOrd="0" presId="urn:microsoft.com/office/officeart/2008/layout/VerticalCurvedList"/>
    <dgm:cxn modelId="{96BC145B-498A-462A-ADDE-E6A3924C58AD}" type="presParOf" srcId="{3422D3A0-EDEF-4CB9-A3DD-24AA54BECB88}" destId="{A775A80F-09C5-4324-9233-899BEC8794BA}" srcOrd="1" destOrd="0" presId="urn:microsoft.com/office/officeart/2008/layout/VerticalCurvedList"/>
    <dgm:cxn modelId="{7C9D2761-9F3A-40F4-A6CF-1DA386E9503D}" type="presParOf" srcId="{3422D3A0-EDEF-4CB9-A3DD-24AA54BECB88}" destId="{3CF5A014-9E65-4D3F-92A0-D4F96708ECEC}" srcOrd="2" destOrd="0" presId="urn:microsoft.com/office/officeart/2008/layout/VerticalCurvedList"/>
    <dgm:cxn modelId="{AF8E7EFA-4739-4A5C-914C-A8178F4FF49B}" type="presParOf" srcId="{3CF5A014-9E65-4D3F-92A0-D4F96708ECEC}" destId="{3354F837-1F89-43A3-AE13-989EE25595BF}" srcOrd="0" destOrd="0" presId="urn:microsoft.com/office/officeart/2008/layout/VerticalCurvedList"/>
    <dgm:cxn modelId="{7C51BEE7-7208-47A1-A0E4-477B129313EC}" type="presParOf" srcId="{3422D3A0-EDEF-4CB9-A3DD-24AA54BECB88}" destId="{B261A7DE-4EAF-4FA2-B96E-4E28FB7510A6}" srcOrd="3" destOrd="0" presId="urn:microsoft.com/office/officeart/2008/layout/VerticalCurvedList"/>
    <dgm:cxn modelId="{6DAF2484-E53A-4994-9110-239CF94B1219}" type="presParOf" srcId="{3422D3A0-EDEF-4CB9-A3DD-24AA54BECB88}" destId="{82C0A841-51D5-4B73-933B-369AD0E5A397}" srcOrd="4" destOrd="0" presId="urn:microsoft.com/office/officeart/2008/layout/VerticalCurvedList"/>
    <dgm:cxn modelId="{1BCA65EE-1DE2-4211-B395-44062A410679}" type="presParOf" srcId="{82C0A841-51D5-4B73-933B-369AD0E5A397}" destId="{C3855D3C-DFB6-4E85-AE5D-8B22E8BE2FF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7FBF83-62F7-45CD-B24B-42A1FCBD5183}" type="doc">
      <dgm:prSet loTypeId="urn:microsoft.com/office/officeart/2008/layout/SquareAccentList" loCatId="list" qsTypeId="urn:microsoft.com/office/officeart/2005/8/quickstyle/simple1" qsCatId="simple" csTypeId="urn:microsoft.com/office/officeart/2005/8/colors/colorful2" csCatId="colorful" phldr="1"/>
      <dgm:spPr/>
      <dgm:t>
        <a:bodyPr/>
        <a:lstStyle/>
        <a:p>
          <a:endParaRPr lang="es-ES"/>
        </a:p>
      </dgm:t>
    </dgm:pt>
    <dgm:pt modelId="{B1D716DB-39C7-4D67-AEF9-73E9A78AAAEE}">
      <dgm:prSet custT="1"/>
      <dgm:spPr/>
      <dgm:t>
        <a:bodyPr/>
        <a:lstStyle/>
        <a:p>
          <a:pPr rtl="0"/>
          <a:r>
            <a:rPr lang="es-MX" sz="1700" b="0" i="0" dirty="0" smtClean="0"/>
            <a:t>Dada las deficiencias en la información reportada se debe fortalecer las capacitaciones de los segmentos 4 y 5 con respecto a la información y utilización de los sistemas tecnológicos para el reporte trimestral, debido a que esta información ayuda a la validación del estado de las cooperativas.</a:t>
          </a:r>
          <a:endParaRPr lang="es-MX" sz="1700" dirty="0"/>
        </a:p>
      </dgm:t>
    </dgm:pt>
    <dgm:pt modelId="{3C992814-88D6-4281-9DAF-07173D81057B}" type="parTrans" cxnId="{823F4D22-9515-40F8-9510-4AA8E9D2AA53}">
      <dgm:prSet/>
      <dgm:spPr/>
      <dgm:t>
        <a:bodyPr/>
        <a:lstStyle/>
        <a:p>
          <a:endParaRPr lang="es-ES" sz="1700"/>
        </a:p>
      </dgm:t>
    </dgm:pt>
    <dgm:pt modelId="{52FD0636-932E-4FA9-8516-940F99BC53C1}" type="sibTrans" cxnId="{823F4D22-9515-40F8-9510-4AA8E9D2AA53}">
      <dgm:prSet/>
      <dgm:spPr/>
      <dgm:t>
        <a:bodyPr/>
        <a:lstStyle/>
        <a:p>
          <a:endParaRPr lang="es-ES" sz="1700"/>
        </a:p>
      </dgm:t>
    </dgm:pt>
    <dgm:pt modelId="{0D7006B2-47C2-4EB4-994D-DA233E659FC8}">
      <dgm:prSet custT="1"/>
      <dgm:spPr/>
      <dgm:t>
        <a:bodyPr/>
        <a:lstStyle/>
        <a:p>
          <a:pPr rtl="0"/>
          <a:r>
            <a:rPr lang="es-MX" sz="1700" b="0" i="0" dirty="0" smtClean="0"/>
            <a:t>Se debe fortalecer las alianzas entre la banca privada y las organizaciones cooperativas, dado que la banca privada dispone de una mejor estabilidad y estructura dentro del país, y las cooperativas disponen de mayor presencia geográfica. Esto fortalecerá al sistema financiero del país e incrementará la inclusión financiera dentro de la economía</a:t>
          </a:r>
          <a:endParaRPr lang="es-MX" sz="1700" dirty="0"/>
        </a:p>
      </dgm:t>
    </dgm:pt>
    <dgm:pt modelId="{C67556EF-D8FE-4104-93BA-3A515DBE9246}" type="parTrans" cxnId="{6531FD52-85DF-4E0D-A468-5F94BDF623D3}">
      <dgm:prSet/>
      <dgm:spPr/>
      <dgm:t>
        <a:bodyPr/>
        <a:lstStyle/>
        <a:p>
          <a:endParaRPr lang="es-ES" sz="1700"/>
        </a:p>
      </dgm:t>
    </dgm:pt>
    <dgm:pt modelId="{5AA09E14-A42A-4007-AAB5-11DA27DCD893}" type="sibTrans" cxnId="{6531FD52-85DF-4E0D-A468-5F94BDF623D3}">
      <dgm:prSet/>
      <dgm:spPr/>
      <dgm:t>
        <a:bodyPr/>
        <a:lstStyle/>
        <a:p>
          <a:endParaRPr lang="es-ES" sz="1700"/>
        </a:p>
      </dgm:t>
    </dgm:pt>
    <dgm:pt modelId="{F2BDC65D-B1D4-40D0-92EC-C8F000058C3F}">
      <dgm:prSet custT="1"/>
      <dgm:spPr/>
      <dgm:t>
        <a:bodyPr/>
        <a:lstStyle/>
        <a:p>
          <a:pPr rtl="0"/>
          <a:endParaRPr lang="es-MX" sz="1700" dirty="0"/>
        </a:p>
      </dgm:t>
    </dgm:pt>
    <dgm:pt modelId="{D99B1910-FAD4-4558-8358-6B1B522F5413}" type="parTrans" cxnId="{6A129B7A-17F5-4789-B901-CD7A4000F42F}">
      <dgm:prSet/>
      <dgm:spPr/>
      <dgm:t>
        <a:bodyPr/>
        <a:lstStyle/>
        <a:p>
          <a:endParaRPr lang="es-ES" sz="1700"/>
        </a:p>
      </dgm:t>
    </dgm:pt>
    <dgm:pt modelId="{21A6F3B3-2845-4184-9A27-66A5834EA870}" type="sibTrans" cxnId="{6A129B7A-17F5-4789-B901-CD7A4000F42F}">
      <dgm:prSet/>
      <dgm:spPr/>
      <dgm:t>
        <a:bodyPr/>
        <a:lstStyle/>
        <a:p>
          <a:endParaRPr lang="es-ES" sz="1700"/>
        </a:p>
      </dgm:t>
    </dgm:pt>
    <dgm:pt modelId="{82C41285-9A60-4740-8CA5-DABAFE65CE76}">
      <dgm:prSet custT="1"/>
      <dgm:spPr/>
      <dgm:t>
        <a:bodyPr/>
        <a:lstStyle/>
        <a:p>
          <a:pPr rtl="0"/>
          <a:endParaRPr lang="es-MX" sz="1700" dirty="0"/>
        </a:p>
      </dgm:t>
    </dgm:pt>
    <dgm:pt modelId="{9F485D24-BA27-448F-AB55-FAC11B93D495}" type="parTrans" cxnId="{42711954-A582-4259-BBAC-85E3799EACDA}">
      <dgm:prSet/>
      <dgm:spPr/>
      <dgm:t>
        <a:bodyPr/>
        <a:lstStyle/>
        <a:p>
          <a:endParaRPr lang="es-ES" sz="1700"/>
        </a:p>
      </dgm:t>
    </dgm:pt>
    <dgm:pt modelId="{E9C9B412-4F23-4765-8F91-747597B17A52}" type="sibTrans" cxnId="{42711954-A582-4259-BBAC-85E3799EACDA}">
      <dgm:prSet/>
      <dgm:spPr/>
      <dgm:t>
        <a:bodyPr/>
        <a:lstStyle/>
        <a:p>
          <a:endParaRPr lang="es-ES" sz="1700"/>
        </a:p>
      </dgm:t>
    </dgm:pt>
    <dgm:pt modelId="{AF15FCDF-3F93-4F0B-BB1D-073A252EC180}" type="pres">
      <dgm:prSet presAssocID="{0C7FBF83-62F7-45CD-B24B-42A1FCBD5183}" presName="layout" presStyleCnt="0">
        <dgm:presLayoutVars>
          <dgm:chMax/>
          <dgm:chPref/>
          <dgm:dir/>
          <dgm:resizeHandles/>
        </dgm:presLayoutVars>
      </dgm:prSet>
      <dgm:spPr/>
      <dgm:t>
        <a:bodyPr/>
        <a:lstStyle/>
        <a:p>
          <a:endParaRPr lang="es-ES"/>
        </a:p>
      </dgm:t>
    </dgm:pt>
    <dgm:pt modelId="{B35ABEEE-CC89-4AA1-9149-CE155001B638}" type="pres">
      <dgm:prSet presAssocID="{F2BDC65D-B1D4-40D0-92EC-C8F000058C3F}" presName="root" presStyleCnt="0">
        <dgm:presLayoutVars>
          <dgm:chMax/>
          <dgm:chPref/>
        </dgm:presLayoutVars>
      </dgm:prSet>
      <dgm:spPr/>
    </dgm:pt>
    <dgm:pt modelId="{C9E98A96-8E55-47DD-8C9B-8FDA4A00E167}" type="pres">
      <dgm:prSet presAssocID="{F2BDC65D-B1D4-40D0-92EC-C8F000058C3F}" presName="rootComposite" presStyleCnt="0">
        <dgm:presLayoutVars/>
      </dgm:prSet>
      <dgm:spPr/>
    </dgm:pt>
    <dgm:pt modelId="{0E3B9219-97F4-479D-B562-1B2AA9AEB533}" type="pres">
      <dgm:prSet presAssocID="{F2BDC65D-B1D4-40D0-92EC-C8F000058C3F}" presName="ParentAccent" presStyleLbl="alignNode1" presStyleIdx="0" presStyleCnt="2" custLinFactY="-59527" custLinFactNeighborX="-928" custLinFactNeighborY="-100000"/>
      <dgm:spPr/>
    </dgm:pt>
    <dgm:pt modelId="{5006520F-9614-4101-8326-EE8B0BF988BF}" type="pres">
      <dgm:prSet presAssocID="{F2BDC65D-B1D4-40D0-92EC-C8F000058C3F}" presName="ParentSmallAccent" presStyleLbl="fgAcc1" presStyleIdx="0" presStyleCnt="2" custLinFactY="-100000" custLinFactNeighborX="97" custLinFactNeighborY="-188365"/>
      <dgm:spPr/>
    </dgm:pt>
    <dgm:pt modelId="{E716FA19-853E-4786-9885-E88D930FAA90}" type="pres">
      <dgm:prSet presAssocID="{F2BDC65D-B1D4-40D0-92EC-C8F000058C3F}" presName="Parent" presStyleLbl="revTx" presStyleIdx="0" presStyleCnt="4">
        <dgm:presLayoutVars>
          <dgm:chMax/>
          <dgm:chPref val="4"/>
          <dgm:bulletEnabled val="1"/>
        </dgm:presLayoutVars>
      </dgm:prSet>
      <dgm:spPr/>
      <dgm:t>
        <a:bodyPr/>
        <a:lstStyle/>
        <a:p>
          <a:endParaRPr lang="es-ES"/>
        </a:p>
      </dgm:t>
    </dgm:pt>
    <dgm:pt modelId="{5F4945BA-891F-4EB6-BE2A-5DC3EEEED15E}" type="pres">
      <dgm:prSet presAssocID="{F2BDC65D-B1D4-40D0-92EC-C8F000058C3F}" presName="childShape" presStyleCnt="0">
        <dgm:presLayoutVars>
          <dgm:chMax val="0"/>
          <dgm:chPref val="0"/>
        </dgm:presLayoutVars>
      </dgm:prSet>
      <dgm:spPr/>
    </dgm:pt>
    <dgm:pt modelId="{86DE7478-8685-4111-957B-0B1841ED7156}" type="pres">
      <dgm:prSet presAssocID="{B1D716DB-39C7-4D67-AEF9-73E9A78AAAEE}" presName="childComposite" presStyleCnt="0">
        <dgm:presLayoutVars>
          <dgm:chMax val="0"/>
          <dgm:chPref val="0"/>
        </dgm:presLayoutVars>
      </dgm:prSet>
      <dgm:spPr/>
    </dgm:pt>
    <dgm:pt modelId="{8EE3C109-2F7C-4365-965A-B388F5F0B67E}" type="pres">
      <dgm:prSet presAssocID="{B1D716DB-39C7-4D67-AEF9-73E9A78AAAEE}" presName="ChildAccent" presStyleLbl="solidFgAcc1" presStyleIdx="0" presStyleCnt="2" custLinFactY="-166380" custLinFactNeighborX="-989" custLinFactNeighborY="-200000"/>
      <dgm:spPr/>
    </dgm:pt>
    <dgm:pt modelId="{540262DE-4CAE-4832-893F-B3674240DE91}" type="pres">
      <dgm:prSet presAssocID="{B1D716DB-39C7-4D67-AEF9-73E9A78AAAEE}" presName="Child" presStyleLbl="revTx" presStyleIdx="1" presStyleCnt="4" custLinFactNeighborX="78" custLinFactNeighborY="15290">
        <dgm:presLayoutVars>
          <dgm:chMax val="0"/>
          <dgm:chPref val="0"/>
          <dgm:bulletEnabled val="1"/>
        </dgm:presLayoutVars>
      </dgm:prSet>
      <dgm:spPr/>
      <dgm:t>
        <a:bodyPr/>
        <a:lstStyle/>
        <a:p>
          <a:endParaRPr lang="es-ES"/>
        </a:p>
      </dgm:t>
    </dgm:pt>
    <dgm:pt modelId="{097D2E96-7FB6-440E-9BFC-B95F91771593}" type="pres">
      <dgm:prSet presAssocID="{82C41285-9A60-4740-8CA5-DABAFE65CE76}" presName="root" presStyleCnt="0">
        <dgm:presLayoutVars>
          <dgm:chMax/>
          <dgm:chPref/>
        </dgm:presLayoutVars>
      </dgm:prSet>
      <dgm:spPr/>
    </dgm:pt>
    <dgm:pt modelId="{50187779-19BF-4E17-ACAE-2413FD8F8AA2}" type="pres">
      <dgm:prSet presAssocID="{82C41285-9A60-4740-8CA5-DABAFE65CE76}" presName="rootComposite" presStyleCnt="0">
        <dgm:presLayoutVars/>
      </dgm:prSet>
      <dgm:spPr/>
    </dgm:pt>
    <dgm:pt modelId="{637CED73-49C8-4012-B22D-68B0EAC15C56}" type="pres">
      <dgm:prSet presAssocID="{82C41285-9A60-4740-8CA5-DABAFE65CE76}" presName="ParentAccent" presStyleLbl="alignNode1" presStyleIdx="1" presStyleCnt="2" custLinFactY="-59527" custLinFactNeighborX="-928" custLinFactNeighborY="-100000"/>
      <dgm:spPr/>
    </dgm:pt>
    <dgm:pt modelId="{E36390A6-890D-4C9B-9670-1B7594801AE4}" type="pres">
      <dgm:prSet presAssocID="{82C41285-9A60-4740-8CA5-DABAFE65CE76}" presName="ParentSmallAccent" presStyleLbl="fgAcc1" presStyleIdx="1" presStyleCnt="2" custLinFactY="-100000" custLinFactNeighborX="97" custLinFactNeighborY="-188365"/>
      <dgm:spPr/>
    </dgm:pt>
    <dgm:pt modelId="{676F585B-E840-41FF-B393-3C864DB8A499}" type="pres">
      <dgm:prSet presAssocID="{82C41285-9A60-4740-8CA5-DABAFE65CE76}" presName="Parent" presStyleLbl="revTx" presStyleIdx="2" presStyleCnt="4">
        <dgm:presLayoutVars>
          <dgm:chMax/>
          <dgm:chPref val="4"/>
          <dgm:bulletEnabled val="1"/>
        </dgm:presLayoutVars>
      </dgm:prSet>
      <dgm:spPr/>
      <dgm:t>
        <a:bodyPr/>
        <a:lstStyle/>
        <a:p>
          <a:endParaRPr lang="es-ES"/>
        </a:p>
      </dgm:t>
    </dgm:pt>
    <dgm:pt modelId="{D36BF8B0-8490-44F3-98DF-C03B9023F91E}" type="pres">
      <dgm:prSet presAssocID="{82C41285-9A60-4740-8CA5-DABAFE65CE76}" presName="childShape" presStyleCnt="0">
        <dgm:presLayoutVars>
          <dgm:chMax val="0"/>
          <dgm:chPref val="0"/>
        </dgm:presLayoutVars>
      </dgm:prSet>
      <dgm:spPr/>
    </dgm:pt>
    <dgm:pt modelId="{BF0B5077-B5B0-4BEE-8C9D-713286F4FC73}" type="pres">
      <dgm:prSet presAssocID="{0D7006B2-47C2-4EB4-994D-DA233E659FC8}" presName="childComposite" presStyleCnt="0">
        <dgm:presLayoutVars>
          <dgm:chMax val="0"/>
          <dgm:chPref val="0"/>
        </dgm:presLayoutVars>
      </dgm:prSet>
      <dgm:spPr/>
    </dgm:pt>
    <dgm:pt modelId="{8374F144-3440-4902-BA1F-02EE289BEED7}" type="pres">
      <dgm:prSet presAssocID="{0D7006B2-47C2-4EB4-994D-DA233E659FC8}" presName="ChildAccent" presStyleLbl="solidFgAcc1" presStyleIdx="1" presStyleCnt="2" custLinFactY="-166380" custLinFactNeighborX="-989" custLinFactNeighborY="-200000"/>
      <dgm:spPr/>
    </dgm:pt>
    <dgm:pt modelId="{50E4C611-D40E-444F-9525-5BBF8CC47E5F}" type="pres">
      <dgm:prSet presAssocID="{0D7006B2-47C2-4EB4-994D-DA233E659FC8}" presName="Child" presStyleLbl="revTx" presStyleIdx="3" presStyleCnt="4" custLinFactNeighborX="78" custLinFactNeighborY="28669">
        <dgm:presLayoutVars>
          <dgm:chMax val="0"/>
          <dgm:chPref val="0"/>
          <dgm:bulletEnabled val="1"/>
        </dgm:presLayoutVars>
      </dgm:prSet>
      <dgm:spPr/>
      <dgm:t>
        <a:bodyPr/>
        <a:lstStyle/>
        <a:p>
          <a:endParaRPr lang="es-ES"/>
        </a:p>
      </dgm:t>
    </dgm:pt>
  </dgm:ptLst>
  <dgm:cxnLst>
    <dgm:cxn modelId="{8C645544-72BB-448B-BEF0-41DE8629C911}" type="presOf" srcId="{0C7FBF83-62F7-45CD-B24B-42A1FCBD5183}" destId="{AF15FCDF-3F93-4F0B-BB1D-073A252EC180}" srcOrd="0" destOrd="0" presId="urn:microsoft.com/office/officeart/2008/layout/SquareAccentList"/>
    <dgm:cxn modelId="{42711954-A582-4259-BBAC-85E3799EACDA}" srcId="{0C7FBF83-62F7-45CD-B24B-42A1FCBD5183}" destId="{82C41285-9A60-4740-8CA5-DABAFE65CE76}" srcOrd="1" destOrd="0" parTransId="{9F485D24-BA27-448F-AB55-FAC11B93D495}" sibTransId="{E9C9B412-4F23-4765-8F91-747597B17A52}"/>
    <dgm:cxn modelId="{6531FD52-85DF-4E0D-A468-5F94BDF623D3}" srcId="{82C41285-9A60-4740-8CA5-DABAFE65CE76}" destId="{0D7006B2-47C2-4EB4-994D-DA233E659FC8}" srcOrd="0" destOrd="0" parTransId="{C67556EF-D8FE-4104-93BA-3A515DBE9246}" sibTransId="{5AA09E14-A42A-4007-AAB5-11DA27DCD893}"/>
    <dgm:cxn modelId="{2240AF68-F5E5-43D5-8755-3A8B54C83E55}" type="presOf" srcId="{B1D716DB-39C7-4D67-AEF9-73E9A78AAAEE}" destId="{540262DE-4CAE-4832-893F-B3674240DE91}" srcOrd="0" destOrd="0" presId="urn:microsoft.com/office/officeart/2008/layout/SquareAccentList"/>
    <dgm:cxn modelId="{6A129B7A-17F5-4789-B901-CD7A4000F42F}" srcId="{0C7FBF83-62F7-45CD-B24B-42A1FCBD5183}" destId="{F2BDC65D-B1D4-40D0-92EC-C8F000058C3F}" srcOrd="0" destOrd="0" parTransId="{D99B1910-FAD4-4558-8358-6B1B522F5413}" sibTransId="{21A6F3B3-2845-4184-9A27-66A5834EA870}"/>
    <dgm:cxn modelId="{823F4D22-9515-40F8-9510-4AA8E9D2AA53}" srcId="{F2BDC65D-B1D4-40D0-92EC-C8F000058C3F}" destId="{B1D716DB-39C7-4D67-AEF9-73E9A78AAAEE}" srcOrd="0" destOrd="0" parTransId="{3C992814-88D6-4281-9DAF-07173D81057B}" sibTransId="{52FD0636-932E-4FA9-8516-940F99BC53C1}"/>
    <dgm:cxn modelId="{06C30EC8-4AFD-427C-9405-89AC81189E2B}" type="presOf" srcId="{82C41285-9A60-4740-8CA5-DABAFE65CE76}" destId="{676F585B-E840-41FF-B393-3C864DB8A499}" srcOrd="0" destOrd="0" presId="urn:microsoft.com/office/officeart/2008/layout/SquareAccentList"/>
    <dgm:cxn modelId="{9A982C46-FDF5-41A2-9D81-573ECC6C3581}" type="presOf" srcId="{F2BDC65D-B1D4-40D0-92EC-C8F000058C3F}" destId="{E716FA19-853E-4786-9885-E88D930FAA90}" srcOrd="0" destOrd="0" presId="urn:microsoft.com/office/officeart/2008/layout/SquareAccentList"/>
    <dgm:cxn modelId="{EF314823-DA9C-47E8-9672-716328B1643C}" type="presOf" srcId="{0D7006B2-47C2-4EB4-994D-DA233E659FC8}" destId="{50E4C611-D40E-444F-9525-5BBF8CC47E5F}" srcOrd="0" destOrd="0" presId="urn:microsoft.com/office/officeart/2008/layout/SquareAccentList"/>
    <dgm:cxn modelId="{F94F583C-C661-43B9-BD15-28211CAD7033}" type="presParOf" srcId="{AF15FCDF-3F93-4F0B-BB1D-073A252EC180}" destId="{B35ABEEE-CC89-4AA1-9149-CE155001B638}" srcOrd="0" destOrd="0" presId="urn:microsoft.com/office/officeart/2008/layout/SquareAccentList"/>
    <dgm:cxn modelId="{A13D5129-A5EF-404A-AD20-36FCAC3265A7}" type="presParOf" srcId="{B35ABEEE-CC89-4AA1-9149-CE155001B638}" destId="{C9E98A96-8E55-47DD-8C9B-8FDA4A00E167}" srcOrd="0" destOrd="0" presId="urn:microsoft.com/office/officeart/2008/layout/SquareAccentList"/>
    <dgm:cxn modelId="{B1D0098A-C411-4EC5-AF16-264767A5F07E}" type="presParOf" srcId="{C9E98A96-8E55-47DD-8C9B-8FDA4A00E167}" destId="{0E3B9219-97F4-479D-B562-1B2AA9AEB533}" srcOrd="0" destOrd="0" presId="urn:microsoft.com/office/officeart/2008/layout/SquareAccentList"/>
    <dgm:cxn modelId="{E12128B7-8AF7-47E8-BA13-C0F78323A733}" type="presParOf" srcId="{C9E98A96-8E55-47DD-8C9B-8FDA4A00E167}" destId="{5006520F-9614-4101-8326-EE8B0BF988BF}" srcOrd="1" destOrd="0" presId="urn:microsoft.com/office/officeart/2008/layout/SquareAccentList"/>
    <dgm:cxn modelId="{B9EBEC4D-A71C-4857-8EE5-882B37B72A11}" type="presParOf" srcId="{C9E98A96-8E55-47DD-8C9B-8FDA4A00E167}" destId="{E716FA19-853E-4786-9885-E88D930FAA90}" srcOrd="2" destOrd="0" presId="urn:microsoft.com/office/officeart/2008/layout/SquareAccentList"/>
    <dgm:cxn modelId="{C5B958B9-A910-42B9-B6A3-7E51E4789056}" type="presParOf" srcId="{B35ABEEE-CC89-4AA1-9149-CE155001B638}" destId="{5F4945BA-891F-4EB6-BE2A-5DC3EEEED15E}" srcOrd="1" destOrd="0" presId="urn:microsoft.com/office/officeart/2008/layout/SquareAccentList"/>
    <dgm:cxn modelId="{111EAB3B-919D-479B-815F-27325F3D6E0A}" type="presParOf" srcId="{5F4945BA-891F-4EB6-BE2A-5DC3EEEED15E}" destId="{86DE7478-8685-4111-957B-0B1841ED7156}" srcOrd="0" destOrd="0" presId="urn:microsoft.com/office/officeart/2008/layout/SquareAccentList"/>
    <dgm:cxn modelId="{375481E7-15EA-48B6-80A7-8E2099909195}" type="presParOf" srcId="{86DE7478-8685-4111-957B-0B1841ED7156}" destId="{8EE3C109-2F7C-4365-965A-B388F5F0B67E}" srcOrd="0" destOrd="0" presId="urn:microsoft.com/office/officeart/2008/layout/SquareAccentList"/>
    <dgm:cxn modelId="{C8920E17-D83A-46BA-8876-E5CEA51FBDF2}" type="presParOf" srcId="{86DE7478-8685-4111-957B-0B1841ED7156}" destId="{540262DE-4CAE-4832-893F-B3674240DE91}" srcOrd="1" destOrd="0" presId="urn:microsoft.com/office/officeart/2008/layout/SquareAccentList"/>
    <dgm:cxn modelId="{1B0B90F0-22E7-457D-B25C-E98E37572871}" type="presParOf" srcId="{AF15FCDF-3F93-4F0B-BB1D-073A252EC180}" destId="{097D2E96-7FB6-440E-9BFC-B95F91771593}" srcOrd="1" destOrd="0" presId="urn:microsoft.com/office/officeart/2008/layout/SquareAccentList"/>
    <dgm:cxn modelId="{FF125FBE-98CC-4B2C-8983-AD1715C7AB86}" type="presParOf" srcId="{097D2E96-7FB6-440E-9BFC-B95F91771593}" destId="{50187779-19BF-4E17-ACAE-2413FD8F8AA2}" srcOrd="0" destOrd="0" presId="urn:microsoft.com/office/officeart/2008/layout/SquareAccentList"/>
    <dgm:cxn modelId="{06681F31-6B45-4A42-AEA6-513E6CDAB960}" type="presParOf" srcId="{50187779-19BF-4E17-ACAE-2413FD8F8AA2}" destId="{637CED73-49C8-4012-B22D-68B0EAC15C56}" srcOrd="0" destOrd="0" presId="urn:microsoft.com/office/officeart/2008/layout/SquareAccentList"/>
    <dgm:cxn modelId="{8AC3A2C6-2325-401A-A118-9C9D8F4D6E94}" type="presParOf" srcId="{50187779-19BF-4E17-ACAE-2413FD8F8AA2}" destId="{E36390A6-890D-4C9B-9670-1B7594801AE4}" srcOrd="1" destOrd="0" presId="urn:microsoft.com/office/officeart/2008/layout/SquareAccentList"/>
    <dgm:cxn modelId="{3010AF97-0524-49F6-BA83-21AF6E144430}" type="presParOf" srcId="{50187779-19BF-4E17-ACAE-2413FD8F8AA2}" destId="{676F585B-E840-41FF-B393-3C864DB8A499}" srcOrd="2" destOrd="0" presId="urn:microsoft.com/office/officeart/2008/layout/SquareAccentList"/>
    <dgm:cxn modelId="{26F021BE-BF2E-497B-8B44-E43A06AFC5E2}" type="presParOf" srcId="{097D2E96-7FB6-440E-9BFC-B95F91771593}" destId="{D36BF8B0-8490-44F3-98DF-C03B9023F91E}" srcOrd="1" destOrd="0" presId="urn:microsoft.com/office/officeart/2008/layout/SquareAccentList"/>
    <dgm:cxn modelId="{19D2BAEC-1104-4D95-8788-F9B45B1F7783}" type="presParOf" srcId="{D36BF8B0-8490-44F3-98DF-C03B9023F91E}" destId="{BF0B5077-B5B0-4BEE-8C9D-713286F4FC73}" srcOrd="0" destOrd="0" presId="urn:microsoft.com/office/officeart/2008/layout/SquareAccentList"/>
    <dgm:cxn modelId="{A0E6FEB9-0F8D-4C0F-B2C7-49B54E1CFB7D}" type="presParOf" srcId="{BF0B5077-B5B0-4BEE-8C9D-713286F4FC73}" destId="{8374F144-3440-4902-BA1F-02EE289BEED7}" srcOrd="0" destOrd="0" presId="urn:microsoft.com/office/officeart/2008/layout/SquareAccentList"/>
    <dgm:cxn modelId="{95A170AA-8648-49C3-930A-F536B960C0C8}" type="presParOf" srcId="{BF0B5077-B5B0-4BEE-8C9D-713286F4FC73}" destId="{50E4C611-D40E-444F-9525-5BBF8CC47E5F}"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17309-77D6-4694-A7AA-F7B7F31FDC6B}">
      <dsp:nvSpPr>
        <dsp:cNvPr id="0" name=""/>
        <dsp:cNvSpPr/>
      </dsp:nvSpPr>
      <dsp:spPr>
        <a:xfrm>
          <a:off x="0" y="0"/>
          <a:ext cx="2650259" cy="2650259"/>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F1F129-C734-4B35-9F1D-3742A5A4CF1A}">
      <dsp:nvSpPr>
        <dsp:cNvPr id="0" name=""/>
        <dsp:cNvSpPr/>
      </dsp:nvSpPr>
      <dsp:spPr>
        <a:xfrm>
          <a:off x="1325129" y="0"/>
          <a:ext cx="4118072" cy="2650259"/>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MX" sz="1600" b="0" i="0" kern="1200" noProof="0" dirty="0" smtClean="0"/>
            <a:t>1.- Falta</a:t>
          </a:r>
          <a:r>
            <a:rPr lang="en-US" sz="1600" b="0" i="0" kern="1200" dirty="0" smtClean="0"/>
            <a:t> </a:t>
          </a:r>
          <a:r>
            <a:rPr lang="en-US" sz="1600" b="0" i="0" kern="1200" dirty="0" smtClean="0"/>
            <a:t>de </a:t>
          </a:r>
          <a:r>
            <a:rPr lang="es-MX" sz="1600" b="0" i="0" kern="1200" noProof="0" dirty="0" smtClean="0"/>
            <a:t>estructura</a:t>
          </a:r>
          <a:r>
            <a:rPr lang="en-US" sz="1600" b="0" i="0" kern="1200" dirty="0" smtClean="0"/>
            <a:t> </a:t>
          </a:r>
          <a:r>
            <a:rPr lang="es-MX" sz="1600" b="0" i="0" kern="1200" noProof="0" dirty="0" smtClean="0"/>
            <a:t>organizacional</a:t>
          </a:r>
          <a:r>
            <a:rPr lang="en-US" sz="1600" b="0" i="0" kern="1200" dirty="0" smtClean="0"/>
            <a:t> y </a:t>
          </a:r>
          <a:r>
            <a:rPr lang="es-MX" sz="1600" b="0" i="0" kern="1200" noProof="0" dirty="0" smtClean="0"/>
            <a:t>financiera</a:t>
          </a:r>
          <a:r>
            <a:rPr lang="en-US" sz="1600" b="0" i="0" kern="1200" dirty="0" smtClean="0"/>
            <a:t> </a:t>
          </a:r>
          <a:r>
            <a:rPr lang="es-MX" sz="1600" b="0" i="0" kern="1200" noProof="0" dirty="0" smtClean="0"/>
            <a:t>en</a:t>
          </a:r>
          <a:r>
            <a:rPr lang="en-US" sz="1600" b="0" i="0" kern="1200" dirty="0" smtClean="0"/>
            <a:t> las COACS</a:t>
          </a:r>
          <a:endParaRPr lang="es-MX" sz="1600" kern="1200" dirty="0"/>
        </a:p>
      </dsp:txBody>
      <dsp:txXfrm>
        <a:off x="1325129" y="0"/>
        <a:ext cx="4118072" cy="795079"/>
      </dsp:txXfrm>
    </dsp:sp>
    <dsp:sp modelId="{ACC3DA41-8862-4FB6-AD87-2AC542CA86C1}">
      <dsp:nvSpPr>
        <dsp:cNvPr id="0" name=""/>
        <dsp:cNvSpPr/>
      </dsp:nvSpPr>
      <dsp:spPr>
        <a:xfrm>
          <a:off x="463796" y="795079"/>
          <a:ext cx="1722667" cy="1722667"/>
        </a:xfrm>
        <a:prstGeom prst="pie">
          <a:avLst>
            <a:gd name="adj1" fmla="val 5400000"/>
            <a:gd name="adj2" fmla="val 16200000"/>
          </a:avLst>
        </a:prstGeom>
        <a:solidFill>
          <a:schemeClr val="accent3">
            <a:hueOff val="3319512"/>
            <a:satOff val="-2731"/>
            <a:lumOff val="3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F178D6-92F5-4D32-8BC1-546A91ADC8CC}">
      <dsp:nvSpPr>
        <dsp:cNvPr id="0" name=""/>
        <dsp:cNvSpPr/>
      </dsp:nvSpPr>
      <dsp:spPr>
        <a:xfrm>
          <a:off x="1325129" y="795079"/>
          <a:ext cx="4118072" cy="1722667"/>
        </a:xfrm>
        <a:prstGeom prst="rect">
          <a:avLst/>
        </a:prstGeom>
        <a:solidFill>
          <a:schemeClr val="lt1">
            <a:alpha val="90000"/>
            <a:hueOff val="0"/>
            <a:satOff val="0"/>
            <a:lumOff val="0"/>
            <a:alphaOff val="0"/>
          </a:schemeClr>
        </a:solidFill>
        <a:ln w="25400" cap="flat" cmpd="sng" algn="ctr">
          <a:solidFill>
            <a:schemeClr val="accent3">
              <a:hueOff val="3319512"/>
              <a:satOff val="-2731"/>
              <a:lumOff val="30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i="0" kern="1200" dirty="0" smtClean="0"/>
            <a:t>2.- </a:t>
          </a:r>
          <a:r>
            <a:rPr lang="en-US" sz="1600" b="0" i="0" kern="1200" dirty="0" err="1" smtClean="0"/>
            <a:t>Ambiente</a:t>
          </a:r>
          <a:r>
            <a:rPr lang="en-US" sz="1600" b="0" i="0" kern="1200" dirty="0" smtClean="0"/>
            <a:t> </a:t>
          </a:r>
          <a:r>
            <a:rPr lang="en-US" sz="1600" b="0" i="0" kern="1200" dirty="0" smtClean="0"/>
            <a:t>coyuntural del país que se ha agudizado en los últimos años.</a:t>
          </a:r>
          <a:endParaRPr lang="es-MX" sz="1600" kern="1200" dirty="0"/>
        </a:p>
      </dsp:txBody>
      <dsp:txXfrm>
        <a:off x="1325129" y="795079"/>
        <a:ext cx="4118072" cy="795077"/>
      </dsp:txXfrm>
    </dsp:sp>
    <dsp:sp modelId="{88BB5646-71C4-47A0-B18B-A8AAE9033D9D}">
      <dsp:nvSpPr>
        <dsp:cNvPr id="0" name=""/>
        <dsp:cNvSpPr/>
      </dsp:nvSpPr>
      <dsp:spPr>
        <a:xfrm>
          <a:off x="927591" y="1590156"/>
          <a:ext cx="795077" cy="795077"/>
        </a:xfrm>
        <a:prstGeom prst="pie">
          <a:avLst>
            <a:gd name="adj1" fmla="val 5400000"/>
            <a:gd name="adj2" fmla="val 16200000"/>
          </a:avLst>
        </a:prstGeom>
        <a:solidFill>
          <a:schemeClr val="accent3">
            <a:hueOff val="6639025"/>
            <a:satOff val="-5461"/>
            <a:lumOff val="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CDB120-D367-466A-BC53-0282CB4CD726}">
      <dsp:nvSpPr>
        <dsp:cNvPr id="0" name=""/>
        <dsp:cNvSpPr/>
      </dsp:nvSpPr>
      <dsp:spPr>
        <a:xfrm>
          <a:off x="1325129" y="1590156"/>
          <a:ext cx="4118072" cy="795077"/>
        </a:xfrm>
        <a:prstGeom prst="rect">
          <a:avLst/>
        </a:prstGeom>
        <a:solidFill>
          <a:schemeClr val="lt1">
            <a:alpha val="90000"/>
            <a:hueOff val="0"/>
            <a:satOff val="0"/>
            <a:lumOff val="0"/>
            <a:alphaOff val="0"/>
          </a:schemeClr>
        </a:solidFill>
        <a:ln w="25400" cap="flat" cmpd="sng" algn="ctr">
          <a:solidFill>
            <a:schemeClr val="accent3">
              <a:hueOff val="6639025"/>
              <a:satOff val="-5461"/>
              <a:lumOff val="6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i="0" kern="1200" dirty="0" smtClean="0"/>
            <a:t>El entorno económico es considerado como predominante </a:t>
          </a:r>
          <a:endParaRPr lang="es-MX" sz="1600" kern="1200" dirty="0"/>
        </a:p>
      </dsp:txBody>
      <dsp:txXfrm>
        <a:off x="1325129" y="1590156"/>
        <a:ext cx="4118072" cy="7950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B948F-7AF3-471C-A143-8911BEF5154C}">
      <dsp:nvSpPr>
        <dsp:cNvPr id="0" name=""/>
        <dsp:cNvSpPr/>
      </dsp:nvSpPr>
      <dsp:spPr>
        <a:xfrm>
          <a:off x="0" y="0"/>
          <a:ext cx="3494051" cy="3494051"/>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BCF499-4D97-45D4-9076-BBFF88BD8645}">
      <dsp:nvSpPr>
        <dsp:cNvPr id="0" name=""/>
        <dsp:cNvSpPr/>
      </dsp:nvSpPr>
      <dsp:spPr>
        <a:xfrm>
          <a:off x="1747025" y="0"/>
          <a:ext cx="6292805" cy="3494051"/>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just" defTabSz="666750" rtl="0">
            <a:lnSpc>
              <a:spcPct val="90000"/>
            </a:lnSpc>
            <a:spcBef>
              <a:spcPct val="0"/>
            </a:spcBef>
            <a:spcAft>
              <a:spcPct val="35000"/>
            </a:spcAft>
          </a:pPr>
          <a:r>
            <a:rPr lang="es-MX" sz="1500" b="0" i="0" kern="1200" dirty="0" smtClean="0"/>
            <a:t>Dado un entorno económico favorable, el sistema financiero del país se ve beneficiado, por lo cual, impulsar este segmento en época de bonanza ayudará a una mejor estabilidad en época de crisis. El gasto  público para este sector ha crecido en el periodo 2017, sin embargo, este refleja una mayor inversión en personal del sector público, evidenciando que esta inversión no se encuentra enfocada directamente en el segmento. </a:t>
          </a:r>
          <a:endParaRPr lang="es-MX" sz="1500" kern="1200" dirty="0"/>
        </a:p>
      </dsp:txBody>
      <dsp:txXfrm>
        <a:off x="1747025" y="0"/>
        <a:ext cx="6292805" cy="1659674"/>
      </dsp:txXfrm>
    </dsp:sp>
    <dsp:sp modelId="{05645B93-DEC7-4B62-A49E-68A4A2E69978}">
      <dsp:nvSpPr>
        <dsp:cNvPr id="0" name=""/>
        <dsp:cNvSpPr/>
      </dsp:nvSpPr>
      <dsp:spPr>
        <a:xfrm>
          <a:off x="917188" y="1659674"/>
          <a:ext cx="1659674" cy="1659674"/>
        </a:xfrm>
        <a:prstGeom prst="pie">
          <a:avLst>
            <a:gd name="adj1" fmla="val 5400000"/>
            <a:gd name="adj2" fmla="val 16200000"/>
          </a:avLst>
        </a:prstGeom>
        <a:solidFill>
          <a:schemeClr val="accent4">
            <a:hueOff val="3508185"/>
            <a:satOff val="8525"/>
            <a:lumOff val="1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D895B1-D2EF-4E69-B505-E3C75CC828D7}">
      <dsp:nvSpPr>
        <dsp:cNvPr id="0" name=""/>
        <dsp:cNvSpPr/>
      </dsp:nvSpPr>
      <dsp:spPr>
        <a:xfrm>
          <a:off x="1747025" y="1659674"/>
          <a:ext cx="6292805" cy="1659674"/>
        </a:xfrm>
        <a:prstGeom prst="rect">
          <a:avLst/>
        </a:prstGeom>
        <a:solidFill>
          <a:schemeClr val="lt1">
            <a:alpha val="90000"/>
            <a:hueOff val="0"/>
            <a:satOff val="0"/>
            <a:lumOff val="0"/>
            <a:alphaOff val="0"/>
          </a:schemeClr>
        </a:solidFill>
        <a:ln w="25400" cap="flat" cmpd="sng" algn="ctr">
          <a:solidFill>
            <a:schemeClr val="accent4">
              <a:hueOff val="3508185"/>
              <a:satOff val="8525"/>
              <a:lumOff val="139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just" defTabSz="666750" rtl="0">
            <a:lnSpc>
              <a:spcPct val="90000"/>
            </a:lnSpc>
            <a:spcBef>
              <a:spcPct val="0"/>
            </a:spcBef>
            <a:spcAft>
              <a:spcPct val="35000"/>
            </a:spcAft>
          </a:pPr>
          <a:r>
            <a:rPr lang="es-MX" sz="1500" b="0" i="0" kern="1200" dirty="0" smtClean="0"/>
            <a:t>Una mejor inversión es el fortalecer los sistemas internos cooperativos por medio de capacitaciones en estructura, procesos, tecnología y administración financiera, que ayudan al crecimiento y desarrollo de las organizaciones cooperativas.</a:t>
          </a:r>
          <a:endParaRPr lang="es-MX" sz="1500" kern="1200" dirty="0"/>
        </a:p>
      </dsp:txBody>
      <dsp:txXfrm>
        <a:off x="1747025" y="1659674"/>
        <a:ext cx="6292805" cy="1659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B6ACB-6916-4E44-B929-8C8DCCD86623}">
      <dsp:nvSpPr>
        <dsp:cNvPr id="0" name=""/>
        <dsp:cNvSpPr/>
      </dsp:nvSpPr>
      <dsp:spPr>
        <a:xfrm>
          <a:off x="643260" y="1606"/>
          <a:ext cx="821869" cy="821869"/>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362EA7-3731-407A-8656-F3CC50B37DF3}">
      <dsp:nvSpPr>
        <dsp:cNvPr id="0" name=""/>
        <dsp:cNvSpPr/>
      </dsp:nvSpPr>
      <dsp:spPr>
        <a:xfrm>
          <a:off x="725447" y="83793"/>
          <a:ext cx="657495" cy="657495"/>
        </a:xfrm>
        <a:prstGeom prst="pie">
          <a:avLst>
            <a:gd name="adj1" fmla="val 12600000"/>
            <a:gd name="adj2" fmla="val 1620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D7481F-44F8-4A10-BA49-B8EF33157AAF}">
      <dsp:nvSpPr>
        <dsp:cNvPr id="0" name=""/>
        <dsp:cNvSpPr/>
      </dsp:nvSpPr>
      <dsp:spPr>
        <a:xfrm rot="16200000">
          <a:off x="-301889" y="1850813"/>
          <a:ext cx="2383422" cy="49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711200">
            <a:lnSpc>
              <a:spcPct val="90000"/>
            </a:lnSpc>
            <a:spcBef>
              <a:spcPct val="0"/>
            </a:spcBef>
            <a:spcAft>
              <a:spcPct val="35000"/>
            </a:spcAft>
          </a:pPr>
          <a:endParaRPr lang="es-MX" sz="1600" kern="1200" dirty="0">
            <a:latin typeface="+mj-lt"/>
          </a:endParaRPr>
        </a:p>
      </dsp:txBody>
      <dsp:txXfrm>
        <a:off x="-301889" y="1850813"/>
        <a:ext cx="2383422" cy="493121"/>
      </dsp:txXfrm>
    </dsp:sp>
    <dsp:sp modelId="{E83ACF7A-8176-446C-9DE2-96EF796A9776}">
      <dsp:nvSpPr>
        <dsp:cNvPr id="0" name=""/>
        <dsp:cNvSpPr/>
      </dsp:nvSpPr>
      <dsp:spPr>
        <a:xfrm>
          <a:off x="1218569" y="1606"/>
          <a:ext cx="1836007" cy="3287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11200">
            <a:lnSpc>
              <a:spcPct val="90000"/>
            </a:lnSpc>
            <a:spcBef>
              <a:spcPct val="0"/>
            </a:spcBef>
            <a:spcAft>
              <a:spcPct val="35000"/>
            </a:spcAft>
          </a:pPr>
          <a:r>
            <a:rPr lang="es-MX" sz="1600" kern="1200" dirty="0" smtClean="0"/>
            <a:t>Vera y Costa realizaron el artículo científico “Estimación y Proyección de la Calidad de la Cartera de Crédito utilizando Variables Macroeconómicas: Un estudio para Venezuela”</a:t>
          </a:r>
          <a:endParaRPr lang="es-MX" sz="1600" kern="1200" dirty="0">
            <a:latin typeface="+mj-lt"/>
          </a:endParaRPr>
        </a:p>
      </dsp:txBody>
      <dsp:txXfrm>
        <a:off x="1218569" y="1606"/>
        <a:ext cx="1836007" cy="3287479"/>
      </dsp:txXfrm>
    </dsp:sp>
    <dsp:sp modelId="{14D645DD-4462-4342-97AD-46C106CBE746}">
      <dsp:nvSpPr>
        <dsp:cNvPr id="0" name=""/>
        <dsp:cNvSpPr/>
      </dsp:nvSpPr>
      <dsp:spPr>
        <a:xfrm>
          <a:off x="3432072" y="1606"/>
          <a:ext cx="821869" cy="821869"/>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EAC8E0-8D05-41E8-86F8-B89ACC4EA75E}">
      <dsp:nvSpPr>
        <dsp:cNvPr id="0" name=""/>
        <dsp:cNvSpPr/>
      </dsp:nvSpPr>
      <dsp:spPr>
        <a:xfrm>
          <a:off x="3514259" y="83793"/>
          <a:ext cx="657495" cy="657495"/>
        </a:xfrm>
        <a:prstGeom prst="pie">
          <a:avLst>
            <a:gd name="adj1" fmla="val 9000000"/>
            <a:gd name="adj2" fmla="val 162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896AAB-C059-4147-A2EF-C58C5E41EF4D}">
      <dsp:nvSpPr>
        <dsp:cNvPr id="0" name=""/>
        <dsp:cNvSpPr/>
      </dsp:nvSpPr>
      <dsp:spPr>
        <a:xfrm rot="16200000">
          <a:off x="2486922" y="1850813"/>
          <a:ext cx="2383422" cy="49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711200" rtl="0">
            <a:lnSpc>
              <a:spcPct val="90000"/>
            </a:lnSpc>
            <a:spcBef>
              <a:spcPct val="0"/>
            </a:spcBef>
            <a:spcAft>
              <a:spcPct val="35000"/>
            </a:spcAft>
          </a:pPr>
          <a:endParaRPr lang="es-MX" sz="1600" b="1" kern="1200" dirty="0">
            <a:latin typeface="+mj-lt"/>
          </a:endParaRPr>
        </a:p>
      </dsp:txBody>
      <dsp:txXfrm>
        <a:off x="2486922" y="1850813"/>
        <a:ext cx="2383422" cy="493121"/>
      </dsp:txXfrm>
    </dsp:sp>
    <dsp:sp modelId="{AF6889FA-6D62-471E-9493-FA14F3FF5E59}">
      <dsp:nvSpPr>
        <dsp:cNvPr id="0" name=""/>
        <dsp:cNvSpPr/>
      </dsp:nvSpPr>
      <dsp:spPr>
        <a:xfrm>
          <a:off x="4007381" y="1606"/>
          <a:ext cx="1643739" cy="3287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11200" rtl="0">
            <a:lnSpc>
              <a:spcPct val="90000"/>
            </a:lnSpc>
            <a:spcBef>
              <a:spcPct val="0"/>
            </a:spcBef>
            <a:spcAft>
              <a:spcPct val="35000"/>
            </a:spcAft>
          </a:pPr>
          <a:r>
            <a:rPr lang="es-MX" sz="1600" kern="1200" dirty="0" smtClean="0"/>
            <a:t>Hernández y Zárate indicaron en su investigación: “Un </a:t>
          </a:r>
          <a:r>
            <a:rPr lang="es-MX" sz="1600" kern="1200" dirty="0" smtClean="0"/>
            <a:t>Modelo </a:t>
          </a:r>
          <a:r>
            <a:rPr lang="es-MX" sz="1600" kern="1200" dirty="0" smtClean="0"/>
            <a:t>de </a:t>
          </a:r>
          <a:r>
            <a:rPr lang="es-MX" sz="1600" kern="1200" dirty="0" smtClean="0"/>
            <a:t>Demanda </a:t>
          </a:r>
          <a:r>
            <a:rPr lang="es-MX" sz="1600" kern="1200" dirty="0" smtClean="0"/>
            <a:t>para el </a:t>
          </a:r>
          <a:r>
            <a:rPr lang="es-MX" sz="1600" kern="1200" dirty="0" smtClean="0"/>
            <a:t>Crédito Bancario </a:t>
          </a:r>
          <a:r>
            <a:rPr lang="es-MX" sz="1600" kern="1200" dirty="0" smtClean="0"/>
            <a:t>en México”</a:t>
          </a:r>
          <a:endParaRPr lang="es-MX" sz="1600" b="1" kern="1200" dirty="0">
            <a:latin typeface="+mj-lt"/>
          </a:endParaRPr>
        </a:p>
      </dsp:txBody>
      <dsp:txXfrm>
        <a:off x="4007381" y="1606"/>
        <a:ext cx="1643739" cy="3287479"/>
      </dsp:txXfrm>
    </dsp:sp>
    <dsp:sp modelId="{811F6F3E-CEAF-4DB3-B4E6-A8849771CB62}">
      <dsp:nvSpPr>
        <dsp:cNvPr id="0" name=""/>
        <dsp:cNvSpPr/>
      </dsp:nvSpPr>
      <dsp:spPr>
        <a:xfrm>
          <a:off x="6028616" y="1606"/>
          <a:ext cx="821869" cy="821869"/>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66A31E-73CD-419E-85FE-D84F3BF97213}">
      <dsp:nvSpPr>
        <dsp:cNvPr id="0" name=""/>
        <dsp:cNvSpPr/>
      </dsp:nvSpPr>
      <dsp:spPr>
        <a:xfrm>
          <a:off x="6110803" y="83793"/>
          <a:ext cx="657495" cy="657495"/>
        </a:xfrm>
        <a:prstGeom prst="pie">
          <a:avLst>
            <a:gd name="adj1" fmla="val 5400000"/>
            <a:gd name="adj2" fmla="val 1620000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9E6F49-6762-4B77-A734-241988CB048A}">
      <dsp:nvSpPr>
        <dsp:cNvPr id="0" name=""/>
        <dsp:cNvSpPr/>
      </dsp:nvSpPr>
      <dsp:spPr>
        <a:xfrm rot="16200000">
          <a:off x="5083466" y="1850813"/>
          <a:ext cx="2383422" cy="49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711200" rtl="0">
            <a:lnSpc>
              <a:spcPct val="90000"/>
            </a:lnSpc>
            <a:spcBef>
              <a:spcPct val="0"/>
            </a:spcBef>
            <a:spcAft>
              <a:spcPct val="35000"/>
            </a:spcAft>
          </a:pPr>
          <a:endParaRPr lang="es-MX" sz="1600" b="1" kern="1200" dirty="0">
            <a:latin typeface="+mj-lt"/>
          </a:endParaRPr>
        </a:p>
      </dsp:txBody>
      <dsp:txXfrm>
        <a:off x="5083466" y="1850813"/>
        <a:ext cx="2383422" cy="493121"/>
      </dsp:txXfrm>
    </dsp:sp>
    <dsp:sp modelId="{F28FD200-7EFE-4AF2-B9EA-E2778C5CD725}">
      <dsp:nvSpPr>
        <dsp:cNvPr id="0" name=""/>
        <dsp:cNvSpPr/>
      </dsp:nvSpPr>
      <dsp:spPr>
        <a:xfrm>
          <a:off x="6603925" y="1606"/>
          <a:ext cx="1643739" cy="3287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11200">
            <a:lnSpc>
              <a:spcPct val="90000"/>
            </a:lnSpc>
            <a:spcBef>
              <a:spcPct val="0"/>
            </a:spcBef>
            <a:spcAft>
              <a:spcPct val="35000"/>
            </a:spcAft>
          </a:pPr>
          <a:r>
            <a:rPr lang="es-MX" sz="1600" kern="1200" dirty="0" smtClean="0"/>
            <a:t>Cesar Marcillo en su estudio acerca de </a:t>
          </a:r>
          <a:r>
            <a:rPr lang="es-MX" sz="1600" kern="1200" dirty="0" smtClean="0"/>
            <a:t>“Las Cooperativas </a:t>
          </a:r>
          <a:r>
            <a:rPr lang="es-MX" sz="1600" kern="1200" dirty="0" smtClean="0"/>
            <a:t>no </a:t>
          </a:r>
          <a:r>
            <a:rPr lang="es-MX" sz="1600" kern="1200" dirty="0" smtClean="0"/>
            <a:t>Financieras </a:t>
          </a:r>
          <a:r>
            <a:rPr lang="es-MX" sz="1600" kern="1200" dirty="0" smtClean="0"/>
            <a:t>de América Latina frente a la </a:t>
          </a:r>
          <a:r>
            <a:rPr lang="es-MX" sz="1600" kern="1200" dirty="0" smtClean="0"/>
            <a:t>Crisis </a:t>
          </a:r>
          <a:r>
            <a:rPr lang="es-MX" sz="1600" kern="1200" dirty="0" smtClean="0"/>
            <a:t>y </a:t>
          </a:r>
          <a:r>
            <a:rPr lang="es-MX" sz="1600" kern="1200" dirty="0" smtClean="0"/>
            <a:t>Adversidades</a:t>
          </a:r>
          <a:r>
            <a:rPr lang="es-MX" sz="1600" kern="1200" dirty="0" smtClean="0"/>
            <a:t>”</a:t>
          </a:r>
          <a:endParaRPr lang="es-MX" sz="1600" b="1" kern="1200" dirty="0">
            <a:latin typeface="+mj-lt"/>
          </a:endParaRPr>
        </a:p>
      </dsp:txBody>
      <dsp:txXfrm>
        <a:off x="6603925" y="1606"/>
        <a:ext cx="1643739" cy="3287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26614-4B44-4C13-AB3C-725E64C18CDD}">
      <dsp:nvSpPr>
        <dsp:cNvPr id="0" name=""/>
        <dsp:cNvSpPr/>
      </dsp:nvSpPr>
      <dsp:spPr>
        <a:xfrm rot="5400000">
          <a:off x="4127311" y="-1744987"/>
          <a:ext cx="505460" cy="4122392"/>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s-MX" sz="1400" b="0" i="0" kern="1200" noProof="0" dirty="0" smtClean="0">
              <a:latin typeface="+mj-lt"/>
            </a:rPr>
            <a:t>Cuantitativo</a:t>
          </a:r>
          <a:endParaRPr lang="es-MX" sz="1400" kern="1200" noProof="0" dirty="0">
            <a:latin typeface="+mj-lt"/>
          </a:endParaRPr>
        </a:p>
      </dsp:txBody>
      <dsp:txXfrm rot="-5400000">
        <a:off x="2318846" y="88153"/>
        <a:ext cx="4097717" cy="456110"/>
      </dsp:txXfrm>
    </dsp:sp>
    <dsp:sp modelId="{5E057668-03E6-4895-9583-9456A7FF2599}">
      <dsp:nvSpPr>
        <dsp:cNvPr id="0" name=""/>
        <dsp:cNvSpPr/>
      </dsp:nvSpPr>
      <dsp:spPr>
        <a:xfrm>
          <a:off x="0" y="295"/>
          <a:ext cx="2318845" cy="63182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s-MX" sz="1600" b="1" i="0" kern="1200" noProof="0" dirty="0" smtClean="0">
              <a:latin typeface="+mj-lt"/>
            </a:rPr>
            <a:t>Enfoque de investigación</a:t>
          </a:r>
          <a:endParaRPr lang="es-MX" sz="1600" b="1" kern="1200" noProof="0" dirty="0">
            <a:latin typeface="+mj-lt"/>
          </a:endParaRPr>
        </a:p>
      </dsp:txBody>
      <dsp:txXfrm>
        <a:off x="30843" y="31138"/>
        <a:ext cx="2257159" cy="570140"/>
      </dsp:txXfrm>
    </dsp:sp>
    <dsp:sp modelId="{D6802680-CAB8-4809-B729-E06953D80521}">
      <dsp:nvSpPr>
        <dsp:cNvPr id="0" name=""/>
        <dsp:cNvSpPr/>
      </dsp:nvSpPr>
      <dsp:spPr>
        <a:xfrm rot="5400000">
          <a:off x="4070980" y="-1081570"/>
          <a:ext cx="618123" cy="4122392"/>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s-MX" sz="1200" b="0" i="0" kern="1200" noProof="0" dirty="0" smtClean="0">
              <a:latin typeface="+mj-lt"/>
            </a:rPr>
            <a:t>Por su finalidad: Aplicada</a:t>
          </a:r>
          <a:endParaRPr lang="es-MX" sz="1200" kern="1200" noProof="0" dirty="0">
            <a:latin typeface="+mj-lt"/>
          </a:endParaRPr>
        </a:p>
        <a:p>
          <a:pPr marL="114300" lvl="1" indent="-114300" algn="l" defTabSz="533400" rtl="0">
            <a:lnSpc>
              <a:spcPct val="90000"/>
            </a:lnSpc>
            <a:spcBef>
              <a:spcPct val="0"/>
            </a:spcBef>
            <a:spcAft>
              <a:spcPct val="15000"/>
            </a:spcAft>
            <a:buChar char="••"/>
          </a:pPr>
          <a:r>
            <a:rPr lang="es-MX" sz="1200" b="0" i="0" kern="1200" noProof="0" dirty="0" smtClean="0">
              <a:latin typeface="+mj-lt"/>
            </a:rPr>
            <a:t>Por las fuentes de información: Documental</a:t>
          </a:r>
          <a:endParaRPr lang="es-MX" sz="1200" kern="1200" noProof="0" dirty="0">
            <a:latin typeface="+mj-lt"/>
          </a:endParaRPr>
        </a:p>
        <a:p>
          <a:pPr marL="114300" lvl="1" indent="-114300" algn="l" defTabSz="533400" rtl="0">
            <a:lnSpc>
              <a:spcPct val="90000"/>
            </a:lnSpc>
            <a:spcBef>
              <a:spcPct val="0"/>
            </a:spcBef>
            <a:spcAft>
              <a:spcPct val="15000"/>
            </a:spcAft>
            <a:buChar char="••"/>
          </a:pPr>
          <a:r>
            <a:rPr lang="es-MX" sz="1200" b="0" i="0" kern="1200" noProof="0" dirty="0" smtClean="0">
              <a:latin typeface="+mj-lt"/>
            </a:rPr>
            <a:t>Por el control de variables: No experimental</a:t>
          </a:r>
          <a:endParaRPr lang="es-MX" sz="1200" kern="1200" noProof="0" dirty="0">
            <a:latin typeface="+mj-lt"/>
          </a:endParaRPr>
        </a:p>
      </dsp:txBody>
      <dsp:txXfrm rot="-5400000">
        <a:off x="2318846" y="700738"/>
        <a:ext cx="4092218" cy="557775"/>
      </dsp:txXfrm>
    </dsp:sp>
    <dsp:sp modelId="{5DC9E141-D3B1-4E2D-A332-09A7077EDBB5}">
      <dsp:nvSpPr>
        <dsp:cNvPr id="0" name=""/>
        <dsp:cNvSpPr/>
      </dsp:nvSpPr>
      <dsp:spPr>
        <a:xfrm>
          <a:off x="0" y="663712"/>
          <a:ext cx="2318845" cy="63182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s-MX" sz="1600" b="1" i="0" kern="1200" noProof="0" dirty="0" smtClean="0">
              <a:latin typeface="+mj-lt"/>
            </a:rPr>
            <a:t>Tipología de investigación</a:t>
          </a:r>
          <a:endParaRPr lang="es-MX" sz="1600" b="1" kern="1200" noProof="0" dirty="0">
            <a:latin typeface="+mj-lt"/>
          </a:endParaRPr>
        </a:p>
      </dsp:txBody>
      <dsp:txXfrm>
        <a:off x="30843" y="694555"/>
        <a:ext cx="2257159" cy="570140"/>
      </dsp:txXfrm>
    </dsp:sp>
    <dsp:sp modelId="{122E57C2-B5A4-4EA5-8E2F-8DC5B0B6FF2F}">
      <dsp:nvSpPr>
        <dsp:cNvPr id="0" name=""/>
        <dsp:cNvSpPr/>
      </dsp:nvSpPr>
      <dsp:spPr>
        <a:xfrm rot="5400000">
          <a:off x="4127311" y="-418152"/>
          <a:ext cx="505460" cy="4122392"/>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s-MX" sz="1400" b="0" i="0" kern="1200" noProof="0" dirty="0" smtClean="0">
              <a:latin typeface="+mj-lt"/>
            </a:rPr>
            <a:t>Documental</a:t>
          </a:r>
          <a:endParaRPr lang="es-MX" sz="1400" kern="1200" noProof="0" dirty="0">
            <a:latin typeface="+mj-lt"/>
          </a:endParaRPr>
        </a:p>
        <a:p>
          <a:pPr marL="114300" lvl="1" indent="-114300" algn="l" defTabSz="622300" rtl="0">
            <a:lnSpc>
              <a:spcPct val="90000"/>
            </a:lnSpc>
            <a:spcBef>
              <a:spcPct val="0"/>
            </a:spcBef>
            <a:spcAft>
              <a:spcPct val="15000"/>
            </a:spcAft>
            <a:buChar char="••"/>
          </a:pPr>
          <a:r>
            <a:rPr lang="es-MX" sz="1400" b="0" i="0" kern="1200" noProof="0" dirty="0" smtClean="0">
              <a:latin typeface="+mj-lt"/>
            </a:rPr>
            <a:t>Base de datos</a:t>
          </a:r>
          <a:endParaRPr lang="es-MX" sz="1400" kern="1200" noProof="0" dirty="0">
            <a:latin typeface="+mj-lt"/>
          </a:endParaRPr>
        </a:p>
      </dsp:txBody>
      <dsp:txXfrm rot="-5400000">
        <a:off x="2318846" y="1414988"/>
        <a:ext cx="4097717" cy="456110"/>
      </dsp:txXfrm>
    </dsp:sp>
    <dsp:sp modelId="{6587A04E-95C5-4619-883D-A5ED8746B09A}">
      <dsp:nvSpPr>
        <dsp:cNvPr id="0" name=""/>
        <dsp:cNvSpPr/>
      </dsp:nvSpPr>
      <dsp:spPr>
        <a:xfrm>
          <a:off x="0" y="1327130"/>
          <a:ext cx="2318845" cy="63182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s-MX" sz="1600" b="1" i="0" kern="1200" noProof="0" dirty="0" smtClean="0">
              <a:latin typeface="+mj-lt"/>
            </a:rPr>
            <a:t>Instrumentos de recolección de datos</a:t>
          </a:r>
          <a:endParaRPr lang="es-MX" sz="1600" b="1" kern="1200" noProof="0" dirty="0">
            <a:latin typeface="+mj-lt"/>
          </a:endParaRPr>
        </a:p>
      </dsp:txBody>
      <dsp:txXfrm>
        <a:off x="30843" y="1357973"/>
        <a:ext cx="2257159" cy="570140"/>
      </dsp:txXfrm>
    </dsp:sp>
    <dsp:sp modelId="{9BC193F1-19A7-44DF-9477-C472E5AA1DDD}">
      <dsp:nvSpPr>
        <dsp:cNvPr id="0" name=""/>
        <dsp:cNvSpPr/>
      </dsp:nvSpPr>
      <dsp:spPr>
        <a:xfrm rot="5400000">
          <a:off x="4196341" y="249576"/>
          <a:ext cx="350299" cy="4114344"/>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s-MX" sz="1400" b="0" i="0" kern="1200" noProof="0" dirty="0" smtClean="0">
              <a:latin typeface="+mj-lt"/>
            </a:rPr>
            <a:t>Censo</a:t>
          </a:r>
          <a:endParaRPr lang="es-MX" sz="1400" kern="1200" noProof="0" dirty="0">
            <a:latin typeface="+mj-lt"/>
          </a:endParaRPr>
        </a:p>
      </dsp:txBody>
      <dsp:txXfrm rot="-5400000">
        <a:off x="2314319" y="2148698"/>
        <a:ext cx="4097244" cy="316099"/>
      </dsp:txXfrm>
    </dsp:sp>
    <dsp:sp modelId="{437031E2-62CC-4A5F-8DB8-639DF91B7B04}">
      <dsp:nvSpPr>
        <dsp:cNvPr id="0" name=""/>
        <dsp:cNvSpPr/>
      </dsp:nvSpPr>
      <dsp:spPr>
        <a:xfrm>
          <a:off x="0" y="1990548"/>
          <a:ext cx="2314318" cy="63240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s-MX" sz="1600" b="1" i="0" kern="1200" noProof="0" dirty="0" smtClean="0">
              <a:latin typeface="+mj-lt"/>
            </a:rPr>
            <a:t>Cobertura de análisis</a:t>
          </a:r>
          <a:endParaRPr lang="es-MX" sz="1600" b="1" kern="1200" noProof="0" dirty="0">
            <a:latin typeface="+mj-lt"/>
          </a:endParaRPr>
        </a:p>
      </dsp:txBody>
      <dsp:txXfrm>
        <a:off x="30871" y="2021419"/>
        <a:ext cx="2252576" cy="570659"/>
      </dsp:txXfrm>
    </dsp:sp>
    <dsp:sp modelId="{1D3598C1-5515-41AD-A47A-3288362D0534}">
      <dsp:nvSpPr>
        <dsp:cNvPr id="0" name=""/>
        <dsp:cNvSpPr/>
      </dsp:nvSpPr>
      <dsp:spPr>
        <a:xfrm rot="5400000">
          <a:off x="3982922" y="1018927"/>
          <a:ext cx="785683" cy="4118366"/>
        </a:xfrm>
        <a:prstGeom prst="round2Same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s-MX" sz="1400" b="0" i="0" kern="1200" noProof="0" dirty="0" smtClean="0">
              <a:latin typeface="+mj-lt"/>
            </a:rPr>
            <a:t>Análisis de correlación simple</a:t>
          </a:r>
          <a:endParaRPr lang="es-MX" sz="1400" kern="1200" noProof="0" dirty="0">
            <a:latin typeface="+mj-lt"/>
          </a:endParaRPr>
        </a:p>
        <a:p>
          <a:pPr marL="114300" lvl="1" indent="-114300" algn="l" defTabSz="622300" rtl="0">
            <a:lnSpc>
              <a:spcPct val="90000"/>
            </a:lnSpc>
            <a:spcBef>
              <a:spcPct val="0"/>
            </a:spcBef>
            <a:spcAft>
              <a:spcPct val="15000"/>
            </a:spcAft>
            <a:buChar char="••"/>
          </a:pPr>
          <a:r>
            <a:rPr lang="es-MX" sz="1400" b="0" i="0" kern="1200" noProof="0" dirty="0" smtClean="0">
              <a:latin typeface="+mj-lt"/>
            </a:rPr>
            <a:t>Análisis de regresión lineal simple</a:t>
          </a:r>
          <a:endParaRPr lang="es-MX" sz="1400" kern="1200" noProof="0" dirty="0">
            <a:latin typeface="+mj-lt"/>
          </a:endParaRPr>
        </a:p>
        <a:p>
          <a:pPr marL="114300" lvl="1" indent="-114300" algn="l" defTabSz="622300" rtl="0">
            <a:lnSpc>
              <a:spcPct val="90000"/>
            </a:lnSpc>
            <a:spcBef>
              <a:spcPct val="0"/>
            </a:spcBef>
            <a:spcAft>
              <a:spcPct val="15000"/>
            </a:spcAft>
            <a:buChar char="••"/>
          </a:pPr>
          <a:r>
            <a:rPr lang="es-MX" sz="1400" kern="1200" noProof="0" dirty="0" smtClean="0">
              <a:latin typeface="+mj-lt"/>
            </a:rPr>
            <a:t>Análisis financiero de las </a:t>
          </a:r>
          <a:r>
            <a:rPr lang="es-MX" sz="1400" kern="1200" noProof="0" dirty="0" err="1" smtClean="0">
              <a:latin typeface="+mj-lt"/>
            </a:rPr>
            <a:t>COACS</a:t>
          </a:r>
          <a:r>
            <a:rPr lang="es-MX" sz="1400" kern="1200" noProof="0" dirty="0" smtClean="0">
              <a:latin typeface="+mj-lt"/>
            </a:rPr>
            <a:t>: PERLAS</a:t>
          </a:r>
          <a:endParaRPr lang="es-MX" sz="1400" kern="1200" noProof="0" dirty="0">
            <a:latin typeface="+mj-lt"/>
          </a:endParaRPr>
        </a:p>
      </dsp:txBody>
      <dsp:txXfrm rot="-5400000">
        <a:off x="2316581" y="2723622"/>
        <a:ext cx="4080012" cy="708975"/>
      </dsp:txXfrm>
    </dsp:sp>
    <dsp:sp modelId="{D48AD32E-05BF-4F91-876E-128C7E5BBE13}">
      <dsp:nvSpPr>
        <dsp:cNvPr id="0" name=""/>
        <dsp:cNvSpPr/>
      </dsp:nvSpPr>
      <dsp:spPr>
        <a:xfrm>
          <a:off x="0" y="2654540"/>
          <a:ext cx="2316581" cy="84713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s-MX" sz="1600" b="1" i="0" kern="1200" noProof="0" dirty="0" smtClean="0">
              <a:latin typeface="+mj-lt"/>
            </a:rPr>
            <a:t>Procedimiento tratamiento y análisis de la información</a:t>
          </a:r>
          <a:endParaRPr lang="es-MX" sz="1600" b="1" kern="1200" noProof="0" dirty="0">
            <a:latin typeface="+mj-lt"/>
          </a:endParaRPr>
        </a:p>
      </dsp:txBody>
      <dsp:txXfrm>
        <a:off x="41354" y="2695894"/>
        <a:ext cx="2233873" cy="7644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80585-BE87-434D-8E1B-004294542270}">
      <dsp:nvSpPr>
        <dsp:cNvPr id="0" name=""/>
        <dsp:cNvSpPr/>
      </dsp:nvSpPr>
      <dsp:spPr>
        <a:xfrm>
          <a:off x="886188" y="0"/>
          <a:ext cx="3345562" cy="3345562"/>
        </a:xfrm>
        <a:prstGeom prst="triangl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9C8CB67-AB62-4BE2-98E4-FC486583AFC2}">
      <dsp:nvSpPr>
        <dsp:cNvPr id="0" name=""/>
        <dsp:cNvSpPr/>
      </dsp:nvSpPr>
      <dsp:spPr>
        <a:xfrm>
          <a:off x="2451912" y="389972"/>
          <a:ext cx="4161104" cy="782349"/>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MX" sz="1300" b="0" i="0" kern="1200" smtClean="0"/>
            <a:t>La liquidez se ha incrementado en estos últimos años.</a:t>
          </a:r>
          <a:endParaRPr lang="es-MX" sz="1300" kern="1200"/>
        </a:p>
      </dsp:txBody>
      <dsp:txXfrm>
        <a:off x="2490103" y="428163"/>
        <a:ext cx="4084722" cy="705967"/>
      </dsp:txXfrm>
    </dsp:sp>
    <dsp:sp modelId="{73043758-9469-49B4-B6D0-89E26E55EBDC}">
      <dsp:nvSpPr>
        <dsp:cNvPr id="0" name=""/>
        <dsp:cNvSpPr/>
      </dsp:nvSpPr>
      <dsp:spPr>
        <a:xfrm>
          <a:off x="2451912" y="1281607"/>
          <a:ext cx="4161104" cy="782349"/>
        </a:xfrm>
        <a:prstGeom prst="roundRect">
          <a:avLst/>
        </a:prstGeom>
        <a:solidFill>
          <a:schemeClr val="lt1">
            <a:alpha val="90000"/>
            <a:hueOff val="0"/>
            <a:satOff val="0"/>
            <a:lumOff val="0"/>
            <a:alphaOff val="0"/>
          </a:schemeClr>
        </a:solidFill>
        <a:ln w="9525" cap="flat" cmpd="sng" algn="ctr">
          <a:solidFill>
            <a:schemeClr val="accent3">
              <a:hueOff val="3319512"/>
              <a:satOff val="-2731"/>
              <a:lumOff val="3039"/>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MX" sz="1300" b="0" i="0" kern="1200" dirty="0" smtClean="0"/>
            <a:t>Este aumento de liquidez se debe a que la recuperación de cartera morosa se ha incrementado y la otorgación de préstamos ha disminuido</a:t>
          </a:r>
          <a:endParaRPr lang="es-MX" sz="1300" kern="1200" dirty="0"/>
        </a:p>
      </dsp:txBody>
      <dsp:txXfrm>
        <a:off x="2490103" y="1319798"/>
        <a:ext cx="4084722" cy="705967"/>
      </dsp:txXfrm>
    </dsp:sp>
    <dsp:sp modelId="{4FA60666-411C-4AC5-8F70-470E68B20BE4}">
      <dsp:nvSpPr>
        <dsp:cNvPr id="0" name=""/>
        <dsp:cNvSpPr/>
      </dsp:nvSpPr>
      <dsp:spPr>
        <a:xfrm>
          <a:off x="2451912" y="2173242"/>
          <a:ext cx="4161104" cy="782349"/>
        </a:xfrm>
        <a:prstGeom prst="roundRect">
          <a:avLst/>
        </a:prstGeom>
        <a:solidFill>
          <a:schemeClr val="lt1">
            <a:alpha val="90000"/>
            <a:hueOff val="0"/>
            <a:satOff val="0"/>
            <a:lumOff val="0"/>
            <a:alphaOff val="0"/>
          </a:schemeClr>
        </a:solidFill>
        <a:ln w="9525" cap="flat" cmpd="sng" algn="ctr">
          <a:solidFill>
            <a:schemeClr val="accent3">
              <a:hueOff val="6639025"/>
              <a:satOff val="-5461"/>
              <a:lumOff val="607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MX" sz="1200" b="0" i="0" kern="1200" dirty="0" smtClean="0"/>
            <a:t>El porcentaje de liquidez se encuentra arriba del límite establecido, por lo cual existen recursos improductivos, cuyo costo se refleja en los resultados de las cooperativas</a:t>
          </a:r>
          <a:endParaRPr lang="es-MX" sz="1200" kern="1200" dirty="0"/>
        </a:p>
      </dsp:txBody>
      <dsp:txXfrm>
        <a:off x="2490103" y="2211433"/>
        <a:ext cx="4084722" cy="7059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0D3DA-058C-4F91-8225-868E1D549465}">
      <dsp:nvSpPr>
        <dsp:cNvPr id="0" name=""/>
        <dsp:cNvSpPr/>
      </dsp:nvSpPr>
      <dsp:spPr>
        <a:xfrm>
          <a:off x="3293" y="0"/>
          <a:ext cx="3773015" cy="3555913"/>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s-MX" sz="2100" b="0" i="0" kern="1200" dirty="0" smtClean="0">
              <a:solidFill>
                <a:schemeClr val="tx1"/>
              </a:solidFill>
            </a:rPr>
            <a:t>Las cooperativas de ahorro y crédito cumplen una función relevante dentro del sistema financiero del Ecuador, </a:t>
          </a:r>
          <a:endParaRPr lang="es-MX" sz="2100" kern="1200" dirty="0">
            <a:solidFill>
              <a:schemeClr val="tx1"/>
            </a:solidFill>
          </a:endParaRPr>
        </a:p>
      </dsp:txBody>
      <dsp:txXfrm>
        <a:off x="3293" y="1422365"/>
        <a:ext cx="3773015" cy="1422365"/>
      </dsp:txXfrm>
    </dsp:sp>
    <dsp:sp modelId="{E3F51EB5-8203-42F6-AF7B-654D341DCACE}">
      <dsp:nvSpPr>
        <dsp:cNvPr id="0" name=""/>
        <dsp:cNvSpPr/>
      </dsp:nvSpPr>
      <dsp:spPr>
        <a:xfrm>
          <a:off x="1297742" y="213354"/>
          <a:ext cx="1184119" cy="1184119"/>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60F931-FB34-453C-BF34-4BDE938BA95D}">
      <dsp:nvSpPr>
        <dsp:cNvPr id="0" name=""/>
        <dsp:cNvSpPr/>
      </dsp:nvSpPr>
      <dsp:spPr>
        <a:xfrm>
          <a:off x="3889500" y="0"/>
          <a:ext cx="3773015" cy="3555913"/>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s-MX" sz="2100" b="0" i="0" kern="1200" dirty="0" smtClean="0">
              <a:solidFill>
                <a:schemeClr val="tx1"/>
              </a:solidFill>
            </a:rPr>
            <a:t>Problemas en la información financiera reportada a la SEPS.</a:t>
          </a:r>
          <a:endParaRPr lang="es-MX" sz="2100" kern="1200" dirty="0">
            <a:solidFill>
              <a:schemeClr val="tx1"/>
            </a:solidFill>
          </a:endParaRPr>
        </a:p>
      </dsp:txBody>
      <dsp:txXfrm>
        <a:off x="3889500" y="1422365"/>
        <a:ext cx="3773015" cy="1422365"/>
      </dsp:txXfrm>
    </dsp:sp>
    <dsp:sp modelId="{23D479A3-312C-4E05-8F29-CDD2B4DA6B0B}">
      <dsp:nvSpPr>
        <dsp:cNvPr id="0" name=""/>
        <dsp:cNvSpPr/>
      </dsp:nvSpPr>
      <dsp:spPr>
        <a:xfrm>
          <a:off x="5183948" y="213354"/>
          <a:ext cx="1184119" cy="1184119"/>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5BC81E-BB62-4822-914F-8BF160186E28}">
      <dsp:nvSpPr>
        <dsp:cNvPr id="0" name=""/>
        <dsp:cNvSpPr/>
      </dsp:nvSpPr>
      <dsp:spPr>
        <a:xfrm>
          <a:off x="306632" y="2844730"/>
          <a:ext cx="7052545" cy="533386"/>
        </a:xfrm>
        <a:prstGeom prst="leftRightArrow">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ED58F-7D4B-4BDB-B6C4-8DF99C7B7F8A}">
      <dsp:nvSpPr>
        <dsp:cNvPr id="0" name=""/>
        <dsp:cNvSpPr/>
      </dsp:nvSpPr>
      <dsp:spPr>
        <a:xfrm rot="10800000">
          <a:off x="2163249" y="133362"/>
          <a:ext cx="7367280" cy="1806739"/>
        </a:xfrm>
        <a:prstGeom prst="homePlat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96722" tIns="64770" rIns="120904" bIns="64770" numCol="1" spcCol="1270" anchor="ctr" anchorCtr="0">
          <a:noAutofit/>
        </a:bodyPr>
        <a:lstStyle/>
        <a:p>
          <a:pPr lvl="0" algn="just" defTabSz="755650" rtl="0">
            <a:lnSpc>
              <a:spcPct val="90000"/>
            </a:lnSpc>
            <a:spcBef>
              <a:spcPct val="0"/>
            </a:spcBef>
            <a:spcAft>
              <a:spcPct val="35000"/>
            </a:spcAft>
          </a:pPr>
          <a:r>
            <a:rPr lang="es-MX" sz="1700" kern="1200" dirty="0" smtClean="0">
              <a:solidFill>
                <a:schemeClr val="tx1"/>
              </a:solidFill>
            </a:rPr>
            <a:t>Al realizar una evaluación por unidad de análisis se puede denotar grandes diferencias. </a:t>
          </a:r>
          <a:r>
            <a:rPr lang="es-EC" sz="1700" kern="1200" dirty="0" smtClean="0">
              <a:solidFill>
                <a:schemeClr val="tx1"/>
              </a:solidFill>
            </a:rPr>
            <a:t>Los resultados de una evaluación global no necesariamente reflejan el estado de cada cooperativa del segmento.</a:t>
          </a:r>
          <a:endParaRPr lang="es-MX" sz="1700" kern="1200" dirty="0">
            <a:solidFill>
              <a:schemeClr val="tx1"/>
            </a:solidFill>
          </a:endParaRPr>
        </a:p>
      </dsp:txBody>
      <dsp:txXfrm rot="10800000">
        <a:off x="2614934" y="133362"/>
        <a:ext cx="6915595" cy="1806739"/>
      </dsp:txXfrm>
    </dsp:sp>
    <dsp:sp modelId="{A707F73D-D68D-4A9B-92E2-D5ECE6D85C52}">
      <dsp:nvSpPr>
        <dsp:cNvPr id="0" name=""/>
        <dsp:cNvSpPr/>
      </dsp:nvSpPr>
      <dsp:spPr>
        <a:xfrm>
          <a:off x="1259588" y="133362"/>
          <a:ext cx="1806739" cy="1806739"/>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60406C76-901B-4A65-AE8A-A518D8FB39F9}">
      <dsp:nvSpPr>
        <dsp:cNvPr id="0" name=""/>
        <dsp:cNvSpPr/>
      </dsp:nvSpPr>
      <dsp:spPr>
        <a:xfrm rot="10800000">
          <a:off x="2631587" y="2116205"/>
          <a:ext cx="7367280" cy="1806739"/>
        </a:xfrm>
        <a:prstGeom prst="homePlat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96722" tIns="64770" rIns="120904" bIns="64770" numCol="1" spcCol="1270" anchor="ctr" anchorCtr="0">
          <a:noAutofit/>
        </a:bodyPr>
        <a:lstStyle/>
        <a:p>
          <a:pPr lvl="0" algn="just" defTabSz="755650" rtl="0">
            <a:lnSpc>
              <a:spcPct val="90000"/>
            </a:lnSpc>
            <a:spcBef>
              <a:spcPct val="0"/>
            </a:spcBef>
            <a:spcAft>
              <a:spcPct val="35000"/>
            </a:spcAft>
          </a:pPr>
          <a:r>
            <a:rPr lang="es-MX" sz="1700" kern="1200" dirty="0" smtClean="0">
              <a:solidFill>
                <a:schemeClr val="tx1"/>
              </a:solidFill>
            </a:rPr>
            <a:t>La relación existente entre el PIB y la liquidez refleja una asociación directa. Entonces mayores niveles de productividad, dan mayores niveles de renta per cápita, es decir se incrementan los recursos de la población, mismos que son depositados en instituciones financieras como ahorros o inversión</a:t>
          </a:r>
          <a:endParaRPr lang="es-MX" sz="1700" kern="1200" dirty="0">
            <a:solidFill>
              <a:schemeClr val="tx1"/>
            </a:solidFill>
          </a:endParaRPr>
        </a:p>
      </dsp:txBody>
      <dsp:txXfrm rot="10800000">
        <a:off x="3083272" y="2116205"/>
        <a:ext cx="6915595" cy="1806739"/>
      </dsp:txXfrm>
    </dsp:sp>
    <dsp:sp modelId="{1B8C7F49-6DA5-41A8-9633-48161FBE6C61}">
      <dsp:nvSpPr>
        <dsp:cNvPr id="0" name=""/>
        <dsp:cNvSpPr/>
      </dsp:nvSpPr>
      <dsp:spPr>
        <a:xfrm>
          <a:off x="1728871" y="2116205"/>
          <a:ext cx="1806739" cy="1806739"/>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9A358-1CA0-4901-BF97-55E3F79242B1}">
      <dsp:nvSpPr>
        <dsp:cNvPr id="0" name=""/>
        <dsp:cNvSpPr/>
      </dsp:nvSpPr>
      <dsp:spPr>
        <a:xfrm>
          <a:off x="0" y="0"/>
          <a:ext cx="8526439" cy="1504567"/>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kern="1200" dirty="0" smtClean="0">
              <a:solidFill>
                <a:srgbClr val="002060"/>
              </a:solidFill>
            </a:rPr>
            <a:t>PIB – Morosidad y Gasto Público – Morosidad. </a:t>
          </a:r>
          <a:endParaRPr lang="es-MX" sz="1600" kern="1200" dirty="0">
            <a:solidFill>
              <a:srgbClr val="002060"/>
            </a:solidFill>
          </a:endParaRPr>
        </a:p>
        <a:p>
          <a:pPr marL="171450" lvl="1" indent="-171450" algn="l" defTabSz="711200">
            <a:lnSpc>
              <a:spcPct val="90000"/>
            </a:lnSpc>
            <a:spcBef>
              <a:spcPct val="0"/>
            </a:spcBef>
            <a:spcAft>
              <a:spcPct val="15000"/>
            </a:spcAft>
            <a:buChar char="••"/>
          </a:pPr>
          <a:r>
            <a:rPr lang="es-MX" sz="1600" kern="1200" dirty="0" smtClean="0">
              <a:solidFill>
                <a:srgbClr val="002060"/>
              </a:solidFill>
            </a:rPr>
            <a:t>Existe una mayor relación de la morosidad con la gestión interna que se realiza en estas organizaciones, que con el entorno económico externo.</a:t>
          </a:r>
          <a:endParaRPr lang="es-MX" sz="1600" kern="1200" dirty="0">
            <a:solidFill>
              <a:srgbClr val="002060"/>
            </a:solidFill>
          </a:endParaRPr>
        </a:p>
      </dsp:txBody>
      <dsp:txXfrm>
        <a:off x="1855744" y="0"/>
        <a:ext cx="6670694" cy="1504567"/>
      </dsp:txXfrm>
    </dsp:sp>
    <dsp:sp modelId="{B72F60F1-DB46-4108-AA5F-794389F8A4A7}">
      <dsp:nvSpPr>
        <dsp:cNvPr id="0" name=""/>
        <dsp:cNvSpPr/>
      </dsp:nvSpPr>
      <dsp:spPr>
        <a:xfrm>
          <a:off x="150456" y="150456"/>
          <a:ext cx="1705287" cy="1203654"/>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sp>
    <dsp:sp modelId="{9B7A5076-69A8-4230-B816-4689043785AD}">
      <dsp:nvSpPr>
        <dsp:cNvPr id="0" name=""/>
        <dsp:cNvSpPr/>
      </dsp:nvSpPr>
      <dsp:spPr>
        <a:xfrm>
          <a:off x="0" y="1655024"/>
          <a:ext cx="8526439" cy="1504567"/>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kern="1200" dirty="0" smtClean="0">
              <a:solidFill>
                <a:srgbClr val="002060"/>
              </a:solidFill>
            </a:rPr>
            <a:t>Competitividad y los indicadores financieros</a:t>
          </a:r>
          <a:endParaRPr lang="es-MX" sz="1600" kern="1200" dirty="0">
            <a:solidFill>
              <a:srgbClr val="002060"/>
            </a:solidFill>
          </a:endParaRPr>
        </a:p>
        <a:p>
          <a:pPr marL="171450" lvl="1" indent="-171450" algn="l" defTabSz="711200">
            <a:lnSpc>
              <a:spcPct val="90000"/>
            </a:lnSpc>
            <a:spcBef>
              <a:spcPct val="0"/>
            </a:spcBef>
            <a:spcAft>
              <a:spcPct val="15000"/>
            </a:spcAft>
            <a:buChar char="••"/>
          </a:pPr>
          <a:r>
            <a:rPr lang="es-MX" sz="1600" kern="1200" dirty="0" smtClean="0">
              <a:solidFill>
                <a:srgbClr val="002060"/>
              </a:solidFill>
            </a:rPr>
            <a:t>Arrojó una correlación positiva muy fuerte con la proporción de depósitos y de cartera. Esto se evidencia principalmente en la ventaja competitiva que tienen los países vecinos por el poder adquisitivo del dólar en sus economías y el consumo interno.</a:t>
          </a:r>
          <a:endParaRPr lang="es-MX" sz="1600" kern="1200" dirty="0">
            <a:solidFill>
              <a:srgbClr val="002060"/>
            </a:solidFill>
          </a:endParaRPr>
        </a:p>
      </dsp:txBody>
      <dsp:txXfrm>
        <a:off x="1855744" y="1655024"/>
        <a:ext cx="6670694" cy="1504567"/>
      </dsp:txXfrm>
    </dsp:sp>
    <dsp:sp modelId="{2A7031A3-C729-449E-A1E2-87F97D53A29A}">
      <dsp:nvSpPr>
        <dsp:cNvPr id="0" name=""/>
        <dsp:cNvSpPr/>
      </dsp:nvSpPr>
      <dsp:spPr>
        <a:xfrm>
          <a:off x="150456" y="1805481"/>
          <a:ext cx="1705287" cy="1203654"/>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C7D90-6F37-4C1C-8E34-E54A7689446A}">
      <dsp:nvSpPr>
        <dsp:cNvPr id="0" name=""/>
        <dsp:cNvSpPr/>
      </dsp:nvSpPr>
      <dsp:spPr>
        <a:xfrm>
          <a:off x="-4752044" y="-728383"/>
          <a:ext cx="5660162" cy="5660162"/>
        </a:xfrm>
        <a:prstGeom prst="blockArc">
          <a:avLst>
            <a:gd name="adj1" fmla="val 18900000"/>
            <a:gd name="adj2" fmla="val 2700000"/>
            <a:gd name="adj3" fmla="val 382"/>
          </a:avLst>
        </a:pr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75A80F-09C5-4324-9233-899BEC8794BA}">
      <dsp:nvSpPr>
        <dsp:cNvPr id="0" name=""/>
        <dsp:cNvSpPr/>
      </dsp:nvSpPr>
      <dsp:spPr>
        <a:xfrm>
          <a:off x="737473" y="600497"/>
          <a:ext cx="7818560" cy="1200825"/>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3156" tIns="50800" rIns="50800" bIns="50800" numCol="1" spcCol="1270" anchor="ctr" anchorCtr="0">
          <a:noAutofit/>
        </a:bodyPr>
        <a:lstStyle/>
        <a:p>
          <a:pPr lvl="0" algn="l" defTabSz="889000">
            <a:lnSpc>
              <a:spcPct val="90000"/>
            </a:lnSpc>
            <a:spcBef>
              <a:spcPct val="0"/>
            </a:spcBef>
            <a:spcAft>
              <a:spcPct val="35000"/>
            </a:spcAft>
          </a:pPr>
          <a:r>
            <a:rPr lang="es-MX" sz="2000" kern="1200" dirty="0" smtClean="0"/>
            <a:t>Un entorno económico favorable mejorará las operaciones crediticias de las cooperativas de ahorro y crédito del segmento 4 cantón Quito, en los indicadores de liquidez, solvencia, y proporción de depósitos y créditos</a:t>
          </a:r>
          <a:r>
            <a:rPr lang="es-MX" sz="2000" kern="1200" dirty="0" smtClean="0"/>
            <a:t>.</a:t>
          </a:r>
          <a:endParaRPr lang="es-MX" sz="2000" kern="1200" dirty="0"/>
        </a:p>
      </dsp:txBody>
      <dsp:txXfrm>
        <a:off x="737473" y="600497"/>
        <a:ext cx="7818560" cy="1200825"/>
      </dsp:txXfrm>
    </dsp:sp>
    <dsp:sp modelId="{3354F837-1F89-43A3-AE13-989EE25595BF}">
      <dsp:nvSpPr>
        <dsp:cNvPr id="0" name=""/>
        <dsp:cNvSpPr/>
      </dsp:nvSpPr>
      <dsp:spPr>
        <a:xfrm>
          <a:off x="139244" y="631313"/>
          <a:ext cx="1196457" cy="1139193"/>
        </a:xfrm>
        <a:prstGeom prst="ellipse">
          <a:avLst/>
        </a:prstGeom>
        <a:blipFill rotWithShape="0">
          <a:blip xmlns:r="http://schemas.openxmlformats.org/officeDocument/2006/relationships" r:embed="rId1">
            <a:duotone>
              <a:prstClr val="black"/>
              <a:schemeClr val="accent4">
                <a:tint val="45000"/>
                <a:satMod val="400000"/>
              </a:schemeClr>
            </a:duotone>
          </a:blip>
          <a:stretch>
            <a:fillRect/>
          </a:stretch>
        </a:blip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261A7DE-4EAF-4FA2-B96E-4E28FB7510A6}">
      <dsp:nvSpPr>
        <dsp:cNvPr id="0" name=""/>
        <dsp:cNvSpPr/>
      </dsp:nvSpPr>
      <dsp:spPr>
        <a:xfrm>
          <a:off x="737473" y="2402072"/>
          <a:ext cx="7818560" cy="1200825"/>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3156" tIns="50800" rIns="50800" bIns="50800" numCol="1" spcCol="1270" anchor="ctr" anchorCtr="0">
          <a:noAutofit/>
        </a:bodyPr>
        <a:lstStyle/>
        <a:p>
          <a:pPr lvl="0" algn="l" defTabSz="889000">
            <a:lnSpc>
              <a:spcPct val="90000"/>
            </a:lnSpc>
            <a:spcBef>
              <a:spcPct val="0"/>
            </a:spcBef>
            <a:spcAft>
              <a:spcPct val="35000"/>
            </a:spcAft>
          </a:pPr>
          <a:r>
            <a:rPr lang="es-MX" sz="2000" kern="1200" dirty="0" smtClean="0"/>
            <a:t>La morosidad no es afectada principalmente por el entorno económico del país. El factor predominante para este indicador es la gestión del crédito que realice una cooperativa financiera.</a:t>
          </a:r>
          <a:endParaRPr lang="es-MX" sz="2000" kern="1200" dirty="0"/>
        </a:p>
      </dsp:txBody>
      <dsp:txXfrm>
        <a:off x="737473" y="2402072"/>
        <a:ext cx="7818560" cy="1200825"/>
      </dsp:txXfrm>
    </dsp:sp>
    <dsp:sp modelId="{C3855D3C-DFB6-4E85-AE5D-8B22E8BE2FFB}">
      <dsp:nvSpPr>
        <dsp:cNvPr id="0" name=""/>
        <dsp:cNvSpPr/>
      </dsp:nvSpPr>
      <dsp:spPr>
        <a:xfrm>
          <a:off x="139244" y="2432888"/>
          <a:ext cx="1196457" cy="1139193"/>
        </a:xfrm>
        <a:prstGeom prst="ellipse">
          <a:avLst/>
        </a:prstGeom>
        <a:blipFill rotWithShape="0">
          <a:blip xmlns:r="http://schemas.openxmlformats.org/officeDocument/2006/relationships" r:embed="rId2"/>
          <a:stretch>
            <a:fillRect/>
          </a:stretch>
        </a:blip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B9219-97F4-479D-B562-1B2AA9AEB533}">
      <dsp:nvSpPr>
        <dsp:cNvPr id="0" name=""/>
        <dsp:cNvSpPr/>
      </dsp:nvSpPr>
      <dsp:spPr>
        <a:xfrm>
          <a:off x="0" y="86995"/>
          <a:ext cx="3676178" cy="432491"/>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06520F-9614-4101-8326-EE8B0BF988BF}">
      <dsp:nvSpPr>
        <dsp:cNvPr id="0" name=""/>
        <dsp:cNvSpPr/>
      </dsp:nvSpPr>
      <dsp:spPr>
        <a:xfrm>
          <a:off x="2934" y="160589"/>
          <a:ext cx="270065" cy="27006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16FA19-853E-4786-9885-E88D930FAA90}">
      <dsp:nvSpPr>
        <dsp:cNvPr id="0" name=""/>
        <dsp:cNvSpPr/>
      </dsp:nvSpPr>
      <dsp:spPr>
        <a:xfrm>
          <a:off x="2672" y="0"/>
          <a:ext cx="3676178" cy="776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l" defTabSz="755650" rtl="0">
            <a:lnSpc>
              <a:spcPct val="90000"/>
            </a:lnSpc>
            <a:spcBef>
              <a:spcPct val="0"/>
            </a:spcBef>
            <a:spcAft>
              <a:spcPct val="35000"/>
            </a:spcAft>
          </a:pPr>
          <a:endParaRPr lang="es-MX" sz="1700" kern="1200" dirty="0"/>
        </a:p>
      </dsp:txBody>
      <dsp:txXfrm>
        <a:off x="2672" y="0"/>
        <a:ext cx="3676178" cy="776936"/>
      </dsp:txXfrm>
    </dsp:sp>
    <dsp:sp modelId="{8EE3C109-2F7C-4365-965A-B388F5F0B67E}">
      <dsp:nvSpPr>
        <dsp:cNvPr id="0" name=""/>
        <dsp:cNvSpPr/>
      </dsp:nvSpPr>
      <dsp:spPr>
        <a:xfrm>
          <a:off x="2" y="579436"/>
          <a:ext cx="270058" cy="270058"/>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0262DE-4CAE-4832-893F-B3674240DE91}">
      <dsp:nvSpPr>
        <dsp:cNvPr id="0" name=""/>
        <dsp:cNvSpPr/>
      </dsp:nvSpPr>
      <dsp:spPr>
        <a:xfrm>
          <a:off x="262672" y="1485404"/>
          <a:ext cx="3418846" cy="62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rtl="0">
            <a:lnSpc>
              <a:spcPct val="90000"/>
            </a:lnSpc>
            <a:spcBef>
              <a:spcPct val="0"/>
            </a:spcBef>
            <a:spcAft>
              <a:spcPct val="35000"/>
            </a:spcAft>
          </a:pPr>
          <a:r>
            <a:rPr lang="es-MX" sz="1700" b="0" i="0" kern="1200" dirty="0" smtClean="0"/>
            <a:t>Dada las deficiencias en la información reportada se debe fortalecer las capacitaciones de los segmentos 4 y 5 con respecto a la información y utilización de los sistemas tecnológicos para el reporte trimestral, debido a que esta información ayuda a la validación del estado de las cooperativas.</a:t>
          </a:r>
          <a:endParaRPr lang="es-MX" sz="1700" kern="1200" dirty="0"/>
        </a:p>
      </dsp:txBody>
      <dsp:txXfrm>
        <a:off x="262672" y="1485404"/>
        <a:ext cx="3418846" cy="629507"/>
      </dsp:txXfrm>
    </dsp:sp>
    <dsp:sp modelId="{637CED73-49C8-4012-B22D-68B0EAC15C56}">
      <dsp:nvSpPr>
        <dsp:cNvPr id="0" name=""/>
        <dsp:cNvSpPr/>
      </dsp:nvSpPr>
      <dsp:spPr>
        <a:xfrm>
          <a:off x="3828545" y="86995"/>
          <a:ext cx="3676178" cy="432491"/>
        </a:xfrm>
        <a:prstGeom prst="rect">
          <a:avLst/>
        </a:prstGeom>
        <a:solidFill>
          <a:schemeClr val="accent2">
            <a:hueOff val="2387787"/>
            <a:satOff val="-22785"/>
            <a:lumOff val="-7059"/>
            <a:alphaOff val="0"/>
          </a:schemeClr>
        </a:solidFill>
        <a:ln w="25400" cap="flat" cmpd="sng" algn="ctr">
          <a:solidFill>
            <a:schemeClr val="accent2">
              <a:hueOff val="2387787"/>
              <a:satOff val="-22785"/>
              <a:lumOff val="-7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6390A6-890D-4C9B-9670-1B7594801AE4}">
      <dsp:nvSpPr>
        <dsp:cNvPr id="0" name=""/>
        <dsp:cNvSpPr/>
      </dsp:nvSpPr>
      <dsp:spPr>
        <a:xfrm>
          <a:off x="3862922" y="160589"/>
          <a:ext cx="270065" cy="270065"/>
        </a:xfrm>
        <a:prstGeom prst="rect">
          <a:avLst/>
        </a:prstGeom>
        <a:solidFill>
          <a:schemeClr val="lt1">
            <a:alpha val="90000"/>
            <a:hueOff val="0"/>
            <a:satOff val="0"/>
            <a:lumOff val="0"/>
            <a:alphaOff val="0"/>
          </a:schemeClr>
        </a:solidFill>
        <a:ln w="25400" cap="flat" cmpd="sng" algn="ctr">
          <a:solidFill>
            <a:schemeClr val="accent2">
              <a:hueOff val="2387787"/>
              <a:satOff val="-22785"/>
              <a:lumOff val="-7059"/>
              <a:alphaOff val="0"/>
            </a:schemeClr>
          </a:solidFill>
          <a:prstDash val="solid"/>
        </a:ln>
        <a:effectLst/>
      </dsp:spPr>
      <dsp:style>
        <a:lnRef idx="2">
          <a:scrgbClr r="0" g="0" b="0"/>
        </a:lnRef>
        <a:fillRef idx="1">
          <a:scrgbClr r="0" g="0" b="0"/>
        </a:fillRef>
        <a:effectRef idx="0">
          <a:scrgbClr r="0" g="0" b="0"/>
        </a:effectRef>
        <a:fontRef idx="minor"/>
      </dsp:style>
    </dsp:sp>
    <dsp:sp modelId="{676F585B-E840-41FF-B393-3C864DB8A499}">
      <dsp:nvSpPr>
        <dsp:cNvPr id="0" name=""/>
        <dsp:cNvSpPr/>
      </dsp:nvSpPr>
      <dsp:spPr>
        <a:xfrm>
          <a:off x="3862660" y="0"/>
          <a:ext cx="3676178" cy="776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l" defTabSz="755650" rtl="0">
            <a:lnSpc>
              <a:spcPct val="90000"/>
            </a:lnSpc>
            <a:spcBef>
              <a:spcPct val="0"/>
            </a:spcBef>
            <a:spcAft>
              <a:spcPct val="35000"/>
            </a:spcAft>
          </a:pPr>
          <a:endParaRPr lang="es-MX" sz="1700" kern="1200" dirty="0"/>
        </a:p>
      </dsp:txBody>
      <dsp:txXfrm>
        <a:off x="3862660" y="0"/>
        <a:ext cx="3676178" cy="776936"/>
      </dsp:txXfrm>
    </dsp:sp>
    <dsp:sp modelId="{8374F144-3440-4902-BA1F-02EE289BEED7}">
      <dsp:nvSpPr>
        <dsp:cNvPr id="0" name=""/>
        <dsp:cNvSpPr/>
      </dsp:nvSpPr>
      <dsp:spPr>
        <a:xfrm>
          <a:off x="3859989" y="579436"/>
          <a:ext cx="270058" cy="270058"/>
        </a:xfrm>
        <a:prstGeom prst="rect">
          <a:avLst/>
        </a:prstGeom>
        <a:solidFill>
          <a:schemeClr val="lt1">
            <a:hueOff val="0"/>
            <a:satOff val="0"/>
            <a:lumOff val="0"/>
            <a:alphaOff val="0"/>
          </a:schemeClr>
        </a:solidFill>
        <a:ln w="25400" cap="flat" cmpd="sng" algn="ctr">
          <a:solidFill>
            <a:schemeClr val="accent2">
              <a:hueOff val="2387787"/>
              <a:satOff val="-22785"/>
              <a:lumOff val="-7059"/>
              <a:alphaOff val="0"/>
            </a:schemeClr>
          </a:solidFill>
          <a:prstDash val="solid"/>
        </a:ln>
        <a:effectLst/>
      </dsp:spPr>
      <dsp:style>
        <a:lnRef idx="2">
          <a:scrgbClr r="0" g="0" b="0"/>
        </a:lnRef>
        <a:fillRef idx="1">
          <a:scrgbClr r="0" g="0" b="0"/>
        </a:fillRef>
        <a:effectRef idx="0">
          <a:scrgbClr r="0" g="0" b="0"/>
        </a:effectRef>
        <a:fontRef idx="minor"/>
      </dsp:style>
    </dsp:sp>
    <dsp:sp modelId="{50E4C611-D40E-444F-9525-5BBF8CC47E5F}">
      <dsp:nvSpPr>
        <dsp:cNvPr id="0" name=""/>
        <dsp:cNvSpPr/>
      </dsp:nvSpPr>
      <dsp:spPr>
        <a:xfrm>
          <a:off x="4122659" y="1569626"/>
          <a:ext cx="3418846" cy="62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rtl="0">
            <a:lnSpc>
              <a:spcPct val="90000"/>
            </a:lnSpc>
            <a:spcBef>
              <a:spcPct val="0"/>
            </a:spcBef>
            <a:spcAft>
              <a:spcPct val="35000"/>
            </a:spcAft>
          </a:pPr>
          <a:r>
            <a:rPr lang="es-MX" sz="1700" b="0" i="0" kern="1200" dirty="0" smtClean="0"/>
            <a:t>Se debe fortalecer las alianzas entre la banca privada y las organizaciones cooperativas, dado que la banca privada dispone de una mejor estabilidad y estructura dentro del país, y las cooperativas disponen de mayor presencia geográfica. Esto fortalecerá al sistema financiero del país e incrementará la inclusión financiera dentro de la economía</a:t>
          </a:r>
          <a:endParaRPr lang="es-MX" sz="1700" kern="1200" dirty="0"/>
        </a:p>
      </dsp:txBody>
      <dsp:txXfrm>
        <a:off x="4122659" y="1569626"/>
        <a:ext cx="3418846" cy="629507"/>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e96740e2e_0_17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g3e96740e2e_0_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e96740e2e_0_7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g3e96740e2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e96740e2e_0_3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g3e96740e2e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e96740e2e_0_2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g3e96740e2e_0_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37020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e96740e2e_0_2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g3e96740e2e_0_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74472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e96740e2e_0_2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g3e96740e2e_0_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MX" sz="1100" b="0" i="0" u="none" strike="noStrike" cap="none" dirty="0" smtClean="0">
                <a:solidFill>
                  <a:srgbClr val="000000"/>
                </a:solidFill>
                <a:latin typeface="Arial"/>
                <a:ea typeface="Arial"/>
                <a:cs typeface="Arial"/>
                <a:sym typeface="Arial"/>
              </a:rPr>
              <a:t>2015;</a:t>
            </a:r>
            <a:r>
              <a:rPr lang="es-MX" sz="1100" b="0" i="0" u="none" strike="noStrike" cap="none" baseline="0" dirty="0" smtClean="0">
                <a:solidFill>
                  <a:srgbClr val="000000"/>
                </a:solidFill>
                <a:latin typeface="Arial"/>
                <a:ea typeface="Arial"/>
                <a:cs typeface="Arial"/>
                <a:sym typeface="Arial"/>
              </a:rPr>
              <a:t> </a:t>
            </a:r>
            <a:r>
              <a:rPr lang="es-MX" sz="1100" b="0" i="0" u="none" strike="noStrike" cap="none" dirty="0" smtClean="0">
                <a:solidFill>
                  <a:srgbClr val="000000"/>
                </a:solidFill>
                <a:effectLst/>
                <a:latin typeface="Arial"/>
                <a:ea typeface="Arial"/>
                <a:cs typeface="Arial"/>
                <a:sym typeface="Arial"/>
              </a:rPr>
              <a:t>16.098.124,00   21.482.466,47 </a:t>
            </a:r>
          </a:p>
          <a:p>
            <a:pPr marL="0" marR="0" lvl="0" indent="0" algn="l" rtl="0">
              <a:lnSpc>
                <a:spcPct val="100000"/>
              </a:lnSpc>
              <a:spcBef>
                <a:spcPts val="0"/>
              </a:spcBef>
              <a:spcAft>
                <a:spcPts val="0"/>
              </a:spcAft>
              <a:buClr>
                <a:srgbClr val="000000"/>
              </a:buClr>
              <a:buSzPts val="1400"/>
              <a:buFont typeface="Arial"/>
              <a:buNone/>
            </a:pPr>
            <a:r>
              <a:rPr lang="es-MX" sz="1100" b="0" i="0" u="none" strike="noStrike" cap="none" dirty="0" smtClean="0">
                <a:solidFill>
                  <a:srgbClr val="000000"/>
                </a:solidFill>
                <a:effectLst/>
                <a:latin typeface="Arial"/>
                <a:ea typeface="Arial"/>
                <a:cs typeface="Arial"/>
                <a:sym typeface="Arial"/>
              </a:rPr>
              <a:t>2016:  19.730.969,00</a:t>
            </a:r>
            <a:r>
              <a:rPr lang="es-MX" sz="1100" b="0" i="0" u="none" strike="noStrike" cap="none" baseline="0" dirty="0" smtClean="0">
                <a:solidFill>
                  <a:srgbClr val="000000"/>
                </a:solidFill>
                <a:effectLst/>
                <a:latin typeface="Arial"/>
                <a:ea typeface="Arial"/>
                <a:cs typeface="Arial"/>
                <a:sym typeface="Arial"/>
              </a:rPr>
              <a:t> </a:t>
            </a:r>
            <a:r>
              <a:rPr lang="es-MX" sz="1100" b="0" i="0" u="none" strike="noStrike" cap="none" dirty="0" smtClean="0">
                <a:solidFill>
                  <a:srgbClr val="000000"/>
                </a:solidFill>
                <a:effectLst/>
                <a:latin typeface="Arial"/>
                <a:ea typeface="Arial"/>
                <a:cs typeface="Arial"/>
                <a:sym typeface="Arial"/>
              </a:rPr>
              <a:t> 20.085.017,85 </a:t>
            </a:r>
          </a:p>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87171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e96740e2e_0_2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g3e96740e2e_0_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MX" sz="1100" b="0" i="0" u="none" strike="noStrike" cap="none" dirty="0" smtClean="0">
                <a:solidFill>
                  <a:srgbClr val="000000"/>
                </a:solidFill>
                <a:latin typeface="Arial"/>
                <a:ea typeface="Arial"/>
                <a:cs typeface="Arial"/>
                <a:sym typeface="Arial"/>
              </a:rPr>
              <a:t>2015;</a:t>
            </a:r>
            <a:r>
              <a:rPr lang="es-MX" sz="1100" b="0" i="0" u="none" strike="noStrike" cap="none" baseline="0" dirty="0" smtClean="0">
                <a:solidFill>
                  <a:srgbClr val="000000"/>
                </a:solidFill>
                <a:latin typeface="Arial"/>
                <a:ea typeface="Arial"/>
                <a:cs typeface="Arial"/>
                <a:sym typeface="Arial"/>
              </a:rPr>
              <a:t> </a:t>
            </a:r>
            <a:r>
              <a:rPr lang="es-MX" sz="1100" b="0" i="0" u="none" strike="noStrike" cap="none" dirty="0" smtClean="0">
                <a:solidFill>
                  <a:srgbClr val="000000"/>
                </a:solidFill>
                <a:effectLst/>
                <a:latin typeface="Arial"/>
                <a:ea typeface="Arial"/>
                <a:cs typeface="Arial"/>
                <a:sym typeface="Arial"/>
              </a:rPr>
              <a:t>16.098.124,00   21.482.466,47 </a:t>
            </a:r>
          </a:p>
          <a:p>
            <a:pPr marL="0" marR="0" lvl="0" indent="0" algn="l" rtl="0">
              <a:lnSpc>
                <a:spcPct val="100000"/>
              </a:lnSpc>
              <a:spcBef>
                <a:spcPts val="0"/>
              </a:spcBef>
              <a:spcAft>
                <a:spcPts val="0"/>
              </a:spcAft>
              <a:buClr>
                <a:srgbClr val="000000"/>
              </a:buClr>
              <a:buSzPts val="1400"/>
              <a:buFont typeface="Arial"/>
              <a:buNone/>
            </a:pPr>
            <a:r>
              <a:rPr lang="es-MX" sz="1100" b="0" i="0" u="none" strike="noStrike" cap="none" dirty="0" smtClean="0">
                <a:solidFill>
                  <a:srgbClr val="000000"/>
                </a:solidFill>
                <a:effectLst/>
                <a:latin typeface="Arial"/>
                <a:ea typeface="Arial"/>
                <a:cs typeface="Arial"/>
                <a:sym typeface="Arial"/>
              </a:rPr>
              <a:t>2016:  19.730.969,00</a:t>
            </a:r>
            <a:r>
              <a:rPr lang="es-MX" sz="1100" b="0" i="0" u="none" strike="noStrike" cap="none" baseline="0" dirty="0" smtClean="0">
                <a:solidFill>
                  <a:srgbClr val="000000"/>
                </a:solidFill>
                <a:effectLst/>
                <a:latin typeface="Arial"/>
                <a:ea typeface="Arial"/>
                <a:cs typeface="Arial"/>
                <a:sym typeface="Arial"/>
              </a:rPr>
              <a:t> </a:t>
            </a:r>
            <a:r>
              <a:rPr lang="es-MX" sz="1100" b="0" i="0" u="none" strike="noStrike" cap="none" dirty="0" smtClean="0">
                <a:solidFill>
                  <a:srgbClr val="000000"/>
                </a:solidFill>
                <a:effectLst/>
                <a:latin typeface="Arial"/>
                <a:ea typeface="Arial"/>
                <a:cs typeface="Arial"/>
                <a:sym typeface="Arial"/>
              </a:rPr>
              <a:t> 20.085.017,85 </a:t>
            </a:r>
          </a:p>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98256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981651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488114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19578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3e96740e2e_0_15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g3e96740e2e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15653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3e96740e2e_0_15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g3e96740e2e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3e96740e2e_0_15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g3e96740e2e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4862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3e96740e2e_0_15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g3e96740e2e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55417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100" b="0" i="0" u="none" strike="noStrike" cap="none">
                <a:solidFill>
                  <a:srgbClr val="000000"/>
                </a:solidFill>
                <a:latin typeface="Arial"/>
                <a:ea typeface="Arial"/>
                <a:cs typeface="Arial"/>
                <a:sym typeface="Arial"/>
              </a:rPr>
              <a:t>RECALCAR QUE TIENEN MAYOR PARTICIPACION EN ESTE SEGMENTO</a:t>
            </a: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e96740e2e_0_7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g3e96740e2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5419703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e96740e2e_0_7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g3e96740e2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62980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55603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521314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014099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235829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173149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8" name="Google Shape;45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8" name="Google Shape;45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912588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e96740e2e_0_3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g3e96740e2e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a:t>Teoría de ciclos economicos se debe hablar de la crisis de deuda y recesión económica</a:t>
            </a: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940324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143000" y="841772"/>
            <a:ext cx="6858000" cy="17907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rgbClr val="FFFFFF"/>
              </a:buClr>
              <a:buSzPts val="2400"/>
              <a:buFont typeface="Raleway"/>
              <a:buNone/>
              <a:defRPr sz="4273"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endParaRPr/>
          </a:p>
        </p:txBody>
      </p:sp>
      <p:sp>
        <p:nvSpPr>
          <p:cNvPr id="11" name="Google Shape;11;p2"/>
          <p:cNvSpPr txBox="1">
            <a:spLocks noGrp="1"/>
          </p:cNvSpPr>
          <p:nvPr>
            <p:ph type="subTitle" idx="1"/>
          </p:nvPr>
        </p:nvSpPr>
        <p:spPr>
          <a:xfrm>
            <a:off x="1143000" y="2701529"/>
            <a:ext cx="6858000" cy="1241821"/>
          </a:xfrm>
          <a:prstGeom prst="rect">
            <a:avLst/>
          </a:prstGeom>
          <a:noFill/>
          <a:ln>
            <a:noFill/>
          </a:ln>
        </p:spPr>
        <p:txBody>
          <a:bodyPr spcFirstLastPara="1" wrap="square" lIns="91425" tIns="91425" rIns="91425" bIns="91425" anchor="t" anchorCtr="0"/>
          <a:lstStyle>
            <a:lvl1pPr marR="0" lvl="0" algn="ctr" rtl="0">
              <a:lnSpc>
                <a:spcPct val="100000"/>
              </a:lnSpc>
              <a:spcBef>
                <a:spcPts val="600"/>
              </a:spcBef>
              <a:spcAft>
                <a:spcPts val="0"/>
              </a:spcAft>
              <a:buClr>
                <a:srgbClr val="ABE33F"/>
              </a:buClr>
              <a:buSzPts val="2400"/>
              <a:buFont typeface="Karla"/>
              <a:buNone/>
              <a:defRPr sz="1709" b="0" i="0" u="none" strike="noStrike" cap="none">
                <a:solidFill>
                  <a:srgbClr val="004C52"/>
                </a:solidFill>
                <a:latin typeface="Karla"/>
                <a:ea typeface="Karla"/>
                <a:cs typeface="Karla"/>
                <a:sym typeface="Karla"/>
              </a:defRPr>
            </a:lvl1pPr>
            <a:lvl2pPr marR="0" lvl="1" algn="ctr" rtl="0">
              <a:lnSpc>
                <a:spcPct val="100000"/>
              </a:lnSpc>
              <a:spcBef>
                <a:spcPts val="0"/>
              </a:spcBef>
              <a:spcAft>
                <a:spcPts val="0"/>
              </a:spcAft>
              <a:buClr>
                <a:srgbClr val="ABE33F"/>
              </a:buClr>
              <a:buSzPts val="2400"/>
              <a:buFont typeface="Karla"/>
              <a:buNone/>
              <a:defRPr sz="1424" b="0" i="0" u="none" strike="noStrike" cap="none">
                <a:solidFill>
                  <a:srgbClr val="004C52"/>
                </a:solidFill>
                <a:latin typeface="Karla"/>
                <a:ea typeface="Karla"/>
                <a:cs typeface="Karla"/>
                <a:sym typeface="Karla"/>
              </a:defRPr>
            </a:lvl2pPr>
            <a:lvl3pPr marR="0" lvl="2" algn="ctr" rtl="0">
              <a:lnSpc>
                <a:spcPct val="100000"/>
              </a:lnSpc>
              <a:spcBef>
                <a:spcPts val="0"/>
              </a:spcBef>
              <a:spcAft>
                <a:spcPts val="0"/>
              </a:spcAft>
              <a:buClr>
                <a:srgbClr val="ABE33F"/>
              </a:buClr>
              <a:buSzPts val="2400"/>
              <a:buFont typeface="Karla"/>
              <a:buNone/>
              <a:defRPr sz="1282" b="0" i="0" u="none" strike="noStrike" cap="none">
                <a:solidFill>
                  <a:srgbClr val="004C52"/>
                </a:solidFill>
                <a:latin typeface="Karla"/>
                <a:ea typeface="Karla"/>
                <a:cs typeface="Karla"/>
                <a:sym typeface="Karla"/>
              </a:defRPr>
            </a:lvl3pPr>
            <a:lvl4pPr marR="0" lvl="3" algn="ctr" rtl="0">
              <a:lnSpc>
                <a:spcPct val="100000"/>
              </a:lnSpc>
              <a:spcBef>
                <a:spcPts val="0"/>
              </a:spcBef>
              <a:spcAft>
                <a:spcPts val="0"/>
              </a:spcAft>
              <a:buClr>
                <a:srgbClr val="004C52"/>
              </a:buClr>
              <a:buSzPts val="2400"/>
              <a:buFont typeface="Karla"/>
              <a:buNone/>
              <a:defRPr sz="1140" b="0" i="0" u="none" strike="noStrike" cap="none">
                <a:solidFill>
                  <a:srgbClr val="004C52"/>
                </a:solidFill>
                <a:latin typeface="Karla"/>
                <a:ea typeface="Karla"/>
                <a:cs typeface="Karla"/>
                <a:sym typeface="Karla"/>
              </a:defRPr>
            </a:lvl4pPr>
            <a:lvl5pPr marR="0" lvl="4" algn="ctr" rtl="0">
              <a:lnSpc>
                <a:spcPct val="100000"/>
              </a:lnSpc>
              <a:spcBef>
                <a:spcPts val="0"/>
              </a:spcBef>
              <a:spcAft>
                <a:spcPts val="0"/>
              </a:spcAft>
              <a:buClr>
                <a:srgbClr val="004C52"/>
              </a:buClr>
              <a:buSzPts val="2400"/>
              <a:buFont typeface="Karla"/>
              <a:buNone/>
              <a:defRPr sz="1140" b="0" i="0" u="none" strike="noStrike" cap="none">
                <a:solidFill>
                  <a:srgbClr val="004C52"/>
                </a:solidFill>
                <a:latin typeface="Karla"/>
                <a:ea typeface="Karla"/>
                <a:cs typeface="Karla"/>
                <a:sym typeface="Karla"/>
              </a:defRPr>
            </a:lvl5pPr>
            <a:lvl6pPr marR="0" lvl="5" algn="ctr" rtl="0">
              <a:lnSpc>
                <a:spcPct val="100000"/>
              </a:lnSpc>
              <a:spcBef>
                <a:spcPts val="0"/>
              </a:spcBef>
              <a:spcAft>
                <a:spcPts val="0"/>
              </a:spcAft>
              <a:buClr>
                <a:srgbClr val="004C52"/>
              </a:buClr>
              <a:buSzPts val="2400"/>
              <a:buFont typeface="Karla"/>
              <a:buNone/>
              <a:defRPr sz="1140" b="0" i="0" u="none" strike="noStrike" cap="none">
                <a:solidFill>
                  <a:srgbClr val="004C52"/>
                </a:solidFill>
                <a:latin typeface="Karla"/>
                <a:ea typeface="Karla"/>
                <a:cs typeface="Karla"/>
                <a:sym typeface="Karla"/>
              </a:defRPr>
            </a:lvl6pPr>
            <a:lvl7pPr marR="0" lvl="6" algn="ctr" rtl="0">
              <a:lnSpc>
                <a:spcPct val="100000"/>
              </a:lnSpc>
              <a:spcBef>
                <a:spcPts val="0"/>
              </a:spcBef>
              <a:spcAft>
                <a:spcPts val="0"/>
              </a:spcAft>
              <a:buClr>
                <a:srgbClr val="004C52"/>
              </a:buClr>
              <a:buSzPts val="2400"/>
              <a:buFont typeface="Karla"/>
              <a:buNone/>
              <a:defRPr sz="1140" b="0" i="0" u="none" strike="noStrike" cap="none">
                <a:solidFill>
                  <a:srgbClr val="004C52"/>
                </a:solidFill>
                <a:latin typeface="Karla"/>
                <a:ea typeface="Karla"/>
                <a:cs typeface="Karla"/>
                <a:sym typeface="Karla"/>
              </a:defRPr>
            </a:lvl7pPr>
            <a:lvl8pPr marR="0" lvl="7" algn="ctr" rtl="0">
              <a:lnSpc>
                <a:spcPct val="100000"/>
              </a:lnSpc>
              <a:spcBef>
                <a:spcPts val="0"/>
              </a:spcBef>
              <a:spcAft>
                <a:spcPts val="0"/>
              </a:spcAft>
              <a:buClr>
                <a:srgbClr val="004C52"/>
              </a:buClr>
              <a:buSzPts val="2400"/>
              <a:buFont typeface="Karla"/>
              <a:buNone/>
              <a:defRPr sz="1140" b="0" i="0" u="none" strike="noStrike" cap="none">
                <a:solidFill>
                  <a:srgbClr val="004C52"/>
                </a:solidFill>
                <a:latin typeface="Karla"/>
                <a:ea typeface="Karla"/>
                <a:cs typeface="Karla"/>
                <a:sym typeface="Karla"/>
              </a:defRPr>
            </a:lvl8pPr>
            <a:lvl9pPr marR="0" lvl="8" algn="ctr" rtl="0">
              <a:lnSpc>
                <a:spcPct val="100000"/>
              </a:lnSpc>
              <a:spcBef>
                <a:spcPts val="0"/>
              </a:spcBef>
              <a:spcAft>
                <a:spcPts val="0"/>
              </a:spcAft>
              <a:buClr>
                <a:srgbClr val="004C52"/>
              </a:buClr>
              <a:buSzPts val="2400"/>
              <a:buFont typeface="Karla"/>
              <a:buNone/>
              <a:defRPr sz="1140" b="0" i="0" u="none" strike="noStrike" cap="none">
                <a:solidFill>
                  <a:srgbClr val="004C52"/>
                </a:solidFill>
                <a:latin typeface="Karla"/>
                <a:ea typeface="Karla"/>
                <a:cs typeface="Karla"/>
                <a:sym typeface="Karla"/>
              </a:defRPr>
            </a:lvl9pPr>
          </a:lstStyle>
          <a:p>
            <a:endParaRPr/>
          </a:p>
        </p:txBody>
      </p:sp>
      <p:sp>
        <p:nvSpPr>
          <p:cNvPr id="12" name="Google Shape;12;p2"/>
          <p:cNvSpPr txBox="1">
            <a:spLocks noGrp="1"/>
          </p:cNvSpPr>
          <p:nvPr>
            <p:ph type="dt" idx="10"/>
          </p:nvPr>
        </p:nvSpPr>
        <p:spPr>
          <a:xfrm>
            <a:off x="628650" y="4767264"/>
            <a:ext cx="2057400" cy="273843"/>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3" name="Google Shape;13;p2"/>
          <p:cNvSpPr txBox="1">
            <a:spLocks noGrp="1"/>
          </p:cNvSpPr>
          <p:nvPr>
            <p:ph type="ftr" idx="11"/>
          </p:nvPr>
        </p:nvSpPr>
        <p:spPr>
          <a:xfrm>
            <a:off x="3028950" y="4767264"/>
            <a:ext cx="3086100" cy="273843"/>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4" name="Google Shape;14;p2"/>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9pPr>
          </a:lstStyle>
          <a:p>
            <a:pPr marL="0" lvl="0" indent="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ABE33F"/>
        </a:solidFill>
        <a:effectLst/>
      </p:bgPr>
    </p:bg>
    <p:spTree>
      <p:nvGrpSpPr>
        <p:cNvPr id="1" name="Shape 15"/>
        <p:cNvGrpSpPr/>
        <p:nvPr/>
      </p:nvGrpSpPr>
      <p:grpSpPr>
        <a:xfrm>
          <a:off x="0" y="0"/>
          <a:ext cx="0" cy="0"/>
          <a:chOff x="0" y="0"/>
          <a:chExt cx="0" cy="0"/>
        </a:xfrm>
      </p:grpSpPr>
      <p:sp>
        <p:nvSpPr>
          <p:cNvPr id="16" name="Google Shape;16;p3"/>
          <p:cNvSpPr/>
          <p:nvPr/>
        </p:nvSpPr>
        <p:spPr>
          <a:xfrm flipH="1">
            <a:off x="6025" y="301575"/>
            <a:ext cx="9150050" cy="4496748"/>
          </a:xfrm>
          <a:custGeom>
            <a:avLst/>
            <a:gdLst/>
            <a:ahLst/>
            <a:cxnLst/>
            <a:rect l="0" t="0" r="0" b="0"/>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17" name="Google Shape;17;p3"/>
          <p:cNvSpPr/>
          <p:nvPr/>
        </p:nvSpPr>
        <p:spPr>
          <a:xfrm>
            <a:off x="-5900" y="753950"/>
            <a:ext cx="9144150" cy="3769800"/>
          </a:xfrm>
          <a:custGeom>
            <a:avLst/>
            <a:gdLst/>
            <a:ahLst/>
            <a:cxnLst/>
            <a:rect l="0" t="0" r="0" b="0"/>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274"/>
            </a:srgbClr>
          </a:solidFill>
          <a:ln>
            <a:noFill/>
          </a:ln>
        </p:spPr>
      </p:sp>
      <p:sp>
        <p:nvSpPr>
          <p:cNvPr id="18" name="Google Shape;18;p3"/>
          <p:cNvSpPr/>
          <p:nvPr/>
        </p:nvSpPr>
        <p:spPr>
          <a:xfrm>
            <a:off x="0" y="1351100"/>
            <a:ext cx="9156075" cy="2889063"/>
          </a:xfrm>
          <a:custGeom>
            <a:avLst/>
            <a:gdLst/>
            <a:ahLst/>
            <a:cxnLst/>
            <a:rect l="0" t="0" r="0" b="0"/>
            <a:pathLst>
              <a:path w="366243" h="106157" extrusionOk="0">
                <a:moveTo>
                  <a:pt x="241" y="0"/>
                </a:moveTo>
                <a:lnTo>
                  <a:pt x="0" y="77929"/>
                </a:lnTo>
                <a:lnTo>
                  <a:pt x="366243" y="106157"/>
                </a:lnTo>
                <a:lnTo>
                  <a:pt x="366243" y="4102"/>
                </a:lnTo>
                <a:close/>
              </a:path>
            </a:pathLst>
          </a:custGeom>
          <a:solidFill>
            <a:srgbClr val="00AE9D">
              <a:alpha val="83137"/>
            </a:srgbClr>
          </a:solidFill>
          <a:ln>
            <a:noFill/>
          </a:ln>
        </p:spPr>
      </p:sp>
      <p:sp>
        <p:nvSpPr>
          <p:cNvPr id="19" name="Google Shape;19;p3"/>
          <p:cNvSpPr txBox="1">
            <a:spLocks noGrp="1"/>
          </p:cNvSpPr>
          <p:nvPr>
            <p:ph type="ctrTitle"/>
          </p:nvPr>
        </p:nvSpPr>
        <p:spPr>
          <a:xfrm>
            <a:off x="1815525" y="2040550"/>
            <a:ext cx="5513100" cy="11598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rgbClr val="FFFFFF"/>
              </a:buClr>
              <a:buSzPts val="3600"/>
              <a:buFont typeface="Raleway"/>
              <a:buNone/>
              <a:defRPr sz="3600" b="1" i="0" u="none" strike="noStrike" cap="none">
                <a:solidFill>
                  <a:srgbClr val="FFFFFF"/>
                </a:solidFill>
                <a:latin typeface="Raleway"/>
                <a:ea typeface="Raleway"/>
                <a:cs typeface="Raleway"/>
                <a:sym typeface="Raleway"/>
              </a:defRPr>
            </a:lvl1pPr>
            <a:lvl2pPr marR="0" lvl="1" algn="ctr" rtl="0">
              <a:lnSpc>
                <a:spcPct val="100000"/>
              </a:lnSpc>
              <a:spcBef>
                <a:spcPts val="0"/>
              </a:spcBef>
              <a:spcAft>
                <a:spcPts val="0"/>
              </a:spcAft>
              <a:buClr>
                <a:srgbClr val="FFFFFF"/>
              </a:buClr>
              <a:buSzPts val="3600"/>
              <a:buFont typeface="Raleway"/>
              <a:buNone/>
              <a:defRPr sz="3600" b="1" i="0" u="none" strike="noStrike" cap="none">
                <a:solidFill>
                  <a:srgbClr val="FFFFFF"/>
                </a:solidFill>
                <a:latin typeface="Raleway"/>
                <a:ea typeface="Raleway"/>
                <a:cs typeface="Raleway"/>
                <a:sym typeface="Raleway"/>
              </a:defRPr>
            </a:lvl2pPr>
            <a:lvl3pPr marR="0" lvl="2" algn="ctr" rtl="0">
              <a:lnSpc>
                <a:spcPct val="100000"/>
              </a:lnSpc>
              <a:spcBef>
                <a:spcPts val="0"/>
              </a:spcBef>
              <a:spcAft>
                <a:spcPts val="0"/>
              </a:spcAft>
              <a:buClr>
                <a:srgbClr val="FFFFFF"/>
              </a:buClr>
              <a:buSzPts val="3600"/>
              <a:buFont typeface="Raleway"/>
              <a:buNone/>
              <a:defRPr sz="3600" b="1" i="0" u="none" strike="noStrike" cap="none">
                <a:solidFill>
                  <a:srgbClr val="FFFFFF"/>
                </a:solidFill>
                <a:latin typeface="Raleway"/>
                <a:ea typeface="Raleway"/>
                <a:cs typeface="Raleway"/>
                <a:sym typeface="Raleway"/>
              </a:defRPr>
            </a:lvl3pPr>
            <a:lvl4pPr marR="0" lvl="3" algn="ctr" rtl="0">
              <a:lnSpc>
                <a:spcPct val="100000"/>
              </a:lnSpc>
              <a:spcBef>
                <a:spcPts val="0"/>
              </a:spcBef>
              <a:spcAft>
                <a:spcPts val="0"/>
              </a:spcAft>
              <a:buClr>
                <a:srgbClr val="FFFFFF"/>
              </a:buClr>
              <a:buSzPts val="3600"/>
              <a:buFont typeface="Raleway"/>
              <a:buNone/>
              <a:defRPr sz="3600" b="1" i="0" u="none" strike="noStrike" cap="none">
                <a:solidFill>
                  <a:srgbClr val="FFFFFF"/>
                </a:solidFill>
                <a:latin typeface="Raleway"/>
                <a:ea typeface="Raleway"/>
                <a:cs typeface="Raleway"/>
                <a:sym typeface="Raleway"/>
              </a:defRPr>
            </a:lvl4pPr>
            <a:lvl5pPr marR="0" lvl="4" algn="ctr" rtl="0">
              <a:lnSpc>
                <a:spcPct val="100000"/>
              </a:lnSpc>
              <a:spcBef>
                <a:spcPts val="0"/>
              </a:spcBef>
              <a:spcAft>
                <a:spcPts val="0"/>
              </a:spcAft>
              <a:buClr>
                <a:srgbClr val="FFFFFF"/>
              </a:buClr>
              <a:buSzPts val="3600"/>
              <a:buFont typeface="Raleway"/>
              <a:buNone/>
              <a:defRPr sz="3600" b="1" i="0" u="none" strike="noStrike" cap="none">
                <a:solidFill>
                  <a:srgbClr val="FFFFFF"/>
                </a:solidFill>
                <a:latin typeface="Raleway"/>
                <a:ea typeface="Raleway"/>
                <a:cs typeface="Raleway"/>
                <a:sym typeface="Raleway"/>
              </a:defRPr>
            </a:lvl5pPr>
            <a:lvl6pPr marR="0" lvl="5" algn="ctr" rtl="0">
              <a:lnSpc>
                <a:spcPct val="100000"/>
              </a:lnSpc>
              <a:spcBef>
                <a:spcPts val="0"/>
              </a:spcBef>
              <a:spcAft>
                <a:spcPts val="0"/>
              </a:spcAft>
              <a:buClr>
                <a:srgbClr val="FFFFFF"/>
              </a:buClr>
              <a:buSzPts val="3600"/>
              <a:buFont typeface="Raleway"/>
              <a:buNone/>
              <a:defRPr sz="3600" b="1" i="0" u="none" strike="noStrike" cap="none">
                <a:solidFill>
                  <a:srgbClr val="FFFFFF"/>
                </a:solidFill>
                <a:latin typeface="Raleway"/>
                <a:ea typeface="Raleway"/>
                <a:cs typeface="Raleway"/>
                <a:sym typeface="Raleway"/>
              </a:defRPr>
            </a:lvl6pPr>
            <a:lvl7pPr marR="0" lvl="6" algn="ctr" rtl="0">
              <a:lnSpc>
                <a:spcPct val="100000"/>
              </a:lnSpc>
              <a:spcBef>
                <a:spcPts val="0"/>
              </a:spcBef>
              <a:spcAft>
                <a:spcPts val="0"/>
              </a:spcAft>
              <a:buClr>
                <a:srgbClr val="FFFFFF"/>
              </a:buClr>
              <a:buSzPts val="3600"/>
              <a:buFont typeface="Raleway"/>
              <a:buNone/>
              <a:defRPr sz="3600" b="1" i="0" u="none" strike="noStrike" cap="none">
                <a:solidFill>
                  <a:srgbClr val="FFFFFF"/>
                </a:solidFill>
                <a:latin typeface="Raleway"/>
                <a:ea typeface="Raleway"/>
                <a:cs typeface="Raleway"/>
                <a:sym typeface="Raleway"/>
              </a:defRPr>
            </a:lvl7pPr>
            <a:lvl8pPr marR="0" lvl="7" algn="ctr" rtl="0">
              <a:lnSpc>
                <a:spcPct val="100000"/>
              </a:lnSpc>
              <a:spcBef>
                <a:spcPts val="0"/>
              </a:spcBef>
              <a:spcAft>
                <a:spcPts val="0"/>
              </a:spcAft>
              <a:buClr>
                <a:srgbClr val="FFFFFF"/>
              </a:buClr>
              <a:buSzPts val="3600"/>
              <a:buFont typeface="Raleway"/>
              <a:buNone/>
              <a:defRPr sz="3600" b="1" i="0" u="none" strike="noStrike" cap="none">
                <a:solidFill>
                  <a:srgbClr val="FFFFFF"/>
                </a:solidFill>
                <a:latin typeface="Raleway"/>
                <a:ea typeface="Raleway"/>
                <a:cs typeface="Raleway"/>
                <a:sym typeface="Raleway"/>
              </a:defRPr>
            </a:lvl8pPr>
            <a:lvl9pPr marR="0" lvl="8" algn="ctr" rtl="0">
              <a:lnSpc>
                <a:spcPct val="100000"/>
              </a:lnSpc>
              <a:spcBef>
                <a:spcPts val="0"/>
              </a:spcBef>
              <a:spcAft>
                <a:spcPts val="0"/>
              </a:spcAft>
              <a:buClr>
                <a:srgbClr val="FFFFFF"/>
              </a:buClr>
              <a:buSzPts val="3600"/>
              <a:buFont typeface="Raleway"/>
              <a:buNone/>
              <a:defRPr sz="3600" b="1" i="0" u="none" strike="noStrike" cap="none">
                <a:solidFill>
                  <a:srgbClr val="FFFFFF"/>
                </a:solidFill>
                <a:latin typeface="Raleway"/>
                <a:ea typeface="Raleway"/>
                <a:cs typeface="Raleway"/>
                <a:sym typeface="Raleway"/>
              </a:defRPr>
            </a:lvl9pPr>
          </a:lstStyle>
          <a:p>
            <a:endParaRPr/>
          </a:p>
        </p:txBody>
      </p:sp>
      <p:sp>
        <p:nvSpPr>
          <p:cNvPr id="20" name="Google Shape;20;p3"/>
          <p:cNvSpPr txBox="1">
            <a:spLocks noGrp="1"/>
          </p:cNvSpPr>
          <p:nvPr>
            <p:ph type="subTitle" idx="1"/>
          </p:nvPr>
        </p:nvSpPr>
        <p:spPr>
          <a:xfrm>
            <a:off x="1815375" y="3068650"/>
            <a:ext cx="5513100" cy="7848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1pPr>
            <a:lvl2pPr marR="0" lvl="1"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2pPr>
            <a:lvl3pPr marR="0" lvl="2"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3pPr>
            <a:lvl4pPr marR="0" lvl="3"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4pPr>
            <a:lvl5pPr marR="0" lvl="4"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5pPr>
            <a:lvl6pPr marR="0" lvl="5"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6pPr>
            <a:lvl7pPr marR="0" lvl="6"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7pPr>
            <a:lvl8pPr marR="0" lvl="7"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8pPr>
            <a:lvl9pPr marR="0" lvl="8"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9pPr>
          </a:lstStyle>
          <a:p>
            <a:endParaRPr/>
          </a:p>
        </p:txBody>
      </p:sp>
      <p:sp>
        <p:nvSpPr>
          <p:cNvPr id="21" name="Google Shape;21;p3"/>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9pPr>
          </a:lstStyle>
          <a:p>
            <a:pPr marL="0" lvl="0" indent="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2"/>
        <p:cNvGrpSpPr/>
        <p:nvPr/>
      </p:nvGrpSpPr>
      <p:grpSpPr>
        <a:xfrm>
          <a:off x="0" y="0"/>
          <a:ext cx="0" cy="0"/>
          <a:chOff x="0" y="0"/>
          <a:chExt cx="0" cy="0"/>
        </a:xfrm>
      </p:grpSpPr>
      <p:grpSp>
        <p:nvGrpSpPr>
          <p:cNvPr id="23" name="Google Shape;23;p4"/>
          <p:cNvGrpSpPr/>
          <p:nvPr/>
        </p:nvGrpSpPr>
        <p:grpSpPr>
          <a:xfrm>
            <a:off x="-6025" y="0"/>
            <a:ext cx="9168125" cy="5163100"/>
            <a:chOff x="-6025" y="0"/>
            <a:chExt cx="9168125" cy="5163100"/>
          </a:xfrm>
        </p:grpSpPr>
        <p:sp>
          <p:nvSpPr>
            <p:cNvPr id="24" name="Google Shape;24;p4"/>
            <p:cNvSpPr/>
            <p:nvPr/>
          </p:nvSpPr>
          <p:spPr>
            <a:xfrm>
              <a:off x="0" y="0"/>
              <a:ext cx="8552900" cy="1333000"/>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25" name="Google Shape;25;p4"/>
            <p:cNvSpPr/>
            <p:nvPr/>
          </p:nvSpPr>
          <p:spPr>
            <a:xfrm>
              <a:off x="2563450" y="0"/>
              <a:ext cx="6580550" cy="1272675"/>
            </a:xfrm>
            <a:custGeom>
              <a:avLst/>
              <a:gdLst/>
              <a:ahLst/>
              <a:cxnLst/>
              <a:rect l="0" t="0" r="0" b="0"/>
              <a:pathLst>
                <a:path w="263222" h="50907" extrusionOk="0">
                  <a:moveTo>
                    <a:pt x="0" y="0"/>
                  </a:moveTo>
                  <a:lnTo>
                    <a:pt x="217381" y="50907"/>
                  </a:lnTo>
                  <a:lnTo>
                    <a:pt x="263222" y="10133"/>
                  </a:lnTo>
                  <a:lnTo>
                    <a:pt x="263222" y="0"/>
                  </a:lnTo>
                  <a:close/>
                </a:path>
              </a:pathLst>
            </a:custGeom>
            <a:solidFill>
              <a:srgbClr val="00AE9D">
                <a:alpha val="83137"/>
              </a:srgbClr>
            </a:solidFill>
            <a:ln>
              <a:noFill/>
            </a:ln>
          </p:spPr>
        </p:sp>
        <p:sp>
          <p:nvSpPr>
            <p:cNvPr id="26" name="Google Shape;26;p4"/>
            <p:cNvSpPr/>
            <p:nvPr/>
          </p:nvSpPr>
          <p:spPr>
            <a:xfrm>
              <a:off x="-6025" y="2"/>
              <a:ext cx="7298300" cy="1471709"/>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0784"/>
              </a:srgbClr>
            </a:solidFill>
            <a:ln>
              <a:noFill/>
            </a:ln>
          </p:spPr>
        </p:sp>
        <p:sp>
          <p:nvSpPr>
            <p:cNvPr id="27" name="Google Shape;27;p4"/>
            <p:cNvSpPr/>
            <p:nvPr/>
          </p:nvSpPr>
          <p:spPr>
            <a:xfrm>
              <a:off x="3596100" y="4667000"/>
              <a:ext cx="5090700" cy="476500"/>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28" name="Google Shape;28;p4"/>
            <p:cNvSpPr/>
            <p:nvPr/>
          </p:nvSpPr>
          <p:spPr>
            <a:xfrm>
              <a:off x="5525000" y="4692625"/>
              <a:ext cx="3637100" cy="470475"/>
            </a:xfrm>
            <a:custGeom>
              <a:avLst/>
              <a:gdLst/>
              <a:ahLst/>
              <a:cxnLst/>
              <a:rect l="0" t="0" r="0" b="0"/>
              <a:pathLst>
                <a:path w="145484" h="18819" extrusionOk="0">
                  <a:moveTo>
                    <a:pt x="145484" y="0"/>
                  </a:moveTo>
                  <a:lnTo>
                    <a:pt x="145484" y="18819"/>
                  </a:lnTo>
                  <a:lnTo>
                    <a:pt x="0" y="18819"/>
                  </a:lnTo>
                  <a:close/>
                </a:path>
              </a:pathLst>
            </a:custGeom>
            <a:solidFill>
              <a:srgbClr val="00AE9D">
                <a:alpha val="83137"/>
              </a:srgbClr>
            </a:solidFill>
            <a:ln>
              <a:noFill/>
            </a:ln>
          </p:spPr>
        </p:sp>
        <p:sp>
          <p:nvSpPr>
            <p:cNvPr id="29" name="Google Shape;29;p4"/>
            <p:cNvSpPr/>
            <p:nvPr/>
          </p:nvSpPr>
          <p:spPr>
            <a:xfrm>
              <a:off x="7521475" y="4023125"/>
              <a:ext cx="1634600" cy="1139975"/>
            </a:xfrm>
            <a:custGeom>
              <a:avLst/>
              <a:gdLst/>
              <a:ahLst/>
              <a:cxnLst/>
              <a:rect l="0" t="0" r="0" b="0"/>
              <a:pathLst>
                <a:path w="65384" h="45599" extrusionOk="0">
                  <a:moveTo>
                    <a:pt x="65384" y="27022"/>
                  </a:moveTo>
                  <a:lnTo>
                    <a:pt x="65384" y="0"/>
                  </a:lnTo>
                  <a:lnTo>
                    <a:pt x="0" y="45599"/>
                  </a:lnTo>
                  <a:close/>
                </a:path>
              </a:pathLst>
            </a:custGeom>
            <a:solidFill>
              <a:srgbClr val="ABE33F">
                <a:alpha val="80784"/>
              </a:srgbClr>
            </a:solidFill>
            <a:ln>
              <a:noFill/>
            </a:ln>
          </p:spPr>
        </p:sp>
      </p:grpSp>
      <p:sp>
        <p:nvSpPr>
          <p:cNvPr id="30" name="Google Shape;30;p4"/>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endParaRPr/>
          </a:p>
        </p:txBody>
      </p:sp>
      <p:sp>
        <p:nvSpPr>
          <p:cNvPr id="31" name="Google Shape;31;p4"/>
          <p:cNvSpPr txBox="1">
            <a:spLocks noGrp="1"/>
          </p:cNvSpPr>
          <p:nvPr>
            <p:ph type="body" idx="1"/>
          </p:nvPr>
        </p:nvSpPr>
        <p:spPr>
          <a:xfrm>
            <a:off x="904925" y="1495850"/>
            <a:ext cx="3560100" cy="3429900"/>
          </a:xfrm>
          <a:prstGeom prst="rect">
            <a:avLst/>
          </a:prstGeom>
          <a:noFill/>
          <a:ln>
            <a:noFill/>
          </a:ln>
        </p:spPr>
        <p:txBody>
          <a:bodyPr spcFirstLastPara="1" wrap="square" lIns="91425" tIns="91425" rIns="91425" bIns="91425" anchor="t" anchorCtr="0"/>
          <a:lstStyle>
            <a:lvl1pPr marL="457200" marR="0" lvl="0" indent="-342900" algn="l" rtl="0">
              <a:lnSpc>
                <a:spcPct val="100000"/>
              </a:lnSpc>
              <a:spcBef>
                <a:spcPts val="600"/>
              </a:spcBef>
              <a:spcAft>
                <a:spcPts val="0"/>
              </a:spcAft>
              <a:buClr>
                <a:srgbClr val="ABE33F"/>
              </a:buClr>
              <a:buSzPts val="1800"/>
              <a:buFont typeface="Karla"/>
              <a:buChar char="◆"/>
              <a:defRPr sz="1800" b="0" i="0" u="none" strike="noStrike" cap="none">
                <a:solidFill>
                  <a:srgbClr val="004C52"/>
                </a:solidFill>
                <a:latin typeface="Karla"/>
                <a:ea typeface="Karla"/>
                <a:cs typeface="Karla"/>
                <a:sym typeface="Karla"/>
              </a:defRPr>
            </a:lvl1pPr>
            <a:lvl2pPr marL="914400" marR="0" lvl="1" indent="-342900" algn="l" rtl="0">
              <a:lnSpc>
                <a:spcPct val="100000"/>
              </a:lnSpc>
              <a:spcBef>
                <a:spcPts val="0"/>
              </a:spcBef>
              <a:spcAft>
                <a:spcPts val="0"/>
              </a:spcAft>
              <a:buClr>
                <a:srgbClr val="ABE33F"/>
              </a:buClr>
              <a:buSzPts val="1800"/>
              <a:buFont typeface="Karla"/>
              <a:buChar char="◆"/>
              <a:defRPr sz="1800" b="0" i="0" u="none" strike="noStrike" cap="none">
                <a:solidFill>
                  <a:srgbClr val="004C52"/>
                </a:solidFill>
                <a:latin typeface="Karla"/>
                <a:ea typeface="Karla"/>
                <a:cs typeface="Karla"/>
                <a:sym typeface="Karla"/>
              </a:defRPr>
            </a:lvl2pPr>
            <a:lvl3pPr marL="1371600" marR="0" lvl="2" indent="-342900" algn="l" rtl="0">
              <a:lnSpc>
                <a:spcPct val="100000"/>
              </a:lnSpc>
              <a:spcBef>
                <a:spcPts val="0"/>
              </a:spcBef>
              <a:spcAft>
                <a:spcPts val="0"/>
              </a:spcAft>
              <a:buClr>
                <a:srgbClr val="ABE33F"/>
              </a:buClr>
              <a:buSzPts val="1800"/>
              <a:buFont typeface="Karla"/>
              <a:buChar char="◇"/>
              <a:defRPr sz="1800" b="0" i="0" u="none" strike="noStrike" cap="none">
                <a:solidFill>
                  <a:srgbClr val="004C52"/>
                </a:solidFill>
                <a:latin typeface="Karla"/>
                <a:ea typeface="Karla"/>
                <a:cs typeface="Karla"/>
                <a:sym typeface="Karla"/>
              </a:defRPr>
            </a:lvl3pPr>
            <a:lvl4pPr marL="1828800" marR="0" lvl="3" indent="-342900" algn="l" rtl="0">
              <a:lnSpc>
                <a:spcPct val="100000"/>
              </a:lnSpc>
              <a:spcBef>
                <a:spcPts val="0"/>
              </a:spcBef>
              <a:spcAft>
                <a:spcPts val="0"/>
              </a:spcAft>
              <a:buClr>
                <a:srgbClr val="004C52"/>
              </a:buClr>
              <a:buSzPts val="1800"/>
              <a:buFont typeface="Karla"/>
              <a:buChar char="●"/>
              <a:defRPr sz="1800" b="0" i="0" u="none" strike="noStrike" cap="none">
                <a:solidFill>
                  <a:srgbClr val="004C52"/>
                </a:solidFill>
                <a:latin typeface="Karla"/>
                <a:ea typeface="Karla"/>
                <a:cs typeface="Karla"/>
                <a:sym typeface="Karla"/>
              </a:defRPr>
            </a:lvl4pPr>
            <a:lvl5pPr marL="2286000" marR="0" lvl="4" indent="-342900" algn="l" rtl="0">
              <a:lnSpc>
                <a:spcPct val="100000"/>
              </a:lnSpc>
              <a:spcBef>
                <a:spcPts val="0"/>
              </a:spcBef>
              <a:spcAft>
                <a:spcPts val="0"/>
              </a:spcAft>
              <a:buClr>
                <a:srgbClr val="004C52"/>
              </a:buClr>
              <a:buSzPts val="1800"/>
              <a:buFont typeface="Karla"/>
              <a:buChar char="○"/>
              <a:defRPr sz="1800" b="0" i="0" u="none" strike="noStrike" cap="none">
                <a:solidFill>
                  <a:srgbClr val="004C52"/>
                </a:solidFill>
                <a:latin typeface="Karla"/>
                <a:ea typeface="Karla"/>
                <a:cs typeface="Karla"/>
                <a:sym typeface="Karla"/>
              </a:defRPr>
            </a:lvl5pPr>
            <a:lvl6pPr marL="2743200" marR="0" lvl="5" indent="-342900" algn="l" rtl="0">
              <a:lnSpc>
                <a:spcPct val="100000"/>
              </a:lnSpc>
              <a:spcBef>
                <a:spcPts val="0"/>
              </a:spcBef>
              <a:spcAft>
                <a:spcPts val="0"/>
              </a:spcAft>
              <a:buClr>
                <a:srgbClr val="004C52"/>
              </a:buClr>
              <a:buSzPts val="1800"/>
              <a:buFont typeface="Karla"/>
              <a:buChar char="■"/>
              <a:defRPr sz="1800" b="0" i="0" u="none" strike="noStrike" cap="none">
                <a:solidFill>
                  <a:srgbClr val="004C52"/>
                </a:solidFill>
                <a:latin typeface="Karla"/>
                <a:ea typeface="Karla"/>
                <a:cs typeface="Karla"/>
                <a:sym typeface="Karla"/>
              </a:defRPr>
            </a:lvl6pPr>
            <a:lvl7pPr marL="3200400" marR="0" lvl="6" indent="-342900" algn="l" rtl="0">
              <a:lnSpc>
                <a:spcPct val="100000"/>
              </a:lnSpc>
              <a:spcBef>
                <a:spcPts val="0"/>
              </a:spcBef>
              <a:spcAft>
                <a:spcPts val="0"/>
              </a:spcAft>
              <a:buClr>
                <a:srgbClr val="004C52"/>
              </a:buClr>
              <a:buSzPts val="1800"/>
              <a:buFont typeface="Karla"/>
              <a:buChar char="●"/>
              <a:defRPr sz="1800" b="0" i="0" u="none" strike="noStrike" cap="none">
                <a:solidFill>
                  <a:srgbClr val="004C52"/>
                </a:solidFill>
                <a:latin typeface="Karla"/>
                <a:ea typeface="Karla"/>
                <a:cs typeface="Karla"/>
                <a:sym typeface="Karla"/>
              </a:defRPr>
            </a:lvl7pPr>
            <a:lvl8pPr marL="3657600" marR="0" lvl="7" indent="-342900" algn="l" rtl="0">
              <a:lnSpc>
                <a:spcPct val="100000"/>
              </a:lnSpc>
              <a:spcBef>
                <a:spcPts val="0"/>
              </a:spcBef>
              <a:spcAft>
                <a:spcPts val="0"/>
              </a:spcAft>
              <a:buClr>
                <a:srgbClr val="004C52"/>
              </a:buClr>
              <a:buSzPts val="1800"/>
              <a:buFont typeface="Karla"/>
              <a:buChar char="○"/>
              <a:defRPr sz="1800" b="0" i="0" u="none" strike="noStrike" cap="none">
                <a:solidFill>
                  <a:srgbClr val="004C52"/>
                </a:solidFill>
                <a:latin typeface="Karla"/>
                <a:ea typeface="Karla"/>
                <a:cs typeface="Karla"/>
                <a:sym typeface="Karla"/>
              </a:defRPr>
            </a:lvl8pPr>
            <a:lvl9pPr marL="4114800" marR="0" lvl="8" indent="-342900" algn="l" rtl="0">
              <a:lnSpc>
                <a:spcPct val="100000"/>
              </a:lnSpc>
              <a:spcBef>
                <a:spcPts val="0"/>
              </a:spcBef>
              <a:spcAft>
                <a:spcPts val="0"/>
              </a:spcAft>
              <a:buClr>
                <a:srgbClr val="004C52"/>
              </a:buClr>
              <a:buSzPts val="1800"/>
              <a:buFont typeface="Karla"/>
              <a:buChar char="■"/>
              <a:defRPr sz="1800" b="0" i="0" u="none" strike="noStrike" cap="none">
                <a:solidFill>
                  <a:srgbClr val="004C52"/>
                </a:solidFill>
                <a:latin typeface="Karla"/>
                <a:ea typeface="Karla"/>
                <a:cs typeface="Karla"/>
                <a:sym typeface="Karla"/>
              </a:defRPr>
            </a:lvl9pPr>
          </a:lstStyle>
          <a:p>
            <a:endParaRPr/>
          </a:p>
        </p:txBody>
      </p:sp>
      <p:sp>
        <p:nvSpPr>
          <p:cNvPr id="32" name="Google Shape;32;p4"/>
          <p:cNvSpPr txBox="1">
            <a:spLocks noGrp="1"/>
          </p:cNvSpPr>
          <p:nvPr>
            <p:ph type="body" idx="2"/>
          </p:nvPr>
        </p:nvSpPr>
        <p:spPr>
          <a:xfrm>
            <a:off x="4679180" y="1495850"/>
            <a:ext cx="3560100" cy="3429900"/>
          </a:xfrm>
          <a:prstGeom prst="rect">
            <a:avLst/>
          </a:prstGeom>
          <a:noFill/>
          <a:ln>
            <a:noFill/>
          </a:ln>
        </p:spPr>
        <p:txBody>
          <a:bodyPr spcFirstLastPara="1" wrap="square" lIns="91425" tIns="91425" rIns="91425" bIns="91425" anchor="t" anchorCtr="0"/>
          <a:lstStyle>
            <a:lvl1pPr marL="457200" marR="0" lvl="0" indent="-342900" algn="l" rtl="0">
              <a:lnSpc>
                <a:spcPct val="100000"/>
              </a:lnSpc>
              <a:spcBef>
                <a:spcPts val="600"/>
              </a:spcBef>
              <a:spcAft>
                <a:spcPts val="0"/>
              </a:spcAft>
              <a:buClr>
                <a:srgbClr val="ABE33F"/>
              </a:buClr>
              <a:buSzPts val="1800"/>
              <a:buFont typeface="Karla"/>
              <a:buChar char="◆"/>
              <a:defRPr sz="1800" b="0" i="0" u="none" strike="noStrike" cap="none">
                <a:solidFill>
                  <a:srgbClr val="004C52"/>
                </a:solidFill>
                <a:latin typeface="Karla"/>
                <a:ea typeface="Karla"/>
                <a:cs typeface="Karla"/>
                <a:sym typeface="Karla"/>
              </a:defRPr>
            </a:lvl1pPr>
            <a:lvl2pPr marL="914400" marR="0" lvl="1" indent="-342900" algn="l" rtl="0">
              <a:lnSpc>
                <a:spcPct val="100000"/>
              </a:lnSpc>
              <a:spcBef>
                <a:spcPts val="0"/>
              </a:spcBef>
              <a:spcAft>
                <a:spcPts val="0"/>
              </a:spcAft>
              <a:buClr>
                <a:srgbClr val="ABE33F"/>
              </a:buClr>
              <a:buSzPts val="1800"/>
              <a:buFont typeface="Karla"/>
              <a:buChar char="◆"/>
              <a:defRPr sz="1800" b="0" i="0" u="none" strike="noStrike" cap="none">
                <a:solidFill>
                  <a:srgbClr val="004C52"/>
                </a:solidFill>
                <a:latin typeface="Karla"/>
                <a:ea typeface="Karla"/>
                <a:cs typeface="Karla"/>
                <a:sym typeface="Karla"/>
              </a:defRPr>
            </a:lvl2pPr>
            <a:lvl3pPr marL="1371600" marR="0" lvl="2" indent="-342900" algn="l" rtl="0">
              <a:lnSpc>
                <a:spcPct val="100000"/>
              </a:lnSpc>
              <a:spcBef>
                <a:spcPts val="0"/>
              </a:spcBef>
              <a:spcAft>
                <a:spcPts val="0"/>
              </a:spcAft>
              <a:buClr>
                <a:srgbClr val="ABE33F"/>
              </a:buClr>
              <a:buSzPts val="1800"/>
              <a:buFont typeface="Karla"/>
              <a:buChar char="◇"/>
              <a:defRPr sz="1800" b="0" i="0" u="none" strike="noStrike" cap="none">
                <a:solidFill>
                  <a:srgbClr val="004C52"/>
                </a:solidFill>
                <a:latin typeface="Karla"/>
                <a:ea typeface="Karla"/>
                <a:cs typeface="Karla"/>
                <a:sym typeface="Karla"/>
              </a:defRPr>
            </a:lvl3pPr>
            <a:lvl4pPr marL="1828800" marR="0" lvl="3" indent="-342900" algn="l" rtl="0">
              <a:lnSpc>
                <a:spcPct val="100000"/>
              </a:lnSpc>
              <a:spcBef>
                <a:spcPts val="0"/>
              </a:spcBef>
              <a:spcAft>
                <a:spcPts val="0"/>
              </a:spcAft>
              <a:buClr>
                <a:srgbClr val="004C52"/>
              </a:buClr>
              <a:buSzPts val="1800"/>
              <a:buFont typeface="Karla"/>
              <a:buChar char="●"/>
              <a:defRPr sz="1800" b="0" i="0" u="none" strike="noStrike" cap="none">
                <a:solidFill>
                  <a:srgbClr val="004C52"/>
                </a:solidFill>
                <a:latin typeface="Karla"/>
                <a:ea typeface="Karla"/>
                <a:cs typeface="Karla"/>
                <a:sym typeface="Karla"/>
              </a:defRPr>
            </a:lvl4pPr>
            <a:lvl5pPr marL="2286000" marR="0" lvl="4" indent="-342900" algn="l" rtl="0">
              <a:lnSpc>
                <a:spcPct val="100000"/>
              </a:lnSpc>
              <a:spcBef>
                <a:spcPts val="0"/>
              </a:spcBef>
              <a:spcAft>
                <a:spcPts val="0"/>
              </a:spcAft>
              <a:buClr>
                <a:srgbClr val="004C52"/>
              </a:buClr>
              <a:buSzPts val="1800"/>
              <a:buFont typeface="Karla"/>
              <a:buChar char="○"/>
              <a:defRPr sz="1800" b="0" i="0" u="none" strike="noStrike" cap="none">
                <a:solidFill>
                  <a:srgbClr val="004C52"/>
                </a:solidFill>
                <a:latin typeface="Karla"/>
                <a:ea typeface="Karla"/>
                <a:cs typeface="Karla"/>
                <a:sym typeface="Karla"/>
              </a:defRPr>
            </a:lvl5pPr>
            <a:lvl6pPr marL="2743200" marR="0" lvl="5" indent="-342900" algn="l" rtl="0">
              <a:lnSpc>
                <a:spcPct val="100000"/>
              </a:lnSpc>
              <a:spcBef>
                <a:spcPts val="0"/>
              </a:spcBef>
              <a:spcAft>
                <a:spcPts val="0"/>
              </a:spcAft>
              <a:buClr>
                <a:srgbClr val="004C52"/>
              </a:buClr>
              <a:buSzPts val="1800"/>
              <a:buFont typeface="Karla"/>
              <a:buChar char="■"/>
              <a:defRPr sz="1800" b="0" i="0" u="none" strike="noStrike" cap="none">
                <a:solidFill>
                  <a:srgbClr val="004C52"/>
                </a:solidFill>
                <a:latin typeface="Karla"/>
                <a:ea typeface="Karla"/>
                <a:cs typeface="Karla"/>
                <a:sym typeface="Karla"/>
              </a:defRPr>
            </a:lvl6pPr>
            <a:lvl7pPr marL="3200400" marR="0" lvl="6" indent="-342900" algn="l" rtl="0">
              <a:lnSpc>
                <a:spcPct val="100000"/>
              </a:lnSpc>
              <a:spcBef>
                <a:spcPts val="0"/>
              </a:spcBef>
              <a:spcAft>
                <a:spcPts val="0"/>
              </a:spcAft>
              <a:buClr>
                <a:srgbClr val="004C52"/>
              </a:buClr>
              <a:buSzPts val="1800"/>
              <a:buFont typeface="Karla"/>
              <a:buChar char="●"/>
              <a:defRPr sz="1800" b="0" i="0" u="none" strike="noStrike" cap="none">
                <a:solidFill>
                  <a:srgbClr val="004C52"/>
                </a:solidFill>
                <a:latin typeface="Karla"/>
                <a:ea typeface="Karla"/>
                <a:cs typeface="Karla"/>
                <a:sym typeface="Karla"/>
              </a:defRPr>
            </a:lvl7pPr>
            <a:lvl8pPr marL="3657600" marR="0" lvl="7" indent="-342900" algn="l" rtl="0">
              <a:lnSpc>
                <a:spcPct val="100000"/>
              </a:lnSpc>
              <a:spcBef>
                <a:spcPts val="0"/>
              </a:spcBef>
              <a:spcAft>
                <a:spcPts val="0"/>
              </a:spcAft>
              <a:buClr>
                <a:srgbClr val="004C52"/>
              </a:buClr>
              <a:buSzPts val="1800"/>
              <a:buFont typeface="Karla"/>
              <a:buChar char="○"/>
              <a:defRPr sz="1800" b="0" i="0" u="none" strike="noStrike" cap="none">
                <a:solidFill>
                  <a:srgbClr val="004C52"/>
                </a:solidFill>
                <a:latin typeface="Karla"/>
                <a:ea typeface="Karla"/>
                <a:cs typeface="Karla"/>
                <a:sym typeface="Karla"/>
              </a:defRPr>
            </a:lvl8pPr>
            <a:lvl9pPr marL="4114800" marR="0" lvl="8" indent="-342900" algn="l" rtl="0">
              <a:lnSpc>
                <a:spcPct val="100000"/>
              </a:lnSpc>
              <a:spcBef>
                <a:spcPts val="0"/>
              </a:spcBef>
              <a:spcAft>
                <a:spcPts val="0"/>
              </a:spcAft>
              <a:buClr>
                <a:srgbClr val="004C52"/>
              </a:buClr>
              <a:buSzPts val="1800"/>
              <a:buFont typeface="Karla"/>
              <a:buChar char="■"/>
              <a:defRPr sz="1800" b="0" i="0" u="none" strike="noStrike" cap="none">
                <a:solidFill>
                  <a:srgbClr val="004C52"/>
                </a:solidFill>
                <a:latin typeface="Karla"/>
                <a:ea typeface="Karla"/>
                <a:cs typeface="Karla"/>
                <a:sym typeface="Karla"/>
              </a:defRPr>
            </a:lvl9pPr>
          </a:lstStyle>
          <a:p>
            <a:endParaRPr/>
          </a:p>
        </p:txBody>
      </p:sp>
      <p:sp>
        <p:nvSpPr>
          <p:cNvPr id="33" name="Google Shape;33;p4"/>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9pPr>
          </a:lstStyle>
          <a:p>
            <a:pPr marL="0" lvl="0" indent="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5"/>
          <p:cNvSpPr/>
          <p:nvPr/>
        </p:nvSpPr>
        <p:spPr>
          <a:xfrm>
            <a:off x="-2355" y="0"/>
            <a:ext cx="5209571" cy="983354"/>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36" name="Google Shape;36;p5"/>
          <p:cNvSpPr/>
          <p:nvPr/>
        </p:nvSpPr>
        <p:spPr>
          <a:xfrm>
            <a:off x="-6025" y="2"/>
            <a:ext cx="4445394" cy="1085644"/>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0784"/>
            </a:srgbClr>
          </a:solidFill>
          <a:ln>
            <a:noFill/>
          </a:ln>
        </p:spPr>
      </p:sp>
      <p:sp>
        <p:nvSpPr>
          <p:cNvPr id="37" name="Google Shape;37;p5"/>
          <p:cNvSpPr/>
          <p:nvPr/>
        </p:nvSpPr>
        <p:spPr>
          <a:xfrm>
            <a:off x="6375475" y="4745747"/>
            <a:ext cx="2548913" cy="400879"/>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38" name="Google Shape;38;p5"/>
          <p:cNvSpPr/>
          <p:nvPr/>
        </p:nvSpPr>
        <p:spPr>
          <a:xfrm>
            <a:off x="7341180" y="4767304"/>
            <a:ext cx="1821096" cy="395811"/>
          </a:xfrm>
          <a:custGeom>
            <a:avLst/>
            <a:gdLst/>
            <a:ahLst/>
            <a:cxnLst/>
            <a:rect l="0" t="0" r="0" b="0"/>
            <a:pathLst>
              <a:path w="145484" h="18819" extrusionOk="0">
                <a:moveTo>
                  <a:pt x="145484" y="0"/>
                </a:moveTo>
                <a:lnTo>
                  <a:pt x="145484" y="18819"/>
                </a:lnTo>
                <a:lnTo>
                  <a:pt x="0" y="18819"/>
                </a:lnTo>
                <a:close/>
              </a:path>
            </a:pathLst>
          </a:custGeom>
          <a:solidFill>
            <a:srgbClr val="00AE9D">
              <a:alpha val="83137"/>
            </a:srgbClr>
          </a:solidFill>
          <a:ln>
            <a:noFill/>
          </a:ln>
        </p:spPr>
      </p:sp>
      <p:sp>
        <p:nvSpPr>
          <p:cNvPr id="39" name="Google Shape;39;p5"/>
          <p:cNvSpPr/>
          <p:nvPr/>
        </p:nvSpPr>
        <p:spPr>
          <a:xfrm>
            <a:off x="8340717" y="4204075"/>
            <a:ext cx="818444" cy="959061"/>
          </a:xfrm>
          <a:custGeom>
            <a:avLst/>
            <a:gdLst/>
            <a:ahLst/>
            <a:cxnLst/>
            <a:rect l="0" t="0" r="0" b="0"/>
            <a:pathLst>
              <a:path w="65384" h="45599" extrusionOk="0">
                <a:moveTo>
                  <a:pt x="65384" y="27022"/>
                </a:moveTo>
                <a:lnTo>
                  <a:pt x="65384" y="0"/>
                </a:lnTo>
                <a:lnTo>
                  <a:pt x="0" y="45599"/>
                </a:lnTo>
                <a:close/>
              </a:path>
            </a:pathLst>
          </a:custGeom>
          <a:solidFill>
            <a:srgbClr val="ABE33F">
              <a:alpha val="80784"/>
            </a:srgbClr>
          </a:solidFill>
          <a:ln>
            <a:noFill/>
          </a:ln>
        </p:spPr>
      </p:sp>
      <p:sp>
        <p:nvSpPr>
          <p:cNvPr id="40" name="Google Shape;40;p5"/>
          <p:cNvSpPr/>
          <p:nvPr/>
        </p:nvSpPr>
        <p:spPr>
          <a:xfrm>
            <a:off x="1559025" y="-6025"/>
            <a:ext cx="4116775" cy="944875"/>
          </a:xfrm>
          <a:custGeom>
            <a:avLst/>
            <a:gdLst/>
            <a:ahLst/>
            <a:cxnLst/>
            <a:rect l="0" t="0" r="0" b="0"/>
            <a:pathLst>
              <a:path w="164671" h="37795" extrusionOk="0">
                <a:moveTo>
                  <a:pt x="0" y="241"/>
                </a:moveTo>
                <a:lnTo>
                  <a:pt x="132407" y="37795"/>
                </a:lnTo>
                <a:lnTo>
                  <a:pt x="164671" y="0"/>
                </a:lnTo>
                <a:lnTo>
                  <a:pt x="160329" y="241"/>
                </a:lnTo>
                <a:close/>
              </a:path>
            </a:pathLst>
          </a:custGeom>
          <a:solidFill>
            <a:srgbClr val="00AE9D">
              <a:alpha val="83137"/>
            </a:srgbClr>
          </a:solidFill>
          <a:ln>
            <a:noFill/>
          </a:ln>
        </p:spPr>
      </p:sp>
      <p:sp>
        <p:nvSpPr>
          <p:cNvPr id="41" name="Google Shape;41;p5"/>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9pPr>
          </a:lstStyle>
          <a:p>
            <a:pPr marL="0" lvl="0" indent="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2"/>
        <p:cNvGrpSpPr/>
        <p:nvPr/>
      </p:nvGrpSpPr>
      <p:grpSpPr>
        <a:xfrm>
          <a:off x="0" y="0"/>
          <a:ext cx="0" cy="0"/>
          <a:chOff x="0" y="0"/>
          <a:chExt cx="0" cy="0"/>
        </a:xfrm>
      </p:grpSpPr>
      <p:grpSp>
        <p:nvGrpSpPr>
          <p:cNvPr id="43" name="Google Shape;43;p6"/>
          <p:cNvGrpSpPr/>
          <p:nvPr/>
        </p:nvGrpSpPr>
        <p:grpSpPr>
          <a:xfrm>
            <a:off x="-6025" y="0"/>
            <a:ext cx="9168125" cy="5163100"/>
            <a:chOff x="-6025" y="0"/>
            <a:chExt cx="9168125" cy="5163100"/>
          </a:xfrm>
        </p:grpSpPr>
        <p:sp>
          <p:nvSpPr>
            <p:cNvPr id="44" name="Google Shape;44;p6"/>
            <p:cNvSpPr/>
            <p:nvPr/>
          </p:nvSpPr>
          <p:spPr>
            <a:xfrm>
              <a:off x="0" y="0"/>
              <a:ext cx="8552900" cy="1333000"/>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45" name="Google Shape;45;p6"/>
            <p:cNvSpPr/>
            <p:nvPr/>
          </p:nvSpPr>
          <p:spPr>
            <a:xfrm>
              <a:off x="2563450" y="0"/>
              <a:ext cx="6580550" cy="1272675"/>
            </a:xfrm>
            <a:custGeom>
              <a:avLst/>
              <a:gdLst/>
              <a:ahLst/>
              <a:cxnLst/>
              <a:rect l="0" t="0" r="0" b="0"/>
              <a:pathLst>
                <a:path w="263222" h="50907" extrusionOk="0">
                  <a:moveTo>
                    <a:pt x="0" y="0"/>
                  </a:moveTo>
                  <a:lnTo>
                    <a:pt x="217381" y="50907"/>
                  </a:lnTo>
                  <a:lnTo>
                    <a:pt x="263222" y="10133"/>
                  </a:lnTo>
                  <a:lnTo>
                    <a:pt x="263222" y="0"/>
                  </a:lnTo>
                  <a:close/>
                </a:path>
              </a:pathLst>
            </a:custGeom>
            <a:solidFill>
              <a:srgbClr val="00AE9D">
                <a:alpha val="83137"/>
              </a:srgbClr>
            </a:solidFill>
            <a:ln>
              <a:noFill/>
            </a:ln>
          </p:spPr>
        </p:sp>
        <p:sp>
          <p:nvSpPr>
            <p:cNvPr id="46" name="Google Shape;46;p6"/>
            <p:cNvSpPr/>
            <p:nvPr/>
          </p:nvSpPr>
          <p:spPr>
            <a:xfrm>
              <a:off x="-6025" y="2"/>
              <a:ext cx="7298300" cy="1471709"/>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0784"/>
              </a:srgbClr>
            </a:solidFill>
            <a:ln>
              <a:noFill/>
            </a:ln>
          </p:spPr>
        </p:sp>
        <p:sp>
          <p:nvSpPr>
            <p:cNvPr id="47" name="Google Shape;47;p6"/>
            <p:cNvSpPr/>
            <p:nvPr/>
          </p:nvSpPr>
          <p:spPr>
            <a:xfrm>
              <a:off x="3596100" y="4667000"/>
              <a:ext cx="5090700" cy="476500"/>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48" name="Google Shape;48;p6"/>
            <p:cNvSpPr/>
            <p:nvPr/>
          </p:nvSpPr>
          <p:spPr>
            <a:xfrm>
              <a:off x="5525000" y="4692625"/>
              <a:ext cx="3637100" cy="470475"/>
            </a:xfrm>
            <a:custGeom>
              <a:avLst/>
              <a:gdLst/>
              <a:ahLst/>
              <a:cxnLst/>
              <a:rect l="0" t="0" r="0" b="0"/>
              <a:pathLst>
                <a:path w="145484" h="18819" extrusionOk="0">
                  <a:moveTo>
                    <a:pt x="145484" y="0"/>
                  </a:moveTo>
                  <a:lnTo>
                    <a:pt x="145484" y="18819"/>
                  </a:lnTo>
                  <a:lnTo>
                    <a:pt x="0" y="18819"/>
                  </a:lnTo>
                  <a:close/>
                </a:path>
              </a:pathLst>
            </a:custGeom>
            <a:solidFill>
              <a:srgbClr val="00AE9D">
                <a:alpha val="83137"/>
              </a:srgbClr>
            </a:solidFill>
            <a:ln>
              <a:noFill/>
            </a:ln>
          </p:spPr>
        </p:sp>
        <p:sp>
          <p:nvSpPr>
            <p:cNvPr id="49" name="Google Shape;49;p6"/>
            <p:cNvSpPr/>
            <p:nvPr/>
          </p:nvSpPr>
          <p:spPr>
            <a:xfrm>
              <a:off x="7521475" y="4023125"/>
              <a:ext cx="1634600" cy="1139975"/>
            </a:xfrm>
            <a:custGeom>
              <a:avLst/>
              <a:gdLst/>
              <a:ahLst/>
              <a:cxnLst/>
              <a:rect l="0" t="0" r="0" b="0"/>
              <a:pathLst>
                <a:path w="65384" h="45599" extrusionOk="0">
                  <a:moveTo>
                    <a:pt x="65384" y="27022"/>
                  </a:moveTo>
                  <a:lnTo>
                    <a:pt x="65384" y="0"/>
                  </a:lnTo>
                  <a:lnTo>
                    <a:pt x="0" y="45599"/>
                  </a:lnTo>
                  <a:close/>
                </a:path>
              </a:pathLst>
            </a:custGeom>
            <a:solidFill>
              <a:srgbClr val="ABE33F">
                <a:alpha val="80784"/>
              </a:srgbClr>
            </a:solidFill>
            <a:ln>
              <a:noFill/>
            </a:ln>
          </p:spPr>
        </p:sp>
      </p:grpSp>
      <p:sp>
        <p:nvSpPr>
          <p:cNvPr id="50" name="Google Shape;50;p6"/>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endParaRPr/>
          </a:p>
        </p:txBody>
      </p:sp>
      <p:sp>
        <p:nvSpPr>
          <p:cNvPr id="51" name="Google Shape;51;p6"/>
          <p:cNvSpPr txBox="1">
            <a:spLocks noGrp="1"/>
          </p:cNvSpPr>
          <p:nvPr>
            <p:ph type="body" idx="1"/>
          </p:nvPr>
        </p:nvSpPr>
        <p:spPr>
          <a:xfrm>
            <a:off x="886650" y="1598408"/>
            <a:ext cx="7370700" cy="3327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endParaRPr/>
          </a:p>
        </p:txBody>
      </p:sp>
      <p:sp>
        <p:nvSpPr>
          <p:cNvPr id="52" name="Google Shape;52;p6"/>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9pPr>
          </a:lstStyle>
          <a:p>
            <a:pPr marL="0" lvl="0" indent="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3"/>
        <p:cNvGrpSpPr/>
        <p:nvPr/>
      </p:nvGrpSpPr>
      <p:grpSpPr>
        <a:xfrm>
          <a:off x="0" y="0"/>
          <a:ext cx="0" cy="0"/>
          <a:chOff x="0" y="0"/>
          <a:chExt cx="0" cy="0"/>
        </a:xfrm>
      </p:grpSpPr>
      <p:sp>
        <p:nvSpPr>
          <p:cNvPr id="54" name="Google Shape;54;p7"/>
          <p:cNvSpPr/>
          <p:nvPr/>
        </p:nvSpPr>
        <p:spPr>
          <a:xfrm>
            <a:off x="6025" y="301575"/>
            <a:ext cx="9150050" cy="4496748"/>
          </a:xfrm>
          <a:custGeom>
            <a:avLst/>
            <a:gdLst/>
            <a:ahLst/>
            <a:cxnLst/>
            <a:rect l="0" t="0" r="0" b="0"/>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55" name="Google Shape;55;p7"/>
          <p:cNvSpPr/>
          <p:nvPr/>
        </p:nvSpPr>
        <p:spPr>
          <a:xfrm>
            <a:off x="0" y="1580113"/>
            <a:ext cx="9144000" cy="3341668"/>
          </a:xfrm>
          <a:custGeom>
            <a:avLst/>
            <a:gdLst/>
            <a:ahLst/>
            <a:cxnLst/>
            <a:rect l="0" t="0" r="0" b="0"/>
            <a:pathLst>
              <a:path w="365760" h="110982" extrusionOk="0">
                <a:moveTo>
                  <a:pt x="0" y="0"/>
                </a:moveTo>
                <a:lnTo>
                  <a:pt x="0" y="54526"/>
                </a:lnTo>
                <a:lnTo>
                  <a:pt x="317748" y="110982"/>
                </a:lnTo>
                <a:lnTo>
                  <a:pt x="365760" y="84202"/>
                </a:lnTo>
                <a:lnTo>
                  <a:pt x="365760" y="26780"/>
                </a:lnTo>
                <a:close/>
              </a:path>
            </a:pathLst>
          </a:custGeom>
          <a:solidFill>
            <a:srgbClr val="00AE9D">
              <a:alpha val="83137"/>
            </a:srgbClr>
          </a:solidFill>
          <a:ln>
            <a:noFill/>
          </a:ln>
        </p:spPr>
      </p:sp>
      <p:sp>
        <p:nvSpPr>
          <p:cNvPr id="56" name="Google Shape;56;p7"/>
          <p:cNvSpPr/>
          <p:nvPr/>
        </p:nvSpPr>
        <p:spPr>
          <a:xfrm>
            <a:off x="-5900" y="410541"/>
            <a:ext cx="9144152" cy="4453148"/>
          </a:xfrm>
          <a:custGeom>
            <a:avLst/>
            <a:gdLst/>
            <a:ahLst/>
            <a:cxnLst/>
            <a:rect l="0" t="0" r="0" b="0"/>
            <a:pathLst>
              <a:path w="365036" h="147896" extrusionOk="0">
                <a:moveTo>
                  <a:pt x="365036" y="21714"/>
                </a:moveTo>
                <a:lnTo>
                  <a:pt x="87097" y="0"/>
                </a:lnTo>
                <a:lnTo>
                  <a:pt x="0" y="57421"/>
                </a:lnTo>
                <a:lnTo>
                  <a:pt x="0" y="117255"/>
                </a:lnTo>
                <a:lnTo>
                  <a:pt x="241266" y="147896"/>
                </a:lnTo>
                <a:lnTo>
                  <a:pt x="365036" y="112913"/>
                </a:lnTo>
                <a:close/>
              </a:path>
            </a:pathLst>
          </a:custGeom>
          <a:solidFill>
            <a:srgbClr val="ABE33F">
              <a:alpha val="80784"/>
            </a:srgbClr>
          </a:solidFill>
          <a:ln>
            <a:noFill/>
          </a:ln>
        </p:spPr>
      </p:sp>
      <p:sp>
        <p:nvSpPr>
          <p:cNvPr id="57" name="Google Shape;57;p7"/>
          <p:cNvSpPr txBox="1">
            <a:spLocks noGrp="1"/>
          </p:cNvSpPr>
          <p:nvPr>
            <p:ph type="body" idx="1"/>
          </p:nvPr>
        </p:nvSpPr>
        <p:spPr>
          <a:xfrm>
            <a:off x="1833775" y="2314200"/>
            <a:ext cx="5476500" cy="819900"/>
          </a:xfrm>
          <a:prstGeom prst="rect">
            <a:avLst/>
          </a:prstGeom>
          <a:noFill/>
          <a:ln>
            <a:noFill/>
          </a:ln>
        </p:spPr>
        <p:txBody>
          <a:bodyPr spcFirstLastPara="1" wrap="square" lIns="91425" tIns="91425" rIns="91425" bIns="91425" anchor="ctr" anchorCtr="0"/>
          <a:lstStyle>
            <a:lvl1pPr marL="457200" marR="0" lvl="0" indent="-381000" algn="ctr" rtl="0">
              <a:lnSpc>
                <a:spcPct val="100000"/>
              </a:lnSpc>
              <a:spcBef>
                <a:spcPts val="600"/>
              </a:spcBef>
              <a:spcAft>
                <a:spcPts val="0"/>
              </a:spcAft>
              <a:buClr>
                <a:srgbClr val="FFFFFF"/>
              </a:buClr>
              <a:buSzPts val="2400"/>
              <a:buFont typeface="Karla"/>
              <a:buChar char="◆"/>
              <a:defRPr sz="2400" b="1" i="1" u="none" strike="noStrike" cap="none">
                <a:solidFill>
                  <a:srgbClr val="FFFFFF"/>
                </a:solidFill>
                <a:latin typeface="Karla"/>
                <a:ea typeface="Karla"/>
                <a:cs typeface="Karla"/>
                <a:sym typeface="Karla"/>
              </a:defRPr>
            </a:lvl1pPr>
            <a:lvl2pPr marL="914400" marR="0" lvl="1" indent="-381000" algn="ctr" rtl="0">
              <a:lnSpc>
                <a:spcPct val="100000"/>
              </a:lnSpc>
              <a:spcBef>
                <a:spcPts val="0"/>
              </a:spcBef>
              <a:spcAft>
                <a:spcPts val="0"/>
              </a:spcAft>
              <a:buClr>
                <a:srgbClr val="FFFFFF"/>
              </a:buClr>
              <a:buSzPts val="2400"/>
              <a:buFont typeface="Karla"/>
              <a:buChar char="◆"/>
              <a:defRPr sz="2400" b="1" i="1" u="none" strike="noStrike" cap="none">
                <a:solidFill>
                  <a:srgbClr val="FFFFFF"/>
                </a:solidFill>
                <a:latin typeface="Karla"/>
                <a:ea typeface="Karla"/>
                <a:cs typeface="Karla"/>
                <a:sym typeface="Karla"/>
              </a:defRPr>
            </a:lvl2pPr>
            <a:lvl3pPr marL="1371600" marR="0" lvl="2" indent="-381000" algn="ctr" rtl="0">
              <a:lnSpc>
                <a:spcPct val="100000"/>
              </a:lnSpc>
              <a:spcBef>
                <a:spcPts val="0"/>
              </a:spcBef>
              <a:spcAft>
                <a:spcPts val="0"/>
              </a:spcAft>
              <a:buClr>
                <a:srgbClr val="FFFFFF"/>
              </a:buClr>
              <a:buSzPts val="2400"/>
              <a:buFont typeface="Karla"/>
              <a:buChar char="◇"/>
              <a:defRPr sz="2400" b="1" i="1" u="none" strike="noStrike" cap="none">
                <a:solidFill>
                  <a:srgbClr val="FFFFFF"/>
                </a:solidFill>
                <a:latin typeface="Karla"/>
                <a:ea typeface="Karla"/>
                <a:cs typeface="Karla"/>
                <a:sym typeface="Karla"/>
              </a:defRPr>
            </a:lvl3pPr>
            <a:lvl4pPr marL="1828800" marR="0" lvl="3" indent="-381000" algn="ctr" rtl="0">
              <a:lnSpc>
                <a:spcPct val="100000"/>
              </a:lnSpc>
              <a:spcBef>
                <a:spcPts val="0"/>
              </a:spcBef>
              <a:spcAft>
                <a:spcPts val="0"/>
              </a:spcAft>
              <a:buClr>
                <a:srgbClr val="FFFFFF"/>
              </a:buClr>
              <a:buSzPts val="2400"/>
              <a:buFont typeface="Karla"/>
              <a:buChar char="●"/>
              <a:defRPr sz="2400" b="1" i="1" u="none" strike="noStrike" cap="none">
                <a:solidFill>
                  <a:srgbClr val="FFFFFF"/>
                </a:solidFill>
                <a:latin typeface="Karla"/>
                <a:ea typeface="Karla"/>
                <a:cs typeface="Karla"/>
                <a:sym typeface="Karla"/>
              </a:defRPr>
            </a:lvl4pPr>
            <a:lvl5pPr marL="2286000" marR="0" lvl="4" indent="-381000" algn="ctr" rtl="0">
              <a:lnSpc>
                <a:spcPct val="100000"/>
              </a:lnSpc>
              <a:spcBef>
                <a:spcPts val="0"/>
              </a:spcBef>
              <a:spcAft>
                <a:spcPts val="0"/>
              </a:spcAft>
              <a:buClr>
                <a:srgbClr val="FFFFFF"/>
              </a:buClr>
              <a:buSzPts val="2400"/>
              <a:buFont typeface="Karla"/>
              <a:buChar char="○"/>
              <a:defRPr sz="2400" b="1" i="1" u="none" strike="noStrike" cap="none">
                <a:solidFill>
                  <a:srgbClr val="FFFFFF"/>
                </a:solidFill>
                <a:latin typeface="Karla"/>
                <a:ea typeface="Karla"/>
                <a:cs typeface="Karla"/>
                <a:sym typeface="Karla"/>
              </a:defRPr>
            </a:lvl5pPr>
            <a:lvl6pPr marL="2743200" marR="0" lvl="5" indent="-381000" algn="ctr" rtl="0">
              <a:lnSpc>
                <a:spcPct val="100000"/>
              </a:lnSpc>
              <a:spcBef>
                <a:spcPts val="0"/>
              </a:spcBef>
              <a:spcAft>
                <a:spcPts val="0"/>
              </a:spcAft>
              <a:buClr>
                <a:srgbClr val="FFFFFF"/>
              </a:buClr>
              <a:buSzPts val="2400"/>
              <a:buFont typeface="Karla"/>
              <a:buChar char="■"/>
              <a:defRPr sz="2400" b="1" i="1" u="none" strike="noStrike" cap="none">
                <a:solidFill>
                  <a:srgbClr val="FFFFFF"/>
                </a:solidFill>
                <a:latin typeface="Karla"/>
                <a:ea typeface="Karla"/>
                <a:cs typeface="Karla"/>
                <a:sym typeface="Karla"/>
              </a:defRPr>
            </a:lvl6pPr>
            <a:lvl7pPr marL="3200400" marR="0" lvl="6" indent="-381000" algn="ctr" rtl="0">
              <a:lnSpc>
                <a:spcPct val="100000"/>
              </a:lnSpc>
              <a:spcBef>
                <a:spcPts val="0"/>
              </a:spcBef>
              <a:spcAft>
                <a:spcPts val="0"/>
              </a:spcAft>
              <a:buClr>
                <a:srgbClr val="FFFFFF"/>
              </a:buClr>
              <a:buSzPts val="2400"/>
              <a:buFont typeface="Karla"/>
              <a:buChar char="●"/>
              <a:defRPr sz="2400" b="1" i="1" u="none" strike="noStrike" cap="none">
                <a:solidFill>
                  <a:srgbClr val="FFFFFF"/>
                </a:solidFill>
                <a:latin typeface="Karla"/>
                <a:ea typeface="Karla"/>
                <a:cs typeface="Karla"/>
                <a:sym typeface="Karla"/>
              </a:defRPr>
            </a:lvl7pPr>
            <a:lvl8pPr marL="3657600" marR="0" lvl="7" indent="-381000" algn="ctr" rtl="0">
              <a:lnSpc>
                <a:spcPct val="100000"/>
              </a:lnSpc>
              <a:spcBef>
                <a:spcPts val="0"/>
              </a:spcBef>
              <a:spcAft>
                <a:spcPts val="0"/>
              </a:spcAft>
              <a:buClr>
                <a:srgbClr val="FFFFFF"/>
              </a:buClr>
              <a:buSzPts val="2400"/>
              <a:buFont typeface="Karla"/>
              <a:buChar char="○"/>
              <a:defRPr sz="2400" b="1" i="1" u="none" strike="noStrike" cap="none">
                <a:solidFill>
                  <a:srgbClr val="FFFFFF"/>
                </a:solidFill>
                <a:latin typeface="Karla"/>
                <a:ea typeface="Karla"/>
                <a:cs typeface="Karla"/>
                <a:sym typeface="Karla"/>
              </a:defRPr>
            </a:lvl8pPr>
            <a:lvl9pPr marL="4114800" marR="0" lvl="8" indent="-381000" algn="ctr" rtl="0">
              <a:lnSpc>
                <a:spcPct val="100000"/>
              </a:lnSpc>
              <a:spcBef>
                <a:spcPts val="0"/>
              </a:spcBef>
              <a:spcAft>
                <a:spcPts val="0"/>
              </a:spcAft>
              <a:buClr>
                <a:srgbClr val="FFFFFF"/>
              </a:buClr>
              <a:buSzPts val="2400"/>
              <a:buFont typeface="Karla"/>
              <a:buChar char="■"/>
              <a:defRPr sz="2400" b="1" i="1" u="none" strike="noStrike" cap="none">
                <a:solidFill>
                  <a:srgbClr val="FFFFFF"/>
                </a:solidFill>
                <a:latin typeface="Karla"/>
                <a:ea typeface="Karla"/>
                <a:cs typeface="Karla"/>
                <a:sym typeface="Karla"/>
              </a:defRPr>
            </a:lvl9pPr>
          </a:lstStyle>
          <a:p>
            <a:endParaRPr/>
          </a:p>
        </p:txBody>
      </p:sp>
      <p:sp>
        <p:nvSpPr>
          <p:cNvPr id="58" name="Google Shape;58;p7"/>
          <p:cNvSpPr txBox="1"/>
          <p:nvPr/>
        </p:nvSpPr>
        <p:spPr>
          <a:xfrm>
            <a:off x="3593400" y="1086169"/>
            <a:ext cx="19572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0" u="none" strike="noStrike" cap="none">
                <a:solidFill>
                  <a:srgbClr val="FFFFFF"/>
                </a:solidFill>
                <a:latin typeface="Raleway"/>
                <a:ea typeface="Raleway"/>
                <a:cs typeface="Raleway"/>
                <a:sym typeface="Raleway"/>
              </a:rPr>
              <a:t>“</a:t>
            </a:r>
            <a:endParaRPr sz="6000" b="1" i="0" u="none" strike="noStrike" cap="none" dirty="0">
              <a:solidFill>
                <a:srgbClr val="FFFFFF"/>
              </a:solidFill>
              <a:latin typeface="Raleway"/>
              <a:ea typeface="Raleway"/>
              <a:cs typeface="Raleway"/>
              <a:sym typeface="Raleway"/>
            </a:endParaRPr>
          </a:p>
        </p:txBody>
      </p:sp>
      <p:sp>
        <p:nvSpPr>
          <p:cNvPr id="59" name="Google Shape;59;p7"/>
          <p:cNvSpPr/>
          <p:nvPr/>
        </p:nvSpPr>
        <p:spPr>
          <a:xfrm>
            <a:off x="4179900" y="1041875"/>
            <a:ext cx="784200" cy="784200"/>
          </a:xfrm>
          <a:prstGeom prst="diamond">
            <a:avLst/>
          </a:prstGeom>
          <a:noFill/>
          <a:ln w="28575"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0" name="Google Shape;60;p7"/>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Karla"/>
                <a:ea typeface="Karla"/>
                <a:cs typeface="Karla"/>
                <a:sym typeface="Karla"/>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Karla"/>
                <a:ea typeface="Karla"/>
                <a:cs typeface="Karla"/>
                <a:sym typeface="Karla"/>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Karla"/>
                <a:ea typeface="Karla"/>
                <a:cs typeface="Karla"/>
                <a:sym typeface="Karla"/>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Karla"/>
                <a:ea typeface="Karla"/>
                <a:cs typeface="Karla"/>
                <a:sym typeface="Karla"/>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Karla"/>
                <a:ea typeface="Karla"/>
                <a:cs typeface="Karla"/>
                <a:sym typeface="Karla"/>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Karla"/>
                <a:ea typeface="Karla"/>
                <a:cs typeface="Karla"/>
                <a:sym typeface="Karla"/>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Karla"/>
                <a:ea typeface="Karla"/>
                <a:cs typeface="Karla"/>
                <a:sym typeface="Karla"/>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Karla"/>
                <a:ea typeface="Karla"/>
                <a:cs typeface="Karla"/>
                <a:sym typeface="Karla"/>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Karla"/>
                <a:ea typeface="Karla"/>
                <a:cs typeface="Karla"/>
                <a:sym typeface="Karla"/>
              </a:defRPr>
            </a:lvl9pPr>
          </a:lstStyle>
          <a:p>
            <a:pPr marL="0" lvl="0" indent="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61"/>
        <p:cNvGrpSpPr/>
        <p:nvPr/>
      </p:nvGrpSpPr>
      <p:grpSpPr>
        <a:xfrm>
          <a:off x="0" y="0"/>
          <a:ext cx="0" cy="0"/>
          <a:chOff x="0" y="0"/>
          <a:chExt cx="0" cy="0"/>
        </a:xfrm>
      </p:grpSpPr>
      <p:grpSp>
        <p:nvGrpSpPr>
          <p:cNvPr id="62" name="Google Shape;62;p8"/>
          <p:cNvGrpSpPr/>
          <p:nvPr/>
        </p:nvGrpSpPr>
        <p:grpSpPr>
          <a:xfrm>
            <a:off x="-6025" y="0"/>
            <a:ext cx="9168125" cy="5163100"/>
            <a:chOff x="-6025" y="0"/>
            <a:chExt cx="9168125" cy="5163100"/>
          </a:xfrm>
        </p:grpSpPr>
        <p:sp>
          <p:nvSpPr>
            <p:cNvPr id="63" name="Google Shape;63;p8"/>
            <p:cNvSpPr/>
            <p:nvPr/>
          </p:nvSpPr>
          <p:spPr>
            <a:xfrm>
              <a:off x="0" y="0"/>
              <a:ext cx="8552900" cy="1333000"/>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64" name="Google Shape;64;p8"/>
            <p:cNvSpPr/>
            <p:nvPr/>
          </p:nvSpPr>
          <p:spPr>
            <a:xfrm>
              <a:off x="2563450" y="0"/>
              <a:ext cx="6580550" cy="1272675"/>
            </a:xfrm>
            <a:custGeom>
              <a:avLst/>
              <a:gdLst/>
              <a:ahLst/>
              <a:cxnLst/>
              <a:rect l="0" t="0" r="0" b="0"/>
              <a:pathLst>
                <a:path w="263222" h="50907" extrusionOk="0">
                  <a:moveTo>
                    <a:pt x="0" y="0"/>
                  </a:moveTo>
                  <a:lnTo>
                    <a:pt x="217381" y="50907"/>
                  </a:lnTo>
                  <a:lnTo>
                    <a:pt x="263222" y="10133"/>
                  </a:lnTo>
                  <a:lnTo>
                    <a:pt x="263222" y="0"/>
                  </a:lnTo>
                  <a:close/>
                </a:path>
              </a:pathLst>
            </a:custGeom>
            <a:solidFill>
              <a:srgbClr val="00AE9D">
                <a:alpha val="83137"/>
              </a:srgbClr>
            </a:solidFill>
            <a:ln>
              <a:noFill/>
            </a:ln>
          </p:spPr>
        </p:sp>
        <p:sp>
          <p:nvSpPr>
            <p:cNvPr id="65" name="Google Shape;65;p8"/>
            <p:cNvSpPr/>
            <p:nvPr/>
          </p:nvSpPr>
          <p:spPr>
            <a:xfrm>
              <a:off x="-6025" y="2"/>
              <a:ext cx="7298300" cy="1471709"/>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0784"/>
              </a:srgbClr>
            </a:solidFill>
            <a:ln>
              <a:noFill/>
            </a:ln>
          </p:spPr>
        </p:sp>
        <p:sp>
          <p:nvSpPr>
            <p:cNvPr id="66" name="Google Shape;66;p8"/>
            <p:cNvSpPr/>
            <p:nvPr/>
          </p:nvSpPr>
          <p:spPr>
            <a:xfrm>
              <a:off x="3596100" y="4667000"/>
              <a:ext cx="5090700" cy="476500"/>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67" name="Google Shape;67;p8"/>
            <p:cNvSpPr/>
            <p:nvPr/>
          </p:nvSpPr>
          <p:spPr>
            <a:xfrm>
              <a:off x="5525000" y="4692625"/>
              <a:ext cx="3637100" cy="470475"/>
            </a:xfrm>
            <a:custGeom>
              <a:avLst/>
              <a:gdLst/>
              <a:ahLst/>
              <a:cxnLst/>
              <a:rect l="0" t="0" r="0" b="0"/>
              <a:pathLst>
                <a:path w="145484" h="18819" extrusionOk="0">
                  <a:moveTo>
                    <a:pt x="145484" y="0"/>
                  </a:moveTo>
                  <a:lnTo>
                    <a:pt x="145484" y="18819"/>
                  </a:lnTo>
                  <a:lnTo>
                    <a:pt x="0" y="18819"/>
                  </a:lnTo>
                  <a:close/>
                </a:path>
              </a:pathLst>
            </a:custGeom>
            <a:solidFill>
              <a:srgbClr val="00AE9D">
                <a:alpha val="83137"/>
              </a:srgbClr>
            </a:solidFill>
            <a:ln>
              <a:noFill/>
            </a:ln>
          </p:spPr>
        </p:sp>
        <p:sp>
          <p:nvSpPr>
            <p:cNvPr id="68" name="Google Shape;68;p8"/>
            <p:cNvSpPr/>
            <p:nvPr/>
          </p:nvSpPr>
          <p:spPr>
            <a:xfrm>
              <a:off x="7521475" y="4023125"/>
              <a:ext cx="1634600" cy="1139975"/>
            </a:xfrm>
            <a:custGeom>
              <a:avLst/>
              <a:gdLst/>
              <a:ahLst/>
              <a:cxnLst/>
              <a:rect l="0" t="0" r="0" b="0"/>
              <a:pathLst>
                <a:path w="65384" h="45599" extrusionOk="0">
                  <a:moveTo>
                    <a:pt x="65384" y="27022"/>
                  </a:moveTo>
                  <a:lnTo>
                    <a:pt x="65384" y="0"/>
                  </a:lnTo>
                  <a:lnTo>
                    <a:pt x="0" y="45599"/>
                  </a:lnTo>
                  <a:close/>
                </a:path>
              </a:pathLst>
            </a:custGeom>
            <a:solidFill>
              <a:srgbClr val="ABE33F">
                <a:alpha val="80784"/>
              </a:srgbClr>
            </a:solidFill>
            <a:ln>
              <a:noFill/>
            </a:ln>
          </p:spPr>
        </p:sp>
      </p:grpSp>
      <p:sp>
        <p:nvSpPr>
          <p:cNvPr id="69" name="Google Shape;69;p8"/>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endParaRPr/>
          </a:p>
        </p:txBody>
      </p:sp>
      <p:sp>
        <p:nvSpPr>
          <p:cNvPr id="70" name="Google Shape;70;p8"/>
          <p:cNvSpPr txBox="1">
            <a:spLocks noGrp="1"/>
          </p:cNvSpPr>
          <p:nvPr>
            <p:ph type="body" idx="1"/>
          </p:nvPr>
        </p:nvSpPr>
        <p:spPr>
          <a:xfrm>
            <a:off x="870750" y="1495850"/>
            <a:ext cx="2365200" cy="34299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600"/>
              </a:spcBef>
              <a:spcAft>
                <a:spcPts val="0"/>
              </a:spcAft>
              <a:buClr>
                <a:srgbClr val="ABE33F"/>
              </a:buClr>
              <a:buSzPts val="1400"/>
              <a:buFont typeface="Karla"/>
              <a:buChar char="◆"/>
              <a:defRPr sz="1400" b="0" i="0" u="none" strike="noStrike" cap="none">
                <a:solidFill>
                  <a:srgbClr val="004C52"/>
                </a:solidFill>
                <a:latin typeface="Karla"/>
                <a:ea typeface="Karla"/>
                <a:cs typeface="Karla"/>
                <a:sym typeface="Karla"/>
              </a:defRPr>
            </a:lvl1pPr>
            <a:lvl2pPr marL="914400" marR="0" lvl="1" indent="-317500" algn="l" rtl="0">
              <a:lnSpc>
                <a:spcPct val="100000"/>
              </a:lnSpc>
              <a:spcBef>
                <a:spcPts val="0"/>
              </a:spcBef>
              <a:spcAft>
                <a:spcPts val="0"/>
              </a:spcAft>
              <a:buClr>
                <a:srgbClr val="ABE33F"/>
              </a:buClr>
              <a:buSzPts val="1400"/>
              <a:buFont typeface="Karla"/>
              <a:buChar char="◆"/>
              <a:defRPr sz="1400" b="0" i="0" u="none" strike="noStrike" cap="none">
                <a:solidFill>
                  <a:srgbClr val="004C52"/>
                </a:solidFill>
                <a:latin typeface="Karla"/>
                <a:ea typeface="Karla"/>
                <a:cs typeface="Karla"/>
                <a:sym typeface="Karla"/>
              </a:defRPr>
            </a:lvl2pPr>
            <a:lvl3pPr marL="1371600" marR="0" lvl="2" indent="-317500" algn="l" rtl="0">
              <a:lnSpc>
                <a:spcPct val="100000"/>
              </a:lnSpc>
              <a:spcBef>
                <a:spcPts val="0"/>
              </a:spcBef>
              <a:spcAft>
                <a:spcPts val="0"/>
              </a:spcAft>
              <a:buClr>
                <a:srgbClr val="ABE33F"/>
              </a:buClr>
              <a:buSzPts val="1400"/>
              <a:buFont typeface="Karla"/>
              <a:buChar char="◇"/>
              <a:defRPr sz="1400" b="0" i="0" u="none" strike="noStrike" cap="none">
                <a:solidFill>
                  <a:srgbClr val="004C52"/>
                </a:solidFill>
                <a:latin typeface="Karla"/>
                <a:ea typeface="Karla"/>
                <a:cs typeface="Karla"/>
                <a:sym typeface="Karla"/>
              </a:defRPr>
            </a:lvl3pPr>
            <a:lvl4pPr marL="1828800" marR="0" lvl="3"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4pPr>
            <a:lvl5pPr marL="2286000" marR="0" lvl="4"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5pPr>
            <a:lvl6pPr marL="2743200" marR="0" lvl="5"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6pPr>
            <a:lvl7pPr marL="3200400" marR="0" lvl="6"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7pPr>
            <a:lvl8pPr marL="3657600" marR="0" lvl="7"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8pPr>
            <a:lvl9pPr marL="4114800" marR="0" lvl="8"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9pPr>
          </a:lstStyle>
          <a:p>
            <a:endParaRPr/>
          </a:p>
        </p:txBody>
      </p:sp>
      <p:sp>
        <p:nvSpPr>
          <p:cNvPr id="71" name="Google Shape;71;p8"/>
          <p:cNvSpPr txBox="1">
            <a:spLocks noGrp="1"/>
          </p:cNvSpPr>
          <p:nvPr>
            <p:ph type="body" idx="2"/>
          </p:nvPr>
        </p:nvSpPr>
        <p:spPr>
          <a:xfrm>
            <a:off x="3357262" y="1495850"/>
            <a:ext cx="2365200" cy="34299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600"/>
              </a:spcBef>
              <a:spcAft>
                <a:spcPts val="0"/>
              </a:spcAft>
              <a:buClr>
                <a:srgbClr val="ABE33F"/>
              </a:buClr>
              <a:buSzPts val="1400"/>
              <a:buFont typeface="Karla"/>
              <a:buChar char="◆"/>
              <a:defRPr sz="1400" b="0" i="0" u="none" strike="noStrike" cap="none">
                <a:solidFill>
                  <a:srgbClr val="004C52"/>
                </a:solidFill>
                <a:latin typeface="Karla"/>
                <a:ea typeface="Karla"/>
                <a:cs typeface="Karla"/>
                <a:sym typeface="Karla"/>
              </a:defRPr>
            </a:lvl1pPr>
            <a:lvl2pPr marL="914400" marR="0" lvl="1" indent="-317500" algn="l" rtl="0">
              <a:lnSpc>
                <a:spcPct val="100000"/>
              </a:lnSpc>
              <a:spcBef>
                <a:spcPts val="0"/>
              </a:spcBef>
              <a:spcAft>
                <a:spcPts val="0"/>
              </a:spcAft>
              <a:buClr>
                <a:srgbClr val="ABE33F"/>
              </a:buClr>
              <a:buSzPts val="1400"/>
              <a:buFont typeface="Karla"/>
              <a:buChar char="◆"/>
              <a:defRPr sz="1400" b="0" i="0" u="none" strike="noStrike" cap="none">
                <a:solidFill>
                  <a:srgbClr val="004C52"/>
                </a:solidFill>
                <a:latin typeface="Karla"/>
                <a:ea typeface="Karla"/>
                <a:cs typeface="Karla"/>
                <a:sym typeface="Karla"/>
              </a:defRPr>
            </a:lvl2pPr>
            <a:lvl3pPr marL="1371600" marR="0" lvl="2" indent="-317500" algn="l" rtl="0">
              <a:lnSpc>
                <a:spcPct val="100000"/>
              </a:lnSpc>
              <a:spcBef>
                <a:spcPts val="0"/>
              </a:spcBef>
              <a:spcAft>
                <a:spcPts val="0"/>
              </a:spcAft>
              <a:buClr>
                <a:srgbClr val="ABE33F"/>
              </a:buClr>
              <a:buSzPts val="1400"/>
              <a:buFont typeface="Karla"/>
              <a:buChar char="◇"/>
              <a:defRPr sz="1400" b="0" i="0" u="none" strike="noStrike" cap="none">
                <a:solidFill>
                  <a:srgbClr val="004C52"/>
                </a:solidFill>
                <a:latin typeface="Karla"/>
                <a:ea typeface="Karla"/>
                <a:cs typeface="Karla"/>
                <a:sym typeface="Karla"/>
              </a:defRPr>
            </a:lvl3pPr>
            <a:lvl4pPr marL="1828800" marR="0" lvl="3"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4pPr>
            <a:lvl5pPr marL="2286000" marR="0" lvl="4"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5pPr>
            <a:lvl6pPr marL="2743200" marR="0" lvl="5"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6pPr>
            <a:lvl7pPr marL="3200400" marR="0" lvl="6"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7pPr>
            <a:lvl8pPr marL="3657600" marR="0" lvl="7"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8pPr>
            <a:lvl9pPr marL="4114800" marR="0" lvl="8"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9pPr>
          </a:lstStyle>
          <a:p>
            <a:endParaRPr/>
          </a:p>
        </p:txBody>
      </p:sp>
      <p:sp>
        <p:nvSpPr>
          <p:cNvPr id="72" name="Google Shape;72;p8"/>
          <p:cNvSpPr txBox="1">
            <a:spLocks noGrp="1"/>
          </p:cNvSpPr>
          <p:nvPr>
            <p:ph type="body" idx="3"/>
          </p:nvPr>
        </p:nvSpPr>
        <p:spPr>
          <a:xfrm>
            <a:off x="5843773" y="1495850"/>
            <a:ext cx="2365200" cy="34299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600"/>
              </a:spcBef>
              <a:spcAft>
                <a:spcPts val="0"/>
              </a:spcAft>
              <a:buClr>
                <a:srgbClr val="ABE33F"/>
              </a:buClr>
              <a:buSzPts val="1400"/>
              <a:buFont typeface="Karla"/>
              <a:buChar char="◆"/>
              <a:defRPr sz="1400" b="0" i="0" u="none" strike="noStrike" cap="none">
                <a:solidFill>
                  <a:srgbClr val="004C52"/>
                </a:solidFill>
                <a:latin typeface="Karla"/>
                <a:ea typeface="Karla"/>
                <a:cs typeface="Karla"/>
                <a:sym typeface="Karla"/>
              </a:defRPr>
            </a:lvl1pPr>
            <a:lvl2pPr marL="914400" marR="0" lvl="1" indent="-317500" algn="l" rtl="0">
              <a:lnSpc>
                <a:spcPct val="100000"/>
              </a:lnSpc>
              <a:spcBef>
                <a:spcPts val="0"/>
              </a:spcBef>
              <a:spcAft>
                <a:spcPts val="0"/>
              </a:spcAft>
              <a:buClr>
                <a:srgbClr val="ABE33F"/>
              </a:buClr>
              <a:buSzPts val="1400"/>
              <a:buFont typeface="Karla"/>
              <a:buChar char="◆"/>
              <a:defRPr sz="1400" b="0" i="0" u="none" strike="noStrike" cap="none">
                <a:solidFill>
                  <a:srgbClr val="004C52"/>
                </a:solidFill>
                <a:latin typeface="Karla"/>
                <a:ea typeface="Karla"/>
                <a:cs typeface="Karla"/>
                <a:sym typeface="Karla"/>
              </a:defRPr>
            </a:lvl2pPr>
            <a:lvl3pPr marL="1371600" marR="0" lvl="2" indent="-317500" algn="l" rtl="0">
              <a:lnSpc>
                <a:spcPct val="100000"/>
              </a:lnSpc>
              <a:spcBef>
                <a:spcPts val="0"/>
              </a:spcBef>
              <a:spcAft>
                <a:spcPts val="0"/>
              </a:spcAft>
              <a:buClr>
                <a:srgbClr val="ABE33F"/>
              </a:buClr>
              <a:buSzPts val="1400"/>
              <a:buFont typeface="Karla"/>
              <a:buChar char="◇"/>
              <a:defRPr sz="1400" b="0" i="0" u="none" strike="noStrike" cap="none">
                <a:solidFill>
                  <a:srgbClr val="004C52"/>
                </a:solidFill>
                <a:latin typeface="Karla"/>
                <a:ea typeface="Karla"/>
                <a:cs typeface="Karla"/>
                <a:sym typeface="Karla"/>
              </a:defRPr>
            </a:lvl3pPr>
            <a:lvl4pPr marL="1828800" marR="0" lvl="3"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4pPr>
            <a:lvl5pPr marL="2286000" marR="0" lvl="4"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5pPr>
            <a:lvl6pPr marL="2743200" marR="0" lvl="5"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6pPr>
            <a:lvl7pPr marL="3200400" marR="0" lvl="6"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7pPr>
            <a:lvl8pPr marL="3657600" marR="0" lvl="7"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8pPr>
            <a:lvl9pPr marL="4114800" marR="0" lvl="8" indent="-317500" algn="l" rtl="0">
              <a:lnSpc>
                <a:spcPct val="100000"/>
              </a:lnSpc>
              <a:spcBef>
                <a:spcPts val="0"/>
              </a:spcBef>
              <a:spcAft>
                <a:spcPts val="0"/>
              </a:spcAft>
              <a:buClr>
                <a:srgbClr val="004C52"/>
              </a:buClr>
              <a:buSzPts val="1400"/>
              <a:buFont typeface="Karla"/>
              <a:buChar char="■"/>
              <a:defRPr sz="1400" b="0" i="0" u="none" strike="noStrike" cap="none">
                <a:solidFill>
                  <a:srgbClr val="004C52"/>
                </a:solidFill>
                <a:latin typeface="Karla"/>
                <a:ea typeface="Karla"/>
                <a:cs typeface="Karla"/>
                <a:sym typeface="Karla"/>
              </a:defRPr>
            </a:lvl9pPr>
          </a:lstStyle>
          <a:p>
            <a:endParaRPr/>
          </a:p>
        </p:txBody>
      </p:sp>
      <p:sp>
        <p:nvSpPr>
          <p:cNvPr id="73" name="Google Shape;73;p8"/>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9pPr>
          </a:lstStyle>
          <a:p>
            <a:pPr marL="0" lvl="0" indent="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grpSp>
        <p:nvGrpSpPr>
          <p:cNvPr id="75" name="Google Shape;75;p9"/>
          <p:cNvGrpSpPr/>
          <p:nvPr/>
        </p:nvGrpSpPr>
        <p:grpSpPr>
          <a:xfrm>
            <a:off x="-6025" y="0"/>
            <a:ext cx="9168125" cy="5163100"/>
            <a:chOff x="-6025" y="0"/>
            <a:chExt cx="9168125" cy="5163100"/>
          </a:xfrm>
        </p:grpSpPr>
        <p:sp>
          <p:nvSpPr>
            <p:cNvPr id="76" name="Google Shape;76;p9"/>
            <p:cNvSpPr/>
            <p:nvPr/>
          </p:nvSpPr>
          <p:spPr>
            <a:xfrm>
              <a:off x="0" y="0"/>
              <a:ext cx="8552900" cy="1333000"/>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77" name="Google Shape;77;p9"/>
            <p:cNvSpPr/>
            <p:nvPr/>
          </p:nvSpPr>
          <p:spPr>
            <a:xfrm>
              <a:off x="2563450" y="0"/>
              <a:ext cx="6580550" cy="1272675"/>
            </a:xfrm>
            <a:custGeom>
              <a:avLst/>
              <a:gdLst/>
              <a:ahLst/>
              <a:cxnLst/>
              <a:rect l="0" t="0" r="0" b="0"/>
              <a:pathLst>
                <a:path w="263222" h="50907" extrusionOk="0">
                  <a:moveTo>
                    <a:pt x="0" y="0"/>
                  </a:moveTo>
                  <a:lnTo>
                    <a:pt x="217381" y="50907"/>
                  </a:lnTo>
                  <a:lnTo>
                    <a:pt x="263222" y="10133"/>
                  </a:lnTo>
                  <a:lnTo>
                    <a:pt x="263222" y="0"/>
                  </a:lnTo>
                  <a:close/>
                </a:path>
              </a:pathLst>
            </a:custGeom>
            <a:solidFill>
              <a:srgbClr val="00AE9D">
                <a:alpha val="83137"/>
              </a:srgbClr>
            </a:solidFill>
            <a:ln>
              <a:noFill/>
            </a:ln>
          </p:spPr>
        </p:sp>
        <p:sp>
          <p:nvSpPr>
            <p:cNvPr id="78" name="Google Shape;78;p9"/>
            <p:cNvSpPr/>
            <p:nvPr/>
          </p:nvSpPr>
          <p:spPr>
            <a:xfrm>
              <a:off x="-6025" y="2"/>
              <a:ext cx="7298300" cy="1471709"/>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0784"/>
              </a:srgbClr>
            </a:solidFill>
            <a:ln>
              <a:noFill/>
            </a:ln>
          </p:spPr>
        </p:sp>
        <p:sp>
          <p:nvSpPr>
            <p:cNvPr id="79" name="Google Shape;79;p9"/>
            <p:cNvSpPr/>
            <p:nvPr/>
          </p:nvSpPr>
          <p:spPr>
            <a:xfrm>
              <a:off x="3596100" y="4667000"/>
              <a:ext cx="5090700" cy="476500"/>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80" name="Google Shape;80;p9"/>
            <p:cNvSpPr/>
            <p:nvPr/>
          </p:nvSpPr>
          <p:spPr>
            <a:xfrm>
              <a:off x="5525000" y="4692625"/>
              <a:ext cx="3637100" cy="470475"/>
            </a:xfrm>
            <a:custGeom>
              <a:avLst/>
              <a:gdLst/>
              <a:ahLst/>
              <a:cxnLst/>
              <a:rect l="0" t="0" r="0" b="0"/>
              <a:pathLst>
                <a:path w="145484" h="18819" extrusionOk="0">
                  <a:moveTo>
                    <a:pt x="145484" y="0"/>
                  </a:moveTo>
                  <a:lnTo>
                    <a:pt x="145484" y="18819"/>
                  </a:lnTo>
                  <a:lnTo>
                    <a:pt x="0" y="18819"/>
                  </a:lnTo>
                  <a:close/>
                </a:path>
              </a:pathLst>
            </a:custGeom>
            <a:solidFill>
              <a:srgbClr val="00AE9D">
                <a:alpha val="83137"/>
              </a:srgbClr>
            </a:solidFill>
            <a:ln>
              <a:noFill/>
            </a:ln>
          </p:spPr>
        </p:sp>
        <p:sp>
          <p:nvSpPr>
            <p:cNvPr id="81" name="Google Shape;81;p9"/>
            <p:cNvSpPr/>
            <p:nvPr/>
          </p:nvSpPr>
          <p:spPr>
            <a:xfrm>
              <a:off x="7521475" y="4023125"/>
              <a:ext cx="1634600" cy="1139975"/>
            </a:xfrm>
            <a:custGeom>
              <a:avLst/>
              <a:gdLst/>
              <a:ahLst/>
              <a:cxnLst/>
              <a:rect l="0" t="0" r="0" b="0"/>
              <a:pathLst>
                <a:path w="65384" h="45599" extrusionOk="0">
                  <a:moveTo>
                    <a:pt x="65384" y="27022"/>
                  </a:moveTo>
                  <a:lnTo>
                    <a:pt x="65384" y="0"/>
                  </a:lnTo>
                  <a:lnTo>
                    <a:pt x="0" y="45599"/>
                  </a:lnTo>
                  <a:close/>
                </a:path>
              </a:pathLst>
            </a:custGeom>
            <a:solidFill>
              <a:srgbClr val="ABE33F">
                <a:alpha val="80784"/>
              </a:srgbClr>
            </a:solidFill>
            <a:ln>
              <a:noFill/>
            </a:ln>
          </p:spPr>
        </p:sp>
      </p:grpSp>
      <p:sp>
        <p:nvSpPr>
          <p:cNvPr id="82" name="Google Shape;82;p9"/>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endParaRPr/>
          </a:p>
        </p:txBody>
      </p:sp>
      <p:sp>
        <p:nvSpPr>
          <p:cNvPr id="83" name="Google Shape;83;p9"/>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9pPr>
          </a:lstStyle>
          <a:p>
            <a:pPr marL="0" lvl="0" indent="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0784"/>
            </a:srgbClr>
          </a:solidFill>
          <a:ln>
            <a:noFill/>
          </a:ln>
        </p:spPr>
      </p:sp>
      <p:sp>
        <p:nvSpPr>
          <p:cNvPr id="87" name="Google Shape;87;p10"/>
          <p:cNvSpPr/>
          <p:nvPr/>
        </p:nvSpPr>
        <p:spPr>
          <a:xfrm>
            <a:off x="6375475" y="4745747"/>
            <a:ext cx="2548913" cy="400879"/>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0" t="0" r="0" b="0"/>
            <a:pathLst>
              <a:path w="145484" h="18819" extrusionOk="0">
                <a:moveTo>
                  <a:pt x="145484" y="0"/>
                </a:moveTo>
                <a:lnTo>
                  <a:pt x="145484" y="18819"/>
                </a:lnTo>
                <a:lnTo>
                  <a:pt x="0" y="18819"/>
                </a:lnTo>
                <a:close/>
              </a:path>
            </a:pathLst>
          </a:custGeom>
          <a:solidFill>
            <a:srgbClr val="00AE9D">
              <a:alpha val="83137"/>
            </a:srgbClr>
          </a:solidFill>
          <a:ln>
            <a:noFill/>
          </a:ln>
        </p:spPr>
      </p:sp>
      <p:sp>
        <p:nvSpPr>
          <p:cNvPr id="89" name="Google Shape;89;p10"/>
          <p:cNvSpPr/>
          <p:nvPr/>
        </p:nvSpPr>
        <p:spPr>
          <a:xfrm>
            <a:off x="8340717" y="4204075"/>
            <a:ext cx="818444" cy="959061"/>
          </a:xfrm>
          <a:custGeom>
            <a:avLst/>
            <a:gdLst/>
            <a:ahLst/>
            <a:cxnLst/>
            <a:rect l="0" t="0" r="0" b="0"/>
            <a:pathLst>
              <a:path w="65384" h="45599" extrusionOk="0">
                <a:moveTo>
                  <a:pt x="65384" y="27022"/>
                </a:moveTo>
                <a:lnTo>
                  <a:pt x="65384" y="0"/>
                </a:lnTo>
                <a:lnTo>
                  <a:pt x="0" y="45599"/>
                </a:lnTo>
                <a:close/>
              </a:path>
            </a:pathLst>
          </a:custGeom>
          <a:solidFill>
            <a:srgbClr val="ABE33F">
              <a:alpha val="80784"/>
            </a:srgbClr>
          </a:solidFill>
          <a:ln>
            <a:noFill/>
          </a:ln>
        </p:spPr>
      </p:sp>
      <p:sp>
        <p:nvSpPr>
          <p:cNvPr id="90" name="Google Shape;90;p10"/>
          <p:cNvSpPr/>
          <p:nvPr/>
        </p:nvSpPr>
        <p:spPr>
          <a:xfrm>
            <a:off x="1559025" y="-6025"/>
            <a:ext cx="4116775" cy="944875"/>
          </a:xfrm>
          <a:custGeom>
            <a:avLst/>
            <a:gdLst/>
            <a:ahLst/>
            <a:cxnLst/>
            <a:rect l="0" t="0" r="0" b="0"/>
            <a:pathLst>
              <a:path w="164671" h="37795" extrusionOk="0">
                <a:moveTo>
                  <a:pt x="0" y="241"/>
                </a:moveTo>
                <a:lnTo>
                  <a:pt x="132407" y="37795"/>
                </a:lnTo>
                <a:lnTo>
                  <a:pt x="164671" y="0"/>
                </a:lnTo>
                <a:lnTo>
                  <a:pt x="160329" y="241"/>
                </a:lnTo>
                <a:close/>
              </a:path>
            </a:pathLst>
          </a:custGeom>
          <a:solidFill>
            <a:srgbClr val="00AE9D">
              <a:alpha val="83137"/>
            </a:srgbClr>
          </a:solidFill>
          <a:ln>
            <a:noFill/>
          </a:ln>
        </p:spPr>
      </p:sp>
      <p:sp>
        <p:nvSpPr>
          <p:cNvPr id="91" name="Google Shape;91;p10"/>
          <p:cNvSpPr txBox="1">
            <a:spLocks noGrp="1"/>
          </p:cNvSpPr>
          <p:nvPr>
            <p:ph type="body" idx="1"/>
          </p:nvPr>
        </p:nvSpPr>
        <p:spPr>
          <a:xfrm>
            <a:off x="457200" y="4406309"/>
            <a:ext cx="8229600" cy="519600"/>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360"/>
              </a:spcBef>
              <a:spcAft>
                <a:spcPts val="0"/>
              </a:spcAft>
              <a:buClr>
                <a:srgbClr val="ABE33F"/>
              </a:buClr>
              <a:buSzPts val="1400"/>
              <a:buFont typeface="Karla"/>
              <a:buNone/>
              <a:defRPr sz="1400" b="0" i="0" u="none" strike="noStrike" cap="none">
                <a:solidFill>
                  <a:srgbClr val="004C52"/>
                </a:solidFill>
                <a:latin typeface="Karla"/>
                <a:ea typeface="Karla"/>
                <a:cs typeface="Karla"/>
                <a:sym typeface="Karla"/>
              </a:defRPr>
            </a:lvl1pPr>
          </a:lstStyle>
          <a:p>
            <a:endParaRPr/>
          </a:p>
        </p:txBody>
      </p:sp>
      <p:sp>
        <p:nvSpPr>
          <p:cNvPr id="92" name="Google Shape;92;p10"/>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9pPr>
          </a:lstStyle>
          <a:p>
            <a:pPr marL="0" lvl="0" indent="0">
              <a:spcBef>
                <a:spcPts val="0"/>
              </a:spcBef>
              <a:spcAft>
                <a:spcPts val="0"/>
              </a:spcAft>
              <a:buNone/>
            </a:pPr>
            <a:fld id="{00000000-1234-1234-1234-123412341234}" type="slidenum">
              <a:rPr lang="en"/>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327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AE9D"/>
                </a:solidFill>
                <a:latin typeface="Karla"/>
                <a:ea typeface="Karla"/>
                <a:cs typeface="Karla"/>
                <a:sym typeface="Karla"/>
              </a:defRPr>
            </a:lvl9pPr>
          </a:lstStyle>
          <a:p>
            <a:pPr marL="0" lvl="0" indent="0">
              <a:spcBef>
                <a:spcPts val="0"/>
              </a:spcBef>
              <a:spcAft>
                <a:spcPts val="0"/>
              </a:spcAft>
              <a:buNone/>
            </a:pPr>
            <a:fld id="{00000000-1234-1234-1234-123412341234}" type="slidenum">
              <a:rPr lang="en"/>
              <a:t>‹Nº›</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slide" Target="slide13.xml"/><Relationship Id="rId5" Type="http://schemas.openxmlformats.org/officeDocument/2006/relationships/slide" Target="slide16.xml"/><Relationship Id="rId4" Type="http://schemas.openxmlformats.org/officeDocument/2006/relationships/slide" Target="slide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2.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32.emf"/></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1"/>
          <p:cNvPicPr preferRelativeResize="0"/>
          <p:nvPr/>
        </p:nvPicPr>
        <p:blipFill rotWithShape="1">
          <a:blip r:embed="rId3">
            <a:alphaModFix/>
          </a:blip>
          <a:srcRect/>
          <a:stretch/>
        </p:blipFill>
        <p:spPr>
          <a:xfrm>
            <a:off x="145274" y="22718"/>
            <a:ext cx="2382150" cy="727974"/>
          </a:xfrm>
          <a:prstGeom prst="rect">
            <a:avLst/>
          </a:prstGeom>
          <a:noFill/>
          <a:ln>
            <a:noFill/>
          </a:ln>
        </p:spPr>
      </p:pic>
      <p:pic>
        <p:nvPicPr>
          <p:cNvPr id="98" name="Google Shape;98;p11"/>
          <p:cNvPicPr preferRelativeResize="0"/>
          <p:nvPr/>
        </p:nvPicPr>
        <p:blipFill rotWithShape="1">
          <a:blip r:embed="rId4">
            <a:alphaModFix/>
          </a:blip>
          <a:srcRect l="2693" b="2689"/>
          <a:stretch/>
        </p:blipFill>
        <p:spPr>
          <a:xfrm>
            <a:off x="0" y="806040"/>
            <a:ext cx="3087406" cy="4337460"/>
          </a:xfrm>
          <a:prstGeom prst="rect">
            <a:avLst/>
          </a:prstGeom>
          <a:noFill/>
          <a:ln>
            <a:noFill/>
          </a:ln>
        </p:spPr>
      </p:pic>
      <p:pic>
        <p:nvPicPr>
          <p:cNvPr id="99" name="Google Shape;99;p11"/>
          <p:cNvPicPr preferRelativeResize="0"/>
          <p:nvPr/>
        </p:nvPicPr>
        <p:blipFill rotWithShape="1">
          <a:blip r:embed="rId5">
            <a:alphaModFix/>
          </a:blip>
          <a:srcRect/>
          <a:stretch/>
        </p:blipFill>
        <p:spPr>
          <a:xfrm>
            <a:off x="679348" y="386705"/>
            <a:ext cx="7868364" cy="4550892"/>
          </a:xfrm>
          <a:prstGeom prst="rect">
            <a:avLst/>
          </a:prstGeom>
          <a:noFill/>
          <a:ln>
            <a:noFill/>
          </a:ln>
        </p:spPr>
      </p:pic>
      <p:sp>
        <p:nvSpPr>
          <p:cNvPr id="100" name="Google Shape;100;p11"/>
          <p:cNvSpPr txBox="1">
            <a:spLocks noGrp="1"/>
          </p:cNvSpPr>
          <p:nvPr>
            <p:ph type="ctrTitle"/>
          </p:nvPr>
        </p:nvSpPr>
        <p:spPr>
          <a:xfrm>
            <a:off x="928875" y="795189"/>
            <a:ext cx="8115371" cy="2036777"/>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FFFFFF"/>
              </a:buClr>
              <a:buSzPts val="2400"/>
              <a:buFont typeface="Raleway"/>
              <a:buNone/>
            </a:pPr>
            <a:r>
              <a:rPr lang="en" sz="1800" b="1" i="0" u="none" strike="noStrike" cap="none">
                <a:solidFill>
                  <a:srgbClr val="28555D"/>
                </a:solidFill>
                <a:latin typeface="Arial"/>
                <a:ea typeface="Arial"/>
                <a:cs typeface="Arial"/>
                <a:sym typeface="Arial"/>
              </a:rPr>
              <a:t>DEPARTAMENTO DE CIENCIAS ECONÓMICAS, ADMINISTRATIVAS Y DE COMERCIO</a:t>
            </a:r>
            <a:br>
              <a:rPr lang="en" sz="1800" b="1" i="0" u="none" strike="noStrike" cap="none">
                <a:solidFill>
                  <a:srgbClr val="28555D"/>
                </a:solidFill>
                <a:latin typeface="Arial"/>
                <a:ea typeface="Arial"/>
                <a:cs typeface="Arial"/>
                <a:sym typeface="Arial"/>
              </a:rPr>
            </a:br>
            <a:r>
              <a:rPr lang="en" sz="1800" b="1" i="0" u="none" strike="noStrike" cap="none">
                <a:solidFill>
                  <a:srgbClr val="28555D"/>
                </a:solidFill>
                <a:latin typeface="Arial"/>
                <a:ea typeface="Arial"/>
                <a:cs typeface="Arial"/>
                <a:sym typeface="Arial"/>
              </a:rPr>
              <a:t/>
            </a:r>
            <a:br>
              <a:rPr lang="en" sz="1800" b="1" i="0" u="none" strike="noStrike" cap="none">
                <a:solidFill>
                  <a:srgbClr val="28555D"/>
                </a:solidFill>
                <a:latin typeface="Arial"/>
                <a:ea typeface="Arial"/>
                <a:cs typeface="Arial"/>
                <a:sym typeface="Arial"/>
              </a:rPr>
            </a:br>
            <a:r>
              <a:rPr lang="en" sz="1800" b="1" i="0" u="none" strike="noStrike" cap="none">
                <a:solidFill>
                  <a:srgbClr val="28555D"/>
                </a:solidFill>
                <a:latin typeface="Arial"/>
                <a:ea typeface="Arial"/>
                <a:cs typeface="Arial"/>
                <a:sym typeface="Arial"/>
              </a:rPr>
              <a:t>CARRERA DE INGENIERÍA EN FINANZAS Y AUDITORÍA</a:t>
            </a:r>
            <a:br>
              <a:rPr lang="en" sz="1800" b="1" i="0" u="none" strike="noStrike" cap="none">
                <a:solidFill>
                  <a:srgbClr val="28555D"/>
                </a:solidFill>
                <a:latin typeface="Arial"/>
                <a:ea typeface="Arial"/>
                <a:cs typeface="Arial"/>
                <a:sym typeface="Arial"/>
              </a:rPr>
            </a:br>
            <a:r>
              <a:rPr lang="en" sz="1800" b="1" i="0" u="none" strike="noStrike" cap="none">
                <a:solidFill>
                  <a:srgbClr val="28555D"/>
                </a:solidFill>
                <a:latin typeface="Arial"/>
                <a:ea typeface="Arial"/>
                <a:cs typeface="Arial"/>
                <a:sym typeface="Arial"/>
              </a:rPr>
              <a:t/>
            </a:r>
            <a:br>
              <a:rPr lang="en" sz="1800" b="1" i="0" u="none" strike="noStrike" cap="none">
                <a:solidFill>
                  <a:srgbClr val="28555D"/>
                </a:solidFill>
                <a:latin typeface="Arial"/>
                <a:ea typeface="Arial"/>
                <a:cs typeface="Arial"/>
                <a:sym typeface="Arial"/>
              </a:rPr>
            </a:br>
            <a:r>
              <a:rPr lang="en" sz="1800" b="1" i="0" u="none" strike="noStrike" cap="none">
                <a:solidFill>
                  <a:srgbClr val="28555D"/>
                </a:solidFill>
                <a:latin typeface="Arial"/>
                <a:ea typeface="Arial"/>
                <a:cs typeface="Arial"/>
                <a:sym typeface="Arial"/>
              </a:rPr>
              <a:t>TRABAJO DE TITULACIÓN, PREVIO A LA OBTENCIÓN DEL TÍTULO DE INGENIERO EN FINANZAS – CONTADOR PÚBLICO – AUDITOR</a:t>
            </a:r>
            <a:endParaRPr dirty="0"/>
          </a:p>
        </p:txBody>
      </p:sp>
      <p:sp>
        <p:nvSpPr>
          <p:cNvPr id="101" name="Google Shape;101;p11"/>
          <p:cNvSpPr txBox="1">
            <a:spLocks noGrp="1"/>
          </p:cNvSpPr>
          <p:nvPr>
            <p:ph type="subTitle" idx="1"/>
          </p:nvPr>
        </p:nvSpPr>
        <p:spPr>
          <a:xfrm>
            <a:off x="1336349" y="2559396"/>
            <a:ext cx="7451318" cy="124182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rgbClr val="ABE33F"/>
              </a:buClr>
              <a:buSzPts val="2400"/>
              <a:buFont typeface="Karla"/>
              <a:buNone/>
            </a:pPr>
            <a:r>
              <a:rPr lang="en" sz="1600" b="1" i="0" u="none" strike="noStrike" cap="none" dirty="0">
                <a:solidFill>
                  <a:srgbClr val="004C52"/>
                </a:solidFill>
                <a:latin typeface="Arial"/>
                <a:ea typeface="Arial"/>
                <a:cs typeface="Arial"/>
                <a:sym typeface="Arial"/>
              </a:rPr>
              <a:t>AUTOR:</a:t>
            </a:r>
            <a:endParaRPr dirty="0"/>
          </a:p>
          <a:p>
            <a:pPr marL="0" marR="0" lvl="0" indent="0" algn="ctr" rtl="0">
              <a:lnSpc>
                <a:spcPct val="100000"/>
              </a:lnSpc>
              <a:spcBef>
                <a:spcPts val="600"/>
              </a:spcBef>
              <a:spcAft>
                <a:spcPts val="0"/>
              </a:spcAft>
              <a:buClr>
                <a:srgbClr val="ABE33F"/>
              </a:buClr>
              <a:buSzPts val="2400"/>
              <a:buFont typeface="Karla"/>
              <a:buNone/>
            </a:pPr>
            <a:r>
              <a:rPr lang="en" sz="1600" b="1" i="0" u="none" strike="noStrike" cap="none" dirty="0">
                <a:solidFill>
                  <a:srgbClr val="004C52"/>
                </a:solidFill>
                <a:latin typeface="Arial"/>
                <a:ea typeface="Arial"/>
                <a:cs typeface="Arial"/>
                <a:sym typeface="Arial"/>
              </a:rPr>
              <a:t>IBASA PALAQUIBAY ANA CAROLINA</a:t>
            </a:r>
            <a:endParaRPr dirty="0"/>
          </a:p>
          <a:p>
            <a:pPr marL="0" marR="0" lvl="0" indent="0" algn="ctr" rtl="0">
              <a:lnSpc>
                <a:spcPct val="100000"/>
              </a:lnSpc>
              <a:spcBef>
                <a:spcPts val="600"/>
              </a:spcBef>
              <a:spcAft>
                <a:spcPts val="0"/>
              </a:spcAft>
              <a:buClr>
                <a:srgbClr val="ABE33F"/>
              </a:buClr>
              <a:buSzPts val="2400"/>
              <a:buFont typeface="Karla"/>
              <a:buNone/>
            </a:pPr>
            <a:endParaRPr sz="1600" b="1" i="0" u="none" strike="noStrike" cap="none" dirty="0">
              <a:solidFill>
                <a:srgbClr val="004C52"/>
              </a:solidFill>
              <a:latin typeface="Arial"/>
              <a:ea typeface="Arial"/>
              <a:cs typeface="Arial"/>
              <a:sym typeface="Arial"/>
            </a:endParaRPr>
          </a:p>
          <a:p>
            <a:pPr marL="0" marR="0" lvl="0" indent="0" algn="ctr" rtl="0">
              <a:lnSpc>
                <a:spcPct val="100000"/>
              </a:lnSpc>
              <a:spcBef>
                <a:spcPts val="600"/>
              </a:spcBef>
              <a:spcAft>
                <a:spcPts val="0"/>
              </a:spcAft>
              <a:buClr>
                <a:srgbClr val="ABE33F"/>
              </a:buClr>
              <a:buSzPts val="2400"/>
              <a:buFont typeface="Karla"/>
              <a:buNone/>
            </a:pPr>
            <a:r>
              <a:rPr lang="en" sz="1600" b="1" i="0" u="none" strike="noStrike" cap="none" dirty="0">
                <a:solidFill>
                  <a:srgbClr val="004C52"/>
                </a:solidFill>
                <a:latin typeface="Arial"/>
                <a:ea typeface="Arial"/>
                <a:cs typeface="Arial"/>
                <a:sym typeface="Arial"/>
              </a:rPr>
              <a:t>DIRECTORA:</a:t>
            </a:r>
            <a:endParaRPr dirty="0"/>
          </a:p>
          <a:p>
            <a:pPr marL="0" marR="0" lvl="0" indent="0" algn="ctr" rtl="0">
              <a:lnSpc>
                <a:spcPct val="100000"/>
              </a:lnSpc>
              <a:spcBef>
                <a:spcPts val="600"/>
              </a:spcBef>
              <a:spcAft>
                <a:spcPts val="0"/>
              </a:spcAft>
              <a:buClr>
                <a:srgbClr val="ABE33F"/>
              </a:buClr>
              <a:buSzPts val="2400"/>
              <a:buFont typeface="Karla"/>
              <a:buNone/>
            </a:pPr>
            <a:r>
              <a:rPr lang="en" sz="1600" b="1" i="0" u="none" strike="noStrike" cap="none" dirty="0">
                <a:solidFill>
                  <a:srgbClr val="004C52"/>
                </a:solidFill>
                <a:latin typeface="Arial"/>
                <a:ea typeface="Arial"/>
                <a:cs typeface="Arial"/>
                <a:sym typeface="Arial"/>
              </a:rPr>
              <a:t>ECO. MARÍA FERNAND</a:t>
            </a:r>
            <a:r>
              <a:rPr lang="en" sz="1600" b="1" dirty="0">
                <a:latin typeface="Arial"/>
                <a:ea typeface="Arial"/>
                <a:cs typeface="Arial"/>
                <a:sym typeface="Arial"/>
              </a:rPr>
              <a:t>A</a:t>
            </a:r>
            <a:r>
              <a:rPr lang="en" sz="1600" b="1" i="0" u="none" strike="noStrike" cap="none" dirty="0">
                <a:solidFill>
                  <a:srgbClr val="004C52"/>
                </a:solidFill>
                <a:latin typeface="Arial"/>
                <a:ea typeface="Arial"/>
                <a:cs typeface="Arial"/>
                <a:sym typeface="Arial"/>
              </a:rPr>
              <a:t> MERCHÁN</a:t>
            </a:r>
            <a:endParaRPr dirty="0"/>
          </a:p>
          <a:p>
            <a:pPr marL="0" marR="0" lvl="0" indent="0" algn="ctr" rtl="0">
              <a:lnSpc>
                <a:spcPct val="100000"/>
              </a:lnSpc>
              <a:spcBef>
                <a:spcPts val="600"/>
              </a:spcBef>
              <a:spcAft>
                <a:spcPts val="0"/>
              </a:spcAft>
              <a:buClr>
                <a:srgbClr val="ABE33F"/>
              </a:buClr>
              <a:buSzPts val="2400"/>
              <a:buFont typeface="Karla"/>
              <a:buNone/>
            </a:pPr>
            <a:endParaRPr sz="1600" b="1" i="0" u="none" strike="noStrike" cap="none" dirty="0">
              <a:solidFill>
                <a:srgbClr val="004C52"/>
              </a:solidFill>
              <a:latin typeface="Arial"/>
              <a:ea typeface="Arial"/>
              <a:cs typeface="Arial"/>
              <a:sym typeface="Arial"/>
            </a:endParaRPr>
          </a:p>
          <a:p>
            <a:pPr marL="0" marR="0" lvl="0" indent="0" algn="ctr" rtl="0">
              <a:lnSpc>
                <a:spcPct val="100000"/>
              </a:lnSpc>
              <a:spcBef>
                <a:spcPts val="600"/>
              </a:spcBef>
              <a:spcAft>
                <a:spcPts val="0"/>
              </a:spcAft>
              <a:buClr>
                <a:srgbClr val="ABE33F"/>
              </a:buClr>
              <a:buSzPts val="2400"/>
              <a:buFont typeface="Karla"/>
              <a:buNone/>
            </a:pPr>
            <a:r>
              <a:rPr lang="en" sz="1600" b="1" i="0" u="none" strike="noStrike" cap="none" dirty="0">
                <a:solidFill>
                  <a:srgbClr val="004C52"/>
                </a:solidFill>
                <a:latin typeface="Arial"/>
                <a:ea typeface="Arial"/>
                <a:cs typeface="Arial"/>
                <a:sym typeface="Arial"/>
              </a:rPr>
              <a:t>SANGOLQUÍ,  </a:t>
            </a:r>
            <a:r>
              <a:rPr lang="en" sz="1600" b="1" i="0" u="none" strike="noStrike" cap="none" dirty="0" smtClean="0">
                <a:solidFill>
                  <a:srgbClr val="004C52"/>
                </a:solidFill>
                <a:latin typeface="Arial"/>
                <a:ea typeface="Arial"/>
                <a:cs typeface="Arial"/>
                <a:sym typeface="Arial"/>
              </a:rPr>
              <a:t>SEPTIEMBRE </a:t>
            </a:r>
            <a:r>
              <a:rPr lang="en" sz="1600" b="1" i="0" u="none" strike="noStrike" cap="none" dirty="0">
                <a:solidFill>
                  <a:srgbClr val="004C52"/>
                </a:solidFill>
                <a:latin typeface="Arial"/>
                <a:ea typeface="Arial"/>
                <a:cs typeface="Arial"/>
                <a:sym typeface="Arial"/>
              </a:rPr>
              <a:t>2018</a:t>
            </a:r>
            <a:endParaRPr dirty="0"/>
          </a:p>
        </p:txBody>
      </p:sp>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9"/>
          <p:cNvSpPr txBox="1">
            <a:spLocks noGrp="1"/>
          </p:cNvSpPr>
          <p:nvPr>
            <p:ph type="body" idx="1"/>
          </p:nvPr>
        </p:nvSpPr>
        <p:spPr>
          <a:xfrm>
            <a:off x="1693213" y="2390400"/>
            <a:ext cx="6186000" cy="819900"/>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600"/>
              </a:spcBef>
              <a:spcAft>
                <a:spcPts val="0"/>
              </a:spcAft>
              <a:buClr>
                <a:srgbClr val="FFFFFF"/>
              </a:buClr>
              <a:buSzPts val="2400"/>
              <a:buFont typeface="Karla"/>
              <a:buNone/>
            </a:pPr>
            <a:r>
              <a:rPr lang="en" sz="3800" i="0">
                <a:solidFill>
                  <a:srgbClr val="28555D"/>
                </a:solidFill>
              </a:rPr>
              <a:t>Diagnóstico situacional de la economía ecuatoriana</a:t>
            </a:r>
            <a:endParaRPr sz="3800" b="1" i="0" u="none" strike="noStrike" cap="none">
              <a:solidFill>
                <a:srgbClr val="28555D"/>
              </a:solidFill>
              <a:latin typeface="Karla"/>
              <a:ea typeface="Karla"/>
              <a:cs typeface="Karla"/>
              <a:sym typeface="Karla"/>
            </a:endParaRPr>
          </a:p>
        </p:txBody>
      </p:sp>
      <p:sp>
        <p:nvSpPr>
          <p:cNvPr id="230" name="Google Shape;230;p19"/>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FFFFFF"/>
                </a:solidFill>
                <a:latin typeface="Karla"/>
                <a:ea typeface="Karla"/>
                <a:cs typeface="Karla"/>
                <a:sym typeface="Karla"/>
              </a:rPr>
              <a:t>10</a:t>
            </a:fld>
            <a:endParaRPr sz="1200" b="0" i="0" u="none" strike="noStrike" cap="none">
              <a:solidFill>
                <a:srgbClr val="FFFFFF"/>
              </a:solidFill>
              <a:latin typeface="Karla"/>
              <a:ea typeface="Karla"/>
              <a:cs typeface="Karla"/>
              <a:sym typeface="Karla"/>
            </a:endParaRPr>
          </a:p>
        </p:txBody>
      </p:sp>
      <p:grpSp>
        <p:nvGrpSpPr>
          <p:cNvPr id="231" name="Google Shape;231;p19"/>
          <p:cNvGrpSpPr/>
          <p:nvPr/>
        </p:nvGrpSpPr>
        <p:grpSpPr>
          <a:xfrm>
            <a:off x="554630" y="2213264"/>
            <a:ext cx="880050" cy="750219"/>
            <a:chOff x="3936375" y="3703750"/>
            <a:chExt cx="453050" cy="332175"/>
          </a:xfrm>
        </p:grpSpPr>
        <p:sp>
          <p:nvSpPr>
            <p:cNvPr id="232" name="Google Shape;232;p19"/>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9"/>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19"/>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19"/>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19"/>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7" name="Google Shape;237;p19"/>
          <p:cNvGrpSpPr/>
          <p:nvPr/>
        </p:nvGrpSpPr>
        <p:grpSpPr>
          <a:xfrm>
            <a:off x="4165370" y="3756170"/>
            <a:ext cx="699237" cy="523109"/>
            <a:chOff x="4610450" y="3703750"/>
            <a:chExt cx="453050" cy="332175"/>
          </a:xfrm>
        </p:grpSpPr>
        <p:sp>
          <p:nvSpPr>
            <p:cNvPr id="238" name="Google Shape;238;p19"/>
            <p:cNvSpPr/>
            <p:nvPr/>
          </p:nvSpPr>
          <p:spPr>
            <a:xfrm>
              <a:off x="4610450" y="3703750"/>
              <a:ext cx="453050" cy="332175"/>
            </a:xfrm>
            <a:custGeom>
              <a:avLst/>
              <a:gdLst/>
              <a:ahLst/>
              <a:cxnLst/>
              <a:rect l="0" t="0" r="0" b="0"/>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19"/>
            <p:cNvSpPr/>
            <p:nvPr/>
          </p:nvSpPr>
          <p:spPr>
            <a:xfrm>
              <a:off x="4642200" y="3730000"/>
              <a:ext cx="389550" cy="249150"/>
            </a:xfrm>
            <a:custGeom>
              <a:avLst/>
              <a:gdLst/>
              <a:ahLst/>
              <a:cxnLst/>
              <a:rect l="0" t="0" r="0" b="0"/>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0" name="Google Shape;240;p19"/>
          <p:cNvGrpSpPr/>
          <p:nvPr/>
        </p:nvGrpSpPr>
        <p:grpSpPr>
          <a:xfrm>
            <a:off x="8092565" y="2202873"/>
            <a:ext cx="927366" cy="903311"/>
            <a:chOff x="5300400" y="3670175"/>
            <a:chExt cx="421300" cy="399325"/>
          </a:xfrm>
        </p:grpSpPr>
        <p:sp>
          <p:nvSpPr>
            <p:cNvPr id="241" name="Google Shape;241;p19"/>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9"/>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19"/>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19"/>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19"/>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46" name="Google Shape;246;p19"/>
          <p:cNvPicPr preferRelativeResize="0"/>
          <p:nvPr/>
        </p:nvPicPr>
        <p:blipFill>
          <a:blip r:embed="rId3">
            <a:alphaModFix/>
            <a:extLst>
              <a:ext uri="{BEBA8EAE-BF5A-486C-A8C5-ECC9F3942E4B}">
                <a14:imgProps xmlns:a14="http://schemas.microsoft.com/office/drawing/2010/main">
                  <a14:imgLayer r:embed="rId4">
                    <a14:imgEffect>
                      <a14:backgroundRemoval t="2119" b="100000" l="0" r="100000"/>
                    </a14:imgEffect>
                  </a14:imgLayer>
                </a14:imgProps>
              </a:ext>
            </a:extLst>
          </a:blip>
          <a:stretch>
            <a:fillRect/>
          </a:stretch>
        </p:blipFill>
        <p:spPr>
          <a:xfrm>
            <a:off x="3953557" y="290946"/>
            <a:ext cx="1719879" cy="1623584"/>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0"/>
          <p:cNvSpPr txBox="1">
            <a:spLocks noGrp="1"/>
          </p:cNvSpPr>
          <p:nvPr>
            <p:ph type="title"/>
          </p:nvPr>
        </p:nvSpPr>
        <p:spPr>
          <a:xfrm>
            <a:off x="1115250" y="398400"/>
            <a:ext cx="7370700" cy="8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2400"/>
              <a:buFont typeface="Raleway"/>
              <a:buNone/>
            </a:pPr>
            <a:r>
              <a:rPr lang="en">
                <a:solidFill>
                  <a:srgbClr val="004C52"/>
                </a:solidFill>
              </a:rPr>
              <a:t>Panorama poco favorable en los últimos años</a:t>
            </a:r>
            <a:endParaRPr sz="2400" b="1" i="0" u="none" strike="noStrike" cap="none">
              <a:solidFill>
                <a:srgbClr val="004C52"/>
              </a:solidFill>
              <a:latin typeface="Raleway"/>
              <a:ea typeface="Raleway"/>
              <a:cs typeface="Raleway"/>
              <a:sym typeface="Raleway"/>
            </a:endParaRPr>
          </a:p>
        </p:txBody>
      </p:sp>
      <p:sp>
        <p:nvSpPr>
          <p:cNvPr id="252" name="Google Shape;252;p20"/>
          <p:cNvSpPr txBox="1">
            <a:spLocks noGrp="1"/>
          </p:cNvSpPr>
          <p:nvPr>
            <p:ph type="body" idx="1"/>
          </p:nvPr>
        </p:nvSpPr>
        <p:spPr>
          <a:xfrm>
            <a:off x="145775" y="1690925"/>
            <a:ext cx="3744000" cy="1073700"/>
          </a:xfrm>
          <a:prstGeom prst="rect">
            <a:avLst/>
          </a:prstGeom>
          <a:noFill/>
          <a:ln w="9525" cap="flat" cmpd="sng">
            <a:solidFill>
              <a:srgbClr val="BF9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ABE33F"/>
              </a:buClr>
              <a:buSzPts val="2400"/>
              <a:buFont typeface="Karla"/>
              <a:buNone/>
            </a:pPr>
            <a:r>
              <a:rPr lang="en" sz="1600"/>
              <a:t>Durante la última década, el país se mantuvo en una bonanza fiscal y un crecimiento constante</a:t>
            </a:r>
            <a:endParaRPr sz="1600" b="0" i="0" u="none" strike="noStrike" cap="none">
              <a:solidFill>
                <a:srgbClr val="004C52"/>
              </a:solidFill>
              <a:latin typeface="Karla"/>
              <a:ea typeface="Karla"/>
              <a:cs typeface="Karla"/>
              <a:sym typeface="Karla"/>
            </a:endParaRPr>
          </a:p>
        </p:txBody>
      </p:sp>
      <p:sp>
        <p:nvSpPr>
          <p:cNvPr id="253" name="Google Shape;253;p20"/>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11</a:t>
            </a:fld>
            <a:endParaRPr sz="1200" b="0" i="0" u="none" strike="noStrike" cap="none">
              <a:solidFill>
                <a:srgbClr val="00AE9D"/>
              </a:solidFill>
              <a:latin typeface="Karla"/>
              <a:ea typeface="Karla"/>
              <a:cs typeface="Karla"/>
              <a:sym typeface="Karla"/>
            </a:endParaRPr>
          </a:p>
        </p:txBody>
      </p:sp>
      <p:sp>
        <p:nvSpPr>
          <p:cNvPr id="254" name="Google Shape;254;p20"/>
          <p:cNvSpPr/>
          <p:nvPr/>
        </p:nvSpPr>
        <p:spPr>
          <a:xfrm>
            <a:off x="451853" y="400027"/>
            <a:ext cx="548693" cy="393613"/>
          </a:xfrm>
          <a:custGeom>
            <a:avLst/>
            <a:gdLst/>
            <a:ahLst/>
            <a:cxnLst/>
            <a:rect l="0" t="0" r="0" b="0"/>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20"/>
          <p:cNvSpPr txBox="1">
            <a:spLocks noGrp="1"/>
          </p:cNvSpPr>
          <p:nvPr>
            <p:ph type="subTitle" idx="4294967295"/>
          </p:nvPr>
        </p:nvSpPr>
        <p:spPr>
          <a:xfrm>
            <a:off x="2134875" y="2596300"/>
            <a:ext cx="2182200" cy="463200"/>
          </a:xfrm>
          <a:prstGeom prst="rect">
            <a:avLst/>
          </a:prstGeom>
          <a:solidFill>
            <a:schemeClr val="lt1"/>
          </a:solidFill>
          <a:ln w="9525" cap="flat" cmpd="sng">
            <a:solidFill>
              <a:srgbClr val="38761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rgbClr val="ABE33F"/>
              </a:buClr>
              <a:buSzPts val="2400"/>
              <a:buFont typeface="Karla"/>
              <a:buNone/>
            </a:pPr>
            <a:r>
              <a:rPr lang="en" sz="2000" b="1"/>
              <a:t>PIB 7.9% - 2011</a:t>
            </a:r>
            <a:endParaRPr sz="2000" b="1" i="0" u="none" strike="noStrike" cap="none">
              <a:solidFill>
                <a:srgbClr val="004C52"/>
              </a:solidFill>
            </a:endParaRPr>
          </a:p>
        </p:txBody>
      </p:sp>
      <p:sp>
        <p:nvSpPr>
          <p:cNvPr id="256" name="Google Shape;256;p20"/>
          <p:cNvSpPr/>
          <p:nvPr/>
        </p:nvSpPr>
        <p:spPr>
          <a:xfrm rot="-5400000">
            <a:off x="4358250" y="2175325"/>
            <a:ext cx="427500" cy="393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 name="Google Shape;257;p20"/>
          <p:cNvSpPr txBox="1">
            <a:spLocks noGrp="1"/>
          </p:cNvSpPr>
          <p:nvPr>
            <p:ph type="body" idx="1"/>
          </p:nvPr>
        </p:nvSpPr>
        <p:spPr>
          <a:xfrm>
            <a:off x="5026875" y="1835275"/>
            <a:ext cx="3858000" cy="2709900"/>
          </a:xfrm>
          <a:prstGeom prst="rect">
            <a:avLst/>
          </a:prstGeom>
          <a:noFill/>
          <a:ln w="9525" cap="flat" cmpd="sng">
            <a:solidFill>
              <a:srgbClr val="BF9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None/>
            </a:pPr>
            <a:r>
              <a:rPr lang="en" sz="1600"/>
              <a:t>Los factores es este decaimiento fueron:</a:t>
            </a:r>
            <a:endParaRPr sz="1600"/>
          </a:p>
          <a:p>
            <a:pPr marL="457200" marR="0" lvl="0" indent="-330200" algn="l" rtl="0">
              <a:lnSpc>
                <a:spcPct val="100000"/>
              </a:lnSpc>
              <a:spcBef>
                <a:spcPts val="600"/>
              </a:spcBef>
              <a:spcAft>
                <a:spcPts val="0"/>
              </a:spcAft>
              <a:buSzPts val="1600"/>
              <a:buChar char="◆"/>
            </a:pPr>
            <a:r>
              <a:rPr lang="en" sz="1600"/>
              <a:t>Decaimiento de los precios del petróleo.</a:t>
            </a:r>
            <a:endParaRPr sz="1600"/>
          </a:p>
          <a:p>
            <a:pPr marL="457200" marR="0" lvl="0" indent="-330200" algn="l" rtl="0">
              <a:lnSpc>
                <a:spcPct val="100000"/>
              </a:lnSpc>
              <a:spcBef>
                <a:spcPts val="0"/>
              </a:spcBef>
              <a:spcAft>
                <a:spcPts val="0"/>
              </a:spcAft>
              <a:buSzPts val="1600"/>
              <a:buChar char="◆"/>
            </a:pPr>
            <a:r>
              <a:rPr lang="en" sz="1600"/>
              <a:t>Desaceleración de la economía global.</a:t>
            </a:r>
            <a:endParaRPr sz="1600"/>
          </a:p>
          <a:p>
            <a:pPr marL="457200" marR="0" lvl="0" indent="-330200" algn="l" rtl="0">
              <a:lnSpc>
                <a:spcPct val="100000"/>
              </a:lnSpc>
              <a:spcBef>
                <a:spcPts val="0"/>
              </a:spcBef>
              <a:spcAft>
                <a:spcPts val="0"/>
              </a:spcAft>
              <a:buSzPts val="1600"/>
              <a:buChar char="◆"/>
            </a:pPr>
            <a:r>
              <a:rPr lang="en" sz="1600"/>
              <a:t>Fluctuaciones cambiarias</a:t>
            </a:r>
            <a:endParaRPr sz="1600"/>
          </a:p>
          <a:p>
            <a:pPr marL="914400" marR="0" lvl="1" indent="-330200" algn="l" rtl="0">
              <a:lnSpc>
                <a:spcPct val="100000"/>
              </a:lnSpc>
              <a:spcBef>
                <a:spcPts val="0"/>
              </a:spcBef>
              <a:spcAft>
                <a:spcPts val="0"/>
              </a:spcAft>
              <a:buSzPts val="1600"/>
              <a:buChar char="◆"/>
            </a:pPr>
            <a:r>
              <a:rPr lang="en" sz="1600"/>
              <a:t>Apreciación del dólar</a:t>
            </a:r>
            <a:endParaRPr sz="1600"/>
          </a:p>
          <a:p>
            <a:pPr marL="914400" marR="0" lvl="1" indent="-330200" algn="l" rtl="0">
              <a:lnSpc>
                <a:spcPct val="100000"/>
              </a:lnSpc>
              <a:spcBef>
                <a:spcPts val="0"/>
              </a:spcBef>
              <a:spcAft>
                <a:spcPts val="0"/>
              </a:spcAft>
              <a:buSzPts val="1600"/>
              <a:buChar char="◆"/>
            </a:pPr>
            <a:r>
              <a:rPr lang="en" sz="1600"/>
              <a:t>Devaluación de monedas de economías vecinas</a:t>
            </a:r>
            <a:endParaRPr sz="1600"/>
          </a:p>
        </p:txBody>
      </p:sp>
      <p:sp>
        <p:nvSpPr>
          <p:cNvPr id="258" name="Google Shape;258;p20"/>
          <p:cNvSpPr txBox="1">
            <a:spLocks noGrp="1"/>
          </p:cNvSpPr>
          <p:nvPr>
            <p:ph type="subTitle" idx="4294967295"/>
          </p:nvPr>
        </p:nvSpPr>
        <p:spPr>
          <a:xfrm>
            <a:off x="4845000" y="1476575"/>
            <a:ext cx="2343900" cy="463200"/>
          </a:xfrm>
          <a:prstGeom prst="rect">
            <a:avLst/>
          </a:prstGeom>
          <a:solidFill>
            <a:schemeClr val="lt1"/>
          </a:solidFill>
          <a:ln w="9525" cap="flat" cmpd="sng">
            <a:solidFill>
              <a:srgbClr val="38761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rgbClr val="ABE33F"/>
              </a:buClr>
              <a:buSzPts val="2400"/>
              <a:buFont typeface="Karla"/>
              <a:buNone/>
            </a:pPr>
            <a:r>
              <a:rPr lang="en" sz="2000" b="1" dirty="0"/>
              <a:t>PIB </a:t>
            </a:r>
            <a:r>
              <a:rPr lang="en" sz="2000" b="1" dirty="0" smtClean="0"/>
              <a:t>0.1% </a:t>
            </a:r>
            <a:r>
              <a:rPr lang="en" sz="2000" b="1" dirty="0"/>
              <a:t>- 2015</a:t>
            </a:r>
            <a:endParaRPr sz="2000" b="1" i="0" u="none" strike="noStrike" cap="none" dirty="0">
              <a:solidFill>
                <a:srgbClr val="004C52"/>
              </a:solidFill>
            </a:endParaRPr>
          </a:p>
        </p:txBody>
      </p:sp>
      <p:pic>
        <p:nvPicPr>
          <p:cNvPr id="259" name="Google Shape;259;p20"/>
          <p:cNvPicPr preferRelativeResize="0"/>
          <p:nvPr/>
        </p:nvPicPr>
        <p:blipFill>
          <a:blip r:embed="rId3">
            <a:alphaModFix/>
          </a:blip>
          <a:stretch>
            <a:fillRect/>
          </a:stretch>
        </p:blipFill>
        <p:spPr>
          <a:xfrm>
            <a:off x="728222" y="3211900"/>
            <a:ext cx="2962275" cy="154305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22"/>
          <p:cNvPicPr preferRelativeResize="0"/>
          <p:nvPr/>
        </p:nvPicPr>
        <p:blipFill>
          <a:blip r:embed="rId3">
            <a:alphaModFix amt="45000"/>
          </a:blip>
          <a:stretch>
            <a:fillRect/>
          </a:stretch>
        </p:blipFill>
        <p:spPr>
          <a:xfrm>
            <a:off x="1630187" y="1412787"/>
            <a:ext cx="5363025" cy="3270137"/>
          </a:xfrm>
          <a:prstGeom prst="rect">
            <a:avLst/>
          </a:prstGeom>
          <a:noFill/>
          <a:ln>
            <a:noFill/>
          </a:ln>
        </p:spPr>
      </p:pic>
      <p:sp>
        <p:nvSpPr>
          <p:cNvPr id="276" name="Google Shape;276;p22"/>
          <p:cNvSpPr txBox="1">
            <a:spLocks noGrp="1"/>
          </p:cNvSpPr>
          <p:nvPr>
            <p:ph type="title"/>
          </p:nvPr>
        </p:nvSpPr>
        <p:spPr>
          <a:xfrm>
            <a:off x="886650" y="398400"/>
            <a:ext cx="7833000" cy="8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2400"/>
              <a:buFont typeface="Raleway"/>
              <a:buNone/>
            </a:pPr>
            <a:r>
              <a:rPr lang="en" dirty="0">
                <a:solidFill>
                  <a:srgbClr val="004C52"/>
                </a:solidFill>
              </a:rPr>
              <a:t>Variables analizadas del entorno macroeconómico</a:t>
            </a:r>
            <a:endParaRPr sz="2400" b="1" i="0" u="none" strike="noStrike" cap="none" dirty="0">
              <a:solidFill>
                <a:srgbClr val="004C52"/>
              </a:solidFill>
              <a:latin typeface="Raleway"/>
              <a:ea typeface="Raleway"/>
              <a:cs typeface="Raleway"/>
              <a:sym typeface="Raleway"/>
            </a:endParaRPr>
          </a:p>
        </p:txBody>
      </p:sp>
      <p:sp>
        <p:nvSpPr>
          <p:cNvPr id="277" name="Google Shape;277;p22"/>
          <p:cNvSpPr/>
          <p:nvPr/>
        </p:nvSpPr>
        <p:spPr>
          <a:xfrm>
            <a:off x="5878413" y="3152351"/>
            <a:ext cx="3355898" cy="1839900"/>
          </a:xfrm>
          <a:prstGeom prst="homePlate">
            <a:avLst>
              <a:gd name="adj" fmla="val 211909"/>
            </a:avLst>
          </a:prstGeom>
          <a:solidFill>
            <a:srgbClr val="004C52"/>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 sz="2000" b="1" dirty="0">
                <a:solidFill>
                  <a:srgbClr val="FFFFFF"/>
                </a:solidFill>
                <a:latin typeface="Karla"/>
                <a:ea typeface="Karla"/>
                <a:cs typeface="Karla"/>
                <a:sym typeface="Karla"/>
                <a:hlinkClick r:id="rId4" action="ppaction://hlinksldjump"/>
              </a:rPr>
              <a:t>Gasto Público</a:t>
            </a:r>
            <a:endParaRPr sz="2000" b="1" i="0" u="none" strike="noStrike" cap="none" dirty="0">
              <a:solidFill>
                <a:srgbClr val="FFFFFF"/>
              </a:solidFill>
              <a:latin typeface="Karla"/>
              <a:ea typeface="Karla"/>
              <a:cs typeface="Karla"/>
              <a:sym typeface="Karla"/>
            </a:endParaRPr>
          </a:p>
        </p:txBody>
      </p:sp>
      <p:sp>
        <p:nvSpPr>
          <p:cNvPr id="278" name="Google Shape;278;p22"/>
          <p:cNvSpPr/>
          <p:nvPr/>
        </p:nvSpPr>
        <p:spPr>
          <a:xfrm>
            <a:off x="2568188" y="2127905"/>
            <a:ext cx="3719723" cy="1839900"/>
          </a:xfrm>
          <a:prstGeom prst="homePlate">
            <a:avLst>
              <a:gd name="adj" fmla="val 211909"/>
            </a:avLst>
          </a:prstGeom>
          <a:solidFill>
            <a:srgbClr val="00AE9D">
              <a:alpha val="83137"/>
            </a:srgbClr>
          </a:solid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400"/>
              <a:buFont typeface="Arial"/>
              <a:buNone/>
            </a:pPr>
            <a:r>
              <a:rPr lang="en" sz="1700" b="1" dirty="0" smtClean="0">
                <a:solidFill>
                  <a:srgbClr val="004C52"/>
                </a:solidFill>
                <a:latin typeface="Karla"/>
                <a:ea typeface="Karla"/>
                <a:cs typeface="Karla"/>
                <a:sym typeface="Karla"/>
                <a:hlinkClick r:id="rId5" action="ppaction://hlinksldjump"/>
              </a:rPr>
              <a:t>Competitividad</a:t>
            </a:r>
            <a:endParaRPr sz="1700" b="1" i="0" u="none" strike="noStrike" cap="none" dirty="0">
              <a:solidFill>
                <a:srgbClr val="004C52"/>
              </a:solidFill>
              <a:latin typeface="Karla"/>
              <a:ea typeface="Karla"/>
              <a:cs typeface="Karla"/>
              <a:sym typeface="Karla"/>
            </a:endParaRPr>
          </a:p>
        </p:txBody>
      </p:sp>
      <p:sp>
        <p:nvSpPr>
          <p:cNvPr id="279" name="Google Shape;279;p22"/>
          <p:cNvSpPr/>
          <p:nvPr/>
        </p:nvSpPr>
        <p:spPr>
          <a:xfrm>
            <a:off x="649175" y="949357"/>
            <a:ext cx="2934900" cy="1839900"/>
          </a:xfrm>
          <a:prstGeom prst="homePlate">
            <a:avLst>
              <a:gd name="adj" fmla="val 211909"/>
            </a:avLst>
          </a:prstGeom>
          <a:solidFill>
            <a:srgbClr val="ABE33F">
              <a:alpha val="80784"/>
            </a:srgbClr>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 sz="2000" b="1" dirty="0">
                <a:solidFill>
                  <a:srgbClr val="004C52"/>
                </a:solidFill>
                <a:latin typeface="Karla"/>
                <a:ea typeface="Karla"/>
                <a:cs typeface="Karla"/>
                <a:sym typeface="Karla"/>
                <a:hlinkClick r:id="rId6" action="ppaction://hlinksldjump"/>
              </a:rPr>
              <a:t>PIB</a:t>
            </a:r>
            <a:endParaRPr sz="2000" b="1" i="0" u="none" strike="noStrike" cap="none" dirty="0">
              <a:solidFill>
                <a:srgbClr val="004C52"/>
              </a:solidFill>
              <a:latin typeface="Karla"/>
              <a:ea typeface="Karla"/>
              <a:cs typeface="Karla"/>
              <a:sym typeface="Karla"/>
            </a:endParaRPr>
          </a:p>
        </p:txBody>
      </p:sp>
      <p:sp>
        <p:nvSpPr>
          <p:cNvPr id="280" name="Google Shape;280;p22"/>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12</a:t>
            </a:fld>
            <a:endParaRPr sz="1200" b="0" i="0" u="none" strike="noStrike" cap="none">
              <a:solidFill>
                <a:srgbClr val="00AE9D"/>
              </a:solidFill>
              <a:latin typeface="Karla"/>
              <a:ea typeface="Karla"/>
              <a:cs typeface="Karla"/>
              <a:sym typeface="Karla"/>
            </a:endParaRPr>
          </a:p>
        </p:txBody>
      </p:sp>
      <p:grpSp>
        <p:nvGrpSpPr>
          <p:cNvPr id="281" name="Google Shape;281;p22"/>
          <p:cNvGrpSpPr/>
          <p:nvPr/>
        </p:nvGrpSpPr>
        <p:grpSpPr>
          <a:xfrm>
            <a:off x="462680" y="415400"/>
            <a:ext cx="464303" cy="446890"/>
            <a:chOff x="2594325" y="1627175"/>
            <a:chExt cx="440850" cy="440850"/>
          </a:xfrm>
        </p:grpSpPr>
        <p:sp>
          <p:nvSpPr>
            <p:cNvPr id="282" name="Google Shape;282;p22"/>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22"/>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22"/>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23"/>
          <p:cNvPicPr preferRelativeResize="0"/>
          <p:nvPr/>
        </p:nvPicPr>
        <p:blipFill>
          <a:blip r:embed="rId3">
            <a:alphaModFix amt="52000"/>
          </a:blip>
          <a:stretch>
            <a:fillRect/>
          </a:stretch>
        </p:blipFill>
        <p:spPr>
          <a:xfrm>
            <a:off x="2493375" y="1823825"/>
            <a:ext cx="4607725" cy="2646325"/>
          </a:xfrm>
          <a:prstGeom prst="rect">
            <a:avLst/>
          </a:prstGeom>
          <a:noFill/>
          <a:ln>
            <a:noFill/>
          </a:ln>
        </p:spPr>
      </p:pic>
      <p:sp>
        <p:nvSpPr>
          <p:cNvPr id="290" name="Google Shape;290;p23"/>
          <p:cNvSpPr txBox="1">
            <a:spLocks noGrp="1"/>
          </p:cNvSpPr>
          <p:nvPr>
            <p:ph type="ctrTitle" idx="4294967295"/>
          </p:nvPr>
        </p:nvSpPr>
        <p:spPr>
          <a:xfrm>
            <a:off x="5670650" y="3854950"/>
            <a:ext cx="2123100" cy="894900"/>
          </a:xfrm>
          <a:prstGeom prst="rect">
            <a:avLst/>
          </a:prstGeom>
          <a:noFill/>
          <a:ln w="9525" cap="flat" cmpd="sng">
            <a:solidFill>
              <a:srgbClr val="76A5AF"/>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2400"/>
              <a:buFont typeface="Raleway"/>
              <a:buNone/>
            </a:pPr>
            <a:r>
              <a:rPr lang="en" sz="4800">
                <a:solidFill>
                  <a:srgbClr val="ABE33F"/>
                </a:solidFill>
                <a:latin typeface="Karla"/>
                <a:ea typeface="Karla"/>
                <a:cs typeface="Karla"/>
                <a:sym typeface="Karla"/>
              </a:rPr>
              <a:t> 3%</a:t>
            </a:r>
            <a:endParaRPr sz="4800" b="1" i="0" u="none" strike="noStrike" cap="none">
              <a:solidFill>
                <a:srgbClr val="ABE33F"/>
              </a:solidFill>
              <a:latin typeface="Karla"/>
              <a:ea typeface="Karla"/>
              <a:cs typeface="Karla"/>
              <a:sym typeface="Karla"/>
            </a:endParaRPr>
          </a:p>
        </p:txBody>
      </p:sp>
      <p:sp>
        <p:nvSpPr>
          <p:cNvPr id="291" name="Google Shape;291;p23"/>
          <p:cNvSpPr txBox="1">
            <a:spLocks noGrp="1"/>
          </p:cNvSpPr>
          <p:nvPr>
            <p:ph type="body" idx="1"/>
          </p:nvPr>
        </p:nvSpPr>
        <p:spPr>
          <a:xfrm>
            <a:off x="377725" y="1381975"/>
            <a:ext cx="3560100" cy="1325100"/>
          </a:xfrm>
          <a:prstGeom prst="rect">
            <a:avLst/>
          </a:prstGeom>
          <a:noFill/>
          <a:ln w="9525" cap="flat" cmpd="sng">
            <a:solidFill>
              <a:srgbClr val="4C113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rgbClr val="ABE33F"/>
              </a:buClr>
              <a:buSzPts val="1800"/>
              <a:buFont typeface="Karla"/>
              <a:buNone/>
            </a:pPr>
            <a:r>
              <a:rPr lang="en" sz="1600"/>
              <a:t>Se observa un crecimiento en el PIB desde el año 2012 al año 2017, pasando de USD $ 87.9 mil millones a USD $ 103 mil millones.</a:t>
            </a:r>
            <a:endParaRPr sz="1600" i="0" u="none" strike="noStrike" cap="none">
              <a:solidFill>
                <a:srgbClr val="004C52"/>
              </a:solidFill>
            </a:endParaRPr>
          </a:p>
        </p:txBody>
      </p:sp>
      <p:sp>
        <p:nvSpPr>
          <p:cNvPr id="292" name="Google Shape;292;p23"/>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2400"/>
              <a:buFont typeface="Raleway"/>
              <a:buNone/>
            </a:pPr>
            <a:r>
              <a:rPr lang="en" dirty="0"/>
              <a:t>Producto </a:t>
            </a:r>
            <a:r>
              <a:rPr lang="en" dirty="0" smtClean="0"/>
              <a:t>Interno Bruto - PIB</a:t>
            </a:r>
            <a:endParaRPr sz="2400" b="1" i="0" u="none" strike="noStrike" cap="none" dirty="0">
              <a:solidFill>
                <a:srgbClr val="FFFFFF"/>
              </a:solidFill>
              <a:latin typeface="Raleway"/>
              <a:ea typeface="Raleway"/>
              <a:cs typeface="Raleway"/>
              <a:sym typeface="Raleway"/>
            </a:endParaRPr>
          </a:p>
        </p:txBody>
      </p:sp>
      <p:sp>
        <p:nvSpPr>
          <p:cNvPr id="293" name="Google Shape;293;p23"/>
          <p:cNvSpPr txBox="1">
            <a:spLocks noGrp="1"/>
          </p:cNvSpPr>
          <p:nvPr>
            <p:ph type="body" idx="2"/>
          </p:nvPr>
        </p:nvSpPr>
        <p:spPr>
          <a:xfrm>
            <a:off x="4679175" y="1343450"/>
            <a:ext cx="3869700" cy="14631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ABE33F"/>
              </a:buClr>
              <a:buSzPts val="1800"/>
              <a:buFont typeface="Karla"/>
              <a:buNone/>
            </a:pPr>
            <a:r>
              <a:rPr lang="en" sz="1600" b="1"/>
              <a:t>FMI</a:t>
            </a:r>
            <a:endParaRPr sz="1600" b="1"/>
          </a:p>
          <a:p>
            <a:pPr marL="0" marR="0" lvl="0" indent="0" algn="l" rtl="0">
              <a:lnSpc>
                <a:spcPct val="100000"/>
              </a:lnSpc>
              <a:spcBef>
                <a:spcPts val="600"/>
              </a:spcBef>
              <a:spcAft>
                <a:spcPts val="0"/>
              </a:spcAft>
              <a:buClr>
                <a:srgbClr val="ABE33F"/>
              </a:buClr>
              <a:buSzPts val="1800"/>
              <a:buFont typeface="Karla"/>
              <a:buNone/>
            </a:pPr>
            <a:r>
              <a:rPr lang="en" sz="1600"/>
              <a:t>De acuerdo a la estimación realizada por esta entidad, mencionó al Ecuador como uno de los países con menor crecimiento</a:t>
            </a:r>
            <a:endParaRPr sz="1600"/>
          </a:p>
        </p:txBody>
      </p:sp>
      <p:sp>
        <p:nvSpPr>
          <p:cNvPr id="294" name="Google Shape;294;p23"/>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13</a:t>
            </a:fld>
            <a:endParaRPr sz="1200" b="0" i="0" u="none" strike="noStrike" cap="none">
              <a:solidFill>
                <a:srgbClr val="00AE9D"/>
              </a:solidFill>
              <a:latin typeface="Karla"/>
              <a:ea typeface="Karla"/>
              <a:cs typeface="Karla"/>
              <a:sym typeface="Karla"/>
            </a:endParaRPr>
          </a:p>
        </p:txBody>
      </p:sp>
      <p:sp>
        <p:nvSpPr>
          <p:cNvPr id="295" name="Google Shape;295;p23"/>
          <p:cNvSpPr txBox="1">
            <a:spLocks noGrp="1"/>
          </p:cNvSpPr>
          <p:nvPr>
            <p:ph type="body" idx="2"/>
          </p:nvPr>
        </p:nvSpPr>
        <p:spPr>
          <a:xfrm>
            <a:off x="377725" y="3229750"/>
            <a:ext cx="3560100" cy="1463100"/>
          </a:xfrm>
          <a:prstGeom prst="rect">
            <a:avLst/>
          </a:prstGeom>
          <a:noFill/>
          <a:ln w="9525" cap="flat" cmpd="sng">
            <a:solidFill>
              <a:srgbClr val="85200C"/>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ABE33F"/>
              </a:buClr>
              <a:buSzPts val="1800"/>
              <a:buFont typeface="Karla"/>
              <a:buNone/>
            </a:pPr>
            <a:r>
              <a:rPr lang="en" b="1">
                <a:solidFill>
                  <a:srgbClr val="28555D"/>
                </a:solidFill>
              </a:rPr>
              <a:t>2015 y 2016</a:t>
            </a:r>
            <a:endParaRPr b="1">
              <a:solidFill>
                <a:srgbClr val="28555D"/>
              </a:solidFill>
            </a:endParaRPr>
          </a:p>
          <a:p>
            <a:pPr marL="0" marR="0" lvl="0" indent="0" algn="l" rtl="0">
              <a:lnSpc>
                <a:spcPct val="100000"/>
              </a:lnSpc>
              <a:spcBef>
                <a:spcPts val="600"/>
              </a:spcBef>
              <a:spcAft>
                <a:spcPts val="0"/>
              </a:spcAft>
              <a:buClr>
                <a:srgbClr val="ABE33F"/>
              </a:buClr>
              <a:buSzPts val="1800"/>
              <a:buFont typeface="Karla"/>
              <a:buNone/>
            </a:pPr>
            <a:r>
              <a:rPr lang="en"/>
              <a:t>Se presentó una contracción en el PIB, con una evolución de 0,1 y -1.6, respectivamente</a:t>
            </a:r>
            <a:endParaRPr/>
          </a:p>
        </p:txBody>
      </p:sp>
      <p:sp>
        <p:nvSpPr>
          <p:cNvPr id="296" name="Google Shape;296;p23"/>
          <p:cNvSpPr txBox="1">
            <a:spLocks noGrp="1"/>
          </p:cNvSpPr>
          <p:nvPr>
            <p:ph type="body" idx="2"/>
          </p:nvPr>
        </p:nvSpPr>
        <p:spPr>
          <a:xfrm>
            <a:off x="4679175" y="3229750"/>
            <a:ext cx="3869700" cy="7881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ABE33F"/>
              </a:buClr>
              <a:buSzPts val="1800"/>
              <a:buFont typeface="Karla"/>
              <a:buNone/>
            </a:pPr>
            <a:r>
              <a:rPr lang="en" sz="1600"/>
              <a:t>Pese a la estimación, el PIB tuvo una recuperación con un crecimiento del</a:t>
            </a:r>
            <a:endParaRPr sz="1600"/>
          </a:p>
        </p:txBody>
      </p:sp>
      <p:grpSp>
        <p:nvGrpSpPr>
          <p:cNvPr id="10" name="Google Shape;642;p42"/>
          <p:cNvGrpSpPr/>
          <p:nvPr/>
        </p:nvGrpSpPr>
        <p:grpSpPr>
          <a:xfrm>
            <a:off x="377725" y="432267"/>
            <a:ext cx="508925" cy="428700"/>
            <a:chOff x="2599825" y="3689700"/>
            <a:chExt cx="429850" cy="360275"/>
          </a:xfrm>
        </p:grpSpPr>
        <p:sp>
          <p:nvSpPr>
            <p:cNvPr id="11" name="Google Shape;643;p42"/>
            <p:cNvSpPr/>
            <p:nvPr/>
          </p:nvSpPr>
          <p:spPr>
            <a:xfrm>
              <a:off x="2599825" y="3689700"/>
              <a:ext cx="429850" cy="169150"/>
            </a:xfrm>
            <a:custGeom>
              <a:avLst/>
              <a:gdLst/>
              <a:ahLst/>
              <a:cxnLst/>
              <a:rect l="0" t="0" r="0" b="0"/>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644;p42"/>
            <p:cNvSpPr/>
            <p:nvPr/>
          </p:nvSpPr>
          <p:spPr>
            <a:xfrm>
              <a:off x="2599825" y="3861275"/>
              <a:ext cx="429850" cy="188700"/>
            </a:xfrm>
            <a:custGeom>
              <a:avLst/>
              <a:gdLst/>
              <a:ahLst/>
              <a:cxnLst/>
              <a:rect l="0" t="0" r="0" b="0"/>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2" name="Google Shape;302;p24"/>
          <p:cNvSpPr txBox="1">
            <a:spLocks noGrp="1"/>
          </p:cNvSpPr>
          <p:nvPr>
            <p:ph type="body" idx="1"/>
          </p:nvPr>
        </p:nvSpPr>
        <p:spPr>
          <a:xfrm>
            <a:off x="2707100" y="4406300"/>
            <a:ext cx="4626000" cy="51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60"/>
              </a:spcBef>
              <a:spcAft>
                <a:spcPts val="0"/>
              </a:spcAft>
              <a:buClr>
                <a:srgbClr val="ABE33F"/>
              </a:buClr>
              <a:buSzPts val="1400"/>
              <a:buFont typeface="Karla"/>
              <a:buNone/>
            </a:pPr>
            <a:r>
              <a:rPr lang="en" dirty="0"/>
              <a:t>Fuente: Banco Central de Ecuador</a:t>
            </a:r>
            <a:endParaRPr sz="1400" b="0" i="0" u="none" strike="noStrike" cap="none" dirty="0">
              <a:solidFill>
                <a:srgbClr val="004C52"/>
              </a:solidFill>
              <a:latin typeface="Karla"/>
              <a:ea typeface="Karla"/>
              <a:cs typeface="Karla"/>
              <a:sym typeface="Karla"/>
            </a:endParaRPr>
          </a:p>
        </p:txBody>
      </p:sp>
      <p:sp>
        <p:nvSpPr>
          <p:cNvPr id="303" name="Google Shape;303;p24"/>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14</a:t>
            </a:fld>
            <a:endParaRPr sz="1200" b="0" i="0" u="none" strike="noStrike" cap="none">
              <a:solidFill>
                <a:srgbClr val="00AE9D"/>
              </a:solidFill>
              <a:latin typeface="Karla"/>
              <a:ea typeface="Karla"/>
              <a:cs typeface="Karla"/>
              <a:sym typeface="Karla"/>
            </a:endParaRPr>
          </a:p>
        </p:txBody>
      </p:sp>
      <p:sp>
        <p:nvSpPr>
          <p:cNvPr id="304" name="Google Shape;304;p24"/>
          <p:cNvSpPr txBox="1">
            <a:spLocks noGrp="1"/>
          </p:cNvSpPr>
          <p:nvPr>
            <p:ph type="title" idx="4294967295"/>
          </p:nvPr>
        </p:nvSpPr>
        <p:spPr>
          <a:xfrm>
            <a:off x="1115250" y="236725"/>
            <a:ext cx="7370700" cy="8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2400"/>
              <a:buFont typeface="Raleway"/>
              <a:buNone/>
            </a:pPr>
            <a:r>
              <a:rPr lang="en">
                <a:solidFill>
                  <a:srgbClr val="004C52"/>
                </a:solidFill>
              </a:rPr>
              <a:t>Evolución del Producto Interno Bruto</a:t>
            </a:r>
            <a:endParaRPr sz="2400" b="1" i="0" u="none" strike="noStrike" cap="none">
              <a:solidFill>
                <a:srgbClr val="004C52"/>
              </a:solidFill>
              <a:latin typeface="Raleway"/>
              <a:ea typeface="Raleway"/>
              <a:cs typeface="Raleway"/>
              <a:sym typeface="Raleway"/>
            </a:endParaRPr>
          </a:p>
        </p:txBody>
      </p:sp>
      <p:pic>
        <p:nvPicPr>
          <p:cNvPr id="2" name="Imagen 1"/>
          <p:cNvPicPr>
            <a:picLocks noChangeAspect="1"/>
          </p:cNvPicPr>
          <p:nvPr/>
        </p:nvPicPr>
        <p:blipFill rotWithShape="1">
          <a:blip r:embed="rId3"/>
          <a:srcRect t="14596"/>
          <a:stretch/>
        </p:blipFill>
        <p:spPr>
          <a:xfrm>
            <a:off x="936974" y="1094125"/>
            <a:ext cx="6584251" cy="341805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25"/>
          <p:cNvPicPr preferRelativeResize="0"/>
          <p:nvPr/>
        </p:nvPicPr>
        <p:blipFill>
          <a:blip r:embed="rId3">
            <a:alphaModFix amt="54000"/>
          </a:blip>
          <a:stretch>
            <a:fillRect/>
          </a:stretch>
        </p:blipFill>
        <p:spPr>
          <a:xfrm>
            <a:off x="6120750" y="1038649"/>
            <a:ext cx="2093167" cy="1392900"/>
          </a:xfrm>
          <a:prstGeom prst="rect">
            <a:avLst/>
          </a:prstGeom>
          <a:noFill/>
          <a:ln>
            <a:noFill/>
          </a:ln>
        </p:spPr>
      </p:pic>
      <p:sp>
        <p:nvSpPr>
          <p:cNvPr id="310" name="Google Shape;310;p25"/>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2400"/>
              <a:buFont typeface="Raleway"/>
              <a:buNone/>
            </a:pPr>
            <a:r>
              <a:rPr lang="en" dirty="0"/>
              <a:t>Producto </a:t>
            </a:r>
            <a:r>
              <a:rPr lang="en" dirty="0"/>
              <a:t>I</a:t>
            </a:r>
            <a:r>
              <a:rPr lang="en" dirty="0" smtClean="0"/>
              <a:t>nterno </a:t>
            </a:r>
            <a:r>
              <a:rPr lang="en" dirty="0"/>
              <a:t>B</a:t>
            </a:r>
            <a:r>
              <a:rPr lang="en" dirty="0" smtClean="0"/>
              <a:t>ruto </a:t>
            </a:r>
            <a:r>
              <a:rPr lang="en" dirty="0"/>
              <a:t>por sectores</a:t>
            </a:r>
            <a:endParaRPr sz="2400" b="1" i="0" u="none" strike="noStrike" cap="none" dirty="0">
              <a:solidFill>
                <a:srgbClr val="FFFFFF"/>
              </a:solidFill>
              <a:latin typeface="Raleway"/>
              <a:ea typeface="Raleway"/>
              <a:cs typeface="Raleway"/>
              <a:sym typeface="Raleway"/>
            </a:endParaRPr>
          </a:p>
        </p:txBody>
      </p:sp>
      <p:sp>
        <p:nvSpPr>
          <p:cNvPr id="311" name="Google Shape;311;p25"/>
          <p:cNvSpPr txBox="1">
            <a:spLocks noGrp="1"/>
          </p:cNvSpPr>
          <p:nvPr>
            <p:ph type="body" idx="1"/>
          </p:nvPr>
        </p:nvSpPr>
        <p:spPr>
          <a:xfrm>
            <a:off x="414825" y="1255800"/>
            <a:ext cx="2365200" cy="232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ABE33F"/>
              </a:buClr>
              <a:buSzPts val="1400"/>
              <a:buFont typeface="Karla"/>
              <a:buNone/>
            </a:pPr>
            <a:r>
              <a:rPr lang="en" b="1" dirty="0"/>
              <a:t>Sector de la construcción</a:t>
            </a:r>
            <a:endParaRPr sz="1400" b="1" i="0" u="none" strike="noStrike" cap="none" dirty="0">
              <a:solidFill>
                <a:srgbClr val="004C52"/>
              </a:solidFill>
              <a:latin typeface="Karla"/>
              <a:ea typeface="Karla"/>
              <a:cs typeface="Karla"/>
              <a:sym typeface="Karla"/>
            </a:endParaRPr>
          </a:p>
          <a:p>
            <a:pPr marL="0" marR="0" lvl="0" indent="0" algn="l" rtl="0">
              <a:lnSpc>
                <a:spcPct val="100000"/>
              </a:lnSpc>
              <a:spcBef>
                <a:spcPts val="600"/>
              </a:spcBef>
              <a:spcAft>
                <a:spcPts val="0"/>
              </a:spcAft>
              <a:buClr>
                <a:srgbClr val="ABE33F"/>
              </a:buClr>
              <a:buSzPts val="1400"/>
              <a:buFont typeface="Karla"/>
              <a:buNone/>
            </a:pPr>
            <a:r>
              <a:rPr lang="en" dirty="0"/>
              <a:t>Mayormente afectado, con un desplome pasando de 12.2% en el año 2012 a -5.9% en el año 2017. </a:t>
            </a:r>
            <a:endParaRPr dirty="0"/>
          </a:p>
          <a:p>
            <a:pPr marL="0" marR="0" lvl="0" indent="0" algn="l" rtl="0">
              <a:lnSpc>
                <a:spcPct val="100000"/>
              </a:lnSpc>
              <a:spcBef>
                <a:spcPts val="600"/>
              </a:spcBef>
              <a:spcAft>
                <a:spcPts val="0"/>
              </a:spcAft>
              <a:buClr>
                <a:srgbClr val="ABE33F"/>
              </a:buClr>
              <a:buSzPts val="1400"/>
              <a:buFont typeface="Karla"/>
              <a:buNone/>
            </a:pPr>
            <a:r>
              <a:rPr lang="en" dirty="0"/>
              <a:t>Teniendo una relación USD $ 11.297 frente al PIB</a:t>
            </a:r>
            <a:endParaRPr dirty="0"/>
          </a:p>
        </p:txBody>
      </p:sp>
      <p:sp>
        <p:nvSpPr>
          <p:cNvPr id="312" name="Google Shape;312;p25"/>
          <p:cNvSpPr txBox="1">
            <a:spLocks noGrp="1"/>
          </p:cNvSpPr>
          <p:nvPr>
            <p:ph type="body" idx="2"/>
          </p:nvPr>
        </p:nvSpPr>
        <p:spPr>
          <a:xfrm>
            <a:off x="3281712" y="1673725"/>
            <a:ext cx="2365200" cy="295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ABE33F"/>
              </a:buClr>
              <a:buSzPts val="1400"/>
              <a:buFont typeface="Karla"/>
              <a:buNone/>
            </a:pPr>
            <a:r>
              <a:rPr lang="en" b="1"/>
              <a:t>Sector de petróleo y minas</a:t>
            </a:r>
            <a:endParaRPr sz="1400" b="1" i="0" u="none" strike="noStrike" cap="none">
              <a:solidFill>
                <a:srgbClr val="004C52"/>
              </a:solidFill>
              <a:latin typeface="Karla"/>
              <a:ea typeface="Karla"/>
              <a:cs typeface="Karla"/>
              <a:sym typeface="Karla"/>
            </a:endParaRPr>
          </a:p>
          <a:p>
            <a:pPr marL="0" marR="0" lvl="0" indent="0" algn="l" rtl="0">
              <a:lnSpc>
                <a:spcPct val="100000"/>
              </a:lnSpc>
              <a:spcBef>
                <a:spcPts val="600"/>
              </a:spcBef>
              <a:spcAft>
                <a:spcPts val="0"/>
              </a:spcAft>
              <a:buClr>
                <a:srgbClr val="ABE33F"/>
              </a:buClr>
              <a:buSzPts val="1400"/>
              <a:buFont typeface="Karla"/>
              <a:buNone/>
            </a:pPr>
            <a:r>
              <a:rPr lang="en"/>
              <a:t>Presenta picos de crecimiento y decrecimiento, terminando un -2.7% en el periodo 2017, representando USD $ 4.4 mil millones con relación al PIB</a:t>
            </a:r>
            <a:endParaRPr sz="1400" b="0" i="0" u="none" strike="noStrike" cap="none">
              <a:solidFill>
                <a:srgbClr val="004C52"/>
              </a:solidFill>
              <a:latin typeface="Karla"/>
              <a:ea typeface="Karla"/>
              <a:cs typeface="Karla"/>
              <a:sym typeface="Karla"/>
            </a:endParaRPr>
          </a:p>
        </p:txBody>
      </p:sp>
      <p:sp>
        <p:nvSpPr>
          <p:cNvPr id="313" name="Google Shape;313;p25"/>
          <p:cNvSpPr txBox="1">
            <a:spLocks noGrp="1"/>
          </p:cNvSpPr>
          <p:nvPr>
            <p:ph type="body" idx="3"/>
          </p:nvPr>
        </p:nvSpPr>
        <p:spPr>
          <a:xfrm>
            <a:off x="5919975" y="2072675"/>
            <a:ext cx="2365200" cy="295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ABE33F"/>
              </a:buClr>
              <a:buSzPts val="1400"/>
              <a:buFont typeface="Karla"/>
              <a:buNone/>
            </a:pPr>
            <a:r>
              <a:rPr lang="en" b="1"/>
              <a:t>Otros sectores</a:t>
            </a:r>
            <a:endParaRPr b="1"/>
          </a:p>
          <a:p>
            <a:pPr marL="0" marR="0" lvl="0" indent="0" algn="l" rtl="0">
              <a:lnSpc>
                <a:spcPct val="100000"/>
              </a:lnSpc>
              <a:spcBef>
                <a:spcPts val="600"/>
              </a:spcBef>
              <a:spcAft>
                <a:spcPts val="0"/>
              </a:spcAft>
              <a:buClr>
                <a:srgbClr val="ABE33F"/>
              </a:buClr>
              <a:buSzPts val="1400"/>
              <a:buFont typeface="Karla"/>
              <a:buNone/>
            </a:pPr>
            <a:r>
              <a:rPr lang="en"/>
              <a:t>Todos los demás sectores presentan una leve recuperación en el 2017, siendo el sector financiero el que más creció con 10.9%, sin embargo representa USD $ 3.5 mil millones de dólares frente al PIB</a:t>
            </a:r>
            <a:endParaRPr/>
          </a:p>
          <a:p>
            <a:pPr marL="0" marR="0" lvl="0" indent="0" algn="l" rtl="0">
              <a:lnSpc>
                <a:spcPct val="100000"/>
              </a:lnSpc>
              <a:spcBef>
                <a:spcPts val="600"/>
              </a:spcBef>
              <a:spcAft>
                <a:spcPts val="0"/>
              </a:spcAft>
              <a:buClr>
                <a:srgbClr val="ABE33F"/>
              </a:buClr>
              <a:buSzPts val="1400"/>
              <a:buFont typeface="Karla"/>
              <a:buNone/>
            </a:pPr>
            <a:endParaRPr sz="1400" b="0" i="0" u="none" strike="noStrike" cap="none">
              <a:solidFill>
                <a:srgbClr val="004C52"/>
              </a:solidFill>
              <a:latin typeface="Karla"/>
              <a:ea typeface="Karla"/>
              <a:cs typeface="Karla"/>
              <a:sym typeface="Karla"/>
            </a:endParaRPr>
          </a:p>
        </p:txBody>
      </p:sp>
      <p:sp>
        <p:nvSpPr>
          <p:cNvPr id="314" name="Google Shape;314;p25"/>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15</a:t>
            </a:fld>
            <a:endParaRPr sz="1200" b="0" i="0" u="none" strike="noStrike" cap="none">
              <a:solidFill>
                <a:srgbClr val="00AE9D"/>
              </a:solidFill>
              <a:latin typeface="Karla"/>
              <a:ea typeface="Karla"/>
              <a:cs typeface="Karla"/>
              <a:sym typeface="Karla"/>
            </a:endParaRPr>
          </a:p>
        </p:txBody>
      </p:sp>
      <p:pic>
        <p:nvPicPr>
          <p:cNvPr id="315" name="Google Shape;315;p25"/>
          <p:cNvPicPr preferRelativeResize="0"/>
          <p:nvPr/>
        </p:nvPicPr>
        <p:blipFill>
          <a:blip r:embed="rId4">
            <a:alphaModFix amt="68000"/>
          </a:blip>
          <a:stretch>
            <a:fillRect/>
          </a:stretch>
        </p:blipFill>
        <p:spPr>
          <a:xfrm>
            <a:off x="451288" y="3356948"/>
            <a:ext cx="2292275" cy="13929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6"/>
          <p:cNvSpPr txBox="1">
            <a:spLocks noGrp="1"/>
          </p:cNvSpPr>
          <p:nvPr>
            <p:ph type="title"/>
          </p:nvPr>
        </p:nvSpPr>
        <p:spPr>
          <a:xfrm>
            <a:off x="1343850" y="322200"/>
            <a:ext cx="7370700" cy="8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2400"/>
              <a:buFont typeface="Raleway"/>
              <a:buNone/>
            </a:pPr>
            <a:r>
              <a:rPr lang="en" sz="2600" dirty="0">
                <a:solidFill>
                  <a:srgbClr val="004C52"/>
                </a:solidFill>
              </a:rPr>
              <a:t>Competitividad</a:t>
            </a:r>
            <a:endParaRPr sz="2600" b="1" i="0" u="none" strike="noStrike" cap="none" dirty="0">
              <a:solidFill>
                <a:srgbClr val="004C52"/>
              </a:solidFill>
              <a:latin typeface="Raleway"/>
              <a:ea typeface="Raleway"/>
              <a:cs typeface="Raleway"/>
              <a:sym typeface="Raleway"/>
            </a:endParaRPr>
          </a:p>
        </p:txBody>
      </p:sp>
      <p:pic>
        <p:nvPicPr>
          <p:cNvPr id="321" name="Google Shape;321;p26"/>
          <p:cNvPicPr preferRelativeResize="0"/>
          <p:nvPr/>
        </p:nvPicPr>
        <p:blipFill rotWithShape="1">
          <a:blip r:embed="rId3">
            <a:alphaModFix/>
          </a:blip>
          <a:srcRect l="12759" t="-26270" r="14455" b="-9987"/>
          <a:stretch/>
        </p:blipFill>
        <p:spPr>
          <a:xfrm>
            <a:off x="962573" y="2515632"/>
            <a:ext cx="2792700" cy="2564700"/>
          </a:xfrm>
          <a:prstGeom prst="diamond">
            <a:avLst/>
          </a:prstGeom>
          <a:noFill/>
          <a:ln>
            <a:noFill/>
          </a:ln>
        </p:spPr>
      </p:pic>
      <p:sp>
        <p:nvSpPr>
          <p:cNvPr id="322" name="Google Shape;322;p26"/>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16</a:t>
            </a:fld>
            <a:endParaRPr sz="1200" b="0" i="0" u="none" strike="noStrike" cap="none">
              <a:solidFill>
                <a:srgbClr val="00AE9D"/>
              </a:solidFill>
              <a:latin typeface="Karla"/>
              <a:ea typeface="Karla"/>
              <a:cs typeface="Karla"/>
              <a:sym typeface="Karla"/>
            </a:endParaRPr>
          </a:p>
        </p:txBody>
      </p:sp>
      <p:grpSp>
        <p:nvGrpSpPr>
          <p:cNvPr id="323" name="Google Shape;323;p26"/>
          <p:cNvGrpSpPr/>
          <p:nvPr/>
        </p:nvGrpSpPr>
        <p:grpSpPr>
          <a:xfrm>
            <a:off x="720424" y="427431"/>
            <a:ext cx="549229" cy="424480"/>
            <a:chOff x="5970800" y="1619250"/>
            <a:chExt cx="428650" cy="456725"/>
          </a:xfrm>
        </p:grpSpPr>
        <p:sp>
          <p:nvSpPr>
            <p:cNvPr id="324" name="Google Shape;324;p26"/>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26"/>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26"/>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26"/>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26"/>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29" name="Google Shape;329;p26"/>
          <p:cNvSpPr txBox="1">
            <a:spLocks noGrp="1"/>
          </p:cNvSpPr>
          <p:nvPr>
            <p:ph type="body" idx="1"/>
          </p:nvPr>
        </p:nvSpPr>
        <p:spPr>
          <a:xfrm>
            <a:off x="550075" y="1459200"/>
            <a:ext cx="3330600" cy="1504500"/>
          </a:xfrm>
          <a:prstGeom prst="rect">
            <a:avLst/>
          </a:prstGeom>
          <a:no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ABE33F"/>
              </a:buClr>
              <a:buSzPts val="2400"/>
              <a:buFont typeface="Karla"/>
              <a:buNone/>
            </a:pPr>
            <a:endParaRPr sz="1600"/>
          </a:p>
          <a:p>
            <a:pPr marL="0" marR="0" lvl="0" indent="0" algn="l" rtl="0">
              <a:lnSpc>
                <a:spcPct val="100000"/>
              </a:lnSpc>
              <a:spcBef>
                <a:spcPts val="600"/>
              </a:spcBef>
              <a:spcAft>
                <a:spcPts val="0"/>
              </a:spcAft>
              <a:buClr>
                <a:srgbClr val="ABE33F"/>
              </a:buClr>
              <a:buSzPts val="2400"/>
              <a:buFont typeface="Karla"/>
              <a:buNone/>
            </a:pPr>
            <a:r>
              <a:rPr lang="en" sz="1600"/>
              <a:t>El Foro Económico Mundial elabora el Reporte Global de Competitividad en base a 12 pilares</a:t>
            </a:r>
            <a:endParaRPr sz="1600" b="0" i="0" u="none" strike="noStrike" cap="none">
              <a:solidFill>
                <a:srgbClr val="004C52"/>
              </a:solidFill>
              <a:latin typeface="Karla"/>
              <a:ea typeface="Karla"/>
              <a:cs typeface="Karla"/>
              <a:sym typeface="Karla"/>
            </a:endParaRPr>
          </a:p>
        </p:txBody>
      </p:sp>
      <p:sp>
        <p:nvSpPr>
          <p:cNvPr id="330" name="Google Shape;330;p26"/>
          <p:cNvSpPr txBox="1">
            <a:spLocks noGrp="1"/>
          </p:cNvSpPr>
          <p:nvPr>
            <p:ph type="body" idx="1"/>
          </p:nvPr>
        </p:nvSpPr>
        <p:spPr>
          <a:xfrm>
            <a:off x="217025" y="1336325"/>
            <a:ext cx="3330600" cy="5082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ABE33F"/>
              </a:buClr>
              <a:buSzPts val="2400"/>
              <a:buFont typeface="Karla"/>
              <a:buNone/>
            </a:pPr>
            <a:r>
              <a:rPr lang="en" sz="1600" b="1"/>
              <a:t>Índice Global de competitividad</a:t>
            </a:r>
            <a:endParaRPr sz="1600" b="1" i="0" u="none" strike="noStrike" cap="none">
              <a:solidFill>
                <a:srgbClr val="004C52"/>
              </a:solidFill>
            </a:endParaRPr>
          </a:p>
        </p:txBody>
      </p:sp>
      <p:sp>
        <p:nvSpPr>
          <p:cNvPr id="331" name="Google Shape;331;p26"/>
          <p:cNvSpPr txBox="1">
            <a:spLocks noGrp="1"/>
          </p:cNvSpPr>
          <p:nvPr>
            <p:ph type="body" idx="1"/>
          </p:nvPr>
        </p:nvSpPr>
        <p:spPr>
          <a:xfrm>
            <a:off x="4866025" y="1444425"/>
            <a:ext cx="3597300" cy="3143400"/>
          </a:xfrm>
          <a:prstGeom prst="rect">
            <a:avLst/>
          </a:prstGeom>
          <a:no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ABE33F"/>
              </a:buClr>
              <a:buSzPts val="2400"/>
              <a:buFont typeface="Karla"/>
              <a:buNone/>
            </a:pPr>
            <a:endParaRPr sz="1600"/>
          </a:p>
          <a:p>
            <a:pPr marL="457200" marR="0" lvl="0" indent="-330200" algn="l" rtl="0">
              <a:lnSpc>
                <a:spcPct val="100000"/>
              </a:lnSpc>
              <a:spcBef>
                <a:spcPts val="600"/>
              </a:spcBef>
              <a:spcAft>
                <a:spcPts val="0"/>
              </a:spcAft>
              <a:buClr>
                <a:srgbClr val="004C52"/>
              </a:buClr>
              <a:buSzPts val="1600"/>
              <a:buFont typeface="Karla"/>
              <a:buChar char="◆"/>
            </a:pPr>
            <a:r>
              <a:rPr lang="en" sz="1600"/>
              <a:t>El mejor puesto fue el 71 en el año 2013.</a:t>
            </a:r>
            <a:endParaRPr sz="1600"/>
          </a:p>
          <a:p>
            <a:pPr marL="457200" marR="0" lvl="0" indent="-330200" algn="l" rtl="0">
              <a:lnSpc>
                <a:spcPct val="100000"/>
              </a:lnSpc>
              <a:spcBef>
                <a:spcPts val="0"/>
              </a:spcBef>
              <a:spcAft>
                <a:spcPts val="0"/>
              </a:spcAft>
              <a:buSzPts val="1600"/>
              <a:buChar char="◆"/>
            </a:pPr>
            <a:r>
              <a:rPr lang="en" sz="1600"/>
              <a:t>Es la único país latinoamericano que bajo su ranking en los 3 últimos años</a:t>
            </a:r>
            <a:endParaRPr sz="1600"/>
          </a:p>
          <a:p>
            <a:pPr marL="457200" marR="0" lvl="0" indent="-330200" algn="l" rtl="0">
              <a:lnSpc>
                <a:spcPct val="100000"/>
              </a:lnSpc>
              <a:spcBef>
                <a:spcPts val="0"/>
              </a:spcBef>
              <a:spcAft>
                <a:spcPts val="0"/>
              </a:spcAft>
              <a:buSzPts val="1600"/>
              <a:buChar char="◆"/>
            </a:pPr>
            <a:r>
              <a:rPr lang="en" sz="1600"/>
              <a:t>El mejor puntaje lo tiene el pilar de salud y educación con 5.9</a:t>
            </a:r>
            <a:endParaRPr sz="1600"/>
          </a:p>
          <a:p>
            <a:pPr marL="457200" marR="0" lvl="0" indent="-330200" algn="l" rtl="0">
              <a:lnSpc>
                <a:spcPct val="100000"/>
              </a:lnSpc>
              <a:spcBef>
                <a:spcPts val="0"/>
              </a:spcBef>
              <a:spcAft>
                <a:spcPts val="0"/>
              </a:spcAft>
              <a:buSzPts val="1600"/>
              <a:buChar char="◆"/>
            </a:pPr>
            <a:r>
              <a:rPr lang="en" sz="1600"/>
              <a:t>El pilar con ponderación menor es la Innovación con 2.9</a:t>
            </a:r>
            <a:endParaRPr sz="1600"/>
          </a:p>
        </p:txBody>
      </p:sp>
      <p:sp>
        <p:nvSpPr>
          <p:cNvPr id="332" name="Google Shape;332;p26"/>
          <p:cNvSpPr txBox="1">
            <a:spLocks noGrp="1"/>
          </p:cNvSpPr>
          <p:nvPr>
            <p:ph type="body" idx="1"/>
          </p:nvPr>
        </p:nvSpPr>
        <p:spPr>
          <a:xfrm>
            <a:off x="4532975" y="1321550"/>
            <a:ext cx="3488700" cy="5082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ABE33F"/>
              </a:buClr>
              <a:buSzPts val="2400"/>
              <a:buFont typeface="Karla"/>
              <a:buNone/>
            </a:pPr>
            <a:r>
              <a:rPr lang="en" sz="1800" b="1" dirty="0"/>
              <a:t>Puesto 97 - Índice de </a:t>
            </a:r>
            <a:r>
              <a:rPr lang="en" sz="1800" b="1" dirty="0" smtClean="0"/>
              <a:t>3.91/7</a:t>
            </a:r>
            <a:endParaRPr sz="1800" b="1" i="0" u="none" strike="noStrike" cap="none" dirty="0">
              <a:solidFill>
                <a:srgbClr val="004C5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7"/>
          <p:cNvSpPr txBox="1">
            <a:spLocks noGrp="1"/>
          </p:cNvSpPr>
          <p:nvPr>
            <p:ph type="title"/>
          </p:nvPr>
        </p:nvSpPr>
        <p:spPr>
          <a:xfrm>
            <a:off x="1343850" y="322200"/>
            <a:ext cx="7370700" cy="8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2400"/>
              <a:buFont typeface="Raleway"/>
              <a:buNone/>
            </a:pPr>
            <a:r>
              <a:rPr lang="en" dirty="0" smtClean="0">
                <a:solidFill>
                  <a:srgbClr val="004C52"/>
                </a:solidFill>
              </a:rPr>
              <a:t>Competitividad – </a:t>
            </a:r>
            <a:r>
              <a:rPr lang="es-MX" dirty="0" smtClean="0">
                <a:solidFill>
                  <a:srgbClr val="004C52"/>
                </a:solidFill>
              </a:rPr>
              <a:t>Pilar</a:t>
            </a:r>
            <a:r>
              <a:rPr lang="en" dirty="0" smtClean="0">
                <a:solidFill>
                  <a:srgbClr val="004C52"/>
                </a:solidFill>
              </a:rPr>
              <a:t> del </a:t>
            </a:r>
            <a:r>
              <a:rPr lang="en" dirty="0">
                <a:solidFill>
                  <a:srgbClr val="004C52"/>
                </a:solidFill>
              </a:rPr>
              <a:t>E</a:t>
            </a:r>
            <a:r>
              <a:rPr lang="en" dirty="0" smtClean="0">
                <a:solidFill>
                  <a:srgbClr val="004C52"/>
                </a:solidFill>
              </a:rPr>
              <a:t>ntorno </a:t>
            </a:r>
            <a:r>
              <a:rPr lang="en" dirty="0">
                <a:solidFill>
                  <a:srgbClr val="004C52"/>
                </a:solidFill>
              </a:rPr>
              <a:t>E</a:t>
            </a:r>
            <a:r>
              <a:rPr lang="en" dirty="0" smtClean="0">
                <a:solidFill>
                  <a:srgbClr val="004C52"/>
                </a:solidFill>
              </a:rPr>
              <a:t>conómico</a:t>
            </a:r>
            <a:endParaRPr b="1" i="0" u="none" strike="noStrike" cap="none" dirty="0">
              <a:solidFill>
                <a:srgbClr val="004C52"/>
              </a:solidFill>
              <a:sym typeface="Raleway"/>
            </a:endParaRPr>
          </a:p>
        </p:txBody>
      </p:sp>
      <p:sp>
        <p:nvSpPr>
          <p:cNvPr id="338" name="Google Shape;338;p27"/>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17</a:t>
            </a:fld>
            <a:endParaRPr sz="1200" b="0" i="0" u="none" strike="noStrike" cap="none">
              <a:solidFill>
                <a:srgbClr val="00AE9D"/>
              </a:solidFill>
              <a:latin typeface="Karla"/>
              <a:ea typeface="Karla"/>
              <a:cs typeface="Karla"/>
              <a:sym typeface="Karla"/>
            </a:endParaRPr>
          </a:p>
        </p:txBody>
      </p:sp>
      <p:grpSp>
        <p:nvGrpSpPr>
          <p:cNvPr id="339" name="Google Shape;339;p27"/>
          <p:cNvGrpSpPr/>
          <p:nvPr/>
        </p:nvGrpSpPr>
        <p:grpSpPr>
          <a:xfrm>
            <a:off x="722489" y="427431"/>
            <a:ext cx="547164" cy="424480"/>
            <a:chOff x="5970800" y="1619250"/>
            <a:chExt cx="428650" cy="456725"/>
          </a:xfrm>
        </p:grpSpPr>
        <p:sp>
          <p:nvSpPr>
            <p:cNvPr id="340" name="Google Shape;340;p27"/>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27"/>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27"/>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27"/>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27"/>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2" name="Imagen 11"/>
          <p:cNvPicPr/>
          <p:nvPr/>
        </p:nvPicPr>
        <p:blipFill>
          <a:blip r:embed="rId3" cstate="print">
            <a:extLst>
              <a:ext uri="{28A0092B-C50C-407E-A947-70E740481C1C}">
                <a14:useLocalDpi xmlns:a14="http://schemas.microsoft.com/office/drawing/2010/main" val="0"/>
              </a:ext>
            </a:extLst>
          </a:blip>
          <a:stretch>
            <a:fillRect/>
          </a:stretch>
        </p:blipFill>
        <p:spPr>
          <a:xfrm>
            <a:off x="4394645" y="1365956"/>
            <a:ext cx="4626000" cy="2637014"/>
          </a:xfrm>
          <a:prstGeom prst="rect">
            <a:avLst/>
          </a:prstGeom>
        </p:spPr>
      </p:pic>
      <p:sp>
        <p:nvSpPr>
          <p:cNvPr id="14" name="Google Shape;302;p24"/>
          <p:cNvSpPr txBox="1">
            <a:spLocks noGrp="1"/>
          </p:cNvSpPr>
          <p:nvPr>
            <p:ph type="body" idx="1"/>
          </p:nvPr>
        </p:nvSpPr>
        <p:spPr>
          <a:xfrm>
            <a:off x="4394645" y="4083494"/>
            <a:ext cx="4626000" cy="51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60"/>
              </a:spcBef>
              <a:spcAft>
                <a:spcPts val="0"/>
              </a:spcAft>
              <a:buClr>
                <a:srgbClr val="ABE33F"/>
              </a:buClr>
              <a:buSzPts val="1400"/>
              <a:buFont typeface="Karla"/>
              <a:buNone/>
            </a:pPr>
            <a:r>
              <a:rPr lang="en" sz="1200" b="1" dirty="0"/>
              <a:t>Fuente: </a:t>
            </a:r>
            <a:r>
              <a:rPr lang="en" sz="1200" dirty="0" smtClean="0"/>
              <a:t>Reporte Global de Competitividad 2017</a:t>
            </a:r>
          </a:p>
          <a:p>
            <a:pPr marL="0" lvl="0" indent="0">
              <a:spcBef>
                <a:spcPts val="360"/>
              </a:spcBef>
              <a:buSzPts val="1400"/>
              <a:buNone/>
            </a:pPr>
            <a:r>
              <a:rPr lang="es-MX" sz="1200" b="1" dirty="0" smtClean="0"/>
              <a:t>Elaborado:</a:t>
            </a:r>
            <a:r>
              <a:rPr lang="es-MX" sz="1200" dirty="0" smtClean="0"/>
              <a:t> Cámara </a:t>
            </a:r>
            <a:r>
              <a:rPr lang="es-MX" sz="1200" dirty="0"/>
              <a:t>de Comercio de Guayaquil</a:t>
            </a:r>
            <a:endParaRPr sz="1200" b="0" i="0" u="none" strike="noStrike" cap="none" dirty="0">
              <a:solidFill>
                <a:srgbClr val="004C52"/>
              </a:solidFill>
              <a:sym typeface="Karla"/>
            </a:endParaRPr>
          </a:p>
        </p:txBody>
      </p:sp>
      <p:sp>
        <p:nvSpPr>
          <p:cNvPr id="15" name="Google Shape;435;p38"/>
          <p:cNvSpPr txBox="1">
            <a:spLocks/>
          </p:cNvSpPr>
          <p:nvPr/>
        </p:nvSpPr>
        <p:spPr>
          <a:xfrm>
            <a:off x="197552" y="2219326"/>
            <a:ext cx="3877738" cy="185137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lgn="ctr">
              <a:buNone/>
            </a:pPr>
            <a:r>
              <a:rPr lang="es-MX" sz="1500" b="1" dirty="0">
                <a:solidFill>
                  <a:srgbClr val="00AE9D"/>
                </a:solidFill>
                <a:latin typeface="Raleway"/>
                <a:ea typeface="Raleway"/>
                <a:cs typeface="Raleway"/>
                <a:sym typeface="Raleway"/>
              </a:rPr>
              <a:t>El entorno macroeconómico del Ecuador se desplomó con los precios del </a:t>
            </a:r>
            <a:r>
              <a:rPr lang="es-MX" sz="1500" b="1" dirty="0" smtClean="0">
                <a:solidFill>
                  <a:srgbClr val="00AE9D"/>
                </a:solidFill>
                <a:latin typeface="Raleway"/>
                <a:ea typeface="Raleway"/>
                <a:cs typeface="Raleway"/>
                <a:sym typeface="Raleway"/>
              </a:rPr>
              <a:t>petróleo</a:t>
            </a:r>
          </a:p>
          <a:p>
            <a:pPr marL="0" indent="0" algn="ctr">
              <a:buNone/>
            </a:pPr>
            <a:endParaRPr lang="es-MX" sz="1500" b="1" dirty="0" smtClean="0">
              <a:solidFill>
                <a:srgbClr val="00AE9D"/>
              </a:solidFill>
              <a:latin typeface="Raleway"/>
              <a:ea typeface="Raleway"/>
              <a:cs typeface="Raleway"/>
              <a:sym typeface="Raleway"/>
            </a:endParaRPr>
          </a:p>
          <a:p>
            <a:pPr marL="0" indent="0" algn="ctr">
              <a:buFont typeface="Karla"/>
              <a:buNone/>
            </a:pPr>
            <a:r>
              <a:rPr lang="es-MX" sz="1500" dirty="0" smtClean="0"/>
              <a:t>En el periodo 2015 Ecuador tenia una puntuación 4.7, mientras que en el 2017 obtuvo 4.3.</a:t>
            </a:r>
          </a:p>
          <a:p>
            <a:pPr marL="0" indent="0" algn="ctr">
              <a:buFont typeface="Karla"/>
              <a:buNone/>
            </a:pPr>
            <a:r>
              <a:rPr lang="es-MX" sz="1500" dirty="0" smtClean="0"/>
              <a:t>A pesar del desplome, se encuentra arriba del promedio de la región por apenas 0.05</a:t>
            </a:r>
            <a:endParaRPr lang="es-MX" sz="1500" dirty="0"/>
          </a:p>
        </p:txBody>
      </p:sp>
    </p:spTree>
    <p:extLst>
      <p:ext uri="{BB962C8B-B14F-4D97-AF65-F5344CB8AC3E}">
        <p14:creationId xmlns:p14="http://schemas.microsoft.com/office/powerpoint/2010/main" val="3731609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 name="Imagen 2"/>
          <p:cNvPicPr>
            <a:picLocks noChangeAspect="1"/>
          </p:cNvPicPr>
          <p:nvPr/>
        </p:nvPicPr>
        <p:blipFill>
          <a:blip r:embed="rId3">
            <a:lum bright="70000" contrast="-70000"/>
            <a:extLst>
              <a:ext uri="{BEBA8EAE-BF5A-486C-A8C5-ECC9F3942E4B}">
                <a14:imgProps xmlns:a14="http://schemas.microsoft.com/office/drawing/2010/main">
                  <a14:imgLayer r:embed="rId4">
                    <a14:imgEffect>
                      <a14:colorTemperature colorTemp="5300"/>
                    </a14:imgEffect>
                  </a14:imgLayer>
                </a14:imgProps>
              </a:ext>
            </a:extLst>
          </a:blip>
          <a:stretch>
            <a:fillRect/>
          </a:stretch>
        </p:blipFill>
        <p:spPr>
          <a:xfrm>
            <a:off x="1087499" y="3327889"/>
            <a:ext cx="2857500" cy="1600200"/>
          </a:xfrm>
          <a:prstGeom prst="rect">
            <a:avLst/>
          </a:prstGeom>
        </p:spPr>
      </p:pic>
      <p:sp>
        <p:nvSpPr>
          <p:cNvPr id="337" name="Google Shape;337;p27"/>
          <p:cNvSpPr txBox="1">
            <a:spLocks noGrp="1"/>
          </p:cNvSpPr>
          <p:nvPr>
            <p:ph type="title"/>
          </p:nvPr>
        </p:nvSpPr>
        <p:spPr>
          <a:xfrm>
            <a:off x="1343850" y="322200"/>
            <a:ext cx="7370700" cy="8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2400"/>
              <a:buFont typeface="Raleway"/>
              <a:buNone/>
            </a:pPr>
            <a:r>
              <a:rPr lang="es-MX" sz="2600" dirty="0" smtClean="0">
                <a:solidFill>
                  <a:srgbClr val="004C52"/>
                </a:solidFill>
              </a:rPr>
              <a:t>Gasto</a:t>
            </a:r>
            <a:r>
              <a:rPr lang="en" sz="2600" dirty="0">
                <a:solidFill>
                  <a:srgbClr val="004C52"/>
                </a:solidFill>
              </a:rPr>
              <a:t> </a:t>
            </a:r>
            <a:r>
              <a:rPr lang="en" sz="2600" dirty="0" smtClean="0">
                <a:solidFill>
                  <a:srgbClr val="004C52"/>
                </a:solidFill>
              </a:rPr>
              <a:t>Público</a:t>
            </a:r>
            <a:endParaRPr sz="2600" b="1" i="0" u="none" strike="noStrike" cap="none" dirty="0">
              <a:solidFill>
                <a:srgbClr val="004C52"/>
              </a:solidFill>
              <a:latin typeface="Raleway"/>
              <a:ea typeface="Raleway"/>
              <a:cs typeface="Raleway"/>
              <a:sym typeface="Raleway"/>
            </a:endParaRPr>
          </a:p>
        </p:txBody>
      </p:sp>
      <p:sp>
        <p:nvSpPr>
          <p:cNvPr id="338" name="Google Shape;338;p27"/>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18</a:t>
            </a:fld>
            <a:endParaRPr sz="1200" b="0" i="0" u="none" strike="noStrike" cap="none">
              <a:solidFill>
                <a:srgbClr val="00AE9D"/>
              </a:solidFill>
              <a:latin typeface="Karla"/>
              <a:ea typeface="Karla"/>
              <a:cs typeface="Karla"/>
              <a:sym typeface="Karla"/>
            </a:endParaRPr>
          </a:p>
        </p:txBody>
      </p:sp>
      <p:sp>
        <p:nvSpPr>
          <p:cNvPr id="13" name="Google Shape;628;p42"/>
          <p:cNvSpPr/>
          <p:nvPr/>
        </p:nvSpPr>
        <p:spPr>
          <a:xfrm>
            <a:off x="831148" y="428978"/>
            <a:ext cx="512702" cy="333211"/>
          </a:xfrm>
          <a:custGeom>
            <a:avLst/>
            <a:gdLst/>
            <a:ahLst/>
            <a:cxnLst/>
            <a:rect l="0" t="0" r="0" b="0"/>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435;p38"/>
          <p:cNvSpPr txBox="1">
            <a:spLocks noGrp="1"/>
          </p:cNvSpPr>
          <p:nvPr>
            <p:ph type="body" idx="4294967295"/>
          </p:nvPr>
        </p:nvSpPr>
        <p:spPr>
          <a:xfrm>
            <a:off x="16929" y="1411111"/>
            <a:ext cx="3629382" cy="1165382"/>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600"/>
              </a:spcBef>
              <a:spcAft>
                <a:spcPts val="0"/>
              </a:spcAft>
              <a:buClr>
                <a:srgbClr val="ABE33F"/>
              </a:buClr>
              <a:buSzPts val="2400"/>
              <a:buFont typeface="Karla"/>
              <a:buNone/>
            </a:pPr>
            <a:r>
              <a:rPr lang="es-MX" sz="1300" b="1" i="0" u="none" strike="noStrike" cap="none" dirty="0" smtClean="0">
                <a:solidFill>
                  <a:srgbClr val="00AE9D"/>
                </a:solidFill>
                <a:latin typeface="Raleway"/>
                <a:ea typeface="Raleway"/>
                <a:cs typeface="Raleway"/>
                <a:sym typeface="Raleway"/>
              </a:rPr>
              <a:t>Bonanza Fiscal 2008 - 2014</a:t>
            </a:r>
            <a:endParaRPr sz="1300" b="1" i="0" u="none" strike="noStrike" cap="none" dirty="0" smtClean="0">
              <a:solidFill>
                <a:srgbClr val="00AE9D"/>
              </a:solidFill>
              <a:latin typeface="Raleway"/>
              <a:ea typeface="Raleway"/>
              <a:cs typeface="Raleway"/>
              <a:sym typeface="Raleway"/>
            </a:endParaRPr>
          </a:p>
          <a:p>
            <a:pPr marL="0" lvl="0" indent="0" algn="ctr">
              <a:buNone/>
            </a:pPr>
            <a:r>
              <a:rPr lang="es-MX" sz="1300" dirty="0" smtClean="0"/>
              <a:t>Dada principalmente por el incremento en el precio del barril de petróleo, por lo cual, el Gobierno Central, aprobó políticas económicas apegadas a un fuerte gasto público.</a:t>
            </a:r>
            <a:endParaRPr sz="1300" b="0" i="0" u="none" strike="noStrike" cap="none" dirty="0">
              <a:solidFill>
                <a:srgbClr val="004C52"/>
              </a:solidFill>
              <a:sym typeface="Karla"/>
            </a:endParaRPr>
          </a:p>
        </p:txBody>
      </p:sp>
      <p:sp>
        <p:nvSpPr>
          <p:cNvPr id="16" name="Google Shape;435;p38"/>
          <p:cNvSpPr txBox="1">
            <a:spLocks noGrp="1"/>
          </p:cNvSpPr>
          <p:nvPr>
            <p:ph type="body" idx="4294967295"/>
          </p:nvPr>
        </p:nvSpPr>
        <p:spPr>
          <a:xfrm>
            <a:off x="16929" y="2944702"/>
            <a:ext cx="3629382" cy="719471"/>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600"/>
              </a:spcBef>
              <a:spcAft>
                <a:spcPts val="0"/>
              </a:spcAft>
              <a:buClr>
                <a:srgbClr val="ABE33F"/>
              </a:buClr>
              <a:buSzPts val="2400"/>
              <a:buFont typeface="Karla"/>
              <a:buNone/>
            </a:pPr>
            <a:r>
              <a:rPr lang="es-MX" sz="1300" dirty="0" smtClean="0"/>
              <a:t>Esto permitió incrementar la inversión en infraestructura, salud y educación, y disminuir el desempleo y la pobreza.</a:t>
            </a:r>
            <a:endParaRPr sz="1300" b="0" i="0" u="none" strike="noStrike" cap="none" dirty="0">
              <a:solidFill>
                <a:srgbClr val="004C52"/>
              </a:solidFill>
              <a:sym typeface="Karla"/>
            </a:endParaRPr>
          </a:p>
        </p:txBody>
      </p:sp>
      <p:sp>
        <p:nvSpPr>
          <p:cNvPr id="2" name="Flecha abajo 1"/>
          <p:cNvSpPr/>
          <p:nvPr/>
        </p:nvSpPr>
        <p:spPr>
          <a:xfrm>
            <a:off x="1603019" y="2540000"/>
            <a:ext cx="376183" cy="293946"/>
          </a:xfrm>
          <a:prstGeom prst="downArrow">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s-MX"/>
          </a:p>
        </p:txBody>
      </p:sp>
      <p:pic>
        <p:nvPicPr>
          <p:cNvPr id="5" name="Imagen 4"/>
          <p:cNvPicPr>
            <a:picLocks noChangeAspect="1"/>
          </p:cNvPicPr>
          <p:nvPr/>
        </p:nvPicPr>
        <p:blipFill rotWithShape="1">
          <a:blip r:embed="rId5"/>
          <a:srcRect l="4395" r="1483"/>
          <a:stretch/>
        </p:blipFill>
        <p:spPr>
          <a:xfrm>
            <a:off x="3725333" y="1362851"/>
            <a:ext cx="5260624" cy="3145809"/>
          </a:xfrm>
          <a:prstGeom prst="rect">
            <a:avLst/>
          </a:prstGeom>
        </p:spPr>
      </p:pic>
      <p:sp>
        <p:nvSpPr>
          <p:cNvPr id="21" name="Google Shape;302;p24"/>
          <p:cNvSpPr txBox="1">
            <a:spLocks noGrp="1"/>
          </p:cNvSpPr>
          <p:nvPr>
            <p:ph type="body" idx="1"/>
          </p:nvPr>
        </p:nvSpPr>
        <p:spPr>
          <a:xfrm>
            <a:off x="4282973" y="4432111"/>
            <a:ext cx="4365010" cy="51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60"/>
              </a:spcBef>
              <a:spcAft>
                <a:spcPts val="0"/>
              </a:spcAft>
              <a:buClr>
                <a:srgbClr val="ABE33F"/>
              </a:buClr>
              <a:buSzPts val="1400"/>
              <a:buFont typeface="Karla"/>
              <a:buNone/>
            </a:pPr>
            <a:r>
              <a:rPr lang="en" sz="1200" b="1" dirty="0"/>
              <a:t>Fuente: </a:t>
            </a:r>
            <a:r>
              <a:rPr lang="es-MX" sz="1200" dirty="0" smtClean="0"/>
              <a:t>Ministerio de Finanzas</a:t>
            </a:r>
            <a:endParaRPr sz="1200" b="0" i="0" u="none" strike="noStrike" cap="none" dirty="0">
              <a:solidFill>
                <a:srgbClr val="004C52"/>
              </a:solidFill>
              <a:sym typeface="Karla"/>
            </a:endParaRPr>
          </a:p>
        </p:txBody>
      </p:sp>
    </p:spTree>
    <p:extLst>
      <p:ext uri="{BB962C8B-B14F-4D97-AF65-F5344CB8AC3E}">
        <p14:creationId xmlns:p14="http://schemas.microsoft.com/office/powerpoint/2010/main" val="728192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7"/>
          <p:cNvSpPr txBox="1">
            <a:spLocks noGrp="1"/>
          </p:cNvSpPr>
          <p:nvPr>
            <p:ph type="title"/>
          </p:nvPr>
        </p:nvSpPr>
        <p:spPr>
          <a:xfrm>
            <a:off x="1343850" y="322200"/>
            <a:ext cx="7370700" cy="8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2400"/>
              <a:buFont typeface="Raleway"/>
              <a:buNone/>
            </a:pPr>
            <a:r>
              <a:rPr lang="es-MX" dirty="0" smtClean="0">
                <a:solidFill>
                  <a:srgbClr val="004C52"/>
                </a:solidFill>
              </a:rPr>
              <a:t>Gasto</a:t>
            </a:r>
            <a:r>
              <a:rPr lang="en" dirty="0">
                <a:solidFill>
                  <a:srgbClr val="004C52"/>
                </a:solidFill>
              </a:rPr>
              <a:t> </a:t>
            </a:r>
            <a:r>
              <a:rPr lang="en" dirty="0" smtClean="0">
                <a:solidFill>
                  <a:srgbClr val="004C52"/>
                </a:solidFill>
              </a:rPr>
              <a:t>Público en el Sector Popular y Solidario</a:t>
            </a:r>
            <a:endParaRPr b="1" i="0" u="none" strike="noStrike" cap="none" dirty="0">
              <a:solidFill>
                <a:srgbClr val="004C52"/>
              </a:solidFill>
              <a:sym typeface="Raleway"/>
            </a:endParaRPr>
          </a:p>
        </p:txBody>
      </p:sp>
      <p:sp>
        <p:nvSpPr>
          <p:cNvPr id="338" name="Google Shape;338;p27"/>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19</a:t>
            </a:fld>
            <a:endParaRPr sz="1200" b="0" i="0" u="none" strike="noStrike" cap="none">
              <a:solidFill>
                <a:srgbClr val="00AE9D"/>
              </a:solidFill>
              <a:latin typeface="Karla"/>
              <a:ea typeface="Karla"/>
              <a:cs typeface="Karla"/>
              <a:sym typeface="Karla"/>
            </a:endParaRPr>
          </a:p>
        </p:txBody>
      </p:sp>
      <p:sp>
        <p:nvSpPr>
          <p:cNvPr id="13" name="Google Shape;628;p42"/>
          <p:cNvSpPr/>
          <p:nvPr/>
        </p:nvSpPr>
        <p:spPr>
          <a:xfrm>
            <a:off x="831148" y="428978"/>
            <a:ext cx="512702" cy="333211"/>
          </a:xfrm>
          <a:custGeom>
            <a:avLst/>
            <a:gdLst/>
            <a:ahLst/>
            <a:cxnLst/>
            <a:rect l="0" t="0" r="0" b="0"/>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Imagen 3"/>
          <p:cNvPicPr>
            <a:picLocks noChangeAspect="1"/>
          </p:cNvPicPr>
          <p:nvPr/>
        </p:nvPicPr>
        <p:blipFill rotWithShape="1">
          <a:blip r:embed="rId3"/>
          <a:srcRect l="2631" r="1457"/>
          <a:stretch/>
        </p:blipFill>
        <p:spPr>
          <a:xfrm>
            <a:off x="121288" y="1286378"/>
            <a:ext cx="4838389" cy="2933824"/>
          </a:xfrm>
          <a:prstGeom prst="rect">
            <a:avLst/>
          </a:prstGeom>
        </p:spPr>
      </p:pic>
      <p:sp>
        <p:nvSpPr>
          <p:cNvPr id="12" name="Google Shape;331;p26"/>
          <p:cNvSpPr txBox="1">
            <a:spLocks noGrp="1"/>
          </p:cNvSpPr>
          <p:nvPr/>
        </p:nvSpPr>
        <p:spPr>
          <a:xfrm>
            <a:off x="5220667" y="1302475"/>
            <a:ext cx="3597300" cy="3447376"/>
          </a:xfrm>
          <a:prstGeom prst="rect">
            <a:avLst/>
          </a:prstGeom>
          <a:no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marR="0" lvl="0" indent="0" algn="l" rtl="0">
              <a:lnSpc>
                <a:spcPct val="100000"/>
              </a:lnSpc>
              <a:spcBef>
                <a:spcPts val="600"/>
              </a:spcBef>
              <a:spcAft>
                <a:spcPts val="0"/>
              </a:spcAft>
              <a:buClr>
                <a:srgbClr val="ABE33F"/>
              </a:buClr>
              <a:buSzPts val="2400"/>
              <a:buFont typeface="Karla"/>
              <a:buNone/>
            </a:pPr>
            <a:endParaRPr sz="1400" dirty="0"/>
          </a:p>
          <a:p>
            <a:pPr lvl="0" indent="-330200">
              <a:buClr>
                <a:srgbClr val="004C52"/>
              </a:buClr>
              <a:buSzPts val="1600"/>
            </a:pPr>
            <a:r>
              <a:rPr lang="es-MX" sz="1400" dirty="0" smtClean="0"/>
              <a:t>El gasto público en el sector popular y solidario es canalizado mediante la Superintendencia de Economía Popular y Solidaria</a:t>
            </a:r>
          </a:p>
          <a:p>
            <a:pPr lvl="0" indent="-330200">
              <a:buClr>
                <a:srgbClr val="004C52"/>
              </a:buClr>
              <a:buSzPts val="1600"/>
            </a:pPr>
            <a:r>
              <a:rPr lang="es-MX" sz="1400" dirty="0" smtClean="0"/>
              <a:t>El </a:t>
            </a:r>
            <a:r>
              <a:rPr lang="es-MX" sz="1400" dirty="0"/>
              <a:t>presupuesto ejecutado en los periodos 2014 y 2015 fue mayor al </a:t>
            </a:r>
            <a:r>
              <a:rPr lang="es-MX" sz="1400" dirty="0" smtClean="0"/>
              <a:t>presupuestado.</a:t>
            </a:r>
          </a:p>
          <a:p>
            <a:pPr marL="127000" lvl="0" indent="0">
              <a:buClr>
                <a:srgbClr val="004C52"/>
              </a:buClr>
              <a:buSzPts val="1600"/>
              <a:buNone/>
            </a:pPr>
            <a:endParaRPr lang="es-MX" sz="1400" dirty="0" smtClean="0"/>
          </a:p>
          <a:p>
            <a:pPr marL="127000" lvl="0" indent="0">
              <a:buClr>
                <a:srgbClr val="004C52"/>
              </a:buClr>
              <a:buSzPts val="1600"/>
              <a:buNone/>
            </a:pPr>
            <a:endParaRPr sz="1400" dirty="0"/>
          </a:p>
          <a:p>
            <a:pPr lvl="0" indent="-330200">
              <a:spcBef>
                <a:spcPts val="0"/>
              </a:spcBef>
              <a:buSzPts val="1600"/>
            </a:pPr>
            <a:r>
              <a:rPr lang="es-MX" sz="1400" dirty="0"/>
              <a:t>E</a:t>
            </a:r>
            <a:r>
              <a:rPr lang="es-MX" sz="1400" dirty="0" smtClean="0"/>
              <a:t>n </a:t>
            </a:r>
            <a:r>
              <a:rPr lang="es-MX" sz="1400" dirty="0"/>
              <a:t>el periodo 2015 y 2016 se denota una caída del </a:t>
            </a:r>
            <a:r>
              <a:rPr lang="es-MX" sz="1400" dirty="0" smtClean="0"/>
              <a:t>presupuesto</a:t>
            </a:r>
          </a:p>
          <a:p>
            <a:pPr lvl="0" indent="-330200">
              <a:spcBef>
                <a:spcPts val="0"/>
              </a:spcBef>
              <a:buSzPts val="1600"/>
            </a:pPr>
            <a:endParaRPr sz="1400" dirty="0"/>
          </a:p>
        </p:txBody>
      </p:sp>
      <p:sp>
        <p:nvSpPr>
          <p:cNvPr id="14" name="Google Shape;332;p26"/>
          <p:cNvSpPr txBox="1">
            <a:spLocks noGrp="1"/>
          </p:cNvSpPr>
          <p:nvPr/>
        </p:nvSpPr>
        <p:spPr>
          <a:xfrm>
            <a:off x="4786488" y="1134444"/>
            <a:ext cx="3770489" cy="5082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marR="0" lvl="0" indent="0" algn="l" rtl="0">
              <a:lnSpc>
                <a:spcPct val="100000"/>
              </a:lnSpc>
              <a:spcBef>
                <a:spcPts val="600"/>
              </a:spcBef>
              <a:spcAft>
                <a:spcPts val="0"/>
              </a:spcAft>
              <a:buClr>
                <a:srgbClr val="ABE33F"/>
              </a:buClr>
              <a:buSzPts val="2400"/>
              <a:buFont typeface="Karla"/>
              <a:buNone/>
            </a:pPr>
            <a:r>
              <a:rPr lang="en" sz="1500" b="1" dirty="0" smtClean="0"/>
              <a:t>PGC – Función de Transparencia Social</a:t>
            </a:r>
            <a:endParaRPr sz="1500" b="1" i="0" u="none" strike="noStrike" cap="none" dirty="0">
              <a:solidFill>
                <a:srgbClr val="004C52"/>
              </a:solidFill>
            </a:endParaRPr>
          </a:p>
        </p:txBody>
      </p:sp>
      <p:pic>
        <p:nvPicPr>
          <p:cNvPr id="7" name="Imagen 6"/>
          <p:cNvPicPr>
            <a:picLocks noChangeAspect="1"/>
          </p:cNvPicPr>
          <p:nvPr/>
        </p:nvPicPr>
        <p:blipFill>
          <a:blip r:embed="rId4"/>
          <a:stretch>
            <a:fillRect/>
          </a:stretch>
        </p:blipFill>
        <p:spPr>
          <a:xfrm>
            <a:off x="5813778" y="3357086"/>
            <a:ext cx="2585155" cy="438750"/>
          </a:xfrm>
          <a:prstGeom prst="rect">
            <a:avLst/>
          </a:prstGeom>
        </p:spPr>
      </p:pic>
      <p:sp>
        <p:nvSpPr>
          <p:cNvPr id="17" name="Google Shape;302;p24"/>
          <p:cNvSpPr txBox="1">
            <a:spLocks noGrp="1"/>
          </p:cNvSpPr>
          <p:nvPr>
            <p:ph type="body" idx="1"/>
          </p:nvPr>
        </p:nvSpPr>
        <p:spPr>
          <a:xfrm>
            <a:off x="594667" y="4353126"/>
            <a:ext cx="4365010" cy="51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60"/>
              </a:spcBef>
              <a:spcAft>
                <a:spcPts val="0"/>
              </a:spcAft>
              <a:buClr>
                <a:srgbClr val="ABE33F"/>
              </a:buClr>
              <a:buSzPts val="1400"/>
              <a:buFont typeface="Karla"/>
              <a:buNone/>
            </a:pPr>
            <a:r>
              <a:rPr lang="en" sz="1200" b="1" dirty="0"/>
              <a:t>Fuente: </a:t>
            </a:r>
            <a:r>
              <a:rPr lang="es-MX" sz="1200" dirty="0" smtClean="0"/>
              <a:t>Ministerio de Finanzas</a:t>
            </a:r>
            <a:endParaRPr sz="1200" b="0" i="0" u="none" strike="noStrike" cap="none" dirty="0">
              <a:solidFill>
                <a:srgbClr val="004C52"/>
              </a:solidFill>
              <a:sym typeface="Karla"/>
            </a:endParaRPr>
          </a:p>
        </p:txBody>
      </p:sp>
    </p:spTree>
    <p:extLst>
      <p:ext uri="{BB962C8B-B14F-4D97-AF65-F5344CB8AC3E}">
        <p14:creationId xmlns:p14="http://schemas.microsoft.com/office/powerpoint/2010/main" val="3959948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2"/>
          <p:cNvSpPr txBox="1">
            <a:spLocks noGrp="1"/>
          </p:cNvSpPr>
          <p:nvPr>
            <p:ph type="ctrTitle"/>
          </p:nvPr>
        </p:nvSpPr>
        <p:spPr>
          <a:xfrm>
            <a:off x="1651114" y="1796853"/>
            <a:ext cx="5851924" cy="149347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FFFFFF"/>
              </a:buClr>
              <a:buSzPts val="3600"/>
              <a:buFont typeface="Raleway"/>
              <a:buNone/>
            </a:pPr>
            <a:r>
              <a:rPr lang="en" sz="2800" b="1" i="0" u="none" strike="noStrike" cap="none">
                <a:solidFill>
                  <a:srgbClr val="ABE33F"/>
                </a:solidFill>
                <a:latin typeface="Raleway"/>
                <a:ea typeface="Raleway"/>
                <a:cs typeface="Raleway"/>
                <a:sym typeface="Raleway"/>
              </a:rPr>
              <a:t>TEMA:</a:t>
            </a:r>
            <a:br>
              <a:rPr lang="en" sz="2800" b="1" i="0" u="none" strike="noStrike" cap="none">
                <a:solidFill>
                  <a:srgbClr val="ABE33F"/>
                </a:solidFill>
                <a:latin typeface="Raleway"/>
                <a:ea typeface="Raleway"/>
                <a:cs typeface="Raleway"/>
                <a:sym typeface="Raleway"/>
              </a:rPr>
            </a:br>
            <a:endParaRPr sz="2800" b="1" i="0" u="none" strike="noStrike" cap="none" dirty="0">
              <a:solidFill>
                <a:srgbClr val="ABE33F"/>
              </a:solidFill>
              <a:latin typeface="Raleway"/>
              <a:ea typeface="Raleway"/>
              <a:cs typeface="Raleway"/>
              <a:sym typeface="Raleway"/>
            </a:endParaRPr>
          </a:p>
          <a:p>
            <a:pPr marL="0" marR="0" lvl="0" indent="0" algn="l" rtl="0">
              <a:lnSpc>
                <a:spcPct val="100000"/>
              </a:lnSpc>
              <a:spcBef>
                <a:spcPts val="0"/>
              </a:spcBef>
              <a:spcAft>
                <a:spcPts val="0"/>
              </a:spcAft>
              <a:buClr>
                <a:srgbClr val="FFFFFF"/>
              </a:buClr>
              <a:buSzPts val="3600"/>
              <a:buFont typeface="Raleway"/>
              <a:buNone/>
            </a:pPr>
            <a:r>
              <a:rPr lang="en" sz="2800" b="1" i="0" u="none" strike="noStrike" cap="none">
                <a:solidFill>
                  <a:srgbClr val="FFFFFF"/>
                </a:solidFill>
                <a:latin typeface="Raleway"/>
                <a:ea typeface="Raleway"/>
                <a:cs typeface="Raleway"/>
                <a:sym typeface="Raleway"/>
              </a:rPr>
              <a:t>ENTORNO ECONÓMICO ECUATORIANO E IMPACTO EN LAS OPERACIONES CREDITICIAS DE LAS COACS</a:t>
            </a:r>
            <a:endParaRPr sz="2800" b="1" i="0" u="none" strike="noStrike" cap="none" dirty="0">
              <a:solidFill>
                <a:srgbClr val="FFFFFF"/>
              </a:solidFill>
              <a:latin typeface="Raleway"/>
              <a:ea typeface="Raleway"/>
              <a:cs typeface="Raleway"/>
              <a:sym typeface="Raleway"/>
            </a:endParaRPr>
          </a:p>
        </p:txBody>
      </p:sp>
      <p:sp>
        <p:nvSpPr>
          <p:cNvPr id="107" name="Google Shape;107;p12"/>
          <p:cNvSpPr txBox="1">
            <a:spLocks noGrp="1"/>
          </p:cNvSpPr>
          <p:nvPr>
            <p:ph type="subTitle" idx="1"/>
          </p:nvPr>
        </p:nvSpPr>
        <p:spPr>
          <a:xfrm>
            <a:off x="1989938" y="3290323"/>
            <a:ext cx="5513100" cy="7848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4C52"/>
              </a:buClr>
              <a:buSzPts val="1800"/>
              <a:buFont typeface="Karla"/>
              <a:buNone/>
            </a:pPr>
            <a:r>
              <a:rPr lang="en" sz="2400" b="1" i="0" u="none" strike="noStrike" cap="none">
                <a:solidFill>
                  <a:srgbClr val="004C52"/>
                </a:solidFill>
                <a:latin typeface="Karla"/>
                <a:ea typeface="Karla"/>
                <a:cs typeface="Karla"/>
                <a:sym typeface="Karla"/>
              </a:rPr>
              <a:t>Segmento 4, cantón Quito</a:t>
            </a:r>
            <a:endParaRPr sz="2400" b="1" i="0" u="none" strike="noStrike" cap="none" dirty="0">
              <a:solidFill>
                <a:srgbClr val="004C52"/>
              </a:solidFill>
              <a:latin typeface="Karla"/>
              <a:ea typeface="Karla"/>
              <a:cs typeface="Karla"/>
              <a:sym typeface="Karla"/>
            </a:endParaRPr>
          </a:p>
        </p:txBody>
      </p:sp>
      <p:sp>
        <p:nvSpPr>
          <p:cNvPr id="108" name="Google Shape;108;p12"/>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2</a:t>
            </a:fld>
            <a:endParaRPr sz="1200" b="0" i="0" u="none" strike="noStrike" cap="none" dirty="0">
              <a:solidFill>
                <a:srgbClr val="00AE9D"/>
              </a:solidFill>
              <a:latin typeface="Karla"/>
              <a:ea typeface="Karla"/>
              <a:cs typeface="Karla"/>
              <a:sym typeface="Karla"/>
            </a:endParaRPr>
          </a:p>
        </p:txBody>
      </p:sp>
      <p:grpSp>
        <p:nvGrpSpPr>
          <p:cNvPr id="109" name="Google Shape;109;p12"/>
          <p:cNvGrpSpPr/>
          <p:nvPr/>
        </p:nvGrpSpPr>
        <p:grpSpPr>
          <a:xfrm>
            <a:off x="223340" y="1796853"/>
            <a:ext cx="1323401" cy="999122"/>
            <a:chOff x="4610450" y="3703750"/>
            <a:chExt cx="453050" cy="332175"/>
          </a:xfrm>
        </p:grpSpPr>
        <p:sp>
          <p:nvSpPr>
            <p:cNvPr id="110" name="Google Shape;110;p12"/>
            <p:cNvSpPr/>
            <p:nvPr/>
          </p:nvSpPr>
          <p:spPr>
            <a:xfrm>
              <a:off x="4610450" y="3703750"/>
              <a:ext cx="453050" cy="332175"/>
            </a:xfrm>
            <a:custGeom>
              <a:avLst/>
              <a:gdLst/>
              <a:ahLst/>
              <a:cxnLst/>
              <a:rect l="0" t="0" r="0" b="0"/>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1" name="Google Shape;111;p12"/>
            <p:cNvSpPr/>
            <p:nvPr/>
          </p:nvSpPr>
          <p:spPr>
            <a:xfrm>
              <a:off x="4642200" y="3730000"/>
              <a:ext cx="389550" cy="249150"/>
            </a:xfrm>
            <a:custGeom>
              <a:avLst/>
              <a:gdLst/>
              <a:ahLst/>
              <a:cxnLst/>
              <a:rect l="0" t="0" r="0" b="0"/>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12" name="Google Shape;112;p12" descr="Resultado de imagen para imagenes de cooperativas"/>
          <p:cNvPicPr preferRelativeResize="0"/>
          <p:nvPr/>
        </p:nvPicPr>
        <p:blipFill rotWithShape="1">
          <a:blip r:embed="rId3">
            <a:alphaModFix/>
          </a:blip>
          <a:srcRect/>
          <a:stretch/>
        </p:blipFill>
        <p:spPr>
          <a:xfrm>
            <a:off x="5766667" y="3834143"/>
            <a:ext cx="2880000" cy="1112508"/>
          </a:xfrm>
          <a:prstGeom prst="rect">
            <a:avLst/>
          </a:prstGeom>
          <a:noFill/>
          <a:ln>
            <a:noFill/>
          </a:ln>
        </p:spPr>
      </p:pic>
      <p:grpSp>
        <p:nvGrpSpPr>
          <p:cNvPr id="113" name="Google Shape;113;p12"/>
          <p:cNvGrpSpPr/>
          <p:nvPr/>
        </p:nvGrpSpPr>
        <p:grpSpPr>
          <a:xfrm>
            <a:off x="7216540" y="8536"/>
            <a:ext cx="1512762" cy="1433896"/>
            <a:chOff x="5300400" y="3670175"/>
            <a:chExt cx="421300" cy="399325"/>
          </a:xfrm>
        </p:grpSpPr>
        <p:sp>
          <p:nvSpPr>
            <p:cNvPr id="114" name="Google Shape;114;p12"/>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rgbClr val="00AE9D">
                <a:alpha val="8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5" name="Google Shape;115;p12"/>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rgbClr val="00AE9D">
                <a:alpha val="8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6" name="Google Shape;116;p12"/>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rgbClr val="00AE9D">
                <a:alpha val="8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7" name="Google Shape;117;p12"/>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rgbClr val="00AE9D">
                <a:alpha val="8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8" name="Google Shape;118;p12"/>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rgbClr val="00AE9D">
                <a:alpha val="8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7"/>
          <p:cNvSpPr txBox="1">
            <a:spLocks noGrp="1"/>
          </p:cNvSpPr>
          <p:nvPr>
            <p:ph type="title"/>
          </p:nvPr>
        </p:nvSpPr>
        <p:spPr>
          <a:xfrm>
            <a:off x="1343850" y="322200"/>
            <a:ext cx="7370700" cy="8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2400"/>
              <a:buFont typeface="Raleway"/>
              <a:buNone/>
            </a:pPr>
            <a:r>
              <a:rPr lang="es-MX" dirty="0" smtClean="0">
                <a:solidFill>
                  <a:srgbClr val="004C52"/>
                </a:solidFill>
              </a:rPr>
              <a:t>Gasto</a:t>
            </a:r>
            <a:r>
              <a:rPr lang="en" dirty="0">
                <a:solidFill>
                  <a:srgbClr val="004C52"/>
                </a:solidFill>
              </a:rPr>
              <a:t> </a:t>
            </a:r>
            <a:r>
              <a:rPr lang="en" dirty="0" smtClean="0">
                <a:solidFill>
                  <a:srgbClr val="004C52"/>
                </a:solidFill>
              </a:rPr>
              <a:t>Público en el Sector Popular y Solidario</a:t>
            </a:r>
            <a:endParaRPr b="1" i="0" u="none" strike="noStrike" cap="none" dirty="0">
              <a:solidFill>
                <a:srgbClr val="004C52"/>
              </a:solidFill>
              <a:sym typeface="Raleway"/>
            </a:endParaRPr>
          </a:p>
        </p:txBody>
      </p:sp>
      <p:sp>
        <p:nvSpPr>
          <p:cNvPr id="338" name="Google Shape;338;p27"/>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20</a:t>
            </a:fld>
            <a:endParaRPr sz="1200" b="0" i="0" u="none" strike="noStrike" cap="none">
              <a:solidFill>
                <a:srgbClr val="00AE9D"/>
              </a:solidFill>
              <a:latin typeface="Karla"/>
              <a:ea typeface="Karla"/>
              <a:cs typeface="Karla"/>
              <a:sym typeface="Karla"/>
            </a:endParaRPr>
          </a:p>
        </p:txBody>
      </p:sp>
      <p:sp>
        <p:nvSpPr>
          <p:cNvPr id="13" name="Google Shape;628;p42"/>
          <p:cNvSpPr/>
          <p:nvPr/>
        </p:nvSpPr>
        <p:spPr>
          <a:xfrm>
            <a:off x="831148" y="428978"/>
            <a:ext cx="512702" cy="333211"/>
          </a:xfrm>
          <a:custGeom>
            <a:avLst/>
            <a:gdLst/>
            <a:ahLst/>
            <a:cxnLst/>
            <a:rect l="0" t="0" r="0" b="0"/>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331;p26"/>
          <p:cNvSpPr txBox="1">
            <a:spLocks noGrp="1"/>
          </p:cNvSpPr>
          <p:nvPr/>
        </p:nvSpPr>
        <p:spPr>
          <a:xfrm>
            <a:off x="5220667" y="1302475"/>
            <a:ext cx="3597300" cy="3447376"/>
          </a:xfrm>
          <a:prstGeom prst="rect">
            <a:avLst/>
          </a:prstGeom>
          <a:no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127000" lvl="0" indent="0">
              <a:spcBef>
                <a:spcPts val="0"/>
              </a:spcBef>
              <a:buSzPts val="1600"/>
              <a:buNone/>
            </a:pPr>
            <a:endParaRPr lang="es-MX" sz="1500" dirty="0"/>
          </a:p>
          <a:p>
            <a:pPr marL="127000" lvl="0" indent="0">
              <a:spcBef>
                <a:spcPts val="0"/>
              </a:spcBef>
              <a:buSzPts val="1600"/>
              <a:buNone/>
            </a:pPr>
            <a:endParaRPr lang="es-MX" sz="1500" dirty="0"/>
          </a:p>
          <a:p>
            <a:pPr marL="412750" lvl="0" indent="-285750">
              <a:spcBef>
                <a:spcPts val="0"/>
              </a:spcBef>
              <a:buSzPts val="1600"/>
              <a:buFont typeface="Wingdings" panose="05000000000000000000" pitchFamily="2" charset="2"/>
              <a:buChar char="v"/>
            </a:pPr>
            <a:r>
              <a:rPr lang="es-MX" sz="1500" dirty="0" smtClean="0"/>
              <a:t>El 70% del gasto es constituido por gastos del personal.</a:t>
            </a:r>
          </a:p>
          <a:p>
            <a:pPr marL="412750" lvl="0" indent="-285750">
              <a:spcBef>
                <a:spcPts val="0"/>
              </a:spcBef>
              <a:buSzPts val="1600"/>
              <a:buFont typeface="Wingdings" panose="05000000000000000000" pitchFamily="2" charset="2"/>
              <a:buChar char="v"/>
            </a:pPr>
            <a:r>
              <a:rPr lang="es-MX" sz="1500" dirty="0" smtClean="0"/>
              <a:t>Las SEPS en los últimos años ha aumentado la atención a </a:t>
            </a:r>
            <a:r>
              <a:rPr lang="es-MX" sz="1500" dirty="0"/>
              <a:t>la ciudadanía de 48.255 a 79.952 </a:t>
            </a:r>
            <a:endParaRPr lang="es-MX" sz="1500" dirty="0" smtClean="0"/>
          </a:p>
          <a:p>
            <a:pPr marL="412750" lvl="0" indent="-285750">
              <a:spcBef>
                <a:spcPts val="0"/>
              </a:spcBef>
              <a:buSzPts val="1600"/>
              <a:buFont typeface="Wingdings" panose="05000000000000000000" pitchFamily="2" charset="2"/>
              <a:buChar char="v"/>
            </a:pPr>
            <a:r>
              <a:rPr lang="es-MX" sz="1500" dirty="0" smtClean="0"/>
              <a:t>El nivel de supervisión se incrementó de 218 en el 2015 a 377 en el 2017</a:t>
            </a:r>
          </a:p>
          <a:p>
            <a:pPr marL="412750" lvl="0" indent="-285750">
              <a:spcBef>
                <a:spcPts val="0"/>
              </a:spcBef>
              <a:buSzPts val="1600"/>
              <a:buFont typeface="Wingdings" panose="05000000000000000000" pitchFamily="2" charset="2"/>
              <a:buChar char="v"/>
            </a:pPr>
            <a:r>
              <a:rPr lang="es-MX" sz="1500" dirty="0"/>
              <a:t>Se impartieron capacitaciones al sector financiero y no financiero mediante 11 cursos y 164 </a:t>
            </a:r>
            <a:r>
              <a:rPr lang="es-MX" sz="1500" dirty="0" smtClean="0"/>
              <a:t>en 2017.</a:t>
            </a:r>
            <a:endParaRPr sz="1500" dirty="0"/>
          </a:p>
        </p:txBody>
      </p:sp>
      <p:sp>
        <p:nvSpPr>
          <p:cNvPr id="14" name="Google Shape;332;p26"/>
          <p:cNvSpPr txBox="1">
            <a:spLocks noGrp="1"/>
          </p:cNvSpPr>
          <p:nvPr/>
        </p:nvSpPr>
        <p:spPr>
          <a:xfrm>
            <a:off x="4786488" y="1134444"/>
            <a:ext cx="3770489" cy="5082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marR="0" lvl="0" indent="0" algn="l" rtl="0">
              <a:lnSpc>
                <a:spcPct val="100000"/>
              </a:lnSpc>
              <a:spcBef>
                <a:spcPts val="600"/>
              </a:spcBef>
              <a:spcAft>
                <a:spcPts val="0"/>
              </a:spcAft>
              <a:buClr>
                <a:srgbClr val="ABE33F"/>
              </a:buClr>
              <a:buSzPts val="2400"/>
              <a:buFont typeface="Karla"/>
              <a:buNone/>
            </a:pPr>
            <a:r>
              <a:rPr lang="en" sz="1500" b="1" dirty="0" smtClean="0"/>
              <a:t>Distribución presupuesto SEPS</a:t>
            </a:r>
            <a:endParaRPr sz="1500" b="1" i="0" u="none" strike="noStrike" cap="none" dirty="0">
              <a:solidFill>
                <a:srgbClr val="004C52"/>
              </a:solidFill>
            </a:endParaRPr>
          </a:p>
        </p:txBody>
      </p:sp>
      <p:pic>
        <p:nvPicPr>
          <p:cNvPr id="9" name="Imagen 8"/>
          <p:cNvPicPr/>
          <p:nvPr/>
        </p:nvPicPr>
        <p:blipFill rotWithShape="1">
          <a:blip r:embed="rId3" cstate="print">
            <a:extLst>
              <a:ext uri="{28A0092B-C50C-407E-A947-70E740481C1C}">
                <a14:useLocalDpi xmlns:a14="http://schemas.microsoft.com/office/drawing/2010/main" val="0"/>
              </a:ext>
            </a:extLst>
          </a:blip>
          <a:srcRect l="50836" t="49873" r="4506"/>
          <a:stretch/>
        </p:blipFill>
        <p:spPr bwMode="auto">
          <a:xfrm>
            <a:off x="360087" y="1400266"/>
            <a:ext cx="3520252" cy="2641589"/>
          </a:xfrm>
          <a:prstGeom prst="rect">
            <a:avLst/>
          </a:prstGeom>
          <a:ln>
            <a:noFill/>
          </a:ln>
          <a:extLst>
            <a:ext uri="{53640926-AAD7-44D8-BBD7-CCE9431645EC}">
              <a14:shadowObscured xmlns:a14="http://schemas.microsoft.com/office/drawing/2010/main"/>
            </a:ext>
          </a:extLst>
        </p:spPr>
      </p:pic>
      <p:sp>
        <p:nvSpPr>
          <p:cNvPr id="10" name="Google Shape;302;p24"/>
          <p:cNvSpPr txBox="1">
            <a:spLocks noGrp="1"/>
          </p:cNvSpPr>
          <p:nvPr>
            <p:ph type="body" idx="1"/>
          </p:nvPr>
        </p:nvSpPr>
        <p:spPr>
          <a:xfrm>
            <a:off x="301472" y="4230251"/>
            <a:ext cx="4365010" cy="51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60"/>
              </a:spcBef>
              <a:spcAft>
                <a:spcPts val="0"/>
              </a:spcAft>
              <a:buClr>
                <a:srgbClr val="ABE33F"/>
              </a:buClr>
              <a:buSzPts val="1400"/>
              <a:buFont typeface="Karla"/>
              <a:buNone/>
            </a:pPr>
            <a:r>
              <a:rPr lang="en" sz="1200" b="1" dirty="0"/>
              <a:t>Fuente: </a:t>
            </a:r>
            <a:r>
              <a:rPr lang="es-MX" sz="1200" dirty="0" smtClean="0"/>
              <a:t>Superintendencia de Economía Popular y Solidaria</a:t>
            </a:r>
            <a:endParaRPr sz="1200" b="0" i="0" u="none" strike="noStrike" cap="none" dirty="0">
              <a:solidFill>
                <a:srgbClr val="004C52"/>
              </a:solidFill>
              <a:sym typeface="Karla"/>
            </a:endParaRPr>
          </a:p>
        </p:txBody>
      </p:sp>
    </p:spTree>
    <p:extLst>
      <p:ext uri="{BB962C8B-B14F-4D97-AF65-F5344CB8AC3E}">
        <p14:creationId xmlns:p14="http://schemas.microsoft.com/office/powerpoint/2010/main" val="2983212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9"/>
          <p:cNvSpPr txBox="1">
            <a:spLocks noGrp="1"/>
          </p:cNvSpPr>
          <p:nvPr>
            <p:ph type="body" idx="1"/>
          </p:nvPr>
        </p:nvSpPr>
        <p:spPr>
          <a:xfrm>
            <a:off x="1693213" y="2390400"/>
            <a:ext cx="6186000" cy="819900"/>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600"/>
              </a:spcBef>
              <a:spcAft>
                <a:spcPts val="0"/>
              </a:spcAft>
              <a:buClr>
                <a:srgbClr val="FFFFFF"/>
              </a:buClr>
              <a:buSzPts val="2400"/>
              <a:buFont typeface="Karla"/>
              <a:buNone/>
            </a:pPr>
            <a:r>
              <a:rPr lang="en" sz="3800" i="0" dirty="0">
                <a:solidFill>
                  <a:srgbClr val="28555D"/>
                </a:solidFill>
              </a:rPr>
              <a:t>Diagnóstico </a:t>
            </a:r>
            <a:r>
              <a:rPr lang="en" sz="3800" i="0" dirty="0" smtClean="0">
                <a:solidFill>
                  <a:srgbClr val="28555D"/>
                </a:solidFill>
              </a:rPr>
              <a:t>de las Cooperativas de Ahorro y Crédito</a:t>
            </a:r>
            <a:endParaRPr sz="3800" b="1" i="0" u="none" strike="noStrike" cap="none" dirty="0">
              <a:solidFill>
                <a:srgbClr val="28555D"/>
              </a:solidFill>
              <a:latin typeface="Karla"/>
              <a:ea typeface="Karla"/>
              <a:cs typeface="Karla"/>
              <a:sym typeface="Karla"/>
            </a:endParaRPr>
          </a:p>
        </p:txBody>
      </p:sp>
      <p:sp>
        <p:nvSpPr>
          <p:cNvPr id="230" name="Google Shape;230;p19"/>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FFFFFF"/>
                </a:solidFill>
                <a:latin typeface="Karla"/>
                <a:ea typeface="Karla"/>
                <a:cs typeface="Karla"/>
                <a:sym typeface="Karla"/>
              </a:rPr>
              <a:t>21</a:t>
            </a:fld>
            <a:endParaRPr sz="1200" b="0" i="0" u="none" strike="noStrike" cap="none" dirty="0">
              <a:solidFill>
                <a:srgbClr val="FFFFFF"/>
              </a:solidFill>
              <a:latin typeface="Karla"/>
              <a:ea typeface="Karla"/>
              <a:cs typeface="Karla"/>
              <a:sym typeface="Karla"/>
            </a:endParaRPr>
          </a:p>
        </p:txBody>
      </p:sp>
      <p:grpSp>
        <p:nvGrpSpPr>
          <p:cNvPr id="231" name="Google Shape;231;p19"/>
          <p:cNvGrpSpPr/>
          <p:nvPr/>
        </p:nvGrpSpPr>
        <p:grpSpPr>
          <a:xfrm>
            <a:off x="554630" y="2213264"/>
            <a:ext cx="880050" cy="750219"/>
            <a:chOff x="3936375" y="3703750"/>
            <a:chExt cx="453050" cy="332175"/>
          </a:xfrm>
        </p:grpSpPr>
        <p:sp>
          <p:nvSpPr>
            <p:cNvPr id="232" name="Google Shape;232;p19"/>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33" name="Google Shape;233;p19"/>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34" name="Google Shape;234;p19"/>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35" name="Google Shape;235;p19"/>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36" name="Google Shape;236;p19"/>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nvGrpSpPr>
          <p:cNvPr id="237" name="Google Shape;237;p19"/>
          <p:cNvGrpSpPr/>
          <p:nvPr/>
        </p:nvGrpSpPr>
        <p:grpSpPr>
          <a:xfrm>
            <a:off x="7890503" y="2337443"/>
            <a:ext cx="801038" cy="663323"/>
            <a:chOff x="4610450" y="3703750"/>
            <a:chExt cx="453050" cy="332175"/>
          </a:xfrm>
        </p:grpSpPr>
        <p:sp>
          <p:nvSpPr>
            <p:cNvPr id="238" name="Google Shape;238;p19"/>
            <p:cNvSpPr/>
            <p:nvPr/>
          </p:nvSpPr>
          <p:spPr>
            <a:xfrm>
              <a:off x="4610450" y="3703750"/>
              <a:ext cx="453050" cy="332175"/>
            </a:xfrm>
            <a:custGeom>
              <a:avLst/>
              <a:gdLst/>
              <a:ahLst/>
              <a:cxnLst/>
              <a:rect l="0" t="0" r="0" b="0"/>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39" name="Google Shape;239;p19"/>
            <p:cNvSpPr/>
            <p:nvPr/>
          </p:nvSpPr>
          <p:spPr>
            <a:xfrm>
              <a:off x="4642200" y="3730000"/>
              <a:ext cx="389550" cy="249150"/>
            </a:xfrm>
            <a:custGeom>
              <a:avLst/>
              <a:gdLst/>
              <a:ahLst/>
              <a:cxnLst/>
              <a:rect l="0" t="0" r="0" b="0"/>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20" name="Google Shape;765;p44"/>
          <p:cNvPicPr preferRelativeResize="0"/>
          <p:nvPr/>
        </p:nvPicPr>
        <p:blipFill rotWithShape="1">
          <a:blip r:embed="rId3">
            <a:alphaModFix/>
          </a:blip>
          <a:srcRect l="10614" r="26528" b="30079"/>
          <a:stretch/>
        </p:blipFill>
        <p:spPr>
          <a:xfrm>
            <a:off x="3580765" y="609602"/>
            <a:ext cx="2481369" cy="1521304"/>
          </a:xfrm>
          <a:prstGeom prst="rect">
            <a:avLst/>
          </a:prstGeom>
          <a:noFill/>
          <a:ln>
            <a:noFill/>
          </a:ln>
        </p:spPr>
      </p:pic>
    </p:spTree>
    <p:extLst>
      <p:ext uri="{BB962C8B-B14F-4D97-AF65-F5344CB8AC3E}">
        <p14:creationId xmlns:p14="http://schemas.microsoft.com/office/powerpoint/2010/main" val="26283564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4"/>
          <p:cNvSpPr txBox="1">
            <a:spLocks noGrp="1"/>
          </p:cNvSpPr>
          <p:nvPr>
            <p:ph type="ctrTitle" idx="4294967295"/>
          </p:nvPr>
        </p:nvSpPr>
        <p:spPr>
          <a:xfrm>
            <a:off x="841828" y="192302"/>
            <a:ext cx="7566600" cy="79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2400"/>
              <a:buFont typeface="Raleway"/>
              <a:buNone/>
            </a:pPr>
            <a:r>
              <a:rPr lang="en" b="1" i="0" u="none" strike="noStrike" cap="none" dirty="0" smtClean="0">
                <a:solidFill>
                  <a:srgbClr val="28555D"/>
                </a:solidFill>
                <a:latin typeface="Raleway"/>
                <a:ea typeface="Raleway"/>
                <a:cs typeface="Raleway"/>
                <a:sym typeface="Raleway"/>
              </a:rPr>
              <a:t>Cooperativas de </a:t>
            </a:r>
            <a:r>
              <a:rPr lang="en" b="1" i="0" u="none" strike="noStrike" cap="none" dirty="0" smtClean="0">
                <a:solidFill>
                  <a:srgbClr val="28555D"/>
                </a:solidFill>
                <a:latin typeface="Raleway"/>
                <a:ea typeface="Raleway"/>
                <a:cs typeface="Raleway"/>
                <a:sym typeface="Raleway"/>
              </a:rPr>
              <a:t>Ahorro </a:t>
            </a:r>
            <a:r>
              <a:rPr lang="en" b="1" i="0" u="none" strike="noStrike" cap="none" dirty="0" smtClean="0">
                <a:solidFill>
                  <a:srgbClr val="28555D"/>
                </a:solidFill>
                <a:latin typeface="Raleway"/>
                <a:ea typeface="Raleway"/>
                <a:cs typeface="Raleway"/>
                <a:sym typeface="Raleway"/>
              </a:rPr>
              <a:t>y </a:t>
            </a:r>
            <a:r>
              <a:rPr lang="en" b="1" i="0" u="none" strike="noStrike" cap="none" dirty="0" smtClean="0">
                <a:solidFill>
                  <a:srgbClr val="28555D"/>
                </a:solidFill>
                <a:latin typeface="Raleway"/>
                <a:ea typeface="Raleway"/>
                <a:cs typeface="Raleway"/>
                <a:sym typeface="Raleway"/>
              </a:rPr>
              <a:t>Crédito </a:t>
            </a:r>
            <a:r>
              <a:rPr lang="en" b="1" i="0" u="none" strike="noStrike" cap="none" dirty="0" smtClean="0">
                <a:solidFill>
                  <a:srgbClr val="28555D"/>
                </a:solidFill>
                <a:latin typeface="Raleway"/>
                <a:ea typeface="Raleway"/>
                <a:cs typeface="Raleway"/>
                <a:sym typeface="Raleway"/>
              </a:rPr>
              <a:t>por segmentos</a:t>
            </a:r>
            <a:r>
              <a:rPr lang="en" b="1" i="0" u="none" strike="noStrike" cap="none" dirty="0">
                <a:solidFill>
                  <a:srgbClr val="28555D"/>
                </a:solidFill>
                <a:latin typeface="Raleway"/>
                <a:ea typeface="Raleway"/>
                <a:cs typeface="Raleway"/>
                <a:sym typeface="Raleway"/>
              </a:rPr>
              <a:t/>
            </a:r>
            <a:br>
              <a:rPr lang="en" b="1" i="0" u="none" strike="noStrike" cap="none" dirty="0">
                <a:solidFill>
                  <a:srgbClr val="28555D"/>
                </a:solidFill>
                <a:latin typeface="Raleway"/>
                <a:ea typeface="Raleway"/>
                <a:cs typeface="Raleway"/>
                <a:sym typeface="Raleway"/>
              </a:rPr>
            </a:br>
            <a:endParaRPr b="1" i="0" u="none" strike="noStrike" cap="none" dirty="0">
              <a:solidFill>
                <a:srgbClr val="28555D"/>
              </a:solidFill>
              <a:latin typeface="Raleway"/>
              <a:ea typeface="Raleway"/>
              <a:cs typeface="Raleway"/>
              <a:sym typeface="Raleway"/>
            </a:endParaRPr>
          </a:p>
        </p:txBody>
      </p:sp>
      <p:sp>
        <p:nvSpPr>
          <p:cNvPr id="140" name="Google Shape;140;p14"/>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22</a:t>
            </a:fld>
            <a:endParaRPr sz="1200" b="0" i="0" u="none" strike="noStrike" cap="none" dirty="0">
              <a:solidFill>
                <a:srgbClr val="00AE9D"/>
              </a:solidFill>
              <a:latin typeface="Karla"/>
              <a:ea typeface="Karla"/>
              <a:cs typeface="Karla"/>
              <a:sym typeface="Karla"/>
            </a:endParaRPr>
          </a:p>
        </p:txBody>
      </p:sp>
      <p:sp>
        <p:nvSpPr>
          <p:cNvPr id="141" name="Google Shape;141;p14"/>
          <p:cNvSpPr txBox="1"/>
          <p:nvPr/>
        </p:nvSpPr>
        <p:spPr>
          <a:xfrm>
            <a:off x="1129089" y="1184719"/>
            <a:ext cx="7159126" cy="951456"/>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spcFirstLastPara="1" wrap="square" lIns="91425" tIns="91425" rIns="91425" bIns="91425" anchor="t" anchorCtr="0">
            <a:noAutofit/>
          </a:bodyPr>
          <a:lstStyle/>
          <a:p>
            <a:pPr lvl="0" algn="ctr">
              <a:spcBef>
                <a:spcPts val="600"/>
              </a:spcBef>
            </a:pPr>
            <a:r>
              <a:rPr lang="es-MX" dirty="0">
                <a:solidFill>
                  <a:schemeClr val="tx1"/>
                </a:solidFill>
              </a:rPr>
              <a:t>Los segmentos que tienen una mayor representatividad de cooperativas son el segmento 4 con 21% y el segmento 5 con 59%, sin embargo, estos segmentos son los que tienen menor cantidad de activos</a:t>
            </a:r>
            <a:endParaRPr sz="1400" b="0" i="0" u="none" strike="noStrike" cap="none" dirty="0">
              <a:solidFill>
                <a:schemeClr val="tx1"/>
              </a:solidFill>
              <a:latin typeface="Arial"/>
              <a:ea typeface="Arial"/>
              <a:cs typeface="Arial"/>
              <a:sym typeface="Arial"/>
            </a:endParaRPr>
          </a:p>
        </p:txBody>
      </p:sp>
      <p:grpSp>
        <p:nvGrpSpPr>
          <p:cNvPr id="147" name="Google Shape;147;p14"/>
          <p:cNvGrpSpPr/>
          <p:nvPr/>
        </p:nvGrpSpPr>
        <p:grpSpPr>
          <a:xfrm>
            <a:off x="394889" y="375375"/>
            <a:ext cx="472498" cy="355132"/>
            <a:chOff x="3955900" y="2984500"/>
            <a:chExt cx="414000" cy="422525"/>
          </a:xfrm>
        </p:grpSpPr>
        <p:sp>
          <p:nvSpPr>
            <p:cNvPr id="148" name="Google Shape;148;p14"/>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9" name="Google Shape;149;p14"/>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0" name="Google Shape;150;p14"/>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6" name="Imagen 5"/>
          <p:cNvPicPr>
            <a:picLocks noChangeAspect="1"/>
          </p:cNvPicPr>
          <p:nvPr/>
        </p:nvPicPr>
        <p:blipFill rotWithShape="1">
          <a:blip r:embed="rId3"/>
          <a:srcRect l="22519" t="26543" r="34864" b="44771"/>
          <a:stretch/>
        </p:blipFill>
        <p:spPr>
          <a:xfrm>
            <a:off x="27122" y="2343343"/>
            <a:ext cx="4962557" cy="1878008"/>
          </a:xfrm>
          <a:prstGeom prst="rect">
            <a:avLst/>
          </a:prstGeom>
        </p:spPr>
      </p:pic>
      <p:pic>
        <p:nvPicPr>
          <p:cNvPr id="7" name="Imagen 6"/>
          <p:cNvPicPr>
            <a:picLocks noChangeAspect="1"/>
          </p:cNvPicPr>
          <p:nvPr/>
        </p:nvPicPr>
        <p:blipFill rotWithShape="1">
          <a:blip r:embed="rId4"/>
          <a:srcRect l="23871" t="28465" r="43332" b="36278"/>
          <a:stretch/>
        </p:blipFill>
        <p:spPr>
          <a:xfrm>
            <a:off x="5357446" y="2229960"/>
            <a:ext cx="3704492" cy="2085176"/>
          </a:xfrm>
          <a:prstGeom prst="rect">
            <a:avLst/>
          </a:prstGeom>
        </p:spPr>
      </p:pic>
      <p:sp>
        <p:nvSpPr>
          <p:cNvPr id="21" name="Google Shape;302;p24"/>
          <p:cNvSpPr txBox="1">
            <a:spLocks/>
          </p:cNvSpPr>
          <p:nvPr/>
        </p:nvSpPr>
        <p:spPr>
          <a:xfrm>
            <a:off x="2634364" y="4316179"/>
            <a:ext cx="4365010" cy="519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360"/>
              </a:spcBef>
              <a:buClr>
                <a:srgbClr val="ABE33F"/>
              </a:buClr>
              <a:buSzPts val="1400"/>
              <a:buFont typeface="Karla"/>
              <a:buNone/>
            </a:pPr>
            <a:r>
              <a:rPr lang="es-MX" sz="1200" b="1" smtClean="0"/>
              <a:t>Fuente: </a:t>
            </a:r>
            <a:r>
              <a:rPr lang="es-MX" sz="1200" smtClean="0"/>
              <a:t>Superintendencia de Economía Popular y Solidaria</a:t>
            </a:r>
            <a:endParaRPr lang="es-MX" sz="1200" dirty="0">
              <a:solidFill>
                <a:srgbClr val="004C52"/>
              </a:solidFill>
              <a:sym typeface="Karla"/>
            </a:endParaRPr>
          </a:p>
        </p:txBody>
      </p:sp>
    </p:spTree>
    <p:extLst>
      <p:ext uri="{BB962C8B-B14F-4D97-AF65-F5344CB8AC3E}">
        <p14:creationId xmlns:p14="http://schemas.microsoft.com/office/powerpoint/2010/main" val="14373017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3476885" y="1805589"/>
            <a:ext cx="5687727" cy="2990925"/>
          </a:xfrm>
          <a:prstGeom prst="rect">
            <a:avLst/>
          </a:prstGeom>
        </p:spPr>
      </p:pic>
      <p:sp>
        <p:nvSpPr>
          <p:cNvPr id="168" name="Google Shape;168;p16"/>
          <p:cNvSpPr txBox="1">
            <a:spLocks noGrp="1"/>
          </p:cNvSpPr>
          <p:nvPr>
            <p:ph type="ctrTitle" idx="4294967295"/>
          </p:nvPr>
        </p:nvSpPr>
        <p:spPr>
          <a:xfrm>
            <a:off x="1276509" y="117467"/>
            <a:ext cx="7772400" cy="11598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FFFFFF"/>
              </a:buClr>
              <a:buSzPts val="2400"/>
              <a:buFont typeface="Raleway"/>
              <a:buNone/>
            </a:pPr>
            <a:r>
              <a:rPr lang="es-MX" sz="3400" dirty="0" smtClean="0">
                <a:solidFill>
                  <a:srgbClr val="000000"/>
                </a:solidFill>
              </a:rPr>
              <a:t>Cooperativas </a:t>
            </a:r>
            <a:br>
              <a:rPr lang="es-MX" sz="3400" dirty="0" smtClean="0">
                <a:solidFill>
                  <a:srgbClr val="000000"/>
                </a:solidFill>
              </a:rPr>
            </a:br>
            <a:r>
              <a:rPr lang="es-MX" sz="3400" dirty="0" smtClean="0">
                <a:solidFill>
                  <a:srgbClr val="000000"/>
                </a:solidFill>
              </a:rPr>
              <a:t>en estudio</a:t>
            </a:r>
            <a:endParaRPr sz="3400" b="1" i="0" u="none" strike="noStrike" cap="none" dirty="0">
              <a:solidFill>
                <a:srgbClr val="000000"/>
              </a:solidFill>
              <a:sym typeface="Raleway"/>
            </a:endParaRPr>
          </a:p>
        </p:txBody>
      </p:sp>
      <p:sp>
        <p:nvSpPr>
          <p:cNvPr id="170" name="Google Shape;170;p16"/>
          <p:cNvSpPr/>
          <p:nvPr/>
        </p:nvSpPr>
        <p:spPr>
          <a:xfrm>
            <a:off x="5285300" y="-17350"/>
            <a:ext cx="3879312" cy="2066875"/>
          </a:xfrm>
          <a:custGeom>
            <a:avLst/>
            <a:gdLst/>
            <a:ahLst/>
            <a:cxnLst/>
            <a:rect l="0" t="0" r="0" b="0"/>
            <a:pathLst>
              <a:path w="171613" h="151586" extrusionOk="0">
                <a:moveTo>
                  <a:pt x="0" y="694"/>
                </a:moveTo>
                <a:lnTo>
                  <a:pt x="171613" y="0"/>
                </a:lnTo>
                <a:lnTo>
                  <a:pt x="170790" y="151586"/>
                </a:lnTo>
                <a:lnTo>
                  <a:pt x="46492" y="123154"/>
                </a:lnTo>
                <a:close/>
              </a:path>
            </a:pathLst>
          </a:custGeom>
          <a:solidFill>
            <a:srgbClr val="ABE33F">
              <a:alpha val="80784"/>
            </a:srgbClr>
          </a:solidFill>
          <a:ln>
            <a:noFill/>
          </a:ln>
        </p:spPr>
      </p:sp>
      <p:sp>
        <p:nvSpPr>
          <p:cNvPr id="171" name="Google Shape;171;p16"/>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23</a:t>
            </a:fld>
            <a:endParaRPr sz="1200" b="0" i="0" u="none" strike="noStrike" cap="none">
              <a:solidFill>
                <a:srgbClr val="00AE9D"/>
              </a:solidFill>
              <a:latin typeface="Karla"/>
              <a:ea typeface="Karla"/>
              <a:cs typeface="Karla"/>
              <a:sym typeface="Karla"/>
            </a:endParaRPr>
          </a:p>
        </p:txBody>
      </p:sp>
      <p:sp>
        <p:nvSpPr>
          <p:cNvPr id="172" name="Google Shape;172;p16"/>
          <p:cNvSpPr txBox="1">
            <a:spLocks noGrp="1"/>
          </p:cNvSpPr>
          <p:nvPr>
            <p:ph type="subTitle" idx="4294967295"/>
          </p:nvPr>
        </p:nvSpPr>
        <p:spPr>
          <a:xfrm>
            <a:off x="132500" y="1333078"/>
            <a:ext cx="3195310" cy="1455278"/>
          </a:xfrm>
          <a:prstGeom prst="rect">
            <a:avLst/>
          </a:pr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t" anchorCtr="0">
            <a:noAutofit/>
          </a:bodyPr>
          <a:lstStyle/>
          <a:p>
            <a:pPr marL="0" marR="0" lvl="0" indent="0" algn="l" rtl="0">
              <a:lnSpc>
                <a:spcPct val="100000"/>
              </a:lnSpc>
              <a:spcBef>
                <a:spcPts val="600"/>
              </a:spcBef>
              <a:spcAft>
                <a:spcPts val="0"/>
              </a:spcAft>
              <a:buNone/>
            </a:pPr>
            <a:r>
              <a:rPr lang="es-MX" sz="1400" b="1" dirty="0" smtClean="0">
                <a:solidFill>
                  <a:srgbClr val="38761D"/>
                </a:solidFill>
              </a:rPr>
              <a:t>Segmento 4</a:t>
            </a:r>
            <a:endParaRPr sz="1400" b="1" dirty="0">
              <a:solidFill>
                <a:srgbClr val="38761D"/>
              </a:solidFill>
            </a:endParaRPr>
          </a:p>
          <a:p>
            <a:pPr marL="0" marR="0" lvl="0" indent="0" algn="l" rtl="0">
              <a:lnSpc>
                <a:spcPct val="100000"/>
              </a:lnSpc>
              <a:spcBef>
                <a:spcPts val="600"/>
              </a:spcBef>
              <a:spcAft>
                <a:spcPts val="0"/>
              </a:spcAft>
              <a:buNone/>
            </a:pPr>
            <a:r>
              <a:rPr lang="en" sz="1400" dirty="0" smtClean="0"/>
              <a:t>Las cooperativas en estudio se encuentran ubicadas en la Zonal 2, Cantón Quito, conformadas por 35 entidades.</a:t>
            </a:r>
            <a:endParaRPr sz="1400" dirty="0"/>
          </a:p>
        </p:txBody>
      </p:sp>
      <p:sp>
        <p:nvSpPr>
          <p:cNvPr id="177" name="Google Shape;177;p16"/>
          <p:cNvSpPr txBox="1">
            <a:spLocks noGrp="1"/>
          </p:cNvSpPr>
          <p:nvPr>
            <p:ph type="subTitle" idx="4294967295"/>
          </p:nvPr>
        </p:nvSpPr>
        <p:spPr>
          <a:xfrm>
            <a:off x="137776" y="3149600"/>
            <a:ext cx="3177900" cy="1474322"/>
          </a:xfrm>
          <a:prstGeom prst="rect">
            <a:avLst/>
          </a:pr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t" anchorCtr="0">
            <a:noAutofit/>
          </a:bodyPr>
          <a:lstStyle/>
          <a:p>
            <a:pPr marL="0" marR="0" lvl="0" indent="0" algn="l" rtl="0">
              <a:lnSpc>
                <a:spcPct val="100000"/>
              </a:lnSpc>
              <a:spcBef>
                <a:spcPts val="600"/>
              </a:spcBef>
              <a:spcAft>
                <a:spcPts val="0"/>
              </a:spcAft>
              <a:buNone/>
            </a:pPr>
            <a:r>
              <a:rPr lang="es-MX" sz="1400" b="1" dirty="0" smtClean="0">
                <a:solidFill>
                  <a:srgbClr val="274E13"/>
                </a:solidFill>
              </a:rPr>
              <a:t>Entre el 2016 y 2017</a:t>
            </a:r>
            <a:endParaRPr sz="1400" b="1" dirty="0">
              <a:solidFill>
                <a:srgbClr val="274E13"/>
              </a:solidFill>
            </a:endParaRPr>
          </a:p>
          <a:p>
            <a:pPr marL="457200" marR="0" lvl="0" indent="-304800" algn="l" rtl="0">
              <a:lnSpc>
                <a:spcPct val="100000"/>
              </a:lnSpc>
              <a:spcBef>
                <a:spcPts val="600"/>
              </a:spcBef>
              <a:spcAft>
                <a:spcPts val="0"/>
              </a:spcAft>
              <a:buSzPts val="1200"/>
              <a:buChar char="◆"/>
            </a:pPr>
            <a:r>
              <a:rPr lang="es-MX" sz="1400" dirty="0" smtClean="0"/>
              <a:t>Los activos tuvieron un decrecimiento del 10%</a:t>
            </a:r>
          </a:p>
          <a:p>
            <a:pPr marL="457200" marR="0" lvl="0" indent="-304800" algn="l" rtl="0">
              <a:lnSpc>
                <a:spcPct val="100000"/>
              </a:lnSpc>
              <a:spcBef>
                <a:spcPts val="600"/>
              </a:spcBef>
              <a:spcAft>
                <a:spcPts val="0"/>
              </a:spcAft>
              <a:buSzPts val="1200"/>
              <a:buChar char="◆"/>
            </a:pPr>
            <a:r>
              <a:rPr lang="es-MX" sz="1400" dirty="0" smtClean="0"/>
              <a:t>Los pasivo decrecieron 11% </a:t>
            </a:r>
            <a:endParaRPr sz="1400" dirty="0"/>
          </a:p>
          <a:p>
            <a:pPr marL="0" marR="0" lvl="0" indent="0" algn="l" rtl="0">
              <a:lnSpc>
                <a:spcPct val="100000"/>
              </a:lnSpc>
              <a:spcBef>
                <a:spcPts val="600"/>
              </a:spcBef>
              <a:spcAft>
                <a:spcPts val="0"/>
              </a:spcAft>
              <a:buClr>
                <a:srgbClr val="ABE33F"/>
              </a:buClr>
              <a:buSzPts val="2400"/>
              <a:buFont typeface="Karla"/>
              <a:buNone/>
            </a:pPr>
            <a:endParaRPr sz="1400" dirty="0"/>
          </a:p>
        </p:txBody>
      </p:sp>
      <p:cxnSp>
        <p:nvCxnSpPr>
          <p:cNvPr id="178" name="Google Shape;178;p16"/>
          <p:cNvCxnSpPr/>
          <p:nvPr/>
        </p:nvCxnSpPr>
        <p:spPr>
          <a:xfrm flipH="1">
            <a:off x="3508120" y="1296156"/>
            <a:ext cx="26055" cy="3413598"/>
          </a:xfrm>
          <a:prstGeom prst="straightConnector1">
            <a:avLst/>
          </a:prstGeom>
          <a:noFill/>
          <a:ln w="28575" cap="flat" cmpd="sng">
            <a:solidFill>
              <a:schemeClr val="accent3"/>
            </a:solidFill>
            <a:prstDash val="solid"/>
            <a:round/>
            <a:headEnd type="none" w="med" len="med"/>
            <a:tailEnd type="none" w="med" len="med"/>
          </a:ln>
        </p:spPr>
      </p:cxnSp>
      <p:sp>
        <p:nvSpPr>
          <p:cNvPr id="180" name="Google Shape;180;p16"/>
          <p:cNvSpPr/>
          <p:nvPr/>
        </p:nvSpPr>
        <p:spPr>
          <a:xfrm>
            <a:off x="5961983" y="733789"/>
            <a:ext cx="548693" cy="393580"/>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177;p16"/>
          <p:cNvSpPr txBox="1">
            <a:spLocks/>
          </p:cNvSpPr>
          <p:nvPr/>
        </p:nvSpPr>
        <p:spPr>
          <a:xfrm>
            <a:off x="4086666" y="1363392"/>
            <a:ext cx="4848021" cy="3711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None/>
            </a:pPr>
            <a:r>
              <a:rPr lang="es-MX" sz="1600" b="1" dirty="0">
                <a:solidFill>
                  <a:srgbClr val="274E13"/>
                </a:solidFill>
              </a:rPr>
              <a:t>Evolución de activos, pasivos y </a:t>
            </a:r>
            <a:r>
              <a:rPr lang="es-MX" sz="1600" b="1" dirty="0" smtClean="0">
                <a:solidFill>
                  <a:srgbClr val="274E13"/>
                </a:solidFill>
              </a:rPr>
              <a:t>patrimonio</a:t>
            </a:r>
            <a:endParaRPr lang="es-MX" sz="1400" dirty="0" smtClean="0"/>
          </a:p>
        </p:txBody>
      </p:sp>
    </p:spTree>
    <p:extLst>
      <p:ext uri="{BB962C8B-B14F-4D97-AF65-F5344CB8AC3E}">
        <p14:creationId xmlns:p14="http://schemas.microsoft.com/office/powerpoint/2010/main" val="1358977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18" name="Google Shape;399;p34"/>
          <p:cNvSpPr/>
          <p:nvPr/>
        </p:nvSpPr>
        <p:spPr>
          <a:xfrm>
            <a:off x="-10053" y="1010391"/>
            <a:ext cx="1554585" cy="1659466"/>
          </a:xfrm>
          <a:prstGeom prst="homePlate">
            <a:avLst>
              <a:gd name="adj" fmla="val 211909"/>
            </a:avLst>
          </a:prstGeom>
          <a:solidFill>
            <a:srgbClr val="00AE9D">
              <a:alpha val="83140"/>
            </a:srgbClr>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1" i="0" u="none" strike="noStrike" cap="none" dirty="0">
              <a:solidFill>
                <a:srgbClr val="004C52"/>
              </a:solidFill>
              <a:latin typeface="Karla"/>
              <a:ea typeface="Karla"/>
              <a:cs typeface="Karla"/>
              <a:sym typeface="Karla"/>
            </a:endParaRPr>
          </a:p>
        </p:txBody>
      </p:sp>
      <p:sp>
        <p:nvSpPr>
          <p:cNvPr id="397" name="Google Shape;397;p34"/>
          <p:cNvSpPr txBox="1">
            <a:spLocks noGrp="1"/>
          </p:cNvSpPr>
          <p:nvPr>
            <p:ph type="title"/>
          </p:nvPr>
        </p:nvSpPr>
        <p:spPr>
          <a:xfrm>
            <a:off x="965673" y="398400"/>
            <a:ext cx="7370700" cy="8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2400"/>
              <a:buFont typeface="Raleway"/>
              <a:buNone/>
            </a:pPr>
            <a:r>
              <a:rPr lang="en" sz="2400" b="1" i="0" u="none" strike="noStrike" cap="none" dirty="0" smtClean="0">
                <a:solidFill>
                  <a:srgbClr val="FFFFFF"/>
                </a:solidFill>
                <a:latin typeface="Raleway"/>
                <a:ea typeface="Raleway"/>
                <a:cs typeface="Raleway"/>
                <a:sym typeface="Raleway"/>
              </a:rPr>
              <a:t>Obligaciones con el público</a:t>
            </a:r>
            <a:endParaRPr sz="2400" b="1" i="0" u="none" strike="noStrike" cap="none" dirty="0">
              <a:solidFill>
                <a:srgbClr val="FFFFFF"/>
              </a:solidFill>
              <a:latin typeface="Raleway"/>
              <a:ea typeface="Raleway"/>
              <a:cs typeface="Raleway"/>
              <a:sym typeface="Raleway"/>
            </a:endParaRPr>
          </a:p>
        </p:txBody>
      </p:sp>
      <p:sp>
        <p:nvSpPr>
          <p:cNvPr id="399" name="Google Shape;399;p34"/>
          <p:cNvSpPr/>
          <p:nvPr/>
        </p:nvSpPr>
        <p:spPr>
          <a:xfrm>
            <a:off x="-1" y="3396188"/>
            <a:ext cx="1554585" cy="1659466"/>
          </a:xfrm>
          <a:prstGeom prst="homePlate">
            <a:avLst>
              <a:gd name="adj" fmla="val 211909"/>
            </a:avLst>
          </a:prstGeom>
          <a:solidFill>
            <a:srgbClr val="00AE9D">
              <a:alpha val="83140"/>
            </a:srgbClr>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1" i="0" u="none" strike="noStrike" cap="none" dirty="0">
              <a:solidFill>
                <a:srgbClr val="004C52"/>
              </a:solidFill>
              <a:latin typeface="Karla"/>
              <a:ea typeface="Karla"/>
              <a:cs typeface="Karla"/>
              <a:sym typeface="Karla"/>
            </a:endParaRPr>
          </a:p>
        </p:txBody>
      </p:sp>
      <p:sp>
        <p:nvSpPr>
          <p:cNvPr id="400" name="Google Shape;400;p34"/>
          <p:cNvSpPr/>
          <p:nvPr/>
        </p:nvSpPr>
        <p:spPr>
          <a:xfrm>
            <a:off x="-1" y="2125885"/>
            <a:ext cx="1554585" cy="1659466"/>
          </a:xfrm>
          <a:prstGeom prst="homePlate">
            <a:avLst>
              <a:gd name="adj" fmla="val 211909"/>
            </a:avLst>
          </a:prstGeom>
          <a:solidFill>
            <a:srgbClr val="ABE33F">
              <a:alpha val="80780"/>
            </a:srgbClr>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1" i="0" u="none" strike="noStrike" cap="none" dirty="0">
              <a:solidFill>
                <a:srgbClr val="004C52"/>
              </a:solidFill>
              <a:latin typeface="Karla"/>
              <a:ea typeface="Karla"/>
              <a:cs typeface="Karla"/>
              <a:sym typeface="Karla"/>
            </a:endParaRPr>
          </a:p>
        </p:txBody>
      </p:sp>
      <p:sp>
        <p:nvSpPr>
          <p:cNvPr id="401" name="Google Shape;401;p34"/>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24</a:t>
            </a:fld>
            <a:endParaRPr sz="1200" b="0" i="0" u="none" strike="noStrike" cap="none" dirty="0">
              <a:solidFill>
                <a:srgbClr val="00AE9D"/>
              </a:solidFill>
              <a:latin typeface="Karla"/>
              <a:ea typeface="Karla"/>
              <a:cs typeface="Karla"/>
              <a:sym typeface="Karla"/>
            </a:endParaRPr>
          </a:p>
        </p:txBody>
      </p:sp>
      <p:grpSp>
        <p:nvGrpSpPr>
          <p:cNvPr id="7" name="Google Shape;633;p42"/>
          <p:cNvGrpSpPr/>
          <p:nvPr/>
        </p:nvGrpSpPr>
        <p:grpSpPr>
          <a:xfrm>
            <a:off x="454237" y="508000"/>
            <a:ext cx="477569" cy="308168"/>
            <a:chOff x="1241275" y="3718400"/>
            <a:chExt cx="450650" cy="302875"/>
          </a:xfrm>
        </p:grpSpPr>
        <p:sp>
          <p:nvSpPr>
            <p:cNvPr id="8" name="Google Shape;634;p42"/>
            <p:cNvSpPr/>
            <p:nvPr/>
          </p:nvSpPr>
          <p:spPr>
            <a:xfrm>
              <a:off x="1241275" y="3718400"/>
              <a:ext cx="450650" cy="302875"/>
            </a:xfrm>
            <a:custGeom>
              <a:avLst/>
              <a:gdLst/>
              <a:ahLst/>
              <a:cxnLst/>
              <a:rect l="0" t="0" r="0" b="0"/>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 name="Google Shape;635;p42"/>
            <p:cNvSpPr/>
            <p:nvPr/>
          </p:nvSpPr>
          <p:spPr>
            <a:xfrm>
              <a:off x="1293175" y="3895475"/>
              <a:ext cx="174050" cy="12225"/>
            </a:xfrm>
            <a:custGeom>
              <a:avLst/>
              <a:gdLst/>
              <a:ahLst/>
              <a:cxnLst/>
              <a:rect l="0" t="0" r="0" b="0"/>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 name="Google Shape;636;p42"/>
            <p:cNvSpPr/>
            <p:nvPr/>
          </p:nvSpPr>
          <p:spPr>
            <a:xfrm>
              <a:off x="1293175" y="3935775"/>
              <a:ext cx="122750" cy="12225"/>
            </a:xfrm>
            <a:custGeom>
              <a:avLst/>
              <a:gdLst/>
              <a:ahLst/>
              <a:cxnLst/>
              <a:rect l="0" t="0" r="0" b="0"/>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 name="Google Shape;637;p42"/>
            <p:cNvSpPr/>
            <p:nvPr/>
          </p:nvSpPr>
          <p:spPr>
            <a:xfrm>
              <a:off x="1570375" y="3901575"/>
              <a:ext cx="62300" cy="40325"/>
            </a:xfrm>
            <a:custGeom>
              <a:avLst/>
              <a:gdLst/>
              <a:ahLst/>
              <a:cxnLst/>
              <a:rect l="0" t="0" r="0" b="0"/>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2" name="Imagen 1"/>
          <p:cNvPicPr>
            <a:picLocks noChangeAspect="1"/>
          </p:cNvPicPr>
          <p:nvPr/>
        </p:nvPicPr>
        <p:blipFill rotWithShape="1">
          <a:blip r:embed="rId3"/>
          <a:srcRect l="5462" r="5707"/>
          <a:stretch/>
        </p:blipFill>
        <p:spPr>
          <a:xfrm>
            <a:off x="3680178" y="1456266"/>
            <a:ext cx="5330441" cy="2844800"/>
          </a:xfrm>
          <a:prstGeom prst="rect">
            <a:avLst/>
          </a:prstGeom>
        </p:spPr>
      </p:pic>
      <p:sp>
        <p:nvSpPr>
          <p:cNvPr id="14" name="Google Shape;172;p16"/>
          <p:cNvSpPr txBox="1">
            <a:spLocks/>
          </p:cNvSpPr>
          <p:nvPr/>
        </p:nvSpPr>
        <p:spPr>
          <a:xfrm>
            <a:off x="693021" y="1267089"/>
            <a:ext cx="2882814" cy="1503750"/>
          </a:xfrm>
          <a:prstGeom prst="rect">
            <a:avLst/>
          </a:prstGeom>
          <a:noFill/>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lgn="ctr">
              <a:buNone/>
            </a:pPr>
            <a:r>
              <a:rPr lang="es-MX" sz="1400" dirty="0" smtClean="0"/>
              <a:t>Durante </a:t>
            </a:r>
            <a:r>
              <a:rPr lang="es-MX" sz="1400" dirty="0"/>
              <a:t>los periodos 2015 al 2017 descendieron un 40</a:t>
            </a:r>
            <a:r>
              <a:rPr lang="es-MX" sz="1400" dirty="0" smtClean="0"/>
              <a:t>%. Los </a:t>
            </a:r>
            <a:r>
              <a:rPr lang="es-MX" sz="1400" dirty="0"/>
              <a:t>depósitos a plazo </a:t>
            </a:r>
            <a:r>
              <a:rPr lang="es-MX" sz="1400" dirty="0" smtClean="0"/>
              <a:t>disminuyeron en </a:t>
            </a:r>
            <a:r>
              <a:rPr lang="es-MX" sz="1400" dirty="0"/>
              <a:t>mayor medida debido a que pasaron $ 46 millones en el 2015 a $ 20,5 millones </a:t>
            </a:r>
            <a:r>
              <a:rPr lang="es-MX" sz="1400" dirty="0" smtClean="0"/>
              <a:t>en el 2017</a:t>
            </a:r>
            <a:endParaRPr lang="es-MX" sz="1400" dirty="0"/>
          </a:p>
        </p:txBody>
      </p:sp>
      <p:sp>
        <p:nvSpPr>
          <p:cNvPr id="17" name="Google Shape;172;p16"/>
          <p:cNvSpPr txBox="1">
            <a:spLocks/>
          </p:cNvSpPr>
          <p:nvPr/>
        </p:nvSpPr>
        <p:spPr>
          <a:xfrm>
            <a:off x="733372" y="2926555"/>
            <a:ext cx="2882814" cy="2065337"/>
          </a:xfrm>
          <a:prstGeom prst="rect">
            <a:avLst/>
          </a:prstGeom>
          <a:noFill/>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lgn="ctr">
              <a:buNone/>
            </a:pPr>
            <a:r>
              <a:rPr lang="es-MX" sz="1350" dirty="0" smtClean="0"/>
              <a:t>En el 2015 el monto de </a:t>
            </a:r>
            <a:r>
              <a:rPr lang="es-MX" sz="1350" dirty="0"/>
              <a:t>depósitos a plazo fijo </a:t>
            </a:r>
            <a:r>
              <a:rPr lang="es-MX" sz="1350" dirty="0" smtClean="0"/>
              <a:t>es mayores a los </a:t>
            </a:r>
            <a:r>
              <a:rPr lang="es-MX" sz="1350" dirty="0"/>
              <a:t>depósitos a la vista, aunque en los siguientes dos años, este porcentaje son </a:t>
            </a:r>
            <a:r>
              <a:rPr lang="es-MX" sz="1350" dirty="0" smtClean="0"/>
              <a:t>semejantes, lo </a:t>
            </a:r>
            <a:r>
              <a:rPr lang="es-MX" sz="1350" dirty="0"/>
              <a:t>cual denota una debilidad en estructura </a:t>
            </a:r>
            <a:r>
              <a:rPr lang="es-MX" sz="1350" dirty="0" smtClean="0"/>
              <a:t>financiera debido al tiempo de recuperación de créditos </a:t>
            </a:r>
            <a:endParaRPr lang="es-MX" sz="1350" dirty="0"/>
          </a:p>
        </p:txBody>
      </p:sp>
      <p:sp>
        <p:nvSpPr>
          <p:cNvPr id="19" name="Google Shape;302;p24"/>
          <p:cNvSpPr txBox="1">
            <a:spLocks/>
          </p:cNvSpPr>
          <p:nvPr/>
        </p:nvSpPr>
        <p:spPr>
          <a:xfrm>
            <a:off x="4079341" y="4241732"/>
            <a:ext cx="4365010" cy="519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360"/>
              </a:spcBef>
              <a:buClr>
                <a:srgbClr val="ABE33F"/>
              </a:buClr>
              <a:buSzPts val="1400"/>
              <a:buFont typeface="Karla"/>
              <a:buNone/>
            </a:pPr>
            <a:r>
              <a:rPr lang="es-MX" sz="1200" b="1" smtClean="0"/>
              <a:t>Fuente: </a:t>
            </a:r>
            <a:r>
              <a:rPr lang="es-MX" sz="1200" smtClean="0"/>
              <a:t>Superintendencia de Economía Popular y Solidaria</a:t>
            </a:r>
            <a:endParaRPr lang="es-MX" sz="1200" dirty="0">
              <a:solidFill>
                <a:srgbClr val="004C52"/>
              </a:solidFill>
              <a:sym typeface="Karla"/>
            </a:endParaRPr>
          </a:p>
        </p:txBody>
      </p:sp>
    </p:spTree>
    <p:extLst>
      <p:ext uri="{BB962C8B-B14F-4D97-AF65-F5344CB8AC3E}">
        <p14:creationId xmlns:p14="http://schemas.microsoft.com/office/powerpoint/2010/main" val="2056394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19" name="Google Shape;400;p34"/>
          <p:cNvSpPr/>
          <p:nvPr/>
        </p:nvSpPr>
        <p:spPr>
          <a:xfrm>
            <a:off x="-14077" y="3354628"/>
            <a:ext cx="1554585" cy="1659466"/>
          </a:xfrm>
          <a:prstGeom prst="homePlate">
            <a:avLst>
              <a:gd name="adj" fmla="val 211909"/>
            </a:avLst>
          </a:prstGeom>
          <a:solidFill>
            <a:srgbClr val="ABE33F">
              <a:alpha val="80780"/>
            </a:srgbClr>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1" i="0" u="none" strike="noStrike" cap="none" dirty="0">
              <a:solidFill>
                <a:srgbClr val="004C52"/>
              </a:solidFill>
              <a:latin typeface="Karla"/>
              <a:ea typeface="Karla"/>
              <a:cs typeface="Karla"/>
              <a:sym typeface="Karla"/>
            </a:endParaRPr>
          </a:p>
        </p:txBody>
      </p:sp>
      <p:sp>
        <p:nvSpPr>
          <p:cNvPr id="16" name="Google Shape;399;p34"/>
          <p:cNvSpPr/>
          <p:nvPr/>
        </p:nvSpPr>
        <p:spPr>
          <a:xfrm rot="17853760">
            <a:off x="7986889" y="640815"/>
            <a:ext cx="1554585" cy="1659466"/>
          </a:xfrm>
          <a:prstGeom prst="homePlate">
            <a:avLst>
              <a:gd name="adj" fmla="val 211909"/>
            </a:avLst>
          </a:prstGeom>
          <a:solidFill>
            <a:srgbClr val="00AE9D">
              <a:alpha val="83140"/>
            </a:srgbClr>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1" i="0" u="none" strike="noStrike" cap="none" dirty="0">
              <a:solidFill>
                <a:srgbClr val="004C52"/>
              </a:solidFill>
              <a:latin typeface="Karla"/>
              <a:ea typeface="Karla"/>
              <a:cs typeface="Karla"/>
              <a:sym typeface="Karla"/>
            </a:endParaRPr>
          </a:p>
        </p:txBody>
      </p:sp>
      <p:sp>
        <p:nvSpPr>
          <p:cNvPr id="397" name="Google Shape;397;p34"/>
          <p:cNvSpPr txBox="1">
            <a:spLocks noGrp="1"/>
          </p:cNvSpPr>
          <p:nvPr>
            <p:ph type="title"/>
          </p:nvPr>
        </p:nvSpPr>
        <p:spPr>
          <a:xfrm>
            <a:off x="965673" y="398400"/>
            <a:ext cx="7370700" cy="8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2400"/>
              <a:buFont typeface="Raleway"/>
              <a:buNone/>
            </a:pPr>
            <a:r>
              <a:rPr lang="en" sz="2400" b="1" i="0" u="none" strike="noStrike" cap="none" dirty="0" smtClean="0">
                <a:solidFill>
                  <a:srgbClr val="FFFFFF"/>
                </a:solidFill>
                <a:latin typeface="Raleway"/>
                <a:ea typeface="Raleway"/>
                <a:cs typeface="Raleway"/>
                <a:sym typeface="Raleway"/>
              </a:rPr>
              <a:t>Créditos</a:t>
            </a:r>
            <a:endParaRPr sz="2400" b="1" i="0" u="none" strike="noStrike" cap="none" dirty="0">
              <a:solidFill>
                <a:srgbClr val="FFFFFF"/>
              </a:solidFill>
              <a:latin typeface="Raleway"/>
              <a:ea typeface="Raleway"/>
              <a:cs typeface="Raleway"/>
              <a:sym typeface="Raleway"/>
            </a:endParaRPr>
          </a:p>
        </p:txBody>
      </p:sp>
      <p:sp>
        <p:nvSpPr>
          <p:cNvPr id="401" name="Google Shape;401;p34"/>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25</a:t>
            </a:fld>
            <a:endParaRPr sz="1200" b="0" i="0" u="none" strike="noStrike" cap="none" dirty="0">
              <a:solidFill>
                <a:srgbClr val="00AE9D"/>
              </a:solidFill>
              <a:latin typeface="Karla"/>
              <a:ea typeface="Karla"/>
              <a:cs typeface="Karla"/>
              <a:sym typeface="Karla"/>
            </a:endParaRPr>
          </a:p>
        </p:txBody>
      </p:sp>
      <p:grpSp>
        <p:nvGrpSpPr>
          <p:cNvPr id="7" name="Google Shape;633;p42"/>
          <p:cNvGrpSpPr/>
          <p:nvPr/>
        </p:nvGrpSpPr>
        <p:grpSpPr>
          <a:xfrm>
            <a:off x="454237" y="508000"/>
            <a:ext cx="477569" cy="308168"/>
            <a:chOff x="1241275" y="3718400"/>
            <a:chExt cx="450650" cy="302875"/>
          </a:xfrm>
        </p:grpSpPr>
        <p:sp>
          <p:nvSpPr>
            <p:cNvPr id="8" name="Google Shape;634;p42"/>
            <p:cNvSpPr/>
            <p:nvPr/>
          </p:nvSpPr>
          <p:spPr>
            <a:xfrm>
              <a:off x="1241275" y="3718400"/>
              <a:ext cx="450650" cy="302875"/>
            </a:xfrm>
            <a:custGeom>
              <a:avLst/>
              <a:gdLst/>
              <a:ahLst/>
              <a:cxnLst/>
              <a:rect l="0" t="0" r="0" b="0"/>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 name="Google Shape;635;p42"/>
            <p:cNvSpPr/>
            <p:nvPr/>
          </p:nvSpPr>
          <p:spPr>
            <a:xfrm>
              <a:off x="1293175" y="3895475"/>
              <a:ext cx="174050" cy="12225"/>
            </a:xfrm>
            <a:custGeom>
              <a:avLst/>
              <a:gdLst/>
              <a:ahLst/>
              <a:cxnLst/>
              <a:rect l="0" t="0" r="0" b="0"/>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 name="Google Shape;636;p42"/>
            <p:cNvSpPr/>
            <p:nvPr/>
          </p:nvSpPr>
          <p:spPr>
            <a:xfrm>
              <a:off x="1293175" y="3935775"/>
              <a:ext cx="122750" cy="12225"/>
            </a:xfrm>
            <a:custGeom>
              <a:avLst/>
              <a:gdLst/>
              <a:ahLst/>
              <a:cxnLst/>
              <a:rect l="0" t="0" r="0" b="0"/>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 name="Google Shape;637;p42"/>
            <p:cNvSpPr/>
            <p:nvPr/>
          </p:nvSpPr>
          <p:spPr>
            <a:xfrm>
              <a:off x="1570375" y="3901575"/>
              <a:ext cx="62300" cy="40325"/>
            </a:xfrm>
            <a:custGeom>
              <a:avLst/>
              <a:gdLst/>
              <a:ahLst/>
              <a:cxnLst/>
              <a:rect l="0" t="0" r="0" b="0"/>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3" name="Imagen 2"/>
          <p:cNvPicPr>
            <a:picLocks noChangeAspect="1"/>
          </p:cNvPicPr>
          <p:nvPr/>
        </p:nvPicPr>
        <p:blipFill rotWithShape="1">
          <a:blip r:embed="rId3"/>
          <a:srcRect l="5746" r="4220"/>
          <a:stretch/>
        </p:blipFill>
        <p:spPr>
          <a:xfrm>
            <a:off x="4210756" y="2095538"/>
            <a:ext cx="4809006" cy="2670489"/>
          </a:xfrm>
          <a:prstGeom prst="rect">
            <a:avLst/>
          </a:prstGeom>
        </p:spPr>
      </p:pic>
      <p:sp>
        <p:nvSpPr>
          <p:cNvPr id="14" name="Google Shape;172;p16"/>
          <p:cNvSpPr txBox="1">
            <a:spLocks/>
          </p:cNvSpPr>
          <p:nvPr/>
        </p:nvSpPr>
        <p:spPr>
          <a:xfrm>
            <a:off x="802995" y="3171887"/>
            <a:ext cx="3125969" cy="1659757"/>
          </a:xfrm>
          <a:prstGeom prst="rect">
            <a:avLst/>
          </a:prstGeom>
          <a:noFill/>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lgn="ctr">
              <a:buNone/>
            </a:pPr>
            <a:r>
              <a:rPr lang="es-MX" sz="1300" b="1" dirty="0" smtClean="0"/>
              <a:t>Cartera de crédito en el 2017</a:t>
            </a:r>
          </a:p>
          <a:p>
            <a:pPr marL="0" indent="0" algn="ctr">
              <a:buNone/>
            </a:pPr>
            <a:r>
              <a:rPr lang="es-MX" sz="1300" dirty="0" smtClean="0"/>
              <a:t>El segmento de consumo representa el 53% del total de la cartera, mientras que el segmento de microcrédito representa el 45%, constituyéndose estos dos segmentos con el 98%</a:t>
            </a:r>
            <a:endParaRPr lang="es-MX" sz="1300" dirty="0"/>
          </a:p>
        </p:txBody>
      </p:sp>
      <p:sp>
        <p:nvSpPr>
          <p:cNvPr id="15" name="Google Shape;172;p16"/>
          <p:cNvSpPr txBox="1">
            <a:spLocks/>
          </p:cNvSpPr>
          <p:nvPr/>
        </p:nvSpPr>
        <p:spPr>
          <a:xfrm>
            <a:off x="4757237" y="1083733"/>
            <a:ext cx="3195310" cy="1229736"/>
          </a:xfrm>
          <a:prstGeom prst="rect">
            <a:avLst/>
          </a:prstGeom>
          <a:noFill/>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lgn="ctr">
              <a:buFont typeface="Karla"/>
              <a:buNone/>
            </a:pPr>
            <a:r>
              <a:rPr lang="es-MX" sz="1400" b="1" dirty="0" smtClean="0">
                <a:solidFill>
                  <a:srgbClr val="38761D"/>
                </a:solidFill>
              </a:rPr>
              <a:t>Microcrédito:</a:t>
            </a:r>
          </a:p>
          <a:p>
            <a:pPr marL="0" indent="0" algn="ctr">
              <a:buFont typeface="Karla"/>
              <a:buNone/>
            </a:pPr>
            <a:r>
              <a:rPr lang="es-MX" sz="1400" dirty="0" smtClean="0"/>
              <a:t>En el periodo 2015 era el segmento más representativo, sin embargo, disminuyó un 45% para el 2017</a:t>
            </a:r>
            <a:endParaRPr lang="es-MX" sz="1400" dirty="0"/>
          </a:p>
        </p:txBody>
      </p:sp>
      <p:pic>
        <p:nvPicPr>
          <p:cNvPr id="5" name="Imagen 4"/>
          <p:cNvPicPr>
            <a:picLocks noChangeAspect="1"/>
          </p:cNvPicPr>
          <p:nvPr/>
        </p:nvPicPr>
        <p:blipFill>
          <a:blip r:embed="rId4"/>
          <a:stretch>
            <a:fillRect/>
          </a:stretch>
        </p:blipFill>
        <p:spPr>
          <a:xfrm>
            <a:off x="182289" y="1346817"/>
            <a:ext cx="3746675" cy="1486947"/>
          </a:xfrm>
          <a:prstGeom prst="rect">
            <a:avLst/>
          </a:prstGeom>
        </p:spPr>
      </p:pic>
      <p:sp>
        <p:nvSpPr>
          <p:cNvPr id="20" name="Google Shape;302;p24"/>
          <p:cNvSpPr txBox="1">
            <a:spLocks/>
          </p:cNvSpPr>
          <p:nvPr/>
        </p:nvSpPr>
        <p:spPr>
          <a:xfrm>
            <a:off x="301472" y="4739950"/>
            <a:ext cx="4365010" cy="519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360"/>
              </a:spcBef>
              <a:buClr>
                <a:srgbClr val="ABE33F"/>
              </a:buClr>
              <a:buSzPts val="1400"/>
              <a:buFont typeface="Karla"/>
              <a:buNone/>
            </a:pPr>
            <a:r>
              <a:rPr lang="es-MX" sz="1200" b="1" dirty="0" smtClean="0"/>
              <a:t>Fuente: </a:t>
            </a:r>
            <a:r>
              <a:rPr lang="es-MX" sz="1200" dirty="0" smtClean="0"/>
              <a:t>Superintendencia de Economía Popular y Solidaria</a:t>
            </a:r>
            <a:endParaRPr lang="es-MX" sz="1200" dirty="0">
              <a:solidFill>
                <a:srgbClr val="004C52"/>
              </a:solidFill>
              <a:sym typeface="Karl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4"/>
          <p:cNvSpPr txBox="1">
            <a:spLocks noGrp="1"/>
          </p:cNvSpPr>
          <p:nvPr>
            <p:ph type="title"/>
          </p:nvPr>
        </p:nvSpPr>
        <p:spPr>
          <a:xfrm>
            <a:off x="999540" y="364533"/>
            <a:ext cx="7370700" cy="8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2400"/>
              <a:buFont typeface="Raleway"/>
              <a:buNone/>
            </a:pPr>
            <a:r>
              <a:rPr lang="en" sz="2400" b="1" i="0" u="none" strike="noStrike" cap="none" dirty="0" smtClean="0">
                <a:solidFill>
                  <a:srgbClr val="FFFFFF"/>
                </a:solidFill>
                <a:latin typeface="Raleway"/>
                <a:ea typeface="Raleway"/>
                <a:cs typeface="Raleway"/>
                <a:sym typeface="Raleway"/>
              </a:rPr>
              <a:t>Morosidad</a:t>
            </a:r>
            <a:endParaRPr sz="2400" b="1" i="0" u="none" strike="noStrike" cap="none" dirty="0">
              <a:solidFill>
                <a:srgbClr val="FFFFFF"/>
              </a:solidFill>
              <a:latin typeface="Raleway"/>
              <a:ea typeface="Raleway"/>
              <a:cs typeface="Raleway"/>
              <a:sym typeface="Raleway"/>
            </a:endParaRPr>
          </a:p>
        </p:txBody>
      </p:sp>
      <p:sp>
        <p:nvSpPr>
          <p:cNvPr id="401" name="Google Shape;401;p34"/>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26</a:t>
            </a:fld>
            <a:endParaRPr sz="1200" b="0" i="0" u="none" strike="noStrike" cap="none" dirty="0">
              <a:solidFill>
                <a:srgbClr val="00AE9D"/>
              </a:solidFill>
              <a:latin typeface="Karla"/>
              <a:ea typeface="Karla"/>
              <a:cs typeface="Karla"/>
              <a:sym typeface="Karla"/>
            </a:endParaRPr>
          </a:p>
        </p:txBody>
      </p:sp>
      <p:sp>
        <p:nvSpPr>
          <p:cNvPr id="12" name="Google Shape;426;p37"/>
          <p:cNvSpPr txBox="1">
            <a:spLocks/>
          </p:cNvSpPr>
          <p:nvPr/>
        </p:nvSpPr>
        <p:spPr>
          <a:xfrm>
            <a:off x="457200" y="3070578"/>
            <a:ext cx="3766500" cy="162822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Font typeface="Karla"/>
              <a:buNone/>
            </a:pPr>
            <a:r>
              <a:rPr lang="en-US" sz="1400" b="1" dirty="0" smtClean="0">
                <a:solidFill>
                  <a:srgbClr val="00AE9D"/>
                </a:solidFill>
                <a:latin typeface="Raleway"/>
                <a:ea typeface="Raleway"/>
                <a:cs typeface="Raleway"/>
                <a:sym typeface="Raleway"/>
              </a:rPr>
              <a:t>% </a:t>
            </a:r>
            <a:r>
              <a:rPr lang="es-MX" sz="1400" b="1" dirty="0" smtClean="0">
                <a:solidFill>
                  <a:srgbClr val="00AE9D"/>
                </a:solidFill>
                <a:latin typeface="Raleway"/>
                <a:ea typeface="Raleway"/>
                <a:cs typeface="Raleway"/>
                <a:sym typeface="Raleway"/>
              </a:rPr>
              <a:t>Morosidad</a:t>
            </a:r>
            <a:r>
              <a:rPr lang="en-US" sz="1400" b="1" dirty="0" smtClean="0">
                <a:solidFill>
                  <a:srgbClr val="00AE9D"/>
                </a:solidFill>
                <a:latin typeface="Raleway"/>
                <a:ea typeface="Raleway"/>
                <a:cs typeface="Raleway"/>
                <a:sym typeface="Raleway"/>
              </a:rPr>
              <a:t> </a:t>
            </a:r>
            <a:r>
              <a:rPr lang="en-US" sz="1400" b="1" dirty="0" err="1" smtClean="0">
                <a:solidFill>
                  <a:srgbClr val="00AE9D"/>
                </a:solidFill>
                <a:latin typeface="Raleway"/>
                <a:ea typeface="Raleway"/>
                <a:cs typeface="Raleway"/>
                <a:sym typeface="Raleway"/>
              </a:rPr>
              <a:t>menor</a:t>
            </a:r>
            <a:r>
              <a:rPr lang="en-US" sz="1400" b="1" dirty="0" smtClean="0">
                <a:solidFill>
                  <a:srgbClr val="00AE9D"/>
                </a:solidFill>
                <a:latin typeface="Raleway"/>
                <a:ea typeface="Raleway"/>
                <a:cs typeface="Raleway"/>
                <a:sym typeface="Raleway"/>
              </a:rPr>
              <a:t> </a:t>
            </a:r>
            <a:r>
              <a:rPr lang="en-US" sz="1400" b="1" dirty="0" err="1" smtClean="0">
                <a:solidFill>
                  <a:srgbClr val="00AE9D"/>
                </a:solidFill>
                <a:latin typeface="Raleway"/>
                <a:ea typeface="Raleway"/>
                <a:cs typeface="Raleway"/>
                <a:sym typeface="Raleway"/>
              </a:rPr>
              <a:t>por</a:t>
            </a:r>
            <a:r>
              <a:rPr lang="en-US" sz="1400" b="1" dirty="0" smtClean="0">
                <a:solidFill>
                  <a:srgbClr val="00AE9D"/>
                </a:solidFill>
                <a:latin typeface="Raleway"/>
                <a:ea typeface="Raleway"/>
                <a:cs typeface="Raleway"/>
                <a:sym typeface="Raleway"/>
              </a:rPr>
              <a:t> </a:t>
            </a:r>
            <a:r>
              <a:rPr lang="en-US" sz="1400" b="1" dirty="0" err="1" smtClean="0">
                <a:solidFill>
                  <a:srgbClr val="00AE9D"/>
                </a:solidFill>
                <a:latin typeface="Raleway"/>
                <a:ea typeface="Raleway"/>
                <a:cs typeface="Raleway"/>
                <a:sym typeface="Raleway"/>
              </a:rPr>
              <a:t>disminución</a:t>
            </a:r>
            <a:r>
              <a:rPr lang="en-US" sz="1400" b="1" dirty="0" smtClean="0">
                <a:solidFill>
                  <a:srgbClr val="00AE9D"/>
                </a:solidFill>
                <a:latin typeface="Raleway"/>
                <a:ea typeface="Raleway"/>
                <a:cs typeface="Raleway"/>
                <a:sym typeface="Raleway"/>
              </a:rPr>
              <a:t> de la </a:t>
            </a:r>
            <a:r>
              <a:rPr lang="en-US" sz="1400" b="1" dirty="0" err="1" smtClean="0">
                <a:solidFill>
                  <a:srgbClr val="00AE9D"/>
                </a:solidFill>
                <a:latin typeface="Raleway"/>
                <a:ea typeface="Raleway"/>
                <a:cs typeface="Raleway"/>
                <a:sym typeface="Raleway"/>
              </a:rPr>
              <a:t>cartera</a:t>
            </a:r>
            <a:endParaRPr lang="en-US" sz="1400" b="1" dirty="0" smtClean="0">
              <a:solidFill>
                <a:srgbClr val="00AE9D"/>
              </a:solidFill>
              <a:latin typeface="Raleway"/>
              <a:ea typeface="Raleway"/>
              <a:cs typeface="Raleway"/>
              <a:sym typeface="Raleway"/>
            </a:endParaRPr>
          </a:p>
          <a:p>
            <a:pPr marL="0" indent="0">
              <a:buNone/>
            </a:pPr>
            <a:r>
              <a:rPr lang="es-MX" sz="1400" dirty="0" smtClean="0"/>
              <a:t>Pese </a:t>
            </a:r>
            <a:r>
              <a:rPr lang="es-MX" sz="1400" dirty="0"/>
              <a:t>a que la morosidad disminuyó en los años 2016 y 2017, el porcentaje de morosidad es elevado frente al límite recomendado</a:t>
            </a:r>
            <a:endParaRPr lang="en-US" sz="1400" dirty="0"/>
          </a:p>
        </p:txBody>
      </p:sp>
      <p:sp>
        <p:nvSpPr>
          <p:cNvPr id="13" name="Google Shape;628;p42"/>
          <p:cNvSpPr/>
          <p:nvPr/>
        </p:nvSpPr>
        <p:spPr>
          <a:xfrm>
            <a:off x="457201" y="398401"/>
            <a:ext cx="467230" cy="428700"/>
          </a:xfrm>
          <a:custGeom>
            <a:avLst/>
            <a:gdLst/>
            <a:ahLst/>
            <a:cxnLst/>
            <a:rect l="0" t="0" r="0" b="0"/>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2" name="Imagen 1"/>
          <p:cNvPicPr>
            <a:picLocks noChangeAspect="1"/>
          </p:cNvPicPr>
          <p:nvPr/>
        </p:nvPicPr>
        <p:blipFill>
          <a:blip r:embed="rId3"/>
          <a:stretch>
            <a:fillRect/>
          </a:stretch>
        </p:blipFill>
        <p:spPr>
          <a:xfrm>
            <a:off x="198501" y="1173448"/>
            <a:ext cx="4373499" cy="2013069"/>
          </a:xfrm>
          <a:prstGeom prst="rect">
            <a:avLst/>
          </a:prstGeom>
        </p:spPr>
      </p:pic>
      <p:pic>
        <p:nvPicPr>
          <p:cNvPr id="3" name="Imagen 2"/>
          <p:cNvPicPr>
            <a:picLocks noChangeAspect="1"/>
          </p:cNvPicPr>
          <p:nvPr/>
        </p:nvPicPr>
        <p:blipFill>
          <a:blip r:embed="rId4"/>
          <a:stretch>
            <a:fillRect/>
          </a:stretch>
        </p:blipFill>
        <p:spPr>
          <a:xfrm>
            <a:off x="4557397" y="2385557"/>
            <a:ext cx="4451135" cy="2401211"/>
          </a:xfrm>
          <a:prstGeom prst="rect">
            <a:avLst/>
          </a:prstGeom>
        </p:spPr>
      </p:pic>
      <p:sp>
        <p:nvSpPr>
          <p:cNvPr id="16" name="Google Shape;332;p26"/>
          <p:cNvSpPr txBox="1">
            <a:spLocks noGrp="1"/>
          </p:cNvSpPr>
          <p:nvPr/>
        </p:nvSpPr>
        <p:spPr>
          <a:xfrm>
            <a:off x="1264355" y="855356"/>
            <a:ext cx="3770489" cy="420711"/>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marR="0" lvl="0" indent="0" algn="r" rtl="0">
              <a:lnSpc>
                <a:spcPct val="100000"/>
              </a:lnSpc>
              <a:spcBef>
                <a:spcPts val="600"/>
              </a:spcBef>
              <a:spcAft>
                <a:spcPts val="0"/>
              </a:spcAft>
              <a:buClr>
                <a:srgbClr val="ABE33F"/>
              </a:buClr>
              <a:buSzPts val="2400"/>
              <a:buFont typeface="Karla"/>
              <a:buNone/>
            </a:pPr>
            <a:r>
              <a:rPr lang="en" sz="1600" b="1" dirty="0" smtClean="0"/>
              <a:t>Morosidad</a:t>
            </a:r>
            <a:endParaRPr sz="1600" b="1" i="0" u="none" strike="noStrike" cap="none" dirty="0">
              <a:solidFill>
                <a:srgbClr val="004C52"/>
              </a:solidFill>
            </a:endParaRPr>
          </a:p>
        </p:txBody>
      </p:sp>
      <p:sp>
        <p:nvSpPr>
          <p:cNvPr id="17" name="Google Shape;332;p26"/>
          <p:cNvSpPr txBox="1">
            <a:spLocks noGrp="1"/>
          </p:cNvSpPr>
          <p:nvPr/>
        </p:nvSpPr>
        <p:spPr>
          <a:xfrm>
            <a:off x="5266266" y="2126957"/>
            <a:ext cx="3770489" cy="420711"/>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marR="0" lvl="0" indent="0" algn="r" rtl="0">
              <a:lnSpc>
                <a:spcPct val="100000"/>
              </a:lnSpc>
              <a:spcBef>
                <a:spcPts val="600"/>
              </a:spcBef>
              <a:spcAft>
                <a:spcPts val="0"/>
              </a:spcAft>
              <a:buClr>
                <a:srgbClr val="ABE33F"/>
              </a:buClr>
              <a:buSzPts val="2400"/>
              <a:buFont typeface="Karla"/>
              <a:buNone/>
            </a:pPr>
            <a:r>
              <a:rPr lang="en" sz="1600" b="1" dirty="0" smtClean="0"/>
              <a:t>Provisión</a:t>
            </a:r>
            <a:endParaRPr sz="1600" b="1" i="0" u="none" strike="noStrike" cap="none" dirty="0">
              <a:solidFill>
                <a:srgbClr val="004C52"/>
              </a:solidFill>
            </a:endParaRPr>
          </a:p>
        </p:txBody>
      </p:sp>
      <p:sp>
        <p:nvSpPr>
          <p:cNvPr id="18" name="Google Shape;426;p37"/>
          <p:cNvSpPr txBox="1">
            <a:spLocks/>
          </p:cNvSpPr>
          <p:nvPr/>
        </p:nvSpPr>
        <p:spPr>
          <a:xfrm>
            <a:off x="5167003" y="844067"/>
            <a:ext cx="3766500" cy="129381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lgn="r">
              <a:buFont typeface="Karla"/>
              <a:buNone/>
            </a:pPr>
            <a:r>
              <a:rPr lang="es-MX" sz="1400" b="1" dirty="0" smtClean="0">
                <a:solidFill>
                  <a:schemeClr val="accent4">
                    <a:lumMod val="50000"/>
                  </a:schemeClr>
                </a:solidFill>
                <a:latin typeface="Raleway"/>
                <a:ea typeface="Raleway"/>
                <a:cs typeface="Raleway"/>
                <a:sym typeface="Raleway"/>
              </a:rPr>
              <a:t>Provisión de cuentas incobrables</a:t>
            </a:r>
          </a:p>
          <a:p>
            <a:pPr marL="0" indent="0" algn="r">
              <a:buFont typeface="Karla"/>
              <a:buNone/>
            </a:pPr>
            <a:r>
              <a:rPr lang="es-MX" sz="1400" dirty="0" smtClean="0"/>
              <a:t>La provisión aumentó, sin embargo no logra cubrir la cartera vencida, la cobertura pasó al 82%, sin embargo, el índice de protección sube porque la cartera morosa disminuyó</a:t>
            </a:r>
            <a:endParaRPr lang="es-MX" sz="1400" dirty="0"/>
          </a:p>
        </p:txBody>
      </p:sp>
      <p:sp>
        <p:nvSpPr>
          <p:cNvPr id="19" name="Google Shape;302;p24"/>
          <p:cNvSpPr txBox="1">
            <a:spLocks/>
          </p:cNvSpPr>
          <p:nvPr/>
        </p:nvSpPr>
        <p:spPr>
          <a:xfrm>
            <a:off x="384105" y="4721228"/>
            <a:ext cx="4365010" cy="519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360"/>
              </a:spcBef>
              <a:buClr>
                <a:srgbClr val="ABE33F"/>
              </a:buClr>
              <a:buSzPts val="1400"/>
              <a:buFont typeface="Karla"/>
              <a:buNone/>
            </a:pPr>
            <a:r>
              <a:rPr lang="es-MX" sz="1200" b="1" smtClean="0"/>
              <a:t>Fuente: </a:t>
            </a:r>
            <a:r>
              <a:rPr lang="es-MX" sz="1200" smtClean="0"/>
              <a:t>Superintendencia de Economía Popular y Solidaria</a:t>
            </a:r>
            <a:endParaRPr lang="es-MX" sz="1200" dirty="0">
              <a:solidFill>
                <a:srgbClr val="004C52"/>
              </a:solidFill>
              <a:sym typeface="Karla"/>
            </a:endParaRPr>
          </a:p>
        </p:txBody>
      </p:sp>
    </p:spTree>
    <p:extLst>
      <p:ext uri="{BB962C8B-B14F-4D97-AF65-F5344CB8AC3E}">
        <p14:creationId xmlns:p14="http://schemas.microsoft.com/office/powerpoint/2010/main" val="19608536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4"/>
          <p:cNvSpPr txBox="1">
            <a:spLocks noGrp="1"/>
          </p:cNvSpPr>
          <p:nvPr>
            <p:ph type="title"/>
          </p:nvPr>
        </p:nvSpPr>
        <p:spPr>
          <a:xfrm>
            <a:off x="965673" y="398400"/>
            <a:ext cx="7370700" cy="8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2400"/>
              <a:buFont typeface="Raleway"/>
              <a:buNone/>
            </a:pPr>
            <a:r>
              <a:rPr lang="en" sz="2400" b="1" i="0" u="none" strike="noStrike" cap="none" dirty="0" smtClean="0">
                <a:solidFill>
                  <a:srgbClr val="FFFFFF"/>
                </a:solidFill>
                <a:latin typeface="Raleway"/>
                <a:ea typeface="Raleway"/>
                <a:cs typeface="Raleway"/>
                <a:sym typeface="Raleway"/>
              </a:rPr>
              <a:t>Liquidez</a:t>
            </a:r>
            <a:endParaRPr sz="2400" b="1" i="0" u="none" strike="noStrike" cap="none" dirty="0">
              <a:solidFill>
                <a:srgbClr val="FFFFFF"/>
              </a:solidFill>
              <a:latin typeface="Raleway"/>
              <a:ea typeface="Raleway"/>
              <a:cs typeface="Raleway"/>
              <a:sym typeface="Raleway"/>
            </a:endParaRPr>
          </a:p>
        </p:txBody>
      </p:sp>
      <p:sp>
        <p:nvSpPr>
          <p:cNvPr id="401" name="Google Shape;401;p34"/>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27</a:t>
            </a:fld>
            <a:endParaRPr sz="1200" b="0" i="0" u="none" strike="noStrike" cap="none" dirty="0">
              <a:solidFill>
                <a:srgbClr val="00AE9D"/>
              </a:solidFill>
              <a:latin typeface="Karla"/>
              <a:ea typeface="Karla"/>
              <a:cs typeface="Karla"/>
              <a:sym typeface="Karla"/>
            </a:endParaRPr>
          </a:p>
        </p:txBody>
      </p:sp>
      <p:grpSp>
        <p:nvGrpSpPr>
          <p:cNvPr id="7" name="Google Shape;633;p42"/>
          <p:cNvGrpSpPr/>
          <p:nvPr/>
        </p:nvGrpSpPr>
        <p:grpSpPr>
          <a:xfrm>
            <a:off x="454237" y="508000"/>
            <a:ext cx="477569" cy="308168"/>
            <a:chOff x="1241275" y="3718400"/>
            <a:chExt cx="450650" cy="302875"/>
          </a:xfrm>
        </p:grpSpPr>
        <p:sp>
          <p:nvSpPr>
            <p:cNvPr id="8" name="Google Shape;634;p42"/>
            <p:cNvSpPr/>
            <p:nvPr/>
          </p:nvSpPr>
          <p:spPr>
            <a:xfrm>
              <a:off x="1241275" y="3718400"/>
              <a:ext cx="450650" cy="302875"/>
            </a:xfrm>
            <a:custGeom>
              <a:avLst/>
              <a:gdLst/>
              <a:ahLst/>
              <a:cxnLst/>
              <a:rect l="0" t="0" r="0" b="0"/>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 name="Google Shape;635;p42"/>
            <p:cNvSpPr/>
            <p:nvPr/>
          </p:nvSpPr>
          <p:spPr>
            <a:xfrm>
              <a:off x="1293175" y="3895475"/>
              <a:ext cx="174050" cy="12225"/>
            </a:xfrm>
            <a:custGeom>
              <a:avLst/>
              <a:gdLst/>
              <a:ahLst/>
              <a:cxnLst/>
              <a:rect l="0" t="0" r="0" b="0"/>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 name="Google Shape;636;p42"/>
            <p:cNvSpPr/>
            <p:nvPr/>
          </p:nvSpPr>
          <p:spPr>
            <a:xfrm>
              <a:off x="1293175" y="3935775"/>
              <a:ext cx="122750" cy="12225"/>
            </a:xfrm>
            <a:custGeom>
              <a:avLst/>
              <a:gdLst/>
              <a:ahLst/>
              <a:cxnLst/>
              <a:rect l="0" t="0" r="0" b="0"/>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 name="Google Shape;637;p42"/>
            <p:cNvSpPr/>
            <p:nvPr/>
          </p:nvSpPr>
          <p:spPr>
            <a:xfrm>
              <a:off x="1570375" y="3901575"/>
              <a:ext cx="62300" cy="40325"/>
            </a:xfrm>
            <a:custGeom>
              <a:avLst/>
              <a:gdLst/>
              <a:ahLst/>
              <a:cxnLst/>
              <a:rect l="0" t="0" r="0" b="0"/>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aphicFrame>
        <p:nvGraphicFramePr>
          <p:cNvPr id="3" name="Diagrama 2"/>
          <p:cNvGraphicFramePr/>
          <p:nvPr>
            <p:extLst>
              <p:ext uri="{D42A27DB-BD31-4B8C-83A1-F6EECF244321}">
                <p14:modId xmlns:p14="http://schemas.microsoft.com/office/powerpoint/2010/main" val="958149264"/>
              </p:ext>
            </p:extLst>
          </p:nvPr>
        </p:nvGraphicFramePr>
        <p:xfrm>
          <a:off x="2316493" y="1223665"/>
          <a:ext cx="6613017" cy="3345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p:cNvPicPr>
            <a:picLocks noChangeAspect="1"/>
          </p:cNvPicPr>
          <p:nvPr/>
        </p:nvPicPr>
        <p:blipFill>
          <a:blip r:embed="rId8"/>
          <a:stretch>
            <a:fillRect/>
          </a:stretch>
        </p:blipFill>
        <p:spPr>
          <a:xfrm>
            <a:off x="27122" y="1562413"/>
            <a:ext cx="4578745" cy="2347163"/>
          </a:xfrm>
          <a:prstGeom prst="rect">
            <a:avLst/>
          </a:prstGeom>
        </p:spPr>
      </p:pic>
      <p:sp>
        <p:nvSpPr>
          <p:cNvPr id="13" name="Google Shape;302;p24"/>
          <p:cNvSpPr txBox="1">
            <a:spLocks/>
          </p:cNvSpPr>
          <p:nvPr/>
        </p:nvSpPr>
        <p:spPr>
          <a:xfrm>
            <a:off x="965673" y="4609983"/>
            <a:ext cx="4365010" cy="519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360"/>
              </a:spcBef>
              <a:buClr>
                <a:srgbClr val="ABE33F"/>
              </a:buClr>
              <a:buSzPts val="1400"/>
              <a:buFont typeface="Karla"/>
              <a:buNone/>
            </a:pPr>
            <a:r>
              <a:rPr lang="es-MX" sz="1200" b="1" smtClean="0"/>
              <a:t>Fuente: </a:t>
            </a:r>
            <a:r>
              <a:rPr lang="es-MX" sz="1200" smtClean="0"/>
              <a:t>Superintendencia de Economía Popular y Solidaria</a:t>
            </a:r>
            <a:endParaRPr lang="es-MX" sz="1200" dirty="0">
              <a:solidFill>
                <a:srgbClr val="004C52"/>
              </a:solidFill>
              <a:sym typeface="Karla"/>
            </a:endParaRPr>
          </a:p>
        </p:txBody>
      </p:sp>
    </p:spTree>
    <p:extLst>
      <p:ext uri="{BB962C8B-B14F-4D97-AF65-F5344CB8AC3E}">
        <p14:creationId xmlns:p14="http://schemas.microsoft.com/office/powerpoint/2010/main" val="16975654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AE9D"/>
        </a:solidFill>
        <a:effectLst/>
      </p:bgPr>
    </p:bg>
    <p:spTree>
      <p:nvGrpSpPr>
        <p:cNvPr id="1" name="Shape 378"/>
        <p:cNvGrpSpPr/>
        <p:nvPr/>
      </p:nvGrpSpPr>
      <p:grpSpPr>
        <a:xfrm>
          <a:off x="0" y="0"/>
          <a:ext cx="0" cy="0"/>
          <a:chOff x="0" y="0"/>
          <a:chExt cx="0" cy="0"/>
        </a:xfrm>
      </p:grpSpPr>
      <p:sp>
        <p:nvSpPr>
          <p:cNvPr id="379" name="Google Shape;379;p32"/>
          <p:cNvSpPr txBox="1">
            <a:spLocks noGrp="1"/>
          </p:cNvSpPr>
          <p:nvPr>
            <p:ph type="ctrTitle" idx="4294967295"/>
          </p:nvPr>
        </p:nvSpPr>
        <p:spPr>
          <a:xfrm>
            <a:off x="685800" y="1507142"/>
            <a:ext cx="7772400" cy="1159800"/>
          </a:xfrm>
          <a:prstGeom prst="rect">
            <a:avLst/>
          </a:prstGeom>
          <a:noFill/>
          <a:ln>
            <a:noFill/>
          </a:ln>
        </p:spPr>
        <p:txBody>
          <a:bodyPr spcFirstLastPara="1" wrap="square" lIns="91425" tIns="91425" rIns="91425" bIns="91425" anchor="t" anchorCtr="0">
            <a:noAutofit/>
          </a:bodyPr>
          <a:lstStyle/>
          <a:p>
            <a:pPr lvl="0" algn="ctr"/>
            <a:r>
              <a:rPr lang="es-MX" sz="3600" dirty="0">
                <a:solidFill>
                  <a:srgbClr val="FFFF00"/>
                </a:solidFill>
              </a:rPr>
              <a:t>Análisis correlacional del entorno económico en las cooperativas de ahorro y crédito</a:t>
            </a:r>
            <a:endParaRPr sz="3600" b="1" i="0" u="none" strike="noStrike" cap="none" dirty="0">
              <a:solidFill>
                <a:srgbClr val="FFFF00"/>
              </a:solidFill>
              <a:latin typeface="Karla"/>
              <a:ea typeface="Karla"/>
              <a:cs typeface="Karla"/>
              <a:sym typeface="Karla"/>
            </a:endParaRPr>
          </a:p>
        </p:txBody>
      </p:sp>
      <p:sp>
        <p:nvSpPr>
          <p:cNvPr id="380" name="Google Shape;380;p32"/>
          <p:cNvSpPr txBox="1">
            <a:spLocks noGrp="1"/>
          </p:cNvSpPr>
          <p:nvPr>
            <p:ph type="subTitle" idx="4294967295"/>
          </p:nvPr>
        </p:nvSpPr>
        <p:spPr>
          <a:xfrm>
            <a:off x="685800" y="3404498"/>
            <a:ext cx="7772400" cy="78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rgbClr val="ABE33F"/>
              </a:buClr>
              <a:buSzPts val="2400"/>
              <a:buFont typeface="Karla"/>
              <a:buNone/>
            </a:pPr>
            <a:r>
              <a:rPr lang="en" sz="2200" b="0" i="0" u="none" strike="noStrike" cap="none" dirty="0" smtClean="0">
                <a:solidFill>
                  <a:srgbClr val="004C52"/>
                </a:solidFill>
                <a:latin typeface="Karla"/>
                <a:ea typeface="Karla"/>
                <a:cs typeface="Karla"/>
                <a:sym typeface="Karla"/>
              </a:rPr>
              <a:t>Presentación de resultados</a:t>
            </a:r>
            <a:endParaRPr sz="2200" b="0" i="0" u="none" strike="noStrike" cap="none" dirty="0">
              <a:solidFill>
                <a:srgbClr val="004C52"/>
              </a:solidFill>
              <a:latin typeface="Karla"/>
              <a:ea typeface="Karla"/>
              <a:cs typeface="Karla"/>
              <a:sym typeface="Karla"/>
            </a:endParaRPr>
          </a:p>
        </p:txBody>
      </p:sp>
      <p:sp>
        <p:nvSpPr>
          <p:cNvPr id="381" name="Google Shape;381;p32"/>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ABE33F"/>
                </a:solidFill>
                <a:latin typeface="Karla"/>
                <a:ea typeface="Karla"/>
                <a:cs typeface="Karla"/>
                <a:sym typeface="Karla"/>
              </a:rPr>
              <a:t>28</a:t>
            </a:fld>
            <a:endParaRPr sz="1200" b="0" i="0" u="none" strike="noStrike" cap="none" dirty="0">
              <a:solidFill>
                <a:srgbClr val="ABE33F"/>
              </a:solidFill>
              <a:latin typeface="Karla"/>
              <a:ea typeface="Karla"/>
              <a:cs typeface="Karla"/>
              <a:sym typeface="Karla"/>
            </a:endParaRPr>
          </a:p>
        </p:txBody>
      </p:sp>
      <p:grpSp>
        <p:nvGrpSpPr>
          <p:cNvPr id="5" name="Google Shape;524;p42"/>
          <p:cNvGrpSpPr/>
          <p:nvPr/>
        </p:nvGrpSpPr>
        <p:grpSpPr>
          <a:xfrm>
            <a:off x="3802188" y="354451"/>
            <a:ext cx="1311678" cy="830270"/>
            <a:chOff x="1926350" y="995225"/>
            <a:chExt cx="428650" cy="356600"/>
          </a:xfrm>
        </p:grpSpPr>
        <p:sp>
          <p:nvSpPr>
            <p:cNvPr id="6" name="Google Shape;525;p42"/>
            <p:cNvSpPr/>
            <p:nvPr/>
          </p:nvSpPr>
          <p:spPr>
            <a:xfrm>
              <a:off x="1926350" y="1298075"/>
              <a:ext cx="208225" cy="53750"/>
            </a:xfrm>
            <a:custGeom>
              <a:avLst/>
              <a:gdLst/>
              <a:ahLst/>
              <a:cxnLst/>
              <a:rect l="0" t="0" r="0" b="0"/>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 name="Google Shape;526;p42"/>
            <p:cNvSpPr/>
            <p:nvPr/>
          </p:nvSpPr>
          <p:spPr>
            <a:xfrm>
              <a:off x="2146775" y="1298075"/>
              <a:ext cx="208225" cy="53750"/>
            </a:xfrm>
            <a:custGeom>
              <a:avLst/>
              <a:gdLst/>
              <a:ahLst/>
              <a:cxnLst/>
              <a:rect l="0" t="0" r="0" b="0"/>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 name="Google Shape;527;p42"/>
            <p:cNvSpPr/>
            <p:nvPr/>
          </p:nvSpPr>
          <p:spPr>
            <a:xfrm>
              <a:off x="1926350" y="995225"/>
              <a:ext cx="208225" cy="332175"/>
            </a:xfrm>
            <a:custGeom>
              <a:avLst/>
              <a:gdLst/>
              <a:ahLst/>
              <a:cxnLst/>
              <a:rect l="0" t="0" r="0" b="0"/>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 name="Google Shape;528;p42"/>
            <p:cNvSpPr/>
            <p:nvPr/>
          </p:nvSpPr>
          <p:spPr>
            <a:xfrm>
              <a:off x="2146775" y="995225"/>
              <a:ext cx="208225" cy="332175"/>
            </a:xfrm>
            <a:custGeom>
              <a:avLst/>
              <a:gdLst/>
              <a:ahLst/>
              <a:cxnLst/>
              <a:rect l="0" t="0" r="0" b="0"/>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nvGrpSpPr>
          <p:cNvPr id="10" name="Google Shape;645;p42"/>
          <p:cNvGrpSpPr/>
          <p:nvPr/>
        </p:nvGrpSpPr>
        <p:grpSpPr>
          <a:xfrm>
            <a:off x="1914137" y="3970665"/>
            <a:ext cx="873164" cy="712812"/>
            <a:chOff x="3294650" y="3652450"/>
            <a:chExt cx="388350" cy="405450"/>
          </a:xfrm>
        </p:grpSpPr>
        <p:sp>
          <p:nvSpPr>
            <p:cNvPr id="11" name="Google Shape;646;p42"/>
            <p:cNvSpPr/>
            <p:nvPr/>
          </p:nvSpPr>
          <p:spPr>
            <a:xfrm>
              <a:off x="3294650" y="3681775"/>
              <a:ext cx="376150" cy="376125"/>
            </a:xfrm>
            <a:custGeom>
              <a:avLst/>
              <a:gdLst/>
              <a:ahLst/>
              <a:cxnLst/>
              <a:rect l="0" t="0" r="0" b="0"/>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 name="Google Shape;647;p42"/>
            <p:cNvSpPr/>
            <p:nvPr/>
          </p:nvSpPr>
          <p:spPr>
            <a:xfrm>
              <a:off x="3494925" y="3760525"/>
              <a:ext cx="188075" cy="97100"/>
            </a:xfrm>
            <a:custGeom>
              <a:avLst/>
              <a:gdLst/>
              <a:ahLst/>
              <a:cxnLst/>
              <a:rect l="0" t="0" r="0" b="0"/>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 name="Google Shape;648;p42"/>
            <p:cNvSpPr/>
            <p:nvPr/>
          </p:nvSpPr>
          <p:spPr>
            <a:xfrm>
              <a:off x="3494925" y="3652450"/>
              <a:ext cx="161200" cy="188100"/>
            </a:xfrm>
            <a:custGeom>
              <a:avLst/>
              <a:gdLst/>
              <a:ahLst/>
              <a:cxnLst/>
              <a:rect l="0" t="0" r="0" b="0"/>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nvGrpSpPr>
          <p:cNvPr id="14" name="Google Shape;658;p42"/>
          <p:cNvGrpSpPr/>
          <p:nvPr/>
        </p:nvGrpSpPr>
        <p:grpSpPr>
          <a:xfrm>
            <a:off x="6314302" y="3970664"/>
            <a:ext cx="865431" cy="712813"/>
            <a:chOff x="5300400" y="3670175"/>
            <a:chExt cx="421300" cy="399325"/>
          </a:xfrm>
        </p:grpSpPr>
        <p:sp>
          <p:nvSpPr>
            <p:cNvPr id="15" name="Google Shape;659;p42"/>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 name="Google Shape;660;p42"/>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7" name="Google Shape;661;p42"/>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8" name="Google Shape;662;p42"/>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9" name="Google Shape;663;p42"/>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9"/>
          <p:cNvSpPr txBox="1">
            <a:spLocks noGrp="1"/>
          </p:cNvSpPr>
          <p:nvPr>
            <p:ph type="title"/>
          </p:nvPr>
        </p:nvSpPr>
        <p:spPr>
          <a:xfrm>
            <a:off x="954384" y="353244"/>
            <a:ext cx="7370700" cy="8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2400"/>
              <a:buFont typeface="Raleway"/>
              <a:buNone/>
            </a:pPr>
            <a:r>
              <a:rPr lang="en" dirty="0" smtClean="0"/>
              <a:t>Análisis correlacional simple y regresión lineal</a:t>
            </a:r>
            <a:endParaRPr sz="2400" b="1" i="0" u="none" strike="noStrike" cap="none" dirty="0">
              <a:solidFill>
                <a:srgbClr val="FFFFFF"/>
              </a:solidFill>
              <a:latin typeface="Raleway"/>
              <a:ea typeface="Raleway"/>
              <a:cs typeface="Raleway"/>
              <a:sym typeface="Raleway"/>
            </a:endParaRPr>
          </a:p>
        </p:txBody>
      </p:sp>
      <p:sp>
        <p:nvSpPr>
          <p:cNvPr id="358" name="Google Shape;358;p29"/>
          <p:cNvSpPr/>
          <p:nvPr/>
        </p:nvSpPr>
        <p:spPr>
          <a:xfrm>
            <a:off x="3118122" y="1705950"/>
            <a:ext cx="2853697" cy="2493600"/>
          </a:xfrm>
          <a:prstGeom prst="diamond">
            <a:avLst/>
          </a:prstGeom>
          <a:solidFill>
            <a:srgbClr val="004C52"/>
          </a:solidFill>
          <a:ln>
            <a:noFill/>
          </a:ln>
        </p:spPr>
        <p:txBody>
          <a:bodyPr spcFirstLastPara="1" wrap="square" lIns="91425" tIns="91425" rIns="91425" bIns="91425" anchor="ctr" anchorCtr="0">
            <a:noAutofit/>
          </a:bodyPr>
          <a:lstStyle/>
          <a:p>
            <a:pPr lvl="0" algn="ctr">
              <a:buSzPts val="1400"/>
            </a:pPr>
            <a:r>
              <a:rPr lang="es-MX" sz="1500" b="1" dirty="0">
                <a:solidFill>
                  <a:srgbClr val="FFFF00"/>
                </a:solidFill>
                <a:latin typeface="Karla"/>
                <a:ea typeface="Karla"/>
                <a:cs typeface="Karla"/>
                <a:sym typeface="Karla"/>
              </a:rPr>
              <a:t>Excel, </a:t>
            </a:r>
            <a:r>
              <a:rPr lang="es-MX" sz="1600" b="1" dirty="0" smtClean="0">
                <a:solidFill>
                  <a:srgbClr val="FFFF00"/>
                </a:solidFill>
                <a:latin typeface="Karla"/>
                <a:ea typeface="Karla"/>
                <a:cs typeface="Karla"/>
                <a:sym typeface="Karla"/>
              </a:rPr>
              <a:t>herramienta</a:t>
            </a:r>
            <a:r>
              <a:rPr lang="es-MX" sz="1500" b="1" dirty="0" smtClean="0">
                <a:solidFill>
                  <a:srgbClr val="FFFF00"/>
                </a:solidFill>
                <a:latin typeface="Karla"/>
                <a:ea typeface="Karla"/>
                <a:cs typeface="Karla"/>
                <a:sym typeface="Karla"/>
              </a:rPr>
              <a:t> </a:t>
            </a:r>
            <a:r>
              <a:rPr lang="es-MX" sz="1500" b="1" dirty="0">
                <a:solidFill>
                  <a:srgbClr val="FFFF00"/>
                </a:solidFill>
                <a:latin typeface="Karla"/>
                <a:ea typeface="Karla"/>
                <a:cs typeface="Karla"/>
                <a:sym typeface="Karla"/>
              </a:rPr>
              <a:t>“Análisis de datos”</a:t>
            </a:r>
          </a:p>
        </p:txBody>
      </p:sp>
      <p:sp>
        <p:nvSpPr>
          <p:cNvPr id="359" name="Google Shape;359;p29"/>
          <p:cNvSpPr/>
          <p:nvPr/>
        </p:nvSpPr>
        <p:spPr>
          <a:xfrm>
            <a:off x="1275647" y="1417858"/>
            <a:ext cx="2215014" cy="1353875"/>
          </a:xfrm>
          <a:prstGeom prst="flowChartPreparation">
            <a:avLst/>
          </a:prstGeom>
          <a:solidFill>
            <a:srgbClr val="ABE33F">
              <a:alpha val="80784"/>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sz="1400" b="0" i="0" u="none" strike="noStrike" cap="none" dirty="0" smtClean="0">
                <a:solidFill>
                  <a:srgbClr val="004C52"/>
                </a:solidFill>
                <a:latin typeface="Karla"/>
                <a:ea typeface="Karla"/>
                <a:cs typeface="Karla"/>
                <a:sym typeface="Karla"/>
              </a:rPr>
              <a:t>1.- Análisis correlacional</a:t>
            </a:r>
          </a:p>
          <a:p>
            <a:pPr marL="0" marR="0" lvl="0" indent="0" algn="ctr" rtl="0">
              <a:lnSpc>
                <a:spcPct val="100000"/>
              </a:lnSpc>
              <a:spcBef>
                <a:spcPts val="0"/>
              </a:spcBef>
              <a:spcAft>
                <a:spcPts val="0"/>
              </a:spcAft>
              <a:buClr>
                <a:srgbClr val="000000"/>
              </a:buClr>
              <a:buSzPts val="1400"/>
              <a:buFont typeface="Arial"/>
              <a:buNone/>
            </a:pPr>
            <a:r>
              <a:rPr lang="es-MX" dirty="0" smtClean="0">
                <a:solidFill>
                  <a:srgbClr val="004C52"/>
                </a:solidFill>
                <a:latin typeface="Karla"/>
                <a:ea typeface="Karla"/>
                <a:cs typeface="Karla"/>
                <a:sym typeface="Karla"/>
              </a:rPr>
              <a:t>(R)</a:t>
            </a:r>
            <a:endParaRPr sz="1400" b="0" i="0" u="none" strike="noStrike" cap="none" dirty="0">
              <a:solidFill>
                <a:srgbClr val="004C52"/>
              </a:solidFill>
              <a:latin typeface="Karla"/>
              <a:ea typeface="Karla"/>
              <a:cs typeface="Karla"/>
              <a:sym typeface="Karla"/>
            </a:endParaRPr>
          </a:p>
        </p:txBody>
      </p:sp>
      <p:sp>
        <p:nvSpPr>
          <p:cNvPr id="360" name="Google Shape;360;p29"/>
          <p:cNvSpPr/>
          <p:nvPr/>
        </p:nvSpPr>
        <p:spPr>
          <a:xfrm>
            <a:off x="5599308" y="1395279"/>
            <a:ext cx="2225391" cy="1353875"/>
          </a:xfrm>
          <a:prstGeom prst="flowChartPreparation">
            <a:avLst/>
          </a:prstGeom>
          <a:solidFill>
            <a:srgbClr val="ABE33F">
              <a:alpha val="80784"/>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300" b="0" i="0" u="none" strike="noStrike" cap="none" dirty="0" smtClean="0">
                <a:solidFill>
                  <a:srgbClr val="004C52"/>
                </a:solidFill>
                <a:latin typeface="Karla"/>
                <a:ea typeface="Karla"/>
                <a:cs typeface="Karla"/>
                <a:sym typeface="Karla"/>
              </a:rPr>
              <a:t>2.- Determinó del coeficiente de determinación</a:t>
            </a:r>
          </a:p>
          <a:p>
            <a:pPr marL="0" marR="0" lvl="0" indent="0" algn="ctr" rtl="0">
              <a:lnSpc>
                <a:spcPct val="100000"/>
              </a:lnSpc>
              <a:spcBef>
                <a:spcPts val="0"/>
              </a:spcBef>
              <a:spcAft>
                <a:spcPts val="0"/>
              </a:spcAft>
              <a:buClr>
                <a:srgbClr val="000000"/>
              </a:buClr>
              <a:buSzPts val="1400"/>
              <a:buFont typeface="Arial"/>
              <a:buNone/>
            </a:pPr>
            <a:r>
              <a:rPr lang="en" sz="1300" dirty="0" smtClean="0">
                <a:solidFill>
                  <a:srgbClr val="004C52"/>
                </a:solidFill>
                <a:latin typeface="Karla"/>
                <a:ea typeface="Karla"/>
                <a:cs typeface="Karla"/>
                <a:sym typeface="Karla"/>
              </a:rPr>
              <a:t>(R2)</a:t>
            </a:r>
            <a:endParaRPr sz="1300" b="0" i="0" u="none" strike="noStrike" cap="none" dirty="0">
              <a:solidFill>
                <a:srgbClr val="004C52"/>
              </a:solidFill>
              <a:latin typeface="Karla"/>
              <a:ea typeface="Karla"/>
              <a:cs typeface="Karla"/>
              <a:sym typeface="Karla"/>
            </a:endParaRPr>
          </a:p>
        </p:txBody>
      </p:sp>
      <p:sp>
        <p:nvSpPr>
          <p:cNvPr id="361" name="Google Shape;361;p29"/>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29</a:t>
            </a:fld>
            <a:endParaRPr sz="1200" b="0" i="0" u="none" strike="noStrike" cap="none" dirty="0">
              <a:solidFill>
                <a:srgbClr val="00AE9D"/>
              </a:solidFill>
              <a:latin typeface="Karla"/>
              <a:ea typeface="Karla"/>
              <a:cs typeface="Karla"/>
              <a:sym typeface="Karla"/>
            </a:endParaRPr>
          </a:p>
        </p:txBody>
      </p:sp>
      <p:sp>
        <p:nvSpPr>
          <p:cNvPr id="7" name="Google Shape;359;p29"/>
          <p:cNvSpPr/>
          <p:nvPr/>
        </p:nvSpPr>
        <p:spPr>
          <a:xfrm>
            <a:off x="1275647" y="3199305"/>
            <a:ext cx="2244363" cy="1353875"/>
          </a:xfrm>
          <a:prstGeom prst="flowChartPreparation">
            <a:avLst/>
          </a:prstGeom>
          <a:solidFill>
            <a:srgbClr val="ABE33F">
              <a:alpha val="80784"/>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dirty="0" smtClean="0">
                <a:solidFill>
                  <a:srgbClr val="004C52"/>
                </a:solidFill>
                <a:latin typeface="Karla"/>
                <a:ea typeface="Karla"/>
                <a:cs typeface="Karla"/>
                <a:sym typeface="Karla"/>
              </a:rPr>
              <a:t>3.- </a:t>
            </a:r>
            <a:r>
              <a:rPr lang="es-MX" sz="1400" b="0" i="0" u="none" strike="noStrike" cap="none" dirty="0" smtClean="0">
                <a:solidFill>
                  <a:srgbClr val="004C52"/>
                </a:solidFill>
                <a:latin typeface="Karla"/>
                <a:ea typeface="Karla"/>
                <a:cs typeface="Karla"/>
                <a:sym typeface="Karla"/>
              </a:rPr>
              <a:t>Regresión</a:t>
            </a:r>
            <a:r>
              <a:rPr lang="en" dirty="0">
                <a:solidFill>
                  <a:srgbClr val="004C52"/>
                </a:solidFill>
                <a:latin typeface="Karla"/>
                <a:ea typeface="Karla"/>
                <a:cs typeface="Karla"/>
                <a:sym typeface="Karla"/>
              </a:rPr>
              <a:t> </a:t>
            </a:r>
            <a:r>
              <a:rPr lang="en" dirty="0" smtClean="0">
                <a:solidFill>
                  <a:srgbClr val="004C52"/>
                </a:solidFill>
                <a:latin typeface="Karla"/>
                <a:ea typeface="Karla"/>
                <a:cs typeface="Karla"/>
                <a:sym typeface="Karla"/>
              </a:rPr>
              <a:t>lineal simple</a:t>
            </a: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dirty="0" smtClean="0">
                <a:solidFill>
                  <a:srgbClr val="004C52"/>
                </a:solidFill>
                <a:latin typeface="Karla"/>
                <a:ea typeface="Karla"/>
                <a:cs typeface="Karla"/>
                <a:sym typeface="Karla"/>
              </a:rPr>
              <a:t>(b)</a:t>
            </a:r>
            <a:endParaRPr sz="1400" b="0" i="0" u="none" strike="noStrike" cap="none" dirty="0">
              <a:solidFill>
                <a:srgbClr val="004C52"/>
              </a:solidFill>
              <a:latin typeface="Karla"/>
              <a:ea typeface="Karla"/>
              <a:cs typeface="Karla"/>
              <a:sym typeface="Karla"/>
            </a:endParaRPr>
          </a:p>
        </p:txBody>
      </p:sp>
      <p:sp>
        <p:nvSpPr>
          <p:cNvPr id="8" name="Google Shape;360;p29"/>
          <p:cNvSpPr/>
          <p:nvPr/>
        </p:nvSpPr>
        <p:spPr>
          <a:xfrm>
            <a:off x="5599308" y="3082402"/>
            <a:ext cx="2225391" cy="1353875"/>
          </a:xfrm>
          <a:prstGeom prst="flowChartPreparation">
            <a:avLst/>
          </a:prstGeom>
          <a:solidFill>
            <a:srgbClr val="ABE33F">
              <a:alpha val="80784"/>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dirty="0" smtClean="0">
                <a:solidFill>
                  <a:srgbClr val="004C52"/>
                </a:solidFill>
                <a:latin typeface="Karla"/>
                <a:ea typeface="Karla"/>
                <a:cs typeface="Karla"/>
                <a:sym typeface="Karla"/>
              </a:rPr>
              <a:t>4. Análisis de varianzas y T student</a:t>
            </a:r>
            <a:endParaRPr sz="1400" b="0" i="0" u="none" strike="noStrike" cap="none" dirty="0">
              <a:solidFill>
                <a:srgbClr val="004C52"/>
              </a:solidFill>
              <a:latin typeface="Karla"/>
              <a:ea typeface="Karla"/>
              <a:cs typeface="Karla"/>
              <a:sym typeface="Karla"/>
            </a:endParaRPr>
          </a:p>
        </p:txBody>
      </p:sp>
      <p:sp>
        <p:nvSpPr>
          <p:cNvPr id="9" name="Google Shape;407;p35"/>
          <p:cNvSpPr txBox="1">
            <a:spLocks/>
          </p:cNvSpPr>
          <p:nvPr/>
        </p:nvSpPr>
        <p:spPr>
          <a:xfrm>
            <a:off x="-57074" y="3381667"/>
            <a:ext cx="1569783" cy="130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spcBef>
                <a:spcPts val="600"/>
              </a:spcBef>
              <a:buClr>
                <a:srgbClr val="ABE33F"/>
              </a:buClr>
              <a:buSzPts val="1400"/>
              <a:buFont typeface="Arial" panose="020B0604020202020204" pitchFamily="34" charset="0"/>
              <a:buChar char="•"/>
            </a:pPr>
            <a:r>
              <a:rPr lang="es-MX" sz="1200" dirty="0" smtClean="0">
                <a:solidFill>
                  <a:srgbClr val="004C52"/>
                </a:solidFill>
                <a:latin typeface="Karla"/>
                <a:ea typeface="Karla"/>
                <a:cs typeface="Karla"/>
                <a:sym typeface="Karla"/>
              </a:rPr>
              <a:t>Cuando R2 &gt; 50%</a:t>
            </a:r>
          </a:p>
          <a:p>
            <a:pPr marL="171450" indent="-171450">
              <a:spcBef>
                <a:spcPts val="600"/>
              </a:spcBef>
              <a:buClr>
                <a:srgbClr val="ABE33F"/>
              </a:buClr>
              <a:buSzPts val="1400"/>
              <a:buFont typeface="Arial" panose="020B0604020202020204" pitchFamily="34" charset="0"/>
              <a:buChar char="•"/>
            </a:pPr>
            <a:r>
              <a:rPr lang="es-MX" sz="1200" dirty="0" smtClean="0">
                <a:solidFill>
                  <a:srgbClr val="004C52"/>
                </a:solidFill>
                <a:latin typeface="Karla"/>
                <a:ea typeface="Karla"/>
                <a:cs typeface="Karla"/>
                <a:sym typeface="Karla"/>
              </a:rPr>
              <a:t>Nivel de confianza del 95%</a:t>
            </a:r>
            <a:endParaRPr lang="es-MX" sz="1200" dirty="0">
              <a:solidFill>
                <a:srgbClr val="004C52"/>
              </a:solidFill>
              <a:latin typeface="Karla"/>
              <a:ea typeface="Karla"/>
              <a:cs typeface="Karla"/>
              <a:sym typeface="Karla"/>
            </a:endParaRPr>
          </a:p>
        </p:txBody>
      </p:sp>
      <p:sp>
        <p:nvSpPr>
          <p:cNvPr id="10" name="Google Shape;407;p35"/>
          <p:cNvSpPr txBox="1">
            <a:spLocks/>
          </p:cNvSpPr>
          <p:nvPr/>
        </p:nvSpPr>
        <p:spPr>
          <a:xfrm>
            <a:off x="7551481" y="3221883"/>
            <a:ext cx="1569783" cy="130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lgn="r">
              <a:spcBef>
                <a:spcPts val="600"/>
              </a:spcBef>
              <a:buClr>
                <a:srgbClr val="ABE33F"/>
              </a:buClr>
              <a:buSzPts val="1400"/>
              <a:buFont typeface="Arial" panose="020B0604020202020204" pitchFamily="34" charset="0"/>
              <a:buChar char="•"/>
            </a:pPr>
            <a:r>
              <a:rPr lang="es-MX" sz="1200" dirty="0" smtClean="0">
                <a:solidFill>
                  <a:srgbClr val="004C52"/>
                </a:solidFill>
                <a:latin typeface="Karla"/>
                <a:ea typeface="Karla"/>
                <a:cs typeface="Karla"/>
                <a:sym typeface="Karla"/>
              </a:rPr>
              <a:t>Para determinar la confiabilidad de los resultados</a:t>
            </a:r>
            <a:endParaRPr lang="es-MX" sz="1200" dirty="0">
              <a:solidFill>
                <a:srgbClr val="004C52"/>
              </a:solidFill>
              <a:latin typeface="Karla"/>
              <a:ea typeface="Karla"/>
              <a:cs typeface="Karla"/>
              <a:sym typeface="Karla"/>
            </a:endParaRPr>
          </a:p>
        </p:txBody>
      </p:sp>
      <p:grpSp>
        <p:nvGrpSpPr>
          <p:cNvPr id="12" name="Google Shape;614;p42"/>
          <p:cNvGrpSpPr/>
          <p:nvPr/>
        </p:nvGrpSpPr>
        <p:grpSpPr>
          <a:xfrm>
            <a:off x="498985" y="443556"/>
            <a:ext cx="460570" cy="451813"/>
            <a:chOff x="2583325" y="2972875"/>
            <a:chExt cx="462850" cy="445750"/>
          </a:xfrm>
        </p:grpSpPr>
        <p:sp>
          <p:nvSpPr>
            <p:cNvPr id="13" name="Google Shape;615;p42"/>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 name="Google Shape;616;p42"/>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3"/>
          <p:cNvPicPr preferRelativeResize="0"/>
          <p:nvPr/>
        </p:nvPicPr>
        <p:blipFill rotWithShape="1">
          <a:blip r:embed="rId3">
            <a:alphaModFix/>
          </a:blip>
          <a:srcRect/>
          <a:stretch/>
        </p:blipFill>
        <p:spPr>
          <a:xfrm>
            <a:off x="6515100" y="1176609"/>
            <a:ext cx="2628900" cy="1743075"/>
          </a:xfrm>
          <a:prstGeom prst="rect">
            <a:avLst/>
          </a:prstGeom>
          <a:noFill/>
          <a:ln>
            <a:noFill/>
          </a:ln>
        </p:spPr>
      </p:pic>
      <p:pic>
        <p:nvPicPr>
          <p:cNvPr id="124" name="Google Shape;124;p13"/>
          <p:cNvPicPr preferRelativeResize="0"/>
          <p:nvPr/>
        </p:nvPicPr>
        <p:blipFill rotWithShape="1">
          <a:blip r:embed="rId4">
            <a:alphaModFix/>
          </a:blip>
          <a:srcRect/>
          <a:stretch/>
        </p:blipFill>
        <p:spPr>
          <a:xfrm>
            <a:off x="27122" y="2901515"/>
            <a:ext cx="4095524" cy="2224166"/>
          </a:xfrm>
          <a:prstGeom prst="rect">
            <a:avLst/>
          </a:prstGeom>
          <a:noFill/>
          <a:ln>
            <a:noFill/>
          </a:ln>
        </p:spPr>
      </p:pic>
      <p:sp>
        <p:nvSpPr>
          <p:cNvPr id="125" name="Google Shape;125;p13"/>
          <p:cNvSpPr txBox="1">
            <a:spLocks noGrp="1"/>
          </p:cNvSpPr>
          <p:nvPr>
            <p:ph type="title"/>
          </p:nvPr>
        </p:nvSpPr>
        <p:spPr>
          <a:xfrm>
            <a:off x="812150" y="314799"/>
            <a:ext cx="7370700" cy="8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2400"/>
              <a:buFont typeface="Raleway"/>
              <a:buNone/>
            </a:pPr>
            <a:r>
              <a:rPr lang="en" sz="2800" b="1" i="0" u="none" strike="noStrike" cap="none">
                <a:solidFill>
                  <a:srgbClr val="FFFFFF"/>
                </a:solidFill>
                <a:latin typeface="Raleway"/>
                <a:ea typeface="Raleway"/>
                <a:cs typeface="Raleway"/>
                <a:sym typeface="Raleway"/>
              </a:rPr>
              <a:t>Economía Popular y Solidaria</a:t>
            </a:r>
            <a:endParaRPr sz="2800" b="1" i="0" u="none" strike="noStrike" cap="none" dirty="0">
              <a:solidFill>
                <a:srgbClr val="FFFFFF"/>
              </a:solidFill>
              <a:latin typeface="Raleway"/>
              <a:ea typeface="Raleway"/>
              <a:cs typeface="Raleway"/>
              <a:sym typeface="Raleway"/>
            </a:endParaRPr>
          </a:p>
        </p:txBody>
      </p:sp>
      <p:sp>
        <p:nvSpPr>
          <p:cNvPr id="126" name="Google Shape;126;p13"/>
          <p:cNvSpPr txBox="1">
            <a:spLocks noGrp="1"/>
          </p:cNvSpPr>
          <p:nvPr>
            <p:ph type="body" idx="2"/>
          </p:nvPr>
        </p:nvSpPr>
        <p:spPr>
          <a:xfrm>
            <a:off x="490861" y="969483"/>
            <a:ext cx="3150900" cy="181403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rgbClr val="ABE33F"/>
              </a:buClr>
              <a:buSzPts val="1800"/>
              <a:buFont typeface="Karla"/>
              <a:buNone/>
            </a:pPr>
            <a:r>
              <a:rPr lang="en" sz="1400" b="1" i="0" u="none" strike="noStrike" cap="none" dirty="0">
                <a:solidFill>
                  <a:srgbClr val="00AE9D"/>
                </a:solidFill>
                <a:latin typeface="Karla"/>
                <a:ea typeface="Karla"/>
                <a:cs typeface="Karla"/>
                <a:sym typeface="Karla"/>
              </a:rPr>
              <a:t>NUEVA  VISIÓN EN LA ECONOMÍA</a:t>
            </a:r>
            <a:endParaRPr sz="1400" b="0" i="0" u="none" strike="noStrike" cap="none" dirty="0">
              <a:solidFill>
                <a:srgbClr val="00AE9D"/>
              </a:solidFill>
              <a:latin typeface="Karla"/>
              <a:ea typeface="Karla"/>
              <a:cs typeface="Karla"/>
              <a:sym typeface="Karla"/>
            </a:endParaRPr>
          </a:p>
          <a:p>
            <a:pPr marL="0" marR="0" lvl="0" indent="0" algn="ctr" rtl="0">
              <a:lnSpc>
                <a:spcPct val="100000"/>
              </a:lnSpc>
              <a:spcBef>
                <a:spcPts val="600"/>
              </a:spcBef>
              <a:spcAft>
                <a:spcPts val="0"/>
              </a:spcAft>
              <a:buClr>
                <a:schemeClr val="dk1"/>
              </a:buClr>
              <a:buSzPts val="1100"/>
              <a:buFont typeface="Karla"/>
              <a:buNone/>
            </a:pPr>
            <a:r>
              <a:rPr lang="en" sz="1400" b="0" i="0" u="none" strike="noStrike" cap="none" dirty="0">
                <a:solidFill>
                  <a:srgbClr val="004C52"/>
                </a:solidFill>
                <a:latin typeface="Karla"/>
                <a:ea typeface="Karla"/>
                <a:cs typeface="Karla"/>
                <a:sym typeface="Karla"/>
              </a:rPr>
              <a:t>Ecuador tiene nuevas formas de hacer economía, esto se evidencia en la economía social y solidaria dentro del sistema económico, aunque  la economía ecuatoriana ha sido históricamente una economía plural y heterogénea.</a:t>
            </a:r>
            <a:endParaRPr sz="1400" b="0" i="0" u="none" strike="noStrike" cap="none" dirty="0">
              <a:solidFill>
                <a:srgbClr val="004C52"/>
              </a:solidFill>
              <a:latin typeface="Karla"/>
              <a:ea typeface="Karla"/>
              <a:cs typeface="Karla"/>
              <a:sym typeface="Karla"/>
            </a:endParaRPr>
          </a:p>
          <a:p>
            <a:pPr marL="0" marR="0" lvl="0" indent="0" algn="ctr" rtl="0">
              <a:lnSpc>
                <a:spcPct val="100000"/>
              </a:lnSpc>
              <a:spcBef>
                <a:spcPts val="600"/>
              </a:spcBef>
              <a:spcAft>
                <a:spcPts val="0"/>
              </a:spcAft>
              <a:buClr>
                <a:schemeClr val="dk1"/>
              </a:buClr>
              <a:buSzPts val="1100"/>
              <a:buFont typeface="Karla"/>
              <a:buNone/>
            </a:pPr>
            <a:endParaRPr sz="1400" b="0" i="0" u="none" strike="noStrike" cap="none" dirty="0">
              <a:solidFill>
                <a:srgbClr val="004C52"/>
              </a:solidFill>
              <a:latin typeface="Karla"/>
              <a:ea typeface="Karla"/>
              <a:cs typeface="Karla"/>
              <a:sym typeface="Karla"/>
            </a:endParaRPr>
          </a:p>
          <a:p>
            <a:pPr marL="0" marR="0" lvl="0" indent="0" algn="ctr" rtl="0">
              <a:lnSpc>
                <a:spcPct val="100000"/>
              </a:lnSpc>
              <a:spcBef>
                <a:spcPts val="600"/>
              </a:spcBef>
              <a:spcAft>
                <a:spcPts val="0"/>
              </a:spcAft>
              <a:buClr>
                <a:schemeClr val="dk1"/>
              </a:buClr>
              <a:buSzPts val="1100"/>
              <a:buFont typeface="Arial"/>
              <a:buNone/>
            </a:pPr>
            <a:endParaRPr sz="1400" b="0" i="0" u="none" strike="noStrike" cap="none" dirty="0">
              <a:solidFill>
                <a:srgbClr val="004C52"/>
              </a:solidFill>
              <a:latin typeface="Karla"/>
              <a:ea typeface="Karla"/>
              <a:cs typeface="Karla"/>
              <a:sym typeface="Karla"/>
            </a:endParaRPr>
          </a:p>
          <a:p>
            <a:pPr marL="0" marR="0" lvl="0" indent="0" algn="ctr" rtl="0">
              <a:lnSpc>
                <a:spcPct val="100000"/>
              </a:lnSpc>
              <a:spcBef>
                <a:spcPts val="600"/>
              </a:spcBef>
              <a:spcAft>
                <a:spcPts val="0"/>
              </a:spcAft>
              <a:buClr>
                <a:srgbClr val="ABE33F"/>
              </a:buClr>
              <a:buSzPts val="1800"/>
              <a:buFont typeface="Karla"/>
              <a:buNone/>
            </a:pPr>
            <a:endParaRPr sz="1400" b="0" i="0" u="none" strike="noStrike" cap="none" dirty="0">
              <a:solidFill>
                <a:srgbClr val="004C52"/>
              </a:solidFill>
              <a:latin typeface="Karla"/>
              <a:ea typeface="Karla"/>
              <a:cs typeface="Karla"/>
              <a:sym typeface="Karla"/>
            </a:endParaRPr>
          </a:p>
        </p:txBody>
      </p:sp>
      <p:sp>
        <p:nvSpPr>
          <p:cNvPr id="127" name="Google Shape;127;p13"/>
          <p:cNvSpPr txBox="1">
            <a:spLocks noGrp="1"/>
          </p:cNvSpPr>
          <p:nvPr>
            <p:ph type="body" idx="2"/>
          </p:nvPr>
        </p:nvSpPr>
        <p:spPr>
          <a:xfrm>
            <a:off x="4594578" y="952342"/>
            <a:ext cx="3829791" cy="1568423"/>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rgbClr val="ABE33F"/>
              </a:buClr>
              <a:buSzPts val="1800"/>
              <a:buFont typeface="Karla"/>
              <a:buNone/>
            </a:pPr>
            <a:r>
              <a:rPr lang="en" sz="1400" b="1" i="0" u="none" strike="noStrike" cap="none" dirty="0">
                <a:solidFill>
                  <a:srgbClr val="00AE9D"/>
                </a:solidFill>
                <a:latin typeface="Karla"/>
                <a:ea typeface="Karla"/>
                <a:cs typeface="Karla"/>
                <a:sym typeface="Karla"/>
              </a:rPr>
              <a:t>COOPERATIVAS FINANCIERAS: UN EJE CLAVE DE LA ECONOMÍA</a:t>
            </a:r>
            <a:endParaRPr sz="1400" b="0" i="0" u="none" strike="noStrike" cap="none" dirty="0">
              <a:solidFill>
                <a:srgbClr val="00AE9D"/>
              </a:solidFill>
              <a:latin typeface="Karla"/>
              <a:ea typeface="Karla"/>
              <a:cs typeface="Karla"/>
              <a:sym typeface="Karla"/>
            </a:endParaRPr>
          </a:p>
          <a:p>
            <a:pPr marL="0" marR="0" lvl="0" indent="0" algn="ctr" rtl="0">
              <a:lnSpc>
                <a:spcPct val="100000"/>
              </a:lnSpc>
              <a:spcBef>
                <a:spcPts val="600"/>
              </a:spcBef>
              <a:spcAft>
                <a:spcPts val="0"/>
              </a:spcAft>
              <a:buClr>
                <a:srgbClr val="ABE33F"/>
              </a:buClr>
              <a:buSzPts val="1800"/>
              <a:buFont typeface="Karla"/>
              <a:buNone/>
            </a:pPr>
            <a:r>
              <a:rPr lang="en" sz="1400" b="0" i="0" u="none" strike="noStrike" cap="none" dirty="0">
                <a:solidFill>
                  <a:srgbClr val="004C52"/>
                </a:solidFill>
                <a:latin typeface="Karla"/>
                <a:ea typeface="Karla"/>
                <a:cs typeface="Karla"/>
                <a:sym typeface="Karla"/>
              </a:rPr>
              <a:t>El principal fin de las COACS es el desarrollo social por medio de la intermediación financiera. Se constituyen como canalizadoras del crédito, especialmente de microcréditos ya que poseen mayor participación frente a instituciones del sector financiero privado.</a:t>
            </a:r>
            <a:endParaRPr sz="1400" b="0" i="0" u="none" strike="noStrike" cap="none" dirty="0">
              <a:solidFill>
                <a:srgbClr val="004C52"/>
              </a:solidFill>
              <a:latin typeface="Karla"/>
              <a:ea typeface="Karla"/>
              <a:cs typeface="Karla"/>
              <a:sym typeface="Karla"/>
            </a:endParaRPr>
          </a:p>
        </p:txBody>
      </p:sp>
      <p:sp>
        <p:nvSpPr>
          <p:cNvPr id="128" name="Google Shape;128;p13"/>
          <p:cNvSpPr txBox="1">
            <a:spLocks noGrp="1"/>
          </p:cNvSpPr>
          <p:nvPr>
            <p:ph type="body" idx="2"/>
          </p:nvPr>
        </p:nvSpPr>
        <p:spPr>
          <a:xfrm>
            <a:off x="1646576" y="3753525"/>
            <a:ext cx="6866100" cy="82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chemeClr val="dk1"/>
              </a:buClr>
              <a:buSzPts val="1100"/>
              <a:buFont typeface="Arial"/>
              <a:buNone/>
            </a:pPr>
            <a:endParaRPr sz="1000" b="0" i="1" u="none" strike="noStrike" cap="none" dirty="0">
              <a:solidFill>
                <a:srgbClr val="00AE9D"/>
              </a:solidFill>
              <a:latin typeface="Karla"/>
              <a:ea typeface="Karla"/>
              <a:cs typeface="Karla"/>
              <a:sym typeface="Karla"/>
            </a:endParaRPr>
          </a:p>
          <a:p>
            <a:pPr marL="0" marR="0" lvl="0" indent="0" algn="l" rtl="0">
              <a:lnSpc>
                <a:spcPct val="100000"/>
              </a:lnSpc>
              <a:spcBef>
                <a:spcPts val="1000"/>
              </a:spcBef>
              <a:spcAft>
                <a:spcPts val="1000"/>
              </a:spcAft>
              <a:buClr>
                <a:srgbClr val="ABE33F"/>
              </a:buClr>
              <a:buSzPts val="1800"/>
              <a:buFont typeface="Karla"/>
              <a:buNone/>
            </a:pPr>
            <a:endParaRPr sz="1000" b="0" i="1" u="none" strike="noStrike" cap="none" dirty="0">
              <a:solidFill>
                <a:srgbClr val="00AE9D"/>
              </a:solidFill>
              <a:latin typeface="Karla"/>
              <a:ea typeface="Karla"/>
              <a:cs typeface="Karla"/>
              <a:sym typeface="Karla"/>
            </a:endParaRPr>
          </a:p>
        </p:txBody>
      </p:sp>
      <p:sp>
        <p:nvSpPr>
          <p:cNvPr id="129" name="Google Shape;129;p13"/>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3</a:t>
            </a:fld>
            <a:endParaRPr sz="1200" b="0" i="0" u="none" strike="noStrike" cap="none" dirty="0">
              <a:solidFill>
                <a:srgbClr val="00AE9D"/>
              </a:solidFill>
              <a:latin typeface="Karla"/>
              <a:ea typeface="Karla"/>
              <a:cs typeface="Karla"/>
              <a:sym typeface="Karla"/>
            </a:endParaRPr>
          </a:p>
        </p:txBody>
      </p:sp>
      <p:sp>
        <p:nvSpPr>
          <p:cNvPr id="130" name="Google Shape;130;p13"/>
          <p:cNvSpPr/>
          <p:nvPr/>
        </p:nvSpPr>
        <p:spPr>
          <a:xfrm>
            <a:off x="575822" y="3253774"/>
            <a:ext cx="3340240" cy="1488556"/>
          </a:xfrm>
          <a:prstGeom prst="homePlate">
            <a:avLst>
              <a:gd name="adj" fmla="val 30129"/>
            </a:avLst>
          </a:prstGeom>
          <a:noFill/>
          <a:ln w="12700">
            <a:solidFill>
              <a:schemeClr val="accent6">
                <a:lumMod val="50000"/>
              </a:schemeClr>
            </a:solid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200" b="0" i="0" u="none" strike="noStrike" cap="none" dirty="0">
                <a:solidFill>
                  <a:srgbClr val="002060"/>
                </a:solidFill>
                <a:latin typeface="Arial"/>
                <a:ea typeface="Arial"/>
                <a:cs typeface="Arial"/>
                <a:sym typeface="Arial"/>
              </a:rPr>
              <a:t>Las </a:t>
            </a:r>
            <a:r>
              <a:rPr lang="en" sz="1200" b="0" i="0" u="none" strike="noStrike" cap="none" dirty="0" smtClean="0">
                <a:solidFill>
                  <a:srgbClr val="002060"/>
                </a:solidFill>
                <a:latin typeface="Arial"/>
                <a:ea typeface="Arial"/>
                <a:cs typeface="Arial"/>
                <a:sym typeface="Arial"/>
              </a:rPr>
              <a:t>COACS </a:t>
            </a:r>
            <a:r>
              <a:rPr lang="en" sz="1200" b="0" i="0" u="none" strike="noStrike" cap="none" dirty="0">
                <a:solidFill>
                  <a:srgbClr val="002060"/>
                </a:solidFill>
                <a:latin typeface="Arial"/>
                <a:ea typeface="Arial"/>
                <a:cs typeface="Arial"/>
                <a:sym typeface="Arial"/>
              </a:rPr>
              <a:t>constituyen un elemento esencial en el sistema financiero y la economía en general, debido a que su cercana labor con el sector económico popular y solidario permite crear vínculos de inclusión financiera con los demás sectores y zonas de la economía</a:t>
            </a:r>
            <a:endParaRPr sz="1200" b="0" i="0" u="none" strike="noStrike" cap="none" dirty="0">
              <a:solidFill>
                <a:srgbClr val="002060"/>
              </a:solidFill>
              <a:latin typeface="Arial"/>
              <a:ea typeface="Arial"/>
              <a:cs typeface="Arial"/>
              <a:sym typeface="Arial"/>
            </a:endParaRPr>
          </a:p>
        </p:txBody>
      </p:sp>
      <p:sp>
        <p:nvSpPr>
          <p:cNvPr id="131" name="Google Shape;131;p13"/>
          <p:cNvSpPr/>
          <p:nvPr/>
        </p:nvSpPr>
        <p:spPr>
          <a:xfrm>
            <a:off x="6243190" y="3133109"/>
            <a:ext cx="852658" cy="532015"/>
          </a:xfrm>
          <a:prstGeom prst="downArrow">
            <a:avLst>
              <a:gd name="adj1" fmla="val 50000"/>
              <a:gd name="adj2" fmla="val 56250"/>
            </a:avLst>
          </a:prstGeom>
          <a:gradFill>
            <a:gsLst>
              <a:gs pos="0">
                <a:srgbClr val="48B0C3"/>
              </a:gs>
              <a:gs pos="100000">
                <a:srgbClr val="9FEBF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32" name="Google Shape;132;p13"/>
          <p:cNvSpPr/>
          <p:nvPr/>
        </p:nvSpPr>
        <p:spPr>
          <a:xfrm>
            <a:off x="4700178" y="3730948"/>
            <a:ext cx="3924531" cy="931364"/>
          </a:xfrm>
          <a:prstGeom prst="flowChartTerminator">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200" b="1" i="0" u="none" strike="noStrike" cap="none" dirty="0">
                <a:solidFill>
                  <a:srgbClr val="28555D"/>
                </a:solidFill>
                <a:sym typeface="Arial"/>
              </a:rPr>
              <a:t>Beneficiados : </a:t>
            </a:r>
            <a:endParaRPr sz="1200" dirty="0"/>
          </a:p>
          <a:p>
            <a:pPr marL="0" marR="0" lvl="0" indent="0" algn="ctr" rtl="0">
              <a:lnSpc>
                <a:spcPct val="100000"/>
              </a:lnSpc>
              <a:spcBef>
                <a:spcPts val="0"/>
              </a:spcBef>
              <a:spcAft>
                <a:spcPts val="0"/>
              </a:spcAft>
              <a:buNone/>
            </a:pPr>
            <a:r>
              <a:rPr lang="en" sz="1200" b="1" i="0" u="none" strike="noStrike" cap="none" dirty="0">
                <a:solidFill>
                  <a:srgbClr val="28555D"/>
                </a:solidFill>
                <a:sym typeface="Arial"/>
              </a:rPr>
              <a:t>Micro y pequeños emprendimientos</a:t>
            </a:r>
            <a:endParaRPr sz="1200" dirty="0"/>
          </a:p>
          <a:p>
            <a:pPr marL="0" marR="0" lvl="0" indent="0" algn="ctr" rtl="0">
              <a:lnSpc>
                <a:spcPct val="100000"/>
              </a:lnSpc>
              <a:spcBef>
                <a:spcPts val="0"/>
              </a:spcBef>
              <a:spcAft>
                <a:spcPts val="0"/>
              </a:spcAft>
              <a:buNone/>
            </a:pPr>
            <a:r>
              <a:rPr lang="en" sz="1200" b="1" i="0" u="none" strike="noStrike" cap="none" dirty="0">
                <a:solidFill>
                  <a:srgbClr val="28555D"/>
                </a:solidFill>
                <a:sym typeface="Arial"/>
              </a:rPr>
              <a:t>Zonas geográficas rurales anteriormente excluidas</a:t>
            </a:r>
            <a:endParaRPr sz="1200" b="1" i="0" u="none" strike="noStrike" cap="none" dirty="0">
              <a:solidFill>
                <a:srgbClr val="28555D"/>
              </a:solidFill>
              <a:sym typeface="Arial"/>
            </a:endParaRPr>
          </a:p>
        </p:txBody>
      </p:sp>
      <p:sp>
        <p:nvSpPr>
          <p:cNvPr id="133" name="Google Shape;133;p13"/>
          <p:cNvSpPr/>
          <p:nvPr/>
        </p:nvSpPr>
        <p:spPr>
          <a:xfrm>
            <a:off x="382054" y="409503"/>
            <a:ext cx="430087" cy="393619"/>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10" name="Google Shape;310;p25"/>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p>
            <a:pPr lvl="0"/>
            <a:r>
              <a:rPr lang="en" dirty="0"/>
              <a:t>Análisis correlacional simple y regresión lineal</a:t>
            </a:r>
            <a:endParaRPr sz="2400" b="1" i="0" u="none" strike="noStrike" cap="none" dirty="0">
              <a:solidFill>
                <a:srgbClr val="FFFFFF"/>
              </a:solidFill>
              <a:latin typeface="Raleway"/>
              <a:ea typeface="Raleway"/>
              <a:cs typeface="Raleway"/>
              <a:sym typeface="Raleway"/>
            </a:endParaRPr>
          </a:p>
        </p:txBody>
      </p:sp>
      <p:sp>
        <p:nvSpPr>
          <p:cNvPr id="314" name="Google Shape;314;p25"/>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30</a:t>
            </a:fld>
            <a:endParaRPr sz="1200" b="0" i="0" u="none" strike="noStrike" cap="none" dirty="0">
              <a:solidFill>
                <a:srgbClr val="00AE9D"/>
              </a:solidFill>
              <a:latin typeface="Karla"/>
              <a:ea typeface="Karla"/>
              <a:cs typeface="Karla"/>
              <a:sym typeface="Karla"/>
            </a:endParaRPr>
          </a:p>
        </p:txBody>
      </p:sp>
      <p:grpSp>
        <p:nvGrpSpPr>
          <p:cNvPr id="12" name="Google Shape;614;p42"/>
          <p:cNvGrpSpPr/>
          <p:nvPr/>
        </p:nvGrpSpPr>
        <p:grpSpPr>
          <a:xfrm>
            <a:off x="462889" y="443556"/>
            <a:ext cx="460570" cy="451813"/>
            <a:chOff x="2583325" y="2972875"/>
            <a:chExt cx="462850" cy="445750"/>
          </a:xfrm>
        </p:grpSpPr>
        <p:sp>
          <p:nvSpPr>
            <p:cNvPr id="13" name="Google Shape;615;p42"/>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 name="Google Shape;616;p42"/>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aphicFrame>
        <p:nvGraphicFramePr>
          <p:cNvPr id="6" name="Tabla 5"/>
          <p:cNvGraphicFramePr>
            <a:graphicFrameLocks noGrp="1"/>
          </p:cNvGraphicFramePr>
          <p:nvPr>
            <p:extLst>
              <p:ext uri="{D42A27DB-BD31-4B8C-83A1-F6EECF244321}">
                <p14:modId xmlns:p14="http://schemas.microsoft.com/office/powerpoint/2010/main" val="1296657710"/>
              </p:ext>
            </p:extLst>
          </p:nvPr>
        </p:nvGraphicFramePr>
        <p:xfrm>
          <a:off x="693174" y="1225769"/>
          <a:ext cx="8007353" cy="3606850"/>
        </p:xfrm>
        <a:graphic>
          <a:graphicData uri="http://schemas.openxmlformats.org/drawingml/2006/table">
            <a:tbl>
              <a:tblPr/>
              <a:tblGrid>
                <a:gridCol w="1021271">
                  <a:extLst>
                    <a:ext uri="{9D8B030D-6E8A-4147-A177-3AD203B41FA5}">
                      <a16:colId xmlns:a16="http://schemas.microsoft.com/office/drawing/2014/main" val="1291171973"/>
                    </a:ext>
                  </a:extLst>
                </a:gridCol>
                <a:gridCol w="888061">
                  <a:extLst>
                    <a:ext uri="{9D8B030D-6E8A-4147-A177-3AD203B41FA5}">
                      <a16:colId xmlns:a16="http://schemas.microsoft.com/office/drawing/2014/main" val="2106531279"/>
                    </a:ext>
                  </a:extLst>
                </a:gridCol>
                <a:gridCol w="1006470">
                  <a:extLst>
                    <a:ext uri="{9D8B030D-6E8A-4147-A177-3AD203B41FA5}">
                      <a16:colId xmlns:a16="http://schemas.microsoft.com/office/drawing/2014/main" val="2720371136"/>
                    </a:ext>
                  </a:extLst>
                </a:gridCol>
                <a:gridCol w="1006470">
                  <a:extLst>
                    <a:ext uri="{9D8B030D-6E8A-4147-A177-3AD203B41FA5}">
                      <a16:colId xmlns:a16="http://schemas.microsoft.com/office/drawing/2014/main" val="1880065568"/>
                    </a:ext>
                  </a:extLst>
                </a:gridCol>
                <a:gridCol w="1287688">
                  <a:extLst>
                    <a:ext uri="{9D8B030D-6E8A-4147-A177-3AD203B41FA5}">
                      <a16:colId xmlns:a16="http://schemas.microsoft.com/office/drawing/2014/main" val="574612551"/>
                    </a:ext>
                  </a:extLst>
                </a:gridCol>
                <a:gridCol w="2797393">
                  <a:extLst>
                    <a:ext uri="{9D8B030D-6E8A-4147-A177-3AD203B41FA5}">
                      <a16:colId xmlns:a16="http://schemas.microsoft.com/office/drawing/2014/main" val="850496308"/>
                    </a:ext>
                  </a:extLst>
                </a:gridCol>
              </a:tblGrid>
              <a:tr h="427931">
                <a:tc>
                  <a:txBody>
                    <a:bodyPr/>
                    <a:lstStyle/>
                    <a:p>
                      <a:pPr algn="l" fontAlgn="b"/>
                      <a:endParaRPr lang="es-MX" sz="12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Times New Roman" panose="02020603050405020304" pitchFamily="18" charset="0"/>
                        </a:rPr>
                        <a:t>Indicador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Times New Roman" panose="02020603050405020304" pitchFamily="18" charset="0"/>
                        </a:rPr>
                        <a:t>Coeficiente de Correlación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Times New Roman" panose="02020603050405020304" pitchFamily="18" charset="0"/>
                        </a:rPr>
                        <a:t>Coeficiente de Determinación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Times New Roman" panose="02020603050405020304" pitchFamily="18" charset="0"/>
                        </a:rPr>
                        <a:t>Fórmula regresión lineal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Times New Roman" panose="02020603050405020304" pitchFamily="18" charset="0"/>
                        </a:rPr>
                        <a:t>Relación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6481019"/>
                  </a:ext>
                </a:extLst>
              </a:tr>
              <a:tr h="1039262">
                <a:tc>
                  <a:txBody>
                    <a:bodyPr/>
                    <a:lstStyle/>
                    <a:p>
                      <a:pPr algn="l" fontAlgn="ctr"/>
                      <a:r>
                        <a:rPr lang="es-MX" sz="1200" b="0" i="0" u="none" strike="noStrike" dirty="0">
                          <a:solidFill>
                            <a:srgbClr val="000000"/>
                          </a:solidFill>
                          <a:effectLst/>
                          <a:latin typeface="Times New Roman" panose="02020603050405020304" pitchFamily="18" charset="0"/>
                        </a:rPr>
                        <a:t>PIB</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0" i="0" u="none" strike="noStrike" dirty="0">
                          <a:solidFill>
                            <a:srgbClr val="000000"/>
                          </a:solidFill>
                          <a:effectLst/>
                          <a:latin typeface="Times New Roman" panose="02020603050405020304" pitchFamily="18" charset="0"/>
                        </a:rPr>
                        <a:t>Liquidez</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0" i="0" u="none" strike="noStrike" dirty="0">
                          <a:solidFill>
                            <a:srgbClr val="000000"/>
                          </a:solidFill>
                          <a:effectLst/>
                          <a:latin typeface="Times New Roman" panose="02020603050405020304" pitchFamily="18" charset="0"/>
                        </a:rPr>
                        <a:t>0,72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0" i="0" u="none" strike="noStrike" dirty="0">
                          <a:solidFill>
                            <a:srgbClr val="000000"/>
                          </a:solidFill>
                          <a:effectLst/>
                          <a:latin typeface="Times New Roman" panose="02020603050405020304" pitchFamily="18" charset="0"/>
                        </a:rPr>
                        <a:t>0,52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200" b="0" i="0" u="none" strike="noStrike" dirty="0">
                          <a:solidFill>
                            <a:srgbClr val="000000"/>
                          </a:solidFill>
                          <a:effectLst/>
                          <a:latin typeface="Times New Roman" panose="02020603050405020304" pitchFamily="18" charset="0"/>
                        </a:rPr>
                        <a:t>Y=0,2632+0,0831X</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200" b="0" i="0" u="none" strike="noStrike" dirty="0">
                          <a:solidFill>
                            <a:srgbClr val="000000"/>
                          </a:solidFill>
                          <a:effectLst/>
                          <a:latin typeface="Times New Roman" panose="02020603050405020304" pitchFamily="18" charset="0"/>
                        </a:rPr>
                        <a:t>Asociación directa dada por una pendiente positiva en la fórmula, lo cual indica que mientras el PIB suba, la liquidez de una cooperativa financiera subirá, y viceversa</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8663845"/>
                  </a:ext>
                </a:extLst>
              </a:tr>
              <a:tr h="207852">
                <a:tc>
                  <a:txBody>
                    <a:bodyPr/>
                    <a:lstStyle/>
                    <a:p>
                      <a:pPr algn="l" fontAlgn="ctr"/>
                      <a:r>
                        <a:rPr lang="es-MX" sz="1200" b="0" i="0" u="none" strike="noStrike" dirty="0">
                          <a:solidFill>
                            <a:srgbClr val="000000"/>
                          </a:solidFill>
                          <a:effectLst/>
                          <a:latin typeface="Times New Roman" panose="02020603050405020304" pitchFamily="18" charset="0"/>
                        </a:rPr>
                        <a:t>PIB</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0" i="0" u="none" strike="noStrike" dirty="0">
                          <a:solidFill>
                            <a:srgbClr val="000000"/>
                          </a:solidFill>
                          <a:effectLst/>
                          <a:latin typeface="Times New Roman" panose="02020603050405020304" pitchFamily="18" charset="0"/>
                        </a:rPr>
                        <a:t>Morosidad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0" i="0" u="none" strike="noStrike" dirty="0">
                          <a:solidFill>
                            <a:srgbClr val="000000"/>
                          </a:solidFill>
                          <a:effectLst/>
                          <a:latin typeface="Times New Roman" panose="02020603050405020304" pitchFamily="18" charset="0"/>
                        </a:rPr>
                        <a:t>-0,25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0" i="0" u="none" strike="noStrike" dirty="0">
                          <a:solidFill>
                            <a:srgbClr val="000000"/>
                          </a:solidFill>
                          <a:effectLst/>
                          <a:latin typeface="Times New Roman" panose="02020603050405020304" pitchFamily="18" charset="0"/>
                        </a:rPr>
                        <a:t>0,06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200" b="0" i="0" u="none" strike="noStrike" dirty="0">
                          <a:solidFill>
                            <a:srgbClr val="000000"/>
                          </a:solidFill>
                          <a:effectLst/>
                          <a:latin typeface="Times New Roman" panose="02020603050405020304" pitchFamily="18"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200" b="0" i="0" u="none" strike="noStrike" dirty="0">
                          <a:solidFill>
                            <a:srgbClr val="000000"/>
                          </a:solidFill>
                          <a:effectLst/>
                          <a:latin typeface="Times New Roman" panose="02020603050405020304" pitchFamily="18" charset="0"/>
                        </a:rPr>
                        <a:t>Asociación indirecta baja</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9045117"/>
                  </a:ext>
                </a:extLst>
              </a:tr>
              <a:tr h="1039262">
                <a:tc>
                  <a:txBody>
                    <a:bodyPr/>
                    <a:lstStyle/>
                    <a:p>
                      <a:pPr algn="l" fontAlgn="ctr"/>
                      <a:r>
                        <a:rPr lang="es-MX" sz="1200" b="0" i="0" u="none" strike="noStrike" dirty="0">
                          <a:solidFill>
                            <a:srgbClr val="000000"/>
                          </a:solidFill>
                          <a:effectLst/>
                          <a:latin typeface="Times New Roman" panose="02020603050405020304" pitchFamily="18" charset="0"/>
                        </a:rPr>
                        <a:t>Gasto Público</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0" i="0" u="none" strike="noStrike" dirty="0">
                          <a:solidFill>
                            <a:srgbClr val="000000"/>
                          </a:solidFill>
                          <a:effectLst/>
                          <a:latin typeface="Times New Roman" panose="02020603050405020304" pitchFamily="18" charset="0"/>
                        </a:rPr>
                        <a:t>Morosidad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0" i="0" u="none" strike="noStrike" dirty="0">
                          <a:solidFill>
                            <a:srgbClr val="000000"/>
                          </a:solidFill>
                          <a:effectLst/>
                          <a:latin typeface="Times New Roman" panose="02020603050405020304" pitchFamily="18" charset="0"/>
                        </a:rPr>
                        <a:t>-0,715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0" i="0" u="none" strike="noStrike" dirty="0">
                          <a:solidFill>
                            <a:srgbClr val="000000"/>
                          </a:solidFill>
                          <a:effectLst/>
                          <a:latin typeface="Times New Roman" panose="02020603050405020304" pitchFamily="18" charset="0"/>
                        </a:rPr>
                        <a:t>0,51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200" b="0" i="0" u="none" strike="noStrike" dirty="0">
                          <a:solidFill>
                            <a:srgbClr val="000000"/>
                          </a:solidFill>
                          <a:effectLst/>
                          <a:latin typeface="Times New Roman" panose="02020603050405020304" pitchFamily="18" charset="0"/>
                        </a:rPr>
                        <a:t>Y = 0,049-0,0865X</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200" b="0" i="0" u="none" strike="noStrike" dirty="0">
                          <a:solidFill>
                            <a:srgbClr val="000000"/>
                          </a:solidFill>
                          <a:effectLst/>
                          <a:latin typeface="Times New Roman" panose="02020603050405020304" pitchFamily="18" charset="0"/>
                        </a:rPr>
                        <a:t>Asociación indirecta dada por una pendiente negativa en la fórmula, lo cual indica que mientras el Gasto público sube, la morosidad de una cooperativa financiera disminuirá, y viceversa.</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9785485"/>
                  </a:ext>
                </a:extLst>
              </a:tr>
              <a:tr h="892543">
                <a:tc>
                  <a:txBody>
                    <a:bodyPr/>
                    <a:lstStyle/>
                    <a:p>
                      <a:pPr algn="l" fontAlgn="ctr"/>
                      <a:r>
                        <a:rPr lang="es-MX" sz="1200" b="0" i="0" u="none" strike="noStrike" dirty="0">
                          <a:solidFill>
                            <a:srgbClr val="000000"/>
                          </a:solidFill>
                          <a:effectLst/>
                          <a:latin typeface="Times New Roman" panose="02020603050405020304" pitchFamily="18" charset="0"/>
                        </a:rPr>
                        <a:t>Gasto Público</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0" i="0" u="none" strike="noStrike" dirty="0">
                          <a:solidFill>
                            <a:srgbClr val="000000"/>
                          </a:solidFill>
                          <a:effectLst/>
                          <a:latin typeface="Times New Roman" panose="02020603050405020304" pitchFamily="18" charset="0"/>
                        </a:rPr>
                        <a:t>Solvencia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0" i="0" u="none" strike="noStrike" dirty="0">
                          <a:solidFill>
                            <a:srgbClr val="000000"/>
                          </a:solidFill>
                          <a:effectLst/>
                          <a:latin typeface="Times New Roman" panose="02020603050405020304" pitchFamily="18" charset="0"/>
                        </a:rPr>
                        <a:t>0,72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0" i="0" u="none" strike="noStrike" dirty="0">
                          <a:solidFill>
                            <a:srgbClr val="000000"/>
                          </a:solidFill>
                          <a:effectLst/>
                          <a:latin typeface="Times New Roman" panose="02020603050405020304" pitchFamily="18" charset="0"/>
                        </a:rPr>
                        <a:t>0,52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200" b="0" i="0" u="none" strike="noStrike" dirty="0">
                          <a:solidFill>
                            <a:srgbClr val="000000"/>
                          </a:solidFill>
                          <a:effectLst/>
                          <a:latin typeface="Times New Roman" panose="02020603050405020304" pitchFamily="18" charset="0"/>
                        </a:rPr>
                        <a:t>Y = 1,3737+0,491X</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200" b="0" i="0" u="none" strike="noStrike" dirty="0">
                          <a:solidFill>
                            <a:srgbClr val="000000"/>
                          </a:solidFill>
                          <a:effectLst/>
                          <a:latin typeface="Times New Roman" panose="02020603050405020304" pitchFamily="18" charset="0"/>
                        </a:rPr>
                        <a:t>Asociación directa, lo cual refiere a que mientras el Gasto público se incrementa, el indicador de solvencia de una cooperativa financiera ascenderá, y viceversa</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3487388"/>
                  </a:ext>
                </a:extLst>
              </a:tr>
            </a:tbl>
          </a:graphicData>
        </a:graphic>
      </p:graphicFrame>
    </p:spTree>
    <p:extLst>
      <p:ext uri="{BB962C8B-B14F-4D97-AF65-F5344CB8AC3E}">
        <p14:creationId xmlns:p14="http://schemas.microsoft.com/office/powerpoint/2010/main" val="12696463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10" name="Google Shape;310;p25"/>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p>
            <a:pPr lvl="0"/>
            <a:r>
              <a:rPr lang="en" dirty="0"/>
              <a:t>Análisis correlacional simple y regresión lineal</a:t>
            </a:r>
            <a:endParaRPr sz="2400" b="1" i="0" u="none" strike="noStrike" cap="none" dirty="0">
              <a:solidFill>
                <a:srgbClr val="FFFFFF"/>
              </a:solidFill>
              <a:latin typeface="Raleway"/>
              <a:ea typeface="Raleway"/>
              <a:cs typeface="Raleway"/>
              <a:sym typeface="Raleway"/>
            </a:endParaRPr>
          </a:p>
        </p:txBody>
      </p:sp>
      <p:sp>
        <p:nvSpPr>
          <p:cNvPr id="314" name="Google Shape;314;p25"/>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31</a:t>
            </a:fld>
            <a:endParaRPr sz="1200" b="0" i="0" u="none" strike="noStrike" cap="none" dirty="0">
              <a:solidFill>
                <a:srgbClr val="00AE9D"/>
              </a:solidFill>
              <a:latin typeface="Karla"/>
              <a:ea typeface="Karla"/>
              <a:cs typeface="Karla"/>
              <a:sym typeface="Karla"/>
            </a:endParaRPr>
          </a:p>
        </p:txBody>
      </p:sp>
      <p:grpSp>
        <p:nvGrpSpPr>
          <p:cNvPr id="12" name="Google Shape;614;p42"/>
          <p:cNvGrpSpPr/>
          <p:nvPr/>
        </p:nvGrpSpPr>
        <p:grpSpPr>
          <a:xfrm>
            <a:off x="462889" y="443556"/>
            <a:ext cx="460570" cy="451813"/>
            <a:chOff x="2583325" y="2972875"/>
            <a:chExt cx="462850" cy="445750"/>
          </a:xfrm>
        </p:grpSpPr>
        <p:sp>
          <p:nvSpPr>
            <p:cNvPr id="13" name="Google Shape;615;p42"/>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 name="Google Shape;616;p42"/>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aphicFrame>
        <p:nvGraphicFramePr>
          <p:cNvPr id="2" name="Tabla 1"/>
          <p:cNvGraphicFramePr>
            <a:graphicFrameLocks noGrp="1"/>
          </p:cNvGraphicFramePr>
          <p:nvPr>
            <p:extLst>
              <p:ext uri="{D42A27DB-BD31-4B8C-83A1-F6EECF244321}">
                <p14:modId xmlns:p14="http://schemas.microsoft.com/office/powerpoint/2010/main" val="809325077"/>
              </p:ext>
            </p:extLst>
          </p:nvPr>
        </p:nvGraphicFramePr>
        <p:xfrm>
          <a:off x="282221" y="1556904"/>
          <a:ext cx="8464737" cy="2293993"/>
        </p:xfrm>
        <a:graphic>
          <a:graphicData uri="http://schemas.openxmlformats.org/drawingml/2006/table">
            <a:tbl>
              <a:tblPr/>
              <a:tblGrid>
                <a:gridCol w="1079605">
                  <a:extLst>
                    <a:ext uri="{9D8B030D-6E8A-4147-A177-3AD203B41FA5}">
                      <a16:colId xmlns:a16="http://schemas.microsoft.com/office/drawing/2014/main" val="1917536485"/>
                    </a:ext>
                  </a:extLst>
                </a:gridCol>
                <a:gridCol w="938788">
                  <a:extLst>
                    <a:ext uri="{9D8B030D-6E8A-4147-A177-3AD203B41FA5}">
                      <a16:colId xmlns:a16="http://schemas.microsoft.com/office/drawing/2014/main" val="3523427894"/>
                    </a:ext>
                  </a:extLst>
                </a:gridCol>
                <a:gridCol w="1063960">
                  <a:extLst>
                    <a:ext uri="{9D8B030D-6E8A-4147-A177-3AD203B41FA5}">
                      <a16:colId xmlns:a16="http://schemas.microsoft.com/office/drawing/2014/main" val="3682352688"/>
                    </a:ext>
                  </a:extLst>
                </a:gridCol>
                <a:gridCol w="1063960">
                  <a:extLst>
                    <a:ext uri="{9D8B030D-6E8A-4147-A177-3AD203B41FA5}">
                      <a16:colId xmlns:a16="http://schemas.microsoft.com/office/drawing/2014/main" val="2116442616"/>
                    </a:ext>
                  </a:extLst>
                </a:gridCol>
                <a:gridCol w="1361243">
                  <a:extLst>
                    <a:ext uri="{9D8B030D-6E8A-4147-A177-3AD203B41FA5}">
                      <a16:colId xmlns:a16="http://schemas.microsoft.com/office/drawing/2014/main" val="142326669"/>
                    </a:ext>
                  </a:extLst>
                </a:gridCol>
                <a:gridCol w="2957181">
                  <a:extLst>
                    <a:ext uri="{9D8B030D-6E8A-4147-A177-3AD203B41FA5}">
                      <a16:colId xmlns:a16="http://schemas.microsoft.com/office/drawing/2014/main" val="1790506112"/>
                    </a:ext>
                  </a:extLst>
                </a:gridCol>
              </a:tblGrid>
              <a:tr h="419095">
                <a:tc>
                  <a:txBody>
                    <a:bodyPr/>
                    <a:lstStyle/>
                    <a:p>
                      <a:pPr algn="l" fontAlgn="ctr"/>
                      <a:r>
                        <a:rPr lang="es-MX" sz="1200" b="0" i="0" u="none" strike="noStrike" dirty="0">
                          <a:solidFill>
                            <a:srgbClr val="000000"/>
                          </a:solidFill>
                          <a:effectLst/>
                          <a:latin typeface="Times New Roman" panose="02020603050405020304" pitchFamily="18"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Times New Roman" panose="02020603050405020304" pitchFamily="18" charset="0"/>
                        </a:rPr>
                        <a:t>Indicador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Times New Roman" panose="02020603050405020304" pitchFamily="18" charset="0"/>
                        </a:rPr>
                        <a:t>Coeficiente de Correlación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Times New Roman" panose="02020603050405020304" pitchFamily="18" charset="0"/>
                        </a:rPr>
                        <a:t>Coeficiente de Determinación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Times New Roman" panose="02020603050405020304" pitchFamily="18" charset="0"/>
                        </a:rPr>
                        <a:t>Fórmula regresión lineal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Times New Roman" panose="02020603050405020304" pitchFamily="18" charset="0"/>
                        </a:rPr>
                        <a:t>Relación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664817"/>
                  </a:ext>
                </a:extLst>
              </a:tr>
              <a:tr h="937449">
                <a:tc>
                  <a:txBody>
                    <a:bodyPr/>
                    <a:lstStyle/>
                    <a:p>
                      <a:pPr algn="l" fontAlgn="ctr"/>
                      <a:r>
                        <a:rPr lang="es-MX" sz="1200" b="0" i="0" u="none" strike="noStrike" dirty="0">
                          <a:solidFill>
                            <a:srgbClr val="000000"/>
                          </a:solidFill>
                          <a:effectLst/>
                          <a:latin typeface="Times New Roman" panose="02020603050405020304" pitchFamily="18" charset="0"/>
                        </a:rPr>
                        <a:t>Competitividad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0" i="0" u="none" strike="noStrike" dirty="0">
                          <a:solidFill>
                            <a:srgbClr val="000000"/>
                          </a:solidFill>
                          <a:effectLst/>
                          <a:latin typeface="Times New Roman" panose="02020603050405020304" pitchFamily="18" charset="0"/>
                        </a:rPr>
                        <a:t>Depósitos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0" i="0" u="none" strike="noStrike" dirty="0">
                          <a:solidFill>
                            <a:srgbClr val="000000"/>
                          </a:solidFill>
                          <a:effectLst/>
                          <a:latin typeface="Times New Roman" panose="02020603050405020304" pitchFamily="18" charset="0"/>
                        </a:rPr>
                        <a:t>0,99</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0" i="0" u="none" strike="noStrike" dirty="0">
                          <a:solidFill>
                            <a:srgbClr val="000000"/>
                          </a:solidFill>
                          <a:effectLst/>
                          <a:latin typeface="Times New Roman" panose="02020603050405020304" pitchFamily="18" charset="0"/>
                        </a:rPr>
                        <a:t>0,99</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200" b="0" i="0" u="none" strike="noStrike" dirty="0">
                          <a:solidFill>
                            <a:srgbClr val="000000"/>
                          </a:solidFill>
                          <a:effectLst/>
                          <a:latin typeface="Times New Roman" panose="02020603050405020304" pitchFamily="18" charset="0"/>
                        </a:rPr>
                        <a:t>Y= -0,358 + 0,2347X</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200" b="0" i="0" u="none" strike="noStrike" dirty="0">
                          <a:solidFill>
                            <a:srgbClr val="000000"/>
                          </a:solidFill>
                          <a:effectLst/>
                          <a:latin typeface="Times New Roman" panose="02020603050405020304" pitchFamily="18" charset="0"/>
                        </a:rPr>
                        <a:t>Relación directa, es decir que mientras el Índice de competitividad (pilar del entorno económico) se incrementa, la captación de depósitos de una cooperativa de ahorro y crédito crece, y viceversa.</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3627467"/>
                  </a:ext>
                </a:extLst>
              </a:tr>
              <a:tr h="937449">
                <a:tc>
                  <a:txBody>
                    <a:bodyPr/>
                    <a:lstStyle/>
                    <a:p>
                      <a:pPr algn="l" fontAlgn="ctr"/>
                      <a:r>
                        <a:rPr lang="es-MX" sz="1200" b="0" i="0" u="none" strike="noStrike" dirty="0">
                          <a:solidFill>
                            <a:srgbClr val="000000"/>
                          </a:solidFill>
                          <a:effectLst/>
                          <a:latin typeface="Times New Roman" panose="02020603050405020304" pitchFamily="18" charset="0"/>
                        </a:rPr>
                        <a:t>Competitividad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0" i="0" u="none" strike="noStrike" dirty="0">
                          <a:solidFill>
                            <a:srgbClr val="000000"/>
                          </a:solidFill>
                          <a:effectLst/>
                          <a:latin typeface="Times New Roman" panose="02020603050405020304" pitchFamily="18" charset="0"/>
                        </a:rPr>
                        <a:t>Créditos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0" i="0" u="none" strike="noStrike" dirty="0">
                          <a:solidFill>
                            <a:srgbClr val="000000"/>
                          </a:solidFill>
                          <a:effectLst/>
                          <a:latin typeface="Times New Roman" panose="02020603050405020304" pitchFamily="18" charset="0"/>
                        </a:rPr>
                        <a:t>0,91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0" i="0" u="none" strike="noStrike" dirty="0">
                          <a:solidFill>
                            <a:srgbClr val="000000"/>
                          </a:solidFill>
                          <a:effectLst/>
                          <a:latin typeface="Times New Roman" panose="02020603050405020304" pitchFamily="18" charset="0"/>
                        </a:rPr>
                        <a:t>0,84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200" b="0" i="0" u="none" strike="noStrike" dirty="0">
                          <a:solidFill>
                            <a:srgbClr val="000000"/>
                          </a:solidFill>
                          <a:effectLst/>
                          <a:latin typeface="Times New Roman" panose="02020603050405020304" pitchFamily="18" charset="0"/>
                        </a:rPr>
                        <a:t>Y = 0,5841 + 0,024X</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200" b="0" i="0" u="none" strike="noStrike" dirty="0">
                          <a:solidFill>
                            <a:srgbClr val="000000"/>
                          </a:solidFill>
                          <a:effectLst/>
                          <a:latin typeface="Times New Roman" panose="02020603050405020304" pitchFamily="18" charset="0"/>
                        </a:rPr>
                        <a:t>Relación directa, es decir que mientras el Índice de competitividad (pilar del entorno económico) se incrementa, el otorgamiento de créditos de una cooperativa financiera se acrecienta, y viceversa.</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6192244"/>
                  </a:ext>
                </a:extLst>
              </a:tr>
            </a:tbl>
          </a:graphicData>
        </a:graphic>
      </p:graphicFrame>
    </p:spTree>
    <p:extLst>
      <p:ext uri="{BB962C8B-B14F-4D97-AF65-F5344CB8AC3E}">
        <p14:creationId xmlns:p14="http://schemas.microsoft.com/office/powerpoint/2010/main" val="27987019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AE9D"/>
        </a:solidFill>
        <a:effectLst/>
      </p:bgPr>
    </p:bg>
    <p:spTree>
      <p:nvGrpSpPr>
        <p:cNvPr id="1" name="Shape 378"/>
        <p:cNvGrpSpPr/>
        <p:nvPr/>
      </p:nvGrpSpPr>
      <p:grpSpPr>
        <a:xfrm>
          <a:off x="0" y="0"/>
          <a:ext cx="0" cy="0"/>
          <a:chOff x="0" y="0"/>
          <a:chExt cx="0" cy="0"/>
        </a:xfrm>
      </p:grpSpPr>
      <p:sp>
        <p:nvSpPr>
          <p:cNvPr id="379" name="Google Shape;379;p32"/>
          <p:cNvSpPr txBox="1">
            <a:spLocks noGrp="1"/>
          </p:cNvSpPr>
          <p:nvPr>
            <p:ph type="ctrTitle" idx="4294967295"/>
          </p:nvPr>
        </p:nvSpPr>
        <p:spPr>
          <a:xfrm>
            <a:off x="685800" y="1507142"/>
            <a:ext cx="7772400" cy="1159800"/>
          </a:xfrm>
          <a:prstGeom prst="rect">
            <a:avLst/>
          </a:prstGeom>
          <a:noFill/>
          <a:ln>
            <a:noFill/>
          </a:ln>
        </p:spPr>
        <p:txBody>
          <a:bodyPr spcFirstLastPara="1" wrap="square" lIns="91425" tIns="91425" rIns="91425" bIns="91425" anchor="t" anchorCtr="0">
            <a:noAutofit/>
          </a:bodyPr>
          <a:lstStyle/>
          <a:p>
            <a:pPr lvl="0" algn="ctr"/>
            <a:r>
              <a:rPr lang="es-MX" sz="3600" dirty="0" smtClean="0">
                <a:solidFill>
                  <a:srgbClr val="FFFF00"/>
                </a:solidFill>
              </a:rPr>
              <a:t>Conclusiones y</a:t>
            </a:r>
            <a:br>
              <a:rPr lang="es-MX" sz="3600" dirty="0" smtClean="0">
                <a:solidFill>
                  <a:srgbClr val="FFFF00"/>
                </a:solidFill>
              </a:rPr>
            </a:br>
            <a:r>
              <a:rPr lang="es-MX" sz="3600" dirty="0" smtClean="0">
                <a:solidFill>
                  <a:srgbClr val="FFFF00"/>
                </a:solidFill>
              </a:rPr>
              <a:t>Recomendaciones</a:t>
            </a:r>
            <a:br>
              <a:rPr lang="es-MX" sz="3600" dirty="0" smtClean="0">
                <a:solidFill>
                  <a:srgbClr val="FFFF00"/>
                </a:solidFill>
              </a:rPr>
            </a:br>
            <a:r>
              <a:rPr lang="es-MX" sz="3600" dirty="0" smtClean="0">
                <a:solidFill>
                  <a:srgbClr val="FFFF00"/>
                </a:solidFill>
              </a:rPr>
              <a:t>de la investigación</a:t>
            </a:r>
            <a:endParaRPr sz="3600" b="1" i="0" u="none" strike="noStrike" cap="none" dirty="0">
              <a:solidFill>
                <a:srgbClr val="FFFF00"/>
              </a:solidFill>
              <a:latin typeface="Karla"/>
              <a:ea typeface="Karla"/>
              <a:cs typeface="Karla"/>
              <a:sym typeface="Karla"/>
            </a:endParaRPr>
          </a:p>
        </p:txBody>
      </p:sp>
      <p:sp>
        <p:nvSpPr>
          <p:cNvPr id="381" name="Google Shape;381;p32"/>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ABE33F"/>
                </a:solidFill>
                <a:latin typeface="Karla"/>
                <a:ea typeface="Karla"/>
                <a:cs typeface="Karla"/>
                <a:sym typeface="Karla"/>
              </a:rPr>
              <a:t>32</a:t>
            </a:fld>
            <a:endParaRPr sz="1200" b="0" i="0" u="none" strike="noStrike" cap="none" dirty="0">
              <a:solidFill>
                <a:srgbClr val="ABE33F"/>
              </a:solidFill>
              <a:latin typeface="Karla"/>
              <a:ea typeface="Karla"/>
              <a:cs typeface="Karla"/>
              <a:sym typeface="Karla"/>
            </a:endParaRPr>
          </a:p>
        </p:txBody>
      </p:sp>
      <p:grpSp>
        <p:nvGrpSpPr>
          <p:cNvPr id="20" name="Google Shape;570;p42"/>
          <p:cNvGrpSpPr/>
          <p:nvPr/>
        </p:nvGrpSpPr>
        <p:grpSpPr>
          <a:xfrm>
            <a:off x="7394222" y="395111"/>
            <a:ext cx="1140178" cy="914400"/>
            <a:chOff x="5970800" y="1619250"/>
            <a:chExt cx="428650" cy="456725"/>
          </a:xfrm>
        </p:grpSpPr>
        <p:sp>
          <p:nvSpPr>
            <p:cNvPr id="21" name="Google Shape;571;p42"/>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2" name="Google Shape;572;p42"/>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3" name="Google Shape;573;p42"/>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4" name="Google Shape;574;p42"/>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 name="Google Shape;575;p42"/>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nvGrpSpPr>
          <p:cNvPr id="26" name="Google Shape;624;p42"/>
          <p:cNvGrpSpPr/>
          <p:nvPr/>
        </p:nvGrpSpPr>
        <p:grpSpPr>
          <a:xfrm>
            <a:off x="925671" y="3318934"/>
            <a:ext cx="970861" cy="853674"/>
            <a:chOff x="3955900" y="2984500"/>
            <a:chExt cx="414000" cy="422525"/>
          </a:xfrm>
        </p:grpSpPr>
        <p:sp>
          <p:nvSpPr>
            <p:cNvPr id="27" name="Google Shape;625;p42"/>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 name="Google Shape;626;p42"/>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 name="Google Shape;627;p42"/>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7339799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92" name="Google Shape;392;p33"/>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33</a:t>
            </a:fld>
            <a:endParaRPr sz="1200" b="0" i="0" u="none" strike="noStrike" cap="none" dirty="0">
              <a:solidFill>
                <a:srgbClr val="00AE9D"/>
              </a:solidFill>
              <a:latin typeface="Karla"/>
              <a:ea typeface="Karla"/>
              <a:cs typeface="Karla"/>
              <a:sym typeface="Karla"/>
            </a:endParaRPr>
          </a:p>
        </p:txBody>
      </p:sp>
      <p:sp>
        <p:nvSpPr>
          <p:cNvPr id="9" name="Google Shape;170;p16"/>
          <p:cNvSpPr/>
          <p:nvPr/>
        </p:nvSpPr>
        <p:spPr>
          <a:xfrm>
            <a:off x="5285300" y="-17350"/>
            <a:ext cx="3879312" cy="2066875"/>
          </a:xfrm>
          <a:custGeom>
            <a:avLst/>
            <a:gdLst/>
            <a:ahLst/>
            <a:cxnLst/>
            <a:rect l="0" t="0" r="0" b="0"/>
            <a:pathLst>
              <a:path w="171613" h="151586" extrusionOk="0">
                <a:moveTo>
                  <a:pt x="0" y="694"/>
                </a:moveTo>
                <a:lnTo>
                  <a:pt x="171613" y="0"/>
                </a:lnTo>
                <a:lnTo>
                  <a:pt x="170790" y="151586"/>
                </a:lnTo>
                <a:lnTo>
                  <a:pt x="46492" y="123154"/>
                </a:lnTo>
                <a:close/>
              </a:path>
            </a:pathLst>
          </a:custGeom>
          <a:solidFill>
            <a:srgbClr val="ABE33F">
              <a:alpha val="80784"/>
            </a:srgbClr>
          </a:solidFill>
          <a:ln>
            <a:noFill/>
          </a:ln>
        </p:spPr>
      </p:sp>
      <p:graphicFrame>
        <p:nvGraphicFramePr>
          <p:cNvPr id="2" name="Diagrama 1"/>
          <p:cNvGraphicFramePr/>
          <p:nvPr>
            <p:extLst>
              <p:ext uri="{D42A27DB-BD31-4B8C-83A1-F6EECF244321}">
                <p14:modId xmlns:p14="http://schemas.microsoft.com/office/powerpoint/2010/main" val="3731500047"/>
              </p:ext>
            </p:extLst>
          </p:nvPr>
        </p:nvGraphicFramePr>
        <p:xfrm>
          <a:off x="756295" y="1131969"/>
          <a:ext cx="7665810" cy="3555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6" name="Google Shape;386;p33"/>
          <p:cNvSpPr txBox="1">
            <a:spLocks noGrp="1"/>
          </p:cNvSpPr>
          <p:nvPr>
            <p:ph type="ctrTitle" idx="4294967295"/>
          </p:nvPr>
        </p:nvSpPr>
        <p:spPr>
          <a:xfrm>
            <a:off x="3219512" y="237069"/>
            <a:ext cx="5945100" cy="8949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FFFFFF"/>
              </a:buClr>
              <a:buSzPts val="2400"/>
              <a:buFont typeface="Raleway"/>
              <a:buNone/>
            </a:pPr>
            <a:r>
              <a:rPr lang="en" sz="4000" b="1" i="0" u="none" strike="noStrike" cap="none" dirty="0" smtClean="0">
                <a:solidFill>
                  <a:srgbClr val="002060"/>
                </a:solidFill>
                <a:latin typeface="Karla"/>
                <a:ea typeface="Karla"/>
                <a:cs typeface="Karla"/>
                <a:sym typeface="Karla"/>
              </a:rPr>
              <a:t>Conclusiones</a:t>
            </a:r>
            <a:endParaRPr sz="4000" b="1" i="0" u="none" strike="noStrike" cap="none" dirty="0">
              <a:solidFill>
                <a:srgbClr val="002060"/>
              </a:solidFill>
              <a:latin typeface="Karla"/>
              <a:ea typeface="Karla"/>
              <a:cs typeface="Karla"/>
              <a:sym typeface="Karla"/>
            </a:endParaRPr>
          </a:p>
        </p:txBody>
      </p:sp>
    </p:spTree>
    <p:extLst>
      <p:ext uri="{BB962C8B-B14F-4D97-AF65-F5344CB8AC3E}">
        <p14:creationId xmlns:p14="http://schemas.microsoft.com/office/powerpoint/2010/main" val="29505894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92" name="Google Shape;392;p33"/>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34</a:t>
            </a:fld>
            <a:endParaRPr sz="1200" b="0" i="0" u="none" strike="noStrike" cap="none" dirty="0">
              <a:solidFill>
                <a:srgbClr val="00AE9D"/>
              </a:solidFill>
              <a:latin typeface="Karla"/>
              <a:ea typeface="Karla"/>
              <a:cs typeface="Karla"/>
              <a:sym typeface="Karla"/>
            </a:endParaRPr>
          </a:p>
        </p:txBody>
      </p:sp>
      <p:sp>
        <p:nvSpPr>
          <p:cNvPr id="9" name="Google Shape;170;p16"/>
          <p:cNvSpPr/>
          <p:nvPr/>
        </p:nvSpPr>
        <p:spPr>
          <a:xfrm>
            <a:off x="5285300" y="-17350"/>
            <a:ext cx="3879312" cy="2066875"/>
          </a:xfrm>
          <a:custGeom>
            <a:avLst/>
            <a:gdLst/>
            <a:ahLst/>
            <a:cxnLst/>
            <a:rect l="0" t="0" r="0" b="0"/>
            <a:pathLst>
              <a:path w="171613" h="151586" extrusionOk="0">
                <a:moveTo>
                  <a:pt x="0" y="694"/>
                </a:moveTo>
                <a:lnTo>
                  <a:pt x="171613" y="0"/>
                </a:lnTo>
                <a:lnTo>
                  <a:pt x="170790" y="151586"/>
                </a:lnTo>
                <a:lnTo>
                  <a:pt x="46492" y="123154"/>
                </a:lnTo>
                <a:close/>
              </a:path>
            </a:pathLst>
          </a:custGeom>
          <a:solidFill>
            <a:srgbClr val="ABE33F">
              <a:alpha val="80784"/>
            </a:srgbClr>
          </a:solidFill>
          <a:ln>
            <a:noFill/>
          </a:ln>
        </p:spPr>
      </p:sp>
      <p:graphicFrame>
        <p:nvGraphicFramePr>
          <p:cNvPr id="2" name="Diagrama 1"/>
          <p:cNvGraphicFramePr/>
          <p:nvPr>
            <p:extLst>
              <p:ext uri="{D42A27DB-BD31-4B8C-83A1-F6EECF244321}">
                <p14:modId xmlns:p14="http://schemas.microsoft.com/office/powerpoint/2010/main" val="3577910118"/>
              </p:ext>
            </p:extLst>
          </p:nvPr>
        </p:nvGraphicFramePr>
        <p:xfrm>
          <a:off x="-1116470" y="974558"/>
          <a:ext cx="11078617" cy="4116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6" name="Google Shape;386;p33"/>
          <p:cNvSpPr txBox="1">
            <a:spLocks noGrp="1"/>
          </p:cNvSpPr>
          <p:nvPr>
            <p:ph type="ctrTitle" idx="4294967295"/>
          </p:nvPr>
        </p:nvSpPr>
        <p:spPr>
          <a:xfrm>
            <a:off x="3219512" y="105316"/>
            <a:ext cx="5945100" cy="8949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FFFFFF"/>
              </a:buClr>
              <a:buSzPts val="2400"/>
              <a:buFont typeface="Raleway"/>
              <a:buNone/>
            </a:pPr>
            <a:r>
              <a:rPr lang="en" sz="4000" b="1" i="0" u="none" strike="noStrike" cap="none" dirty="0" smtClean="0">
                <a:solidFill>
                  <a:srgbClr val="002060"/>
                </a:solidFill>
                <a:latin typeface="Karla"/>
                <a:ea typeface="Karla"/>
                <a:cs typeface="Karla"/>
                <a:sym typeface="Karla"/>
              </a:rPr>
              <a:t>Conclusiones</a:t>
            </a:r>
            <a:endParaRPr sz="4000" b="1" i="0" u="none" strike="noStrike" cap="none" dirty="0">
              <a:solidFill>
                <a:srgbClr val="002060"/>
              </a:solidFill>
              <a:latin typeface="Karla"/>
              <a:ea typeface="Karla"/>
              <a:cs typeface="Karla"/>
              <a:sym typeface="Karla"/>
            </a:endParaRPr>
          </a:p>
        </p:txBody>
      </p:sp>
    </p:spTree>
    <p:extLst>
      <p:ext uri="{BB962C8B-B14F-4D97-AF65-F5344CB8AC3E}">
        <p14:creationId xmlns:p14="http://schemas.microsoft.com/office/powerpoint/2010/main" val="25128189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92" name="Google Shape;392;p33"/>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35</a:t>
            </a:fld>
            <a:endParaRPr sz="1200" b="0" i="0" u="none" strike="noStrike" cap="none" dirty="0">
              <a:solidFill>
                <a:srgbClr val="00AE9D"/>
              </a:solidFill>
              <a:latin typeface="Karla"/>
              <a:ea typeface="Karla"/>
              <a:cs typeface="Karla"/>
              <a:sym typeface="Karla"/>
            </a:endParaRPr>
          </a:p>
        </p:txBody>
      </p:sp>
      <p:sp>
        <p:nvSpPr>
          <p:cNvPr id="9" name="Google Shape;170;p16"/>
          <p:cNvSpPr/>
          <p:nvPr/>
        </p:nvSpPr>
        <p:spPr>
          <a:xfrm>
            <a:off x="5285300" y="-17350"/>
            <a:ext cx="3879312" cy="2066875"/>
          </a:xfrm>
          <a:custGeom>
            <a:avLst/>
            <a:gdLst/>
            <a:ahLst/>
            <a:cxnLst/>
            <a:rect l="0" t="0" r="0" b="0"/>
            <a:pathLst>
              <a:path w="171613" h="151586" extrusionOk="0">
                <a:moveTo>
                  <a:pt x="0" y="694"/>
                </a:moveTo>
                <a:lnTo>
                  <a:pt x="171613" y="0"/>
                </a:lnTo>
                <a:lnTo>
                  <a:pt x="170790" y="151586"/>
                </a:lnTo>
                <a:lnTo>
                  <a:pt x="46492" y="123154"/>
                </a:lnTo>
                <a:close/>
              </a:path>
            </a:pathLst>
          </a:custGeom>
          <a:solidFill>
            <a:srgbClr val="ABE33F">
              <a:alpha val="80784"/>
            </a:srgbClr>
          </a:solidFill>
          <a:ln>
            <a:noFill/>
          </a:ln>
        </p:spPr>
      </p:sp>
      <p:graphicFrame>
        <p:nvGraphicFramePr>
          <p:cNvPr id="2" name="Diagrama 1"/>
          <p:cNvGraphicFramePr/>
          <p:nvPr>
            <p:extLst>
              <p:ext uri="{D42A27DB-BD31-4B8C-83A1-F6EECF244321}">
                <p14:modId xmlns:p14="http://schemas.microsoft.com/office/powerpoint/2010/main" val="433123404"/>
              </p:ext>
            </p:extLst>
          </p:nvPr>
        </p:nvGraphicFramePr>
        <p:xfrm>
          <a:off x="301472" y="1134910"/>
          <a:ext cx="8526439" cy="3160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6" name="Google Shape;386;p33"/>
          <p:cNvSpPr txBox="1">
            <a:spLocks noGrp="1"/>
          </p:cNvSpPr>
          <p:nvPr>
            <p:ph type="ctrTitle" idx="4294967295"/>
          </p:nvPr>
        </p:nvSpPr>
        <p:spPr>
          <a:xfrm>
            <a:off x="3219512" y="57188"/>
            <a:ext cx="5945100" cy="8949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FFFFFF"/>
              </a:buClr>
              <a:buSzPts val="2400"/>
              <a:buFont typeface="Raleway"/>
              <a:buNone/>
            </a:pPr>
            <a:r>
              <a:rPr lang="en" sz="4000" b="1" i="0" u="none" strike="noStrike" cap="none" dirty="0" smtClean="0">
                <a:solidFill>
                  <a:srgbClr val="002060"/>
                </a:solidFill>
                <a:latin typeface="Karla"/>
                <a:ea typeface="Karla"/>
                <a:cs typeface="Karla"/>
                <a:sym typeface="Karla"/>
              </a:rPr>
              <a:t>Conclusiones</a:t>
            </a:r>
            <a:endParaRPr sz="4000" b="1" i="0" u="none" strike="noStrike" cap="none" dirty="0">
              <a:solidFill>
                <a:srgbClr val="002060"/>
              </a:solidFill>
              <a:latin typeface="Karla"/>
              <a:ea typeface="Karla"/>
              <a:cs typeface="Karla"/>
              <a:sym typeface="Karla"/>
            </a:endParaRPr>
          </a:p>
        </p:txBody>
      </p:sp>
    </p:spTree>
    <p:extLst>
      <p:ext uri="{BB962C8B-B14F-4D97-AF65-F5344CB8AC3E}">
        <p14:creationId xmlns:p14="http://schemas.microsoft.com/office/powerpoint/2010/main" val="4681959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92" name="Google Shape;392;p33"/>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36</a:t>
            </a:fld>
            <a:endParaRPr sz="1200" b="0" i="0" u="none" strike="noStrike" cap="none" dirty="0">
              <a:solidFill>
                <a:srgbClr val="00AE9D"/>
              </a:solidFill>
              <a:latin typeface="Karla"/>
              <a:ea typeface="Karla"/>
              <a:cs typeface="Karla"/>
              <a:sym typeface="Karla"/>
            </a:endParaRPr>
          </a:p>
        </p:txBody>
      </p:sp>
      <p:sp>
        <p:nvSpPr>
          <p:cNvPr id="9" name="Google Shape;170;p16"/>
          <p:cNvSpPr/>
          <p:nvPr/>
        </p:nvSpPr>
        <p:spPr>
          <a:xfrm>
            <a:off x="5285300" y="-17350"/>
            <a:ext cx="3879312" cy="2066875"/>
          </a:xfrm>
          <a:custGeom>
            <a:avLst/>
            <a:gdLst/>
            <a:ahLst/>
            <a:cxnLst/>
            <a:rect l="0" t="0" r="0" b="0"/>
            <a:pathLst>
              <a:path w="171613" h="151586" extrusionOk="0">
                <a:moveTo>
                  <a:pt x="0" y="694"/>
                </a:moveTo>
                <a:lnTo>
                  <a:pt x="171613" y="0"/>
                </a:lnTo>
                <a:lnTo>
                  <a:pt x="170790" y="151586"/>
                </a:lnTo>
                <a:lnTo>
                  <a:pt x="46492" y="123154"/>
                </a:lnTo>
                <a:close/>
              </a:path>
            </a:pathLst>
          </a:custGeom>
          <a:solidFill>
            <a:srgbClr val="ABE33F">
              <a:alpha val="80784"/>
            </a:srgbClr>
          </a:solidFill>
          <a:ln>
            <a:noFill/>
          </a:ln>
        </p:spPr>
      </p:sp>
      <p:graphicFrame>
        <p:nvGraphicFramePr>
          <p:cNvPr id="2" name="Diagrama 1"/>
          <p:cNvGraphicFramePr/>
          <p:nvPr>
            <p:extLst>
              <p:ext uri="{D42A27DB-BD31-4B8C-83A1-F6EECF244321}">
                <p14:modId xmlns:p14="http://schemas.microsoft.com/office/powerpoint/2010/main" val="4013489160"/>
              </p:ext>
            </p:extLst>
          </p:nvPr>
        </p:nvGraphicFramePr>
        <p:xfrm>
          <a:off x="301472" y="788412"/>
          <a:ext cx="8613422" cy="4203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6" name="Google Shape;386;p33"/>
          <p:cNvSpPr txBox="1">
            <a:spLocks noGrp="1"/>
          </p:cNvSpPr>
          <p:nvPr>
            <p:ph type="ctrTitle" idx="4294967295"/>
          </p:nvPr>
        </p:nvSpPr>
        <p:spPr>
          <a:xfrm>
            <a:off x="3219512" y="117348"/>
            <a:ext cx="5945100" cy="8949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FFFFFF"/>
              </a:buClr>
              <a:buSzPts val="2400"/>
              <a:buFont typeface="Raleway"/>
              <a:buNone/>
            </a:pPr>
            <a:r>
              <a:rPr lang="en" sz="4000" b="1" i="0" u="none" strike="noStrike" cap="none" dirty="0" smtClean="0">
                <a:solidFill>
                  <a:srgbClr val="002060"/>
                </a:solidFill>
                <a:latin typeface="Karla"/>
                <a:ea typeface="Karla"/>
                <a:cs typeface="Karla"/>
                <a:sym typeface="Karla"/>
              </a:rPr>
              <a:t>Conclusiones</a:t>
            </a:r>
            <a:endParaRPr sz="4000" b="1" i="0" u="none" strike="noStrike" cap="none" dirty="0">
              <a:solidFill>
                <a:srgbClr val="002060"/>
              </a:solidFill>
              <a:latin typeface="Karla"/>
              <a:ea typeface="Karla"/>
              <a:cs typeface="Karla"/>
              <a:sym typeface="Karla"/>
            </a:endParaRPr>
          </a:p>
        </p:txBody>
      </p:sp>
    </p:spTree>
    <p:extLst>
      <p:ext uri="{BB962C8B-B14F-4D97-AF65-F5344CB8AC3E}">
        <p14:creationId xmlns:p14="http://schemas.microsoft.com/office/powerpoint/2010/main" val="13970837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41"/>
          <p:cNvSpPr txBox="1">
            <a:spLocks noGrp="1"/>
          </p:cNvSpPr>
          <p:nvPr>
            <p:ph type="title"/>
          </p:nvPr>
        </p:nvSpPr>
        <p:spPr>
          <a:xfrm>
            <a:off x="1270472" y="398400"/>
            <a:ext cx="7370700" cy="8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2400"/>
              <a:buFont typeface="Raleway"/>
              <a:buNone/>
            </a:pPr>
            <a:r>
              <a:rPr lang="en" sz="2400" b="1" i="0" u="none" strike="noStrike" cap="none" dirty="0" smtClean="0">
                <a:solidFill>
                  <a:srgbClr val="FFFFFF"/>
                </a:solidFill>
                <a:latin typeface="Raleway"/>
                <a:ea typeface="Raleway"/>
                <a:cs typeface="Raleway"/>
                <a:sym typeface="Raleway"/>
              </a:rPr>
              <a:t>Recomendaciones</a:t>
            </a:r>
            <a:endParaRPr sz="2400" b="1" i="0" u="none" strike="noStrike" cap="none" dirty="0">
              <a:solidFill>
                <a:srgbClr val="FFFFFF"/>
              </a:solidFill>
              <a:latin typeface="Raleway"/>
              <a:ea typeface="Raleway"/>
              <a:cs typeface="Raleway"/>
              <a:sym typeface="Raleway"/>
            </a:endParaRPr>
          </a:p>
        </p:txBody>
      </p:sp>
      <p:graphicFrame>
        <p:nvGraphicFramePr>
          <p:cNvPr id="2" name="Diagrama 1"/>
          <p:cNvGraphicFramePr/>
          <p:nvPr>
            <p:extLst>
              <p:ext uri="{D42A27DB-BD31-4B8C-83A1-F6EECF244321}">
                <p14:modId xmlns:p14="http://schemas.microsoft.com/office/powerpoint/2010/main" val="3399774521"/>
              </p:ext>
            </p:extLst>
          </p:nvPr>
        </p:nvGraphicFramePr>
        <p:xfrm>
          <a:off x="1099660" y="1342823"/>
          <a:ext cx="7541512" cy="3407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2" name="Google Shape;462;p41"/>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37</a:t>
            </a:fld>
            <a:endParaRPr sz="1200" b="0" i="0" u="none" strike="noStrike" cap="none" dirty="0">
              <a:solidFill>
                <a:srgbClr val="00AE9D"/>
              </a:solidFill>
              <a:latin typeface="Karla"/>
              <a:ea typeface="Karla"/>
              <a:cs typeface="Karla"/>
              <a:sym typeface="Karla"/>
            </a:endParaRPr>
          </a:p>
        </p:txBody>
      </p:sp>
      <p:grpSp>
        <p:nvGrpSpPr>
          <p:cNvPr id="5" name="Google Shape;617;p42"/>
          <p:cNvGrpSpPr/>
          <p:nvPr/>
        </p:nvGrpSpPr>
        <p:grpSpPr>
          <a:xfrm>
            <a:off x="575822" y="485423"/>
            <a:ext cx="694650" cy="341678"/>
            <a:chOff x="3241525" y="3039450"/>
            <a:chExt cx="494600" cy="312625"/>
          </a:xfrm>
        </p:grpSpPr>
        <p:sp>
          <p:nvSpPr>
            <p:cNvPr id="6" name="Google Shape;618;p42"/>
            <p:cNvSpPr/>
            <p:nvPr/>
          </p:nvSpPr>
          <p:spPr>
            <a:xfrm>
              <a:off x="3241525" y="3039450"/>
              <a:ext cx="494600" cy="312625"/>
            </a:xfrm>
            <a:custGeom>
              <a:avLst/>
              <a:gdLst/>
              <a:ahLst/>
              <a:cxnLst/>
              <a:rect l="0" t="0" r="0" b="0"/>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 name="Google Shape;619;p42"/>
            <p:cNvSpPr/>
            <p:nvPr/>
          </p:nvSpPr>
          <p:spPr>
            <a:xfrm>
              <a:off x="3384400" y="3091350"/>
              <a:ext cx="208850" cy="208825"/>
            </a:xfrm>
            <a:custGeom>
              <a:avLst/>
              <a:gdLst/>
              <a:ahLst/>
              <a:cxnLst/>
              <a:rect l="0" t="0" r="0" b="0"/>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nvGrpSpPr>
          <p:cNvPr id="8" name="Google Shape;553;p42"/>
          <p:cNvGrpSpPr/>
          <p:nvPr/>
        </p:nvGrpSpPr>
        <p:grpSpPr>
          <a:xfrm>
            <a:off x="1107357" y="1457213"/>
            <a:ext cx="326229" cy="326229"/>
            <a:chOff x="2594325" y="1627175"/>
            <a:chExt cx="440850" cy="440850"/>
          </a:xfrm>
        </p:grpSpPr>
        <p:sp>
          <p:nvSpPr>
            <p:cNvPr id="9" name="Google Shape;554;p42"/>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 name="Google Shape;555;p42"/>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 name="Google Shape;556;p42"/>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nvGrpSpPr>
          <p:cNvPr id="13" name="Google Shape;553;p42"/>
          <p:cNvGrpSpPr/>
          <p:nvPr/>
        </p:nvGrpSpPr>
        <p:grpSpPr>
          <a:xfrm>
            <a:off x="4955822" y="1445293"/>
            <a:ext cx="326229" cy="326229"/>
            <a:chOff x="2594325" y="1627175"/>
            <a:chExt cx="440850" cy="440850"/>
          </a:xfrm>
        </p:grpSpPr>
        <p:sp>
          <p:nvSpPr>
            <p:cNvPr id="14" name="Google Shape;554;p42"/>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 name="Google Shape;555;p42"/>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 name="Google Shape;556;p42"/>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41"/>
          <p:cNvSpPr txBox="1">
            <a:spLocks noGrp="1"/>
          </p:cNvSpPr>
          <p:nvPr>
            <p:ph type="title"/>
          </p:nvPr>
        </p:nvSpPr>
        <p:spPr>
          <a:xfrm>
            <a:off x="1270472" y="398400"/>
            <a:ext cx="7370700" cy="8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2400"/>
              <a:buFont typeface="Raleway"/>
              <a:buNone/>
            </a:pPr>
            <a:r>
              <a:rPr lang="en" sz="2400" b="1" i="0" u="none" strike="noStrike" cap="none" dirty="0" smtClean="0">
                <a:solidFill>
                  <a:srgbClr val="FFFFFF"/>
                </a:solidFill>
                <a:latin typeface="Raleway"/>
                <a:ea typeface="Raleway"/>
                <a:cs typeface="Raleway"/>
                <a:sym typeface="Raleway"/>
              </a:rPr>
              <a:t>Recomendaciones</a:t>
            </a:r>
            <a:endParaRPr sz="2400" b="1" i="0" u="none" strike="noStrike" cap="none" dirty="0">
              <a:solidFill>
                <a:srgbClr val="FFFFFF"/>
              </a:solidFill>
              <a:latin typeface="Raleway"/>
              <a:ea typeface="Raleway"/>
              <a:cs typeface="Raleway"/>
              <a:sym typeface="Raleway"/>
            </a:endParaRPr>
          </a:p>
        </p:txBody>
      </p:sp>
      <p:graphicFrame>
        <p:nvGraphicFramePr>
          <p:cNvPr id="2" name="Diagrama 1"/>
          <p:cNvGraphicFramePr/>
          <p:nvPr>
            <p:extLst>
              <p:ext uri="{D42A27DB-BD31-4B8C-83A1-F6EECF244321}">
                <p14:modId xmlns:p14="http://schemas.microsoft.com/office/powerpoint/2010/main" val="2059270220"/>
              </p:ext>
            </p:extLst>
          </p:nvPr>
        </p:nvGraphicFramePr>
        <p:xfrm>
          <a:off x="765501" y="1255799"/>
          <a:ext cx="8039831" cy="3494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2" name="Google Shape;462;p41"/>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38</a:t>
            </a:fld>
            <a:endParaRPr sz="1200" b="0" i="0" u="none" strike="noStrike" cap="none" dirty="0">
              <a:solidFill>
                <a:srgbClr val="00AE9D"/>
              </a:solidFill>
              <a:latin typeface="Karla"/>
              <a:ea typeface="Karla"/>
              <a:cs typeface="Karla"/>
              <a:sym typeface="Karla"/>
            </a:endParaRPr>
          </a:p>
        </p:txBody>
      </p:sp>
      <p:grpSp>
        <p:nvGrpSpPr>
          <p:cNvPr id="5" name="Google Shape;617;p42"/>
          <p:cNvGrpSpPr/>
          <p:nvPr/>
        </p:nvGrpSpPr>
        <p:grpSpPr>
          <a:xfrm>
            <a:off x="575822" y="485423"/>
            <a:ext cx="694650" cy="341678"/>
            <a:chOff x="3241525" y="3039450"/>
            <a:chExt cx="494600" cy="312625"/>
          </a:xfrm>
        </p:grpSpPr>
        <p:sp>
          <p:nvSpPr>
            <p:cNvPr id="6" name="Google Shape;618;p42"/>
            <p:cNvSpPr/>
            <p:nvPr/>
          </p:nvSpPr>
          <p:spPr>
            <a:xfrm>
              <a:off x="3241525" y="3039450"/>
              <a:ext cx="494600" cy="312625"/>
            </a:xfrm>
            <a:custGeom>
              <a:avLst/>
              <a:gdLst/>
              <a:ahLst/>
              <a:cxnLst/>
              <a:rect l="0" t="0" r="0" b="0"/>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 name="Google Shape;619;p42"/>
            <p:cNvSpPr/>
            <p:nvPr/>
          </p:nvSpPr>
          <p:spPr>
            <a:xfrm>
              <a:off x="3384400" y="3091350"/>
              <a:ext cx="208850" cy="208825"/>
            </a:xfrm>
            <a:custGeom>
              <a:avLst/>
              <a:gdLst/>
              <a:ahLst/>
              <a:cxnLst/>
              <a:rect l="0" t="0" r="0" b="0"/>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nvGrpSpPr>
          <p:cNvPr id="12" name="Google Shape;553;p42"/>
          <p:cNvGrpSpPr/>
          <p:nvPr/>
        </p:nvGrpSpPr>
        <p:grpSpPr>
          <a:xfrm>
            <a:off x="2065403" y="1521383"/>
            <a:ext cx="326229" cy="326229"/>
            <a:chOff x="2594325" y="1627175"/>
            <a:chExt cx="440850" cy="440850"/>
          </a:xfrm>
        </p:grpSpPr>
        <p:sp>
          <p:nvSpPr>
            <p:cNvPr id="13" name="Google Shape;554;p42"/>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 name="Google Shape;555;p42"/>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 name="Google Shape;556;p42"/>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nvGrpSpPr>
          <p:cNvPr id="17" name="Google Shape;553;p42"/>
          <p:cNvGrpSpPr/>
          <p:nvPr/>
        </p:nvGrpSpPr>
        <p:grpSpPr>
          <a:xfrm>
            <a:off x="2062597" y="3502583"/>
            <a:ext cx="326229" cy="326229"/>
            <a:chOff x="2594325" y="1627175"/>
            <a:chExt cx="440850" cy="440850"/>
          </a:xfrm>
        </p:grpSpPr>
        <p:sp>
          <p:nvSpPr>
            <p:cNvPr id="18" name="Google Shape;554;p42"/>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9" name="Google Shape;555;p42"/>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0" name="Google Shape;556;p42"/>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9536417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0"/>
          <p:cNvSpPr txBox="1">
            <a:spLocks noGrp="1"/>
          </p:cNvSpPr>
          <p:nvPr>
            <p:ph type="ctrTitle" idx="4294967295"/>
          </p:nvPr>
        </p:nvSpPr>
        <p:spPr>
          <a:xfrm>
            <a:off x="1411112" y="2077381"/>
            <a:ext cx="6453611" cy="115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2400"/>
              <a:buFont typeface="Raleway"/>
              <a:buNone/>
            </a:pPr>
            <a:r>
              <a:rPr lang="en" sz="6000" b="1" i="0" u="none" strike="noStrike" cap="none" dirty="0" smtClean="0">
                <a:solidFill>
                  <a:srgbClr val="ABE33F"/>
                </a:solidFill>
                <a:latin typeface="Raleway"/>
                <a:ea typeface="Raleway"/>
                <a:cs typeface="Raleway"/>
                <a:sym typeface="Raleway"/>
              </a:rPr>
              <a:t>Muchas gracias!</a:t>
            </a:r>
            <a:endParaRPr sz="6000" b="1" i="0" u="none" strike="noStrike" cap="none" dirty="0">
              <a:solidFill>
                <a:srgbClr val="ABE33F"/>
              </a:solidFill>
              <a:latin typeface="Raleway"/>
              <a:ea typeface="Raleway"/>
              <a:cs typeface="Raleway"/>
              <a:sym typeface="Raleway"/>
            </a:endParaRPr>
          </a:p>
        </p:txBody>
      </p:sp>
      <p:sp>
        <p:nvSpPr>
          <p:cNvPr id="455" name="Google Shape;455;p40"/>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39</a:t>
            </a:fld>
            <a:endParaRPr sz="1200" b="0" i="0" u="none" strike="noStrike" cap="none" dirty="0">
              <a:solidFill>
                <a:srgbClr val="00AE9D"/>
              </a:solidFill>
              <a:latin typeface="Karla"/>
              <a:ea typeface="Karla"/>
              <a:cs typeface="Karla"/>
              <a:sym typeface="Karl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4"/>
          <p:cNvSpPr txBox="1">
            <a:spLocks noGrp="1"/>
          </p:cNvSpPr>
          <p:nvPr>
            <p:ph type="ctrTitle" idx="4294967295"/>
          </p:nvPr>
        </p:nvSpPr>
        <p:spPr>
          <a:xfrm>
            <a:off x="841828" y="158435"/>
            <a:ext cx="7566600" cy="79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2400"/>
              <a:buFont typeface="Raleway"/>
              <a:buNone/>
            </a:pPr>
            <a:r>
              <a:rPr lang="en" sz="3200" b="1" i="0" u="none" strike="noStrike" cap="none" dirty="0">
                <a:solidFill>
                  <a:srgbClr val="28555D"/>
                </a:solidFill>
                <a:latin typeface="Raleway"/>
                <a:ea typeface="Raleway"/>
                <a:cs typeface="Raleway"/>
                <a:sym typeface="Raleway"/>
              </a:rPr>
              <a:t>Planteamiento de Problema</a:t>
            </a:r>
            <a:br>
              <a:rPr lang="en" sz="3200" b="1" i="0" u="none" strike="noStrike" cap="none" dirty="0">
                <a:solidFill>
                  <a:srgbClr val="28555D"/>
                </a:solidFill>
                <a:latin typeface="Raleway"/>
                <a:ea typeface="Raleway"/>
                <a:cs typeface="Raleway"/>
                <a:sym typeface="Raleway"/>
              </a:rPr>
            </a:br>
            <a:endParaRPr sz="3200" b="1" i="0" u="none" strike="noStrike" cap="none" dirty="0">
              <a:solidFill>
                <a:srgbClr val="28555D"/>
              </a:solidFill>
              <a:latin typeface="Raleway"/>
              <a:ea typeface="Raleway"/>
              <a:cs typeface="Raleway"/>
              <a:sym typeface="Raleway"/>
            </a:endParaRPr>
          </a:p>
        </p:txBody>
      </p:sp>
      <p:sp>
        <p:nvSpPr>
          <p:cNvPr id="139" name="Google Shape;139;p14"/>
          <p:cNvSpPr txBox="1">
            <a:spLocks noGrp="1"/>
          </p:cNvSpPr>
          <p:nvPr>
            <p:ph type="subTitle" idx="4294967295"/>
          </p:nvPr>
        </p:nvSpPr>
        <p:spPr>
          <a:xfrm>
            <a:off x="197885" y="1320097"/>
            <a:ext cx="4324239" cy="21978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600"/>
              </a:spcBef>
              <a:spcAft>
                <a:spcPts val="0"/>
              </a:spcAft>
              <a:buClr>
                <a:srgbClr val="ABE33F"/>
              </a:buClr>
              <a:buSzPts val="2400"/>
              <a:buFont typeface="Karla"/>
              <a:buNone/>
            </a:pPr>
            <a:r>
              <a:rPr lang="en" sz="3200" b="1" i="0" u="none" strike="noStrike" cap="none" dirty="0">
                <a:solidFill>
                  <a:srgbClr val="004C52"/>
                </a:solidFill>
                <a:latin typeface="Karla"/>
                <a:ea typeface="Karla"/>
                <a:cs typeface="Karla"/>
                <a:sym typeface="Karla"/>
              </a:rPr>
              <a:t>Decaimiento en la situación financiera</a:t>
            </a:r>
            <a:endParaRPr sz="3200" b="1" i="0" u="none" strike="noStrike" cap="none" dirty="0">
              <a:solidFill>
                <a:srgbClr val="004C52"/>
              </a:solidFill>
              <a:latin typeface="Karla"/>
              <a:ea typeface="Karla"/>
              <a:cs typeface="Karla"/>
              <a:sym typeface="Karla"/>
            </a:endParaRPr>
          </a:p>
          <a:p>
            <a:pPr marL="0" marR="0" lvl="0" indent="0" algn="r" rtl="0">
              <a:lnSpc>
                <a:spcPct val="100000"/>
              </a:lnSpc>
              <a:spcBef>
                <a:spcPts val="600"/>
              </a:spcBef>
              <a:spcAft>
                <a:spcPts val="0"/>
              </a:spcAft>
              <a:buClr>
                <a:schemeClr val="dk1"/>
              </a:buClr>
              <a:buSzPts val="1100"/>
              <a:buFont typeface="Arial"/>
              <a:buNone/>
            </a:pPr>
            <a:r>
              <a:rPr lang="en" sz="1600" b="0" i="0" u="none" strike="noStrike" cap="none" dirty="0">
                <a:solidFill>
                  <a:srgbClr val="004C52"/>
                </a:solidFill>
                <a:latin typeface="Karla"/>
                <a:ea typeface="Karla"/>
                <a:cs typeface="Karla"/>
                <a:sym typeface="Karla"/>
              </a:rPr>
              <a:t>De las cooperativas de ahorro y crédito del segmento 4</a:t>
            </a:r>
            <a:endParaRPr sz="1600" b="1" i="0" u="none" strike="noStrike" cap="none" dirty="0">
              <a:solidFill>
                <a:srgbClr val="004C52"/>
              </a:solidFill>
              <a:latin typeface="Karla"/>
              <a:ea typeface="Karla"/>
              <a:cs typeface="Karla"/>
              <a:sym typeface="Karla"/>
            </a:endParaRPr>
          </a:p>
        </p:txBody>
      </p:sp>
      <p:sp>
        <p:nvSpPr>
          <p:cNvPr id="140" name="Google Shape;140;p14"/>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4</a:t>
            </a:fld>
            <a:endParaRPr sz="1200" b="0" i="0" u="none" strike="noStrike" cap="none" dirty="0">
              <a:solidFill>
                <a:srgbClr val="00AE9D"/>
              </a:solidFill>
              <a:latin typeface="Karla"/>
              <a:ea typeface="Karla"/>
              <a:cs typeface="Karla"/>
              <a:sym typeface="Karla"/>
            </a:endParaRPr>
          </a:p>
        </p:txBody>
      </p:sp>
      <p:sp>
        <p:nvSpPr>
          <p:cNvPr id="141" name="Google Shape;141;p14"/>
          <p:cNvSpPr txBox="1"/>
          <p:nvPr/>
        </p:nvSpPr>
        <p:spPr>
          <a:xfrm>
            <a:off x="4871259" y="955964"/>
            <a:ext cx="3691941" cy="305872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None/>
            </a:pPr>
            <a:r>
              <a:rPr lang="en" sz="1400" b="0" i="0" u="none" strike="noStrike" cap="none" dirty="0">
                <a:solidFill>
                  <a:srgbClr val="000000"/>
                </a:solidFill>
                <a:latin typeface="Arial"/>
                <a:ea typeface="Arial"/>
                <a:cs typeface="Arial"/>
                <a:sym typeface="Arial"/>
              </a:rPr>
              <a:t>El boletín emitido por la Superintendencia de Economía, Popular y Solidaria en el mes de junio de 2015, presenta los siguientes datos del segmento 4:</a:t>
            </a:r>
            <a:endParaRPr dirty="0"/>
          </a:p>
          <a:p>
            <a:pPr marL="0" marR="0" lvl="0" indent="0" algn="l" rtl="0">
              <a:lnSpc>
                <a:spcPct val="100000"/>
              </a:lnSpc>
              <a:spcBef>
                <a:spcPts val="600"/>
              </a:spcBef>
              <a:spcAft>
                <a:spcPts val="0"/>
              </a:spcAft>
              <a:buNone/>
            </a:pPr>
            <a:r>
              <a:rPr lang="en" sz="1400" b="0" i="0" u="none" strike="noStrike" cap="none" dirty="0">
                <a:solidFill>
                  <a:srgbClr val="000000"/>
                </a:solidFill>
                <a:latin typeface="Arial"/>
                <a:ea typeface="Arial"/>
                <a:cs typeface="Arial"/>
                <a:sym typeface="Arial"/>
              </a:rPr>
              <a:t> </a:t>
            </a:r>
            <a:endParaRPr dirty="0"/>
          </a:p>
          <a:p>
            <a:pPr marL="342900" marR="0" lvl="0" indent="-342900" algn="l" rtl="0">
              <a:lnSpc>
                <a:spcPct val="100000"/>
              </a:lnSpc>
              <a:spcBef>
                <a:spcPts val="600"/>
              </a:spcBef>
              <a:spcAft>
                <a:spcPts val="0"/>
              </a:spcAft>
              <a:buClr>
                <a:srgbClr val="000000"/>
              </a:buClr>
              <a:buSzPts val="1400"/>
              <a:buFont typeface="Courier New"/>
              <a:buChar char="o"/>
            </a:pPr>
            <a:r>
              <a:rPr lang="en" sz="1400" b="0" i="0" u="none" strike="noStrike" cap="none" dirty="0">
                <a:solidFill>
                  <a:srgbClr val="000000"/>
                </a:solidFill>
                <a:latin typeface="Arial"/>
                <a:ea typeface="Arial"/>
                <a:cs typeface="Arial"/>
                <a:sym typeface="Arial"/>
              </a:rPr>
              <a:t>Morosidad presentada llega al 17%, </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000000"/>
              </a:buClr>
              <a:buSzPts val="1400"/>
              <a:buFont typeface="Courier New"/>
              <a:buChar char="o"/>
            </a:pPr>
            <a:r>
              <a:rPr lang="en" sz="1400" b="0" i="0" u="none" strike="noStrike" cap="none" dirty="0">
                <a:solidFill>
                  <a:srgbClr val="000000"/>
                </a:solidFill>
                <a:latin typeface="Arial"/>
                <a:ea typeface="Arial"/>
                <a:cs typeface="Arial"/>
                <a:sym typeface="Arial"/>
              </a:rPr>
              <a:t>Liquidez </a:t>
            </a:r>
            <a:r>
              <a:rPr lang="en" sz="1400" b="0" i="0" u="none" strike="noStrike" cap="none" dirty="0" smtClean="0">
                <a:solidFill>
                  <a:srgbClr val="000000"/>
                </a:solidFill>
                <a:latin typeface="Arial"/>
                <a:ea typeface="Arial"/>
                <a:cs typeface="Arial"/>
                <a:sym typeface="Arial"/>
              </a:rPr>
              <a:t>alcanza </a:t>
            </a:r>
            <a:r>
              <a:rPr lang="en" sz="1400" b="0" i="0" u="none" strike="noStrike" cap="none" dirty="0">
                <a:solidFill>
                  <a:srgbClr val="000000"/>
                </a:solidFill>
                <a:latin typeface="Arial"/>
                <a:ea typeface="Arial"/>
                <a:cs typeface="Arial"/>
                <a:sym typeface="Arial"/>
              </a:rPr>
              <a:t>el 29%</a:t>
            </a:r>
            <a:endParaRPr dirty="0"/>
          </a:p>
          <a:p>
            <a:pPr marL="342900" marR="0" lvl="0" indent="-342900" algn="l" rtl="0">
              <a:lnSpc>
                <a:spcPct val="100000"/>
              </a:lnSpc>
              <a:spcBef>
                <a:spcPts val="600"/>
              </a:spcBef>
              <a:spcAft>
                <a:spcPts val="0"/>
              </a:spcAft>
              <a:buClr>
                <a:srgbClr val="000000"/>
              </a:buClr>
              <a:buSzPts val="1400"/>
              <a:buFont typeface="Courier New"/>
              <a:buChar char="o"/>
            </a:pPr>
            <a:r>
              <a:rPr lang="en" sz="1400" b="0" i="0" u="none" strike="noStrike" cap="none" dirty="0">
                <a:solidFill>
                  <a:srgbClr val="000000"/>
                </a:solidFill>
                <a:latin typeface="Arial"/>
                <a:ea typeface="Arial"/>
                <a:cs typeface="Arial"/>
                <a:sym typeface="Arial"/>
              </a:rPr>
              <a:t>Vulnerabilidad del patrimonio llega a 77%</a:t>
            </a:r>
            <a:endParaRPr dirty="0"/>
          </a:p>
          <a:p>
            <a:pPr marL="342900" marR="0" lvl="0" indent="-342900" algn="l" rtl="0">
              <a:lnSpc>
                <a:spcPct val="100000"/>
              </a:lnSpc>
              <a:spcBef>
                <a:spcPts val="600"/>
              </a:spcBef>
              <a:spcAft>
                <a:spcPts val="0"/>
              </a:spcAft>
              <a:buClr>
                <a:srgbClr val="000000"/>
              </a:buClr>
              <a:buSzPts val="1400"/>
              <a:buFont typeface="Courier New"/>
              <a:buChar char="o"/>
            </a:pPr>
            <a:r>
              <a:rPr lang="en" sz="1400" b="0" i="0" u="none" strike="noStrike" cap="none" dirty="0">
                <a:solidFill>
                  <a:srgbClr val="000000"/>
                </a:solidFill>
                <a:latin typeface="Arial"/>
                <a:ea typeface="Arial"/>
                <a:cs typeface="Arial"/>
                <a:sym typeface="Arial"/>
              </a:rPr>
              <a:t>Activos han decaído en un 25% entre los años 2015 y 2016</a:t>
            </a:r>
            <a:endParaRPr sz="1400" b="0" i="0" u="none" strike="noStrike" cap="none" dirty="0">
              <a:solidFill>
                <a:srgbClr val="000000"/>
              </a:solidFill>
              <a:latin typeface="Arial"/>
              <a:ea typeface="Arial"/>
              <a:cs typeface="Arial"/>
              <a:sym typeface="Arial"/>
            </a:endParaRPr>
          </a:p>
        </p:txBody>
      </p:sp>
      <p:sp>
        <p:nvSpPr>
          <p:cNvPr id="142" name="Google Shape;142;p14"/>
          <p:cNvSpPr/>
          <p:nvPr/>
        </p:nvSpPr>
        <p:spPr>
          <a:xfrm>
            <a:off x="220463" y="1462527"/>
            <a:ext cx="638505" cy="555785"/>
          </a:xfrm>
          <a:custGeom>
            <a:avLst/>
            <a:gdLst/>
            <a:ahLst/>
            <a:cxnLst/>
            <a:rect l="0" t="0" r="0" b="0"/>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rgbClr val="3D7F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143" name="Google Shape;143;p14"/>
          <p:cNvGrpSpPr/>
          <p:nvPr/>
        </p:nvGrpSpPr>
        <p:grpSpPr>
          <a:xfrm>
            <a:off x="1069741" y="3089892"/>
            <a:ext cx="7603036" cy="1856759"/>
            <a:chOff x="0" y="0"/>
            <a:chExt cx="7603036" cy="1856759"/>
          </a:xfrm>
        </p:grpSpPr>
        <p:sp>
          <p:nvSpPr>
            <p:cNvPr id="144" name="Google Shape;144;p14"/>
            <p:cNvSpPr/>
            <p:nvPr/>
          </p:nvSpPr>
          <p:spPr>
            <a:xfrm>
              <a:off x="3221251" y="864163"/>
              <a:ext cx="4381785" cy="719995"/>
            </a:xfrm>
            <a:prstGeom prst="rect">
              <a:avLst/>
            </a:pr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45" name="Google Shape;145;p14"/>
            <p:cNvSpPr txBox="1"/>
            <p:nvPr/>
          </p:nvSpPr>
          <p:spPr>
            <a:xfrm>
              <a:off x="3221251" y="864163"/>
              <a:ext cx="4381785" cy="719995"/>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en" sz="2000" b="0" i="0" u="none" strike="noStrike" cap="none">
                  <a:solidFill>
                    <a:srgbClr val="002060"/>
                  </a:solidFill>
                  <a:latin typeface="Arial"/>
                  <a:ea typeface="Arial"/>
                  <a:cs typeface="Arial"/>
                  <a:sym typeface="Arial"/>
                </a:rPr>
                <a:t>Riesgo al sector cooperativista</a:t>
              </a:r>
              <a:endParaRPr sz="2000" b="0" i="0" u="none" strike="noStrike" cap="none" dirty="0">
                <a:solidFill>
                  <a:srgbClr val="002060"/>
                </a:solidFill>
                <a:latin typeface="Arial"/>
                <a:ea typeface="Arial"/>
                <a:cs typeface="Arial"/>
                <a:sym typeface="Arial"/>
              </a:endParaRPr>
            </a:p>
          </p:txBody>
        </p:sp>
        <p:sp>
          <p:nvSpPr>
            <p:cNvPr id="146" name="Google Shape;146;p14"/>
            <p:cNvSpPr/>
            <p:nvPr/>
          </p:nvSpPr>
          <p:spPr>
            <a:xfrm>
              <a:off x="0" y="0"/>
              <a:ext cx="1838191" cy="1856759"/>
            </a:xfrm>
            <a:prstGeom prst="rect">
              <a:avLst/>
            </a:prstGeom>
            <a:blipFill rotWithShape="1">
              <a:blip r:embed="rId3">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nvGrpSpPr>
          <p:cNvPr id="147" name="Google Shape;147;p14"/>
          <p:cNvGrpSpPr/>
          <p:nvPr/>
        </p:nvGrpSpPr>
        <p:grpSpPr>
          <a:xfrm>
            <a:off x="394889" y="375375"/>
            <a:ext cx="472498" cy="355132"/>
            <a:chOff x="3955900" y="2984500"/>
            <a:chExt cx="414000" cy="422525"/>
          </a:xfrm>
        </p:grpSpPr>
        <p:sp>
          <p:nvSpPr>
            <p:cNvPr id="148" name="Google Shape;148;p14"/>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9" name="Google Shape;149;p14"/>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0" name="Google Shape;150;p14"/>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5"/>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2400"/>
              <a:buFont typeface="Raleway"/>
              <a:buNone/>
            </a:pPr>
            <a:r>
              <a:rPr lang="en" sz="2800" b="1" i="0" u="none" strike="noStrike" cap="none">
                <a:solidFill>
                  <a:srgbClr val="28555D"/>
                </a:solidFill>
                <a:latin typeface="Raleway"/>
                <a:ea typeface="Raleway"/>
                <a:cs typeface="Raleway"/>
                <a:sym typeface="Raleway"/>
              </a:rPr>
              <a:t>Planteamiento de Problema</a:t>
            </a:r>
            <a:endParaRPr sz="2800" b="1" i="0" u="none" strike="noStrike" cap="none" dirty="0">
              <a:solidFill>
                <a:srgbClr val="FFFFFF"/>
              </a:solidFill>
              <a:latin typeface="Raleway"/>
              <a:ea typeface="Raleway"/>
              <a:cs typeface="Raleway"/>
              <a:sym typeface="Raleway"/>
            </a:endParaRPr>
          </a:p>
        </p:txBody>
      </p:sp>
      <p:graphicFrame>
        <p:nvGraphicFramePr>
          <p:cNvPr id="2" name="Diagrama 1"/>
          <p:cNvGraphicFramePr/>
          <p:nvPr>
            <p:extLst>
              <p:ext uri="{D42A27DB-BD31-4B8C-83A1-F6EECF244321}">
                <p14:modId xmlns:p14="http://schemas.microsoft.com/office/powerpoint/2010/main" val="2459848069"/>
              </p:ext>
            </p:extLst>
          </p:nvPr>
        </p:nvGraphicFramePr>
        <p:xfrm>
          <a:off x="-102274" y="2137421"/>
          <a:ext cx="5443202" cy="2650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7" name="Google Shape;157;p15"/>
          <p:cNvPicPr preferRelativeResize="0"/>
          <p:nvPr/>
        </p:nvPicPr>
        <p:blipFill>
          <a:blip r:embed="rId8">
            <a:alphaModFix amt="25000"/>
          </a:blip>
          <a:stretch>
            <a:fillRect/>
          </a:stretch>
        </p:blipFill>
        <p:spPr>
          <a:xfrm>
            <a:off x="5414200" y="1943278"/>
            <a:ext cx="3535475" cy="2128625"/>
          </a:xfrm>
          <a:prstGeom prst="rect">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sp>
        <p:nvSpPr>
          <p:cNvPr id="158" name="Google Shape;158;p15"/>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5</a:t>
            </a:fld>
            <a:endParaRPr sz="1200" b="0" i="0" u="none" strike="noStrike" cap="none" dirty="0">
              <a:solidFill>
                <a:srgbClr val="00AE9D"/>
              </a:solidFill>
              <a:latin typeface="Karla"/>
              <a:ea typeface="Karla"/>
              <a:cs typeface="Karla"/>
              <a:sym typeface="Karla"/>
            </a:endParaRPr>
          </a:p>
        </p:txBody>
      </p:sp>
      <p:sp>
        <p:nvSpPr>
          <p:cNvPr id="159" name="Google Shape;159;p15"/>
          <p:cNvSpPr txBox="1">
            <a:spLocks noGrp="1"/>
          </p:cNvSpPr>
          <p:nvPr>
            <p:ph type="subTitle" idx="4294967295"/>
          </p:nvPr>
        </p:nvSpPr>
        <p:spPr>
          <a:xfrm>
            <a:off x="354344" y="1131061"/>
            <a:ext cx="8048400" cy="103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ABE33F"/>
              </a:buClr>
              <a:buSzPts val="2400"/>
              <a:buFont typeface="Karla"/>
              <a:buNone/>
            </a:pPr>
            <a:r>
              <a:rPr lang="en" dirty="0"/>
              <a:t>Los dirigentes de redes cooperativas </a:t>
            </a:r>
            <a:r>
              <a:rPr lang="en" dirty="0" smtClean="0"/>
              <a:t>evidencian </a:t>
            </a:r>
            <a:r>
              <a:rPr lang="en" dirty="0"/>
              <a:t>las causas en dos principales </a:t>
            </a:r>
            <a:r>
              <a:rPr lang="en" dirty="0" smtClean="0"/>
              <a:t>factores:</a:t>
            </a:r>
            <a:endParaRPr sz="2400" b="0" i="0" u="none" strike="noStrike" cap="none" dirty="0">
              <a:solidFill>
                <a:srgbClr val="004C52"/>
              </a:solidFill>
              <a:latin typeface="Karla"/>
              <a:ea typeface="Karla"/>
              <a:cs typeface="Karla"/>
              <a:sym typeface="Karla"/>
            </a:endParaRPr>
          </a:p>
        </p:txBody>
      </p:sp>
      <p:grpSp>
        <p:nvGrpSpPr>
          <p:cNvPr id="160" name="Google Shape;160;p15"/>
          <p:cNvGrpSpPr/>
          <p:nvPr/>
        </p:nvGrpSpPr>
        <p:grpSpPr>
          <a:xfrm>
            <a:off x="399502" y="474589"/>
            <a:ext cx="406051" cy="370723"/>
            <a:chOff x="3955900" y="2984500"/>
            <a:chExt cx="414000" cy="422525"/>
          </a:xfrm>
        </p:grpSpPr>
        <p:sp>
          <p:nvSpPr>
            <p:cNvPr id="161" name="Google Shape;161;p15"/>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2" name="Google Shape;162;p15"/>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3" name="Google Shape;163;p15"/>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70" name="Google Shape;170;p16"/>
          <p:cNvSpPr/>
          <p:nvPr/>
        </p:nvSpPr>
        <p:spPr>
          <a:xfrm>
            <a:off x="5285300" y="-17350"/>
            <a:ext cx="3879312" cy="2066875"/>
          </a:xfrm>
          <a:custGeom>
            <a:avLst/>
            <a:gdLst/>
            <a:ahLst/>
            <a:cxnLst/>
            <a:rect l="0" t="0" r="0" b="0"/>
            <a:pathLst>
              <a:path w="171613" h="151586" extrusionOk="0">
                <a:moveTo>
                  <a:pt x="0" y="694"/>
                </a:moveTo>
                <a:lnTo>
                  <a:pt x="171613" y="0"/>
                </a:lnTo>
                <a:lnTo>
                  <a:pt x="170790" y="151586"/>
                </a:lnTo>
                <a:lnTo>
                  <a:pt x="46492" y="123154"/>
                </a:lnTo>
                <a:close/>
              </a:path>
            </a:pathLst>
          </a:custGeom>
          <a:solidFill>
            <a:srgbClr val="ABE33F">
              <a:alpha val="80784"/>
            </a:srgbClr>
          </a:solidFill>
          <a:ln>
            <a:noFill/>
          </a:ln>
        </p:spPr>
      </p:sp>
      <p:sp>
        <p:nvSpPr>
          <p:cNvPr id="168" name="Google Shape;168;p16"/>
          <p:cNvSpPr txBox="1">
            <a:spLocks noGrp="1"/>
          </p:cNvSpPr>
          <p:nvPr>
            <p:ph type="ctrTitle" idx="4294967295"/>
          </p:nvPr>
        </p:nvSpPr>
        <p:spPr>
          <a:xfrm>
            <a:off x="1276509" y="117467"/>
            <a:ext cx="7772400" cy="11598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FFFFFF"/>
              </a:buClr>
              <a:buSzPts val="2400"/>
              <a:buFont typeface="Raleway"/>
              <a:buNone/>
            </a:pPr>
            <a:r>
              <a:rPr lang="en" sz="3800">
                <a:solidFill>
                  <a:srgbClr val="000000"/>
                </a:solidFill>
              </a:rPr>
              <a:t>Objetivos e </a:t>
            </a:r>
            <a:endParaRPr sz="3800" dirty="0">
              <a:solidFill>
                <a:srgbClr val="000000"/>
              </a:solidFill>
            </a:endParaRPr>
          </a:p>
          <a:p>
            <a:pPr marL="0" marR="0" lvl="0" indent="0" algn="r" rtl="0">
              <a:lnSpc>
                <a:spcPct val="100000"/>
              </a:lnSpc>
              <a:spcBef>
                <a:spcPts val="0"/>
              </a:spcBef>
              <a:spcAft>
                <a:spcPts val="0"/>
              </a:spcAft>
              <a:buClr>
                <a:srgbClr val="FFFFFF"/>
              </a:buClr>
              <a:buSzPts val="2400"/>
              <a:buFont typeface="Raleway"/>
              <a:buNone/>
            </a:pPr>
            <a:r>
              <a:rPr lang="en" sz="3800">
                <a:solidFill>
                  <a:srgbClr val="000000"/>
                </a:solidFill>
              </a:rPr>
              <a:t>hipótesis</a:t>
            </a:r>
            <a:endParaRPr sz="3800" b="1" i="0" u="none" strike="noStrike" cap="none" dirty="0">
              <a:solidFill>
                <a:srgbClr val="000000"/>
              </a:solidFill>
              <a:latin typeface="Raleway"/>
              <a:ea typeface="Raleway"/>
              <a:cs typeface="Raleway"/>
              <a:sym typeface="Raleway"/>
            </a:endParaRPr>
          </a:p>
        </p:txBody>
      </p:sp>
      <p:sp>
        <p:nvSpPr>
          <p:cNvPr id="169" name="Google Shape;169;p16"/>
          <p:cNvSpPr txBox="1">
            <a:spLocks noGrp="1"/>
          </p:cNvSpPr>
          <p:nvPr>
            <p:ph type="subTitle" idx="4294967295"/>
          </p:nvPr>
        </p:nvSpPr>
        <p:spPr>
          <a:xfrm>
            <a:off x="281575" y="1834008"/>
            <a:ext cx="4986900" cy="282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None/>
            </a:pPr>
            <a:r>
              <a:rPr lang="en" sz="1400" b="1" dirty="0">
                <a:solidFill>
                  <a:srgbClr val="274E13"/>
                </a:solidFill>
              </a:rPr>
              <a:t>Específicos:</a:t>
            </a:r>
            <a:endParaRPr sz="1600" b="1" dirty="0">
              <a:solidFill>
                <a:srgbClr val="274E13"/>
              </a:solidFill>
            </a:endParaRPr>
          </a:p>
          <a:p>
            <a:pPr marL="457200" marR="0" lvl="0" indent="-304800" algn="l" rtl="0">
              <a:lnSpc>
                <a:spcPct val="100000"/>
              </a:lnSpc>
              <a:spcBef>
                <a:spcPts val="600"/>
              </a:spcBef>
              <a:spcAft>
                <a:spcPts val="0"/>
              </a:spcAft>
              <a:buSzPts val="1200"/>
              <a:buChar char="◆"/>
            </a:pPr>
            <a:r>
              <a:rPr lang="en" sz="1400" dirty="0"/>
              <a:t>Diseñar el marco teórico, referencial y conceptual de la investigación</a:t>
            </a:r>
            <a:endParaRPr sz="1400" dirty="0"/>
          </a:p>
          <a:p>
            <a:pPr marL="457200" marR="0" lvl="0" indent="-304800" algn="l" rtl="0">
              <a:lnSpc>
                <a:spcPct val="100000"/>
              </a:lnSpc>
              <a:spcBef>
                <a:spcPts val="0"/>
              </a:spcBef>
              <a:spcAft>
                <a:spcPts val="0"/>
              </a:spcAft>
              <a:buSzPts val="1200"/>
              <a:buChar char="◆"/>
            </a:pPr>
            <a:r>
              <a:rPr lang="en" sz="1400" dirty="0"/>
              <a:t>Plantear el diseño metodológico</a:t>
            </a:r>
            <a:endParaRPr sz="1400" dirty="0"/>
          </a:p>
          <a:p>
            <a:pPr marL="457200" marR="0" lvl="0" indent="-304800" algn="l" rtl="0">
              <a:lnSpc>
                <a:spcPct val="100000"/>
              </a:lnSpc>
              <a:spcBef>
                <a:spcPts val="0"/>
              </a:spcBef>
              <a:spcAft>
                <a:spcPts val="0"/>
              </a:spcAft>
              <a:buSzPts val="1200"/>
              <a:buChar char="◆"/>
            </a:pPr>
            <a:r>
              <a:rPr lang="en" sz="1400" dirty="0"/>
              <a:t>Presentar los resultados en base:</a:t>
            </a:r>
            <a:endParaRPr sz="1400" dirty="0"/>
          </a:p>
          <a:p>
            <a:pPr marL="914400" marR="0" lvl="1" indent="-304800" algn="l" rtl="0">
              <a:lnSpc>
                <a:spcPct val="100000"/>
              </a:lnSpc>
              <a:spcBef>
                <a:spcPts val="0"/>
              </a:spcBef>
              <a:spcAft>
                <a:spcPts val="0"/>
              </a:spcAft>
              <a:buSzPts val="1200"/>
              <a:buChar char="◆"/>
            </a:pPr>
            <a:r>
              <a:rPr lang="en" sz="1400" dirty="0"/>
              <a:t>Estudiar el entorno económico de Ecuador en base al PIB, competitividad, gasto público entre los periodos 2015 al 2017</a:t>
            </a:r>
            <a:endParaRPr sz="1400" dirty="0"/>
          </a:p>
          <a:p>
            <a:pPr marL="914400" marR="0" lvl="1" indent="-304800" algn="l" rtl="0">
              <a:lnSpc>
                <a:spcPct val="100000"/>
              </a:lnSpc>
              <a:spcBef>
                <a:spcPts val="0"/>
              </a:spcBef>
              <a:spcAft>
                <a:spcPts val="0"/>
              </a:spcAft>
              <a:buSzPts val="1200"/>
              <a:buChar char="◆"/>
            </a:pPr>
            <a:r>
              <a:rPr lang="en" sz="1400" dirty="0"/>
              <a:t>Analizar las operaciones crediticias de las COACS segmento 4, cantón Quito, entre los años 2015 al 2017</a:t>
            </a:r>
            <a:endParaRPr sz="1400" dirty="0"/>
          </a:p>
          <a:p>
            <a:pPr marL="914400" marR="0" lvl="1" indent="-304800" algn="l" rtl="0">
              <a:lnSpc>
                <a:spcPct val="100000"/>
              </a:lnSpc>
              <a:spcBef>
                <a:spcPts val="0"/>
              </a:spcBef>
              <a:spcAft>
                <a:spcPts val="0"/>
              </a:spcAft>
              <a:buSzPts val="1200"/>
              <a:buChar char="◆"/>
            </a:pPr>
            <a:r>
              <a:rPr lang="en" sz="1400" dirty="0"/>
              <a:t>Correlacionar las variables en base al análisis correlacional simple y regresión lineal</a:t>
            </a:r>
            <a:endParaRPr sz="1400" dirty="0"/>
          </a:p>
          <a:p>
            <a:pPr marL="457200" marR="0" lvl="0" indent="-304800" algn="l" rtl="0">
              <a:lnSpc>
                <a:spcPct val="100000"/>
              </a:lnSpc>
              <a:spcBef>
                <a:spcPts val="0"/>
              </a:spcBef>
              <a:spcAft>
                <a:spcPts val="0"/>
              </a:spcAft>
              <a:buSzPts val="1200"/>
              <a:buChar char="◆"/>
            </a:pPr>
            <a:r>
              <a:rPr lang="en" sz="1400" dirty="0"/>
              <a:t>Presentar las conclusiones y recomendaciones</a:t>
            </a:r>
            <a:endParaRPr sz="1400" dirty="0"/>
          </a:p>
          <a:p>
            <a:pPr marL="0" marR="0" lvl="0" indent="0" algn="l" rtl="0">
              <a:lnSpc>
                <a:spcPct val="100000"/>
              </a:lnSpc>
              <a:spcBef>
                <a:spcPts val="600"/>
              </a:spcBef>
              <a:spcAft>
                <a:spcPts val="0"/>
              </a:spcAft>
              <a:buClr>
                <a:srgbClr val="ABE33F"/>
              </a:buClr>
              <a:buSzPts val="2400"/>
              <a:buFont typeface="Karla"/>
              <a:buNone/>
            </a:pPr>
            <a:endParaRPr sz="1400" dirty="0"/>
          </a:p>
        </p:txBody>
      </p:sp>
      <p:sp>
        <p:nvSpPr>
          <p:cNvPr id="171" name="Google Shape;171;p16"/>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6</a:t>
            </a:fld>
            <a:endParaRPr sz="1200" b="0" i="0" u="none" strike="noStrike" cap="none" dirty="0">
              <a:solidFill>
                <a:srgbClr val="00AE9D"/>
              </a:solidFill>
              <a:latin typeface="Karla"/>
              <a:ea typeface="Karla"/>
              <a:cs typeface="Karla"/>
              <a:sym typeface="Karla"/>
            </a:endParaRPr>
          </a:p>
        </p:txBody>
      </p:sp>
      <p:sp>
        <p:nvSpPr>
          <p:cNvPr id="172" name="Google Shape;172;p16"/>
          <p:cNvSpPr txBox="1">
            <a:spLocks noGrp="1"/>
          </p:cNvSpPr>
          <p:nvPr>
            <p:ph type="subTitle" idx="4294967295"/>
          </p:nvPr>
        </p:nvSpPr>
        <p:spPr>
          <a:xfrm>
            <a:off x="203753" y="669054"/>
            <a:ext cx="6309936" cy="114231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None/>
            </a:pPr>
            <a:r>
              <a:rPr lang="en" sz="1600" b="1" dirty="0">
                <a:solidFill>
                  <a:srgbClr val="38761D"/>
                </a:solidFill>
              </a:rPr>
              <a:t>General:</a:t>
            </a:r>
            <a:endParaRPr sz="1600" b="1" dirty="0">
              <a:solidFill>
                <a:srgbClr val="38761D"/>
              </a:solidFill>
            </a:endParaRPr>
          </a:p>
          <a:p>
            <a:pPr marL="0" marR="0" lvl="0" indent="0" algn="l" rtl="0">
              <a:lnSpc>
                <a:spcPct val="100000"/>
              </a:lnSpc>
              <a:spcBef>
                <a:spcPts val="600"/>
              </a:spcBef>
              <a:spcAft>
                <a:spcPts val="0"/>
              </a:spcAft>
              <a:buNone/>
            </a:pPr>
            <a:r>
              <a:rPr lang="en" sz="1400" dirty="0"/>
              <a:t>Analizar el impacto </a:t>
            </a:r>
            <a:r>
              <a:rPr lang="en" sz="1400" dirty="0" smtClean="0"/>
              <a:t>del entorno económico </a:t>
            </a:r>
            <a:r>
              <a:rPr lang="en" sz="1400" dirty="0"/>
              <a:t>de Ecuador en las operaciones crediticias de las COACS segmento 4, cantón </a:t>
            </a:r>
            <a:r>
              <a:rPr lang="en" sz="1400" dirty="0" smtClean="0"/>
              <a:t>Quito en los años comprendidos entre 2015 y 2017, con </a:t>
            </a:r>
            <a:r>
              <a:rPr lang="en" sz="1400" dirty="0"/>
              <a:t>la finalidad de proponer estrategias que mejoren su posición financiera</a:t>
            </a:r>
            <a:endParaRPr sz="1400" dirty="0"/>
          </a:p>
        </p:txBody>
      </p:sp>
      <p:grpSp>
        <p:nvGrpSpPr>
          <p:cNvPr id="173" name="Google Shape;173;p16"/>
          <p:cNvGrpSpPr/>
          <p:nvPr/>
        </p:nvGrpSpPr>
        <p:grpSpPr>
          <a:xfrm>
            <a:off x="181175" y="3396750"/>
            <a:ext cx="573671" cy="539289"/>
            <a:chOff x="3294650" y="3652450"/>
            <a:chExt cx="388350" cy="405450"/>
          </a:xfrm>
        </p:grpSpPr>
        <p:sp>
          <p:nvSpPr>
            <p:cNvPr id="174" name="Google Shape;174;p16"/>
            <p:cNvSpPr/>
            <p:nvPr/>
          </p:nvSpPr>
          <p:spPr>
            <a:xfrm>
              <a:off x="3294650" y="3681775"/>
              <a:ext cx="376150" cy="376125"/>
            </a:xfrm>
            <a:custGeom>
              <a:avLst/>
              <a:gdLst/>
              <a:ahLst/>
              <a:cxnLst/>
              <a:rect l="0" t="0" r="0" b="0"/>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rgbClr val="FFFFFF"/>
            </a:solidFill>
            <a:ln>
              <a:noFill/>
            </a:ln>
            <a:effectLst>
              <a:outerShdw blurRad="200025" dist="19050" dir="5400000" algn="bl" rotWithShape="0">
                <a:srgbClr val="4C113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75" name="Google Shape;175;p16"/>
            <p:cNvSpPr/>
            <p:nvPr/>
          </p:nvSpPr>
          <p:spPr>
            <a:xfrm>
              <a:off x="3494925" y="3760525"/>
              <a:ext cx="188075" cy="97100"/>
            </a:xfrm>
            <a:custGeom>
              <a:avLst/>
              <a:gdLst/>
              <a:ahLst/>
              <a:cxnLst/>
              <a:rect l="0" t="0" r="0" b="0"/>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rgbClr val="FFFFFF"/>
            </a:solidFill>
            <a:ln>
              <a:noFill/>
            </a:ln>
            <a:effectLst>
              <a:outerShdw blurRad="200025" dist="19050" dir="5400000" algn="bl" rotWithShape="0">
                <a:srgbClr val="4C113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76" name="Google Shape;176;p16"/>
            <p:cNvSpPr/>
            <p:nvPr/>
          </p:nvSpPr>
          <p:spPr>
            <a:xfrm>
              <a:off x="3494925" y="3652450"/>
              <a:ext cx="161200" cy="188100"/>
            </a:xfrm>
            <a:custGeom>
              <a:avLst/>
              <a:gdLst/>
              <a:ahLst/>
              <a:cxnLst/>
              <a:rect l="0" t="0" r="0" b="0"/>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rgbClr val="FFFFFF"/>
            </a:solidFill>
            <a:ln>
              <a:noFill/>
            </a:ln>
            <a:effectLst>
              <a:outerShdw blurRad="200025" dist="19050" dir="5400000" algn="bl" rotWithShape="0">
                <a:srgbClr val="4C113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177" name="Google Shape;177;p16"/>
          <p:cNvSpPr txBox="1">
            <a:spLocks noGrp="1"/>
          </p:cNvSpPr>
          <p:nvPr>
            <p:ph type="subTitle" idx="4294967295"/>
          </p:nvPr>
        </p:nvSpPr>
        <p:spPr>
          <a:xfrm>
            <a:off x="5852500" y="2324203"/>
            <a:ext cx="3177900" cy="230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None/>
            </a:pPr>
            <a:r>
              <a:rPr lang="en" sz="1600" b="1" dirty="0">
                <a:solidFill>
                  <a:srgbClr val="274E13"/>
                </a:solidFill>
              </a:rPr>
              <a:t>Hipótesis:</a:t>
            </a:r>
            <a:endParaRPr sz="1600" b="1" dirty="0">
              <a:solidFill>
                <a:srgbClr val="274E13"/>
              </a:solidFill>
            </a:endParaRPr>
          </a:p>
          <a:p>
            <a:pPr marL="457200" marR="0" lvl="0" indent="-304800" algn="l" rtl="0">
              <a:lnSpc>
                <a:spcPct val="100000"/>
              </a:lnSpc>
              <a:spcBef>
                <a:spcPts val="600"/>
              </a:spcBef>
              <a:spcAft>
                <a:spcPts val="0"/>
              </a:spcAft>
              <a:buSzPts val="1200"/>
              <a:buChar char="◆"/>
            </a:pPr>
            <a:r>
              <a:rPr lang="en" sz="1400" dirty="0"/>
              <a:t>Las operaciones crediticias de las </a:t>
            </a:r>
            <a:r>
              <a:rPr lang="en" sz="1400" dirty="0" smtClean="0"/>
              <a:t>cooperativas </a:t>
            </a:r>
            <a:r>
              <a:rPr lang="en" sz="1400" dirty="0"/>
              <a:t>de ahorro y crédito se ven afectadas por la situación económica financiera del </a:t>
            </a:r>
            <a:r>
              <a:rPr lang="en" sz="1400" dirty="0" smtClean="0"/>
              <a:t>Ecuador.</a:t>
            </a:r>
            <a:endParaRPr sz="1400" dirty="0"/>
          </a:p>
          <a:p>
            <a:pPr marL="0" marR="0" lvl="0" indent="0" algn="l" rtl="0">
              <a:lnSpc>
                <a:spcPct val="100000"/>
              </a:lnSpc>
              <a:spcBef>
                <a:spcPts val="600"/>
              </a:spcBef>
              <a:spcAft>
                <a:spcPts val="0"/>
              </a:spcAft>
              <a:buClr>
                <a:srgbClr val="ABE33F"/>
              </a:buClr>
              <a:buSzPts val="2400"/>
              <a:buFont typeface="Karla"/>
              <a:buNone/>
            </a:pPr>
            <a:endParaRPr sz="1400" dirty="0"/>
          </a:p>
        </p:txBody>
      </p:sp>
      <p:cxnSp>
        <p:nvCxnSpPr>
          <p:cNvPr id="178" name="Google Shape;178;p16"/>
          <p:cNvCxnSpPr/>
          <p:nvPr/>
        </p:nvCxnSpPr>
        <p:spPr>
          <a:xfrm>
            <a:off x="5581800" y="2139900"/>
            <a:ext cx="12900" cy="2513700"/>
          </a:xfrm>
          <a:prstGeom prst="straightConnector1">
            <a:avLst/>
          </a:prstGeom>
          <a:noFill/>
          <a:ln w="28575" cap="flat" cmpd="sng">
            <a:solidFill>
              <a:schemeClr val="accent3"/>
            </a:solidFill>
            <a:prstDash val="solid"/>
            <a:round/>
            <a:headEnd type="none" w="med" len="med"/>
            <a:tailEnd type="none" w="med" len="med"/>
          </a:ln>
        </p:spPr>
      </p:cxnSp>
      <p:sp>
        <p:nvSpPr>
          <p:cNvPr id="179" name="Google Shape;179;p16"/>
          <p:cNvSpPr/>
          <p:nvPr/>
        </p:nvSpPr>
        <p:spPr>
          <a:xfrm>
            <a:off x="5695100" y="2966650"/>
            <a:ext cx="573667" cy="543578"/>
          </a:xfrm>
          <a:custGeom>
            <a:avLst/>
            <a:gdLst/>
            <a:ahLst/>
            <a:cxnLst/>
            <a:rect l="0" t="0" r="0" b="0"/>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FFFFFF"/>
          </a:solidFill>
          <a:ln>
            <a:noFill/>
          </a:ln>
          <a:effectLst>
            <a:outerShdw blurRad="57150" dist="85725" dir="5400000" algn="bl" rotWithShape="0">
              <a:srgbClr val="1155CC">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80" name="Google Shape;180;p16"/>
          <p:cNvSpPr/>
          <p:nvPr/>
        </p:nvSpPr>
        <p:spPr>
          <a:xfrm>
            <a:off x="5059400" y="598327"/>
            <a:ext cx="548693" cy="393580"/>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181" name="Google Shape;181;p16"/>
          <p:cNvGrpSpPr/>
          <p:nvPr/>
        </p:nvGrpSpPr>
        <p:grpSpPr>
          <a:xfrm>
            <a:off x="5735298" y="111071"/>
            <a:ext cx="600539" cy="621202"/>
            <a:chOff x="5970800" y="1619250"/>
            <a:chExt cx="428650" cy="456725"/>
          </a:xfrm>
        </p:grpSpPr>
        <p:sp>
          <p:nvSpPr>
            <p:cNvPr id="182" name="Google Shape;182;p16"/>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83" name="Google Shape;183;p16"/>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84" name="Google Shape;184;p16"/>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85" name="Google Shape;185;p16"/>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86" name="Google Shape;186;p16"/>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17"/>
          <p:cNvPicPr preferRelativeResize="0"/>
          <p:nvPr/>
        </p:nvPicPr>
        <p:blipFill>
          <a:blip r:embed="rId3">
            <a:alphaModFix amt="38000"/>
          </a:blip>
          <a:stretch>
            <a:fillRect/>
          </a:stretch>
        </p:blipFill>
        <p:spPr>
          <a:xfrm>
            <a:off x="2342938" y="1585229"/>
            <a:ext cx="4483350" cy="2733750"/>
          </a:xfrm>
          <a:prstGeom prst="rect">
            <a:avLst/>
          </a:prstGeom>
          <a:noFill/>
          <a:ln>
            <a:noFill/>
          </a:ln>
        </p:spPr>
      </p:pic>
      <p:sp>
        <p:nvSpPr>
          <p:cNvPr id="192" name="Google Shape;192;p17"/>
          <p:cNvSpPr/>
          <p:nvPr/>
        </p:nvSpPr>
        <p:spPr>
          <a:xfrm>
            <a:off x="6427600" y="3626376"/>
            <a:ext cx="2792600" cy="1472350"/>
          </a:xfrm>
          <a:prstGeom prst="flowChartPreparation">
            <a:avLst/>
          </a:prstGeom>
          <a:solidFill>
            <a:srgbClr val="ABE33F">
              <a:alpha val="8078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4C52"/>
              </a:solidFill>
              <a:latin typeface="Karla"/>
              <a:ea typeface="Karla"/>
              <a:cs typeface="Karla"/>
              <a:sym typeface="Karla"/>
            </a:endParaRPr>
          </a:p>
        </p:txBody>
      </p:sp>
      <p:sp>
        <p:nvSpPr>
          <p:cNvPr id="193" name="Google Shape;193;p17"/>
          <p:cNvSpPr/>
          <p:nvPr/>
        </p:nvSpPr>
        <p:spPr>
          <a:xfrm>
            <a:off x="98900" y="3596700"/>
            <a:ext cx="2792600" cy="1472350"/>
          </a:xfrm>
          <a:prstGeom prst="flowChartPreparation">
            <a:avLst/>
          </a:prstGeom>
          <a:solidFill>
            <a:srgbClr val="ABE33F">
              <a:alpha val="8078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4C52"/>
              </a:solidFill>
              <a:latin typeface="Karla"/>
              <a:ea typeface="Karla"/>
              <a:cs typeface="Karla"/>
              <a:sym typeface="Karla"/>
            </a:endParaRPr>
          </a:p>
        </p:txBody>
      </p:sp>
      <p:sp>
        <p:nvSpPr>
          <p:cNvPr id="194" name="Google Shape;194;p17"/>
          <p:cNvSpPr/>
          <p:nvPr/>
        </p:nvSpPr>
        <p:spPr>
          <a:xfrm>
            <a:off x="6427600" y="937825"/>
            <a:ext cx="2792600" cy="1472350"/>
          </a:xfrm>
          <a:prstGeom prst="flowChartPreparation">
            <a:avLst/>
          </a:prstGeom>
          <a:solidFill>
            <a:srgbClr val="ABE33F">
              <a:alpha val="8078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4C52"/>
              </a:solidFill>
              <a:latin typeface="Karla"/>
              <a:ea typeface="Karla"/>
              <a:cs typeface="Karla"/>
              <a:sym typeface="Karla"/>
            </a:endParaRPr>
          </a:p>
        </p:txBody>
      </p:sp>
      <p:sp>
        <p:nvSpPr>
          <p:cNvPr id="195" name="Google Shape;195;p17"/>
          <p:cNvSpPr/>
          <p:nvPr/>
        </p:nvSpPr>
        <p:spPr>
          <a:xfrm>
            <a:off x="-50975" y="989700"/>
            <a:ext cx="2792600" cy="1472350"/>
          </a:xfrm>
          <a:prstGeom prst="flowChartPreparation">
            <a:avLst/>
          </a:prstGeom>
          <a:solidFill>
            <a:srgbClr val="ABE33F">
              <a:alpha val="8078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4C52"/>
              </a:solidFill>
              <a:latin typeface="Karla"/>
              <a:ea typeface="Karla"/>
              <a:cs typeface="Karla"/>
              <a:sym typeface="Karla"/>
            </a:endParaRPr>
          </a:p>
        </p:txBody>
      </p:sp>
      <p:sp>
        <p:nvSpPr>
          <p:cNvPr id="196" name="Google Shape;196;p17"/>
          <p:cNvSpPr txBox="1">
            <a:spLocks noGrp="1"/>
          </p:cNvSpPr>
          <p:nvPr>
            <p:ph type="title"/>
          </p:nvPr>
        </p:nvSpPr>
        <p:spPr>
          <a:xfrm>
            <a:off x="1270700" y="275125"/>
            <a:ext cx="7370700" cy="8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2400"/>
              <a:buFont typeface="Raleway"/>
              <a:buNone/>
            </a:pPr>
            <a:r>
              <a:rPr lang="en" dirty="0"/>
              <a:t>Marco </a:t>
            </a:r>
            <a:r>
              <a:rPr lang="en" dirty="0" smtClean="0"/>
              <a:t>Teórico</a:t>
            </a:r>
            <a:endParaRPr sz="2400" b="1" i="0" u="none" strike="noStrike" cap="none" dirty="0">
              <a:solidFill>
                <a:srgbClr val="FFFFFF"/>
              </a:solidFill>
              <a:latin typeface="Raleway"/>
              <a:ea typeface="Raleway"/>
              <a:cs typeface="Raleway"/>
              <a:sym typeface="Raleway"/>
            </a:endParaRPr>
          </a:p>
        </p:txBody>
      </p:sp>
      <p:sp>
        <p:nvSpPr>
          <p:cNvPr id="197" name="Google Shape;197;p17"/>
          <p:cNvSpPr txBox="1">
            <a:spLocks noGrp="1"/>
          </p:cNvSpPr>
          <p:nvPr>
            <p:ph type="body" idx="1"/>
          </p:nvPr>
        </p:nvSpPr>
        <p:spPr>
          <a:xfrm>
            <a:off x="3111907" y="2410174"/>
            <a:ext cx="2821383" cy="1186525"/>
          </a:xfrm>
          <a:prstGeom prst="rect">
            <a:avLst/>
          </a:prstGeom>
          <a:noFill/>
          <a:ln>
            <a:noFill/>
          </a:ln>
        </p:spPr>
        <p:txBody>
          <a:bodyPr spcFirstLastPara="1" wrap="square" lIns="91425" tIns="91425" rIns="91425" bIns="91425" anchor="t" anchorCtr="0">
            <a:noAutofit/>
          </a:bodyPr>
          <a:lstStyle/>
          <a:p>
            <a:pPr marL="0" indent="0" algn="ctr">
              <a:buNone/>
            </a:pPr>
            <a:r>
              <a:rPr lang="en" b="1" dirty="0"/>
              <a:t>Teoría de </a:t>
            </a:r>
            <a:r>
              <a:rPr lang="en" b="1" dirty="0"/>
              <a:t>C</a:t>
            </a:r>
            <a:r>
              <a:rPr lang="en" b="1" dirty="0" smtClean="0"/>
              <a:t>iclos </a:t>
            </a:r>
            <a:r>
              <a:rPr lang="en" b="1" dirty="0"/>
              <a:t>E</a:t>
            </a:r>
            <a:r>
              <a:rPr lang="en" b="1" dirty="0" smtClean="0"/>
              <a:t>conómico </a:t>
            </a:r>
            <a:endParaRPr lang="en" b="1" dirty="0" smtClean="0"/>
          </a:p>
          <a:p>
            <a:pPr marL="0" indent="0" algn="ctr">
              <a:buNone/>
            </a:pPr>
            <a:r>
              <a:rPr lang="es-MX" dirty="0" smtClean="0">
                <a:effectLst>
                  <a:outerShdw blurRad="38100" dist="38100" dir="2700000" algn="tl">
                    <a:srgbClr val="000000">
                      <a:alpha val="43137"/>
                    </a:srgbClr>
                  </a:outerShdw>
                </a:effectLst>
              </a:rPr>
              <a:t>Las </a:t>
            </a:r>
            <a:r>
              <a:rPr lang="es-MX" dirty="0">
                <a:effectLst>
                  <a:outerShdw blurRad="38100" dist="38100" dir="2700000" algn="tl">
                    <a:srgbClr val="000000">
                      <a:alpha val="43137"/>
                    </a:srgbClr>
                  </a:outerShdw>
                </a:effectLst>
              </a:rPr>
              <a:t>diversas crisis que pueden presentarse en el sistema financiero.</a:t>
            </a:r>
          </a:p>
          <a:p>
            <a:pPr marL="0" marR="0" lvl="0" indent="0" algn="ctr" rtl="0">
              <a:lnSpc>
                <a:spcPct val="100000"/>
              </a:lnSpc>
              <a:spcBef>
                <a:spcPts val="600"/>
              </a:spcBef>
              <a:spcAft>
                <a:spcPts val="0"/>
              </a:spcAft>
              <a:buClr>
                <a:srgbClr val="ABE33F"/>
              </a:buClr>
              <a:buSzPts val="1400"/>
              <a:buFont typeface="Karla"/>
              <a:buNone/>
            </a:pPr>
            <a:endParaRPr b="1" i="0" u="none" strike="noStrike" cap="none" dirty="0">
              <a:solidFill>
                <a:srgbClr val="004C52"/>
              </a:solidFill>
              <a:sym typeface="Karla"/>
            </a:endParaRPr>
          </a:p>
        </p:txBody>
      </p:sp>
      <p:sp>
        <p:nvSpPr>
          <p:cNvPr id="198" name="Google Shape;198;p17"/>
          <p:cNvSpPr txBox="1">
            <a:spLocks noGrp="1"/>
          </p:cNvSpPr>
          <p:nvPr>
            <p:ph type="body" idx="2"/>
          </p:nvPr>
        </p:nvSpPr>
        <p:spPr>
          <a:xfrm>
            <a:off x="6648007" y="3518322"/>
            <a:ext cx="2343600" cy="130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rgbClr val="ABE33F"/>
              </a:buClr>
              <a:buSzPts val="1400"/>
              <a:buFont typeface="Karla"/>
              <a:buNone/>
            </a:pPr>
            <a:r>
              <a:rPr lang="en" b="1" dirty="0"/>
              <a:t>Teoría de la </a:t>
            </a:r>
            <a:r>
              <a:rPr lang="en" b="1" dirty="0" smtClean="0"/>
              <a:t>Gestión </a:t>
            </a:r>
            <a:r>
              <a:rPr lang="en" b="1" dirty="0"/>
              <a:t>F</a:t>
            </a:r>
            <a:r>
              <a:rPr lang="en" b="1" dirty="0" smtClean="0"/>
              <a:t>inanciera</a:t>
            </a:r>
            <a:endParaRPr sz="1400" b="1" i="0" u="none" strike="noStrike" cap="none" dirty="0">
              <a:solidFill>
                <a:srgbClr val="004C52"/>
              </a:solidFill>
              <a:latin typeface="Karla"/>
              <a:ea typeface="Karla"/>
              <a:cs typeface="Karla"/>
              <a:sym typeface="Karla"/>
            </a:endParaRPr>
          </a:p>
          <a:p>
            <a:pPr marL="0" marR="0" lvl="0" indent="0" algn="ctr" rtl="0">
              <a:lnSpc>
                <a:spcPct val="100000"/>
              </a:lnSpc>
              <a:spcBef>
                <a:spcPts val="600"/>
              </a:spcBef>
              <a:spcAft>
                <a:spcPts val="0"/>
              </a:spcAft>
              <a:buClr>
                <a:srgbClr val="ABE33F"/>
              </a:buClr>
              <a:buSzPts val="1400"/>
              <a:buFont typeface="Karla"/>
              <a:buNone/>
            </a:pPr>
            <a:r>
              <a:rPr lang="en" sz="1200" dirty="0"/>
              <a:t>Se centra en el capital de trabajo y la influencia de una adecuada ges</a:t>
            </a:r>
            <a:r>
              <a:rPr lang="en" sz="1200" dirty="0">
                <a:solidFill>
                  <a:srgbClr val="004C52"/>
                </a:solidFill>
              </a:rPr>
              <a:t>tión de sus componentes sobre el riesgo y rentabil</a:t>
            </a:r>
            <a:r>
              <a:rPr lang="en" sz="1200" dirty="0"/>
              <a:t>idad</a:t>
            </a:r>
            <a:endParaRPr sz="1200" b="0" i="0" u="none" strike="noStrike" cap="none" dirty="0">
              <a:solidFill>
                <a:srgbClr val="004C52"/>
              </a:solidFill>
              <a:latin typeface="Karla"/>
              <a:ea typeface="Karla"/>
              <a:cs typeface="Karla"/>
              <a:sym typeface="Karla"/>
            </a:endParaRPr>
          </a:p>
        </p:txBody>
      </p:sp>
      <p:sp>
        <p:nvSpPr>
          <p:cNvPr id="199" name="Google Shape;199;p17"/>
          <p:cNvSpPr txBox="1">
            <a:spLocks noGrp="1"/>
          </p:cNvSpPr>
          <p:nvPr>
            <p:ph type="body" idx="3"/>
          </p:nvPr>
        </p:nvSpPr>
        <p:spPr>
          <a:xfrm>
            <a:off x="6647990" y="828350"/>
            <a:ext cx="2343600" cy="130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rgbClr val="ABE33F"/>
              </a:buClr>
              <a:buSzPts val="1400"/>
              <a:buFont typeface="Karla"/>
              <a:buNone/>
            </a:pPr>
            <a:r>
              <a:rPr lang="en" b="1" dirty="0"/>
              <a:t>Teoría del </a:t>
            </a:r>
            <a:r>
              <a:rPr lang="en" b="1" dirty="0" smtClean="0"/>
              <a:t>Crédito</a:t>
            </a:r>
            <a:endParaRPr sz="1400" b="1" i="0" u="none" strike="noStrike" cap="none" dirty="0">
              <a:solidFill>
                <a:srgbClr val="004C52"/>
              </a:solidFill>
              <a:latin typeface="Karla"/>
              <a:ea typeface="Karla"/>
              <a:cs typeface="Karla"/>
              <a:sym typeface="Karla"/>
            </a:endParaRPr>
          </a:p>
          <a:p>
            <a:pPr marL="0" marR="0" lvl="0" indent="0" algn="ctr" rtl="0">
              <a:lnSpc>
                <a:spcPct val="100000"/>
              </a:lnSpc>
              <a:spcBef>
                <a:spcPts val="600"/>
              </a:spcBef>
              <a:spcAft>
                <a:spcPts val="0"/>
              </a:spcAft>
              <a:buClr>
                <a:srgbClr val="ABE33F"/>
              </a:buClr>
              <a:buSzPts val="1400"/>
              <a:buFont typeface="Karla"/>
              <a:buNone/>
            </a:pPr>
            <a:r>
              <a:rPr lang="en" sz="1200" dirty="0"/>
              <a:t>Habla del crédito como un sistema estructural de las organizaciones financieras y el enlace con el sector externo y otros factores.</a:t>
            </a:r>
            <a:r>
              <a:rPr lang="en" sz="1200" b="0" i="0" u="none" strike="noStrike" cap="none" dirty="0">
                <a:solidFill>
                  <a:srgbClr val="004C52"/>
                </a:solidFill>
                <a:latin typeface="Karla"/>
                <a:ea typeface="Karla"/>
                <a:cs typeface="Karla"/>
                <a:sym typeface="Karla"/>
              </a:rPr>
              <a:t> </a:t>
            </a:r>
            <a:endParaRPr sz="1200" b="0" i="0" u="none" strike="noStrike" cap="none" dirty="0">
              <a:solidFill>
                <a:srgbClr val="004C52"/>
              </a:solidFill>
              <a:latin typeface="Karla"/>
              <a:ea typeface="Karla"/>
              <a:cs typeface="Karla"/>
              <a:sym typeface="Karla"/>
            </a:endParaRPr>
          </a:p>
          <a:p>
            <a:pPr marL="0" marR="0" lvl="0" indent="0" algn="l" rtl="0">
              <a:lnSpc>
                <a:spcPct val="100000"/>
              </a:lnSpc>
              <a:spcBef>
                <a:spcPts val="600"/>
              </a:spcBef>
              <a:spcAft>
                <a:spcPts val="0"/>
              </a:spcAft>
              <a:buClr>
                <a:srgbClr val="ABE33F"/>
              </a:buClr>
              <a:buSzPts val="1400"/>
              <a:buFont typeface="Karla"/>
              <a:buNone/>
            </a:pPr>
            <a:endParaRPr sz="1200" b="0" i="0" u="none" strike="noStrike" cap="none" dirty="0">
              <a:solidFill>
                <a:srgbClr val="004C52"/>
              </a:solidFill>
              <a:latin typeface="Karla"/>
              <a:ea typeface="Karla"/>
              <a:cs typeface="Karla"/>
              <a:sym typeface="Karla"/>
            </a:endParaRPr>
          </a:p>
        </p:txBody>
      </p:sp>
      <p:sp>
        <p:nvSpPr>
          <p:cNvPr id="200" name="Google Shape;200;p17"/>
          <p:cNvSpPr txBox="1">
            <a:spLocks noGrp="1"/>
          </p:cNvSpPr>
          <p:nvPr>
            <p:ph type="body" idx="1"/>
          </p:nvPr>
        </p:nvSpPr>
        <p:spPr>
          <a:xfrm>
            <a:off x="320425" y="3485350"/>
            <a:ext cx="2343600" cy="130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rgbClr val="ABE33F"/>
              </a:buClr>
              <a:buSzPts val="1400"/>
              <a:buFont typeface="Karla"/>
              <a:buNone/>
            </a:pPr>
            <a:r>
              <a:rPr lang="en" b="1" dirty="0"/>
              <a:t>Teoría del </a:t>
            </a:r>
            <a:r>
              <a:rPr lang="en" b="1" dirty="0" smtClean="0"/>
              <a:t>Entorno Empresarial</a:t>
            </a:r>
            <a:endParaRPr sz="1400" b="1" i="0" u="none" strike="noStrike" cap="none" dirty="0">
              <a:solidFill>
                <a:srgbClr val="004C52"/>
              </a:solidFill>
              <a:latin typeface="Karla"/>
              <a:ea typeface="Karla"/>
              <a:cs typeface="Karla"/>
              <a:sym typeface="Karla"/>
            </a:endParaRPr>
          </a:p>
          <a:p>
            <a:pPr marL="0" marR="0" lvl="0" indent="0" algn="ctr" rtl="0">
              <a:lnSpc>
                <a:spcPct val="100000"/>
              </a:lnSpc>
              <a:spcBef>
                <a:spcPts val="600"/>
              </a:spcBef>
              <a:spcAft>
                <a:spcPts val="0"/>
              </a:spcAft>
              <a:buClr>
                <a:srgbClr val="ABE33F"/>
              </a:buClr>
              <a:buSzPts val="1400"/>
              <a:buFont typeface="Karla"/>
              <a:buNone/>
            </a:pPr>
            <a:r>
              <a:rPr lang="en" sz="1200" dirty="0"/>
              <a:t>Habla acerca del impacto empresarial que el ambiente interno y externo puede ejecutar dentro de una entidad.</a:t>
            </a:r>
            <a:endParaRPr sz="1200" b="0" i="0" u="none" strike="noStrike" cap="none" dirty="0">
              <a:solidFill>
                <a:srgbClr val="004C52"/>
              </a:solidFill>
              <a:latin typeface="Karla"/>
              <a:ea typeface="Karla"/>
              <a:cs typeface="Karla"/>
              <a:sym typeface="Karla"/>
            </a:endParaRPr>
          </a:p>
        </p:txBody>
      </p:sp>
      <p:sp>
        <p:nvSpPr>
          <p:cNvPr id="201" name="Google Shape;201;p17"/>
          <p:cNvSpPr txBox="1">
            <a:spLocks noGrp="1"/>
          </p:cNvSpPr>
          <p:nvPr>
            <p:ph type="body" idx="2"/>
          </p:nvPr>
        </p:nvSpPr>
        <p:spPr>
          <a:xfrm>
            <a:off x="3240595" y="3572075"/>
            <a:ext cx="2343600" cy="130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rgbClr val="ABE33F"/>
              </a:buClr>
              <a:buSzPts val="1400"/>
              <a:buFont typeface="Karla"/>
              <a:buNone/>
            </a:pPr>
            <a:r>
              <a:rPr lang="en" b="1" dirty="0"/>
              <a:t>Teoría del </a:t>
            </a:r>
            <a:r>
              <a:rPr lang="en" b="1" dirty="0" smtClean="0"/>
              <a:t>Financiamiento</a:t>
            </a:r>
            <a:endParaRPr sz="1400" b="1" i="0" u="none" strike="noStrike" cap="none" dirty="0">
              <a:solidFill>
                <a:srgbClr val="004C52"/>
              </a:solidFill>
              <a:latin typeface="Karla"/>
              <a:ea typeface="Karla"/>
              <a:cs typeface="Karla"/>
              <a:sym typeface="Karla"/>
            </a:endParaRPr>
          </a:p>
          <a:p>
            <a:pPr marL="0" marR="0" lvl="0" indent="0" algn="ctr" rtl="0">
              <a:lnSpc>
                <a:spcPct val="100000"/>
              </a:lnSpc>
              <a:spcBef>
                <a:spcPts val="600"/>
              </a:spcBef>
              <a:spcAft>
                <a:spcPts val="0"/>
              </a:spcAft>
              <a:buClr>
                <a:srgbClr val="ABE33F"/>
              </a:buClr>
              <a:buSzPts val="1400"/>
              <a:buFont typeface="Karla"/>
              <a:buNone/>
            </a:pPr>
            <a:r>
              <a:rPr lang="en" sz="1200" dirty="0">
                <a:effectLst>
                  <a:outerShdw blurRad="38100" dist="38100" dir="2700000" algn="tl">
                    <a:srgbClr val="000000">
                      <a:alpha val="43137"/>
                    </a:srgbClr>
                  </a:outerShdw>
                </a:effectLst>
              </a:rPr>
              <a:t>La necesidad de capital que requiere el sector público y privado, y cómo evaluar la mejor opción de crédito</a:t>
            </a:r>
            <a:endParaRPr sz="1200" b="0" i="0" u="none" strike="noStrike" cap="none" dirty="0">
              <a:solidFill>
                <a:srgbClr val="004C52"/>
              </a:solidFill>
              <a:effectLst>
                <a:outerShdw blurRad="38100" dist="38100" dir="2700000" algn="tl">
                  <a:srgbClr val="000000">
                    <a:alpha val="43137"/>
                  </a:srgbClr>
                </a:outerShdw>
              </a:effectLst>
              <a:sym typeface="Karla"/>
            </a:endParaRPr>
          </a:p>
        </p:txBody>
      </p:sp>
      <p:sp>
        <p:nvSpPr>
          <p:cNvPr id="202" name="Google Shape;202;p17"/>
          <p:cNvSpPr txBox="1">
            <a:spLocks noGrp="1"/>
          </p:cNvSpPr>
          <p:nvPr>
            <p:ph type="body" idx="3"/>
          </p:nvPr>
        </p:nvSpPr>
        <p:spPr>
          <a:xfrm>
            <a:off x="3240590" y="860225"/>
            <a:ext cx="2343600" cy="130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rgbClr val="ABE33F"/>
              </a:buClr>
              <a:buSzPts val="1400"/>
              <a:buFont typeface="Karla"/>
              <a:buNone/>
            </a:pPr>
            <a:r>
              <a:rPr lang="en" b="1" dirty="0"/>
              <a:t>Teoría del </a:t>
            </a:r>
            <a:r>
              <a:rPr lang="en" b="1" dirty="0" smtClean="0"/>
              <a:t>Riesgo </a:t>
            </a:r>
            <a:r>
              <a:rPr lang="en" b="1" dirty="0"/>
              <a:t>F</a:t>
            </a:r>
            <a:r>
              <a:rPr lang="en" b="1" dirty="0" smtClean="0"/>
              <a:t>inanciero</a:t>
            </a:r>
            <a:endParaRPr sz="1400" b="1" i="0" u="none" strike="noStrike" cap="none" dirty="0">
              <a:solidFill>
                <a:srgbClr val="004C52"/>
              </a:solidFill>
              <a:latin typeface="Karla"/>
              <a:ea typeface="Karla"/>
              <a:cs typeface="Karla"/>
              <a:sym typeface="Karla"/>
            </a:endParaRPr>
          </a:p>
          <a:p>
            <a:pPr marL="0" marR="0" lvl="0" indent="0" algn="ctr" rtl="0">
              <a:lnSpc>
                <a:spcPct val="100000"/>
              </a:lnSpc>
              <a:spcBef>
                <a:spcPts val="600"/>
              </a:spcBef>
              <a:spcAft>
                <a:spcPts val="0"/>
              </a:spcAft>
              <a:buClr>
                <a:srgbClr val="ABE33F"/>
              </a:buClr>
              <a:buSzPts val="1400"/>
              <a:buFont typeface="Karla"/>
              <a:buNone/>
            </a:pPr>
            <a:r>
              <a:rPr lang="en" sz="1200" dirty="0">
                <a:effectLst>
                  <a:outerShdw blurRad="38100" dist="38100" dir="2700000" algn="tl">
                    <a:srgbClr val="000000">
                      <a:alpha val="43137"/>
                    </a:srgbClr>
                  </a:outerShdw>
                </a:effectLst>
              </a:rPr>
              <a:t>La posibilidad inherente que poseen las entidades financieras de cierre o quiebra</a:t>
            </a:r>
            <a:endParaRPr sz="1200" b="0" i="0" u="none" strike="noStrike" cap="none" dirty="0">
              <a:solidFill>
                <a:srgbClr val="004C52"/>
              </a:solidFill>
              <a:effectLst>
                <a:outerShdw blurRad="38100" dist="38100" dir="2700000" algn="tl">
                  <a:srgbClr val="000000">
                    <a:alpha val="43137"/>
                  </a:srgbClr>
                </a:outerShdw>
              </a:effectLst>
              <a:sym typeface="Karla"/>
            </a:endParaRPr>
          </a:p>
          <a:p>
            <a:pPr marL="0" marR="0" lvl="0" indent="0" algn="l" rtl="0">
              <a:lnSpc>
                <a:spcPct val="100000"/>
              </a:lnSpc>
              <a:spcBef>
                <a:spcPts val="600"/>
              </a:spcBef>
              <a:spcAft>
                <a:spcPts val="0"/>
              </a:spcAft>
              <a:buClr>
                <a:srgbClr val="ABE33F"/>
              </a:buClr>
              <a:buSzPts val="1400"/>
              <a:buFont typeface="Karla"/>
              <a:buNone/>
            </a:pPr>
            <a:endParaRPr sz="1200" b="0" i="0" u="none" strike="noStrike" cap="none" dirty="0">
              <a:solidFill>
                <a:srgbClr val="004C52"/>
              </a:solidFill>
              <a:latin typeface="Karla"/>
              <a:ea typeface="Karla"/>
              <a:cs typeface="Karla"/>
              <a:sym typeface="Karla"/>
            </a:endParaRPr>
          </a:p>
        </p:txBody>
      </p:sp>
      <p:sp>
        <p:nvSpPr>
          <p:cNvPr id="203" name="Google Shape;203;p17"/>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7</a:t>
            </a:fld>
            <a:endParaRPr sz="1200" b="0" i="0" u="none" strike="noStrike" cap="none" dirty="0">
              <a:solidFill>
                <a:srgbClr val="00AE9D"/>
              </a:solidFill>
              <a:latin typeface="Karla"/>
              <a:ea typeface="Karla"/>
              <a:cs typeface="Karla"/>
              <a:sym typeface="Karla"/>
            </a:endParaRPr>
          </a:p>
        </p:txBody>
      </p:sp>
      <p:sp>
        <p:nvSpPr>
          <p:cNvPr id="204" name="Google Shape;204;p17"/>
          <p:cNvSpPr txBox="1">
            <a:spLocks noGrp="1"/>
          </p:cNvSpPr>
          <p:nvPr>
            <p:ph type="body" idx="3"/>
          </p:nvPr>
        </p:nvSpPr>
        <p:spPr>
          <a:xfrm>
            <a:off x="182279" y="905381"/>
            <a:ext cx="2343600" cy="1663232"/>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rgbClr val="ABE33F"/>
              </a:buClr>
              <a:buSzPts val="1400"/>
              <a:buFont typeface="Karla"/>
              <a:buNone/>
            </a:pPr>
            <a:r>
              <a:rPr lang="en" b="1" dirty="0">
                <a:solidFill>
                  <a:srgbClr val="004C52"/>
                </a:solidFill>
              </a:rPr>
              <a:t>Teoría de la</a:t>
            </a:r>
            <a:r>
              <a:rPr lang="en" b="1" dirty="0"/>
              <a:t>s </a:t>
            </a:r>
            <a:r>
              <a:rPr lang="en" b="1" dirty="0" smtClean="0"/>
              <a:t>Finanzas </a:t>
            </a:r>
            <a:r>
              <a:rPr lang="en" b="1" dirty="0"/>
              <a:t>P</a:t>
            </a:r>
            <a:r>
              <a:rPr lang="en" b="1" dirty="0" smtClean="0"/>
              <a:t>opulares</a:t>
            </a:r>
            <a:endParaRPr sz="1400" b="1" i="0" u="none" strike="noStrike" cap="none" dirty="0">
              <a:solidFill>
                <a:srgbClr val="004C52"/>
              </a:solidFill>
              <a:latin typeface="Karla"/>
              <a:ea typeface="Karla"/>
              <a:cs typeface="Karla"/>
              <a:sym typeface="Karla"/>
            </a:endParaRPr>
          </a:p>
          <a:p>
            <a:pPr marL="0" marR="0" lvl="0" indent="0" algn="ctr" rtl="0">
              <a:lnSpc>
                <a:spcPct val="100000"/>
              </a:lnSpc>
              <a:spcBef>
                <a:spcPts val="600"/>
              </a:spcBef>
              <a:spcAft>
                <a:spcPts val="0"/>
              </a:spcAft>
              <a:buClr>
                <a:srgbClr val="ABE33F"/>
              </a:buClr>
              <a:buSzPts val="1400"/>
              <a:buFont typeface="Karla"/>
              <a:buNone/>
            </a:pPr>
            <a:r>
              <a:rPr lang="en" sz="1200" dirty="0"/>
              <a:t>Intermediación financiera que realiza las cooperativas como una actividad de generación, cooperación y </a:t>
            </a:r>
            <a:r>
              <a:rPr lang="en" sz="1200" dirty="0" smtClean="0"/>
              <a:t>desarrollo</a:t>
            </a:r>
            <a:endParaRPr dirty="0"/>
          </a:p>
          <a:p>
            <a:pPr marL="0" marR="0" lvl="0" indent="0" algn="l" rtl="0">
              <a:lnSpc>
                <a:spcPct val="100000"/>
              </a:lnSpc>
              <a:spcBef>
                <a:spcPts val="600"/>
              </a:spcBef>
              <a:spcAft>
                <a:spcPts val="0"/>
              </a:spcAft>
              <a:buClr>
                <a:srgbClr val="ABE33F"/>
              </a:buClr>
              <a:buSzPts val="1400"/>
              <a:buFont typeface="Karla"/>
              <a:buNone/>
            </a:pPr>
            <a:endParaRPr sz="1200" dirty="0"/>
          </a:p>
        </p:txBody>
      </p:sp>
      <p:sp>
        <p:nvSpPr>
          <p:cNvPr id="205" name="Google Shape;205;p17"/>
          <p:cNvSpPr/>
          <p:nvPr/>
        </p:nvSpPr>
        <p:spPr>
          <a:xfrm>
            <a:off x="413200" y="2959250"/>
            <a:ext cx="2250600" cy="195600"/>
          </a:xfrm>
          <a:prstGeom prst="homePlate">
            <a:avLst>
              <a:gd name="adj" fmla="val 50000"/>
            </a:avLst>
          </a:prstGeom>
          <a:solidFill>
            <a:srgbClr val="00AE9D">
              <a:alpha val="2627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06" name="Google Shape;206;p17"/>
          <p:cNvSpPr/>
          <p:nvPr/>
        </p:nvSpPr>
        <p:spPr>
          <a:xfrm rot="10800000">
            <a:off x="6427600" y="2940438"/>
            <a:ext cx="2250600" cy="195600"/>
          </a:xfrm>
          <a:prstGeom prst="homePlate">
            <a:avLst>
              <a:gd name="adj" fmla="val 50000"/>
            </a:avLst>
          </a:prstGeom>
          <a:solidFill>
            <a:srgbClr val="00AE9D">
              <a:alpha val="2627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nvGrpSpPr>
          <p:cNvPr id="207" name="Google Shape;207;p17"/>
          <p:cNvGrpSpPr/>
          <p:nvPr/>
        </p:nvGrpSpPr>
        <p:grpSpPr>
          <a:xfrm>
            <a:off x="745743" y="361564"/>
            <a:ext cx="438723" cy="422321"/>
            <a:chOff x="1926350" y="995225"/>
            <a:chExt cx="428650" cy="356600"/>
          </a:xfrm>
        </p:grpSpPr>
        <p:sp>
          <p:nvSpPr>
            <p:cNvPr id="208" name="Google Shape;208;p17"/>
            <p:cNvSpPr/>
            <p:nvPr/>
          </p:nvSpPr>
          <p:spPr>
            <a:xfrm>
              <a:off x="1926350" y="1298075"/>
              <a:ext cx="208225" cy="53750"/>
            </a:xfrm>
            <a:custGeom>
              <a:avLst/>
              <a:gdLst/>
              <a:ahLst/>
              <a:cxnLst/>
              <a:rect l="0" t="0" r="0" b="0"/>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09" name="Google Shape;209;p17"/>
            <p:cNvSpPr/>
            <p:nvPr/>
          </p:nvSpPr>
          <p:spPr>
            <a:xfrm>
              <a:off x="2146775" y="1298075"/>
              <a:ext cx="208225" cy="53750"/>
            </a:xfrm>
            <a:custGeom>
              <a:avLst/>
              <a:gdLst/>
              <a:ahLst/>
              <a:cxnLst/>
              <a:rect l="0" t="0" r="0" b="0"/>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0" name="Google Shape;210;p17"/>
            <p:cNvSpPr/>
            <p:nvPr/>
          </p:nvSpPr>
          <p:spPr>
            <a:xfrm>
              <a:off x="1926350" y="995225"/>
              <a:ext cx="208225" cy="332175"/>
            </a:xfrm>
            <a:custGeom>
              <a:avLst/>
              <a:gdLst/>
              <a:ahLst/>
              <a:cxnLst/>
              <a:rect l="0" t="0" r="0" b="0"/>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1" name="Google Shape;211;p17"/>
            <p:cNvSpPr/>
            <p:nvPr/>
          </p:nvSpPr>
          <p:spPr>
            <a:xfrm>
              <a:off x="2146775" y="995225"/>
              <a:ext cx="208225" cy="332175"/>
            </a:xfrm>
            <a:custGeom>
              <a:avLst/>
              <a:gdLst/>
              <a:ahLst/>
              <a:cxnLst/>
              <a:rect l="0" t="0" r="0" b="0"/>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1026" name="Picture 2" descr="Resultado de imagen para articulos de revistas cientificas"/>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l="217" t="36636" r="52119" b="20104"/>
          <a:stretch/>
        </p:blipFill>
        <p:spPr bwMode="auto">
          <a:xfrm>
            <a:off x="1681121" y="1611893"/>
            <a:ext cx="5334915" cy="3112034"/>
          </a:xfrm>
          <a:prstGeom prst="rect">
            <a:avLst/>
          </a:prstGeom>
          <a:noFill/>
          <a:extLst>
            <a:ext uri="{909E8E84-426E-40DD-AFC4-6F175D3DCCD1}">
              <a14:hiddenFill xmlns:a14="http://schemas.microsoft.com/office/drawing/2010/main">
                <a:solidFill>
                  <a:srgbClr val="FFFFFF"/>
                </a:solidFill>
              </a14:hiddenFill>
            </a:ext>
          </a:extLst>
        </p:spPr>
      </p:pic>
      <p:sp>
        <p:nvSpPr>
          <p:cNvPr id="216" name="Google Shape;216;p18"/>
          <p:cNvSpPr txBox="1">
            <a:spLocks noGrp="1"/>
          </p:cNvSpPr>
          <p:nvPr>
            <p:ph type="title"/>
          </p:nvPr>
        </p:nvSpPr>
        <p:spPr>
          <a:xfrm>
            <a:off x="1027032" y="433090"/>
            <a:ext cx="7370700" cy="8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2400"/>
              <a:buFont typeface="Raleway"/>
              <a:buNone/>
            </a:pPr>
            <a:r>
              <a:rPr lang="en" dirty="0"/>
              <a:t>Marco </a:t>
            </a:r>
            <a:r>
              <a:rPr lang="en" dirty="0" smtClean="0"/>
              <a:t>referencial</a:t>
            </a:r>
            <a:endParaRPr sz="2400" b="1" i="0" u="none" strike="noStrike" cap="none" dirty="0">
              <a:solidFill>
                <a:srgbClr val="FFFFFF"/>
              </a:solidFill>
              <a:latin typeface="Raleway"/>
              <a:ea typeface="Raleway"/>
              <a:cs typeface="Raleway"/>
              <a:sym typeface="Raleway"/>
            </a:endParaRPr>
          </a:p>
        </p:txBody>
      </p:sp>
      <p:sp>
        <p:nvSpPr>
          <p:cNvPr id="217" name="Google Shape;217;p18"/>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8</a:t>
            </a:fld>
            <a:endParaRPr sz="1200" b="0" i="0" u="none" strike="noStrike" cap="none" dirty="0">
              <a:solidFill>
                <a:srgbClr val="00AE9D"/>
              </a:solidFill>
              <a:latin typeface="Karla"/>
              <a:ea typeface="Karla"/>
              <a:cs typeface="Karla"/>
              <a:sym typeface="Karla"/>
            </a:endParaRPr>
          </a:p>
        </p:txBody>
      </p:sp>
      <p:graphicFrame>
        <p:nvGraphicFramePr>
          <p:cNvPr id="2" name="Diagrama 1"/>
          <p:cNvGraphicFramePr/>
          <p:nvPr>
            <p:extLst>
              <p:ext uri="{D42A27DB-BD31-4B8C-83A1-F6EECF244321}">
                <p14:modId xmlns:p14="http://schemas.microsoft.com/office/powerpoint/2010/main" val="1343668951"/>
              </p:ext>
            </p:extLst>
          </p:nvPr>
        </p:nvGraphicFramePr>
        <p:xfrm>
          <a:off x="-96884" y="1611893"/>
          <a:ext cx="8890926" cy="32906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1" name="Google Shape;207;p17"/>
          <p:cNvGrpSpPr/>
          <p:nvPr/>
        </p:nvGrpSpPr>
        <p:grpSpPr>
          <a:xfrm>
            <a:off x="575822" y="539739"/>
            <a:ext cx="438723" cy="422321"/>
            <a:chOff x="1926350" y="995225"/>
            <a:chExt cx="428650" cy="356600"/>
          </a:xfrm>
        </p:grpSpPr>
        <p:sp>
          <p:nvSpPr>
            <p:cNvPr id="12" name="Google Shape;208;p17"/>
            <p:cNvSpPr/>
            <p:nvPr/>
          </p:nvSpPr>
          <p:spPr>
            <a:xfrm>
              <a:off x="1926350" y="1298075"/>
              <a:ext cx="208225" cy="53750"/>
            </a:xfrm>
            <a:custGeom>
              <a:avLst/>
              <a:gdLst/>
              <a:ahLst/>
              <a:cxnLst/>
              <a:rect l="0" t="0" r="0" b="0"/>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 name="Google Shape;209;p17"/>
            <p:cNvSpPr/>
            <p:nvPr/>
          </p:nvSpPr>
          <p:spPr>
            <a:xfrm>
              <a:off x="2146775" y="1298075"/>
              <a:ext cx="208225" cy="53750"/>
            </a:xfrm>
            <a:custGeom>
              <a:avLst/>
              <a:gdLst/>
              <a:ahLst/>
              <a:cxnLst/>
              <a:rect l="0" t="0" r="0" b="0"/>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 name="Google Shape;210;p17"/>
            <p:cNvSpPr/>
            <p:nvPr/>
          </p:nvSpPr>
          <p:spPr>
            <a:xfrm>
              <a:off x="1926350" y="995225"/>
              <a:ext cx="208225" cy="332175"/>
            </a:xfrm>
            <a:custGeom>
              <a:avLst/>
              <a:gdLst/>
              <a:ahLst/>
              <a:cxnLst/>
              <a:rect l="0" t="0" r="0" b="0"/>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 name="Google Shape;211;p17"/>
            <p:cNvSpPr/>
            <p:nvPr/>
          </p:nvSpPr>
          <p:spPr>
            <a:xfrm>
              <a:off x="2146775" y="995225"/>
              <a:ext cx="208225" cy="332175"/>
            </a:xfrm>
            <a:custGeom>
              <a:avLst/>
              <a:gdLst/>
              <a:ahLst/>
              <a:cxnLst/>
              <a:rect l="0" t="0" r="0" b="0"/>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016451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8"/>
          <p:cNvSpPr txBox="1">
            <a:spLocks noGrp="1"/>
          </p:cNvSpPr>
          <p:nvPr>
            <p:ph type="title"/>
          </p:nvPr>
        </p:nvSpPr>
        <p:spPr>
          <a:xfrm>
            <a:off x="962850" y="322200"/>
            <a:ext cx="7370700" cy="8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2400"/>
              <a:buFont typeface="Raleway"/>
              <a:buNone/>
            </a:pPr>
            <a:r>
              <a:rPr lang="en"/>
              <a:t>Marco metodológico</a:t>
            </a:r>
            <a:endParaRPr sz="2400" b="1" i="0" u="none" strike="noStrike" cap="none" dirty="0">
              <a:solidFill>
                <a:srgbClr val="FFFFFF"/>
              </a:solidFill>
              <a:latin typeface="Raleway"/>
              <a:ea typeface="Raleway"/>
              <a:cs typeface="Raleway"/>
              <a:sym typeface="Raleway"/>
            </a:endParaRPr>
          </a:p>
        </p:txBody>
      </p:sp>
      <p:sp>
        <p:nvSpPr>
          <p:cNvPr id="217" name="Google Shape;217;p18"/>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AE9D"/>
                </a:solidFill>
                <a:latin typeface="Karla"/>
                <a:ea typeface="Karla"/>
                <a:cs typeface="Karla"/>
                <a:sym typeface="Karla"/>
              </a:rPr>
              <a:t>9</a:t>
            </a:fld>
            <a:endParaRPr sz="1200" b="0" i="0" u="none" strike="noStrike" cap="none" dirty="0">
              <a:solidFill>
                <a:srgbClr val="00AE9D"/>
              </a:solidFill>
              <a:latin typeface="Karla"/>
              <a:ea typeface="Karla"/>
              <a:cs typeface="Karla"/>
              <a:sym typeface="Karla"/>
            </a:endParaRPr>
          </a:p>
        </p:txBody>
      </p:sp>
      <p:grpSp>
        <p:nvGrpSpPr>
          <p:cNvPr id="218" name="Google Shape;218;p18"/>
          <p:cNvGrpSpPr/>
          <p:nvPr/>
        </p:nvGrpSpPr>
        <p:grpSpPr>
          <a:xfrm>
            <a:off x="556814" y="398400"/>
            <a:ext cx="406043" cy="428299"/>
            <a:chOff x="611175" y="2326900"/>
            <a:chExt cx="362700" cy="389575"/>
          </a:xfrm>
        </p:grpSpPr>
        <p:sp>
          <p:nvSpPr>
            <p:cNvPr id="219" name="Google Shape;219;p18"/>
            <p:cNvSpPr/>
            <p:nvPr/>
          </p:nvSpPr>
          <p:spPr>
            <a:xfrm>
              <a:off x="611175" y="2326900"/>
              <a:ext cx="362700" cy="389575"/>
            </a:xfrm>
            <a:custGeom>
              <a:avLst/>
              <a:gdLst/>
              <a:ahLst/>
              <a:cxnLst/>
              <a:rect l="0" t="0" r="0" b="0"/>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20" name="Google Shape;220;p18"/>
            <p:cNvSpPr/>
            <p:nvPr/>
          </p:nvSpPr>
          <p:spPr>
            <a:xfrm>
              <a:off x="794950" y="2500900"/>
              <a:ext cx="24450" cy="23850"/>
            </a:xfrm>
            <a:custGeom>
              <a:avLst/>
              <a:gdLst/>
              <a:ahLst/>
              <a:cxnLst/>
              <a:rect l="0" t="0" r="0" b="0"/>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21" name="Google Shape;221;p18"/>
            <p:cNvSpPr/>
            <p:nvPr/>
          </p:nvSpPr>
          <p:spPr>
            <a:xfrm>
              <a:off x="754650" y="2381250"/>
              <a:ext cx="75750" cy="14050"/>
            </a:xfrm>
            <a:custGeom>
              <a:avLst/>
              <a:gdLst/>
              <a:ahLst/>
              <a:cxnLst/>
              <a:rect l="0" t="0" r="0" b="0"/>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22" name="Google Shape;222;p18"/>
            <p:cNvSpPr/>
            <p:nvPr/>
          </p:nvSpPr>
          <p:spPr>
            <a:xfrm>
              <a:off x="765025" y="2453900"/>
              <a:ext cx="31175" cy="31150"/>
            </a:xfrm>
            <a:custGeom>
              <a:avLst/>
              <a:gdLst/>
              <a:ahLst/>
              <a:cxnLst/>
              <a:rect l="0" t="0" r="0" b="0"/>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aphicFrame>
        <p:nvGraphicFramePr>
          <p:cNvPr id="2" name="Diagrama 1"/>
          <p:cNvGraphicFramePr/>
          <p:nvPr>
            <p:extLst>
              <p:ext uri="{D42A27DB-BD31-4B8C-83A1-F6EECF244321}">
                <p14:modId xmlns:p14="http://schemas.microsoft.com/office/powerpoint/2010/main" val="1248972050"/>
              </p:ext>
            </p:extLst>
          </p:nvPr>
        </p:nvGraphicFramePr>
        <p:xfrm>
          <a:off x="185340" y="1374824"/>
          <a:ext cx="6441238" cy="3501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4" name="Google Shape;224;p18"/>
          <p:cNvPicPr preferRelativeResize="0"/>
          <p:nvPr/>
        </p:nvPicPr>
        <p:blipFill rotWithShape="1">
          <a:blip r:embed="rId8">
            <a:alphaModFix/>
          </a:blip>
          <a:srcRect l="18576" t="17356" r="17365" b="18098"/>
          <a:stretch/>
        </p:blipFill>
        <p:spPr>
          <a:xfrm>
            <a:off x="6739467" y="1490679"/>
            <a:ext cx="2313068" cy="2516877"/>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scal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1662</TotalTime>
  <Words>2687</Words>
  <Application>Microsoft Office PowerPoint</Application>
  <PresentationFormat>Presentación en pantalla (16:9)</PresentationFormat>
  <Paragraphs>321</Paragraphs>
  <Slides>39</Slides>
  <Notes>39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39</vt:i4>
      </vt:variant>
    </vt:vector>
  </HeadingPairs>
  <TitlesOfParts>
    <vt:vector size="46" baseType="lpstr">
      <vt:lpstr>Arial</vt:lpstr>
      <vt:lpstr>Times New Roman</vt:lpstr>
      <vt:lpstr>Courier New</vt:lpstr>
      <vt:lpstr>Raleway</vt:lpstr>
      <vt:lpstr>Karla</vt:lpstr>
      <vt:lpstr>Wingdings</vt:lpstr>
      <vt:lpstr>Escalus template</vt:lpstr>
      <vt:lpstr>DEPARTAMENTO DE CIENCIAS ECONÓMICAS, ADMINISTRATIVAS Y DE COMERCIO  CARRERA DE INGENIERÍA EN FINANZAS Y AUDITORÍA  TRABAJO DE TITULACIÓN, PREVIO A LA OBTENCIÓN DEL TÍTULO DE INGENIERO EN FINANZAS – CONTADOR PÚBLICO – AUDITOR</vt:lpstr>
      <vt:lpstr>TEMA:  ENTORNO ECONÓMICO ECUATORIANO E IMPACTO EN LAS OPERACIONES CREDITICIAS DE LAS COACS</vt:lpstr>
      <vt:lpstr>Economía Popular y Solidaria</vt:lpstr>
      <vt:lpstr>Planteamiento de Problema </vt:lpstr>
      <vt:lpstr>Planteamiento de Problema</vt:lpstr>
      <vt:lpstr>Objetivos e  hipótesis</vt:lpstr>
      <vt:lpstr>Marco Teórico</vt:lpstr>
      <vt:lpstr>Marco referencial</vt:lpstr>
      <vt:lpstr>Marco metodológico</vt:lpstr>
      <vt:lpstr>Presentación de PowerPoint</vt:lpstr>
      <vt:lpstr>Panorama poco favorable en los últimos años</vt:lpstr>
      <vt:lpstr>Variables analizadas del entorno macroeconómico</vt:lpstr>
      <vt:lpstr> 3%</vt:lpstr>
      <vt:lpstr>Evolución del Producto Interno Bruto</vt:lpstr>
      <vt:lpstr>Producto Interno Bruto por sectores</vt:lpstr>
      <vt:lpstr>Competitividad</vt:lpstr>
      <vt:lpstr>Competitividad – Pilar del Entorno Económico</vt:lpstr>
      <vt:lpstr>Gasto Público</vt:lpstr>
      <vt:lpstr>Gasto Público en el Sector Popular y Solidario</vt:lpstr>
      <vt:lpstr>Gasto Público en el Sector Popular y Solidario</vt:lpstr>
      <vt:lpstr>Presentación de PowerPoint</vt:lpstr>
      <vt:lpstr>Cooperativas de Ahorro y Crédito por segmentos </vt:lpstr>
      <vt:lpstr>Cooperativas  en estudio</vt:lpstr>
      <vt:lpstr>Obligaciones con el público</vt:lpstr>
      <vt:lpstr>Créditos</vt:lpstr>
      <vt:lpstr>Morosidad</vt:lpstr>
      <vt:lpstr>Liquidez</vt:lpstr>
      <vt:lpstr>Análisis correlacional del entorno económico en las cooperativas de ahorro y crédito</vt:lpstr>
      <vt:lpstr>Análisis correlacional simple y regresión lineal</vt:lpstr>
      <vt:lpstr>Análisis correlacional simple y regresión lineal</vt:lpstr>
      <vt:lpstr>Análisis correlacional simple y regresión lineal</vt:lpstr>
      <vt:lpstr>Conclusiones y Recomendaciones de la investigación</vt:lpstr>
      <vt:lpstr>Conclusiones</vt:lpstr>
      <vt:lpstr>Conclusiones</vt:lpstr>
      <vt:lpstr>Conclusiones</vt:lpstr>
      <vt:lpstr>Conclusiones</vt:lpstr>
      <vt:lpstr>Recomendaciones</vt:lpstr>
      <vt:lpstr>Recomendaciones</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ECONÓMICAS, ADMINISTRATIVAS Y DE COMERCIO  CARRERA DE INGENIERÍA EN FINANZAS Y AUDITORÍA  TRABAJO DE TITULACIÓN, PREVIO A LA OBTENCIÓN DEL TÍTULO DE INGENIERO EN FINANZAS – CONTADOR PÚBLICO – AUDITOR</dc:title>
  <cp:lastModifiedBy>Ana</cp:lastModifiedBy>
  <cp:revision>85</cp:revision>
  <dcterms:modified xsi:type="dcterms:W3CDTF">2018-09-05T23:36:12Z</dcterms:modified>
</cp:coreProperties>
</file>