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63" r:id="rId3"/>
    <p:sldId id="275" r:id="rId4"/>
    <p:sldId id="294" r:id="rId5"/>
    <p:sldId id="295" r:id="rId6"/>
    <p:sldId id="296" r:id="rId7"/>
    <p:sldId id="297" r:id="rId8"/>
    <p:sldId id="298" r:id="rId9"/>
    <p:sldId id="300" r:id="rId10"/>
    <p:sldId id="266" r:id="rId11"/>
    <p:sldId id="267" r:id="rId12"/>
    <p:sldId id="270" r:id="rId13"/>
    <p:sldId id="268" r:id="rId14"/>
    <p:sldId id="271" r:id="rId15"/>
    <p:sldId id="272" r:id="rId16"/>
    <p:sldId id="301" r:id="rId17"/>
    <p:sldId id="276" r:id="rId18"/>
    <p:sldId id="262" r:id="rId19"/>
    <p:sldId id="281" r:id="rId20"/>
    <p:sldId id="282" r:id="rId21"/>
    <p:sldId id="283" r:id="rId22"/>
    <p:sldId id="284" r:id="rId23"/>
    <p:sldId id="287" r:id="rId24"/>
    <p:sldId id="288" r:id="rId25"/>
    <p:sldId id="289" r:id="rId26"/>
    <p:sldId id="290" r:id="rId27"/>
    <p:sldId id="291" r:id="rId28"/>
    <p:sldId id="292" r:id="rId29"/>
    <p:sldId id="293" r:id="rId30"/>
    <p:sldId id="299"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EA7E"/>
    <a:srgbClr val="7BC969"/>
    <a:srgbClr val="71C921"/>
    <a:srgbClr val="488115"/>
    <a:srgbClr val="C1C4F7"/>
    <a:srgbClr val="707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RESPALDO\Documents\MAESTRIA%20gestion%20ambiental\TESIS\cuadro%20map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RESPALDO\Documents\MAESTRIA%20gestion%20ambiental\TESIS\cuadro%20map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Hoja2!$C$81</c:f>
              <c:strCache>
                <c:ptCount val="1"/>
                <c:pt idx="0">
                  <c:v>Urbano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Hoja2!$D$80:$G$80</c:f>
              <c:numCache>
                <c:formatCode>m/d/yyyy</c:formatCode>
                <c:ptCount val="4"/>
                <c:pt idx="0">
                  <c:v>31133</c:v>
                </c:pt>
                <c:pt idx="1">
                  <c:v>32925</c:v>
                </c:pt>
                <c:pt idx="2">
                  <c:v>36853</c:v>
                </c:pt>
                <c:pt idx="3">
                  <c:v>40453</c:v>
                </c:pt>
              </c:numCache>
            </c:numRef>
          </c:cat>
          <c:val>
            <c:numRef>
              <c:f>Hoja2!$D$81:$G$81</c:f>
              <c:numCache>
                <c:formatCode>General</c:formatCode>
                <c:ptCount val="4"/>
                <c:pt idx="0">
                  <c:v>38.090000000000003</c:v>
                </c:pt>
                <c:pt idx="1">
                  <c:v>54.77</c:v>
                </c:pt>
                <c:pt idx="2">
                  <c:v>81.180000000000007</c:v>
                </c:pt>
                <c:pt idx="3">
                  <c:v>79.5</c:v>
                </c:pt>
              </c:numCache>
            </c:numRef>
          </c:val>
          <c:smooth val="0"/>
        </c:ser>
        <c:ser>
          <c:idx val="1"/>
          <c:order val="1"/>
          <c:tx>
            <c:strRef>
              <c:f>Hoja2!$C$82</c:f>
              <c:strCache>
                <c:ptCount val="1"/>
                <c:pt idx="0">
                  <c:v>Vegetación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Hoja2!$D$80:$G$80</c:f>
              <c:numCache>
                <c:formatCode>m/d/yyyy</c:formatCode>
                <c:ptCount val="4"/>
                <c:pt idx="0">
                  <c:v>31133</c:v>
                </c:pt>
                <c:pt idx="1">
                  <c:v>32925</c:v>
                </c:pt>
                <c:pt idx="2">
                  <c:v>36853</c:v>
                </c:pt>
                <c:pt idx="3">
                  <c:v>40453</c:v>
                </c:pt>
              </c:numCache>
            </c:numRef>
          </c:cat>
          <c:val>
            <c:numRef>
              <c:f>Hoja2!$D$82:$G$82</c:f>
              <c:numCache>
                <c:formatCode>General</c:formatCode>
                <c:ptCount val="4"/>
                <c:pt idx="0">
                  <c:v>61.15</c:v>
                </c:pt>
                <c:pt idx="1">
                  <c:v>43.33</c:v>
                </c:pt>
                <c:pt idx="2">
                  <c:v>17.98</c:v>
                </c:pt>
                <c:pt idx="3">
                  <c:v>14.63</c:v>
                </c:pt>
              </c:numCache>
            </c:numRef>
          </c:val>
          <c:smooth val="0"/>
        </c:ser>
        <c:dLbls>
          <c:showLegendKey val="0"/>
          <c:showVal val="0"/>
          <c:showCatName val="0"/>
          <c:showSerName val="0"/>
          <c:showPercent val="0"/>
          <c:showBubbleSize val="0"/>
        </c:dLbls>
        <c:marker val="1"/>
        <c:smooth val="0"/>
        <c:axId val="-199038432"/>
        <c:axId val="-199035712"/>
      </c:lineChart>
      <c:catAx>
        <c:axId val="-199038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Fechas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035712"/>
        <c:crosses val="autoZero"/>
        <c:auto val="0"/>
        <c:lblAlgn val="ctr"/>
        <c:lblOffset val="100"/>
        <c:noMultiLvlLbl val="0"/>
      </c:catAx>
      <c:valAx>
        <c:axId val="-199035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 de crecimiento</a:t>
                </a:r>
              </a:p>
            </c:rich>
          </c:tx>
          <c:layout>
            <c:manualLayout>
              <c:xMode val="edge"/>
              <c:yMode val="edge"/>
              <c:x val="2.7777777777777776E-2"/>
              <c:y val="0.208024569845436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038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Hoja2!$B$52</c:f>
              <c:strCache>
                <c:ptCount val="1"/>
                <c:pt idx="0">
                  <c:v>Urbano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Hoja2!$C$51:$F$51</c:f>
              <c:numCache>
                <c:formatCode>m/d/yyyy</c:formatCode>
                <c:ptCount val="4"/>
                <c:pt idx="0">
                  <c:v>31133</c:v>
                </c:pt>
                <c:pt idx="1">
                  <c:v>32925</c:v>
                </c:pt>
                <c:pt idx="2">
                  <c:v>36853</c:v>
                </c:pt>
                <c:pt idx="3">
                  <c:v>40453</c:v>
                </c:pt>
              </c:numCache>
            </c:numRef>
          </c:cat>
          <c:val>
            <c:numRef>
              <c:f>Hoja2!$C$52:$F$52</c:f>
              <c:numCache>
                <c:formatCode>General</c:formatCode>
                <c:ptCount val="4"/>
                <c:pt idx="0">
                  <c:v>21.41</c:v>
                </c:pt>
                <c:pt idx="1">
                  <c:v>25.69</c:v>
                </c:pt>
                <c:pt idx="2">
                  <c:v>40.86</c:v>
                </c:pt>
                <c:pt idx="3">
                  <c:v>16.34</c:v>
                </c:pt>
              </c:numCache>
            </c:numRef>
          </c:val>
          <c:smooth val="0"/>
        </c:ser>
        <c:ser>
          <c:idx val="1"/>
          <c:order val="1"/>
          <c:tx>
            <c:strRef>
              <c:f>Hoja2!$B$53</c:f>
              <c:strCache>
                <c:ptCount val="1"/>
                <c:pt idx="0">
                  <c:v>Vegetacion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Hoja2!$C$51:$F$51</c:f>
              <c:numCache>
                <c:formatCode>m/d/yyyy</c:formatCode>
                <c:ptCount val="4"/>
                <c:pt idx="0">
                  <c:v>31133</c:v>
                </c:pt>
                <c:pt idx="1">
                  <c:v>32925</c:v>
                </c:pt>
                <c:pt idx="2">
                  <c:v>36853</c:v>
                </c:pt>
                <c:pt idx="3">
                  <c:v>40453</c:v>
                </c:pt>
              </c:numCache>
            </c:numRef>
          </c:cat>
          <c:val>
            <c:numRef>
              <c:f>Hoja2!$C$53:$F$53</c:f>
              <c:numCache>
                <c:formatCode>General</c:formatCode>
                <c:ptCount val="4"/>
                <c:pt idx="0">
                  <c:v>11.93</c:v>
                </c:pt>
                <c:pt idx="1">
                  <c:v>18.03</c:v>
                </c:pt>
                <c:pt idx="2">
                  <c:v>34.22</c:v>
                </c:pt>
                <c:pt idx="3">
                  <c:v>15.21</c:v>
                </c:pt>
              </c:numCache>
            </c:numRef>
          </c:val>
          <c:smooth val="0"/>
        </c:ser>
        <c:dLbls>
          <c:showLegendKey val="0"/>
          <c:showVal val="0"/>
          <c:showCatName val="0"/>
          <c:showSerName val="0"/>
          <c:showPercent val="0"/>
          <c:showBubbleSize val="0"/>
        </c:dLbls>
        <c:marker val="1"/>
        <c:smooth val="0"/>
        <c:axId val="-199031904"/>
        <c:axId val="-199042784"/>
      </c:lineChart>
      <c:catAx>
        <c:axId val="-199031904"/>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s-EC"/>
                  <a:t>Fechas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99042784"/>
        <c:crosses val="autoZero"/>
        <c:auto val="0"/>
        <c:lblAlgn val="ctr"/>
        <c:lblOffset val="100"/>
        <c:noMultiLvlLbl val="0"/>
      </c:catAx>
      <c:valAx>
        <c:axId val="-19904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s-EC"/>
                  <a:t>Temperatura °C</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99031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Hoja2!$B$8</c:f>
              <c:strCache>
                <c:ptCount val="1"/>
                <c:pt idx="0">
                  <c:v>Urbano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Hoja2!$C$7:$F$7</c:f>
              <c:numCache>
                <c:formatCode>m/d/yyyy</c:formatCode>
                <c:ptCount val="4"/>
                <c:pt idx="0">
                  <c:v>31133</c:v>
                </c:pt>
                <c:pt idx="1">
                  <c:v>32925</c:v>
                </c:pt>
                <c:pt idx="2">
                  <c:v>36853</c:v>
                </c:pt>
                <c:pt idx="3">
                  <c:v>40453</c:v>
                </c:pt>
              </c:numCache>
            </c:numRef>
          </c:cat>
          <c:val>
            <c:numRef>
              <c:f>Hoja2!$C$8:$F$8</c:f>
              <c:numCache>
                <c:formatCode>General</c:formatCode>
                <c:ptCount val="4"/>
                <c:pt idx="0">
                  <c:v>23</c:v>
                </c:pt>
                <c:pt idx="1">
                  <c:v>23.56</c:v>
                </c:pt>
                <c:pt idx="2">
                  <c:v>29</c:v>
                </c:pt>
                <c:pt idx="3">
                  <c:v>24</c:v>
                </c:pt>
              </c:numCache>
            </c:numRef>
          </c:val>
          <c:smooth val="0"/>
        </c:ser>
        <c:ser>
          <c:idx val="1"/>
          <c:order val="1"/>
          <c:tx>
            <c:strRef>
              <c:f>Hoja2!$B$9</c:f>
              <c:strCache>
                <c:ptCount val="1"/>
                <c:pt idx="0">
                  <c:v>Vegetacion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Hoja2!$C$7:$F$7</c:f>
              <c:numCache>
                <c:formatCode>m/d/yyyy</c:formatCode>
                <c:ptCount val="4"/>
                <c:pt idx="0">
                  <c:v>31133</c:v>
                </c:pt>
                <c:pt idx="1">
                  <c:v>32925</c:v>
                </c:pt>
                <c:pt idx="2">
                  <c:v>36853</c:v>
                </c:pt>
                <c:pt idx="3">
                  <c:v>40453</c:v>
                </c:pt>
              </c:numCache>
            </c:numRef>
          </c:cat>
          <c:val>
            <c:numRef>
              <c:f>Hoja2!$C$9:$F$9</c:f>
              <c:numCache>
                <c:formatCode>General</c:formatCode>
                <c:ptCount val="4"/>
                <c:pt idx="0">
                  <c:v>21</c:v>
                </c:pt>
                <c:pt idx="1">
                  <c:v>21.97</c:v>
                </c:pt>
                <c:pt idx="2">
                  <c:v>30</c:v>
                </c:pt>
                <c:pt idx="3">
                  <c:v>24</c:v>
                </c:pt>
              </c:numCache>
            </c:numRef>
          </c:val>
          <c:smooth val="0"/>
        </c:ser>
        <c:dLbls>
          <c:showLegendKey val="0"/>
          <c:showVal val="0"/>
          <c:showCatName val="0"/>
          <c:showSerName val="0"/>
          <c:showPercent val="0"/>
          <c:showBubbleSize val="0"/>
        </c:dLbls>
        <c:marker val="1"/>
        <c:smooth val="0"/>
        <c:axId val="-199037888"/>
        <c:axId val="-199040064"/>
      </c:lineChart>
      <c:catAx>
        <c:axId val="-199037888"/>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s-EC"/>
                  <a:t>Fechas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99040064"/>
        <c:crosses val="autoZero"/>
        <c:auto val="0"/>
        <c:lblAlgn val="ctr"/>
        <c:lblOffset val="100"/>
        <c:noMultiLvlLbl val="0"/>
      </c:catAx>
      <c:valAx>
        <c:axId val="-19904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s-EC"/>
                  <a:t>Temperatura °C</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99037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ata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PG"/><Relationship Id="rId5" Type="http://schemas.openxmlformats.org/officeDocument/2006/relationships/image" Target="../media/image16.jp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PG"/><Relationship Id="rId5" Type="http://schemas.openxmlformats.org/officeDocument/2006/relationships/image" Target="../media/image16.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D0F9E-CDA2-495A-B09F-FBD96FE82D53}" type="doc">
      <dgm:prSet loTypeId="urn:microsoft.com/office/officeart/2005/8/layout/pList2" loCatId="list" qsTypeId="urn:microsoft.com/office/officeart/2005/8/quickstyle/simple1" qsCatId="simple" csTypeId="urn:microsoft.com/office/officeart/2005/8/colors/accent1_2" csCatId="accent1" phldr="1"/>
      <dgm:spPr/>
    </dgm:pt>
    <dgm:pt modelId="{88B6BB9F-13B0-4E90-95D5-1AB126F26052}">
      <dgm:prSet phldrT="[Texto]"/>
      <dgm:spPr/>
      <dgm:t>
        <a:bodyPr/>
        <a:lstStyle/>
        <a:p>
          <a:r>
            <a:rPr lang="es-EC" dirty="0" smtClean="0"/>
            <a:t>Urbano</a:t>
          </a:r>
          <a:endParaRPr lang="es-EC" dirty="0"/>
        </a:p>
      </dgm:t>
    </dgm:pt>
    <dgm:pt modelId="{E41F6146-FB93-4AE6-BE84-CA6B866162C0}" type="parTrans" cxnId="{C1D2949A-7E59-4C7A-AEE9-A13BFC535938}">
      <dgm:prSet/>
      <dgm:spPr/>
      <dgm:t>
        <a:bodyPr/>
        <a:lstStyle/>
        <a:p>
          <a:endParaRPr lang="es-EC"/>
        </a:p>
      </dgm:t>
    </dgm:pt>
    <dgm:pt modelId="{E6EE7C31-537B-4B80-9563-ACEB305BC795}" type="sibTrans" cxnId="{C1D2949A-7E59-4C7A-AEE9-A13BFC535938}">
      <dgm:prSet/>
      <dgm:spPr/>
      <dgm:t>
        <a:bodyPr/>
        <a:lstStyle/>
        <a:p>
          <a:endParaRPr lang="es-EC"/>
        </a:p>
      </dgm:t>
    </dgm:pt>
    <dgm:pt modelId="{0A9E7FA7-C3D8-4A10-92E9-82A6F02B5843}">
      <dgm:prSet phldrT="[Texto]"/>
      <dgm:spPr/>
      <dgm:t>
        <a:bodyPr/>
        <a:lstStyle/>
        <a:p>
          <a:r>
            <a:rPr lang="es-EC" dirty="0" smtClean="0"/>
            <a:t>Temperatura</a:t>
          </a:r>
          <a:endParaRPr lang="es-EC" dirty="0"/>
        </a:p>
      </dgm:t>
    </dgm:pt>
    <dgm:pt modelId="{BD260827-4749-45C5-B207-76151D2F559C}" type="parTrans" cxnId="{186EED4C-FCFB-4C3B-9EE1-12D0125B8566}">
      <dgm:prSet/>
      <dgm:spPr/>
      <dgm:t>
        <a:bodyPr/>
        <a:lstStyle/>
        <a:p>
          <a:endParaRPr lang="es-EC"/>
        </a:p>
      </dgm:t>
    </dgm:pt>
    <dgm:pt modelId="{6FCA9EC8-74F5-40C7-BCB7-9B05A29D34AC}" type="sibTrans" cxnId="{186EED4C-FCFB-4C3B-9EE1-12D0125B8566}">
      <dgm:prSet/>
      <dgm:spPr/>
      <dgm:t>
        <a:bodyPr/>
        <a:lstStyle/>
        <a:p>
          <a:endParaRPr lang="es-EC"/>
        </a:p>
      </dgm:t>
    </dgm:pt>
    <dgm:pt modelId="{AD540D7D-589E-4F45-9444-1259E656AD1F}" type="pres">
      <dgm:prSet presAssocID="{E13D0F9E-CDA2-495A-B09F-FBD96FE82D53}" presName="Name0" presStyleCnt="0">
        <dgm:presLayoutVars>
          <dgm:dir/>
          <dgm:resizeHandles val="exact"/>
        </dgm:presLayoutVars>
      </dgm:prSet>
      <dgm:spPr/>
    </dgm:pt>
    <dgm:pt modelId="{8EA5A959-59C7-4A43-AC7C-E9A8CEE0C29A}" type="pres">
      <dgm:prSet presAssocID="{E13D0F9E-CDA2-495A-B09F-FBD96FE82D53}" presName="bkgdShp" presStyleLbl="alignAccFollowNode1" presStyleIdx="0" presStyleCnt="1" custLinFactNeighborX="0" custLinFactNeighborY="-5986"/>
      <dgm:spPr/>
    </dgm:pt>
    <dgm:pt modelId="{0CCB6801-B02F-41FF-94AB-0E093B4819E9}" type="pres">
      <dgm:prSet presAssocID="{E13D0F9E-CDA2-495A-B09F-FBD96FE82D53}" presName="linComp" presStyleCnt="0"/>
      <dgm:spPr/>
    </dgm:pt>
    <dgm:pt modelId="{78BAC5D8-FEA0-41B2-8600-680E3F5E92EC}" type="pres">
      <dgm:prSet presAssocID="{88B6BB9F-13B0-4E90-95D5-1AB126F26052}" presName="compNode" presStyleCnt="0"/>
      <dgm:spPr/>
    </dgm:pt>
    <dgm:pt modelId="{F91F3202-B725-4978-9080-9580B7BCDC53}" type="pres">
      <dgm:prSet presAssocID="{88B6BB9F-13B0-4E90-95D5-1AB126F26052}" presName="node" presStyleLbl="node1" presStyleIdx="0" presStyleCnt="2" custLinFactNeighborX="-313">
        <dgm:presLayoutVars>
          <dgm:bulletEnabled val="1"/>
        </dgm:presLayoutVars>
      </dgm:prSet>
      <dgm:spPr/>
      <dgm:t>
        <a:bodyPr/>
        <a:lstStyle/>
        <a:p>
          <a:endParaRPr lang="es-EC"/>
        </a:p>
      </dgm:t>
    </dgm:pt>
    <dgm:pt modelId="{9A77D18D-1027-4F13-BFF0-57EAE2590B21}" type="pres">
      <dgm:prSet presAssocID="{88B6BB9F-13B0-4E90-95D5-1AB126F26052}" presName="invisiNode" presStyleLbl="node1" presStyleIdx="0" presStyleCnt="2"/>
      <dgm:spPr/>
    </dgm:pt>
    <dgm:pt modelId="{94D0A5E2-CB7D-498E-A9EA-686B6E720FF3}" type="pres">
      <dgm:prSet presAssocID="{88B6BB9F-13B0-4E90-95D5-1AB126F26052}" presName="imagNode" presStyleLbl="fgImgPlace1" presStyleIdx="0" presStyleCnt="2" custLinFactX="11885" custLinFactNeighborX="100000" custLinFactNeighborY="4239"/>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9CF51FAE-5325-4017-8971-9C1F2B1709FD}" type="pres">
      <dgm:prSet presAssocID="{E6EE7C31-537B-4B80-9563-ACEB305BC795}" presName="sibTrans" presStyleLbl="sibTrans2D1" presStyleIdx="0" presStyleCnt="0"/>
      <dgm:spPr/>
      <dgm:t>
        <a:bodyPr/>
        <a:lstStyle/>
        <a:p>
          <a:endParaRPr lang="es-EC"/>
        </a:p>
      </dgm:t>
    </dgm:pt>
    <dgm:pt modelId="{7BBFF8A0-9599-4983-BCB8-C261838324CE}" type="pres">
      <dgm:prSet presAssocID="{0A9E7FA7-C3D8-4A10-92E9-82A6F02B5843}" presName="compNode" presStyleCnt="0"/>
      <dgm:spPr/>
    </dgm:pt>
    <dgm:pt modelId="{568FAD39-3E01-41CA-9B99-737CA92D7CA3}" type="pres">
      <dgm:prSet presAssocID="{0A9E7FA7-C3D8-4A10-92E9-82A6F02B5843}" presName="node" presStyleLbl="node1" presStyleIdx="1" presStyleCnt="2">
        <dgm:presLayoutVars>
          <dgm:bulletEnabled val="1"/>
        </dgm:presLayoutVars>
      </dgm:prSet>
      <dgm:spPr/>
      <dgm:t>
        <a:bodyPr/>
        <a:lstStyle/>
        <a:p>
          <a:endParaRPr lang="es-EC"/>
        </a:p>
      </dgm:t>
    </dgm:pt>
    <dgm:pt modelId="{47E14712-0D56-414C-95A0-34E00F763D2C}" type="pres">
      <dgm:prSet presAssocID="{0A9E7FA7-C3D8-4A10-92E9-82A6F02B5843}" presName="invisiNode" presStyleLbl="node1" presStyleIdx="1" presStyleCnt="2"/>
      <dgm:spPr/>
    </dgm:pt>
    <dgm:pt modelId="{492C8C2A-D072-48A1-A406-8DA5DBB3270C}" type="pres">
      <dgm:prSet presAssocID="{0A9E7FA7-C3D8-4A10-92E9-82A6F02B5843}" presName="imagNode" presStyleLbl="fgImgPlace1" presStyleIdx="1" presStyleCnt="2" custLinFactX="-9698" custLinFactNeighborX="-100000" custLinFactNeighborY="6358"/>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Lst>
  <dgm:cxnLst>
    <dgm:cxn modelId="{22AC95E9-F2E5-4A79-8E6B-54887117AD85}" type="presOf" srcId="{E13D0F9E-CDA2-495A-B09F-FBD96FE82D53}" destId="{AD540D7D-589E-4F45-9444-1259E656AD1F}" srcOrd="0" destOrd="0" presId="urn:microsoft.com/office/officeart/2005/8/layout/pList2"/>
    <dgm:cxn modelId="{186EED4C-FCFB-4C3B-9EE1-12D0125B8566}" srcId="{E13D0F9E-CDA2-495A-B09F-FBD96FE82D53}" destId="{0A9E7FA7-C3D8-4A10-92E9-82A6F02B5843}" srcOrd="1" destOrd="0" parTransId="{BD260827-4749-45C5-B207-76151D2F559C}" sibTransId="{6FCA9EC8-74F5-40C7-BCB7-9B05A29D34AC}"/>
    <dgm:cxn modelId="{1BAC4F75-F48B-43EA-8E43-6CEBB68AED9F}" type="presOf" srcId="{0A9E7FA7-C3D8-4A10-92E9-82A6F02B5843}" destId="{568FAD39-3E01-41CA-9B99-737CA92D7CA3}" srcOrd="0" destOrd="0" presId="urn:microsoft.com/office/officeart/2005/8/layout/pList2"/>
    <dgm:cxn modelId="{40C9EF0D-5F37-4EDA-B714-0FB774CF60F5}" type="presOf" srcId="{88B6BB9F-13B0-4E90-95D5-1AB126F26052}" destId="{F91F3202-B725-4978-9080-9580B7BCDC53}" srcOrd="0" destOrd="0" presId="urn:microsoft.com/office/officeart/2005/8/layout/pList2"/>
    <dgm:cxn modelId="{C1D2949A-7E59-4C7A-AEE9-A13BFC535938}" srcId="{E13D0F9E-CDA2-495A-B09F-FBD96FE82D53}" destId="{88B6BB9F-13B0-4E90-95D5-1AB126F26052}" srcOrd="0" destOrd="0" parTransId="{E41F6146-FB93-4AE6-BE84-CA6B866162C0}" sibTransId="{E6EE7C31-537B-4B80-9563-ACEB305BC795}"/>
    <dgm:cxn modelId="{48D2611D-AA77-4257-882F-C3C430D3AA9C}" type="presOf" srcId="{E6EE7C31-537B-4B80-9563-ACEB305BC795}" destId="{9CF51FAE-5325-4017-8971-9C1F2B1709FD}" srcOrd="0" destOrd="0" presId="urn:microsoft.com/office/officeart/2005/8/layout/pList2"/>
    <dgm:cxn modelId="{3179F731-B9CF-48A5-9A97-CF9066BD0DEA}" type="presParOf" srcId="{AD540D7D-589E-4F45-9444-1259E656AD1F}" destId="{8EA5A959-59C7-4A43-AC7C-E9A8CEE0C29A}" srcOrd="0" destOrd="0" presId="urn:microsoft.com/office/officeart/2005/8/layout/pList2"/>
    <dgm:cxn modelId="{5E250FF5-7136-464A-936C-BDD7322E7453}" type="presParOf" srcId="{AD540D7D-589E-4F45-9444-1259E656AD1F}" destId="{0CCB6801-B02F-41FF-94AB-0E093B4819E9}" srcOrd="1" destOrd="0" presId="urn:microsoft.com/office/officeart/2005/8/layout/pList2"/>
    <dgm:cxn modelId="{99E596F0-9A9D-4C1F-B94A-7098F3F93888}" type="presParOf" srcId="{0CCB6801-B02F-41FF-94AB-0E093B4819E9}" destId="{78BAC5D8-FEA0-41B2-8600-680E3F5E92EC}" srcOrd="0" destOrd="0" presId="urn:microsoft.com/office/officeart/2005/8/layout/pList2"/>
    <dgm:cxn modelId="{97682666-E3F4-4BA3-A4F0-8B567A373360}" type="presParOf" srcId="{78BAC5D8-FEA0-41B2-8600-680E3F5E92EC}" destId="{F91F3202-B725-4978-9080-9580B7BCDC53}" srcOrd="0" destOrd="0" presId="urn:microsoft.com/office/officeart/2005/8/layout/pList2"/>
    <dgm:cxn modelId="{8509332D-149F-469B-97FC-D8D898C6039D}" type="presParOf" srcId="{78BAC5D8-FEA0-41B2-8600-680E3F5E92EC}" destId="{9A77D18D-1027-4F13-BFF0-57EAE2590B21}" srcOrd="1" destOrd="0" presId="urn:microsoft.com/office/officeart/2005/8/layout/pList2"/>
    <dgm:cxn modelId="{4BAF150C-C536-4B30-B2DF-19DF934050DD}" type="presParOf" srcId="{78BAC5D8-FEA0-41B2-8600-680E3F5E92EC}" destId="{94D0A5E2-CB7D-498E-A9EA-686B6E720FF3}" srcOrd="2" destOrd="0" presId="urn:microsoft.com/office/officeart/2005/8/layout/pList2"/>
    <dgm:cxn modelId="{FC090451-294C-4AB6-861F-7E8DA67CC17F}" type="presParOf" srcId="{0CCB6801-B02F-41FF-94AB-0E093B4819E9}" destId="{9CF51FAE-5325-4017-8971-9C1F2B1709FD}" srcOrd="1" destOrd="0" presId="urn:microsoft.com/office/officeart/2005/8/layout/pList2"/>
    <dgm:cxn modelId="{B6378DAB-02D7-4041-A0C5-E715BB5099D0}" type="presParOf" srcId="{0CCB6801-B02F-41FF-94AB-0E093B4819E9}" destId="{7BBFF8A0-9599-4983-BCB8-C261838324CE}" srcOrd="2" destOrd="0" presId="urn:microsoft.com/office/officeart/2005/8/layout/pList2"/>
    <dgm:cxn modelId="{4915231D-33BF-4179-AC3E-A7EABBA1C364}" type="presParOf" srcId="{7BBFF8A0-9599-4983-BCB8-C261838324CE}" destId="{568FAD39-3E01-41CA-9B99-737CA92D7CA3}" srcOrd="0" destOrd="0" presId="urn:microsoft.com/office/officeart/2005/8/layout/pList2"/>
    <dgm:cxn modelId="{6EB5069D-E7F6-4EE8-81B6-D169A6641000}" type="presParOf" srcId="{7BBFF8A0-9599-4983-BCB8-C261838324CE}" destId="{47E14712-0D56-414C-95A0-34E00F763D2C}" srcOrd="1" destOrd="0" presId="urn:microsoft.com/office/officeart/2005/8/layout/pList2"/>
    <dgm:cxn modelId="{22F0FED1-2DC2-483B-81E6-DC70620954AD}" type="presParOf" srcId="{7BBFF8A0-9599-4983-BCB8-C261838324CE}" destId="{492C8C2A-D072-48A1-A406-8DA5DBB3270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543B6-FBA1-4B0B-8EF6-E6D4F45517C0}"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es-EC"/>
        </a:p>
      </dgm:t>
    </dgm:pt>
    <dgm:pt modelId="{B924CDFE-5382-4128-A53D-1516C0320693}">
      <dgm:prSet phldrT="[Texto]" custT="1"/>
      <dgm:spPr>
        <a:solidFill>
          <a:schemeClr val="accent1">
            <a:alpha val="90000"/>
          </a:schemeClr>
        </a:solidFill>
      </dgm:spPr>
      <dgm:t>
        <a:bodyPr/>
        <a:lstStyle/>
        <a:p>
          <a:r>
            <a:rPr lang="es-EC" sz="1800" b="1" dirty="0" smtClean="0">
              <a:solidFill>
                <a:schemeClr val="tx1"/>
              </a:solidFill>
            </a:rPr>
            <a:t>Provocando trastornos como el agotamiento por deshidratación, calambres, síncopes, golpes de calor, la aparición de enfermedades cerebrovasculares</a:t>
          </a:r>
          <a:endParaRPr lang="es-EC" sz="1800" b="1" dirty="0">
            <a:solidFill>
              <a:schemeClr val="tx1"/>
            </a:solidFill>
          </a:endParaRPr>
        </a:p>
      </dgm:t>
    </dgm:pt>
    <dgm:pt modelId="{43846242-796E-456E-8A46-3D083532CAC7}" type="parTrans" cxnId="{ECE0B5A8-4A51-4ACE-94ED-67641FC1379C}">
      <dgm:prSet/>
      <dgm:spPr/>
      <dgm:t>
        <a:bodyPr/>
        <a:lstStyle/>
        <a:p>
          <a:endParaRPr lang="es-EC"/>
        </a:p>
      </dgm:t>
    </dgm:pt>
    <dgm:pt modelId="{5EFE8629-7622-415B-B1E7-A7661A7A7739}" type="sibTrans" cxnId="{ECE0B5A8-4A51-4ACE-94ED-67641FC1379C}">
      <dgm:prSet/>
      <dgm:spPr/>
      <dgm:t>
        <a:bodyPr/>
        <a:lstStyle/>
        <a:p>
          <a:endParaRPr lang="es-EC"/>
        </a:p>
      </dgm:t>
    </dgm:pt>
    <dgm:pt modelId="{2A79328E-B316-4247-AEF7-9C1E5450F35E}">
      <dgm:prSet phldrT="[Texto]" custT="1"/>
      <dgm:spPr>
        <a:solidFill>
          <a:srgbClr val="B1EA7E">
            <a:alpha val="70000"/>
          </a:srgbClr>
        </a:solidFill>
      </dgm:spPr>
      <dgm:t>
        <a:bodyPr/>
        <a:lstStyle/>
        <a:p>
          <a:r>
            <a:rPr lang="es-EC" sz="1800" b="1" dirty="0" smtClean="0">
              <a:solidFill>
                <a:schemeClr val="tx1"/>
              </a:solidFill>
            </a:rPr>
            <a:t>Mayor temperatura se enfrentan a costos de cambio climático por lo menos dos veces más grandes.</a:t>
          </a:r>
          <a:endParaRPr lang="es-EC" sz="1800" b="1" dirty="0">
            <a:solidFill>
              <a:schemeClr val="tx1"/>
            </a:solidFill>
          </a:endParaRPr>
        </a:p>
      </dgm:t>
    </dgm:pt>
    <dgm:pt modelId="{D227A482-7AC9-4EDB-9CF6-33E68DDF3B59}" type="parTrans" cxnId="{B5143E49-DE20-49EC-BCE6-EEE65D5FC7D8}">
      <dgm:prSet/>
      <dgm:spPr/>
      <dgm:t>
        <a:bodyPr/>
        <a:lstStyle/>
        <a:p>
          <a:endParaRPr lang="es-EC"/>
        </a:p>
      </dgm:t>
    </dgm:pt>
    <dgm:pt modelId="{51218D8C-2B46-4219-89F3-672121128026}" type="sibTrans" cxnId="{B5143E49-DE20-49EC-BCE6-EEE65D5FC7D8}">
      <dgm:prSet/>
      <dgm:spPr/>
      <dgm:t>
        <a:bodyPr/>
        <a:lstStyle/>
        <a:p>
          <a:endParaRPr lang="es-EC"/>
        </a:p>
      </dgm:t>
    </dgm:pt>
    <dgm:pt modelId="{5ECEF510-CEF3-45DE-A5F8-CE9C0DABE367}">
      <dgm:prSet phldrT="[Texto]" custT="1"/>
      <dgm:spPr>
        <a:solidFill>
          <a:schemeClr val="accent1">
            <a:lumMod val="50000"/>
            <a:alpha val="50000"/>
          </a:schemeClr>
        </a:solidFill>
      </dgm:spPr>
      <dgm:t>
        <a:bodyPr/>
        <a:lstStyle/>
        <a:p>
          <a:pPr algn="just"/>
          <a:r>
            <a:rPr lang="es-EC" sz="1800" b="1" dirty="0" smtClean="0">
              <a:solidFill>
                <a:schemeClr val="tx1"/>
              </a:solidFill>
            </a:rPr>
            <a:t>Monitorear los cambios a través de periodos de estudio, por lo tanto los resultados de este trabajo, servirán para establecer acciones que minimicen los impactos causados</a:t>
          </a:r>
          <a:endParaRPr lang="es-EC" sz="1800" b="1" dirty="0">
            <a:solidFill>
              <a:schemeClr val="tx1"/>
            </a:solidFill>
          </a:endParaRPr>
        </a:p>
      </dgm:t>
    </dgm:pt>
    <dgm:pt modelId="{13A2B399-7E80-4358-88B7-34A88958B4EC}" type="parTrans" cxnId="{E82119DA-F4EE-4795-A8F8-AB7E4223C962}">
      <dgm:prSet/>
      <dgm:spPr/>
      <dgm:t>
        <a:bodyPr/>
        <a:lstStyle/>
        <a:p>
          <a:endParaRPr lang="es-EC"/>
        </a:p>
      </dgm:t>
    </dgm:pt>
    <dgm:pt modelId="{6094DCD4-AC7C-43C4-A19D-0B798E23BF91}" type="sibTrans" cxnId="{E82119DA-F4EE-4795-A8F8-AB7E4223C962}">
      <dgm:prSet/>
      <dgm:spPr/>
      <dgm:t>
        <a:bodyPr/>
        <a:lstStyle/>
        <a:p>
          <a:endParaRPr lang="es-EC"/>
        </a:p>
      </dgm:t>
    </dgm:pt>
    <dgm:pt modelId="{0A8FD26B-0E02-4929-8128-BFEBE3DA7EC6}" type="pres">
      <dgm:prSet presAssocID="{7A9543B6-FBA1-4B0B-8EF6-E6D4F45517C0}" presName="linear" presStyleCnt="0">
        <dgm:presLayoutVars>
          <dgm:dir/>
          <dgm:animLvl val="lvl"/>
          <dgm:resizeHandles val="exact"/>
        </dgm:presLayoutVars>
      </dgm:prSet>
      <dgm:spPr/>
      <dgm:t>
        <a:bodyPr/>
        <a:lstStyle/>
        <a:p>
          <a:endParaRPr lang="es-EC"/>
        </a:p>
      </dgm:t>
    </dgm:pt>
    <dgm:pt modelId="{AC8C7F96-3324-44F7-A974-020C21D34A69}" type="pres">
      <dgm:prSet presAssocID="{B924CDFE-5382-4128-A53D-1516C0320693}" presName="parentLin" presStyleCnt="0"/>
      <dgm:spPr/>
    </dgm:pt>
    <dgm:pt modelId="{80102329-BB9D-47CA-9E08-36015B5C547C}" type="pres">
      <dgm:prSet presAssocID="{B924CDFE-5382-4128-A53D-1516C0320693}" presName="parentLeftMargin" presStyleLbl="node1" presStyleIdx="0" presStyleCnt="3"/>
      <dgm:spPr/>
      <dgm:t>
        <a:bodyPr/>
        <a:lstStyle/>
        <a:p>
          <a:endParaRPr lang="es-EC"/>
        </a:p>
      </dgm:t>
    </dgm:pt>
    <dgm:pt modelId="{F8D31658-47CE-44F6-B938-E9C646953725}" type="pres">
      <dgm:prSet presAssocID="{B924CDFE-5382-4128-A53D-1516C0320693}" presName="parentText" presStyleLbl="node1" presStyleIdx="0" presStyleCnt="3">
        <dgm:presLayoutVars>
          <dgm:chMax val="0"/>
          <dgm:bulletEnabled val="1"/>
        </dgm:presLayoutVars>
      </dgm:prSet>
      <dgm:spPr/>
      <dgm:t>
        <a:bodyPr/>
        <a:lstStyle/>
        <a:p>
          <a:endParaRPr lang="es-EC"/>
        </a:p>
      </dgm:t>
    </dgm:pt>
    <dgm:pt modelId="{F454FAD1-A4BE-45EA-82D7-E098F2C1E539}" type="pres">
      <dgm:prSet presAssocID="{B924CDFE-5382-4128-A53D-1516C0320693}" presName="negativeSpace" presStyleCnt="0"/>
      <dgm:spPr/>
    </dgm:pt>
    <dgm:pt modelId="{6C8889D8-B7C4-4918-A059-DC3A97A32955}" type="pres">
      <dgm:prSet presAssocID="{B924CDFE-5382-4128-A53D-1516C0320693}" presName="childText" presStyleLbl="conFgAcc1" presStyleIdx="0" presStyleCnt="3">
        <dgm:presLayoutVars>
          <dgm:bulletEnabled val="1"/>
        </dgm:presLayoutVars>
      </dgm:prSet>
      <dgm:spPr/>
    </dgm:pt>
    <dgm:pt modelId="{907E8CB8-6A4C-4EA0-9155-13DE505C7977}" type="pres">
      <dgm:prSet presAssocID="{5EFE8629-7622-415B-B1E7-A7661A7A7739}" presName="spaceBetweenRectangles" presStyleCnt="0"/>
      <dgm:spPr/>
    </dgm:pt>
    <dgm:pt modelId="{15D24CFC-BEED-4276-99E0-B7F69F78DCFF}" type="pres">
      <dgm:prSet presAssocID="{2A79328E-B316-4247-AEF7-9C1E5450F35E}" presName="parentLin" presStyleCnt="0"/>
      <dgm:spPr/>
    </dgm:pt>
    <dgm:pt modelId="{332D3BA4-3DA4-4C76-8634-7C73C7F4A98C}" type="pres">
      <dgm:prSet presAssocID="{2A79328E-B316-4247-AEF7-9C1E5450F35E}" presName="parentLeftMargin" presStyleLbl="node1" presStyleIdx="0" presStyleCnt="3"/>
      <dgm:spPr/>
      <dgm:t>
        <a:bodyPr/>
        <a:lstStyle/>
        <a:p>
          <a:endParaRPr lang="es-EC"/>
        </a:p>
      </dgm:t>
    </dgm:pt>
    <dgm:pt modelId="{270581A6-78CC-47A7-BA55-48EE18A66A4D}" type="pres">
      <dgm:prSet presAssocID="{2A79328E-B316-4247-AEF7-9C1E5450F35E}" presName="parentText" presStyleLbl="node1" presStyleIdx="1" presStyleCnt="3" custLinFactNeighborX="-2797" custLinFactNeighborY="-9530">
        <dgm:presLayoutVars>
          <dgm:chMax val="0"/>
          <dgm:bulletEnabled val="1"/>
        </dgm:presLayoutVars>
      </dgm:prSet>
      <dgm:spPr/>
      <dgm:t>
        <a:bodyPr/>
        <a:lstStyle/>
        <a:p>
          <a:endParaRPr lang="es-EC"/>
        </a:p>
      </dgm:t>
    </dgm:pt>
    <dgm:pt modelId="{A751202D-16BE-4DFE-B028-23D1E7D6B560}" type="pres">
      <dgm:prSet presAssocID="{2A79328E-B316-4247-AEF7-9C1E5450F35E}" presName="negativeSpace" presStyleCnt="0"/>
      <dgm:spPr/>
    </dgm:pt>
    <dgm:pt modelId="{F146D6C4-A735-49EF-AA81-0C2DDC70C00B}" type="pres">
      <dgm:prSet presAssocID="{2A79328E-B316-4247-AEF7-9C1E5450F35E}" presName="childText" presStyleLbl="conFgAcc1" presStyleIdx="1" presStyleCnt="3">
        <dgm:presLayoutVars>
          <dgm:bulletEnabled val="1"/>
        </dgm:presLayoutVars>
      </dgm:prSet>
      <dgm:spPr/>
    </dgm:pt>
    <dgm:pt modelId="{866D26F1-226C-4BE2-98D2-13B66EECD532}" type="pres">
      <dgm:prSet presAssocID="{51218D8C-2B46-4219-89F3-672121128026}" presName="spaceBetweenRectangles" presStyleCnt="0"/>
      <dgm:spPr/>
    </dgm:pt>
    <dgm:pt modelId="{2BC09763-A146-44E1-A4AB-C8D7BD04DC91}" type="pres">
      <dgm:prSet presAssocID="{5ECEF510-CEF3-45DE-A5F8-CE9C0DABE367}" presName="parentLin" presStyleCnt="0"/>
      <dgm:spPr/>
    </dgm:pt>
    <dgm:pt modelId="{43FB56D5-8FB6-4014-86EB-7FB4B9B96353}" type="pres">
      <dgm:prSet presAssocID="{5ECEF510-CEF3-45DE-A5F8-CE9C0DABE367}" presName="parentLeftMargin" presStyleLbl="node1" presStyleIdx="1" presStyleCnt="3"/>
      <dgm:spPr/>
      <dgm:t>
        <a:bodyPr/>
        <a:lstStyle/>
        <a:p>
          <a:endParaRPr lang="es-EC"/>
        </a:p>
      </dgm:t>
    </dgm:pt>
    <dgm:pt modelId="{52FBE195-50D6-4924-9CFE-3D9345FF8A6F}" type="pres">
      <dgm:prSet presAssocID="{5ECEF510-CEF3-45DE-A5F8-CE9C0DABE367}" presName="parentText" presStyleLbl="node1" presStyleIdx="2" presStyleCnt="3" custLinFactNeighborX="-5595">
        <dgm:presLayoutVars>
          <dgm:chMax val="0"/>
          <dgm:bulletEnabled val="1"/>
        </dgm:presLayoutVars>
      </dgm:prSet>
      <dgm:spPr/>
      <dgm:t>
        <a:bodyPr/>
        <a:lstStyle/>
        <a:p>
          <a:endParaRPr lang="es-EC"/>
        </a:p>
      </dgm:t>
    </dgm:pt>
    <dgm:pt modelId="{2C925D80-D350-4B7B-82A7-AF1A27819FDD}" type="pres">
      <dgm:prSet presAssocID="{5ECEF510-CEF3-45DE-A5F8-CE9C0DABE367}" presName="negativeSpace" presStyleCnt="0"/>
      <dgm:spPr/>
    </dgm:pt>
    <dgm:pt modelId="{F4552348-499C-422D-9044-7F700B12FA2F}" type="pres">
      <dgm:prSet presAssocID="{5ECEF510-CEF3-45DE-A5F8-CE9C0DABE367}" presName="childText" presStyleLbl="conFgAcc1" presStyleIdx="2" presStyleCnt="3">
        <dgm:presLayoutVars>
          <dgm:bulletEnabled val="1"/>
        </dgm:presLayoutVars>
      </dgm:prSet>
      <dgm:spPr/>
    </dgm:pt>
  </dgm:ptLst>
  <dgm:cxnLst>
    <dgm:cxn modelId="{B5143E49-DE20-49EC-BCE6-EEE65D5FC7D8}" srcId="{7A9543B6-FBA1-4B0B-8EF6-E6D4F45517C0}" destId="{2A79328E-B316-4247-AEF7-9C1E5450F35E}" srcOrd="1" destOrd="0" parTransId="{D227A482-7AC9-4EDB-9CF6-33E68DDF3B59}" sibTransId="{51218D8C-2B46-4219-89F3-672121128026}"/>
    <dgm:cxn modelId="{92F84011-71D6-43AF-B7A5-9FBD4269A8BF}" type="presOf" srcId="{7A9543B6-FBA1-4B0B-8EF6-E6D4F45517C0}" destId="{0A8FD26B-0E02-4929-8128-BFEBE3DA7EC6}" srcOrd="0" destOrd="0" presId="urn:microsoft.com/office/officeart/2005/8/layout/list1"/>
    <dgm:cxn modelId="{20AAC4F0-3EC0-4F6D-B88B-A66B61C16792}" type="presOf" srcId="{2A79328E-B316-4247-AEF7-9C1E5450F35E}" destId="{332D3BA4-3DA4-4C76-8634-7C73C7F4A98C}" srcOrd="0" destOrd="0" presId="urn:microsoft.com/office/officeart/2005/8/layout/list1"/>
    <dgm:cxn modelId="{ECE0B5A8-4A51-4ACE-94ED-67641FC1379C}" srcId="{7A9543B6-FBA1-4B0B-8EF6-E6D4F45517C0}" destId="{B924CDFE-5382-4128-A53D-1516C0320693}" srcOrd="0" destOrd="0" parTransId="{43846242-796E-456E-8A46-3D083532CAC7}" sibTransId="{5EFE8629-7622-415B-B1E7-A7661A7A7739}"/>
    <dgm:cxn modelId="{4F40D32B-CCA0-477F-A8A7-6540870D1D7F}" type="presOf" srcId="{B924CDFE-5382-4128-A53D-1516C0320693}" destId="{80102329-BB9D-47CA-9E08-36015B5C547C}" srcOrd="0" destOrd="0" presId="urn:microsoft.com/office/officeart/2005/8/layout/list1"/>
    <dgm:cxn modelId="{15992C35-8958-4BCC-B4FF-6F35F80827A8}" type="presOf" srcId="{5ECEF510-CEF3-45DE-A5F8-CE9C0DABE367}" destId="{52FBE195-50D6-4924-9CFE-3D9345FF8A6F}" srcOrd="1" destOrd="0" presId="urn:microsoft.com/office/officeart/2005/8/layout/list1"/>
    <dgm:cxn modelId="{BCC1DD25-B875-4F3F-9B26-D6BCE82F2DF8}" type="presOf" srcId="{2A79328E-B316-4247-AEF7-9C1E5450F35E}" destId="{270581A6-78CC-47A7-BA55-48EE18A66A4D}" srcOrd="1" destOrd="0" presId="urn:microsoft.com/office/officeart/2005/8/layout/list1"/>
    <dgm:cxn modelId="{E82119DA-F4EE-4795-A8F8-AB7E4223C962}" srcId="{7A9543B6-FBA1-4B0B-8EF6-E6D4F45517C0}" destId="{5ECEF510-CEF3-45DE-A5F8-CE9C0DABE367}" srcOrd="2" destOrd="0" parTransId="{13A2B399-7E80-4358-88B7-34A88958B4EC}" sibTransId="{6094DCD4-AC7C-43C4-A19D-0B798E23BF91}"/>
    <dgm:cxn modelId="{5ED5E0D4-A168-4999-BA70-C172D8050811}" type="presOf" srcId="{5ECEF510-CEF3-45DE-A5F8-CE9C0DABE367}" destId="{43FB56D5-8FB6-4014-86EB-7FB4B9B96353}" srcOrd="0" destOrd="0" presId="urn:microsoft.com/office/officeart/2005/8/layout/list1"/>
    <dgm:cxn modelId="{9CC0FD7C-ED48-4B27-932E-7B16FACF0A6D}" type="presOf" srcId="{B924CDFE-5382-4128-A53D-1516C0320693}" destId="{F8D31658-47CE-44F6-B938-E9C646953725}" srcOrd="1" destOrd="0" presId="urn:microsoft.com/office/officeart/2005/8/layout/list1"/>
    <dgm:cxn modelId="{CA63B207-76E0-474C-91F5-FD189704DA5D}" type="presParOf" srcId="{0A8FD26B-0E02-4929-8128-BFEBE3DA7EC6}" destId="{AC8C7F96-3324-44F7-A974-020C21D34A69}" srcOrd="0" destOrd="0" presId="urn:microsoft.com/office/officeart/2005/8/layout/list1"/>
    <dgm:cxn modelId="{22EF6B7B-C0B5-4EDF-9BFA-4939E5E07A3B}" type="presParOf" srcId="{AC8C7F96-3324-44F7-A974-020C21D34A69}" destId="{80102329-BB9D-47CA-9E08-36015B5C547C}" srcOrd="0" destOrd="0" presId="urn:microsoft.com/office/officeart/2005/8/layout/list1"/>
    <dgm:cxn modelId="{84EC47EF-BE56-4B69-ACDC-E8B20F04A191}" type="presParOf" srcId="{AC8C7F96-3324-44F7-A974-020C21D34A69}" destId="{F8D31658-47CE-44F6-B938-E9C646953725}" srcOrd="1" destOrd="0" presId="urn:microsoft.com/office/officeart/2005/8/layout/list1"/>
    <dgm:cxn modelId="{E78C1493-C10A-46C0-A388-F7E3E42B25BF}" type="presParOf" srcId="{0A8FD26B-0E02-4929-8128-BFEBE3DA7EC6}" destId="{F454FAD1-A4BE-45EA-82D7-E098F2C1E539}" srcOrd="1" destOrd="0" presId="urn:microsoft.com/office/officeart/2005/8/layout/list1"/>
    <dgm:cxn modelId="{55F76AD0-A161-46B9-9670-9150C5DCE9BA}" type="presParOf" srcId="{0A8FD26B-0E02-4929-8128-BFEBE3DA7EC6}" destId="{6C8889D8-B7C4-4918-A059-DC3A97A32955}" srcOrd="2" destOrd="0" presId="urn:microsoft.com/office/officeart/2005/8/layout/list1"/>
    <dgm:cxn modelId="{736BA69B-E64F-4A51-B320-DF8C27D98F92}" type="presParOf" srcId="{0A8FD26B-0E02-4929-8128-BFEBE3DA7EC6}" destId="{907E8CB8-6A4C-4EA0-9155-13DE505C7977}" srcOrd="3" destOrd="0" presId="urn:microsoft.com/office/officeart/2005/8/layout/list1"/>
    <dgm:cxn modelId="{E254C784-64A6-4F35-BA3B-CBD20ACEECA5}" type="presParOf" srcId="{0A8FD26B-0E02-4929-8128-BFEBE3DA7EC6}" destId="{15D24CFC-BEED-4276-99E0-B7F69F78DCFF}" srcOrd="4" destOrd="0" presId="urn:microsoft.com/office/officeart/2005/8/layout/list1"/>
    <dgm:cxn modelId="{B4A85031-0FAE-4347-AA76-4890F4D3B34C}" type="presParOf" srcId="{15D24CFC-BEED-4276-99E0-B7F69F78DCFF}" destId="{332D3BA4-3DA4-4C76-8634-7C73C7F4A98C}" srcOrd="0" destOrd="0" presId="urn:microsoft.com/office/officeart/2005/8/layout/list1"/>
    <dgm:cxn modelId="{F7BFA6AD-79F3-49DB-8FE2-69FFF8D04356}" type="presParOf" srcId="{15D24CFC-BEED-4276-99E0-B7F69F78DCFF}" destId="{270581A6-78CC-47A7-BA55-48EE18A66A4D}" srcOrd="1" destOrd="0" presId="urn:microsoft.com/office/officeart/2005/8/layout/list1"/>
    <dgm:cxn modelId="{10D28181-7680-4D03-A7AE-A9A25B5805D6}" type="presParOf" srcId="{0A8FD26B-0E02-4929-8128-BFEBE3DA7EC6}" destId="{A751202D-16BE-4DFE-B028-23D1E7D6B560}" srcOrd="5" destOrd="0" presId="urn:microsoft.com/office/officeart/2005/8/layout/list1"/>
    <dgm:cxn modelId="{5AF40762-98AB-4657-96EF-B86E085AD591}" type="presParOf" srcId="{0A8FD26B-0E02-4929-8128-BFEBE3DA7EC6}" destId="{F146D6C4-A735-49EF-AA81-0C2DDC70C00B}" srcOrd="6" destOrd="0" presId="urn:microsoft.com/office/officeart/2005/8/layout/list1"/>
    <dgm:cxn modelId="{1B9AEACC-EBA9-407F-A0F9-C768E902E626}" type="presParOf" srcId="{0A8FD26B-0E02-4929-8128-BFEBE3DA7EC6}" destId="{866D26F1-226C-4BE2-98D2-13B66EECD532}" srcOrd="7" destOrd="0" presId="urn:microsoft.com/office/officeart/2005/8/layout/list1"/>
    <dgm:cxn modelId="{4C677FB0-BA32-469C-B6A9-9A513B72A7C4}" type="presParOf" srcId="{0A8FD26B-0E02-4929-8128-BFEBE3DA7EC6}" destId="{2BC09763-A146-44E1-A4AB-C8D7BD04DC91}" srcOrd="8" destOrd="0" presId="urn:microsoft.com/office/officeart/2005/8/layout/list1"/>
    <dgm:cxn modelId="{8182AB64-A0AF-49AA-A497-5356C84F4131}" type="presParOf" srcId="{2BC09763-A146-44E1-A4AB-C8D7BD04DC91}" destId="{43FB56D5-8FB6-4014-86EB-7FB4B9B96353}" srcOrd="0" destOrd="0" presId="urn:microsoft.com/office/officeart/2005/8/layout/list1"/>
    <dgm:cxn modelId="{D4732615-6B66-4071-8268-0CFF089BFC16}" type="presParOf" srcId="{2BC09763-A146-44E1-A4AB-C8D7BD04DC91}" destId="{52FBE195-50D6-4924-9CFE-3D9345FF8A6F}" srcOrd="1" destOrd="0" presId="urn:microsoft.com/office/officeart/2005/8/layout/list1"/>
    <dgm:cxn modelId="{20EF0581-FE59-4DC3-BFCB-E75C61AC1D66}" type="presParOf" srcId="{0A8FD26B-0E02-4929-8128-BFEBE3DA7EC6}" destId="{2C925D80-D350-4B7B-82A7-AF1A27819FDD}" srcOrd="9" destOrd="0" presId="urn:microsoft.com/office/officeart/2005/8/layout/list1"/>
    <dgm:cxn modelId="{61004403-4765-47E8-9402-7C6D212A59D8}" type="presParOf" srcId="{0A8FD26B-0E02-4929-8128-BFEBE3DA7EC6}" destId="{F4552348-499C-422D-9044-7F700B12FA2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0BA55-B3E8-4E36-A145-F30A4F02CC8B}" type="doc">
      <dgm:prSet loTypeId="urn:microsoft.com/office/officeart/2005/8/layout/hList7" loCatId="list" qsTypeId="urn:microsoft.com/office/officeart/2005/8/quickstyle/simple1" qsCatId="simple" csTypeId="urn:microsoft.com/office/officeart/2005/8/colors/accent1_2" csCatId="accent1" phldr="1"/>
      <dgm:spPr/>
    </dgm:pt>
    <dgm:pt modelId="{9428D193-AB94-4225-A722-3FE4FE17A931}">
      <dgm:prSet phldrT="[Texto]" custT="1"/>
      <dgm:spPr/>
      <dgm:t>
        <a:bodyPr/>
        <a:lstStyle/>
        <a:p>
          <a:r>
            <a:rPr lang="es-EC" sz="2000" b="1" dirty="0" smtClean="0"/>
            <a:t>IMAGEN SATELITAL</a:t>
          </a:r>
          <a:endParaRPr lang="es-EC" sz="2000" b="1" dirty="0"/>
        </a:p>
      </dgm:t>
    </dgm:pt>
    <dgm:pt modelId="{98FA4912-302B-4577-BB6C-F0477A4F1FAA}" type="parTrans" cxnId="{A176A347-532A-41CA-BBE7-51B1F6B267C3}">
      <dgm:prSet/>
      <dgm:spPr/>
      <dgm:t>
        <a:bodyPr/>
        <a:lstStyle/>
        <a:p>
          <a:endParaRPr lang="es-EC"/>
        </a:p>
      </dgm:t>
    </dgm:pt>
    <dgm:pt modelId="{52FC92C3-E6CD-4BFB-8B60-83F17824DC49}" type="sibTrans" cxnId="{A176A347-532A-41CA-BBE7-51B1F6B267C3}">
      <dgm:prSet/>
      <dgm:spPr/>
      <dgm:t>
        <a:bodyPr/>
        <a:lstStyle/>
        <a:p>
          <a:endParaRPr lang="es-EC"/>
        </a:p>
      </dgm:t>
    </dgm:pt>
    <dgm:pt modelId="{2B6E4733-F013-46DA-8EE2-C77797A75914}">
      <dgm:prSet phldrT="[Texto]" custT="1"/>
      <dgm:spPr/>
      <dgm:t>
        <a:bodyPr/>
        <a:lstStyle/>
        <a:p>
          <a:r>
            <a:rPr lang="es-EC" sz="1800" b="1" dirty="0" smtClean="0"/>
            <a:t>PANOPLY</a:t>
          </a:r>
          <a:r>
            <a:rPr lang="es-EC" sz="3000" dirty="0" smtClean="0"/>
            <a:t> </a:t>
          </a:r>
          <a:endParaRPr lang="es-EC" sz="3000" dirty="0"/>
        </a:p>
      </dgm:t>
    </dgm:pt>
    <dgm:pt modelId="{4715E5D2-4035-48BD-8FD4-EFACB2DDF3F7}" type="parTrans" cxnId="{663460B0-6864-4FC0-BB63-1976C4A18B35}">
      <dgm:prSet/>
      <dgm:spPr/>
      <dgm:t>
        <a:bodyPr/>
        <a:lstStyle/>
        <a:p>
          <a:endParaRPr lang="es-EC"/>
        </a:p>
      </dgm:t>
    </dgm:pt>
    <dgm:pt modelId="{A5C1FA3B-2C89-47D8-8041-1EC6D29686E5}" type="sibTrans" cxnId="{663460B0-6864-4FC0-BB63-1976C4A18B35}">
      <dgm:prSet/>
      <dgm:spPr/>
      <dgm:t>
        <a:bodyPr/>
        <a:lstStyle/>
        <a:p>
          <a:endParaRPr lang="es-EC"/>
        </a:p>
      </dgm:t>
    </dgm:pt>
    <dgm:pt modelId="{D49D883B-9274-4249-ABCB-EDC95755266A}">
      <dgm:prSet/>
      <dgm:spPr/>
      <dgm:t>
        <a:bodyPr/>
        <a:lstStyle/>
        <a:p>
          <a:endParaRPr lang="es-EC"/>
        </a:p>
      </dgm:t>
    </dgm:pt>
    <dgm:pt modelId="{31B266AF-F43E-409A-823B-B3C8DDA9DE46}" type="parTrans" cxnId="{FF441122-CE50-40BA-ACE6-1B2F80F1DDFD}">
      <dgm:prSet/>
      <dgm:spPr/>
      <dgm:t>
        <a:bodyPr/>
        <a:lstStyle/>
        <a:p>
          <a:endParaRPr lang="es-EC"/>
        </a:p>
      </dgm:t>
    </dgm:pt>
    <dgm:pt modelId="{F0CB6874-33CE-4472-A9F3-82A302081D1F}" type="sibTrans" cxnId="{FF441122-CE50-40BA-ACE6-1B2F80F1DDFD}">
      <dgm:prSet/>
      <dgm:spPr/>
      <dgm:t>
        <a:bodyPr/>
        <a:lstStyle/>
        <a:p>
          <a:endParaRPr lang="es-EC"/>
        </a:p>
      </dgm:t>
    </dgm:pt>
    <dgm:pt modelId="{11D0F263-6920-4979-8AFC-4B9FCBCCEECD}">
      <dgm:prSet/>
      <dgm:spPr/>
      <dgm:t>
        <a:bodyPr/>
        <a:lstStyle/>
        <a:p>
          <a:endParaRPr lang="es-EC"/>
        </a:p>
      </dgm:t>
    </dgm:pt>
    <dgm:pt modelId="{3F49C10F-2212-4CCF-8787-B21A8F93A8BA}" type="parTrans" cxnId="{F89F062E-4F80-4666-9D7B-EC116885CB52}">
      <dgm:prSet/>
      <dgm:spPr/>
      <dgm:t>
        <a:bodyPr/>
        <a:lstStyle/>
        <a:p>
          <a:endParaRPr lang="es-EC"/>
        </a:p>
      </dgm:t>
    </dgm:pt>
    <dgm:pt modelId="{9BAC4CB7-DA5E-4903-B216-5947708B5D77}" type="sibTrans" cxnId="{F89F062E-4F80-4666-9D7B-EC116885CB52}">
      <dgm:prSet/>
      <dgm:spPr/>
      <dgm:t>
        <a:bodyPr/>
        <a:lstStyle/>
        <a:p>
          <a:endParaRPr lang="es-EC"/>
        </a:p>
      </dgm:t>
    </dgm:pt>
    <dgm:pt modelId="{1C8A3A3D-B665-468A-93C2-A41E009A7EE0}">
      <dgm:prSet/>
      <dgm:spPr/>
      <dgm:t>
        <a:bodyPr/>
        <a:lstStyle/>
        <a:p>
          <a:endParaRPr lang="es-EC"/>
        </a:p>
      </dgm:t>
    </dgm:pt>
    <dgm:pt modelId="{D9C88D8E-5764-4876-841A-58E88899E11A}" type="parTrans" cxnId="{66FD60CA-60C4-48A4-BC58-5BCD9A0BABB2}">
      <dgm:prSet/>
      <dgm:spPr/>
      <dgm:t>
        <a:bodyPr/>
        <a:lstStyle/>
        <a:p>
          <a:endParaRPr lang="es-EC"/>
        </a:p>
      </dgm:t>
    </dgm:pt>
    <dgm:pt modelId="{4A1966C4-5879-40B9-8E23-F97E97696928}" type="sibTrans" cxnId="{66FD60CA-60C4-48A4-BC58-5BCD9A0BABB2}">
      <dgm:prSet/>
      <dgm:spPr/>
      <dgm:t>
        <a:bodyPr/>
        <a:lstStyle/>
        <a:p>
          <a:endParaRPr lang="es-EC"/>
        </a:p>
      </dgm:t>
    </dgm:pt>
    <dgm:pt modelId="{906B4EF2-F54F-4A19-88B8-6D41CE14F26A}" type="pres">
      <dgm:prSet presAssocID="{EC70BA55-B3E8-4E36-A145-F30A4F02CC8B}" presName="Name0" presStyleCnt="0">
        <dgm:presLayoutVars>
          <dgm:dir/>
          <dgm:resizeHandles val="exact"/>
        </dgm:presLayoutVars>
      </dgm:prSet>
      <dgm:spPr/>
    </dgm:pt>
    <dgm:pt modelId="{7BDB106A-244F-4166-A183-9FE380A693AA}" type="pres">
      <dgm:prSet presAssocID="{EC70BA55-B3E8-4E36-A145-F30A4F02CC8B}" presName="fgShape" presStyleLbl="fgShp" presStyleIdx="0" presStyleCnt="1"/>
      <dgm:spPr/>
    </dgm:pt>
    <dgm:pt modelId="{C2381BD5-19BF-4A58-8488-C164A7999DAF}" type="pres">
      <dgm:prSet presAssocID="{EC70BA55-B3E8-4E36-A145-F30A4F02CC8B}" presName="linComp" presStyleCnt="0"/>
      <dgm:spPr/>
    </dgm:pt>
    <dgm:pt modelId="{05E708DB-E233-451C-BB91-F5B6CB5F4005}" type="pres">
      <dgm:prSet presAssocID="{9428D193-AB94-4225-A722-3FE4FE17A931}" presName="compNode" presStyleCnt="0"/>
      <dgm:spPr/>
    </dgm:pt>
    <dgm:pt modelId="{767BC85F-2195-4FF3-BB15-280E5AD40823}" type="pres">
      <dgm:prSet presAssocID="{9428D193-AB94-4225-A722-3FE4FE17A931}" presName="bkgdShape" presStyleLbl="node1" presStyleIdx="0" presStyleCnt="5" custLinFactNeighborX="12" custLinFactNeighborY="303"/>
      <dgm:spPr/>
      <dgm:t>
        <a:bodyPr/>
        <a:lstStyle/>
        <a:p>
          <a:endParaRPr lang="es-EC"/>
        </a:p>
      </dgm:t>
    </dgm:pt>
    <dgm:pt modelId="{9229FA01-7AF0-40ED-B273-1DBDAB292016}" type="pres">
      <dgm:prSet presAssocID="{9428D193-AB94-4225-A722-3FE4FE17A931}" presName="nodeTx" presStyleLbl="node1" presStyleIdx="0" presStyleCnt="5">
        <dgm:presLayoutVars>
          <dgm:bulletEnabled val="1"/>
        </dgm:presLayoutVars>
      </dgm:prSet>
      <dgm:spPr/>
      <dgm:t>
        <a:bodyPr/>
        <a:lstStyle/>
        <a:p>
          <a:endParaRPr lang="es-EC"/>
        </a:p>
      </dgm:t>
    </dgm:pt>
    <dgm:pt modelId="{3E4441EC-4736-4ADB-B994-CF67CAB96754}" type="pres">
      <dgm:prSet presAssocID="{9428D193-AB94-4225-A722-3FE4FE17A931}" presName="invisiNode" presStyleLbl="node1" presStyleIdx="0" presStyleCnt="5"/>
      <dgm:spPr/>
    </dgm:pt>
    <dgm:pt modelId="{3D5855E4-77AE-45F7-B024-C8F65905CE37}" type="pres">
      <dgm:prSet presAssocID="{9428D193-AB94-4225-A722-3FE4FE17A93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D3BFF8D0-94C8-4C30-842F-4984CF304CD5}" type="pres">
      <dgm:prSet presAssocID="{52FC92C3-E6CD-4BFB-8B60-83F17824DC49}" presName="sibTrans" presStyleLbl="sibTrans2D1" presStyleIdx="0" presStyleCnt="0"/>
      <dgm:spPr/>
      <dgm:t>
        <a:bodyPr/>
        <a:lstStyle/>
        <a:p>
          <a:endParaRPr lang="es-EC"/>
        </a:p>
      </dgm:t>
    </dgm:pt>
    <dgm:pt modelId="{B934ECCE-B826-480E-B5E3-1383ABC2541D}" type="pres">
      <dgm:prSet presAssocID="{2B6E4733-F013-46DA-8EE2-C77797A75914}" presName="compNode" presStyleCnt="0"/>
      <dgm:spPr/>
    </dgm:pt>
    <dgm:pt modelId="{B02965E7-3B1E-4578-BB20-ECD90646B429}" type="pres">
      <dgm:prSet presAssocID="{2B6E4733-F013-46DA-8EE2-C77797A75914}" presName="bkgdShape" presStyleLbl="node1" presStyleIdx="1" presStyleCnt="5"/>
      <dgm:spPr/>
      <dgm:t>
        <a:bodyPr/>
        <a:lstStyle/>
        <a:p>
          <a:endParaRPr lang="es-EC"/>
        </a:p>
      </dgm:t>
    </dgm:pt>
    <dgm:pt modelId="{DD7F4139-B74D-442B-A6F6-AC2F64D0EB66}" type="pres">
      <dgm:prSet presAssocID="{2B6E4733-F013-46DA-8EE2-C77797A75914}" presName="nodeTx" presStyleLbl="node1" presStyleIdx="1" presStyleCnt="5">
        <dgm:presLayoutVars>
          <dgm:bulletEnabled val="1"/>
        </dgm:presLayoutVars>
      </dgm:prSet>
      <dgm:spPr/>
      <dgm:t>
        <a:bodyPr/>
        <a:lstStyle/>
        <a:p>
          <a:endParaRPr lang="es-EC"/>
        </a:p>
      </dgm:t>
    </dgm:pt>
    <dgm:pt modelId="{BD27E879-5C92-44B2-8B5D-94963505A778}" type="pres">
      <dgm:prSet presAssocID="{2B6E4733-F013-46DA-8EE2-C77797A75914}" presName="invisiNode" presStyleLbl="node1" presStyleIdx="1" presStyleCnt="5"/>
      <dgm:spPr/>
    </dgm:pt>
    <dgm:pt modelId="{7CB344F7-5D35-4BB4-91F1-B545D07D8E87}" type="pres">
      <dgm:prSet presAssocID="{2B6E4733-F013-46DA-8EE2-C77797A7591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BE90A7FD-80A2-4152-A0D2-92002D9E0E9A}" type="pres">
      <dgm:prSet presAssocID="{A5C1FA3B-2C89-47D8-8041-1EC6D29686E5}" presName="sibTrans" presStyleLbl="sibTrans2D1" presStyleIdx="0" presStyleCnt="0"/>
      <dgm:spPr/>
      <dgm:t>
        <a:bodyPr/>
        <a:lstStyle/>
        <a:p>
          <a:endParaRPr lang="es-EC"/>
        </a:p>
      </dgm:t>
    </dgm:pt>
    <dgm:pt modelId="{A8D163F7-42B3-47B5-B287-6FC918AEA453}" type="pres">
      <dgm:prSet presAssocID="{D49D883B-9274-4249-ABCB-EDC95755266A}" presName="compNode" presStyleCnt="0"/>
      <dgm:spPr/>
    </dgm:pt>
    <dgm:pt modelId="{7F427314-1EC6-4F0D-9C67-A7C909805C03}" type="pres">
      <dgm:prSet presAssocID="{D49D883B-9274-4249-ABCB-EDC95755266A}" presName="bkgdShape" presStyleLbl="node1" presStyleIdx="2" presStyleCnt="5"/>
      <dgm:spPr/>
      <dgm:t>
        <a:bodyPr/>
        <a:lstStyle/>
        <a:p>
          <a:endParaRPr lang="es-EC"/>
        </a:p>
      </dgm:t>
    </dgm:pt>
    <dgm:pt modelId="{AD744C00-6D14-4C0E-8BCA-D521B91DC815}" type="pres">
      <dgm:prSet presAssocID="{D49D883B-9274-4249-ABCB-EDC95755266A}" presName="nodeTx" presStyleLbl="node1" presStyleIdx="2" presStyleCnt="5">
        <dgm:presLayoutVars>
          <dgm:bulletEnabled val="1"/>
        </dgm:presLayoutVars>
      </dgm:prSet>
      <dgm:spPr/>
      <dgm:t>
        <a:bodyPr/>
        <a:lstStyle/>
        <a:p>
          <a:endParaRPr lang="es-EC"/>
        </a:p>
      </dgm:t>
    </dgm:pt>
    <dgm:pt modelId="{4488AC3A-8239-476F-BB15-95520B51FCBC}" type="pres">
      <dgm:prSet presAssocID="{D49D883B-9274-4249-ABCB-EDC95755266A}" presName="invisiNode" presStyleLbl="node1" presStyleIdx="2" presStyleCnt="5"/>
      <dgm:spPr/>
    </dgm:pt>
    <dgm:pt modelId="{20B376AB-23B5-41F0-B3E3-1DFA6A80F9F4}" type="pres">
      <dgm:prSet presAssocID="{D49D883B-9274-4249-ABCB-EDC95755266A}"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E0509AC5-7C43-4F37-AA68-290E9B0501B4}" type="pres">
      <dgm:prSet presAssocID="{F0CB6874-33CE-4472-A9F3-82A302081D1F}" presName="sibTrans" presStyleLbl="sibTrans2D1" presStyleIdx="0" presStyleCnt="0"/>
      <dgm:spPr/>
      <dgm:t>
        <a:bodyPr/>
        <a:lstStyle/>
        <a:p>
          <a:endParaRPr lang="es-EC"/>
        </a:p>
      </dgm:t>
    </dgm:pt>
    <dgm:pt modelId="{03565F48-B337-4BC3-9C27-2E008CF96383}" type="pres">
      <dgm:prSet presAssocID="{11D0F263-6920-4979-8AFC-4B9FCBCCEECD}" presName="compNode" presStyleCnt="0"/>
      <dgm:spPr/>
    </dgm:pt>
    <dgm:pt modelId="{D80D5553-E7E6-48D7-9FD4-0986E068004D}" type="pres">
      <dgm:prSet presAssocID="{11D0F263-6920-4979-8AFC-4B9FCBCCEECD}" presName="bkgdShape" presStyleLbl="node1" presStyleIdx="3" presStyleCnt="5"/>
      <dgm:spPr/>
      <dgm:t>
        <a:bodyPr/>
        <a:lstStyle/>
        <a:p>
          <a:endParaRPr lang="es-EC"/>
        </a:p>
      </dgm:t>
    </dgm:pt>
    <dgm:pt modelId="{D5B13759-53DE-40ED-B2A6-109F97B91AB1}" type="pres">
      <dgm:prSet presAssocID="{11D0F263-6920-4979-8AFC-4B9FCBCCEECD}" presName="nodeTx" presStyleLbl="node1" presStyleIdx="3" presStyleCnt="5">
        <dgm:presLayoutVars>
          <dgm:bulletEnabled val="1"/>
        </dgm:presLayoutVars>
      </dgm:prSet>
      <dgm:spPr/>
      <dgm:t>
        <a:bodyPr/>
        <a:lstStyle/>
        <a:p>
          <a:endParaRPr lang="es-EC"/>
        </a:p>
      </dgm:t>
    </dgm:pt>
    <dgm:pt modelId="{D7BC9A6A-414A-4D57-A466-E30AF3F7038A}" type="pres">
      <dgm:prSet presAssocID="{11D0F263-6920-4979-8AFC-4B9FCBCCEECD}" presName="invisiNode" presStyleLbl="node1" presStyleIdx="3" presStyleCnt="5"/>
      <dgm:spPr/>
    </dgm:pt>
    <dgm:pt modelId="{592B4A7A-B3D4-4156-A079-49E339A77EFF}" type="pres">
      <dgm:prSet presAssocID="{11D0F263-6920-4979-8AFC-4B9FCBCCEECD}"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 modelId="{360E0893-190E-46B1-8584-BC792B48F0B6}" type="pres">
      <dgm:prSet presAssocID="{9BAC4CB7-DA5E-4903-B216-5947708B5D77}" presName="sibTrans" presStyleLbl="sibTrans2D1" presStyleIdx="0" presStyleCnt="0"/>
      <dgm:spPr/>
      <dgm:t>
        <a:bodyPr/>
        <a:lstStyle/>
        <a:p>
          <a:endParaRPr lang="es-EC"/>
        </a:p>
      </dgm:t>
    </dgm:pt>
    <dgm:pt modelId="{D7497EAF-705A-45D9-98B5-877655F458D8}" type="pres">
      <dgm:prSet presAssocID="{1C8A3A3D-B665-468A-93C2-A41E009A7EE0}" presName="compNode" presStyleCnt="0"/>
      <dgm:spPr/>
    </dgm:pt>
    <dgm:pt modelId="{D9A5678F-B243-42AC-B843-BFD91B8A6CD7}" type="pres">
      <dgm:prSet presAssocID="{1C8A3A3D-B665-468A-93C2-A41E009A7EE0}" presName="bkgdShape" presStyleLbl="node1" presStyleIdx="4" presStyleCnt="5"/>
      <dgm:spPr/>
      <dgm:t>
        <a:bodyPr/>
        <a:lstStyle/>
        <a:p>
          <a:endParaRPr lang="es-EC"/>
        </a:p>
      </dgm:t>
    </dgm:pt>
    <dgm:pt modelId="{442D9444-780E-4C6A-9858-31C888F9E044}" type="pres">
      <dgm:prSet presAssocID="{1C8A3A3D-B665-468A-93C2-A41E009A7EE0}" presName="nodeTx" presStyleLbl="node1" presStyleIdx="4" presStyleCnt="5">
        <dgm:presLayoutVars>
          <dgm:bulletEnabled val="1"/>
        </dgm:presLayoutVars>
      </dgm:prSet>
      <dgm:spPr/>
      <dgm:t>
        <a:bodyPr/>
        <a:lstStyle/>
        <a:p>
          <a:endParaRPr lang="es-EC"/>
        </a:p>
      </dgm:t>
    </dgm:pt>
    <dgm:pt modelId="{9C17F5F6-F9D0-4153-925B-2DAD9B682A3E}" type="pres">
      <dgm:prSet presAssocID="{1C8A3A3D-B665-468A-93C2-A41E009A7EE0}" presName="invisiNode" presStyleLbl="node1" presStyleIdx="4" presStyleCnt="5"/>
      <dgm:spPr/>
    </dgm:pt>
    <dgm:pt modelId="{5ACF3F04-CA8C-4D08-AC67-4CC45EB1D800}" type="pres">
      <dgm:prSet presAssocID="{1C8A3A3D-B665-468A-93C2-A41E009A7EE0}"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66FD60CA-60C4-48A4-BC58-5BCD9A0BABB2}" srcId="{EC70BA55-B3E8-4E36-A145-F30A4F02CC8B}" destId="{1C8A3A3D-B665-468A-93C2-A41E009A7EE0}" srcOrd="4" destOrd="0" parTransId="{D9C88D8E-5764-4876-841A-58E88899E11A}" sibTransId="{4A1966C4-5879-40B9-8E23-F97E97696928}"/>
    <dgm:cxn modelId="{FF4F3E83-45DC-42B9-A8A6-0FEAA9C6F9FE}" type="presOf" srcId="{F0CB6874-33CE-4472-A9F3-82A302081D1F}" destId="{E0509AC5-7C43-4F37-AA68-290E9B0501B4}" srcOrd="0" destOrd="0" presId="urn:microsoft.com/office/officeart/2005/8/layout/hList7"/>
    <dgm:cxn modelId="{D1272514-2840-4B12-BAA9-6B0C3DC58D92}" type="presOf" srcId="{2B6E4733-F013-46DA-8EE2-C77797A75914}" destId="{DD7F4139-B74D-442B-A6F6-AC2F64D0EB66}" srcOrd="1" destOrd="0" presId="urn:microsoft.com/office/officeart/2005/8/layout/hList7"/>
    <dgm:cxn modelId="{D8E12A35-4CBA-4138-AC34-EA7DCDC3633E}" type="presOf" srcId="{EC70BA55-B3E8-4E36-A145-F30A4F02CC8B}" destId="{906B4EF2-F54F-4A19-88B8-6D41CE14F26A}" srcOrd="0" destOrd="0" presId="urn:microsoft.com/office/officeart/2005/8/layout/hList7"/>
    <dgm:cxn modelId="{663460B0-6864-4FC0-BB63-1976C4A18B35}" srcId="{EC70BA55-B3E8-4E36-A145-F30A4F02CC8B}" destId="{2B6E4733-F013-46DA-8EE2-C77797A75914}" srcOrd="1" destOrd="0" parTransId="{4715E5D2-4035-48BD-8FD4-EFACB2DDF3F7}" sibTransId="{A5C1FA3B-2C89-47D8-8041-1EC6D29686E5}"/>
    <dgm:cxn modelId="{10132DD8-E9DE-4349-B4FE-3F2524BF8429}" type="presOf" srcId="{D49D883B-9274-4249-ABCB-EDC95755266A}" destId="{AD744C00-6D14-4C0E-8BCA-D521B91DC815}" srcOrd="1" destOrd="0" presId="urn:microsoft.com/office/officeart/2005/8/layout/hList7"/>
    <dgm:cxn modelId="{A176A347-532A-41CA-BBE7-51B1F6B267C3}" srcId="{EC70BA55-B3E8-4E36-A145-F30A4F02CC8B}" destId="{9428D193-AB94-4225-A722-3FE4FE17A931}" srcOrd="0" destOrd="0" parTransId="{98FA4912-302B-4577-BB6C-F0477A4F1FAA}" sibTransId="{52FC92C3-E6CD-4BFB-8B60-83F17824DC49}"/>
    <dgm:cxn modelId="{98EA8ABE-A36B-4755-BB2A-D75B2FF32A8F}" type="presOf" srcId="{9428D193-AB94-4225-A722-3FE4FE17A931}" destId="{9229FA01-7AF0-40ED-B273-1DBDAB292016}" srcOrd="1" destOrd="0" presId="urn:microsoft.com/office/officeart/2005/8/layout/hList7"/>
    <dgm:cxn modelId="{46397A82-DA3E-4362-AEBA-A59BC191CDE0}" type="presOf" srcId="{9428D193-AB94-4225-A722-3FE4FE17A931}" destId="{767BC85F-2195-4FF3-BB15-280E5AD40823}" srcOrd="0" destOrd="0" presId="urn:microsoft.com/office/officeart/2005/8/layout/hList7"/>
    <dgm:cxn modelId="{4C1B5C1F-1F5C-478F-AC05-26DE2B48FEA0}" type="presOf" srcId="{52FC92C3-E6CD-4BFB-8B60-83F17824DC49}" destId="{D3BFF8D0-94C8-4C30-842F-4984CF304CD5}" srcOrd="0" destOrd="0" presId="urn:microsoft.com/office/officeart/2005/8/layout/hList7"/>
    <dgm:cxn modelId="{6100FBA0-9D0B-40FF-9C62-1AB8B5CF846D}" type="presOf" srcId="{A5C1FA3B-2C89-47D8-8041-1EC6D29686E5}" destId="{BE90A7FD-80A2-4152-A0D2-92002D9E0E9A}" srcOrd="0" destOrd="0" presId="urn:microsoft.com/office/officeart/2005/8/layout/hList7"/>
    <dgm:cxn modelId="{EB567005-1005-4DDB-85D1-37A2AB6A2F74}" type="presOf" srcId="{2B6E4733-F013-46DA-8EE2-C77797A75914}" destId="{B02965E7-3B1E-4578-BB20-ECD90646B429}" srcOrd="0" destOrd="0" presId="urn:microsoft.com/office/officeart/2005/8/layout/hList7"/>
    <dgm:cxn modelId="{684E6A07-0C1C-4059-9017-9B68CB136B2C}" type="presOf" srcId="{1C8A3A3D-B665-468A-93C2-A41E009A7EE0}" destId="{D9A5678F-B243-42AC-B843-BFD91B8A6CD7}" srcOrd="0" destOrd="0" presId="urn:microsoft.com/office/officeart/2005/8/layout/hList7"/>
    <dgm:cxn modelId="{8940A166-CABB-452F-89C7-8DF33FD58A23}" type="presOf" srcId="{11D0F263-6920-4979-8AFC-4B9FCBCCEECD}" destId="{D80D5553-E7E6-48D7-9FD4-0986E068004D}" srcOrd="0" destOrd="0" presId="urn:microsoft.com/office/officeart/2005/8/layout/hList7"/>
    <dgm:cxn modelId="{F89F062E-4F80-4666-9D7B-EC116885CB52}" srcId="{EC70BA55-B3E8-4E36-A145-F30A4F02CC8B}" destId="{11D0F263-6920-4979-8AFC-4B9FCBCCEECD}" srcOrd="3" destOrd="0" parTransId="{3F49C10F-2212-4CCF-8787-B21A8F93A8BA}" sibTransId="{9BAC4CB7-DA5E-4903-B216-5947708B5D77}"/>
    <dgm:cxn modelId="{8CDC7171-CC47-408E-BB3A-2BF1E090C8D6}" type="presOf" srcId="{1C8A3A3D-B665-468A-93C2-A41E009A7EE0}" destId="{442D9444-780E-4C6A-9858-31C888F9E044}" srcOrd="1" destOrd="0" presId="urn:microsoft.com/office/officeart/2005/8/layout/hList7"/>
    <dgm:cxn modelId="{9AA3AA0A-EF55-4400-80A3-AD6BA766A0FB}" type="presOf" srcId="{11D0F263-6920-4979-8AFC-4B9FCBCCEECD}" destId="{D5B13759-53DE-40ED-B2A6-109F97B91AB1}" srcOrd="1" destOrd="0" presId="urn:microsoft.com/office/officeart/2005/8/layout/hList7"/>
    <dgm:cxn modelId="{FA1B51A9-BD0A-4F61-B605-EC9B537D5DD6}" type="presOf" srcId="{9BAC4CB7-DA5E-4903-B216-5947708B5D77}" destId="{360E0893-190E-46B1-8584-BC792B48F0B6}" srcOrd="0" destOrd="0" presId="urn:microsoft.com/office/officeart/2005/8/layout/hList7"/>
    <dgm:cxn modelId="{4B22B215-3CA1-4DDE-9E9B-B923BFB966A2}" type="presOf" srcId="{D49D883B-9274-4249-ABCB-EDC95755266A}" destId="{7F427314-1EC6-4F0D-9C67-A7C909805C03}" srcOrd="0" destOrd="0" presId="urn:microsoft.com/office/officeart/2005/8/layout/hList7"/>
    <dgm:cxn modelId="{FF441122-CE50-40BA-ACE6-1B2F80F1DDFD}" srcId="{EC70BA55-B3E8-4E36-A145-F30A4F02CC8B}" destId="{D49D883B-9274-4249-ABCB-EDC95755266A}" srcOrd="2" destOrd="0" parTransId="{31B266AF-F43E-409A-823B-B3C8DDA9DE46}" sibTransId="{F0CB6874-33CE-4472-A9F3-82A302081D1F}"/>
    <dgm:cxn modelId="{8DE50313-C6EC-4ECE-A767-FCEAEE75E110}" type="presParOf" srcId="{906B4EF2-F54F-4A19-88B8-6D41CE14F26A}" destId="{7BDB106A-244F-4166-A183-9FE380A693AA}" srcOrd="0" destOrd="0" presId="urn:microsoft.com/office/officeart/2005/8/layout/hList7"/>
    <dgm:cxn modelId="{D66DBA42-7742-4C9F-B8C3-45D8BC1EB50B}" type="presParOf" srcId="{906B4EF2-F54F-4A19-88B8-6D41CE14F26A}" destId="{C2381BD5-19BF-4A58-8488-C164A7999DAF}" srcOrd="1" destOrd="0" presId="urn:microsoft.com/office/officeart/2005/8/layout/hList7"/>
    <dgm:cxn modelId="{3C1B4FD0-71EF-4821-8F4B-0C8323E5F8E8}" type="presParOf" srcId="{C2381BD5-19BF-4A58-8488-C164A7999DAF}" destId="{05E708DB-E233-451C-BB91-F5B6CB5F4005}" srcOrd="0" destOrd="0" presId="urn:microsoft.com/office/officeart/2005/8/layout/hList7"/>
    <dgm:cxn modelId="{D6C5207F-59C8-417B-8984-C3D7685D0D56}" type="presParOf" srcId="{05E708DB-E233-451C-BB91-F5B6CB5F4005}" destId="{767BC85F-2195-4FF3-BB15-280E5AD40823}" srcOrd="0" destOrd="0" presId="urn:microsoft.com/office/officeart/2005/8/layout/hList7"/>
    <dgm:cxn modelId="{AEF4E05B-004B-49FA-A489-5EC28A9150E4}" type="presParOf" srcId="{05E708DB-E233-451C-BB91-F5B6CB5F4005}" destId="{9229FA01-7AF0-40ED-B273-1DBDAB292016}" srcOrd="1" destOrd="0" presId="urn:microsoft.com/office/officeart/2005/8/layout/hList7"/>
    <dgm:cxn modelId="{87132896-BDBE-4F3E-8580-6051DCE525F1}" type="presParOf" srcId="{05E708DB-E233-451C-BB91-F5B6CB5F4005}" destId="{3E4441EC-4736-4ADB-B994-CF67CAB96754}" srcOrd="2" destOrd="0" presId="urn:microsoft.com/office/officeart/2005/8/layout/hList7"/>
    <dgm:cxn modelId="{97A739A7-C728-4452-B663-1CAF007F5206}" type="presParOf" srcId="{05E708DB-E233-451C-BB91-F5B6CB5F4005}" destId="{3D5855E4-77AE-45F7-B024-C8F65905CE37}" srcOrd="3" destOrd="0" presId="urn:microsoft.com/office/officeart/2005/8/layout/hList7"/>
    <dgm:cxn modelId="{1D6FFF71-D007-4C18-ACB8-C4E72BF961AE}" type="presParOf" srcId="{C2381BD5-19BF-4A58-8488-C164A7999DAF}" destId="{D3BFF8D0-94C8-4C30-842F-4984CF304CD5}" srcOrd="1" destOrd="0" presId="urn:microsoft.com/office/officeart/2005/8/layout/hList7"/>
    <dgm:cxn modelId="{DC55E4D8-E29F-4655-841B-3F070CC2C960}" type="presParOf" srcId="{C2381BD5-19BF-4A58-8488-C164A7999DAF}" destId="{B934ECCE-B826-480E-B5E3-1383ABC2541D}" srcOrd="2" destOrd="0" presId="urn:microsoft.com/office/officeart/2005/8/layout/hList7"/>
    <dgm:cxn modelId="{285F6F08-25E4-44A2-B374-B750988EB5E3}" type="presParOf" srcId="{B934ECCE-B826-480E-B5E3-1383ABC2541D}" destId="{B02965E7-3B1E-4578-BB20-ECD90646B429}" srcOrd="0" destOrd="0" presId="urn:microsoft.com/office/officeart/2005/8/layout/hList7"/>
    <dgm:cxn modelId="{2131CE59-0E83-420B-903D-42D7ECBABBF9}" type="presParOf" srcId="{B934ECCE-B826-480E-B5E3-1383ABC2541D}" destId="{DD7F4139-B74D-442B-A6F6-AC2F64D0EB66}" srcOrd="1" destOrd="0" presId="urn:microsoft.com/office/officeart/2005/8/layout/hList7"/>
    <dgm:cxn modelId="{4F1DA5E6-A284-49F7-890D-7F781537A8F6}" type="presParOf" srcId="{B934ECCE-B826-480E-B5E3-1383ABC2541D}" destId="{BD27E879-5C92-44B2-8B5D-94963505A778}" srcOrd="2" destOrd="0" presId="urn:microsoft.com/office/officeart/2005/8/layout/hList7"/>
    <dgm:cxn modelId="{26D1B83F-1888-4A1A-A206-3C5A75167CFF}" type="presParOf" srcId="{B934ECCE-B826-480E-B5E3-1383ABC2541D}" destId="{7CB344F7-5D35-4BB4-91F1-B545D07D8E87}" srcOrd="3" destOrd="0" presId="urn:microsoft.com/office/officeart/2005/8/layout/hList7"/>
    <dgm:cxn modelId="{55C3CE0F-251C-4332-9375-5A451AA0E663}" type="presParOf" srcId="{C2381BD5-19BF-4A58-8488-C164A7999DAF}" destId="{BE90A7FD-80A2-4152-A0D2-92002D9E0E9A}" srcOrd="3" destOrd="0" presId="urn:microsoft.com/office/officeart/2005/8/layout/hList7"/>
    <dgm:cxn modelId="{7A5217AE-CECC-42AC-B1E8-86AC9E0DF4F2}" type="presParOf" srcId="{C2381BD5-19BF-4A58-8488-C164A7999DAF}" destId="{A8D163F7-42B3-47B5-B287-6FC918AEA453}" srcOrd="4" destOrd="0" presId="urn:microsoft.com/office/officeart/2005/8/layout/hList7"/>
    <dgm:cxn modelId="{ED52FFBB-8857-4335-A3C7-64CC7BE55B1A}" type="presParOf" srcId="{A8D163F7-42B3-47B5-B287-6FC918AEA453}" destId="{7F427314-1EC6-4F0D-9C67-A7C909805C03}" srcOrd="0" destOrd="0" presId="urn:microsoft.com/office/officeart/2005/8/layout/hList7"/>
    <dgm:cxn modelId="{2109A12B-7EA0-4A2F-829D-5D9088250B37}" type="presParOf" srcId="{A8D163F7-42B3-47B5-B287-6FC918AEA453}" destId="{AD744C00-6D14-4C0E-8BCA-D521B91DC815}" srcOrd="1" destOrd="0" presId="urn:microsoft.com/office/officeart/2005/8/layout/hList7"/>
    <dgm:cxn modelId="{A1ACDD3C-BB1A-46B9-BA3D-06E53F258C0A}" type="presParOf" srcId="{A8D163F7-42B3-47B5-B287-6FC918AEA453}" destId="{4488AC3A-8239-476F-BB15-95520B51FCBC}" srcOrd="2" destOrd="0" presId="urn:microsoft.com/office/officeart/2005/8/layout/hList7"/>
    <dgm:cxn modelId="{92D819BF-5548-4E44-8360-4F79671E2CDE}" type="presParOf" srcId="{A8D163F7-42B3-47B5-B287-6FC918AEA453}" destId="{20B376AB-23B5-41F0-B3E3-1DFA6A80F9F4}" srcOrd="3" destOrd="0" presId="urn:microsoft.com/office/officeart/2005/8/layout/hList7"/>
    <dgm:cxn modelId="{D09EAD25-9EF6-4844-B379-B934A04E05DD}" type="presParOf" srcId="{C2381BD5-19BF-4A58-8488-C164A7999DAF}" destId="{E0509AC5-7C43-4F37-AA68-290E9B0501B4}" srcOrd="5" destOrd="0" presId="urn:microsoft.com/office/officeart/2005/8/layout/hList7"/>
    <dgm:cxn modelId="{00761F02-45B6-4D59-AF0E-B59B8B04093A}" type="presParOf" srcId="{C2381BD5-19BF-4A58-8488-C164A7999DAF}" destId="{03565F48-B337-4BC3-9C27-2E008CF96383}" srcOrd="6" destOrd="0" presId="urn:microsoft.com/office/officeart/2005/8/layout/hList7"/>
    <dgm:cxn modelId="{D131E052-121A-4BFB-975A-1927A5F1B707}" type="presParOf" srcId="{03565F48-B337-4BC3-9C27-2E008CF96383}" destId="{D80D5553-E7E6-48D7-9FD4-0986E068004D}" srcOrd="0" destOrd="0" presId="urn:microsoft.com/office/officeart/2005/8/layout/hList7"/>
    <dgm:cxn modelId="{A0AA8147-CFAF-402C-8FA8-7CE026B4B69E}" type="presParOf" srcId="{03565F48-B337-4BC3-9C27-2E008CF96383}" destId="{D5B13759-53DE-40ED-B2A6-109F97B91AB1}" srcOrd="1" destOrd="0" presId="urn:microsoft.com/office/officeart/2005/8/layout/hList7"/>
    <dgm:cxn modelId="{723AAE6E-F71D-4687-A5DA-81F5FD887404}" type="presParOf" srcId="{03565F48-B337-4BC3-9C27-2E008CF96383}" destId="{D7BC9A6A-414A-4D57-A466-E30AF3F7038A}" srcOrd="2" destOrd="0" presId="urn:microsoft.com/office/officeart/2005/8/layout/hList7"/>
    <dgm:cxn modelId="{D4D6F782-A08C-4F4D-BFE6-E6516D832FD2}" type="presParOf" srcId="{03565F48-B337-4BC3-9C27-2E008CF96383}" destId="{592B4A7A-B3D4-4156-A079-49E339A77EFF}" srcOrd="3" destOrd="0" presId="urn:microsoft.com/office/officeart/2005/8/layout/hList7"/>
    <dgm:cxn modelId="{C3E98F17-A04C-42A0-8566-AE94AB6227E9}" type="presParOf" srcId="{C2381BD5-19BF-4A58-8488-C164A7999DAF}" destId="{360E0893-190E-46B1-8584-BC792B48F0B6}" srcOrd="7" destOrd="0" presId="urn:microsoft.com/office/officeart/2005/8/layout/hList7"/>
    <dgm:cxn modelId="{3013D3A3-F683-4F55-8FCE-72F0FBF1F3EB}" type="presParOf" srcId="{C2381BD5-19BF-4A58-8488-C164A7999DAF}" destId="{D7497EAF-705A-45D9-98B5-877655F458D8}" srcOrd="8" destOrd="0" presId="urn:microsoft.com/office/officeart/2005/8/layout/hList7"/>
    <dgm:cxn modelId="{DB2FF668-CA96-4917-9FB3-BF1F91F92626}" type="presParOf" srcId="{D7497EAF-705A-45D9-98B5-877655F458D8}" destId="{D9A5678F-B243-42AC-B843-BFD91B8A6CD7}" srcOrd="0" destOrd="0" presId="urn:microsoft.com/office/officeart/2005/8/layout/hList7"/>
    <dgm:cxn modelId="{08E64719-6D46-4916-9E35-A92E9D7B349A}" type="presParOf" srcId="{D7497EAF-705A-45D9-98B5-877655F458D8}" destId="{442D9444-780E-4C6A-9858-31C888F9E044}" srcOrd="1" destOrd="0" presId="urn:microsoft.com/office/officeart/2005/8/layout/hList7"/>
    <dgm:cxn modelId="{33C4D032-741B-480A-BC5D-541FAFAE9A9E}" type="presParOf" srcId="{D7497EAF-705A-45D9-98B5-877655F458D8}" destId="{9C17F5F6-F9D0-4153-925B-2DAD9B682A3E}" srcOrd="2" destOrd="0" presId="urn:microsoft.com/office/officeart/2005/8/layout/hList7"/>
    <dgm:cxn modelId="{A4544DE8-CD44-40AB-ABB1-FBC3F3609C4F}" type="presParOf" srcId="{D7497EAF-705A-45D9-98B5-877655F458D8}" destId="{5ACF3F04-CA8C-4D08-AC67-4CC45EB1D80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09747-B460-4D3F-BA23-C04EB298F81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C"/>
        </a:p>
      </dgm:t>
    </dgm:pt>
    <dgm:pt modelId="{3C4A29C3-99DB-4648-BAEC-C03CBD471433}">
      <dgm:prSet phldrT="[Texto]" custT="1"/>
      <dgm:spPr/>
      <dgm:t>
        <a:bodyPr/>
        <a:lstStyle/>
        <a:p>
          <a:pPr algn="ctr"/>
          <a:r>
            <a:rPr lang="es-ES" sz="1600" b="1" dirty="0" smtClean="0">
              <a:solidFill>
                <a:schemeClr val="tx1"/>
              </a:solidFill>
            </a:rPr>
            <a:t>Pre procesamiento de Bandas Ópticas</a:t>
          </a:r>
          <a:endParaRPr lang="es-EC" sz="1600" b="1" dirty="0" smtClean="0">
            <a:solidFill>
              <a:schemeClr val="tx1"/>
            </a:solidFill>
          </a:endParaRPr>
        </a:p>
        <a:p>
          <a:pPr algn="r"/>
          <a:endParaRPr lang="es-EC" sz="1500" dirty="0"/>
        </a:p>
      </dgm:t>
    </dgm:pt>
    <dgm:pt modelId="{E3E8792D-6342-44C8-A307-62814AD76FAA}" type="parTrans" cxnId="{B6A4690A-69A6-4FE2-9FA2-0470776E5A3F}">
      <dgm:prSet/>
      <dgm:spPr/>
      <dgm:t>
        <a:bodyPr/>
        <a:lstStyle/>
        <a:p>
          <a:endParaRPr lang="es-EC"/>
        </a:p>
      </dgm:t>
    </dgm:pt>
    <dgm:pt modelId="{A3436ECB-C749-4D48-BB87-8CC476934873}" type="sibTrans" cxnId="{B6A4690A-69A6-4FE2-9FA2-0470776E5A3F}">
      <dgm:prSet/>
      <dgm:spPr/>
      <dgm:t>
        <a:bodyPr/>
        <a:lstStyle/>
        <a:p>
          <a:endParaRPr lang="es-EC"/>
        </a:p>
      </dgm:t>
    </dgm:pt>
    <dgm:pt modelId="{72374EBA-7214-466F-9B3B-4E84ABB0A7E1}">
      <dgm:prSet phldrT="[Texto]" custT="1"/>
      <dgm:spPr>
        <a:solidFill>
          <a:schemeClr val="bg2">
            <a:lumMod val="75000"/>
          </a:schemeClr>
        </a:solidFill>
      </dgm:spPr>
      <dgm:t>
        <a:bodyPr/>
        <a:lstStyle/>
        <a:p>
          <a:pPr algn="just"/>
          <a:r>
            <a:rPr lang="es-ES" sz="1800" b="1" dirty="0" smtClean="0">
              <a:solidFill>
                <a:schemeClr val="tx1"/>
              </a:solidFill>
            </a:rPr>
            <a:t>-Banda térmica se convirtieron los niveles digitales en valores de radiancia y el cálculo de temperatura brillo. Finalmente para los cálculos de emisividad, temperatura y análisis estadísticos</a:t>
          </a:r>
          <a:endParaRPr lang="es-EC" sz="1800" b="1" dirty="0">
            <a:solidFill>
              <a:schemeClr val="tx1"/>
            </a:solidFill>
          </a:endParaRPr>
        </a:p>
      </dgm:t>
    </dgm:pt>
    <dgm:pt modelId="{F0F6BE97-D672-487E-97F9-06B1102184BD}" type="parTrans" cxnId="{D1F4F99B-0684-406F-92AE-C05E05ACD677}">
      <dgm:prSet/>
      <dgm:spPr/>
      <dgm:t>
        <a:bodyPr/>
        <a:lstStyle/>
        <a:p>
          <a:endParaRPr lang="es-EC"/>
        </a:p>
      </dgm:t>
    </dgm:pt>
    <dgm:pt modelId="{BA50304B-7003-4170-84A2-DF8932890F32}" type="sibTrans" cxnId="{D1F4F99B-0684-406F-92AE-C05E05ACD677}">
      <dgm:prSet/>
      <dgm:spPr/>
      <dgm:t>
        <a:bodyPr/>
        <a:lstStyle/>
        <a:p>
          <a:endParaRPr lang="es-EC"/>
        </a:p>
      </dgm:t>
    </dgm:pt>
    <dgm:pt modelId="{278567AE-8028-447C-9952-1AA5AAAF17DF}">
      <dgm:prSet phldrT="[Texto]" custT="1"/>
      <dgm:spPr/>
      <dgm:t>
        <a:bodyPr/>
        <a:lstStyle/>
        <a:p>
          <a:pPr algn="l"/>
          <a:endParaRPr lang="es-ES" sz="2000" b="1" dirty="0" smtClean="0">
            <a:solidFill>
              <a:schemeClr val="tx1"/>
            </a:solidFill>
          </a:endParaRPr>
        </a:p>
        <a:p>
          <a:pPr algn="l"/>
          <a:endParaRPr lang="es-ES" sz="2000" b="1" dirty="0" smtClean="0">
            <a:solidFill>
              <a:schemeClr val="tx1"/>
            </a:solidFill>
          </a:endParaRPr>
        </a:p>
        <a:p>
          <a:pPr algn="l"/>
          <a:r>
            <a:rPr lang="es-ES" sz="2000" b="1" dirty="0" smtClean="0">
              <a:solidFill>
                <a:schemeClr val="tx1"/>
              </a:solidFill>
            </a:rPr>
            <a:t>Para esta investigación se calcularon los siguientes índices NDVI, SAVI, NDBI, MNDWI.</a:t>
          </a:r>
          <a:endParaRPr lang="es-EC" sz="2000" b="1" dirty="0">
            <a:solidFill>
              <a:schemeClr val="tx1"/>
            </a:solidFill>
          </a:endParaRPr>
        </a:p>
      </dgm:t>
    </dgm:pt>
    <dgm:pt modelId="{C35334CE-A0BC-4CCB-BF9E-D0D05388CE8F}" type="parTrans" cxnId="{414C19F8-BD2A-4C14-9D4D-46E98306248D}">
      <dgm:prSet/>
      <dgm:spPr/>
      <dgm:t>
        <a:bodyPr/>
        <a:lstStyle/>
        <a:p>
          <a:endParaRPr lang="es-EC"/>
        </a:p>
      </dgm:t>
    </dgm:pt>
    <dgm:pt modelId="{0CFD22E9-E9C0-49A2-8D1D-A81A0C1F5C37}" type="sibTrans" cxnId="{414C19F8-BD2A-4C14-9D4D-46E98306248D}">
      <dgm:prSet/>
      <dgm:spPr/>
      <dgm:t>
        <a:bodyPr/>
        <a:lstStyle/>
        <a:p>
          <a:endParaRPr lang="es-EC"/>
        </a:p>
      </dgm:t>
    </dgm:pt>
    <dgm:pt modelId="{E7FDBE6D-99F8-402B-9A4A-149EBC10701D}">
      <dgm:prSet phldrT="[Texto]" custT="1"/>
      <dgm:spPr/>
      <dgm:t>
        <a:bodyPr/>
        <a:lstStyle/>
        <a:p>
          <a:pPr algn="ctr"/>
          <a:r>
            <a:rPr lang="es-ES" sz="2000" b="1" dirty="0" smtClean="0">
              <a:solidFill>
                <a:schemeClr val="tx1"/>
              </a:solidFill>
            </a:rPr>
            <a:t>Clasificación Supervisada</a:t>
          </a:r>
          <a:endParaRPr lang="es-EC" sz="2000" dirty="0">
            <a:solidFill>
              <a:schemeClr val="tx1"/>
            </a:solidFill>
          </a:endParaRPr>
        </a:p>
      </dgm:t>
    </dgm:pt>
    <dgm:pt modelId="{03C4D045-0603-453B-9A76-E3209B7F9C44}" type="parTrans" cxnId="{EBF1C91B-9126-4D97-9619-B54A4B8C10F0}">
      <dgm:prSet/>
      <dgm:spPr/>
      <dgm:t>
        <a:bodyPr/>
        <a:lstStyle/>
        <a:p>
          <a:endParaRPr lang="es-EC"/>
        </a:p>
      </dgm:t>
    </dgm:pt>
    <dgm:pt modelId="{03C2B757-EC86-4CFA-8692-A12A2186FCCA}" type="sibTrans" cxnId="{EBF1C91B-9126-4D97-9619-B54A4B8C10F0}">
      <dgm:prSet/>
      <dgm:spPr/>
      <dgm:t>
        <a:bodyPr/>
        <a:lstStyle/>
        <a:p>
          <a:endParaRPr lang="es-EC"/>
        </a:p>
      </dgm:t>
    </dgm:pt>
    <dgm:pt modelId="{6B3D6C15-C359-4C49-B961-30ECA7E6D492}">
      <dgm:prSet phldrT="[Texto]" custT="1"/>
      <dgm:spPr/>
      <dgm:t>
        <a:bodyPr/>
        <a:lstStyle/>
        <a:p>
          <a:pPr algn="just"/>
          <a:endParaRPr lang="es-ES" sz="2000" b="1" dirty="0" smtClean="0">
            <a:solidFill>
              <a:schemeClr val="tx1"/>
            </a:solidFill>
          </a:endParaRPr>
        </a:p>
        <a:p>
          <a:pPr algn="just"/>
          <a:endParaRPr lang="es-ES" sz="2000" b="1" dirty="0" smtClean="0">
            <a:solidFill>
              <a:schemeClr val="tx1"/>
            </a:solidFill>
          </a:endParaRPr>
        </a:p>
        <a:p>
          <a:pPr algn="just"/>
          <a:r>
            <a:rPr lang="es-ES" sz="2000" b="1" dirty="0" smtClean="0">
              <a:solidFill>
                <a:schemeClr val="tx1"/>
              </a:solidFill>
            </a:rPr>
            <a:t>Las clases seleccionadas fueron suelo urbano, vegetación y agua.</a:t>
          </a:r>
          <a:endParaRPr lang="es-EC" sz="2000" b="1" dirty="0">
            <a:solidFill>
              <a:schemeClr val="tx1"/>
            </a:solidFill>
          </a:endParaRPr>
        </a:p>
      </dgm:t>
    </dgm:pt>
    <dgm:pt modelId="{AB2F77C8-8B6B-4691-BB5B-A2A185157479}" type="parTrans" cxnId="{B6EB94C3-C563-4E11-A257-B47FDF5A01FE}">
      <dgm:prSet/>
      <dgm:spPr/>
      <dgm:t>
        <a:bodyPr/>
        <a:lstStyle/>
        <a:p>
          <a:endParaRPr lang="es-EC"/>
        </a:p>
      </dgm:t>
    </dgm:pt>
    <dgm:pt modelId="{576D2643-4AE7-4091-9691-BFBE77E393CB}" type="sibTrans" cxnId="{B6EB94C3-C563-4E11-A257-B47FDF5A01FE}">
      <dgm:prSet/>
      <dgm:spPr/>
      <dgm:t>
        <a:bodyPr/>
        <a:lstStyle/>
        <a:p>
          <a:endParaRPr lang="es-EC"/>
        </a:p>
      </dgm:t>
    </dgm:pt>
    <dgm:pt modelId="{71A97741-0D5E-4B92-A3AA-0553F6CF7FD2}">
      <dgm:prSet phldrT="[Texto]" custT="1"/>
      <dgm:spPr/>
      <dgm:t>
        <a:bodyPr/>
        <a:lstStyle/>
        <a:p>
          <a:pPr algn="ctr"/>
          <a:r>
            <a:rPr lang="es-EC" sz="1800" b="1" dirty="0" smtClean="0">
              <a:solidFill>
                <a:schemeClr val="tx1"/>
              </a:solidFill>
            </a:rPr>
            <a:t>Índices Espectrales</a:t>
          </a:r>
          <a:endParaRPr lang="es-EC" sz="1800" b="1" dirty="0">
            <a:solidFill>
              <a:schemeClr val="tx1"/>
            </a:solidFill>
          </a:endParaRPr>
        </a:p>
      </dgm:t>
    </dgm:pt>
    <dgm:pt modelId="{00889CA4-5FDF-43F9-B9A2-67320FCBF548}" type="sibTrans" cxnId="{80A83535-4EF0-4D7A-9151-30867D006CE6}">
      <dgm:prSet/>
      <dgm:spPr/>
      <dgm:t>
        <a:bodyPr/>
        <a:lstStyle/>
        <a:p>
          <a:endParaRPr lang="es-EC"/>
        </a:p>
      </dgm:t>
    </dgm:pt>
    <dgm:pt modelId="{DAD0CD2C-5955-4485-BFDC-5A8FE68DD77D}" type="parTrans" cxnId="{80A83535-4EF0-4D7A-9151-30867D006CE6}">
      <dgm:prSet/>
      <dgm:spPr/>
      <dgm:t>
        <a:bodyPr/>
        <a:lstStyle/>
        <a:p>
          <a:endParaRPr lang="es-EC"/>
        </a:p>
      </dgm:t>
    </dgm:pt>
    <dgm:pt modelId="{5124765A-4C92-4115-875A-C30ACE63E5C3}" type="pres">
      <dgm:prSet presAssocID="{F5809747-B460-4D3F-BA23-C04EB298F817}" presName="Name0" presStyleCnt="0">
        <dgm:presLayoutVars>
          <dgm:dir/>
          <dgm:animLvl val="lvl"/>
          <dgm:resizeHandles val="exact"/>
        </dgm:presLayoutVars>
      </dgm:prSet>
      <dgm:spPr/>
      <dgm:t>
        <a:bodyPr/>
        <a:lstStyle/>
        <a:p>
          <a:endParaRPr lang="es-EC"/>
        </a:p>
      </dgm:t>
    </dgm:pt>
    <dgm:pt modelId="{608EA202-7E80-4DEA-9BE3-59D9726FF04C}" type="pres">
      <dgm:prSet presAssocID="{3C4A29C3-99DB-4648-BAEC-C03CBD471433}" presName="compositeNode" presStyleCnt="0">
        <dgm:presLayoutVars>
          <dgm:bulletEnabled val="1"/>
        </dgm:presLayoutVars>
      </dgm:prSet>
      <dgm:spPr/>
    </dgm:pt>
    <dgm:pt modelId="{B237313F-148A-4A19-AA80-62F2B80989F6}" type="pres">
      <dgm:prSet presAssocID="{3C4A29C3-99DB-4648-BAEC-C03CBD471433}" presName="bgRect" presStyleLbl="node1" presStyleIdx="0" presStyleCnt="3" custScaleX="64880" custScaleY="68868"/>
      <dgm:spPr/>
      <dgm:t>
        <a:bodyPr/>
        <a:lstStyle/>
        <a:p>
          <a:endParaRPr lang="es-EC"/>
        </a:p>
      </dgm:t>
    </dgm:pt>
    <dgm:pt modelId="{734104C5-B340-4E74-97CB-FCF1F0DD0CBB}" type="pres">
      <dgm:prSet presAssocID="{3C4A29C3-99DB-4648-BAEC-C03CBD471433}" presName="parentNode" presStyleLbl="node1" presStyleIdx="0" presStyleCnt="3">
        <dgm:presLayoutVars>
          <dgm:chMax val="0"/>
          <dgm:bulletEnabled val="1"/>
        </dgm:presLayoutVars>
      </dgm:prSet>
      <dgm:spPr/>
      <dgm:t>
        <a:bodyPr/>
        <a:lstStyle/>
        <a:p>
          <a:endParaRPr lang="es-EC"/>
        </a:p>
      </dgm:t>
    </dgm:pt>
    <dgm:pt modelId="{2B7F8B78-3AC0-4637-BF47-8FC4B67996AC}" type="pres">
      <dgm:prSet presAssocID="{3C4A29C3-99DB-4648-BAEC-C03CBD471433}" presName="childNode" presStyleLbl="node1" presStyleIdx="0" presStyleCnt="3">
        <dgm:presLayoutVars>
          <dgm:bulletEnabled val="1"/>
        </dgm:presLayoutVars>
      </dgm:prSet>
      <dgm:spPr/>
      <dgm:t>
        <a:bodyPr/>
        <a:lstStyle/>
        <a:p>
          <a:endParaRPr lang="es-EC"/>
        </a:p>
      </dgm:t>
    </dgm:pt>
    <dgm:pt modelId="{44638087-D813-49D8-89C9-F078AAD3300E}" type="pres">
      <dgm:prSet presAssocID="{A3436ECB-C749-4D48-BB87-8CC476934873}" presName="hSp" presStyleCnt="0"/>
      <dgm:spPr/>
    </dgm:pt>
    <dgm:pt modelId="{87921B69-BA23-4D0E-B62F-3BD676B69C35}" type="pres">
      <dgm:prSet presAssocID="{A3436ECB-C749-4D48-BB87-8CC476934873}" presName="vProcSp" presStyleCnt="0"/>
      <dgm:spPr/>
    </dgm:pt>
    <dgm:pt modelId="{E125A291-BC0B-4202-8E92-625D10ACAE5C}" type="pres">
      <dgm:prSet presAssocID="{A3436ECB-C749-4D48-BB87-8CC476934873}" presName="vSp1" presStyleCnt="0"/>
      <dgm:spPr/>
    </dgm:pt>
    <dgm:pt modelId="{D7EECE2A-F078-4C5E-BEFC-0B7582CB033C}" type="pres">
      <dgm:prSet presAssocID="{A3436ECB-C749-4D48-BB87-8CC476934873}" presName="simulatedConn" presStyleLbl="solidFgAcc1" presStyleIdx="0" presStyleCnt="2" custLinFactY="-100000" custLinFactNeighborX="-11696" custLinFactNeighborY="-170670"/>
      <dgm:spPr/>
    </dgm:pt>
    <dgm:pt modelId="{E1CF5986-65B5-431B-8B30-C820E679C1FF}" type="pres">
      <dgm:prSet presAssocID="{A3436ECB-C749-4D48-BB87-8CC476934873}" presName="vSp2" presStyleCnt="0"/>
      <dgm:spPr/>
    </dgm:pt>
    <dgm:pt modelId="{3EA0BC00-CE13-4C81-A88B-F59235CB3B2C}" type="pres">
      <dgm:prSet presAssocID="{A3436ECB-C749-4D48-BB87-8CC476934873}" presName="sibTrans" presStyleCnt="0"/>
      <dgm:spPr/>
    </dgm:pt>
    <dgm:pt modelId="{E0D3319F-D15A-49EF-9897-D520E65DC723}" type="pres">
      <dgm:prSet presAssocID="{71A97741-0D5E-4B92-A3AA-0553F6CF7FD2}" presName="compositeNode" presStyleCnt="0">
        <dgm:presLayoutVars>
          <dgm:bulletEnabled val="1"/>
        </dgm:presLayoutVars>
      </dgm:prSet>
      <dgm:spPr/>
    </dgm:pt>
    <dgm:pt modelId="{38CDA9EB-9F77-480C-901B-FCF1856548B8}" type="pres">
      <dgm:prSet presAssocID="{71A97741-0D5E-4B92-A3AA-0553F6CF7FD2}" presName="bgRect" presStyleLbl="node1" presStyleIdx="1" presStyleCnt="3" custScaleX="73865" custScaleY="68338"/>
      <dgm:spPr/>
      <dgm:t>
        <a:bodyPr/>
        <a:lstStyle/>
        <a:p>
          <a:endParaRPr lang="es-EC"/>
        </a:p>
      </dgm:t>
    </dgm:pt>
    <dgm:pt modelId="{17D495BF-9F8B-44E4-BA28-5F9F397DA0E6}" type="pres">
      <dgm:prSet presAssocID="{71A97741-0D5E-4B92-A3AA-0553F6CF7FD2}" presName="parentNode" presStyleLbl="node1" presStyleIdx="1" presStyleCnt="3">
        <dgm:presLayoutVars>
          <dgm:chMax val="0"/>
          <dgm:bulletEnabled val="1"/>
        </dgm:presLayoutVars>
      </dgm:prSet>
      <dgm:spPr/>
      <dgm:t>
        <a:bodyPr/>
        <a:lstStyle/>
        <a:p>
          <a:endParaRPr lang="es-EC"/>
        </a:p>
      </dgm:t>
    </dgm:pt>
    <dgm:pt modelId="{7CC04DC6-7A85-441F-B82F-DEEE73E69D9E}" type="pres">
      <dgm:prSet presAssocID="{71A97741-0D5E-4B92-A3AA-0553F6CF7FD2}" presName="childNode" presStyleLbl="node1" presStyleIdx="1" presStyleCnt="3">
        <dgm:presLayoutVars>
          <dgm:bulletEnabled val="1"/>
        </dgm:presLayoutVars>
      </dgm:prSet>
      <dgm:spPr/>
      <dgm:t>
        <a:bodyPr/>
        <a:lstStyle/>
        <a:p>
          <a:endParaRPr lang="es-EC"/>
        </a:p>
      </dgm:t>
    </dgm:pt>
    <dgm:pt modelId="{A6CE59E6-419C-4BA1-89BC-64F1F5F96B70}" type="pres">
      <dgm:prSet presAssocID="{00889CA4-5FDF-43F9-B9A2-67320FCBF548}" presName="hSp" presStyleCnt="0"/>
      <dgm:spPr/>
    </dgm:pt>
    <dgm:pt modelId="{0B238C94-59AA-477B-A6BF-E2FE3A275E50}" type="pres">
      <dgm:prSet presAssocID="{00889CA4-5FDF-43F9-B9A2-67320FCBF548}" presName="vProcSp" presStyleCnt="0"/>
      <dgm:spPr/>
    </dgm:pt>
    <dgm:pt modelId="{E648CD2C-6CD3-406F-8155-606EF5035ABD}" type="pres">
      <dgm:prSet presAssocID="{00889CA4-5FDF-43F9-B9A2-67320FCBF548}" presName="vSp1" presStyleCnt="0"/>
      <dgm:spPr/>
    </dgm:pt>
    <dgm:pt modelId="{BE030083-AEC8-43C3-9B0E-DC36D199A40C}" type="pres">
      <dgm:prSet presAssocID="{00889CA4-5FDF-43F9-B9A2-67320FCBF548}" presName="simulatedConn" presStyleLbl="solidFgAcc1" presStyleIdx="1" presStyleCnt="2" custLinFactY="-100000" custLinFactNeighborX="-8089" custLinFactNeighborY="-178074"/>
      <dgm:spPr/>
    </dgm:pt>
    <dgm:pt modelId="{E3B2ECCD-2897-48CA-81DD-B490C69A809B}" type="pres">
      <dgm:prSet presAssocID="{00889CA4-5FDF-43F9-B9A2-67320FCBF548}" presName="vSp2" presStyleCnt="0"/>
      <dgm:spPr/>
    </dgm:pt>
    <dgm:pt modelId="{196EC127-D91C-4CA4-ABDF-9ADE948A7CD1}" type="pres">
      <dgm:prSet presAssocID="{00889CA4-5FDF-43F9-B9A2-67320FCBF548}" presName="sibTrans" presStyleCnt="0"/>
      <dgm:spPr/>
    </dgm:pt>
    <dgm:pt modelId="{EAD2CECA-C502-432A-B5AE-53A30A26A39D}" type="pres">
      <dgm:prSet presAssocID="{E7FDBE6D-99F8-402B-9A4A-149EBC10701D}" presName="compositeNode" presStyleCnt="0">
        <dgm:presLayoutVars>
          <dgm:bulletEnabled val="1"/>
        </dgm:presLayoutVars>
      </dgm:prSet>
      <dgm:spPr/>
    </dgm:pt>
    <dgm:pt modelId="{C0607B32-84A8-4C72-8107-584C1A4BDA80}" type="pres">
      <dgm:prSet presAssocID="{E7FDBE6D-99F8-402B-9A4A-149EBC10701D}" presName="bgRect" presStyleLbl="node1" presStyleIdx="2" presStyleCnt="3" custScaleX="84973" custScaleY="68530"/>
      <dgm:spPr/>
      <dgm:t>
        <a:bodyPr/>
        <a:lstStyle/>
        <a:p>
          <a:endParaRPr lang="es-EC"/>
        </a:p>
      </dgm:t>
    </dgm:pt>
    <dgm:pt modelId="{5E8DC990-0A77-40EE-82F3-68A596335120}" type="pres">
      <dgm:prSet presAssocID="{E7FDBE6D-99F8-402B-9A4A-149EBC10701D}" presName="parentNode" presStyleLbl="node1" presStyleIdx="2" presStyleCnt="3">
        <dgm:presLayoutVars>
          <dgm:chMax val="0"/>
          <dgm:bulletEnabled val="1"/>
        </dgm:presLayoutVars>
      </dgm:prSet>
      <dgm:spPr/>
      <dgm:t>
        <a:bodyPr/>
        <a:lstStyle/>
        <a:p>
          <a:endParaRPr lang="es-EC"/>
        </a:p>
      </dgm:t>
    </dgm:pt>
    <dgm:pt modelId="{A515B7D0-007A-4928-8CFE-D6742E5E40CB}" type="pres">
      <dgm:prSet presAssocID="{E7FDBE6D-99F8-402B-9A4A-149EBC10701D}" presName="childNode" presStyleLbl="node1" presStyleIdx="2" presStyleCnt="3">
        <dgm:presLayoutVars>
          <dgm:bulletEnabled val="1"/>
        </dgm:presLayoutVars>
      </dgm:prSet>
      <dgm:spPr/>
      <dgm:t>
        <a:bodyPr/>
        <a:lstStyle/>
        <a:p>
          <a:endParaRPr lang="es-EC"/>
        </a:p>
      </dgm:t>
    </dgm:pt>
  </dgm:ptLst>
  <dgm:cxnLst>
    <dgm:cxn modelId="{D5D2672A-A421-41EB-9D36-F2C0DFB0D0D4}" type="presOf" srcId="{F5809747-B460-4D3F-BA23-C04EB298F817}" destId="{5124765A-4C92-4115-875A-C30ACE63E5C3}" srcOrd="0" destOrd="0" presId="urn:microsoft.com/office/officeart/2005/8/layout/hProcess7"/>
    <dgm:cxn modelId="{2827428A-0E6B-4A2C-ADB4-8C936B77266F}" type="presOf" srcId="{E7FDBE6D-99F8-402B-9A4A-149EBC10701D}" destId="{C0607B32-84A8-4C72-8107-584C1A4BDA80}" srcOrd="0" destOrd="0" presId="urn:microsoft.com/office/officeart/2005/8/layout/hProcess7"/>
    <dgm:cxn modelId="{1DAC6367-D29C-406D-98C0-29B1D223E515}" type="presOf" srcId="{71A97741-0D5E-4B92-A3AA-0553F6CF7FD2}" destId="{38CDA9EB-9F77-480C-901B-FCF1856548B8}" srcOrd="0" destOrd="0" presId="urn:microsoft.com/office/officeart/2005/8/layout/hProcess7"/>
    <dgm:cxn modelId="{BF2A9CE4-9636-4FC7-96DE-11F077955FA4}" type="presOf" srcId="{71A97741-0D5E-4B92-A3AA-0553F6CF7FD2}" destId="{17D495BF-9F8B-44E4-BA28-5F9F397DA0E6}" srcOrd="1" destOrd="0" presId="urn:microsoft.com/office/officeart/2005/8/layout/hProcess7"/>
    <dgm:cxn modelId="{C03965F4-46FB-4B8B-AB4F-B0D4F436CB65}" type="presOf" srcId="{72374EBA-7214-466F-9B3B-4E84ABB0A7E1}" destId="{2B7F8B78-3AC0-4637-BF47-8FC4B67996AC}" srcOrd="0" destOrd="0" presId="urn:microsoft.com/office/officeart/2005/8/layout/hProcess7"/>
    <dgm:cxn modelId="{D272C054-A657-4EF5-A49D-878EF4C0B823}" type="presOf" srcId="{3C4A29C3-99DB-4648-BAEC-C03CBD471433}" destId="{B237313F-148A-4A19-AA80-62F2B80989F6}" srcOrd="0" destOrd="0" presId="urn:microsoft.com/office/officeart/2005/8/layout/hProcess7"/>
    <dgm:cxn modelId="{80A83535-4EF0-4D7A-9151-30867D006CE6}" srcId="{F5809747-B460-4D3F-BA23-C04EB298F817}" destId="{71A97741-0D5E-4B92-A3AA-0553F6CF7FD2}" srcOrd="1" destOrd="0" parTransId="{DAD0CD2C-5955-4485-BFDC-5A8FE68DD77D}" sibTransId="{00889CA4-5FDF-43F9-B9A2-67320FCBF548}"/>
    <dgm:cxn modelId="{414C19F8-BD2A-4C14-9D4D-46E98306248D}" srcId="{71A97741-0D5E-4B92-A3AA-0553F6CF7FD2}" destId="{278567AE-8028-447C-9952-1AA5AAAF17DF}" srcOrd="0" destOrd="0" parTransId="{C35334CE-A0BC-4CCB-BF9E-D0D05388CE8F}" sibTransId="{0CFD22E9-E9C0-49A2-8D1D-A81A0C1F5C37}"/>
    <dgm:cxn modelId="{B6EB94C3-C563-4E11-A257-B47FDF5A01FE}" srcId="{E7FDBE6D-99F8-402B-9A4A-149EBC10701D}" destId="{6B3D6C15-C359-4C49-B961-30ECA7E6D492}" srcOrd="0" destOrd="0" parTransId="{AB2F77C8-8B6B-4691-BB5B-A2A185157479}" sibTransId="{576D2643-4AE7-4091-9691-BFBE77E393CB}"/>
    <dgm:cxn modelId="{E2BAEF19-C040-4908-B1B1-195D67EF9AD0}" type="presOf" srcId="{278567AE-8028-447C-9952-1AA5AAAF17DF}" destId="{7CC04DC6-7A85-441F-B82F-DEEE73E69D9E}" srcOrd="0" destOrd="0" presId="urn:microsoft.com/office/officeart/2005/8/layout/hProcess7"/>
    <dgm:cxn modelId="{997F87F4-F6B7-4757-8FCC-E4CDF6AFB289}" type="presOf" srcId="{3C4A29C3-99DB-4648-BAEC-C03CBD471433}" destId="{734104C5-B340-4E74-97CB-FCF1F0DD0CBB}" srcOrd="1" destOrd="0" presId="urn:microsoft.com/office/officeart/2005/8/layout/hProcess7"/>
    <dgm:cxn modelId="{B6A4690A-69A6-4FE2-9FA2-0470776E5A3F}" srcId="{F5809747-B460-4D3F-BA23-C04EB298F817}" destId="{3C4A29C3-99DB-4648-BAEC-C03CBD471433}" srcOrd="0" destOrd="0" parTransId="{E3E8792D-6342-44C8-A307-62814AD76FAA}" sibTransId="{A3436ECB-C749-4D48-BB87-8CC476934873}"/>
    <dgm:cxn modelId="{D1F4F99B-0684-406F-92AE-C05E05ACD677}" srcId="{3C4A29C3-99DB-4648-BAEC-C03CBD471433}" destId="{72374EBA-7214-466F-9B3B-4E84ABB0A7E1}" srcOrd="0" destOrd="0" parTransId="{F0F6BE97-D672-487E-97F9-06B1102184BD}" sibTransId="{BA50304B-7003-4170-84A2-DF8932890F32}"/>
    <dgm:cxn modelId="{83A0F97E-FAC0-4BD4-8629-B94C9BEB4D98}" type="presOf" srcId="{6B3D6C15-C359-4C49-B961-30ECA7E6D492}" destId="{A515B7D0-007A-4928-8CFE-D6742E5E40CB}" srcOrd="0" destOrd="0" presId="urn:microsoft.com/office/officeart/2005/8/layout/hProcess7"/>
    <dgm:cxn modelId="{26026CA3-865B-423C-BCC8-4901EF7810B6}" type="presOf" srcId="{E7FDBE6D-99F8-402B-9A4A-149EBC10701D}" destId="{5E8DC990-0A77-40EE-82F3-68A596335120}" srcOrd="1" destOrd="0" presId="urn:microsoft.com/office/officeart/2005/8/layout/hProcess7"/>
    <dgm:cxn modelId="{EBF1C91B-9126-4D97-9619-B54A4B8C10F0}" srcId="{F5809747-B460-4D3F-BA23-C04EB298F817}" destId="{E7FDBE6D-99F8-402B-9A4A-149EBC10701D}" srcOrd="2" destOrd="0" parTransId="{03C4D045-0603-453B-9A76-E3209B7F9C44}" sibTransId="{03C2B757-EC86-4CFA-8692-A12A2186FCCA}"/>
    <dgm:cxn modelId="{5055981D-509F-4756-8F81-AAB36D00E77F}" type="presParOf" srcId="{5124765A-4C92-4115-875A-C30ACE63E5C3}" destId="{608EA202-7E80-4DEA-9BE3-59D9726FF04C}" srcOrd="0" destOrd="0" presId="urn:microsoft.com/office/officeart/2005/8/layout/hProcess7"/>
    <dgm:cxn modelId="{E347CA3B-4034-4D0D-AC2A-603C96BC9542}" type="presParOf" srcId="{608EA202-7E80-4DEA-9BE3-59D9726FF04C}" destId="{B237313F-148A-4A19-AA80-62F2B80989F6}" srcOrd="0" destOrd="0" presId="urn:microsoft.com/office/officeart/2005/8/layout/hProcess7"/>
    <dgm:cxn modelId="{56F255E9-DE2B-4DB4-910C-F92A697E62DD}" type="presParOf" srcId="{608EA202-7E80-4DEA-9BE3-59D9726FF04C}" destId="{734104C5-B340-4E74-97CB-FCF1F0DD0CBB}" srcOrd="1" destOrd="0" presId="urn:microsoft.com/office/officeart/2005/8/layout/hProcess7"/>
    <dgm:cxn modelId="{EFEEECFC-5169-4890-B07A-E93CD1B5FD34}" type="presParOf" srcId="{608EA202-7E80-4DEA-9BE3-59D9726FF04C}" destId="{2B7F8B78-3AC0-4637-BF47-8FC4B67996AC}" srcOrd="2" destOrd="0" presId="urn:microsoft.com/office/officeart/2005/8/layout/hProcess7"/>
    <dgm:cxn modelId="{CA2986D5-8C6F-4488-8741-1B55F10AD915}" type="presParOf" srcId="{5124765A-4C92-4115-875A-C30ACE63E5C3}" destId="{44638087-D813-49D8-89C9-F078AAD3300E}" srcOrd="1" destOrd="0" presId="urn:microsoft.com/office/officeart/2005/8/layout/hProcess7"/>
    <dgm:cxn modelId="{353AE444-3841-4041-AF95-4F595EF687DA}" type="presParOf" srcId="{5124765A-4C92-4115-875A-C30ACE63E5C3}" destId="{87921B69-BA23-4D0E-B62F-3BD676B69C35}" srcOrd="2" destOrd="0" presId="urn:microsoft.com/office/officeart/2005/8/layout/hProcess7"/>
    <dgm:cxn modelId="{26E9EA39-041B-40B5-9F30-3109EF7F9FEB}" type="presParOf" srcId="{87921B69-BA23-4D0E-B62F-3BD676B69C35}" destId="{E125A291-BC0B-4202-8E92-625D10ACAE5C}" srcOrd="0" destOrd="0" presId="urn:microsoft.com/office/officeart/2005/8/layout/hProcess7"/>
    <dgm:cxn modelId="{72A92F98-CFE7-40DB-A64E-C0342900FCF2}" type="presParOf" srcId="{87921B69-BA23-4D0E-B62F-3BD676B69C35}" destId="{D7EECE2A-F078-4C5E-BEFC-0B7582CB033C}" srcOrd="1" destOrd="0" presId="urn:microsoft.com/office/officeart/2005/8/layout/hProcess7"/>
    <dgm:cxn modelId="{759F2C83-83C5-41E4-B20A-C38A50517E78}" type="presParOf" srcId="{87921B69-BA23-4D0E-B62F-3BD676B69C35}" destId="{E1CF5986-65B5-431B-8B30-C820E679C1FF}" srcOrd="2" destOrd="0" presId="urn:microsoft.com/office/officeart/2005/8/layout/hProcess7"/>
    <dgm:cxn modelId="{53522419-52B2-4990-B35A-1283BBB9C51C}" type="presParOf" srcId="{5124765A-4C92-4115-875A-C30ACE63E5C3}" destId="{3EA0BC00-CE13-4C81-A88B-F59235CB3B2C}" srcOrd="3" destOrd="0" presId="urn:microsoft.com/office/officeart/2005/8/layout/hProcess7"/>
    <dgm:cxn modelId="{50318E47-4BA6-4555-BBC3-F629DA922061}" type="presParOf" srcId="{5124765A-4C92-4115-875A-C30ACE63E5C3}" destId="{E0D3319F-D15A-49EF-9897-D520E65DC723}" srcOrd="4" destOrd="0" presId="urn:microsoft.com/office/officeart/2005/8/layout/hProcess7"/>
    <dgm:cxn modelId="{E58F7372-6E1C-46DB-AD48-3D1C00182BB1}" type="presParOf" srcId="{E0D3319F-D15A-49EF-9897-D520E65DC723}" destId="{38CDA9EB-9F77-480C-901B-FCF1856548B8}" srcOrd="0" destOrd="0" presId="urn:microsoft.com/office/officeart/2005/8/layout/hProcess7"/>
    <dgm:cxn modelId="{B63DA98F-3F54-4B4A-A85E-0CCD6DFC8969}" type="presParOf" srcId="{E0D3319F-D15A-49EF-9897-D520E65DC723}" destId="{17D495BF-9F8B-44E4-BA28-5F9F397DA0E6}" srcOrd="1" destOrd="0" presId="urn:microsoft.com/office/officeart/2005/8/layout/hProcess7"/>
    <dgm:cxn modelId="{9F0CAF01-0BC4-4D84-A114-31C230E5D673}" type="presParOf" srcId="{E0D3319F-D15A-49EF-9897-D520E65DC723}" destId="{7CC04DC6-7A85-441F-B82F-DEEE73E69D9E}" srcOrd="2" destOrd="0" presId="urn:microsoft.com/office/officeart/2005/8/layout/hProcess7"/>
    <dgm:cxn modelId="{06B65DCC-525A-4DC5-B352-6DFBEC8E3BCE}" type="presParOf" srcId="{5124765A-4C92-4115-875A-C30ACE63E5C3}" destId="{A6CE59E6-419C-4BA1-89BC-64F1F5F96B70}" srcOrd="5" destOrd="0" presId="urn:microsoft.com/office/officeart/2005/8/layout/hProcess7"/>
    <dgm:cxn modelId="{3632101A-49E7-4190-919B-C4072B67F157}" type="presParOf" srcId="{5124765A-4C92-4115-875A-C30ACE63E5C3}" destId="{0B238C94-59AA-477B-A6BF-E2FE3A275E50}" srcOrd="6" destOrd="0" presId="urn:microsoft.com/office/officeart/2005/8/layout/hProcess7"/>
    <dgm:cxn modelId="{6866F139-E4F0-487C-83BF-9AFE358340C1}" type="presParOf" srcId="{0B238C94-59AA-477B-A6BF-E2FE3A275E50}" destId="{E648CD2C-6CD3-406F-8155-606EF5035ABD}" srcOrd="0" destOrd="0" presId="urn:microsoft.com/office/officeart/2005/8/layout/hProcess7"/>
    <dgm:cxn modelId="{C12F1404-D189-4CCA-888A-DF10970DF1BC}" type="presParOf" srcId="{0B238C94-59AA-477B-A6BF-E2FE3A275E50}" destId="{BE030083-AEC8-43C3-9B0E-DC36D199A40C}" srcOrd="1" destOrd="0" presId="urn:microsoft.com/office/officeart/2005/8/layout/hProcess7"/>
    <dgm:cxn modelId="{B28FEBDD-93D7-48A2-8081-520CA7E95216}" type="presParOf" srcId="{0B238C94-59AA-477B-A6BF-E2FE3A275E50}" destId="{E3B2ECCD-2897-48CA-81DD-B490C69A809B}" srcOrd="2" destOrd="0" presId="urn:microsoft.com/office/officeart/2005/8/layout/hProcess7"/>
    <dgm:cxn modelId="{C78E4784-D816-4702-B4F9-6AC4DE83D38C}" type="presParOf" srcId="{5124765A-4C92-4115-875A-C30ACE63E5C3}" destId="{196EC127-D91C-4CA4-ABDF-9ADE948A7CD1}" srcOrd="7" destOrd="0" presId="urn:microsoft.com/office/officeart/2005/8/layout/hProcess7"/>
    <dgm:cxn modelId="{2DE12B51-83C5-4880-8E64-DD6E832D50C5}" type="presParOf" srcId="{5124765A-4C92-4115-875A-C30ACE63E5C3}" destId="{EAD2CECA-C502-432A-B5AE-53A30A26A39D}" srcOrd="8" destOrd="0" presId="urn:microsoft.com/office/officeart/2005/8/layout/hProcess7"/>
    <dgm:cxn modelId="{523A4C74-EB22-4F94-8A7D-9DF05DB245E0}" type="presParOf" srcId="{EAD2CECA-C502-432A-B5AE-53A30A26A39D}" destId="{C0607B32-84A8-4C72-8107-584C1A4BDA80}" srcOrd="0" destOrd="0" presId="urn:microsoft.com/office/officeart/2005/8/layout/hProcess7"/>
    <dgm:cxn modelId="{512581E9-F391-4CF8-8F59-28207CFEA59E}" type="presParOf" srcId="{EAD2CECA-C502-432A-B5AE-53A30A26A39D}" destId="{5E8DC990-0A77-40EE-82F3-68A596335120}" srcOrd="1" destOrd="0" presId="urn:microsoft.com/office/officeart/2005/8/layout/hProcess7"/>
    <dgm:cxn modelId="{583D1157-92DB-4F0B-AE2E-0E3D4F2C1BCE}" type="presParOf" srcId="{EAD2CECA-C502-432A-B5AE-53A30A26A39D}" destId="{A515B7D0-007A-4928-8CFE-D6742E5E40C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22B75B-2382-4949-A303-988B833184D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C"/>
        </a:p>
      </dgm:t>
    </dgm:pt>
    <dgm:pt modelId="{714D36B1-4D92-4593-89C6-A21A90C85B26}">
      <dgm:prSet phldrT="[Texto]"/>
      <dgm:spPr/>
      <dgm:t>
        <a:bodyPr/>
        <a:lstStyle/>
        <a:p>
          <a:pPr algn="ctr"/>
          <a:r>
            <a:rPr lang="es-ES" b="1" dirty="0" smtClean="0">
              <a:solidFill>
                <a:schemeClr val="tx1"/>
              </a:solidFill>
            </a:rPr>
            <a:t>Procesamiento de Bandas Térmica</a:t>
          </a:r>
          <a:endParaRPr lang="es-EC" dirty="0">
            <a:solidFill>
              <a:schemeClr val="tx1"/>
            </a:solidFill>
          </a:endParaRPr>
        </a:p>
      </dgm:t>
    </dgm:pt>
    <dgm:pt modelId="{A4856801-FD8F-4D23-8FBF-740E4CF6DDB5}" type="parTrans" cxnId="{E51D5A7A-5686-42AE-B3D6-35CB10C2B63B}">
      <dgm:prSet/>
      <dgm:spPr/>
      <dgm:t>
        <a:bodyPr/>
        <a:lstStyle/>
        <a:p>
          <a:endParaRPr lang="es-EC"/>
        </a:p>
      </dgm:t>
    </dgm:pt>
    <dgm:pt modelId="{5235CDB5-E7EF-4183-85A9-A8244065F8E5}" type="sibTrans" cxnId="{E51D5A7A-5686-42AE-B3D6-35CB10C2B63B}">
      <dgm:prSet/>
      <dgm:spPr/>
      <dgm:t>
        <a:bodyPr/>
        <a:lstStyle/>
        <a:p>
          <a:endParaRPr lang="es-EC"/>
        </a:p>
      </dgm:t>
    </dgm:pt>
    <dgm:pt modelId="{7CB5C0F3-2787-4F4B-8188-31FBDD170261}">
      <dgm:prSet phldrT="[Texto]" custT="1"/>
      <dgm:spPr/>
      <dgm:t>
        <a:bodyPr/>
        <a:lstStyle/>
        <a:p>
          <a:pPr algn="l"/>
          <a:r>
            <a:rPr lang="es-ES" sz="1800" b="1" dirty="0" smtClean="0">
              <a:solidFill>
                <a:schemeClr val="tx1"/>
              </a:solidFill>
            </a:rPr>
            <a:t>Una vez con la radiancia calibrada utilizamos la fórmula de Planck (Ecuación 5), para cálculo de la temperatura brillo en K. </a:t>
          </a:r>
        </a:p>
        <a:p>
          <a:pPr algn="l"/>
          <a:endParaRPr lang="es-EC" sz="1800" b="1" dirty="0">
            <a:solidFill>
              <a:schemeClr val="tx1"/>
            </a:solidFill>
          </a:endParaRPr>
        </a:p>
      </dgm:t>
    </dgm:pt>
    <dgm:pt modelId="{4587D8F8-3252-473E-BF28-FA454E749ABC}" type="parTrans" cxnId="{3EC7AE75-6745-4D6E-836C-0A08625B11A1}">
      <dgm:prSet/>
      <dgm:spPr/>
      <dgm:t>
        <a:bodyPr/>
        <a:lstStyle/>
        <a:p>
          <a:endParaRPr lang="es-EC"/>
        </a:p>
      </dgm:t>
    </dgm:pt>
    <dgm:pt modelId="{E3033715-BF2F-4307-B96C-DF93A10AA22E}" type="sibTrans" cxnId="{3EC7AE75-6745-4D6E-836C-0A08625B11A1}">
      <dgm:prSet/>
      <dgm:spPr/>
      <dgm:t>
        <a:bodyPr/>
        <a:lstStyle/>
        <a:p>
          <a:endParaRPr lang="es-EC"/>
        </a:p>
      </dgm:t>
    </dgm:pt>
    <dgm:pt modelId="{E67FC9FC-1ECB-4DE1-B9ED-F347025622B1}">
      <dgm:prSet phldrT="[Texto]"/>
      <dgm:spPr/>
      <dgm:t>
        <a:bodyPr/>
        <a:lstStyle/>
        <a:p>
          <a:pPr algn="ctr"/>
          <a:r>
            <a:rPr lang="es-ES" b="1" dirty="0" smtClean="0">
              <a:solidFill>
                <a:schemeClr val="tx1"/>
              </a:solidFill>
            </a:rPr>
            <a:t>Emisividad</a:t>
          </a:r>
          <a:endParaRPr lang="es-EC" dirty="0">
            <a:solidFill>
              <a:schemeClr val="tx1"/>
            </a:solidFill>
          </a:endParaRPr>
        </a:p>
      </dgm:t>
    </dgm:pt>
    <dgm:pt modelId="{24E8F695-CD34-4FD2-9633-3024E861ED7E}" type="parTrans" cxnId="{1201864B-8956-4AD6-9D12-6A18A5D67B23}">
      <dgm:prSet/>
      <dgm:spPr/>
      <dgm:t>
        <a:bodyPr/>
        <a:lstStyle/>
        <a:p>
          <a:endParaRPr lang="es-EC"/>
        </a:p>
      </dgm:t>
    </dgm:pt>
    <dgm:pt modelId="{22115EF6-9A86-44BA-BFF3-5314AC45E8C7}" type="sibTrans" cxnId="{1201864B-8956-4AD6-9D12-6A18A5D67B23}">
      <dgm:prSet/>
      <dgm:spPr/>
      <dgm:t>
        <a:bodyPr/>
        <a:lstStyle/>
        <a:p>
          <a:endParaRPr lang="es-EC"/>
        </a:p>
      </dgm:t>
    </dgm:pt>
    <dgm:pt modelId="{A454CACD-A9C6-4497-A1A1-3A6DF2BD67A8}">
      <dgm:prSet phldrT="[Texto]" custT="1"/>
      <dgm:spPr/>
      <dgm:t>
        <a:bodyPr/>
        <a:lstStyle/>
        <a:p>
          <a:pPr algn="just"/>
          <a:r>
            <a:rPr lang="es-ES" sz="1800" b="1" dirty="0" smtClean="0">
              <a:solidFill>
                <a:schemeClr val="tx1"/>
              </a:solidFill>
            </a:rPr>
            <a:t>El método de los umbrales de Sobrino et al., (2000) .donde considera el índice NDVI, para este proceso se utilizó la herramienta de análisis de imágenes para determinar los valores de emisividad para cada categoría.</a:t>
          </a:r>
          <a:endParaRPr lang="es-EC" sz="1800" b="1" dirty="0">
            <a:solidFill>
              <a:schemeClr val="tx1"/>
            </a:solidFill>
          </a:endParaRPr>
        </a:p>
      </dgm:t>
    </dgm:pt>
    <dgm:pt modelId="{5E69B6FA-2291-4FE8-BE5F-F890686EA63F}" type="parTrans" cxnId="{0E720151-E748-49C7-822E-37133D519116}">
      <dgm:prSet/>
      <dgm:spPr/>
      <dgm:t>
        <a:bodyPr/>
        <a:lstStyle/>
        <a:p>
          <a:endParaRPr lang="es-EC"/>
        </a:p>
      </dgm:t>
    </dgm:pt>
    <dgm:pt modelId="{43ED030E-2747-4DE6-898E-CE78B0DFEA0C}" type="sibTrans" cxnId="{0E720151-E748-49C7-822E-37133D519116}">
      <dgm:prSet/>
      <dgm:spPr/>
      <dgm:t>
        <a:bodyPr/>
        <a:lstStyle/>
        <a:p>
          <a:endParaRPr lang="es-EC"/>
        </a:p>
      </dgm:t>
    </dgm:pt>
    <dgm:pt modelId="{0EB9096A-98B1-426C-B2EF-C5F7853B75B7}">
      <dgm:prSet phldrT="[Texto]"/>
      <dgm:spPr/>
      <dgm:t>
        <a:bodyPr/>
        <a:lstStyle/>
        <a:p>
          <a:pPr algn="ctr"/>
          <a:r>
            <a:rPr lang="es-EC" b="1" dirty="0" err="1" smtClean="0">
              <a:solidFill>
                <a:schemeClr val="tx1"/>
              </a:solidFill>
            </a:rPr>
            <a:t>Determinacion</a:t>
          </a:r>
          <a:r>
            <a:rPr lang="es-EC" b="1" dirty="0" smtClean="0">
              <a:solidFill>
                <a:schemeClr val="tx1"/>
              </a:solidFill>
            </a:rPr>
            <a:t> LST</a:t>
          </a:r>
          <a:endParaRPr lang="es-EC" b="1" dirty="0">
            <a:solidFill>
              <a:schemeClr val="tx1"/>
            </a:solidFill>
          </a:endParaRPr>
        </a:p>
      </dgm:t>
    </dgm:pt>
    <dgm:pt modelId="{1C5AA708-6555-4D9C-82E8-AEA97064C081}" type="parTrans" cxnId="{CBB7CB34-3525-496F-ACBC-FDCEBF52CDD1}">
      <dgm:prSet/>
      <dgm:spPr/>
      <dgm:t>
        <a:bodyPr/>
        <a:lstStyle/>
        <a:p>
          <a:endParaRPr lang="es-EC"/>
        </a:p>
      </dgm:t>
    </dgm:pt>
    <dgm:pt modelId="{885BC0DF-6E7F-4C53-8F68-953CD466186B}" type="sibTrans" cxnId="{CBB7CB34-3525-496F-ACBC-FDCEBF52CDD1}">
      <dgm:prSet/>
      <dgm:spPr/>
      <dgm:t>
        <a:bodyPr/>
        <a:lstStyle/>
        <a:p>
          <a:endParaRPr lang="es-EC"/>
        </a:p>
      </dgm:t>
    </dgm:pt>
    <dgm:pt modelId="{FBA4769B-7452-4A82-B973-CD69FDE5BED6}">
      <dgm:prSet phldrT="[Texto]"/>
      <dgm:spPr/>
      <dgm:t>
        <a:bodyPr/>
        <a:lstStyle/>
        <a:p>
          <a:r>
            <a:rPr lang="es-EC" dirty="0" smtClean="0"/>
            <a:t>.</a:t>
          </a:r>
          <a:endParaRPr lang="es-EC" dirty="0"/>
        </a:p>
      </dgm:t>
    </dgm:pt>
    <dgm:pt modelId="{0F569F4A-5189-440B-916A-247AAE82AD1E}" type="parTrans" cxnId="{56467D8D-C2A2-4BBF-A01E-2AB278D6FB32}">
      <dgm:prSet/>
      <dgm:spPr/>
      <dgm:t>
        <a:bodyPr/>
        <a:lstStyle/>
        <a:p>
          <a:endParaRPr lang="es-EC"/>
        </a:p>
      </dgm:t>
    </dgm:pt>
    <dgm:pt modelId="{817BA9E1-5C13-41D6-AA08-7ED63AB1208C}" type="sibTrans" cxnId="{56467D8D-C2A2-4BBF-A01E-2AB278D6FB32}">
      <dgm:prSet/>
      <dgm:spPr/>
      <dgm:t>
        <a:bodyPr/>
        <a:lstStyle/>
        <a:p>
          <a:endParaRPr lang="es-EC"/>
        </a:p>
      </dgm:t>
    </dgm:pt>
    <dgm:pt modelId="{7A81EF1A-6358-45C4-A8CB-7E17C8C813B9}" type="pres">
      <dgm:prSet presAssocID="{8E22B75B-2382-4949-A303-988B833184DD}" presName="Name0" presStyleCnt="0">
        <dgm:presLayoutVars>
          <dgm:dir/>
          <dgm:animLvl val="lvl"/>
          <dgm:resizeHandles val="exact"/>
        </dgm:presLayoutVars>
      </dgm:prSet>
      <dgm:spPr/>
      <dgm:t>
        <a:bodyPr/>
        <a:lstStyle/>
        <a:p>
          <a:endParaRPr lang="es-EC"/>
        </a:p>
      </dgm:t>
    </dgm:pt>
    <dgm:pt modelId="{8938EE7D-403C-4D3C-A841-03913F9D50B6}" type="pres">
      <dgm:prSet presAssocID="{714D36B1-4D92-4593-89C6-A21A90C85B26}" presName="compositeNode" presStyleCnt="0">
        <dgm:presLayoutVars>
          <dgm:bulletEnabled val="1"/>
        </dgm:presLayoutVars>
      </dgm:prSet>
      <dgm:spPr/>
    </dgm:pt>
    <dgm:pt modelId="{8548C810-331F-4DE1-8EA3-6CDA418044CC}" type="pres">
      <dgm:prSet presAssocID="{714D36B1-4D92-4593-89C6-A21A90C85B26}" presName="bgRect" presStyleLbl="node1" presStyleIdx="0" presStyleCnt="3"/>
      <dgm:spPr/>
      <dgm:t>
        <a:bodyPr/>
        <a:lstStyle/>
        <a:p>
          <a:endParaRPr lang="es-EC"/>
        </a:p>
      </dgm:t>
    </dgm:pt>
    <dgm:pt modelId="{F5C8B5EE-4F62-4908-91E3-3B6296B7D3FB}" type="pres">
      <dgm:prSet presAssocID="{714D36B1-4D92-4593-89C6-A21A90C85B26}" presName="parentNode" presStyleLbl="node1" presStyleIdx="0" presStyleCnt="3">
        <dgm:presLayoutVars>
          <dgm:chMax val="0"/>
          <dgm:bulletEnabled val="1"/>
        </dgm:presLayoutVars>
      </dgm:prSet>
      <dgm:spPr/>
      <dgm:t>
        <a:bodyPr/>
        <a:lstStyle/>
        <a:p>
          <a:endParaRPr lang="es-EC"/>
        </a:p>
      </dgm:t>
    </dgm:pt>
    <dgm:pt modelId="{89E9FBBF-4486-4B6C-B346-1D9179C861C6}" type="pres">
      <dgm:prSet presAssocID="{714D36B1-4D92-4593-89C6-A21A90C85B26}" presName="childNode" presStyleLbl="node1" presStyleIdx="0" presStyleCnt="3">
        <dgm:presLayoutVars>
          <dgm:bulletEnabled val="1"/>
        </dgm:presLayoutVars>
      </dgm:prSet>
      <dgm:spPr/>
      <dgm:t>
        <a:bodyPr/>
        <a:lstStyle/>
        <a:p>
          <a:endParaRPr lang="es-EC"/>
        </a:p>
      </dgm:t>
    </dgm:pt>
    <dgm:pt modelId="{208DDABE-2276-4386-A4AA-F8B06F3ADBBA}" type="pres">
      <dgm:prSet presAssocID="{5235CDB5-E7EF-4183-85A9-A8244065F8E5}" presName="hSp" presStyleCnt="0"/>
      <dgm:spPr/>
    </dgm:pt>
    <dgm:pt modelId="{3B3161AF-CDFD-4FDB-8E3F-B61785C2FF6C}" type="pres">
      <dgm:prSet presAssocID="{5235CDB5-E7EF-4183-85A9-A8244065F8E5}" presName="vProcSp" presStyleCnt="0"/>
      <dgm:spPr/>
    </dgm:pt>
    <dgm:pt modelId="{A9B2CD3D-F887-4CCD-8CEA-5B925954D591}" type="pres">
      <dgm:prSet presAssocID="{5235CDB5-E7EF-4183-85A9-A8244065F8E5}" presName="vSp1" presStyleCnt="0"/>
      <dgm:spPr/>
    </dgm:pt>
    <dgm:pt modelId="{9BB4351C-2FA0-4D46-B218-465C832D147D}" type="pres">
      <dgm:prSet presAssocID="{5235CDB5-E7EF-4183-85A9-A8244065F8E5}" presName="simulatedConn" presStyleLbl="solidFgAcc1" presStyleIdx="0" presStyleCnt="2"/>
      <dgm:spPr/>
    </dgm:pt>
    <dgm:pt modelId="{8DA59240-853C-4D6B-A566-EFBAD4150479}" type="pres">
      <dgm:prSet presAssocID="{5235CDB5-E7EF-4183-85A9-A8244065F8E5}" presName="vSp2" presStyleCnt="0"/>
      <dgm:spPr/>
    </dgm:pt>
    <dgm:pt modelId="{E762F58A-56B7-4BFF-828D-985F7C7F1227}" type="pres">
      <dgm:prSet presAssocID="{5235CDB5-E7EF-4183-85A9-A8244065F8E5}" presName="sibTrans" presStyleCnt="0"/>
      <dgm:spPr/>
    </dgm:pt>
    <dgm:pt modelId="{81D560CE-A937-48BB-B08F-A38C378FE87D}" type="pres">
      <dgm:prSet presAssocID="{E67FC9FC-1ECB-4DE1-B9ED-F347025622B1}" presName="compositeNode" presStyleCnt="0">
        <dgm:presLayoutVars>
          <dgm:bulletEnabled val="1"/>
        </dgm:presLayoutVars>
      </dgm:prSet>
      <dgm:spPr/>
    </dgm:pt>
    <dgm:pt modelId="{B491A70B-77E3-40B7-9E46-4426673F880F}" type="pres">
      <dgm:prSet presAssocID="{E67FC9FC-1ECB-4DE1-B9ED-F347025622B1}" presName="bgRect" presStyleLbl="node1" presStyleIdx="1" presStyleCnt="3"/>
      <dgm:spPr/>
      <dgm:t>
        <a:bodyPr/>
        <a:lstStyle/>
        <a:p>
          <a:endParaRPr lang="es-EC"/>
        </a:p>
      </dgm:t>
    </dgm:pt>
    <dgm:pt modelId="{9F4C95FE-ED27-4E22-AD1F-61883F4DCBB5}" type="pres">
      <dgm:prSet presAssocID="{E67FC9FC-1ECB-4DE1-B9ED-F347025622B1}" presName="parentNode" presStyleLbl="node1" presStyleIdx="1" presStyleCnt="3">
        <dgm:presLayoutVars>
          <dgm:chMax val="0"/>
          <dgm:bulletEnabled val="1"/>
        </dgm:presLayoutVars>
      </dgm:prSet>
      <dgm:spPr/>
      <dgm:t>
        <a:bodyPr/>
        <a:lstStyle/>
        <a:p>
          <a:endParaRPr lang="es-EC"/>
        </a:p>
      </dgm:t>
    </dgm:pt>
    <dgm:pt modelId="{4E37279A-22BE-45EB-8A2A-1C068764DFFD}" type="pres">
      <dgm:prSet presAssocID="{E67FC9FC-1ECB-4DE1-B9ED-F347025622B1}" presName="childNode" presStyleLbl="node1" presStyleIdx="1" presStyleCnt="3">
        <dgm:presLayoutVars>
          <dgm:bulletEnabled val="1"/>
        </dgm:presLayoutVars>
      </dgm:prSet>
      <dgm:spPr/>
      <dgm:t>
        <a:bodyPr/>
        <a:lstStyle/>
        <a:p>
          <a:endParaRPr lang="es-EC"/>
        </a:p>
      </dgm:t>
    </dgm:pt>
    <dgm:pt modelId="{2AD9EA52-144A-41D1-9D41-2DA6661CE9A9}" type="pres">
      <dgm:prSet presAssocID="{22115EF6-9A86-44BA-BFF3-5314AC45E8C7}" presName="hSp" presStyleCnt="0"/>
      <dgm:spPr/>
    </dgm:pt>
    <dgm:pt modelId="{FC948B4E-9321-4C1D-BAB2-D07C84B4390B}" type="pres">
      <dgm:prSet presAssocID="{22115EF6-9A86-44BA-BFF3-5314AC45E8C7}" presName="vProcSp" presStyleCnt="0"/>
      <dgm:spPr/>
    </dgm:pt>
    <dgm:pt modelId="{26C42516-558F-489A-A8F4-6A018D69FB69}" type="pres">
      <dgm:prSet presAssocID="{22115EF6-9A86-44BA-BFF3-5314AC45E8C7}" presName="vSp1" presStyleCnt="0"/>
      <dgm:spPr/>
    </dgm:pt>
    <dgm:pt modelId="{05771D4E-13AD-444D-8F11-2FF06DB7A8A5}" type="pres">
      <dgm:prSet presAssocID="{22115EF6-9A86-44BA-BFF3-5314AC45E8C7}" presName="simulatedConn" presStyleLbl="solidFgAcc1" presStyleIdx="1" presStyleCnt="2"/>
      <dgm:spPr/>
    </dgm:pt>
    <dgm:pt modelId="{6546403E-858D-4F7C-994A-558A0FF0B32A}" type="pres">
      <dgm:prSet presAssocID="{22115EF6-9A86-44BA-BFF3-5314AC45E8C7}" presName="vSp2" presStyleCnt="0"/>
      <dgm:spPr/>
    </dgm:pt>
    <dgm:pt modelId="{2597AA9F-2B35-4477-B96B-42C09D427AD3}" type="pres">
      <dgm:prSet presAssocID="{22115EF6-9A86-44BA-BFF3-5314AC45E8C7}" presName="sibTrans" presStyleCnt="0"/>
      <dgm:spPr/>
    </dgm:pt>
    <dgm:pt modelId="{0C0DEEEE-9DED-4D83-BB0F-DA2689939BEB}" type="pres">
      <dgm:prSet presAssocID="{0EB9096A-98B1-426C-B2EF-C5F7853B75B7}" presName="compositeNode" presStyleCnt="0">
        <dgm:presLayoutVars>
          <dgm:bulletEnabled val="1"/>
        </dgm:presLayoutVars>
      </dgm:prSet>
      <dgm:spPr/>
    </dgm:pt>
    <dgm:pt modelId="{26CD4A27-66EC-4C76-AE9D-8A82016A0210}" type="pres">
      <dgm:prSet presAssocID="{0EB9096A-98B1-426C-B2EF-C5F7853B75B7}" presName="bgRect" presStyleLbl="node1" presStyleIdx="2" presStyleCnt="3"/>
      <dgm:spPr/>
      <dgm:t>
        <a:bodyPr/>
        <a:lstStyle/>
        <a:p>
          <a:endParaRPr lang="es-EC"/>
        </a:p>
      </dgm:t>
    </dgm:pt>
    <dgm:pt modelId="{7A45D544-7299-469E-A9FE-DEBDAA6F8F29}" type="pres">
      <dgm:prSet presAssocID="{0EB9096A-98B1-426C-B2EF-C5F7853B75B7}" presName="parentNode" presStyleLbl="node1" presStyleIdx="2" presStyleCnt="3">
        <dgm:presLayoutVars>
          <dgm:chMax val="0"/>
          <dgm:bulletEnabled val="1"/>
        </dgm:presLayoutVars>
      </dgm:prSet>
      <dgm:spPr/>
      <dgm:t>
        <a:bodyPr/>
        <a:lstStyle/>
        <a:p>
          <a:endParaRPr lang="es-EC"/>
        </a:p>
      </dgm:t>
    </dgm:pt>
    <dgm:pt modelId="{C3F421B4-4090-4337-9B82-05D9251BDF04}" type="pres">
      <dgm:prSet presAssocID="{0EB9096A-98B1-426C-B2EF-C5F7853B75B7}" presName="childNode" presStyleLbl="node1" presStyleIdx="2" presStyleCnt="3">
        <dgm:presLayoutVars>
          <dgm:bulletEnabled val="1"/>
        </dgm:presLayoutVars>
      </dgm:prSet>
      <dgm:spPr/>
      <dgm:t>
        <a:bodyPr/>
        <a:lstStyle/>
        <a:p>
          <a:endParaRPr lang="es-EC"/>
        </a:p>
      </dgm:t>
    </dgm:pt>
  </dgm:ptLst>
  <dgm:cxnLst>
    <dgm:cxn modelId="{4D2F1ED7-897B-490A-85BC-26B24894D860}" type="presOf" srcId="{E67FC9FC-1ECB-4DE1-B9ED-F347025622B1}" destId="{B491A70B-77E3-40B7-9E46-4426673F880F}" srcOrd="0" destOrd="0" presId="urn:microsoft.com/office/officeart/2005/8/layout/hProcess7"/>
    <dgm:cxn modelId="{AD870585-5951-4709-8488-91ACFD6EDCFD}" type="presOf" srcId="{714D36B1-4D92-4593-89C6-A21A90C85B26}" destId="{8548C810-331F-4DE1-8EA3-6CDA418044CC}" srcOrd="0" destOrd="0" presId="urn:microsoft.com/office/officeart/2005/8/layout/hProcess7"/>
    <dgm:cxn modelId="{E51D5A7A-5686-42AE-B3D6-35CB10C2B63B}" srcId="{8E22B75B-2382-4949-A303-988B833184DD}" destId="{714D36B1-4D92-4593-89C6-A21A90C85B26}" srcOrd="0" destOrd="0" parTransId="{A4856801-FD8F-4D23-8FBF-740E4CF6DDB5}" sibTransId="{5235CDB5-E7EF-4183-85A9-A8244065F8E5}"/>
    <dgm:cxn modelId="{649F32B4-D092-40A8-B7EF-1D93719C3349}" type="presOf" srcId="{714D36B1-4D92-4593-89C6-A21A90C85B26}" destId="{F5C8B5EE-4F62-4908-91E3-3B6296B7D3FB}" srcOrd="1" destOrd="0" presId="urn:microsoft.com/office/officeart/2005/8/layout/hProcess7"/>
    <dgm:cxn modelId="{03CDBA6D-FD3D-4A08-B44B-9D8A7F5651D1}" type="presOf" srcId="{0EB9096A-98B1-426C-B2EF-C5F7853B75B7}" destId="{7A45D544-7299-469E-A9FE-DEBDAA6F8F29}" srcOrd="1" destOrd="0" presId="urn:microsoft.com/office/officeart/2005/8/layout/hProcess7"/>
    <dgm:cxn modelId="{6A7434D3-AC12-4CBE-ADF6-D8D953794F02}" type="presOf" srcId="{8E22B75B-2382-4949-A303-988B833184DD}" destId="{7A81EF1A-6358-45C4-A8CB-7E17C8C813B9}" srcOrd="0" destOrd="0" presId="urn:microsoft.com/office/officeart/2005/8/layout/hProcess7"/>
    <dgm:cxn modelId="{56467D8D-C2A2-4BBF-A01E-2AB278D6FB32}" srcId="{0EB9096A-98B1-426C-B2EF-C5F7853B75B7}" destId="{FBA4769B-7452-4A82-B973-CD69FDE5BED6}" srcOrd="0" destOrd="0" parTransId="{0F569F4A-5189-440B-916A-247AAE82AD1E}" sibTransId="{817BA9E1-5C13-41D6-AA08-7ED63AB1208C}"/>
    <dgm:cxn modelId="{58F71255-FBDB-49E2-921D-AC0FD2BACD92}" type="presOf" srcId="{FBA4769B-7452-4A82-B973-CD69FDE5BED6}" destId="{C3F421B4-4090-4337-9B82-05D9251BDF04}" srcOrd="0" destOrd="0" presId="urn:microsoft.com/office/officeart/2005/8/layout/hProcess7"/>
    <dgm:cxn modelId="{AD915699-19C4-4D65-A27A-20CB8775ADCF}" type="presOf" srcId="{0EB9096A-98B1-426C-B2EF-C5F7853B75B7}" destId="{26CD4A27-66EC-4C76-AE9D-8A82016A0210}" srcOrd="0" destOrd="0" presId="urn:microsoft.com/office/officeart/2005/8/layout/hProcess7"/>
    <dgm:cxn modelId="{1201864B-8956-4AD6-9D12-6A18A5D67B23}" srcId="{8E22B75B-2382-4949-A303-988B833184DD}" destId="{E67FC9FC-1ECB-4DE1-B9ED-F347025622B1}" srcOrd="1" destOrd="0" parTransId="{24E8F695-CD34-4FD2-9633-3024E861ED7E}" sibTransId="{22115EF6-9A86-44BA-BFF3-5314AC45E8C7}"/>
    <dgm:cxn modelId="{AD62883D-CEEA-4577-8790-B42949815216}" type="presOf" srcId="{A454CACD-A9C6-4497-A1A1-3A6DF2BD67A8}" destId="{4E37279A-22BE-45EB-8A2A-1C068764DFFD}" srcOrd="0" destOrd="0" presId="urn:microsoft.com/office/officeart/2005/8/layout/hProcess7"/>
    <dgm:cxn modelId="{3EC7AE75-6745-4D6E-836C-0A08625B11A1}" srcId="{714D36B1-4D92-4593-89C6-A21A90C85B26}" destId="{7CB5C0F3-2787-4F4B-8188-31FBDD170261}" srcOrd="0" destOrd="0" parTransId="{4587D8F8-3252-473E-BF28-FA454E749ABC}" sibTransId="{E3033715-BF2F-4307-B96C-DF93A10AA22E}"/>
    <dgm:cxn modelId="{0E720151-E748-49C7-822E-37133D519116}" srcId="{E67FC9FC-1ECB-4DE1-B9ED-F347025622B1}" destId="{A454CACD-A9C6-4497-A1A1-3A6DF2BD67A8}" srcOrd="0" destOrd="0" parTransId="{5E69B6FA-2291-4FE8-BE5F-F890686EA63F}" sibTransId="{43ED030E-2747-4DE6-898E-CE78B0DFEA0C}"/>
    <dgm:cxn modelId="{91EE35F5-D88F-4EEB-9610-E065302B563D}" type="presOf" srcId="{7CB5C0F3-2787-4F4B-8188-31FBDD170261}" destId="{89E9FBBF-4486-4B6C-B346-1D9179C861C6}" srcOrd="0" destOrd="0" presId="urn:microsoft.com/office/officeart/2005/8/layout/hProcess7"/>
    <dgm:cxn modelId="{CBB7CB34-3525-496F-ACBC-FDCEBF52CDD1}" srcId="{8E22B75B-2382-4949-A303-988B833184DD}" destId="{0EB9096A-98B1-426C-B2EF-C5F7853B75B7}" srcOrd="2" destOrd="0" parTransId="{1C5AA708-6555-4D9C-82E8-AEA97064C081}" sibTransId="{885BC0DF-6E7F-4C53-8F68-953CD466186B}"/>
    <dgm:cxn modelId="{44FFBF86-EB32-4523-9586-7F994A51DCDF}" type="presOf" srcId="{E67FC9FC-1ECB-4DE1-B9ED-F347025622B1}" destId="{9F4C95FE-ED27-4E22-AD1F-61883F4DCBB5}" srcOrd="1" destOrd="0" presId="urn:microsoft.com/office/officeart/2005/8/layout/hProcess7"/>
    <dgm:cxn modelId="{94C590D7-CF3B-4CAA-8B69-AC1692C865B5}" type="presParOf" srcId="{7A81EF1A-6358-45C4-A8CB-7E17C8C813B9}" destId="{8938EE7D-403C-4D3C-A841-03913F9D50B6}" srcOrd="0" destOrd="0" presId="urn:microsoft.com/office/officeart/2005/8/layout/hProcess7"/>
    <dgm:cxn modelId="{BD124652-F830-4098-B62E-6A3B6A353ADE}" type="presParOf" srcId="{8938EE7D-403C-4D3C-A841-03913F9D50B6}" destId="{8548C810-331F-4DE1-8EA3-6CDA418044CC}" srcOrd="0" destOrd="0" presId="urn:microsoft.com/office/officeart/2005/8/layout/hProcess7"/>
    <dgm:cxn modelId="{B342FF33-39A7-47A7-874A-A0AC9884D03F}" type="presParOf" srcId="{8938EE7D-403C-4D3C-A841-03913F9D50B6}" destId="{F5C8B5EE-4F62-4908-91E3-3B6296B7D3FB}" srcOrd="1" destOrd="0" presId="urn:microsoft.com/office/officeart/2005/8/layout/hProcess7"/>
    <dgm:cxn modelId="{CF2BD199-BF9F-460B-B143-970BD0FEC2B7}" type="presParOf" srcId="{8938EE7D-403C-4D3C-A841-03913F9D50B6}" destId="{89E9FBBF-4486-4B6C-B346-1D9179C861C6}" srcOrd="2" destOrd="0" presId="urn:microsoft.com/office/officeart/2005/8/layout/hProcess7"/>
    <dgm:cxn modelId="{D430022E-11DD-484A-9AEF-BEA0B3D7F8CC}" type="presParOf" srcId="{7A81EF1A-6358-45C4-A8CB-7E17C8C813B9}" destId="{208DDABE-2276-4386-A4AA-F8B06F3ADBBA}" srcOrd="1" destOrd="0" presId="urn:microsoft.com/office/officeart/2005/8/layout/hProcess7"/>
    <dgm:cxn modelId="{E7AEED92-75DC-4495-BCF0-F491F4F8F36D}" type="presParOf" srcId="{7A81EF1A-6358-45C4-A8CB-7E17C8C813B9}" destId="{3B3161AF-CDFD-4FDB-8E3F-B61785C2FF6C}" srcOrd="2" destOrd="0" presId="urn:microsoft.com/office/officeart/2005/8/layout/hProcess7"/>
    <dgm:cxn modelId="{13702485-4B2C-48CE-8ABC-9F01EB60D34B}" type="presParOf" srcId="{3B3161AF-CDFD-4FDB-8E3F-B61785C2FF6C}" destId="{A9B2CD3D-F887-4CCD-8CEA-5B925954D591}" srcOrd="0" destOrd="0" presId="urn:microsoft.com/office/officeart/2005/8/layout/hProcess7"/>
    <dgm:cxn modelId="{BEA82147-B552-460A-919E-22D11AF74075}" type="presParOf" srcId="{3B3161AF-CDFD-4FDB-8E3F-B61785C2FF6C}" destId="{9BB4351C-2FA0-4D46-B218-465C832D147D}" srcOrd="1" destOrd="0" presId="urn:microsoft.com/office/officeart/2005/8/layout/hProcess7"/>
    <dgm:cxn modelId="{FC3C7C2B-04DC-4180-AF52-38C543A7D26E}" type="presParOf" srcId="{3B3161AF-CDFD-4FDB-8E3F-B61785C2FF6C}" destId="{8DA59240-853C-4D6B-A566-EFBAD4150479}" srcOrd="2" destOrd="0" presId="urn:microsoft.com/office/officeart/2005/8/layout/hProcess7"/>
    <dgm:cxn modelId="{77185F34-3174-4945-8CA5-D2B6954A4FD1}" type="presParOf" srcId="{7A81EF1A-6358-45C4-A8CB-7E17C8C813B9}" destId="{E762F58A-56B7-4BFF-828D-985F7C7F1227}" srcOrd="3" destOrd="0" presId="urn:microsoft.com/office/officeart/2005/8/layout/hProcess7"/>
    <dgm:cxn modelId="{1492D720-446C-4620-AC49-7CDEB54882B7}" type="presParOf" srcId="{7A81EF1A-6358-45C4-A8CB-7E17C8C813B9}" destId="{81D560CE-A937-48BB-B08F-A38C378FE87D}" srcOrd="4" destOrd="0" presId="urn:microsoft.com/office/officeart/2005/8/layout/hProcess7"/>
    <dgm:cxn modelId="{C3EDC82D-ADBA-48F7-95AC-07318F332458}" type="presParOf" srcId="{81D560CE-A937-48BB-B08F-A38C378FE87D}" destId="{B491A70B-77E3-40B7-9E46-4426673F880F}" srcOrd="0" destOrd="0" presId="urn:microsoft.com/office/officeart/2005/8/layout/hProcess7"/>
    <dgm:cxn modelId="{7490F0D0-E359-426D-A358-CD0CA96D40D6}" type="presParOf" srcId="{81D560CE-A937-48BB-B08F-A38C378FE87D}" destId="{9F4C95FE-ED27-4E22-AD1F-61883F4DCBB5}" srcOrd="1" destOrd="0" presId="urn:microsoft.com/office/officeart/2005/8/layout/hProcess7"/>
    <dgm:cxn modelId="{E40C4111-8302-4E8D-A30F-5E02465A6558}" type="presParOf" srcId="{81D560CE-A937-48BB-B08F-A38C378FE87D}" destId="{4E37279A-22BE-45EB-8A2A-1C068764DFFD}" srcOrd="2" destOrd="0" presId="urn:microsoft.com/office/officeart/2005/8/layout/hProcess7"/>
    <dgm:cxn modelId="{DEBC2006-1EF8-4BB1-90CD-416CB7ECE19F}" type="presParOf" srcId="{7A81EF1A-6358-45C4-A8CB-7E17C8C813B9}" destId="{2AD9EA52-144A-41D1-9D41-2DA6661CE9A9}" srcOrd="5" destOrd="0" presId="urn:microsoft.com/office/officeart/2005/8/layout/hProcess7"/>
    <dgm:cxn modelId="{FEFA8224-38C4-47EA-99AE-C05F772B0BF5}" type="presParOf" srcId="{7A81EF1A-6358-45C4-A8CB-7E17C8C813B9}" destId="{FC948B4E-9321-4C1D-BAB2-D07C84B4390B}" srcOrd="6" destOrd="0" presId="urn:microsoft.com/office/officeart/2005/8/layout/hProcess7"/>
    <dgm:cxn modelId="{D97E61C8-B976-444E-ACDF-EA21C1982F17}" type="presParOf" srcId="{FC948B4E-9321-4C1D-BAB2-D07C84B4390B}" destId="{26C42516-558F-489A-A8F4-6A018D69FB69}" srcOrd="0" destOrd="0" presId="urn:microsoft.com/office/officeart/2005/8/layout/hProcess7"/>
    <dgm:cxn modelId="{430F83DA-7185-467B-AB58-2D9D98B29DFF}" type="presParOf" srcId="{FC948B4E-9321-4C1D-BAB2-D07C84B4390B}" destId="{05771D4E-13AD-444D-8F11-2FF06DB7A8A5}" srcOrd="1" destOrd="0" presId="urn:microsoft.com/office/officeart/2005/8/layout/hProcess7"/>
    <dgm:cxn modelId="{9C94691A-5AF7-4833-9CE7-DCF79B42DDC6}" type="presParOf" srcId="{FC948B4E-9321-4C1D-BAB2-D07C84B4390B}" destId="{6546403E-858D-4F7C-994A-558A0FF0B32A}" srcOrd="2" destOrd="0" presId="urn:microsoft.com/office/officeart/2005/8/layout/hProcess7"/>
    <dgm:cxn modelId="{154B365B-E961-47CC-B597-1A43DA89B361}" type="presParOf" srcId="{7A81EF1A-6358-45C4-A8CB-7E17C8C813B9}" destId="{2597AA9F-2B35-4477-B96B-42C09D427AD3}" srcOrd="7" destOrd="0" presId="urn:microsoft.com/office/officeart/2005/8/layout/hProcess7"/>
    <dgm:cxn modelId="{4F3AC2BB-F159-4E45-BF5B-38540A6B13D0}" type="presParOf" srcId="{7A81EF1A-6358-45C4-A8CB-7E17C8C813B9}" destId="{0C0DEEEE-9DED-4D83-BB0F-DA2689939BEB}" srcOrd="8" destOrd="0" presId="urn:microsoft.com/office/officeart/2005/8/layout/hProcess7"/>
    <dgm:cxn modelId="{92264A35-DBF4-4365-B067-260C898133AE}" type="presParOf" srcId="{0C0DEEEE-9DED-4D83-BB0F-DA2689939BEB}" destId="{26CD4A27-66EC-4C76-AE9D-8A82016A0210}" srcOrd="0" destOrd="0" presId="urn:microsoft.com/office/officeart/2005/8/layout/hProcess7"/>
    <dgm:cxn modelId="{3BF20329-38B0-4B24-8EEB-A6445C4C07A5}" type="presParOf" srcId="{0C0DEEEE-9DED-4D83-BB0F-DA2689939BEB}" destId="{7A45D544-7299-469E-A9FE-DEBDAA6F8F29}" srcOrd="1" destOrd="0" presId="urn:microsoft.com/office/officeart/2005/8/layout/hProcess7"/>
    <dgm:cxn modelId="{B97578D3-A1F1-4005-B95F-6960BB98AA31}" type="presParOf" srcId="{0C0DEEEE-9DED-4D83-BB0F-DA2689939BEB}" destId="{C3F421B4-4090-4337-9B82-05D9251BDF0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5A959-59C7-4A43-AC7C-E9A8CEE0C29A}">
      <dsp:nvSpPr>
        <dsp:cNvPr id="0" name=""/>
        <dsp:cNvSpPr/>
      </dsp:nvSpPr>
      <dsp:spPr>
        <a:xfrm>
          <a:off x="0" y="0"/>
          <a:ext cx="10058399" cy="14101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0A5E2-CB7D-498E-A9EA-686B6E720FF3}">
      <dsp:nvSpPr>
        <dsp:cNvPr id="0" name=""/>
        <dsp:cNvSpPr/>
      </dsp:nvSpPr>
      <dsp:spPr>
        <a:xfrm>
          <a:off x="5339109" y="231858"/>
          <a:ext cx="4501232" cy="10341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1F3202-B725-4978-9080-9580B7BCDC53}">
      <dsp:nvSpPr>
        <dsp:cNvPr id="0" name=""/>
        <dsp:cNvSpPr/>
      </dsp:nvSpPr>
      <dsp:spPr>
        <a:xfrm rot="10800000">
          <a:off x="288817" y="1410164"/>
          <a:ext cx="4501232" cy="1723535"/>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t" anchorCtr="0">
          <a:noAutofit/>
        </a:bodyPr>
        <a:lstStyle/>
        <a:p>
          <a:pPr lvl="0" algn="ctr" defTabSz="2400300">
            <a:lnSpc>
              <a:spcPct val="90000"/>
            </a:lnSpc>
            <a:spcBef>
              <a:spcPct val="0"/>
            </a:spcBef>
            <a:spcAft>
              <a:spcPct val="35000"/>
            </a:spcAft>
          </a:pPr>
          <a:r>
            <a:rPr lang="es-EC" sz="5400" kern="1200" dirty="0" smtClean="0"/>
            <a:t>Urbano</a:t>
          </a:r>
          <a:endParaRPr lang="es-EC" sz="5400" kern="1200" dirty="0"/>
        </a:p>
      </dsp:txBody>
      <dsp:txXfrm rot="10800000">
        <a:off x="341822" y="1410164"/>
        <a:ext cx="4395222" cy="1670530"/>
      </dsp:txXfrm>
    </dsp:sp>
    <dsp:sp modelId="{492C8C2A-D072-48A1-A406-8DA5DBB3270C}">
      <dsp:nvSpPr>
        <dsp:cNvPr id="0" name=""/>
        <dsp:cNvSpPr/>
      </dsp:nvSpPr>
      <dsp:spPr>
        <a:xfrm>
          <a:off x="316499" y="253771"/>
          <a:ext cx="4501232" cy="10341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FAD39-3E01-41CA-9B99-737CA92D7CA3}">
      <dsp:nvSpPr>
        <dsp:cNvPr id="0" name=""/>
        <dsp:cNvSpPr/>
      </dsp:nvSpPr>
      <dsp:spPr>
        <a:xfrm rot="10800000">
          <a:off x="5254261" y="1410164"/>
          <a:ext cx="4501232" cy="1723535"/>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t" anchorCtr="0">
          <a:noAutofit/>
        </a:bodyPr>
        <a:lstStyle/>
        <a:p>
          <a:pPr lvl="0" algn="ctr" defTabSz="2400300">
            <a:lnSpc>
              <a:spcPct val="90000"/>
            </a:lnSpc>
            <a:spcBef>
              <a:spcPct val="0"/>
            </a:spcBef>
            <a:spcAft>
              <a:spcPct val="35000"/>
            </a:spcAft>
          </a:pPr>
          <a:r>
            <a:rPr lang="es-EC" sz="5400" kern="1200" dirty="0" smtClean="0"/>
            <a:t>Temperatura</a:t>
          </a:r>
          <a:endParaRPr lang="es-EC" sz="5400" kern="1200" dirty="0"/>
        </a:p>
      </dsp:txBody>
      <dsp:txXfrm rot="10800000">
        <a:off x="5307266" y="1410164"/>
        <a:ext cx="4395222" cy="167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889D8-B7C4-4918-A059-DC3A97A32955}">
      <dsp:nvSpPr>
        <dsp:cNvPr id="0" name=""/>
        <dsp:cNvSpPr/>
      </dsp:nvSpPr>
      <dsp:spPr>
        <a:xfrm>
          <a:off x="0" y="517287"/>
          <a:ext cx="10058399" cy="882000"/>
        </a:xfrm>
        <a:prstGeom prst="rect">
          <a:avLst/>
        </a:prstGeom>
        <a:solidFill>
          <a:schemeClr val="lt1">
            <a:alpha val="9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31658-47CE-44F6-B938-E9C646953725}">
      <dsp:nvSpPr>
        <dsp:cNvPr id="0" name=""/>
        <dsp:cNvSpPr/>
      </dsp:nvSpPr>
      <dsp:spPr>
        <a:xfrm>
          <a:off x="502920" y="687"/>
          <a:ext cx="7040880" cy="1033200"/>
        </a:xfrm>
        <a:prstGeom prst="roundRect">
          <a:avLst/>
        </a:prstGeom>
        <a:solidFill>
          <a:schemeClr val="accent1">
            <a:alpha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Provocando trastornos como el agotamiento por deshidratación, calambres, síncopes, golpes de calor, la aparición de enfermedades cerebrovasculares</a:t>
          </a:r>
          <a:endParaRPr lang="es-EC" sz="1800" b="1" kern="1200" dirty="0">
            <a:solidFill>
              <a:schemeClr val="tx1"/>
            </a:solidFill>
          </a:endParaRPr>
        </a:p>
      </dsp:txBody>
      <dsp:txXfrm>
        <a:off x="553357" y="51124"/>
        <a:ext cx="6940006" cy="932326"/>
      </dsp:txXfrm>
    </dsp:sp>
    <dsp:sp modelId="{F146D6C4-A735-49EF-AA81-0C2DDC70C00B}">
      <dsp:nvSpPr>
        <dsp:cNvPr id="0" name=""/>
        <dsp:cNvSpPr/>
      </dsp:nvSpPr>
      <dsp:spPr>
        <a:xfrm>
          <a:off x="0" y="2104887"/>
          <a:ext cx="10058399" cy="882000"/>
        </a:xfrm>
        <a:prstGeom prst="rect">
          <a:avLst/>
        </a:prstGeom>
        <a:solidFill>
          <a:schemeClr val="lt1">
            <a:alpha val="90000"/>
            <a:hueOff val="0"/>
            <a:satOff val="0"/>
            <a:lumOff val="0"/>
            <a:alphaOff val="0"/>
          </a:schemeClr>
        </a:solidFill>
        <a:ln w="15875"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270581A6-78CC-47A7-BA55-48EE18A66A4D}">
      <dsp:nvSpPr>
        <dsp:cNvPr id="0" name=""/>
        <dsp:cNvSpPr/>
      </dsp:nvSpPr>
      <dsp:spPr>
        <a:xfrm>
          <a:off x="488853" y="1489823"/>
          <a:ext cx="7040880" cy="1033200"/>
        </a:xfrm>
        <a:prstGeom prst="roundRect">
          <a:avLst/>
        </a:prstGeom>
        <a:solidFill>
          <a:srgbClr val="B1EA7E">
            <a:alpha val="7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Mayor temperatura se enfrentan a costos de cambio climático por lo menos dos veces más grandes.</a:t>
          </a:r>
          <a:endParaRPr lang="es-EC" sz="1800" b="1" kern="1200" dirty="0">
            <a:solidFill>
              <a:schemeClr val="tx1"/>
            </a:solidFill>
          </a:endParaRPr>
        </a:p>
      </dsp:txBody>
      <dsp:txXfrm>
        <a:off x="539290" y="1540260"/>
        <a:ext cx="6940006" cy="932326"/>
      </dsp:txXfrm>
    </dsp:sp>
    <dsp:sp modelId="{F4552348-499C-422D-9044-7F700B12FA2F}">
      <dsp:nvSpPr>
        <dsp:cNvPr id="0" name=""/>
        <dsp:cNvSpPr/>
      </dsp:nvSpPr>
      <dsp:spPr>
        <a:xfrm>
          <a:off x="0" y="3692487"/>
          <a:ext cx="10058399" cy="882000"/>
        </a:xfrm>
        <a:prstGeom prst="rect">
          <a:avLst/>
        </a:prstGeom>
        <a:solidFill>
          <a:schemeClr val="lt1">
            <a:alpha val="90000"/>
            <a:hueOff val="0"/>
            <a:satOff val="0"/>
            <a:lumOff val="0"/>
            <a:alphaOff val="0"/>
          </a:schemeClr>
        </a:solidFill>
        <a:ln w="15875"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52FBE195-50D6-4924-9CFE-3D9345FF8A6F}">
      <dsp:nvSpPr>
        <dsp:cNvPr id="0" name=""/>
        <dsp:cNvSpPr/>
      </dsp:nvSpPr>
      <dsp:spPr>
        <a:xfrm>
          <a:off x="474781" y="3175887"/>
          <a:ext cx="7040880" cy="1033200"/>
        </a:xfrm>
        <a:prstGeom prst="roundRect">
          <a:avLst/>
        </a:prstGeom>
        <a:solidFill>
          <a:schemeClr val="accent1">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rPr>
            <a:t>Monitorear los cambios a través de periodos de estudio, por lo tanto los resultados de este trabajo, servirán para establecer acciones que minimicen los impactos causados</a:t>
          </a:r>
          <a:endParaRPr lang="es-EC" sz="1800" b="1" kern="1200" dirty="0">
            <a:solidFill>
              <a:schemeClr val="tx1"/>
            </a:solidFill>
          </a:endParaRPr>
        </a:p>
      </dsp:txBody>
      <dsp:txXfrm>
        <a:off x="525218" y="3226324"/>
        <a:ext cx="6940006"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BC85F-2195-4FF3-BB15-280E5AD40823}">
      <dsp:nvSpPr>
        <dsp:cNvPr id="0" name=""/>
        <dsp:cNvSpPr/>
      </dsp:nvSpPr>
      <dsp:spPr>
        <a:xfrm>
          <a:off x="235" y="0"/>
          <a:ext cx="1964531" cy="4645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t>IMAGEN SATELITAL</a:t>
          </a:r>
          <a:endParaRPr lang="es-EC" sz="2000" b="1" kern="1200" dirty="0"/>
        </a:p>
      </dsp:txBody>
      <dsp:txXfrm>
        <a:off x="235" y="1858010"/>
        <a:ext cx="1964531" cy="1858010"/>
      </dsp:txXfrm>
    </dsp:sp>
    <dsp:sp modelId="{3D5855E4-77AE-45F7-B024-C8F65905CE37}">
      <dsp:nvSpPr>
        <dsp:cNvPr id="0" name=""/>
        <dsp:cNvSpPr/>
      </dsp:nvSpPr>
      <dsp:spPr>
        <a:xfrm>
          <a:off x="208868" y="278701"/>
          <a:ext cx="1546793" cy="15467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965E7-3B1E-4578-BB20-ECD90646B429}">
      <dsp:nvSpPr>
        <dsp:cNvPr id="0" name=""/>
        <dsp:cNvSpPr/>
      </dsp:nvSpPr>
      <dsp:spPr>
        <a:xfrm>
          <a:off x="2023467" y="0"/>
          <a:ext cx="1964531" cy="4645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t>PANOPLY</a:t>
          </a:r>
          <a:r>
            <a:rPr lang="es-EC" sz="3000" kern="1200" dirty="0" smtClean="0"/>
            <a:t> </a:t>
          </a:r>
          <a:endParaRPr lang="es-EC" sz="3000" kern="1200" dirty="0"/>
        </a:p>
      </dsp:txBody>
      <dsp:txXfrm>
        <a:off x="2023467" y="1858010"/>
        <a:ext cx="1964531" cy="1858010"/>
      </dsp:txXfrm>
    </dsp:sp>
    <dsp:sp modelId="{7CB344F7-5D35-4BB4-91F1-B545D07D8E87}">
      <dsp:nvSpPr>
        <dsp:cNvPr id="0" name=""/>
        <dsp:cNvSpPr/>
      </dsp:nvSpPr>
      <dsp:spPr>
        <a:xfrm>
          <a:off x="2232336" y="278701"/>
          <a:ext cx="1546793" cy="15467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27314-1EC6-4F0D-9C67-A7C909805C03}">
      <dsp:nvSpPr>
        <dsp:cNvPr id="0" name=""/>
        <dsp:cNvSpPr/>
      </dsp:nvSpPr>
      <dsp:spPr>
        <a:xfrm>
          <a:off x="4046934" y="0"/>
          <a:ext cx="1964531" cy="4645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s-EC" sz="6500" kern="1200"/>
        </a:p>
      </dsp:txBody>
      <dsp:txXfrm>
        <a:off x="4046934" y="1858010"/>
        <a:ext cx="1964531" cy="1858010"/>
      </dsp:txXfrm>
    </dsp:sp>
    <dsp:sp modelId="{20B376AB-23B5-41F0-B3E3-1DFA6A80F9F4}">
      <dsp:nvSpPr>
        <dsp:cNvPr id="0" name=""/>
        <dsp:cNvSpPr/>
      </dsp:nvSpPr>
      <dsp:spPr>
        <a:xfrm>
          <a:off x="4255803" y="278701"/>
          <a:ext cx="1546793" cy="15467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D5553-E7E6-48D7-9FD4-0986E068004D}">
      <dsp:nvSpPr>
        <dsp:cNvPr id="0" name=""/>
        <dsp:cNvSpPr/>
      </dsp:nvSpPr>
      <dsp:spPr>
        <a:xfrm>
          <a:off x="6070401" y="0"/>
          <a:ext cx="1964531" cy="4645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s-EC" sz="6500" kern="1200"/>
        </a:p>
      </dsp:txBody>
      <dsp:txXfrm>
        <a:off x="6070401" y="1858010"/>
        <a:ext cx="1964531" cy="1858010"/>
      </dsp:txXfrm>
    </dsp:sp>
    <dsp:sp modelId="{592B4A7A-B3D4-4156-A079-49E339A77EFF}">
      <dsp:nvSpPr>
        <dsp:cNvPr id="0" name=""/>
        <dsp:cNvSpPr/>
      </dsp:nvSpPr>
      <dsp:spPr>
        <a:xfrm>
          <a:off x="6279270" y="278701"/>
          <a:ext cx="1546793" cy="15467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5678F-B243-42AC-B843-BFD91B8A6CD7}">
      <dsp:nvSpPr>
        <dsp:cNvPr id="0" name=""/>
        <dsp:cNvSpPr/>
      </dsp:nvSpPr>
      <dsp:spPr>
        <a:xfrm>
          <a:off x="8093868" y="0"/>
          <a:ext cx="1964531" cy="46450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s-EC" sz="6500" kern="1200"/>
        </a:p>
      </dsp:txBody>
      <dsp:txXfrm>
        <a:off x="8093868" y="1858010"/>
        <a:ext cx="1964531" cy="1858010"/>
      </dsp:txXfrm>
    </dsp:sp>
    <dsp:sp modelId="{5ACF3F04-CA8C-4D08-AC67-4CC45EB1D800}">
      <dsp:nvSpPr>
        <dsp:cNvPr id="0" name=""/>
        <dsp:cNvSpPr/>
      </dsp:nvSpPr>
      <dsp:spPr>
        <a:xfrm>
          <a:off x="8302737" y="278701"/>
          <a:ext cx="1546793" cy="154679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B106A-244F-4166-A183-9FE380A693AA}">
      <dsp:nvSpPr>
        <dsp:cNvPr id="0" name=""/>
        <dsp:cNvSpPr/>
      </dsp:nvSpPr>
      <dsp:spPr>
        <a:xfrm>
          <a:off x="402335" y="3716020"/>
          <a:ext cx="9253728" cy="696753"/>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7313F-148A-4A19-AA80-62F2B80989F6}">
      <dsp:nvSpPr>
        <dsp:cNvPr id="0" name=""/>
        <dsp:cNvSpPr/>
      </dsp:nvSpPr>
      <dsp:spPr>
        <a:xfrm>
          <a:off x="4028" y="1856"/>
          <a:ext cx="3028208" cy="3007661"/>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solidFill>
            </a:rPr>
            <a:t>Pre procesamiento de Bandas Ópticas</a:t>
          </a:r>
          <a:endParaRPr lang="es-EC" sz="1600" b="1" kern="1200" dirty="0" smtClean="0">
            <a:solidFill>
              <a:schemeClr val="tx1"/>
            </a:solidFill>
          </a:endParaRPr>
        </a:p>
        <a:p>
          <a:pPr lvl="0" algn="r" defTabSz="711200">
            <a:lnSpc>
              <a:spcPct val="90000"/>
            </a:lnSpc>
            <a:spcBef>
              <a:spcPct val="0"/>
            </a:spcBef>
            <a:spcAft>
              <a:spcPct val="35000"/>
            </a:spcAft>
          </a:pPr>
          <a:endParaRPr lang="es-EC" sz="1500" kern="1200" dirty="0"/>
        </a:p>
      </dsp:txBody>
      <dsp:txXfrm rot="16200000">
        <a:off x="-926291" y="932176"/>
        <a:ext cx="2466282" cy="605641"/>
      </dsp:txXfrm>
    </dsp:sp>
    <dsp:sp modelId="{2B7F8B78-3AC0-4637-BF47-8FC4B67996AC}">
      <dsp:nvSpPr>
        <dsp:cNvPr id="0" name=""/>
        <dsp:cNvSpPr/>
      </dsp:nvSpPr>
      <dsp:spPr>
        <a:xfrm>
          <a:off x="728512" y="1856"/>
          <a:ext cx="2256015" cy="30076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s-ES" sz="1800" b="1" kern="1200" dirty="0" smtClean="0">
              <a:solidFill>
                <a:schemeClr val="tx1"/>
              </a:solidFill>
            </a:rPr>
            <a:t>-Banda térmica se convirtieron los niveles digitales en valores de radiancia y el cálculo de temperatura brillo. Finalmente para los cálculos de emisividad, temperatura y análisis estadísticos</a:t>
          </a:r>
          <a:endParaRPr lang="es-EC" sz="1800" b="1" kern="1200" dirty="0">
            <a:solidFill>
              <a:schemeClr val="tx1"/>
            </a:solidFill>
          </a:endParaRPr>
        </a:p>
      </dsp:txBody>
      <dsp:txXfrm>
        <a:off x="728512" y="1856"/>
        <a:ext cx="2256015" cy="3007661"/>
      </dsp:txXfrm>
    </dsp:sp>
    <dsp:sp modelId="{38CDA9EB-9F77-480C-901B-FCF1856548B8}">
      <dsp:nvSpPr>
        <dsp:cNvPr id="0" name=""/>
        <dsp:cNvSpPr/>
      </dsp:nvSpPr>
      <dsp:spPr>
        <a:xfrm>
          <a:off x="3195596" y="1856"/>
          <a:ext cx="3447574" cy="2984514"/>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tx1"/>
              </a:solidFill>
            </a:rPr>
            <a:t>Índices Espectrales</a:t>
          </a:r>
          <a:endParaRPr lang="es-EC" sz="1800" b="1" kern="1200" dirty="0">
            <a:solidFill>
              <a:schemeClr val="tx1"/>
            </a:solidFill>
          </a:endParaRPr>
        </a:p>
      </dsp:txBody>
      <dsp:txXfrm rot="16200000">
        <a:off x="2316703" y="880749"/>
        <a:ext cx="2447301" cy="689514"/>
      </dsp:txXfrm>
    </dsp:sp>
    <dsp:sp modelId="{D7EECE2A-F078-4C5E-BEFC-0B7582CB033C}">
      <dsp:nvSpPr>
        <dsp:cNvPr id="0" name=""/>
        <dsp:cNvSpPr/>
      </dsp:nvSpPr>
      <dsp:spPr>
        <a:xfrm rot="5400000">
          <a:off x="2816198" y="2242269"/>
          <a:ext cx="641701" cy="700109"/>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C04DC6-7A85-441F-B82F-DEEE73E69D9E}">
      <dsp:nvSpPr>
        <dsp:cNvPr id="0" name=""/>
        <dsp:cNvSpPr/>
      </dsp:nvSpPr>
      <dsp:spPr>
        <a:xfrm>
          <a:off x="3973549" y="1856"/>
          <a:ext cx="2568443" cy="298451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s-ES" sz="2000" b="1" kern="1200" dirty="0" smtClean="0">
            <a:solidFill>
              <a:schemeClr val="tx1"/>
            </a:solidFill>
          </a:endParaRPr>
        </a:p>
        <a:p>
          <a:pPr lvl="0" algn="l" defTabSz="889000">
            <a:lnSpc>
              <a:spcPct val="90000"/>
            </a:lnSpc>
            <a:spcBef>
              <a:spcPct val="0"/>
            </a:spcBef>
            <a:spcAft>
              <a:spcPct val="35000"/>
            </a:spcAft>
          </a:pPr>
          <a:endParaRPr lang="es-ES" sz="2000" b="1" kern="1200" dirty="0" smtClean="0">
            <a:solidFill>
              <a:schemeClr val="tx1"/>
            </a:solidFill>
          </a:endParaRPr>
        </a:p>
        <a:p>
          <a:pPr lvl="0" algn="l" defTabSz="889000">
            <a:lnSpc>
              <a:spcPct val="90000"/>
            </a:lnSpc>
            <a:spcBef>
              <a:spcPct val="0"/>
            </a:spcBef>
            <a:spcAft>
              <a:spcPct val="35000"/>
            </a:spcAft>
          </a:pPr>
          <a:r>
            <a:rPr lang="es-ES" sz="2000" b="1" kern="1200" dirty="0" smtClean="0">
              <a:solidFill>
                <a:schemeClr val="tx1"/>
              </a:solidFill>
            </a:rPr>
            <a:t>Para esta investigación se calcularon los siguientes índices NDVI, SAVI, NDBI, MNDWI.</a:t>
          </a:r>
          <a:endParaRPr lang="es-EC" sz="2000" b="1" kern="1200" dirty="0">
            <a:solidFill>
              <a:schemeClr val="tx1"/>
            </a:solidFill>
          </a:endParaRPr>
        </a:p>
      </dsp:txBody>
      <dsp:txXfrm>
        <a:off x="3973549" y="1856"/>
        <a:ext cx="2568443" cy="2984514"/>
      </dsp:txXfrm>
    </dsp:sp>
    <dsp:sp modelId="{C0607B32-84A8-4C72-8107-584C1A4BDA80}">
      <dsp:nvSpPr>
        <dsp:cNvPr id="0" name=""/>
        <dsp:cNvSpPr/>
      </dsp:nvSpPr>
      <dsp:spPr>
        <a:xfrm>
          <a:off x="6806530" y="1856"/>
          <a:ext cx="3966029" cy="299289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ctr" defTabSz="889000">
            <a:lnSpc>
              <a:spcPct val="90000"/>
            </a:lnSpc>
            <a:spcBef>
              <a:spcPct val="0"/>
            </a:spcBef>
            <a:spcAft>
              <a:spcPct val="35000"/>
            </a:spcAft>
          </a:pPr>
          <a:r>
            <a:rPr lang="es-ES" sz="2000" b="1" kern="1200" dirty="0" smtClean="0">
              <a:solidFill>
                <a:schemeClr val="tx1"/>
              </a:solidFill>
            </a:rPr>
            <a:t>Clasificación Supervisada</a:t>
          </a:r>
          <a:endParaRPr lang="es-EC" sz="2000" kern="1200" dirty="0">
            <a:solidFill>
              <a:schemeClr val="tx1"/>
            </a:solidFill>
          </a:endParaRPr>
        </a:p>
      </dsp:txBody>
      <dsp:txXfrm rot="16200000">
        <a:off x="5976044" y="832342"/>
        <a:ext cx="2454177" cy="793205"/>
      </dsp:txXfrm>
    </dsp:sp>
    <dsp:sp modelId="{BE030083-AEC8-43C3-9B0E-DC36D199A40C}">
      <dsp:nvSpPr>
        <dsp:cNvPr id="0" name=""/>
        <dsp:cNvSpPr/>
      </dsp:nvSpPr>
      <dsp:spPr>
        <a:xfrm rot="5400000">
          <a:off x="6452384" y="2220097"/>
          <a:ext cx="641701" cy="700109"/>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5B7D0-007A-4928-8CFE-D6742E5E40CB}">
      <dsp:nvSpPr>
        <dsp:cNvPr id="0" name=""/>
        <dsp:cNvSpPr/>
      </dsp:nvSpPr>
      <dsp:spPr>
        <a:xfrm>
          <a:off x="7650585" y="1856"/>
          <a:ext cx="2954691" cy="299289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just" defTabSz="889000">
            <a:lnSpc>
              <a:spcPct val="90000"/>
            </a:lnSpc>
            <a:spcBef>
              <a:spcPct val="0"/>
            </a:spcBef>
            <a:spcAft>
              <a:spcPct val="35000"/>
            </a:spcAft>
          </a:pPr>
          <a:endParaRPr lang="es-ES" sz="2000" b="1" kern="1200" dirty="0" smtClean="0">
            <a:solidFill>
              <a:schemeClr val="tx1"/>
            </a:solidFill>
          </a:endParaRPr>
        </a:p>
        <a:p>
          <a:pPr lvl="0" algn="just" defTabSz="889000">
            <a:lnSpc>
              <a:spcPct val="90000"/>
            </a:lnSpc>
            <a:spcBef>
              <a:spcPct val="0"/>
            </a:spcBef>
            <a:spcAft>
              <a:spcPct val="35000"/>
            </a:spcAft>
          </a:pPr>
          <a:endParaRPr lang="es-ES" sz="2000" b="1" kern="1200" dirty="0" smtClean="0">
            <a:solidFill>
              <a:schemeClr val="tx1"/>
            </a:solidFill>
          </a:endParaRPr>
        </a:p>
        <a:p>
          <a:pPr lvl="0" algn="just" defTabSz="889000">
            <a:lnSpc>
              <a:spcPct val="90000"/>
            </a:lnSpc>
            <a:spcBef>
              <a:spcPct val="0"/>
            </a:spcBef>
            <a:spcAft>
              <a:spcPct val="35000"/>
            </a:spcAft>
          </a:pPr>
          <a:r>
            <a:rPr lang="es-ES" sz="2000" b="1" kern="1200" dirty="0" smtClean="0">
              <a:solidFill>
                <a:schemeClr val="tx1"/>
              </a:solidFill>
            </a:rPr>
            <a:t>Las clases seleccionadas fueron suelo urbano, vegetación y agua.</a:t>
          </a:r>
          <a:endParaRPr lang="es-EC" sz="2000" b="1" kern="1200" dirty="0">
            <a:solidFill>
              <a:schemeClr val="tx1"/>
            </a:solidFill>
          </a:endParaRPr>
        </a:p>
      </dsp:txBody>
      <dsp:txXfrm>
        <a:off x="7650585" y="1856"/>
        <a:ext cx="2954691" cy="2992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8C810-331F-4DE1-8EA3-6CDA418044CC}">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solidFill>
            </a:rPr>
            <a:t>Procesamiento de Bandas Térmica</a:t>
          </a:r>
          <a:endParaRPr lang="es-EC" sz="1600" kern="1200" dirty="0">
            <a:solidFill>
              <a:schemeClr val="tx1"/>
            </a:solidFill>
          </a:endParaRPr>
        </a:p>
      </dsp:txBody>
      <dsp:txXfrm rot="16200000">
        <a:off x="-1037070" y="2158725"/>
        <a:ext cx="2604801" cy="529431"/>
      </dsp:txXfrm>
    </dsp:sp>
    <dsp:sp modelId="{89E9FBBF-4486-4B6C-B346-1D9179C861C6}">
      <dsp:nvSpPr>
        <dsp:cNvPr id="0" name=""/>
        <dsp:cNvSpPr/>
      </dsp:nvSpPr>
      <dsp:spPr>
        <a:xfrm>
          <a:off x="530046" y="1121039"/>
          <a:ext cx="1972131" cy="31765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ES" sz="1800" b="1" kern="1200" dirty="0" smtClean="0">
              <a:solidFill>
                <a:schemeClr val="tx1"/>
              </a:solidFill>
            </a:rPr>
            <a:t>Una vez con la radiancia calibrada utilizamos la fórmula de Planck (Ecuación 5), para cálculo de la temperatura brillo en K. </a:t>
          </a:r>
        </a:p>
        <a:p>
          <a:pPr lvl="0" algn="l" defTabSz="800100">
            <a:lnSpc>
              <a:spcPct val="90000"/>
            </a:lnSpc>
            <a:spcBef>
              <a:spcPct val="0"/>
            </a:spcBef>
            <a:spcAft>
              <a:spcPct val="35000"/>
            </a:spcAft>
          </a:pPr>
          <a:endParaRPr lang="es-EC" sz="1800" b="1" kern="1200" dirty="0">
            <a:solidFill>
              <a:schemeClr val="tx1"/>
            </a:solidFill>
          </a:endParaRPr>
        </a:p>
      </dsp:txBody>
      <dsp:txXfrm>
        <a:off x="530046" y="1121039"/>
        <a:ext cx="1972131" cy="3176587"/>
      </dsp:txXfrm>
    </dsp:sp>
    <dsp:sp modelId="{B491A70B-77E3-40B7-9E46-4426673F880F}">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solidFill>
            </a:rPr>
            <a:t>Emisividad</a:t>
          </a:r>
          <a:endParaRPr lang="es-EC" sz="1600" kern="1200" dirty="0">
            <a:solidFill>
              <a:schemeClr val="tx1"/>
            </a:solidFill>
          </a:endParaRPr>
        </a:p>
      </dsp:txBody>
      <dsp:txXfrm rot="16200000">
        <a:off x="1702736" y="2158725"/>
        <a:ext cx="2604801" cy="529431"/>
      </dsp:txXfrm>
    </dsp:sp>
    <dsp:sp modelId="{9BB4351C-2FA0-4D46-B218-465C832D147D}">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7279A-22BE-45EB-8A2A-1C068764DFFD}">
      <dsp:nvSpPr>
        <dsp:cNvPr id="0" name=""/>
        <dsp:cNvSpPr/>
      </dsp:nvSpPr>
      <dsp:spPr>
        <a:xfrm>
          <a:off x="3269853" y="1121039"/>
          <a:ext cx="1972131" cy="31765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s-ES" sz="1800" b="1" kern="1200" dirty="0" smtClean="0">
              <a:solidFill>
                <a:schemeClr val="tx1"/>
              </a:solidFill>
            </a:rPr>
            <a:t>El método de los umbrales de Sobrino et al., (2000) .donde considera el índice NDVI, para este proceso se utilizó la herramienta de análisis de imágenes para determinar los valores de emisividad para cada categoría.</a:t>
          </a:r>
          <a:endParaRPr lang="es-EC" sz="1800" b="1" kern="1200" dirty="0">
            <a:solidFill>
              <a:schemeClr val="tx1"/>
            </a:solidFill>
          </a:endParaRPr>
        </a:p>
      </dsp:txBody>
      <dsp:txXfrm>
        <a:off x="3269853" y="1121039"/>
        <a:ext cx="1972131" cy="3176587"/>
      </dsp:txXfrm>
    </dsp:sp>
    <dsp:sp modelId="{26CD4A27-66EC-4C76-AE9D-8A82016A0210}">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ctr" defTabSz="711200">
            <a:lnSpc>
              <a:spcPct val="90000"/>
            </a:lnSpc>
            <a:spcBef>
              <a:spcPct val="0"/>
            </a:spcBef>
            <a:spcAft>
              <a:spcPct val="35000"/>
            </a:spcAft>
          </a:pPr>
          <a:r>
            <a:rPr lang="es-EC" sz="1600" b="1" kern="1200" dirty="0" err="1" smtClean="0">
              <a:solidFill>
                <a:schemeClr val="tx1"/>
              </a:solidFill>
            </a:rPr>
            <a:t>Determinacion</a:t>
          </a:r>
          <a:r>
            <a:rPr lang="es-EC" sz="1600" b="1" kern="1200" dirty="0" smtClean="0">
              <a:solidFill>
                <a:schemeClr val="tx1"/>
              </a:solidFill>
            </a:rPr>
            <a:t> LST</a:t>
          </a:r>
          <a:endParaRPr lang="es-EC" sz="1600" b="1" kern="1200" dirty="0">
            <a:solidFill>
              <a:schemeClr val="tx1"/>
            </a:solidFill>
          </a:endParaRPr>
        </a:p>
      </dsp:txBody>
      <dsp:txXfrm rot="16200000">
        <a:off x="4442543" y="2158725"/>
        <a:ext cx="2604801" cy="529431"/>
      </dsp:txXfrm>
    </dsp:sp>
    <dsp:sp modelId="{05771D4E-13AD-444D-8F11-2FF06DB7A8A5}">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421B4-4090-4337-9B82-05D9251BDF04}">
      <dsp:nvSpPr>
        <dsp:cNvPr id="0" name=""/>
        <dsp:cNvSpPr/>
      </dsp:nvSpPr>
      <dsp:spPr>
        <a:xfrm>
          <a:off x="6009659" y="1121039"/>
          <a:ext cx="1972131" cy="31765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r>
            <a:rPr lang="es-EC" sz="6500" kern="1200" dirty="0" smtClean="0"/>
            <a:t>.</a:t>
          </a:r>
          <a:endParaRPr lang="es-EC" sz="6500" kern="1200" dirty="0"/>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2FF1357-BB51-4E13-8B29-9799F60470EE}" type="datetimeFigureOut">
              <a:rPr lang="es-EC" smtClean="0"/>
              <a:t>16/09/2018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E50471-8B95-4AC5-8731-028C669A9A7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7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FF1357-BB51-4E13-8B29-9799F60470EE}" type="datetimeFigureOut">
              <a:rPr lang="es-EC" smtClean="0"/>
              <a:t>16/09/2018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346124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FF1357-BB51-4E13-8B29-9799F60470EE}" type="datetimeFigureOut">
              <a:rPr lang="es-EC" smtClean="0"/>
              <a:t>16/09/2018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426259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FF1357-BB51-4E13-8B29-9799F60470EE}" type="datetimeFigureOut">
              <a:rPr lang="es-EC" smtClean="0"/>
              <a:t>16/09/2018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58081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2FF1357-BB51-4E13-8B29-9799F60470EE}" type="datetimeFigureOut">
              <a:rPr lang="es-EC" smtClean="0"/>
              <a:t>16/09/2018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E50471-8B95-4AC5-8731-028C669A9A7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8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2FF1357-BB51-4E13-8B29-9799F60470EE}" type="datetimeFigureOut">
              <a:rPr lang="es-EC" smtClean="0"/>
              <a:t>16/09/2018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287650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2FF1357-BB51-4E13-8B29-9799F60470EE}" type="datetimeFigureOut">
              <a:rPr lang="es-EC" smtClean="0"/>
              <a:t>16/09/2018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107971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2FF1357-BB51-4E13-8B29-9799F60470EE}" type="datetimeFigureOut">
              <a:rPr lang="es-EC" smtClean="0"/>
              <a:t>16/09/2018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398252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FF1357-BB51-4E13-8B29-9799F60470EE}" type="datetimeFigureOut">
              <a:rPr lang="es-EC" smtClean="0"/>
              <a:t>16/09/2018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256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FF1357-BB51-4E13-8B29-9799F60470EE}" type="datetimeFigureOut">
              <a:rPr lang="es-EC" smtClean="0"/>
              <a:t>16/09/2018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E50471-8B95-4AC5-8731-028C669A9A73}" type="slidenum">
              <a:rPr lang="es-EC" smtClean="0"/>
              <a:t>‹Nº›</a:t>
            </a:fld>
            <a:endParaRPr lang="es-EC"/>
          </a:p>
        </p:txBody>
      </p:sp>
    </p:spTree>
    <p:extLst>
      <p:ext uri="{BB962C8B-B14F-4D97-AF65-F5344CB8AC3E}">
        <p14:creationId xmlns:p14="http://schemas.microsoft.com/office/powerpoint/2010/main" val="294237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FF1357-BB51-4E13-8B29-9799F60470EE}" type="datetimeFigureOut">
              <a:rPr lang="es-EC" smtClean="0"/>
              <a:t>16/09/2018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6E50471-8B95-4AC5-8731-028C669A9A73}" type="slidenum">
              <a:rPr lang="es-EC" smtClean="0"/>
              <a:t>‹Nº›</a:t>
            </a:fld>
            <a:endParaRPr lang="es-EC"/>
          </a:p>
        </p:txBody>
      </p:sp>
    </p:spTree>
    <p:extLst>
      <p:ext uri="{BB962C8B-B14F-4D97-AF65-F5344CB8AC3E}">
        <p14:creationId xmlns:p14="http://schemas.microsoft.com/office/powerpoint/2010/main" val="227937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FF1357-BB51-4E13-8B29-9799F60470EE}" type="datetimeFigureOut">
              <a:rPr lang="es-EC" smtClean="0"/>
              <a:t>16/09/2018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E50471-8B95-4AC5-8731-028C669A9A73}"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5315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5.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23.emf"/><Relationship Id="rId5" Type="http://schemas.openxmlformats.org/officeDocument/2006/relationships/diagramColors" Target="../diagrams/colors5.xml"/><Relationship Id="rId10" Type="http://schemas.openxmlformats.org/officeDocument/2006/relationships/image" Target="../media/image22.emf"/><Relationship Id="rId4" Type="http://schemas.openxmlformats.org/officeDocument/2006/relationships/diagramQuickStyle" Target="../diagrams/quickStyle5.xml"/><Relationship Id="rId9"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19422" y="1617785"/>
            <a:ext cx="8553156" cy="1730326"/>
          </a:xfrm>
          <a:prstGeom prst="rect">
            <a:avLst/>
          </a:prstGeom>
          <a:solidFill>
            <a:srgbClr val="7BC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1819422" y="3441258"/>
            <a:ext cx="8553156" cy="2631996"/>
          </a:xfrm>
          <a:solidFill>
            <a:schemeClr val="bg2">
              <a:lumMod val="75000"/>
            </a:schemeClr>
          </a:solidFill>
          <a:ln>
            <a:solidFill>
              <a:schemeClr val="tx1"/>
            </a:solidFill>
          </a:ln>
        </p:spPr>
        <p:txBody>
          <a:bodyPr>
            <a:normAutofit fontScale="90000"/>
          </a:bodyPr>
          <a:lstStyle/>
          <a:p>
            <a:pPr algn="ctr"/>
            <a:r>
              <a:rPr lang="es-ES" sz="2800" b="1" kern="0" dirty="0" smtClean="0">
                <a:solidFill>
                  <a:schemeClr val="tx1"/>
                </a:solidFill>
                <a:latin typeface="+mn-lt"/>
              </a:rPr>
              <a:t>UNIVERSIDAD DE LAS FUERZAS ARMADAS - ESPE </a:t>
            </a:r>
            <a:r>
              <a:rPr lang="es-EC" sz="2800" b="1" kern="0" dirty="0" smtClean="0">
                <a:solidFill>
                  <a:schemeClr val="tx1"/>
                </a:solidFill>
                <a:latin typeface="+mn-lt"/>
              </a:rPr>
              <a:t/>
            </a:r>
            <a:br>
              <a:rPr lang="es-EC" sz="2800" b="1" kern="0" dirty="0" smtClean="0">
                <a:solidFill>
                  <a:schemeClr val="tx1"/>
                </a:solidFill>
                <a:latin typeface="+mn-lt"/>
              </a:rPr>
            </a:br>
            <a:r>
              <a:rPr lang="es-EC" sz="1800" b="1" kern="0" dirty="0" smtClean="0">
                <a:solidFill>
                  <a:schemeClr val="tx1"/>
                </a:solidFill>
                <a:latin typeface="+mn-lt"/>
              </a:rPr>
              <a:t/>
            </a:r>
            <a:br>
              <a:rPr lang="es-EC" sz="1800" b="1" kern="0" dirty="0" smtClean="0">
                <a:solidFill>
                  <a:schemeClr val="tx1"/>
                </a:solidFill>
                <a:latin typeface="+mn-lt"/>
              </a:rPr>
            </a:br>
            <a:r>
              <a:rPr lang="es-EC" sz="2400" b="1" kern="0" dirty="0" smtClean="0">
                <a:solidFill>
                  <a:schemeClr val="tx1"/>
                </a:solidFill>
                <a:latin typeface="+mn-lt"/>
              </a:rPr>
              <a:t>DEPARTAMENTO  DE CIENCIAS DE LA TIERRA Y LA CONSTRUCCIÓN</a:t>
            </a:r>
            <a:r>
              <a:rPr lang="es-EC" sz="2000" b="1" kern="0" dirty="0" smtClean="0">
                <a:solidFill>
                  <a:schemeClr val="tx1"/>
                </a:solidFill>
                <a:latin typeface="+mn-lt"/>
              </a:rPr>
              <a:t/>
            </a:r>
            <a:br>
              <a:rPr lang="es-EC" sz="2000" b="1" kern="0" dirty="0" smtClean="0">
                <a:solidFill>
                  <a:schemeClr val="tx1"/>
                </a:solidFill>
                <a:latin typeface="+mn-lt"/>
              </a:rPr>
            </a:br>
            <a:r>
              <a:rPr lang="es-EC" sz="2400" b="1" dirty="0" smtClean="0">
                <a:latin typeface="+mn-lt"/>
              </a:rPr>
              <a:t/>
            </a:r>
            <a:br>
              <a:rPr lang="es-EC" sz="2400" b="1" dirty="0" smtClean="0">
                <a:latin typeface="+mn-lt"/>
              </a:rPr>
            </a:br>
            <a:r>
              <a:rPr lang="es-EC" sz="2400" b="1" dirty="0" smtClean="0">
                <a:solidFill>
                  <a:schemeClr val="tx1"/>
                </a:solidFill>
                <a:latin typeface="+mn-lt"/>
              </a:rPr>
              <a:t>MAESTRIA EN SISTEMAS DE GESTIÓN AMBIENTAL</a:t>
            </a:r>
            <a:r>
              <a:rPr lang="es-EC" sz="2400" b="1" dirty="0">
                <a:solidFill>
                  <a:schemeClr val="tx1"/>
                </a:solidFill>
              </a:rPr>
              <a:t/>
            </a:r>
            <a:br>
              <a:rPr lang="es-EC" sz="2400" b="1" dirty="0">
                <a:solidFill>
                  <a:schemeClr val="tx1"/>
                </a:solidFill>
              </a:rPr>
            </a:br>
            <a:r>
              <a:rPr lang="es-EC" sz="2400" b="1" dirty="0" smtClean="0">
                <a:solidFill>
                  <a:schemeClr val="tx1"/>
                </a:solidFill>
              </a:rPr>
              <a:t/>
            </a:r>
            <a:br>
              <a:rPr lang="es-EC" sz="2400" b="1" dirty="0" smtClean="0">
                <a:solidFill>
                  <a:schemeClr val="tx1"/>
                </a:solidFill>
              </a:rPr>
            </a:br>
            <a:r>
              <a:rPr lang="es-EC" sz="2700" b="1" kern="0" dirty="0">
                <a:solidFill>
                  <a:schemeClr val="tx1"/>
                </a:solidFill>
                <a:latin typeface="+mn-lt"/>
              </a:rPr>
              <a:t>TEMA</a:t>
            </a:r>
            <a:r>
              <a:rPr lang="es-EC" sz="2700" b="1" kern="0" dirty="0" smtClean="0">
                <a:solidFill>
                  <a:schemeClr val="tx1"/>
                </a:solidFill>
                <a:latin typeface="+mn-lt"/>
              </a:rPr>
              <a:t>: </a:t>
            </a:r>
            <a:r>
              <a:rPr lang="es-ES" sz="2700" b="1" kern="0" dirty="0" smtClean="0">
                <a:solidFill>
                  <a:schemeClr val="tx1"/>
                </a:solidFill>
                <a:latin typeface="+mn-lt"/>
              </a:rPr>
              <a:t>CAMBIOS EN URBANIZACIÓN E ISLA DE CALOR DE LA CIUDAD DE GUAYAQUIL, MEDIANTE IMÁGENES LANDSAT </a:t>
            </a:r>
            <a:r>
              <a:rPr lang="es-ES" sz="2700" b="1" kern="0" dirty="0">
                <a:solidFill>
                  <a:schemeClr val="tx1"/>
                </a:solidFill>
                <a:latin typeface="+mn-lt"/>
              </a:rPr>
              <a:t/>
            </a:r>
            <a:br>
              <a:rPr lang="es-ES" sz="2700" b="1" kern="0" dirty="0">
                <a:solidFill>
                  <a:schemeClr val="tx1"/>
                </a:solidFill>
                <a:latin typeface="+mn-lt"/>
              </a:rPr>
            </a:br>
            <a:r>
              <a:rPr lang="es-ES" sz="2700" b="1" kern="0" dirty="0">
                <a:solidFill>
                  <a:schemeClr val="tx1"/>
                </a:solidFill>
                <a:latin typeface="+mn-lt"/>
              </a:rPr>
              <a:t/>
            </a:r>
            <a:br>
              <a:rPr lang="es-ES" sz="2700" b="1" kern="0" dirty="0">
                <a:solidFill>
                  <a:schemeClr val="tx1"/>
                </a:solidFill>
                <a:latin typeface="+mn-lt"/>
              </a:rPr>
            </a:br>
            <a:r>
              <a:rPr lang="es-ES" sz="2200" b="1" kern="0" dirty="0">
                <a:solidFill>
                  <a:schemeClr val="bg1">
                    <a:lumMod val="85000"/>
                  </a:schemeClr>
                </a:solidFill>
                <a:latin typeface="+mn-lt"/>
              </a:rPr>
              <a:t>AUTOR: LILIANA MASAPANTA SANCHEZ</a:t>
            </a:r>
            <a:br>
              <a:rPr lang="es-ES" sz="2200" b="1" kern="0" dirty="0">
                <a:solidFill>
                  <a:schemeClr val="bg1">
                    <a:lumMod val="85000"/>
                  </a:schemeClr>
                </a:solidFill>
                <a:latin typeface="+mn-lt"/>
              </a:rPr>
            </a:br>
            <a:r>
              <a:rPr lang="es-ES" sz="2200" b="1" kern="0" dirty="0">
                <a:solidFill>
                  <a:schemeClr val="bg1">
                    <a:lumMod val="85000"/>
                  </a:schemeClr>
                </a:solidFill>
                <a:latin typeface="+mn-lt"/>
              </a:rPr>
              <a:t>DIRECTORA: Geog. LIDIA VLASSOVA PhD.</a:t>
            </a:r>
            <a:r>
              <a:rPr lang="es-ES" sz="2700" b="1" kern="0" dirty="0">
                <a:solidFill>
                  <a:schemeClr val="bg1">
                    <a:lumMod val="85000"/>
                  </a:schemeClr>
                </a:solidFill>
                <a:latin typeface="+mn-lt"/>
              </a:rPr>
              <a:t/>
            </a:r>
            <a:br>
              <a:rPr lang="es-ES" sz="2700" b="1" kern="0" dirty="0">
                <a:solidFill>
                  <a:schemeClr val="bg1">
                    <a:lumMod val="85000"/>
                  </a:schemeClr>
                </a:solidFill>
                <a:latin typeface="+mn-lt"/>
              </a:rPr>
            </a:br>
            <a:r>
              <a:rPr lang="es-ES" sz="2700" b="1" kern="0" dirty="0">
                <a:solidFill>
                  <a:schemeClr val="tx1"/>
                </a:solidFill>
                <a:latin typeface="+mn-lt"/>
              </a:rPr>
              <a:t/>
            </a:r>
            <a:br>
              <a:rPr lang="es-ES" sz="2700" b="1" kern="0" dirty="0">
                <a:solidFill>
                  <a:schemeClr val="tx1"/>
                </a:solidFill>
                <a:latin typeface="+mn-lt"/>
              </a:rPr>
            </a:br>
            <a:r>
              <a:rPr lang="es-ES" sz="2700" b="1" kern="0" dirty="0" smtClean="0">
                <a:solidFill>
                  <a:schemeClr val="tx1"/>
                </a:solidFill>
                <a:latin typeface="+mn-lt"/>
              </a:rPr>
              <a:t>2018</a:t>
            </a:r>
            <a:r>
              <a:rPr lang="es-EC" sz="2800" b="1" kern="0" dirty="0">
                <a:solidFill>
                  <a:schemeClr val="tx1"/>
                </a:solidFill>
                <a:latin typeface="+mn-lt"/>
              </a:rPr>
              <a:t/>
            </a:r>
            <a:br>
              <a:rPr lang="es-EC" sz="2800" b="1" kern="0" dirty="0">
                <a:solidFill>
                  <a:schemeClr val="tx1"/>
                </a:solidFill>
                <a:latin typeface="+mn-lt"/>
              </a:rPr>
            </a:br>
            <a:endParaRPr lang="es-EC" sz="2800" b="1" kern="0" dirty="0">
              <a:solidFill>
                <a:schemeClr val="tx1"/>
              </a:solidFill>
              <a:latin typeface="+mn-lt"/>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226" y="93145"/>
            <a:ext cx="6284479" cy="1431493"/>
          </a:xfrm>
          <a:prstGeom prst="rect">
            <a:avLst/>
          </a:prstGeom>
        </p:spPr>
      </p:pic>
    </p:spTree>
    <p:extLst>
      <p:ext uri="{BB962C8B-B14F-4D97-AF65-F5344CB8AC3E}">
        <p14:creationId xmlns:p14="http://schemas.microsoft.com/office/powerpoint/2010/main" val="539206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40339"/>
          </a:xfrm>
        </p:spPr>
        <p:txBody>
          <a:bodyPr>
            <a:normAutofit fontScale="90000"/>
          </a:bodyPr>
          <a:lstStyle/>
          <a:p>
            <a:pPr lvl="2" algn="l" rtl="0">
              <a:lnSpc>
                <a:spcPct val="85000"/>
              </a:lnSpc>
              <a:spcBef>
                <a:spcPct val="0"/>
              </a:spcBef>
            </a:pPr>
            <a:r>
              <a:rPr lang="es-EC" sz="4000" b="1" dirty="0">
                <a:latin typeface="+mn-lt"/>
              </a:rPr>
              <a:t>8</a:t>
            </a:r>
            <a:r>
              <a:rPr lang="es-EC" sz="4000" b="1" dirty="0" smtClean="0">
                <a:latin typeface="+mn-lt"/>
              </a:rPr>
              <a:t>. DESARROLLO DEL PROBLEMA</a:t>
            </a:r>
            <a:r>
              <a:rPr lang="es-EC" sz="2000" b="1" dirty="0"/>
              <a:t/>
            </a:r>
            <a:br>
              <a:rPr lang="es-EC" sz="2000"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27041131"/>
              </p:ext>
            </p:extLst>
          </p:nvPr>
        </p:nvGraphicFramePr>
        <p:xfrm>
          <a:off x="1097280" y="1156946"/>
          <a:ext cx="10058400" cy="313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0" y="4457343"/>
            <a:ext cx="12192000" cy="240065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
              <a:lnSpc>
                <a:spcPct val="150000"/>
              </a:lnSpc>
            </a:pPr>
            <a:r>
              <a:rPr lang="es-EC" sz="2000" dirty="0" smtClean="0">
                <a:latin typeface="Arial" panose="020B0604020202020204" pitchFamily="34" charset="0"/>
                <a:cs typeface="Arial" panose="020B0604020202020204" pitchFamily="34" charset="0"/>
              </a:rPr>
              <a:t>Guayaquil, está </a:t>
            </a:r>
            <a:r>
              <a:rPr lang="es-EC" sz="2000" dirty="0">
                <a:latin typeface="Arial" panose="020B0604020202020204" pitchFamily="34" charset="0"/>
                <a:cs typeface="Arial" panose="020B0604020202020204" pitchFamily="34" charset="0"/>
              </a:rPr>
              <a:t>experimentando un crecimiento desmedido y desordenado que ha ocasionado que se irrespete la propiedad del Estado y la privada, además de las leyes y ha afectado ecosistemas </a:t>
            </a:r>
            <a:r>
              <a:rPr lang="es-EC" sz="2000" dirty="0" smtClean="0">
                <a:latin typeface="Arial" panose="020B0604020202020204" pitchFamily="34" charset="0"/>
                <a:cs typeface="Arial" panose="020B0604020202020204" pitchFamily="34" charset="0"/>
              </a:rPr>
              <a:t>naturales   </a:t>
            </a:r>
            <a:r>
              <a:rPr lang="es-EC" sz="2000" dirty="0">
                <a:latin typeface="Arial" panose="020B0604020202020204" pitchFamily="34" charset="0"/>
                <a:cs typeface="Arial" panose="020B0604020202020204" pitchFamily="34" charset="0"/>
              </a:rPr>
              <a:t>( se rellenaron esteros y se taló manglar, se eliminaron bosques, se modificaron o interrumpieron los drenajes naturales de las aguas lluvia), lo que ha provocado una serie de impactos negativos, situaciones de riesgo y vulnerabilidad para los </a:t>
            </a:r>
            <a:r>
              <a:rPr lang="es-EC" sz="2000" dirty="0" smtClean="0">
                <a:latin typeface="Arial" panose="020B0604020202020204" pitchFamily="34" charset="0"/>
                <a:cs typeface="Arial" panose="020B0604020202020204" pitchFamily="34" charset="0"/>
              </a:rPr>
              <a:t>habitantes. </a:t>
            </a:r>
            <a:endParaRPr lang="es-EC" sz="20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6479" y="27296"/>
            <a:ext cx="3875521" cy="882775"/>
          </a:xfrm>
          <a:prstGeom prst="rect">
            <a:avLst/>
          </a:prstGeom>
        </p:spPr>
      </p:pic>
    </p:spTree>
    <p:extLst>
      <p:ext uri="{BB962C8B-B14F-4D97-AF65-F5344CB8AC3E}">
        <p14:creationId xmlns:p14="http://schemas.microsoft.com/office/powerpoint/2010/main" val="328150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87789"/>
            <a:ext cx="10058400" cy="618979"/>
          </a:xfrm>
        </p:spPr>
        <p:txBody>
          <a:bodyPr>
            <a:normAutofit fontScale="90000"/>
          </a:bodyPr>
          <a:lstStyle/>
          <a:p>
            <a:pPr lvl="2" algn="l" rtl="0">
              <a:lnSpc>
                <a:spcPct val="85000"/>
              </a:lnSpc>
              <a:spcBef>
                <a:spcPct val="0"/>
              </a:spcBef>
            </a:pPr>
            <a:r>
              <a:rPr lang="es-ES" sz="3600" b="1" dirty="0">
                <a:latin typeface="+mn-lt"/>
              </a:rPr>
              <a:t>9</a:t>
            </a:r>
            <a:r>
              <a:rPr lang="es-ES" sz="3600" b="1" dirty="0" smtClean="0">
                <a:latin typeface="+mn-lt"/>
              </a:rPr>
              <a:t>. JUSTIFICACIÓN </a:t>
            </a:r>
            <a:r>
              <a:rPr lang="es-ES" sz="3600" b="1" dirty="0">
                <a:latin typeface="+mn-lt"/>
              </a:rPr>
              <a:t>E IMPORTANCIA</a:t>
            </a:r>
            <a:r>
              <a:rPr lang="es-EC" sz="3600" b="1" dirty="0">
                <a:latin typeface="+mn-lt"/>
              </a:rPr>
              <a:t/>
            </a:r>
            <a:br>
              <a:rPr lang="es-EC" sz="3600" b="1" dirty="0">
                <a:latin typeface="+mn-lt"/>
              </a:rPr>
            </a:br>
            <a:endParaRPr lang="es-EC" sz="3600" b="1" dirty="0">
              <a:latin typeface="+mn-l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91550090"/>
              </p:ext>
            </p:extLst>
          </p:nvPr>
        </p:nvGraphicFramePr>
        <p:xfrm>
          <a:off x="1096963" y="1293813"/>
          <a:ext cx="10058400"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6479" y="0"/>
            <a:ext cx="3875521" cy="882775"/>
          </a:xfrm>
          <a:prstGeom prst="rect">
            <a:avLst/>
          </a:prstGeom>
        </p:spPr>
      </p:pic>
    </p:spTree>
    <p:extLst>
      <p:ext uri="{BB962C8B-B14F-4D97-AF65-F5344CB8AC3E}">
        <p14:creationId xmlns:p14="http://schemas.microsoft.com/office/powerpoint/2010/main" val="4249128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44400"/>
            <a:ext cx="7219199" cy="529323"/>
          </a:xfrm>
          <a:solidFill>
            <a:schemeClr val="bg1">
              <a:lumMod val="85000"/>
            </a:schemeClr>
          </a:solidFill>
        </p:spPr>
        <p:style>
          <a:lnRef idx="1">
            <a:schemeClr val="dk1"/>
          </a:lnRef>
          <a:fillRef idx="2">
            <a:schemeClr val="dk1"/>
          </a:fillRef>
          <a:effectRef idx="1">
            <a:schemeClr val="dk1"/>
          </a:effectRef>
          <a:fontRef idx="minor">
            <a:schemeClr val="dk1"/>
          </a:fontRef>
        </p:style>
        <p:txBody>
          <a:bodyPr>
            <a:normAutofit/>
          </a:bodyPr>
          <a:lstStyle/>
          <a:p>
            <a:pPr algn="ctr"/>
            <a:r>
              <a:rPr lang="es-EC" sz="3200" b="1" dirty="0" smtClean="0"/>
              <a:t>10</a:t>
            </a:r>
            <a:r>
              <a:rPr lang="es-EC" sz="3200" b="1" dirty="0" smtClean="0">
                <a:latin typeface="+mn-lt"/>
              </a:rPr>
              <a:t>. </a:t>
            </a:r>
            <a:r>
              <a:rPr lang="es-EC" sz="3200" b="1" dirty="0">
                <a:latin typeface="+mn-lt"/>
              </a:rPr>
              <a:t>OBJETIVOS</a:t>
            </a:r>
          </a:p>
        </p:txBody>
      </p:sp>
      <p:sp>
        <p:nvSpPr>
          <p:cNvPr id="3" name="Marcador de contenido 2"/>
          <p:cNvSpPr>
            <a:spLocks noGrp="1"/>
          </p:cNvSpPr>
          <p:nvPr>
            <p:ph sz="half" idx="1"/>
          </p:nvPr>
        </p:nvSpPr>
        <p:spPr>
          <a:solidFill>
            <a:schemeClr val="accent1">
              <a:lumMod val="60000"/>
              <a:lumOff val="40000"/>
            </a:schemeClr>
          </a:solidFill>
          <a:ln>
            <a:solidFill>
              <a:schemeClr val="accent1">
                <a:lumMod val="60000"/>
                <a:lumOff val="40000"/>
              </a:schemeClr>
            </a:solidFill>
          </a:ln>
        </p:spPr>
        <p:txBody>
          <a:bodyPr>
            <a:normAutofit fontScale="85000" lnSpcReduction="20000"/>
          </a:bodyPr>
          <a:lstStyle/>
          <a:p>
            <a:r>
              <a:rPr lang="es-EC" b="1" dirty="0" smtClean="0">
                <a:solidFill>
                  <a:schemeClr val="tx1"/>
                </a:solidFill>
                <a:latin typeface="Arial" panose="020B0604020202020204" pitchFamily="34" charset="0"/>
                <a:cs typeface="Arial" panose="020B0604020202020204" pitchFamily="34" charset="0"/>
              </a:rPr>
              <a:t>GENERAL</a:t>
            </a:r>
          </a:p>
          <a:p>
            <a:pPr algn="just"/>
            <a:endParaRPr lang="es-ES" dirty="0" smtClean="0">
              <a:solidFill>
                <a:schemeClr val="tx1"/>
              </a:solidFill>
              <a:latin typeface="Arial" panose="020B0604020202020204" pitchFamily="34" charset="0"/>
              <a:cs typeface="Arial" panose="020B0604020202020204" pitchFamily="34" charset="0"/>
            </a:endParaRPr>
          </a:p>
          <a:p>
            <a:pPr algn="just"/>
            <a:endParaRPr lang="es-ES" dirty="0">
              <a:solidFill>
                <a:schemeClr val="tx1"/>
              </a:solidFill>
              <a:latin typeface="Arial" panose="020B0604020202020204" pitchFamily="34" charset="0"/>
              <a:cs typeface="Arial" panose="020B0604020202020204" pitchFamily="34" charset="0"/>
            </a:endParaRPr>
          </a:p>
          <a:p>
            <a:pPr algn="just">
              <a:lnSpc>
                <a:spcPct val="170000"/>
              </a:lnSpc>
            </a:pPr>
            <a:r>
              <a:rPr lang="es-ES" dirty="0" smtClean="0">
                <a:solidFill>
                  <a:schemeClr val="tx1"/>
                </a:solidFill>
                <a:latin typeface="Arial" panose="020B0604020202020204" pitchFamily="34" charset="0"/>
                <a:cs typeface="Arial" panose="020B0604020202020204" pitchFamily="34" charset="0"/>
              </a:rPr>
              <a:t>Determinar </a:t>
            </a:r>
            <a:r>
              <a:rPr lang="es-ES" dirty="0">
                <a:solidFill>
                  <a:schemeClr val="tx1"/>
                </a:solidFill>
                <a:latin typeface="Arial" panose="020B0604020202020204" pitchFamily="34" charset="0"/>
                <a:cs typeface="Arial" panose="020B0604020202020204" pitchFamily="34" charset="0"/>
              </a:rPr>
              <a:t>los cambios en Urbanización e Islas de Calor de la Ciudad de Guayaquil mediante Imágenes Satelitales Landsat durante el periodo 1985-2010.</a:t>
            </a:r>
            <a:endParaRPr lang="es-EC" dirty="0">
              <a:solidFill>
                <a:schemeClr val="tx1"/>
              </a:solidFill>
              <a:latin typeface="Arial" panose="020B0604020202020204" pitchFamily="34" charset="0"/>
              <a:cs typeface="Arial" panose="020B0604020202020204" pitchFamily="34" charset="0"/>
            </a:endParaRPr>
          </a:p>
          <a:p>
            <a:pPr algn="just"/>
            <a:endParaRPr lang="es-EC" dirty="0">
              <a:solidFill>
                <a:schemeClr val="tx1"/>
              </a:solidFill>
            </a:endParaRPr>
          </a:p>
        </p:txBody>
      </p:sp>
      <p:sp>
        <p:nvSpPr>
          <p:cNvPr id="4" name="Marcador de contenido 3"/>
          <p:cNvSpPr>
            <a:spLocks noGrp="1"/>
          </p:cNvSpPr>
          <p:nvPr>
            <p:ph sz="half" idx="2"/>
          </p:nvPr>
        </p:nvSpPr>
        <p:spPr>
          <a:solidFill>
            <a:schemeClr val="accent1">
              <a:lumMod val="60000"/>
              <a:lumOff val="40000"/>
            </a:schemeClr>
          </a:solidFill>
        </p:spPr>
        <p:txBody>
          <a:bodyPr>
            <a:normAutofit fontScale="85000" lnSpcReduction="20000"/>
          </a:bodyPr>
          <a:lstStyle/>
          <a:p>
            <a:r>
              <a:rPr lang="es-EC" b="1" dirty="0" smtClean="0">
                <a:solidFill>
                  <a:schemeClr val="tx1"/>
                </a:solidFill>
              </a:rPr>
              <a:t>ESPECIFICOS</a:t>
            </a:r>
          </a:p>
          <a:p>
            <a:pPr lvl="0" algn="just">
              <a:lnSpc>
                <a:spcPct val="110000"/>
              </a:lnSpc>
              <a:buFont typeface="Wingdings" panose="05000000000000000000" pitchFamily="2" charset="2"/>
              <a:buChar char="q"/>
            </a:pPr>
            <a:r>
              <a:rPr lang="es-ES" dirty="0">
                <a:latin typeface="Arial" panose="020B0604020202020204" pitchFamily="34" charset="0"/>
                <a:cs typeface="Arial" panose="020B0604020202020204" pitchFamily="34" charset="0"/>
              </a:rPr>
              <a:t>Determinar el avance del crecimiento urbano de la ciudad de Guayaquil a través de la utilización de imágenes Landsat durante el periodo 1985-2010.</a:t>
            </a:r>
            <a:endParaRPr lang="es-EC" dirty="0">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q"/>
            </a:pPr>
            <a:r>
              <a:rPr lang="es-ES" dirty="0">
                <a:latin typeface="Arial" panose="020B0604020202020204" pitchFamily="34" charset="0"/>
                <a:cs typeface="Arial" panose="020B0604020202020204" pitchFamily="34" charset="0"/>
              </a:rPr>
              <a:t>Elaborar mapas de distribución de temperatura de superficie con el fin de determinar la extensión y configuración de la Isla de Calor Urbana la ciudad de </a:t>
            </a:r>
            <a:r>
              <a:rPr lang="es-ES" dirty="0" smtClean="0">
                <a:latin typeface="Arial" panose="020B0604020202020204" pitchFamily="34" charset="0"/>
                <a:cs typeface="Arial" panose="020B0604020202020204" pitchFamily="34" charset="0"/>
              </a:rPr>
              <a:t>Guayaquil.</a:t>
            </a:r>
          </a:p>
          <a:p>
            <a:pPr algn="just">
              <a:lnSpc>
                <a:spcPct val="110000"/>
              </a:lnSpc>
              <a:buFont typeface="Wingdings" panose="05000000000000000000" pitchFamily="2" charset="2"/>
              <a:buChar char="q"/>
            </a:pPr>
            <a:r>
              <a:rPr lang="es-ES" dirty="0">
                <a:latin typeface="Arial" panose="020B0604020202020204" pitchFamily="34" charset="0"/>
                <a:cs typeface="Arial" panose="020B0604020202020204" pitchFamily="34" charset="0"/>
              </a:rPr>
              <a:t>Analizar la relación existente entre los patrones de urbanización y las Islas de Calor en la ciudad de Guayaquil, en el periodo 1985-2010 y determinar los efectos ambientales ocasionados por el aumento de la </a:t>
            </a:r>
            <a:r>
              <a:rPr lang="es-ES" dirty="0" smtClean="0">
                <a:latin typeface="Arial" panose="020B0604020202020204" pitchFamily="34" charset="0"/>
                <a:cs typeface="Arial" panose="020B0604020202020204" pitchFamily="34" charset="0"/>
              </a:rPr>
              <a:t>temperatura.</a:t>
            </a:r>
            <a:endParaRPr lang="es-EC" b="1"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79" y="244400"/>
            <a:ext cx="3875521" cy="882775"/>
          </a:xfrm>
          <a:prstGeom prst="rect">
            <a:avLst/>
          </a:prstGeom>
        </p:spPr>
      </p:pic>
    </p:spTree>
    <p:extLst>
      <p:ext uri="{BB962C8B-B14F-4D97-AF65-F5344CB8AC3E}">
        <p14:creationId xmlns:p14="http://schemas.microsoft.com/office/powerpoint/2010/main" val="2537762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4417255" cy="754406"/>
          </a:xfrm>
        </p:spPr>
        <p:txBody>
          <a:bodyPr>
            <a:normAutofit/>
          </a:bodyPr>
          <a:lstStyle/>
          <a:p>
            <a:pPr algn="ctr"/>
            <a:r>
              <a:rPr lang="es-EC" sz="3200" b="1" dirty="0">
                <a:solidFill>
                  <a:schemeClr val="dk1"/>
                </a:solidFill>
                <a:latin typeface="+mn-lt"/>
                <a:ea typeface="+mn-ea"/>
                <a:cs typeface="+mn-cs"/>
              </a:rPr>
              <a:t>11. AREA DE ESTUDIO</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514535" y="777922"/>
            <a:ext cx="6578991" cy="5281061"/>
          </a:xfrm>
          <a:prstGeom prst="rect">
            <a:avLst/>
          </a:prstGeom>
          <a:noFill/>
          <a:ln>
            <a:noFill/>
          </a:ln>
        </p:spPr>
      </p:pic>
      <p:sp>
        <p:nvSpPr>
          <p:cNvPr id="5" name="CuadroTexto 4"/>
          <p:cNvSpPr txBox="1"/>
          <p:nvPr/>
        </p:nvSpPr>
        <p:spPr>
          <a:xfrm>
            <a:off x="942533" y="2053883"/>
            <a:ext cx="4417257" cy="2862322"/>
          </a:xfrm>
          <a:prstGeom prst="rect">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50000"/>
              </a:lnSpc>
            </a:pPr>
            <a:r>
              <a:rPr lang="es-ES" sz="2000" dirty="0" smtClean="0">
                <a:latin typeface="Arial" panose="020B0604020202020204" pitchFamily="34" charset="0"/>
                <a:cs typeface="Arial" panose="020B0604020202020204" pitchFamily="34" charset="0"/>
              </a:rPr>
              <a:t>Ubicada </a:t>
            </a:r>
            <a:r>
              <a:rPr lang="es-ES" sz="2000" dirty="0">
                <a:latin typeface="Arial" panose="020B0604020202020204" pitchFamily="34" charset="0"/>
                <a:cs typeface="Arial" panose="020B0604020202020204" pitchFamily="34" charset="0"/>
              </a:rPr>
              <a:t>en la provincia del Guayas, en la región natural Costa del Ecuador. Se encuentra localizada geográficamente en 2°12 ́ S, 79°58 ́ W, que corresponde a la Zona 17 Sur, proyección </a:t>
            </a:r>
            <a:r>
              <a:rPr lang="es-ES" sz="2000" dirty="0" smtClean="0">
                <a:latin typeface="Arial" panose="020B0604020202020204" pitchFamily="34" charset="0"/>
                <a:cs typeface="Arial" panose="020B0604020202020204" pitchFamily="34" charset="0"/>
              </a:rPr>
              <a:t>UTM.</a:t>
            </a:r>
            <a:endParaRPr lang="es-EC" sz="20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79" y="0"/>
            <a:ext cx="3875521" cy="777921"/>
          </a:xfrm>
          <a:prstGeom prst="rect">
            <a:avLst/>
          </a:prstGeom>
        </p:spPr>
      </p:pic>
    </p:spTree>
    <p:extLst>
      <p:ext uri="{BB962C8B-B14F-4D97-AF65-F5344CB8AC3E}">
        <p14:creationId xmlns:p14="http://schemas.microsoft.com/office/powerpoint/2010/main" val="3782100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4600135" cy="670000"/>
          </a:xfrm>
        </p:spPr>
        <p:txBody>
          <a:bodyPr>
            <a:normAutofit/>
          </a:bodyPr>
          <a:lstStyle/>
          <a:p>
            <a:pPr lvl="1" algn="ctr" rtl="0">
              <a:lnSpc>
                <a:spcPct val="85000"/>
              </a:lnSpc>
              <a:spcBef>
                <a:spcPct val="0"/>
              </a:spcBef>
            </a:pPr>
            <a:r>
              <a:rPr lang="es-ES" sz="3200" b="1" kern="1200" spc="-50" dirty="0">
                <a:solidFill>
                  <a:schemeClr val="dk1"/>
                </a:solidFill>
                <a:latin typeface="+mn-lt"/>
                <a:ea typeface="+mn-ea"/>
                <a:cs typeface="+mn-cs"/>
              </a:rPr>
              <a:t>12. MATERIALES</a:t>
            </a:r>
            <a:endParaRPr lang="es-EC" sz="3200" b="1" kern="1200" spc="-50" dirty="0">
              <a:solidFill>
                <a:schemeClr val="dk1"/>
              </a:solidFill>
              <a:latin typeface="+mn-lt"/>
              <a:ea typeface="+mn-ea"/>
              <a:cs typeface="+mn-cs"/>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56370204"/>
              </p:ext>
            </p:extLst>
          </p:nvPr>
        </p:nvGraphicFramePr>
        <p:xfrm>
          <a:off x="1096963" y="1223963"/>
          <a:ext cx="10058400" cy="464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5303520" y="3777066"/>
            <a:ext cx="1927273" cy="369332"/>
          </a:xfrm>
          <a:prstGeom prst="rect">
            <a:avLst/>
          </a:prstGeom>
          <a:noFill/>
        </p:spPr>
        <p:txBody>
          <a:bodyPr wrap="square" rtlCol="0">
            <a:spAutoFit/>
          </a:bodyPr>
          <a:lstStyle/>
          <a:p>
            <a:r>
              <a:rPr lang="es-EC" b="1" dirty="0" smtClean="0">
                <a:solidFill>
                  <a:schemeClr val="bg1"/>
                </a:solidFill>
              </a:rPr>
              <a:t>GOOGLE EARTH</a:t>
            </a:r>
            <a:endParaRPr lang="es-EC" b="1" dirty="0">
              <a:solidFill>
                <a:schemeClr val="bg1"/>
              </a:solidFill>
            </a:endParaRPr>
          </a:p>
        </p:txBody>
      </p:sp>
      <p:sp>
        <p:nvSpPr>
          <p:cNvPr id="7" name="CuadroTexto 6"/>
          <p:cNvSpPr txBox="1"/>
          <p:nvPr/>
        </p:nvSpPr>
        <p:spPr>
          <a:xfrm>
            <a:off x="7680960" y="3777066"/>
            <a:ext cx="1012874" cy="369332"/>
          </a:xfrm>
          <a:prstGeom prst="rect">
            <a:avLst/>
          </a:prstGeom>
          <a:noFill/>
        </p:spPr>
        <p:txBody>
          <a:bodyPr wrap="square" rtlCol="0">
            <a:spAutoFit/>
          </a:bodyPr>
          <a:lstStyle/>
          <a:p>
            <a:r>
              <a:rPr lang="es-EC" b="1" dirty="0" smtClean="0">
                <a:solidFill>
                  <a:schemeClr val="bg1"/>
                </a:solidFill>
              </a:rPr>
              <a:t>ENVI</a:t>
            </a:r>
            <a:endParaRPr lang="es-EC" b="1" dirty="0">
              <a:solidFill>
                <a:schemeClr val="bg1"/>
              </a:solidFill>
            </a:endParaRPr>
          </a:p>
        </p:txBody>
      </p:sp>
      <p:sp>
        <p:nvSpPr>
          <p:cNvPr id="8" name="CuadroTexto 7"/>
          <p:cNvSpPr txBox="1"/>
          <p:nvPr/>
        </p:nvSpPr>
        <p:spPr>
          <a:xfrm>
            <a:off x="9594167" y="3777066"/>
            <a:ext cx="1069145" cy="369332"/>
          </a:xfrm>
          <a:prstGeom prst="rect">
            <a:avLst/>
          </a:prstGeom>
          <a:noFill/>
        </p:spPr>
        <p:txBody>
          <a:bodyPr wrap="square" rtlCol="0">
            <a:spAutoFit/>
          </a:bodyPr>
          <a:lstStyle/>
          <a:p>
            <a:r>
              <a:rPr lang="es-EC" b="1" dirty="0" smtClean="0">
                <a:solidFill>
                  <a:schemeClr val="bg1"/>
                </a:solidFill>
              </a:rPr>
              <a:t>ARC GIS</a:t>
            </a:r>
            <a:endParaRPr lang="es-EC" b="1" dirty="0">
              <a:solidFill>
                <a:schemeClr val="bg1"/>
              </a:solidFill>
            </a:endParaRPr>
          </a:p>
        </p:txBody>
      </p:sp>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6479" y="73829"/>
            <a:ext cx="3875521" cy="882775"/>
          </a:xfrm>
          <a:prstGeom prst="rect">
            <a:avLst/>
          </a:prstGeom>
        </p:spPr>
      </p:pic>
    </p:spTree>
    <p:extLst>
      <p:ext uri="{BB962C8B-B14F-4D97-AF65-F5344CB8AC3E}">
        <p14:creationId xmlns:p14="http://schemas.microsoft.com/office/powerpoint/2010/main" val="1118010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093" y="177421"/>
            <a:ext cx="9749960" cy="641445"/>
          </a:xfrm>
        </p:spPr>
        <p:txBody>
          <a:bodyPr>
            <a:normAutofit/>
          </a:bodyPr>
          <a:lstStyle/>
          <a:p>
            <a:r>
              <a:rPr lang="es-EC" sz="3200" b="1" dirty="0" smtClean="0">
                <a:latin typeface="+mn-lt"/>
              </a:rPr>
              <a:t>13. METODOLOGIA</a:t>
            </a:r>
            <a:endParaRPr lang="es-EC" sz="3200" b="1" dirty="0">
              <a:latin typeface="+mn-lt"/>
            </a:endParaRP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val="0"/>
              </a:ext>
            </a:extLst>
          </a:blip>
          <a:srcRect t="10128" r="4361"/>
          <a:stretch/>
        </p:blipFill>
        <p:spPr bwMode="auto">
          <a:xfrm>
            <a:off x="1" y="1132764"/>
            <a:ext cx="12192000" cy="5725237"/>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79" y="56755"/>
            <a:ext cx="3875521" cy="882775"/>
          </a:xfrm>
          <a:prstGeom prst="rect">
            <a:avLst/>
          </a:prstGeom>
        </p:spPr>
      </p:pic>
    </p:spTree>
    <p:extLst>
      <p:ext uri="{BB962C8B-B14F-4D97-AF65-F5344CB8AC3E}">
        <p14:creationId xmlns:p14="http://schemas.microsoft.com/office/powerpoint/2010/main" val="754810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41195"/>
            <a:ext cx="10058400" cy="1450757"/>
          </a:xfrm>
        </p:spPr>
        <p:txBody>
          <a:bodyPr/>
          <a:lstStyle/>
          <a:p>
            <a:pPr algn="ctr"/>
            <a:r>
              <a:rPr lang="es-EC" b="1" dirty="0" smtClean="0"/>
              <a:t>ÍNDICES ESPECTRALES </a:t>
            </a:r>
            <a:endParaRPr lang="es-EC"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97280" y="1845734"/>
                <a:ext cx="10058400" cy="4336702"/>
              </a:xfrm>
            </p:spPr>
            <p:style>
              <a:lnRef idx="1">
                <a:schemeClr val="dk1"/>
              </a:lnRef>
              <a:fillRef idx="2">
                <a:schemeClr val="dk1"/>
              </a:fillRef>
              <a:effectRef idx="1">
                <a:schemeClr val="dk1"/>
              </a:effectRef>
              <a:fontRef idx="minor">
                <a:schemeClr val="dk1"/>
              </a:fontRef>
            </p:style>
            <p:txBody>
              <a:bodyPr/>
              <a:lstStyle/>
              <a:p>
                <a:r>
                  <a:rPr lang="es-ES" dirty="0"/>
                  <a:t> </a:t>
                </a:r>
                <a:r>
                  <a:rPr lang="es-ES" b="1" dirty="0"/>
                  <a:t>NDVI = (IRC –R) / (IRC + R) </a:t>
                </a:r>
                <a:r>
                  <a:rPr lang="es-ES" b="1" dirty="0" smtClean="0"/>
                  <a:t>                            </a:t>
                </a:r>
                <a:r>
                  <a:rPr lang="es-ES" b="1" dirty="0"/>
                  <a:t>NDVI = </a:t>
                </a:r>
                <a14:m>
                  <m:oMath xmlns:m="http://schemas.openxmlformats.org/officeDocument/2006/math">
                    <m:f>
                      <m:fPr>
                        <m:ctrlPr>
                          <a:rPr lang="es-EC" b="1" i="1">
                            <a:latin typeface="Cambria Math" panose="02040503050406030204" pitchFamily="18" charset="0"/>
                          </a:rPr>
                        </m:ctrlPr>
                      </m:fPr>
                      <m:num>
                        <m:r>
                          <a:rPr lang="es-ES" b="1" i="1">
                            <a:latin typeface="Cambria Math" panose="02040503050406030204" pitchFamily="18" charset="0"/>
                          </a:rPr>
                          <m:t>𝑩𝒂𝒏𝒅</m:t>
                        </m:r>
                        <m:r>
                          <a:rPr lang="es-ES" b="1" i="1">
                            <a:latin typeface="Cambria Math" panose="02040503050406030204" pitchFamily="18" charset="0"/>
                          </a:rPr>
                          <m:t>𝟒</m:t>
                        </m:r>
                        <m:r>
                          <a:rPr lang="es-ES" b="1" i="1">
                            <a:latin typeface="Cambria Math" panose="02040503050406030204" pitchFamily="18" charset="0"/>
                          </a:rPr>
                          <m:t>−</m:t>
                        </m:r>
                        <m:r>
                          <a:rPr lang="es-ES" b="1" i="1">
                            <a:latin typeface="Cambria Math" panose="02040503050406030204" pitchFamily="18" charset="0"/>
                          </a:rPr>
                          <m:t>𝑩𝒂𝒏𝒅</m:t>
                        </m:r>
                        <m:r>
                          <a:rPr lang="es-ES" b="1">
                            <a:latin typeface="Cambria Math" panose="02040503050406030204" pitchFamily="18" charset="0"/>
                          </a:rPr>
                          <m:t> </m:t>
                        </m:r>
                        <m:r>
                          <a:rPr lang="es-ES" b="1" i="1">
                            <a:latin typeface="Cambria Math" panose="02040503050406030204" pitchFamily="18" charset="0"/>
                          </a:rPr>
                          <m:t>𝟑</m:t>
                        </m:r>
                      </m:num>
                      <m:den>
                        <m:r>
                          <a:rPr lang="es-ES" b="1" i="1">
                            <a:latin typeface="Cambria Math" panose="02040503050406030204" pitchFamily="18" charset="0"/>
                          </a:rPr>
                          <m:t>𝑩𝒂𝒏𝒅</m:t>
                        </m:r>
                        <m:r>
                          <a:rPr lang="es-ES" b="1" i="1">
                            <a:latin typeface="Cambria Math" panose="02040503050406030204" pitchFamily="18" charset="0"/>
                          </a:rPr>
                          <m:t>𝟒</m:t>
                        </m:r>
                        <m:r>
                          <a:rPr lang="es-ES" b="1">
                            <a:latin typeface="Cambria Math" panose="02040503050406030204" pitchFamily="18" charset="0"/>
                          </a:rPr>
                          <m:t>+</m:t>
                        </m:r>
                        <m:r>
                          <a:rPr lang="es-ES" b="1" i="1">
                            <a:latin typeface="Cambria Math" panose="02040503050406030204" pitchFamily="18" charset="0"/>
                          </a:rPr>
                          <m:t>𝑩𝒂𝒏𝒅</m:t>
                        </m:r>
                        <m:r>
                          <a:rPr lang="es-ES" b="1" i="1">
                            <a:latin typeface="Cambria Math" panose="02040503050406030204" pitchFamily="18" charset="0"/>
                          </a:rPr>
                          <m:t>𝟑</m:t>
                        </m:r>
                      </m:den>
                    </m:f>
                  </m:oMath>
                </a14:m>
                <a:endParaRPr lang="es-ES" b="1" dirty="0" smtClean="0"/>
              </a:p>
              <a:p>
                <a:endParaRPr lang="es-ES" b="1" dirty="0" smtClean="0"/>
              </a:p>
              <a:p>
                <a:r>
                  <a:rPr lang="es-ES" b="1" dirty="0" smtClean="0"/>
                  <a:t>NDBI </a:t>
                </a:r>
                <a:r>
                  <a:rPr lang="es-ES" b="1" dirty="0"/>
                  <a:t>= (IRM –IRC) / (IRM + IRC</a:t>
                </a:r>
                <a:r>
                  <a:rPr lang="es-ES" b="1" dirty="0" smtClean="0"/>
                  <a:t>).                    </a:t>
                </a:r>
                <a14:m>
                  <m:oMath xmlns:m="http://schemas.openxmlformats.org/officeDocument/2006/math">
                    <m:r>
                      <a:rPr lang="es-ES" b="1" i="1">
                        <a:latin typeface="Cambria Math" panose="02040503050406030204" pitchFamily="18" charset="0"/>
                      </a:rPr>
                      <m:t>𝑵𝑫𝑩𝑰</m:t>
                    </m:r>
                    <m:r>
                      <a:rPr lang="es-ES" b="1" i="1">
                        <a:latin typeface="Cambria Math" panose="02040503050406030204" pitchFamily="18" charset="0"/>
                      </a:rPr>
                      <m:t>=</m:t>
                    </m:r>
                    <m:f>
                      <m:fPr>
                        <m:ctrlPr>
                          <a:rPr lang="es-EC" b="1" i="1">
                            <a:latin typeface="Cambria Math" panose="02040503050406030204" pitchFamily="18" charset="0"/>
                          </a:rPr>
                        </m:ctrlPr>
                      </m:fPr>
                      <m:num>
                        <m:r>
                          <a:rPr lang="es-ES" b="1" i="1">
                            <a:latin typeface="Cambria Math" panose="02040503050406030204" pitchFamily="18" charset="0"/>
                          </a:rPr>
                          <m:t>𝑩𝒂𝒏𝒅</m:t>
                        </m:r>
                        <m:r>
                          <a:rPr lang="es-ES" b="1" i="1">
                            <a:latin typeface="Cambria Math" panose="02040503050406030204" pitchFamily="18" charset="0"/>
                          </a:rPr>
                          <m:t>𝟓</m:t>
                        </m:r>
                        <m:r>
                          <a:rPr lang="es-ES" b="1" i="1">
                            <a:latin typeface="Cambria Math" panose="02040503050406030204" pitchFamily="18" charset="0"/>
                          </a:rPr>
                          <m:t>−</m:t>
                        </m:r>
                        <m:r>
                          <a:rPr lang="es-ES" b="1" i="1">
                            <a:latin typeface="Cambria Math" panose="02040503050406030204" pitchFamily="18" charset="0"/>
                          </a:rPr>
                          <m:t>𝑩𝒂𝒏𝒅</m:t>
                        </m:r>
                        <m:r>
                          <a:rPr lang="es-ES" b="1" i="1">
                            <a:latin typeface="Cambria Math" panose="02040503050406030204" pitchFamily="18" charset="0"/>
                          </a:rPr>
                          <m:t> </m:t>
                        </m:r>
                        <m:r>
                          <a:rPr lang="es-ES" b="1" i="1">
                            <a:latin typeface="Cambria Math" panose="02040503050406030204" pitchFamily="18" charset="0"/>
                          </a:rPr>
                          <m:t>𝟒</m:t>
                        </m:r>
                      </m:num>
                      <m:den>
                        <m:r>
                          <a:rPr lang="es-ES" b="1" i="1">
                            <a:latin typeface="Cambria Math" panose="02040503050406030204" pitchFamily="18" charset="0"/>
                          </a:rPr>
                          <m:t>𝑩𝒂𝒏𝒅</m:t>
                        </m:r>
                        <m:r>
                          <a:rPr lang="es-ES" b="1" i="1">
                            <a:latin typeface="Cambria Math" panose="02040503050406030204" pitchFamily="18" charset="0"/>
                          </a:rPr>
                          <m:t>𝟓</m:t>
                        </m:r>
                        <m:r>
                          <a:rPr lang="es-ES" b="1" i="1">
                            <a:latin typeface="Cambria Math" panose="02040503050406030204" pitchFamily="18" charset="0"/>
                          </a:rPr>
                          <m:t>+</m:t>
                        </m:r>
                        <m:r>
                          <a:rPr lang="es-ES" b="1" i="1">
                            <a:latin typeface="Cambria Math" panose="02040503050406030204" pitchFamily="18" charset="0"/>
                          </a:rPr>
                          <m:t>𝑩𝒂𝒏𝒅</m:t>
                        </m:r>
                        <m:r>
                          <a:rPr lang="es-ES" b="1" i="1">
                            <a:latin typeface="Cambria Math" panose="02040503050406030204" pitchFamily="18" charset="0"/>
                          </a:rPr>
                          <m:t>𝟒</m:t>
                        </m:r>
                      </m:den>
                    </m:f>
                  </m:oMath>
                </a14:m>
                <a:endParaRPr lang="es-EC" b="1" dirty="0" smtClean="0"/>
              </a:p>
              <a:p>
                <a:endParaRPr lang="es-EC" b="1" dirty="0" smtClean="0"/>
              </a:p>
              <a:p>
                <a14:m>
                  <m:oMath xmlns:m="http://schemas.openxmlformats.org/officeDocument/2006/math">
                    <m:r>
                      <m:rPr>
                        <m:nor/>
                      </m:rPr>
                      <a:rPr lang="es-EC" b="1"/>
                      <m:t>SAVI</m:t>
                    </m:r>
                    <m:r>
                      <m:rPr>
                        <m:nor/>
                      </m:rPr>
                      <a:rPr lang="es-EC" b="1"/>
                      <m:t>=</m:t>
                    </m:r>
                    <m:f>
                      <m:fPr>
                        <m:ctrlPr>
                          <a:rPr lang="es-EC" b="1" i="1">
                            <a:latin typeface="Cambria Math" panose="02040503050406030204" pitchFamily="18" charset="0"/>
                          </a:rPr>
                        </m:ctrlPr>
                      </m:fPr>
                      <m:num>
                        <m:r>
                          <m:rPr>
                            <m:nor/>
                          </m:rPr>
                          <a:rPr lang="es-EC" b="1"/>
                          <m:t>IR</m:t>
                        </m:r>
                        <m:r>
                          <m:rPr>
                            <m:nor/>
                          </m:rPr>
                          <a:rPr lang="es-EC" b="1" i="1"/>
                          <m:t>−</m:t>
                        </m:r>
                        <m:r>
                          <m:rPr>
                            <m:nor/>
                          </m:rPr>
                          <a:rPr lang="es-EC" b="1"/>
                          <m:t>R</m:t>
                        </m:r>
                      </m:num>
                      <m:den>
                        <m:r>
                          <m:rPr>
                            <m:nor/>
                          </m:rPr>
                          <a:rPr lang="es-EC" b="1"/>
                          <m:t>IR</m:t>
                        </m:r>
                        <m:r>
                          <m:rPr>
                            <m:nor/>
                          </m:rPr>
                          <a:rPr lang="es-EC" b="1"/>
                          <m:t>+</m:t>
                        </m:r>
                        <m:r>
                          <m:rPr>
                            <m:nor/>
                          </m:rPr>
                          <a:rPr lang="es-EC" b="1"/>
                          <m:t>R</m:t>
                        </m:r>
                        <m:r>
                          <m:rPr>
                            <m:nor/>
                          </m:rPr>
                          <a:rPr lang="es-EC" b="1"/>
                          <m:t>+</m:t>
                        </m:r>
                        <m:r>
                          <m:rPr>
                            <m:nor/>
                          </m:rPr>
                          <a:rPr lang="es-EC" b="1"/>
                          <m:t>L</m:t>
                        </m:r>
                      </m:den>
                    </m:f>
                    <m:r>
                      <m:rPr>
                        <m:nor/>
                      </m:rPr>
                      <a:rPr lang="es-EC" b="1"/>
                      <m:t>(1+</m:t>
                    </m:r>
                    <m:r>
                      <m:rPr>
                        <m:nor/>
                      </m:rPr>
                      <a:rPr lang="es-EC" b="1"/>
                      <m:t>L</m:t>
                    </m:r>
                    <m:r>
                      <m:rPr>
                        <m:nor/>
                      </m:rPr>
                      <a:rPr lang="es-EC" b="1"/>
                      <m:t>)</m:t>
                    </m:r>
                  </m:oMath>
                </a14:m>
                <a:r>
                  <a:rPr lang="es-EC" b="1" dirty="0" smtClean="0"/>
                  <a:t>                                            </a:t>
                </a:r>
                <a14:m>
                  <m:oMath xmlns:m="http://schemas.openxmlformats.org/officeDocument/2006/math">
                    <m:r>
                      <m:rPr>
                        <m:nor/>
                      </m:rPr>
                      <a:rPr lang="es-EC" b="1" i="1"/>
                      <m:t>SAVI</m:t>
                    </m:r>
                    <m:r>
                      <m:rPr>
                        <m:nor/>
                      </m:rPr>
                      <a:rPr lang="es-EC" b="1" i="1"/>
                      <m:t>=</m:t>
                    </m:r>
                    <m:f>
                      <m:fPr>
                        <m:ctrlPr>
                          <a:rPr lang="es-EC" b="1" i="1">
                            <a:latin typeface="Cambria Math" panose="02040503050406030204" pitchFamily="18" charset="0"/>
                          </a:rPr>
                        </m:ctrlPr>
                      </m:fPr>
                      <m:num>
                        <m:r>
                          <a:rPr lang="es-EC" b="1" i="1">
                            <a:latin typeface="Cambria Math" panose="02040503050406030204" pitchFamily="18" charset="0"/>
                          </a:rPr>
                          <m:t>𝑩</m:t>
                        </m:r>
                        <m:r>
                          <a:rPr lang="es-EC" b="1" i="1">
                            <a:latin typeface="Cambria Math" panose="02040503050406030204" pitchFamily="18" charset="0"/>
                          </a:rPr>
                          <m:t>𝟒</m:t>
                        </m:r>
                        <m:r>
                          <a:rPr lang="es-EC" b="1" i="1">
                            <a:latin typeface="Cambria Math" panose="02040503050406030204" pitchFamily="18" charset="0"/>
                          </a:rPr>
                          <m:t>−</m:t>
                        </m:r>
                        <m:r>
                          <a:rPr lang="es-EC" b="1" i="1">
                            <a:latin typeface="Cambria Math" panose="02040503050406030204" pitchFamily="18" charset="0"/>
                          </a:rPr>
                          <m:t>𝑩</m:t>
                        </m:r>
                        <m:r>
                          <a:rPr lang="es-EC" b="1" i="1">
                            <a:latin typeface="Cambria Math" panose="02040503050406030204" pitchFamily="18" charset="0"/>
                          </a:rPr>
                          <m:t>𝟑</m:t>
                        </m:r>
                      </m:num>
                      <m:den>
                        <m:r>
                          <a:rPr lang="es-EC" b="1" i="1">
                            <a:latin typeface="Cambria Math" panose="02040503050406030204" pitchFamily="18" charset="0"/>
                          </a:rPr>
                          <m:t>𝑩</m:t>
                        </m:r>
                        <m:r>
                          <a:rPr lang="es-EC" b="1" i="1">
                            <a:latin typeface="Cambria Math" panose="02040503050406030204" pitchFamily="18" charset="0"/>
                          </a:rPr>
                          <m:t>𝟒</m:t>
                        </m:r>
                        <m:r>
                          <a:rPr lang="es-EC" b="1" i="1">
                            <a:latin typeface="Cambria Math" panose="02040503050406030204" pitchFamily="18" charset="0"/>
                          </a:rPr>
                          <m:t>+</m:t>
                        </m:r>
                        <m:r>
                          <a:rPr lang="es-EC" b="1" i="1">
                            <a:latin typeface="Cambria Math" panose="02040503050406030204" pitchFamily="18" charset="0"/>
                          </a:rPr>
                          <m:t>𝑩</m:t>
                        </m:r>
                        <m:r>
                          <a:rPr lang="es-EC" b="1" i="1">
                            <a:latin typeface="Cambria Math" panose="02040503050406030204" pitchFamily="18" charset="0"/>
                          </a:rPr>
                          <m:t>𝟑</m:t>
                        </m:r>
                        <m:r>
                          <a:rPr lang="es-EC" b="1" i="1">
                            <a:latin typeface="Cambria Math" panose="02040503050406030204" pitchFamily="18" charset="0"/>
                          </a:rPr>
                          <m:t>+</m:t>
                        </m:r>
                        <m:r>
                          <a:rPr lang="es-EC" b="1" i="1">
                            <a:latin typeface="Cambria Math" panose="02040503050406030204" pitchFamily="18" charset="0"/>
                          </a:rPr>
                          <m:t>𝟎</m:t>
                        </m:r>
                        <m:r>
                          <a:rPr lang="es-EC" b="1" i="1">
                            <a:latin typeface="Cambria Math" panose="02040503050406030204" pitchFamily="18" charset="0"/>
                          </a:rPr>
                          <m:t>.</m:t>
                        </m:r>
                        <m:r>
                          <a:rPr lang="es-EC" b="1" i="1">
                            <a:latin typeface="Cambria Math" panose="02040503050406030204" pitchFamily="18" charset="0"/>
                          </a:rPr>
                          <m:t>𝟓</m:t>
                        </m:r>
                      </m:den>
                    </m:f>
                    <m:r>
                      <a:rPr lang="es-EC" b="1" i="1">
                        <a:latin typeface="Cambria Math" panose="02040503050406030204" pitchFamily="18" charset="0"/>
                      </a:rPr>
                      <m:t>(</m:t>
                    </m:r>
                    <m:r>
                      <a:rPr lang="es-EC" b="1" i="1">
                        <a:latin typeface="Cambria Math" panose="02040503050406030204" pitchFamily="18" charset="0"/>
                      </a:rPr>
                      <m:t>𝟏</m:t>
                    </m:r>
                    <m:r>
                      <a:rPr lang="es-EC" b="1" i="1">
                        <a:latin typeface="Cambria Math" panose="02040503050406030204" pitchFamily="18" charset="0"/>
                      </a:rPr>
                      <m:t>+</m:t>
                    </m:r>
                    <m:r>
                      <a:rPr lang="es-EC" b="1" i="1">
                        <a:latin typeface="Cambria Math" panose="02040503050406030204" pitchFamily="18" charset="0"/>
                      </a:rPr>
                      <m:t>𝟎</m:t>
                    </m:r>
                    <m:r>
                      <a:rPr lang="es-EC" b="1" i="1">
                        <a:latin typeface="Cambria Math" panose="02040503050406030204" pitchFamily="18" charset="0"/>
                      </a:rPr>
                      <m:t>.</m:t>
                    </m:r>
                    <m:r>
                      <a:rPr lang="es-EC" b="1" i="1">
                        <a:latin typeface="Cambria Math" panose="02040503050406030204" pitchFamily="18" charset="0"/>
                      </a:rPr>
                      <m:t>𝟓</m:t>
                    </m:r>
                    <m:r>
                      <a:rPr lang="es-EC" b="1" i="1">
                        <a:latin typeface="Cambria Math" panose="02040503050406030204" pitchFamily="18" charset="0"/>
                      </a:rPr>
                      <m:t>)</m:t>
                    </m:r>
                  </m:oMath>
                </a14:m>
                <a:endParaRPr lang="es-EC" b="1" dirty="0" smtClean="0"/>
              </a:p>
              <a:p>
                <a:endParaRPr lang="es-EC" b="1" dirty="0"/>
              </a:p>
              <a:p>
                <a14:m>
                  <m:oMath xmlns:m="http://schemas.openxmlformats.org/officeDocument/2006/math">
                    <m:r>
                      <a:rPr lang="es-EC" b="1" i="1">
                        <a:latin typeface="Cambria Math" panose="02040503050406030204" pitchFamily="18" charset="0"/>
                      </a:rPr>
                      <m:t>𝑴𝑵𝑫𝑾𝑰</m:t>
                    </m:r>
                    <m:r>
                      <a:rPr lang="es-EC" b="1" i="1">
                        <a:latin typeface="Cambria Math" panose="02040503050406030204" pitchFamily="18" charset="0"/>
                      </a:rPr>
                      <m:t>=</m:t>
                    </m:r>
                    <m:f>
                      <m:fPr>
                        <m:ctrlPr>
                          <a:rPr lang="es-EC" b="1" i="1">
                            <a:latin typeface="Cambria Math" panose="02040503050406030204" pitchFamily="18" charset="0"/>
                          </a:rPr>
                        </m:ctrlPr>
                      </m:fPr>
                      <m:num>
                        <m:r>
                          <a:rPr lang="es-EC" b="1" i="1">
                            <a:latin typeface="Cambria Math" panose="02040503050406030204" pitchFamily="18" charset="0"/>
                          </a:rPr>
                          <m:t>𝑮𝒓𝒆𝒆𝒏</m:t>
                        </m:r>
                        <m:r>
                          <a:rPr lang="es-EC" b="1" i="1">
                            <a:latin typeface="Cambria Math" panose="02040503050406030204" pitchFamily="18" charset="0"/>
                          </a:rPr>
                          <m:t>−</m:t>
                        </m:r>
                        <m:r>
                          <a:rPr lang="es-EC" b="1" i="1">
                            <a:latin typeface="Cambria Math" panose="02040503050406030204" pitchFamily="18" charset="0"/>
                          </a:rPr>
                          <m:t>𝑴𝑰𝑹</m:t>
                        </m:r>
                      </m:num>
                      <m:den>
                        <m:r>
                          <a:rPr lang="es-EC" b="1" i="1">
                            <a:latin typeface="Cambria Math" panose="02040503050406030204" pitchFamily="18" charset="0"/>
                          </a:rPr>
                          <m:t>𝑮𝒓𝒆𝒆𝒏</m:t>
                        </m:r>
                        <m:r>
                          <a:rPr lang="es-EC" b="1" i="1">
                            <a:latin typeface="Cambria Math" panose="02040503050406030204" pitchFamily="18" charset="0"/>
                          </a:rPr>
                          <m:t>+</m:t>
                        </m:r>
                        <m:r>
                          <a:rPr lang="es-EC" b="1" i="1">
                            <a:latin typeface="Cambria Math" panose="02040503050406030204" pitchFamily="18" charset="0"/>
                          </a:rPr>
                          <m:t>𝑴𝑰𝑹</m:t>
                        </m:r>
                      </m:den>
                    </m:f>
                  </m:oMath>
                </a14:m>
                <a:r>
                  <a:rPr lang="es-EC" b="1" dirty="0" smtClean="0"/>
                  <a:t>                                     </a:t>
                </a:r>
                <a14:m>
                  <m:oMath xmlns:m="http://schemas.openxmlformats.org/officeDocument/2006/math">
                    <m:r>
                      <a:rPr lang="es-EC" b="1" i="1">
                        <a:latin typeface="Cambria Math" panose="02040503050406030204" pitchFamily="18" charset="0"/>
                      </a:rPr>
                      <m:t>𝑴𝑵𝑫𝑾𝑰</m:t>
                    </m:r>
                    <m:r>
                      <a:rPr lang="es-EC" b="1" i="1">
                        <a:latin typeface="Cambria Math" panose="02040503050406030204" pitchFamily="18" charset="0"/>
                      </a:rPr>
                      <m:t>=</m:t>
                    </m:r>
                    <m:f>
                      <m:fPr>
                        <m:ctrlPr>
                          <a:rPr lang="es-EC" b="1" i="1">
                            <a:latin typeface="Cambria Math" panose="02040503050406030204" pitchFamily="18" charset="0"/>
                          </a:rPr>
                        </m:ctrlPr>
                      </m:fPr>
                      <m:num>
                        <m:r>
                          <m:rPr>
                            <m:nor/>
                          </m:rPr>
                          <a:rPr lang="es-EC" b="1" i="1"/>
                          <m:t>B</m:t>
                        </m:r>
                        <m:r>
                          <m:rPr>
                            <m:nor/>
                          </m:rPr>
                          <a:rPr lang="es-EC" b="1" i="1"/>
                          <m:t>2−</m:t>
                        </m:r>
                        <m:r>
                          <m:rPr>
                            <m:nor/>
                          </m:rPr>
                          <a:rPr lang="es-EC" b="1" i="1"/>
                          <m:t>B</m:t>
                        </m:r>
                        <m:r>
                          <m:rPr>
                            <m:nor/>
                          </m:rPr>
                          <a:rPr lang="es-EC" b="1" i="1"/>
                          <m:t>5</m:t>
                        </m:r>
                      </m:num>
                      <m:den>
                        <m:r>
                          <m:rPr>
                            <m:nor/>
                          </m:rPr>
                          <a:rPr lang="es-EC" b="1" i="1"/>
                          <m:t>B</m:t>
                        </m:r>
                        <m:r>
                          <m:rPr>
                            <m:nor/>
                          </m:rPr>
                          <a:rPr lang="es-EC" b="1" i="1"/>
                          <m:t>2+</m:t>
                        </m:r>
                        <m:r>
                          <m:rPr>
                            <m:nor/>
                          </m:rPr>
                          <a:rPr lang="es-EC" b="1" i="1"/>
                          <m:t>B</m:t>
                        </m:r>
                        <m:r>
                          <m:rPr>
                            <m:nor/>
                          </m:rPr>
                          <a:rPr lang="es-EC" b="1" i="1"/>
                          <m:t>5</m:t>
                        </m:r>
                      </m:den>
                    </m:f>
                  </m:oMath>
                </a14:m>
                <a:endParaRPr lang="es-EC" b="1" dirty="0" smtClean="0"/>
              </a:p>
              <a:p>
                <a:endParaRPr lang="es-EC" dirty="0"/>
              </a:p>
              <a:p>
                <a:endParaRPr lang="es-ES" dirty="0" smtClean="0"/>
              </a:p>
              <a:p>
                <a:endParaRPr lang="es-ES" dirty="0"/>
              </a:p>
              <a:p>
                <a:endParaRPr lang="es-ES" dirty="0" smtClean="0"/>
              </a:p>
              <a:p>
                <a:endParaRPr lang="es-EC"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97280" y="1845734"/>
                <a:ext cx="10058400" cy="4336702"/>
              </a:xfrm>
              <a:blipFill rotWithShape="0">
                <a:blip r:embed="rId2"/>
                <a:stretch>
                  <a:fillRect l="-545"/>
                </a:stretch>
              </a:blipFill>
            </p:spPr>
            <p:txBody>
              <a:bodyPr/>
              <a:lstStyle/>
              <a:p>
                <a:r>
                  <a:rPr lang="es-EC">
                    <a:noFill/>
                  </a:rPr>
                  <a:t> </a:t>
                </a:r>
              </a:p>
            </p:txBody>
          </p:sp>
        </mc:Fallback>
      </mc:AlternateContent>
      <p:cxnSp>
        <p:nvCxnSpPr>
          <p:cNvPr id="5" name="Conector recto de flecha 4"/>
          <p:cNvCxnSpPr/>
          <p:nvPr/>
        </p:nvCxnSpPr>
        <p:spPr>
          <a:xfrm flipV="1">
            <a:off x="4148919" y="2074460"/>
            <a:ext cx="1064526" cy="136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Conector recto de flecha 5"/>
          <p:cNvCxnSpPr/>
          <p:nvPr/>
        </p:nvCxnSpPr>
        <p:spPr>
          <a:xfrm flipV="1">
            <a:off x="4465093" y="3100317"/>
            <a:ext cx="1064526" cy="136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Conector recto de flecha 6"/>
          <p:cNvCxnSpPr/>
          <p:nvPr/>
        </p:nvCxnSpPr>
        <p:spPr>
          <a:xfrm flipV="1">
            <a:off x="3400567" y="4126174"/>
            <a:ext cx="1064526" cy="136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Conector recto de flecha 7"/>
          <p:cNvCxnSpPr/>
          <p:nvPr/>
        </p:nvCxnSpPr>
        <p:spPr>
          <a:xfrm flipV="1">
            <a:off x="4003344" y="5167954"/>
            <a:ext cx="1064526" cy="136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CuadroTexto 10"/>
          <p:cNvSpPr txBox="1"/>
          <p:nvPr/>
        </p:nvSpPr>
        <p:spPr>
          <a:xfrm>
            <a:off x="887105" y="386714"/>
            <a:ext cx="2756848" cy="861774"/>
          </a:xfrm>
          <a:prstGeom prst="rect">
            <a:avLst/>
          </a:prstGeom>
          <a:noFill/>
        </p:spPr>
        <p:txBody>
          <a:bodyPr wrap="square" rtlCol="0">
            <a:spAutoFit/>
          </a:bodyPr>
          <a:lstStyle/>
          <a:p>
            <a:pPr marL="0" lvl="1"/>
            <a:r>
              <a:rPr lang="es-EC" sz="3200" b="1" spc="-50" dirty="0">
                <a:solidFill>
                  <a:schemeClr val="dk1"/>
                </a:solidFill>
              </a:rPr>
              <a:t>METODOLOGIA</a:t>
            </a:r>
          </a:p>
          <a:p>
            <a:endParaRPr lang="es-EC" dirty="0"/>
          </a:p>
        </p:txBody>
      </p:sp>
    </p:spTree>
    <p:extLst>
      <p:ext uri="{BB962C8B-B14F-4D97-AF65-F5344CB8AC3E}">
        <p14:creationId xmlns:p14="http://schemas.microsoft.com/office/powerpoint/2010/main" val="1845926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2462542779"/>
              </p:ext>
            </p:extLst>
          </p:nvPr>
        </p:nvGraphicFramePr>
        <p:xfrm>
          <a:off x="373630" y="1937982"/>
          <a:ext cx="10776589" cy="436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ector recto de flecha 7"/>
          <p:cNvCxnSpPr/>
          <p:nvPr/>
        </p:nvCxnSpPr>
        <p:spPr>
          <a:xfrm flipV="1">
            <a:off x="10283483" y="2052272"/>
            <a:ext cx="675249" cy="8562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1014487" y="543337"/>
            <a:ext cx="3318362" cy="510909"/>
          </a:xfrm>
          <a:prstGeom prst="rect">
            <a:avLst/>
          </a:prstGeom>
        </p:spPr>
        <p:txBody>
          <a:bodyPr wrap="square">
            <a:spAutoFit/>
          </a:bodyPr>
          <a:lstStyle/>
          <a:p>
            <a:pPr lvl="1" algn="ctr">
              <a:lnSpc>
                <a:spcPct val="85000"/>
              </a:lnSpc>
              <a:spcBef>
                <a:spcPct val="0"/>
              </a:spcBef>
            </a:pPr>
            <a:r>
              <a:rPr lang="es-EC" sz="3200" b="1" spc="-50" dirty="0">
                <a:solidFill>
                  <a:schemeClr val="dk1"/>
                </a:solidFill>
              </a:rPr>
              <a:t>METODOLOGIA</a:t>
            </a:r>
          </a:p>
        </p:txBody>
      </p:sp>
    </p:spTree>
    <p:extLst>
      <p:ext uri="{BB962C8B-B14F-4D97-AF65-F5344CB8AC3E}">
        <p14:creationId xmlns:p14="http://schemas.microsoft.com/office/powerpoint/2010/main" val="2500845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9293178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2522971" y="3978538"/>
            <a:ext cx="1603387" cy="926672"/>
          </a:xfrm>
          <a:prstGeom prst="rect">
            <a:avLst/>
          </a:prstGeom>
        </p:spPr>
      </p:pic>
      <p:pic>
        <p:nvPicPr>
          <p:cNvPr id="5" name="Imagen 4"/>
          <p:cNvPicPr>
            <a:picLocks noChangeAspect="1"/>
          </p:cNvPicPr>
          <p:nvPr/>
        </p:nvPicPr>
        <p:blipFill>
          <a:blip r:embed="rId8"/>
          <a:stretch>
            <a:fillRect/>
          </a:stretch>
        </p:blipFill>
        <p:spPr>
          <a:xfrm>
            <a:off x="7893147" y="2052272"/>
            <a:ext cx="2286000" cy="361950"/>
          </a:xfrm>
          <a:prstGeom prst="rect">
            <a:avLst/>
          </a:prstGeom>
        </p:spPr>
      </p:pic>
      <p:pic>
        <p:nvPicPr>
          <p:cNvPr id="6" name="Imagen 5"/>
          <p:cNvPicPr>
            <a:picLocks noChangeAspect="1"/>
          </p:cNvPicPr>
          <p:nvPr/>
        </p:nvPicPr>
        <p:blipFill>
          <a:blip r:embed="rId9"/>
          <a:stretch>
            <a:fillRect/>
          </a:stretch>
        </p:blipFill>
        <p:spPr>
          <a:xfrm>
            <a:off x="7893147" y="2565932"/>
            <a:ext cx="2182454" cy="685125"/>
          </a:xfrm>
          <a:prstGeom prst="rect">
            <a:avLst/>
          </a:prstGeom>
        </p:spPr>
      </p:pic>
      <p:pic>
        <p:nvPicPr>
          <p:cNvPr id="7" name="Imagen 6"/>
          <p:cNvPicPr>
            <a:picLocks noChangeAspect="1"/>
          </p:cNvPicPr>
          <p:nvPr/>
        </p:nvPicPr>
        <p:blipFill>
          <a:blip r:embed="rId10"/>
          <a:stretch>
            <a:fillRect/>
          </a:stretch>
        </p:blipFill>
        <p:spPr>
          <a:xfrm>
            <a:off x="8156632" y="3402767"/>
            <a:ext cx="1449541" cy="1182656"/>
          </a:xfrm>
          <a:prstGeom prst="rect">
            <a:avLst/>
          </a:prstGeom>
        </p:spPr>
      </p:pic>
      <p:pic>
        <p:nvPicPr>
          <p:cNvPr id="10" name="Imagen 9"/>
          <p:cNvPicPr>
            <a:picLocks noChangeAspect="1"/>
          </p:cNvPicPr>
          <p:nvPr/>
        </p:nvPicPr>
        <p:blipFill>
          <a:blip r:embed="rId11"/>
          <a:stretch>
            <a:fillRect/>
          </a:stretch>
        </p:blipFill>
        <p:spPr>
          <a:xfrm>
            <a:off x="8881402" y="948638"/>
            <a:ext cx="3306255" cy="856406"/>
          </a:xfrm>
          <a:prstGeom prst="rect">
            <a:avLst/>
          </a:prstGeom>
        </p:spPr>
      </p:pic>
      <p:pic>
        <p:nvPicPr>
          <p:cNvPr id="13" name="Imagen 12"/>
          <p:cNvPicPr>
            <a:picLocks noChangeAspect="1"/>
          </p:cNvPicPr>
          <p:nvPr/>
        </p:nvPicPr>
        <p:blipFill>
          <a:blip r:embed="rId12"/>
          <a:stretch>
            <a:fillRect/>
          </a:stretch>
        </p:blipFill>
        <p:spPr>
          <a:xfrm>
            <a:off x="8497035" y="5277384"/>
            <a:ext cx="3352800" cy="714375"/>
          </a:xfrm>
          <a:prstGeom prst="rect">
            <a:avLst/>
          </a:prstGeom>
        </p:spPr>
      </p:pic>
      <p:cxnSp>
        <p:nvCxnSpPr>
          <p:cNvPr id="15" name="Conector recto de flecha 14"/>
          <p:cNvCxnSpPr/>
          <p:nvPr/>
        </p:nvCxnSpPr>
        <p:spPr>
          <a:xfrm flipV="1">
            <a:off x="10283483" y="2052272"/>
            <a:ext cx="1041009" cy="10440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10283483" y="3501956"/>
            <a:ext cx="730731" cy="15245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633046" y="585541"/>
            <a:ext cx="5247249" cy="514628"/>
          </a:xfrm>
          <a:prstGeom prst="rect">
            <a:avLst/>
          </a:prstGeom>
        </p:spPr>
        <p:txBody>
          <a:bodyPr wrap="square">
            <a:spAutoFit/>
          </a:bodyPr>
          <a:lstStyle/>
          <a:p>
            <a:pPr lvl="1" algn="ctr">
              <a:lnSpc>
                <a:spcPct val="85000"/>
              </a:lnSpc>
              <a:spcBef>
                <a:spcPct val="0"/>
              </a:spcBef>
            </a:pPr>
            <a:r>
              <a:rPr lang="es-EC" sz="3200" b="1" spc="-50" dirty="0" smtClean="0">
                <a:solidFill>
                  <a:schemeClr val="dk1"/>
                </a:solidFill>
              </a:rPr>
              <a:t>METODOLOGIA</a:t>
            </a:r>
            <a:endParaRPr lang="es-EC" sz="3200" b="1" spc="-50" dirty="0">
              <a:solidFill>
                <a:schemeClr val="dk1"/>
              </a:solidFill>
            </a:endParaRPr>
          </a:p>
        </p:txBody>
      </p:sp>
    </p:spTree>
    <p:extLst>
      <p:ext uri="{BB962C8B-B14F-4D97-AF65-F5344CB8AC3E}">
        <p14:creationId xmlns:p14="http://schemas.microsoft.com/office/powerpoint/2010/main" val="1552362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641865"/>
          </a:xfrm>
        </p:spPr>
        <p:txBody>
          <a:bodyPr>
            <a:noAutofit/>
          </a:bodyPr>
          <a:lstStyle/>
          <a:p>
            <a:pPr marL="457200" lvl="1" algn="ctr" rtl="0">
              <a:lnSpc>
                <a:spcPct val="85000"/>
              </a:lnSpc>
              <a:spcBef>
                <a:spcPct val="0"/>
              </a:spcBef>
            </a:pPr>
            <a:r>
              <a:rPr lang="es-ES" sz="3200" b="1" kern="1200" spc="-50" dirty="0" smtClean="0">
                <a:solidFill>
                  <a:schemeClr val="dk1"/>
                </a:solidFill>
                <a:latin typeface="+mn-lt"/>
                <a:ea typeface="+mn-ea"/>
                <a:cs typeface="+mn-cs"/>
              </a:rPr>
              <a:t>14. ANÁLISIS ESTADÍSTICO </a:t>
            </a:r>
            <a:r>
              <a:rPr lang="es-EC" sz="3200" b="1" kern="1200" spc="-50" dirty="0" smtClean="0">
                <a:solidFill>
                  <a:schemeClr val="dk1"/>
                </a:solidFill>
                <a:latin typeface="+mn-lt"/>
                <a:ea typeface="+mn-ea"/>
                <a:cs typeface="+mn-cs"/>
              </a:rPr>
              <a:t/>
            </a:r>
            <a:br>
              <a:rPr lang="es-EC" sz="3200" b="1" kern="1200" spc="-50" dirty="0" smtClean="0">
                <a:solidFill>
                  <a:schemeClr val="dk1"/>
                </a:solidFill>
                <a:latin typeface="+mn-lt"/>
                <a:ea typeface="+mn-ea"/>
                <a:cs typeface="+mn-cs"/>
              </a:rPr>
            </a:br>
            <a:endParaRPr lang="es-EC" sz="3200" b="1" kern="1200" spc="-50" dirty="0">
              <a:solidFill>
                <a:schemeClr val="dk1"/>
              </a:solidFill>
              <a:latin typeface="+mn-lt"/>
              <a:ea typeface="+mn-ea"/>
              <a:cs typeface="+mn-cs"/>
            </a:endParaRPr>
          </a:p>
        </p:txBody>
      </p:sp>
      <p:sp>
        <p:nvSpPr>
          <p:cNvPr id="3" name="Marcador de contenido 2"/>
          <p:cNvSpPr>
            <a:spLocks noGrp="1"/>
          </p:cNvSpPr>
          <p:nvPr>
            <p:ph idx="1"/>
          </p:nvPr>
        </p:nvSpPr>
        <p:spPr>
          <a:xfrm>
            <a:off x="1097280" y="1730326"/>
            <a:ext cx="10058400" cy="2546252"/>
          </a:xfrm>
        </p:spPr>
        <p:txBody>
          <a:bodyPr>
            <a:normAutofit/>
          </a:bodyPr>
          <a:lstStyle/>
          <a:p>
            <a:pPr algn="just"/>
            <a:r>
              <a:rPr lang="es-ES" sz="2800" dirty="0">
                <a:latin typeface="Arial" panose="020B0604020202020204" pitchFamily="34" charset="0"/>
                <a:cs typeface="Arial" panose="020B0604020202020204" pitchFamily="34" charset="0"/>
              </a:rPr>
              <a:t>Para el análisis estadístico fue necesario la utilización de los archivos </a:t>
            </a:r>
            <a:r>
              <a:rPr lang="es-ES" sz="2800" dirty="0" err="1">
                <a:latin typeface="Arial" panose="020B0604020202020204" pitchFamily="34" charset="0"/>
                <a:cs typeface="Arial" panose="020B0604020202020204" pitchFamily="34" charset="0"/>
              </a:rPr>
              <a:t>raster</a:t>
            </a:r>
            <a:r>
              <a:rPr lang="es-ES" sz="2800" dirty="0">
                <a:latin typeface="Arial" panose="020B0604020202020204" pitchFamily="34" charset="0"/>
                <a:cs typeface="Arial" panose="020B0604020202020204" pitchFamily="34" charset="0"/>
              </a:rPr>
              <a:t> de los mapas de cambios de urbanización y temperatura, además de la herramienta Zonal Statistics del Software </a:t>
            </a:r>
            <a:r>
              <a:rPr lang="es-ES" sz="2800" dirty="0" smtClean="0">
                <a:latin typeface="Arial" panose="020B0604020202020204" pitchFamily="34" charset="0"/>
                <a:cs typeface="Arial" panose="020B0604020202020204" pitchFamily="34" charset="0"/>
              </a:rPr>
              <a:t>ArcGis.</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68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1170" y="0"/>
            <a:ext cx="3170830" cy="882775"/>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12245" r="5495" b="30000"/>
          <a:stretch/>
        </p:blipFill>
        <p:spPr>
          <a:xfrm>
            <a:off x="1871003" y="1214323"/>
            <a:ext cx="8482819" cy="5031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p:cNvSpPr txBox="1"/>
          <p:nvPr/>
        </p:nvSpPr>
        <p:spPr>
          <a:xfrm>
            <a:off x="4051495" y="340663"/>
            <a:ext cx="6133514" cy="523220"/>
          </a:xfrm>
          <a:prstGeom prst="rect">
            <a:avLst/>
          </a:prstGeom>
          <a:noFill/>
        </p:spPr>
        <p:txBody>
          <a:bodyPr wrap="square" rtlCol="0">
            <a:spAutoFit/>
          </a:bodyPr>
          <a:lstStyle/>
          <a:p>
            <a:r>
              <a:rPr lang="es-EC" sz="2800" b="1" dirty="0" smtClean="0"/>
              <a:t>1. CONSIDERACIONES</a:t>
            </a:r>
            <a:r>
              <a:rPr lang="es-EC" sz="2800" dirty="0" smtClean="0"/>
              <a:t> </a:t>
            </a:r>
            <a:endParaRPr lang="es-EC" sz="2800" dirty="0"/>
          </a:p>
        </p:txBody>
      </p:sp>
    </p:spTree>
    <p:extLst>
      <p:ext uri="{BB962C8B-B14F-4D97-AF65-F5344CB8AC3E}">
        <p14:creationId xmlns:p14="http://schemas.microsoft.com/office/powerpoint/2010/main" val="45084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12203"/>
          </a:xfrm>
        </p:spPr>
        <p:txBody>
          <a:bodyPr>
            <a:normAutofit fontScale="90000"/>
          </a:bodyPr>
          <a:lstStyle/>
          <a:p>
            <a:r>
              <a:rPr lang="es-EC" sz="3600" b="1" dirty="0" smtClean="0">
                <a:solidFill>
                  <a:schemeClr val="dk1"/>
                </a:solidFill>
                <a:latin typeface="+mn-lt"/>
                <a:ea typeface="+mn-ea"/>
                <a:cs typeface="+mn-cs"/>
              </a:rPr>
              <a:t>15. </a:t>
            </a:r>
            <a:r>
              <a:rPr lang="es-EC" sz="3600" b="1" dirty="0">
                <a:solidFill>
                  <a:schemeClr val="dk1"/>
                </a:solidFill>
                <a:latin typeface="+mn-lt"/>
                <a:ea typeface="+mn-ea"/>
                <a:cs typeface="+mn-cs"/>
              </a:rPr>
              <a:t>RESULTADOS</a:t>
            </a:r>
            <a:r>
              <a:rPr lang="es-EC" b="1" dirty="0" smtClean="0">
                <a:solidFill>
                  <a:schemeClr val="tx1"/>
                </a:solidFill>
              </a:rPr>
              <a:t/>
            </a:r>
            <a:br>
              <a:rPr lang="es-EC" b="1" dirty="0" smtClean="0">
                <a:solidFill>
                  <a:schemeClr val="tx1"/>
                </a:solidFill>
              </a:rPr>
            </a:br>
            <a:endParaRPr lang="es-EC" sz="2200" b="1" dirty="0">
              <a:solidFill>
                <a:schemeClr val="tx1"/>
              </a:solidFill>
            </a:endParaRPr>
          </a:p>
        </p:txBody>
      </p:sp>
      <p:sp>
        <p:nvSpPr>
          <p:cNvPr id="3" name="Marcador de contenido 2"/>
          <p:cNvSpPr>
            <a:spLocks noGrp="1"/>
          </p:cNvSpPr>
          <p:nvPr>
            <p:ph idx="1"/>
          </p:nvPr>
        </p:nvSpPr>
        <p:spPr/>
        <p:txBody>
          <a:bodyPr/>
          <a:lstStyle/>
          <a:p>
            <a:r>
              <a:rPr lang="es-EC" dirty="0" smtClean="0"/>
              <a:t>.</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556468806"/>
              </p:ext>
            </p:extLst>
          </p:nvPr>
        </p:nvGraphicFramePr>
        <p:xfrm>
          <a:off x="576776" y="1845734"/>
          <a:ext cx="6020972" cy="2798606"/>
        </p:xfrm>
        <a:graphic>
          <a:graphicData uri="http://schemas.openxmlformats.org/drawingml/2006/table">
            <a:tbl>
              <a:tblPr firstRow="1" firstCol="1" bandRow="1">
                <a:tableStyleId>{5C22544A-7EE6-4342-B048-85BDC9FD1C3A}</a:tableStyleId>
              </a:tblPr>
              <a:tblGrid>
                <a:gridCol w="1552307"/>
                <a:gridCol w="1070264"/>
                <a:gridCol w="1177748"/>
                <a:gridCol w="1230512"/>
                <a:gridCol w="990141"/>
              </a:tblGrid>
              <a:tr h="549104">
                <a:tc>
                  <a:txBody>
                    <a:bodyPr/>
                    <a:lstStyle/>
                    <a:p>
                      <a:pPr>
                        <a:lnSpc>
                          <a:spcPct val="107000"/>
                        </a:lnSpc>
                        <a:spcAft>
                          <a:spcPts val="0"/>
                        </a:spcAft>
                      </a:pPr>
                      <a:r>
                        <a:rPr lang="es-EC" sz="1200" dirty="0">
                          <a:effectLst/>
                        </a:rPr>
                        <a:t>USO DE SUELO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1985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1990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2010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9104">
                <a:tc>
                  <a:txBody>
                    <a:bodyPr/>
                    <a:lstStyle/>
                    <a:p>
                      <a:pPr>
                        <a:lnSpc>
                          <a:spcPct val="107000"/>
                        </a:lnSpc>
                        <a:spcAft>
                          <a:spcPts val="0"/>
                        </a:spcAft>
                      </a:pPr>
                      <a:r>
                        <a:rPr lang="es-EC" sz="1200" dirty="0">
                          <a:effectLst/>
                        </a:rPr>
                        <a:t>Urbano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38,09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54,77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81,18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79,50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9104">
                <a:tc>
                  <a:txBody>
                    <a:bodyPr/>
                    <a:lstStyle/>
                    <a:p>
                      <a:pPr>
                        <a:lnSpc>
                          <a:spcPct val="107000"/>
                        </a:lnSpc>
                        <a:spcAft>
                          <a:spcPts val="0"/>
                        </a:spcAft>
                      </a:pPr>
                      <a:r>
                        <a:rPr lang="es-EC" sz="1200" dirty="0">
                          <a:effectLst/>
                        </a:rPr>
                        <a:t>Vegetación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61,15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43,33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17,98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14,63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647">
                <a:tc>
                  <a:txBody>
                    <a:bodyPr/>
                    <a:lstStyle/>
                    <a:p>
                      <a:pPr>
                        <a:lnSpc>
                          <a:spcPct val="107000"/>
                        </a:lnSpc>
                        <a:spcAft>
                          <a:spcPts val="0"/>
                        </a:spcAft>
                      </a:pPr>
                      <a:r>
                        <a:rPr lang="es-EC" sz="1200" dirty="0">
                          <a:effectLst/>
                        </a:rPr>
                        <a:t>Agua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0,76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647">
                <a:tc>
                  <a:txBody>
                    <a:bodyPr/>
                    <a:lstStyle/>
                    <a:p>
                      <a:pPr>
                        <a:lnSpc>
                          <a:spcPct val="107000"/>
                        </a:lnSpc>
                        <a:spcAft>
                          <a:spcPts val="0"/>
                        </a:spcAft>
                      </a:pPr>
                      <a:r>
                        <a:rPr lang="es-EC" sz="12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497758" y="4854542"/>
            <a:ext cx="10829884"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ES" b="1" dirty="0">
                <a:solidFill>
                  <a:schemeClr val="tx1"/>
                </a:solidFill>
                <a:latin typeface="Arial" panose="020B0604020202020204" pitchFamily="34" charset="0"/>
                <a:ea typeface="Calibri" panose="020F0502020204030204" pitchFamily="34" charset="0"/>
                <a:cs typeface="Arial" panose="020B0604020202020204" pitchFamily="34" charset="0"/>
              </a:rPr>
              <a:t>Estos resultados confirman lo expuesto en varios estudios sobre evolución urbana que </a:t>
            </a:r>
            <a:r>
              <a:rPr lang="es-ES" b="1" dirty="0" smtClean="0">
                <a:solidFill>
                  <a:schemeClr val="tx1"/>
                </a:solidFill>
                <a:latin typeface="Arial" panose="020B0604020202020204" pitchFamily="34" charset="0"/>
                <a:ea typeface="Calibri" panose="020F0502020204030204" pitchFamily="34" charset="0"/>
                <a:cs typeface="Arial" panose="020B0604020202020204" pitchFamily="34" charset="0"/>
              </a:rPr>
              <a:t>refieren sobre </a:t>
            </a:r>
            <a:r>
              <a:rPr lang="es-ES" b="1" dirty="0">
                <a:solidFill>
                  <a:schemeClr val="tx1"/>
                </a:solidFill>
                <a:latin typeface="Arial" panose="020B0604020202020204" pitchFamily="34" charset="0"/>
                <a:ea typeface="Calibri" panose="020F0502020204030204" pitchFamily="34" charset="0"/>
                <a:cs typeface="Arial" panose="020B0604020202020204" pitchFamily="34" charset="0"/>
              </a:rPr>
              <a:t>el crecimiento urbanístico en las últimas décadas. Así Rodríguez (2002</a:t>
            </a:r>
            <a:r>
              <a:rPr lang="es-ES" b="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s-ES" b="1" dirty="0">
                <a:solidFill>
                  <a:schemeClr val="tx1"/>
                </a:solidFill>
                <a:latin typeface="Arial" panose="020B0604020202020204" pitchFamily="34" charset="0"/>
                <a:cs typeface="Arial" panose="020B0604020202020204" pitchFamily="34" charset="0"/>
              </a:rPr>
              <a:t>señala que desde mediados del siglo veinte, América Latina paso a ser el continente más urbanizado, mientras que Sosa y </a:t>
            </a:r>
            <a:r>
              <a:rPr lang="es-ES" b="1" dirty="0" err="1">
                <a:solidFill>
                  <a:schemeClr val="tx1"/>
                </a:solidFill>
                <a:latin typeface="Arial" panose="020B0604020202020204" pitchFamily="34" charset="0"/>
                <a:cs typeface="Arial" panose="020B0604020202020204" pitchFamily="34" charset="0"/>
              </a:rPr>
              <a:t>Waters</a:t>
            </a:r>
            <a:r>
              <a:rPr lang="es-ES" b="1" dirty="0">
                <a:solidFill>
                  <a:schemeClr val="tx1"/>
                </a:solidFill>
                <a:latin typeface="Arial" panose="020B0604020202020204" pitchFamily="34" charset="0"/>
                <a:cs typeface="Arial" panose="020B0604020202020204" pitchFamily="34" charset="0"/>
              </a:rPr>
              <a:t> (2006) en su estudio de los procesos de crecimiento urbano en Ecuador hablan del  crecimiento dramático de Quito y Guayaquil, en gran parte debido a la migración rural-urbana.</a:t>
            </a:r>
            <a:endParaRPr lang="es-EC" b="1" dirty="0">
              <a:solidFill>
                <a:schemeClr val="tx1"/>
              </a:solidFill>
              <a:latin typeface="Arial" panose="020B0604020202020204" pitchFamily="34" charset="0"/>
              <a:cs typeface="Arial" panose="020B0604020202020204" pitchFamily="34" charset="0"/>
            </a:endParaRPr>
          </a:p>
        </p:txBody>
      </p:sp>
      <p:sp>
        <p:nvSpPr>
          <p:cNvPr id="8" name="CuadroTexto 7"/>
          <p:cNvSpPr txBox="1"/>
          <p:nvPr/>
        </p:nvSpPr>
        <p:spPr>
          <a:xfrm>
            <a:off x="689317" y="798183"/>
            <a:ext cx="10832123" cy="584775"/>
          </a:xfrm>
          <a:prstGeom prst="rect">
            <a:avLst/>
          </a:prstGeom>
          <a:noFill/>
        </p:spPr>
        <p:txBody>
          <a:bodyPr wrap="square" rtlCol="0">
            <a:spAutoFit/>
          </a:bodyPr>
          <a:lstStyle/>
          <a:p>
            <a:pPr lvl="1"/>
            <a:r>
              <a:rPr lang="es-ES" sz="3200" b="1" dirty="0" smtClean="0"/>
              <a:t>15.1 Distribución </a:t>
            </a:r>
            <a:r>
              <a:rPr lang="es-ES" sz="3200" b="1" dirty="0"/>
              <a:t>de áreas </a:t>
            </a:r>
            <a:r>
              <a:rPr lang="es-ES" sz="3200" b="1" dirty="0" smtClean="0"/>
              <a:t>urbanizadas </a:t>
            </a:r>
            <a:endParaRPr lang="es-EC" sz="3200" b="1" dirty="0"/>
          </a:p>
        </p:txBody>
      </p:sp>
      <p:graphicFrame>
        <p:nvGraphicFramePr>
          <p:cNvPr id="9" name="Gráfico 8"/>
          <p:cNvGraphicFramePr>
            <a:graphicFrameLocks/>
          </p:cNvGraphicFramePr>
          <p:nvPr>
            <p:extLst>
              <p:ext uri="{D42A27DB-BD31-4B8C-83A1-F6EECF244321}">
                <p14:modId xmlns:p14="http://schemas.microsoft.com/office/powerpoint/2010/main" val="1982818678"/>
              </p:ext>
            </p:extLst>
          </p:nvPr>
        </p:nvGraphicFramePr>
        <p:xfrm>
          <a:off x="6744269" y="194821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558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5600" y="1296537"/>
            <a:ext cx="5395414" cy="3002508"/>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just"/>
            <a:r>
              <a:rPr lang="es-ES" sz="3200" dirty="0">
                <a:solidFill>
                  <a:schemeClr val="tx1"/>
                </a:solidFill>
                <a:latin typeface="Arial" panose="020B0604020202020204" pitchFamily="34" charset="0"/>
                <a:cs typeface="Arial" panose="020B0604020202020204" pitchFamily="34" charset="0"/>
              </a:rPr>
              <a:t>La tendencia del continuo crecimiento de áreas urbanizadas durante todo el periodo analizado </a:t>
            </a:r>
            <a:r>
              <a:rPr lang="es-ES" sz="3200" dirty="0" smtClean="0">
                <a:solidFill>
                  <a:schemeClr val="tx1"/>
                </a:solidFill>
                <a:latin typeface="Arial" panose="020B0604020202020204" pitchFamily="34" charset="0"/>
                <a:cs typeface="Arial" panose="020B0604020202020204" pitchFamily="34" charset="0"/>
              </a:rPr>
              <a:t>fue </a:t>
            </a:r>
            <a:r>
              <a:rPr lang="es-ES" sz="3200" dirty="0">
                <a:solidFill>
                  <a:schemeClr val="tx1"/>
                </a:solidFill>
                <a:latin typeface="Arial" panose="020B0604020202020204" pitchFamily="34" charset="0"/>
                <a:cs typeface="Arial" panose="020B0604020202020204" pitchFamily="34" charset="0"/>
              </a:rPr>
              <a:t>más notoria hasta el año 2000 (81,18 % respecto a 1985</a:t>
            </a:r>
            <a:r>
              <a:rPr lang="es-ES" sz="3200" dirty="0" smtClean="0">
                <a:solidFill>
                  <a:schemeClr val="tx1"/>
                </a:solidFill>
                <a:latin typeface="Arial" panose="020B0604020202020204" pitchFamily="34" charset="0"/>
                <a:cs typeface="Arial" panose="020B0604020202020204" pitchFamily="34" charset="0"/>
              </a:rPr>
              <a:t>).</a:t>
            </a:r>
            <a:endParaRPr lang="es-EC" sz="3200"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7655" r="4939" b="5543"/>
          <a:stretch/>
        </p:blipFill>
        <p:spPr bwMode="auto">
          <a:xfrm>
            <a:off x="0" y="0"/>
            <a:ext cx="6632812" cy="6246055"/>
          </a:xfrm>
          <a:prstGeom prst="rect">
            <a:avLst/>
          </a:prstGeom>
          <a:ln>
            <a:solidFill>
              <a:schemeClr val="tx1">
                <a:lumMod val="95000"/>
                <a:lumOff val="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5708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4566" y="258469"/>
            <a:ext cx="10058400" cy="1204572"/>
          </a:xfrm>
        </p:spPr>
        <p:txBody>
          <a:bodyPr>
            <a:normAutofit/>
          </a:bodyPr>
          <a:lstStyle/>
          <a:p>
            <a:pPr lvl="2" algn="just" rtl="0">
              <a:lnSpc>
                <a:spcPct val="85000"/>
              </a:lnSpc>
              <a:spcBef>
                <a:spcPct val="0"/>
              </a:spcBef>
            </a:pPr>
            <a:r>
              <a:rPr lang="es-ES" sz="3200" b="1" dirty="0" smtClean="0">
                <a:latin typeface="+mn-lt"/>
              </a:rPr>
              <a:t>15.2 Distribución </a:t>
            </a:r>
            <a:r>
              <a:rPr lang="es-ES" sz="3200" b="1" dirty="0">
                <a:latin typeface="+mn-lt"/>
              </a:rPr>
              <a:t>de temperatura de superficie Terrestre</a:t>
            </a:r>
            <a:r>
              <a:rPr lang="es-EC" b="1" dirty="0"/>
              <a:t/>
            </a:r>
            <a:br>
              <a:rPr lang="es-EC" b="1" dirty="0"/>
            </a:br>
            <a:endParaRPr lang="es-EC" dirty="0"/>
          </a:p>
        </p:txBody>
      </p:sp>
      <p:pic>
        <p:nvPicPr>
          <p:cNvPr id="5" name="Marcador de contenido 4"/>
          <p:cNvPicPr>
            <a:picLocks noGrp="1" noChangeAspect="1"/>
          </p:cNvPicPr>
          <p:nvPr>
            <p:ph idx="1"/>
          </p:nvPr>
        </p:nvPicPr>
        <p:blipFill>
          <a:blip r:embed="rId2"/>
          <a:stretch>
            <a:fillRect/>
          </a:stretch>
        </p:blipFill>
        <p:spPr>
          <a:xfrm>
            <a:off x="703385" y="1884652"/>
            <a:ext cx="5119982" cy="2457260"/>
          </a:xfrm>
          <a:prstGeom prst="rect">
            <a:avLst/>
          </a:prstGeom>
        </p:spPr>
      </p:pic>
      <p:sp>
        <p:nvSpPr>
          <p:cNvPr id="6" name="Rectángulo 5"/>
          <p:cNvSpPr/>
          <p:nvPr/>
        </p:nvSpPr>
        <p:spPr>
          <a:xfrm>
            <a:off x="5931877" y="1871004"/>
            <a:ext cx="6096000" cy="1200329"/>
          </a:xfrm>
          <a:prstGeom prst="rect">
            <a:avLst/>
          </a:prstGeom>
        </p:spPr>
        <p:txBody>
          <a:bodyPr>
            <a:spAutoFit/>
          </a:bodyPr>
          <a:lstStyle/>
          <a:p>
            <a:r>
              <a:rPr lang="es-ES" dirty="0">
                <a:latin typeface="Arial" panose="020B0604020202020204" pitchFamily="34" charset="0"/>
                <a:ea typeface="Calibri" panose="020F0502020204030204" pitchFamily="34" charset="0"/>
              </a:rPr>
              <a:t>En 1985 los valores mínimas de temperaturas están por debajo de 12°C y las máximas por encima de 24°C, estando visible la Isla de Calor Urbana en la zona céntrica de la </a:t>
            </a:r>
            <a:r>
              <a:rPr lang="es-ES" dirty="0" smtClean="0">
                <a:latin typeface="Arial" panose="020B0604020202020204" pitchFamily="34" charset="0"/>
                <a:ea typeface="Calibri" panose="020F0502020204030204" pitchFamily="34" charset="0"/>
              </a:rPr>
              <a:t>ciudad.</a:t>
            </a:r>
            <a:endParaRPr lang="es-EC" dirty="0"/>
          </a:p>
        </p:txBody>
      </p:sp>
      <p:sp>
        <p:nvSpPr>
          <p:cNvPr id="7" name="Rectángulo 6"/>
          <p:cNvSpPr/>
          <p:nvPr/>
        </p:nvSpPr>
        <p:spPr>
          <a:xfrm>
            <a:off x="5931877" y="3274647"/>
            <a:ext cx="6096000" cy="646331"/>
          </a:xfrm>
          <a:prstGeom prst="rect">
            <a:avLst/>
          </a:prstGeom>
        </p:spPr>
        <p:txBody>
          <a:bodyPr>
            <a:spAutoFit/>
          </a:bodyPr>
          <a:lstStyle/>
          <a:p>
            <a:r>
              <a:rPr lang="es-ES" dirty="0" smtClean="0">
                <a:latin typeface="Arial" panose="020B0604020202020204" pitchFamily="34" charset="0"/>
                <a:ea typeface="Calibri" panose="020F0502020204030204" pitchFamily="34" charset="0"/>
              </a:rPr>
              <a:t>En 1990 </a:t>
            </a:r>
            <a:r>
              <a:rPr lang="es-ES" dirty="0">
                <a:latin typeface="Arial" panose="020B0604020202020204" pitchFamily="34" charset="0"/>
                <a:ea typeface="Calibri" panose="020F0502020204030204" pitchFamily="34" charset="0"/>
              </a:rPr>
              <a:t>donde las temperaturas mínimas son inferiores a 17°C, mientras que las máximas son superiores a 28°C</a:t>
            </a:r>
            <a:endParaRPr lang="es-EC" dirty="0"/>
          </a:p>
        </p:txBody>
      </p:sp>
      <p:sp>
        <p:nvSpPr>
          <p:cNvPr id="9" name="Rectángulo 8"/>
          <p:cNvSpPr/>
          <p:nvPr/>
        </p:nvSpPr>
        <p:spPr>
          <a:xfrm>
            <a:off x="5931877" y="4077343"/>
            <a:ext cx="6259465" cy="1754326"/>
          </a:xfrm>
          <a:prstGeom prst="rect">
            <a:avLst/>
          </a:prstGeom>
        </p:spPr>
        <p:txBody>
          <a:bodyPr wrap="square">
            <a:spAutoFit/>
          </a:bodyPr>
          <a:lstStyle/>
          <a:p>
            <a:pPr algn="just"/>
            <a:r>
              <a:rPr lang="es-ES" dirty="0">
                <a:latin typeface="Arial" panose="020B0604020202020204" pitchFamily="34" charset="0"/>
                <a:ea typeface="Calibri" panose="020F0502020204030204" pitchFamily="34" charset="0"/>
              </a:rPr>
              <a:t>Para el año 2000 las temperaturas mínimas se encuentran en las zonas de Bellavista (20), parte de los Ceibos (22) y </a:t>
            </a:r>
            <a:r>
              <a:rPr lang="es-ES" dirty="0" smtClean="0">
                <a:latin typeface="Arial" panose="020B0604020202020204" pitchFamily="34" charset="0"/>
                <a:ea typeface="Calibri" panose="020F0502020204030204" pitchFamily="34" charset="0"/>
              </a:rPr>
              <a:t>Guayacanes </a:t>
            </a:r>
            <a:r>
              <a:rPr lang="es-ES" dirty="0">
                <a:latin typeface="Arial" panose="020B0604020202020204" pitchFamily="34" charset="0"/>
                <a:ea typeface="Calibri" panose="020F0502020204030204" pitchFamily="34" charset="0"/>
              </a:rPr>
              <a:t>(19), y las temperaturas máximas superiores a 41°C , se concentran en el casco céntrico de la ciudad de Guayaquil, y con el trascurso de los años la isla de calor se distribuye hacia la parte norte</a:t>
            </a:r>
            <a:endParaRPr lang="es-EC" dirty="0"/>
          </a:p>
        </p:txBody>
      </p:sp>
    </p:spTree>
    <p:extLst>
      <p:ext uri="{BB962C8B-B14F-4D97-AF65-F5344CB8AC3E}">
        <p14:creationId xmlns:p14="http://schemas.microsoft.com/office/powerpoint/2010/main" val="3880415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62" t="9093" r="3741" b="2326"/>
          <a:stretch/>
        </p:blipFill>
        <p:spPr>
          <a:xfrm>
            <a:off x="126609" y="344472"/>
            <a:ext cx="6302326" cy="5894364"/>
          </a:xfrm>
          <a:prstGeom prst="rect">
            <a:avLst/>
          </a:prstGeom>
          <a:ln w="12700">
            <a:solidFill>
              <a:schemeClr val="tx1">
                <a:lumMod val="75000"/>
                <a:lumOff val="25000"/>
              </a:schemeClr>
            </a:solidFill>
          </a:ln>
        </p:spPr>
      </p:pic>
      <p:sp>
        <p:nvSpPr>
          <p:cNvPr id="2" name="Rectángulo 1"/>
          <p:cNvSpPr/>
          <p:nvPr/>
        </p:nvSpPr>
        <p:spPr>
          <a:xfrm>
            <a:off x="6564572" y="808496"/>
            <a:ext cx="5463654" cy="28931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1400" dirty="0">
                <a:latin typeface="Arial" panose="020B0604020202020204" pitchFamily="34" charset="0"/>
                <a:ea typeface="Calibri" panose="020F0502020204030204" pitchFamily="34" charset="0"/>
                <a:cs typeface="Times New Roman" panose="02020603050405020304" pitchFamily="18" charset="0"/>
              </a:rPr>
              <a:t>En 1985 los valores mínimas de temperaturas están por debajo de 12°C y las máximas por encima de 24°C, estando visible la Isla de Calor Urbana en la zona céntrica de la ciudad</a:t>
            </a:r>
            <a:r>
              <a:rPr lang="es-ES" sz="1400" dirty="0" smtClean="0">
                <a:latin typeface="Arial" panose="020B0604020202020204" pitchFamily="34" charset="0"/>
                <a:ea typeface="Calibri" panose="020F0502020204030204" pitchFamily="34" charset="0"/>
                <a:cs typeface="Times New Roman" panose="02020603050405020304" pitchFamily="18" charset="0"/>
              </a:rPr>
              <a:t>.</a:t>
            </a:r>
          </a:p>
          <a:p>
            <a:pPr algn="just"/>
            <a:endParaRPr lang="es-ES" sz="1400" dirty="0">
              <a:latin typeface="Arial" panose="020B0604020202020204" pitchFamily="34" charset="0"/>
              <a:ea typeface="Calibri" panose="020F0502020204030204" pitchFamily="34" charset="0"/>
              <a:cs typeface="Times New Roman" panose="02020603050405020304" pitchFamily="18" charset="0"/>
            </a:endParaRPr>
          </a:p>
          <a:p>
            <a:pPr algn="just"/>
            <a:endParaRPr lang="es-ES" sz="1400" dirty="0">
              <a:latin typeface="Arial" panose="020B0604020202020204" pitchFamily="34" charset="0"/>
              <a:ea typeface="Calibri" panose="020F0502020204030204" pitchFamily="34" charset="0"/>
              <a:cs typeface="Times New Roman" panose="02020603050405020304" pitchFamily="18" charset="0"/>
            </a:endParaRPr>
          </a:p>
          <a:p>
            <a:pPr algn="just"/>
            <a:r>
              <a:rPr lang="es-ES" sz="1400" dirty="0">
                <a:latin typeface="Arial" panose="020B0604020202020204" pitchFamily="34" charset="0"/>
                <a:ea typeface="Calibri" panose="020F0502020204030204" pitchFamily="34" charset="0"/>
                <a:cs typeface="Times New Roman" panose="02020603050405020304" pitchFamily="18" charset="0"/>
              </a:rPr>
              <a:t>1990 donde las temperaturas mínimas son inferiores a 17°C, mientras que las máximas son superiores a 28°C. La ICU aumenta de tamaño y se extiende a áreas como Kennedy (21), </a:t>
            </a:r>
            <a:r>
              <a:rPr lang="es-ES" sz="1400" dirty="0" err="1">
                <a:latin typeface="Arial" panose="020B0604020202020204" pitchFamily="34" charset="0"/>
                <a:ea typeface="Calibri" panose="020F0502020204030204" pitchFamily="34" charset="0"/>
                <a:cs typeface="Times New Roman" panose="02020603050405020304" pitchFamily="18" charset="0"/>
              </a:rPr>
              <a:t>Urdesa</a:t>
            </a:r>
            <a:r>
              <a:rPr lang="es-ES" sz="1400" dirty="0">
                <a:latin typeface="Arial" panose="020B0604020202020204" pitchFamily="34" charset="0"/>
                <a:ea typeface="Calibri" panose="020F0502020204030204" pitchFamily="34" charset="0"/>
                <a:cs typeface="Times New Roman" panose="02020603050405020304" pitchFamily="18" charset="0"/>
              </a:rPr>
              <a:t> (38), y Alborada (37). Para el año 2000 las temperaturas mínimas se encuentran en las zonas de Bellavista (20), parte de los Ceibos (22) y Guayacanes (19), y las temperaturas máximas superiores a 41°C , se concentran en el casco céntrico de la ciudad de Guayaquil</a:t>
            </a:r>
            <a:endParaRPr lang="es-EC" sz="1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32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6287" t="13533" r="2854" b="4449"/>
          <a:stretch/>
        </p:blipFill>
        <p:spPr>
          <a:xfrm>
            <a:off x="272955" y="606876"/>
            <a:ext cx="6127844" cy="6128295"/>
          </a:xfrm>
          <a:prstGeom prst="rect">
            <a:avLst/>
          </a:prstGeom>
          <a:ln>
            <a:solidFill>
              <a:schemeClr val="tx1"/>
            </a:solidFill>
          </a:ln>
        </p:spPr>
      </p:pic>
      <p:sp>
        <p:nvSpPr>
          <p:cNvPr id="5" name="CuadroTexto 4"/>
          <p:cNvSpPr txBox="1"/>
          <p:nvPr/>
        </p:nvSpPr>
        <p:spPr>
          <a:xfrm>
            <a:off x="2485782" y="234342"/>
            <a:ext cx="1702191" cy="276999"/>
          </a:xfrm>
          <a:prstGeom prst="rect">
            <a:avLst/>
          </a:prstGeom>
          <a:noFill/>
        </p:spPr>
        <p:txBody>
          <a:bodyPr wrap="square" rtlCol="0">
            <a:spAutoFit/>
          </a:bodyPr>
          <a:lstStyle/>
          <a:p>
            <a:r>
              <a:rPr lang="es-ES" sz="1200" b="1" dirty="0"/>
              <a:t>23-11-2000</a:t>
            </a:r>
            <a:endParaRPr lang="es-EC" sz="1200" dirty="0"/>
          </a:p>
        </p:txBody>
      </p:sp>
      <p:sp>
        <p:nvSpPr>
          <p:cNvPr id="6" name="Rectángulo 5"/>
          <p:cNvSpPr/>
          <p:nvPr/>
        </p:nvSpPr>
        <p:spPr>
          <a:xfrm>
            <a:off x="6605517" y="606876"/>
            <a:ext cx="5377217"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288290" algn="just">
              <a:lnSpc>
                <a:spcPct val="200000"/>
              </a:lnSpc>
              <a:spcAft>
                <a:spcPts val="800"/>
              </a:spcAft>
            </a:pPr>
            <a:r>
              <a:rPr lang="es-ES" sz="1400" dirty="0" smtClean="0">
                <a:latin typeface="Arial" panose="020B0604020202020204" pitchFamily="34" charset="0"/>
                <a:ea typeface="Calibri" panose="020F0502020204030204" pitchFamily="34" charset="0"/>
                <a:cs typeface="Times New Roman" panose="02020603050405020304" pitchFamily="18" charset="0"/>
              </a:rPr>
              <a:t>Para </a:t>
            </a:r>
            <a:r>
              <a:rPr lang="es-ES" sz="1400" dirty="0">
                <a:latin typeface="Arial" panose="020B0604020202020204" pitchFamily="34" charset="0"/>
                <a:ea typeface="Calibri" panose="020F0502020204030204" pitchFamily="34" charset="0"/>
                <a:cs typeface="Times New Roman" panose="02020603050405020304" pitchFamily="18" charset="0"/>
              </a:rPr>
              <a:t>el año 2000 las temperaturas mínimas se encuentran en las zonas de Bellavista (20), parte de los Ceibos (22) y Guayacanes (19), y las temperaturas máximas superiores a 41°C , se concentran en el casco céntrico de la ciudad de Guayaquil, y con el trascurso de los años la isla de calor se distribuye hacia la parte norte donde se ubican los sectores como Monte Sinaí, Nuevo Guayaquil, Paraíso de La Flor, Fortín, Nueva </a:t>
            </a:r>
            <a:r>
              <a:rPr lang="es-ES" sz="1400" dirty="0" err="1">
                <a:latin typeface="Arial" panose="020B0604020202020204" pitchFamily="34" charset="0"/>
                <a:ea typeface="Calibri" panose="020F0502020204030204" pitchFamily="34" charset="0"/>
                <a:cs typeface="Times New Roman" panose="02020603050405020304" pitchFamily="18" charset="0"/>
              </a:rPr>
              <a:t>Prosperina</a:t>
            </a:r>
            <a:r>
              <a:rPr lang="es-ES" sz="1400" dirty="0">
                <a:latin typeface="Arial" panose="020B0604020202020204" pitchFamily="34" charset="0"/>
                <a:ea typeface="Calibri" panose="020F0502020204030204" pitchFamily="34" charset="0"/>
                <a:cs typeface="Times New Roman" panose="02020603050405020304" pitchFamily="18" charset="0"/>
              </a:rPr>
              <a:t>, y en gran parte de Los </a:t>
            </a:r>
            <a:r>
              <a:rPr lang="es-ES" sz="1400" dirty="0" err="1">
                <a:latin typeface="Arial" panose="020B0604020202020204" pitchFamily="34" charset="0"/>
                <a:ea typeface="Calibri" panose="020F0502020204030204" pitchFamily="34" charset="0"/>
                <a:cs typeface="Times New Roman" panose="02020603050405020304" pitchFamily="18" charset="0"/>
              </a:rPr>
              <a:t>Ciebos</a:t>
            </a:r>
            <a:r>
              <a:rPr lang="es-ES" sz="1400" dirty="0">
                <a:latin typeface="Arial" panose="020B0604020202020204" pitchFamily="34" charset="0"/>
                <a:ea typeface="Calibri" panose="020F0502020204030204" pitchFamily="34" charset="0"/>
                <a:cs typeface="Times New Roman" panose="02020603050405020304" pitchFamily="18" charset="0"/>
              </a:rPr>
              <a:t>. El patrón de temperatura para el 2010 es distinto comparado con otros momentos analizados, pues las temperaturas mínimas se observan en áreas como Atarazana (17), Kennedy (21), </a:t>
            </a:r>
            <a:r>
              <a:rPr lang="es-ES" sz="1400" dirty="0" err="1">
                <a:latin typeface="Arial" panose="020B0604020202020204" pitchFamily="34" charset="0"/>
                <a:ea typeface="Calibri" panose="020F0502020204030204" pitchFamily="34" charset="0"/>
                <a:cs typeface="Times New Roman" panose="02020603050405020304" pitchFamily="18" charset="0"/>
              </a:rPr>
              <a:t>Urdesa</a:t>
            </a:r>
            <a:r>
              <a:rPr lang="es-ES" sz="1400" dirty="0">
                <a:latin typeface="Arial" panose="020B0604020202020204" pitchFamily="34" charset="0"/>
                <a:ea typeface="Calibri" panose="020F0502020204030204" pitchFamily="34" charset="0"/>
                <a:cs typeface="Times New Roman" panose="02020603050405020304" pitchFamily="18" charset="0"/>
              </a:rPr>
              <a:t> (38), y las máximas se localizan en áreas como Monte Sinaí (34). </a:t>
            </a:r>
            <a:endParaRPr lang="es-EC" sz="1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048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41169717"/>
              </p:ext>
            </p:extLst>
          </p:nvPr>
        </p:nvGraphicFramePr>
        <p:xfrm>
          <a:off x="368492" y="368489"/>
          <a:ext cx="6155138" cy="5800298"/>
        </p:xfrm>
        <a:graphic>
          <a:graphicData uri="http://schemas.openxmlformats.org/drawingml/2006/table">
            <a:tbl>
              <a:tblPr firstRow="1" firstCol="1" bandRow="1">
                <a:tableStyleId>{69CF1AB2-1976-4502-BF36-3FF5EA218861}</a:tableStyleId>
              </a:tblPr>
              <a:tblGrid>
                <a:gridCol w="1260210"/>
                <a:gridCol w="1468067"/>
                <a:gridCol w="975956"/>
                <a:gridCol w="895431"/>
                <a:gridCol w="813526"/>
                <a:gridCol w="741948"/>
              </a:tblGrid>
              <a:tr h="341194">
                <a:tc gridSpan="6">
                  <a:txBody>
                    <a:bodyPr/>
                    <a:lstStyle/>
                    <a:p>
                      <a:pPr algn="ctr">
                        <a:lnSpc>
                          <a:spcPct val="200000"/>
                        </a:lnSpc>
                        <a:spcAft>
                          <a:spcPts val="0"/>
                        </a:spcAft>
                      </a:pPr>
                      <a:r>
                        <a:rPr lang="es-ES" sz="800" dirty="0">
                          <a:effectLst/>
                        </a:rPr>
                        <a:t>27/03/1985</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1194">
                <a:tc>
                  <a:txBody>
                    <a:bodyPr/>
                    <a:lstStyle/>
                    <a:p>
                      <a:pPr algn="ctr">
                        <a:lnSpc>
                          <a:spcPct val="200000"/>
                        </a:lnSpc>
                        <a:spcAft>
                          <a:spcPts val="0"/>
                        </a:spcAft>
                      </a:pPr>
                      <a:r>
                        <a:rPr lang="es-ES" sz="800">
                          <a:effectLst/>
                        </a:rPr>
                        <a:t>Coberturas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Área (ha)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T.Max (°C)</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Rango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Media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Urbano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7571.97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21,41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3,16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Vegetación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12154.95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dirty="0">
                          <a:effectLst/>
                        </a:rPr>
                        <a:t>21</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11,93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3,63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Agua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151.2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16,21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2,50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gridSpan="6">
                  <a:txBody>
                    <a:bodyPr/>
                    <a:lstStyle/>
                    <a:p>
                      <a:pPr algn="ctr">
                        <a:lnSpc>
                          <a:spcPct val="200000"/>
                        </a:lnSpc>
                        <a:spcAft>
                          <a:spcPts val="0"/>
                        </a:spcAft>
                      </a:pPr>
                      <a:r>
                        <a:rPr lang="es-ES" sz="800" dirty="0">
                          <a:effectLst/>
                        </a:rPr>
                        <a:t>21/02/1990</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1194">
                <a:tc>
                  <a:txBody>
                    <a:bodyPr/>
                    <a:lstStyle/>
                    <a:p>
                      <a:pPr algn="ctr">
                        <a:lnSpc>
                          <a:spcPct val="200000"/>
                        </a:lnSpc>
                        <a:spcAft>
                          <a:spcPts val="0"/>
                        </a:spcAft>
                      </a:pPr>
                      <a:r>
                        <a:rPr lang="es-ES" sz="800">
                          <a:effectLst/>
                        </a:rPr>
                        <a:t>Urbano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10863.99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nchor="ctr"/>
                </a:tc>
                <a:tc>
                  <a:txBody>
                    <a:bodyPr/>
                    <a:lstStyle/>
                    <a:p>
                      <a:pPr algn="ctr">
                        <a:lnSpc>
                          <a:spcPct val="200000"/>
                        </a:lnSpc>
                        <a:spcAft>
                          <a:spcPts val="0"/>
                        </a:spcAft>
                      </a:pPr>
                      <a:r>
                        <a:rPr lang="es-ES" sz="800">
                          <a:effectLst/>
                        </a:rPr>
                        <a:t>33,55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23,56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25,69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3,52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Vegetación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8596.98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nchor="ctr"/>
                </a:tc>
                <a:tc>
                  <a:txBody>
                    <a:bodyPr/>
                    <a:lstStyle/>
                    <a:p>
                      <a:pPr algn="ctr">
                        <a:lnSpc>
                          <a:spcPct val="200000"/>
                        </a:lnSpc>
                        <a:spcAft>
                          <a:spcPts val="0"/>
                        </a:spcAft>
                      </a:pPr>
                      <a:r>
                        <a:rPr lang="es-ES" sz="800">
                          <a:effectLst/>
                        </a:rPr>
                        <a:t>29,84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dirty="0">
                          <a:effectLst/>
                        </a:rPr>
                        <a:t>21,97</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18,03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3,09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Agua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362.52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nchor="ctr"/>
                </a:tc>
                <a:tc>
                  <a:txBody>
                    <a:bodyPr/>
                    <a:lstStyle/>
                    <a:p>
                      <a:pPr algn="ctr">
                        <a:lnSpc>
                          <a:spcPct val="200000"/>
                        </a:lnSpc>
                        <a:spcAft>
                          <a:spcPts val="0"/>
                        </a:spcAft>
                      </a:pPr>
                      <a:r>
                        <a:rPr lang="es-ES" sz="800">
                          <a:effectLst/>
                        </a:rPr>
                        <a:t>30,78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15,06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23,29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2,49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gridSpan="6">
                  <a:txBody>
                    <a:bodyPr/>
                    <a:lstStyle/>
                    <a:p>
                      <a:pPr algn="ctr">
                        <a:lnSpc>
                          <a:spcPct val="200000"/>
                        </a:lnSpc>
                        <a:spcAft>
                          <a:spcPts val="0"/>
                        </a:spcAft>
                      </a:pPr>
                      <a:r>
                        <a:rPr lang="es-ES" sz="800">
                          <a:effectLst/>
                        </a:rPr>
                        <a:t>23/11/2000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1194">
                <a:tc>
                  <a:txBody>
                    <a:bodyPr/>
                    <a:lstStyle/>
                    <a:p>
                      <a:pPr algn="ctr">
                        <a:lnSpc>
                          <a:spcPct val="200000"/>
                        </a:lnSpc>
                        <a:spcAft>
                          <a:spcPts val="0"/>
                        </a:spcAft>
                      </a:pPr>
                      <a:r>
                        <a:rPr lang="es-ES" sz="800">
                          <a:effectLst/>
                        </a:rPr>
                        <a:t>Urbano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C" sz="700">
                          <a:effectLst/>
                        </a:rPr>
                        <a:t>15983.37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nchor="ctr"/>
                </a:tc>
                <a:tc>
                  <a:txBody>
                    <a:bodyPr/>
                    <a:lstStyle/>
                    <a:p>
                      <a:pPr algn="ctr">
                        <a:lnSpc>
                          <a:spcPct val="200000"/>
                        </a:lnSpc>
                        <a:spcAft>
                          <a:spcPts val="0"/>
                        </a:spcAft>
                      </a:pPr>
                      <a:r>
                        <a:rPr lang="es-ES" sz="800" dirty="0" smtClean="0">
                          <a:effectLst/>
                          <a:latin typeface="+mn-lt"/>
                          <a:ea typeface="+mn-ea"/>
                          <a:cs typeface="+mn-cs"/>
                        </a:rPr>
                        <a:t>50</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40,86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2,98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Vegetación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C" sz="700">
                          <a:effectLst/>
                        </a:rPr>
                        <a:t>3556.26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nchor="ctr"/>
                </a:tc>
                <a:tc>
                  <a:txBody>
                    <a:bodyPr/>
                    <a:lstStyle/>
                    <a:p>
                      <a:pPr algn="ctr">
                        <a:lnSpc>
                          <a:spcPct val="200000"/>
                        </a:lnSpc>
                        <a:spcAft>
                          <a:spcPts val="0"/>
                        </a:spcAft>
                      </a:pPr>
                      <a:r>
                        <a:rPr lang="es-ES" sz="800" dirty="0">
                          <a:effectLst/>
                        </a:rPr>
                        <a:t>30</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dirty="0">
                          <a:effectLst/>
                        </a:rPr>
                        <a:t>30</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34,22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4,71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Agua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C" sz="700">
                          <a:effectLst/>
                        </a:rPr>
                        <a:t>150.03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nchor="ctr"/>
                </a:tc>
                <a:tc>
                  <a:txBody>
                    <a:bodyPr/>
                    <a:lstStyle/>
                    <a:p>
                      <a:pPr algn="ctr">
                        <a:lnSpc>
                          <a:spcPct val="200000"/>
                        </a:lnSpc>
                        <a:spcAft>
                          <a:spcPts val="0"/>
                        </a:spcAft>
                      </a:pPr>
                      <a:r>
                        <a:rPr lang="es-ES" sz="800">
                          <a:effectLst/>
                        </a:rPr>
                        <a:t>22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34,28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3,82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gridSpan="6">
                  <a:txBody>
                    <a:bodyPr/>
                    <a:lstStyle/>
                    <a:p>
                      <a:pPr algn="ctr">
                        <a:lnSpc>
                          <a:spcPct val="200000"/>
                        </a:lnSpc>
                        <a:spcAft>
                          <a:spcPts val="0"/>
                        </a:spcAft>
                      </a:pPr>
                      <a:r>
                        <a:rPr lang="es-ES" sz="800">
                          <a:effectLst/>
                        </a:rPr>
                        <a:t>02/10/2010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1194">
                <a:tc>
                  <a:txBody>
                    <a:bodyPr/>
                    <a:lstStyle/>
                    <a:p>
                      <a:pPr algn="ctr">
                        <a:lnSpc>
                          <a:spcPct val="200000"/>
                        </a:lnSpc>
                        <a:spcAft>
                          <a:spcPts val="0"/>
                        </a:spcAft>
                      </a:pPr>
                      <a:r>
                        <a:rPr lang="es-ES" sz="800">
                          <a:effectLst/>
                        </a:rPr>
                        <a:t>Urbano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10982.43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16,34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3,31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Vegetación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2893.05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15,21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3,24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r h="341194">
                <a:tc>
                  <a:txBody>
                    <a:bodyPr/>
                    <a:lstStyle/>
                    <a:p>
                      <a:pPr algn="ctr">
                        <a:lnSpc>
                          <a:spcPct val="200000"/>
                        </a:lnSpc>
                        <a:spcAft>
                          <a:spcPts val="0"/>
                        </a:spcAft>
                      </a:pPr>
                      <a:r>
                        <a:rPr lang="es-ES" sz="800">
                          <a:effectLst/>
                        </a:rPr>
                        <a:t>Agua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5948.01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a:effectLst/>
                        </a:rPr>
                        <a:t>2,91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c>
                  <a:txBody>
                    <a:bodyPr/>
                    <a:lstStyle/>
                    <a:p>
                      <a:pPr algn="ctr">
                        <a:lnSpc>
                          <a:spcPct val="200000"/>
                        </a:lnSpc>
                        <a:spcAft>
                          <a:spcPts val="0"/>
                        </a:spcAft>
                      </a:pPr>
                      <a:r>
                        <a:rPr lang="es-ES" sz="800" dirty="0">
                          <a:effectLst/>
                        </a:rPr>
                        <a:t>4,98</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68" marR="44368" marT="0" marB="0"/>
                </a:tc>
              </a:tr>
            </a:tbl>
          </a:graphicData>
        </a:graphic>
      </p:graphicFrame>
      <p:graphicFrame>
        <p:nvGraphicFramePr>
          <p:cNvPr id="5" name="Gráfico 4"/>
          <p:cNvGraphicFramePr/>
          <p:nvPr>
            <p:extLst>
              <p:ext uri="{D42A27DB-BD31-4B8C-83A1-F6EECF244321}">
                <p14:modId xmlns:p14="http://schemas.microsoft.com/office/powerpoint/2010/main" val="3319740717"/>
              </p:ext>
            </p:extLst>
          </p:nvPr>
        </p:nvGraphicFramePr>
        <p:xfrm>
          <a:off x="7999861" y="174008"/>
          <a:ext cx="3741762" cy="23781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2336267565"/>
              </p:ext>
            </p:extLst>
          </p:nvPr>
        </p:nvGraphicFramePr>
        <p:xfrm>
          <a:off x="7938395" y="3232298"/>
          <a:ext cx="3973178" cy="234979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6625884" y="858129"/>
            <a:ext cx="1392701" cy="369332"/>
          </a:xfrm>
          <a:prstGeom prst="rect">
            <a:avLst/>
          </a:prstGeom>
          <a:noFill/>
        </p:spPr>
        <p:txBody>
          <a:bodyPr wrap="square" rtlCol="0">
            <a:spAutoFit/>
          </a:bodyPr>
          <a:lstStyle/>
          <a:p>
            <a:r>
              <a:rPr lang="es-EC"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 Promedio</a:t>
            </a:r>
            <a:endParaRPr lang="es-EC"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 name="CuadroTexto 9"/>
          <p:cNvSpPr txBox="1"/>
          <p:nvPr/>
        </p:nvSpPr>
        <p:spPr>
          <a:xfrm>
            <a:off x="6625883" y="4341572"/>
            <a:ext cx="1392701" cy="369332"/>
          </a:xfrm>
          <a:prstGeom prst="rect">
            <a:avLst/>
          </a:prstGeom>
          <a:noFill/>
        </p:spPr>
        <p:txBody>
          <a:bodyPr wrap="square" rtlCol="0">
            <a:spAutoFit/>
          </a:bodyPr>
          <a:lstStyle/>
          <a:p>
            <a:r>
              <a:rPr lang="es-EC"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Rango </a:t>
            </a:r>
            <a:endParaRPr lang="es-EC"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141146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5422"/>
            <a:ext cx="10058400" cy="618978"/>
          </a:xfrm>
        </p:spPr>
        <p:txBody>
          <a:bodyPr>
            <a:normAutofit/>
          </a:bodyPr>
          <a:lstStyle/>
          <a:p>
            <a:r>
              <a:rPr lang="es-EC" sz="3200" b="1" dirty="0">
                <a:solidFill>
                  <a:schemeClr val="dk1"/>
                </a:solidFill>
                <a:latin typeface="+mn-lt"/>
                <a:ea typeface="+mn-ea"/>
                <a:cs typeface="+mn-cs"/>
              </a:rPr>
              <a:t>16. CONCLUSIONES Y RECOMENDACIONES</a:t>
            </a:r>
          </a:p>
        </p:txBody>
      </p:sp>
      <p:sp>
        <p:nvSpPr>
          <p:cNvPr id="3" name="Marcador de contenido 2"/>
          <p:cNvSpPr>
            <a:spLocks noGrp="1"/>
          </p:cNvSpPr>
          <p:nvPr>
            <p:ph idx="1"/>
          </p:nvPr>
        </p:nvSpPr>
        <p:spPr>
          <a:xfrm>
            <a:off x="182880" y="1125415"/>
            <a:ext cx="11816862" cy="4743679"/>
          </a:xfrm>
        </p:spPr>
        <p:style>
          <a:lnRef idx="1">
            <a:schemeClr val="accent4"/>
          </a:lnRef>
          <a:fillRef idx="2">
            <a:schemeClr val="accent4"/>
          </a:fillRef>
          <a:effectRef idx="1">
            <a:schemeClr val="accent4"/>
          </a:effectRef>
          <a:fontRef idx="minor">
            <a:schemeClr val="dk1"/>
          </a:fontRef>
        </p:style>
        <p:txBody>
          <a:bodyPr>
            <a:normAutofit/>
          </a:bodyPr>
          <a:lstStyle/>
          <a:p>
            <a:pPr marL="91440" lvl="1" indent="-91440">
              <a:spcBef>
                <a:spcPts val="1200"/>
              </a:spcBef>
              <a:spcAft>
                <a:spcPts val="200"/>
              </a:spcAft>
              <a:buSzPct val="100000"/>
              <a:buFont typeface="Calibri" panose="020F0502020204030204" pitchFamily="34" charset="0"/>
              <a:buChar char=" "/>
            </a:pPr>
            <a:r>
              <a:rPr lang="es-ES" b="1" dirty="0"/>
              <a:t>CONCLUSIONES</a:t>
            </a:r>
            <a:endParaRPr lang="es-EC" sz="2400" b="1" dirty="0"/>
          </a:p>
          <a:p>
            <a:pPr algn="just">
              <a:lnSpc>
                <a:spcPct val="100000"/>
              </a:lnSpc>
              <a:buFont typeface="Wingdings" panose="05000000000000000000" pitchFamily="2" charset="2"/>
              <a:buChar char="Ø"/>
            </a:pPr>
            <a:r>
              <a:rPr lang="es-ES" sz="1800" dirty="0">
                <a:solidFill>
                  <a:schemeClr val="tx1"/>
                </a:solidFill>
                <a:latin typeface="Arial" panose="020B0604020202020204" pitchFamily="34" charset="0"/>
                <a:cs typeface="Arial" panose="020B0604020202020204" pitchFamily="34" charset="0"/>
              </a:rPr>
              <a:t>En el análisis de las imágenes satelitales se comprobó que en el periodo analizado, la zona urbana aumentó de un área inicial de 7571.97 ha. en el año de 1985 a </a:t>
            </a:r>
            <a:r>
              <a:rPr lang="es-EC" sz="1800" dirty="0">
                <a:solidFill>
                  <a:schemeClr val="tx1"/>
                </a:solidFill>
                <a:latin typeface="Arial" panose="020B0604020202020204" pitchFamily="34" charset="0"/>
                <a:cs typeface="Arial" panose="020B0604020202020204" pitchFamily="34" charset="0"/>
              </a:rPr>
              <a:t>15802,2 ha, para el año 2000, lo que constituye un porcentaje de 43.08% con respecto al inicio del </a:t>
            </a:r>
            <a:r>
              <a:rPr lang="es-EC" sz="1800" dirty="0" smtClean="0">
                <a:solidFill>
                  <a:schemeClr val="tx1"/>
                </a:solidFill>
                <a:latin typeface="Arial" panose="020B0604020202020204" pitchFamily="34" charset="0"/>
                <a:cs typeface="Arial" panose="020B0604020202020204" pitchFamily="34" charset="0"/>
              </a:rPr>
              <a:t>periodo</a:t>
            </a:r>
          </a:p>
          <a:p>
            <a:pPr lvl="0" algn="just">
              <a:lnSpc>
                <a:spcPct val="100000"/>
              </a:lnSpc>
              <a:buFont typeface="Wingdings" panose="05000000000000000000" pitchFamily="2" charset="2"/>
              <a:buChar char="Ø"/>
            </a:pPr>
            <a:r>
              <a:rPr lang="es-ES" sz="1800" dirty="0">
                <a:solidFill>
                  <a:schemeClr val="tx1"/>
                </a:solidFill>
                <a:latin typeface="Arial" panose="020B0604020202020204" pitchFamily="34" charset="0"/>
                <a:cs typeface="Arial" panose="020B0604020202020204" pitchFamily="34" charset="0"/>
              </a:rPr>
              <a:t>De la serie temporal de imágenes, se concluye que el crecimiento más significativo dentro del periodo de estudio sucedió en los años de 1985 al 2000 y aparentemente se estabilizó para el 2010, que parece deberse a aplicación de leyes  y normas enfocadas a ordenamiento territorial en la ciudad de Guayaquil. </a:t>
            </a:r>
            <a:endParaRPr lang="es-EC" sz="1800" dirty="0">
              <a:solidFill>
                <a:schemeClr val="tx1"/>
              </a:solidFill>
              <a:latin typeface="Arial" panose="020B0604020202020204" pitchFamily="34" charset="0"/>
              <a:cs typeface="Arial" panose="020B0604020202020204" pitchFamily="34" charset="0"/>
            </a:endParaRPr>
          </a:p>
          <a:p>
            <a:pPr lvl="0" algn="just">
              <a:lnSpc>
                <a:spcPct val="100000"/>
              </a:lnSpc>
              <a:buFont typeface="Wingdings" panose="05000000000000000000" pitchFamily="2" charset="2"/>
              <a:buChar char="Ø"/>
            </a:pPr>
            <a:r>
              <a:rPr lang="es-ES" sz="1800" dirty="0">
                <a:solidFill>
                  <a:schemeClr val="tx1"/>
                </a:solidFill>
                <a:latin typeface="Arial" panose="020B0604020202020204" pitchFamily="34" charset="0"/>
                <a:cs typeface="Arial" panose="020B0604020202020204" pitchFamily="34" charset="0"/>
              </a:rPr>
              <a:t>El análisis de la distribución espacial, por medio de la serie de imágenes temporales, muestran el aumento de temperatura al inicio del periodo de estudio (1985), principalmente en Garay (8), Venezuela (40), </a:t>
            </a:r>
            <a:r>
              <a:rPr lang="es-ES" sz="1800" dirty="0" err="1">
                <a:solidFill>
                  <a:schemeClr val="tx1"/>
                </a:solidFill>
                <a:latin typeface="Arial" panose="020B0604020202020204" pitchFamily="34" charset="0"/>
                <a:cs typeface="Arial" panose="020B0604020202020204" pitchFamily="34" charset="0"/>
              </a:rPr>
              <a:t>Antepara</a:t>
            </a:r>
            <a:r>
              <a:rPr lang="es-ES" sz="1800" dirty="0">
                <a:solidFill>
                  <a:schemeClr val="tx1"/>
                </a:solidFill>
                <a:latin typeface="Arial" panose="020B0604020202020204" pitchFamily="34" charset="0"/>
                <a:cs typeface="Arial" panose="020B0604020202020204" pitchFamily="34" charset="0"/>
              </a:rPr>
              <a:t> (9), Chile (5) y Centenario (39), el mismo patrón de incremento de temperatura continúa para los años 1990 al 2000 donde se observa que la isla de calor se extiende a la zona norte. Sin embargo para el año 2010 la isla de calor se acentúa en Monte Sinaí (34), mientras que para el resto del área de estudio las temperaturas son relativamente bajas, este comportamiento anómalo responde a los fenómenos climáticos para esta fecha. </a:t>
            </a:r>
            <a:endParaRPr lang="es-EC" sz="18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s-EC" dirty="0">
              <a:solidFill>
                <a:schemeClr val="tx1"/>
              </a:solidFill>
            </a:endParaRPr>
          </a:p>
        </p:txBody>
      </p:sp>
    </p:spTree>
    <p:extLst>
      <p:ext uri="{BB962C8B-B14F-4D97-AF65-F5344CB8AC3E}">
        <p14:creationId xmlns:p14="http://schemas.microsoft.com/office/powerpoint/2010/main" val="163705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lvl="0" algn="just">
              <a:lnSpc>
                <a:spcPct val="100000"/>
              </a:lnSpc>
              <a:buFont typeface="Wingdings" panose="05000000000000000000" pitchFamily="2" charset="2"/>
              <a:buChar char="Ø"/>
            </a:pPr>
            <a:r>
              <a:rPr lang="es-ES" dirty="0">
                <a:solidFill>
                  <a:schemeClr val="tx1"/>
                </a:solidFill>
                <a:latin typeface="Arial" panose="020B0604020202020204" pitchFamily="34" charset="0"/>
                <a:cs typeface="Arial" panose="020B0604020202020204" pitchFamily="34" charset="0"/>
              </a:rPr>
              <a:t>Los mapas temáticos de temperatura y áreas urbanas permitió confirmar la existencia de Islas de Calor Urbana y la relación con el crecimiento de áreas urbanizadas en el periodo 1985 al 2010, esto fue posible debido a la elaboración de secuencias de mapas y su interrelación</a:t>
            </a:r>
            <a:r>
              <a:rPr lang="es-ES" dirty="0" smtClean="0">
                <a:solidFill>
                  <a:schemeClr val="tx1"/>
                </a:solidFill>
                <a:latin typeface="Arial" panose="020B0604020202020204" pitchFamily="34" charset="0"/>
                <a:cs typeface="Arial" panose="020B0604020202020204" pitchFamily="34" charset="0"/>
              </a:rPr>
              <a:t>.</a:t>
            </a:r>
          </a:p>
          <a:p>
            <a:pPr lvl="0" algn="just">
              <a:lnSpc>
                <a:spcPct val="100000"/>
              </a:lnSpc>
              <a:buFont typeface="Wingdings" panose="05000000000000000000" pitchFamily="2" charset="2"/>
              <a:buChar char="Ø"/>
            </a:pPr>
            <a:endParaRPr lang="es-EC" dirty="0">
              <a:solidFill>
                <a:schemeClr val="tx1"/>
              </a:solidFill>
              <a:latin typeface="Arial" panose="020B0604020202020204" pitchFamily="34" charset="0"/>
              <a:cs typeface="Arial" panose="020B0604020202020204" pitchFamily="34" charset="0"/>
            </a:endParaRPr>
          </a:p>
          <a:p>
            <a:pPr lvl="0" algn="just">
              <a:lnSpc>
                <a:spcPct val="100000"/>
              </a:lnSpc>
              <a:buFont typeface="Wingdings" panose="05000000000000000000" pitchFamily="2" charset="2"/>
              <a:buChar char="Ø"/>
            </a:pPr>
            <a:r>
              <a:rPr lang="es-ES" dirty="0">
                <a:solidFill>
                  <a:schemeClr val="tx1"/>
                </a:solidFill>
                <a:latin typeface="Arial" panose="020B0604020202020204" pitchFamily="34" charset="0"/>
                <a:cs typeface="Arial" panose="020B0604020202020204" pitchFamily="34" charset="0"/>
              </a:rPr>
              <a:t>Se confirmó la viabilidad de las imágenes satelitales para el monitoreo de áreas urbanizadas e Isla de Calor, lo que facilitaría la toma de decisiones dirigidas al proceso de ordenamiento Territorial y mitigación de cambio climático. </a:t>
            </a:r>
            <a:endParaRPr lang="es-EC" dirty="0">
              <a:solidFill>
                <a:schemeClr val="tx1"/>
              </a:solidFill>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139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59995"/>
            <a:ext cx="10058400" cy="571526"/>
          </a:xfrm>
        </p:spPr>
        <p:txBody>
          <a:bodyPr>
            <a:normAutofit/>
          </a:bodyPr>
          <a:lstStyle/>
          <a:p>
            <a:pPr marL="91440" lvl="1" indent="-91440" algn="just" rtl="0">
              <a:lnSpc>
                <a:spcPct val="90000"/>
              </a:lnSpc>
              <a:spcBef>
                <a:spcPts val="1200"/>
              </a:spcBef>
              <a:spcAft>
                <a:spcPts val="200"/>
              </a:spcAft>
              <a:buClr>
                <a:schemeClr val="accent1"/>
              </a:buClr>
              <a:buSzPct val="100000"/>
              <a:buFont typeface="Calibri" panose="020F0502020204030204" pitchFamily="34" charset="0"/>
              <a:buChar char=" "/>
            </a:pPr>
            <a:r>
              <a:rPr lang="es-EC" sz="2000" b="1" kern="1200" dirty="0" smtClean="0">
                <a:solidFill>
                  <a:schemeClr val="dk1"/>
                </a:solidFill>
                <a:latin typeface="+mn-lt"/>
                <a:ea typeface="+mn-ea"/>
                <a:cs typeface="+mn-cs"/>
              </a:rPr>
              <a:t>RECOMENDACIONES</a:t>
            </a:r>
            <a:endParaRPr lang="es-EC" sz="2000" b="1" kern="1200" dirty="0">
              <a:solidFill>
                <a:schemeClr val="dk1"/>
              </a:solidFill>
              <a:latin typeface="+mn-lt"/>
              <a:ea typeface="+mn-ea"/>
              <a:cs typeface="+mn-cs"/>
            </a:endParaRPr>
          </a:p>
        </p:txBody>
      </p:sp>
      <p:sp>
        <p:nvSpPr>
          <p:cNvPr id="3" name="Marcador de contenido 2"/>
          <p:cNvSpPr>
            <a:spLocks noGrp="1"/>
          </p:cNvSpPr>
          <p:nvPr>
            <p:ph idx="1"/>
          </p:nvPr>
        </p:nvSpPr>
        <p:spPr>
          <a:xfrm>
            <a:off x="1097280" y="1308295"/>
            <a:ext cx="10058400" cy="4560799"/>
          </a:xfrm>
        </p:spPr>
        <p:style>
          <a:lnRef idx="1">
            <a:schemeClr val="dk1"/>
          </a:lnRef>
          <a:fillRef idx="2">
            <a:schemeClr val="dk1"/>
          </a:fillRef>
          <a:effectRef idx="1">
            <a:schemeClr val="dk1"/>
          </a:effectRef>
          <a:fontRef idx="minor">
            <a:schemeClr val="dk1"/>
          </a:fontRef>
        </p:style>
        <p:txBody>
          <a:bodyPr>
            <a:normAutofit/>
          </a:bodyPr>
          <a:lstStyle/>
          <a:p>
            <a:pPr lvl="0" algn="just">
              <a:lnSpc>
                <a:spcPct val="100000"/>
              </a:lnSpc>
              <a:buFont typeface="Wingdings" panose="05000000000000000000" pitchFamily="2" charset="2"/>
              <a:buChar char="Ø"/>
            </a:pPr>
            <a:r>
              <a:rPr lang="es-ES" dirty="0">
                <a:latin typeface="Arial" panose="020B0604020202020204" pitchFamily="34" charset="0"/>
                <a:cs typeface="Arial" panose="020B0604020202020204" pitchFamily="34" charset="0"/>
              </a:rPr>
              <a:t>Para próximos estudios de procesos de urbanización, sería necesario considerar en las series temporales de imágenes, además de imágenes Landsat, satelitales compatibles de características similares a </a:t>
            </a:r>
            <a:r>
              <a:rPr lang="es-ES" dirty="0" err="1">
                <a:latin typeface="Arial" panose="020B0604020202020204" pitchFamily="34" charset="0"/>
                <a:cs typeface="Arial" panose="020B0604020202020204" pitchFamily="34" charset="0"/>
              </a:rPr>
              <a:t>Sentinel</a:t>
            </a:r>
            <a:r>
              <a:rPr lang="es-ES" dirty="0">
                <a:latin typeface="Arial" panose="020B0604020202020204" pitchFamily="34" charset="0"/>
                <a:cs typeface="Arial" panose="020B0604020202020204" pitchFamily="34" charset="0"/>
              </a:rPr>
              <a:t> 2A y </a:t>
            </a:r>
            <a:r>
              <a:rPr lang="es-ES" dirty="0" err="1">
                <a:latin typeface="Arial" panose="020B0604020202020204" pitchFamily="34" charset="0"/>
                <a:cs typeface="Arial" panose="020B0604020202020204" pitchFamily="34" charset="0"/>
              </a:rPr>
              <a:t>Sentinel</a:t>
            </a:r>
            <a:r>
              <a:rPr lang="es-ES" dirty="0">
                <a:latin typeface="Arial" panose="020B0604020202020204" pitchFamily="34" charset="0"/>
                <a:cs typeface="Arial" panose="020B0604020202020204" pitchFamily="34" charset="0"/>
              </a:rPr>
              <a:t> 2B. </a:t>
            </a:r>
            <a:endParaRPr lang="es-ES" dirty="0" smtClean="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es-ES" dirty="0">
                <a:latin typeface="Arial" panose="020B0604020202020204" pitchFamily="34" charset="0"/>
                <a:cs typeface="Arial" panose="020B0604020202020204" pitchFamily="34" charset="0"/>
              </a:rPr>
              <a:t>Los resultados de este estudio de análisis de Islas de Calor y cambios de la Urbanización, podrían tomase como referencia para próximas decisiones de planificación territorial (usos de suelo) en la ciudad de Guayaquil y evitar que el desarrollo poblacional comprometa los recursos naturales.</a:t>
            </a:r>
            <a:endParaRPr lang="es-EC"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Ø"/>
            </a:pPr>
            <a:r>
              <a:rPr lang="es-ES" dirty="0">
                <a:latin typeface="Arial" panose="020B0604020202020204" pitchFamily="34" charset="0"/>
                <a:cs typeface="Arial" panose="020B0604020202020204" pitchFamily="34" charset="0"/>
              </a:rPr>
              <a:t>Se recomienda la utilización de la teledetección para monitoreo de ciudades, con el fin de implementar planes que favorezcan al desarrollo de ciudades verdes, logrando temperaturas bajas en áreas urbanas, mejorando la calidad de vida de la población y minimizando los efectos del cambio climático. Es necesario considerar de acuerdo a la EPA (2011) una de la estrategias es plantar árboles en caras oeste y este de los edificios con el fin de mantener bajas temperaturas y evitar Isla de Calor Urbano.</a:t>
            </a:r>
            <a:endParaRPr lang="es-EC"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s-EC" dirty="0"/>
          </a:p>
          <a:p>
            <a:endParaRPr lang="es-EC" dirty="0"/>
          </a:p>
        </p:txBody>
      </p:sp>
    </p:spTree>
    <p:extLst>
      <p:ext uri="{BB962C8B-B14F-4D97-AF65-F5344CB8AC3E}">
        <p14:creationId xmlns:p14="http://schemas.microsoft.com/office/powerpoint/2010/main" val="2417942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lgn="just">
              <a:lnSpc>
                <a:spcPct val="150000"/>
              </a:lnSpc>
              <a:buFont typeface="Wingdings" panose="05000000000000000000" pitchFamily="2" charset="2"/>
              <a:buChar char="Ø"/>
            </a:pPr>
            <a:r>
              <a:rPr lang="es-ES" dirty="0">
                <a:solidFill>
                  <a:schemeClr val="tx1"/>
                </a:solidFill>
                <a:latin typeface="Arial" panose="020B0604020202020204" pitchFamily="34" charset="0"/>
                <a:cs typeface="Arial" panose="020B0604020202020204" pitchFamily="34" charset="0"/>
              </a:rPr>
              <a:t>Se recomienda considerar los resultados de esta investigación, por parte de las instituciones que regulen y controlen el crecimiento urbano de Guayaquil, con el fin conservar áreas naturales cercanas a las ciudades.</a:t>
            </a:r>
            <a:endParaRPr lang="es-EC" dirty="0">
              <a:solidFill>
                <a:schemeClr val="tx1"/>
              </a:solidFill>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520350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824745"/>
          </a:xfrm>
        </p:spPr>
        <p:txBody>
          <a:bodyPr>
            <a:normAutofit/>
          </a:bodyPr>
          <a:lstStyle/>
          <a:p>
            <a:r>
              <a:rPr lang="es-EC" sz="2800" b="1" dirty="0">
                <a:solidFill>
                  <a:schemeClr val="tx1"/>
                </a:solidFill>
                <a:latin typeface="+mn-lt"/>
                <a:ea typeface="+mn-ea"/>
                <a:cs typeface="+mn-cs"/>
              </a:rPr>
              <a:t>2</a:t>
            </a:r>
            <a:r>
              <a:rPr lang="es-EC" sz="2800" b="1" dirty="0" smtClean="0">
                <a:solidFill>
                  <a:schemeClr val="tx1"/>
                </a:solidFill>
                <a:latin typeface="+mn-lt"/>
                <a:ea typeface="+mn-ea"/>
                <a:cs typeface="+mn-cs"/>
              </a:rPr>
              <a:t>. </a:t>
            </a:r>
            <a:r>
              <a:rPr lang="es-EC" sz="2800" b="1" dirty="0">
                <a:solidFill>
                  <a:schemeClr val="tx1"/>
                </a:solidFill>
                <a:latin typeface="+mn-lt"/>
                <a:ea typeface="+mn-ea"/>
                <a:cs typeface="+mn-cs"/>
              </a:rPr>
              <a:t>CRECIMIENTO DEMOGRÁFICO</a:t>
            </a:r>
          </a:p>
        </p:txBody>
      </p:sp>
      <p:sp>
        <p:nvSpPr>
          <p:cNvPr id="3" name="Marcador de contenido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algn="just"/>
            <a:r>
              <a:rPr lang="es-EC" sz="2400" dirty="0">
                <a:latin typeface="Arial" panose="020B0604020202020204" pitchFamily="34" charset="0"/>
                <a:cs typeface="Arial" panose="020B0604020202020204" pitchFamily="34" charset="0"/>
              </a:rPr>
              <a:t>Según la FAO (2012), el crecimiento de la población es uno de los principales motivos de la escasez alimentaria y acentúa la presión de los recursos naturales. Los países que tienen un crecimiento acelerado tienen problemas para la seguridad alimentaria.  A medida que el crecimiento demográfico avanza, este también ocasiona impactos severos al medio ambiente, pues existe una mayor demanda no solo de alimentos, sino también de energía y otros recursos.</a:t>
            </a:r>
          </a:p>
          <a:p>
            <a:pPr algn="just"/>
            <a:r>
              <a:rPr lang="es-EC" sz="2400" dirty="0">
                <a:latin typeface="Arial" panose="020B0604020202020204" pitchFamily="34" charset="0"/>
                <a:cs typeface="Arial" panose="020B0604020202020204" pitchFamily="34" charset="0"/>
              </a:rPr>
              <a:t>Debido a que los recursos materiales son escasos, el crecimiento demográfico puede constituirse como un problema, ya que no existen recursos suficientes para satisfacer las necesidades de todas las </a:t>
            </a:r>
            <a:r>
              <a:rPr lang="es-EC" sz="2400" dirty="0" smtClean="0">
                <a:latin typeface="Arial" panose="020B0604020202020204" pitchFamily="34" charset="0"/>
                <a:cs typeface="Arial" panose="020B0604020202020204" pitchFamily="34" charset="0"/>
              </a:rPr>
              <a:t>personas.</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882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9821" y="3055556"/>
            <a:ext cx="10058400" cy="1797798"/>
          </a:xfrm>
        </p:spPr>
        <p:style>
          <a:lnRef idx="1">
            <a:schemeClr val="dk1"/>
          </a:lnRef>
          <a:fillRef idx="2">
            <a:schemeClr val="dk1"/>
          </a:fillRef>
          <a:effectRef idx="1">
            <a:schemeClr val="dk1"/>
          </a:effectRef>
          <a:fontRef idx="minor">
            <a:schemeClr val="dk1"/>
          </a:fontRef>
        </p:style>
        <p:txBody>
          <a:bodyPr>
            <a:normAutofit/>
          </a:bodyPr>
          <a:lstStyle/>
          <a:p>
            <a:pPr algn="ctr"/>
            <a:r>
              <a:rPr lang="es-EC" sz="9600" dirty="0" smtClean="0"/>
              <a:t>GRACIAS </a:t>
            </a:r>
            <a:endParaRPr lang="es-EC" sz="9600" dirty="0"/>
          </a:p>
        </p:txBody>
      </p:sp>
    </p:spTree>
    <p:extLst>
      <p:ext uri="{BB962C8B-B14F-4D97-AF65-F5344CB8AC3E}">
        <p14:creationId xmlns:p14="http://schemas.microsoft.com/office/powerpoint/2010/main" val="165125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23219"/>
          </a:xfrm>
        </p:spPr>
        <p:txBody>
          <a:bodyPr/>
          <a:lstStyle/>
          <a:p>
            <a:pPr lvl="2" algn="l" rtl="0">
              <a:lnSpc>
                <a:spcPct val="85000"/>
              </a:lnSpc>
              <a:spcBef>
                <a:spcPct val="0"/>
              </a:spcBef>
            </a:pPr>
            <a:r>
              <a:rPr lang="es-EC" sz="3200" b="1" kern="1200" spc="-50" dirty="0" smtClean="0">
                <a:solidFill>
                  <a:schemeClr val="tx1"/>
                </a:solidFill>
                <a:latin typeface="+mn-lt"/>
                <a:ea typeface="+mn-ea"/>
                <a:cs typeface="+mn-cs"/>
              </a:rPr>
              <a:t>3. CRECIMIENTO DEMOGRÁFICO EN ECUADOR</a:t>
            </a:r>
            <a:r>
              <a:rPr lang="es-EC" sz="2000" b="1" dirty="0"/>
              <a:t/>
            </a:r>
            <a:br>
              <a:rPr lang="es-EC" sz="2000" b="1" dirty="0"/>
            </a:br>
            <a:endParaRPr lang="es-EC"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2492" t="2112" r="1373"/>
          <a:stretch/>
        </p:blipFill>
        <p:spPr bwMode="auto">
          <a:xfrm>
            <a:off x="422871" y="1528969"/>
            <a:ext cx="6547816" cy="384324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7223064" y="2453363"/>
            <a:ext cx="4368713"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288290" algn="just">
              <a:lnSpc>
                <a:spcPct val="200000"/>
              </a:lnSpc>
              <a:spcAft>
                <a:spcPts val="800"/>
              </a:spcAft>
            </a:pPr>
            <a:r>
              <a:rPr lang="es-ES"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La </a:t>
            </a:r>
            <a:r>
              <a:rPr lang="es-ES" dirty="0">
                <a:solidFill>
                  <a:schemeClr val="tx1"/>
                </a:solidFill>
                <a:latin typeface="Arial" panose="020B0604020202020204" pitchFamily="34" charset="0"/>
                <a:ea typeface="Calibri" panose="020F0502020204030204" pitchFamily="34" charset="0"/>
                <a:cs typeface="Times New Roman" panose="02020603050405020304" pitchFamily="18" charset="0"/>
              </a:rPr>
              <a:t>población del país pasó de alrededor de 3 millones de personas en 1950 a más de 14.5 millones de habitantes en el 2010.</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62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557459"/>
          </a:xfrm>
        </p:spPr>
        <p:txBody>
          <a:bodyPr>
            <a:normAutofit/>
          </a:bodyPr>
          <a:lstStyle/>
          <a:p>
            <a:r>
              <a:rPr lang="es-EC" sz="3200" b="1" dirty="0" smtClean="0">
                <a:solidFill>
                  <a:schemeClr val="tx1"/>
                </a:solidFill>
                <a:latin typeface="+mn-lt"/>
                <a:ea typeface="+mn-ea"/>
                <a:cs typeface="+mn-cs"/>
              </a:rPr>
              <a:t>4. SENSORES </a:t>
            </a:r>
            <a:r>
              <a:rPr lang="es-EC" sz="3200" b="1" dirty="0">
                <a:solidFill>
                  <a:schemeClr val="tx1"/>
                </a:solidFill>
                <a:latin typeface="+mn-lt"/>
                <a:ea typeface="+mn-ea"/>
                <a:cs typeface="+mn-cs"/>
              </a:rPr>
              <a:t>REMOTOS </a:t>
            </a:r>
          </a:p>
        </p:txBody>
      </p:sp>
      <p:sp>
        <p:nvSpPr>
          <p:cNvPr id="3" name="Marcador de contenido 2"/>
          <p:cNvSpPr>
            <a:spLocks noGrp="1"/>
          </p:cNvSpPr>
          <p:nvPr>
            <p:ph idx="1"/>
          </p:nvPr>
        </p:nvSpPr>
        <p:spPr/>
        <p:txBody>
          <a:bodyPr/>
          <a:lstStyle/>
          <a:p>
            <a:pPr marL="91440" lvl="2" indent="-91440">
              <a:spcBef>
                <a:spcPts val="1200"/>
              </a:spcBef>
              <a:spcAft>
                <a:spcPts val="200"/>
              </a:spcAft>
              <a:buSzPct val="100000"/>
              <a:buFont typeface="Calibri" panose="020F0502020204030204" pitchFamily="34" charset="0"/>
              <a:buChar char=" "/>
            </a:pPr>
            <a:r>
              <a:rPr lang="es-EC" sz="2000" b="1" dirty="0"/>
              <a:t>Espectro Electromagnético</a:t>
            </a:r>
          </a:p>
          <a:p>
            <a:endParaRPr lang="es-EC" dirty="0"/>
          </a:p>
        </p:txBody>
      </p:sp>
      <p:pic>
        <p:nvPicPr>
          <p:cNvPr id="4" name="Imagen 3" descr="C:\Users\USUARIO\AppData\Local\Microsoft\Windows\INetCache\Content.Word\90.png"/>
          <p:cNvPicPr/>
          <p:nvPr/>
        </p:nvPicPr>
        <p:blipFill>
          <a:blip r:embed="rId2">
            <a:extLst>
              <a:ext uri="{28A0092B-C50C-407E-A947-70E740481C1C}">
                <a14:useLocalDpi xmlns:a14="http://schemas.microsoft.com/office/drawing/2010/main" val="0"/>
              </a:ext>
            </a:extLst>
          </a:blip>
          <a:srcRect/>
          <a:stretch>
            <a:fillRect/>
          </a:stretch>
        </p:blipFill>
        <p:spPr bwMode="auto">
          <a:xfrm>
            <a:off x="639102" y="2166424"/>
            <a:ext cx="7084061" cy="4135902"/>
          </a:xfrm>
          <a:prstGeom prst="rect">
            <a:avLst/>
          </a:prstGeom>
          <a:noFill/>
          <a:ln>
            <a:solidFill>
              <a:schemeClr val="tx1"/>
            </a:solidFill>
          </a:ln>
        </p:spPr>
      </p:pic>
      <p:sp>
        <p:nvSpPr>
          <p:cNvPr id="5" name="Rectángulo 4"/>
          <p:cNvSpPr/>
          <p:nvPr/>
        </p:nvSpPr>
        <p:spPr>
          <a:xfrm>
            <a:off x="7877908" y="2349751"/>
            <a:ext cx="3981156" cy="373595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es-ES" sz="2000" dirty="0">
                <a:latin typeface="Arial" panose="020B0604020202020204" pitchFamily="34" charset="0"/>
                <a:ea typeface="Calibri" panose="020F0502020204030204" pitchFamily="34" charset="0"/>
              </a:rPr>
              <a:t>La radiación electromagnética se puede ordenar en un espectro que se extiende desde ondas de frecuencias muy elevadas (longitudes de onda pequeñas) hasta frecuencias muy bajas (longitudes de onda altas) (Valle, 2005). </a:t>
            </a:r>
            <a:endParaRPr lang="es-EC" sz="2000" dirty="0"/>
          </a:p>
        </p:txBody>
      </p:sp>
    </p:spTree>
    <p:extLst>
      <p:ext uri="{BB962C8B-B14F-4D97-AF65-F5344CB8AC3E}">
        <p14:creationId xmlns:p14="http://schemas.microsoft.com/office/powerpoint/2010/main" val="372817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t="20118"/>
          <a:stretch/>
        </p:blipFill>
        <p:spPr bwMode="auto">
          <a:xfrm>
            <a:off x="323558" y="1737360"/>
            <a:ext cx="5102930" cy="4522763"/>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5683347" y="612846"/>
            <a:ext cx="5795889" cy="563231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288290" algn="just">
              <a:lnSpc>
                <a:spcPct val="200000"/>
              </a:lnSpc>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Cada objeto tiene una respuesta espectral propia que se conoce como firma espectral, las características de dicha firma dependen en primer lugar de su estructura atómica y molecular de las características de la superficie y de la temperatura. La proporción de la proporción de la radiación incidente que es reflejada, absorbida y/o transmitida depende de las características del material que se observa y su superficie, y varia en las distintas bandas del espectro electromagnético (Pérez y Muñoz,  2006).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689317" y="612846"/>
            <a:ext cx="3657600" cy="514628"/>
          </a:xfrm>
          <a:prstGeom prst="rect">
            <a:avLst/>
          </a:prstGeom>
          <a:noFill/>
        </p:spPr>
        <p:txBody>
          <a:bodyPr wrap="square" rtlCol="0">
            <a:spAutoFit/>
          </a:bodyPr>
          <a:lstStyle/>
          <a:p>
            <a:pPr>
              <a:lnSpc>
                <a:spcPct val="85000"/>
              </a:lnSpc>
              <a:spcBef>
                <a:spcPct val="0"/>
              </a:spcBef>
            </a:pPr>
            <a:r>
              <a:rPr lang="es-EC" sz="3200" b="1" spc="-50" dirty="0" smtClean="0"/>
              <a:t>5. FIRMA </a:t>
            </a:r>
            <a:r>
              <a:rPr lang="es-EC" sz="3200" b="1" spc="-50" dirty="0"/>
              <a:t>ESPECTRAL</a:t>
            </a:r>
          </a:p>
        </p:txBody>
      </p:sp>
    </p:spTree>
    <p:extLst>
      <p:ext uri="{BB962C8B-B14F-4D97-AF65-F5344CB8AC3E}">
        <p14:creationId xmlns:p14="http://schemas.microsoft.com/office/powerpoint/2010/main" val="3666114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356941"/>
            <a:ext cx="10058400" cy="712203"/>
          </a:xfrm>
        </p:spPr>
        <p:txBody>
          <a:bodyPr>
            <a:normAutofit fontScale="90000"/>
          </a:bodyPr>
          <a:lstStyle/>
          <a:p>
            <a:pPr lvl="1" algn="l" rtl="0">
              <a:lnSpc>
                <a:spcPct val="85000"/>
              </a:lnSpc>
              <a:spcBef>
                <a:spcPct val="0"/>
              </a:spcBef>
            </a:pPr>
            <a:r>
              <a:rPr lang="es-EC" sz="2000" b="1" dirty="0"/>
              <a:t/>
            </a:r>
            <a:br>
              <a:rPr lang="es-EC" sz="2000" b="1" dirty="0"/>
            </a:br>
            <a:r>
              <a:rPr lang="es-ES" sz="3200" b="1" kern="1200" spc="-50" dirty="0">
                <a:solidFill>
                  <a:schemeClr val="tx1"/>
                </a:solidFill>
                <a:latin typeface="+mn-lt"/>
                <a:ea typeface="+mn-ea"/>
                <a:cs typeface="+mn-cs"/>
              </a:rPr>
              <a:t>6. IMÁGENES SATELITALES </a:t>
            </a:r>
            <a:endParaRPr lang="es-EC" sz="3200" b="1" kern="1200" spc="-50" dirty="0">
              <a:solidFill>
                <a:schemeClr val="tx1"/>
              </a:solidFill>
              <a:latin typeface="+mn-lt"/>
              <a:ea typeface="+mn-ea"/>
              <a:cs typeface="+mn-cs"/>
            </a:endParaRPr>
          </a:p>
        </p:txBody>
      </p:sp>
      <p:sp>
        <p:nvSpPr>
          <p:cNvPr id="3" name="Marcador de contenido 2"/>
          <p:cNvSpPr>
            <a:spLocks noGrp="1"/>
          </p:cNvSpPr>
          <p:nvPr>
            <p:ph idx="1"/>
          </p:nvPr>
        </p:nvSpPr>
        <p:spPr>
          <a:xfrm>
            <a:off x="3854548" y="1845734"/>
            <a:ext cx="7301132" cy="402336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just">
              <a:lnSpc>
                <a:spcPct val="150000"/>
              </a:lnSpc>
            </a:pPr>
            <a:r>
              <a:rPr lang="es-ES" sz="2400" dirty="0">
                <a:solidFill>
                  <a:schemeClr val="tx1"/>
                </a:solidFill>
              </a:rPr>
              <a:t>Las imágenes satelitales representan una fuente de información de la cual se pueden extraer datos espacialmente distribuidos a partir de análisis y procesamiento digital. Esta información puede consistir en variables continuas, categorización de la imagen en clases temáticas, análisis de cambios, medición de la estructura espacial del territorio, entre otras; utilizadas como complemento y actualización del conocimiento del territorio. (Cortes, 2014).</a:t>
            </a:r>
            <a:endParaRPr lang="es-EC" sz="2400" dirty="0">
              <a:solidFill>
                <a:schemeClr val="tx1"/>
              </a:solidFill>
            </a:endParaRPr>
          </a:p>
          <a:p>
            <a:pPr algn="just"/>
            <a:endParaRPr lang="es-EC"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2891" t="801" r="1074" b="-801"/>
          <a:stretch/>
        </p:blipFill>
        <p:spPr>
          <a:xfrm>
            <a:off x="281353" y="2101804"/>
            <a:ext cx="3380042" cy="3511219"/>
          </a:xfrm>
          <a:prstGeom prst="rect">
            <a:avLst/>
          </a:prstGeom>
        </p:spPr>
      </p:pic>
    </p:spTree>
    <p:extLst>
      <p:ext uri="{BB962C8B-B14F-4D97-AF65-F5344CB8AC3E}">
        <p14:creationId xmlns:p14="http://schemas.microsoft.com/office/powerpoint/2010/main" val="393649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698135"/>
          </a:xfrm>
        </p:spPr>
        <p:txBody>
          <a:bodyPr>
            <a:normAutofit/>
          </a:bodyPr>
          <a:lstStyle/>
          <a:p>
            <a:r>
              <a:rPr lang="es-EC" sz="2900" b="1" dirty="0" smtClean="0">
                <a:solidFill>
                  <a:schemeClr val="tx1"/>
                </a:solidFill>
                <a:latin typeface="+mn-lt"/>
                <a:ea typeface="+mn-ea"/>
                <a:cs typeface="+mn-cs"/>
              </a:rPr>
              <a:t> 6.1 IMÁGENES LANDSAT</a:t>
            </a:r>
            <a:endParaRPr lang="es-EC" sz="2900" b="1" dirty="0">
              <a:solidFill>
                <a:schemeClr val="tx1"/>
              </a:solidFill>
              <a:latin typeface="+mn-lt"/>
              <a:ea typeface="+mn-ea"/>
              <a:cs typeface="+mn-cs"/>
            </a:endParaRPr>
          </a:p>
        </p:txBody>
      </p:sp>
      <p:sp>
        <p:nvSpPr>
          <p:cNvPr id="3" name="Marcador de contenido 2"/>
          <p:cNvSpPr>
            <a:spLocks noGrp="1"/>
          </p:cNvSpPr>
          <p:nvPr>
            <p:ph idx="1"/>
          </p:nvPr>
        </p:nvSpPr>
        <p:spPr>
          <a:xfrm>
            <a:off x="1097280" y="1845734"/>
            <a:ext cx="10353822" cy="4023360"/>
          </a:xfrm>
        </p:spPr>
        <p:style>
          <a:lnRef idx="1">
            <a:schemeClr val="dk1"/>
          </a:lnRef>
          <a:fillRef idx="2">
            <a:schemeClr val="dk1"/>
          </a:fillRef>
          <a:effectRef idx="1">
            <a:schemeClr val="dk1"/>
          </a:effectRef>
          <a:fontRef idx="minor">
            <a:schemeClr val="dk1"/>
          </a:fontRef>
        </p:style>
        <p:txBody>
          <a:bodyPr/>
          <a:lstStyle/>
          <a:p>
            <a:pPr algn="just">
              <a:lnSpc>
                <a:spcPct val="150000"/>
              </a:lnSpc>
            </a:pPr>
            <a:r>
              <a:rPr lang="es-ES" dirty="0">
                <a:latin typeface="Arial" panose="020B0604020202020204" pitchFamily="34" charset="0"/>
                <a:cs typeface="Arial" panose="020B0604020202020204" pitchFamily="34" charset="0"/>
              </a:rPr>
              <a:t>Landsat fue el primer satélite de teledetección de la superficie terrestre. Fue puesto en marcha por la NASA de los Estados Unidos para obtener imágenes de la Tierra de una manera global en </a:t>
            </a:r>
            <a:r>
              <a:rPr lang="es-ES" dirty="0" smtClean="0">
                <a:latin typeface="Arial" panose="020B0604020202020204" pitchFamily="34" charset="0"/>
                <a:cs typeface="Arial" panose="020B0604020202020204" pitchFamily="34" charset="0"/>
              </a:rPr>
              <a:t>1972.</a:t>
            </a: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 ventaja principal de estas imágenes es abarcar el periodo de tiempo de varias </a:t>
            </a:r>
            <a:r>
              <a:rPr lang="es-ES" dirty="0" smtClean="0">
                <a:latin typeface="Arial" panose="020B0604020202020204" pitchFamily="34" charset="0"/>
                <a:cs typeface="Arial" panose="020B0604020202020204" pitchFamily="34" charset="0"/>
              </a:rPr>
              <a:t>décadas, </a:t>
            </a:r>
            <a:r>
              <a:rPr lang="es-ES" dirty="0">
                <a:latin typeface="Arial" panose="020B0604020202020204" pitchFamily="34" charset="0"/>
                <a:cs typeface="Arial" panose="020B0604020202020204" pitchFamily="34" charset="0"/>
              </a:rPr>
              <a:t>permitiendo analizar el estado de la superficie terrestre no solo en un momento, sino también través de las etapas de mayor duración. Los datos de las diferentes misiones son compatibles y pueden utilizarse </a:t>
            </a:r>
            <a:r>
              <a:rPr lang="es-ES" dirty="0" smtClean="0">
                <a:latin typeface="Arial" panose="020B0604020202020204" pitchFamily="34" charset="0"/>
                <a:cs typeface="Arial" panose="020B0604020202020204" pitchFamily="34" charset="0"/>
              </a:rPr>
              <a:t>juntos.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95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900" b="1" dirty="0" smtClean="0">
                <a:solidFill>
                  <a:schemeClr val="tx1"/>
                </a:solidFill>
                <a:latin typeface="+mn-lt"/>
                <a:ea typeface="+mn-ea"/>
                <a:cs typeface="+mn-cs"/>
              </a:rPr>
              <a:t>7. ISLA </a:t>
            </a:r>
            <a:r>
              <a:rPr lang="es-EC" sz="2900" b="1" dirty="0">
                <a:solidFill>
                  <a:schemeClr val="tx1"/>
                </a:solidFill>
                <a:latin typeface="+mn-lt"/>
                <a:ea typeface="+mn-ea"/>
                <a:cs typeface="+mn-cs"/>
              </a:rPr>
              <a:t>DE CALOR URBANO</a:t>
            </a:r>
          </a:p>
        </p:txBody>
      </p:sp>
      <p:sp>
        <p:nvSpPr>
          <p:cNvPr id="3" name="Marcador de contenido 2"/>
          <p:cNvSpPr>
            <a:spLocks noGrp="1"/>
          </p:cNvSpPr>
          <p:nvPr>
            <p:ph idx="1"/>
          </p:nvPr>
        </p:nvSpPr>
        <p:spPr>
          <a:solidFill>
            <a:schemeClr val="bg1">
              <a:lumMod val="65000"/>
            </a:schemeClr>
          </a:solidFill>
        </p:spPr>
        <p:txBody>
          <a:bodyPr/>
          <a:lstStyle/>
          <a:p>
            <a:pPr marL="201168" lvl="1" indent="0">
              <a:buNone/>
            </a:pPr>
            <a:r>
              <a:rPr lang="es-ES" dirty="0">
                <a:latin typeface="Arial" panose="020B0604020202020204" pitchFamily="34" charset="0"/>
                <a:cs typeface="Arial" panose="020B0604020202020204" pitchFamily="34" charset="0"/>
              </a:rPr>
              <a:t>L</a:t>
            </a:r>
            <a:r>
              <a:rPr lang="es-ES" dirty="0" smtClean="0">
                <a:latin typeface="Arial" panose="020B0604020202020204" pitchFamily="34" charset="0"/>
                <a:cs typeface="Arial" panose="020B0604020202020204" pitchFamily="34" charset="0"/>
              </a:rPr>
              <a:t>a </a:t>
            </a:r>
            <a:r>
              <a:rPr lang="es-ES" dirty="0">
                <a:latin typeface="Arial" panose="020B0604020202020204" pitchFamily="34" charset="0"/>
                <a:cs typeface="Arial" panose="020B0604020202020204" pitchFamily="34" charset="0"/>
              </a:rPr>
              <a:t>Isla de Calor Urbana se caracteriza por las temperaturas de aire más cálidas en ciudades en comparación </a:t>
            </a: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las temperaturas del aire en los alrededores </a:t>
            </a:r>
            <a:endParaRPr lang="es-ES" dirty="0" smtClean="0">
              <a:latin typeface="Arial" panose="020B0604020202020204" pitchFamily="34" charset="0"/>
              <a:cs typeface="Arial" panose="020B0604020202020204" pitchFamily="34" charset="0"/>
            </a:endParaRPr>
          </a:p>
          <a:p>
            <a:pPr marL="201168" lvl="1" indent="0">
              <a:buNone/>
            </a:pPr>
            <a:r>
              <a:rPr lang="es-ES" b="1" dirty="0" smtClean="0">
                <a:latin typeface="Arial" panose="020B0604020202020204" pitchFamily="34" charset="0"/>
                <a:cs typeface="Arial" panose="020B0604020202020204" pitchFamily="34" charset="0"/>
              </a:rPr>
              <a:t>ICCD</a:t>
            </a:r>
            <a:r>
              <a:rPr lang="es-ES" dirty="0">
                <a:latin typeface="Arial" panose="020B0604020202020204" pitchFamily="34" charset="0"/>
                <a:cs typeface="Arial" panose="020B0604020202020204" pitchFamily="34" charset="0"/>
              </a:rPr>
              <a:t>: Se encuentra más cerca de la ciudad.</a:t>
            </a:r>
          </a:p>
          <a:p>
            <a:pPr algn="just"/>
            <a:r>
              <a:rPr lang="es-ES" sz="1800" b="1" dirty="0">
                <a:latin typeface="Arial" panose="020B0604020202020204" pitchFamily="34" charset="0"/>
                <a:cs typeface="Arial" panose="020B0604020202020204" pitchFamily="34" charset="0"/>
              </a:rPr>
              <a:t>ICCP</a:t>
            </a:r>
            <a:r>
              <a:rPr lang="es-ES" sz="1800" dirty="0">
                <a:latin typeface="Arial" panose="020B0604020202020204" pitchFamily="34" charset="0"/>
                <a:cs typeface="Arial" panose="020B0604020202020204" pitchFamily="34" charset="0"/>
              </a:rPr>
              <a:t>: alcanza la longitud de un kilómetro o </a:t>
            </a:r>
          </a:p>
          <a:p>
            <a:pPr algn="just"/>
            <a:r>
              <a:rPr lang="es-ES" sz="1800" dirty="0">
                <a:latin typeface="Arial" panose="020B0604020202020204" pitchFamily="34" charset="0"/>
                <a:cs typeface="Arial" panose="020B0604020202020204" pitchFamily="34" charset="0"/>
              </a:rPr>
              <a:t>un poco más durante el día encogiéndose </a:t>
            </a:r>
          </a:p>
          <a:p>
            <a:pPr algn="just"/>
            <a:r>
              <a:rPr lang="es-ES" sz="1800" dirty="0">
                <a:latin typeface="Arial" panose="020B0604020202020204" pitchFamily="34" charset="0"/>
                <a:cs typeface="Arial" panose="020B0604020202020204" pitchFamily="34" charset="0"/>
              </a:rPr>
              <a:t>durante la noche.</a:t>
            </a:r>
          </a:p>
          <a:p>
            <a:pPr algn="just"/>
            <a:r>
              <a:rPr lang="es-ES" sz="1800" b="1" dirty="0" smtClean="0">
                <a:latin typeface="Arial" panose="020B0604020202020204" pitchFamily="34" charset="0"/>
                <a:cs typeface="Arial" panose="020B0604020202020204" pitchFamily="34" charset="0"/>
              </a:rPr>
              <a:t>ICS: </a:t>
            </a:r>
            <a:r>
              <a:rPr lang="es-ES" sz="1800" dirty="0" smtClean="0">
                <a:latin typeface="Arial" panose="020B0604020202020204" pitchFamily="34" charset="0"/>
                <a:cs typeface="Arial" panose="020B0604020202020204" pitchFamily="34" charset="0"/>
              </a:rPr>
              <a:t>engloba </a:t>
            </a:r>
            <a:r>
              <a:rPr lang="es-ES" sz="1800" dirty="0">
                <a:latin typeface="Arial" panose="020B0604020202020204" pitchFamily="34" charset="0"/>
                <a:cs typeface="Arial" panose="020B0604020202020204" pitchFamily="34" charset="0"/>
              </a:rPr>
              <a:t>las dos anteriores, produciendo </a:t>
            </a:r>
          </a:p>
          <a:p>
            <a:pPr algn="just"/>
            <a:r>
              <a:rPr lang="es-ES" sz="1800" dirty="0">
                <a:latin typeface="Arial" panose="020B0604020202020204" pitchFamily="34" charset="0"/>
                <a:cs typeface="Arial" panose="020B0604020202020204" pitchFamily="34" charset="0"/>
              </a:rPr>
              <a:t>el calor relativo sobre las ciudades.</a:t>
            </a:r>
          </a:p>
          <a:p>
            <a:pPr algn="just"/>
            <a:endParaRPr lang="es-EC" sz="1800" dirty="0">
              <a:latin typeface="Arial" panose="020B0604020202020204" pitchFamily="34" charset="0"/>
              <a:cs typeface="Arial" panose="020B060402020202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344528" y="2619299"/>
            <a:ext cx="4811151" cy="3358169"/>
          </a:xfrm>
          <a:prstGeom prst="rect">
            <a:avLst/>
          </a:prstGeom>
          <a:noFill/>
          <a:ln w="19050" cmpd="sng">
            <a:solidFill>
              <a:schemeClr val="tx1">
                <a:alpha val="99000"/>
              </a:schemeClr>
            </a:solidFill>
          </a:ln>
          <a:effectLst>
            <a:softEdge rad="25400"/>
          </a:effectLst>
        </p:spPr>
      </p:pic>
    </p:spTree>
    <p:extLst>
      <p:ext uri="{BB962C8B-B14F-4D97-AF65-F5344CB8AC3E}">
        <p14:creationId xmlns:p14="http://schemas.microsoft.com/office/powerpoint/2010/main" val="802004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2601</TotalTime>
  <Words>2242</Words>
  <Application>Microsoft Office PowerPoint</Application>
  <PresentationFormat>Panorámica</PresentationFormat>
  <Paragraphs>228</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Cambria Math</vt:lpstr>
      <vt:lpstr>Times New Roman</vt:lpstr>
      <vt:lpstr>Wingdings</vt:lpstr>
      <vt:lpstr>Retrospección</vt:lpstr>
      <vt:lpstr>UNIVERSIDAD DE LAS FUERZAS ARMADAS - ESPE   DEPARTAMENTO  DE CIENCIAS DE LA TIERRA Y LA CONSTRUCCIÓN  MAESTRIA EN SISTEMAS DE GESTIÓN AMBIENTAL  TEMA: CAMBIOS EN URBANIZACIÓN E ISLA DE CALOR DE LA CIUDAD DE GUAYAQUIL, MEDIANTE IMÁGENES LANDSAT   AUTOR: LILIANA MASAPANTA SANCHEZ DIRECTORA: Geog. LIDIA VLASSOVA PhD.  2018 </vt:lpstr>
      <vt:lpstr>Presentación de PowerPoint</vt:lpstr>
      <vt:lpstr>2. CRECIMIENTO DEMOGRÁFICO</vt:lpstr>
      <vt:lpstr>3. CRECIMIENTO DEMOGRÁFICO EN ECUADOR </vt:lpstr>
      <vt:lpstr>4. SENSORES REMOTOS </vt:lpstr>
      <vt:lpstr>Presentación de PowerPoint</vt:lpstr>
      <vt:lpstr> 6. IMÁGENES SATELITALES </vt:lpstr>
      <vt:lpstr> 6.1 IMÁGENES LANDSAT</vt:lpstr>
      <vt:lpstr>7. ISLA DE CALOR URBANO</vt:lpstr>
      <vt:lpstr>8. DESARROLLO DEL PROBLEMA </vt:lpstr>
      <vt:lpstr>9. JUSTIFICACIÓN E IMPORTANCIA </vt:lpstr>
      <vt:lpstr>10. OBJETIVOS</vt:lpstr>
      <vt:lpstr>11. AREA DE ESTUDIO</vt:lpstr>
      <vt:lpstr>12. MATERIALES</vt:lpstr>
      <vt:lpstr>13. METODOLOGIA</vt:lpstr>
      <vt:lpstr>ÍNDICES ESPECTRALES </vt:lpstr>
      <vt:lpstr>Presentación de PowerPoint</vt:lpstr>
      <vt:lpstr>Presentación de PowerPoint</vt:lpstr>
      <vt:lpstr>14. ANÁLISIS ESTADÍSTICO  </vt:lpstr>
      <vt:lpstr>15. RESULTADOS </vt:lpstr>
      <vt:lpstr>La tendencia del continuo crecimiento de áreas urbanizadas durante todo el periodo analizado fue más notoria hasta el año 2000 (81,18 % respecto a 1985).</vt:lpstr>
      <vt:lpstr>15.2 Distribución de temperatura de superficie Terrestre </vt:lpstr>
      <vt:lpstr>Presentación de PowerPoint</vt:lpstr>
      <vt:lpstr>Presentación de PowerPoint</vt:lpstr>
      <vt:lpstr>Presentación de PowerPoint</vt:lpstr>
      <vt:lpstr>16. CONCLUSIONES Y RECOMENDACIONES</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DEPARTAMENTO  DE CIENCIAS DE LA TIERRA Y LA CONSTRUCCIÓN  MAESTRIA EN SISTEMAS DE GESTION AMBIENTAL   TEMA: CAMBIOS EN URBANIZACIÓN E ISLA DE CALOR DE LA CIUDAD DE GUAYAQUIL, MEDIANTE IMÁGENES LANDSAT   AUTOR: LILIANA MASAPANTA SANCHEZ DIRECTORA: LIDIA VLASSOVA 2018 </dc:title>
  <dc:creator>Liliana Masapanta</dc:creator>
  <cp:lastModifiedBy>Liliana Masapanta</cp:lastModifiedBy>
  <cp:revision>69</cp:revision>
  <dcterms:created xsi:type="dcterms:W3CDTF">2018-08-22T03:11:13Z</dcterms:created>
  <dcterms:modified xsi:type="dcterms:W3CDTF">2018-09-17T04:50:07Z</dcterms:modified>
</cp:coreProperties>
</file>