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E341F434-8CA5-4398-B99F-AD139F90E52E}" type="datetimeFigureOut">
              <a:rPr lang="es-EC" smtClean="0"/>
              <a:t>11/11/2018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91379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41F434-8CA5-4398-B99F-AD139F90E52E}" type="datetimeFigureOut">
              <a:rPr lang="es-EC" smtClean="0"/>
              <a:t>11/11/2018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19756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41F434-8CA5-4398-B99F-AD139F90E52E}" type="datetimeFigureOut">
              <a:rPr lang="es-EC" smtClean="0"/>
              <a:t>11/11/2018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297387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E341F434-8CA5-4398-B99F-AD139F90E52E}" type="datetimeFigureOut">
              <a:rPr lang="es-EC" smtClean="0"/>
              <a:t>11/11/2018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98771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341F434-8CA5-4398-B99F-AD139F90E52E}" type="datetimeFigureOut">
              <a:rPr lang="es-EC" smtClean="0"/>
              <a:t>11/11/2018</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320182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E341F434-8CA5-4398-B99F-AD139F90E52E}" type="datetimeFigureOut">
              <a:rPr lang="es-EC" smtClean="0"/>
              <a:t>11/11/2018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157895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E341F434-8CA5-4398-B99F-AD139F90E52E}" type="datetimeFigureOut">
              <a:rPr lang="es-EC" smtClean="0"/>
              <a:t>11/11/2018</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19538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E341F434-8CA5-4398-B99F-AD139F90E52E}" type="datetimeFigureOut">
              <a:rPr lang="es-EC" smtClean="0"/>
              <a:t>11/11/2018</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313195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341F434-8CA5-4398-B99F-AD139F90E52E}" type="datetimeFigureOut">
              <a:rPr lang="es-EC" smtClean="0"/>
              <a:t>11/11/2018</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408234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41F434-8CA5-4398-B99F-AD139F90E52E}" type="datetimeFigureOut">
              <a:rPr lang="es-EC" smtClean="0"/>
              <a:t>11/11/2018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283364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41F434-8CA5-4398-B99F-AD139F90E52E}" type="datetimeFigureOut">
              <a:rPr lang="es-EC" smtClean="0"/>
              <a:t>11/11/2018</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5060F26-D682-48CB-AC10-3B34F6E77F4C}" type="slidenum">
              <a:rPr lang="es-EC" smtClean="0"/>
              <a:t>‹Nº›</a:t>
            </a:fld>
            <a:endParaRPr lang="es-EC"/>
          </a:p>
        </p:txBody>
      </p:sp>
    </p:spTree>
    <p:extLst>
      <p:ext uri="{BB962C8B-B14F-4D97-AF65-F5344CB8AC3E}">
        <p14:creationId xmlns:p14="http://schemas.microsoft.com/office/powerpoint/2010/main" val="3529562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1F434-8CA5-4398-B99F-AD139F90E52E}" type="datetimeFigureOut">
              <a:rPr lang="es-EC" smtClean="0"/>
              <a:t>11/11/2018</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60F26-D682-48CB-AC10-3B34F6E77F4C}" type="slidenum">
              <a:rPr lang="es-EC" smtClean="0"/>
              <a:t>‹Nº›</a:t>
            </a:fld>
            <a:endParaRPr lang="es-EC"/>
          </a:p>
        </p:txBody>
      </p:sp>
    </p:spTree>
    <p:extLst>
      <p:ext uri="{BB962C8B-B14F-4D97-AF65-F5344CB8AC3E}">
        <p14:creationId xmlns:p14="http://schemas.microsoft.com/office/powerpoint/2010/main" val="2085785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34851"/>
            <a:ext cx="10170016" cy="3175112"/>
          </a:xfrm>
        </p:spPr>
        <p:txBody>
          <a:bodyPr>
            <a:normAutofit fontScale="90000"/>
          </a:bodyPr>
          <a:lstStyle/>
          <a:p>
            <a:r>
              <a:rPr lang="es-ES" sz="2800" b="1" dirty="0" smtClean="0"/>
              <a:t/>
            </a:r>
            <a:br>
              <a:rPr lang="es-ES" sz="2800" b="1" dirty="0" smtClean="0"/>
            </a:br>
            <a:r>
              <a:rPr lang="es-ES" sz="2800" b="1" dirty="0"/>
              <a:t/>
            </a:r>
            <a:br>
              <a:rPr lang="es-ES" sz="2800" b="1" dirty="0"/>
            </a:br>
            <a:r>
              <a:rPr lang="es-ES" sz="2800" b="1" dirty="0" smtClean="0"/>
              <a:t/>
            </a:r>
            <a:br>
              <a:rPr lang="es-ES" sz="2800" b="1" dirty="0" smtClean="0"/>
            </a:br>
            <a:r>
              <a:rPr lang="es-ES" sz="2800" b="1" dirty="0"/>
              <a:t/>
            </a:r>
            <a:br>
              <a:rPr lang="es-ES" sz="2800" b="1" dirty="0"/>
            </a:br>
            <a:r>
              <a:rPr lang="es-ES" sz="2800" b="1" dirty="0" smtClean="0"/>
              <a:t/>
            </a:r>
            <a:br>
              <a:rPr lang="es-ES" sz="2800" b="1" dirty="0" smtClean="0"/>
            </a:br>
            <a:r>
              <a:rPr lang="es-ES" sz="2800" b="1" dirty="0"/>
              <a:t/>
            </a:r>
            <a:br>
              <a:rPr lang="es-ES" sz="2800" b="1" dirty="0"/>
            </a:br>
            <a:r>
              <a:rPr lang="es-ES" sz="3200" b="1" dirty="0" smtClean="0"/>
              <a:t>TRABAJO </a:t>
            </a:r>
            <a:r>
              <a:rPr lang="es-ES" sz="3200" b="1" dirty="0"/>
              <a:t>DE TITULACIÓN, PREVIO A LA OBTENCIÓN DEL TITULO DE MAGISTER EN SISTEMAS DE GESTIÓN </a:t>
            </a:r>
            <a:r>
              <a:rPr lang="es-ES" sz="3200" b="1" dirty="0" smtClean="0"/>
              <a:t>AMBIENTAL</a:t>
            </a:r>
            <a:br>
              <a:rPr lang="es-ES" sz="3200" b="1" dirty="0" smtClean="0"/>
            </a:br>
            <a:r>
              <a:rPr lang="es-EC" sz="2800" dirty="0"/>
              <a:t/>
            </a:r>
            <a:br>
              <a:rPr lang="es-EC" sz="2800" dirty="0"/>
            </a:br>
            <a:endParaRPr lang="es-EC" sz="2800" dirty="0"/>
          </a:p>
        </p:txBody>
      </p:sp>
      <p:sp>
        <p:nvSpPr>
          <p:cNvPr id="3" name="Subtítulo 2"/>
          <p:cNvSpPr>
            <a:spLocks noGrp="1"/>
          </p:cNvSpPr>
          <p:nvPr>
            <p:ph type="subTitle" idx="1"/>
          </p:nvPr>
        </p:nvSpPr>
        <p:spPr>
          <a:xfrm>
            <a:off x="1523999" y="3602037"/>
            <a:ext cx="10170017" cy="2991945"/>
          </a:xfrm>
        </p:spPr>
        <p:txBody>
          <a:bodyPr>
            <a:normAutofit fontScale="92500" lnSpcReduction="10000"/>
          </a:bodyPr>
          <a:lstStyle/>
          <a:p>
            <a:r>
              <a:rPr lang="es-ES" sz="2800" b="1" dirty="0" smtClean="0"/>
              <a:t>TEMA: </a:t>
            </a:r>
          </a:p>
          <a:p>
            <a:r>
              <a:rPr lang="es-ES" sz="2800" b="1" dirty="0" smtClean="0"/>
              <a:t>AUDITORÍA </a:t>
            </a:r>
            <a:r>
              <a:rPr lang="es-ES" sz="2800" b="1" dirty="0"/>
              <a:t>AMBIENTAL PARA EL CUMPLIMIENTO DEL PLAN DE MANEJO AMBIENTAL, DE LA PLANTA DE BENEFICIO </a:t>
            </a:r>
            <a:r>
              <a:rPr lang="es-EC" sz="2800" b="1" dirty="0"/>
              <a:t>ENINSATCH</a:t>
            </a:r>
            <a:r>
              <a:rPr lang="es-ES" sz="2800" b="1" dirty="0"/>
              <a:t> S.A</a:t>
            </a:r>
            <a:r>
              <a:rPr lang="es-ES" sz="2800" b="1" dirty="0" smtClean="0"/>
              <a:t>.</a:t>
            </a:r>
          </a:p>
          <a:p>
            <a:r>
              <a:rPr lang="es-ES" sz="2800" b="1" dirty="0" smtClean="0"/>
              <a:t>AUTORES:</a:t>
            </a:r>
          </a:p>
          <a:p>
            <a:r>
              <a:rPr lang="es-ES" sz="2800" b="1" dirty="0"/>
              <a:t>VILLACIS BANCHON, HENRY </a:t>
            </a:r>
            <a:r>
              <a:rPr lang="es-ES" sz="2800" b="1" dirty="0" smtClean="0"/>
              <a:t>ANTONIO</a:t>
            </a:r>
          </a:p>
          <a:p>
            <a:r>
              <a:rPr lang="es-ES" sz="2800" b="1" dirty="0" smtClean="0"/>
              <a:t>ÑAUTA </a:t>
            </a:r>
            <a:r>
              <a:rPr lang="es-ES" sz="2800" b="1" dirty="0"/>
              <a:t>NEIRA, VICTOR RAFAEL</a:t>
            </a:r>
            <a:endParaRPr lang="es-EC" sz="2800" dirty="0"/>
          </a:p>
          <a:p>
            <a:r>
              <a:rPr lang="en-US" sz="2800" b="1" dirty="0" smtClean="0"/>
              <a:t>DIRECTORA: </a:t>
            </a:r>
            <a:r>
              <a:rPr lang="en-US" sz="2800" b="1" dirty="0"/>
              <a:t>ING</a:t>
            </a:r>
            <a:r>
              <a:rPr lang="en-US" sz="2800" b="1" dirty="0" smtClean="0"/>
              <a:t>. ELIZABETH ESTRELLA JACOME,</a:t>
            </a:r>
            <a:r>
              <a:rPr lang="en-US" sz="2800" b="1" dirty="0" smtClean="0"/>
              <a:t> MSc.</a:t>
            </a:r>
            <a:endParaRPr lang="es-EC" sz="2800" dirty="0"/>
          </a:p>
          <a:p>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803041" y="242777"/>
            <a:ext cx="9337183" cy="1273810"/>
          </a:xfrm>
          <a:prstGeom prst="rect">
            <a:avLst/>
          </a:prstGeom>
          <a:noFill/>
          <a:ln>
            <a:noFill/>
          </a:ln>
        </p:spPr>
      </p:pic>
    </p:spTree>
    <p:extLst>
      <p:ext uri="{BB962C8B-B14F-4D97-AF65-F5344CB8AC3E}">
        <p14:creationId xmlns:p14="http://schemas.microsoft.com/office/powerpoint/2010/main" val="377245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023242" cy="935641"/>
          </a:xfrm>
        </p:spPr>
        <p:txBody>
          <a:bodyPr/>
          <a:lstStyle/>
          <a:p>
            <a:endParaRPr lang="es-EC" dirty="0"/>
          </a:p>
        </p:txBody>
      </p:sp>
      <p:sp>
        <p:nvSpPr>
          <p:cNvPr id="3" name="Marcador de contenido 2"/>
          <p:cNvSpPr>
            <a:spLocks noGrp="1"/>
          </p:cNvSpPr>
          <p:nvPr>
            <p:ph idx="1"/>
          </p:nvPr>
        </p:nvSpPr>
        <p:spPr>
          <a:xfrm>
            <a:off x="838200" y="1532586"/>
            <a:ext cx="11023242" cy="5087155"/>
          </a:xfrm>
        </p:spPr>
        <p:txBody>
          <a:bodyPr>
            <a:normAutofit fontScale="70000" lnSpcReduction="20000"/>
          </a:bodyPr>
          <a:lstStyle/>
          <a:p>
            <a:endParaRPr lang="es-ES" dirty="0" smtClean="0"/>
          </a:p>
          <a:p>
            <a:r>
              <a:rPr lang="es-ES" dirty="0" smtClean="0"/>
              <a:t>La </a:t>
            </a:r>
            <a:r>
              <a:rPr lang="es-ES" dirty="0"/>
              <a:t>presente Auditoría Ambiental de Cumplimiento comprende las siguientes regulaciones ambientales ecuatorianas:</a:t>
            </a:r>
            <a:endParaRPr lang="es-EC" dirty="0" smtClean="0">
              <a:effectLst/>
            </a:endParaRPr>
          </a:p>
          <a:p>
            <a:pPr lvl="0"/>
            <a:r>
              <a:rPr lang="es-EC" dirty="0"/>
              <a:t>Constitución de la República del Ecuador (R.O. No. 449 del lunes 20 de octubre del 2008)</a:t>
            </a:r>
            <a:r>
              <a:rPr lang="es-ES" dirty="0"/>
              <a:t>. </a:t>
            </a:r>
            <a:endParaRPr lang="es-EC" dirty="0"/>
          </a:p>
          <a:p>
            <a:pPr lvl="0"/>
            <a:r>
              <a:rPr lang="es-EC" dirty="0"/>
              <a:t>Título II. Derechos Capítulo Segundo. Derechos del Buen Vivir Sección Primera. Agua y Alimentación.</a:t>
            </a:r>
          </a:p>
          <a:p>
            <a:pPr lvl="0"/>
            <a:r>
              <a:rPr lang="es-EC" dirty="0"/>
              <a:t>Ley de Minería, publicada en Registro Oficial Suplemento 517 de 29 de enero de 2009, última modificación 10 de febrero de 2014.</a:t>
            </a:r>
          </a:p>
          <a:p>
            <a:pPr lvl="0"/>
            <a:r>
              <a:rPr lang="es-EC" dirty="0"/>
              <a:t>Reglamento General de la Ley de Minería, Decreto No.  119, del 04 de noviembre de 2009.</a:t>
            </a:r>
          </a:p>
          <a:p>
            <a:pPr lvl="0"/>
            <a:r>
              <a:rPr lang="es-EC" dirty="0"/>
              <a:t>Texto  Unificado  de  Legislación  Secundaria  del  Ministerio  del  Ambiente (TULSMA), expedido mediante Decreto Ejecutivo Nº 3399 y publicado en el R.O. Nº 725 del 16 de Diciembre del 2002.</a:t>
            </a:r>
          </a:p>
          <a:p>
            <a:pPr lvl="0"/>
            <a:r>
              <a:rPr lang="es-EC" dirty="0"/>
              <a:t>Acuerdo No. 068. Reformase el Texto Unificado de Legislación Secundaria del Libro VI, Título I del Sistema Único de Manejo Ambiental.</a:t>
            </a:r>
          </a:p>
          <a:p>
            <a:pPr lvl="0"/>
            <a:r>
              <a:rPr lang="es-EC" dirty="0"/>
              <a:t>Acuerdo No. 161, Reforma al Libro VI del Texto Unificado de Legislación Secundaria del Ministerio del Ambiente, Expedido Mediante Decreto Ejecutivo No. 3516.</a:t>
            </a:r>
          </a:p>
          <a:p>
            <a:pPr lvl="0"/>
            <a:r>
              <a:rPr lang="es-EC" dirty="0"/>
              <a:t>Acuerdo 050. Que Reforma la Norma de Calidad del Aire Ambiente o Nivel de Inmisión, Constante en el Anexo 4 del Libro VI del Texto Unificado de Legislación Secundaria de esta Cartera de Estado.   </a:t>
            </a:r>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2908048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97484" cy="961399"/>
          </a:xfrm>
        </p:spPr>
        <p:txBody>
          <a:bodyPr/>
          <a:lstStyle/>
          <a:p>
            <a:endParaRPr lang="es-EC" dirty="0"/>
          </a:p>
        </p:txBody>
      </p:sp>
      <p:sp>
        <p:nvSpPr>
          <p:cNvPr id="3" name="Marcador de contenido 2"/>
          <p:cNvSpPr>
            <a:spLocks noGrp="1"/>
          </p:cNvSpPr>
          <p:nvPr>
            <p:ph idx="1"/>
          </p:nvPr>
        </p:nvSpPr>
        <p:spPr>
          <a:xfrm>
            <a:off x="838199" y="1596980"/>
            <a:ext cx="10997485" cy="5009881"/>
          </a:xfrm>
        </p:spPr>
        <p:txBody>
          <a:bodyPr>
            <a:normAutofit fontScale="92500" lnSpcReduction="20000"/>
          </a:bodyPr>
          <a:lstStyle/>
          <a:p>
            <a:pPr lvl="0" algn="just"/>
            <a:r>
              <a:rPr lang="es-EC" dirty="0"/>
              <a:t>Acuerdo Ministerial No. 026, Procedimientos para Registro de generadores de desechos peligrosos, gestión de desechos peligrosos previo al licenciamiento ambiental y para el transporte de materiales peligrosos del 12 de mayo de 2008.</a:t>
            </a:r>
          </a:p>
          <a:p>
            <a:pPr lvl="0" algn="just"/>
            <a:r>
              <a:rPr lang="es-EC" dirty="0"/>
              <a:t>Acuerdo Ministerial No. 006,del Ministerio del Ambiente, Reforma el Título I y IV del Libro VI del Texto Unificado de Legislación Secundaria del Ministerio del Ambiente , publicada en el Registro Oficial, Edición Especial No. 128 de 29 de abril de 2014.</a:t>
            </a:r>
          </a:p>
          <a:p>
            <a:pPr lvl="0" algn="just"/>
            <a:r>
              <a:rPr lang="es-EC" dirty="0"/>
              <a:t>Reglamento Sustitutivo del Reglamento Ambiental para las Operaciones </a:t>
            </a:r>
            <a:r>
              <a:rPr lang="es-EC" dirty="0" err="1"/>
              <a:t>Hidrocarburíferas</a:t>
            </a:r>
            <a:r>
              <a:rPr lang="es-EC" dirty="0"/>
              <a:t> en el Ecuador, Decreto No. 1215, R.O. No. 265 del 13 de febrero de 2001.</a:t>
            </a:r>
          </a:p>
          <a:p>
            <a:pPr lvl="0" algn="just"/>
            <a:r>
              <a:rPr lang="es-EC" dirty="0"/>
              <a:t>Norma Técnica Ecuatoriana NTE INEN 439: 1984 Colores, Señales y Símbolos de Seguridad.</a:t>
            </a:r>
          </a:p>
          <a:p>
            <a:pPr lvl="0" algn="just"/>
            <a:r>
              <a:rPr lang="es-EC" dirty="0"/>
              <a:t>Norma Técnica Ecuatoriana NTE INEN 2266: Transporte, Almacenamiento y manejo de materiales peligrosos.</a:t>
            </a:r>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198443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1087637" cy="1025793"/>
          </a:xfrm>
        </p:spPr>
        <p:txBody>
          <a:bodyPr/>
          <a:lstStyle/>
          <a:p>
            <a:endParaRPr lang="es-EC" dirty="0"/>
          </a:p>
        </p:txBody>
      </p:sp>
      <p:sp>
        <p:nvSpPr>
          <p:cNvPr id="3" name="Marcador de contenido 2"/>
          <p:cNvSpPr>
            <a:spLocks noGrp="1"/>
          </p:cNvSpPr>
          <p:nvPr>
            <p:ph idx="1"/>
          </p:nvPr>
        </p:nvSpPr>
        <p:spPr>
          <a:xfrm>
            <a:off x="838200" y="1825625"/>
            <a:ext cx="11087636" cy="4351338"/>
          </a:xfrm>
        </p:spPr>
        <p:txBody>
          <a:bodyPr>
            <a:normAutofit fontScale="85000" lnSpcReduction="20000"/>
          </a:bodyPr>
          <a:lstStyle/>
          <a:p>
            <a:pPr marL="457200" lvl="1" indent="0">
              <a:buNone/>
            </a:pPr>
            <a:r>
              <a:rPr lang="es-ES" b="1" dirty="0"/>
              <a:t>Procedimientos de Auditoría Ambiental de Cumplimiento</a:t>
            </a:r>
            <a:endParaRPr lang="es-EC" b="1" dirty="0"/>
          </a:p>
          <a:p>
            <a:pPr algn="just"/>
            <a:r>
              <a:rPr lang="es-ES" dirty="0" smtClean="0"/>
              <a:t>La </a:t>
            </a:r>
            <a:r>
              <a:rPr lang="es-ES" dirty="0"/>
              <a:t>metodología se enmarca dentro de una investigación aplicada, descriptiva de campo, de participación, donde se revisó la información documental de las actividades operativas de la fase de beneficio de la planta “</a:t>
            </a:r>
            <a:r>
              <a:rPr lang="es-EC" dirty="0"/>
              <a:t>ENINSATCH</a:t>
            </a:r>
            <a:r>
              <a:rPr lang="es-ES" dirty="0"/>
              <a:t> S.A” y se complementó con el trabajo de campo.</a:t>
            </a:r>
            <a:endParaRPr lang="es-EC" dirty="0" smtClean="0">
              <a:effectLst/>
            </a:endParaRPr>
          </a:p>
          <a:p>
            <a:pPr algn="just"/>
            <a:r>
              <a:rPr lang="es-ES" dirty="0"/>
              <a:t> </a:t>
            </a:r>
            <a:r>
              <a:rPr lang="es-ES" dirty="0" smtClean="0"/>
              <a:t>La </a:t>
            </a:r>
            <a:r>
              <a:rPr lang="es-ES" dirty="0"/>
              <a:t>metodología de la Auditoría Ambiental de Cumplimiento de la planta de beneficio “</a:t>
            </a:r>
            <a:r>
              <a:rPr lang="es-EC" dirty="0"/>
              <a:t>ENINSATCH</a:t>
            </a:r>
            <a:r>
              <a:rPr lang="es-ES" dirty="0"/>
              <a:t> S.A”, se enfocó en evaluar la aplicación del Plan de Manejo Ambiental de la fase de beneficio, en donde se orienta a los requisitos legales de cumplimiento, los procesos operativos y sus impactos ambientales.</a:t>
            </a:r>
            <a:endParaRPr lang="es-EC" dirty="0" smtClean="0">
              <a:effectLst/>
            </a:endParaRPr>
          </a:p>
          <a:p>
            <a:pPr algn="just"/>
            <a:r>
              <a:rPr lang="es-ES" dirty="0"/>
              <a:t> </a:t>
            </a:r>
            <a:r>
              <a:rPr lang="es-ES" dirty="0" smtClean="0"/>
              <a:t>La </a:t>
            </a:r>
            <a:r>
              <a:rPr lang="es-ES" dirty="0"/>
              <a:t>auditoría de cumplimiento se realizó en tres etapas genéricas:  </a:t>
            </a:r>
            <a:endParaRPr lang="es-EC" dirty="0" smtClean="0">
              <a:effectLst/>
            </a:endParaRPr>
          </a:p>
          <a:p>
            <a:pPr marL="457200" lvl="1" indent="0" algn="just">
              <a:buNone/>
            </a:pPr>
            <a:r>
              <a:rPr lang="es-ES" b="1" dirty="0"/>
              <a:t>Fases de la auditoría</a:t>
            </a:r>
            <a:endParaRPr lang="es-EC" b="1" dirty="0"/>
          </a:p>
          <a:p>
            <a:pPr algn="just"/>
            <a:r>
              <a:rPr lang="es-ES" dirty="0" smtClean="0"/>
              <a:t>La </a:t>
            </a:r>
            <a:r>
              <a:rPr lang="es-ES" dirty="0"/>
              <a:t>Auditoría Ambiental de Cumplimiento de la planta de beneficio “</a:t>
            </a:r>
            <a:r>
              <a:rPr lang="es-EC" dirty="0"/>
              <a:t>ENINSATCH</a:t>
            </a:r>
            <a:r>
              <a:rPr lang="es-ES" dirty="0"/>
              <a:t> S.A” se desarrolló en tres fases: Pre-Auditoría, Auditoría In Situ y </a:t>
            </a:r>
            <a:r>
              <a:rPr lang="es-ES" dirty="0" err="1"/>
              <a:t>Postauditoría</a:t>
            </a:r>
            <a:r>
              <a:rPr lang="es-ES" dirty="0"/>
              <a:t> </a:t>
            </a:r>
            <a:r>
              <a:rPr lang="es-EC" dirty="0"/>
              <a:t>(Bustos, 2010)</a:t>
            </a:r>
            <a:r>
              <a:rPr lang="es-ES" dirty="0"/>
              <a:t>.</a:t>
            </a:r>
            <a:endParaRPr lang="es-EC" dirty="0" smtClean="0">
              <a:effectLst/>
            </a:endParaRPr>
          </a:p>
          <a:p>
            <a:pPr algn="just"/>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60897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84606" cy="871247"/>
          </a:xfrm>
        </p:spPr>
        <p:txBody>
          <a:bodyPr/>
          <a:lstStyle/>
          <a:p>
            <a:endParaRPr lang="es-EC" dirty="0"/>
          </a:p>
        </p:txBody>
      </p:sp>
      <p:sp>
        <p:nvSpPr>
          <p:cNvPr id="3" name="Marcador de contenido 2"/>
          <p:cNvSpPr>
            <a:spLocks noGrp="1"/>
          </p:cNvSpPr>
          <p:nvPr>
            <p:ph idx="1"/>
          </p:nvPr>
        </p:nvSpPr>
        <p:spPr>
          <a:xfrm>
            <a:off x="838200" y="1571223"/>
            <a:ext cx="10984606" cy="4958366"/>
          </a:xfrm>
        </p:spPr>
        <p:txBody>
          <a:bodyPr>
            <a:normAutofit fontScale="92500" lnSpcReduction="20000"/>
          </a:bodyPr>
          <a:lstStyle/>
          <a:p>
            <a:pPr lvl="0"/>
            <a:r>
              <a:rPr lang="es-ES" b="1" i="1" dirty="0"/>
              <a:t>Planificación</a:t>
            </a:r>
            <a:endParaRPr lang="es-EC" dirty="0"/>
          </a:p>
          <a:p>
            <a:pPr lvl="0" algn="just"/>
            <a:r>
              <a:rPr lang="es-ES" dirty="0"/>
              <a:t>Revisión de los objetivos de la auditoria, alcance y especificaciones de la misma para fase de beneficio de la planta </a:t>
            </a:r>
            <a:r>
              <a:rPr lang="es-EC" dirty="0"/>
              <a:t>ENINSATCH</a:t>
            </a:r>
            <a:r>
              <a:rPr lang="es-ES" dirty="0"/>
              <a:t> S.A. </a:t>
            </a:r>
            <a:endParaRPr lang="es-EC" dirty="0"/>
          </a:p>
          <a:p>
            <a:pPr lvl="0" algn="just"/>
            <a:r>
              <a:rPr lang="es-ES" dirty="0"/>
              <a:t>Programación de las actividades a ser realizadas en las diferentes etapas: pre-auditoria, inspección de campo, post-auditoria.</a:t>
            </a:r>
            <a:endParaRPr lang="es-EC" dirty="0"/>
          </a:p>
          <a:p>
            <a:pPr lvl="0" algn="just"/>
            <a:r>
              <a:rPr lang="es-ES" dirty="0"/>
              <a:t>Distribución de responsabilidades, funciones y actividades entre los miembros del equipo auditor. </a:t>
            </a:r>
            <a:endParaRPr lang="es-EC" dirty="0"/>
          </a:p>
          <a:p>
            <a:pPr lvl="0" algn="just"/>
            <a:r>
              <a:rPr lang="es-ES" dirty="0"/>
              <a:t>Coordinación de detalles logísticos tanto internamente, como con </a:t>
            </a:r>
            <a:r>
              <a:rPr lang="es-EC" dirty="0"/>
              <a:t>ENINSATCH</a:t>
            </a:r>
            <a:r>
              <a:rPr lang="es-ES" dirty="0"/>
              <a:t> S.A., (permisos de trabajo, indicción, ingreso a Instalaciones y facilidades y demás). </a:t>
            </a:r>
            <a:endParaRPr lang="es-EC" dirty="0"/>
          </a:p>
          <a:p>
            <a:pPr lvl="0" algn="just"/>
            <a:r>
              <a:rPr lang="es-ES" dirty="0"/>
              <a:t>Preparación de la información mínima a ser revisada, incluyendo los antecedentes (comunicaciones, aprobaciones, informes, reportes, demás). </a:t>
            </a:r>
            <a:endParaRPr lang="es-EC" dirty="0"/>
          </a:p>
          <a:p>
            <a:pPr lvl="0" algn="just"/>
            <a:r>
              <a:rPr lang="es-ES" dirty="0"/>
              <a:t>Determinación de las áreas operativas de las cuales se requiere participación.</a:t>
            </a:r>
            <a:endParaRPr lang="es-EC" dirty="0"/>
          </a:p>
          <a:p>
            <a:pPr algn="just"/>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4215106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97484" cy="1051551"/>
          </a:xfrm>
        </p:spPr>
        <p:txBody>
          <a:bodyPr/>
          <a:lstStyle/>
          <a:p>
            <a:endParaRPr lang="es-EC" dirty="0"/>
          </a:p>
        </p:txBody>
      </p:sp>
      <p:sp>
        <p:nvSpPr>
          <p:cNvPr id="3" name="Marcador de contenido 2"/>
          <p:cNvSpPr>
            <a:spLocks noGrp="1"/>
          </p:cNvSpPr>
          <p:nvPr>
            <p:ph idx="1"/>
          </p:nvPr>
        </p:nvSpPr>
        <p:spPr>
          <a:xfrm>
            <a:off x="838199" y="1661376"/>
            <a:ext cx="10997485" cy="4919728"/>
          </a:xfrm>
        </p:spPr>
        <p:txBody>
          <a:bodyPr>
            <a:normAutofit fontScale="85000" lnSpcReduction="20000"/>
          </a:bodyPr>
          <a:lstStyle/>
          <a:p>
            <a:pPr lvl="0" algn="just"/>
            <a:r>
              <a:rPr lang="es-ES" dirty="0"/>
              <a:t>El auditor comenzó la tarea de revisar la información disponible sobre las instalaciones, y en base al alcance, diseñara el plan de Auditoría.  Este trabajo incluye, entre otras acciones: </a:t>
            </a:r>
            <a:endParaRPr lang="es-EC" dirty="0"/>
          </a:p>
          <a:p>
            <a:pPr lvl="0" algn="just"/>
            <a:r>
              <a:rPr lang="es-ES" dirty="0"/>
              <a:t>La revisión de la información suministrada. </a:t>
            </a:r>
            <a:endParaRPr lang="es-EC" dirty="0"/>
          </a:p>
          <a:p>
            <a:pPr lvl="0" algn="just"/>
            <a:r>
              <a:rPr lang="es-ES" dirty="0"/>
              <a:t>Repaso de antecedentes de problemas ambientales existentes, mediante el inventario y análisis de las demandas, conflictos, reclamos, efectuados por la comunidad u otras autoridades competentes, en períodos anteriores, analizando las soluciones dadas y las actividades pendientes de realización.</a:t>
            </a:r>
            <a:endParaRPr lang="es-EC" dirty="0"/>
          </a:p>
          <a:p>
            <a:pPr lvl="0" algn="just"/>
            <a:r>
              <a:rPr lang="es-ES" dirty="0"/>
              <a:t>Revisión de la normativa ambiental aplicable actual, Plan de Manejo Ambiental, así como los estándares propios de la planta </a:t>
            </a:r>
            <a:r>
              <a:rPr lang="es-EC" dirty="0"/>
              <a:t>ENINSATCH</a:t>
            </a:r>
            <a:r>
              <a:rPr lang="es-ES" dirty="0"/>
              <a:t> S.A.  </a:t>
            </a:r>
            <a:endParaRPr lang="es-EC" dirty="0"/>
          </a:p>
          <a:p>
            <a:pPr lvl="0" algn="just"/>
            <a:r>
              <a:rPr lang="es-ES" dirty="0"/>
              <a:t>Revisión de Seguimiento al Plan de Manejo Ambiental y Programa de Monitoreo. </a:t>
            </a:r>
            <a:endParaRPr lang="es-EC" dirty="0"/>
          </a:p>
          <a:p>
            <a:pPr lvl="0" algn="just"/>
            <a:r>
              <a:rPr lang="es-ES" dirty="0"/>
              <a:t>Revisión del avance del manejo de recursos, acciones ejecutadas y mecanismos utilizados para ejercer el control y monitoreo ambiental por parte de la planta </a:t>
            </a:r>
            <a:r>
              <a:rPr lang="es-EC" dirty="0"/>
              <a:t>ENINSATCH</a:t>
            </a:r>
            <a:r>
              <a:rPr lang="es-ES" dirty="0"/>
              <a:t> S.A (ej.: Plan de Manejo Ambiental, Plan de Contingencia, Plan de Monitoreo en todos sus aspectos, sistemas de registro de información ambiental, valoración de riesgos de trabajo, etc.).</a:t>
            </a:r>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487766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100514" cy="987157"/>
          </a:xfrm>
        </p:spPr>
        <p:txBody>
          <a:bodyPr/>
          <a:lstStyle/>
          <a:p>
            <a:endParaRPr lang="es-EC" dirty="0"/>
          </a:p>
        </p:txBody>
      </p:sp>
      <p:sp>
        <p:nvSpPr>
          <p:cNvPr id="3" name="Marcador de contenido 2"/>
          <p:cNvSpPr>
            <a:spLocks noGrp="1"/>
          </p:cNvSpPr>
          <p:nvPr>
            <p:ph idx="1"/>
          </p:nvPr>
        </p:nvSpPr>
        <p:spPr>
          <a:xfrm>
            <a:off x="838199" y="1635617"/>
            <a:ext cx="11100515" cy="5009882"/>
          </a:xfrm>
        </p:spPr>
        <p:txBody>
          <a:bodyPr>
            <a:normAutofit fontScale="92500" lnSpcReduction="10000"/>
          </a:bodyPr>
          <a:lstStyle/>
          <a:p>
            <a:pPr marL="0" lvl="0" indent="0" algn="just">
              <a:buNone/>
            </a:pPr>
            <a:r>
              <a:rPr lang="es-ES" b="1" i="1" dirty="0"/>
              <a:t>Detalles Administrativos del Proceso de Auditoría</a:t>
            </a:r>
            <a:endParaRPr lang="es-EC" dirty="0"/>
          </a:p>
          <a:p>
            <a:pPr lvl="0" algn="just"/>
            <a:r>
              <a:rPr lang="es-ES" dirty="0"/>
              <a:t>Se identificaron los miembros del grupo auditor.</a:t>
            </a:r>
            <a:endParaRPr lang="es-EC" dirty="0"/>
          </a:p>
          <a:p>
            <a:pPr lvl="0" algn="just"/>
            <a:r>
              <a:rPr lang="es-ES" dirty="0"/>
              <a:t>Se identificó las áreas operativas a visitar, las personas requeridas a incluir por parte de la planta </a:t>
            </a:r>
            <a:r>
              <a:rPr lang="es-EC" dirty="0"/>
              <a:t>ENINSATCH</a:t>
            </a:r>
            <a:r>
              <a:rPr lang="es-ES" dirty="0"/>
              <a:t> S.A., en el sitio de operación.</a:t>
            </a:r>
            <a:endParaRPr lang="es-EC" dirty="0"/>
          </a:p>
          <a:p>
            <a:pPr lvl="0" algn="just"/>
            <a:r>
              <a:rPr lang="es-ES" dirty="0"/>
              <a:t>Se detalló las fechas a ingresar a las facilidades operativas.</a:t>
            </a:r>
            <a:endParaRPr lang="es-EC" dirty="0"/>
          </a:p>
          <a:p>
            <a:pPr lvl="0" algn="just"/>
            <a:r>
              <a:rPr lang="es-ES" dirty="0"/>
              <a:t>Se explicó, el propósito de la revisión, el proceso de inspección y los documentos o informes existentes que necesitaría el equipo durante la inspección de campo.</a:t>
            </a:r>
            <a:endParaRPr lang="es-EC" dirty="0"/>
          </a:p>
          <a:p>
            <a:pPr lvl="0" algn="just"/>
            <a:r>
              <a:rPr lang="es-ES" dirty="0"/>
              <a:t>Explicar si el equipo auditor requerirá de la ejecución de una operación y/o equipo específico propia de las facilidades operativas para la fase de evaluación.</a:t>
            </a:r>
            <a:endParaRPr lang="es-EC" dirty="0"/>
          </a:p>
          <a:p>
            <a:pPr lvl="0" algn="just"/>
            <a:r>
              <a:rPr lang="es-ES" dirty="0"/>
              <a:t>Se comunicó el apoyo logístico necesario (viajes, sitios de trabajo y demás facilidades para la labor del equipo auditor).</a:t>
            </a:r>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1134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58848" cy="1103067"/>
          </a:xfrm>
        </p:spPr>
        <p:txBody>
          <a:bodyPr/>
          <a:lstStyle/>
          <a:p>
            <a:endParaRPr lang="es-EC" dirty="0"/>
          </a:p>
        </p:txBody>
      </p:sp>
      <p:sp>
        <p:nvSpPr>
          <p:cNvPr id="3" name="Marcador de contenido 2"/>
          <p:cNvSpPr>
            <a:spLocks noGrp="1"/>
          </p:cNvSpPr>
          <p:nvPr>
            <p:ph idx="1"/>
          </p:nvPr>
        </p:nvSpPr>
        <p:spPr>
          <a:xfrm>
            <a:off x="838200" y="1687132"/>
            <a:ext cx="10958848" cy="4893971"/>
          </a:xfrm>
        </p:spPr>
        <p:txBody>
          <a:bodyPr>
            <a:normAutofit fontScale="77500" lnSpcReduction="20000"/>
          </a:bodyPr>
          <a:lstStyle/>
          <a:p>
            <a:pPr marL="914400" lvl="2" indent="0">
              <a:buNone/>
            </a:pPr>
            <a:r>
              <a:rPr lang="es-ES_tradnl" sz="2600" b="1" dirty="0"/>
              <a:t>Fase 2: Inspección de Campo - Auditoría In Situ</a:t>
            </a:r>
            <a:endParaRPr lang="es-EC" sz="2600" b="1" dirty="0"/>
          </a:p>
          <a:p>
            <a:pPr algn="just"/>
            <a:r>
              <a:rPr lang="es-ES" dirty="0"/>
              <a:t>     Se revisó los aspectos especificados en el Plan de Auditoria y se realizó las entrevistas necesarias con el personal de campo, incluyendo a personal de contratistas y subcontratistas de ser el caso.</a:t>
            </a:r>
            <a:endParaRPr lang="es-EC" sz="2400" dirty="0"/>
          </a:p>
          <a:p>
            <a:pPr algn="just"/>
            <a:r>
              <a:rPr lang="es-ES" dirty="0"/>
              <a:t>     Entre las actividades que se desarrollarán durante la auditoria in situ se encuentran:</a:t>
            </a:r>
            <a:endParaRPr lang="es-EC" sz="2400" dirty="0"/>
          </a:p>
          <a:p>
            <a:pPr algn="just"/>
            <a:r>
              <a:rPr lang="es-ES" dirty="0"/>
              <a:t>Entrevistas con el personal directivo y operativo responsable de fase de beneficio. </a:t>
            </a:r>
            <a:endParaRPr lang="es-EC" sz="2400" dirty="0"/>
          </a:p>
          <a:p>
            <a:pPr lvl="0" algn="just"/>
            <a:r>
              <a:rPr lang="es-ES" dirty="0"/>
              <a:t>Entrevistas a la población civil dentro del área de influencia directa de fase de beneficio.</a:t>
            </a:r>
            <a:endParaRPr lang="es-EC" sz="2400" dirty="0"/>
          </a:p>
          <a:p>
            <a:pPr lvl="0" algn="just"/>
            <a:r>
              <a:rPr lang="es-ES" dirty="0"/>
              <a:t>Revisión de la documentación y los registros relacionados con la gestión socio-ambiental.</a:t>
            </a:r>
            <a:endParaRPr lang="es-EC" sz="2400" dirty="0"/>
          </a:p>
          <a:p>
            <a:pPr lvl="0" algn="just"/>
            <a:r>
              <a:rPr lang="es-ES" dirty="0"/>
              <a:t>Revisión de las actividades y procedimientos aplicados en la gestión socio-ambiental</a:t>
            </a:r>
            <a:endParaRPr lang="es-EC" sz="2400" dirty="0"/>
          </a:p>
          <a:p>
            <a:pPr lvl="0" algn="just"/>
            <a:r>
              <a:rPr lang="es-ES" dirty="0"/>
              <a:t>Inspección de las condiciones de operación, así como a las obras de prevención y contingencia.</a:t>
            </a:r>
            <a:endParaRPr lang="es-EC" sz="2400" dirty="0"/>
          </a:p>
          <a:p>
            <a:pPr lvl="0" algn="just"/>
            <a:r>
              <a:rPr lang="es-ES" dirty="0"/>
              <a:t>Evaluación cualitativa y cuantitativa, según corresponda, de aspectos e impactos positivos y negativos (conformidades y no-conformidades), identificando su fuente y causa. </a:t>
            </a:r>
            <a:endParaRPr lang="es-EC" sz="2400" dirty="0"/>
          </a:p>
          <a:p>
            <a:pPr algn="just"/>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2912264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958848" cy="1038672"/>
          </a:xfrm>
        </p:spPr>
        <p:txBody>
          <a:bodyPr/>
          <a:lstStyle/>
          <a:p>
            <a:endParaRPr lang="es-EC" dirty="0"/>
          </a:p>
        </p:txBody>
      </p:sp>
      <p:sp>
        <p:nvSpPr>
          <p:cNvPr id="3" name="Marcador de contenido 2"/>
          <p:cNvSpPr>
            <a:spLocks noGrp="1"/>
          </p:cNvSpPr>
          <p:nvPr>
            <p:ph idx="1"/>
          </p:nvPr>
        </p:nvSpPr>
        <p:spPr>
          <a:xfrm>
            <a:off x="838200" y="1648496"/>
            <a:ext cx="10958848" cy="4932607"/>
          </a:xfrm>
        </p:spPr>
        <p:txBody>
          <a:bodyPr>
            <a:normAutofit fontScale="85000" lnSpcReduction="20000"/>
          </a:bodyPr>
          <a:lstStyle/>
          <a:p>
            <a:pPr marL="0" lvl="0" indent="0">
              <a:buNone/>
            </a:pPr>
            <a:r>
              <a:rPr lang="es-ES" b="1" i="1" dirty="0"/>
              <a:t>Aspectos Operacionales</a:t>
            </a:r>
            <a:endParaRPr lang="es-EC" dirty="0"/>
          </a:p>
          <a:p>
            <a:pPr algn="just"/>
            <a:r>
              <a:rPr lang="es-ES" dirty="0"/>
              <a:t>     Se realizó un recorrido de orientación por los sitios con el fin de entender mejor las actividades y los procesos que allí se desarrollan, así como para identificar puntos clave o de interés para la Auditoría Ambiental. </a:t>
            </a:r>
            <a:endParaRPr lang="es-EC" dirty="0"/>
          </a:p>
          <a:p>
            <a:pPr algn="just"/>
            <a:r>
              <a:rPr lang="es-ES" dirty="0"/>
              <a:t>     La revisión de aspectos operacionales se relacionó con la documentación revisada en la etapa previa de la Auditoría, tomando en cuenta las diferentes fuentes de información y sus distintas unidades operativas. </a:t>
            </a:r>
            <a:endParaRPr lang="es-EC" dirty="0"/>
          </a:p>
          <a:p>
            <a:pPr algn="just"/>
            <a:r>
              <a:rPr lang="es-ES" dirty="0"/>
              <a:t>     Para la revisión de los aspectos operacionales se consideró: </a:t>
            </a:r>
            <a:endParaRPr lang="es-EC" dirty="0"/>
          </a:p>
          <a:p>
            <a:pPr lvl="0" algn="just"/>
            <a:r>
              <a:rPr lang="es-ES" dirty="0"/>
              <a:t>Determinación de condiciones existentes de infraestructura y equipos de operación. </a:t>
            </a:r>
            <a:endParaRPr lang="es-EC" dirty="0"/>
          </a:p>
          <a:p>
            <a:pPr lvl="0" algn="just"/>
            <a:r>
              <a:rPr lang="es-ES" dirty="0"/>
              <a:t>Determinación de los planes y condiciones futuras de facilidades e instalaciones.</a:t>
            </a:r>
            <a:endParaRPr lang="es-EC" dirty="0"/>
          </a:p>
          <a:p>
            <a:pPr lvl="0" algn="just"/>
            <a:r>
              <a:rPr lang="es-ES" dirty="0"/>
              <a:t>Revisión de equipos tanto de operación como de prevención y contingencia.  </a:t>
            </a:r>
            <a:endParaRPr lang="es-EC" dirty="0"/>
          </a:p>
          <a:p>
            <a:pPr lvl="0" algn="just"/>
            <a:r>
              <a:rPr lang="es-ES" dirty="0"/>
              <a:t>Inspección de su estado y chequeo de su operación. </a:t>
            </a:r>
            <a:endParaRPr lang="es-EC" dirty="0"/>
          </a:p>
          <a:p>
            <a:pPr lvl="0" algn="just"/>
            <a:r>
              <a:rPr lang="es-ES" dirty="0"/>
              <a:t>Revisión de procedimientos operativos, verificación de su cumplimiento. </a:t>
            </a:r>
            <a:endParaRPr lang="es-EC" dirty="0"/>
          </a:p>
          <a:p>
            <a:pPr lvl="0" algn="just"/>
            <a:r>
              <a:rPr lang="es-ES" dirty="0"/>
              <a:t>Revisión de formatos, procesos, planes, normas y presupuestos relacionados. </a:t>
            </a:r>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2130454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971726" cy="935640"/>
          </a:xfrm>
        </p:spPr>
        <p:txBody>
          <a:bodyPr/>
          <a:lstStyle/>
          <a:p>
            <a:endParaRPr lang="es-EC" dirty="0"/>
          </a:p>
        </p:txBody>
      </p:sp>
      <p:sp>
        <p:nvSpPr>
          <p:cNvPr id="3" name="Marcador de contenido 2"/>
          <p:cNvSpPr>
            <a:spLocks noGrp="1"/>
          </p:cNvSpPr>
          <p:nvPr>
            <p:ph idx="1"/>
          </p:nvPr>
        </p:nvSpPr>
        <p:spPr>
          <a:xfrm>
            <a:off x="838199" y="1493949"/>
            <a:ext cx="10971727" cy="5074276"/>
          </a:xfrm>
        </p:spPr>
        <p:txBody>
          <a:bodyPr>
            <a:normAutofit fontScale="85000" lnSpcReduction="20000"/>
          </a:bodyPr>
          <a:lstStyle/>
          <a:p>
            <a:pPr marL="914400" lvl="2" indent="0" algn="just">
              <a:buNone/>
            </a:pPr>
            <a:r>
              <a:rPr lang="es-ES_tradnl" sz="2800" b="1" dirty="0" smtClean="0"/>
              <a:t>Post Auditoria</a:t>
            </a:r>
            <a:endParaRPr lang="es-EC" sz="2800" b="1" dirty="0" smtClean="0"/>
          </a:p>
          <a:p>
            <a:pPr algn="just"/>
            <a:r>
              <a:rPr lang="es-ES" dirty="0" smtClean="0"/>
              <a:t>     En oficina, se procedió a evaluar los resultados obtenidos y elaboración del informe que contendrá todas las recomendaciones y observaciones a las instalaciones, operación, mantenimiento, administración, planes y programas, etc.</a:t>
            </a:r>
            <a:endParaRPr lang="es-EC" sz="2400" dirty="0" smtClean="0"/>
          </a:p>
          <a:p>
            <a:pPr marL="0" lvl="0" indent="0" algn="just">
              <a:buNone/>
            </a:pPr>
            <a:r>
              <a:rPr lang="es-ES" b="1" i="1" dirty="0" smtClean="0"/>
              <a:t>Evaluación </a:t>
            </a:r>
            <a:r>
              <a:rPr lang="es-ES" b="1" i="1" dirty="0"/>
              <a:t>Ambiental de la Fase Auditada</a:t>
            </a:r>
            <a:endParaRPr lang="es-EC" sz="2400" dirty="0"/>
          </a:p>
          <a:p>
            <a:pPr algn="just"/>
            <a:r>
              <a:rPr lang="es-ES" dirty="0" smtClean="0"/>
              <a:t>     Como resultado de la revisión de la documentación, así como de la inspección de las áreas de operación y facilidades ambientales, los resultados se orientaron a determinar las actividades susceptibles de provocar alteraciones sobre los componentes socio-ambientales, consistió esencialmente en su confrontación con el ambiente donde están realizándose; con la finalidad de identificar, describir, evaluar y cuantificar los impactos ambientales generados.  </a:t>
            </a:r>
            <a:endParaRPr lang="es-EC" sz="2400" dirty="0" smtClean="0"/>
          </a:p>
          <a:p>
            <a:pPr algn="just"/>
            <a:r>
              <a:rPr lang="es-ES" dirty="0" smtClean="0"/>
              <a:t>     </a:t>
            </a:r>
            <a:r>
              <a:rPr lang="es-ES" dirty="0"/>
              <a:t>Partiendo de este criterio se analizaron todas las etapas y acciones específicas de las operaciones frente a los factores bióticos y abióticos del lugar. </a:t>
            </a:r>
            <a:endParaRPr lang="es-EC" sz="2400" dirty="0"/>
          </a:p>
          <a:p>
            <a:pPr algn="just"/>
            <a:r>
              <a:rPr lang="es-ES" dirty="0"/>
              <a:t>     Como se menciona anteriormente, esta evaluación fue la base que se utilizó para la determinación de las medidas ambientales a recomendar dentro del Plan de Acción ambiental, así como el establecimiento de sus prioridades. </a:t>
            </a:r>
            <a:endParaRPr lang="es-EC" sz="2400"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1632735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84606" cy="1000036"/>
          </a:xfrm>
        </p:spPr>
        <p:txBody>
          <a:bodyPr/>
          <a:lstStyle/>
          <a:p>
            <a:endParaRPr lang="es-EC" dirty="0"/>
          </a:p>
        </p:txBody>
      </p:sp>
      <p:sp>
        <p:nvSpPr>
          <p:cNvPr id="3" name="Marcador de contenido 2"/>
          <p:cNvSpPr>
            <a:spLocks noGrp="1"/>
          </p:cNvSpPr>
          <p:nvPr>
            <p:ph idx="1"/>
          </p:nvPr>
        </p:nvSpPr>
        <p:spPr>
          <a:xfrm>
            <a:off x="838200" y="1635618"/>
            <a:ext cx="10984606" cy="4945486"/>
          </a:xfrm>
        </p:spPr>
        <p:txBody>
          <a:bodyPr>
            <a:normAutofit fontScale="85000" lnSpcReduction="10000"/>
          </a:bodyPr>
          <a:lstStyle/>
          <a:p>
            <a:pPr marL="457200" lvl="1" indent="0" algn="just">
              <a:buNone/>
            </a:pPr>
            <a:r>
              <a:rPr lang="es-ES" b="1" dirty="0"/>
              <a:t>Sistematización de la Información </a:t>
            </a:r>
            <a:endParaRPr lang="es-EC" b="1" dirty="0"/>
          </a:p>
          <a:p>
            <a:pPr algn="just"/>
            <a:r>
              <a:rPr lang="es-ES" dirty="0"/>
              <a:t>     Se utilizó una matriz que contuvo todas las obligaciones ambientales que se encuentran contenidas en el Plan de Manejo Ambiental de la planta </a:t>
            </a:r>
            <a:r>
              <a:rPr lang="es-EC" dirty="0"/>
              <a:t>ENINSATCH</a:t>
            </a:r>
            <a:r>
              <a:rPr lang="es-ES" dirty="0"/>
              <a:t> S.A., enmarcados dentro de la legislación ambiental vigente y aplicable.</a:t>
            </a:r>
            <a:endParaRPr lang="es-EC" sz="2400" dirty="0"/>
          </a:p>
          <a:p>
            <a:pPr algn="just"/>
            <a:r>
              <a:rPr lang="es-ES" dirty="0"/>
              <a:t>     En la columna denominada calificación se colocó la calificación que correspondió y se coloreó conforme a los colores diseñados. </a:t>
            </a:r>
            <a:endParaRPr lang="es-EC" sz="2400" dirty="0"/>
          </a:p>
          <a:p>
            <a:pPr algn="just"/>
            <a:r>
              <a:rPr lang="es-ES" dirty="0"/>
              <a:t>     En la siguiente columna que corresponde a los HALLAZGOS (derivados de cada obligación ambiental encontrada), se indicó con precisión la evidencia objetiva de cumplimiento o no cumplimiento (documentos de respaldo, de resultados de laboratorio, registro fotográfico, etc.), la cual se anexó al informe de auditoría tanto en formato analógico como digital.  </a:t>
            </a:r>
            <a:endParaRPr lang="es-EC" sz="2400" dirty="0"/>
          </a:p>
          <a:p>
            <a:pPr algn="just"/>
            <a:r>
              <a:rPr lang="es-ES" dirty="0"/>
              <a:t>     Como consecuencia de los hallazgos, se generó un Plan de Acción en el que constan las actividades que deben desarrollarse para absolver las no conformidades encontradas en la Auditoría Ambiental de Cumplimiento, con plazos definidos de inicio y finalización.  </a:t>
            </a:r>
            <a:endParaRPr lang="es-EC" sz="2400"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230053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5"/>
            <a:ext cx="10855817" cy="1325563"/>
          </a:xfrm>
        </p:spPr>
        <p:txBody>
          <a:bodyPr/>
          <a:lstStyle/>
          <a:p>
            <a:endParaRPr lang="es-EC" dirty="0"/>
          </a:p>
        </p:txBody>
      </p:sp>
      <p:sp>
        <p:nvSpPr>
          <p:cNvPr id="3" name="Marcador de contenido 2"/>
          <p:cNvSpPr>
            <a:spLocks noGrp="1"/>
          </p:cNvSpPr>
          <p:nvPr>
            <p:ph idx="1"/>
          </p:nvPr>
        </p:nvSpPr>
        <p:spPr>
          <a:xfrm>
            <a:off x="838200" y="1825624"/>
            <a:ext cx="10855816" cy="4755479"/>
          </a:xfrm>
        </p:spPr>
        <p:txBody>
          <a:bodyPr>
            <a:normAutofit/>
          </a:bodyPr>
          <a:lstStyle/>
          <a:p>
            <a:pPr algn="just"/>
            <a:r>
              <a:rPr lang="es-EC" sz="2000" dirty="0"/>
              <a:t>La Auditoría Ambiental de Cumplimiento determina el nivel de cumplimiento de la normativa ambiental vigente por parte de quienes realizan actividades mineras de conformidad a lo estipulado en el Art. 53 del Reglamento Ambiental de Actividades Mineras que dice “Los titulares mineros que realicen actividades de exploración avanzada, explotación, beneficio, procesamiento, fundición y refinación, presentarán a la Autoridad Ambiental competente, al primer año a partir de la emisión de la licencia ambiental y posteriormente cada dos años hasta el cierre y abandono de la actividad minera objeto de licenciamiento, una auditoría ambiental de cumplimiento, para evaluar el cumplimiento de los planes de manejo ambiental respectivos, normativas ambientales vigentes, condicionantes establecidas en la autorización administrativa así como la evolución de los impactos ambientales</a:t>
            </a:r>
            <a:r>
              <a:rPr lang="es-EC" sz="2000" dirty="0" smtClean="0"/>
              <a:t>.</a:t>
            </a:r>
          </a:p>
          <a:p>
            <a:r>
              <a:rPr lang="es-EC" sz="2000" dirty="0"/>
              <a:t>El proyecto planta de beneficio ENINSATCH S.A. Es parte de la concesión minera denominada “Los Ingleses” cuyo código es el 139, se encuentra localizada al sur-este de la provincia del El Oro a una distancia aproximadamente de 52km de la ciudad de Machala.</a:t>
            </a:r>
          </a:p>
          <a:p>
            <a:r>
              <a:rPr lang="es-EC" sz="2000" dirty="0" smtClean="0"/>
              <a:t>En </a:t>
            </a:r>
            <a:r>
              <a:rPr lang="es-EC" sz="2000" dirty="0"/>
              <a:t>la actualidad, la planta de beneficio ENINSATCH S.A., se encuentra realizando las actividades de: carguío y transporte, clasificación, trituradora y molienda, beneficio gravimétrico, para la obtención de oro.</a:t>
            </a:r>
          </a:p>
          <a:p>
            <a:pPr algn="just"/>
            <a:endParaRPr lang="es-EC" sz="20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965916" y="476491"/>
            <a:ext cx="9813700" cy="1102829"/>
          </a:xfrm>
          <a:prstGeom prst="rect">
            <a:avLst/>
          </a:prstGeom>
          <a:noFill/>
          <a:ln>
            <a:noFill/>
          </a:ln>
        </p:spPr>
      </p:pic>
    </p:spTree>
    <p:extLst>
      <p:ext uri="{BB962C8B-B14F-4D97-AF65-F5344CB8AC3E}">
        <p14:creationId xmlns:p14="http://schemas.microsoft.com/office/powerpoint/2010/main" val="968840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71726" cy="1115945"/>
          </a:xfrm>
        </p:spPr>
        <p:txBody>
          <a:bodyPr/>
          <a:lstStyle/>
          <a:p>
            <a:endParaRPr lang="es-EC" dirty="0"/>
          </a:p>
        </p:txBody>
      </p:sp>
      <p:sp>
        <p:nvSpPr>
          <p:cNvPr id="3" name="Marcador de contenido 2"/>
          <p:cNvSpPr>
            <a:spLocks noGrp="1"/>
          </p:cNvSpPr>
          <p:nvPr>
            <p:ph idx="1"/>
          </p:nvPr>
        </p:nvSpPr>
        <p:spPr>
          <a:xfrm>
            <a:off x="838199" y="1700011"/>
            <a:ext cx="10971727" cy="4868214"/>
          </a:xfrm>
        </p:spPr>
        <p:txBody>
          <a:bodyPr>
            <a:normAutofit fontScale="77500" lnSpcReduction="20000"/>
          </a:bodyPr>
          <a:lstStyle/>
          <a:p>
            <a:pPr algn="just"/>
            <a:r>
              <a:rPr lang="es-ES" dirty="0"/>
              <a:t>Cada criterio de revisión (evaluación) recibió una calificación estandarizada para determinar el desempeño ambiental en las actividades auditadas, en base al glosario de términos del Libro VI de la Calidad Ambiental, Título I del Sistema Único de Manejo Ambiental, conforme al siguiente esquema: </a:t>
            </a:r>
            <a:endParaRPr lang="es-EC" dirty="0"/>
          </a:p>
          <a:p>
            <a:pPr algn="just"/>
            <a:r>
              <a:rPr lang="es-ES" b="1" dirty="0"/>
              <a:t>C (Conformidad):</a:t>
            </a:r>
            <a:r>
              <a:rPr lang="es-ES" dirty="0"/>
              <a:t> Esta calificación se da a toda actividad, instalación o práctica que se ha realizado o se encuentra dentro de las restricciones, indicaciones o especificaciones expuestas en el Plan de Manejo Ambiental. </a:t>
            </a:r>
            <a:endParaRPr lang="es-EC" dirty="0"/>
          </a:p>
          <a:p>
            <a:pPr algn="just"/>
            <a:r>
              <a:rPr lang="es-ES" b="1" dirty="0" err="1"/>
              <a:t>nc</a:t>
            </a:r>
            <a:r>
              <a:rPr lang="es-ES" b="1" dirty="0"/>
              <a:t>- (No conformidad menor)</a:t>
            </a:r>
            <a:r>
              <a:rPr lang="es-ES" dirty="0"/>
              <a:t>: Esta calificación implica una falta leve frente al Plan de Manejo Ambiental y/o Leyes Aplicables, dentro de los siguientes criterios:</a:t>
            </a:r>
            <a:endParaRPr lang="es-EC" dirty="0"/>
          </a:p>
          <a:p>
            <a:pPr algn="just"/>
            <a:r>
              <a:rPr lang="es-ES" dirty="0"/>
              <a:t>• Fácil corrección o remediación.</a:t>
            </a:r>
            <a:endParaRPr lang="es-EC" dirty="0"/>
          </a:p>
          <a:p>
            <a:pPr algn="just"/>
            <a:r>
              <a:rPr lang="es-ES" dirty="0"/>
              <a:t>• Rápida corrección o remediación.</a:t>
            </a:r>
            <a:endParaRPr lang="es-EC" dirty="0"/>
          </a:p>
          <a:p>
            <a:pPr algn="just"/>
            <a:r>
              <a:rPr lang="es-ES" dirty="0"/>
              <a:t>• Bajo costo de corrección o remediación.</a:t>
            </a:r>
            <a:endParaRPr lang="es-EC" dirty="0"/>
          </a:p>
          <a:p>
            <a:pPr algn="just"/>
            <a:r>
              <a:rPr lang="es-ES" dirty="0"/>
              <a:t>• Evento de magnitud pequeña, extensión puntual, poco riesgo e impactos menores. </a:t>
            </a:r>
            <a:endParaRPr lang="es-EC" dirty="0"/>
          </a:p>
          <a:p>
            <a:pPr algn="just"/>
            <a:r>
              <a:rPr lang="es-ES" b="1" dirty="0"/>
              <a:t>NC+ (No conformidad mayor):</a:t>
            </a:r>
            <a:r>
              <a:rPr lang="es-ES" dirty="0"/>
              <a:t> Esta calificación implica una falta grave frente al Plan de Manejo Ambiental y/o Leyes Aplicables. Una calificación de NC+ también puede ser aplicada al tenerse repeticiones periódicas de no conformidades menores. </a:t>
            </a:r>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75107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45968" cy="1077309"/>
          </a:xfrm>
        </p:spPr>
        <p:txBody>
          <a:bodyPr/>
          <a:lstStyle/>
          <a:p>
            <a:endParaRPr lang="es-EC" dirty="0"/>
          </a:p>
        </p:txBody>
      </p:sp>
      <p:sp>
        <p:nvSpPr>
          <p:cNvPr id="3" name="Marcador de contenido 2"/>
          <p:cNvSpPr>
            <a:spLocks noGrp="1"/>
          </p:cNvSpPr>
          <p:nvPr>
            <p:ph idx="1"/>
          </p:nvPr>
        </p:nvSpPr>
        <p:spPr>
          <a:xfrm>
            <a:off x="838199" y="1661375"/>
            <a:ext cx="10945969" cy="4906850"/>
          </a:xfrm>
        </p:spPr>
        <p:txBody>
          <a:bodyPr>
            <a:normAutofit fontScale="62500" lnSpcReduction="20000"/>
          </a:bodyPr>
          <a:lstStyle/>
          <a:p>
            <a:pPr marL="457200" lvl="1" indent="0">
              <a:buNone/>
            </a:pPr>
            <a:r>
              <a:rPr lang="es-ES" sz="3200" b="1" dirty="0"/>
              <a:t>Criterio de Evaluación del Cumplimiento</a:t>
            </a:r>
            <a:endParaRPr lang="es-EC" sz="3200" b="1" dirty="0"/>
          </a:p>
          <a:p>
            <a:r>
              <a:rPr lang="es-ES" dirty="0"/>
              <a:t>     Para determinar el grado de cumplimiento, ponderado en función de la importancia de cada medida, nivel de confianza y riesgo, en cuanto al cumplimiento del plan de manejo ambiental elaborado de acuerdo a normas y estándares establecidos en la legislación ambiental vigente, se realizó una evaluación cuantitativa del nivel de cumplimiento, </a:t>
            </a:r>
            <a:r>
              <a:rPr lang="es-ES" dirty="0" smtClean="0"/>
              <a:t>a</a:t>
            </a:r>
          </a:p>
          <a:p>
            <a:r>
              <a:rPr lang="es-ES" dirty="0" smtClean="0"/>
              <a:t>sí </a:t>
            </a:r>
            <a:r>
              <a:rPr lang="es-EC" dirty="0"/>
              <a:t>(Corporación OIKOS, 2000)</a:t>
            </a:r>
            <a:r>
              <a:rPr lang="es-ES" dirty="0"/>
              <a:t>, </a:t>
            </a:r>
            <a:r>
              <a:rPr lang="es-EC" dirty="0"/>
              <a:t>(Yépez, 2012)</a:t>
            </a:r>
            <a:r>
              <a:rPr lang="es-ES" dirty="0"/>
              <a:t>:</a:t>
            </a:r>
            <a:endParaRPr lang="es-EC" sz="2400" dirty="0"/>
          </a:p>
          <a:p>
            <a:pPr lvl="0"/>
            <a:r>
              <a:rPr lang="es-ES" dirty="0"/>
              <a:t>Se ha establecido una escala de cumplimiento de las medidas, que va del 1 al 10, siendo 10 si cumple cabalmente y 1 si incumple totalmente.</a:t>
            </a:r>
            <a:endParaRPr lang="es-EC" sz="2400" dirty="0"/>
          </a:p>
          <a:p>
            <a:pPr lvl="0"/>
            <a:r>
              <a:rPr lang="es-ES" dirty="0"/>
              <a:t>El grupo auditor ha definido el grado de importancia de la actividad o aspecto considerado dentro de la evaluación y ha determinado el factor de ponderación. </a:t>
            </a:r>
            <a:endParaRPr lang="es-EC" sz="2400" dirty="0"/>
          </a:p>
          <a:p>
            <a:pPr lvl="0"/>
            <a:r>
              <a:rPr lang="es-ES" dirty="0"/>
              <a:t>Se ha fijado una calificación para cada actividad verificada, y se procedió a determinar el grado de certidumbre, así como el nivel de no conformidades encontradas, mediante la utilización de la siguiente fórmula:</a:t>
            </a:r>
            <a:endParaRPr lang="es-EC" sz="2400" dirty="0"/>
          </a:p>
          <a:p>
            <a:r>
              <a:rPr lang="es-ES" b="1" dirty="0"/>
              <a:t>Nivel de Certidumbre = ∑ (</a:t>
            </a:r>
            <a:r>
              <a:rPr lang="es-ES" b="1" i="1" dirty="0"/>
              <a:t>W. C</a:t>
            </a:r>
            <a:r>
              <a:rPr lang="es-ES" b="1" dirty="0"/>
              <a:t>) x 100 (%)</a:t>
            </a:r>
            <a:endParaRPr lang="es-EC" sz="2400" dirty="0"/>
          </a:p>
          <a:p>
            <a:r>
              <a:rPr lang="es-ES" dirty="0"/>
              <a:t>Donde,</a:t>
            </a:r>
            <a:endParaRPr lang="es-EC" sz="2400" dirty="0"/>
          </a:p>
          <a:p>
            <a:r>
              <a:rPr lang="es-ES" b="1" dirty="0"/>
              <a:t>C=</a:t>
            </a:r>
            <a:r>
              <a:rPr lang="es-ES" dirty="0"/>
              <a:t> Calificación del cumplimiento para cada aspecto ambiental considerado, en la escala del 1 al 10.</a:t>
            </a:r>
            <a:endParaRPr lang="es-EC" sz="2400" dirty="0"/>
          </a:p>
          <a:p>
            <a:r>
              <a:rPr lang="es-ES" b="1" dirty="0"/>
              <a:t>W=</a:t>
            </a:r>
            <a:r>
              <a:rPr lang="es-ES" dirty="0"/>
              <a:t> Ponderación de importancia del aspecto ambiental considerado.</a:t>
            </a:r>
            <a:endParaRPr lang="es-EC" sz="2400" dirty="0"/>
          </a:p>
          <a:p>
            <a:pPr marL="0" indent="0">
              <a:buNone/>
            </a:pPr>
            <a:r>
              <a:rPr lang="es-ES" b="1" dirty="0" smtClean="0"/>
              <a:t> </a:t>
            </a:r>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2179493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1100514" cy="1000036"/>
          </a:xfrm>
        </p:spPr>
        <p:txBody>
          <a:bodyPr/>
          <a:lstStyle/>
          <a:p>
            <a:endParaRPr lang="es-EC" dirty="0"/>
          </a:p>
        </p:txBody>
      </p:sp>
      <p:sp>
        <p:nvSpPr>
          <p:cNvPr id="3" name="Marcador de contenido 2"/>
          <p:cNvSpPr>
            <a:spLocks noGrp="1"/>
          </p:cNvSpPr>
          <p:nvPr>
            <p:ph idx="1"/>
          </p:nvPr>
        </p:nvSpPr>
        <p:spPr>
          <a:xfrm>
            <a:off x="838199" y="1661375"/>
            <a:ext cx="11100515" cy="4906850"/>
          </a:xfrm>
        </p:spPr>
        <p:txBody>
          <a:bodyPr>
            <a:normAutofit fontScale="77500" lnSpcReduction="20000"/>
          </a:bodyPr>
          <a:lstStyle/>
          <a:p>
            <a:pPr marL="457200" lvl="1" indent="0" algn="just">
              <a:buNone/>
            </a:pPr>
            <a:r>
              <a:rPr lang="es-ES" b="1" dirty="0"/>
              <a:t>Área de Influencia Directa</a:t>
            </a:r>
            <a:endParaRPr lang="es-EC" b="1" dirty="0"/>
          </a:p>
          <a:p>
            <a:pPr algn="just"/>
            <a:r>
              <a:rPr lang="es-ES" dirty="0"/>
              <a:t>El área de influencia directa comprende 4,3 hectáreas donde se desarrolla la planta de beneficio </a:t>
            </a:r>
            <a:r>
              <a:rPr lang="es-EC" dirty="0"/>
              <a:t>ENINSATCH</a:t>
            </a:r>
            <a:r>
              <a:rPr lang="es-ES" dirty="0"/>
              <a:t> S.A.</a:t>
            </a:r>
            <a:endParaRPr lang="es-EC" sz="2400" dirty="0"/>
          </a:p>
          <a:p>
            <a:pPr algn="just"/>
            <a:r>
              <a:rPr lang="es-ES" b="1" dirty="0"/>
              <a:t>Componente Físico:</a:t>
            </a:r>
            <a:endParaRPr lang="es-EC" sz="2400" dirty="0"/>
          </a:p>
          <a:p>
            <a:pPr algn="just"/>
            <a:r>
              <a:rPr lang="es-ES" dirty="0"/>
              <a:t>     El área de influencia directa fue el medio físico en donde las actividades del proyecto afectan con mayor o menor intensidad a los componentes ambientales específicos dentro del área propuesta.</a:t>
            </a:r>
            <a:endParaRPr lang="es-EC" sz="2400" dirty="0"/>
          </a:p>
          <a:p>
            <a:pPr marL="0" indent="0" algn="just">
              <a:buNone/>
            </a:pPr>
            <a:r>
              <a:rPr lang="es-ES" b="1" dirty="0"/>
              <a:t>Componente Biótico:</a:t>
            </a:r>
            <a:endParaRPr lang="es-EC" sz="2400" dirty="0"/>
          </a:p>
          <a:p>
            <a:pPr algn="just"/>
            <a:r>
              <a:rPr lang="es-ES" dirty="0"/>
              <a:t>     Se consideró a todos los hábitats con cobertura vegetal donde se realicen acciones físicas y se altere el ambiente originario de esas superficies, que se extienden de 500 a1000 m desde el sitio en donde se realizan actividades de planta de beneficio; debido a que en esa distancia se producirían movimientos y desplazamientos de las especies de fauna de los sitios de origen, por las maniobras necesarias para el desarrollo del proyecto. </a:t>
            </a:r>
            <a:endParaRPr lang="es-EC" sz="2400" dirty="0"/>
          </a:p>
          <a:p>
            <a:pPr algn="just"/>
            <a:r>
              <a:rPr lang="es-ES" b="1" dirty="0"/>
              <a:t>Componente social:</a:t>
            </a:r>
            <a:endParaRPr lang="es-EC" sz="2400" dirty="0"/>
          </a:p>
          <a:p>
            <a:pPr algn="just"/>
            <a:r>
              <a:rPr lang="es-ES" dirty="0"/>
              <a:t>     Los poblados que se encuentran dentro de los límites del área de la planta de beneficio donde se realizan todas las actividades de trabajo.</a:t>
            </a:r>
            <a:endParaRPr lang="es-EC" sz="2400"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788468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049000" cy="1103067"/>
          </a:xfrm>
        </p:spPr>
        <p:txBody>
          <a:bodyPr/>
          <a:lstStyle/>
          <a:p>
            <a:endParaRPr lang="es-EC" dirty="0"/>
          </a:p>
        </p:txBody>
      </p:sp>
      <p:sp>
        <p:nvSpPr>
          <p:cNvPr id="3" name="Marcador de contenido 2"/>
          <p:cNvSpPr>
            <a:spLocks noGrp="1"/>
          </p:cNvSpPr>
          <p:nvPr>
            <p:ph idx="1"/>
          </p:nvPr>
        </p:nvSpPr>
        <p:spPr>
          <a:xfrm>
            <a:off x="838200" y="1700012"/>
            <a:ext cx="11049000" cy="4906850"/>
          </a:xfrm>
        </p:spPr>
        <p:txBody>
          <a:bodyPr>
            <a:normAutofit fontScale="92500" lnSpcReduction="20000"/>
          </a:bodyPr>
          <a:lstStyle/>
          <a:p>
            <a:pPr marL="457200" lvl="1" indent="0">
              <a:buNone/>
            </a:pPr>
            <a:r>
              <a:rPr lang="es-ES" b="1" dirty="0"/>
              <a:t>Área de Influencia Indirecta</a:t>
            </a:r>
            <a:endParaRPr lang="es-EC" b="1" dirty="0"/>
          </a:p>
          <a:p>
            <a:pPr algn="just"/>
            <a:r>
              <a:rPr lang="es-ES" dirty="0"/>
              <a:t>El área de influencia indirecta comprende 65,7 hectáreas a partir del límite del área de influencia directa donde se desarrolla la planta de beneficio </a:t>
            </a:r>
            <a:r>
              <a:rPr lang="es-EC" dirty="0"/>
              <a:t>ENINSATCH</a:t>
            </a:r>
            <a:r>
              <a:rPr lang="es-ES" dirty="0"/>
              <a:t> </a:t>
            </a:r>
            <a:r>
              <a:rPr lang="es-ES" dirty="0" smtClean="0"/>
              <a:t>S.A.</a:t>
            </a:r>
            <a:endParaRPr lang="es-EC" sz="2400" dirty="0" smtClean="0"/>
          </a:p>
          <a:p>
            <a:pPr marL="0" indent="0" algn="just">
              <a:buNone/>
            </a:pPr>
            <a:r>
              <a:rPr lang="es-ES" b="1" dirty="0" smtClean="0"/>
              <a:t>Componente físico: </a:t>
            </a:r>
            <a:endParaRPr lang="es-EC" sz="2400" dirty="0" smtClean="0"/>
          </a:p>
          <a:p>
            <a:pPr algn="just"/>
            <a:r>
              <a:rPr lang="es-ES" b="1" dirty="0" smtClean="0"/>
              <a:t>     </a:t>
            </a:r>
            <a:r>
              <a:rPr lang="es-ES" dirty="0"/>
              <a:t>El área de influencia indirecta fue el espacio físico donde una acción relacionada a las operaciones de la planta de beneficio, podría afectar a uno o más de los componentes ambientales.</a:t>
            </a:r>
            <a:endParaRPr lang="es-EC" sz="2400" dirty="0"/>
          </a:p>
          <a:p>
            <a:pPr marL="0" indent="0" algn="just">
              <a:buNone/>
            </a:pPr>
            <a:r>
              <a:rPr lang="es-ES" b="1" dirty="0"/>
              <a:t>Componente biótico:</a:t>
            </a:r>
            <a:endParaRPr lang="es-EC" sz="2400" dirty="0"/>
          </a:p>
          <a:p>
            <a:pPr algn="just"/>
            <a:r>
              <a:rPr lang="es-ES" dirty="0"/>
              <a:t>     Las áreas de influencia indirecta corresponden a aquellas destinadas a cultivos, plantaciones forestales, pastizales y restos de bosque intervenido dispersos en las diferentes áreas fuera de los límites de la planta de beneficio o fuera del área de influencia directa, es decir, hábitats circundantes en donde se pueden presentar posibles movimientos o migraciones de las especies aledañas hacia estos sitios más tranquilos. </a:t>
            </a:r>
            <a:endParaRPr lang="es-EC" sz="24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895494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1023242" cy="1090188"/>
          </a:xfrm>
        </p:spPr>
        <p:txBody>
          <a:bodyPr/>
          <a:lstStyle/>
          <a:p>
            <a:endParaRPr lang="es-EC" dirty="0"/>
          </a:p>
        </p:txBody>
      </p:sp>
      <p:sp>
        <p:nvSpPr>
          <p:cNvPr id="3" name="Marcador de contenido 2"/>
          <p:cNvSpPr>
            <a:spLocks noGrp="1"/>
          </p:cNvSpPr>
          <p:nvPr>
            <p:ph idx="1"/>
          </p:nvPr>
        </p:nvSpPr>
        <p:spPr>
          <a:xfrm>
            <a:off x="838200" y="1674254"/>
            <a:ext cx="11023242" cy="4906849"/>
          </a:xfrm>
        </p:spPr>
        <p:txBody>
          <a:bodyPr>
            <a:normAutofit fontScale="85000" lnSpcReduction="20000"/>
          </a:bodyPr>
          <a:lstStyle/>
          <a:p>
            <a:pPr marL="457200" lvl="1" indent="0">
              <a:buNone/>
            </a:pPr>
            <a:r>
              <a:rPr lang="es-ES" b="1" dirty="0"/>
              <a:t>Descripción del Medio Físico</a:t>
            </a:r>
            <a:endParaRPr lang="es-EC" b="1" dirty="0"/>
          </a:p>
          <a:p>
            <a:pPr marL="0" indent="0">
              <a:buNone/>
            </a:pPr>
            <a:r>
              <a:rPr lang="es-ES_tradnl" b="1" dirty="0"/>
              <a:t>Clima</a:t>
            </a:r>
            <a:endParaRPr lang="es-EC" sz="2400" dirty="0"/>
          </a:p>
          <a:p>
            <a:pPr algn="just"/>
            <a:r>
              <a:rPr lang="es-ES_tradnl" sz="2400" dirty="0"/>
              <a:t>     </a:t>
            </a:r>
            <a:r>
              <a:rPr lang="es-ES_tradnl" dirty="0"/>
              <a:t>El área del proyecto se encuentra en la zona ecuatorial, cuenta con dos estaciones claramente marcadas (invierno y verano), las características climáticas están influenciadas principalmente por la corriente fría de Humboldt y la corriente cálida del Niño con dirección norte – sur. Es una región con características climáticas de bosque tropical húmedo o clasificado como </a:t>
            </a:r>
            <a:r>
              <a:rPr lang="es-ES_tradnl" dirty="0" err="1"/>
              <a:t>mesotérmico</a:t>
            </a:r>
            <a:r>
              <a:rPr lang="es-ES_tradnl" dirty="0"/>
              <a:t> húmedo.</a:t>
            </a:r>
            <a:r>
              <a:rPr lang="es-ES_tradnl" b="1" dirty="0"/>
              <a:t> </a:t>
            </a:r>
            <a:endParaRPr lang="es-EC" sz="2400" dirty="0"/>
          </a:p>
          <a:p>
            <a:pPr algn="just"/>
            <a:r>
              <a:rPr lang="es-ES" b="1" dirty="0"/>
              <a:t>     </a:t>
            </a:r>
            <a:r>
              <a:rPr lang="es-ES" dirty="0"/>
              <a:t>De acuerdo a los</a:t>
            </a:r>
            <a:r>
              <a:rPr lang="es-ES" b="1" dirty="0"/>
              <a:t> </a:t>
            </a:r>
            <a:r>
              <a:rPr lang="es-ES_tradnl" dirty="0"/>
              <a:t>datos existentes en el Instituto Nacional de Meteorología e Hidrológica de Machala, en base a la estación meteorológica Machala - UTM (185), la más cercana a la zona de influencia, los datos obtenidos fueron de años anteriores (2001 – 2008), estos fueron procesados y los parámetros investigados son: Temperatura (</a:t>
            </a:r>
            <a:r>
              <a:rPr lang="es-ES_tradnl" dirty="0" err="1"/>
              <a:t>ºC</a:t>
            </a:r>
            <a:r>
              <a:rPr lang="es-ES_tradnl" dirty="0"/>
              <a:t>), Precipitación (mm), Humedad Relativa (%), Evaporación (mm), Nubosidad (</a:t>
            </a:r>
            <a:r>
              <a:rPr lang="es-ES_tradnl" dirty="0" err="1"/>
              <a:t>octas</a:t>
            </a:r>
            <a:r>
              <a:rPr lang="es-ES_tradnl" dirty="0"/>
              <a:t>), Vientos (m/s) y </a:t>
            </a:r>
            <a:r>
              <a:rPr lang="es-ES_tradnl" dirty="0" err="1"/>
              <a:t>Heliofanía</a:t>
            </a:r>
            <a:r>
              <a:rPr lang="es-ES_tradnl" dirty="0"/>
              <a:t> (horas luz). </a:t>
            </a:r>
            <a:endParaRPr lang="es-EC" sz="2400" dirty="0"/>
          </a:p>
          <a:p>
            <a:pPr algn="just"/>
            <a:r>
              <a:rPr lang="es-ES" dirty="0"/>
              <a:t>     </a:t>
            </a:r>
            <a:r>
              <a:rPr lang="es-ES_tradnl" dirty="0"/>
              <a:t>Los datos de cada parámetro fueron promediados para obtener una media mensual por año, esta media mensual fue el valor estadístico que se utilizó de base para interpretar cómo ha evolucionado el clima durante ese período. </a:t>
            </a:r>
            <a:endParaRPr lang="es-EC" sz="2400"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877329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997484" cy="1090188"/>
          </a:xfrm>
        </p:spPr>
        <p:txBody>
          <a:bodyPr/>
          <a:lstStyle/>
          <a:p>
            <a:endParaRPr lang="es-EC" dirty="0"/>
          </a:p>
        </p:txBody>
      </p:sp>
      <p:sp>
        <p:nvSpPr>
          <p:cNvPr id="3" name="Marcador de contenido 2"/>
          <p:cNvSpPr>
            <a:spLocks noGrp="1"/>
          </p:cNvSpPr>
          <p:nvPr>
            <p:ph idx="1"/>
          </p:nvPr>
        </p:nvSpPr>
        <p:spPr>
          <a:xfrm>
            <a:off x="838199" y="1687132"/>
            <a:ext cx="10997485" cy="4893971"/>
          </a:xfrm>
        </p:spPr>
        <p:txBody>
          <a:bodyPr>
            <a:normAutofit fontScale="70000" lnSpcReduction="20000"/>
          </a:bodyPr>
          <a:lstStyle/>
          <a:p>
            <a:r>
              <a:rPr lang="es-ES" b="1" dirty="0"/>
              <a:t>Geología y Sismicidad</a:t>
            </a:r>
            <a:endParaRPr lang="es-EC" dirty="0"/>
          </a:p>
          <a:p>
            <a:pPr algn="just"/>
            <a:r>
              <a:rPr lang="es-ES_tradnl" dirty="0"/>
              <a:t>     La lito-estratigrafía del área de estudio se limita a una sola estratigrafía </a:t>
            </a:r>
            <a:r>
              <a:rPr lang="es-ES_tradnl" dirty="0" err="1"/>
              <a:t>aflorante</a:t>
            </a:r>
            <a:r>
              <a:rPr lang="es-ES_tradnl" dirty="0"/>
              <a:t> denominada Grupo </a:t>
            </a:r>
            <a:r>
              <a:rPr lang="es-ES_tradnl" dirty="0" err="1"/>
              <a:t>Tahuín</a:t>
            </a:r>
            <a:r>
              <a:rPr lang="es-ES_tradnl" dirty="0"/>
              <a:t>.</a:t>
            </a:r>
            <a:endParaRPr lang="es-EC" dirty="0"/>
          </a:p>
          <a:p>
            <a:pPr algn="just"/>
            <a:r>
              <a:rPr lang="es-ES_tradnl" dirty="0"/>
              <a:t>     Grupo </a:t>
            </a:r>
            <a:r>
              <a:rPr lang="es-ES_tradnl" dirty="0" err="1"/>
              <a:t>Tahuín</a:t>
            </a:r>
            <a:r>
              <a:rPr lang="es-ES_tradnl" dirty="0"/>
              <a:t> (Paleozoico): Consiste de una secuencia </a:t>
            </a:r>
            <a:r>
              <a:rPr lang="es-ES_tradnl" dirty="0" err="1"/>
              <a:t>semi-pelítica</a:t>
            </a:r>
            <a:r>
              <a:rPr lang="es-ES_tradnl" dirty="0"/>
              <a:t> </a:t>
            </a:r>
            <a:r>
              <a:rPr lang="es-ES_tradnl" dirty="0" err="1"/>
              <a:t>metamorfizada</a:t>
            </a:r>
            <a:r>
              <a:rPr lang="es-ES_tradnl" dirty="0"/>
              <a:t>.</a:t>
            </a:r>
            <a:endParaRPr lang="es-EC" dirty="0"/>
          </a:p>
          <a:p>
            <a:pPr algn="just"/>
            <a:r>
              <a:rPr lang="es-ES_tradnl" dirty="0"/>
              <a:t>Presenta un rápido incremento en grado metamórfico de sur a norte.</a:t>
            </a:r>
            <a:endParaRPr lang="es-EC" dirty="0"/>
          </a:p>
          <a:p>
            <a:pPr algn="just"/>
            <a:r>
              <a:rPr lang="es-ES_tradnl" dirty="0"/>
              <a:t>     De edad Paleozoica, más probablemente pre carbonífera. </a:t>
            </a:r>
            <a:r>
              <a:rPr lang="es-ES_tradnl" dirty="0" err="1"/>
              <a:t>Intruida</a:t>
            </a:r>
            <a:r>
              <a:rPr lang="es-ES_tradnl" dirty="0"/>
              <a:t> en el Triásico Tardío por el Evento </a:t>
            </a:r>
            <a:r>
              <a:rPr lang="es-ES_tradnl" dirty="0" err="1"/>
              <a:t>Moromoro</a:t>
            </a:r>
            <a:r>
              <a:rPr lang="es-ES_tradnl" dirty="0"/>
              <a:t>. </a:t>
            </a:r>
            <a:endParaRPr lang="es-EC" dirty="0"/>
          </a:p>
          <a:p>
            <a:pPr algn="just"/>
            <a:r>
              <a:rPr lang="es-ES_tradnl" dirty="0"/>
              <a:t>     Se ha divido en dos unidades informales: El Tigre (hacia el Sur) y La Victoria (hacia el Norte).</a:t>
            </a:r>
            <a:endParaRPr lang="es-EC" dirty="0"/>
          </a:p>
          <a:p>
            <a:pPr algn="just"/>
            <a:r>
              <a:rPr lang="es-ES_tradnl" dirty="0"/>
              <a:t>     Las rocas del grupo </a:t>
            </a:r>
            <a:r>
              <a:rPr lang="es-ES_tradnl" dirty="0" err="1"/>
              <a:t>Tahuín</a:t>
            </a:r>
            <a:r>
              <a:rPr lang="es-ES_tradnl" dirty="0"/>
              <a:t> se encuentran descansando aparentemente en concordancia sobre las del Grupo Piedras, en cambio su contacto con las rocas de El Toro y Raspas es fallado (falla La Palma). El espesor total de las rocas del Grupo </a:t>
            </a:r>
            <a:r>
              <a:rPr lang="es-ES_tradnl" dirty="0" err="1"/>
              <a:t>Tahuín</a:t>
            </a:r>
            <a:r>
              <a:rPr lang="es-ES_tradnl" dirty="0"/>
              <a:t> excede los 10000m </a:t>
            </a:r>
            <a:r>
              <a:rPr lang="es-EC" dirty="0"/>
              <a:t>(</a:t>
            </a:r>
            <a:r>
              <a:rPr lang="es-EC" dirty="0" err="1"/>
              <a:t>Bristow</a:t>
            </a:r>
            <a:r>
              <a:rPr lang="es-EC" dirty="0"/>
              <a:t> &amp; </a:t>
            </a:r>
            <a:r>
              <a:rPr lang="es-EC" dirty="0" err="1"/>
              <a:t>Hoffstetter</a:t>
            </a:r>
            <a:r>
              <a:rPr lang="es-EC" dirty="0"/>
              <a:t>, 1977)</a:t>
            </a:r>
            <a:r>
              <a:rPr lang="es-ES_tradnl" dirty="0"/>
              <a:t>, Hoja Geológica Santa Rosa.</a:t>
            </a:r>
            <a:endParaRPr lang="es-EC" dirty="0"/>
          </a:p>
          <a:p>
            <a:pPr algn="just"/>
            <a:r>
              <a:rPr lang="es-ES_tradnl" dirty="0"/>
              <a:t>     En el área de estudio encontramos específicamente:</a:t>
            </a:r>
            <a:endParaRPr lang="es-EC" dirty="0"/>
          </a:p>
          <a:p>
            <a:pPr algn="just"/>
            <a:r>
              <a:rPr lang="es-ES_tradnl" dirty="0"/>
              <a:t>PzT2: cuarcita, k, </a:t>
            </a:r>
            <a:r>
              <a:rPr lang="es-ES_tradnl" dirty="0" err="1"/>
              <a:t>filita,f</a:t>
            </a:r>
            <a:r>
              <a:rPr lang="es-ES_tradnl" dirty="0"/>
              <a:t>, </a:t>
            </a:r>
            <a:r>
              <a:rPr lang="es-ES_tradnl" dirty="0" err="1"/>
              <a:t>esquistos,q</a:t>
            </a:r>
            <a:r>
              <a:rPr lang="es-ES_tradnl" dirty="0"/>
              <a:t>.</a:t>
            </a:r>
            <a:endParaRPr lang="es-EC" dirty="0"/>
          </a:p>
          <a:p>
            <a:pPr algn="just"/>
            <a:r>
              <a:rPr lang="es-ES_tradnl" dirty="0"/>
              <a:t>PzT3: gneis </a:t>
            </a:r>
            <a:r>
              <a:rPr lang="es-ES_tradnl" dirty="0" err="1"/>
              <a:t>aplítico</a:t>
            </a:r>
            <a:r>
              <a:rPr lang="es-ES_tradnl" dirty="0"/>
              <a:t>, </a:t>
            </a:r>
            <a:r>
              <a:rPr lang="es-ES_tradnl" dirty="0" err="1"/>
              <a:t>gj</a:t>
            </a:r>
            <a:r>
              <a:rPr lang="es-ES_tradnl" dirty="0"/>
              <a:t>, </a:t>
            </a:r>
            <a:r>
              <a:rPr lang="es-ES_tradnl" dirty="0" err="1"/>
              <a:t>cuarcita,k</a:t>
            </a:r>
            <a:r>
              <a:rPr lang="es-ES_tradnl" dirty="0"/>
              <a:t>, esquistos q.</a:t>
            </a:r>
            <a:endParaRPr lang="es-EC"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3194659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984606" cy="1128824"/>
          </a:xfrm>
        </p:spPr>
        <p:txBody>
          <a:bodyPr/>
          <a:lstStyle/>
          <a:p>
            <a:endParaRPr lang="es-EC" dirty="0"/>
          </a:p>
        </p:txBody>
      </p:sp>
      <p:sp>
        <p:nvSpPr>
          <p:cNvPr id="3" name="Marcador de contenido 2"/>
          <p:cNvSpPr>
            <a:spLocks noGrp="1"/>
          </p:cNvSpPr>
          <p:nvPr>
            <p:ph idx="1"/>
          </p:nvPr>
        </p:nvSpPr>
        <p:spPr>
          <a:xfrm>
            <a:off x="838200" y="1700011"/>
            <a:ext cx="10984606" cy="4868214"/>
          </a:xfrm>
        </p:spPr>
        <p:txBody>
          <a:bodyPr>
            <a:normAutofit fontScale="55000" lnSpcReduction="20000"/>
          </a:bodyPr>
          <a:lstStyle/>
          <a:p>
            <a:pPr algn="just"/>
            <a:r>
              <a:rPr lang="x-none" sz="3200" b="1" dirty="0"/>
              <a:t>Análisis Local</a:t>
            </a:r>
            <a:endParaRPr lang="es-EC" sz="3200" dirty="0" smtClean="0">
              <a:effectLst/>
            </a:endParaRPr>
          </a:p>
          <a:p>
            <a:pPr algn="just"/>
            <a:r>
              <a:rPr lang="x-none" sz="3200" b="1" dirty="0"/>
              <a:t>División Política, Administrativa </a:t>
            </a:r>
            <a:endParaRPr lang="es-EC" sz="3200" dirty="0" smtClean="0">
              <a:effectLst/>
            </a:endParaRPr>
          </a:p>
          <a:p>
            <a:pPr algn="just"/>
            <a:r>
              <a:rPr lang="es-ES" sz="3200" dirty="0"/>
              <a:t>     El proyecto se encuentra localizado en la Parroquia Bella María del Cantón Santa Rosa, provincia de El Oro.</a:t>
            </a:r>
            <a:endParaRPr lang="es-EC" sz="3200" dirty="0"/>
          </a:p>
          <a:p>
            <a:pPr algn="just"/>
            <a:r>
              <a:rPr lang="es-ES_tradnl" sz="3200" dirty="0"/>
              <a:t>     El sector de estudio se encuentra al suroeste del país, en las estribaciones de la Cordillera Occidental de Los Andes, entre las cotas 350 y 600 msnm, donde predomina una topografía irregular, con filos de cuchilla que constituyen divisorias de las </a:t>
            </a:r>
            <a:r>
              <a:rPr lang="es-ES_tradnl" sz="3200" dirty="0" err="1"/>
              <a:t>subcuencas</a:t>
            </a:r>
            <a:r>
              <a:rPr lang="es-ES_tradnl" sz="3200" dirty="0"/>
              <a:t> del sector y valles juveniles con perfiles en “V”, descendiendo gradualmente hacia la planicie costera, donde se encuentran los centros poblados de: </a:t>
            </a:r>
            <a:r>
              <a:rPr lang="es-ES_tradnl" sz="3200" dirty="0" err="1"/>
              <a:t>Birón</a:t>
            </a:r>
            <a:r>
              <a:rPr lang="es-ES_tradnl" sz="3200" dirty="0"/>
              <a:t>, Valle Hermoso y San Carlos. Actualmente las autoridades son elegidas bajo votación popular.</a:t>
            </a:r>
            <a:endParaRPr lang="es-EC" sz="3200" dirty="0"/>
          </a:p>
          <a:p>
            <a:pPr marL="0" indent="0" algn="just">
              <a:buNone/>
            </a:pPr>
            <a:r>
              <a:rPr lang="es-ES" sz="3200" dirty="0"/>
              <a:t> </a:t>
            </a:r>
            <a:endParaRPr lang="es-EC" sz="3200" dirty="0"/>
          </a:p>
          <a:p>
            <a:pPr algn="just"/>
            <a:r>
              <a:rPr lang="es-ES_tradnl" sz="3200" b="1" dirty="0"/>
              <a:t>Servicios Básicos</a:t>
            </a:r>
            <a:endParaRPr lang="es-EC" sz="3200" dirty="0"/>
          </a:p>
          <a:p>
            <a:pPr algn="just"/>
            <a:r>
              <a:rPr lang="es-EC" sz="3200" dirty="0"/>
              <a:t>     La cobertura de los principales servicios públicos en la Parroquia Bella María, en la cabecera parroquial es considera como de buena calidad, no obstante en las áreas alejadas de este la cobertura es deficitaria o no la hay.</a:t>
            </a:r>
          </a:p>
          <a:p>
            <a:pPr algn="just"/>
            <a:r>
              <a:rPr lang="es-EC" sz="3200" dirty="0"/>
              <a:t>     En los poblados de </a:t>
            </a:r>
            <a:r>
              <a:rPr lang="es-EC" sz="3200" dirty="0" err="1"/>
              <a:t>Birón</a:t>
            </a:r>
            <a:r>
              <a:rPr lang="es-EC" sz="3200" dirty="0"/>
              <a:t>, Valle Hermoso y San Carlos la situación de servicios básicos es similar, donde d</a:t>
            </a:r>
            <a:r>
              <a:rPr lang="es-ES_tradnl" sz="3200" dirty="0" err="1"/>
              <a:t>isponen</a:t>
            </a:r>
            <a:r>
              <a:rPr lang="es-ES_tradnl" sz="3200" dirty="0"/>
              <a:t> del servicio de agua potable y electricidad toda la población, respecto al servicio de alcantarillado carece en su totalidad, sin embargo según la información recabada existe un 25 % de los hogares que disponen de letrinas y no existe servicio de recolección de basura, la misma que es dispuesta en los terrenos aledaños, quemada o en el mejor de los casos enterrada.</a:t>
            </a:r>
            <a:endParaRPr lang="es-EC" sz="3200"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942731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087636" cy="1115945"/>
          </a:xfrm>
        </p:spPr>
        <p:txBody>
          <a:bodyPr/>
          <a:lstStyle/>
          <a:p>
            <a:endParaRPr lang="es-EC" dirty="0"/>
          </a:p>
        </p:txBody>
      </p:sp>
      <p:sp>
        <p:nvSpPr>
          <p:cNvPr id="3" name="Marcador de contenido 2"/>
          <p:cNvSpPr>
            <a:spLocks noGrp="1"/>
          </p:cNvSpPr>
          <p:nvPr>
            <p:ph idx="1"/>
          </p:nvPr>
        </p:nvSpPr>
        <p:spPr>
          <a:xfrm>
            <a:off x="838199" y="1674254"/>
            <a:ext cx="11087637" cy="4932607"/>
          </a:xfrm>
        </p:spPr>
        <p:txBody>
          <a:bodyPr>
            <a:normAutofit fontScale="70000" lnSpcReduction="20000"/>
          </a:bodyPr>
          <a:lstStyle/>
          <a:p>
            <a:r>
              <a:rPr lang="es-ES_tradnl" b="1" dirty="0"/>
              <a:t>Balance metalúrgico</a:t>
            </a:r>
            <a:r>
              <a:rPr lang="es-ES_tradnl" b="1" dirty="0" smtClean="0"/>
              <a:t>:</a:t>
            </a:r>
            <a:endParaRPr lang="es-EC" dirty="0"/>
          </a:p>
          <a:p>
            <a:r>
              <a:rPr lang="es-ES_tradnl" b="1" dirty="0"/>
              <a:t>Tonelaje de tratamiento: </a:t>
            </a:r>
            <a:r>
              <a:rPr lang="es-ES_tradnl" dirty="0"/>
              <a:t>70 Ton/día.</a:t>
            </a:r>
            <a:endParaRPr lang="es-EC" dirty="0"/>
          </a:p>
          <a:p>
            <a:r>
              <a:rPr lang="es-ES_tradnl" b="1" dirty="0"/>
              <a:t>Tonelaje de concentrado: </a:t>
            </a:r>
            <a:r>
              <a:rPr lang="es-ES_tradnl" dirty="0"/>
              <a:t>2.8 % (Ton.)=1.96 Ton. </a:t>
            </a:r>
            <a:endParaRPr lang="es-EC" dirty="0"/>
          </a:p>
          <a:p>
            <a:r>
              <a:rPr lang="es-ES_tradnl" b="1" dirty="0"/>
              <a:t>Ley de colas: </a:t>
            </a:r>
            <a:r>
              <a:rPr lang="es-ES_tradnl" dirty="0"/>
              <a:t>0.09 g/ton </a:t>
            </a:r>
            <a:endParaRPr lang="es-EC" dirty="0"/>
          </a:p>
          <a:p>
            <a:r>
              <a:rPr lang="es-ES_tradnl" b="1" dirty="0"/>
              <a:t>Tonelaje de colas: </a:t>
            </a:r>
            <a:r>
              <a:rPr lang="es-ES_tradnl" dirty="0"/>
              <a:t>70 – 1.96 = 68,04 Ton.</a:t>
            </a:r>
            <a:endParaRPr lang="es-EC" dirty="0"/>
          </a:p>
          <a:p>
            <a:r>
              <a:rPr lang="es-ES_tradnl" b="1" dirty="0"/>
              <a:t>Oro por recuperar en colas:</a:t>
            </a:r>
            <a:r>
              <a:rPr lang="es-ES_tradnl" dirty="0"/>
              <a:t> 68.04 Ton X 0.09 gr/Ton= 6,12 gr</a:t>
            </a:r>
            <a:endParaRPr lang="es-EC" dirty="0"/>
          </a:p>
          <a:p>
            <a:r>
              <a:rPr lang="es-ES_tradnl" b="1" dirty="0"/>
              <a:t>Ley de cabeza: </a:t>
            </a:r>
            <a:r>
              <a:rPr lang="es-ES_tradnl" dirty="0"/>
              <a:t>0.79 g/ton.</a:t>
            </a:r>
            <a:r>
              <a:rPr lang="es-ES_tradnl" b="1" dirty="0"/>
              <a:t> </a:t>
            </a:r>
            <a:r>
              <a:rPr lang="es-ES_tradnl" dirty="0"/>
              <a:t>(Ley laboratorio + oro recuperado/2)</a:t>
            </a:r>
            <a:endParaRPr lang="es-EC" dirty="0"/>
          </a:p>
          <a:p>
            <a:r>
              <a:rPr lang="es-ES_tradnl" b="1" dirty="0"/>
              <a:t>Gramos totales:</a:t>
            </a:r>
            <a:r>
              <a:rPr lang="es-ES_tradnl" dirty="0"/>
              <a:t> 70 x Ley cabeza= 71.4 Gr.</a:t>
            </a:r>
            <a:endParaRPr lang="es-EC" dirty="0"/>
          </a:p>
          <a:p>
            <a:r>
              <a:rPr lang="es-ES_tradnl" b="1" dirty="0"/>
              <a:t>Recuperación gravimétrica: </a:t>
            </a:r>
            <a:r>
              <a:rPr lang="es-ES_tradnl" dirty="0"/>
              <a:t>71.4 - 6.79= 64.61 gr</a:t>
            </a:r>
            <a:endParaRPr lang="es-EC" dirty="0"/>
          </a:p>
          <a:p>
            <a:r>
              <a:rPr lang="es-ES_tradnl" b="1" dirty="0"/>
              <a:t>Ley de concentrado: </a:t>
            </a:r>
            <a:r>
              <a:rPr lang="es-ES_tradnl" dirty="0"/>
              <a:t>64.61 / 2.10 Ton = 30.76 gr/ton</a:t>
            </a:r>
            <a:endParaRPr lang="es-EC" dirty="0"/>
          </a:p>
          <a:p>
            <a:r>
              <a:rPr lang="es-ES_tradnl" b="1" dirty="0"/>
              <a:t>Tipo y peso de producto final: </a:t>
            </a:r>
            <a:r>
              <a:rPr lang="es-ES_tradnl" dirty="0"/>
              <a:t>oro de 22 quilates</a:t>
            </a:r>
            <a:endParaRPr lang="es-EC" dirty="0"/>
          </a:p>
          <a:p>
            <a:r>
              <a:rPr lang="es-ES_tradnl" b="1" dirty="0"/>
              <a:t>Porcentaje de recuperación: </a:t>
            </a:r>
            <a:r>
              <a:rPr lang="es-ES_tradnl" dirty="0"/>
              <a:t>85</a:t>
            </a:r>
            <a:r>
              <a:rPr lang="es-ES_tradnl" dirty="0" smtClean="0"/>
              <a:t>%</a:t>
            </a:r>
            <a:endParaRPr lang="es-EC" dirty="0"/>
          </a:p>
          <a:p>
            <a:pPr marL="0" indent="0">
              <a:buNone/>
            </a:pPr>
            <a:r>
              <a:rPr lang="es-ES_tradnl" b="1" dirty="0" smtClean="0"/>
              <a:t>Oro </a:t>
            </a:r>
            <a:r>
              <a:rPr lang="es-ES_tradnl" b="1" dirty="0"/>
              <a:t>recuperado - </a:t>
            </a:r>
            <a:r>
              <a:rPr lang="es-ES_tradnl" dirty="0"/>
              <a:t>Es igual a 0.86 gr/ton., que es el contenido por cada tonelada extraída, es decir, durante el semestre se han extraído 7.770 toneladas y se vendió 6.75 kilos de oro, lo que en promedio da 1.14 gr/ton</a:t>
            </a:r>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2939722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958848" cy="961399"/>
          </a:xfrm>
        </p:spPr>
        <p:txBody>
          <a:bodyPr/>
          <a:lstStyle/>
          <a:p>
            <a:endParaRPr lang="es-EC" dirty="0"/>
          </a:p>
        </p:txBody>
      </p:sp>
      <p:sp>
        <p:nvSpPr>
          <p:cNvPr id="3" name="Marcador de contenido 2"/>
          <p:cNvSpPr>
            <a:spLocks noGrp="1"/>
          </p:cNvSpPr>
          <p:nvPr>
            <p:ph idx="1"/>
          </p:nvPr>
        </p:nvSpPr>
        <p:spPr>
          <a:xfrm>
            <a:off x="838200" y="1635618"/>
            <a:ext cx="10958848" cy="4919728"/>
          </a:xfrm>
        </p:spPr>
        <p:txBody>
          <a:bodyPr>
            <a:normAutofit fontScale="85000" lnSpcReduction="20000"/>
          </a:bodyPr>
          <a:lstStyle/>
          <a:p>
            <a:pPr marL="457200" lvl="1" indent="0">
              <a:buNone/>
            </a:pPr>
            <a:r>
              <a:rPr lang="es-ES" b="1" dirty="0"/>
              <a:t>Descripción de las Instalaciones</a:t>
            </a:r>
            <a:endParaRPr lang="es-EC" b="1" dirty="0"/>
          </a:p>
          <a:p>
            <a:r>
              <a:rPr lang="es-EC" dirty="0"/>
              <a:t>     El área del proyecto de la planta de beneficio cuenta con las siguientes instalaciones para el correcto funcionamiento de las operaciones. En el Anexo 3 se presenta el Mapa de Infraestructura de la planta de beneficio ENINSATCH S.A.</a:t>
            </a:r>
            <a:endParaRPr lang="es-EC" sz="2400" dirty="0"/>
          </a:p>
          <a:p>
            <a:r>
              <a:rPr lang="es-EC" dirty="0"/>
              <a:t>     </a:t>
            </a:r>
            <a:r>
              <a:rPr lang="es-ES_tradnl" b="1" dirty="0"/>
              <a:t>Campamento - </a:t>
            </a:r>
            <a:r>
              <a:rPr lang="es-ES_tradnl" dirty="0"/>
              <a:t>En el campamento existe una vivienda para técnicos y trabajadores. La capacidad de alojamiento total es de 35 personas. La vivienda principal es de 3 plantas, en la planta baja esta la oficina y bodega, el segundo piso hay un comedor, sala, dos dormitorios y un baño completo y en el tercer piso hay cuatro dormitorios, una oficina y un baño completo. La construcción del campamento es de madera con techos de zinc. Los dormitorios del personal administrativo son amplios y bien iluminados.</a:t>
            </a:r>
            <a:endParaRPr lang="es-EC" sz="2400" dirty="0"/>
          </a:p>
          <a:p>
            <a:r>
              <a:rPr lang="es-ES_tradnl" dirty="0"/>
              <a:t>     Existen dos viviendas para los trabajadores con servicios higiénicos y duchas en estado regular y luminosidad. La camas son literas rusticas de madera. El área de dormitorios constituye unas 0,037 hectáreas.</a:t>
            </a:r>
            <a:endParaRPr lang="es-EC" sz="2400" dirty="0"/>
          </a:p>
          <a:p>
            <a:r>
              <a:rPr lang="es-ES_tradnl" dirty="0"/>
              <a:t>     La construcción de la cocina es mixta (madera y cemento) con techo de zinc, el espacio de la cocina es muy reducido. El piso del comedor está construido con hormigón y techo de zinc. </a:t>
            </a:r>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5"/>
            <a:ext cx="10161431" cy="953064"/>
          </a:xfrm>
          <a:prstGeom prst="rect">
            <a:avLst/>
          </a:prstGeom>
          <a:noFill/>
          <a:ln>
            <a:noFill/>
          </a:ln>
        </p:spPr>
      </p:pic>
    </p:spTree>
    <p:extLst>
      <p:ext uri="{BB962C8B-B14F-4D97-AF65-F5344CB8AC3E}">
        <p14:creationId xmlns:p14="http://schemas.microsoft.com/office/powerpoint/2010/main" val="4090222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dirty="0"/>
          </a:p>
        </p:txBody>
      </p:sp>
      <p:sp>
        <p:nvSpPr>
          <p:cNvPr id="3" name="Marcador de contenido 2"/>
          <p:cNvSpPr>
            <a:spLocks noGrp="1"/>
          </p:cNvSpPr>
          <p:nvPr>
            <p:ph idx="1"/>
          </p:nvPr>
        </p:nvSpPr>
        <p:spPr/>
        <p:txBody>
          <a:bodyPr>
            <a:normAutofit/>
          </a:bodyPr>
          <a:lstStyle/>
          <a:p>
            <a:pPr marL="0" indent="0" algn="ctr">
              <a:buNone/>
            </a:pPr>
            <a:endParaRPr lang="es-EC" sz="4800" dirty="0" smtClean="0"/>
          </a:p>
          <a:p>
            <a:pPr marL="0" indent="0" algn="ctr">
              <a:buNone/>
            </a:pPr>
            <a:r>
              <a:rPr lang="es-EC" sz="4800" dirty="0" smtClean="0"/>
              <a:t>AGRADECEMOS LA ATENCION A LA DEFENSA DE ESTE TRABAJO DE TITULACION</a:t>
            </a:r>
          </a:p>
          <a:p>
            <a:pPr marL="0" indent="0" algn="ctr">
              <a:buNone/>
            </a:pPr>
            <a:r>
              <a:rPr lang="es-EC" sz="4800" dirty="0" smtClean="0"/>
              <a:t>GRACIAS</a:t>
            </a:r>
            <a:endParaRPr lang="es-EC" sz="48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365124"/>
            <a:ext cx="10161431" cy="1325563"/>
          </a:xfrm>
          <a:prstGeom prst="rect">
            <a:avLst/>
          </a:prstGeom>
          <a:noFill/>
          <a:ln>
            <a:noFill/>
          </a:ln>
        </p:spPr>
      </p:pic>
    </p:spTree>
    <p:extLst>
      <p:ext uri="{BB962C8B-B14F-4D97-AF65-F5344CB8AC3E}">
        <p14:creationId xmlns:p14="http://schemas.microsoft.com/office/powerpoint/2010/main" val="184207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817180" cy="1218976"/>
          </a:xfrm>
        </p:spPr>
        <p:txBody>
          <a:bodyPr/>
          <a:lstStyle/>
          <a:p>
            <a:endParaRPr lang="es-EC" dirty="0"/>
          </a:p>
        </p:txBody>
      </p:sp>
      <p:sp>
        <p:nvSpPr>
          <p:cNvPr id="3" name="Marcador de contenido 2"/>
          <p:cNvSpPr>
            <a:spLocks noGrp="1"/>
          </p:cNvSpPr>
          <p:nvPr>
            <p:ph idx="1"/>
          </p:nvPr>
        </p:nvSpPr>
        <p:spPr>
          <a:xfrm>
            <a:off x="838200" y="1825624"/>
            <a:ext cx="10817180" cy="4742601"/>
          </a:xfrm>
        </p:spPr>
        <p:txBody>
          <a:bodyPr>
            <a:normAutofit/>
          </a:bodyPr>
          <a:lstStyle/>
          <a:p>
            <a:pPr algn="just"/>
            <a:r>
              <a:rPr lang="es-EC" sz="2400" dirty="0"/>
              <a:t>El Reglamento Ambiental de Actividades Mineras en su Artículo 46, estable la Auditoría ambiental de cumplimiento, en la que los titulares mineros que realicen actividades de exploración, explotación, beneficio, procesamiento, fundición, refinación, transporte y comercialización, y los de libre aprovechamiento, presentarán a la Autoridad Ambiental competente, al primer año a partir de la emisión de la licencia ambiental y posteriormente cada dos años hasta el cierre y abandono de la actividad minera objeto de licenciamiento, una auditoría ambiental de cumplimiento (Núñez, 2014</a:t>
            </a:r>
            <a:r>
              <a:rPr lang="es-EC" sz="2400" dirty="0" smtClean="0"/>
              <a:t>).</a:t>
            </a:r>
          </a:p>
          <a:p>
            <a:pPr algn="just"/>
            <a:r>
              <a:rPr lang="es-EC" sz="2400" dirty="0"/>
              <a:t>En este sentido, es evidente que las auditorías ambientales relacionadas a la actividad minera no han sido desarrolladas en el país, en cuanto a las posibles afectaciones que, las diferentes fases de esta actividad, puedan tener hacia las poblaciones humanas y al ambiente biótico y abiótico; en especial, con la minería informal y algunas plantas de beneficio minero existentes.</a:t>
            </a:r>
          </a:p>
          <a:p>
            <a:pPr algn="just"/>
            <a:endParaRPr lang="es-EC" sz="2400" dirty="0"/>
          </a:p>
          <a:p>
            <a:endParaRPr lang="es-EC" sz="24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1"/>
            <a:ext cx="9890975" cy="1102829"/>
          </a:xfrm>
          <a:prstGeom prst="rect">
            <a:avLst/>
          </a:prstGeom>
          <a:noFill/>
          <a:ln>
            <a:noFill/>
          </a:ln>
        </p:spPr>
      </p:pic>
    </p:spTree>
    <p:extLst>
      <p:ext uri="{BB962C8B-B14F-4D97-AF65-F5344CB8AC3E}">
        <p14:creationId xmlns:p14="http://schemas.microsoft.com/office/powerpoint/2010/main" val="16199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842938" cy="1154582"/>
          </a:xfrm>
        </p:spPr>
        <p:txBody>
          <a:bodyPr/>
          <a:lstStyle/>
          <a:p>
            <a:endParaRPr lang="es-EC" dirty="0"/>
          </a:p>
        </p:txBody>
      </p:sp>
      <p:sp>
        <p:nvSpPr>
          <p:cNvPr id="3" name="Marcador de contenido 2"/>
          <p:cNvSpPr>
            <a:spLocks noGrp="1"/>
          </p:cNvSpPr>
          <p:nvPr>
            <p:ph idx="1"/>
          </p:nvPr>
        </p:nvSpPr>
        <p:spPr>
          <a:xfrm>
            <a:off x="838200" y="1825624"/>
            <a:ext cx="10842938" cy="4755479"/>
          </a:xfrm>
        </p:spPr>
        <p:txBody>
          <a:bodyPr>
            <a:normAutofit/>
          </a:bodyPr>
          <a:lstStyle/>
          <a:p>
            <a:pPr lvl="0"/>
            <a:r>
              <a:rPr lang="es-ES" sz="2400" dirty="0"/>
              <a:t>Cuál es el grado de cumplimiento de los programas que constan en el Plan de Manejo Ambiental de la planta de beneficio de oro </a:t>
            </a:r>
            <a:r>
              <a:rPr lang="es-EC" sz="2400" dirty="0"/>
              <a:t>ENINSATCH</a:t>
            </a:r>
            <a:r>
              <a:rPr lang="es-ES" sz="2400" dirty="0"/>
              <a:t>?</a:t>
            </a:r>
            <a:endParaRPr lang="es-EC" sz="2400" dirty="0"/>
          </a:p>
          <a:p>
            <a:pPr lvl="0"/>
            <a:r>
              <a:rPr lang="es-ES" sz="2400" dirty="0"/>
              <a:t>Cuáles son los hallazgos de conformidades y no conformidades, grado de cumplimiento ponderado en función de la importancia de cada medida y nivel de confianza y riesgo en cuanto al cumplimiento del Plan de Manejo Ambiental de la Planta de beneficio de oro </a:t>
            </a:r>
            <a:r>
              <a:rPr lang="es-EC" sz="2400" dirty="0"/>
              <a:t>ENINSATCH</a:t>
            </a:r>
            <a:r>
              <a:rPr lang="es-ES" sz="2400" dirty="0"/>
              <a:t>?</a:t>
            </a:r>
            <a:endParaRPr lang="es-EC" sz="2400" dirty="0"/>
          </a:p>
          <a:p>
            <a:r>
              <a:rPr lang="es-ES" sz="2400" dirty="0"/>
              <a:t>Cuáles serán las medidas correctivas de los hallazgos o no conformidades encontradas y establecidas a través de un Plan de Acción</a:t>
            </a:r>
            <a:endParaRPr lang="es-EC" sz="24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1"/>
            <a:ext cx="9890975" cy="1102829"/>
          </a:xfrm>
          <a:prstGeom prst="rect">
            <a:avLst/>
          </a:prstGeom>
          <a:noFill/>
          <a:ln>
            <a:noFill/>
          </a:ln>
        </p:spPr>
      </p:pic>
    </p:spTree>
    <p:extLst>
      <p:ext uri="{BB962C8B-B14F-4D97-AF65-F5344CB8AC3E}">
        <p14:creationId xmlns:p14="http://schemas.microsoft.com/office/powerpoint/2010/main" val="408455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036120" cy="1167461"/>
          </a:xfrm>
        </p:spPr>
        <p:txBody>
          <a:bodyPr/>
          <a:lstStyle/>
          <a:p>
            <a:endParaRPr lang="es-EC" dirty="0"/>
          </a:p>
        </p:txBody>
      </p:sp>
      <p:sp>
        <p:nvSpPr>
          <p:cNvPr id="3" name="Marcador de contenido 2"/>
          <p:cNvSpPr>
            <a:spLocks noGrp="1"/>
          </p:cNvSpPr>
          <p:nvPr>
            <p:ph idx="1"/>
          </p:nvPr>
        </p:nvSpPr>
        <p:spPr>
          <a:xfrm>
            <a:off x="838199" y="1825624"/>
            <a:ext cx="11036121" cy="4729721"/>
          </a:xfrm>
        </p:spPr>
        <p:txBody>
          <a:bodyPr>
            <a:normAutofit fontScale="70000" lnSpcReduction="20000"/>
          </a:bodyPr>
          <a:lstStyle/>
          <a:p>
            <a:pPr marL="457200" lvl="1" indent="0" algn="ctr">
              <a:buNone/>
            </a:pPr>
            <a:r>
              <a:rPr lang="es-ES" sz="3400" b="1" u="sng" dirty="0"/>
              <a:t>Justificación</a:t>
            </a:r>
            <a:endParaRPr lang="es-EC" sz="3400" b="1" u="sng" dirty="0"/>
          </a:p>
          <a:p>
            <a:pPr algn="just"/>
            <a:r>
              <a:rPr lang="es-ES" dirty="0"/>
              <a:t> </a:t>
            </a:r>
            <a:r>
              <a:rPr lang="es-ES" dirty="0" smtClean="0"/>
              <a:t>La </a:t>
            </a:r>
            <a:r>
              <a:rPr lang="es-ES" dirty="0"/>
              <a:t>conservación es parte fundamental de la gestión ambiental, es necesario buscar la compatibilidad de las actividades humanas con la conservación de la naturaleza </a:t>
            </a:r>
            <a:r>
              <a:rPr lang="es-EC" dirty="0"/>
              <a:t>(Gómez, 2006)</a:t>
            </a:r>
            <a:r>
              <a:rPr lang="es-ES" dirty="0"/>
              <a:t>. Entre las deficiencias de la actividad minera en el Ecuador está la falta de legislación sólida que proteja la biodiversidad y el ambiente social y físico. Solo a partir de la década de los 90 se empieza a elaborar políticas y leyes de gestión ambiental, lo cual demuestra una falta de fuerza política e institucional en nuestro país.</a:t>
            </a:r>
            <a:endParaRPr lang="es-EC" dirty="0" smtClean="0">
              <a:effectLst/>
            </a:endParaRPr>
          </a:p>
          <a:p>
            <a:pPr algn="just"/>
            <a:r>
              <a:rPr lang="es-ES" dirty="0"/>
              <a:t> </a:t>
            </a:r>
            <a:r>
              <a:rPr lang="es-ES" dirty="0" smtClean="0"/>
              <a:t>Una </a:t>
            </a:r>
            <a:r>
              <a:rPr lang="es-ES" dirty="0"/>
              <a:t>auditoría ambiental es un proceso metodológico de revisión de las condiciones ambientales en una instalación o lugar, en cualquier momento y durante la ejecución de cualquiera de las fases de la actividad minera, con sujeción a criterios derivados de leyes, reglamentos, estándares aplicables, titularidad de derechos, evaluaciones ambientales e instructivos especiales.</a:t>
            </a:r>
            <a:endParaRPr lang="es-EC" dirty="0" smtClean="0">
              <a:effectLst/>
            </a:endParaRPr>
          </a:p>
          <a:p>
            <a:pPr algn="just"/>
            <a:r>
              <a:rPr lang="es-ES" dirty="0"/>
              <a:t> </a:t>
            </a:r>
            <a:r>
              <a:rPr lang="es-ES" dirty="0" smtClean="0"/>
              <a:t>Este </a:t>
            </a:r>
            <a:r>
              <a:rPr lang="es-ES" dirty="0"/>
              <a:t>proyecto se enfoca dentro de la política y lineamientos del Plan Nacional Del Buen Vivir, en prevenir, controlar y mitigar la contaminación ambiental como aporte para el mejoramiento de la calidad de vida. </a:t>
            </a:r>
            <a:r>
              <a:rPr lang="es-EC" dirty="0"/>
              <a:t>(Correa, 2009 - 2013)</a:t>
            </a:r>
            <a:endParaRPr lang="es-EC" dirty="0" smtClean="0">
              <a:effectLst/>
            </a:endParaRPr>
          </a:p>
          <a:p>
            <a:pPr algn="just"/>
            <a:r>
              <a:rPr lang="es-ES" dirty="0"/>
              <a:t> </a:t>
            </a:r>
            <a:r>
              <a:rPr lang="es-ES" dirty="0" smtClean="0"/>
              <a:t>La </a:t>
            </a:r>
            <a:r>
              <a:rPr lang="es-ES" dirty="0"/>
              <a:t>industria minera ha traído como consecuencia la indiscriminada tala de bosques en algunos casos, no solo a nivel local sino mundial; la contaminación de cuerpos hídricos importantes para el desarrollo de los grupos bióticos y humanos. La actividad minera si bien es cierto, genera ingresos económicos para el país y parte de la población inmersa en esta actividad, por otro lado también está acabando con muchos ecosistemas </a:t>
            </a:r>
            <a:r>
              <a:rPr lang="es-EC" dirty="0"/>
              <a:t>(Sandoval, 1994)</a:t>
            </a:r>
            <a:r>
              <a:rPr lang="es-ES" dirty="0"/>
              <a:t>.</a:t>
            </a:r>
            <a:endParaRPr lang="es-EC" dirty="0" smtClean="0">
              <a:effectLst/>
            </a:endParaRPr>
          </a:p>
          <a:p>
            <a:endParaRPr lang="es-EC" sz="24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1"/>
            <a:ext cx="9890975" cy="1056095"/>
          </a:xfrm>
          <a:prstGeom prst="rect">
            <a:avLst/>
          </a:prstGeom>
          <a:noFill/>
          <a:ln>
            <a:noFill/>
          </a:ln>
        </p:spPr>
      </p:pic>
    </p:spTree>
    <p:extLst>
      <p:ext uri="{BB962C8B-B14F-4D97-AF65-F5344CB8AC3E}">
        <p14:creationId xmlns:p14="http://schemas.microsoft.com/office/powerpoint/2010/main" val="421565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1087636" cy="935640"/>
          </a:xfrm>
        </p:spPr>
        <p:txBody>
          <a:bodyPr/>
          <a:lstStyle/>
          <a:p>
            <a:endParaRPr lang="es-EC" dirty="0"/>
          </a:p>
        </p:txBody>
      </p:sp>
      <p:sp>
        <p:nvSpPr>
          <p:cNvPr id="3" name="Marcador de contenido 2"/>
          <p:cNvSpPr>
            <a:spLocks noGrp="1"/>
          </p:cNvSpPr>
          <p:nvPr>
            <p:ph idx="1"/>
          </p:nvPr>
        </p:nvSpPr>
        <p:spPr>
          <a:xfrm>
            <a:off x="838199" y="1540922"/>
            <a:ext cx="11190669" cy="5156092"/>
          </a:xfrm>
        </p:spPr>
        <p:txBody>
          <a:bodyPr>
            <a:normAutofit fontScale="47500" lnSpcReduction="20000"/>
          </a:bodyPr>
          <a:lstStyle/>
          <a:p>
            <a:pPr lvl="2" algn="ctr"/>
            <a:r>
              <a:rPr lang="es-ES_tradnl" b="1" dirty="0"/>
              <a:t>Objetivo General</a:t>
            </a:r>
            <a:endParaRPr lang="es-EC" b="1" dirty="0"/>
          </a:p>
          <a:p>
            <a:pPr lvl="0" algn="just"/>
            <a:r>
              <a:rPr lang="es-EC" dirty="0"/>
              <a:t>Elaborar una Auditoria Ambiental de Cumplimiento </a:t>
            </a:r>
            <a:r>
              <a:rPr lang="es-ES" dirty="0"/>
              <a:t>al Plan de Manejo Ambiental, para la Planta de Beneficio de Oro “</a:t>
            </a:r>
            <a:r>
              <a:rPr lang="es-EC" dirty="0"/>
              <a:t>ENINSATCH</a:t>
            </a:r>
            <a:r>
              <a:rPr lang="es-ES" dirty="0"/>
              <a:t>”.</a:t>
            </a:r>
            <a:endParaRPr lang="es-EC" sz="2400" dirty="0"/>
          </a:p>
          <a:p>
            <a:pPr lvl="2" algn="just"/>
            <a:r>
              <a:rPr lang="es-ES_tradnl" b="1" dirty="0" smtClean="0"/>
              <a:t>Objetivos </a:t>
            </a:r>
            <a:r>
              <a:rPr lang="es-ES_tradnl" b="1" dirty="0"/>
              <a:t>Específicos</a:t>
            </a:r>
            <a:endParaRPr lang="es-EC" b="1" dirty="0"/>
          </a:p>
          <a:p>
            <a:pPr lvl="0" algn="just"/>
            <a:r>
              <a:rPr lang="es-ES" dirty="0"/>
              <a:t>Verificar el grado de cumplimiento de los programas que constan en el Plan de Manejo Ambiental de la Planta de Beneficio de Oro </a:t>
            </a:r>
            <a:r>
              <a:rPr lang="es-EC" dirty="0"/>
              <a:t>ENINSATCH</a:t>
            </a:r>
            <a:r>
              <a:rPr lang="es-ES" dirty="0"/>
              <a:t>; </a:t>
            </a:r>
            <a:endParaRPr lang="es-EC" sz="2400" dirty="0"/>
          </a:p>
          <a:p>
            <a:pPr lvl="0" algn="just"/>
            <a:r>
              <a:rPr lang="es-ES" dirty="0"/>
              <a:t>Determinar hallazgos  de conformidades y no conformidades, grado de cumplimiento ponderado en función de la importancia de cada medida y nivel de confianza y riesgo en cuanto al cumplimiento del Plan de Manejo Ambiental; y, </a:t>
            </a:r>
            <a:endParaRPr lang="es-EC" sz="2400" dirty="0"/>
          </a:p>
          <a:p>
            <a:pPr lvl="0" algn="just"/>
            <a:r>
              <a:rPr lang="es-ES" dirty="0"/>
              <a:t>Proponer la adopción de medidas correctivas de los hallazgos o no conformidades encontradas a través de un Plan de Acción.</a:t>
            </a:r>
            <a:endParaRPr lang="es-EC" sz="2400" dirty="0"/>
          </a:p>
          <a:p>
            <a:pPr lvl="1" algn="just"/>
            <a:r>
              <a:rPr lang="es-ES" b="1" dirty="0"/>
              <a:t>Alcance</a:t>
            </a:r>
            <a:endParaRPr lang="es-EC" b="1" dirty="0"/>
          </a:p>
          <a:p>
            <a:pPr algn="just"/>
            <a:r>
              <a:rPr lang="es-ES" dirty="0"/>
              <a:t>     El presente proyecto realizará una Auditoria Ambiental de Cumplimiento (AAC), enfocado a la Planta de Beneficio de Oro “</a:t>
            </a:r>
            <a:r>
              <a:rPr lang="es-EC" dirty="0"/>
              <a:t>ENINSATCH</a:t>
            </a:r>
            <a:r>
              <a:rPr lang="es-ES" dirty="0"/>
              <a:t> S.A” ubicada en la parroquia Bella María, cantón Santa Rosa, provincia de El Oro –Ecuador, cuya producción abastece al mercado nacional.</a:t>
            </a:r>
            <a:endParaRPr lang="es-EC" sz="2400" dirty="0"/>
          </a:p>
          <a:p>
            <a:pPr algn="just"/>
            <a:r>
              <a:rPr lang="es-ES" dirty="0"/>
              <a:t>     La AAC se ejecutará a partir del plan de manejo y la normativa ambiental vigente para la planta de beneficio </a:t>
            </a:r>
            <a:r>
              <a:rPr lang="es-EC" dirty="0"/>
              <a:t>ENINSATCH</a:t>
            </a:r>
            <a:r>
              <a:rPr lang="es-ES" dirty="0"/>
              <a:t> S.A., y el Art. 53 del reglamento ambiental de Actividades Mineras del Ecuador.</a:t>
            </a:r>
            <a:endParaRPr lang="es-EC" sz="2400" dirty="0"/>
          </a:p>
          <a:p>
            <a:pPr algn="just"/>
            <a:r>
              <a:rPr lang="es-ES" dirty="0"/>
              <a:t>     La Auditoría Ambiental de Cumplimiento se concentró en las condiciones operacionales de beneficio de oro que desarrolla la empresa </a:t>
            </a:r>
            <a:r>
              <a:rPr lang="es-EC" dirty="0"/>
              <a:t>ENINSATCH</a:t>
            </a:r>
            <a:r>
              <a:rPr lang="es-ES" dirty="0"/>
              <a:t> S.A., principalmente en los siguientes aspectos:</a:t>
            </a:r>
            <a:endParaRPr lang="es-EC" sz="2400" dirty="0"/>
          </a:p>
          <a:p>
            <a:pPr lvl="0" algn="just"/>
            <a:r>
              <a:rPr lang="es-ES" dirty="0"/>
              <a:t>Revisión de cumplimiento del Plan de Manejo Ambiental de la empresa </a:t>
            </a:r>
            <a:r>
              <a:rPr lang="es-EC" dirty="0"/>
              <a:t>ENINSATCH</a:t>
            </a:r>
            <a:r>
              <a:rPr lang="es-ES" dirty="0"/>
              <a:t> S.A., y la normativa aplicable vigente.</a:t>
            </a:r>
            <a:endParaRPr lang="es-EC" sz="2400" dirty="0"/>
          </a:p>
          <a:p>
            <a:pPr lvl="0" algn="just"/>
            <a:r>
              <a:rPr lang="es-ES" dirty="0"/>
              <a:t>Condiciones existentes</a:t>
            </a:r>
            <a:endParaRPr lang="es-EC" sz="2400" dirty="0"/>
          </a:p>
          <a:p>
            <a:pPr lvl="0" algn="just"/>
            <a:r>
              <a:rPr lang="es-ES" dirty="0"/>
              <a:t>Revisión de instalaciones</a:t>
            </a:r>
            <a:endParaRPr lang="es-EC" sz="2400" dirty="0"/>
          </a:p>
          <a:p>
            <a:pPr lvl="0" algn="just"/>
            <a:r>
              <a:rPr lang="es-ES" dirty="0"/>
              <a:t>Revisión general de la actividad de operación</a:t>
            </a:r>
            <a:endParaRPr lang="es-EC" sz="2400" dirty="0"/>
          </a:p>
          <a:p>
            <a:pPr lvl="0" algn="just"/>
            <a:r>
              <a:rPr lang="es-ES" dirty="0"/>
              <a:t>Revisión de áreas especificas</a:t>
            </a:r>
            <a:endParaRPr lang="es-EC" sz="2400" dirty="0"/>
          </a:p>
          <a:p>
            <a:pPr lvl="0" algn="just"/>
            <a:r>
              <a:rPr lang="es-ES" dirty="0"/>
              <a:t>Revisión y evaluación de registros y documentación.</a:t>
            </a:r>
            <a:endParaRPr lang="es-EC" sz="2400" dirty="0"/>
          </a:p>
          <a:p>
            <a:pPr lvl="0" algn="just"/>
            <a:r>
              <a:rPr lang="es-ES" dirty="0"/>
              <a:t>Elaboración del Plan de Acción</a:t>
            </a:r>
            <a:endParaRPr lang="es-EC" sz="2400" dirty="0"/>
          </a:p>
          <a:p>
            <a:pPr algn="just"/>
            <a:endParaRPr lang="es-EC" sz="1800"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2"/>
            <a:ext cx="9890975" cy="953064"/>
          </a:xfrm>
          <a:prstGeom prst="rect">
            <a:avLst/>
          </a:prstGeom>
          <a:noFill/>
          <a:ln>
            <a:noFill/>
          </a:ln>
        </p:spPr>
      </p:pic>
    </p:spTree>
    <p:extLst>
      <p:ext uri="{BB962C8B-B14F-4D97-AF65-F5344CB8AC3E}">
        <p14:creationId xmlns:p14="http://schemas.microsoft.com/office/powerpoint/2010/main" val="66555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1087636" cy="1038672"/>
          </a:xfrm>
        </p:spPr>
        <p:txBody>
          <a:bodyPr/>
          <a:lstStyle/>
          <a:p>
            <a:endParaRPr lang="es-EC" dirty="0"/>
          </a:p>
        </p:txBody>
      </p:sp>
      <p:sp>
        <p:nvSpPr>
          <p:cNvPr id="3" name="Marcador de contenido 2"/>
          <p:cNvSpPr>
            <a:spLocks noGrp="1"/>
          </p:cNvSpPr>
          <p:nvPr>
            <p:ph idx="1"/>
          </p:nvPr>
        </p:nvSpPr>
        <p:spPr>
          <a:xfrm>
            <a:off x="838199" y="1674254"/>
            <a:ext cx="11087637" cy="4945487"/>
          </a:xfrm>
        </p:spPr>
        <p:txBody>
          <a:bodyPr>
            <a:normAutofit/>
          </a:bodyPr>
          <a:lstStyle/>
          <a:p>
            <a:pPr marL="457200" lvl="1" indent="0" algn="ctr">
              <a:buNone/>
            </a:pPr>
            <a:r>
              <a:rPr lang="es-ES" sz="3200" b="1" dirty="0"/>
              <a:t>Área de Estudio</a:t>
            </a:r>
            <a:endParaRPr lang="es-EC" sz="3200" b="1" dirty="0"/>
          </a:p>
          <a:p>
            <a:pPr algn="just"/>
            <a:r>
              <a:rPr lang="es-ES_tradnl" dirty="0"/>
              <a:t> </a:t>
            </a:r>
            <a:r>
              <a:rPr lang="es-ES_tradnl" sz="2400" dirty="0" smtClean="0"/>
              <a:t>El </a:t>
            </a:r>
            <a:r>
              <a:rPr lang="es-ES_tradnl" sz="2400" dirty="0"/>
              <a:t>área de estudio del presente proyecto se encuentra ubicada en la provincia de El Oro, cantón Santa Rosa, parroquia Bella María. Además se ubica dentro de la concesión minera denominada “Los Ingleses”. </a:t>
            </a:r>
            <a:r>
              <a:rPr lang="es-EC" sz="2400" dirty="0"/>
              <a:t>El sector de ubicación de la planta de beneficio, se encuentra al suroeste del país, en las estribaciones de la cordillera Occidental de Los Andes, entre las cotas 350 y 600 msnm, donde predomina una topografía irregular, con filos de cuchilla que constituyen divisorias de las </a:t>
            </a:r>
            <a:r>
              <a:rPr lang="es-EC" sz="2400" dirty="0" err="1"/>
              <a:t>subcuencas</a:t>
            </a:r>
            <a:r>
              <a:rPr lang="es-EC" sz="2400" dirty="0"/>
              <a:t> del sector y valles juveniles con perfiles en “V”, descendiendo gradualmente hacia la planicie costera. La ubicación fue en las siguientes coordenadas UTM (Universal </a:t>
            </a:r>
            <a:r>
              <a:rPr lang="es-EC" sz="2400" dirty="0" err="1"/>
              <a:t>Transverse</a:t>
            </a:r>
            <a:r>
              <a:rPr lang="es-EC" sz="2400" dirty="0"/>
              <a:t> </a:t>
            </a:r>
            <a:r>
              <a:rPr lang="es-EC" sz="2400" dirty="0" err="1"/>
              <a:t>Mercator</a:t>
            </a:r>
            <a:r>
              <a:rPr lang="es-EC" sz="2400" dirty="0"/>
              <a:t>): Este: 629068; Norte: 9608828; altitud: 400 msnm. La Figura 1, indica el Mapa de Ubicación del proyecto. Ver Anexo 1.</a:t>
            </a:r>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2"/>
            <a:ext cx="10161431" cy="953064"/>
          </a:xfrm>
          <a:prstGeom prst="rect">
            <a:avLst/>
          </a:prstGeom>
          <a:noFill/>
          <a:ln>
            <a:noFill/>
          </a:ln>
        </p:spPr>
      </p:pic>
    </p:spTree>
    <p:extLst>
      <p:ext uri="{BB962C8B-B14F-4D97-AF65-F5344CB8AC3E}">
        <p14:creationId xmlns:p14="http://schemas.microsoft.com/office/powerpoint/2010/main" val="1692060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365126"/>
            <a:ext cx="11087637" cy="1038672"/>
          </a:xfrm>
        </p:spPr>
        <p:txBody>
          <a:bodyPr/>
          <a:lstStyle/>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2"/>
            <a:ext cx="10161431" cy="953064"/>
          </a:xfrm>
          <a:prstGeom prst="rect">
            <a:avLst/>
          </a:prstGeom>
          <a:noFill/>
          <a:ln>
            <a:noFill/>
          </a:ln>
        </p:spPr>
      </p:pic>
      <p:pic>
        <p:nvPicPr>
          <p:cNvPr id="5" name="1 Imagen" descr="MAPA BASE1.jpg"/>
          <p:cNvPicPr>
            <a:picLocks noGrp="1"/>
          </p:cNvPicPr>
          <p:nvPr>
            <p:ph idx="1"/>
          </p:nvPr>
        </p:nvPicPr>
        <p:blipFill>
          <a:blip r:embed="rId3" cstate="print"/>
          <a:stretch>
            <a:fillRect/>
          </a:stretch>
        </p:blipFill>
        <p:spPr>
          <a:xfrm>
            <a:off x="1004552" y="1815920"/>
            <a:ext cx="10818254" cy="4881093"/>
          </a:xfrm>
          <a:prstGeom prst="rect">
            <a:avLst/>
          </a:prstGeom>
        </p:spPr>
      </p:pic>
    </p:spTree>
    <p:extLst>
      <p:ext uri="{BB962C8B-B14F-4D97-AF65-F5344CB8AC3E}">
        <p14:creationId xmlns:p14="http://schemas.microsoft.com/office/powerpoint/2010/main" val="358912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1074758" cy="987157"/>
          </a:xfrm>
        </p:spPr>
        <p:txBody>
          <a:bodyPr/>
          <a:lstStyle/>
          <a:p>
            <a:endParaRPr lang="es-EC" dirty="0"/>
          </a:p>
        </p:txBody>
      </p:sp>
      <p:sp>
        <p:nvSpPr>
          <p:cNvPr id="3" name="Marcador de contenido 2"/>
          <p:cNvSpPr>
            <a:spLocks noGrp="1"/>
          </p:cNvSpPr>
          <p:nvPr>
            <p:ph idx="1"/>
          </p:nvPr>
        </p:nvSpPr>
        <p:spPr>
          <a:xfrm>
            <a:off x="838200" y="1609860"/>
            <a:ext cx="11074758" cy="4997002"/>
          </a:xfrm>
        </p:spPr>
        <p:txBody>
          <a:bodyPr>
            <a:normAutofit fontScale="92500" lnSpcReduction="20000"/>
          </a:bodyPr>
          <a:lstStyle/>
          <a:p>
            <a:pPr marL="0" indent="0" algn="ctr">
              <a:buNone/>
            </a:pPr>
            <a:r>
              <a:rPr lang="es-ES_tradnl" b="1" dirty="0"/>
              <a:t>BASE TEORICA Y MARCO </a:t>
            </a:r>
            <a:r>
              <a:rPr lang="es-ES_tradnl" b="1" dirty="0" smtClean="0"/>
              <a:t>LEGAL</a:t>
            </a:r>
          </a:p>
          <a:p>
            <a:pPr marL="0" indent="0" algn="just">
              <a:buNone/>
            </a:pPr>
            <a:r>
              <a:rPr lang="es-ES" sz="2400" dirty="0"/>
              <a:t>El Texto Unificado de Legislación Secundaria del Ministerio del Ambiente (TULSMA) define a la Auditoría Ambiental como él: “Proceso técnico de carácter fiscalizador, posterior, realizado generalmente por un tercero independiente y en función de los respectivos términos de referencia, en los cuales se determina el tipo de auditoria (de Cumplimiento y/o de gestión ambiental), el alcance y el marco documental que sirve de referencia para dicha auditoria”. </a:t>
            </a:r>
            <a:r>
              <a:rPr lang="es-EC" sz="2400" dirty="0"/>
              <a:t>(MAE, 2014)</a:t>
            </a:r>
            <a:endParaRPr lang="es-EC" sz="2400" dirty="0" smtClean="0">
              <a:effectLst/>
            </a:endParaRPr>
          </a:p>
          <a:p>
            <a:pPr marL="0" indent="0" algn="just">
              <a:buNone/>
            </a:pPr>
            <a:r>
              <a:rPr lang="es-ES" sz="2400" dirty="0"/>
              <a:t>La auditoría ambiental deberá proporcionar a la dirección de la organización la información suficiente para controlar, planificar y revisar las actividades que puedan ocasionar efectos sobre el medio ambiente. Del mismo modo, permite evaluar la adecuación de la política ambiental a la empresa.</a:t>
            </a:r>
            <a:endParaRPr lang="es-EC" sz="2400" dirty="0" smtClean="0">
              <a:effectLst/>
            </a:endParaRPr>
          </a:p>
          <a:p>
            <a:pPr marL="0" indent="0" algn="just">
              <a:buNone/>
            </a:pPr>
            <a:r>
              <a:rPr lang="es-ES" sz="2400" dirty="0" smtClean="0"/>
              <a:t>La </a:t>
            </a:r>
            <a:r>
              <a:rPr lang="es-ES" sz="2400" dirty="0"/>
              <a:t>auditoría ambiental de cumplimiento, se constituye en una evaluación al promotor del proyecto, en donde una no conformidad significa un incumplimiento y/o deficiencias en la aplicación del plan de manejo ambiental y/o la normativa ambiental vigente y aplicable.  Se establecen dos tipos de no conformidades: Mayores o Menores.</a:t>
            </a:r>
            <a:endParaRPr lang="es-EC" sz="2400" dirty="0" smtClean="0">
              <a:effectLst/>
            </a:endParaRPr>
          </a:p>
          <a:p>
            <a:pPr marL="0" indent="0" algn="just">
              <a:buNone/>
            </a:pPr>
            <a:r>
              <a:rPr lang="es-ES" sz="2400" dirty="0" smtClean="0"/>
              <a:t>Participantes </a:t>
            </a:r>
            <a:r>
              <a:rPr lang="es-ES" sz="2400" dirty="0"/>
              <a:t>de una auditoría – Los participantes de una auditoría medioambiental son: Cliente, Auditor y Auditado. Es conveniente conocer la diferencia entre unos y otros ya que, en algunos casos, pueden coincidir.</a:t>
            </a:r>
            <a:endParaRPr lang="es-EC" sz="2400" dirty="0" smtClean="0">
              <a:effectLst/>
            </a:endParaRPr>
          </a:p>
          <a:p>
            <a:pPr marL="0" indent="0" algn="just">
              <a:buNone/>
            </a:pPr>
            <a:endParaRPr lang="es-EC" sz="2400" b="1" dirty="0"/>
          </a:p>
          <a:p>
            <a:endParaRPr lang="es-EC" dirty="0"/>
          </a:p>
        </p:txBody>
      </p:sp>
      <p:pic>
        <p:nvPicPr>
          <p:cNvPr id="4" name="Imagen 3" descr="http://biotecnologia.espe.edu.ec/laboratorios-investigacion/wp-content/uploads/2014/07/logo-espe.jpg"/>
          <p:cNvPicPr/>
          <p:nvPr/>
        </p:nvPicPr>
        <p:blipFill>
          <a:blip r:embed="rId2">
            <a:extLst>
              <a:ext uri="{28A0092B-C50C-407E-A947-70E740481C1C}">
                <a14:useLocalDpi xmlns:a14="http://schemas.microsoft.com/office/drawing/2010/main" val="0"/>
              </a:ext>
            </a:extLst>
          </a:blip>
          <a:srcRect/>
          <a:stretch>
            <a:fillRect/>
          </a:stretch>
        </p:blipFill>
        <p:spPr bwMode="auto">
          <a:xfrm>
            <a:off x="1004552" y="476492"/>
            <a:ext cx="10161431" cy="953064"/>
          </a:xfrm>
          <a:prstGeom prst="rect">
            <a:avLst/>
          </a:prstGeom>
          <a:noFill/>
          <a:ln>
            <a:noFill/>
          </a:ln>
        </p:spPr>
      </p:pic>
    </p:spTree>
    <p:extLst>
      <p:ext uri="{BB962C8B-B14F-4D97-AF65-F5344CB8AC3E}">
        <p14:creationId xmlns:p14="http://schemas.microsoft.com/office/powerpoint/2010/main" val="40004859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4662</Words>
  <Application>Microsoft Office PowerPoint</Application>
  <PresentationFormat>Panorámica</PresentationFormat>
  <Paragraphs>192</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      TRABAJO DE TITULACIÓN, PREVIO A LA OBTENCIÓN DEL TITULO DE MAGISTER EN SISTEMAS DE GESTIÓN AMBIENTAL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Villafuerte Monteros Alfonso Leonardo</dc:creator>
  <cp:lastModifiedBy>Villafuerte Monteros Alfonso Leonardo</cp:lastModifiedBy>
  <cp:revision>10</cp:revision>
  <dcterms:created xsi:type="dcterms:W3CDTF">2018-11-12T01:59:28Z</dcterms:created>
  <dcterms:modified xsi:type="dcterms:W3CDTF">2018-11-12T03:21:04Z</dcterms:modified>
</cp:coreProperties>
</file>