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9"/>
  </p:notesMasterIdLst>
  <p:sldIdLst>
    <p:sldId id="258" r:id="rId2"/>
    <p:sldId id="373" r:id="rId3"/>
    <p:sldId id="299" r:id="rId4"/>
    <p:sldId id="342" r:id="rId5"/>
    <p:sldId id="343" r:id="rId6"/>
    <p:sldId id="268" r:id="rId7"/>
    <p:sldId id="301" r:id="rId8"/>
    <p:sldId id="347" r:id="rId9"/>
    <p:sldId id="346" r:id="rId10"/>
    <p:sldId id="348" r:id="rId11"/>
    <p:sldId id="349" r:id="rId12"/>
    <p:sldId id="351" r:id="rId13"/>
    <p:sldId id="354" r:id="rId14"/>
    <p:sldId id="355" r:id="rId15"/>
    <p:sldId id="356" r:id="rId16"/>
    <p:sldId id="357" r:id="rId17"/>
    <p:sldId id="359" r:id="rId18"/>
    <p:sldId id="360" r:id="rId19"/>
    <p:sldId id="362" r:id="rId20"/>
    <p:sldId id="361" r:id="rId21"/>
    <p:sldId id="363" r:id="rId22"/>
    <p:sldId id="364" r:id="rId23"/>
    <p:sldId id="365" r:id="rId24"/>
    <p:sldId id="366" r:id="rId25"/>
    <p:sldId id="368" r:id="rId26"/>
    <p:sldId id="375" r:id="rId27"/>
    <p:sldId id="340" r:id="rId28"/>
  </p:sldIdLst>
  <p:sldSz cx="9144000" cy="6858000" type="screen4x3"/>
  <p:notesSz cx="6858000" cy="9144000"/>
  <p:defaultTextStyle>
    <a:defPPr>
      <a:defRPr lang="es-E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33"/>
    <a:srgbClr val="B60A4C"/>
    <a:srgbClr val="006600"/>
    <a:srgbClr val="FFD5FF"/>
    <a:srgbClr val="FF99FF"/>
    <a:srgbClr val="00CC99"/>
    <a:srgbClr val="99FF99"/>
    <a:srgbClr val="CC66FF"/>
    <a:srgbClr val="FFCC66"/>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2475" autoAdjust="0"/>
    <p:restoredTop sz="95468" autoAdjust="0"/>
  </p:normalViewPr>
  <p:slideViewPr>
    <p:cSldViewPr>
      <p:cViewPr varScale="1">
        <p:scale>
          <a:sx n="92" d="100"/>
          <a:sy n="92" d="100"/>
        </p:scale>
        <p:origin x="1494" y="10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_rels/data10.xml.rels><?xml version="1.0" encoding="UTF-8" standalone="yes"?>
<Relationships xmlns="http://schemas.openxmlformats.org/package/2006/relationships"><Relationship Id="rId1" Type="http://schemas.openxmlformats.org/officeDocument/2006/relationships/image" Target="../media/image36.png"/></Relationships>
</file>

<file path=ppt/diagrams/_rels/data11.xml.rels><?xml version="1.0" encoding="UTF-8" standalone="yes"?>
<Relationships xmlns="http://schemas.openxmlformats.org/package/2006/relationships"><Relationship Id="rId1" Type="http://schemas.openxmlformats.org/officeDocument/2006/relationships/image" Target="../media/image37.png"/></Relationships>
</file>

<file path=ppt/diagrams/_rels/data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38.jpg"/></Relationships>
</file>

<file path=ppt/diagrams/_rels/data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image" Target="../media/image10.jpeg"/></Relationships>
</file>

<file path=ppt/diagrams/_rels/data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 Id="rId4" Type="http://schemas.openxmlformats.org/officeDocument/2006/relationships/image" Target="../media/image18.jpeg"/></Relationships>
</file>

<file path=ppt/diagrams/_rels/data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diagrams/_rels/data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image" Target="../media/image22.jpeg"/></Relationships>
</file>

<file path=ppt/diagrams/_rels/data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image" Target="../media/image33.png"/></Relationships>
</file>

<file path=ppt/diagrams/colors1.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36EB73-0F86-43E8-BA2C-458BAC2E8E5A}" type="doc">
      <dgm:prSet loTypeId="urn:microsoft.com/office/officeart/2008/layout/VerticalCurvedList" loCatId="list" qsTypeId="urn:microsoft.com/office/officeart/2005/8/quickstyle/simple1" qsCatId="simple" csTypeId="urn:microsoft.com/office/officeart/2005/8/colors/accent1_1" csCatId="accent1" phldr="1"/>
      <dgm:spPr/>
      <dgm:t>
        <a:bodyPr/>
        <a:lstStyle/>
        <a:p>
          <a:endParaRPr lang="es-EC"/>
        </a:p>
      </dgm:t>
    </dgm:pt>
    <dgm:pt modelId="{3D500BBD-8C58-46FE-A365-95B1AF075E75}">
      <dgm:prSet phldrT="[Texto]"/>
      <dgm:spPr/>
      <dgm:t>
        <a:bodyPr/>
        <a:lstStyle/>
        <a:p>
          <a:r>
            <a:rPr lang="es-EC" b="0" dirty="0" smtClean="0"/>
            <a:t>INTRODUCCIÓN</a:t>
          </a:r>
          <a:endParaRPr lang="es-EC" b="0" dirty="0"/>
        </a:p>
      </dgm:t>
    </dgm:pt>
    <dgm:pt modelId="{8E54A5CE-984F-43FA-8231-1B859ADE75E0}" type="parTrans" cxnId="{4294649A-9BF8-449D-8AFF-5AF1355F906D}">
      <dgm:prSet/>
      <dgm:spPr/>
      <dgm:t>
        <a:bodyPr/>
        <a:lstStyle/>
        <a:p>
          <a:endParaRPr lang="es-EC"/>
        </a:p>
      </dgm:t>
    </dgm:pt>
    <dgm:pt modelId="{CF925864-F145-46B0-8537-AD04BD25C871}" type="sibTrans" cxnId="{4294649A-9BF8-449D-8AFF-5AF1355F906D}">
      <dgm:prSet/>
      <dgm:spPr/>
      <dgm:t>
        <a:bodyPr/>
        <a:lstStyle/>
        <a:p>
          <a:endParaRPr lang="es-EC"/>
        </a:p>
      </dgm:t>
    </dgm:pt>
    <dgm:pt modelId="{C7D8EA94-7B76-4A60-914D-8D3438E0A2FA}">
      <dgm:prSet phldrT="[Texto]"/>
      <dgm:spPr/>
      <dgm:t>
        <a:bodyPr/>
        <a:lstStyle/>
        <a:p>
          <a:r>
            <a:rPr lang="es-EC" b="0" dirty="0" smtClean="0"/>
            <a:t>MATERIALES Y MÉTODOS</a:t>
          </a:r>
          <a:endParaRPr lang="es-EC" b="0" dirty="0"/>
        </a:p>
      </dgm:t>
    </dgm:pt>
    <dgm:pt modelId="{A722239A-DF3C-4946-9145-DCA6BA3628CC}" type="parTrans" cxnId="{7E816593-8E69-4871-965D-12D74A708CAE}">
      <dgm:prSet/>
      <dgm:spPr/>
      <dgm:t>
        <a:bodyPr/>
        <a:lstStyle/>
        <a:p>
          <a:endParaRPr lang="es-EC"/>
        </a:p>
      </dgm:t>
    </dgm:pt>
    <dgm:pt modelId="{CD3BAB19-9184-440C-94C9-14A18ADEBFC0}" type="sibTrans" cxnId="{7E816593-8E69-4871-965D-12D74A708CAE}">
      <dgm:prSet/>
      <dgm:spPr/>
      <dgm:t>
        <a:bodyPr/>
        <a:lstStyle/>
        <a:p>
          <a:endParaRPr lang="es-EC"/>
        </a:p>
      </dgm:t>
    </dgm:pt>
    <dgm:pt modelId="{31CABA42-AA1E-4D9A-9848-E68D3AA2EC14}">
      <dgm:prSet phldrT="[Texto]"/>
      <dgm:spPr/>
      <dgm:t>
        <a:bodyPr/>
        <a:lstStyle/>
        <a:p>
          <a:r>
            <a:rPr lang="es-EC" b="0" dirty="0" smtClean="0"/>
            <a:t>RESULTADOS Y DISCUCIÓN</a:t>
          </a:r>
          <a:endParaRPr lang="es-EC" b="0" dirty="0"/>
        </a:p>
      </dgm:t>
    </dgm:pt>
    <dgm:pt modelId="{4AA2366B-E0D7-4609-879C-84CDF710409F}" type="parTrans" cxnId="{4C633FBB-FD71-44F5-878C-AFEFAED9B891}">
      <dgm:prSet/>
      <dgm:spPr/>
      <dgm:t>
        <a:bodyPr/>
        <a:lstStyle/>
        <a:p>
          <a:endParaRPr lang="es-EC"/>
        </a:p>
      </dgm:t>
    </dgm:pt>
    <dgm:pt modelId="{4CE42830-84AF-45EB-9F90-217390FD02C3}" type="sibTrans" cxnId="{4C633FBB-FD71-44F5-878C-AFEFAED9B891}">
      <dgm:prSet/>
      <dgm:spPr/>
      <dgm:t>
        <a:bodyPr/>
        <a:lstStyle/>
        <a:p>
          <a:endParaRPr lang="es-EC"/>
        </a:p>
      </dgm:t>
    </dgm:pt>
    <dgm:pt modelId="{4543AA2A-7BF4-49CA-851C-D430D0F0C79A}">
      <dgm:prSet phldrT="[Texto]"/>
      <dgm:spPr/>
      <dgm:t>
        <a:bodyPr/>
        <a:lstStyle/>
        <a:p>
          <a:r>
            <a:rPr lang="es-EC" b="0" dirty="0" smtClean="0"/>
            <a:t>CONCLUSIONES Y RECOMENDACIONES</a:t>
          </a:r>
          <a:endParaRPr lang="es-EC" b="0" dirty="0"/>
        </a:p>
      </dgm:t>
    </dgm:pt>
    <dgm:pt modelId="{319093F3-B8ED-4CB2-88FC-720E86286F49}" type="parTrans" cxnId="{D3433737-710C-45F2-B912-5C16A638609D}">
      <dgm:prSet/>
      <dgm:spPr/>
      <dgm:t>
        <a:bodyPr/>
        <a:lstStyle/>
        <a:p>
          <a:endParaRPr lang="es-EC"/>
        </a:p>
      </dgm:t>
    </dgm:pt>
    <dgm:pt modelId="{E3FFD864-E5C9-4CE7-80E1-0F4C919B7B15}" type="sibTrans" cxnId="{D3433737-710C-45F2-B912-5C16A638609D}">
      <dgm:prSet/>
      <dgm:spPr/>
      <dgm:t>
        <a:bodyPr/>
        <a:lstStyle/>
        <a:p>
          <a:endParaRPr lang="es-EC"/>
        </a:p>
      </dgm:t>
    </dgm:pt>
    <dgm:pt modelId="{8760309A-E4E4-4A85-BE52-EB1CA678C4CD}">
      <dgm:prSet phldrT="[Texto]"/>
      <dgm:spPr/>
      <dgm:t>
        <a:bodyPr/>
        <a:lstStyle/>
        <a:p>
          <a:r>
            <a:rPr lang="es-EC" b="0" dirty="0" smtClean="0"/>
            <a:t>AGRADECIMIENTOS</a:t>
          </a:r>
          <a:endParaRPr lang="es-EC" b="0" dirty="0"/>
        </a:p>
      </dgm:t>
    </dgm:pt>
    <dgm:pt modelId="{51B78F86-C035-4501-AAD5-20E4D27AF05B}" type="parTrans" cxnId="{C0DBD514-CE86-43E9-BD06-5243B24349D5}">
      <dgm:prSet/>
      <dgm:spPr/>
      <dgm:t>
        <a:bodyPr/>
        <a:lstStyle/>
        <a:p>
          <a:endParaRPr lang="es-EC"/>
        </a:p>
      </dgm:t>
    </dgm:pt>
    <dgm:pt modelId="{EF89F481-EF13-402A-BEEF-B1B5A0776AE0}" type="sibTrans" cxnId="{C0DBD514-CE86-43E9-BD06-5243B24349D5}">
      <dgm:prSet/>
      <dgm:spPr/>
      <dgm:t>
        <a:bodyPr/>
        <a:lstStyle/>
        <a:p>
          <a:endParaRPr lang="es-EC"/>
        </a:p>
      </dgm:t>
    </dgm:pt>
    <dgm:pt modelId="{186E0E45-502D-4638-8CB0-2BD4CDAEFDB5}" type="pres">
      <dgm:prSet presAssocID="{1436EB73-0F86-43E8-BA2C-458BAC2E8E5A}" presName="Name0" presStyleCnt="0">
        <dgm:presLayoutVars>
          <dgm:chMax val="7"/>
          <dgm:chPref val="7"/>
          <dgm:dir/>
        </dgm:presLayoutVars>
      </dgm:prSet>
      <dgm:spPr/>
      <dgm:t>
        <a:bodyPr/>
        <a:lstStyle/>
        <a:p>
          <a:endParaRPr lang="es-EC"/>
        </a:p>
      </dgm:t>
    </dgm:pt>
    <dgm:pt modelId="{3A42A574-1EA4-4EFE-BE24-E1BF7C284940}" type="pres">
      <dgm:prSet presAssocID="{1436EB73-0F86-43E8-BA2C-458BAC2E8E5A}" presName="Name1" presStyleCnt="0"/>
      <dgm:spPr/>
    </dgm:pt>
    <dgm:pt modelId="{BFB8046F-7925-41A2-94B4-044176128225}" type="pres">
      <dgm:prSet presAssocID="{1436EB73-0F86-43E8-BA2C-458BAC2E8E5A}" presName="cycle" presStyleCnt="0"/>
      <dgm:spPr/>
    </dgm:pt>
    <dgm:pt modelId="{49332190-0DF9-49BA-90FE-B5149BB41FA2}" type="pres">
      <dgm:prSet presAssocID="{1436EB73-0F86-43E8-BA2C-458BAC2E8E5A}" presName="srcNode" presStyleLbl="node1" presStyleIdx="0" presStyleCnt="5"/>
      <dgm:spPr/>
    </dgm:pt>
    <dgm:pt modelId="{E0CF3E30-DDC4-4278-A02B-8B6B8F186F38}" type="pres">
      <dgm:prSet presAssocID="{1436EB73-0F86-43E8-BA2C-458BAC2E8E5A}" presName="conn" presStyleLbl="parChTrans1D2" presStyleIdx="0" presStyleCnt="1"/>
      <dgm:spPr/>
      <dgm:t>
        <a:bodyPr/>
        <a:lstStyle/>
        <a:p>
          <a:endParaRPr lang="es-EC"/>
        </a:p>
      </dgm:t>
    </dgm:pt>
    <dgm:pt modelId="{46589494-8348-40D9-B209-BBF3078AE15D}" type="pres">
      <dgm:prSet presAssocID="{1436EB73-0F86-43E8-BA2C-458BAC2E8E5A}" presName="extraNode" presStyleLbl="node1" presStyleIdx="0" presStyleCnt="5"/>
      <dgm:spPr/>
    </dgm:pt>
    <dgm:pt modelId="{CA0E0CC3-9C4F-4C47-A5E0-6C7C824A725F}" type="pres">
      <dgm:prSet presAssocID="{1436EB73-0F86-43E8-BA2C-458BAC2E8E5A}" presName="dstNode" presStyleLbl="node1" presStyleIdx="0" presStyleCnt="5"/>
      <dgm:spPr/>
    </dgm:pt>
    <dgm:pt modelId="{108B50E5-4806-4618-9909-2175EE5C4830}" type="pres">
      <dgm:prSet presAssocID="{3D500BBD-8C58-46FE-A365-95B1AF075E75}" presName="text_1" presStyleLbl="node1" presStyleIdx="0" presStyleCnt="5">
        <dgm:presLayoutVars>
          <dgm:bulletEnabled val="1"/>
        </dgm:presLayoutVars>
      </dgm:prSet>
      <dgm:spPr/>
      <dgm:t>
        <a:bodyPr/>
        <a:lstStyle/>
        <a:p>
          <a:endParaRPr lang="es-EC"/>
        </a:p>
      </dgm:t>
    </dgm:pt>
    <dgm:pt modelId="{3500F051-8AD3-4863-BF7A-735EE4EFE727}" type="pres">
      <dgm:prSet presAssocID="{3D500BBD-8C58-46FE-A365-95B1AF075E75}" presName="accent_1" presStyleCnt="0"/>
      <dgm:spPr/>
    </dgm:pt>
    <dgm:pt modelId="{A7F92354-B1B3-46B6-BBB1-9A666B1EC9E6}" type="pres">
      <dgm:prSet presAssocID="{3D500BBD-8C58-46FE-A365-95B1AF075E75}" presName="accentRepeatNode" presStyleLbl="solidFgAcc1" presStyleIdx="0" presStyleCnt="5"/>
      <dgm:spPr/>
    </dgm:pt>
    <dgm:pt modelId="{D1C78B23-7F82-4B13-A5A5-53DE28FBAE1E}" type="pres">
      <dgm:prSet presAssocID="{C7D8EA94-7B76-4A60-914D-8D3438E0A2FA}" presName="text_2" presStyleLbl="node1" presStyleIdx="1" presStyleCnt="5">
        <dgm:presLayoutVars>
          <dgm:bulletEnabled val="1"/>
        </dgm:presLayoutVars>
      </dgm:prSet>
      <dgm:spPr/>
      <dgm:t>
        <a:bodyPr/>
        <a:lstStyle/>
        <a:p>
          <a:endParaRPr lang="es-EC"/>
        </a:p>
      </dgm:t>
    </dgm:pt>
    <dgm:pt modelId="{53217466-D42A-4C92-8D6A-771722A6B9FF}" type="pres">
      <dgm:prSet presAssocID="{C7D8EA94-7B76-4A60-914D-8D3438E0A2FA}" presName="accent_2" presStyleCnt="0"/>
      <dgm:spPr/>
    </dgm:pt>
    <dgm:pt modelId="{1154D53E-8202-4B54-8B4E-AFF3713B8615}" type="pres">
      <dgm:prSet presAssocID="{C7D8EA94-7B76-4A60-914D-8D3438E0A2FA}" presName="accentRepeatNode" presStyleLbl="solidFgAcc1" presStyleIdx="1" presStyleCnt="5"/>
      <dgm:spPr/>
    </dgm:pt>
    <dgm:pt modelId="{59E8E76E-4E33-49F0-AEE5-AA19C2E1B225}" type="pres">
      <dgm:prSet presAssocID="{31CABA42-AA1E-4D9A-9848-E68D3AA2EC14}" presName="text_3" presStyleLbl="node1" presStyleIdx="2" presStyleCnt="5">
        <dgm:presLayoutVars>
          <dgm:bulletEnabled val="1"/>
        </dgm:presLayoutVars>
      </dgm:prSet>
      <dgm:spPr/>
      <dgm:t>
        <a:bodyPr/>
        <a:lstStyle/>
        <a:p>
          <a:endParaRPr lang="es-EC"/>
        </a:p>
      </dgm:t>
    </dgm:pt>
    <dgm:pt modelId="{6A36B4F5-6768-4024-AD05-B17D7C518E17}" type="pres">
      <dgm:prSet presAssocID="{31CABA42-AA1E-4D9A-9848-E68D3AA2EC14}" presName="accent_3" presStyleCnt="0"/>
      <dgm:spPr/>
    </dgm:pt>
    <dgm:pt modelId="{D7C2C78B-8C52-478E-B540-2FB57D8467C6}" type="pres">
      <dgm:prSet presAssocID="{31CABA42-AA1E-4D9A-9848-E68D3AA2EC14}" presName="accentRepeatNode" presStyleLbl="solidFgAcc1" presStyleIdx="2" presStyleCnt="5"/>
      <dgm:spPr/>
    </dgm:pt>
    <dgm:pt modelId="{A310065B-3CE9-4236-A1C9-91AA8A3736AC}" type="pres">
      <dgm:prSet presAssocID="{4543AA2A-7BF4-49CA-851C-D430D0F0C79A}" presName="text_4" presStyleLbl="node1" presStyleIdx="3" presStyleCnt="5">
        <dgm:presLayoutVars>
          <dgm:bulletEnabled val="1"/>
        </dgm:presLayoutVars>
      </dgm:prSet>
      <dgm:spPr/>
      <dgm:t>
        <a:bodyPr/>
        <a:lstStyle/>
        <a:p>
          <a:endParaRPr lang="es-EC"/>
        </a:p>
      </dgm:t>
    </dgm:pt>
    <dgm:pt modelId="{9959232D-C5CF-4780-83E0-27B2EB8039EA}" type="pres">
      <dgm:prSet presAssocID="{4543AA2A-7BF4-49CA-851C-D430D0F0C79A}" presName="accent_4" presStyleCnt="0"/>
      <dgm:spPr/>
    </dgm:pt>
    <dgm:pt modelId="{BDEBB524-DE09-4A2B-8731-187B488D809C}" type="pres">
      <dgm:prSet presAssocID="{4543AA2A-7BF4-49CA-851C-D430D0F0C79A}" presName="accentRepeatNode" presStyleLbl="solidFgAcc1" presStyleIdx="3" presStyleCnt="5"/>
      <dgm:spPr/>
    </dgm:pt>
    <dgm:pt modelId="{9D07F2C2-852D-4C0F-9B8B-0DB28CEED5BE}" type="pres">
      <dgm:prSet presAssocID="{8760309A-E4E4-4A85-BE52-EB1CA678C4CD}" presName="text_5" presStyleLbl="node1" presStyleIdx="4" presStyleCnt="5">
        <dgm:presLayoutVars>
          <dgm:bulletEnabled val="1"/>
        </dgm:presLayoutVars>
      </dgm:prSet>
      <dgm:spPr/>
      <dgm:t>
        <a:bodyPr/>
        <a:lstStyle/>
        <a:p>
          <a:endParaRPr lang="es-EC"/>
        </a:p>
      </dgm:t>
    </dgm:pt>
    <dgm:pt modelId="{B69AFDB1-5D17-4931-B221-596DF307EEFE}" type="pres">
      <dgm:prSet presAssocID="{8760309A-E4E4-4A85-BE52-EB1CA678C4CD}" presName="accent_5" presStyleCnt="0"/>
      <dgm:spPr/>
    </dgm:pt>
    <dgm:pt modelId="{35EC9B4C-2BAA-4573-AB06-8C67AD921392}" type="pres">
      <dgm:prSet presAssocID="{8760309A-E4E4-4A85-BE52-EB1CA678C4CD}" presName="accentRepeatNode" presStyleLbl="solidFgAcc1" presStyleIdx="4" presStyleCnt="5"/>
      <dgm:spPr/>
    </dgm:pt>
  </dgm:ptLst>
  <dgm:cxnLst>
    <dgm:cxn modelId="{5162CFC7-AEE3-4454-8EF4-93DC3E30197C}" type="presOf" srcId="{C7D8EA94-7B76-4A60-914D-8D3438E0A2FA}" destId="{D1C78B23-7F82-4B13-A5A5-53DE28FBAE1E}" srcOrd="0" destOrd="0" presId="urn:microsoft.com/office/officeart/2008/layout/VerticalCurvedList"/>
    <dgm:cxn modelId="{512B5532-F2A4-49A1-9159-BE5FCAAC944D}" type="presOf" srcId="{1436EB73-0F86-43E8-BA2C-458BAC2E8E5A}" destId="{186E0E45-502D-4638-8CB0-2BD4CDAEFDB5}" srcOrd="0" destOrd="0" presId="urn:microsoft.com/office/officeart/2008/layout/VerticalCurvedList"/>
    <dgm:cxn modelId="{E4DC677C-C74D-4E4A-AF51-53D16BBD1430}" type="presOf" srcId="{CF925864-F145-46B0-8537-AD04BD25C871}" destId="{E0CF3E30-DDC4-4278-A02B-8B6B8F186F38}" srcOrd="0" destOrd="0" presId="urn:microsoft.com/office/officeart/2008/layout/VerticalCurvedList"/>
    <dgm:cxn modelId="{C0DBD514-CE86-43E9-BD06-5243B24349D5}" srcId="{1436EB73-0F86-43E8-BA2C-458BAC2E8E5A}" destId="{8760309A-E4E4-4A85-BE52-EB1CA678C4CD}" srcOrd="4" destOrd="0" parTransId="{51B78F86-C035-4501-AAD5-20E4D27AF05B}" sibTransId="{EF89F481-EF13-402A-BEEF-B1B5A0776AE0}"/>
    <dgm:cxn modelId="{7E816593-8E69-4871-965D-12D74A708CAE}" srcId="{1436EB73-0F86-43E8-BA2C-458BAC2E8E5A}" destId="{C7D8EA94-7B76-4A60-914D-8D3438E0A2FA}" srcOrd="1" destOrd="0" parTransId="{A722239A-DF3C-4946-9145-DCA6BA3628CC}" sibTransId="{CD3BAB19-9184-440C-94C9-14A18ADEBFC0}"/>
    <dgm:cxn modelId="{4294649A-9BF8-449D-8AFF-5AF1355F906D}" srcId="{1436EB73-0F86-43E8-BA2C-458BAC2E8E5A}" destId="{3D500BBD-8C58-46FE-A365-95B1AF075E75}" srcOrd="0" destOrd="0" parTransId="{8E54A5CE-984F-43FA-8231-1B859ADE75E0}" sibTransId="{CF925864-F145-46B0-8537-AD04BD25C871}"/>
    <dgm:cxn modelId="{4C633FBB-FD71-44F5-878C-AFEFAED9B891}" srcId="{1436EB73-0F86-43E8-BA2C-458BAC2E8E5A}" destId="{31CABA42-AA1E-4D9A-9848-E68D3AA2EC14}" srcOrd="2" destOrd="0" parTransId="{4AA2366B-E0D7-4609-879C-84CDF710409F}" sibTransId="{4CE42830-84AF-45EB-9F90-217390FD02C3}"/>
    <dgm:cxn modelId="{FEC4E5E1-EC1C-4112-8F11-E4016951A084}" type="presOf" srcId="{8760309A-E4E4-4A85-BE52-EB1CA678C4CD}" destId="{9D07F2C2-852D-4C0F-9B8B-0DB28CEED5BE}" srcOrd="0" destOrd="0" presId="urn:microsoft.com/office/officeart/2008/layout/VerticalCurvedList"/>
    <dgm:cxn modelId="{D3433737-710C-45F2-B912-5C16A638609D}" srcId="{1436EB73-0F86-43E8-BA2C-458BAC2E8E5A}" destId="{4543AA2A-7BF4-49CA-851C-D430D0F0C79A}" srcOrd="3" destOrd="0" parTransId="{319093F3-B8ED-4CB2-88FC-720E86286F49}" sibTransId="{E3FFD864-E5C9-4CE7-80E1-0F4C919B7B15}"/>
    <dgm:cxn modelId="{B082E27F-3947-41D9-81F9-BFC0DF949260}" type="presOf" srcId="{3D500BBD-8C58-46FE-A365-95B1AF075E75}" destId="{108B50E5-4806-4618-9909-2175EE5C4830}" srcOrd="0" destOrd="0" presId="urn:microsoft.com/office/officeart/2008/layout/VerticalCurvedList"/>
    <dgm:cxn modelId="{9458F3C3-646F-4806-A541-DB232667DB32}" type="presOf" srcId="{31CABA42-AA1E-4D9A-9848-E68D3AA2EC14}" destId="{59E8E76E-4E33-49F0-AEE5-AA19C2E1B225}" srcOrd="0" destOrd="0" presId="urn:microsoft.com/office/officeart/2008/layout/VerticalCurvedList"/>
    <dgm:cxn modelId="{AD18D3A1-1D77-475F-A6C2-7A59AA57E3A7}" type="presOf" srcId="{4543AA2A-7BF4-49CA-851C-D430D0F0C79A}" destId="{A310065B-3CE9-4236-A1C9-91AA8A3736AC}" srcOrd="0" destOrd="0" presId="urn:microsoft.com/office/officeart/2008/layout/VerticalCurvedList"/>
    <dgm:cxn modelId="{C6797576-0142-4C24-85CD-AB2312406786}" type="presParOf" srcId="{186E0E45-502D-4638-8CB0-2BD4CDAEFDB5}" destId="{3A42A574-1EA4-4EFE-BE24-E1BF7C284940}" srcOrd="0" destOrd="0" presId="urn:microsoft.com/office/officeart/2008/layout/VerticalCurvedList"/>
    <dgm:cxn modelId="{05353D9F-BEAE-4698-AB7F-73616EABB015}" type="presParOf" srcId="{3A42A574-1EA4-4EFE-BE24-E1BF7C284940}" destId="{BFB8046F-7925-41A2-94B4-044176128225}" srcOrd="0" destOrd="0" presId="urn:microsoft.com/office/officeart/2008/layout/VerticalCurvedList"/>
    <dgm:cxn modelId="{AD17A03B-88AE-4D14-8DA3-107D548EE101}" type="presParOf" srcId="{BFB8046F-7925-41A2-94B4-044176128225}" destId="{49332190-0DF9-49BA-90FE-B5149BB41FA2}" srcOrd="0" destOrd="0" presId="urn:microsoft.com/office/officeart/2008/layout/VerticalCurvedList"/>
    <dgm:cxn modelId="{433BA093-DBD0-41A1-868C-86FBAB43AB38}" type="presParOf" srcId="{BFB8046F-7925-41A2-94B4-044176128225}" destId="{E0CF3E30-DDC4-4278-A02B-8B6B8F186F38}" srcOrd="1" destOrd="0" presId="urn:microsoft.com/office/officeart/2008/layout/VerticalCurvedList"/>
    <dgm:cxn modelId="{F7BE36FA-7AD3-41F7-A316-36F8A12DBDF0}" type="presParOf" srcId="{BFB8046F-7925-41A2-94B4-044176128225}" destId="{46589494-8348-40D9-B209-BBF3078AE15D}" srcOrd="2" destOrd="0" presId="urn:microsoft.com/office/officeart/2008/layout/VerticalCurvedList"/>
    <dgm:cxn modelId="{13201B7A-4564-4061-9EDB-FC2BB5DE29E2}" type="presParOf" srcId="{BFB8046F-7925-41A2-94B4-044176128225}" destId="{CA0E0CC3-9C4F-4C47-A5E0-6C7C824A725F}" srcOrd="3" destOrd="0" presId="urn:microsoft.com/office/officeart/2008/layout/VerticalCurvedList"/>
    <dgm:cxn modelId="{01A5EDF4-BD30-4C73-9847-7414F8FEF9E5}" type="presParOf" srcId="{3A42A574-1EA4-4EFE-BE24-E1BF7C284940}" destId="{108B50E5-4806-4618-9909-2175EE5C4830}" srcOrd="1" destOrd="0" presId="urn:microsoft.com/office/officeart/2008/layout/VerticalCurvedList"/>
    <dgm:cxn modelId="{CBF8E8E9-B03D-44D5-87C7-7C2B3C7522F7}" type="presParOf" srcId="{3A42A574-1EA4-4EFE-BE24-E1BF7C284940}" destId="{3500F051-8AD3-4863-BF7A-735EE4EFE727}" srcOrd="2" destOrd="0" presId="urn:microsoft.com/office/officeart/2008/layout/VerticalCurvedList"/>
    <dgm:cxn modelId="{BAD1DD8E-7BC1-47A4-A05B-BFA824558FAC}" type="presParOf" srcId="{3500F051-8AD3-4863-BF7A-735EE4EFE727}" destId="{A7F92354-B1B3-46B6-BBB1-9A666B1EC9E6}" srcOrd="0" destOrd="0" presId="urn:microsoft.com/office/officeart/2008/layout/VerticalCurvedList"/>
    <dgm:cxn modelId="{E6E5A3E2-6C6D-4689-BABE-8F46D5056671}" type="presParOf" srcId="{3A42A574-1EA4-4EFE-BE24-E1BF7C284940}" destId="{D1C78B23-7F82-4B13-A5A5-53DE28FBAE1E}" srcOrd="3" destOrd="0" presId="urn:microsoft.com/office/officeart/2008/layout/VerticalCurvedList"/>
    <dgm:cxn modelId="{81FF388B-0771-431D-AB94-7162A7CF97CC}" type="presParOf" srcId="{3A42A574-1EA4-4EFE-BE24-E1BF7C284940}" destId="{53217466-D42A-4C92-8D6A-771722A6B9FF}" srcOrd="4" destOrd="0" presId="urn:microsoft.com/office/officeart/2008/layout/VerticalCurvedList"/>
    <dgm:cxn modelId="{C892D07C-A05B-4378-BF0D-E90D87DA5E17}" type="presParOf" srcId="{53217466-D42A-4C92-8D6A-771722A6B9FF}" destId="{1154D53E-8202-4B54-8B4E-AFF3713B8615}" srcOrd="0" destOrd="0" presId="urn:microsoft.com/office/officeart/2008/layout/VerticalCurvedList"/>
    <dgm:cxn modelId="{C43F42A4-3F57-4368-845F-1A8F7EF298B1}" type="presParOf" srcId="{3A42A574-1EA4-4EFE-BE24-E1BF7C284940}" destId="{59E8E76E-4E33-49F0-AEE5-AA19C2E1B225}" srcOrd="5" destOrd="0" presId="urn:microsoft.com/office/officeart/2008/layout/VerticalCurvedList"/>
    <dgm:cxn modelId="{F5656D10-AD4A-4DE5-BC58-DA05F10F463C}" type="presParOf" srcId="{3A42A574-1EA4-4EFE-BE24-E1BF7C284940}" destId="{6A36B4F5-6768-4024-AD05-B17D7C518E17}" srcOrd="6" destOrd="0" presId="urn:microsoft.com/office/officeart/2008/layout/VerticalCurvedList"/>
    <dgm:cxn modelId="{63BF2E55-57F8-48CE-B5A5-C13D8C6DF100}" type="presParOf" srcId="{6A36B4F5-6768-4024-AD05-B17D7C518E17}" destId="{D7C2C78B-8C52-478E-B540-2FB57D8467C6}" srcOrd="0" destOrd="0" presId="urn:microsoft.com/office/officeart/2008/layout/VerticalCurvedList"/>
    <dgm:cxn modelId="{5E944991-0DBD-46F5-901E-0F0367B3CB4E}" type="presParOf" srcId="{3A42A574-1EA4-4EFE-BE24-E1BF7C284940}" destId="{A310065B-3CE9-4236-A1C9-91AA8A3736AC}" srcOrd="7" destOrd="0" presId="urn:microsoft.com/office/officeart/2008/layout/VerticalCurvedList"/>
    <dgm:cxn modelId="{7BDF17E9-8BBD-45A9-AFE6-1462D7450EF4}" type="presParOf" srcId="{3A42A574-1EA4-4EFE-BE24-E1BF7C284940}" destId="{9959232D-C5CF-4780-83E0-27B2EB8039EA}" srcOrd="8" destOrd="0" presId="urn:microsoft.com/office/officeart/2008/layout/VerticalCurvedList"/>
    <dgm:cxn modelId="{86421FB6-84DA-478F-9CA4-7E9D69D62DF5}" type="presParOf" srcId="{9959232D-C5CF-4780-83E0-27B2EB8039EA}" destId="{BDEBB524-DE09-4A2B-8731-187B488D809C}" srcOrd="0" destOrd="0" presId="urn:microsoft.com/office/officeart/2008/layout/VerticalCurvedList"/>
    <dgm:cxn modelId="{6DDDB271-7FC8-4F8A-BCF6-D37D0464C7E1}" type="presParOf" srcId="{3A42A574-1EA4-4EFE-BE24-E1BF7C284940}" destId="{9D07F2C2-852D-4C0F-9B8B-0DB28CEED5BE}" srcOrd="9" destOrd="0" presId="urn:microsoft.com/office/officeart/2008/layout/VerticalCurvedList"/>
    <dgm:cxn modelId="{505A68E2-4190-4CD0-B3FD-AC526C6DCBB9}" type="presParOf" srcId="{3A42A574-1EA4-4EFE-BE24-E1BF7C284940}" destId="{B69AFDB1-5D17-4931-B221-596DF307EEFE}" srcOrd="10" destOrd="0" presId="urn:microsoft.com/office/officeart/2008/layout/VerticalCurvedList"/>
    <dgm:cxn modelId="{5515C6B7-36B1-4380-BFEE-4837BFFD740A}" type="presParOf" srcId="{B69AFDB1-5D17-4931-B221-596DF307EEFE}" destId="{35EC9B4C-2BAA-4573-AB06-8C67AD921392}"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AC4CE9A-C9B8-4804-9BCE-3FF139FDC47A}" type="doc">
      <dgm:prSet loTypeId="urn:microsoft.com/office/officeart/2005/8/layout/vList3" loCatId="list" qsTypeId="urn:microsoft.com/office/officeart/2005/8/quickstyle/simple1" qsCatId="simple" csTypeId="urn:microsoft.com/office/officeart/2005/8/colors/accent2_1" csCatId="accent2" phldr="1"/>
      <dgm:spPr/>
      <dgm:t>
        <a:bodyPr/>
        <a:lstStyle/>
        <a:p>
          <a:endParaRPr lang="es-EC"/>
        </a:p>
      </dgm:t>
    </dgm:pt>
    <dgm:pt modelId="{B62F5B17-37C3-41A0-A152-D2EF066FD9C3}">
      <dgm:prSet phldrT="[Texto]" custT="1"/>
      <dgm:spPr/>
      <dgm:t>
        <a:bodyPr/>
        <a:lstStyle/>
        <a:p>
          <a:r>
            <a:rPr lang="es-EC" sz="1800" dirty="0" err="1" smtClean="0"/>
            <a:t>Voltametría</a:t>
          </a:r>
          <a:r>
            <a:rPr lang="es-EC" sz="1800" baseline="0" dirty="0" smtClean="0"/>
            <a:t> cíclica</a:t>
          </a:r>
          <a:endParaRPr lang="es-EC" sz="1800" dirty="0"/>
        </a:p>
      </dgm:t>
    </dgm:pt>
    <dgm:pt modelId="{D2A51401-4E37-41C8-B56D-911A142D538C}" type="sibTrans" cxnId="{DADB7210-AB86-41D0-B2B9-558012C48D12}">
      <dgm:prSet/>
      <dgm:spPr/>
      <dgm:t>
        <a:bodyPr/>
        <a:lstStyle/>
        <a:p>
          <a:endParaRPr lang="es-EC"/>
        </a:p>
      </dgm:t>
    </dgm:pt>
    <dgm:pt modelId="{AA0CDAF5-26DD-424A-91AE-A710E4BAFB39}" type="parTrans" cxnId="{DADB7210-AB86-41D0-B2B9-558012C48D12}">
      <dgm:prSet/>
      <dgm:spPr/>
      <dgm:t>
        <a:bodyPr/>
        <a:lstStyle/>
        <a:p>
          <a:endParaRPr lang="es-EC"/>
        </a:p>
      </dgm:t>
    </dgm:pt>
    <dgm:pt modelId="{B5AE72AF-C385-450D-BCF6-B48534CF4852}" type="pres">
      <dgm:prSet presAssocID="{DAC4CE9A-C9B8-4804-9BCE-3FF139FDC47A}" presName="linearFlow" presStyleCnt="0">
        <dgm:presLayoutVars>
          <dgm:dir/>
          <dgm:resizeHandles val="exact"/>
        </dgm:presLayoutVars>
      </dgm:prSet>
      <dgm:spPr/>
      <dgm:t>
        <a:bodyPr/>
        <a:lstStyle/>
        <a:p>
          <a:endParaRPr lang="es-EC"/>
        </a:p>
      </dgm:t>
    </dgm:pt>
    <dgm:pt modelId="{65495AD9-03DC-4EB7-AFF5-C560136EDD0E}" type="pres">
      <dgm:prSet presAssocID="{B62F5B17-37C3-41A0-A152-D2EF066FD9C3}" presName="composite" presStyleCnt="0"/>
      <dgm:spPr/>
    </dgm:pt>
    <dgm:pt modelId="{AF65A1B2-5744-4735-8D6D-F5735E6FB58D}" type="pres">
      <dgm:prSet presAssocID="{B62F5B17-37C3-41A0-A152-D2EF066FD9C3}" presName="imgShp" presStyleLbl="fgImgPlace1" presStyleIdx="0" presStyleCnt="1" custScaleX="299039" custScaleY="270881" custLinFactY="188242" custLinFactNeighborX="-68479" custLinFactNeighborY="200000"/>
      <dgm:spPr>
        <a:blipFill>
          <a:blip xmlns:r="http://schemas.openxmlformats.org/officeDocument/2006/relationships" r:embed="rId1">
            <a:extLst>
              <a:ext uri="{28A0092B-C50C-407E-A947-70E740481C1C}">
                <a14:useLocalDpi xmlns:a14="http://schemas.microsoft.com/office/drawing/2010/main" val="0"/>
              </a:ext>
            </a:extLst>
          </a:blip>
          <a:srcRect/>
          <a:stretch>
            <a:fillRect t="-50000" b="-50000"/>
          </a:stretch>
        </a:blipFill>
      </dgm:spPr>
      <dgm:t>
        <a:bodyPr/>
        <a:lstStyle/>
        <a:p>
          <a:endParaRPr lang="es-EC"/>
        </a:p>
      </dgm:t>
    </dgm:pt>
    <dgm:pt modelId="{5F79F549-0855-4E85-B1FF-3353FFFAE741}" type="pres">
      <dgm:prSet presAssocID="{B62F5B17-37C3-41A0-A152-D2EF066FD9C3}" presName="txShp" presStyleLbl="node1" presStyleIdx="0" presStyleCnt="1" custScaleX="88671" custLinFactNeighborX="-9667" custLinFactNeighborY="-9598">
        <dgm:presLayoutVars>
          <dgm:bulletEnabled val="1"/>
        </dgm:presLayoutVars>
      </dgm:prSet>
      <dgm:spPr/>
      <dgm:t>
        <a:bodyPr/>
        <a:lstStyle/>
        <a:p>
          <a:endParaRPr lang="es-EC"/>
        </a:p>
      </dgm:t>
    </dgm:pt>
  </dgm:ptLst>
  <dgm:cxnLst>
    <dgm:cxn modelId="{BBE0D305-9E29-419D-B6AC-9AFEB6E61DB9}" type="presOf" srcId="{DAC4CE9A-C9B8-4804-9BCE-3FF139FDC47A}" destId="{B5AE72AF-C385-450D-BCF6-B48534CF4852}" srcOrd="0" destOrd="0" presId="urn:microsoft.com/office/officeart/2005/8/layout/vList3"/>
    <dgm:cxn modelId="{DADB7210-AB86-41D0-B2B9-558012C48D12}" srcId="{DAC4CE9A-C9B8-4804-9BCE-3FF139FDC47A}" destId="{B62F5B17-37C3-41A0-A152-D2EF066FD9C3}" srcOrd="0" destOrd="0" parTransId="{AA0CDAF5-26DD-424A-91AE-A710E4BAFB39}" sibTransId="{D2A51401-4E37-41C8-B56D-911A142D538C}"/>
    <dgm:cxn modelId="{1BF2327E-E868-487A-B1BE-015EEC96C213}" type="presOf" srcId="{B62F5B17-37C3-41A0-A152-D2EF066FD9C3}" destId="{5F79F549-0855-4E85-B1FF-3353FFFAE741}" srcOrd="0" destOrd="0" presId="urn:microsoft.com/office/officeart/2005/8/layout/vList3"/>
    <dgm:cxn modelId="{280EAD0D-DD5D-4C75-9BCA-CBCBB734DC07}" type="presParOf" srcId="{B5AE72AF-C385-450D-BCF6-B48534CF4852}" destId="{65495AD9-03DC-4EB7-AFF5-C560136EDD0E}" srcOrd="0" destOrd="0" presId="urn:microsoft.com/office/officeart/2005/8/layout/vList3"/>
    <dgm:cxn modelId="{95092F42-2017-4BA2-B359-24DCB6A0669C}" type="presParOf" srcId="{65495AD9-03DC-4EB7-AFF5-C560136EDD0E}" destId="{AF65A1B2-5744-4735-8D6D-F5735E6FB58D}" srcOrd="0" destOrd="0" presId="urn:microsoft.com/office/officeart/2005/8/layout/vList3"/>
    <dgm:cxn modelId="{FBD4BFED-A259-4AED-B29A-707B74D2352E}" type="presParOf" srcId="{65495AD9-03DC-4EB7-AFF5-C560136EDD0E}" destId="{5F79F549-0855-4E85-B1FF-3353FFFAE74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AC4CE9A-C9B8-4804-9BCE-3FF139FDC47A}" type="doc">
      <dgm:prSet loTypeId="urn:microsoft.com/office/officeart/2005/8/layout/vList3" loCatId="list" qsTypeId="urn:microsoft.com/office/officeart/2005/8/quickstyle/simple1" qsCatId="simple" csTypeId="urn:microsoft.com/office/officeart/2005/8/colors/accent2_1" csCatId="accent2" phldr="1"/>
      <dgm:spPr/>
      <dgm:t>
        <a:bodyPr/>
        <a:lstStyle/>
        <a:p>
          <a:endParaRPr lang="es-EC"/>
        </a:p>
      </dgm:t>
    </dgm:pt>
    <dgm:pt modelId="{B62F5B17-37C3-41A0-A152-D2EF066FD9C3}">
      <dgm:prSet phldrT="[Texto]" custT="1"/>
      <dgm:spPr/>
      <dgm:t>
        <a:bodyPr/>
        <a:lstStyle/>
        <a:p>
          <a:r>
            <a:rPr lang="es-EC" sz="1800" dirty="0" smtClean="0"/>
            <a:t>Difracción de rayos X</a:t>
          </a:r>
          <a:endParaRPr lang="es-EC" sz="1800" dirty="0"/>
        </a:p>
      </dgm:t>
    </dgm:pt>
    <dgm:pt modelId="{D2A51401-4E37-41C8-B56D-911A142D538C}" type="sibTrans" cxnId="{DADB7210-AB86-41D0-B2B9-558012C48D12}">
      <dgm:prSet/>
      <dgm:spPr/>
      <dgm:t>
        <a:bodyPr/>
        <a:lstStyle/>
        <a:p>
          <a:endParaRPr lang="es-EC"/>
        </a:p>
      </dgm:t>
    </dgm:pt>
    <dgm:pt modelId="{AA0CDAF5-26DD-424A-91AE-A710E4BAFB39}" type="parTrans" cxnId="{DADB7210-AB86-41D0-B2B9-558012C48D12}">
      <dgm:prSet/>
      <dgm:spPr/>
      <dgm:t>
        <a:bodyPr/>
        <a:lstStyle/>
        <a:p>
          <a:endParaRPr lang="es-EC"/>
        </a:p>
      </dgm:t>
    </dgm:pt>
    <dgm:pt modelId="{B5AE72AF-C385-450D-BCF6-B48534CF4852}" type="pres">
      <dgm:prSet presAssocID="{DAC4CE9A-C9B8-4804-9BCE-3FF139FDC47A}" presName="linearFlow" presStyleCnt="0">
        <dgm:presLayoutVars>
          <dgm:dir/>
          <dgm:resizeHandles val="exact"/>
        </dgm:presLayoutVars>
      </dgm:prSet>
      <dgm:spPr/>
      <dgm:t>
        <a:bodyPr/>
        <a:lstStyle/>
        <a:p>
          <a:endParaRPr lang="es-EC"/>
        </a:p>
      </dgm:t>
    </dgm:pt>
    <dgm:pt modelId="{65495AD9-03DC-4EB7-AFF5-C560136EDD0E}" type="pres">
      <dgm:prSet presAssocID="{B62F5B17-37C3-41A0-A152-D2EF066FD9C3}" presName="composite" presStyleCnt="0"/>
      <dgm:spPr/>
    </dgm:pt>
    <dgm:pt modelId="{AF65A1B2-5744-4735-8D6D-F5735E6FB58D}" type="pres">
      <dgm:prSet presAssocID="{B62F5B17-37C3-41A0-A152-D2EF066FD9C3}" presName="imgShp" presStyleLbl="fgImgPlace1" presStyleIdx="0" presStyleCnt="1" custScaleX="299039" custScaleY="270881" custLinFactY="188242" custLinFactNeighborX="-68479" custLinFactNeighborY="200000"/>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t>
        <a:bodyPr/>
        <a:lstStyle/>
        <a:p>
          <a:endParaRPr lang="es-EC"/>
        </a:p>
      </dgm:t>
    </dgm:pt>
    <dgm:pt modelId="{5F79F549-0855-4E85-B1FF-3353FFFAE741}" type="pres">
      <dgm:prSet presAssocID="{B62F5B17-37C3-41A0-A152-D2EF066FD9C3}" presName="txShp" presStyleLbl="node1" presStyleIdx="0" presStyleCnt="1" custScaleX="88671" custLinFactNeighborX="-8607" custLinFactNeighborY="14511">
        <dgm:presLayoutVars>
          <dgm:bulletEnabled val="1"/>
        </dgm:presLayoutVars>
      </dgm:prSet>
      <dgm:spPr/>
      <dgm:t>
        <a:bodyPr/>
        <a:lstStyle/>
        <a:p>
          <a:endParaRPr lang="es-EC"/>
        </a:p>
      </dgm:t>
    </dgm:pt>
  </dgm:ptLst>
  <dgm:cxnLst>
    <dgm:cxn modelId="{DADB7210-AB86-41D0-B2B9-558012C48D12}" srcId="{DAC4CE9A-C9B8-4804-9BCE-3FF139FDC47A}" destId="{B62F5B17-37C3-41A0-A152-D2EF066FD9C3}" srcOrd="0" destOrd="0" parTransId="{AA0CDAF5-26DD-424A-91AE-A710E4BAFB39}" sibTransId="{D2A51401-4E37-41C8-B56D-911A142D538C}"/>
    <dgm:cxn modelId="{CB5E36AE-DAEA-44C6-B60D-1A2045AB66A5}" type="presOf" srcId="{DAC4CE9A-C9B8-4804-9BCE-3FF139FDC47A}" destId="{B5AE72AF-C385-450D-BCF6-B48534CF4852}" srcOrd="0" destOrd="0" presId="urn:microsoft.com/office/officeart/2005/8/layout/vList3"/>
    <dgm:cxn modelId="{0937959D-408E-4B39-A21D-A306AE2BD345}" type="presOf" srcId="{B62F5B17-37C3-41A0-A152-D2EF066FD9C3}" destId="{5F79F549-0855-4E85-B1FF-3353FFFAE741}" srcOrd="0" destOrd="0" presId="urn:microsoft.com/office/officeart/2005/8/layout/vList3"/>
    <dgm:cxn modelId="{27F8E0DF-0BA5-43FC-A97B-FE1E036DD925}" type="presParOf" srcId="{B5AE72AF-C385-450D-BCF6-B48534CF4852}" destId="{65495AD9-03DC-4EB7-AFF5-C560136EDD0E}" srcOrd="0" destOrd="0" presId="urn:microsoft.com/office/officeart/2005/8/layout/vList3"/>
    <dgm:cxn modelId="{F4E1129B-5773-45CC-B476-A55EAB53D4B0}" type="presParOf" srcId="{65495AD9-03DC-4EB7-AFF5-C560136EDD0E}" destId="{AF65A1B2-5744-4735-8D6D-F5735E6FB58D}" srcOrd="0" destOrd="0" presId="urn:microsoft.com/office/officeart/2005/8/layout/vList3"/>
    <dgm:cxn modelId="{F826332A-DD97-4F5B-BF79-D26BF6DA89EE}" type="presParOf" srcId="{65495AD9-03DC-4EB7-AFF5-C560136EDD0E}" destId="{5F79F549-0855-4E85-B1FF-3353FFFAE741}" srcOrd="1" destOrd="0" presId="urn:microsoft.com/office/officeart/2005/8/layout/vList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DAC4CE9A-C9B8-4804-9BCE-3FF139FDC47A}" type="doc">
      <dgm:prSet loTypeId="urn:microsoft.com/office/officeart/2005/8/layout/vList3" loCatId="list" qsTypeId="urn:microsoft.com/office/officeart/2005/8/quickstyle/simple1" qsCatId="simple" csTypeId="urn:microsoft.com/office/officeart/2005/8/colors/accent2_1" csCatId="accent2" phldr="1"/>
      <dgm:spPr/>
    </dgm:pt>
    <dgm:pt modelId="{DF95A7BB-F3D2-4967-BC30-FABE60470356}">
      <dgm:prSet phldrT="[Texto]"/>
      <dgm:spPr/>
      <dgm:t>
        <a:bodyPr/>
        <a:lstStyle/>
        <a:p>
          <a:r>
            <a:rPr lang="es-EC" dirty="0" smtClean="0"/>
            <a:t>Lámpara simulador solar</a:t>
          </a:r>
          <a:endParaRPr lang="es-EC" dirty="0"/>
        </a:p>
      </dgm:t>
    </dgm:pt>
    <dgm:pt modelId="{E2713EFF-3D76-43DA-A324-9B59664B8AB6}" type="sibTrans" cxnId="{60358510-139E-409A-9685-B7230FE3A373}">
      <dgm:prSet/>
      <dgm:spPr/>
      <dgm:t>
        <a:bodyPr/>
        <a:lstStyle/>
        <a:p>
          <a:endParaRPr lang="es-EC"/>
        </a:p>
      </dgm:t>
    </dgm:pt>
    <dgm:pt modelId="{B6076E97-7D61-4E4D-B385-B04280D2EA88}" type="parTrans" cxnId="{60358510-139E-409A-9685-B7230FE3A373}">
      <dgm:prSet/>
      <dgm:spPr/>
      <dgm:t>
        <a:bodyPr/>
        <a:lstStyle/>
        <a:p>
          <a:endParaRPr lang="es-EC"/>
        </a:p>
      </dgm:t>
    </dgm:pt>
    <dgm:pt modelId="{82127A3D-E833-4F6B-A674-6ECE15A276CB}">
      <dgm:prSet phldrT="[Texto]"/>
      <dgm:spPr/>
      <dgm:t>
        <a:bodyPr/>
        <a:lstStyle/>
        <a:p>
          <a:r>
            <a:rPr lang="es-EC" dirty="0" err="1" smtClean="0"/>
            <a:t>Liofilizador</a:t>
          </a:r>
          <a:r>
            <a:rPr lang="es-EC" dirty="0" smtClean="0"/>
            <a:t> </a:t>
          </a:r>
          <a:r>
            <a:rPr lang="es-EC" dirty="0" err="1" smtClean="0"/>
            <a:t>frezze</a:t>
          </a:r>
          <a:r>
            <a:rPr lang="es-EC" dirty="0" smtClean="0"/>
            <a:t> </a:t>
          </a:r>
          <a:r>
            <a:rPr lang="es-EC" dirty="0" err="1" smtClean="0"/>
            <a:t>dryer</a:t>
          </a:r>
          <a:endParaRPr lang="es-EC" dirty="0"/>
        </a:p>
      </dgm:t>
    </dgm:pt>
    <dgm:pt modelId="{F25EC534-B29C-40B5-A5A9-665103AB6061}" type="parTrans" cxnId="{48D0FA0C-0459-4769-B770-13F95D55B640}">
      <dgm:prSet/>
      <dgm:spPr/>
      <dgm:t>
        <a:bodyPr/>
        <a:lstStyle/>
        <a:p>
          <a:endParaRPr lang="es-EC"/>
        </a:p>
      </dgm:t>
    </dgm:pt>
    <dgm:pt modelId="{2965FEB6-1F88-4945-B6D1-B98A3D2883F5}" type="sibTrans" cxnId="{48D0FA0C-0459-4769-B770-13F95D55B640}">
      <dgm:prSet/>
      <dgm:spPr/>
      <dgm:t>
        <a:bodyPr/>
        <a:lstStyle/>
        <a:p>
          <a:endParaRPr lang="es-EC"/>
        </a:p>
      </dgm:t>
    </dgm:pt>
    <dgm:pt modelId="{B5AE72AF-C385-450D-BCF6-B48534CF4852}" type="pres">
      <dgm:prSet presAssocID="{DAC4CE9A-C9B8-4804-9BCE-3FF139FDC47A}" presName="linearFlow" presStyleCnt="0">
        <dgm:presLayoutVars>
          <dgm:dir/>
          <dgm:resizeHandles val="exact"/>
        </dgm:presLayoutVars>
      </dgm:prSet>
      <dgm:spPr/>
    </dgm:pt>
    <dgm:pt modelId="{BAC7E5AF-C589-4694-9895-1E66016F51F7}" type="pres">
      <dgm:prSet presAssocID="{82127A3D-E833-4F6B-A674-6ECE15A276CB}" presName="composite" presStyleCnt="0"/>
      <dgm:spPr/>
    </dgm:pt>
    <dgm:pt modelId="{F58DA349-EF3A-4E8A-9CBD-8F226BB28C9F}" type="pres">
      <dgm:prSet presAssocID="{82127A3D-E833-4F6B-A674-6ECE15A276CB}" presName="imgShp" presStyleLbl="fgImgPlace1" presStyleIdx="0" presStyleCnt="2" custScaleX="164950" custScaleY="156581" custLinFactNeighborX="-21066" custLinFactNeighborY="7179"/>
      <dgm:spPr>
        <a:blipFill>
          <a:blip xmlns:r="http://schemas.openxmlformats.org/officeDocument/2006/relationships" r:embed="rId1">
            <a:extLst>
              <a:ext uri="{28A0092B-C50C-407E-A947-70E740481C1C}">
                <a14:useLocalDpi xmlns:a14="http://schemas.microsoft.com/office/drawing/2010/main" val="0"/>
              </a:ext>
            </a:extLst>
          </a:blip>
          <a:srcRect/>
          <a:stretch>
            <a:fillRect l="-39000" r="-39000"/>
          </a:stretch>
        </a:blipFill>
      </dgm:spPr>
    </dgm:pt>
    <dgm:pt modelId="{FC0B8A71-0758-4466-BD21-4F2565453591}" type="pres">
      <dgm:prSet presAssocID="{82127A3D-E833-4F6B-A674-6ECE15A276CB}" presName="txShp" presStyleLbl="node1" presStyleIdx="0" presStyleCnt="2" custScaleX="84903" custScaleY="39079" custLinFactNeighborX="-11166" custLinFactNeighborY="2074">
        <dgm:presLayoutVars>
          <dgm:bulletEnabled val="1"/>
        </dgm:presLayoutVars>
      </dgm:prSet>
      <dgm:spPr/>
      <dgm:t>
        <a:bodyPr/>
        <a:lstStyle/>
        <a:p>
          <a:endParaRPr lang="es-EC"/>
        </a:p>
      </dgm:t>
    </dgm:pt>
    <dgm:pt modelId="{851B26B6-511F-407F-A48B-EBBF415976D1}" type="pres">
      <dgm:prSet presAssocID="{2965FEB6-1F88-4945-B6D1-B98A3D2883F5}" presName="spacing" presStyleCnt="0"/>
      <dgm:spPr/>
    </dgm:pt>
    <dgm:pt modelId="{B40B671B-60C5-47D2-AA5A-3BA1FAC3A011}" type="pres">
      <dgm:prSet presAssocID="{DF95A7BB-F3D2-4967-BC30-FABE60470356}" presName="composite" presStyleCnt="0"/>
      <dgm:spPr/>
    </dgm:pt>
    <dgm:pt modelId="{7850638E-BD67-4920-9B9C-DD3FC9A2D6A0}" type="pres">
      <dgm:prSet presAssocID="{DF95A7BB-F3D2-4967-BC30-FABE60470356}" presName="imgShp" presStyleLbl="fgImgPlace1" presStyleIdx="1" presStyleCnt="2" custScaleX="176796" custScaleY="158435" custLinFactNeighborX="-28576" custLinFactNeighborY="-5472"/>
      <dgm:spPr>
        <a:blipFill>
          <a:blip xmlns:r="http://schemas.openxmlformats.org/officeDocument/2006/relationships" r:embed="rId2">
            <a:extLst>
              <a:ext uri="{28A0092B-C50C-407E-A947-70E740481C1C}">
                <a14:useLocalDpi xmlns:a14="http://schemas.microsoft.com/office/drawing/2010/main" val="0"/>
              </a:ext>
            </a:extLst>
          </a:blip>
          <a:srcRect/>
          <a:stretch>
            <a:fillRect t="-37000" b="-37000"/>
          </a:stretch>
        </a:blipFill>
      </dgm:spPr>
    </dgm:pt>
    <dgm:pt modelId="{FFE09417-7D22-4048-9129-1DD16ED6E986}" type="pres">
      <dgm:prSet presAssocID="{DF95A7BB-F3D2-4967-BC30-FABE60470356}" presName="txShp" presStyleLbl="node1" presStyleIdx="1" presStyleCnt="2" custScaleX="76689" custScaleY="37551" custLinFactNeighborX="-9323" custLinFactNeighborY="-80">
        <dgm:presLayoutVars>
          <dgm:bulletEnabled val="1"/>
        </dgm:presLayoutVars>
      </dgm:prSet>
      <dgm:spPr/>
      <dgm:t>
        <a:bodyPr/>
        <a:lstStyle/>
        <a:p>
          <a:endParaRPr lang="es-EC"/>
        </a:p>
      </dgm:t>
    </dgm:pt>
  </dgm:ptLst>
  <dgm:cxnLst>
    <dgm:cxn modelId="{60358510-139E-409A-9685-B7230FE3A373}" srcId="{DAC4CE9A-C9B8-4804-9BCE-3FF139FDC47A}" destId="{DF95A7BB-F3D2-4967-BC30-FABE60470356}" srcOrd="1" destOrd="0" parTransId="{B6076E97-7D61-4E4D-B385-B04280D2EA88}" sibTransId="{E2713EFF-3D76-43DA-A324-9B59664B8AB6}"/>
    <dgm:cxn modelId="{48D0FA0C-0459-4769-B770-13F95D55B640}" srcId="{DAC4CE9A-C9B8-4804-9BCE-3FF139FDC47A}" destId="{82127A3D-E833-4F6B-A674-6ECE15A276CB}" srcOrd="0" destOrd="0" parTransId="{F25EC534-B29C-40B5-A5A9-665103AB6061}" sibTransId="{2965FEB6-1F88-4945-B6D1-B98A3D2883F5}"/>
    <dgm:cxn modelId="{74DBD2A9-C348-4C40-9A61-44DC1B1ABA9B}" type="presOf" srcId="{DF95A7BB-F3D2-4967-BC30-FABE60470356}" destId="{FFE09417-7D22-4048-9129-1DD16ED6E986}" srcOrd="0" destOrd="0" presId="urn:microsoft.com/office/officeart/2005/8/layout/vList3"/>
    <dgm:cxn modelId="{B93B59F2-9BDF-4E91-8594-1357D37FD566}" type="presOf" srcId="{82127A3D-E833-4F6B-A674-6ECE15A276CB}" destId="{FC0B8A71-0758-4466-BD21-4F2565453591}" srcOrd="0" destOrd="0" presId="urn:microsoft.com/office/officeart/2005/8/layout/vList3"/>
    <dgm:cxn modelId="{FA81EFEC-B38B-4A2D-99CF-E52BCB9C4BF7}" type="presOf" srcId="{DAC4CE9A-C9B8-4804-9BCE-3FF139FDC47A}" destId="{B5AE72AF-C385-450D-BCF6-B48534CF4852}" srcOrd="0" destOrd="0" presId="urn:microsoft.com/office/officeart/2005/8/layout/vList3"/>
    <dgm:cxn modelId="{0D8D3E5E-75F2-4862-B158-DAD9BADDF4C3}" type="presParOf" srcId="{B5AE72AF-C385-450D-BCF6-B48534CF4852}" destId="{BAC7E5AF-C589-4694-9895-1E66016F51F7}" srcOrd="0" destOrd="0" presId="urn:microsoft.com/office/officeart/2005/8/layout/vList3"/>
    <dgm:cxn modelId="{500479B7-3131-46EF-8B15-CD893F5D98B6}" type="presParOf" srcId="{BAC7E5AF-C589-4694-9895-1E66016F51F7}" destId="{F58DA349-EF3A-4E8A-9CBD-8F226BB28C9F}" srcOrd="0" destOrd="0" presId="urn:microsoft.com/office/officeart/2005/8/layout/vList3"/>
    <dgm:cxn modelId="{5B379DCB-064A-40E7-934D-0684C8606159}" type="presParOf" srcId="{BAC7E5AF-C589-4694-9895-1E66016F51F7}" destId="{FC0B8A71-0758-4466-BD21-4F2565453591}" srcOrd="1" destOrd="0" presId="urn:microsoft.com/office/officeart/2005/8/layout/vList3"/>
    <dgm:cxn modelId="{8927A4BA-2302-4717-B423-8A1A745CD4B9}" type="presParOf" srcId="{B5AE72AF-C385-450D-BCF6-B48534CF4852}" destId="{851B26B6-511F-407F-A48B-EBBF415976D1}" srcOrd="1" destOrd="0" presId="urn:microsoft.com/office/officeart/2005/8/layout/vList3"/>
    <dgm:cxn modelId="{67F607E4-8DC1-4D6B-B789-BCB4F64CD627}" type="presParOf" srcId="{B5AE72AF-C385-450D-BCF6-B48534CF4852}" destId="{B40B671B-60C5-47D2-AA5A-3BA1FAC3A011}" srcOrd="2" destOrd="0" presId="urn:microsoft.com/office/officeart/2005/8/layout/vList3"/>
    <dgm:cxn modelId="{A5F6649D-BB8F-425A-86A7-AA43B4A02A2E}" type="presParOf" srcId="{B40B671B-60C5-47D2-AA5A-3BA1FAC3A011}" destId="{7850638E-BD67-4920-9B9C-DD3FC9A2D6A0}" srcOrd="0" destOrd="0" presId="urn:microsoft.com/office/officeart/2005/8/layout/vList3"/>
    <dgm:cxn modelId="{8DE17E14-3AD2-405D-B2ED-EADBB5D7AE03}" type="presParOf" srcId="{B40B671B-60C5-47D2-AA5A-3BA1FAC3A011}" destId="{FFE09417-7D22-4048-9129-1DD16ED6E98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D9FC911-FE58-4B80-8592-886BA86096C8}" type="doc">
      <dgm:prSet loTypeId="urn:microsoft.com/office/officeart/2005/8/layout/arrow2" loCatId="process" qsTypeId="urn:microsoft.com/office/officeart/2005/8/quickstyle/simple1" qsCatId="simple" csTypeId="urn:microsoft.com/office/officeart/2005/8/colors/accent0_3" csCatId="mainScheme" phldr="1"/>
      <dgm:spPr/>
    </dgm:pt>
    <dgm:pt modelId="{25917C61-B94C-47E2-AE30-4D6643935EE6}">
      <dgm:prSet phldrT="[Texto]" custT="1"/>
      <dgm:spPr/>
      <dgm:t>
        <a:bodyPr/>
        <a:lstStyle/>
        <a:p>
          <a:pPr algn="just"/>
          <a:r>
            <a:rPr lang="es-EC" sz="1800" dirty="0" smtClean="0"/>
            <a:t>Colorantes:                   - polares </a:t>
          </a:r>
        </a:p>
        <a:p>
          <a:pPr algn="just"/>
          <a:r>
            <a:rPr lang="es-EC" sz="1800" dirty="0" smtClean="0"/>
            <a:t>- poco volátiles </a:t>
          </a:r>
        </a:p>
        <a:p>
          <a:pPr algn="just"/>
          <a:r>
            <a:rPr lang="es-EC" sz="1800" dirty="0" smtClean="0"/>
            <a:t>- Resistentes a los procesos de biodegradación</a:t>
          </a:r>
          <a:endParaRPr lang="es-EC" sz="1800" dirty="0"/>
        </a:p>
      </dgm:t>
    </dgm:pt>
    <dgm:pt modelId="{FC2AEAD7-7F63-4442-9125-B4E0529471FF}" type="parTrans" cxnId="{DEB122F4-2BA2-4BD4-86C0-819A8AE496D3}">
      <dgm:prSet/>
      <dgm:spPr/>
      <dgm:t>
        <a:bodyPr/>
        <a:lstStyle/>
        <a:p>
          <a:endParaRPr lang="es-EC"/>
        </a:p>
      </dgm:t>
    </dgm:pt>
    <dgm:pt modelId="{B76556C3-3AB9-4768-AFF2-B4277DB04460}" type="sibTrans" cxnId="{DEB122F4-2BA2-4BD4-86C0-819A8AE496D3}">
      <dgm:prSet/>
      <dgm:spPr/>
      <dgm:t>
        <a:bodyPr/>
        <a:lstStyle/>
        <a:p>
          <a:endParaRPr lang="es-EC"/>
        </a:p>
      </dgm:t>
    </dgm:pt>
    <dgm:pt modelId="{94E5081F-5440-4CEF-A615-EA914E4EFE6E}">
      <dgm:prSet phldrT="[Texto]" custT="1"/>
      <dgm:spPr/>
      <dgm:t>
        <a:bodyPr/>
        <a:lstStyle/>
        <a:p>
          <a:pPr algn="just"/>
          <a:r>
            <a:rPr lang="es-EC" sz="1800" dirty="0" smtClean="0"/>
            <a:t>Emplear catalizadores con el sol como fuente de energía</a:t>
          </a:r>
          <a:endParaRPr lang="es-EC" sz="1800" dirty="0"/>
        </a:p>
      </dgm:t>
    </dgm:pt>
    <dgm:pt modelId="{54374E7D-C90D-47E4-8D6F-F5A1C8E80D31}" type="parTrans" cxnId="{A6CFB0CE-FBBA-4AD9-8E38-D7C5E6F0E8DB}">
      <dgm:prSet/>
      <dgm:spPr/>
      <dgm:t>
        <a:bodyPr/>
        <a:lstStyle/>
        <a:p>
          <a:endParaRPr lang="es-EC"/>
        </a:p>
      </dgm:t>
    </dgm:pt>
    <dgm:pt modelId="{CA96FBEA-3E2B-4AE8-BC27-8BA19F5BBA6E}" type="sibTrans" cxnId="{A6CFB0CE-FBBA-4AD9-8E38-D7C5E6F0E8DB}">
      <dgm:prSet/>
      <dgm:spPr/>
      <dgm:t>
        <a:bodyPr/>
        <a:lstStyle/>
        <a:p>
          <a:endParaRPr lang="es-EC"/>
        </a:p>
      </dgm:t>
    </dgm:pt>
    <dgm:pt modelId="{D8140D8F-D2C2-49AD-A09F-FFA1FCE0732F}" type="pres">
      <dgm:prSet presAssocID="{BD9FC911-FE58-4B80-8592-886BA86096C8}" presName="arrowDiagram" presStyleCnt="0">
        <dgm:presLayoutVars>
          <dgm:chMax val="5"/>
          <dgm:dir/>
          <dgm:resizeHandles val="exact"/>
        </dgm:presLayoutVars>
      </dgm:prSet>
      <dgm:spPr/>
    </dgm:pt>
    <dgm:pt modelId="{939FD635-5B18-43B4-92E0-3651818FDF2D}" type="pres">
      <dgm:prSet presAssocID="{BD9FC911-FE58-4B80-8592-886BA86096C8}" presName="arrow" presStyleLbl="bgShp" presStyleIdx="0" presStyleCnt="1" custLinFactNeighborX="5358" custLinFactNeighborY="3077"/>
      <dgm:spPr/>
    </dgm:pt>
    <dgm:pt modelId="{034EC6F8-1E73-46BF-91F0-12437A1BCA4D}" type="pres">
      <dgm:prSet presAssocID="{BD9FC911-FE58-4B80-8592-886BA86096C8}" presName="arrowDiagram2" presStyleCnt="0"/>
      <dgm:spPr/>
    </dgm:pt>
    <dgm:pt modelId="{2F7AAB4B-D6D2-4544-8BB5-59FAC8A2CBFB}" type="pres">
      <dgm:prSet presAssocID="{25917C61-B94C-47E2-AE30-4D6643935EE6}" presName="bullet2a" presStyleLbl="node1" presStyleIdx="0" presStyleCnt="2"/>
      <dgm:spPr/>
    </dgm:pt>
    <dgm:pt modelId="{3242C874-A5B6-4645-A074-3D40901BE638}" type="pres">
      <dgm:prSet presAssocID="{25917C61-B94C-47E2-AE30-4D6643935EE6}" presName="textBox2a" presStyleLbl="revTx" presStyleIdx="0" presStyleCnt="2">
        <dgm:presLayoutVars>
          <dgm:bulletEnabled val="1"/>
        </dgm:presLayoutVars>
      </dgm:prSet>
      <dgm:spPr/>
      <dgm:t>
        <a:bodyPr/>
        <a:lstStyle/>
        <a:p>
          <a:endParaRPr lang="es-EC"/>
        </a:p>
      </dgm:t>
    </dgm:pt>
    <dgm:pt modelId="{820189E7-EA38-491D-8A41-3B393242B5EC}" type="pres">
      <dgm:prSet presAssocID="{94E5081F-5440-4CEF-A615-EA914E4EFE6E}" presName="bullet2b" presStyleLbl="node1" presStyleIdx="1" presStyleCnt="2"/>
      <dgm:spPr/>
    </dgm:pt>
    <dgm:pt modelId="{638DA838-6C47-4A6D-B5FD-288CD2345E52}" type="pres">
      <dgm:prSet presAssocID="{94E5081F-5440-4CEF-A615-EA914E4EFE6E}" presName="textBox2b" presStyleLbl="revTx" presStyleIdx="1" presStyleCnt="2">
        <dgm:presLayoutVars>
          <dgm:bulletEnabled val="1"/>
        </dgm:presLayoutVars>
      </dgm:prSet>
      <dgm:spPr/>
      <dgm:t>
        <a:bodyPr/>
        <a:lstStyle/>
        <a:p>
          <a:endParaRPr lang="es-EC"/>
        </a:p>
      </dgm:t>
    </dgm:pt>
  </dgm:ptLst>
  <dgm:cxnLst>
    <dgm:cxn modelId="{2554EF6A-E9F3-4EE7-8261-11116CA110C1}" type="presOf" srcId="{94E5081F-5440-4CEF-A615-EA914E4EFE6E}" destId="{638DA838-6C47-4A6D-B5FD-288CD2345E52}" srcOrd="0" destOrd="0" presId="urn:microsoft.com/office/officeart/2005/8/layout/arrow2"/>
    <dgm:cxn modelId="{4FB944CD-A8E4-418F-9055-10FC1B70FCED}" type="presOf" srcId="{25917C61-B94C-47E2-AE30-4D6643935EE6}" destId="{3242C874-A5B6-4645-A074-3D40901BE638}" srcOrd="0" destOrd="0" presId="urn:microsoft.com/office/officeart/2005/8/layout/arrow2"/>
    <dgm:cxn modelId="{CA805D7D-C6DC-4486-87B3-277F5E53CF4F}" type="presOf" srcId="{BD9FC911-FE58-4B80-8592-886BA86096C8}" destId="{D8140D8F-D2C2-49AD-A09F-FFA1FCE0732F}" srcOrd="0" destOrd="0" presId="urn:microsoft.com/office/officeart/2005/8/layout/arrow2"/>
    <dgm:cxn modelId="{DEB122F4-2BA2-4BD4-86C0-819A8AE496D3}" srcId="{BD9FC911-FE58-4B80-8592-886BA86096C8}" destId="{25917C61-B94C-47E2-AE30-4D6643935EE6}" srcOrd="0" destOrd="0" parTransId="{FC2AEAD7-7F63-4442-9125-B4E0529471FF}" sibTransId="{B76556C3-3AB9-4768-AFF2-B4277DB04460}"/>
    <dgm:cxn modelId="{A6CFB0CE-FBBA-4AD9-8E38-D7C5E6F0E8DB}" srcId="{BD9FC911-FE58-4B80-8592-886BA86096C8}" destId="{94E5081F-5440-4CEF-A615-EA914E4EFE6E}" srcOrd="1" destOrd="0" parTransId="{54374E7D-C90D-47E4-8D6F-F5A1C8E80D31}" sibTransId="{CA96FBEA-3E2B-4AE8-BC27-8BA19F5BBA6E}"/>
    <dgm:cxn modelId="{9D9F3B1B-665A-45F5-8315-3CA6193E33FA}" type="presParOf" srcId="{D8140D8F-D2C2-49AD-A09F-FFA1FCE0732F}" destId="{939FD635-5B18-43B4-92E0-3651818FDF2D}" srcOrd="0" destOrd="0" presId="urn:microsoft.com/office/officeart/2005/8/layout/arrow2"/>
    <dgm:cxn modelId="{53C5BAEB-FC37-4F76-B19A-F2CBC1C6B6E6}" type="presParOf" srcId="{D8140D8F-D2C2-49AD-A09F-FFA1FCE0732F}" destId="{034EC6F8-1E73-46BF-91F0-12437A1BCA4D}" srcOrd="1" destOrd="0" presId="urn:microsoft.com/office/officeart/2005/8/layout/arrow2"/>
    <dgm:cxn modelId="{8F5E46AE-5613-44CD-AE97-83BCB856F7E8}" type="presParOf" srcId="{034EC6F8-1E73-46BF-91F0-12437A1BCA4D}" destId="{2F7AAB4B-D6D2-4544-8BB5-59FAC8A2CBFB}" srcOrd="0" destOrd="0" presId="urn:microsoft.com/office/officeart/2005/8/layout/arrow2"/>
    <dgm:cxn modelId="{251DEF54-C185-452F-8AE3-8054F72C5BD2}" type="presParOf" srcId="{034EC6F8-1E73-46BF-91F0-12437A1BCA4D}" destId="{3242C874-A5B6-4645-A074-3D40901BE638}" srcOrd="1" destOrd="0" presId="urn:microsoft.com/office/officeart/2005/8/layout/arrow2"/>
    <dgm:cxn modelId="{0DB3BBBF-64A4-4D53-B063-8E5D5E5673F6}" type="presParOf" srcId="{034EC6F8-1E73-46BF-91F0-12437A1BCA4D}" destId="{820189E7-EA38-491D-8A41-3B393242B5EC}" srcOrd="2" destOrd="0" presId="urn:microsoft.com/office/officeart/2005/8/layout/arrow2"/>
    <dgm:cxn modelId="{A2041461-F07C-4550-AD76-14194D5B7DCC}" type="presParOf" srcId="{034EC6F8-1E73-46BF-91F0-12437A1BCA4D}" destId="{638DA838-6C47-4A6D-B5FD-288CD2345E52}" srcOrd="3"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17047C-FCCB-4473-8A85-74AE0C03B63A}" type="doc">
      <dgm:prSet loTypeId="urn:microsoft.com/office/officeart/2005/8/layout/hList2" loCatId="list" qsTypeId="urn:microsoft.com/office/officeart/2005/8/quickstyle/simple5" qsCatId="simple" csTypeId="urn:microsoft.com/office/officeart/2005/8/colors/accent1_2" csCatId="accent1" phldr="1"/>
      <dgm:spPr/>
      <dgm:t>
        <a:bodyPr/>
        <a:lstStyle/>
        <a:p>
          <a:endParaRPr lang="es-EC"/>
        </a:p>
      </dgm:t>
    </dgm:pt>
    <dgm:pt modelId="{43D05186-A818-4F49-A199-282D7334E975}">
      <dgm:prSet phldrT="[Texto]" custT="1"/>
      <dgm:spPr/>
      <dgm:t>
        <a:bodyPr/>
        <a:lstStyle/>
        <a:p>
          <a:r>
            <a:rPr lang="es-EC" sz="2000" b="1" dirty="0" smtClean="0">
              <a:solidFill>
                <a:schemeClr val="tx1"/>
              </a:solidFill>
            </a:rPr>
            <a:t>Nanotecnología</a:t>
          </a:r>
          <a:endParaRPr lang="es-EC" sz="2000" b="1" dirty="0">
            <a:solidFill>
              <a:schemeClr val="tx1"/>
            </a:solidFill>
          </a:endParaRPr>
        </a:p>
      </dgm:t>
    </dgm:pt>
    <dgm:pt modelId="{AA4A6E52-4179-4E03-B77B-B75FF31DFF03}" type="parTrans" cxnId="{5969D2EF-3E30-4352-8A19-9858CF031BEC}">
      <dgm:prSet/>
      <dgm:spPr/>
      <dgm:t>
        <a:bodyPr/>
        <a:lstStyle/>
        <a:p>
          <a:endParaRPr lang="es-EC"/>
        </a:p>
      </dgm:t>
    </dgm:pt>
    <dgm:pt modelId="{BF6FAF24-EB51-4B15-8CAF-2ABCB1B26C04}" type="sibTrans" cxnId="{5969D2EF-3E30-4352-8A19-9858CF031BEC}">
      <dgm:prSet/>
      <dgm:spPr/>
      <dgm:t>
        <a:bodyPr/>
        <a:lstStyle/>
        <a:p>
          <a:endParaRPr lang="es-EC"/>
        </a:p>
      </dgm:t>
    </dgm:pt>
    <dgm:pt modelId="{2F1DBEF5-055E-4D8F-8C84-00DF10F81FDC}">
      <dgm:prSet phldrT="[Texto]" custT="1"/>
      <dgm:spPr/>
      <dgm:t>
        <a:bodyPr/>
        <a:lstStyle/>
        <a:p>
          <a:r>
            <a:rPr lang="es-EC" sz="2000" b="1" dirty="0" smtClean="0">
              <a:solidFill>
                <a:schemeClr val="tx1"/>
              </a:solidFill>
            </a:rPr>
            <a:t>Metabolitos secundarios</a:t>
          </a:r>
          <a:endParaRPr lang="es-EC" sz="2000" b="1" dirty="0">
            <a:solidFill>
              <a:schemeClr val="tx1"/>
            </a:solidFill>
          </a:endParaRPr>
        </a:p>
      </dgm:t>
    </dgm:pt>
    <dgm:pt modelId="{F967C2AC-B57C-4967-AEBD-2EBB77B21D8E}" type="parTrans" cxnId="{AA235F90-9F1F-4FD5-BCDC-A46C529953C5}">
      <dgm:prSet/>
      <dgm:spPr/>
      <dgm:t>
        <a:bodyPr/>
        <a:lstStyle/>
        <a:p>
          <a:endParaRPr lang="es-EC"/>
        </a:p>
      </dgm:t>
    </dgm:pt>
    <dgm:pt modelId="{9DE3CEB6-FFB7-4726-91AC-80C44EEAEA38}" type="sibTrans" cxnId="{AA235F90-9F1F-4FD5-BCDC-A46C529953C5}">
      <dgm:prSet/>
      <dgm:spPr/>
      <dgm:t>
        <a:bodyPr/>
        <a:lstStyle/>
        <a:p>
          <a:endParaRPr lang="es-EC"/>
        </a:p>
      </dgm:t>
    </dgm:pt>
    <dgm:pt modelId="{57CFAF44-9DBA-4936-A64E-F722E39CC88E}">
      <dgm:prSet phldrT="[Texto]" custT="1"/>
      <dgm:spPr/>
      <dgm:t>
        <a:bodyPr/>
        <a:lstStyle/>
        <a:p>
          <a:pPr algn="just"/>
          <a:r>
            <a:rPr lang="es-EC" sz="1600" dirty="0" smtClean="0">
              <a:solidFill>
                <a:schemeClr val="tx1"/>
              </a:solidFill>
            </a:rPr>
            <a:t>Compuestos fenólicos: Antocianinas: protección de planta y coloración</a:t>
          </a:r>
          <a:endParaRPr lang="es-EC" sz="1600" dirty="0">
            <a:solidFill>
              <a:schemeClr val="tx1"/>
            </a:solidFill>
          </a:endParaRPr>
        </a:p>
      </dgm:t>
    </dgm:pt>
    <dgm:pt modelId="{2F9A48EA-AAE1-4183-B098-9BF1016BAF25}" type="sibTrans" cxnId="{1723C855-7F99-4A88-8D21-1D1ADE035AB3}">
      <dgm:prSet/>
      <dgm:spPr/>
      <dgm:t>
        <a:bodyPr/>
        <a:lstStyle/>
        <a:p>
          <a:endParaRPr lang="es-EC"/>
        </a:p>
      </dgm:t>
    </dgm:pt>
    <dgm:pt modelId="{FB92C245-CB9E-4F3E-9CC2-771E1A42CCC9}" type="parTrans" cxnId="{1723C855-7F99-4A88-8D21-1D1ADE035AB3}">
      <dgm:prSet/>
      <dgm:spPr/>
      <dgm:t>
        <a:bodyPr/>
        <a:lstStyle/>
        <a:p>
          <a:endParaRPr lang="es-EC"/>
        </a:p>
      </dgm:t>
    </dgm:pt>
    <dgm:pt modelId="{18854056-03BC-43DB-A05E-EC693283295A}">
      <dgm:prSet phldrT="[Texto]" custT="1"/>
      <dgm:spPr/>
      <dgm:t>
        <a:bodyPr/>
        <a:lstStyle/>
        <a:p>
          <a:r>
            <a:rPr lang="es-EC" sz="1600" dirty="0" smtClean="0">
              <a:solidFill>
                <a:schemeClr val="tx1"/>
              </a:solidFill>
            </a:rPr>
            <a:t>escala nano (10</a:t>
          </a:r>
          <a:r>
            <a:rPr lang="es-EC" sz="1600" baseline="30000" dirty="0" smtClean="0">
              <a:solidFill>
                <a:schemeClr val="tx1"/>
              </a:solidFill>
            </a:rPr>
            <a:t>-9 </a:t>
          </a:r>
          <a:r>
            <a:rPr lang="es-EC" sz="1600" baseline="0" dirty="0" smtClean="0">
              <a:solidFill>
                <a:schemeClr val="tx1"/>
              </a:solidFill>
            </a:rPr>
            <a:t>m).</a:t>
          </a:r>
          <a:endParaRPr lang="es-EC" sz="1600" dirty="0">
            <a:solidFill>
              <a:schemeClr val="tx1"/>
            </a:solidFill>
          </a:endParaRPr>
        </a:p>
      </dgm:t>
    </dgm:pt>
    <dgm:pt modelId="{2A855A3E-A792-4171-BBF8-A88E12AE904D}" type="sibTrans" cxnId="{A701AAD2-524F-42BF-BBA2-601E3E98C610}">
      <dgm:prSet/>
      <dgm:spPr/>
      <dgm:t>
        <a:bodyPr/>
        <a:lstStyle/>
        <a:p>
          <a:endParaRPr lang="es-EC"/>
        </a:p>
      </dgm:t>
    </dgm:pt>
    <dgm:pt modelId="{934B121C-73AF-4772-9A25-0F11FC74F7CE}" type="parTrans" cxnId="{A701AAD2-524F-42BF-BBA2-601E3E98C610}">
      <dgm:prSet/>
      <dgm:spPr/>
      <dgm:t>
        <a:bodyPr/>
        <a:lstStyle/>
        <a:p>
          <a:endParaRPr lang="es-EC"/>
        </a:p>
      </dgm:t>
    </dgm:pt>
    <dgm:pt modelId="{5B3D6411-37CC-4440-A378-26418C58560F}">
      <dgm:prSet phldrT="[Texto]" custT="1"/>
      <dgm:spPr/>
      <dgm:t>
        <a:bodyPr/>
        <a:lstStyle/>
        <a:p>
          <a:r>
            <a:rPr lang="es-EC" sz="1600" dirty="0" smtClean="0">
              <a:solidFill>
                <a:schemeClr val="tx1"/>
              </a:solidFill>
            </a:rPr>
            <a:t>Los metales en forma de </a:t>
          </a:r>
          <a:r>
            <a:rPr lang="es-EC" sz="1600" dirty="0" err="1" smtClean="0">
              <a:solidFill>
                <a:schemeClr val="tx1"/>
              </a:solidFill>
            </a:rPr>
            <a:t>nanomateriales</a:t>
          </a:r>
          <a:r>
            <a:rPr lang="es-EC" sz="1600" dirty="0" smtClean="0">
              <a:solidFill>
                <a:schemeClr val="tx1"/>
              </a:solidFill>
            </a:rPr>
            <a:t> exhiben propiedades físico químicas</a:t>
          </a:r>
          <a:endParaRPr lang="es-EC" sz="1600" dirty="0">
            <a:solidFill>
              <a:schemeClr val="tx1"/>
            </a:solidFill>
          </a:endParaRPr>
        </a:p>
      </dgm:t>
    </dgm:pt>
    <dgm:pt modelId="{E8B970F0-B2F9-4F27-A01F-9C988A1EE5C5}" type="parTrans" cxnId="{AB7175FE-F86A-437E-8B8A-B89F0E1E2DD4}">
      <dgm:prSet/>
      <dgm:spPr/>
      <dgm:t>
        <a:bodyPr/>
        <a:lstStyle/>
        <a:p>
          <a:endParaRPr lang="es-EC"/>
        </a:p>
      </dgm:t>
    </dgm:pt>
    <dgm:pt modelId="{DDA8BF90-74F2-42CD-99B3-264EEBF115C5}" type="sibTrans" cxnId="{AB7175FE-F86A-437E-8B8A-B89F0E1E2DD4}">
      <dgm:prSet/>
      <dgm:spPr/>
      <dgm:t>
        <a:bodyPr/>
        <a:lstStyle/>
        <a:p>
          <a:endParaRPr lang="es-EC"/>
        </a:p>
      </dgm:t>
    </dgm:pt>
    <dgm:pt modelId="{CDFCCD43-CD6D-47DD-91A9-3B47CDE92ECC}" type="pres">
      <dgm:prSet presAssocID="{D017047C-FCCB-4473-8A85-74AE0C03B63A}" presName="linearFlow" presStyleCnt="0">
        <dgm:presLayoutVars>
          <dgm:dir/>
          <dgm:animLvl val="lvl"/>
          <dgm:resizeHandles/>
        </dgm:presLayoutVars>
      </dgm:prSet>
      <dgm:spPr/>
      <dgm:t>
        <a:bodyPr/>
        <a:lstStyle/>
        <a:p>
          <a:endParaRPr lang="es-EC"/>
        </a:p>
      </dgm:t>
    </dgm:pt>
    <dgm:pt modelId="{13EECF6E-1234-4899-A0D1-3A71960B0A48}" type="pres">
      <dgm:prSet presAssocID="{43D05186-A818-4F49-A199-282D7334E975}" presName="compositeNode" presStyleCnt="0">
        <dgm:presLayoutVars>
          <dgm:bulletEnabled val="1"/>
        </dgm:presLayoutVars>
      </dgm:prSet>
      <dgm:spPr/>
    </dgm:pt>
    <dgm:pt modelId="{E8693965-E17B-4C74-9672-A389D1634606}" type="pres">
      <dgm:prSet presAssocID="{43D05186-A818-4F49-A199-282D7334E975}" presName="image" presStyleLbl="fgImgPlace1" presStyleIdx="0" presStyleCnt="2" custScaleX="230167" custScaleY="19170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t="-12000" b="-12000"/>
          </a:stretch>
        </a:blipFill>
      </dgm:spPr>
      <dgm:t>
        <a:bodyPr/>
        <a:lstStyle/>
        <a:p>
          <a:endParaRPr lang="es-EC"/>
        </a:p>
      </dgm:t>
    </dgm:pt>
    <dgm:pt modelId="{41B247A1-26E9-4CF2-8DB7-2BEDB50D8AA0}" type="pres">
      <dgm:prSet presAssocID="{43D05186-A818-4F49-A199-282D7334E975}" presName="childNode" presStyleLbl="node1" presStyleIdx="0" presStyleCnt="2" custScaleX="113986" custScaleY="50434">
        <dgm:presLayoutVars>
          <dgm:bulletEnabled val="1"/>
        </dgm:presLayoutVars>
      </dgm:prSet>
      <dgm:spPr/>
      <dgm:t>
        <a:bodyPr/>
        <a:lstStyle/>
        <a:p>
          <a:endParaRPr lang="es-EC"/>
        </a:p>
      </dgm:t>
    </dgm:pt>
    <dgm:pt modelId="{A8337E71-FC24-4D31-BE25-1A019BA641FE}" type="pres">
      <dgm:prSet presAssocID="{43D05186-A818-4F49-A199-282D7334E975}" presName="parentNode" presStyleLbl="revTx" presStyleIdx="0" presStyleCnt="2" custScaleX="221643" custScaleY="73686">
        <dgm:presLayoutVars>
          <dgm:chMax val="0"/>
          <dgm:bulletEnabled val="1"/>
        </dgm:presLayoutVars>
      </dgm:prSet>
      <dgm:spPr/>
      <dgm:t>
        <a:bodyPr/>
        <a:lstStyle/>
        <a:p>
          <a:endParaRPr lang="es-EC"/>
        </a:p>
      </dgm:t>
    </dgm:pt>
    <dgm:pt modelId="{C45E962B-7F4A-4CDD-AB7F-C6795AED90E6}" type="pres">
      <dgm:prSet presAssocID="{BF6FAF24-EB51-4B15-8CAF-2ABCB1B26C04}" presName="sibTrans" presStyleCnt="0"/>
      <dgm:spPr/>
    </dgm:pt>
    <dgm:pt modelId="{A4A8179F-5CE8-4D6E-B0AB-12414BFB780A}" type="pres">
      <dgm:prSet presAssocID="{2F1DBEF5-055E-4D8F-8C84-00DF10F81FDC}" presName="compositeNode" presStyleCnt="0">
        <dgm:presLayoutVars>
          <dgm:bulletEnabled val="1"/>
        </dgm:presLayoutVars>
      </dgm:prSet>
      <dgm:spPr/>
    </dgm:pt>
    <dgm:pt modelId="{45BE6037-76CA-4C16-A606-5440D536F66B}" type="pres">
      <dgm:prSet presAssocID="{2F1DBEF5-055E-4D8F-8C84-00DF10F81FDC}" presName="image" presStyleLbl="fgImgPlace1" presStyleIdx="1" presStyleCnt="2" custScaleX="223256" custScaleY="196594"/>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8000" r="-8000"/>
          </a:stretch>
        </a:blipFill>
      </dgm:spPr>
      <dgm:t>
        <a:bodyPr/>
        <a:lstStyle/>
        <a:p>
          <a:endParaRPr lang="es-EC"/>
        </a:p>
      </dgm:t>
    </dgm:pt>
    <dgm:pt modelId="{5D1F3658-336C-44B7-93D4-3353085C553E}" type="pres">
      <dgm:prSet presAssocID="{2F1DBEF5-055E-4D8F-8C84-00DF10F81FDC}" presName="childNode" presStyleLbl="node1" presStyleIdx="1" presStyleCnt="2" custScaleX="84178" custScaleY="44126">
        <dgm:presLayoutVars>
          <dgm:bulletEnabled val="1"/>
        </dgm:presLayoutVars>
      </dgm:prSet>
      <dgm:spPr/>
      <dgm:t>
        <a:bodyPr/>
        <a:lstStyle/>
        <a:p>
          <a:endParaRPr lang="es-EC"/>
        </a:p>
      </dgm:t>
    </dgm:pt>
    <dgm:pt modelId="{6756E8A1-168F-432D-A68C-4A2253A313D4}" type="pres">
      <dgm:prSet presAssocID="{2F1DBEF5-055E-4D8F-8C84-00DF10F81FDC}" presName="parentNode" presStyleLbl="revTx" presStyleIdx="1" presStyleCnt="2" custScaleY="60479">
        <dgm:presLayoutVars>
          <dgm:chMax val="0"/>
          <dgm:bulletEnabled val="1"/>
        </dgm:presLayoutVars>
      </dgm:prSet>
      <dgm:spPr/>
      <dgm:t>
        <a:bodyPr/>
        <a:lstStyle/>
        <a:p>
          <a:endParaRPr lang="es-EC"/>
        </a:p>
      </dgm:t>
    </dgm:pt>
  </dgm:ptLst>
  <dgm:cxnLst>
    <dgm:cxn modelId="{AA235F90-9F1F-4FD5-BCDC-A46C529953C5}" srcId="{D017047C-FCCB-4473-8A85-74AE0C03B63A}" destId="{2F1DBEF5-055E-4D8F-8C84-00DF10F81FDC}" srcOrd="1" destOrd="0" parTransId="{F967C2AC-B57C-4967-AEBD-2EBB77B21D8E}" sibTransId="{9DE3CEB6-FFB7-4726-91AC-80C44EEAEA38}"/>
    <dgm:cxn modelId="{B3E42871-C5CF-4B46-8DF5-1937E7DA7316}" type="presOf" srcId="{D017047C-FCCB-4473-8A85-74AE0C03B63A}" destId="{CDFCCD43-CD6D-47DD-91A9-3B47CDE92ECC}" srcOrd="0" destOrd="0" presId="urn:microsoft.com/office/officeart/2005/8/layout/hList2"/>
    <dgm:cxn modelId="{24092552-CFD0-40DD-A755-5C3F9490D684}" type="presOf" srcId="{18854056-03BC-43DB-A05E-EC693283295A}" destId="{41B247A1-26E9-4CF2-8DB7-2BEDB50D8AA0}" srcOrd="0" destOrd="0" presId="urn:microsoft.com/office/officeart/2005/8/layout/hList2"/>
    <dgm:cxn modelId="{B88261E5-DA28-449F-9A96-5A1CAE995EB9}" type="presOf" srcId="{43D05186-A818-4F49-A199-282D7334E975}" destId="{A8337E71-FC24-4D31-BE25-1A019BA641FE}" srcOrd="0" destOrd="0" presId="urn:microsoft.com/office/officeart/2005/8/layout/hList2"/>
    <dgm:cxn modelId="{83CD33CA-1AA1-4BDA-9D70-B98F8ADBB4B2}" type="presOf" srcId="{5B3D6411-37CC-4440-A378-26418C58560F}" destId="{41B247A1-26E9-4CF2-8DB7-2BEDB50D8AA0}" srcOrd="0" destOrd="1" presId="urn:microsoft.com/office/officeart/2005/8/layout/hList2"/>
    <dgm:cxn modelId="{60CE8C15-62C3-4AC3-9A07-D0F6AF46FF96}" type="presOf" srcId="{2F1DBEF5-055E-4D8F-8C84-00DF10F81FDC}" destId="{6756E8A1-168F-432D-A68C-4A2253A313D4}" srcOrd="0" destOrd="0" presId="urn:microsoft.com/office/officeart/2005/8/layout/hList2"/>
    <dgm:cxn modelId="{1723C855-7F99-4A88-8D21-1D1ADE035AB3}" srcId="{2F1DBEF5-055E-4D8F-8C84-00DF10F81FDC}" destId="{57CFAF44-9DBA-4936-A64E-F722E39CC88E}" srcOrd="0" destOrd="0" parTransId="{FB92C245-CB9E-4F3E-9CC2-771E1A42CCC9}" sibTransId="{2F9A48EA-AAE1-4183-B098-9BF1016BAF25}"/>
    <dgm:cxn modelId="{59B2ADF9-91FC-433C-87E9-CF6098939D2A}" type="presOf" srcId="{57CFAF44-9DBA-4936-A64E-F722E39CC88E}" destId="{5D1F3658-336C-44B7-93D4-3353085C553E}" srcOrd="0" destOrd="0" presId="urn:microsoft.com/office/officeart/2005/8/layout/hList2"/>
    <dgm:cxn modelId="{5969D2EF-3E30-4352-8A19-9858CF031BEC}" srcId="{D017047C-FCCB-4473-8A85-74AE0C03B63A}" destId="{43D05186-A818-4F49-A199-282D7334E975}" srcOrd="0" destOrd="0" parTransId="{AA4A6E52-4179-4E03-B77B-B75FF31DFF03}" sibTransId="{BF6FAF24-EB51-4B15-8CAF-2ABCB1B26C04}"/>
    <dgm:cxn modelId="{AB7175FE-F86A-437E-8B8A-B89F0E1E2DD4}" srcId="{43D05186-A818-4F49-A199-282D7334E975}" destId="{5B3D6411-37CC-4440-A378-26418C58560F}" srcOrd="1" destOrd="0" parTransId="{E8B970F0-B2F9-4F27-A01F-9C988A1EE5C5}" sibTransId="{DDA8BF90-74F2-42CD-99B3-264EEBF115C5}"/>
    <dgm:cxn modelId="{A701AAD2-524F-42BF-BBA2-601E3E98C610}" srcId="{43D05186-A818-4F49-A199-282D7334E975}" destId="{18854056-03BC-43DB-A05E-EC693283295A}" srcOrd="0" destOrd="0" parTransId="{934B121C-73AF-4772-9A25-0F11FC74F7CE}" sibTransId="{2A855A3E-A792-4171-BBF8-A88E12AE904D}"/>
    <dgm:cxn modelId="{8B7E5C70-FD37-41EC-874D-176D06CBA44C}" type="presParOf" srcId="{CDFCCD43-CD6D-47DD-91A9-3B47CDE92ECC}" destId="{13EECF6E-1234-4899-A0D1-3A71960B0A48}" srcOrd="0" destOrd="0" presId="urn:microsoft.com/office/officeart/2005/8/layout/hList2"/>
    <dgm:cxn modelId="{FD72BB28-0DFD-43E9-9FB2-04393208B77A}" type="presParOf" srcId="{13EECF6E-1234-4899-A0D1-3A71960B0A48}" destId="{E8693965-E17B-4C74-9672-A389D1634606}" srcOrd="0" destOrd="0" presId="urn:microsoft.com/office/officeart/2005/8/layout/hList2"/>
    <dgm:cxn modelId="{04FDF842-1E67-447B-BA79-0140D19045FF}" type="presParOf" srcId="{13EECF6E-1234-4899-A0D1-3A71960B0A48}" destId="{41B247A1-26E9-4CF2-8DB7-2BEDB50D8AA0}" srcOrd="1" destOrd="0" presId="urn:microsoft.com/office/officeart/2005/8/layout/hList2"/>
    <dgm:cxn modelId="{E494C738-5F1C-4DAB-B717-2517470DDD63}" type="presParOf" srcId="{13EECF6E-1234-4899-A0D1-3A71960B0A48}" destId="{A8337E71-FC24-4D31-BE25-1A019BA641FE}" srcOrd="2" destOrd="0" presId="urn:microsoft.com/office/officeart/2005/8/layout/hList2"/>
    <dgm:cxn modelId="{64E6F64B-85F4-41BF-AACF-E19F83F14AD7}" type="presParOf" srcId="{CDFCCD43-CD6D-47DD-91A9-3B47CDE92ECC}" destId="{C45E962B-7F4A-4CDD-AB7F-C6795AED90E6}" srcOrd="1" destOrd="0" presId="urn:microsoft.com/office/officeart/2005/8/layout/hList2"/>
    <dgm:cxn modelId="{D0D0B4DA-A374-496B-A48B-DB5BC14505D6}" type="presParOf" srcId="{CDFCCD43-CD6D-47DD-91A9-3B47CDE92ECC}" destId="{A4A8179F-5CE8-4D6E-B0AB-12414BFB780A}" srcOrd="2" destOrd="0" presId="urn:microsoft.com/office/officeart/2005/8/layout/hList2"/>
    <dgm:cxn modelId="{466E0052-7473-40ED-BC08-A1CDAF58F791}" type="presParOf" srcId="{A4A8179F-5CE8-4D6E-B0AB-12414BFB780A}" destId="{45BE6037-76CA-4C16-A606-5440D536F66B}" srcOrd="0" destOrd="0" presId="urn:microsoft.com/office/officeart/2005/8/layout/hList2"/>
    <dgm:cxn modelId="{A194DB6F-B577-4374-B738-0EE0F23BE897}" type="presParOf" srcId="{A4A8179F-5CE8-4D6E-B0AB-12414BFB780A}" destId="{5D1F3658-336C-44B7-93D4-3353085C553E}" srcOrd="1" destOrd="0" presId="urn:microsoft.com/office/officeart/2005/8/layout/hList2"/>
    <dgm:cxn modelId="{1716264A-078C-49AC-B9AF-FEEE201209A8}" type="presParOf" srcId="{A4A8179F-5CE8-4D6E-B0AB-12414BFB780A}" destId="{6756E8A1-168F-432D-A68C-4A2253A313D4}" srcOrd="2" destOrd="0" presId="urn:microsoft.com/office/officeart/2005/8/layout/h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0D9BFCB-683D-45DA-84BE-A6D701E1B6DD}" type="doc">
      <dgm:prSet loTypeId="urn:microsoft.com/office/officeart/2005/8/layout/chevron2" loCatId="process" qsTypeId="urn:microsoft.com/office/officeart/2005/8/quickstyle/simple1" qsCatId="simple" csTypeId="urn:microsoft.com/office/officeart/2005/8/colors/accent2_3" csCatId="accent2" phldr="1"/>
      <dgm:spPr/>
      <dgm:t>
        <a:bodyPr/>
        <a:lstStyle/>
        <a:p>
          <a:endParaRPr lang="es-EC"/>
        </a:p>
      </dgm:t>
    </dgm:pt>
    <dgm:pt modelId="{B46BF0AF-E670-4900-B573-4E86E2E1B3F2}">
      <dgm:prSet phldrT="[Texto]"/>
      <dgm:spPr/>
      <dgm:t>
        <a:bodyPr/>
        <a:lstStyle/>
        <a:p>
          <a:r>
            <a:rPr lang="es-EC" dirty="0" smtClean="0"/>
            <a:t>Distribución geográfica</a:t>
          </a:r>
          <a:endParaRPr lang="es-EC" dirty="0"/>
        </a:p>
      </dgm:t>
    </dgm:pt>
    <dgm:pt modelId="{DA37EE30-18F8-40A7-BBBC-910B475FE135}" type="parTrans" cxnId="{5E2E0818-F1EB-464F-ADC6-100A0B18FC63}">
      <dgm:prSet/>
      <dgm:spPr/>
      <dgm:t>
        <a:bodyPr/>
        <a:lstStyle/>
        <a:p>
          <a:endParaRPr lang="es-EC"/>
        </a:p>
      </dgm:t>
    </dgm:pt>
    <dgm:pt modelId="{CEF2943D-0ACC-4373-84E2-F761EEBE8A4B}" type="sibTrans" cxnId="{5E2E0818-F1EB-464F-ADC6-100A0B18FC63}">
      <dgm:prSet/>
      <dgm:spPr/>
      <dgm:t>
        <a:bodyPr/>
        <a:lstStyle/>
        <a:p>
          <a:endParaRPr lang="es-EC"/>
        </a:p>
      </dgm:t>
    </dgm:pt>
    <dgm:pt modelId="{2F4B0EEF-016A-4118-B87D-E6158F841D38}">
      <dgm:prSet phldrT="[Texto]" custT="1"/>
      <dgm:spPr/>
      <dgm:t>
        <a:bodyPr/>
        <a:lstStyle/>
        <a:p>
          <a:r>
            <a:rPr lang="es-EC" sz="1600" dirty="0" smtClean="0"/>
            <a:t>páramos arbustivos de los Andes y están a una altitud de 2400m </a:t>
          </a:r>
          <a:endParaRPr lang="es-EC" sz="1600" dirty="0"/>
        </a:p>
      </dgm:t>
    </dgm:pt>
    <dgm:pt modelId="{1D305F95-83B9-48A9-A7F2-E431426310D7}" type="parTrans" cxnId="{C45403D8-B3CD-48A8-B725-60AD9E7038E6}">
      <dgm:prSet/>
      <dgm:spPr/>
      <dgm:t>
        <a:bodyPr/>
        <a:lstStyle/>
        <a:p>
          <a:endParaRPr lang="es-EC"/>
        </a:p>
      </dgm:t>
    </dgm:pt>
    <dgm:pt modelId="{9F369607-F45F-4E2B-97EF-023C4613B6E2}" type="sibTrans" cxnId="{C45403D8-B3CD-48A8-B725-60AD9E7038E6}">
      <dgm:prSet/>
      <dgm:spPr/>
      <dgm:t>
        <a:bodyPr/>
        <a:lstStyle/>
        <a:p>
          <a:endParaRPr lang="es-EC"/>
        </a:p>
      </dgm:t>
    </dgm:pt>
    <dgm:pt modelId="{7ACB346D-6518-471A-A0E1-2A8DBD733394}">
      <dgm:prSet phldrT="[Texto]"/>
      <dgm:spPr/>
      <dgm:t>
        <a:bodyPr/>
        <a:lstStyle/>
        <a:p>
          <a:r>
            <a:rPr lang="es-EC" dirty="0" smtClean="0"/>
            <a:t>Composición química</a:t>
          </a:r>
          <a:endParaRPr lang="es-EC" dirty="0"/>
        </a:p>
      </dgm:t>
    </dgm:pt>
    <dgm:pt modelId="{CA6D5FD8-0D59-44FA-9F52-A9FA552A52F1}" type="parTrans" cxnId="{994070D6-82E2-4B45-812F-C703A155F220}">
      <dgm:prSet/>
      <dgm:spPr/>
      <dgm:t>
        <a:bodyPr/>
        <a:lstStyle/>
        <a:p>
          <a:endParaRPr lang="es-EC"/>
        </a:p>
      </dgm:t>
    </dgm:pt>
    <dgm:pt modelId="{8871C5C6-4766-473A-A435-3BDF60267A9A}" type="sibTrans" cxnId="{994070D6-82E2-4B45-812F-C703A155F220}">
      <dgm:prSet/>
      <dgm:spPr/>
      <dgm:t>
        <a:bodyPr/>
        <a:lstStyle/>
        <a:p>
          <a:endParaRPr lang="es-EC"/>
        </a:p>
      </dgm:t>
    </dgm:pt>
    <dgm:pt modelId="{0C4D9A5F-B159-4A52-83CB-60096E954071}">
      <dgm:prSet phldrT="[Texto]" custT="1"/>
      <dgm:spPr/>
      <dgm:t>
        <a:bodyPr/>
        <a:lstStyle/>
        <a:p>
          <a:r>
            <a:rPr lang="es-EC" sz="1600" dirty="0" smtClean="0"/>
            <a:t>x dextrosa, glucosa, levulosa, fructosa, ácido málico y tartárico, goma, pectina, vitamina C</a:t>
          </a:r>
          <a:endParaRPr lang="es-EC" sz="1600" dirty="0"/>
        </a:p>
      </dgm:t>
    </dgm:pt>
    <dgm:pt modelId="{7711E5A4-83FE-4A68-BD8C-A533877FFCB7}" type="parTrans" cxnId="{3CCEB4DF-62D5-4FC4-99B4-954E94425AC7}">
      <dgm:prSet/>
      <dgm:spPr/>
      <dgm:t>
        <a:bodyPr/>
        <a:lstStyle/>
        <a:p>
          <a:endParaRPr lang="es-EC"/>
        </a:p>
      </dgm:t>
    </dgm:pt>
    <dgm:pt modelId="{5E3BDF12-E4BA-4B24-A5D2-FC387F2BFA8B}" type="sibTrans" cxnId="{3CCEB4DF-62D5-4FC4-99B4-954E94425AC7}">
      <dgm:prSet/>
      <dgm:spPr/>
      <dgm:t>
        <a:bodyPr/>
        <a:lstStyle/>
        <a:p>
          <a:endParaRPr lang="es-EC"/>
        </a:p>
      </dgm:t>
    </dgm:pt>
    <dgm:pt modelId="{C7C26053-BB1C-4E20-8E39-EB24EA9504CD}">
      <dgm:prSet phldrT="[Texto]" custT="1"/>
      <dgm:spPr/>
      <dgm:t>
        <a:bodyPr/>
        <a:lstStyle/>
        <a:p>
          <a:r>
            <a:rPr lang="es-EC" sz="1600" dirty="0" smtClean="0"/>
            <a:t>delfinidina-3glucósido, cianidina-3 glucósido, peonidina-3 glucósido, malvidina-3 glucósido</a:t>
          </a:r>
          <a:endParaRPr lang="es-EC" sz="1600" dirty="0"/>
        </a:p>
      </dgm:t>
    </dgm:pt>
    <dgm:pt modelId="{66A1D634-B973-4BCE-B498-0D5677EABFBC}" type="parTrans" cxnId="{880F6CE7-FA14-4E19-8972-87598B6CCB7B}">
      <dgm:prSet/>
      <dgm:spPr/>
      <dgm:t>
        <a:bodyPr/>
        <a:lstStyle/>
        <a:p>
          <a:endParaRPr lang="es-EC"/>
        </a:p>
      </dgm:t>
    </dgm:pt>
    <dgm:pt modelId="{8FB082F5-FB43-4EEE-8170-D45540DC891D}" type="sibTrans" cxnId="{880F6CE7-FA14-4E19-8972-87598B6CCB7B}">
      <dgm:prSet/>
      <dgm:spPr/>
      <dgm:t>
        <a:bodyPr/>
        <a:lstStyle/>
        <a:p>
          <a:endParaRPr lang="es-EC"/>
        </a:p>
      </dgm:t>
    </dgm:pt>
    <dgm:pt modelId="{9805F1F7-1FF8-4BA7-B295-C7FD88B3D0D3}" type="pres">
      <dgm:prSet presAssocID="{80D9BFCB-683D-45DA-84BE-A6D701E1B6DD}" presName="linearFlow" presStyleCnt="0">
        <dgm:presLayoutVars>
          <dgm:dir/>
          <dgm:animLvl val="lvl"/>
          <dgm:resizeHandles val="exact"/>
        </dgm:presLayoutVars>
      </dgm:prSet>
      <dgm:spPr/>
      <dgm:t>
        <a:bodyPr/>
        <a:lstStyle/>
        <a:p>
          <a:endParaRPr lang="es-EC"/>
        </a:p>
      </dgm:t>
    </dgm:pt>
    <dgm:pt modelId="{64503F43-1277-4041-A5E2-90E83053E63C}" type="pres">
      <dgm:prSet presAssocID="{B46BF0AF-E670-4900-B573-4E86E2E1B3F2}" presName="composite" presStyleCnt="0"/>
      <dgm:spPr/>
      <dgm:t>
        <a:bodyPr/>
        <a:lstStyle/>
        <a:p>
          <a:endParaRPr lang="es-EC"/>
        </a:p>
      </dgm:t>
    </dgm:pt>
    <dgm:pt modelId="{38556871-E7B1-42EE-9F43-7F401C403C5F}" type="pres">
      <dgm:prSet presAssocID="{B46BF0AF-E670-4900-B573-4E86E2E1B3F2}" presName="parentText" presStyleLbl="alignNode1" presStyleIdx="0" presStyleCnt="2">
        <dgm:presLayoutVars>
          <dgm:chMax val="1"/>
          <dgm:bulletEnabled val="1"/>
        </dgm:presLayoutVars>
      </dgm:prSet>
      <dgm:spPr/>
      <dgm:t>
        <a:bodyPr/>
        <a:lstStyle/>
        <a:p>
          <a:endParaRPr lang="es-EC"/>
        </a:p>
      </dgm:t>
    </dgm:pt>
    <dgm:pt modelId="{2EE2C05E-5643-4F81-9DCA-58AC953E3C51}" type="pres">
      <dgm:prSet presAssocID="{B46BF0AF-E670-4900-B573-4E86E2E1B3F2}" presName="descendantText" presStyleLbl="alignAcc1" presStyleIdx="0" presStyleCnt="2">
        <dgm:presLayoutVars>
          <dgm:bulletEnabled val="1"/>
        </dgm:presLayoutVars>
      </dgm:prSet>
      <dgm:spPr/>
      <dgm:t>
        <a:bodyPr/>
        <a:lstStyle/>
        <a:p>
          <a:endParaRPr lang="es-EC"/>
        </a:p>
      </dgm:t>
    </dgm:pt>
    <dgm:pt modelId="{B85A859C-3ACB-4BBB-9AF8-65CC9088624A}" type="pres">
      <dgm:prSet presAssocID="{CEF2943D-0ACC-4373-84E2-F761EEBE8A4B}" presName="sp" presStyleCnt="0"/>
      <dgm:spPr/>
      <dgm:t>
        <a:bodyPr/>
        <a:lstStyle/>
        <a:p>
          <a:endParaRPr lang="es-EC"/>
        </a:p>
      </dgm:t>
    </dgm:pt>
    <dgm:pt modelId="{15FBE1DE-91BB-446F-889F-D8A9E88594B0}" type="pres">
      <dgm:prSet presAssocID="{7ACB346D-6518-471A-A0E1-2A8DBD733394}" presName="composite" presStyleCnt="0"/>
      <dgm:spPr/>
      <dgm:t>
        <a:bodyPr/>
        <a:lstStyle/>
        <a:p>
          <a:endParaRPr lang="es-EC"/>
        </a:p>
      </dgm:t>
    </dgm:pt>
    <dgm:pt modelId="{605F60F6-85FA-4B59-BA31-0818E0C6A254}" type="pres">
      <dgm:prSet presAssocID="{7ACB346D-6518-471A-A0E1-2A8DBD733394}" presName="parentText" presStyleLbl="alignNode1" presStyleIdx="1" presStyleCnt="2">
        <dgm:presLayoutVars>
          <dgm:chMax val="1"/>
          <dgm:bulletEnabled val="1"/>
        </dgm:presLayoutVars>
      </dgm:prSet>
      <dgm:spPr/>
      <dgm:t>
        <a:bodyPr/>
        <a:lstStyle/>
        <a:p>
          <a:endParaRPr lang="es-EC"/>
        </a:p>
      </dgm:t>
    </dgm:pt>
    <dgm:pt modelId="{25D4949B-C6E3-45F7-BA6D-45F6728A3F6C}" type="pres">
      <dgm:prSet presAssocID="{7ACB346D-6518-471A-A0E1-2A8DBD733394}" presName="descendantText" presStyleLbl="alignAcc1" presStyleIdx="1" presStyleCnt="2">
        <dgm:presLayoutVars>
          <dgm:bulletEnabled val="1"/>
        </dgm:presLayoutVars>
      </dgm:prSet>
      <dgm:spPr/>
      <dgm:t>
        <a:bodyPr/>
        <a:lstStyle/>
        <a:p>
          <a:endParaRPr lang="es-EC"/>
        </a:p>
      </dgm:t>
    </dgm:pt>
  </dgm:ptLst>
  <dgm:cxnLst>
    <dgm:cxn modelId="{640BAFFD-9AC1-42FB-9F79-7C427E6EFFE4}" type="presOf" srcId="{80D9BFCB-683D-45DA-84BE-A6D701E1B6DD}" destId="{9805F1F7-1FF8-4BA7-B295-C7FD88B3D0D3}" srcOrd="0" destOrd="0" presId="urn:microsoft.com/office/officeart/2005/8/layout/chevron2"/>
    <dgm:cxn modelId="{880F6CE7-FA14-4E19-8972-87598B6CCB7B}" srcId="{7ACB346D-6518-471A-A0E1-2A8DBD733394}" destId="{C7C26053-BB1C-4E20-8E39-EB24EA9504CD}" srcOrd="1" destOrd="0" parTransId="{66A1D634-B973-4BCE-B498-0D5677EABFBC}" sibTransId="{8FB082F5-FB43-4EEE-8170-D45540DC891D}"/>
    <dgm:cxn modelId="{80C28636-2BEA-4526-90CE-8F8ED20ADCF9}" type="presOf" srcId="{B46BF0AF-E670-4900-B573-4E86E2E1B3F2}" destId="{38556871-E7B1-42EE-9F43-7F401C403C5F}" srcOrd="0" destOrd="0" presId="urn:microsoft.com/office/officeart/2005/8/layout/chevron2"/>
    <dgm:cxn modelId="{C45403D8-B3CD-48A8-B725-60AD9E7038E6}" srcId="{B46BF0AF-E670-4900-B573-4E86E2E1B3F2}" destId="{2F4B0EEF-016A-4118-B87D-E6158F841D38}" srcOrd="0" destOrd="0" parTransId="{1D305F95-83B9-48A9-A7F2-E431426310D7}" sibTransId="{9F369607-F45F-4E2B-97EF-023C4613B6E2}"/>
    <dgm:cxn modelId="{D892CE42-7AFC-47DA-9AEC-EEDBBFD57652}" type="presOf" srcId="{7ACB346D-6518-471A-A0E1-2A8DBD733394}" destId="{605F60F6-85FA-4B59-BA31-0818E0C6A254}" srcOrd="0" destOrd="0" presId="urn:microsoft.com/office/officeart/2005/8/layout/chevron2"/>
    <dgm:cxn modelId="{3CCEB4DF-62D5-4FC4-99B4-954E94425AC7}" srcId="{7ACB346D-6518-471A-A0E1-2A8DBD733394}" destId="{0C4D9A5F-B159-4A52-83CB-60096E954071}" srcOrd="0" destOrd="0" parTransId="{7711E5A4-83FE-4A68-BD8C-A533877FFCB7}" sibTransId="{5E3BDF12-E4BA-4B24-A5D2-FC387F2BFA8B}"/>
    <dgm:cxn modelId="{994070D6-82E2-4B45-812F-C703A155F220}" srcId="{80D9BFCB-683D-45DA-84BE-A6D701E1B6DD}" destId="{7ACB346D-6518-471A-A0E1-2A8DBD733394}" srcOrd="1" destOrd="0" parTransId="{CA6D5FD8-0D59-44FA-9F52-A9FA552A52F1}" sibTransId="{8871C5C6-4766-473A-A435-3BDF60267A9A}"/>
    <dgm:cxn modelId="{7B7F7E5D-77F2-45A8-829B-9691E0B0EE81}" type="presOf" srcId="{2F4B0EEF-016A-4118-B87D-E6158F841D38}" destId="{2EE2C05E-5643-4F81-9DCA-58AC953E3C51}" srcOrd="0" destOrd="0" presId="urn:microsoft.com/office/officeart/2005/8/layout/chevron2"/>
    <dgm:cxn modelId="{BB721494-E204-42FC-B946-617F10488FCC}" type="presOf" srcId="{C7C26053-BB1C-4E20-8E39-EB24EA9504CD}" destId="{25D4949B-C6E3-45F7-BA6D-45F6728A3F6C}" srcOrd="0" destOrd="1" presId="urn:microsoft.com/office/officeart/2005/8/layout/chevron2"/>
    <dgm:cxn modelId="{5E2E0818-F1EB-464F-ADC6-100A0B18FC63}" srcId="{80D9BFCB-683D-45DA-84BE-A6D701E1B6DD}" destId="{B46BF0AF-E670-4900-B573-4E86E2E1B3F2}" srcOrd="0" destOrd="0" parTransId="{DA37EE30-18F8-40A7-BBBC-910B475FE135}" sibTransId="{CEF2943D-0ACC-4373-84E2-F761EEBE8A4B}"/>
    <dgm:cxn modelId="{FDF24F2B-9094-4729-BAC7-E25EAE066D39}" type="presOf" srcId="{0C4D9A5F-B159-4A52-83CB-60096E954071}" destId="{25D4949B-C6E3-45F7-BA6D-45F6728A3F6C}" srcOrd="0" destOrd="0" presId="urn:microsoft.com/office/officeart/2005/8/layout/chevron2"/>
    <dgm:cxn modelId="{7B2D458F-1854-4541-8CA8-BA6B21AA7AC0}" type="presParOf" srcId="{9805F1F7-1FF8-4BA7-B295-C7FD88B3D0D3}" destId="{64503F43-1277-4041-A5E2-90E83053E63C}" srcOrd="0" destOrd="0" presId="urn:microsoft.com/office/officeart/2005/8/layout/chevron2"/>
    <dgm:cxn modelId="{DD9AA81E-7EE7-473C-B3B6-CD1636BF30D9}" type="presParOf" srcId="{64503F43-1277-4041-A5E2-90E83053E63C}" destId="{38556871-E7B1-42EE-9F43-7F401C403C5F}" srcOrd="0" destOrd="0" presId="urn:microsoft.com/office/officeart/2005/8/layout/chevron2"/>
    <dgm:cxn modelId="{373F96D2-B57D-40FD-BB3E-B69FE88DC06B}" type="presParOf" srcId="{64503F43-1277-4041-A5E2-90E83053E63C}" destId="{2EE2C05E-5643-4F81-9DCA-58AC953E3C51}" srcOrd="1" destOrd="0" presId="urn:microsoft.com/office/officeart/2005/8/layout/chevron2"/>
    <dgm:cxn modelId="{D585A70A-BA4B-4B12-ACB5-FE5DBCD41FDB}" type="presParOf" srcId="{9805F1F7-1FF8-4BA7-B295-C7FD88B3D0D3}" destId="{B85A859C-3ACB-4BBB-9AF8-65CC9088624A}" srcOrd="1" destOrd="0" presId="urn:microsoft.com/office/officeart/2005/8/layout/chevron2"/>
    <dgm:cxn modelId="{B38DE9F9-E0D9-4520-98D4-80B5494C6721}" type="presParOf" srcId="{9805F1F7-1FF8-4BA7-B295-C7FD88B3D0D3}" destId="{15FBE1DE-91BB-446F-889F-D8A9E88594B0}" srcOrd="2" destOrd="0" presId="urn:microsoft.com/office/officeart/2005/8/layout/chevron2"/>
    <dgm:cxn modelId="{B1EF7113-FC80-4518-B87D-B5FBC2C5CFC0}" type="presParOf" srcId="{15FBE1DE-91BB-446F-889F-D8A9E88594B0}" destId="{605F60F6-85FA-4B59-BA31-0818E0C6A254}" srcOrd="0" destOrd="0" presId="urn:microsoft.com/office/officeart/2005/8/layout/chevron2"/>
    <dgm:cxn modelId="{BC3A0F72-47AE-48B0-9EBE-510097C778AB}" type="presParOf" srcId="{15FBE1DE-91BB-446F-889F-D8A9E88594B0}" destId="{25D4949B-C6E3-45F7-BA6D-45F6728A3F6C}"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54857A-D12A-4B3C-9B29-C234F48FD311}" type="doc">
      <dgm:prSet loTypeId="urn:microsoft.com/office/officeart/2008/layout/LinedList" loCatId="hierarchy" qsTypeId="urn:microsoft.com/office/officeart/2005/8/quickstyle/simple4" qsCatId="simple" csTypeId="urn:microsoft.com/office/officeart/2005/8/colors/accent1_1" csCatId="accent1" phldr="1"/>
      <dgm:spPr/>
      <dgm:t>
        <a:bodyPr/>
        <a:lstStyle/>
        <a:p>
          <a:endParaRPr lang="es-EC"/>
        </a:p>
      </dgm:t>
    </dgm:pt>
    <dgm:pt modelId="{C9DBC7D3-00F0-48A8-9575-F73D3FBE2A67}">
      <dgm:prSet phldrT="[Texto]" custT="1"/>
      <dgm:spPr/>
      <dgm:t>
        <a:bodyPr/>
        <a:lstStyle/>
        <a:p>
          <a:r>
            <a:rPr lang="es-EC" sz="1600" b="1" dirty="0" smtClean="0"/>
            <a:t>Objetivos</a:t>
          </a:r>
          <a:endParaRPr lang="es-EC" sz="1600" b="1" dirty="0"/>
        </a:p>
      </dgm:t>
    </dgm:pt>
    <dgm:pt modelId="{5562C883-86B1-44C1-8A1A-B71A1022CF31}" type="parTrans" cxnId="{B8A2964B-E3DA-4EB3-A36F-A4D5BDD86F09}">
      <dgm:prSet/>
      <dgm:spPr/>
      <dgm:t>
        <a:bodyPr/>
        <a:lstStyle/>
        <a:p>
          <a:endParaRPr lang="es-EC"/>
        </a:p>
      </dgm:t>
    </dgm:pt>
    <dgm:pt modelId="{069096CF-97E9-4DC6-9BAC-E57104A63647}" type="sibTrans" cxnId="{B8A2964B-E3DA-4EB3-A36F-A4D5BDD86F09}">
      <dgm:prSet/>
      <dgm:spPr/>
      <dgm:t>
        <a:bodyPr/>
        <a:lstStyle/>
        <a:p>
          <a:endParaRPr lang="es-EC"/>
        </a:p>
      </dgm:t>
    </dgm:pt>
    <dgm:pt modelId="{F1CD5DAF-C092-4015-9526-9B7FC5D5D88A}" type="asst">
      <dgm:prSet phldrT="[Texto]" custT="1"/>
      <dgm:spPr/>
      <dgm:t>
        <a:bodyPr/>
        <a:lstStyle/>
        <a:p>
          <a:pPr algn="just"/>
          <a:r>
            <a:rPr lang="es-EC" sz="1600" b="1" dirty="0" smtClean="0">
              <a:solidFill>
                <a:schemeClr val="accent6">
                  <a:lumMod val="50000"/>
                </a:schemeClr>
              </a:solidFill>
            </a:rPr>
            <a:t>Sintetizar y caracterizar </a:t>
          </a:r>
          <a:r>
            <a:rPr lang="es-EC" sz="1600" b="1" dirty="0" err="1" smtClean="0">
              <a:solidFill>
                <a:schemeClr val="accent6">
                  <a:lumMod val="50000"/>
                </a:schemeClr>
              </a:solidFill>
            </a:rPr>
            <a:t>nanopartículas</a:t>
          </a:r>
          <a:r>
            <a:rPr lang="es-EC" sz="1600" b="1" dirty="0" smtClean="0">
              <a:solidFill>
                <a:schemeClr val="accent6">
                  <a:lumMod val="50000"/>
                </a:schemeClr>
              </a:solidFill>
            </a:rPr>
            <a:t> de plata a partir de extracto de Carrasquilla (</a:t>
          </a:r>
          <a:r>
            <a:rPr lang="es-EC" sz="1600" b="1" i="1" dirty="0" err="1" smtClean="0">
              <a:solidFill>
                <a:schemeClr val="accent6">
                  <a:lumMod val="50000"/>
                </a:schemeClr>
              </a:solidFill>
            </a:rPr>
            <a:t>Berberis</a:t>
          </a:r>
          <a:r>
            <a:rPr lang="es-EC" sz="1600" b="1" i="1" dirty="0" smtClean="0">
              <a:solidFill>
                <a:schemeClr val="accent6">
                  <a:lumMod val="50000"/>
                </a:schemeClr>
              </a:solidFill>
            </a:rPr>
            <a:t> </a:t>
          </a:r>
          <a:r>
            <a:rPr lang="es-EC" sz="1600" b="1" i="1" dirty="0" err="1" smtClean="0">
              <a:solidFill>
                <a:schemeClr val="accent6">
                  <a:lumMod val="50000"/>
                </a:schemeClr>
              </a:solidFill>
            </a:rPr>
            <a:t>hallii</a:t>
          </a:r>
          <a:r>
            <a:rPr lang="es-EC" sz="1600" b="1" dirty="0" smtClean="0">
              <a:solidFill>
                <a:schemeClr val="accent6">
                  <a:lumMod val="50000"/>
                </a:schemeClr>
              </a:solidFill>
            </a:rPr>
            <a:t>) y evaluación de su actividad </a:t>
          </a:r>
          <a:r>
            <a:rPr lang="es-EC" sz="1600" b="1" dirty="0" err="1" smtClean="0">
              <a:solidFill>
                <a:schemeClr val="accent6">
                  <a:lumMod val="50000"/>
                </a:schemeClr>
              </a:solidFill>
            </a:rPr>
            <a:t>fotocatalítica</a:t>
          </a:r>
          <a:r>
            <a:rPr lang="es-EC" sz="1600" b="1" dirty="0" smtClean="0">
              <a:solidFill>
                <a:schemeClr val="accent6">
                  <a:lumMod val="50000"/>
                </a:schemeClr>
              </a:solidFill>
            </a:rPr>
            <a:t> en tintes textiles</a:t>
          </a:r>
          <a:endParaRPr lang="es-EC" sz="1600" b="1" dirty="0">
            <a:solidFill>
              <a:schemeClr val="accent6">
                <a:lumMod val="50000"/>
              </a:schemeClr>
            </a:solidFill>
          </a:endParaRPr>
        </a:p>
      </dgm:t>
    </dgm:pt>
    <dgm:pt modelId="{0F0E5511-5FB6-4327-B5E3-9DE96DBDFF7F}" type="parTrans" cxnId="{0901B9CB-7482-4227-ADC3-F473FD6BCF3F}">
      <dgm:prSet/>
      <dgm:spPr/>
      <dgm:t>
        <a:bodyPr/>
        <a:lstStyle/>
        <a:p>
          <a:endParaRPr lang="es-EC"/>
        </a:p>
      </dgm:t>
    </dgm:pt>
    <dgm:pt modelId="{ABD69ADE-46BD-426A-881B-B2E82CFBA884}" type="sibTrans" cxnId="{0901B9CB-7482-4227-ADC3-F473FD6BCF3F}">
      <dgm:prSet/>
      <dgm:spPr/>
      <dgm:t>
        <a:bodyPr/>
        <a:lstStyle/>
        <a:p>
          <a:endParaRPr lang="es-EC"/>
        </a:p>
      </dgm:t>
    </dgm:pt>
    <dgm:pt modelId="{A5B170FC-8BA5-46F3-AC3C-131167F94525}">
      <dgm:prSet phldrT="[Texto]" custT="1"/>
      <dgm:spPr/>
      <dgm:t>
        <a:bodyPr/>
        <a:lstStyle/>
        <a:p>
          <a:pPr algn="just"/>
          <a:r>
            <a:rPr lang="es-EC" sz="1600" dirty="0" smtClean="0"/>
            <a:t>Obtener el extracto pigmentado de carrasquilla mediante maceración con un solvente polar.</a:t>
          </a:r>
          <a:endParaRPr lang="es-EC" sz="1600" dirty="0"/>
        </a:p>
      </dgm:t>
    </dgm:pt>
    <dgm:pt modelId="{C9B05C8E-A665-4646-B715-A0B43D0DA1E0}" type="parTrans" cxnId="{798AC63C-0EF6-4455-8DDD-8FBD0A58B66C}">
      <dgm:prSet/>
      <dgm:spPr/>
      <dgm:t>
        <a:bodyPr/>
        <a:lstStyle/>
        <a:p>
          <a:endParaRPr lang="es-EC"/>
        </a:p>
      </dgm:t>
    </dgm:pt>
    <dgm:pt modelId="{3DB2794D-CF19-4FDC-910D-5D2F2955076D}" type="sibTrans" cxnId="{798AC63C-0EF6-4455-8DDD-8FBD0A58B66C}">
      <dgm:prSet/>
      <dgm:spPr/>
      <dgm:t>
        <a:bodyPr/>
        <a:lstStyle/>
        <a:p>
          <a:endParaRPr lang="es-EC"/>
        </a:p>
      </dgm:t>
    </dgm:pt>
    <dgm:pt modelId="{5A76D1FD-C62D-4C2A-B4F2-703FDE68338E}">
      <dgm:prSet phldrT="[Texto]" custT="1"/>
      <dgm:spPr/>
      <dgm:t>
        <a:bodyPr/>
        <a:lstStyle/>
        <a:p>
          <a:pPr algn="just"/>
          <a:r>
            <a:rPr lang="es-EC" sz="1600" dirty="0" smtClean="0"/>
            <a:t>Establecer las condiciones óptimas para la síntesis de </a:t>
          </a:r>
          <a:r>
            <a:rPr lang="es-EC" sz="1600" dirty="0" err="1" smtClean="0"/>
            <a:t>nanopartículas</a:t>
          </a:r>
          <a:r>
            <a:rPr lang="es-EC" sz="1600" dirty="0" smtClean="0"/>
            <a:t> usando el pigmento de carrasquilla.</a:t>
          </a:r>
          <a:endParaRPr lang="es-EC" sz="1600" dirty="0"/>
        </a:p>
      </dgm:t>
    </dgm:pt>
    <dgm:pt modelId="{26C07E38-AF0E-464D-9185-37FEF38865B9}" type="parTrans" cxnId="{9AA1A7C4-E69C-44BB-B578-2B19FF8B9B4C}">
      <dgm:prSet/>
      <dgm:spPr/>
      <dgm:t>
        <a:bodyPr/>
        <a:lstStyle/>
        <a:p>
          <a:endParaRPr lang="es-EC"/>
        </a:p>
      </dgm:t>
    </dgm:pt>
    <dgm:pt modelId="{718D4AF6-FCDA-4C7D-BA98-8F6272EDA69B}" type="sibTrans" cxnId="{9AA1A7C4-E69C-44BB-B578-2B19FF8B9B4C}">
      <dgm:prSet/>
      <dgm:spPr/>
      <dgm:t>
        <a:bodyPr/>
        <a:lstStyle/>
        <a:p>
          <a:endParaRPr lang="es-EC"/>
        </a:p>
      </dgm:t>
    </dgm:pt>
    <dgm:pt modelId="{2F7EF91D-3A9F-4755-86BD-802E154A0530}">
      <dgm:prSet phldrT="[Texto]" custT="1"/>
      <dgm:spPr/>
      <dgm:t>
        <a:bodyPr/>
        <a:lstStyle/>
        <a:p>
          <a:pPr algn="just"/>
          <a:r>
            <a:rPr lang="es-EC" sz="1600" dirty="0" smtClean="0"/>
            <a:t>Caracterizar las muestras obtenidas utilizando técnicas espectroscópicas, </a:t>
          </a:r>
          <a:r>
            <a:rPr lang="es-EC" sz="1600" dirty="0" smtClean="0"/>
            <a:t>microscópicas, de difracción y con pruebas electroquímicas.</a:t>
          </a:r>
          <a:endParaRPr lang="es-EC" sz="1600" dirty="0"/>
        </a:p>
      </dgm:t>
    </dgm:pt>
    <dgm:pt modelId="{43D694B1-3FDA-4A9F-BAC9-4D2AB4D98F19}" type="parTrans" cxnId="{0B4FC264-45BF-4D22-9F34-DB677AB8A87B}">
      <dgm:prSet/>
      <dgm:spPr/>
      <dgm:t>
        <a:bodyPr/>
        <a:lstStyle/>
        <a:p>
          <a:endParaRPr lang="es-EC"/>
        </a:p>
      </dgm:t>
    </dgm:pt>
    <dgm:pt modelId="{0E917969-AAA3-4FDA-9AC7-C037DC221417}" type="sibTrans" cxnId="{0B4FC264-45BF-4D22-9F34-DB677AB8A87B}">
      <dgm:prSet/>
      <dgm:spPr/>
      <dgm:t>
        <a:bodyPr/>
        <a:lstStyle/>
        <a:p>
          <a:endParaRPr lang="es-EC"/>
        </a:p>
      </dgm:t>
    </dgm:pt>
    <dgm:pt modelId="{9BF8301F-4465-4B78-9230-FF6113D8A384}">
      <dgm:prSet phldrT="[Texto]" custT="1"/>
      <dgm:spPr/>
      <dgm:t>
        <a:bodyPr/>
        <a:lstStyle/>
        <a:p>
          <a:pPr algn="just"/>
          <a:r>
            <a:rPr lang="es-EC" sz="1600" dirty="0" smtClean="0"/>
            <a:t>Evaluar el porcentaje de degradación </a:t>
          </a:r>
          <a:r>
            <a:rPr lang="es-EC" sz="1600" dirty="0" err="1" smtClean="0"/>
            <a:t>fotocatalítica</a:t>
          </a:r>
          <a:r>
            <a:rPr lang="es-EC" sz="1600" dirty="0" smtClean="0"/>
            <a:t> de colorantes sintéticos asistida por </a:t>
          </a:r>
          <a:r>
            <a:rPr lang="es-EC" sz="1600" dirty="0" err="1" smtClean="0"/>
            <a:t>nanopartículas</a:t>
          </a:r>
          <a:r>
            <a:rPr lang="es-EC" sz="1600" dirty="0" smtClean="0"/>
            <a:t> de plata. </a:t>
          </a:r>
          <a:endParaRPr lang="es-EC" sz="1600" dirty="0"/>
        </a:p>
      </dgm:t>
    </dgm:pt>
    <dgm:pt modelId="{AA727D1C-A34B-483D-940B-97EC9BDD4017}" type="parTrans" cxnId="{BDBB7785-E3F3-42E8-A689-84E151B04D50}">
      <dgm:prSet/>
      <dgm:spPr/>
      <dgm:t>
        <a:bodyPr/>
        <a:lstStyle/>
        <a:p>
          <a:endParaRPr lang="es-EC"/>
        </a:p>
      </dgm:t>
    </dgm:pt>
    <dgm:pt modelId="{B17E59B5-6DB8-4428-8C5C-157F03053F01}" type="sibTrans" cxnId="{BDBB7785-E3F3-42E8-A689-84E151B04D50}">
      <dgm:prSet/>
      <dgm:spPr/>
      <dgm:t>
        <a:bodyPr/>
        <a:lstStyle/>
        <a:p>
          <a:endParaRPr lang="es-EC"/>
        </a:p>
      </dgm:t>
    </dgm:pt>
    <dgm:pt modelId="{8138E7E1-5FE2-44E1-AF99-2472BE506ED5}" type="pres">
      <dgm:prSet presAssocID="{A854857A-D12A-4B3C-9B29-C234F48FD311}" presName="vert0" presStyleCnt="0">
        <dgm:presLayoutVars>
          <dgm:dir/>
          <dgm:animOne val="branch"/>
          <dgm:animLvl val="lvl"/>
        </dgm:presLayoutVars>
      </dgm:prSet>
      <dgm:spPr/>
      <dgm:t>
        <a:bodyPr/>
        <a:lstStyle/>
        <a:p>
          <a:endParaRPr lang="es-EC"/>
        </a:p>
      </dgm:t>
    </dgm:pt>
    <dgm:pt modelId="{AF1223A5-29B0-427B-92B7-FE8533886352}" type="pres">
      <dgm:prSet presAssocID="{C9DBC7D3-00F0-48A8-9575-F73D3FBE2A67}" presName="thickLine" presStyleLbl="alignNode1" presStyleIdx="0" presStyleCnt="1"/>
      <dgm:spPr/>
    </dgm:pt>
    <dgm:pt modelId="{C7938D6D-3C91-4E77-9A0B-EC4ECFC38672}" type="pres">
      <dgm:prSet presAssocID="{C9DBC7D3-00F0-48A8-9575-F73D3FBE2A67}" presName="horz1" presStyleCnt="0"/>
      <dgm:spPr/>
    </dgm:pt>
    <dgm:pt modelId="{CDCD0075-0811-4312-9C34-9F46C3F06759}" type="pres">
      <dgm:prSet presAssocID="{C9DBC7D3-00F0-48A8-9575-F73D3FBE2A67}" presName="tx1" presStyleLbl="revTx" presStyleIdx="0" presStyleCnt="6"/>
      <dgm:spPr/>
      <dgm:t>
        <a:bodyPr/>
        <a:lstStyle/>
        <a:p>
          <a:endParaRPr lang="es-EC"/>
        </a:p>
      </dgm:t>
    </dgm:pt>
    <dgm:pt modelId="{801452D7-255C-48FF-80F0-EC50602280D4}" type="pres">
      <dgm:prSet presAssocID="{C9DBC7D3-00F0-48A8-9575-F73D3FBE2A67}" presName="vert1" presStyleCnt="0"/>
      <dgm:spPr/>
    </dgm:pt>
    <dgm:pt modelId="{748AD475-3546-457B-9004-3FE756270E14}" type="pres">
      <dgm:prSet presAssocID="{F1CD5DAF-C092-4015-9526-9B7FC5D5D88A}" presName="vertSpace2a" presStyleCnt="0"/>
      <dgm:spPr/>
    </dgm:pt>
    <dgm:pt modelId="{9A6D0820-948F-4B4B-AD6C-BEB53E4D5C46}" type="pres">
      <dgm:prSet presAssocID="{F1CD5DAF-C092-4015-9526-9B7FC5D5D88A}" presName="horz2" presStyleCnt="0"/>
      <dgm:spPr/>
    </dgm:pt>
    <dgm:pt modelId="{9B1A0B9E-272E-4982-A3E3-4E7C865365E1}" type="pres">
      <dgm:prSet presAssocID="{F1CD5DAF-C092-4015-9526-9B7FC5D5D88A}" presName="horzSpace2" presStyleCnt="0"/>
      <dgm:spPr/>
    </dgm:pt>
    <dgm:pt modelId="{D1893B89-9CBD-4FB5-834F-6F5D940C80A3}" type="pres">
      <dgm:prSet presAssocID="{F1CD5DAF-C092-4015-9526-9B7FC5D5D88A}" presName="tx2" presStyleLbl="revTx" presStyleIdx="1" presStyleCnt="6"/>
      <dgm:spPr/>
      <dgm:t>
        <a:bodyPr/>
        <a:lstStyle/>
        <a:p>
          <a:endParaRPr lang="es-EC"/>
        </a:p>
      </dgm:t>
    </dgm:pt>
    <dgm:pt modelId="{F1F987B1-C17B-4D88-B69F-673556A6556B}" type="pres">
      <dgm:prSet presAssocID="{F1CD5DAF-C092-4015-9526-9B7FC5D5D88A}" presName="vert2" presStyleCnt="0"/>
      <dgm:spPr/>
    </dgm:pt>
    <dgm:pt modelId="{05A0265E-9B75-431A-BB1A-56355FA3FA4E}" type="pres">
      <dgm:prSet presAssocID="{F1CD5DAF-C092-4015-9526-9B7FC5D5D88A}" presName="thinLine2b" presStyleLbl="callout" presStyleIdx="0" presStyleCnt="5"/>
      <dgm:spPr/>
    </dgm:pt>
    <dgm:pt modelId="{9F51035C-730A-4CDB-B4B3-2E87C9F965B2}" type="pres">
      <dgm:prSet presAssocID="{F1CD5DAF-C092-4015-9526-9B7FC5D5D88A}" presName="vertSpace2b" presStyleCnt="0"/>
      <dgm:spPr/>
    </dgm:pt>
    <dgm:pt modelId="{A097CDED-3845-4A70-B75B-3BDE341B72D3}" type="pres">
      <dgm:prSet presAssocID="{A5B170FC-8BA5-46F3-AC3C-131167F94525}" presName="horz2" presStyleCnt="0"/>
      <dgm:spPr/>
    </dgm:pt>
    <dgm:pt modelId="{99F51410-62AE-4464-8C34-E1FB5E3102EE}" type="pres">
      <dgm:prSet presAssocID="{A5B170FC-8BA5-46F3-AC3C-131167F94525}" presName="horzSpace2" presStyleCnt="0"/>
      <dgm:spPr/>
    </dgm:pt>
    <dgm:pt modelId="{09DEDE45-B6E6-4AB1-9CE5-942F20DB86DB}" type="pres">
      <dgm:prSet presAssocID="{A5B170FC-8BA5-46F3-AC3C-131167F94525}" presName="tx2" presStyleLbl="revTx" presStyleIdx="2" presStyleCnt="6"/>
      <dgm:spPr/>
      <dgm:t>
        <a:bodyPr/>
        <a:lstStyle/>
        <a:p>
          <a:endParaRPr lang="es-EC"/>
        </a:p>
      </dgm:t>
    </dgm:pt>
    <dgm:pt modelId="{30E28CCA-C361-48C2-830D-86949B365A74}" type="pres">
      <dgm:prSet presAssocID="{A5B170FC-8BA5-46F3-AC3C-131167F94525}" presName="vert2" presStyleCnt="0"/>
      <dgm:spPr/>
    </dgm:pt>
    <dgm:pt modelId="{D4A172D3-FDDE-48B2-95A5-B666378B48A2}" type="pres">
      <dgm:prSet presAssocID="{A5B170FC-8BA5-46F3-AC3C-131167F94525}" presName="thinLine2b" presStyleLbl="callout" presStyleIdx="1" presStyleCnt="5"/>
      <dgm:spPr/>
    </dgm:pt>
    <dgm:pt modelId="{8F812BE7-00D5-48A6-A0B6-551BF5E4B1AD}" type="pres">
      <dgm:prSet presAssocID="{A5B170FC-8BA5-46F3-AC3C-131167F94525}" presName="vertSpace2b" presStyleCnt="0"/>
      <dgm:spPr/>
    </dgm:pt>
    <dgm:pt modelId="{6635C460-7301-4D09-BBD7-839370BE001F}" type="pres">
      <dgm:prSet presAssocID="{5A76D1FD-C62D-4C2A-B4F2-703FDE68338E}" presName="horz2" presStyleCnt="0"/>
      <dgm:spPr/>
    </dgm:pt>
    <dgm:pt modelId="{F8A02F3F-7D77-4721-91FF-97DF465F41C6}" type="pres">
      <dgm:prSet presAssocID="{5A76D1FD-C62D-4C2A-B4F2-703FDE68338E}" presName="horzSpace2" presStyleCnt="0"/>
      <dgm:spPr/>
    </dgm:pt>
    <dgm:pt modelId="{B8D3F101-A040-4EF4-B768-876AEFB2D75F}" type="pres">
      <dgm:prSet presAssocID="{5A76D1FD-C62D-4C2A-B4F2-703FDE68338E}" presName="tx2" presStyleLbl="revTx" presStyleIdx="3" presStyleCnt="6"/>
      <dgm:spPr/>
      <dgm:t>
        <a:bodyPr/>
        <a:lstStyle/>
        <a:p>
          <a:endParaRPr lang="es-EC"/>
        </a:p>
      </dgm:t>
    </dgm:pt>
    <dgm:pt modelId="{F0324B5A-5A94-4214-A807-A66C7AD88BF9}" type="pres">
      <dgm:prSet presAssocID="{5A76D1FD-C62D-4C2A-B4F2-703FDE68338E}" presName="vert2" presStyleCnt="0"/>
      <dgm:spPr/>
    </dgm:pt>
    <dgm:pt modelId="{F0383FAD-6D29-49AD-A94E-8B7E844BD804}" type="pres">
      <dgm:prSet presAssocID="{5A76D1FD-C62D-4C2A-B4F2-703FDE68338E}" presName="thinLine2b" presStyleLbl="callout" presStyleIdx="2" presStyleCnt="5"/>
      <dgm:spPr/>
    </dgm:pt>
    <dgm:pt modelId="{F3D5F3A4-DE9B-4E6B-8410-F3B38A7764AE}" type="pres">
      <dgm:prSet presAssocID="{5A76D1FD-C62D-4C2A-B4F2-703FDE68338E}" presName="vertSpace2b" presStyleCnt="0"/>
      <dgm:spPr/>
    </dgm:pt>
    <dgm:pt modelId="{231313D4-D5AE-461C-884A-A4D465C86E62}" type="pres">
      <dgm:prSet presAssocID="{2F7EF91D-3A9F-4755-86BD-802E154A0530}" presName="horz2" presStyleCnt="0"/>
      <dgm:spPr/>
    </dgm:pt>
    <dgm:pt modelId="{CC280AB1-1D91-4D2B-A0A1-416BE2019142}" type="pres">
      <dgm:prSet presAssocID="{2F7EF91D-3A9F-4755-86BD-802E154A0530}" presName="horzSpace2" presStyleCnt="0"/>
      <dgm:spPr/>
    </dgm:pt>
    <dgm:pt modelId="{766694BA-4F09-4A39-BCD4-EAA3375A85E7}" type="pres">
      <dgm:prSet presAssocID="{2F7EF91D-3A9F-4755-86BD-802E154A0530}" presName="tx2" presStyleLbl="revTx" presStyleIdx="4" presStyleCnt="6"/>
      <dgm:spPr/>
      <dgm:t>
        <a:bodyPr/>
        <a:lstStyle/>
        <a:p>
          <a:endParaRPr lang="es-EC"/>
        </a:p>
      </dgm:t>
    </dgm:pt>
    <dgm:pt modelId="{D296A988-28D8-4726-AACD-EF205465C510}" type="pres">
      <dgm:prSet presAssocID="{2F7EF91D-3A9F-4755-86BD-802E154A0530}" presName="vert2" presStyleCnt="0"/>
      <dgm:spPr/>
    </dgm:pt>
    <dgm:pt modelId="{F594E8A1-31E8-42A3-8F0C-7A0C4A5E0966}" type="pres">
      <dgm:prSet presAssocID="{2F7EF91D-3A9F-4755-86BD-802E154A0530}" presName="thinLine2b" presStyleLbl="callout" presStyleIdx="3" presStyleCnt="5"/>
      <dgm:spPr/>
    </dgm:pt>
    <dgm:pt modelId="{86C2CFE7-F4B5-4F9E-A7CE-D9B38FE3FDAE}" type="pres">
      <dgm:prSet presAssocID="{2F7EF91D-3A9F-4755-86BD-802E154A0530}" presName="vertSpace2b" presStyleCnt="0"/>
      <dgm:spPr/>
    </dgm:pt>
    <dgm:pt modelId="{29437C57-872C-439A-9A9A-2DEF2FF93C1B}" type="pres">
      <dgm:prSet presAssocID="{9BF8301F-4465-4B78-9230-FF6113D8A384}" presName="horz2" presStyleCnt="0"/>
      <dgm:spPr/>
    </dgm:pt>
    <dgm:pt modelId="{7C8EEC6E-33B6-454B-B828-FA5ABBE52602}" type="pres">
      <dgm:prSet presAssocID="{9BF8301F-4465-4B78-9230-FF6113D8A384}" presName="horzSpace2" presStyleCnt="0"/>
      <dgm:spPr/>
    </dgm:pt>
    <dgm:pt modelId="{CFE23978-77A2-4039-8F89-D154A76ADE23}" type="pres">
      <dgm:prSet presAssocID="{9BF8301F-4465-4B78-9230-FF6113D8A384}" presName="tx2" presStyleLbl="revTx" presStyleIdx="5" presStyleCnt="6"/>
      <dgm:spPr/>
      <dgm:t>
        <a:bodyPr/>
        <a:lstStyle/>
        <a:p>
          <a:endParaRPr lang="es-EC"/>
        </a:p>
      </dgm:t>
    </dgm:pt>
    <dgm:pt modelId="{A00E7B09-4A1D-4486-BF86-BACA6CA5970E}" type="pres">
      <dgm:prSet presAssocID="{9BF8301F-4465-4B78-9230-FF6113D8A384}" presName="vert2" presStyleCnt="0"/>
      <dgm:spPr/>
    </dgm:pt>
    <dgm:pt modelId="{4DD1E3DC-6FA9-41A4-9838-02588FEE79A2}" type="pres">
      <dgm:prSet presAssocID="{9BF8301F-4465-4B78-9230-FF6113D8A384}" presName="thinLine2b" presStyleLbl="callout" presStyleIdx="4" presStyleCnt="5"/>
      <dgm:spPr/>
    </dgm:pt>
    <dgm:pt modelId="{CE315970-EE26-4D02-86D6-59C2DBF53954}" type="pres">
      <dgm:prSet presAssocID="{9BF8301F-4465-4B78-9230-FF6113D8A384}" presName="vertSpace2b" presStyleCnt="0"/>
      <dgm:spPr/>
    </dgm:pt>
  </dgm:ptLst>
  <dgm:cxnLst>
    <dgm:cxn modelId="{B2EA1E6D-0C7E-4318-98E0-179763309794}" type="presOf" srcId="{F1CD5DAF-C092-4015-9526-9B7FC5D5D88A}" destId="{D1893B89-9CBD-4FB5-834F-6F5D940C80A3}" srcOrd="0" destOrd="0" presId="urn:microsoft.com/office/officeart/2008/layout/LinedList"/>
    <dgm:cxn modelId="{94CB5124-2ED9-4532-ABFA-1A9FE42E1D51}" type="presOf" srcId="{A5B170FC-8BA5-46F3-AC3C-131167F94525}" destId="{09DEDE45-B6E6-4AB1-9CE5-942F20DB86DB}" srcOrd="0" destOrd="0" presId="urn:microsoft.com/office/officeart/2008/layout/LinedList"/>
    <dgm:cxn modelId="{B8A2964B-E3DA-4EB3-A36F-A4D5BDD86F09}" srcId="{A854857A-D12A-4B3C-9B29-C234F48FD311}" destId="{C9DBC7D3-00F0-48A8-9575-F73D3FBE2A67}" srcOrd="0" destOrd="0" parTransId="{5562C883-86B1-44C1-8A1A-B71A1022CF31}" sibTransId="{069096CF-97E9-4DC6-9BAC-E57104A63647}"/>
    <dgm:cxn modelId="{E430057C-AF62-4DBE-9A8A-0095C691AE7E}" type="presOf" srcId="{A854857A-D12A-4B3C-9B29-C234F48FD311}" destId="{8138E7E1-5FE2-44E1-AF99-2472BE506ED5}" srcOrd="0" destOrd="0" presId="urn:microsoft.com/office/officeart/2008/layout/LinedList"/>
    <dgm:cxn modelId="{F1C3F9E0-4180-43DA-BE3B-932D407203B3}" type="presOf" srcId="{2F7EF91D-3A9F-4755-86BD-802E154A0530}" destId="{766694BA-4F09-4A39-BCD4-EAA3375A85E7}" srcOrd="0" destOrd="0" presId="urn:microsoft.com/office/officeart/2008/layout/LinedList"/>
    <dgm:cxn modelId="{78317E34-4E59-492D-9A93-3101A21AD3E6}" type="presOf" srcId="{9BF8301F-4465-4B78-9230-FF6113D8A384}" destId="{CFE23978-77A2-4039-8F89-D154A76ADE23}" srcOrd="0" destOrd="0" presId="urn:microsoft.com/office/officeart/2008/layout/LinedList"/>
    <dgm:cxn modelId="{0B4FC264-45BF-4D22-9F34-DB677AB8A87B}" srcId="{C9DBC7D3-00F0-48A8-9575-F73D3FBE2A67}" destId="{2F7EF91D-3A9F-4755-86BD-802E154A0530}" srcOrd="3" destOrd="0" parTransId="{43D694B1-3FDA-4A9F-BAC9-4D2AB4D98F19}" sibTransId="{0E917969-AAA3-4FDA-9AC7-C037DC221417}"/>
    <dgm:cxn modelId="{BDBB7785-E3F3-42E8-A689-84E151B04D50}" srcId="{C9DBC7D3-00F0-48A8-9575-F73D3FBE2A67}" destId="{9BF8301F-4465-4B78-9230-FF6113D8A384}" srcOrd="4" destOrd="0" parTransId="{AA727D1C-A34B-483D-940B-97EC9BDD4017}" sibTransId="{B17E59B5-6DB8-4428-8C5C-157F03053F01}"/>
    <dgm:cxn modelId="{CBAA99FE-14F6-4AF5-A934-1881AB202D5F}" type="presOf" srcId="{5A76D1FD-C62D-4C2A-B4F2-703FDE68338E}" destId="{B8D3F101-A040-4EF4-B768-876AEFB2D75F}" srcOrd="0" destOrd="0" presId="urn:microsoft.com/office/officeart/2008/layout/LinedList"/>
    <dgm:cxn modelId="{0901B9CB-7482-4227-ADC3-F473FD6BCF3F}" srcId="{C9DBC7D3-00F0-48A8-9575-F73D3FBE2A67}" destId="{F1CD5DAF-C092-4015-9526-9B7FC5D5D88A}" srcOrd="0" destOrd="0" parTransId="{0F0E5511-5FB6-4327-B5E3-9DE96DBDFF7F}" sibTransId="{ABD69ADE-46BD-426A-881B-B2E82CFBA884}"/>
    <dgm:cxn modelId="{798AC63C-0EF6-4455-8DDD-8FBD0A58B66C}" srcId="{C9DBC7D3-00F0-48A8-9575-F73D3FBE2A67}" destId="{A5B170FC-8BA5-46F3-AC3C-131167F94525}" srcOrd="1" destOrd="0" parTransId="{C9B05C8E-A665-4646-B715-A0B43D0DA1E0}" sibTransId="{3DB2794D-CF19-4FDC-910D-5D2F2955076D}"/>
    <dgm:cxn modelId="{9AA1A7C4-E69C-44BB-B578-2B19FF8B9B4C}" srcId="{C9DBC7D3-00F0-48A8-9575-F73D3FBE2A67}" destId="{5A76D1FD-C62D-4C2A-B4F2-703FDE68338E}" srcOrd="2" destOrd="0" parTransId="{26C07E38-AF0E-464D-9185-37FEF38865B9}" sibTransId="{718D4AF6-FCDA-4C7D-BA98-8F6272EDA69B}"/>
    <dgm:cxn modelId="{F49F2523-C716-4388-8410-2E220BA40EB0}" type="presOf" srcId="{C9DBC7D3-00F0-48A8-9575-F73D3FBE2A67}" destId="{CDCD0075-0811-4312-9C34-9F46C3F06759}" srcOrd="0" destOrd="0" presId="urn:microsoft.com/office/officeart/2008/layout/LinedList"/>
    <dgm:cxn modelId="{8B4F0E52-A8B6-4225-94FD-5ECE117F5015}" type="presParOf" srcId="{8138E7E1-5FE2-44E1-AF99-2472BE506ED5}" destId="{AF1223A5-29B0-427B-92B7-FE8533886352}" srcOrd="0" destOrd="0" presId="urn:microsoft.com/office/officeart/2008/layout/LinedList"/>
    <dgm:cxn modelId="{0B9B45B1-A3DE-4F89-9418-003BCF60B6D6}" type="presParOf" srcId="{8138E7E1-5FE2-44E1-AF99-2472BE506ED5}" destId="{C7938D6D-3C91-4E77-9A0B-EC4ECFC38672}" srcOrd="1" destOrd="0" presId="urn:microsoft.com/office/officeart/2008/layout/LinedList"/>
    <dgm:cxn modelId="{61F9DE9D-C27F-435D-8458-60AEEED6A0FA}" type="presParOf" srcId="{C7938D6D-3C91-4E77-9A0B-EC4ECFC38672}" destId="{CDCD0075-0811-4312-9C34-9F46C3F06759}" srcOrd="0" destOrd="0" presId="urn:microsoft.com/office/officeart/2008/layout/LinedList"/>
    <dgm:cxn modelId="{FFB5D0C2-E0E8-4A9F-B9A4-C3276937DD43}" type="presParOf" srcId="{C7938D6D-3C91-4E77-9A0B-EC4ECFC38672}" destId="{801452D7-255C-48FF-80F0-EC50602280D4}" srcOrd="1" destOrd="0" presId="urn:microsoft.com/office/officeart/2008/layout/LinedList"/>
    <dgm:cxn modelId="{7684DE5A-FD76-499B-8F6B-A74CABB1F455}" type="presParOf" srcId="{801452D7-255C-48FF-80F0-EC50602280D4}" destId="{748AD475-3546-457B-9004-3FE756270E14}" srcOrd="0" destOrd="0" presId="urn:microsoft.com/office/officeart/2008/layout/LinedList"/>
    <dgm:cxn modelId="{7D9B6B5F-8E8D-4F44-B66C-BCF7A2836773}" type="presParOf" srcId="{801452D7-255C-48FF-80F0-EC50602280D4}" destId="{9A6D0820-948F-4B4B-AD6C-BEB53E4D5C46}" srcOrd="1" destOrd="0" presId="urn:microsoft.com/office/officeart/2008/layout/LinedList"/>
    <dgm:cxn modelId="{DE6B9152-21EE-4214-9BA9-A3AE1185902C}" type="presParOf" srcId="{9A6D0820-948F-4B4B-AD6C-BEB53E4D5C46}" destId="{9B1A0B9E-272E-4982-A3E3-4E7C865365E1}" srcOrd="0" destOrd="0" presId="urn:microsoft.com/office/officeart/2008/layout/LinedList"/>
    <dgm:cxn modelId="{D39DC09A-9AE4-4127-BB10-402B59206202}" type="presParOf" srcId="{9A6D0820-948F-4B4B-AD6C-BEB53E4D5C46}" destId="{D1893B89-9CBD-4FB5-834F-6F5D940C80A3}" srcOrd="1" destOrd="0" presId="urn:microsoft.com/office/officeart/2008/layout/LinedList"/>
    <dgm:cxn modelId="{A8968BD6-8D6A-45F4-8B8E-BF006AA2CA4C}" type="presParOf" srcId="{9A6D0820-948F-4B4B-AD6C-BEB53E4D5C46}" destId="{F1F987B1-C17B-4D88-B69F-673556A6556B}" srcOrd="2" destOrd="0" presId="urn:microsoft.com/office/officeart/2008/layout/LinedList"/>
    <dgm:cxn modelId="{51AEE795-50E4-4BBD-8739-130AC7C3CDFD}" type="presParOf" srcId="{801452D7-255C-48FF-80F0-EC50602280D4}" destId="{05A0265E-9B75-431A-BB1A-56355FA3FA4E}" srcOrd="2" destOrd="0" presId="urn:microsoft.com/office/officeart/2008/layout/LinedList"/>
    <dgm:cxn modelId="{18B9DF23-2C51-4B7E-B110-23DFC4DE1408}" type="presParOf" srcId="{801452D7-255C-48FF-80F0-EC50602280D4}" destId="{9F51035C-730A-4CDB-B4B3-2E87C9F965B2}" srcOrd="3" destOrd="0" presId="urn:microsoft.com/office/officeart/2008/layout/LinedList"/>
    <dgm:cxn modelId="{3BEE4E96-8ECD-45AF-95A2-3AC0469A365E}" type="presParOf" srcId="{801452D7-255C-48FF-80F0-EC50602280D4}" destId="{A097CDED-3845-4A70-B75B-3BDE341B72D3}" srcOrd="4" destOrd="0" presId="urn:microsoft.com/office/officeart/2008/layout/LinedList"/>
    <dgm:cxn modelId="{FB8A526A-EBAB-499C-8CE8-AA00B0266916}" type="presParOf" srcId="{A097CDED-3845-4A70-B75B-3BDE341B72D3}" destId="{99F51410-62AE-4464-8C34-E1FB5E3102EE}" srcOrd="0" destOrd="0" presId="urn:microsoft.com/office/officeart/2008/layout/LinedList"/>
    <dgm:cxn modelId="{182798BC-5AA1-4DE0-8949-6C33AAE2723B}" type="presParOf" srcId="{A097CDED-3845-4A70-B75B-3BDE341B72D3}" destId="{09DEDE45-B6E6-4AB1-9CE5-942F20DB86DB}" srcOrd="1" destOrd="0" presId="urn:microsoft.com/office/officeart/2008/layout/LinedList"/>
    <dgm:cxn modelId="{8F6D4E45-5714-4D44-BF63-3F887A6B527F}" type="presParOf" srcId="{A097CDED-3845-4A70-B75B-3BDE341B72D3}" destId="{30E28CCA-C361-48C2-830D-86949B365A74}" srcOrd="2" destOrd="0" presId="urn:microsoft.com/office/officeart/2008/layout/LinedList"/>
    <dgm:cxn modelId="{8B3DC8B5-F75C-481F-B254-87DB1BF1D8F1}" type="presParOf" srcId="{801452D7-255C-48FF-80F0-EC50602280D4}" destId="{D4A172D3-FDDE-48B2-95A5-B666378B48A2}" srcOrd="5" destOrd="0" presId="urn:microsoft.com/office/officeart/2008/layout/LinedList"/>
    <dgm:cxn modelId="{EA80D286-434F-41FE-922D-E5BF5C3D66EB}" type="presParOf" srcId="{801452D7-255C-48FF-80F0-EC50602280D4}" destId="{8F812BE7-00D5-48A6-A0B6-551BF5E4B1AD}" srcOrd="6" destOrd="0" presId="urn:microsoft.com/office/officeart/2008/layout/LinedList"/>
    <dgm:cxn modelId="{019F570A-C7C9-4FA5-961E-F47D7C648EA1}" type="presParOf" srcId="{801452D7-255C-48FF-80F0-EC50602280D4}" destId="{6635C460-7301-4D09-BBD7-839370BE001F}" srcOrd="7" destOrd="0" presId="urn:microsoft.com/office/officeart/2008/layout/LinedList"/>
    <dgm:cxn modelId="{AAB6DCE6-1E18-4D67-9915-52222053D58E}" type="presParOf" srcId="{6635C460-7301-4D09-BBD7-839370BE001F}" destId="{F8A02F3F-7D77-4721-91FF-97DF465F41C6}" srcOrd="0" destOrd="0" presId="urn:microsoft.com/office/officeart/2008/layout/LinedList"/>
    <dgm:cxn modelId="{1D029557-2ABD-4B81-8705-CE85293E65DE}" type="presParOf" srcId="{6635C460-7301-4D09-BBD7-839370BE001F}" destId="{B8D3F101-A040-4EF4-B768-876AEFB2D75F}" srcOrd="1" destOrd="0" presId="urn:microsoft.com/office/officeart/2008/layout/LinedList"/>
    <dgm:cxn modelId="{E4DA2D4C-84E9-4F15-B32B-C6CD99A344ED}" type="presParOf" srcId="{6635C460-7301-4D09-BBD7-839370BE001F}" destId="{F0324B5A-5A94-4214-A807-A66C7AD88BF9}" srcOrd="2" destOrd="0" presId="urn:microsoft.com/office/officeart/2008/layout/LinedList"/>
    <dgm:cxn modelId="{E429E373-3AB9-4A33-96A5-C4C84D096889}" type="presParOf" srcId="{801452D7-255C-48FF-80F0-EC50602280D4}" destId="{F0383FAD-6D29-49AD-A94E-8B7E844BD804}" srcOrd="8" destOrd="0" presId="urn:microsoft.com/office/officeart/2008/layout/LinedList"/>
    <dgm:cxn modelId="{1D772C2B-B2B2-4AC6-99FA-6A16B365A2A7}" type="presParOf" srcId="{801452D7-255C-48FF-80F0-EC50602280D4}" destId="{F3D5F3A4-DE9B-4E6B-8410-F3B38A7764AE}" srcOrd="9" destOrd="0" presId="urn:microsoft.com/office/officeart/2008/layout/LinedList"/>
    <dgm:cxn modelId="{B7FD03F2-0DF1-4A76-BC5A-45D9F875A4EF}" type="presParOf" srcId="{801452D7-255C-48FF-80F0-EC50602280D4}" destId="{231313D4-D5AE-461C-884A-A4D465C86E62}" srcOrd="10" destOrd="0" presId="urn:microsoft.com/office/officeart/2008/layout/LinedList"/>
    <dgm:cxn modelId="{A73A9C82-0EE3-492C-B734-8CF21BD68762}" type="presParOf" srcId="{231313D4-D5AE-461C-884A-A4D465C86E62}" destId="{CC280AB1-1D91-4D2B-A0A1-416BE2019142}" srcOrd="0" destOrd="0" presId="urn:microsoft.com/office/officeart/2008/layout/LinedList"/>
    <dgm:cxn modelId="{CED278A0-F0E0-477F-B4EB-B908E73392BD}" type="presParOf" srcId="{231313D4-D5AE-461C-884A-A4D465C86E62}" destId="{766694BA-4F09-4A39-BCD4-EAA3375A85E7}" srcOrd="1" destOrd="0" presId="urn:microsoft.com/office/officeart/2008/layout/LinedList"/>
    <dgm:cxn modelId="{D7AE76BB-24BE-4342-96D0-C4A60A620A48}" type="presParOf" srcId="{231313D4-D5AE-461C-884A-A4D465C86E62}" destId="{D296A988-28D8-4726-AACD-EF205465C510}" srcOrd="2" destOrd="0" presId="urn:microsoft.com/office/officeart/2008/layout/LinedList"/>
    <dgm:cxn modelId="{2232BBD2-55B0-4872-92AC-D01CC2CEBACD}" type="presParOf" srcId="{801452D7-255C-48FF-80F0-EC50602280D4}" destId="{F594E8A1-31E8-42A3-8F0C-7A0C4A5E0966}" srcOrd="11" destOrd="0" presId="urn:microsoft.com/office/officeart/2008/layout/LinedList"/>
    <dgm:cxn modelId="{52483890-0D2D-4BCF-82FF-FCEB5B956F8B}" type="presParOf" srcId="{801452D7-255C-48FF-80F0-EC50602280D4}" destId="{86C2CFE7-F4B5-4F9E-A7CE-D9B38FE3FDAE}" srcOrd="12" destOrd="0" presId="urn:microsoft.com/office/officeart/2008/layout/LinedList"/>
    <dgm:cxn modelId="{97B4C9BF-81C6-4ABA-A890-8FBB4A084B6A}" type="presParOf" srcId="{801452D7-255C-48FF-80F0-EC50602280D4}" destId="{29437C57-872C-439A-9A9A-2DEF2FF93C1B}" srcOrd="13" destOrd="0" presId="urn:microsoft.com/office/officeart/2008/layout/LinedList"/>
    <dgm:cxn modelId="{3E14A735-91F9-49C1-BE8D-05FDE6713793}" type="presParOf" srcId="{29437C57-872C-439A-9A9A-2DEF2FF93C1B}" destId="{7C8EEC6E-33B6-454B-B828-FA5ABBE52602}" srcOrd="0" destOrd="0" presId="urn:microsoft.com/office/officeart/2008/layout/LinedList"/>
    <dgm:cxn modelId="{4683CFEA-6E73-4121-A94D-2741C67CE0A3}" type="presParOf" srcId="{29437C57-872C-439A-9A9A-2DEF2FF93C1B}" destId="{CFE23978-77A2-4039-8F89-D154A76ADE23}" srcOrd="1" destOrd="0" presId="urn:microsoft.com/office/officeart/2008/layout/LinedList"/>
    <dgm:cxn modelId="{06841B4C-E172-42EE-BE3D-B2EF0A7AA9F9}" type="presParOf" srcId="{29437C57-872C-439A-9A9A-2DEF2FF93C1B}" destId="{A00E7B09-4A1D-4486-BF86-BACA6CA5970E}" srcOrd="2" destOrd="0" presId="urn:microsoft.com/office/officeart/2008/layout/LinedList"/>
    <dgm:cxn modelId="{7CF6E1C8-28FC-4E7F-A9CF-C4E0B1DB1436}" type="presParOf" srcId="{801452D7-255C-48FF-80F0-EC50602280D4}" destId="{4DD1E3DC-6FA9-41A4-9838-02588FEE79A2}" srcOrd="14" destOrd="0" presId="urn:microsoft.com/office/officeart/2008/layout/LinedList"/>
    <dgm:cxn modelId="{AE56BBF8-CC7B-4D22-8E18-548B2D83B987}" type="presParOf" srcId="{801452D7-255C-48FF-80F0-EC50602280D4}" destId="{CE315970-EE26-4D02-86D6-59C2DBF53954}" srcOrd="15"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011C789-614A-427F-83AF-1D2C0D214F5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s-EC"/>
        </a:p>
      </dgm:t>
    </dgm:pt>
    <dgm:pt modelId="{9229ACFB-AC34-4B7D-B082-C827C5303951}">
      <dgm:prSet phldrT="[Texto]" custT="1"/>
      <dgm:spPr/>
      <dgm:t>
        <a:bodyPr/>
        <a:lstStyle/>
        <a:p>
          <a:r>
            <a:rPr lang="es-EC" sz="1800" b="1" dirty="0" smtClean="0">
              <a:solidFill>
                <a:schemeClr val="accent6">
                  <a:lumMod val="50000"/>
                </a:schemeClr>
              </a:solidFill>
            </a:rPr>
            <a:t>Muestra filtrada</a:t>
          </a:r>
          <a:endParaRPr lang="es-EC" sz="1800" b="1" dirty="0">
            <a:solidFill>
              <a:schemeClr val="accent6">
                <a:lumMod val="50000"/>
              </a:schemeClr>
            </a:solidFill>
          </a:endParaRPr>
        </a:p>
      </dgm:t>
    </dgm:pt>
    <dgm:pt modelId="{8593BA10-C9FC-4142-937A-095525D2C822}" type="parTrans" cxnId="{00D70712-6AAA-4735-8489-CC3F29C53870}">
      <dgm:prSet/>
      <dgm:spPr/>
      <dgm:t>
        <a:bodyPr/>
        <a:lstStyle/>
        <a:p>
          <a:endParaRPr lang="es-EC"/>
        </a:p>
      </dgm:t>
    </dgm:pt>
    <dgm:pt modelId="{CEF26FE7-EDF3-43AD-9AC4-F1710C527F22}" type="sibTrans" cxnId="{00D70712-6AAA-4735-8489-CC3F29C53870}">
      <dgm:prSet/>
      <dgm:spPr/>
      <dgm:t>
        <a:bodyPr/>
        <a:lstStyle/>
        <a:p>
          <a:endParaRPr lang="es-EC"/>
        </a:p>
      </dgm:t>
    </dgm:pt>
    <dgm:pt modelId="{A0C17A3D-29E5-4748-A4D4-0C56989539F2}">
      <dgm:prSet phldrT="[Texto]"/>
      <dgm:spPr/>
      <dgm:t>
        <a:bodyPr/>
        <a:lstStyle/>
        <a:p>
          <a:r>
            <a:rPr lang="es-EC" b="1" dirty="0" smtClean="0">
              <a:solidFill>
                <a:schemeClr val="accent6">
                  <a:lumMod val="50000"/>
                </a:schemeClr>
              </a:solidFill>
            </a:rPr>
            <a:t>Extracción de grasas</a:t>
          </a:r>
          <a:endParaRPr lang="es-EC" b="1" dirty="0">
            <a:solidFill>
              <a:schemeClr val="accent6">
                <a:lumMod val="50000"/>
              </a:schemeClr>
            </a:solidFill>
          </a:endParaRPr>
        </a:p>
      </dgm:t>
    </dgm:pt>
    <dgm:pt modelId="{BAAF0C53-069B-4108-B7A0-19860860454D}" type="parTrans" cxnId="{6EF7184A-A15D-4079-8BE1-70FCA38B99A7}">
      <dgm:prSet/>
      <dgm:spPr/>
      <dgm:t>
        <a:bodyPr/>
        <a:lstStyle/>
        <a:p>
          <a:endParaRPr lang="es-EC"/>
        </a:p>
      </dgm:t>
    </dgm:pt>
    <dgm:pt modelId="{9ABE5142-9ECA-4FC3-95E8-1C25FA598F2A}" type="sibTrans" cxnId="{6EF7184A-A15D-4079-8BE1-70FCA38B99A7}">
      <dgm:prSet/>
      <dgm:spPr/>
      <dgm:t>
        <a:bodyPr/>
        <a:lstStyle/>
        <a:p>
          <a:endParaRPr lang="es-EC"/>
        </a:p>
      </dgm:t>
    </dgm:pt>
    <dgm:pt modelId="{732F96D6-7E83-47D1-8AD3-20D1B268273E}">
      <dgm:prSet phldrT="[Texto]" custT="1"/>
      <dgm:spPr/>
      <dgm:t>
        <a:bodyPr/>
        <a:lstStyle/>
        <a:p>
          <a:r>
            <a:rPr lang="es-EC" sz="1800" b="1" dirty="0" smtClean="0">
              <a:solidFill>
                <a:schemeClr val="accent6">
                  <a:lumMod val="50000"/>
                </a:schemeClr>
              </a:solidFill>
            </a:rPr>
            <a:t>Concentrar el extracto</a:t>
          </a:r>
          <a:endParaRPr lang="es-EC" sz="1800" b="1" dirty="0">
            <a:solidFill>
              <a:schemeClr val="accent6">
                <a:lumMod val="50000"/>
              </a:schemeClr>
            </a:solidFill>
          </a:endParaRPr>
        </a:p>
      </dgm:t>
    </dgm:pt>
    <dgm:pt modelId="{BB2C00EB-ED07-4ED5-B3C9-A179186D24C3}" type="parTrans" cxnId="{D56CD25F-C1E4-42B5-8361-B0DCBD4BC769}">
      <dgm:prSet/>
      <dgm:spPr/>
      <dgm:t>
        <a:bodyPr/>
        <a:lstStyle/>
        <a:p>
          <a:endParaRPr lang="es-EC"/>
        </a:p>
      </dgm:t>
    </dgm:pt>
    <dgm:pt modelId="{C87CF33D-4906-4D6E-B111-46BFBBF6C222}" type="sibTrans" cxnId="{D56CD25F-C1E4-42B5-8361-B0DCBD4BC769}">
      <dgm:prSet/>
      <dgm:spPr/>
      <dgm:t>
        <a:bodyPr/>
        <a:lstStyle/>
        <a:p>
          <a:endParaRPr lang="es-EC"/>
        </a:p>
      </dgm:t>
    </dgm:pt>
    <dgm:pt modelId="{97244EE6-C008-4F01-8DFE-0016EDB729B6}">
      <dgm:prSet phldrT="[Texto]" custT="1"/>
      <dgm:spPr/>
      <dgm:t>
        <a:bodyPr/>
        <a:lstStyle/>
        <a:p>
          <a:r>
            <a:rPr lang="es-EC" sz="1800" b="1" dirty="0" smtClean="0">
              <a:solidFill>
                <a:schemeClr val="accent6">
                  <a:lumMod val="50000"/>
                </a:schemeClr>
              </a:solidFill>
            </a:rPr>
            <a:t>Licuado en el solvente</a:t>
          </a:r>
          <a:endParaRPr lang="es-EC" sz="1800" b="1" dirty="0">
            <a:solidFill>
              <a:schemeClr val="accent6">
                <a:lumMod val="50000"/>
              </a:schemeClr>
            </a:solidFill>
          </a:endParaRPr>
        </a:p>
      </dgm:t>
    </dgm:pt>
    <dgm:pt modelId="{F3346A5E-6B68-480E-8AF7-4F01E64631E8}" type="parTrans" cxnId="{99A79DB4-3A30-4509-8608-7B4E150FE5D2}">
      <dgm:prSet/>
      <dgm:spPr/>
      <dgm:t>
        <a:bodyPr/>
        <a:lstStyle/>
        <a:p>
          <a:endParaRPr lang="es-EC"/>
        </a:p>
      </dgm:t>
    </dgm:pt>
    <dgm:pt modelId="{2A87778A-4089-44A8-86C2-134E5932FA43}" type="sibTrans" cxnId="{99A79DB4-3A30-4509-8608-7B4E150FE5D2}">
      <dgm:prSet/>
      <dgm:spPr/>
      <dgm:t>
        <a:bodyPr/>
        <a:lstStyle/>
        <a:p>
          <a:endParaRPr lang="es-EC"/>
        </a:p>
      </dgm:t>
    </dgm:pt>
    <dgm:pt modelId="{9F3CB3B8-A37D-4BAF-B0CB-92142F9F9A8D}" type="pres">
      <dgm:prSet presAssocID="{8011C789-614A-427F-83AF-1D2C0D214F5D}" presName="Name0" presStyleCnt="0">
        <dgm:presLayoutVars>
          <dgm:dir/>
          <dgm:resizeHandles val="exact"/>
        </dgm:presLayoutVars>
      </dgm:prSet>
      <dgm:spPr/>
      <dgm:t>
        <a:bodyPr/>
        <a:lstStyle/>
        <a:p>
          <a:endParaRPr lang="es-EC"/>
        </a:p>
      </dgm:t>
    </dgm:pt>
    <dgm:pt modelId="{1ECC34AC-D6AA-41C9-9B5F-23364A75C518}" type="pres">
      <dgm:prSet presAssocID="{97244EE6-C008-4F01-8DFE-0016EDB729B6}" presName="composite" presStyleCnt="0"/>
      <dgm:spPr/>
    </dgm:pt>
    <dgm:pt modelId="{AC516E17-09D1-4092-8FCA-AC508C465EAA}" type="pres">
      <dgm:prSet presAssocID="{97244EE6-C008-4F01-8DFE-0016EDB729B6}" presName="rect1" presStyleLbl="bgShp" presStyleIdx="0" presStyleCnt="4" custAng="540000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pt>
    <dgm:pt modelId="{5D839C15-F8A3-4F78-B98F-45653A57B2AA}" type="pres">
      <dgm:prSet presAssocID="{97244EE6-C008-4F01-8DFE-0016EDB729B6}" presName="rect2" presStyleLbl="trBgShp" presStyleIdx="0" presStyleCnt="4">
        <dgm:presLayoutVars>
          <dgm:bulletEnabled val="1"/>
        </dgm:presLayoutVars>
      </dgm:prSet>
      <dgm:spPr/>
      <dgm:t>
        <a:bodyPr/>
        <a:lstStyle/>
        <a:p>
          <a:endParaRPr lang="es-EC"/>
        </a:p>
      </dgm:t>
    </dgm:pt>
    <dgm:pt modelId="{CA55517C-B091-4BF3-8AD5-71435B38F9EA}" type="pres">
      <dgm:prSet presAssocID="{2A87778A-4089-44A8-86C2-134E5932FA43}" presName="sibTrans" presStyleCnt="0"/>
      <dgm:spPr/>
    </dgm:pt>
    <dgm:pt modelId="{B630A6BB-9272-42B7-A24B-07723BB3C815}" type="pres">
      <dgm:prSet presAssocID="{9229ACFB-AC34-4B7D-B082-C827C5303951}" presName="composite" presStyleCnt="0"/>
      <dgm:spPr/>
    </dgm:pt>
    <dgm:pt modelId="{6023FBC1-F20E-4CD7-912A-05A4F4BAF1C7}" type="pres">
      <dgm:prSet presAssocID="{9229ACFB-AC34-4B7D-B082-C827C5303951}" presName="rect1" presStyleLbl="bgShp" presStyleIdx="1" presStyleCnt="4" custAng="0" custScaleX="99646"/>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1000" r="-21000"/>
          </a:stretch>
        </a:blipFill>
      </dgm:spPr>
    </dgm:pt>
    <dgm:pt modelId="{D93E9464-9FD3-4F15-AEC4-88211B63793A}" type="pres">
      <dgm:prSet presAssocID="{9229ACFB-AC34-4B7D-B082-C827C5303951}" presName="rect2" presStyleLbl="trBgShp" presStyleIdx="1" presStyleCnt="4">
        <dgm:presLayoutVars>
          <dgm:bulletEnabled val="1"/>
        </dgm:presLayoutVars>
      </dgm:prSet>
      <dgm:spPr/>
      <dgm:t>
        <a:bodyPr/>
        <a:lstStyle/>
        <a:p>
          <a:endParaRPr lang="es-EC"/>
        </a:p>
      </dgm:t>
    </dgm:pt>
    <dgm:pt modelId="{28BF43C4-2EF8-4086-8B92-CF489D14BBB4}" type="pres">
      <dgm:prSet presAssocID="{CEF26FE7-EDF3-43AD-9AC4-F1710C527F22}" presName="sibTrans" presStyleCnt="0"/>
      <dgm:spPr/>
    </dgm:pt>
    <dgm:pt modelId="{6E99360A-0286-4E46-870C-00516424ADA4}" type="pres">
      <dgm:prSet presAssocID="{732F96D6-7E83-47D1-8AD3-20D1B268273E}" presName="composite" presStyleCnt="0"/>
      <dgm:spPr/>
    </dgm:pt>
    <dgm:pt modelId="{89A28B7D-CB87-4CCE-A496-3C471AFEDFAF}" type="pres">
      <dgm:prSet presAssocID="{732F96D6-7E83-47D1-8AD3-20D1B268273E}" presName="rect1" presStyleLbl="bgShp" presStyleIdx="2" presStyleCnt="4" custScaleX="98176" custScaleY="98332"/>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7000" r="-7000"/>
          </a:stretch>
        </a:blipFill>
      </dgm:spPr>
      <dgm:t>
        <a:bodyPr/>
        <a:lstStyle/>
        <a:p>
          <a:endParaRPr lang="es-EC"/>
        </a:p>
      </dgm:t>
    </dgm:pt>
    <dgm:pt modelId="{0EF8929E-1B91-4F2C-BE59-7770D8BD12A8}" type="pres">
      <dgm:prSet presAssocID="{732F96D6-7E83-47D1-8AD3-20D1B268273E}" presName="rect2" presStyleLbl="trBgShp" presStyleIdx="2" presStyleCnt="4">
        <dgm:presLayoutVars>
          <dgm:bulletEnabled val="1"/>
        </dgm:presLayoutVars>
      </dgm:prSet>
      <dgm:spPr/>
      <dgm:t>
        <a:bodyPr/>
        <a:lstStyle/>
        <a:p>
          <a:endParaRPr lang="es-EC"/>
        </a:p>
      </dgm:t>
    </dgm:pt>
    <dgm:pt modelId="{4403079B-51CF-4DBF-B97C-DF58EA8E3E7C}" type="pres">
      <dgm:prSet presAssocID="{C87CF33D-4906-4D6E-B111-46BFBBF6C222}" presName="sibTrans" presStyleCnt="0"/>
      <dgm:spPr/>
    </dgm:pt>
    <dgm:pt modelId="{3DBC1341-34B1-427F-804D-5954DAE8FFFD}" type="pres">
      <dgm:prSet presAssocID="{A0C17A3D-29E5-4748-A4D4-0C56989539F2}" presName="composite" presStyleCnt="0"/>
      <dgm:spPr/>
    </dgm:pt>
    <dgm:pt modelId="{5711693B-911D-4AB2-9F06-4004BCCB97E7}" type="pres">
      <dgm:prSet presAssocID="{A0C17A3D-29E5-4748-A4D4-0C56989539F2}" presName="rect1" presStyleLbl="bgShp" presStyleIdx="3" presStyleCnt="4"/>
      <dgm:spPr>
        <a:blipFill>
          <a:blip xmlns:r="http://schemas.openxmlformats.org/officeDocument/2006/relationships" r:embed="rId4" cstate="print">
            <a:extLst>
              <a:ext uri="{28A0092B-C50C-407E-A947-70E740481C1C}">
                <a14:useLocalDpi xmlns:a14="http://schemas.microsoft.com/office/drawing/2010/main" val="0"/>
              </a:ext>
            </a:extLst>
          </a:blip>
          <a:srcRect/>
          <a:stretch>
            <a:fillRect l="-7000" r="-7000"/>
          </a:stretch>
        </a:blipFill>
      </dgm:spPr>
    </dgm:pt>
    <dgm:pt modelId="{91869FBD-005A-4264-AAEE-F6482E3AF3A3}" type="pres">
      <dgm:prSet presAssocID="{A0C17A3D-29E5-4748-A4D4-0C56989539F2}" presName="rect2" presStyleLbl="trBgShp" presStyleIdx="3" presStyleCnt="4">
        <dgm:presLayoutVars>
          <dgm:bulletEnabled val="1"/>
        </dgm:presLayoutVars>
      </dgm:prSet>
      <dgm:spPr/>
      <dgm:t>
        <a:bodyPr/>
        <a:lstStyle/>
        <a:p>
          <a:endParaRPr lang="es-EC"/>
        </a:p>
      </dgm:t>
    </dgm:pt>
  </dgm:ptLst>
  <dgm:cxnLst>
    <dgm:cxn modelId="{00D70712-6AAA-4735-8489-CC3F29C53870}" srcId="{8011C789-614A-427F-83AF-1D2C0D214F5D}" destId="{9229ACFB-AC34-4B7D-B082-C827C5303951}" srcOrd="1" destOrd="0" parTransId="{8593BA10-C9FC-4142-937A-095525D2C822}" sibTransId="{CEF26FE7-EDF3-43AD-9AC4-F1710C527F22}"/>
    <dgm:cxn modelId="{6EF7184A-A15D-4079-8BE1-70FCA38B99A7}" srcId="{8011C789-614A-427F-83AF-1D2C0D214F5D}" destId="{A0C17A3D-29E5-4748-A4D4-0C56989539F2}" srcOrd="3" destOrd="0" parTransId="{BAAF0C53-069B-4108-B7A0-19860860454D}" sibTransId="{9ABE5142-9ECA-4FC3-95E8-1C25FA598F2A}"/>
    <dgm:cxn modelId="{860C1D37-E2D5-431D-B80A-ADCE43BF2B8B}" type="presOf" srcId="{97244EE6-C008-4F01-8DFE-0016EDB729B6}" destId="{5D839C15-F8A3-4F78-B98F-45653A57B2AA}" srcOrd="0" destOrd="0" presId="urn:microsoft.com/office/officeart/2008/layout/BendingPictureSemiTransparentText"/>
    <dgm:cxn modelId="{CD30EA58-BB79-4C90-8C2F-C177CB486A74}" type="presOf" srcId="{732F96D6-7E83-47D1-8AD3-20D1B268273E}" destId="{0EF8929E-1B91-4F2C-BE59-7770D8BD12A8}" srcOrd="0" destOrd="0" presId="urn:microsoft.com/office/officeart/2008/layout/BendingPictureSemiTransparentText"/>
    <dgm:cxn modelId="{FC7A8A6C-6886-4182-BC31-BFDE640B1615}" type="presOf" srcId="{9229ACFB-AC34-4B7D-B082-C827C5303951}" destId="{D93E9464-9FD3-4F15-AEC4-88211B63793A}" srcOrd="0" destOrd="0" presId="urn:microsoft.com/office/officeart/2008/layout/BendingPictureSemiTransparentText"/>
    <dgm:cxn modelId="{C4B1414B-BC3D-4820-8864-35B3882CD99D}" type="presOf" srcId="{8011C789-614A-427F-83AF-1D2C0D214F5D}" destId="{9F3CB3B8-A37D-4BAF-B0CB-92142F9F9A8D}" srcOrd="0" destOrd="0" presId="urn:microsoft.com/office/officeart/2008/layout/BendingPictureSemiTransparentText"/>
    <dgm:cxn modelId="{D56CD25F-C1E4-42B5-8361-B0DCBD4BC769}" srcId="{8011C789-614A-427F-83AF-1D2C0D214F5D}" destId="{732F96D6-7E83-47D1-8AD3-20D1B268273E}" srcOrd="2" destOrd="0" parTransId="{BB2C00EB-ED07-4ED5-B3C9-A179186D24C3}" sibTransId="{C87CF33D-4906-4D6E-B111-46BFBBF6C222}"/>
    <dgm:cxn modelId="{93567BA9-7CA3-439B-9791-BA49D634B243}" type="presOf" srcId="{A0C17A3D-29E5-4748-A4D4-0C56989539F2}" destId="{91869FBD-005A-4264-AAEE-F6482E3AF3A3}" srcOrd="0" destOrd="0" presId="urn:microsoft.com/office/officeart/2008/layout/BendingPictureSemiTransparentText"/>
    <dgm:cxn modelId="{99A79DB4-3A30-4509-8608-7B4E150FE5D2}" srcId="{8011C789-614A-427F-83AF-1D2C0D214F5D}" destId="{97244EE6-C008-4F01-8DFE-0016EDB729B6}" srcOrd="0" destOrd="0" parTransId="{F3346A5E-6B68-480E-8AF7-4F01E64631E8}" sibTransId="{2A87778A-4089-44A8-86C2-134E5932FA43}"/>
    <dgm:cxn modelId="{DA826041-3343-4082-83FC-DFD6A937BFD1}" type="presParOf" srcId="{9F3CB3B8-A37D-4BAF-B0CB-92142F9F9A8D}" destId="{1ECC34AC-D6AA-41C9-9B5F-23364A75C518}" srcOrd="0" destOrd="0" presId="urn:microsoft.com/office/officeart/2008/layout/BendingPictureSemiTransparentText"/>
    <dgm:cxn modelId="{D1FDB1A6-5D36-4245-8E2C-79A6AC0FE416}" type="presParOf" srcId="{1ECC34AC-D6AA-41C9-9B5F-23364A75C518}" destId="{AC516E17-09D1-4092-8FCA-AC508C465EAA}" srcOrd="0" destOrd="0" presId="urn:microsoft.com/office/officeart/2008/layout/BendingPictureSemiTransparentText"/>
    <dgm:cxn modelId="{A12C4FA9-842E-473D-92D4-BBCC5B8443EE}" type="presParOf" srcId="{1ECC34AC-D6AA-41C9-9B5F-23364A75C518}" destId="{5D839C15-F8A3-4F78-B98F-45653A57B2AA}" srcOrd="1" destOrd="0" presId="urn:microsoft.com/office/officeart/2008/layout/BendingPictureSemiTransparentText"/>
    <dgm:cxn modelId="{4D39894F-BBCC-474D-A0D3-1FBC7FB1AEB7}" type="presParOf" srcId="{9F3CB3B8-A37D-4BAF-B0CB-92142F9F9A8D}" destId="{CA55517C-B091-4BF3-8AD5-71435B38F9EA}" srcOrd="1" destOrd="0" presId="urn:microsoft.com/office/officeart/2008/layout/BendingPictureSemiTransparentText"/>
    <dgm:cxn modelId="{2B57A33C-EFEB-4BFA-823E-E26E10BA62A7}" type="presParOf" srcId="{9F3CB3B8-A37D-4BAF-B0CB-92142F9F9A8D}" destId="{B630A6BB-9272-42B7-A24B-07723BB3C815}" srcOrd="2" destOrd="0" presId="urn:microsoft.com/office/officeart/2008/layout/BendingPictureSemiTransparentText"/>
    <dgm:cxn modelId="{AEBFF722-89C9-4D2D-A02C-41F18D9055CF}" type="presParOf" srcId="{B630A6BB-9272-42B7-A24B-07723BB3C815}" destId="{6023FBC1-F20E-4CD7-912A-05A4F4BAF1C7}" srcOrd="0" destOrd="0" presId="urn:microsoft.com/office/officeart/2008/layout/BendingPictureSemiTransparentText"/>
    <dgm:cxn modelId="{29354993-A1DD-40C9-B4F1-F62BC76979E0}" type="presParOf" srcId="{B630A6BB-9272-42B7-A24B-07723BB3C815}" destId="{D93E9464-9FD3-4F15-AEC4-88211B63793A}" srcOrd="1" destOrd="0" presId="urn:microsoft.com/office/officeart/2008/layout/BendingPictureSemiTransparentText"/>
    <dgm:cxn modelId="{253165E8-7748-4D36-BF7D-E9292A6A0C6C}" type="presParOf" srcId="{9F3CB3B8-A37D-4BAF-B0CB-92142F9F9A8D}" destId="{28BF43C4-2EF8-4086-8B92-CF489D14BBB4}" srcOrd="3" destOrd="0" presId="urn:microsoft.com/office/officeart/2008/layout/BendingPictureSemiTransparentText"/>
    <dgm:cxn modelId="{6C4116E3-F289-4C70-A681-6575E7D08437}" type="presParOf" srcId="{9F3CB3B8-A37D-4BAF-B0CB-92142F9F9A8D}" destId="{6E99360A-0286-4E46-870C-00516424ADA4}" srcOrd="4" destOrd="0" presId="urn:microsoft.com/office/officeart/2008/layout/BendingPictureSemiTransparentText"/>
    <dgm:cxn modelId="{0FF1B23B-E989-4BCB-A3B4-7CC390DDA47E}" type="presParOf" srcId="{6E99360A-0286-4E46-870C-00516424ADA4}" destId="{89A28B7D-CB87-4CCE-A496-3C471AFEDFAF}" srcOrd="0" destOrd="0" presId="urn:microsoft.com/office/officeart/2008/layout/BendingPictureSemiTransparentText"/>
    <dgm:cxn modelId="{F81350F6-F448-4CEE-8325-EDD5BD3D7DBB}" type="presParOf" srcId="{6E99360A-0286-4E46-870C-00516424ADA4}" destId="{0EF8929E-1B91-4F2C-BE59-7770D8BD12A8}" srcOrd="1" destOrd="0" presId="urn:microsoft.com/office/officeart/2008/layout/BendingPictureSemiTransparentText"/>
    <dgm:cxn modelId="{ED84D05A-B08F-4D6F-A540-136F080021FD}" type="presParOf" srcId="{9F3CB3B8-A37D-4BAF-B0CB-92142F9F9A8D}" destId="{4403079B-51CF-4DBF-B97C-DF58EA8E3E7C}" srcOrd="5" destOrd="0" presId="urn:microsoft.com/office/officeart/2008/layout/BendingPictureSemiTransparentText"/>
    <dgm:cxn modelId="{B5643B20-1D37-4502-84BD-2DD64D558C1E}" type="presParOf" srcId="{9F3CB3B8-A37D-4BAF-B0CB-92142F9F9A8D}" destId="{3DBC1341-34B1-427F-804D-5954DAE8FFFD}" srcOrd="6" destOrd="0" presId="urn:microsoft.com/office/officeart/2008/layout/BendingPictureSemiTransparentText"/>
    <dgm:cxn modelId="{7F956BC4-A6FB-4FC7-B5AF-8971AE8FE58B}" type="presParOf" srcId="{3DBC1341-34B1-427F-804D-5954DAE8FFFD}" destId="{5711693B-911D-4AB2-9F06-4004BCCB97E7}" srcOrd="0" destOrd="0" presId="urn:microsoft.com/office/officeart/2008/layout/BendingPictureSemiTransparentText"/>
    <dgm:cxn modelId="{40C31AF1-82E5-4ABF-AA87-DE70F410F516}" type="presParOf" srcId="{3DBC1341-34B1-427F-804D-5954DAE8FFFD}" destId="{91869FBD-005A-4264-AAEE-F6482E3AF3A3}" srcOrd="1" destOrd="0" presId="urn:microsoft.com/office/officeart/2008/layout/BendingPictureSemiTransparentTex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011C789-614A-427F-83AF-1D2C0D214F5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s-EC"/>
        </a:p>
      </dgm:t>
    </dgm:pt>
    <dgm:pt modelId="{732F96D6-7E83-47D1-8AD3-20D1B268273E}">
      <dgm:prSet phldrT="[Texto]" custT="1"/>
      <dgm:spPr/>
      <dgm:t>
        <a:bodyPr/>
        <a:lstStyle/>
        <a:p>
          <a:r>
            <a:rPr lang="es-EC" sz="1800" b="1" dirty="0" smtClean="0">
              <a:solidFill>
                <a:schemeClr val="accent6">
                  <a:lumMod val="50000"/>
                </a:schemeClr>
              </a:solidFill>
            </a:rPr>
            <a:t>Alícuota de muestra</a:t>
          </a:r>
          <a:endParaRPr lang="es-EC" sz="1800" b="1" dirty="0">
            <a:solidFill>
              <a:schemeClr val="accent6">
                <a:lumMod val="50000"/>
              </a:schemeClr>
            </a:solidFill>
          </a:endParaRPr>
        </a:p>
      </dgm:t>
    </dgm:pt>
    <dgm:pt modelId="{BB2C00EB-ED07-4ED5-B3C9-A179186D24C3}" type="parTrans" cxnId="{D56CD25F-C1E4-42B5-8361-B0DCBD4BC769}">
      <dgm:prSet/>
      <dgm:spPr/>
      <dgm:t>
        <a:bodyPr/>
        <a:lstStyle/>
        <a:p>
          <a:endParaRPr lang="es-EC"/>
        </a:p>
      </dgm:t>
    </dgm:pt>
    <dgm:pt modelId="{C87CF33D-4906-4D6E-B111-46BFBBF6C222}" type="sibTrans" cxnId="{D56CD25F-C1E4-42B5-8361-B0DCBD4BC769}">
      <dgm:prSet/>
      <dgm:spPr/>
      <dgm:t>
        <a:bodyPr/>
        <a:lstStyle/>
        <a:p>
          <a:endParaRPr lang="es-EC"/>
        </a:p>
      </dgm:t>
    </dgm:pt>
    <dgm:pt modelId="{97244EE6-C008-4F01-8DFE-0016EDB729B6}">
      <dgm:prSet phldrT="[Texto]" custT="1"/>
      <dgm:spPr/>
      <dgm:t>
        <a:bodyPr/>
        <a:lstStyle/>
        <a:p>
          <a:r>
            <a:rPr lang="es-EC" sz="1800" b="1" dirty="0" smtClean="0">
              <a:solidFill>
                <a:schemeClr val="accent6">
                  <a:lumMod val="50000"/>
                </a:schemeClr>
              </a:solidFill>
            </a:rPr>
            <a:t>Muestra homogénea</a:t>
          </a:r>
          <a:endParaRPr lang="es-EC" sz="1800" b="1" dirty="0">
            <a:solidFill>
              <a:schemeClr val="accent6">
                <a:lumMod val="50000"/>
              </a:schemeClr>
            </a:solidFill>
          </a:endParaRPr>
        </a:p>
      </dgm:t>
    </dgm:pt>
    <dgm:pt modelId="{F3346A5E-6B68-480E-8AF7-4F01E64631E8}" type="parTrans" cxnId="{99A79DB4-3A30-4509-8608-7B4E150FE5D2}">
      <dgm:prSet/>
      <dgm:spPr/>
      <dgm:t>
        <a:bodyPr/>
        <a:lstStyle/>
        <a:p>
          <a:endParaRPr lang="es-EC"/>
        </a:p>
      </dgm:t>
    </dgm:pt>
    <dgm:pt modelId="{2A87778A-4089-44A8-86C2-134E5932FA43}" type="sibTrans" cxnId="{99A79DB4-3A30-4509-8608-7B4E150FE5D2}">
      <dgm:prSet/>
      <dgm:spPr/>
      <dgm:t>
        <a:bodyPr/>
        <a:lstStyle/>
        <a:p>
          <a:endParaRPr lang="es-EC"/>
        </a:p>
      </dgm:t>
    </dgm:pt>
    <dgm:pt modelId="{EEA1AD2A-C1B8-4FF1-B8AE-7318E29D08EE}">
      <dgm:prSet phldrT="[Texto]" custT="1"/>
      <dgm:spPr/>
      <dgm:t>
        <a:bodyPr/>
        <a:lstStyle/>
        <a:p>
          <a:r>
            <a:rPr lang="es-EC" sz="1800" b="1" dirty="0" smtClean="0">
              <a:solidFill>
                <a:schemeClr val="accent6">
                  <a:lumMod val="50000"/>
                </a:schemeClr>
              </a:solidFill>
            </a:rPr>
            <a:t>Conservación de la solución</a:t>
          </a:r>
          <a:endParaRPr lang="es-EC" sz="1800" b="1" dirty="0">
            <a:solidFill>
              <a:schemeClr val="accent6">
                <a:lumMod val="50000"/>
              </a:schemeClr>
            </a:solidFill>
          </a:endParaRPr>
        </a:p>
      </dgm:t>
    </dgm:pt>
    <dgm:pt modelId="{2BAA7C2E-2CCC-4721-82B1-8C3F9CC1E0B7}" type="parTrans" cxnId="{9124E756-E1B2-4F2A-9711-513F1E81C5AD}">
      <dgm:prSet/>
      <dgm:spPr/>
      <dgm:t>
        <a:bodyPr/>
        <a:lstStyle/>
        <a:p>
          <a:endParaRPr lang="es-EC"/>
        </a:p>
      </dgm:t>
    </dgm:pt>
    <dgm:pt modelId="{27B2A7F2-9336-4920-872B-9B47BBD55E18}" type="sibTrans" cxnId="{9124E756-E1B2-4F2A-9711-513F1E81C5AD}">
      <dgm:prSet/>
      <dgm:spPr/>
      <dgm:t>
        <a:bodyPr/>
        <a:lstStyle/>
        <a:p>
          <a:endParaRPr lang="es-EC"/>
        </a:p>
      </dgm:t>
    </dgm:pt>
    <dgm:pt modelId="{9F3CB3B8-A37D-4BAF-B0CB-92142F9F9A8D}" type="pres">
      <dgm:prSet presAssocID="{8011C789-614A-427F-83AF-1D2C0D214F5D}" presName="Name0" presStyleCnt="0">
        <dgm:presLayoutVars>
          <dgm:dir/>
          <dgm:resizeHandles val="exact"/>
        </dgm:presLayoutVars>
      </dgm:prSet>
      <dgm:spPr/>
      <dgm:t>
        <a:bodyPr/>
        <a:lstStyle/>
        <a:p>
          <a:endParaRPr lang="es-EC"/>
        </a:p>
      </dgm:t>
    </dgm:pt>
    <dgm:pt modelId="{1ECC34AC-D6AA-41C9-9B5F-23364A75C518}" type="pres">
      <dgm:prSet presAssocID="{97244EE6-C008-4F01-8DFE-0016EDB729B6}" presName="composite" presStyleCnt="0"/>
      <dgm:spPr/>
    </dgm:pt>
    <dgm:pt modelId="{AC516E17-09D1-4092-8FCA-AC508C465EAA}" type="pres">
      <dgm:prSet presAssocID="{97244EE6-C008-4F01-8DFE-0016EDB729B6}" presName="rect1" presStyleLbl="bgShp" presStyleIdx="0" presStyleCnt="3" custAng="5400000" custScaleX="115943" custScaleY="106941"/>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pt>
    <dgm:pt modelId="{5D839C15-F8A3-4F78-B98F-45653A57B2AA}" type="pres">
      <dgm:prSet presAssocID="{97244EE6-C008-4F01-8DFE-0016EDB729B6}" presName="rect2" presStyleLbl="trBgShp" presStyleIdx="0" presStyleCnt="3">
        <dgm:presLayoutVars>
          <dgm:bulletEnabled val="1"/>
        </dgm:presLayoutVars>
      </dgm:prSet>
      <dgm:spPr/>
      <dgm:t>
        <a:bodyPr/>
        <a:lstStyle/>
        <a:p>
          <a:endParaRPr lang="es-EC"/>
        </a:p>
      </dgm:t>
    </dgm:pt>
    <dgm:pt modelId="{CA55517C-B091-4BF3-8AD5-71435B38F9EA}" type="pres">
      <dgm:prSet presAssocID="{2A87778A-4089-44A8-86C2-134E5932FA43}" presName="sibTrans" presStyleCnt="0"/>
      <dgm:spPr/>
    </dgm:pt>
    <dgm:pt modelId="{6E99360A-0286-4E46-870C-00516424ADA4}" type="pres">
      <dgm:prSet presAssocID="{732F96D6-7E83-47D1-8AD3-20D1B268273E}" presName="composite" presStyleCnt="0"/>
      <dgm:spPr/>
    </dgm:pt>
    <dgm:pt modelId="{89A28B7D-CB87-4CCE-A496-3C471AFEDFAF}" type="pres">
      <dgm:prSet presAssocID="{732F96D6-7E83-47D1-8AD3-20D1B268273E}" presName="rect1" presStyleLbl="bgShp" presStyleIdx="1" presStyleCnt="3" custAng="5400000" custScaleX="114686" custScaleY="109935"/>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18000" r="-18000"/>
          </a:stretch>
        </a:blipFill>
      </dgm:spPr>
      <dgm:t>
        <a:bodyPr/>
        <a:lstStyle/>
        <a:p>
          <a:endParaRPr lang="es-EC"/>
        </a:p>
      </dgm:t>
    </dgm:pt>
    <dgm:pt modelId="{0EF8929E-1B91-4F2C-BE59-7770D8BD12A8}" type="pres">
      <dgm:prSet presAssocID="{732F96D6-7E83-47D1-8AD3-20D1B268273E}" presName="rect2" presStyleLbl="trBgShp" presStyleIdx="1" presStyleCnt="3">
        <dgm:presLayoutVars>
          <dgm:bulletEnabled val="1"/>
        </dgm:presLayoutVars>
      </dgm:prSet>
      <dgm:spPr/>
      <dgm:t>
        <a:bodyPr/>
        <a:lstStyle/>
        <a:p>
          <a:endParaRPr lang="es-EC"/>
        </a:p>
      </dgm:t>
    </dgm:pt>
    <dgm:pt modelId="{4403079B-51CF-4DBF-B97C-DF58EA8E3E7C}" type="pres">
      <dgm:prSet presAssocID="{C87CF33D-4906-4D6E-B111-46BFBBF6C222}" presName="sibTrans" presStyleCnt="0"/>
      <dgm:spPr/>
    </dgm:pt>
    <dgm:pt modelId="{3688B451-7590-4E47-81BC-23071BF9DDA3}" type="pres">
      <dgm:prSet presAssocID="{EEA1AD2A-C1B8-4FF1-B8AE-7318E29D08EE}" presName="composite" presStyleCnt="0"/>
      <dgm:spPr/>
    </dgm:pt>
    <dgm:pt modelId="{07AAA75F-10F0-4453-B6F9-5845372C093A}" type="pres">
      <dgm:prSet presAssocID="{EEA1AD2A-C1B8-4FF1-B8AE-7318E29D08EE}" presName="rect1" presStyleLbl="bgShp" presStyleIdx="2" presStyleCnt="3" custAng="5400000" custScaleX="113268" custScaleY="116650"/>
      <dgm:spPr>
        <a:blipFill>
          <a:blip xmlns:r="http://schemas.openxmlformats.org/officeDocument/2006/relationships" r:embed="rId3" cstate="print">
            <a:extLst>
              <a:ext uri="{28A0092B-C50C-407E-A947-70E740481C1C}">
                <a14:useLocalDpi xmlns:a14="http://schemas.microsoft.com/office/drawing/2010/main" val="0"/>
              </a:ext>
            </a:extLst>
          </a:blip>
          <a:srcRect/>
          <a:stretch>
            <a:fillRect l="-21000" r="-21000"/>
          </a:stretch>
        </a:blipFill>
      </dgm:spPr>
    </dgm:pt>
    <dgm:pt modelId="{2FCDE9EC-7DDC-433D-A5FC-9B9D69B155C1}" type="pres">
      <dgm:prSet presAssocID="{EEA1AD2A-C1B8-4FF1-B8AE-7318E29D08EE}" presName="rect2" presStyleLbl="trBgShp" presStyleIdx="2" presStyleCnt="3">
        <dgm:presLayoutVars>
          <dgm:bulletEnabled val="1"/>
        </dgm:presLayoutVars>
      </dgm:prSet>
      <dgm:spPr/>
      <dgm:t>
        <a:bodyPr/>
        <a:lstStyle/>
        <a:p>
          <a:endParaRPr lang="es-EC"/>
        </a:p>
      </dgm:t>
    </dgm:pt>
  </dgm:ptLst>
  <dgm:cxnLst>
    <dgm:cxn modelId="{AF3FAFDE-1145-4975-897D-75D4A463F703}" type="presOf" srcId="{97244EE6-C008-4F01-8DFE-0016EDB729B6}" destId="{5D839C15-F8A3-4F78-B98F-45653A57B2AA}" srcOrd="0" destOrd="0" presId="urn:microsoft.com/office/officeart/2008/layout/BendingPictureSemiTransparentText"/>
    <dgm:cxn modelId="{C1A0E8B3-276C-4830-B15D-955732418D0D}" type="presOf" srcId="{8011C789-614A-427F-83AF-1D2C0D214F5D}" destId="{9F3CB3B8-A37D-4BAF-B0CB-92142F9F9A8D}" srcOrd="0" destOrd="0" presId="urn:microsoft.com/office/officeart/2008/layout/BendingPictureSemiTransparentText"/>
    <dgm:cxn modelId="{9124E756-E1B2-4F2A-9711-513F1E81C5AD}" srcId="{8011C789-614A-427F-83AF-1D2C0D214F5D}" destId="{EEA1AD2A-C1B8-4FF1-B8AE-7318E29D08EE}" srcOrd="2" destOrd="0" parTransId="{2BAA7C2E-2CCC-4721-82B1-8C3F9CC1E0B7}" sibTransId="{27B2A7F2-9336-4920-872B-9B47BBD55E18}"/>
    <dgm:cxn modelId="{8E167239-B731-41EC-925F-98F441ABE46A}" type="presOf" srcId="{732F96D6-7E83-47D1-8AD3-20D1B268273E}" destId="{0EF8929E-1B91-4F2C-BE59-7770D8BD12A8}" srcOrd="0" destOrd="0" presId="urn:microsoft.com/office/officeart/2008/layout/BendingPictureSemiTransparentText"/>
    <dgm:cxn modelId="{D56CD25F-C1E4-42B5-8361-B0DCBD4BC769}" srcId="{8011C789-614A-427F-83AF-1D2C0D214F5D}" destId="{732F96D6-7E83-47D1-8AD3-20D1B268273E}" srcOrd="1" destOrd="0" parTransId="{BB2C00EB-ED07-4ED5-B3C9-A179186D24C3}" sibTransId="{C87CF33D-4906-4D6E-B111-46BFBBF6C222}"/>
    <dgm:cxn modelId="{344BB886-949C-4844-8D50-5DF782B4573A}" type="presOf" srcId="{EEA1AD2A-C1B8-4FF1-B8AE-7318E29D08EE}" destId="{2FCDE9EC-7DDC-433D-A5FC-9B9D69B155C1}" srcOrd="0" destOrd="0" presId="urn:microsoft.com/office/officeart/2008/layout/BendingPictureSemiTransparentText"/>
    <dgm:cxn modelId="{99A79DB4-3A30-4509-8608-7B4E150FE5D2}" srcId="{8011C789-614A-427F-83AF-1D2C0D214F5D}" destId="{97244EE6-C008-4F01-8DFE-0016EDB729B6}" srcOrd="0" destOrd="0" parTransId="{F3346A5E-6B68-480E-8AF7-4F01E64631E8}" sibTransId="{2A87778A-4089-44A8-86C2-134E5932FA43}"/>
    <dgm:cxn modelId="{A312AE1B-CA36-4619-B162-7467E5922E20}" type="presParOf" srcId="{9F3CB3B8-A37D-4BAF-B0CB-92142F9F9A8D}" destId="{1ECC34AC-D6AA-41C9-9B5F-23364A75C518}" srcOrd="0" destOrd="0" presId="urn:microsoft.com/office/officeart/2008/layout/BendingPictureSemiTransparentText"/>
    <dgm:cxn modelId="{09AA6BE5-A4A6-4E2C-AB5E-B5F7A4FAC401}" type="presParOf" srcId="{1ECC34AC-D6AA-41C9-9B5F-23364A75C518}" destId="{AC516E17-09D1-4092-8FCA-AC508C465EAA}" srcOrd="0" destOrd="0" presId="urn:microsoft.com/office/officeart/2008/layout/BendingPictureSemiTransparentText"/>
    <dgm:cxn modelId="{D24344E3-BD2F-4050-B7F7-4579E1222F37}" type="presParOf" srcId="{1ECC34AC-D6AA-41C9-9B5F-23364A75C518}" destId="{5D839C15-F8A3-4F78-B98F-45653A57B2AA}" srcOrd="1" destOrd="0" presId="urn:microsoft.com/office/officeart/2008/layout/BendingPictureSemiTransparentText"/>
    <dgm:cxn modelId="{85FD8D7C-8E51-48DF-AF7A-8C74DFA03946}" type="presParOf" srcId="{9F3CB3B8-A37D-4BAF-B0CB-92142F9F9A8D}" destId="{CA55517C-B091-4BF3-8AD5-71435B38F9EA}" srcOrd="1" destOrd="0" presId="urn:microsoft.com/office/officeart/2008/layout/BendingPictureSemiTransparentText"/>
    <dgm:cxn modelId="{E0F5E035-772C-4952-84A1-B9569D22A50A}" type="presParOf" srcId="{9F3CB3B8-A37D-4BAF-B0CB-92142F9F9A8D}" destId="{6E99360A-0286-4E46-870C-00516424ADA4}" srcOrd="2" destOrd="0" presId="urn:microsoft.com/office/officeart/2008/layout/BendingPictureSemiTransparentText"/>
    <dgm:cxn modelId="{1D8FB0F0-4C4A-4278-A3B2-F7B938EE7D1C}" type="presParOf" srcId="{6E99360A-0286-4E46-870C-00516424ADA4}" destId="{89A28B7D-CB87-4CCE-A496-3C471AFEDFAF}" srcOrd="0" destOrd="0" presId="urn:microsoft.com/office/officeart/2008/layout/BendingPictureSemiTransparentText"/>
    <dgm:cxn modelId="{170045F4-462B-4BC6-A62A-9694DBCD63E0}" type="presParOf" srcId="{6E99360A-0286-4E46-870C-00516424ADA4}" destId="{0EF8929E-1B91-4F2C-BE59-7770D8BD12A8}" srcOrd="1" destOrd="0" presId="urn:microsoft.com/office/officeart/2008/layout/BendingPictureSemiTransparentText"/>
    <dgm:cxn modelId="{0D2E8F27-0189-4E65-803E-2D85E7309702}" type="presParOf" srcId="{9F3CB3B8-A37D-4BAF-B0CB-92142F9F9A8D}" destId="{4403079B-51CF-4DBF-B97C-DF58EA8E3E7C}" srcOrd="3" destOrd="0" presId="urn:microsoft.com/office/officeart/2008/layout/BendingPictureSemiTransparentText"/>
    <dgm:cxn modelId="{9A883AE9-0C59-4622-9E23-7E4ADD553B48}" type="presParOf" srcId="{9F3CB3B8-A37D-4BAF-B0CB-92142F9F9A8D}" destId="{3688B451-7590-4E47-81BC-23071BF9DDA3}" srcOrd="4" destOrd="0" presId="urn:microsoft.com/office/officeart/2008/layout/BendingPictureSemiTransparentText"/>
    <dgm:cxn modelId="{5E4DD60F-F201-442D-99F2-73AD90E64500}" type="presParOf" srcId="{3688B451-7590-4E47-81BC-23071BF9DDA3}" destId="{07AAA75F-10F0-4453-B6F9-5845372C093A}" srcOrd="0" destOrd="0" presId="urn:microsoft.com/office/officeart/2008/layout/BendingPictureSemiTransparentText"/>
    <dgm:cxn modelId="{DCCAA9A2-DB17-479F-9E44-BF783A3FDA0D}" type="presParOf" srcId="{3688B451-7590-4E47-81BC-23071BF9DDA3}" destId="{2FCDE9EC-7DDC-433D-A5FC-9B9D69B155C1}" srcOrd="1" destOrd="0" presId="urn:microsoft.com/office/officeart/2008/layout/BendingPictureSemiTransparentTex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011C789-614A-427F-83AF-1D2C0D214F5D}" type="doc">
      <dgm:prSet loTypeId="urn:microsoft.com/office/officeart/2008/layout/BendingPictureSemiTransparentText" loCatId="picture" qsTypeId="urn:microsoft.com/office/officeart/2005/8/quickstyle/simple1" qsCatId="simple" csTypeId="urn:microsoft.com/office/officeart/2005/8/colors/accent1_2" csCatId="accent1" phldr="1"/>
      <dgm:spPr/>
      <dgm:t>
        <a:bodyPr/>
        <a:lstStyle/>
        <a:p>
          <a:endParaRPr lang="es-EC"/>
        </a:p>
      </dgm:t>
    </dgm:pt>
    <dgm:pt modelId="{9229ACFB-AC34-4B7D-B082-C827C5303951}">
      <dgm:prSet phldrT="[Texto]" custT="1"/>
      <dgm:spPr/>
      <dgm:t>
        <a:bodyPr/>
        <a:lstStyle/>
        <a:p>
          <a:r>
            <a:rPr lang="es-EC" sz="1800" b="1" dirty="0" smtClean="0">
              <a:solidFill>
                <a:schemeClr val="accent6">
                  <a:lumMod val="50000"/>
                </a:schemeClr>
              </a:solidFill>
            </a:rPr>
            <a:t>Ensayo TCP</a:t>
          </a:r>
          <a:endParaRPr lang="es-EC" sz="1800" b="1" dirty="0">
            <a:solidFill>
              <a:schemeClr val="accent6">
                <a:lumMod val="50000"/>
              </a:schemeClr>
            </a:solidFill>
          </a:endParaRPr>
        </a:p>
      </dgm:t>
    </dgm:pt>
    <dgm:pt modelId="{8593BA10-C9FC-4142-937A-095525D2C822}" type="parTrans" cxnId="{00D70712-6AAA-4735-8489-CC3F29C53870}">
      <dgm:prSet/>
      <dgm:spPr/>
      <dgm:t>
        <a:bodyPr/>
        <a:lstStyle/>
        <a:p>
          <a:endParaRPr lang="es-EC"/>
        </a:p>
      </dgm:t>
    </dgm:pt>
    <dgm:pt modelId="{CEF26FE7-EDF3-43AD-9AC4-F1710C527F22}" type="sibTrans" cxnId="{00D70712-6AAA-4735-8489-CC3F29C53870}">
      <dgm:prSet/>
      <dgm:spPr/>
      <dgm:t>
        <a:bodyPr/>
        <a:lstStyle/>
        <a:p>
          <a:endParaRPr lang="es-EC"/>
        </a:p>
      </dgm:t>
    </dgm:pt>
    <dgm:pt modelId="{732F96D6-7E83-47D1-8AD3-20D1B268273E}">
      <dgm:prSet phldrT="[Texto]" custT="1"/>
      <dgm:spPr/>
      <dgm:t>
        <a:bodyPr/>
        <a:lstStyle/>
        <a:p>
          <a:r>
            <a:rPr lang="es-EC" sz="1800" b="1" dirty="0" smtClean="0">
              <a:solidFill>
                <a:schemeClr val="accent6">
                  <a:lumMod val="50000"/>
                </a:schemeClr>
              </a:solidFill>
            </a:rPr>
            <a:t>Ensayo DPPH</a:t>
          </a:r>
          <a:endParaRPr lang="es-EC" sz="1800" b="1" dirty="0">
            <a:solidFill>
              <a:schemeClr val="accent6">
                <a:lumMod val="50000"/>
              </a:schemeClr>
            </a:solidFill>
          </a:endParaRPr>
        </a:p>
      </dgm:t>
    </dgm:pt>
    <dgm:pt modelId="{BB2C00EB-ED07-4ED5-B3C9-A179186D24C3}" type="parTrans" cxnId="{D56CD25F-C1E4-42B5-8361-B0DCBD4BC769}">
      <dgm:prSet/>
      <dgm:spPr/>
      <dgm:t>
        <a:bodyPr/>
        <a:lstStyle/>
        <a:p>
          <a:endParaRPr lang="es-EC"/>
        </a:p>
      </dgm:t>
    </dgm:pt>
    <dgm:pt modelId="{C87CF33D-4906-4D6E-B111-46BFBBF6C222}" type="sibTrans" cxnId="{D56CD25F-C1E4-42B5-8361-B0DCBD4BC769}">
      <dgm:prSet/>
      <dgm:spPr/>
      <dgm:t>
        <a:bodyPr/>
        <a:lstStyle/>
        <a:p>
          <a:endParaRPr lang="es-EC"/>
        </a:p>
      </dgm:t>
    </dgm:pt>
    <dgm:pt modelId="{9F3CB3B8-A37D-4BAF-B0CB-92142F9F9A8D}" type="pres">
      <dgm:prSet presAssocID="{8011C789-614A-427F-83AF-1D2C0D214F5D}" presName="Name0" presStyleCnt="0">
        <dgm:presLayoutVars>
          <dgm:dir/>
          <dgm:resizeHandles val="exact"/>
        </dgm:presLayoutVars>
      </dgm:prSet>
      <dgm:spPr/>
      <dgm:t>
        <a:bodyPr/>
        <a:lstStyle/>
        <a:p>
          <a:endParaRPr lang="es-EC"/>
        </a:p>
      </dgm:t>
    </dgm:pt>
    <dgm:pt modelId="{B630A6BB-9272-42B7-A24B-07723BB3C815}" type="pres">
      <dgm:prSet presAssocID="{9229ACFB-AC34-4B7D-B082-C827C5303951}" presName="composite" presStyleCnt="0"/>
      <dgm:spPr/>
    </dgm:pt>
    <dgm:pt modelId="{6023FBC1-F20E-4CD7-912A-05A4F4BAF1C7}" type="pres">
      <dgm:prSet presAssocID="{9229ACFB-AC34-4B7D-B082-C827C5303951}" presName="rect1" presStyleLbl="bgShp" presStyleIdx="0" presStyleCnt="2" custAng="0"/>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21000" r="-21000"/>
          </a:stretch>
        </a:blipFill>
      </dgm:spPr>
    </dgm:pt>
    <dgm:pt modelId="{D93E9464-9FD3-4F15-AEC4-88211B63793A}" type="pres">
      <dgm:prSet presAssocID="{9229ACFB-AC34-4B7D-B082-C827C5303951}" presName="rect2" presStyleLbl="trBgShp" presStyleIdx="0" presStyleCnt="2">
        <dgm:presLayoutVars>
          <dgm:bulletEnabled val="1"/>
        </dgm:presLayoutVars>
      </dgm:prSet>
      <dgm:spPr/>
      <dgm:t>
        <a:bodyPr/>
        <a:lstStyle/>
        <a:p>
          <a:endParaRPr lang="es-EC"/>
        </a:p>
      </dgm:t>
    </dgm:pt>
    <dgm:pt modelId="{28BF43C4-2EF8-4086-8B92-CF489D14BBB4}" type="pres">
      <dgm:prSet presAssocID="{CEF26FE7-EDF3-43AD-9AC4-F1710C527F22}" presName="sibTrans" presStyleCnt="0"/>
      <dgm:spPr/>
    </dgm:pt>
    <dgm:pt modelId="{6E99360A-0286-4E46-870C-00516424ADA4}" type="pres">
      <dgm:prSet presAssocID="{732F96D6-7E83-47D1-8AD3-20D1B268273E}" presName="composite" presStyleCnt="0"/>
      <dgm:spPr/>
    </dgm:pt>
    <dgm:pt modelId="{89A28B7D-CB87-4CCE-A496-3C471AFEDFAF}" type="pres">
      <dgm:prSet presAssocID="{732F96D6-7E83-47D1-8AD3-20D1B268273E}" presName="rect1" presStyleLbl="bgShp" presStyleIdx="1" presStyleCnt="2" custAng="5400000" custLinFactNeighborX="-2938" custLinFactNeighborY="5672"/>
      <dgm:spPr>
        <a:blipFill>
          <a:blip xmlns:r="http://schemas.openxmlformats.org/officeDocument/2006/relationships" r:embed="rId2" cstate="print">
            <a:extLst>
              <a:ext uri="{28A0092B-C50C-407E-A947-70E740481C1C}">
                <a14:useLocalDpi xmlns:a14="http://schemas.microsoft.com/office/drawing/2010/main" val="0"/>
              </a:ext>
            </a:extLst>
          </a:blip>
          <a:srcRect/>
          <a:stretch>
            <a:fillRect l="-21000" r="-21000"/>
          </a:stretch>
        </a:blipFill>
      </dgm:spPr>
    </dgm:pt>
    <dgm:pt modelId="{0EF8929E-1B91-4F2C-BE59-7770D8BD12A8}" type="pres">
      <dgm:prSet presAssocID="{732F96D6-7E83-47D1-8AD3-20D1B268273E}" presName="rect2" presStyleLbl="trBgShp" presStyleIdx="1" presStyleCnt="2">
        <dgm:presLayoutVars>
          <dgm:bulletEnabled val="1"/>
        </dgm:presLayoutVars>
      </dgm:prSet>
      <dgm:spPr/>
      <dgm:t>
        <a:bodyPr/>
        <a:lstStyle/>
        <a:p>
          <a:endParaRPr lang="es-EC"/>
        </a:p>
      </dgm:t>
    </dgm:pt>
  </dgm:ptLst>
  <dgm:cxnLst>
    <dgm:cxn modelId="{D8ED2A39-729C-4095-97D9-09D1A0149A7B}" type="presOf" srcId="{732F96D6-7E83-47D1-8AD3-20D1B268273E}" destId="{0EF8929E-1B91-4F2C-BE59-7770D8BD12A8}" srcOrd="0" destOrd="0" presId="urn:microsoft.com/office/officeart/2008/layout/BendingPictureSemiTransparentText"/>
    <dgm:cxn modelId="{D56CD25F-C1E4-42B5-8361-B0DCBD4BC769}" srcId="{8011C789-614A-427F-83AF-1D2C0D214F5D}" destId="{732F96D6-7E83-47D1-8AD3-20D1B268273E}" srcOrd="1" destOrd="0" parTransId="{BB2C00EB-ED07-4ED5-B3C9-A179186D24C3}" sibTransId="{C87CF33D-4906-4D6E-B111-46BFBBF6C222}"/>
    <dgm:cxn modelId="{C185DB94-7F81-4B8A-A1D6-AEA8FB3DF482}" type="presOf" srcId="{9229ACFB-AC34-4B7D-B082-C827C5303951}" destId="{D93E9464-9FD3-4F15-AEC4-88211B63793A}" srcOrd="0" destOrd="0" presId="urn:microsoft.com/office/officeart/2008/layout/BendingPictureSemiTransparentText"/>
    <dgm:cxn modelId="{783E55EB-C77C-44F3-AD28-4567B43B14AE}" type="presOf" srcId="{8011C789-614A-427F-83AF-1D2C0D214F5D}" destId="{9F3CB3B8-A37D-4BAF-B0CB-92142F9F9A8D}" srcOrd="0" destOrd="0" presId="urn:microsoft.com/office/officeart/2008/layout/BendingPictureSemiTransparentText"/>
    <dgm:cxn modelId="{00D70712-6AAA-4735-8489-CC3F29C53870}" srcId="{8011C789-614A-427F-83AF-1D2C0D214F5D}" destId="{9229ACFB-AC34-4B7D-B082-C827C5303951}" srcOrd="0" destOrd="0" parTransId="{8593BA10-C9FC-4142-937A-095525D2C822}" sibTransId="{CEF26FE7-EDF3-43AD-9AC4-F1710C527F22}"/>
    <dgm:cxn modelId="{AE13F3D7-30F1-4B8D-A3B1-05050EC06A64}" type="presParOf" srcId="{9F3CB3B8-A37D-4BAF-B0CB-92142F9F9A8D}" destId="{B630A6BB-9272-42B7-A24B-07723BB3C815}" srcOrd="0" destOrd="0" presId="urn:microsoft.com/office/officeart/2008/layout/BendingPictureSemiTransparentText"/>
    <dgm:cxn modelId="{DEBF4A1D-BB80-4574-B00F-767D8B754B2C}" type="presParOf" srcId="{B630A6BB-9272-42B7-A24B-07723BB3C815}" destId="{6023FBC1-F20E-4CD7-912A-05A4F4BAF1C7}" srcOrd="0" destOrd="0" presId="urn:microsoft.com/office/officeart/2008/layout/BendingPictureSemiTransparentText"/>
    <dgm:cxn modelId="{57E7CCA8-8C48-4B40-9FD8-EBEE9A993437}" type="presParOf" srcId="{B630A6BB-9272-42B7-A24B-07723BB3C815}" destId="{D93E9464-9FD3-4F15-AEC4-88211B63793A}" srcOrd="1" destOrd="0" presId="urn:microsoft.com/office/officeart/2008/layout/BendingPictureSemiTransparentText"/>
    <dgm:cxn modelId="{E6C6BF9F-2B76-4138-9A99-D6B431132CC3}" type="presParOf" srcId="{9F3CB3B8-A37D-4BAF-B0CB-92142F9F9A8D}" destId="{28BF43C4-2EF8-4086-8B92-CF489D14BBB4}" srcOrd="1" destOrd="0" presId="urn:microsoft.com/office/officeart/2008/layout/BendingPictureSemiTransparentText"/>
    <dgm:cxn modelId="{72A56BEA-CFF0-4F7F-8ACB-089C83442665}" type="presParOf" srcId="{9F3CB3B8-A37D-4BAF-B0CB-92142F9F9A8D}" destId="{6E99360A-0286-4E46-870C-00516424ADA4}" srcOrd="2" destOrd="0" presId="urn:microsoft.com/office/officeart/2008/layout/BendingPictureSemiTransparentText"/>
    <dgm:cxn modelId="{ED228286-0E1E-407E-A5DB-490827C07F25}" type="presParOf" srcId="{6E99360A-0286-4E46-870C-00516424ADA4}" destId="{89A28B7D-CB87-4CCE-A496-3C471AFEDFAF}" srcOrd="0" destOrd="0" presId="urn:microsoft.com/office/officeart/2008/layout/BendingPictureSemiTransparentText"/>
    <dgm:cxn modelId="{AD6B38F7-3005-4FE7-9EFE-FC46A3C6CC24}" type="presParOf" srcId="{6E99360A-0286-4E46-870C-00516424ADA4}" destId="{0EF8929E-1B91-4F2C-BE59-7770D8BD12A8}" srcOrd="1" destOrd="0" presId="urn:microsoft.com/office/officeart/2008/layout/BendingPictureSemiTransparentTex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AC4CE9A-C9B8-4804-9BCE-3FF139FDC47A}" type="doc">
      <dgm:prSet loTypeId="urn:microsoft.com/office/officeart/2005/8/layout/vList3" loCatId="list" qsTypeId="urn:microsoft.com/office/officeart/2005/8/quickstyle/simple1" qsCatId="simple" csTypeId="urn:microsoft.com/office/officeart/2005/8/colors/accent2_1" csCatId="accent2" phldr="1"/>
      <dgm:spPr/>
    </dgm:pt>
    <dgm:pt modelId="{B62F5B17-37C3-41A0-A152-D2EF066FD9C3}">
      <dgm:prSet phldrT="[Texto]"/>
      <dgm:spPr/>
      <dgm:t>
        <a:bodyPr/>
        <a:lstStyle/>
        <a:p>
          <a:r>
            <a:rPr lang="es-EC" dirty="0" smtClean="0"/>
            <a:t>Espectroscopia ultravioleta-visible</a:t>
          </a:r>
          <a:endParaRPr lang="es-EC" dirty="0"/>
        </a:p>
      </dgm:t>
    </dgm:pt>
    <dgm:pt modelId="{AA0CDAF5-26DD-424A-91AE-A710E4BAFB39}" type="parTrans" cxnId="{DADB7210-AB86-41D0-B2B9-558012C48D12}">
      <dgm:prSet/>
      <dgm:spPr/>
      <dgm:t>
        <a:bodyPr/>
        <a:lstStyle/>
        <a:p>
          <a:endParaRPr lang="es-EC"/>
        </a:p>
      </dgm:t>
    </dgm:pt>
    <dgm:pt modelId="{D2A51401-4E37-41C8-B56D-911A142D538C}" type="sibTrans" cxnId="{DADB7210-AB86-41D0-B2B9-558012C48D12}">
      <dgm:prSet/>
      <dgm:spPr/>
      <dgm:t>
        <a:bodyPr/>
        <a:lstStyle/>
        <a:p>
          <a:endParaRPr lang="es-EC"/>
        </a:p>
      </dgm:t>
    </dgm:pt>
    <dgm:pt modelId="{DF95A7BB-F3D2-4967-BC30-FABE60470356}">
      <dgm:prSet phldrT="[Texto]"/>
      <dgm:spPr/>
      <dgm:t>
        <a:bodyPr/>
        <a:lstStyle/>
        <a:p>
          <a:r>
            <a:rPr lang="es-EC" dirty="0" err="1" smtClean="0"/>
            <a:t>Dynamic</a:t>
          </a:r>
          <a:r>
            <a:rPr lang="es-EC" dirty="0" smtClean="0"/>
            <a:t> Light </a:t>
          </a:r>
          <a:r>
            <a:rPr lang="es-EC" dirty="0" err="1" smtClean="0"/>
            <a:t>Scattering</a:t>
          </a:r>
          <a:r>
            <a:rPr lang="es-EC" dirty="0" smtClean="0"/>
            <a:t> </a:t>
          </a:r>
          <a:endParaRPr lang="es-EC" dirty="0"/>
        </a:p>
      </dgm:t>
    </dgm:pt>
    <dgm:pt modelId="{B6076E97-7D61-4E4D-B385-B04280D2EA88}" type="parTrans" cxnId="{60358510-139E-409A-9685-B7230FE3A373}">
      <dgm:prSet/>
      <dgm:spPr/>
      <dgm:t>
        <a:bodyPr/>
        <a:lstStyle/>
        <a:p>
          <a:endParaRPr lang="es-EC"/>
        </a:p>
      </dgm:t>
    </dgm:pt>
    <dgm:pt modelId="{E2713EFF-3D76-43DA-A324-9B59664B8AB6}" type="sibTrans" cxnId="{60358510-139E-409A-9685-B7230FE3A373}">
      <dgm:prSet/>
      <dgm:spPr/>
      <dgm:t>
        <a:bodyPr/>
        <a:lstStyle/>
        <a:p>
          <a:endParaRPr lang="es-EC"/>
        </a:p>
      </dgm:t>
    </dgm:pt>
    <dgm:pt modelId="{D15101C9-BA4B-4277-BD5A-9A2B9236D9F1}">
      <dgm:prSet phldrT="[Texto]"/>
      <dgm:spPr/>
      <dgm:t>
        <a:bodyPr/>
        <a:lstStyle/>
        <a:p>
          <a:r>
            <a:rPr lang="es-EC" dirty="0" smtClean="0"/>
            <a:t>Microscopio electrónico de barrido en modo de transmisión STEM</a:t>
          </a:r>
          <a:endParaRPr lang="es-EC" dirty="0"/>
        </a:p>
      </dgm:t>
    </dgm:pt>
    <dgm:pt modelId="{CBD0AA2D-33C8-44A3-821A-EC61DD9B4B63}" type="parTrans" cxnId="{C1E8BA1C-F513-41BA-898D-5A4A468F6B18}">
      <dgm:prSet/>
      <dgm:spPr/>
      <dgm:t>
        <a:bodyPr/>
        <a:lstStyle/>
        <a:p>
          <a:endParaRPr lang="es-EC"/>
        </a:p>
      </dgm:t>
    </dgm:pt>
    <dgm:pt modelId="{FC9CD913-8D89-4492-B97D-F3F3D0E62CF3}" type="sibTrans" cxnId="{C1E8BA1C-F513-41BA-898D-5A4A468F6B18}">
      <dgm:prSet/>
      <dgm:spPr/>
      <dgm:t>
        <a:bodyPr/>
        <a:lstStyle/>
        <a:p>
          <a:endParaRPr lang="es-EC"/>
        </a:p>
      </dgm:t>
    </dgm:pt>
    <dgm:pt modelId="{B5AE72AF-C385-450D-BCF6-B48534CF4852}" type="pres">
      <dgm:prSet presAssocID="{DAC4CE9A-C9B8-4804-9BCE-3FF139FDC47A}" presName="linearFlow" presStyleCnt="0">
        <dgm:presLayoutVars>
          <dgm:dir/>
          <dgm:resizeHandles val="exact"/>
        </dgm:presLayoutVars>
      </dgm:prSet>
      <dgm:spPr/>
    </dgm:pt>
    <dgm:pt modelId="{65495AD9-03DC-4EB7-AFF5-C560136EDD0E}" type="pres">
      <dgm:prSet presAssocID="{B62F5B17-37C3-41A0-A152-D2EF066FD9C3}" presName="composite" presStyleCnt="0"/>
      <dgm:spPr/>
    </dgm:pt>
    <dgm:pt modelId="{AF65A1B2-5744-4735-8D6D-F5735E6FB58D}" type="pres">
      <dgm:prSet presAssocID="{B62F5B17-37C3-41A0-A152-D2EF066FD9C3}" presName="imgShp" presStyleLbl="fgImgPlace1" presStyleIdx="0" presStyleCnt="3" custScaleX="280278" custScaleY="272746" custLinFactNeighborX="-76432" custLinFactNeighborY="431"/>
      <dgm:spPr>
        <a:blipFill>
          <a:blip xmlns:r="http://schemas.openxmlformats.org/officeDocument/2006/relationships" r:embed="rId1">
            <a:extLst>
              <a:ext uri="{28A0092B-C50C-407E-A947-70E740481C1C}">
                <a14:useLocalDpi xmlns:a14="http://schemas.microsoft.com/office/drawing/2010/main" val="0"/>
              </a:ext>
            </a:extLst>
          </a:blip>
          <a:srcRect/>
          <a:stretch>
            <a:fillRect l="-30000" r="-30000"/>
          </a:stretch>
        </a:blipFill>
      </dgm:spPr>
    </dgm:pt>
    <dgm:pt modelId="{5F79F549-0855-4E85-B1FF-3353FFFAE741}" type="pres">
      <dgm:prSet presAssocID="{B62F5B17-37C3-41A0-A152-D2EF066FD9C3}" presName="txShp" presStyleLbl="node1" presStyleIdx="0" presStyleCnt="3" custScaleX="70904" custScaleY="113716" custLinFactNeighborX="-14531" custLinFactNeighborY="-10997">
        <dgm:presLayoutVars>
          <dgm:bulletEnabled val="1"/>
        </dgm:presLayoutVars>
      </dgm:prSet>
      <dgm:spPr/>
      <dgm:t>
        <a:bodyPr/>
        <a:lstStyle/>
        <a:p>
          <a:endParaRPr lang="es-EC"/>
        </a:p>
      </dgm:t>
    </dgm:pt>
    <dgm:pt modelId="{0C57C5C7-FDB7-4F9B-AA11-531B7670F022}" type="pres">
      <dgm:prSet presAssocID="{D2A51401-4E37-41C8-B56D-911A142D538C}" presName="spacing" presStyleCnt="0"/>
      <dgm:spPr/>
    </dgm:pt>
    <dgm:pt modelId="{B40B671B-60C5-47D2-AA5A-3BA1FAC3A011}" type="pres">
      <dgm:prSet presAssocID="{DF95A7BB-F3D2-4967-BC30-FABE60470356}" presName="composite" presStyleCnt="0"/>
      <dgm:spPr/>
    </dgm:pt>
    <dgm:pt modelId="{7850638E-BD67-4920-9B9C-DD3FC9A2D6A0}" type="pres">
      <dgm:prSet presAssocID="{DF95A7BB-F3D2-4967-BC30-FABE60470356}" presName="imgShp" presStyleLbl="fgImgPlace1" presStyleIdx="1" presStyleCnt="3" custScaleX="301244" custScaleY="278339" custLinFactNeighborX="-60128" custLinFactNeighborY="-11259"/>
      <dgm:spPr>
        <a:blipFill>
          <a:blip xmlns:r="http://schemas.openxmlformats.org/officeDocument/2006/relationships" r:embed="rId2">
            <a:extLst>
              <a:ext uri="{28A0092B-C50C-407E-A947-70E740481C1C}">
                <a14:useLocalDpi xmlns:a14="http://schemas.microsoft.com/office/drawing/2010/main" val="0"/>
              </a:ext>
            </a:extLst>
          </a:blip>
          <a:srcRect/>
          <a:stretch>
            <a:fillRect l="-32000" r="-32000"/>
          </a:stretch>
        </a:blipFill>
      </dgm:spPr>
    </dgm:pt>
    <dgm:pt modelId="{FFE09417-7D22-4048-9129-1DD16ED6E986}" type="pres">
      <dgm:prSet presAssocID="{DF95A7BB-F3D2-4967-BC30-FABE60470356}" presName="txShp" presStyleLbl="node1" presStyleIdx="1" presStyleCnt="3" custScaleX="72112" custLinFactNeighborX="-14122" custLinFactNeighborY="-13603">
        <dgm:presLayoutVars>
          <dgm:bulletEnabled val="1"/>
        </dgm:presLayoutVars>
      </dgm:prSet>
      <dgm:spPr/>
      <dgm:t>
        <a:bodyPr/>
        <a:lstStyle/>
        <a:p>
          <a:endParaRPr lang="es-EC"/>
        </a:p>
      </dgm:t>
    </dgm:pt>
    <dgm:pt modelId="{6EA8C578-4829-4ABF-9B5B-A4ED14B2C95A}" type="pres">
      <dgm:prSet presAssocID="{E2713EFF-3D76-43DA-A324-9B59664B8AB6}" presName="spacing" presStyleCnt="0"/>
      <dgm:spPr/>
    </dgm:pt>
    <dgm:pt modelId="{58700B54-497C-4514-8C3A-1E9C341F802B}" type="pres">
      <dgm:prSet presAssocID="{D15101C9-BA4B-4277-BD5A-9A2B9236D9F1}" presName="composite" presStyleCnt="0"/>
      <dgm:spPr/>
    </dgm:pt>
    <dgm:pt modelId="{6627E251-ACAB-4D4D-9EEB-F9D9E97EAC72}" type="pres">
      <dgm:prSet presAssocID="{D15101C9-BA4B-4277-BD5A-9A2B9236D9F1}" presName="imgShp" presStyleLbl="fgImgPlace1" presStyleIdx="2" presStyleCnt="3" custScaleX="287851" custScaleY="247808" custLinFactNeighborX="-58965" custLinFactNeighborY="9772"/>
      <dgm:spPr>
        <a:blipFill>
          <a:blip xmlns:r="http://schemas.openxmlformats.org/officeDocument/2006/relationships" r:embed="rId3">
            <a:extLst>
              <a:ext uri="{28A0092B-C50C-407E-A947-70E740481C1C}">
                <a14:useLocalDpi xmlns:a14="http://schemas.microsoft.com/office/drawing/2010/main" val="0"/>
              </a:ext>
            </a:extLst>
          </a:blip>
          <a:srcRect/>
          <a:stretch>
            <a:fillRect t="-29000" b="-29000"/>
          </a:stretch>
        </a:blipFill>
      </dgm:spPr>
    </dgm:pt>
    <dgm:pt modelId="{57EE72FE-5EC9-442B-B339-5BDF4C9D7A51}" type="pres">
      <dgm:prSet presAssocID="{D15101C9-BA4B-4277-BD5A-9A2B9236D9F1}" presName="txShp" presStyleLbl="node1" presStyleIdx="2" presStyleCnt="3" custScaleX="73688" custScaleY="98789" custLinFactNeighborX="-13309" custLinFactNeighborY="-11788">
        <dgm:presLayoutVars>
          <dgm:bulletEnabled val="1"/>
        </dgm:presLayoutVars>
      </dgm:prSet>
      <dgm:spPr/>
      <dgm:t>
        <a:bodyPr/>
        <a:lstStyle/>
        <a:p>
          <a:endParaRPr lang="es-EC"/>
        </a:p>
      </dgm:t>
    </dgm:pt>
  </dgm:ptLst>
  <dgm:cxnLst>
    <dgm:cxn modelId="{C1E8BA1C-F513-41BA-898D-5A4A468F6B18}" srcId="{DAC4CE9A-C9B8-4804-9BCE-3FF139FDC47A}" destId="{D15101C9-BA4B-4277-BD5A-9A2B9236D9F1}" srcOrd="2" destOrd="0" parTransId="{CBD0AA2D-33C8-44A3-821A-EC61DD9B4B63}" sibTransId="{FC9CD913-8D89-4492-B97D-F3F3D0E62CF3}"/>
    <dgm:cxn modelId="{3DE4DA56-0B5E-448F-8F59-197AAC9E3D8C}" type="presOf" srcId="{B62F5B17-37C3-41A0-A152-D2EF066FD9C3}" destId="{5F79F549-0855-4E85-B1FF-3353FFFAE741}" srcOrd="0" destOrd="0" presId="urn:microsoft.com/office/officeart/2005/8/layout/vList3"/>
    <dgm:cxn modelId="{E2582DCC-E1F5-41C9-A0FF-9437BE417D96}" type="presOf" srcId="{D15101C9-BA4B-4277-BD5A-9A2B9236D9F1}" destId="{57EE72FE-5EC9-442B-B339-5BDF4C9D7A51}" srcOrd="0" destOrd="0" presId="urn:microsoft.com/office/officeart/2005/8/layout/vList3"/>
    <dgm:cxn modelId="{DADB7210-AB86-41D0-B2B9-558012C48D12}" srcId="{DAC4CE9A-C9B8-4804-9BCE-3FF139FDC47A}" destId="{B62F5B17-37C3-41A0-A152-D2EF066FD9C3}" srcOrd="0" destOrd="0" parTransId="{AA0CDAF5-26DD-424A-91AE-A710E4BAFB39}" sibTransId="{D2A51401-4E37-41C8-B56D-911A142D538C}"/>
    <dgm:cxn modelId="{D5C5EDC0-60C8-4A17-AB6B-4F01F613666D}" type="presOf" srcId="{DF95A7BB-F3D2-4967-BC30-FABE60470356}" destId="{FFE09417-7D22-4048-9129-1DD16ED6E986}" srcOrd="0" destOrd="0" presId="urn:microsoft.com/office/officeart/2005/8/layout/vList3"/>
    <dgm:cxn modelId="{60358510-139E-409A-9685-B7230FE3A373}" srcId="{DAC4CE9A-C9B8-4804-9BCE-3FF139FDC47A}" destId="{DF95A7BB-F3D2-4967-BC30-FABE60470356}" srcOrd="1" destOrd="0" parTransId="{B6076E97-7D61-4E4D-B385-B04280D2EA88}" sibTransId="{E2713EFF-3D76-43DA-A324-9B59664B8AB6}"/>
    <dgm:cxn modelId="{2BC3BE6D-8481-4B61-BEA3-63E32592FD9F}" type="presOf" srcId="{DAC4CE9A-C9B8-4804-9BCE-3FF139FDC47A}" destId="{B5AE72AF-C385-450D-BCF6-B48534CF4852}" srcOrd="0" destOrd="0" presId="urn:microsoft.com/office/officeart/2005/8/layout/vList3"/>
    <dgm:cxn modelId="{FA1C9934-9F25-45F7-8043-B606BE941BCA}" type="presParOf" srcId="{B5AE72AF-C385-450D-BCF6-B48534CF4852}" destId="{65495AD9-03DC-4EB7-AFF5-C560136EDD0E}" srcOrd="0" destOrd="0" presId="urn:microsoft.com/office/officeart/2005/8/layout/vList3"/>
    <dgm:cxn modelId="{2C59E31F-34C7-4804-85F2-A9F20517BBF0}" type="presParOf" srcId="{65495AD9-03DC-4EB7-AFF5-C560136EDD0E}" destId="{AF65A1B2-5744-4735-8D6D-F5735E6FB58D}" srcOrd="0" destOrd="0" presId="urn:microsoft.com/office/officeart/2005/8/layout/vList3"/>
    <dgm:cxn modelId="{794096DD-9FF7-4D55-B1A4-FD8B99C05F08}" type="presParOf" srcId="{65495AD9-03DC-4EB7-AFF5-C560136EDD0E}" destId="{5F79F549-0855-4E85-B1FF-3353FFFAE741}" srcOrd="1" destOrd="0" presId="urn:microsoft.com/office/officeart/2005/8/layout/vList3"/>
    <dgm:cxn modelId="{DF015976-AF91-4525-8AEA-0386538B8316}" type="presParOf" srcId="{B5AE72AF-C385-450D-BCF6-B48534CF4852}" destId="{0C57C5C7-FDB7-4F9B-AA11-531B7670F022}" srcOrd="1" destOrd="0" presId="urn:microsoft.com/office/officeart/2005/8/layout/vList3"/>
    <dgm:cxn modelId="{29FF41D9-7189-4132-A36A-9E4071BC3958}" type="presParOf" srcId="{B5AE72AF-C385-450D-BCF6-B48534CF4852}" destId="{B40B671B-60C5-47D2-AA5A-3BA1FAC3A011}" srcOrd="2" destOrd="0" presId="urn:microsoft.com/office/officeart/2005/8/layout/vList3"/>
    <dgm:cxn modelId="{D5D6D535-10A0-475E-8FB1-D0B570905661}" type="presParOf" srcId="{B40B671B-60C5-47D2-AA5A-3BA1FAC3A011}" destId="{7850638E-BD67-4920-9B9C-DD3FC9A2D6A0}" srcOrd="0" destOrd="0" presId="urn:microsoft.com/office/officeart/2005/8/layout/vList3"/>
    <dgm:cxn modelId="{889EC513-86F0-44D8-99F8-1B92EDF37CF0}" type="presParOf" srcId="{B40B671B-60C5-47D2-AA5A-3BA1FAC3A011}" destId="{FFE09417-7D22-4048-9129-1DD16ED6E986}" srcOrd="1" destOrd="0" presId="urn:microsoft.com/office/officeart/2005/8/layout/vList3"/>
    <dgm:cxn modelId="{33F51CE6-6BA2-4A79-9BFC-1BB54014922B}" type="presParOf" srcId="{B5AE72AF-C385-450D-BCF6-B48534CF4852}" destId="{6EA8C578-4829-4ABF-9B5B-A4ED14B2C95A}" srcOrd="3" destOrd="0" presId="urn:microsoft.com/office/officeart/2005/8/layout/vList3"/>
    <dgm:cxn modelId="{15C390FC-3C57-4886-BA54-4881FD15D61C}" type="presParOf" srcId="{B5AE72AF-C385-450D-BCF6-B48534CF4852}" destId="{58700B54-497C-4514-8C3A-1E9C341F802B}" srcOrd="4" destOrd="0" presId="urn:microsoft.com/office/officeart/2005/8/layout/vList3"/>
    <dgm:cxn modelId="{A67D75ED-B693-44A2-910F-120217AC70C7}" type="presParOf" srcId="{58700B54-497C-4514-8C3A-1E9C341F802B}" destId="{6627E251-ACAB-4D4D-9EEB-F9D9E97EAC72}" srcOrd="0" destOrd="0" presId="urn:microsoft.com/office/officeart/2005/8/layout/vList3"/>
    <dgm:cxn modelId="{A7761384-177F-4FA6-A66C-63560D8F4AE4}" type="presParOf" srcId="{58700B54-497C-4514-8C3A-1E9C341F802B}" destId="{57EE72FE-5EC9-442B-B339-5BDF4C9D7A5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223A5-29B0-427B-92B7-FE8533886352}">
      <dsp:nvSpPr>
        <dsp:cNvPr id="0" name=""/>
        <dsp:cNvSpPr/>
      </dsp:nvSpPr>
      <dsp:spPr>
        <a:xfrm>
          <a:off x="0" y="0"/>
          <a:ext cx="8408462" cy="0"/>
        </a:xfrm>
        <a:prstGeom prst="line">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w="9525" cap="flat" cmpd="sng" algn="ctr">
          <a:solidFill>
            <a:schemeClr val="accent1">
              <a:shade val="80000"/>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3">
          <a:scrgbClr r="0" g="0" b="0"/>
        </a:fillRef>
        <a:effectRef idx="2">
          <a:scrgbClr r="0" g="0" b="0"/>
        </a:effectRef>
        <a:fontRef idx="minor">
          <a:schemeClr val="lt1"/>
        </a:fontRef>
      </dsp:style>
    </dsp:sp>
    <dsp:sp modelId="{CDCD0075-0811-4312-9C34-9F46C3F06759}">
      <dsp:nvSpPr>
        <dsp:cNvPr id="0" name=""/>
        <dsp:cNvSpPr/>
      </dsp:nvSpPr>
      <dsp:spPr>
        <a:xfrm>
          <a:off x="0" y="0"/>
          <a:ext cx="1681692" cy="547260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l" defTabSz="711200">
            <a:lnSpc>
              <a:spcPct val="90000"/>
            </a:lnSpc>
            <a:spcBef>
              <a:spcPct val="0"/>
            </a:spcBef>
            <a:spcAft>
              <a:spcPct val="35000"/>
            </a:spcAft>
          </a:pPr>
          <a:r>
            <a:rPr lang="es-EC" sz="1600" b="1" kern="1200" dirty="0" smtClean="0"/>
            <a:t>Objetivos</a:t>
          </a:r>
          <a:endParaRPr lang="es-EC" sz="1600" b="1" kern="1200" dirty="0"/>
        </a:p>
      </dsp:txBody>
      <dsp:txXfrm>
        <a:off x="0" y="0"/>
        <a:ext cx="1681692" cy="5472608"/>
      </dsp:txXfrm>
    </dsp:sp>
    <dsp:sp modelId="{D1893B89-9CBD-4FB5-834F-6F5D940C80A3}">
      <dsp:nvSpPr>
        <dsp:cNvPr id="0" name=""/>
        <dsp:cNvSpPr/>
      </dsp:nvSpPr>
      <dsp:spPr>
        <a:xfrm>
          <a:off x="1807819" y="51572"/>
          <a:ext cx="6600642" cy="1031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just" defTabSz="711200">
            <a:lnSpc>
              <a:spcPct val="90000"/>
            </a:lnSpc>
            <a:spcBef>
              <a:spcPct val="0"/>
            </a:spcBef>
            <a:spcAft>
              <a:spcPct val="35000"/>
            </a:spcAft>
          </a:pPr>
          <a:r>
            <a:rPr lang="es-EC" sz="1600" b="1" kern="1200" dirty="0" smtClean="0">
              <a:solidFill>
                <a:schemeClr val="accent6">
                  <a:lumMod val="50000"/>
                </a:schemeClr>
              </a:solidFill>
            </a:rPr>
            <a:t>Sintetizar y caracterizar </a:t>
          </a:r>
          <a:r>
            <a:rPr lang="es-EC" sz="1600" b="1" kern="1200" dirty="0" err="1" smtClean="0">
              <a:solidFill>
                <a:schemeClr val="accent6">
                  <a:lumMod val="50000"/>
                </a:schemeClr>
              </a:solidFill>
            </a:rPr>
            <a:t>nanopartículas</a:t>
          </a:r>
          <a:r>
            <a:rPr lang="es-EC" sz="1600" b="1" kern="1200" dirty="0" smtClean="0">
              <a:solidFill>
                <a:schemeClr val="accent6">
                  <a:lumMod val="50000"/>
                </a:schemeClr>
              </a:solidFill>
            </a:rPr>
            <a:t> de plata a partir de extracto de Carrasquilla (</a:t>
          </a:r>
          <a:r>
            <a:rPr lang="es-EC" sz="1600" b="1" i="1" kern="1200" dirty="0" err="1" smtClean="0">
              <a:solidFill>
                <a:schemeClr val="accent6">
                  <a:lumMod val="50000"/>
                </a:schemeClr>
              </a:solidFill>
            </a:rPr>
            <a:t>Berberis</a:t>
          </a:r>
          <a:r>
            <a:rPr lang="es-EC" sz="1600" b="1" i="1" kern="1200" dirty="0" smtClean="0">
              <a:solidFill>
                <a:schemeClr val="accent6">
                  <a:lumMod val="50000"/>
                </a:schemeClr>
              </a:solidFill>
            </a:rPr>
            <a:t> </a:t>
          </a:r>
          <a:r>
            <a:rPr lang="es-EC" sz="1600" b="1" i="1" kern="1200" dirty="0" err="1" smtClean="0">
              <a:solidFill>
                <a:schemeClr val="accent6">
                  <a:lumMod val="50000"/>
                </a:schemeClr>
              </a:solidFill>
            </a:rPr>
            <a:t>hallii</a:t>
          </a:r>
          <a:r>
            <a:rPr lang="es-EC" sz="1600" b="1" kern="1200" dirty="0" smtClean="0">
              <a:solidFill>
                <a:schemeClr val="accent6">
                  <a:lumMod val="50000"/>
                </a:schemeClr>
              </a:solidFill>
            </a:rPr>
            <a:t>) y evaluación de su actividad </a:t>
          </a:r>
          <a:r>
            <a:rPr lang="es-EC" sz="1600" b="1" kern="1200" dirty="0" err="1" smtClean="0">
              <a:solidFill>
                <a:schemeClr val="accent6">
                  <a:lumMod val="50000"/>
                </a:schemeClr>
              </a:solidFill>
            </a:rPr>
            <a:t>fotocatalítica</a:t>
          </a:r>
          <a:r>
            <a:rPr lang="es-EC" sz="1600" b="1" kern="1200" dirty="0" smtClean="0">
              <a:solidFill>
                <a:schemeClr val="accent6">
                  <a:lumMod val="50000"/>
                </a:schemeClr>
              </a:solidFill>
            </a:rPr>
            <a:t> en tintes textiles</a:t>
          </a:r>
          <a:endParaRPr lang="es-EC" sz="1600" b="1" kern="1200" dirty="0">
            <a:solidFill>
              <a:schemeClr val="accent6">
                <a:lumMod val="50000"/>
              </a:schemeClr>
            </a:solidFill>
          </a:endParaRPr>
        </a:p>
      </dsp:txBody>
      <dsp:txXfrm>
        <a:off x="1807819" y="51572"/>
        <a:ext cx="6600642" cy="1031458"/>
      </dsp:txXfrm>
    </dsp:sp>
    <dsp:sp modelId="{05A0265E-9B75-431A-BB1A-56355FA3FA4E}">
      <dsp:nvSpPr>
        <dsp:cNvPr id="0" name=""/>
        <dsp:cNvSpPr/>
      </dsp:nvSpPr>
      <dsp:spPr>
        <a:xfrm>
          <a:off x="1681692" y="1083031"/>
          <a:ext cx="672676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09DEDE45-B6E6-4AB1-9CE5-942F20DB86DB}">
      <dsp:nvSpPr>
        <dsp:cNvPr id="0" name=""/>
        <dsp:cNvSpPr/>
      </dsp:nvSpPr>
      <dsp:spPr>
        <a:xfrm>
          <a:off x="1807819" y="1134604"/>
          <a:ext cx="6600642" cy="1031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just" defTabSz="711200">
            <a:lnSpc>
              <a:spcPct val="90000"/>
            </a:lnSpc>
            <a:spcBef>
              <a:spcPct val="0"/>
            </a:spcBef>
            <a:spcAft>
              <a:spcPct val="35000"/>
            </a:spcAft>
          </a:pPr>
          <a:r>
            <a:rPr lang="es-EC" sz="1600" kern="1200" dirty="0" smtClean="0"/>
            <a:t>Obtener el extracto pigmentado de carrasquilla mediante maceración con un solvente polar.</a:t>
          </a:r>
          <a:endParaRPr lang="es-EC" sz="1600" kern="1200" dirty="0"/>
        </a:p>
      </dsp:txBody>
      <dsp:txXfrm>
        <a:off x="1807819" y="1134604"/>
        <a:ext cx="6600642" cy="1031458"/>
      </dsp:txXfrm>
    </dsp:sp>
    <dsp:sp modelId="{D4A172D3-FDDE-48B2-95A5-B666378B48A2}">
      <dsp:nvSpPr>
        <dsp:cNvPr id="0" name=""/>
        <dsp:cNvSpPr/>
      </dsp:nvSpPr>
      <dsp:spPr>
        <a:xfrm>
          <a:off x="1681692" y="2166062"/>
          <a:ext cx="672676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B8D3F101-A040-4EF4-B768-876AEFB2D75F}">
      <dsp:nvSpPr>
        <dsp:cNvPr id="0" name=""/>
        <dsp:cNvSpPr/>
      </dsp:nvSpPr>
      <dsp:spPr>
        <a:xfrm>
          <a:off x="1807819" y="2217635"/>
          <a:ext cx="6600642" cy="1031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just" defTabSz="711200">
            <a:lnSpc>
              <a:spcPct val="90000"/>
            </a:lnSpc>
            <a:spcBef>
              <a:spcPct val="0"/>
            </a:spcBef>
            <a:spcAft>
              <a:spcPct val="35000"/>
            </a:spcAft>
          </a:pPr>
          <a:r>
            <a:rPr lang="es-EC" sz="1600" kern="1200" dirty="0" smtClean="0"/>
            <a:t>Establecer las condiciones óptimas para la síntesis de </a:t>
          </a:r>
          <a:r>
            <a:rPr lang="es-EC" sz="1600" kern="1200" dirty="0" err="1" smtClean="0"/>
            <a:t>nanopartículas</a:t>
          </a:r>
          <a:r>
            <a:rPr lang="es-EC" sz="1600" kern="1200" dirty="0" smtClean="0"/>
            <a:t> usando el pigmento de carrasquilla.</a:t>
          </a:r>
          <a:endParaRPr lang="es-EC" sz="1600" kern="1200" dirty="0"/>
        </a:p>
      </dsp:txBody>
      <dsp:txXfrm>
        <a:off x="1807819" y="2217635"/>
        <a:ext cx="6600642" cy="1031458"/>
      </dsp:txXfrm>
    </dsp:sp>
    <dsp:sp modelId="{F0383FAD-6D29-49AD-A94E-8B7E844BD804}">
      <dsp:nvSpPr>
        <dsp:cNvPr id="0" name=""/>
        <dsp:cNvSpPr/>
      </dsp:nvSpPr>
      <dsp:spPr>
        <a:xfrm>
          <a:off x="1681692" y="3249093"/>
          <a:ext cx="672676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766694BA-4F09-4A39-BCD4-EAA3375A85E7}">
      <dsp:nvSpPr>
        <dsp:cNvPr id="0" name=""/>
        <dsp:cNvSpPr/>
      </dsp:nvSpPr>
      <dsp:spPr>
        <a:xfrm>
          <a:off x="1807819" y="3300666"/>
          <a:ext cx="6600642" cy="1031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just" defTabSz="711200">
            <a:lnSpc>
              <a:spcPct val="90000"/>
            </a:lnSpc>
            <a:spcBef>
              <a:spcPct val="0"/>
            </a:spcBef>
            <a:spcAft>
              <a:spcPct val="35000"/>
            </a:spcAft>
          </a:pPr>
          <a:r>
            <a:rPr lang="es-EC" sz="1600" kern="1200" dirty="0" smtClean="0"/>
            <a:t>Caracterizar las muestras obtenidas utilizando técnicas espectroscópicas, </a:t>
          </a:r>
          <a:r>
            <a:rPr lang="es-EC" sz="1600" kern="1200" dirty="0" smtClean="0"/>
            <a:t>microscópicas, de difracción y con pruebas electroquímicas.</a:t>
          </a:r>
          <a:endParaRPr lang="es-EC" sz="1600" kern="1200" dirty="0"/>
        </a:p>
      </dsp:txBody>
      <dsp:txXfrm>
        <a:off x="1807819" y="3300666"/>
        <a:ext cx="6600642" cy="1031458"/>
      </dsp:txXfrm>
    </dsp:sp>
    <dsp:sp modelId="{F594E8A1-31E8-42A3-8F0C-7A0C4A5E0966}">
      <dsp:nvSpPr>
        <dsp:cNvPr id="0" name=""/>
        <dsp:cNvSpPr/>
      </dsp:nvSpPr>
      <dsp:spPr>
        <a:xfrm>
          <a:off x="1681692" y="4332125"/>
          <a:ext cx="672676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 modelId="{CFE23978-77A2-4039-8F89-D154A76ADE23}">
      <dsp:nvSpPr>
        <dsp:cNvPr id="0" name=""/>
        <dsp:cNvSpPr/>
      </dsp:nvSpPr>
      <dsp:spPr>
        <a:xfrm>
          <a:off x="1807819" y="4383697"/>
          <a:ext cx="6600642" cy="10314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lvl="0" algn="just" defTabSz="711200">
            <a:lnSpc>
              <a:spcPct val="90000"/>
            </a:lnSpc>
            <a:spcBef>
              <a:spcPct val="0"/>
            </a:spcBef>
            <a:spcAft>
              <a:spcPct val="35000"/>
            </a:spcAft>
          </a:pPr>
          <a:r>
            <a:rPr lang="es-EC" sz="1600" kern="1200" dirty="0" smtClean="0"/>
            <a:t>Evaluar el porcentaje de degradación </a:t>
          </a:r>
          <a:r>
            <a:rPr lang="es-EC" sz="1600" kern="1200" dirty="0" err="1" smtClean="0"/>
            <a:t>fotocatalítica</a:t>
          </a:r>
          <a:r>
            <a:rPr lang="es-EC" sz="1600" kern="1200" dirty="0" smtClean="0"/>
            <a:t> de colorantes sintéticos asistida por </a:t>
          </a:r>
          <a:r>
            <a:rPr lang="es-EC" sz="1600" kern="1200" dirty="0" err="1" smtClean="0"/>
            <a:t>nanopartículas</a:t>
          </a:r>
          <a:r>
            <a:rPr lang="es-EC" sz="1600" kern="1200" dirty="0" smtClean="0"/>
            <a:t> de plata. </a:t>
          </a:r>
          <a:endParaRPr lang="es-EC" sz="1600" kern="1200" dirty="0"/>
        </a:p>
      </dsp:txBody>
      <dsp:txXfrm>
        <a:off x="1807819" y="4383697"/>
        <a:ext cx="6600642" cy="1031458"/>
      </dsp:txXfrm>
    </dsp:sp>
    <dsp:sp modelId="{4DD1E3DC-6FA9-41A4-9838-02588FEE79A2}">
      <dsp:nvSpPr>
        <dsp:cNvPr id="0" name=""/>
        <dsp:cNvSpPr/>
      </dsp:nvSpPr>
      <dsp:spPr>
        <a:xfrm>
          <a:off x="1681692" y="5415156"/>
          <a:ext cx="6726769" cy="0"/>
        </a:xfrm>
        <a:prstGeom prst="line">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82.wmf"/><Relationship Id="rId1" Type="http://schemas.openxmlformats.org/officeDocument/2006/relationships/image" Target="../media/image8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1.wmf"/><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55.wmf"/><Relationship Id="rId2" Type="http://schemas.openxmlformats.org/officeDocument/2006/relationships/image" Target="../media/image54.wmf"/><Relationship Id="rId1" Type="http://schemas.openxmlformats.org/officeDocument/2006/relationships/image" Target="../media/image53.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69.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image" Target="../media/image72.wmf"/><Relationship Id="rId1" Type="http://schemas.openxmlformats.org/officeDocument/2006/relationships/image" Target="../media/image7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648C56-B970-4DB1-B300-D28D97B3D2B6}" type="datetimeFigureOut">
              <a:rPr lang="es-MX" smtClean="0"/>
              <a:pPr/>
              <a:t>10/09/2018</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BF55B78-7BD6-4331-88C9-C5ACA635E619}" type="slidenum">
              <a:rPr lang="es-MX" smtClean="0"/>
              <a:pPr/>
              <a:t>‹Nº›</a:t>
            </a:fld>
            <a:endParaRPr lang="es-MX"/>
          </a:p>
        </p:txBody>
      </p:sp>
    </p:spTree>
    <p:extLst>
      <p:ext uri="{BB962C8B-B14F-4D97-AF65-F5344CB8AC3E}">
        <p14:creationId xmlns:p14="http://schemas.microsoft.com/office/powerpoint/2010/main" val="36250701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es.123rf.com/photo_14572775_gota-de-agua-pura-con-una-imagen-de-la-vida-marina-en-las-manos-la-preservacion-de-la-pureza-de-los-.html"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es.123rf.com/photo_14572775_gota-de-agua-pura-con-una-imagen-de-la-vida-marina-en-las-manos-la-preservacion-de-la-pureza-de-los-.html"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es.123rf.com/photo_14572775_gota-de-agua-pura-con-una-imagen-de-la-vida-marina-en-las-manos-la-preservacion-de-la-pureza-de-los-.html"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 name="2 Marcador de notas"/>
          <p:cNvSpPr>
            <a:spLocks noGrp="1"/>
          </p:cNvSpPr>
          <p:nvPr>
            <p:ph type="body" idx="1"/>
          </p:nvPr>
        </p:nvSpPr>
        <p:spPr/>
        <p:txBody>
          <a:bodyPr>
            <a:normAutofit/>
          </a:bodyPr>
          <a:lstStyle/>
          <a:p>
            <a:pPr>
              <a:defRPr/>
            </a:pPr>
            <a:r>
              <a:rPr lang="es-EC" dirty="0" smtClean="0"/>
              <a:t> </a:t>
            </a:r>
            <a:endParaRPr lang="es-ES" dirty="0" smtClean="0"/>
          </a:p>
          <a:p>
            <a:pPr>
              <a:defRPr/>
            </a:pPr>
            <a:r>
              <a:rPr lang="es-EC" dirty="0" smtClean="0"/>
              <a:t> </a:t>
            </a:r>
            <a:endParaRPr lang="es-ES" dirty="0" smtClean="0"/>
          </a:p>
          <a:p>
            <a:pPr>
              <a:defRPr/>
            </a:pPr>
            <a:r>
              <a:rPr lang="es-EC" dirty="0" smtClean="0"/>
              <a:t>La industria textil se caracteriza por ser una de las actividades más contaminantes, debido a los residuos que genera y los altos consumos de agua, energía y reactivos químicos. Las aguas residuales generadas dependen de los procesos llevados a cabo, los parámetros más significativos son la DQO, la DBO, los sólidos totales, el AOX, toxicidad, carga orgánica, color, conductividad y, en ocasiones, el nitrógeno. El pH puede ser básico o ácido en función de los colorantes utilizados y, en algunos casos, puede haber presencia de metales (CAR/PL, 2002).</a:t>
            </a:r>
            <a:endParaRPr lang="es-ES" dirty="0" smtClean="0"/>
          </a:p>
          <a:p>
            <a:pPr>
              <a:defRPr/>
            </a:pPr>
            <a:r>
              <a:rPr lang="es-EC" dirty="0" smtClean="0"/>
              <a:t> </a:t>
            </a:r>
            <a:endParaRPr lang="es-ES" dirty="0" smtClean="0"/>
          </a:p>
          <a:p>
            <a:pPr>
              <a:defRPr/>
            </a:pPr>
            <a:r>
              <a:rPr lang="es-EC" dirty="0" smtClean="0"/>
              <a:t>Las operaciones de acabado químico traspasan a las aguas residuales gran cantidad de productos de escasa </a:t>
            </a:r>
            <a:r>
              <a:rPr lang="es-EC" dirty="0" err="1" smtClean="0"/>
              <a:t>biodegradabilidad</a:t>
            </a:r>
            <a:r>
              <a:rPr lang="es-EC" dirty="0" smtClean="0"/>
              <a:t>. Algunos productos utilizados, como antipolillas, </a:t>
            </a:r>
            <a:r>
              <a:rPr lang="es-EC" dirty="0" err="1" smtClean="0"/>
              <a:t>antimoho</a:t>
            </a:r>
            <a:r>
              <a:rPr lang="es-EC" dirty="0" smtClean="0"/>
              <a:t> son similares a los plaguicidas y </a:t>
            </a:r>
            <a:r>
              <a:rPr lang="es-EC" dirty="0" err="1" smtClean="0"/>
              <a:t>biocidas</a:t>
            </a:r>
            <a:r>
              <a:rPr lang="es-EC" dirty="0" smtClean="0"/>
              <a:t> (CAR/PL, 2002). </a:t>
            </a:r>
            <a:endParaRPr lang="es-ES" dirty="0" smtClean="0"/>
          </a:p>
          <a:p>
            <a:pPr>
              <a:defRPr/>
            </a:pPr>
            <a:r>
              <a:rPr lang="es-EC" dirty="0" smtClean="0"/>
              <a:t> </a:t>
            </a:r>
            <a:endParaRPr lang="es-ES" dirty="0" smtClean="0"/>
          </a:p>
          <a:p>
            <a:pPr>
              <a:defRPr/>
            </a:pPr>
            <a:r>
              <a:rPr lang="es-EC" dirty="0" smtClean="0"/>
              <a:t>El agua de la industria textil generalmente mantiene niveles de DBO</a:t>
            </a:r>
            <a:r>
              <a:rPr lang="es-EC" baseline="-25000" dirty="0" smtClean="0"/>
              <a:t>5</a:t>
            </a:r>
            <a:r>
              <a:rPr lang="es-EC" dirty="0" smtClean="0"/>
              <a:t> de alrededor de 1600 mg/L, por lo que puede utilizar diferentes sistemas de tratamiento, entre ellos los reactores anaerobios. Estos reactores son los únicos capaces de deshacer los enlaces AZO que presentan las tintas utilizadas en el teñido. Los valores de pH comunes en la industria textil son ideales para el proceso y las aguas son fácilmente degradables en forma anaerobia a un costo muy bajo, lo que hace a esta tecnología óptima y cada vez más utilizada (IMBRIUM, 2010).</a:t>
            </a:r>
            <a:endParaRPr lang="es-ES" dirty="0" smtClean="0"/>
          </a:p>
          <a:p>
            <a:pPr>
              <a:defRPr/>
            </a:pPr>
            <a:endParaRPr lang="es-ES" dirty="0"/>
          </a:p>
        </p:txBody>
      </p:sp>
      <p:sp>
        <p:nvSpPr>
          <p:cNvPr id="2458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E43518-CE55-47CD-8E2E-7D28E523E760}" type="slidenum">
              <a:rPr lang="es-ES" smtClean="0"/>
              <a:pPr/>
              <a:t>2</a:t>
            </a:fld>
            <a:endParaRPr lang="es-ES" smtClean="0"/>
          </a:p>
        </p:txBody>
      </p:sp>
    </p:spTree>
    <p:extLst>
      <p:ext uri="{BB962C8B-B14F-4D97-AF65-F5344CB8AC3E}">
        <p14:creationId xmlns:p14="http://schemas.microsoft.com/office/powerpoint/2010/main" val="3547189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dirty="0" smtClean="0"/>
              <a:t>Esto en beneficio de la remediación</a:t>
            </a:r>
            <a:r>
              <a:rPr lang="es-MX" baseline="0" dirty="0" smtClean="0"/>
              <a:t> biológica y preservación del agua.</a:t>
            </a:r>
          </a:p>
          <a:p>
            <a:r>
              <a:rPr lang="es-MX" dirty="0" smtClean="0">
                <a:hlinkClick r:id="rId3"/>
              </a:rPr>
              <a:t>http://es.123rf.com/photo_14572775_gota-de-agua-pura-con-una-imagen-de-la-vida-marina-en-las-manos-la-preservacion-de-la-pureza-de-los-.html</a:t>
            </a:r>
            <a:endParaRPr lang="es-MX" dirty="0" smtClean="0"/>
          </a:p>
        </p:txBody>
      </p:sp>
      <p:sp>
        <p:nvSpPr>
          <p:cNvPr id="4" name="3 Marcador de número de diapositiva"/>
          <p:cNvSpPr>
            <a:spLocks noGrp="1"/>
          </p:cNvSpPr>
          <p:nvPr>
            <p:ph type="sldNum" sz="quarter" idx="10"/>
          </p:nvPr>
        </p:nvSpPr>
        <p:spPr/>
        <p:txBody>
          <a:bodyPr/>
          <a:lstStyle/>
          <a:p>
            <a:fld id="{FBF55B78-7BD6-4331-88C9-C5ACA635E619}" type="slidenum">
              <a:rPr lang="es-MX" smtClean="0"/>
              <a:pPr/>
              <a:t>27</a:t>
            </a:fld>
            <a:endParaRPr lang="es-MX"/>
          </a:p>
        </p:txBody>
      </p:sp>
    </p:spTree>
    <p:extLst>
      <p:ext uri="{BB962C8B-B14F-4D97-AF65-F5344CB8AC3E}">
        <p14:creationId xmlns:p14="http://schemas.microsoft.com/office/powerpoint/2010/main" val="2345592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 name="2 Marcador de notas"/>
          <p:cNvSpPr>
            <a:spLocks noGrp="1"/>
          </p:cNvSpPr>
          <p:nvPr>
            <p:ph type="body" idx="1"/>
          </p:nvPr>
        </p:nvSpPr>
        <p:spPr/>
        <p:txBody>
          <a:bodyPr>
            <a:normAutofit/>
          </a:bodyPr>
          <a:lstStyle/>
          <a:p>
            <a:pPr>
              <a:defRPr/>
            </a:pPr>
            <a:endParaRPr lang="es-ES" dirty="0"/>
          </a:p>
        </p:txBody>
      </p:sp>
      <p:sp>
        <p:nvSpPr>
          <p:cNvPr id="2458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E43518-CE55-47CD-8E2E-7D28E523E760}" type="slidenum">
              <a:rPr lang="es-ES" smtClean="0"/>
              <a:pPr/>
              <a:t>3</a:t>
            </a:fld>
            <a:endParaRPr lang="es-ES" smtClean="0"/>
          </a:p>
        </p:txBody>
      </p:sp>
    </p:spTree>
    <p:extLst>
      <p:ext uri="{BB962C8B-B14F-4D97-AF65-F5344CB8AC3E}">
        <p14:creationId xmlns:p14="http://schemas.microsoft.com/office/powerpoint/2010/main" val="31577909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3" name="2 Marcador de notas"/>
          <p:cNvSpPr>
            <a:spLocks noGrp="1"/>
          </p:cNvSpPr>
          <p:nvPr>
            <p:ph type="body" idx="1"/>
          </p:nvPr>
        </p:nvSpPr>
        <p:spPr/>
        <p:txBody>
          <a:bodyPr>
            <a:normAutofit/>
          </a:bodyPr>
          <a:lstStyle/>
          <a:p>
            <a:pPr>
              <a:defRPr/>
            </a:pPr>
            <a:endParaRPr lang="es-ES" dirty="0"/>
          </a:p>
        </p:txBody>
      </p:sp>
      <p:sp>
        <p:nvSpPr>
          <p:cNvPr id="24580" name="3 Marcador de número de diapositiva"/>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2E43518-CE55-47CD-8E2E-7D28E523E760}" type="slidenum">
              <a:rPr lang="es-ES" smtClean="0"/>
              <a:pPr/>
              <a:t>4</a:t>
            </a:fld>
            <a:endParaRPr lang="es-ES" smtClean="0"/>
          </a:p>
        </p:txBody>
      </p:sp>
    </p:spTree>
    <p:extLst>
      <p:ext uri="{BB962C8B-B14F-4D97-AF65-F5344CB8AC3E}">
        <p14:creationId xmlns:p14="http://schemas.microsoft.com/office/powerpoint/2010/main" val="37310101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dirty="0" err="1" smtClean="0"/>
              <a:t>Resveratrol</a:t>
            </a:r>
            <a:r>
              <a:rPr lang="es-EC" dirty="0" smtClean="0"/>
              <a:t> que ayuda a reforzar</a:t>
            </a:r>
            <a:r>
              <a:rPr lang="es-EC" baseline="0" dirty="0" smtClean="0"/>
              <a:t> las defensas del organismo y retarda el envejecimiento.</a:t>
            </a:r>
            <a:endParaRPr lang="es-EC" dirty="0"/>
          </a:p>
        </p:txBody>
      </p:sp>
      <p:sp>
        <p:nvSpPr>
          <p:cNvPr id="4" name="Marcador de número de diapositiva 3"/>
          <p:cNvSpPr>
            <a:spLocks noGrp="1"/>
          </p:cNvSpPr>
          <p:nvPr>
            <p:ph type="sldNum" sz="quarter" idx="10"/>
          </p:nvPr>
        </p:nvSpPr>
        <p:spPr/>
        <p:txBody>
          <a:bodyPr/>
          <a:lstStyle/>
          <a:p>
            <a:fld id="{5BC24C61-EE73-4030-B6C8-4E37F90934FB}" type="slidenum">
              <a:rPr lang="es-EC" smtClean="0"/>
              <a:t>5</a:t>
            </a:fld>
            <a:endParaRPr lang="es-EC"/>
          </a:p>
        </p:txBody>
      </p:sp>
    </p:spTree>
    <p:extLst>
      <p:ext uri="{BB962C8B-B14F-4D97-AF65-F5344CB8AC3E}">
        <p14:creationId xmlns:p14="http://schemas.microsoft.com/office/powerpoint/2010/main" val="38700620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smtClean="0"/>
          </a:p>
        </p:txBody>
      </p:sp>
      <p:sp>
        <p:nvSpPr>
          <p:cNvPr id="4" name="3 Marcador de número de diapositiva"/>
          <p:cNvSpPr>
            <a:spLocks noGrp="1"/>
          </p:cNvSpPr>
          <p:nvPr>
            <p:ph type="sldNum" sz="quarter" idx="10"/>
          </p:nvPr>
        </p:nvSpPr>
        <p:spPr/>
        <p:txBody>
          <a:bodyPr/>
          <a:lstStyle/>
          <a:p>
            <a:fld id="{FBF55B78-7BD6-4331-88C9-C5ACA635E619}" type="slidenum">
              <a:rPr lang="es-MX" smtClean="0"/>
              <a:pPr/>
              <a:t>6</a:t>
            </a:fld>
            <a:endParaRPr lang="es-MX"/>
          </a:p>
        </p:txBody>
      </p:sp>
    </p:spTree>
    <p:extLst>
      <p:ext uri="{BB962C8B-B14F-4D97-AF65-F5344CB8AC3E}">
        <p14:creationId xmlns:p14="http://schemas.microsoft.com/office/powerpoint/2010/main" val="1602304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dirty="0" smtClean="0"/>
              <a:t>Para conseguir los objetivos,</a:t>
            </a:r>
            <a:r>
              <a:rPr lang="es-MX" baseline="0" dirty="0" smtClean="0"/>
              <a:t> se trabajó con los inóculos I5 antes e I5 después del tratamiento de aguas residuales textiles, los cuales fueron proporcionados por el laboratorio de microbiología ambiental del centro de investigaciones científicas.</a:t>
            </a:r>
          </a:p>
          <a:p>
            <a:r>
              <a:rPr lang="es-MX" baseline="0" dirty="0" smtClean="0"/>
              <a:t>Los inóculos fueron activados en medio mineral Jiang, modificado por Moncayo y Ayala en el 2010.</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Se realizó un primer aislamiento en Agar Nutriente, PDA, MRS y MS con el afán de potencial el crecimiento de microorganismos no fastidiosos, hongos</a:t>
            </a:r>
            <a:r>
              <a:rPr lang="es-MX" sz="1200" kern="1200" dirty="0" smtClean="0">
                <a:solidFill>
                  <a:schemeClr val="tx1"/>
                </a:solidFill>
                <a:latin typeface="+mn-lt"/>
                <a:ea typeface="+mn-ea"/>
                <a:cs typeface="+mn-cs"/>
              </a:rPr>
              <a:t>, </a:t>
            </a:r>
            <a:r>
              <a:rPr lang="es-ES" sz="1200" kern="1200" dirty="0" smtClean="0">
                <a:solidFill>
                  <a:schemeClr val="tx1"/>
                </a:solidFill>
                <a:latin typeface="+mn-lt"/>
                <a:ea typeface="+mn-ea"/>
                <a:cs typeface="+mn-cs"/>
              </a:rPr>
              <a:t>bacilos </a:t>
            </a:r>
            <a:r>
              <a:rPr lang="es-ES" sz="1200" kern="1200" dirty="0" err="1" smtClean="0">
                <a:solidFill>
                  <a:schemeClr val="tx1"/>
                </a:solidFill>
                <a:latin typeface="+mn-lt"/>
                <a:ea typeface="+mn-ea"/>
                <a:cs typeface="+mn-cs"/>
              </a:rPr>
              <a:t>grampositivos</a:t>
            </a:r>
            <a:r>
              <a:rPr lang="es-ES" sz="1200" kern="1200" dirty="0" smtClean="0">
                <a:solidFill>
                  <a:schemeClr val="tx1"/>
                </a:solidFill>
                <a:latin typeface="+mn-lt"/>
                <a:ea typeface="+mn-ea"/>
                <a:cs typeface="+mn-cs"/>
              </a:rPr>
              <a:t>  y estafilococos respectivamente.</a:t>
            </a:r>
            <a:endParaRPr lang="es-MX" sz="1200" kern="1200" dirty="0" smtClean="0">
              <a:solidFill>
                <a:schemeClr val="tx1"/>
              </a:solidFill>
              <a:latin typeface="+mn-lt"/>
              <a:ea typeface="+mn-ea"/>
              <a:cs typeface="+mn-cs"/>
            </a:endParaRPr>
          </a:p>
          <a:p>
            <a:endParaRPr lang="es-MX" baseline="0" dirty="0" smtClean="0"/>
          </a:p>
          <a:p>
            <a:endParaRPr lang="es-MX" dirty="0"/>
          </a:p>
        </p:txBody>
      </p:sp>
      <p:sp>
        <p:nvSpPr>
          <p:cNvPr id="4" name="3 Marcador de número de diapositiva"/>
          <p:cNvSpPr>
            <a:spLocks noGrp="1"/>
          </p:cNvSpPr>
          <p:nvPr>
            <p:ph type="sldNum" sz="quarter" idx="10"/>
          </p:nvPr>
        </p:nvSpPr>
        <p:spPr/>
        <p:txBody>
          <a:bodyPr/>
          <a:lstStyle/>
          <a:p>
            <a:fld id="{FBF55B78-7BD6-4331-88C9-C5ACA635E619}" type="slidenum">
              <a:rPr lang="es-MX" smtClean="0"/>
              <a:pPr/>
              <a:t>7</a:t>
            </a:fld>
            <a:endParaRPr lang="es-MX"/>
          </a:p>
        </p:txBody>
      </p:sp>
    </p:spTree>
    <p:extLst>
      <p:ext uri="{BB962C8B-B14F-4D97-AF65-F5344CB8AC3E}">
        <p14:creationId xmlns:p14="http://schemas.microsoft.com/office/powerpoint/2010/main" val="36019387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dirty="0" smtClean="0"/>
              <a:t>Para conseguir los objetivos,</a:t>
            </a:r>
            <a:r>
              <a:rPr lang="es-MX" baseline="0" dirty="0" smtClean="0"/>
              <a:t> se trabajó con los inóculos I5 antes e I5 después del tratamiento de aguas residuales textiles, los cuales fueron proporcionados por el laboratorio de microbiología ambiental del centro de investigaciones científicas.</a:t>
            </a:r>
          </a:p>
          <a:p>
            <a:r>
              <a:rPr lang="es-MX" baseline="0" dirty="0" smtClean="0"/>
              <a:t>Los inóculos fueron activados en medio mineral Jiang, modificado por Moncayo y Ayala en el 2010.</a:t>
            </a:r>
          </a:p>
          <a:p>
            <a:pPr marL="0" marR="0" indent="0" algn="l" defTabSz="914400" rtl="0" eaLnBrk="1" fontAlgn="auto" latinLnBrk="0" hangingPunct="1">
              <a:lnSpc>
                <a:spcPct val="100000"/>
              </a:lnSpc>
              <a:spcBef>
                <a:spcPts val="0"/>
              </a:spcBef>
              <a:spcAft>
                <a:spcPts val="0"/>
              </a:spcAft>
              <a:buClrTx/>
              <a:buSzTx/>
              <a:buFontTx/>
              <a:buNone/>
              <a:tabLst/>
              <a:defRPr/>
            </a:pPr>
            <a:r>
              <a:rPr lang="es-ES" sz="1200" kern="1200" dirty="0" smtClean="0">
                <a:solidFill>
                  <a:schemeClr val="tx1"/>
                </a:solidFill>
                <a:latin typeface="+mn-lt"/>
                <a:ea typeface="+mn-ea"/>
                <a:cs typeface="+mn-cs"/>
              </a:rPr>
              <a:t>Se realizó un primer aislamiento en Agar Nutriente, PDA, MRS y MS con el afán de potencial el crecimiento de microorganismos no fastidiosos, hongos</a:t>
            </a:r>
            <a:r>
              <a:rPr lang="es-MX" sz="1200" kern="1200" dirty="0" smtClean="0">
                <a:solidFill>
                  <a:schemeClr val="tx1"/>
                </a:solidFill>
                <a:latin typeface="+mn-lt"/>
                <a:ea typeface="+mn-ea"/>
                <a:cs typeface="+mn-cs"/>
              </a:rPr>
              <a:t>, </a:t>
            </a:r>
            <a:r>
              <a:rPr lang="es-ES" sz="1200" kern="1200" dirty="0" smtClean="0">
                <a:solidFill>
                  <a:schemeClr val="tx1"/>
                </a:solidFill>
                <a:latin typeface="+mn-lt"/>
                <a:ea typeface="+mn-ea"/>
                <a:cs typeface="+mn-cs"/>
              </a:rPr>
              <a:t>bacilos </a:t>
            </a:r>
            <a:r>
              <a:rPr lang="es-ES" sz="1200" kern="1200" dirty="0" err="1" smtClean="0">
                <a:solidFill>
                  <a:schemeClr val="tx1"/>
                </a:solidFill>
                <a:latin typeface="+mn-lt"/>
                <a:ea typeface="+mn-ea"/>
                <a:cs typeface="+mn-cs"/>
              </a:rPr>
              <a:t>grampositivos</a:t>
            </a:r>
            <a:r>
              <a:rPr lang="es-ES" sz="1200" kern="1200" dirty="0" smtClean="0">
                <a:solidFill>
                  <a:schemeClr val="tx1"/>
                </a:solidFill>
                <a:latin typeface="+mn-lt"/>
                <a:ea typeface="+mn-ea"/>
                <a:cs typeface="+mn-cs"/>
              </a:rPr>
              <a:t>  y estafilococos respectivamente.</a:t>
            </a:r>
            <a:endParaRPr lang="es-MX" sz="1200" kern="1200" dirty="0" smtClean="0">
              <a:solidFill>
                <a:schemeClr val="tx1"/>
              </a:solidFill>
              <a:latin typeface="+mn-lt"/>
              <a:ea typeface="+mn-ea"/>
              <a:cs typeface="+mn-cs"/>
            </a:endParaRPr>
          </a:p>
          <a:p>
            <a:endParaRPr lang="es-MX" baseline="0" dirty="0" smtClean="0"/>
          </a:p>
          <a:p>
            <a:endParaRPr lang="es-MX" dirty="0"/>
          </a:p>
        </p:txBody>
      </p:sp>
      <p:sp>
        <p:nvSpPr>
          <p:cNvPr id="4" name="3 Marcador de número de diapositiva"/>
          <p:cNvSpPr>
            <a:spLocks noGrp="1"/>
          </p:cNvSpPr>
          <p:nvPr>
            <p:ph type="sldNum" sz="quarter" idx="10"/>
          </p:nvPr>
        </p:nvSpPr>
        <p:spPr/>
        <p:txBody>
          <a:bodyPr/>
          <a:lstStyle/>
          <a:p>
            <a:fld id="{FBF55B78-7BD6-4331-88C9-C5ACA635E619}" type="slidenum">
              <a:rPr lang="es-MX" smtClean="0"/>
              <a:pPr/>
              <a:t>8</a:t>
            </a:fld>
            <a:endParaRPr lang="es-MX"/>
          </a:p>
        </p:txBody>
      </p:sp>
    </p:spTree>
    <p:extLst>
      <p:ext uri="{BB962C8B-B14F-4D97-AF65-F5344CB8AC3E}">
        <p14:creationId xmlns:p14="http://schemas.microsoft.com/office/powerpoint/2010/main" val="22333202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dirty="0" smtClean="0"/>
              <a:t>Esto en beneficio de la remediación</a:t>
            </a:r>
            <a:r>
              <a:rPr lang="es-MX" baseline="0" dirty="0" smtClean="0"/>
              <a:t> biológica y preservación del agua.</a:t>
            </a:r>
          </a:p>
          <a:p>
            <a:r>
              <a:rPr lang="es-MX" dirty="0" smtClean="0">
                <a:hlinkClick r:id="rId3"/>
              </a:rPr>
              <a:t>http://es.123rf.com/photo_14572775_gota-de-agua-pura-con-una-imagen-de-la-vida-marina-en-las-manos-la-preservacion-de-la-pureza-de-los-.html</a:t>
            </a:r>
            <a:endParaRPr lang="es-MX" dirty="0" smtClean="0"/>
          </a:p>
        </p:txBody>
      </p:sp>
      <p:sp>
        <p:nvSpPr>
          <p:cNvPr id="4" name="3 Marcador de número de diapositiva"/>
          <p:cNvSpPr>
            <a:spLocks noGrp="1"/>
          </p:cNvSpPr>
          <p:nvPr>
            <p:ph type="sldNum" sz="quarter" idx="10"/>
          </p:nvPr>
        </p:nvSpPr>
        <p:spPr/>
        <p:txBody>
          <a:bodyPr/>
          <a:lstStyle/>
          <a:p>
            <a:fld id="{FBF55B78-7BD6-4331-88C9-C5ACA635E619}" type="slidenum">
              <a:rPr lang="es-MX" smtClean="0"/>
              <a:pPr/>
              <a:t>25</a:t>
            </a:fld>
            <a:endParaRPr lang="es-MX"/>
          </a:p>
        </p:txBody>
      </p:sp>
    </p:spTree>
    <p:extLst>
      <p:ext uri="{BB962C8B-B14F-4D97-AF65-F5344CB8AC3E}">
        <p14:creationId xmlns:p14="http://schemas.microsoft.com/office/powerpoint/2010/main" val="18640883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dirty="0" smtClean="0"/>
              <a:t>Esto en beneficio de la remediación</a:t>
            </a:r>
            <a:r>
              <a:rPr lang="es-MX" baseline="0" dirty="0" smtClean="0"/>
              <a:t> biológica y preservación del agua.</a:t>
            </a:r>
          </a:p>
          <a:p>
            <a:r>
              <a:rPr lang="es-MX" dirty="0" smtClean="0">
                <a:hlinkClick r:id="rId3"/>
              </a:rPr>
              <a:t>http://es.123rf.com/photo_14572775_gota-de-agua-pura-con-una-imagen-de-la-vida-marina-en-las-manos-la-preservacion-de-la-pureza-de-los-.html</a:t>
            </a:r>
            <a:endParaRPr lang="es-MX" dirty="0" smtClean="0"/>
          </a:p>
        </p:txBody>
      </p:sp>
      <p:sp>
        <p:nvSpPr>
          <p:cNvPr id="4" name="3 Marcador de número de diapositiva"/>
          <p:cNvSpPr>
            <a:spLocks noGrp="1"/>
          </p:cNvSpPr>
          <p:nvPr>
            <p:ph type="sldNum" sz="quarter" idx="10"/>
          </p:nvPr>
        </p:nvSpPr>
        <p:spPr/>
        <p:txBody>
          <a:bodyPr/>
          <a:lstStyle/>
          <a:p>
            <a:fld id="{FBF55B78-7BD6-4331-88C9-C5ACA635E619}" type="slidenum">
              <a:rPr lang="es-MX" smtClean="0"/>
              <a:pPr/>
              <a:t>26</a:t>
            </a:fld>
            <a:endParaRPr lang="es-MX"/>
          </a:p>
        </p:txBody>
      </p:sp>
    </p:spTree>
    <p:extLst>
      <p:ext uri="{BB962C8B-B14F-4D97-AF65-F5344CB8AC3E}">
        <p14:creationId xmlns:p14="http://schemas.microsoft.com/office/powerpoint/2010/main" val="219318250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17454" name="Object 46"/>
          <p:cNvGraphicFramePr>
            <a:graphicFrameLocks noChangeAspect="1"/>
          </p:cNvGraphicFramePr>
          <p:nvPr/>
        </p:nvGraphicFramePr>
        <p:xfrm>
          <a:off x="0" y="981075"/>
          <a:ext cx="9144000" cy="5616575"/>
        </p:xfrm>
        <a:graphic>
          <a:graphicData uri="http://schemas.openxmlformats.org/presentationml/2006/ole">
            <mc:AlternateContent xmlns:mc="http://schemas.openxmlformats.org/markup-compatibility/2006">
              <mc:Choice xmlns:v="urn:schemas-microsoft-com:vml" Requires="v">
                <p:oleObj spid="_x0000_s17557" name="CorelDRAW" r:id="rId3" imgW="9151920" imgH="5621400" progId="">
                  <p:embed/>
                </p:oleObj>
              </mc:Choice>
              <mc:Fallback>
                <p:oleObj name="CorelDRAW" r:id="rId3" imgW="9151920" imgH="5621400" progId="">
                  <p:embed/>
                  <p:pic>
                    <p:nvPicPr>
                      <p:cNvPr id="0" name="Picture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9144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432" name="Rectangle 24"/>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3" name="Rectangle 25"/>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sp>
        <p:nvSpPr>
          <p:cNvPr id="17434" name="Rectangle 26"/>
          <p:cNvSpPr>
            <a:spLocks noChangeArrowheads="1"/>
          </p:cNvSpPr>
          <p:nvPr userDrawn="1"/>
        </p:nvSpPr>
        <p:spPr bwMode="auto">
          <a:xfrm>
            <a:off x="457200" y="6245225"/>
            <a:ext cx="2133600" cy="476250"/>
          </a:xfrm>
          <a:prstGeom prst="rect">
            <a:avLst/>
          </a:prstGeom>
          <a:noFill/>
          <a:ln w="9525">
            <a:noFill/>
            <a:miter lim="800000"/>
            <a:headEnd/>
            <a:tailEnd/>
          </a:ln>
          <a:effectLst/>
        </p:spPr>
        <p:txBody>
          <a:bodyPr/>
          <a:lstStyle/>
          <a:p>
            <a:endParaRPr lang="es-ES" sz="1400"/>
          </a:p>
        </p:txBody>
      </p:sp>
      <p:sp>
        <p:nvSpPr>
          <p:cNvPr id="17435" name="Rectangle 27"/>
          <p:cNvSpPr>
            <a:spLocks noChangeArrowheads="1"/>
          </p:cNvSpPr>
          <p:nvPr userDrawn="1"/>
        </p:nvSpPr>
        <p:spPr bwMode="auto">
          <a:xfrm>
            <a:off x="3124200" y="6245225"/>
            <a:ext cx="2895600" cy="476250"/>
          </a:xfrm>
          <a:prstGeom prst="rect">
            <a:avLst/>
          </a:prstGeom>
          <a:noFill/>
          <a:ln w="9525">
            <a:noFill/>
            <a:miter lim="800000"/>
            <a:headEnd/>
            <a:tailEnd/>
          </a:ln>
          <a:effectLst/>
        </p:spPr>
        <p:txBody>
          <a:bodyPr/>
          <a:lstStyle/>
          <a:p>
            <a:pPr algn="ctr"/>
            <a:endParaRPr lang="es-ES" sz="1400"/>
          </a:p>
        </p:txBody>
      </p:sp>
      <p:pic>
        <p:nvPicPr>
          <p:cNvPr id="17456" name="Picture 48" descr="bannner 2"/>
          <p:cNvPicPr>
            <a:picLocks noChangeAspect="1" noChangeArrowheads="1"/>
          </p:cNvPicPr>
          <p:nvPr userDrawn="1"/>
        </p:nvPicPr>
        <p:blipFill>
          <a:blip r:embed="rId5" cstate="print"/>
          <a:srcRect/>
          <a:stretch>
            <a:fillRect/>
          </a:stretch>
        </p:blipFill>
        <p:spPr bwMode="auto">
          <a:xfrm>
            <a:off x="0" y="5722938"/>
            <a:ext cx="9144000" cy="1135062"/>
          </a:xfrm>
          <a:prstGeom prst="rect">
            <a:avLst/>
          </a:prstGeom>
          <a:noFill/>
        </p:spPr>
      </p:pic>
      <p:sp>
        <p:nvSpPr>
          <p:cNvPr id="17458" name="Oval 50"/>
          <p:cNvSpPr>
            <a:spLocks noChangeArrowheads="1"/>
          </p:cNvSpPr>
          <p:nvPr userDrawn="1"/>
        </p:nvSpPr>
        <p:spPr bwMode="auto">
          <a:xfrm>
            <a:off x="217488" y="260350"/>
            <a:ext cx="792162" cy="792163"/>
          </a:xfrm>
          <a:prstGeom prst="ellipse">
            <a:avLst/>
          </a:prstGeom>
          <a:solidFill>
            <a:schemeClr val="bg1"/>
          </a:solidFill>
          <a:ln w="9525">
            <a:noFill/>
            <a:round/>
            <a:headEnd/>
            <a:tailEnd/>
          </a:ln>
          <a:effectLst/>
        </p:spPr>
        <p:txBody>
          <a:bodyPr wrap="none" anchor="ctr"/>
          <a:lstStyle/>
          <a:p>
            <a:endParaRPr lang="es-MX"/>
          </a:p>
        </p:txBody>
      </p:sp>
      <p:pic>
        <p:nvPicPr>
          <p:cNvPr id="17457" name="Picture 49" descr="LOGO ESPE ORIGINAL copia"/>
          <p:cNvPicPr>
            <a:picLocks noChangeAspect="1" noChangeArrowheads="1"/>
          </p:cNvPicPr>
          <p:nvPr userDrawn="1"/>
        </p:nvPicPr>
        <p:blipFill>
          <a:blip r:embed="rId6" cstate="print"/>
          <a:srcRect/>
          <a:stretch>
            <a:fillRect/>
          </a:stretch>
        </p:blipFill>
        <p:spPr bwMode="auto">
          <a:xfrm>
            <a:off x="107950" y="115888"/>
            <a:ext cx="3313113" cy="887412"/>
          </a:xfrm>
          <a:prstGeom prst="rect">
            <a:avLst/>
          </a:prstGeom>
          <a:noFill/>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0"/>
            <a:ext cx="9144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MX"/>
          </a:p>
        </p:txBody>
      </p:sp>
      <p:sp>
        <p:nvSpPr>
          <p:cNvPr id="1045" name="Rectangle 21"/>
          <p:cNvSpPr>
            <a:spLocks noChangeArrowheads="1"/>
          </p:cNvSpPr>
          <p:nvPr/>
        </p:nvSpPr>
        <p:spPr bwMode="auto">
          <a:xfrm rot="10800000">
            <a:off x="0" y="6308725"/>
            <a:ext cx="7885113"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endParaRPr lang="es-MX"/>
          </a:p>
        </p:txBody>
      </p:sp>
      <p:sp>
        <p:nvSpPr>
          <p:cNvPr id="1047" name="Line 23"/>
          <p:cNvSpPr>
            <a:spLocks noChangeShapeType="1"/>
          </p:cNvSpPr>
          <p:nvPr/>
        </p:nvSpPr>
        <p:spPr bwMode="auto">
          <a:xfrm rot="10800000" flipH="1">
            <a:off x="25400" y="6296025"/>
            <a:ext cx="6659563" cy="0"/>
          </a:xfrm>
          <a:prstGeom prst="line">
            <a:avLst/>
          </a:prstGeom>
          <a:noFill/>
          <a:ln w="38100">
            <a:solidFill>
              <a:srgbClr val="FF0000"/>
            </a:solidFill>
            <a:round/>
            <a:headEnd/>
            <a:tailEnd/>
          </a:ln>
          <a:effectLst/>
        </p:spPr>
        <p:txBody>
          <a:bodyPr/>
          <a:lstStyle/>
          <a:p>
            <a:endParaRPr lang="es-MX"/>
          </a:p>
        </p:txBody>
      </p:sp>
      <p:sp>
        <p:nvSpPr>
          <p:cNvPr id="1048" name="Line 24"/>
          <p:cNvSpPr>
            <a:spLocks noChangeShapeType="1"/>
          </p:cNvSpPr>
          <p:nvPr/>
        </p:nvSpPr>
        <p:spPr bwMode="auto">
          <a:xfrm rot="10800000" flipH="1">
            <a:off x="25400" y="6245225"/>
            <a:ext cx="6659563" cy="0"/>
          </a:xfrm>
          <a:prstGeom prst="line">
            <a:avLst/>
          </a:prstGeom>
          <a:noFill/>
          <a:ln w="38100">
            <a:solidFill>
              <a:srgbClr val="006600"/>
            </a:solidFill>
            <a:round/>
            <a:headEnd/>
            <a:tailEnd/>
          </a:ln>
          <a:effectLst/>
        </p:spPr>
        <p:txBody>
          <a:bodyPr/>
          <a:lstStyle/>
          <a:p>
            <a:endParaRPr lang="es-MX"/>
          </a:p>
        </p:txBody>
      </p:sp>
      <p:pic>
        <p:nvPicPr>
          <p:cNvPr id="1050" name="Picture 26" descr="LOGO ESPE ORIGINAL copia"/>
          <p:cNvPicPr>
            <a:picLocks noChangeAspect="1" noChangeArrowheads="1"/>
          </p:cNvPicPr>
          <p:nvPr/>
        </p:nvPicPr>
        <p:blipFill>
          <a:blip r:embed="rId13" cstate="print"/>
          <a:srcRect l="3070"/>
          <a:stretch>
            <a:fillRect/>
          </a:stretch>
        </p:blipFill>
        <p:spPr bwMode="auto">
          <a:xfrm>
            <a:off x="6732588" y="5949950"/>
            <a:ext cx="2305050" cy="636588"/>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rtl="0" fontAlgn="base">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fontAlgn="base">
        <a:spcBef>
          <a:spcPct val="20000"/>
        </a:spcBef>
        <a:spcAft>
          <a:spcPct val="0"/>
        </a:spcAft>
        <a:buChar char="•"/>
        <a:defRPr sz="2400">
          <a:solidFill>
            <a:schemeClr val="bg1"/>
          </a:solidFill>
          <a:latin typeface="+mn-lt"/>
          <a:ea typeface="+mn-ea"/>
          <a:cs typeface="+mn-cs"/>
        </a:defRPr>
      </a:lvl1pPr>
      <a:lvl2pPr marL="742950" indent="-285750" algn="l" rtl="0" fontAlgn="base">
        <a:spcBef>
          <a:spcPct val="20000"/>
        </a:spcBef>
        <a:spcAft>
          <a:spcPct val="0"/>
        </a:spcAft>
        <a:buChar char="–"/>
        <a:defRPr sz="24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400">
          <a:solidFill>
            <a:schemeClr val="bg1"/>
          </a:solidFill>
          <a:latin typeface="+mn-lt"/>
        </a:defRPr>
      </a:lvl4pPr>
      <a:lvl5pPr marL="2057400" indent="-228600" algn="l" rtl="0" fontAlgn="base">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41.wmf"/><Relationship Id="rId3" Type="http://schemas.openxmlformats.org/officeDocument/2006/relationships/image" Target="../media/image25.png"/><Relationship Id="rId7" Type="http://schemas.openxmlformats.org/officeDocument/2006/relationships/oleObject" Target="../embeddings/oleObject3.bin"/><Relationship Id="rId2" Type="http://schemas.openxmlformats.org/officeDocument/2006/relationships/slideLayout" Target="../slideLayouts/slideLayout3.xml"/><Relationship Id="rId1" Type="http://schemas.openxmlformats.org/officeDocument/2006/relationships/vmlDrawing" Target="../drawings/vmlDrawing2.vml"/><Relationship Id="rId6" Type="http://schemas.openxmlformats.org/officeDocument/2006/relationships/image" Target="../media/image40.wmf"/><Relationship Id="rId5" Type="http://schemas.openxmlformats.org/officeDocument/2006/relationships/oleObject" Target="../embeddings/oleObject2.bin"/><Relationship Id="rId4" Type="http://schemas.openxmlformats.org/officeDocument/2006/relationships/image" Target="../media/image42.emf"/><Relationship Id="rId9"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3.xml"/><Relationship Id="rId1" Type="http://schemas.openxmlformats.org/officeDocument/2006/relationships/vmlDrawing" Target="../drawings/vmlDrawing3.vml"/><Relationship Id="rId5" Type="http://schemas.openxmlformats.org/officeDocument/2006/relationships/image" Target="../media/image44.wmf"/><Relationship Id="rId4" Type="http://schemas.openxmlformats.org/officeDocument/2006/relationships/oleObject" Target="../embeddings/oleObject4.bin"/></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25.png"/><Relationship Id="rId7" Type="http://schemas.openxmlformats.org/officeDocument/2006/relationships/image" Target="../media/image47.jpeg"/><Relationship Id="rId2" Type="http://schemas.openxmlformats.org/officeDocument/2006/relationships/slideLayout" Target="../slideLayouts/slideLayout3.xml"/><Relationship Id="rId1" Type="http://schemas.openxmlformats.org/officeDocument/2006/relationships/vmlDrawing" Target="../drawings/vmlDrawing4.vml"/><Relationship Id="rId6" Type="http://schemas.openxmlformats.org/officeDocument/2006/relationships/image" Target="../media/image46.jpeg"/><Relationship Id="rId5" Type="http://schemas.openxmlformats.org/officeDocument/2006/relationships/image" Target="../media/image45.wmf"/><Relationship Id="rId4" Type="http://schemas.openxmlformats.org/officeDocument/2006/relationships/oleObject" Target="../embeddings/oleObject5.bin"/><Relationship Id="rId9" Type="http://schemas.openxmlformats.org/officeDocument/2006/relationships/image" Target="../media/image49.jpe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52.jpeg"/><Relationship Id="rId2" Type="http://schemas.openxmlformats.org/officeDocument/2006/relationships/slideLayout" Target="../slideLayouts/slideLayout3.xml"/><Relationship Id="rId1" Type="http://schemas.openxmlformats.org/officeDocument/2006/relationships/vmlDrawing" Target="../drawings/vmlDrawing5.vml"/><Relationship Id="rId6" Type="http://schemas.openxmlformats.org/officeDocument/2006/relationships/image" Target="../media/image51.jpeg"/><Relationship Id="rId5" Type="http://schemas.openxmlformats.org/officeDocument/2006/relationships/image" Target="../media/image50.wmf"/><Relationship Id="rId4" Type="http://schemas.openxmlformats.org/officeDocument/2006/relationships/oleObject" Target="../embeddings/oleObject6.bin"/></Relationships>
</file>

<file path=ppt/slides/_rels/slide1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25.png"/><Relationship Id="rId7" Type="http://schemas.openxmlformats.org/officeDocument/2006/relationships/image" Target="../media/image57.jpeg"/><Relationship Id="rId12" Type="http://schemas.openxmlformats.org/officeDocument/2006/relationships/image" Target="../media/image55.wmf"/><Relationship Id="rId2" Type="http://schemas.openxmlformats.org/officeDocument/2006/relationships/slideLayout" Target="../slideLayouts/slideLayout3.xml"/><Relationship Id="rId1" Type="http://schemas.openxmlformats.org/officeDocument/2006/relationships/vmlDrawing" Target="../drawings/vmlDrawing6.vml"/><Relationship Id="rId6" Type="http://schemas.openxmlformats.org/officeDocument/2006/relationships/image" Target="../media/image56.jpeg"/><Relationship Id="rId11" Type="http://schemas.openxmlformats.org/officeDocument/2006/relationships/oleObject" Target="../embeddings/oleObject9.bin"/><Relationship Id="rId5" Type="http://schemas.openxmlformats.org/officeDocument/2006/relationships/image" Target="../media/image53.wmf"/><Relationship Id="rId10" Type="http://schemas.openxmlformats.org/officeDocument/2006/relationships/image" Target="../media/image54.wmf"/><Relationship Id="rId4" Type="http://schemas.openxmlformats.org/officeDocument/2006/relationships/oleObject" Target="../embeddings/oleObject7.bin"/><Relationship Id="rId9" Type="http://schemas.openxmlformats.org/officeDocument/2006/relationships/oleObject" Target="../embeddings/oleObject8.bin"/></Relationships>
</file>

<file path=ppt/slides/_rels/slide18.xml.rels><?xml version="1.0" encoding="UTF-8" standalone="yes"?>
<Relationships xmlns="http://schemas.openxmlformats.org/package/2006/relationships"><Relationship Id="rId8" Type="http://schemas.openxmlformats.org/officeDocument/2006/relationships/image" Target="../media/image62.tiff"/><Relationship Id="rId3" Type="http://schemas.openxmlformats.org/officeDocument/2006/relationships/image" Target="../media/image25.png"/><Relationship Id="rId7" Type="http://schemas.openxmlformats.org/officeDocument/2006/relationships/image" Target="../media/image61.tiff"/><Relationship Id="rId2" Type="http://schemas.openxmlformats.org/officeDocument/2006/relationships/slideLayout" Target="../slideLayouts/slideLayout3.xml"/><Relationship Id="rId1" Type="http://schemas.openxmlformats.org/officeDocument/2006/relationships/vmlDrawing" Target="../drawings/vmlDrawing7.vml"/><Relationship Id="rId6" Type="http://schemas.openxmlformats.org/officeDocument/2006/relationships/image" Target="../media/image60.tiff"/><Relationship Id="rId5" Type="http://schemas.openxmlformats.org/officeDocument/2006/relationships/image" Target="../media/image59.wmf"/><Relationship Id="rId4" Type="http://schemas.openxmlformats.org/officeDocument/2006/relationships/oleObject" Target="../embeddings/oleObject10.bin"/><Relationship Id="rId9" Type="http://schemas.openxmlformats.org/officeDocument/2006/relationships/image" Target="../media/image63.tiff"/></Relationships>
</file>

<file path=ppt/slides/_rels/slide19.xml.rels><?xml version="1.0" encoding="UTF-8" standalone="yes"?>
<Relationships xmlns="http://schemas.openxmlformats.org/package/2006/relationships"><Relationship Id="rId3" Type="http://schemas.openxmlformats.org/officeDocument/2006/relationships/image" Target="../media/image64.tif"/><Relationship Id="rId2" Type="http://schemas.openxmlformats.org/officeDocument/2006/relationships/image" Target="../media/image25.png"/><Relationship Id="rId1" Type="http://schemas.openxmlformats.org/officeDocument/2006/relationships/slideLayout" Target="../slideLayouts/slideLayout3.xml"/><Relationship Id="rId4" Type="http://schemas.openxmlformats.org/officeDocument/2006/relationships/image" Target="../media/image65.tif"/></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jpe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69.png"/><Relationship Id="rId5" Type="http://schemas.openxmlformats.org/officeDocument/2006/relationships/image" Target="../media/image68.jpeg"/><Relationship Id="rId4" Type="http://schemas.openxmlformats.org/officeDocument/2006/relationships/image" Target="../media/image67.jpeg"/></Relationships>
</file>

<file path=ppt/slides/_rels/slide2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25.png"/><Relationship Id="rId7" Type="http://schemas.openxmlformats.org/officeDocument/2006/relationships/image" Target="../media/image70.png"/><Relationship Id="rId2" Type="http://schemas.openxmlformats.org/officeDocument/2006/relationships/slideLayout" Target="../slideLayouts/slideLayout3.xml"/><Relationship Id="rId1" Type="http://schemas.openxmlformats.org/officeDocument/2006/relationships/vmlDrawing" Target="../drawings/vmlDrawing8.vml"/><Relationship Id="rId6" Type="http://schemas.openxmlformats.org/officeDocument/2006/relationships/image" Target="../media/image72.png"/><Relationship Id="rId5" Type="http://schemas.openxmlformats.org/officeDocument/2006/relationships/image" Target="../media/image69.wmf"/><Relationship Id="rId4" Type="http://schemas.openxmlformats.org/officeDocument/2006/relationships/oleObject" Target="../embeddings/oleObject11.bin"/><Relationship Id="rId9" Type="http://schemas.openxmlformats.org/officeDocument/2006/relationships/image" Target="../media/image74.png"/></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12.bin"/><Relationship Id="rId13" Type="http://schemas.openxmlformats.org/officeDocument/2006/relationships/image" Target="../media/image73.wmf"/><Relationship Id="rId3" Type="http://schemas.openxmlformats.org/officeDocument/2006/relationships/image" Target="../media/image25.png"/><Relationship Id="rId7" Type="http://schemas.openxmlformats.org/officeDocument/2006/relationships/image" Target="../media/image77.jpeg"/><Relationship Id="rId12" Type="http://schemas.openxmlformats.org/officeDocument/2006/relationships/oleObject" Target="../embeddings/oleObject14.bin"/><Relationship Id="rId2" Type="http://schemas.openxmlformats.org/officeDocument/2006/relationships/slideLayout" Target="../slideLayouts/slideLayout3.xml"/><Relationship Id="rId1" Type="http://schemas.openxmlformats.org/officeDocument/2006/relationships/vmlDrawing" Target="../drawings/vmlDrawing9.vml"/><Relationship Id="rId6" Type="http://schemas.openxmlformats.org/officeDocument/2006/relationships/image" Target="../media/image76.jpeg"/><Relationship Id="rId11" Type="http://schemas.openxmlformats.org/officeDocument/2006/relationships/image" Target="../media/image72.wmf"/><Relationship Id="rId5" Type="http://schemas.openxmlformats.org/officeDocument/2006/relationships/image" Target="../media/image75.jpeg"/><Relationship Id="rId10" Type="http://schemas.openxmlformats.org/officeDocument/2006/relationships/oleObject" Target="../embeddings/oleObject13.bin"/><Relationship Id="rId4" Type="http://schemas.openxmlformats.org/officeDocument/2006/relationships/image" Target="../media/image74.jpeg"/><Relationship Id="rId9" Type="http://schemas.openxmlformats.org/officeDocument/2006/relationships/image" Target="../media/image71.wmf"/></Relationships>
</file>

<file path=ppt/slides/_rels/slide23.xml.rels><?xml version="1.0" encoding="UTF-8" standalone="yes"?>
<Relationships xmlns="http://schemas.openxmlformats.org/package/2006/relationships"><Relationship Id="rId8" Type="http://schemas.openxmlformats.org/officeDocument/2006/relationships/image" Target="../media/image79.wmf"/><Relationship Id="rId3" Type="http://schemas.openxmlformats.org/officeDocument/2006/relationships/image" Target="../media/image25.png"/><Relationship Id="rId7" Type="http://schemas.openxmlformats.org/officeDocument/2006/relationships/oleObject" Target="../embeddings/oleObject16.bin"/><Relationship Id="rId2" Type="http://schemas.openxmlformats.org/officeDocument/2006/relationships/slideLayout" Target="../slideLayouts/slideLayout3.xml"/><Relationship Id="rId1" Type="http://schemas.openxmlformats.org/officeDocument/2006/relationships/vmlDrawing" Target="../drawings/vmlDrawing10.vml"/><Relationship Id="rId6" Type="http://schemas.openxmlformats.org/officeDocument/2006/relationships/image" Target="../media/image78.wmf"/><Relationship Id="rId5" Type="http://schemas.openxmlformats.org/officeDocument/2006/relationships/oleObject" Target="../embeddings/oleObject15.bin"/><Relationship Id="rId4" Type="http://schemas.openxmlformats.org/officeDocument/2006/relationships/image" Target="../media/image80.jpeg"/></Relationships>
</file>

<file path=ppt/slides/_rels/slide24.xml.rels><?xml version="1.0" encoding="UTF-8" standalone="yes"?>
<Relationships xmlns="http://schemas.openxmlformats.org/package/2006/relationships"><Relationship Id="rId8" Type="http://schemas.openxmlformats.org/officeDocument/2006/relationships/image" Target="../media/image82.wmf"/><Relationship Id="rId3" Type="http://schemas.openxmlformats.org/officeDocument/2006/relationships/image" Target="../media/image25.png"/><Relationship Id="rId7" Type="http://schemas.openxmlformats.org/officeDocument/2006/relationships/oleObject" Target="../embeddings/oleObject18.bin"/><Relationship Id="rId2" Type="http://schemas.openxmlformats.org/officeDocument/2006/relationships/slideLayout" Target="../slideLayouts/slideLayout3.xml"/><Relationship Id="rId1" Type="http://schemas.openxmlformats.org/officeDocument/2006/relationships/vmlDrawing" Target="../drawings/vmlDrawing11.vml"/><Relationship Id="rId6" Type="http://schemas.openxmlformats.org/officeDocument/2006/relationships/image" Target="../media/image81.wmf"/><Relationship Id="rId5" Type="http://schemas.openxmlformats.org/officeDocument/2006/relationships/oleObject" Target="../embeddings/oleObject17.bin"/><Relationship Id="rId4" Type="http://schemas.openxmlformats.org/officeDocument/2006/relationships/image" Target="../media/image83.jpeg"/></Relationships>
</file>

<file path=ppt/slides/_rels/slide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5.jpeg"/><Relationship Id="rId4" Type="http://schemas.openxmlformats.org/officeDocument/2006/relationships/image" Target="../media/image84.jpeg"/></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jpe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QuickStyle" Target="../diagrams/quickStyle2.xml"/><Relationship Id="rId11" Type="http://schemas.openxmlformats.org/officeDocument/2006/relationships/image" Target="../media/image9.png"/><Relationship Id="rId5" Type="http://schemas.openxmlformats.org/officeDocument/2006/relationships/diagramLayout" Target="../diagrams/layout2.xml"/><Relationship Id="rId10" Type="http://schemas.openxmlformats.org/officeDocument/2006/relationships/image" Target="../media/image8.gif"/><Relationship Id="rId4" Type="http://schemas.openxmlformats.org/officeDocument/2006/relationships/diagramData" Target="../diagrams/data2.xml"/><Relationship Id="rId9" Type="http://schemas.openxmlformats.org/officeDocument/2006/relationships/image" Target="../media/image7.jpg"/></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6.jpe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10" Type="http://schemas.openxmlformats.org/officeDocument/2006/relationships/image" Target="../media/image14.jpeg"/><Relationship Id="rId4" Type="http://schemas.openxmlformats.org/officeDocument/2006/relationships/diagramLayout" Target="../diagrams/layout4.xml"/><Relationship Id="rId9" Type="http://schemas.openxmlformats.org/officeDocument/2006/relationships/image" Target="../media/image13.jpeg"/></Relationships>
</file>

<file path=ppt/slides/_rels/slide6.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6.jpeg"/><Relationship Id="rId7" Type="http://schemas.openxmlformats.org/officeDocument/2006/relationships/diagramColors" Target="../diagrams/colors5.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7.xml.rels><?xml version="1.0" encoding="UTF-8" standalone="yes"?>
<Relationships xmlns="http://schemas.openxmlformats.org/package/2006/relationships"><Relationship Id="rId8" Type="http://schemas.microsoft.com/office/2007/relationships/diagramDrawing" Target="../diagrams/drawing6.xml"/><Relationship Id="rId3" Type="http://schemas.openxmlformats.org/officeDocument/2006/relationships/image" Target="../media/image6.jpeg"/><Relationship Id="rId7" Type="http://schemas.openxmlformats.org/officeDocument/2006/relationships/diagramColors" Target="../diagrams/colors6.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8.xml.rels><?xml version="1.0" encoding="UTF-8" standalone="yes"?>
<Relationships xmlns="http://schemas.openxmlformats.org/package/2006/relationships"><Relationship Id="rId8" Type="http://schemas.microsoft.com/office/2007/relationships/diagramDrawing" Target="../diagrams/drawing7.xml"/><Relationship Id="rId13" Type="http://schemas.microsoft.com/office/2007/relationships/diagramDrawing" Target="../diagrams/drawing8.xml"/><Relationship Id="rId3" Type="http://schemas.openxmlformats.org/officeDocument/2006/relationships/image" Target="../media/image6.jpeg"/><Relationship Id="rId7" Type="http://schemas.openxmlformats.org/officeDocument/2006/relationships/diagramColors" Target="../diagrams/colors7.xml"/><Relationship Id="rId12" Type="http://schemas.openxmlformats.org/officeDocument/2006/relationships/diagramColors" Target="../diagrams/colors8.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QuickStyle" Target="../diagrams/quickStyle7.xml"/><Relationship Id="rId11" Type="http://schemas.openxmlformats.org/officeDocument/2006/relationships/diagramQuickStyle" Target="../diagrams/quickStyle8.xml"/><Relationship Id="rId5" Type="http://schemas.openxmlformats.org/officeDocument/2006/relationships/diagramLayout" Target="../diagrams/layout7.xml"/><Relationship Id="rId10" Type="http://schemas.openxmlformats.org/officeDocument/2006/relationships/diagramLayout" Target="../diagrams/layout8.xml"/><Relationship Id="rId4" Type="http://schemas.openxmlformats.org/officeDocument/2006/relationships/diagramData" Target="../diagrams/data7.xml"/><Relationship Id="rId9" Type="http://schemas.openxmlformats.org/officeDocument/2006/relationships/diagramData" Target="../diagrams/data8.xml"/><Relationship Id="rId14" Type="http://schemas.openxmlformats.org/officeDocument/2006/relationships/image" Target="../media/image24.png"/></Relationships>
</file>

<file path=ppt/slides/_rels/slide9.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Layout" Target="../slideLayouts/slideLayout3.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 Id="rId9"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txBox="1">
            <a:spLocks/>
          </p:cNvSpPr>
          <p:nvPr/>
        </p:nvSpPr>
        <p:spPr>
          <a:xfrm>
            <a:off x="1403648" y="1268760"/>
            <a:ext cx="7128792" cy="5589240"/>
          </a:xfrm>
          <a:prstGeom prst="rect">
            <a:avLst/>
          </a:prstGeom>
        </p:spPr>
        <p:txBody>
          <a:bodyPr/>
          <a:lstStyle/>
          <a:p>
            <a:pPr algn="ctr"/>
            <a:r>
              <a:rPr lang="es-ES" sz="1600" b="1" dirty="0">
                <a:cs typeface="Times New Roman" pitchFamily="18" charset="0"/>
              </a:rPr>
              <a:t>UNIVERSIDAD DE LAS FUERZAS ARMADAS “ESPE”</a:t>
            </a:r>
          </a:p>
          <a:p>
            <a:pPr algn="ctr"/>
            <a:r>
              <a:rPr lang="es-ES" sz="1600" b="1" dirty="0">
                <a:cs typeface="Times New Roman" pitchFamily="18" charset="0"/>
              </a:rPr>
              <a:t>DEPARTAMENTO DE CIENCIAS DE LA VIDA Y LA AGRICULTURA</a:t>
            </a:r>
          </a:p>
          <a:p>
            <a:pPr algn="ctr"/>
            <a:r>
              <a:rPr lang="es-ES" sz="1600" b="1" dirty="0">
                <a:cs typeface="Times New Roman" pitchFamily="18" charset="0"/>
              </a:rPr>
              <a:t>CARRERA DE INGENIERÍA EN BIOTECNOLOGÍA</a:t>
            </a:r>
          </a:p>
          <a:p>
            <a:pPr algn="ctr"/>
            <a:endParaRPr lang="es-ES" sz="1600" b="1" dirty="0">
              <a:cs typeface="Times New Roman" pitchFamily="18" charset="0"/>
            </a:endParaRPr>
          </a:p>
          <a:p>
            <a:pPr algn="ctr"/>
            <a:r>
              <a:rPr lang="es-ES" sz="1600" b="1" dirty="0">
                <a:cs typeface="Times New Roman" pitchFamily="18" charset="0"/>
              </a:rPr>
              <a:t>PROYECTO DE TITULACIÓN PREVIO A LA OBTENCION DEL TÍTULO DE INGENIERA EN BIOTECNOLOGÍA</a:t>
            </a:r>
          </a:p>
          <a:p>
            <a:pPr algn="ctr"/>
            <a:endParaRPr lang="es-ES" sz="1600" b="1" dirty="0">
              <a:cs typeface="Times New Roman" pitchFamily="18" charset="0"/>
            </a:endParaRPr>
          </a:p>
          <a:p>
            <a:pPr lvl="0" algn="ctr">
              <a:defRPr/>
            </a:pPr>
            <a:r>
              <a:rPr lang="es-EC" sz="1600" b="1" dirty="0"/>
              <a:t>“Síntesis y caracterización de </a:t>
            </a:r>
            <a:r>
              <a:rPr lang="es-EC" sz="1600" b="1" dirty="0" err="1"/>
              <a:t>nanopartículas</a:t>
            </a:r>
            <a:r>
              <a:rPr lang="es-EC" sz="1600" b="1" dirty="0"/>
              <a:t> de plata a partir del extracto de fruto de carrasquilla (</a:t>
            </a:r>
            <a:r>
              <a:rPr lang="es-EC" sz="1600" b="1" i="1" dirty="0" err="1"/>
              <a:t>Berberis</a:t>
            </a:r>
            <a:r>
              <a:rPr lang="es-EC" sz="1600" b="1" i="1" dirty="0"/>
              <a:t> </a:t>
            </a:r>
            <a:r>
              <a:rPr lang="es-EC" sz="1600" b="1" i="1" dirty="0" err="1"/>
              <a:t>hallii</a:t>
            </a:r>
            <a:r>
              <a:rPr lang="es-EC" sz="1600" b="1" dirty="0"/>
              <a:t>) y evaluación de su actividad </a:t>
            </a:r>
            <a:r>
              <a:rPr lang="es-EC" sz="1600" b="1" dirty="0" err="1"/>
              <a:t>fotocatalítica</a:t>
            </a:r>
            <a:r>
              <a:rPr lang="es-EC" sz="1600" b="1" dirty="0" smtClean="0"/>
              <a:t>”</a:t>
            </a:r>
          </a:p>
          <a:p>
            <a:pPr lvl="0" algn="ctr">
              <a:defRPr/>
            </a:pPr>
            <a:endParaRPr kumimoji="0" lang="es-EC" sz="1600" b="1" i="0" u="none" strike="noStrike" kern="0" cap="none" spc="0" normalizeH="0" baseline="0" noProof="0" dirty="0">
              <a:ln>
                <a:noFill/>
              </a:ln>
              <a:solidFill>
                <a:schemeClr val="tx1"/>
              </a:solidFill>
              <a:effectLst>
                <a:outerShdw blurRad="38100" dist="38100" dir="2700000" algn="tl">
                  <a:srgbClr val="C0C0C0"/>
                </a:outerShdw>
              </a:effectLst>
              <a:uLnTx/>
              <a:uFillTx/>
              <a:latin typeface="Cambria" pitchFamily="18" charset="0"/>
              <a:ea typeface="+mj-ea"/>
              <a:cs typeface="+mj-cs"/>
            </a:endParaRPr>
          </a:p>
          <a:p>
            <a:pPr algn="ctr"/>
            <a:r>
              <a:rPr lang="es-EC" sz="1600" b="1" dirty="0"/>
              <a:t>AUTORA: GEOVANNA VICTORIA ARROYO PARDO</a:t>
            </a:r>
            <a:endParaRPr lang="es-EC" sz="1600" dirty="0"/>
          </a:p>
          <a:p>
            <a:pPr algn="ctr"/>
            <a:r>
              <a:rPr lang="es-ES" sz="1600" b="1" dirty="0"/>
              <a:t>DIRECTOR: ING. CUMBAL, LUIS. PhD.</a:t>
            </a:r>
            <a:endParaRPr lang="es-EC" sz="1600" dirty="0"/>
          </a:p>
          <a:p>
            <a:pPr algn="ctr"/>
            <a:r>
              <a:rPr lang="es-ES" sz="1600" b="1" dirty="0"/>
              <a:t> </a:t>
            </a:r>
            <a:endParaRPr lang="es-EC" sz="1600" dirty="0"/>
          </a:p>
          <a:p>
            <a:pPr algn="ctr"/>
            <a:r>
              <a:rPr lang="es-ES" sz="1600" b="1" dirty="0"/>
              <a:t>SANGOLQUÍ</a:t>
            </a:r>
            <a:endParaRPr lang="es-EC" sz="1600" dirty="0"/>
          </a:p>
          <a:p>
            <a:pPr algn="ctr"/>
            <a:r>
              <a:rPr lang="es-ES" sz="1600" b="1" dirty="0"/>
              <a:t> </a:t>
            </a:r>
            <a:endParaRPr lang="es-EC" sz="1600" dirty="0"/>
          </a:p>
          <a:p>
            <a:pPr algn="ctr"/>
            <a:r>
              <a:rPr lang="es-ES" sz="1600" b="1" dirty="0"/>
              <a:t> 2018</a:t>
            </a:r>
            <a:endParaRPr lang="es-EC" sz="1600" dirty="0"/>
          </a:p>
          <a:p>
            <a:r>
              <a:rPr lang="es-ES" sz="1600" b="1" dirty="0"/>
              <a:t/>
            </a:r>
            <a:br>
              <a:rPr lang="es-ES" sz="1600" b="1" dirty="0"/>
            </a:br>
            <a:endParaRPr kumimoji="0" lang="es-MX" sz="1600" b="1" i="0" u="none" strike="noStrike" kern="0" cap="none" spc="0" normalizeH="0" baseline="0" noProof="0" dirty="0">
              <a:ln>
                <a:noFill/>
              </a:ln>
              <a:solidFill>
                <a:schemeClr val="tx1"/>
              </a:solidFill>
              <a:effectLst>
                <a:outerShdw blurRad="38100" dist="38100" dir="2700000" algn="tl">
                  <a:srgbClr val="C0C0C0"/>
                </a:outerShdw>
              </a:effectLst>
              <a:uLnTx/>
              <a:uFillTx/>
              <a:latin typeface="Cambria" pitchFamily="18" charset="0"/>
              <a:ea typeface="+mj-ea"/>
              <a:cs typeface="+mj-cs"/>
            </a:endParaRPr>
          </a:p>
        </p:txBody>
      </p:sp>
      <p:pic>
        <p:nvPicPr>
          <p:cNvPr id="4" name="Picture 1" descr="C:\Users\XAVIER\Desktop\Comunicado-2-1.jpg"/>
          <p:cNvPicPr>
            <a:picLocks noChangeAspect="1" noChangeArrowheads="1"/>
          </p:cNvPicPr>
          <p:nvPr/>
        </p:nvPicPr>
        <p:blipFill>
          <a:blip r:embed="rId2" cstate="print"/>
          <a:srcRect/>
          <a:stretch>
            <a:fillRect/>
          </a:stretch>
        </p:blipFill>
        <p:spPr bwMode="auto">
          <a:xfrm>
            <a:off x="179512" y="188640"/>
            <a:ext cx="3240360" cy="837753"/>
          </a:xfrm>
          <a:prstGeom prst="rect">
            <a:avLst/>
          </a:prstGeom>
          <a:noFill/>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Imagen"/>
          <p:cNvPicPr>
            <a:picLocks noChangeAspect="1" noChangeArrowheads="1"/>
          </p:cNvPicPr>
          <p:nvPr/>
        </p:nvPicPr>
        <p:blipFill>
          <a:blip r:embed="rId2" cstate="print">
            <a:extLst>
              <a:ext uri="{28A0092B-C50C-407E-A947-70E740481C1C}">
                <a14:useLocalDpi xmlns:a14="http://schemas.microsoft.com/office/drawing/2010/main" val="0"/>
              </a:ext>
            </a:extLst>
          </a:blip>
          <a:srcRect l="6454" t="35651" r="48363" b="40483"/>
          <a:stretch>
            <a:fillRect/>
          </a:stretch>
        </p:blipFill>
        <p:spPr bwMode="auto">
          <a:xfrm>
            <a:off x="6732240" y="6021287"/>
            <a:ext cx="2232248" cy="63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1 CuadroTexto"/>
          <p:cNvSpPr txBox="1"/>
          <p:nvPr/>
        </p:nvSpPr>
        <p:spPr>
          <a:xfrm>
            <a:off x="251520" y="654932"/>
            <a:ext cx="5472608" cy="646331"/>
          </a:xfrm>
          <a:prstGeom prst="rect">
            <a:avLst/>
          </a:prstGeom>
          <a:noFill/>
        </p:spPr>
        <p:txBody>
          <a:bodyPr wrap="square" rtlCol="0">
            <a:spAutoFit/>
          </a:bodyPr>
          <a:lstStyle/>
          <a:p>
            <a:r>
              <a:rPr lang="es-EC" b="1" dirty="0" smtClean="0"/>
              <a:t>Técnicas de Caracterización espectroscópicas</a:t>
            </a:r>
          </a:p>
          <a:p>
            <a:endParaRPr lang="es-EC" dirty="0"/>
          </a:p>
        </p:txBody>
      </p:sp>
      <p:sp>
        <p:nvSpPr>
          <p:cNvPr id="17" name="1 Título"/>
          <p:cNvSpPr>
            <a:spLocks noGrp="1"/>
          </p:cNvSpPr>
          <p:nvPr>
            <p:ph type="title"/>
          </p:nvPr>
        </p:nvSpPr>
        <p:spPr>
          <a:xfrm>
            <a:off x="0" y="0"/>
            <a:ext cx="8229600" cy="620688"/>
          </a:xfrm>
        </p:spPr>
        <p:txBody>
          <a:bodyPr/>
          <a:lstStyle/>
          <a:p>
            <a:pPr algn="l"/>
            <a:r>
              <a:rPr lang="es-MX" sz="3800" i="0" dirty="0" smtClean="0">
                <a:solidFill>
                  <a:schemeClr val="tx1"/>
                </a:solidFill>
                <a:latin typeface="Cambria" pitchFamily="18" charset="0"/>
              </a:rPr>
              <a:t>  MATERIALES Y MÉTODOS</a:t>
            </a:r>
            <a:endParaRPr lang="es-MX" sz="3800" i="0" dirty="0">
              <a:solidFill>
                <a:schemeClr val="tx1"/>
              </a:solidFill>
              <a:latin typeface="Cambria" pitchFamily="18" charset="0"/>
            </a:endParaRPr>
          </a:p>
        </p:txBody>
      </p:sp>
      <p:graphicFrame>
        <p:nvGraphicFramePr>
          <p:cNvPr id="7" name="Diagrama 6"/>
          <p:cNvGraphicFramePr/>
          <p:nvPr>
            <p:extLst>
              <p:ext uri="{D42A27DB-BD31-4B8C-83A1-F6EECF244321}">
                <p14:modId xmlns:p14="http://schemas.microsoft.com/office/powerpoint/2010/main" val="1691449012"/>
              </p:ext>
            </p:extLst>
          </p:nvPr>
        </p:nvGraphicFramePr>
        <p:xfrm>
          <a:off x="277579" y="1059216"/>
          <a:ext cx="8686909" cy="55952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3" name="Rectángulo 32"/>
          <p:cNvSpPr/>
          <p:nvPr/>
        </p:nvSpPr>
        <p:spPr>
          <a:xfrm>
            <a:off x="4015438" y="4076132"/>
            <a:ext cx="2575744" cy="57606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t>Tamaño de partícula en suspensión acuosa</a:t>
            </a:r>
            <a:endParaRPr lang="es-EC" dirty="0"/>
          </a:p>
        </p:txBody>
      </p:sp>
      <p:sp>
        <p:nvSpPr>
          <p:cNvPr id="34" name="Rectángulo 33"/>
          <p:cNvSpPr/>
          <p:nvPr/>
        </p:nvSpPr>
        <p:spPr>
          <a:xfrm>
            <a:off x="3436416" y="2224402"/>
            <a:ext cx="3154766" cy="65737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a:t>espectroscopia de emisión de fotones </a:t>
            </a:r>
            <a:r>
              <a:rPr lang="es-EC" dirty="0" smtClean="0"/>
              <a:t>300-800nm</a:t>
            </a:r>
            <a:endParaRPr lang="es-EC" dirty="0"/>
          </a:p>
        </p:txBody>
      </p:sp>
      <p:sp>
        <p:nvSpPr>
          <p:cNvPr id="9" name="11 CuadroTexto"/>
          <p:cNvSpPr txBox="1"/>
          <p:nvPr/>
        </p:nvSpPr>
        <p:spPr>
          <a:xfrm>
            <a:off x="258222" y="4690410"/>
            <a:ext cx="5472608" cy="646331"/>
          </a:xfrm>
          <a:prstGeom prst="rect">
            <a:avLst/>
          </a:prstGeom>
          <a:noFill/>
        </p:spPr>
        <p:txBody>
          <a:bodyPr wrap="square" rtlCol="0">
            <a:spAutoFit/>
          </a:bodyPr>
          <a:lstStyle/>
          <a:p>
            <a:r>
              <a:rPr lang="es-EC" b="1" dirty="0" smtClean="0"/>
              <a:t>Técnicas de Caracterización microscópicas</a:t>
            </a:r>
          </a:p>
          <a:p>
            <a:endParaRPr lang="es-EC" dirty="0"/>
          </a:p>
        </p:txBody>
      </p:sp>
      <p:sp>
        <p:nvSpPr>
          <p:cNvPr id="10" name="Rectángulo 9"/>
          <p:cNvSpPr/>
          <p:nvPr/>
        </p:nvSpPr>
        <p:spPr>
          <a:xfrm>
            <a:off x="4177339" y="6021287"/>
            <a:ext cx="2554901" cy="78636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s-EC" dirty="0"/>
              <a:t>tensión 30kV, modo de escaneo </a:t>
            </a:r>
            <a:r>
              <a:rPr lang="es-EC" dirty="0" err="1" smtClean="0"/>
              <a:t>resolution</a:t>
            </a:r>
            <a:r>
              <a:rPr lang="es-EC" dirty="0" smtClean="0"/>
              <a:t>, WD: 5,8nm </a:t>
            </a:r>
            <a:endParaRPr lang="es-EC" dirty="0"/>
          </a:p>
        </p:txBody>
      </p:sp>
    </p:spTree>
    <p:extLst>
      <p:ext uri="{BB962C8B-B14F-4D97-AF65-F5344CB8AC3E}">
        <p14:creationId xmlns:p14="http://schemas.microsoft.com/office/powerpoint/2010/main" val="322934773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Imagen"/>
          <p:cNvPicPr>
            <a:picLocks noChangeAspect="1" noChangeArrowheads="1"/>
          </p:cNvPicPr>
          <p:nvPr/>
        </p:nvPicPr>
        <p:blipFill>
          <a:blip r:embed="rId2" cstate="print">
            <a:extLst>
              <a:ext uri="{28A0092B-C50C-407E-A947-70E740481C1C}">
                <a14:useLocalDpi xmlns:a14="http://schemas.microsoft.com/office/drawing/2010/main" val="0"/>
              </a:ext>
            </a:extLst>
          </a:blip>
          <a:srcRect l="6454" t="35651" r="48363" b="40483"/>
          <a:stretch>
            <a:fillRect/>
          </a:stretch>
        </p:blipFill>
        <p:spPr bwMode="auto">
          <a:xfrm>
            <a:off x="6732240" y="6021287"/>
            <a:ext cx="2232248" cy="63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1 CuadroTexto"/>
          <p:cNvSpPr txBox="1"/>
          <p:nvPr/>
        </p:nvSpPr>
        <p:spPr>
          <a:xfrm>
            <a:off x="251520" y="654932"/>
            <a:ext cx="5472608" cy="646331"/>
          </a:xfrm>
          <a:prstGeom prst="rect">
            <a:avLst/>
          </a:prstGeom>
          <a:noFill/>
        </p:spPr>
        <p:txBody>
          <a:bodyPr wrap="square" rtlCol="0">
            <a:spAutoFit/>
          </a:bodyPr>
          <a:lstStyle/>
          <a:p>
            <a:r>
              <a:rPr lang="es-EC" b="1" dirty="0" smtClean="0"/>
              <a:t>Técnicas de Caracterización de difracci</a:t>
            </a:r>
            <a:r>
              <a:rPr lang="es-EC" b="1" dirty="0"/>
              <a:t>ó</a:t>
            </a:r>
            <a:r>
              <a:rPr lang="es-EC" b="1" dirty="0" smtClean="0"/>
              <a:t>n</a:t>
            </a:r>
          </a:p>
          <a:p>
            <a:endParaRPr lang="es-EC" dirty="0"/>
          </a:p>
        </p:txBody>
      </p:sp>
      <p:sp>
        <p:nvSpPr>
          <p:cNvPr id="17" name="1 Título"/>
          <p:cNvSpPr>
            <a:spLocks noGrp="1"/>
          </p:cNvSpPr>
          <p:nvPr>
            <p:ph type="title"/>
          </p:nvPr>
        </p:nvSpPr>
        <p:spPr>
          <a:xfrm>
            <a:off x="0" y="0"/>
            <a:ext cx="8229600" cy="620688"/>
          </a:xfrm>
        </p:spPr>
        <p:txBody>
          <a:bodyPr/>
          <a:lstStyle/>
          <a:p>
            <a:pPr algn="l"/>
            <a:r>
              <a:rPr lang="es-MX" sz="3800" i="0" dirty="0" smtClean="0">
                <a:solidFill>
                  <a:schemeClr val="tx1"/>
                </a:solidFill>
                <a:latin typeface="Cambria" pitchFamily="18" charset="0"/>
              </a:rPr>
              <a:t>  MATERIALES Y MÉTODOS</a:t>
            </a:r>
            <a:endParaRPr lang="es-MX" sz="3800" i="0" dirty="0">
              <a:solidFill>
                <a:schemeClr val="tx1"/>
              </a:solidFill>
              <a:latin typeface="Cambria" pitchFamily="18" charset="0"/>
            </a:endParaRPr>
          </a:p>
        </p:txBody>
      </p:sp>
      <p:graphicFrame>
        <p:nvGraphicFramePr>
          <p:cNvPr id="7" name="Diagrama 6"/>
          <p:cNvGraphicFramePr/>
          <p:nvPr>
            <p:extLst>
              <p:ext uri="{D42A27DB-BD31-4B8C-83A1-F6EECF244321}">
                <p14:modId xmlns:p14="http://schemas.microsoft.com/office/powerpoint/2010/main" val="317233461"/>
              </p:ext>
            </p:extLst>
          </p:nvPr>
        </p:nvGraphicFramePr>
        <p:xfrm>
          <a:off x="410150" y="3789040"/>
          <a:ext cx="7618233" cy="1800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ángulo 8"/>
          <p:cNvSpPr/>
          <p:nvPr/>
        </p:nvSpPr>
        <p:spPr>
          <a:xfrm>
            <a:off x="2967430" y="4822219"/>
            <a:ext cx="3548786" cy="148710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s-EC" dirty="0" smtClean="0"/>
              <a:t>Respuesta corriente-potencial.</a:t>
            </a:r>
          </a:p>
          <a:p>
            <a:r>
              <a:rPr lang="es-EC" dirty="0" smtClean="0"/>
              <a:t>4 </a:t>
            </a:r>
            <a:r>
              <a:rPr lang="es-EC" dirty="0"/>
              <a:t>números de cruces de parada y que corra de -1,2 a 1,2 eV el rango de SHE vs SCE. A una velocidad de </a:t>
            </a:r>
            <a:r>
              <a:rPr lang="es-EC" dirty="0" smtClean="0"/>
              <a:t>0,05 V/s</a:t>
            </a:r>
            <a:r>
              <a:rPr lang="es-EC" dirty="0"/>
              <a:t>. </a:t>
            </a:r>
          </a:p>
        </p:txBody>
      </p:sp>
      <p:sp>
        <p:nvSpPr>
          <p:cNvPr id="10" name="11 CuadroTexto"/>
          <p:cNvSpPr txBox="1"/>
          <p:nvPr/>
        </p:nvSpPr>
        <p:spPr>
          <a:xfrm>
            <a:off x="395536" y="3351265"/>
            <a:ext cx="5472608" cy="646331"/>
          </a:xfrm>
          <a:prstGeom prst="rect">
            <a:avLst/>
          </a:prstGeom>
          <a:noFill/>
        </p:spPr>
        <p:txBody>
          <a:bodyPr wrap="square" rtlCol="0">
            <a:spAutoFit/>
          </a:bodyPr>
          <a:lstStyle/>
          <a:p>
            <a:r>
              <a:rPr lang="es-EC" b="1" dirty="0" smtClean="0"/>
              <a:t>Pruebas electroquímicas de extracto y </a:t>
            </a:r>
            <a:r>
              <a:rPr lang="es-EC" b="1" dirty="0" err="1" smtClean="0"/>
              <a:t>agnps</a:t>
            </a:r>
            <a:endParaRPr lang="es-EC" b="1" dirty="0" smtClean="0"/>
          </a:p>
          <a:p>
            <a:endParaRPr lang="es-EC" dirty="0"/>
          </a:p>
        </p:txBody>
      </p:sp>
      <p:graphicFrame>
        <p:nvGraphicFramePr>
          <p:cNvPr id="12" name="Diagrama 11"/>
          <p:cNvGraphicFramePr/>
          <p:nvPr>
            <p:extLst>
              <p:ext uri="{D42A27DB-BD31-4B8C-83A1-F6EECF244321}">
                <p14:modId xmlns:p14="http://schemas.microsoft.com/office/powerpoint/2010/main" val="4145222859"/>
              </p:ext>
            </p:extLst>
          </p:nvPr>
        </p:nvGraphicFramePr>
        <p:xfrm>
          <a:off x="403742" y="1052736"/>
          <a:ext cx="7408618" cy="194421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Rectángulo 10"/>
          <p:cNvSpPr/>
          <p:nvPr/>
        </p:nvSpPr>
        <p:spPr>
          <a:xfrm>
            <a:off x="3707904" y="2430113"/>
            <a:ext cx="2688278" cy="582681"/>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dirty="0" smtClean="0"/>
              <a:t>Interpretación de </a:t>
            </a:r>
            <a:r>
              <a:rPr lang="es-EC" dirty="0" err="1" smtClean="0"/>
              <a:t>difractogramas</a:t>
            </a:r>
            <a:endParaRPr lang="es-EC" dirty="0"/>
          </a:p>
        </p:txBody>
      </p:sp>
    </p:spTree>
    <p:extLst>
      <p:ext uri="{BB962C8B-B14F-4D97-AF65-F5344CB8AC3E}">
        <p14:creationId xmlns:p14="http://schemas.microsoft.com/office/powerpoint/2010/main" val="24017242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Imagen"/>
          <p:cNvPicPr>
            <a:picLocks noChangeAspect="1" noChangeArrowheads="1"/>
          </p:cNvPicPr>
          <p:nvPr/>
        </p:nvPicPr>
        <p:blipFill>
          <a:blip r:embed="rId2" cstate="print">
            <a:extLst>
              <a:ext uri="{28A0092B-C50C-407E-A947-70E740481C1C}">
                <a14:useLocalDpi xmlns:a14="http://schemas.microsoft.com/office/drawing/2010/main" val="0"/>
              </a:ext>
            </a:extLst>
          </a:blip>
          <a:srcRect l="6454" t="35651" r="48363" b="40483"/>
          <a:stretch>
            <a:fillRect/>
          </a:stretch>
        </p:blipFill>
        <p:spPr bwMode="auto">
          <a:xfrm>
            <a:off x="6732240" y="6021287"/>
            <a:ext cx="2232248" cy="63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1 CuadroTexto"/>
          <p:cNvSpPr txBox="1"/>
          <p:nvPr/>
        </p:nvSpPr>
        <p:spPr>
          <a:xfrm>
            <a:off x="251520" y="654932"/>
            <a:ext cx="7978080" cy="369332"/>
          </a:xfrm>
          <a:prstGeom prst="rect">
            <a:avLst/>
          </a:prstGeom>
          <a:noFill/>
        </p:spPr>
        <p:txBody>
          <a:bodyPr wrap="square" rtlCol="0">
            <a:spAutoFit/>
          </a:bodyPr>
          <a:lstStyle/>
          <a:p>
            <a:r>
              <a:rPr lang="es-EC" b="1" dirty="0"/>
              <a:t>Degradación de colorantes asistido por </a:t>
            </a:r>
            <a:r>
              <a:rPr lang="es-EC" b="1" dirty="0" err="1"/>
              <a:t>nanopartículas</a:t>
            </a:r>
            <a:r>
              <a:rPr lang="es-EC" b="1" dirty="0"/>
              <a:t> de plata</a:t>
            </a:r>
          </a:p>
        </p:txBody>
      </p:sp>
      <p:sp>
        <p:nvSpPr>
          <p:cNvPr id="17" name="1 Título"/>
          <p:cNvSpPr>
            <a:spLocks noGrp="1"/>
          </p:cNvSpPr>
          <p:nvPr>
            <p:ph type="title"/>
          </p:nvPr>
        </p:nvSpPr>
        <p:spPr>
          <a:xfrm>
            <a:off x="0" y="0"/>
            <a:ext cx="8229600" cy="620688"/>
          </a:xfrm>
        </p:spPr>
        <p:txBody>
          <a:bodyPr/>
          <a:lstStyle/>
          <a:p>
            <a:pPr algn="l"/>
            <a:r>
              <a:rPr lang="es-MX" sz="3800" i="0" dirty="0" smtClean="0">
                <a:solidFill>
                  <a:schemeClr val="tx1"/>
                </a:solidFill>
                <a:latin typeface="Cambria" pitchFamily="18" charset="0"/>
              </a:rPr>
              <a:t>  MATERIALES Y MÉTODOS</a:t>
            </a:r>
            <a:endParaRPr lang="es-MX" sz="3800" i="0" dirty="0">
              <a:solidFill>
                <a:schemeClr val="tx1"/>
              </a:solidFill>
              <a:latin typeface="Cambria" pitchFamily="18" charset="0"/>
            </a:endParaRPr>
          </a:p>
        </p:txBody>
      </p:sp>
      <p:graphicFrame>
        <p:nvGraphicFramePr>
          <p:cNvPr id="9" name="Diagrama 8"/>
          <p:cNvGraphicFramePr/>
          <p:nvPr>
            <p:extLst>
              <p:ext uri="{D42A27DB-BD31-4B8C-83A1-F6EECF244321}">
                <p14:modId xmlns:p14="http://schemas.microsoft.com/office/powerpoint/2010/main" val="2654250371"/>
              </p:ext>
            </p:extLst>
          </p:nvPr>
        </p:nvGraphicFramePr>
        <p:xfrm>
          <a:off x="971600" y="1059215"/>
          <a:ext cx="6048672" cy="4962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Rectángulo 9"/>
          <p:cNvSpPr/>
          <p:nvPr/>
        </p:nvSpPr>
        <p:spPr>
          <a:xfrm>
            <a:off x="4108615" y="5301208"/>
            <a:ext cx="3384376" cy="85121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r>
              <a:rPr lang="es-EC" dirty="0"/>
              <a:t>30cm de distancia muestra-rayo de luz y potencia de 387W. </a:t>
            </a:r>
          </a:p>
        </p:txBody>
      </p:sp>
      <mc:AlternateContent xmlns:mc="http://schemas.openxmlformats.org/markup-compatibility/2006" xmlns:a14="http://schemas.microsoft.com/office/drawing/2010/main">
        <mc:Choice Requires="a14">
          <p:sp>
            <p:nvSpPr>
              <p:cNvPr id="2" name="Rectángulo 1"/>
              <p:cNvSpPr/>
              <p:nvPr/>
            </p:nvSpPr>
            <p:spPr>
              <a:xfrm>
                <a:off x="6595867" y="3356992"/>
                <a:ext cx="2548133" cy="6650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𝜂</m:t>
                      </m:r>
                      <m:r>
                        <a:rPr lang="es-EC" i="0">
                          <a:latin typeface="Cambria Math" panose="02040503050406030204" pitchFamily="18" charset="0"/>
                        </a:rPr>
                        <m:t>=</m:t>
                      </m:r>
                      <m:f>
                        <m:fPr>
                          <m:ctrlPr>
                            <a:rPr lang="es-EC" i="1">
                              <a:latin typeface="Cambria Math" panose="02040503050406030204" pitchFamily="18" charset="0"/>
                            </a:rPr>
                          </m:ctrlPr>
                        </m:fPr>
                        <m:num>
                          <m:sSub>
                            <m:sSubPr>
                              <m:ctrlPr>
                                <a:rPr lang="es-EC" i="1">
                                  <a:latin typeface="Cambria Math" panose="02040503050406030204" pitchFamily="18" charset="0"/>
                                </a:rPr>
                              </m:ctrlPr>
                            </m:sSubPr>
                            <m:e>
                              <m:r>
                                <a:rPr lang="es-EC" i="1">
                                  <a:latin typeface="Cambria Math" panose="02040503050406030204" pitchFamily="18" charset="0"/>
                                </a:rPr>
                                <m:t>𝐴𝑏𝑠</m:t>
                              </m:r>
                            </m:e>
                            <m:sub>
                              <m:r>
                                <a:rPr lang="es-EC" i="1">
                                  <a:latin typeface="Cambria Math" panose="02040503050406030204" pitchFamily="18" charset="0"/>
                                </a:rPr>
                                <m:t>𝑜</m:t>
                              </m:r>
                            </m:sub>
                          </m:sSub>
                          <m:r>
                            <a:rPr lang="es-EC" i="0">
                              <a:latin typeface="Cambria Math" panose="02040503050406030204" pitchFamily="18" charset="0"/>
                            </a:rPr>
                            <m:t>−</m:t>
                          </m:r>
                          <m:sSub>
                            <m:sSubPr>
                              <m:ctrlPr>
                                <a:rPr lang="es-EC" i="1">
                                  <a:latin typeface="Cambria Math" panose="02040503050406030204" pitchFamily="18" charset="0"/>
                                </a:rPr>
                              </m:ctrlPr>
                            </m:sSubPr>
                            <m:e>
                              <m:r>
                                <a:rPr lang="es-EC" i="1">
                                  <a:latin typeface="Cambria Math" panose="02040503050406030204" pitchFamily="18" charset="0"/>
                                </a:rPr>
                                <m:t>𝐴𝑏𝑠</m:t>
                              </m:r>
                            </m:e>
                            <m:sub>
                              <m:r>
                                <a:rPr lang="es-EC" i="1">
                                  <a:latin typeface="Cambria Math" panose="02040503050406030204" pitchFamily="18" charset="0"/>
                                </a:rPr>
                                <m:t>𝑡</m:t>
                              </m:r>
                            </m:sub>
                          </m:sSub>
                        </m:num>
                        <m:den>
                          <m:sSub>
                            <m:sSubPr>
                              <m:ctrlPr>
                                <a:rPr lang="es-EC" i="1">
                                  <a:latin typeface="Cambria Math" panose="02040503050406030204" pitchFamily="18" charset="0"/>
                                </a:rPr>
                              </m:ctrlPr>
                            </m:sSubPr>
                            <m:e>
                              <m:r>
                                <a:rPr lang="es-EC" i="1">
                                  <a:latin typeface="Cambria Math" panose="02040503050406030204" pitchFamily="18" charset="0"/>
                                </a:rPr>
                                <m:t>𝐴𝑏𝑠</m:t>
                              </m:r>
                            </m:e>
                            <m:sub>
                              <m:r>
                                <a:rPr lang="es-EC" i="1">
                                  <a:latin typeface="Cambria Math" panose="02040503050406030204" pitchFamily="18" charset="0"/>
                                </a:rPr>
                                <m:t>𝑜</m:t>
                              </m:r>
                            </m:sub>
                          </m:sSub>
                        </m:den>
                      </m:f>
                      <m:r>
                        <a:rPr lang="es-EC" i="0">
                          <a:latin typeface="Cambria Math" panose="02040503050406030204" pitchFamily="18" charset="0"/>
                        </a:rPr>
                        <m:t>×100</m:t>
                      </m:r>
                    </m:oMath>
                  </m:oMathPara>
                </a14:m>
                <a:endParaRPr lang="es-EC" dirty="0"/>
              </a:p>
            </p:txBody>
          </p:sp>
        </mc:Choice>
        <mc:Fallback xmlns="">
          <p:sp>
            <p:nvSpPr>
              <p:cNvPr id="2" name="Rectángulo 1"/>
              <p:cNvSpPr>
                <a:spLocks noRot="1" noChangeAspect="1" noMove="1" noResize="1" noEditPoints="1" noAdjustHandles="1" noChangeArrowheads="1" noChangeShapeType="1" noTextEdit="1"/>
              </p:cNvSpPr>
              <p:nvPr/>
            </p:nvSpPr>
            <p:spPr>
              <a:xfrm>
                <a:off x="6595867" y="3356992"/>
                <a:ext cx="2548133" cy="665054"/>
              </a:xfrm>
              <a:prstGeom prst="rect">
                <a:avLst/>
              </a:prstGeom>
              <a:blipFill rotWithShape="0">
                <a:blip r:embed="rId8"/>
                <a:stretch>
                  <a:fillRect/>
                </a:stretch>
              </a:blipFill>
            </p:spPr>
            <p:txBody>
              <a:bodyPr/>
              <a:lstStyle/>
              <a:p>
                <a:r>
                  <a:rPr lang="es-EC">
                    <a:noFill/>
                  </a:rPr>
                  <a:t> </a:t>
                </a:r>
              </a:p>
            </p:txBody>
          </p:sp>
        </mc:Fallback>
      </mc:AlternateContent>
      <p:sp>
        <p:nvSpPr>
          <p:cNvPr id="3" name="CuadroTexto 2"/>
          <p:cNvSpPr txBox="1"/>
          <p:nvPr/>
        </p:nvSpPr>
        <p:spPr>
          <a:xfrm>
            <a:off x="6444208" y="2697797"/>
            <a:ext cx="3096344" cy="523220"/>
          </a:xfrm>
          <a:prstGeom prst="rect">
            <a:avLst/>
          </a:prstGeom>
          <a:noFill/>
        </p:spPr>
        <p:txBody>
          <a:bodyPr wrap="square" rtlCol="0">
            <a:spAutoFit/>
          </a:bodyPr>
          <a:lstStyle/>
          <a:p>
            <a:r>
              <a:rPr lang="es-EC" sz="1400" dirty="0"/>
              <a:t>Porcentaje de degradación de colorantes </a:t>
            </a:r>
          </a:p>
        </p:txBody>
      </p:sp>
    </p:spTree>
    <p:extLst>
      <p:ext uri="{BB962C8B-B14F-4D97-AF65-F5344CB8AC3E}">
        <p14:creationId xmlns:p14="http://schemas.microsoft.com/office/powerpoint/2010/main" val="27372863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6732240" y="6021287"/>
            <a:ext cx="2232248" cy="63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1 CuadroTexto"/>
          <p:cNvSpPr txBox="1"/>
          <p:nvPr/>
        </p:nvSpPr>
        <p:spPr>
          <a:xfrm>
            <a:off x="251520" y="654932"/>
            <a:ext cx="8712968" cy="369332"/>
          </a:xfrm>
          <a:prstGeom prst="rect">
            <a:avLst/>
          </a:prstGeom>
          <a:noFill/>
        </p:spPr>
        <p:txBody>
          <a:bodyPr wrap="square" rtlCol="0">
            <a:spAutoFit/>
          </a:bodyPr>
          <a:lstStyle/>
          <a:p>
            <a:r>
              <a:rPr lang="es-EC" b="1" dirty="0"/>
              <a:t>E</a:t>
            </a:r>
            <a:r>
              <a:rPr lang="es-EC" b="1" dirty="0" smtClean="0"/>
              <a:t>stabilidad </a:t>
            </a:r>
            <a:r>
              <a:rPr lang="es-EC" b="1" dirty="0"/>
              <a:t>en el tiempo del material </a:t>
            </a:r>
            <a:r>
              <a:rPr lang="es-EC" b="1" dirty="0" smtClean="0"/>
              <a:t>vegetal</a:t>
            </a:r>
            <a:endParaRPr lang="es-EC" b="1" dirty="0"/>
          </a:p>
        </p:txBody>
      </p:sp>
      <p:sp>
        <p:nvSpPr>
          <p:cNvPr id="17" name="1 Título"/>
          <p:cNvSpPr>
            <a:spLocks noGrp="1"/>
          </p:cNvSpPr>
          <p:nvPr>
            <p:ph type="title"/>
          </p:nvPr>
        </p:nvSpPr>
        <p:spPr>
          <a:xfrm>
            <a:off x="0" y="0"/>
            <a:ext cx="8229600" cy="620688"/>
          </a:xfrm>
        </p:spPr>
        <p:txBody>
          <a:bodyPr/>
          <a:lstStyle/>
          <a:p>
            <a:pPr algn="l"/>
            <a:r>
              <a:rPr lang="es-MX" sz="3800" i="0" dirty="0" smtClean="0">
                <a:solidFill>
                  <a:schemeClr val="tx1"/>
                </a:solidFill>
                <a:latin typeface="Cambria" pitchFamily="18" charset="0"/>
              </a:rPr>
              <a:t>  RESULTADOS Y DISCUSIÓN</a:t>
            </a:r>
            <a:endParaRPr lang="es-MX" sz="3800" i="0" dirty="0">
              <a:solidFill>
                <a:schemeClr val="tx1"/>
              </a:solidFill>
              <a:latin typeface="Cambria" pitchFamily="18" charset="0"/>
            </a:endParaRPr>
          </a:p>
        </p:txBody>
      </p:sp>
      <p:pic>
        <p:nvPicPr>
          <p:cNvPr id="15" name="Imagen 14"/>
          <p:cNvPicPr/>
          <p:nvPr/>
        </p:nvPicPr>
        <p:blipFill>
          <a:blip r:embed="rId4">
            <a:extLst>
              <a:ext uri="{28A0092B-C50C-407E-A947-70E740481C1C}">
                <a14:useLocalDpi xmlns:a14="http://schemas.microsoft.com/office/drawing/2010/main" val="0"/>
              </a:ext>
            </a:extLst>
          </a:blip>
          <a:srcRect/>
          <a:stretch>
            <a:fillRect/>
          </a:stretch>
        </p:blipFill>
        <p:spPr bwMode="auto">
          <a:xfrm>
            <a:off x="4313596" y="1024264"/>
            <a:ext cx="1728192" cy="2376264"/>
          </a:xfrm>
          <a:prstGeom prst="rect">
            <a:avLst/>
          </a:prstGeom>
          <a:noFill/>
          <a:ln>
            <a:noFill/>
          </a:ln>
        </p:spPr>
      </p:pic>
      <p:sp>
        <p:nvSpPr>
          <p:cNvPr id="3" name="Rectangle 2"/>
          <p:cNvSpPr>
            <a:spLocks noChangeArrowheads="1"/>
          </p:cNvSpPr>
          <p:nvPr/>
        </p:nvSpPr>
        <p:spPr bwMode="auto">
          <a:xfrm>
            <a:off x="4029075" y="12687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6" name="Objeto 5"/>
          <p:cNvGraphicFramePr>
            <a:graphicFrameLocks noChangeAspect="1"/>
          </p:cNvGraphicFramePr>
          <p:nvPr>
            <p:extLst>
              <p:ext uri="{D42A27DB-BD31-4B8C-83A1-F6EECF244321}">
                <p14:modId xmlns:p14="http://schemas.microsoft.com/office/powerpoint/2010/main" val="2090450077"/>
              </p:ext>
            </p:extLst>
          </p:nvPr>
        </p:nvGraphicFramePr>
        <p:xfrm>
          <a:off x="-145023" y="3014143"/>
          <a:ext cx="4200525" cy="2933700"/>
        </p:xfrm>
        <a:graphic>
          <a:graphicData uri="http://schemas.openxmlformats.org/presentationml/2006/ole">
            <mc:AlternateContent xmlns:mc="http://schemas.openxmlformats.org/markup-compatibility/2006">
              <mc:Choice xmlns:v="urn:schemas-microsoft-com:vml" Requires="v">
                <p:oleObj spid="_x0000_s21669" name="Graph" r:id="rId5" imgW="4153814" imgH="2901696" progId="Origin50.Graph">
                  <p:embed/>
                </p:oleObj>
              </mc:Choice>
              <mc:Fallback>
                <p:oleObj name="Graph" r:id="rId5" imgW="4153814" imgH="2901696" progId="Origin50.Graph">
                  <p:embed/>
                  <p:pic>
                    <p:nvPicPr>
                      <p:cNvPr id="0" name="Object 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023" y="3014143"/>
                        <a:ext cx="4200525" cy="2933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7" name="Rectangle 4"/>
          <p:cNvSpPr>
            <a:spLocks noChangeArrowheads="1"/>
          </p:cNvSpPr>
          <p:nvPr/>
        </p:nvSpPr>
        <p:spPr bwMode="auto">
          <a:xfrm>
            <a:off x="3385392" y="407473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8" name="Objeto 7"/>
          <p:cNvGraphicFramePr>
            <a:graphicFrameLocks noChangeAspect="1"/>
          </p:cNvGraphicFramePr>
          <p:nvPr>
            <p:extLst>
              <p:ext uri="{D42A27DB-BD31-4B8C-83A1-F6EECF244321}">
                <p14:modId xmlns:p14="http://schemas.microsoft.com/office/powerpoint/2010/main" val="469147984"/>
              </p:ext>
            </p:extLst>
          </p:nvPr>
        </p:nvGraphicFramePr>
        <p:xfrm>
          <a:off x="3955279" y="3268853"/>
          <a:ext cx="3743325" cy="2657475"/>
        </p:xfrm>
        <a:graphic>
          <a:graphicData uri="http://schemas.openxmlformats.org/presentationml/2006/ole">
            <mc:AlternateContent xmlns:mc="http://schemas.openxmlformats.org/markup-compatibility/2006">
              <mc:Choice xmlns:v="urn:schemas-microsoft-com:vml" Requires="v">
                <p:oleObj spid="_x0000_s21670" name="Graph" r:id="rId7" imgW="4153814" imgH="2901696" progId="Origin50.Graph">
                  <p:embed/>
                </p:oleObj>
              </mc:Choice>
              <mc:Fallback>
                <p:oleObj name="Graph" r:id="rId7" imgW="4153814" imgH="2901696" progId="Origin50.Graph">
                  <p:embed/>
                  <p:pic>
                    <p:nvPicPr>
                      <p:cNvPr id="0" name="Object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55279" y="3268853"/>
                        <a:ext cx="3743325" cy="26574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8" name="Imagen 17"/>
          <p:cNvPicPr/>
          <p:nvPr/>
        </p:nvPicPr>
        <p:blipFill rotWithShape="1">
          <a:blip r:embed="rId9" cstate="print">
            <a:extLst>
              <a:ext uri="{28A0092B-C50C-407E-A947-70E740481C1C}">
                <a14:useLocalDpi xmlns:a14="http://schemas.microsoft.com/office/drawing/2010/main" val="0"/>
              </a:ext>
            </a:extLst>
          </a:blip>
          <a:srcRect l="45324" t="18310" r="24460" b="12676"/>
          <a:stretch/>
        </p:blipFill>
        <p:spPr bwMode="auto">
          <a:xfrm>
            <a:off x="2483768" y="1495798"/>
            <a:ext cx="1228725" cy="1433195"/>
          </a:xfrm>
          <a:prstGeom prst="rect">
            <a:avLst/>
          </a:prstGeom>
          <a:ln>
            <a:noFill/>
          </a:ln>
          <a:extLst>
            <a:ext uri="{53640926-AAD7-44D8-BBD7-CCE9431645EC}">
              <a14:shadowObscured xmlns:a14="http://schemas.microsoft.com/office/drawing/2010/main"/>
            </a:ext>
          </a:extLst>
        </p:spPr>
      </p:pic>
      <p:sp>
        <p:nvSpPr>
          <p:cNvPr id="2" name="Rectángulo 1"/>
          <p:cNvSpPr/>
          <p:nvPr/>
        </p:nvSpPr>
        <p:spPr>
          <a:xfrm>
            <a:off x="36004" y="5767159"/>
            <a:ext cx="3993071" cy="523220"/>
          </a:xfrm>
          <a:prstGeom prst="rect">
            <a:avLst/>
          </a:prstGeom>
        </p:spPr>
        <p:txBody>
          <a:bodyPr wrap="square">
            <a:spAutoFit/>
          </a:bodyPr>
          <a:lstStyle/>
          <a:p>
            <a:pPr algn="ctr"/>
            <a:r>
              <a:rPr lang="es-EC" sz="1400" dirty="0"/>
              <a:t>Estabilidad del extracto vegetal, observación UV-vis al transcurso de 60 días</a:t>
            </a:r>
          </a:p>
        </p:txBody>
      </p:sp>
      <p:sp>
        <p:nvSpPr>
          <p:cNvPr id="9" name="CuadroTexto 8"/>
          <p:cNvSpPr txBox="1"/>
          <p:nvPr/>
        </p:nvSpPr>
        <p:spPr>
          <a:xfrm>
            <a:off x="4029075" y="5767159"/>
            <a:ext cx="3621596" cy="800219"/>
          </a:xfrm>
          <a:prstGeom prst="rect">
            <a:avLst/>
          </a:prstGeom>
          <a:noFill/>
        </p:spPr>
        <p:txBody>
          <a:bodyPr wrap="square" rtlCol="0">
            <a:spAutoFit/>
          </a:bodyPr>
          <a:lstStyle/>
          <a:p>
            <a:pPr algn="ctr"/>
            <a:r>
              <a:rPr lang="es-ES" sz="1400" dirty="0"/>
              <a:t>Espectro UV-vis de los </a:t>
            </a:r>
            <a:r>
              <a:rPr lang="es-ES" sz="1400" dirty="0" err="1"/>
              <a:t>polifenoles</a:t>
            </a:r>
            <a:r>
              <a:rPr lang="es-ES" sz="1400" dirty="0"/>
              <a:t> y estabilidad del fruto </a:t>
            </a:r>
            <a:r>
              <a:rPr lang="es-ES" sz="1400" dirty="0" smtClean="0"/>
              <a:t>carrasquilla</a:t>
            </a:r>
            <a:endParaRPr lang="es-EC" i="1" dirty="0"/>
          </a:p>
          <a:p>
            <a:pPr algn="ctr"/>
            <a:endParaRPr lang="es-EC" dirty="0"/>
          </a:p>
        </p:txBody>
      </p:sp>
      <p:sp>
        <p:nvSpPr>
          <p:cNvPr id="10" name="Rectángulo 9"/>
          <p:cNvSpPr/>
          <p:nvPr/>
        </p:nvSpPr>
        <p:spPr>
          <a:xfrm>
            <a:off x="6751290" y="4608893"/>
            <a:ext cx="2015295" cy="307777"/>
          </a:xfrm>
          <a:prstGeom prst="rect">
            <a:avLst/>
          </a:prstGeom>
        </p:spPr>
        <p:txBody>
          <a:bodyPr wrap="none">
            <a:spAutoFit/>
          </a:bodyPr>
          <a:lstStyle/>
          <a:p>
            <a:r>
              <a:rPr lang="es-EC" sz="1400" dirty="0">
                <a:latin typeface="Arial" panose="020B0604020202020204" pitchFamily="34" charset="0"/>
                <a:ea typeface="Calibri" panose="020F0502020204030204" pitchFamily="34" charset="0"/>
                <a:cs typeface="Arial" panose="020B0604020202020204" pitchFamily="34" charset="0"/>
              </a:rPr>
              <a:t>(</a:t>
            </a:r>
            <a:r>
              <a:rPr lang="es-EC" sz="1400" dirty="0" smtClean="0">
                <a:latin typeface="Arial" panose="020B0604020202020204" pitchFamily="34" charset="0"/>
                <a:ea typeface="Calibri" panose="020F0502020204030204" pitchFamily="34" charset="0"/>
                <a:cs typeface="Arial" panose="020B0604020202020204" pitchFamily="34" charset="0"/>
              </a:rPr>
              <a:t>Abril </a:t>
            </a:r>
            <a:r>
              <a:rPr lang="es-EC" sz="1400" dirty="0">
                <a:latin typeface="Arial" panose="020B0604020202020204" pitchFamily="34" charset="0"/>
                <a:ea typeface="Calibri" panose="020F0502020204030204" pitchFamily="34" charset="0"/>
                <a:cs typeface="Arial" panose="020B0604020202020204" pitchFamily="34" charset="0"/>
              </a:rPr>
              <a:t>Díaz et al., </a:t>
            </a:r>
            <a:r>
              <a:rPr lang="es-EC" sz="1400" dirty="0" smtClean="0">
                <a:latin typeface="Arial" panose="020B0604020202020204" pitchFamily="34" charset="0"/>
                <a:ea typeface="Calibri" panose="020F0502020204030204" pitchFamily="34" charset="0"/>
                <a:cs typeface="Arial" panose="020B0604020202020204" pitchFamily="34" charset="0"/>
              </a:rPr>
              <a:t>2010)</a:t>
            </a:r>
            <a:endParaRPr lang="es-EC" sz="1400" dirty="0">
              <a:latin typeface="Arial" panose="020B0604020202020204" pitchFamily="34" charset="0"/>
              <a:cs typeface="Arial" panose="020B0604020202020204" pitchFamily="34" charset="0"/>
            </a:endParaRPr>
          </a:p>
        </p:txBody>
      </p:sp>
      <p:sp>
        <p:nvSpPr>
          <p:cNvPr id="11" name="Rectángulo 10"/>
          <p:cNvSpPr/>
          <p:nvPr/>
        </p:nvSpPr>
        <p:spPr>
          <a:xfrm>
            <a:off x="1485322" y="6253605"/>
            <a:ext cx="2093843" cy="307777"/>
          </a:xfrm>
          <a:prstGeom prst="rect">
            <a:avLst/>
          </a:prstGeom>
        </p:spPr>
        <p:txBody>
          <a:bodyPr wrap="none">
            <a:spAutoFit/>
          </a:bodyPr>
          <a:lstStyle/>
          <a:p>
            <a:r>
              <a:rPr lang="es-EC" sz="1400" dirty="0" smtClean="0">
                <a:latin typeface="Arial" panose="020B0604020202020204" pitchFamily="34" charset="0"/>
                <a:ea typeface="Calibri" panose="020F0502020204030204" pitchFamily="34" charset="0"/>
                <a:cs typeface="Arial" panose="020B0604020202020204" pitchFamily="34" charset="0"/>
              </a:rPr>
              <a:t>(Hernández </a:t>
            </a:r>
            <a:r>
              <a:rPr lang="es-EC" sz="1400" dirty="0">
                <a:latin typeface="Arial" panose="020B0604020202020204" pitchFamily="34" charset="0"/>
                <a:ea typeface="Calibri" panose="020F0502020204030204" pitchFamily="34" charset="0"/>
                <a:cs typeface="Arial" panose="020B0604020202020204" pitchFamily="34" charset="0"/>
              </a:rPr>
              <a:t>Díaz, </a:t>
            </a:r>
            <a:r>
              <a:rPr lang="es-EC" sz="1400" dirty="0" smtClean="0">
                <a:latin typeface="Arial" panose="020B0604020202020204" pitchFamily="34" charset="0"/>
                <a:ea typeface="Calibri" panose="020F0502020204030204" pitchFamily="34" charset="0"/>
                <a:cs typeface="Arial" panose="020B0604020202020204" pitchFamily="34" charset="0"/>
              </a:rPr>
              <a:t>2013)</a:t>
            </a:r>
            <a:endParaRPr lang="es-EC"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1591355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6732240" y="6021287"/>
            <a:ext cx="2232248" cy="63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1 CuadroTexto"/>
          <p:cNvSpPr txBox="1"/>
          <p:nvPr/>
        </p:nvSpPr>
        <p:spPr>
          <a:xfrm>
            <a:off x="251520" y="654932"/>
            <a:ext cx="8136904" cy="646331"/>
          </a:xfrm>
          <a:prstGeom prst="rect">
            <a:avLst/>
          </a:prstGeom>
          <a:noFill/>
        </p:spPr>
        <p:txBody>
          <a:bodyPr wrap="square" rtlCol="0">
            <a:spAutoFit/>
          </a:bodyPr>
          <a:lstStyle/>
          <a:p>
            <a:r>
              <a:rPr lang="es-EC" b="1" dirty="0" smtClean="0"/>
              <a:t>Actividad antioxidante extracto y </a:t>
            </a:r>
            <a:r>
              <a:rPr lang="es-EC" b="1" dirty="0" err="1" smtClean="0"/>
              <a:t>agnps</a:t>
            </a:r>
            <a:r>
              <a:rPr lang="es-EC" b="1" dirty="0" smtClean="0"/>
              <a:t> en </a:t>
            </a:r>
            <a:r>
              <a:rPr lang="es-EC" b="1" dirty="0"/>
              <a:t>solución AgNO</a:t>
            </a:r>
            <a:r>
              <a:rPr lang="es-EC" sz="1400" b="1" dirty="0"/>
              <a:t>3</a:t>
            </a:r>
            <a:r>
              <a:rPr lang="es-EC" b="1" dirty="0"/>
              <a:t> </a:t>
            </a:r>
            <a:r>
              <a:rPr lang="es-EC" b="1" dirty="0" smtClean="0"/>
              <a:t>10mM</a:t>
            </a:r>
            <a:endParaRPr lang="es-EC" b="1" dirty="0"/>
          </a:p>
          <a:p>
            <a:endParaRPr lang="es-EC" b="1" dirty="0"/>
          </a:p>
        </p:txBody>
      </p:sp>
      <p:sp>
        <p:nvSpPr>
          <p:cNvPr id="17" name="1 Título"/>
          <p:cNvSpPr>
            <a:spLocks noGrp="1"/>
          </p:cNvSpPr>
          <p:nvPr>
            <p:ph type="title"/>
          </p:nvPr>
        </p:nvSpPr>
        <p:spPr>
          <a:xfrm>
            <a:off x="-272208" y="0"/>
            <a:ext cx="8229600" cy="620688"/>
          </a:xfrm>
        </p:spPr>
        <p:txBody>
          <a:bodyPr/>
          <a:lstStyle/>
          <a:p>
            <a:r>
              <a:rPr lang="es-MX" sz="3800" i="0" dirty="0" smtClean="0">
                <a:solidFill>
                  <a:schemeClr val="tx1"/>
                </a:solidFill>
                <a:latin typeface="Cambria" pitchFamily="18" charset="0"/>
              </a:rPr>
              <a:t>  </a:t>
            </a:r>
            <a:r>
              <a:rPr lang="es-MX" sz="3800" i="0" dirty="0">
                <a:solidFill>
                  <a:schemeClr val="tx1"/>
                </a:solidFill>
                <a:latin typeface="Cambria" pitchFamily="18" charset="0"/>
              </a:rPr>
              <a:t>RESULTADOS Y DISCUSIÓN</a:t>
            </a:r>
          </a:p>
        </p:txBody>
      </p:sp>
      <p:sp>
        <p:nvSpPr>
          <p:cNvPr id="3" name="Rectangle 2"/>
          <p:cNvSpPr>
            <a:spLocks noChangeArrowheads="1"/>
          </p:cNvSpPr>
          <p:nvPr/>
        </p:nvSpPr>
        <p:spPr bwMode="auto">
          <a:xfrm>
            <a:off x="4029075" y="12687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3385392" y="407473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0" name="Tabla 9"/>
          <p:cNvGraphicFramePr>
            <a:graphicFrameLocks noGrp="1"/>
          </p:cNvGraphicFramePr>
          <p:nvPr>
            <p:extLst>
              <p:ext uri="{D42A27DB-BD31-4B8C-83A1-F6EECF244321}">
                <p14:modId xmlns:p14="http://schemas.microsoft.com/office/powerpoint/2010/main" val="685048598"/>
              </p:ext>
            </p:extLst>
          </p:nvPr>
        </p:nvGraphicFramePr>
        <p:xfrm>
          <a:off x="467544" y="3353021"/>
          <a:ext cx="4798564" cy="1661091"/>
        </p:xfrm>
        <a:graphic>
          <a:graphicData uri="http://schemas.openxmlformats.org/drawingml/2006/table">
            <a:tbl>
              <a:tblPr>
                <a:tableStyleId>{5C22544A-7EE6-4342-B048-85BDC9FD1C3A}</a:tableStyleId>
              </a:tblPr>
              <a:tblGrid>
                <a:gridCol w="864096"/>
                <a:gridCol w="1008112"/>
                <a:gridCol w="2016224"/>
                <a:gridCol w="910132"/>
              </a:tblGrid>
              <a:tr h="236657">
                <a:tc gridSpan="4">
                  <a:txBody>
                    <a:bodyPr/>
                    <a:lstStyle/>
                    <a:p>
                      <a:pPr algn="ctr" fontAlgn="ctr"/>
                      <a:r>
                        <a:rPr lang="es-EC" sz="1100" b="1" u="none" strike="noStrike" dirty="0">
                          <a:effectLst/>
                        </a:rPr>
                        <a:t>Actividad antioxidante</a:t>
                      </a:r>
                      <a:endParaRPr lang="es-EC" sz="1100" b="1" i="0" u="none" strike="noStrike" dirty="0">
                        <a:solidFill>
                          <a:srgbClr val="000000"/>
                        </a:solidFill>
                        <a:effectLst/>
                        <a:latin typeface="Times New Roman" panose="02020603050405020304" pitchFamily="18" charset="0"/>
                      </a:endParaRPr>
                    </a:p>
                  </a:txBody>
                  <a:tcPr marL="9525" marR="9525" marT="9525" marB="0" anchor="ctr"/>
                </a:tc>
                <a:tc hMerge="1">
                  <a:txBody>
                    <a:bodyPr/>
                    <a:lstStyle/>
                    <a:p>
                      <a:endParaRPr lang="es-EC"/>
                    </a:p>
                  </a:txBody>
                  <a:tcPr/>
                </a:tc>
                <a:tc hMerge="1">
                  <a:txBody>
                    <a:bodyPr/>
                    <a:lstStyle/>
                    <a:p>
                      <a:endParaRPr lang="es-EC"/>
                    </a:p>
                  </a:txBody>
                  <a:tcPr/>
                </a:tc>
                <a:tc hMerge="1">
                  <a:txBody>
                    <a:bodyPr/>
                    <a:lstStyle/>
                    <a:p>
                      <a:endParaRPr lang="es-EC"/>
                    </a:p>
                  </a:txBody>
                  <a:tcPr/>
                </a:tc>
              </a:tr>
              <a:tr h="174507">
                <a:tc gridSpan="4">
                  <a:txBody>
                    <a:bodyPr/>
                    <a:lstStyle/>
                    <a:p>
                      <a:pPr algn="ctr" fontAlgn="ctr"/>
                      <a:r>
                        <a:rPr lang="es-EC" sz="1100" b="1" u="none" strike="noStrike" dirty="0">
                          <a:effectLst/>
                        </a:rPr>
                        <a:t>Concentración 5mg/ml</a:t>
                      </a:r>
                      <a:endParaRPr lang="es-EC" sz="1100" b="1" i="0" u="none" strike="noStrike" dirty="0">
                        <a:solidFill>
                          <a:srgbClr val="000000"/>
                        </a:solidFill>
                        <a:effectLst/>
                        <a:latin typeface="Times New Roman" panose="02020603050405020304" pitchFamily="18" charset="0"/>
                      </a:endParaRPr>
                    </a:p>
                  </a:txBody>
                  <a:tcPr marL="9525" marR="9525" marT="9525" marB="0" anchor="ctr"/>
                </a:tc>
                <a:tc hMerge="1">
                  <a:txBody>
                    <a:bodyPr/>
                    <a:lstStyle/>
                    <a:p>
                      <a:endParaRPr lang="es-EC"/>
                    </a:p>
                  </a:txBody>
                  <a:tcPr/>
                </a:tc>
                <a:tc hMerge="1">
                  <a:txBody>
                    <a:bodyPr/>
                    <a:lstStyle/>
                    <a:p>
                      <a:endParaRPr lang="es-EC"/>
                    </a:p>
                  </a:txBody>
                  <a:tcPr/>
                </a:tc>
                <a:tc hMerge="1">
                  <a:txBody>
                    <a:bodyPr/>
                    <a:lstStyle/>
                    <a:p>
                      <a:endParaRPr lang="es-EC"/>
                    </a:p>
                  </a:txBody>
                  <a:tcPr/>
                </a:tc>
              </a:tr>
              <a:tr h="504758">
                <a:tc>
                  <a:txBody>
                    <a:bodyPr/>
                    <a:lstStyle/>
                    <a:p>
                      <a:pPr algn="l" fontAlgn="ctr"/>
                      <a:r>
                        <a:rPr lang="es-EC" sz="1100" b="1" u="none" strike="noStrike" dirty="0">
                          <a:effectLst/>
                        </a:rPr>
                        <a:t>Ensayo</a:t>
                      </a:r>
                      <a:endParaRPr lang="es-EC"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100" b="1" u="none" strike="noStrike">
                          <a:effectLst/>
                        </a:rPr>
                        <a:t>Absorbancia 517nm</a:t>
                      </a:r>
                      <a:endParaRPr lang="es-EC" sz="11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100" b="1" u="none" strike="noStrike" dirty="0">
                          <a:effectLst/>
                        </a:rPr>
                        <a:t> (%) de radicales libres de </a:t>
                      </a:r>
                      <a:r>
                        <a:rPr lang="es-EC" sz="1100" b="1" u="none" strike="noStrike" dirty="0" smtClean="0">
                          <a:effectLst/>
                        </a:rPr>
                        <a:t>DPPH </a:t>
                      </a:r>
                    </a:p>
                    <a:p>
                      <a:pPr algn="ctr" fontAlgn="ctr"/>
                      <a:r>
                        <a:rPr lang="es-EC" sz="1100" b="1" u="none" strike="noStrike" dirty="0" smtClean="0">
                          <a:effectLst/>
                        </a:rPr>
                        <a:t>(r^2=0,99)</a:t>
                      </a:r>
                      <a:r>
                        <a:rPr lang="es-EC" sz="1100" b="1" u="none" strike="noStrike" baseline="0" dirty="0" smtClean="0">
                          <a:effectLst/>
                        </a:rPr>
                        <a:t> </a:t>
                      </a:r>
                      <a:endParaRPr lang="es-EC"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ctr" fontAlgn="ctr"/>
                      <a:r>
                        <a:rPr lang="es-EC" sz="1100" b="1" u="none" strike="noStrike">
                          <a:effectLst/>
                        </a:rPr>
                        <a:t>Volumen de muestra (mL)</a:t>
                      </a:r>
                      <a:endParaRPr lang="es-EC" sz="1100" b="1" i="0" u="none" strike="noStrike">
                        <a:solidFill>
                          <a:srgbClr val="000000"/>
                        </a:solidFill>
                        <a:effectLst/>
                        <a:latin typeface="Times New Roman" panose="02020603050405020304" pitchFamily="18" charset="0"/>
                      </a:endParaRPr>
                    </a:p>
                  </a:txBody>
                  <a:tcPr marL="9525" marR="9525" marT="9525" marB="0" anchor="ctr"/>
                </a:tc>
              </a:tr>
              <a:tr h="174507">
                <a:tc>
                  <a:txBody>
                    <a:bodyPr/>
                    <a:lstStyle/>
                    <a:p>
                      <a:pPr algn="l" fontAlgn="ctr"/>
                      <a:r>
                        <a:rPr lang="es-EC" sz="1100" b="0" u="none" strike="noStrike" dirty="0">
                          <a:effectLst/>
                        </a:rPr>
                        <a:t>control</a:t>
                      </a:r>
                      <a:endParaRPr lang="es-EC"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EC" sz="1100" b="0" u="none" strike="noStrike" dirty="0">
                          <a:effectLst/>
                        </a:rPr>
                        <a:t>0,4283</a:t>
                      </a:r>
                      <a:endParaRPr lang="es-EC" sz="1100" b="0"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EC" sz="1100" b="1" u="none" strike="noStrike" dirty="0">
                          <a:effectLst/>
                        </a:rPr>
                        <a:t> </a:t>
                      </a:r>
                      <a:endParaRPr lang="es-EC"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EC" sz="1100" b="1" u="none" strike="noStrike">
                          <a:effectLst/>
                        </a:rPr>
                        <a:t> </a:t>
                      </a:r>
                      <a:endParaRPr lang="es-EC" sz="1100" b="1" i="0" u="none" strike="noStrike">
                        <a:solidFill>
                          <a:srgbClr val="000000"/>
                        </a:solidFill>
                        <a:effectLst/>
                        <a:latin typeface="Times New Roman" panose="02020603050405020304" pitchFamily="18" charset="0"/>
                      </a:endParaRPr>
                    </a:p>
                  </a:txBody>
                  <a:tcPr marL="9525" marR="9525" marT="9525" marB="0" anchor="ctr"/>
                </a:tc>
              </a:tr>
              <a:tr h="212854">
                <a:tc>
                  <a:txBody>
                    <a:bodyPr/>
                    <a:lstStyle/>
                    <a:p>
                      <a:pPr algn="l" fontAlgn="ctr"/>
                      <a:r>
                        <a:rPr lang="es-EC" sz="1100" u="none" strike="noStrike" dirty="0">
                          <a:effectLst/>
                        </a:rPr>
                        <a:t>m1promedio</a:t>
                      </a:r>
                      <a:endParaRPr lang="es-EC"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EC" sz="1100" u="none" strike="noStrike">
                          <a:effectLst/>
                        </a:rPr>
                        <a:t>0,124</a:t>
                      </a:r>
                      <a:endParaRPr lang="es-EC"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EC" sz="1100" b="1" i="0" u="none" strike="noStrike" dirty="0" smtClean="0">
                          <a:solidFill>
                            <a:schemeClr val="dk1"/>
                          </a:solidFill>
                          <a:effectLst/>
                          <a:latin typeface="+mn-lt"/>
                        </a:rPr>
                        <a:t>28,96</a:t>
                      </a:r>
                      <a:endParaRPr lang="es-EC"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EC" sz="1100" b="0" u="none" strike="noStrike" dirty="0">
                          <a:effectLst/>
                        </a:rPr>
                        <a:t>0,25</a:t>
                      </a:r>
                      <a:endParaRPr lang="es-EC" sz="1100" b="0" i="0" u="none" strike="noStrike" dirty="0">
                        <a:solidFill>
                          <a:srgbClr val="000000"/>
                        </a:solidFill>
                        <a:effectLst/>
                        <a:latin typeface="Times New Roman" panose="02020603050405020304" pitchFamily="18" charset="0"/>
                      </a:endParaRPr>
                    </a:p>
                  </a:txBody>
                  <a:tcPr marL="9525" marR="9525" marT="9525" marB="0" anchor="ctr"/>
                </a:tc>
              </a:tr>
              <a:tr h="212854">
                <a:tc>
                  <a:txBody>
                    <a:bodyPr/>
                    <a:lstStyle/>
                    <a:p>
                      <a:pPr algn="l" fontAlgn="ctr"/>
                      <a:r>
                        <a:rPr lang="es-EC" sz="1100" u="none" strike="noStrike" dirty="0" err="1">
                          <a:effectLst/>
                        </a:rPr>
                        <a:t>AgNPs</a:t>
                      </a:r>
                      <a:r>
                        <a:rPr lang="es-EC" sz="1100" u="none" strike="noStrike" dirty="0">
                          <a:effectLst/>
                        </a:rPr>
                        <a:t> a 10mM</a:t>
                      </a:r>
                      <a:endParaRPr lang="es-EC"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EC" sz="1100" u="none" strike="noStrike">
                          <a:effectLst/>
                        </a:rPr>
                        <a:t>0,1106</a:t>
                      </a:r>
                      <a:endParaRPr lang="es-EC"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EC" sz="1100" b="1" i="0" u="none" strike="noStrike" dirty="0" smtClean="0">
                          <a:solidFill>
                            <a:schemeClr val="dk1"/>
                          </a:solidFill>
                          <a:effectLst/>
                          <a:latin typeface="+mn-lt"/>
                        </a:rPr>
                        <a:t>25,82</a:t>
                      </a:r>
                      <a:endParaRPr lang="es-EC" sz="1100" b="1" i="0" u="none" strike="noStrike" dirty="0">
                        <a:solidFill>
                          <a:srgbClr val="000000"/>
                        </a:solidFill>
                        <a:effectLst/>
                        <a:latin typeface="Times New Roman" panose="02020603050405020304" pitchFamily="18" charset="0"/>
                      </a:endParaRPr>
                    </a:p>
                  </a:txBody>
                  <a:tcPr marL="9525" marR="9525" marT="9525" marB="0" anchor="ctr"/>
                </a:tc>
                <a:tc>
                  <a:txBody>
                    <a:bodyPr/>
                    <a:lstStyle/>
                    <a:p>
                      <a:pPr algn="r" fontAlgn="ctr"/>
                      <a:r>
                        <a:rPr lang="es-EC" sz="1100" b="0" u="none" strike="noStrike" dirty="0">
                          <a:effectLst/>
                        </a:rPr>
                        <a:t>0,25</a:t>
                      </a:r>
                      <a:endParaRPr lang="es-EC" sz="1100" b="0" i="0" u="none" strike="noStrike" dirty="0">
                        <a:solidFill>
                          <a:srgbClr val="000000"/>
                        </a:solidFill>
                        <a:effectLst/>
                        <a:latin typeface="Times New Roman" panose="02020603050405020304" pitchFamily="18" charset="0"/>
                      </a:endParaRPr>
                    </a:p>
                  </a:txBody>
                  <a:tcPr marL="9525" marR="9525" marT="9525" marB="0" anchor="ctr"/>
                </a:tc>
              </a:tr>
            </a:tbl>
          </a:graphicData>
        </a:graphic>
      </p:graphicFrame>
      <p:sp>
        <p:nvSpPr>
          <p:cNvPr id="11" name="Rectangle 2"/>
          <p:cNvSpPr>
            <a:spLocks noChangeArrowheads="1"/>
          </p:cNvSpPr>
          <p:nvPr/>
        </p:nvSpPr>
        <p:spPr bwMode="auto">
          <a:xfrm>
            <a:off x="14010" y="317352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2" name="Objeto 11"/>
          <p:cNvGraphicFramePr>
            <a:graphicFrameLocks noChangeAspect="1"/>
          </p:cNvGraphicFramePr>
          <p:nvPr>
            <p:extLst>
              <p:ext uri="{D42A27DB-BD31-4B8C-83A1-F6EECF244321}">
                <p14:modId xmlns:p14="http://schemas.microsoft.com/office/powerpoint/2010/main" val="3193806915"/>
              </p:ext>
            </p:extLst>
          </p:nvPr>
        </p:nvGraphicFramePr>
        <p:xfrm>
          <a:off x="5300427" y="3247814"/>
          <a:ext cx="3672408" cy="2803870"/>
        </p:xfrm>
        <a:graphic>
          <a:graphicData uri="http://schemas.openxmlformats.org/presentationml/2006/ole">
            <mc:AlternateContent xmlns:mc="http://schemas.openxmlformats.org/markup-compatibility/2006">
              <mc:Choice xmlns:v="urn:schemas-microsoft-com:vml" Requires="v">
                <p:oleObj spid="_x0000_s25686" name="Graph" r:id="rId4" imgW="3877056" imgH="2973629" progId="Origin50.Graph">
                  <p:embed/>
                </p:oleObj>
              </mc:Choice>
              <mc:Fallback>
                <p:oleObj name="Graph" r:id="rId4" imgW="3877056" imgH="2973629" progId="Origin50.Graph">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0427" y="3247814"/>
                        <a:ext cx="3672408" cy="2803870"/>
                      </a:xfrm>
                      <a:prstGeom prst="rect">
                        <a:avLst/>
                      </a:prstGeom>
                      <a:noFill/>
                    </p:spPr>
                  </p:pic>
                </p:oleObj>
              </mc:Fallback>
            </mc:AlternateContent>
          </a:graphicData>
        </a:graphic>
      </p:graphicFrame>
      <p:sp>
        <p:nvSpPr>
          <p:cNvPr id="13" name="Rectángulo 12"/>
          <p:cNvSpPr/>
          <p:nvPr/>
        </p:nvSpPr>
        <p:spPr>
          <a:xfrm>
            <a:off x="1441176" y="5147828"/>
            <a:ext cx="3061018" cy="67536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C" sz="1400" dirty="0"/>
              <a:t>L</a:t>
            </a:r>
            <a:r>
              <a:rPr lang="es-EC" sz="1400" dirty="0" smtClean="0"/>
              <a:t>os </a:t>
            </a:r>
            <a:r>
              <a:rPr lang="es-EC" sz="1400" dirty="0"/>
              <a:t>compuestos del extracto contribuyen a la actividad antioxidante </a:t>
            </a:r>
          </a:p>
        </p:txBody>
      </p:sp>
      <p:sp>
        <p:nvSpPr>
          <p:cNvPr id="21" name="Rectángulo 20"/>
          <p:cNvSpPr/>
          <p:nvPr/>
        </p:nvSpPr>
        <p:spPr>
          <a:xfrm>
            <a:off x="5652120" y="1689946"/>
            <a:ext cx="3312368" cy="800792"/>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just"/>
            <a:r>
              <a:rPr lang="es-EC" sz="1400" dirty="0"/>
              <a:t>capacidad de reducción química en relación con una capacidad de reducción equivalente de ácido gálico</a:t>
            </a:r>
          </a:p>
        </p:txBody>
      </p:sp>
      <p:graphicFrame>
        <p:nvGraphicFramePr>
          <p:cNvPr id="6" name="Tabla 5"/>
          <p:cNvGraphicFramePr>
            <a:graphicFrameLocks noGrp="1"/>
          </p:cNvGraphicFramePr>
          <p:nvPr>
            <p:extLst>
              <p:ext uri="{D42A27DB-BD31-4B8C-83A1-F6EECF244321}">
                <p14:modId xmlns:p14="http://schemas.microsoft.com/office/powerpoint/2010/main" val="363585508"/>
              </p:ext>
            </p:extLst>
          </p:nvPr>
        </p:nvGraphicFramePr>
        <p:xfrm>
          <a:off x="539552" y="1484784"/>
          <a:ext cx="4775200" cy="1162050"/>
        </p:xfrm>
        <a:graphic>
          <a:graphicData uri="http://schemas.openxmlformats.org/drawingml/2006/table">
            <a:tbl>
              <a:tblPr>
                <a:tableStyleId>{5C22544A-7EE6-4342-B048-85BDC9FD1C3A}</a:tableStyleId>
              </a:tblPr>
              <a:tblGrid>
                <a:gridCol w="648072"/>
                <a:gridCol w="1080120"/>
                <a:gridCol w="1358218"/>
                <a:gridCol w="1688790"/>
              </a:tblGrid>
              <a:tr h="200025">
                <a:tc gridSpan="4">
                  <a:txBody>
                    <a:bodyPr/>
                    <a:lstStyle/>
                    <a:p>
                      <a:pPr algn="ctr" rtl="0" fontAlgn="ctr"/>
                      <a:r>
                        <a:rPr lang="es-EC" sz="1100" b="1" u="none" strike="noStrike" dirty="0">
                          <a:effectLst/>
                        </a:rPr>
                        <a:t>Contenido de fenoles totales</a:t>
                      </a:r>
                      <a:endParaRPr lang="es-EC" sz="1100" b="1" i="0" u="none" strike="noStrike" dirty="0">
                        <a:solidFill>
                          <a:srgbClr val="000000"/>
                        </a:solidFill>
                        <a:effectLst/>
                        <a:latin typeface="Times New Roman" panose="02020603050405020304" pitchFamily="18" charset="0"/>
                      </a:endParaRPr>
                    </a:p>
                  </a:txBody>
                  <a:tcPr marL="9525" marR="9525" marT="9525" marB="0" anchor="ctr"/>
                </a:tc>
                <a:tc hMerge="1">
                  <a:txBody>
                    <a:bodyPr/>
                    <a:lstStyle/>
                    <a:p>
                      <a:endParaRPr lang="es-EC"/>
                    </a:p>
                  </a:txBody>
                  <a:tcPr/>
                </a:tc>
                <a:tc hMerge="1">
                  <a:txBody>
                    <a:bodyPr/>
                    <a:lstStyle/>
                    <a:p>
                      <a:endParaRPr lang="es-EC"/>
                    </a:p>
                  </a:txBody>
                  <a:tcPr/>
                </a:tc>
                <a:tc hMerge="1">
                  <a:txBody>
                    <a:bodyPr/>
                    <a:lstStyle/>
                    <a:p>
                      <a:endParaRPr lang="es-EC"/>
                    </a:p>
                  </a:txBody>
                  <a:tcPr/>
                </a:tc>
              </a:tr>
              <a:tr h="200025">
                <a:tc gridSpan="4">
                  <a:txBody>
                    <a:bodyPr/>
                    <a:lstStyle/>
                    <a:p>
                      <a:pPr algn="ctr" rtl="0" fontAlgn="ctr"/>
                      <a:r>
                        <a:rPr lang="es-EC" sz="1100" b="1" u="none" strike="noStrike">
                          <a:effectLst/>
                        </a:rPr>
                        <a:t>Concentración 5mg/mL</a:t>
                      </a:r>
                      <a:endParaRPr lang="es-EC" sz="1100" b="1" i="0" u="none" strike="noStrike">
                        <a:solidFill>
                          <a:srgbClr val="000000"/>
                        </a:solidFill>
                        <a:effectLst/>
                        <a:latin typeface="Times New Roman" panose="02020603050405020304" pitchFamily="18" charset="0"/>
                      </a:endParaRPr>
                    </a:p>
                  </a:txBody>
                  <a:tcPr marL="9525" marR="9525" marT="9525" marB="0" anchor="ctr"/>
                </a:tc>
                <a:tc hMerge="1">
                  <a:txBody>
                    <a:bodyPr/>
                    <a:lstStyle/>
                    <a:p>
                      <a:endParaRPr lang="es-EC"/>
                    </a:p>
                  </a:txBody>
                  <a:tcPr/>
                </a:tc>
                <a:tc hMerge="1">
                  <a:txBody>
                    <a:bodyPr/>
                    <a:lstStyle/>
                    <a:p>
                      <a:endParaRPr lang="es-EC"/>
                    </a:p>
                  </a:txBody>
                  <a:tcPr/>
                </a:tc>
                <a:tc hMerge="1">
                  <a:txBody>
                    <a:bodyPr/>
                    <a:lstStyle/>
                    <a:p>
                      <a:endParaRPr lang="es-EC"/>
                    </a:p>
                  </a:txBody>
                  <a:tcPr/>
                </a:tc>
              </a:tr>
              <a:tr h="361950">
                <a:tc rowSpan="2">
                  <a:txBody>
                    <a:bodyPr/>
                    <a:lstStyle/>
                    <a:p>
                      <a:pPr algn="l" rtl="0" fontAlgn="ctr"/>
                      <a:r>
                        <a:rPr lang="es-EC" sz="1100" b="1" u="none" strike="noStrike">
                          <a:effectLst/>
                        </a:rPr>
                        <a:t>Ensayo</a:t>
                      </a:r>
                      <a:endParaRPr lang="es-EC" sz="1100" b="1" i="0" u="none" strike="noStrike">
                        <a:solidFill>
                          <a:srgbClr val="000000"/>
                        </a:solidFill>
                        <a:effectLst/>
                        <a:latin typeface="Times New Roman" panose="02020603050405020304" pitchFamily="18" charset="0"/>
                      </a:endParaRPr>
                    </a:p>
                  </a:txBody>
                  <a:tcPr marL="9525" marR="9525" marT="9525" marB="0" anchor="ctr"/>
                </a:tc>
                <a:tc rowSpan="2">
                  <a:txBody>
                    <a:bodyPr/>
                    <a:lstStyle/>
                    <a:p>
                      <a:pPr algn="ctr" rtl="0" fontAlgn="ctr"/>
                      <a:r>
                        <a:rPr lang="es-EC" sz="1100" b="1" u="none" strike="noStrike">
                          <a:effectLst/>
                        </a:rPr>
                        <a:t>Absorbancia 765nm</a:t>
                      </a:r>
                      <a:endParaRPr lang="es-EC" sz="1100" b="1" i="0" u="none" strike="noStrike">
                        <a:solidFill>
                          <a:srgbClr val="000000"/>
                        </a:solidFill>
                        <a:effectLst/>
                        <a:latin typeface="Times New Roman" panose="02020603050405020304" pitchFamily="18" charset="0"/>
                      </a:endParaRPr>
                    </a:p>
                  </a:txBody>
                  <a:tcPr marL="9525" marR="9525" marT="9525" marB="0" anchor="ctr"/>
                </a:tc>
                <a:tc>
                  <a:txBody>
                    <a:bodyPr/>
                    <a:lstStyle/>
                    <a:p>
                      <a:pPr algn="ctr" rtl="0" fontAlgn="ctr"/>
                      <a:r>
                        <a:rPr lang="es-EC" sz="1100" b="1" u="none" strike="noStrike" dirty="0">
                          <a:effectLst/>
                        </a:rPr>
                        <a:t>mg AG/L (y=0,0052x+0,0953,</a:t>
                      </a:r>
                      <a:endParaRPr lang="es-EC" sz="1100" b="1" i="0" u="none" strike="noStrike" dirty="0">
                        <a:solidFill>
                          <a:srgbClr val="000000"/>
                        </a:solidFill>
                        <a:effectLst/>
                        <a:latin typeface="Times New Roman" panose="02020603050405020304" pitchFamily="18" charset="0"/>
                      </a:endParaRPr>
                    </a:p>
                  </a:txBody>
                  <a:tcPr marL="9525" marR="9525" marT="9525" marB="0" anchor="ctr"/>
                </a:tc>
                <a:tc rowSpan="2">
                  <a:txBody>
                    <a:bodyPr/>
                    <a:lstStyle/>
                    <a:p>
                      <a:pPr algn="ctr" rtl="0" fontAlgn="ctr"/>
                      <a:r>
                        <a:rPr lang="pt-BR" sz="1100" b="1" u="none" strike="noStrike" dirty="0">
                          <a:effectLst/>
                        </a:rPr>
                        <a:t>Equivalentes de </a:t>
                      </a:r>
                      <a:r>
                        <a:rPr lang="pt-BR" sz="1100" b="1" u="none" strike="noStrike" dirty="0" err="1">
                          <a:effectLst/>
                        </a:rPr>
                        <a:t>ác</a:t>
                      </a:r>
                      <a:r>
                        <a:rPr lang="pt-BR" sz="1100" b="1" u="none" strike="noStrike" dirty="0">
                          <a:effectLst/>
                        </a:rPr>
                        <a:t>. gálico (mg </a:t>
                      </a:r>
                      <a:r>
                        <a:rPr lang="pt-BR" sz="1100" b="1" u="none" strike="noStrike" dirty="0" err="1">
                          <a:effectLst/>
                        </a:rPr>
                        <a:t>ác.gálico</a:t>
                      </a:r>
                      <a:r>
                        <a:rPr lang="pt-BR" sz="1100" b="1" u="none" strike="noStrike" dirty="0">
                          <a:effectLst/>
                        </a:rPr>
                        <a:t>/ g </a:t>
                      </a:r>
                      <a:r>
                        <a:rPr lang="pt-BR" sz="1100" b="1" u="none" strike="noStrike" dirty="0" err="1">
                          <a:effectLst/>
                        </a:rPr>
                        <a:t>Carrasquilla</a:t>
                      </a:r>
                      <a:r>
                        <a:rPr lang="pt-BR" sz="1100" b="1" u="none" strike="noStrike" dirty="0">
                          <a:effectLst/>
                        </a:rPr>
                        <a:t>)</a:t>
                      </a:r>
                      <a:endParaRPr lang="pt-BR" sz="1100" b="1" i="0" u="none" strike="noStrike" dirty="0">
                        <a:solidFill>
                          <a:srgbClr val="000000"/>
                        </a:solidFill>
                        <a:effectLst/>
                        <a:latin typeface="Times New Roman" panose="02020603050405020304" pitchFamily="18" charset="0"/>
                      </a:endParaRPr>
                    </a:p>
                  </a:txBody>
                  <a:tcPr marL="9525" marR="9525" marT="9525" marB="0" anchor="ctr"/>
                </a:tc>
              </a:tr>
              <a:tr h="200025">
                <a:tc vMerge="1">
                  <a:txBody>
                    <a:bodyPr/>
                    <a:lstStyle/>
                    <a:p>
                      <a:endParaRPr lang="es-EC"/>
                    </a:p>
                  </a:txBody>
                  <a:tcPr/>
                </a:tc>
                <a:tc vMerge="1">
                  <a:txBody>
                    <a:bodyPr/>
                    <a:lstStyle/>
                    <a:p>
                      <a:endParaRPr lang="es-EC"/>
                    </a:p>
                  </a:txBody>
                  <a:tcPr/>
                </a:tc>
                <a:tc>
                  <a:txBody>
                    <a:bodyPr/>
                    <a:lstStyle/>
                    <a:p>
                      <a:pPr algn="ctr" rtl="0" fontAlgn="ctr"/>
                      <a:r>
                        <a:rPr lang="es-EC" sz="1100" b="1" u="none" strike="noStrike" dirty="0">
                          <a:effectLst/>
                        </a:rPr>
                        <a:t>r^2=0,98)</a:t>
                      </a:r>
                      <a:endParaRPr lang="es-EC" sz="1100" b="1" i="0" u="none" strike="noStrike" dirty="0">
                        <a:solidFill>
                          <a:srgbClr val="000000"/>
                        </a:solidFill>
                        <a:effectLst/>
                        <a:latin typeface="Times New Roman" panose="02020603050405020304" pitchFamily="18" charset="0"/>
                      </a:endParaRPr>
                    </a:p>
                  </a:txBody>
                  <a:tcPr marL="9525" marR="9525" marT="9525" marB="0" anchor="ctr"/>
                </a:tc>
                <a:tc vMerge="1">
                  <a:txBody>
                    <a:bodyPr/>
                    <a:lstStyle/>
                    <a:p>
                      <a:endParaRPr lang="es-EC"/>
                    </a:p>
                  </a:txBody>
                  <a:tcPr/>
                </a:tc>
              </a:tr>
              <a:tr h="200025">
                <a:tc>
                  <a:txBody>
                    <a:bodyPr/>
                    <a:lstStyle/>
                    <a:p>
                      <a:pPr algn="l" rtl="0" fontAlgn="ctr"/>
                      <a:r>
                        <a:rPr lang="es-EC" sz="1100" u="none" strike="noStrike">
                          <a:effectLst/>
                        </a:rPr>
                        <a:t>promedio</a:t>
                      </a:r>
                      <a:endParaRPr lang="es-EC"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rtl="0" fontAlgn="ctr"/>
                      <a:r>
                        <a:rPr lang="es-EC" sz="1100" u="none" strike="noStrike">
                          <a:effectLst/>
                        </a:rPr>
                        <a:t>0,849</a:t>
                      </a:r>
                      <a:endParaRPr lang="es-EC"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rtl="0" fontAlgn="ctr"/>
                      <a:r>
                        <a:rPr lang="es-EC" sz="1100" u="none" strike="noStrike">
                          <a:effectLst/>
                        </a:rPr>
                        <a:t>142,21</a:t>
                      </a:r>
                      <a:endParaRPr lang="es-EC" sz="1100" b="0" i="0" u="none" strike="noStrike">
                        <a:solidFill>
                          <a:srgbClr val="000000"/>
                        </a:solidFill>
                        <a:effectLst/>
                        <a:latin typeface="Times New Roman" panose="02020603050405020304" pitchFamily="18" charset="0"/>
                      </a:endParaRPr>
                    </a:p>
                  </a:txBody>
                  <a:tcPr marL="9525" marR="9525" marT="9525" marB="0" anchor="ctr"/>
                </a:tc>
                <a:tc>
                  <a:txBody>
                    <a:bodyPr/>
                    <a:lstStyle/>
                    <a:p>
                      <a:pPr algn="r" rtl="0" fontAlgn="ctr"/>
                      <a:r>
                        <a:rPr lang="es-EC" sz="1100" b="1" u="none" strike="noStrike" dirty="0">
                          <a:effectLst/>
                        </a:rPr>
                        <a:t>28,442</a:t>
                      </a:r>
                      <a:endParaRPr lang="es-EC" sz="1100" b="1" i="0" u="none" strike="noStrike" dirty="0">
                        <a:solidFill>
                          <a:srgbClr val="000000"/>
                        </a:solidFill>
                        <a:effectLst/>
                        <a:latin typeface="Times New Roman" panose="02020603050405020304" pitchFamily="18" charset="0"/>
                      </a:endParaRPr>
                    </a:p>
                  </a:txBody>
                  <a:tcPr marL="9525" marR="9525" marT="9525" marB="0" anchor="ctr"/>
                </a:tc>
              </a:tr>
            </a:tbl>
          </a:graphicData>
        </a:graphic>
      </p:graphicFrame>
      <p:sp>
        <p:nvSpPr>
          <p:cNvPr id="8" name="Rectángulo 7"/>
          <p:cNvSpPr/>
          <p:nvPr/>
        </p:nvSpPr>
        <p:spPr>
          <a:xfrm>
            <a:off x="5940152" y="2525733"/>
            <a:ext cx="2093843" cy="307777"/>
          </a:xfrm>
          <a:prstGeom prst="rect">
            <a:avLst/>
          </a:prstGeom>
        </p:spPr>
        <p:txBody>
          <a:bodyPr wrap="none">
            <a:spAutoFit/>
          </a:bodyPr>
          <a:lstStyle/>
          <a:p>
            <a:r>
              <a:rPr lang="es-ES" sz="1400" dirty="0">
                <a:latin typeface="+mj-lt"/>
                <a:ea typeface="Calibri" panose="020F0502020204030204" pitchFamily="34" charset="0"/>
              </a:rPr>
              <a:t>(McDonald et al., 2001</a:t>
            </a:r>
            <a:r>
              <a:rPr lang="es-ES" sz="1400" dirty="0" smtClean="0">
                <a:latin typeface="+mj-lt"/>
                <a:ea typeface="Calibri" panose="020F0502020204030204" pitchFamily="34" charset="0"/>
              </a:rPr>
              <a:t>) </a:t>
            </a:r>
            <a:endParaRPr lang="es-EC" sz="1400" dirty="0">
              <a:latin typeface="+mj-lt"/>
            </a:endParaRPr>
          </a:p>
        </p:txBody>
      </p:sp>
      <p:sp>
        <p:nvSpPr>
          <p:cNvPr id="9" name="Rectángulo 8"/>
          <p:cNvSpPr/>
          <p:nvPr/>
        </p:nvSpPr>
        <p:spPr>
          <a:xfrm>
            <a:off x="1763688" y="5836621"/>
            <a:ext cx="2225289" cy="307777"/>
          </a:xfrm>
          <a:prstGeom prst="rect">
            <a:avLst/>
          </a:prstGeom>
        </p:spPr>
        <p:txBody>
          <a:bodyPr wrap="none">
            <a:spAutoFit/>
          </a:bodyPr>
          <a:lstStyle/>
          <a:p>
            <a:r>
              <a:rPr lang="es-EC" sz="1400" dirty="0" smtClean="0">
                <a:latin typeface="Arial" panose="020B0604020202020204" pitchFamily="34" charset="0"/>
                <a:ea typeface="MS Mincho"/>
                <a:cs typeface="Arial" panose="020B0604020202020204" pitchFamily="34" charset="0"/>
              </a:rPr>
              <a:t>(B. </a:t>
            </a:r>
            <a:r>
              <a:rPr lang="es-EC" sz="1400" dirty="0" err="1" smtClean="0">
                <a:latin typeface="Arial" panose="020B0604020202020204" pitchFamily="34" charset="0"/>
                <a:ea typeface="MS Mincho"/>
                <a:cs typeface="Arial" panose="020B0604020202020204" pitchFamily="34" charset="0"/>
              </a:rPr>
              <a:t>Kumar</a:t>
            </a:r>
            <a:r>
              <a:rPr lang="es-EC" sz="1400" dirty="0" smtClean="0">
                <a:latin typeface="Arial" panose="020B0604020202020204" pitchFamily="34" charset="0"/>
                <a:ea typeface="MS Mincho"/>
                <a:cs typeface="Arial" panose="020B0604020202020204" pitchFamily="34" charset="0"/>
              </a:rPr>
              <a:t> &amp; </a:t>
            </a:r>
            <a:r>
              <a:rPr lang="es-EC" sz="1400" dirty="0" err="1" smtClean="0">
                <a:latin typeface="Arial" panose="020B0604020202020204" pitchFamily="34" charset="0"/>
                <a:ea typeface="MS Mincho"/>
                <a:cs typeface="Arial" panose="020B0604020202020204" pitchFamily="34" charset="0"/>
              </a:rPr>
              <a:t>Smita</a:t>
            </a:r>
            <a:r>
              <a:rPr lang="es-EC" sz="1400" dirty="0" smtClean="0">
                <a:latin typeface="Arial" panose="020B0604020202020204" pitchFamily="34" charset="0"/>
                <a:ea typeface="MS Mincho"/>
                <a:cs typeface="Arial" panose="020B0604020202020204" pitchFamily="34" charset="0"/>
              </a:rPr>
              <a:t>, 2016)</a:t>
            </a:r>
            <a:endParaRPr lang="es-EC" sz="1400" dirty="0">
              <a:latin typeface="Arial" panose="020B0604020202020204" pitchFamily="34" charset="0"/>
              <a:cs typeface="Arial" panose="020B0604020202020204" pitchFamily="34" charset="0"/>
            </a:endParaRPr>
          </a:p>
        </p:txBody>
      </p:sp>
      <p:sp>
        <p:nvSpPr>
          <p:cNvPr id="15" name="Rectángulo 14"/>
          <p:cNvSpPr/>
          <p:nvPr/>
        </p:nvSpPr>
        <p:spPr>
          <a:xfrm>
            <a:off x="1547664" y="2738055"/>
            <a:ext cx="2741456" cy="307777"/>
          </a:xfrm>
          <a:prstGeom prst="rect">
            <a:avLst/>
          </a:prstGeom>
        </p:spPr>
        <p:txBody>
          <a:bodyPr wrap="none">
            <a:spAutoFit/>
          </a:bodyPr>
          <a:lstStyle/>
          <a:p>
            <a:r>
              <a:rPr lang="es-EC" sz="1400" dirty="0">
                <a:latin typeface="+mj-lt"/>
                <a:ea typeface="MS Mincho"/>
              </a:rPr>
              <a:t>(</a:t>
            </a:r>
            <a:r>
              <a:rPr lang="es-EC" sz="1400" dirty="0" err="1">
                <a:latin typeface="+mj-lt"/>
                <a:ea typeface="MS Mincho"/>
              </a:rPr>
              <a:t>Sowndhararajan</a:t>
            </a:r>
            <a:r>
              <a:rPr lang="es-EC" sz="1400" dirty="0">
                <a:latin typeface="+mj-lt"/>
                <a:ea typeface="MS Mincho"/>
              </a:rPr>
              <a:t> &amp; </a:t>
            </a:r>
            <a:r>
              <a:rPr lang="es-EC" sz="1400" dirty="0" err="1">
                <a:latin typeface="+mj-lt"/>
                <a:ea typeface="MS Mincho"/>
              </a:rPr>
              <a:t>Kang</a:t>
            </a:r>
            <a:r>
              <a:rPr lang="es-EC" sz="1400" dirty="0">
                <a:latin typeface="+mj-lt"/>
                <a:ea typeface="MS Mincho"/>
              </a:rPr>
              <a:t>, 2013</a:t>
            </a:r>
            <a:r>
              <a:rPr lang="es-EC" sz="1400" dirty="0" smtClean="0">
                <a:latin typeface="+mj-lt"/>
                <a:ea typeface="MS Mincho"/>
              </a:rPr>
              <a:t>)</a:t>
            </a:r>
            <a:endParaRPr lang="es-EC" sz="1400" dirty="0">
              <a:latin typeface="+mj-lt"/>
            </a:endParaRPr>
          </a:p>
        </p:txBody>
      </p:sp>
    </p:spTree>
    <p:extLst>
      <p:ext uri="{BB962C8B-B14F-4D97-AF65-F5344CB8AC3E}">
        <p14:creationId xmlns:p14="http://schemas.microsoft.com/office/powerpoint/2010/main" val="119899491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6732240" y="6021287"/>
            <a:ext cx="2232248" cy="63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1 CuadroTexto"/>
          <p:cNvSpPr txBox="1"/>
          <p:nvPr/>
        </p:nvSpPr>
        <p:spPr>
          <a:xfrm>
            <a:off x="251519" y="654932"/>
            <a:ext cx="5209283" cy="646331"/>
          </a:xfrm>
          <a:prstGeom prst="rect">
            <a:avLst/>
          </a:prstGeom>
          <a:noFill/>
        </p:spPr>
        <p:txBody>
          <a:bodyPr wrap="square" rtlCol="0">
            <a:spAutoFit/>
          </a:bodyPr>
          <a:lstStyle/>
          <a:p>
            <a:pPr algn="just"/>
            <a:r>
              <a:rPr lang="es-EC" b="1" dirty="0"/>
              <a:t>Síntesis de </a:t>
            </a:r>
            <a:r>
              <a:rPr lang="es-EC" b="1" dirty="0" err="1" smtClean="0"/>
              <a:t>AgNPs</a:t>
            </a:r>
            <a:r>
              <a:rPr lang="es-EC" b="1" dirty="0" smtClean="0"/>
              <a:t> utilizando </a:t>
            </a:r>
            <a:r>
              <a:rPr lang="es-EC" b="1" dirty="0"/>
              <a:t>extracto vegetal como agente </a:t>
            </a:r>
            <a:r>
              <a:rPr lang="es-EC" b="1" dirty="0" smtClean="0"/>
              <a:t>reductor-protector</a:t>
            </a:r>
            <a:endParaRPr lang="es-EC" b="1" dirty="0"/>
          </a:p>
        </p:txBody>
      </p:sp>
      <p:sp>
        <p:nvSpPr>
          <p:cNvPr id="17" name="1 Título"/>
          <p:cNvSpPr>
            <a:spLocks noGrp="1"/>
          </p:cNvSpPr>
          <p:nvPr>
            <p:ph type="title"/>
          </p:nvPr>
        </p:nvSpPr>
        <p:spPr>
          <a:xfrm>
            <a:off x="-73677" y="22607"/>
            <a:ext cx="8229600" cy="620688"/>
          </a:xfrm>
        </p:spPr>
        <p:txBody>
          <a:bodyPr/>
          <a:lstStyle/>
          <a:p>
            <a:r>
              <a:rPr lang="es-MX" sz="3800" i="0" dirty="0" smtClean="0">
                <a:solidFill>
                  <a:schemeClr val="tx1"/>
                </a:solidFill>
                <a:latin typeface="Cambria" pitchFamily="18" charset="0"/>
              </a:rPr>
              <a:t>  </a:t>
            </a:r>
            <a:r>
              <a:rPr lang="es-MX" sz="3800" i="0" dirty="0">
                <a:solidFill>
                  <a:schemeClr val="tx1"/>
                </a:solidFill>
                <a:latin typeface="Cambria" pitchFamily="18" charset="0"/>
              </a:rPr>
              <a:t>RESULTADOS Y DISCUSIÓN</a:t>
            </a:r>
          </a:p>
        </p:txBody>
      </p:sp>
      <p:sp>
        <p:nvSpPr>
          <p:cNvPr id="3" name="Rectangle 2"/>
          <p:cNvSpPr>
            <a:spLocks noChangeArrowheads="1"/>
          </p:cNvSpPr>
          <p:nvPr/>
        </p:nvSpPr>
        <p:spPr bwMode="auto">
          <a:xfrm>
            <a:off x="4029075" y="12687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3385392" y="407473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angle 2"/>
          <p:cNvSpPr>
            <a:spLocks noChangeArrowheads="1"/>
          </p:cNvSpPr>
          <p:nvPr/>
        </p:nvSpPr>
        <p:spPr bwMode="auto">
          <a:xfrm>
            <a:off x="14010" y="3173526"/>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899592" y="1683959"/>
            <a:ext cx="100185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27" name="Objeto 26"/>
          <p:cNvGraphicFramePr>
            <a:graphicFrameLocks noChangeAspect="1"/>
          </p:cNvGraphicFramePr>
          <p:nvPr>
            <p:extLst>
              <p:ext uri="{D42A27DB-BD31-4B8C-83A1-F6EECF244321}">
                <p14:modId xmlns:p14="http://schemas.microsoft.com/office/powerpoint/2010/main" val="659294697"/>
              </p:ext>
            </p:extLst>
          </p:nvPr>
        </p:nvGraphicFramePr>
        <p:xfrm>
          <a:off x="-420175" y="1985933"/>
          <a:ext cx="5556885" cy="3881539"/>
        </p:xfrm>
        <a:graphic>
          <a:graphicData uri="http://schemas.openxmlformats.org/presentationml/2006/ole">
            <mc:AlternateContent xmlns:mc="http://schemas.openxmlformats.org/markup-compatibility/2006">
              <mc:Choice xmlns:v="urn:schemas-microsoft-com:vml" Requires="v">
                <p:oleObj spid="_x0000_s26707" name="Graph" r:id="rId4" imgW="4154400" imgH="2901600" progId="Origin50.Graph">
                  <p:embed/>
                </p:oleObj>
              </mc:Choice>
              <mc:Fallback>
                <p:oleObj name="Graph" r:id="rId4" imgW="4154400" imgH="2901600" progId="Origin50.Graph">
                  <p:embed/>
                  <p:pic>
                    <p:nvPicPr>
                      <p:cNvPr id="0" name=""/>
                      <p:cNvPicPr/>
                      <p:nvPr/>
                    </p:nvPicPr>
                    <p:blipFill>
                      <a:blip r:embed="rId5"/>
                      <a:stretch>
                        <a:fillRect/>
                      </a:stretch>
                    </p:blipFill>
                    <p:spPr>
                      <a:xfrm>
                        <a:off x="-420175" y="1985933"/>
                        <a:ext cx="5556885" cy="3881539"/>
                      </a:xfrm>
                      <a:prstGeom prst="rect">
                        <a:avLst/>
                      </a:prstGeom>
                    </p:spPr>
                  </p:pic>
                </p:oleObj>
              </mc:Fallback>
            </mc:AlternateContent>
          </a:graphicData>
        </a:graphic>
      </p:graphicFrame>
      <p:pic>
        <p:nvPicPr>
          <p:cNvPr id="28" name="Imagen 27" descr="C:\Users\Geo\Documents\20180312_180734.jpg"/>
          <p:cNvPicPr/>
          <p:nvPr/>
        </p:nvPicPr>
        <p:blipFill rotWithShape="1">
          <a:blip r:embed="rId6" cstate="print">
            <a:extLst>
              <a:ext uri="{28A0092B-C50C-407E-A947-70E740481C1C}">
                <a14:useLocalDpi xmlns:a14="http://schemas.microsoft.com/office/drawing/2010/main" val="0"/>
              </a:ext>
            </a:extLst>
          </a:blip>
          <a:srcRect l="57200" t="10974" r="12158" b="13793"/>
          <a:stretch/>
        </p:blipFill>
        <p:spPr bwMode="auto">
          <a:xfrm rot="5400000">
            <a:off x="3098194" y="2172059"/>
            <a:ext cx="566622" cy="1295141"/>
          </a:xfrm>
          <a:prstGeom prst="rect">
            <a:avLst/>
          </a:prstGeom>
          <a:noFill/>
          <a:ln>
            <a:noFill/>
          </a:ln>
          <a:extLst>
            <a:ext uri="{53640926-AAD7-44D8-BBD7-CCE9431645EC}">
              <a14:shadowObscured xmlns:a14="http://schemas.microsoft.com/office/drawing/2010/main"/>
            </a:ext>
          </a:extLst>
        </p:spPr>
      </p:pic>
      <p:sp>
        <p:nvSpPr>
          <p:cNvPr id="29" name="CuadroTexto 28"/>
          <p:cNvSpPr txBox="1"/>
          <p:nvPr/>
        </p:nvSpPr>
        <p:spPr>
          <a:xfrm>
            <a:off x="2745981" y="3044910"/>
            <a:ext cx="397866" cy="276999"/>
          </a:xfrm>
          <a:prstGeom prst="rect">
            <a:avLst/>
          </a:prstGeom>
          <a:noFill/>
        </p:spPr>
        <p:txBody>
          <a:bodyPr wrap="none" rtlCol="0">
            <a:spAutoFit/>
          </a:bodyPr>
          <a:lstStyle/>
          <a:p>
            <a:r>
              <a:rPr lang="es-EC" sz="1200" dirty="0" smtClean="0"/>
              <a:t>7,5</a:t>
            </a:r>
            <a:endParaRPr lang="es-EC" sz="1200" dirty="0"/>
          </a:p>
        </p:txBody>
      </p:sp>
      <p:sp>
        <p:nvSpPr>
          <p:cNvPr id="30" name="CuadroTexto 29"/>
          <p:cNvSpPr txBox="1"/>
          <p:nvPr/>
        </p:nvSpPr>
        <p:spPr>
          <a:xfrm>
            <a:off x="3250579" y="3053109"/>
            <a:ext cx="269626" cy="276999"/>
          </a:xfrm>
          <a:prstGeom prst="rect">
            <a:avLst/>
          </a:prstGeom>
          <a:noFill/>
        </p:spPr>
        <p:txBody>
          <a:bodyPr wrap="none" rtlCol="0">
            <a:spAutoFit/>
          </a:bodyPr>
          <a:lstStyle/>
          <a:p>
            <a:r>
              <a:rPr lang="es-EC" sz="1200" dirty="0"/>
              <a:t>9</a:t>
            </a:r>
          </a:p>
        </p:txBody>
      </p:sp>
      <p:sp>
        <p:nvSpPr>
          <p:cNvPr id="31" name="CuadroTexto 30"/>
          <p:cNvSpPr txBox="1"/>
          <p:nvPr/>
        </p:nvSpPr>
        <p:spPr>
          <a:xfrm>
            <a:off x="3558299" y="3044910"/>
            <a:ext cx="482824" cy="276999"/>
          </a:xfrm>
          <a:prstGeom prst="rect">
            <a:avLst/>
          </a:prstGeom>
          <a:noFill/>
        </p:spPr>
        <p:txBody>
          <a:bodyPr wrap="none" rtlCol="0">
            <a:spAutoFit/>
          </a:bodyPr>
          <a:lstStyle/>
          <a:p>
            <a:r>
              <a:rPr lang="es-EC" sz="1200" dirty="0" smtClean="0"/>
              <a:t>12,5</a:t>
            </a:r>
            <a:endParaRPr lang="es-EC" sz="1200" dirty="0"/>
          </a:p>
        </p:txBody>
      </p:sp>
      <p:sp>
        <p:nvSpPr>
          <p:cNvPr id="32" name="CuadroTexto 31"/>
          <p:cNvSpPr txBox="1"/>
          <p:nvPr/>
        </p:nvSpPr>
        <p:spPr>
          <a:xfrm>
            <a:off x="2168152" y="3044910"/>
            <a:ext cx="380232" cy="276999"/>
          </a:xfrm>
          <a:prstGeom prst="rect">
            <a:avLst/>
          </a:prstGeom>
          <a:noFill/>
        </p:spPr>
        <p:txBody>
          <a:bodyPr wrap="none" rtlCol="0">
            <a:spAutoFit/>
          </a:bodyPr>
          <a:lstStyle/>
          <a:p>
            <a:r>
              <a:rPr lang="es-EC" sz="1200" dirty="0" smtClean="0"/>
              <a:t>pH</a:t>
            </a:r>
            <a:endParaRPr lang="es-EC" sz="1200" dirty="0"/>
          </a:p>
        </p:txBody>
      </p:sp>
      <p:sp>
        <p:nvSpPr>
          <p:cNvPr id="33" name="Flecha derecha 32"/>
          <p:cNvSpPr/>
          <p:nvPr/>
        </p:nvSpPr>
        <p:spPr>
          <a:xfrm>
            <a:off x="2543988" y="3138047"/>
            <a:ext cx="201993" cy="8372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nvGrpSpPr>
          <p:cNvPr id="34" name="Grupo 33"/>
          <p:cNvGrpSpPr/>
          <p:nvPr/>
        </p:nvGrpSpPr>
        <p:grpSpPr>
          <a:xfrm>
            <a:off x="5544243" y="924523"/>
            <a:ext cx="3370022" cy="5096764"/>
            <a:chOff x="5025182" y="584512"/>
            <a:chExt cx="4155514" cy="6365955"/>
          </a:xfrm>
        </p:grpSpPr>
        <p:pic>
          <p:nvPicPr>
            <p:cNvPr id="35" name="Imagen 34" descr="C:\Users\Geo\Documents\20180313_120544.jpg"/>
            <p:cNvPicPr/>
            <p:nvPr/>
          </p:nvPicPr>
          <p:blipFill rotWithShape="1">
            <a:blip r:embed="rId7" cstate="print">
              <a:extLst>
                <a:ext uri="{28A0092B-C50C-407E-A947-70E740481C1C}">
                  <a14:useLocalDpi xmlns:a14="http://schemas.microsoft.com/office/drawing/2010/main" val="0"/>
                </a:ext>
              </a:extLst>
            </a:blip>
            <a:srcRect l="20939" r="24187"/>
            <a:stretch/>
          </p:blipFill>
          <p:spPr bwMode="auto">
            <a:xfrm>
              <a:off x="5025182" y="584512"/>
              <a:ext cx="2016223" cy="1982417"/>
            </a:xfrm>
            <a:prstGeom prst="rect">
              <a:avLst/>
            </a:prstGeom>
            <a:noFill/>
            <a:ln>
              <a:noFill/>
            </a:ln>
            <a:extLst>
              <a:ext uri="{53640926-AAD7-44D8-BBD7-CCE9431645EC}">
                <a14:shadowObscured xmlns:a14="http://schemas.microsoft.com/office/drawing/2010/main"/>
              </a:ext>
            </a:extLst>
          </p:spPr>
        </p:pic>
        <p:sp>
          <p:nvSpPr>
            <p:cNvPr id="36" name="CuadroTexto 35"/>
            <p:cNvSpPr txBox="1"/>
            <p:nvPr/>
          </p:nvSpPr>
          <p:spPr>
            <a:xfrm>
              <a:off x="7144293" y="648835"/>
              <a:ext cx="2013718" cy="538186"/>
            </a:xfrm>
            <a:prstGeom prst="rect">
              <a:avLst/>
            </a:prstGeom>
            <a:noFill/>
          </p:spPr>
          <p:txBody>
            <a:bodyPr wrap="square" rtlCol="0">
              <a:spAutoFit/>
            </a:bodyPr>
            <a:lstStyle/>
            <a:p>
              <a:r>
                <a:rPr lang="es-EC" sz="1100" b="1" dirty="0" smtClean="0">
                  <a:solidFill>
                    <a:srgbClr val="660033"/>
                  </a:solidFill>
                </a:rPr>
                <a:t>pH: 12,5</a:t>
              </a:r>
            </a:p>
            <a:p>
              <a:r>
                <a:rPr lang="es-EC" sz="1100" b="1" dirty="0" smtClean="0">
                  <a:solidFill>
                    <a:srgbClr val="660033"/>
                  </a:solidFill>
                </a:rPr>
                <a:t>Síntesis: 75%</a:t>
              </a:r>
              <a:endParaRPr lang="es-EC" sz="1100" b="1" dirty="0">
                <a:solidFill>
                  <a:srgbClr val="660033"/>
                </a:solidFill>
              </a:endParaRPr>
            </a:p>
          </p:txBody>
        </p:sp>
        <p:pic>
          <p:nvPicPr>
            <p:cNvPr id="37" name="Imagen 36"/>
            <p:cNvPicPr>
              <a:picLocks noChangeAspect="1"/>
            </p:cNvPicPr>
            <p:nvPr/>
          </p:nvPicPr>
          <p:blipFill rotWithShape="1">
            <a:blip r:embed="rId8" cstate="print">
              <a:extLst>
                <a:ext uri="{28A0092B-C50C-407E-A947-70E740481C1C}">
                  <a14:useLocalDpi xmlns:a14="http://schemas.microsoft.com/office/drawing/2010/main" val="0"/>
                </a:ext>
              </a:extLst>
            </a:blip>
            <a:srcRect l="21269" r="26712" b="10424"/>
            <a:stretch/>
          </p:blipFill>
          <p:spPr>
            <a:xfrm>
              <a:off x="5025182" y="2587923"/>
              <a:ext cx="2016223" cy="2002241"/>
            </a:xfrm>
            <a:prstGeom prst="rect">
              <a:avLst/>
            </a:prstGeom>
          </p:spPr>
        </p:pic>
        <p:sp>
          <p:nvSpPr>
            <p:cNvPr id="38" name="CuadroTexto 37"/>
            <p:cNvSpPr txBox="1"/>
            <p:nvPr/>
          </p:nvSpPr>
          <p:spPr>
            <a:xfrm>
              <a:off x="7113452" y="2892146"/>
              <a:ext cx="2067244" cy="538186"/>
            </a:xfrm>
            <a:prstGeom prst="rect">
              <a:avLst/>
            </a:prstGeom>
            <a:noFill/>
          </p:spPr>
          <p:txBody>
            <a:bodyPr wrap="square" rtlCol="0">
              <a:spAutoFit/>
            </a:bodyPr>
            <a:lstStyle/>
            <a:p>
              <a:r>
                <a:rPr lang="es-EC" sz="1100" dirty="0" smtClean="0"/>
                <a:t>pH: 9</a:t>
              </a:r>
            </a:p>
            <a:p>
              <a:r>
                <a:rPr lang="es-EC" sz="1100" dirty="0" smtClean="0"/>
                <a:t>Síntesis: 42,5%</a:t>
              </a:r>
              <a:endParaRPr lang="es-EC" sz="1100" dirty="0"/>
            </a:p>
          </p:txBody>
        </p:sp>
        <p:pic>
          <p:nvPicPr>
            <p:cNvPr id="39" name="Imagen 38"/>
            <p:cNvPicPr>
              <a:picLocks noChangeAspect="1"/>
            </p:cNvPicPr>
            <p:nvPr/>
          </p:nvPicPr>
          <p:blipFill rotWithShape="1">
            <a:blip r:embed="rId9" cstate="print">
              <a:extLst>
                <a:ext uri="{28A0092B-C50C-407E-A947-70E740481C1C}">
                  <a14:useLocalDpi xmlns:a14="http://schemas.microsoft.com/office/drawing/2010/main" val="0"/>
                </a:ext>
              </a:extLst>
            </a:blip>
            <a:srcRect l="21269" r="29865" b="13051"/>
            <a:stretch/>
          </p:blipFill>
          <p:spPr>
            <a:xfrm>
              <a:off x="5033769" y="4601246"/>
              <a:ext cx="2016223" cy="1953683"/>
            </a:xfrm>
            <a:prstGeom prst="rect">
              <a:avLst/>
            </a:prstGeom>
          </p:spPr>
        </p:pic>
        <p:sp>
          <p:nvSpPr>
            <p:cNvPr id="40" name="CuadroTexto 39"/>
            <p:cNvSpPr txBox="1"/>
            <p:nvPr/>
          </p:nvSpPr>
          <p:spPr>
            <a:xfrm>
              <a:off x="7208187" y="4724846"/>
              <a:ext cx="1972509" cy="538186"/>
            </a:xfrm>
            <a:prstGeom prst="rect">
              <a:avLst/>
            </a:prstGeom>
            <a:noFill/>
          </p:spPr>
          <p:txBody>
            <a:bodyPr wrap="square" rtlCol="0">
              <a:spAutoFit/>
            </a:bodyPr>
            <a:lstStyle/>
            <a:p>
              <a:r>
                <a:rPr lang="es-EC" sz="1100" dirty="0" smtClean="0"/>
                <a:t>pH: 7,5</a:t>
              </a:r>
            </a:p>
            <a:p>
              <a:r>
                <a:rPr lang="es-EC" sz="1100" dirty="0" smtClean="0"/>
                <a:t>Síntesis: 20%</a:t>
              </a:r>
              <a:endParaRPr lang="es-EC" sz="1100" dirty="0"/>
            </a:p>
          </p:txBody>
        </p:sp>
        <p:sp>
          <p:nvSpPr>
            <p:cNvPr id="41" name="CuadroTexto 40"/>
            <p:cNvSpPr txBox="1"/>
            <p:nvPr/>
          </p:nvSpPr>
          <p:spPr>
            <a:xfrm>
              <a:off x="7649869" y="6412174"/>
              <a:ext cx="1530827" cy="326756"/>
            </a:xfrm>
            <a:prstGeom prst="rect">
              <a:avLst/>
            </a:prstGeom>
            <a:noFill/>
          </p:spPr>
          <p:txBody>
            <a:bodyPr wrap="square" rtlCol="0">
              <a:spAutoFit/>
            </a:bodyPr>
            <a:lstStyle/>
            <a:p>
              <a:r>
                <a:rPr lang="es-EC" sz="1100" b="1" dirty="0" smtClean="0"/>
                <a:t>Extracto mg/</a:t>
              </a:r>
              <a:r>
                <a:rPr lang="es-EC" sz="1100" b="1" dirty="0" err="1" smtClean="0"/>
                <a:t>mL</a:t>
              </a:r>
              <a:endParaRPr lang="es-EC" sz="1100" b="1" dirty="0"/>
            </a:p>
          </p:txBody>
        </p:sp>
        <p:sp>
          <p:nvSpPr>
            <p:cNvPr id="42" name="CuadroTexto 41"/>
            <p:cNvSpPr txBox="1"/>
            <p:nvPr/>
          </p:nvSpPr>
          <p:spPr>
            <a:xfrm>
              <a:off x="5136710" y="6511073"/>
              <a:ext cx="581074" cy="439394"/>
            </a:xfrm>
            <a:prstGeom prst="rect">
              <a:avLst/>
            </a:prstGeom>
            <a:noFill/>
          </p:spPr>
          <p:txBody>
            <a:bodyPr wrap="none" rtlCol="0">
              <a:spAutoFit/>
            </a:bodyPr>
            <a:lstStyle/>
            <a:p>
              <a:r>
                <a:rPr lang="es-EC" sz="1100" dirty="0" smtClean="0"/>
                <a:t>10</a:t>
              </a:r>
              <a:endParaRPr lang="es-EC" sz="1100" dirty="0"/>
            </a:p>
          </p:txBody>
        </p:sp>
        <p:sp>
          <p:nvSpPr>
            <p:cNvPr id="43" name="CuadroTexto 42"/>
            <p:cNvSpPr txBox="1"/>
            <p:nvPr/>
          </p:nvSpPr>
          <p:spPr>
            <a:xfrm>
              <a:off x="5577856" y="6511073"/>
              <a:ext cx="581074" cy="439394"/>
            </a:xfrm>
            <a:prstGeom prst="rect">
              <a:avLst/>
            </a:prstGeom>
            <a:noFill/>
          </p:spPr>
          <p:txBody>
            <a:bodyPr wrap="none" rtlCol="0">
              <a:spAutoFit/>
            </a:bodyPr>
            <a:lstStyle/>
            <a:p>
              <a:r>
                <a:rPr lang="es-EC" sz="1100" dirty="0"/>
                <a:t>2</a:t>
              </a:r>
              <a:r>
                <a:rPr lang="es-EC" sz="1100" dirty="0" smtClean="0"/>
                <a:t>0</a:t>
              </a:r>
              <a:endParaRPr lang="es-EC" sz="1100" dirty="0"/>
            </a:p>
          </p:txBody>
        </p:sp>
        <p:sp>
          <p:nvSpPr>
            <p:cNvPr id="44" name="CuadroTexto 43"/>
            <p:cNvSpPr txBox="1"/>
            <p:nvPr/>
          </p:nvSpPr>
          <p:spPr>
            <a:xfrm>
              <a:off x="6023804" y="6511073"/>
              <a:ext cx="581074" cy="439394"/>
            </a:xfrm>
            <a:prstGeom prst="rect">
              <a:avLst/>
            </a:prstGeom>
            <a:noFill/>
          </p:spPr>
          <p:txBody>
            <a:bodyPr wrap="none" rtlCol="0">
              <a:spAutoFit/>
            </a:bodyPr>
            <a:lstStyle/>
            <a:p>
              <a:r>
                <a:rPr lang="es-EC" sz="1100" dirty="0"/>
                <a:t>4</a:t>
              </a:r>
              <a:r>
                <a:rPr lang="es-EC" sz="1100" dirty="0" smtClean="0"/>
                <a:t>0</a:t>
              </a:r>
              <a:endParaRPr lang="es-EC" sz="1100" dirty="0"/>
            </a:p>
          </p:txBody>
        </p:sp>
        <p:sp>
          <p:nvSpPr>
            <p:cNvPr id="45" name="CuadroTexto 44"/>
            <p:cNvSpPr txBox="1"/>
            <p:nvPr/>
          </p:nvSpPr>
          <p:spPr>
            <a:xfrm>
              <a:off x="6513923" y="6511073"/>
              <a:ext cx="581074" cy="439394"/>
            </a:xfrm>
            <a:prstGeom prst="rect">
              <a:avLst/>
            </a:prstGeom>
            <a:noFill/>
          </p:spPr>
          <p:txBody>
            <a:bodyPr wrap="none" rtlCol="0">
              <a:spAutoFit/>
            </a:bodyPr>
            <a:lstStyle/>
            <a:p>
              <a:r>
                <a:rPr lang="es-EC" sz="1100" dirty="0"/>
                <a:t>6</a:t>
              </a:r>
              <a:r>
                <a:rPr lang="es-EC" sz="1100" dirty="0" smtClean="0"/>
                <a:t>0</a:t>
              </a:r>
              <a:endParaRPr lang="es-EC" sz="1100" dirty="0"/>
            </a:p>
          </p:txBody>
        </p:sp>
        <p:sp>
          <p:nvSpPr>
            <p:cNvPr id="46" name="Flecha derecha 45"/>
            <p:cNvSpPr/>
            <p:nvPr/>
          </p:nvSpPr>
          <p:spPr>
            <a:xfrm rot="10800000">
              <a:off x="7036447" y="6534833"/>
              <a:ext cx="582886" cy="2391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pSp>
      <p:sp>
        <p:nvSpPr>
          <p:cNvPr id="8" name="Rectángulo 7"/>
          <p:cNvSpPr/>
          <p:nvPr/>
        </p:nvSpPr>
        <p:spPr>
          <a:xfrm>
            <a:off x="2533213" y="5702061"/>
            <a:ext cx="2015295" cy="307777"/>
          </a:xfrm>
          <a:prstGeom prst="rect">
            <a:avLst/>
          </a:prstGeom>
        </p:spPr>
        <p:txBody>
          <a:bodyPr wrap="none">
            <a:spAutoFit/>
          </a:bodyPr>
          <a:lstStyle/>
          <a:p>
            <a:r>
              <a:rPr lang="es-EC" sz="1400" dirty="0">
                <a:latin typeface="+mj-lt"/>
                <a:ea typeface="Calibri" panose="020F0502020204030204" pitchFamily="34" charset="0"/>
              </a:rPr>
              <a:t>(Abril Díaz et al., 2010)</a:t>
            </a:r>
            <a:endParaRPr lang="es-EC" sz="1400" dirty="0">
              <a:latin typeface="+mj-lt"/>
            </a:endParaRPr>
          </a:p>
        </p:txBody>
      </p:sp>
    </p:spTree>
    <p:extLst>
      <p:ext uri="{BB962C8B-B14F-4D97-AF65-F5344CB8AC3E}">
        <p14:creationId xmlns:p14="http://schemas.microsoft.com/office/powerpoint/2010/main" val="9910196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6732240" y="6021287"/>
            <a:ext cx="2232248" cy="63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1 CuadroTexto"/>
          <p:cNvSpPr txBox="1"/>
          <p:nvPr/>
        </p:nvSpPr>
        <p:spPr>
          <a:xfrm>
            <a:off x="251520" y="654932"/>
            <a:ext cx="8712968" cy="369332"/>
          </a:xfrm>
          <a:prstGeom prst="rect">
            <a:avLst/>
          </a:prstGeom>
          <a:noFill/>
        </p:spPr>
        <p:txBody>
          <a:bodyPr wrap="square" rtlCol="0">
            <a:spAutoFit/>
          </a:bodyPr>
          <a:lstStyle/>
          <a:p>
            <a:r>
              <a:rPr lang="es-EC" b="1" dirty="0"/>
              <a:t>Síntesis de </a:t>
            </a:r>
            <a:r>
              <a:rPr lang="es-EC" b="1" dirty="0" err="1" smtClean="0"/>
              <a:t>AgNPs</a:t>
            </a:r>
            <a:r>
              <a:rPr lang="es-EC" b="1" dirty="0" smtClean="0"/>
              <a:t> utilizando </a:t>
            </a:r>
            <a:r>
              <a:rPr lang="es-EC" b="1" dirty="0"/>
              <a:t>extracto vegetal como agente </a:t>
            </a:r>
            <a:r>
              <a:rPr lang="es-EC" b="1" dirty="0" smtClean="0"/>
              <a:t>reductor-protector</a:t>
            </a:r>
            <a:endParaRPr lang="es-EC" b="1" dirty="0"/>
          </a:p>
        </p:txBody>
      </p:sp>
      <p:sp>
        <p:nvSpPr>
          <p:cNvPr id="17" name="1 Título"/>
          <p:cNvSpPr>
            <a:spLocks noGrp="1"/>
          </p:cNvSpPr>
          <p:nvPr>
            <p:ph type="title"/>
          </p:nvPr>
        </p:nvSpPr>
        <p:spPr>
          <a:xfrm>
            <a:off x="0" y="0"/>
            <a:ext cx="8229600" cy="620688"/>
          </a:xfrm>
        </p:spPr>
        <p:txBody>
          <a:bodyPr/>
          <a:lstStyle/>
          <a:p>
            <a:r>
              <a:rPr lang="es-MX" sz="3800" i="0" dirty="0" smtClean="0">
                <a:solidFill>
                  <a:schemeClr val="tx1"/>
                </a:solidFill>
                <a:latin typeface="Cambria" pitchFamily="18" charset="0"/>
              </a:rPr>
              <a:t>  </a:t>
            </a:r>
            <a:r>
              <a:rPr lang="es-MX" sz="3800" i="0" dirty="0">
                <a:solidFill>
                  <a:schemeClr val="tx1"/>
                </a:solidFill>
                <a:latin typeface="Cambria" pitchFamily="18" charset="0"/>
              </a:rPr>
              <a:t>RESULTADOS Y DISCUSIÓN</a:t>
            </a:r>
          </a:p>
        </p:txBody>
      </p:sp>
      <p:sp>
        <p:nvSpPr>
          <p:cNvPr id="3" name="Rectangle 2"/>
          <p:cNvSpPr>
            <a:spLocks noChangeArrowheads="1"/>
          </p:cNvSpPr>
          <p:nvPr/>
        </p:nvSpPr>
        <p:spPr bwMode="auto">
          <a:xfrm>
            <a:off x="4029075" y="12687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3385392" y="407473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angle 2"/>
          <p:cNvSpPr>
            <a:spLocks noChangeArrowheads="1"/>
          </p:cNvSpPr>
          <p:nvPr/>
        </p:nvSpPr>
        <p:spPr bwMode="auto">
          <a:xfrm>
            <a:off x="625570" y="6026461"/>
            <a:ext cx="112793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899592" y="1683959"/>
            <a:ext cx="100185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8" name="Rectangle 2"/>
          <p:cNvSpPr>
            <a:spLocks noChangeArrowheads="1"/>
          </p:cNvSpPr>
          <p:nvPr/>
        </p:nvSpPr>
        <p:spPr bwMode="auto">
          <a:xfrm>
            <a:off x="611560" y="2852935"/>
            <a:ext cx="112793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0" name="Objeto 9"/>
          <p:cNvGraphicFramePr>
            <a:graphicFrameLocks noChangeAspect="1"/>
          </p:cNvGraphicFramePr>
          <p:nvPr>
            <p:extLst>
              <p:ext uri="{D42A27DB-BD31-4B8C-83A1-F6EECF244321}">
                <p14:modId xmlns:p14="http://schemas.microsoft.com/office/powerpoint/2010/main" val="269833849"/>
              </p:ext>
            </p:extLst>
          </p:nvPr>
        </p:nvGraphicFramePr>
        <p:xfrm>
          <a:off x="545608" y="2577741"/>
          <a:ext cx="4380377" cy="3097112"/>
        </p:xfrm>
        <a:graphic>
          <a:graphicData uri="http://schemas.openxmlformats.org/presentationml/2006/ole">
            <mc:AlternateContent xmlns:mc="http://schemas.openxmlformats.org/markup-compatibility/2006">
              <mc:Choice xmlns:v="urn:schemas-microsoft-com:vml" Requires="v">
                <p:oleObj spid="_x0000_s27728" name="Graph" r:id="rId4" imgW="4153814" imgH="2901696" progId="Origin50.Graph">
                  <p:embed/>
                </p:oleObj>
              </mc:Choice>
              <mc:Fallback>
                <p:oleObj name="Graph" r:id="rId4" imgW="4153814" imgH="2901696" progId="Origin50.Graph">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608" y="2577741"/>
                        <a:ext cx="4380377" cy="3097112"/>
                      </a:xfrm>
                      <a:prstGeom prst="rect">
                        <a:avLst/>
                      </a:prstGeom>
                      <a:noFill/>
                    </p:spPr>
                  </p:pic>
                </p:oleObj>
              </mc:Fallback>
            </mc:AlternateContent>
          </a:graphicData>
        </a:graphic>
      </p:graphicFrame>
      <p:pic>
        <p:nvPicPr>
          <p:cNvPr id="27" name="Imagen 26" descr="C:\Users\Geo\Documents\20171129_100151.jp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15616" y="1372470"/>
            <a:ext cx="2793424" cy="1480464"/>
          </a:xfrm>
          <a:prstGeom prst="rect">
            <a:avLst/>
          </a:prstGeom>
          <a:noFill/>
          <a:ln>
            <a:noFill/>
          </a:ln>
        </p:spPr>
      </p:pic>
      <p:pic>
        <p:nvPicPr>
          <p:cNvPr id="28" name="Imagen 27" descr="C:\Users\Geo\Documents\20180313_120544.jpg"/>
          <p:cNvPicPr/>
          <p:nvPr/>
        </p:nvPicPr>
        <p:blipFill rotWithShape="1">
          <a:blip r:embed="rId7" cstate="print">
            <a:extLst>
              <a:ext uri="{28A0092B-C50C-407E-A947-70E740481C1C}">
                <a14:useLocalDpi xmlns:a14="http://schemas.microsoft.com/office/drawing/2010/main" val="0"/>
              </a:ext>
            </a:extLst>
          </a:blip>
          <a:srcRect l="22105" r="24210"/>
          <a:stretch/>
        </p:blipFill>
        <p:spPr bwMode="auto">
          <a:xfrm>
            <a:off x="5451998" y="1330829"/>
            <a:ext cx="2078799" cy="1827473"/>
          </a:xfrm>
          <a:prstGeom prst="rect">
            <a:avLst/>
          </a:prstGeom>
          <a:noFill/>
          <a:ln>
            <a:noFill/>
          </a:ln>
          <a:extLst>
            <a:ext uri="{53640926-AAD7-44D8-BBD7-CCE9431645EC}">
              <a14:shadowObscured xmlns:a14="http://schemas.microsoft.com/office/drawing/2010/main"/>
            </a:ext>
          </a:extLst>
        </p:spPr>
      </p:pic>
      <p:sp>
        <p:nvSpPr>
          <p:cNvPr id="29" name="Flecha derecha 28"/>
          <p:cNvSpPr/>
          <p:nvPr/>
        </p:nvSpPr>
        <p:spPr>
          <a:xfrm>
            <a:off x="4428996" y="2098495"/>
            <a:ext cx="922223" cy="24443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13" name="Rectángulo redondeado 12"/>
          <p:cNvSpPr/>
          <p:nvPr/>
        </p:nvSpPr>
        <p:spPr>
          <a:xfrm>
            <a:off x="5148064" y="4725143"/>
            <a:ext cx="3456384" cy="1157423"/>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s-ES" dirty="0" smtClean="0"/>
              <a:t>cantidad </a:t>
            </a:r>
            <a:r>
              <a:rPr lang="es-ES" dirty="0"/>
              <a:t>de materia orgánica con la que se reduce la plata y su posterior nucleación formando las </a:t>
            </a:r>
            <a:r>
              <a:rPr lang="es-ES" dirty="0" err="1"/>
              <a:t>AgNPs</a:t>
            </a:r>
            <a:r>
              <a:rPr lang="es-ES" dirty="0"/>
              <a:t>.</a:t>
            </a:r>
            <a:endParaRPr lang="es-EC" dirty="0"/>
          </a:p>
        </p:txBody>
      </p:sp>
      <p:sp>
        <p:nvSpPr>
          <p:cNvPr id="6" name="CuadroTexto 5"/>
          <p:cNvSpPr txBox="1"/>
          <p:nvPr/>
        </p:nvSpPr>
        <p:spPr>
          <a:xfrm>
            <a:off x="428513" y="5679269"/>
            <a:ext cx="4608512" cy="523220"/>
          </a:xfrm>
          <a:prstGeom prst="rect">
            <a:avLst/>
          </a:prstGeom>
          <a:noFill/>
        </p:spPr>
        <p:txBody>
          <a:bodyPr wrap="square" rtlCol="0">
            <a:spAutoFit/>
          </a:bodyPr>
          <a:lstStyle/>
          <a:p>
            <a:pPr algn="ctr"/>
            <a:r>
              <a:rPr lang="es-ES" sz="1400" dirty="0"/>
              <a:t>Observación UV-vis de las </a:t>
            </a:r>
            <a:r>
              <a:rPr lang="es-ES" sz="1400" dirty="0" err="1" smtClean="0"/>
              <a:t>agnps</a:t>
            </a:r>
            <a:r>
              <a:rPr lang="es-ES" sz="1400" dirty="0" smtClean="0"/>
              <a:t> </a:t>
            </a:r>
            <a:r>
              <a:rPr lang="es-ES" sz="1400" dirty="0"/>
              <a:t>según el estudio concentración </a:t>
            </a:r>
            <a:r>
              <a:rPr lang="es-ES" sz="1400" dirty="0" smtClean="0"/>
              <a:t>vs </a:t>
            </a:r>
            <a:r>
              <a:rPr lang="es-ES" sz="1400" dirty="0"/>
              <a:t>variación de </a:t>
            </a:r>
            <a:r>
              <a:rPr lang="es-ES" sz="1400" dirty="0" smtClean="0"/>
              <a:t>pH</a:t>
            </a:r>
            <a:endParaRPr lang="es-EC" sz="1400" dirty="0"/>
          </a:p>
        </p:txBody>
      </p:sp>
      <p:sp>
        <p:nvSpPr>
          <p:cNvPr id="14" name="Pentágono 13"/>
          <p:cNvSpPr/>
          <p:nvPr/>
        </p:nvSpPr>
        <p:spPr>
          <a:xfrm>
            <a:off x="6732240" y="3877443"/>
            <a:ext cx="1475749" cy="605385"/>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p>
        </p:txBody>
      </p:sp>
      <p:sp>
        <p:nvSpPr>
          <p:cNvPr id="20" name="CuadroTexto 19"/>
          <p:cNvSpPr txBox="1"/>
          <p:nvPr/>
        </p:nvSpPr>
        <p:spPr>
          <a:xfrm>
            <a:off x="6744637" y="4000778"/>
            <a:ext cx="1597115" cy="369332"/>
          </a:xfrm>
          <a:prstGeom prst="rect">
            <a:avLst/>
          </a:prstGeom>
          <a:noFill/>
        </p:spPr>
        <p:txBody>
          <a:bodyPr wrap="square" rtlCol="0">
            <a:spAutoFit/>
          </a:bodyPr>
          <a:lstStyle/>
          <a:p>
            <a:r>
              <a:rPr lang="es-EC" dirty="0" smtClean="0"/>
              <a:t>20mg/</a:t>
            </a:r>
            <a:r>
              <a:rPr lang="es-EC" dirty="0" err="1" smtClean="0"/>
              <a:t>mL</a:t>
            </a:r>
            <a:endParaRPr lang="es-EC" dirty="0"/>
          </a:p>
        </p:txBody>
      </p:sp>
      <p:sp>
        <p:nvSpPr>
          <p:cNvPr id="9" name="Rectángulo 8"/>
          <p:cNvSpPr/>
          <p:nvPr/>
        </p:nvSpPr>
        <p:spPr>
          <a:xfrm>
            <a:off x="3521809" y="3941631"/>
            <a:ext cx="2093843" cy="523220"/>
          </a:xfrm>
          <a:prstGeom prst="rect">
            <a:avLst/>
          </a:prstGeom>
        </p:spPr>
        <p:txBody>
          <a:bodyPr wrap="none">
            <a:spAutoFit/>
          </a:bodyPr>
          <a:lstStyle/>
          <a:p>
            <a:r>
              <a:rPr lang="es-ES" sz="1400" dirty="0">
                <a:latin typeface="+mj-lt"/>
                <a:ea typeface="Calibri" panose="020F0502020204030204" pitchFamily="34" charset="0"/>
              </a:rPr>
              <a:t>(</a:t>
            </a:r>
            <a:r>
              <a:rPr lang="es-ES" sz="1400" dirty="0" err="1" smtClean="0">
                <a:latin typeface="+mj-lt"/>
                <a:ea typeface="Calibri" panose="020F0502020204030204" pitchFamily="34" charset="0"/>
              </a:rPr>
              <a:t>Lic</a:t>
            </a:r>
            <a:r>
              <a:rPr lang="es-ES" sz="1400" dirty="0" smtClean="0">
                <a:latin typeface="+mj-lt"/>
                <a:ea typeface="Calibri" panose="020F0502020204030204" pitchFamily="34" charset="0"/>
              </a:rPr>
              <a:t> </a:t>
            </a:r>
            <a:r>
              <a:rPr lang="es-ES" sz="1400" dirty="0">
                <a:latin typeface="+mj-lt"/>
                <a:ea typeface="Calibri" panose="020F0502020204030204" pitchFamily="34" charset="0"/>
              </a:rPr>
              <a:t>&amp; </a:t>
            </a:r>
            <a:r>
              <a:rPr lang="es-ES" sz="1400" dirty="0" err="1">
                <a:latin typeface="+mj-lt"/>
                <a:ea typeface="Calibri" panose="020F0502020204030204" pitchFamily="34" charset="0"/>
              </a:rPr>
              <a:t>Botasini</a:t>
            </a:r>
            <a:r>
              <a:rPr lang="es-ES" sz="1400" dirty="0">
                <a:latin typeface="+mj-lt"/>
                <a:ea typeface="Calibri" panose="020F0502020204030204" pitchFamily="34" charset="0"/>
              </a:rPr>
              <a:t>, </a:t>
            </a:r>
            <a:r>
              <a:rPr lang="es-ES" sz="1400" dirty="0" err="1">
                <a:latin typeface="+mj-lt"/>
                <a:ea typeface="Calibri" panose="020F0502020204030204" pitchFamily="34" charset="0"/>
              </a:rPr>
              <a:t>n.d</a:t>
            </a:r>
            <a:r>
              <a:rPr lang="es-ES" sz="1400" dirty="0" smtClean="0">
                <a:latin typeface="+mj-lt"/>
                <a:ea typeface="Calibri" panose="020F0502020204030204" pitchFamily="34" charset="0"/>
              </a:rPr>
              <a:t>.)</a:t>
            </a:r>
          </a:p>
          <a:p>
            <a:r>
              <a:rPr lang="es-ES" sz="1400" dirty="0" smtClean="0">
                <a:latin typeface="+mj-lt"/>
              </a:rPr>
              <a:t>(Hernández </a:t>
            </a:r>
            <a:r>
              <a:rPr lang="es-ES" sz="1400" dirty="0">
                <a:latin typeface="+mj-lt"/>
              </a:rPr>
              <a:t>Díaz, </a:t>
            </a:r>
            <a:r>
              <a:rPr lang="es-ES" sz="1400" dirty="0" smtClean="0">
                <a:latin typeface="+mj-lt"/>
              </a:rPr>
              <a:t>2013)</a:t>
            </a:r>
            <a:endParaRPr lang="es-EC" sz="1400" dirty="0">
              <a:latin typeface="+mj-lt"/>
            </a:endParaRPr>
          </a:p>
        </p:txBody>
      </p:sp>
    </p:spTree>
    <p:extLst>
      <p:ext uri="{BB962C8B-B14F-4D97-AF65-F5344CB8AC3E}">
        <p14:creationId xmlns:p14="http://schemas.microsoft.com/office/powerpoint/2010/main" val="7000617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6732240" y="6021287"/>
            <a:ext cx="2232248" cy="63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1 CuadroTexto"/>
          <p:cNvSpPr txBox="1"/>
          <p:nvPr/>
        </p:nvSpPr>
        <p:spPr>
          <a:xfrm>
            <a:off x="107504" y="654932"/>
            <a:ext cx="5976664" cy="646331"/>
          </a:xfrm>
          <a:prstGeom prst="rect">
            <a:avLst/>
          </a:prstGeom>
          <a:noFill/>
        </p:spPr>
        <p:txBody>
          <a:bodyPr wrap="square" rtlCol="0">
            <a:spAutoFit/>
          </a:bodyPr>
          <a:lstStyle/>
          <a:p>
            <a:r>
              <a:rPr lang="es-EC" b="1" dirty="0" smtClean="0"/>
              <a:t>Técnicas de Caracterización: Espectroscopia </a:t>
            </a:r>
            <a:r>
              <a:rPr lang="es-EC" b="1" dirty="0" err="1"/>
              <a:t>Uv</a:t>
            </a:r>
            <a:r>
              <a:rPr lang="es-EC" b="1" dirty="0"/>
              <a:t>-vis para </a:t>
            </a:r>
            <a:r>
              <a:rPr lang="es-EC" b="1" dirty="0" err="1" smtClean="0"/>
              <a:t>AgNPs</a:t>
            </a:r>
            <a:r>
              <a:rPr lang="es-EC" b="1" dirty="0" smtClean="0"/>
              <a:t> con la cinética de estabilidad vs tiempo</a:t>
            </a:r>
            <a:endParaRPr lang="es-EC" dirty="0"/>
          </a:p>
        </p:txBody>
      </p:sp>
      <p:sp>
        <p:nvSpPr>
          <p:cNvPr id="17" name="1 Título"/>
          <p:cNvSpPr>
            <a:spLocks noGrp="1"/>
          </p:cNvSpPr>
          <p:nvPr>
            <p:ph type="title"/>
          </p:nvPr>
        </p:nvSpPr>
        <p:spPr>
          <a:xfrm>
            <a:off x="0" y="3840"/>
            <a:ext cx="8229600" cy="620688"/>
          </a:xfrm>
        </p:spPr>
        <p:txBody>
          <a:bodyPr/>
          <a:lstStyle/>
          <a:p>
            <a:r>
              <a:rPr lang="es-MX" sz="3800" i="0" dirty="0" smtClean="0">
                <a:solidFill>
                  <a:schemeClr val="tx1"/>
                </a:solidFill>
                <a:latin typeface="Cambria" pitchFamily="18" charset="0"/>
              </a:rPr>
              <a:t>  </a:t>
            </a:r>
            <a:r>
              <a:rPr lang="es-MX" sz="3800" i="0" dirty="0">
                <a:solidFill>
                  <a:schemeClr val="tx1"/>
                </a:solidFill>
                <a:latin typeface="Cambria" pitchFamily="18" charset="0"/>
              </a:rPr>
              <a:t>RESULTADOS Y DISCUSIÓN</a:t>
            </a:r>
          </a:p>
        </p:txBody>
      </p:sp>
      <p:sp>
        <p:nvSpPr>
          <p:cNvPr id="3" name="Rectangle 2"/>
          <p:cNvSpPr>
            <a:spLocks noChangeArrowheads="1"/>
          </p:cNvSpPr>
          <p:nvPr/>
        </p:nvSpPr>
        <p:spPr bwMode="auto">
          <a:xfrm>
            <a:off x="4029075" y="12687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3385392" y="407473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angle 2"/>
          <p:cNvSpPr>
            <a:spLocks noChangeArrowheads="1"/>
          </p:cNvSpPr>
          <p:nvPr/>
        </p:nvSpPr>
        <p:spPr bwMode="auto">
          <a:xfrm>
            <a:off x="625570" y="6026461"/>
            <a:ext cx="112793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899592" y="1683959"/>
            <a:ext cx="100185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8" name="Rectangle 2"/>
          <p:cNvSpPr>
            <a:spLocks noChangeArrowheads="1"/>
          </p:cNvSpPr>
          <p:nvPr/>
        </p:nvSpPr>
        <p:spPr bwMode="auto">
          <a:xfrm>
            <a:off x="611560" y="2852935"/>
            <a:ext cx="112793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p:cNvSpPr>
            <a:spLocks noChangeArrowheads="1"/>
          </p:cNvSpPr>
          <p:nvPr/>
        </p:nvSpPr>
        <p:spPr bwMode="auto">
          <a:xfrm>
            <a:off x="608439" y="1091727"/>
            <a:ext cx="1304392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9" name="Objeto 8"/>
          <p:cNvGraphicFramePr>
            <a:graphicFrameLocks noChangeAspect="1"/>
          </p:cNvGraphicFramePr>
          <p:nvPr>
            <p:extLst>
              <p:ext uri="{D42A27DB-BD31-4B8C-83A1-F6EECF244321}">
                <p14:modId xmlns:p14="http://schemas.microsoft.com/office/powerpoint/2010/main" val="2591615165"/>
              </p:ext>
            </p:extLst>
          </p:nvPr>
        </p:nvGraphicFramePr>
        <p:xfrm>
          <a:off x="448295" y="993897"/>
          <a:ext cx="4762867" cy="3297369"/>
        </p:xfrm>
        <a:graphic>
          <a:graphicData uri="http://schemas.openxmlformats.org/presentationml/2006/ole">
            <mc:AlternateContent xmlns:mc="http://schemas.openxmlformats.org/markup-compatibility/2006">
              <mc:Choice xmlns:v="urn:schemas-microsoft-com:vml" Requires="v">
                <p:oleObj spid="_x0000_s28906" name="Graph" r:id="rId4" imgW="4153814" imgH="2901696" progId="Origin50.Graph">
                  <p:embed/>
                </p:oleObj>
              </mc:Choice>
              <mc:Fallback>
                <p:oleObj name="Graph" r:id="rId4" imgW="4153814" imgH="2901696" progId="Origin50.Graph">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295" y="993897"/>
                        <a:ext cx="4762867" cy="3297369"/>
                      </a:xfrm>
                      <a:prstGeom prst="rect">
                        <a:avLst/>
                      </a:prstGeom>
                      <a:noFill/>
                    </p:spPr>
                  </p:pic>
                </p:oleObj>
              </mc:Fallback>
            </mc:AlternateContent>
          </a:graphicData>
        </a:graphic>
      </p:graphicFrame>
      <p:pic>
        <p:nvPicPr>
          <p:cNvPr id="18" name="Imagen 17"/>
          <p:cNvPicPr/>
          <p:nvPr/>
        </p:nvPicPr>
        <p:blipFill rotWithShape="1">
          <a:blip r:embed="rId6" cstate="print">
            <a:extLst>
              <a:ext uri="{28A0092B-C50C-407E-A947-70E740481C1C}">
                <a14:useLocalDpi xmlns:a14="http://schemas.microsoft.com/office/drawing/2010/main" val="0"/>
              </a:ext>
            </a:extLst>
          </a:blip>
          <a:srcRect t="30474" r="10314" b="11839"/>
          <a:stretch/>
        </p:blipFill>
        <p:spPr bwMode="auto">
          <a:xfrm rot="5400000">
            <a:off x="3316132" y="5186640"/>
            <a:ext cx="2283141" cy="988805"/>
          </a:xfrm>
          <a:prstGeom prst="rect">
            <a:avLst/>
          </a:prstGeom>
          <a:ln>
            <a:noFill/>
          </a:ln>
          <a:extLst>
            <a:ext uri="{53640926-AAD7-44D8-BBD7-CCE9431645EC}">
              <a14:shadowObscured xmlns:a14="http://schemas.microsoft.com/office/drawing/2010/main"/>
            </a:ext>
          </a:extLst>
        </p:spPr>
      </p:pic>
      <p:pic>
        <p:nvPicPr>
          <p:cNvPr id="14" name="Imagen 13"/>
          <p:cNvPicPr>
            <a:picLocks noChangeAspect="1"/>
          </p:cNvPicPr>
          <p:nvPr/>
        </p:nvPicPr>
        <p:blipFill rotWithShape="1">
          <a:blip r:embed="rId7" cstate="print">
            <a:extLst>
              <a:ext uri="{28A0092B-C50C-407E-A947-70E740481C1C}">
                <a14:useLocalDpi xmlns:a14="http://schemas.microsoft.com/office/drawing/2010/main" val="0"/>
              </a:ext>
            </a:extLst>
          </a:blip>
          <a:srcRect t="9518" b="20874"/>
          <a:stretch/>
        </p:blipFill>
        <p:spPr>
          <a:xfrm rot="5400000">
            <a:off x="-381183" y="5115609"/>
            <a:ext cx="2413762" cy="1008112"/>
          </a:xfrm>
          <a:prstGeom prst="rect">
            <a:avLst/>
          </a:prstGeom>
        </p:spPr>
      </p:pic>
      <p:pic>
        <p:nvPicPr>
          <p:cNvPr id="15" name="Imagen 14"/>
          <p:cNvPicPr>
            <a:picLocks noChangeAspect="1"/>
          </p:cNvPicPr>
          <p:nvPr/>
        </p:nvPicPr>
        <p:blipFill rotWithShape="1">
          <a:blip r:embed="rId8" cstate="print">
            <a:extLst>
              <a:ext uri="{28A0092B-C50C-407E-A947-70E740481C1C}">
                <a14:useLocalDpi xmlns:a14="http://schemas.microsoft.com/office/drawing/2010/main" val="0"/>
              </a:ext>
            </a:extLst>
          </a:blip>
          <a:srcRect l="12211" t="9983" b="20757"/>
          <a:stretch/>
        </p:blipFill>
        <p:spPr>
          <a:xfrm rot="5400000">
            <a:off x="881332" y="5102972"/>
            <a:ext cx="2409828" cy="1029453"/>
          </a:xfrm>
          <a:prstGeom prst="rect">
            <a:avLst/>
          </a:prstGeom>
        </p:spPr>
      </p:pic>
      <p:sp>
        <p:nvSpPr>
          <p:cNvPr id="16" name="Flecha derecha 15"/>
          <p:cNvSpPr/>
          <p:nvPr/>
        </p:nvSpPr>
        <p:spPr>
          <a:xfrm>
            <a:off x="2730879" y="5315126"/>
            <a:ext cx="834586" cy="3279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Rectangle 6"/>
          <p:cNvSpPr>
            <a:spLocks noChangeArrowheads="1"/>
          </p:cNvSpPr>
          <p:nvPr/>
        </p:nvSpPr>
        <p:spPr bwMode="auto">
          <a:xfrm>
            <a:off x="5338017" y="109172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1" name="Rectangle 8"/>
          <p:cNvSpPr>
            <a:spLocks noChangeArrowheads="1"/>
          </p:cNvSpPr>
          <p:nvPr/>
        </p:nvSpPr>
        <p:spPr bwMode="auto">
          <a:xfrm>
            <a:off x="5384544" y="352997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3" name="Objeto 22"/>
          <p:cNvGraphicFramePr>
            <a:graphicFrameLocks noChangeAspect="1"/>
          </p:cNvGraphicFramePr>
          <p:nvPr>
            <p:extLst>
              <p:ext uri="{D42A27DB-BD31-4B8C-83A1-F6EECF244321}">
                <p14:modId xmlns:p14="http://schemas.microsoft.com/office/powerpoint/2010/main" val="1197016359"/>
              </p:ext>
            </p:extLst>
          </p:nvPr>
        </p:nvGraphicFramePr>
        <p:xfrm>
          <a:off x="5458131" y="196923"/>
          <a:ext cx="4154487" cy="2901950"/>
        </p:xfrm>
        <a:graphic>
          <a:graphicData uri="http://schemas.openxmlformats.org/presentationml/2006/ole">
            <mc:AlternateContent xmlns:mc="http://schemas.openxmlformats.org/markup-compatibility/2006">
              <mc:Choice xmlns:v="urn:schemas-microsoft-com:vml" Requires="v">
                <p:oleObj spid="_x0000_s28907" name="Graph" r:id="rId9" imgW="4154400" imgH="2901600" progId="Origin50.Graph">
                  <p:embed/>
                </p:oleObj>
              </mc:Choice>
              <mc:Fallback>
                <p:oleObj name="Graph" r:id="rId9" imgW="4154400" imgH="2901600" progId="Origin50.Graph">
                  <p:embed/>
                  <p:pic>
                    <p:nvPicPr>
                      <p:cNvPr id="0" name=""/>
                      <p:cNvPicPr/>
                      <p:nvPr/>
                    </p:nvPicPr>
                    <p:blipFill>
                      <a:blip r:embed="rId10"/>
                      <a:stretch>
                        <a:fillRect/>
                      </a:stretch>
                    </p:blipFill>
                    <p:spPr>
                      <a:xfrm>
                        <a:off x="5458131" y="196923"/>
                        <a:ext cx="4154487" cy="2901950"/>
                      </a:xfrm>
                      <a:prstGeom prst="rect">
                        <a:avLst/>
                      </a:prstGeom>
                    </p:spPr>
                  </p:pic>
                </p:oleObj>
              </mc:Fallback>
            </mc:AlternateContent>
          </a:graphicData>
        </a:graphic>
      </p:graphicFrame>
      <p:graphicFrame>
        <p:nvGraphicFramePr>
          <p:cNvPr id="24" name="Objeto 23"/>
          <p:cNvGraphicFramePr>
            <a:graphicFrameLocks noChangeAspect="1"/>
          </p:cNvGraphicFramePr>
          <p:nvPr>
            <p:extLst>
              <p:ext uri="{D42A27DB-BD31-4B8C-83A1-F6EECF244321}">
                <p14:modId xmlns:p14="http://schemas.microsoft.com/office/powerpoint/2010/main" val="3194336588"/>
              </p:ext>
            </p:extLst>
          </p:nvPr>
        </p:nvGraphicFramePr>
        <p:xfrm>
          <a:off x="5428828" y="2642581"/>
          <a:ext cx="4154487" cy="2901950"/>
        </p:xfrm>
        <a:graphic>
          <a:graphicData uri="http://schemas.openxmlformats.org/presentationml/2006/ole">
            <mc:AlternateContent xmlns:mc="http://schemas.openxmlformats.org/markup-compatibility/2006">
              <mc:Choice xmlns:v="urn:schemas-microsoft-com:vml" Requires="v">
                <p:oleObj spid="_x0000_s28908" name="Graph" r:id="rId11" imgW="4154400" imgH="2901600" progId="Origin50.Graph">
                  <p:embed/>
                </p:oleObj>
              </mc:Choice>
              <mc:Fallback>
                <p:oleObj name="Graph" r:id="rId11" imgW="4154400" imgH="2901600" progId="Origin50.Graph">
                  <p:embed/>
                  <p:pic>
                    <p:nvPicPr>
                      <p:cNvPr id="0" name=""/>
                      <p:cNvPicPr/>
                      <p:nvPr/>
                    </p:nvPicPr>
                    <p:blipFill>
                      <a:blip r:embed="rId12"/>
                      <a:stretch>
                        <a:fillRect/>
                      </a:stretch>
                    </p:blipFill>
                    <p:spPr>
                      <a:xfrm>
                        <a:off x="5428828" y="2642581"/>
                        <a:ext cx="4154487" cy="2901950"/>
                      </a:xfrm>
                      <a:prstGeom prst="rect">
                        <a:avLst/>
                      </a:prstGeom>
                    </p:spPr>
                  </p:pic>
                </p:oleObj>
              </mc:Fallback>
            </mc:AlternateContent>
          </a:graphicData>
        </a:graphic>
      </p:graphicFrame>
      <p:sp>
        <p:nvSpPr>
          <p:cNvPr id="10" name="CuadroTexto 9"/>
          <p:cNvSpPr txBox="1"/>
          <p:nvPr/>
        </p:nvSpPr>
        <p:spPr>
          <a:xfrm>
            <a:off x="5868144" y="5319081"/>
            <a:ext cx="3275856" cy="738664"/>
          </a:xfrm>
          <a:prstGeom prst="rect">
            <a:avLst/>
          </a:prstGeom>
          <a:noFill/>
        </p:spPr>
        <p:txBody>
          <a:bodyPr wrap="square" rtlCol="0">
            <a:spAutoFit/>
          </a:bodyPr>
          <a:lstStyle/>
          <a:p>
            <a:pPr marL="342900" indent="-342900" algn="ctr">
              <a:buAutoNum type="alphaLcParenR"/>
            </a:pPr>
            <a:r>
              <a:rPr lang="es-ES" sz="1400" dirty="0" err="1" smtClean="0"/>
              <a:t>AgNPs</a:t>
            </a:r>
            <a:r>
              <a:rPr lang="es-ES" sz="1400" dirty="0" smtClean="0"/>
              <a:t> </a:t>
            </a:r>
            <a:r>
              <a:rPr lang="es-ES" sz="1400" dirty="0"/>
              <a:t>con solución AgNO</a:t>
            </a:r>
            <a:r>
              <a:rPr lang="es-ES" sz="1400" baseline="-25000" dirty="0"/>
              <a:t>3</a:t>
            </a:r>
            <a:r>
              <a:rPr lang="es-ES" sz="1400" dirty="0"/>
              <a:t> 1mM, </a:t>
            </a:r>
            <a:r>
              <a:rPr lang="es-ES" sz="1400" b="1" dirty="0" smtClean="0"/>
              <a:t>b) </a:t>
            </a:r>
            <a:r>
              <a:rPr lang="es-ES" sz="1400" b="1" dirty="0" err="1"/>
              <a:t>AgNPs</a:t>
            </a:r>
            <a:r>
              <a:rPr lang="es-ES" sz="1400" b="1" dirty="0"/>
              <a:t> con solución AgNO</a:t>
            </a:r>
            <a:r>
              <a:rPr lang="es-ES" sz="1400" b="1" baseline="-25000" dirty="0"/>
              <a:t>3</a:t>
            </a:r>
            <a:r>
              <a:rPr lang="es-ES" sz="1400" b="1" dirty="0"/>
              <a:t> </a:t>
            </a:r>
            <a:r>
              <a:rPr lang="es-ES" sz="1400" b="1" dirty="0" smtClean="0"/>
              <a:t>10mM</a:t>
            </a:r>
            <a:endParaRPr lang="es-EC" sz="1400" b="1" dirty="0"/>
          </a:p>
        </p:txBody>
      </p:sp>
      <p:sp>
        <p:nvSpPr>
          <p:cNvPr id="12" name="CuadroTexto 11"/>
          <p:cNvSpPr txBox="1"/>
          <p:nvPr/>
        </p:nvSpPr>
        <p:spPr>
          <a:xfrm>
            <a:off x="321642" y="4098928"/>
            <a:ext cx="4752528" cy="307777"/>
          </a:xfrm>
          <a:prstGeom prst="rect">
            <a:avLst/>
          </a:prstGeom>
          <a:noFill/>
        </p:spPr>
        <p:txBody>
          <a:bodyPr wrap="square" rtlCol="0">
            <a:spAutoFit/>
          </a:bodyPr>
          <a:lstStyle/>
          <a:p>
            <a:pPr algn="ctr"/>
            <a:r>
              <a:rPr lang="es-ES" sz="1400" dirty="0"/>
              <a:t>Cinética de crecimiento de </a:t>
            </a:r>
            <a:r>
              <a:rPr lang="es-ES" sz="1400" dirty="0" err="1"/>
              <a:t>nanopartículas</a:t>
            </a:r>
            <a:r>
              <a:rPr lang="es-ES" sz="1400" dirty="0"/>
              <a:t> de </a:t>
            </a:r>
            <a:r>
              <a:rPr lang="es-ES" sz="1400" dirty="0" smtClean="0"/>
              <a:t>plata</a:t>
            </a:r>
            <a:endParaRPr lang="es-EC" sz="1400" dirty="0"/>
          </a:p>
        </p:txBody>
      </p:sp>
      <p:sp>
        <p:nvSpPr>
          <p:cNvPr id="13" name="Rectángulo 12"/>
          <p:cNvSpPr/>
          <p:nvPr/>
        </p:nvSpPr>
        <p:spPr>
          <a:xfrm>
            <a:off x="6413735" y="73183"/>
            <a:ext cx="2332690" cy="369332"/>
          </a:xfrm>
          <a:prstGeom prst="rect">
            <a:avLst/>
          </a:prstGeom>
        </p:spPr>
        <p:txBody>
          <a:bodyPr wrap="none">
            <a:spAutoFit/>
          </a:bodyPr>
          <a:lstStyle/>
          <a:p>
            <a:r>
              <a:rPr lang="es-ES" dirty="0" smtClean="0">
                <a:latin typeface="Times New Roman" panose="02020603050405020304" pitchFamily="18" charset="0"/>
                <a:ea typeface="Calibri" panose="020F0502020204030204" pitchFamily="34" charset="0"/>
              </a:rPr>
              <a:t>(B</a:t>
            </a:r>
            <a:r>
              <a:rPr lang="es-ES" dirty="0">
                <a:latin typeface="Times New Roman" panose="02020603050405020304" pitchFamily="18" charset="0"/>
                <a:ea typeface="Calibri" panose="020F0502020204030204" pitchFamily="34" charset="0"/>
              </a:rPr>
              <a:t>. </a:t>
            </a:r>
            <a:r>
              <a:rPr lang="es-ES" dirty="0" err="1">
                <a:latin typeface="Times New Roman" panose="02020603050405020304" pitchFamily="18" charset="0"/>
                <a:ea typeface="Calibri" panose="020F0502020204030204" pitchFamily="34" charset="0"/>
              </a:rPr>
              <a:t>Kumar</a:t>
            </a:r>
            <a:r>
              <a:rPr lang="es-ES" dirty="0">
                <a:latin typeface="Times New Roman" panose="02020603050405020304" pitchFamily="18" charset="0"/>
                <a:ea typeface="Calibri" panose="020F0502020204030204" pitchFamily="34" charset="0"/>
              </a:rPr>
              <a:t> et al., </a:t>
            </a:r>
            <a:r>
              <a:rPr lang="es-ES" dirty="0" smtClean="0">
                <a:latin typeface="Times New Roman" panose="02020603050405020304" pitchFamily="18" charset="0"/>
                <a:ea typeface="Calibri" panose="020F0502020204030204" pitchFamily="34" charset="0"/>
              </a:rPr>
              <a:t>2015)</a:t>
            </a:r>
            <a:endParaRPr lang="es-EC" dirty="0"/>
          </a:p>
        </p:txBody>
      </p:sp>
    </p:spTree>
    <p:extLst>
      <p:ext uri="{BB962C8B-B14F-4D97-AF65-F5344CB8AC3E}">
        <p14:creationId xmlns:p14="http://schemas.microsoft.com/office/powerpoint/2010/main" val="34834562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6732240" y="6021287"/>
            <a:ext cx="2232248" cy="63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1 CuadroTexto"/>
          <p:cNvSpPr txBox="1"/>
          <p:nvPr/>
        </p:nvSpPr>
        <p:spPr>
          <a:xfrm>
            <a:off x="251520" y="631693"/>
            <a:ext cx="8712968" cy="369332"/>
          </a:xfrm>
          <a:prstGeom prst="rect">
            <a:avLst/>
          </a:prstGeom>
          <a:noFill/>
        </p:spPr>
        <p:txBody>
          <a:bodyPr wrap="square" rtlCol="0">
            <a:spAutoFit/>
          </a:bodyPr>
          <a:lstStyle/>
          <a:p>
            <a:r>
              <a:rPr lang="es-EC" b="1" dirty="0" smtClean="0"/>
              <a:t>Técnicas de Caracterización: </a:t>
            </a:r>
            <a:r>
              <a:rPr lang="es-EC" b="1" dirty="0" err="1" smtClean="0"/>
              <a:t>Nanoscan</a:t>
            </a:r>
            <a:r>
              <a:rPr lang="es-EC" b="1" dirty="0" smtClean="0"/>
              <a:t> y DLS para </a:t>
            </a:r>
            <a:r>
              <a:rPr lang="es-EC" b="1" dirty="0" err="1" smtClean="0"/>
              <a:t>AgNPs</a:t>
            </a:r>
            <a:endParaRPr lang="es-EC" dirty="0"/>
          </a:p>
        </p:txBody>
      </p:sp>
      <p:sp>
        <p:nvSpPr>
          <p:cNvPr id="17" name="1 Título"/>
          <p:cNvSpPr>
            <a:spLocks noGrp="1"/>
          </p:cNvSpPr>
          <p:nvPr>
            <p:ph type="title"/>
          </p:nvPr>
        </p:nvSpPr>
        <p:spPr>
          <a:xfrm>
            <a:off x="0" y="0"/>
            <a:ext cx="8229600" cy="620688"/>
          </a:xfrm>
        </p:spPr>
        <p:txBody>
          <a:bodyPr/>
          <a:lstStyle/>
          <a:p>
            <a:r>
              <a:rPr lang="es-MX" sz="3800" i="0" dirty="0" smtClean="0">
                <a:solidFill>
                  <a:schemeClr val="tx1"/>
                </a:solidFill>
                <a:latin typeface="Cambria" pitchFamily="18" charset="0"/>
              </a:rPr>
              <a:t>  </a:t>
            </a:r>
            <a:r>
              <a:rPr lang="es-MX" sz="3800" i="0" dirty="0">
                <a:solidFill>
                  <a:schemeClr val="tx1"/>
                </a:solidFill>
                <a:latin typeface="Cambria" pitchFamily="18" charset="0"/>
              </a:rPr>
              <a:t>RESULTADOS Y DISCUSIÓN</a:t>
            </a:r>
          </a:p>
        </p:txBody>
      </p:sp>
      <p:sp>
        <p:nvSpPr>
          <p:cNvPr id="3" name="Rectangle 2"/>
          <p:cNvSpPr>
            <a:spLocks noChangeArrowheads="1"/>
          </p:cNvSpPr>
          <p:nvPr/>
        </p:nvSpPr>
        <p:spPr bwMode="auto">
          <a:xfrm>
            <a:off x="4029075" y="12687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3385392" y="407473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angle 2"/>
          <p:cNvSpPr>
            <a:spLocks noChangeArrowheads="1"/>
          </p:cNvSpPr>
          <p:nvPr/>
        </p:nvSpPr>
        <p:spPr bwMode="auto">
          <a:xfrm>
            <a:off x="625570" y="6026461"/>
            <a:ext cx="112793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899592" y="1683959"/>
            <a:ext cx="100185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8" name="Rectangle 2"/>
          <p:cNvSpPr>
            <a:spLocks noChangeArrowheads="1"/>
          </p:cNvSpPr>
          <p:nvPr/>
        </p:nvSpPr>
        <p:spPr bwMode="auto">
          <a:xfrm>
            <a:off x="611560" y="2852935"/>
            <a:ext cx="112793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p:cNvSpPr>
            <a:spLocks noChangeArrowheads="1"/>
          </p:cNvSpPr>
          <p:nvPr/>
        </p:nvSpPr>
        <p:spPr bwMode="auto">
          <a:xfrm>
            <a:off x="608439" y="1091727"/>
            <a:ext cx="1304392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9" name="Rectangle 6"/>
          <p:cNvSpPr>
            <a:spLocks noChangeArrowheads="1"/>
          </p:cNvSpPr>
          <p:nvPr/>
        </p:nvSpPr>
        <p:spPr bwMode="auto">
          <a:xfrm>
            <a:off x="5338017" y="109172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1" name="Rectangle 8"/>
          <p:cNvSpPr>
            <a:spLocks noChangeArrowheads="1"/>
          </p:cNvSpPr>
          <p:nvPr/>
        </p:nvSpPr>
        <p:spPr bwMode="auto">
          <a:xfrm>
            <a:off x="5384544" y="352997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angle 2"/>
          <p:cNvSpPr>
            <a:spLocks noChangeArrowheads="1"/>
          </p:cNvSpPr>
          <p:nvPr/>
        </p:nvSpPr>
        <p:spPr bwMode="auto">
          <a:xfrm>
            <a:off x="660154" y="1277283"/>
            <a:ext cx="1129379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2" name="Objeto 11"/>
          <p:cNvGraphicFramePr>
            <a:graphicFrameLocks noChangeAspect="1"/>
          </p:cNvGraphicFramePr>
          <p:nvPr>
            <p:extLst>
              <p:ext uri="{D42A27DB-BD31-4B8C-83A1-F6EECF244321}">
                <p14:modId xmlns:p14="http://schemas.microsoft.com/office/powerpoint/2010/main" val="747956620"/>
              </p:ext>
            </p:extLst>
          </p:nvPr>
        </p:nvGraphicFramePr>
        <p:xfrm>
          <a:off x="6150994" y="2164753"/>
          <a:ext cx="3026985" cy="2272359"/>
        </p:xfrm>
        <a:graphic>
          <a:graphicData uri="http://schemas.openxmlformats.org/presentationml/2006/ole">
            <mc:AlternateContent xmlns:mc="http://schemas.openxmlformats.org/markup-compatibility/2006">
              <mc:Choice xmlns:v="urn:schemas-microsoft-com:vml" Requires="v">
                <p:oleObj spid="_x0000_s29771" name="Graph" r:id="rId4" imgW="3877056" imgH="2973629" progId="Origin50.Graph">
                  <p:embed/>
                </p:oleObj>
              </mc:Choice>
              <mc:Fallback>
                <p:oleObj name="Graph" r:id="rId4" imgW="3877056" imgH="2973629" progId="Origin50.Graph">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0994" y="2164753"/>
                        <a:ext cx="3026985" cy="2272359"/>
                      </a:xfrm>
                      <a:prstGeom prst="rect">
                        <a:avLst/>
                      </a:prstGeom>
                      <a:noFill/>
                    </p:spPr>
                  </p:pic>
                </p:oleObj>
              </mc:Fallback>
            </mc:AlternateContent>
          </a:graphicData>
        </a:graphic>
      </p:graphicFrame>
      <p:pic>
        <p:nvPicPr>
          <p:cNvPr id="22" name="Imagen 21" descr="C:\Users\Geo\AppData\Local\Temp\Rar$DIa0.436\hist_1_4.tif"/>
          <p:cNvPicPr/>
          <p:nvPr/>
        </p:nvPicPr>
        <p:blipFill rotWithShape="1">
          <a:blip r:embed="rId6" cstate="print">
            <a:extLst>
              <a:ext uri="{28A0092B-C50C-407E-A947-70E740481C1C}">
                <a14:useLocalDpi xmlns:a14="http://schemas.microsoft.com/office/drawing/2010/main" val="0"/>
              </a:ext>
            </a:extLst>
          </a:blip>
          <a:srcRect l="3467" t="3483" r="6727" b="52410"/>
          <a:stretch/>
        </p:blipFill>
        <p:spPr bwMode="auto">
          <a:xfrm>
            <a:off x="2833361" y="1026618"/>
            <a:ext cx="3347301" cy="1957671"/>
          </a:xfrm>
          <a:prstGeom prst="rect">
            <a:avLst/>
          </a:prstGeom>
          <a:noFill/>
          <a:ln>
            <a:noFill/>
          </a:ln>
          <a:extLst>
            <a:ext uri="{53640926-AAD7-44D8-BBD7-CCE9431645EC}">
              <a14:shadowObscured xmlns:a14="http://schemas.microsoft.com/office/drawing/2010/main"/>
            </a:ext>
          </a:extLst>
        </p:spPr>
      </p:pic>
      <p:pic>
        <p:nvPicPr>
          <p:cNvPr id="25" name="Imagen 24" descr="C:\Users\Geo\AppData\Local\Temp\Rar$DIa0.481\figura_1_2.tif"/>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54193" y="916301"/>
            <a:ext cx="2521427" cy="2222968"/>
          </a:xfrm>
          <a:prstGeom prst="rect">
            <a:avLst/>
          </a:prstGeom>
          <a:noFill/>
          <a:ln>
            <a:noFill/>
          </a:ln>
        </p:spPr>
      </p:pic>
      <p:pic>
        <p:nvPicPr>
          <p:cNvPr id="26" name="Imagen 25" descr="C:\Users\Geo\AppData\Local\Temp\Rar$DIa0.118\figura_2_3.tif"/>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6335" y="3293470"/>
            <a:ext cx="2549285" cy="2288964"/>
          </a:xfrm>
          <a:prstGeom prst="rect">
            <a:avLst/>
          </a:prstGeom>
          <a:noFill/>
          <a:ln>
            <a:noFill/>
          </a:ln>
        </p:spPr>
      </p:pic>
      <p:pic>
        <p:nvPicPr>
          <p:cNvPr id="27" name="Imagen 26" descr="C:\Users\Geo\AppData\Local\Temp\Rar$DIa0.278\hist_2_3.tif"/>
          <p:cNvPicPr/>
          <p:nvPr/>
        </p:nvPicPr>
        <p:blipFill rotWithShape="1">
          <a:blip r:embed="rId9" cstate="print">
            <a:extLst>
              <a:ext uri="{28A0092B-C50C-407E-A947-70E740481C1C}">
                <a14:useLocalDpi xmlns:a14="http://schemas.microsoft.com/office/drawing/2010/main" val="0"/>
              </a:ext>
            </a:extLst>
          </a:blip>
          <a:srcRect l="3649" t="2653" r="7288" b="52572"/>
          <a:stretch/>
        </p:blipFill>
        <p:spPr bwMode="auto">
          <a:xfrm>
            <a:off x="2833360" y="3568721"/>
            <a:ext cx="3347301" cy="1891002"/>
          </a:xfrm>
          <a:prstGeom prst="rect">
            <a:avLst/>
          </a:prstGeom>
          <a:noFill/>
          <a:ln>
            <a:noFill/>
          </a:ln>
          <a:extLst>
            <a:ext uri="{53640926-AAD7-44D8-BBD7-CCE9431645EC}">
              <a14:shadowObscured xmlns:a14="http://schemas.microsoft.com/office/drawing/2010/main"/>
            </a:ext>
          </a:extLst>
        </p:spPr>
      </p:pic>
      <p:sp>
        <p:nvSpPr>
          <p:cNvPr id="13" name="CuadroTexto 12"/>
          <p:cNvSpPr txBox="1"/>
          <p:nvPr/>
        </p:nvSpPr>
        <p:spPr>
          <a:xfrm>
            <a:off x="97586" y="920541"/>
            <a:ext cx="737379" cy="369332"/>
          </a:xfrm>
          <a:prstGeom prst="rect">
            <a:avLst/>
          </a:prstGeom>
          <a:noFill/>
        </p:spPr>
        <p:txBody>
          <a:bodyPr wrap="square" rtlCol="0">
            <a:spAutoFit/>
          </a:bodyPr>
          <a:lstStyle/>
          <a:p>
            <a:r>
              <a:rPr lang="es-EC" dirty="0" smtClean="0"/>
              <a:t>a)</a:t>
            </a:r>
            <a:endParaRPr lang="es-EC" dirty="0"/>
          </a:p>
        </p:txBody>
      </p:sp>
      <p:sp>
        <p:nvSpPr>
          <p:cNvPr id="14" name="Rectángulo 13"/>
          <p:cNvSpPr/>
          <p:nvPr/>
        </p:nvSpPr>
        <p:spPr>
          <a:xfrm>
            <a:off x="97586" y="3054545"/>
            <a:ext cx="453970" cy="369332"/>
          </a:xfrm>
          <a:prstGeom prst="rect">
            <a:avLst/>
          </a:prstGeom>
        </p:spPr>
        <p:txBody>
          <a:bodyPr wrap="none">
            <a:spAutoFit/>
          </a:bodyPr>
          <a:lstStyle/>
          <a:p>
            <a:r>
              <a:rPr lang="es-ES" dirty="0"/>
              <a:t>b) </a:t>
            </a:r>
            <a:endParaRPr lang="es-EC" dirty="0"/>
          </a:p>
        </p:txBody>
      </p:sp>
      <p:sp>
        <p:nvSpPr>
          <p:cNvPr id="9" name="Rectángulo 8"/>
          <p:cNvSpPr/>
          <p:nvPr/>
        </p:nvSpPr>
        <p:spPr>
          <a:xfrm>
            <a:off x="1120198" y="5720989"/>
            <a:ext cx="4572000" cy="646331"/>
          </a:xfrm>
          <a:prstGeom prst="rect">
            <a:avLst/>
          </a:prstGeom>
        </p:spPr>
        <p:txBody>
          <a:bodyPr>
            <a:spAutoFit/>
          </a:bodyPr>
          <a:lstStyle/>
          <a:p>
            <a:pPr marL="342900" indent="-342900" algn="ctr">
              <a:buAutoNum type="alphaLcParenR"/>
            </a:pPr>
            <a:r>
              <a:rPr lang="es-ES" dirty="0" err="1"/>
              <a:t>AgNPs</a:t>
            </a:r>
            <a:r>
              <a:rPr lang="es-ES" dirty="0"/>
              <a:t> con solución AgNO</a:t>
            </a:r>
            <a:r>
              <a:rPr lang="es-ES" baseline="-25000" dirty="0"/>
              <a:t>3</a:t>
            </a:r>
            <a:r>
              <a:rPr lang="es-ES" dirty="0"/>
              <a:t> 1mM, b) </a:t>
            </a:r>
            <a:r>
              <a:rPr lang="es-ES" dirty="0" err="1"/>
              <a:t>AgNPs</a:t>
            </a:r>
            <a:r>
              <a:rPr lang="es-ES" dirty="0"/>
              <a:t> con solución AgNO</a:t>
            </a:r>
            <a:r>
              <a:rPr lang="es-ES" baseline="-25000" dirty="0"/>
              <a:t>3</a:t>
            </a:r>
            <a:r>
              <a:rPr lang="es-ES" dirty="0"/>
              <a:t> 10mM</a:t>
            </a:r>
            <a:endParaRPr lang="es-EC" dirty="0"/>
          </a:p>
        </p:txBody>
      </p:sp>
    </p:spTree>
    <p:extLst>
      <p:ext uri="{BB962C8B-B14F-4D97-AF65-F5344CB8AC3E}">
        <p14:creationId xmlns:p14="http://schemas.microsoft.com/office/powerpoint/2010/main" val="14891662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Imagen"/>
          <p:cNvPicPr>
            <a:picLocks noChangeAspect="1" noChangeArrowheads="1"/>
          </p:cNvPicPr>
          <p:nvPr/>
        </p:nvPicPr>
        <p:blipFill>
          <a:blip r:embed="rId2" cstate="print">
            <a:extLst>
              <a:ext uri="{28A0092B-C50C-407E-A947-70E740481C1C}">
                <a14:useLocalDpi xmlns:a14="http://schemas.microsoft.com/office/drawing/2010/main" val="0"/>
              </a:ext>
            </a:extLst>
          </a:blip>
          <a:srcRect l="6454" t="35651" r="48363" b="40483"/>
          <a:stretch>
            <a:fillRect/>
          </a:stretch>
        </p:blipFill>
        <p:spPr bwMode="auto">
          <a:xfrm>
            <a:off x="6732240" y="6021287"/>
            <a:ext cx="2232248" cy="63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1 CuadroTexto"/>
          <p:cNvSpPr txBox="1"/>
          <p:nvPr/>
        </p:nvSpPr>
        <p:spPr>
          <a:xfrm>
            <a:off x="157299" y="405353"/>
            <a:ext cx="8712968" cy="369332"/>
          </a:xfrm>
          <a:prstGeom prst="rect">
            <a:avLst/>
          </a:prstGeom>
          <a:noFill/>
        </p:spPr>
        <p:txBody>
          <a:bodyPr wrap="square" rtlCol="0">
            <a:spAutoFit/>
          </a:bodyPr>
          <a:lstStyle/>
          <a:p>
            <a:r>
              <a:rPr lang="es-EC" b="1" dirty="0" smtClean="0"/>
              <a:t>Técnicas de Caracterización: Microscópicas</a:t>
            </a:r>
          </a:p>
        </p:txBody>
      </p:sp>
      <p:sp>
        <p:nvSpPr>
          <p:cNvPr id="17" name="1 Título"/>
          <p:cNvSpPr>
            <a:spLocks noGrp="1"/>
          </p:cNvSpPr>
          <p:nvPr>
            <p:ph type="title"/>
          </p:nvPr>
        </p:nvSpPr>
        <p:spPr>
          <a:xfrm>
            <a:off x="-85725" y="-82686"/>
            <a:ext cx="8229600" cy="620688"/>
          </a:xfrm>
        </p:spPr>
        <p:txBody>
          <a:bodyPr/>
          <a:lstStyle/>
          <a:p>
            <a:r>
              <a:rPr lang="es-MX" sz="3800" i="0" dirty="0" smtClean="0">
                <a:solidFill>
                  <a:schemeClr val="tx1"/>
                </a:solidFill>
                <a:latin typeface="Cambria" pitchFamily="18" charset="0"/>
              </a:rPr>
              <a:t>  </a:t>
            </a:r>
            <a:r>
              <a:rPr lang="es-MX" sz="3800" i="0" dirty="0">
                <a:solidFill>
                  <a:schemeClr val="tx1"/>
                </a:solidFill>
                <a:latin typeface="Cambria" pitchFamily="18" charset="0"/>
              </a:rPr>
              <a:t>RESULTADOS Y DISCUSIÓN</a:t>
            </a:r>
          </a:p>
        </p:txBody>
      </p:sp>
      <p:sp>
        <p:nvSpPr>
          <p:cNvPr id="3" name="Rectangle 2"/>
          <p:cNvSpPr>
            <a:spLocks noChangeArrowheads="1"/>
          </p:cNvSpPr>
          <p:nvPr/>
        </p:nvSpPr>
        <p:spPr bwMode="auto">
          <a:xfrm>
            <a:off x="4029075" y="12687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3385392" y="407473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angle 2"/>
          <p:cNvSpPr>
            <a:spLocks noChangeArrowheads="1"/>
          </p:cNvSpPr>
          <p:nvPr/>
        </p:nvSpPr>
        <p:spPr bwMode="auto">
          <a:xfrm>
            <a:off x="625570" y="6026461"/>
            <a:ext cx="112793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899592" y="1683959"/>
            <a:ext cx="100185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8" name="Rectangle 2"/>
          <p:cNvSpPr>
            <a:spLocks noChangeArrowheads="1"/>
          </p:cNvSpPr>
          <p:nvPr/>
        </p:nvSpPr>
        <p:spPr bwMode="auto">
          <a:xfrm>
            <a:off x="611560" y="2852935"/>
            <a:ext cx="112793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p:cNvSpPr>
            <a:spLocks noChangeArrowheads="1"/>
          </p:cNvSpPr>
          <p:nvPr/>
        </p:nvSpPr>
        <p:spPr bwMode="auto">
          <a:xfrm>
            <a:off x="608439" y="1091727"/>
            <a:ext cx="1304392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9" name="Rectangle 6"/>
          <p:cNvSpPr>
            <a:spLocks noChangeArrowheads="1"/>
          </p:cNvSpPr>
          <p:nvPr/>
        </p:nvSpPr>
        <p:spPr bwMode="auto">
          <a:xfrm>
            <a:off x="5338017" y="109172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1" name="Rectangle 8"/>
          <p:cNvSpPr>
            <a:spLocks noChangeArrowheads="1"/>
          </p:cNvSpPr>
          <p:nvPr/>
        </p:nvSpPr>
        <p:spPr bwMode="auto">
          <a:xfrm>
            <a:off x="5384544" y="352997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angle 2"/>
          <p:cNvSpPr>
            <a:spLocks noChangeArrowheads="1"/>
          </p:cNvSpPr>
          <p:nvPr/>
        </p:nvSpPr>
        <p:spPr bwMode="auto">
          <a:xfrm>
            <a:off x="660154" y="1277283"/>
            <a:ext cx="1129379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425419" y="5774236"/>
            <a:ext cx="8539069" cy="338554"/>
          </a:xfrm>
          <a:prstGeom prst="rect">
            <a:avLst/>
          </a:prstGeom>
        </p:spPr>
        <p:txBody>
          <a:bodyPr wrap="square">
            <a:spAutoFit/>
          </a:bodyPr>
          <a:lstStyle/>
          <a:p>
            <a:pPr algn="ctr">
              <a:spcAft>
                <a:spcPts val="1000"/>
              </a:spcAft>
            </a:pPr>
            <a:r>
              <a:rPr lang="es-EC" sz="1600" dirty="0" smtClean="0">
                <a:solidFill>
                  <a:srgbClr val="000000"/>
                </a:solidFill>
                <a:latin typeface="+mj-lt"/>
                <a:ea typeface="Calibri" panose="020F0502020204030204" pitchFamily="34" charset="0"/>
                <a:cs typeface="Times New Roman" panose="02020603050405020304" pitchFamily="18" charset="0"/>
              </a:rPr>
              <a:t>Imágenes STEM de </a:t>
            </a:r>
            <a:r>
              <a:rPr lang="es-EC" sz="1600" dirty="0" err="1" smtClean="0">
                <a:solidFill>
                  <a:srgbClr val="000000"/>
                </a:solidFill>
                <a:latin typeface="+mj-lt"/>
                <a:ea typeface="Calibri" panose="020F0502020204030204" pitchFamily="34" charset="0"/>
                <a:cs typeface="Times New Roman" panose="02020603050405020304" pitchFamily="18" charset="0"/>
              </a:rPr>
              <a:t>agnps</a:t>
            </a:r>
            <a:r>
              <a:rPr lang="es-EC" sz="1600" dirty="0" smtClean="0">
                <a:solidFill>
                  <a:srgbClr val="000000"/>
                </a:solidFill>
                <a:latin typeface="+mj-lt"/>
                <a:ea typeface="Calibri" panose="020F0502020204030204" pitchFamily="34" charset="0"/>
                <a:cs typeface="Times New Roman" panose="02020603050405020304" pitchFamily="18" charset="0"/>
              </a:rPr>
              <a:t> </a:t>
            </a:r>
            <a:r>
              <a:rPr lang="es-ES" sz="1600" dirty="0" smtClean="0">
                <a:solidFill>
                  <a:srgbClr val="000000"/>
                </a:solidFill>
                <a:latin typeface="+mj-lt"/>
                <a:ea typeface="Calibri" panose="020F0502020204030204" pitchFamily="34" charset="0"/>
                <a:cs typeface="Times New Roman" panose="02020603050405020304" pitchFamily="18" charset="0"/>
              </a:rPr>
              <a:t>preparadas </a:t>
            </a:r>
            <a:r>
              <a:rPr lang="es-ES" sz="1600" dirty="0">
                <a:solidFill>
                  <a:srgbClr val="000000"/>
                </a:solidFill>
                <a:latin typeface="+mj-lt"/>
                <a:ea typeface="Calibri" panose="020F0502020204030204" pitchFamily="34" charset="0"/>
                <a:cs typeface="Times New Roman" panose="02020603050405020304" pitchFamily="18" charset="0"/>
              </a:rPr>
              <a:t>con solución de AgNO</a:t>
            </a:r>
            <a:r>
              <a:rPr lang="es-ES" sz="1600" baseline="-25000" dirty="0">
                <a:solidFill>
                  <a:srgbClr val="000000"/>
                </a:solidFill>
                <a:latin typeface="+mj-lt"/>
                <a:ea typeface="Calibri" panose="020F0502020204030204" pitchFamily="34" charset="0"/>
                <a:cs typeface="Times New Roman" panose="02020603050405020304" pitchFamily="18" charset="0"/>
              </a:rPr>
              <a:t>3 </a:t>
            </a:r>
            <a:r>
              <a:rPr lang="es-ES" sz="1600" dirty="0">
                <a:solidFill>
                  <a:srgbClr val="000000"/>
                </a:solidFill>
                <a:latin typeface="+mj-lt"/>
                <a:ea typeface="Calibri" panose="020F0502020204030204" pitchFamily="34" charset="0"/>
                <a:cs typeface="Times New Roman" panose="02020603050405020304" pitchFamily="18" charset="0"/>
              </a:rPr>
              <a:t>a) 1mM y b) </a:t>
            </a:r>
            <a:r>
              <a:rPr lang="es-ES" sz="1600" dirty="0" smtClean="0">
                <a:solidFill>
                  <a:srgbClr val="000000"/>
                </a:solidFill>
                <a:latin typeface="+mj-lt"/>
                <a:ea typeface="Calibri" panose="020F0502020204030204" pitchFamily="34" charset="0"/>
                <a:cs typeface="Times New Roman" panose="02020603050405020304" pitchFamily="18" charset="0"/>
              </a:rPr>
              <a:t>10mM</a:t>
            </a:r>
            <a:endParaRPr lang="es-EC" sz="1600" i="1" dirty="0">
              <a:solidFill>
                <a:srgbClr val="44546A"/>
              </a:solidFill>
              <a:effectLst/>
              <a:latin typeface="+mj-lt"/>
              <a:ea typeface="Calibri" panose="020F0502020204030204" pitchFamily="34" charset="0"/>
              <a:cs typeface="Times New Roman" panose="02020603050405020304" pitchFamily="18" charset="0"/>
            </a:endParaRPr>
          </a:p>
        </p:txBody>
      </p:sp>
      <p:sp>
        <p:nvSpPr>
          <p:cNvPr id="12" name="Rectángulo 11"/>
          <p:cNvSpPr/>
          <p:nvPr/>
        </p:nvSpPr>
        <p:spPr>
          <a:xfrm>
            <a:off x="3751" y="654932"/>
            <a:ext cx="389850" cy="369332"/>
          </a:xfrm>
          <a:prstGeom prst="rect">
            <a:avLst/>
          </a:prstGeom>
        </p:spPr>
        <p:txBody>
          <a:bodyPr wrap="none">
            <a:spAutoFit/>
          </a:bodyPr>
          <a:lstStyle/>
          <a:p>
            <a:r>
              <a:rPr lang="es-ES" dirty="0">
                <a:solidFill>
                  <a:srgbClr val="000000"/>
                </a:solidFill>
                <a:ea typeface="Calibri" panose="020F0502020204030204" pitchFamily="34" charset="0"/>
                <a:cs typeface="Times New Roman" panose="02020603050405020304" pitchFamily="18" charset="0"/>
              </a:rPr>
              <a:t>a)</a:t>
            </a:r>
            <a:endParaRPr lang="es-EC" dirty="0"/>
          </a:p>
        </p:txBody>
      </p:sp>
      <p:sp>
        <p:nvSpPr>
          <p:cNvPr id="13" name="Rectángulo 12"/>
          <p:cNvSpPr/>
          <p:nvPr/>
        </p:nvSpPr>
        <p:spPr>
          <a:xfrm>
            <a:off x="4694953" y="659938"/>
            <a:ext cx="389850" cy="369332"/>
          </a:xfrm>
          <a:prstGeom prst="rect">
            <a:avLst/>
          </a:prstGeom>
        </p:spPr>
        <p:txBody>
          <a:bodyPr wrap="none">
            <a:spAutoFit/>
          </a:bodyPr>
          <a:lstStyle/>
          <a:p>
            <a:r>
              <a:rPr lang="es-ES" dirty="0">
                <a:solidFill>
                  <a:srgbClr val="000000"/>
                </a:solidFill>
                <a:ea typeface="Calibri" panose="020F0502020204030204" pitchFamily="34" charset="0"/>
                <a:cs typeface="Times New Roman" panose="02020603050405020304" pitchFamily="18" charset="0"/>
              </a:rPr>
              <a:t>b</a:t>
            </a:r>
            <a:r>
              <a:rPr lang="es-ES" dirty="0" smtClean="0">
                <a:solidFill>
                  <a:srgbClr val="000000"/>
                </a:solidFill>
                <a:ea typeface="Calibri" panose="020F0502020204030204" pitchFamily="34" charset="0"/>
                <a:cs typeface="Times New Roman" panose="02020603050405020304" pitchFamily="18" charset="0"/>
              </a:rPr>
              <a:t>)</a:t>
            </a:r>
            <a:endParaRPr lang="es-EC" dirty="0"/>
          </a:p>
        </p:txBody>
      </p:sp>
      <p:pic>
        <p:nvPicPr>
          <p:cNvPr id="22" name="Imagen 21"/>
          <p:cNvPicPr/>
          <p:nvPr/>
        </p:nvPicPr>
        <p:blipFill>
          <a:blip r:embed="rId3">
            <a:extLst>
              <a:ext uri="{28A0092B-C50C-407E-A947-70E740481C1C}">
                <a14:useLocalDpi xmlns:a14="http://schemas.microsoft.com/office/drawing/2010/main" val="0"/>
              </a:ext>
            </a:extLst>
          </a:blip>
          <a:stretch>
            <a:fillRect/>
          </a:stretch>
        </p:blipFill>
        <p:spPr>
          <a:xfrm>
            <a:off x="157299" y="1024264"/>
            <a:ext cx="4349750" cy="4788535"/>
          </a:xfrm>
          <a:prstGeom prst="rect">
            <a:avLst/>
          </a:prstGeom>
        </p:spPr>
      </p:pic>
      <p:pic>
        <p:nvPicPr>
          <p:cNvPr id="24" name="Imagen 23"/>
          <p:cNvPicPr/>
          <p:nvPr/>
        </p:nvPicPr>
        <p:blipFill>
          <a:blip r:embed="rId4">
            <a:extLst>
              <a:ext uri="{28A0092B-C50C-407E-A947-70E740481C1C}">
                <a14:useLocalDpi xmlns:a14="http://schemas.microsoft.com/office/drawing/2010/main" val="0"/>
              </a:ext>
            </a:extLst>
          </a:blip>
          <a:stretch>
            <a:fillRect/>
          </a:stretch>
        </p:blipFill>
        <p:spPr>
          <a:xfrm>
            <a:off x="4660597" y="988522"/>
            <a:ext cx="4343400" cy="4821456"/>
          </a:xfrm>
          <a:prstGeom prst="rect">
            <a:avLst/>
          </a:prstGeom>
        </p:spPr>
      </p:pic>
    </p:spTree>
    <p:extLst>
      <p:ext uri="{BB962C8B-B14F-4D97-AF65-F5344CB8AC3E}">
        <p14:creationId xmlns:p14="http://schemas.microsoft.com/office/powerpoint/2010/main" val="12699094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1" descr="C:\Users\XAVIER\Desktop\Comunicado-2-1.jpg"/>
          <p:cNvPicPr>
            <a:picLocks noChangeAspect="1" noChangeArrowheads="1"/>
          </p:cNvPicPr>
          <p:nvPr/>
        </p:nvPicPr>
        <p:blipFill>
          <a:blip r:embed="rId3" cstate="print"/>
          <a:srcRect/>
          <a:stretch>
            <a:fillRect/>
          </a:stretch>
        </p:blipFill>
        <p:spPr bwMode="auto">
          <a:xfrm>
            <a:off x="6660232" y="6021288"/>
            <a:ext cx="2287782" cy="591476"/>
          </a:xfrm>
          <a:prstGeom prst="rect">
            <a:avLst/>
          </a:prstGeom>
          <a:noFill/>
        </p:spPr>
      </p:pic>
      <p:sp>
        <p:nvSpPr>
          <p:cNvPr id="3" name="Rectángulo 2"/>
          <p:cNvSpPr/>
          <p:nvPr/>
        </p:nvSpPr>
        <p:spPr>
          <a:xfrm>
            <a:off x="1187624" y="600475"/>
            <a:ext cx="7344816" cy="923330"/>
          </a:xfrm>
          <a:prstGeom prst="rect">
            <a:avLst/>
          </a:prstGeom>
        </p:spPr>
        <p:txBody>
          <a:bodyPr wrap="square">
            <a:spAutoFit/>
          </a:bodyPr>
          <a:lstStyle/>
          <a:p>
            <a:pPr lvl="0" algn="ctr">
              <a:defRPr/>
            </a:pPr>
            <a:r>
              <a:rPr lang="es-EC" b="1" dirty="0">
                <a:solidFill>
                  <a:schemeClr val="bg1">
                    <a:lumMod val="50000"/>
                  </a:schemeClr>
                </a:solidFill>
              </a:rPr>
              <a:t>“Síntesis y caracterización de </a:t>
            </a:r>
            <a:r>
              <a:rPr lang="es-EC" b="1" dirty="0" err="1">
                <a:solidFill>
                  <a:schemeClr val="bg1">
                    <a:lumMod val="50000"/>
                  </a:schemeClr>
                </a:solidFill>
              </a:rPr>
              <a:t>nanopartículas</a:t>
            </a:r>
            <a:r>
              <a:rPr lang="es-EC" b="1" dirty="0">
                <a:solidFill>
                  <a:schemeClr val="bg1">
                    <a:lumMod val="50000"/>
                  </a:schemeClr>
                </a:solidFill>
              </a:rPr>
              <a:t> de plata a partir del extracto de fruto de carrasquilla (</a:t>
            </a:r>
            <a:r>
              <a:rPr lang="es-EC" b="1" i="1" dirty="0" err="1">
                <a:solidFill>
                  <a:schemeClr val="bg1">
                    <a:lumMod val="50000"/>
                  </a:schemeClr>
                </a:solidFill>
              </a:rPr>
              <a:t>Berberis</a:t>
            </a:r>
            <a:r>
              <a:rPr lang="es-EC" b="1" i="1" dirty="0">
                <a:solidFill>
                  <a:schemeClr val="bg1">
                    <a:lumMod val="50000"/>
                  </a:schemeClr>
                </a:solidFill>
              </a:rPr>
              <a:t> </a:t>
            </a:r>
            <a:r>
              <a:rPr lang="es-EC" b="1" i="1" dirty="0" err="1">
                <a:solidFill>
                  <a:schemeClr val="bg1">
                    <a:lumMod val="50000"/>
                  </a:schemeClr>
                </a:solidFill>
              </a:rPr>
              <a:t>hallii</a:t>
            </a:r>
            <a:r>
              <a:rPr lang="es-EC" b="1" dirty="0">
                <a:solidFill>
                  <a:schemeClr val="bg1">
                    <a:lumMod val="50000"/>
                  </a:schemeClr>
                </a:solidFill>
              </a:rPr>
              <a:t>) y evaluación de su actividad </a:t>
            </a:r>
            <a:r>
              <a:rPr lang="es-EC" b="1" dirty="0" err="1">
                <a:solidFill>
                  <a:schemeClr val="bg1">
                    <a:lumMod val="50000"/>
                  </a:schemeClr>
                </a:solidFill>
              </a:rPr>
              <a:t>fotocatalítica</a:t>
            </a:r>
            <a:r>
              <a:rPr lang="es-EC" b="1" dirty="0">
                <a:solidFill>
                  <a:schemeClr val="bg1">
                    <a:lumMod val="50000"/>
                  </a:schemeClr>
                </a:solidFill>
              </a:rPr>
              <a:t>”</a:t>
            </a:r>
          </a:p>
        </p:txBody>
      </p:sp>
      <p:graphicFrame>
        <p:nvGraphicFramePr>
          <p:cNvPr id="2" name="Diagrama 1"/>
          <p:cNvGraphicFramePr/>
          <p:nvPr>
            <p:extLst>
              <p:ext uri="{D42A27DB-BD31-4B8C-83A1-F6EECF244321}">
                <p14:modId xmlns:p14="http://schemas.microsoft.com/office/powerpoint/2010/main" val="716051495"/>
              </p:ext>
            </p:extLst>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077204291"/>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Imagen"/>
          <p:cNvPicPr>
            <a:picLocks noChangeAspect="1" noChangeArrowheads="1"/>
          </p:cNvPicPr>
          <p:nvPr/>
        </p:nvPicPr>
        <p:blipFill>
          <a:blip r:embed="rId2" cstate="print">
            <a:extLst>
              <a:ext uri="{28A0092B-C50C-407E-A947-70E740481C1C}">
                <a14:useLocalDpi xmlns:a14="http://schemas.microsoft.com/office/drawing/2010/main" val="0"/>
              </a:ext>
            </a:extLst>
          </a:blip>
          <a:srcRect l="6454" t="35651" r="48363" b="40483"/>
          <a:stretch>
            <a:fillRect/>
          </a:stretch>
        </p:blipFill>
        <p:spPr bwMode="auto">
          <a:xfrm>
            <a:off x="6732240" y="6021287"/>
            <a:ext cx="2232248" cy="63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1 CuadroTexto"/>
          <p:cNvSpPr txBox="1"/>
          <p:nvPr/>
        </p:nvSpPr>
        <p:spPr>
          <a:xfrm>
            <a:off x="251520" y="654932"/>
            <a:ext cx="8712968" cy="923330"/>
          </a:xfrm>
          <a:prstGeom prst="rect">
            <a:avLst/>
          </a:prstGeom>
          <a:noFill/>
        </p:spPr>
        <p:txBody>
          <a:bodyPr wrap="square" rtlCol="0">
            <a:spAutoFit/>
          </a:bodyPr>
          <a:lstStyle/>
          <a:p>
            <a:r>
              <a:rPr lang="es-EC" b="1" dirty="0" smtClean="0"/>
              <a:t>Técnicas de Caracterización: XRD para </a:t>
            </a:r>
            <a:r>
              <a:rPr lang="es-ES" b="1" dirty="0" err="1" smtClean="0">
                <a:solidFill>
                  <a:srgbClr val="000000"/>
                </a:solidFill>
                <a:ea typeface="Calibri" panose="020F0502020204030204" pitchFamily="34" charset="0"/>
                <a:cs typeface="Times New Roman" panose="02020603050405020304" pitchFamily="18" charset="0"/>
              </a:rPr>
              <a:t>nanopartículas</a:t>
            </a:r>
            <a:r>
              <a:rPr lang="es-ES" b="1" dirty="0" smtClean="0">
                <a:solidFill>
                  <a:srgbClr val="000000"/>
                </a:solidFill>
                <a:ea typeface="Calibri" panose="020F0502020204030204" pitchFamily="34" charset="0"/>
                <a:cs typeface="Times New Roman" panose="02020603050405020304" pitchFamily="18" charset="0"/>
              </a:rPr>
              <a:t> </a:t>
            </a:r>
            <a:r>
              <a:rPr lang="es-ES" b="1" dirty="0">
                <a:solidFill>
                  <a:srgbClr val="000000"/>
                </a:solidFill>
                <a:ea typeface="Calibri" panose="020F0502020204030204" pitchFamily="34" charset="0"/>
                <a:cs typeface="Times New Roman" panose="02020603050405020304" pitchFamily="18" charset="0"/>
              </a:rPr>
              <a:t>de plata preparadas con solución de AgNO</a:t>
            </a:r>
            <a:r>
              <a:rPr lang="es-ES" b="1" baseline="-25000" dirty="0">
                <a:solidFill>
                  <a:srgbClr val="000000"/>
                </a:solidFill>
                <a:ea typeface="Calibri" panose="020F0502020204030204" pitchFamily="34" charset="0"/>
                <a:cs typeface="Times New Roman" panose="02020603050405020304" pitchFamily="18" charset="0"/>
              </a:rPr>
              <a:t>3 </a:t>
            </a:r>
            <a:r>
              <a:rPr lang="es-ES" b="1" dirty="0">
                <a:solidFill>
                  <a:srgbClr val="000000"/>
                </a:solidFill>
                <a:ea typeface="Calibri" panose="020F0502020204030204" pitchFamily="34" charset="0"/>
                <a:cs typeface="Times New Roman" panose="02020603050405020304" pitchFamily="18" charset="0"/>
              </a:rPr>
              <a:t>a) 1mM y b) 10mM.</a:t>
            </a:r>
            <a:endParaRPr lang="es-EC" b="1" i="1" dirty="0">
              <a:solidFill>
                <a:srgbClr val="44546A"/>
              </a:solidFill>
              <a:ea typeface="Calibri" panose="020F0502020204030204" pitchFamily="34" charset="0"/>
              <a:cs typeface="Times New Roman" panose="02020603050405020304" pitchFamily="18" charset="0"/>
            </a:endParaRPr>
          </a:p>
          <a:p>
            <a:r>
              <a:rPr lang="es-EC" b="1" dirty="0" smtClean="0"/>
              <a:t> </a:t>
            </a:r>
            <a:endParaRPr lang="es-EC" dirty="0"/>
          </a:p>
        </p:txBody>
      </p:sp>
      <p:sp>
        <p:nvSpPr>
          <p:cNvPr id="17" name="1 Título"/>
          <p:cNvSpPr>
            <a:spLocks noGrp="1"/>
          </p:cNvSpPr>
          <p:nvPr>
            <p:ph type="title"/>
          </p:nvPr>
        </p:nvSpPr>
        <p:spPr>
          <a:xfrm>
            <a:off x="0" y="0"/>
            <a:ext cx="8229600" cy="620688"/>
          </a:xfrm>
        </p:spPr>
        <p:txBody>
          <a:bodyPr/>
          <a:lstStyle/>
          <a:p>
            <a:r>
              <a:rPr lang="es-MX" sz="3800" i="0" dirty="0" smtClean="0">
                <a:solidFill>
                  <a:schemeClr val="tx1"/>
                </a:solidFill>
                <a:latin typeface="Cambria" pitchFamily="18" charset="0"/>
              </a:rPr>
              <a:t>  </a:t>
            </a:r>
            <a:r>
              <a:rPr lang="es-MX" sz="3800" i="0" dirty="0">
                <a:solidFill>
                  <a:schemeClr val="tx1"/>
                </a:solidFill>
                <a:latin typeface="Cambria" pitchFamily="18" charset="0"/>
              </a:rPr>
              <a:t>RESULTADOS Y DISCUSIÓN</a:t>
            </a:r>
          </a:p>
        </p:txBody>
      </p:sp>
      <p:sp>
        <p:nvSpPr>
          <p:cNvPr id="3" name="Rectangle 2"/>
          <p:cNvSpPr>
            <a:spLocks noChangeArrowheads="1"/>
          </p:cNvSpPr>
          <p:nvPr/>
        </p:nvSpPr>
        <p:spPr bwMode="auto">
          <a:xfrm>
            <a:off x="4029075" y="12687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3385392" y="407473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angle 2"/>
          <p:cNvSpPr>
            <a:spLocks noChangeArrowheads="1"/>
          </p:cNvSpPr>
          <p:nvPr/>
        </p:nvSpPr>
        <p:spPr bwMode="auto">
          <a:xfrm>
            <a:off x="625570" y="6026461"/>
            <a:ext cx="112793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899592" y="1683959"/>
            <a:ext cx="100185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8" name="Rectangle 2"/>
          <p:cNvSpPr>
            <a:spLocks noChangeArrowheads="1"/>
          </p:cNvSpPr>
          <p:nvPr/>
        </p:nvSpPr>
        <p:spPr bwMode="auto">
          <a:xfrm>
            <a:off x="611560" y="2852935"/>
            <a:ext cx="112793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p:cNvSpPr>
            <a:spLocks noChangeArrowheads="1"/>
          </p:cNvSpPr>
          <p:nvPr/>
        </p:nvSpPr>
        <p:spPr bwMode="auto">
          <a:xfrm>
            <a:off x="608439" y="1091727"/>
            <a:ext cx="1304392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9" name="Rectangle 6"/>
          <p:cNvSpPr>
            <a:spLocks noChangeArrowheads="1"/>
          </p:cNvSpPr>
          <p:nvPr/>
        </p:nvSpPr>
        <p:spPr bwMode="auto">
          <a:xfrm>
            <a:off x="5338017" y="109172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1" name="Rectangle 8"/>
          <p:cNvSpPr>
            <a:spLocks noChangeArrowheads="1"/>
          </p:cNvSpPr>
          <p:nvPr/>
        </p:nvSpPr>
        <p:spPr bwMode="auto">
          <a:xfrm>
            <a:off x="5384544" y="352997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angle 2"/>
          <p:cNvSpPr>
            <a:spLocks noChangeArrowheads="1"/>
          </p:cNvSpPr>
          <p:nvPr/>
        </p:nvSpPr>
        <p:spPr bwMode="auto">
          <a:xfrm>
            <a:off x="660154" y="1277283"/>
            <a:ext cx="1129379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pic>
        <p:nvPicPr>
          <p:cNvPr id="20" name="Imagen 19"/>
          <p:cNvPicPr/>
          <p:nvPr/>
        </p:nvPicPr>
        <p:blipFill rotWithShape="1">
          <a:blip r:embed="rId3" cstate="print">
            <a:extLst>
              <a:ext uri="{28A0092B-C50C-407E-A947-70E740481C1C}">
                <a14:useLocalDpi xmlns:a14="http://schemas.microsoft.com/office/drawing/2010/main" val="0"/>
              </a:ext>
            </a:extLst>
          </a:blip>
          <a:srcRect r="1830"/>
          <a:stretch/>
        </p:blipFill>
        <p:spPr bwMode="auto">
          <a:xfrm>
            <a:off x="245842" y="1504830"/>
            <a:ext cx="4705350" cy="2696210"/>
          </a:xfrm>
          <a:prstGeom prst="rect">
            <a:avLst/>
          </a:prstGeom>
          <a:ln>
            <a:noFill/>
          </a:ln>
          <a:extLst>
            <a:ext uri="{53640926-AAD7-44D8-BBD7-CCE9431645EC}">
              <a14:shadowObscured xmlns:a14="http://schemas.microsoft.com/office/drawing/2010/main"/>
            </a:ext>
          </a:extLst>
        </p:spPr>
      </p:pic>
      <p:pic>
        <p:nvPicPr>
          <p:cNvPr id="23" name="Imagen 22"/>
          <p:cNvPicPr/>
          <p:nvPr/>
        </p:nvPicPr>
        <p:blipFill rotWithShape="1">
          <a:blip r:embed="rId4" cstate="print">
            <a:extLst>
              <a:ext uri="{28A0092B-C50C-407E-A947-70E740481C1C}">
                <a14:useLocalDpi xmlns:a14="http://schemas.microsoft.com/office/drawing/2010/main" val="0"/>
              </a:ext>
            </a:extLst>
          </a:blip>
          <a:srcRect r="1626"/>
          <a:stretch/>
        </p:blipFill>
        <p:spPr bwMode="auto">
          <a:xfrm>
            <a:off x="4250883" y="3958855"/>
            <a:ext cx="4713605" cy="2695575"/>
          </a:xfrm>
          <a:prstGeom prst="rect">
            <a:avLst/>
          </a:prstGeom>
          <a:ln>
            <a:noFill/>
          </a:ln>
          <a:extLst>
            <a:ext uri="{53640926-AAD7-44D8-BBD7-CCE9431645EC}">
              <a14:shadowObscured xmlns:a14="http://schemas.microsoft.com/office/drawing/2010/main"/>
            </a:ext>
          </a:extLst>
        </p:spPr>
      </p:pic>
      <p:sp>
        <p:nvSpPr>
          <p:cNvPr id="12" name="Rectángulo 11"/>
          <p:cNvSpPr/>
          <p:nvPr/>
        </p:nvSpPr>
        <p:spPr>
          <a:xfrm>
            <a:off x="377792" y="1344259"/>
            <a:ext cx="389850" cy="369332"/>
          </a:xfrm>
          <a:prstGeom prst="rect">
            <a:avLst/>
          </a:prstGeom>
        </p:spPr>
        <p:txBody>
          <a:bodyPr wrap="none">
            <a:spAutoFit/>
          </a:bodyPr>
          <a:lstStyle/>
          <a:p>
            <a:r>
              <a:rPr lang="es-ES" dirty="0">
                <a:solidFill>
                  <a:srgbClr val="000000"/>
                </a:solidFill>
                <a:ea typeface="Calibri" panose="020F0502020204030204" pitchFamily="34" charset="0"/>
                <a:cs typeface="Times New Roman" panose="02020603050405020304" pitchFamily="18" charset="0"/>
              </a:rPr>
              <a:t>a)</a:t>
            </a:r>
            <a:endParaRPr lang="es-EC" dirty="0"/>
          </a:p>
        </p:txBody>
      </p:sp>
      <p:sp>
        <p:nvSpPr>
          <p:cNvPr id="13" name="Rectángulo 12"/>
          <p:cNvSpPr/>
          <p:nvPr/>
        </p:nvSpPr>
        <p:spPr>
          <a:xfrm>
            <a:off x="4413079" y="3890069"/>
            <a:ext cx="389850" cy="369332"/>
          </a:xfrm>
          <a:prstGeom prst="rect">
            <a:avLst/>
          </a:prstGeom>
        </p:spPr>
        <p:txBody>
          <a:bodyPr wrap="none">
            <a:spAutoFit/>
          </a:bodyPr>
          <a:lstStyle/>
          <a:p>
            <a:r>
              <a:rPr lang="es-ES" dirty="0">
                <a:solidFill>
                  <a:srgbClr val="000000"/>
                </a:solidFill>
                <a:ea typeface="Calibri" panose="020F0502020204030204" pitchFamily="34" charset="0"/>
                <a:cs typeface="Times New Roman" panose="02020603050405020304" pitchFamily="18" charset="0"/>
              </a:rPr>
              <a:t>b</a:t>
            </a:r>
            <a:r>
              <a:rPr lang="es-ES" dirty="0" smtClean="0">
                <a:solidFill>
                  <a:srgbClr val="000000"/>
                </a:solidFill>
                <a:ea typeface="Calibri" panose="020F0502020204030204" pitchFamily="34" charset="0"/>
                <a:cs typeface="Times New Roman" panose="02020603050405020304" pitchFamily="18" charset="0"/>
              </a:rPr>
              <a:t>)</a:t>
            </a:r>
            <a:endParaRPr lang="es-EC" dirty="0"/>
          </a:p>
        </p:txBody>
      </p:sp>
      <p:pic>
        <p:nvPicPr>
          <p:cNvPr id="15" name="Imagen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5226296" y="1992728"/>
            <a:ext cx="2602510" cy="1561506"/>
          </a:xfrm>
          <a:prstGeom prst="rect">
            <a:avLst/>
          </a:prstGeom>
        </p:spPr>
      </p:pic>
      <p:sp>
        <p:nvSpPr>
          <p:cNvPr id="9" name="Rectángulo 8"/>
          <p:cNvSpPr/>
          <p:nvPr/>
        </p:nvSpPr>
        <p:spPr>
          <a:xfrm>
            <a:off x="287185" y="6337858"/>
            <a:ext cx="3922356" cy="800219"/>
          </a:xfrm>
          <a:prstGeom prst="rect">
            <a:avLst/>
          </a:prstGeom>
        </p:spPr>
        <p:txBody>
          <a:bodyPr wrap="none">
            <a:spAutoFit/>
          </a:bodyPr>
          <a:lstStyle/>
          <a:p>
            <a:r>
              <a:rPr lang="es-EC" sz="1400" dirty="0">
                <a:latin typeface="+mj-lt"/>
                <a:ea typeface="Calibri" panose="020F0502020204030204" pitchFamily="34" charset="0"/>
              </a:rPr>
              <a:t>(</a:t>
            </a:r>
            <a:r>
              <a:rPr lang="es-EC" sz="1400" dirty="0" err="1">
                <a:latin typeface="+mj-lt"/>
                <a:ea typeface="Calibri" panose="020F0502020204030204" pitchFamily="34" charset="0"/>
              </a:rPr>
              <a:t>Narayanan</a:t>
            </a:r>
            <a:r>
              <a:rPr lang="es-EC" sz="1400" dirty="0">
                <a:latin typeface="+mj-lt"/>
                <a:ea typeface="Calibri" panose="020F0502020204030204" pitchFamily="34" charset="0"/>
              </a:rPr>
              <a:t> &amp; </a:t>
            </a:r>
            <a:r>
              <a:rPr lang="es-EC" sz="1400" dirty="0" err="1">
                <a:latin typeface="+mj-lt"/>
                <a:ea typeface="Calibri" panose="020F0502020204030204" pitchFamily="34" charset="0"/>
              </a:rPr>
              <a:t>Sakthivel</a:t>
            </a:r>
            <a:r>
              <a:rPr lang="es-EC" sz="1400" dirty="0">
                <a:latin typeface="+mj-lt"/>
                <a:ea typeface="Calibri" panose="020F0502020204030204" pitchFamily="34" charset="0"/>
              </a:rPr>
              <a:t>, 2008</a:t>
            </a:r>
            <a:r>
              <a:rPr lang="es-EC" sz="1400" dirty="0" smtClean="0">
                <a:latin typeface="+mj-lt"/>
                <a:ea typeface="Calibri" panose="020F0502020204030204" pitchFamily="34" charset="0"/>
              </a:rPr>
              <a:t>)</a:t>
            </a:r>
          </a:p>
          <a:p>
            <a:r>
              <a:rPr lang="es-EC" sz="1400" dirty="0">
                <a:latin typeface="+mj-lt"/>
              </a:rPr>
              <a:t>(</a:t>
            </a:r>
            <a:r>
              <a:rPr lang="es-EC" sz="1400" dirty="0" err="1">
                <a:latin typeface="+mj-lt"/>
              </a:rPr>
              <a:t>Noruzi</a:t>
            </a:r>
            <a:r>
              <a:rPr lang="es-EC" sz="1400" dirty="0">
                <a:latin typeface="+mj-lt"/>
              </a:rPr>
              <a:t>, </a:t>
            </a:r>
            <a:r>
              <a:rPr lang="es-EC" sz="1400" dirty="0" err="1">
                <a:latin typeface="+mj-lt"/>
              </a:rPr>
              <a:t>Zare</a:t>
            </a:r>
            <a:r>
              <a:rPr lang="es-EC" sz="1400" dirty="0">
                <a:latin typeface="+mj-lt"/>
              </a:rPr>
              <a:t>, </a:t>
            </a:r>
            <a:r>
              <a:rPr lang="es-EC" sz="1400" dirty="0" err="1">
                <a:latin typeface="+mj-lt"/>
              </a:rPr>
              <a:t>Khoshnevisan</a:t>
            </a:r>
            <a:r>
              <a:rPr lang="es-EC" sz="1400" dirty="0">
                <a:latin typeface="+mj-lt"/>
              </a:rPr>
              <a:t>, &amp; </a:t>
            </a:r>
            <a:r>
              <a:rPr lang="es-EC" sz="1400" dirty="0" err="1">
                <a:latin typeface="+mj-lt"/>
              </a:rPr>
              <a:t>Davoodi</a:t>
            </a:r>
            <a:r>
              <a:rPr lang="es-EC" sz="1400" dirty="0">
                <a:latin typeface="+mj-lt"/>
              </a:rPr>
              <a:t>, 2011</a:t>
            </a:r>
            <a:r>
              <a:rPr lang="es-EC" sz="1400" dirty="0" smtClean="0">
                <a:latin typeface="+mj-lt"/>
              </a:rPr>
              <a:t>)</a:t>
            </a:r>
            <a:endParaRPr lang="es-EC" sz="1400" dirty="0">
              <a:latin typeface="+mj-lt"/>
            </a:endParaRPr>
          </a:p>
          <a:p>
            <a:endParaRPr lang="es-EC" dirty="0"/>
          </a:p>
        </p:txBody>
      </p:sp>
      <p:graphicFrame>
        <p:nvGraphicFramePr>
          <p:cNvPr id="24" name="Tabla 23"/>
          <p:cNvGraphicFramePr>
            <a:graphicFrameLocks noGrp="1"/>
          </p:cNvGraphicFramePr>
          <p:nvPr>
            <p:extLst>
              <p:ext uri="{D42A27DB-BD31-4B8C-83A1-F6EECF244321}">
                <p14:modId xmlns:p14="http://schemas.microsoft.com/office/powerpoint/2010/main" val="3764140584"/>
              </p:ext>
            </p:extLst>
          </p:nvPr>
        </p:nvGraphicFramePr>
        <p:xfrm>
          <a:off x="595136" y="4173328"/>
          <a:ext cx="952528" cy="1110995"/>
        </p:xfrm>
        <a:graphic>
          <a:graphicData uri="http://schemas.openxmlformats.org/drawingml/2006/table">
            <a:tbl>
              <a:tblPr>
                <a:tableStyleId>{5C22544A-7EE6-4342-B048-85BDC9FD1C3A}</a:tableStyleId>
              </a:tblPr>
              <a:tblGrid>
                <a:gridCol w="458177"/>
                <a:gridCol w="494351"/>
              </a:tblGrid>
              <a:tr h="222199">
                <a:tc>
                  <a:txBody>
                    <a:bodyPr/>
                    <a:lstStyle/>
                    <a:p>
                      <a:pPr algn="ctr" fontAlgn="b"/>
                      <a:r>
                        <a:rPr lang="es-EC" sz="1000" b="1" u="none" strike="noStrike" dirty="0">
                          <a:effectLst/>
                        </a:rPr>
                        <a:t>picos</a:t>
                      </a:r>
                      <a:endParaRPr lang="es-EC" sz="1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C" sz="1000" b="1" u="none" strike="noStrike" dirty="0" err="1">
                          <a:effectLst/>
                        </a:rPr>
                        <a:t>fcc</a:t>
                      </a:r>
                      <a:endParaRPr lang="es-EC" sz="1000" b="1" i="0" u="none" strike="noStrike" dirty="0">
                        <a:solidFill>
                          <a:srgbClr val="000000"/>
                        </a:solidFill>
                        <a:effectLst/>
                        <a:latin typeface="Calibri" panose="020F0502020204030204" pitchFamily="34" charset="0"/>
                      </a:endParaRPr>
                    </a:p>
                  </a:txBody>
                  <a:tcPr marL="9525" marR="9525" marT="9525" marB="0" anchor="b"/>
                </a:tc>
              </a:tr>
              <a:tr h="222199">
                <a:tc>
                  <a:txBody>
                    <a:bodyPr/>
                    <a:lstStyle/>
                    <a:p>
                      <a:pPr algn="l" fontAlgn="b"/>
                      <a:r>
                        <a:rPr lang="es-EC" sz="1000" u="none" strike="noStrike" dirty="0">
                          <a:effectLst/>
                        </a:rPr>
                        <a:t>37,96°</a:t>
                      </a:r>
                      <a:endParaRPr lang="es-EC" sz="1000" b="0" i="0" u="none" strike="noStrike" dirty="0">
                        <a:solidFill>
                          <a:srgbClr val="000000"/>
                        </a:solidFill>
                        <a:effectLst/>
                        <a:latin typeface="Calibri" panose="020F0502020204030204" pitchFamily="34" charset="0"/>
                      </a:endParaRPr>
                    </a:p>
                  </a:txBody>
                  <a:tcPr marL="9525" marR="9525" marT="9525" marB="0" anchor="b"/>
                </a:tc>
                <a:tc>
                  <a:txBody>
                    <a:bodyPr/>
                    <a:lstStyle/>
                    <a:p>
                      <a:pPr algn="r" fontAlgn="b"/>
                      <a:r>
                        <a:rPr lang="es-EC" sz="1000" u="none" strike="noStrike" dirty="0">
                          <a:effectLst/>
                        </a:rPr>
                        <a:t>111</a:t>
                      </a:r>
                      <a:endParaRPr lang="es-EC" sz="1000" b="0" i="0" u="none" strike="noStrike" dirty="0">
                        <a:solidFill>
                          <a:srgbClr val="000000"/>
                        </a:solidFill>
                        <a:effectLst/>
                        <a:latin typeface="Calibri" panose="020F0502020204030204" pitchFamily="34" charset="0"/>
                      </a:endParaRPr>
                    </a:p>
                  </a:txBody>
                  <a:tcPr marL="9525" marR="9525" marT="9525" marB="0" anchor="b"/>
                </a:tc>
              </a:tr>
              <a:tr h="222199">
                <a:tc>
                  <a:txBody>
                    <a:bodyPr/>
                    <a:lstStyle/>
                    <a:p>
                      <a:pPr algn="l" fontAlgn="b"/>
                      <a:r>
                        <a:rPr lang="es-EC" sz="1000" u="none" strike="noStrike">
                          <a:effectLst/>
                        </a:rPr>
                        <a:t>44,09°</a:t>
                      </a:r>
                      <a:endParaRPr lang="es-EC" sz="1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000" u="none" strike="noStrike">
                          <a:effectLst/>
                        </a:rPr>
                        <a:t>200</a:t>
                      </a:r>
                      <a:endParaRPr lang="es-EC" sz="1000" b="0" i="0" u="none" strike="noStrike">
                        <a:solidFill>
                          <a:srgbClr val="000000"/>
                        </a:solidFill>
                        <a:effectLst/>
                        <a:latin typeface="Calibri" panose="020F0502020204030204" pitchFamily="34" charset="0"/>
                      </a:endParaRPr>
                    </a:p>
                  </a:txBody>
                  <a:tcPr marL="9525" marR="9525" marT="9525" marB="0" anchor="b"/>
                </a:tc>
              </a:tr>
              <a:tr h="222199">
                <a:tc>
                  <a:txBody>
                    <a:bodyPr/>
                    <a:lstStyle/>
                    <a:p>
                      <a:pPr algn="l" fontAlgn="b"/>
                      <a:r>
                        <a:rPr lang="es-EC" sz="1000" u="none" strike="noStrike">
                          <a:effectLst/>
                        </a:rPr>
                        <a:t>64,32°</a:t>
                      </a:r>
                      <a:endParaRPr lang="es-EC" sz="1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000" u="none" strike="noStrike">
                          <a:effectLst/>
                        </a:rPr>
                        <a:t>220</a:t>
                      </a:r>
                      <a:endParaRPr lang="es-EC" sz="1000" b="0" i="0" u="none" strike="noStrike">
                        <a:solidFill>
                          <a:srgbClr val="000000"/>
                        </a:solidFill>
                        <a:effectLst/>
                        <a:latin typeface="Calibri" panose="020F0502020204030204" pitchFamily="34" charset="0"/>
                      </a:endParaRPr>
                    </a:p>
                  </a:txBody>
                  <a:tcPr marL="9525" marR="9525" marT="9525" marB="0" anchor="b"/>
                </a:tc>
              </a:tr>
              <a:tr h="222199">
                <a:tc>
                  <a:txBody>
                    <a:bodyPr/>
                    <a:lstStyle/>
                    <a:p>
                      <a:pPr algn="l" fontAlgn="b"/>
                      <a:r>
                        <a:rPr lang="es-EC" sz="1000" u="none" strike="noStrike">
                          <a:effectLst/>
                        </a:rPr>
                        <a:t>77,29°</a:t>
                      </a:r>
                      <a:endParaRPr lang="es-EC" sz="1000" b="0" i="0" u="none" strike="noStrike">
                        <a:solidFill>
                          <a:srgbClr val="000000"/>
                        </a:solidFill>
                        <a:effectLst/>
                        <a:latin typeface="Calibri" panose="020F0502020204030204" pitchFamily="34" charset="0"/>
                      </a:endParaRPr>
                    </a:p>
                  </a:txBody>
                  <a:tcPr marL="9525" marR="9525" marT="9525" marB="0" anchor="b"/>
                </a:tc>
                <a:tc>
                  <a:txBody>
                    <a:bodyPr/>
                    <a:lstStyle/>
                    <a:p>
                      <a:pPr algn="r" fontAlgn="b"/>
                      <a:r>
                        <a:rPr lang="es-EC" sz="1000" u="none" strike="noStrike" dirty="0">
                          <a:effectLst/>
                        </a:rPr>
                        <a:t>311</a:t>
                      </a:r>
                      <a:endParaRPr lang="es-EC" sz="10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graphicFrame>
        <p:nvGraphicFramePr>
          <p:cNvPr id="25" name="Tabla 24"/>
          <p:cNvGraphicFramePr>
            <a:graphicFrameLocks noGrp="1"/>
          </p:cNvGraphicFramePr>
          <p:nvPr>
            <p:extLst>
              <p:ext uri="{D42A27DB-BD31-4B8C-83A1-F6EECF244321}">
                <p14:modId xmlns:p14="http://schemas.microsoft.com/office/powerpoint/2010/main" val="1755800642"/>
              </p:ext>
            </p:extLst>
          </p:nvPr>
        </p:nvGraphicFramePr>
        <p:xfrm>
          <a:off x="1802278" y="4561996"/>
          <a:ext cx="1473578" cy="571172"/>
        </p:xfrm>
        <a:graphic>
          <a:graphicData uri="http://schemas.openxmlformats.org/drawingml/2006/table">
            <a:tbl>
              <a:tblPr>
                <a:tableStyleId>{5C22544A-7EE6-4342-B048-85BDC9FD1C3A}</a:tableStyleId>
              </a:tblPr>
              <a:tblGrid>
                <a:gridCol w="708811"/>
                <a:gridCol w="764767"/>
              </a:tblGrid>
              <a:tr h="163148">
                <a:tc>
                  <a:txBody>
                    <a:bodyPr/>
                    <a:lstStyle/>
                    <a:p>
                      <a:pPr algn="ctr" fontAlgn="b"/>
                      <a:r>
                        <a:rPr lang="es-EC" sz="1000" b="1" u="none" strike="noStrike" dirty="0">
                          <a:effectLst/>
                        </a:rPr>
                        <a:t>picos</a:t>
                      </a:r>
                      <a:endParaRPr lang="es-EC" sz="1000" b="1"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C" sz="1000" b="1" u="none" strike="noStrike" dirty="0" smtClean="0">
                          <a:effectLst/>
                        </a:rPr>
                        <a:t>compuesto</a:t>
                      </a:r>
                      <a:r>
                        <a:rPr lang="es-EC" sz="1000" b="1" u="none" strike="noStrike" dirty="0">
                          <a:effectLst/>
                        </a:rPr>
                        <a:t> </a:t>
                      </a:r>
                      <a:endParaRPr lang="es-EC" sz="1000" b="1" i="0" u="none" strike="noStrike" dirty="0">
                        <a:solidFill>
                          <a:srgbClr val="000000"/>
                        </a:solidFill>
                        <a:effectLst/>
                        <a:latin typeface="Calibri" panose="020F0502020204030204" pitchFamily="34" charset="0"/>
                      </a:endParaRPr>
                    </a:p>
                  </a:txBody>
                  <a:tcPr marL="9525" marR="9525" marT="9525" marB="0" anchor="b"/>
                </a:tc>
              </a:tr>
              <a:tr h="204012">
                <a:tc>
                  <a:txBody>
                    <a:bodyPr/>
                    <a:lstStyle/>
                    <a:p>
                      <a:pPr algn="l" fontAlgn="b"/>
                      <a:r>
                        <a:rPr lang="es-EC" sz="1000" u="none" strike="noStrike" dirty="0">
                          <a:effectLst/>
                        </a:rPr>
                        <a:t>31,54°</a:t>
                      </a:r>
                      <a:endParaRPr lang="es-EC" sz="10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s-EC" sz="1000" u="none" strike="noStrike">
                          <a:effectLst/>
                        </a:rPr>
                        <a:t>NaCl</a:t>
                      </a:r>
                      <a:endParaRPr lang="es-EC" sz="1000" b="0" i="0" u="none" strike="noStrike">
                        <a:solidFill>
                          <a:srgbClr val="000000"/>
                        </a:solidFill>
                        <a:effectLst/>
                        <a:latin typeface="Calibri" panose="020F0502020204030204" pitchFamily="34" charset="0"/>
                      </a:endParaRPr>
                    </a:p>
                  </a:txBody>
                  <a:tcPr marL="9525" marR="9525" marT="9525" marB="0" anchor="b"/>
                </a:tc>
              </a:tr>
              <a:tr h="204012">
                <a:tc>
                  <a:txBody>
                    <a:bodyPr/>
                    <a:lstStyle/>
                    <a:p>
                      <a:pPr algn="l" fontAlgn="b"/>
                      <a:r>
                        <a:rPr lang="es-EC" sz="1000" u="none" strike="noStrike">
                          <a:effectLst/>
                        </a:rPr>
                        <a:t>28,23°</a:t>
                      </a:r>
                      <a:endParaRPr lang="es-EC" sz="10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s-EC" sz="1000" u="none" strike="noStrike" dirty="0" err="1">
                          <a:effectLst/>
                        </a:rPr>
                        <a:t>KCl</a:t>
                      </a:r>
                      <a:endParaRPr lang="es-EC" sz="1000" b="0" i="0" u="none" strike="noStrike" dirty="0">
                        <a:solidFill>
                          <a:srgbClr val="000000"/>
                        </a:solidFill>
                        <a:effectLst/>
                        <a:latin typeface="Calibri" panose="020F0502020204030204" pitchFamily="34" charset="0"/>
                      </a:endParaRPr>
                    </a:p>
                  </a:txBody>
                  <a:tcPr marL="9525" marR="9525" marT="9525" marB="0" anchor="b"/>
                </a:tc>
              </a:tr>
            </a:tbl>
          </a:graphicData>
        </a:graphic>
      </p:graphicFrame>
      <p:graphicFrame>
        <p:nvGraphicFramePr>
          <p:cNvPr id="26" name="Tabla 25"/>
          <p:cNvGraphicFramePr>
            <a:graphicFrameLocks noGrp="1"/>
          </p:cNvGraphicFramePr>
          <p:nvPr>
            <p:extLst>
              <p:ext uri="{D42A27DB-BD31-4B8C-83A1-F6EECF244321}">
                <p14:modId xmlns:p14="http://schemas.microsoft.com/office/powerpoint/2010/main" val="2267395902"/>
              </p:ext>
            </p:extLst>
          </p:nvPr>
        </p:nvGraphicFramePr>
        <p:xfrm>
          <a:off x="7670558" y="3448092"/>
          <a:ext cx="1392404" cy="571500"/>
        </p:xfrm>
        <a:graphic>
          <a:graphicData uri="http://schemas.openxmlformats.org/drawingml/2006/table">
            <a:tbl>
              <a:tblPr>
                <a:tableStyleId>{5C22544A-7EE6-4342-B048-85BDC9FD1C3A}</a:tableStyleId>
              </a:tblPr>
              <a:tblGrid>
                <a:gridCol w="669764"/>
                <a:gridCol w="722640"/>
              </a:tblGrid>
              <a:tr h="190500">
                <a:tc>
                  <a:txBody>
                    <a:bodyPr/>
                    <a:lstStyle/>
                    <a:p>
                      <a:pPr algn="l" fontAlgn="b"/>
                      <a:r>
                        <a:rPr lang="es-EC" sz="1000" b="1" i="0" u="none" strike="noStrike" dirty="0">
                          <a:effectLst/>
                        </a:rPr>
                        <a:t>picos</a:t>
                      </a:r>
                      <a:endParaRPr lang="es-EC" sz="1000" b="1" i="0" u="none" strike="noStrike" dirty="0">
                        <a:solidFill>
                          <a:srgbClr val="000000"/>
                        </a:solidFill>
                        <a:effectLst/>
                        <a:latin typeface="Calibri" panose="020F0502020204030204" pitchFamily="34" charset="0"/>
                      </a:endParaRPr>
                    </a:p>
                  </a:txBody>
                  <a:tcPr marL="0" marR="0" marT="0" marB="0" anchor="b"/>
                </a:tc>
                <a:tc>
                  <a:txBody>
                    <a:bodyPr/>
                    <a:lstStyle/>
                    <a:p>
                      <a:pPr algn="l" fontAlgn="b"/>
                      <a:r>
                        <a:rPr lang="es-EC" sz="1100" u="none" strike="noStrike" dirty="0">
                          <a:effectLst/>
                        </a:rPr>
                        <a:t> </a:t>
                      </a:r>
                      <a:r>
                        <a:rPr lang="es-EC" sz="1000" u="none" strike="noStrike" dirty="0" smtClean="0">
                          <a:effectLst/>
                        </a:rPr>
                        <a:t>compuesto</a:t>
                      </a:r>
                      <a:endParaRPr lang="es-EC" sz="1000" b="0" i="0" u="none" strike="noStrike" dirty="0">
                        <a:solidFill>
                          <a:srgbClr val="000000"/>
                        </a:solidFill>
                        <a:effectLst/>
                        <a:latin typeface="Calibri" panose="020F0502020204030204" pitchFamily="34" charset="0"/>
                      </a:endParaRPr>
                    </a:p>
                  </a:txBody>
                  <a:tcPr marL="0" marR="0" marT="0" marB="0" anchor="b"/>
                </a:tc>
              </a:tr>
              <a:tr h="190500">
                <a:tc>
                  <a:txBody>
                    <a:bodyPr/>
                    <a:lstStyle/>
                    <a:p>
                      <a:pPr algn="l" fontAlgn="b"/>
                      <a:r>
                        <a:rPr lang="es-EC" sz="1100" u="none" strike="noStrike">
                          <a:effectLst/>
                        </a:rPr>
                        <a:t>46,03°</a:t>
                      </a:r>
                      <a:endParaRPr lang="es-EC" sz="1100" b="0" i="0" u="none" strike="noStrike">
                        <a:solidFill>
                          <a:srgbClr val="000000"/>
                        </a:solidFill>
                        <a:effectLst/>
                        <a:latin typeface="Calibri" panose="020F0502020204030204" pitchFamily="34" charset="0"/>
                      </a:endParaRPr>
                    </a:p>
                  </a:txBody>
                  <a:tcPr marL="0" marR="0" marT="0" marB="0"/>
                </a:tc>
                <a:tc rowSpan="2">
                  <a:txBody>
                    <a:bodyPr/>
                    <a:lstStyle/>
                    <a:p>
                      <a:pPr algn="ctr" fontAlgn="ctr"/>
                      <a:r>
                        <a:rPr lang="es-EC" sz="1100" u="none" strike="noStrike">
                          <a:effectLst/>
                        </a:rPr>
                        <a:t> </a:t>
                      </a:r>
                      <a:endParaRPr lang="es-EC" sz="1100" b="0" i="0" u="none" strike="noStrike">
                        <a:solidFill>
                          <a:srgbClr val="000000"/>
                        </a:solidFill>
                        <a:effectLst/>
                        <a:latin typeface="Calibri" panose="020F0502020204030204" pitchFamily="34" charset="0"/>
                      </a:endParaRPr>
                    </a:p>
                  </a:txBody>
                  <a:tcPr marL="0" marR="0" marT="0" marB="0" anchor="ctr"/>
                </a:tc>
              </a:tr>
              <a:tr h="190500">
                <a:tc>
                  <a:txBody>
                    <a:bodyPr/>
                    <a:lstStyle/>
                    <a:p>
                      <a:pPr algn="l" fontAlgn="b"/>
                      <a:r>
                        <a:rPr lang="es-EC" sz="1100" u="none" strike="noStrike" dirty="0">
                          <a:effectLst/>
                        </a:rPr>
                        <a:t>64,47°</a:t>
                      </a:r>
                      <a:endParaRPr lang="es-EC" sz="1100" b="0" i="0" u="none" strike="noStrike" dirty="0">
                        <a:solidFill>
                          <a:srgbClr val="000000"/>
                        </a:solidFill>
                        <a:effectLst/>
                        <a:latin typeface="Calibri" panose="020F0502020204030204" pitchFamily="34" charset="0"/>
                      </a:endParaRPr>
                    </a:p>
                  </a:txBody>
                  <a:tcPr marL="0" marR="0" marT="0" marB="0" anchor="b"/>
                </a:tc>
                <a:tc vMerge="1">
                  <a:txBody>
                    <a:bodyPr/>
                    <a:lstStyle/>
                    <a:p>
                      <a:endParaRPr lang="es-EC"/>
                    </a:p>
                  </a:txBody>
                  <a:tcPr/>
                </a:tc>
              </a:tr>
            </a:tbl>
          </a:graphicData>
        </a:graphic>
      </p:graphicFrame>
      <mc:AlternateContent xmlns:mc="http://schemas.openxmlformats.org/markup-compatibility/2006" xmlns:a14="http://schemas.microsoft.com/office/drawing/2010/main">
        <mc:Choice Requires="a14">
          <p:sp>
            <p:nvSpPr>
              <p:cNvPr id="27" name="CuadroTexto 1"/>
              <p:cNvSpPr txBox="1"/>
              <p:nvPr/>
            </p:nvSpPr>
            <p:spPr>
              <a:xfrm>
                <a:off x="8343900" y="3676229"/>
                <a:ext cx="800100" cy="171450"/>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sSub>
                        <m:sSubPr>
                          <m:ctrlPr>
                            <a:rPr lang="es-EC" sz="1100" i="1">
                              <a:latin typeface="Cambria Math" panose="02040503050406030204" pitchFamily="18" charset="0"/>
                            </a:rPr>
                          </m:ctrlPr>
                        </m:sSubPr>
                        <m:e>
                          <m:r>
                            <a:rPr lang="es-EC" sz="1100" b="0" i="1">
                              <a:latin typeface="Cambria Math" panose="02040503050406030204" pitchFamily="18" charset="0"/>
                            </a:rPr>
                            <m:t>𝐴𝑔</m:t>
                          </m:r>
                        </m:e>
                        <m:sub>
                          <m:r>
                            <a:rPr lang="es-EC" sz="1100" b="0" i="1">
                              <a:latin typeface="Cambria Math" panose="02040503050406030204" pitchFamily="18" charset="0"/>
                            </a:rPr>
                            <m:t>2</m:t>
                          </m:r>
                        </m:sub>
                      </m:sSub>
                      <m:r>
                        <m:rPr>
                          <m:sty m:val="p"/>
                        </m:rPr>
                        <a:rPr lang="es-EC" sz="1100" b="0" i="0">
                          <a:latin typeface="Cambria Math" panose="02040503050406030204" pitchFamily="18" charset="0"/>
                        </a:rPr>
                        <m:t>O</m:t>
                      </m:r>
                    </m:oMath>
                  </m:oMathPara>
                </a14:m>
                <a:endParaRPr lang="es-EC" sz="1100" dirty="0"/>
              </a:p>
            </p:txBody>
          </p:sp>
        </mc:Choice>
        <mc:Fallback xmlns="">
          <p:sp>
            <p:nvSpPr>
              <p:cNvPr id="27" name="CuadroTexto 1"/>
              <p:cNvSpPr txBox="1">
                <a:spLocks noRot="1" noChangeAspect="1" noMove="1" noResize="1" noEditPoints="1" noAdjustHandles="1" noChangeArrowheads="1" noChangeShapeType="1" noTextEdit="1"/>
              </p:cNvSpPr>
              <p:nvPr/>
            </p:nvSpPr>
            <p:spPr>
              <a:xfrm>
                <a:off x="8343900" y="3676229"/>
                <a:ext cx="800100" cy="171450"/>
              </a:xfrm>
              <a:prstGeom prst="rect">
                <a:avLst/>
              </a:prstGeom>
              <a:blipFill rotWithShape="0">
                <a:blip r:embed="rId6"/>
                <a:stretch>
                  <a:fillRect b="-35714"/>
                </a:stretch>
              </a:blipFill>
            </p:spPr>
            <p:txBody>
              <a:bodyPr/>
              <a:lstStyle/>
              <a:p>
                <a:r>
                  <a:rPr lang="es-EC">
                    <a:noFill/>
                  </a:rPr>
                  <a:t> </a:t>
                </a:r>
              </a:p>
            </p:txBody>
          </p:sp>
        </mc:Fallback>
      </mc:AlternateContent>
    </p:spTree>
    <p:extLst>
      <p:ext uri="{BB962C8B-B14F-4D97-AF65-F5344CB8AC3E}">
        <p14:creationId xmlns:p14="http://schemas.microsoft.com/office/powerpoint/2010/main" val="8494428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6732240" y="6021287"/>
            <a:ext cx="2232248" cy="63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1 CuadroTexto"/>
          <p:cNvSpPr txBox="1"/>
          <p:nvPr/>
        </p:nvSpPr>
        <p:spPr>
          <a:xfrm>
            <a:off x="251520" y="655211"/>
            <a:ext cx="8712968" cy="646331"/>
          </a:xfrm>
          <a:prstGeom prst="rect">
            <a:avLst/>
          </a:prstGeom>
          <a:noFill/>
        </p:spPr>
        <p:txBody>
          <a:bodyPr wrap="square" rtlCol="0">
            <a:spAutoFit/>
          </a:bodyPr>
          <a:lstStyle/>
          <a:p>
            <a:r>
              <a:rPr lang="es-EC" b="1" dirty="0" smtClean="0"/>
              <a:t>Técnicas de Caracterización: Pruebas Electroquímicas extracto </a:t>
            </a:r>
            <a:r>
              <a:rPr lang="es-EC" b="1" dirty="0"/>
              <a:t>y </a:t>
            </a:r>
            <a:r>
              <a:rPr lang="es-EC" b="1" dirty="0" err="1"/>
              <a:t>nanopartículas</a:t>
            </a:r>
            <a:r>
              <a:rPr lang="es-EC" b="1" dirty="0"/>
              <a:t> de plata preparadas con AgNO</a:t>
            </a:r>
            <a:r>
              <a:rPr lang="es-EC" b="1" baseline="-25000" dirty="0"/>
              <a:t>3</a:t>
            </a:r>
            <a:r>
              <a:rPr lang="es-EC" b="1" dirty="0"/>
              <a:t> (1 y 10mM)</a:t>
            </a:r>
            <a:endParaRPr lang="es-EC" dirty="0"/>
          </a:p>
        </p:txBody>
      </p:sp>
      <p:sp>
        <p:nvSpPr>
          <p:cNvPr id="17" name="1 Título"/>
          <p:cNvSpPr>
            <a:spLocks noGrp="1"/>
          </p:cNvSpPr>
          <p:nvPr>
            <p:ph type="title"/>
          </p:nvPr>
        </p:nvSpPr>
        <p:spPr>
          <a:xfrm>
            <a:off x="0" y="0"/>
            <a:ext cx="8229600" cy="620688"/>
          </a:xfrm>
        </p:spPr>
        <p:txBody>
          <a:bodyPr/>
          <a:lstStyle/>
          <a:p>
            <a:r>
              <a:rPr lang="es-MX" sz="3800" i="0" dirty="0" smtClean="0">
                <a:solidFill>
                  <a:schemeClr val="tx1"/>
                </a:solidFill>
                <a:latin typeface="Cambria" pitchFamily="18" charset="0"/>
              </a:rPr>
              <a:t>  </a:t>
            </a:r>
            <a:r>
              <a:rPr lang="es-MX" sz="3800" i="0" dirty="0">
                <a:solidFill>
                  <a:schemeClr val="tx1"/>
                </a:solidFill>
                <a:latin typeface="Cambria" pitchFamily="18" charset="0"/>
              </a:rPr>
              <a:t>RESULTADOS Y DISCUSIÓN</a:t>
            </a:r>
          </a:p>
        </p:txBody>
      </p:sp>
      <p:sp>
        <p:nvSpPr>
          <p:cNvPr id="3" name="Rectangle 2"/>
          <p:cNvSpPr>
            <a:spLocks noChangeArrowheads="1"/>
          </p:cNvSpPr>
          <p:nvPr/>
        </p:nvSpPr>
        <p:spPr bwMode="auto">
          <a:xfrm>
            <a:off x="4029075" y="12687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3385392" y="407473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angle 2"/>
          <p:cNvSpPr>
            <a:spLocks noChangeArrowheads="1"/>
          </p:cNvSpPr>
          <p:nvPr/>
        </p:nvSpPr>
        <p:spPr bwMode="auto">
          <a:xfrm>
            <a:off x="625570" y="6026461"/>
            <a:ext cx="112793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899592" y="1683959"/>
            <a:ext cx="100185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8" name="Rectangle 2"/>
          <p:cNvSpPr>
            <a:spLocks noChangeArrowheads="1"/>
          </p:cNvSpPr>
          <p:nvPr/>
        </p:nvSpPr>
        <p:spPr bwMode="auto">
          <a:xfrm>
            <a:off x="611560" y="2852935"/>
            <a:ext cx="112793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p:cNvSpPr>
            <a:spLocks noChangeArrowheads="1"/>
          </p:cNvSpPr>
          <p:nvPr/>
        </p:nvSpPr>
        <p:spPr bwMode="auto">
          <a:xfrm>
            <a:off x="608439" y="1091727"/>
            <a:ext cx="1304392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9" name="Rectangle 6"/>
          <p:cNvSpPr>
            <a:spLocks noChangeArrowheads="1"/>
          </p:cNvSpPr>
          <p:nvPr/>
        </p:nvSpPr>
        <p:spPr bwMode="auto">
          <a:xfrm>
            <a:off x="5338017" y="109172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1" name="Rectangle 8"/>
          <p:cNvSpPr>
            <a:spLocks noChangeArrowheads="1"/>
          </p:cNvSpPr>
          <p:nvPr/>
        </p:nvSpPr>
        <p:spPr bwMode="auto">
          <a:xfrm>
            <a:off x="5384544" y="352997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angle 2"/>
          <p:cNvSpPr>
            <a:spLocks noChangeArrowheads="1"/>
          </p:cNvSpPr>
          <p:nvPr/>
        </p:nvSpPr>
        <p:spPr bwMode="auto">
          <a:xfrm>
            <a:off x="660154" y="1277283"/>
            <a:ext cx="1129379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327285" y="4713864"/>
            <a:ext cx="5685493" cy="307777"/>
          </a:xfrm>
          <a:prstGeom prst="rect">
            <a:avLst/>
          </a:prstGeom>
        </p:spPr>
        <p:txBody>
          <a:bodyPr wrap="square">
            <a:spAutoFit/>
          </a:bodyPr>
          <a:lstStyle/>
          <a:p>
            <a:pPr algn="ctr">
              <a:spcAft>
                <a:spcPts val="1000"/>
              </a:spcAft>
            </a:pPr>
            <a:r>
              <a:rPr lang="es-ES" sz="1400" dirty="0" err="1"/>
              <a:t>Voltametría</a:t>
            </a:r>
            <a:r>
              <a:rPr lang="es-ES" sz="1400" dirty="0"/>
              <a:t> cíclica del extracto respecto a las </a:t>
            </a:r>
            <a:r>
              <a:rPr lang="es-ES" sz="1400" dirty="0" err="1" smtClean="0"/>
              <a:t>nanopartículas</a:t>
            </a:r>
            <a:endParaRPr lang="es-EC" sz="1400" i="1" dirty="0">
              <a:solidFill>
                <a:srgbClr val="44546A"/>
              </a:solidFill>
              <a:effectLst/>
              <a:latin typeface="+mj-lt"/>
              <a:ea typeface="Calibri" panose="020F0502020204030204" pitchFamily="34" charset="0"/>
              <a:cs typeface="Times New Roman" panose="02020603050405020304" pitchFamily="18" charset="0"/>
            </a:endParaRPr>
          </a:p>
        </p:txBody>
      </p:sp>
      <p:sp>
        <p:nvSpPr>
          <p:cNvPr id="14" name="Rectangle 2"/>
          <p:cNvSpPr>
            <a:spLocks noChangeArrowheads="1"/>
          </p:cNvSpPr>
          <p:nvPr/>
        </p:nvSpPr>
        <p:spPr bwMode="auto">
          <a:xfrm>
            <a:off x="471604" y="114000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15" name="Objeto 14"/>
          <p:cNvGraphicFramePr>
            <a:graphicFrameLocks noChangeAspect="1"/>
          </p:cNvGraphicFramePr>
          <p:nvPr>
            <p:extLst>
              <p:ext uri="{D42A27DB-BD31-4B8C-83A1-F6EECF244321}">
                <p14:modId xmlns:p14="http://schemas.microsoft.com/office/powerpoint/2010/main" val="210520232"/>
              </p:ext>
            </p:extLst>
          </p:nvPr>
        </p:nvGraphicFramePr>
        <p:xfrm>
          <a:off x="-324544" y="1334578"/>
          <a:ext cx="4824536" cy="3422176"/>
        </p:xfrm>
        <a:graphic>
          <a:graphicData uri="http://schemas.openxmlformats.org/presentationml/2006/ole">
            <mc:AlternateContent xmlns:mc="http://schemas.openxmlformats.org/markup-compatibility/2006">
              <mc:Choice xmlns:v="urn:schemas-microsoft-com:vml" Requires="v">
                <p:oleObj spid="_x0000_s30797" name="Graph" r:id="rId4" imgW="4153814" imgH="2901696" progId="Origin50.Graph">
                  <p:embed/>
                </p:oleObj>
              </mc:Choice>
              <mc:Fallback>
                <p:oleObj name="Graph" r:id="rId4" imgW="4153814" imgH="2901696" progId="Origin50.Graph">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4544" y="1334578"/>
                        <a:ext cx="4824536" cy="3422176"/>
                      </a:xfrm>
                      <a:prstGeom prst="rect">
                        <a:avLst/>
                      </a:prstGeom>
                      <a:noFill/>
                      <a:extLst/>
                    </p:spPr>
                  </p:pic>
                </p:oleObj>
              </mc:Fallback>
            </mc:AlternateContent>
          </a:graphicData>
        </a:graphic>
      </p:graphicFrame>
      <mc:AlternateContent xmlns:mc="http://schemas.openxmlformats.org/markup-compatibility/2006" xmlns:a14="http://schemas.microsoft.com/office/drawing/2010/main">
        <mc:Choice Requires="a14">
          <p:graphicFrame>
            <p:nvGraphicFramePr>
              <p:cNvPr id="22" name="Tabla 21"/>
              <p:cNvGraphicFramePr>
                <a:graphicFrameLocks noGrp="1"/>
              </p:cNvGraphicFramePr>
              <p:nvPr>
                <p:extLst>
                  <p:ext uri="{D42A27DB-BD31-4B8C-83A1-F6EECF244321}">
                    <p14:modId xmlns:p14="http://schemas.microsoft.com/office/powerpoint/2010/main" val="3443334082"/>
                  </p:ext>
                </p:extLst>
              </p:nvPr>
            </p:nvGraphicFramePr>
            <p:xfrm>
              <a:off x="3963212" y="1729678"/>
              <a:ext cx="4981416" cy="1761363"/>
            </p:xfrm>
            <a:graphic>
              <a:graphicData uri="http://schemas.openxmlformats.org/drawingml/2006/table">
                <a:tbl>
                  <a:tblPr firstRow="1" firstCol="1" bandRow="1">
                    <a:tableStyleId>{D27102A9-8310-4765-A935-A1911B00CA55}</a:tableStyleId>
                  </a:tblPr>
                  <a:tblGrid>
                    <a:gridCol w="1616900"/>
                    <a:gridCol w="1059902"/>
                    <a:gridCol w="524274"/>
                    <a:gridCol w="983384"/>
                    <a:gridCol w="796956"/>
                  </a:tblGrid>
                  <a:tr h="448256">
                    <a:tc>
                      <a:txBody>
                        <a:bodyPr/>
                        <a:lstStyle/>
                        <a:p>
                          <a:pPr algn="ctr">
                            <a:lnSpc>
                              <a:spcPct val="107000"/>
                            </a:lnSpc>
                            <a:spcAft>
                              <a:spcPts val="0"/>
                            </a:spcAft>
                          </a:pPr>
                          <a:r>
                            <a:rPr lang="es-EC" sz="1200" dirty="0">
                              <a:effectLst/>
                            </a:rPr>
                            <a:t>Muestra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HOMO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GAP</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LUMO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Longitud de onda (nm)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296290">
                    <a:tc>
                      <a:txBody>
                        <a:bodyPr/>
                        <a:lstStyle/>
                        <a:p>
                          <a:pPr algn="ctr">
                            <a:lnSpc>
                              <a:spcPct val="107000"/>
                            </a:lnSpc>
                            <a:spcAft>
                              <a:spcPts val="0"/>
                            </a:spcAft>
                          </a:pPr>
                          <a:r>
                            <a:rPr lang="es-EC" sz="1200">
                              <a:effectLst/>
                            </a:rPr>
                            <a:t>AgNPs preparadas con solución de AgNO</a:t>
                          </a:r>
                          <a:r>
                            <a:rPr lang="es-EC" sz="1200" baseline="-25000">
                              <a:effectLst/>
                            </a:rPr>
                            <a:t>3</a:t>
                          </a:r>
                          <a:r>
                            <a:rPr lang="es-EC" sz="1200">
                              <a:effectLst/>
                            </a:rPr>
                            <a:t> 1mM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5,08±0,015</m:t>
                                </m:r>
                                <m:r>
                                  <a:rPr lang="es-EC" sz="1000">
                                    <a:effectLst/>
                                    <a:latin typeface="Cambria Math" panose="02040503050406030204" pitchFamily="18" charset="0"/>
                                  </a:rPr>
                                  <m:t>𝑒𝑉</m:t>
                                </m:r>
                              </m:oMath>
                            </m:oMathPara>
                          </a14:m>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rPr>
                            <a:t>3,03eV</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2,05±0,015</m:t>
                                </m:r>
                                <m:r>
                                  <a:rPr lang="es-EC" sz="1000">
                                    <a:effectLst/>
                                    <a:latin typeface="Cambria Math" panose="02040503050406030204" pitchFamily="18" charset="0"/>
                                  </a:rPr>
                                  <m:t>𝑒𝑉</m:t>
                                </m:r>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rPr>
                            <a:t>409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448256">
                    <a:tc>
                      <a:txBody>
                        <a:bodyPr/>
                        <a:lstStyle/>
                        <a:p>
                          <a:pPr algn="ctr">
                            <a:lnSpc>
                              <a:spcPct val="107000"/>
                            </a:lnSpc>
                            <a:spcAft>
                              <a:spcPts val="0"/>
                            </a:spcAft>
                          </a:pPr>
                          <a:r>
                            <a:rPr lang="es-EC" sz="1200">
                              <a:effectLst/>
                            </a:rPr>
                            <a:t>AgNPs preparadas con solución de AgNO</a:t>
                          </a:r>
                          <a:r>
                            <a:rPr lang="es-EC" sz="1200" baseline="-25000">
                              <a:effectLst/>
                            </a:rPr>
                            <a:t>3</a:t>
                          </a:r>
                          <a:r>
                            <a:rPr lang="es-EC" sz="1200">
                              <a:effectLst/>
                            </a:rPr>
                            <a:t> 10mM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5,03±0,011</m:t>
                                </m:r>
                                <m:r>
                                  <a:rPr lang="es-EC" sz="1000">
                                    <a:effectLst/>
                                    <a:latin typeface="Cambria Math" panose="02040503050406030204" pitchFamily="18" charset="0"/>
                                  </a:rPr>
                                  <m:t>𝑒𝑉</m:t>
                                </m:r>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a:effectLst/>
                            </a:rPr>
                            <a:t>2,99eV</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14:m>
                            <m:oMathPara xmlns:m="http://schemas.openxmlformats.org/officeDocument/2006/math">
                              <m:oMathParaPr>
                                <m:jc m:val="centerGroup"/>
                              </m:oMathParaPr>
                              <m:oMath xmlns:m="http://schemas.openxmlformats.org/officeDocument/2006/math">
                                <m:r>
                                  <a:rPr lang="es-EC" sz="1000">
                                    <a:effectLst/>
                                    <a:latin typeface="Cambria Math" panose="02040503050406030204" pitchFamily="18" charset="0"/>
                                  </a:rPr>
                                  <m:t>2,09±0,011</m:t>
                                </m:r>
                                <m:r>
                                  <a:rPr lang="es-EC" sz="1000">
                                    <a:effectLst/>
                                    <a:latin typeface="Cambria Math" panose="02040503050406030204" pitchFamily="18" charset="0"/>
                                  </a:rPr>
                                  <m:t>𝑒𝑉</m:t>
                                </m:r>
                              </m:oMath>
                            </m:oMathPara>
                          </a14:m>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0"/>
                            </a:spcAft>
                          </a:pPr>
                          <a:r>
                            <a:rPr lang="es-EC" sz="1000" dirty="0">
                              <a:effectLst/>
                            </a:rPr>
                            <a:t>414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mc:Choice>
        <mc:Fallback xmlns="">
          <p:graphicFrame>
            <p:nvGraphicFramePr>
              <p:cNvPr id="22" name="Tabla 21"/>
              <p:cNvGraphicFramePr>
                <a:graphicFrameLocks noGrp="1"/>
              </p:cNvGraphicFramePr>
              <p:nvPr>
                <p:extLst>
                  <p:ext uri="{D42A27DB-BD31-4B8C-83A1-F6EECF244321}">
                    <p14:modId xmlns:p14="http://schemas.microsoft.com/office/powerpoint/2010/main" val="3443334082"/>
                  </p:ext>
                </p:extLst>
              </p:nvPr>
            </p:nvGraphicFramePr>
            <p:xfrm>
              <a:off x="3963212" y="1729678"/>
              <a:ext cx="4981416" cy="1761363"/>
            </p:xfrm>
            <a:graphic>
              <a:graphicData uri="http://schemas.openxmlformats.org/drawingml/2006/table">
                <a:tbl>
                  <a:tblPr firstRow="1" firstCol="1" bandRow="1">
                    <a:tableStyleId>{D27102A9-8310-4765-A935-A1911B00CA55}</a:tableStyleId>
                  </a:tblPr>
                  <a:tblGrid>
                    <a:gridCol w="1616900"/>
                    <a:gridCol w="1059902"/>
                    <a:gridCol w="524274"/>
                    <a:gridCol w="983384"/>
                    <a:gridCol w="796956"/>
                  </a:tblGrid>
                  <a:tr h="587121">
                    <a:tc>
                      <a:txBody>
                        <a:bodyPr/>
                        <a:lstStyle/>
                        <a:p>
                          <a:pPr algn="ctr">
                            <a:lnSpc>
                              <a:spcPct val="107000"/>
                            </a:lnSpc>
                            <a:spcAft>
                              <a:spcPts val="0"/>
                            </a:spcAft>
                          </a:pPr>
                          <a:r>
                            <a:rPr lang="es-EC" sz="1200" dirty="0">
                              <a:effectLst/>
                            </a:rPr>
                            <a:t>Muestra</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HOMO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GAP</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LUMO</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c>
                      <a:txBody>
                        <a:bodyPr/>
                        <a:lstStyle/>
                        <a:p>
                          <a:pPr algn="ctr">
                            <a:lnSpc>
                              <a:spcPct val="107000"/>
                            </a:lnSpc>
                            <a:spcAft>
                              <a:spcPts val="0"/>
                            </a:spcAft>
                          </a:pPr>
                          <a:r>
                            <a:rPr lang="es-EC" sz="1200">
                              <a:effectLst/>
                            </a:rPr>
                            <a:t>Longitud de onda (nm)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ctr"/>
                    </a:tc>
                  </a:tr>
                  <a:tr h="587121">
                    <a:tc>
                      <a:txBody>
                        <a:bodyPr/>
                        <a:lstStyle/>
                        <a:p>
                          <a:pPr algn="ctr">
                            <a:lnSpc>
                              <a:spcPct val="107000"/>
                            </a:lnSpc>
                            <a:spcAft>
                              <a:spcPts val="0"/>
                            </a:spcAft>
                          </a:pPr>
                          <a:r>
                            <a:rPr lang="es-EC" sz="1200">
                              <a:effectLst/>
                            </a:rPr>
                            <a:t>AgNPs preparadas con solución de AgNO</a:t>
                          </a:r>
                          <a:r>
                            <a:rPr lang="es-EC" sz="1200" baseline="-25000">
                              <a:effectLst/>
                            </a:rPr>
                            <a:t>3</a:t>
                          </a:r>
                          <a:r>
                            <a:rPr lang="es-EC" sz="1200">
                              <a:effectLst/>
                            </a:rPr>
                            <a:t> 1mM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endParaRPr lang="es-EC"/>
                        </a:p>
                      </a:txBody>
                      <a:tcPr marL="44450" marR="44450" marT="0" marB="0" anchor="b">
                        <a:blipFill rotWithShape="0">
                          <a:blip r:embed="rId6"/>
                          <a:stretch>
                            <a:fillRect l="-152874" t="-109375" r="-217816" b="-113542"/>
                          </a:stretch>
                        </a:blipFill>
                      </a:tcPr>
                    </a:tc>
                    <a:tc>
                      <a:txBody>
                        <a:bodyPr/>
                        <a:lstStyle/>
                        <a:p>
                          <a:pPr algn="ctr">
                            <a:lnSpc>
                              <a:spcPct val="107000"/>
                            </a:lnSpc>
                            <a:spcAft>
                              <a:spcPts val="0"/>
                            </a:spcAft>
                          </a:pPr>
                          <a:r>
                            <a:rPr lang="es-EC" sz="1000">
                              <a:effectLst/>
                            </a:rPr>
                            <a:t>3,03eV</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endParaRPr lang="es-EC"/>
                        </a:p>
                      </a:txBody>
                      <a:tcPr marL="44450" marR="44450" marT="0" marB="0" anchor="b">
                        <a:blipFill rotWithShape="0">
                          <a:blip r:embed="rId6"/>
                          <a:stretch>
                            <a:fillRect l="-326708" t="-109375" r="-81988" b="-113542"/>
                          </a:stretch>
                        </a:blipFill>
                      </a:tcPr>
                    </a:tc>
                    <a:tc>
                      <a:txBody>
                        <a:bodyPr/>
                        <a:lstStyle/>
                        <a:p>
                          <a:pPr algn="ctr">
                            <a:lnSpc>
                              <a:spcPct val="107000"/>
                            </a:lnSpc>
                            <a:spcAft>
                              <a:spcPts val="0"/>
                            </a:spcAft>
                          </a:pPr>
                          <a:r>
                            <a:rPr lang="es-EC" sz="1000">
                              <a:effectLst/>
                            </a:rPr>
                            <a:t>409</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r h="587121">
                    <a:tc>
                      <a:txBody>
                        <a:bodyPr/>
                        <a:lstStyle/>
                        <a:p>
                          <a:pPr algn="ctr">
                            <a:lnSpc>
                              <a:spcPct val="107000"/>
                            </a:lnSpc>
                            <a:spcAft>
                              <a:spcPts val="0"/>
                            </a:spcAft>
                          </a:pPr>
                          <a:r>
                            <a:rPr lang="es-EC" sz="1200">
                              <a:effectLst/>
                            </a:rPr>
                            <a:t>AgNPs preparadas con solución de AgNO</a:t>
                          </a:r>
                          <a:r>
                            <a:rPr lang="es-EC" sz="1200" baseline="-25000">
                              <a:effectLst/>
                            </a:rPr>
                            <a:t>3</a:t>
                          </a:r>
                          <a:r>
                            <a:rPr lang="es-EC" sz="1200">
                              <a:effectLst/>
                            </a:rPr>
                            <a:t> 10mM</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endParaRPr lang="es-EC"/>
                        </a:p>
                      </a:txBody>
                      <a:tcPr marL="44450" marR="44450" marT="0" marB="0" anchor="b">
                        <a:blipFill rotWithShape="0">
                          <a:blip r:embed="rId6"/>
                          <a:stretch>
                            <a:fillRect l="-152874" t="-207216" r="-217816" b="-12371"/>
                          </a:stretch>
                        </a:blipFill>
                      </a:tcPr>
                    </a:tc>
                    <a:tc>
                      <a:txBody>
                        <a:bodyPr/>
                        <a:lstStyle/>
                        <a:p>
                          <a:pPr algn="ctr">
                            <a:lnSpc>
                              <a:spcPct val="107000"/>
                            </a:lnSpc>
                            <a:spcAft>
                              <a:spcPts val="0"/>
                            </a:spcAft>
                          </a:pPr>
                          <a:r>
                            <a:rPr lang="es-EC" sz="1000">
                              <a:effectLst/>
                            </a:rPr>
                            <a:t>2,99eV</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c>
                      <a:txBody>
                        <a:bodyPr/>
                        <a:lstStyle/>
                        <a:p>
                          <a:endParaRPr lang="es-EC"/>
                        </a:p>
                      </a:txBody>
                      <a:tcPr marL="44450" marR="44450" marT="0" marB="0" anchor="b">
                        <a:blipFill rotWithShape="0">
                          <a:blip r:embed="rId6"/>
                          <a:stretch>
                            <a:fillRect l="-326708" t="-207216" r="-81988" b="-12371"/>
                          </a:stretch>
                        </a:blipFill>
                      </a:tcPr>
                    </a:tc>
                    <a:tc>
                      <a:txBody>
                        <a:bodyPr/>
                        <a:lstStyle/>
                        <a:p>
                          <a:pPr algn="ctr">
                            <a:lnSpc>
                              <a:spcPct val="107000"/>
                            </a:lnSpc>
                            <a:spcAft>
                              <a:spcPts val="0"/>
                            </a:spcAft>
                          </a:pPr>
                          <a:r>
                            <a:rPr lang="es-EC" sz="1000" dirty="0">
                              <a:effectLst/>
                            </a:rPr>
                            <a:t>414</a:t>
                          </a:r>
                          <a:endParaRPr lang="es-EC"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44450" marR="44450" marT="0" marB="0" anchor="b"/>
                    </a:tc>
                  </a:tr>
                </a:tbl>
              </a:graphicData>
            </a:graphic>
          </p:graphicFrame>
        </mc:Fallback>
      </mc:AlternateContent>
      <p:pic>
        <p:nvPicPr>
          <p:cNvPr id="28" name="Imagen 27"/>
          <p:cNvPicPr/>
          <p:nvPr/>
        </p:nvPicPr>
        <p:blipFill rotWithShape="1">
          <a:blip r:embed="rId7"/>
          <a:srcRect l="50547" t="41847" r="30657" b="33499"/>
          <a:stretch/>
        </p:blipFill>
        <p:spPr bwMode="auto">
          <a:xfrm>
            <a:off x="7092279" y="4313595"/>
            <a:ext cx="2029191" cy="1506130"/>
          </a:xfrm>
          <a:prstGeom prst="rect">
            <a:avLst/>
          </a:prstGeom>
          <a:ln>
            <a:noFill/>
          </a:ln>
          <a:extLst>
            <a:ext uri="{53640926-AAD7-44D8-BBD7-CCE9431645EC}">
              <a14:shadowObscured xmlns:a14="http://schemas.microsoft.com/office/drawing/2010/main"/>
            </a:ext>
          </a:extLst>
        </p:spPr>
      </p:pic>
      <p:sp>
        <p:nvSpPr>
          <p:cNvPr id="29" name="CuadroTexto 28"/>
          <p:cNvSpPr txBox="1"/>
          <p:nvPr/>
        </p:nvSpPr>
        <p:spPr>
          <a:xfrm>
            <a:off x="5043604" y="5805264"/>
            <a:ext cx="4100396" cy="307777"/>
          </a:xfrm>
          <a:prstGeom prst="rect">
            <a:avLst/>
          </a:prstGeom>
          <a:noFill/>
        </p:spPr>
        <p:txBody>
          <a:bodyPr wrap="square" rtlCol="0">
            <a:spAutoFit/>
          </a:bodyPr>
          <a:lstStyle/>
          <a:p>
            <a:r>
              <a:rPr lang="es-EC" sz="1400" dirty="0"/>
              <a:t>Grupo funcional </a:t>
            </a:r>
            <a:r>
              <a:rPr lang="es-EC" sz="1400" dirty="0" err="1"/>
              <a:t>catequina</a:t>
            </a:r>
            <a:r>
              <a:rPr lang="es-EC" sz="1400" dirty="0"/>
              <a:t>, </a:t>
            </a:r>
            <a:r>
              <a:rPr lang="es-ES" sz="1400" dirty="0" err="1"/>
              <a:t>antocianidina</a:t>
            </a:r>
            <a:r>
              <a:rPr lang="es-ES" sz="1400" dirty="0"/>
              <a:t> básica </a:t>
            </a:r>
            <a:endParaRPr lang="es-EC" sz="1400" dirty="0"/>
          </a:p>
        </p:txBody>
      </p:sp>
      <p:sp>
        <p:nvSpPr>
          <p:cNvPr id="12" name="Rectángulo 11"/>
          <p:cNvSpPr/>
          <p:nvPr/>
        </p:nvSpPr>
        <p:spPr>
          <a:xfrm>
            <a:off x="6583257" y="1682209"/>
            <a:ext cx="576064" cy="1839204"/>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mc:AlternateContent xmlns:mc="http://schemas.openxmlformats.org/markup-compatibility/2006" xmlns:a14="http://schemas.microsoft.com/office/drawing/2010/main">
        <mc:Choice Requires="a14">
          <p:sp>
            <p:nvSpPr>
              <p:cNvPr id="13" name="Rectángulo 12"/>
              <p:cNvSpPr/>
              <p:nvPr/>
            </p:nvSpPr>
            <p:spPr>
              <a:xfrm>
                <a:off x="6307049" y="3571464"/>
                <a:ext cx="944810" cy="61831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C" i="1">
                          <a:latin typeface="Cambria Math" panose="02040503050406030204" pitchFamily="18" charset="0"/>
                        </a:rPr>
                        <m:t>𝐸</m:t>
                      </m:r>
                      <m:r>
                        <a:rPr lang="es-EC" i="0">
                          <a:latin typeface="Cambria Math" panose="02040503050406030204" pitchFamily="18" charset="0"/>
                        </a:rPr>
                        <m:t>=</m:t>
                      </m:r>
                      <m:f>
                        <m:fPr>
                          <m:ctrlPr>
                            <a:rPr lang="es-EC" i="1">
                              <a:latin typeface="Cambria Math" panose="02040503050406030204" pitchFamily="18" charset="0"/>
                            </a:rPr>
                          </m:ctrlPr>
                        </m:fPr>
                        <m:num>
                          <m:r>
                            <a:rPr lang="es-EC" i="1">
                              <a:latin typeface="Cambria Math" panose="02040503050406030204" pitchFamily="18" charset="0"/>
                            </a:rPr>
                            <m:t>h𝑐</m:t>
                          </m:r>
                        </m:num>
                        <m:den>
                          <m:r>
                            <a:rPr lang="es-EC" i="1">
                              <a:latin typeface="Cambria Math" panose="02040503050406030204" pitchFamily="18" charset="0"/>
                            </a:rPr>
                            <m:t>𝜆</m:t>
                          </m:r>
                        </m:den>
                      </m:f>
                    </m:oMath>
                  </m:oMathPara>
                </a14:m>
                <a:endParaRPr lang="es-EC" dirty="0"/>
              </a:p>
            </p:txBody>
          </p:sp>
        </mc:Choice>
        <mc:Fallback xmlns="">
          <p:sp>
            <p:nvSpPr>
              <p:cNvPr id="13" name="Rectángulo 12"/>
              <p:cNvSpPr>
                <a:spLocks noRot="1" noChangeAspect="1" noMove="1" noResize="1" noEditPoints="1" noAdjustHandles="1" noChangeArrowheads="1" noChangeShapeType="1" noTextEdit="1"/>
              </p:cNvSpPr>
              <p:nvPr/>
            </p:nvSpPr>
            <p:spPr>
              <a:xfrm>
                <a:off x="6307049" y="3571464"/>
                <a:ext cx="944810" cy="618311"/>
              </a:xfrm>
              <a:prstGeom prst="rect">
                <a:avLst/>
              </a:prstGeom>
              <a:blipFill rotWithShape="0">
                <a:blip r:embed="rId8"/>
                <a:stretch>
                  <a:fillRect/>
                </a:stretch>
              </a:blipFill>
            </p:spPr>
            <p:txBody>
              <a:bodyPr/>
              <a:lstStyle/>
              <a:p>
                <a:r>
                  <a:rPr lang="es-EC">
                    <a:noFill/>
                  </a:rPr>
                  <a:t> </a:t>
                </a:r>
              </a:p>
            </p:txBody>
          </p:sp>
        </mc:Fallback>
      </mc:AlternateContent>
      <p:sp>
        <p:nvSpPr>
          <p:cNvPr id="16" name="CuadroTexto 15"/>
          <p:cNvSpPr txBox="1"/>
          <p:nvPr/>
        </p:nvSpPr>
        <p:spPr>
          <a:xfrm>
            <a:off x="7092279" y="3805937"/>
            <a:ext cx="1349216" cy="523220"/>
          </a:xfrm>
          <a:prstGeom prst="rect">
            <a:avLst/>
          </a:prstGeom>
          <a:noFill/>
        </p:spPr>
        <p:txBody>
          <a:bodyPr wrap="square" rtlCol="0">
            <a:spAutoFit/>
          </a:bodyPr>
          <a:lstStyle/>
          <a:p>
            <a:r>
              <a:rPr lang="es-EC" sz="1400" dirty="0"/>
              <a:t>ecuación de </a:t>
            </a:r>
            <a:r>
              <a:rPr lang="es-EC" sz="1400" dirty="0" err="1"/>
              <a:t>Plank-Eisntein</a:t>
            </a:r>
            <a:r>
              <a:rPr lang="es-EC" sz="1400" dirty="0"/>
              <a:t> </a:t>
            </a:r>
          </a:p>
        </p:txBody>
      </p:sp>
      <mc:AlternateContent xmlns:mc="http://schemas.openxmlformats.org/markup-compatibility/2006" xmlns:a14="http://schemas.microsoft.com/office/drawing/2010/main">
        <mc:Choice Requires="a14">
          <p:sp>
            <p:nvSpPr>
              <p:cNvPr id="18" name="Rectángulo 17"/>
              <p:cNvSpPr/>
              <p:nvPr/>
            </p:nvSpPr>
            <p:spPr>
              <a:xfrm>
                <a:off x="695997" y="3912094"/>
                <a:ext cx="3278141" cy="32528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s-EC" sz="1400" i="1">
                              <a:latin typeface="Cambria Math" panose="02040503050406030204" pitchFamily="18" charset="0"/>
                            </a:rPr>
                          </m:ctrlPr>
                        </m:sSubPr>
                        <m:e>
                          <m:r>
                            <a:rPr lang="es-EC" sz="1400" i="1">
                              <a:latin typeface="Cambria Math" panose="02040503050406030204" pitchFamily="18" charset="0"/>
                            </a:rPr>
                            <m:t>𝐸</m:t>
                          </m:r>
                        </m:e>
                        <m:sub>
                          <m:r>
                            <a:rPr lang="es-EC" sz="1400" i="1">
                              <a:latin typeface="Cambria Math" panose="02040503050406030204" pitchFamily="18" charset="0"/>
                            </a:rPr>
                            <m:t>𝑜𝑥</m:t>
                          </m:r>
                        </m:sub>
                      </m:sSub>
                      <m:r>
                        <a:rPr lang="es-EC" sz="1400" i="0">
                          <a:latin typeface="Cambria Math" panose="02040503050406030204" pitchFamily="18" charset="0"/>
                        </a:rPr>
                        <m:t>=</m:t>
                      </m:r>
                      <m:sSubSup>
                        <m:sSubSupPr>
                          <m:ctrlPr>
                            <a:rPr lang="es-EC" sz="1400" i="1">
                              <a:latin typeface="Cambria Math" panose="02040503050406030204" pitchFamily="18" charset="0"/>
                            </a:rPr>
                          </m:ctrlPr>
                        </m:sSubSupPr>
                        <m:e>
                          <m:r>
                            <a:rPr lang="es-EC" sz="1400" i="1">
                              <a:latin typeface="Cambria Math" panose="02040503050406030204" pitchFamily="18" charset="0"/>
                            </a:rPr>
                            <m:t>𝐸</m:t>
                          </m:r>
                        </m:e>
                        <m:sub>
                          <m:r>
                            <a:rPr lang="es-EC" sz="1400" i="1">
                              <a:latin typeface="Cambria Math" panose="02040503050406030204" pitchFamily="18" charset="0"/>
                            </a:rPr>
                            <m:t>𝑜𝑥</m:t>
                          </m:r>
                        </m:sub>
                        <m:sup>
                          <m:r>
                            <a:rPr lang="es-EC" sz="1400" i="0">
                              <a:latin typeface="Cambria Math" panose="02040503050406030204" pitchFamily="18" charset="0"/>
                            </a:rPr>
                            <m:t>′</m:t>
                          </m:r>
                        </m:sup>
                      </m:sSubSup>
                      <m:sSub>
                        <m:sSubPr>
                          <m:ctrlPr>
                            <a:rPr lang="es-EC" sz="1400" i="1">
                              <a:latin typeface="Cambria Math" panose="02040503050406030204" pitchFamily="18" charset="0"/>
                            </a:rPr>
                          </m:ctrlPr>
                        </m:sSubPr>
                        <m:e>
                          <m:r>
                            <a:rPr lang="es-EC" sz="1400" i="0">
                              <a:latin typeface="Cambria Math" panose="02040503050406030204" pitchFamily="18" charset="0"/>
                            </a:rPr>
                            <m:t>+</m:t>
                          </m:r>
                          <m:r>
                            <a:rPr lang="es-EC" sz="1400" i="1">
                              <a:latin typeface="Cambria Math" panose="02040503050406030204" pitchFamily="18" charset="0"/>
                            </a:rPr>
                            <m:t>𝐸</m:t>
                          </m:r>
                        </m:e>
                        <m:sub>
                          <m:r>
                            <a:rPr lang="es-EC" sz="1400" i="1">
                              <a:latin typeface="Cambria Math" panose="02040503050406030204" pitchFamily="18" charset="0"/>
                            </a:rPr>
                            <m:t>𝐴</m:t>
                          </m:r>
                          <m:f>
                            <m:fPr>
                              <m:type m:val="lin"/>
                              <m:ctrlPr>
                                <a:rPr lang="es-EC" sz="1400" i="1">
                                  <a:latin typeface="Cambria Math" panose="02040503050406030204" pitchFamily="18" charset="0"/>
                                </a:rPr>
                              </m:ctrlPr>
                            </m:fPr>
                            <m:num>
                              <m:r>
                                <a:rPr lang="es-EC" sz="1400" i="1">
                                  <a:latin typeface="Cambria Math" panose="02040503050406030204" pitchFamily="18" charset="0"/>
                                </a:rPr>
                                <m:t>𝑔</m:t>
                              </m:r>
                            </m:num>
                            <m:den>
                              <m:r>
                                <a:rPr lang="es-EC" sz="1400" i="1">
                                  <a:latin typeface="Cambria Math" panose="02040503050406030204" pitchFamily="18" charset="0"/>
                                </a:rPr>
                                <m:t>𝐴</m:t>
                              </m:r>
                            </m:den>
                          </m:f>
                          <m:r>
                            <a:rPr lang="es-EC" sz="1400" i="1">
                              <a:latin typeface="Cambria Math" panose="02040503050406030204" pitchFamily="18" charset="0"/>
                            </a:rPr>
                            <m:t>𝑔𝐶𝑙</m:t>
                          </m:r>
                        </m:sub>
                      </m:sSub>
                      <m:r>
                        <a:rPr lang="es-EC" sz="1400" i="0">
                          <a:latin typeface="Cambria Math" panose="02040503050406030204" pitchFamily="18" charset="0"/>
                        </a:rPr>
                        <m:t>≅</m:t>
                      </m:r>
                      <m:sSubSup>
                        <m:sSubSupPr>
                          <m:ctrlPr>
                            <a:rPr lang="es-EC" sz="1400" i="1">
                              <a:latin typeface="Cambria Math" panose="02040503050406030204" pitchFamily="18" charset="0"/>
                            </a:rPr>
                          </m:ctrlPr>
                        </m:sSubSupPr>
                        <m:e>
                          <m:r>
                            <a:rPr lang="es-EC" sz="1400" i="1">
                              <a:latin typeface="Cambria Math" panose="02040503050406030204" pitchFamily="18" charset="0"/>
                            </a:rPr>
                            <m:t>𝐸</m:t>
                          </m:r>
                        </m:e>
                        <m:sub>
                          <m:r>
                            <a:rPr lang="es-EC" sz="1400" i="1">
                              <a:latin typeface="Cambria Math" panose="02040503050406030204" pitchFamily="18" charset="0"/>
                            </a:rPr>
                            <m:t>𝑜𝑥</m:t>
                          </m:r>
                        </m:sub>
                        <m:sup>
                          <m:r>
                            <a:rPr lang="es-EC" sz="1400" i="0">
                              <a:latin typeface="Cambria Math" panose="02040503050406030204" pitchFamily="18" charset="0"/>
                            </a:rPr>
                            <m:t>′</m:t>
                          </m:r>
                        </m:sup>
                      </m:sSubSup>
                      <m:r>
                        <a:rPr lang="es-EC" sz="1400" i="0">
                          <a:latin typeface="Cambria Math" panose="02040503050406030204" pitchFamily="18" charset="0"/>
                        </a:rPr>
                        <m:t>+</m:t>
                      </m:r>
                      <m:sSub>
                        <m:sSubPr>
                          <m:ctrlPr>
                            <a:rPr lang="es-EC" sz="1400" i="1">
                              <a:latin typeface="Cambria Math" panose="02040503050406030204" pitchFamily="18" charset="0"/>
                            </a:rPr>
                          </m:ctrlPr>
                        </m:sSubPr>
                        <m:e>
                          <m:r>
                            <a:rPr lang="es-EC" sz="1400" i="1">
                              <a:latin typeface="Cambria Math" panose="02040503050406030204" pitchFamily="18" charset="0"/>
                            </a:rPr>
                            <m:t>𝐸</m:t>
                          </m:r>
                        </m:e>
                        <m:sub>
                          <m:r>
                            <a:rPr lang="es-EC" sz="1400" i="1">
                              <a:latin typeface="Cambria Math" panose="02040503050406030204" pitchFamily="18" charset="0"/>
                            </a:rPr>
                            <m:t>𝑉𝐴𝐶</m:t>
                          </m:r>
                        </m:sub>
                      </m:sSub>
                      <m:r>
                        <a:rPr lang="es-EC" sz="1400" i="0">
                          <a:latin typeface="Cambria Math" panose="02040503050406030204" pitchFamily="18" charset="0"/>
                        </a:rPr>
                        <m:t>+4,4</m:t>
                      </m:r>
                    </m:oMath>
                  </m:oMathPara>
                </a14:m>
                <a:endParaRPr lang="es-EC" sz="1400" dirty="0"/>
              </a:p>
            </p:txBody>
          </p:sp>
        </mc:Choice>
        <mc:Fallback xmlns="">
          <p:sp>
            <p:nvSpPr>
              <p:cNvPr id="18" name="Rectángulo 17"/>
              <p:cNvSpPr>
                <a:spLocks noRot="1" noChangeAspect="1" noMove="1" noResize="1" noEditPoints="1" noAdjustHandles="1" noChangeArrowheads="1" noChangeShapeType="1" noTextEdit="1"/>
              </p:cNvSpPr>
              <p:nvPr/>
            </p:nvSpPr>
            <p:spPr>
              <a:xfrm>
                <a:off x="695997" y="3912094"/>
                <a:ext cx="3278141" cy="325282"/>
              </a:xfrm>
              <a:prstGeom prst="rect">
                <a:avLst/>
              </a:prstGeom>
              <a:blipFill rotWithShape="0">
                <a:blip r:embed="rId9"/>
                <a:stretch>
                  <a:fillRect t="-35849" b="-103774"/>
                </a:stretch>
              </a:blipFill>
            </p:spPr>
            <p:txBody>
              <a:bodyPr/>
              <a:lstStyle/>
              <a:p>
                <a:r>
                  <a:rPr lang="es-EC">
                    <a:noFill/>
                  </a:rPr>
                  <a:t> </a:t>
                </a:r>
              </a:p>
            </p:txBody>
          </p:sp>
        </mc:Fallback>
      </mc:AlternateContent>
      <p:sp>
        <p:nvSpPr>
          <p:cNvPr id="20" name="Rectángulo 19"/>
          <p:cNvSpPr/>
          <p:nvPr/>
        </p:nvSpPr>
        <p:spPr>
          <a:xfrm>
            <a:off x="471604" y="5326816"/>
            <a:ext cx="3894592"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(Wang, </a:t>
            </a:r>
            <a:r>
              <a:rPr lang="es-EC" dirty="0" err="1">
                <a:latin typeface="Times New Roman" panose="02020603050405020304" pitchFamily="18" charset="0"/>
                <a:ea typeface="Calibri" panose="020F0502020204030204" pitchFamily="34" charset="0"/>
              </a:rPr>
              <a:t>Liu</a:t>
            </a:r>
            <a:r>
              <a:rPr lang="es-EC" dirty="0">
                <a:latin typeface="Times New Roman" panose="02020603050405020304" pitchFamily="18" charset="0"/>
                <a:ea typeface="Calibri" panose="020F0502020204030204" pitchFamily="34" charset="0"/>
              </a:rPr>
              <a:t>, </a:t>
            </a:r>
            <a:r>
              <a:rPr lang="es-EC" dirty="0" err="1">
                <a:latin typeface="Times New Roman" panose="02020603050405020304" pitchFamily="18" charset="0"/>
                <a:ea typeface="Calibri" panose="020F0502020204030204" pitchFamily="34" charset="0"/>
              </a:rPr>
              <a:t>Qu</a:t>
            </a:r>
            <a:r>
              <a:rPr lang="es-EC" dirty="0">
                <a:latin typeface="Times New Roman" panose="02020603050405020304" pitchFamily="18" charset="0"/>
                <a:ea typeface="Calibri" panose="020F0502020204030204" pitchFamily="34" charset="0"/>
              </a:rPr>
              <a:t>, Wang, &amp; </a:t>
            </a:r>
            <a:r>
              <a:rPr lang="es-EC" dirty="0" err="1">
                <a:latin typeface="Times New Roman" panose="02020603050405020304" pitchFamily="18" charset="0"/>
                <a:ea typeface="Calibri" panose="020F0502020204030204" pitchFamily="34" charset="0"/>
              </a:rPr>
              <a:t>Huang</a:t>
            </a:r>
            <a:r>
              <a:rPr lang="es-EC" dirty="0">
                <a:latin typeface="Times New Roman" panose="02020603050405020304" pitchFamily="18" charset="0"/>
                <a:ea typeface="Calibri" panose="020F0502020204030204" pitchFamily="34" charset="0"/>
              </a:rPr>
              <a:t>, 2017)</a:t>
            </a:r>
            <a:endParaRPr lang="es-EC" dirty="0"/>
          </a:p>
        </p:txBody>
      </p:sp>
    </p:spTree>
    <p:extLst>
      <p:ext uri="{BB962C8B-B14F-4D97-AF65-F5344CB8AC3E}">
        <p14:creationId xmlns:p14="http://schemas.microsoft.com/office/powerpoint/2010/main" val="39623981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6732240" y="6021287"/>
            <a:ext cx="2232248" cy="63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1 CuadroTexto"/>
          <p:cNvSpPr txBox="1"/>
          <p:nvPr/>
        </p:nvSpPr>
        <p:spPr>
          <a:xfrm>
            <a:off x="251520" y="655211"/>
            <a:ext cx="4464496" cy="1231106"/>
          </a:xfrm>
          <a:prstGeom prst="rect">
            <a:avLst/>
          </a:prstGeom>
          <a:noFill/>
        </p:spPr>
        <p:txBody>
          <a:bodyPr wrap="square" rtlCol="0">
            <a:spAutoFit/>
          </a:bodyPr>
          <a:lstStyle/>
          <a:p>
            <a:pPr marL="0" lvl="1"/>
            <a:r>
              <a:rPr lang="es-EC" b="1" dirty="0"/>
              <a:t>Degradación de colorantes asistida por </a:t>
            </a:r>
            <a:r>
              <a:rPr lang="es-EC" b="1" dirty="0" err="1"/>
              <a:t>nanopartículas</a:t>
            </a:r>
            <a:r>
              <a:rPr lang="es-EC" b="1" dirty="0"/>
              <a:t> de plata preparadas con AgNO</a:t>
            </a:r>
            <a:r>
              <a:rPr lang="es-EC" b="1" baseline="-25000" dirty="0"/>
              <a:t>3</a:t>
            </a:r>
            <a:r>
              <a:rPr lang="es-EC" b="1" dirty="0"/>
              <a:t> (</a:t>
            </a:r>
            <a:r>
              <a:rPr lang="es-EC" b="1" dirty="0" smtClean="0"/>
              <a:t>1 y 10mM) y </a:t>
            </a:r>
            <a:r>
              <a:rPr lang="es-EC" b="1" dirty="0"/>
              <a:t>carrasquilla</a:t>
            </a:r>
            <a:endParaRPr lang="es-EC" sz="2000" b="1" dirty="0"/>
          </a:p>
          <a:p>
            <a:endParaRPr lang="es-EC" dirty="0"/>
          </a:p>
        </p:txBody>
      </p:sp>
      <p:sp>
        <p:nvSpPr>
          <p:cNvPr id="17" name="1 Título"/>
          <p:cNvSpPr>
            <a:spLocks noGrp="1"/>
          </p:cNvSpPr>
          <p:nvPr>
            <p:ph type="title"/>
          </p:nvPr>
        </p:nvSpPr>
        <p:spPr>
          <a:xfrm>
            <a:off x="0" y="0"/>
            <a:ext cx="8229600" cy="620688"/>
          </a:xfrm>
        </p:spPr>
        <p:txBody>
          <a:bodyPr/>
          <a:lstStyle/>
          <a:p>
            <a:r>
              <a:rPr lang="es-MX" sz="3800" i="0" dirty="0" smtClean="0">
                <a:solidFill>
                  <a:schemeClr val="tx1"/>
                </a:solidFill>
                <a:latin typeface="Cambria" pitchFamily="18" charset="0"/>
              </a:rPr>
              <a:t>  </a:t>
            </a:r>
            <a:r>
              <a:rPr lang="es-MX" sz="3800" i="0" dirty="0">
                <a:solidFill>
                  <a:schemeClr val="tx1"/>
                </a:solidFill>
                <a:latin typeface="Cambria" pitchFamily="18" charset="0"/>
              </a:rPr>
              <a:t>RESULTADOS Y DISCUSIÓN</a:t>
            </a:r>
          </a:p>
        </p:txBody>
      </p:sp>
      <p:sp>
        <p:nvSpPr>
          <p:cNvPr id="3" name="Rectangle 2"/>
          <p:cNvSpPr>
            <a:spLocks noChangeArrowheads="1"/>
          </p:cNvSpPr>
          <p:nvPr/>
        </p:nvSpPr>
        <p:spPr bwMode="auto">
          <a:xfrm>
            <a:off x="4029075" y="12687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3385392" y="407473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angle 2"/>
          <p:cNvSpPr>
            <a:spLocks noChangeArrowheads="1"/>
          </p:cNvSpPr>
          <p:nvPr/>
        </p:nvSpPr>
        <p:spPr bwMode="auto">
          <a:xfrm>
            <a:off x="625570" y="6026461"/>
            <a:ext cx="112793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899592" y="1683959"/>
            <a:ext cx="100185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8" name="Rectangle 2"/>
          <p:cNvSpPr>
            <a:spLocks noChangeArrowheads="1"/>
          </p:cNvSpPr>
          <p:nvPr/>
        </p:nvSpPr>
        <p:spPr bwMode="auto">
          <a:xfrm>
            <a:off x="611560" y="2852935"/>
            <a:ext cx="112793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p:cNvSpPr>
            <a:spLocks noChangeArrowheads="1"/>
          </p:cNvSpPr>
          <p:nvPr/>
        </p:nvSpPr>
        <p:spPr bwMode="auto">
          <a:xfrm>
            <a:off x="608439" y="1091727"/>
            <a:ext cx="1304392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9" name="Rectangle 6"/>
          <p:cNvSpPr>
            <a:spLocks noChangeArrowheads="1"/>
          </p:cNvSpPr>
          <p:nvPr/>
        </p:nvSpPr>
        <p:spPr bwMode="auto">
          <a:xfrm>
            <a:off x="5338017" y="109172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1" name="Rectangle 8"/>
          <p:cNvSpPr>
            <a:spLocks noChangeArrowheads="1"/>
          </p:cNvSpPr>
          <p:nvPr/>
        </p:nvSpPr>
        <p:spPr bwMode="auto">
          <a:xfrm>
            <a:off x="5384544" y="352997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angle 2"/>
          <p:cNvSpPr>
            <a:spLocks noChangeArrowheads="1"/>
          </p:cNvSpPr>
          <p:nvPr/>
        </p:nvSpPr>
        <p:spPr bwMode="auto">
          <a:xfrm>
            <a:off x="660154" y="1277283"/>
            <a:ext cx="1129379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39661" y="5497563"/>
            <a:ext cx="3884267" cy="523220"/>
          </a:xfrm>
          <a:prstGeom prst="rect">
            <a:avLst/>
          </a:prstGeom>
        </p:spPr>
        <p:txBody>
          <a:bodyPr wrap="square">
            <a:spAutoFit/>
          </a:bodyPr>
          <a:lstStyle/>
          <a:p>
            <a:pPr algn="ctr">
              <a:spcAft>
                <a:spcPts val="1000"/>
              </a:spcAft>
            </a:pPr>
            <a:r>
              <a:rPr lang="es-ES" sz="1400" dirty="0"/>
              <a:t>D</a:t>
            </a:r>
            <a:r>
              <a:rPr lang="es-ES" sz="1400" dirty="0" smtClean="0"/>
              <a:t>egradación </a:t>
            </a:r>
            <a:r>
              <a:rPr lang="es-ES" sz="1400" dirty="0"/>
              <a:t>del</a:t>
            </a:r>
            <a:r>
              <a:rPr lang="es-ES" sz="1400" b="1" dirty="0"/>
              <a:t> </a:t>
            </a:r>
            <a:r>
              <a:rPr lang="es-EC" sz="1400" dirty="0"/>
              <a:t>colorante (MB) asistida por </a:t>
            </a:r>
            <a:r>
              <a:rPr lang="es-EC" sz="1400" dirty="0" err="1" smtClean="0"/>
              <a:t>AgNPs</a:t>
            </a:r>
            <a:endParaRPr lang="es-EC" sz="1400" i="1" dirty="0">
              <a:solidFill>
                <a:srgbClr val="44546A"/>
              </a:solidFill>
              <a:effectLst/>
              <a:latin typeface="+mj-lt"/>
              <a:ea typeface="Calibri" panose="020F0502020204030204" pitchFamily="34" charset="0"/>
              <a:cs typeface="Times New Roman" panose="02020603050405020304" pitchFamily="18" charset="0"/>
            </a:endParaRPr>
          </a:p>
        </p:txBody>
      </p:sp>
      <p:sp>
        <p:nvSpPr>
          <p:cNvPr id="14" name="Rectangle 2"/>
          <p:cNvSpPr>
            <a:spLocks noChangeArrowheads="1"/>
          </p:cNvSpPr>
          <p:nvPr/>
        </p:nvSpPr>
        <p:spPr bwMode="auto">
          <a:xfrm>
            <a:off x="471604" y="114000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2"/>
          <p:cNvSpPr>
            <a:spLocks noChangeArrowheads="1"/>
          </p:cNvSpPr>
          <p:nvPr/>
        </p:nvSpPr>
        <p:spPr bwMode="auto">
          <a:xfrm>
            <a:off x="337688" y="1397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6" name="Rectangle 4"/>
          <p:cNvSpPr>
            <a:spLocks noChangeArrowheads="1"/>
          </p:cNvSpPr>
          <p:nvPr/>
        </p:nvSpPr>
        <p:spPr bwMode="auto">
          <a:xfrm>
            <a:off x="806034" y="1562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0" name="Rectangle 6"/>
          <p:cNvSpPr>
            <a:spLocks noChangeArrowheads="1"/>
          </p:cNvSpPr>
          <p:nvPr/>
        </p:nvSpPr>
        <p:spPr bwMode="auto">
          <a:xfrm>
            <a:off x="4424575" y="92543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4"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6" name="CuadroTexto 25"/>
          <p:cNvSpPr txBox="1"/>
          <p:nvPr/>
        </p:nvSpPr>
        <p:spPr>
          <a:xfrm>
            <a:off x="4415362" y="5678122"/>
            <a:ext cx="3469006" cy="523220"/>
          </a:xfrm>
          <a:prstGeom prst="rect">
            <a:avLst/>
          </a:prstGeom>
          <a:noFill/>
        </p:spPr>
        <p:txBody>
          <a:bodyPr wrap="square" rtlCol="0">
            <a:spAutoFit/>
          </a:bodyPr>
          <a:lstStyle/>
          <a:p>
            <a:pPr algn="ctr"/>
            <a:r>
              <a:rPr lang="es-EC" sz="1400" b="1" dirty="0" smtClean="0"/>
              <a:t>Cinéticas </a:t>
            </a:r>
            <a:r>
              <a:rPr lang="es-EC" sz="1400" b="1" dirty="0"/>
              <a:t>lineales de MB + </a:t>
            </a:r>
            <a:r>
              <a:rPr lang="es-EC" sz="1400" b="1" dirty="0" err="1"/>
              <a:t>AgNPs</a:t>
            </a:r>
            <a:r>
              <a:rPr lang="es-EC" sz="1400" b="1" dirty="0"/>
              <a:t>: </a:t>
            </a:r>
            <a:endParaRPr lang="es-EC" sz="1400" b="1" dirty="0" smtClean="0"/>
          </a:p>
          <a:p>
            <a:pPr algn="ctr"/>
            <a:r>
              <a:rPr lang="es-EC" sz="1400" b="1" dirty="0" smtClean="0"/>
              <a:t>modelo </a:t>
            </a:r>
            <a:r>
              <a:rPr lang="es-EC" sz="1400" b="1" dirty="0"/>
              <a:t>de primer orden</a:t>
            </a:r>
          </a:p>
        </p:txBody>
      </p:sp>
      <p:sp>
        <p:nvSpPr>
          <p:cNvPr id="27" name="Rectángulo 26"/>
          <p:cNvSpPr/>
          <p:nvPr/>
        </p:nvSpPr>
        <p:spPr>
          <a:xfrm>
            <a:off x="4626230" y="528541"/>
            <a:ext cx="389850" cy="369332"/>
          </a:xfrm>
          <a:prstGeom prst="rect">
            <a:avLst/>
          </a:prstGeom>
        </p:spPr>
        <p:txBody>
          <a:bodyPr wrap="none">
            <a:spAutoFit/>
          </a:bodyPr>
          <a:lstStyle/>
          <a:p>
            <a:r>
              <a:rPr lang="es-ES" dirty="0">
                <a:solidFill>
                  <a:srgbClr val="000000"/>
                </a:solidFill>
                <a:ea typeface="Calibri" panose="020F0502020204030204" pitchFamily="34" charset="0"/>
                <a:cs typeface="Times New Roman" panose="02020603050405020304" pitchFamily="18" charset="0"/>
              </a:rPr>
              <a:t>a)</a:t>
            </a:r>
            <a:endParaRPr lang="es-EC" dirty="0"/>
          </a:p>
        </p:txBody>
      </p:sp>
      <p:sp>
        <p:nvSpPr>
          <p:cNvPr id="28" name="Rectángulo 27"/>
          <p:cNvSpPr/>
          <p:nvPr/>
        </p:nvSpPr>
        <p:spPr>
          <a:xfrm>
            <a:off x="4653754" y="3052412"/>
            <a:ext cx="389850" cy="369332"/>
          </a:xfrm>
          <a:prstGeom prst="rect">
            <a:avLst/>
          </a:prstGeom>
        </p:spPr>
        <p:txBody>
          <a:bodyPr wrap="none">
            <a:spAutoFit/>
          </a:bodyPr>
          <a:lstStyle/>
          <a:p>
            <a:r>
              <a:rPr lang="es-ES" dirty="0">
                <a:solidFill>
                  <a:srgbClr val="000000"/>
                </a:solidFill>
                <a:ea typeface="Calibri" panose="020F0502020204030204" pitchFamily="34" charset="0"/>
                <a:cs typeface="Times New Roman" panose="02020603050405020304" pitchFamily="18" charset="0"/>
              </a:rPr>
              <a:t>b</a:t>
            </a:r>
            <a:r>
              <a:rPr lang="es-ES" dirty="0" smtClean="0">
                <a:solidFill>
                  <a:srgbClr val="000000"/>
                </a:solidFill>
                <a:ea typeface="Calibri" panose="020F0502020204030204" pitchFamily="34" charset="0"/>
                <a:cs typeface="Times New Roman" panose="02020603050405020304" pitchFamily="18" charset="0"/>
              </a:rPr>
              <a:t>)</a:t>
            </a:r>
            <a:endParaRPr lang="es-EC" dirty="0"/>
          </a:p>
        </p:txBody>
      </p:sp>
      <p:sp>
        <p:nvSpPr>
          <p:cNvPr id="29" name="CuadroTexto 28"/>
          <p:cNvSpPr txBox="1"/>
          <p:nvPr/>
        </p:nvSpPr>
        <p:spPr>
          <a:xfrm>
            <a:off x="273084" y="1767554"/>
            <a:ext cx="2018501" cy="369332"/>
          </a:xfrm>
          <a:prstGeom prst="rect">
            <a:avLst/>
          </a:prstGeom>
          <a:noFill/>
        </p:spPr>
        <p:txBody>
          <a:bodyPr wrap="none" rtlCol="0">
            <a:spAutoFit/>
          </a:bodyPr>
          <a:lstStyle/>
          <a:p>
            <a:r>
              <a:rPr lang="es-EC" b="1" dirty="0" smtClean="0">
                <a:solidFill>
                  <a:srgbClr val="0070C0"/>
                </a:solidFill>
              </a:rPr>
              <a:t>Azul de metileno</a:t>
            </a:r>
            <a:endParaRPr lang="es-EC" b="1" dirty="0">
              <a:solidFill>
                <a:srgbClr val="0070C0"/>
              </a:solidFill>
            </a:endParaRPr>
          </a:p>
        </p:txBody>
      </p:sp>
      <p:pic>
        <p:nvPicPr>
          <p:cNvPr id="30" name="Imagen 29" descr="20180111_151736"/>
          <p:cNvPicPr/>
          <p:nvPr/>
        </p:nvPicPr>
        <p:blipFill>
          <a:blip r:embed="rId4" cstate="print">
            <a:extLst>
              <a:ext uri="{28A0092B-C50C-407E-A947-70E740481C1C}">
                <a14:useLocalDpi xmlns:a14="http://schemas.microsoft.com/office/drawing/2010/main" val="0"/>
              </a:ext>
            </a:extLst>
          </a:blip>
          <a:srcRect l="3798" r="13280" b="15166"/>
          <a:stretch>
            <a:fillRect/>
          </a:stretch>
        </p:blipFill>
        <p:spPr bwMode="auto">
          <a:xfrm>
            <a:off x="7770576" y="1752861"/>
            <a:ext cx="1264285" cy="778510"/>
          </a:xfrm>
          <a:prstGeom prst="rect">
            <a:avLst/>
          </a:prstGeom>
          <a:noFill/>
        </p:spPr>
      </p:pic>
      <p:pic>
        <p:nvPicPr>
          <p:cNvPr id="31" name="Imagen 30" descr="20180111_144608"/>
          <p:cNvPicPr/>
          <p:nvPr/>
        </p:nvPicPr>
        <p:blipFill>
          <a:blip r:embed="rId5" cstate="print">
            <a:extLst>
              <a:ext uri="{28A0092B-C50C-407E-A947-70E740481C1C}">
                <a14:useLocalDpi xmlns:a14="http://schemas.microsoft.com/office/drawing/2010/main" val="0"/>
              </a:ext>
            </a:extLst>
          </a:blip>
          <a:srcRect l="7843" r="6528" b="9933"/>
          <a:stretch>
            <a:fillRect/>
          </a:stretch>
        </p:blipFill>
        <p:spPr bwMode="auto">
          <a:xfrm>
            <a:off x="7724012" y="5037936"/>
            <a:ext cx="1322705" cy="845185"/>
          </a:xfrm>
          <a:prstGeom prst="rect">
            <a:avLst/>
          </a:prstGeom>
          <a:noFill/>
        </p:spPr>
      </p:pic>
      <p:pic>
        <p:nvPicPr>
          <p:cNvPr id="32" name="Imagen 31"/>
          <p:cNvPicPr>
            <a:picLocks noChangeAspect="1"/>
          </p:cNvPicPr>
          <p:nvPr/>
        </p:nvPicPr>
        <p:blipFill rotWithShape="1">
          <a:blip r:embed="rId6" cstate="print">
            <a:extLst>
              <a:ext uri="{28A0092B-C50C-407E-A947-70E740481C1C}">
                <a14:useLocalDpi xmlns:a14="http://schemas.microsoft.com/office/drawing/2010/main" val="0"/>
              </a:ext>
            </a:extLst>
          </a:blip>
          <a:srcRect l="20075" t="31625" r="30312" b="38188"/>
          <a:stretch/>
        </p:blipFill>
        <p:spPr>
          <a:xfrm rot="5400000">
            <a:off x="7658094" y="686160"/>
            <a:ext cx="1518886" cy="554514"/>
          </a:xfrm>
          <a:prstGeom prst="rect">
            <a:avLst/>
          </a:prstGeom>
        </p:spPr>
      </p:pic>
      <p:pic>
        <p:nvPicPr>
          <p:cNvPr id="33" name="Imagen 32"/>
          <p:cNvPicPr>
            <a:picLocks noChangeAspect="1"/>
          </p:cNvPicPr>
          <p:nvPr/>
        </p:nvPicPr>
        <p:blipFill rotWithShape="1">
          <a:blip r:embed="rId7" cstate="print">
            <a:extLst>
              <a:ext uri="{28A0092B-C50C-407E-A947-70E740481C1C}">
                <a14:useLocalDpi xmlns:a14="http://schemas.microsoft.com/office/drawing/2010/main" val="0"/>
              </a:ext>
            </a:extLst>
          </a:blip>
          <a:srcRect l="31101" t="36875" r="24800" b="35563"/>
          <a:stretch/>
        </p:blipFill>
        <p:spPr>
          <a:xfrm rot="5400000">
            <a:off x="7677622" y="3984391"/>
            <a:ext cx="1443256" cy="535015"/>
          </a:xfrm>
          <a:prstGeom prst="rect">
            <a:avLst/>
          </a:prstGeom>
        </p:spPr>
      </p:pic>
      <p:sp>
        <p:nvSpPr>
          <p:cNvPr id="13" name="Rectangle 49"/>
          <p:cNvSpPr>
            <a:spLocks noChangeArrowheads="1"/>
          </p:cNvSpPr>
          <p:nvPr/>
        </p:nvSpPr>
        <p:spPr bwMode="auto">
          <a:xfrm flipV="1">
            <a:off x="-170202" y="3428691"/>
            <a:ext cx="14415397" cy="5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15" name="Objeto 14"/>
          <p:cNvGraphicFramePr>
            <a:graphicFrameLocks noChangeAspect="1"/>
          </p:cNvGraphicFramePr>
          <p:nvPr>
            <p:extLst>
              <p:ext uri="{D42A27DB-BD31-4B8C-83A1-F6EECF244321}">
                <p14:modId xmlns:p14="http://schemas.microsoft.com/office/powerpoint/2010/main" val="2385211835"/>
              </p:ext>
            </p:extLst>
          </p:nvPr>
        </p:nvGraphicFramePr>
        <p:xfrm>
          <a:off x="-253276" y="1683959"/>
          <a:ext cx="5296839" cy="4066864"/>
        </p:xfrm>
        <a:graphic>
          <a:graphicData uri="http://schemas.openxmlformats.org/presentationml/2006/ole">
            <mc:AlternateContent xmlns:mc="http://schemas.openxmlformats.org/markup-compatibility/2006">
              <mc:Choice xmlns:v="urn:schemas-microsoft-com:vml" Requires="v">
                <p:oleObj spid="_x0000_s31975" name="Graph" r:id="rId8" imgW="4153814" imgH="2901696" progId="Origin50.Graph">
                  <p:embed/>
                </p:oleObj>
              </mc:Choice>
              <mc:Fallback>
                <p:oleObj name="Graph" r:id="rId8" imgW="4153814" imgH="2901696" progId="Origin50.Graph">
                  <p:embed/>
                  <p:pic>
                    <p:nvPicPr>
                      <p:cNvPr id="0" name="Object 4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53276" y="1683959"/>
                        <a:ext cx="5296839" cy="4066864"/>
                      </a:xfrm>
                      <a:prstGeom prst="rect">
                        <a:avLst/>
                      </a:prstGeom>
                      <a:noFill/>
                    </p:spPr>
                  </p:pic>
                </p:oleObj>
              </mc:Fallback>
            </mc:AlternateContent>
          </a:graphicData>
        </a:graphic>
      </p:graphicFrame>
      <p:sp>
        <p:nvSpPr>
          <p:cNvPr id="22" name="Rectangle 51"/>
          <p:cNvSpPr>
            <a:spLocks noChangeArrowheads="1"/>
          </p:cNvSpPr>
          <p:nvPr/>
        </p:nvSpPr>
        <p:spPr bwMode="auto">
          <a:xfrm>
            <a:off x="4415362" y="98474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34" name="Objeto 33"/>
          <p:cNvGraphicFramePr>
            <a:graphicFrameLocks noChangeAspect="1"/>
          </p:cNvGraphicFramePr>
          <p:nvPr>
            <p:extLst>
              <p:ext uri="{D42A27DB-BD31-4B8C-83A1-F6EECF244321}">
                <p14:modId xmlns:p14="http://schemas.microsoft.com/office/powerpoint/2010/main" val="1654937414"/>
              </p:ext>
            </p:extLst>
          </p:nvPr>
        </p:nvGraphicFramePr>
        <p:xfrm>
          <a:off x="4264909" y="639065"/>
          <a:ext cx="3575307" cy="2496175"/>
        </p:xfrm>
        <a:graphic>
          <a:graphicData uri="http://schemas.openxmlformats.org/presentationml/2006/ole">
            <mc:AlternateContent xmlns:mc="http://schemas.openxmlformats.org/markup-compatibility/2006">
              <mc:Choice xmlns:v="urn:schemas-microsoft-com:vml" Requires="v">
                <p:oleObj spid="_x0000_s31976" name="Graph" r:id="rId10" imgW="4153814" imgH="2901696" progId="Origin50.Graph">
                  <p:embed/>
                </p:oleObj>
              </mc:Choice>
              <mc:Fallback>
                <p:oleObj name="Graph" r:id="rId10" imgW="4153814" imgH="2901696" progId="Origin50.Graph">
                  <p:embed/>
                  <p:pic>
                    <p:nvPicPr>
                      <p:cNvPr id="0" name="Object 5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64909" y="639065"/>
                        <a:ext cx="3575307" cy="2496175"/>
                      </a:xfrm>
                      <a:prstGeom prst="rect">
                        <a:avLst/>
                      </a:prstGeom>
                      <a:noFill/>
                      <a:extLst/>
                    </p:spPr>
                  </p:pic>
                </p:oleObj>
              </mc:Fallback>
            </mc:AlternateContent>
          </a:graphicData>
        </a:graphic>
      </p:graphicFrame>
      <p:sp>
        <p:nvSpPr>
          <p:cNvPr id="35" name="Rectangle 53"/>
          <p:cNvSpPr>
            <a:spLocks noChangeArrowheads="1"/>
          </p:cNvSpPr>
          <p:nvPr/>
        </p:nvSpPr>
        <p:spPr bwMode="auto">
          <a:xfrm>
            <a:off x="4406825" y="327672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36" name="Objeto 35"/>
          <p:cNvGraphicFramePr>
            <a:graphicFrameLocks noChangeAspect="1"/>
          </p:cNvGraphicFramePr>
          <p:nvPr>
            <p:extLst>
              <p:ext uri="{D42A27DB-BD31-4B8C-83A1-F6EECF244321}">
                <p14:modId xmlns:p14="http://schemas.microsoft.com/office/powerpoint/2010/main" val="3612967704"/>
              </p:ext>
            </p:extLst>
          </p:nvPr>
        </p:nvGraphicFramePr>
        <p:xfrm>
          <a:off x="4264909" y="3128597"/>
          <a:ext cx="3775818" cy="2654178"/>
        </p:xfrm>
        <a:graphic>
          <a:graphicData uri="http://schemas.openxmlformats.org/presentationml/2006/ole">
            <mc:AlternateContent xmlns:mc="http://schemas.openxmlformats.org/markup-compatibility/2006">
              <mc:Choice xmlns:v="urn:schemas-microsoft-com:vml" Requires="v">
                <p:oleObj spid="_x0000_s31977" name="Graph" r:id="rId12" imgW="4153814" imgH="2901696" progId="Origin50.Graph">
                  <p:embed/>
                </p:oleObj>
              </mc:Choice>
              <mc:Fallback>
                <p:oleObj name="Graph" r:id="rId12" imgW="4153814" imgH="2901696" progId="Origin50.Graph">
                  <p:embed/>
                  <p:pic>
                    <p:nvPicPr>
                      <p:cNvPr id="0" name="Object 5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64909" y="3128597"/>
                        <a:ext cx="3775818" cy="2654178"/>
                      </a:xfrm>
                      <a:prstGeom prst="rect">
                        <a:avLst/>
                      </a:prstGeom>
                      <a:noFill/>
                      <a:extLst/>
                    </p:spPr>
                  </p:pic>
                </p:oleObj>
              </mc:Fallback>
            </mc:AlternateContent>
          </a:graphicData>
        </a:graphic>
      </p:graphicFrame>
      <p:sp>
        <p:nvSpPr>
          <p:cNvPr id="25" name="Rectángulo 24"/>
          <p:cNvSpPr/>
          <p:nvPr/>
        </p:nvSpPr>
        <p:spPr>
          <a:xfrm>
            <a:off x="6694060" y="2937283"/>
            <a:ext cx="2592376" cy="307777"/>
          </a:xfrm>
          <a:prstGeom prst="rect">
            <a:avLst/>
          </a:prstGeom>
        </p:spPr>
        <p:txBody>
          <a:bodyPr wrap="none">
            <a:spAutoFit/>
          </a:bodyPr>
          <a:lstStyle/>
          <a:p>
            <a:r>
              <a:rPr lang="es-EC" sz="1400" dirty="0">
                <a:latin typeface="Arial" panose="020B0604020202020204" pitchFamily="34" charset="0"/>
                <a:ea typeface="Calibri" panose="020F0502020204030204" pitchFamily="34" charset="0"/>
                <a:cs typeface="Arial" panose="020B0604020202020204" pitchFamily="34" charset="0"/>
              </a:rPr>
              <a:t>(Edison &amp; </a:t>
            </a:r>
            <a:r>
              <a:rPr lang="es-EC" sz="1400" dirty="0" err="1">
                <a:latin typeface="Arial" panose="020B0604020202020204" pitchFamily="34" charset="0"/>
                <a:ea typeface="Calibri" panose="020F0502020204030204" pitchFamily="34" charset="0"/>
                <a:cs typeface="Arial" panose="020B0604020202020204" pitchFamily="34" charset="0"/>
              </a:rPr>
              <a:t>Sethuraman</a:t>
            </a:r>
            <a:r>
              <a:rPr lang="es-EC" sz="1400" dirty="0">
                <a:latin typeface="Arial" panose="020B0604020202020204" pitchFamily="34" charset="0"/>
                <a:ea typeface="Calibri" panose="020F0502020204030204" pitchFamily="34" charset="0"/>
                <a:cs typeface="Arial" panose="020B0604020202020204" pitchFamily="34" charset="0"/>
              </a:rPr>
              <a:t>, 2012</a:t>
            </a:r>
            <a:r>
              <a:rPr lang="es-EC" sz="1400" dirty="0" smtClean="0">
                <a:latin typeface="Arial" panose="020B0604020202020204" pitchFamily="34" charset="0"/>
                <a:ea typeface="Calibri" panose="020F0502020204030204" pitchFamily="34" charset="0"/>
                <a:cs typeface="Arial" panose="020B0604020202020204" pitchFamily="34" charset="0"/>
              </a:rPr>
              <a:t>)</a:t>
            </a:r>
            <a:endParaRPr lang="es-EC" sz="1400" dirty="0">
              <a:latin typeface="Arial" panose="020B0604020202020204" pitchFamily="34" charset="0"/>
              <a:cs typeface="Arial" panose="020B0604020202020204" pitchFamily="34" charset="0"/>
            </a:endParaRPr>
          </a:p>
        </p:txBody>
      </p:sp>
      <p:sp>
        <p:nvSpPr>
          <p:cNvPr id="37" name="Rectángulo 36"/>
          <p:cNvSpPr/>
          <p:nvPr/>
        </p:nvSpPr>
        <p:spPr>
          <a:xfrm>
            <a:off x="4291017" y="6282206"/>
            <a:ext cx="2587568" cy="369332"/>
          </a:xfrm>
          <a:prstGeom prst="rect">
            <a:avLst/>
          </a:prstGeom>
        </p:spPr>
        <p:txBody>
          <a:bodyPr wrap="none">
            <a:spAutoFit/>
          </a:bodyPr>
          <a:lstStyle/>
          <a:p>
            <a:r>
              <a:rPr lang="es-EC" dirty="0">
                <a:latin typeface="Times New Roman" panose="02020603050405020304" pitchFamily="18" charset="0"/>
                <a:ea typeface="Calibri" panose="020F0502020204030204" pitchFamily="34" charset="0"/>
              </a:rPr>
              <a:t> </a:t>
            </a:r>
            <a:r>
              <a:rPr lang="en-US" dirty="0">
                <a:latin typeface="Times New Roman" panose="02020603050405020304" pitchFamily="18" charset="0"/>
                <a:ea typeface="Calibri" panose="020F0502020204030204" pitchFamily="34" charset="0"/>
              </a:rPr>
              <a:t>(</a:t>
            </a:r>
            <a:r>
              <a:rPr lang="en-US" sz="1400" dirty="0" err="1">
                <a:latin typeface="+mj-lt"/>
                <a:ea typeface="Calibri" panose="020F0502020204030204" pitchFamily="34" charset="0"/>
              </a:rPr>
              <a:t>Kansal</a:t>
            </a:r>
            <a:r>
              <a:rPr lang="en-US" sz="1400" dirty="0">
                <a:latin typeface="+mj-lt"/>
                <a:ea typeface="Calibri" panose="020F0502020204030204" pitchFamily="34" charset="0"/>
              </a:rPr>
              <a:t>, Singh, &amp; </a:t>
            </a:r>
            <a:r>
              <a:rPr lang="en-US" sz="1400" dirty="0" err="1">
                <a:latin typeface="+mj-lt"/>
                <a:ea typeface="Calibri" panose="020F0502020204030204" pitchFamily="34" charset="0"/>
              </a:rPr>
              <a:t>Sud</a:t>
            </a:r>
            <a:r>
              <a:rPr lang="en-US" sz="1400" dirty="0">
                <a:latin typeface="+mj-lt"/>
                <a:ea typeface="Calibri" panose="020F0502020204030204" pitchFamily="34" charset="0"/>
              </a:rPr>
              <a:t>, 2007</a:t>
            </a:r>
            <a:r>
              <a:rPr lang="en-US" dirty="0">
                <a:latin typeface="Times New Roman" panose="02020603050405020304" pitchFamily="18" charset="0"/>
                <a:ea typeface="Calibri" panose="020F0502020204030204" pitchFamily="34" charset="0"/>
              </a:rPr>
              <a:t>)</a:t>
            </a:r>
            <a:endParaRPr lang="es-EC" dirty="0"/>
          </a:p>
        </p:txBody>
      </p:sp>
      <p:sp>
        <p:nvSpPr>
          <p:cNvPr id="38" name="Rectángulo redondeado 37"/>
          <p:cNvSpPr/>
          <p:nvPr/>
        </p:nvSpPr>
        <p:spPr>
          <a:xfrm>
            <a:off x="6307048" y="2136886"/>
            <a:ext cx="1163463" cy="3013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0,17mg/</a:t>
            </a:r>
            <a:r>
              <a:rPr lang="es-EC" sz="1400" dirty="0" err="1" smtClean="0">
                <a:solidFill>
                  <a:schemeClr val="tx1"/>
                </a:solidFill>
              </a:rPr>
              <a:t>mL</a:t>
            </a:r>
            <a:endParaRPr lang="es-EC" sz="1400" dirty="0">
              <a:solidFill>
                <a:schemeClr val="tx1"/>
              </a:solidFill>
            </a:endParaRPr>
          </a:p>
        </p:txBody>
      </p:sp>
      <p:sp>
        <p:nvSpPr>
          <p:cNvPr id="39" name="Rectángulo redondeado 38"/>
          <p:cNvSpPr/>
          <p:nvPr/>
        </p:nvSpPr>
        <p:spPr>
          <a:xfrm>
            <a:off x="6274358" y="4577526"/>
            <a:ext cx="1163463" cy="3013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0,2mg/</a:t>
            </a:r>
            <a:r>
              <a:rPr lang="es-EC" sz="1400" dirty="0" err="1" smtClean="0">
                <a:solidFill>
                  <a:schemeClr val="tx1"/>
                </a:solidFill>
              </a:rPr>
              <a:t>mL</a:t>
            </a:r>
            <a:endParaRPr lang="es-EC" sz="1400" dirty="0">
              <a:solidFill>
                <a:schemeClr val="tx1"/>
              </a:solidFill>
            </a:endParaRPr>
          </a:p>
        </p:txBody>
      </p:sp>
    </p:spTree>
    <p:extLst>
      <p:ext uri="{BB962C8B-B14F-4D97-AF65-F5344CB8AC3E}">
        <p14:creationId xmlns:p14="http://schemas.microsoft.com/office/powerpoint/2010/main" val="35290468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6732240" y="6021287"/>
            <a:ext cx="2232248" cy="63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1 CuadroTexto"/>
          <p:cNvSpPr txBox="1"/>
          <p:nvPr/>
        </p:nvSpPr>
        <p:spPr>
          <a:xfrm>
            <a:off x="251519" y="655211"/>
            <a:ext cx="8922525" cy="954107"/>
          </a:xfrm>
          <a:prstGeom prst="rect">
            <a:avLst/>
          </a:prstGeom>
          <a:noFill/>
        </p:spPr>
        <p:txBody>
          <a:bodyPr wrap="square" rtlCol="0">
            <a:spAutoFit/>
          </a:bodyPr>
          <a:lstStyle/>
          <a:p>
            <a:pPr marL="0" lvl="1"/>
            <a:r>
              <a:rPr lang="es-EC" b="1" dirty="0"/>
              <a:t>Degradación de colorantes asistida por </a:t>
            </a:r>
            <a:r>
              <a:rPr lang="es-EC" b="1" dirty="0" err="1"/>
              <a:t>nanopartículas</a:t>
            </a:r>
            <a:r>
              <a:rPr lang="es-EC" b="1" dirty="0"/>
              <a:t> de plata preparadas con AgNO</a:t>
            </a:r>
            <a:r>
              <a:rPr lang="es-EC" b="1" baseline="-25000" dirty="0"/>
              <a:t>3</a:t>
            </a:r>
            <a:r>
              <a:rPr lang="es-EC" b="1" dirty="0"/>
              <a:t> </a:t>
            </a:r>
            <a:r>
              <a:rPr lang="es-EC" b="1" dirty="0" smtClean="0"/>
              <a:t>10mM y </a:t>
            </a:r>
            <a:r>
              <a:rPr lang="es-EC" b="1" dirty="0"/>
              <a:t>carrasquilla</a:t>
            </a:r>
            <a:endParaRPr lang="es-EC" sz="2000" b="1" dirty="0"/>
          </a:p>
          <a:p>
            <a:endParaRPr lang="es-EC" dirty="0"/>
          </a:p>
        </p:txBody>
      </p:sp>
      <p:sp>
        <p:nvSpPr>
          <p:cNvPr id="17" name="1 Título"/>
          <p:cNvSpPr>
            <a:spLocks noGrp="1"/>
          </p:cNvSpPr>
          <p:nvPr>
            <p:ph type="title"/>
          </p:nvPr>
        </p:nvSpPr>
        <p:spPr>
          <a:xfrm>
            <a:off x="0" y="0"/>
            <a:ext cx="8229600" cy="620688"/>
          </a:xfrm>
        </p:spPr>
        <p:txBody>
          <a:bodyPr/>
          <a:lstStyle/>
          <a:p>
            <a:r>
              <a:rPr lang="es-MX" sz="3800" i="0" dirty="0" smtClean="0">
                <a:solidFill>
                  <a:schemeClr val="tx1"/>
                </a:solidFill>
                <a:latin typeface="Cambria" pitchFamily="18" charset="0"/>
              </a:rPr>
              <a:t>  </a:t>
            </a:r>
            <a:r>
              <a:rPr lang="es-MX" sz="3800" i="0" dirty="0">
                <a:solidFill>
                  <a:schemeClr val="tx1"/>
                </a:solidFill>
                <a:latin typeface="Cambria" pitchFamily="18" charset="0"/>
              </a:rPr>
              <a:t>RESULTADOS Y DISCUSIÓN</a:t>
            </a:r>
          </a:p>
        </p:txBody>
      </p:sp>
      <p:sp>
        <p:nvSpPr>
          <p:cNvPr id="3" name="Rectangle 2"/>
          <p:cNvSpPr>
            <a:spLocks noChangeArrowheads="1"/>
          </p:cNvSpPr>
          <p:nvPr/>
        </p:nvSpPr>
        <p:spPr bwMode="auto">
          <a:xfrm>
            <a:off x="4029075" y="12687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3385392" y="407473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angle 2"/>
          <p:cNvSpPr>
            <a:spLocks noChangeArrowheads="1"/>
          </p:cNvSpPr>
          <p:nvPr/>
        </p:nvSpPr>
        <p:spPr bwMode="auto">
          <a:xfrm>
            <a:off x="625570" y="6026461"/>
            <a:ext cx="112793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899592" y="1683959"/>
            <a:ext cx="100185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8" name="Rectangle 2"/>
          <p:cNvSpPr>
            <a:spLocks noChangeArrowheads="1"/>
          </p:cNvSpPr>
          <p:nvPr/>
        </p:nvSpPr>
        <p:spPr bwMode="auto">
          <a:xfrm>
            <a:off x="611560" y="2852935"/>
            <a:ext cx="112793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p:cNvSpPr>
            <a:spLocks noChangeArrowheads="1"/>
          </p:cNvSpPr>
          <p:nvPr/>
        </p:nvSpPr>
        <p:spPr bwMode="auto">
          <a:xfrm>
            <a:off x="608439" y="1091727"/>
            <a:ext cx="1304392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9" name="Rectangle 6"/>
          <p:cNvSpPr>
            <a:spLocks noChangeArrowheads="1"/>
          </p:cNvSpPr>
          <p:nvPr/>
        </p:nvSpPr>
        <p:spPr bwMode="auto">
          <a:xfrm>
            <a:off x="5338017" y="109172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1" name="Rectangle 8"/>
          <p:cNvSpPr>
            <a:spLocks noChangeArrowheads="1"/>
          </p:cNvSpPr>
          <p:nvPr/>
        </p:nvSpPr>
        <p:spPr bwMode="auto">
          <a:xfrm>
            <a:off x="5384544" y="352997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angle 2"/>
          <p:cNvSpPr>
            <a:spLocks noChangeArrowheads="1"/>
          </p:cNvSpPr>
          <p:nvPr/>
        </p:nvSpPr>
        <p:spPr bwMode="auto">
          <a:xfrm>
            <a:off x="660154" y="1277283"/>
            <a:ext cx="1129379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389613" y="5607683"/>
            <a:ext cx="4130458" cy="307777"/>
          </a:xfrm>
          <a:prstGeom prst="rect">
            <a:avLst/>
          </a:prstGeom>
        </p:spPr>
        <p:txBody>
          <a:bodyPr wrap="square">
            <a:spAutoFit/>
          </a:bodyPr>
          <a:lstStyle/>
          <a:p>
            <a:pPr algn="ctr">
              <a:spcAft>
                <a:spcPts val="1000"/>
              </a:spcAft>
            </a:pPr>
            <a:r>
              <a:rPr lang="es-ES" sz="1400" dirty="0"/>
              <a:t>D</a:t>
            </a:r>
            <a:r>
              <a:rPr lang="es-ES" sz="1400" dirty="0" smtClean="0"/>
              <a:t>egradación </a:t>
            </a:r>
            <a:r>
              <a:rPr lang="es-ES" sz="1400" dirty="0"/>
              <a:t>del</a:t>
            </a:r>
            <a:r>
              <a:rPr lang="es-ES" sz="1400" b="1" dirty="0"/>
              <a:t> </a:t>
            </a:r>
            <a:r>
              <a:rPr lang="es-EC" sz="1400" dirty="0"/>
              <a:t>colorante </a:t>
            </a:r>
            <a:r>
              <a:rPr lang="es-EC" sz="1400" dirty="0" smtClean="0"/>
              <a:t>(</a:t>
            </a:r>
            <a:r>
              <a:rPr lang="es-EC" sz="1400" dirty="0"/>
              <a:t>S</a:t>
            </a:r>
            <a:r>
              <a:rPr lang="es-EC" sz="1400" dirty="0" smtClean="0"/>
              <a:t>) </a:t>
            </a:r>
            <a:r>
              <a:rPr lang="es-EC" sz="1400" dirty="0"/>
              <a:t>asistida por </a:t>
            </a:r>
            <a:r>
              <a:rPr lang="es-EC" sz="1400" dirty="0" err="1" smtClean="0"/>
              <a:t>AgNPs</a:t>
            </a:r>
            <a:endParaRPr lang="es-EC" sz="1400" i="1" dirty="0">
              <a:solidFill>
                <a:srgbClr val="44546A"/>
              </a:solidFill>
              <a:effectLst/>
              <a:latin typeface="+mj-lt"/>
              <a:ea typeface="Calibri" panose="020F0502020204030204" pitchFamily="34" charset="0"/>
              <a:cs typeface="Times New Roman" panose="02020603050405020304" pitchFamily="18" charset="0"/>
            </a:endParaRPr>
          </a:p>
        </p:txBody>
      </p:sp>
      <p:sp>
        <p:nvSpPr>
          <p:cNvPr id="14" name="Rectangle 2"/>
          <p:cNvSpPr>
            <a:spLocks noChangeArrowheads="1"/>
          </p:cNvSpPr>
          <p:nvPr/>
        </p:nvSpPr>
        <p:spPr bwMode="auto">
          <a:xfrm>
            <a:off x="471604" y="114000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2"/>
          <p:cNvSpPr>
            <a:spLocks noChangeArrowheads="1"/>
          </p:cNvSpPr>
          <p:nvPr/>
        </p:nvSpPr>
        <p:spPr bwMode="auto">
          <a:xfrm>
            <a:off x="337688" y="1397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6" name="Rectangle 4"/>
          <p:cNvSpPr>
            <a:spLocks noChangeArrowheads="1"/>
          </p:cNvSpPr>
          <p:nvPr/>
        </p:nvSpPr>
        <p:spPr bwMode="auto">
          <a:xfrm>
            <a:off x="806034" y="1562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0" name="Rectangle 6"/>
          <p:cNvSpPr>
            <a:spLocks noChangeArrowheads="1"/>
          </p:cNvSpPr>
          <p:nvPr/>
        </p:nvSpPr>
        <p:spPr bwMode="auto">
          <a:xfrm>
            <a:off x="4424575" y="92543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4"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6" name="CuadroTexto 25"/>
          <p:cNvSpPr txBox="1"/>
          <p:nvPr/>
        </p:nvSpPr>
        <p:spPr>
          <a:xfrm>
            <a:off x="4998431" y="4449821"/>
            <a:ext cx="3284841" cy="523220"/>
          </a:xfrm>
          <a:prstGeom prst="rect">
            <a:avLst/>
          </a:prstGeom>
          <a:noFill/>
        </p:spPr>
        <p:txBody>
          <a:bodyPr wrap="square" rtlCol="0">
            <a:spAutoFit/>
          </a:bodyPr>
          <a:lstStyle/>
          <a:p>
            <a:pPr algn="ctr"/>
            <a:r>
              <a:rPr lang="es-EC" sz="1400" dirty="0"/>
              <a:t>Cinética </a:t>
            </a:r>
            <a:r>
              <a:rPr lang="es-EC" sz="1400" dirty="0" smtClean="0"/>
              <a:t>lineal </a:t>
            </a:r>
            <a:r>
              <a:rPr lang="es-EC" sz="1400" dirty="0"/>
              <a:t>de S</a:t>
            </a:r>
            <a:r>
              <a:rPr lang="es-EC" sz="1400" dirty="0" smtClean="0"/>
              <a:t> </a:t>
            </a:r>
            <a:r>
              <a:rPr lang="es-EC" sz="1400" dirty="0"/>
              <a:t>+ </a:t>
            </a:r>
            <a:r>
              <a:rPr lang="es-EC" sz="1400" dirty="0" err="1"/>
              <a:t>AgNPs</a:t>
            </a:r>
            <a:r>
              <a:rPr lang="es-EC" sz="1400" dirty="0"/>
              <a:t>: </a:t>
            </a:r>
            <a:endParaRPr lang="es-EC" sz="1400" dirty="0" smtClean="0"/>
          </a:p>
          <a:p>
            <a:pPr algn="ctr"/>
            <a:r>
              <a:rPr lang="es-EC" sz="1400" dirty="0" smtClean="0"/>
              <a:t>modelo </a:t>
            </a:r>
            <a:r>
              <a:rPr lang="es-EC" sz="1400" dirty="0"/>
              <a:t>de primer </a:t>
            </a:r>
            <a:r>
              <a:rPr lang="es-EC" sz="1400" dirty="0" smtClean="0"/>
              <a:t>orden</a:t>
            </a:r>
            <a:endParaRPr lang="es-EC" sz="1400" dirty="0"/>
          </a:p>
        </p:txBody>
      </p:sp>
      <p:sp>
        <p:nvSpPr>
          <p:cNvPr id="29" name="CuadroTexto 28"/>
          <p:cNvSpPr txBox="1"/>
          <p:nvPr/>
        </p:nvSpPr>
        <p:spPr>
          <a:xfrm>
            <a:off x="3496682" y="1272035"/>
            <a:ext cx="1236236" cy="369332"/>
          </a:xfrm>
          <a:prstGeom prst="rect">
            <a:avLst/>
          </a:prstGeom>
          <a:noFill/>
        </p:spPr>
        <p:txBody>
          <a:bodyPr wrap="none" rtlCol="0">
            <a:spAutoFit/>
          </a:bodyPr>
          <a:lstStyle/>
          <a:p>
            <a:r>
              <a:rPr lang="es-EC" b="1" dirty="0" smtClean="0">
                <a:solidFill>
                  <a:srgbClr val="B60A4C"/>
                </a:solidFill>
              </a:rPr>
              <a:t>Safranina</a:t>
            </a:r>
            <a:endParaRPr lang="es-EC" b="1" dirty="0">
              <a:solidFill>
                <a:srgbClr val="B60A4C"/>
              </a:solidFill>
            </a:endParaRPr>
          </a:p>
        </p:txBody>
      </p:sp>
      <p:sp>
        <p:nvSpPr>
          <p:cNvPr id="13" name="Rectangle 6"/>
          <p:cNvSpPr>
            <a:spLocks noChangeArrowheads="1"/>
          </p:cNvSpPr>
          <p:nvPr/>
        </p:nvSpPr>
        <p:spPr bwMode="auto">
          <a:xfrm>
            <a:off x="30045" y="206173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2" name="Rectangle 8"/>
          <p:cNvSpPr>
            <a:spLocks noChangeArrowheads="1"/>
          </p:cNvSpPr>
          <p:nvPr/>
        </p:nvSpPr>
        <p:spPr bwMode="auto">
          <a:xfrm>
            <a:off x="4390220" y="172703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3" name="Imagen 32" descr="20180302_151813"/>
          <p:cNvPicPr/>
          <p:nvPr/>
        </p:nvPicPr>
        <p:blipFill>
          <a:blip r:embed="rId4" cstate="print">
            <a:extLst>
              <a:ext uri="{28A0092B-C50C-407E-A947-70E740481C1C}">
                <a14:useLocalDpi xmlns:a14="http://schemas.microsoft.com/office/drawing/2010/main" val="0"/>
              </a:ext>
            </a:extLst>
          </a:blip>
          <a:srcRect l="12285" t="9456" r="13208" b="11047"/>
          <a:stretch>
            <a:fillRect/>
          </a:stretch>
        </p:blipFill>
        <p:spPr bwMode="auto">
          <a:xfrm>
            <a:off x="7651580" y="2354369"/>
            <a:ext cx="1310640" cy="837565"/>
          </a:xfrm>
          <a:prstGeom prst="rect">
            <a:avLst/>
          </a:prstGeom>
          <a:noFill/>
        </p:spPr>
      </p:pic>
      <p:sp>
        <p:nvSpPr>
          <p:cNvPr id="18" name="Rectangle 32"/>
          <p:cNvSpPr>
            <a:spLocks noChangeArrowheads="1"/>
          </p:cNvSpPr>
          <p:nvPr/>
        </p:nvSpPr>
        <p:spPr bwMode="auto">
          <a:xfrm>
            <a:off x="-140231" y="334923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5" name="Rectangle 34"/>
          <p:cNvSpPr>
            <a:spLocks noChangeArrowheads="1"/>
          </p:cNvSpPr>
          <p:nvPr/>
        </p:nvSpPr>
        <p:spPr bwMode="auto">
          <a:xfrm>
            <a:off x="4614642" y="210867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27" name="Objeto 26"/>
          <p:cNvGraphicFramePr>
            <a:graphicFrameLocks noChangeAspect="1"/>
          </p:cNvGraphicFramePr>
          <p:nvPr>
            <p:extLst>
              <p:ext uri="{D42A27DB-BD31-4B8C-83A1-F6EECF244321}">
                <p14:modId xmlns:p14="http://schemas.microsoft.com/office/powerpoint/2010/main" val="3210098050"/>
              </p:ext>
            </p:extLst>
          </p:nvPr>
        </p:nvGraphicFramePr>
        <p:xfrm>
          <a:off x="4208581" y="1688307"/>
          <a:ext cx="4250134" cy="2965753"/>
        </p:xfrm>
        <a:graphic>
          <a:graphicData uri="http://schemas.openxmlformats.org/presentationml/2006/ole">
            <mc:AlternateContent xmlns:mc="http://schemas.openxmlformats.org/markup-compatibility/2006">
              <mc:Choice xmlns:v="urn:schemas-microsoft-com:vml" Requires="v">
                <p:oleObj spid="_x0000_s32919" name="Graph" r:id="rId5" imgW="4153814" imgH="2901696" progId="Origin50.Graph">
                  <p:embed/>
                </p:oleObj>
              </mc:Choice>
              <mc:Fallback>
                <p:oleObj name="Graph" r:id="rId5" imgW="4153814" imgH="2901696" progId="Origin50.Graph">
                  <p:embed/>
                  <p:pic>
                    <p:nvPicPr>
                      <p:cNvPr id="0" name="Object 3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08581" y="1688307"/>
                        <a:ext cx="4250134" cy="2965753"/>
                      </a:xfrm>
                      <a:prstGeom prst="rect">
                        <a:avLst/>
                      </a:prstGeom>
                      <a:noFill/>
                      <a:extLst/>
                    </p:spPr>
                  </p:pic>
                </p:oleObj>
              </mc:Fallback>
            </mc:AlternateContent>
          </a:graphicData>
        </a:graphic>
      </p:graphicFrame>
      <p:graphicFrame>
        <p:nvGraphicFramePr>
          <p:cNvPr id="28" name="Objeto 27"/>
          <p:cNvGraphicFramePr>
            <a:graphicFrameLocks noChangeAspect="1"/>
          </p:cNvGraphicFramePr>
          <p:nvPr>
            <p:extLst>
              <p:ext uri="{D42A27DB-BD31-4B8C-83A1-F6EECF244321}">
                <p14:modId xmlns:p14="http://schemas.microsoft.com/office/powerpoint/2010/main" val="684055478"/>
              </p:ext>
            </p:extLst>
          </p:nvPr>
        </p:nvGraphicFramePr>
        <p:xfrm>
          <a:off x="-256215" y="1772270"/>
          <a:ext cx="5590529" cy="3905040"/>
        </p:xfrm>
        <a:graphic>
          <a:graphicData uri="http://schemas.openxmlformats.org/presentationml/2006/ole">
            <mc:AlternateContent xmlns:mc="http://schemas.openxmlformats.org/markup-compatibility/2006">
              <mc:Choice xmlns:v="urn:schemas-microsoft-com:vml" Requires="v">
                <p:oleObj spid="_x0000_s32920" name="Graph" r:id="rId7" imgW="4154400" imgH="2901600" progId="Origin50.Graph">
                  <p:embed/>
                </p:oleObj>
              </mc:Choice>
              <mc:Fallback>
                <p:oleObj name="Graph" r:id="rId7" imgW="4154400" imgH="2901600" progId="Origin50.Graph">
                  <p:embed/>
                  <p:pic>
                    <p:nvPicPr>
                      <p:cNvPr id="0" name=""/>
                      <p:cNvPicPr/>
                      <p:nvPr/>
                    </p:nvPicPr>
                    <p:blipFill>
                      <a:blip r:embed="rId8"/>
                      <a:stretch>
                        <a:fillRect/>
                      </a:stretch>
                    </p:blipFill>
                    <p:spPr>
                      <a:xfrm>
                        <a:off x="-256215" y="1772270"/>
                        <a:ext cx="5590529" cy="3905040"/>
                      </a:xfrm>
                      <a:prstGeom prst="rect">
                        <a:avLst/>
                      </a:prstGeom>
                    </p:spPr>
                  </p:pic>
                </p:oleObj>
              </mc:Fallback>
            </mc:AlternateContent>
          </a:graphicData>
        </a:graphic>
      </p:graphicFrame>
      <p:sp>
        <p:nvSpPr>
          <p:cNvPr id="15" name="Rectángulo 14"/>
          <p:cNvSpPr/>
          <p:nvPr/>
        </p:nvSpPr>
        <p:spPr>
          <a:xfrm>
            <a:off x="7264555" y="3247805"/>
            <a:ext cx="1904689" cy="307777"/>
          </a:xfrm>
          <a:prstGeom prst="rect">
            <a:avLst/>
          </a:prstGeom>
        </p:spPr>
        <p:txBody>
          <a:bodyPr wrap="none">
            <a:spAutoFit/>
          </a:bodyPr>
          <a:lstStyle/>
          <a:p>
            <a:r>
              <a:rPr lang="es-EC" sz="1400" dirty="0">
                <a:latin typeface="Arial" panose="020B0604020202020204" pitchFamily="34" charset="0"/>
                <a:ea typeface="Calibri" panose="020F0502020204030204" pitchFamily="34" charset="0"/>
                <a:cs typeface="Arial" panose="020B0604020202020204" pitchFamily="34" charset="0"/>
              </a:rPr>
              <a:t>(</a:t>
            </a:r>
            <a:r>
              <a:rPr lang="es-EC" sz="1400" dirty="0" err="1">
                <a:latin typeface="Arial" panose="020B0604020202020204" pitchFamily="34" charset="0"/>
                <a:ea typeface="Calibri" panose="020F0502020204030204" pitchFamily="34" charset="0"/>
                <a:cs typeface="Arial" panose="020B0604020202020204" pitchFamily="34" charset="0"/>
              </a:rPr>
              <a:t>Mokashi</a:t>
            </a:r>
            <a:r>
              <a:rPr lang="es-EC" sz="1400" dirty="0">
                <a:latin typeface="Arial" panose="020B0604020202020204" pitchFamily="34" charset="0"/>
                <a:ea typeface="Calibri" panose="020F0502020204030204" pitchFamily="34" charset="0"/>
                <a:cs typeface="Arial" panose="020B0604020202020204" pitchFamily="34" charset="0"/>
              </a:rPr>
              <a:t> et al., 2012)</a:t>
            </a:r>
            <a:endParaRPr lang="es-EC" sz="1400" dirty="0">
              <a:latin typeface="Arial" panose="020B0604020202020204" pitchFamily="34" charset="0"/>
              <a:cs typeface="Arial" panose="020B0604020202020204" pitchFamily="34" charset="0"/>
            </a:endParaRPr>
          </a:p>
        </p:txBody>
      </p:sp>
      <p:sp>
        <p:nvSpPr>
          <p:cNvPr id="30" name="Rectángulo redondeado 29"/>
          <p:cNvSpPr/>
          <p:nvPr/>
        </p:nvSpPr>
        <p:spPr>
          <a:xfrm>
            <a:off x="6326500" y="3663676"/>
            <a:ext cx="1163463" cy="3013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0,05mg/</a:t>
            </a:r>
            <a:r>
              <a:rPr lang="es-EC" sz="1400" dirty="0" err="1" smtClean="0">
                <a:solidFill>
                  <a:schemeClr val="tx1"/>
                </a:solidFill>
              </a:rPr>
              <a:t>mL</a:t>
            </a:r>
            <a:endParaRPr lang="es-EC" sz="1400" dirty="0">
              <a:solidFill>
                <a:schemeClr val="tx1"/>
              </a:solidFill>
            </a:endParaRPr>
          </a:p>
        </p:txBody>
      </p:sp>
    </p:spTree>
    <p:extLst>
      <p:ext uri="{BB962C8B-B14F-4D97-AF65-F5344CB8AC3E}">
        <p14:creationId xmlns:p14="http://schemas.microsoft.com/office/powerpoint/2010/main" val="419513854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Imagen"/>
          <p:cNvPicPr>
            <a:picLocks noChangeAspect="1" noChangeArrowheads="1"/>
          </p:cNvPicPr>
          <p:nvPr/>
        </p:nvPicPr>
        <p:blipFill>
          <a:blip r:embed="rId3" cstate="print">
            <a:extLst>
              <a:ext uri="{28A0092B-C50C-407E-A947-70E740481C1C}">
                <a14:useLocalDpi xmlns:a14="http://schemas.microsoft.com/office/drawing/2010/main" val="0"/>
              </a:ext>
            </a:extLst>
          </a:blip>
          <a:srcRect l="6454" t="35651" r="48363" b="40483"/>
          <a:stretch>
            <a:fillRect/>
          </a:stretch>
        </p:blipFill>
        <p:spPr bwMode="auto">
          <a:xfrm>
            <a:off x="6732240" y="6021287"/>
            <a:ext cx="2232248" cy="63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1 CuadroTexto"/>
          <p:cNvSpPr txBox="1"/>
          <p:nvPr/>
        </p:nvSpPr>
        <p:spPr>
          <a:xfrm>
            <a:off x="251519" y="655211"/>
            <a:ext cx="8922525" cy="954107"/>
          </a:xfrm>
          <a:prstGeom prst="rect">
            <a:avLst/>
          </a:prstGeom>
          <a:noFill/>
        </p:spPr>
        <p:txBody>
          <a:bodyPr wrap="square" rtlCol="0">
            <a:spAutoFit/>
          </a:bodyPr>
          <a:lstStyle/>
          <a:p>
            <a:pPr marL="0" lvl="1"/>
            <a:r>
              <a:rPr lang="es-EC" b="1" dirty="0"/>
              <a:t>Degradación de colorantes asistida por </a:t>
            </a:r>
            <a:r>
              <a:rPr lang="es-EC" b="1" dirty="0" err="1"/>
              <a:t>nanopartículas</a:t>
            </a:r>
            <a:r>
              <a:rPr lang="es-EC" b="1" dirty="0"/>
              <a:t> de plata preparadas con AgNO</a:t>
            </a:r>
            <a:r>
              <a:rPr lang="es-EC" b="1" baseline="-25000" dirty="0"/>
              <a:t>3</a:t>
            </a:r>
            <a:r>
              <a:rPr lang="es-EC" b="1" dirty="0"/>
              <a:t> </a:t>
            </a:r>
            <a:r>
              <a:rPr lang="es-EC" b="1" dirty="0" smtClean="0"/>
              <a:t>10mM y </a:t>
            </a:r>
            <a:r>
              <a:rPr lang="es-EC" b="1" dirty="0"/>
              <a:t>carrasquilla</a:t>
            </a:r>
            <a:endParaRPr lang="es-EC" sz="2000" b="1" dirty="0"/>
          </a:p>
          <a:p>
            <a:endParaRPr lang="es-EC" dirty="0"/>
          </a:p>
        </p:txBody>
      </p:sp>
      <p:sp>
        <p:nvSpPr>
          <p:cNvPr id="17" name="1 Título"/>
          <p:cNvSpPr>
            <a:spLocks noGrp="1"/>
          </p:cNvSpPr>
          <p:nvPr>
            <p:ph type="title"/>
          </p:nvPr>
        </p:nvSpPr>
        <p:spPr>
          <a:xfrm>
            <a:off x="0" y="0"/>
            <a:ext cx="8229600" cy="620688"/>
          </a:xfrm>
        </p:spPr>
        <p:txBody>
          <a:bodyPr/>
          <a:lstStyle/>
          <a:p>
            <a:r>
              <a:rPr lang="es-MX" sz="3800" i="0" dirty="0" smtClean="0">
                <a:solidFill>
                  <a:schemeClr val="tx1"/>
                </a:solidFill>
                <a:latin typeface="Cambria" pitchFamily="18" charset="0"/>
              </a:rPr>
              <a:t>  </a:t>
            </a:r>
            <a:r>
              <a:rPr lang="es-MX" sz="3800" i="0" dirty="0">
                <a:solidFill>
                  <a:schemeClr val="tx1"/>
                </a:solidFill>
                <a:latin typeface="Cambria" pitchFamily="18" charset="0"/>
              </a:rPr>
              <a:t>RESULTADOS Y DISCUSIÓN</a:t>
            </a:r>
          </a:p>
        </p:txBody>
      </p:sp>
      <p:sp>
        <p:nvSpPr>
          <p:cNvPr id="3" name="Rectangle 2"/>
          <p:cNvSpPr>
            <a:spLocks noChangeArrowheads="1"/>
          </p:cNvSpPr>
          <p:nvPr/>
        </p:nvSpPr>
        <p:spPr bwMode="auto">
          <a:xfrm>
            <a:off x="4029075" y="126876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7" name="Rectangle 4"/>
          <p:cNvSpPr>
            <a:spLocks noChangeArrowheads="1"/>
          </p:cNvSpPr>
          <p:nvPr/>
        </p:nvSpPr>
        <p:spPr bwMode="auto">
          <a:xfrm>
            <a:off x="3385392" y="407473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1" name="Rectangle 2"/>
          <p:cNvSpPr>
            <a:spLocks noChangeArrowheads="1"/>
          </p:cNvSpPr>
          <p:nvPr/>
        </p:nvSpPr>
        <p:spPr bwMode="auto">
          <a:xfrm>
            <a:off x="625570" y="6026461"/>
            <a:ext cx="112793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2" name="Rectangle 2"/>
          <p:cNvSpPr>
            <a:spLocks noChangeArrowheads="1"/>
          </p:cNvSpPr>
          <p:nvPr/>
        </p:nvSpPr>
        <p:spPr bwMode="auto">
          <a:xfrm>
            <a:off x="899592" y="1683959"/>
            <a:ext cx="1001850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8" name="Rectangle 2"/>
          <p:cNvSpPr>
            <a:spLocks noChangeArrowheads="1"/>
          </p:cNvSpPr>
          <p:nvPr/>
        </p:nvSpPr>
        <p:spPr bwMode="auto">
          <a:xfrm>
            <a:off x="611560" y="2852935"/>
            <a:ext cx="1127937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6" name="Rectangle 2"/>
          <p:cNvSpPr>
            <a:spLocks noChangeArrowheads="1"/>
          </p:cNvSpPr>
          <p:nvPr/>
        </p:nvSpPr>
        <p:spPr bwMode="auto">
          <a:xfrm>
            <a:off x="608439" y="1091727"/>
            <a:ext cx="1304392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19" name="Rectangle 6"/>
          <p:cNvSpPr>
            <a:spLocks noChangeArrowheads="1"/>
          </p:cNvSpPr>
          <p:nvPr/>
        </p:nvSpPr>
        <p:spPr bwMode="auto">
          <a:xfrm>
            <a:off x="5338017" y="109172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1" name="Rectangle 8"/>
          <p:cNvSpPr>
            <a:spLocks noChangeArrowheads="1"/>
          </p:cNvSpPr>
          <p:nvPr/>
        </p:nvSpPr>
        <p:spPr bwMode="auto">
          <a:xfrm>
            <a:off x="5384544" y="3529971"/>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0" name="Rectangle 2"/>
          <p:cNvSpPr>
            <a:spLocks noChangeArrowheads="1"/>
          </p:cNvSpPr>
          <p:nvPr/>
        </p:nvSpPr>
        <p:spPr bwMode="auto">
          <a:xfrm>
            <a:off x="660154" y="1277283"/>
            <a:ext cx="1129379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sp>
        <p:nvSpPr>
          <p:cNvPr id="9" name="Rectángulo 8"/>
          <p:cNvSpPr/>
          <p:nvPr/>
        </p:nvSpPr>
        <p:spPr>
          <a:xfrm>
            <a:off x="608439" y="5303924"/>
            <a:ext cx="3569534" cy="523220"/>
          </a:xfrm>
          <a:prstGeom prst="rect">
            <a:avLst/>
          </a:prstGeom>
        </p:spPr>
        <p:txBody>
          <a:bodyPr wrap="square">
            <a:spAutoFit/>
          </a:bodyPr>
          <a:lstStyle/>
          <a:p>
            <a:pPr algn="ctr">
              <a:spcAft>
                <a:spcPts val="1000"/>
              </a:spcAft>
            </a:pPr>
            <a:r>
              <a:rPr lang="es-ES" sz="1400" dirty="0"/>
              <a:t>D</a:t>
            </a:r>
            <a:r>
              <a:rPr lang="es-ES" sz="1400" dirty="0" smtClean="0"/>
              <a:t>egradación </a:t>
            </a:r>
            <a:r>
              <a:rPr lang="es-ES" sz="1400" dirty="0"/>
              <a:t>del</a:t>
            </a:r>
            <a:r>
              <a:rPr lang="es-ES" sz="1400" b="1" dirty="0"/>
              <a:t> </a:t>
            </a:r>
            <a:r>
              <a:rPr lang="es-EC" sz="1400" dirty="0"/>
              <a:t>colorante </a:t>
            </a:r>
            <a:r>
              <a:rPr lang="es-EC" sz="1400" dirty="0" smtClean="0"/>
              <a:t>(S+MB) </a:t>
            </a:r>
            <a:r>
              <a:rPr lang="es-EC" sz="1400" dirty="0"/>
              <a:t>asistida por </a:t>
            </a:r>
            <a:r>
              <a:rPr lang="es-EC" sz="1400" dirty="0" err="1" smtClean="0"/>
              <a:t>AgNPs</a:t>
            </a:r>
            <a:endParaRPr lang="es-EC" sz="1400" i="1" dirty="0">
              <a:solidFill>
                <a:srgbClr val="44546A"/>
              </a:solidFill>
              <a:effectLst/>
              <a:latin typeface="+mj-lt"/>
              <a:ea typeface="Calibri" panose="020F0502020204030204" pitchFamily="34" charset="0"/>
              <a:cs typeface="Times New Roman" panose="02020603050405020304" pitchFamily="18" charset="0"/>
            </a:endParaRPr>
          </a:p>
        </p:txBody>
      </p:sp>
      <p:sp>
        <p:nvSpPr>
          <p:cNvPr id="14" name="Rectangle 2"/>
          <p:cNvSpPr>
            <a:spLocks noChangeArrowheads="1"/>
          </p:cNvSpPr>
          <p:nvPr/>
        </p:nvSpPr>
        <p:spPr bwMode="auto">
          <a:xfrm>
            <a:off x="471604" y="114000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2" name="Rectangle 2"/>
          <p:cNvSpPr>
            <a:spLocks noChangeArrowheads="1"/>
          </p:cNvSpPr>
          <p:nvPr/>
        </p:nvSpPr>
        <p:spPr bwMode="auto">
          <a:xfrm>
            <a:off x="337688" y="13975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6" name="Rectangle 4"/>
          <p:cNvSpPr>
            <a:spLocks noChangeArrowheads="1"/>
          </p:cNvSpPr>
          <p:nvPr/>
        </p:nvSpPr>
        <p:spPr bwMode="auto">
          <a:xfrm>
            <a:off x="806034" y="15622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0" name="Rectangle 6"/>
          <p:cNvSpPr>
            <a:spLocks noChangeArrowheads="1"/>
          </p:cNvSpPr>
          <p:nvPr/>
        </p:nvSpPr>
        <p:spPr bwMode="auto">
          <a:xfrm>
            <a:off x="4424575" y="925434"/>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4" name="Rectangle 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6" name="CuadroTexto 25"/>
          <p:cNvSpPr txBox="1"/>
          <p:nvPr/>
        </p:nvSpPr>
        <p:spPr>
          <a:xfrm>
            <a:off x="4892287" y="4529776"/>
            <a:ext cx="3064090" cy="523220"/>
          </a:xfrm>
          <a:prstGeom prst="rect">
            <a:avLst/>
          </a:prstGeom>
          <a:noFill/>
        </p:spPr>
        <p:txBody>
          <a:bodyPr wrap="square" rtlCol="0">
            <a:spAutoFit/>
          </a:bodyPr>
          <a:lstStyle/>
          <a:p>
            <a:pPr algn="ctr"/>
            <a:r>
              <a:rPr lang="es-EC" sz="1400" dirty="0"/>
              <a:t>Cinética lineales de </a:t>
            </a:r>
            <a:r>
              <a:rPr lang="es-EC" sz="1400" dirty="0" smtClean="0"/>
              <a:t>S+MB </a:t>
            </a:r>
            <a:r>
              <a:rPr lang="es-EC" sz="1400" dirty="0"/>
              <a:t>+ </a:t>
            </a:r>
            <a:r>
              <a:rPr lang="es-EC" sz="1400" dirty="0" err="1"/>
              <a:t>AgNPs</a:t>
            </a:r>
            <a:r>
              <a:rPr lang="es-EC" sz="1400" dirty="0"/>
              <a:t>: </a:t>
            </a:r>
            <a:endParaRPr lang="es-EC" sz="1400" dirty="0" smtClean="0"/>
          </a:p>
          <a:p>
            <a:pPr algn="ctr"/>
            <a:r>
              <a:rPr lang="es-EC" sz="1400" dirty="0" smtClean="0"/>
              <a:t>modelo </a:t>
            </a:r>
            <a:r>
              <a:rPr lang="es-EC" sz="1400" dirty="0"/>
              <a:t>de </a:t>
            </a:r>
            <a:r>
              <a:rPr lang="es-EC" sz="1400" dirty="0" smtClean="0"/>
              <a:t>segundo orden</a:t>
            </a:r>
            <a:endParaRPr lang="es-EC" sz="1400" dirty="0"/>
          </a:p>
        </p:txBody>
      </p:sp>
      <p:sp>
        <p:nvSpPr>
          <p:cNvPr id="29" name="CuadroTexto 28"/>
          <p:cNvSpPr txBox="1"/>
          <p:nvPr/>
        </p:nvSpPr>
        <p:spPr>
          <a:xfrm>
            <a:off x="2762389" y="1300658"/>
            <a:ext cx="3324372" cy="369332"/>
          </a:xfrm>
          <a:prstGeom prst="rect">
            <a:avLst/>
          </a:prstGeom>
          <a:noFill/>
        </p:spPr>
        <p:txBody>
          <a:bodyPr wrap="none" rtlCol="0">
            <a:spAutoFit/>
          </a:bodyPr>
          <a:lstStyle/>
          <a:p>
            <a:r>
              <a:rPr lang="es-EC" b="1" dirty="0" smtClean="0">
                <a:solidFill>
                  <a:srgbClr val="7030A0"/>
                </a:solidFill>
              </a:rPr>
              <a:t>Safranina + Azul de metileno</a:t>
            </a:r>
            <a:endParaRPr lang="es-EC" b="1" dirty="0">
              <a:solidFill>
                <a:srgbClr val="7030A0"/>
              </a:solidFill>
            </a:endParaRPr>
          </a:p>
        </p:txBody>
      </p:sp>
      <p:sp>
        <p:nvSpPr>
          <p:cNvPr id="13" name="Rectangle 6"/>
          <p:cNvSpPr>
            <a:spLocks noChangeArrowheads="1"/>
          </p:cNvSpPr>
          <p:nvPr/>
        </p:nvSpPr>
        <p:spPr bwMode="auto">
          <a:xfrm>
            <a:off x="30045" y="206173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2" name="Rectangle 8"/>
          <p:cNvSpPr>
            <a:spLocks noChangeArrowheads="1"/>
          </p:cNvSpPr>
          <p:nvPr/>
        </p:nvSpPr>
        <p:spPr bwMode="auto">
          <a:xfrm>
            <a:off x="4390220" y="1727037"/>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18" name="Rectangle 2"/>
          <p:cNvSpPr>
            <a:spLocks noChangeArrowheads="1"/>
          </p:cNvSpPr>
          <p:nvPr/>
        </p:nvSpPr>
        <p:spPr bwMode="auto">
          <a:xfrm>
            <a:off x="55319" y="2308939"/>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sp>
        <p:nvSpPr>
          <p:cNvPr id="25" name="Rectangle 4"/>
          <p:cNvSpPr>
            <a:spLocks noChangeArrowheads="1"/>
          </p:cNvSpPr>
          <p:nvPr/>
        </p:nvSpPr>
        <p:spPr bwMode="auto">
          <a:xfrm>
            <a:off x="3941633" y="1746772"/>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pic>
        <p:nvPicPr>
          <p:cNvPr id="31" name="Imagen 30" descr="20180306_161707"/>
          <p:cNvPicPr/>
          <p:nvPr/>
        </p:nvPicPr>
        <p:blipFill>
          <a:blip r:embed="rId4" cstate="print">
            <a:extLst>
              <a:ext uri="{28A0092B-C50C-407E-A947-70E740481C1C}">
                <a14:useLocalDpi xmlns:a14="http://schemas.microsoft.com/office/drawing/2010/main" val="0"/>
              </a:ext>
            </a:extLst>
          </a:blip>
          <a:srcRect l="8984" t="8069" r="13615" b="6528"/>
          <a:stretch>
            <a:fillRect/>
          </a:stretch>
        </p:blipFill>
        <p:spPr bwMode="auto">
          <a:xfrm>
            <a:off x="7586240" y="2526644"/>
            <a:ext cx="1410335" cy="934085"/>
          </a:xfrm>
          <a:prstGeom prst="rect">
            <a:avLst/>
          </a:prstGeom>
          <a:noFill/>
        </p:spPr>
      </p:pic>
      <p:sp>
        <p:nvSpPr>
          <p:cNvPr id="15" name="Rectangle 30"/>
          <p:cNvSpPr>
            <a:spLocks noChangeArrowheads="1"/>
          </p:cNvSpPr>
          <p:nvPr/>
        </p:nvSpPr>
        <p:spPr bwMode="auto">
          <a:xfrm flipV="1">
            <a:off x="-250964" y="3114095"/>
            <a:ext cx="13488799" cy="46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s-EC"/>
          </a:p>
        </p:txBody>
      </p:sp>
      <p:graphicFrame>
        <p:nvGraphicFramePr>
          <p:cNvPr id="28" name="Objeto 27"/>
          <p:cNvGraphicFramePr>
            <a:graphicFrameLocks noChangeAspect="1"/>
          </p:cNvGraphicFramePr>
          <p:nvPr>
            <p:extLst>
              <p:ext uri="{D42A27DB-BD31-4B8C-83A1-F6EECF244321}">
                <p14:modId xmlns:p14="http://schemas.microsoft.com/office/powerpoint/2010/main" val="2205816266"/>
              </p:ext>
            </p:extLst>
          </p:nvPr>
        </p:nvGraphicFramePr>
        <p:xfrm>
          <a:off x="-331159" y="1590076"/>
          <a:ext cx="5551231" cy="3963045"/>
        </p:xfrm>
        <a:graphic>
          <a:graphicData uri="http://schemas.openxmlformats.org/presentationml/2006/ole">
            <mc:AlternateContent xmlns:mc="http://schemas.openxmlformats.org/markup-compatibility/2006">
              <mc:Choice xmlns:v="urn:schemas-microsoft-com:vml" Requires="v">
                <p:oleObj spid="_x0000_s33937" name="Graph" r:id="rId5" imgW="4154400" imgH="2901600" progId="Origin50.Graph">
                  <p:embed/>
                </p:oleObj>
              </mc:Choice>
              <mc:Fallback>
                <p:oleObj name="Graph" r:id="rId5" imgW="4154400" imgH="2901600" progId="Origin50.Graph">
                  <p:embed/>
                  <p:pic>
                    <p:nvPicPr>
                      <p:cNvPr id="0" name="Object 29"/>
                      <p:cNvPicPr>
                        <a:picLocks noChangeAspect="1" noChangeArrowheads="1"/>
                      </p:cNvPicPr>
                      <p:nvPr/>
                    </p:nvPicPr>
                    <p:blipFill>
                      <a:blip r:embed="rId6"/>
                      <a:srcRect/>
                      <a:stretch>
                        <a:fillRect/>
                      </a:stretch>
                    </p:blipFill>
                    <p:spPr bwMode="auto">
                      <a:xfrm>
                        <a:off x="-331159" y="1590076"/>
                        <a:ext cx="5551231" cy="3963045"/>
                      </a:xfrm>
                      <a:prstGeom prst="rect">
                        <a:avLst/>
                      </a:prstGeom>
                      <a:noFill/>
                    </p:spPr>
                  </p:pic>
                </p:oleObj>
              </mc:Fallback>
            </mc:AlternateContent>
          </a:graphicData>
        </a:graphic>
      </p:graphicFrame>
      <p:sp>
        <p:nvSpPr>
          <p:cNvPr id="30" name="Rectangle 32"/>
          <p:cNvSpPr>
            <a:spLocks noChangeArrowheads="1"/>
          </p:cNvSpPr>
          <p:nvPr/>
        </p:nvSpPr>
        <p:spPr bwMode="auto">
          <a:xfrm>
            <a:off x="4177973" y="2133713"/>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C"/>
          </a:p>
        </p:txBody>
      </p:sp>
      <p:graphicFrame>
        <p:nvGraphicFramePr>
          <p:cNvPr id="32" name="Objeto 31"/>
          <p:cNvGraphicFramePr>
            <a:graphicFrameLocks noChangeAspect="1"/>
          </p:cNvGraphicFramePr>
          <p:nvPr>
            <p:extLst>
              <p:ext uri="{D42A27DB-BD31-4B8C-83A1-F6EECF244321}">
                <p14:modId xmlns:p14="http://schemas.microsoft.com/office/powerpoint/2010/main" val="429763400"/>
              </p:ext>
            </p:extLst>
          </p:nvPr>
        </p:nvGraphicFramePr>
        <p:xfrm>
          <a:off x="4155049" y="1751947"/>
          <a:ext cx="4074551" cy="2848028"/>
        </p:xfrm>
        <a:graphic>
          <a:graphicData uri="http://schemas.openxmlformats.org/presentationml/2006/ole">
            <mc:AlternateContent xmlns:mc="http://schemas.openxmlformats.org/markup-compatibility/2006">
              <mc:Choice xmlns:v="urn:schemas-microsoft-com:vml" Requires="v">
                <p:oleObj spid="_x0000_s33938" name="Graph" r:id="rId7" imgW="4153814" imgH="2901696" progId="Origin50.Graph">
                  <p:embed/>
                </p:oleObj>
              </mc:Choice>
              <mc:Fallback>
                <p:oleObj name="Graph" r:id="rId7" imgW="4153814" imgH="2901696" progId="Origin50.Graph">
                  <p:embed/>
                  <p:pic>
                    <p:nvPicPr>
                      <p:cNvPr id="0" name="Object 3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55049" y="1751947"/>
                        <a:ext cx="4074551" cy="2848028"/>
                      </a:xfrm>
                      <a:prstGeom prst="rect">
                        <a:avLst/>
                      </a:prstGeom>
                      <a:noFill/>
                      <a:extLst/>
                    </p:spPr>
                  </p:pic>
                </p:oleObj>
              </mc:Fallback>
            </mc:AlternateContent>
          </a:graphicData>
        </a:graphic>
      </p:graphicFrame>
      <p:sp>
        <p:nvSpPr>
          <p:cNvPr id="33" name="Rectángulo redondeado 32"/>
          <p:cNvSpPr/>
          <p:nvPr/>
        </p:nvSpPr>
        <p:spPr>
          <a:xfrm>
            <a:off x="6021064" y="3552208"/>
            <a:ext cx="1163463" cy="30135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1400" dirty="0" smtClean="0">
                <a:solidFill>
                  <a:schemeClr val="tx1"/>
                </a:solidFill>
              </a:rPr>
              <a:t>0,1mg/</a:t>
            </a:r>
            <a:r>
              <a:rPr lang="es-EC" sz="1400" dirty="0" err="1" smtClean="0">
                <a:solidFill>
                  <a:schemeClr val="tx1"/>
                </a:solidFill>
              </a:rPr>
              <a:t>mL</a:t>
            </a:r>
            <a:endParaRPr lang="es-EC" sz="1400" dirty="0">
              <a:solidFill>
                <a:schemeClr val="tx1"/>
              </a:solidFill>
            </a:endParaRPr>
          </a:p>
        </p:txBody>
      </p:sp>
      <p:sp>
        <p:nvSpPr>
          <p:cNvPr id="34" name="Rectángulo 33"/>
          <p:cNvSpPr/>
          <p:nvPr/>
        </p:nvSpPr>
        <p:spPr>
          <a:xfrm>
            <a:off x="7339062" y="3587290"/>
            <a:ext cx="1904689" cy="307777"/>
          </a:xfrm>
          <a:prstGeom prst="rect">
            <a:avLst/>
          </a:prstGeom>
        </p:spPr>
        <p:txBody>
          <a:bodyPr wrap="none">
            <a:spAutoFit/>
          </a:bodyPr>
          <a:lstStyle/>
          <a:p>
            <a:r>
              <a:rPr lang="es-EC" sz="1400" dirty="0">
                <a:latin typeface="Arial" panose="020B0604020202020204" pitchFamily="34" charset="0"/>
                <a:ea typeface="Calibri" panose="020F0502020204030204" pitchFamily="34" charset="0"/>
                <a:cs typeface="Arial" panose="020B0604020202020204" pitchFamily="34" charset="0"/>
              </a:rPr>
              <a:t>(</a:t>
            </a:r>
            <a:r>
              <a:rPr lang="es-EC" sz="1400" dirty="0" err="1">
                <a:latin typeface="Arial" panose="020B0604020202020204" pitchFamily="34" charset="0"/>
                <a:ea typeface="Calibri" panose="020F0502020204030204" pitchFamily="34" charset="0"/>
                <a:cs typeface="Arial" panose="020B0604020202020204" pitchFamily="34" charset="0"/>
              </a:rPr>
              <a:t>Mokashi</a:t>
            </a:r>
            <a:r>
              <a:rPr lang="es-EC" sz="1400" dirty="0">
                <a:latin typeface="Arial" panose="020B0604020202020204" pitchFamily="34" charset="0"/>
                <a:ea typeface="Calibri" panose="020F0502020204030204" pitchFamily="34" charset="0"/>
                <a:cs typeface="Arial" panose="020B0604020202020204" pitchFamily="34" charset="0"/>
              </a:rPr>
              <a:t> et al., 2012)</a:t>
            </a:r>
            <a:endParaRPr lang="es-EC" sz="1400" dirty="0">
              <a:latin typeface="Arial" panose="020B0604020202020204" pitchFamily="34" charset="0"/>
              <a:cs typeface="Arial" panose="020B0604020202020204" pitchFamily="34" charset="0"/>
            </a:endParaRPr>
          </a:p>
        </p:txBody>
      </p:sp>
      <p:sp>
        <p:nvSpPr>
          <p:cNvPr id="35" name="Rectángulo 34"/>
          <p:cNvSpPr/>
          <p:nvPr/>
        </p:nvSpPr>
        <p:spPr>
          <a:xfrm>
            <a:off x="471604" y="6367850"/>
            <a:ext cx="3071675" cy="307777"/>
          </a:xfrm>
          <a:prstGeom prst="rect">
            <a:avLst/>
          </a:prstGeom>
        </p:spPr>
        <p:txBody>
          <a:bodyPr wrap="none">
            <a:spAutoFit/>
          </a:bodyPr>
          <a:lstStyle/>
          <a:p>
            <a:r>
              <a:rPr lang="es-EC" sz="1400" dirty="0">
                <a:latin typeface="Arial" panose="020B0604020202020204" pitchFamily="34" charset="0"/>
                <a:ea typeface="Calibri" panose="020F0502020204030204" pitchFamily="34" charset="0"/>
                <a:cs typeface="Arial" panose="020B0604020202020204" pitchFamily="34" charset="0"/>
              </a:rPr>
              <a:t>(</a:t>
            </a:r>
            <a:r>
              <a:rPr lang="es-EC" sz="1400" dirty="0" err="1">
                <a:latin typeface="Arial" panose="020B0604020202020204" pitchFamily="34" charset="0"/>
                <a:ea typeface="Calibri" panose="020F0502020204030204" pitchFamily="34" charset="0"/>
                <a:cs typeface="Arial" panose="020B0604020202020204" pitchFamily="34" charset="0"/>
              </a:rPr>
              <a:t>Xia</a:t>
            </a:r>
            <a:r>
              <a:rPr lang="es-EC" sz="1400" dirty="0">
                <a:latin typeface="Arial" panose="020B0604020202020204" pitchFamily="34" charset="0"/>
                <a:ea typeface="Calibri" panose="020F0502020204030204" pitchFamily="34" charset="0"/>
                <a:cs typeface="Arial" panose="020B0604020202020204" pitchFamily="34" charset="0"/>
              </a:rPr>
              <a:t>, </a:t>
            </a:r>
            <a:r>
              <a:rPr lang="es-EC" sz="1400" dirty="0" err="1">
                <a:latin typeface="Arial" panose="020B0604020202020204" pitchFamily="34" charset="0"/>
                <a:ea typeface="Calibri" panose="020F0502020204030204" pitchFamily="34" charset="0"/>
                <a:cs typeface="Arial" panose="020B0604020202020204" pitchFamily="34" charset="0"/>
              </a:rPr>
              <a:t>Xiong</a:t>
            </a:r>
            <a:r>
              <a:rPr lang="es-EC" sz="1400" dirty="0">
                <a:latin typeface="Arial" panose="020B0604020202020204" pitchFamily="34" charset="0"/>
                <a:ea typeface="Calibri" panose="020F0502020204030204" pitchFamily="34" charset="0"/>
                <a:cs typeface="Arial" panose="020B0604020202020204" pitchFamily="34" charset="0"/>
              </a:rPr>
              <a:t>, </a:t>
            </a:r>
            <a:r>
              <a:rPr lang="es-EC" sz="1400" dirty="0" err="1">
                <a:latin typeface="Arial" panose="020B0604020202020204" pitchFamily="34" charset="0"/>
                <a:ea typeface="Calibri" panose="020F0502020204030204" pitchFamily="34" charset="0"/>
                <a:cs typeface="Arial" panose="020B0604020202020204" pitchFamily="34" charset="0"/>
              </a:rPr>
              <a:t>Lim</a:t>
            </a:r>
            <a:r>
              <a:rPr lang="es-EC" sz="1400" dirty="0">
                <a:latin typeface="Arial" panose="020B0604020202020204" pitchFamily="34" charset="0"/>
                <a:ea typeface="Calibri" panose="020F0502020204030204" pitchFamily="34" charset="0"/>
                <a:cs typeface="Arial" panose="020B0604020202020204" pitchFamily="34" charset="0"/>
              </a:rPr>
              <a:t>, &amp; </a:t>
            </a:r>
            <a:r>
              <a:rPr lang="es-EC" sz="1400" dirty="0" err="1">
                <a:latin typeface="Arial" panose="020B0604020202020204" pitchFamily="34" charset="0"/>
                <a:ea typeface="Calibri" panose="020F0502020204030204" pitchFamily="34" charset="0"/>
                <a:cs typeface="Arial" panose="020B0604020202020204" pitchFamily="34" charset="0"/>
              </a:rPr>
              <a:t>Skrabalak</a:t>
            </a:r>
            <a:r>
              <a:rPr lang="es-EC" sz="1400" dirty="0">
                <a:latin typeface="Arial" panose="020B0604020202020204" pitchFamily="34" charset="0"/>
                <a:ea typeface="Calibri" panose="020F0502020204030204" pitchFamily="34" charset="0"/>
                <a:cs typeface="Arial" panose="020B0604020202020204" pitchFamily="34" charset="0"/>
              </a:rPr>
              <a:t>, 2009</a:t>
            </a:r>
            <a:r>
              <a:rPr lang="es-EC" sz="1400" dirty="0" smtClean="0">
                <a:latin typeface="Arial" panose="020B0604020202020204" pitchFamily="34" charset="0"/>
                <a:ea typeface="Calibri" panose="020F0502020204030204" pitchFamily="34" charset="0"/>
                <a:cs typeface="Arial" panose="020B0604020202020204" pitchFamily="34" charset="0"/>
              </a:rPr>
              <a:t>)</a:t>
            </a:r>
            <a:endParaRPr lang="es-EC"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03863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395536" y="472108"/>
            <a:ext cx="8424936" cy="7509748"/>
          </a:xfrm>
          <a:prstGeom prst="rect">
            <a:avLst/>
          </a:prstGeom>
        </p:spPr>
        <p:txBody>
          <a:bodyPr wrap="square">
            <a:spAutoFit/>
          </a:bodyPr>
          <a:lstStyle/>
          <a:p>
            <a:pPr marL="285750" lvl="0" indent="-285750" algn="just">
              <a:buFont typeface="Arial" panose="020B0604020202020204" pitchFamily="34" charset="0"/>
              <a:buChar char="•"/>
            </a:pPr>
            <a:r>
              <a:rPr lang="es-EC" dirty="0"/>
              <a:t>La obtención del extracto pigmentado de carrasquilla mediante maceración con un solvente polar, permitió mantenerlo a pH ácido y conservarlo seco como materia prima para la síntesis de </a:t>
            </a:r>
            <a:r>
              <a:rPr lang="es-EC" dirty="0" err="1"/>
              <a:t>AgNPs</a:t>
            </a:r>
            <a:r>
              <a:rPr lang="es-EC" dirty="0"/>
              <a:t>. </a:t>
            </a:r>
            <a:endParaRPr lang="es-EC" dirty="0" smtClean="0"/>
          </a:p>
          <a:p>
            <a:pPr lvl="0" algn="just"/>
            <a:endParaRPr lang="es-EC" dirty="0" smtClean="0"/>
          </a:p>
          <a:p>
            <a:pPr marL="285750" lvl="0" indent="-285750" algn="just">
              <a:buFont typeface="Arial" panose="020B0604020202020204" pitchFamily="34" charset="0"/>
              <a:buChar char="•"/>
            </a:pPr>
            <a:r>
              <a:rPr lang="es-EC" dirty="0" smtClean="0"/>
              <a:t>Excelente </a:t>
            </a:r>
            <a:r>
              <a:rPr lang="es-EC" dirty="0"/>
              <a:t>la estabilidad y actividad antioxidante del extracto asegura la síntesis de </a:t>
            </a:r>
            <a:r>
              <a:rPr lang="es-EC" dirty="0" err="1"/>
              <a:t>AgNPs</a:t>
            </a:r>
            <a:r>
              <a:rPr lang="es-EC" dirty="0"/>
              <a:t>. </a:t>
            </a:r>
            <a:endParaRPr lang="es-EC" dirty="0" smtClean="0"/>
          </a:p>
          <a:p>
            <a:pPr marL="285750" lvl="0" indent="-285750" algn="just">
              <a:buFont typeface="Arial" panose="020B0604020202020204" pitchFamily="34" charset="0"/>
              <a:buChar char="•"/>
            </a:pPr>
            <a:endParaRPr lang="es-EC" dirty="0" smtClean="0"/>
          </a:p>
          <a:p>
            <a:pPr marL="285750" indent="-285750" algn="just">
              <a:buFont typeface="Arial" panose="020B0604020202020204" pitchFamily="34" charset="0"/>
              <a:buChar char="•"/>
            </a:pPr>
            <a:r>
              <a:rPr lang="es-EC" dirty="0"/>
              <a:t>Se estableció que las condiciones óptimas para realizar la síntesis de las </a:t>
            </a:r>
            <a:r>
              <a:rPr lang="es-EC" dirty="0" err="1"/>
              <a:t>nanopartículas</a:t>
            </a:r>
            <a:r>
              <a:rPr lang="es-EC" dirty="0"/>
              <a:t> fueron: concentración de extracto, 20mg/</a:t>
            </a:r>
            <a:r>
              <a:rPr lang="es-EC" dirty="0" err="1"/>
              <a:t>mL</a:t>
            </a:r>
            <a:r>
              <a:rPr lang="es-EC" dirty="0"/>
              <a:t>; pH~12,5; tiempo de temperatura de incubación de 1h; proceso de purificación, con centrifugaciones a 10000 y 12000rpm por 15min y posterior liofilización. </a:t>
            </a:r>
            <a:endParaRPr lang="es-EC" dirty="0" smtClean="0"/>
          </a:p>
          <a:p>
            <a:pPr marL="285750" indent="-285750" algn="just">
              <a:buFont typeface="Arial" panose="020B0604020202020204" pitchFamily="34" charset="0"/>
              <a:buChar char="•"/>
            </a:pPr>
            <a:endParaRPr lang="es-EC" dirty="0" smtClean="0"/>
          </a:p>
          <a:p>
            <a:pPr marL="285750" indent="-285750" algn="just">
              <a:buFont typeface="Arial" panose="020B0604020202020204" pitchFamily="34" charset="0"/>
              <a:buChar char="•"/>
            </a:pPr>
            <a:r>
              <a:rPr lang="es-EC" dirty="0" smtClean="0"/>
              <a:t>Hubo diferencias de porcentaje de remoción del colorante azul de metileno utilizando distintas </a:t>
            </a:r>
            <a:r>
              <a:rPr lang="es-EC" dirty="0" err="1" smtClean="0"/>
              <a:t>AgNPs</a:t>
            </a:r>
            <a:r>
              <a:rPr lang="es-EC" dirty="0" smtClean="0"/>
              <a:t>. </a:t>
            </a:r>
          </a:p>
          <a:p>
            <a:pPr marL="285750" indent="-285750" algn="just">
              <a:buFont typeface="Arial" panose="020B0604020202020204" pitchFamily="34" charset="0"/>
              <a:buChar char="•"/>
            </a:pPr>
            <a:endParaRPr lang="es-EC" dirty="0"/>
          </a:p>
          <a:p>
            <a:pPr marL="285750" indent="-285750" algn="just">
              <a:buFont typeface="Arial" panose="020B0604020202020204" pitchFamily="34" charset="0"/>
              <a:buChar char="•"/>
            </a:pPr>
            <a:r>
              <a:rPr lang="es-EC" dirty="0" smtClean="0"/>
              <a:t>La safranina se degrado alrededor del 50%, conservando su coloración al finalizar el ensayo.</a:t>
            </a:r>
          </a:p>
          <a:p>
            <a:pPr marL="285750" indent="-285750" algn="just">
              <a:buFont typeface="Arial" panose="020B0604020202020204" pitchFamily="34" charset="0"/>
              <a:buChar char="•"/>
            </a:pPr>
            <a:endParaRPr lang="es-EC" dirty="0"/>
          </a:p>
          <a:p>
            <a:pPr marL="285750" lvl="0" indent="-285750" algn="just">
              <a:buFont typeface="Arial" panose="020B0604020202020204" pitchFamily="34" charset="0"/>
              <a:buChar char="•"/>
            </a:pPr>
            <a:r>
              <a:rPr lang="es-EC" dirty="0"/>
              <a:t>La actividad catalítica de las </a:t>
            </a:r>
            <a:r>
              <a:rPr lang="es-EC" dirty="0" err="1"/>
              <a:t>AgNPs</a:t>
            </a:r>
            <a:r>
              <a:rPr lang="es-EC" dirty="0"/>
              <a:t> depende del método de </a:t>
            </a:r>
            <a:r>
              <a:rPr lang="es-EC" dirty="0" smtClean="0"/>
              <a:t>síntesis de </a:t>
            </a:r>
            <a:r>
              <a:rPr lang="es-EC" dirty="0" err="1" smtClean="0"/>
              <a:t>nanopartículas</a:t>
            </a:r>
            <a:r>
              <a:rPr lang="es-EC" dirty="0" smtClean="0"/>
              <a:t>, </a:t>
            </a:r>
            <a:r>
              <a:rPr lang="es-EC" dirty="0"/>
              <a:t>ya que relaciona el tamaño y morfología resultantes. Además, la estructura cristalina, el área superficial específica.</a:t>
            </a:r>
          </a:p>
          <a:p>
            <a:pPr marL="285750" indent="-285750" algn="just">
              <a:buFont typeface="Arial" panose="020B0604020202020204" pitchFamily="34" charset="0"/>
              <a:buChar char="•"/>
            </a:pPr>
            <a:endParaRPr lang="es-EC" dirty="0"/>
          </a:p>
          <a:p>
            <a:pPr marL="285750" lvl="0" indent="-285750" algn="just">
              <a:buFont typeface="Arial" panose="020B0604020202020204" pitchFamily="34" charset="0"/>
              <a:buChar char="•"/>
            </a:pPr>
            <a:endParaRPr lang="es-EC" dirty="0"/>
          </a:p>
          <a:p>
            <a:r>
              <a:rPr lang="es-EC" dirty="0"/>
              <a:t> </a:t>
            </a:r>
          </a:p>
          <a:p>
            <a:pPr algn="just"/>
            <a:endParaRPr lang="es-EC" sz="1400" dirty="0"/>
          </a:p>
          <a:p>
            <a:r>
              <a:rPr lang="es-EC" dirty="0"/>
              <a:t> </a:t>
            </a:r>
          </a:p>
        </p:txBody>
      </p:sp>
      <p:sp>
        <p:nvSpPr>
          <p:cNvPr id="5" name="1 Título"/>
          <p:cNvSpPr>
            <a:spLocks noGrp="1"/>
          </p:cNvSpPr>
          <p:nvPr>
            <p:ph type="title"/>
          </p:nvPr>
        </p:nvSpPr>
        <p:spPr>
          <a:xfrm>
            <a:off x="-108520" y="-99392"/>
            <a:ext cx="9144000" cy="1143000"/>
          </a:xfrm>
        </p:spPr>
        <p:txBody>
          <a:bodyPr/>
          <a:lstStyle/>
          <a:p>
            <a:pPr algn="l"/>
            <a:r>
              <a:rPr lang="es-MX" sz="3800" i="0" dirty="0" smtClean="0">
                <a:solidFill>
                  <a:schemeClr val="tx1"/>
                </a:solidFill>
                <a:latin typeface="Cambria" pitchFamily="18" charset="0"/>
              </a:rPr>
              <a:t> CONCLUSIONES</a:t>
            </a:r>
            <a:endParaRPr lang="es-MX" sz="3800" i="0" dirty="0">
              <a:solidFill>
                <a:schemeClr val="tx1"/>
              </a:solidFill>
              <a:latin typeface="Cambria" pitchFamily="18" charset="0"/>
            </a:endParaRPr>
          </a:p>
        </p:txBody>
      </p:sp>
      <p:pic>
        <p:nvPicPr>
          <p:cNvPr id="6" name="Picture 1" descr="C:\Users\XAVIER\Desktop\Comunicado-2-1.jpg"/>
          <p:cNvPicPr>
            <a:picLocks noChangeAspect="1" noChangeArrowheads="1"/>
          </p:cNvPicPr>
          <p:nvPr/>
        </p:nvPicPr>
        <p:blipFill>
          <a:blip r:embed="rId3" cstate="print"/>
          <a:srcRect/>
          <a:stretch>
            <a:fillRect/>
          </a:stretch>
        </p:blipFill>
        <p:spPr bwMode="auto">
          <a:xfrm>
            <a:off x="6660232" y="6021288"/>
            <a:ext cx="2287782" cy="591476"/>
          </a:xfrm>
          <a:prstGeom prst="rect">
            <a:avLst/>
          </a:prstGeom>
          <a:noFill/>
        </p:spPr>
      </p:pic>
    </p:spTree>
    <p:extLst>
      <p:ext uri="{BB962C8B-B14F-4D97-AF65-F5344CB8AC3E}">
        <p14:creationId xmlns:p14="http://schemas.microsoft.com/office/powerpoint/2010/main" val="1597630768"/>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755576" y="1484784"/>
            <a:ext cx="7812868" cy="3908762"/>
          </a:xfrm>
          <a:prstGeom prst="rect">
            <a:avLst/>
          </a:prstGeom>
        </p:spPr>
        <p:txBody>
          <a:bodyPr wrap="square">
            <a:spAutoFit/>
          </a:bodyPr>
          <a:lstStyle/>
          <a:p>
            <a:pPr marL="285750" lvl="0" indent="-285750" algn="just">
              <a:buFont typeface="Arial" panose="020B0604020202020204" pitchFamily="34" charset="0"/>
              <a:buChar char="•"/>
            </a:pPr>
            <a:r>
              <a:rPr lang="es-EC" dirty="0" smtClean="0"/>
              <a:t>Para </a:t>
            </a:r>
            <a:r>
              <a:rPr lang="es-EC" dirty="0"/>
              <a:t>realizar una caracterización completa de las </a:t>
            </a:r>
            <a:r>
              <a:rPr lang="es-EC" dirty="0" err="1"/>
              <a:t>AgNPs</a:t>
            </a:r>
            <a:r>
              <a:rPr lang="es-EC" dirty="0"/>
              <a:t> y del extracto vegetal se recomienda emplear otras técnicas, como FTIR, que permita identificar las </a:t>
            </a:r>
            <a:r>
              <a:rPr lang="es-EC" dirty="0" err="1"/>
              <a:t>biomoleculas</a:t>
            </a:r>
            <a:r>
              <a:rPr lang="es-EC" dirty="0"/>
              <a:t> del extracto que interactúan con las </a:t>
            </a:r>
            <a:r>
              <a:rPr lang="es-EC" dirty="0" err="1"/>
              <a:t>AgNPs</a:t>
            </a:r>
            <a:r>
              <a:rPr lang="es-EC" dirty="0"/>
              <a:t>.</a:t>
            </a:r>
          </a:p>
          <a:p>
            <a:pPr lvl="0" algn="just"/>
            <a:r>
              <a:rPr lang="es-EC" dirty="0"/>
              <a:t> </a:t>
            </a:r>
          </a:p>
          <a:p>
            <a:pPr marL="285750" lvl="0" indent="-285750" algn="just">
              <a:buFont typeface="Arial" panose="020B0604020202020204" pitchFamily="34" charset="0"/>
              <a:buChar char="•"/>
            </a:pPr>
            <a:r>
              <a:rPr lang="es-EC" dirty="0"/>
              <a:t>En el proceso de optimizar la síntesis de </a:t>
            </a:r>
            <a:r>
              <a:rPr lang="es-EC" dirty="0" err="1"/>
              <a:t>AgNPs</a:t>
            </a:r>
            <a:r>
              <a:rPr lang="es-EC" dirty="0"/>
              <a:t>, se requiere un control del tamaño de </a:t>
            </a:r>
            <a:r>
              <a:rPr lang="es-EC" dirty="0" err="1"/>
              <a:t>AgNPs</a:t>
            </a:r>
            <a:r>
              <a:rPr lang="es-EC" dirty="0"/>
              <a:t> para evitar un valor alto de desviación estándar, por ejemplo aumentar la concentración del </a:t>
            </a:r>
            <a:r>
              <a:rPr lang="es-EC" dirty="0" smtClean="0"/>
              <a:t>precursor o el volumen de extracto. </a:t>
            </a:r>
            <a:endParaRPr lang="es-EC" dirty="0"/>
          </a:p>
          <a:p>
            <a:pPr lvl="0" algn="just"/>
            <a:endParaRPr lang="es-EC" dirty="0"/>
          </a:p>
          <a:p>
            <a:pPr marL="285750" lvl="0" indent="-285750" algn="just">
              <a:buFont typeface="Arial" panose="020B0604020202020204" pitchFamily="34" charset="0"/>
              <a:buChar char="•"/>
            </a:pPr>
            <a:r>
              <a:rPr lang="es-EC" dirty="0"/>
              <a:t>En cada ensayo de degradación se recomienda hacer la acción catalítica de </a:t>
            </a:r>
            <a:r>
              <a:rPr lang="es-EC" dirty="0" err="1"/>
              <a:t>AgNPs</a:t>
            </a:r>
            <a:r>
              <a:rPr lang="es-EC" dirty="0"/>
              <a:t> y S, con el fin de obtener la molécula de mineralización y comprobar si no afecta al ambiente. </a:t>
            </a:r>
          </a:p>
          <a:p>
            <a:pPr marL="285750" indent="-285750" algn="just">
              <a:buFont typeface="Arial" panose="020B0604020202020204" pitchFamily="34" charset="0"/>
              <a:buChar char="•"/>
            </a:pPr>
            <a:endParaRPr lang="es-EC" sz="1400" dirty="0"/>
          </a:p>
          <a:p>
            <a:r>
              <a:rPr lang="es-EC" dirty="0"/>
              <a:t> </a:t>
            </a:r>
          </a:p>
        </p:txBody>
      </p:sp>
      <p:sp>
        <p:nvSpPr>
          <p:cNvPr id="5" name="1 Título"/>
          <p:cNvSpPr>
            <a:spLocks noGrp="1"/>
          </p:cNvSpPr>
          <p:nvPr>
            <p:ph type="title"/>
          </p:nvPr>
        </p:nvSpPr>
        <p:spPr>
          <a:xfrm>
            <a:off x="0" y="0"/>
            <a:ext cx="9144000" cy="1143000"/>
          </a:xfrm>
        </p:spPr>
        <p:txBody>
          <a:bodyPr/>
          <a:lstStyle/>
          <a:p>
            <a:pPr algn="l"/>
            <a:r>
              <a:rPr lang="es-MX" sz="3800" i="0" dirty="0">
                <a:solidFill>
                  <a:schemeClr val="tx1"/>
                </a:solidFill>
                <a:latin typeface="Cambria" pitchFamily="18" charset="0"/>
              </a:rPr>
              <a:t> </a:t>
            </a:r>
            <a:r>
              <a:rPr lang="es-MX" sz="3800" i="0" dirty="0" smtClean="0">
                <a:solidFill>
                  <a:schemeClr val="tx1"/>
                </a:solidFill>
                <a:latin typeface="Cambria" pitchFamily="18" charset="0"/>
              </a:rPr>
              <a:t>RECOMENDACIONES</a:t>
            </a:r>
            <a:endParaRPr lang="es-MX" sz="3800" i="0" dirty="0">
              <a:solidFill>
                <a:schemeClr val="tx1"/>
              </a:solidFill>
              <a:latin typeface="Cambria" pitchFamily="18" charset="0"/>
            </a:endParaRPr>
          </a:p>
        </p:txBody>
      </p:sp>
      <p:pic>
        <p:nvPicPr>
          <p:cNvPr id="6" name="Picture 1" descr="C:\Users\XAVIER\Desktop\Comunicado-2-1.jpg"/>
          <p:cNvPicPr>
            <a:picLocks noChangeAspect="1" noChangeArrowheads="1"/>
          </p:cNvPicPr>
          <p:nvPr/>
        </p:nvPicPr>
        <p:blipFill>
          <a:blip r:embed="rId3" cstate="print"/>
          <a:srcRect/>
          <a:stretch>
            <a:fillRect/>
          </a:stretch>
        </p:blipFill>
        <p:spPr bwMode="auto">
          <a:xfrm>
            <a:off x="6660232" y="6021288"/>
            <a:ext cx="2287782" cy="591476"/>
          </a:xfrm>
          <a:prstGeom prst="rect">
            <a:avLst/>
          </a:prstGeom>
          <a:noFill/>
        </p:spPr>
      </p:pic>
    </p:spTree>
    <p:extLst>
      <p:ext uri="{BB962C8B-B14F-4D97-AF65-F5344CB8AC3E}">
        <p14:creationId xmlns:p14="http://schemas.microsoft.com/office/powerpoint/2010/main" val="2536636896"/>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9512" y="1089154"/>
            <a:ext cx="5040560" cy="4985980"/>
          </a:xfrm>
          <a:prstGeom prst="rect">
            <a:avLst/>
          </a:prstGeom>
        </p:spPr>
        <p:txBody>
          <a:bodyPr wrap="square">
            <a:spAutoFit/>
          </a:bodyPr>
          <a:lstStyle/>
          <a:p>
            <a:pPr lvl="0" algn="just" eaLnBrk="0" hangingPunct="0">
              <a:spcBef>
                <a:spcPts val="1200"/>
              </a:spcBef>
              <a:spcAft>
                <a:spcPts val="600"/>
              </a:spcAft>
              <a:buClr>
                <a:schemeClr val="accent2"/>
              </a:buClr>
              <a:buFont typeface="Wingdings" pitchFamily="2" charset="2"/>
              <a:buChar char="§"/>
            </a:pPr>
            <a:r>
              <a:rPr lang="es-MX" sz="1400" dirty="0" smtClean="0">
                <a:latin typeface="Cambria" pitchFamily="18" charset="0"/>
                <a:ea typeface="Times New Roman" pitchFamily="18" charset="0"/>
                <a:cs typeface="Times New Roman" pitchFamily="18" charset="0"/>
              </a:rPr>
              <a:t>    Universidad de las Fuerzas Armadas – ESPE</a:t>
            </a:r>
          </a:p>
          <a:p>
            <a:pPr lvl="0" algn="just" eaLnBrk="0" hangingPunct="0">
              <a:spcBef>
                <a:spcPts val="1200"/>
              </a:spcBef>
              <a:spcAft>
                <a:spcPts val="600"/>
              </a:spcAft>
              <a:buClr>
                <a:schemeClr val="accent2"/>
              </a:buClr>
              <a:buFont typeface="Wingdings" pitchFamily="2" charset="2"/>
              <a:buChar char="§"/>
            </a:pPr>
            <a:r>
              <a:rPr lang="es-MX" sz="1400" dirty="0" smtClean="0">
                <a:latin typeface="Cambria" pitchFamily="18" charset="0"/>
                <a:ea typeface="Times New Roman" pitchFamily="18" charset="0"/>
                <a:cs typeface="Times New Roman" pitchFamily="18" charset="0"/>
              </a:rPr>
              <a:t>    Centro de </a:t>
            </a:r>
            <a:r>
              <a:rPr lang="es-MX" sz="1400" dirty="0" err="1" smtClean="0">
                <a:latin typeface="Cambria" pitchFamily="18" charset="0"/>
                <a:ea typeface="Times New Roman" pitchFamily="18" charset="0"/>
                <a:cs typeface="Times New Roman" pitchFamily="18" charset="0"/>
              </a:rPr>
              <a:t>Nanociencia</a:t>
            </a:r>
            <a:r>
              <a:rPr lang="es-MX" sz="1400" dirty="0" smtClean="0">
                <a:latin typeface="Cambria" pitchFamily="18" charset="0"/>
                <a:ea typeface="Times New Roman" pitchFamily="18" charset="0"/>
                <a:cs typeface="Times New Roman" pitchFamily="18" charset="0"/>
              </a:rPr>
              <a:t> y nanotecnología</a:t>
            </a:r>
          </a:p>
          <a:p>
            <a:pPr algn="just" eaLnBrk="0" hangingPunct="0">
              <a:spcBef>
                <a:spcPts val="1200"/>
              </a:spcBef>
              <a:spcAft>
                <a:spcPts val="600"/>
              </a:spcAft>
              <a:buClr>
                <a:schemeClr val="accent2"/>
              </a:buClr>
            </a:pPr>
            <a:r>
              <a:rPr lang="es-MX" sz="1400" b="1" dirty="0" smtClean="0">
                <a:latin typeface="Cambria" pitchFamily="18" charset="0"/>
                <a:cs typeface="Times New Roman" pitchFamily="18" charset="0"/>
              </a:rPr>
              <a:t>	</a:t>
            </a:r>
            <a:r>
              <a:rPr lang="es-MX" sz="1400" b="1" dirty="0" smtClean="0">
                <a:latin typeface="Cambria" pitchFamily="18" charset="0"/>
                <a:cs typeface="Arial" pitchFamily="34" charset="0"/>
              </a:rPr>
              <a:t>Ing. Luis </a:t>
            </a:r>
            <a:r>
              <a:rPr lang="es-MX" sz="1400" b="1" dirty="0" err="1" smtClean="0">
                <a:latin typeface="Cambria" pitchFamily="18" charset="0"/>
                <a:cs typeface="Arial" pitchFamily="34" charset="0"/>
              </a:rPr>
              <a:t>Cumbal</a:t>
            </a:r>
            <a:r>
              <a:rPr lang="es-MX" sz="1400" b="1" dirty="0" smtClean="0">
                <a:latin typeface="Cambria" pitchFamily="18" charset="0"/>
                <a:cs typeface="Arial" pitchFamily="34" charset="0"/>
              </a:rPr>
              <a:t>, PhD.</a:t>
            </a:r>
          </a:p>
          <a:p>
            <a:pPr lvl="0" algn="just" eaLnBrk="0" hangingPunct="0">
              <a:spcBef>
                <a:spcPts val="1200"/>
              </a:spcBef>
              <a:spcAft>
                <a:spcPts val="600"/>
              </a:spcAft>
              <a:buClr>
                <a:schemeClr val="accent2"/>
              </a:buClr>
              <a:buFont typeface="Wingdings" pitchFamily="2" charset="2"/>
              <a:buChar char="§"/>
            </a:pPr>
            <a:r>
              <a:rPr lang="es-MX" sz="1400" dirty="0" smtClean="0">
                <a:latin typeface="Cambria" pitchFamily="18" charset="0"/>
                <a:ea typeface="Times New Roman" pitchFamily="18" charset="0"/>
                <a:cs typeface="Times New Roman" pitchFamily="18" charset="0"/>
              </a:rPr>
              <a:t>    Investigadora </a:t>
            </a:r>
            <a:r>
              <a:rPr lang="es-MX" sz="1400" dirty="0">
                <a:latin typeface="Cambria" pitchFamily="18" charset="0"/>
                <a:ea typeface="Times New Roman" pitchFamily="18" charset="0"/>
                <a:cs typeface="Times New Roman" pitchFamily="18" charset="0"/>
              </a:rPr>
              <a:t>en </a:t>
            </a:r>
            <a:r>
              <a:rPr lang="es-MX" sz="1400" dirty="0" err="1">
                <a:latin typeface="Cambria" pitchFamily="18" charset="0"/>
                <a:ea typeface="Times New Roman" pitchFamily="18" charset="0"/>
                <a:cs typeface="Times New Roman" pitchFamily="18" charset="0"/>
              </a:rPr>
              <a:t>nanomateriales</a:t>
            </a:r>
            <a:r>
              <a:rPr lang="es-MX" sz="1400" dirty="0">
                <a:latin typeface="Cambria" pitchFamily="18" charset="0"/>
                <a:ea typeface="Times New Roman" pitchFamily="18" charset="0"/>
                <a:cs typeface="Times New Roman" pitchFamily="18" charset="0"/>
              </a:rPr>
              <a:t> orgánicos e híbridos</a:t>
            </a:r>
            <a:endParaRPr lang="es-MX" sz="1400" dirty="0" smtClean="0">
              <a:latin typeface="Cambria" pitchFamily="18" charset="0"/>
              <a:ea typeface="Times New Roman" pitchFamily="18" charset="0"/>
              <a:cs typeface="Times New Roman" pitchFamily="18" charset="0"/>
            </a:endParaRPr>
          </a:p>
          <a:p>
            <a:pPr lvl="0" algn="just" eaLnBrk="0" hangingPunct="0">
              <a:spcBef>
                <a:spcPts val="1200"/>
              </a:spcBef>
              <a:spcAft>
                <a:spcPts val="600"/>
              </a:spcAft>
            </a:pPr>
            <a:r>
              <a:rPr lang="es-MX" sz="1400" b="1" dirty="0" smtClean="0">
                <a:latin typeface="Cambria" pitchFamily="18" charset="0"/>
                <a:cs typeface="Times New Roman" pitchFamily="18" charset="0"/>
              </a:rPr>
              <a:t>	</a:t>
            </a:r>
            <a:r>
              <a:rPr lang="es-MX" sz="1400" b="1" dirty="0" smtClean="0">
                <a:latin typeface="Cambria" pitchFamily="18" charset="0"/>
                <a:cs typeface="Arial" pitchFamily="34" charset="0"/>
              </a:rPr>
              <a:t>Yolanda Angulo, PhD.</a:t>
            </a:r>
          </a:p>
          <a:p>
            <a:pPr lvl="0" algn="just" eaLnBrk="0" hangingPunct="0">
              <a:spcBef>
                <a:spcPts val="1200"/>
              </a:spcBef>
              <a:spcAft>
                <a:spcPts val="600"/>
              </a:spcAft>
              <a:buClr>
                <a:schemeClr val="accent2"/>
              </a:buClr>
              <a:buFont typeface="Wingdings" pitchFamily="2" charset="2"/>
              <a:buChar char="§"/>
            </a:pPr>
            <a:r>
              <a:rPr lang="es-MX" sz="1400" dirty="0" smtClean="0">
                <a:latin typeface="Cambria" pitchFamily="18" charset="0"/>
                <a:cs typeface="Arial" pitchFamily="34" charset="0"/>
              </a:rPr>
              <a:t>    Jefe del Laboratorio de Caracterización de </a:t>
            </a:r>
            <a:r>
              <a:rPr lang="es-MX" sz="1400" dirty="0" err="1" smtClean="0">
                <a:latin typeface="Cambria" pitchFamily="18" charset="0"/>
                <a:cs typeface="Arial" pitchFamily="34" charset="0"/>
              </a:rPr>
              <a:t>Nanomateriales</a:t>
            </a:r>
            <a:r>
              <a:rPr lang="es-MX" sz="1400" dirty="0" smtClean="0">
                <a:latin typeface="Cambria" pitchFamily="18" charset="0"/>
                <a:cs typeface="Arial" pitchFamily="34" charset="0"/>
              </a:rPr>
              <a:t> </a:t>
            </a:r>
          </a:p>
          <a:p>
            <a:pPr lvl="0" algn="just" eaLnBrk="0" hangingPunct="0">
              <a:spcBef>
                <a:spcPts val="1200"/>
              </a:spcBef>
              <a:spcAft>
                <a:spcPts val="600"/>
              </a:spcAft>
            </a:pPr>
            <a:r>
              <a:rPr lang="es-MX" sz="1400" b="1" dirty="0" smtClean="0">
                <a:latin typeface="Cambria" pitchFamily="18" charset="0"/>
                <a:cs typeface="Arial" pitchFamily="34" charset="0"/>
              </a:rPr>
              <a:t>	Alexis Debut, PhD</a:t>
            </a:r>
          </a:p>
          <a:p>
            <a:pPr algn="just" eaLnBrk="0" hangingPunct="0">
              <a:spcBef>
                <a:spcPts val="1200"/>
              </a:spcBef>
              <a:spcAft>
                <a:spcPts val="600"/>
              </a:spcAft>
              <a:buClr>
                <a:schemeClr val="accent2"/>
              </a:buClr>
              <a:buFont typeface="Wingdings" pitchFamily="2" charset="2"/>
              <a:buChar char="§"/>
            </a:pPr>
            <a:r>
              <a:rPr lang="es-MX" sz="1400" dirty="0" smtClean="0">
                <a:latin typeface="Cambria" pitchFamily="18" charset="0"/>
                <a:cs typeface="Arial" pitchFamily="34" charset="0"/>
              </a:rPr>
              <a:t>    Técnico del laboratorio </a:t>
            </a:r>
            <a:r>
              <a:rPr lang="es-MX" sz="1400" dirty="0">
                <a:latin typeface="Cambria" pitchFamily="18" charset="0"/>
                <a:cs typeface="Arial" pitchFamily="34" charset="0"/>
              </a:rPr>
              <a:t>de Caracterización de </a:t>
            </a:r>
            <a:r>
              <a:rPr lang="es-MX" sz="1400" dirty="0" err="1">
                <a:latin typeface="Cambria" pitchFamily="18" charset="0"/>
                <a:cs typeface="Arial" pitchFamily="34" charset="0"/>
              </a:rPr>
              <a:t>Nanomateriales</a:t>
            </a:r>
            <a:r>
              <a:rPr lang="es-MX" sz="1400" dirty="0">
                <a:latin typeface="Cambria" pitchFamily="18" charset="0"/>
                <a:cs typeface="Arial" pitchFamily="34" charset="0"/>
              </a:rPr>
              <a:t> </a:t>
            </a:r>
            <a:endParaRPr lang="es-MX" sz="1400" dirty="0" smtClean="0">
              <a:latin typeface="Cambria" pitchFamily="18" charset="0"/>
              <a:cs typeface="Arial" pitchFamily="34" charset="0"/>
            </a:endParaRPr>
          </a:p>
          <a:p>
            <a:pPr lvl="0" algn="just" eaLnBrk="0" hangingPunct="0">
              <a:spcBef>
                <a:spcPts val="1200"/>
              </a:spcBef>
              <a:spcAft>
                <a:spcPts val="600"/>
              </a:spcAft>
            </a:pPr>
            <a:r>
              <a:rPr lang="es-MX" sz="1400" b="1" dirty="0" smtClean="0">
                <a:latin typeface="Cambria" pitchFamily="18" charset="0"/>
                <a:cs typeface="Arial" pitchFamily="34" charset="0"/>
              </a:rPr>
              <a:t>	Ing. Karla </a:t>
            </a:r>
            <a:r>
              <a:rPr lang="es-MX" sz="1400" b="1" dirty="0" err="1" smtClean="0">
                <a:latin typeface="Cambria" pitchFamily="18" charset="0"/>
                <a:cs typeface="Arial" pitchFamily="34" charset="0"/>
              </a:rPr>
              <a:t>Vizuete</a:t>
            </a:r>
            <a:endParaRPr lang="es-MX" sz="1400" b="1" dirty="0" smtClean="0">
              <a:latin typeface="Cambria" pitchFamily="18" charset="0"/>
              <a:cs typeface="Arial" pitchFamily="34" charset="0"/>
            </a:endParaRPr>
          </a:p>
          <a:p>
            <a:pPr algn="just" eaLnBrk="0" hangingPunct="0">
              <a:spcBef>
                <a:spcPts val="1200"/>
              </a:spcBef>
              <a:spcAft>
                <a:spcPts val="600"/>
              </a:spcAft>
              <a:buClr>
                <a:schemeClr val="accent2"/>
              </a:buClr>
              <a:buFont typeface="Wingdings" pitchFamily="2" charset="2"/>
              <a:buChar char="§"/>
            </a:pPr>
            <a:r>
              <a:rPr lang="es-MX" sz="1400" dirty="0">
                <a:latin typeface="Cambria" pitchFamily="18" charset="0"/>
                <a:cs typeface="Arial" pitchFamily="34" charset="0"/>
              </a:rPr>
              <a:t> Técnico del </a:t>
            </a:r>
            <a:r>
              <a:rPr lang="es-MX" sz="1400" dirty="0" smtClean="0">
                <a:latin typeface="Cambria" pitchFamily="18" charset="0"/>
                <a:cs typeface="Arial" pitchFamily="34" charset="0"/>
              </a:rPr>
              <a:t>centro de </a:t>
            </a:r>
            <a:r>
              <a:rPr lang="es-MX" sz="1400" dirty="0" err="1" smtClean="0">
                <a:latin typeface="Cambria" pitchFamily="18" charset="0"/>
                <a:cs typeface="Arial" pitchFamily="34" charset="0"/>
              </a:rPr>
              <a:t>Nanociencia</a:t>
            </a:r>
            <a:r>
              <a:rPr lang="es-MX" sz="1400" dirty="0" smtClean="0">
                <a:latin typeface="Cambria" pitchFamily="18" charset="0"/>
                <a:cs typeface="Arial" pitchFamily="34" charset="0"/>
              </a:rPr>
              <a:t> y nanotecnología</a:t>
            </a:r>
            <a:endParaRPr lang="es-MX" sz="1400" dirty="0">
              <a:latin typeface="Cambria" pitchFamily="18" charset="0"/>
              <a:cs typeface="Arial" pitchFamily="34" charset="0"/>
            </a:endParaRPr>
          </a:p>
          <a:p>
            <a:pPr lvl="0" algn="just" eaLnBrk="0" hangingPunct="0">
              <a:spcBef>
                <a:spcPts val="1200"/>
              </a:spcBef>
              <a:spcAft>
                <a:spcPts val="600"/>
              </a:spcAft>
            </a:pPr>
            <a:r>
              <a:rPr lang="es-MX" sz="1400" b="1" dirty="0">
                <a:latin typeface="Cambria" pitchFamily="18" charset="0"/>
                <a:cs typeface="Arial" pitchFamily="34" charset="0"/>
              </a:rPr>
              <a:t>	Ing. </a:t>
            </a:r>
            <a:r>
              <a:rPr lang="es-MX" sz="1400" b="1" dirty="0" smtClean="0">
                <a:latin typeface="Cambria" pitchFamily="18" charset="0"/>
                <a:cs typeface="Arial" pitchFamily="34" charset="0"/>
              </a:rPr>
              <a:t>Carina </a:t>
            </a:r>
            <a:r>
              <a:rPr lang="es-MX" sz="1400" b="1" dirty="0" err="1" smtClean="0">
                <a:latin typeface="Cambria" pitchFamily="18" charset="0"/>
                <a:cs typeface="Arial" pitchFamily="34" charset="0"/>
              </a:rPr>
              <a:t>Stael</a:t>
            </a:r>
            <a:endParaRPr lang="es-MX" sz="1400" b="1" dirty="0" smtClean="0">
              <a:latin typeface="Cambria" pitchFamily="18" charset="0"/>
              <a:cs typeface="Arial" pitchFamily="34" charset="0"/>
            </a:endParaRPr>
          </a:p>
        </p:txBody>
      </p:sp>
      <p:sp>
        <p:nvSpPr>
          <p:cNvPr id="5" name="1 Título"/>
          <p:cNvSpPr>
            <a:spLocks noGrp="1"/>
          </p:cNvSpPr>
          <p:nvPr>
            <p:ph type="title"/>
          </p:nvPr>
        </p:nvSpPr>
        <p:spPr>
          <a:xfrm>
            <a:off x="0" y="0"/>
            <a:ext cx="9144000" cy="1143000"/>
          </a:xfrm>
        </p:spPr>
        <p:txBody>
          <a:bodyPr/>
          <a:lstStyle/>
          <a:p>
            <a:pPr algn="l"/>
            <a:r>
              <a:rPr lang="es-MX" sz="3800" i="0" dirty="0" smtClean="0">
                <a:solidFill>
                  <a:schemeClr val="tx1"/>
                </a:solidFill>
                <a:latin typeface="Cambria" pitchFamily="18" charset="0"/>
              </a:rPr>
              <a:t> AGRADECIMIENTOS</a:t>
            </a:r>
            <a:endParaRPr lang="es-MX" sz="3800" i="0" dirty="0">
              <a:solidFill>
                <a:schemeClr val="tx1"/>
              </a:solidFill>
              <a:latin typeface="Cambria" pitchFamily="18" charset="0"/>
            </a:endParaRPr>
          </a:p>
        </p:txBody>
      </p:sp>
      <p:pic>
        <p:nvPicPr>
          <p:cNvPr id="6" name="Picture 1" descr="C:\Users\XAVIER\Desktop\Comunicado-2-1.jpg"/>
          <p:cNvPicPr>
            <a:picLocks noChangeAspect="1" noChangeArrowheads="1"/>
          </p:cNvPicPr>
          <p:nvPr/>
        </p:nvPicPr>
        <p:blipFill>
          <a:blip r:embed="rId3" cstate="print"/>
          <a:srcRect/>
          <a:stretch>
            <a:fillRect/>
          </a:stretch>
        </p:blipFill>
        <p:spPr bwMode="auto">
          <a:xfrm>
            <a:off x="6660232" y="6021288"/>
            <a:ext cx="2287782" cy="591476"/>
          </a:xfrm>
          <a:prstGeom prst="rect">
            <a:avLst/>
          </a:prstGeom>
          <a:noFill/>
        </p:spPr>
      </p:pic>
      <p:pic>
        <p:nvPicPr>
          <p:cNvPr id="7" name="Picture 2" descr="Resultado de imagen para universidad fuerzas armada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18297" y="48145"/>
            <a:ext cx="2971092" cy="1138639"/>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16" descr="Resultado de imagen para cencinat logo"/>
          <p:cNvPicPr>
            <a:picLocks noChangeAspect="1" noChangeArrowheads="1"/>
          </p:cNvPicPr>
          <p:nvPr/>
        </p:nvPicPr>
        <p:blipFill>
          <a:blip r:embed="rId5" cstate="print">
            <a:clrChange>
              <a:clrFrom>
                <a:srgbClr val="F5F5F3"/>
              </a:clrFrom>
              <a:clrTo>
                <a:srgbClr val="F5F5F3">
                  <a:alpha val="0"/>
                </a:srgbClr>
              </a:clrTo>
            </a:clrChange>
            <a:extLst>
              <a:ext uri="{28A0092B-C50C-407E-A947-70E740481C1C}">
                <a14:useLocalDpi xmlns:a14="http://schemas.microsoft.com/office/drawing/2010/main" val="0"/>
              </a:ext>
            </a:extLst>
          </a:blip>
          <a:srcRect/>
          <a:stretch>
            <a:fillRect/>
          </a:stretch>
        </p:blipFill>
        <p:spPr bwMode="auto">
          <a:xfrm>
            <a:off x="5517634" y="1988840"/>
            <a:ext cx="3172417" cy="1169830"/>
          </a:xfrm>
          <a:prstGeom prst="rect">
            <a:avLst/>
          </a:prstGeom>
          <a:ln>
            <a:noFill/>
          </a:ln>
          <a:effectLst>
            <a:outerShdw blurRad="292100" dist="139700" dir="2700000" algn="tl" rotWithShape="0">
              <a:srgbClr val="333333">
                <a:alpha val="65000"/>
              </a:srgbClr>
            </a:outerShdw>
          </a:effectLst>
          <a:extLst/>
        </p:spPr>
      </p:pic>
      <p:pic>
        <p:nvPicPr>
          <p:cNvPr id="9" name="Imagen 8"/>
          <p:cNvPicPr>
            <a:picLocks noChangeAspect="1"/>
          </p:cNvPicPr>
          <p:nvPr/>
        </p:nvPicPr>
        <p:blipFill>
          <a:blip r:embed="rId6"/>
          <a:stretch>
            <a:fillRect/>
          </a:stretch>
        </p:blipFill>
        <p:spPr>
          <a:xfrm>
            <a:off x="6516216" y="3175082"/>
            <a:ext cx="1512168" cy="1512168"/>
          </a:xfrm>
          <a:prstGeom prst="rect">
            <a:avLst/>
          </a:prstGeom>
        </p:spPr>
      </p:pic>
    </p:spTree>
    <p:extLst>
      <p:ext uri="{BB962C8B-B14F-4D97-AF65-F5344CB8AC3E}">
        <p14:creationId xmlns:p14="http://schemas.microsoft.com/office/powerpoint/2010/main" val="2721120868"/>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1 Título"/>
          <p:cNvSpPr>
            <a:spLocks noGrp="1"/>
          </p:cNvSpPr>
          <p:nvPr>
            <p:ph type="title"/>
          </p:nvPr>
        </p:nvSpPr>
        <p:spPr>
          <a:xfrm>
            <a:off x="0" y="0"/>
            <a:ext cx="8229600" cy="1143000"/>
          </a:xfrm>
        </p:spPr>
        <p:txBody>
          <a:bodyPr/>
          <a:lstStyle/>
          <a:p>
            <a:pPr algn="l"/>
            <a:r>
              <a:rPr lang="es-MX" sz="3800" i="0" dirty="0" smtClean="0">
                <a:solidFill>
                  <a:schemeClr val="tx1"/>
                </a:solidFill>
                <a:latin typeface="Cambria" pitchFamily="18" charset="0"/>
              </a:rPr>
              <a:t> INTRODUCCIÓN</a:t>
            </a:r>
            <a:endParaRPr lang="es-MX" sz="3800" i="0" dirty="0">
              <a:solidFill>
                <a:schemeClr val="tx1"/>
              </a:solidFill>
              <a:latin typeface="Cambria" pitchFamily="18" charset="0"/>
            </a:endParaRPr>
          </a:p>
        </p:txBody>
      </p:sp>
      <p:pic>
        <p:nvPicPr>
          <p:cNvPr id="31" name="Picture 1" descr="C:\Users\XAVIER\Desktop\Comunicado-2-1.jpg"/>
          <p:cNvPicPr>
            <a:picLocks noChangeAspect="1" noChangeArrowheads="1"/>
          </p:cNvPicPr>
          <p:nvPr/>
        </p:nvPicPr>
        <p:blipFill>
          <a:blip r:embed="rId3" cstate="print"/>
          <a:srcRect/>
          <a:stretch>
            <a:fillRect/>
          </a:stretch>
        </p:blipFill>
        <p:spPr bwMode="auto">
          <a:xfrm>
            <a:off x="6660232" y="6021288"/>
            <a:ext cx="2287782" cy="591476"/>
          </a:xfrm>
          <a:prstGeom prst="rect">
            <a:avLst/>
          </a:prstGeom>
          <a:noFill/>
        </p:spPr>
      </p:pic>
      <p:graphicFrame>
        <p:nvGraphicFramePr>
          <p:cNvPr id="4" name="Marcador de contenido 3"/>
          <p:cNvGraphicFramePr>
            <a:graphicFrameLocks noGrp="1"/>
          </p:cNvGraphicFramePr>
          <p:nvPr>
            <p:ph sz="half" idx="1"/>
            <p:extLst>
              <p:ext uri="{D42A27DB-BD31-4B8C-83A1-F6EECF244321}">
                <p14:modId xmlns:p14="http://schemas.microsoft.com/office/powerpoint/2010/main" val="1317911797"/>
              </p:ext>
            </p:extLst>
          </p:nvPr>
        </p:nvGraphicFramePr>
        <p:xfrm>
          <a:off x="2987824" y="692697"/>
          <a:ext cx="5832648" cy="34563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Imagen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3528" y="692696"/>
            <a:ext cx="3826152" cy="2479013"/>
          </a:xfrm>
          <a:prstGeom prst="rect">
            <a:avLst/>
          </a:prstGeom>
        </p:spPr>
      </p:pic>
      <p:sp>
        <p:nvSpPr>
          <p:cNvPr id="7" name="Rectángulo redondeado 6"/>
          <p:cNvSpPr/>
          <p:nvPr/>
        </p:nvSpPr>
        <p:spPr>
          <a:xfrm>
            <a:off x="4260935" y="5009461"/>
            <a:ext cx="3991580" cy="1396820"/>
          </a:xfrm>
          <a:prstGeom prst="roundRect">
            <a:avLst/>
          </a:prstGeom>
        </p:spPr>
        <p:style>
          <a:lnRef idx="0">
            <a:schemeClr val="accent3"/>
          </a:lnRef>
          <a:fillRef idx="3">
            <a:schemeClr val="accent3"/>
          </a:fillRef>
          <a:effectRef idx="3">
            <a:schemeClr val="accent3"/>
          </a:effectRef>
          <a:fontRef idx="minor">
            <a:schemeClr val="lt1"/>
          </a:fontRef>
        </p:style>
        <p:txBody>
          <a:bodyPr rtlCol="0" anchor="ctr"/>
          <a:lstStyle/>
          <a:p>
            <a:pPr algn="just"/>
            <a:r>
              <a:rPr lang="es-EC" dirty="0">
                <a:solidFill>
                  <a:schemeClr val="tx1"/>
                </a:solidFill>
              </a:rPr>
              <a:t>I</a:t>
            </a:r>
            <a:r>
              <a:rPr lang="es-EC" dirty="0" smtClean="0">
                <a:solidFill>
                  <a:schemeClr val="tx1"/>
                </a:solidFill>
              </a:rPr>
              <a:t>ndustria </a:t>
            </a:r>
            <a:r>
              <a:rPr lang="es-EC" dirty="0">
                <a:solidFill>
                  <a:schemeClr val="tx1"/>
                </a:solidFill>
              </a:rPr>
              <a:t>textil </a:t>
            </a:r>
            <a:r>
              <a:rPr lang="es-EC" dirty="0" smtClean="0">
                <a:solidFill>
                  <a:schemeClr val="tx1"/>
                </a:solidFill>
              </a:rPr>
              <a:t>los colorantes son </a:t>
            </a:r>
            <a:r>
              <a:rPr lang="es-EC" b="1" dirty="0" smtClean="0">
                <a:solidFill>
                  <a:schemeClr val="tx1"/>
                </a:solidFill>
              </a:rPr>
              <a:t>moléculas </a:t>
            </a:r>
            <a:r>
              <a:rPr lang="es-EC" b="1" dirty="0">
                <a:solidFill>
                  <a:schemeClr val="tx1"/>
                </a:solidFill>
              </a:rPr>
              <a:t>sintéticas </a:t>
            </a:r>
            <a:r>
              <a:rPr lang="es-EC" dirty="0">
                <a:solidFill>
                  <a:schemeClr val="tx1"/>
                </a:solidFill>
              </a:rPr>
              <a:t>que incluyen en su estructura grupos </a:t>
            </a:r>
            <a:r>
              <a:rPr lang="es-EC" dirty="0" err="1">
                <a:solidFill>
                  <a:schemeClr val="tx1"/>
                </a:solidFill>
              </a:rPr>
              <a:t>azo</a:t>
            </a:r>
            <a:r>
              <a:rPr lang="es-EC" dirty="0">
                <a:solidFill>
                  <a:schemeClr val="tx1"/>
                </a:solidFill>
              </a:rPr>
              <a:t>, antraquinona, </a:t>
            </a:r>
            <a:r>
              <a:rPr lang="es-EC" dirty="0" err="1">
                <a:solidFill>
                  <a:schemeClr val="tx1"/>
                </a:solidFill>
              </a:rPr>
              <a:t>oxazina</a:t>
            </a:r>
            <a:r>
              <a:rPr lang="es-EC" dirty="0">
                <a:solidFill>
                  <a:schemeClr val="tx1"/>
                </a:solidFill>
              </a:rPr>
              <a:t>, </a:t>
            </a:r>
            <a:r>
              <a:rPr lang="es-EC" b="1" dirty="0" err="1">
                <a:solidFill>
                  <a:schemeClr val="tx1"/>
                </a:solidFill>
              </a:rPr>
              <a:t>tiazina</a:t>
            </a:r>
            <a:r>
              <a:rPr lang="es-EC" dirty="0">
                <a:solidFill>
                  <a:schemeClr val="tx1"/>
                </a:solidFill>
              </a:rPr>
              <a:t> o </a:t>
            </a:r>
            <a:r>
              <a:rPr lang="es-EC" dirty="0" err="1">
                <a:solidFill>
                  <a:schemeClr val="tx1"/>
                </a:solidFill>
              </a:rPr>
              <a:t>estilbeno</a:t>
            </a:r>
            <a:endParaRPr lang="es-EC" dirty="0">
              <a:solidFill>
                <a:schemeClr val="tx1"/>
              </a:solidFill>
            </a:endParaRPr>
          </a:p>
        </p:txBody>
      </p:sp>
      <p:pic>
        <p:nvPicPr>
          <p:cNvPr id="10" name="Imagen 9" descr="Resultado de imagen para azul de metileno estructura"/>
          <p:cNvPicPr/>
          <p:nvPr/>
        </p:nvPicPr>
        <p:blipFill rotWithShape="1">
          <a:blip r:embed="rId10" cstate="print">
            <a:extLst>
              <a:ext uri="{28A0092B-C50C-407E-A947-70E740481C1C}">
                <a14:useLocalDpi xmlns:a14="http://schemas.microsoft.com/office/drawing/2010/main" val="0"/>
              </a:ext>
            </a:extLst>
          </a:blip>
          <a:srcRect t="10666" b="14000"/>
          <a:stretch/>
        </p:blipFill>
        <p:spPr bwMode="auto">
          <a:xfrm>
            <a:off x="251520" y="3329960"/>
            <a:ext cx="2304255" cy="1068890"/>
          </a:xfrm>
          <a:prstGeom prst="rect">
            <a:avLst/>
          </a:prstGeom>
          <a:noFill/>
          <a:ln>
            <a:noFill/>
          </a:ln>
          <a:extLst>
            <a:ext uri="{53640926-AAD7-44D8-BBD7-CCE9431645EC}">
              <a14:shadowObscured xmlns:a14="http://schemas.microsoft.com/office/drawing/2010/main"/>
            </a:ext>
          </a:extLst>
        </p:spPr>
      </p:pic>
      <p:pic>
        <p:nvPicPr>
          <p:cNvPr id="11" name="Imagen 10"/>
          <p:cNvPicPr/>
          <p:nvPr/>
        </p:nvPicPr>
        <p:blipFill rotWithShape="1">
          <a:blip r:embed="rId11"/>
          <a:srcRect l="15050" t="53491" r="61862" b="18278"/>
          <a:stretch/>
        </p:blipFill>
        <p:spPr bwMode="auto">
          <a:xfrm>
            <a:off x="2047896" y="4815105"/>
            <a:ext cx="1704416" cy="1224136"/>
          </a:xfrm>
          <a:prstGeom prst="rect">
            <a:avLst/>
          </a:prstGeom>
          <a:ln>
            <a:noFill/>
          </a:ln>
          <a:extLst>
            <a:ext uri="{53640926-AAD7-44D8-BBD7-CCE9431645EC}">
              <a14:shadowObscured xmlns:a14="http://schemas.microsoft.com/office/drawing/2010/main"/>
            </a:ext>
          </a:extLst>
        </p:spPr>
      </p:pic>
      <p:sp>
        <p:nvSpPr>
          <p:cNvPr id="8" name="CuadroTexto 7"/>
          <p:cNvSpPr txBox="1"/>
          <p:nvPr/>
        </p:nvSpPr>
        <p:spPr>
          <a:xfrm>
            <a:off x="749296" y="4453089"/>
            <a:ext cx="1508746" cy="307777"/>
          </a:xfrm>
          <a:prstGeom prst="rect">
            <a:avLst/>
          </a:prstGeom>
          <a:noFill/>
        </p:spPr>
        <p:txBody>
          <a:bodyPr wrap="none" rtlCol="0">
            <a:spAutoFit/>
          </a:bodyPr>
          <a:lstStyle/>
          <a:p>
            <a:r>
              <a:rPr lang="es-EC" sz="1400" i="1" dirty="0" smtClean="0"/>
              <a:t>Azul de metileno</a:t>
            </a:r>
            <a:endParaRPr lang="es-EC" sz="1400" i="1" dirty="0"/>
          </a:p>
        </p:txBody>
      </p:sp>
      <p:sp>
        <p:nvSpPr>
          <p:cNvPr id="13" name="CuadroTexto 12"/>
          <p:cNvSpPr txBox="1"/>
          <p:nvPr/>
        </p:nvSpPr>
        <p:spPr>
          <a:xfrm>
            <a:off x="2552354" y="5965441"/>
            <a:ext cx="950901" cy="307777"/>
          </a:xfrm>
          <a:prstGeom prst="rect">
            <a:avLst/>
          </a:prstGeom>
          <a:noFill/>
        </p:spPr>
        <p:txBody>
          <a:bodyPr wrap="none" rtlCol="0">
            <a:spAutoFit/>
          </a:bodyPr>
          <a:lstStyle/>
          <a:p>
            <a:r>
              <a:rPr lang="es-EC" sz="1400" i="1" dirty="0" smtClean="0"/>
              <a:t>Safranina</a:t>
            </a:r>
            <a:endParaRPr lang="es-EC" sz="1400" i="1" dirty="0"/>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1 Título"/>
          <p:cNvSpPr>
            <a:spLocks noGrp="1"/>
          </p:cNvSpPr>
          <p:nvPr>
            <p:ph type="title"/>
          </p:nvPr>
        </p:nvSpPr>
        <p:spPr>
          <a:xfrm>
            <a:off x="0" y="0"/>
            <a:ext cx="8229600" cy="1143000"/>
          </a:xfrm>
        </p:spPr>
        <p:txBody>
          <a:bodyPr/>
          <a:lstStyle/>
          <a:p>
            <a:pPr algn="l"/>
            <a:r>
              <a:rPr lang="es-MX" sz="3800" i="0" dirty="0" smtClean="0">
                <a:solidFill>
                  <a:schemeClr val="tx1"/>
                </a:solidFill>
                <a:latin typeface="Cambria" pitchFamily="18" charset="0"/>
              </a:rPr>
              <a:t> INTRODUCCIÓN</a:t>
            </a:r>
            <a:endParaRPr lang="es-MX" sz="3800" i="0" dirty="0">
              <a:solidFill>
                <a:schemeClr val="tx1"/>
              </a:solidFill>
              <a:latin typeface="Cambria" pitchFamily="18" charset="0"/>
            </a:endParaRPr>
          </a:p>
        </p:txBody>
      </p:sp>
      <p:pic>
        <p:nvPicPr>
          <p:cNvPr id="31" name="Picture 1" descr="C:\Users\XAVIER\Desktop\Comunicado-2-1.jpg"/>
          <p:cNvPicPr>
            <a:picLocks noChangeAspect="1" noChangeArrowheads="1"/>
          </p:cNvPicPr>
          <p:nvPr/>
        </p:nvPicPr>
        <p:blipFill>
          <a:blip r:embed="rId3" cstate="print"/>
          <a:srcRect/>
          <a:stretch>
            <a:fillRect/>
          </a:stretch>
        </p:blipFill>
        <p:spPr bwMode="auto">
          <a:xfrm>
            <a:off x="6660232" y="6021288"/>
            <a:ext cx="2287782" cy="591476"/>
          </a:xfrm>
          <a:prstGeom prst="rect">
            <a:avLst/>
          </a:prstGeom>
          <a:noFill/>
        </p:spPr>
      </p:pic>
      <p:graphicFrame>
        <p:nvGraphicFramePr>
          <p:cNvPr id="3" name="Marcador de contenido 2"/>
          <p:cNvGraphicFramePr>
            <a:graphicFrameLocks noGrp="1"/>
          </p:cNvGraphicFramePr>
          <p:nvPr>
            <p:ph sz="half" idx="1"/>
            <p:extLst>
              <p:ext uri="{D42A27DB-BD31-4B8C-83A1-F6EECF244321}">
                <p14:modId xmlns:p14="http://schemas.microsoft.com/office/powerpoint/2010/main" val="2815723708"/>
              </p:ext>
            </p:extLst>
          </p:nvPr>
        </p:nvGraphicFramePr>
        <p:xfrm>
          <a:off x="467544" y="1556792"/>
          <a:ext cx="8208912" cy="46805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12330331"/>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a 6"/>
          <p:cNvGraphicFramePr/>
          <p:nvPr>
            <p:extLst>
              <p:ext uri="{D42A27DB-BD31-4B8C-83A1-F6EECF244321}">
                <p14:modId xmlns:p14="http://schemas.microsoft.com/office/powerpoint/2010/main" val="2208810424"/>
              </p:ext>
            </p:extLst>
          </p:nvPr>
        </p:nvGraphicFramePr>
        <p:xfrm>
          <a:off x="3059832" y="2852936"/>
          <a:ext cx="5760640" cy="374441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p:cNvSpPr txBox="1"/>
          <p:nvPr/>
        </p:nvSpPr>
        <p:spPr>
          <a:xfrm>
            <a:off x="333159" y="908720"/>
            <a:ext cx="4331295" cy="1754326"/>
          </a:xfrm>
          <a:prstGeom prst="rect">
            <a:avLst/>
          </a:prstGeom>
          <a:noFill/>
        </p:spPr>
        <p:txBody>
          <a:bodyPr wrap="square" rtlCol="0">
            <a:spAutoFit/>
          </a:bodyPr>
          <a:lstStyle/>
          <a:p>
            <a:pPr marL="285750" indent="-285750">
              <a:buFont typeface="Arial" panose="020B0604020202020204" pitchFamily="34" charset="0"/>
              <a:buChar char="•"/>
            </a:pPr>
            <a:r>
              <a:rPr lang="es-EC" dirty="0"/>
              <a:t>Familia: </a:t>
            </a:r>
            <a:r>
              <a:rPr lang="es-EC" dirty="0" err="1"/>
              <a:t>Berberidaceae</a:t>
            </a:r>
            <a:endParaRPr lang="es-EC" dirty="0" smtClean="0"/>
          </a:p>
          <a:p>
            <a:pPr marL="285750" indent="-285750">
              <a:buFont typeface="Arial" panose="020B0604020202020204" pitchFamily="34" charset="0"/>
              <a:buChar char="•"/>
            </a:pPr>
            <a:r>
              <a:rPr lang="es-EC" dirty="0" smtClean="0"/>
              <a:t>Género: </a:t>
            </a:r>
            <a:r>
              <a:rPr lang="es-EC" dirty="0" err="1" smtClean="0"/>
              <a:t>Berberis</a:t>
            </a:r>
            <a:endParaRPr lang="es-EC" dirty="0"/>
          </a:p>
          <a:p>
            <a:pPr marL="285750" indent="-285750">
              <a:buFont typeface="Arial" panose="020B0604020202020204" pitchFamily="34" charset="0"/>
              <a:buChar char="•"/>
            </a:pPr>
            <a:r>
              <a:rPr lang="es-EC" dirty="0" smtClean="0"/>
              <a:t>Especie:</a:t>
            </a:r>
            <a:r>
              <a:rPr lang="es-EC" i="1" dirty="0" smtClean="0"/>
              <a:t> </a:t>
            </a:r>
            <a:r>
              <a:rPr lang="es-EC" i="1" dirty="0" err="1" smtClean="0"/>
              <a:t>Berberis</a:t>
            </a:r>
            <a:r>
              <a:rPr lang="es-EC" i="1" dirty="0" smtClean="0"/>
              <a:t> </a:t>
            </a:r>
            <a:r>
              <a:rPr lang="es-EC" i="1" dirty="0" err="1" smtClean="0"/>
              <a:t>hallii</a:t>
            </a:r>
            <a:endParaRPr lang="es-EC" i="1" dirty="0" smtClean="0"/>
          </a:p>
          <a:p>
            <a:pPr marL="285750" indent="-285750">
              <a:buFont typeface="Arial" panose="020B0604020202020204" pitchFamily="34" charset="0"/>
              <a:buChar char="•"/>
            </a:pPr>
            <a:r>
              <a:rPr lang="es-EC" dirty="0" smtClean="0"/>
              <a:t>Nombre común: </a:t>
            </a:r>
            <a:r>
              <a:rPr lang="es-EC" dirty="0"/>
              <a:t>c</a:t>
            </a:r>
            <a:r>
              <a:rPr lang="es-EC" dirty="0" smtClean="0"/>
              <a:t>arrasquilla</a:t>
            </a:r>
          </a:p>
          <a:p>
            <a:endParaRPr lang="es-EC" i="1" dirty="0" smtClean="0"/>
          </a:p>
          <a:p>
            <a:r>
              <a:rPr lang="es-EC" i="1" dirty="0" smtClean="0"/>
              <a:t> </a:t>
            </a:r>
            <a:endParaRPr lang="es-EC" i="1" dirty="0"/>
          </a:p>
        </p:txBody>
      </p:sp>
      <p:sp>
        <p:nvSpPr>
          <p:cNvPr id="9" name="Rectángulo 8"/>
          <p:cNvSpPr/>
          <p:nvPr/>
        </p:nvSpPr>
        <p:spPr>
          <a:xfrm>
            <a:off x="907752" y="5301208"/>
            <a:ext cx="1682320" cy="461665"/>
          </a:xfrm>
          <a:prstGeom prst="rect">
            <a:avLst/>
          </a:prstGeom>
        </p:spPr>
        <p:txBody>
          <a:bodyPr wrap="none">
            <a:spAutoFit/>
          </a:bodyPr>
          <a:lstStyle/>
          <a:p>
            <a:r>
              <a:rPr lang="es-EC" sz="1200" dirty="0">
                <a:latin typeface="Calibri" panose="020F0502020204030204" pitchFamily="34" charset="0"/>
                <a:ea typeface="Calibri" panose="020F0502020204030204" pitchFamily="34" charset="0"/>
                <a:cs typeface="Times New Roman" panose="02020603050405020304" pitchFamily="18" charset="0"/>
              </a:rPr>
              <a:t>Fruto de </a:t>
            </a:r>
            <a:r>
              <a:rPr lang="es-EC" sz="1200" i="1" dirty="0" err="1"/>
              <a:t>Berberis</a:t>
            </a:r>
            <a:r>
              <a:rPr lang="es-EC" sz="1200" i="1" dirty="0"/>
              <a:t> </a:t>
            </a:r>
            <a:r>
              <a:rPr lang="es-EC" sz="1200" i="1" dirty="0" err="1"/>
              <a:t>hallii</a:t>
            </a:r>
            <a:endParaRPr lang="es-EC" sz="1200" i="1" dirty="0"/>
          </a:p>
          <a:p>
            <a:r>
              <a:rPr lang="es-ES" sz="1200" dirty="0" smtClean="0">
                <a:latin typeface="Calibri" panose="020F0502020204030204" pitchFamily="34" charset="0"/>
                <a:ea typeface="Calibri" panose="020F0502020204030204" pitchFamily="34" charset="0"/>
                <a:cs typeface="Arial" panose="020B0604020202020204" pitchFamily="34" charset="0"/>
              </a:rPr>
              <a:t>(Arroyo G., et </a:t>
            </a:r>
            <a:r>
              <a:rPr lang="es-ES" sz="1200" dirty="0">
                <a:latin typeface="Calibri" panose="020F0502020204030204" pitchFamily="34" charset="0"/>
                <a:ea typeface="Calibri" panose="020F0502020204030204" pitchFamily="34" charset="0"/>
                <a:cs typeface="Arial" panose="020B0604020202020204" pitchFamily="34" charset="0"/>
              </a:rPr>
              <a:t>al., 2016).</a:t>
            </a:r>
            <a:endParaRPr lang="es-EC" sz="1200" dirty="0"/>
          </a:p>
        </p:txBody>
      </p:sp>
      <p:sp>
        <p:nvSpPr>
          <p:cNvPr id="10" name="1 Título"/>
          <p:cNvSpPr>
            <a:spLocks noGrp="1"/>
          </p:cNvSpPr>
          <p:nvPr>
            <p:ph type="title"/>
          </p:nvPr>
        </p:nvSpPr>
        <p:spPr>
          <a:xfrm>
            <a:off x="0" y="0"/>
            <a:ext cx="8229600" cy="1143000"/>
          </a:xfrm>
        </p:spPr>
        <p:txBody>
          <a:bodyPr/>
          <a:lstStyle/>
          <a:p>
            <a:pPr algn="l"/>
            <a:r>
              <a:rPr lang="es-MX" sz="3800" i="0" dirty="0" smtClean="0">
                <a:solidFill>
                  <a:schemeClr val="tx1"/>
                </a:solidFill>
                <a:latin typeface="Cambria" pitchFamily="18" charset="0"/>
              </a:rPr>
              <a:t> INTRODUCCIÓN</a:t>
            </a:r>
            <a:endParaRPr lang="es-MX" sz="3800" i="0" dirty="0">
              <a:solidFill>
                <a:schemeClr val="tx1"/>
              </a:solidFill>
              <a:latin typeface="Cambria" pitchFamily="18" charset="0"/>
            </a:endParaRPr>
          </a:p>
        </p:txBody>
      </p:sp>
      <p:pic>
        <p:nvPicPr>
          <p:cNvPr id="11" name="Imagen 10"/>
          <p:cNvPicPr/>
          <p:nvPr/>
        </p:nvPicPr>
        <p:blipFill rotWithShape="1">
          <a:blip r:embed="rId8"/>
          <a:srcRect l="8295" t="40549" r="67441" b="22145"/>
          <a:stretch/>
        </p:blipFill>
        <p:spPr bwMode="auto">
          <a:xfrm>
            <a:off x="5906135" y="138112"/>
            <a:ext cx="3058353" cy="2524934"/>
          </a:xfrm>
          <a:prstGeom prst="rect">
            <a:avLst/>
          </a:prstGeom>
          <a:ln>
            <a:noFill/>
          </a:ln>
          <a:extLst>
            <a:ext uri="{53640926-AAD7-44D8-BBD7-CCE9431645EC}">
              <a14:shadowObscured xmlns:a14="http://schemas.microsoft.com/office/drawing/2010/main"/>
            </a:ext>
          </a:extLst>
        </p:spPr>
      </p:pic>
      <p:pic>
        <p:nvPicPr>
          <p:cNvPr id="2" name="Imagen 1"/>
          <p:cNvPicPr>
            <a:picLocks noChangeAspect="1"/>
          </p:cNvPicPr>
          <p:nvPr/>
        </p:nvPicPr>
        <p:blipFill rotWithShape="1">
          <a:blip r:embed="rId9" cstate="print">
            <a:extLst>
              <a:ext uri="{28A0092B-C50C-407E-A947-70E740481C1C}">
                <a14:useLocalDpi xmlns:a14="http://schemas.microsoft.com/office/drawing/2010/main" val="0"/>
              </a:ext>
            </a:extLst>
          </a:blip>
          <a:srcRect l="22089" r="28807"/>
          <a:stretch/>
        </p:blipFill>
        <p:spPr>
          <a:xfrm>
            <a:off x="432786" y="2221639"/>
            <a:ext cx="2520281" cy="3079569"/>
          </a:xfrm>
          <a:prstGeom prst="rect">
            <a:avLst/>
          </a:prstGeom>
        </p:spPr>
      </p:pic>
      <p:pic>
        <p:nvPicPr>
          <p:cNvPr id="12" name="Imagen 11" descr="Berberis halli"/>
          <p:cNvPicPr/>
          <p:nvPr/>
        </p:nvPicPr>
        <p:blipFill rotWithShape="1">
          <a:blip r:embed="rId10">
            <a:extLst>
              <a:ext uri="{28A0092B-C50C-407E-A947-70E740481C1C}">
                <a14:useLocalDpi xmlns:a14="http://schemas.microsoft.com/office/drawing/2010/main" val="0"/>
              </a:ext>
            </a:extLst>
          </a:blip>
          <a:srcRect b="12400"/>
          <a:stretch/>
        </p:blipFill>
        <p:spPr bwMode="auto">
          <a:xfrm>
            <a:off x="3846794" y="571500"/>
            <a:ext cx="2028825" cy="177673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330740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Título"/>
          <p:cNvSpPr>
            <a:spLocks noGrp="1"/>
          </p:cNvSpPr>
          <p:nvPr>
            <p:ph type="title"/>
          </p:nvPr>
        </p:nvSpPr>
        <p:spPr>
          <a:xfrm>
            <a:off x="0" y="0"/>
            <a:ext cx="8229600" cy="1143000"/>
          </a:xfrm>
        </p:spPr>
        <p:txBody>
          <a:bodyPr/>
          <a:lstStyle/>
          <a:p>
            <a:pPr algn="l"/>
            <a:r>
              <a:rPr lang="es-MX" sz="3800" i="0" dirty="0" smtClean="0">
                <a:solidFill>
                  <a:schemeClr val="tx1"/>
                </a:solidFill>
                <a:latin typeface="Cambria" pitchFamily="18" charset="0"/>
              </a:rPr>
              <a:t>INTRODUCCIÓN</a:t>
            </a:r>
            <a:endParaRPr lang="es-MX" sz="3800" i="0" dirty="0">
              <a:solidFill>
                <a:schemeClr val="tx1"/>
              </a:solidFill>
              <a:latin typeface="Cambria" pitchFamily="18" charset="0"/>
            </a:endParaRPr>
          </a:p>
        </p:txBody>
      </p:sp>
      <p:pic>
        <p:nvPicPr>
          <p:cNvPr id="6" name="Picture 1" descr="C:\Users\XAVIER\Desktop\Comunicado-2-1.jpg"/>
          <p:cNvPicPr>
            <a:picLocks noChangeAspect="1" noChangeArrowheads="1"/>
          </p:cNvPicPr>
          <p:nvPr/>
        </p:nvPicPr>
        <p:blipFill>
          <a:blip r:embed="rId3" cstate="print"/>
          <a:srcRect/>
          <a:stretch>
            <a:fillRect/>
          </a:stretch>
        </p:blipFill>
        <p:spPr bwMode="auto">
          <a:xfrm>
            <a:off x="6660232" y="6021288"/>
            <a:ext cx="2287782" cy="591476"/>
          </a:xfrm>
          <a:prstGeom prst="rect">
            <a:avLst/>
          </a:prstGeom>
          <a:noFill/>
        </p:spPr>
      </p:pic>
      <p:graphicFrame>
        <p:nvGraphicFramePr>
          <p:cNvPr id="2" name="Diagrama 1"/>
          <p:cNvGraphicFramePr/>
          <p:nvPr>
            <p:extLst>
              <p:ext uri="{D42A27DB-BD31-4B8C-83A1-F6EECF244321}">
                <p14:modId xmlns:p14="http://schemas.microsoft.com/office/powerpoint/2010/main" val="1726687752"/>
              </p:ext>
            </p:extLst>
          </p:nvPr>
        </p:nvGraphicFramePr>
        <p:xfrm>
          <a:off x="539552" y="908720"/>
          <a:ext cx="8408462" cy="547260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arcador de contenido"/>
          <p:cNvSpPr>
            <a:spLocks noGrp="1"/>
          </p:cNvSpPr>
          <p:nvPr>
            <p:ph idx="1"/>
          </p:nvPr>
        </p:nvSpPr>
        <p:spPr/>
        <p:txBody>
          <a:bodyPr/>
          <a:lstStyle/>
          <a:p>
            <a:pPr lvl="0"/>
            <a:endParaRPr lang="es-MX" dirty="0" smtClean="0">
              <a:solidFill>
                <a:schemeClr val="tx1"/>
              </a:solidFill>
              <a:latin typeface="Cambria" pitchFamily="18" charset="0"/>
            </a:endParaRPr>
          </a:p>
          <a:p>
            <a:endParaRPr lang="es-MX" dirty="0"/>
          </a:p>
        </p:txBody>
      </p:sp>
      <p:sp>
        <p:nvSpPr>
          <p:cNvPr id="14" name="13 Rectángulo"/>
          <p:cNvSpPr/>
          <p:nvPr/>
        </p:nvSpPr>
        <p:spPr>
          <a:xfrm>
            <a:off x="3554381" y="1962115"/>
            <a:ext cx="2035239" cy="2933769"/>
          </a:xfrm>
          <a:prstGeom prst="rect">
            <a:avLst/>
          </a:prstGeom>
          <a:scene3d>
            <a:camera prst="orthographicFront"/>
            <a:lightRig rig="threePt" dir="t"/>
          </a:scene3d>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ts val="3600"/>
              </a:spcAft>
            </a:pPr>
            <a:endParaRPr lang="es-MX" sz="2000" kern="1200" dirty="0">
              <a:solidFill>
                <a:schemeClr val="tx1"/>
              </a:solidFill>
              <a:latin typeface="Cambria" pitchFamily="18" charset="0"/>
            </a:endParaRPr>
          </a:p>
        </p:txBody>
      </p:sp>
      <p:sp>
        <p:nvSpPr>
          <p:cNvPr id="5" name="1 Título"/>
          <p:cNvSpPr>
            <a:spLocks noGrp="1"/>
          </p:cNvSpPr>
          <p:nvPr>
            <p:ph type="title"/>
          </p:nvPr>
        </p:nvSpPr>
        <p:spPr>
          <a:xfrm>
            <a:off x="0" y="-97142"/>
            <a:ext cx="8229600" cy="1143000"/>
          </a:xfrm>
        </p:spPr>
        <p:txBody>
          <a:bodyPr/>
          <a:lstStyle/>
          <a:p>
            <a:pPr algn="l"/>
            <a:r>
              <a:rPr lang="es-MX" sz="3800" i="0" dirty="0" smtClean="0">
                <a:solidFill>
                  <a:schemeClr val="tx1"/>
                </a:solidFill>
                <a:latin typeface="Cambria" pitchFamily="18" charset="0"/>
              </a:rPr>
              <a:t>  MATERIALES Y MÉTODOS</a:t>
            </a:r>
            <a:endParaRPr lang="es-MX" sz="3800" i="0" dirty="0">
              <a:solidFill>
                <a:schemeClr val="tx1"/>
              </a:solidFill>
              <a:latin typeface="Cambria" pitchFamily="18" charset="0"/>
            </a:endParaRPr>
          </a:p>
        </p:txBody>
      </p:sp>
      <p:pic>
        <p:nvPicPr>
          <p:cNvPr id="10" name="Picture 1" descr="C:\Users\XAVIER\Desktop\Comunicado-2-1.jpg"/>
          <p:cNvPicPr>
            <a:picLocks noChangeAspect="1" noChangeArrowheads="1"/>
          </p:cNvPicPr>
          <p:nvPr/>
        </p:nvPicPr>
        <p:blipFill>
          <a:blip r:embed="rId3" cstate="print"/>
          <a:srcRect/>
          <a:stretch>
            <a:fillRect/>
          </a:stretch>
        </p:blipFill>
        <p:spPr bwMode="auto">
          <a:xfrm>
            <a:off x="6660232" y="6021288"/>
            <a:ext cx="2287782" cy="591476"/>
          </a:xfrm>
          <a:prstGeom prst="rect">
            <a:avLst/>
          </a:prstGeom>
          <a:noFill/>
        </p:spPr>
      </p:pic>
      <p:graphicFrame>
        <p:nvGraphicFramePr>
          <p:cNvPr id="11" name="Diagrama 10"/>
          <p:cNvGraphicFramePr/>
          <p:nvPr>
            <p:extLst>
              <p:ext uri="{D42A27DB-BD31-4B8C-83A1-F6EECF244321}">
                <p14:modId xmlns:p14="http://schemas.microsoft.com/office/powerpoint/2010/main" val="745146228"/>
              </p:ext>
            </p:extLst>
          </p:nvPr>
        </p:nvGraphicFramePr>
        <p:xfrm>
          <a:off x="1059473" y="949770"/>
          <a:ext cx="7360632" cy="507151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CuadroTexto 11"/>
          <p:cNvSpPr txBox="1"/>
          <p:nvPr/>
        </p:nvSpPr>
        <p:spPr>
          <a:xfrm>
            <a:off x="195986" y="400930"/>
            <a:ext cx="8752028" cy="369332"/>
          </a:xfrm>
          <a:prstGeom prst="rect">
            <a:avLst/>
          </a:prstGeom>
          <a:noFill/>
        </p:spPr>
        <p:txBody>
          <a:bodyPr wrap="square" rtlCol="0">
            <a:spAutoFit/>
          </a:bodyPr>
          <a:lstStyle/>
          <a:p>
            <a:r>
              <a:rPr lang="es-EC" b="1" dirty="0" smtClean="0"/>
              <a:t>Preparación del material vegetal</a:t>
            </a:r>
            <a:endParaRPr lang="es-EC" b="1" dirty="0"/>
          </a:p>
        </p:txBody>
      </p:sp>
      <p:sp>
        <p:nvSpPr>
          <p:cNvPr id="17" name="Rectángulo 16"/>
          <p:cNvSpPr/>
          <p:nvPr/>
        </p:nvSpPr>
        <p:spPr>
          <a:xfrm>
            <a:off x="195986" y="4495543"/>
            <a:ext cx="1532525" cy="80068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sz="1600" b="1" dirty="0">
                <a:solidFill>
                  <a:schemeClr val="tx1"/>
                </a:solidFill>
              </a:rPr>
              <a:t>T:</a:t>
            </a:r>
            <a:r>
              <a:rPr lang="es-EC" sz="1600" dirty="0">
                <a:solidFill>
                  <a:schemeClr val="tx1"/>
                </a:solidFill>
              </a:rPr>
              <a:t> 40 °C</a:t>
            </a:r>
          </a:p>
          <a:p>
            <a:r>
              <a:rPr lang="es-EC" sz="1600" b="1" dirty="0">
                <a:solidFill>
                  <a:schemeClr val="tx1"/>
                </a:solidFill>
              </a:rPr>
              <a:t>P:</a:t>
            </a:r>
            <a:r>
              <a:rPr lang="es-EC" sz="1600" dirty="0">
                <a:solidFill>
                  <a:schemeClr val="tx1"/>
                </a:solidFill>
              </a:rPr>
              <a:t> 61-70 mbar</a:t>
            </a:r>
          </a:p>
          <a:p>
            <a:r>
              <a:rPr lang="es-EC" sz="1600" b="1" dirty="0">
                <a:solidFill>
                  <a:schemeClr val="tx1"/>
                </a:solidFill>
              </a:rPr>
              <a:t>V: </a:t>
            </a:r>
            <a:r>
              <a:rPr lang="es-EC" sz="1600" dirty="0">
                <a:solidFill>
                  <a:schemeClr val="tx1"/>
                </a:solidFill>
              </a:rPr>
              <a:t>125 </a:t>
            </a:r>
            <a:r>
              <a:rPr lang="es-EC" sz="1600" dirty="0" smtClean="0">
                <a:solidFill>
                  <a:schemeClr val="tx1"/>
                </a:solidFill>
              </a:rPr>
              <a:t>rpm</a:t>
            </a:r>
            <a:endParaRPr lang="es-EC" sz="1600" dirty="0">
              <a:solidFill>
                <a:schemeClr val="tx1"/>
              </a:solidFill>
            </a:endParaRPr>
          </a:p>
        </p:txBody>
      </p:sp>
      <p:sp>
        <p:nvSpPr>
          <p:cNvPr id="20" name="CuadroTexto 19"/>
          <p:cNvSpPr txBox="1"/>
          <p:nvPr/>
        </p:nvSpPr>
        <p:spPr>
          <a:xfrm>
            <a:off x="1432056" y="5954989"/>
            <a:ext cx="3516979" cy="307777"/>
          </a:xfrm>
          <a:prstGeom prst="rect">
            <a:avLst/>
          </a:prstGeom>
          <a:noFill/>
        </p:spPr>
        <p:txBody>
          <a:bodyPr wrap="square" rtlCol="0">
            <a:spAutoFit/>
          </a:bodyPr>
          <a:lstStyle/>
          <a:p>
            <a:pPr algn="ctr"/>
            <a:r>
              <a:rPr lang="es-ES" sz="1400" dirty="0" err="1"/>
              <a:t>rotavapor</a:t>
            </a:r>
            <a:r>
              <a:rPr lang="es-ES" sz="1400" dirty="0"/>
              <a:t>, marca </a:t>
            </a:r>
            <a:r>
              <a:rPr lang="es-ES" sz="1400" dirty="0" err="1"/>
              <a:t>Buchi</a:t>
            </a:r>
            <a:r>
              <a:rPr lang="es-ES" sz="1400" dirty="0"/>
              <a:t> R-210 profesional</a:t>
            </a:r>
            <a:endParaRPr lang="es-EC" sz="1400" dirty="0"/>
          </a:p>
        </p:txBody>
      </p:sp>
      <p:sp>
        <p:nvSpPr>
          <p:cNvPr id="21" name="CuadroTexto 20"/>
          <p:cNvSpPr txBox="1"/>
          <p:nvPr/>
        </p:nvSpPr>
        <p:spPr>
          <a:xfrm>
            <a:off x="5226654" y="5981575"/>
            <a:ext cx="1790692" cy="307777"/>
          </a:xfrm>
          <a:prstGeom prst="rect">
            <a:avLst/>
          </a:prstGeom>
          <a:noFill/>
        </p:spPr>
        <p:txBody>
          <a:bodyPr wrap="square" rtlCol="0">
            <a:spAutoFit/>
          </a:bodyPr>
          <a:lstStyle/>
          <a:p>
            <a:r>
              <a:rPr lang="es-EC" sz="1400" dirty="0" smtClean="0"/>
              <a:t>Filtración al vacío</a:t>
            </a:r>
            <a:endParaRPr lang="es-EC" sz="1400" dirty="0"/>
          </a:p>
        </p:txBody>
      </p:sp>
      <p:sp>
        <p:nvSpPr>
          <p:cNvPr id="22" name="CuadroTexto 21"/>
          <p:cNvSpPr txBox="1"/>
          <p:nvPr/>
        </p:nvSpPr>
        <p:spPr>
          <a:xfrm>
            <a:off x="456256" y="874078"/>
            <a:ext cx="1260281" cy="307777"/>
          </a:xfrm>
          <a:prstGeom prst="rect">
            <a:avLst/>
          </a:prstGeom>
          <a:noFill/>
        </p:spPr>
        <p:txBody>
          <a:bodyPr wrap="none" rtlCol="0">
            <a:spAutoFit/>
          </a:bodyPr>
          <a:lstStyle/>
          <a:p>
            <a:r>
              <a:rPr lang="es-EC" sz="1400" i="1" dirty="0" err="1" smtClean="0"/>
              <a:t>Berberis</a:t>
            </a:r>
            <a:r>
              <a:rPr lang="es-EC" sz="1400" i="1" dirty="0" smtClean="0"/>
              <a:t> </a:t>
            </a:r>
            <a:r>
              <a:rPr lang="es-EC" sz="1400" i="1" dirty="0" err="1" smtClean="0"/>
              <a:t>hallii</a:t>
            </a:r>
            <a:endParaRPr lang="es-EC" sz="1400" i="1"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7 Marcador de contenido"/>
          <p:cNvSpPr>
            <a:spLocks noGrp="1"/>
          </p:cNvSpPr>
          <p:nvPr>
            <p:ph idx="1"/>
          </p:nvPr>
        </p:nvSpPr>
        <p:spPr>
          <a:xfrm>
            <a:off x="374321" y="1418460"/>
            <a:ext cx="8229600" cy="4525963"/>
          </a:xfrm>
        </p:spPr>
        <p:txBody>
          <a:bodyPr/>
          <a:lstStyle/>
          <a:p>
            <a:pPr lvl="0"/>
            <a:endParaRPr lang="es-MX" dirty="0" smtClean="0">
              <a:solidFill>
                <a:schemeClr val="tx1"/>
              </a:solidFill>
              <a:latin typeface="Cambria" pitchFamily="18" charset="0"/>
            </a:endParaRPr>
          </a:p>
          <a:p>
            <a:endParaRPr lang="es-MX" dirty="0"/>
          </a:p>
        </p:txBody>
      </p:sp>
      <p:sp>
        <p:nvSpPr>
          <p:cNvPr id="14" name="13 Rectángulo"/>
          <p:cNvSpPr/>
          <p:nvPr/>
        </p:nvSpPr>
        <p:spPr>
          <a:xfrm>
            <a:off x="3554381" y="1962115"/>
            <a:ext cx="2035239" cy="2933769"/>
          </a:xfrm>
          <a:prstGeom prst="rect">
            <a:avLst/>
          </a:prstGeom>
          <a:scene3d>
            <a:camera prst="orthographicFront"/>
            <a:lightRig rig="threePt" dir="t"/>
          </a:scene3d>
          <a:sp3d/>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ts val="3600"/>
              </a:spcAft>
            </a:pPr>
            <a:endParaRPr lang="es-MX" sz="2000" kern="1200" dirty="0">
              <a:solidFill>
                <a:schemeClr val="tx1"/>
              </a:solidFill>
              <a:latin typeface="Cambria" pitchFamily="18" charset="0"/>
            </a:endParaRPr>
          </a:p>
        </p:txBody>
      </p:sp>
      <p:sp>
        <p:nvSpPr>
          <p:cNvPr id="5" name="1 Título"/>
          <p:cNvSpPr>
            <a:spLocks noGrp="1"/>
          </p:cNvSpPr>
          <p:nvPr>
            <p:ph type="title"/>
          </p:nvPr>
        </p:nvSpPr>
        <p:spPr>
          <a:xfrm>
            <a:off x="0" y="-97142"/>
            <a:ext cx="8229600" cy="1143000"/>
          </a:xfrm>
        </p:spPr>
        <p:txBody>
          <a:bodyPr/>
          <a:lstStyle/>
          <a:p>
            <a:pPr algn="l"/>
            <a:r>
              <a:rPr lang="es-MX" sz="3800" i="0" dirty="0" smtClean="0">
                <a:solidFill>
                  <a:schemeClr val="tx1"/>
                </a:solidFill>
                <a:latin typeface="Cambria" pitchFamily="18" charset="0"/>
              </a:rPr>
              <a:t>  MATERIALES Y MÉTODOS</a:t>
            </a:r>
            <a:endParaRPr lang="es-MX" sz="3800" i="0" dirty="0">
              <a:solidFill>
                <a:schemeClr val="tx1"/>
              </a:solidFill>
              <a:latin typeface="Cambria" pitchFamily="18" charset="0"/>
            </a:endParaRPr>
          </a:p>
        </p:txBody>
      </p:sp>
      <p:pic>
        <p:nvPicPr>
          <p:cNvPr id="10" name="Picture 1" descr="C:\Users\XAVIER\Desktop\Comunicado-2-1.jpg"/>
          <p:cNvPicPr>
            <a:picLocks noChangeAspect="1" noChangeArrowheads="1"/>
          </p:cNvPicPr>
          <p:nvPr/>
        </p:nvPicPr>
        <p:blipFill>
          <a:blip r:embed="rId3" cstate="print"/>
          <a:srcRect/>
          <a:stretch>
            <a:fillRect/>
          </a:stretch>
        </p:blipFill>
        <p:spPr bwMode="auto">
          <a:xfrm>
            <a:off x="6660232" y="6021288"/>
            <a:ext cx="2287782" cy="591476"/>
          </a:xfrm>
          <a:prstGeom prst="rect">
            <a:avLst/>
          </a:prstGeom>
          <a:noFill/>
        </p:spPr>
      </p:pic>
      <p:graphicFrame>
        <p:nvGraphicFramePr>
          <p:cNvPr id="11" name="Diagrama 10"/>
          <p:cNvGraphicFramePr/>
          <p:nvPr>
            <p:extLst>
              <p:ext uri="{D42A27DB-BD31-4B8C-83A1-F6EECF244321}">
                <p14:modId xmlns:p14="http://schemas.microsoft.com/office/powerpoint/2010/main" val="1670454390"/>
              </p:ext>
            </p:extLst>
          </p:nvPr>
        </p:nvGraphicFramePr>
        <p:xfrm>
          <a:off x="1587382" y="1229164"/>
          <a:ext cx="6008954" cy="22786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CuadroTexto 11"/>
          <p:cNvSpPr txBox="1"/>
          <p:nvPr/>
        </p:nvSpPr>
        <p:spPr>
          <a:xfrm>
            <a:off x="179512" y="575469"/>
            <a:ext cx="8768502" cy="369332"/>
          </a:xfrm>
          <a:prstGeom prst="rect">
            <a:avLst/>
          </a:prstGeom>
          <a:noFill/>
        </p:spPr>
        <p:txBody>
          <a:bodyPr wrap="square" rtlCol="0">
            <a:spAutoFit/>
          </a:bodyPr>
          <a:lstStyle/>
          <a:p>
            <a:r>
              <a:rPr lang="es-EC" b="1" dirty="0"/>
              <a:t>E</a:t>
            </a:r>
            <a:r>
              <a:rPr lang="es-EC" b="1" dirty="0" smtClean="0"/>
              <a:t>valuación de la estabilidad en el tiempo del material vegetal</a:t>
            </a:r>
            <a:endParaRPr lang="es-EC" b="1" dirty="0"/>
          </a:p>
        </p:txBody>
      </p:sp>
      <p:sp>
        <p:nvSpPr>
          <p:cNvPr id="16" name="CuadroTexto 15"/>
          <p:cNvSpPr txBox="1"/>
          <p:nvPr/>
        </p:nvSpPr>
        <p:spPr>
          <a:xfrm>
            <a:off x="482896" y="3678515"/>
            <a:ext cx="4006225" cy="369332"/>
          </a:xfrm>
          <a:prstGeom prst="rect">
            <a:avLst/>
          </a:prstGeom>
          <a:noFill/>
        </p:spPr>
        <p:txBody>
          <a:bodyPr wrap="none" rtlCol="0">
            <a:spAutoFit/>
          </a:bodyPr>
          <a:lstStyle/>
          <a:p>
            <a:r>
              <a:rPr lang="es-EC" b="1" dirty="0" smtClean="0"/>
              <a:t>Actividad antioxidante del extracto</a:t>
            </a:r>
            <a:endParaRPr lang="es-EC" b="1" dirty="0"/>
          </a:p>
        </p:txBody>
      </p:sp>
      <p:graphicFrame>
        <p:nvGraphicFramePr>
          <p:cNvPr id="18" name="Diagrama 17"/>
          <p:cNvGraphicFramePr/>
          <p:nvPr>
            <p:extLst>
              <p:ext uri="{D42A27DB-BD31-4B8C-83A1-F6EECF244321}">
                <p14:modId xmlns:p14="http://schemas.microsoft.com/office/powerpoint/2010/main" val="469227039"/>
              </p:ext>
            </p:extLst>
          </p:nvPr>
        </p:nvGraphicFramePr>
        <p:xfrm>
          <a:off x="4676459" y="4072274"/>
          <a:ext cx="4272136" cy="201622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mc:AlternateContent xmlns:mc="http://schemas.openxmlformats.org/markup-compatibility/2006" xmlns:a14="http://schemas.microsoft.com/office/drawing/2010/main">
        <mc:Choice Requires="a14">
          <p:sp>
            <p:nvSpPr>
              <p:cNvPr id="2" name="Rectángulo 1"/>
              <p:cNvSpPr/>
              <p:nvPr/>
            </p:nvSpPr>
            <p:spPr>
              <a:xfrm>
                <a:off x="6273110" y="3428999"/>
                <a:ext cx="3062026" cy="684739"/>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s-EC" sz="1200" b="1" i="1">
                          <a:latin typeface="Cambria Math" panose="02040503050406030204" pitchFamily="18" charset="0"/>
                        </a:rPr>
                        <m:t>𝑺𝒄𝒂𝒗𝒆𝒏𝒈𝒊𝒏𝒈</m:t>
                      </m:r>
                      <m:r>
                        <a:rPr lang="es-EC" sz="1200" b="1" i="0">
                          <a:latin typeface="Cambria Math" panose="02040503050406030204" pitchFamily="18" charset="0"/>
                        </a:rPr>
                        <m:t> </m:t>
                      </m:r>
                      <m:r>
                        <a:rPr lang="es-EC" sz="1200" b="1" i="1">
                          <a:latin typeface="Cambria Math" panose="02040503050406030204" pitchFamily="18" charset="0"/>
                        </a:rPr>
                        <m:t>𝒂𝒄𝒕𝒊𝒗𝒊𝒕𝒚</m:t>
                      </m:r>
                      <m:d>
                        <m:dPr>
                          <m:ctrlPr>
                            <a:rPr lang="es-EC" sz="1200" b="1" i="1">
                              <a:latin typeface="Cambria Math" panose="02040503050406030204" pitchFamily="18" charset="0"/>
                            </a:rPr>
                          </m:ctrlPr>
                        </m:dPr>
                        <m:e>
                          <m:r>
                            <a:rPr lang="es-EC" sz="1200" b="1" i="0">
                              <a:latin typeface="Cambria Math" panose="02040503050406030204" pitchFamily="18" charset="0"/>
                            </a:rPr>
                            <m:t>%</m:t>
                          </m:r>
                        </m:e>
                      </m:d>
                      <m:r>
                        <a:rPr lang="es-EC" sz="1200" b="1" i="0">
                          <a:latin typeface="Cambria Math" panose="02040503050406030204" pitchFamily="18" charset="0"/>
                        </a:rPr>
                        <m:t>=</m:t>
                      </m:r>
                      <m:d>
                        <m:dPr>
                          <m:begChr m:val="{"/>
                          <m:endChr m:val="}"/>
                          <m:ctrlPr>
                            <a:rPr lang="es-EC" sz="1200" b="1" i="1">
                              <a:latin typeface="Cambria Math" panose="02040503050406030204" pitchFamily="18" charset="0"/>
                            </a:rPr>
                          </m:ctrlPr>
                        </m:dPr>
                        <m:e>
                          <m:f>
                            <m:fPr>
                              <m:ctrlPr>
                                <a:rPr lang="es-EC" sz="1200" b="1" i="1">
                                  <a:latin typeface="Cambria Math" panose="02040503050406030204" pitchFamily="18" charset="0"/>
                                </a:rPr>
                              </m:ctrlPr>
                            </m:fPr>
                            <m:num>
                              <m:r>
                                <a:rPr lang="es-EC" sz="1200" b="1" i="1">
                                  <a:latin typeface="Cambria Math" panose="02040503050406030204" pitchFamily="18" charset="0"/>
                                </a:rPr>
                                <m:t>𝑨𝒃𝒔𝒄𝒐𝒏𝒕𝒓𝒐𝒍</m:t>
                              </m:r>
                              <m:r>
                                <a:rPr lang="es-EC" sz="1200" b="1" i="0">
                                  <a:latin typeface="Cambria Math" panose="02040503050406030204" pitchFamily="18" charset="0"/>
                                </a:rPr>
                                <m:t>−</m:t>
                              </m:r>
                              <m:r>
                                <a:rPr lang="es-EC" sz="1200" b="1" i="1">
                                  <a:latin typeface="Cambria Math" panose="02040503050406030204" pitchFamily="18" charset="0"/>
                                </a:rPr>
                                <m:t>𝑨𝒃𝒔𝒎𝒖𝒆𝒔𝒕𝒓𝒂</m:t>
                              </m:r>
                            </m:num>
                            <m:den>
                              <m:r>
                                <a:rPr lang="es-EC" sz="1200" b="1" i="1">
                                  <a:latin typeface="Cambria Math" panose="02040503050406030204" pitchFamily="18" charset="0"/>
                                </a:rPr>
                                <m:t>𝑨𝒃𝒔𝒄𝒐𝒏𝒕𝒓𝒐𝒍</m:t>
                              </m:r>
                            </m:den>
                          </m:f>
                          <m:r>
                            <a:rPr lang="es-EC" sz="1200" b="1" i="0">
                              <a:latin typeface="Cambria Math" panose="02040503050406030204" pitchFamily="18" charset="0"/>
                            </a:rPr>
                            <m:t>×</m:t>
                          </m:r>
                          <m:r>
                            <a:rPr lang="es-EC" sz="1200" b="1" i="0">
                              <a:latin typeface="Cambria Math" panose="02040503050406030204" pitchFamily="18" charset="0"/>
                            </a:rPr>
                            <m:t>𝟏𝟎𝟎</m:t>
                          </m:r>
                        </m:e>
                      </m:d>
                    </m:oMath>
                  </m:oMathPara>
                </a14:m>
                <a:endParaRPr lang="es-EC" sz="1200" b="1" dirty="0"/>
              </a:p>
            </p:txBody>
          </p:sp>
        </mc:Choice>
        <mc:Fallback xmlns="">
          <p:sp>
            <p:nvSpPr>
              <p:cNvPr id="2" name="Rectángulo 1"/>
              <p:cNvSpPr>
                <a:spLocks noRot="1" noChangeAspect="1" noMove="1" noResize="1" noEditPoints="1" noAdjustHandles="1" noChangeArrowheads="1" noChangeShapeType="1" noTextEdit="1"/>
              </p:cNvSpPr>
              <p:nvPr/>
            </p:nvSpPr>
            <p:spPr>
              <a:xfrm>
                <a:off x="6273110" y="3428999"/>
                <a:ext cx="3062026" cy="684739"/>
              </a:xfrm>
              <a:prstGeom prst="rect">
                <a:avLst/>
              </a:prstGeom>
              <a:blipFill rotWithShape="0">
                <a:blip r:embed="rId14"/>
                <a:stretch>
                  <a:fillRect/>
                </a:stretch>
              </a:blipFill>
            </p:spPr>
            <p:txBody>
              <a:bodyPr/>
              <a:lstStyle/>
              <a:p>
                <a:r>
                  <a:rPr lang="es-EC">
                    <a:noFill/>
                  </a:rPr>
                  <a:t> </a:t>
                </a:r>
              </a:p>
            </p:txBody>
          </p:sp>
        </mc:Fallback>
      </mc:AlternateContent>
      <p:sp>
        <p:nvSpPr>
          <p:cNvPr id="3" name="CuadroTexto 2"/>
          <p:cNvSpPr txBox="1"/>
          <p:nvPr/>
        </p:nvSpPr>
        <p:spPr>
          <a:xfrm>
            <a:off x="3870765" y="6350982"/>
            <a:ext cx="3933358" cy="369332"/>
          </a:xfrm>
          <a:prstGeom prst="rect">
            <a:avLst/>
          </a:prstGeom>
          <a:noFill/>
        </p:spPr>
        <p:txBody>
          <a:bodyPr wrap="square" rtlCol="0">
            <a:spAutoFit/>
          </a:bodyPr>
          <a:lstStyle/>
          <a:p>
            <a:r>
              <a:rPr lang="es-EC" dirty="0"/>
              <a:t>2,2-difenil-1-picrilhidracilo</a:t>
            </a:r>
          </a:p>
        </p:txBody>
      </p:sp>
      <p:sp>
        <p:nvSpPr>
          <p:cNvPr id="4" name="Rectángulo redondeado 3"/>
          <p:cNvSpPr/>
          <p:nvPr/>
        </p:nvSpPr>
        <p:spPr>
          <a:xfrm>
            <a:off x="5214599" y="6010088"/>
            <a:ext cx="941577" cy="3408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765nm</a:t>
            </a:r>
            <a:endParaRPr lang="es-EC" dirty="0">
              <a:solidFill>
                <a:schemeClr val="tx1"/>
              </a:solidFill>
            </a:endParaRPr>
          </a:p>
        </p:txBody>
      </p:sp>
      <p:sp>
        <p:nvSpPr>
          <p:cNvPr id="13" name="Rectángulo redondeado 12"/>
          <p:cNvSpPr/>
          <p:nvPr/>
        </p:nvSpPr>
        <p:spPr>
          <a:xfrm>
            <a:off x="7500010" y="6117826"/>
            <a:ext cx="941577" cy="34089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dirty="0" smtClean="0">
                <a:solidFill>
                  <a:schemeClr val="tx1"/>
                </a:solidFill>
              </a:rPr>
              <a:t>517nm</a:t>
            </a:r>
            <a:endParaRPr lang="es-EC" dirty="0">
              <a:solidFill>
                <a:schemeClr val="tx1"/>
              </a:solidFill>
            </a:endParaRPr>
          </a:p>
        </p:txBody>
      </p:sp>
    </p:spTree>
    <p:extLst>
      <p:ext uri="{BB962C8B-B14F-4D97-AF65-F5344CB8AC3E}">
        <p14:creationId xmlns:p14="http://schemas.microsoft.com/office/powerpoint/2010/main" val="2281782799"/>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4 Imagen"/>
          <p:cNvPicPr>
            <a:picLocks noChangeAspect="1" noChangeArrowheads="1"/>
          </p:cNvPicPr>
          <p:nvPr/>
        </p:nvPicPr>
        <p:blipFill>
          <a:blip r:embed="rId2" cstate="print">
            <a:extLst>
              <a:ext uri="{28A0092B-C50C-407E-A947-70E740481C1C}">
                <a14:useLocalDpi xmlns:a14="http://schemas.microsoft.com/office/drawing/2010/main" val="0"/>
              </a:ext>
            </a:extLst>
          </a:blip>
          <a:srcRect l="6454" t="35651" r="48363" b="40483"/>
          <a:stretch>
            <a:fillRect/>
          </a:stretch>
        </p:blipFill>
        <p:spPr bwMode="auto">
          <a:xfrm>
            <a:off x="6732240" y="6021287"/>
            <a:ext cx="2232248" cy="633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11 CuadroTexto"/>
          <p:cNvSpPr txBox="1"/>
          <p:nvPr/>
        </p:nvSpPr>
        <p:spPr>
          <a:xfrm>
            <a:off x="183908" y="620688"/>
            <a:ext cx="7312709" cy="646331"/>
          </a:xfrm>
          <a:prstGeom prst="rect">
            <a:avLst/>
          </a:prstGeom>
          <a:noFill/>
        </p:spPr>
        <p:txBody>
          <a:bodyPr wrap="square" rtlCol="0">
            <a:spAutoFit/>
          </a:bodyPr>
          <a:lstStyle/>
          <a:p>
            <a:r>
              <a:rPr lang="es-ES" b="1" dirty="0" smtClean="0"/>
              <a:t>Síntesis de </a:t>
            </a:r>
            <a:r>
              <a:rPr lang="es-ES" b="1" dirty="0" err="1" smtClean="0"/>
              <a:t>nanopartículas</a:t>
            </a:r>
            <a:r>
              <a:rPr lang="es-ES" b="1" dirty="0" smtClean="0"/>
              <a:t> de plata utilizando extracto vegetal como agente reductor-protector</a:t>
            </a:r>
            <a:endParaRPr lang="es-EC" b="1" dirty="0"/>
          </a:p>
        </p:txBody>
      </p:sp>
      <p:sp>
        <p:nvSpPr>
          <p:cNvPr id="9" name="Rectángulo 8"/>
          <p:cNvSpPr/>
          <p:nvPr/>
        </p:nvSpPr>
        <p:spPr>
          <a:xfrm>
            <a:off x="-56467" y="4921423"/>
            <a:ext cx="2767040" cy="307777"/>
          </a:xfrm>
          <a:prstGeom prst="rect">
            <a:avLst/>
          </a:prstGeom>
        </p:spPr>
        <p:txBody>
          <a:bodyPr wrap="none">
            <a:spAutoFit/>
          </a:bodyPr>
          <a:lstStyle/>
          <a:p>
            <a:r>
              <a:rPr lang="es-EC" sz="1400" dirty="0">
                <a:latin typeface="Arial" panose="020B0604020202020204" pitchFamily="34" charset="0"/>
                <a:ea typeface="Calibri" panose="020F0502020204030204" pitchFamily="34" charset="0"/>
              </a:rPr>
              <a:t>pH-metro marca MP -512 digital </a:t>
            </a:r>
            <a:endParaRPr lang="es-EC" sz="1400" dirty="0"/>
          </a:p>
        </p:txBody>
      </p:sp>
      <p:sp>
        <p:nvSpPr>
          <p:cNvPr id="17" name="1 Título"/>
          <p:cNvSpPr>
            <a:spLocks noGrp="1"/>
          </p:cNvSpPr>
          <p:nvPr>
            <p:ph type="title"/>
          </p:nvPr>
        </p:nvSpPr>
        <p:spPr>
          <a:xfrm>
            <a:off x="0" y="0"/>
            <a:ext cx="8229600" cy="620688"/>
          </a:xfrm>
        </p:spPr>
        <p:txBody>
          <a:bodyPr/>
          <a:lstStyle/>
          <a:p>
            <a:pPr algn="l"/>
            <a:r>
              <a:rPr lang="es-MX" sz="3800" i="0" dirty="0" smtClean="0">
                <a:solidFill>
                  <a:schemeClr val="tx1"/>
                </a:solidFill>
                <a:latin typeface="Cambria" pitchFamily="18" charset="0"/>
              </a:rPr>
              <a:t>  MATERIALES Y MÉTODOS</a:t>
            </a:r>
            <a:endParaRPr lang="es-MX" sz="3800" i="0" dirty="0">
              <a:solidFill>
                <a:schemeClr val="tx1"/>
              </a:solidFill>
              <a:latin typeface="Cambria" pitchFamily="18" charset="0"/>
            </a:endParaRPr>
          </a:p>
        </p:txBody>
      </p:sp>
      <p:sp>
        <p:nvSpPr>
          <p:cNvPr id="19" name="Rectángulo 18"/>
          <p:cNvSpPr/>
          <p:nvPr/>
        </p:nvSpPr>
        <p:spPr>
          <a:xfrm>
            <a:off x="934779" y="5403087"/>
            <a:ext cx="1584176" cy="618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sz="1400" b="1" dirty="0" smtClean="0">
                <a:solidFill>
                  <a:schemeClr val="tx1"/>
                </a:solidFill>
              </a:rPr>
              <a:t>Modificación de pH de extracto con </a:t>
            </a:r>
            <a:r>
              <a:rPr lang="es-EC" sz="1400" b="1" dirty="0" err="1" smtClean="0">
                <a:solidFill>
                  <a:schemeClr val="tx1"/>
                </a:solidFill>
              </a:rPr>
              <a:t>NaOH</a:t>
            </a:r>
            <a:r>
              <a:rPr lang="es-EC" sz="1400" b="1" dirty="0" smtClean="0">
                <a:solidFill>
                  <a:schemeClr val="tx1"/>
                </a:solidFill>
              </a:rPr>
              <a:t> 1N</a:t>
            </a:r>
            <a:endParaRPr lang="es-EC" sz="1400" dirty="0">
              <a:solidFill>
                <a:schemeClr val="tx1"/>
              </a:solidFill>
            </a:endParaRPr>
          </a:p>
        </p:txBody>
      </p:sp>
      <p:pic>
        <p:nvPicPr>
          <p:cNvPr id="2" name="Imagen 1"/>
          <p:cNvPicPr>
            <a:picLocks noChangeAspect="1"/>
          </p:cNvPicPr>
          <p:nvPr/>
        </p:nvPicPr>
        <p:blipFill rotWithShape="1">
          <a:blip r:embed="rId3" cstate="print">
            <a:extLst>
              <a:ext uri="{28A0092B-C50C-407E-A947-70E740481C1C}">
                <a14:useLocalDpi xmlns:a14="http://schemas.microsoft.com/office/drawing/2010/main" val="0"/>
              </a:ext>
            </a:extLst>
          </a:blip>
          <a:srcRect l="35365" t="25253" r="22059" b="19309"/>
          <a:stretch/>
        </p:blipFill>
        <p:spPr>
          <a:xfrm rot="5400000">
            <a:off x="-20869" y="1726830"/>
            <a:ext cx="1265932" cy="989011"/>
          </a:xfrm>
          <a:prstGeom prst="rect">
            <a:avLst/>
          </a:prstGeom>
        </p:spPr>
      </p:pic>
      <p:pic>
        <p:nvPicPr>
          <p:cNvPr id="3" name="Imagen 2"/>
          <p:cNvPicPr>
            <a:picLocks noChangeAspect="1"/>
          </p:cNvPicPr>
          <p:nvPr/>
        </p:nvPicPr>
        <p:blipFill rotWithShape="1">
          <a:blip r:embed="rId4" cstate="print">
            <a:extLst>
              <a:ext uri="{28A0092B-C50C-407E-A947-70E740481C1C}">
                <a14:useLocalDpi xmlns:a14="http://schemas.microsoft.com/office/drawing/2010/main" val="0"/>
              </a:ext>
            </a:extLst>
          </a:blip>
          <a:srcRect l="34723" t="18170" r="27236" b="14111"/>
          <a:stretch/>
        </p:blipFill>
        <p:spPr>
          <a:xfrm rot="5400000">
            <a:off x="1706984" y="1624355"/>
            <a:ext cx="1160761" cy="1239781"/>
          </a:xfrm>
          <a:prstGeom prst="rect">
            <a:avLst/>
          </a:prstGeom>
        </p:spPr>
      </p:pic>
      <p:sp>
        <p:nvSpPr>
          <p:cNvPr id="6" name="Flecha derecha 5"/>
          <p:cNvSpPr/>
          <p:nvPr/>
        </p:nvSpPr>
        <p:spPr>
          <a:xfrm>
            <a:off x="1172225" y="2113324"/>
            <a:ext cx="450806" cy="21602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21" name="Imagen 20" descr="https://fbcdn-sphotos-e-a.akamaihd.net/hphotos-ak-xpa1/v/t34.0-12/14799031_1330771373624106_1481455901_n.jpg?oh=89b86d53b513b2a7ba4121ea91277b1f&amp;oe=58095F4E&amp;__gda__=1477008991_8fa93739bd2ced2f8ade20b1ed849f86"/>
          <p:cNvPicPr/>
          <p:nvPr/>
        </p:nvPicPr>
        <p:blipFill rotWithShape="1">
          <a:blip r:embed="rId5" cstate="print">
            <a:extLst>
              <a:ext uri="{28A0092B-C50C-407E-A947-70E740481C1C}">
                <a14:useLocalDpi xmlns:a14="http://schemas.microsoft.com/office/drawing/2010/main" val="0"/>
              </a:ext>
            </a:extLst>
          </a:blip>
          <a:srcRect l="17806" t="19927" r="56261" b="38448"/>
          <a:stretch/>
        </p:blipFill>
        <p:spPr bwMode="auto">
          <a:xfrm flipH="1">
            <a:off x="183908" y="3175652"/>
            <a:ext cx="1403076" cy="1686315"/>
          </a:xfrm>
          <a:prstGeom prst="rect">
            <a:avLst/>
          </a:prstGeom>
          <a:noFill/>
          <a:ln>
            <a:noFill/>
          </a:ln>
          <a:extLst>
            <a:ext uri="{53640926-AAD7-44D8-BBD7-CCE9431645EC}">
              <a14:shadowObscured xmlns:a14="http://schemas.microsoft.com/office/drawing/2010/main"/>
            </a:ext>
          </a:extLst>
        </p:spPr>
      </p:pic>
      <p:sp>
        <p:nvSpPr>
          <p:cNvPr id="22" name="Más 48"/>
          <p:cNvSpPr/>
          <p:nvPr/>
        </p:nvSpPr>
        <p:spPr>
          <a:xfrm>
            <a:off x="2467020" y="2991353"/>
            <a:ext cx="643231" cy="684682"/>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Imagen 5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0251" y="2757970"/>
            <a:ext cx="766267" cy="1352236"/>
          </a:xfrm>
          <a:prstGeom prst="rect">
            <a:avLst/>
          </a:prstGeom>
        </p:spPr>
      </p:pic>
      <p:sp>
        <p:nvSpPr>
          <p:cNvPr id="24" name="Rectángulo 23"/>
          <p:cNvSpPr/>
          <p:nvPr/>
        </p:nvSpPr>
        <p:spPr>
          <a:xfrm>
            <a:off x="2809237" y="5377034"/>
            <a:ext cx="1584176" cy="618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sz="1400" b="1" dirty="0" smtClean="0">
                <a:solidFill>
                  <a:schemeClr val="tx1"/>
                </a:solidFill>
              </a:rPr>
              <a:t>Solución AgNO</a:t>
            </a:r>
            <a:r>
              <a:rPr lang="es-EC" sz="1200" b="1" dirty="0" smtClean="0">
                <a:solidFill>
                  <a:schemeClr val="tx1"/>
                </a:solidFill>
              </a:rPr>
              <a:t>3</a:t>
            </a:r>
            <a:r>
              <a:rPr lang="es-EC" sz="1400" b="1" dirty="0" smtClean="0">
                <a:solidFill>
                  <a:schemeClr val="tx1"/>
                </a:solidFill>
              </a:rPr>
              <a:t> 1mM o 10mM</a:t>
            </a:r>
            <a:endParaRPr lang="es-EC" sz="1400" dirty="0">
              <a:solidFill>
                <a:schemeClr val="tx1"/>
              </a:solidFill>
            </a:endParaRPr>
          </a:p>
        </p:txBody>
      </p:sp>
      <p:sp>
        <p:nvSpPr>
          <p:cNvPr id="25" name="7 Flecha derecha"/>
          <p:cNvSpPr/>
          <p:nvPr/>
        </p:nvSpPr>
        <p:spPr>
          <a:xfrm flipV="1">
            <a:off x="3990287" y="3175652"/>
            <a:ext cx="588965" cy="2584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6" name="Imagen 134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27015" y="2824626"/>
            <a:ext cx="2133215" cy="1783731"/>
          </a:xfrm>
          <a:prstGeom prst="rect">
            <a:avLst/>
          </a:prstGeom>
        </p:spPr>
      </p:pic>
      <p:sp>
        <p:nvSpPr>
          <p:cNvPr id="27" name="Rectángulo 26"/>
          <p:cNvSpPr/>
          <p:nvPr/>
        </p:nvSpPr>
        <p:spPr>
          <a:xfrm>
            <a:off x="4705568" y="5379782"/>
            <a:ext cx="1945570" cy="61545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sz="1400" b="1" dirty="0" smtClean="0">
                <a:solidFill>
                  <a:schemeClr val="tx1"/>
                </a:solidFill>
              </a:rPr>
              <a:t>Incubación a baño María, </a:t>
            </a:r>
            <a:r>
              <a:rPr lang="es-EC" sz="1400" b="1" dirty="0">
                <a:solidFill>
                  <a:schemeClr val="tx1"/>
                </a:solidFill>
              </a:rPr>
              <a:t>T: 40 °</a:t>
            </a:r>
            <a:r>
              <a:rPr lang="es-EC" sz="1400" b="1" dirty="0" smtClean="0">
                <a:solidFill>
                  <a:schemeClr val="tx1"/>
                </a:solidFill>
              </a:rPr>
              <a:t>C en 1h</a:t>
            </a:r>
          </a:p>
          <a:p>
            <a:endParaRPr lang="es-EC" sz="1400" dirty="0">
              <a:solidFill>
                <a:schemeClr val="tx1"/>
              </a:solidFill>
            </a:endParaRPr>
          </a:p>
        </p:txBody>
      </p:sp>
      <p:sp>
        <p:nvSpPr>
          <p:cNvPr id="28" name="Igual que 55"/>
          <p:cNvSpPr/>
          <p:nvPr/>
        </p:nvSpPr>
        <p:spPr>
          <a:xfrm>
            <a:off x="6651138" y="3193252"/>
            <a:ext cx="773719" cy="493015"/>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30" name="Imagen 29"/>
          <p:cNvPicPr>
            <a:picLocks noChangeAspect="1"/>
          </p:cNvPicPr>
          <p:nvPr/>
        </p:nvPicPr>
        <p:blipFill rotWithShape="1">
          <a:blip r:embed="rId8" cstate="print">
            <a:extLst>
              <a:ext uri="{28A0092B-C50C-407E-A947-70E740481C1C}">
                <a14:useLocalDpi xmlns:a14="http://schemas.microsoft.com/office/drawing/2010/main" val="0"/>
              </a:ext>
            </a:extLst>
          </a:blip>
          <a:srcRect l="20663" t="23468" r="14035" b="29370"/>
          <a:stretch/>
        </p:blipFill>
        <p:spPr>
          <a:xfrm rot="5400000">
            <a:off x="7633781" y="4668410"/>
            <a:ext cx="1908399" cy="826974"/>
          </a:xfrm>
          <a:prstGeom prst="rect">
            <a:avLst/>
          </a:prstGeom>
        </p:spPr>
      </p:pic>
      <p:pic>
        <p:nvPicPr>
          <p:cNvPr id="31" name="Imagen 30"/>
          <p:cNvPicPr>
            <a:picLocks noChangeAspect="1"/>
          </p:cNvPicPr>
          <p:nvPr/>
        </p:nvPicPr>
        <p:blipFill rotWithShape="1">
          <a:blip r:embed="rId9" cstate="print">
            <a:extLst>
              <a:ext uri="{28A0092B-C50C-407E-A947-70E740481C1C}">
                <a14:useLocalDpi xmlns:a14="http://schemas.microsoft.com/office/drawing/2010/main" val="0"/>
              </a:ext>
            </a:extLst>
          </a:blip>
          <a:srcRect l="6324" t="11953" r="2762" b="19711"/>
          <a:stretch/>
        </p:blipFill>
        <p:spPr>
          <a:xfrm rot="5400000">
            <a:off x="7017494" y="772903"/>
            <a:ext cx="2830204" cy="1279744"/>
          </a:xfrm>
          <a:prstGeom prst="rect">
            <a:avLst/>
          </a:prstGeom>
        </p:spPr>
      </p:pic>
      <p:sp>
        <p:nvSpPr>
          <p:cNvPr id="32" name="Flecha curvada hacia la derecha 31"/>
          <p:cNvSpPr/>
          <p:nvPr/>
        </p:nvSpPr>
        <p:spPr>
          <a:xfrm>
            <a:off x="8292952" y="3511390"/>
            <a:ext cx="393057" cy="60589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chemeClr val="tx1"/>
              </a:solidFill>
            </a:endParaRPr>
          </a:p>
        </p:txBody>
      </p:sp>
      <p:sp>
        <p:nvSpPr>
          <p:cNvPr id="34" name="Rectángulo 33"/>
          <p:cNvSpPr/>
          <p:nvPr/>
        </p:nvSpPr>
        <p:spPr>
          <a:xfrm>
            <a:off x="7349775" y="2824277"/>
            <a:ext cx="1794225" cy="618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sz="1400" b="1" dirty="0" err="1" smtClean="0">
                <a:solidFill>
                  <a:schemeClr val="tx1"/>
                </a:solidFill>
              </a:rPr>
              <a:t>AgNPs</a:t>
            </a:r>
            <a:r>
              <a:rPr lang="es-EC" sz="1400" b="1" dirty="0" smtClean="0">
                <a:solidFill>
                  <a:schemeClr val="tx1"/>
                </a:solidFill>
              </a:rPr>
              <a:t> 10mM de </a:t>
            </a:r>
            <a:r>
              <a:rPr lang="es-EC" sz="1400" b="1" dirty="0">
                <a:solidFill>
                  <a:schemeClr val="tx1"/>
                </a:solidFill>
              </a:rPr>
              <a:t>AgNO</a:t>
            </a:r>
            <a:r>
              <a:rPr lang="es-EC" sz="1200" b="1" dirty="0">
                <a:solidFill>
                  <a:schemeClr val="tx1"/>
                </a:solidFill>
              </a:rPr>
              <a:t>3</a:t>
            </a:r>
            <a:r>
              <a:rPr lang="es-EC" sz="1400" b="1" dirty="0" smtClean="0">
                <a:solidFill>
                  <a:schemeClr val="tx1"/>
                </a:solidFill>
              </a:rPr>
              <a:t> </a:t>
            </a:r>
          </a:p>
        </p:txBody>
      </p:sp>
      <p:sp>
        <p:nvSpPr>
          <p:cNvPr id="35" name="Rectángulo 34"/>
          <p:cNvSpPr/>
          <p:nvPr/>
        </p:nvSpPr>
        <p:spPr>
          <a:xfrm>
            <a:off x="7349775" y="6046513"/>
            <a:ext cx="1794225" cy="6182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sz="1400" b="1" dirty="0" err="1" smtClean="0">
                <a:solidFill>
                  <a:schemeClr val="tx1"/>
                </a:solidFill>
              </a:rPr>
              <a:t>AgNPs</a:t>
            </a:r>
            <a:r>
              <a:rPr lang="es-EC" sz="1400" b="1" dirty="0" smtClean="0">
                <a:solidFill>
                  <a:schemeClr val="tx1"/>
                </a:solidFill>
              </a:rPr>
              <a:t> 10mM de </a:t>
            </a:r>
            <a:r>
              <a:rPr lang="es-EC" sz="1400" b="1" dirty="0">
                <a:solidFill>
                  <a:schemeClr val="tx1"/>
                </a:solidFill>
              </a:rPr>
              <a:t>AgNO</a:t>
            </a:r>
            <a:r>
              <a:rPr lang="es-EC" sz="1200" b="1" dirty="0">
                <a:solidFill>
                  <a:schemeClr val="tx1"/>
                </a:solidFill>
              </a:rPr>
              <a:t>3</a:t>
            </a:r>
            <a:r>
              <a:rPr lang="es-EC" sz="1400" b="1" dirty="0" smtClean="0">
                <a:solidFill>
                  <a:schemeClr val="tx1"/>
                </a:solidFill>
              </a:rPr>
              <a:t> purificadas</a:t>
            </a:r>
          </a:p>
        </p:txBody>
      </p:sp>
      <p:sp>
        <p:nvSpPr>
          <p:cNvPr id="36" name="Rectángulo 35"/>
          <p:cNvSpPr/>
          <p:nvPr/>
        </p:nvSpPr>
        <p:spPr>
          <a:xfrm>
            <a:off x="6307187" y="4601689"/>
            <a:ext cx="1867306" cy="583147"/>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s-EC" sz="1400" b="1" dirty="0" smtClean="0">
                <a:solidFill>
                  <a:schemeClr val="tx1"/>
                </a:solidFill>
              </a:rPr>
              <a:t>Centrifugaciones 10000 y 12000 rpm</a:t>
            </a:r>
          </a:p>
          <a:p>
            <a:r>
              <a:rPr lang="es-EC" sz="1400" b="1" dirty="0" smtClean="0">
                <a:solidFill>
                  <a:schemeClr val="tx1"/>
                </a:solidFill>
              </a:rPr>
              <a:t>15min</a:t>
            </a:r>
          </a:p>
        </p:txBody>
      </p:sp>
      <p:sp>
        <p:nvSpPr>
          <p:cNvPr id="7" name="Rectángulo 6"/>
          <p:cNvSpPr/>
          <p:nvPr/>
        </p:nvSpPr>
        <p:spPr>
          <a:xfrm>
            <a:off x="-331437" y="6418148"/>
            <a:ext cx="9066835" cy="463075"/>
          </a:xfrm>
          <a:prstGeom prst="rect">
            <a:avLst/>
          </a:prstGeom>
        </p:spPr>
        <p:txBody>
          <a:bodyPr wrap="square">
            <a:spAutoFit/>
          </a:bodyPr>
          <a:lstStyle/>
          <a:p>
            <a:pPr algn="ctr">
              <a:lnSpc>
                <a:spcPct val="150000"/>
              </a:lnSpc>
              <a:spcAft>
                <a:spcPts val="1200"/>
              </a:spcAft>
            </a:pPr>
            <a:r>
              <a:rPr lang="es-EC"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Catión del metal + compuesto reductor </a:t>
            </a:r>
            <a:r>
              <a:rPr lang="es-EC" b="1" i="1" dirty="0">
                <a:solidFill>
                  <a:srgbClr val="FF0000"/>
                </a:solidFill>
                <a:latin typeface="Cambria Math" panose="02040503050406030204" pitchFamily="18" charset="0"/>
                <a:ea typeface="Calibri" panose="020F0502020204030204" pitchFamily="34" charset="0"/>
                <a:cs typeface="Cambria Math" panose="02040503050406030204" pitchFamily="18" charset="0"/>
              </a:rPr>
              <a:t>⇒</a:t>
            </a:r>
            <a:r>
              <a:rPr lang="es-EC"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metal con valencia cero + compuesto oxidado</a:t>
            </a:r>
            <a:endParaRPr lang="es-EC"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2102152"/>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3685</TotalTime>
  <Words>1941</Words>
  <Application>Microsoft Office PowerPoint</Application>
  <PresentationFormat>Presentación en pantalla (4:3)</PresentationFormat>
  <Paragraphs>346</Paragraphs>
  <Slides>27</Slides>
  <Notes>10</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2</vt:i4>
      </vt:variant>
      <vt:variant>
        <vt:lpstr>Títulos de diapositiva</vt:lpstr>
      </vt:variant>
      <vt:variant>
        <vt:i4>27</vt:i4>
      </vt:variant>
    </vt:vector>
  </HeadingPairs>
  <TitlesOfParts>
    <vt:vector size="37" baseType="lpstr">
      <vt:lpstr>Arial</vt:lpstr>
      <vt:lpstr>Calibri</vt:lpstr>
      <vt:lpstr>Cambria</vt:lpstr>
      <vt:lpstr>Cambria Math</vt:lpstr>
      <vt:lpstr>MS Mincho</vt:lpstr>
      <vt:lpstr>Times New Roman</vt:lpstr>
      <vt:lpstr>Wingdings</vt:lpstr>
      <vt:lpstr>Diseño predeterminado</vt:lpstr>
      <vt:lpstr>CorelDRAW</vt:lpstr>
      <vt:lpstr>Graph</vt:lpstr>
      <vt:lpstr>Presentación de PowerPoint</vt:lpstr>
      <vt:lpstr>Presentación de PowerPoint</vt:lpstr>
      <vt:lpstr> INTRODUCCIÓN</vt:lpstr>
      <vt:lpstr> INTRODUCCIÓN</vt:lpstr>
      <vt:lpstr> INTRODUCCIÓN</vt:lpstr>
      <vt:lpstr>INTRODUCCIÓN</vt:lpstr>
      <vt:lpstr>  MATERIALES Y MÉTODOS</vt:lpstr>
      <vt:lpstr>  MATERIALES Y MÉTODOS</vt:lpstr>
      <vt:lpstr>  MATERIALES Y MÉTODOS</vt:lpstr>
      <vt:lpstr>  MATERIALES Y MÉTODOS</vt:lpstr>
      <vt:lpstr>  MATERIALES Y MÉTODOS</vt:lpstr>
      <vt:lpstr>  MATERIALES Y MÉTODOS</vt:lpstr>
      <vt:lpstr>  RESULTADOS Y DISCUSIÓN</vt:lpstr>
      <vt:lpstr>  RESULTADOS Y DISCUSIÓN</vt:lpstr>
      <vt:lpstr>  RESULTADOS Y DISCUSIÓN</vt:lpstr>
      <vt:lpstr>  RESULTADOS Y DISCUSIÓN</vt:lpstr>
      <vt:lpstr>  RESULTADOS Y DISCUSIÓN</vt:lpstr>
      <vt:lpstr>  RESULTADOS Y DISCUSIÓN</vt:lpstr>
      <vt:lpstr>  RESULTADOS Y DISCUSIÓN</vt:lpstr>
      <vt:lpstr>  RESULTADOS Y DISCUSIÓN</vt:lpstr>
      <vt:lpstr>  RESULTADOS Y DISCUSIÓN</vt:lpstr>
      <vt:lpstr>  RESULTADOS Y DISCUSIÓN</vt:lpstr>
      <vt:lpstr>  RESULTADOS Y DISCUSIÓN</vt:lpstr>
      <vt:lpstr>  RESULTADOS Y DISCUSIÓN</vt:lpstr>
      <vt:lpstr> CONCLUSIONES</vt:lpstr>
      <vt:lpstr> RECOMENDACIONES</vt:lpstr>
      <vt:lpstr> AGRADECIMIENTOS</vt:lpstr>
    </vt:vector>
  </TitlesOfParts>
  <Company>ESPE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Ghjgh hjghjg hghg hghghghjgg h</dc:title>
  <dc:creator>Abi</dc:creator>
  <cp:lastModifiedBy>Geo</cp:lastModifiedBy>
  <cp:revision>283</cp:revision>
  <dcterms:created xsi:type="dcterms:W3CDTF">2008-02-13T16:07:44Z</dcterms:created>
  <dcterms:modified xsi:type="dcterms:W3CDTF">2018-09-10T12:32:14Z</dcterms:modified>
</cp:coreProperties>
</file>