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63" r:id="rId4"/>
    <p:sldId id="261" r:id="rId5"/>
    <p:sldId id="262" r:id="rId6"/>
    <p:sldId id="258" r:id="rId7"/>
    <p:sldId id="259" r:id="rId8"/>
    <p:sldId id="264" r:id="rId9"/>
    <p:sldId id="265" r:id="rId10"/>
    <p:sldId id="269" r:id="rId11"/>
    <p:sldId id="270" r:id="rId12"/>
    <p:sldId id="271" r:id="rId13"/>
    <p:sldId id="272" r:id="rId14"/>
    <p:sldId id="273" r:id="rId15"/>
    <p:sldId id="275" r:id="rId16"/>
    <p:sldId id="276" r:id="rId17"/>
    <p:sldId id="277" r:id="rId18"/>
    <p:sldId id="279" r:id="rId19"/>
    <p:sldId id="280" r:id="rId20"/>
    <p:sldId id="281" r:id="rId21"/>
    <p:sldId id="283" r:id="rId22"/>
    <p:sldId id="297" r:id="rId23"/>
    <p:sldId id="285" r:id="rId24"/>
    <p:sldId id="284" r:id="rId25"/>
    <p:sldId id="286" r:id="rId26"/>
    <p:sldId id="287" r:id="rId27"/>
    <p:sldId id="288" r:id="rId28"/>
    <p:sldId id="289" r:id="rId29"/>
    <p:sldId id="293" r:id="rId30"/>
    <p:sldId id="294" r:id="rId31"/>
    <p:sldId id="295" r:id="rId32"/>
    <p:sldId id="296"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7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7D4BE-E7C6-4165-A5F5-F0B1D15B24D5}"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s-EC"/>
        </a:p>
      </dgm:t>
    </dgm:pt>
    <dgm:pt modelId="{7E81975F-63E3-4BDD-906E-C069B1F745E4}">
      <dgm:prSet phldrT="[Texto]"/>
      <dgm:spPr/>
      <dgm:t>
        <a:bodyPr/>
        <a:lstStyle/>
        <a:p>
          <a:pPr algn="ctr"/>
          <a:r>
            <a:rPr lang="es-EC" dirty="0"/>
            <a:t>FUERZA EXPLOSIVA</a:t>
          </a:r>
        </a:p>
      </dgm:t>
    </dgm:pt>
    <dgm:pt modelId="{959379E1-5AD0-41E7-943F-1467DD08E48E}" type="parTrans" cxnId="{50588724-E005-4C03-8EAA-DAB056EE6940}">
      <dgm:prSet/>
      <dgm:spPr/>
      <dgm:t>
        <a:bodyPr/>
        <a:lstStyle/>
        <a:p>
          <a:pPr algn="ctr"/>
          <a:endParaRPr lang="es-EC"/>
        </a:p>
      </dgm:t>
    </dgm:pt>
    <dgm:pt modelId="{0F74784B-68D7-47D5-8FF6-1C5A5D251981}" type="sibTrans" cxnId="{50588724-E005-4C03-8EAA-DAB056EE6940}">
      <dgm:prSet/>
      <dgm:spPr/>
      <dgm:t>
        <a:bodyPr/>
        <a:lstStyle/>
        <a:p>
          <a:pPr algn="ctr"/>
          <a:endParaRPr lang="es-EC"/>
        </a:p>
      </dgm:t>
    </dgm:pt>
    <dgm:pt modelId="{F791BE64-05F8-4499-B5AA-D0E5E124C9D2}">
      <dgm:prSet phldrT="[Texto]"/>
      <dgm:spPr/>
      <dgm:t>
        <a:bodyPr/>
        <a:lstStyle/>
        <a:p>
          <a:pPr algn="ctr"/>
          <a:r>
            <a:rPr lang="es-EC" dirty="0"/>
            <a:t>CÍCLICA</a:t>
          </a:r>
        </a:p>
      </dgm:t>
    </dgm:pt>
    <dgm:pt modelId="{8FC35E1F-D587-43A8-AC7B-0E6F57B3D012}" type="parTrans" cxnId="{AE97BEF4-ACBD-4ECC-B642-C791C32CD7D0}">
      <dgm:prSet/>
      <dgm:spPr/>
      <dgm:t>
        <a:bodyPr/>
        <a:lstStyle/>
        <a:p>
          <a:pPr algn="ctr"/>
          <a:endParaRPr lang="es-EC"/>
        </a:p>
      </dgm:t>
    </dgm:pt>
    <dgm:pt modelId="{FD9E9F20-B55D-45B4-9384-4E859B434170}" type="sibTrans" cxnId="{AE97BEF4-ACBD-4ECC-B642-C791C32CD7D0}">
      <dgm:prSet/>
      <dgm:spPr/>
      <dgm:t>
        <a:bodyPr/>
        <a:lstStyle/>
        <a:p>
          <a:pPr algn="ctr"/>
          <a:endParaRPr lang="es-EC"/>
        </a:p>
      </dgm:t>
    </dgm:pt>
    <dgm:pt modelId="{9F9AEF4E-DF4B-44B9-9D59-4EC04CCA360B}">
      <dgm:prSet phldrT="[Texto]"/>
      <dgm:spPr/>
      <dgm:t>
        <a:bodyPr/>
        <a:lstStyle/>
        <a:p>
          <a:pPr algn="ctr"/>
          <a:r>
            <a:rPr lang="es-EC" dirty="0"/>
            <a:t>ACÍCLICA</a:t>
          </a:r>
        </a:p>
      </dgm:t>
    </dgm:pt>
    <dgm:pt modelId="{EF3CB2C4-A012-4D5A-897A-DB1CC9AF7F20}" type="parTrans" cxnId="{9ADE2058-0803-4662-9115-4407DBC8A501}">
      <dgm:prSet/>
      <dgm:spPr/>
      <dgm:t>
        <a:bodyPr/>
        <a:lstStyle/>
        <a:p>
          <a:pPr algn="ctr"/>
          <a:endParaRPr lang="es-EC"/>
        </a:p>
      </dgm:t>
    </dgm:pt>
    <dgm:pt modelId="{D9524FBC-98FF-499B-AF45-2776A826BFDA}" type="sibTrans" cxnId="{9ADE2058-0803-4662-9115-4407DBC8A501}">
      <dgm:prSet/>
      <dgm:spPr/>
      <dgm:t>
        <a:bodyPr/>
        <a:lstStyle/>
        <a:p>
          <a:pPr algn="ctr"/>
          <a:endParaRPr lang="es-EC"/>
        </a:p>
      </dgm:t>
    </dgm:pt>
    <dgm:pt modelId="{DA5F5523-070E-46DD-8676-8A99514E2C9A}" type="pres">
      <dgm:prSet presAssocID="{DAB7D4BE-E7C6-4165-A5F5-F0B1D15B24D5}" presName="layout" presStyleCnt="0">
        <dgm:presLayoutVars>
          <dgm:chMax/>
          <dgm:chPref/>
          <dgm:dir/>
          <dgm:animOne val="branch"/>
          <dgm:animLvl val="lvl"/>
          <dgm:resizeHandles/>
        </dgm:presLayoutVars>
      </dgm:prSet>
      <dgm:spPr/>
      <dgm:t>
        <a:bodyPr/>
        <a:lstStyle/>
        <a:p>
          <a:endParaRPr lang="es-EC"/>
        </a:p>
      </dgm:t>
    </dgm:pt>
    <dgm:pt modelId="{E47AB019-7438-4ADD-9424-2AC1B7772CB8}" type="pres">
      <dgm:prSet presAssocID="{7E81975F-63E3-4BDD-906E-C069B1F745E4}" presName="root" presStyleCnt="0">
        <dgm:presLayoutVars>
          <dgm:chMax/>
          <dgm:chPref val="4"/>
        </dgm:presLayoutVars>
      </dgm:prSet>
      <dgm:spPr/>
    </dgm:pt>
    <dgm:pt modelId="{52AC3125-23A0-487D-B7DF-1C39A76627D4}" type="pres">
      <dgm:prSet presAssocID="{7E81975F-63E3-4BDD-906E-C069B1F745E4}" presName="rootComposite" presStyleCnt="0">
        <dgm:presLayoutVars/>
      </dgm:prSet>
      <dgm:spPr/>
    </dgm:pt>
    <dgm:pt modelId="{954D95E4-8C95-492A-BB76-3CC0E201BE17}" type="pres">
      <dgm:prSet presAssocID="{7E81975F-63E3-4BDD-906E-C069B1F745E4}" presName="rootText" presStyleLbl="node0" presStyleIdx="0" presStyleCnt="1">
        <dgm:presLayoutVars>
          <dgm:chMax/>
          <dgm:chPref val="4"/>
        </dgm:presLayoutVars>
      </dgm:prSet>
      <dgm:spPr/>
      <dgm:t>
        <a:bodyPr/>
        <a:lstStyle/>
        <a:p>
          <a:endParaRPr lang="es-EC"/>
        </a:p>
      </dgm:t>
    </dgm:pt>
    <dgm:pt modelId="{E26B067D-B862-4B6B-9F2E-12ED9AAE5486}" type="pres">
      <dgm:prSet presAssocID="{7E81975F-63E3-4BDD-906E-C069B1F745E4}" presName="childShape" presStyleCnt="0">
        <dgm:presLayoutVars>
          <dgm:chMax val="0"/>
          <dgm:chPref val="0"/>
        </dgm:presLayoutVars>
      </dgm:prSet>
      <dgm:spPr/>
    </dgm:pt>
    <dgm:pt modelId="{7F53B9C9-6147-4F9D-A4FA-21E131BEB85B}" type="pres">
      <dgm:prSet presAssocID="{F791BE64-05F8-4499-B5AA-D0E5E124C9D2}" presName="childComposite" presStyleCnt="0">
        <dgm:presLayoutVars>
          <dgm:chMax val="0"/>
          <dgm:chPref val="0"/>
        </dgm:presLayoutVars>
      </dgm:prSet>
      <dgm:spPr/>
    </dgm:pt>
    <dgm:pt modelId="{342AFA87-2FDC-4BCF-BCDA-9CBB5BF3BEFB}" type="pres">
      <dgm:prSet presAssocID="{F791BE64-05F8-4499-B5AA-D0E5E124C9D2}" presName="Image" presStyleLbl="node1" presStyleIdx="0" presStyleCnt="2" custAng="162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s-EC"/>
        </a:p>
      </dgm:t>
    </dgm:pt>
    <dgm:pt modelId="{A14617B3-47FD-401F-B2EB-418B88CE3DA6}" type="pres">
      <dgm:prSet presAssocID="{F791BE64-05F8-4499-B5AA-D0E5E124C9D2}" presName="childText" presStyleLbl="lnNode1" presStyleIdx="0" presStyleCnt="2">
        <dgm:presLayoutVars>
          <dgm:chMax val="0"/>
          <dgm:chPref val="0"/>
          <dgm:bulletEnabled val="1"/>
        </dgm:presLayoutVars>
      </dgm:prSet>
      <dgm:spPr/>
      <dgm:t>
        <a:bodyPr/>
        <a:lstStyle/>
        <a:p>
          <a:endParaRPr lang="es-EC"/>
        </a:p>
      </dgm:t>
    </dgm:pt>
    <dgm:pt modelId="{2B4CB51D-05FE-4BC1-A4EC-5E3CB71AF01A}" type="pres">
      <dgm:prSet presAssocID="{9F9AEF4E-DF4B-44B9-9D59-4EC04CCA360B}" presName="childComposite" presStyleCnt="0">
        <dgm:presLayoutVars>
          <dgm:chMax val="0"/>
          <dgm:chPref val="0"/>
        </dgm:presLayoutVars>
      </dgm:prSet>
      <dgm:spPr/>
    </dgm:pt>
    <dgm:pt modelId="{21D2E3C5-A81E-4AA2-8146-A622DDFCFD40}" type="pres">
      <dgm:prSet presAssocID="{9F9AEF4E-DF4B-44B9-9D59-4EC04CCA360B}" presName="Image" presStyleLbl="node1" presStyleIdx="1" presStyleCnt="2"/>
      <dgm:spPr>
        <a:blipFill rotWithShape="1">
          <a:blip xmlns:r="http://schemas.openxmlformats.org/officeDocument/2006/relationships" r:embed="rId2"/>
          <a:stretch>
            <a:fillRect/>
          </a:stretch>
        </a:blipFill>
      </dgm:spPr>
    </dgm:pt>
    <dgm:pt modelId="{1A22C969-C753-4F40-AFD1-21DA248DF746}" type="pres">
      <dgm:prSet presAssocID="{9F9AEF4E-DF4B-44B9-9D59-4EC04CCA360B}" presName="childText" presStyleLbl="lnNode1" presStyleIdx="1" presStyleCnt="2">
        <dgm:presLayoutVars>
          <dgm:chMax val="0"/>
          <dgm:chPref val="0"/>
          <dgm:bulletEnabled val="1"/>
        </dgm:presLayoutVars>
      </dgm:prSet>
      <dgm:spPr/>
      <dgm:t>
        <a:bodyPr/>
        <a:lstStyle/>
        <a:p>
          <a:endParaRPr lang="es-EC"/>
        </a:p>
      </dgm:t>
    </dgm:pt>
  </dgm:ptLst>
  <dgm:cxnLst>
    <dgm:cxn modelId="{50588724-E005-4C03-8EAA-DAB056EE6940}" srcId="{DAB7D4BE-E7C6-4165-A5F5-F0B1D15B24D5}" destId="{7E81975F-63E3-4BDD-906E-C069B1F745E4}" srcOrd="0" destOrd="0" parTransId="{959379E1-5AD0-41E7-943F-1467DD08E48E}" sibTransId="{0F74784B-68D7-47D5-8FF6-1C5A5D251981}"/>
    <dgm:cxn modelId="{9ADE2058-0803-4662-9115-4407DBC8A501}" srcId="{7E81975F-63E3-4BDD-906E-C069B1F745E4}" destId="{9F9AEF4E-DF4B-44B9-9D59-4EC04CCA360B}" srcOrd="1" destOrd="0" parTransId="{EF3CB2C4-A012-4D5A-897A-DB1CC9AF7F20}" sibTransId="{D9524FBC-98FF-499B-AF45-2776A826BFDA}"/>
    <dgm:cxn modelId="{CB2B410C-A419-4E9F-9E97-B8FC7F5C6D3A}" type="presOf" srcId="{F791BE64-05F8-4499-B5AA-D0E5E124C9D2}" destId="{A14617B3-47FD-401F-B2EB-418B88CE3DA6}" srcOrd="0" destOrd="0" presId="urn:microsoft.com/office/officeart/2008/layout/PictureAccentList"/>
    <dgm:cxn modelId="{0B8CEB8B-6A99-4E01-BB13-37BD2998A54C}" type="presOf" srcId="{DAB7D4BE-E7C6-4165-A5F5-F0B1D15B24D5}" destId="{DA5F5523-070E-46DD-8676-8A99514E2C9A}" srcOrd="0" destOrd="0" presId="urn:microsoft.com/office/officeart/2008/layout/PictureAccentList"/>
    <dgm:cxn modelId="{B7DC6CD7-0B4C-405A-AEF7-53765BF90911}" type="presOf" srcId="{7E81975F-63E3-4BDD-906E-C069B1F745E4}" destId="{954D95E4-8C95-492A-BB76-3CC0E201BE17}" srcOrd="0" destOrd="0" presId="urn:microsoft.com/office/officeart/2008/layout/PictureAccentList"/>
    <dgm:cxn modelId="{AE97BEF4-ACBD-4ECC-B642-C791C32CD7D0}" srcId="{7E81975F-63E3-4BDD-906E-C069B1F745E4}" destId="{F791BE64-05F8-4499-B5AA-D0E5E124C9D2}" srcOrd="0" destOrd="0" parTransId="{8FC35E1F-D587-43A8-AC7B-0E6F57B3D012}" sibTransId="{FD9E9F20-B55D-45B4-9384-4E859B434170}"/>
    <dgm:cxn modelId="{7C9871E1-1B28-42F9-83D0-59FF18F8C101}" type="presOf" srcId="{9F9AEF4E-DF4B-44B9-9D59-4EC04CCA360B}" destId="{1A22C969-C753-4F40-AFD1-21DA248DF746}" srcOrd="0" destOrd="0" presId="urn:microsoft.com/office/officeart/2008/layout/PictureAccentList"/>
    <dgm:cxn modelId="{96C101D6-03ED-4CD7-9957-1A5E6152D7B1}" type="presParOf" srcId="{DA5F5523-070E-46DD-8676-8A99514E2C9A}" destId="{E47AB019-7438-4ADD-9424-2AC1B7772CB8}" srcOrd="0" destOrd="0" presId="urn:microsoft.com/office/officeart/2008/layout/PictureAccentList"/>
    <dgm:cxn modelId="{126A6614-8C6C-4D50-81D8-BED14254A6C3}" type="presParOf" srcId="{E47AB019-7438-4ADD-9424-2AC1B7772CB8}" destId="{52AC3125-23A0-487D-B7DF-1C39A76627D4}" srcOrd="0" destOrd="0" presId="urn:microsoft.com/office/officeart/2008/layout/PictureAccentList"/>
    <dgm:cxn modelId="{E625EF35-361A-4241-9D2B-A981B407E04C}" type="presParOf" srcId="{52AC3125-23A0-487D-B7DF-1C39A76627D4}" destId="{954D95E4-8C95-492A-BB76-3CC0E201BE17}" srcOrd="0" destOrd="0" presId="urn:microsoft.com/office/officeart/2008/layout/PictureAccentList"/>
    <dgm:cxn modelId="{D1489B8F-1D5C-4797-9939-6BAEA7EF682B}" type="presParOf" srcId="{E47AB019-7438-4ADD-9424-2AC1B7772CB8}" destId="{E26B067D-B862-4B6B-9F2E-12ED9AAE5486}" srcOrd="1" destOrd="0" presId="urn:microsoft.com/office/officeart/2008/layout/PictureAccentList"/>
    <dgm:cxn modelId="{B5EA7083-0157-45FB-B4C7-1ED7F7CC42FF}" type="presParOf" srcId="{E26B067D-B862-4B6B-9F2E-12ED9AAE5486}" destId="{7F53B9C9-6147-4F9D-A4FA-21E131BEB85B}" srcOrd="0" destOrd="0" presId="urn:microsoft.com/office/officeart/2008/layout/PictureAccentList"/>
    <dgm:cxn modelId="{BE545BAA-C823-46B2-B446-17EB9C399D5C}" type="presParOf" srcId="{7F53B9C9-6147-4F9D-A4FA-21E131BEB85B}" destId="{342AFA87-2FDC-4BCF-BCDA-9CBB5BF3BEFB}" srcOrd="0" destOrd="0" presId="urn:microsoft.com/office/officeart/2008/layout/PictureAccentList"/>
    <dgm:cxn modelId="{28619EF9-F000-4B91-A2EC-DA1CB8ACB45C}" type="presParOf" srcId="{7F53B9C9-6147-4F9D-A4FA-21E131BEB85B}" destId="{A14617B3-47FD-401F-B2EB-418B88CE3DA6}" srcOrd="1" destOrd="0" presId="urn:microsoft.com/office/officeart/2008/layout/PictureAccentList"/>
    <dgm:cxn modelId="{A43ACF01-8C45-4058-B033-4A3276A315C1}" type="presParOf" srcId="{E26B067D-B862-4B6B-9F2E-12ED9AAE5486}" destId="{2B4CB51D-05FE-4BC1-A4EC-5E3CB71AF01A}" srcOrd="1" destOrd="0" presId="urn:microsoft.com/office/officeart/2008/layout/PictureAccentList"/>
    <dgm:cxn modelId="{DB1B1923-415D-484A-AF7A-920A94AF49BC}" type="presParOf" srcId="{2B4CB51D-05FE-4BC1-A4EC-5E3CB71AF01A}" destId="{21D2E3C5-A81E-4AA2-8146-A622DDFCFD40}" srcOrd="0" destOrd="0" presId="urn:microsoft.com/office/officeart/2008/layout/PictureAccentList"/>
    <dgm:cxn modelId="{AAFF40EE-E728-436D-8804-76EAE995E5DD}" type="presParOf" srcId="{2B4CB51D-05FE-4BC1-A4EC-5E3CB71AF01A}" destId="{1A22C969-C753-4F40-AFD1-21DA248DF74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D3659-66FD-4E9C-B2EC-4C23CD67D3D4}" type="datetimeFigureOut">
              <a:rPr lang="es-EC" smtClean="0"/>
              <a:t>10/12/2018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F9D13-8378-4477-A7A1-597943F08ACF}" type="slidenum">
              <a:rPr lang="es-EC" smtClean="0"/>
              <a:t>‹Nº›</a:t>
            </a:fld>
            <a:endParaRPr lang="es-EC"/>
          </a:p>
        </p:txBody>
      </p:sp>
    </p:spTree>
    <p:extLst>
      <p:ext uri="{BB962C8B-B14F-4D97-AF65-F5344CB8AC3E}">
        <p14:creationId xmlns:p14="http://schemas.microsoft.com/office/powerpoint/2010/main" val="238104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9FF9D13-8378-4477-A7A1-597943F08ACF}" type="slidenum">
              <a:rPr lang="es-EC" smtClean="0"/>
              <a:t>30</a:t>
            </a:fld>
            <a:endParaRPr lang="es-EC"/>
          </a:p>
        </p:txBody>
      </p:sp>
    </p:spTree>
    <p:extLst>
      <p:ext uri="{BB962C8B-B14F-4D97-AF65-F5344CB8AC3E}">
        <p14:creationId xmlns:p14="http://schemas.microsoft.com/office/powerpoint/2010/main" val="244982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9FF9D13-8378-4477-A7A1-597943F08ACF}" type="slidenum">
              <a:rPr lang="es-EC" smtClean="0"/>
              <a:t>31</a:t>
            </a:fld>
            <a:endParaRPr lang="es-EC"/>
          </a:p>
        </p:txBody>
      </p:sp>
    </p:spTree>
    <p:extLst>
      <p:ext uri="{BB962C8B-B14F-4D97-AF65-F5344CB8AC3E}">
        <p14:creationId xmlns:p14="http://schemas.microsoft.com/office/powerpoint/2010/main" val="244982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FF50FD67-CA90-4F6F-B429-8B1852DCBF78}" type="datetimeFigureOut">
              <a:rPr lang="es-EC" smtClean="0"/>
              <a:t>10/12/2018</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62224BDC-BB71-4021-9599-577997CD1A4F}"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FF50FD67-CA90-4F6F-B429-8B1852DCBF78}" type="datetimeFigureOut">
              <a:rPr lang="es-EC" smtClean="0"/>
              <a:t>10/12/2018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2224BDC-BB71-4021-9599-577997CD1A4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FF50FD67-CA90-4F6F-B429-8B1852DCBF78}" type="datetimeFigureOut">
              <a:rPr lang="es-EC" smtClean="0"/>
              <a:t>10/12/2018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2224BDC-BB71-4021-9599-577997CD1A4F}"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FF50FD67-CA90-4F6F-B429-8B1852DCBF78}" type="datetimeFigureOut">
              <a:rPr lang="es-EC" smtClean="0"/>
              <a:t>10/12/2018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2224BDC-BB71-4021-9599-577997CD1A4F}"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FF50FD67-CA90-4F6F-B429-8B1852DCBF78}" type="datetimeFigureOut">
              <a:rPr lang="es-EC" smtClean="0"/>
              <a:t>10/12/2018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2224BDC-BB71-4021-9599-577997CD1A4F}"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FF50FD67-CA90-4F6F-B429-8B1852DCBF78}" type="datetimeFigureOut">
              <a:rPr lang="es-EC" smtClean="0"/>
              <a:t>10/12/2018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2224BDC-BB71-4021-9599-577997CD1A4F}"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FF50FD67-CA90-4F6F-B429-8B1852DCBF78}" type="datetimeFigureOut">
              <a:rPr lang="es-EC" smtClean="0"/>
              <a:t>10/12/2018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2224BDC-BB71-4021-9599-577997CD1A4F}"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FF50FD67-CA90-4F6F-B429-8B1852DCBF78}" type="datetimeFigureOut">
              <a:rPr lang="es-EC" smtClean="0"/>
              <a:t>10/12/2018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2224BDC-BB71-4021-9599-577997CD1A4F}"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0FD67-CA90-4F6F-B429-8B1852DCBF78}" type="datetimeFigureOut">
              <a:rPr lang="es-EC" smtClean="0"/>
              <a:t>10/12/2018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2224BDC-BB71-4021-9599-577997CD1A4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FF50FD67-CA90-4F6F-B429-8B1852DCBF78}" type="datetimeFigureOut">
              <a:rPr lang="es-EC" smtClean="0"/>
              <a:t>10/12/2018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2224BDC-BB71-4021-9599-577997CD1A4F}"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FF50FD67-CA90-4F6F-B429-8B1852DCBF78}" type="datetimeFigureOut">
              <a:rPr lang="es-EC" smtClean="0"/>
              <a:t>10/12/2018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62224BDC-BB71-4021-9599-577997CD1A4F}" type="slidenum">
              <a:rPr lang="es-EC" smtClean="0"/>
              <a:t>‹Nº›</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50FD67-CA90-4F6F-B429-8B1852DCBF78}" type="datetimeFigureOut">
              <a:rPr lang="es-EC" smtClean="0"/>
              <a:t>10/12/2018</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224BDC-BB71-4021-9599-577997CD1A4F}" type="slidenum">
              <a:rPr lang="es-EC" smtClean="0"/>
              <a:t>‹Nº›</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010" y="908720"/>
            <a:ext cx="71913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1902730"/>
            <a:ext cx="9144000" cy="5078313"/>
          </a:xfrm>
          <a:prstGeom prst="rect">
            <a:avLst/>
          </a:prstGeom>
        </p:spPr>
        <p:txBody>
          <a:bodyPr wrap="square">
            <a:spAutoFit/>
          </a:bodyPr>
          <a:lstStyle/>
          <a:p>
            <a:pPr algn="ctr"/>
            <a:r>
              <a:rPr lang="es-ES" b="1" dirty="0"/>
              <a:t>VICERRECTORADO DE INVESTIGACIÓN,</a:t>
            </a:r>
            <a:endParaRPr lang="es-ES" dirty="0"/>
          </a:p>
          <a:p>
            <a:pPr algn="ctr"/>
            <a:r>
              <a:rPr lang="es-ES" b="1" dirty="0"/>
              <a:t>INNOVACIÓN Y TRANSFERENCIA DE TECNOLOGÍA</a:t>
            </a:r>
            <a:endParaRPr lang="es-ES" dirty="0"/>
          </a:p>
          <a:p>
            <a:pPr algn="ctr"/>
            <a:r>
              <a:rPr lang="es-ES" b="1" dirty="0"/>
              <a:t> </a:t>
            </a:r>
            <a:endParaRPr lang="es-ES" dirty="0"/>
          </a:p>
          <a:p>
            <a:pPr algn="ctr"/>
            <a:r>
              <a:rPr lang="es-ES" b="1" dirty="0"/>
              <a:t>CENTRO DE POSTGRADOS</a:t>
            </a:r>
            <a:endParaRPr lang="es-ES" dirty="0"/>
          </a:p>
          <a:p>
            <a:pPr algn="ctr"/>
            <a:r>
              <a:rPr lang="es-ES" b="1" dirty="0"/>
              <a:t>MAESTRÍA EN ENTRENAMIENTO DEPORTIVO</a:t>
            </a:r>
            <a:endParaRPr lang="es-ES" dirty="0"/>
          </a:p>
          <a:p>
            <a:pPr algn="ctr"/>
            <a:r>
              <a:rPr lang="es-ES" b="1" dirty="0"/>
              <a:t> </a:t>
            </a:r>
            <a:endParaRPr lang="es-ES" dirty="0"/>
          </a:p>
          <a:p>
            <a:pPr algn="ctr"/>
            <a:r>
              <a:rPr lang="es-ES" b="1" dirty="0"/>
              <a:t>TRABAJO DE TITULACIÓN PREVIO A LA OBTENCIÓN DEL TÍTULO DE MAGÍSTER EN ENTRENAMIENTO DEPORTIVO</a:t>
            </a:r>
            <a:endParaRPr lang="es-ES" dirty="0"/>
          </a:p>
          <a:p>
            <a:pPr algn="ctr"/>
            <a:r>
              <a:rPr lang="es-ES" b="1" dirty="0"/>
              <a:t> </a:t>
            </a:r>
            <a:endParaRPr lang="es-ES" dirty="0"/>
          </a:p>
          <a:p>
            <a:pPr algn="ctr"/>
            <a:r>
              <a:rPr lang="es-EC" b="1" dirty="0"/>
              <a:t>TEMA: “DESARROLLO DE FUERZA EXPLOSIVA EN EXTREMIDADES INFERIORES PARA MEJORAR LA PARTIDA Y VUELTAS EN EL ESTILO LIBRE, EN LOS NADADORES DE 11 A 17 AÑOS DE EDAD DEL CLUB VALENCIA DE QUITO”.</a:t>
            </a:r>
            <a:endParaRPr lang="es-ES" dirty="0"/>
          </a:p>
          <a:p>
            <a:pPr algn="ctr"/>
            <a:r>
              <a:rPr lang="es-EC" b="1" dirty="0"/>
              <a:t> </a:t>
            </a:r>
            <a:endParaRPr lang="es-ES" dirty="0"/>
          </a:p>
          <a:p>
            <a:pPr algn="ctr"/>
            <a:r>
              <a:rPr lang="es-ES" b="1" dirty="0"/>
              <a:t>AUTOR: </a:t>
            </a:r>
            <a:r>
              <a:rPr lang="es-ES" b="1"/>
              <a:t>VALENCIA </a:t>
            </a:r>
            <a:r>
              <a:rPr lang="es-ES" b="1" smtClean="0"/>
              <a:t>SÁNCHEZ, </a:t>
            </a:r>
            <a:r>
              <a:rPr lang="es-ES" b="1" dirty="0"/>
              <a:t>CHRISTIAN EDUARDO</a:t>
            </a:r>
            <a:endParaRPr lang="es-ES" dirty="0"/>
          </a:p>
          <a:p>
            <a:pPr algn="ctr"/>
            <a:r>
              <a:rPr lang="es-ES" b="1" dirty="0"/>
              <a:t>DIRECTOR: </a:t>
            </a:r>
            <a:r>
              <a:rPr lang="es-ES" b="1" dirty="0" err="1"/>
              <a:t>MSc</a:t>
            </a:r>
            <a:r>
              <a:rPr lang="es-ES" b="1" dirty="0"/>
              <a:t>. VACA GARCÍA, MARIO RENÉ</a:t>
            </a:r>
            <a:endParaRPr lang="es-ES" dirty="0"/>
          </a:p>
          <a:p>
            <a:pPr algn="ctr"/>
            <a:r>
              <a:rPr lang="es-ES" b="1" dirty="0"/>
              <a:t>SANGOLQUÍ</a:t>
            </a:r>
            <a:endParaRPr lang="es-ES" dirty="0"/>
          </a:p>
          <a:p>
            <a:pPr algn="ctr"/>
            <a:r>
              <a:rPr lang="es-ES" b="1" dirty="0"/>
              <a:t>2018</a:t>
            </a:r>
            <a:r>
              <a:rPr lang="es-ES" dirty="0"/>
              <a:t/>
            </a:r>
            <a:br>
              <a:rPr lang="es-ES" dirty="0"/>
            </a:br>
            <a:endParaRPr lang="es-ES" dirty="0"/>
          </a:p>
        </p:txBody>
      </p:sp>
    </p:spTree>
    <p:extLst>
      <p:ext uri="{BB962C8B-B14F-4D97-AF65-F5344CB8AC3E}">
        <p14:creationId xmlns:p14="http://schemas.microsoft.com/office/powerpoint/2010/main" val="1736905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6630" y="842741"/>
            <a:ext cx="3482748" cy="369332"/>
          </a:xfrm>
          <a:prstGeom prst="rect">
            <a:avLst/>
          </a:prstGeom>
        </p:spPr>
        <p:txBody>
          <a:bodyPr wrap="none">
            <a:spAutoFit/>
          </a:bodyPr>
          <a:lstStyle/>
          <a:p>
            <a:pPr lvl="1"/>
            <a:r>
              <a:rPr lang="es-ES" b="1" dirty="0"/>
              <a:t>TIPO DE INVESTIGACIÓN</a:t>
            </a:r>
            <a:endParaRPr lang="es-EC" sz="1600" dirty="0"/>
          </a:p>
        </p:txBody>
      </p:sp>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1446550"/>
          </a:xfrm>
          <a:prstGeom prst="rect">
            <a:avLst/>
          </a:prstGeom>
        </p:spPr>
        <p:txBody>
          <a:bodyPr wrap="square">
            <a:spAutoFit/>
          </a:bodyPr>
          <a:lstStyle/>
          <a:p>
            <a:pPr algn="just"/>
            <a:endParaRPr lang="es-EC" sz="1600" dirty="0"/>
          </a:p>
          <a:p>
            <a:pPr lvl="0" algn="just"/>
            <a:endParaRPr lang="es-EC" dirty="0"/>
          </a:p>
          <a:p>
            <a:pPr algn="just"/>
            <a:r>
              <a:rPr lang="es-ES" dirty="0"/>
              <a:t>Esta es una investigación de campo que toma en cuenta fuentes primarias y secundarias, con el carácter de cuasi experimental pues propone someter a estímulos programados y controlados a la población y muestra.</a:t>
            </a:r>
            <a:endParaRPr lang="es-EC" dirty="0"/>
          </a:p>
        </p:txBody>
      </p:sp>
    </p:spTree>
    <p:extLst>
      <p:ext uri="{BB962C8B-B14F-4D97-AF65-F5344CB8AC3E}">
        <p14:creationId xmlns:p14="http://schemas.microsoft.com/office/powerpoint/2010/main" val="4270529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6630" y="842741"/>
            <a:ext cx="3382657" cy="369332"/>
          </a:xfrm>
          <a:prstGeom prst="rect">
            <a:avLst/>
          </a:prstGeom>
        </p:spPr>
        <p:txBody>
          <a:bodyPr wrap="none">
            <a:spAutoFit/>
          </a:bodyPr>
          <a:lstStyle/>
          <a:p>
            <a:pPr lvl="1"/>
            <a:r>
              <a:rPr lang="es-ES" b="1" dirty="0"/>
              <a:t>POBLACIÓN Y MUESTRA</a:t>
            </a:r>
            <a:endParaRPr lang="es-EC" sz="1600" dirty="0"/>
          </a:p>
        </p:txBody>
      </p:sp>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2708920"/>
            <a:ext cx="7560840" cy="2308324"/>
          </a:xfrm>
          <a:prstGeom prst="rect">
            <a:avLst/>
          </a:prstGeom>
        </p:spPr>
        <p:txBody>
          <a:bodyPr wrap="square">
            <a:spAutoFit/>
          </a:bodyPr>
          <a:lstStyle/>
          <a:p>
            <a:pPr algn="just"/>
            <a:r>
              <a:rPr lang="es-ES" dirty="0"/>
              <a:t>La población y muestra consistió en 14 nadadores, entre niños y adolescentes, cuyas edades oscilan entre los 11 y los 17 años.</a:t>
            </a:r>
          </a:p>
          <a:p>
            <a:pPr algn="just"/>
            <a:endParaRPr lang="es-EC" dirty="0"/>
          </a:p>
          <a:p>
            <a:pPr algn="just"/>
            <a:r>
              <a:rPr lang="es-ES" dirty="0"/>
              <a:t>Se aplicaron los tests, tanto en agua como en tierra,  con la ayuda de dos entrenadores del club.</a:t>
            </a:r>
          </a:p>
          <a:p>
            <a:pPr algn="just"/>
            <a:endParaRPr lang="es-EC" dirty="0"/>
          </a:p>
          <a:p>
            <a:pPr algn="just"/>
            <a:r>
              <a:rPr lang="es-ES" dirty="0"/>
              <a:t>En el equipo se encuentran además a 3 entrenadores que son quienes dirigen, ejecutan y evalúan los entrenamientos en todas las categorías.</a:t>
            </a:r>
            <a:endParaRPr lang="es-EC" dirty="0"/>
          </a:p>
        </p:txBody>
      </p:sp>
    </p:spTree>
    <p:extLst>
      <p:ext uri="{BB962C8B-B14F-4D97-AF65-F5344CB8AC3E}">
        <p14:creationId xmlns:p14="http://schemas.microsoft.com/office/powerpoint/2010/main" val="3869112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6630" y="842741"/>
            <a:ext cx="4093236" cy="369332"/>
          </a:xfrm>
          <a:prstGeom prst="rect">
            <a:avLst/>
          </a:prstGeom>
        </p:spPr>
        <p:txBody>
          <a:bodyPr wrap="none">
            <a:spAutoFit/>
          </a:bodyPr>
          <a:lstStyle/>
          <a:p>
            <a:pPr lvl="1"/>
            <a:r>
              <a:rPr lang="es-ES" b="1" dirty="0"/>
              <a:t>MÉTODOS DE INVESTIGACIÓN</a:t>
            </a:r>
            <a:endParaRPr lang="es-EC" sz="1600" dirty="0"/>
          </a:p>
        </p:txBody>
      </p:sp>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844824"/>
            <a:ext cx="7560840" cy="2831544"/>
          </a:xfrm>
          <a:prstGeom prst="rect">
            <a:avLst/>
          </a:prstGeom>
        </p:spPr>
        <p:txBody>
          <a:bodyPr wrap="square">
            <a:spAutoFit/>
          </a:bodyPr>
          <a:lstStyle/>
          <a:p>
            <a:pPr lvl="2"/>
            <a:r>
              <a:rPr lang="es-ES" b="1" i="1" dirty="0"/>
              <a:t>Métodos teóricos</a:t>
            </a:r>
          </a:p>
          <a:p>
            <a:pPr lvl="2"/>
            <a:endParaRPr lang="es-ES" b="1" i="1" dirty="0"/>
          </a:p>
          <a:p>
            <a:pPr marL="1200150" lvl="2" indent="-285750">
              <a:buFont typeface="Arial" panose="020B0604020202020204" pitchFamily="34" charset="0"/>
              <a:buChar char="•"/>
            </a:pPr>
            <a:r>
              <a:rPr lang="es-ES" dirty="0"/>
              <a:t>Histórico </a:t>
            </a:r>
          </a:p>
          <a:p>
            <a:pPr marL="1200150" lvl="2" indent="-285750">
              <a:buFont typeface="Arial" panose="020B0604020202020204" pitchFamily="34" charset="0"/>
              <a:buChar char="•"/>
            </a:pPr>
            <a:r>
              <a:rPr lang="es-ES" dirty="0"/>
              <a:t>Hipotético-deductivo </a:t>
            </a:r>
          </a:p>
          <a:p>
            <a:pPr marL="1200150" lvl="2" indent="-285750">
              <a:buFont typeface="Arial" panose="020B0604020202020204" pitchFamily="34" charset="0"/>
              <a:buChar char="•"/>
            </a:pPr>
            <a:r>
              <a:rPr lang="es-ES" dirty="0"/>
              <a:t>Lógico </a:t>
            </a:r>
          </a:p>
          <a:p>
            <a:pPr marL="1200150" lvl="2" indent="-285750">
              <a:buFont typeface="Arial" panose="020B0604020202020204" pitchFamily="34" charset="0"/>
              <a:buChar char="•"/>
            </a:pPr>
            <a:r>
              <a:rPr lang="es-ES" dirty="0"/>
              <a:t>Dialéctico </a:t>
            </a:r>
          </a:p>
          <a:p>
            <a:pPr lvl="2"/>
            <a:endParaRPr lang="es-ES" b="1" i="1" dirty="0"/>
          </a:p>
          <a:p>
            <a:pPr lvl="2"/>
            <a:r>
              <a:rPr lang="es-ES" b="1" i="1" dirty="0"/>
              <a:t>Métodos empíricos</a:t>
            </a:r>
          </a:p>
          <a:p>
            <a:pPr lvl="2"/>
            <a:endParaRPr lang="es-ES" b="1" i="1" dirty="0"/>
          </a:p>
          <a:p>
            <a:pPr marL="1200150" lvl="2" indent="-285750">
              <a:buFont typeface="Arial" panose="020B0604020202020204" pitchFamily="34" charset="0"/>
              <a:buChar char="•"/>
            </a:pPr>
            <a:r>
              <a:rPr lang="es-EC" sz="1600" dirty="0"/>
              <a:t>Observación</a:t>
            </a:r>
          </a:p>
        </p:txBody>
      </p:sp>
    </p:spTree>
    <p:extLst>
      <p:ext uri="{BB962C8B-B14F-4D97-AF65-F5344CB8AC3E}">
        <p14:creationId xmlns:p14="http://schemas.microsoft.com/office/powerpoint/2010/main" val="277080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6630" y="842741"/>
            <a:ext cx="4390176" cy="369332"/>
          </a:xfrm>
          <a:prstGeom prst="rect">
            <a:avLst/>
          </a:prstGeom>
        </p:spPr>
        <p:txBody>
          <a:bodyPr wrap="none">
            <a:spAutoFit/>
          </a:bodyPr>
          <a:lstStyle/>
          <a:p>
            <a:pPr lvl="1"/>
            <a:r>
              <a:rPr lang="es-ES" b="1" dirty="0"/>
              <a:t>INSTRUMENTOS DE EVALUACIÓN</a:t>
            </a:r>
            <a:endParaRPr lang="es-EC" sz="1600" dirty="0"/>
          </a:p>
        </p:txBody>
      </p:sp>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5539978"/>
          </a:xfrm>
          <a:prstGeom prst="rect">
            <a:avLst/>
          </a:prstGeom>
        </p:spPr>
        <p:txBody>
          <a:bodyPr wrap="square">
            <a:spAutoFit/>
          </a:bodyPr>
          <a:lstStyle/>
          <a:p>
            <a:pPr algn="just"/>
            <a:r>
              <a:rPr lang="es-ES" dirty="0"/>
              <a:t>Los instrumentos utilizados en esta investigación constaron de pruebas tanto en agua como en tierra, así al inicio como al finalizar el programa, mismos que detallaremos a continuación.</a:t>
            </a:r>
          </a:p>
          <a:p>
            <a:pPr algn="just"/>
            <a:endParaRPr lang="es-ES" sz="1600" dirty="0"/>
          </a:p>
          <a:p>
            <a:pPr lvl="2" algn="just"/>
            <a:r>
              <a:rPr lang="es-ES" b="1" i="1" dirty="0"/>
              <a:t>Test de salto vertical</a:t>
            </a:r>
          </a:p>
          <a:p>
            <a:pPr lvl="2" algn="just"/>
            <a:endParaRPr lang="es-EC" sz="1600" dirty="0"/>
          </a:p>
          <a:p>
            <a:pPr algn="just"/>
            <a:r>
              <a:rPr lang="es-ES" dirty="0"/>
              <a:t>Se utilizó un flexómetro pegado a la pared, una escalera, plancha de </a:t>
            </a:r>
            <a:r>
              <a:rPr lang="es-ES" dirty="0" err="1"/>
              <a:t>fomix</a:t>
            </a:r>
            <a:r>
              <a:rPr lang="es-ES" dirty="0"/>
              <a:t> negro y talco para untarlo en la mano. Además se indicó a los deportista la forma en que se debía ejecutar el salto y pegar la mano, lo más alto posible, para que el </a:t>
            </a:r>
            <a:r>
              <a:rPr lang="es-ES" dirty="0" err="1"/>
              <a:t>fomix</a:t>
            </a:r>
            <a:r>
              <a:rPr lang="es-ES" dirty="0"/>
              <a:t> quede marcado. </a:t>
            </a:r>
            <a:endParaRPr lang="es-EC" sz="1600" dirty="0"/>
          </a:p>
          <a:p>
            <a:pPr lvl="0" algn="just"/>
            <a:r>
              <a:rPr lang="es-ES" dirty="0"/>
              <a:t>Se tomó la primera medida, con los deportistas de pies con el brazo totalmente extendido.</a:t>
            </a:r>
            <a:endParaRPr lang="es-EC" sz="1600" dirty="0"/>
          </a:p>
          <a:p>
            <a:pPr lvl="0" algn="just"/>
            <a:r>
              <a:rPr lang="es-ES" dirty="0"/>
              <a:t>Se  pidió a los deportistas saltar lo más alto posible y marcar con la palma de su mano el </a:t>
            </a:r>
            <a:r>
              <a:rPr lang="es-ES" dirty="0" err="1"/>
              <a:t>fomix</a:t>
            </a:r>
            <a:r>
              <a:rPr lang="es-ES" dirty="0"/>
              <a:t>.</a:t>
            </a:r>
            <a:endParaRPr lang="es-EC" sz="1600" dirty="0"/>
          </a:p>
          <a:p>
            <a:pPr lvl="0" algn="just"/>
            <a:r>
              <a:rPr lang="es-ES" dirty="0"/>
              <a:t>Se realizaron 3 saltos por parte de cada nadador y se tomó en cuenta la medida más alta para el test.</a:t>
            </a:r>
            <a:endParaRPr lang="es-EC" sz="1600" dirty="0"/>
          </a:p>
          <a:p>
            <a:pPr lvl="0" algn="just"/>
            <a:r>
              <a:rPr lang="es-ES" dirty="0"/>
              <a:t>Para el resultado en centímetros que derivaba del test, se midió la distancia entre la primera medida de pies y la medida del salto más alto efectuado por cada individuo.</a:t>
            </a:r>
            <a:endParaRPr lang="es-EC" sz="1600" dirty="0"/>
          </a:p>
          <a:p>
            <a:endParaRPr lang="es-EC" sz="1600" dirty="0"/>
          </a:p>
        </p:txBody>
      </p:sp>
    </p:spTree>
    <p:extLst>
      <p:ext uri="{BB962C8B-B14F-4D97-AF65-F5344CB8AC3E}">
        <p14:creationId xmlns:p14="http://schemas.microsoft.com/office/powerpoint/2010/main" val="2364434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6630" y="842741"/>
            <a:ext cx="4390176" cy="369332"/>
          </a:xfrm>
          <a:prstGeom prst="rect">
            <a:avLst/>
          </a:prstGeom>
        </p:spPr>
        <p:txBody>
          <a:bodyPr wrap="none">
            <a:spAutoFit/>
          </a:bodyPr>
          <a:lstStyle/>
          <a:p>
            <a:pPr lvl="1"/>
            <a:r>
              <a:rPr lang="es-ES" b="1" dirty="0"/>
              <a:t>INSTRUMENTOS DE EVALUACIÓN</a:t>
            </a:r>
            <a:endParaRPr lang="es-EC" sz="1600" dirty="0"/>
          </a:p>
        </p:txBody>
      </p:sp>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861774"/>
          </a:xfrm>
          <a:prstGeom prst="rect">
            <a:avLst/>
          </a:prstGeom>
        </p:spPr>
        <p:txBody>
          <a:bodyPr wrap="square">
            <a:spAutoFit/>
          </a:bodyPr>
          <a:lstStyle/>
          <a:p>
            <a:pPr lvl="2" algn="just"/>
            <a:r>
              <a:rPr lang="es-ES" b="1" i="1" dirty="0"/>
              <a:t>Test de salto vertical</a:t>
            </a:r>
          </a:p>
          <a:p>
            <a:pPr lvl="2" algn="just"/>
            <a:endParaRPr lang="es-EC" sz="1600" dirty="0"/>
          </a:p>
          <a:p>
            <a:endParaRPr lang="es-EC"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563044"/>
            <a:ext cx="3659430" cy="487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122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6630" y="842741"/>
            <a:ext cx="4390176" cy="369332"/>
          </a:xfrm>
          <a:prstGeom prst="rect">
            <a:avLst/>
          </a:prstGeom>
        </p:spPr>
        <p:txBody>
          <a:bodyPr wrap="none">
            <a:spAutoFit/>
          </a:bodyPr>
          <a:lstStyle/>
          <a:p>
            <a:pPr lvl="1"/>
            <a:r>
              <a:rPr lang="es-ES" b="1" dirty="0"/>
              <a:t>INSTRUMENTOS DE EVALUACIÓN</a:t>
            </a:r>
            <a:endParaRPr lang="es-EC" sz="1600" dirty="0"/>
          </a:p>
        </p:txBody>
      </p:sp>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4893647"/>
          </a:xfrm>
          <a:prstGeom prst="rect">
            <a:avLst/>
          </a:prstGeom>
        </p:spPr>
        <p:txBody>
          <a:bodyPr wrap="square">
            <a:spAutoFit/>
          </a:bodyPr>
          <a:lstStyle/>
          <a:p>
            <a:pPr algn="just"/>
            <a:endParaRPr lang="es-ES" sz="1600" dirty="0"/>
          </a:p>
          <a:p>
            <a:pPr lvl="2" algn="just"/>
            <a:r>
              <a:rPr lang="es-ES" b="1" i="1" dirty="0"/>
              <a:t>Test de salto largo</a:t>
            </a:r>
          </a:p>
          <a:p>
            <a:pPr lvl="2" algn="just"/>
            <a:endParaRPr lang="es-ES" b="1" i="1" dirty="0"/>
          </a:p>
          <a:p>
            <a:pPr algn="just"/>
            <a:r>
              <a:rPr lang="es-ES" dirty="0"/>
              <a:t>Se utilizó un flexómetro adherido al piso y regla 30 cm para señalar las marcas de los saltos. Luego de indicar la posición de los brazos hacia atrás y las piernas separadas ligeramente para obtener un buen impulso, se pidió a los alumnos que saltarán lo más largo posible.</a:t>
            </a:r>
          </a:p>
          <a:p>
            <a:pPr algn="just"/>
            <a:endParaRPr lang="es-EC" sz="1600" dirty="0"/>
          </a:p>
          <a:p>
            <a:pPr lvl="0" algn="just"/>
            <a:r>
              <a:rPr lang="es-ES" dirty="0"/>
              <a:t>Detrás de la línea </a:t>
            </a:r>
            <a:r>
              <a:rPr lang="es-ES" dirty="0" smtClean="0"/>
              <a:t>marcada </a:t>
            </a:r>
            <a:r>
              <a:rPr lang="es-ES" dirty="0"/>
              <a:t>en el piso, se pidió a los deportistas que saltaran hacia adelante.</a:t>
            </a:r>
          </a:p>
          <a:p>
            <a:pPr lvl="0" algn="just"/>
            <a:endParaRPr lang="es-EC" sz="1600" dirty="0"/>
          </a:p>
          <a:p>
            <a:pPr lvl="0" algn="just"/>
            <a:r>
              <a:rPr lang="es-ES" dirty="0"/>
              <a:t>Se realizaron 3 saltos y se tomó en cuenta la mejor marca para el registro.</a:t>
            </a:r>
          </a:p>
          <a:p>
            <a:pPr lvl="0" algn="just"/>
            <a:endParaRPr lang="es-EC" sz="1600" dirty="0"/>
          </a:p>
          <a:p>
            <a:pPr lvl="0" algn="just"/>
            <a:r>
              <a:rPr lang="es-ES" dirty="0"/>
              <a:t>Para el resultado en centímetros que derivaba del test, se midió la distancia entre la línea de partida y la mejor marca tomada detrás de los talones del individuo, en su primer sitio de contacto.</a:t>
            </a:r>
            <a:endParaRPr lang="es-EC" sz="1600" dirty="0"/>
          </a:p>
          <a:p>
            <a:pPr lvl="2" algn="just"/>
            <a:endParaRPr lang="es-EC" sz="1600" dirty="0"/>
          </a:p>
          <a:p>
            <a:endParaRPr lang="es-EC" sz="1600" dirty="0"/>
          </a:p>
        </p:txBody>
      </p:sp>
    </p:spTree>
    <p:extLst>
      <p:ext uri="{BB962C8B-B14F-4D97-AF65-F5344CB8AC3E}">
        <p14:creationId xmlns:p14="http://schemas.microsoft.com/office/powerpoint/2010/main" val="1447687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6630" y="842741"/>
            <a:ext cx="4390176" cy="369332"/>
          </a:xfrm>
          <a:prstGeom prst="rect">
            <a:avLst/>
          </a:prstGeom>
        </p:spPr>
        <p:txBody>
          <a:bodyPr wrap="none">
            <a:spAutoFit/>
          </a:bodyPr>
          <a:lstStyle/>
          <a:p>
            <a:pPr lvl="1"/>
            <a:r>
              <a:rPr lang="es-ES" b="1" dirty="0"/>
              <a:t>INSTRUMENTOS DE EVALUACIÓN</a:t>
            </a:r>
            <a:endParaRPr lang="es-EC" sz="1600" dirty="0"/>
          </a:p>
        </p:txBody>
      </p:sp>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sp>
        <p:nvSpPr>
          <p:cNvPr id="7" name="6 Rectángulo"/>
          <p:cNvSpPr/>
          <p:nvPr/>
        </p:nvSpPr>
        <p:spPr>
          <a:xfrm>
            <a:off x="233772" y="1342496"/>
            <a:ext cx="8748464" cy="5293757"/>
          </a:xfrm>
          <a:prstGeom prst="rect">
            <a:avLst/>
          </a:prstGeom>
        </p:spPr>
        <p:txBody>
          <a:bodyPr wrap="square">
            <a:spAutoFit/>
          </a:bodyPr>
          <a:lstStyle/>
          <a:p>
            <a:pPr lvl="2" algn="just"/>
            <a:r>
              <a:rPr lang="es-ES" b="1" i="1" dirty="0"/>
              <a:t>Test de salidas, vueltas, nado neto y tramo de llegada, en 50m Libre</a:t>
            </a:r>
          </a:p>
          <a:p>
            <a:pPr lvl="2" algn="just"/>
            <a:endParaRPr lang="es-ES" sz="1600" b="1" i="1" dirty="0"/>
          </a:p>
          <a:p>
            <a:pPr algn="just"/>
            <a:r>
              <a:rPr lang="es-ES" dirty="0"/>
              <a:t>Se usaron para el test: piscina de 25 metros; pito para dar la partida; 3 cronometradores (uno para que tome tiempos de salida, otro para que tome tiempos de vuelta y uno más para que tomara el tiempo total de los 50m libres); dos conos para marcar las distancias de 10m y 7,5m, tomando en cuenta especialmente las variables </a:t>
            </a:r>
            <a:r>
              <a:rPr lang="es-ES" dirty="0" err="1"/>
              <a:t>acíclicas</a:t>
            </a:r>
            <a:r>
              <a:rPr lang="es-ES" dirty="0"/>
              <a:t> (Arellano, 2010, pág. 136). </a:t>
            </a:r>
          </a:p>
          <a:p>
            <a:pPr algn="just"/>
            <a:r>
              <a:rPr lang="es-ES" dirty="0"/>
              <a:t>Se pidió realizar el mayor esfuerzo a los nadadores para esta prueba</a:t>
            </a:r>
            <a:endParaRPr lang="es-EC" sz="1600" dirty="0"/>
          </a:p>
          <a:p>
            <a:pPr lvl="0" algn="just"/>
            <a:r>
              <a:rPr lang="es-ES" dirty="0"/>
              <a:t>Para la partida, se inició el cronómetro a la señal de partida; posteriormente se paró el cronómetro a los 10m, cuando la coronilla de la cabeza del nadador llegaba a la marca.</a:t>
            </a:r>
            <a:endParaRPr lang="es-EC" sz="1600" dirty="0"/>
          </a:p>
          <a:p>
            <a:pPr lvl="0" algn="just"/>
            <a:r>
              <a:rPr lang="es-ES" dirty="0"/>
              <a:t>Para la vuelta, se inició el cronómetro cuando la coronilla de la cabeza del nadador llegaba a la marca de los 7,5m de aproximación y se lo paró cuando el nadador volvía su cabeza a la misma marca, luego de dar la vuelta olímpica.</a:t>
            </a:r>
            <a:endParaRPr lang="es-EC" sz="1600" dirty="0"/>
          </a:p>
          <a:p>
            <a:pPr lvl="0" algn="just"/>
            <a:r>
              <a:rPr lang="es-ES" dirty="0"/>
              <a:t>Para el tramo de llegada, se inició el cronómetro en el cono de los 10 metros, cuando la coronilla del nadador llegaba a la marca y se paró cuando el nadador tocaba la pared al llegar.</a:t>
            </a:r>
            <a:endParaRPr lang="es-EC" sz="1600" dirty="0"/>
          </a:p>
          <a:p>
            <a:pPr lvl="0" algn="just"/>
            <a:r>
              <a:rPr lang="es-ES" dirty="0"/>
              <a:t>Para el nado neto, se sumaron los tiempos de partida, vuelta y llegada para en conjunto restarlos del tiempo total de la prueba; así se obtuvo el tiempo de nado neto. </a:t>
            </a:r>
            <a:endParaRPr lang="es-EC" sz="1600" dirty="0"/>
          </a:p>
          <a:p>
            <a:pPr lvl="2" algn="just"/>
            <a:endParaRPr lang="es-EC" sz="1600" dirty="0"/>
          </a:p>
        </p:txBody>
      </p:sp>
    </p:spTree>
    <p:extLst>
      <p:ext uri="{BB962C8B-B14F-4D97-AF65-F5344CB8AC3E}">
        <p14:creationId xmlns:p14="http://schemas.microsoft.com/office/powerpoint/2010/main" val="967204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6630" y="842741"/>
            <a:ext cx="4390176" cy="369332"/>
          </a:xfrm>
          <a:prstGeom prst="rect">
            <a:avLst/>
          </a:prstGeom>
        </p:spPr>
        <p:txBody>
          <a:bodyPr wrap="none">
            <a:spAutoFit/>
          </a:bodyPr>
          <a:lstStyle/>
          <a:p>
            <a:pPr lvl="1"/>
            <a:r>
              <a:rPr lang="es-ES" b="1" dirty="0"/>
              <a:t>INSTRUMENTOS DE EVALUACIÓN</a:t>
            </a:r>
            <a:endParaRPr lang="es-EC" sz="1600" dirty="0"/>
          </a:p>
        </p:txBody>
      </p:sp>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sp>
        <p:nvSpPr>
          <p:cNvPr id="7" name="6 Rectángulo"/>
          <p:cNvSpPr/>
          <p:nvPr/>
        </p:nvSpPr>
        <p:spPr>
          <a:xfrm>
            <a:off x="233772" y="1342496"/>
            <a:ext cx="8748464" cy="861774"/>
          </a:xfrm>
          <a:prstGeom prst="rect">
            <a:avLst/>
          </a:prstGeom>
        </p:spPr>
        <p:txBody>
          <a:bodyPr wrap="square">
            <a:spAutoFit/>
          </a:bodyPr>
          <a:lstStyle/>
          <a:p>
            <a:pPr lvl="2" algn="just"/>
            <a:r>
              <a:rPr lang="es-ES" b="1" i="1" dirty="0"/>
              <a:t>Test de salidas, vueltas, nado neto y tramo de llegada, en 50m Libre</a:t>
            </a:r>
          </a:p>
          <a:p>
            <a:pPr lvl="2" algn="just"/>
            <a:endParaRPr lang="es-ES" sz="1600" b="1" i="1" dirty="0"/>
          </a:p>
          <a:p>
            <a:pPr lvl="2" algn="just"/>
            <a:endParaRPr lang="es-EC" sz="1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056" y="1758240"/>
            <a:ext cx="3635896" cy="484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172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graphicFrame>
        <p:nvGraphicFramePr>
          <p:cNvPr id="7" name="6 Diagrama"/>
          <p:cNvGraphicFramePr/>
          <p:nvPr>
            <p:extLst>
              <p:ext uri="{D42A27DB-BD31-4B8C-83A1-F6EECF244321}">
                <p14:modId xmlns:p14="http://schemas.microsoft.com/office/powerpoint/2010/main" val="3377204959"/>
              </p:ext>
            </p:extLst>
          </p:nvPr>
        </p:nvGraphicFramePr>
        <p:xfrm>
          <a:off x="1175792" y="1402144"/>
          <a:ext cx="6720408" cy="1783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467544" y="843677"/>
            <a:ext cx="8352928" cy="369332"/>
          </a:xfrm>
          <a:prstGeom prst="rect">
            <a:avLst/>
          </a:prstGeom>
        </p:spPr>
        <p:txBody>
          <a:bodyPr wrap="square">
            <a:spAutoFit/>
          </a:bodyPr>
          <a:lstStyle/>
          <a:p>
            <a:r>
              <a:rPr lang="es-ES" b="1" dirty="0"/>
              <a:t>PROGRAMA DE FUERZA EXPLOSIVA PARA EXTREMIDADES INFERIORES</a:t>
            </a:r>
            <a:endParaRPr lang="es-EC" dirty="0"/>
          </a:p>
        </p:txBody>
      </p:sp>
      <p:sp>
        <p:nvSpPr>
          <p:cNvPr id="2" name="1 Rectángulo"/>
          <p:cNvSpPr/>
          <p:nvPr/>
        </p:nvSpPr>
        <p:spPr>
          <a:xfrm>
            <a:off x="323528" y="3284984"/>
            <a:ext cx="8568952" cy="3139321"/>
          </a:xfrm>
          <a:prstGeom prst="rect">
            <a:avLst/>
          </a:prstGeom>
        </p:spPr>
        <p:txBody>
          <a:bodyPr wrap="square">
            <a:spAutoFit/>
          </a:bodyPr>
          <a:lstStyle/>
          <a:p>
            <a:pPr marL="0" lvl="2"/>
            <a:r>
              <a:rPr lang="es-ES" b="1" i="1" dirty="0" smtClean="0"/>
              <a:t>Fuerza </a:t>
            </a:r>
            <a:r>
              <a:rPr lang="es-ES" b="1" i="1" dirty="0"/>
              <a:t>explosiva acíclica</a:t>
            </a:r>
            <a:endParaRPr lang="es-EC" sz="1600" dirty="0"/>
          </a:p>
          <a:p>
            <a:pPr algn="just"/>
            <a:r>
              <a:rPr lang="es-ES" dirty="0" smtClean="0"/>
              <a:t>Este </a:t>
            </a:r>
            <a:r>
              <a:rPr lang="es-ES" dirty="0"/>
              <a:t>tipo de fuerza se refiere a un esfuerzo y aplicación máximos de fuerza en gestos deportivos continuos y repetitivos, que en el caso dela natación son la patada y la brazada: “Para el nado, se debe realizar la mayor fuerza posible en las velocidades de ejecución de competición (fuerza explosiva cíclica)” (Navarro et al., 2003, pág. </a:t>
            </a:r>
            <a:r>
              <a:rPr lang="es-ES" dirty="0" smtClean="0"/>
              <a:t>174).</a:t>
            </a:r>
          </a:p>
          <a:p>
            <a:endParaRPr lang="es-ES" b="1" i="1" dirty="0"/>
          </a:p>
          <a:p>
            <a:r>
              <a:rPr lang="es-ES" b="1" i="1" dirty="0" smtClean="0"/>
              <a:t>Fuerza </a:t>
            </a:r>
            <a:r>
              <a:rPr lang="es-ES" b="1" i="1" dirty="0"/>
              <a:t>explosiva acíclica</a:t>
            </a:r>
            <a:endParaRPr lang="es-EC" sz="1600" dirty="0"/>
          </a:p>
          <a:p>
            <a:pPr algn="just"/>
            <a:r>
              <a:rPr lang="es-ES" dirty="0"/>
              <a:t>Para a este tipo de fuerza, en natación, se considera un esfuerzo y aplicación máximos de fuerza en una sola acción: Navarro et al. (2003) argumentan: “Para las salidas y los virajes, interesa producir la mayor cantidad de fuerza en un tiempo mínimo (fuerza explosiva acíclica)” (p, 174).</a:t>
            </a:r>
            <a:endParaRPr lang="es-EC" sz="1600" dirty="0"/>
          </a:p>
        </p:txBody>
      </p:sp>
    </p:spTree>
    <p:extLst>
      <p:ext uri="{BB962C8B-B14F-4D97-AF65-F5344CB8AC3E}">
        <p14:creationId xmlns:p14="http://schemas.microsoft.com/office/powerpoint/2010/main" val="2702062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sp>
        <p:nvSpPr>
          <p:cNvPr id="2" name="1 Rectángulo"/>
          <p:cNvSpPr/>
          <p:nvPr/>
        </p:nvSpPr>
        <p:spPr>
          <a:xfrm>
            <a:off x="539552" y="764704"/>
            <a:ext cx="8136904" cy="6124754"/>
          </a:xfrm>
          <a:prstGeom prst="rect">
            <a:avLst/>
          </a:prstGeom>
        </p:spPr>
        <p:txBody>
          <a:bodyPr wrap="square">
            <a:spAutoFit/>
          </a:bodyPr>
          <a:lstStyle/>
          <a:p>
            <a:pPr lvl="1"/>
            <a:r>
              <a:rPr lang="es-ES" b="1" dirty="0"/>
              <a:t>Método Pliométrico</a:t>
            </a:r>
          </a:p>
          <a:p>
            <a:pPr lvl="1"/>
            <a:endParaRPr lang="es-ES" b="1" dirty="0"/>
          </a:p>
          <a:p>
            <a:pPr algn="just"/>
            <a:r>
              <a:rPr lang="es-ES" dirty="0" smtClean="0"/>
              <a:t>Varios autores indican </a:t>
            </a:r>
            <a:r>
              <a:rPr lang="es-ES" dirty="0"/>
              <a:t>que el método pliométrico es el que más réditos en desarrollo de fuerza explosiva ofrece y en un menor tiempo que otros tipos de </a:t>
            </a:r>
            <a:r>
              <a:rPr lang="es-ES" dirty="0" smtClean="0"/>
              <a:t>métodos (Ramírez, Navarro, Oca, Castañón, </a:t>
            </a:r>
            <a:r>
              <a:rPr lang="es-ES" dirty="0" err="1" smtClean="0"/>
              <a:t>Platonov</a:t>
            </a:r>
            <a:r>
              <a:rPr lang="es-ES" dirty="0" smtClean="0"/>
              <a:t>, </a:t>
            </a:r>
            <a:r>
              <a:rPr lang="es-ES" dirty="0" err="1" smtClean="0"/>
              <a:t>Bulatova</a:t>
            </a:r>
            <a:r>
              <a:rPr lang="es-ES" dirty="0" smtClean="0"/>
              <a:t>, </a:t>
            </a:r>
            <a:r>
              <a:rPr lang="es-ES" dirty="0" err="1" smtClean="0"/>
              <a:t>Verkhoshansky</a:t>
            </a:r>
            <a:r>
              <a:rPr lang="es-ES" dirty="0" smtClean="0"/>
              <a:t>)</a:t>
            </a:r>
          </a:p>
          <a:p>
            <a:pPr algn="just"/>
            <a:endParaRPr lang="es-EC" dirty="0"/>
          </a:p>
          <a:p>
            <a:pPr algn="just"/>
            <a:r>
              <a:rPr lang="es-ES" dirty="0" smtClean="0"/>
              <a:t>La </a:t>
            </a:r>
            <a:r>
              <a:rPr lang="es-ES" dirty="0"/>
              <a:t>etimología de la palabra </a:t>
            </a:r>
            <a:r>
              <a:rPr lang="es-ES" dirty="0" err="1"/>
              <a:t>pliometría</a:t>
            </a:r>
            <a:r>
              <a:rPr lang="es-ES" dirty="0"/>
              <a:t> es la siguiente: </a:t>
            </a:r>
            <a:r>
              <a:rPr lang="es-ES" i="1" dirty="0" err="1"/>
              <a:t>plío</a:t>
            </a:r>
            <a:r>
              <a:rPr lang="es-ES" dirty="0"/>
              <a:t> se deriva de la raíz griega </a:t>
            </a:r>
            <a:r>
              <a:rPr lang="es-ES" i="1" dirty="0" err="1"/>
              <a:t>pleion</a:t>
            </a:r>
            <a:r>
              <a:rPr lang="es-ES" i="1" dirty="0"/>
              <a:t> </a:t>
            </a:r>
            <a:r>
              <a:rPr lang="es-ES" dirty="0"/>
              <a:t>cuyo significado es </a:t>
            </a:r>
            <a:r>
              <a:rPr lang="es-ES" i="1" dirty="0"/>
              <a:t>más; y </a:t>
            </a:r>
            <a:r>
              <a:rPr lang="es-ES" i="1" dirty="0" err="1"/>
              <a:t>metría</a:t>
            </a:r>
            <a:r>
              <a:rPr lang="es-ES" i="1" dirty="0"/>
              <a:t> </a:t>
            </a:r>
            <a:r>
              <a:rPr lang="es-ES" dirty="0"/>
              <a:t>que es relativo a metros (distancia); por lo tanto su significado sería “más metros” o “mayor distancia”, que es lo que se persigue en términos generales al aplicar este método en los </a:t>
            </a:r>
            <a:r>
              <a:rPr lang="es-ES" dirty="0" smtClean="0"/>
              <a:t>deportes, desde su aparición en los años 6O.</a:t>
            </a:r>
            <a:endParaRPr lang="es-ES" dirty="0"/>
          </a:p>
          <a:p>
            <a:pPr algn="just"/>
            <a:endParaRPr lang="es-EC" sz="1600" dirty="0"/>
          </a:p>
          <a:p>
            <a:pPr algn="just"/>
            <a:r>
              <a:rPr lang="es-ES" dirty="0"/>
              <a:t>“La idea principal del método pliométrico consiste en la mejora de la capacidad específica del músculo para alcanzar un elevado impulso motor de la fuerza, inmediatamente después de un brusco (pliométrico) estiramiento muscular, desarrollado durante la actividad de frenado del aparato o del cuerpo del deportista que cae desde una cierta altura, produciéndose una transición rápida del trabajo muscular excéntrico al concéntrico”. (</a:t>
            </a:r>
            <a:r>
              <a:rPr lang="es-ES" dirty="0" err="1"/>
              <a:t>Verkhoshansky</a:t>
            </a:r>
            <a:r>
              <a:rPr lang="es-ES" dirty="0"/>
              <a:t>, 2006, pág. 40)</a:t>
            </a:r>
          </a:p>
          <a:p>
            <a:pPr algn="just"/>
            <a:endParaRPr lang="es-ES" sz="1600" dirty="0"/>
          </a:p>
          <a:p>
            <a:pPr algn="just"/>
            <a:r>
              <a:rPr lang="es-ES" dirty="0"/>
              <a:t>Existen muchos tipos de ejercicios pliométricos, tales como: saltos hacia abajo, saltos hacia arriba, saltos en dos pies, saltos en un pie, saltos con peso, saltos con implemento, saltos en </a:t>
            </a:r>
            <a:r>
              <a:rPr lang="es-ES" dirty="0" err="1"/>
              <a:t>contramovimiento</a:t>
            </a:r>
            <a:r>
              <a:rPr lang="es-ES" dirty="0"/>
              <a:t>, etc.</a:t>
            </a:r>
            <a:endParaRPr lang="es-EC" dirty="0"/>
          </a:p>
        </p:txBody>
      </p:sp>
    </p:spTree>
    <p:extLst>
      <p:ext uri="{BB962C8B-B14F-4D97-AF65-F5344CB8AC3E}">
        <p14:creationId xmlns:p14="http://schemas.microsoft.com/office/powerpoint/2010/main" val="1231794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836712"/>
            <a:ext cx="4056047" cy="369332"/>
          </a:xfrm>
          <a:prstGeom prst="rect">
            <a:avLst/>
          </a:prstGeom>
        </p:spPr>
        <p:txBody>
          <a:bodyPr wrap="none">
            <a:spAutoFit/>
          </a:bodyPr>
          <a:lstStyle/>
          <a:p>
            <a:pPr lvl="0"/>
            <a:r>
              <a:rPr lang="es-ES" b="1" dirty="0"/>
              <a:t>EL PROBLEMA DE INVESTIGACIÓN</a:t>
            </a:r>
            <a:endParaRPr lang="es-EC" dirty="0"/>
          </a:p>
        </p:txBody>
      </p:sp>
      <p:sp>
        <p:nvSpPr>
          <p:cNvPr id="3" name="2 Rectángulo"/>
          <p:cNvSpPr/>
          <p:nvPr/>
        </p:nvSpPr>
        <p:spPr>
          <a:xfrm>
            <a:off x="179512" y="1556792"/>
            <a:ext cx="3763594" cy="369332"/>
          </a:xfrm>
          <a:prstGeom prst="rect">
            <a:avLst/>
          </a:prstGeom>
        </p:spPr>
        <p:txBody>
          <a:bodyPr wrap="none">
            <a:spAutoFit/>
          </a:bodyPr>
          <a:lstStyle/>
          <a:p>
            <a:pPr lvl="1"/>
            <a:r>
              <a:rPr lang="es-EC" b="1" dirty="0"/>
              <a:t>Planteamiento del Problema</a:t>
            </a:r>
          </a:p>
        </p:txBody>
      </p:sp>
      <p:sp>
        <p:nvSpPr>
          <p:cNvPr id="7" name="6 Rectángulo"/>
          <p:cNvSpPr/>
          <p:nvPr/>
        </p:nvSpPr>
        <p:spPr>
          <a:xfrm>
            <a:off x="342498" y="2132856"/>
            <a:ext cx="8280920" cy="3139321"/>
          </a:xfrm>
          <a:prstGeom prst="rect">
            <a:avLst/>
          </a:prstGeom>
        </p:spPr>
        <p:txBody>
          <a:bodyPr wrap="square">
            <a:spAutoFit/>
          </a:bodyPr>
          <a:lstStyle/>
          <a:p>
            <a:pPr algn="just"/>
            <a:r>
              <a:rPr lang="es-ES" dirty="0"/>
              <a:t>En nuestro medio, en general los nadadores jóvenes o con poca experiencia, no llegan a aprovechar toda la distancia que el reglamento dela FINA permite para mantenerse debajo del agua en la partida del estilo libre, que son 15 metros y conseguir así una mayor propulsión y velocidad de nado. </a:t>
            </a:r>
          </a:p>
          <a:p>
            <a:pPr algn="just"/>
            <a:endParaRPr lang="es-ES" dirty="0"/>
          </a:p>
          <a:p>
            <a:pPr algn="just"/>
            <a:r>
              <a:rPr lang="es-ES" dirty="0"/>
              <a:t>Se ve mucho en competencias locales e incluso provinciales la gran falencia que hay en el nivel de ejecución de la partida del estilo libre y sus respectivas vueltas, producto de una deficiente preparación física específica en la fuerza explosiva de las extremidades inferiores, que puede ser entrenada ya a este nivel de chicos y chicas entre edades de 11 a 17, aunque muchos de ellos logran una aceptable ejecución de la técnica. </a:t>
            </a:r>
            <a:endParaRPr lang="es-EC" dirty="0"/>
          </a:p>
        </p:txBody>
      </p:sp>
    </p:spTree>
    <p:extLst>
      <p:ext uri="{BB962C8B-B14F-4D97-AF65-F5344CB8AC3E}">
        <p14:creationId xmlns:p14="http://schemas.microsoft.com/office/powerpoint/2010/main" val="943160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sp>
        <p:nvSpPr>
          <p:cNvPr id="2" name="1 Rectángulo"/>
          <p:cNvSpPr/>
          <p:nvPr/>
        </p:nvSpPr>
        <p:spPr>
          <a:xfrm>
            <a:off x="539552" y="764704"/>
            <a:ext cx="8136904" cy="3108543"/>
          </a:xfrm>
          <a:prstGeom prst="rect">
            <a:avLst/>
          </a:prstGeom>
        </p:spPr>
        <p:txBody>
          <a:bodyPr wrap="square">
            <a:spAutoFit/>
          </a:bodyPr>
          <a:lstStyle/>
          <a:p>
            <a:pPr lvl="1"/>
            <a:r>
              <a:rPr lang="es-ES" b="1" i="1" dirty="0"/>
              <a:t>Saltos hacia abajo en </a:t>
            </a:r>
            <a:r>
              <a:rPr lang="es-ES" b="1" i="1" dirty="0" err="1"/>
              <a:t>contramovimiento</a:t>
            </a:r>
            <a:endParaRPr lang="es-ES" b="1" i="1" dirty="0"/>
          </a:p>
          <a:p>
            <a:pPr lvl="2"/>
            <a:endParaRPr lang="es-EC" sz="1600" dirty="0"/>
          </a:p>
          <a:p>
            <a:pPr algn="just"/>
            <a:r>
              <a:rPr lang="es-ES" dirty="0"/>
              <a:t>Dentro de la amplia gama de tipos de ejercicios pliométricos hemos escogido los saltos hacia abajo con impulso hacia arriba y salto hacia abajo con impulso arriba-adelante, en su modalidad más básica pero no por eso la más fácil, también conocidos como saltos en </a:t>
            </a:r>
            <a:r>
              <a:rPr lang="es-ES" dirty="0" err="1"/>
              <a:t>contramovimiento</a:t>
            </a:r>
            <a:r>
              <a:rPr lang="es-ES" dirty="0"/>
              <a:t>, tal como lo asevera </a:t>
            </a:r>
            <a:r>
              <a:rPr lang="es-ES" dirty="0" err="1"/>
              <a:t>Verkhoshansky</a:t>
            </a:r>
            <a:r>
              <a:rPr lang="es-ES" dirty="0"/>
              <a:t> (2006): “La forma más simple, más accesible y mucho más eficaz del régimen pliométrico es el impulso vertical después del salto hacia abajo. Se trata de un método óptimo para el desarrollo de la capacidad de salto, de la fuerza máxima y explosiva y de la capacidad reactiva de los músculos de las extremidades inferiores” (p, 59).</a:t>
            </a:r>
            <a:endParaRPr lang="es-EC"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73247"/>
            <a:ext cx="5688632"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697" y="3650203"/>
            <a:ext cx="17557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015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b="1" i="1" dirty="0"/>
          </a:p>
          <a:p>
            <a:pPr lvl="2"/>
            <a:endParaRPr lang="es-ES" b="1" i="1" dirty="0"/>
          </a:p>
        </p:txBody>
      </p:sp>
      <p:sp>
        <p:nvSpPr>
          <p:cNvPr id="5" name="4 Rectángulo"/>
          <p:cNvSpPr/>
          <p:nvPr/>
        </p:nvSpPr>
        <p:spPr>
          <a:xfrm>
            <a:off x="899592" y="1640394"/>
            <a:ext cx="7920880" cy="615553"/>
          </a:xfrm>
          <a:prstGeom prst="rect">
            <a:avLst/>
          </a:prstGeom>
        </p:spPr>
        <p:txBody>
          <a:bodyPr wrap="square">
            <a:spAutoFit/>
          </a:bodyPr>
          <a:lstStyle/>
          <a:p>
            <a:pPr algn="just"/>
            <a:endParaRPr lang="es-EC" sz="1600" dirty="0"/>
          </a:p>
          <a:p>
            <a:pPr lvl="0" algn="just"/>
            <a:endParaRPr lang="es-EC"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sp>
        <p:nvSpPr>
          <p:cNvPr id="2" name="1 Rectángulo"/>
          <p:cNvSpPr/>
          <p:nvPr/>
        </p:nvSpPr>
        <p:spPr>
          <a:xfrm>
            <a:off x="539552" y="764704"/>
            <a:ext cx="8136904" cy="6093976"/>
          </a:xfrm>
          <a:prstGeom prst="rect">
            <a:avLst/>
          </a:prstGeom>
        </p:spPr>
        <p:txBody>
          <a:bodyPr wrap="square">
            <a:spAutoFit/>
          </a:bodyPr>
          <a:lstStyle/>
          <a:p>
            <a:r>
              <a:rPr lang="es-ES" b="1" u="sng" dirty="0"/>
              <a:t>PROCEDIMIENTO</a:t>
            </a:r>
            <a:r>
              <a:rPr lang="es-ES" b="1" dirty="0"/>
              <a:t>:</a:t>
            </a:r>
            <a:r>
              <a:rPr lang="es-ES" dirty="0"/>
              <a:t> </a:t>
            </a:r>
          </a:p>
          <a:p>
            <a:endParaRPr lang="es-EC" sz="1600" dirty="0"/>
          </a:p>
          <a:p>
            <a:pPr algn="just"/>
            <a:r>
              <a:rPr lang="es-EC" dirty="0"/>
              <a:t>El programa se basó en los lineamientos que dan, tanto Vladimir </a:t>
            </a:r>
            <a:r>
              <a:rPr lang="es-EC" dirty="0" err="1"/>
              <a:t>Verkhoshansky</a:t>
            </a:r>
            <a:r>
              <a:rPr lang="es-EC" dirty="0"/>
              <a:t> (2006) como Donald </a:t>
            </a:r>
            <a:r>
              <a:rPr lang="es-EC" dirty="0" err="1"/>
              <a:t>Chu</a:t>
            </a:r>
            <a:r>
              <a:rPr lang="es-EC" dirty="0"/>
              <a:t> (2006) por ser referentes a nivel mundial de este </a:t>
            </a:r>
            <a:r>
              <a:rPr lang="es-EC" dirty="0" smtClean="0"/>
              <a:t>método, aplicándolo </a:t>
            </a:r>
            <a:r>
              <a:rPr lang="es-ES" dirty="0"/>
              <a:t>en la etapa especial del segundo </a:t>
            </a:r>
            <a:r>
              <a:rPr lang="es-ES" dirty="0" err="1"/>
              <a:t>macrociclo</a:t>
            </a:r>
            <a:r>
              <a:rPr lang="es-ES" dirty="0"/>
              <a:t> anual del club</a:t>
            </a:r>
            <a:r>
              <a:rPr lang="es-EC" dirty="0" smtClean="0"/>
              <a:t>.</a:t>
            </a:r>
          </a:p>
          <a:p>
            <a:pPr algn="just"/>
            <a:r>
              <a:rPr lang="es-EC" dirty="0" smtClean="0"/>
              <a:t>Se inició </a:t>
            </a:r>
            <a:r>
              <a:rPr lang="es-EC" dirty="0"/>
              <a:t>con saltos hacia abajo de 0.30 m y se </a:t>
            </a:r>
            <a:r>
              <a:rPr lang="es-EC" dirty="0" smtClean="0"/>
              <a:t>terminó </a:t>
            </a:r>
            <a:r>
              <a:rPr lang="es-EC" dirty="0"/>
              <a:t>con 0,50 m, progresivamente, durante 6 semanas (dos semanas 30cm; dos semanas 40cm y dos semanas 50cm) </a:t>
            </a:r>
            <a:endParaRPr lang="es-EC" sz="1600" dirty="0"/>
          </a:p>
          <a:p>
            <a:pPr algn="just"/>
            <a:r>
              <a:rPr lang="es-EC" dirty="0"/>
              <a:t>Por ser deportistas juveniles que no han hecho este tipo de trabajo de saltos en </a:t>
            </a:r>
            <a:r>
              <a:rPr lang="es-EC" dirty="0" err="1"/>
              <a:t>contramovimiento</a:t>
            </a:r>
            <a:r>
              <a:rPr lang="es-EC" dirty="0"/>
              <a:t>  se les dio una carga mínima que lograran asimilar y tolerar  </a:t>
            </a:r>
          </a:p>
          <a:p>
            <a:pPr algn="just"/>
            <a:endParaRPr lang="es-EC" sz="1600" dirty="0"/>
          </a:p>
          <a:p>
            <a:pPr algn="just"/>
            <a:r>
              <a:rPr lang="es-EC" b="1" u="sng" dirty="0"/>
              <a:t>SESIONES DE ENTRENAMIENTO</a:t>
            </a:r>
            <a:r>
              <a:rPr lang="es-EC" u="sng" dirty="0"/>
              <a:t>:</a:t>
            </a:r>
            <a:r>
              <a:rPr lang="es-EC" b="1" u="sng" dirty="0"/>
              <a:t> </a:t>
            </a:r>
          </a:p>
          <a:p>
            <a:pPr algn="just"/>
            <a:endParaRPr lang="es-EC" sz="1600" dirty="0"/>
          </a:p>
          <a:p>
            <a:pPr lvl="0" algn="just"/>
            <a:r>
              <a:rPr lang="es-EC" dirty="0"/>
              <a:t>Calentamiento general 10´: trote y ejercicios de coordinación</a:t>
            </a:r>
            <a:endParaRPr lang="es-EC" sz="1600" dirty="0"/>
          </a:p>
          <a:p>
            <a:pPr lvl="0" algn="just"/>
            <a:r>
              <a:rPr lang="es-EC" dirty="0"/>
              <a:t>Calentamiento específico 5´: énfasis en extremidades inferiores</a:t>
            </a:r>
            <a:r>
              <a:rPr lang="es-ES" dirty="0"/>
              <a:t> </a:t>
            </a:r>
            <a:r>
              <a:rPr lang="es-EC" dirty="0" smtClean="0"/>
              <a:t>Trabajo </a:t>
            </a:r>
            <a:r>
              <a:rPr lang="es-EC" dirty="0"/>
              <a:t>principal saltos hacia abajo 30´ </a:t>
            </a:r>
            <a:endParaRPr lang="es-EC" sz="1600" dirty="0"/>
          </a:p>
          <a:p>
            <a:pPr lvl="0" algn="just"/>
            <a:r>
              <a:rPr lang="es-EC" dirty="0"/>
              <a:t>Dos veces por semana (durante 6 semanas) los días lunes y jueves para lograr recuperación total; 4 series de 10 saltos por sesión con duración de 3 minutos en dos grupos; con pausa activa (relajación, flexibilidad, sacudida de músculos y trote) de 3  minutos entre </a:t>
            </a:r>
            <a:r>
              <a:rPr lang="es-EC" dirty="0" smtClean="0"/>
              <a:t>series</a:t>
            </a:r>
            <a:endParaRPr lang="es-EC" sz="1600" dirty="0"/>
          </a:p>
          <a:p>
            <a:pPr lvl="0" algn="just"/>
            <a:r>
              <a:rPr lang="es-EC" dirty="0"/>
              <a:t>Estiramiento: 15´</a:t>
            </a:r>
            <a:endParaRPr lang="es-EC" sz="1600" dirty="0"/>
          </a:p>
          <a:p>
            <a:pPr lvl="0" algn="just"/>
            <a:r>
              <a:rPr lang="es-EC" dirty="0"/>
              <a:t>Tiempo total 1 hora </a:t>
            </a:r>
            <a:endParaRPr lang="es-EC" sz="1600" dirty="0"/>
          </a:p>
        </p:txBody>
      </p:sp>
    </p:spTree>
    <p:extLst>
      <p:ext uri="{BB962C8B-B14F-4D97-AF65-F5344CB8AC3E}">
        <p14:creationId xmlns:p14="http://schemas.microsoft.com/office/powerpoint/2010/main" val="3736520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CHRISTIAN\Documents\CHRISTIAN\TESIS CHRISTIAN\FOTOS\20180925_1808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780928"/>
            <a:ext cx="3960440" cy="297033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C:\Users\CHRISTIAN\Documents\CHRISTIAN\TESIS CHRISTIAN\FOTOS\20180925_1819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722250" y="2788502"/>
            <a:ext cx="4017792" cy="301334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347864" y="1052736"/>
            <a:ext cx="3168352" cy="369332"/>
          </a:xfrm>
          <a:prstGeom prst="rect">
            <a:avLst/>
          </a:prstGeom>
        </p:spPr>
        <p:txBody>
          <a:bodyPr wrap="square">
            <a:spAutoFit/>
          </a:bodyPr>
          <a:lstStyle/>
          <a:p>
            <a:r>
              <a:rPr lang="es-EC" b="1" dirty="0"/>
              <a:t>ENTRENAMIENTOS</a:t>
            </a:r>
            <a:endParaRPr lang="es-EC" dirty="0"/>
          </a:p>
        </p:txBody>
      </p:sp>
    </p:spTree>
    <p:extLst>
      <p:ext uri="{BB962C8B-B14F-4D97-AF65-F5344CB8AC3E}">
        <p14:creationId xmlns:p14="http://schemas.microsoft.com/office/powerpoint/2010/main" val="382936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2508888"/>
          </a:xfrm>
        </p:spPr>
        <p:txBody>
          <a:bodyPr/>
          <a:lstStyle/>
          <a:p>
            <a:pPr algn="ctr"/>
            <a:r>
              <a:rPr lang="es-EC" dirty="0"/>
              <a:t>RESULTADOS CATEGORÍA GENERAL</a:t>
            </a:r>
          </a:p>
        </p:txBody>
      </p:sp>
    </p:spTree>
    <p:extLst>
      <p:ext uri="{BB962C8B-B14F-4D97-AF65-F5344CB8AC3E}">
        <p14:creationId xmlns:p14="http://schemas.microsoft.com/office/powerpoint/2010/main" val="3197525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i="1" dirty="0"/>
          </a:p>
          <a:p>
            <a:pPr lvl="2"/>
            <a:endParaRPr lang="es-ES" i="1" dirty="0"/>
          </a:p>
        </p:txBody>
      </p:sp>
      <p:sp>
        <p:nvSpPr>
          <p:cNvPr id="5" name="4 Rectángulo"/>
          <p:cNvSpPr/>
          <p:nvPr/>
        </p:nvSpPr>
        <p:spPr>
          <a:xfrm>
            <a:off x="899592" y="735955"/>
            <a:ext cx="7920880" cy="369332"/>
          </a:xfrm>
          <a:prstGeom prst="rect">
            <a:avLst/>
          </a:prstGeom>
        </p:spPr>
        <p:txBody>
          <a:bodyPr wrap="square">
            <a:spAutoFit/>
          </a:bodyPr>
          <a:lstStyle/>
          <a:p>
            <a:pPr lvl="0" algn="ctr"/>
            <a:r>
              <a:rPr lang="es-EC" b="1" dirty="0"/>
              <a:t>SALTO LARGO CATEGORÍA GENERAL</a:t>
            </a:r>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896501"/>
            <a:ext cx="45910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06" y="1052159"/>
            <a:ext cx="45910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419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i="1" dirty="0"/>
          </a:p>
          <a:p>
            <a:pPr lvl="2"/>
            <a:endParaRPr lang="es-ES" i="1" dirty="0"/>
          </a:p>
        </p:txBody>
      </p:sp>
      <p:sp>
        <p:nvSpPr>
          <p:cNvPr id="5" name="4 Rectángulo"/>
          <p:cNvSpPr/>
          <p:nvPr/>
        </p:nvSpPr>
        <p:spPr>
          <a:xfrm>
            <a:off x="899592" y="735955"/>
            <a:ext cx="7920880" cy="369332"/>
          </a:xfrm>
          <a:prstGeom prst="rect">
            <a:avLst/>
          </a:prstGeom>
        </p:spPr>
        <p:txBody>
          <a:bodyPr wrap="square">
            <a:spAutoFit/>
          </a:bodyPr>
          <a:lstStyle/>
          <a:p>
            <a:pPr lvl="0" algn="ctr"/>
            <a:r>
              <a:rPr lang="es-EC" b="1" dirty="0"/>
              <a:t>SALTO ALTO CATEGORÍA GENERAL</a:t>
            </a:r>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42" y="1351508"/>
            <a:ext cx="4507778" cy="250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772" y="3917594"/>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607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i="1" dirty="0"/>
          </a:p>
          <a:p>
            <a:pPr lvl="2"/>
            <a:endParaRPr lang="es-ES" i="1" dirty="0"/>
          </a:p>
        </p:txBody>
      </p:sp>
      <p:sp>
        <p:nvSpPr>
          <p:cNvPr id="5" name="4 Rectángulo"/>
          <p:cNvSpPr/>
          <p:nvPr/>
        </p:nvSpPr>
        <p:spPr>
          <a:xfrm>
            <a:off x="899592" y="735955"/>
            <a:ext cx="7920880" cy="369332"/>
          </a:xfrm>
          <a:prstGeom prst="rect">
            <a:avLst/>
          </a:prstGeom>
        </p:spPr>
        <p:txBody>
          <a:bodyPr wrap="square">
            <a:spAutoFit/>
          </a:bodyPr>
          <a:lstStyle/>
          <a:p>
            <a:pPr lvl="0" algn="ctr"/>
            <a:r>
              <a:rPr lang="es-EC" b="1" dirty="0"/>
              <a:t>PARTIDAS CATEGORÍA GENERAL</a:t>
            </a:r>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15" y="105243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880588"/>
            <a:ext cx="4464496" cy="268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338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i="1" dirty="0"/>
          </a:p>
          <a:p>
            <a:pPr lvl="2"/>
            <a:endParaRPr lang="es-ES" i="1" dirty="0"/>
          </a:p>
        </p:txBody>
      </p:sp>
      <p:sp>
        <p:nvSpPr>
          <p:cNvPr id="5" name="4 Rectángulo"/>
          <p:cNvSpPr/>
          <p:nvPr/>
        </p:nvSpPr>
        <p:spPr>
          <a:xfrm>
            <a:off x="899592" y="735955"/>
            <a:ext cx="7920880" cy="369332"/>
          </a:xfrm>
          <a:prstGeom prst="rect">
            <a:avLst/>
          </a:prstGeom>
        </p:spPr>
        <p:txBody>
          <a:bodyPr wrap="square">
            <a:spAutoFit/>
          </a:bodyPr>
          <a:lstStyle/>
          <a:p>
            <a:pPr lvl="0" algn="ctr"/>
            <a:r>
              <a:rPr lang="es-EC" b="1" dirty="0"/>
              <a:t>VUELTAS CATEGORÍA GENERAL</a:t>
            </a:r>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772" y="396262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a:extLst>
              <a:ext uri="{FF2B5EF4-FFF2-40B4-BE49-F238E27FC236}">
                <a16:creationId xmlns="" xmlns:a16="http://schemas.microsoft.com/office/drawing/2014/main" id="{777F57DE-3380-43AB-AF6E-1EBBE63EA6F8}"/>
              </a:ext>
            </a:extLst>
          </p:cNvPr>
          <p:cNvPicPr>
            <a:picLocks noChangeAspect="1"/>
          </p:cNvPicPr>
          <p:nvPr/>
        </p:nvPicPr>
        <p:blipFill>
          <a:blip r:embed="rId3"/>
          <a:stretch>
            <a:fillRect/>
          </a:stretch>
        </p:blipFill>
        <p:spPr>
          <a:xfrm>
            <a:off x="192939" y="1105287"/>
            <a:ext cx="4584589" cy="2755631"/>
          </a:xfrm>
          <a:prstGeom prst="rect">
            <a:avLst/>
          </a:prstGeom>
        </p:spPr>
      </p:pic>
    </p:spTree>
    <p:extLst>
      <p:ext uri="{BB962C8B-B14F-4D97-AF65-F5344CB8AC3E}">
        <p14:creationId xmlns:p14="http://schemas.microsoft.com/office/powerpoint/2010/main" val="3498950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i="1" dirty="0"/>
          </a:p>
          <a:p>
            <a:pPr lvl="2"/>
            <a:endParaRPr lang="es-ES" i="1" dirty="0"/>
          </a:p>
        </p:txBody>
      </p:sp>
      <p:sp>
        <p:nvSpPr>
          <p:cNvPr id="5" name="4 Rectángulo"/>
          <p:cNvSpPr/>
          <p:nvPr/>
        </p:nvSpPr>
        <p:spPr>
          <a:xfrm>
            <a:off x="899592" y="735955"/>
            <a:ext cx="7920880" cy="646331"/>
          </a:xfrm>
          <a:prstGeom prst="rect">
            <a:avLst/>
          </a:prstGeom>
        </p:spPr>
        <p:txBody>
          <a:bodyPr wrap="square">
            <a:spAutoFit/>
          </a:bodyPr>
          <a:lstStyle/>
          <a:p>
            <a:pPr algn="ctr"/>
            <a:r>
              <a:rPr lang="es-ES" dirty="0"/>
              <a:t>PRUEBA DE </a:t>
            </a:r>
            <a:r>
              <a:rPr lang="es-ES" i="1" dirty="0"/>
              <a:t>WILCOXON,  ENTRE PRETEST DE SALTO LARGO</a:t>
            </a:r>
            <a:endParaRPr lang="es-EC" b="1" dirty="0"/>
          </a:p>
          <a:p>
            <a:pPr lvl="0" algn="ctr"/>
            <a:r>
              <a:rPr lang="es-ES" i="1" dirty="0"/>
              <a:t>Y POSTEST  DE SALTO LARGO, CATEGORÍA GENERAL </a:t>
            </a:r>
            <a:endParaRPr lang="es-EC" b="1"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2" y="1342022"/>
            <a:ext cx="4885492" cy="210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371" y="1295509"/>
            <a:ext cx="4379945" cy="219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a:extLst>
              <a:ext uri="{FF2B5EF4-FFF2-40B4-BE49-F238E27FC236}">
                <a16:creationId xmlns="" xmlns:a16="http://schemas.microsoft.com/office/drawing/2014/main" id="{25C940DD-96B4-4620-A5BD-B96C9754BA79}"/>
              </a:ext>
            </a:extLst>
          </p:cNvPr>
          <p:cNvPicPr>
            <a:picLocks noChangeAspect="1"/>
          </p:cNvPicPr>
          <p:nvPr/>
        </p:nvPicPr>
        <p:blipFill>
          <a:blip r:embed="rId4"/>
          <a:stretch>
            <a:fillRect/>
          </a:stretch>
        </p:blipFill>
        <p:spPr>
          <a:xfrm>
            <a:off x="4695849" y="3029920"/>
            <a:ext cx="4551501" cy="2446749"/>
          </a:xfrm>
          <a:prstGeom prst="rect">
            <a:avLst/>
          </a:prstGeom>
        </p:spPr>
      </p:pic>
      <p:pic>
        <p:nvPicPr>
          <p:cNvPr id="7" name="Imagen 6">
            <a:extLst>
              <a:ext uri="{FF2B5EF4-FFF2-40B4-BE49-F238E27FC236}">
                <a16:creationId xmlns="" xmlns:a16="http://schemas.microsoft.com/office/drawing/2014/main" id="{2C6FD002-B29D-454A-8A08-20C134145BD3}"/>
              </a:ext>
            </a:extLst>
          </p:cNvPr>
          <p:cNvPicPr>
            <a:picLocks noChangeAspect="1"/>
          </p:cNvPicPr>
          <p:nvPr/>
        </p:nvPicPr>
        <p:blipFill>
          <a:blip r:embed="rId5"/>
          <a:stretch>
            <a:fillRect/>
          </a:stretch>
        </p:blipFill>
        <p:spPr>
          <a:xfrm>
            <a:off x="-15026" y="3029921"/>
            <a:ext cx="4920988" cy="2446748"/>
          </a:xfrm>
          <a:prstGeom prst="rect">
            <a:avLst/>
          </a:prstGeom>
        </p:spPr>
      </p:pic>
      <p:sp>
        <p:nvSpPr>
          <p:cNvPr id="8" name="CuadroTexto 7">
            <a:extLst>
              <a:ext uri="{FF2B5EF4-FFF2-40B4-BE49-F238E27FC236}">
                <a16:creationId xmlns="" xmlns:a16="http://schemas.microsoft.com/office/drawing/2014/main" id="{8D4F2E89-55D9-4BD1-967C-C8FD56C5E359}"/>
              </a:ext>
            </a:extLst>
          </p:cNvPr>
          <p:cNvSpPr txBox="1"/>
          <p:nvPr/>
        </p:nvSpPr>
        <p:spPr>
          <a:xfrm>
            <a:off x="395536" y="5490097"/>
            <a:ext cx="8424936" cy="923330"/>
          </a:xfrm>
          <a:prstGeom prst="rect">
            <a:avLst/>
          </a:prstGeom>
          <a:noFill/>
        </p:spPr>
        <p:txBody>
          <a:bodyPr wrap="square" rtlCol="0">
            <a:spAutoFit/>
          </a:bodyPr>
          <a:lstStyle/>
          <a:p>
            <a:pPr algn="just"/>
            <a:r>
              <a:rPr lang="es-EC" b="1" dirty="0"/>
              <a:t>ANÁLISIS:</a:t>
            </a:r>
            <a:r>
              <a:rPr lang="es-EC" dirty="0"/>
              <a:t> Se presentan diferencias significativas de 0,001 entre los </a:t>
            </a:r>
            <a:r>
              <a:rPr lang="es-EC" dirty="0" err="1"/>
              <a:t>tests</a:t>
            </a:r>
            <a:r>
              <a:rPr lang="es-EC" dirty="0"/>
              <a:t> iniciales los finales. Esto es una prueba estadística clara de la mejoría de la fuerza explosiva de los nadadores y por lo tanto de la confirmación de la hipótesis de investigación.</a:t>
            </a:r>
          </a:p>
        </p:txBody>
      </p:sp>
    </p:spTree>
    <p:extLst>
      <p:ext uri="{BB962C8B-B14F-4D97-AF65-F5344CB8AC3E}">
        <p14:creationId xmlns:p14="http://schemas.microsoft.com/office/powerpoint/2010/main" val="1373365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i="1" dirty="0"/>
          </a:p>
          <a:p>
            <a:pPr lvl="2"/>
            <a:endParaRPr lang="es-ES" i="1" dirty="0"/>
          </a:p>
        </p:txBody>
      </p:sp>
      <p:sp>
        <p:nvSpPr>
          <p:cNvPr id="5" name="4 Rectángulo"/>
          <p:cNvSpPr/>
          <p:nvPr/>
        </p:nvSpPr>
        <p:spPr>
          <a:xfrm>
            <a:off x="899592" y="735955"/>
            <a:ext cx="7920880" cy="646331"/>
          </a:xfrm>
          <a:prstGeom prst="rect">
            <a:avLst/>
          </a:prstGeom>
        </p:spPr>
        <p:txBody>
          <a:bodyPr wrap="square">
            <a:spAutoFit/>
          </a:bodyPr>
          <a:lstStyle/>
          <a:p>
            <a:pPr lvl="0" algn="ctr"/>
            <a:r>
              <a:rPr lang="es-ES" dirty="0"/>
              <a:t>PRUEBA DE </a:t>
            </a:r>
            <a:r>
              <a:rPr lang="es-ES" i="1" dirty="0"/>
              <a:t>CORRELACIÓN DE PEARSON, ENTRE SALTOS, PARTIDAS Y VUELTAS, CATEGORÍA GENERAL</a:t>
            </a:r>
            <a:endParaRPr lang="es-EC" b="1"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662979"/>
            <a:ext cx="12782583" cy="328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32976" y="4855147"/>
            <a:ext cx="7920880" cy="923330"/>
          </a:xfrm>
          <a:prstGeom prst="rect">
            <a:avLst/>
          </a:prstGeom>
        </p:spPr>
        <p:txBody>
          <a:bodyPr wrap="square">
            <a:spAutoFit/>
          </a:bodyPr>
          <a:lstStyle/>
          <a:p>
            <a:pPr algn="just"/>
            <a:r>
              <a:rPr lang="es-EC" dirty="0"/>
              <a:t>ANÁLISIS: Existe una correlación entre saltos, partidas y vueltas que va de moderada a muy alta, en donde mientras los saltos aumentan en magnitud, las partidas y vueltas disminuyen  en tiempo. </a:t>
            </a:r>
          </a:p>
        </p:txBody>
      </p:sp>
    </p:spTree>
    <p:extLst>
      <p:ext uri="{BB962C8B-B14F-4D97-AF65-F5344CB8AC3E}">
        <p14:creationId xmlns:p14="http://schemas.microsoft.com/office/powerpoint/2010/main" val="458776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836712"/>
            <a:ext cx="4056047" cy="369332"/>
          </a:xfrm>
          <a:prstGeom prst="rect">
            <a:avLst/>
          </a:prstGeom>
        </p:spPr>
        <p:txBody>
          <a:bodyPr wrap="none">
            <a:spAutoFit/>
          </a:bodyPr>
          <a:lstStyle/>
          <a:p>
            <a:pPr lvl="0"/>
            <a:r>
              <a:rPr lang="es-ES" b="1" dirty="0"/>
              <a:t>EL PROBLEMA DE INVESTIGACIÓN</a:t>
            </a:r>
            <a:endParaRPr lang="es-EC" dirty="0"/>
          </a:p>
        </p:txBody>
      </p:sp>
      <p:sp>
        <p:nvSpPr>
          <p:cNvPr id="3" name="2 Rectángulo"/>
          <p:cNvSpPr/>
          <p:nvPr/>
        </p:nvSpPr>
        <p:spPr>
          <a:xfrm>
            <a:off x="179512" y="1556792"/>
            <a:ext cx="3763594" cy="369332"/>
          </a:xfrm>
          <a:prstGeom prst="rect">
            <a:avLst/>
          </a:prstGeom>
        </p:spPr>
        <p:txBody>
          <a:bodyPr wrap="none">
            <a:spAutoFit/>
          </a:bodyPr>
          <a:lstStyle/>
          <a:p>
            <a:pPr lvl="1"/>
            <a:r>
              <a:rPr lang="es-EC" b="1" dirty="0"/>
              <a:t>Planteamiento del Problema</a:t>
            </a:r>
          </a:p>
        </p:txBody>
      </p:sp>
      <p:sp>
        <p:nvSpPr>
          <p:cNvPr id="7" name="6 Rectángulo"/>
          <p:cNvSpPr/>
          <p:nvPr/>
        </p:nvSpPr>
        <p:spPr>
          <a:xfrm>
            <a:off x="323528" y="2420888"/>
            <a:ext cx="8568952" cy="3416320"/>
          </a:xfrm>
          <a:prstGeom prst="rect">
            <a:avLst/>
          </a:prstGeom>
        </p:spPr>
        <p:txBody>
          <a:bodyPr wrap="square">
            <a:spAutoFit/>
          </a:bodyPr>
          <a:lstStyle/>
          <a:p>
            <a:pPr algn="just"/>
            <a:r>
              <a:rPr lang="es-ES" b="1" dirty="0"/>
              <a:t>REGLAMENTO DE LA FINA PARA LAS PARTIDAS Y VUELTAS DE LIBRE </a:t>
            </a:r>
          </a:p>
          <a:p>
            <a:pPr algn="just"/>
            <a:endParaRPr lang="es-ES" b="1" dirty="0"/>
          </a:p>
          <a:p>
            <a:pPr algn="just"/>
            <a:endParaRPr lang="es-ES" b="1" dirty="0"/>
          </a:p>
          <a:p>
            <a:pPr algn="just"/>
            <a:r>
              <a:rPr lang="es-ES" dirty="0"/>
              <a:t>La FINA (Federación Internacional de Natación), en lo que respecta al estilo libre, en el reglamento vigente de competencias a nivel internacional dice lo siguiente:</a:t>
            </a:r>
          </a:p>
          <a:p>
            <a:pPr algn="just"/>
            <a:endParaRPr lang="es-EC" dirty="0"/>
          </a:p>
          <a:p>
            <a:pPr algn="just"/>
            <a:r>
              <a:rPr lang="es-ES" dirty="0"/>
              <a:t>SW </a:t>
            </a:r>
            <a:r>
              <a:rPr lang="es-ES" dirty="0" smtClean="0"/>
              <a:t>5,3.  </a:t>
            </a:r>
            <a:r>
              <a:rPr lang="es-ES" dirty="0"/>
              <a:t>U</a:t>
            </a:r>
            <a:r>
              <a:rPr lang="es-ES" dirty="0" smtClean="0"/>
              <a:t>na </a:t>
            </a:r>
            <a:r>
              <a:rPr lang="es-ES" dirty="0"/>
              <a:t>parte del nadador debe romper la superficie del agua durante toda la carrera, excepto que estará permitido que el nadador esté completamente sumergido durante la vuelta y durante una distancia de no más de 15 metros después del comienzo y luego de cada vuelta. En ese momento, la cabeza debe haber roto la superficie. (FINA, 2017, pág. 10)</a:t>
            </a:r>
            <a:endParaRPr lang="es-EC" dirty="0"/>
          </a:p>
          <a:p>
            <a:pPr algn="just"/>
            <a:endParaRPr lang="es-EC" dirty="0"/>
          </a:p>
        </p:txBody>
      </p:sp>
    </p:spTree>
    <p:extLst>
      <p:ext uri="{BB962C8B-B14F-4D97-AF65-F5344CB8AC3E}">
        <p14:creationId xmlns:p14="http://schemas.microsoft.com/office/powerpoint/2010/main" val="2996214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i="1" dirty="0"/>
          </a:p>
          <a:p>
            <a:pPr lvl="2"/>
            <a:endParaRPr lang="es-ES" i="1" dirty="0"/>
          </a:p>
        </p:txBody>
      </p:sp>
      <p:sp>
        <p:nvSpPr>
          <p:cNvPr id="5" name="4 Rectángulo"/>
          <p:cNvSpPr/>
          <p:nvPr/>
        </p:nvSpPr>
        <p:spPr>
          <a:xfrm>
            <a:off x="899592" y="620494"/>
            <a:ext cx="7920880" cy="369332"/>
          </a:xfrm>
          <a:prstGeom prst="rect">
            <a:avLst/>
          </a:prstGeom>
        </p:spPr>
        <p:txBody>
          <a:bodyPr wrap="square">
            <a:spAutoFit/>
          </a:bodyPr>
          <a:lstStyle/>
          <a:p>
            <a:pPr lvl="0" algn="ctr"/>
            <a:r>
              <a:rPr lang="es-ES" b="1" dirty="0"/>
              <a:t>CONCLUSIONES</a:t>
            </a:r>
            <a:endParaRPr lang="es-EC" b="1"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sp>
        <p:nvSpPr>
          <p:cNvPr id="6" name="5 Rectángulo"/>
          <p:cNvSpPr/>
          <p:nvPr/>
        </p:nvSpPr>
        <p:spPr>
          <a:xfrm>
            <a:off x="395536" y="948690"/>
            <a:ext cx="8424936" cy="5909310"/>
          </a:xfrm>
          <a:prstGeom prst="rect">
            <a:avLst/>
          </a:prstGeom>
        </p:spPr>
        <p:txBody>
          <a:bodyPr wrap="square">
            <a:spAutoFit/>
          </a:bodyPr>
          <a:lstStyle/>
          <a:p>
            <a:pPr lvl="0" algn="just"/>
            <a:r>
              <a:rPr lang="es-EC" dirty="0"/>
              <a:t>Se diagnosticó correctamente la ejecución de  partidas y vueltas del estilo libre, así como de la fuerza explosiva en extremidades inferiores, por medio de los test aplicados; esto permitió tener datos concretos para elegir el programa de ejercicios pliométricos correcto para el desarrollo de la fuerza explosiva en las extremidades inferiores de los nadadores inmersos en la investigación.</a:t>
            </a:r>
          </a:p>
          <a:p>
            <a:pPr lvl="0" algn="just"/>
            <a:endParaRPr lang="es-EC" dirty="0"/>
          </a:p>
          <a:p>
            <a:pPr lvl="0" algn="just"/>
            <a:r>
              <a:rPr lang="es-EC" dirty="0"/>
              <a:t>Se mejoró tanto las vueltas como las partidas del estilo Libre con la implementación del programa pliométrico de saltos a </a:t>
            </a:r>
            <a:r>
              <a:rPr lang="es-EC" dirty="0" err="1"/>
              <a:t>contramovimiento</a:t>
            </a:r>
            <a:r>
              <a:rPr lang="es-EC" dirty="0"/>
              <a:t> aplicado a los nadadores </a:t>
            </a:r>
            <a:r>
              <a:rPr lang="es-EC" dirty="0" smtClean="0"/>
              <a:t>investigados, en un promedio de 0:01,64 sumando las dos ejecuciones, en 50 metros.</a:t>
            </a:r>
            <a:endParaRPr lang="es-EC" dirty="0"/>
          </a:p>
          <a:p>
            <a:pPr lvl="0" algn="just"/>
            <a:endParaRPr lang="es-EC" dirty="0"/>
          </a:p>
          <a:p>
            <a:pPr lvl="0" algn="just"/>
            <a:r>
              <a:rPr lang="es-EC" dirty="0"/>
              <a:t>Se demostró que el programa de ejercicios pliométricos escogidos fueron los acordes a las necesidades de los nadadores ya que prácticamente el 100% de ellos mejoraron sus marcas obtenidas en el pretest, tanto de salto largo como de salto alto, en diferentes porcentajes; así como su rendimiento en las vueltas y partidas del estilo Libre.</a:t>
            </a:r>
          </a:p>
          <a:p>
            <a:pPr lvl="0" algn="just"/>
            <a:endParaRPr lang="es-EC" dirty="0"/>
          </a:p>
          <a:p>
            <a:pPr algn="just"/>
            <a:r>
              <a:rPr lang="es-EC" dirty="0"/>
              <a:t>La hipótesis de investigación (Hi) se comprobó; por lo tanto concluimos que: El desarrollo de la fuerza explosiva en extremidades inferiores influyó positivamente en el mejoramiento de la salida y las vueltas del estilo Libre, en los nadadores de 11 a 17 años de edad del Club de Natación Valencia.</a:t>
            </a:r>
          </a:p>
          <a:p>
            <a:pPr lvl="0" algn="just"/>
            <a:endParaRPr lang="es-EC" dirty="0"/>
          </a:p>
        </p:txBody>
      </p:sp>
    </p:spTree>
    <p:extLst>
      <p:ext uri="{BB962C8B-B14F-4D97-AF65-F5344CB8AC3E}">
        <p14:creationId xmlns:p14="http://schemas.microsoft.com/office/powerpoint/2010/main" val="592243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1028343"/>
            <a:ext cx="8424936" cy="646331"/>
          </a:xfrm>
          <a:prstGeom prst="rect">
            <a:avLst/>
          </a:prstGeom>
        </p:spPr>
        <p:txBody>
          <a:bodyPr wrap="square">
            <a:spAutoFit/>
          </a:bodyPr>
          <a:lstStyle/>
          <a:p>
            <a:pPr lvl="2"/>
            <a:endParaRPr lang="es-ES" i="1" dirty="0"/>
          </a:p>
          <a:p>
            <a:pPr lvl="2"/>
            <a:endParaRPr lang="es-ES" i="1" dirty="0"/>
          </a:p>
        </p:txBody>
      </p:sp>
      <p:sp>
        <p:nvSpPr>
          <p:cNvPr id="5" name="4 Rectángulo"/>
          <p:cNvSpPr/>
          <p:nvPr/>
        </p:nvSpPr>
        <p:spPr>
          <a:xfrm>
            <a:off x="899592" y="911036"/>
            <a:ext cx="7920880" cy="369332"/>
          </a:xfrm>
          <a:prstGeom prst="rect">
            <a:avLst/>
          </a:prstGeom>
        </p:spPr>
        <p:txBody>
          <a:bodyPr wrap="square">
            <a:spAutoFit/>
          </a:bodyPr>
          <a:lstStyle/>
          <a:p>
            <a:pPr lvl="0" algn="ctr"/>
            <a:r>
              <a:rPr lang="es-ES" b="1" dirty="0"/>
              <a:t>RECOMENDACIONES</a:t>
            </a:r>
            <a:endParaRPr lang="es-EC" b="1" dirty="0"/>
          </a:p>
        </p:txBody>
      </p:sp>
      <p:sp>
        <p:nvSpPr>
          <p:cNvPr id="4" name="3 Rectángulo"/>
          <p:cNvSpPr/>
          <p:nvPr/>
        </p:nvSpPr>
        <p:spPr>
          <a:xfrm>
            <a:off x="683568" y="1351508"/>
            <a:ext cx="8136904" cy="861774"/>
          </a:xfrm>
          <a:prstGeom prst="rect">
            <a:avLst/>
          </a:prstGeom>
        </p:spPr>
        <p:txBody>
          <a:bodyPr wrap="square">
            <a:spAutoFit/>
          </a:bodyPr>
          <a:lstStyle/>
          <a:p>
            <a:pPr lvl="2" algn="just"/>
            <a:endParaRPr lang="es-ES" b="1" i="1" dirty="0"/>
          </a:p>
          <a:p>
            <a:pPr lvl="2" algn="just"/>
            <a:endParaRPr lang="es-EC" sz="1600" dirty="0"/>
          </a:p>
          <a:p>
            <a:endParaRPr lang="es-EC" sz="1600" dirty="0"/>
          </a:p>
        </p:txBody>
      </p:sp>
      <p:sp>
        <p:nvSpPr>
          <p:cNvPr id="6" name="5 Rectángulo"/>
          <p:cNvSpPr/>
          <p:nvPr/>
        </p:nvSpPr>
        <p:spPr>
          <a:xfrm>
            <a:off x="395536" y="1674674"/>
            <a:ext cx="8424936" cy="4524315"/>
          </a:xfrm>
          <a:prstGeom prst="rect">
            <a:avLst/>
          </a:prstGeom>
        </p:spPr>
        <p:txBody>
          <a:bodyPr wrap="square">
            <a:spAutoFit/>
          </a:bodyPr>
          <a:lstStyle/>
          <a:p>
            <a:pPr lvl="0" algn="just"/>
            <a:r>
              <a:rPr lang="es-ES" dirty="0"/>
              <a:t>Implementar programas de este tipo que aporten en el mejoramiento, tanto de las salidas como de las vueltas, no sólo en el estilo libre sino en las cuatro técnicas de competencia de la natación, ya que es una de las grandes falencias a nivel general de nuestros nadadores en diferentes clubes de la ciudad de Quito.</a:t>
            </a:r>
          </a:p>
          <a:p>
            <a:pPr lvl="0" algn="just"/>
            <a:endParaRPr lang="es-EC" dirty="0"/>
          </a:p>
          <a:p>
            <a:pPr lvl="0" algn="just"/>
            <a:r>
              <a:rPr lang="es-ES" dirty="0"/>
              <a:t>Complementar los programas de pliometría, en la etapa especial de entrenamiento, con otros programas que se ocupen de la técnica propiamente dicha, en cuanto a la ejecución de las salidas y vueltas reglamentarias que dictamina la FINA, con miras a mejorar esta parte importante de la técnica </a:t>
            </a:r>
            <a:r>
              <a:rPr lang="es-ES"/>
              <a:t>de libre, </a:t>
            </a:r>
            <a:r>
              <a:rPr lang="es-ES" dirty="0"/>
              <a:t>que no por nada se le denomina el “quinto estilo”.</a:t>
            </a:r>
          </a:p>
          <a:p>
            <a:pPr lvl="0" algn="just"/>
            <a:endParaRPr lang="es-EC" dirty="0"/>
          </a:p>
          <a:p>
            <a:pPr lvl="0" algn="just"/>
            <a:r>
              <a:rPr lang="es-ES" dirty="0"/>
              <a:t>Hacer un buen programa de desarrollo general de la fuerza para que los alumnos estén preparados, eventualmente, para poder realizar este tipo de trabajo especial que demanda una buena base, que debe ser trabajada acorde tanto a la edad biológica como cronológica de los deportistas, ya que es un trabajo delicado que puede causar lesiones si es que no se lo usa con criterio.</a:t>
            </a:r>
            <a:endParaRPr lang="es-EC" dirty="0"/>
          </a:p>
        </p:txBody>
      </p:sp>
    </p:spTree>
    <p:extLst>
      <p:ext uri="{BB962C8B-B14F-4D97-AF65-F5344CB8AC3E}">
        <p14:creationId xmlns:p14="http://schemas.microsoft.com/office/powerpoint/2010/main" val="3819103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7724" y="2967335"/>
            <a:ext cx="878856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 POR SU ATENCIÓN</a:t>
            </a:r>
          </a:p>
        </p:txBody>
      </p:sp>
    </p:spTree>
    <p:extLst>
      <p:ext uri="{BB962C8B-B14F-4D97-AF65-F5344CB8AC3E}">
        <p14:creationId xmlns:p14="http://schemas.microsoft.com/office/powerpoint/2010/main" val="2574364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836712"/>
            <a:ext cx="4056047" cy="369332"/>
          </a:xfrm>
          <a:prstGeom prst="rect">
            <a:avLst/>
          </a:prstGeom>
        </p:spPr>
        <p:txBody>
          <a:bodyPr wrap="none">
            <a:spAutoFit/>
          </a:bodyPr>
          <a:lstStyle/>
          <a:p>
            <a:pPr lvl="0"/>
            <a:r>
              <a:rPr lang="es-ES" b="1" dirty="0"/>
              <a:t>EL PROBLEMA DE INVESTIGACIÓN</a:t>
            </a:r>
            <a:endParaRPr lang="es-EC" dirty="0"/>
          </a:p>
        </p:txBody>
      </p:sp>
      <p:sp>
        <p:nvSpPr>
          <p:cNvPr id="3" name="2 Rectángulo"/>
          <p:cNvSpPr/>
          <p:nvPr/>
        </p:nvSpPr>
        <p:spPr>
          <a:xfrm>
            <a:off x="179512" y="1556792"/>
            <a:ext cx="3763594" cy="369332"/>
          </a:xfrm>
          <a:prstGeom prst="rect">
            <a:avLst/>
          </a:prstGeom>
        </p:spPr>
        <p:txBody>
          <a:bodyPr wrap="none">
            <a:spAutoFit/>
          </a:bodyPr>
          <a:lstStyle/>
          <a:p>
            <a:pPr lvl="1"/>
            <a:r>
              <a:rPr lang="es-EC" b="1" dirty="0"/>
              <a:t>Planteamiento del Problema</a:t>
            </a:r>
          </a:p>
        </p:txBody>
      </p:sp>
      <p:sp>
        <p:nvSpPr>
          <p:cNvPr id="4" name="3 Rectángulo"/>
          <p:cNvSpPr/>
          <p:nvPr/>
        </p:nvSpPr>
        <p:spPr>
          <a:xfrm>
            <a:off x="395536" y="2636912"/>
            <a:ext cx="8280920" cy="3416320"/>
          </a:xfrm>
          <a:prstGeom prst="rect">
            <a:avLst/>
          </a:prstGeom>
        </p:spPr>
        <p:txBody>
          <a:bodyPr wrap="square">
            <a:spAutoFit/>
          </a:bodyPr>
          <a:lstStyle/>
          <a:p>
            <a:r>
              <a:rPr lang="es-ES" dirty="0"/>
              <a:t>Según el reglamento mencionado podemos deducir varias cosas:</a:t>
            </a:r>
          </a:p>
          <a:p>
            <a:endParaRPr lang="es-EC" dirty="0"/>
          </a:p>
          <a:p>
            <a:pPr marL="285750" lvl="0" indent="-285750" algn="just">
              <a:buFont typeface="Arial" panose="020B0604020202020204" pitchFamily="34" charset="0"/>
              <a:buChar char="•"/>
            </a:pPr>
            <a:r>
              <a:rPr lang="es-ES" dirty="0"/>
              <a:t>En una competencia de 100 metros libre, en piscina olímpica (50 m), el nadador utiliza una partida y una vuelta, por lo tanto utilizará su fuerza explosiva acíclica, en extremidades inferiores, por dos ocasiones durante la competencia manteniendo el siguiente orden de acciones: hará una partida al inicio en donde puede mantenerse por dentro del agua hasta los 15 metros; luego al llegar a los 50 metros hará un viraje en donde nuevamente podrá mantenerse dentro del agua por 15 metros más. Por lo tanto, en este ejemplo un nadador puede mantenerse por dentro del agua, sumando la partida y la vuelta, hasta por 30 metros, distancia que equivale al 30% de la distancia total de la competencia.</a:t>
            </a:r>
            <a:endParaRPr lang="es-EC" dirty="0"/>
          </a:p>
          <a:p>
            <a:pPr algn="just"/>
            <a:r>
              <a:rPr lang="es-ES" dirty="0"/>
              <a:t> </a:t>
            </a:r>
            <a:endParaRPr lang="es-EC" dirty="0"/>
          </a:p>
        </p:txBody>
      </p:sp>
    </p:spTree>
    <p:extLst>
      <p:ext uri="{BB962C8B-B14F-4D97-AF65-F5344CB8AC3E}">
        <p14:creationId xmlns:p14="http://schemas.microsoft.com/office/powerpoint/2010/main" val="521236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836712"/>
            <a:ext cx="4056047" cy="369332"/>
          </a:xfrm>
          <a:prstGeom prst="rect">
            <a:avLst/>
          </a:prstGeom>
        </p:spPr>
        <p:txBody>
          <a:bodyPr wrap="none">
            <a:spAutoFit/>
          </a:bodyPr>
          <a:lstStyle/>
          <a:p>
            <a:pPr lvl="0"/>
            <a:r>
              <a:rPr lang="es-ES" b="1" dirty="0"/>
              <a:t>EL PROBLEMA DE INVESTIGACIÓN</a:t>
            </a:r>
            <a:endParaRPr lang="es-EC" dirty="0"/>
          </a:p>
        </p:txBody>
      </p:sp>
      <p:sp>
        <p:nvSpPr>
          <p:cNvPr id="3" name="2 Rectángulo"/>
          <p:cNvSpPr/>
          <p:nvPr/>
        </p:nvSpPr>
        <p:spPr>
          <a:xfrm>
            <a:off x="179512" y="1556792"/>
            <a:ext cx="3763594" cy="369332"/>
          </a:xfrm>
          <a:prstGeom prst="rect">
            <a:avLst/>
          </a:prstGeom>
        </p:spPr>
        <p:txBody>
          <a:bodyPr wrap="none">
            <a:spAutoFit/>
          </a:bodyPr>
          <a:lstStyle/>
          <a:p>
            <a:pPr lvl="1"/>
            <a:r>
              <a:rPr lang="es-EC" b="1" dirty="0"/>
              <a:t>Planteamiento del Problema</a:t>
            </a:r>
          </a:p>
        </p:txBody>
      </p:sp>
      <p:sp>
        <p:nvSpPr>
          <p:cNvPr id="4" name="3 Rectángulo"/>
          <p:cNvSpPr/>
          <p:nvPr/>
        </p:nvSpPr>
        <p:spPr>
          <a:xfrm>
            <a:off x="395536" y="2636912"/>
            <a:ext cx="8280920" cy="369332"/>
          </a:xfrm>
          <a:prstGeom prst="rect">
            <a:avLst/>
          </a:prstGeom>
        </p:spPr>
        <p:txBody>
          <a:bodyPr wrap="square">
            <a:spAutoFit/>
          </a:bodyPr>
          <a:lstStyle/>
          <a:p>
            <a:pPr algn="just"/>
            <a:r>
              <a:rPr lang="es-ES" dirty="0"/>
              <a:t> </a:t>
            </a:r>
            <a:endParaRPr lang="es-EC" dirty="0"/>
          </a:p>
        </p:txBody>
      </p:sp>
      <p:sp>
        <p:nvSpPr>
          <p:cNvPr id="5" name="4 Rectángulo"/>
          <p:cNvSpPr/>
          <p:nvPr/>
        </p:nvSpPr>
        <p:spPr>
          <a:xfrm>
            <a:off x="131451" y="2276872"/>
            <a:ext cx="8784976" cy="3693319"/>
          </a:xfrm>
          <a:prstGeom prst="rect">
            <a:avLst/>
          </a:prstGeom>
        </p:spPr>
        <p:txBody>
          <a:bodyPr wrap="square">
            <a:spAutoFit/>
          </a:bodyPr>
          <a:lstStyle/>
          <a:p>
            <a:pPr marL="285750" lvl="0" indent="-285750" algn="just">
              <a:buFont typeface="Arial" panose="020B0604020202020204" pitchFamily="34" charset="0"/>
              <a:buChar char="•"/>
            </a:pPr>
            <a:r>
              <a:rPr lang="es-ES" dirty="0"/>
              <a:t>En una competencia de 100 metros libre, en piscina </a:t>
            </a:r>
            <a:r>
              <a:rPr lang="es-ES" dirty="0" err="1"/>
              <a:t>semi</a:t>
            </a:r>
            <a:r>
              <a:rPr lang="es-ES" dirty="0"/>
              <a:t> olímpica (25 m), el nadador utiliza una partida y tres vueltas, por lo tanto utilizará su fuerza explosiva acíclica, en sus extremidades inferiores, por cuatro ocasiones durante la competencia manteniendo el siguiente orden de acciones: hará una partida al inicio en donde puede mantenerse por dentro del agua hasta los 15 metros; luego al llegar a los 25 metros hará un viraje, en donde nuevamente podrá mantenerse dentro del agua por 15 metros más; al llegar a los 50 metros de competencia, el nadador deberá hacer una vuelta más y podrá mantenerse por otros 15 metros por dentro del agua; finalmente, llegará la tercera y última vuelta a los 75 metros. En este caso el nadador puede mantenerse 60 metros dentro del agua, sumando: la salida, la primera vuelta, la segunda vuelta y la tercera y última vuelta, dando como resultado que el tiempo que puede mantenerse dentro del agua, según el reglamento FINA, equivale a un 60% de la prueba y apenas a un 40% corresponde a la ejecución de nado propiamente dicho.</a:t>
            </a:r>
            <a:endParaRPr lang="es-EC" dirty="0"/>
          </a:p>
        </p:txBody>
      </p:sp>
    </p:spTree>
    <p:extLst>
      <p:ext uri="{BB962C8B-B14F-4D97-AF65-F5344CB8AC3E}">
        <p14:creationId xmlns:p14="http://schemas.microsoft.com/office/powerpoint/2010/main" val="343847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836712"/>
            <a:ext cx="8784975" cy="6740307"/>
          </a:xfrm>
          <a:prstGeom prst="rect">
            <a:avLst/>
          </a:prstGeom>
        </p:spPr>
        <p:txBody>
          <a:bodyPr wrap="square">
            <a:spAutoFit/>
          </a:bodyPr>
          <a:lstStyle/>
          <a:p>
            <a:pPr lvl="0" algn="ctr"/>
            <a:r>
              <a:rPr lang="es-ES" b="1" dirty="0"/>
              <a:t>MÚSCULOS PRINCIPALES QUE ACTÚAN EN LA PARTIDA DE LIBRE</a:t>
            </a:r>
          </a:p>
          <a:p>
            <a:pPr lvl="0" algn="ctr"/>
            <a:endParaRPr lang="es-ES" b="1" dirty="0"/>
          </a:p>
          <a:p>
            <a:pPr marL="285750" indent="-285750">
              <a:buFont typeface="Arial" panose="020B0604020202020204" pitchFamily="34" charset="0"/>
              <a:buChar char="•"/>
            </a:pPr>
            <a:r>
              <a:rPr lang="en-US" dirty="0"/>
              <a:t>Rectus </a:t>
            </a:r>
            <a:r>
              <a:rPr lang="en-US" dirty="0" err="1"/>
              <a:t>femoris</a:t>
            </a:r>
            <a:endParaRPr lang="en-US" dirty="0"/>
          </a:p>
          <a:p>
            <a:pPr marL="285750" indent="-285750">
              <a:buFont typeface="Arial" panose="020B0604020202020204" pitchFamily="34" charset="0"/>
              <a:buChar char="•"/>
            </a:pPr>
            <a:r>
              <a:rPr lang="en-US" dirty="0"/>
              <a:t>Vastus </a:t>
            </a:r>
            <a:r>
              <a:rPr lang="en-US" dirty="0" err="1"/>
              <a:t>medialis</a:t>
            </a:r>
            <a:endParaRPr lang="en-US" dirty="0"/>
          </a:p>
          <a:p>
            <a:pPr marL="285750" indent="-285750">
              <a:buFont typeface="Arial" panose="020B0604020202020204" pitchFamily="34" charset="0"/>
              <a:buChar char="•"/>
            </a:pPr>
            <a:r>
              <a:rPr lang="en-US" dirty="0"/>
              <a:t>Vastus intermedius</a:t>
            </a:r>
          </a:p>
          <a:p>
            <a:pPr marL="285750" indent="-285750">
              <a:buFont typeface="Arial" panose="020B0604020202020204" pitchFamily="34" charset="0"/>
              <a:buChar char="•"/>
            </a:pPr>
            <a:r>
              <a:rPr lang="en-US" dirty="0"/>
              <a:t>Vastus </a:t>
            </a:r>
            <a:r>
              <a:rPr lang="en-US" dirty="0" err="1"/>
              <a:t>lateralis</a:t>
            </a:r>
            <a:endParaRPr lang="en-US" dirty="0"/>
          </a:p>
          <a:p>
            <a:pPr marL="285750" indent="-285750">
              <a:buFont typeface="Arial" panose="020B0604020202020204" pitchFamily="34" charset="0"/>
              <a:buChar char="•"/>
            </a:pPr>
            <a:r>
              <a:rPr lang="en-US" dirty="0"/>
              <a:t>Gluteus maximus</a:t>
            </a:r>
          </a:p>
          <a:p>
            <a:pPr marL="285750" indent="-285750">
              <a:buFont typeface="Arial" panose="020B0604020202020204" pitchFamily="34" charset="0"/>
              <a:buChar char="•"/>
            </a:pPr>
            <a:r>
              <a:rPr lang="en-US" dirty="0"/>
              <a:t>Gluteus </a:t>
            </a:r>
            <a:r>
              <a:rPr lang="en-US" dirty="0" err="1"/>
              <a:t>medius</a:t>
            </a:r>
            <a:endParaRPr lang="es-EC" dirty="0"/>
          </a:p>
          <a:p>
            <a:pPr marL="285750" lvl="0" indent="-285750">
              <a:buFont typeface="Arial" panose="020B0604020202020204" pitchFamily="34" charset="0"/>
              <a:buChar char="•"/>
            </a:pPr>
            <a:r>
              <a:rPr lang="es-ES" dirty="0" err="1"/>
              <a:t>Soleus</a:t>
            </a:r>
            <a:endParaRPr lang="es-ES" dirty="0"/>
          </a:p>
          <a:p>
            <a:pPr marL="285750" lvl="0" indent="-285750">
              <a:buFont typeface="Arial" panose="020B0604020202020204" pitchFamily="34" charset="0"/>
              <a:buChar char="•"/>
            </a:pPr>
            <a:r>
              <a:rPr lang="es-ES" dirty="0" err="1"/>
              <a:t>Gastrocnemius</a:t>
            </a: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lvl="0"/>
            <a:r>
              <a:rPr lang="es-ES" sz="1200" dirty="0"/>
              <a:t>Mcleod, </a:t>
            </a:r>
            <a:r>
              <a:rPr lang="es-ES" sz="1200" dirty="0" err="1"/>
              <a:t>Ian</a:t>
            </a:r>
            <a:r>
              <a:rPr lang="es-ES" sz="1200" dirty="0"/>
              <a:t>. </a:t>
            </a:r>
            <a:r>
              <a:rPr lang="es-ES" sz="1200" dirty="0" err="1"/>
              <a:t>Swimming</a:t>
            </a:r>
            <a:r>
              <a:rPr lang="es-ES" sz="1200" dirty="0"/>
              <a:t> </a:t>
            </a:r>
            <a:r>
              <a:rPr lang="es-ES" sz="1200" dirty="0" err="1"/>
              <a:t>anatomy</a:t>
            </a:r>
            <a:r>
              <a:rPr lang="es-ES" sz="1200" dirty="0"/>
              <a:t>. 2010</a:t>
            </a:r>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b="1" dirty="0"/>
          </a:p>
          <a:p>
            <a:pPr lvl="0" algn="ctr"/>
            <a:endParaRPr lang="es-ES" b="1" dirty="0"/>
          </a:p>
          <a:p>
            <a:pPr lvl="0"/>
            <a:endParaRPr lang="es-EC" dirty="0"/>
          </a:p>
        </p:txBody>
      </p:sp>
      <p:pic>
        <p:nvPicPr>
          <p:cNvPr id="7" name="6 Imagen" descr="http://you-books.com/picture.php?transliterautor=M-Ian&amp;transliterbook=Swimming-Anatomy&amp;filename=_224.jpg"/>
          <p:cNvPicPr/>
          <p:nvPr/>
        </p:nvPicPr>
        <p:blipFill>
          <a:blip r:embed="rId2">
            <a:extLst>
              <a:ext uri="{28A0092B-C50C-407E-A947-70E740481C1C}">
                <a14:useLocalDpi xmlns:a14="http://schemas.microsoft.com/office/drawing/2010/main" val="0"/>
              </a:ext>
            </a:extLst>
          </a:blip>
          <a:srcRect/>
          <a:stretch>
            <a:fillRect/>
          </a:stretch>
        </p:blipFill>
        <p:spPr bwMode="auto">
          <a:xfrm>
            <a:off x="2915815" y="1275568"/>
            <a:ext cx="3721819" cy="5414944"/>
          </a:xfrm>
          <a:prstGeom prst="rect">
            <a:avLst/>
          </a:prstGeom>
          <a:noFill/>
          <a:ln>
            <a:noFill/>
          </a:ln>
        </p:spPr>
      </p:pic>
      <p:pic>
        <p:nvPicPr>
          <p:cNvPr id="8" name="7 Imagen" descr="http://you-books.com/picture.php?transliterautor=M-Ian&amp;transliterbook=Swimming-Anatomy&amp;filename=_219.jpg"/>
          <p:cNvPicPr/>
          <p:nvPr/>
        </p:nvPicPr>
        <p:blipFill>
          <a:blip r:embed="rId3">
            <a:extLst>
              <a:ext uri="{28A0092B-C50C-407E-A947-70E740481C1C}">
                <a14:useLocalDpi xmlns:a14="http://schemas.microsoft.com/office/drawing/2010/main" val="0"/>
              </a:ext>
            </a:extLst>
          </a:blip>
          <a:srcRect/>
          <a:stretch>
            <a:fillRect/>
          </a:stretch>
        </p:blipFill>
        <p:spPr bwMode="auto">
          <a:xfrm>
            <a:off x="6777037" y="1285875"/>
            <a:ext cx="2305049" cy="2802433"/>
          </a:xfrm>
          <a:prstGeom prst="rect">
            <a:avLst/>
          </a:prstGeom>
          <a:noFill/>
          <a:ln>
            <a:noFill/>
          </a:ln>
        </p:spPr>
      </p:pic>
      <p:pic>
        <p:nvPicPr>
          <p:cNvPr id="9" name="8 Imagen" descr="http://you-books.com/picture.php?transliterautor=M-Ian&amp;transliterbook=Swimming-Anatomy&amp;filename=_220.jpg"/>
          <p:cNvPicPr/>
          <p:nvPr/>
        </p:nvPicPr>
        <p:blipFill>
          <a:blip r:embed="rId4">
            <a:extLst>
              <a:ext uri="{28A0092B-C50C-407E-A947-70E740481C1C}">
                <a14:useLocalDpi xmlns:a14="http://schemas.microsoft.com/office/drawing/2010/main" val="0"/>
              </a:ext>
            </a:extLst>
          </a:blip>
          <a:srcRect/>
          <a:stretch>
            <a:fillRect/>
          </a:stretch>
        </p:blipFill>
        <p:spPr bwMode="auto">
          <a:xfrm>
            <a:off x="6912297" y="4017467"/>
            <a:ext cx="2231703" cy="2840533"/>
          </a:xfrm>
          <a:prstGeom prst="rect">
            <a:avLst/>
          </a:prstGeom>
          <a:noFill/>
          <a:ln>
            <a:noFill/>
          </a:ln>
        </p:spPr>
      </p:pic>
    </p:spTree>
    <p:extLst>
      <p:ext uri="{BB962C8B-B14F-4D97-AF65-F5344CB8AC3E}">
        <p14:creationId xmlns:p14="http://schemas.microsoft.com/office/powerpoint/2010/main" val="2039037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836712"/>
            <a:ext cx="8784975" cy="6924973"/>
          </a:xfrm>
          <a:prstGeom prst="rect">
            <a:avLst/>
          </a:prstGeom>
        </p:spPr>
        <p:txBody>
          <a:bodyPr wrap="square">
            <a:spAutoFit/>
          </a:bodyPr>
          <a:lstStyle/>
          <a:p>
            <a:pPr lvl="0" algn="ctr"/>
            <a:r>
              <a:rPr lang="es-ES" b="1" dirty="0"/>
              <a:t>MÚSCULOS PRINCIPALES QUE ACTÚAN EN LA VUELTA DE LIBRE</a:t>
            </a:r>
          </a:p>
          <a:p>
            <a:pPr lvl="0" algn="ctr"/>
            <a:endParaRPr lang="es-ES" b="1" dirty="0"/>
          </a:p>
          <a:p>
            <a:pPr marL="285750" indent="-285750">
              <a:buFont typeface="Arial" panose="020B0604020202020204" pitchFamily="34" charset="0"/>
              <a:buChar char="•"/>
            </a:pPr>
            <a:r>
              <a:rPr lang="en-US" dirty="0"/>
              <a:t>Rectus </a:t>
            </a:r>
            <a:r>
              <a:rPr lang="en-US" dirty="0" err="1"/>
              <a:t>femoris</a:t>
            </a:r>
            <a:endParaRPr lang="en-US" dirty="0"/>
          </a:p>
          <a:p>
            <a:pPr marL="285750" indent="-285750">
              <a:buFont typeface="Arial" panose="020B0604020202020204" pitchFamily="34" charset="0"/>
              <a:buChar char="•"/>
            </a:pPr>
            <a:r>
              <a:rPr lang="en-US" dirty="0"/>
              <a:t>Vastus </a:t>
            </a:r>
            <a:r>
              <a:rPr lang="en-US" dirty="0" err="1"/>
              <a:t>medialis</a:t>
            </a:r>
            <a:endParaRPr lang="en-US" dirty="0"/>
          </a:p>
          <a:p>
            <a:pPr marL="285750" indent="-285750">
              <a:buFont typeface="Arial" panose="020B0604020202020204" pitchFamily="34" charset="0"/>
              <a:buChar char="•"/>
            </a:pPr>
            <a:r>
              <a:rPr lang="en-US" dirty="0"/>
              <a:t>Vastus intermedius</a:t>
            </a:r>
          </a:p>
          <a:p>
            <a:pPr marL="285750" indent="-285750">
              <a:buFont typeface="Arial" panose="020B0604020202020204" pitchFamily="34" charset="0"/>
              <a:buChar char="•"/>
            </a:pPr>
            <a:r>
              <a:rPr lang="en-US" dirty="0"/>
              <a:t>Vastus </a:t>
            </a:r>
            <a:r>
              <a:rPr lang="en-US" dirty="0" err="1"/>
              <a:t>lateralis</a:t>
            </a:r>
            <a:endParaRPr lang="en-US" dirty="0"/>
          </a:p>
          <a:p>
            <a:pPr marL="285750" indent="-285750">
              <a:buFont typeface="Arial" panose="020B0604020202020204" pitchFamily="34" charset="0"/>
              <a:buChar char="•"/>
            </a:pPr>
            <a:r>
              <a:rPr lang="en-US" dirty="0"/>
              <a:t>Gluteus maximus</a:t>
            </a:r>
          </a:p>
          <a:p>
            <a:pPr marL="285750" indent="-285750">
              <a:buFont typeface="Arial" panose="020B0604020202020204" pitchFamily="34" charset="0"/>
              <a:buChar char="•"/>
            </a:pPr>
            <a:r>
              <a:rPr lang="en-US" dirty="0"/>
              <a:t>Gluteus </a:t>
            </a:r>
            <a:r>
              <a:rPr lang="en-US" dirty="0" err="1"/>
              <a:t>medius</a:t>
            </a:r>
            <a:endParaRPr lang="es-EC" dirty="0"/>
          </a:p>
          <a:p>
            <a:pPr marL="285750" lvl="0" indent="-285750">
              <a:buFont typeface="Arial" panose="020B0604020202020204" pitchFamily="34" charset="0"/>
              <a:buChar char="•"/>
            </a:pPr>
            <a:r>
              <a:rPr lang="es-ES" dirty="0" err="1"/>
              <a:t>Soleus</a:t>
            </a:r>
            <a:endParaRPr lang="es-ES" dirty="0"/>
          </a:p>
          <a:p>
            <a:pPr marL="285750" lvl="0" indent="-285750">
              <a:buFont typeface="Arial" panose="020B0604020202020204" pitchFamily="34" charset="0"/>
              <a:buChar char="•"/>
            </a:pPr>
            <a:r>
              <a:rPr lang="es-ES" dirty="0" err="1"/>
              <a:t>Gastrocnemius</a:t>
            </a: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 dirty="0"/>
          </a:p>
          <a:p>
            <a:pPr lvl="0"/>
            <a:r>
              <a:rPr lang="es-ES" sz="1200" dirty="0">
                <a:solidFill>
                  <a:prstClr val="black"/>
                </a:solidFill>
              </a:rPr>
              <a:t>Mcleod, </a:t>
            </a:r>
            <a:r>
              <a:rPr lang="es-ES" sz="1200" dirty="0" err="1">
                <a:solidFill>
                  <a:prstClr val="black"/>
                </a:solidFill>
              </a:rPr>
              <a:t>Ian</a:t>
            </a:r>
            <a:r>
              <a:rPr lang="es-ES" sz="1200" dirty="0">
                <a:solidFill>
                  <a:prstClr val="black"/>
                </a:solidFill>
              </a:rPr>
              <a:t>. </a:t>
            </a:r>
            <a:r>
              <a:rPr lang="es-ES" sz="1200" dirty="0" err="1">
                <a:solidFill>
                  <a:prstClr val="black"/>
                </a:solidFill>
              </a:rPr>
              <a:t>Swimming</a:t>
            </a:r>
            <a:r>
              <a:rPr lang="es-ES" sz="1200" dirty="0">
                <a:solidFill>
                  <a:prstClr val="black"/>
                </a:solidFill>
              </a:rPr>
              <a:t> </a:t>
            </a:r>
            <a:r>
              <a:rPr lang="es-ES" sz="1200" dirty="0" err="1">
                <a:solidFill>
                  <a:prstClr val="black"/>
                </a:solidFill>
              </a:rPr>
              <a:t>anatomy</a:t>
            </a:r>
            <a:r>
              <a:rPr lang="es-ES" sz="1200" dirty="0">
                <a:solidFill>
                  <a:prstClr val="black"/>
                </a:solidFill>
              </a:rPr>
              <a:t>. 2010</a:t>
            </a:r>
          </a:p>
          <a:p>
            <a:pPr lvl="0"/>
            <a:endParaRPr lang="es-ES" dirty="0"/>
          </a:p>
          <a:p>
            <a:pPr marL="285750" lvl="0" indent="-285750">
              <a:buFont typeface="Arial" panose="020B0604020202020204" pitchFamily="34" charset="0"/>
              <a:buChar char="•"/>
            </a:pPr>
            <a:endParaRPr lang="es-ES" b="1" dirty="0"/>
          </a:p>
          <a:p>
            <a:pPr lvl="0" algn="ctr"/>
            <a:endParaRPr lang="es-ES" b="1" dirty="0"/>
          </a:p>
          <a:p>
            <a:pPr lvl="0"/>
            <a:endParaRPr lang="es-EC" dirty="0"/>
          </a:p>
        </p:txBody>
      </p:sp>
      <p:pic>
        <p:nvPicPr>
          <p:cNvPr id="8" name="7 Imagen" descr="http://you-books.com/picture.php?transliterautor=M-Ian&amp;transliterbook=Swimming-Anatomy&amp;filename=_219.jpg"/>
          <p:cNvPicPr/>
          <p:nvPr/>
        </p:nvPicPr>
        <p:blipFill>
          <a:blip r:embed="rId2">
            <a:extLst>
              <a:ext uri="{28A0092B-C50C-407E-A947-70E740481C1C}">
                <a14:useLocalDpi xmlns:a14="http://schemas.microsoft.com/office/drawing/2010/main" val="0"/>
              </a:ext>
            </a:extLst>
          </a:blip>
          <a:srcRect/>
          <a:stretch>
            <a:fillRect/>
          </a:stretch>
        </p:blipFill>
        <p:spPr bwMode="auto">
          <a:xfrm>
            <a:off x="6777037" y="1285875"/>
            <a:ext cx="2305049" cy="2802433"/>
          </a:xfrm>
          <a:prstGeom prst="rect">
            <a:avLst/>
          </a:prstGeom>
          <a:noFill/>
          <a:ln>
            <a:noFill/>
          </a:ln>
        </p:spPr>
      </p:pic>
      <p:pic>
        <p:nvPicPr>
          <p:cNvPr id="9" name="8 Imagen" descr="http://you-books.com/picture.php?transliterautor=M-Ian&amp;transliterbook=Swimming-Anatomy&amp;filename=_220.jpg"/>
          <p:cNvPicPr/>
          <p:nvPr/>
        </p:nvPicPr>
        <p:blipFill>
          <a:blip r:embed="rId3">
            <a:extLst>
              <a:ext uri="{28A0092B-C50C-407E-A947-70E740481C1C}">
                <a14:useLocalDpi xmlns:a14="http://schemas.microsoft.com/office/drawing/2010/main" val="0"/>
              </a:ext>
            </a:extLst>
          </a:blip>
          <a:srcRect/>
          <a:stretch>
            <a:fillRect/>
          </a:stretch>
        </p:blipFill>
        <p:spPr bwMode="auto">
          <a:xfrm>
            <a:off x="6912297" y="4017467"/>
            <a:ext cx="2231703" cy="2840533"/>
          </a:xfrm>
          <a:prstGeom prst="rect">
            <a:avLst/>
          </a:prstGeom>
          <a:noFill/>
          <a:ln>
            <a:noFill/>
          </a:ln>
        </p:spPr>
      </p:pic>
      <p:pic>
        <p:nvPicPr>
          <p:cNvPr id="6" name="5 Imagen" descr="http://you-books.com/picture.php?transliterautor=M-Ian&amp;transliterbook=Swimming-Anatomy&amp;filename=_228.jpg"/>
          <p:cNvPicPr/>
          <p:nvPr/>
        </p:nvPicPr>
        <p:blipFill>
          <a:blip r:embed="rId4">
            <a:extLst>
              <a:ext uri="{28A0092B-C50C-407E-A947-70E740481C1C}">
                <a14:useLocalDpi xmlns:a14="http://schemas.microsoft.com/office/drawing/2010/main" val="0"/>
              </a:ext>
            </a:extLst>
          </a:blip>
          <a:srcRect/>
          <a:stretch>
            <a:fillRect/>
          </a:stretch>
        </p:blipFill>
        <p:spPr bwMode="auto">
          <a:xfrm>
            <a:off x="96355" y="3620794"/>
            <a:ext cx="6791325" cy="2688526"/>
          </a:xfrm>
          <a:prstGeom prst="rect">
            <a:avLst/>
          </a:prstGeom>
          <a:noFill/>
          <a:ln>
            <a:noFill/>
          </a:ln>
        </p:spPr>
      </p:pic>
    </p:spTree>
    <p:extLst>
      <p:ext uri="{BB962C8B-B14F-4D97-AF65-F5344CB8AC3E}">
        <p14:creationId xmlns:p14="http://schemas.microsoft.com/office/powerpoint/2010/main" val="4253003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11760" y="836712"/>
            <a:ext cx="3795654" cy="369332"/>
          </a:xfrm>
          <a:prstGeom prst="rect">
            <a:avLst/>
          </a:prstGeom>
        </p:spPr>
        <p:txBody>
          <a:bodyPr wrap="none">
            <a:spAutoFit/>
          </a:bodyPr>
          <a:lstStyle/>
          <a:p>
            <a:pPr lvl="0"/>
            <a:r>
              <a:rPr lang="es-ES" b="1" dirty="0"/>
              <a:t>FORMULACIÓN DEL PROBLEMA</a:t>
            </a:r>
            <a:endParaRPr lang="es-EC" dirty="0"/>
          </a:p>
        </p:txBody>
      </p:sp>
      <p:sp>
        <p:nvSpPr>
          <p:cNvPr id="4" name="3 Rectángulo"/>
          <p:cNvSpPr/>
          <p:nvPr/>
        </p:nvSpPr>
        <p:spPr>
          <a:xfrm>
            <a:off x="971600" y="1862197"/>
            <a:ext cx="7416824" cy="1200329"/>
          </a:xfrm>
          <a:prstGeom prst="rect">
            <a:avLst/>
          </a:prstGeom>
        </p:spPr>
        <p:txBody>
          <a:bodyPr wrap="square">
            <a:spAutoFit/>
          </a:bodyPr>
          <a:lstStyle/>
          <a:p>
            <a:pPr algn="just"/>
            <a:r>
              <a:rPr lang="es-ES" dirty="0"/>
              <a:t>¿Cómo influye un programa de fuerza explosiva para extremidades inferiores, en el mejoramiento de la partida y las vueltas del estilo Libre, en los nadadores de 11 a 17 años de edad del Club de Natación Valencia de Quito?</a:t>
            </a:r>
            <a:endParaRPr lang="es-EC" dirty="0"/>
          </a:p>
        </p:txBody>
      </p:sp>
      <p:sp>
        <p:nvSpPr>
          <p:cNvPr id="3" name="Rectángulo 2">
            <a:extLst>
              <a:ext uri="{FF2B5EF4-FFF2-40B4-BE49-F238E27FC236}">
                <a16:creationId xmlns="" xmlns:a16="http://schemas.microsoft.com/office/drawing/2014/main" id="{6DB78507-DEA9-4D88-9F68-283419712CA8}"/>
              </a:ext>
            </a:extLst>
          </p:cNvPr>
          <p:cNvSpPr/>
          <p:nvPr/>
        </p:nvSpPr>
        <p:spPr>
          <a:xfrm>
            <a:off x="971600" y="3718679"/>
            <a:ext cx="7416824" cy="3139321"/>
          </a:xfrm>
          <a:prstGeom prst="rect">
            <a:avLst/>
          </a:prstGeom>
        </p:spPr>
        <p:txBody>
          <a:bodyPr wrap="square">
            <a:spAutoFit/>
          </a:bodyPr>
          <a:lstStyle/>
          <a:p>
            <a:pPr algn="ctr"/>
            <a:r>
              <a:rPr lang="es-EC" b="1" dirty="0"/>
              <a:t>HIPÓTESIS </a:t>
            </a:r>
          </a:p>
          <a:p>
            <a:endParaRPr lang="es-EC" dirty="0"/>
          </a:p>
          <a:p>
            <a:pPr algn="just"/>
            <a:r>
              <a:rPr lang="es-EC" b="1" dirty="0"/>
              <a:t>Hi. </a:t>
            </a:r>
            <a:r>
              <a:rPr lang="es-EC" dirty="0"/>
              <a:t>El desarrollo de la fuerza explosiva en extremidades inferiores influye positivamente en el mejoramiento de la salida y las vueltas del estilo Libre, en los nadadores de 11 a 17 años de edad del Club de Natación Valencia.</a:t>
            </a:r>
          </a:p>
          <a:p>
            <a:pPr algn="just"/>
            <a:endParaRPr lang="es-EC" dirty="0"/>
          </a:p>
          <a:p>
            <a:pPr algn="just"/>
            <a:r>
              <a:rPr lang="es-ES" b="1" dirty="0"/>
              <a:t>Ho. </a:t>
            </a:r>
            <a:r>
              <a:rPr lang="es-ES" dirty="0"/>
              <a:t>El desarrollo de la fuerza explosiva en extremidades inferiores no influye en el mejoramiento de la salida y vueltas</a:t>
            </a:r>
            <a:r>
              <a:rPr lang="es-ES" b="1" dirty="0"/>
              <a:t> </a:t>
            </a:r>
            <a:r>
              <a:rPr lang="es-ES" dirty="0"/>
              <a:t>del estilo Libre, en los nadadores de 11 a 17 años de edad del Club de Natación Valencia.</a:t>
            </a:r>
            <a:endParaRPr lang="es-EC" dirty="0"/>
          </a:p>
          <a:p>
            <a:pPr algn="just"/>
            <a:endParaRPr lang="es-EC" dirty="0"/>
          </a:p>
        </p:txBody>
      </p:sp>
    </p:spTree>
    <p:extLst>
      <p:ext uri="{BB962C8B-B14F-4D97-AF65-F5344CB8AC3E}">
        <p14:creationId xmlns:p14="http://schemas.microsoft.com/office/powerpoint/2010/main" val="2046535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39952" y="876108"/>
            <a:ext cx="1437701" cy="369332"/>
          </a:xfrm>
          <a:prstGeom prst="rect">
            <a:avLst/>
          </a:prstGeom>
        </p:spPr>
        <p:txBody>
          <a:bodyPr wrap="none">
            <a:spAutoFit/>
          </a:bodyPr>
          <a:lstStyle/>
          <a:p>
            <a:pPr lvl="0" algn="ctr"/>
            <a:r>
              <a:rPr lang="es-ES" b="1" dirty="0"/>
              <a:t>OBJETIVOS</a:t>
            </a:r>
            <a:endParaRPr lang="es-EC" dirty="0"/>
          </a:p>
        </p:txBody>
      </p:sp>
      <p:sp>
        <p:nvSpPr>
          <p:cNvPr id="3" name="2 Rectángulo"/>
          <p:cNvSpPr/>
          <p:nvPr/>
        </p:nvSpPr>
        <p:spPr>
          <a:xfrm>
            <a:off x="395536" y="1028343"/>
            <a:ext cx="8424936" cy="5447645"/>
          </a:xfrm>
          <a:prstGeom prst="rect">
            <a:avLst/>
          </a:prstGeom>
        </p:spPr>
        <p:txBody>
          <a:bodyPr wrap="square">
            <a:spAutoFit/>
          </a:bodyPr>
          <a:lstStyle/>
          <a:p>
            <a:pPr lvl="2"/>
            <a:endParaRPr lang="es-ES" b="1" i="1" dirty="0"/>
          </a:p>
          <a:p>
            <a:pPr lvl="2"/>
            <a:endParaRPr lang="es-ES" b="1" i="1" dirty="0"/>
          </a:p>
          <a:p>
            <a:pPr lvl="2"/>
            <a:r>
              <a:rPr lang="es-ES" b="1" i="1" dirty="0"/>
              <a:t>Objetivo General</a:t>
            </a:r>
          </a:p>
          <a:p>
            <a:pPr lvl="2"/>
            <a:endParaRPr lang="es-EC" sz="1600" dirty="0"/>
          </a:p>
          <a:p>
            <a:r>
              <a:rPr lang="es-ES" dirty="0"/>
              <a:t>Mejorar la salida y las vueltas del estilo Libre mediante la aplicación de un programa de ejercicios de fuerza explosiva en extremidades inferiores, en los nadadores de 11 a 17 años de edad del Club Valencia.</a:t>
            </a:r>
          </a:p>
          <a:p>
            <a:endParaRPr lang="es-ES" sz="1600" dirty="0"/>
          </a:p>
          <a:p>
            <a:endParaRPr lang="es-ES" sz="1600" dirty="0"/>
          </a:p>
          <a:p>
            <a:endParaRPr lang="es-EC" sz="1600" dirty="0"/>
          </a:p>
          <a:p>
            <a:pPr lvl="2"/>
            <a:r>
              <a:rPr lang="es-EC" b="1" i="1" dirty="0"/>
              <a:t>Objetivos  Específicos</a:t>
            </a:r>
          </a:p>
          <a:p>
            <a:pPr lvl="2"/>
            <a:endParaRPr lang="es-EC" b="1" i="1" dirty="0"/>
          </a:p>
          <a:p>
            <a:pPr marL="285750" lvl="0" indent="-285750">
              <a:buFont typeface="Arial" panose="020B0604020202020204" pitchFamily="34" charset="0"/>
              <a:buChar char="•"/>
            </a:pPr>
            <a:r>
              <a:rPr lang="es-ES" dirty="0"/>
              <a:t>Diagnosticar el estado de la ejecución de la partida y las vueltas de libre en los nadadores sujetos de estudio.</a:t>
            </a:r>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S" dirty="0"/>
              <a:t>Diagnosticar el estado de la fuerza explosiva en extremidades inferiores en los nadadores sujetos de estudio.</a:t>
            </a:r>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S" dirty="0"/>
              <a:t>Crear y aplicar un programa de ejercicios pliométricos para el desarrollo de la fuerza explosiva en extremidades inferiores.</a:t>
            </a:r>
            <a:endParaRPr lang="es-EC" sz="1600" dirty="0"/>
          </a:p>
        </p:txBody>
      </p:sp>
    </p:spTree>
    <p:extLst>
      <p:ext uri="{BB962C8B-B14F-4D97-AF65-F5344CB8AC3E}">
        <p14:creationId xmlns:p14="http://schemas.microsoft.com/office/powerpoint/2010/main" val="2191625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8624</TotalTime>
  <Words>2912</Words>
  <Application>Microsoft Office PowerPoint</Application>
  <PresentationFormat>Presentación en pantalla (4:3)</PresentationFormat>
  <Paragraphs>236</Paragraphs>
  <Slides>32</Slides>
  <Notes>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CATEGORÍA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CHRISTIAN</dc:creator>
  <cp:lastModifiedBy>sc</cp:lastModifiedBy>
  <cp:revision>80</cp:revision>
  <dcterms:created xsi:type="dcterms:W3CDTF">2018-12-03T17:02:21Z</dcterms:created>
  <dcterms:modified xsi:type="dcterms:W3CDTF">2018-12-10T23:35:26Z</dcterms:modified>
</cp:coreProperties>
</file>