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83" r:id="rId4"/>
    <p:sldId id="284" r:id="rId5"/>
    <p:sldId id="259" r:id="rId6"/>
    <p:sldId id="258" r:id="rId7"/>
    <p:sldId id="282" r:id="rId8"/>
    <p:sldId id="262" r:id="rId9"/>
    <p:sldId id="280" r:id="rId10"/>
    <p:sldId id="285" r:id="rId11"/>
    <p:sldId id="290" r:id="rId12"/>
    <p:sldId id="286" r:id="rId13"/>
    <p:sldId id="287" r:id="rId14"/>
    <p:sldId id="288" r:id="rId15"/>
    <p:sldId id="289" r:id="rId16"/>
    <p:sldId id="269" r:id="rId17"/>
    <p:sldId id="270" r:id="rId18"/>
    <p:sldId id="271" r:id="rId19"/>
    <p:sldId id="272" r:id="rId20"/>
    <p:sldId id="273" r:id="rId21"/>
    <p:sldId id="274" r:id="rId22"/>
    <p:sldId id="275" r:id="rId23"/>
    <p:sldId id="276" r:id="rId24"/>
    <p:sldId id="277" r:id="rId25"/>
    <p:sldId id="278" r:id="rId26"/>
    <p:sldId id="291" r:id="rId27"/>
    <p:sldId id="292" r:id="rId28"/>
    <p:sldId id="293" r:id="rId29"/>
    <p:sldId id="294"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60"/>
  </p:normalViewPr>
  <p:slideViewPr>
    <p:cSldViewPr snapToGrid="0">
      <p:cViewPr varScale="1">
        <p:scale>
          <a:sx n="74" d="100"/>
          <a:sy n="74"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oleObject" Target="file:///E:\Users\Jeannette\Documents\JEANNY\MAESTRIA\15.3.%20POSTER%20ACAD&#201;MICO\DATOS%20POST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Users\Jeannette\Documents\JEANNY\MAESTRIA\TESIS\TABULACION%20RESULTADOS%20TE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Users\Jeannette\Documents\JEANNY\MAESTRIA\TESIS\TABULACION%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Users\Jeannette\Documents\JEANNY\MAESTRIA\TESIS\TABULACION%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Users\Jeannette\Documents\JEANNY\MAESTRIA\TESIS\TABULACION%20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pivotSource>
    <c:name>[DATOS POSTER.xlsx]Hoja1!Tabla dinámica2</c:name>
    <c:fmtId val="-1"/>
  </c:pivotSource>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Cantidad de evidencias por Hospital entre 2015 y 2017</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5"/>
          </a:solidFill>
          <a:ln>
            <a:noFill/>
          </a:ln>
          <a:effectLst/>
        </c:spPr>
        <c:marker>
          <c:symbol val="none"/>
        </c:marker>
      </c:pivotFmt>
      <c:pivotFmt>
        <c:idx val="1"/>
        <c:spPr>
          <a:solidFill>
            <a:schemeClr val="accent6">
              <a:lumMod val="60000"/>
              <a:lumOff val="40000"/>
            </a:schemeClr>
          </a:solidFill>
          <a:ln>
            <a:noFill/>
          </a:ln>
          <a:effectLst/>
        </c:spPr>
      </c:pivotFmt>
      <c:pivotFmt>
        <c:idx val="2"/>
        <c:spPr>
          <a:solidFill>
            <a:schemeClr val="accent6">
              <a:lumMod val="60000"/>
              <a:lumOff val="40000"/>
            </a:schemeClr>
          </a:solidFill>
          <a:ln>
            <a:noFill/>
          </a:ln>
          <a:effectLst/>
        </c:spPr>
      </c:pivotFmt>
      <c:pivotFmt>
        <c:idx val="3"/>
        <c:spPr>
          <a:solidFill>
            <a:schemeClr val="accent2">
              <a:lumMod val="60000"/>
              <a:lumOff val="40000"/>
            </a:schemeClr>
          </a:solidFill>
          <a:ln>
            <a:noFill/>
          </a:ln>
          <a:effectLst/>
        </c:spPr>
      </c:pivotFmt>
      <c:pivotFmt>
        <c:idx val="4"/>
        <c:spPr>
          <a:solidFill>
            <a:schemeClr val="accent2">
              <a:lumMod val="60000"/>
              <a:lumOff val="40000"/>
            </a:schemeClr>
          </a:solidFill>
          <a:ln>
            <a:noFill/>
          </a:ln>
          <a:effectLst/>
        </c:spPr>
      </c:pivotFmt>
      <c:pivotFmt>
        <c:idx val="5"/>
        <c:spPr>
          <a:solidFill>
            <a:schemeClr val="accent2">
              <a:lumMod val="60000"/>
              <a:lumOff val="40000"/>
            </a:schemeClr>
          </a:solidFill>
          <a:ln>
            <a:noFill/>
          </a:ln>
          <a:effectLst/>
        </c:spPr>
      </c:pivotFmt>
      <c:pivotFmt>
        <c:idx val="6"/>
        <c:spPr>
          <a:solidFill>
            <a:schemeClr val="accent1">
              <a:lumMod val="40000"/>
              <a:lumOff val="60000"/>
            </a:schemeClr>
          </a:solidFill>
          <a:ln>
            <a:noFill/>
          </a:ln>
          <a:effectLst/>
        </c:spPr>
      </c:pivotFmt>
      <c:pivotFmt>
        <c:idx val="7"/>
        <c:spPr>
          <a:solidFill>
            <a:schemeClr val="accent5"/>
          </a:solidFill>
          <a:ln>
            <a:noFill/>
          </a:ln>
          <a:effectLst/>
        </c:spPr>
        <c:marker>
          <c:symbol val="none"/>
        </c:marker>
      </c:pivotFmt>
      <c:pivotFmt>
        <c:idx val="8"/>
        <c:spPr>
          <a:solidFill>
            <a:schemeClr val="accent2">
              <a:lumMod val="60000"/>
              <a:lumOff val="40000"/>
            </a:schemeClr>
          </a:solidFill>
          <a:ln>
            <a:noFill/>
          </a:ln>
          <a:effectLst/>
        </c:spPr>
      </c:pivotFmt>
      <c:pivotFmt>
        <c:idx val="9"/>
        <c:spPr>
          <a:solidFill>
            <a:schemeClr val="accent2">
              <a:lumMod val="60000"/>
              <a:lumOff val="40000"/>
            </a:schemeClr>
          </a:solidFill>
          <a:ln>
            <a:noFill/>
          </a:ln>
          <a:effectLst/>
        </c:spPr>
      </c:pivotFmt>
      <c:pivotFmt>
        <c:idx val="10"/>
        <c:spPr>
          <a:solidFill>
            <a:schemeClr val="accent2">
              <a:lumMod val="60000"/>
              <a:lumOff val="40000"/>
            </a:schemeClr>
          </a:solidFill>
          <a:ln>
            <a:noFill/>
          </a:ln>
          <a:effectLst/>
        </c:spPr>
      </c:pivotFmt>
      <c:pivotFmt>
        <c:idx val="11"/>
        <c:spPr>
          <a:solidFill>
            <a:schemeClr val="accent6">
              <a:lumMod val="60000"/>
              <a:lumOff val="40000"/>
            </a:schemeClr>
          </a:solidFill>
          <a:ln>
            <a:noFill/>
          </a:ln>
          <a:effectLst/>
        </c:spPr>
      </c:pivotFmt>
      <c:pivotFmt>
        <c:idx val="12"/>
        <c:spPr>
          <a:solidFill>
            <a:schemeClr val="accent6">
              <a:lumMod val="60000"/>
              <a:lumOff val="40000"/>
            </a:schemeClr>
          </a:solidFill>
          <a:ln>
            <a:noFill/>
          </a:ln>
          <a:effectLst/>
        </c:spPr>
      </c:pivotFmt>
      <c:pivotFmt>
        <c:idx val="13"/>
        <c:spPr>
          <a:solidFill>
            <a:schemeClr val="accent1">
              <a:lumMod val="40000"/>
              <a:lumOff val="60000"/>
            </a:schemeClr>
          </a:solidFill>
          <a:ln>
            <a:noFill/>
          </a:ln>
          <a:effectLst/>
        </c:spPr>
      </c:pivotFmt>
      <c:pivotFmt>
        <c:idx val="14"/>
        <c:spPr>
          <a:solidFill>
            <a:schemeClr val="accent5"/>
          </a:solidFill>
          <a:ln>
            <a:noFill/>
          </a:ln>
          <a:effectLst/>
        </c:spPr>
        <c:marker>
          <c:symbol val="none"/>
        </c:marker>
      </c:pivotFmt>
      <c:pivotFmt>
        <c:idx val="15"/>
        <c:spPr>
          <a:solidFill>
            <a:schemeClr val="accent2">
              <a:lumMod val="60000"/>
              <a:lumOff val="40000"/>
            </a:schemeClr>
          </a:solidFill>
          <a:ln>
            <a:noFill/>
          </a:ln>
          <a:effectLst/>
        </c:spPr>
      </c:pivotFmt>
      <c:pivotFmt>
        <c:idx val="16"/>
        <c:spPr>
          <a:solidFill>
            <a:schemeClr val="accent2">
              <a:lumMod val="60000"/>
              <a:lumOff val="40000"/>
            </a:schemeClr>
          </a:solidFill>
          <a:ln>
            <a:noFill/>
          </a:ln>
          <a:effectLst/>
        </c:spPr>
      </c:pivotFmt>
      <c:pivotFmt>
        <c:idx val="17"/>
        <c:spPr>
          <a:solidFill>
            <a:schemeClr val="accent2">
              <a:lumMod val="60000"/>
              <a:lumOff val="40000"/>
            </a:schemeClr>
          </a:solidFill>
          <a:ln>
            <a:noFill/>
          </a:ln>
          <a:effectLst/>
        </c:spPr>
      </c:pivotFmt>
      <c:pivotFmt>
        <c:idx val="18"/>
        <c:spPr>
          <a:solidFill>
            <a:schemeClr val="accent6">
              <a:lumMod val="60000"/>
              <a:lumOff val="40000"/>
            </a:schemeClr>
          </a:solidFill>
          <a:ln>
            <a:noFill/>
          </a:ln>
          <a:effectLst/>
        </c:spPr>
      </c:pivotFmt>
      <c:pivotFmt>
        <c:idx val="19"/>
        <c:spPr>
          <a:solidFill>
            <a:schemeClr val="accent6">
              <a:lumMod val="60000"/>
              <a:lumOff val="40000"/>
            </a:schemeClr>
          </a:solidFill>
          <a:ln>
            <a:noFill/>
          </a:ln>
          <a:effectLst/>
        </c:spPr>
      </c:pivotFmt>
      <c:pivotFmt>
        <c:idx val="20"/>
        <c:spPr>
          <a:solidFill>
            <a:schemeClr val="accent1">
              <a:lumMod val="40000"/>
              <a:lumOff val="60000"/>
            </a:schemeClr>
          </a:solidFill>
          <a:ln>
            <a:noFill/>
          </a:ln>
          <a:effectLst/>
        </c:spPr>
      </c:pivotFmt>
    </c:pivotFmts>
    <c:plotArea>
      <c:layout/>
      <c:barChart>
        <c:barDir val="bar"/>
        <c:grouping val="clustered"/>
        <c:varyColors val="0"/>
        <c:ser>
          <c:idx val="0"/>
          <c:order val="0"/>
          <c:tx>
            <c:strRef>
              <c:f>Hoja1!$B$19</c:f>
              <c:strCache>
                <c:ptCount val="1"/>
                <c:pt idx="0">
                  <c:v>Total</c:v>
                </c:pt>
              </c:strCache>
            </c:strRef>
          </c:tx>
          <c:spPr>
            <a:solidFill>
              <a:schemeClr val="accent5"/>
            </a:solidFill>
            <a:ln>
              <a:noFill/>
            </a:ln>
            <a:effectLst/>
          </c:spPr>
          <c:invertIfNegative val="0"/>
          <c:dPt>
            <c:idx val="0"/>
            <c:invertIfNegative val="0"/>
            <c:bubble3D val="0"/>
            <c:spPr>
              <a:solidFill>
                <a:schemeClr val="accent2">
                  <a:lumMod val="60000"/>
                  <a:lumOff val="40000"/>
                </a:schemeClr>
              </a:solidFill>
              <a:ln>
                <a:noFill/>
              </a:ln>
              <a:effectLst/>
            </c:spPr>
          </c:dPt>
          <c:dPt>
            <c:idx val="1"/>
            <c:invertIfNegative val="0"/>
            <c:bubble3D val="0"/>
            <c:spPr>
              <a:solidFill>
                <a:schemeClr val="accent2">
                  <a:lumMod val="60000"/>
                  <a:lumOff val="40000"/>
                </a:schemeClr>
              </a:solidFill>
              <a:ln>
                <a:noFill/>
              </a:ln>
              <a:effectLst/>
            </c:spPr>
          </c:dPt>
          <c:dPt>
            <c:idx val="2"/>
            <c:invertIfNegative val="0"/>
            <c:bubble3D val="0"/>
            <c:spPr>
              <a:solidFill>
                <a:schemeClr val="accent2">
                  <a:lumMod val="60000"/>
                  <a:lumOff val="40000"/>
                </a:schemeClr>
              </a:solidFill>
              <a:ln>
                <a:noFill/>
              </a:ln>
              <a:effectLst/>
            </c:spPr>
          </c:dPt>
          <c:dPt>
            <c:idx val="3"/>
            <c:invertIfNegative val="0"/>
            <c:bubble3D val="0"/>
            <c:spPr>
              <a:solidFill>
                <a:schemeClr val="accent6">
                  <a:lumMod val="60000"/>
                  <a:lumOff val="40000"/>
                </a:schemeClr>
              </a:solidFill>
              <a:ln>
                <a:noFill/>
              </a:ln>
              <a:effectLst/>
            </c:spPr>
          </c:dPt>
          <c:dPt>
            <c:idx val="4"/>
            <c:invertIfNegative val="0"/>
            <c:bubble3D val="0"/>
            <c:spPr>
              <a:solidFill>
                <a:schemeClr val="accent6">
                  <a:lumMod val="60000"/>
                  <a:lumOff val="40000"/>
                </a:schemeClr>
              </a:solidFill>
              <a:ln>
                <a:noFill/>
              </a:ln>
              <a:effectLst/>
            </c:spPr>
          </c:dPt>
          <c:dPt>
            <c:idx val="5"/>
            <c:invertIfNegative val="0"/>
            <c:bubble3D val="0"/>
            <c:spPr>
              <a:solidFill>
                <a:schemeClr val="accent1">
                  <a:lumMod val="40000"/>
                  <a:lumOff val="60000"/>
                </a:schemeClr>
              </a:solidFill>
              <a:ln>
                <a:noFill/>
              </a:ln>
              <a:effectLst/>
            </c:spPr>
          </c:dPt>
          <c:cat>
            <c:multiLvlStrRef>
              <c:f>Hoja1!$A$20:$A$29</c:f>
              <c:multiLvlStrCache>
                <c:ptCount val="6"/>
                <c:lvl>
                  <c:pt idx="0">
                    <c:v>2015</c:v>
                  </c:pt>
                  <c:pt idx="1">
                    <c:v>2016</c:v>
                  </c:pt>
                  <c:pt idx="2">
                    <c:v>2017</c:v>
                  </c:pt>
                  <c:pt idx="3">
                    <c:v>2015</c:v>
                  </c:pt>
                  <c:pt idx="4">
                    <c:v>2016</c:v>
                  </c:pt>
                  <c:pt idx="5">
                    <c:v>2017</c:v>
                  </c:pt>
                </c:lvl>
                <c:lvl>
                  <c:pt idx="0">
                    <c:v>HCAM</c:v>
                  </c:pt>
                  <c:pt idx="3">
                    <c:v>HEE</c:v>
                  </c:pt>
                  <c:pt idx="5">
                    <c:v>HEFFAA</c:v>
                  </c:pt>
                </c:lvl>
              </c:multiLvlStrCache>
            </c:multiLvlStrRef>
          </c:cat>
          <c:val>
            <c:numRef>
              <c:f>Hoja1!$B$20:$B$29</c:f>
              <c:numCache>
                <c:formatCode>General</c:formatCode>
                <c:ptCount val="6"/>
                <c:pt idx="0">
                  <c:v>40</c:v>
                </c:pt>
                <c:pt idx="1">
                  <c:v>27</c:v>
                </c:pt>
                <c:pt idx="2">
                  <c:v>43</c:v>
                </c:pt>
                <c:pt idx="3">
                  <c:v>23</c:v>
                </c:pt>
                <c:pt idx="4">
                  <c:v>18</c:v>
                </c:pt>
                <c:pt idx="5">
                  <c:v>3</c:v>
                </c:pt>
              </c:numCache>
            </c:numRef>
          </c:val>
        </c:ser>
        <c:dLbls>
          <c:showLegendKey val="0"/>
          <c:showVal val="0"/>
          <c:showCatName val="0"/>
          <c:showSerName val="0"/>
          <c:showPercent val="0"/>
          <c:showBubbleSize val="0"/>
        </c:dLbls>
        <c:gapWidth val="182"/>
        <c:axId val="186256224"/>
        <c:axId val="186256616"/>
      </c:barChart>
      <c:catAx>
        <c:axId val="18625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86256616"/>
        <c:crosses val="autoZero"/>
        <c:auto val="1"/>
        <c:lblAlgn val="ctr"/>
        <c:lblOffset val="100"/>
        <c:noMultiLvlLbl val="0"/>
      </c:catAx>
      <c:valAx>
        <c:axId val="186256616"/>
        <c:scaling>
          <c:orientation val="minMax"/>
        </c:scaling>
        <c:delete val="0"/>
        <c:axPos val="b"/>
        <c:majorGridlines>
          <c:spPr>
            <a:ln w="9525" cap="flat" cmpd="sng" algn="ctr">
              <a:solidFill>
                <a:schemeClr val="accent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862562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600"/>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DISPONIBILIDAD</a:t>
            </a:r>
            <a:r>
              <a:rPr lang="en-US" sz="1200" baseline="0"/>
              <a:t> DE MAPAS DE CONOCIMIENTO EN LOS HOSPITALES PUBLICOS DEL CANTÓN QUITO</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Hoja3!$C$2:$G$2</c:f>
              <c:strCache>
                <c:ptCount val="5"/>
                <c:pt idx="0">
                  <c:v>nunca</c:v>
                </c:pt>
                <c:pt idx="1">
                  <c:v>rara vez</c:v>
                </c:pt>
                <c:pt idx="2">
                  <c:v>ocasionalmente</c:v>
                </c:pt>
                <c:pt idx="3">
                  <c:v>casi siempre</c:v>
                </c:pt>
                <c:pt idx="4">
                  <c:v>siempre</c:v>
                </c:pt>
              </c:strCache>
            </c:strRef>
          </c:cat>
          <c:val>
            <c:numRef>
              <c:f>Hoja3!$C$4:$G$4</c:f>
              <c:numCache>
                <c:formatCode>General</c:formatCode>
                <c:ptCount val="5"/>
                <c:pt idx="0" formatCode="0%">
                  <c:v>1</c:v>
                </c:pt>
              </c:numCache>
            </c:numRef>
          </c:val>
        </c:ser>
        <c:dLbls>
          <c:dLblPos val="inEnd"/>
          <c:showLegendKey val="0"/>
          <c:showVal val="1"/>
          <c:showCatName val="0"/>
          <c:showSerName val="0"/>
          <c:showPercent val="0"/>
          <c:showBubbleSize val="0"/>
        </c:dLbls>
        <c:gapWidth val="65"/>
        <c:axId val="186257400"/>
        <c:axId val="186257792"/>
      </c:barChart>
      <c:catAx>
        <c:axId val="1862574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86257792"/>
        <c:crosses val="autoZero"/>
        <c:auto val="1"/>
        <c:lblAlgn val="ctr"/>
        <c:lblOffset val="100"/>
        <c:noMultiLvlLbl val="0"/>
      </c:catAx>
      <c:valAx>
        <c:axId val="186257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862574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cap="all" spc="120" normalizeH="0" baseline="0">
                <a:solidFill>
                  <a:sysClr val="windowText" lastClr="000000">
                    <a:lumMod val="65000"/>
                    <a:lumOff val="35000"/>
                  </a:sysClr>
                </a:solidFill>
                <a:latin typeface="+mn-lt"/>
                <a:ea typeface="+mn-ea"/>
                <a:cs typeface="+mn-cs"/>
              </a:defRPr>
            </a:pPr>
            <a:r>
              <a:rPr lang="es-EC" sz="1050" b="1" i="0" cap="all" baseline="0">
                <a:effectLst/>
              </a:rPr>
              <a:t>datos del departamento de docencia e investigacion del hcam</a:t>
            </a:r>
            <a:endParaRPr lang="es-EC" sz="1050">
              <a:effectLst/>
            </a:endParaRPr>
          </a:p>
        </c:rich>
      </c:tx>
      <c:layout>
        <c:manualLayout>
          <c:xMode val="edge"/>
          <c:yMode val="edge"/>
          <c:x val="0.19306830227937227"/>
          <c:y val="4.3363045049385693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cap="all" spc="120" normalizeH="0" baseline="0">
              <a:solidFill>
                <a:sysClr val="windowText" lastClr="000000">
                  <a:lumMod val="65000"/>
                  <a:lumOff val="35000"/>
                </a:sysClr>
              </a:solidFill>
              <a:latin typeface="+mn-lt"/>
              <a:ea typeface="+mn-ea"/>
              <a:cs typeface="+mn-cs"/>
            </a:defRPr>
          </a:pPr>
          <a:endParaRPr lang="es-EC"/>
        </a:p>
      </c:txPr>
    </c:title>
    <c:autoTitleDeleted val="0"/>
    <c:plotArea>
      <c:layout/>
      <c:barChart>
        <c:barDir val="col"/>
        <c:grouping val="clustered"/>
        <c:varyColors val="0"/>
        <c:ser>
          <c:idx val="0"/>
          <c:order val="0"/>
          <c:tx>
            <c:strRef>
              <c:f>Hoja1!$C$2</c:f>
              <c:strCache>
                <c:ptCount val="1"/>
                <c:pt idx="0">
                  <c:v>investigaciones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Hoja1!$B$3:$B$6</c:f>
              <c:numCache>
                <c:formatCode>General</c:formatCode>
                <c:ptCount val="4"/>
                <c:pt idx="0">
                  <c:v>2015</c:v>
                </c:pt>
                <c:pt idx="1">
                  <c:v>2016</c:v>
                </c:pt>
                <c:pt idx="2">
                  <c:v>2017</c:v>
                </c:pt>
                <c:pt idx="3">
                  <c:v>2018</c:v>
                </c:pt>
              </c:numCache>
            </c:numRef>
          </c:cat>
          <c:val>
            <c:numRef>
              <c:f>Hoja1!$C$3:$C$6</c:f>
              <c:numCache>
                <c:formatCode>General</c:formatCode>
                <c:ptCount val="4"/>
                <c:pt idx="0">
                  <c:v>2</c:v>
                </c:pt>
                <c:pt idx="1">
                  <c:v>99</c:v>
                </c:pt>
                <c:pt idx="2">
                  <c:v>67</c:v>
                </c:pt>
                <c:pt idx="3">
                  <c:v>83</c:v>
                </c:pt>
              </c:numCache>
            </c:numRef>
          </c:val>
        </c:ser>
        <c:ser>
          <c:idx val="1"/>
          <c:order val="1"/>
          <c:tx>
            <c:strRef>
              <c:f>Hoja1!$D$2</c:f>
              <c:strCache>
                <c:ptCount val="1"/>
                <c:pt idx="0">
                  <c:v>publicaciones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Hoja1!$B$3:$B$6</c:f>
              <c:numCache>
                <c:formatCode>General</c:formatCode>
                <c:ptCount val="4"/>
                <c:pt idx="0">
                  <c:v>2015</c:v>
                </c:pt>
                <c:pt idx="1">
                  <c:v>2016</c:v>
                </c:pt>
                <c:pt idx="2">
                  <c:v>2017</c:v>
                </c:pt>
                <c:pt idx="3">
                  <c:v>2018</c:v>
                </c:pt>
              </c:numCache>
            </c:numRef>
          </c:cat>
          <c:val>
            <c:numRef>
              <c:f>Hoja1!$D$3:$D$6</c:f>
              <c:numCache>
                <c:formatCode>General</c:formatCode>
                <c:ptCount val="4"/>
                <c:pt idx="0">
                  <c:v>30</c:v>
                </c:pt>
                <c:pt idx="1">
                  <c:v>30</c:v>
                </c:pt>
                <c:pt idx="2">
                  <c:v>30</c:v>
                </c:pt>
                <c:pt idx="3">
                  <c:v>30</c:v>
                </c:pt>
              </c:numCache>
            </c:numRef>
          </c:val>
        </c:ser>
        <c:ser>
          <c:idx val="2"/>
          <c:order val="2"/>
          <c:tx>
            <c:strRef>
              <c:f>Hoja1!$E$2</c:f>
              <c:strCache>
                <c:ptCount val="1"/>
                <c:pt idx="0">
                  <c:v>artículos científicos publicados</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Hoja1!$B$3:$B$6</c:f>
              <c:numCache>
                <c:formatCode>General</c:formatCode>
                <c:ptCount val="4"/>
                <c:pt idx="0">
                  <c:v>2015</c:v>
                </c:pt>
                <c:pt idx="1">
                  <c:v>2016</c:v>
                </c:pt>
                <c:pt idx="2">
                  <c:v>2017</c:v>
                </c:pt>
                <c:pt idx="3">
                  <c:v>2018</c:v>
                </c:pt>
              </c:numCache>
            </c:numRef>
          </c:cat>
          <c:val>
            <c:numRef>
              <c:f>Hoja1!$E$3:$E$6</c:f>
              <c:numCache>
                <c:formatCode>General</c:formatCode>
                <c:ptCount val="4"/>
                <c:pt idx="0">
                  <c:v>1</c:v>
                </c:pt>
                <c:pt idx="1">
                  <c:v>30</c:v>
                </c:pt>
                <c:pt idx="2">
                  <c:v>40</c:v>
                </c:pt>
                <c:pt idx="3">
                  <c:v>40</c:v>
                </c:pt>
              </c:numCache>
            </c:numRef>
          </c:val>
        </c:ser>
        <c:ser>
          <c:idx val="3"/>
          <c:order val="3"/>
          <c:tx>
            <c:strRef>
              <c:f>Hoja1!$F$2</c:f>
              <c:strCache>
                <c:ptCount val="1"/>
                <c:pt idx="0">
                  <c:v>capacitaciones formales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Hoja1!$B$3:$B$6</c:f>
              <c:numCache>
                <c:formatCode>General</c:formatCode>
                <c:ptCount val="4"/>
                <c:pt idx="0">
                  <c:v>2015</c:v>
                </c:pt>
                <c:pt idx="1">
                  <c:v>2016</c:v>
                </c:pt>
                <c:pt idx="2">
                  <c:v>2017</c:v>
                </c:pt>
                <c:pt idx="3">
                  <c:v>2018</c:v>
                </c:pt>
              </c:numCache>
            </c:numRef>
          </c:cat>
          <c:val>
            <c:numRef>
              <c:f>Hoja1!$F$3:$F$6</c:f>
              <c:numCache>
                <c:formatCode>General</c:formatCode>
                <c:ptCount val="4"/>
                <c:pt idx="0">
                  <c:v>540</c:v>
                </c:pt>
                <c:pt idx="1">
                  <c:v>680</c:v>
                </c:pt>
                <c:pt idx="2">
                  <c:v>989</c:v>
                </c:pt>
                <c:pt idx="3">
                  <c:v>570</c:v>
                </c:pt>
              </c:numCache>
            </c:numRef>
          </c:val>
        </c:ser>
        <c:dLbls>
          <c:dLblPos val="outEnd"/>
          <c:showLegendKey val="0"/>
          <c:showVal val="1"/>
          <c:showCatName val="0"/>
          <c:showSerName val="0"/>
          <c:showPercent val="0"/>
          <c:showBubbleSize val="0"/>
        </c:dLbls>
        <c:gapWidth val="444"/>
        <c:overlap val="-90"/>
        <c:axId val="186258576"/>
        <c:axId val="186259360"/>
      </c:barChart>
      <c:catAx>
        <c:axId val="186258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86259360"/>
        <c:crosses val="autoZero"/>
        <c:auto val="1"/>
        <c:lblAlgn val="ctr"/>
        <c:lblOffset val="100"/>
        <c:noMultiLvlLbl val="0"/>
      </c:catAx>
      <c:valAx>
        <c:axId val="186259360"/>
        <c:scaling>
          <c:orientation val="minMax"/>
        </c:scaling>
        <c:delete val="1"/>
        <c:axPos val="l"/>
        <c:numFmt formatCode="General" sourceLinked="1"/>
        <c:majorTickMark val="none"/>
        <c:minorTickMark val="none"/>
        <c:tickLblPos val="nextTo"/>
        <c:crossAx val="1862585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r>
              <a:rPr lang="es-EC" sz="1050" dirty="0"/>
              <a:t>datos</a:t>
            </a:r>
            <a:r>
              <a:rPr lang="es-EC" sz="1050" baseline="0" dirty="0"/>
              <a:t> del departamento de docencia e </a:t>
            </a:r>
            <a:r>
              <a:rPr lang="es-EC" sz="1050" baseline="0" dirty="0" err="1"/>
              <a:t>investigacion</a:t>
            </a:r>
            <a:r>
              <a:rPr lang="es-EC" sz="1050" baseline="0" dirty="0"/>
              <a:t> del </a:t>
            </a:r>
            <a:r>
              <a:rPr lang="es-EC" sz="1050" baseline="0" dirty="0" err="1"/>
              <a:t>hpas</a:t>
            </a:r>
            <a:endParaRPr lang="es-EC" sz="1050" dirty="0"/>
          </a:p>
        </c:rich>
      </c:tx>
      <c:overlay val="0"/>
      <c:spPr>
        <a:noFill/>
        <a:ln>
          <a:noFill/>
        </a:ln>
        <a:effectLst/>
      </c:spPr>
      <c:txPr>
        <a:bodyPr rot="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Hoja1!$C$9</c:f>
              <c:strCache>
                <c:ptCount val="1"/>
                <c:pt idx="0">
                  <c:v>investigaciones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Hoja1!$B$10:$B$13</c:f>
              <c:numCache>
                <c:formatCode>General</c:formatCode>
                <c:ptCount val="4"/>
                <c:pt idx="0">
                  <c:v>2015</c:v>
                </c:pt>
                <c:pt idx="1">
                  <c:v>2016</c:v>
                </c:pt>
                <c:pt idx="2">
                  <c:v>2017</c:v>
                </c:pt>
                <c:pt idx="3">
                  <c:v>2018</c:v>
                </c:pt>
              </c:numCache>
            </c:numRef>
          </c:cat>
          <c:val>
            <c:numRef>
              <c:f>Hoja1!$C$10:$C$13</c:f>
              <c:numCache>
                <c:formatCode>General</c:formatCode>
                <c:ptCount val="4"/>
                <c:pt idx="0">
                  <c:v>0</c:v>
                </c:pt>
                <c:pt idx="1">
                  <c:v>0</c:v>
                </c:pt>
                <c:pt idx="2">
                  <c:v>0</c:v>
                </c:pt>
                <c:pt idx="3">
                  <c:v>0</c:v>
                </c:pt>
              </c:numCache>
            </c:numRef>
          </c:val>
        </c:ser>
        <c:ser>
          <c:idx val="1"/>
          <c:order val="1"/>
          <c:tx>
            <c:strRef>
              <c:f>Hoja1!$D$9</c:f>
              <c:strCache>
                <c:ptCount val="1"/>
                <c:pt idx="0">
                  <c:v>publicaciones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Hoja1!$B$10:$B$13</c:f>
              <c:numCache>
                <c:formatCode>General</c:formatCode>
                <c:ptCount val="4"/>
                <c:pt idx="0">
                  <c:v>2015</c:v>
                </c:pt>
                <c:pt idx="1">
                  <c:v>2016</c:v>
                </c:pt>
                <c:pt idx="2">
                  <c:v>2017</c:v>
                </c:pt>
                <c:pt idx="3">
                  <c:v>2018</c:v>
                </c:pt>
              </c:numCache>
            </c:numRef>
          </c:cat>
          <c:val>
            <c:numRef>
              <c:f>Hoja1!$D$10:$D$13</c:f>
              <c:numCache>
                <c:formatCode>General</c:formatCode>
                <c:ptCount val="4"/>
                <c:pt idx="0">
                  <c:v>10</c:v>
                </c:pt>
                <c:pt idx="1">
                  <c:v>10</c:v>
                </c:pt>
                <c:pt idx="2">
                  <c:v>10</c:v>
                </c:pt>
                <c:pt idx="3">
                  <c:v>7</c:v>
                </c:pt>
              </c:numCache>
            </c:numRef>
          </c:val>
        </c:ser>
        <c:ser>
          <c:idx val="2"/>
          <c:order val="2"/>
          <c:tx>
            <c:strRef>
              <c:f>Hoja1!$E$9</c:f>
              <c:strCache>
                <c:ptCount val="1"/>
                <c:pt idx="0">
                  <c:v>artículos científicos publicados</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Hoja1!$B$10:$B$13</c:f>
              <c:numCache>
                <c:formatCode>General</c:formatCode>
                <c:ptCount val="4"/>
                <c:pt idx="0">
                  <c:v>2015</c:v>
                </c:pt>
                <c:pt idx="1">
                  <c:v>2016</c:v>
                </c:pt>
                <c:pt idx="2">
                  <c:v>2017</c:v>
                </c:pt>
                <c:pt idx="3">
                  <c:v>2018</c:v>
                </c:pt>
              </c:numCache>
            </c:numRef>
          </c:cat>
          <c:val>
            <c:numRef>
              <c:f>Hoja1!$E$10:$E$13</c:f>
              <c:numCache>
                <c:formatCode>General</c:formatCode>
                <c:ptCount val="4"/>
                <c:pt idx="0">
                  <c:v>60</c:v>
                </c:pt>
                <c:pt idx="1">
                  <c:v>60</c:v>
                </c:pt>
                <c:pt idx="2">
                  <c:v>60</c:v>
                </c:pt>
                <c:pt idx="3">
                  <c:v>40</c:v>
                </c:pt>
              </c:numCache>
            </c:numRef>
          </c:val>
        </c:ser>
        <c:ser>
          <c:idx val="3"/>
          <c:order val="3"/>
          <c:tx>
            <c:strRef>
              <c:f>Hoja1!$F$9</c:f>
              <c:strCache>
                <c:ptCount val="1"/>
                <c:pt idx="0">
                  <c:v>capacitaciones formales</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Hoja1!$B$10:$B$13</c:f>
              <c:numCache>
                <c:formatCode>General</c:formatCode>
                <c:ptCount val="4"/>
                <c:pt idx="0">
                  <c:v>2015</c:v>
                </c:pt>
                <c:pt idx="1">
                  <c:v>2016</c:v>
                </c:pt>
                <c:pt idx="2">
                  <c:v>2017</c:v>
                </c:pt>
                <c:pt idx="3">
                  <c:v>2018</c:v>
                </c:pt>
              </c:numCache>
            </c:numRef>
          </c:cat>
          <c:val>
            <c:numRef>
              <c:f>Hoja1!$F$10:$F$13</c:f>
              <c:numCache>
                <c:formatCode>General</c:formatCode>
                <c:ptCount val="4"/>
                <c:pt idx="0">
                  <c:v>6</c:v>
                </c:pt>
                <c:pt idx="1">
                  <c:v>6</c:v>
                </c:pt>
                <c:pt idx="2">
                  <c:v>6</c:v>
                </c:pt>
                <c:pt idx="3">
                  <c:v>4</c:v>
                </c:pt>
              </c:numCache>
            </c:numRef>
          </c:val>
        </c:ser>
        <c:dLbls>
          <c:dLblPos val="outEnd"/>
          <c:showLegendKey val="0"/>
          <c:showVal val="1"/>
          <c:showCatName val="0"/>
          <c:showSerName val="0"/>
          <c:showPercent val="0"/>
          <c:showBubbleSize val="0"/>
        </c:dLbls>
        <c:gapWidth val="444"/>
        <c:overlap val="-90"/>
        <c:axId val="187487112"/>
        <c:axId val="187487504"/>
      </c:barChart>
      <c:catAx>
        <c:axId val="187487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87487504"/>
        <c:crosses val="autoZero"/>
        <c:auto val="1"/>
        <c:lblAlgn val="ctr"/>
        <c:lblOffset val="100"/>
        <c:noMultiLvlLbl val="0"/>
      </c:catAx>
      <c:valAx>
        <c:axId val="187487504"/>
        <c:scaling>
          <c:orientation val="minMax"/>
        </c:scaling>
        <c:delete val="1"/>
        <c:axPos val="l"/>
        <c:numFmt formatCode="General" sourceLinked="1"/>
        <c:majorTickMark val="none"/>
        <c:minorTickMark val="none"/>
        <c:tickLblPos val="nextTo"/>
        <c:crossAx val="187487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s-EC" sz="1100" b="1" i="0" cap="all" baseline="0" dirty="0" smtClean="0">
                <a:effectLst/>
              </a:rPr>
              <a:t>datos del departamento de docencia e </a:t>
            </a:r>
            <a:r>
              <a:rPr lang="es-EC" sz="1100" b="1" i="0" cap="all" baseline="0" dirty="0" err="1" smtClean="0">
                <a:effectLst/>
              </a:rPr>
              <a:t>investigacion</a:t>
            </a:r>
            <a:r>
              <a:rPr lang="es-EC" sz="1100" b="1" i="0" cap="all" baseline="0" dirty="0" smtClean="0">
                <a:effectLst/>
              </a:rPr>
              <a:t> del </a:t>
            </a:r>
            <a:r>
              <a:rPr lang="es-EC" sz="1100" b="1" i="0" cap="all" baseline="0" dirty="0" err="1" smtClean="0">
                <a:effectLst/>
              </a:rPr>
              <a:t>hBO</a:t>
            </a:r>
            <a:endParaRPr lang="es-EC" sz="1100" dirty="0">
              <a:effectLst/>
            </a:endParaRPr>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Hoja1!$C$16</c:f>
              <c:strCache>
                <c:ptCount val="1"/>
                <c:pt idx="0">
                  <c:v>investigaciones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Hoja1!$B$17:$B$19</c:f>
              <c:strCache>
                <c:ptCount val="3"/>
                <c:pt idx="0">
                  <c:v>2015</c:v>
                </c:pt>
                <c:pt idx="1">
                  <c:v>2016-17</c:v>
                </c:pt>
                <c:pt idx="2">
                  <c:v>2018</c:v>
                </c:pt>
              </c:strCache>
            </c:strRef>
          </c:cat>
          <c:val>
            <c:numRef>
              <c:f>Hoja1!$C$17:$C$19</c:f>
              <c:numCache>
                <c:formatCode>General</c:formatCode>
                <c:ptCount val="3"/>
                <c:pt idx="0">
                  <c:v>0</c:v>
                </c:pt>
                <c:pt idx="1">
                  <c:v>73</c:v>
                </c:pt>
                <c:pt idx="2">
                  <c:v>0</c:v>
                </c:pt>
              </c:numCache>
            </c:numRef>
          </c:val>
        </c:ser>
        <c:ser>
          <c:idx val="1"/>
          <c:order val="1"/>
          <c:tx>
            <c:strRef>
              <c:f>Hoja1!$D$16</c:f>
              <c:strCache>
                <c:ptCount val="1"/>
                <c:pt idx="0">
                  <c:v>publicaciones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Hoja1!$B$17:$B$19</c:f>
              <c:strCache>
                <c:ptCount val="3"/>
                <c:pt idx="0">
                  <c:v>2015</c:v>
                </c:pt>
                <c:pt idx="1">
                  <c:v>2016-17</c:v>
                </c:pt>
                <c:pt idx="2">
                  <c:v>2018</c:v>
                </c:pt>
              </c:strCache>
            </c:strRef>
          </c:cat>
          <c:val>
            <c:numRef>
              <c:f>Hoja1!$D$17:$D$19</c:f>
              <c:numCache>
                <c:formatCode>General</c:formatCode>
                <c:ptCount val="3"/>
                <c:pt idx="0">
                  <c:v>0</c:v>
                </c:pt>
                <c:pt idx="1">
                  <c:v>8</c:v>
                </c:pt>
                <c:pt idx="2">
                  <c:v>0</c:v>
                </c:pt>
              </c:numCache>
            </c:numRef>
          </c:val>
        </c:ser>
        <c:ser>
          <c:idx val="2"/>
          <c:order val="2"/>
          <c:tx>
            <c:strRef>
              <c:f>Hoja1!$E$16</c:f>
              <c:strCache>
                <c:ptCount val="1"/>
                <c:pt idx="0">
                  <c:v>artículos científicos publicados</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Hoja1!$B$17:$B$19</c:f>
              <c:strCache>
                <c:ptCount val="3"/>
                <c:pt idx="0">
                  <c:v>2015</c:v>
                </c:pt>
                <c:pt idx="1">
                  <c:v>2016-17</c:v>
                </c:pt>
                <c:pt idx="2">
                  <c:v>2018</c:v>
                </c:pt>
              </c:strCache>
            </c:strRef>
          </c:cat>
          <c:val>
            <c:numRef>
              <c:f>Hoja1!$E$17:$E$19</c:f>
              <c:numCache>
                <c:formatCode>General</c:formatCode>
                <c:ptCount val="3"/>
                <c:pt idx="0">
                  <c:v>0</c:v>
                </c:pt>
                <c:pt idx="1">
                  <c:v>0</c:v>
                </c:pt>
                <c:pt idx="2">
                  <c:v>0</c:v>
                </c:pt>
              </c:numCache>
            </c:numRef>
          </c:val>
        </c:ser>
        <c:ser>
          <c:idx val="3"/>
          <c:order val="3"/>
          <c:tx>
            <c:strRef>
              <c:f>Hoja1!$F$16</c:f>
              <c:strCache>
                <c:ptCount val="1"/>
                <c:pt idx="0">
                  <c:v>capacitaciones formales</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Hoja1!$B$17:$B$19</c:f>
              <c:strCache>
                <c:ptCount val="3"/>
                <c:pt idx="0">
                  <c:v>2015</c:v>
                </c:pt>
                <c:pt idx="1">
                  <c:v>2016-17</c:v>
                </c:pt>
                <c:pt idx="2">
                  <c:v>2018</c:v>
                </c:pt>
              </c:strCache>
            </c:strRef>
          </c:cat>
          <c:val>
            <c:numRef>
              <c:f>Hoja1!$F$17:$F$19</c:f>
              <c:numCache>
                <c:formatCode>General</c:formatCode>
                <c:ptCount val="3"/>
                <c:pt idx="0">
                  <c:v>0</c:v>
                </c:pt>
                <c:pt idx="1">
                  <c:v>0</c:v>
                </c:pt>
                <c:pt idx="2">
                  <c:v>0</c:v>
                </c:pt>
              </c:numCache>
            </c:numRef>
          </c:val>
        </c:ser>
        <c:dLbls>
          <c:dLblPos val="outEnd"/>
          <c:showLegendKey val="0"/>
          <c:showVal val="1"/>
          <c:showCatName val="0"/>
          <c:showSerName val="0"/>
          <c:showPercent val="0"/>
          <c:showBubbleSize val="0"/>
        </c:dLbls>
        <c:gapWidth val="444"/>
        <c:overlap val="-90"/>
        <c:axId val="187488288"/>
        <c:axId val="187488680"/>
      </c:barChart>
      <c:catAx>
        <c:axId val="187488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87488680"/>
        <c:crosses val="autoZero"/>
        <c:auto val="1"/>
        <c:lblAlgn val="ctr"/>
        <c:lblOffset val="100"/>
        <c:noMultiLvlLbl val="0"/>
      </c:catAx>
      <c:valAx>
        <c:axId val="187488680"/>
        <c:scaling>
          <c:orientation val="minMax"/>
        </c:scaling>
        <c:delete val="1"/>
        <c:axPos val="l"/>
        <c:numFmt formatCode="General" sourceLinked="1"/>
        <c:majorTickMark val="none"/>
        <c:minorTickMark val="none"/>
        <c:tickLblPos val="nextTo"/>
        <c:crossAx val="187488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28166-463A-49F5-ABB7-8F35B7A81DF7}"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EC"/>
        </a:p>
      </dgm:t>
    </dgm:pt>
    <dgm:pt modelId="{4DE7AC66-7642-407B-AD3B-CC2377F796F7}">
      <dgm:prSet phldrT="[Texto]"/>
      <dgm:spPr/>
      <dgm:t>
        <a:bodyPr/>
        <a:lstStyle/>
        <a:p>
          <a:r>
            <a:rPr lang="es-EC" dirty="0" smtClean="0"/>
            <a:t>Determinar la situación actual sobre la generación, difusión, transformación y aplicación del conocimiento en los hospitales públicos del cantón Quito.</a:t>
          </a:r>
          <a:endParaRPr lang="es-EC" dirty="0"/>
        </a:p>
      </dgm:t>
    </dgm:pt>
    <dgm:pt modelId="{78BD4E59-F55D-4083-946F-6DA95AA56C31}" type="parTrans" cxnId="{D0B0CA05-9E85-41D2-8A90-7FEEDEDEC17C}">
      <dgm:prSet/>
      <dgm:spPr/>
      <dgm:t>
        <a:bodyPr/>
        <a:lstStyle/>
        <a:p>
          <a:endParaRPr lang="es-EC"/>
        </a:p>
      </dgm:t>
    </dgm:pt>
    <dgm:pt modelId="{65BCD52F-E6A5-4943-85CC-50EE687D4DD8}" type="sibTrans" cxnId="{D0B0CA05-9E85-41D2-8A90-7FEEDEDEC17C}">
      <dgm:prSet/>
      <dgm:spPr/>
      <dgm:t>
        <a:bodyPr/>
        <a:lstStyle/>
        <a:p>
          <a:endParaRPr lang="es-EC"/>
        </a:p>
      </dgm:t>
    </dgm:pt>
    <dgm:pt modelId="{454C6B9C-95E2-47B5-AE38-8A59DCFEF9CC}">
      <dgm:prSet phldrT="[Texto]"/>
      <dgm:spPr/>
      <dgm:t>
        <a:bodyPr/>
        <a:lstStyle/>
        <a:p>
          <a:r>
            <a:rPr lang="es-EC" dirty="0" smtClean="0"/>
            <a:t>Aplicar métodos de evaluación al personal sanitario de los hospitales públicos del cantón Quito para conocer el nivel de interés investigativo.</a:t>
          </a:r>
          <a:endParaRPr lang="es-EC" dirty="0"/>
        </a:p>
      </dgm:t>
    </dgm:pt>
    <dgm:pt modelId="{D51635CA-7F36-45AA-985D-50D9E298F9A7}" type="parTrans" cxnId="{0EA8E941-0E47-4FF7-B89F-6C095AC1EC47}">
      <dgm:prSet/>
      <dgm:spPr/>
      <dgm:t>
        <a:bodyPr/>
        <a:lstStyle/>
        <a:p>
          <a:endParaRPr lang="es-EC"/>
        </a:p>
      </dgm:t>
    </dgm:pt>
    <dgm:pt modelId="{32A53B9F-888A-4483-8847-8B163ED59350}" type="sibTrans" cxnId="{0EA8E941-0E47-4FF7-B89F-6C095AC1EC47}">
      <dgm:prSet/>
      <dgm:spPr/>
      <dgm:t>
        <a:bodyPr/>
        <a:lstStyle/>
        <a:p>
          <a:endParaRPr lang="es-EC"/>
        </a:p>
      </dgm:t>
    </dgm:pt>
    <dgm:pt modelId="{5951FC45-EEA5-4054-8F62-D7DB01FDA582}">
      <dgm:prSet phldrT="[Texto]"/>
      <dgm:spPr/>
      <dgm:t>
        <a:bodyPr/>
        <a:lstStyle/>
        <a:p>
          <a:r>
            <a:rPr lang="es-EC" dirty="0" smtClean="0"/>
            <a:t>Proponer estrategias gerenciales para mejorar la Gestión del Conocimientos en los Hospitales Públicos del cantón Quito.</a:t>
          </a:r>
          <a:endParaRPr lang="es-EC" dirty="0"/>
        </a:p>
      </dgm:t>
    </dgm:pt>
    <dgm:pt modelId="{0598545D-2B52-4D2B-9484-2BA1EEC899DE}" type="parTrans" cxnId="{E634533C-2AB3-4526-85FB-1C3993ABAD10}">
      <dgm:prSet/>
      <dgm:spPr/>
      <dgm:t>
        <a:bodyPr/>
        <a:lstStyle/>
        <a:p>
          <a:endParaRPr lang="es-EC"/>
        </a:p>
      </dgm:t>
    </dgm:pt>
    <dgm:pt modelId="{CEE4EDA2-6F9A-492E-9563-4F8CEB621269}" type="sibTrans" cxnId="{E634533C-2AB3-4526-85FB-1C3993ABAD10}">
      <dgm:prSet/>
      <dgm:spPr/>
      <dgm:t>
        <a:bodyPr/>
        <a:lstStyle/>
        <a:p>
          <a:endParaRPr lang="es-EC"/>
        </a:p>
      </dgm:t>
    </dgm:pt>
    <dgm:pt modelId="{C8C1C4D9-8888-4947-ADA9-5B640B3D05A6}" type="pres">
      <dgm:prSet presAssocID="{36F28166-463A-49F5-ABB7-8F35B7A81DF7}" presName="linearFlow" presStyleCnt="0">
        <dgm:presLayoutVars>
          <dgm:dir/>
          <dgm:resizeHandles val="exact"/>
        </dgm:presLayoutVars>
      </dgm:prSet>
      <dgm:spPr/>
      <dgm:t>
        <a:bodyPr/>
        <a:lstStyle/>
        <a:p>
          <a:endParaRPr lang="es-EC"/>
        </a:p>
      </dgm:t>
    </dgm:pt>
    <dgm:pt modelId="{DBBFB95F-8156-4A27-BFB7-AB741701752C}" type="pres">
      <dgm:prSet presAssocID="{4DE7AC66-7642-407B-AD3B-CC2377F796F7}" presName="composite" presStyleCnt="0"/>
      <dgm:spPr/>
      <dgm:t>
        <a:bodyPr/>
        <a:lstStyle/>
        <a:p>
          <a:endParaRPr lang="es-EC"/>
        </a:p>
      </dgm:t>
    </dgm:pt>
    <dgm:pt modelId="{B1A913E0-E734-457D-8451-19331D2ACEBE}" type="pres">
      <dgm:prSet presAssocID="{4DE7AC66-7642-407B-AD3B-CC2377F796F7}"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1000" r="-51000"/>
          </a:stretch>
        </a:blipFill>
      </dgm:spPr>
      <dgm:t>
        <a:bodyPr/>
        <a:lstStyle/>
        <a:p>
          <a:endParaRPr lang="es-EC"/>
        </a:p>
      </dgm:t>
    </dgm:pt>
    <dgm:pt modelId="{2A120866-3CFC-4045-A4FA-540CEBB0F41E}" type="pres">
      <dgm:prSet presAssocID="{4DE7AC66-7642-407B-AD3B-CC2377F796F7}" presName="txShp" presStyleLbl="node1" presStyleIdx="0" presStyleCnt="3">
        <dgm:presLayoutVars>
          <dgm:bulletEnabled val="1"/>
        </dgm:presLayoutVars>
      </dgm:prSet>
      <dgm:spPr/>
      <dgm:t>
        <a:bodyPr/>
        <a:lstStyle/>
        <a:p>
          <a:endParaRPr lang="es-EC"/>
        </a:p>
      </dgm:t>
    </dgm:pt>
    <dgm:pt modelId="{EFBA552D-873F-4E39-A7FE-238ABB31B48D}" type="pres">
      <dgm:prSet presAssocID="{65BCD52F-E6A5-4943-85CC-50EE687D4DD8}" presName="spacing" presStyleCnt="0"/>
      <dgm:spPr/>
      <dgm:t>
        <a:bodyPr/>
        <a:lstStyle/>
        <a:p>
          <a:endParaRPr lang="es-EC"/>
        </a:p>
      </dgm:t>
    </dgm:pt>
    <dgm:pt modelId="{0FB515C2-E214-40CA-B418-E1D047E6D2CB}" type="pres">
      <dgm:prSet presAssocID="{454C6B9C-95E2-47B5-AE38-8A59DCFEF9CC}" presName="composite" presStyleCnt="0"/>
      <dgm:spPr/>
      <dgm:t>
        <a:bodyPr/>
        <a:lstStyle/>
        <a:p>
          <a:endParaRPr lang="es-EC"/>
        </a:p>
      </dgm:t>
    </dgm:pt>
    <dgm:pt modelId="{1836B7D2-F9FA-48CD-8E5E-4ABE685174C9}" type="pres">
      <dgm:prSet presAssocID="{454C6B9C-95E2-47B5-AE38-8A59DCFEF9CC}"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7000" r="-37000"/>
          </a:stretch>
        </a:blipFill>
      </dgm:spPr>
      <dgm:t>
        <a:bodyPr/>
        <a:lstStyle/>
        <a:p>
          <a:endParaRPr lang="es-EC"/>
        </a:p>
      </dgm:t>
    </dgm:pt>
    <dgm:pt modelId="{56E97739-41F2-4879-A690-EFFEE5250B46}" type="pres">
      <dgm:prSet presAssocID="{454C6B9C-95E2-47B5-AE38-8A59DCFEF9CC}" presName="txShp" presStyleLbl="node1" presStyleIdx="1" presStyleCnt="3">
        <dgm:presLayoutVars>
          <dgm:bulletEnabled val="1"/>
        </dgm:presLayoutVars>
      </dgm:prSet>
      <dgm:spPr/>
      <dgm:t>
        <a:bodyPr/>
        <a:lstStyle/>
        <a:p>
          <a:endParaRPr lang="es-EC"/>
        </a:p>
      </dgm:t>
    </dgm:pt>
    <dgm:pt modelId="{F0EFA50B-5234-43D7-B850-8DA391365310}" type="pres">
      <dgm:prSet presAssocID="{32A53B9F-888A-4483-8847-8B163ED59350}" presName="spacing" presStyleCnt="0"/>
      <dgm:spPr/>
      <dgm:t>
        <a:bodyPr/>
        <a:lstStyle/>
        <a:p>
          <a:endParaRPr lang="es-EC"/>
        </a:p>
      </dgm:t>
    </dgm:pt>
    <dgm:pt modelId="{4D4DE234-913B-4AB2-AB7B-25AE29B03012}" type="pres">
      <dgm:prSet presAssocID="{5951FC45-EEA5-4054-8F62-D7DB01FDA582}" presName="composite" presStyleCnt="0"/>
      <dgm:spPr/>
      <dgm:t>
        <a:bodyPr/>
        <a:lstStyle/>
        <a:p>
          <a:endParaRPr lang="es-EC"/>
        </a:p>
      </dgm:t>
    </dgm:pt>
    <dgm:pt modelId="{7730D7B7-203F-4736-A2CD-2B37D2777685}" type="pres">
      <dgm:prSet presAssocID="{5951FC45-EEA5-4054-8F62-D7DB01FDA582}"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7000" r="-57000"/>
          </a:stretch>
        </a:blipFill>
      </dgm:spPr>
      <dgm:t>
        <a:bodyPr/>
        <a:lstStyle/>
        <a:p>
          <a:endParaRPr lang="es-EC"/>
        </a:p>
      </dgm:t>
    </dgm:pt>
    <dgm:pt modelId="{9217BC30-B7C9-4E8F-9BFE-9C8DF73F25C9}" type="pres">
      <dgm:prSet presAssocID="{5951FC45-EEA5-4054-8F62-D7DB01FDA582}" presName="txShp" presStyleLbl="node1" presStyleIdx="2" presStyleCnt="3">
        <dgm:presLayoutVars>
          <dgm:bulletEnabled val="1"/>
        </dgm:presLayoutVars>
      </dgm:prSet>
      <dgm:spPr/>
      <dgm:t>
        <a:bodyPr/>
        <a:lstStyle/>
        <a:p>
          <a:endParaRPr lang="es-EC"/>
        </a:p>
      </dgm:t>
    </dgm:pt>
  </dgm:ptLst>
  <dgm:cxnLst>
    <dgm:cxn modelId="{3E515554-8E46-4E45-9E7B-52A8B82C2725}" type="presOf" srcId="{36F28166-463A-49F5-ABB7-8F35B7A81DF7}" destId="{C8C1C4D9-8888-4947-ADA9-5B640B3D05A6}" srcOrd="0" destOrd="0" presId="urn:microsoft.com/office/officeart/2005/8/layout/vList3"/>
    <dgm:cxn modelId="{BDDB43B3-4C2A-4183-8C2E-574CFEC52CAE}" type="presOf" srcId="{4DE7AC66-7642-407B-AD3B-CC2377F796F7}" destId="{2A120866-3CFC-4045-A4FA-540CEBB0F41E}" srcOrd="0" destOrd="0" presId="urn:microsoft.com/office/officeart/2005/8/layout/vList3"/>
    <dgm:cxn modelId="{D0B0CA05-9E85-41D2-8A90-7FEEDEDEC17C}" srcId="{36F28166-463A-49F5-ABB7-8F35B7A81DF7}" destId="{4DE7AC66-7642-407B-AD3B-CC2377F796F7}" srcOrd="0" destOrd="0" parTransId="{78BD4E59-F55D-4083-946F-6DA95AA56C31}" sibTransId="{65BCD52F-E6A5-4943-85CC-50EE687D4DD8}"/>
    <dgm:cxn modelId="{792E187C-56EE-4DAD-8A3F-615FE8B2AECC}" type="presOf" srcId="{5951FC45-EEA5-4054-8F62-D7DB01FDA582}" destId="{9217BC30-B7C9-4E8F-9BFE-9C8DF73F25C9}" srcOrd="0" destOrd="0" presId="urn:microsoft.com/office/officeart/2005/8/layout/vList3"/>
    <dgm:cxn modelId="{E634533C-2AB3-4526-85FB-1C3993ABAD10}" srcId="{36F28166-463A-49F5-ABB7-8F35B7A81DF7}" destId="{5951FC45-EEA5-4054-8F62-D7DB01FDA582}" srcOrd="2" destOrd="0" parTransId="{0598545D-2B52-4D2B-9484-2BA1EEC899DE}" sibTransId="{CEE4EDA2-6F9A-492E-9563-4F8CEB621269}"/>
    <dgm:cxn modelId="{1181A392-721E-4323-A58A-65AC4A09E382}" type="presOf" srcId="{454C6B9C-95E2-47B5-AE38-8A59DCFEF9CC}" destId="{56E97739-41F2-4879-A690-EFFEE5250B46}" srcOrd="0" destOrd="0" presId="urn:microsoft.com/office/officeart/2005/8/layout/vList3"/>
    <dgm:cxn modelId="{0EA8E941-0E47-4FF7-B89F-6C095AC1EC47}" srcId="{36F28166-463A-49F5-ABB7-8F35B7A81DF7}" destId="{454C6B9C-95E2-47B5-AE38-8A59DCFEF9CC}" srcOrd="1" destOrd="0" parTransId="{D51635CA-7F36-45AA-985D-50D9E298F9A7}" sibTransId="{32A53B9F-888A-4483-8847-8B163ED59350}"/>
    <dgm:cxn modelId="{AF9EFE01-5CD7-43C3-ABD3-96DE75B232D0}" type="presParOf" srcId="{C8C1C4D9-8888-4947-ADA9-5B640B3D05A6}" destId="{DBBFB95F-8156-4A27-BFB7-AB741701752C}" srcOrd="0" destOrd="0" presId="urn:microsoft.com/office/officeart/2005/8/layout/vList3"/>
    <dgm:cxn modelId="{A5C244F8-A715-4056-8193-4831E39974F0}" type="presParOf" srcId="{DBBFB95F-8156-4A27-BFB7-AB741701752C}" destId="{B1A913E0-E734-457D-8451-19331D2ACEBE}" srcOrd="0" destOrd="0" presId="urn:microsoft.com/office/officeart/2005/8/layout/vList3"/>
    <dgm:cxn modelId="{43DFF51C-80AF-4D10-8FA7-208966849D0D}" type="presParOf" srcId="{DBBFB95F-8156-4A27-BFB7-AB741701752C}" destId="{2A120866-3CFC-4045-A4FA-540CEBB0F41E}" srcOrd="1" destOrd="0" presId="urn:microsoft.com/office/officeart/2005/8/layout/vList3"/>
    <dgm:cxn modelId="{540B959B-01AB-4E6B-ADF7-1D511639E865}" type="presParOf" srcId="{C8C1C4D9-8888-4947-ADA9-5B640B3D05A6}" destId="{EFBA552D-873F-4E39-A7FE-238ABB31B48D}" srcOrd="1" destOrd="0" presId="urn:microsoft.com/office/officeart/2005/8/layout/vList3"/>
    <dgm:cxn modelId="{3A0589BE-63B3-43FE-9022-C49721C5D374}" type="presParOf" srcId="{C8C1C4D9-8888-4947-ADA9-5B640B3D05A6}" destId="{0FB515C2-E214-40CA-B418-E1D047E6D2CB}" srcOrd="2" destOrd="0" presId="urn:microsoft.com/office/officeart/2005/8/layout/vList3"/>
    <dgm:cxn modelId="{731CF366-A57E-40CB-A168-D4D86FFF123C}" type="presParOf" srcId="{0FB515C2-E214-40CA-B418-E1D047E6D2CB}" destId="{1836B7D2-F9FA-48CD-8E5E-4ABE685174C9}" srcOrd="0" destOrd="0" presId="urn:microsoft.com/office/officeart/2005/8/layout/vList3"/>
    <dgm:cxn modelId="{8150A037-0DA3-4EE0-92E2-7ADA914A902D}" type="presParOf" srcId="{0FB515C2-E214-40CA-B418-E1D047E6D2CB}" destId="{56E97739-41F2-4879-A690-EFFEE5250B46}" srcOrd="1" destOrd="0" presId="urn:microsoft.com/office/officeart/2005/8/layout/vList3"/>
    <dgm:cxn modelId="{9DB512C8-CA3A-4224-AAA5-456F1D94AD4B}" type="presParOf" srcId="{C8C1C4D9-8888-4947-ADA9-5B640B3D05A6}" destId="{F0EFA50B-5234-43D7-B850-8DA391365310}" srcOrd="3" destOrd="0" presId="urn:microsoft.com/office/officeart/2005/8/layout/vList3"/>
    <dgm:cxn modelId="{2F8FD529-D2C9-43D6-8F81-B1FE6F0C014B}" type="presParOf" srcId="{C8C1C4D9-8888-4947-ADA9-5B640B3D05A6}" destId="{4D4DE234-913B-4AB2-AB7B-25AE29B03012}" srcOrd="4" destOrd="0" presId="urn:microsoft.com/office/officeart/2005/8/layout/vList3"/>
    <dgm:cxn modelId="{716701CB-D3D3-4D1A-A19E-0D55518FF36C}" type="presParOf" srcId="{4D4DE234-913B-4AB2-AB7B-25AE29B03012}" destId="{7730D7B7-203F-4736-A2CD-2B37D2777685}" srcOrd="0" destOrd="0" presId="urn:microsoft.com/office/officeart/2005/8/layout/vList3"/>
    <dgm:cxn modelId="{E452FB47-5AA5-4EE4-92D6-D52CA6156606}" type="presParOf" srcId="{4D4DE234-913B-4AB2-AB7B-25AE29B03012}" destId="{9217BC30-B7C9-4E8F-9BFE-9C8DF73F25C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BAE003-2D02-46E6-A4F9-DBC212B899FD}"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75481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BAE003-2D02-46E6-A4F9-DBC212B899FD}"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3766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BAE003-2D02-46E6-A4F9-DBC212B899FD}"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311055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BAE003-2D02-46E6-A4F9-DBC212B899FD}"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353020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BAE003-2D02-46E6-A4F9-DBC212B899FD}" type="datetimeFigureOut">
              <a:rPr lang="es-EC" smtClean="0"/>
              <a:t>13/12/2018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288641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2BAE003-2D02-46E6-A4F9-DBC212B899FD}" type="datetimeFigureOut">
              <a:rPr lang="es-EC" smtClean="0"/>
              <a:t>13/12/2018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178994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2BAE003-2D02-46E6-A4F9-DBC212B899FD}" type="datetimeFigureOut">
              <a:rPr lang="es-EC" smtClean="0"/>
              <a:t>13/12/2018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206035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2BAE003-2D02-46E6-A4F9-DBC212B899FD}" type="datetimeFigureOut">
              <a:rPr lang="es-EC" smtClean="0"/>
              <a:t>13/12/2018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354123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AE003-2D02-46E6-A4F9-DBC212B899FD}" type="datetimeFigureOut">
              <a:rPr lang="es-EC" smtClean="0"/>
              <a:t>13/12/2018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200634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BAE003-2D02-46E6-A4F9-DBC212B899FD}" type="datetimeFigureOut">
              <a:rPr lang="es-EC" smtClean="0"/>
              <a:t>13/12/2018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336071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BAE003-2D02-46E6-A4F9-DBC212B899FD}" type="datetimeFigureOut">
              <a:rPr lang="es-EC" smtClean="0"/>
              <a:t>13/12/2018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F6CA48A-D2EE-4604-B141-91418F07B0EC}" type="slidenum">
              <a:rPr lang="es-EC" smtClean="0"/>
              <a:t>‹Nº›</a:t>
            </a:fld>
            <a:endParaRPr lang="es-EC"/>
          </a:p>
        </p:txBody>
      </p:sp>
    </p:spTree>
    <p:extLst>
      <p:ext uri="{BB962C8B-B14F-4D97-AF65-F5344CB8AC3E}">
        <p14:creationId xmlns:p14="http://schemas.microsoft.com/office/powerpoint/2010/main" val="25909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AE003-2D02-46E6-A4F9-DBC212B899FD}" type="datetimeFigureOut">
              <a:rPr lang="es-EC" smtClean="0"/>
              <a:t>13/12/2018</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CA48A-D2EE-4604-B141-91418F07B0EC}" type="slidenum">
              <a:rPr lang="es-EC" smtClean="0"/>
              <a:t>‹Nº›</a:t>
            </a:fld>
            <a:endParaRPr lang="es-EC"/>
          </a:p>
        </p:txBody>
      </p:sp>
    </p:spTree>
    <p:extLst>
      <p:ext uri="{BB962C8B-B14F-4D97-AF65-F5344CB8AC3E}">
        <p14:creationId xmlns:p14="http://schemas.microsoft.com/office/powerpoint/2010/main" val="4042225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8958" y="235458"/>
            <a:ext cx="5356740" cy="1311988"/>
          </a:xfrm>
          <a:prstGeom prst="rect">
            <a:avLst/>
          </a:prstGeom>
          <a:noFill/>
        </p:spPr>
      </p:pic>
      <p:sp>
        <p:nvSpPr>
          <p:cNvPr id="3" name="CuadroTexto 2"/>
          <p:cNvSpPr txBox="1"/>
          <p:nvPr/>
        </p:nvSpPr>
        <p:spPr>
          <a:xfrm>
            <a:off x="412124" y="2009104"/>
            <a:ext cx="11423561" cy="3539430"/>
          </a:xfrm>
          <a:prstGeom prst="rect">
            <a:avLst/>
          </a:prstGeom>
          <a:noFill/>
        </p:spPr>
        <p:txBody>
          <a:bodyPr wrap="square" rtlCol="0">
            <a:spAutoFit/>
          </a:bodyPr>
          <a:lstStyle/>
          <a:p>
            <a:pPr algn="ctr"/>
            <a:r>
              <a:rPr lang="es-EC" sz="3600" b="1" dirty="0" smtClean="0"/>
              <a:t>MAESTRIA EN GERENCIA Y ADMINISTRACIÓN DE HOSPITALES</a:t>
            </a:r>
          </a:p>
          <a:p>
            <a:endParaRPr lang="es-EC" dirty="0" smtClean="0"/>
          </a:p>
          <a:p>
            <a:endParaRPr lang="es-EC" dirty="0"/>
          </a:p>
          <a:p>
            <a:pPr algn="ctr"/>
            <a:r>
              <a:rPr lang="es-EC" sz="2400" b="1" dirty="0" smtClean="0"/>
              <a:t>TEMA:</a:t>
            </a:r>
          </a:p>
          <a:p>
            <a:endParaRPr lang="es-EC" dirty="0" smtClean="0"/>
          </a:p>
          <a:p>
            <a:endParaRPr lang="es-EC" dirty="0"/>
          </a:p>
          <a:p>
            <a:pPr algn="ctr"/>
            <a:r>
              <a:rPr lang="es-EC" sz="2800" b="1" dirty="0" smtClean="0"/>
              <a:t>“ESTRATEGIAS GERENCIAS PARA EL DESARROLLO DE LA GESTIÓN DEL CONOCIMIENTO EN HOSPITALES PÚBLICOS DEL CANTÓN QUITO”</a:t>
            </a:r>
            <a:endParaRPr lang="es-EC" sz="2800" b="1" dirty="0"/>
          </a:p>
        </p:txBody>
      </p:sp>
    </p:spTree>
    <p:extLst>
      <p:ext uri="{BB962C8B-B14F-4D97-AF65-F5344CB8AC3E}">
        <p14:creationId xmlns:p14="http://schemas.microsoft.com/office/powerpoint/2010/main" val="195573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METODOLOGÍA</a:t>
            </a:r>
            <a:endParaRPr lang="es-EC" b="1" dirty="0"/>
          </a:p>
        </p:txBody>
      </p:sp>
      <p:sp>
        <p:nvSpPr>
          <p:cNvPr id="3" name="Marcador de texto 2"/>
          <p:cNvSpPr>
            <a:spLocks noGrp="1"/>
          </p:cNvSpPr>
          <p:nvPr>
            <p:ph type="body" idx="1"/>
          </p:nvPr>
        </p:nvSpPr>
        <p:spPr/>
        <p:txBody>
          <a:bodyPr>
            <a:normAutofit/>
          </a:bodyPr>
          <a:lstStyle/>
          <a:p>
            <a:r>
              <a:rPr lang="es-EC" sz="3200" dirty="0" smtClean="0"/>
              <a:t>ESTUDIO DESCRIPTIVO TRANSVERSAL RETROSPECTIVO</a:t>
            </a:r>
            <a:endParaRPr lang="es-EC" sz="3200" dirty="0"/>
          </a:p>
        </p:txBody>
      </p:sp>
      <p:pic>
        <p:nvPicPr>
          <p:cNvPr id="4" name="Imagen 3"/>
          <p:cNvPicPr>
            <a:picLocks noChangeAspect="1"/>
          </p:cNvPicPr>
          <p:nvPr/>
        </p:nvPicPr>
        <p:blipFill>
          <a:blip r:embed="rId2"/>
          <a:stretch>
            <a:fillRect/>
          </a:stretch>
        </p:blipFill>
        <p:spPr>
          <a:xfrm>
            <a:off x="1345625" y="841972"/>
            <a:ext cx="4310811" cy="2652807"/>
          </a:xfrm>
          <a:prstGeom prst="rect">
            <a:avLst/>
          </a:prstGeom>
        </p:spPr>
      </p:pic>
    </p:spTree>
    <p:extLst>
      <p:ext uri="{BB962C8B-B14F-4D97-AF65-F5344CB8AC3E}">
        <p14:creationId xmlns:p14="http://schemas.microsoft.com/office/powerpoint/2010/main" val="2298181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MUESTRA</a:t>
            </a:r>
            <a:endParaRPr lang="es-EC" dirty="0"/>
          </a:p>
        </p:txBody>
      </p:sp>
      <p:sp>
        <p:nvSpPr>
          <p:cNvPr id="3" name="Marcador de texto 2"/>
          <p:cNvSpPr>
            <a:spLocks noGrp="1"/>
          </p:cNvSpPr>
          <p:nvPr>
            <p:ph type="body" idx="1"/>
          </p:nvPr>
        </p:nvSpPr>
        <p:spPr/>
        <p:txBody>
          <a:bodyPr>
            <a:normAutofit/>
          </a:bodyPr>
          <a:lstStyle/>
          <a:p>
            <a:r>
              <a:rPr lang="es-EC" b="1" dirty="0" smtClean="0"/>
              <a:t>MUESTREO NO PROBABILÍSTICO POR CONVENIENCIA</a:t>
            </a:r>
          </a:p>
          <a:p>
            <a:pPr algn="ctr"/>
            <a:r>
              <a:rPr lang="es-EC" sz="2000" i="1" dirty="0" smtClean="0"/>
              <a:t>Permite </a:t>
            </a:r>
            <a:r>
              <a:rPr lang="es-EC" sz="2000" i="1" dirty="0"/>
              <a:t>seleccionar aquellos casos accesibles que acepten ser incluidos. Esto, fundamentado en la conveniente accesibilidad y proximidad de los sujetos para el investigador” (</a:t>
            </a:r>
            <a:r>
              <a:rPr lang="es-EC" sz="2000" i="1" dirty="0" err="1"/>
              <a:t>Otzen</a:t>
            </a:r>
            <a:r>
              <a:rPr lang="es-EC" sz="2000" i="1" dirty="0"/>
              <a:t> &amp; </a:t>
            </a:r>
            <a:r>
              <a:rPr lang="es-EC" sz="2000" i="1" dirty="0" err="1"/>
              <a:t>Manterola</a:t>
            </a:r>
            <a:r>
              <a:rPr lang="es-EC" sz="2000" i="1" dirty="0"/>
              <a:t>, 2017, p. 230).</a:t>
            </a:r>
          </a:p>
          <a:p>
            <a:endParaRPr lang="es-EC" dirty="0"/>
          </a:p>
        </p:txBody>
      </p:sp>
    </p:spTree>
    <p:extLst>
      <p:ext uri="{BB962C8B-B14F-4D97-AF65-F5344CB8AC3E}">
        <p14:creationId xmlns:p14="http://schemas.microsoft.com/office/powerpoint/2010/main" val="3472579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CRITERIOS</a:t>
            </a:r>
            <a:endParaRPr lang="es-EC" dirty="0"/>
          </a:p>
        </p:txBody>
      </p:sp>
      <p:sp>
        <p:nvSpPr>
          <p:cNvPr id="5" name="Marcador de contenido 4"/>
          <p:cNvSpPr>
            <a:spLocks noGrp="1"/>
          </p:cNvSpPr>
          <p:nvPr>
            <p:ph sz="half" idx="1"/>
          </p:nvPr>
        </p:nvSpPr>
        <p:spPr>
          <a:noFill/>
          <a:ln>
            <a:solidFill>
              <a:schemeClr val="accent1">
                <a:lumMod val="75000"/>
              </a:schemeClr>
            </a:solidFill>
          </a:ln>
        </p:spPr>
        <p:txBody>
          <a:bodyPr>
            <a:normAutofit fontScale="70000" lnSpcReduction="20000"/>
          </a:bodyPr>
          <a:lstStyle/>
          <a:p>
            <a:pPr marL="0" indent="0">
              <a:buNone/>
            </a:pPr>
            <a:r>
              <a:rPr lang="es-ES" b="1" dirty="0"/>
              <a:t>Criterios de inclusión </a:t>
            </a:r>
            <a:endParaRPr lang="es-EC" b="1" dirty="0"/>
          </a:p>
          <a:p>
            <a:pPr algn="just">
              <a:lnSpc>
                <a:spcPct val="160000"/>
              </a:lnSpc>
            </a:pPr>
            <a:r>
              <a:rPr lang="es-ES" sz="2400" dirty="0" smtClean="0"/>
              <a:t>Director </a:t>
            </a:r>
            <a:r>
              <a:rPr lang="es-ES" sz="2400" dirty="0"/>
              <a:t>o directivo de primer rango del departamento del Docencia e Investigación de los hospitales públicos del cantón Quito.</a:t>
            </a:r>
            <a:endParaRPr lang="es-EC" sz="2400" dirty="0"/>
          </a:p>
          <a:p>
            <a:pPr algn="just">
              <a:lnSpc>
                <a:spcPct val="160000"/>
              </a:lnSpc>
            </a:pPr>
            <a:r>
              <a:rPr lang="es-ES" sz="2400" dirty="0" smtClean="0"/>
              <a:t>Personal </a:t>
            </a:r>
            <a:r>
              <a:rPr lang="es-ES" sz="2400" dirty="0"/>
              <a:t>operativo de las áreas medicina interna, cirugía, pediatría, emergencia, traumatología, obstetricia y ginecología, imagen, laboratorio  de los hospitales públicos del cantón Quito, independiente del tipo de contrato, con formación técnica, tecnológica, profesional, especialista, magister o doctorado</a:t>
            </a:r>
            <a:r>
              <a:rPr lang="es-ES" dirty="0" smtClean="0"/>
              <a:t>.</a:t>
            </a:r>
            <a:endParaRPr lang="es-EC" dirty="0"/>
          </a:p>
        </p:txBody>
      </p:sp>
      <p:sp>
        <p:nvSpPr>
          <p:cNvPr id="6" name="Marcador de contenido 5"/>
          <p:cNvSpPr>
            <a:spLocks noGrp="1"/>
          </p:cNvSpPr>
          <p:nvPr>
            <p:ph sz="half" idx="2"/>
          </p:nvPr>
        </p:nvSpPr>
        <p:spPr>
          <a:ln>
            <a:solidFill>
              <a:srgbClr val="0070C0"/>
            </a:solidFill>
          </a:ln>
        </p:spPr>
        <p:txBody>
          <a:bodyPr>
            <a:normAutofit fontScale="70000" lnSpcReduction="20000"/>
          </a:bodyPr>
          <a:lstStyle/>
          <a:p>
            <a:pPr marL="0" indent="0">
              <a:buNone/>
            </a:pPr>
            <a:r>
              <a:rPr lang="es-EC" dirty="0"/>
              <a:t>Criterios de exclusión</a:t>
            </a:r>
            <a:endParaRPr lang="es-EC" b="1" dirty="0"/>
          </a:p>
          <a:p>
            <a:pPr lvl="0">
              <a:lnSpc>
                <a:spcPct val="170000"/>
              </a:lnSpc>
            </a:pPr>
            <a:r>
              <a:rPr lang="es-ES" sz="2600" dirty="0"/>
              <a:t>Personal operativo de las áreas administrativas que no están relacionadas con el Servicio de Docencia e </a:t>
            </a:r>
            <a:r>
              <a:rPr lang="es-ES" sz="2600" dirty="0" smtClean="0"/>
              <a:t>Investigación.</a:t>
            </a:r>
            <a:endParaRPr lang="es-EC" dirty="0"/>
          </a:p>
        </p:txBody>
      </p:sp>
    </p:spTree>
    <p:extLst>
      <p:ext uri="{BB962C8B-B14F-4D97-AF65-F5344CB8AC3E}">
        <p14:creationId xmlns:p14="http://schemas.microsoft.com/office/powerpoint/2010/main" val="4285739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b="1" dirty="0" smtClean="0"/>
              <a:t>VARIABLES</a:t>
            </a:r>
            <a:endParaRPr lang="es-EC" b="1" dirty="0"/>
          </a:p>
        </p:txBody>
      </p:sp>
      <p:sp>
        <p:nvSpPr>
          <p:cNvPr id="9" name="Marcador de contenido 8"/>
          <p:cNvSpPr>
            <a:spLocks noGrp="1"/>
          </p:cNvSpPr>
          <p:nvPr>
            <p:ph idx="1"/>
          </p:nvPr>
        </p:nvSpPr>
        <p:spPr/>
        <p:txBody>
          <a:bodyPr>
            <a:normAutofit/>
          </a:bodyPr>
          <a:lstStyle/>
          <a:p>
            <a:pPr>
              <a:lnSpc>
                <a:spcPct val="100000"/>
              </a:lnSpc>
              <a:buFont typeface="Wingdings" panose="05000000000000000000" pitchFamily="2" charset="2"/>
              <a:buChar char="ü"/>
            </a:pPr>
            <a:r>
              <a:rPr lang="es-EC" sz="3600" dirty="0" smtClean="0"/>
              <a:t>Variable Independiente: </a:t>
            </a:r>
          </a:p>
          <a:p>
            <a:pPr marL="457200" lvl="1" indent="0">
              <a:lnSpc>
                <a:spcPct val="100000"/>
              </a:lnSpc>
              <a:buNone/>
            </a:pPr>
            <a:r>
              <a:rPr lang="es-EC" sz="3200" dirty="0" smtClean="0"/>
              <a:t>Estrategias Gerenciales</a:t>
            </a:r>
          </a:p>
          <a:p>
            <a:pPr marL="457200" lvl="1" indent="0">
              <a:lnSpc>
                <a:spcPct val="100000"/>
              </a:lnSpc>
              <a:buNone/>
            </a:pPr>
            <a:endParaRPr lang="es-EC" sz="3200" dirty="0" smtClean="0"/>
          </a:p>
          <a:p>
            <a:pPr>
              <a:lnSpc>
                <a:spcPct val="100000"/>
              </a:lnSpc>
              <a:buFont typeface="Wingdings" panose="05000000000000000000" pitchFamily="2" charset="2"/>
              <a:buChar char="ü"/>
            </a:pPr>
            <a:r>
              <a:rPr lang="es-EC" sz="3600" dirty="0" smtClean="0"/>
              <a:t>Variable Dependiente: </a:t>
            </a:r>
          </a:p>
          <a:p>
            <a:pPr marL="457200" lvl="1" indent="0">
              <a:lnSpc>
                <a:spcPct val="100000"/>
              </a:lnSpc>
              <a:buNone/>
            </a:pPr>
            <a:r>
              <a:rPr lang="es-EC" sz="3200" dirty="0" smtClean="0"/>
              <a:t>Gestión Del Conocimiento</a:t>
            </a:r>
          </a:p>
        </p:txBody>
      </p:sp>
    </p:spTree>
    <p:extLst>
      <p:ext uri="{BB962C8B-B14F-4D97-AF65-F5344CB8AC3E}">
        <p14:creationId xmlns:p14="http://schemas.microsoft.com/office/powerpoint/2010/main" val="3183412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1158" y="74786"/>
            <a:ext cx="10515600" cy="1325563"/>
          </a:xfrm>
        </p:spPr>
        <p:txBody>
          <a:bodyPr/>
          <a:lstStyle/>
          <a:p>
            <a:r>
              <a:rPr lang="es-EC" b="1" dirty="0"/>
              <a:t>Instrumento de investigación</a:t>
            </a:r>
          </a:p>
        </p:txBody>
      </p:sp>
      <p:pic>
        <p:nvPicPr>
          <p:cNvPr id="4" name="Picture 11"/>
          <p:cNvPicPr>
            <a:picLocks noGrp="1"/>
          </p:cNvPicPr>
          <p:nvPr>
            <p:ph idx="1"/>
          </p:nvPr>
        </p:nvPicPr>
        <p:blipFill rotWithShape="1">
          <a:blip r:embed="rId2"/>
          <a:srcRect l="14180" t="10509" r="14329" b="1422"/>
          <a:stretch/>
        </p:blipFill>
        <p:spPr bwMode="auto">
          <a:xfrm>
            <a:off x="1263317" y="1263316"/>
            <a:ext cx="4402916" cy="5276739"/>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6488392" y="1135654"/>
            <a:ext cx="4468366" cy="5344243"/>
          </a:xfrm>
          <a:prstGeom prst="rect">
            <a:avLst/>
          </a:prstGeom>
        </p:spPr>
      </p:pic>
    </p:spTree>
    <p:extLst>
      <p:ext uri="{BB962C8B-B14F-4D97-AF65-F5344CB8AC3E}">
        <p14:creationId xmlns:p14="http://schemas.microsoft.com/office/powerpoint/2010/main" val="459547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RESULTADOS</a:t>
            </a:r>
            <a:endParaRPr lang="es-EC" dirty="0"/>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1667785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1132695" y="559268"/>
            <a:ext cx="9178368" cy="5586359"/>
            <a:chOff x="663463" y="306605"/>
            <a:chExt cx="9178368" cy="5586359"/>
          </a:xfrm>
        </p:grpSpPr>
        <p:pic>
          <p:nvPicPr>
            <p:cNvPr id="6" name="Imagen 5"/>
            <p:cNvPicPr>
              <a:picLocks noChangeAspect="1"/>
            </p:cNvPicPr>
            <p:nvPr/>
          </p:nvPicPr>
          <p:blipFill>
            <a:blip r:embed="rId2"/>
            <a:stretch>
              <a:fillRect/>
            </a:stretch>
          </p:blipFill>
          <p:spPr>
            <a:xfrm>
              <a:off x="663463" y="306605"/>
              <a:ext cx="4584589" cy="2755631"/>
            </a:xfrm>
            <a:prstGeom prst="rect">
              <a:avLst/>
            </a:prstGeom>
          </p:spPr>
        </p:pic>
        <p:graphicFrame>
          <p:nvGraphicFramePr>
            <p:cNvPr id="7" name="Gráfico 6"/>
            <p:cNvGraphicFramePr/>
            <p:nvPr>
              <p:extLst>
                <p:ext uri="{D42A27DB-BD31-4B8C-83A1-F6EECF244321}">
                  <p14:modId xmlns:p14="http://schemas.microsoft.com/office/powerpoint/2010/main" val="3051510177"/>
                </p:ext>
              </p:extLst>
            </p:nvPr>
          </p:nvGraphicFramePr>
          <p:xfrm>
            <a:off x="5248052" y="306605"/>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7"/>
            <p:cNvPicPr>
              <a:picLocks noChangeAspect="1"/>
            </p:cNvPicPr>
            <p:nvPr/>
          </p:nvPicPr>
          <p:blipFill>
            <a:blip r:embed="rId4"/>
            <a:stretch>
              <a:fillRect/>
            </a:stretch>
          </p:blipFill>
          <p:spPr>
            <a:xfrm>
              <a:off x="663463" y="3062236"/>
              <a:ext cx="4582501" cy="2809175"/>
            </a:xfrm>
            <a:prstGeom prst="rect">
              <a:avLst/>
            </a:prstGeom>
          </p:spPr>
        </p:pic>
        <p:pic>
          <p:nvPicPr>
            <p:cNvPr id="9" name="Imagen 8"/>
            <p:cNvPicPr>
              <a:picLocks noChangeAspect="1"/>
            </p:cNvPicPr>
            <p:nvPr/>
          </p:nvPicPr>
          <p:blipFill>
            <a:blip r:embed="rId5"/>
            <a:stretch>
              <a:fillRect/>
            </a:stretch>
          </p:blipFill>
          <p:spPr>
            <a:xfrm>
              <a:off x="5245964" y="3040681"/>
              <a:ext cx="4595867" cy="2852283"/>
            </a:xfrm>
            <a:prstGeom prst="rect">
              <a:avLst/>
            </a:prstGeom>
          </p:spPr>
        </p:pic>
      </p:grpSp>
      <p:sp>
        <p:nvSpPr>
          <p:cNvPr id="11" name="CuadroTexto 10"/>
          <p:cNvSpPr txBox="1"/>
          <p:nvPr/>
        </p:nvSpPr>
        <p:spPr>
          <a:xfrm>
            <a:off x="3548958" y="6210402"/>
            <a:ext cx="5413973" cy="523220"/>
          </a:xfrm>
          <a:prstGeom prst="rect">
            <a:avLst/>
          </a:prstGeom>
          <a:noFill/>
        </p:spPr>
        <p:txBody>
          <a:bodyPr wrap="square" rtlCol="0">
            <a:spAutoFit/>
          </a:bodyPr>
          <a:lstStyle/>
          <a:p>
            <a:r>
              <a:rPr lang="es-EC" sz="1400" dirty="0" smtClean="0"/>
              <a:t>DOCENCIA E INVESTIGACION DE LOS HOSPITALES INVESTIGADOS</a:t>
            </a:r>
          </a:p>
          <a:p>
            <a:r>
              <a:rPr lang="es-EC" sz="1400" dirty="0" smtClean="0"/>
              <a:t>Entrevistado: Responsable de Docencia e Investigación</a:t>
            </a:r>
            <a:endParaRPr lang="es-EC" sz="1400" dirty="0"/>
          </a:p>
        </p:txBody>
      </p:sp>
    </p:spTree>
    <p:extLst>
      <p:ext uri="{BB962C8B-B14F-4D97-AF65-F5344CB8AC3E}">
        <p14:creationId xmlns:p14="http://schemas.microsoft.com/office/powerpoint/2010/main" val="179053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964889849"/>
              </p:ext>
            </p:extLst>
          </p:nvPr>
        </p:nvGraphicFramePr>
        <p:xfrm>
          <a:off x="561236" y="654218"/>
          <a:ext cx="5813808" cy="2947172"/>
        </p:xfrm>
        <a:graphic>
          <a:graphicData uri="http://schemas.openxmlformats.org/drawingml/2006/table">
            <a:tbl>
              <a:tblPr>
                <a:tableStyleId>{5C22544A-7EE6-4342-B048-85BDC9FD1C3A}</a:tableStyleId>
              </a:tblPr>
              <a:tblGrid>
                <a:gridCol w="1275769"/>
                <a:gridCol w="1275769"/>
                <a:gridCol w="652454"/>
                <a:gridCol w="652454"/>
                <a:gridCol w="652454"/>
                <a:gridCol w="652454"/>
                <a:gridCol w="652454"/>
              </a:tblGrid>
              <a:tr h="282308">
                <a:tc rowSpan="2" gridSpan="2">
                  <a:txBody>
                    <a:bodyPr/>
                    <a:lstStyle/>
                    <a:p>
                      <a:pPr>
                        <a:lnSpc>
                          <a:spcPct val="1070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hMerge="1">
                  <a:txBody>
                    <a:bodyPr/>
                    <a:lstStyle/>
                    <a:p>
                      <a:endParaRPr lang="es-EC"/>
                    </a:p>
                  </a:txBody>
                  <a:tcPr/>
                </a:tc>
                <a:tc gridSpan="4">
                  <a:txBody>
                    <a:bodyPr/>
                    <a:lstStyle/>
                    <a:p>
                      <a:pPr marL="38100" marR="38100" algn="ctr">
                        <a:lnSpc>
                          <a:spcPts val="1600"/>
                        </a:lnSpc>
                        <a:spcAft>
                          <a:spcPts val="0"/>
                        </a:spcAft>
                      </a:pPr>
                      <a:r>
                        <a:rPr lang="es-EC" sz="1200">
                          <a:effectLst/>
                        </a:rPr>
                        <a:t>Hospitales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282308">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200">
                          <a:effectLst/>
                        </a:rPr>
                        <a:t>HPAS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HCAM</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HBO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HEE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endParaRPr lang="es-EC"/>
                    </a:p>
                  </a:txBody>
                  <a:tcPr/>
                </a:tc>
              </a:tr>
              <a:tr h="282308">
                <a:tc rowSpan="7">
                  <a:txBody>
                    <a:bodyPr/>
                    <a:lstStyle/>
                    <a:p>
                      <a:pPr marL="38100" marR="38100">
                        <a:lnSpc>
                          <a:spcPts val="1600"/>
                        </a:lnSpc>
                        <a:spcAft>
                          <a:spcPts val="0"/>
                        </a:spcAft>
                      </a:pPr>
                      <a:r>
                        <a:rPr lang="es-EC" sz="1200">
                          <a:effectLst/>
                        </a:rPr>
                        <a:t>Profesión</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Médico Tratante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2308">
                <a:tc vMerge="1">
                  <a:txBody>
                    <a:bodyPr/>
                    <a:lstStyle/>
                    <a:p>
                      <a:endParaRPr lang="es-EC"/>
                    </a:p>
                  </a:txBody>
                  <a:tcPr/>
                </a:tc>
                <a:tc>
                  <a:txBody>
                    <a:bodyPr/>
                    <a:lstStyle/>
                    <a:p>
                      <a:pPr marL="38100" marR="38100">
                        <a:lnSpc>
                          <a:spcPts val="1600"/>
                        </a:lnSpc>
                        <a:spcAft>
                          <a:spcPts val="0"/>
                        </a:spcAft>
                      </a:pPr>
                      <a:r>
                        <a:rPr lang="es-EC" sz="1200">
                          <a:effectLst/>
                        </a:rPr>
                        <a:t>Médico Residente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2308">
                <a:tc vMerge="1">
                  <a:txBody>
                    <a:bodyPr/>
                    <a:lstStyle/>
                    <a:p>
                      <a:endParaRPr lang="es-EC"/>
                    </a:p>
                  </a:txBody>
                  <a:tcPr/>
                </a:tc>
                <a:tc>
                  <a:txBody>
                    <a:bodyPr/>
                    <a:lstStyle/>
                    <a:p>
                      <a:pPr marL="38100" marR="38100">
                        <a:lnSpc>
                          <a:spcPts val="1600"/>
                        </a:lnSpc>
                        <a:spcAft>
                          <a:spcPts val="0"/>
                        </a:spcAft>
                      </a:pPr>
                      <a:r>
                        <a:rPr lang="es-EC" sz="1200">
                          <a:effectLst/>
                        </a:rPr>
                        <a:t>Médico Postgradista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2308">
                <a:tc vMerge="1">
                  <a:txBody>
                    <a:bodyPr/>
                    <a:lstStyle/>
                    <a:p>
                      <a:endParaRPr lang="es-EC"/>
                    </a:p>
                  </a:txBody>
                  <a:tcPr/>
                </a:tc>
                <a:tc>
                  <a:txBody>
                    <a:bodyPr/>
                    <a:lstStyle/>
                    <a:p>
                      <a:pPr marL="38100" marR="38100">
                        <a:lnSpc>
                          <a:spcPts val="1600"/>
                        </a:lnSpc>
                        <a:spcAft>
                          <a:spcPts val="0"/>
                        </a:spcAft>
                      </a:pPr>
                      <a:r>
                        <a:rPr lang="es-EC" sz="1200">
                          <a:effectLst/>
                        </a:rPr>
                        <a:t>Interno Medicina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21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2308">
                <a:tc vMerge="1">
                  <a:txBody>
                    <a:bodyPr/>
                    <a:lstStyle/>
                    <a:p>
                      <a:endParaRPr lang="es-EC"/>
                    </a:p>
                  </a:txBody>
                  <a:tcPr/>
                </a:tc>
                <a:tc>
                  <a:txBody>
                    <a:bodyPr/>
                    <a:lstStyle/>
                    <a:p>
                      <a:pPr marL="38100" marR="38100">
                        <a:lnSpc>
                          <a:spcPts val="1600"/>
                        </a:lnSpc>
                        <a:spcAft>
                          <a:spcPts val="0"/>
                        </a:spcAft>
                      </a:pPr>
                      <a:r>
                        <a:rPr lang="es-EC" sz="1200">
                          <a:effectLst/>
                        </a:rPr>
                        <a:t>Enfermera/o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2308">
                <a:tc vMerge="1">
                  <a:txBody>
                    <a:bodyPr/>
                    <a:lstStyle/>
                    <a:p>
                      <a:endParaRPr lang="es-EC"/>
                    </a:p>
                  </a:txBody>
                  <a:tcPr/>
                </a:tc>
                <a:tc>
                  <a:txBody>
                    <a:bodyPr/>
                    <a:lstStyle/>
                    <a:p>
                      <a:pPr marL="38100" marR="38100">
                        <a:lnSpc>
                          <a:spcPts val="1600"/>
                        </a:lnSpc>
                        <a:spcAft>
                          <a:spcPts val="0"/>
                        </a:spcAft>
                      </a:pPr>
                      <a:r>
                        <a:rPr lang="es-EC" sz="1200">
                          <a:effectLst/>
                        </a:rPr>
                        <a:t>Laboratorista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2308">
                <a:tc vMerge="1">
                  <a:txBody>
                    <a:bodyPr/>
                    <a:lstStyle/>
                    <a:p>
                      <a:endParaRPr lang="es-EC"/>
                    </a:p>
                  </a:txBody>
                  <a:tcPr/>
                </a:tc>
                <a:tc>
                  <a:txBody>
                    <a:bodyPr/>
                    <a:lstStyle/>
                    <a:p>
                      <a:pPr marL="38100" marR="38100">
                        <a:lnSpc>
                          <a:spcPts val="1600"/>
                        </a:lnSpc>
                        <a:spcAft>
                          <a:spcPts val="0"/>
                        </a:spcAft>
                      </a:pPr>
                      <a:r>
                        <a:rPr lang="es-EC" sz="1200">
                          <a:effectLst/>
                        </a:rPr>
                        <a:t>Otro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2308">
                <a:tc gridSpan="2">
                  <a:txBody>
                    <a:bodyPr/>
                    <a:lstStyle/>
                    <a:p>
                      <a:pPr marL="38100" marR="38100">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200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972347882"/>
              </p:ext>
            </p:extLst>
          </p:nvPr>
        </p:nvGraphicFramePr>
        <p:xfrm>
          <a:off x="580286" y="3849610"/>
          <a:ext cx="5794754" cy="2667099"/>
        </p:xfrm>
        <a:graphic>
          <a:graphicData uri="http://schemas.openxmlformats.org/drawingml/2006/table">
            <a:tbl>
              <a:tblPr>
                <a:tableStyleId>{5C22544A-7EE6-4342-B048-85BDC9FD1C3A}</a:tableStyleId>
              </a:tblPr>
              <a:tblGrid>
                <a:gridCol w="1204897"/>
                <a:gridCol w="1204897"/>
                <a:gridCol w="735861"/>
                <a:gridCol w="883033"/>
                <a:gridCol w="883033"/>
                <a:gridCol w="883033"/>
              </a:tblGrid>
              <a:tr h="459647">
                <a:tc gridSpan="2">
                  <a:txBody>
                    <a:bodyPr/>
                    <a:lstStyle/>
                    <a:p>
                      <a:pPr>
                        <a:lnSpc>
                          <a:spcPct val="1070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0"/>
                        </a:spcAft>
                      </a:pPr>
                      <a:r>
                        <a:rPr lang="es-EC" sz="1100" dirty="0">
                          <a:effectLst/>
                        </a:rPr>
                        <a:t>Frecuencia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100" dirty="0">
                          <a:effectLst/>
                        </a:rPr>
                        <a:t>Porcentaje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100" dirty="0">
                          <a:effectLst/>
                        </a:rPr>
                        <a:t>Porcentaje válido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100" dirty="0">
                          <a:effectLst/>
                        </a:rPr>
                        <a:t>Porcentaje acumulado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229823">
                <a:tc rowSpan="8">
                  <a:txBody>
                    <a:bodyPr/>
                    <a:lstStyle/>
                    <a:p>
                      <a:pPr marL="38100" marR="38100">
                        <a:lnSpc>
                          <a:spcPts val="1600"/>
                        </a:lnSpc>
                        <a:spcAft>
                          <a:spcPts val="0"/>
                        </a:spcAft>
                      </a:pPr>
                      <a:r>
                        <a:rPr lang="es-EC" sz="1200">
                          <a:effectLst/>
                        </a:rPr>
                        <a:t>Válido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Médico Tratante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29823">
                <a:tc vMerge="1">
                  <a:txBody>
                    <a:bodyPr/>
                    <a:lstStyle/>
                    <a:p>
                      <a:endParaRPr lang="es-EC"/>
                    </a:p>
                  </a:txBody>
                  <a:tcPr/>
                </a:tc>
                <a:tc>
                  <a:txBody>
                    <a:bodyPr/>
                    <a:lstStyle/>
                    <a:p>
                      <a:pPr marL="38100" marR="38100">
                        <a:lnSpc>
                          <a:spcPts val="1600"/>
                        </a:lnSpc>
                        <a:spcAft>
                          <a:spcPts val="0"/>
                        </a:spcAft>
                      </a:pPr>
                      <a:r>
                        <a:rPr lang="es-EC" sz="1200">
                          <a:effectLst/>
                        </a:rPr>
                        <a:t>Médico Residente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26,0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26,0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47,5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59647">
                <a:tc vMerge="1">
                  <a:txBody>
                    <a:bodyPr/>
                    <a:lstStyle/>
                    <a:p>
                      <a:endParaRPr lang="es-EC"/>
                    </a:p>
                  </a:txBody>
                  <a:tcPr/>
                </a:tc>
                <a:tc>
                  <a:txBody>
                    <a:bodyPr/>
                    <a:lstStyle/>
                    <a:p>
                      <a:pPr marL="38100" marR="38100">
                        <a:lnSpc>
                          <a:spcPts val="1600"/>
                        </a:lnSpc>
                        <a:spcAft>
                          <a:spcPts val="0"/>
                        </a:spcAft>
                      </a:pPr>
                      <a:r>
                        <a:rPr lang="es-EC" sz="1200">
                          <a:effectLst/>
                        </a:rPr>
                        <a:t>Médico Postgradista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29823">
                <a:tc vMerge="1">
                  <a:txBody>
                    <a:bodyPr/>
                    <a:lstStyle/>
                    <a:p>
                      <a:endParaRPr lang="es-EC"/>
                    </a:p>
                  </a:txBody>
                  <a:tcPr/>
                </a:tc>
                <a:tc>
                  <a:txBody>
                    <a:bodyPr/>
                    <a:lstStyle/>
                    <a:p>
                      <a:pPr marL="38100" marR="38100">
                        <a:lnSpc>
                          <a:spcPts val="1600"/>
                        </a:lnSpc>
                        <a:spcAft>
                          <a:spcPts val="0"/>
                        </a:spcAft>
                      </a:pPr>
                      <a:r>
                        <a:rPr lang="es-EC" sz="1200">
                          <a:effectLst/>
                        </a:rPr>
                        <a:t>Interno Medicina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70,5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29823">
                <a:tc vMerge="1">
                  <a:txBody>
                    <a:bodyPr/>
                    <a:lstStyle/>
                    <a:p>
                      <a:endParaRPr lang="es-EC"/>
                    </a:p>
                  </a:txBody>
                  <a:tcPr/>
                </a:tc>
                <a:tc>
                  <a:txBody>
                    <a:bodyPr/>
                    <a:lstStyle/>
                    <a:p>
                      <a:pPr marL="38100" marR="38100">
                        <a:lnSpc>
                          <a:spcPts val="1600"/>
                        </a:lnSpc>
                        <a:spcAft>
                          <a:spcPts val="0"/>
                        </a:spcAft>
                      </a:pPr>
                      <a:r>
                        <a:rPr lang="es-EC" sz="1200">
                          <a:effectLst/>
                        </a:rPr>
                        <a:t>Enfermera/o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90,5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29823">
                <a:tc vMerge="1">
                  <a:txBody>
                    <a:bodyPr/>
                    <a:lstStyle/>
                    <a:p>
                      <a:endParaRPr lang="es-EC"/>
                    </a:p>
                  </a:txBody>
                  <a:tcPr/>
                </a:tc>
                <a:tc>
                  <a:txBody>
                    <a:bodyPr/>
                    <a:lstStyle/>
                    <a:p>
                      <a:pPr marL="38100" marR="38100">
                        <a:lnSpc>
                          <a:spcPts val="1600"/>
                        </a:lnSpc>
                        <a:spcAft>
                          <a:spcPts val="0"/>
                        </a:spcAft>
                      </a:pPr>
                      <a:r>
                        <a:rPr lang="es-EC" sz="1200">
                          <a:effectLst/>
                        </a:rPr>
                        <a:t>Laboratorista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94,5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29823">
                <a:tc vMerge="1">
                  <a:txBody>
                    <a:bodyPr/>
                    <a:lstStyle/>
                    <a:p>
                      <a:endParaRPr lang="es-EC"/>
                    </a:p>
                  </a:txBody>
                  <a:tcPr/>
                </a:tc>
                <a:tc>
                  <a:txBody>
                    <a:bodyPr/>
                    <a:lstStyle/>
                    <a:p>
                      <a:pPr marL="38100" marR="38100">
                        <a:lnSpc>
                          <a:spcPts val="1600"/>
                        </a:lnSpc>
                        <a:spcAft>
                          <a:spcPts val="0"/>
                        </a:spcAft>
                      </a:pPr>
                      <a:r>
                        <a:rPr lang="es-EC" sz="1200">
                          <a:effectLst/>
                        </a:rPr>
                        <a:t>Otro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68867">
                <a:tc vMerge="1">
                  <a:txBody>
                    <a:bodyPr/>
                    <a:lstStyle/>
                    <a:p>
                      <a:endParaRPr lang="es-EC"/>
                    </a:p>
                  </a:txBody>
                  <a:tcPr/>
                </a:tc>
                <a:tc>
                  <a:txBody>
                    <a:bodyPr/>
                    <a:lstStyle/>
                    <a:p>
                      <a:pPr marL="38100" marR="38100">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5" name="Imagen 4"/>
          <p:cNvPicPr/>
          <p:nvPr/>
        </p:nvPicPr>
        <p:blipFill rotWithShape="1">
          <a:blip r:embed="rId2">
            <a:extLst>
              <a:ext uri="{28A0092B-C50C-407E-A947-70E740481C1C}">
                <a14:useLocalDpi xmlns:a14="http://schemas.microsoft.com/office/drawing/2010/main" val="0"/>
              </a:ext>
            </a:extLst>
          </a:blip>
          <a:srcRect r="12887"/>
          <a:stretch/>
        </p:blipFill>
        <p:spPr bwMode="auto">
          <a:xfrm>
            <a:off x="6364586" y="1376127"/>
            <a:ext cx="5758004" cy="4762123"/>
          </a:xfrm>
          <a:prstGeom prst="rect">
            <a:avLst/>
          </a:prstGeom>
          <a:noFill/>
          <a:ln>
            <a:noFill/>
          </a:ln>
        </p:spPr>
      </p:pic>
      <p:sp>
        <p:nvSpPr>
          <p:cNvPr id="6" name="CuadroTexto 5"/>
          <p:cNvSpPr txBox="1"/>
          <p:nvPr/>
        </p:nvSpPr>
        <p:spPr>
          <a:xfrm>
            <a:off x="1175240" y="231283"/>
            <a:ext cx="9171918" cy="400110"/>
          </a:xfrm>
          <a:prstGeom prst="rect">
            <a:avLst/>
          </a:prstGeom>
          <a:noFill/>
        </p:spPr>
        <p:txBody>
          <a:bodyPr wrap="square" rtlCol="0">
            <a:spAutoFit/>
          </a:bodyPr>
          <a:lstStyle/>
          <a:p>
            <a:pPr algn="ctr"/>
            <a:r>
              <a:rPr lang="es-EC" sz="2000" b="1" dirty="0" smtClean="0"/>
              <a:t>PROFESIONALES DE LOS ENCUESTADOS </a:t>
            </a:r>
            <a:endParaRPr lang="es-EC" sz="2000" b="1" dirty="0"/>
          </a:p>
        </p:txBody>
      </p:sp>
      <p:sp>
        <p:nvSpPr>
          <p:cNvPr id="2" name="Rectángulo 1"/>
          <p:cNvSpPr/>
          <p:nvPr/>
        </p:nvSpPr>
        <p:spPr>
          <a:xfrm>
            <a:off x="8524360" y="6376833"/>
            <a:ext cx="3282886" cy="369332"/>
          </a:xfrm>
          <a:prstGeom prst="rect">
            <a:avLst/>
          </a:prstGeom>
        </p:spPr>
        <p:txBody>
          <a:bodyPr wrap="none">
            <a:spAutoFit/>
          </a:bodyPr>
          <a:lstStyle/>
          <a:p>
            <a:r>
              <a:rPr lang="es-EC" dirty="0" smtClean="0"/>
              <a:t>Entrevistado: Personal operativo</a:t>
            </a:r>
            <a:endParaRPr lang="es-EC" dirty="0"/>
          </a:p>
        </p:txBody>
      </p:sp>
    </p:spTree>
    <p:extLst>
      <p:ext uri="{BB962C8B-B14F-4D97-AF65-F5344CB8AC3E}">
        <p14:creationId xmlns:p14="http://schemas.microsoft.com/office/powerpoint/2010/main" val="1278382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16970501"/>
              </p:ext>
            </p:extLst>
          </p:nvPr>
        </p:nvGraphicFramePr>
        <p:xfrm>
          <a:off x="335935" y="755818"/>
          <a:ext cx="5598888" cy="2193444"/>
        </p:xfrm>
        <a:graphic>
          <a:graphicData uri="http://schemas.openxmlformats.org/drawingml/2006/table">
            <a:tbl>
              <a:tblPr>
                <a:tableStyleId>{5C22544A-7EE6-4342-B048-85BDC9FD1C3A}</a:tableStyleId>
              </a:tblPr>
              <a:tblGrid>
                <a:gridCol w="1230637"/>
                <a:gridCol w="1094606"/>
                <a:gridCol w="654729"/>
                <a:gridCol w="654729"/>
                <a:gridCol w="654729"/>
                <a:gridCol w="654729"/>
                <a:gridCol w="654729"/>
              </a:tblGrid>
              <a:tr h="243716">
                <a:tc rowSpan="2" gridSpan="2">
                  <a:txBody>
                    <a:bodyPr/>
                    <a:lstStyle/>
                    <a:p>
                      <a:pPr>
                        <a:lnSpc>
                          <a:spcPct val="107000"/>
                        </a:lnSpc>
                        <a:spcAft>
                          <a:spcPts val="0"/>
                        </a:spcAft>
                      </a:pPr>
                      <a:r>
                        <a:rPr lang="es-EC" sz="20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hMerge="1">
                  <a:txBody>
                    <a:bodyPr/>
                    <a:lstStyle/>
                    <a:p>
                      <a:endParaRPr lang="es-EC"/>
                    </a:p>
                  </a:txBody>
                  <a:tcPr/>
                </a:tc>
                <a:tc gridSpan="4">
                  <a:txBody>
                    <a:bodyPr/>
                    <a:lstStyle/>
                    <a:p>
                      <a:pPr marL="38100" marR="38100" algn="ctr">
                        <a:lnSpc>
                          <a:spcPts val="1600"/>
                        </a:lnSpc>
                        <a:spcAft>
                          <a:spcPts val="0"/>
                        </a:spcAft>
                      </a:pPr>
                      <a:r>
                        <a:rPr lang="es-EC" sz="1200">
                          <a:effectLst/>
                        </a:rPr>
                        <a:t>Hospitales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243716">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200">
                          <a:effectLst/>
                        </a:rPr>
                        <a:t>HPAS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HCAM</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HBO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HEE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endParaRPr lang="es-EC"/>
                    </a:p>
                  </a:txBody>
                  <a:tcPr/>
                </a:tc>
              </a:tr>
              <a:tr h="243716">
                <a:tc rowSpan="6">
                  <a:txBody>
                    <a:bodyPr/>
                    <a:lstStyle/>
                    <a:p>
                      <a:pPr marL="38100" marR="38100">
                        <a:lnSpc>
                          <a:spcPts val="1600"/>
                        </a:lnSpc>
                        <a:spcAft>
                          <a:spcPts val="0"/>
                        </a:spcAft>
                      </a:pPr>
                      <a:r>
                        <a:rPr lang="es-EC" sz="1200">
                          <a:effectLst/>
                        </a:rPr>
                        <a:t>Nivel de instrucción</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Tercer Nivel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43716">
                <a:tc vMerge="1">
                  <a:txBody>
                    <a:bodyPr/>
                    <a:lstStyle/>
                    <a:p>
                      <a:endParaRPr lang="es-EC"/>
                    </a:p>
                  </a:txBody>
                  <a:tcPr/>
                </a:tc>
                <a:tc>
                  <a:txBody>
                    <a:bodyPr/>
                    <a:lstStyle/>
                    <a:p>
                      <a:pPr marL="38100" marR="38100">
                        <a:lnSpc>
                          <a:spcPts val="1600"/>
                        </a:lnSpc>
                        <a:spcAft>
                          <a:spcPts val="0"/>
                        </a:spcAft>
                      </a:pPr>
                      <a:r>
                        <a:rPr lang="es-EC" sz="1200">
                          <a:effectLst/>
                        </a:rPr>
                        <a:t>Especialidad</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43716">
                <a:tc vMerge="1">
                  <a:txBody>
                    <a:bodyPr/>
                    <a:lstStyle/>
                    <a:p>
                      <a:endParaRPr lang="es-EC"/>
                    </a:p>
                  </a:txBody>
                  <a:tcPr/>
                </a:tc>
                <a:tc>
                  <a:txBody>
                    <a:bodyPr/>
                    <a:lstStyle/>
                    <a:p>
                      <a:pPr marL="38100" marR="38100">
                        <a:lnSpc>
                          <a:spcPts val="1600"/>
                        </a:lnSpc>
                        <a:spcAft>
                          <a:spcPts val="0"/>
                        </a:spcAft>
                      </a:pPr>
                      <a:r>
                        <a:rPr lang="es-EC" sz="1200">
                          <a:effectLst/>
                        </a:rPr>
                        <a:t>Subespecialidad</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43716">
                <a:tc vMerge="1">
                  <a:txBody>
                    <a:bodyPr/>
                    <a:lstStyle/>
                    <a:p>
                      <a:endParaRPr lang="es-EC"/>
                    </a:p>
                  </a:txBody>
                  <a:tcPr/>
                </a:tc>
                <a:tc>
                  <a:txBody>
                    <a:bodyPr/>
                    <a:lstStyle/>
                    <a:p>
                      <a:pPr marL="38100" marR="38100">
                        <a:lnSpc>
                          <a:spcPts val="1600"/>
                        </a:lnSpc>
                        <a:spcAft>
                          <a:spcPts val="0"/>
                        </a:spcAft>
                      </a:pPr>
                      <a:r>
                        <a:rPr lang="es-EC" sz="1200">
                          <a:effectLst/>
                        </a:rPr>
                        <a:t>Maestría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43716">
                <a:tc vMerge="1">
                  <a:txBody>
                    <a:bodyPr/>
                    <a:lstStyle/>
                    <a:p>
                      <a:endParaRPr lang="es-EC"/>
                    </a:p>
                  </a:txBody>
                  <a:tcPr/>
                </a:tc>
                <a:tc>
                  <a:txBody>
                    <a:bodyPr/>
                    <a:lstStyle/>
                    <a:p>
                      <a:pPr marL="38100" marR="38100">
                        <a:lnSpc>
                          <a:spcPts val="1600"/>
                        </a:lnSpc>
                        <a:spcAft>
                          <a:spcPts val="0"/>
                        </a:spcAft>
                      </a:pPr>
                      <a:r>
                        <a:rPr lang="es-EC" sz="1200">
                          <a:effectLst/>
                        </a:rPr>
                        <a:t>Phd</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43716">
                <a:tc vMerge="1">
                  <a:txBody>
                    <a:bodyPr/>
                    <a:lstStyle/>
                    <a:p>
                      <a:endParaRPr lang="es-EC"/>
                    </a:p>
                  </a:txBody>
                  <a:tcPr/>
                </a:tc>
                <a:tc>
                  <a:txBody>
                    <a:bodyPr/>
                    <a:lstStyle/>
                    <a:p>
                      <a:pPr marL="38100" marR="38100">
                        <a:lnSpc>
                          <a:spcPts val="1600"/>
                        </a:lnSpc>
                        <a:spcAft>
                          <a:spcPts val="0"/>
                        </a:spcAft>
                      </a:pPr>
                      <a:r>
                        <a:rPr lang="es-EC" sz="1200">
                          <a:effectLst/>
                        </a:rPr>
                        <a:t>No contesta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43716">
                <a:tc gridSpan="2">
                  <a:txBody>
                    <a:bodyPr/>
                    <a:lstStyle/>
                    <a:p>
                      <a:pPr marL="38100" marR="38100">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200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pic>
        <p:nvPicPr>
          <p:cNvPr id="3" name="Imagen 2"/>
          <p:cNvPicPr/>
          <p:nvPr/>
        </p:nvPicPr>
        <p:blipFill rotWithShape="1">
          <a:blip r:embed="rId2">
            <a:extLst>
              <a:ext uri="{28A0092B-C50C-407E-A947-70E740481C1C}">
                <a14:useLocalDpi xmlns:a14="http://schemas.microsoft.com/office/drawing/2010/main" val="0"/>
              </a:ext>
            </a:extLst>
          </a:blip>
          <a:srcRect r="12586"/>
          <a:stretch/>
        </p:blipFill>
        <p:spPr bwMode="auto">
          <a:xfrm>
            <a:off x="462385" y="3057695"/>
            <a:ext cx="5345988" cy="3601720"/>
          </a:xfrm>
          <a:prstGeom prst="rect">
            <a:avLst/>
          </a:prstGeom>
          <a:noFill/>
          <a:ln>
            <a:noFill/>
          </a:ln>
        </p:spPr>
      </p:pic>
      <p:graphicFrame>
        <p:nvGraphicFramePr>
          <p:cNvPr id="4" name="Tabla 3"/>
          <p:cNvGraphicFramePr>
            <a:graphicFrameLocks noGrp="1"/>
          </p:cNvGraphicFramePr>
          <p:nvPr>
            <p:extLst>
              <p:ext uri="{D42A27DB-BD31-4B8C-83A1-F6EECF244321}">
                <p14:modId xmlns:p14="http://schemas.microsoft.com/office/powerpoint/2010/main" val="3007508886"/>
              </p:ext>
            </p:extLst>
          </p:nvPr>
        </p:nvGraphicFramePr>
        <p:xfrm>
          <a:off x="6062660" y="780147"/>
          <a:ext cx="5682871" cy="2117598"/>
        </p:xfrm>
        <a:graphic>
          <a:graphicData uri="http://schemas.openxmlformats.org/drawingml/2006/table">
            <a:tbl>
              <a:tblPr>
                <a:tableStyleId>{5C22544A-7EE6-4342-B048-85BDC9FD1C3A}</a:tableStyleId>
              </a:tblPr>
              <a:tblGrid>
                <a:gridCol w="1397651"/>
                <a:gridCol w="938915"/>
                <a:gridCol w="669261"/>
                <a:gridCol w="669261"/>
                <a:gridCol w="669261"/>
                <a:gridCol w="669261"/>
                <a:gridCol w="669261"/>
              </a:tblGrid>
              <a:tr h="254709">
                <a:tc gridSpan="7">
                  <a:txBody>
                    <a:bodyPr/>
                    <a:lstStyle/>
                    <a:p>
                      <a:pPr marL="38100" marR="38100" algn="ctr">
                        <a:lnSpc>
                          <a:spcPts val="1600"/>
                        </a:lnSpc>
                        <a:spcAft>
                          <a:spcPts val="0"/>
                        </a:spcAft>
                      </a:pPr>
                      <a:r>
                        <a:rPr lang="es-EC" sz="18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1129">
                <a:tc rowSpan="2" gridSpan="2">
                  <a:txBody>
                    <a:bodyPr/>
                    <a:lstStyle/>
                    <a:p>
                      <a:pPr>
                        <a:lnSpc>
                          <a:spcPct val="107000"/>
                        </a:lnSpc>
                        <a:spcAft>
                          <a:spcPts val="0"/>
                        </a:spcAft>
                      </a:pPr>
                      <a:r>
                        <a:rPr lang="es-EC" sz="20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hMerge="1">
                  <a:txBody>
                    <a:bodyPr/>
                    <a:lstStyle/>
                    <a:p>
                      <a:endParaRPr lang="es-EC"/>
                    </a:p>
                  </a:txBody>
                  <a:tcPr/>
                </a:tc>
                <a:tc gridSpan="4">
                  <a:txBody>
                    <a:bodyPr/>
                    <a:lstStyle/>
                    <a:p>
                      <a:pPr marL="38100" marR="38100" algn="ctr">
                        <a:lnSpc>
                          <a:spcPts val="1600"/>
                        </a:lnSpc>
                        <a:spcAft>
                          <a:spcPts val="0"/>
                        </a:spcAft>
                      </a:pPr>
                      <a:r>
                        <a:rPr lang="es-EC" sz="1200">
                          <a:effectLst/>
                        </a:rPr>
                        <a:t>Hospitales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231129">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200">
                          <a:effectLst/>
                        </a:rPr>
                        <a:t>HPAS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HCAM</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HBO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HEE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endParaRPr lang="es-EC"/>
                    </a:p>
                  </a:txBody>
                  <a:tcPr/>
                </a:tc>
              </a:tr>
              <a:tr h="231129">
                <a:tc rowSpan="4">
                  <a:txBody>
                    <a:bodyPr/>
                    <a:lstStyle/>
                    <a:p>
                      <a:pPr marL="38100" marR="38100">
                        <a:lnSpc>
                          <a:spcPts val="1600"/>
                        </a:lnSpc>
                        <a:spcAft>
                          <a:spcPts val="0"/>
                        </a:spcAft>
                      </a:pPr>
                      <a:r>
                        <a:rPr lang="es-EC" sz="1200">
                          <a:effectLst/>
                        </a:rPr>
                        <a:t>Función en el hospital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Alta Gerencia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76115">
                <a:tc vMerge="1">
                  <a:txBody>
                    <a:bodyPr/>
                    <a:lstStyle/>
                    <a:p>
                      <a:endParaRPr lang="es-EC"/>
                    </a:p>
                  </a:txBody>
                  <a:tcPr/>
                </a:tc>
                <a:tc>
                  <a:txBody>
                    <a:bodyPr/>
                    <a:lstStyle/>
                    <a:p>
                      <a:pPr marL="38100" marR="38100">
                        <a:lnSpc>
                          <a:spcPts val="1600"/>
                        </a:lnSpc>
                        <a:spcAft>
                          <a:spcPts val="0"/>
                        </a:spcAft>
                      </a:pPr>
                      <a:r>
                        <a:rPr lang="es-EC" sz="1200">
                          <a:effectLst/>
                        </a:rPr>
                        <a:t>Mando medio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31129">
                <a:tc vMerge="1">
                  <a:txBody>
                    <a:bodyPr/>
                    <a:lstStyle/>
                    <a:p>
                      <a:endParaRPr lang="es-EC"/>
                    </a:p>
                  </a:txBody>
                  <a:tcPr/>
                </a:tc>
                <a:tc>
                  <a:txBody>
                    <a:bodyPr/>
                    <a:lstStyle/>
                    <a:p>
                      <a:pPr marL="38100" marR="38100">
                        <a:lnSpc>
                          <a:spcPts val="1600"/>
                        </a:lnSpc>
                        <a:spcAft>
                          <a:spcPts val="0"/>
                        </a:spcAft>
                      </a:pPr>
                      <a:r>
                        <a:rPr lang="es-EC" sz="1200">
                          <a:effectLst/>
                        </a:rPr>
                        <a:t>Operativo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183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31129">
                <a:tc vMerge="1">
                  <a:txBody>
                    <a:bodyPr/>
                    <a:lstStyle/>
                    <a:p>
                      <a:endParaRPr lang="es-EC"/>
                    </a:p>
                  </a:txBody>
                  <a:tcPr/>
                </a:tc>
                <a:tc>
                  <a:txBody>
                    <a:bodyPr/>
                    <a:lstStyle/>
                    <a:p>
                      <a:pPr marL="38100" marR="38100">
                        <a:lnSpc>
                          <a:spcPts val="1600"/>
                        </a:lnSpc>
                        <a:spcAft>
                          <a:spcPts val="0"/>
                        </a:spcAft>
                      </a:pPr>
                      <a:r>
                        <a:rPr lang="es-EC" sz="1200">
                          <a:effectLst/>
                        </a:rPr>
                        <a:t>No contesta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31129">
                <a:tc gridSpan="2">
                  <a:txBody>
                    <a:bodyPr/>
                    <a:lstStyle/>
                    <a:p>
                      <a:pPr marL="38100" marR="38100">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200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105471" y="3057695"/>
            <a:ext cx="5060512" cy="3318112"/>
          </a:xfrm>
          <a:prstGeom prst="rect">
            <a:avLst/>
          </a:prstGeom>
          <a:noFill/>
          <a:ln>
            <a:noFill/>
          </a:ln>
        </p:spPr>
      </p:pic>
      <p:sp>
        <p:nvSpPr>
          <p:cNvPr id="6" name="CuadroTexto 5"/>
          <p:cNvSpPr txBox="1"/>
          <p:nvPr/>
        </p:nvSpPr>
        <p:spPr>
          <a:xfrm>
            <a:off x="824247" y="283335"/>
            <a:ext cx="4301544" cy="369332"/>
          </a:xfrm>
          <a:prstGeom prst="rect">
            <a:avLst/>
          </a:prstGeom>
          <a:noFill/>
        </p:spPr>
        <p:txBody>
          <a:bodyPr wrap="square" rtlCol="0">
            <a:spAutoFit/>
          </a:bodyPr>
          <a:lstStyle/>
          <a:p>
            <a:pPr algn="ctr"/>
            <a:r>
              <a:rPr lang="es-EC" b="1" dirty="0" smtClean="0"/>
              <a:t>DISTRIBUCION POR NIVEL DE INSTRUCCION</a:t>
            </a:r>
            <a:endParaRPr lang="es-EC" b="1" dirty="0"/>
          </a:p>
        </p:txBody>
      </p:sp>
      <p:sp>
        <p:nvSpPr>
          <p:cNvPr id="7" name="CuadroTexto 6"/>
          <p:cNvSpPr txBox="1"/>
          <p:nvPr/>
        </p:nvSpPr>
        <p:spPr>
          <a:xfrm>
            <a:off x="5808374" y="283335"/>
            <a:ext cx="6383626" cy="369332"/>
          </a:xfrm>
          <a:prstGeom prst="rect">
            <a:avLst/>
          </a:prstGeom>
          <a:noFill/>
        </p:spPr>
        <p:txBody>
          <a:bodyPr wrap="square" rtlCol="0">
            <a:spAutoFit/>
          </a:bodyPr>
          <a:lstStyle/>
          <a:p>
            <a:pPr algn="ctr"/>
            <a:r>
              <a:rPr lang="es-EC" b="1" dirty="0" smtClean="0"/>
              <a:t>DISTRIBUCION POR FUNCIONABILIDAD DENTRO DEL HOSPITAL</a:t>
            </a:r>
            <a:endParaRPr lang="es-EC" b="1" dirty="0"/>
          </a:p>
        </p:txBody>
      </p:sp>
    </p:spTree>
    <p:extLst>
      <p:ext uri="{BB962C8B-B14F-4D97-AF65-F5344CB8AC3E}">
        <p14:creationId xmlns:p14="http://schemas.microsoft.com/office/powerpoint/2010/main" val="2749396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86707808"/>
              </p:ext>
            </p:extLst>
          </p:nvPr>
        </p:nvGraphicFramePr>
        <p:xfrm>
          <a:off x="148420" y="1069811"/>
          <a:ext cx="5536586" cy="4282123"/>
        </p:xfrm>
        <a:graphic>
          <a:graphicData uri="http://schemas.openxmlformats.org/drawingml/2006/table">
            <a:tbl>
              <a:tblPr>
                <a:tableStyleId>{5C22544A-7EE6-4342-B048-85BDC9FD1C3A}</a:tableStyleId>
              </a:tblPr>
              <a:tblGrid>
                <a:gridCol w="1307787"/>
                <a:gridCol w="1233997"/>
                <a:gridCol w="547492"/>
                <a:gridCol w="547492"/>
                <a:gridCol w="549469"/>
                <a:gridCol w="549469"/>
                <a:gridCol w="547492"/>
                <a:gridCol w="27542"/>
                <a:gridCol w="225846"/>
              </a:tblGrid>
              <a:tr h="320539">
                <a:tc rowSpan="2" gridSpan="2">
                  <a:txBody>
                    <a:bodyPr/>
                    <a:lstStyle/>
                    <a:p>
                      <a:pPr>
                        <a:lnSpc>
                          <a:spcPct val="107000"/>
                        </a:lnSpc>
                        <a:spcAft>
                          <a:spcPts val="0"/>
                        </a:spcAft>
                      </a:pPr>
                      <a:r>
                        <a:rPr lang="es-EC" sz="1400" dirty="0">
                          <a:effectLst/>
                        </a:rPr>
                        <a:t>Tabla 14 </a:t>
                      </a:r>
                      <a:br>
                        <a:rPr lang="es-EC" sz="1400" dirty="0">
                          <a:effectLst/>
                        </a:rPr>
                      </a:br>
                      <a:r>
                        <a:rPr lang="es-EC" sz="1400" dirty="0">
                          <a:effectLst/>
                        </a:rPr>
                        <a:t>Principal Interés en Investigar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hMerge="1">
                  <a:txBody>
                    <a:bodyPr/>
                    <a:lstStyle/>
                    <a:p>
                      <a:endParaRPr lang="es-EC"/>
                    </a:p>
                  </a:txBody>
                  <a:tcPr/>
                </a:tc>
                <a:tc gridSpan="4">
                  <a:txBody>
                    <a:bodyPr/>
                    <a:lstStyle/>
                    <a:p>
                      <a:pPr marL="38100" marR="38100" algn="ctr">
                        <a:lnSpc>
                          <a:spcPts val="1600"/>
                        </a:lnSpc>
                        <a:spcAft>
                          <a:spcPts val="0"/>
                        </a:spcAft>
                      </a:pPr>
                      <a:r>
                        <a:rPr lang="es-EC" sz="1200" dirty="0">
                          <a:effectLst/>
                        </a:rPr>
                        <a:t>Hospitales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marL="38100" marR="38100" algn="ctr">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hMerge="1">
                  <a:txBody>
                    <a:bodyPr/>
                    <a:lstStyle/>
                    <a:p>
                      <a:endParaRPr lang="es-EC"/>
                    </a:p>
                  </a:txBody>
                  <a:tcPr/>
                </a:tc>
                <a:tc>
                  <a:txBody>
                    <a:bodyPr/>
                    <a:lstStyle/>
                    <a:p>
                      <a:endParaRPr lang="es-EC" sz="3200"/>
                    </a:p>
                  </a:txBody>
                  <a:tcPr/>
                </a:tc>
              </a:tr>
              <a:tr h="188094">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200" dirty="0">
                          <a:effectLst/>
                        </a:rPr>
                        <a:t>HPAS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dirty="0">
                          <a:effectLst/>
                        </a:rPr>
                        <a:t>HCAM</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HBO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HEE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gridSpan="2" vMerge="1">
                  <a:txBody>
                    <a:bodyPr/>
                    <a:lstStyle/>
                    <a:p>
                      <a:endParaRPr lang="es-EC"/>
                    </a:p>
                  </a:txBody>
                  <a:tcPr/>
                </a:tc>
                <a:tc hMerge="1" vMerge="1">
                  <a:txBody>
                    <a:bodyPr/>
                    <a:lstStyle/>
                    <a:p>
                      <a:endParaRPr lang="es-EC"/>
                    </a:p>
                  </a:txBody>
                  <a:tcPr/>
                </a:tc>
                <a:tc>
                  <a:txBody>
                    <a:bodyPr/>
                    <a:lstStyle/>
                    <a:p>
                      <a:pP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320539">
                <a:tc rowSpan="5">
                  <a:txBody>
                    <a:bodyPr/>
                    <a:lstStyle/>
                    <a:p>
                      <a:pPr marL="38100" marR="38100">
                        <a:lnSpc>
                          <a:spcPts val="1600"/>
                        </a:lnSpc>
                        <a:spcAft>
                          <a:spcPts val="0"/>
                        </a:spcAft>
                      </a:pPr>
                      <a:r>
                        <a:rPr lang="es-EC" sz="1200" dirty="0">
                          <a:effectLst/>
                        </a:rPr>
                        <a:t>Principal interés en investigar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dirty="0">
                          <a:effectLst/>
                        </a:rPr>
                        <a:t>Generar conocimiento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16</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es-EC" sz="3200"/>
                    </a:p>
                  </a:txBody>
                  <a:tcPr/>
                </a:tc>
              </a:tr>
              <a:tr h="356155">
                <a:tc vMerge="1">
                  <a:txBody>
                    <a:bodyPr/>
                    <a:lstStyle/>
                    <a:p>
                      <a:endParaRPr lang="es-EC"/>
                    </a:p>
                  </a:txBody>
                  <a:tcPr/>
                </a:tc>
                <a:tc>
                  <a:txBody>
                    <a:bodyPr/>
                    <a:lstStyle/>
                    <a:p>
                      <a:pPr marL="38100" marR="38100">
                        <a:lnSpc>
                          <a:spcPts val="1600"/>
                        </a:lnSpc>
                        <a:spcAft>
                          <a:spcPts val="0"/>
                        </a:spcAft>
                      </a:pPr>
                      <a:r>
                        <a:rPr lang="es-EC" sz="1200">
                          <a:effectLst/>
                        </a:rPr>
                        <a:t>Transferir conocimiento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es-EC" sz="3200"/>
                    </a:p>
                  </a:txBody>
                  <a:tcPr/>
                </a:tc>
              </a:tr>
              <a:tr h="356155">
                <a:tc vMerge="1">
                  <a:txBody>
                    <a:bodyPr/>
                    <a:lstStyle/>
                    <a:p>
                      <a:endParaRPr lang="es-EC"/>
                    </a:p>
                  </a:txBody>
                  <a:tcPr/>
                </a:tc>
                <a:tc>
                  <a:txBody>
                    <a:bodyPr/>
                    <a:lstStyle/>
                    <a:p>
                      <a:pPr marL="38100" marR="38100">
                        <a:lnSpc>
                          <a:spcPts val="1600"/>
                        </a:lnSpc>
                        <a:spcAft>
                          <a:spcPts val="0"/>
                        </a:spcAft>
                      </a:pPr>
                      <a:r>
                        <a:rPr lang="es-EC" sz="1200">
                          <a:effectLst/>
                        </a:rPr>
                        <a:t>Crecimiento profesional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es-EC" sz="3200"/>
                    </a:p>
                  </a:txBody>
                  <a:tcPr/>
                </a:tc>
              </a:tr>
              <a:tr h="320539">
                <a:tc vMerge="1">
                  <a:txBody>
                    <a:bodyPr/>
                    <a:lstStyle/>
                    <a:p>
                      <a:endParaRPr lang="es-EC"/>
                    </a:p>
                  </a:txBody>
                  <a:tcPr/>
                </a:tc>
                <a:tc>
                  <a:txBody>
                    <a:bodyPr/>
                    <a:lstStyle/>
                    <a:p>
                      <a:pPr marL="38100" marR="38100">
                        <a:lnSpc>
                          <a:spcPts val="1600"/>
                        </a:lnSpc>
                        <a:spcAft>
                          <a:spcPts val="0"/>
                        </a:spcAft>
                      </a:pPr>
                      <a:r>
                        <a:rPr lang="es-EC" sz="1200">
                          <a:effectLst/>
                        </a:rPr>
                        <a:t>Crecimiento personal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es-EC" sz="3200"/>
                    </a:p>
                  </a:txBody>
                  <a:tcPr/>
                </a:tc>
              </a:tr>
              <a:tr h="320539">
                <a:tc vMerge="1">
                  <a:txBody>
                    <a:bodyPr/>
                    <a:lstStyle/>
                    <a:p>
                      <a:endParaRPr lang="es-EC"/>
                    </a:p>
                  </a:txBody>
                  <a:tcPr/>
                </a:tc>
                <a:tc>
                  <a:txBody>
                    <a:bodyPr/>
                    <a:lstStyle/>
                    <a:p>
                      <a:pPr marL="38100" marR="38100">
                        <a:lnSpc>
                          <a:spcPts val="1600"/>
                        </a:lnSpc>
                        <a:spcAft>
                          <a:spcPts val="0"/>
                        </a:spcAft>
                      </a:pPr>
                      <a:r>
                        <a:rPr lang="es-EC" sz="1200">
                          <a:effectLst/>
                        </a:rPr>
                        <a:t>Por disposición</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es-EC" sz="3200"/>
                    </a:p>
                  </a:txBody>
                  <a:tcPr/>
                </a:tc>
              </a:tr>
              <a:tr h="320539">
                <a:tc gridSpan="2">
                  <a:txBody>
                    <a:bodyPr/>
                    <a:lstStyle/>
                    <a:p>
                      <a:pPr marL="38100" marR="38100">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dirty="0">
                          <a:effectLst/>
                        </a:rPr>
                        <a:t>50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es-EC" sz="3200" dirty="0"/>
                    </a:p>
                  </a:txBody>
                  <a:tcPr/>
                </a:tc>
              </a:tr>
            </a:tbl>
          </a:graphicData>
        </a:graphic>
      </p:graphicFrame>
      <p:pic>
        <p:nvPicPr>
          <p:cNvPr id="3" name="Imagen 2"/>
          <p:cNvPicPr/>
          <p:nvPr/>
        </p:nvPicPr>
        <p:blipFill rotWithShape="1">
          <a:blip r:embed="rId2">
            <a:extLst>
              <a:ext uri="{28A0092B-C50C-407E-A947-70E740481C1C}">
                <a14:useLocalDpi xmlns:a14="http://schemas.microsoft.com/office/drawing/2010/main" val="0"/>
              </a:ext>
            </a:extLst>
          </a:blip>
          <a:srcRect t="7991" r="13178"/>
          <a:stretch/>
        </p:blipFill>
        <p:spPr bwMode="auto">
          <a:xfrm>
            <a:off x="5618747" y="1684420"/>
            <a:ext cx="6460957" cy="4433045"/>
          </a:xfrm>
          <a:prstGeom prst="rect">
            <a:avLst/>
          </a:prstGeom>
          <a:noFill/>
          <a:ln>
            <a:noFill/>
          </a:ln>
        </p:spPr>
      </p:pic>
      <p:sp>
        <p:nvSpPr>
          <p:cNvPr id="4" name="CuadroTexto 3"/>
          <p:cNvSpPr txBox="1"/>
          <p:nvPr/>
        </p:nvSpPr>
        <p:spPr>
          <a:xfrm>
            <a:off x="-132349" y="525322"/>
            <a:ext cx="4635039" cy="400110"/>
          </a:xfrm>
          <a:prstGeom prst="rect">
            <a:avLst/>
          </a:prstGeom>
          <a:noFill/>
        </p:spPr>
        <p:txBody>
          <a:bodyPr wrap="square" rtlCol="0">
            <a:spAutoFit/>
          </a:bodyPr>
          <a:lstStyle/>
          <a:p>
            <a:pPr algn="ctr"/>
            <a:r>
              <a:rPr lang="es-EC" sz="2000" b="1" dirty="0" smtClean="0"/>
              <a:t>PRINCIPAL INTERES EN INVESTIGAR</a:t>
            </a:r>
            <a:endParaRPr lang="es-EC" sz="2000" b="1" dirty="0"/>
          </a:p>
        </p:txBody>
      </p:sp>
    </p:spTree>
    <p:extLst>
      <p:ext uri="{BB962C8B-B14F-4D97-AF65-F5344CB8AC3E}">
        <p14:creationId xmlns:p14="http://schemas.microsoft.com/office/powerpoint/2010/main" val="126044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634" y="348000"/>
            <a:ext cx="5145725" cy="1410462"/>
          </a:xfrm>
          <a:prstGeom prst="rect">
            <a:avLst/>
          </a:prstGeom>
          <a:noFill/>
        </p:spPr>
      </p:pic>
      <p:sp>
        <p:nvSpPr>
          <p:cNvPr id="3" name="CuadroTexto 2"/>
          <p:cNvSpPr txBox="1"/>
          <p:nvPr/>
        </p:nvSpPr>
        <p:spPr>
          <a:xfrm>
            <a:off x="3902613" y="2291932"/>
            <a:ext cx="5894363" cy="830997"/>
          </a:xfrm>
          <a:prstGeom prst="rect">
            <a:avLst/>
          </a:prstGeom>
          <a:noFill/>
        </p:spPr>
        <p:txBody>
          <a:bodyPr wrap="square" rtlCol="0">
            <a:spAutoFit/>
          </a:bodyPr>
          <a:lstStyle/>
          <a:p>
            <a:r>
              <a:rPr lang="es-EC" sz="2400" dirty="0" smtClean="0"/>
              <a:t>AUTORAS: DRA. LILIANA LUCAS S.</a:t>
            </a:r>
          </a:p>
          <a:p>
            <a:r>
              <a:rPr lang="es-EC" sz="2400" dirty="0"/>
              <a:t>	</a:t>
            </a:r>
            <a:r>
              <a:rPr lang="es-EC" sz="2400" dirty="0" smtClean="0"/>
              <a:t>      LCDA. JEANNETTE BARRENO L.</a:t>
            </a:r>
            <a:endParaRPr lang="es-EC" sz="2400" dirty="0"/>
          </a:p>
        </p:txBody>
      </p:sp>
      <p:sp>
        <p:nvSpPr>
          <p:cNvPr id="4" name="CuadroTexto 3"/>
          <p:cNvSpPr txBox="1"/>
          <p:nvPr/>
        </p:nvSpPr>
        <p:spPr>
          <a:xfrm>
            <a:off x="3888544" y="3529788"/>
            <a:ext cx="5894363" cy="1569660"/>
          </a:xfrm>
          <a:prstGeom prst="rect">
            <a:avLst/>
          </a:prstGeom>
          <a:noFill/>
        </p:spPr>
        <p:txBody>
          <a:bodyPr wrap="square" rtlCol="0">
            <a:spAutoFit/>
          </a:bodyPr>
          <a:lstStyle/>
          <a:p>
            <a:r>
              <a:rPr lang="es-EC" sz="2400" dirty="0" smtClean="0"/>
              <a:t>TUTORA: DRA. CECILIA ANDRADE A. </a:t>
            </a:r>
            <a:r>
              <a:rPr lang="es-EC" sz="2400" dirty="0" err="1" smtClean="0"/>
              <a:t>Msc</a:t>
            </a:r>
            <a:endParaRPr lang="es-EC" sz="2400" dirty="0" smtClean="0"/>
          </a:p>
          <a:p>
            <a:endParaRPr lang="es-EC" sz="2400" dirty="0"/>
          </a:p>
          <a:p>
            <a:r>
              <a:rPr lang="es-EC" sz="2400" dirty="0" smtClean="0"/>
              <a:t>COORDINADORA: Econ. ROSA LÓPEZ M.</a:t>
            </a:r>
          </a:p>
          <a:p>
            <a:r>
              <a:rPr lang="es-EC" sz="2400" dirty="0"/>
              <a:t>	</a:t>
            </a:r>
            <a:r>
              <a:rPr lang="es-EC" sz="2400" dirty="0" smtClean="0"/>
              <a:t>  </a:t>
            </a:r>
            <a:endParaRPr lang="es-EC" sz="2400" dirty="0"/>
          </a:p>
        </p:txBody>
      </p:sp>
      <p:sp>
        <p:nvSpPr>
          <p:cNvPr id="5" name="CuadroTexto 4"/>
          <p:cNvSpPr txBox="1"/>
          <p:nvPr/>
        </p:nvSpPr>
        <p:spPr>
          <a:xfrm>
            <a:off x="6131170" y="5226060"/>
            <a:ext cx="1437250" cy="646331"/>
          </a:xfrm>
          <a:prstGeom prst="rect">
            <a:avLst/>
          </a:prstGeom>
          <a:noFill/>
        </p:spPr>
        <p:txBody>
          <a:bodyPr wrap="square" rtlCol="0">
            <a:spAutoFit/>
          </a:bodyPr>
          <a:lstStyle/>
          <a:p>
            <a:pPr algn="ctr"/>
            <a:r>
              <a:rPr lang="es-EC" dirty="0" smtClean="0"/>
              <a:t>SANGOLQUI</a:t>
            </a:r>
          </a:p>
          <a:p>
            <a:pPr algn="ctr"/>
            <a:r>
              <a:rPr lang="es-EC" dirty="0" smtClean="0"/>
              <a:t>2018</a:t>
            </a:r>
            <a:endParaRPr lang="es-EC" dirty="0"/>
          </a:p>
        </p:txBody>
      </p:sp>
    </p:spTree>
    <p:extLst>
      <p:ext uri="{BB962C8B-B14F-4D97-AF65-F5344CB8AC3E}">
        <p14:creationId xmlns:p14="http://schemas.microsoft.com/office/powerpoint/2010/main" val="3634569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39103465"/>
              </p:ext>
            </p:extLst>
          </p:nvPr>
        </p:nvGraphicFramePr>
        <p:xfrm>
          <a:off x="748891" y="1255806"/>
          <a:ext cx="4752976" cy="2966720"/>
        </p:xfrm>
        <a:graphic>
          <a:graphicData uri="http://schemas.openxmlformats.org/drawingml/2006/table">
            <a:tbl>
              <a:tblPr>
                <a:tableStyleId>{5C22544A-7EE6-4342-B048-85BDC9FD1C3A}</a:tableStyleId>
              </a:tblPr>
              <a:tblGrid>
                <a:gridCol w="1352911"/>
                <a:gridCol w="566064"/>
                <a:gridCol w="566064"/>
                <a:gridCol w="566064"/>
                <a:gridCol w="567291"/>
                <a:gridCol w="567291"/>
                <a:gridCol w="567291"/>
              </a:tblGrid>
              <a:tr h="199390">
                <a:tc gridSpan="7">
                  <a:txBody>
                    <a:bodyPr/>
                    <a:lstStyle/>
                    <a:p>
                      <a:pPr>
                        <a:lnSpc>
                          <a:spcPts val="16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8915">
                <a:tc rowSpan="2" gridSpan="2">
                  <a:txBody>
                    <a:bodyPr/>
                    <a:lstStyle/>
                    <a:p>
                      <a:pPr>
                        <a:lnSpc>
                          <a:spcPct val="1070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rowSpan="2" hMerge="1">
                  <a:txBody>
                    <a:bodyPr/>
                    <a:lstStyle/>
                    <a:p>
                      <a:endParaRPr lang="es-EC"/>
                    </a:p>
                  </a:txBody>
                  <a:tcPr/>
                </a:tc>
                <a:tc gridSpan="4">
                  <a:txBody>
                    <a:bodyPr/>
                    <a:lstStyle/>
                    <a:p>
                      <a:pPr marL="38100" marR="38100" algn="ctr">
                        <a:lnSpc>
                          <a:spcPts val="1600"/>
                        </a:lnSpc>
                        <a:spcAft>
                          <a:spcPts val="0"/>
                        </a:spcAft>
                      </a:pPr>
                      <a:r>
                        <a:rPr lang="es-EC" sz="1200">
                          <a:effectLst/>
                        </a:rPr>
                        <a:t>Hospitales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19939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200">
                          <a:effectLst/>
                        </a:rPr>
                        <a:t>HPAS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HCAM</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HBO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HEE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vMerge="1">
                  <a:txBody>
                    <a:bodyPr/>
                    <a:lstStyle/>
                    <a:p>
                      <a:endParaRPr lang="es-EC"/>
                    </a:p>
                  </a:txBody>
                  <a:tcPr/>
                </a:tc>
              </a:tr>
              <a:tr h="208915">
                <a:tc rowSpan="10">
                  <a:txBody>
                    <a:bodyPr/>
                    <a:lstStyle/>
                    <a:p>
                      <a:pPr marL="38100" marR="38100">
                        <a:lnSpc>
                          <a:spcPts val="1600"/>
                        </a:lnSpc>
                        <a:spcAft>
                          <a:spcPts val="0"/>
                        </a:spcAft>
                      </a:pPr>
                      <a:r>
                        <a:rPr lang="es-EC" sz="1200" dirty="0">
                          <a:effectLst/>
                        </a:rPr>
                        <a:t>Capacitaciones en metodología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dirty="0">
                          <a:effectLst/>
                        </a:rPr>
                        <a:t>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8915">
                <a:tc vMerge="1">
                  <a:txBody>
                    <a:bodyPr/>
                    <a:lstStyle/>
                    <a:p>
                      <a:endParaRPr lang="es-EC"/>
                    </a:p>
                  </a:txBody>
                  <a:tcPr/>
                </a:tc>
                <a:tc>
                  <a:txBody>
                    <a:bodyPr/>
                    <a:lstStyle/>
                    <a:p>
                      <a:pPr marL="38100" marR="38100">
                        <a:lnSpc>
                          <a:spcPts val="1600"/>
                        </a:lnSpc>
                        <a:spcAft>
                          <a:spcPts val="0"/>
                        </a:spcAft>
                      </a:pPr>
                      <a:r>
                        <a:rPr lang="es-EC" sz="1200" dirty="0">
                          <a:effectLst/>
                        </a:rPr>
                        <a:t>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7805">
                <a:tc vMerge="1">
                  <a:txBody>
                    <a:bodyPr/>
                    <a:lstStyle/>
                    <a:p>
                      <a:endParaRPr lang="es-EC"/>
                    </a:p>
                  </a:txBody>
                  <a:tcPr/>
                </a:tc>
                <a:tc>
                  <a:txBody>
                    <a:bodyPr/>
                    <a:lstStyle/>
                    <a:p>
                      <a:pPr marL="38100" marR="38100">
                        <a:lnSpc>
                          <a:spcPts val="1600"/>
                        </a:lnSpc>
                        <a:spcAft>
                          <a:spcPts val="0"/>
                        </a:spcAft>
                      </a:pPr>
                      <a:r>
                        <a:rPr lang="es-EC" sz="1200" dirty="0">
                          <a:effectLst/>
                        </a:rPr>
                        <a:t>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7805">
                <a:tc vMerge="1">
                  <a:txBody>
                    <a:bodyPr/>
                    <a:lstStyle/>
                    <a:p>
                      <a:endParaRPr lang="es-EC"/>
                    </a:p>
                  </a:txBody>
                  <a:tcPr/>
                </a:tc>
                <a:tc>
                  <a:txBody>
                    <a:bodyPr/>
                    <a:lstStyle/>
                    <a:p>
                      <a:pPr marL="38100" marR="38100">
                        <a:lnSpc>
                          <a:spcPts val="1600"/>
                        </a:lnSpc>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8915">
                <a:tc vMerge="1">
                  <a:txBody>
                    <a:bodyPr/>
                    <a:lstStyle/>
                    <a:p>
                      <a:endParaRPr lang="es-EC"/>
                    </a:p>
                  </a:txBody>
                  <a:tcPr/>
                </a:tc>
                <a:tc>
                  <a:txBody>
                    <a:bodyPr/>
                    <a:lstStyle/>
                    <a:p>
                      <a:pPr marL="38100" marR="38100">
                        <a:lnSpc>
                          <a:spcPts val="1600"/>
                        </a:lnSpc>
                        <a:spcAft>
                          <a:spcPts val="0"/>
                        </a:spcAft>
                      </a:pPr>
                      <a:r>
                        <a:rPr lang="es-EC" sz="1200">
                          <a:effectLst/>
                        </a:rPr>
                        <a:t>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7805">
                <a:tc vMerge="1">
                  <a:txBody>
                    <a:bodyPr/>
                    <a:lstStyle/>
                    <a:p>
                      <a:endParaRPr lang="es-EC"/>
                    </a:p>
                  </a:txBody>
                  <a:tcPr/>
                </a:tc>
                <a:tc>
                  <a:txBody>
                    <a:bodyPr/>
                    <a:lstStyle/>
                    <a:p>
                      <a:pPr marL="38100" marR="38100">
                        <a:lnSpc>
                          <a:spcPts val="1600"/>
                        </a:lnSpc>
                        <a:spcAft>
                          <a:spcPts val="0"/>
                        </a:spcAft>
                      </a:pPr>
                      <a:r>
                        <a:rPr lang="es-EC" sz="1200">
                          <a:effectLst/>
                        </a:rPr>
                        <a:t>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7805">
                <a:tc vMerge="1">
                  <a:txBody>
                    <a:bodyPr/>
                    <a:lstStyle/>
                    <a:p>
                      <a:endParaRPr lang="es-EC"/>
                    </a:p>
                  </a:txBody>
                  <a:tcPr/>
                </a:tc>
                <a:tc>
                  <a:txBody>
                    <a:bodyPr/>
                    <a:lstStyle/>
                    <a:p>
                      <a:pPr marL="38100" marR="38100">
                        <a:lnSpc>
                          <a:spcPts val="1600"/>
                        </a:lnSpc>
                        <a:spcAft>
                          <a:spcPts val="0"/>
                        </a:spcAft>
                      </a:pPr>
                      <a:r>
                        <a:rPr lang="es-EC" sz="1200">
                          <a:effectLst/>
                        </a:rPr>
                        <a:t>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8915">
                <a:tc vMerge="1">
                  <a:txBody>
                    <a:bodyPr/>
                    <a:lstStyle/>
                    <a:p>
                      <a:endParaRPr lang="es-EC"/>
                    </a:p>
                  </a:txBody>
                  <a:tcPr/>
                </a:tc>
                <a:tc>
                  <a:txBody>
                    <a:bodyPr/>
                    <a:lstStyle/>
                    <a:p>
                      <a:pPr marL="38100" marR="38100">
                        <a:lnSpc>
                          <a:spcPts val="1600"/>
                        </a:lnSpc>
                        <a:spcAft>
                          <a:spcPts val="0"/>
                        </a:spcAft>
                      </a:pPr>
                      <a:r>
                        <a:rPr lang="es-EC" sz="1200">
                          <a:effectLst/>
                        </a:rPr>
                        <a:t>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7805">
                <a:tc vMerge="1">
                  <a:txBody>
                    <a:bodyPr/>
                    <a:lstStyle/>
                    <a:p>
                      <a:endParaRPr lang="es-EC"/>
                    </a:p>
                  </a:txBody>
                  <a:tcPr/>
                </a:tc>
                <a:tc>
                  <a:txBody>
                    <a:bodyPr/>
                    <a:lstStyle/>
                    <a:p>
                      <a:pPr marL="38100" marR="38100">
                        <a:lnSpc>
                          <a:spcPts val="1600"/>
                        </a:lnSpc>
                        <a:spcAft>
                          <a:spcPts val="0"/>
                        </a:spcAft>
                      </a:pPr>
                      <a:r>
                        <a:rPr lang="es-EC" sz="1200">
                          <a:effectLst/>
                        </a:rPr>
                        <a:t>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7805">
                <a:tc vMerge="1">
                  <a:txBody>
                    <a:bodyPr/>
                    <a:lstStyle/>
                    <a:p>
                      <a:endParaRPr lang="es-EC"/>
                    </a:p>
                  </a:txBody>
                  <a:tcPr/>
                </a:tc>
                <a:tc>
                  <a:txBody>
                    <a:bodyPr/>
                    <a:lstStyle/>
                    <a:p>
                      <a:pPr marL="38100" marR="38100">
                        <a:lnSpc>
                          <a:spcPts val="1600"/>
                        </a:lnSpc>
                        <a:spcAft>
                          <a:spcPts val="0"/>
                        </a:spcAft>
                      </a:pPr>
                      <a:r>
                        <a:rPr lang="es-EC" sz="1200">
                          <a:effectLst/>
                        </a:rPr>
                        <a:t>10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8915">
                <a:tc gridSpan="2">
                  <a:txBody>
                    <a:bodyPr/>
                    <a:lstStyle/>
                    <a:p>
                      <a:pPr marL="38100" marR="38100">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200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pic>
        <p:nvPicPr>
          <p:cNvPr id="3" name="Imagen 2"/>
          <p:cNvPicPr/>
          <p:nvPr/>
        </p:nvPicPr>
        <p:blipFill rotWithShape="1">
          <a:blip r:embed="rId2">
            <a:extLst>
              <a:ext uri="{28A0092B-C50C-407E-A947-70E740481C1C}">
                <a14:useLocalDpi xmlns:a14="http://schemas.microsoft.com/office/drawing/2010/main" val="0"/>
              </a:ext>
            </a:extLst>
          </a:blip>
          <a:srcRect t="8188" r="14245"/>
          <a:stretch/>
        </p:blipFill>
        <p:spPr bwMode="auto">
          <a:xfrm>
            <a:off x="5514745" y="1395663"/>
            <a:ext cx="6288233" cy="3549316"/>
          </a:xfrm>
          <a:prstGeom prst="rect">
            <a:avLst/>
          </a:prstGeom>
          <a:noFill/>
          <a:ln>
            <a:noFill/>
          </a:ln>
        </p:spPr>
      </p:pic>
      <p:graphicFrame>
        <p:nvGraphicFramePr>
          <p:cNvPr id="4" name="Tabla 3"/>
          <p:cNvGraphicFramePr>
            <a:graphicFrameLocks noGrp="1"/>
          </p:cNvGraphicFramePr>
          <p:nvPr>
            <p:extLst>
              <p:ext uri="{D42A27DB-BD31-4B8C-83A1-F6EECF244321}">
                <p14:modId xmlns:p14="http://schemas.microsoft.com/office/powerpoint/2010/main" val="3617308541"/>
              </p:ext>
            </p:extLst>
          </p:nvPr>
        </p:nvGraphicFramePr>
        <p:xfrm>
          <a:off x="3139291" y="4859884"/>
          <a:ext cx="6498005" cy="1781547"/>
        </p:xfrm>
        <a:graphic>
          <a:graphicData uri="http://schemas.openxmlformats.org/drawingml/2006/table">
            <a:tbl>
              <a:tblPr>
                <a:tableStyleId>{5C22544A-7EE6-4342-B048-85BDC9FD1C3A}</a:tableStyleId>
              </a:tblPr>
              <a:tblGrid>
                <a:gridCol w="1984492"/>
                <a:gridCol w="830099"/>
                <a:gridCol w="830906"/>
                <a:gridCol w="830906"/>
                <a:gridCol w="830906"/>
                <a:gridCol w="1190696"/>
              </a:tblGrid>
              <a:tr h="269727">
                <a:tc gridSpan="6">
                  <a:txBody>
                    <a:bodyPr/>
                    <a:lstStyle/>
                    <a:p>
                      <a:pPr marL="38100" marR="38100" algn="ctr">
                        <a:lnSpc>
                          <a:spcPts val="1600"/>
                        </a:lnSpc>
                        <a:spcAft>
                          <a:spcPts val="0"/>
                        </a:spcAft>
                      </a:pPr>
                      <a:r>
                        <a:rPr lang="es-EC" sz="18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9454">
                <a:tc>
                  <a:txBody>
                    <a:bodyPr/>
                    <a:lstStyle/>
                    <a:p>
                      <a:pPr algn="ctr">
                        <a:lnSpc>
                          <a:spcPct val="107000"/>
                        </a:lnSpc>
                        <a:spcAft>
                          <a:spcPts val="0"/>
                        </a:spcAft>
                      </a:pPr>
                      <a:r>
                        <a:rPr lang="es-EC" sz="20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N</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Mínimo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Máximo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Media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Desv. Desviación</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539454">
                <a:tc>
                  <a:txBody>
                    <a:bodyPr/>
                    <a:lstStyle/>
                    <a:p>
                      <a:pPr marL="38100" marR="38100" algn="ctr">
                        <a:lnSpc>
                          <a:spcPts val="1600"/>
                        </a:lnSpc>
                        <a:spcAft>
                          <a:spcPts val="0"/>
                        </a:spcAft>
                      </a:pPr>
                      <a:r>
                        <a:rPr lang="es-EC" sz="1200">
                          <a:effectLst/>
                        </a:rPr>
                        <a:t>Capacitaciones en metodología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10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2,14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1,986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32912">
                <a:tc>
                  <a:txBody>
                    <a:bodyPr/>
                    <a:lstStyle/>
                    <a:p>
                      <a:pPr marL="38100" marR="38100" algn="ctr">
                        <a:lnSpc>
                          <a:spcPts val="1600"/>
                        </a:lnSpc>
                        <a:spcAft>
                          <a:spcPts val="0"/>
                        </a:spcAft>
                      </a:pPr>
                      <a:r>
                        <a:rPr lang="es-EC" sz="1200">
                          <a:effectLst/>
                        </a:rPr>
                        <a:t>N válido (por lista)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7000"/>
                        </a:lnSpc>
                        <a:spcAft>
                          <a:spcPts val="0"/>
                        </a:spcAft>
                      </a:pPr>
                      <a:r>
                        <a:rPr lang="es-EC" sz="20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EC" sz="20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EC" sz="20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5" name="CuadroTexto 4"/>
          <p:cNvSpPr txBox="1"/>
          <p:nvPr/>
        </p:nvSpPr>
        <p:spPr>
          <a:xfrm>
            <a:off x="998621" y="645697"/>
            <a:ext cx="10107097" cy="369332"/>
          </a:xfrm>
          <a:prstGeom prst="rect">
            <a:avLst/>
          </a:prstGeom>
          <a:noFill/>
        </p:spPr>
        <p:txBody>
          <a:bodyPr wrap="square" rtlCol="0">
            <a:spAutoFit/>
          </a:bodyPr>
          <a:lstStyle/>
          <a:p>
            <a:pPr algn="ctr"/>
            <a:r>
              <a:rPr lang="es-EC" b="1" dirty="0" smtClean="0"/>
              <a:t>CAPACITACION EN METODOLOGIA DE LA INVESTIGACION EN EL PERIODO 2015-2017</a:t>
            </a:r>
            <a:endParaRPr lang="es-EC" b="1" dirty="0"/>
          </a:p>
        </p:txBody>
      </p:sp>
    </p:spTree>
    <p:extLst>
      <p:ext uri="{BB962C8B-B14F-4D97-AF65-F5344CB8AC3E}">
        <p14:creationId xmlns:p14="http://schemas.microsoft.com/office/powerpoint/2010/main" val="2403569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58272097"/>
              </p:ext>
            </p:extLst>
          </p:nvPr>
        </p:nvGraphicFramePr>
        <p:xfrm>
          <a:off x="824248" y="1575666"/>
          <a:ext cx="5010150" cy="1951736"/>
        </p:xfrm>
        <a:graphic>
          <a:graphicData uri="http://schemas.openxmlformats.org/drawingml/2006/table">
            <a:tbl>
              <a:tblPr>
                <a:tableStyleId>{5C22544A-7EE6-4342-B048-85BDC9FD1C3A}</a:tableStyleId>
              </a:tblPr>
              <a:tblGrid>
                <a:gridCol w="937186"/>
                <a:gridCol w="881016"/>
                <a:gridCol w="737861"/>
                <a:gridCol w="818029"/>
                <a:gridCol w="818029"/>
                <a:gridCol w="818029"/>
              </a:tblGrid>
              <a:tr h="0">
                <a:tc gridSpan="2">
                  <a:txBody>
                    <a:bodyPr/>
                    <a:lstStyle/>
                    <a:p>
                      <a:pPr>
                        <a:lnSpc>
                          <a:spcPct val="1070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0"/>
                        </a:spcAft>
                      </a:pPr>
                      <a:r>
                        <a:rPr lang="es-EC" sz="1200">
                          <a:effectLst/>
                        </a:rPr>
                        <a:t>Frecuencia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Porcentaje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Porcentaje válido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Porcentaje acumulado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0">
                <a:tc rowSpan="6">
                  <a:txBody>
                    <a:bodyPr/>
                    <a:lstStyle/>
                    <a:p>
                      <a:pPr marL="38100" marR="38100">
                        <a:lnSpc>
                          <a:spcPts val="1600"/>
                        </a:lnSpc>
                        <a:spcAft>
                          <a:spcPts val="0"/>
                        </a:spcAft>
                      </a:pPr>
                      <a:r>
                        <a:rPr lang="es-EC" sz="1200">
                          <a:effectLst/>
                        </a:rPr>
                        <a:t>Válido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Nunca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Rara vez</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32,0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32,0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Ocasionalmente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24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12,0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84,5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Casi siempre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96,0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Siempre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4,0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100,0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12821" y="3758876"/>
            <a:ext cx="5226735" cy="2727222"/>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3010006061"/>
              </p:ext>
            </p:extLst>
          </p:nvPr>
        </p:nvGraphicFramePr>
        <p:xfrm>
          <a:off x="6802458" y="1616657"/>
          <a:ext cx="4943475" cy="1951736"/>
        </p:xfrm>
        <a:graphic>
          <a:graphicData uri="http://schemas.openxmlformats.org/drawingml/2006/table">
            <a:tbl>
              <a:tblPr>
                <a:tableStyleId>{5C22544A-7EE6-4342-B048-85BDC9FD1C3A}</a:tableStyleId>
              </a:tblPr>
              <a:tblGrid>
                <a:gridCol w="887204"/>
                <a:gridCol w="887204"/>
                <a:gridCol w="688928"/>
                <a:gridCol w="826713"/>
                <a:gridCol w="826713"/>
                <a:gridCol w="826713"/>
              </a:tblGrid>
              <a:tr h="0">
                <a:tc gridSpan="2">
                  <a:txBody>
                    <a:bodyPr/>
                    <a:lstStyle/>
                    <a:p>
                      <a:pPr>
                        <a:lnSpc>
                          <a:spcPct val="1070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0"/>
                        </a:spcAft>
                      </a:pPr>
                      <a:r>
                        <a:rPr lang="es-EC" sz="1200">
                          <a:effectLst/>
                        </a:rPr>
                        <a:t>Frecuencia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Porcentaje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a:effectLst/>
                        </a:rPr>
                        <a:t>Porcentaje válido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dirty="0">
                          <a:effectLst/>
                        </a:rPr>
                        <a:t>Porcentaje acumulado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0">
                <a:tc rowSpan="6">
                  <a:txBody>
                    <a:bodyPr/>
                    <a:lstStyle/>
                    <a:p>
                      <a:pPr marL="38100" marR="38100">
                        <a:lnSpc>
                          <a:spcPts val="1600"/>
                        </a:lnSpc>
                        <a:spcAft>
                          <a:spcPts val="0"/>
                        </a:spcAft>
                      </a:pPr>
                      <a:r>
                        <a:rPr lang="es-EC" sz="1200">
                          <a:effectLst/>
                        </a:rPr>
                        <a:t>Válido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Nunca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Rara vez</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23,5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23,5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43,5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Ocasionalmente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83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85,0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Casi siempre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23</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11,5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96,5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Siempre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C" sz="20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802458" y="3633537"/>
            <a:ext cx="5289279" cy="2977900"/>
          </a:xfrm>
          <a:prstGeom prst="rect">
            <a:avLst/>
          </a:prstGeom>
          <a:noFill/>
          <a:ln>
            <a:noFill/>
          </a:ln>
        </p:spPr>
      </p:pic>
      <p:sp>
        <p:nvSpPr>
          <p:cNvPr id="8" name="CuadroTexto 7"/>
          <p:cNvSpPr txBox="1"/>
          <p:nvPr/>
        </p:nvSpPr>
        <p:spPr>
          <a:xfrm>
            <a:off x="746975" y="502276"/>
            <a:ext cx="5087155" cy="646331"/>
          </a:xfrm>
          <a:prstGeom prst="rect">
            <a:avLst/>
          </a:prstGeom>
          <a:noFill/>
        </p:spPr>
        <p:txBody>
          <a:bodyPr wrap="square" rtlCol="0">
            <a:spAutoFit/>
          </a:bodyPr>
          <a:lstStyle/>
          <a:p>
            <a:pPr algn="ctr"/>
            <a:r>
              <a:rPr lang="es-EC" b="1" dirty="0" smtClean="0"/>
              <a:t>CONOCIMIENTO ADQURIDO COMPARTIDO Y RETROALIMENTADO</a:t>
            </a:r>
            <a:endParaRPr lang="es-EC" b="1" dirty="0"/>
          </a:p>
        </p:txBody>
      </p:sp>
      <p:sp>
        <p:nvSpPr>
          <p:cNvPr id="9" name="Rectángulo 8"/>
          <p:cNvSpPr/>
          <p:nvPr/>
        </p:nvSpPr>
        <p:spPr>
          <a:xfrm>
            <a:off x="6802458" y="519308"/>
            <a:ext cx="4904437" cy="646331"/>
          </a:xfrm>
          <a:prstGeom prst="rect">
            <a:avLst/>
          </a:prstGeom>
        </p:spPr>
        <p:txBody>
          <a:bodyPr wrap="square">
            <a:spAutoFit/>
          </a:bodyPr>
          <a:lstStyle/>
          <a:p>
            <a:pPr algn="ctr"/>
            <a:r>
              <a:rPr lang="es-EC" b="1" dirty="0" smtClean="0"/>
              <a:t>APERTURA ENTRE PROFESIONAL PARA COMPARTIR CONOCIMIENTO</a:t>
            </a:r>
            <a:endParaRPr lang="es-EC" b="1" dirty="0"/>
          </a:p>
        </p:txBody>
      </p:sp>
    </p:spTree>
    <p:extLst>
      <p:ext uri="{BB962C8B-B14F-4D97-AF65-F5344CB8AC3E}">
        <p14:creationId xmlns:p14="http://schemas.microsoft.com/office/powerpoint/2010/main" val="2541354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31688686"/>
              </p:ext>
            </p:extLst>
          </p:nvPr>
        </p:nvGraphicFramePr>
        <p:xfrm>
          <a:off x="728483" y="1553234"/>
          <a:ext cx="5222875" cy="1434665"/>
        </p:xfrm>
        <a:graphic>
          <a:graphicData uri="http://schemas.openxmlformats.org/drawingml/2006/table">
            <a:tbl>
              <a:tblPr firstRow="1" firstCol="1" bandRow="1">
                <a:tableStyleId>{5C22544A-7EE6-4342-B048-85BDC9FD1C3A}</a:tableStyleId>
              </a:tblPr>
              <a:tblGrid>
                <a:gridCol w="495010"/>
                <a:gridCol w="1037245"/>
                <a:gridCol w="990600"/>
                <a:gridCol w="1350010"/>
                <a:gridCol w="1350010"/>
              </a:tblGrid>
              <a:tr h="438369">
                <a:tc>
                  <a:txBody>
                    <a:bodyPr/>
                    <a:lstStyle/>
                    <a:p>
                      <a:pPr algn="ctr">
                        <a:spcAft>
                          <a:spcPts val="0"/>
                        </a:spcAft>
                      </a:pPr>
                      <a:r>
                        <a:rPr lang="es-EC" sz="1000">
                          <a:effectLst/>
                        </a:rPr>
                        <a:t>AÑO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investigaciones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publicaciones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artículos científicos publicados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capacitaciones formales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9074">
                <a:tc>
                  <a:txBody>
                    <a:bodyPr/>
                    <a:lstStyle/>
                    <a:p>
                      <a:pPr algn="r">
                        <a:spcAft>
                          <a:spcPts val="0"/>
                        </a:spcAft>
                      </a:pPr>
                      <a:r>
                        <a:rPr lang="es-EC" sz="1200" dirty="0">
                          <a:effectLst/>
                        </a:rPr>
                        <a:t>2015</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2</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30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540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9074">
                <a:tc>
                  <a:txBody>
                    <a:bodyPr/>
                    <a:lstStyle/>
                    <a:p>
                      <a:pPr algn="r">
                        <a:spcAft>
                          <a:spcPts val="0"/>
                        </a:spcAft>
                      </a:pPr>
                      <a:r>
                        <a:rPr lang="es-EC" sz="1200">
                          <a:effectLst/>
                        </a:rPr>
                        <a:t>2016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99</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30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30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680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9074">
                <a:tc>
                  <a:txBody>
                    <a:bodyPr/>
                    <a:lstStyle/>
                    <a:p>
                      <a:pPr algn="r">
                        <a:spcAft>
                          <a:spcPts val="0"/>
                        </a:spcAft>
                      </a:pPr>
                      <a:r>
                        <a:rPr lang="es-EC" sz="1200">
                          <a:effectLst/>
                        </a:rPr>
                        <a:t>2017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67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30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40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989</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9074">
                <a:tc>
                  <a:txBody>
                    <a:bodyPr/>
                    <a:lstStyle/>
                    <a:p>
                      <a:pPr algn="r">
                        <a:spcAft>
                          <a:spcPts val="0"/>
                        </a:spcAft>
                      </a:pPr>
                      <a:r>
                        <a:rPr lang="es-EC" sz="1200">
                          <a:effectLst/>
                        </a:rPr>
                        <a:t>2018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83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30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40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570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3" name="CuadroTexto 2"/>
          <p:cNvSpPr txBox="1"/>
          <p:nvPr/>
        </p:nvSpPr>
        <p:spPr>
          <a:xfrm>
            <a:off x="1388771" y="1160738"/>
            <a:ext cx="3753597" cy="369332"/>
          </a:xfrm>
          <a:prstGeom prst="rect">
            <a:avLst/>
          </a:prstGeom>
          <a:noFill/>
        </p:spPr>
        <p:txBody>
          <a:bodyPr wrap="square" rtlCol="0">
            <a:spAutoFit/>
          </a:bodyPr>
          <a:lstStyle/>
          <a:p>
            <a:pPr algn="ctr"/>
            <a:r>
              <a:rPr lang="es-EC" dirty="0" smtClean="0"/>
              <a:t>HOSPITAL CARLOS ANDRADE MARIN</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433634307"/>
              </p:ext>
            </p:extLst>
          </p:nvPr>
        </p:nvGraphicFramePr>
        <p:xfrm>
          <a:off x="690518" y="4077494"/>
          <a:ext cx="5182248" cy="1821030"/>
        </p:xfrm>
        <a:graphic>
          <a:graphicData uri="http://schemas.openxmlformats.org/drawingml/2006/table">
            <a:tbl>
              <a:tblPr firstRow="1" firstCol="1" bandRow="1">
                <a:tableStyleId>{5C22544A-7EE6-4342-B048-85BDC9FD1C3A}</a:tableStyleId>
              </a:tblPr>
              <a:tblGrid>
                <a:gridCol w="448835"/>
                <a:gridCol w="1070298"/>
                <a:gridCol w="970106"/>
                <a:gridCol w="1349212"/>
                <a:gridCol w="1343797"/>
              </a:tblGrid>
              <a:tr h="364206">
                <a:tc>
                  <a:txBody>
                    <a:bodyPr/>
                    <a:lstStyle/>
                    <a:p>
                      <a:pPr algn="ctr">
                        <a:spcAft>
                          <a:spcPts val="0"/>
                        </a:spcAft>
                      </a:pPr>
                      <a:r>
                        <a:rPr lang="es-EC" sz="1000" dirty="0">
                          <a:effectLst/>
                        </a:rPr>
                        <a:t>AÑO</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investigaciones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publicaciones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artículos científicos publicados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capacitaciones formales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4206">
                <a:tc>
                  <a:txBody>
                    <a:bodyPr/>
                    <a:lstStyle/>
                    <a:p>
                      <a:pPr algn="r">
                        <a:spcAft>
                          <a:spcPts val="0"/>
                        </a:spcAft>
                      </a:pPr>
                      <a:r>
                        <a:rPr lang="es-EC" sz="1200" dirty="0">
                          <a:effectLst/>
                        </a:rPr>
                        <a:t>2015</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10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60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4206">
                <a:tc>
                  <a:txBody>
                    <a:bodyPr/>
                    <a:lstStyle/>
                    <a:p>
                      <a:pPr algn="r">
                        <a:spcAft>
                          <a:spcPts val="0"/>
                        </a:spcAft>
                      </a:pPr>
                      <a:r>
                        <a:rPr lang="es-EC" sz="1200">
                          <a:effectLst/>
                        </a:rPr>
                        <a:t>2016</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60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6</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4206">
                <a:tc>
                  <a:txBody>
                    <a:bodyPr/>
                    <a:lstStyle/>
                    <a:p>
                      <a:pPr algn="r">
                        <a:spcAft>
                          <a:spcPts val="0"/>
                        </a:spcAft>
                      </a:pPr>
                      <a:r>
                        <a:rPr lang="es-EC" sz="1200">
                          <a:effectLst/>
                        </a:rPr>
                        <a:t>2017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60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6</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4206">
                <a:tc>
                  <a:txBody>
                    <a:bodyPr/>
                    <a:lstStyle/>
                    <a:p>
                      <a:pPr algn="r">
                        <a:spcAft>
                          <a:spcPts val="0"/>
                        </a:spcAft>
                      </a:pPr>
                      <a:r>
                        <a:rPr lang="es-EC" sz="1200">
                          <a:effectLst/>
                        </a:rPr>
                        <a:t>2018</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40</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4</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 name="Gráfico 4"/>
          <p:cNvGraphicFramePr/>
          <p:nvPr>
            <p:extLst>
              <p:ext uri="{D42A27DB-BD31-4B8C-83A1-F6EECF244321}">
                <p14:modId xmlns:p14="http://schemas.microsoft.com/office/powerpoint/2010/main" val="2431827613"/>
              </p:ext>
            </p:extLst>
          </p:nvPr>
        </p:nvGraphicFramePr>
        <p:xfrm>
          <a:off x="6445630" y="712905"/>
          <a:ext cx="5070475" cy="2635885"/>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1388771" y="3713345"/>
            <a:ext cx="4106681" cy="369332"/>
          </a:xfrm>
          <a:prstGeom prst="rect">
            <a:avLst/>
          </a:prstGeom>
          <a:noFill/>
        </p:spPr>
        <p:txBody>
          <a:bodyPr wrap="square" rtlCol="0">
            <a:spAutoFit/>
          </a:bodyPr>
          <a:lstStyle/>
          <a:p>
            <a:pPr algn="ctr"/>
            <a:r>
              <a:rPr lang="es-EC" dirty="0" smtClean="0"/>
              <a:t>HOSPITAL PABLO ARTURO SUAREZ</a:t>
            </a:r>
            <a:endParaRPr lang="es-EC" dirty="0"/>
          </a:p>
        </p:txBody>
      </p:sp>
      <p:graphicFrame>
        <p:nvGraphicFramePr>
          <p:cNvPr id="7" name="Gráfico 6"/>
          <p:cNvGraphicFramePr/>
          <p:nvPr>
            <p:extLst>
              <p:ext uri="{D42A27DB-BD31-4B8C-83A1-F6EECF244321}">
                <p14:modId xmlns:p14="http://schemas.microsoft.com/office/powerpoint/2010/main" val="3740390236"/>
              </p:ext>
            </p:extLst>
          </p:nvPr>
        </p:nvGraphicFramePr>
        <p:xfrm>
          <a:off x="6529628" y="3651298"/>
          <a:ext cx="4928235" cy="264795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589547" y="348916"/>
            <a:ext cx="10022306" cy="400110"/>
          </a:xfrm>
          <a:prstGeom prst="rect">
            <a:avLst/>
          </a:prstGeom>
          <a:noFill/>
        </p:spPr>
        <p:txBody>
          <a:bodyPr wrap="square" rtlCol="0">
            <a:spAutoFit/>
          </a:bodyPr>
          <a:lstStyle/>
          <a:p>
            <a:r>
              <a:rPr lang="es-EC" sz="2000" b="1" dirty="0" smtClean="0"/>
              <a:t>INVESTIGACIONES REALIZADAS EN EL PERIODO 2015 -2017</a:t>
            </a:r>
            <a:endParaRPr lang="es-EC" sz="2000" b="1" dirty="0"/>
          </a:p>
        </p:txBody>
      </p:sp>
      <p:sp>
        <p:nvSpPr>
          <p:cNvPr id="10" name="CuadroTexto 9"/>
          <p:cNvSpPr txBox="1"/>
          <p:nvPr/>
        </p:nvSpPr>
        <p:spPr>
          <a:xfrm>
            <a:off x="3548958" y="6210402"/>
            <a:ext cx="5413973" cy="523220"/>
          </a:xfrm>
          <a:prstGeom prst="rect">
            <a:avLst/>
          </a:prstGeom>
          <a:noFill/>
        </p:spPr>
        <p:txBody>
          <a:bodyPr wrap="square" rtlCol="0">
            <a:spAutoFit/>
          </a:bodyPr>
          <a:lstStyle/>
          <a:p>
            <a:r>
              <a:rPr lang="es-EC" sz="1400" dirty="0" smtClean="0"/>
              <a:t>DOCENCIA E INVESTIGACION DE LOS HOSPITALES INVESTIGADOS</a:t>
            </a:r>
          </a:p>
          <a:p>
            <a:r>
              <a:rPr lang="es-EC" sz="1400" dirty="0" smtClean="0"/>
              <a:t>Fuente: Responsable de Docencia e Investigación</a:t>
            </a:r>
            <a:endParaRPr lang="es-EC" sz="1400" dirty="0"/>
          </a:p>
        </p:txBody>
      </p:sp>
    </p:spTree>
    <p:extLst>
      <p:ext uri="{BB962C8B-B14F-4D97-AF65-F5344CB8AC3E}">
        <p14:creationId xmlns:p14="http://schemas.microsoft.com/office/powerpoint/2010/main" val="3740083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79189003"/>
              </p:ext>
            </p:extLst>
          </p:nvPr>
        </p:nvGraphicFramePr>
        <p:xfrm>
          <a:off x="685800" y="1359568"/>
          <a:ext cx="6870033" cy="1093848"/>
        </p:xfrm>
        <a:graphic>
          <a:graphicData uri="http://schemas.openxmlformats.org/drawingml/2006/table">
            <a:tbl>
              <a:tblPr firstRow="1" firstCol="1" bandRow="1">
                <a:tableStyleId>{5C22544A-7EE6-4342-B048-85BDC9FD1C3A}</a:tableStyleId>
              </a:tblPr>
              <a:tblGrid>
                <a:gridCol w="839417"/>
                <a:gridCol w="1336474"/>
                <a:gridCol w="1211364"/>
                <a:gridCol w="1924826"/>
                <a:gridCol w="1557952"/>
              </a:tblGrid>
              <a:tr h="338939">
                <a:tc>
                  <a:txBody>
                    <a:bodyPr/>
                    <a:lstStyle/>
                    <a:p>
                      <a:pPr algn="ctr">
                        <a:spcAft>
                          <a:spcPts val="0"/>
                        </a:spcAft>
                      </a:pPr>
                      <a:r>
                        <a:rPr lang="es-EC" sz="1000" dirty="0" smtClean="0">
                          <a:effectLst/>
                        </a:rPr>
                        <a:t>AÑO</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smtClean="0">
                          <a:effectLst/>
                        </a:rPr>
                        <a:t>INVESTIGACIONES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smtClean="0">
                          <a:effectLst/>
                        </a:rPr>
                        <a:t>PUBLICACIONES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smtClean="0">
                          <a:effectLst/>
                        </a:rPr>
                        <a:t>ARTÍCULOS CIENTÍFICOS PUBLICADOS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smtClean="0">
                          <a:effectLst/>
                        </a:rPr>
                        <a:t>CAPACITACIONES FORMALES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92579">
                <a:tc>
                  <a:txBody>
                    <a:bodyPr/>
                    <a:lstStyle/>
                    <a:p>
                      <a:pPr algn="r">
                        <a:spcAft>
                          <a:spcPts val="0"/>
                        </a:spcAft>
                      </a:pPr>
                      <a:r>
                        <a:rPr lang="es-EC" sz="1200" dirty="0" smtClean="0">
                          <a:effectLst/>
                        </a:rPr>
                        <a:t>2015</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9751">
                <a:tc>
                  <a:txBody>
                    <a:bodyPr/>
                    <a:lstStyle/>
                    <a:p>
                      <a:pPr algn="r">
                        <a:spcAft>
                          <a:spcPts val="0"/>
                        </a:spcAft>
                      </a:pPr>
                      <a:r>
                        <a:rPr lang="es-EC" sz="1200" dirty="0" smtClean="0">
                          <a:effectLst/>
                        </a:rPr>
                        <a:t>2016-17</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latin typeface="+mn-lt"/>
                          <a:ea typeface="+mn-ea"/>
                          <a:cs typeface="+mn-cs"/>
                        </a:rPr>
                        <a:t>73</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latin typeface="+mn-lt"/>
                          <a:ea typeface="+mn-ea"/>
                          <a:cs typeface="+mn-cs"/>
                        </a:rPr>
                        <a:t>8</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92579">
                <a:tc>
                  <a:txBody>
                    <a:bodyPr/>
                    <a:lstStyle/>
                    <a:p>
                      <a:pPr algn="r">
                        <a:spcAft>
                          <a:spcPts val="0"/>
                        </a:spcAft>
                      </a:pPr>
                      <a:r>
                        <a:rPr lang="es-EC" sz="1200" dirty="0" smtClean="0">
                          <a:effectLst/>
                        </a:rPr>
                        <a:t>2018</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smtClean="0">
                          <a:effectLst/>
                        </a:rPr>
                        <a:t>0</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3" name="Gráfico 2"/>
          <p:cNvGraphicFramePr/>
          <p:nvPr>
            <p:extLst>
              <p:ext uri="{D42A27DB-BD31-4B8C-83A1-F6EECF244321}">
                <p14:modId xmlns:p14="http://schemas.microsoft.com/office/powerpoint/2010/main" val="263733865"/>
              </p:ext>
            </p:extLst>
          </p:nvPr>
        </p:nvGraphicFramePr>
        <p:xfrm>
          <a:off x="860738" y="2910624"/>
          <a:ext cx="4908997" cy="2894527"/>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1584101" y="785611"/>
            <a:ext cx="3078051" cy="369332"/>
          </a:xfrm>
          <a:prstGeom prst="rect">
            <a:avLst/>
          </a:prstGeom>
          <a:noFill/>
        </p:spPr>
        <p:txBody>
          <a:bodyPr wrap="square" rtlCol="0">
            <a:spAutoFit/>
          </a:bodyPr>
          <a:lstStyle/>
          <a:p>
            <a:pPr algn="ctr"/>
            <a:r>
              <a:rPr lang="es-EC" b="1" dirty="0" smtClean="0"/>
              <a:t>HOSPITAL BACA ORTIZ</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val="592427022"/>
              </p:ext>
            </p:extLst>
          </p:nvPr>
        </p:nvGraphicFramePr>
        <p:xfrm>
          <a:off x="7151880" y="3264048"/>
          <a:ext cx="4155939" cy="2254887"/>
        </p:xfrm>
        <a:graphic>
          <a:graphicData uri="http://schemas.openxmlformats.org/drawingml/2006/table">
            <a:tbl>
              <a:tblPr firstRow="1" firstCol="1" bandRow="1">
                <a:tableStyleId>{5C22544A-7EE6-4342-B048-85BDC9FD1C3A}</a:tableStyleId>
              </a:tblPr>
              <a:tblGrid>
                <a:gridCol w="2399909"/>
                <a:gridCol w="878015"/>
                <a:gridCol w="878015"/>
              </a:tblGrid>
              <a:tr h="563722">
                <a:tc>
                  <a:txBody>
                    <a:bodyPr/>
                    <a:lstStyle/>
                    <a:p>
                      <a:pPr algn="ctr">
                        <a:lnSpc>
                          <a:spcPct val="107000"/>
                        </a:lnSpc>
                        <a:spcAft>
                          <a:spcPts val="0"/>
                        </a:spcAft>
                      </a:pPr>
                      <a:r>
                        <a:rPr lang="es-EC" sz="1400" dirty="0">
                          <a:effectLst/>
                        </a:rPr>
                        <a:t>Etapa de Investigación</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8233">
                <a:tc>
                  <a:txBody>
                    <a:bodyPr/>
                    <a:lstStyle/>
                    <a:p>
                      <a:pPr>
                        <a:lnSpc>
                          <a:spcPct val="107000"/>
                        </a:lnSpc>
                        <a:spcAft>
                          <a:spcPts val="0"/>
                        </a:spcAft>
                      </a:pPr>
                      <a:r>
                        <a:rPr lang="es-EC" sz="1200">
                          <a:effectLst/>
                        </a:rPr>
                        <a:t>Elaboración del proyecto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16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22%</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8233">
                <a:tc>
                  <a:txBody>
                    <a:bodyPr/>
                    <a:lstStyle/>
                    <a:p>
                      <a:pPr>
                        <a:lnSpc>
                          <a:spcPct val="107000"/>
                        </a:lnSpc>
                        <a:spcAft>
                          <a:spcPts val="0"/>
                        </a:spcAft>
                      </a:pPr>
                      <a:r>
                        <a:rPr lang="es-EC" sz="1200">
                          <a:effectLst/>
                        </a:rPr>
                        <a:t>Recolección de la información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24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33%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8233">
                <a:tc>
                  <a:txBody>
                    <a:bodyPr/>
                    <a:lstStyle/>
                    <a:p>
                      <a:pPr>
                        <a:lnSpc>
                          <a:spcPct val="107000"/>
                        </a:lnSpc>
                        <a:spcAft>
                          <a:spcPts val="0"/>
                        </a:spcAft>
                      </a:pPr>
                      <a:r>
                        <a:rPr lang="es-EC" sz="1200">
                          <a:effectLst/>
                        </a:rPr>
                        <a:t>Procesamiento y análisis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25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34%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8233">
                <a:tc>
                  <a:txBody>
                    <a:bodyPr/>
                    <a:lstStyle/>
                    <a:p>
                      <a:pPr>
                        <a:lnSpc>
                          <a:spcPct val="107000"/>
                        </a:lnSpc>
                        <a:spcAft>
                          <a:spcPts val="0"/>
                        </a:spcAft>
                      </a:pPr>
                      <a:r>
                        <a:rPr lang="es-EC" sz="1200">
                          <a:effectLst/>
                        </a:rPr>
                        <a:t>Presentación de los resultados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11%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338233">
                <a:tc>
                  <a:txBody>
                    <a:bodyPr/>
                    <a:lstStyle/>
                    <a:p>
                      <a:pPr>
                        <a:lnSpc>
                          <a:spcPct val="107000"/>
                        </a:lnSpc>
                        <a:spcAft>
                          <a:spcPts val="0"/>
                        </a:spcAft>
                      </a:pPr>
                      <a:r>
                        <a:rPr lang="es-EC" sz="1200" dirty="0">
                          <a:effectLst/>
                        </a:rPr>
                        <a:t>Total</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73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dirty="0">
                          <a:effectLst/>
                        </a:rPr>
                        <a:t>100%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6" name="CuadroTexto 5"/>
          <p:cNvSpPr txBox="1"/>
          <p:nvPr/>
        </p:nvSpPr>
        <p:spPr>
          <a:xfrm>
            <a:off x="3548958" y="6210402"/>
            <a:ext cx="5413973" cy="523220"/>
          </a:xfrm>
          <a:prstGeom prst="rect">
            <a:avLst/>
          </a:prstGeom>
          <a:noFill/>
        </p:spPr>
        <p:txBody>
          <a:bodyPr wrap="square" rtlCol="0">
            <a:spAutoFit/>
          </a:bodyPr>
          <a:lstStyle/>
          <a:p>
            <a:r>
              <a:rPr lang="es-EC" sz="1400" dirty="0" smtClean="0"/>
              <a:t>DOCENCIA E INVESTIGACION DE LOS HOSPITALES INVESTIGADOS</a:t>
            </a:r>
          </a:p>
          <a:p>
            <a:r>
              <a:rPr lang="es-EC" sz="1400" dirty="0" smtClean="0"/>
              <a:t>Fuente: Responsable de Docencia e Investigación</a:t>
            </a:r>
            <a:endParaRPr lang="es-EC" sz="1400" dirty="0"/>
          </a:p>
        </p:txBody>
      </p:sp>
    </p:spTree>
    <p:extLst>
      <p:ext uri="{BB962C8B-B14F-4D97-AF65-F5344CB8AC3E}">
        <p14:creationId xmlns:p14="http://schemas.microsoft.com/office/powerpoint/2010/main" val="355509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b="1" dirty="0" smtClean="0"/>
              <a:t>PROPUESTA</a:t>
            </a:r>
            <a:endParaRPr lang="es-EC" b="1" dirty="0"/>
          </a:p>
        </p:txBody>
      </p:sp>
      <p:sp>
        <p:nvSpPr>
          <p:cNvPr id="7" name="Marcador de texto 6"/>
          <p:cNvSpPr>
            <a:spLocks noGrp="1"/>
          </p:cNvSpPr>
          <p:nvPr>
            <p:ph type="body" idx="1"/>
          </p:nvPr>
        </p:nvSpPr>
        <p:spPr/>
        <p:txBody>
          <a:bodyPr>
            <a:noAutofit/>
          </a:bodyPr>
          <a:lstStyle/>
          <a:p>
            <a:pPr algn="ctr"/>
            <a:r>
              <a:rPr lang="es-EC" sz="4000" b="1" dirty="0"/>
              <a:t>ESTRATEGIAS GERENCIALES PARA LA GESTIÓN DEL CONOCIMIENTO EN LOS HOSPITALES PÚBLICOS DEL CANTÓN QUITO</a:t>
            </a:r>
          </a:p>
        </p:txBody>
      </p:sp>
      <p:pic>
        <p:nvPicPr>
          <p:cNvPr id="8" name="Imagen 7"/>
          <p:cNvPicPr>
            <a:picLocks noChangeAspect="1"/>
          </p:cNvPicPr>
          <p:nvPr/>
        </p:nvPicPr>
        <p:blipFill>
          <a:blip r:embed="rId2"/>
          <a:stretch>
            <a:fillRect/>
          </a:stretch>
        </p:blipFill>
        <p:spPr>
          <a:xfrm>
            <a:off x="831850" y="1709738"/>
            <a:ext cx="3666653" cy="1685925"/>
          </a:xfrm>
          <a:prstGeom prst="rect">
            <a:avLst/>
          </a:prstGeom>
        </p:spPr>
      </p:pic>
    </p:spTree>
    <p:extLst>
      <p:ext uri="{BB962C8B-B14F-4D97-AF65-F5344CB8AC3E}">
        <p14:creationId xmlns:p14="http://schemas.microsoft.com/office/powerpoint/2010/main" val="3013484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32432265"/>
              </p:ext>
            </p:extLst>
          </p:nvPr>
        </p:nvGraphicFramePr>
        <p:xfrm>
          <a:off x="289710" y="75259"/>
          <a:ext cx="11534115" cy="6705600"/>
        </p:xfrm>
        <a:graphic>
          <a:graphicData uri="http://schemas.openxmlformats.org/drawingml/2006/table">
            <a:tbl>
              <a:tblPr firstRow="1" firstCol="1" bandRow="1">
                <a:tableStyleId>{00A15C55-8517-42AA-B614-E9B94910E393}</a:tableStyleId>
              </a:tblPr>
              <a:tblGrid>
                <a:gridCol w="2415380"/>
                <a:gridCol w="3000105"/>
                <a:gridCol w="1572832"/>
                <a:gridCol w="2715143"/>
                <a:gridCol w="1830655"/>
              </a:tblGrid>
              <a:tr h="85320">
                <a:tc>
                  <a:txBody>
                    <a:bodyPr/>
                    <a:lstStyle/>
                    <a:p>
                      <a:pPr algn="ctr">
                        <a:spcAft>
                          <a:spcPts val="0"/>
                        </a:spcAft>
                      </a:pPr>
                      <a:r>
                        <a:rPr lang="es-EC" sz="2000" dirty="0">
                          <a:effectLst/>
                        </a:rPr>
                        <a:t>ESTRATEGIA</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2000" dirty="0">
                          <a:effectLst/>
                        </a:rPr>
                        <a:t>ACTIVIDAD</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2000" dirty="0">
                          <a:effectLst/>
                        </a:rPr>
                        <a:t>INDICADOR</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2000" dirty="0">
                          <a:effectLst/>
                        </a:rPr>
                        <a:t>MEDICIÓN</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2000" dirty="0">
                          <a:effectLst/>
                        </a:rPr>
                        <a:t>RESPONSABLE</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r>
              <a:tr h="3668775">
                <a:tc>
                  <a:txBody>
                    <a:bodyPr/>
                    <a:lstStyle/>
                    <a:p>
                      <a:pPr algn="ctr">
                        <a:spcAft>
                          <a:spcPts val="0"/>
                        </a:spcAft>
                      </a:pPr>
                      <a:r>
                        <a:rPr lang="es-ES" sz="2000" dirty="0">
                          <a:effectLst/>
                        </a:rPr>
                        <a:t>Estrategia 1.  “Capacitación Continua”</a:t>
                      </a:r>
                      <a:endParaRPr lang="es-EC" sz="2000" dirty="0">
                        <a:effectLst/>
                      </a:endParaRPr>
                    </a:p>
                    <a:p>
                      <a:pPr algn="ctr">
                        <a:spcAft>
                          <a:spcPts val="0"/>
                        </a:spcAft>
                      </a:pPr>
                      <a:r>
                        <a:rPr lang="es-MX" sz="2000" dirty="0">
                          <a:effectLst/>
                        </a:rPr>
                        <a:t>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nchor="ctr"/>
                </a:tc>
                <a:tc>
                  <a:txBody>
                    <a:bodyPr/>
                    <a:lstStyle/>
                    <a:p>
                      <a:pPr>
                        <a:spcAft>
                          <a:spcPts val="0"/>
                        </a:spcAft>
                      </a:pPr>
                      <a:r>
                        <a:rPr lang="es-ES" sz="1200" dirty="0">
                          <a:effectLst/>
                        </a:rPr>
                        <a:t>Realizar un diagnóstico de las necesidades de capacitación relacionado con la investigación científica, mediante la aplicación de encuestas o entrevistas al personal de salud operativo y administrativo. 	</a:t>
                      </a:r>
                      <a:endParaRPr lang="es-ES" sz="1200" dirty="0" smtClean="0">
                        <a:effectLst/>
                      </a:endParaRPr>
                    </a:p>
                    <a:p>
                      <a:pPr>
                        <a:spcAft>
                          <a:spcPts val="0"/>
                        </a:spcAft>
                      </a:pPr>
                      <a:endParaRPr lang="es-EC" sz="1200" dirty="0">
                        <a:effectLst/>
                      </a:endParaRPr>
                    </a:p>
                    <a:p>
                      <a:pPr>
                        <a:spcAft>
                          <a:spcPts val="0"/>
                        </a:spcAft>
                      </a:pPr>
                      <a:r>
                        <a:rPr lang="es-ES" sz="1200" dirty="0">
                          <a:effectLst/>
                        </a:rPr>
                        <a:t>Realizar cronogramas de capacitación con lista de actividades que contengan fechas de inicio y fin, personas responsables siguiendo un proceso de acuerdo al siguiente cuadro.</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Retroalimentación con la directiva de Docencia e Investigación, personal de salud capacitado, conferencistas, con la finalidad de detectar dificultades y fortaleza en el proceso enseñanza-aprendizaje.</a:t>
                      </a:r>
                      <a:endParaRPr lang="es-EC" sz="1200" dirty="0">
                        <a:effectLst/>
                      </a:endParaRPr>
                    </a:p>
                    <a:p>
                      <a:pPr>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a:spcAft>
                          <a:spcPts val="0"/>
                        </a:spcAft>
                      </a:pPr>
                      <a:r>
                        <a:rPr lang="es-EC" sz="1200" dirty="0">
                          <a:effectLst/>
                        </a:rPr>
                        <a:t>Porcentaje de capacitaciones realizadas</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Porcentaje de personas capacitadas</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Porcentaje de cursos realizados</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 </a:t>
                      </a:r>
                      <a:r>
                        <a:rPr lang="es-EC" sz="1200" dirty="0" smtClean="0">
                          <a:effectLst/>
                        </a:rPr>
                        <a:t>Porcentaje </a:t>
                      </a:r>
                      <a:r>
                        <a:rPr lang="es-EC" sz="1200" dirty="0">
                          <a:effectLst/>
                        </a:rPr>
                        <a:t>de </a:t>
                      </a:r>
                      <a:r>
                        <a:rPr lang="es-EC" sz="1200" dirty="0" smtClean="0">
                          <a:effectLst/>
                        </a:rPr>
                        <a:t>capacitaciones evaluadas</a:t>
                      </a:r>
                      <a:endParaRPr lang="es-EC" sz="1200" dirty="0">
                        <a:effectLst/>
                      </a:endParaRP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Porcentaje de colaboradores que participaron en capacitaciones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spcAft>
                          <a:spcPts val="0"/>
                        </a:spcAft>
                      </a:pPr>
                      <a:r>
                        <a:rPr lang="es-ES" sz="1200" dirty="0">
                          <a:effectLst/>
                        </a:rPr>
                        <a:t>N° de capacitaciones acumuladas en el periodo/Total de capacitaciones programadas X 100</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N° de personas que asistieron a las capacitaciones / N° de personas convocadas a la capacitación</a:t>
                      </a:r>
                      <a:endParaRPr lang="es-EC" sz="1200" dirty="0">
                        <a:effectLst/>
                      </a:endParaRPr>
                    </a:p>
                    <a:p>
                      <a:pPr>
                        <a:spcAft>
                          <a:spcPts val="0"/>
                        </a:spcAft>
                      </a:pPr>
                      <a:r>
                        <a:rPr lang="es-ES" sz="1200" dirty="0">
                          <a:effectLst/>
                        </a:rPr>
                        <a:t> </a:t>
                      </a:r>
                      <a:endParaRPr lang="es-ES" sz="1200" dirty="0" smtClean="0">
                        <a:effectLst/>
                      </a:endParaRPr>
                    </a:p>
                    <a:p>
                      <a:pPr>
                        <a:spcAft>
                          <a:spcPts val="0"/>
                        </a:spcAft>
                      </a:pPr>
                      <a:endParaRPr lang="es-EC" sz="1200" dirty="0">
                        <a:effectLst/>
                      </a:endParaRPr>
                    </a:p>
                    <a:p>
                      <a:pPr>
                        <a:spcAft>
                          <a:spcPts val="0"/>
                        </a:spcAft>
                      </a:pPr>
                      <a:r>
                        <a:rPr lang="es-ES" sz="1200" dirty="0">
                          <a:effectLst/>
                        </a:rPr>
                        <a:t>N° de cursos programados y realizados / total de cursos programados</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 </a:t>
                      </a:r>
                      <a:endParaRPr lang="es-ES" sz="1200" dirty="0" smtClean="0">
                        <a:effectLst/>
                      </a:endParaRPr>
                    </a:p>
                    <a:p>
                      <a:pPr>
                        <a:spcAft>
                          <a:spcPts val="0"/>
                        </a:spcAft>
                      </a:pPr>
                      <a:endParaRPr lang="es-EC" sz="1200" dirty="0">
                        <a:effectLst/>
                      </a:endParaRPr>
                    </a:p>
                    <a:p>
                      <a:pPr>
                        <a:spcAft>
                          <a:spcPts val="0"/>
                        </a:spcAft>
                      </a:pPr>
                      <a:r>
                        <a:rPr lang="es-ES" sz="1200" dirty="0">
                          <a:effectLst/>
                        </a:rPr>
                        <a:t>N° de actividades realizadas / N° de actividades programadas</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N° de capacitaciones evaluadas satisfactoriamente/Total de personas capacitadas X 100</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ES" sz="1200" dirty="0">
                          <a:effectLst/>
                        </a:rPr>
                        <a:t>N° de funcionarios o colaboradores que participaron/Total de funcionarios o colaboradores del área X 100</a:t>
                      </a:r>
                      <a:endParaRPr lang="es-EC" sz="1200" dirty="0">
                        <a:effectLst/>
                      </a:endParaRPr>
                    </a:p>
                    <a:p>
                      <a:pPr>
                        <a:spcAft>
                          <a:spcPts val="0"/>
                        </a:spcAft>
                      </a:pPr>
                      <a:r>
                        <a:rPr lang="es-ES" sz="1200" dirty="0">
                          <a:effectLst/>
                        </a:rPr>
                        <a:t> </a:t>
                      </a:r>
                      <a:endParaRPr lang="es-EC" sz="1200" dirty="0">
                        <a:effectLst/>
                      </a:endParaRPr>
                    </a:p>
                    <a:p>
                      <a:pPr>
                        <a:spcAft>
                          <a:spcPts val="0"/>
                        </a:spcAft>
                      </a:pPr>
                      <a:r>
                        <a:rPr lang="es-MX"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spcAft>
                          <a:spcPts val="0"/>
                        </a:spcAft>
                      </a:pPr>
                      <a:r>
                        <a:rPr lang="es-MX" sz="1200" dirty="0">
                          <a:effectLst/>
                        </a:rPr>
                        <a:t>Jefe de Docencia e Investigación</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Departamento de Talento Humano</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Líder de cada área</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r>
              <a:tr h="597242">
                <a:tc>
                  <a:txBody>
                    <a:bodyPr/>
                    <a:lstStyle/>
                    <a:p>
                      <a:pPr algn="ctr">
                        <a:spcAft>
                          <a:spcPts val="0"/>
                        </a:spcAft>
                      </a:pPr>
                      <a:r>
                        <a:rPr lang="es-ES" sz="2000" dirty="0">
                          <a:effectLst/>
                        </a:rPr>
                        <a:t>Estrategia 2. “Estructurar mapas de conocimiento”</a:t>
                      </a:r>
                      <a:endParaRPr lang="es-EC" sz="2000" dirty="0">
                        <a:effectLst/>
                      </a:endParaRPr>
                    </a:p>
                    <a:p>
                      <a:pPr>
                        <a:spcAft>
                          <a:spcPts val="0"/>
                        </a:spcAft>
                      </a:pPr>
                      <a:r>
                        <a:rPr lang="es-MX" sz="1000" dirty="0">
                          <a:effectLst/>
                        </a:rPr>
                        <a:t> </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spcAft>
                          <a:spcPts val="0"/>
                        </a:spcAft>
                      </a:pPr>
                      <a:r>
                        <a:rPr lang="es-MX" sz="1200">
                          <a:effectLst/>
                        </a:rPr>
                        <a:t>Analizar el conocimiento clave para la institución</a:t>
                      </a:r>
                      <a:endParaRPr lang="es-EC" sz="1200">
                        <a:effectLst/>
                      </a:endParaRPr>
                    </a:p>
                    <a:p>
                      <a:pPr>
                        <a:spcAft>
                          <a:spcPts val="0"/>
                        </a:spcAft>
                      </a:pPr>
                      <a:r>
                        <a:rPr lang="es-MX" sz="1200">
                          <a:effectLst/>
                        </a:rPr>
                        <a:t>Registrar</a:t>
                      </a:r>
                      <a:endParaRPr lang="es-EC" sz="1200">
                        <a:effectLst/>
                      </a:endParaRPr>
                    </a:p>
                    <a:p>
                      <a:pPr>
                        <a:spcAft>
                          <a:spcPts val="0"/>
                        </a:spcAft>
                      </a:pPr>
                      <a:r>
                        <a:rPr lang="es-MX" sz="1200">
                          <a:effectLst/>
                        </a:rPr>
                        <a:t>Mapeo del conocimiento</a:t>
                      </a:r>
                      <a:endParaRPr lang="es-EC" sz="1200">
                        <a:effectLst/>
                      </a:endParaRPr>
                    </a:p>
                    <a:p>
                      <a:pPr>
                        <a:spcAft>
                          <a:spcPts val="0"/>
                        </a:spcAft>
                      </a:pPr>
                      <a:r>
                        <a:rPr lang="es-MX" sz="1200">
                          <a:effectLst/>
                        </a:rPr>
                        <a:t>Nivel de Conocimiento</a:t>
                      </a:r>
                      <a:endParaRPr lang="es-EC" sz="1200">
                        <a:effectLst/>
                      </a:endParaRPr>
                    </a:p>
                    <a:p>
                      <a:pPr>
                        <a:spcAft>
                          <a:spcPts val="0"/>
                        </a:spcAft>
                      </a:pPr>
                      <a:r>
                        <a:rPr lang="es-MX" sz="1200">
                          <a:effectLst/>
                        </a:rPr>
                        <a:t>Estructurar metas e indicadores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spcAft>
                          <a:spcPts val="0"/>
                        </a:spcAft>
                      </a:pPr>
                      <a:r>
                        <a:rPr lang="es-MX" sz="1200">
                          <a:effectLst/>
                        </a:rPr>
                        <a:t>Porcentaje de personal clasificado de acuerdo a conocimientos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spcAft>
                          <a:spcPts val="0"/>
                        </a:spcAft>
                      </a:pPr>
                      <a:r>
                        <a:rPr lang="es-MX" sz="1200" dirty="0">
                          <a:effectLst/>
                        </a:rPr>
                        <a:t>Número de personal clasificado de acuerdo al conocimiento/ Número de personal seleccionado x100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spcAft>
                          <a:spcPts val="0"/>
                        </a:spcAft>
                      </a:pPr>
                      <a:r>
                        <a:rPr lang="es-EC" sz="1200" dirty="0">
                          <a:effectLst/>
                        </a:rPr>
                        <a:t>Departamento  de docencia e investigación</a:t>
                      </a:r>
                    </a:p>
                    <a:p>
                      <a:pPr>
                        <a:spcAft>
                          <a:spcPts val="0"/>
                        </a:spcAft>
                      </a:pPr>
                      <a:r>
                        <a:rPr lang="es-MX" sz="1200" dirty="0">
                          <a:effectLst/>
                        </a:rPr>
                        <a:t>Departamento de Talento Humano</a:t>
                      </a:r>
                      <a:endParaRPr lang="es-EC" sz="1200" dirty="0">
                        <a:effectLst/>
                      </a:endParaRPr>
                    </a:p>
                    <a:p>
                      <a:pPr>
                        <a:spcAft>
                          <a:spcPts val="0"/>
                        </a:spcAft>
                      </a:pPr>
                      <a:r>
                        <a:rPr lang="es-MX"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r>
            </a:tbl>
          </a:graphicData>
        </a:graphic>
      </p:graphicFrame>
    </p:spTree>
    <p:extLst>
      <p:ext uri="{BB962C8B-B14F-4D97-AF65-F5344CB8AC3E}">
        <p14:creationId xmlns:p14="http://schemas.microsoft.com/office/powerpoint/2010/main" val="3589057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776456324"/>
              </p:ext>
            </p:extLst>
          </p:nvPr>
        </p:nvGraphicFramePr>
        <p:xfrm>
          <a:off x="407406" y="36221"/>
          <a:ext cx="11289671" cy="6744142"/>
        </p:xfrm>
        <a:graphic>
          <a:graphicData uri="http://schemas.openxmlformats.org/drawingml/2006/table">
            <a:tbl>
              <a:tblPr firstRow="1" firstCol="1" bandRow="1">
                <a:tableStyleId>{00A15C55-8517-42AA-B614-E9B94910E393}</a:tableStyleId>
              </a:tblPr>
              <a:tblGrid>
                <a:gridCol w="2364188"/>
                <a:gridCol w="2936522"/>
                <a:gridCol w="1539500"/>
                <a:gridCol w="2657601"/>
                <a:gridCol w="1791860"/>
              </a:tblGrid>
              <a:tr h="291389">
                <a:tc>
                  <a:txBody>
                    <a:bodyPr/>
                    <a:lstStyle/>
                    <a:p>
                      <a:pPr algn="ctr">
                        <a:spcAft>
                          <a:spcPts val="0"/>
                        </a:spcAft>
                      </a:pPr>
                      <a:r>
                        <a:rPr lang="es-EC" sz="1800" dirty="0">
                          <a:effectLst/>
                        </a:rPr>
                        <a:t>ESTRATEGIA</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1800" dirty="0">
                          <a:effectLst/>
                        </a:rPr>
                        <a:t>ACTIVIDAD</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1800" dirty="0">
                          <a:effectLst/>
                        </a:rPr>
                        <a:t>INDICADOR</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1800" dirty="0">
                          <a:effectLst/>
                        </a:rPr>
                        <a:t>MEDICIÓN</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1800" dirty="0">
                          <a:effectLst/>
                        </a:rPr>
                        <a:t>RESPONSABLE</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r>
              <a:tr h="6452753">
                <a:tc>
                  <a:txBody>
                    <a:bodyPr/>
                    <a:lstStyle/>
                    <a:p>
                      <a:pPr algn="ctr">
                        <a:spcAft>
                          <a:spcPts val="0"/>
                        </a:spcAft>
                      </a:pPr>
                      <a:r>
                        <a:rPr lang="en-US" sz="2000" dirty="0">
                          <a:effectLst/>
                        </a:rPr>
                        <a:t>Estrategia 3. “</a:t>
                      </a:r>
                      <a:r>
                        <a:rPr lang="en-US" sz="2000" dirty="0" err="1">
                          <a:effectLst/>
                        </a:rPr>
                        <a:t>Imagen</a:t>
                      </a:r>
                      <a:r>
                        <a:rPr lang="en-US" sz="2000" dirty="0">
                          <a:effectLst/>
                        </a:rPr>
                        <a:t> </a:t>
                      </a:r>
                      <a:r>
                        <a:rPr lang="en-US" sz="2000" dirty="0" err="1">
                          <a:effectLst/>
                        </a:rPr>
                        <a:t>Institucional</a:t>
                      </a:r>
                      <a:r>
                        <a:rPr lang="en-US" sz="2000" dirty="0">
                          <a:effectLst/>
                        </a:rPr>
                        <a:t> </a:t>
                      </a:r>
                      <a:r>
                        <a:rPr lang="en-US" sz="2000" dirty="0" err="1">
                          <a:effectLst/>
                        </a:rPr>
                        <a:t>Investigativa</a:t>
                      </a:r>
                      <a:r>
                        <a:rPr lang="en-US" sz="2000" dirty="0">
                          <a:effectLst/>
                        </a:rPr>
                        <a:t>”</a:t>
                      </a:r>
                      <a:endParaRPr lang="es-EC" sz="2000" dirty="0">
                        <a:effectLst/>
                      </a:endParaRPr>
                    </a:p>
                    <a:p>
                      <a:pPr algn="ctr">
                        <a:spcAft>
                          <a:spcPts val="0"/>
                        </a:spcAft>
                      </a:pPr>
                      <a:r>
                        <a:rPr lang="es-MX" sz="2000" dirty="0">
                          <a:effectLst/>
                        </a:rPr>
                        <a:t>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c>
                  <a:txBody>
                    <a:bodyPr/>
                    <a:lstStyle/>
                    <a:p>
                      <a:pPr>
                        <a:spcAft>
                          <a:spcPts val="0"/>
                        </a:spcAft>
                      </a:pPr>
                      <a:r>
                        <a:rPr lang="es-MX" sz="1200" dirty="0">
                          <a:effectLst/>
                        </a:rPr>
                        <a:t>Difundir la importancia de la gestión del conocimiento en los servicios de salud, mediante capacitaciones registradas en el Plan Institucional de Capacitación de la institución y que están contempladas dentro del presupuesto.</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Fortalecer la biblioteca virtual (ver anexo 7)</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Fortalecer la biblioteca física del hospital utilizando como guía los estándares de bibliotecas hospitalarias de la Sociedad Española de documentación e información científica categoría D. (ver anexo 4 y 7)</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Socializar los resultados de las principales investigaciones realizadas de acuerdo a la capacidad de la institución, las necesidades de su entorno y el presupuesto con el que cuente.</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Realizar convenios con la Academia tanto pública como privada para contar con el apoyo investigativo, reduciendo el presupuesto al utilizar las capacidades de estudiantes en pasantías.</a:t>
                      </a:r>
                      <a:endParaRPr lang="es-EC" sz="1200" dirty="0">
                        <a:effectLst/>
                      </a:endParaRPr>
                    </a:p>
                    <a:p>
                      <a:pPr>
                        <a:spcAft>
                          <a:spcPts val="0"/>
                        </a:spcAft>
                      </a:pPr>
                      <a:r>
                        <a:rPr lang="es-MX" sz="1200" dirty="0">
                          <a:effectLst/>
                        </a:rPr>
                        <a:t> </a:t>
                      </a:r>
                      <a:endParaRPr lang="es-MX" sz="1200" dirty="0" smtClean="0">
                        <a:effectLst/>
                      </a:endParaRPr>
                    </a:p>
                    <a:p>
                      <a:pPr>
                        <a:spcAft>
                          <a:spcPts val="0"/>
                        </a:spcAft>
                      </a:pPr>
                      <a:endParaRPr lang="es-EC" sz="1200" dirty="0">
                        <a:effectLst/>
                      </a:endParaRPr>
                    </a:p>
                    <a:p>
                      <a:pPr>
                        <a:spcAft>
                          <a:spcPts val="0"/>
                        </a:spcAft>
                      </a:pPr>
                      <a:r>
                        <a:rPr lang="es-MX" sz="1200" dirty="0">
                          <a:effectLst/>
                        </a:rPr>
                        <a:t>Difundir el conocimiento y  los avances científicos mediante la página web de la institución para conocimiento de toda la sociedad.</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tc>
                <a:tc>
                  <a:txBody>
                    <a:bodyPr/>
                    <a:lstStyle/>
                    <a:p>
                      <a:pPr>
                        <a:spcAft>
                          <a:spcPts val="0"/>
                        </a:spcAft>
                      </a:pPr>
                      <a:r>
                        <a:rPr lang="es-EC" sz="1200" dirty="0">
                          <a:effectLst/>
                        </a:rPr>
                        <a:t>Porcentaje de capacitaciones  en metodología de investigación </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smtClean="0">
                          <a:effectLst/>
                        </a:rPr>
                        <a:t>Número de páginas web científicas de acceso al personal de salud </a:t>
                      </a:r>
                    </a:p>
                    <a:p>
                      <a:pPr>
                        <a:spcAft>
                          <a:spcPts val="0"/>
                        </a:spcAft>
                      </a:pPr>
                      <a:r>
                        <a:rPr lang="es-EC" sz="1200" dirty="0" smtClean="0">
                          <a:effectLst/>
                        </a:rPr>
                        <a:t> </a:t>
                      </a:r>
                    </a:p>
                    <a:p>
                      <a:pPr>
                        <a:spcAft>
                          <a:spcPts val="0"/>
                        </a:spcAft>
                      </a:pPr>
                      <a:endParaRPr lang="es-EC" sz="1200" dirty="0" smtClean="0">
                        <a:effectLst/>
                      </a:endParaRPr>
                    </a:p>
                    <a:p>
                      <a:pPr>
                        <a:spcAft>
                          <a:spcPts val="0"/>
                        </a:spcAft>
                      </a:pPr>
                      <a:r>
                        <a:rPr lang="es-EC" sz="1200" dirty="0" smtClean="0">
                          <a:effectLst/>
                        </a:rPr>
                        <a:t>Porcentaje </a:t>
                      </a:r>
                      <a:r>
                        <a:rPr lang="es-EC" sz="1200" dirty="0">
                          <a:effectLst/>
                        </a:rPr>
                        <a:t>de cumplimiento de estándares seleccionados</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Porcentaje de publicaciones de investigación </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 </a:t>
                      </a:r>
                      <a:r>
                        <a:rPr lang="es-EC" sz="1200" dirty="0" smtClean="0">
                          <a:effectLst/>
                        </a:rPr>
                        <a:t>Número </a:t>
                      </a:r>
                      <a:r>
                        <a:rPr lang="es-EC" sz="1200" dirty="0">
                          <a:effectLst/>
                        </a:rPr>
                        <a:t>de convenios con la academia</a:t>
                      </a:r>
                    </a:p>
                    <a:p>
                      <a:pPr>
                        <a:spcAft>
                          <a:spcPts val="0"/>
                        </a:spcAft>
                      </a:pPr>
                      <a:r>
                        <a:rPr lang="es-EC" sz="1200" dirty="0">
                          <a:effectLst/>
                        </a:rPr>
                        <a:t> </a:t>
                      </a:r>
                    </a:p>
                    <a:p>
                      <a:pPr>
                        <a:spcAft>
                          <a:spcPts val="0"/>
                        </a:spcAft>
                      </a:pPr>
                      <a:r>
                        <a:rPr lang="es-EC" sz="1200" dirty="0">
                          <a:effectLst/>
                        </a:rPr>
                        <a:t> </a:t>
                      </a:r>
                    </a:p>
                    <a:p>
                      <a:pPr>
                        <a:spcAft>
                          <a:spcPts val="0"/>
                        </a:spcAft>
                      </a:pPr>
                      <a:r>
                        <a:rPr lang="es-EC" sz="1200" dirty="0">
                          <a:effectLst/>
                        </a:rPr>
                        <a:t>  </a:t>
                      </a:r>
                      <a:endParaRPr lang="es-EC" sz="1200" dirty="0" smtClean="0">
                        <a:effectLst/>
                      </a:endParaRPr>
                    </a:p>
                    <a:p>
                      <a:pPr>
                        <a:spcAft>
                          <a:spcPts val="0"/>
                        </a:spcAft>
                      </a:pPr>
                      <a:endParaRPr lang="es-EC" sz="1200" dirty="0">
                        <a:effectLst/>
                      </a:endParaRPr>
                    </a:p>
                    <a:p>
                      <a:pPr>
                        <a:spcAft>
                          <a:spcPts val="0"/>
                        </a:spcAft>
                      </a:pPr>
                      <a:r>
                        <a:rPr lang="es-EC" sz="1200" dirty="0">
                          <a:effectLst/>
                        </a:rPr>
                        <a:t>Numero de publicaciones de investigaciones en la página web institucional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tc>
                <a:tc>
                  <a:txBody>
                    <a:bodyPr/>
                    <a:lstStyle/>
                    <a:p>
                      <a:pPr>
                        <a:spcAft>
                          <a:spcPts val="0"/>
                        </a:spcAft>
                      </a:pPr>
                      <a:r>
                        <a:rPr lang="es-MX" sz="1200" dirty="0">
                          <a:effectLst/>
                        </a:rPr>
                        <a:t>Número de capacitaciones en metodología de investigación realizadas /Número de capacitaciones en metodología de investigación programadas x100</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Total de páginas web científicas disponibles para el personal de salud.</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MX" sz="1200" dirty="0" smtClean="0">
                        <a:effectLst/>
                      </a:endParaRPr>
                    </a:p>
                    <a:p>
                      <a:pPr>
                        <a:spcAft>
                          <a:spcPts val="0"/>
                        </a:spcAft>
                      </a:pPr>
                      <a:endParaRPr lang="es-EC" sz="1200" dirty="0">
                        <a:effectLst/>
                      </a:endParaRPr>
                    </a:p>
                    <a:p>
                      <a:pPr>
                        <a:spcAft>
                          <a:spcPts val="0"/>
                        </a:spcAft>
                      </a:pPr>
                      <a:r>
                        <a:rPr lang="es-MX" sz="1200" dirty="0">
                          <a:effectLst/>
                        </a:rPr>
                        <a:t>Número de estándares aplicados/número de estándares seleccionados x 100</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Numero de investigaciones realizadas /Numero de investigaciones publicadas x100</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r>
                        <a:rPr lang="es-MX" sz="1200" dirty="0" smtClean="0">
                          <a:effectLst/>
                        </a:rPr>
                        <a:t>Total </a:t>
                      </a:r>
                      <a:r>
                        <a:rPr lang="es-MX" sz="1200" dirty="0">
                          <a:effectLst/>
                        </a:rPr>
                        <a:t>de convenios con la academia</a:t>
                      </a:r>
                      <a:endParaRPr lang="es-EC" sz="1200" dirty="0">
                        <a:effectLst/>
                      </a:endParaRPr>
                    </a:p>
                    <a:p>
                      <a:pPr>
                        <a:spcAft>
                          <a:spcPts val="0"/>
                        </a:spcAft>
                      </a:pPr>
                      <a:r>
                        <a:rPr lang="es-MX" sz="1200" dirty="0">
                          <a:effectLst/>
                        </a:rPr>
                        <a:t> </a:t>
                      </a:r>
                      <a:endParaRPr lang="es-EC" sz="1200" dirty="0">
                        <a:effectLst/>
                      </a:endParaRPr>
                    </a:p>
                    <a:p>
                      <a:pPr>
                        <a:spcAft>
                          <a:spcPts val="0"/>
                        </a:spcAft>
                      </a:pPr>
                      <a:r>
                        <a:rPr lang="es-MX" sz="1200" dirty="0">
                          <a:effectLst/>
                        </a:rPr>
                        <a:t> </a:t>
                      </a:r>
                      <a:endParaRPr lang="es-MX" sz="1200" dirty="0" smtClean="0">
                        <a:effectLst/>
                      </a:endParaRPr>
                    </a:p>
                    <a:p>
                      <a:pPr>
                        <a:spcAft>
                          <a:spcPts val="0"/>
                        </a:spcAft>
                      </a:pPr>
                      <a:endParaRPr lang="es-MX" sz="1200" dirty="0" smtClean="0">
                        <a:effectLst/>
                      </a:endParaRPr>
                    </a:p>
                    <a:p>
                      <a:pPr>
                        <a:spcAft>
                          <a:spcPts val="0"/>
                        </a:spcAft>
                      </a:pPr>
                      <a:endParaRPr lang="es-MX" sz="1200" dirty="0" smtClean="0">
                        <a:effectLst/>
                      </a:endParaRPr>
                    </a:p>
                    <a:p>
                      <a:pPr>
                        <a:spcAft>
                          <a:spcPts val="0"/>
                        </a:spcAft>
                      </a:pPr>
                      <a:endParaRPr lang="es-EC" sz="1200" dirty="0">
                        <a:effectLst/>
                      </a:endParaRPr>
                    </a:p>
                    <a:p>
                      <a:pPr>
                        <a:spcAft>
                          <a:spcPts val="0"/>
                        </a:spcAft>
                      </a:pPr>
                      <a:r>
                        <a:rPr lang="es-MX" sz="1200" dirty="0" smtClean="0">
                          <a:effectLst/>
                        </a:rPr>
                        <a:t>Total </a:t>
                      </a:r>
                      <a:r>
                        <a:rPr lang="es-MX" sz="1200" dirty="0">
                          <a:effectLst/>
                        </a:rPr>
                        <a:t>de publicaciones de investigación en la página web institucional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tc>
                <a:tc>
                  <a:txBody>
                    <a:bodyPr/>
                    <a:lstStyle/>
                    <a:p>
                      <a:pPr algn="ctr">
                        <a:spcAft>
                          <a:spcPts val="0"/>
                        </a:spcAft>
                      </a:pPr>
                      <a:r>
                        <a:rPr lang="es-EC" sz="1200" dirty="0">
                          <a:effectLst/>
                        </a:rPr>
                        <a:t>Departamento  de docencia e investigación</a:t>
                      </a:r>
                    </a:p>
                    <a:p>
                      <a:pPr algn="ctr">
                        <a:spcAft>
                          <a:spcPts val="0"/>
                        </a:spcAft>
                      </a:pPr>
                      <a:r>
                        <a:rPr lang="es-EC" sz="1200" dirty="0">
                          <a:effectLst/>
                        </a:rPr>
                        <a:t> </a:t>
                      </a:r>
                      <a:r>
                        <a:rPr lang="es-MX" sz="1200" dirty="0">
                          <a:effectLst/>
                        </a:rPr>
                        <a:t>Departamento de Talento Humano</a:t>
                      </a:r>
                      <a:endParaRPr lang="es-EC" sz="1200" dirty="0">
                        <a:effectLst/>
                      </a:endParaRPr>
                    </a:p>
                    <a:p>
                      <a:pPr algn="ctr">
                        <a:spcAft>
                          <a:spcPts val="0"/>
                        </a:spcAft>
                      </a:pPr>
                      <a:r>
                        <a:rPr lang="es-MX" sz="1200" dirty="0">
                          <a:effectLst/>
                        </a:rPr>
                        <a:t>Departamento de Calidad</a:t>
                      </a:r>
                      <a:endParaRPr lang="es-EC" sz="1200" dirty="0">
                        <a:effectLst/>
                      </a:endParaRPr>
                    </a:p>
                    <a:p>
                      <a:pPr algn="ctr">
                        <a:spcAft>
                          <a:spcPts val="0"/>
                        </a:spcAft>
                      </a:pPr>
                      <a:r>
                        <a:rPr lang="es-MX"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r>
            </a:tbl>
          </a:graphicData>
        </a:graphic>
      </p:graphicFrame>
    </p:spTree>
    <p:extLst>
      <p:ext uri="{BB962C8B-B14F-4D97-AF65-F5344CB8AC3E}">
        <p14:creationId xmlns:p14="http://schemas.microsoft.com/office/powerpoint/2010/main" val="3763262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72394792"/>
              </p:ext>
            </p:extLst>
          </p:nvPr>
        </p:nvGraphicFramePr>
        <p:xfrm>
          <a:off x="679010" y="760491"/>
          <a:ext cx="11412645" cy="3865528"/>
        </p:xfrm>
        <a:graphic>
          <a:graphicData uri="http://schemas.openxmlformats.org/drawingml/2006/table">
            <a:tbl>
              <a:tblPr firstRow="1" firstCol="1" bandRow="1">
                <a:tableStyleId>{00A15C55-8517-42AA-B614-E9B94910E393}</a:tableStyleId>
              </a:tblPr>
              <a:tblGrid>
                <a:gridCol w="2389940"/>
                <a:gridCol w="2968508"/>
                <a:gridCol w="1556269"/>
                <a:gridCol w="2686550"/>
                <a:gridCol w="1811378"/>
              </a:tblGrid>
              <a:tr h="543208">
                <a:tc>
                  <a:txBody>
                    <a:bodyPr/>
                    <a:lstStyle/>
                    <a:p>
                      <a:pPr algn="ctr">
                        <a:spcAft>
                          <a:spcPts val="0"/>
                        </a:spcAft>
                      </a:pPr>
                      <a:r>
                        <a:rPr lang="es-EC" sz="1800" dirty="0">
                          <a:effectLst/>
                        </a:rPr>
                        <a:t>ESTRATEGIA</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1800" dirty="0">
                          <a:effectLst/>
                        </a:rPr>
                        <a:t>ACTIVIDAD</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1800" dirty="0">
                          <a:effectLst/>
                        </a:rPr>
                        <a:t>INDICADOR</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1800" dirty="0">
                          <a:effectLst/>
                        </a:rPr>
                        <a:t>MEDICIÓN</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c>
                  <a:txBody>
                    <a:bodyPr/>
                    <a:lstStyle/>
                    <a:p>
                      <a:pPr algn="ctr">
                        <a:spcAft>
                          <a:spcPts val="0"/>
                        </a:spcAft>
                      </a:pPr>
                      <a:r>
                        <a:rPr lang="es-EC" sz="1800" dirty="0">
                          <a:effectLst/>
                        </a:rPr>
                        <a:t>RESPONSABLE</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94" marR="38394" marT="0" marB="0"/>
                </a:tc>
              </a:tr>
              <a:tr h="1429787">
                <a:tc>
                  <a:txBody>
                    <a:bodyPr/>
                    <a:lstStyle/>
                    <a:p>
                      <a:pPr algn="ctr">
                        <a:spcAft>
                          <a:spcPts val="0"/>
                        </a:spcAft>
                      </a:pPr>
                      <a:r>
                        <a:rPr lang="es-EC" sz="2000" dirty="0">
                          <a:effectLst/>
                        </a:rPr>
                        <a:t>Estrategia 4. “Procesos de la Gestión del Conocimiento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7579" marR="27579" marT="0" marB="0" anchor="ctr"/>
                </a:tc>
                <a:tc>
                  <a:txBody>
                    <a:bodyPr/>
                    <a:lstStyle/>
                    <a:p>
                      <a:pPr algn="l">
                        <a:spcAft>
                          <a:spcPts val="0"/>
                        </a:spcAft>
                      </a:pPr>
                      <a:r>
                        <a:rPr lang="es-MX" sz="1400" dirty="0">
                          <a:effectLst/>
                        </a:rPr>
                        <a:t>Levantamiento de procesos de la gestión del conocimiento</a:t>
                      </a:r>
                      <a:endParaRPr lang="es-EC" sz="1400" dirty="0">
                        <a:effectLst/>
                      </a:endParaRPr>
                    </a:p>
                    <a:p>
                      <a:pPr algn="l">
                        <a:spcAft>
                          <a:spcPts val="0"/>
                        </a:spcAft>
                      </a:pPr>
                      <a:r>
                        <a:rPr lang="es-MX" sz="1400" dirty="0">
                          <a:effectLst/>
                        </a:rPr>
                        <a:t>Ejecución de los procesos levantados</a:t>
                      </a:r>
                      <a:endParaRPr lang="es-EC" sz="1400" dirty="0">
                        <a:effectLst/>
                      </a:endParaRPr>
                    </a:p>
                    <a:p>
                      <a:pPr algn="l">
                        <a:spcAft>
                          <a:spcPts val="0"/>
                        </a:spcAft>
                      </a:pPr>
                      <a:r>
                        <a:rPr lang="es-MX" sz="1400" dirty="0">
                          <a:effectLst/>
                        </a:rPr>
                        <a:t>Retroalimentación de los procesos</a:t>
                      </a:r>
                      <a:endParaRPr lang="es-EC" sz="1400" dirty="0">
                        <a:effectLst/>
                      </a:endParaRPr>
                    </a:p>
                    <a:p>
                      <a:pPr algn="l">
                        <a:spcAft>
                          <a:spcPts val="0"/>
                        </a:spcAft>
                      </a:pPr>
                      <a:r>
                        <a:rPr lang="es-MX" sz="1400" dirty="0">
                          <a:effectLst/>
                        </a:rPr>
                        <a:t>Mejoramiento de procesos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c>
                  <a:txBody>
                    <a:bodyPr/>
                    <a:lstStyle/>
                    <a:p>
                      <a:pPr algn="l">
                        <a:spcAft>
                          <a:spcPts val="0"/>
                        </a:spcAft>
                      </a:pPr>
                      <a:r>
                        <a:rPr lang="es-EC" sz="1400" dirty="0">
                          <a:effectLst/>
                        </a:rPr>
                        <a:t>Porcentaje de cumplimiento de procesos de la gestión del conocimiento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c>
                  <a:txBody>
                    <a:bodyPr/>
                    <a:lstStyle/>
                    <a:p>
                      <a:pPr algn="l">
                        <a:spcAft>
                          <a:spcPts val="0"/>
                        </a:spcAft>
                      </a:pPr>
                      <a:r>
                        <a:rPr lang="es-EC" sz="1400" dirty="0">
                          <a:effectLst/>
                        </a:rPr>
                        <a:t>Numero de procesos cumplidos / número de procesos establecidos x 100</a:t>
                      </a:r>
                    </a:p>
                    <a:p>
                      <a:pPr algn="l">
                        <a:spcAft>
                          <a:spcPts val="0"/>
                        </a:spcAft>
                      </a:pPr>
                      <a:r>
                        <a:rPr lang="es-EC" sz="14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c>
                  <a:txBody>
                    <a:bodyPr/>
                    <a:lstStyle/>
                    <a:p>
                      <a:pPr algn="l">
                        <a:spcAft>
                          <a:spcPts val="0"/>
                        </a:spcAft>
                      </a:pPr>
                      <a:r>
                        <a:rPr lang="es-EC" sz="1400">
                          <a:effectLst/>
                        </a:rPr>
                        <a:t>Departamento  de docencia e investigación</a:t>
                      </a:r>
                    </a:p>
                    <a:p>
                      <a:pPr algn="l">
                        <a:spcAft>
                          <a:spcPts val="0"/>
                        </a:spcAft>
                      </a:pPr>
                      <a:r>
                        <a:rPr lang="es-MX" sz="1400">
                          <a:effectLst/>
                        </a:rPr>
                        <a:t>Departamento de Talento Humano</a:t>
                      </a:r>
                      <a:endParaRPr lang="es-EC" sz="1400">
                        <a:effectLst/>
                      </a:endParaRPr>
                    </a:p>
                    <a:p>
                      <a:pPr algn="l">
                        <a:spcAft>
                          <a:spcPts val="0"/>
                        </a:spcAft>
                      </a:pPr>
                      <a:r>
                        <a:rPr lang="es-MX" sz="1400">
                          <a:effectLst/>
                        </a:rPr>
                        <a:t>Departamento de Calidad</a:t>
                      </a:r>
                      <a:endParaRPr lang="es-EC" sz="1400">
                        <a:effectLst/>
                      </a:endParaRPr>
                    </a:p>
                    <a:p>
                      <a:pPr algn="l">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r>
              <a:tr h="1525107">
                <a:tc>
                  <a:txBody>
                    <a:bodyPr/>
                    <a:lstStyle/>
                    <a:p>
                      <a:pPr algn="ctr">
                        <a:spcAft>
                          <a:spcPts val="0"/>
                        </a:spcAft>
                      </a:pPr>
                      <a:r>
                        <a:rPr lang="es-EC" sz="2000" dirty="0">
                          <a:effectLst/>
                        </a:rPr>
                        <a:t>Estrategia 5. “Indicadores para la medición de la Gestión del Conocimiento”.</a:t>
                      </a:r>
                    </a:p>
                    <a:p>
                      <a:pPr algn="ctr">
                        <a:spcAft>
                          <a:spcPts val="0"/>
                        </a:spcAft>
                      </a:pPr>
                      <a:r>
                        <a:rPr lang="es-EC" sz="2000" dirty="0">
                          <a:effectLst/>
                        </a:rPr>
                        <a:t>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c>
                  <a:txBody>
                    <a:bodyPr/>
                    <a:lstStyle/>
                    <a:p>
                      <a:pPr algn="l">
                        <a:spcAft>
                          <a:spcPts val="0"/>
                        </a:spcAft>
                      </a:pPr>
                      <a:r>
                        <a:rPr lang="es-MX" sz="1400" dirty="0">
                          <a:effectLst/>
                        </a:rPr>
                        <a:t>Revisión de indicadores </a:t>
                      </a:r>
                      <a:endParaRPr lang="es-EC" sz="1400" dirty="0">
                        <a:effectLst/>
                      </a:endParaRPr>
                    </a:p>
                    <a:p>
                      <a:pPr algn="l">
                        <a:spcAft>
                          <a:spcPts val="0"/>
                        </a:spcAft>
                      </a:pPr>
                      <a:r>
                        <a:rPr lang="es-MX" sz="1400" dirty="0">
                          <a:effectLst/>
                        </a:rPr>
                        <a:t>Selección de indicadores para la medición del conocimiento.</a:t>
                      </a:r>
                      <a:endParaRPr lang="es-EC" sz="1400" dirty="0">
                        <a:effectLst/>
                      </a:endParaRPr>
                    </a:p>
                    <a:p>
                      <a:pPr algn="l">
                        <a:spcAft>
                          <a:spcPts val="0"/>
                        </a:spcAft>
                      </a:pPr>
                      <a:r>
                        <a:rPr lang="es-MX" sz="1400" dirty="0">
                          <a:effectLst/>
                        </a:rPr>
                        <a:t>Aplicación de los indicadores del conocimiento (ver anexo 6)</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c>
                  <a:txBody>
                    <a:bodyPr/>
                    <a:lstStyle/>
                    <a:p>
                      <a:pPr algn="l">
                        <a:spcAft>
                          <a:spcPts val="0"/>
                        </a:spcAft>
                      </a:pPr>
                      <a:r>
                        <a:rPr lang="es-MX" sz="1400" dirty="0">
                          <a:effectLst/>
                        </a:rPr>
                        <a:t>Porcentaje de utilización de indicadores para la medición del conocimiento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c>
                  <a:txBody>
                    <a:bodyPr/>
                    <a:lstStyle/>
                    <a:p>
                      <a:pPr algn="l">
                        <a:spcAft>
                          <a:spcPts val="0"/>
                        </a:spcAft>
                      </a:pPr>
                      <a:r>
                        <a:rPr lang="es-MX" sz="1400" dirty="0">
                          <a:effectLst/>
                        </a:rPr>
                        <a:t>Numero de indicadores utilizados/número de indicadores seleccionados x100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c>
                  <a:txBody>
                    <a:bodyPr/>
                    <a:lstStyle/>
                    <a:p>
                      <a:pPr algn="l">
                        <a:spcAft>
                          <a:spcPts val="0"/>
                        </a:spcAft>
                      </a:pPr>
                      <a:r>
                        <a:rPr lang="es-EC" sz="1400" dirty="0">
                          <a:effectLst/>
                        </a:rPr>
                        <a:t>Departamento  de docencia e investigación</a:t>
                      </a:r>
                    </a:p>
                    <a:p>
                      <a:pPr algn="l">
                        <a:spcAft>
                          <a:spcPts val="0"/>
                        </a:spcAft>
                      </a:pPr>
                      <a:r>
                        <a:rPr lang="es-MX" sz="1400" dirty="0">
                          <a:effectLst/>
                        </a:rPr>
                        <a:t>Departamento de Talento Humano</a:t>
                      </a:r>
                      <a:endParaRPr lang="es-EC" sz="1400" dirty="0">
                        <a:effectLst/>
                      </a:endParaRPr>
                    </a:p>
                    <a:p>
                      <a:pPr algn="l">
                        <a:spcAft>
                          <a:spcPts val="0"/>
                        </a:spcAft>
                      </a:pPr>
                      <a:r>
                        <a:rPr lang="es-MX" sz="1400" dirty="0">
                          <a:effectLst/>
                        </a:rPr>
                        <a:t>Departamento de Estadística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79" marR="27579" marT="0" marB="0" anchor="ctr"/>
                </a:tc>
              </a:tr>
            </a:tbl>
          </a:graphicData>
        </a:graphic>
      </p:graphicFrame>
    </p:spTree>
    <p:extLst>
      <p:ext uri="{BB962C8B-B14F-4D97-AF65-F5344CB8AC3E}">
        <p14:creationId xmlns:p14="http://schemas.microsoft.com/office/powerpoint/2010/main" val="2414783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438" t="16525" r="7546" b="18379"/>
          <a:stretch/>
        </p:blipFill>
        <p:spPr>
          <a:xfrm>
            <a:off x="1611517" y="1720158"/>
            <a:ext cx="9216428" cy="3974471"/>
          </a:xfrm>
          <a:prstGeom prst="rect">
            <a:avLst/>
          </a:prstGeom>
        </p:spPr>
      </p:pic>
    </p:spTree>
    <p:extLst>
      <p:ext uri="{BB962C8B-B14F-4D97-AF65-F5344CB8AC3E}">
        <p14:creationId xmlns:p14="http://schemas.microsoft.com/office/powerpoint/2010/main" val="3614783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92165" y="5640307"/>
            <a:ext cx="2906163" cy="646331"/>
          </a:xfrm>
          <a:prstGeom prst="rect">
            <a:avLst/>
          </a:prstGeom>
          <a:noFill/>
        </p:spPr>
        <p:txBody>
          <a:bodyPr wrap="square" rtlCol="0">
            <a:spAutoFit/>
          </a:bodyPr>
          <a:lstStyle/>
          <a:p>
            <a:pPr algn="ctr"/>
            <a:r>
              <a:rPr lang="es-EC" sz="3600" i="1" dirty="0" smtClean="0"/>
              <a:t>Gracias</a:t>
            </a:r>
          </a:p>
        </p:txBody>
      </p:sp>
    </p:spTree>
    <p:extLst>
      <p:ext uri="{BB962C8B-B14F-4D97-AF65-F5344CB8AC3E}">
        <p14:creationId xmlns:p14="http://schemas.microsoft.com/office/powerpoint/2010/main" val="211721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19029" y="248612"/>
            <a:ext cx="10628421" cy="3662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p:cNvSpPr>
            <a:spLocks noGrp="1"/>
          </p:cNvSpPr>
          <p:nvPr>
            <p:ph type="title"/>
          </p:nvPr>
        </p:nvSpPr>
        <p:spPr>
          <a:xfrm>
            <a:off x="719029" y="2225613"/>
            <a:ext cx="10515600" cy="2852737"/>
          </a:xfrm>
        </p:spPr>
        <p:txBody>
          <a:bodyPr/>
          <a:lstStyle/>
          <a:p>
            <a:r>
              <a:rPr lang="es-EC" dirty="0" smtClean="0"/>
              <a:t>OBJETIVO</a:t>
            </a:r>
            <a:endParaRPr lang="es-EC" dirty="0"/>
          </a:p>
        </p:txBody>
      </p:sp>
      <p:sp>
        <p:nvSpPr>
          <p:cNvPr id="3" name="Marcador de texto 2"/>
          <p:cNvSpPr>
            <a:spLocks noGrp="1"/>
          </p:cNvSpPr>
          <p:nvPr>
            <p:ph type="body" idx="1"/>
          </p:nvPr>
        </p:nvSpPr>
        <p:spPr>
          <a:xfrm>
            <a:off x="831850" y="5078350"/>
            <a:ext cx="10515600" cy="1500187"/>
          </a:xfrm>
        </p:spPr>
        <p:txBody>
          <a:bodyPr>
            <a:normAutofit/>
          </a:bodyPr>
          <a:lstStyle/>
          <a:p>
            <a:r>
              <a:rPr lang="es-EC" sz="2800" b="1" dirty="0"/>
              <a:t>Desarrollar estrategias gerenciales para mejorar la Gestión del Conocimiento en los Hospitales Públicos del cantón Quito.</a:t>
            </a:r>
          </a:p>
        </p:txBody>
      </p:sp>
    </p:spTree>
    <p:extLst>
      <p:ext uri="{BB962C8B-B14F-4D97-AF65-F5344CB8AC3E}">
        <p14:creationId xmlns:p14="http://schemas.microsoft.com/office/powerpoint/2010/main" val="169193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C" sz="4800" b="1" dirty="0" smtClean="0"/>
              <a:t>OBJETIVOS ESPECÍFICOS</a:t>
            </a:r>
            <a:endParaRPr lang="es-EC" sz="4800"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114614118"/>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294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9506138" y="463172"/>
            <a:ext cx="2527639" cy="5970062"/>
            <a:chOff x="9077883" y="150081"/>
            <a:chExt cx="2910627" cy="5970062"/>
          </a:xfrm>
        </p:grpSpPr>
        <p:pic>
          <p:nvPicPr>
            <p:cNvPr id="2054" name="Picture 6" descr="Image result for thomas davenport gestion del conoci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883" y="150081"/>
              <a:ext cx="2910626" cy="29106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eter senge"/>
            <p:cNvPicPr>
              <a:picLocks noChangeAspect="1" noChangeArrowheads="1"/>
            </p:cNvPicPr>
            <p:nvPr/>
          </p:nvPicPr>
          <p:blipFill rotWithShape="1">
            <a:blip r:embed="rId3">
              <a:extLst>
                <a:ext uri="{28A0092B-C50C-407E-A947-70E740481C1C}">
                  <a14:useLocalDpi xmlns:a14="http://schemas.microsoft.com/office/drawing/2010/main" val="0"/>
                </a:ext>
              </a:extLst>
            </a:blip>
            <a:srcRect l="27742" r="12520"/>
            <a:stretch/>
          </p:blipFill>
          <p:spPr bwMode="auto">
            <a:xfrm>
              <a:off x="9077884" y="3060706"/>
              <a:ext cx="2910626" cy="3059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o 2"/>
          <p:cNvGrpSpPr/>
          <p:nvPr/>
        </p:nvGrpSpPr>
        <p:grpSpPr>
          <a:xfrm>
            <a:off x="99679" y="141306"/>
            <a:ext cx="1973564" cy="6716694"/>
            <a:chOff x="163054" y="141306"/>
            <a:chExt cx="1973564" cy="6716694"/>
          </a:xfrm>
        </p:grpSpPr>
        <p:pic>
          <p:nvPicPr>
            <p:cNvPr id="2050" name="Picture 2" descr="Image result for PITAGOR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54" y="141306"/>
              <a:ext cx="1973564" cy="21324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onaka &amp; takeuchi"/>
            <p:cNvPicPr>
              <a:picLocks noChangeAspect="1" noChangeArrowheads="1"/>
            </p:cNvPicPr>
            <p:nvPr/>
          </p:nvPicPr>
          <p:blipFill rotWithShape="1">
            <a:blip r:embed="rId5">
              <a:extLst>
                <a:ext uri="{28A0092B-C50C-407E-A947-70E740481C1C}">
                  <a14:useLocalDpi xmlns:a14="http://schemas.microsoft.com/office/drawing/2010/main" val="0"/>
                </a:ext>
              </a:extLst>
            </a:blip>
            <a:srcRect r="49729"/>
            <a:stretch/>
          </p:blipFill>
          <p:spPr bwMode="auto">
            <a:xfrm>
              <a:off x="163054" y="2273715"/>
              <a:ext cx="1973564" cy="2348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nonaka &amp; takeuchi"/>
            <p:cNvPicPr>
              <a:picLocks noChangeAspect="1" noChangeArrowheads="1"/>
            </p:cNvPicPr>
            <p:nvPr/>
          </p:nvPicPr>
          <p:blipFill rotWithShape="1">
            <a:blip r:embed="rId5">
              <a:extLst>
                <a:ext uri="{28A0092B-C50C-407E-A947-70E740481C1C}">
                  <a14:useLocalDpi xmlns:a14="http://schemas.microsoft.com/office/drawing/2010/main" val="0"/>
                </a:ext>
              </a:extLst>
            </a:blip>
            <a:srcRect l="51693"/>
            <a:stretch/>
          </p:blipFill>
          <p:spPr bwMode="auto">
            <a:xfrm>
              <a:off x="201600" y="4651912"/>
              <a:ext cx="1935018" cy="220608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ángulo 4"/>
          <p:cNvSpPr/>
          <p:nvPr/>
        </p:nvSpPr>
        <p:spPr>
          <a:xfrm>
            <a:off x="2176849" y="1353751"/>
            <a:ext cx="7052649" cy="4401205"/>
          </a:xfrm>
          <a:prstGeom prst="rect">
            <a:avLst/>
          </a:prstGeom>
        </p:spPr>
        <p:txBody>
          <a:bodyPr wrap="square">
            <a:spAutoFit/>
          </a:bodyPr>
          <a:lstStyle/>
          <a:p>
            <a:pPr algn="ctr">
              <a:lnSpc>
                <a:spcPct val="200000"/>
              </a:lnSpc>
            </a:pPr>
            <a:r>
              <a:rPr lang="es-EC" sz="2000" i="1" dirty="0"/>
              <a:t>La Gestión del Conocimiento a nivel organizacional tiene una trayectoria establecida que ha logrado el crecimiento de las empresas, tomando como base de su aprendizaje las experiencias. </a:t>
            </a:r>
            <a:r>
              <a:rPr lang="es-EC" sz="2000" i="1" dirty="0" err="1"/>
              <a:t>Nonaka</a:t>
            </a:r>
            <a:r>
              <a:rPr lang="es-EC" sz="2000" i="1" dirty="0"/>
              <a:t> y </a:t>
            </a:r>
            <a:r>
              <a:rPr lang="es-EC" sz="2000" i="1" dirty="0" err="1"/>
              <a:t>Takeuchi</a:t>
            </a:r>
            <a:r>
              <a:rPr lang="es-EC" sz="2000" i="1" dirty="0"/>
              <a:t>, Peter </a:t>
            </a:r>
            <a:r>
              <a:rPr lang="es-EC" sz="2000" i="1" dirty="0" err="1"/>
              <a:t>Senge</a:t>
            </a:r>
            <a:r>
              <a:rPr lang="es-EC" sz="2000" i="1" dirty="0"/>
              <a:t>, Davenport son entre otros quienes cimentaron la gestión del conocimiento en una época que requería de manera emergente el desarrollo de la misma. (Pérez &amp; Gutiérrez, 2008)</a:t>
            </a:r>
          </a:p>
        </p:txBody>
      </p:sp>
    </p:spTree>
    <p:extLst>
      <p:ext uri="{BB962C8B-B14F-4D97-AF65-F5344CB8AC3E}">
        <p14:creationId xmlns:p14="http://schemas.microsoft.com/office/powerpoint/2010/main" val="132668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6301" y="327121"/>
            <a:ext cx="8093543" cy="646331"/>
          </a:xfrm>
          <a:prstGeom prst="rect">
            <a:avLst/>
          </a:prstGeom>
          <a:noFill/>
        </p:spPr>
        <p:txBody>
          <a:bodyPr wrap="square" rtlCol="0">
            <a:spAutoFit/>
          </a:bodyPr>
          <a:lstStyle/>
          <a:p>
            <a:r>
              <a:rPr lang="es-EC" sz="3600" b="1" dirty="0" smtClean="0"/>
              <a:t>GESTIÓN DEL CONOCIMIENTO</a:t>
            </a:r>
            <a:endParaRPr lang="es-EC" sz="2800" b="1" dirty="0"/>
          </a:p>
        </p:txBody>
      </p:sp>
      <p:grpSp>
        <p:nvGrpSpPr>
          <p:cNvPr id="4" name="Grupo 3"/>
          <p:cNvGrpSpPr/>
          <p:nvPr/>
        </p:nvGrpSpPr>
        <p:grpSpPr>
          <a:xfrm>
            <a:off x="297753" y="1294558"/>
            <a:ext cx="7117035" cy="5254194"/>
            <a:chOff x="1764415" y="1023011"/>
            <a:chExt cx="7117035" cy="5254194"/>
          </a:xfrm>
        </p:grpSpPr>
        <p:pic>
          <p:nvPicPr>
            <p:cNvPr id="1030" name="Picture 6" descr="Image result for CICLO DE LA gestion del conocimiento"/>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4415" y="1023011"/>
              <a:ext cx="7117035" cy="525419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3711921" y="2311554"/>
              <a:ext cx="3217927" cy="2749775"/>
            </a:xfrm>
            <a:prstGeom prst="rect">
              <a:avLst/>
            </a:prstGeom>
          </p:spPr>
        </p:pic>
      </p:grpSp>
      <p:pic>
        <p:nvPicPr>
          <p:cNvPr id="5" name="Imagen 4"/>
          <p:cNvPicPr>
            <a:picLocks noChangeAspect="1"/>
          </p:cNvPicPr>
          <p:nvPr/>
        </p:nvPicPr>
        <p:blipFill>
          <a:blip r:embed="rId4"/>
          <a:stretch>
            <a:fillRect/>
          </a:stretch>
        </p:blipFill>
        <p:spPr>
          <a:xfrm>
            <a:off x="7410692" y="2120015"/>
            <a:ext cx="4438273" cy="2871465"/>
          </a:xfrm>
          <a:prstGeom prst="rect">
            <a:avLst/>
          </a:prstGeom>
        </p:spPr>
      </p:pic>
    </p:spTree>
    <p:extLst>
      <p:ext uri="{BB962C8B-B14F-4D97-AF65-F5344CB8AC3E}">
        <p14:creationId xmlns:p14="http://schemas.microsoft.com/office/powerpoint/2010/main" val="1094021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55136" y="2024039"/>
            <a:ext cx="8727541" cy="2862322"/>
          </a:xfrm>
          <a:prstGeom prst="rect">
            <a:avLst/>
          </a:prstGeom>
        </p:spPr>
        <p:txBody>
          <a:bodyPr wrap="square">
            <a:spAutoFit/>
          </a:bodyPr>
          <a:lstStyle/>
          <a:p>
            <a:pPr algn="ctr">
              <a:lnSpc>
                <a:spcPct val="200000"/>
              </a:lnSpc>
            </a:pPr>
            <a:r>
              <a:rPr lang="es-EC" dirty="0"/>
              <a:t>El enfoque de la gestión de conocimiento en salud tiene que ver directamente con la prestación de servicios, el lograr la aplicabilidad de los resultados de investigaciones en prácticas clínicas es un aporte para el avance, modificación o interrupción de políticas establecidas, que permitan marcar un cambio positivo en la salud de la población (</a:t>
            </a:r>
            <a:r>
              <a:rPr lang="es-EC" dirty="0" err="1"/>
              <a:t>Alvarez</a:t>
            </a:r>
            <a:r>
              <a:rPr lang="es-EC" dirty="0"/>
              <a:t> &amp; </a:t>
            </a:r>
            <a:r>
              <a:rPr lang="es-EC" dirty="0" err="1"/>
              <a:t>Demuner</a:t>
            </a:r>
            <a:r>
              <a:rPr lang="es-EC" dirty="0"/>
              <a:t>, 2017)</a:t>
            </a:r>
          </a:p>
        </p:txBody>
      </p:sp>
      <p:sp>
        <p:nvSpPr>
          <p:cNvPr id="3" name="Rectángulo 2"/>
          <p:cNvSpPr/>
          <p:nvPr/>
        </p:nvSpPr>
        <p:spPr>
          <a:xfrm>
            <a:off x="1234441" y="1152983"/>
            <a:ext cx="10368929" cy="523220"/>
          </a:xfrm>
          <a:prstGeom prst="rect">
            <a:avLst/>
          </a:prstGeom>
        </p:spPr>
        <p:txBody>
          <a:bodyPr wrap="none">
            <a:spAutoFit/>
          </a:bodyPr>
          <a:lstStyle/>
          <a:p>
            <a:r>
              <a:rPr lang="es-EC" sz="2800" b="1" dirty="0" smtClean="0"/>
              <a:t>GESTIÓN DEL CONOCIMIENTO EN ORGANIZACIONES HOSPITALARIAS</a:t>
            </a:r>
            <a:endParaRPr lang="es-EC" sz="2800" b="1" dirty="0"/>
          </a:p>
        </p:txBody>
      </p:sp>
      <p:pic>
        <p:nvPicPr>
          <p:cNvPr id="4" name="Imagen 3"/>
          <p:cNvPicPr>
            <a:picLocks noChangeAspect="1"/>
          </p:cNvPicPr>
          <p:nvPr/>
        </p:nvPicPr>
        <p:blipFill>
          <a:blip r:embed="rId2"/>
          <a:stretch>
            <a:fillRect/>
          </a:stretch>
        </p:blipFill>
        <p:spPr>
          <a:xfrm>
            <a:off x="3230500" y="5234197"/>
            <a:ext cx="6376810" cy="151645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7214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evista camb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230" y="1671911"/>
            <a:ext cx="1713977" cy="24201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INS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505" y="565075"/>
            <a:ext cx="4839714" cy="9909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BIBLIOTECA VIRTUAL EN SALUD 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178" y="1936301"/>
            <a:ext cx="2667834" cy="30607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REVISTA HOSPITAL VOZAN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468" y="1936301"/>
            <a:ext cx="17811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REVISTA DE ENFERMERIA DE LA UT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7207" y="3466651"/>
            <a:ext cx="1678740" cy="237803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REVISTA DEL EUGENIO ESPEJ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8933" y="3892838"/>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604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nvPr>
        </p:nvGraphicFramePr>
        <p:xfrm>
          <a:off x="977774" y="1023042"/>
          <a:ext cx="10918479" cy="5432079"/>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752273" y="67553"/>
            <a:ext cx="10709414" cy="830997"/>
          </a:xfrm>
          <a:prstGeom prst="rect">
            <a:avLst/>
          </a:prstGeom>
          <a:noFill/>
        </p:spPr>
        <p:txBody>
          <a:bodyPr wrap="square" rtlCol="0">
            <a:spAutoFit/>
          </a:bodyPr>
          <a:lstStyle/>
          <a:p>
            <a:pPr algn="ctr"/>
            <a:r>
              <a:rPr lang="es-EC" sz="2400" b="1" dirty="0" smtClean="0"/>
              <a:t>HOSPITALES DE TERCER NIVEL DE LA CIUDAD DE QUITO</a:t>
            </a:r>
          </a:p>
          <a:p>
            <a:pPr algn="ctr"/>
            <a:r>
              <a:rPr lang="es-EC" sz="2400" b="1" dirty="0" smtClean="0"/>
              <a:t>Publicación de evidencia científica</a:t>
            </a:r>
          </a:p>
        </p:txBody>
      </p:sp>
    </p:spTree>
    <p:extLst>
      <p:ext uri="{BB962C8B-B14F-4D97-AF65-F5344CB8AC3E}">
        <p14:creationId xmlns:p14="http://schemas.microsoft.com/office/powerpoint/2010/main" val="3762681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1095</TotalTime>
  <Words>1505</Words>
  <Application>Microsoft Office PowerPoint</Application>
  <PresentationFormat>Panorámica</PresentationFormat>
  <Paragraphs>740</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Times New Roman</vt:lpstr>
      <vt:lpstr>Wingdings</vt:lpstr>
      <vt:lpstr>Office Theme</vt:lpstr>
      <vt:lpstr>Presentación de PowerPoint</vt:lpstr>
      <vt:lpstr>Presentación de PowerPoint</vt:lpstr>
      <vt:lpstr>OBJETIVO</vt:lpstr>
      <vt:lpstr>OBJETIVOS ESPECÍFICOS</vt:lpstr>
      <vt:lpstr>Presentación de PowerPoint</vt:lpstr>
      <vt:lpstr>Presentación de PowerPoint</vt:lpstr>
      <vt:lpstr>Presentación de PowerPoint</vt:lpstr>
      <vt:lpstr>Presentación de PowerPoint</vt:lpstr>
      <vt:lpstr>Presentación de PowerPoint</vt:lpstr>
      <vt:lpstr>METODOLOGÍA</vt:lpstr>
      <vt:lpstr>MUESTRA</vt:lpstr>
      <vt:lpstr>CRITERIOS</vt:lpstr>
      <vt:lpstr>VARIABLES</vt:lpstr>
      <vt:lpstr>Instrumento de investigación</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Jeanny</dc:creator>
  <cp:lastModifiedBy>Maquina01</cp:lastModifiedBy>
  <cp:revision>51</cp:revision>
  <dcterms:created xsi:type="dcterms:W3CDTF">2018-11-22T23:09:37Z</dcterms:created>
  <dcterms:modified xsi:type="dcterms:W3CDTF">2018-12-13T12:22:03Z</dcterms:modified>
</cp:coreProperties>
</file>