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0.xml" ContentType="application/vnd.openxmlformats-officedocument.drawingml.chart+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7.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8.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9.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0.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1.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2.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3.xml" ContentType="application/vnd.openxmlformats-officedocument.presentationml.notesSl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7">
  <p:sldMasterIdLst>
    <p:sldMasterId id="2147483673" r:id="rId1"/>
  </p:sldMasterIdLst>
  <p:notesMasterIdLst>
    <p:notesMasterId r:id="rId45"/>
  </p:notesMasterIdLst>
  <p:sldIdLst>
    <p:sldId id="256" r:id="rId2"/>
    <p:sldId id="284" r:id="rId3"/>
    <p:sldId id="285" r:id="rId4"/>
    <p:sldId id="286" r:id="rId5"/>
    <p:sldId id="287" r:id="rId6"/>
    <p:sldId id="304" r:id="rId7"/>
    <p:sldId id="295" r:id="rId8"/>
    <p:sldId id="297" r:id="rId9"/>
    <p:sldId id="296" r:id="rId10"/>
    <p:sldId id="298" r:id="rId11"/>
    <p:sldId id="299" r:id="rId12"/>
    <p:sldId id="300" r:id="rId13"/>
    <p:sldId id="301" r:id="rId14"/>
    <p:sldId id="302" r:id="rId15"/>
    <p:sldId id="303" r:id="rId16"/>
    <p:sldId id="289" r:id="rId17"/>
    <p:sldId id="293" r:id="rId18"/>
    <p:sldId id="277" r:id="rId19"/>
    <p:sldId id="278" r:id="rId20"/>
    <p:sldId id="279" r:id="rId21"/>
    <p:sldId id="280" r:id="rId22"/>
    <p:sldId id="281" r:id="rId23"/>
    <p:sldId id="282" r:id="rId24"/>
    <p:sldId id="275" r:id="rId25"/>
    <p:sldId id="276" r:id="rId26"/>
    <p:sldId id="267" r:id="rId27"/>
    <p:sldId id="265" r:id="rId28"/>
    <p:sldId id="264" r:id="rId29"/>
    <p:sldId id="266" r:id="rId30"/>
    <p:sldId id="273" r:id="rId31"/>
    <p:sldId id="274" r:id="rId32"/>
    <p:sldId id="271" r:id="rId33"/>
    <p:sldId id="272" r:id="rId34"/>
    <p:sldId id="269" r:id="rId35"/>
    <p:sldId id="270" r:id="rId36"/>
    <p:sldId id="268" r:id="rId37"/>
    <p:sldId id="262" r:id="rId38"/>
    <p:sldId id="261" r:id="rId39"/>
    <p:sldId id="263" r:id="rId40"/>
    <p:sldId id="259" r:id="rId41"/>
    <p:sldId id="260" r:id="rId42"/>
    <p:sldId id="257" r:id="rId43"/>
    <p:sldId id="25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342"/>
    <a:srgbClr val="BF1E32"/>
    <a:srgbClr val="1141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000" autoAdjust="0"/>
  </p:normalViewPr>
  <p:slideViewPr>
    <p:cSldViewPr snapToGrid="0">
      <p:cViewPr varScale="1">
        <p:scale>
          <a:sx n="71" d="100"/>
          <a:sy n="71" d="100"/>
        </p:scale>
        <p:origin x="96" y="186"/>
      </p:cViewPr>
      <p:guideLst>
        <p:guide orient="horz" pos="2160"/>
        <p:guide pos="3840"/>
      </p:guideLst>
    </p:cSldViewPr>
  </p:slideViewPr>
  <p:outlineViewPr>
    <p:cViewPr>
      <p:scale>
        <a:sx n="33" d="100"/>
        <a:sy n="33" d="100"/>
      </p:scale>
      <p:origin x="0" y="922"/>
    </p:cViewPr>
  </p:outlineViewPr>
  <p:notesTextViewPr>
    <p:cViewPr>
      <p:scale>
        <a:sx n="300" d="100"/>
        <a:sy n="300" d="100"/>
      </p:scale>
      <p:origin x="0" y="0"/>
    </p:cViewPr>
  </p:notesTextViewPr>
  <p:sorterViewPr>
    <p:cViewPr>
      <p:scale>
        <a:sx n="100" d="100"/>
        <a:sy n="100" d="100"/>
      </p:scale>
      <p:origin x="0" y="-1644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Proaconn7\Desktop\TABULACIONES%20COMPA&#209;ERO%20ROBERTO\TABULACIONE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roaconn7\Desktop\TABULACIONES%20COMPA&#209;ERO%20ROBERTO\TABULACIONE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roaconn7\Desktop\TABULACIONES%20COMPA&#209;ERO%20ROBERTO\TABULACIONE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roaconn7\Desktop\TABULACIONES%20COMPA&#209;ERO%20ROBERTO\TABULACIONE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Proaconn7\Desktop\TABULACIONES%20COMPA&#209;ERO%20ROBERTO\TABULACIONES.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Proaconn7\Desktop\TABULACIONES%20COMPA&#209;ERO%20ROBERTO\TABULACIONES.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Proaconn7\Desktop\TABULACIONES%20COMPA&#209;ERO%20ROBERTO\TABULACIONES.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Proaconn7\Desktop\TABULACIONES%20COMPA&#209;ERO%20ROBERTO\TABULACIONES.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Proaconn7\Desktop\TABULACIONES%20COMPA&#209;ERO%20ROBERTO\TABULACIONES.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Proaconn7\Desktop\TABULACIONES%20COMPA&#209;ERO%20ROBERTO\TABULACIONES.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Daniel\Desktop\EMPRESAS%20UTILIDADES.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Daniel\Desktop\EMPRESAS%20UTILIDADES.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Daniel\Desktop\EMPRESAS%20UTILIDADES.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Daniel\Desktop\EMPRESAS%20UTILIDADES.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Usuario\Desktop\final%20para%20urkound\GRAFICOS%20ESCENARIOS.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Usuario\Desktop\final%20para%20urkound\GRAFICOS%20ESCENARIOS.xlsx"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Daniel\Desktop\eeff%20COMPLETOS\ALKAVAT%20CIA.LTDA.xlsx"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contabilidad\Downloads\GRAFICOS%20ESCENARIOS.xlsx" TargetMode="External"/><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contabilidad\Downloads\GRAFICOS%20ESCENARIOS.xlsx" TargetMode="External"/><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Daniel\Desktop\eeff%20COMPLETOS\MERINOROSES%20CIA.%20LTDA..xlsx" TargetMode="External"/><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PK188WR\Downloads\GRAFICOS%20ESCENARIOS.xlsx" TargetMode="External"/><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PK188WR\Downloads\GRAFICOS%20ESCENARIOS.xlsx" TargetMode="External"/><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oleObject" Target="file:///D:\PARA%20NUEVA%20COMPUTADORA\AYUDAS%20COMPA&#209;EROS\AYUDAS%20ROBERTO\ROBER%20EST.%20FINANCIEROS%20CRISIS%20RUSIA\Agrupacion%20empresas%20crisis%20Rusia_Rob_24_jul_2018.xlsx" TargetMode="External"/><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Daniel\Desktop\eeff%20COMPLETOS\ROSAMONT%20S.A.xlsx" TargetMode="External"/><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ownloads\Trade_Map_-_Lista_de_los_mercados_importadores_para_un_producto_exportado_por_Ecuador%20(18).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ownloads\Trade_Map_-_Lista_de_los_mercados_importadores_para_un_producto_exportado_por_Ecuador%20(17).xls"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Downloads\Trade_Map_-_Lista_de_los_mercados_importadores_para_un_producto_exportado_por_Ecuador%20(17).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Downloads\Trade_Map_-_Lista_de_los_productos_exportados_por_Ecuador%20(1).xls"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F06-4F67-AAAD-B47A945F393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F06-4F67-AAAD-B47A945F393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F06-4F67-AAAD-B47A945F393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F06-4F67-AAAD-B47A945F393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F06-4F67-AAAD-B47A945F3937}"/>
              </c:ext>
            </c:extLst>
          </c:dPt>
          <c:dLbls>
            <c:dLbl>
              <c:idx val="1"/>
              <c:layout>
                <c:manualLayout>
                  <c:x val="9.0382982427163625E-2"/>
                  <c:y val="0.1182918062359038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F06-4F67-AAAD-B47A945F3937}"/>
                </c:ext>
              </c:extLst>
            </c:dLbl>
            <c:dLbl>
              <c:idx val="2"/>
              <c:layout>
                <c:manualLayout>
                  <c:x val="6.1889575067831618E-2"/>
                  <c:y val="0.1341836729446683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F06-4F67-AAAD-B47A945F3937}"/>
                </c:ext>
              </c:extLst>
            </c:dLbl>
            <c:dLbl>
              <c:idx val="3"/>
              <c:layout>
                <c:manualLayout>
                  <c:x val="7.9489996415664982E-2"/>
                  <c:y val="0.1870673439352816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F06-4F67-AAAD-B47A945F3937}"/>
                </c:ext>
              </c:extLst>
            </c:dLbl>
            <c:dLbl>
              <c:idx val="4"/>
              <c:layout>
                <c:manualLayout>
                  <c:x val="4.6165446873370132E-2"/>
                  <c:y val="0.1165825223147941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F06-4F67-AAAD-B47A945F393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Hoja1!$B$3:$B$7</c:f>
              <c:strCache>
                <c:ptCount val="5"/>
                <c:pt idx="0">
                  <c:v>Rosas</c:v>
                </c:pt>
                <c:pt idx="1">
                  <c:v>Gypsophilia</c:v>
                </c:pt>
                <c:pt idx="2">
                  <c:v>Flores para adornos</c:v>
                </c:pt>
                <c:pt idx="3">
                  <c:v>Claveles</c:v>
                </c:pt>
                <c:pt idx="4">
                  <c:v>Otras </c:v>
                </c:pt>
              </c:strCache>
            </c:strRef>
          </c:cat>
          <c:val>
            <c:numRef>
              <c:f>Hoja1!$C$3:$C$7</c:f>
              <c:numCache>
                <c:formatCode>0%</c:formatCode>
                <c:ptCount val="5"/>
                <c:pt idx="0">
                  <c:v>0.8</c:v>
                </c:pt>
                <c:pt idx="1">
                  <c:v>0.08</c:v>
                </c:pt>
                <c:pt idx="2">
                  <c:v>0.05</c:v>
                </c:pt>
                <c:pt idx="3">
                  <c:v>0.01</c:v>
                </c:pt>
                <c:pt idx="4">
                  <c:v>0.06</c:v>
                </c:pt>
              </c:numCache>
            </c:numRef>
          </c:val>
          <c:extLst>
            <c:ext xmlns:c16="http://schemas.microsoft.com/office/drawing/2014/chart" uri="{C3380CC4-5D6E-409C-BE32-E72D297353CC}">
              <c16:uniqueId val="{0000000A-EF06-4F67-AAAD-B47A945F393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a:lstStyle/>
          <a:p>
            <a:pPr>
              <a:defRPr/>
            </a:pPr>
            <a:r>
              <a:rPr lang="en-US" dirty="0" err="1" smtClean="0"/>
              <a:t>Tamaño</a:t>
            </a:r>
            <a:r>
              <a:rPr lang="en-US" dirty="0" smtClean="0"/>
              <a:t> de las </a:t>
            </a:r>
            <a:r>
              <a:rPr lang="en-US" dirty="0" err="1" smtClean="0"/>
              <a:t>empresas</a:t>
            </a:r>
            <a:r>
              <a:rPr lang="en-US" dirty="0" smtClean="0"/>
              <a:t> </a:t>
            </a:r>
            <a:r>
              <a:rPr lang="en-US" dirty="0" err="1" smtClean="0"/>
              <a:t>floricolas</a:t>
            </a:r>
            <a:endParaRPr lang="en-US" dirty="0"/>
          </a:p>
        </c:rich>
      </c:tx>
      <c:overlay val="0"/>
    </c:title>
    <c:autoTitleDeleted val="0"/>
    <c:plotArea>
      <c:layout/>
      <c:barChart>
        <c:barDir val="col"/>
        <c:grouping val="stacked"/>
        <c:varyColors val="0"/>
        <c:ser>
          <c:idx val="0"/>
          <c:order val="0"/>
          <c:tx>
            <c:strRef>
              <c:f>Hoja1!$D$35</c:f>
              <c:strCache>
                <c:ptCount val="1"/>
                <c:pt idx="0">
                  <c:v>Nº</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Hoja1!$C$36:$C$39</c:f>
              <c:strCache>
                <c:ptCount val="4"/>
                <c:pt idx="0">
                  <c:v>Grande</c:v>
                </c:pt>
                <c:pt idx="1">
                  <c:v>Mediana</c:v>
                </c:pt>
                <c:pt idx="2">
                  <c:v>Pequeña</c:v>
                </c:pt>
                <c:pt idx="3">
                  <c:v>Microempresa</c:v>
                </c:pt>
              </c:strCache>
            </c:strRef>
          </c:cat>
          <c:val>
            <c:numRef>
              <c:f>Hoja1!$D$36:$D$39</c:f>
              <c:numCache>
                <c:formatCode>General</c:formatCode>
                <c:ptCount val="4"/>
                <c:pt idx="0">
                  <c:v>8</c:v>
                </c:pt>
                <c:pt idx="1">
                  <c:v>12</c:v>
                </c:pt>
                <c:pt idx="2">
                  <c:v>6</c:v>
                </c:pt>
                <c:pt idx="3">
                  <c:v>2</c:v>
                </c:pt>
              </c:numCache>
            </c:numRef>
          </c:val>
          <c:extLst>
            <c:ext xmlns:c16="http://schemas.microsoft.com/office/drawing/2014/chart" uri="{C3380CC4-5D6E-409C-BE32-E72D297353CC}">
              <c16:uniqueId val="{00000000-860D-4CD7-862D-DE6E693747CA}"/>
            </c:ext>
          </c:extLst>
        </c:ser>
        <c:dLbls>
          <c:showLegendKey val="0"/>
          <c:showVal val="1"/>
          <c:showCatName val="0"/>
          <c:showSerName val="0"/>
          <c:showPercent val="0"/>
          <c:showBubbleSize val="0"/>
        </c:dLbls>
        <c:gapWidth val="95"/>
        <c:overlap val="100"/>
        <c:axId val="-535653744"/>
        <c:axId val="-535648304"/>
      </c:barChart>
      <c:catAx>
        <c:axId val="-535653744"/>
        <c:scaling>
          <c:orientation val="minMax"/>
        </c:scaling>
        <c:delete val="0"/>
        <c:axPos val="b"/>
        <c:numFmt formatCode="General" sourceLinked="0"/>
        <c:majorTickMark val="none"/>
        <c:minorTickMark val="none"/>
        <c:tickLblPos val="nextTo"/>
        <c:crossAx val="-535648304"/>
        <c:crosses val="autoZero"/>
        <c:auto val="1"/>
        <c:lblAlgn val="ctr"/>
        <c:lblOffset val="100"/>
        <c:noMultiLvlLbl val="0"/>
      </c:catAx>
      <c:valAx>
        <c:axId val="-535648304"/>
        <c:scaling>
          <c:orientation val="minMax"/>
        </c:scaling>
        <c:delete val="1"/>
        <c:axPos val="l"/>
        <c:numFmt formatCode="General" sourceLinked="1"/>
        <c:majorTickMark val="none"/>
        <c:minorTickMark val="none"/>
        <c:tickLblPos val="nextTo"/>
        <c:crossAx val="-535653744"/>
        <c:crosses val="autoZero"/>
        <c:crossBetween val="between"/>
      </c:valAx>
    </c:plotArea>
    <c:plotVisOnly val="1"/>
    <c:dispBlanksAs val="gap"/>
    <c:showDLblsOverMax val="0"/>
  </c:chart>
  <c:txPr>
    <a:bodyPr/>
    <a:lstStyle/>
    <a:p>
      <a:pPr>
        <a:defRPr sz="1800"/>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9996883776445907E-2"/>
          <c:y val="0.12268518518518519"/>
          <c:w val="0.67769926936721359"/>
          <c:h val="0.81018518518518523"/>
        </c:manualLayout>
      </c:layout>
      <c:pie3DChart>
        <c:varyColors val="1"/>
        <c:ser>
          <c:idx val="0"/>
          <c:order val="0"/>
          <c:dPt>
            <c:idx val="0"/>
            <c:bubble3D val="0"/>
            <c:explosion val="1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E76-4798-91AD-8B597D77C298}"/>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AE76-4798-91AD-8B597D77C298}"/>
              </c:ext>
            </c:extLst>
          </c:dPt>
          <c:dPt>
            <c:idx val="2"/>
            <c:bubble3D val="0"/>
            <c:explosion val="17"/>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AE76-4798-91AD-8B597D77C298}"/>
              </c:ext>
            </c:extLst>
          </c:dPt>
          <c:dPt>
            <c:idx val="3"/>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AE76-4798-91AD-8B597D77C29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1-AE76-4798-91AD-8B597D77C29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3-AE76-4798-91AD-8B597D77C29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5-AE76-4798-91AD-8B597D77C298}"/>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7-AE76-4798-91AD-8B597D77C29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'INVESTIGACIÓN DE CAMPO'!$B$7:$B$10</c:f>
              <c:strCache>
                <c:ptCount val="4"/>
                <c:pt idx="0">
                  <c:v>Quito </c:v>
                </c:pt>
                <c:pt idx="1">
                  <c:v>Mejia</c:v>
                </c:pt>
                <c:pt idx="2">
                  <c:v>Cayambe</c:v>
                </c:pt>
                <c:pt idx="3">
                  <c:v>Pedro Moncayo</c:v>
                </c:pt>
              </c:strCache>
            </c:strRef>
          </c:cat>
          <c:val>
            <c:numRef>
              <c:f>'INVESTIGACIÓN DE CAMPO'!$D$7:$D$10</c:f>
              <c:numCache>
                <c:formatCode>0.00</c:formatCode>
                <c:ptCount val="4"/>
                <c:pt idx="0">
                  <c:v>50</c:v>
                </c:pt>
                <c:pt idx="1">
                  <c:v>7.1428571428571432</c:v>
                </c:pt>
                <c:pt idx="2">
                  <c:v>25</c:v>
                </c:pt>
                <c:pt idx="3">
                  <c:v>17.857142857142858</c:v>
                </c:pt>
              </c:numCache>
            </c:numRef>
          </c:val>
          <c:extLst>
            <c:ext xmlns:c16="http://schemas.microsoft.com/office/drawing/2014/chart" uri="{C3380CC4-5D6E-409C-BE32-E72D297353CC}">
              <c16:uniqueId val="{00000008-AE76-4798-91AD-8B597D77C298}"/>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7"/>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07E-46B6-AA89-538FF4DD8764}"/>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07E-46B6-AA89-538FF4DD8764}"/>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07E-46B6-AA89-538FF4DD8764}"/>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outEnd"/>
              <c:showLegendKey val="0"/>
              <c:showVal val="0"/>
              <c:showCatName val="1"/>
              <c:showSerName val="0"/>
              <c:showPercent val="1"/>
              <c:showBubbleSize val="0"/>
              <c:extLst>
                <c:ext xmlns:c15="http://schemas.microsoft.com/office/drawing/2012/chart" uri="{CE6537A1-D6FC-4f65-9D91-7224C49458BB}">
                  <c15:layout>
                    <c:manualLayout>
                      <c:w val="0.27795132040904807"/>
                      <c:h val="0.19752473669043624"/>
                    </c:manualLayout>
                  </c15:layout>
                </c:ext>
                <c:ext xmlns:c16="http://schemas.microsoft.com/office/drawing/2014/chart" uri="{C3380CC4-5D6E-409C-BE32-E72D297353CC}">
                  <c16:uniqueId val="{00000001-407E-46B6-AA89-538FF4DD8764}"/>
                </c:ext>
              </c:extLst>
            </c:dLbl>
            <c:dLbl>
              <c:idx val="1"/>
              <c:layout>
                <c:manualLayout>
                  <c:x val="0"/>
                  <c:y val="0.27320205462117669"/>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07E-46B6-AA89-538FF4DD8764}"/>
                </c:ext>
              </c:extLst>
            </c:dLbl>
            <c:dLbl>
              <c:idx val="2"/>
              <c:layout>
                <c:manualLayout>
                  <c:x val="4.9271969872311014E-2"/>
                  <c:y val="-0.59094264432769206"/>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4"/>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manualLayout>
                      <c:w val="0.44289202343192247"/>
                      <c:h val="0.21142402841523347"/>
                    </c:manualLayout>
                  </c15:layout>
                </c:ext>
                <c:ext xmlns:c16="http://schemas.microsoft.com/office/drawing/2014/chart" uri="{C3380CC4-5D6E-409C-BE32-E72D297353CC}">
                  <c16:uniqueId val="{00000005-407E-46B6-AA89-538FF4DD8764}"/>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'INVESTIGACIÓN DE CAMPO'!$B$34:$B$36</c:f>
              <c:strCache>
                <c:ptCount val="3"/>
                <c:pt idx="0">
                  <c:v>Comercilizadora </c:v>
                </c:pt>
                <c:pt idx="1">
                  <c:v>Productora </c:v>
                </c:pt>
                <c:pt idx="2">
                  <c:v>Comercilizadora/productora </c:v>
                </c:pt>
              </c:strCache>
            </c:strRef>
          </c:cat>
          <c:val>
            <c:numRef>
              <c:f>'INVESTIGACIÓN DE CAMPO'!$D$34:$D$36</c:f>
              <c:numCache>
                <c:formatCode>0.00</c:formatCode>
                <c:ptCount val="3"/>
                <c:pt idx="0">
                  <c:v>17.857142857142858</c:v>
                </c:pt>
                <c:pt idx="1">
                  <c:v>10.714285714285714</c:v>
                </c:pt>
                <c:pt idx="2">
                  <c:v>71.428571428571431</c:v>
                </c:pt>
              </c:numCache>
            </c:numRef>
          </c:val>
          <c:extLst>
            <c:ext xmlns:c16="http://schemas.microsoft.com/office/drawing/2014/chart" uri="{C3380CC4-5D6E-409C-BE32-E72D297353CC}">
              <c16:uniqueId val="{00000006-407E-46B6-AA89-538FF4DD8764}"/>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7"/>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BE10-48BD-AAA9-618759EBDCAD}"/>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BE10-48BD-AAA9-618759EBDCAD}"/>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1-BE10-48BD-AAA9-618759EBDCAD}"/>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3-BE10-48BD-AAA9-618759EBDCAD}"/>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'INVESTIGACIÓN DE CAMPO'!$B$60:$B$61</c:f>
              <c:strCache>
                <c:ptCount val="2"/>
                <c:pt idx="0">
                  <c:v>Si</c:v>
                </c:pt>
                <c:pt idx="1">
                  <c:v>No</c:v>
                </c:pt>
              </c:strCache>
            </c:strRef>
          </c:cat>
          <c:val>
            <c:numRef>
              <c:f>'INVESTIGACIÓN DE CAMPO'!$D$60:$D$61</c:f>
              <c:numCache>
                <c:formatCode>0.00</c:formatCode>
                <c:ptCount val="2"/>
                <c:pt idx="0">
                  <c:v>96.428571428571431</c:v>
                </c:pt>
                <c:pt idx="1">
                  <c:v>3.5714285714285716</c:v>
                </c:pt>
              </c:numCache>
            </c:numRef>
          </c:val>
          <c:extLst>
            <c:ext xmlns:c16="http://schemas.microsoft.com/office/drawing/2014/chart" uri="{C3380CC4-5D6E-409C-BE32-E72D297353CC}">
              <c16:uniqueId val="{00000004-BE10-48BD-AAA9-618759EBDCAD}"/>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9"/>
          <c:dPt>
            <c:idx val="0"/>
            <c:bubble3D val="0"/>
            <c:explosion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593-4E3E-84CF-F921D3256579}"/>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593-4E3E-84CF-F921D3256579}"/>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C593-4E3E-84CF-F921D3256579}"/>
              </c:ext>
            </c:extLst>
          </c:dPt>
          <c:dPt>
            <c:idx val="3"/>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C593-4E3E-84CF-F921D3256579}"/>
              </c:ext>
            </c:extLst>
          </c:dPt>
          <c:dPt>
            <c:idx val="4"/>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C593-4E3E-84CF-F921D3256579}"/>
              </c:ext>
            </c:extLst>
          </c:dPt>
          <c:dLbls>
            <c:dLbl>
              <c:idx val="0"/>
              <c:layout>
                <c:manualLayout>
                  <c:x val="-8.678149478347757E-8"/>
                  <c:y val="-7.7139403657744021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6"/>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manualLayout>
                      <c:w val="0.24354757890911144"/>
                      <c:h val="0.32840506690476623"/>
                    </c:manualLayout>
                  </c15:layout>
                </c:ext>
                <c:ext xmlns:c16="http://schemas.microsoft.com/office/drawing/2014/chart" uri="{C3380CC4-5D6E-409C-BE32-E72D297353CC}">
                  <c16:uniqueId val="{00000001-C593-4E3E-84CF-F921D3256579}"/>
                </c:ext>
              </c:extLst>
            </c:dLbl>
            <c:dLbl>
              <c:idx val="1"/>
              <c:layout>
                <c:manualLayout>
                  <c:x val="-5.2901912438513131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manualLayout>
                      <c:w val="0.28852538627745045"/>
                      <c:h val="0.30050299570527211"/>
                    </c:manualLayout>
                  </c15:layout>
                </c:ext>
                <c:ext xmlns:c16="http://schemas.microsoft.com/office/drawing/2014/chart" uri="{C3380CC4-5D6E-409C-BE32-E72D297353CC}">
                  <c16:uniqueId val="{00000003-C593-4E3E-84CF-F921D3256579}"/>
                </c:ext>
              </c:extLst>
            </c:dLbl>
            <c:dLbl>
              <c:idx val="2"/>
              <c:layout>
                <c:manualLayout>
                  <c:x val="0"/>
                  <c:y val="-2.0949317497628836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6"/>
                        </a:solidFill>
                        <a:latin typeface="+mn-lt"/>
                        <a:ea typeface="+mn-ea"/>
                        <a:cs typeface="+mn-cs"/>
                      </a:defRPr>
                    </a:pPr>
                    <a:fld id="{899968F7-1320-48EC-9FD1-E4AFB6F761E8}" type="CATEGORYNAME">
                      <a:rPr lang="en-US">
                        <a:solidFill>
                          <a:schemeClr val="tx1"/>
                        </a:solidFill>
                      </a:rPr>
                      <a:pPr>
                        <a:defRPr>
                          <a:solidFill>
                            <a:schemeClr val="accent6"/>
                          </a:solidFill>
                        </a:defRPr>
                      </a:pPr>
                      <a:t>[NOMBRE DE CATEGORÍA]</a:t>
                    </a:fld>
                    <a:r>
                      <a:rPr lang="en-US" baseline="0" dirty="0">
                        <a:solidFill>
                          <a:schemeClr val="tx1"/>
                        </a:solidFill>
                      </a:rPr>
                      <a:t>
</a:t>
                    </a:r>
                    <a:fld id="{56AB263F-0C32-4A19-B520-64D533C0312B}" type="PERCENTAGE">
                      <a:rPr lang="en-US" baseline="0">
                        <a:solidFill>
                          <a:schemeClr val="tx1"/>
                        </a:solidFill>
                      </a:rPr>
                      <a:pPr>
                        <a:defRPr>
                          <a:solidFill>
                            <a:schemeClr val="accent6"/>
                          </a:solidFill>
                        </a:defRPr>
                      </a:pPr>
                      <a:t>[PORCENTAJE]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6"/>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manualLayout>
                      <c:w val="0.16320266759372445"/>
                      <c:h val="0.23255250584707468"/>
                    </c:manualLayout>
                  </c15:layout>
                  <c15:dlblFieldTable/>
                  <c15:showDataLabelsRange val="0"/>
                </c:ext>
                <c:ext xmlns:c16="http://schemas.microsoft.com/office/drawing/2014/chart" uri="{C3380CC4-5D6E-409C-BE32-E72D297353CC}">
                  <c16:uniqueId val="{00000005-C593-4E3E-84CF-F921D3256579}"/>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7-C593-4E3E-84CF-F921D3256579}"/>
                </c:ext>
              </c:extLst>
            </c:dLbl>
            <c:dLbl>
              <c:idx val="4"/>
              <c:layout>
                <c:manualLayout>
                  <c:x val="0.22703774665253401"/>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manualLayout>
                      <c:w val="0.29962369808231987"/>
                      <c:h val="0.27055051416145826"/>
                    </c:manualLayout>
                  </c15:layout>
                </c:ext>
                <c:ext xmlns:c16="http://schemas.microsoft.com/office/drawing/2014/chart" uri="{C3380CC4-5D6E-409C-BE32-E72D297353CC}">
                  <c16:uniqueId val="{00000009-C593-4E3E-84CF-F921D3256579}"/>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'INVESTIGACIÓN DE CAMPO'!$B$85:$B$89</c:f>
              <c:strCache>
                <c:ptCount val="5"/>
                <c:pt idx="0">
                  <c:v>Crisis económicas  internacionales</c:v>
                </c:pt>
                <c:pt idx="1">
                  <c:v>El tipo de cambio más competitivo  de otros países floricultores </c:v>
                </c:pt>
                <c:pt idx="2">
                  <c:v>Preferencias arancelarias </c:v>
                </c:pt>
                <c:pt idx="3">
                  <c:v>Cambios dimáticos que han afectado la producción </c:v>
                </c:pt>
                <c:pt idx="4">
                  <c:v>Otra (Por favor especificar) Sobre oferta mundial</c:v>
                </c:pt>
              </c:strCache>
            </c:strRef>
          </c:cat>
          <c:val>
            <c:numRef>
              <c:f>'INVESTIGACIÓN DE CAMPO'!$D$85:$D$89</c:f>
              <c:numCache>
                <c:formatCode>0.00</c:formatCode>
                <c:ptCount val="5"/>
                <c:pt idx="0">
                  <c:v>45.614035087719301</c:v>
                </c:pt>
                <c:pt idx="1">
                  <c:v>15.789473684210526</c:v>
                </c:pt>
                <c:pt idx="2">
                  <c:v>19.298245614035089</c:v>
                </c:pt>
                <c:pt idx="3">
                  <c:v>17.543859649122808</c:v>
                </c:pt>
                <c:pt idx="4">
                  <c:v>1.7543859649122806</c:v>
                </c:pt>
              </c:numCache>
            </c:numRef>
          </c:val>
          <c:extLst>
            <c:ext xmlns:c16="http://schemas.microsoft.com/office/drawing/2014/chart" uri="{C3380CC4-5D6E-409C-BE32-E72D297353CC}">
              <c16:uniqueId val="{0000000A-C593-4E3E-84CF-F921D3256579}"/>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C55-40E4-82EB-E60AC83C9DE4}"/>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C55-40E4-82EB-E60AC83C9DE4}"/>
              </c:ext>
            </c:extLst>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DC55-40E4-82EB-E60AC83C9DE4}"/>
              </c:ext>
            </c:extLst>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DC55-40E4-82EB-E60AC83C9DE4}"/>
              </c:ext>
            </c:extLst>
          </c:dPt>
          <c:dPt>
            <c:idx val="4"/>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DC55-40E4-82EB-E60AC83C9DE4}"/>
              </c:ext>
            </c:extLst>
          </c:dPt>
          <c:dLbls>
            <c:dLbl>
              <c:idx val="0"/>
              <c:layout>
                <c:manualLayout>
                  <c:x val="7.192563429571304E-2"/>
                  <c:y val="7.25430154564012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C55-40E4-82EB-E60AC83C9DE4}"/>
                </c:ext>
              </c:extLst>
            </c:dLbl>
            <c:dLbl>
              <c:idx val="1"/>
              <c:layout>
                <c:manualLayout>
                  <c:x val="0.28888888888888881"/>
                  <c:y val="-5.873140857392825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C55-40E4-82EB-E60AC83C9DE4}"/>
                </c:ext>
              </c:extLst>
            </c:dLbl>
            <c:dLbl>
              <c:idx val="2"/>
              <c:layout>
                <c:manualLayout>
                  <c:x val="-0.10209536307961505"/>
                  <c:y val="-0.1014825750947798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C55-40E4-82EB-E60AC83C9DE4}"/>
                </c:ext>
              </c:extLst>
            </c:dLbl>
            <c:dLbl>
              <c:idx val="3"/>
              <c:layout>
                <c:manualLayout>
                  <c:x val="-6.8464566929133858E-2"/>
                  <c:y val="1.526064450277040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C55-40E4-82EB-E60AC83C9DE4}"/>
                </c:ext>
              </c:extLst>
            </c:dLbl>
            <c:dLbl>
              <c:idx val="4"/>
              <c:layout>
                <c:manualLayout>
                  <c:x val="-9.0288276465441866E-2"/>
                  <c:y val="4.3594342373869888E-2"/>
                </c:manualLayout>
              </c:layout>
              <c:tx>
                <c:rich>
                  <a:bodyPr/>
                  <a:lstStyle/>
                  <a:p>
                    <a:fld id="{3DD28894-B2D8-4238-8CCC-828C468F1BB7}" type="CATEGORYNAME">
                      <a:rPr lang="en-US">
                        <a:solidFill>
                          <a:schemeClr val="accent1">
                            <a:lumMod val="50000"/>
                          </a:schemeClr>
                        </a:solidFill>
                      </a:rPr>
                      <a:pPr/>
                      <a:t>[NOMBRE DE CATEGORÍA]</a:t>
                    </a:fld>
                    <a:r>
                      <a:rPr lang="en-US" baseline="0">
                        <a:solidFill>
                          <a:schemeClr val="accent1">
                            <a:lumMod val="50000"/>
                          </a:schemeClr>
                        </a:solidFill>
                      </a:rPr>
                      <a:t>
</a:t>
                    </a:r>
                    <a:fld id="{5AB0B353-7785-404E-994B-E34B9A9F7E28}" type="PERCENTAGE">
                      <a:rPr lang="en-US" baseline="0">
                        <a:solidFill>
                          <a:schemeClr val="accent1">
                            <a:lumMod val="50000"/>
                          </a:schemeClr>
                        </a:solidFill>
                      </a:rPr>
                      <a:pPr/>
                      <a:t>[PORCENTAJE]</a:t>
                    </a:fld>
                    <a:endParaRPr lang="en-US" baseline="0">
                      <a:solidFill>
                        <a:schemeClr val="accent1">
                          <a:lumMod val="50000"/>
                        </a:schemeClr>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C55-40E4-82EB-E60AC83C9D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Hoja2!$A$9:$A$13</c:f>
              <c:strCache>
                <c:ptCount val="5"/>
                <c:pt idx="0">
                  <c:v>USA</c:v>
                </c:pt>
                <c:pt idx="1">
                  <c:v>EUROPA</c:v>
                </c:pt>
                <c:pt idx="2">
                  <c:v>LOCAL </c:v>
                </c:pt>
                <c:pt idx="3">
                  <c:v>RUSIA</c:v>
                </c:pt>
                <c:pt idx="4">
                  <c:v>ASIA</c:v>
                </c:pt>
              </c:strCache>
            </c:strRef>
          </c:cat>
          <c:val>
            <c:numRef>
              <c:f>Hoja2!$B$9:$B$13</c:f>
              <c:numCache>
                <c:formatCode>General</c:formatCode>
                <c:ptCount val="5"/>
                <c:pt idx="0">
                  <c:v>12</c:v>
                </c:pt>
                <c:pt idx="1">
                  <c:v>4</c:v>
                </c:pt>
                <c:pt idx="2">
                  <c:v>3</c:v>
                </c:pt>
                <c:pt idx="3">
                  <c:v>7</c:v>
                </c:pt>
                <c:pt idx="4">
                  <c:v>2</c:v>
                </c:pt>
              </c:numCache>
            </c:numRef>
          </c:val>
          <c:extLst>
            <c:ext xmlns:c16="http://schemas.microsoft.com/office/drawing/2014/chart" uri="{C3380CC4-5D6E-409C-BE32-E72D297353CC}">
              <c16:uniqueId val="{0000000A-DC55-40E4-82EB-E60AC83C9DE4}"/>
            </c:ext>
          </c:extLst>
        </c:ser>
        <c:dLbls>
          <c:dLblPos val="inEnd"/>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172-4089-A51B-D2ACCA6AAEEE}"/>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172-4089-A51B-D2ACCA6AAEEE}"/>
              </c:ext>
            </c:extLst>
          </c:dPt>
          <c:dPt>
            <c:idx val="2"/>
            <c:bubble3D val="0"/>
            <c:explosion val="26"/>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172-4089-A51B-D2ACCA6AAEEE}"/>
              </c:ext>
            </c:extLst>
          </c:dPt>
          <c:dPt>
            <c:idx val="3"/>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172-4089-A51B-D2ACCA6AAEE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1-E172-4089-A51B-D2ACCA6AAEEE}"/>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3-E172-4089-A51B-D2ACCA6AAEEE}"/>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5-E172-4089-A51B-D2ACCA6AAEEE}"/>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r>
                      <a:rPr lang="en-US" smtClean="0"/>
                      <a:t>Mayor</a:t>
                    </a:r>
                    <a:r>
                      <a:rPr lang="en-US" baseline="0" smtClean="0"/>
                      <a:t> a 30%</a:t>
                    </a:r>
                    <a:r>
                      <a:rPr lang="en-US" baseline="0" dirty="0"/>
                      <a:t>
</a:t>
                    </a:r>
                    <a:fld id="{4D86A2F7-1607-4530-B344-D53F97939419}" type="PERCENTAGE">
                      <a:rPr lang="en-US" baseline="0"/>
                      <a:pPr>
                        <a:defRPr>
                          <a:solidFill>
                            <a:schemeClr val="accent6"/>
                          </a:solidFill>
                        </a:defRPr>
                      </a:pPr>
                      <a:t>[PORCENTAJE]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172-4089-A51B-D2ACCA6AAEEE}"/>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'INVESTIGACIÓN DE CAMPO'!$B$161:$B$164</c:f>
              <c:strCache>
                <c:ptCount val="4"/>
                <c:pt idx="0">
                  <c:v>Del 0% al 10%</c:v>
                </c:pt>
                <c:pt idx="1">
                  <c:v>Del 10% al 20%</c:v>
                </c:pt>
                <c:pt idx="2">
                  <c:v>Del 20% al 30%</c:v>
                </c:pt>
                <c:pt idx="3">
                  <c:v>Mayor a 30% especifique </c:v>
                </c:pt>
              </c:strCache>
            </c:strRef>
          </c:cat>
          <c:val>
            <c:numRef>
              <c:f>'INVESTIGACIÓN DE CAMPO'!$D$161:$D$164</c:f>
              <c:numCache>
                <c:formatCode>0.00</c:formatCode>
                <c:ptCount val="4"/>
                <c:pt idx="0">
                  <c:v>62.962962962962962</c:v>
                </c:pt>
                <c:pt idx="1">
                  <c:v>18.518518518518519</c:v>
                </c:pt>
                <c:pt idx="2">
                  <c:v>7.4074074074074074</c:v>
                </c:pt>
                <c:pt idx="3">
                  <c:v>11.111111111111111</c:v>
                </c:pt>
              </c:numCache>
            </c:numRef>
          </c:val>
          <c:extLst>
            <c:ext xmlns:c16="http://schemas.microsoft.com/office/drawing/2014/chart" uri="{C3380CC4-5D6E-409C-BE32-E72D297353CC}">
              <c16:uniqueId val="{00000008-E172-4089-A51B-D2ACCA6AAEEE}"/>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8705866784640863E-2"/>
          <c:y val="4.0365728331232052E-2"/>
          <c:w val="0.61099070994314097"/>
          <c:h val="0.90132821963476606"/>
        </c:manualLayout>
      </c:layout>
      <c:pie3DChart>
        <c:varyColors val="1"/>
        <c:ser>
          <c:idx val="0"/>
          <c:order val="0"/>
          <c:explosion val="7"/>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161-43E7-8C12-3549DC44851C}"/>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161-43E7-8C12-3549DC44851C}"/>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161-43E7-8C12-3549DC44851C}"/>
              </c:ext>
            </c:extLst>
          </c:dPt>
          <c:dPt>
            <c:idx val="3"/>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161-43E7-8C12-3549DC44851C}"/>
              </c:ext>
            </c:extLst>
          </c:dPt>
          <c:dPt>
            <c:idx val="4"/>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4161-43E7-8C12-3549DC44851C}"/>
              </c:ext>
            </c:extLst>
          </c:dPt>
          <c:dLbls>
            <c:dLbl>
              <c:idx val="0"/>
              <c:layout>
                <c:manualLayout>
                  <c:x val="0.17565583838371834"/>
                  <c:y val="1.928485091443600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manualLayout>
                      <c:w val="0.23760672272402211"/>
                      <c:h val="0.218368795187797"/>
                    </c:manualLayout>
                  </c15:layout>
                </c:ext>
                <c:ext xmlns:c16="http://schemas.microsoft.com/office/drawing/2014/chart" uri="{C3380CC4-5D6E-409C-BE32-E72D297353CC}">
                  <c16:uniqueId val="{00000001-4161-43E7-8C12-3549DC44851C}"/>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3-4161-43E7-8C12-3549DC44851C}"/>
                </c:ext>
              </c:extLst>
            </c:dLbl>
            <c:dLbl>
              <c:idx val="2"/>
              <c:layout>
                <c:manualLayout>
                  <c:x val="2.9472533356304814E-2"/>
                  <c:y val="0.17677780004899668"/>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manualLayout>
                      <c:w val="0.24703790369353265"/>
                      <c:h val="0.16618732929616872"/>
                    </c:manualLayout>
                  </c15:layout>
                </c:ext>
                <c:ext xmlns:c16="http://schemas.microsoft.com/office/drawing/2014/chart" uri="{C3380CC4-5D6E-409C-BE32-E72D297353CC}">
                  <c16:uniqueId val="{00000005-4161-43E7-8C12-3549DC44851C}"/>
                </c:ext>
              </c:extLst>
            </c:dLbl>
            <c:dLbl>
              <c:idx val="3"/>
              <c:layout>
                <c:manualLayout>
                  <c:x val="2.7114645287342837E-2"/>
                  <c:y val="-8.9995970934034691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manualLayout>
                      <c:w val="0.23654590051812086"/>
                      <c:h val="0.218368795187797"/>
                    </c:manualLayout>
                  </c15:layout>
                </c:ext>
                <c:ext xmlns:c16="http://schemas.microsoft.com/office/drawing/2014/chart" uri="{C3380CC4-5D6E-409C-BE32-E72D297353CC}">
                  <c16:uniqueId val="{00000007-4161-43E7-8C12-3549DC44851C}"/>
                </c:ext>
              </c:extLst>
            </c:dLbl>
            <c:dLbl>
              <c:idx val="4"/>
              <c:layout>
                <c:manualLayout>
                  <c:x val="7.3091652513706779E-2"/>
                  <c:y val="-9.6424254572180079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161-43E7-8C12-3549DC44851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'INVESTIGACIÓN DE CAMPO'!$B$213:$B$217</c:f>
              <c:strCache>
                <c:ptCount val="5"/>
                <c:pt idx="0">
                  <c:v>Reducción de áreas de producción </c:v>
                </c:pt>
                <c:pt idx="1">
                  <c:v>Diversificación de mercados </c:v>
                </c:pt>
                <c:pt idx="2">
                  <c:v>Reducción de costos </c:v>
                </c:pt>
                <c:pt idx="3">
                  <c:v>Disminución del precio de la flor </c:v>
                </c:pt>
                <c:pt idx="4">
                  <c:v>Otros (Especifique) </c:v>
                </c:pt>
              </c:strCache>
            </c:strRef>
          </c:cat>
          <c:val>
            <c:numRef>
              <c:f>'INVESTIGACIÓN DE CAMPO'!$D$213:$D$217</c:f>
              <c:numCache>
                <c:formatCode>0.00</c:formatCode>
                <c:ptCount val="5"/>
                <c:pt idx="0">
                  <c:v>19.607843137254903</c:v>
                </c:pt>
                <c:pt idx="1">
                  <c:v>39.215686274509807</c:v>
                </c:pt>
                <c:pt idx="2">
                  <c:v>11.764705882352942</c:v>
                </c:pt>
                <c:pt idx="3">
                  <c:v>29.411764705882351</c:v>
                </c:pt>
                <c:pt idx="4">
                  <c:v>0</c:v>
                </c:pt>
              </c:numCache>
            </c:numRef>
          </c:val>
          <c:extLst>
            <c:ext xmlns:c16="http://schemas.microsoft.com/office/drawing/2014/chart" uri="{C3380CC4-5D6E-409C-BE32-E72D297353CC}">
              <c16:uniqueId val="{0000000A-4161-43E7-8C12-3549DC44851C}"/>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19"/>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08A-46EC-9662-3178EAC971E2}"/>
              </c:ext>
            </c:extLst>
          </c:dPt>
          <c:dPt>
            <c:idx val="1"/>
            <c:bubble3D val="0"/>
            <c:explosion val="8"/>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08A-46EC-9662-3178EAC971E2}"/>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1-408A-46EC-9662-3178EAC971E2}"/>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3-408A-46EC-9662-3178EAC971E2}"/>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'INVESTIGACIÓN DE CAMPO'!$B$241:$B$242</c:f>
              <c:strCache>
                <c:ptCount val="2"/>
                <c:pt idx="0">
                  <c:v>Si</c:v>
                </c:pt>
                <c:pt idx="1">
                  <c:v>No</c:v>
                </c:pt>
              </c:strCache>
            </c:strRef>
          </c:cat>
          <c:val>
            <c:numRef>
              <c:f>'INVESTIGACIÓN DE CAMPO'!$D$241:$D$242</c:f>
              <c:numCache>
                <c:formatCode>0.00</c:formatCode>
                <c:ptCount val="2"/>
                <c:pt idx="0">
                  <c:v>92.592592592592595</c:v>
                </c:pt>
                <c:pt idx="1">
                  <c:v>7.4074074074074074</c:v>
                </c:pt>
              </c:numCache>
            </c:numRef>
          </c:val>
          <c:extLst>
            <c:ext xmlns:c16="http://schemas.microsoft.com/office/drawing/2014/chart" uri="{C3380CC4-5D6E-409C-BE32-E72D297353CC}">
              <c16:uniqueId val="{00000004-408A-46EC-9662-3178EAC971E2}"/>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7"/>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AE-4850-B72B-EC09101E8955}"/>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8AE-4850-B72B-EC09101E8955}"/>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8AE-4850-B72B-EC09101E8955}"/>
              </c:ext>
            </c:extLst>
          </c:dPt>
          <c:dPt>
            <c:idx val="3"/>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78AE-4850-B72B-EC09101E8955}"/>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1-78AE-4850-B72B-EC09101E8955}"/>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3-78AE-4850-B72B-EC09101E8955}"/>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5-78AE-4850-B72B-EC09101E8955}"/>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7-78AE-4850-B72B-EC09101E8955}"/>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'INVESTIGACIÓN DE CAMPO'!$B$269:$B$272</c:f>
              <c:strCache>
                <c:ptCount val="4"/>
                <c:pt idx="0">
                  <c:v>Excelente </c:v>
                </c:pt>
                <c:pt idx="1">
                  <c:v>Buana </c:v>
                </c:pt>
                <c:pt idx="2">
                  <c:v>Mala</c:v>
                </c:pt>
                <c:pt idx="3">
                  <c:v>N/A </c:v>
                </c:pt>
              </c:strCache>
            </c:strRef>
          </c:cat>
          <c:val>
            <c:numRef>
              <c:f>'INVESTIGACIÓN DE CAMPO'!$D$269:$D$272</c:f>
              <c:numCache>
                <c:formatCode>0.00</c:formatCode>
                <c:ptCount val="4"/>
                <c:pt idx="0">
                  <c:v>0</c:v>
                </c:pt>
                <c:pt idx="1">
                  <c:v>70.370370370370367</c:v>
                </c:pt>
                <c:pt idx="2">
                  <c:v>22.222222222222221</c:v>
                </c:pt>
                <c:pt idx="3">
                  <c:v>7.4074074074074074</c:v>
                </c:pt>
              </c:numCache>
            </c:numRef>
          </c:val>
          <c:extLst>
            <c:ext xmlns:c16="http://schemas.microsoft.com/office/drawing/2014/chart" uri="{C3380CC4-5D6E-409C-BE32-E72D297353CC}">
              <c16:uniqueId val="{00000008-78AE-4850-B72B-EC09101E8955}"/>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Hoja1!$C$15</c:f>
              <c:strCache>
                <c:ptCount val="1"/>
                <c:pt idx="0">
                  <c:v>Ht</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Hoja1!$B$16:$B$18</c:f>
              <c:strCache>
                <c:ptCount val="3"/>
                <c:pt idx="0">
                  <c:v>Rosas</c:v>
                </c:pt>
                <c:pt idx="1">
                  <c:v>Gypsophila</c:v>
                </c:pt>
                <c:pt idx="2">
                  <c:v>Hypericum</c:v>
                </c:pt>
              </c:strCache>
            </c:strRef>
          </c:cat>
          <c:val>
            <c:numRef>
              <c:f>Hoja1!$C$16:$C$18</c:f>
              <c:numCache>
                <c:formatCode>General</c:formatCode>
                <c:ptCount val="3"/>
                <c:pt idx="0">
                  <c:v>1411</c:v>
                </c:pt>
                <c:pt idx="1">
                  <c:v>628</c:v>
                </c:pt>
                <c:pt idx="2">
                  <c:v>83</c:v>
                </c:pt>
              </c:numCache>
            </c:numRef>
          </c:val>
          <c:extLst>
            <c:ext xmlns:c16="http://schemas.microsoft.com/office/drawing/2014/chart" uri="{C3380CC4-5D6E-409C-BE32-E72D297353CC}">
              <c16:uniqueId val="{00000000-D0F3-4691-B389-1FCC00DF8521}"/>
            </c:ext>
          </c:extLst>
        </c:ser>
        <c:dLbls>
          <c:dLblPos val="inEnd"/>
          <c:showLegendKey val="0"/>
          <c:showVal val="1"/>
          <c:showCatName val="0"/>
          <c:showSerName val="0"/>
          <c:showPercent val="0"/>
          <c:showBubbleSize val="0"/>
        </c:dLbls>
        <c:gapWidth val="41"/>
        <c:axId val="-651404608"/>
        <c:axId val="-1067735008"/>
      </c:barChart>
      <c:catAx>
        <c:axId val="-6514046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s-EC"/>
          </a:p>
        </c:txPr>
        <c:crossAx val="-1067735008"/>
        <c:crosses val="autoZero"/>
        <c:auto val="1"/>
        <c:lblAlgn val="ctr"/>
        <c:lblOffset val="100"/>
        <c:noMultiLvlLbl val="0"/>
      </c:catAx>
      <c:valAx>
        <c:axId val="-1067735008"/>
        <c:scaling>
          <c:orientation val="minMax"/>
        </c:scaling>
        <c:delete val="1"/>
        <c:axPos val="l"/>
        <c:numFmt formatCode="General" sourceLinked="1"/>
        <c:majorTickMark val="none"/>
        <c:minorTickMark val="none"/>
        <c:tickLblPos val="nextTo"/>
        <c:crossAx val="-65140460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5"/>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632-455B-AD6A-816D47FA0BE8}"/>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632-455B-AD6A-816D47FA0BE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1-C632-455B-AD6A-816D47FA0BE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3-C632-455B-AD6A-816D47FA0BE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'INVESTIGACIÓN DE CAMPO'!$B$295:$B$296</c:f>
              <c:strCache>
                <c:ptCount val="2"/>
                <c:pt idx="0">
                  <c:v>Si</c:v>
                </c:pt>
                <c:pt idx="1">
                  <c:v>No</c:v>
                </c:pt>
              </c:strCache>
            </c:strRef>
          </c:cat>
          <c:val>
            <c:numRef>
              <c:f>'INVESTIGACIÓN DE CAMPO'!$D$295:$D$296</c:f>
              <c:numCache>
                <c:formatCode>0.00</c:formatCode>
                <c:ptCount val="2"/>
                <c:pt idx="0">
                  <c:v>62.962962962962962</c:v>
                </c:pt>
                <c:pt idx="1">
                  <c:v>37.037037037037038</c:v>
                </c:pt>
              </c:numCache>
            </c:numRef>
          </c:val>
          <c:extLst>
            <c:ext xmlns:c16="http://schemas.microsoft.com/office/drawing/2014/chart" uri="{C3380CC4-5D6E-409C-BE32-E72D297353CC}">
              <c16:uniqueId val="{00000004-C632-455B-AD6A-816D47FA0BE8}"/>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499999999999994E-2"/>
          <c:y val="0.11548775153105861"/>
          <c:w val="0.81388888888888888"/>
          <c:h val="0.68048337707786521"/>
        </c:manualLayout>
      </c:layout>
      <c:pie3DChart>
        <c:varyColors val="1"/>
        <c:ser>
          <c:idx val="0"/>
          <c:order val="0"/>
          <c:explosion val="12"/>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AC7-4C97-B4C4-E6D7662D1D07}"/>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AC7-4C97-B4C4-E6D7662D1D07}"/>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AC7-4C97-B4C4-E6D7662D1D07}"/>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1-7AC7-4C97-B4C4-E6D7662D1D07}"/>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3-7AC7-4C97-B4C4-E6D7662D1D07}"/>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5-7AC7-4C97-B4C4-E6D7662D1D0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'INVESTIGACIÓN DE CAMPO'!$B$322:$B$324</c:f>
              <c:strCache>
                <c:ptCount val="3"/>
                <c:pt idx="0">
                  <c:v>Excelente</c:v>
                </c:pt>
                <c:pt idx="1">
                  <c:v>Buena</c:v>
                </c:pt>
                <c:pt idx="2">
                  <c:v>Mala</c:v>
                </c:pt>
              </c:strCache>
            </c:strRef>
          </c:cat>
          <c:val>
            <c:numRef>
              <c:f>'INVESTIGACIÓN DE CAMPO'!$D$322:$D$324</c:f>
              <c:numCache>
                <c:formatCode>0.00</c:formatCode>
                <c:ptCount val="3"/>
                <c:pt idx="0">
                  <c:v>0</c:v>
                </c:pt>
                <c:pt idx="1">
                  <c:v>81.481481481481481</c:v>
                </c:pt>
                <c:pt idx="2">
                  <c:v>18.518518518518519</c:v>
                </c:pt>
              </c:numCache>
            </c:numRef>
          </c:val>
          <c:extLst>
            <c:ext xmlns:c16="http://schemas.microsoft.com/office/drawing/2014/chart" uri="{C3380CC4-5D6E-409C-BE32-E72D297353CC}">
              <c16:uniqueId val="{00000006-7AC7-4C97-B4C4-E6D7662D1D07}"/>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s-ES"/>
              <a:t>PRECIO POR KILO </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s-EC"/>
        </a:p>
      </c:txPr>
    </c:title>
    <c:autoTitleDeleted val="0"/>
    <c:plotArea>
      <c:layout/>
      <c:lineChart>
        <c:grouping val="stacked"/>
        <c:varyColors val="0"/>
        <c:ser>
          <c:idx val="0"/>
          <c:order val="0"/>
          <c:tx>
            <c:strRef>
              <c:f>Hoja6!$C$3</c:f>
              <c:strCache>
                <c:ptCount val="1"/>
                <c:pt idx="0">
                  <c:v>PRECIO </c:v>
                </c:pt>
              </c:strCache>
            </c:strRef>
          </c:tx>
          <c:spPr>
            <a:ln w="22225" cap="rnd" cmpd="sng" algn="ctr">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Hoja6!$B$4:$B$9</c:f>
              <c:numCache>
                <c:formatCode>General</c:formatCode>
                <c:ptCount val="6"/>
                <c:pt idx="0">
                  <c:v>2012</c:v>
                </c:pt>
                <c:pt idx="1">
                  <c:v>2013</c:v>
                </c:pt>
                <c:pt idx="2">
                  <c:v>2014</c:v>
                </c:pt>
                <c:pt idx="3">
                  <c:v>2015</c:v>
                </c:pt>
                <c:pt idx="4">
                  <c:v>2016</c:v>
                </c:pt>
                <c:pt idx="5">
                  <c:v>2017</c:v>
                </c:pt>
              </c:numCache>
            </c:numRef>
          </c:cat>
          <c:val>
            <c:numRef>
              <c:f>Hoja6!$C$4:$C$9</c:f>
              <c:numCache>
                <c:formatCode>_(* #,##0.00_);_(* \(#,##0.00\);_(* "-"??_);_(@_)</c:formatCode>
                <c:ptCount val="6"/>
                <c:pt idx="0">
                  <c:v>6.07</c:v>
                </c:pt>
                <c:pt idx="1">
                  <c:v>5.5</c:v>
                </c:pt>
                <c:pt idx="2">
                  <c:v>5.67</c:v>
                </c:pt>
                <c:pt idx="3">
                  <c:v>5.0599999999999996</c:v>
                </c:pt>
                <c:pt idx="4">
                  <c:v>5.4</c:v>
                </c:pt>
                <c:pt idx="5">
                  <c:v>5.48</c:v>
                </c:pt>
              </c:numCache>
            </c:numRef>
          </c:val>
          <c:smooth val="0"/>
          <c:extLst>
            <c:ext xmlns:c16="http://schemas.microsoft.com/office/drawing/2014/chart" uri="{C3380CC4-5D6E-409C-BE32-E72D297353CC}">
              <c16:uniqueId val="{00000000-834B-48DB-9928-3F09FC2149CF}"/>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35640688"/>
        <c:axId val="-535645040"/>
      </c:lineChart>
      <c:catAx>
        <c:axId val="-53564068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s-EC"/>
          </a:p>
        </c:txPr>
        <c:crossAx val="-535645040"/>
        <c:crosses val="autoZero"/>
        <c:auto val="1"/>
        <c:lblAlgn val="ctr"/>
        <c:lblOffset val="100"/>
        <c:noMultiLvlLbl val="0"/>
      </c:catAx>
      <c:valAx>
        <c:axId val="-535645040"/>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s-EC"/>
          </a:p>
        </c:txPr>
        <c:crossAx val="-53564068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zero"/>
    <c:showDLblsOverMax val="0"/>
  </c:chart>
  <c:spPr>
    <a:solidFill>
      <a:schemeClr val="lt1"/>
    </a:solidFill>
    <a:ln>
      <a:noFill/>
    </a:ln>
    <a:effectLst/>
  </c:spPr>
  <c:txPr>
    <a:bodyPr/>
    <a:lstStyle/>
    <a:p>
      <a:pPr>
        <a:defRPr/>
      </a:pPr>
      <a:endParaRPr lang="es-EC"/>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dirty="0"/>
              <a:t>EXPORTACIONES EN USD</a:t>
            </a:r>
            <a:r>
              <a:rPr lang="es-ES" baseline="0" dirty="0"/>
              <a:t> </a:t>
            </a:r>
            <a:r>
              <a:rPr lang="es-ES" dirty="0"/>
              <a:t>SECTOR FLORICOLA PICHINCHA 2012-2017</a:t>
            </a:r>
          </a:p>
        </c:rich>
      </c:tx>
      <c:layout>
        <c:manualLayout>
          <c:xMode val="edge"/>
          <c:yMode val="edge"/>
          <c:x val="0.14662534522206719"/>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Hoja7!$C$3</c:f>
              <c:strCache>
                <c:ptCount val="1"/>
                <c:pt idx="0">
                  <c:v>2012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Hoja7!$B$4:$B$7</c:f>
              <c:strCache>
                <c:ptCount val="4"/>
                <c:pt idx="0">
                  <c:v>EXPORTACIONES GRANDES EMPRESAS</c:v>
                </c:pt>
                <c:pt idx="1">
                  <c:v>EXPORTACIONES MEDIANAS EMPRESAS</c:v>
                </c:pt>
                <c:pt idx="2">
                  <c:v>EXPORTACIONES PEQUEÑAS EMPRESAS</c:v>
                </c:pt>
                <c:pt idx="3">
                  <c:v>EXPORTACIONES MICROEMPRESAS</c:v>
                </c:pt>
              </c:strCache>
            </c:strRef>
          </c:cat>
          <c:val>
            <c:numRef>
              <c:f>Hoja7!$C$4:$C$7</c:f>
              <c:numCache>
                <c:formatCode>General</c:formatCode>
                <c:ptCount val="4"/>
                <c:pt idx="0" formatCode="_(* #,##0.00_);_(* \(#,##0.00\);_(* &quot;-&quot;??_);_(@_)">
                  <c:v>98391683.959999993</c:v>
                </c:pt>
                <c:pt idx="1">
                  <c:v>25883845.030000001</c:v>
                </c:pt>
                <c:pt idx="2">
                  <c:v>3424112.84</c:v>
                </c:pt>
                <c:pt idx="3">
                  <c:v>2695024.91</c:v>
                </c:pt>
              </c:numCache>
            </c:numRef>
          </c:val>
          <c:extLst>
            <c:ext xmlns:c16="http://schemas.microsoft.com/office/drawing/2014/chart" uri="{C3380CC4-5D6E-409C-BE32-E72D297353CC}">
              <c16:uniqueId val="{00000000-8EC8-4C21-A5E7-E66604333C6F}"/>
            </c:ext>
          </c:extLst>
        </c:ser>
        <c:ser>
          <c:idx val="1"/>
          <c:order val="1"/>
          <c:tx>
            <c:strRef>
              <c:f>Hoja7!$D$3</c:f>
              <c:strCache>
                <c:ptCount val="1"/>
                <c:pt idx="0">
                  <c:v>2013</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Hoja7!$B$4:$B$7</c:f>
              <c:strCache>
                <c:ptCount val="4"/>
                <c:pt idx="0">
                  <c:v>EXPORTACIONES GRANDES EMPRESAS</c:v>
                </c:pt>
                <c:pt idx="1">
                  <c:v>EXPORTACIONES MEDIANAS EMPRESAS</c:v>
                </c:pt>
                <c:pt idx="2">
                  <c:v>EXPORTACIONES PEQUEÑAS EMPRESAS</c:v>
                </c:pt>
                <c:pt idx="3">
                  <c:v>EXPORTACIONES MICROEMPRESAS</c:v>
                </c:pt>
              </c:strCache>
            </c:strRef>
          </c:cat>
          <c:val>
            <c:numRef>
              <c:f>Hoja7!$D$4:$D$7</c:f>
              <c:numCache>
                <c:formatCode>General</c:formatCode>
                <c:ptCount val="4"/>
                <c:pt idx="0" formatCode="_(* #,##0.00_);_(* \(#,##0.00\);_(* &quot;-&quot;??_);_(@_)">
                  <c:v>97703196.420000017</c:v>
                </c:pt>
                <c:pt idx="1">
                  <c:v>29454375.129999995</c:v>
                </c:pt>
                <c:pt idx="2">
                  <c:v>4152767.0100000002</c:v>
                </c:pt>
                <c:pt idx="3">
                  <c:v>2708453.23</c:v>
                </c:pt>
              </c:numCache>
            </c:numRef>
          </c:val>
          <c:extLst>
            <c:ext xmlns:c16="http://schemas.microsoft.com/office/drawing/2014/chart" uri="{C3380CC4-5D6E-409C-BE32-E72D297353CC}">
              <c16:uniqueId val="{00000001-8EC8-4C21-A5E7-E66604333C6F}"/>
            </c:ext>
          </c:extLst>
        </c:ser>
        <c:ser>
          <c:idx val="2"/>
          <c:order val="2"/>
          <c:tx>
            <c:strRef>
              <c:f>Hoja7!$E$3</c:f>
              <c:strCache>
                <c:ptCount val="1"/>
                <c:pt idx="0">
                  <c:v>2014</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Hoja7!$B$4:$B$7</c:f>
              <c:strCache>
                <c:ptCount val="4"/>
                <c:pt idx="0">
                  <c:v>EXPORTACIONES GRANDES EMPRESAS</c:v>
                </c:pt>
                <c:pt idx="1">
                  <c:v>EXPORTACIONES MEDIANAS EMPRESAS</c:v>
                </c:pt>
                <c:pt idx="2">
                  <c:v>EXPORTACIONES PEQUEÑAS EMPRESAS</c:v>
                </c:pt>
                <c:pt idx="3">
                  <c:v>EXPORTACIONES MICROEMPRESAS</c:v>
                </c:pt>
              </c:strCache>
            </c:strRef>
          </c:cat>
          <c:val>
            <c:numRef>
              <c:f>Hoja7!$E$4:$E$7</c:f>
              <c:numCache>
                <c:formatCode>General</c:formatCode>
                <c:ptCount val="4"/>
                <c:pt idx="0" formatCode="_(* #,##0.00_);_(* \(#,##0.00\);_(* &quot;-&quot;??_);_(@_)">
                  <c:v>92567533.529999986</c:v>
                </c:pt>
                <c:pt idx="1">
                  <c:v>30604231.310000002</c:v>
                </c:pt>
                <c:pt idx="2">
                  <c:v>3732348.06</c:v>
                </c:pt>
                <c:pt idx="3">
                  <c:v>2299389.5</c:v>
                </c:pt>
              </c:numCache>
            </c:numRef>
          </c:val>
          <c:extLst>
            <c:ext xmlns:c16="http://schemas.microsoft.com/office/drawing/2014/chart" uri="{C3380CC4-5D6E-409C-BE32-E72D297353CC}">
              <c16:uniqueId val="{00000002-8EC8-4C21-A5E7-E66604333C6F}"/>
            </c:ext>
          </c:extLst>
        </c:ser>
        <c:ser>
          <c:idx val="3"/>
          <c:order val="3"/>
          <c:tx>
            <c:strRef>
              <c:f>Hoja7!$F$3</c:f>
              <c:strCache>
                <c:ptCount val="1"/>
                <c:pt idx="0">
                  <c:v>2015</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Hoja7!$B$4:$B$7</c:f>
              <c:strCache>
                <c:ptCount val="4"/>
                <c:pt idx="0">
                  <c:v>EXPORTACIONES GRANDES EMPRESAS</c:v>
                </c:pt>
                <c:pt idx="1">
                  <c:v>EXPORTACIONES MEDIANAS EMPRESAS</c:v>
                </c:pt>
                <c:pt idx="2">
                  <c:v>EXPORTACIONES PEQUEÑAS EMPRESAS</c:v>
                </c:pt>
                <c:pt idx="3">
                  <c:v>EXPORTACIONES MICROEMPRESAS</c:v>
                </c:pt>
              </c:strCache>
            </c:strRef>
          </c:cat>
          <c:val>
            <c:numRef>
              <c:f>Hoja7!$F$4:$F$7</c:f>
              <c:numCache>
                <c:formatCode>General</c:formatCode>
                <c:ptCount val="4"/>
                <c:pt idx="0" formatCode="_(* #,##0.00_);_(* \(#,##0.00\);_(* &quot;-&quot;??_);_(@_)">
                  <c:v>80905044.099999994</c:v>
                </c:pt>
                <c:pt idx="1">
                  <c:v>21792018.129999999</c:v>
                </c:pt>
                <c:pt idx="2">
                  <c:v>2296260.27</c:v>
                </c:pt>
                <c:pt idx="3">
                  <c:v>1084835.94</c:v>
                </c:pt>
              </c:numCache>
            </c:numRef>
          </c:val>
          <c:extLst>
            <c:ext xmlns:c16="http://schemas.microsoft.com/office/drawing/2014/chart" uri="{C3380CC4-5D6E-409C-BE32-E72D297353CC}">
              <c16:uniqueId val="{00000003-8EC8-4C21-A5E7-E66604333C6F}"/>
            </c:ext>
          </c:extLst>
        </c:ser>
        <c:ser>
          <c:idx val="4"/>
          <c:order val="4"/>
          <c:tx>
            <c:strRef>
              <c:f>Hoja7!$G$3</c:f>
              <c:strCache>
                <c:ptCount val="1"/>
                <c:pt idx="0">
                  <c:v>2016</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Hoja7!$B$4:$B$7</c:f>
              <c:strCache>
                <c:ptCount val="4"/>
                <c:pt idx="0">
                  <c:v>EXPORTACIONES GRANDES EMPRESAS</c:v>
                </c:pt>
                <c:pt idx="1">
                  <c:v>EXPORTACIONES MEDIANAS EMPRESAS</c:v>
                </c:pt>
                <c:pt idx="2">
                  <c:v>EXPORTACIONES PEQUEÑAS EMPRESAS</c:v>
                </c:pt>
                <c:pt idx="3">
                  <c:v>EXPORTACIONES MICROEMPRESAS</c:v>
                </c:pt>
              </c:strCache>
            </c:strRef>
          </c:cat>
          <c:val>
            <c:numRef>
              <c:f>Hoja7!$G$4:$G$7</c:f>
              <c:numCache>
                <c:formatCode>General</c:formatCode>
                <c:ptCount val="4"/>
                <c:pt idx="0" formatCode="_(* #,##0.00_);_(* \(#,##0.00\);_(* &quot;-&quot;??_);_(@_)">
                  <c:v>96731529.720000014</c:v>
                </c:pt>
                <c:pt idx="1">
                  <c:v>34981419.619999997</c:v>
                </c:pt>
                <c:pt idx="2">
                  <c:v>3392036.72</c:v>
                </c:pt>
                <c:pt idx="3">
                  <c:v>1090195.93</c:v>
                </c:pt>
              </c:numCache>
            </c:numRef>
          </c:val>
          <c:extLst>
            <c:ext xmlns:c16="http://schemas.microsoft.com/office/drawing/2014/chart" uri="{C3380CC4-5D6E-409C-BE32-E72D297353CC}">
              <c16:uniqueId val="{00000004-8EC8-4C21-A5E7-E66604333C6F}"/>
            </c:ext>
          </c:extLst>
        </c:ser>
        <c:ser>
          <c:idx val="5"/>
          <c:order val="5"/>
          <c:tx>
            <c:strRef>
              <c:f>Hoja7!$H$3</c:f>
              <c:strCache>
                <c:ptCount val="1"/>
                <c:pt idx="0">
                  <c:v>2017</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Hoja7!$B$4:$B$7</c:f>
              <c:strCache>
                <c:ptCount val="4"/>
                <c:pt idx="0">
                  <c:v>EXPORTACIONES GRANDES EMPRESAS</c:v>
                </c:pt>
                <c:pt idx="1">
                  <c:v>EXPORTACIONES MEDIANAS EMPRESAS</c:v>
                </c:pt>
                <c:pt idx="2">
                  <c:v>EXPORTACIONES PEQUEÑAS EMPRESAS</c:v>
                </c:pt>
                <c:pt idx="3">
                  <c:v>EXPORTACIONES MICROEMPRESAS</c:v>
                </c:pt>
              </c:strCache>
            </c:strRef>
          </c:cat>
          <c:val>
            <c:numRef>
              <c:f>Hoja7!$H$4:$H$7</c:f>
              <c:numCache>
                <c:formatCode>General</c:formatCode>
                <c:ptCount val="4"/>
                <c:pt idx="0" formatCode="_(* #,##0.00_);_(* \(#,##0.00\);_(* &quot;-&quot;??_);_(@_)">
                  <c:v>92494283.639999986</c:v>
                </c:pt>
                <c:pt idx="1">
                  <c:v>33782839.079999998</c:v>
                </c:pt>
                <c:pt idx="2">
                  <c:v>2348528.25</c:v>
                </c:pt>
                <c:pt idx="3">
                  <c:v>742841.89999999991</c:v>
                </c:pt>
              </c:numCache>
            </c:numRef>
          </c:val>
          <c:extLst>
            <c:ext xmlns:c16="http://schemas.microsoft.com/office/drawing/2014/chart" uri="{C3380CC4-5D6E-409C-BE32-E72D297353CC}">
              <c16:uniqueId val="{00000005-8EC8-4C21-A5E7-E66604333C6F}"/>
            </c:ext>
          </c:extLst>
        </c:ser>
        <c:dLbls>
          <c:showLegendKey val="0"/>
          <c:showVal val="1"/>
          <c:showCatName val="0"/>
          <c:showSerName val="0"/>
          <c:showPercent val="0"/>
          <c:showBubbleSize val="0"/>
        </c:dLbls>
        <c:gapWidth val="100"/>
        <c:overlap val="-24"/>
        <c:axId val="-535650480"/>
        <c:axId val="-535641776"/>
      </c:barChart>
      <c:catAx>
        <c:axId val="-5356504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35641776"/>
        <c:crosses val="autoZero"/>
        <c:auto val="1"/>
        <c:lblAlgn val="ctr"/>
        <c:lblOffset val="100"/>
        <c:noMultiLvlLbl val="0"/>
      </c:catAx>
      <c:valAx>
        <c:axId val="-535641776"/>
        <c:scaling>
          <c:orientation val="minMax"/>
        </c:scaling>
        <c:delete val="0"/>
        <c:axPos val="l"/>
        <c:majorGridlines>
          <c:spPr>
            <a:ln w="9525" cap="flat" cmpd="sng" algn="ctr">
              <a:solidFill>
                <a:schemeClr val="tx2">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35650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sz="1800" b="1" i="0" baseline="0">
                <a:effectLst/>
              </a:rPr>
              <a:t>EXPORTACIONES EN TONELADAS SECTOR FLORICOLA PICHINCHA 2012-2017</a:t>
            </a:r>
            <a:endParaRPr lang="es-ES">
              <a:effectLst/>
            </a:endParaRPr>
          </a:p>
        </c:rich>
      </c:tx>
      <c:layout>
        <c:manualLayout>
          <c:xMode val="edge"/>
          <c:yMode val="edge"/>
          <c:x val="0.18483736712954266"/>
          <c:y val="2.354673099064990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Hoja7!$K$3</c:f>
              <c:strCache>
                <c:ptCount val="1"/>
                <c:pt idx="0">
                  <c:v>2012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Hoja7!$J$4:$J$7</c:f>
              <c:strCache>
                <c:ptCount val="4"/>
                <c:pt idx="0">
                  <c:v>EXPORTACIONES GRANDES EMPRESAS</c:v>
                </c:pt>
                <c:pt idx="1">
                  <c:v>EXPORTACIONES MEDIANAS EMPRESAS</c:v>
                </c:pt>
                <c:pt idx="2">
                  <c:v>EXPORTACIONES PEQUEÑAS EMPRESAS</c:v>
                </c:pt>
                <c:pt idx="3">
                  <c:v>EXPORTACIONES MICROEMPRESAS</c:v>
                </c:pt>
              </c:strCache>
            </c:strRef>
          </c:cat>
          <c:val>
            <c:numRef>
              <c:f>Hoja7!$K$4:$K$7</c:f>
              <c:numCache>
                <c:formatCode>0</c:formatCode>
                <c:ptCount val="4"/>
                <c:pt idx="0">
                  <c:v>16096.078487644199</c:v>
                </c:pt>
                <c:pt idx="1">
                  <c:v>4852.4505980230633</c:v>
                </c:pt>
                <c:pt idx="2">
                  <c:v>684.14613014827012</c:v>
                </c:pt>
                <c:pt idx="3">
                  <c:v>446.20316803953864</c:v>
                </c:pt>
              </c:numCache>
            </c:numRef>
          </c:val>
          <c:extLst>
            <c:ext xmlns:c16="http://schemas.microsoft.com/office/drawing/2014/chart" uri="{C3380CC4-5D6E-409C-BE32-E72D297353CC}">
              <c16:uniqueId val="{00000000-3F31-4B1C-B4BE-69F63F02B8D7}"/>
            </c:ext>
          </c:extLst>
        </c:ser>
        <c:ser>
          <c:idx val="1"/>
          <c:order val="1"/>
          <c:tx>
            <c:strRef>
              <c:f>Hoja7!$L$3</c:f>
              <c:strCache>
                <c:ptCount val="1"/>
                <c:pt idx="0">
                  <c:v>2013</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Hoja7!$J$4:$J$7</c:f>
              <c:strCache>
                <c:ptCount val="4"/>
                <c:pt idx="0">
                  <c:v>EXPORTACIONES GRANDES EMPRESAS</c:v>
                </c:pt>
                <c:pt idx="1">
                  <c:v>EXPORTACIONES MEDIANAS EMPRESAS</c:v>
                </c:pt>
                <c:pt idx="2">
                  <c:v>EXPORTACIONES PEQUEÑAS EMPRESAS</c:v>
                </c:pt>
                <c:pt idx="3">
                  <c:v>EXPORTACIONES MICROEMPRESAS</c:v>
                </c:pt>
              </c:strCache>
            </c:strRef>
          </c:cat>
          <c:val>
            <c:numRef>
              <c:f>Hoja7!$L$4:$L$7</c:f>
              <c:numCache>
                <c:formatCode>0</c:formatCode>
                <c:ptCount val="4"/>
                <c:pt idx="0">
                  <c:v>17764.217530909096</c:v>
                </c:pt>
                <c:pt idx="1">
                  <c:v>5355.340932727272</c:v>
                </c:pt>
                <c:pt idx="2">
                  <c:v>755.04854727272732</c:v>
                </c:pt>
                <c:pt idx="3">
                  <c:v>492.44604181818181</c:v>
                </c:pt>
              </c:numCache>
            </c:numRef>
          </c:val>
          <c:extLst>
            <c:ext xmlns:c16="http://schemas.microsoft.com/office/drawing/2014/chart" uri="{C3380CC4-5D6E-409C-BE32-E72D297353CC}">
              <c16:uniqueId val="{00000001-3F31-4B1C-B4BE-69F63F02B8D7}"/>
            </c:ext>
          </c:extLst>
        </c:ser>
        <c:ser>
          <c:idx val="2"/>
          <c:order val="2"/>
          <c:tx>
            <c:strRef>
              <c:f>Hoja7!$M$3</c:f>
              <c:strCache>
                <c:ptCount val="1"/>
                <c:pt idx="0">
                  <c:v>2014</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Hoja7!$J$4:$J$7</c:f>
              <c:strCache>
                <c:ptCount val="4"/>
                <c:pt idx="0">
                  <c:v>EXPORTACIONES GRANDES EMPRESAS</c:v>
                </c:pt>
                <c:pt idx="1">
                  <c:v>EXPORTACIONES MEDIANAS EMPRESAS</c:v>
                </c:pt>
                <c:pt idx="2">
                  <c:v>EXPORTACIONES PEQUEÑAS EMPRESAS</c:v>
                </c:pt>
                <c:pt idx="3">
                  <c:v>EXPORTACIONES MICROEMPRESAS</c:v>
                </c:pt>
              </c:strCache>
            </c:strRef>
          </c:cat>
          <c:val>
            <c:numRef>
              <c:f>Hoja7!$M$4:$M$7</c:f>
              <c:numCache>
                <c:formatCode>0</c:formatCode>
                <c:ptCount val="4"/>
                <c:pt idx="0">
                  <c:v>16325.843656084653</c:v>
                </c:pt>
                <c:pt idx="1">
                  <c:v>5397.5716596119937</c:v>
                </c:pt>
                <c:pt idx="2">
                  <c:v>658.26244444444444</c:v>
                </c:pt>
                <c:pt idx="3">
                  <c:v>405.53606701940038</c:v>
                </c:pt>
              </c:numCache>
            </c:numRef>
          </c:val>
          <c:extLst>
            <c:ext xmlns:c16="http://schemas.microsoft.com/office/drawing/2014/chart" uri="{C3380CC4-5D6E-409C-BE32-E72D297353CC}">
              <c16:uniqueId val="{00000002-3F31-4B1C-B4BE-69F63F02B8D7}"/>
            </c:ext>
          </c:extLst>
        </c:ser>
        <c:ser>
          <c:idx val="3"/>
          <c:order val="3"/>
          <c:tx>
            <c:strRef>
              <c:f>Hoja7!$N$3</c:f>
              <c:strCache>
                <c:ptCount val="1"/>
                <c:pt idx="0">
                  <c:v>2015</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Hoja7!$J$4:$J$7</c:f>
              <c:strCache>
                <c:ptCount val="4"/>
                <c:pt idx="0">
                  <c:v>EXPORTACIONES GRANDES EMPRESAS</c:v>
                </c:pt>
                <c:pt idx="1">
                  <c:v>EXPORTACIONES MEDIANAS EMPRESAS</c:v>
                </c:pt>
                <c:pt idx="2">
                  <c:v>EXPORTACIONES PEQUEÑAS EMPRESAS</c:v>
                </c:pt>
                <c:pt idx="3">
                  <c:v>EXPORTACIONES MICROEMPRESAS</c:v>
                </c:pt>
              </c:strCache>
            </c:strRef>
          </c:cat>
          <c:val>
            <c:numRef>
              <c:f>Hoja7!$N$4:$N$7</c:f>
              <c:numCache>
                <c:formatCode>0</c:formatCode>
                <c:ptCount val="4"/>
                <c:pt idx="0">
                  <c:v>15989.139150197629</c:v>
                </c:pt>
                <c:pt idx="1">
                  <c:v>4306.7229505928854</c:v>
                </c:pt>
                <c:pt idx="2">
                  <c:v>453.80637747035576</c:v>
                </c:pt>
                <c:pt idx="3">
                  <c:v>214.39445454545455</c:v>
                </c:pt>
              </c:numCache>
            </c:numRef>
          </c:val>
          <c:extLst>
            <c:ext xmlns:c16="http://schemas.microsoft.com/office/drawing/2014/chart" uri="{C3380CC4-5D6E-409C-BE32-E72D297353CC}">
              <c16:uniqueId val="{00000003-3F31-4B1C-B4BE-69F63F02B8D7}"/>
            </c:ext>
          </c:extLst>
        </c:ser>
        <c:ser>
          <c:idx val="4"/>
          <c:order val="4"/>
          <c:tx>
            <c:strRef>
              <c:f>Hoja7!$O$3</c:f>
              <c:strCache>
                <c:ptCount val="1"/>
                <c:pt idx="0">
                  <c:v>2016</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Hoja7!$J$4:$J$7</c:f>
              <c:strCache>
                <c:ptCount val="4"/>
                <c:pt idx="0">
                  <c:v>EXPORTACIONES GRANDES EMPRESAS</c:v>
                </c:pt>
                <c:pt idx="1">
                  <c:v>EXPORTACIONES MEDIANAS EMPRESAS</c:v>
                </c:pt>
                <c:pt idx="2">
                  <c:v>EXPORTACIONES PEQUEÑAS EMPRESAS</c:v>
                </c:pt>
                <c:pt idx="3">
                  <c:v>EXPORTACIONES MICROEMPRESAS</c:v>
                </c:pt>
              </c:strCache>
            </c:strRef>
          </c:cat>
          <c:val>
            <c:numRef>
              <c:f>Hoja7!$O$4:$O$7</c:f>
              <c:numCache>
                <c:formatCode>0</c:formatCode>
                <c:ptCount val="4"/>
                <c:pt idx="0">
                  <c:v>17128.571044444441</c:v>
                </c:pt>
                <c:pt idx="1">
                  <c:v>6256.0813111111102</c:v>
                </c:pt>
                <c:pt idx="2">
                  <c:v>434.91263888888886</c:v>
                </c:pt>
                <c:pt idx="3">
                  <c:v>137.56331481481482</c:v>
                </c:pt>
              </c:numCache>
            </c:numRef>
          </c:val>
          <c:extLst>
            <c:ext xmlns:c16="http://schemas.microsoft.com/office/drawing/2014/chart" uri="{C3380CC4-5D6E-409C-BE32-E72D297353CC}">
              <c16:uniqueId val="{00000004-3F31-4B1C-B4BE-69F63F02B8D7}"/>
            </c:ext>
          </c:extLst>
        </c:ser>
        <c:ser>
          <c:idx val="5"/>
          <c:order val="5"/>
          <c:tx>
            <c:strRef>
              <c:f>Hoja7!$P$3</c:f>
              <c:strCache>
                <c:ptCount val="1"/>
                <c:pt idx="0">
                  <c:v>2017</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Hoja7!$J$4:$J$7</c:f>
              <c:strCache>
                <c:ptCount val="4"/>
                <c:pt idx="0">
                  <c:v>EXPORTACIONES GRANDES EMPRESAS</c:v>
                </c:pt>
                <c:pt idx="1">
                  <c:v>EXPORTACIONES MEDIANAS EMPRESAS</c:v>
                </c:pt>
                <c:pt idx="2">
                  <c:v>EXPORTACIONES PEQUEÑAS EMPRESAS</c:v>
                </c:pt>
                <c:pt idx="3">
                  <c:v>EXPORTACIONES MICROEMPRESAS</c:v>
                </c:pt>
              </c:strCache>
            </c:strRef>
          </c:cat>
          <c:val>
            <c:numRef>
              <c:f>Hoja7!$P$4:$P$7</c:f>
              <c:numCache>
                <c:formatCode>0</c:formatCode>
                <c:ptCount val="4"/>
                <c:pt idx="0">
                  <c:v>16878.518912408756</c:v>
                </c:pt>
                <c:pt idx="1">
                  <c:v>6164.7516569343061</c:v>
                </c:pt>
                <c:pt idx="2">
                  <c:v>428.56354927007294</c:v>
                </c:pt>
                <c:pt idx="3">
                  <c:v>135.5550912408759</c:v>
                </c:pt>
              </c:numCache>
            </c:numRef>
          </c:val>
          <c:extLst>
            <c:ext xmlns:c16="http://schemas.microsoft.com/office/drawing/2014/chart" uri="{C3380CC4-5D6E-409C-BE32-E72D297353CC}">
              <c16:uniqueId val="{00000005-3F31-4B1C-B4BE-69F63F02B8D7}"/>
            </c:ext>
          </c:extLst>
        </c:ser>
        <c:dLbls>
          <c:showLegendKey val="0"/>
          <c:showVal val="1"/>
          <c:showCatName val="0"/>
          <c:showSerName val="0"/>
          <c:showPercent val="0"/>
          <c:showBubbleSize val="0"/>
        </c:dLbls>
        <c:gapWidth val="100"/>
        <c:overlap val="-24"/>
        <c:axId val="-535649936"/>
        <c:axId val="-535644496"/>
      </c:barChart>
      <c:catAx>
        <c:axId val="-5356499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35644496"/>
        <c:crosses val="autoZero"/>
        <c:auto val="1"/>
        <c:lblAlgn val="ctr"/>
        <c:lblOffset val="100"/>
        <c:noMultiLvlLbl val="0"/>
      </c:catAx>
      <c:valAx>
        <c:axId val="-53564449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3564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dirty="0"/>
              <a:t>EVOLUCION</a:t>
            </a:r>
            <a:r>
              <a:rPr lang="es-ES" baseline="0" dirty="0"/>
              <a:t> DE LA </a:t>
            </a:r>
            <a:r>
              <a:rPr lang="es-ES" baseline="0" dirty="0" smtClean="0"/>
              <a:t>UTILIDAD NETA </a:t>
            </a:r>
            <a:r>
              <a:rPr lang="es-ES" baseline="0" dirty="0"/>
              <a:t>DEL SECTOR FLORICOLA 2012 - 2017</a:t>
            </a:r>
            <a:endParaRPr lang="es-ES"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Hoja5!$C$3</c:f>
              <c:strCache>
                <c:ptCount val="1"/>
                <c:pt idx="0">
                  <c:v>2012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1"/>
              <c:layout>
                <c:manualLayout>
                  <c:x val="-2.999140542933787E-2"/>
                  <c:y val="0.120682414698162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B2-47D0-9372-CBB9CEEB7ADE}"/>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Hoja5!$B$4:$B$7</c:f>
              <c:strCache>
                <c:ptCount val="4"/>
                <c:pt idx="0">
                  <c:v>UTILIDAD GRANDES EMPRESAS</c:v>
                </c:pt>
                <c:pt idx="1">
                  <c:v>UTILIDAD MEDIANA EMPRESAS</c:v>
                </c:pt>
                <c:pt idx="2">
                  <c:v>UTILIDAD PEQUEÑA EMPRESAS</c:v>
                </c:pt>
                <c:pt idx="3">
                  <c:v>UTILIDAD MICROEMPRESAS</c:v>
                </c:pt>
              </c:strCache>
            </c:strRef>
          </c:cat>
          <c:val>
            <c:numRef>
              <c:f>Hoja5!$C$4:$C$7</c:f>
              <c:numCache>
                <c:formatCode>_(* #,##0.00_);_(* \(#,##0.00\);_(* "-"??_);_(@_)</c:formatCode>
                <c:ptCount val="4"/>
                <c:pt idx="0">
                  <c:v>8221.5300000001735</c:v>
                </c:pt>
                <c:pt idx="1">
                  <c:v>-1709190.47</c:v>
                </c:pt>
                <c:pt idx="2">
                  <c:v>27836.789999999997</c:v>
                </c:pt>
                <c:pt idx="3">
                  <c:v>-21114.48</c:v>
                </c:pt>
              </c:numCache>
            </c:numRef>
          </c:val>
          <c:extLst>
            <c:ext xmlns:c16="http://schemas.microsoft.com/office/drawing/2014/chart" uri="{C3380CC4-5D6E-409C-BE32-E72D297353CC}">
              <c16:uniqueId val="{00000001-50B2-47D0-9372-CBB9CEEB7ADE}"/>
            </c:ext>
          </c:extLst>
        </c:ser>
        <c:ser>
          <c:idx val="1"/>
          <c:order val="1"/>
          <c:tx>
            <c:strRef>
              <c:f>Hoja5!$D$3</c:f>
              <c:strCache>
                <c:ptCount val="1"/>
                <c:pt idx="0">
                  <c:v>2013</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Hoja5!$B$4:$B$7</c:f>
              <c:strCache>
                <c:ptCount val="4"/>
                <c:pt idx="0">
                  <c:v>UTILIDAD GRANDES EMPRESAS</c:v>
                </c:pt>
                <c:pt idx="1">
                  <c:v>UTILIDAD MEDIANA EMPRESAS</c:v>
                </c:pt>
                <c:pt idx="2">
                  <c:v>UTILIDAD PEQUEÑA EMPRESAS</c:v>
                </c:pt>
                <c:pt idx="3">
                  <c:v>UTILIDAD MICROEMPRESAS</c:v>
                </c:pt>
              </c:strCache>
            </c:strRef>
          </c:cat>
          <c:val>
            <c:numRef>
              <c:f>Hoja5!$D$4:$D$7</c:f>
              <c:numCache>
                <c:formatCode>_(* #,##0.00_);_(* \(#,##0.00\);_(* "-"??_);_(@_)</c:formatCode>
                <c:ptCount val="4"/>
                <c:pt idx="0">
                  <c:v>70156.470000000307</c:v>
                </c:pt>
                <c:pt idx="1">
                  <c:v>-305335.43000000005</c:v>
                </c:pt>
                <c:pt idx="2">
                  <c:v>-81007.240000000005</c:v>
                </c:pt>
                <c:pt idx="3">
                  <c:v>-105839.68000000001</c:v>
                </c:pt>
              </c:numCache>
            </c:numRef>
          </c:val>
          <c:extLst>
            <c:ext xmlns:c16="http://schemas.microsoft.com/office/drawing/2014/chart" uri="{C3380CC4-5D6E-409C-BE32-E72D297353CC}">
              <c16:uniqueId val="{00000002-50B2-47D0-9372-CBB9CEEB7ADE}"/>
            </c:ext>
          </c:extLst>
        </c:ser>
        <c:ser>
          <c:idx val="2"/>
          <c:order val="2"/>
          <c:tx>
            <c:strRef>
              <c:f>Hoja5!$E$3</c:f>
              <c:strCache>
                <c:ptCount val="1"/>
                <c:pt idx="0">
                  <c:v>2014</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Lbl>
              <c:idx val="0"/>
              <c:layout>
                <c:manualLayout>
                  <c:x val="-2.9991431019708682E-2"/>
                  <c:y val="5.431093007467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B2-47D0-9372-CBB9CEEB7ADE}"/>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Hoja5!$B$4:$B$7</c:f>
              <c:strCache>
                <c:ptCount val="4"/>
                <c:pt idx="0">
                  <c:v>UTILIDAD GRANDES EMPRESAS</c:v>
                </c:pt>
                <c:pt idx="1">
                  <c:v>UTILIDAD MEDIANA EMPRESAS</c:v>
                </c:pt>
                <c:pt idx="2">
                  <c:v>UTILIDAD PEQUEÑA EMPRESAS</c:v>
                </c:pt>
                <c:pt idx="3">
                  <c:v>UTILIDAD MICROEMPRESAS</c:v>
                </c:pt>
              </c:strCache>
            </c:strRef>
          </c:cat>
          <c:val>
            <c:numRef>
              <c:f>Hoja5!$E$4:$E$7</c:f>
              <c:numCache>
                <c:formatCode>_(* #,##0.00_);_(* \(#,##0.00\);_(* "-"??_);_(@_)</c:formatCode>
                <c:ptCount val="4"/>
                <c:pt idx="0">
                  <c:v>1663881.5199999998</c:v>
                </c:pt>
                <c:pt idx="1">
                  <c:v>-71826.55</c:v>
                </c:pt>
                <c:pt idx="2">
                  <c:v>-27816.35</c:v>
                </c:pt>
                <c:pt idx="3">
                  <c:v>-277100.21999999997</c:v>
                </c:pt>
              </c:numCache>
            </c:numRef>
          </c:val>
          <c:extLst>
            <c:ext xmlns:c16="http://schemas.microsoft.com/office/drawing/2014/chart" uri="{C3380CC4-5D6E-409C-BE32-E72D297353CC}">
              <c16:uniqueId val="{00000004-50B2-47D0-9372-CBB9CEEB7ADE}"/>
            </c:ext>
          </c:extLst>
        </c:ser>
        <c:ser>
          <c:idx val="3"/>
          <c:order val="3"/>
          <c:tx>
            <c:strRef>
              <c:f>Hoja5!$F$3</c:f>
              <c:strCache>
                <c:ptCount val="1"/>
                <c:pt idx="0">
                  <c:v>2015</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dLbl>
              <c:idx val="3"/>
              <c:layout>
                <c:manualLayout>
                  <c:x val="2.8563317677903273E-2"/>
                  <c:y val="3.0257597890761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B2-47D0-9372-CBB9CEEB7ADE}"/>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Hoja5!$B$4:$B$7</c:f>
              <c:strCache>
                <c:ptCount val="4"/>
                <c:pt idx="0">
                  <c:v>UTILIDAD GRANDES EMPRESAS</c:v>
                </c:pt>
                <c:pt idx="1">
                  <c:v>UTILIDAD MEDIANA EMPRESAS</c:v>
                </c:pt>
                <c:pt idx="2">
                  <c:v>UTILIDAD PEQUEÑA EMPRESAS</c:v>
                </c:pt>
                <c:pt idx="3">
                  <c:v>UTILIDAD MICROEMPRESAS</c:v>
                </c:pt>
              </c:strCache>
            </c:strRef>
          </c:cat>
          <c:val>
            <c:numRef>
              <c:f>Hoja5!$F$4:$F$7</c:f>
              <c:numCache>
                <c:formatCode>_(* #,##0.00_);_(* \(#,##0.00\);_(* "-"??_);_(@_)</c:formatCode>
                <c:ptCount val="4"/>
                <c:pt idx="0">
                  <c:v>154695.31999999995</c:v>
                </c:pt>
                <c:pt idx="1">
                  <c:v>-777137.00999999989</c:v>
                </c:pt>
                <c:pt idx="2">
                  <c:v>24606.379999999997</c:v>
                </c:pt>
                <c:pt idx="3">
                  <c:v>-1197105.96</c:v>
                </c:pt>
              </c:numCache>
            </c:numRef>
          </c:val>
          <c:extLst>
            <c:ext xmlns:c16="http://schemas.microsoft.com/office/drawing/2014/chart" uri="{C3380CC4-5D6E-409C-BE32-E72D297353CC}">
              <c16:uniqueId val="{00000006-50B2-47D0-9372-CBB9CEEB7ADE}"/>
            </c:ext>
          </c:extLst>
        </c:ser>
        <c:ser>
          <c:idx val="4"/>
          <c:order val="4"/>
          <c:tx>
            <c:strRef>
              <c:f>Hoja5!$G$3</c:f>
              <c:strCache>
                <c:ptCount val="1"/>
                <c:pt idx="0">
                  <c:v>2016</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Hoja5!$B$4:$B$7</c:f>
              <c:strCache>
                <c:ptCount val="4"/>
                <c:pt idx="0">
                  <c:v>UTILIDAD GRANDES EMPRESAS</c:v>
                </c:pt>
                <c:pt idx="1">
                  <c:v>UTILIDAD MEDIANA EMPRESAS</c:v>
                </c:pt>
                <c:pt idx="2">
                  <c:v>UTILIDAD PEQUEÑA EMPRESAS</c:v>
                </c:pt>
                <c:pt idx="3">
                  <c:v>UTILIDAD MICROEMPRESAS</c:v>
                </c:pt>
              </c:strCache>
            </c:strRef>
          </c:cat>
          <c:val>
            <c:numRef>
              <c:f>Hoja5!$G$4:$G$7</c:f>
              <c:numCache>
                <c:formatCode>_(* #,##0.00_);_(* \(#,##0.00\);_(* "-"??_);_(@_)</c:formatCode>
                <c:ptCount val="4"/>
                <c:pt idx="0">
                  <c:v>470047.94000000006</c:v>
                </c:pt>
                <c:pt idx="1">
                  <c:v>78281.960000000036</c:v>
                </c:pt>
                <c:pt idx="2">
                  <c:v>2445.9399999999996</c:v>
                </c:pt>
                <c:pt idx="3">
                  <c:v>-90539.6</c:v>
                </c:pt>
              </c:numCache>
            </c:numRef>
          </c:val>
          <c:extLst>
            <c:ext xmlns:c16="http://schemas.microsoft.com/office/drawing/2014/chart" uri="{C3380CC4-5D6E-409C-BE32-E72D297353CC}">
              <c16:uniqueId val="{00000007-50B2-47D0-9372-CBB9CEEB7ADE}"/>
            </c:ext>
          </c:extLst>
        </c:ser>
        <c:ser>
          <c:idx val="5"/>
          <c:order val="5"/>
          <c:tx>
            <c:strRef>
              <c:f>Hoja5!$H$3</c:f>
              <c:strCache>
                <c:ptCount val="1"/>
                <c:pt idx="0">
                  <c:v>2017</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Hoja5!$B$4:$B$7</c:f>
              <c:strCache>
                <c:ptCount val="4"/>
                <c:pt idx="0">
                  <c:v>UTILIDAD GRANDES EMPRESAS</c:v>
                </c:pt>
                <c:pt idx="1">
                  <c:v>UTILIDAD MEDIANA EMPRESAS</c:v>
                </c:pt>
                <c:pt idx="2">
                  <c:v>UTILIDAD PEQUEÑA EMPRESAS</c:v>
                </c:pt>
                <c:pt idx="3">
                  <c:v>UTILIDAD MICROEMPRESAS</c:v>
                </c:pt>
              </c:strCache>
            </c:strRef>
          </c:cat>
          <c:val>
            <c:numRef>
              <c:f>Hoja5!$H$4:$H$7</c:f>
              <c:numCache>
                <c:formatCode>_(* #,##0.00_);_(* \(#,##0.00\);_(* "-"??_);_(@_)</c:formatCode>
                <c:ptCount val="4"/>
                <c:pt idx="0">
                  <c:v>1098239.3399999999</c:v>
                </c:pt>
                <c:pt idx="1">
                  <c:v>782085.60999999987</c:v>
                </c:pt>
                <c:pt idx="2">
                  <c:v>8621.52</c:v>
                </c:pt>
                <c:pt idx="3">
                  <c:v>-73716.849999999991</c:v>
                </c:pt>
              </c:numCache>
            </c:numRef>
          </c:val>
          <c:extLst>
            <c:ext xmlns:c16="http://schemas.microsoft.com/office/drawing/2014/chart" uri="{C3380CC4-5D6E-409C-BE32-E72D297353CC}">
              <c16:uniqueId val="{00000008-50B2-47D0-9372-CBB9CEEB7ADE}"/>
            </c:ext>
          </c:extLst>
        </c:ser>
        <c:dLbls>
          <c:showLegendKey val="0"/>
          <c:showVal val="1"/>
          <c:showCatName val="0"/>
          <c:showSerName val="0"/>
          <c:showPercent val="0"/>
          <c:showBubbleSize val="0"/>
        </c:dLbls>
        <c:gapWidth val="100"/>
        <c:overlap val="-24"/>
        <c:axId val="-535641232"/>
        <c:axId val="-535639056"/>
      </c:barChart>
      <c:catAx>
        <c:axId val="-535641232"/>
        <c:scaling>
          <c:orientation val="minMax"/>
        </c:scaling>
        <c:delete val="0"/>
        <c:axPos val="b"/>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35639056"/>
        <c:crosses val="autoZero"/>
        <c:auto val="1"/>
        <c:lblAlgn val="ctr"/>
        <c:lblOffset val="100"/>
        <c:noMultiLvlLbl val="0"/>
      </c:catAx>
      <c:valAx>
        <c:axId val="-535639056"/>
        <c:scaling>
          <c:orientation val="minMax"/>
        </c:scaling>
        <c:delete val="0"/>
        <c:axPos val="l"/>
        <c:majorGridlines>
          <c:spPr>
            <a:ln w="9525" cap="flat" cmpd="sng" algn="ctr">
              <a:solidFill>
                <a:schemeClr val="tx2">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3564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S"/>
              <a:t>ESTRUCTURA ESTADO SITUACION FINANCIERA 2012 - 2017</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3.9229591740167311E-2"/>
          <c:y val="0.24287547920196614"/>
          <c:w val="0.94208623057639751"/>
          <c:h val="0.60144009762714501"/>
        </c:manualLayout>
      </c:layout>
      <c:barChart>
        <c:barDir val="col"/>
        <c:grouping val="clustered"/>
        <c:varyColors val="0"/>
        <c:ser>
          <c:idx val="0"/>
          <c:order val="0"/>
          <c:tx>
            <c:strRef>
              <c:f>'ALKAVAT CIA. LTDA'!$A$13</c:f>
              <c:strCache>
                <c:ptCount val="1"/>
                <c:pt idx="0">
                  <c:v>ACTIVO TOTAL </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'ALKAVAT CIA. LTDA'!$B$12:$G$12</c:f>
              <c:numCache>
                <c:formatCode>General</c:formatCode>
                <c:ptCount val="6"/>
                <c:pt idx="0">
                  <c:v>2012</c:v>
                </c:pt>
                <c:pt idx="1">
                  <c:v>2013</c:v>
                </c:pt>
                <c:pt idx="2">
                  <c:v>2014</c:v>
                </c:pt>
                <c:pt idx="3">
                  <c:v>2015</c:v>
                </c:pt>
                <c:pt idx="4">
                  <c:v>2016</c:v>
                </c:pt>
                <c:pt idx="5">
                  <c:v>2017</c:v>
                </c:pt>
              </c:numCache>
            </c:numRef>
          </c:cat>
          <c:val>
            <c:numRef>
              <c:f>'ALKAVAT CIA. LTDA'!$B$13:$G$13</c:f>
              <c:numCache>
                <c:formatCode>General</c:formatCode>
                <c:ptCount val="6"/>
                <c:pt idx="0">
                  <c:v>7261741.3399999999</c:v>
                </c:pt>
                <c:pt idx="1">
                  <c:v>8025260.6200000001</c:v>
                </c:pt>
                <c:pt idx="2">
                  <c:v>7922652.5200000014</c:v>
                </c:pt>
                <c:pt idx="3">
                  <c:v>7396405.4699999997</c:v>
                </c:pt>
                <c:pt idx="4">
                  <c:v>8944404.370000001</c:v>
                </c:pt>
                <c:pt idx="5">
                  <c:v>9633690.4199999999</c:v>
                </c:pt>
              </c:numCache>
            </c:numRef>
          </c:val>
          <c:extLst>
            <c:ext xmlns:c16="http://schemas.microsoft.com/office/drawing/2014/chart" uri="{C3380CC4-5D6E-409C-BE32-E72D297353CC}">
              <c16:uniqueId val="{00000000-A3A1-478D-B03B-F734949AA7C2}"/>
            </c:ext>
          </c:extLst>
        </c:ser>
        <c:ser>
          <c:idx val="1"/>
          <c:order val="1"/>
          <c:tx>
            <c:strRef>
              <c:f>'ALKAVAT CIA. LTDA'!$A$14</c:f>
              <c:strCache>
                <c:ptCount val="1"/>
                <c:pt idx="0">
                  <c:v>PASIVO TOTAL </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'ALKAVAT CIA. LTDA'!$B$12:$G$12</c:f>
              <c:numCache>
                <c:formatCode>General</c:formatCode>
                <c:ptCount val="6"/>
                <c:pt idx="0">
                  <c:v>2012</c:v>
                </c:pt>
                <c:pt idx="1">
                  <c:v>2013</c:v>
                </c:pt>
                <c:pt idx="2">
                  <c:v>2014</c:v>
                </c:pt>
                <c:pt idx="3">
                  <c:v>2015</c:v>
                </c:pt>
                <c:pt idx="4">
                  <c:v>2016</c:v>
                </c:pt>
                <c:pt idx="5">
                  <c:v>2017</c:v>
                </c:pt>
              </c:numCache>
            </c:numRef>
          </c:cat>
          <c:val>
            <c:numRef>
              <c:f>'ALKAVAT CIA. LTDA'!$B$14:$G$14</c:f>
              <c:numCache>
                <c:formatCode>General</c:formatCode>
                <c:ptCount val="6"/>
                <c:pt idx="0">
                  <c:v>5728907.3200000003</c:v>
                </c:pt>
                <c:pt idx="1">
                  <c:v>5863301.9100000001</c:v>
                </c:pt>
                <c:pt idx="2">
                  <c:v>5549037.3200000003</c:v>
                </c:pt>
                <c:pt idx="3">
                  <c:v>5054383.33</c:v>
                </c:pt>
                <c:pt idx="4">
                  <c:v>6471188.1600000001</c:v>
                </c:pt>
                <c:pt idx="5">
                  <c:v>6827465.54</c:v>
                </c:pt>
              </c:numCache>
            </c:numRef>
          </c:val>
          <c:extLst>
            <c:ext xmlns:c16="http://schemas.microsoft.com/office/drawing/2014/chart" uri="{C3380CC4-5D6E-409C-BE32-E72D297353CC}">
              <c16:uniqueId val="{00000001-A3A1-478D-B03B-F734949AA7C2}"/>
            </c:ext>
          </c:extLst>
        </c:ser>
        <c:ser>
          <c:idx val="2"/>
          <c:order val="2"/>
          <c:tx>
            <c:strRef>
              <c:f>'ALKAVAT CIA. LTDA'!$A$15</c:f>
              <c:strCache>
                <c:ptCount val="1"/>
                <c:pt idx="0">
                  <c:v>PATRIMONIO TOTAL </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'ALKAVAT CIA. LTDA'!$B$12:$G$12</c:f>
              <c:numCache>
                <c:formatCode>General</c:formatCode>
                <c:ptCount val="6"/>
                <c:pt idx="0">
                  <c:v>2012</c:v>
                </c:pt>
                <c:pt idx="1">
                  <c:v>2013</c:v>
                </c:pt>
                <c:pt idx="2">
                  <c:v>2014</c:v>
                </c:pt>
                <c:pt idx="3">
                  <c:v>2015</c:v>
                </c:pt>
                <c:pt idx="4">
                  <c:v>2016</c:v>
                </c:pt>
                <c:pt idx="5">
                  <c:v>2017</c:v>
                </c:pt>
              </c:numCache>
            </c:numRef>
          </c:cat>
          <c:val>
            <c:numRef>
              <c:f>'ALKAVAT CIA. LTDA'!$B$15:$G$15</c:f>
              <c:numCache>
                <c:formatCode>General</c:formatCode>
                <c:ptCount val="6"/>
                <c:pt idx="0">
                  <c:v>1532834.02</c:v>
                </c:pt>
                <c:pt idx="1">
                  <c:v>2161958.71</c:v>
                </c:pt>
                <c:pt idx="2">
                  <c:v>2373615.2000000002</c:v>
                </c:pt>
                <c:pt idx="3">
                  <c:v>2342022.14</c:v>
                </c:pt>
                <c:pt idx="4">
                  <c:v>2473216.21</c:v>
                </c:pt>
                <c:pt idx="5">
                  <c:v>2806224.88</c:v>
                </c:pt>
              </c:numCache>
            </c:numRef>
          </c:val>
          <c:extLst>
            <c:ext xmlns:c16="http://schemas.microsoft.com/office/drawing/2014/chart" uri="{C3380CC4-5D6E-409C-BE32-E72D297353CC}">
              <c16:uniqueId val="{00000002-A3A1-478D-B03B-F734949AA7C2}"/>
            </c:ext>
          </c:extLst>
        </c:ser>
        <c:dLbls>
          <c:dLblPos val="outEnd"/>
          <c:showLegendKey val="0"/>
          <c:showVal val="1"/>
          <c:showCatName val="0"/>
          <c:showSerName val="0"/>
          <c:showPercent val="0"/>
          <c:showBubbleSize val="0"/>
        </c:dLbls>
        <c:gapWidth val="444"/>
        <c:overlap val="-90"/>
        <c:axId val="-535643408"/>
        <c:axId val="-535642864"/>
      </c:barChart>
      <c:catAx>
        <c:axId val="-5356434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535642864"/>
        <c:crosses val="autoZero"/>
        <c:auto val="1"/>
        <c:lblAlgn val="ctr"/>
        <c:lblOffset val="100"/>
        <c:noMultiLvlLbl val="0"/>
      </c:catAx>
      <c:valAx>
        <c:axId val="-535642864"/>
        <c:scaling>
          <c:orientation val="minMax"/>
        </c:scaling>
        <c:delete val="1"/>
        <c:axPos val="l"/>
        <c:numFmt formatCode="General" sourceLinked="1"/>
        <c:majorTickMark val="none"/>
        <c:minorTickMark val="none"/>
        <c:tickLblPos val="nextTo"/>
        <c:crossAx val="-535643408"/>
        <c:crosses val="autoZero"/>
        <c:crossBetween val="between"/>
      </c:valAx>
      <c:spPr>
        <a:noFill/>
        <a:ln>
          <a:noFill/>
        </a:ln>
        <a:effectLst/>
      </c:spPr>
    </c:plotArea>
    <c:legend>
      <c:legendPos val="t"/>
      <c:layout>
        <c:manualLayout>
          <c:xMode val="edge"/>
          <c:yMode val="edge"/>
          <c:x val="0.18852838914736586"/>
          <c:y val="0.93414361108612631"/>
          <c:w val="0.65262090541444273"/>
          <c:h val="6.512345603982877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ESTRUCTURA ESTADO DE RESULTADOS 2012 - 2017</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manualLayout>
          <c:layoutTarget val="inner"/>
          <c:xMode val="edge"/>
          <c:yMode val="edge"/>
          <c:x val="2.698558463679953E-2"/>
          <c:y val="0.22307459556831535"/>
          <c:w val="0.96320147549527357"/>
          <c:h val="0.73760458226903947"/>
        </c:manualLayout>
      </c:layout>
      <c:barChart>
        <c:barDir val="col"/>
        <c:grouping val="clustered"/>
        <c:varyColors val="0"/>
        <c:ser>
          <c:idx val="0"/>
          <c:order val="0"/>
          <c:tx>
            <c:strRef>
              <c:f>'ALKAVAT CIA. LTDA'!$A$18</c:f>
              <c:strCache>
                <c:ptCount val="1"/>
                <c:pt idx="0">
                  <c:v>TOTAL INGRESOS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'ALKAVAT CIA. LTDA'!$B$17:$G$17</c:f>
              <c:numCache>
                <c:formatCode>General</c:formatCode>
                <c:ptCount val="6"/>
                <c:pt idx="0">
                  <c:v>2012</c:v>
                </c:pt>
                <c:pt idx="1">
                  <c:v>2013</c:v>
                </c:pt>
                <c:pt idx="2">
                  <c:v>2014</c:v>
                </c:pt>
                <c:pt idx="3">
                  <c:v>2015</c:v>
                </c:pt>
                <c:pt idx="4">
                  <c:v>2016</c:v>
                </c:pt>
                <c:pt idx="5">
                  <c:v>2017</c:v>
                </c:pt>
              </c:numCache>
            </c:numRef>
          </c:cat>
          <c:val>
            <c:numRef>
              <c:f>'ALKAVAT CIA. LTDA'!$B$18:$G$18</c:f>
              <c:numCache>
                <c:formatCode>General</c:formatCode>
                <c:ptCount val="6"/>
                <c:pt idx="0">
                  <c:v>8222902.9799999995</c:v>
                </c:pt>
                <c:pt idx="1">
                  <c:v>10254298.870000001</c:v>
                </c:pt>
                <c:pt idx="2">
                  <c:v>6541179.8799999999</c:v>
                </c:pt>
                <c:pt idx="3">
                  <c:v>5858889.7800000003</c:v>
                </c:pt>
                <c:pt idx="4">
                  <c:v>6473823.4799999995</c:v>
                </c:pt>
                <c:pt idx="5">
                  <c:v>7332166</c:v>
                </c:pt>
              </c:numCache>
            </c:numRef>
          </c:val>
          <c:extLst>
            <c:ext xmlns:c16="http://schemas.microsoft.com/office/drawing/2014/chart" uri="{C3380CC4-5D6E-409C-BE32-E72D297353CC}">
              <c16:uniqueId val="{00000000-9BD7-483C-9629-521A2777F452}"/>
            </c:ext>
          </c:extLst>
        </c:ser>
        <c:ser>
          <c:idx val="1"/>
          <c:order val="1"/>
          <c:tx>
            <c:strRef>
              <c:f>'ALKAVAT CIA. LTDA'!$A$19</c:f>
              <c:strCache>
                <c:ptCount val="1"/>
                <c:pt idx="0">
                  <c:v>TOTAL COSTOS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'ALKAVAT CIA. LTDA'!$B$17:$G$17</c:f>
              <c:numCache>
                <c:formatCode>General</c:formatCode>
                <c:ptCount val="6"/>
                <c:pt idx="0">
                  <c:v>2012</c:v>
                </c:pt>
                <c:pt idx="1">
                  <c:v>2013</c:v>
                </c:pt>
                <c:pt idx="2">
                  <c:v>2014</c:v>
                </c:pt>
                <c:pt idx="3">
                  <c:v>2015</c:v>
                </c:pt>
                <c:pt idx="4">
                  <c:v>2016</c:v>
                </c:pt>
                <c:pt idx="5">
                  <c:v>2017</c:v>
                </c:pt>
              </c:numCache>
            </c:numRef>
          </c:cat>
          <c:val>
            <c:numRef>
              <c:f>'ALKAVAT CIA. LTDA'!$B$19:$G$19</c:f>
              <c:numCache>
                <c:formatCode>General</c:formatCode>
                <c:ptCount val="6"/>
                <c:pt idx="0">
                  <c:v>3829199.3</c:v>
                </c:pt>
                <c:pt idx="1">
                  <c:v>4096969.3</c:v>
                </c:pt>
                <c:pt idx="2">
                  <c:v>4447394.5599999996</c:v>
                </c:pt>
                <c:pt idx="3">
                  <c:v>3820161.0600000005</c:v>
                </c:pt>
                <c:pt idx="4">
                  <c:v>4147980.32</c:v>
                </c:pt>
                <c:pt idx="5">
                  <c:v>4301042</c:v>
                </c:pt>
              </c:numCache>
            </c:numRef>
          </c:val>
          <c:extLst>
            <c:ext xmlns:c16="http://schemas.microsoft.com/office/drawing/2014/chart" uri="{C3380CC4-5D6E-409C-BE32-E72D297353CC}">
              <c16:uniqueId val="{00000001-9BD7-483C-9629-521A2777F452}"/>
            </c:ext>
          </c:extLst>
        </c:ser>
        <c:ser>
          <c:idx val="2"/>
          <c:order val="2"/>
          <c:tx>
            <c:strRef>
              <c:f>'ALKAVAT CIA. LTDA'!$A$20</c:f>
              <c:strCache>
                <c:ptCount val="1"/>
                <c:pt idx="0">
                  <c:v>TOTAL GASTOS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'ALKAVAT CIA. LTDA'!$B$17:$G$17</c:f>
              <c:numCache>
                <c:formatCode>General</c:formatCode>
                <c:ptCount val="6"/>
                <c:pt idx="0">
                  <c:v>2012</c:v>
                </c:pt>
                <c:pt idx="1">
                  <c:v>2013</c:v>
                </c:pt>
                <c:pt idx="2">
                  <c:v>2014</c:v>
                </c:pt>
                <c:pt idx="3">
                  <c:v>2015</c:v>
                </c:pt>
                <c:pt idx="4">
                  <c:v>2016</c:v>
                </c:pt>
                <c:pt idx="5">
                  <c:v>2017</c:v>
                </c:pt>
              </c:numCache>
            </c:numRef>
          </c:cat>
          <c:val>
            <c:numRef>
              <c:f>'ALKAVAT CIA. LTDA'!$B$20:$G$20</c:f>
              <c:numCache>
                <c:formatCode>General</c:formatCode>
                <c:ptCount val="6"/>
                <c:pt idx="0">
                  <c:v>1632282.73</c:v>
                </c:pt>
                <c:pt idx="1">
                  <c:v>2229148.1900000004</c:v>
                </c:pt>
                <c:pt idx="2">
                  <c:v>1741282.3000000003</c:v>
                </c:pt>
                <c:pt idx="3">
                  <c:v>2054087.7699999998</c:v>
                </c:pt>
                <c:pt idx="4">
                  <c:v>1948332.5199999996</c:v>
                </c:pt>
                <c:pt idx="5">
                  <c:v>1918147.0049999999</c:v>
                </c:pt>
              </c:numCache>
            </c:numRef>
          </c:val>
          <c:extLst>
            <c:ext xmlns:c16="http://schemas.microsoft.com/office/drawing/2014/chart" uri="{C3380CC4-5D6E-409C-BE32-E72D297353CC}">
              <c16:uniqueId val="{00000002-9BD7-483C-9629-521A2777F452}"/>
            </c:ext>
          </c:extLst>
        </c:ser>
        <c:ser>
          <c:idx val="3"/>
          <c:order val="3"/>
          <c:tx>
            <c:strRef>
              <c:f>'ALKAVAT CIA. LTDA'!$A$21</c:f>
              <c:strCache>
                <c:ptCount val="1"/>
                <c:pt idx="0">
                  <c:v>UTILIDAD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dLbl>
              <c:idx val="0"/>
              <c:layout>
                <c:manualLayout>
                  <c:x val="8.0079770701729294E-3"/>
                  <c:y val="-2.2086930822655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D7-483C-9629-521A2777F452}"/>
                </c:ext>
              </c:extLst>
            </c:dLbl>
            <c:dLbl>
              <c:idx val="3"/>
              <c:layout>
                <c:manualLayout>
                  <c:x val="5.3385869907459985E-3"/>
                  <c:y val="0.171581769436997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D7-483C-9629-521A2777F452}"/>
                </c:ext>
              </c:extLst>
            </c:dLbl>
            <c:dLbl>
              <c:idx val="5"/>
              <c:layout>
                <c:manualLayout>
                  <c:x val="-2.1563151199545941E-2"/>
                  <c:y val="-0.282416668425830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D7-483C-9629-521A2777F452}"/>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'ALKAVAT CIA. LTDA'!$B$17:$G$17</c:f>
              <c:numCache>
                <c:formatCode>General</c:formatCode>
                <c:ptCount val="6"/>
                <c:pt idx="0">
                  <c:v>2012</c:v>
                </c:pt>
                <c:pt idx="1">
                  <c:v>2013</c:v>
                </c:pt>
                <c:pt idx="2">
                  <c:v>2014</c:v>
                </c:pt>
                <c:pt idx="3">
                  <c:v>2015</c:v>
                </c:pt>
                <c:pt idx="4">
                  <c:v>2016</c:v>
                </c:pt>
                <c:pt idx="5">
                  <c:v>2017</c:v>
                </c:pt>
              </c:numCache>
            </c:numRef>
          </c:cat>
          <c:val>
            <c:numRef>
              <c:f>'ALKAVAT CIA. LTDA'!$B$21:$G$21</c:f>
              <c:numCache>
                <c:formatCode>General</c:formatCode>
                <c:ptCount val="6"/>
                <c:pt idx="0">
                  <c:v>564569.10999999987</c:v>
                </c:pt>
                <c:pt idx="1">
                  <c:v>920454.62999999942</c:v>
                </c:pt>
                <c:pt idx="2">
                  <c:v>352503.01999999955</c:v>
                </c:pt>
                <c:pt idx="3">
                  <c:v>-15359.049999999814</c:v>
                </c:pt>
                <c:pt idx="4">
                  <c:v>377510.63999999966</c:v>
                </c:pt>
                <c:pt idx="5">
                  <c:v>1112976.9950000001</c:v>
                </c:pt>
              </c:numCache>
            </c:numRef>
          </c:val>
          <c:extLst>
            <c:ext xmlns:c16="http://schemas.microsoft.com/office/drawing/2014/chart" uri="{C3380CC4-5D6E-409C-BE32-E72D297353CC}">
              <c16:uniqueId val="{00000006-9BD7-483C-9629-521A2777F452}"/>
            </c:ext>
          </c:extLst>
        </c:ser>
        <c:dLbls>
          <c:showLegendKey val="0"/>
          <c:showVal val="1"/>
          <c:showCatName val="0"/>
          <c:showSerName val="0"/>
          <c:showPercent val="0"/>
          <c:showBubbleSize val="0"/>
        </c:dLbls>
        <c:gapWidth val="150"/>
        <c:overlap val="-25"/>
        <c:axId val="-535640144"/>
        <c:axId val="-535639600"/>
      </c:barChart>
      <c:catAx>
        <c:axId val="-5356401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35639600"/>
        <c:crosses val="autoZero"/>
        <c:auto val="1"/>
        <c:lblAlgn val="ctr"/>
        <c:lblOffset val="100"/>
        <c:noMultiLvlLbl val="0"/>
      </c:catAx>
      <c:valAx>
        <c:axId val="-535639600"/>
        <c:scaling>
          <c:orientation val="minMax"/>
        </c:scaling>
        <c:delete val="1"/>
        <c:axPos val="l"/>
        <c:numFmt formatCode="General" sourceLinked="1"/>
        <c:majorTickMark val="none"/>
        <c:minorTickMark val="none"/>
        <c:tickLblPos val="nextTo"/>
        <c:crossAx val="-535640144"/>
        <c:crosses val="autoZero"/>
        <c:crossBetween val="between"/>
      </c:valAx>
      <c:spPr>
        <a:noFill/>
        <a:ln>
          <a:noFill/>
        </a:ln>
        <a:effectLst/>
      </c:spPr>
    </c:plotArea>
    <c:legend>
      <c:legendPos val="t"/>
      <c:layout>
        <c:manualLayout>
          <c:xMode val="edge"/>
          <c:yMode val="edge"/>
          <c:x val="0.10144568700504314"/>
          <c:y val="0.92226632496471672"/>
          <c:w val="0.81312443013886015"/>
          <c:h val="7.075523556190613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Rentabilidad ROA</a:t>
            </a:r>
            <a:r>
              <a:rPr lang="es-ES" baseline="0"/>
              <a:t> - ROE Empresa ALKAVAT CIA. LTDA.</a:t>
            </a:r>
            <a:endParaRPr lang="es-ES"/>
          </a:p>
        </c:rich>
      </c:tx>
      <c:layout>
        <c:manualLayout>
          <c:xMode val="edge"/>
          <c:yMode val="edge"/>
          <c:x val="0.10011111111111112"/>
          <c:y val="4.166666666666666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INDICADORES!$C$18</c:f>
              <c:strCache>
                <c:ptCount val="1"/>
                <c:pt idx="0">
                  <c:v>roe neto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INDICADORES!$D$17:$I$17</c:f>
              <c:numCache>
                <c:formatCode>General</c:formatCode>
                <c:ptCount val="6"/>
                <c:pt idx="0">
                  <c:v>2012</c:v>
                </c:pt>
                <c:pt idx="1">
                  <c:v>2013</c:v>
                </c:pt>
                <c:pt idx="2">
                  <c:v>2014</c:v>
                </c:pt>
                <c:pt idx="3">
                  <c:v>2015</c:v>
                </c:pt>
                <c:pt idx="4">
                  <c:v>2016</c:v>
                </c:pt>
                <c:pt idx="5">
                  <c:v>2017</c:v>
                </c:pt>
              </c:numCache>
            </c:numRef>
          </c:cat>
          <c:val>
            <c:numRef>
              <c:f>INDICADORES!$D$18:$I$18</c:f>
              <c:numCache>
                <c:formatCode>_(* #,##0.00_);_(* \(#,##0.00\);_(* "-"??_);_(@_)</c:formatCode>
                <c:ptCount val="6"/>
                <c:pt idx="0">
                  <c:v>0.20156582902563711</c:v>
                </c:pt>
                <c:pt idx="1">
                  <c:v>0.27340625760609466</c:v>
                </c:pt>
                <c:pt idx="2">
                  <c:v>8.9170515086017296E-2</c:v>
                </c:pt>
                <c:pt idx="3">
                  <c:v>-1.3489650443697342E-2</c:v>
                </c:pt>
                <c:pt idx="4">
                  <c:v>9.4753814507790246E-2</c:v>
                </c:pt>
                <c:pt idx="5">
                  <c:v>0.12937523381946497</c:v>
                </c:pt>
              </c:numCache>
            </c:numRef>
          </c:val>
          <c:extLst>
            <c:ext xmlns:c16="http://schemas.microsoft.com/office/drawing/2014/chart" uri="{C3380CC4-5D6E-409C-BE32-E72D297353CC}">
              <c16:uniqueId val="{00000000-F91A-45AB-B122-01CA5E357FBC}"/>
            </c:ext>
          </c:extLst>
        </c:ser>
        <c:ser>
          <c:idx val="1"/>
          <c:order val="1"/>
          <c:tx>
            <c:strRef>
              <c:f>INDICADORES!$C$19</c:f>
              <c:strCache>
                <c:ptCount val="1"/>
                <c:pt idx="0">
                  <c:v>roa neto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3"/>
              <c:layout>
                <c:manualLayout>
                  <c:x val="4.722222222222222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1A-45AB-B122-01CA5E357F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INDICADORES!$D$17:$I$17</c:f>
              <c:numCache>
                <c:formatCode>General</c:formatCode>
                <c:ptCount val="6"/>
                <c:pt idx="0">
                  <c:v>2012</c:v>
                </c:pt>
                <c:pt idx="1">
                  <c:v>2013</c:v>
                </c:pt>
                <c:pt idx="2">
                  <c:v>2014</c:v>
                </c:pt>
                <c:pt idx="3">
                  <c:v>2015</c:v>
                </c:pt>
                <c:pt idx="4">
                  <c:v>2016</c:v>
                </c:pt>
                <c:pt idx="5">
                  <c:v>2017</c:v>
                </c:pt>
              </c:numCache>
            </c:numRef>
          </c:cat>
          <c:val>
            <c:numRef>
              <c:f>INDICADORES!$D$19:$I$19</c:f>
              <c:numCache>
                <c:formatCode>_(* #,##0.00_);_(* \(#,##0.00\);_(* "-"??_);_(@_)</c:formatCode>
                <c:ptCount val="6"/>
                <c:pt idx="0">
                  <c:v>4.2547227384444407E-2</c:v>
                </c:pt>
                <c:pt idx="1">
                  <c:v>7.365406159233244E-2</c:v>
                </c:pt>
                <c:pt idx="2">
                  <c:v>2.6715356942096452E-2</c:v>
                </c:pt>
                <c:pt idx="3" formatCode="_ * #,##0.000_ ;_ * \-#,##0.000_ ;_ * &quot;-&quot;??_ ;_ @_ ">
                  <c:v>-4.2714072569631579E-3</c:v>
                </c:pt>
                <c:pt idx="4">
                  <c:v>2.6200366207280494E-2</c:v>
                </c:pt>
                <c:pt idx="5">
                  <c:v>3.7686077107717562E-2</c:v>
                </c:pt>
              </c:numCache>
            </c:numRef>
          </c:val>
          <c:extLst>
            <c:ext xmlns:c16="http://schemas.microsoft.com/office/drawing/2014/chart" uri="{C3380CC4-5D6E-409C-BE32-E72D297353CC}">
              <c16:uniqueId val="{00000002-F91A-45AB-B122-01CA5E357FBC}"/>
            </c:ext>
          </c:extLst>
        </c:ser>
        <c:dLbls>
          <c:showLegendKey val="0"/>
          <c:showVal val="1"/>
          <c:showCatName val="0"/>
          <c:showSerName val="0"/>
          <c:showPercent val="0"/>
          <c:showBubbleSize val="0"/>
        </c:dLbls>
        <c:gapWidth val="100"/>
        <c:overlap val="-24"/>
        <c:axId val="-527589040"/>
        <c:axId val="-527586864"/>
      </c:barChart>
      <c:catAx>
        <c:axId val="-527589040"/>
        <c:scaling>
          <c:orientation val="minMax"/>
        </c:scaling>
        <c:delete val="0"/>
        <c:axPos val="b"/>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27586864"/>
        <c:crosses val="autoZero"/>
        <c:auto val="1"/>
        <c:lblAlgn val="ctr"/>
        <c:lblOffset val="100"/>
        <c:noMultiLvlLbl val="0"/>
      </c:catAx>
      <c:valAx>
        <c:axId val="-527586864"/>
        <c:scaling>
          <c:orientation val="minMax"/>
        </c:scaling>
        <c:delete val="0"/>
        <c:axPos val="l"/>
        <c:majorGridlines>
          <c:spPr>
            <a:ln w="9525" cap="flat" cmpd="sng" algn="ctr">
              <a:solidFill>
                <a:schemeClr val="tx2">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27589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Hoja1!$B$4</c:f>
              <c:strCache>
                <c:ptCount val="1"/>
                <c:pt idx="0">
                  <c:v>MARGEN BRUTO </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Hoja1!$C$3:$H$3</c:f>
              <c:numCache>
                <c:formatCode>General</c:formatCode>
                <c:ptCount val="6"/>
                <c:pt idx="0">
                  <c:v>2012</c:v>
                </c:pt>
                <c:pt idx="1">
                  <c:v>2013</c:v>
                </c:pt>
                <c:pt idx="2">
                  <c:v>2014</c:v>
                </c:pt>
                <c:pt idx="3">
                  <c:v>2015</c:v>
                </c:pt>
                <c:pt idx="4">
                  <c:v>2016</c:v>
                </c:pt>
                <c:pt idx="5">
                  <c:v>2017</c:v>
                </c:pt>
              </c:numCache>
            </c:numRef>
          </c:cat>
          <c:val>
            <c:numRef>
              <c:f>Hoja1!$C$4:$H$4</c:f>
              <c:numCache>
                <c:formatCode>0.00%</c:formatCode>
                <c:ptCount val="6"/>
                <c:pt idx="0">
                  <c:v>0.35699999999999998</c:v>
                </c:pt>
                <c:pt idx="1">
                  <c:v>0.435</c:v>
                </c:pt>
                <c:pt idx="2">
                  <c:v>0.31900000000000001</c:v>
                </c:pt>
                <c:pt idx="3">
                  <c:v>0.33100000000000002</c:v>
                </c:pt>
                <c:pt idx="4">
                  <c:v>0.35699999999999998</c:v>
                </c:pt>
                <c:pt idx="5">
                  <c:v>0.41299999999999998</c:v>
                </c:pt>
              </c:numCache>
            </c:numRef>
          </c:val>
          <c:extLst>
            <c:ext xmlns:c16="http://schemas.microsoft.com/office/drawing/2014/chart" uri="{C3380CC4-5D6E-409C-BE32-E72D297353CC}">
              <c16:uniqueId val="{00000000-9E64-4E01-BD99-26E503AF3A06}"/>
            </c:ext>
          </c:extLst>
        </c:ser>
        <c:ser>
          <c:idx val="1"/>
          <c:order val="1"/>
          <c:tx>
            <c:strRef>
              <c:f>Hoja1!$B$5</c:f>
              <c:strCache>
                <c:ptCount val="1"/>
                <c:pt idx="0">
                  <c:v>MARGEN OPERACIONAL </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Hoja1!$C$3:$H$3</c:f>
              <c:numCache>
                <c:formatCode>General</c:formatCode>
                <c:ptCount val="6"/>
                <c:pt idx="0">
                  <c:v>2012</c:v>
                </c:pt>
                <c:pt idx="1">
                  <c:v>2013</c:v>
                </c:pt>
                <c:pt idx="2">
                  <c:v>2014</c:v>
                </c:pt>
                <c:pt idx="3">
                  <c:v>2015</c:v>
                </c:pt>
                <c:pt idx="4">
                  <c:v>2016</c:v>
                </c:pt>
                <c:pt idx="5">
                  <c:v>2017</c:v>
                </c:pt>
              </c:numCache>
            </c:numRef>
          </c:cat>
          <c:val>
            <c:numRef>
              <c:f>Hoja1!$C$5:$H$5</c:f>
              <c:numCache>
                <c:formatCode>0.00%</c:formatCode>
                <c:ptCount val="6"/>
                <c:pt idx="0">
                  <c:v>8.2000000000000003E-2</c:v>
                </c:pt>
                <c:pt idx="1">
                  <c:v>0.109</c:v>
                </c:pt>
                <c:pt idx="2">
                  <c:v>3.5999999999999997E-2</c:v>
                </c:pt>
                <c:pt idx="3">
                  <c:v>-5.0000000000000001E-3</c:v>
                </c:pt>
                <c:pt idx="4">
                  <c:v>4.2999999999999997E-2</c:v>
                </c:pt>
                <c:pt idx="5">
                  <c:v>0.14099999999999999</c:v>
                </c:pt>
              </c:numCache>
            </c:numRef>
          </c:val>
          <c:extLst>
            <c:ext xmlns:c16="http://schemas.microsoft.com/office/drawing/2014/chart" uri="{C3380CC4-5D6E-409C-BE32-E72D297353CC}">
              <c16:uniqueId val="{00000001-9E64-4E01-BD99-26E503AF3A06}"/>
            </c:ext>
          </c:extLst>
        </c:ser>
        <c:ser>
          <c:idx val="2"/>
          <c:order val="2"/>
          <c:tx>
            <c:strRef>
              <c:f>Hoja1!$B$6</c:f>
              <c:strCache>
                <c:ptCount val="1"/>
                <c:pt idx="0">
                  <c:v>MARGEN NETO </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Hoja1!$C$3:$H$3</c:f>
              <c:numCache>
                <c:formatCode>General</c:formatCode>
                <c:ptCount val="6"/>
                <c:pt idx="0">
                  <c:v>2012</c:v>
                </c:pt>
                <c:pt idx="1">
                  <c:v>2013</c:v>
                </c:pt>
                <c:pt idx="2">
                  <c:v>2014</c:v>
                </c:pt>
                <c:pt idx="3">
                  <c:v>2015</c:v>
                </c:pt>
                <c:pt idx="4">
                  <c:v>2016</c:v>
                </c:pt>
                <c:pt idx="5">
                  <c:v>2017</c:v>
                </c:pt>
              </c:numCache>
            </c:numRef>
          </c:cat>
          <c:val>
            <c:numRef>
              <c:f>Hoja1!$C$6:$H$6</c:f>
              <c:numCache>
                <c:formatCode>0.00%</c:formatCode>
                <c:ptCount val="6"/>
                <c:pt idx="0">
                  <c:v>5.1999999999999998E-2</c:v>
                </c:pt>
                <c:pt idx="1">
                  <c:v>8.2000000000000003E-2</c:v>
                </c:pt>
                <c:pt idx="2">
                  <c:v>3.2000000000000001E-2</c:v>
                </c:pt>
                <c:pt idx="3">
                  <c:v>-5.0000000000000001E-3</c:v>
                </c:pt>
                <c:pt idx="4">
                  <c:v>3.5999999999999997E-2</c:v>
                </c:pt>
                <c:pt idx="5">
                  <c:v>0.05</c:v>
                </c:pt>
              </c:numCache>
            </c:numRef>
          </c:val>
          <c:extLst>
            <c:ext xmlns:c16="http://schemas.microsoft.com/office/drawing/2014/chart" uri="{C3380CC4-5D6E-409C-BE32-E72D297353CC}">
              <c16:uniqueId val="{00000002-9E64-4E01-BD99-26E503AF3A06}"/>
            </c:ext>
          </c:extLst>
        </c:ser>
        <c:dLbls>
          <c:showLegendKey val="0"/>
          <c:showVal val="1"/>
          <c:showCatName val="0"/>
          <c:showSerName val="0"/>
          <c:showPercent val="0"/>
          <c:showBubbleSize val="0"/>
        </c:dLbls>
        <c:gapWidth val="75"/>
        <c:axId val="1340033071"/>
        <c:axId val="1340033487"/>
      </c:barChart>
      <c:catAx>
        <c:axId val="134003307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1340033487"/>
        <c:crosses val="autoZero"/>
        <c:auto val="1"/>
        <c:lblAlgn val="ctr"/>
        <c:lblOffset val="100"/>
        <c:noMultiLvlLbl val="0"/>
      </c:catAx>
      <c:valAx>
        <c:axId val="1340033487"/>
        <c:scaling>
          <c:orientation val="minMax"/>
        </c:scaling>
        <c:delete val="0"/>
        <c:axPos val="l"/>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40033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tx>
                <c:rich>
                  <a:bodyPr/>
                  <a:lstStyle/>
                  <a:p>
                    <a:fld id="{D9CAF6FC-6668-4C5A-8ED7-3184A29ABC39}" type="VALUE">
                      <a:rPr lang="en-US">
                        <a:solidFill>
                          <a:schemeClr val="tx1"/>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683-4FE9-8328-5E60D531BB71}"/>
                </c:ext>
              </c:extLst>
            </c:dLbl>
            <c:dLbl>
              <c:idx val="1"/>
              <c:tx>
                <c:rich>
                  <a:bodyPr/>
                  <a:lstStyle/>
                  <a:p>
                    <a:fld id="{B9877076-77F9-4780-82DE-92C3ADD322B8}" type="VALUE">
                      <a:rPr lang="en-US">
                        <a:solidFill>
                          <a:schemeClr val="tx1"/>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683-4FE9-8328-5E60D531BB71}"/>
                </c:ext>
              </c:extLst>
            </c:dLbl>
            <c:dLbl>
              <c:idx val="2"/>
              <c:tx>
                <c:rich>
                  <a:bodyPr/>
                  <a:lstStyle/>
                  <a:p>
                    <a:fld id="{2AA216DF-293C-490B-BD6A-035D1E80A95F}" type="VALUE">
                      <a:rPr lang="en-US">
                        <a:solidFill>
                          <a:schemeClr val="tx1"/>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83-4FE9-8328-5E60D531BB71}"/>
                </c:ext>
              </c:extLst>
            </c:dLbl>
            <c:dLbl>
              <c:idx val="3"/>
              <c:tx>
                <c:rich>
                  <a:bodyPr/>
                  <a:lstStyle/>
                  <a:p>
                    <a:fld id="{667D9872-92F5-4079-848F-89DBB220F2DF}" type="VALUE">
                      <a:rPr lang="en-US">
                        <a:solidFill>
                          <a:schemeClr val="tx1"/>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683-4FE9-8328-5E60D531BB71}"/>
                </c:ext>
              </c:extLst>
            </c:dLbl>
            <c:dLbl>
              <c:idx val="4"/>
              <c:tx>
                <c:rich>
                  <a:bodyPr/>
                  <a:lstStyle/>
                  <a:p>
                    <a:fld id="{B9EE1791-4E75-4BAD-9192-8FA2D52CF1D1}" type="VALUE">
                      <a:rPr lang="en-US">
                        <a:solidFill>
                          <a:schemeClr val="tx1"/>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683-4FE9-8328-5E60D531BB71}"/>
                </c:ext>
              </c:extLst>
            </c:dLbl>
            <c:dLbl>
              <c:idx val="5"/>
              <c:tx>
                <c:rich>
                  <a:bodyPr/>
                  <a:lstStyle/>
                  <a:p>
                    <a:r>
                      <a:rPr lang="en-US" dirty="0" smtClean="0">
                        <a:solidFill>
                          <a:schemeClr val="tx1"/>
                        </a:solidFill>
                      </a:rPr>
                      <a:t>5%</a:t>
                    </a:r>
                    <a:endParaRPr lang="en-US" dirty="0">
                      <a:solidFill>
                        <a:schemeClr val="tx1"/>
                      </a:solidFill>
                    </a:endParaRP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83-4FE9-8328-5E60D531BB71}"/>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Hoja1!$C$8:$H$8</c:f>
              <c:strCache>
                <c:ptCount val="6"/>
                <c:pt idx="0">
                  <c:v>Pichincha</c:v>
                </c:pt>
                <c:pt idx="1">
                  <c:v>Cotopaxi</c:v>
                </c:pt>
                <c:pt idx="2">
                  <c:v>Imbabura</c:v>
                </c:pt>
                <c:pt idx="3">
                  <c:v>Carchi</c:v>
                </c:pt>
                <c:pt idx="4">
                  <c:v>Azuay</c:v>
                </c:pt>
                <c:pt idx="5">
                  <c:v>Otros </c:v>
                </c:pt>
              </c:strCache>
            </c:strRef>
          </c:cat>
          <c:val>
            <c:numRef>
              <c:f>Hoja1!$C$9:$H$9</c:f>
              <c:numCache>
                <c:formatCode>0%</c:formatCode>
                <c:ptCount val="6"/>
                <c:pt idx="0">
                  <c:v>0.65</c:v>
                </c:pt>
                <c:pt idx="1">
                  <c:v>0.2</c:v>
                </c:pt>
                <c:pt idx="2">
                  <c:v>0.04</c:v>
                </c:pt>
                <c:pt idx="3">
                  <c:v>0.04</c:v>
                </c:pt>
                <c:pt idx="4">
                  <c:v>0.02</c:v>
                </c:pt>
                <c:pt idx="5">
                  <c:v>0.03</c:v>
                </c:pt>
              </c:numCache>
            </c:numRef>
          </c:val>
          <c:extLst>
            <c:ext xmlns:c16="http://schemas.microsoft.com/office/drawing/2014/chart" uri="{C3380CC4-5D6E-409C-BE32-E72D297353CC}">
              <c16:uniqueId val="{00000000-C8C1-46C6-A15B-588399E65F05}"/>
            </c:ext>
          </c:extLst>
        </c:ser>
        <c:dLbls>
          <c:dLblPos val="inEnd"/>
          <c:showLegendKey val="0"/>
          <c:showVal val="1"/>
          <c:showCatName val="0"/>
          <c:showSerName val="0"/>
          <c:showPercent val="0"/>
          <c:showBubbleSize val="0"/>
        </c:dLbls>
        <c:gapWidth val="41"/>
        <c:axId val="-1311349280"/>
        <c:axId val="-535652656"/>
      </c:barChart>
      <c:catAx>
        <c:axId val="-13113492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s-EC"/>
          </a:p>
        </c:txPr>
        <c:crossAx val="-535652656"/>
        <c:crosses val="autoZero"/>
        <c:auto val="1"/>
        <c:lblAlgn val="ctr"/>
        <c:lblOffset val="100"/>
        <c:noMultiLvlLbl val="0"/>
      </c:catAx>
      <c:valAx>
        <c:axId val="-535652656"/>
        <c:scaling>
          <c:orientation val="minMax"/>
        </c:scaling>
        <c:delete val="1"/>
        <c:axPos val="l"/>
        <c:numFmt formatCode="0%" sourceLinked="1"/>
        <c:majorTickMark val="none"/>
        <c:minorTickMark val="none"/>
        <c:tickLblPos val="nextTo"/>
        <c:crossAx val="-131134928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S"/>
              <a:t>ESTRUCTURA ESTADO SITUACION FINANCIERA 2012 - 2017</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3.9229591740167311E-2"/>
          <c:y val="0.24287547920196614"/>
          <c:w val="0.94208623057639751"/>
          <c:h val="0.60144009762714501"/>
        </c:manualLayout>
      </c:layout>
      <c:barChart>
        <c:barDir val="col"/>
        <c:grouping val="clustered"/>
        <c:varyColors val="0"/>
        <c:ser>
          <c:idx val="0"/>
          <c:order val="0"/>
          <c:tx>
            <c:strRef>
              <c:f>'[GRAFICOS ESCENARIOS.xlsx]Merinoroses Cia. Ltda'!$A$13</c:f>
              <c:strCache>
                <c:ptCount val="1"/>
                <c:pt idx="0">
                  <c:v>ACTIVO TOTAL </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'[GRAFICOS ESCENARIOS.xlsx]Merinoroses Cia. Ltda'!$B$12:$G$12</c:f>
              <c:numCache>
                <c:formatCode>General</c:formatCode>
                <c:ptCount val="6"/>
                <c:pt idx="0">
                  <c:v>2012</c:v>
                </c:pt>
                <c:pt idx="1">
                  <c:v>2013</c:v>
                </c:pt>
                <c:pt idx="2">
                  <c:v>2014</c:v>
                </c:pt>
                <c:pt idx="3">
                  <c:v>2015</c:v>
                </c:pt>
                <c:pt idx="4">
                  <c:v>2016</c:v>
                </c:pt>
                <c:pt idx="5">
                  <c:v>2017</c:v>
                </c:pt>
              </c:numCache>
            </c:numRef>
          </c:cat>
          <c:val>
            <c:numRef>
              <c:f>'[GRAFICOS ESCENARIOS.xlsx]Merinoroses Cia. Ltda'!$B$13:$G$13</c:f>
              <c:numCache>
                <c:formatCode>General</c:formatCode>
                <c:ptCount val="6"/>
                <c:pt idx="0">
                  <c:v>1985533.0599999996</c:v>
                </c:pt>
                <c:pt idx="1">
                  <c:v>2423778.84</c:v>
                </c:pt>
                <c:pt idx="2">
                  <c:v>2899351.6999999997</c:v>
                </c:pt>
                <c:pt idx="3">
                  <c:v>2809326.5900000008</c:v>
                </c:pt>
                <c:pt idx="4">
                  <c:v>2871282.01</c:v>
                </c:pt>
                <c:pt idx="5">
                  <c:v>3043314.84</c:v>
                </c:pt>
              </c:numCache>
            </c:numRef>
          </c:val>
          <c:extLst>
            <c:ext xmlns:c16="http://schemas.microsoft.com/office/drawing/2014/chart" uri="{C3380CC4-5D6E-409C-BE32-E72D297353CC}">
              <c16:uniqueId val="{00000000-BC30-49C7-9C95-1FB678B6D236}"/>
            </c:ext>
          </c:extLst>
        </c:ser>
        <c:ser>
          <c:idx val="1"/>
          <c:order val="1"/>
          <c:tx>
            <c:strRef>
              <c:f>'[GRAFICOS ESCENARIOS.xlsx]Merinoroses Cia. Ltda'!$A$14</c:f>
              <c:strCache>
                <c:ptCount val="1"/>
                <c:pt idx="0">
                  <c:v>PASIVO TOTAL </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'[GRAFICOS ESCENARIOS.xlsx]Merinoroses Cia. Ltda'!$B$12:$G$12</c:f>
              <c:numCache>
                <c:formatCode>General</c:formatCode>
                <c:ptCount val="6"/>
                <c:pt idx="0">
                  <c:v>2012</c:v>
                </c:pt>
                <c:pt idx="1">
                  <c:v>2013</c:v>
                </c:pt>
                <c:pt idx="2">
                  <c:v>2014</c:v>
                </c:pt>
                <c:pt idx="3">
                  <c:v>2015</c:v>
                </c:pt>
                <c:pt idx="4">
                  <c:v>2016</c:v>
                </c:pt>
                <c:pt idx="5">
                  <c:v>2017</c:v>
                </c:pt>
              </c:numCache>
            </c:numRef>
          </c:cat>
          <c:val>
            <c:numRef>
              <c:f>'[GRAFICOS ESCENARIOS.xlsx]Merinoroses Cia. Ltda'!$B$14:$G$14</c:f>
              <c:numCache>
                <c:formatCode>General</c:formatCode>
                <c:ptCount val="6"/>
                <c:pt idx="0">
                  <c:v>317581.34999999998</c:v>
                </c:pt>
                <c:pt idx="1">
                  <c:v>628058.18000000005</c:v>
                </c:pt>
                <c:pt idx="2">
                  <c:v>1168901.17</c:v>
                </c:pt>
                <c:pt idx="3">
                  <c:v>1202924.95</c:v>
                </c:pt>
                <c:pt idx="4">
                  <c:v>1204001.42</c:v>
                </c:pt>
                <c:pt idx="5">
                  <c:v>1271612.42</c:v>
                </c:pt>
              </c:numCache>
            </c:numRef>
          </c:val>
          <c:extLst>
            <c:ext xmlns:c16="http://schemas.microsoft.com/office/drawing/2014/chart" uri="{C3380CC4-5D6E-409C-BE32-E72D297353CC}">
              <c16:uniqueId val="{00000001-BC30-49C7-9C95-1FB678B6D236}"/>
            </c:ext>
          </c:extLst>
        </c:ser>
        <c:ser>
          <c:idx val="2"/>
          <c:order val="2"/>
          <c:tx>
            <c:strRef>
              <c:f>'[GRAFICOS ESCENARIOS.xlsx]Merinoroses Cia. Ltda'!$A$15</c:f>
              <c:strCache>
                <c:ptCount val="1"/>
                <c:pt idx="0">
                  <c:v>PATRIMONIO TOTAL </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'[GRAFICOS ESCENARIOS.xlsx]Merinoroses Cia. Ltda'!$B$12:$G$12</c:f>
              <c:numCache>
                <c:formatCode>General</c:formatCode>
                <c:ptCount val="6"/>
                <c:pt idx="0">
                  <c:v>2012</c:v>
                </c:pt>
                <c:pt idx="1">
                  <c:v>2013</c:v>
                </c:pt>
                <c:pt idx="2">
                  <c:v>2014</c:v>
                </c:pt>
                <c:pt idx="3">
                  <c:v>2015</c:v>
                </c:pt>
                <c:pt idx="4">
                  <c:v>2016</c:v>
                </c:pt>
                <c:pt idx="5">
                  <c:v>2017</c:v>
                </c:pt>
              </c:numCache>
            </c:numRef>
          </c:cat>
          <c:val>
            <c:numRef>
              <c:f>'[GRAFICOS ESCENARIOS.xlsx]Merinoroses Cia. Ltda'!$B$15:$G$15</c:f>
              <c:numCache>
                <c:formatCode>General</c:formatCode>
                <c:ptCount val="6"/>
                <c:pt idx="0">
                  <c:v>1667951.71</c:v>
                </c:pt>
                <c:pt idx="1">
                  <c:v>1795720.6600000001</c:v>
                </c:pt>
                <c:pt idx="2">
                  <c:v>1730450.53</c:v>
                </c:pt>
                <c:pt idx="3">
                  <c:v>1606401.6400000001</c:v>
                </c:pt>
                <c:pt idx="4">
                  <c:v>1667280.59</c:v>
                </c:pt>
                <c:pt idx="5">
                  <c:v>1771702.42</c:v>
                </c:pt>
              </c:numCache>
            </c:numRef>
          </c:val>
          <c:extLst>
            <c:ext xmlns:c16="http://schemas.microsoft.com/office/drawing/2014/chart" uri="{C3380CC4-5D6E-409C-BE32-E72D297353CC}">
              <c16:uniqueId val="{00000002-BC30-49C7-9C95-1FB678B6D236}"/>
            </c:ext>
          </c:extLst>
        </c:ser>
        <c:dLbls>
          <c:dLblPos val="outEnd"/>
          <c:showLegendKey val="0"/>
          <c:showVal val="1"/>
          <c:showCatName val="0"/>
          <c:showSerName val="0"/>
          <c:showPercent val="0"/>
          <c:showBubbleSize val="0"/>
        </c:dLbls>
        <c:gapWidth val="444"/>
        <c:overlap val="-90"/>
        <c:axId val="-527589584"/>
        <c:axId val="-527591216"/>
      </c:barChart>
      <c:catAx>
        <c:axId val="-527589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527591216"/>
        <c:crosses val="autoZero"/>
        <c:auto val="1"/>
        <c:lblAlgn val="ctr"/>
        <c:lblOffset val="100"/>
        <c:noMultiLvlLbl val="0"/>
      </c:catAx>
      <c:valAx>
        <c:axId val="-527591216"/>
        <c:scaling>
          <c:orientation val="minMax"/>
        </c:scaling>
        <c:delete val="1"/>
        <c:axPos val="l"/>
        <c:numFmt formatCode="General" sourceLinked="1"/>
        <c:majorTickMark val="none"/>
        <c:minorTickMark val="none"/>
        <c:tickLblPos val="nextTo"/>
        <c:crossAx val="-527589584"/>
        <c:crosses val="autoZero"/>
        <c:crossBetween val="between"/>
      </c:valAx>
      <c:spPr>
        <a:noFill/>
        <a:ln>
          <a:noFill/>
        </a:ln>
        <a:effectLst/>
      </c:spPr>
    </c:plotArea>
    <c:legend>
      <c:legendPos val="t"/>
      <c:layout>
        <c:manualLayout>
          <c:xMode val="edge"/>
          <c:yMode val="edge"/>
          <c:x val="0.18852838914736586"/>
          <c:y val="0.93414361108612631"/>
          <c:w val="0.65262090541444273"/>
          <c:h val="6.512345603982877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ESTRUCTURA ESTADO DE RESULTADOS 2012 - 2017</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'[GRAFICOS ESCENARIOS.xlsx]Merinoroses Cia. Ltda'!$A$18</c:f>
              <c:strCache>
                <c:ptCount val="1"/>
                <c:pt idx="0">
                  <c:v>TOTAL INGRESOS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'[GRAFICOS ESCENARIOS.xlsx]Merinoroses Cia. Ltda'!$B$17:$G$17</c:f>
              <c:numCache>
                <c:formatCode>General</c:formatCode>
                <c:ptCount val="6"/>
                <c:pt idx="0">
                  <c:v>2012</c:v>
                </c:pt>
                <c:pt idx="1">
                  <c:v>2013</c:v>
                </c:pt>
                <c:pt idx="2">
                  <c:v>2014</c:v>
                </c:pt>
                <c:pt idx="3">
                  <c:v>2015</c:v>
                </c:pt>
                <c:pt idx="4">
                  <c:v>2016</c:v>
                </c:pt>
                <c:pt idx="5">
                  <c:v>2017</c:v>
                </c:pt>
              </c:numCache>
            </c:numRef>
          </c:cat>
          <c:val>
            <c:numRef>
              <c:f>'[GRAFICOS ESCENARIOS.xlsx]Merinoroses Cia. Ltda'!$B$18:$G$18</c:f>
              <c:numCache>
                <c:formatCode>General</c:formatCode>
                <c:ptCount val="6"/>
                <c:pt idx="0">
                  <c:v>1882503.58</c:v>
                </c:pt>
                <c:pt idx="1">
                  <c:v>2939535.7399999998</c:v>
                </c:pt>
                <c:pt idx="2">
                  <c:v>2829600.37</c:v>
                </c:pt>
                <c:pt idx="3">
                  <c:v>2841057.19</c:v>
                </c:pt>
                <c:pt idx="4">
                  <c:v>3384397.98</c:v>
                </c:pt>
                <c:pt idx="5">
                  <c:v>3545745.38</c:v>
                </c:pt>
              </c:numCache>
            </c:numRef>
          </c:val>
          <c:extLst>
            <c:ext xmlns:c16="http://schemas.microsoft.com/office/drawing/2014/chart" uri="{C3380CC4-5D6E-409C-BE32-E72D297353CC}">
              <c16:uniqueId val="{00000000-6865-43D3-8878-401642E9B111}"/>
            </c:ext>
          </c:extLst>
        </c:ser>
        <c:ser>
          <c:idx val="1"/>
          <c:order val="1"/>
          <c:tx>
            <c:strRef>
              <c:f>'[GRAFICOS ESCENARIOS.xlsx]Merinoroses Cia. Ltda'!$A$19</c:f>
              <c:strCache>
                <c:ptCount val="1"/>
                <c:pt idx="0">
                  <c:v>TOTAL COSTOS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'[GRAFICOS ESCENARIOS.xlsx]Merinoroses Cia. Ltda'!$B$17:$G$17</c:f>
              <c:numCache>
                <c:formatCode>General</c:formatCode>
                <c:ptCount val="6"/>
                <c:pt idx="0">
                  <c:v>2012</c:v>
                </c:pt>
                <c:pt idx="1">
                  <c:v>2013</c:v>
                </c:pt>
                <c:pt idx="2">
                  <c:v>2014</c:v>
                </c:pt>
                <c:pt idx="3">
                  <c:v>2015</c:v>
                </c:pt>
                <c:pt idx="4">
                  <c:v>2016</c:v>
                </c:pt>
                <c:pt idx="5">
                  <c:v>2017</c:v>
                </c:pt>
              </c:numCache>
            </c:numRef>
          </c:cat>
          <c:val>
            <c:numRef>
              <c:f>'[GRAFICOS ESCENARIOS.xlsx]Merinoroses Cia. Ltda'!$B$19:$G$19</c:f>
              <c:numCache>
                <c:formatCode>General</c:formatCode>
                <c:ptCount val="6"/>
                <c:pt idx="0">
                  <c:v>1365042.76</c:v>
                </c:pt>
                <c:pt idx="1">
                  <c:v>2061450.35</c:v>
                </c:pt>
                <c:pt idx="2">
                  <c:v>2066526.99</c:v>
                </c:pt>
                <c:pt idx="3">
                  <c:v>2227966.13</c:v>
                </c:pt>
                <c:pt idx="4">
                  <c:v>2572316.31</c:v>
                </c:pt>
                <c:pt idx="5">
                  <c:v>2526205.1800000002</c:v>
                </c:pt>
              </c:numCache>
            </c:numRef>
          </c:val>
          <c:extLst>
            <c:ext xmlns:c16="http://schemas.microsoft.com/office/drawing/2014/chart" uri="{C3380CC4-5D6E-409C-BE32-E72D297353CC}">
              <c16:uniqueId val="{00000001-6865-43D3-8878-401642E9B111}"/>
            </c:ext>
          </c:extLst>
        </c:ser>
        <c:ser>
          <c:idx val="2"/>
          <c:order val="2"/>
          <c:tx>
            <c:strRef>
              <c:f>'[GRAFICOS ESCENARIOS.xlsx]Merinoroses Cia. Ltda'!$A$20</c:f>
              <c:strCache>
                <c:ptCount val="1"/>
                <c:pt idx="0">
                  <c:v>TOTAL GASTOS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'[GRAFICOS ESCENARIOS.xlsx]Merinoroses Cia. Ltda'!$B$17:$G$17</c:f>
              <c:numCache>
                <c:formatCode>General</c:formatCode>
                <c:ptCount val="6"/>
                <c:pt idx="0">
                  <c:v>2012</c:v>
                </c:pt>
                <c:pt idx="1">
                  <c:v>2013</c:v>
                </c:pt>
                <c:pt idx="2">
                  <c:v>2014</c:v>
                </c:pt>
                <c:pt idx="3">
                  <c:v>2015</c:v>
                </c:pt>
                <c:pt idx="4">
                  <c:v>2016</c:v>
                </c:pt>
                <c:pt idx="5">
                  <c:v>2017</c:v>
                </c:pt>
              </c:numCache>
            </c:numRef>
          </c:cat>
          <c:val>
            <c:numRef>
              <c:f>'[GRAFICOS ESCENARIOS.xlsx]Merinoroses Cia. Ltda'!$B$20:$G$20</c:f>
              <c:numCache>
                <c:formatCode>General</c:formatCode>
                <c:ptCount val="6"/>
                <c:pt idx="0">
                  <c:v>473506.98000000004</c:v>
                </c:pt>
                <c:pt idx="1">
                  <c:v>650446.33999999985</c:v>
                </c:pt>
                <c:pt idx="2">
                  <c:v>709337.90000000014</c:v>
                </c:pt>
                <c:pt idx="3">
                  <c:v>737139.93699999992</c:v>
                </c:pt>
                <c:pt idx="4">
                  <c:v>703878.4800000001</c:v>
                </c:pt>
                <c:pt idx="5">
                  <c:v>855903.91200000013</c:v>
                </c:pt>
              </c:numCache>
            </c:numRef>
          </c:val>
          <c:extLst>
            <c:ext xmlns:c16="http://schemas.microsoft.com/office/drawing/2014/chart" uri="{C3380CC4-5D6E-409C-BE32-E72D297353CC}">
              <c16:uniqueId val="{00000002-6865-43D3-8878-401642E9B111}"/>
            </c:ext>
          </c:extLst>
        </c:ser>
        <c:ser>
          <c:idx val="3"/>
          <c:order val="3"/>
          <c:tx>
            <c:strRef>
              <c:f>'[GRAFICOS ESCENARIOS.xlsx]Merinoroses Cia. Ltda'!$A$21</c:f>
              <c:strCache>
                <c:ptCount val="1"/>
                <c:pt idx="0">
                  <c:v>UTILIDAD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dLbl>
              <c:idx val="0"/>
              <c:layout>
                <c:manualLayout>
                  <c:x val="8.0080598068878548E-3"/>
                  <c:y val="-1.2726872828047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65-43D3-8878-401642E9B111}"/>
                </c:ext>
              </c:extLst>
            </c:dLbl>
            <c:dLbl>
              <c:idx val="3"/>
              <c:layout>
                <c:manualLayout>
                  <c:x val="5.338706537925144E-3"/>
                  <c:y val="0.189944134078212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65-43D3-8878-401642E9B111}"/>
                </c:ext>
              </c:extLst>
            </c:dLbl>
            <c:dLbl>
              <c:idx val="5"/>
              <c:layout>
                <c:manualLayout>
                  <c:x val="-2.1025237051387636E-3"/>
                  <c:y val="-8.29953518380034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65-43D3-8878-401642E9B111}"/>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'[GRAFICOS ESCENARIOS.xlsx]Merinoroses Cia. Ltda'!$B$17:$G$17</c:f>
              <c:numCache>
                <c:formatCode>General</c:formatCode>
                <c:ptCount val="6"/>
                <c:pt idx="0">
                  <c:v>2012</c:v>
                </c:pt>
                <c:pt idx="1">
                  <c:v>2013</c:v>
                </c:pt>
                <c:pt idx="2">
                  <c:v>2014</c:v>
                </c:pt>
                <c:pt idx="3">
                  <c:v>2015</c:v>
                </c:pt>
                <c:pt idx="4">
                  <c:v>2016</c:v>
                </c:pt>
                <c:pt idx="5">
                  <c:v>2017</c:v>
                </c:pt>
              </c:numCache>
            </c:numRef>
          </c:cat>
          <c:val>
            <c:numRef>
              <c:f>'[GRAFICOS ESCENARIOS.xlsx]Merinoroses Cia. Ltda'!$B$21:$G$21</c:f>
              <c:numCache>
                <c:formatCode>General</c:formatCode>
                <c:ptCount val="6"/>
                <c:pt idx="0">
                  <c:v>43953.840000000084</c:v>
                </c:pt>
                <c:pt idx="1">
                  <c:v>227639.04999999981</c:v>
                </c:pt>
                <c:pt idx="2">
                  <c:v>53735.479999999981</c:v>
                </c:pt>
                <c:pt idx="3">
                  <c:v>-124048.87699999986</c:v>
                </c:pt>
                <c:pt idx="4">
                  <c:v>108203.18999999994</c:v>
                </c:pt>
                <c:pt idx="5">
                  <c:v>163636.28799999971</c:v>
                </c:pt>
              </c:numCache>
            </c:numRef>
          </c:val>
          <c:extLst>
            <c:ext xmlns:c16="http://schemas.microsoft.com/office/drawing/2014/chart" uri="{C3380CC4-5D6E-409C-BE32-E72D297353CC}">
              <c16:uniqueId val="{00000006-6865-43D3-8878-401642E9B111}"/>
            </c:ext>
          </c:extLst>
        </c:ser>
        <c:dLbls>
          <c:showLegendKey val="0"/>
          <c:showVal val="1"/>
          <c:showCatName val="0"/>
          <c:showSerName val="0"/>
          <c:showPercent val="0"/>
          <c:showBubbleSize val="0"/>
        </c:dLbls>
        <c:gapWidth val="150"/>
        <c:overlap val="-25"/>
        <c:axId val="-527593392"/>
        <c:axId val="-527597744"/>
      </c:barChart>
      <c:catAx>
        <c:axId val="-5275933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27597744"/>
        <c:crosses val="autoZero"/>
        <c:auto val="1"/>
        <c:lblAlgn val="ctr"/>
        <c:lblOffset val="100"/>
        <c:noMultiLvlLbl val="0"/>
      </c:catAx>
      <c:valAx>
        <c:axId val="-527597744"/>
        <c:scaling>
          <c:orientation val="minMax"/>
        </c:scaling>
        <c:delete val="1"/>
        <c:axPos val="l"/>
        <c:numFmt formatCode="General" sourceLinked="1"/>
        <c:majorTickMark val="none"/>
        <c:minorTickMark val="none"/>
        <c:tickLblPos val="nextTo"/>
        <c:crossAx val="-527593392"/>
        <c:crosses val="autoZero"/>
        <c:crossBetween val="between"/>
      </c:valAx>
      <c:spPr>
        <a:noFill/>
        <a:ln>
          <a:noFill/>
        </a:ln>
        <a:effectLst/>
      </c:spPr>
    </c:plotArea>
    <c:legend>
      <c:legendPos val="t"/>
      <c:layout>
        <c:manualLayout>
          <c:xMode val="edge"/>
          <c:yMode val="edge"/>
          <c:x val="0.10144568700504314"/>
          <c:y val="0.92226632496471672"/>
          <c:w val="0.81312443013886015"/>
          <c:h val="7.075523556190613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ROA - ROE Neto Epresa Merinoroses Cia. Ltda.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'INDICADORES '!$C$18</c:f>
              <c:strCache>
                <c:ptCount val="1"/>
                <c:pt idx="0">
                  <c:v>roa neto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'INDICADORES '!$D$17:$I$17</c:f>
              <c:numCache>
                <c:formatCode>General</c:formatCode>
                <c:ptCount val="6"/>
                <c:pt idx="0">
                  <c:v>2012</c:v>
                </c:pt>
                <c:pt idx="1">
                  <c:v>2013</c:v>
                </c:pt>
                <c:pt idx="2">
                  <c:v>2014</c:v>
                </c:pt>
                <c:pt idx="3">
                  <c:v>2015</c:v>
                </c:pt>
                <c:pt idx="4">
                  <c:v>2016</c:v>
                </c:pt>
                <c:pt idx="5">
                  <c:v>2017</c:v>
                </c:pt>
              </c:numCache>
            </c:numRef>
          </c:cat>
          <c:val>
            <c:numRef>
              <c:f>'INDICADORES '!$D$18:$I$18</c:f>
              <c:numCache>
                <c:formatCode>_(* #,##0.00_);_(* \(#,##0.00\);_(* "-"??_);_(@_)</c:formatCode>
                <c:ptCount val="6"/>
                <c:pt idx="0">
                  <c:v>2.2137047670211043E-2</c:v>
                </c:pt>
                <c:pt idx="1">
                  <c:v>5.865185290585341E-2</c:v>
                </c:pt>
                <c:pt idx="2">
                  <c:v>5.9064824733060161E-3</c:v>
                </c:pt>
                <c:pt idx="3">
                  <c:v>-4.415609436138928E-2</c:v>
                </c:pt>
                <c:pt idx="4">
                  <c:v>1.9082437673894666E-2</c:v>
                </c:pt>
                <c:pt idx="5">
                  <c:v>3.4311872247828293E-2</c:v>
                </c:pt>
              </c:numCache>
            </c:numRef>
          </c:val>
          <c:extLst>
            <c:ext xmlns:c16="http://schemas.microsoft.com/office/drawing/2014/chart" uri="{C3380CC4-5D6E-409C-BE32-E72D297353CC}">
              <c16:uniqueId val="{00000000-C4DA-4CD8-8ED9-8806079B1F5F}"/>
            </c:ext>
          </c:extLst>
        </c:ser>
        <c:ser>
          <c:idx val="1"/>
          <c:order val="1"/>
          <c:tx>
            <c:strRef>
              <c:f>'INDICADORES '!$C$19</c:f>
              <c:strCache>
                <c:ptCount val="1"/>
                <c:pt idx="0">
                  <c:v>roe neto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'INDICADORES '!$D$17:$I$17</c:f>
              <c:numCache>
                <c:formatCode>General</c:formatCode>
                <c:ptCount val="6"/>
                <c:pt idx="0">
                  <c:v>2012</c:v>
                </c:pt>
                <c:pt idx="1">
                  <c:v>2013</c:v>
                </c:pt>
                <c:pt idx="2">
                  <c:v>2014</c:v>
                </c:pt>
                <c:pt idx="3">
                  <c:v>2015</c:v>
                </c:pt>
                <c:pt idx="4">
                  <c:v>2016</c:v>
                </c:pt>
                <c:pt idx="5">
                  <c:v>2017</c:v>
                </c:pt>
              </c:numCache>
            </c:numRef>
          </c:cat>
          <c:val>
            <c:numRef>
              <c:f>'INDICADORES '!$D$19:$I$19</c:f>
              <c:numCache>
                <c:formatCode>_(* #,##0.00_);_(* \(#,##0.00\);_(* "-"??_);_(@_)</c:formatCode>
                <c:ptCount val="6"/>
                <c:pt idx="0">
                  <c:v>2.6351985933693485E-2</c:v>
                </c:pt>
                <c:pt idx="1">
                  <c:v>7.9165497823029993E-2</c:v>
                </c:pt>
                <c:pt idx="2">
                  <c:v>9.8962493888802485E-3</c:v>
                </c:pt>
                <c:pt idx="3">
                  <c:v>-7.7221590734929776E-2</c:v>
                </c:pt>
                <c:pt idx="4">
                  <c:v>3.2862530955272501E-2</c:v>
                </c:pt>
                <c:pt idx="5">
                  <c:v>5.8938695811004201E-2</c:v>
                </c:pt>
              </c:numCache>
            </c:numRef>
          </c:val>
          <c:extLst>
            <c:ext xmlns:c16="http://schemas.microsoft.com/office/drawing/2014/chart" uri="{C3380CC4-5D6E-409C-BE32-E72D297353CC}">
              <c16:uniqueId val="{00000001-C4DA-4CD8-8ED9-8806079B1F5F}"/>
            </c:ext>
          </c:extLst>
        </c:ser>
        <c:dLbls>
          <c:showLegendKey val="0"/>
          <c:showVal val="1"/>
          <c:showCatName val="0"/>
          <c:showSerName val="0"/>
          <c:showPercent val="0"/>
          <c:showBubbleSize val="0"/>
        </c:dLbls>
        <c:gapWidth val="100"/>
        <c:overlap val="-24"/>
        <c:axId val="-527592304"/>
        <c:axId val="-527588496"/>
      </c:barChart>
      <c:catAx>
        <c:axId val="-527592304"/>
        <c:scaling>
          <c:orientation val="minMax"/>
        </c:scaling>
        <c:delete val="0"/>
        <c:axPos val="b"/>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27588496"/>
        <c:crosses val="autoZero"/>
        <c:auto val="1"/>
        <c:lblAlgn val="ctr"/>
        <c:lblOffset val="100"/>
        <c:noMultiLvlLbl val="0"/>
      </c:catAx>
      <c:valAx>
        <c:axId val="-527588496"/>
        <c:scaling>
          <c:orientation val="minMax"/>
        </c:scaling>
        <c:delete val="0"/>
        <c:axPos val="l"/>
        <c:majorGridlines>
          <c:spPr>
            <a:ln w="9525" cap="flat" cmpd="sng" algn="ctr">
              <a:solidFill>
                <a:schemeClr val="tx2">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2759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Hoja2!$B$4</c:f>
              <c:strCache>
                <c:ptCount val="1"/>
                <c:pt idx="0">
                  <c:v>MARGEN BRUTO </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Hoja2!$C$3:$H$3</c:f>
              <c:numCache>
                <c:formatCode>General</c:formatCode>
                <c:ptCount val="6"/>
                <c:pt idx="0">
                  <c:v>2012</c:v>
                </c:pt>
                <c:pt idx="1">
                  <c:v>2013</c:v>
                </c:pt>
                <c:pt idx="2">
                  <c:v>2014</c:v>
                </c:pt>
                <c:pt idx="3">
                  <c:v>2015</c:v>
                </c:pt>
                <c:pt idx="4">
                  <c:v>2016</c:v>
                </c:pt>
                <c:pt idx="5">
                  <c:v>2017</c:v>
                </c:pt>
              </c:numCache>
            </c:numRef>
          </c:cat>
          <c:val>
            <c:numRef>
              <c:f>Hoja2!$C$4:$H$4</c:f>
              <c:numCache>
                <c:formatCode>0.00%</c:formatCode>
                <c:ptCount val="6"/>
                <c:pt idx="0">
                  <c:v>0.26200000000000001</c:v>
                </c:pt>
                <c:pt idx="1">
                  <c:v>0.29899999999999999</c:v>
                </c:pt>
                <c:pt idx="2">
                  <c:v>0.26500000000000001</c:v>
                </c:pt>
                <c:pt idx="3">
                  <c:v>0.20100000000000001</c:v>
                </c:pt>
                <c:pt idx="4">
                  <c:v>0.23200000000000001</c:v>
                </c:pt>
                <c:pt idx="5">
                  <c:v>0.28299999999999997</c:v>
                </c:pt>
              </c:numCache>
            </c:numRef>
          </c:val>
          <c:extLst>
            <c:ext xmlns:c16="http://schemas.microsoft.com/office/drawing/2014/chart" uri="{C3380CC4-5D6E-409C-BE32-E72D297353CC}">
              <c16:uniqueId val="{00000000-B668-44C1-BB14-FDDA7198EC30}"/>
            </c:ext>
          </c:extLst>
        </c:ser>
        <c:ser>
          <c:idx val="1"/>
          <c:order val="1"/>
          <c:tx>
            <c:strRef>
              <c:f>Hoja2!$B$5</c:f>
              <c:strCache>
                <c:ptCount val="1"/>
                <c:pt idx="0">
                  <c:v>MARGEN OPERACIONAL </c:v>
                </c:pt>
              </c:strCache>
            </c:strRef>
          </c:tx>
          <c:spPr>
            <a:solidFill>
              <a:schemeClr val="accent2"/>
            </a:solidFill>
            <a:ln>
              <a:noFill/>
            </a:ln>
            <a:effectLst/>
          </c:spPr>
          <c:invertIfNegative val="0"/>
          <c:dLbls>
            <c:dLbl>
              <c:idx val="3"/>
              <c:layout>
                <c:manualLayout>
                  <c:x val="0"/>
                  <c:y val="0.222222222222222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68-44C1-BB14-FDDA7198EC30}"/>
                </c:ext>
              </c:extLst>
            </c:dLbl>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Hoja2!$C$3:$H$3</c:f>
              <c:numCache>
                <c:formatCode>General</c:formatCode>
                <c:ptCount val="6"/>
                <c:pt idx="0">
                  <c:v>2012</c:v>
                </c:pt>
                <c:pt idx="1">
                  <c:v>2013</c:v>
                </c:pt>
                <c:pt idx="2">
                  <c:v>2014</c:v>
                </c:pt>
                <c:pt idx="3">
                  <c:v>2015</c:v>
                </c:pt>
                <c:pt idx="4">
                  <c:v>2016</c:v>
                </c:pt>
                <c:pt idx="5">
                  <c:v>2017</c:v>
                </c:pt>
              </c:numCache>
            </c:numRef>
          </c:cat>
          <c:val>
            <c:numRef>
              <c:f>Hoja2!$C$5:$H$5</c:f>
              <c:numCache>
                <c:formatCode>0.00%</c:formatCode>
                <c:ptCount val="6"/>
                <c:pt idx="0">
                  <c:v>2.5000000000000001E-2</c:v>
                </c:pt>
                <c:pt idx="1">
                  <c:v>0.09</c:v>
                </c:pt>
                <c:pt idx="2">
                  <c:v>0.02</c:v>
                </c:pt>
                <c:pt idx="3">
                  <c:v>-3.1E-2</c:v>
                </c:pt>
                <c:pt idx="4">
                  <c:v>3.5000000000000003E-2</c:v>
                </c:pt>
                <c:pt idx="5">
                  <c:v>5.7000000000000002E-2</c:v>
                </c:pt>
              </c:numCache>
            </c:numRef>
          </c:val>
          <c:extLst>
            <c:ext xmlns:c16="http://schemas.microsoft.com/office/drawing/2014/chart" uri="{C3380CC4-5D6E-409C-BE32-E72D297353CC}">
              <c16:uniqueId val="{00000002-B668-44C1-BB14-FDDA7198EC30}"/>
            </c:ext>
          </c:extLst>
        </c:ser>
        <c:ser>
          <c:idx val="2"/>
          <c:order val="2"/>
          <c:tx>
            <c:strRef>
              <c:f>Hoja2!$B$6</c:f>
              <c:strCache>
                <c:ptCount val="1"/>
                <c:pt idx="0">
                  <c:v>MARGEN NETO </c:v>
                </c:pt>
              </c:strCache>
            </c:strRef>
          </c:tx>
          <c:spPr>
            <a:solidFill>
              <a:schemeClr val="accent3"/>
            </a:solidFill>
            <a:ln>
              <a:noFill/>
            </a:ln>
            <a:effectLst/>
          </c:spPr>
          <c:invertIfNegative val="0"/>
          <c:dLbls>
            <c:dLbl>
              <c:idx val="3"/>
              <c:layout>
                <c:manualLayout>
                  <c:x val="0"/>
                  <c:y val="0.212962962962963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68-44C1-BB14-FDDA7198EC30}"/>
                </c:ext>
              </c:extLst>
            </c:dLbl>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Hoja2!$C$3:$H$3</c:f>
              <c:numCache>
                <c:formatCode>General</c:formatCode>
                <c:ptCount val="6"/>
                <c:pt idx="0">
                  <c:v>2012</c:v>
                </c:pt>
                <c:pt idx="1">
                  <c:v>2013</c:v>
                </c:pt>
                <c:pt idx="2">
                  <c:v>2014</c:v>
                </c:pt>
                <c:pt idx="3">
                  <c:v>2015</c:v>
                </c:pt>
                <c:pt idx="4">
                  <c:v>2016</c:v>
                </c:pt>
                <c:pt idx="5">
                  <c:v>2017</c:v>
                </c:pt>
              </c:numCache>
            </c:numRef>
          </c:cat>
          <c:val>
            <c:numRef>
              <c:f>Hoja2!$C$6:$H$6</c:f>
              <c:numCache>
                <c:formatCode>0.00%</c:formatCode>
                <c:ptCount val="6"/>
                <c:pt idx="0">
                  <c:v>1.6E-2</c:v>
                </c:pt>
                <c:pt idx="1">
                  <c:v>4.8000000000000001E-2</c:v>
                </c:pt>
                <c:pt idx="2">
                  <c:v>6.0000000000000001E-3</c:v>
                </c:pt>
                <c:pt idx="3">
                  <c:v>-3.1E-2</c:v>
                </c:pt>
                <c:pt idx="4">
                  <c:v>1.6E-2</c:v>
                </c:pt>
                <c:pt idx="5">
                  <c:v>0.03</c:v>
                </c:pt>
              </c:numCache>
            </c:numRef>
          </c:val>
          <c:extLst>
            <c:ext xmlns:c16="http://schemas.microsoft.com/office/drawing/2014/chart" uri="{C3380CC4-5D6E-409C-BE32-E72D297353CC}">
              <c16:uniqueId val="{00000004-B668-44C1-BB14-FDDA7198EC30}"/>
            </c:ext>
          </c:extLst>
        </c:ser>
        <c:dLbls>
          <c:showLegendKey val="0"/>
          <c:showVal val="1"/>
          <c:showCatName val="0"/>
          <c:showSerName val="0"/>
          <c:showPercent val="0"/>
          <c:showBubbleSize val="0"/>
        </c:dLbls>
        <c:gapWidth val="75"/>
        <c:axId val="1395676143"/>
        <c:axId val="1395668655"/>
      </c:barChart>
      <c:catAx>
        <c:axId val="139567614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1395668655"/>
        <c:crosses val="autoZero"/>
        <c:auto val="1"/>
        <c:lblAlgn val="ctr"/>
        <c:lblOffset val="100"/>
        <c:noMultiLvlLbl val="0"/>
      </c:catAx>
      <c:valAx>
        <c:axId val="1395668655"/>
        <c:scaling>
          <c:orientation val="minMax"/>
        </c:scaling>
        <c:delete val="0"/>
        <c:axPos val="l"/>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95676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S"/>
              <a:t>ESTRUCTURA ESTADO SITUACION FINANCIERA 2012 - 2017</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2.6398762451718256E-2"/>
          <c:y val="0.28760656505202742"/>
          <c:w val="0.94208623057639751"/>
          <c:h val="0.60144009762714501"/>
        </c:manualLayout>
      </c:layout>
      <c:barChart>
        <c:barDir val="col"/>
        <c:grouping val="clustered"/>
        <c:varyColors val="0"/>
        <c:ser>
          <c:idx val="0"/>
          <c:order val="0"/>
          <c:tx>
            <c:strRef>
              <c:f>'[GRAFICOS ESCENARIOS.xlsx]Rosamont S.A'!$A$13</c:f>
              <c:strCache>
                <c:ptCount val="1"/>
                <c:pt idx="0">
                  <c:v>ACTIVO TOTAL </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'[GRAFICOS ESCENARIOS.xlsx]Rosamont S.A'!$B$12:$G$12</c:f>
              <c:numCache>
                <c:formatCode>General</c:formatCode>
                <c:ptCount val="6"/>
                <c:pt idx="0">
                  <c:v>2012</c:v>
                </c:pt>
                <c:pt idx="1">
                  <c:v>2013</c:v>
                </c:pt>
                <c:pt idx="2">
                  <c:v>2014</c:v>
                </c:pt>
                <c:pt idx="3">
                  <c:v>2015</c:v>
                </c:pt>
                <c:pt idx="4">
                  <c:v>2016</c:v>
                </c:pt>
                <c:pt idx="5">
                  <c:v>2017</c:v>
                </c:pt>
              </c:numCache>
            </c:numRef>
          </c:cat>
          <c:val>
            <c:numRef>
              <c:f>'[GRAFICOS ESCENARIOS.xlsx]Rosamont S.A'!$B$13:$G$13</c:f>
              <c:numCache>
                <c:formatCode>General</c:formatCode>
                <c:ptCount val="6"/>
                <c:pt idx="0">
                  <c:v>2026489.4800000002</c:v>
                </c:pt>
                <c:pt idx="1">
                  <c:v>2071268.5000000002</c:v>
                </c:pt>
                <c:pt idx="2">
                  <c:v>2300132.54</c:v>
                </c:pt>
                <c:pt idx="3">
                  <c:v>487113.39999999997</c:v>
                </c:pt>
                <c:pt idx="4">
                  <c:v>8848.9699999999993</c:v>
                </c:pt>
                <c:pt idx="5">
                  <c:v>0</c:v>
                </c:pt>
              </c:numCache>
            </c:numRef>
          </c:val>
          <c:extLst>
            <c:ext xmlns:c16="http://schemas.microsoft.com/office/drawing/2014/chart" uri="{C3380CC4-5D6E-409C-BE32-E72D297353CC}">
              <c16:uniqueId val="{00000000-DD02-4A5E-858F-D1BE3594C2CA}"/>
            </c:ext>
          </c:extLst>
        </c:ser>
        <c:ser>
          <c:idx val="1"/>
          <c:order val="1"/>
          <c:tx>
            <c:strRef>
              <c:f>'[GRAFICOS ESCENARIOS.xlsx]Rosamont S.A'!$A$14</c:f>
              <c:strCache>
                <c:ptCount val="1"/>
                <c:pt idx="0">
                  <c:v>PASIVO TOTAL </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'[GRAFICOS ESCENARIOS.xlsx]Rosamont S.A'!$B$12:$G$12</c:f>
              <c:numCache>
                <c:formatCode>General</c:formatCode>
                <c:ptCount val="6"/>
                <c:pt idx="0">
                  <c:v>2012</c:v>
                </c:pt>
                <c:pt idx="1">
                  <c:v>2013</c:v>
                </c:pt>
                <c:pt idx="2">
                  <c:v>2014</c:v>
                </c:pt>
                <c:pt idx="3">
                  <c:v>2015</c:v>
                </c:pt>
                <c:pt idx="4">
                  <c:v>2016</c:v>
                </c:pt>
                <c:pt idx="5">
                  <c:v>2017</c:v>
                </c:pt>
              </c:numCache>
            </c:numRef>
          </c:cat>
          <c:val>
            <c:numRef>
              <c:f>'[GRAFICOS ESCENARIOS.xlsx]Rosamont S.A'!$B$14:$G$14</c:f>
              <c:numCache>
                <c:formatCode>_(* #,##0.00_);_(* \(#,##0.00\);_(* "-"??_);_(@_)</c:formatCode>
                <c:ptCount val="6"/>
                <c:pt idx="0">
                  <c:v>981307.83</c:v>
                </c:pt>
                <c:pt idx="1">
                  <c:v>1136121.01</c:v>
                </c:pt>
                <c:pt idx="2">
                  <c:v>1124553.42</c:v>
                </c:pt>
                <c:pt idx="3">
                  <c:v>959266.04</c:v>
                </c:pt>
                <c:pt idx="4">
                  <c:v>364080.95</c:v>
                </c:pt>
                <c:pt idx="5">
                  <c:v>476711.98</c:v>
                </c:pt>
              </c:numCache>
            </c:numRef>
          </c:val>
          <c:extLst>
            <c:ext xmlns:c16="http://schemas.microsoft.com/office/drawing/2014/chart" uri="{C3380CC4-5D6E-409C-BE32-E72D297353CC}">
              <c16:uniqueId val="{00000001-DD02-4A5E-858F-D1BE3594C2CA}"/>
            </c:ext>
          </c:extLst>
        </c:ser>
        <c:ser>
          <c:idx val="2"/>
          <c:order val="2"/>
          <c:tx>
            <c:strRef>
              <c:f>'[GRAFICOS ESCENARIOS.xlsx]Rosamont S.A'!$A$15</c:f>
              <c:strCache>
                <c:ptCount val="1"/>
                <c:pt idx="0">
                  <c:v>PATRIMONIO TOTAL </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'[GRAFICOS ESCENARIOS.xlsx]Rosamont S.A'!$B$12:$G$12</c:f>
              <c:numCache>
                <c:formatCode>General</c:formatCode>
                <c:ptCount val="6"/>
                <c:pt idx="0">
                  <c:v>2012</c:v>
                </c:pt>
                <c:pt idx="1">
                  <c:v>2013</c:v>
                </c:pt>
                <c:pt idx="2">
                  <c:v>2014</c:v>
                </c:pt>
                <c:pt idx="3">
                  <c:v>2015</c:v>
                </c:pt>
                <c:pt idx="4">
                  <c:v>2016</c:v>
                </c:pt>
                <c:pt idx="5">
                  <c:v>2017</c:v>
                </c:pt>
              </c:numCache>
            </c:numRef>
          </c:cat>
          <c:val>
            <c:numRef>
              <c:f>'[GRAFICOS ESCENARIOS.xlsx]Rosamont S.A'!$B$15:$G$15</c:f>
              <c:numCache>
                <c:formatCode>General</c:formatCode>
                <c:ptCount val="6"/>
                <c:pt idx="0">
                  <c:v>1045181.65</c:v>
                </c:pt>
                <c:pt idx="1">
                  <c:v>935147.49</c:v>
                </c:pt>
                <c:pt idx="2">
                  <c:v>1175579.1200000001</c:v>
                </c:pt>
                <c:pt idx="3">
                  <c:v>-472152.63999999978</c:v>
                </c:pt>
                <c:pt idx="4">
                  <c:v>-355231.9800000001</c:v>
                </c:pt>
                <c:pt idx="5">
                  <c:v>-476711.9800000001</c:v>
                </c:pt>
              </c:numCache>
            </c:numRef>
          </c:val>
          <c:extLst>
            <c:ext xmlns:c16="http://schemas.microsoft.com/office/drawing/2014/chart" uri="{C3380CC4-5D6E-409C-BE32-E72D297353CC}">
              <c16:uniqueId val="{00000002-DD02-4A5E-858F-D1BE3594C2CA}"/>
            </c:ext>
          </c:extLst>
        </c:ser>
        <c:dLbls>
          <c:dLblPos val="outEnd"/>
          <c:showLegendKey val="0"/>
          <c:showVal val="1"/>
          <c:showCatName val="0"/>
          <c:showSerName val="0"/>
          <c:showPercent val="0"/>
          <c:showBubbleSize val="0"/>
        </c:dLbls>
        <c:gapWidth val="444"/>
        <c:overlap val="-90"/>
        <c:axId val="-527595568"/>
        <c:axId val="-527600464"/>
      </c:barChart>
      <c:catAx>
        <c:axId val="-527595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527600464"/>
        <c:crosses val="autoZero"/>
        <c:auto val="1"/>
        <c:lblAlgn val="ctr"/>
        <c:lblOffset val="100"/>
        <c:noMultiLvlLbl val="0"/>
      </c:catAx>
      <c:valAx>
        <c:axId val="-527600464"/>
        <c:scaling>
          <c:orientation val="minMax"/>
        </c:scaling>
        <c:delete val="1"/>
        <c:axPos val="l"/>
        <c:numFmt formatCode="General" sourceLinked="1"/>
        <c:majorTickMark val="none"/>
        <c:minorTickMark val="none"/>
        <c:tickLblPos val="nextTo"/>
        <c:crossAx val="-527595568"/>
        <c:crosses val="autoZero"/>
        <c:crossBetween val="between"/>
      </c:valAx>
      <c:spPr>
        <a:noFill/>
        <a:ln>
          <a:noFill/>
        </a:ln>
        <a:effectLst/>
      </c:spPr>
    </c:plotArea>
    <c:legend>
      <c:legendPos val="t"/>
      <c:layout>
        <c:manualLayout>
          <c:xMode val="edge"/>
          <c:yMode val="edge"/>
          <c:x val="0.18852838914736586"/>
          <c:y val="0.93414361108612631"/>
          <c:w val="0.65262090541444273"/>
          <c:h val="6.512345603982877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ESTRUCTURA ESTADO DE RESULTADOS 2012 - 2017</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'[GRAFICOS ESCENARIOS.xlsx]Rosamont S.A'!$A$18</c:f>
              <c:strCache>
                <c:ptCount val="1"/>
                <c:pt idx="0">
                  <c:v>TOTAL INGRESOS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'[GRAFICOS ESCENARIOS.xlsx]Rosamont S.A'!$B$17:$G$17</c:f>
              <c:numCache>
                <c:formatCode>General</c:formatCode>
                <c:ptCount val="6"/>
                <c:pt idx="0">
                  <c:v>2012</c:v>
                </c:pt>
                <c:pt idx="1">
                  <c:v>2013</c:v>
                </c:pt>
                <c:pt idx="2">
                  <c:v>2014</c:v>
                </c:pt>
                <c:pt idx="3">
                  <c:v>2015</c:v>
                </c:pt>
                <c:pt idx="4">
                  <c:v>2016</c:v>
                </c:pt>
                <c:pt idx="5">
                  <c:v>2017</c:v>
                </c:pt>
              </c:numCache>
            </c:numRef>
          </c:cat>
          <c:val>
            <c:numRef>
              <c:f>'[GRAFICOS ESCENARIOS.xlsx]Rosamont S.A'!$B$18:$G$18</c:f>
              <c:numCache>
                <c:formatCode>General</c:formatCode>
                <c:ptCount val="6"/>
                <c:pt idx="0">
                  <c:v>1685854.16</c:v>
                </c:pt>
                <c:pt idx="1">
                  <c:v>1800287.83</c:v>
                </c:pt>
                <c:pt idx="2">
                  <c:v>1629132.1199999999</c:v>
                </c:pt>
                <c:pt idx="3">
                  <c:v>385391.67000000004</c:v>
                </c:pt>
                <c:pt idx="4">
                  <c:v>107127.43000000001</c:v>
                </c:pt>
                <c:pt idx="5">
                  <c:v>4000</c:v>
                </c:pt>
              </c:numCache>
            </c:numRef>
          </c:val>
          <c:extLst>
            <c:ext xmlns:c16="http://schemas.microsoft.com/office/drawing/2014/chart" uri="{C3380CC4-5D6E-409C-BE32-E72D297353CC}">
              <c16:uniqueId val="{00000000-C082-4432-9588-98F0A27A2612}"/>
            </c:ext>
          </c:extLst>
        </c:ser>
        <c:ser>
          <c:idx val="1"/>
          <c:order val="1"/>
          <c:tx>
            <c:strRef>
              <c:f>'[GRAFICOS ESCENARIOS.xlsx]Rosamont S.A'!$A$19</c:f>
              <c:strCache>
                <c:ptCount val="1"/>
                <c:pt idx="0">
                  <c:v>TOTAL COSTOS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'[GRAFICOS ESCENARIOS.xlsx]Rosamont S.A'!$B$17:$G$17</c:f>
              <c:numCache>
                <c:formatCode>General</c:formatCode>
                <c:ptCount val="6"/>
                <c:pt idx="0">
                  <c:v>2012</c:v>
                </c:pt>
                <c:pt idx="1">
                  <c:v>2013</c:v>
                </c:pt>
                <c:pt idx="2">
                  <c:v>2014</c:v>
                </c:pt>
                <c:pt idx="3">
                  <c:v>2015</c:v>
                </c:pt>
                <c:pt idx="4">
                  <c:v>2016</c:v>
                </c:pt>
                <c:pt idx="5">
                  <c:v>2017</c:v>
                </c:pt>
              </c:numCache>
            </c:numRef>
          </c:cat>
          <c:val>
            <c:numRef>
              <c:f>'[GRAFICOS ESCENARIOS.xlsx]Rosamont S.A'!$B$19:$G$19</c:f>
              <c:numCache>
                <c:formatCode>General</c:formatCode>
                <c:ptCount val="6"/>
                <c:pt idx="0">
                  <c:v>1371402.48</c:v>
                </c:pt>
                <c:pt idx="1">
                  <c:v>1534323.06</c:v>
                </c:pt>
                <c:pt idx="2">
                  <c:v>1501728.67</c:v>
                </c:pt>
                <c:pt idx="3">
                  <c:v>464239</c:v>
                </c:pt>
                <c:pt idx="4">
                  <c:v>9545.27</c:v>
                </c:pt>
                <c:pt idx="5">
                  <c:v>0</c:v>
                </c:pt>
              </c:numCache>
            </c:numRef>
          </c:val>
          <c:extLst>
            <c:ext xmlns:c16="http://schemas.microsoft.com/office/drawing/2014/chart" uri="{C3380CC4-5D6E-409C-BE32-E72D297353CC}">
              <c16:uniqueId val="{00000001-C082-4432-9588-98F0A27A2612}"/>
            </c:ext>
          </c:extLst>
        </c:ser>
        <c:ser>
          <c:idx val="2"/>
          <c:order val="2"/>
          <c:tx>
            <c:strRef>
              <c:f>'[GRAFICOS ESCENARIOS.xlsx]Rosamont S.A'!$A$20</c:f>
              <c:strCache>
                <c:ptCount val="1"/>
                <c:pt idx="0">
                  <c:v>TOTAL GASTOS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'[GRAFICOS ESCENARIOS.xlsx]Rosamont S.A'!$B$17:$G$17</c:f>
              <c:numCache>
                <c:formatCode>General</c:formatCode>
                <c:ptCount val="6"/>
                <c:pt idx="0">
                  <c:v>2012</c:v>
                </c:pt>
                <c:pt idx="1">
                  <c:v>2013</c:v>
                </c:pt>
                <c:pt idx="2">
                  <c:v>2014</c:v>
                </c:pt>
                <c:pt idx="3">
                  <c:v>2015</c:v>
                </c:pt>
                <c:pt idx="4">
                  <c:v>2016</c:v>
                </c:pt>
                <c:pt idx="5">
                  <c:v>2017</c:v>
                </c:pt>
              </c:numCache>
            </c:numRef>
          </c:cat>
          <c:val>
            <c:numRef>
              <c:f>'[GRAFICOS ESCENARIOS.xlsx]Rosamont S.A'!$B$20:$G$20</c:f>
              <c:numCache>
                <c:formatCode>General</c:formatCode>
                <c:ptCount val="6"/>
                <c:pt idx="0">
                  <c:v>329593.49</c:v>
                </c:pt>
                <c:pt idx="1">
                  <c:v>375998.93</c:v>
                </c:pt>
                <c:pt idx="2">
                  <c:v>290545.67000000004</c:v>
                </c:pt>
                <c:pt idx="3">
                  <c:v>1135564.3</c:v>
                </c:pt>
                <c:pt idx="4">
                  <c:v>237159.90999999997</c:v>
                </c:pt>
                <c:pt idx="5">
                  <c:v>4744.79</c:v>
                </c:pt>
              </c:numCache>
            </c:numRef>
          </c:val>
          <c:extLst>
            <c:ext xmlns:c16="http://schemas.microsoft.com/office/drawing/2014/chart" uri="{C3380CC4-5D6E-409C-BE32-E72D297353CC}">
              <c16:uniqueId val="{00000002-C082-4432-9588-98F0A27A2612}"/>
            </c:ext>
          </c:extLst>
        </c:ser>
        <c:ser>
          <c:idx val="3"/>
          <c:order val="3"/>
          <c:tx>
            <c:strRef>
              <c:f>'[GRAFICOS ESCENARIOS.xlsx]Rosamont S.A'!$A$21</c:f>
              <c:strCache>
                <c:ptCount val="1"/>
                <c:pt idx="0">
                  <c:v>UTILIDAD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dLbl>
              <c:idx val="0"/>
              <c:layout>
                <c:manualLayout>
                  <c:x val="8.0080071664307695E-3"/>
                  <c:y val="0.149494949494949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82-4432-9588-98F0A27A2612}"/>
                </c:ext>
              </c:extLst>
            </c:dLbl>
            <c:dLbl>
              <c:idx val="3"/>
              <c:layout>
                <c:manualLayout>
                  <c:x val="2.9647448933986045E-2"/>
                  <c:y val="7.3517126148705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82-4432-9588-98F0A27A2612}"/>
                </c:ext>
              </c:extLst>
            </c:dLbl>
            <c:dLbl>
              <c:idx val="5"/>
              <c:layout>
                <c:manualLayout>
                  <c:x val="8.0080957602723952E-3"/>
                  <c:y val="-5.140094330313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82-4432-9588-98F0A27A2612}"/>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'[GRAFICOS ESCENARIOS.xlsx]Rosamont S.A'!$B$17:$G$17</c:f>
              <c:numCache>
                <c:formatCode>General</c:formatCode>
                <c:ptCount val="6"/>
                <c:pt idx="0">
                  <c:v>2012</c:v>
                </c:pt>
                <c:pt idx="1">
                  <c:v>2013</c:v>
                </c:pt>
                <c:pt idx="2">
                  <c:v>2014</c:v>
                </c:pt>
                <c:pt idx="3">
                  <c:v>2015</c:v>
                </c:pt>
                <c:pt idx="4">
                  <c:v>2016</c:v>
                </c:pt>
                <c:pt idx="5">
                  <c:v>2017</c:v>
                </c:pt>
              </c:numCache>
            </c:numRef>
          </c:cat>
          <c:val>
            <c:numRef>
              <c:f>'[GRAFICOS ESCENARIOS.xlsx]Rosamont S.A'!$B$21:$G$21</c:f>
              <c:numCache>
                <c:formatCode>General</c:formatCode>
                <c:ptCount val="6"/>
                <c:pt idx="0">
                  <c:v>-15141.810000000056</c:v>
                </c:pt>
                <c:pt idx="1">
                  <c:v>-110034.15999999992</c:v>
                </c:pt>
                <c:pt idx="2">
                  <c:v>-163142.21999999997</c:v>
                </c:pt>
                <c:pt idx="3">
                  <c:v>-1214411.6299999999</c:v>
                </c:pt>
                <c:pt idx="4">
                  <c:v>-139577.74999999994</c:v>
                </c:pt>
                <c:pt idx="5">
                  <c:v>-744.79</c:v>
                </c:pt>
              </c:numCache>
            </c:numRef>
          </c:val>
          <c:extLst>
            <c:ext xmlns:c16="http://schemas.microsoft.com/office/drawing/2014/chart" uri="{C3380CC4-5D6E-409C-BE32-E72D297353CC}">
              <c16:uniqueId val="{00000006-C082-4432-9588-98F0A27A2612}"/>
            </c:ext>
          </c:extLst>
        </c:ser>
        <c:dLbls>
          <c:showLegendKey val="0"/>
          <c:showVal val="1"/>
          <c:showCatName val="0"/>
          <c:showSerName val="0"/>
          <c:showPercent val="0"/>
          <c:showBubbleSize val="0"/>
        </c:dLbls>
        <c:gapWidth val="150"/>
        <c:overlap val="-25"/>
        <c:axId val="-527596656"/>
        <c:axId val="-527592848"/>
      </c:barChart>
      <c:catAx>
        <c:axId val="-527596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27592848"/>
        <c:crosses val="autoZero"/>
        <c:auto val="1"/>
        <c:lblAlgn val="ctr"/>
        <c:lblOffset val="100"/>
        <c:noMultiLvlLbl val="0"/>
      </c:catAx>
      <c:valAx>
        <c:axId val="-527592848"/>
        <c:scaling>
          <c:orientation val="minMax"/>
        </c:scaling>
        <c:delete val="1"/>
        <c:axPos val="l"/>
        <c:numFmt formatCode="General" sourceLinked="1"/>
        <c:majorTickMark val="none"/>
        <c:minorTickMark val="none"/>
        <c:tickLblPos val="nextTo"/>
        <c:crossAx val="-527596656"/>
        <c:crosses val="autoZero"/>
        <c:crossBetween val="between"/>
      </c:valAx>
      <c:spPr>
        <a:noFill/>
        <a:ln>
          <a:noFill/>
        </a:ln>
        <a:effectLst/>
      </c:spPr>
    </c:plotArea>
    <c:legend>
      <c:legendPos val="t"/>
      <c:layout>
        <c:manualLayout>
          <c:xMode val="edge"/>
          <c:yMode val="edge"/>
          <c:x val="0.10144568700504314"/>
          <c:y val="0.92226632496471672"/>
          <c:w val="0.81312443013886015"/>
          <c:h val="7.075523556190613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EC" b="1"/>
              <a:t>MARGEN DE BENEFICIOS EMPRESA ROSAMONT S.A</a:t>
            </a:r>
          </a:p>
        </c:rich>
      </c:tx>
      <c:layout>
        <c:manualLayout>
          <c:xMode val="edge"/>
          <c:yMode val="edge"/>
          <c:x val="0.21036293191131597"/>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C"/>
        </a:p>
      </c:txPr>
    </c:title>
    <c:autoTitleDeleted val="0"/>
    <c:plotArea>
      <c:layout/>
      <c:barChart>
        <c:barDir val="col"/>
        <c:grouping val="clustered"/>
        <c:varyColors val="0"/>
        <c:ser>
          <c:idx val="5"/>
          <c:order val="0"/>
          <c:tx>
            <c:strRef>
              <c:f>EMP.ESCEN!$C$57</c:f>
              <c:strCache>
                <c:ptCount val="1"/>
                <c:pt idx="0">
                  <c:v>MARGEN BRUTO </c:v>
                </c:pt>
              </c:strCache>
            </c:strRef>
          </c:tx>
          <c:spPr>
            <a:solidFill>
              <a:schemeClr val="accent5">
                <a:lumMod val="60000"/>
              </a:schemeClr>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EMP.ESCEN!$D$55:$I$55</c:f>
              <c:numCache>
                <c:formatCode>General</c:formatCode>
                <c:ptCount val="6"/>
                <c:pt idx="0">
                  <c:v>2012</c:v>
                </c:pt>
                <c:pt idx="1">
                  <c:v>2013</c:v>
                </c:pt>
                <c:pt idx="2">
                  <c:v>2014</c:v>
                </c:pt>
                <c:pt idx="3">
                  <c:v>2015</c:v>
                </c:pt>
                <c:pt idx="4">
                  <c:v>2016</c:v>
                </c:pt>
                <c:pt idx="5">
                  <c:v>2017</c:v>
                </c:pt>
              </c:numCache>
            </c:numRef>
          </c:cat>
          <c:val>
            <c:numRef>
              <c:f>EMP.ESCEN!$D$57:$I$57</c:f>
              <c:numCache>
                <c:formatCode>0.0%</c:formatCode>
                <c:ptCount val="6"/>
                <c:pt idx="0">
                  <c:v>0.17654527044071205</c:v>
                </c:pt>
                <c:pt idx="1">
                  <c:v>0.14059425297470032</c:v>
                </c:pt>
                <c:pt idx="2">
                  <c:v>3.7185942567638276E-2</c:v>
                </c:pt>
                <c:pt idx="3">
                  <c:v>-1.0085621940655822</c:v>
                </c:pt>
                <c:pt idx="4">
                  <c:v>-2.1817566666666668</c:v>
                </c:pt>
                <c:pt idx="5">
                  <c:v>0</c:v>
                </c:pt>
              </c:numCache>
            </c:numRef>
          </c:val>
          <c:extLst>
            <c:ext xmlns:c16="http://schemas.microsoft.com/office/drawing/2014/chart" uri="{C3380CC4-5D6E-409C-BE32-E72D297353CC}">
              <c16:uniqueId val="{00000000-2E1E-4382-9288-1586F8BDACAB}"/>
            </c:ext>
          </c:extLst>
        </c:ser>
        <c:ser>
          <c:idx val="0"/>
          <c:order val="1"/>
          <c:tx>
            <c:strRef>
              <c:f>EMP.ESCEN!$C$58</c:f>
              <c:strCache>
                <c:ptCount val="1"/>
                <c:pt idx="0">
                  <c:v>MARGEN OPERACIONAL </c:v>
                </c:pt>
              </c:strCache>
            </c:strRef>
          </c:tx>
          <c:spPr>
            <a:solidFill>
              <a:schemeClr val="accent1"/>
            </a:solidFill>
            <a:ln>
              <a:noFill/>
            </a:ln>
            <a:effectLst/>
          </c:spPr>
          <c:invertIfNegative val="0"/>
          <c:dLbls>
            <c:dLbl>
              <c:idx val="3"/>
              <c:layout>
                <c:manualLayout>
                  <c:x val="0"/>
                  <c:y val="1.388888888888897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E1E-4382-9288-1586F8BDACAB}"/>
                </c:ext>
              </c:extLst>
            </c:dLbl>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EMP.ESCEN!$D$55:$I$55</c:f>
              <c:numCache>
                <c:formatCode>General</c:formatCode>
                <c:ptCount val="6"/>
                <c:pt idx="0">
                  <c:v>2012</c:v>
                </c:pt>
                <c:pt idx="1">
                  <c:v>2013</c:v>
                </c:pt>
                <c:pt idx="2">
                  <c:v>2014</c:v>
                </c:pt>
                <c:pt idx="3">
                  <c:v>2015</c:v>
                </c:pt>
                <c:pt idx="4">
                  <c:v>2016</c:v>
                </c:pt>
                <c:pt idx="5">
                  <c:v>2017</c:v>
                </c:pt>
              </c:numCache>
            </c:numRef>
          </c:cat>
          <c:val>
            <c:numRef>
              <c:f>EMP.ESCEN!$D$58:$I$58</c:f>
              <c:numCache>
                <c:formatCode>0.0%</c:formatCode>
                <c:ptCount val="6"/>
                <c:pt idx="0">
                  <c:v>-9.4267202482498369E-3</c:v>
                </c:pt>
                <c:pt idx="1">
                  <c:v>-4.2720180680523211E-2</c:v>
                </c:pt>
                <c:pt idx="2">
                  <c:v>-0.13461451131259278</c:v>
                </c:pt>
                <c:pt idx="3">
                  <c:v>-5.868490898261113</c:v>
                </c:pt>
                <c:pt idx="4">
                  <c:v>-75.39730999999999</c:v>
                </c:pt>
                <c:pt idx="5">
                  <c:v>0</c:v>
                </c:pt>
              </c:numCache>
            </c:numRef>
          </c:val>
          <c:extLst>
            <c:ext xmlns:c16="http://schemas.microsoft.com/office/drawing/2014/chart" uri="{C3380CC4-5D6E-409C-BE32-E72D297353CC}">
              <c16:uniqueId val="{00000002-2E1E-4382-9288-1586F8BDACAB}"/>
            </c:ext>
          </c:extLst>
        </c:ser>
        <c:ser>
          <c:idx val="1"/>
          <c:order val="2"/>
          <c:tx>
            <c:strRef>
              <c:f>EMP.ESCEN!$C$59</c:f>
              <c:strCache>
                <c:ptCount val="1"/>
                <c:pt idx="0">
                  <c:v>MARGEN NETO </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EMP.ESCEN!$D$55:$I$55</c:f>
              <c:numCache>
                <c:formatCode>General</c:formatCode>
                <c:ptCount val="6"/>
                <c:pt idx="0">
                  <c:v>2012</c:v>
                </c:pt>
                <c:pt idx="1">
                  <c:v>2013</c:v>
                </c:pt>
                <c:pt idx="2">
                  <c:v>2014</c:v>
                </c:pt>
                <c:pt idx="3">
                  <c:v>2015</c:v>
                </c:pt>
                <c:pt idx="4">
                  <c:v>2016</c:v>
                </c:pt>
                <c:pt idx="5">
                  <c:v>2017</c:v>
                </c:pt>
              </c:numCache>
            </c:numRef>
          </c:cat>
          <c:val>
            <c:numRef>
              <c:f>EMP.ESCEN!$D$59:$I$59</c:f>
              <c:numCache>
                <c:formatCode>0.0%</c:formatCode>
                <c:ptCount val="6"/>
                <c:pt idx="0">
                  <c:v>-9.0918568694641141E-3</c:v>
                </c:pt>
                <c:pt idx="1">
                  <c:v>-6.1632384950990271E-2</c:v>
                </c:pt>
                <c:pt idx="2">
                  <c:v>-0.10459653991737602</c:v>
                </c:pt>
                <c:pt idx="3">
                  <c:v>-5.2542360466302052</c:v>
                </c:pt>
                <c:pt idx="4">
                  <c:v>-46.525916666666667</c:v>
                </c:pt>
                <c:pt idx="5">
                  <c:v>0</c:v>
                </c:pt>
              </c:numCache>
            </c:numRef>
          </c:val>
          <c:extLst>
            <c:ext xmlns:c16="http://schemas.microsoft.com/office/drawing/2014/chart" uri="{C3380CC4-5D6E-409C-BE32-E72D297353CC}">
              <c16:uniqueId val="{00000003-2E1E-4382-9288-1586F8BDACAB}"/>
            </c:ext>
          </c:extLst>
        </c:ser>
        <c:dLbls>
          <c:dLblPos val="outEnd"/>
          <c:showLegendKey val="0"/>
          <c:showVal val="1"/>
          <c:showCatName val="0"/>
          <c:showSerName val="0"/>
          <c:showPercent val="0"/>
          <c:showBubbleSize val="0"/>
        </c:dLbls>
        <c:gapWidth val="219"/>
        <c:overlap val="-27"/>
        <c:axId val="-527587952"/>
        <c:axId val="-527590672"/>
      </c:barChart>
      <c:catAx>
        <c:axId val="-52758795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C"/>
          </a:p>
        </c:txPr>
        <c:crossAx val="-527590672"/>
        <c:crosses val="autoZero"/>
        <c:auto val="1"/>
        <c:lblAlgn val="ctr"/>
        <c:lblOffset val="1"/>
        <c:noMultiLvlLbl val="0"/>
      </c:catAx>
      <c:valAx>
        <c:axId val="-527590672"/>
        <c:scaling>
          <c:orientation val="minMax"/>
          <c:max val="30"/>
          <c:min val="-12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527587952"/>
        <c:crosses val="autoZero"/>
        <c:crossBetween val="between"/>
      </c:valAx>
      <c:spPr>
        <a:noFill/>
        <a:ln>
          <a:solidFill>
            <a:schemeClr val="bg1">
              <a:lumMod val="50000"/>
            </a:schemeClr>
          </a:solid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chemeClr val="tx1"/>
          </a:solidFill>
        </a:defRPr>
      </a:pPr>
      <a:endParaRPr lang="es-EC"/>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ROA - ROE NETO ROSAMONT</a:t>
            </a:r>
            <a:r>
              <a:rPr lang="es-ES" baseline="0"/>
              <a:t> S.A</a:t>
            </a:r>
            <a:endParaRPr lang="es-ES"/>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'INDICADORES '!$C$19</c:f>
              <c:strCache>
                <c:ptCount val="1"/>
                <c:pt idx="0">
                  <c:v>roa neto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'INDICADORES '!$D$18:$H$18</c:f>
              <c:numCache>
                <c:formatCode>General</c:formatCode>
                <c:ptCount val="5"/>
                <c:pt idx="0">
                  <c:v>2012</c:v>
                </c:pt>
                <c:pt idx="1">
                  <c:v>2013</c:v>
                </c:pt>
                <c:pt idx="2">
                  <c:v>2014</c:v>
                </c:pt>
                <c:pt idx="3">
                  <c:v>2015</c:v>
                </c:pt>
                <c:pt idx="4">
                  <c:v>2016</c:v>
                </c:pt>
              </c:numCache>
            </c:numRef>
          </c:cat>
          <c:val>
            <c:numRef>
              <c:f>'INDICADORES '!$D$19:$H$19</c:f>
              <c:numCache>
                <c:formatCode>_(* #,##0.00_);_(* \(#,##0.00\);_(* "-"??_);_(@_)</c:formatCode>
                <c:ptCount val="5"/>
                <c:pt idx="0">
                  <c:v>-7.4719410830595568E-3</c:v>
                </c:pt>
                <c:pt idx="1">
                  <c:v>-5.3124044516681443E-2</c:v>
                </c:pt>
                <c:pt idx="2">
                  <c:v>-7.0927312736508652E-2</c:v>
                </c:pt>
                <c:pt idx="3">
                  <c:v>-2.4930778541505942</c:v>
                </c:pt>
                <c:pt idx="4">
                  <c:v>-15.773332941573992</c:v>
                </c:pt>
              </c:numCache>
            </c:numRef>
          </c:val>
          <c:extLst>
            <c:ext xmlns:c16="http://schemas.microsoft.com/office/drawing/2014/chart" uri="{C3380CC4-5D6E-409C-BE32-E72D297353CC}">
              <c16:uniqueId val="{00000000-CAA5-400B-B1F5-41C9924B3E0A}"/>
            </c:ext>
          </c:extLst>
        </c:ser>
        <c:ser>
          <c:idx val="1"/>
          <c:order val="1"/>
          <c:tx>
            <c:strRef>
              <c:f>'INDICADORES '!$C$20</c:f>
              <c:strCache>
                <c:ptCount val="1"/>
                <c:pt idx="0">
                  <c:v>roe neto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'INDICADORES '!$D$18:$H$18</c:f>
              <c:numCache>
                <c:formatCode>General</c:formatCode>
                <c:ptCount val="5"/>
                <c:pt idx="0">
                  <c:v>2012</c:v>
                </c:pt>
                <c:pt idx="1">
                  <c:v>2013</c:v>
                </c:pt>
                <c:pt idx="2">
                  <c:v>2014</c:v>
                </c:pt>
                <c:pt idx="3">
                  <c:v>2015</c:v>
                </c:pt>
                <c:pt idx="4">
                  <c:v>2016</c:v>
                </c:pt>
              </c:numCache>
            </c:numRef>
          </c:cat>
          <c:val>
            <c:numRef>
              <c:f>'INDICADORES '!$D$20:$H$20</c:f>
              <c:numCache>
                <c:formatCode>_(* #,##0.00_);_(* \(#,##0.00\);_(* "-"??_);_(@_)</c:formatCode>
                <c:ptCount val="5"/>
                <c:pt idx="0">
                  <c:v>-1.4487252048483629E-2</c:v>
                </c:pt>
                <c:pt idx="1">
                  <c:v>-0.11766503271050859</c:v>
                </c:pt>
                <c:pt idx="2">
                  <c:v>-0.13877604426999349</c:v>
                </c:pt>
                <c:pt idx="3">
                  <c:v>-2.572074213118877</c:v>
                </c:pt>
                <c:pt idx="4">
                  <c:v>-0.39292000117782178</c:v>
                </c:pt>
              </c:numCache>
            </c:numRef>
          </c:val>
          <c:extLst>
            <c:ext xmlns:c16="http://schemas.microsoft.com/office/drawing/2014/chart" uri="{C3380CC4-5D6E-409C-BE32-E72D297353CC}">
              <c16:uniqueId val="{00000001-CAA5-400B-B1F5-41C9924B3E0A}"/>
            </c:ext>
          </c:extLst>
        </c:ser>
        <c:dLbls>
          <c:showLegendKey val="0"/>
          <c:showVal val="1"/>
          <c:showCatName val="0"/>
          <c:showSerName val="0"/>
          <c:showPercent val="0"/>
          <c:showBubbleSize val="0"/>
        </c:dLbls>
        <c:gapWidth val="100"/>
        <c:overlap val="-24"/>
        <c:axId val="-527591760"/>
        <c:axId val="-527587408"/>
      </c:barChart>
      <c:catAx>
        <c:axId val="-527591760"/>
        <c:scaling>
          <c:orientation val="minMax"/>
        </c:scaling>
        <c:delete val="0"/>
        <c:axPos val="b"/>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27587408"/>
        <c:crosses val="autoZero"/>
        <c:auto val="1"/>
        <c:lblAlgn val="ctr"/>
        <c:lblOffset val="100"/>
        <c:noMultiLvlLbl val="0"/>
      </c:catAx>
      <c:valAx>
        <c:axId val="-527587408"/>
        <c:scaling>
          <c:orientation val="minMax"/>
        </c:scaling>
        <c:delete val="0"/>
        <c:axPos val="l"/>
        <c:majorGridlines>
          <c:spPr>
            <a:ln w="9525" cap="flat" cmpd="sng" algn="ctr">
              <a:solidFill>
                <a:schemeClr val="tx2">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527591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21926144275746"/>
          <c:y val="1.0107208031012416E-2"/>
          <c:w val="0.55877162002107528"/>
          <c:h val="0.92588047443924226"/>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396-497C-BE84-64DDE3C3047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396-497C-BE84-64DDE3C3047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396-497C-BE84-64DDE3C3047D}"/>
              </c:ext>
            </c:extLst>
          </c:dPt>
          <c:dLbls>
            <c:dLbl>
              <c:idx val="0"/>
              <c:layout>
                <c:manualLayout>
                  <c:x val="-0.11615391043931185"/>
                  <c:y val="0.2557386260086317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396-497C-BE84-64DDE3C3047D}"/>
                </c:ext>
              </c:extLst>
            </c:dLbl>
            <c:dLbl>
              <c:idx val="2"/>
              <c:layout>
                <c:manualLayout>
                  <c:x val="7.0038349851701306E-2"/>
                  <c:y val="0.1082413007048252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396-497C-BE84-64DDE3C3047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Hoja1!$E$28:$E$30</c:f>
              <c:strCache>
                <c:ptCount val="3"/>
                <c:pt idx="0">
                  <c:v>Menos 3 ha</c:v>
                </c:pt>
                <c:pt idx="1">
                  <c:v>Entre 3 - 20 ha</c:v>
                </c:pt>
                <c:pt idx="2">
                  <c:v>Más 20 ha</c:v>
                </c:pt>
              </c:strCache>
            </c:strRef>
          </c:cat>
          <c:val>
            <c:numRef>
              <c:f>Hoja1!$F$28:$F$30</c:f>
              <c:numCache>
                <c:formatCode>0%</c:formatCode>
                <c:ptCount val="3"/>
                <c:pt idx="0">
                  <c:v>0.22</c:v>
                </c:pt>
                <c:pt idx="1">
                  <c:v>0.7</c:v>
                </c:pt>
                <c:pt idx="2">
                  <c:v>0.08</c:v>
                </c:pt>
              </c:numCache>
            </c:numRef>
          </c:val>
          <c:extLst>
            <c:ext xmlns:c16="http://schemas.microsoft.com/office/drawing/2014/chart" uri="{C3380CC4-5D6E-409C-BE32-E72D297353CC}">
              <c16:uniqueId val="{00000006-4396-497C-BE84-64DDE3C3047D}"/>
            </c:ext>
          </c:extLst>
        </c:ser>
        <c:dLbls>
          <c:dLblPos val="ctr"/>
          <c:showLegendKey val="0"/>
          <c:showVal val="0"/>
          <c:showCatName val="1"/>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Hoja1!$D$5</c:f>
              <c:strCache>
                <c:ptCount val="1"/>
                <c:pt idx="0">
                  <c:v>Millones de USD</c:v>
                </c:pt>
              </c:strCache>
            </c:strRef>
          </c:tx>
          <c:spPr>
            <a:solidFill>
              <a:schemeClr val="accent6"/>
            </a:solidFill>
            <a:ln>
              <a:noFill/>
            </a:ln>
            <a:effectLst/>
          </c:spPr>
          <c:invertIfNegative val="0"/>
          <c:dLbls>
            <c:dLbl>
              <c:idx val="1"/>
              <c:layout>
                <c:manualLayout>
                  <c:x val="-4.362393284524908E-3"/>
                  <c:y val="-5.9552670351116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85-499A-92B0-5E9A6839D8B0}"/>
                </c:ext>
              </c:extLst>
            </c:dLbl>
            <c:dLbl>
              <c:idx val="5"/>
              <c:layout>
                <c:manualLayout>
                  <c:x val="-2.9304029304029304E-2"/>
                  <c:y val="-0.125633232016210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7A-4737-BCAB-06C500F3F4B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Hoja1!$E$4:$J$4</c:f>
              <c:numCache>
                <c:formatCode>General</c:formatCode>
                <c:ptCount val="6"/>
                <c:pt idx="0">
                  <c:v>2012</c:v>
                </c:pt>
                <c:pt idx="1">
                  <c:v>2013</c:v>
                </c:pt>
                <c:pt idx="2">
                  <c:v>2014</c:v>
                </c:pt>
                <c:pt idx="3">
                  <c:v>2015</c:v>
                </c:pt>
                <c:pt idx="4">
                  <c:v>2016</c:v>
                </c:pt>
                <c:pt idx="5">
                  <c:v>2017</c:v>
                </c:pt>
              </c:numCache>
            </c:numRef>
          </c:cat>
          <c:val>
            <c:numRef>
              <c:f>Hoja1!$E$5:$J$5</c:f>
              <c:numCache>
                <c:formatCode>General</c:formatCode>
                <c:ptCount val="6"/>
                <c:pt idx="0">
                  <c:v>826.15</c:v>
                </c:pt>
                <c:pt idx="1">
                  <c:v>837.28</c:v>
                </c:pt>
                <c:pt idx="2">
                  <c:v>918.24</c:v>
                </c:pt>
                <c:pt idx="3">
                  <c:v>819.94</c:v>
                </c:pt>
                <c:pt idx="4">
                  <c:v>802.44</c:v>
                </c:pt>
                <c:pt idx="5">
                  <c:v>881.46</c:v>
                </c:pt>
              </c:numCache>
            </c:numRef>
          </c:val>
          <c:extLst>
            <c:ext xmlns:c16="http://schemas.microsoft.com/office/drawing/2014/chart" uri="{C3380CC4-5D6E-409C-BE32-E72D297353CC}">
              <c16:uniqueId val="{00000000-97D0-4A62-888D-07C9557C15F4}"/>
            </c:ext>
          </c:extLst>
        </c:ser>
        <c:dLbls>
          <c:showLegendKey val="0"/>
          <c:showVal val="1"/>
          <c:showCatName val="0"/>
          <c:showSerName val="0"/>
          <c:showPercent val="0"/>
          <c:showBubbleSize val="0"/>
        </c:dLbls>
        <c:gapWidth val="75"/>
        <c:axId val="-535653200"/>
        <c:axId val="-535646128"/>
      </c:barChart>
      <c:lineChart>
        <c:grouping val="standard"/>
        <c:varyColors val="0"/>
        <c:ser>
          <c:idx val="1"/>
          <c:order val="1"/>
          <c:tx>
            <c:strRef>
              <c:f>Hoja1!$D$6</c:f>
              <c:strCache>
                <c:ptCount val="1"/>
                <c:pt idx="0">
                  <c:v>Var %</c:v>
                </c:pt>
              </c:strCache>
            </c:strRef>
          </c:tx>
          <c:spPr>
            <a:ln w="28575" cap="rnd">
              <a:solidFill>
                <a:schemeClr val="accent5"/>
              </a:solidFill>
              <a:round/>
            </a:ln>
            <a:effectLst/>
          </c:spPr>
          <c:marker>
            <c:symbol val="none"/>
          </c:marker>
          <c:dLbls>
            <c:dLbl>
              <c:idx val="0"/>
              <c:layout>
                <c:manualLayout>
                  <c:x val="-1.5268376495837198E-2"/>
                  <c:y val="-1.9850890117038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85-499A-92B0-5E9A6839D8B0}"/>
                </c:ext>
              </c:extLst>
            </c:dLbl>
            <c:dLbl>
              <c:idx val="1"/>
              <c:layout>
                <c:manualLayout>
                  <c:x val="-2.181196642262458E-2"/>
                  <c:y val="5.9552670351116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85-499A-92B0-5E9A6839D8B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Hoja1!$E$4:$J$4</c:f>
              <c:numCache>
                <c:formatCode>General</c:formatCode>
                <c:ptCount val="6"/>
                <c:pt idx="0">
                  <c:v>2012</c:v>
                </c:pt>
                <c:pt idx="1">
                  <c:v>2013</c:v>
                </c:pt>
                <c:pt idx="2">
                  <c:v>2014</c:v>
                </c:pt>
                <c:pt idx="3">
                  <c:v>2015</c:v>
                </c:pt>
                <c:pt idx="4">
                  <c:v>2016</c:v>
                </c:pt>
                <c:pt idx="5">
                  <c:v>2017</c:v>
                </c:pt>
              </c:numCache>
            </c:numRef>
          </c:cat>
          <c:val>
            <c:numRef>
              <c:f>Hoja1!$E$6:$J$6</c:f>
              <c:numCache>
                <c:formatCode>0%</c:formatCode>
                <c:ptCount val="6"/>
                <c:pt idx="0" formatCode="0.00%">
                  <c:v>1.4999999999999999E-2</c:v>
                </c:pt>
                <c:pt idx="1">
                  <c:v>0.01</c:v>
                </c:pt>
                <c:pt idx="2" formatCode="0.00%">
                  <c:v>9.7000000000000003E-2</c:v>
                </c:pt>
                <c:pt idx="3">
                  <c:v>-0.11</c:v>
                </c:pt>
                <c:pt idx="4">
                  <c:v>-0.02</c:v>
                </c:pt>
                <c:pt idx="5" formatCode="0.00%">
                  <c:v>9.8000000000000004E-2</c:v>
                </c:pt>
              </c:numCache>
            </c:numRef>
          </c:val>
          <c:smooth val="0"/>
          <c:extLst>
            <c:ext xmlns:c16="http://schemas.microsoft.com/office/drawing/2014/chart" uri="{C3380CC4-5D6E-409C-BE32-E72D297353CC}">
              <c16:uniqueId val="{00000001-97D0-4A62-888D-07C9557C15F4}"/>
            </c:ext>
          </c:extLst>
        </c:ser>
        <c:dLbls>
          <c:showLegendKey val="0"/>
          <c:showVal val="1"/>
          <c:showCatName val="0"/>
          <c:showSerName val="0"/>
          <c:showPercent val="0"/>
          <c:showBubbleSize val="0"/>
        </c:dLbls>
        <c:marker val="1"/>
        <c:smooth val="0"/>
        <c:axId val="-535647216"/>
        <c:axId val="-535646672"/>
      </c:lineChart>
      <c:catAx>
        <c:axId val="-53565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35646128"/>
        <c:crosses val="autoZero"/>
        <c:auto val="1"/>
        <c:lblAlgn val="ctr"/>
        <c:lblOffset val="100"/>
        <c:noMultiLvlLbl val="0"/>
      </c:catAx>
      <c:valAx>
        <c:axId val="-535646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35653200"/>
        <c:crosses val="autoZero"/>
        <c:crossBetween val="between"/>
      </c:valAx>
      <c:valAx>
        <c:axId val="-535646672"/>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35647216"/>
        <c:crosses val="max"/>
        <c:crossBetween val="between"/>
      </c:valAx>
      <c:catAx>
        <c:axId val="-535647216"/>
        <c:scaling>
          <c:orientation val="minMax"/>
        </c:scaling>
        <c:delete val="1"/>
        <c:axPos val="b"/>
        <c:numFmt formatCode="General" sourceLinked="1"/>
        <c:majorTickMark val="none"/>
        <c:minorTickMark val="none"/>
        <c:tickLblPos val="nextTo"/>
        <c:crossAx val="-5356466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Toneladas</c:v>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3"/>
              <c:layout>
                <c:manualLayout>
                  <c:x val="4.0242889604247623E-3"/>
                  <c:y val="7.541131080593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FF-4E79-911D-B62F9EE1446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'Trade_Map_-_Lista_de_los_mercad'!$B$16:$G$16</c:f>
              <c:numCache>
                <c:formatCode>General</c:formatCode>
                <c:ptCount val="6"/>
                <c:pt idx="0">
                  <c:v>2012</c:v>
                </c:pt>
                <c:pt idx="1">
                  <c:v>2013</c:v>
                </c:pt>
                <c:pt idx="2">
                  <c:v>2014</c:v>
                </c:pt>
                <c:pt idx="3">
                  <c:v>2015</c:v>
                </c:pt>
                <c:pt idx="4">
                  <c:v>2016</c:v>
                </c:pt>
                <c:pt idx="5">
                  <c:v>2017</c:v>
                </c:pt>
              </c:numCache>
            </c:numRef>
          </c:cat>
          <c:val>
            <c:numRef>
              <c:f>'Trade_Map_-_Lista_de_los_mercad'!$B$17:$G$17</c:f>
              <c:numCache>
                <c:formatCode>_ * #,##0_ ;_ * \-#,##0_ ;_ * "-"??_ ;_ @_ </c:formatCode>
                <c:ptCount val="6"/>
                <c:pt idx="0">
                  <c:v>153790</c:v>
                </c:pt>
                <c:pt idx="1">
                  <c:v>156523</c:v>
                </c:pt>
                <c:pt idx="2">
                  <c:v>165190</c:v>
                </c:pt>
                <c:pt idx="3">
                  <c:v>145824</c:v>
                </c:pt>
                <c:pt idx="4">
                  <c:v>143183</c:v>
                </c:pt>
                <c:pt idx="5">
                  <c:v>159008</c:v>
                </c:pt>
              </c:numCache>
            </c:numRef>
          </c:val>
          <c:extLst>
            <c:ext xmlns:c16="http://schemas.microsoft.com/office/drawing/2014/chart" uri="{C3380CC4-5D6E-409C-BE32-E72D297353CC}">
              <c16:uniqueId val="{00000000-5EF8-483B-BFE5-B9DF102A989E}"/>
            </c:ext>
          </c:extLst>
        </c:ser>
        <c:dLbls>
          <c:showLegendKey val="0"/>
          <c:showVal val="1"/>
          <c:showCatName val="0"/>
          <c:showSerName val="0"/>
          <c:showPercent val="0"/>
          <c:showBubbleSize val="0"/>
        </c:dLbls>
        <c:gapWidth val="75"/>
        <c:axId val="-535652112"/>
        <c:axId val="-535648848"/>
      </c:barChart>
      <c:lineChart>
        <c:grouping val="standard"/>
        <c:varyColors val="0"/>
        <c:ser>
          <c:idx val="1"/>
          <c:order val="1"/>
          <c:tx>
            <c:v>Var %</c:v>
          </c:tx>
          <c:spPr>
            <a:ln w="28575" cap="rnd">
              <a:solidFill>
                <a:schemeClr val="accent3"/>
              </a:solidFill>
              <a:round/>
            </a:ln>
            <a:effectLst/>
          </c:spPr>
          <c:marker>
            <c:symbol val="circle"/>
            <c:size val="6"/>
            <c:spPr>
              <a:solidFill>
                <a:schemeClr val="accent3"/>
              </a:solidFill>
              <a:ln>
                <a:noFill/>
              </a:ln>
              <a:effectLst/>
            </c:spPr>
          </c:marker>
          <c:dLbls>
            <c:dLbl>
              <c:idx val="4"/>
              <c:layout>
                <c:manualLayout>
                  <c:x val="-3.8230745124035237E-2"/>
                  <c:y val="-0.109346400668607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FF-4E79-911D-B62F9EE1446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'Trade_Map_-_Lista_de_los_mercad'!$B$16:$G$16</c:f>
              <c:numCache>
                <c:formatCode>General</c:formatCode>
                <c:ptCount val="6"/>
                <c:pt idx="0">
                  <c:v>2012</c:v>
                </c:pt>
                <c:pt idx="1">
                  <c:v>2013</c:v>
                </c:pt>
                <c:pt idx="2">
                  <c:v>2014</c:v>
                </c:pt>
                <c:pt idx="3">
                  <c:v>2015</c:v>
                </c:pt>
                <c:pt idx="4">
                  <c:v>2016</c:v>
                </c:pt>
                <c:pt idx="5">
                  <c:v>2017</c:v>
                </c:pt>
              </c:numCache>
            </c:numRef>
          </c:cat>
          <c:val>
            <c:numRef>
              <c:f>'Trade_Map_-_Lista_de_los_mercad'!$B$18:$G$18</c:f>
              <c:numCache>
                <c:formatCode>0.00%</c:formatCode>
                <c:ptCount val="6"/>
                <c:pt idx="0">
                  <c:v>2.01E-2</c:v>
                </c:pt>
                <c:pt idx="1">
                  <c:v>1.7770986410039664E-2</c:v>
                </c:pt>
                <c:pt idx="2">
                  <c:v>5.5372053947343201E-2</c:v>
                </c:pt>
                <c:pt idx="3">
                  <c:v>-0.11723469943701192</c:v>
                </c:pt>
                <c:pt idx="4">
                  <c:v>-1.8110873381610708E-2</c:v>
                </c:pt>
                <c:pt idx="5">
                  <c:v>0.11052289727132411</c:v>
                </c:pt>
              </c:numCache>
            </c:numRef>
          </c:val>
          <c:smooth val="0"/>
          <c:extLst>
            <c:ext xmlns:c16="http://schemas.microsoft.com/office/drawing/2014/chart" uri="{C3380CC4-5D6E-409C-BE32-E72D297353CC}">
              <c16:uniqueId val="{00000001-5EF8-483B-BFE5-B9DF102A989E}"/>
            </c:ext>
          </c:extLst>
        </c:ser>
        <c:dLbls>
          <c:showLegendKey val="0"/>
          <c:showVal val="1"/>
          <c:showCatName val="0"/>
          <c:showSerName val="0"/>
          <c:showPercent val="0"/>
          <c:showBubbleSize val="0"/>
        </c:dLbls>
        <c:marker val="1"/>
        <c:smooth val="0"/>
        <c:axId val="-535654288"/>
        <c:axId val="-535642320"/>
      </c:lineChart>
      <c:catAx>
        <c:axId val="-53565428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35642320"/>
        <c:crosses val="autoZero"/>
        <c:auto val="1"/>
        <c:lblAlgn val="ctr"/>
        <c:lblOffset val="100"/>
        <c:noMultiLvlLbl val="0"/>
      </c:catAx>
      <c:valAx>
        <c:axId val="-535642320"/>
        <c:scaling>
          <c:orientation val="minMax"/>
        </c:scaling>
        <c:delete val="0"/>
        <c:axPos val="l"/>
        <c:majorGridlines>
          <c:spPr>
            <a:ln>
              <a:solidFill>
                <a:schemeClr val="tx1">
                  <a:lumMod val="15000"/>
                  <a:lumOff val="85000"/>
                </a:schemeClr>
              </a:solidFill>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35654288"/>
        <c:crosses val="autoZero"/>
        <c:crossBetween val="between"/>
      </c:valAx>
      <c:valAx>
        <c:axId val="-535648848"/>
        <c:scaling>
          <c:orientation val="minMax"/>
        </c:scaling>
        <c:delete val="0"/>
        <c:axPos val="r"/>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35652112"/>
        <c:crosses val="max"/>
        <c:crossBetween val="between"/>
      </c:valAx>
      <c:catAx>
        <c:axId val="-535652112"/>
        <c:scaling>
          <c:orientation val="minMax"/>
        </c:scaling>
        <c:delete val="1"/>
        <c:axPos val="b"/>
        <c:numFmt formatCode="General" sourceLinked="1"/>
        <c:majorTickMark val="none"/>
        <c:minorTickMark val="none"/>
        <c:tickLblPos val="nextTo"/>
        <c:crossAx val="-5356488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'Trade_Map_-_Lista_de_los_mercad'!$J$28</c:f>
              <c:strCache>
                <c:ptCount val="1"/>
                <c:pt idx="0">
                  <c:v>Costo Aprox/ Tonelada</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'Trade_Map_-_Lista_de_los_mercad'!$K$25:$P$25</c:f>
              <c:numCache>
                <c:formatCode>General</c:formatCode>
                <c:ptCount val="6"/>
                <c:pt idx="0">
                  <c:v>2012</c:v>
                </c:pt>
                <c:pt idx="1">
                  <c:v>2013</c:v>
                </c:pt>
                <c:pt idx="2">
                  <c:v>2014</c:v>
                </c:pt>
                <c:pt idx="3">
                  <c:v>2015</c:v>
                </c:pt>
                <c:pt idx="4">
                  <c:v>2016</c:v>
                </c:pt>
                <c:pt idx="5">
                  <c:v>2017</c:v>
                </c:pt>
              </c:numCache>
            </c:numRef>
          </c:cat>
          <c:val>
            <c:numRef>
              <c:f>'Trade_Map_-_Lista_de_los_mercad'!$K$28:$P$28</c:f>
              <c:numCache>
                <c:formatCode>"$"#,##0.00_);[Red]\("$"#,##0.00\)</c:formatCode>
                <c:ptCount val="6"/>
                <c:pt idx="0">
                  <c:v>5371.91</c:v>
                </c:pt>
                <c:pt idx="1">
                  <c:v>5349.25</c:v>
                </c:pt>
                <c:pt idx="2">
                  <c:v>5558.71</c:v>
                </c:pt>
                <c:pt idx="3">
                  <c:v>5622.8</c:v>
                </c:pt>
                <c:pt idx="4">
                  <c:v>5604.28</c:v>
                </c:pt>
                <c:pt idx="5">
                  <c:v>5543.51</c:v>
                </c:pt>
              </c:numCache>
            </c:numRef>
          </c:val>
          <c:extLst>
            <c:ext xmlns:c16="http://schemas.microsoft.com/office/drawing/2014/chart" uri="{C3380CC4-5D6E-409C-BE32-E72D297353CC}">
              <c16:uniqueId val="{00000000-C6F6-4497-A13C-1C4F8E1CC4E8}"/>
            </c:ext>
          </c:extLst>
        </c:ser>
        <c:dLbls>
          <c:showLegendKey val="0"/>
          <c:showVal val="1"/>
          <c:showCatName val="0"/>
          <c:showSerName val="0"/>
          <c:showPercent val="0"/>
          <c:showBubbleSize val="0"/>
        </c:dLbls>
        <c:gapWidth val="75"/>
        <c:axId val="-535649392"/>
        <c:axId val="-535643952"/>
        <c:extLst>
          <c:ext xmlns:c15="http://schemas.microsoft.com/office/drawing/2012/chart" uri="{02D57815-91ED-43cb-92C2-25804820EDAC}">
            <c15:filteredBarSeries>
              <c15:ser>
                <c:idx val="1"/>
                <c:order val="1"/>
                <c:tx>
                  <c:strRef>
                    <c:extLst>
                      <c:ext uri="{02D57815-91ED-43cb-92C2-25804820EDAC}">
                        <c15:formulaRef>
                          <c15:sqref>'Trade_Map_-_Lista_de_los_mercad'!$J$29</c15:sqref>
                        </c15:formulaRef>
                      </c:ext>
                    </c:extLst>
                    <c:strCache>
                      <c:ptCount val="1"/>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numRef>
                    <c:extLst>
                      <c:ext uri="{02D57815-91ED-43cb-92C2-25804820EDAC}">
                        <c15:formulaRef>
                          <c15:sqref>'Trade_Map_-_Lista_de_los_mercad'!$K$25:$P$25</c15:sqref>
                        </c15:formulaRef>
                      </c:ext>
                    </c:extLst>
                    <c:numCache>
                      <c:formatCode>General</c:formatCode>
                      <c:ptCount val="6"/>
                      <c:pt idx="0">
                        <c:v>2012</c:v>
                      </c:pt>
                      <c:pt idx="1">
                        <c:v>2013</c:v>
                      </c:pt>
                      <c:pt idx="2">
                        <c:v>2014</c:v>
                      </c:pt>
                      <c:pt idx="3">
                        <c:v>2015</c:v>
                      </c:pt>
                      <c:pt idx="4">
                        <c:v>2016</c:v>
                      </c:pt>
                      <c:pt idx="5">
                        <c:v>2017</c:v>
                      </c:pt>
                    </c:numCache>
                  </c:numRef>
                </c:cat>
                <c:val>
                  <c:numRef>
                    <c:extLst>
                      <c:ext uri="{02D57815-91ED-43cb-92C2-25804820EDAC}">
                        <c15:formulaRef>
                          <c15:sqref>'Trade_Map_-_Lista_de_los_mercad'!$K$29:$P$29</c15:sqref>
                        </c15:formulaRef>
                      </c:ext>
                    </c:extLst>
                    <c:numCache>
                      <c:formatCode>General</c:formatCode>
                      <c:ptCount val="6"/>
                    </c:numCache>
                  </c:numRef>
                </c:val>
                <c:extLst>
                  <c:ext xmlns:c16="http://schemas.microsoft.com/office/drawing/2014/chart" uri="{C3380CC4-5D6E-409C-BE32-E72D297353CC}">
                    <c16:uniqueId val="{00000002-C6F6-4497-A13C-1C4F8E1CC4E8}"/>
                  </c:ext>
                </c:extLst>
              </c15:ser>
            </c15:filteredBarSeries>
          </c:ext>
        </c:extLst>
      </c:barChart>
      <c:lineChart>
        <c:grouping val="standard"/>
        <c:varyColors val="0"/>
        <c:ser>
          <c:idx val="2"/>
          <c:order val="2"/>
          <c:tx>
            <c:strRef>
              <c:f>'Trade_Map_-_Lista_de_los_mercad'!$J$30</c:f>
              <c:strCache>
                <c:ptCount val="1"/>
                <c:pt idx="0">
                  <c:v>Var % </c:v>
                </c:pt>
              </c:strCache>
            </c:strRef>
          </c:tx>
          <c:spPr>
            <a:ln w="28575" cap="rnd">
              <a:solidFill>
                <a:schemeClr val="accent5"/>
              </a:solidFill>
              <a:round/>
            </a:ln>
            <a:effectLst/>
          </c:spPr>
          <c:marker>
            <c:symbol val="none"/>
          </c:marker>
          <c:dLbls>
            <c:dLbl>
              <c:idx val="0"/>
              <c:layout>
                <c:manualLayout>
                  <c:x val="-1.3165007823850123E-2"/>
                  <c:y val="-5.5617909342182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66-4C30-8F7A-89329444743A}"/>
                </c:ext>
              </c:extLst>
            </c:dLbl>
            <c:dLbl>
              <c:idx val="2"/>
              <c:layout>
                <c:manualLayout>
                  <c:x val="1.5359175794491808E-2"/>
                  <c:y val="6.3563324962493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66-4C30-8F7A-8932944474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'Trade_Map_-_Lista_de_los_mercad'!$K$30:$P$30</c:f>
              <c:numCache>
                <c:formatCode>0.00%</c:formatCode>
                <c:ptCount val="6"/>
                <c:pt idx="0">
                  <c:v>1.0999999999999999E-2</c:v>
                </c:pt>
                <c:pt idx="1">
                  <c:v>-4.0000000000000001E-3</c:v>
                </c:pt>
                <c:pt idx="2">
                  <c:v>3.9E-2</c:v>
                </c:pt>
                <c:pt idx="3">
                  <c:v>1.2E-2</c:v>
                </c:pt>
                <c:pt idx="4">
                  <c:v>-3.0000000000000001E-3</c:v>
                </c:pt>
                <c:pt idx="5">
                  <c:v>-1.0999999999999999E-2</c:v>
                </c:pt>
              </c:numCache>
            </c:numRef>
          </c:val>
          <c:smooth val="0"/>
          <c:extLst>
            <c:ext xmlns:c16="http://schemas.microsoft.com/office/drawing/2014/chart" uri="{C3380CC4-5D6E-409C-BE32-E72D297353CC}">
              <c16:uniqueId val="{00000001-C6F6-4497-A13C-1C4F8E1CC4E8}"/>
            </c:ext>
          </c:extLst>
        </c:ser>
        <c:dLbls>
          <c:showLegendKey val="0"/>
          <c:showVal val="1"/>
          <c:showCatName val="0"/>
          <c:showSerName val="0"/>
          <c:showPercent val="0"/>
          <c:showBubbleSize val="0"/>
        </c:dLbls>
        <c:marker val="1"/>
        <c:smooth val="0"/>
        <c:axId val="-535647760"/>
        <c:axId val="-535645584"/>
      </c:lineChart>
      <c:catAx>
        <c:axId val="-53564939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35643952"/>
        <c:crosses val="autoZero"/>
        <c:auto val="1"/>
        <c:lblAlgn val="ctr"/>
        <c:lblOffset val="100"/>
        <c:noMultiLvlLbl val="0"/>
      </c:catAx>
      <c:valAx>
        <c:axId val="-535643952"/>
        <c:scaling>
          <c:orientation val="minMax"/>
        </c:scaling>
        <c:delete val="0"/>
        <c:axPos val="l"/>
        <c:majorGridlines>
          <c:spPr>
            <a:ln>
              <a:solidFill>
                <a:schemeClr val="tx1">
                  <a:lumMod val="15000"/>
                  <a:lumOff val="85000"/>
                </a:schemeClr>
              </a:solidFill>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35649392"/>
        <c:crosses val="autoZero"/>
        <c:crossBetween val="between"/>
      </c:valAx>
      <c:valAx>
        <c:axId val="-535645584"/>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535647760"/>
        <c:crosses val="max"/>
        <c:crossBetween val="between"/>
      </c:valAx>
      <c:catAx>
        <c:axId val="-535647760"/>
        <c:scaling>
          <c:orientation val="minMax"/>
        </c:scaling>
        <c:delete val="1"/>
        <c:axPos val="b"/>
        <c:majorTickMark val="none"/>
        <c:minorTickMark val="none"/>
        <c:tickLblPos val="nextTo"/>
        <c:crossAx val="-5356455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821-4647-A2B5-7387EECCDD5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821-4647-A2B5-7387EECCDD5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821-4647-A2B5-7387EECCDD5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821-4647-A2B5-7387EECCDD51}"/>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821-4647-A2B5-7387EECCDD51}"/>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821-4647-A2B5-7387EECCDD51}"/>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6821-4647-A2B5-7387EECCDD51}"/>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6821-4647-A2B5-7387EECCDD51}"/>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821-4647-A2B5-7387EECCDD51}"/>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821-4647-A2B5-7387EECCDD51}"/>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821-4647-A2B5-7387EECCDD51}"/>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6821-4647-A2B5-7387EECCDD51}"/>
              </c:ext>
            </c:extLst>
          </c:dPt>
          <c:dLbls>
            <c:dLbl>
              <c:idx val="0"/>
              <c:spPr>
                <a:noFill/>
                <a:ln>
                  <a:noFill/>
                </a:ln>
                <a:effectLst/>
              </c:spPr>
              <c:txPr>
                <a:bodyPr rot="0" spcFirstLastPara="1" vertOverflow="ellipsis" vert="horz" wrap="square" anchor="ctr" anchorCtr="1"/>
                <a:lstStyle/>
                <a:p>
                  <a:pPr>
                    <a:defRPr sz="7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1-6821-4647-A2B5-7387EECCDD51}"/>
                </c:ext>
              </c:extLst>
            </c:dLbl>
            <c:dLbl>
              <c:idx val="1"/>
              <c:tx>
                <c:rich>
                  <a:bodyPr rot="0" spcFirstLastPara="1" vertOverflow="ellipsis" vert="horz" wrap="square" anchor="ctr" anchorCtr="1"/>
                  <a:lstStyle/>
                  <a:p>
                    <a:pPr>
                      <a:defRPr sz="700" b="1" i="0" u="none" strike="noStrike" kern="1200" spc="0" baseline="0">
                        <a:solidFill>
                          <a:schemeClr val="accent1"/>
                        </a:solidFill>
                        <a:latin typeface="Arial" panose="020B0604020202020204" pitchFamily="34" charset="0"/>
                        <a:ea typeface="+mn-ea"/>
                        <a:cs typeface="Arial" panose="020B0604020202020204" pitchFamily="34" charset="0"/>
                      </a:defRPr>
                    </a:pPr>
                    <a:r>
                      <a:rPr lang="en-US" sz="700" baseline="0"/>
                      <a:t>Rusia
</a:t>
                    </a:r>
                    <a:fld id="{E993D20A-1283-4982-B272-3E3C35DE0CC3}" type="PERCENTAGE">
                      <a:rPr lang="en-US" sz="700" baseline="0"/>
                      <a:pPr>
                        <a:defRPr sz="700">
                          <a:solidFill>
                            <a:schemeClr val="accent1"/>
                          </a:solidFill>
                        </a:defRPr>
                      </a:pPr>
                      <a:t>[PORCENTAJE]</a:t>
                    </a:fld>
                    <a:endParaRPr lang="en-US" sz="700" baseline="0"/>
                  </a:p>
                </c:rich>
              </c:tx>
              <c:spPr>
                <a:noFill/>
                <a:ln>
                  <a:noFill/>
                </a:ln>
                <a:effectLst/>
              </c:spPr>
              <c:txPr>
                <a:bodyPr rot="0" spcFirstLastPara="1" vertOverflow="ellipsis" vert="horz" wrap="square" anchor="ctr" anchorCtr="1"/>
                <a:lstStyle/>
                <a:p>
                  <a:pPr>
                    <a:defRPr sz="7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EC"/>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821-4647-A2B5-7387EECCDD51}"/>
                </c:ext>
              </c:extLst>
            </c:dLbl>
            <c:dLbl>
              <c:idx val="2"/>
              <c:spPr>
                <a:noFill/>
                <a:ln>
                  <a:noFill/>
                </a:ln>
                <a:effectLst/>
              </c:spPr>
              <c:txPr>
                <a:bodyPr rot="0" spcFirstLastPara="1" vertOverflow="ellipsis" vert="horz" wrap="square" anchor="ctr" anchorCtr="1"/>
                <a:lstStyle/>
                <a:p>
                  <a:pPr>
                    <a:defRPr sz="6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5-6821-4647-A2B5-7387EECCDD51}"/>
                </c:ext>
              </c:extLst>
            </c:dLbl>
            <c:dLbl>
              <c:idx val="3"/>
              <c:spPr>
                <a:noFill/>
                <a:ln>
                  <a:noFill/>
                </a:ln>
                <a:effectLst/>
              </c:spPr>
              <c:txPr>
                <a:bodyPr rot="0" spcFirstLastPara="1" vertOverflow="ellipsis" vert="horz" wrap="square" anchor="ctr" anchorCtr="1"/>
                <a:lstStyle/>
                <a:p>
                  <a:pPr>
                    <a:defRPr sz="600" b="1" i="0" u="none" strike="noStrike" kern="1200" spc="0" baseline="0">
                      <a:solidFill>
                        <a:schemeClr val="accent4"/>
                      </a:solidFill>
                      <a:latin typeface="Arial" panose="020B0604020202020204" pitchFamily="34" charset="0"/>
                      <a:ea typeface="+mn-ea"/>
                      <a:cs typeface="Arial" panose="020B0604020202020204" pitchFamily="34" charset="0"/>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7-6821-4647-A2B5-7387EECCDD51}"/>
                </c:ext>
              </c:extLst>
            </c:dLbl>
            <c:dLbl>
              <c:idx val="4"/>
              <c:spPr>
                <a:noFill/>
                <a:ln>
                  <a:noFill/>
                </a:ln>
                <a:effectLst/>
              </c:spPr>
              <c:txPr>
                <a:bodyPr rot="0" spcFirstLastPara="1" vertOverflow="ellipsis" vert="horz" wrap="square" anchor="ctr" anchorCtr="1"/>
                <a:lstStyle/>
                <a:p>
                  <a:pPr>
                    <a:defRPr sz="700" b="1" i="0" u="none" strike="noStrike" kern="1200" spc="0" baseline="0">
                      <a:solidFill>
                        <a:schemeClr val="accent5"/>
                      </a:solidFill>
                      <a:latin typeface="Arial" panose="020B0604020202020204" pitchFamily="34" charset="0"/>
                      <a:ea typeface="+mn-ea"/>
                      <a:cs typeface="Arial" panose="020B0604020202020204" pitchFamily="34" charset="0"/>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9-6821-4647-A2B5-7387EECCDD51}"/>
                </c:ext>
              </c:extLst>
            </c:dLbl>
            <c:dLbl>
              <c:idx val="5"/>
              <c:spPr>
                <a:noFill/>
                <a:ln>
                  <a:noFill/>
                </a:ln>
                <a:effectLst/>
              </c:spPr>
              <c:txPr>
                <a:bodyPr rot="0" spcFirstLastPara="1" vertOverflow="ellipsis" vert="horz" wrap="square" anchor="ctr" anchorCtr="1"/>
                <a:lstStyle/>
                <a:p>
                  <a:pPr>
                    <a:defRPr sz="600" b="1" i="0" u="none" strike="noStrike" kern="1200" spc="0" baseline="0">
                      <a:solidFill>
                        <a:schemeClr val="accent6"/>
                      </a:solidFill>
                      <a:latin typeface="Arial" panose="020B0604020202020204" pitchFamily="34" charset="0"/>
                      <a:ea typeface="+mn-ea"/>
                      <a:cs typeface="Arial" panose="020B0604020202020204" pitchFamily="34" charset="0"/>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B-6821-4647-A2B5-7387EECCDD51}"/>
                </c:ext>
              </c:extLst>
            </c:dLbl>
            <c:dLbl>
              <c:idx val="6"/>
              <c:spPr>
                <a:noFill/>
                <a:ln>
                  <a:noFill/>
                </a:ln>
                <a:effectLst/>
              </c:spPr>
              <c:txPr>
                <a:bodyPr rot="0" spcFirstLastPara="1" vertOverflow="ellipsis" vert="horz" wrap="square" anchor="ctr" anchorCtr="1"/>
                <a:lstStyle/>
                <a:p>
                  <a:pPr>
                    <a:defRPr sz="600" b="1" i="0" u="none"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D-6821-4647-A2B5-7387EECCDD51}"/>
                </c:ext>
              </c:extLst>
            </c:dLbl>
            <c:dLbl>
              <c:idx val="7"/>
              <c:spPr>
                <a:noFill/>
                <a:ln>
                  <a:noFill/>
                </a:ln>
                <a:effectLst/>
              </c:spPr>
              <c:txPr>
                <a:bodyPr rot="0" spcFirstLastPara="1" vertOverflow="ellipsis" vert="horz" wrap="square" anchor="ctr" anchorCtr="1"/>
                <a:lstStyle/>
                <a:p>
                  <a:pPr>
                    <a:defRPr sz="600" b="1" i="0" u="none"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F-6821-4647-A2B5-7387EECCDD51}"/>
                </c:ext>
              </c:extLst>
            </c:dLbl>
            <c:dLbl>
              <c:idx val="8"/>
              <c:spPr>
                <a:noFill/>
                <a:ln>
                  <a:noFill/>
                </a:ln>
                <a:effectLst/>
              </c:spPr>
              <c:txPr>
                <a:bodyPr rot="0" spcFirstLastPara="1" vertOverflow="ellipsis" vert="horz" wrap="square" anchor="ctr" anchorCtr="1"/>
                <a:lstStyle/>
                <a:p>
                  <a:pPr>
                    <a:defRPr sz="600" b="1" i="0" u="none"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11-6821-4647-A2B5-7387EECCDD51}"/>
                </c:ext>
              </c:extLst>
            </c:dLbl>
            <c:dLbl>
              <c:idx val="9"/>
              <c:spPr>
                <a:noFill/>
                <a:ln>
                  <a:noFill/>
                </a:ln>
                <a:effectLst/>
              </c:spPr>
              <c:txPr>
                <a:bodyPr rot="0" spcFirstLastPara="1" vertOverflow="ellipsis" vert="horz" wrap="square" anchor="ctr" anchorCtr="1"/>
                <a:lstStyle/>
                <a:p>
                  <a:pPr>
                    <a:defRPr sz="600" b="1" i="0" u="none"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13-6821-4647-A2B5-7387EECCDD51}"/>
                </c:ext>
              </c:extLst>
            </c:dLbl>
            <c:dLbl>
              <c:idx val="10"/>
              <c:spPr>
                <a:noFill/>
                <a:ln>
                  <a:noFill/>
                </a:ln>
                <a:effectLst/>
              </c:spPr>
              <c:txPr>
                <a:bodyPr rot="0" spcFirstLastPara="1" vertOverflow="ellipsis" vert="horz" wrap="square" anchor="ctr" anchorCtr="1"/>
                <a:lstStyle/>
                <a:p>
                  <a:pPr>
                    <a:defRPr sz="600" b="1" i="0" u="none"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15-6821-4647-A2B5-7387EECCDD51}"/>
                </c:ext>
              </c:extLst>
            </c:dLbl>
            <c:dLbl>
              <c:idx val="11"/>
              <c:spPr>
                <a:noFill/>
                <a:ln>
                  <a:noFill/>
                </a:ln>
                <a:effectLst/>
              </c:spPr>
              <c:txPr>
                <a:bodyPr rot="0" spcFirstLastPara="1" vertOverflow="ellipsis" vert="horz" wrap="square" anchor="ctr" anchorCtr="1"/>
                <a:lstStyle/>
                <a:p>
                  <a:pPr>
                    <a:defRPr sz="600" b="1" i="0" u="none"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16-6821-4647-A2B5-7387EECCDD5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'Trade_Map_-_Lista_de_los_mercad'!$B$16:$B$27</c:f>
              <c:strCache>
                <c:ptCount val="12"/>
                <c:pt idx="0">
                  <c:v>Estados Unidos de América</c:v>
                </c:pt>
                <c:pt idx="2">
                  <c:v>Rusia</c:v>
                </c:pt>
                <c:pt idx="3">
                  <c:v>Var %</c:v>
                </c:pt>
                <c:pt idx="4">
                  <c:v>Países Bajos</c:v>
                </c:pt>
                <c:pt idx="5">
                  <c:v>Italia</c:v>
                </c:pt>
                <c:pt idx="6">
                  <c:v>España</c:v>
                </c:pt>
                <c:pt idx="7">
                  <c:v>Canadá</c:v>
                </c:pt>
                <c:pt idx="8">
                  <c:v>Kazajstán</c:v>
                </c:pt>
                <c:pt idx="9">
                  <c:v>Chile</c:v>
                </c:pt>
                <c:pt idx="10">
                  <c:v>Ucrania</c:v>
                </c:pt>
                <c:pt idx="11">
                  <c:v>Japón</c:v>
                </c:pt>
              </c:strCache>
            </c:strRef>
          </c:cat>
          <c:val>
            <c:numRef>
              <c:f>'Trade_Map_-_Lista_de_los_mercad'!$H$16:$H$27</c:f>
              <c:numCache>
                <c:formatCode>_ * #,##0_ ;_ * \-#,##0_ ;_ * "-"??_ ;_ @_ </c:formatCode>
                <c:ptCount val="12"/>
                <c:pt idx="0" formatCode="_ &quot;$&quot;* #,##0_ ;_ &quot;$&quot;* \-#,##0_ ;_ &quot;$&quot;* &quot;-&quot;??_ ;_ @_ ">
                  <c:v>397956</c:v>
                </c:pt>
                <c:pt idx="1">
                  <c:v>136068</c:v>
                </c:pt>
                <c:pt idx="2" formatCode="_(* #,##0.00_);_(* \(#,##0.00\);_(* &quot;-&quot;??_);_(@_)">
                  <c:v>136.06800000000001</c:v>
                </c:pt>
                <c:pt idx="3" formatCode="0.0%">
                  <c:v>0.19100887558426569</c:v>
                </c:pt>
                <c:pt idx="4" formatCode="_ &quot;$&quot;* #,##0_ ;_ &quot;$&quot;* \-#,##0_ ;_ &quot;$&quot;* &quot;-&quot;??_ ;_ @_ ">
                  <c:v>63646</c:v>
                </c:pt>
                <c:pt idx="5" formatCode="_ &quot;$&quot;* #,##0_ ;_ &quot;$&quot;* \-#,##0_ ;_ &quot;$&quot;* &quot;-&quot;??_ ;_ @_ ">
                  <c:v>30536</c:v>
                </c:pt>
                <c:pt idx="6" formatCode="_ &quot;$&quot;* #,##0_ ;_ &quot;$&quot;* \-#,##0_ ;_ &quot;$&quot;* &quot;-&quot;??_ ;_ @_ ">
                  <c:v>24175</c:v>
                </c:pt>
                <c:pt idx="7" formatCode="_ &quot;$&quot;* #,##0_ ;_ &quot;$&quot;* \-#,##0_ ;_ &quot;$&quot;* &quot;-&quot;??_ ;_ @_ ">
                  <c:v>22167</c:v>
                </c:pt>
                <c:pt idx="8" formatCode="_ &quot;$&quot;* #,##0_ ;_ &quot;$&quot;* \-#,##0_ ;_ &quot;$&quot;* &quot;-&quot;??_ ;_ @_ ">
                  <c:v>19931</c:v>
                </c:pt>
                <c:pt idx="9" formatCode="_ &quot;$&quot;* #,##0_ ;_ &quot;$&quot;* \-#,##0_ ;_ &quot;$&quot;* &quot;-&quot;??_ ;_ @_ ">
                  <c:v>15432</c:v>
                </c:pt>
                <c:pt idx="10" formatCode="_ &quot;$&quot;* #,##0_ ;_ &quot;$&quot;* \-#,##0_ ;_ &quot;$&quot;* &quot;-&quot;??_ ;_ @_ ">
                  <c:v>14045</c:v>
                </c:pt>
                <c:pt idx="11" formatCode="_ &quot;$&quot;* #,##0_ ;_ &quot;$&quot;* \-#,##0_ ;_ &quot;$&quot;* &quot;-&quot;??_ ;_ @_ ">
                  <c:v>12603</c:v>
                </c:pt>
              </c:numCache>
            </c:numRef>
          </c:val>
          <c:extLst>
            <c:ext xmlns:c16="http://schemas.microsoft.com/office/drawing/2014/chart" uri="{C3380CC4-5D6E-409C-BE32-E72D297353CC}">
              <c16:uniqueId val="{00000014-6821-4647-A2B5-7387EECCDD51}"/>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latin typeface="Arial" panose="020B0604020202020204" pitchFamily="34" charset="0"/>
          <a:cs typeface="Arial" panose="020B0604020202020204" pitchFamily="34" charset="0"/>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D33-4F4C-A818-EEAEA6F039C8}"/>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D33-4F4C-A818-EEAEA6F039C8}"/>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D33-4F4C-A818-EEAEA6F039C8}"/>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D33-4F4C-A818-EEAEA6F039C8}"/>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D33-4F4C-A818-EEAEA6F039C8}"/>
              </c:ext>
            </c:extLst>
          </c:dPt>
          <c:dPt>
            <c:idx val="5"/>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FD33-4F4C-A818-EEAEA6F039C8}"/>
              </c:ext>
            </c:extLst>
          </c:dPt>
          <c:dPt>
            <c:idx val="6"/>
            <c:bubble3D val="0"/>
            <c:spPr>
              <a:solidFill>
                <a:schemeClr val="accent6">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FD33-4F4C-A818-EEAEA6F039C8}"/>
              </c:ext>
            </c:extLst>
          </c:dPt>
          <c:dLbls>
            <c:dLbl>
              <c:idx val="2"/>
              <c:layout>
                <c:manualLayout>
                  <c:x val="2.5415643723048352E-2"/>
                  <c:y val="0.1068356259595483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D33-4F4C-A818-EEAEA6F039C8}"/>
                </c:ext>
              </c:extLst>
            </c:dLbl>
            <c:dLbl>
              <c:idx val="3"/>
              <c:layout>
                <c:manualLayout>
                  <c:x val="2.313510488087208E-2"/>
                  <c:y val="0.221235736704030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D33-4F4C-A818-EEAEA6F039C8}"/>
                </c:ext>
              </c:extLst>
            </c:dLbl>
            <c:dLbl>
              <c:idx val="4"/>
              <c:layout>
                <c:manualLayout>
                  <c:x val="1.9431052540080269E-2"/>
                  <c:y val="0.1555935851162503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D33-4F4C-A818-EEAEA6F039C8}"/>
                </c:ext>
              </c:extLst>
            </c:dLbl>
            <c:dLbl>
              <c:idx val="5"/>
              <c:layout>
                <c:manualLayout>
                  <c:x val="8.9535657800448604E-3"/>
                  <c:y val="0.357662230295464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D33-4F4C-A818-EEAEA6F039C8}"/>
                </c:ext>
              </c:extLst>
            </c:dLbl>
            <c:dLbl>
              <c:idx val="6"/>
              <c:layout>
                <c:manualLayout>
                  <c:x val="-4.3049707639533754E-3"/>
                  <c:y val="8.506970487270895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D33-4F4C-A818-EEAEA6F039C8}"/>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'Trade_Map_-_Lista_de_los_produc'!$B$26:$B$33</c:f>
              <c:strCache>
                <c:ptCount val="8"/>
                <c:pt idx="0">
                  <c:v>Rosas "flores y capullos", cortadas para ramos o adornos, frescas</c:v>
                </c:pt>
                <c:pt idx="1">
                  <c:v>Flores frescas y capullos, cortados, de una, para ramos o adornos (excepto rosas, claveles, ...</c:v>
                </c:pt>
                <c:pt idx="2">
                  <c:v>Claveles "flores y capullos", cortados para ramos o adornos, frescos</c:v>
                </c:pt>
                <c:pt idx="3">
                  <c:v>Secos, blanqueados, teñidos, impregnados o preparados de otro modo las flores y capullos, de ...</c:v>
                </c:pt>
                <c:pt idx="4">
                  <c:v>Crisantemos "flores y capullos", cortados para ramos o adornos, frescos</c:v>
                </c:pt>
                <c:pt idx="5">
                  <c:v>Lirios frescos cortados "Lilium spp." y las yemas, de una, para ramos o adornos</c:v>
                </c:pt>
                <c:pt idx="6">
                  <c:v>Orquídeas "flores y capullos", cortadas para ramos o adornos, frescas</c:v>
                </c:pt>
                <c:pt idx="7">
                  <c:v>Flores y capullos, cortados para ramos o adornos, frescos</c:v>
                </c:pt>
              </c:strCache>
            </c:strRef>
          </c:cat>
          <c:val>
            <c:numRef>
              <c:f>'Trade_Map_-_Lista_de_los_produc'!$I$26:$I$32</c:f>
              <c:numCache>
                <c:formatCode>_ * #,##0.000_ ;_ * \-#,##0.000_ ;_ * "-"??_ ;_ @_ </c:formatCode>
                <c:ptCount val="7"/>
                <c:pt idx="0">
                  <c:v>624.93812434087477</c:v>
                </c:pt>
                <c:pt idx="1">
                  <c:v>175.86301789431349</c:v>
                </c:pt>
                <c:pt idx="2">
                  <c:v>16.998361502402094</c:v>
                </c:pt>
                <c:pt idx="3">
                  <c:v>16.877277871754838</c:v>
                </c:pt>
                <c:pt idx="4">
                  <c:v>6.5257157154769976</c:v>
                </c:pt>
                <c:pt idx="5">
                  <c:v>0.36931398515731589</c:v>
                </c:pt>
                <c:pt idx="6">
                  <c:v>4.3743598073834678E-3</c:v>
                </c:pt>
              </c:numCache>
            </c:numRef>
          </c:val>
          <c:extLst>
            <c:ext xmlns:c16="http://schemas.microsoft.com/office/drawing/2014/chart" uri="{C3380CC4-5D6E-409C-BE32-E72D297353CC}">
              <c16:uniqueId val="{0000000E-FD33-4F4C-A818-EEAEA6F039C8}"/>
            </c:ext>
          </c:extLst>
        </c:ser>
        <c:ser>
          <c:idx val="1"/>
          <c:order val="1"/>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FD33-4F4C-A818-EEAEA6F039C8}"/>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FD33-4F4C-A818-EEAEA6F039C8}"/>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FD33-4F4C-A818-EEAEA6F039C8}"/>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6-FD33-4F4C-A818-EEAEA6F039C8}"/>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8-FD33-4F4C-A818-EEAEA6F039C8}"/>
              </c:ext>
            </c:extLst>
          </c:dPt>
          <c:dPt>
            <c:idx val="5"/>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A-FD33-4F4C-A818-EEAEA6F039C8}"/>
              </c:ext>
            </c:extLst>
          </c:dPt>
          <c:dPt>
            <c:idx val="6"/>
            <c:bubble3D val="0"/>
            <c:spPr>
              <a:solidFill>
                <a:schemeClr val="accent6">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C-FD33-4F4C-A818-EEAEA6F039C8}"/>
              </c:ext>
            </c:extLst>
          </c:dPt>
          <c:dPt>
            <c:idx val="7"/>
            <c:bubble3D val="0"/>
            <c:spPr>
              <a:solidFill>
                <a:schemeClr val="accent5">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E-FD33-4F4C-A818-EEAEA6F039C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'Trade_Map_-_Lista_de_los_produc'!$B$26:$B$33</c:f>
              <c:strCache>
                <c:ptCount val="8"/>
                <c:pt idx="0">
                  <c:v>Rosas "flores y capullos", cortadas para ramos o adornos, frescas</c:v>
                </c:pt>
                <c:pt idx="1">
                  <c:v>Flores frescas y capullos, cortados, de una, para ramos o adornos (excepto rosas, claveles, ...</c:v>
                </c:pt>
                <c:pt idx="2">
                  <c:v>Claveles "flores y capullos", cortados para ramos o adornos, frescos</c:v>
                </c:pt>
                <c:pt idx="3">
                  <c:v>Secos, blanqueados, teñidos, impregnados o preparados de otro modo las flores y capullos, de ...</c:v>
                </c:pt>
                <c:pt idx="4">
                  <c:v>Crisantemos "flores y capullos", cortados para ramos o adornos, frescos</c:v>
                </c:pt>
                <c:pt idx="5">
                  <c:v>Lirios frescos cortados "Lilium spp." y las yemas, de una, para ramos o adornos</c:v>
                </c:pt>
                <c:pt idx="6">
                  <c:v>Orquídeas "flores y capullos", cortadas para ramos o adornos, frescas</c:v>
                </c:pt>
                <c:pt idx="7">
                  <c:v>Flores y capullos, cortados para ramos o adornos, frescos</c:v>
                </c:pt>
              </c:strCache>
            </c:strRef>
          </c:cat>
          <c:val>
            <c:numRef>
              <c:f>'Trade_Map_-_Lista_de_los_produc'!$B$26:$B$33</c:f>
              <c:numCache>
                <c:formatCode>General</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1F-FD33-4F4C-A818-EEAEA6F039C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jpeg"/><Relationship Id="rId4" Type="http://schemas.openxmlformats.org/officeDocument/2006/relationships/image" Target="../media/image12.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image" Target="../media/image12.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BCC22-A4D3-4C79-9FDF-3DB0683E7C5C}" type="doc">
      <dgm:prSet loTypeId="urn:microsoft.com/office/officeart/2005/8/layout/default" loCatId="list" qsTypeId="urn:microsoft.com/office/officeart/2005/8/quickstyle/simple2" qsCatId="simple" csTypeId="urn:microsoft.com/office/officeart/2005/8/colors/accent6_1" csCatId="accent6" phldr="1"/>
      <dgm:spPr/>
      <dgm:t>
        <a:bodyPr/>
        <a:lstStyle/>
        <a:p>
          <a:endParaRPr lang="es-MX"/>
        </a:p>
      </dgm:t>
    </dgm:pt>
    <dgm:pt modelId="{93F115CB-5B6B-4FC9-857E-E23C6EB80098}">
      <dgm:prSet phldrT="[Texto]"/>
      <dgm:spPr/>
      <dgm:t>
        <a:bodyPr/>
        <a:lstStyle/>
        <a:p>
          <a:r>
            <a:rPr lang="es-MX" dirty="0" smtClean="0">
              <a:latin typeface="Times New Roman"/>
              <a:cs typeface="Times New Roman"/>
            </a:rPr>
            <a:t>Pichincha se destaca como principal zona de cultivo, penetrando principalmente en mercado Estados unidos, Unión Europea y Rusia.</a:t>
          </a:r>
          <a:endParaRPr lang="es-MX" sz="3000" dirty="0">
            <a:latin typeface="Times New Roman"/>
            <a:cs typeface="Times New Roman"/>
          </a:endParaRPr>
        </a:p>
      </dgm:t>
    </dgm:pt>
    <dgm:pt modelId="{28B7A3C2-C3C3-4D84-9D69-CE4811E70B46}" type="parTrans" cxnId="{15BE88E0-C74D-4F5A-AA0E-D4688F70354C}">
      <dgm:prSet/>
      <dgm:spPr/>
      <dgm:t>
        <a:bodyPr/>
        <a:lstStyle/>
        <a:p>
          <a:endParaRPr lang="es-MX"/>
        </a:p>
      </dgm:t>
    </dgm:pt>
    <dgm:pt modelId="{D470BFED-15E2-400A-A8E0-11956DD588F8}" type="sibTrans" cxnId="{15BE88E0-C74D-4F5A-AA0E-D4688F70354C}">
      <dgm:prSet/>
      <dgm:spPr/>
      <dgm:t>
        <a:bodyPr/>
        <a:lstStyle/>
        <a:p>
          <a:endParaRPr lang="es-MX"/>
        </a:p>
      </dgm:t>
    </dgm:pt>
    <dgm:pt modelId="{4549EBA0-BBFB-4E47-A8D2-817B2EDBFB64}">
      <dgm:prSet phldrT="[Texto]"/>
      <dgm:spPr/>
      <dgm:t>
        <a:bodyPr/>
        <a:lstStyle/>
        <a:p>
          <a:r>
            <a:rPr lang="es-EC" dirty="0" smtClean="0"/>
            <a:t>Imagen de la producción ecuatoriana, muestra como una de las mejores opciones de compra en el mercado internacional.</a:t>
          </a:r>
          <a:endParaRPr lang="es-MX" dirty="0">
            <a:latin typeface="Times New Roman"/>
            <a:cs typeface="Times New Roman"/>
          </a:endParaRPr>
        </a:p>
      </dgm:t>
    </dgm:pt>
    <dgm:pt modelId="{BF192784-60D9-4CB5-AE82-14E09219A6FE}" type="parTrans" cxnId="{5151BD92-097C-4975-9370-BC9AD3F27F8D}">
      <dgm:prSet/>
      <dgm:spPr/>
      <dgm:t>
        <a:bodyPr/>
        <a:lstStyle/>
        <a:p>
          <a:endParaRPr lang="es-MX"/>
        </a:p>
      </dgm:t>
    </dgm:pt>
    <dgm:pt modelId="{4CFC31BB-6195-4999-B335-B1E6602C1BBA}" type="sibTrans" cxnId="{5151BD92-097C-4975-9370-BC9AD3F27F8D}">
      <dgm:prSet/>
      <dgm:spPr/>
      <dgm:t>
        <a:bodyPr/>
        <a:lstStyle/>
        <a:p>
          <a:endParaRPr lang="es-MX"/>
        </a:p>
      </dgm:t>
    </dgm:pt>
    <dgm:pt modelId="{070128EB-D5A3-4181-8359-3C49B1E1B694}">
      <dgm:prSet phldrT="[Texto]"/>
      <dgm:spPr/>
      <dgm:t>
        <a:bodyPr/>
        <a:lstStyle/>
        <a:p>
          <a:r>
            <a:rPr lang="es-EC" dirty="0" smtClean="0"/>
            <a:t>producción tuvo descensos en los años 2015 y 2016 generando disminuciones en las exportaciones de 13,4% y 0,6%.</a:t>
          </a:r>
          <a:endParaRPr lang="es-MX" dirty="0">
            <a:latin typeface="Times New Roman"/>
            <a:cs typeface="Times New Roman"/>
          </a:endParaRPr>
        </a:p>
      </dgm:t>
    </dgm:pt>
    <dgm:pt modelId="{A6C1D243-E002-4974-A87E-E7BF257AC74F}" type="parTrans" cxnId="{E890F3E4-2E29-476A-A7FE-1EDCDFF13F83}">
      <dgm:prSet/>
      <dgm:spPr/>
      <dgm:t>
        <a:bodyPr/>
        <a:lstStyle/>
        <a:p>
          <a:endParaRPr lang="es-MX"/>
        </a:p>
      </dgm:t>
    </dgm:pt>
    <dgm:pt modelId="{77764BC7-3A1D-4BEA-8F6E-A834E0C87025}" type="sibTrans" cxnId="{E890F3E4-2E29-476A-A7FE-1EDCDFF13F83}">
      <dgm:prSet/>
      <dgm:spPr/>
      <dgm:t>
        <a:bodyPr/>
        <a:lstStyle/>
        <a:p>
          <a:endParaRPr lang="es-MX"/>
        </a:p>
      </dgm:t>
    </dgm:pt>
    <dgm:pt modelId="{267F2EC2-7787-42AE-8C64-67798A601C28}" type="pres">
      <dgm:prSet presAssocID="{047BCC22-A4D3-4C79-9FDF-3DB0683E7C5C}" presName="diagram" presStyleCnt="0">
        <dgm:presLayoutVars>
          <dgm:dir/>
          <dgm:resizeHandles val="exact"/>
        </dgm:presLayoutVars>
      </dgm:prSet>
      <dgm:spPr/>
      <dgm:t>
        <a:bodyPr/>
        <a:lstStyle/>
        <a:p>
          <a:endParaRPr lang="es-ES"/>
        </a:p>
      </dgm:t>
    </dgm:pt>
    <dgm:pt modelId="{835D5CC7-A1E3-4B94-910D-6E7AD41A1F00}" type="pres">
      <dgm:prSet presAssocID="{93F115CB-5B6B-4FC9-857E-E23C6EB80098}" presName="node" presStyleLbl="node1" presStyleIdx="0" presStyleCnt="3">
        <dgm:presLayoutVars>
          <dgm:bulletEnabled val="1"/>
        </dgm:presLayoutVars>
      </dgm:prSet>
      <dgm:spPr/>
      <dgm:t>
        <a:bodyPr/>
        <a:lstStyle/>
        <a:p>
          <a:endParaRPr lang="es-ES"/>
        </a:p>
      </dgm:t>
    </dgm:pt>
    <dgm:pt modelId="{A0919AC5-5A69-420D-A46D-CB5C11AD2FB0}" type="pres">
      <dgm:prSet presAssocID="{D470BFED-15E2-400A-A8E0-11956DD588F8}" presName="sibTrans" presStyleCnt="0"/>
      <dgm:spPr/>
    </dgm:pt>
    <dgm:pt modelId="{3805653D-B671-4F49-A0A4-A42DA7143D32}" type="pres">
      <dgm:prSet presAssocID="{4549EBA0-BBFB-4E47-A8D2-817B2EDBFB64}" presName="node" presStyleLbl="node1" presStyleIdx="1" presStyleCnt="3">
        <dgm:presLayoutVars>
          <dgm:bulletEnabled val="1"/>
        </dgm:presLayoutVars>
      </dgm:prSet>
      <dgm:spPr/>
      <dgm:t>
        <a:bodyPr/>
        <a:lstStyle/>
        <a:p>
          <a:endParaRPr lang="es-ES"/>
        </a:p>
      </dgm:t>
    </dgm:pt>
    <dgm:pt modelId="{CF5BB0FA-9F25-47E6-86A8-EF6E0F8CF77C}" type="pres">
      <dgm:prSet presAssocID="{4CFC31BB-6195-4999-B335-B1E6602C1BBA}" presName="sibTrans" presStyleCnt="0"/>
      <dgm:spPr/>
    </dgm:pt>
    <dgm:pt modelId="{491D5A89-3C91-494A-A4CB-0E975C10EFAB}" type="pres">
      <dgm:prSet presAssocID="{070128EB-D5A3-4181-8359-3C49B1E1B694}" presName="node" presStyleLbl="node1" presStyleIdx="2" presStyleCnt="3">
        <dgm:presLayoutVars>
          <dgm:bulletEnabled val="1"/>
        </dgm:presLayoutVars>
      </dgm:prSet>
      <dgm:spPr/>
      <dgm:t>
        <a:bodyPr/>
        <a:lstStyle/>
        <a:p>
          <a:endParaRPr lang="es-ES"/>
        </a:p>
      </dgm:t>
    </dgm:pt>
  </dgm:ptLst>
  <dgm:cxnLst>
    <dgm:cxn modelId="{E890F3E4-2E29-476A-A7FE-1EDCDFF13F83}" srcId="{047BCC22-A4D3-4C79-9FDF-3DB0683E7C5C}" destId="{070128EB-D5A3-4181-8359-3C49B1E1B694}" srcOrd="2" destOrd="0" parTransId="{A6C1D243-E002-4974-A87E-E7BF257AC74F}" sibTransId="{77764BC7-3A1D-4BEA-8F6E-A834E0C87025}"/>
    <dgm:cxn modelId="{5151BD92-097C-4975-9370-BC9AD3F27F8D}" srcId="{047BCC22-A4D3-4C79-9FDF-3DB0683E7C5C}" destId="{4549EBA0-BBFB-4E47-A8D2-817B2EDBFB64}" srcOrd="1" destOrd="0" parTransId="{BF192784-60D9-4CB5-AE82-14E09219A6FE}" sibTransId="{4CFC31BB-6195-4999-B335-B1E6602C1BBA}"/>
    <dgm:cxn modelId="{F447253D-B64F-45A4-BFDA-9C5251A215BC}" type="presOf" srcId="{4549EBA0-BBFB-4E47-A8D2-817B2EDBFB64}" destId="{3805653D-B671-4F49-A0A4-A42DA7143D32}" srcOrd="0" destOrd="0" presId="urn:microsoft.com/office/officeart/2005/8/layout/default"/>
    <dgm:cxn modelId="{D84DF70E-2DEF-43BE-AE29-1A965763138D}" type="presOf" srcId="{047BCC22-A4D3-4C79-9FDF-3DB0683E7C5C}" destId="{267F2EC2-7787-42AE-8C64-67798A601C28}" srcOrd="0" destOrd="0" presId="urn:microsoft.com/office/officeart/2005/8/layout/default"/>
    <dgm:cxn modelId="{F0CABF69-F0C4-4397-ADDD-42AE01473310}" type="presOf" srcId="{070128EB-D5A3-4181-8359-3C49B1E1B694}" destId="{491D5A89-3C91-494A-A4CB-0E975C10EFAB}" srcOrd="0" destOrd="0" presId="urn:microsoft.com/office/officeart/2005/8/layout/default"/>
    <dgm:cxn modelId="{15BE88E0-C74D-4F5A-AA0E-D4688F70354C}" srcId="{047BCC22-A4D3-4C79-9FDF-3DB0683E7C5C}" destId="{93F115CB-5B6B-4FC9-857E-E23C6EB80098}" srcOrd="0" destOrd="0" parTransId="{28B7A3C2-C3C3-4D84-9D69-CE4811E70B46}" sibTransId="{D470BFED-15E2-400A-A8E0-11956DD588F8}"/>
    <dgm:cxn modelId="{72921724-8B36-4DA4-BEB1-F071107D8236}" type="presOf" srcId="{93F115CB-5B6B-4FC9-857E-E23C6EB80098}" destId="{835D5CC7-A1E3-4B94-910D-6E7AD41A1F00}" srcOrd="0" destOrd="0" presId="urn:microsoft.com/office/officeart/2005/8/layout/default"/>
    <dgm:cxn modelId="{3D4486DB-ECAD-4349-99C3-379073032DA4}" type="presParOf" srcId="{267F2EC2-7787-42AE-8C64-67798A601C28}" destId="{835D5CC7-A1E3-4B94-910D-6E7AD41A1F00}" srcOrd="0" destOrd="0" presId="urn:microsoft.com/office/officeart/2005/8/layout/default"/>
    <dgm:cxn modelId="{FDFCE690-BED3-4384-A497-66D2B944DAED}" type="presParOf" srcId="{267F2EC2-7787-42AE-8C64-67798A601C28}" destId="{A0919AC5-5A69-420D-A46D-CB5C11AD2FB0}" srcOrd="1" destOrd="0" presId="urn:microsoft.com/office/officeart/2005/8/layout/default"/>
    <dgm:cxn modelId="{402B0C14-B9F2-4006-94AE-4D0507307997}" type="presParOf" srcId="{267F2EC2-7787-42AE-8C64-67798A601C28}" destId="{3805653D-B671-4F49-A0A4-A42DA7143D32}" srcOrd="2" destOrd="0" presId="urn:microsoft.com/office/officeart/2005/8/layout/default"/>
    <dgm:cxn modelId="{C52C3C40-66FB-433F-BBE6-ADB63CB96629}" type="presParOf" srcId="{267F2EC2-7787-42AE-8C64-67798A601C28}" destId="{CF5BB0FA-9F25-47E6-86A8-EF6E0F8CF77C}" srcOrd="3" destOrd="0" presId="urn:microsoft.com/office/officeart/2005/8/layout/default"/>
    <dgm:cxn modelId="{2A41BADC-59D7-4F1C-A070-6090F9B13993}" type="presParOf" srcId="{267F2EC2-7787-42AE-8C64-67798A601C28}" destId="{491D5A89-3C91-494A-A4CB-0E975C10EFA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CD9439-3F1F-48C0-8D67-E720DD84D53A}" type="doc">
      <dgm:prSet loTypeId="urn:microsoft.com/office/officeart/2005/8/layout/chevron1" loCatId="process" qsTypeId="urn:microsoft.com/office/officeart/2005/8/quickstyle/simple1" qsCatId="simple" csTypeId="urn:microsoft.com/office/officeart/2005/8/colors/accent6_1" csCatId="accent6" phldr="1"/>
      <dgm:spPr/>
      <dgm:t>
        <a:bodyPr/>
        <a:lstStyle/>
        <a:p>
          <a:endParaRPr lang="es-MX"/>
        </a:p>
      </dgm:t>
    </dgm:pt>
    <dgm:pt modelId="{5A928754-DD37-4441-AEAF-F6CD601FD9E2}">
      <dgm:prSet phldrT="[Texto]"/>
      <dgm:spPr/>
      <dgm:t>
        <a:bodyPr/>
        <a:lstStyle/>
        <a:p>
          <a:r>
            <a:rPr lang="es-ES" dirty="0" smtClean="0">
              <a:latin typeface="Times New Roman"/>
              <a:cs typeface="Times New Roman"/>
            </a:rPr>
            <a:t>Empresas </a:t>
          </a:r>
          <a:r>
            <a:rPr lang="es-ES" b="0" dirty="0" smtClean="0">
              <a:latin typeface="Times New Roman"/>
              <a:cs typeface="Times New Roman"/>
            </a:rPr>
            <a:t>Florícolas de Pichincha </a:t>
          </a:r>
          <a:endParaRPr lang="es-MX" b="0" dirty="0">
            <a:latin typeface="Times New Roman"/>
            <a:cs typeface="Times New Roman"/>
          </a:endParaRPr>
        </a:p>
      </dgm:t>
    </dgm:pt>
    <dgm:pt modelId="{598E6AC7-59A3-4921-AE41-B6D759C89A74}" type="parTrans" cxnId="{B75CE649-001B-4DD1-B61D-297BA93414F7}">
      <dgm:prSet/>
      <dgm:spPr/>
      <dgm:t>
        <a:bodyPr/>
        <a:lstStyle/>
        <a:p>
          <a:endParaRPr lang="es-EC"/>
        </a:p>
      </dgm:t>
    </dgm:pt>
    <dgm:pt modelId="{B37A28C7-B81A-46F9-ACA6-A3612449A952}" type="sibTrans" cxnId="{B75CE649-001B-4DD1-B61D-297BA93414F7}">
      <dgm:prSet/>
      <dgm:spPr/>
      <dgm:t>
        <a:bodyPr/>
        <a:lstStyle/>
        <a:p>
          <a:endParaRPr lang="es-MX"/>
        </a:p>
      </dgm:t>
    </dgm:pt>
    <dgm:pt modelId="{7789447B-B3FD-4AA9-8F67-1D0225B0F27C}">
      <dgm:prSet phldrT="[Texto]"/>
      <dgm:spPr/>
      <dgm:t>
        <a:bodyPr/>
        <a:lstStyle/>
        <a:p>
          <a:r>
            <a:rPr lang="es-ES" b="0" dirty="0" smtClean="0">
              <a:latin typeface="Times New Roman"/>
              <a:cs typeface="Times New Roman"/>
            </a:rPr>
            <a:t>Empresas Florícolas Activas</a:t>
          </a:r>
          <a:endParaRPr lang="es-MX" dirty="0">
            <a:latin typeface="Times New Roman"/>
            <a:cs typeface="Times New Roman"/>
          </a:endParaRPr>
        </a:p>
      </dgm:t>
    </dgm:pt>
    <dgm:pt modelId="{847D55B9-5E1D-46D8-B0C7-209307156E90}" type="parTrans" cxnId="{0F38562E-8064-4C65-8444-4A4784F54E4C}">
      <dgm:prSet/>
      <dgm:spPr/>
      <dgm:t>
        <a:bodyPr/>
        <a:lstStyle/>
        <a:p>
          <a:endParaRPr lang="es-EC"/>
        </a:p>
      </dgm:t>
    </dgm:pt>
    <dgm:pt modelId="{7DFD31F3-6740-4FA3-B241-197665D98FF5}" type="sibTrans" cxnId="{0F38562E-8064-4C65-8444-4A4784F54E4C}">
      <dgm:prSet/>
      <dgm:spPr/>
      <dgm:t>
        <a:bodyPr/>
        <a:lstStyle/>
        <a:p>
          <a:endParaRPr lang="es-MX"/>
        </a:p>
      </dgm:t>
    </dgm:pt>
    <dgm:pt modelId="{3C23C792-E439-413B-94A8-0296B2C55E89}" type="pres">
      <dgm:prSet presAssocID="{79CD9439-3F1F-48C0-8D67-E720DD84D53A}" presName="Name0" presStyleCnt="0">
        <dgm:presLayoutVars>
          <dgm:dir/>
          <dgm:animLvl val="lvl"/>
          <dgm:resizeHandles val="exact"/>
        </dgm:presLayoutVars>
      </dgm:prSet>
      <dgm:spPr/>
      <dgm:t>
        <a:bodyPr/>
        <a:lstStyle/>
        <a:p>
          <a:endParaRPr lang="es-ES"/>
        </a:p>
      </dgm:t>
    </dgm:pt>
    <dgm:pt modelId="{E96B93C1-9E92-4645-8A25-755D96D6C058}" type="pres">
      <dgm:prSet presAssocID="{5A928754-DD37-4441-AEAF-F6CD601FD9E2}" presName="parTxOnly" presStyleLbl="node1" presStyleIdx="0" presStyleCnt="2">
        <dgm:presLayoutVars>
          <dgm:chMax val="0"/>
          <dgm:chPref val="0"/>
          <dgm:bulletEnabled val="1"/>
        </dgm:presLayoutVars>
      </dgm:prSet>
      <dgm:spPr/>
      <dgm:t>
        <a:bodyPr/>
        <a:lstStyle/>
        <a:p>
          <a:endParaRPr lang="es-ES"/>
        </a:p>
      </dgm:t>
    </dgm:pt>
    <dgm:pt modelId="{D519F27D-7A1D-4F65-9943-DA594CE2A9C8}" type="pres">
      <dgm:prSet presAssocID="{B37A28C7-B81A-46F9-ACA6-A3612449A952}" presName="parTxOnlySpace" presStyleCnt="0"/>
      <dgm:spPr/>
    </dgm:pt>
    <dgm:pt modelId="{D3BADE55-B91B-498F-9584-86AF8E857097}" type="pres">
      <dgm:prSet presAssocID="{7789447B-B3FD-4AA9-8F67-1D0225B0F27C}" presName="parTxOnly" presStyleLbl="node1" presStyleIdx="1" presStyleCnt="2" custLinFactNeighborX="-16072" custLinFactNeighborY="-389">
        <dgm:presLayoutVars>
          <dgm:chMax val="0"/>
          <dgm:chPref val="0"/>
          <dgm:bulletEnabled val="1"/>
        </dgm:presLayoutVars>
      </dgm:prSet>
      <dgm:spPr/>
      <dgm:t>
        <a:bodyPr/>
        <a:lstStyle/>
        <a:p>
          <a:endParaRPr lang="es-ES"/>
        </a:p>
      </dgm:t>
    </dgm:pt>
  </dgm:ptLst>
  <dgm:cxnLst>
    <dgm:cxn modelId="{1F3C2D83-7736-4592-8EFC-888D5771E274}" type="presOf" srcId="{7789447B-B3FD-4AA9-8F67-1D0225B0F27C}" destId="{D3BADE55-B91B-498F-9584-86AF8E857097}" srcOrd="0" destOrd="0" presId="urn:microsoft.com/office/officeart/2005/8/layout/chevron1"/>
    <dgm:cxn modelId="{7A4B8D51-26D6-4230-9338-A18699FDF183}" type="presOf" srcId="{5A928754-DD37-4441-AEAF-F6CD601FD9E2}" destId="{E96B93C1-9E92-4645-8A25-755D96D6C058}" srcOrd="0" destOrd="0" presId="urn:microsoft.com/office/officeart/2005/8/layout/chevron1"/>
    <dgm:cxn modelId="{A0B6A0C4-3E1E-418E-91C6-450AB92FB057}" type="presOf" srcId="{79CD9439-3F1F-48C0-8D67-E720DD84D53A}" destId="{3C23C792-E439-413B-94A8-0296B2C55E89}" srcOrd="0" destOrd="0" presId="urn:microsoft.com/office/officeart/2005/8/layout/chevron1"/>
    <dgm:cxn modelId="{B75CE649-001B-4DD1-B61D-297BA93414F7}" srcId="{79CD9439-3F1F-48C0-8D67-E720DD84D53A}" destId="{5A928754-DD37-4441-AEAF-F6CD601FD9E2}" srcOrd="0" destOrd="0" parTransId="{598E6AC7-59A3-4921-AE41-B6D759C89A74}" sibTransId="{B37A28C7-B81A-46F9-ACA6-A3612449A952}"/>
    <dgm:cxn modelId="{0F38562E-8064-4C65-8444-4A4784F54E4C}" srcId="{79CD9439-3F1F-48C0-8D67-E720DD84D53A}" destId="{7789447B-B3FD-4AA9-8F67-1D0225B0F27C}" srcOrd="1" destOrd="0" parTransId="{847D55B9-5E1D-46D8-B0C7-209307156E90}" sibTransId="{7DFD31F3-6740-4FA3-B241-197665D98FF5}"/>
    <dgm:cxn modelId="{AFE8D936-17CB-4A8F-9DEE-3CF4E0A6833F}" type="presParOf" srcId="{3C23C792-E439-413B-94A8-0296B2C55E89}" destId="{E96B93C1-9E92-4645-8A25-755D96D6C058}" srcOrd="0" destOrd="0" presId="urn:microsoft.com/office/officeart/2005/8/layout/chevron1"/>
    <dgm:cxn modelId="{2691AD55-72B4-4A83-88B9-96F5DF6E5073}" type="presParOf" srcId="{3C23C792-E439-413B-94A8-0296B2C55E89}" destId="{D519F27D-7A1D-4F65-9943-DA594CE2A9C8}" srcOrd="1" destOrd="0" presId="urn:microsoft.com/office/officeart/2005/8/layout/chevron1"/>
    <dgm:cxn modelId="{168F6B3B-A898-4D90-9D3B-2D0F1FF002C0}" type="presParOf" srcId="{3C23C792-E439-413B-94A8-0296B2C55E89}" destId="{D3BADE55-B91B-498F-9584-86AF8E857097}" srcOrd="2"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6C1C61-2EA8-40EB-AB63-EFF18BCC825E}" type="doc">
      <dgm:prSet loTypeId="urn:microsoft.com/office/officeart/2005/8/layout/process1" loCatId="process" qsTypeId="urn:microsoft.com/office/officeart/2005/8/quickstyle/simple1" qsCatId="simple" csTypeId="urn:microsoft.com/office/officeart/2005/8/colors/accent6_1" csCatId="accent6" phldr="1"/>
      <dgm:spPr/>
    </dgm:pt>
    <dgm:pt modelId="{80F57FD7-B40A-4B8E-B2FE-FD3495460740}">
      <dgm:prSet phldrT="[Texto]"/>
      <dgm:spPr/>
      <dgm:t>
        <a:bodyPr/>
        <a:lstStyle/>
        <a:p>
          <a:r>
            <a:rPr lang="es-MX" sz="2400" dirty="0" smtClean="0">
              <a:latin typeface="Times New Roman"/>
              <a:cs typeface="Times New Roman"/>
            </a:rPr>
            <a:t>Grande: 8 </a:t>
          </a:r>
          <a:endParaRPr lang="es-MX" sz="2400" dirty="0">
            <a:latin typeface="Times New Roman"/>
            <a:cs typeface="Times New Roman"/>
          </a:endParaRPr>
        </a:p>
      </dgm:t>
    </dgm:pt>
    <dgm:pt modelId="{14C69768-D1C5-413A-A505-65587E51CF2C}" type="parTrans" cxnId="{CCE0533B-55D1-4748-8BFA-359C98E14CDD}">
      <dgm:prSet/>
      <dgm:spPr/>
      <dgm:t>
        <a:bodyPr/>
        <a:lstStyle/>
        <a:p>
          <a:endParaRPr lang="es-EC"/>
        </a:p>
      </dgm:t>
    </dgm:pt>
    <dgm:pt modelId="{8750C10B-7837-4C53-8515-32561B9EA883}" type="sibTrans" cxnId="{CCE0533B-55D1-4748-8BFA-359C98E14CDD}">
      <dgm:prSet/>
      <dgm:spPr/>
      <dgm:t>
        <a:bodyPr/>
        <a:lstStyle/>
        <a:p>
          <a:endParaRPr lang="es-MX"/>
        </a:p>
      </dgm:t>
    </dgm:pt>
    <dgm:pt modelId="{FBF65964-5E3F-4DB0-998A-BC2776BC98DD}">
      <dgm:prSet phldrT="[Texto]"/>
      <dgm:spPr/>
      <dgm:t>
        <a:bodyPr/>
        <a:lstStyle/>
        <a:p>
          <a:r>
            <a:rPr lang="es-MX" sz="2400" dirty="0" smtClean="0">
              <a:latin typeface="Times New Roman"/>
              <a:cs typeface="Times New Roman"/>
            </a:rPr>
            <a:t>Mediana: 12</a:t>
          </a:r>
          <a:endParaRPr lang="es-MX" sz="2400" dirty="0">
            <a:latin typeface="Times New Roman"/>
            <a:cs typeface="Times New Roman"/>
          </a:endParaRPr>
        </a:p>
      </dgm:t>
    </dgm:pt>
    <dgm:pt modelId="{6384AB58-56C8-454C-B9DD-E982533C5313}" type="parTrans" cxnId="{BA40BDD4-4E74-4A3E-B455-CC9D3ACF1EED}">
      <dgm:prSet/>
      <dgm:spPr/>
      <dgm:t>
        <a:bodyPr/>
        <a:lstStyle/>
        <a:p>
          <a:endParaRPr lang="es-EC"/>
        </a:p>
      </dgm:t>
    </dgm:pt>
    <dgm:pt modelId="{5027929D-25B2-425D-A427-6D6B16414A7C}" type="sibTrans" cxnId="{BA40BDD4-4E74-4A3E-B455-CC9D3ACF1EED}">
      <dgm:prSet/>
      <dgm:spPr/>
      <dgm:t>
        <a:bodyPr/>
        <a:lstStyle/>
        <a:p>
          <a:endParaRPr lang="es-MX"/>
        </a:p>
      </dgm:t>
    </dgm:pt>
    <dgm:pt modelId="{37FB77A9-151C-4F8D-82D5-A50B3B2A382F}">
      <dgm:prSet phldrT="[Texto]"/>
      <dgm:spPr/>
      <dgm:t>
        <a:bodyPr/>
        <a:lstStyle/>
        <a:p>
          <a:r>
            <a:rPr lang="es-MX" dirty="0" smtClean="0">
              <a:latin typeface="Times New Roman"/>
              <a:cs typeface="Times New Roman"/>
            </a:rPr>
            <a:t>Pequeña: 6</a:t>
          </a:r>
          <a:endParaRPr lang="es-MX" dirty="0">
            <a:latin typeface="Times New Roman"/>
            <a:cs typeface="Times New Roman"/>
          </a:endParaRPr>
        </a:p>
      </dgm:t>
    </dgm:pt>
    <dgm:pt modelId="{606E2886-ED7A-4F47-866D-4E153D1AF698}" type="parTrans" cxnId="{946ABF85-1796-456C-9213-125645943733}">
      <dgm:prSet/>
      <dgm:spPr/>
      <dgm:t>
        <a:bodyPr/>
        <a:lstStyle/>
        <a:p>
          <a:endParaRPr lang="es-EC"/>
        </a:p>
      </dgm:t>
    </dgm:pt>
    <dgm:pt modelId="{E8A09654-899B-4120-944C-E9EED7776D72}" type="sibTrans" cxnId="{946ABF85-1796-456C-9213-125645943733}">
      <dgm:prSet/>
      <dgm:spPr/>
      <dgm:t>
        <a:bodyPr/>
        <a:lstStyle/>
        <a:p>
          <a:endParaRPr lang="es-EC"/>
        </a:p>
      </dgm:t>
    </dgm:pt>
    <dgm:pt modelId="{9433B088-371F-4CF0-AE54-CF3550DE3952}">
      <dgm:prSet phldrT="[Texto]"/>
      <dgm:spPr/>
      <dgm:t>
        <a:bodyPr/>
        <a:lstStyle/>
        <a:p>
          <a:r>
            <a:rPr lang="es-MX" dirty="0" smtClean="0">
              <a:latin typeface="Times New Roman"/>
              <a:cs typeface="Times New Roman"/>
            </a:rPr>
            <a:t>Microempresa: 2</a:t>
          </a:r>
          <a:endParaRPr lang="es-MX" dirty="0">
            <a:latin typeface="Times New Roman"/>
            <a:cs typeface="Times New Roman"/>
          </a:endParaRPr>
        </a:p>
      </dgm:t>
    </dgm:pt>
    <dgm:pt modelId="{417D017E-1FD5-48FA-B287-2B5325DEDEDB}" type="parTrans" cxnId="{25E74263-2AFB-40D5-BE99-13AAC7FEB505}">
      <dgm:prSet/>
      <dgm:spPr/>
      <dgm:t>
        <a:bodyPr/>
        <a:lstStyle/>
        <a:p>
          <a:endParaRPr lang="es-ES"/>
        </a:p>
      </dgm:t>
    </dgm:pt>
    <dgm:pt modelId="{553CC985-2876-41B7-BFBA-407C417BC2C7}" type="sibTrans" cxnId="{25E74263-2AFB-40D5-BE99-13AAC7FEB505}">
      <dgm:prSet/>
      <dgm:spPr/>
      <dgm:t>
        <a:bodyPr/>
        <a:lstStyle/>
        <a:p>
          <a:endParaRPr lang="es-ES"/>
        </a:p>
      </dgm:t>
    </dgm:pt>
    <dgm:pt modelId="{77B2F5BA-6035-4968-8AF2-B3C8245CEE22}" type="pres">
      <dgm:prSet presAssocID="{C36C1C61-2EA8-40EB-AB63-EFF18BCC825E}" presName="Name0" presStyleCnt="0">
        <dgm:presLayoutVars>
          <dgm:dir/>
          <dgm:resizeHandles val="exact"/>
        </dgm:presLayoutVars>
      </dgm:prSet>
      <dgm:spPr/>
    </dgm:pt>
    <dgm:pt modelId="{73D93A1B-0ABD-4E9B-AAE2-5524A8B3DCB8}" type="pres">
      <dgm:prSet presAssocID="{80F57FD7-B40A-4B8E-B2FE-FD3495460740}" presName="node" presStyleLbl="node1" presStyleIdx="0" presStyleCnt="4" custScaleY="95030" custLinFactNeighborX="-11764">
        <dgm:presLayoutVars>
          <dgm:bulletEnabled val="1"/>
        </dgm:presLayoutVars>
      </dgm:prSet>
      <dgm:spPr/>
      <dgm:t>
        <a:bodyPr/>
        <a:lstStyle/>
        <a:p>
          <a:endParaRPr lang="es-ES"/>
        </a:p>
      </dgm:t>
    </dgm:pt>
    <dgm:pt modelId="{2C40B087-AE5C-4200-92A4-19B5FEEBB5D1}" type="pres">
      <dgm:prSet presAssocID="{8750C10B-7837-4C53-8515-32561B9EA883}" presName="sibTrans" presStyleLbl="sibTrans2D1" presStyleIdx="0" presStyleCnt="3"/>
      <dgm:spPr/>
      <dgm:t>
        <a:bodyPr/>
        <a:lstStyle/>
        <a:p>
          <a:endParaRPr lang="es-ES"/>
        </a:p>
      </dgm:t>
    </dgm:pt>
    <dgm:pt modelId="{FE1C5143-0603-4F9A-B667-4FD9791402B7}" type="pres">
      <dgm:prSet presAssocID="{8750C10B-7837-4C53-8515-32561B9EA883}" presName="connectorText" presStyleLbl="sibTrans2D1" presStyleIdx="0" presStyleCnt="3"/>
      <dgm:spPr/>
      <dgm:t>
        <a:bodyPr/>
        <a:lstStyle/>
        <a:p>
          <a:endParaRPr lang="es-ES"/>
        </a:p>
      </dgm:t>
    </dgm:pt>
    <dgm:pt modelId="{7C77E7F7-2AE8-4FB1-B73B-623410B6B328}" type="pres">
      <dgm:prSet presAssocID="{FBF65964-5E3F-4DB0-998A-BC2776BC98DD}" presName="node" presStyleLbl="node1" presStyleIdx="1" presStyleCnt="4" custScaleY="95030">
        <dgm:presLayoutVars>
          <dgm:bulletEnabled val="1"/>
        </dgm:presLayoutVars>
      </dgm:prSet>
      <dgm:spPr/>
      <dgm:t>
        <a:bodyPr/>
        <a:lstStyle/>
        <a:p>
          <a:endParaRPr lang="es-ES"/>
        </a:p>
      </dgm:t>
    </dgm:pt>
    <dgm:pt modelId="{87E2BC5C-EFF4-4A3A-B53B-4B1D01A4B2E4}" type="pres">
      <dgm:prSet presAssocID="{5027929D-25B2-425D-A427-6D6B16414A7C}" presName="sibTrans" presStyleLbl="sibTrans2D1" presStyleIdx="1" presStyleCnt="3"/>
      <dgm:spPr/>
      <dgm:t>
        <a:bodyPr/>
        <a:lstStyle/>
        <a:p>
          <a:endParaRPr lang="es-ES"/>
        </a:p>
      </dgm:t>
    </dgm:pt>
    <dgm:pt modelId="{94011096-44FF-4DA7-9BCF-EE40339E83FF}" type="pres">
      <dgm:prSet presAssocID="{5027929D-25B2-425D-A427-6D6B16414A7C}" presName="connectorText" presStyleLbl="sibTrans2D1" presStyleIdx="1" presStyleCnt="3"/>
      <dgm:spPr/>
      <dgm:t>
        <a:bodyPr/>
        <a:lstStyle/>
        <a:p>
          <a:endParaRPr lang="es-ES"/>
        </a:p>
      </dgm:t>
    </dgm:pt>
    <dgm:pt modelId="{D647CC0F-A9C6-4047-A9D6-48CBC58CA9D5}" type="pres">
      <dgm:prSet presAssocID="{37FB77A9-151C-4F8D-82D5-A50B3B2A382F}" presName="node" presStyleLbl="node1" presStyleIdx="2" presStyleCnt="4" custScaleY="95030">
        <dgm:presLayoutVars>
          <dgm:bulletEnabled val="1"/>
        </dgm:presLayoutVars>
      </dgm:prSet>
      <dgm:spPr/>
      <dgm:t>
        <a:bodyPr/>
        <a:lstStyle/>
        <a:p>
          <a:endParaRPr lang="es-ES"/>
        </a:p>
      </dgm:t>
    </dgm:pt>
    <dgm:pt modelId="{8CD11267-BAB3-4876-8DB4-DCCA08F4A383}" type="pres">
      <dgm:prSet presAssocID="{E8A09654-899B-4120-944C-E9EED7776D72}" presName="sibTrans" presStyleLbl="sibTrans2D1" presStyleIdx="2" presStyleCnt="3"/>
      <dgm:spPr/>
      <dgm:t>
        <a:bodyPr/>
        <a:lstStyle/>
        <a:p>
          <a:endParaRPr lang="es-ES"/>
        </a:p>
      </dgm:t>
    </dgm:pt>
    <dgm:pt modelId="{7813EAB9-8264-4772-9B7A-BE9A78B17B53}" type="pres">
      <dgm:prSet presAssocID="{E8A09654-899B-4120-944C-E9EED7776D72}" presName="connectorText" presStyleLbl="sibTrans2D1" presStyleIdx="2" presStyleCnt="3"/>
      <dgm:spPr/>
      <dgm:t>
        <a:bodyPr/>
        <a:lstStyle/>
        <a:p>
          <a:endParaRPr lang="es-ES"/>
        </a:p>
      </dgm:t>
    </dgm:pt>
    <dgm:pt modelId="{C776DFD6-26D4-44CE-8EE0-DE82090F22E3}" type="pres">
      <dgm:prSet presAssocID="{9433B088-371F-4CF0-AE54-CF3550DE3952}" presName="node" presStyleLbl="node1" presStyleIdx="3" presStyleCnt="4">
        <dgm:presLayoutVars>
          <dgm:bulletEnabled val="1"/>
        </dgm:presLayoutVars>
      </dgm:prSet>
      <dgm:spPr/>
      <dgm:t>
        <a:bodyPr/>
        <a:lstStyle/>
        <a:p>
          <a:endParaRPr lang="es-ES"/>
        </a:p>
      </dgm:t>
    </dgm:pt>
  </dgm:ptLst>
  <dgm:cxnLst>
    <dgm:cxn modelId="{3592D32F-659D-4F92-B707-FCA59D4B4121}" type="presOf" srcId="{E8A09654-899B-4120-944C-E9EED7776D72}" destId="{8CD11267-BAB3-4876-8DB4-DCCA08F4A383}" srcOrd="0" destOrd="0" presId="urn:microsoft.com/office/officeart/2005/8/layout/process1"/>
    <dgm:cxn modelId="{F9C7C62C-60C1-43FF-92D9-F7E72C19D3B2}" type="presOf" srcId="{C36C1C61-2EA8-40EB-AB63-EFF18BCC825E}" destId="{77B2F5BA-6035-4968-8AF2-B3C8245CEE22}" srcOrd="0" destOrd="0" presId="urn:microsoft.com/office/officeart/2005/8/layout/process1"/>
    <dgm:cxn modelId="{E1681FCE-1AB9-4F22-A0AD-2F23BCF38643}" type="presOf" srcId="{8750C10B-7837-4C53-8515-32561B9EA883}" destId="{FE1C5143-0603-4F9A-B667-4FD9791402B7}" srcOrd="1" destOrd="0" presId="urn:microsoft.com/office/officeart/2005/8/layout/process1"/>
    <dgm:cxn modelId="{A086C318-BD9C-43BF-A445-C20EB762BFEE}" type="presOf" srcId="{80F57FD7-B40A-4B8E-B2FE-FD3495460740}" destId="{73D93A1B-0ABD-4E9B-AAE2-5524A8B3DCB8}" srcOrd="0" destOrd="0" presId="urn:microsoft.com/office/officeart/2005/8/layout/process1"/>
    <dgm:cxn modelId="{93F33CCB-05F8-41F3-B225-E492506F9EC0}" type="presOf" srcId="{8750C10B-7837-4C53-8515-32561B9EA883}" destId="{2C40B087-AE5C-4200-92A4-19B5FEEBB5D1}" srcOrd="0" destOrd="0" presId="urn:microsoft.com/office/officeart/2005/8/layout/process1"/>
    <dgm:cxn modelId="{2493B8A2-53D7-4C21-B6FE-8A97A2295206}" type="presOf" srcId="{5027929D-25B2-425D-A427-6D6B16414A7C}" destId="{94011096-44FF-4DA7-9BCF-EE40339E83FF}" srcOrd="1" destOrd="0" presId="urn:microsoft.com/office/officeart/2005/8/layout/process1"/>
    <dgm:cxn modelId="{CCE0533B-55D1-4748-8BFA-359C98E14CDD}" srcId="{C36C1C61-2EA8-40EB-AB63-EFF18BCC825E}" destId="{80F57FD7-B40A-4B8E-B2FE-FD3495460740}" srcOrd="0" destOrd="0" parTransId="{14C69768-D1C5-413A-A505-65587E51CF2C}" sibTransId="{8750C10B-7837-4C53-8515-32561B9EA883}"/>
    <dgm:cxn modelId="{BA40BDD4-4E74-4A3E-B455-CC9D3ACF1EED}" srcId="{C36C1C61-2EA8-40EB-AB63-EFF18BCC825E}" destId="{FBF65964-5E3F-4DB0-998A-BC2776BC98DD}" srcOrd="1" destOrd="0" parTransId="{6384AB58-56C8-454C-B9DD-E982533C5313}" sibTransId="{5027929D-25B2-425D-A427-6D6B16414A7C}"/>
    <dgm:cxn modelId="{10D018B7-E33A-4D4C-97C6-A11ECC9CE327}" type="presOf" srcId="{37FB77A9-151C-4F8D-82D5-A50B3B2A382F}" destId="{D647CC0F-A9C6-4047-A9D6-48CBC58CA9D5}" srcOrd="0" destOrd="0" presId="urn:microsoft.com/office/officeart/2005/8/layout/process1"/>
    <dgm:cxn modelId="{946ABF85-1796-456C-9213-125645943733}" srcId="{C36C1C61-2EA8-40EB-AB63-EFF18BCC825E}" destId="{37FB77A9-151C-4F8D-82D5-A50B3B2A382F}" srcOrd="2" destOrd="0" parTransId="{606E2886-ED7A-4F47-866D-4E153D1AF698}" sibTransId="{E8A09654-899B-4120-944C-E9EED7776D72}"/>
    <dgm:cxn modelId="{A8B1FD5C-EE63-4FE0-89D1-1BEA7CD402C8}" type="presOf" srcId="{9433B088-371F-4CF0-AE54-CF3550DE3952}" destId="{C776DFD6-26D4-44CE-8EE0-DE82090F22E3}" srcOrd="0" destOrd="0" presId="urn:microsoft.com/office/officeart/2005/8/layout/process1"/>
    <dgm:cxn modelId="{D0A6E46E-7D5F-404C-846D-B040FC11951C}" type="presOf" srcId="{E8A09654-899B-4120-944C-E9EED7776D72}" destId="{7813EAB9-8264-4772-9B7A-BE9A78B17B53}" srcOrd="1" destOrd="0" presId="urn:microsoft.com/office/officeart/2005/8/layout/process1"/>
    <dgm:cxn modelId="{19D601ED-EF9B-4721-A095-EBBF1CA638EF}" type="presOf" srcId="{FBF65964-5E3F-4DB0-998A-BC2776BC98DD}" destId="{7C77E7F7-2AE8-4FB1-B73B-623410B6B328}" srcOrd="0" destOrd="0" presId="urn:microsoft.com/office/officeart/2005/8/layout/process1"/>
    <dgm:cxn modelId="{9901D0A5-E8F0-4F19-A930-D3B61D6556F9}" type="presOf" srcId="{5027929D-25B2-425D-A427-6D6B16414A7C}" destId="{87E2BC5C-EFF4-4A3A-B53B-4B1D01A4B2E4}" srcOrd="0" destOrd="0" presId="urn:microsoft.com/office/officeart/2005/8/layout/process1"/>
    <dgm:cxn modelId="{25E74263-2AFB-40D5-BE99-13AAC7FEB505}" srcId="{C36C1C61-2EA8-40EB-AB63-EFF18BCC825E}" destId="{9433B088-371F-4CF0-AE54-CF3550DE3952}" srcOrd="3" destOrd="0" parTransId="{417D017E-1FD5-48FA-B287-2B5325DEDEDB}" sibTransId="{553CC985-2876-41B7-BFBA-407C417BC2C7}"/>
    <dgm:cxn modelId="{75393DDC-40E8-43EF-9921-9C5E635F6D93}" type="presParOf" srcId="{77B2F5BA-6035-4968-8AF2-B3C8245CEE22}" destId="{73D93A1B-0ABD-4E9B-AAE2-5524A8B3DCB8}" srcOrd="0" destOrd="0" presId="urn:microsoft.com/office/officeart/2005/8/layout/process1"/>
    <dgm:cxn modelId="{FDE0353F-1A16-4F66-966A-F737913AD434}" type="presParOf" srcId="{77B2F5BA-6035-4968-8AF2-B3C8245CEE22}" destId="{2C40B087-AE5C-4200-92A4-19B5FEEBB5D1}" srcOrd="1" destOrd="0" presId="urn:microsoft.com/office/officeart/2005/8/layout/process1"/>
    <dgm:cxn modelId="{7A4832E7-9225-44A3-A035-A336086AA54F}" type="presParOf" srcId="{2C40B087-AE5C-4200-92A4-19B5FEEBB5D1}" destId="{FE1C5143-0603-4F9A-B667-4FD9791402B7}" srcOrd="0" destOrd="0" presId="urn:microsoft.com/office/officeart/2005/8/layout/process1"/>
    <dgm:cxn modelId="{0D7271D8-9AFB-4A81-A5D2-F5EF19145633}" type="presParOf" srcId="{77B2F5BA-6035-4968-8AF2-B3C8245CEE22}" destId="{7C77E7F7-2AE8-4FB1-B73B-623410B6B328}" srcOrd="2" destOrd="0" presId="urn:microsoft.com/office/officeart/2005/8/layout/process1"/>
    <dgm:cxn modelId="{931E2974-D07A-4AA0-A1B7-786A416F6F18}" type="presParOf" srcId="{77B2F5BA-6035-4968-8AF2-B3C8245CEE22}" destId="{87E2BC5C-EFF4-4A3A-B53B-4B1D01A4B2E4}" srcOrd="3" destOrd="0" presId="urn:microsoft.com/office/officeart/2005/8/layout/process1"/>
    <dgm:cxn modelId="{85ACCCD9-4A4F-4B6B-84C3-0F216B9674AA}" type="presParOf" srcId="{87E2BC5C-EFF4-4A3A-B53B-4B1D01A4B2E4}" destId="{94011096-44FF-4DA7-9BCF-EE40339E83FF}" srcOrd="0" destOrd="0" presId="urn:microsoft.com/office/officeart/2005/8/layout/process1"/>
    <dgm:cxn modelId="{499FFE1C-540B-43E4-A03F-24FF85744062}" type="presParOf" srcId="{77B2F5BA-6035-4968-8AF2-B3C8245CEE22}" destId="{D647CC0F-A9C6-4047-A9D6-48CBC58CA9D5}" srcOrd="4" destOrd="0" presId="urn:microsoft.com/office/officeart/2005/8/layout/process1"/>
    <dgm:cxn modelId="{1D3A5AA9-019F-4FDE-8A9F-DBAABF09BA65}" type="presParOf" srcId="{77B2F5BA-6035-4968-8AF2-B3C8245CEE22}" destId="{8CD11267-BAB3-4876-8DB4-DCCA08F4A383}" srcOrd="5" destOrd="0" presId="urn:microsoft.com/office/officeart/2005/8/layout/process1"/>
    <dgm:cxn modelId="{5C1DAE01-9D90-4989-AF9A-62992DC9832E}" type="presParOf" srcId="{8CD11267-BAB3-4876-8DB4-DCCA08F4A383}" destId="{7813EAB9-8264-4772-9B7A-BE9A78B17B53}" srcOrd="0" destOrd="0" presId="urn:microsoft.com/office/officeart/2005/8/layout/process1"/>
    <dgm:cxn modelId="{EF736EBB-90CE-4450-B0AC-BFB788F08B66}" type="presParOf" srcId="{77B2F5BA-6035-4968-8AF2-B3C8245CEE22}" destId="{C776DFD6-26D4-44CE-8EE0-DE82090F22E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73AB64-0DC2-45A1-BF04-47FDFD73D076}"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s-ES"/>
        </a:p>
      </dgm:t>
    </dgm:pt>
    <dgm:pt modelId="{DD565FDA-FC36-41BC-ADE0-F3117302949E}">
      <dgm:prSet phldrT="[Texto]"/>
      <dgm:spPr/>
      <dgm:t>
        <a:bodyPr/>
        <a:lstStyle/>
        <a:p>
          <a:r>
            <a:rPr lang="es-ES" dirty="0" smtClean="0"/>
            <a:t>Minimizaron su participación en el mercado de Capitales</a:t>
          </a:r>
          <a:endParaRPr lang="es-ES" dirty="0"/>
        </a:p>
      </dgm:t>
    </dgm:pt>
    <dgm:pt modelId="{68ED5AAA-43AB-45CC-A67E-690DBD449D87}" type="parTrans" cxnId="{62D4F60F-B4C9-48C5-8E4D-A16F2AD55113}">
      <dgm:prSet/>
      <dgm:spPr/>
      <dgm:t>
        <a:bodyPr/>
        <a:lstStyle/>
        <a:p>
          <a:endParaRPr lang="es-ES"/>
        </a:p>
      </dgm:t>
    </dgm:pt>
    <dgm:pt modelId="{E2ED49FE-719B-4AD9-B479-F328DFDE14DA}" type="sibTrans" cxnId="{62D4F60F-B4C9-48C5-8E4D-A16F2AD55113}">
      <dgm:prSet/>
      <dgm:spPr/>
      <dgm:t>
        <a:bodyPr/>
        <a:lstStyle/>
        <a:p>
          <a:endParaRPr lang="es-ES"/>
        </a:p>
      </dgm:t>
    </dgm:pt>
    <dgm:pt modelId="{34DC0996-9AA4-4DDA-9109-0DF119E45788}">
      <dgm:prSet phldrT="[Texto]"/>
      <dgm:spPr/>
      <dgm:t>
        <a:bodyPr/>
        <a:lstStyle/>
        <a:p>
          <a:r>
            <a:rPr lang="es-ES" dirty="0" smtClean="0"/>
            <a:t>Como medida de sanción debido a su participación en la Crisis Ucraniana</a:t>
          </a:r>
          <a:endParaRPr lang="es-ES" dirty="0"/>
        </a:p>
      </dgm:t>
    </dgm:pt>
    <dgm:pt modelId="{AFE7A8EE-1E15-4F15-AB96-62AE9030D663}" type="parTrans" cxnId="{DD81D6D5-40F5-4D6D-9AC7-7CA00CD963A4}">
      <dgm:prSet/>
      <dgm:spPr/>
      <dgm:t>
        <a:bodyPr/>
        <a:lstStyle/>
        <a:p>
          <a:endParaRPr lang="es-ES"/>
        </a:p>
      </dgm:t>
    </dgm:pt>
    <dgm:pt modelId="{99FE87C1-877E-4230-8CAB-D5D4E68B6C8C}" type="sibTrans" cxnId="{DD81D6D5-40F5-4D6D-9AC7-7CA00CD963A4}">
      <dgm:prSet/>
      <dgm:spPr/>
      <dgm:t>
        <a:bodyPr/>
        <a:lstStyle/>
        <a:p>
          <a:endParaRPr lang="es-ES"/>
        </a:p>
      </dgm:t>
    </dgm:pt>
    <dgm:pt modelId="{8927683D-433B-4B72-8B3E-8F071FA59C29}" type="pres">
      <dgm:prSet presAssocID="{D473AB64-0DC2-45A1-BF04-47FDFD73D076}" presName="diagram" presStyleCnt="0">
        <dgm:presLayoutVars>
          <dgm:dir/>
          <dgm:resizeHandles val="exact"/>
        </dgm:presLayoutVars>
      </dgm:prSet>
      <dgm:spPr/>
      <dgm:t>
        <a:bodyPr/>
        <a:lstStyle/>
        <a:p>
          <a:endParaRPr lang="es-ES"/>
        </a:p>
      </dgm:t>
    </dgm:pt>
    <dgm:pt modelId="{245142D7-6373-4418-A6E3-2BA17DCD66EC}" type="pres">
      <dgm:prSet presAssocID="{DD565FDA-FC36-41BC-ADE0-F3117302949E}" presName="node" presStyleLbl="node1" presStyleIdx="0" presStyleCnt="2">
        <dgm:presLayoutVars>
          <dgm:bulletEnabled val="1"/>
        </dgm:presLayoutVars>
      </dgm:prSet>
      <dgm:spPr/>
      <dgm:t>
        <a:bodyPr/>
        <a:lstStyle/>
        <a:p>
          <a:endParaRPr lang="es-ES"/>
        </a:p>
      </dgm:t>
    </dgm:pt>
    <dgm:pt modelId="{9CA4F8D4-1F76-4AB7-ADA4-C93B02980B07}" type="pres">
      <dgm:prSet presAssocID="{E2ED49FE-719B-4AD9-B479-F328DFDE14DA}" presName="sibTrans" presStyleCnt="0"/>
      <dgm:spPr/>
    </dgm:pt>
    <dgm:pt modelId="{5550ADA8-5B74-44ED-9E54-B97ECAAAA3D8}" type="pres">
      <dgm:prSet presAssocID="{34DC0996-9AA4-4DDA-9109-0DF119E45788}" presName="node" presStyleLbl="node1" presStyleIdx="1" presStyleCnt="2">
        <dgm:presLayoutVars>
          <dgm:bulletEnabled val="1"/>
        </dgm:presLayoutVars>
      </dgm:prSet>
      <dgm:spPr/>
      <dgm:t>
        <a:bodyPr/>
        <a:lstStyle/>
        <a:p>
          <a:endParaRPr lang="es-ES"/>
        </a:p>
      </dgm:t>
    </dgm:pt>
  </dgm:ptLst>
  <dgm:cxnLst>
    <dgm:cxn modelId="{DD81D6D5-40F5-4D6D-9AC7-7CA00CD963A4}" srcId="{D473AB64-0DC2-45A1-BF04-47FDFD73D076}" destId="{34DC0996-9AA4-4DDA-9109-0DF119E45788}" srcOrd="1" destOrd="0" parTransId="{AFE7A8EE-1E15-4F15-AB96-62AE9030D663}" sibTransId="{99FE87C1-877E-4230-8CAB-D5D4E68B6C8C}"/>
    <dgm:cxn modelId="{10F1DBD8-B633-449B-A621-7691F4C1C379}" type="presOf" srcId="{D473AB64-0DC2-45A1-BF04-47FDFD73D076}" destId="{8927683D-433B-4B72-8B3E-8F071FA59C29}" srcOrd="0" destOrd="0" presId="urn:microsoft.com/office/officeart/2005/8/layout/default"/>
    <dgm:cxn modelId="{62D4F60F-B4C9-48C5-8E4D-A16F2AD55113}" srcId="{D473AB64-0DC2-45A1-BF04-47FDFD73D076}" destId="{DD565FDA-FC36-41BC-ADE0-F3117302949E}" srcOrd="0" destOrd="0" parTransId="{68ED5AAA-43AB-45CC-A67E-690DBD449D87}" sibTransId="{E2ED49FE-719B-4AD9-B479-F328DFDE14DA}"/>
    <dgm:cxn modelId="{35B00EF9-B569-4C1A-9A6C-B51451B918E2}" type="presOf" srcId="{DD565FDA-FC36-41BC-ADE0-F3117302949E}" destId="{245142D7-6373-4418-A6E3-2BA17DCD66EC}" srcOrd="0" destOrd="0" presId="urn:microsoft.com/office/officeart/2005/8/layout/default"/>
    <dgm:cxn modelId="{21EF8F0E-210A-4005-A247-D6BB84E62D1D}" type="presOf" srcId="{34DC0996-9AA4-4DDA-9109-0DF119E45788}" destId="{5550ADA8-5B74-44ED-9E54-B97ECAAAA3D8}" srcOrd="0" destOrd="0" presId="urn:microsoft.com/office/officeart/2005/8/layout/default"/>
    <dgm:cxn modelId="{729F0546-604F-494D-8036-EEF1C94AB1CE}" type="presParOf" srcId="{8927683D-433B-4B72-8B3E-8F071FA59C29}" destId="{245142D7-6373-4418-A6E3-2BA17DCD66EC}" srcOrd="0" destOrd="0" presId="urn:microsoft.com/office/officeart/2005/8/layout/default"/>
    <dgm:cxn modelId="{09521F5D-E6E1-4A2C-85D0-2BEA865F26C8}" type="presParOf" srcId="{8927683D-433B-4B72-8B3E-8F071FA59C29}" destId="{9CA4F8D4-1F76-4AB7-ADA4-C93B02980B07}" srcOrd="1" destOrd="0" presId="urn:microsoft.com/office/officeart/2005/8/layout/default"/>
    <dgm:cxn modelId="{4D4C084A-8EA2-4BCC-AA9B-A7897546AB03}" type="presParOf" srcId="{8927683D-433B-4B72-8B3E-8F071FA59C29}" destId="{5550ADA8-5B74-44ED-9E54-B97ECAAAA3D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CCE5A0-41C5-4B8D-85FF-1EF2D47B8CD8}" type="doc">
      <dgm:prSet loTypeId="urn:microsoft.com/office/officeart/2005/8/layout/default" loCatId="list" qsTypeId="urn:microsoft.com/office/officeart/2005/8/quickstyle/simple2" qsCatId="simple" csTypeId="urn:microsoft.com/office/officeart/2005/8/colors/accent6_1" csCatId="accent6" phldr="1"/>
      <dgm:spPr/>
      <dgm:t>
        <a:bodyPr/>
        <a:lstStyle/>
        <a:p>
          <a:endParaRPr lang="es-EC"/>
        </a:p>
      </dgm:t>
    </dgm:pt>
    <dgm:pt modelId="{88A9FFAC-F012-4E1E-992C-67FFB777FB9E}">
      <dgm:prSet phldrT="[Texto]"/>
      <dgm:spPr/>
      <dgm:t>
        <a:bodyPr/>
        <a:lstStyle/>
        <a:p>
          <a:r>
            <a:rPr lang="es-EC" dirty="0" smtClean="0">
              <a:latin typeface="Times New Roman" panose="02020603050405020304" pitchFamily="18" charset="0"/>
              <a:cs typeface="Times New Roman" panose="02020603050405020304" pitchFamily="18" charset="0"/>
            </a:rPr>
            <a:t>Industria de mayor cotización por la calidad y belleza del producto y demanda en el mercado internacional.</a:t>
          </a:r>
          <a:endParaRPr lang="es-EC" dirty="0">
            <a:latin typeface="Times New Roman" panose="02020603050405020304" pitchFamily="18" charset="0"/>
            <a:cs typeface="Times New Roman" panose="02020603050405020304" pitchFamily="18" charset="0"/>
          </a:endParaRPr>
        </a:p>
      </dgm:t>
    </dgm:pt>
    <dgm:pt modelId="{D1DFD748-717F-42B4-A052-B4D39A70D009}" type="parTrans" cxnId="{2C13C616-E0F0-4F09-9906-F650E4234F5B}">
      <dgm:prSet/>
      <dgm:spPr/>
      <dgm:t>
        <a:bodyPr/>
        <a:lstStyle/>
        <a:p>
          <a:endParaRPr lang="es-EC">
            <a:latin typeface="Times New Roman" panose="02020603050405020304" pitchFamily="18" charset="0"/>
            <a:cs typeface="Times New Roman" panose="02020603050405020304" pitchFamily="18" charset="0"/>
          </a:endParaRPr>
        </a:p>
      </dgm:t>
    </dgm:pt>
    <dgm:pt modelId="{8353D0A2-EFE8-498D-971F-19F6CA981AAF}" type="sibTrans" cxnId="{2C13C616-E0F0-4F09-9906-F650E4234F5B}">
      <dgm:prSet/>
      <dgm:spPr/>
      <dgm:t>
        <a:bodyPr/>
        <a:lstStyle/>
        <a:p>
          <a:endParaRPr lang="es-EC">
            <a:latin typeface="Times New Roman" panose="02020603050405020304" pitchFamily="18" charset="0"/>
            <a:cs typeface="Times New Roman" panose="02020603050405020304" pitchFamily="18" charset="0"/>
          </a:endParaRPr>
        </a:p>
      </dgm:t>
    </dgm:pt>
    <dgm:pt modelId="{17A389B1-FDF3-4A13-804B-53223F1A85A0}">
      <dgm:prSet phldrT="[Texto]"/>
      <dgm:spPr/>
      <dgm:t>
        <a:bodyPr/>
        <a:lstStyle/>
        <a:p>
          <a:r>
            <a:rPr lang="es-EC" dirty="0" smtClean="0">
              <a:latin typeface="Times New Roman" panose="02020603050405020304" pitchFamily="18" charset="0"/>
              <a:cs typeface="Times New Roman" panose="02020603050405020304" pitchFamily="18" charset="0"/>
            </a:rPr>
            <a:t>Duración de 15 a 18 meses, repercutió en la rentabilidad de las empresas productoras y exportadoras de flores </a:t>
          </a:r>
          <a:endParaRPr lang="es-EC" dirty="0">
            <a:latin typeface="Times New Roman" panose="02020603050405020304" pitchFamily="18" charset="0"/>
            <a:cs typeface="Times New Roman" panose="02020603050405020304" pitchFamily="18" charset="0"/>
          </a:endParaRPr>
        </a:p>
      </dgm:t>
    </dgm:pt>
    <dgm:pt modelId="{1F3E3313-F213-45ED-936C-95E4D4E36C51}" type="parTrans" cxnId="{766A3A7B-1710-42BC-8495-ADFE15E76130}">
      <dgm:prSet/>
      <dgm:spPr/>
      <dgm:t>
        <a:bodyPr/>
        <a:lstStyle/>
        <a:p>
          <a:endParaRPr lang="es-EC">
            <a:latin typeface="Times New Roman" panose="02020603050405020304" pitchFamily="18" charset="0"/>
            <a:cs typeface="Times New Roman" panose="02020603050405020304" pitchFamily="18" charset="0"/>
          </a:endParaRPr>
        </a:p>
      </dgm:t>
    </dgm:pt>
    <dgm:pt modelId="{06C08D66-B284-4241-A7A9-1B46E0B43095}" type="sibTrans" cxnId="{766A3A7B-1710-42BC-8495-ADFE15E76130}">
      <dgm:prSet/>
      <dgm:spPr/>
      <dgm:t>
        <a:bodyPr/>
        <a:lstStyle/>
        <a:p>
          <a:endParaRPr lang="es-EC">
            <a:latin typeface="Times New Roman" panose="02020603050405020304" pitchFamily="18" charset="0"/>
            <a:cs typeface="Times New Roman" panose="02020603050405020304" pitchFamily="18" charset="0"/>
          </a:endParaRPr>
        </a:p>
      </dgm:t>
    </dgm:pt>
    <dgm:pt modelId="{BF4EB29C-8A28-4484-9D02-AFDFE0851ADD}">
      <dgm:prSet phldrT="[Texto]"/>
      <dgm:spPr/>
      <dgm:t>
        <a:bodyPr/>
        <a:lstStyle/>
        <a:p>
          <a:r>
            <a:rPr lang="es-EC" dirty="0" smtClean="0"/>
            <a:t>La crisis económica que enfrentó Rusia en el año 2014 afectó a las exportaciones de flores. </a:t>
          </a:r>
          <a:endParaRPr lang="es-EC" dirty="0">
            <a:latin typeface="Times New Roman" panose="02020603050405020304" pitchFamily="18" charset="0"/>
            <a:cs typeface="Times New Roman" panose="02020603050405020304" pitchFamily="18" charset="0"/>
          </a:endParaRPr>
        </a:p>
      </dgm:t>
    </dgm:pt>
    <dgm:pt modelId="{B1F94ADF-FC70-42EE-8EE3-0066494F6A36}" type="parTrans" cxnId="{494184C8-2380-47C9-B5B1-3F83DBC8ADE1}">
      <dgm:prSet/>
      <dgm:spPr/>
      <dgm:t>
        <a:bodyPr/>
        <a:lstStyle/>
        <a:p>
          <a:endParaRPr lang="es-EC">
            <a:latin typeface="Times New Roman" panose="02020603050405020304" pitchFamily="18" charset="0"/>
            <a:cs typeface="Times New Roman" panose="02020603050405020304" pitchFamily="18" charset="0"/>
          </a:endParaRPr>
        </a:p>
      </dgm:t>
    </dgm:pt>
    <dgm:pt modelId="{FEF4A429-73A8-416A-A614-7825CA801FAE}" type="sibTrans" cxnId="{494184C8-2380-47C9-B5B1-3F83DBC8ADE1}">
      <dgm:prSet/>
      <dgm:spPr/>
      <dgm:t>
        <a:bodyPr/>
        <a:lstStyle/>
        <a:p>
          <a:endParaRPr lang="es-EC">
            <a:latin typeface="Times New Roman" panose="02020603050405020304" pitchFamily="18" charset="0"/>
            <a:cs typeface="Times New Roman" panose="02020603050405020304" pitchFamily="18" charset="0"/>
          </a:endParaRPr>
        </a:p>
      </dgm:t>
    </dgm:pt>
    <dgm:pt modelId="{F96ED0F6-5FEF-42F4-B01E-A898E6B25922}" type="pres">
      <dgm:prSet presAssocID="{ADCCE5A0-41C5-4B8D-85FF-1EF2D47B8CD8}" presName="diagram" presStyleCnt="0">
        <dgm:presLayoutVars>
          <dgm:dir/>
          <dgm:resizeHandles val="exact"/>
        </dgm:presLayoutVars>
      </dgm:prSet>
      <dgm:spPr/>
      <dgm:t>
        <a:bodyPr/>
        <a:lstStyle/>
        <a:p>
          <a:endParaRPr lang="es-ES"/>
        </a:p>
      </dgm:t>
    </dgm:pt>
    <dgm:pt modelId="{59F5C2C3-3F12-41A0-875D-99A6DF9DF04F}" type="pres">
      <dgm:prSet presAssocID="{88A9FFAC-F012-4E1E-992C-67FFB777FB9E}" presName="node" presStyleLbl="node1" presStyleIdx="0" presStyleCnt="3">
        <dgm:presLayoutVars>
          <dgm:bulletEnabled val="1"/>
        </dgm:presLayoutVars>
      </dgm:prSet>
      <dgm:spPr/>
      <dgm:t>
        <a:bodyPr/>
        <a:lstStyle/>
        <a:p>
          <a:endParaRPr lang="es-ES"/>
        </a:p>
      </dgm:t>
    </dgm:pt>
    <dgm:pt modelId="{24A15CEE-6BA3-4696-A09C-FAB9098C6BC1}" type="pres">
      <dgm:prSet presAssocID="{8353D0A2-EFE8-498D-971F-19F6CA981AAF}" presName="sibTrans" presStyleCnt="0"/>
      <dgm:spPr/>
    </dgm:pt>
    <dgm:pt modelId="{ED3D4AD0-F970-4533-8615-68EB65C4C6D1}" type="pres">
      <dgm:prSet presAssocID="{17A389B1-FDF3-4A13-804B-53223F1A85A0}" presName="node" presStyleLbl="node1" presStyleIdx="1" presStyleCnt="3">
        <dgm:presLayoutVars>
          <dgm:bulletEnabled val="1"/>
        </dgm:presLayoutVars>
      </dgm:prSet>
      <dgm:spPr/>
      <dgm:t>
        <a:bodyPr/>
        <a:lstStyle/>
        <a:p>
          <a:endParaRPr lang="es-ES"/>
        </a:p>
      </dgm:t>
    </dgm:pt>
    <dgm:pt modelId="{EA8E13E1-A38C-4B31-87EF-4C8AE9D85470}" type="pres">
      <dgm:prSet presAssocID="{06C08D66-B284-4241-A7A9-1B46E0B43095}" presName="sibTrans" presStyleCnt="0"/>
      <dgm:spPr/>
    </dgm:pt>
    <dgm:pt modelId="{5C1FAC0B-1155-489D-9BBC-9F88DDC8B6CF}" type="pres">
      <dgm:prSet presAssocID="{BF4EB29C-8A28-4484-9D02-AFDFE0851ADD}" presName="node" presStyleLbl="node1" presStyleIdx="2" presStyleCnt="3">
        <dgm:presLayoutVars>
          <dgm:bulletEnabled val="1"/>
        </dgm:presLayoutVars>
      </dgm:prSet>
      <dgm:spPr/>
      <dgm:t>
        <a:bodyPr/>
        <a:lstStyle/>
        <a:p>
          <a:endParaRPr lang="es-ES"/>
        </a:p>
      </dgm:t>
    </dgm:pt>
  </dgm:ptLst>
  <dgm:cxnLst>
    <dgm:cxn modelId="{766A3A7B-1710-42BC-8495-ADFE15E76130}" srcId="{ADCCE5A0-41C5-4B8D-85FF-1EF2D47B8CD8}" destId="{17A389B1-FDF3-4A13-804B-53223F1A85A0}" srcOrd="1" destOrd="0" parTransId="{1F3E3313-F213-45ED-936C-95E4D4E36C51}" sibTransId="{06C08D66-B284-4241-A7A9-1B46E0B43095}"/>
    <dgm:cxn modelId="{01987BC0-5ADD-4021-BAA2-DDDF9D48935F}" type="presOf" srcId="{88A9FFAC-F012-4E1E-992C-67FFB777FB9E}" destId="{59F5C2C3-3F12-41A0-875D-99A6DF9DF04F}" srcOrd="0" destOrd="0" presId="urn:microsoft.com/office/officeart/2005/8/layout/default"/>
    <dgm:cxn modelId="{2C13C616-E0F0-4F09-9906-F650E4234F5B}" srcId="{ADCCE5A0-41C5-4B8D-85FF-1EF2D47B8CD8}" destId="{88A9FFAC-F012-4E1E-992C-67FFB777FB9E}" srcOrd="0" destOrd="0" parTransId="{D1DFD748-717F-42B4-A052-B4D39A70D009}" sibTransId="{8353D0A2-EFE8-498D-971F-19F6CA981AAF}"/>
    <dgm:cxn modelId="{494184C8-2380-47C9-B5B1-3F83DBC8ADE1}" srcId="{ADCCE5A0-41C5-4B8D-85FF-1EF2D47B8CD8}" destId="{BF4EB29C-8A28-4484-9D02-AFDFE0851ADD}" srcOrd="2" destOrd="0" parTransId="{B1F94ADF-FC70-42EE-8EE3-0066494F6A36}" sibTransId="{FEF4A429-73A8-416A-A614-7825CA801FAE}"/>
    <dgm:cxn modelId="{4497F94A-24B2-4BBC-A116-E9EE96027ED6}" type="presOf" srcId="{BF4EB29C-8A28-4484-9D02-AFDFE0851ADD}" destId="{5C1FAC0B-1155-489D-9BBC-9F88DDC8B6CF}" srcOrd="0" destOrd="0" presId="urn:microsoft.com/office/officeart/2005/8/layout/default"/>
    <dgm:cxn modelId="{866EEF6D-0598-4867-B397-669FD38899A7}" type="presOf" srcId="{ADCCE5A0-41C5-4B8D-85FF-1EF2D47B8CD8}" destId="{F96ED0F6-5FEF-42F4-B01E-A898E6B25922}" srcOrd="0" destOrd="0" presId="urn:microsoft.com/office/officeart/2005/8/layout/default"/>
    <dgm:cxn modelId="{DDE98EAF-3098-4789-9A29-186F3A753744}" type="presOf" srcId="{17A389B1-FDF3-4A13-804B-53223F1A85A0}" destId="{ED3D4AD0-F970-4533-8615-68EB65C4C6D1}" srcOrd="0" destOrd="0" presId="urn:microsoft.com/office/officeart/2005/8/layout/default"/>
    <dgm:cxn modelId="{BE3977FC-D78B-4CF8-B8BA-D3C15E8FC198}" type="presParOf" srcId="{F96ED0F6-5FEF-42F4-B01E-A898E6B25922}" destId="{59F5C2C3-3F12-41A0-875D-99A6DF9DF04F}" srcOrd="0" destOrd="0" presId="urn:microsoft.com/office/officeart/2005/8/layout/default"/>
    <dgm:cxn modelId="{5B3C5027-5CB1-4AC3-B36C-5811E09DF28C}" type="presParOf" srcId="{F96ED0F6-5FEF-42F4-B01E-A898E6B25922}" destId="{24A15CEE-6BA3-4696-A09C-FAB9098C6BC1}" srcOrd="1" destOrd="0" presId="urn:microsoft.com/office/officeart/2005/8/layout/default"/>
    <dgm:cxn modelId="{EDCE08BC-9175-4B7C-A339-5F6F9748D15C}" type="presParOf" srcId="{F96ED0F6-5FEF-42F4-B01E-A898E6B25922}" destId="{ED3D4AD0-F970-4533-8615-68EB65C4C6D1}" srcOrd="2" destOrd="0" presId="urn:microsoft.com/office/officeart/2005/8/layout/default"/>
    <dgm:cxn modelId="{C14066D2-7E26-479A-9D01-F2EF4982F7F2}" type="presParOf" srcId="{F96ED0F6-5FEF-42F4-B01E-A898E6B25922}" destId="{EA8E13E1-A38C-4B31-87EF-4C8AE9D85470}" srcOrd="3" destOrd="0" presId="urn:microsoft.com/office/officeart/2005/8/layout/default"/>
    <dgm:cxn modelId="{5BACE36D-97B3-4E79-8D70-FD829489B718}" type="presParOf" srcId="{F96ED0F6-5FEF-42F4-B01E-A898E6B25922}" destId="{5C1FAC0B-1155-489D-9BBC-9F88DDC8B6CF}"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1FA6E3-F704-4FAD-BC3D-3906A931166F}" type="doc">
      <dgm:prSet loTypeId="urn:microsoft.com/office/officeart/2005/8/layout/default" loCatId="list" qsTypeId="urn:microsoft.com/office/officeart/2005/8/quickstyle/simple2" qsCatId="simple" csTypeId="urn:microsoft.com/office/officeart/2005/8/colors/accent6_1" csCatId="accent6" phldr="1"/>
      <dgm:spPr/>
      <dgm:t>
        <a:bodyPr/>
        <a:lstStyle/>
        <a:p>
          <a:endParaRPr lang="es-MX"/>
        </a:p>
      </dgm:t>
    </dgm:pt>
    <dgm:pt modelId="{5E47C3A4-7CB3-4310-A93F-74923015866D}">
      <dgm:prSet phldrT="[Texto]"/>
      <dgm:spPr/>
      <dgm:t>
        <a:bodyPr/>
        <a:lstStyle/>
        <a:p>
          <a:r>
            <a:rPr lang="es-MX" sz="4000" dirty="0" smtClean="0">
              <a:latin typeface="Times New Roman"/>
              <a:cs typeface="Times New Roman"/>
            </a:rPr>
            <a:t>Más grande y de mayor generación de divisas dentro de la cartera de productos no tradicionales.</a:t>
          </a:r>
          <a:endParaRPr lang="es-MX" sz="3000" dirty="0">
            <a:latin typeface="Times New Roman"/>
            <a:cs typeface="Times New Roman"/>
          </a:endParaRPr>
        </a:p>
      </dgm:t>
    </dgm:pt>
    <dgm:pt modelId="{CB55D1D5-EAD7-4A30-ACD4-446931203BBC}" type="parTrans" cxnId="{37851B12-8D50-43E3-951F-5B9F4DE62AD0}">
      <dgm:prSet/>
      <dgm:spPr/>
      <dgm:t>
        <a:bodyPr/>
        <a:lstStyle/>
        <a:p>
          <a:endParaRPr lang="es-MX"/>
        </a:p>
      </dgm:t>
    </dgm:pt>
    <dgm:pt modelId="{B3ABFF39-F13B-4A50-BBCD-6ACF459173A3}" type="sibTrans" cxnId="{37851B12-8D50-43E3-951F-5B9F4DE62AD0}">
      <dgm:prSet/>
      <dgm:spPr/>
      <dgm:t>
        <a:bodyPr/>
        <a:lstStyle/>
        <a:p>
          <a:endParaRPr lang="es-MX"/>
        </a:p>
      </dgm:t>
    </dgm:pt>
    <dgm:pt modelId="{CDB8036B-2306-4B1C-B90E-CEED38A02117}">
      <dgm:prSet phldrT="[Texto]"/>
      <dgm:spPr/>
      <dgm:t>
        <a:bodyPr/>
        <a:lstStyle/>
        <a:p>
          <a:r>
            <a:rPr lang="es-EC" sz="4000" dirty="0" smtClean="0"/>
            <a:t>Primer producto aliado del banano en la generación de riqueza y empleo en el país</a:t>
          </a:r>
          <a:endParaRPr lang="es-MX" sz="4000" dirty="0">
            <a:latin typeface="Times New Roman"/>
            <a:cs typeface="Times New Roman"/>
          </a:endParaRPr>
        </a:p>
      </dgm:t>
    </dgm:pt>
    <dgm:pt modelId="{7CC57FB0-F991-4730-B58A-58DA6EFB3A70}" type="parTrans" cxnId="{2C134EEE-7E20-4953-B998-F41A42285199}">
      <dgm:prSet/>
      <dgm:spPr/>
      <dgm:t>
        <a:bodyPr/>
        <a:lstStyle/>
        <a:p>
          <a:endParaRPr lang="es-MX"/>
        </a:p>
      </dgm:t>
    </dgm:pt>
    <dgm:pt modelId="{756C8211-C365-40F5-B22A-5A2185D1CC59}" type="sibTrans" cxnId="{2C134EEE-7E20-4953-B998-F41A42285199}">
      <dgm:prSet/>
      <dgm:spPr/>
      <dgm:t>
        <a:bodyPr/>
        <a:lstStyle/>
        <a:p>
          <a:endParaRPr lang="es-MX"/>
        </a:p>
      </dgm:t>
    </dgm:pt>
    <dgm:pt modelId="{E50BE77D-79A1-481E-BAAF-3427829E4A14}">
      <dgm:prSet phldrT="[Texto]"/>
      <dgm:spPr/>
      <dgm:t>
        <a:bodyPr/>
        <a:lstStyle/>
        <a:p>
          <a:r>
            <a:rPr lang="es-EC" sz="4000" dirty="0" smtClean="0"/>
            <a:t>Indagar en la relación económica entre el sector floricultor de la provincia de Pichincha y la crisis económica rusa</a:t>
          </a:r>
          <a:endParaRPr lang="es-MX" sz="4000" dirty="0">
            <a:latin typeface="Times New Roman"/>
            <a:cs typeface="Times New Roman"/>
          </a:endParaRPr>
        </a:p>
      </dgm:t>
    </dgm:pt>
    <dgm:pt modelId="{FA99039B-D6D9-46D8-BEAB-4A6E96247AE9}" type="parTrans" cxnId="{857535FC-9B8D-4963-BBD3-390497FF35C7}">
      <dgm:prSet/>
      <dgm:spPr/>
      <dgm:t>
        <a:bodyPr/>
        <a:lstStyle/>
        <a:p>
          <a:endParaRPr lang="es-MX"/>
        </a:p>
      </dgm:t>
    </dgm:pt>
    <dgm:pt modelId="{4FF12BF9-D90F-4AEB-BD0C-70001D5D5932}" type="sibTrans" cxnId="{857535FC-9B8D-4963-BBD3-390497FF35C7}">
      <dgm:prSet/>
      <dgm:spPr/>
      <dgm:t>
        <a:bodyPr/>
        <a:lstStyle/>
        <a:p>
          <a:endParaRPr lang="es-MX"/>
        </a:p>
      </dgm:t>
    </dgm:pt>
    <dgm:pt modelId="{30E23791-A1DF-441A-9767-258467EED4AE}" type="pres">
      <dgm:prSet presAssocID="{4C1FA6E3-F704-4FAD-BC3D-3906A931166F}" presName="diagram" presStyleCnt="0">
        <dgm:presLayoutVars>
          <dgm:dir/>
          <dgm:resizeHandles val="exact"/>
        </dgm:presLayoutVars>
      </dgm:prSet>
      <dgm:spPr/>
      <dgm:t>
        <a:bodyPr/>
        <a:lstStyle/>
        <a:p>
          <a:endParaRPr lang="es-ES"/>
        </a:p>
      </dgm:t>
    </dgm:pt>
    <dgm:pt modelId="{92E3E824-3D6F-4CE5-A8FF-8ECD670AE397}" type="pres">
      <dgm:prSet presAssocID="{5E47C3A4-7CB3-4310-A93F-74923015866D}" presName="node" presStyleLbl="node1" presStyleIdx="0" presStyleCnt="3">
        <dgm:presLayoutVars>
          <dgm:bulletEnabled val="1"/>
        </dgm:presLayoutVars>
      </dgm:prSet>
      <dgm:spPr/>
      <dgm:t>
        <a:bodyPr/>
        <a:lstStyle/>
        <a:p>
          <a:endParaRPr lang="es-ES"/>
        </a:p>
      </dgm:t>
    </dgm:pt>
    <dgm:pt modelId="{F5C6AB80-0500-43A4-AEB3-35F8748F65F1}" type="pres">
      <dgm:prSet presAssocID="{B3ABFF39-F13B-4A50-BBCD-6ACF459173A3}" presName="sibTrans" presStyleCnt="0"/>
      <dgm:spPr/>
    </dgm:pt>
    <dgm:pt modelId="{D2224B84-DA1D-458F-B571-15473704F48E}" type="pres">
      <dgm:prSet presAssocID="{CDB8036B-2306-4B1C-B90E-CEED38A02117}" presName="node" presStyleLbl="node1" presStyleIdx="1" presStyleCnt="3">
        <dgm:presLayoutVars>
          <dgm:bulletEnabled val="1"/>
        </dgm:presLayoutVars>
      </dgm:prSet>
      <dgm:spPr/>
      <dgm:t>
        <a:bodyPr/>
        <a:lstStyle/>
        <a:p>
          <a:endParaRPr lang="es-ES"/>
        </a:p>
      </dgm:t>
    </dgm:pt>
    <dgm:pt modelId="{CE80A239-2DEC-46AD-B890-99C3BC61842A}" type="pres">
      <dgm:prSet presAssocID="{756C8211-C365-40F5-B22A-5A2185D1CC59}" presName="sibTrans" presStyleCnt="0"/>
      <dgm:spPr/>
    </dgm:pt>
    <dgm:pt modelId="{67CF4932-5CB5-4F69-9FB3-AD2D678AD9DC}" type="pres">
      <dgm:prSet presAssocID="{E50BE77D-79A1-481E-BAAF-3427829E4A14}" presName="node" presStyleLbl="node1" presStyleIdx="2" presStyleCnt="3">
        <dgm:presLayoutVars>
          <dgm:bulletEnabled val="1"/>
        </dgm:presLayoutVars>
      </dgm:prSet>
      <dgm:spPr/>
      <dgm:t>
        <a:bodyPr/>
        <a:lstStyle/>
        <a:p>
          <a:endParaRPr lang="es-ES"/>
        </a:p>
      </dgm:t>
    </dgm:pt>
  </dgm:ptLst>
  <dgm:cxnLst>
    <dgm:cxn modelId="{857535FC-9B8D-4963-BBD3-390497FF35C7}" srcId="{4C1FA6E3-F704-4FAD-BC3D-3906A931166F}" destId="{E50BE77D-79A1-481E-BAAF-3427829E4A14}" srcOrd="2" destOrd="0" parTransId="{FA99039B-D6D9-46D8-BEAB-4A6E96247AE9}" sibTransId="{4FF12BF9-D90F-4AEB-BD0C-70001D5D5932}"/>
    <dgm:cxn modelId="{34494FB2-2AFC-42C5-A77A-C621BFA448DE}" type="presOf" srcId="{E50BE77D-79A1-481E-BAAF-3427829E4A14}" destId="{67CF4932-5CB5-4F69-9FB3-AD2D678AD9DC}" srcOrd="0" destOrd="0" presId="urn:microsoft.com/office/officeart/2005/8/layout/default"/>
    <dgm:cxn modelId="{2C134EEE-7E20-4953-B998-F41A42285199}" srcId="{4C1FA6E3-F704-4FAD-BC3D-3906A931166F}" destId="{CDB8036B-2306-4B1C-B90E-CEED38A02117}" srcOrd="1" destOrd="0" parTransId="{7CC57FB0-F991-4730-B58A-58DA6EFB3A70}" sibTransId="{756C8211-C365-40F5-B22A-5A2185D1CC59}"/>
    <dgm:cxn modelId="{7E5D62D4-8BB4-4814-9405-E7060ED08D64}" type="presOf" srcId="{CDB8036B-2306-4B1C-B90E-CEED38A02117}" destId="{D2224B84-DA1D-458F-B571-15473704F48E}" srcOrd="0" destOrd="0" presId="urn:microsoft.com/office/officeart/2005/8/layout/default"/>
    <dgm:cxn modelId="{126F3632-D342-43C5-B233-61C6FF267D3D}" type="presOf" srcId="{4C1FA6E3-F704-4FAD-BC3D-3906A931166F}" destId="{30E23791-A1DF-441A-9767-258467EED4AE}" srcOrd="0" destOrd="0" presId="urn:microsoft.com/office/officeart/2005/8/layout/default"/>
    <dgm:cxn modelId="{37851B12-8D50-43E3-951F-5B9F4DE62AD0}" srcId="{4C1FA6E3-F704-4FAD-BC3D-3906A931166F}" destId="{5E47C3A4-7CB3-4310-A93F-74923015866D}" srcOrd="0" destOrd="0" parTransId="{CB55D1D5-EAD7-4A30-ACD4-446931203BBC}" sibTransId="{B3ABFF39-F13B-4A50-BBCD-6ACF459173A3}"/>
    <dgm:cxn modelId="{0672F341-EFFF-47D0-85D4-447E9BC5B77D}" type="presOf" srcId="{5E47C3A4-7CB3-4310-A93F-74923015866D}" destId="{92E3E824-3D6F-4CE5-A8FF-8ECD670AE397}" srcOrd="0" destOrd="0" presId="urn:microsoft.com/office/officeart/2005/8/layout/default"/>
    <dgm:cxn modelId="{78EEC677-3002-4267-9841-1EB895DD706B}" type="presParOf" srcId="{30E23791-A1DF-441A-9767-258467EED4AE}" destId="{92E3E824-3D6F-4CE5-A8FF-8ECD670AE397}" srcOrd="0" destOrd="0" presId="urn:microsoft.com/office/officeart/2005/8/layout/default"/>
    <dgm:cxn modelId="{F1DD55D8-BB02-4E3A-BE95-638675FFD4F0}" type="presParOf" srcId="{30E23791-A1DF-441A-9767-258467EED4AE}" destId="{F5C6AB80-0500-43A4-AEB3-35F8748F65F1}" srcOrd="1" destOrd="0" presId="urn:microsoft.com/office/officeart/2005/8/layout/default"/>
    <dgm:cxn modelId="{04C465FA-A783-4FFC-9776-1072CA0DBC3C}" type="presParOf" srcId="{30E23791-A1DF-441A-9767-258467EED4AE}" destId="{D2224B84-DA1D-458F-B571-15473704F48E}" srcOrd="2" destOrd="0" presId="urn:microsoft.com/office/officeart/2005/8/layout/default"/>
    <dgm:cxn modelId="{3C07EDF1-03EB-45EF-ACBD-593C839BEF6B}" type="presParOf" srcId="{30E23791-A1DF-441A-9767-258467EED4AE}" destId="{CE80A239-2DEC-46AD-B890-99C3BC61842A}" srcOrd="3" destOrd="0" presId="urn:microsoft.com/office/officeart/2005/8/layout/default"/>
    <dgm:cxn modelId="{DD0E9392-3BF9-4749-A640-B291173B2CB5}" type="presParOf" srcId="{30E23791-A1DF-441A-9767-258467EED4AE}" destId="{67CF4932-5CB5-4F69-9FB3-AD2D678AD9D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852781-FE29-442C-925F-C6FC797394A4}" type="doc">
      <dgm:prSet loTypeId="urn:microsoft.com/office/officeart/2005/8/layout/hierarchy2" loCatId="hierarchy" qsTypeId="urn:microsoft.com/office/officeart/2005/8/quickstyle/simple2" qsCatId="simple" csTypeId="urn:microsoft.com/office/officeart/2005/8/colors/accent6_1" csCatId="accent6" phldr="1"/>
      <dgm:spPr/>
      <dgm:t>
        <a:bodyPr/>
        <a:lstStyle/>
        <a:p>
          <a:endParaRPr lang="es-EC"/>
        </a:p>
      </dgm:t>
    </dgm:pt>
    <dgm:pt modelId="{D3EB7CFA-9DCD-44D1-9E20-1C35500D9D14}">
      <dgm:prSet phldrT="[Texto]" custT="1"/>
      <dgm:spPr/>
      <dgm:t>
        <a:bodyPr/>
        <a:lstStyle/>
        <a:p>
          <a:pPr algn="ctr"/>
          <a:r>
            <a:rPr lang="es-EC" sz="1800" dirty="0" smtClean="0"/>
            <a:t>Analizar la influencia de la Crisis Rusa en la rentabilidad de las empresas florícolas de la provincia de Pichincha en el periodo 2012 – 2017.</a:t>
          </a:r>
          <a:endParaRPr lang="es-EC" sz="1800" dirty="0">
            <a:latin typeface="Times New Roman" panose="02020603050405020304" pitchFamily="18" charset="0"/>
            <a:cs typeface="Times New Roman" panose="02020603050405020304" pitchFamily="18" charset="0"/>
          </a:endParaRPr>
        </a:p>
      </dgm:t>
    </dgm:pt>
    <dgm:pt modelId="{04DFBB8C-2D73-4462-9CCF-0CAD64F95566}" type="parTrans" cxnId="{642234A5-4CA0-45BF-841B-E830CB5FE9BC}">
      <dgm:prSet/>
      <dgm:spPr/>
      <dgm:t>
        <a:bodyPr/>
        <a:lstStyle/>
        <a:p>
          <a:endParaRPr lang="es-EC">
            <a:latin typeface="Times New Roman" panose="02020603050405020304" pitchFamily="18" charset="0"/>
            <a:cs typeface="Times New Roman" panose="02020603050405020304" pitchFamily="18" charset="0"/>
          </a:endParaRPr>
        </a:p>
      </dgm:t>
    </dgm:pt>
    <dgm:pt modelId="{0BA090CD-1675-4A4E-9EF1-EC94D9F19906}" type="sibTrans" cxnId="{642234A5-4CA0-45BF-841B-E830CB5FE9BC}">
      <dgm:prSet/>
      <dgm:spPr/>
      <dgm:t>
        <a:bodyPr/>
        <a:lstStyle/>
        <a:p>
          <a:endParaRPr lang="es-EC">
            <a:latin typeface="Times New Roman" panose="02020603050405020304" pitchFamily="18" charset="0"/>
            <a:cs typeface="Times New Roman" panose="02020603050405020304" pitchFamily="18" charset="0"/>
          </a:endParaRPr>
        </a:p>
      </dgm:t>
    </dgm:pt>
    <dgm:pt modelId="{2B12276A-3690-47F6-BA17-F53084575900}" type="pres">
      <dgm:prSet presAssocID="{9B852781-FE29-442C-925F-C6FC797394A4}" presName="diagram" presStyleCnt="0">
        <dgm:presLayoutVars>
          <dgm:chPref val="1"/>
          <dgm:dir/>
          <dgm:animOne val="branch"/>
          <dgm:animLvl val="lvl"/>
          <dgm:resizeHandles val="exact"/>
        </dgm:presLayoutVars>
      </dgm:prSet>
      <dgm:spPr/>
      <dgm:t>
        <a:bodyPr/>
        <a:lstStyle/>
        <a:p>
          <a:endParaRPr lang="es-ES"/>
        </a:p>
      </dgm:t>
    </dgm:pt>
    <dgm:pt modelId="{4324F8B8-0B55-4376-9FB6-281EBBB794B0}" type="pres">
      <dgm:prSet presAssocID="{D3EB7CFA-9DCD-44D1-9E20-1C35500D9D14}" presName="root1" presStyleCnt="0"/>
      <dgm:spPr/>
    </dgm:pt>
    <dgm:pt modelId="{CB1E6D13-FB68-4964-9624-72359DF437C2}" type="pres">
      <dgm:prSet presAssocID="{D3EB7CFA-9DCD-44D1-9E20-1C35500D9D14}" presName="LevelOneTextNode" presStyleLbl="node0" presStyleIdx="0" presStyleCnt="1" custScaleY="276100" custLinFactNeighborX="-15644" custLinFactNeighborY="-29927">
        <dgm:presLayoutVars>
          <dgm:chPref val="3"/>
        </dgm:presLayoutVars>
      </dgm:prSet>
      <dgm:spPr/>
      <dgm:t>
        <a:bodyPr/>
        <a:lstStyle/>
        <a:p>
          <a:endParaRPr lang="es-ES"/>
        </a:p>
      </dgm:t>
    </dgm:pt>
    <dgm:pt modelId="{B1593EC0-3AAE-45A0-9CDF-3E29A04285E9}" type="pres">
      <dgm:prSet presAssocID="{D3EB7CFA-9DCD-44D1-9E20-1C35500D9D14}" presName="level2hierChild" presStyleCnt="0"/>
      <dgm:spPr/>
    </dgm:pt>
  </dgm:ptLst>
  <dgm:cxnLst>
    <dgm:cxn modelId="{467CF050-C181-4C04-A4EF-74B35A1E9329}" type="presOf" srcId="{D3EB7CFA-9DCD-44D1-9E20-1C35500D9D14}" destId="{CB1E6D13-FB68-4964-9624-72359DF437C2}" srcOrd="0" destOrd="0" presId="urn:microsoft.com/office/officeart/2005/8/layout/hierarchy2"/>
    <dgm:cxn modelId="{642234A5-4CA0-45BF-841B-E830CB5FE9BC}" srcId="{9B852781-FE29-442C-925F-C6FC797394A4}" destId="{D3EB7CFA-9DCD-44D1-9E20-1C35500D9D14}" srcOrd="0" destOrd="0" parTransId="{04DFBB8C-2D73-4462-9CCF-0CAD64F95566}" sibTransId="{0BA090CD-1675-4A4E-9EF1-EC94D9F19906}"/>
    <dgm:cxn modelId="{706491B0-0E68-4AE9-B724-0DD09D781C9F}" type="presOf" srcId="{9B852781-FE29-442C-925F-C6FC797394A4}" destId="{2B12276A-3690-47F6-BA17-F53084575900}" srcOrd="0" destOrd="0" presId="urn:microsoft.com/office/officeart/2005/8/layout/hierarchy2"/>
    <dgm:cxn modelId="{175DD2EB-1065-4C9A-B21C-39BC54B850C0}" type="presParOf" srcId="{2B12276A-3690-47F6-BA17-F53084575900}" destId="{4324F8B8-0B55-4376-9FB6-281EBBB794B0}" srcOrd="0" destOrd="0" presId="urn:microsoft.com/office/officeart/2005/8/layout/hierarchy2"/>
    <dgm:cxn modelId="{6E39C256-7735-44B7-8978-0D8888B62E0F}" type="presParOf" srcId="{4324F8B8-0B55-4376-9FB6-281EBBB794B0}" destId="{CB1E6D13-FB68-4964-9624-72359DF437C2}" srcOrd="0" destOrd="0" presId="urn:microsoft.com/office/officeart/2005/8/layout/hierarchy2"/>
    <dgm:cxn modelId="{46830CA6-CB42-43B2-9806-085DB75A70C5}" type="presParOf" srcId="{4324F8B8-0B55-4376-9FB6-281EBBB794B0}" destId="{B1593EC0-3AAE-45A0-9CDF-3E29A04285E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8CB2D7-6BB6-43E2-B0F8-1CDD93B02720}" type="doc">
      <dgm:prSet loTypeId="urn:microsoft.com/office/officeart/2005/8/layout/vList3" loCatId="picture" qsTypeId="urn:microsoft.com/office/officeart/2005/8/quickstyle/simple2" qsCatId="simple" csTypeId="urn:microsoft.com/office/officeart/2005/8/colors/accent6_1" csCatId="accent6" phldr="1"/>
      <dgm:spPr/>
    </dgm:pt>
    <dgm:pt modelId="{C44D2425-619A-4016-88E7-A06332A0931C}">
      <dgm:prSet phldrT="[Texto]"/>
      <dgm:spPr/>
      <dgm:t>
        <a:bodyPr/>
        <a:lstStyle/>
        <a:p>
          <a:pPr algn="just"/>
          <a:r>
            <a:rPr lang="es-EC" dirty="0" smtClean="0"/>
            <a:t>Realizar el diagnóstico del sector productor y exportador de flores de la provincia de Pichincha en el periodo 2012 – 2017.</a:t>
          </a:r>
          <a:endParaRPr lang="es-EC" dirty="0"/>
        </a:p>
      </dgm:t>
    </dgm:pt>
    <dgm:pt modelId="{F1EBDFE8-D0D7-4FEA-87CD-D12219156957}" type="parTrans" cxnId="{DC398F46-8CE3-49D7-B3CA-0A21301067F7}">
      <dgm:prSet/>
      <dgm:spPr/>
      <dgm:t>
        <a:bodyPr/>
        <a:lstStyle/>
        <a:p>
          <a:endParaRPr lang="es-EC"/>
        </a:p>
      </dgm:t>
    </dgm:pt>
    <dgm:pt modelId="{FE142F71-0B04-4163-899F-0EF8D1FC9487}" type="sibTrans" cxnId="{DC398F46-8CE3-49D7-B3CA-0A21301067F7}">
      <dgm:prSet/>
      <dgm:spPr/>
      <dgm:t>
        <a:bodyPr/>
        <a:lstStyle/>
        <a:p>
          <a:endParaRPr lang="es-EC"/>
        </a:p>
      </dgm:t>
    </dgm:pt>
    <dgm:pt modelId="{EF44C1DB-7D9D-46F8-86AD-DE4DA6B89E49}">
      <dgm:prSet/>
      <dgm:spPr/>
      <dgm:t>
        <a:bodyPr/>
        <a:lstStyle/>
        <a:p>
          <a:pPr algn="just"/>
          <a:r>
            <a:rPr lang="es-EC" dirty="0" smtClean="0"/>
            <a:t>Analizar los factores financieros y económicos resultantes de la Crisis en Rusia que afectan la rentabilidad del sector florícola de la Provincia de Pichincha.</a:t>
          </a:r>
          <a:endParaRPr lang="es-EC" dirty="0">
            <a:latin typeface="Times New Roman" panose="02020603050405020304" pitchFamily="18" charset="0"/>
            <a:cs typeface="Times New Roman" panose="02020603050405020304" pitchFamily="18" charset="0"/>
          </a:endParaRPr>
        </a:p>
      </dgm:t>
    </dgm:pt>
    <dgm:pt modelId="{F9473871-E1DA-42F7-B03C-1A9B417A0444}" type="parTrans" cxnId="{0AEEFDE6-D955-474B-B19E-76F8AB949057}">
      <dgm:prSet/>
      <dgm:spPr/>
      <dgm:t>
        <a:bodyPr/>
        <a:lstStyle/>
        <a:p>
          <a:endParaRPr lang="es-EC"/>
        </a:p>
      </dgm:t>
    </dgm:pt>
    <dgm:pt modelId="{30E78AC6-2B6A-4EA0-842B-89FCF36448D9}" type="sibTrans" cxnId="{0AEEFDE6-D955-474B-B19E-76F8AB949057}">
      <dgm:prSet/>
      <dgm:spPr/>
      <dgm:t>
        <a:bodyPr/>
        <a:lstStyle/>
        <a:p>
          <a:endParaRPr lang="es-EC"/>
        </a:p>
      </dgm:t>
    </dgm:pt>
    <dgm:pt modelId="{F7C87F06-1A79-4D46-9EEF-CC1E28F6FC1E}">
      <dgm:prSet/>
      <dgm:spPr/>
      <dgm:t>
        <a:bodyPr/>
        <a:lstStyle/>
        <a:p>
          <a:pPr algn="just"/>
          <a:r>
            <a:rPr lang="es-EC" dirty="0" smtClean="0"/>
            <a:t>Estudiar los componentes inmersos en los costos y gastos de las florícolas en la Provincia de Pichincha.</a:t>
          </a:r>
          <a:endParaRPr lang="es-EC" dirty="0"/>
        </a:p>
      </dgm:t>
    </dgm:pt>
    <dgm:pt modelId="{FA63AD98-53A5-4BC5-8915-4060C3DFF2B4}" type="parTrans" cxnId="{F5274A21-9946-402C-BE1B-7B10F893D374}">
      <dgm:prSet/>
      <dgm:spPr/>
      <dgm:t>
        <a:bodyPr/>
        <a:lstStyle/>
        <a:p>
          <a:endParaRPr lang="es-EC"/>
        </a:p>
      </dgm:t>
    </dgm:pt>
    <dgm:pt modelId="{E666C523-3F17-48F9-9469-490D51BE4BCD}" type="sibTrans" cxnId="{F5274A21-9946-402C-BE1B-7B10F893D374}">
      <dgm:prSet/>
      <dgm:spPr/>
      <dgm:t>
        <a:bodyPr/>
        <a:lstStyle/>
        <a:p>
          <a:endParaRPr lang="es-EC"/>
        </a:p>
      </dgm:t>
    </dgm:pt>
    <dgm:pt modelId="{B39FC36D-7764-4017-9522-AB8F44B2D50B}">
      <dgm:prSet/>
      <dgm:spPr/>
      <dgm:t>
        <a:bodyPr/>
        <a:lstStyle/>
        <a:p>
          <a:pPr algn="just"/>
          <a:r>
            <a:rPr lang="es-EC" smtClean="0"/>
            <a:t>Evaluar los indicadores de rentabilidad de las empresas del sector florícola de la provincia de Pichincha en el periodo 2012 – 2017 </a:t>
          </a:r>
          <a:endParaRPr lang="es-EC" dirty="0"/>
        </a:p>
      </dgm:t>
    </dgm:pt>
    <dgm:pt modelId="{CAB1FCCF-358E-40C6-9422-B78E5B8BC687}" type="parTrans" cxnId="{F44DA8D1-4AA6-4ADB-A86E-4026DDF1E056}">
      <dgm:prSet/>
      <dgm:spPr/>
      <dgm:t>
        <a:bodyPr/>
        <a:lstStyle/>
        <a:p>
          <a:endParaRPr lang="es-ES"/>
        </a:p>
      </dgm:t>
    </dgm:pt>
    <dgm:pt modelId="{DE93197B-807E-44F8-AF14-261C697FFE70}" type="sibTrans" cxnId="{F44DA8D1-4AA6-4ADB-A86E-4026DDF1E056}">
      <dgm:prSet/>
      <dgm:spPr/>
      <dgm:t>
        <a:bodyPr/>
        <a:lstStyle/>
        <a:p>
          <a:endParaRPr lang="es-ES"/>
        </a:p>
      </dgm:t>
    </dgm:pt>
    <dgm:pt modelId="{561C835C-8282-423C-AEC2-0E6D53DF3529}">
      <dgm:prSet/>
      <dgm:spPr/>
      <dgm:t>
        <a:bodyPr/>
        <a:lstStyle/>
        <a:p>
          <a:pPr algn="just"/>
          <a:r>
            <a:rPr lang="es-EC" smtClean="0"/>
            <a:t>Determinar el efecto de la Crisis Rusa en el cierre y fusión de fincas en la Provincia de Pichincha.</a:t>
          </a:r>
          <a:endParaRPr lang="es-EC" dirty="0"/>
        </a:p>
      </dgm:t>
    </dgm:pt>
    <dgm:pt modelId="{332C1F71-089D-4279-8553-8EDB09B24078}" type="parTrans" cxnId="{88B21318-A42B-4FB4-AA4E-04957548AB95}">
      <dgm:prSet/>
      <dgm:spPr/>
      <dgm:t>
        <a:bodyPr/>
        <a:lstStyle/>
        <a:p>
          <a:endParaRPr lang="es-ES"/>
        </a:p>
      </dgm:t>
    </dgm:pt>
    <dgm:pt modelId="{10F3F3D3-5005-4775-9A14-4F74D8EDBEF0}" type="sibTrans" cxnId="{88B21318-A42B-4FB4-AA4E-04957548AB95}">
      <dgm:prSet/>
      <dgm:spPr/>
      <dgm:t>
        <a:bodyPr/>
        <a:lstStyle/>
        <a:p>
          <a:endParaRPr lang="es-ES"/>
        </a:p>
      </dgm:t>
    </dgm:pt>
    <dgm:pt modelId="{8ED998EE-3043-4F0A-8CFD-92F465D53A89}" type="pres">
      <dgm:prSet presAssocID="{7A8CB2D7-6BB6-43E2-B0F8-1CDD93B02720}" presName="linearFlow" presStyleCnt="0">
        <dgm:presLayoutVars>
          <dgm:dir/>
          <dgm:resizeHandles val="exact"/>
        </dgm:presLayoutVars>
      </dgm:prSet>
      <dgm:spPr/>
    </dgm:pt>
    <dgm:pt modelId="{8E94C440-36E0-4B87-AFFD-CD04D7E8DB47}" type="pres">
      <dgm:prSet presAssocID="{C44D2425-619A-4016-88E7-A06332A0931C}" presName="composite" presStyleCnt="0"/>
      <dgm:spPr/>
    </dgm:pt>
    <dgm:pt modelId="{7D484107-8F17-40B4-9DA6-9ADBC534F992}" type="pres">
      <dgm:prSet presAssocID="{C44D2425-619A-4016-88E7-A06332A0931C}" presName="imgShp" presStyleLbl="fgImgPlace1" presStyleIdx="0" presStyleCnt="5"/>
      <dgm:spPr/>
    </dgm:pt>
    <dgm:pt modelId="{9B50BC72-13AB-4227-B7BF-ECD6DFC11C4B}" type="pres">
      <dgm:prSet presAssocID="{C44D2425-619A-4016-88E7-A06332A0931C}" presName="txShp" presStyleLbl="node1" presStyleIdx="0" presStyleCnt="5">
        <dgm:presLayoutVars>
          <dgm:bulletEnabled val="1"/>
        </dgm:presLayoutVars>
      </dgm:prSet>
      <dgm:spPr/>
      <dgm:t>
        <a:bodyPr/>
        <a:lstStyle/>
        <a:p>
          <a:endParaRPr lang="es-ES"/>
        </a:p>
      </dgm:t>
    </dgm:pt>
    <dgm:pt modelId="{89E38FB5-C725-4986-A8F9-D23178415DB7}" type="pres">
      <dgm:prSet presAssocID="{FE142F71-0B04-4163-899F-0EF8D1FC9487}" presName="spacing" presStyleCnt="0"/>
      <dgm:spPr/>
    </dgm:pt>
    <dgm:pt modelId="{2EC8871C-B0EE-4F7F-A0FC-19A845DE165D}" type="pres">
      <dgm:prSet presAssocID="{EF44C1DB-7D9D-46F8-86AD-DE4DA6B89E49}" presName="composite" presStyleCnt="0"/>
      <dgm:spPr/>
    </dgm:pt>
    <dgm:pt modelId="{6636A38A-CD24-4F43-8BA7-F730DB364BCD}" type="pres">
      <dgm:prSet presAssocID="{EF44C1DB-7D9D-46F8-86AD-DE4DA6B89E49}" presName="imgShp" presStyleLbl="fgImgPlace1" presStyleIdx="1" presStyleCnt="5"/>
      <dgm:spPr/>
    </dgm:pt>
    <dgm:pt modelId="{B78AB26A-F5B6-4A8C-BFB1-583EB0E09662}" type="pres">
      <dgm:prSet presAssocID="{EF44C1DB-7D9D-46F8-86AD-DE4DA6B89E49}" presName="txShp" presStyleLbl="node1" presStyleIdx="1" presStyleCnt="5">
        <dgm:presLayoutVars>
          <dgm:bulletEnabled val="1"/>
        </dgm:presLayoutVars>
      </dgm:prSet>
      <dgm:spPr/>
      <dgm:t>
        <a:bodyPr/>
        <a:lstStyle/>
        <a:p>
          <a:endParaRPr lang="es-ES"/>
        </a:p>
      </dgm:t>
    </dgm:pt>
    <dgm:pt modelId="{3B0B242A-0182-455A-A55A-98D05FBE4DAD}" type="pres">
      <dgm:prSet presAssocID="{30E78AC6-2B6A-4EA0-842B-89FCF36448D9}" presName="spacing" presStyleCnt="0"/>
      <dgm:spPr/>
    </dgm:pt>
    <dgm:pt modelId="{DC215BF9-725C-4E36-895F-CDC498B0CD51}" type="pres">
      <dgm:prSet presAssocID="{F7C87F06-1A79-4D46-9EEF-CC1E28F6FC1E}" presName="composite" presStyleCnt="0"/>
      <dgm:spPr/>
    </dgm:pt>
    <dgm:pt modelId="{2C8413BD-05F4-4738-87AB-391716520EEA}" type="pres">
      <dgm:prSet presAssocID="{F7C87F06-1A79-4D46-9EEF-CC1E28F6FC1E}" presName="imgShp" presStyleLbl="fgImgPlace1" presStyleIdx="2" presStyleCnt="5"/>
      <dgm:spPr/>
    </dgm:pt>
    <dgm:pt modelId="{E0EF5F4B-2C9B-413D-A3AA-4EABDC4EFC13}" type="pres">
      <dgm:prSet presAssocID="{F7C87F06-1A79-4D46-9EEF-CC1E28F6FC1E}" presName="txShp" presStyleLbl="node1" presStyleIdx="2" presStyleCnt="5">
        <dgm:presLayoutVars>
          <dgm:bulletEnabled val="1"/>
        </dgm:presLayoutVars>
      </dgm:prSet>
      <dgm:spPr/>
      <dgm:t>
        <a:bodyPr/>
        <a:lstStyle/>
        <a:p>
          <a:endParaRPr lang="es-ES"/>
        </a:p>
      </dgm:t>
    </dgm:pt>
    <dgm:pt modelId="{1425FE20-93AF-4F79-AE6D-5574CCDED6C3}" type="pres">
      <dgm:prSet presAssocID="{E666C523-3F17-48F9-9469-490D51BE4BCD}" presName="spacing" presStyleCnt="0"/>
      <dgm:spPr/>
    </dgm:pt>
    <dgm:pt modelId="{1DD1C4B4-76B2-48A5-8810-1E1298AB01F3}" type="pres">
      <dgm:prSet presAssocID="{B39FC36D-7764-4017-9522-AB8F44B2D50B}" presName="composite" presStyleCnt="0"/>
      <dgm:spPr/>
    </dgm:pt>
    <dgm:pt modelId="{7761B819-45AB-4A24-B454-04EA1543FF0C}" type="pres">
      <dgm:prSet presAssocID="{B39FC36D-7764-4017-9522-AB8F44B2D50B}" presName="imgShp" presStyleLbl="fgImgPlace1" presStyleIdx="3" presStyleCnt="5"/>
      <dgm:spPr/>
    </dgm:pt>
    <dgm:pt modelId="{E5CC444C-5BF7-4041-A18E-F522A9F58A67}" type="pres">
      <dgm:prSet presAssocID="{B39FC36D-7764-4017-9522-AB8F44B2D50B}" presName="txShp" presStyleLbl="node1" presStyleIdx="3" presStyleCnt="5">
        <dgm:presLayoutVars>
          <dgm:bulletEnabled val="1"/>
        </dgm:presLayoutVars>
      </dgm:prSet>
      <dgm:spPr/>
      <dgm:t>
        <a:bodyPr/>
        <a:lstStyle/>
        <a:p>
          <a:endParaRPr lang="es-ES"/>
        </a:p>
      </dgm:t>
    </dgm:pt>
    <dgm:pt modelId="{7065A8DC-17B3-451D-AA7D-2E6CEFCC5DFB}" type="pres">
      <dgm:prSet presAssocID="{DE93197B-807E-44F8-AF14-261C697FFE70}" presName="spacing" presStyleCnt="0"/>
      <dgm:spPr/>
    </dgm:pt>
    <dgm:pt modelId="{A38216D3-40FB-4CDD-A2C7-04EFE531EB72}" type="pres">
      <dgm:prSet presAssocID="{561C835C-8282-423C-AEC2-0E6D53DF3529}" presName="composite" presStyleCnt="0"/>
      <dgm:spPr/>
    </dgm:pt>
    <dgm:pt modelId="{57F1DC36-EE8A-4A8E-BD3B-6669DDE6C743}" type="pres">
      <dgm:prSet presAssocID="{561C835C-8282-423C-AEC2-0E6D53DF3529}" presName="imgShp" presStyleLbl="fgImgPlace1" presStyleIdx="4" presStyleCnt="5"/>
      <dgm:spPr/>
    </dgm:pt>
    <dgm:pt modelId="{F2126AF7-9C83-4D5A-A7FD-1BAF62E6AA26}" type="pres">
      <dgm:prSet presAssocID="{561C835C-8282-423C-AEC2-0E6D53DF3529}" presName="txShp" presStyleLbl="node1" presStyleIdx="4" presStyleCnt="5">
        <dgm:presLayoutVars>
          <dgm:bulletEnabled val="1"/>
        </dgm:presLayoutVars>
      </dgm:prSet>
      <dgm:spPr/>
      <dgm:t>
        <a:bodyPr/>
        <a:lstStyle/>
        <a:p>
          <a:endParaRPr lang="es-ES"/>
        </a:p>
      </dgm:t>
    </dgm:pt>
  </dgm:ptLst>
  <dgm:cxnLst>
    <dgm:cxn modelId="{0DBF3964-618E-46AD-A390-3998D1AC7EFC}" type="presOf" srcId="{F7C87F06-1A79-4D46-9EEF-CC1E28F6FC1E}" destId="{E0EF5F4B-2C9B-413D-A3AA-4EABDC4EFC13}" srcOrd="0" destOrd="0" presId="urn:microsoft.com/office/officeart/2005/8/layout/vList3"/>
    <dgm:cxn modelId="{AC204D72-BDDF-45CC-94E6-81BF2880E361}" type="presOf" srcId="{561C835C-8282-423C-AEC2-0E6D53DF3529}" destId="{F2126AF7-9C83-4D5A-A7FD-1BAF62E6AA26}" srcOrd="0" destOrd="0" presId="urn:microsoft.com/office/officeart/2005/8/layout/vList3"/>
    <dgm:cxn modelId="{B7DCB3AC-5344-4536-B15D-E02399FB7EC9}" type="presOf" srcId="{B39FC36D-7764-4017-9522-AB8F44B2D50B}" destId="{E5CC444C-5BF7-4041-A18E-F522A9F58A67}" srcOrd="0" destOrd="0" presId="urn:microsoft.com/office/officeart/2005/8/layout/vList3"/>
    <dgm:cxn modelId="{26FE220B-F18B-4BA0-A2C4-F910C6946941}" type="presOf" srcId="{C44D2425-619A-4016-88E7-A06332A0931C}" destId="{9B50BC72-13AB-4227-B7BF-ECD6DFC11C4B}" srcOrd="0" destOrd="0" presId="urn:microsoft.com/office/officeart/2005/8/layout/vList3"/>
    <dgm:cxn modelId="{DC398F46-8CE3-49D7-B3CA-0A21301067F7}" srcId="{7A8CB2D7-6BB6-43E2-B0F8-1CDD93B02720}" destId="{C44D2425-619A-4016-88E7-A06332A0931C}" srcOrd="0" destOrd="0" parTransId="{F1EBDFE8-D0D7-4FEA-87CD-D12219156957}" sibTransId="{FE142F71-0B04-4163-899F-0EF8D1FC9487}"/>
    <dgm:cxn modelId="{F5274A21-9946-402C-BE1B-7B10F893D374}" srcId="{7A8CB2D7-6BB6-43E2-B0F8-1CDD93B02720}" destId="{F7C87F06-1A79-4D46-9EEF-CC1E28F6FC1E}" srcOrd="2" destOrd="0" parTransId="{FA63AD98-53A5-4BC5-8915-4060C3DFF2B4}" sibTransId="{E666C523-3F17-48F9-9469-490D51BE4BCD}"/>
    <dgm:cxn modelId="{440B95DF-FCC4-4729-9BA8-30A4D510702E}" type="presOf" srcId="{7A8CB2D7-6BB6-43E2-B0F8-1CDD93B02720}" destId="{8ED998EE-3043-4F0A-8CFD-92F465D53A89}" srcOrd="0" destOrd="0" presId="urn:microsoft.com/office/officeart/2005/8/layout/vList3"/>
    <dgm:cxn modelId="{F44DA8D1-4AA6-4ADB-A86E-4026DDF1E056}" srcId="{7A8CB2D7-6BB6-43E2-B0F8-1CDD93B02720}" destId="{B39FC36D-7764-4017-9522-AB8F44B2D50B}" srcOrd="3" destOrd="0" parTransId="{CAB1FCCF-358E-40C6-9422-B78E5B8BC687}" sibTransId="{DE93197B-807E-44F8-AF14-261C697FFE70}"/>
    <dgm:cxn modelId="{EE306D4A-6672-48E3-BFF5-12C44C53368F}" type="presOf" srcId="{EF44C1DB-7D9D-46F8-86AD-DE4DA6B89E49}" destId="{B78AB26A-F5B6-4A8C-BFB1-583EB0E09662}" srcOrd="0" destOrd="0" presId="urn:microsoft.com/office/officeart/2005/8/layout/vList3"/>
    <dgm:cxn modelId="{0AEEFDE6-D955-474B-B19E-76F8AB949057}" srcId="{7A8CB2D7-6BB6-43E2-B0F8-1CDD93B02720}" destId="{EF44C1DB-7D9D-46F8-86AD-DE4DA6B89E49}" srcOrd="1" destOrd="0" parTransId="{F9473871-E1DA-42F7-B03C-1A9B417A0444}" sibTransId="{30E78AC6-2B6A-4EA0-842B-89FCF36448D9}"/>
    <dgm:cxn modelId="{88B21318-A42B-4FB4-AA4E-04957548AB95}" srcId="{7A8CB2D7-6BB6-43E2-B0F8-1CDD93B02720}" destId="{561C835C-8282-423C-AEC2-0E6D53DF3529}" srcOrd="4" destOrd="0" parTransId="{332C1F71-089D-4279-8553-8EDB09B24078}" sibTransId="{10F3F3D3-5005-4775-9A14-4F74D8EDBEF0}"/>
    <dgm:cxn modelId="{5A98B7CB-CD42-4C68-8F7D-501DA6224E7D}" type="presParOf" srcId="{8ED998EE-3043-4F0A-8CFD-92F465D53A89}" destId="{8E94C440-36E0-4B87-AFFD-CD04D7E8DB47}" srcOrd="0" destOrd="0" presId="urn:microsoft.com/office/officeart/2005/8/layout/vList3"/>
    <dgm:cxn modelId="{AF917E7F-79A6-423C-A649-D270363A7C3C}" type="presParOf" srcId="{8E94C440-36E0-4B87-AFFD-CD04D7E8DB47}" destId="{7D484107-8F17-40B4-9DA6-9ADBC534F992}" srcOrd="0" destOrd="0" presId="urn:microsoft.com/office/officeart/2005/8/layout/vList3"/>
    <dgm:cxn modelId="{259B9CE5-BCC3-498F-AD60-0C012AAB4188}" type="presParOf" srcId="{8E94C440-36E0-4B87-AFFD-CD04D7E8DB47}" destId="{9B50BC72-13AB-4227-B7BF-ECD6DFC11C4B}" srcOrd="1" destOrd="0" presId="urn:microsoft.com/office/officeart/2005/8/layout/vList3"/>
    <dgm:cxn modelId="{43196D1B-5123-401C-9012-A30B6BD0F1AB}" type="presParOf" srcId="{8ED998EE-3043-4F0A-8CFD-92F465D53A89}" destId="{89E38FB5-C725-4986-A8F9-D23178415DB7}" srcOrd="1" destOrd="0" presId="urn:microsoft.com/office/officeart/2005/8/layout/vList3"/>
    <dgm:cxn modelId="{8157AB2E-EE02-40D4-B4E0-F69877069B99}" type="presParOf" srcId="{8ED998EE-3043-4F0A-8CFD-92F465D53A89}" destId="{2EC8871C-B0EE-4F7F-A0FC-19A845DE165D}" srcOrd="2" destOrd="0" presId="urn:microsoft.com/office/officeart/2005/8/layout/vList3"/>
    <dgm:cxn modelId="{4674124A-8B6A-44E6-934A-8E1DF374A642}" type="presParOf" srcId="{2EC8871C-B0EE-4F7F-A0FC-19A845DE165D}" destId="{6636A38A-CD24-4F43-8BA7-F730DB364BCD}" srcOrd="0" destOrd="0" presId="urn:microsoft.com/office/officeart/2005/8/layout/vList3"/>
    <dgm:cxn modelId="{B96BED58-7290-40D9-88E3-F45E96326077}" type="presParOf" srcId="{2EC8871C-B0EE-4F7F-A0FC-19A845DE165D}" destId="{B78AB26A-F5B6-4A8C-BFB1-583EB0E09662}" srcOrd="1" destOrd="0" presId="urn:microsoft.com/office/officeart/2005/8/layout/vList3"/>
    <dgm:cxn modelId="{5E094CEE-54A1-4014-BA8D-EF3D2F0F88E8}" type="presParOf" srcId="{8ED998EE-3043-4F0A-8CFD-92F465D53A89}" destId="{3B0B242A-0182-455A-A55A-98D05FBE4DAD}" srcOrd="3" destOrd="0" presId="urn:microsoft.com/office/officeart/2005/8/layout/vList3"/>
    <dgm:cxn modelId="{99D23CEC-C492-4516-A108-C8ACBCB309CD}" type="presParOf" srcId="{8ED998EE-3043-4F0A-8CFD-92F465D53A89}" destId="{DC215BF9-725C-4E36-895F-CDC498B0CD51}" srcOrd="4" destOrd="0" presId="urn:microsoft.com/office/officeart/2005/8/layout/vList3"/>
    <dgm:cxn modelId="{088DDAAD-B7B0-4F40-815F-E9FD7BE8AF9C}" type="presParOf" srcId="{DC215BF9-725C-4E36-895F-CDC498B0CD51}" destId="{2C8413BD-05F4-4738-87AB-391716520EEA}" srcOrd="0" destOrd="0" presId="urn:microsoft.com/office/officeart/2005/8/layout/vList3"/>
    <dgm:cxn modelId="{C5231F5B-82A5-46C9-9993-7371B9419455}" type="presParOf" srcId="{DC215BF9-725C-4E36-895F-CDC498B0CD51}" destId="{E0EF5F4B-2C9B-413D-A3AA-4EABDC4EFC13}" srcOrd="1" destOrd="0" presId="urn:microsoft.com/office/officeart/2005/8/layout/vList3"/>
    <dgm:cxn modelId="{7C9DCAFB-5B6E-4DF2-A83F-1982CB4BF4DA}" type="presParOf" srcId="{8ED998EE-3043-4F0A-8CFD-92F465D53A89}" destId="{1425FE20-93AF-4F79-AE6D-5574CCDED6C3}" srcOrd="5" destOrd="0" presId="urn:microsoft.com/office/officeart/2005/8/layout/vList3"/>
    <dgm:cxn modelId="{71967002-5581-4896-A25A-F9AE2245AA73}" type="presParOf" srcId="{8ED998EE-3043-4F0A-8CFD-92F465D53A89}" destId="{1DD1C4B4-76B2-48A5-8810-1E1298AB01F3}" srcOrd="6" destOrd="0" presId="urn:microsoft.com/office/officeart/2005/8/layout/vList3"/>
    <dgm:cxn modelId="{08DED4EE-1F74-4067-A338-6AFE6A4D3EBC}" type="presParOf" srcId="{1DD1C4B4-76B2-48A5-8810-1E1298AB01F3}" destId="{7761B819-45AB-4A24-B454-04EA1543FF0C}" srcOrd="0" destOrd="0" presId="urn:microsoft.com/office/officeart/2005/8/layout/vList3"/>
    <dgm:cxn modelId="{405EF7BD-EB24-4AA8-B4F9-4DD7621869E7}" type="presParOf" srcId="{1DD1C4B4-76B2-48A5-8810-1E1298AB01F3}" destId="{E5CC444C-5BF7-4041-A18E-F522A9F58A67}" srcOrd="1" destOrd="0" presId="urn:microsoft.com/office/officeart/2005/8/layout/vList3"/>
    <dgm:cxn modelId="{20A0A96F-F980-4F9B-8F3F-9603765C8D52}" type="presParOf" srcId="{8ED998EE-3043-4F0A-8CFD-92F465D53A89}" destId="{7065A8DC-17B3-451D-AA7D-2E6CEFCC5DFB}" srcOrd="7" destOrd="0" presId="urn:microsoft.com/office/officeart/2005/8/layout/vList3"/>
    <dgm:cxn modelId="{8C0749D8-CC65-48C9-8FB2-32A6C186282F}" type="presParOf" srcId="{8ED998EE-3043-4F0A-8CFD-92F465D53A89}" destId="{A38216D3-40FB-4CDD-A2C7-04EFE531EB72}" srcOrd="8" destOrd="0" presId="urn:microsoft.com/office/officeart/2005/8/layout/vList3"/>
    <dgm:cxn modelId="{1C2B4C30-4341-4102-968F-BF701863BC3C}" type="presParOf" srcId="{A38216D3-40FB-4CDD-A2C7-04EFE531EB72}" destId="{57F1DC36-EE8A-4A8E-BD3B-6669DDE6C743}" srcOrd="0" destOrd="0" presId="urn:microsoft.com/office/officeart/2005/8/layout/vList3"/>
    <dgm:cxn modelId="{01AC7DC6-5B34-4FBB-8AF9-D85DCEC33D24}" type="presParOf" srcId="{A38216D3-40FB-4CDD-A2C7-04EFE531EB72}" destId="{F2126AF7-9C83-4D5A-A7FD-1BAF62E6AA26}"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B8F953-5BFC-4214-A500-731AAEBA3D81}" type="doc">
      <dgm:prSet loTypeId="urn:microsoft.com/office/officeart/2005/8/layout/default" loCatId="list" qsTypeId="urn:microsoft.com/office/officeart/2005/8/quickstyle/simple2" qsCatId="simple" csTypeId="urn:microsoft.com/office/officeart/2005/8/colors/accent6_1" csCatId="accent6" phldr="1"/>
      <dgm:spPr/>
      <dgm:t>
        <a:bodyPr/>
        <a:lstStyle/>
        <a:p>
          <a:endParaRPr lang="es-EC"/>
        </a:p>
      </dgm:t>
    </dgm:pt>
    <dgm:pt modelId="{17ACB4DB-AE5B-4E47-A199-311138813E24}">
      <dgm:prSet phldrT="[Texto]"/>
      <dgm:spPr/>
      <dgm:t>
        <a:bodyPr/>
        <a:lstStyle/>
        <a:p>
          <a:r>
            <a:rPr lang="es-EC" dirty="0" smtClean="0"/>
            <a:t>H1: La Crisis Económica de Rusia ha incidido en la rentabilidad de las empresas del sector florícola de la provincia de Pichincha. </a:t>
          </a:r>
          <a:endParaRPr lang="es-EC" dirty="0">
            <a:latin typeface="Times New Roman" panose="02020603050405020304" pitchFamily="18" charset="0"/>
            <a:cs typeface="Times New Roman" panose="02020603050405020304" pitchFamily="18" charset="0"/>
          </a:endParaRPr>
        </a:p>
      </dgm:t>
    </dgm:pt>
    <dgm:pt modelId="{E20D6650-46DD-4C38-A662-719CEDF89F65}" type="parTrans" cxnId="{65049E10-53DF-4C4D-AE9D-CE2C2EF37CE6}">
      <dgm:prSet/>
      <dgm:spPr/>
      <dgm:t>
        <a:bodyPr/>
        <a:lstStyle/>
        <a:p>
          <a:endParaRPr lang="es-EC">
            <a:latin typeface="Times New Roman" panose="02020603050405020304" pitchFamily="18" charset="0"/>
            <a:cs typeface="Times New Roman" panose="02020603050405020304" pitchFamily="18" charset="0"/>
          </a:endParaRPr>
        </a:p>
      </dgm:t>
    </dgm:pt>
    <dgm:pt modelId="{2CE930E9-C980-400F-A0B3-E26D0DEC6D78}" type="sibTrans" cxnId="{65049E10-53DF-4C4D-AE9D-CE2C2EF37CE6}">
      <dgm:prSet/>
      <dgm:spPr/>
      <dgm:t>
        <a:bodyPr/>
        <a:lstStyle/>
        <a:p>
          <a:endParaRPr lang="es-EC">
            <a:latin typeface="Times New Roman" panose="02020603050405020304" pitchFamily="18" charset="0"/>
            <a:cs typeface="Times New Roman" panose="02020603050405020304" pitchFamily="18" charset="0"/>
          </a:endParaRPr>
        </a:p>
      </dgm:t>
    </dgm:pt>
    <dgm:pt modelId="{FFEF51F2-D4AC-4E9E-A61F-7D79C48146C5}">
      <dgm:prSet/>
      <dgm:spPr/>
      <dgm:t>
        <a:bodyPr/>
        <a:lstStyle/>
        <a:p>
          <a:r>
            <a:rPr lang="es-EC" dirty="0" smtClean="0"/>
            <a:t>H0: La Crisis Económica de Rusia no ha incidido en la rentabilidad de las empresas del sector florícola de la provincia de Pichincha. </a:t>
          </a:r>
          <a:endParaRPr lang="es-EC" dirty="0">
            <a:latin typeface="Times New Roman" panose="02020603050405020304" pitchFamily="18" charset="0"/>
            <a:cs typeface="Times New Roman" panose="02020603050405020304" pitchFamily="18" charset="0"/>
          </a:endParaRPr>
        </a:p>
      </dgm:t>
    </dgm:pt>
    <dgm:pt modelId="{29B12414-86DC-49C7-8C39-CE4C01C2765F}" type="parTrans" cxnId="{229721DE-89DC-4DAE-954C-6A62D20AA106}">
      <dgm:prSet/>
      <dgm:spPr/>
      <dgm:t>
        <a:bodyPr/>
        <a:lstStyle/>
        <a:p>
          <a:endParaRPr lang="es-EC">
            <a:latin typeface="Times New Roman" panose="02020603050405020304" pitchFamily="18" charset="0"/>
            <a:cs typeface="Times New Roman" panose="02020603050405020304" pitchFamily="18" charset="0"/>
          </a:endParaRPr>
        </a:p>
      </dgm:t>
    </dgm:pt>
    <dgm:pt modelId="{45B55D55-64B6-4647-A13D-03D15FE94C47}" type="sibTrans" cxnId="{229721DE-89DC-4DAE-954C-6A62D20AA106}">
      <dgm:prSet/>
      <dgm:spPr/>
      <dgm:t>
        <a:bodyPr/>
        <a:lstStyle/>
        <a:p>
          <a:endParaRPr lang="es-EC">
            <a:latin typeface="Times New Roman" panose="02020603050405020304" pitchFamily="18" charset="0"/>
            <a:cs typeface="Times New Roman" panose="02020603050405020304" pitchFamily="18" charset="0"/>
          </a:endParaRPr>
        </a:p>
      </dgm:t>
    </dgm:pt>
    <dgm:pt modelId="{B02BDFE6-F18B-440A-96B3-1E496E5B4492}" type="pres">
      <dgm:prSet presAssocID="{E1B8F953-5BFC-4214-A500-731AAEBA3D81}" presName="diagram" presStyleCnt="0">
        <dgm:presLayoutVars>
          <dgm:dir/>
          <dgm:resizeHandles val="exact"/>
        </dgm:presLayoutVars>
      </dgm:prSet>
      <dgm:spPr/>
      <dgm:t>
        <a:bodyPr/>
        <a:lstStyle/>
        <a:p>
          <a:endParaRPr lang="es-ES"/>
        </a:p>
      </dgm:t>
    </dgm:pt>
    <dgm:pt modelId="{8F26611D-B65F-47F8-948C-4EE5AA37D7BC}" type="pres">
      <dgm:prSet presAssocID="{17ACB4DB-AE5B-4E47-A199-311138813E24}" presName="node" presStyleLbl="node1" presStyleIdx="0" presStyleCnt="2">
        <dgm:presLayoutVars>
          <dgm:bulletEnabled val="1"/>
        </dgm:presLayoutVars>
      </dgm:prSet>
      <dgm:spPr/>
      <dgm:t>
        <a:bodyPr/>
        <a:lstStyle/>
        <a:p>
          <a:endParaRPr lang="es-ES"/>
        </a:p>
      </dgm:t>
    </dgm:pt>
    <dgm:pt modelId="{04326993-6A2D-4310-BEEA-3B1906CF62CB}" type="pres">
      <dgm:prSet presAssocID="{2CE930E9-C980-400F-A0B3-E26D0DEC6D78}" presName="sibTrans" presStyleCnt="0"/>
      <dgm:spPr/>
    </dgm:pt>
    <dgm:pt modelId="{D0B429AC-6953-40A7-9C27-89D2A36E0CA6}" type="pres">
      <dgm:prSet presAssocID="{FFEF51F2-D4AC-4E9E-A61F-7D79C48146C5}" presName="node" presStyleLbl="node1" presStyleIdx="1" presStyleCnt="2">
        <dgm:presLayoutVars>
          <dgm:bulletEnabled val="1"/>
        </dgm:presLayoutVars>
      </dgm:prSet>
      <dgm:spPr/>
      <dgm:t>
        <a:bodyPr/>
        <a:lstStyle/>
        <a:p>
          <a:endParaRPr lang="es-ES"/>
        </a:p>
      </dgm:t>
    </dgm:pt>
  </dgm:ptLst>
  <dgm:cxnLst>
    <dgm:cxn modelId="{7B1695A1-ACB2-4DBC-8DD1-BFB74E61CFEC}" type="presOf" srcId="{FFEF51F2-D4AC-4E9E-A61F-7D79C48146C5}" destId="{D0B429AC-6953-40A7-9C27-89D2A36E0CA6}" srcOrd="0" destOrd="0" presId="urn:microsoft.com/office/officeart/2005/8/layout/default"/>
    <dgm:cxn modelId="{65049E10-53DF-4C4D-AE9D-CE2C2EF37CE6}" srcId="{E1B8F953-5BFC-4214-A500-731AAEBA3D81}" destId="{17ACB4DB-AE5B-4E47-A199-311138813E24}" srcOrd="0" destOrd="0" parTransId="{E20D6650-46DD-4C38-A662-719CEDF89F65}" sibTransId="{2CE930E9-C980-400F-A0B3-E26D0DEC6D78}"/>
    <dgm:cxn modelId="{614433F5-BBC7-4F11-9CA0-D0FC4658CB75}" type="presOf" srcId="{17ACB4DB-AE5B-4E47-A199-311138813E24}" destId="{8F26611D-B65F-47F8-948C-4EE5AA37D7BC}" srcOrd="0" destOrd="0" presId="urn:microsoft.com/office/officeart/2005/8/layout/default"/>
    <dgm:cxn modelId="{229721DE-89DC-4DAE-954C-6A62D20AA106}" srcId="{E1B8F953-5BFC-4214-A500-731AAEBA3D81}" destId="{FFEF51F2-D4AC-4E9E-A61F-7D79C48146C5}" srcOrd="1" destOrd="0" parTransId="{29B12414-86DC-49C7-8C39-CE4C01C2765F}" sibTransId="{45B55D55-64B6-4647-A13D-03D15FE94C47}"/>
    <dgm:cxn modelId="{514A33A7-190F-4D90-AA8D-44EC48DFB4D5}" type="presOf" srcId="{E1B8F953-5BFC-4214-A500-731AAEBA3D81}" destId="{B02BDFE6-F18B-440A-96B3-1E496E5B4492}" srcOrd="0" destOrd="0" presId="urn:microsoft.com/office/officeart/2005/8/layout/default"/>
    <dgm:cxn modelId="{A1092334-3546-4BBD-8640-39ABB52239EE}" type="presParOf" srcId="{B02BDFE6-F18B-440A-96B3-1E496E5B4492}" destId="{8F26611D-B65F-47F8-948C-4EE5AA37D7BC}" srcOrd="0" destOrd="0" presId="urn:microsoft.com/office/officeart/2005/8/layout/default"/>
    <dgm:cxn modelId="{B6992224-3A81-44C0-8C47-F68FDDBB09F2}" type="presParOf" srcId="{B02BDFE6-F18B-440A-96B3-1E496E5B4492}" destId="{04326993-6A2D-4310-BEEA-3B1906CF62CB}" srcOrd="1" destOrd="0" presId="urn:microsoft.com/office/officeart/2005/8/layout/default"/>
    <dgm:cxn modelId="{A89AD46F-4F0E-4290-9E64-9A9F6D688770}" type="presParOf" srcId="{B02BDFE6-F18B-440A-96B3-1E496E5B4492}" destId="{D0B429AC-6953-40A7-9C27-89D2A36E0CA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639C8F-EFF6-4C65-AC03-6E84455AADED}"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s-ES"/>
        </a:p>
      </dgm:t>
    </dgm:pt>
    <dgm:pt modelId="{8C375B56-0FE9-4B67-80E9-5D790853A899}">
      <dgm:prSet phldrT="[Texto]"/>
      <dgm:spPr/>
      <dgm:t>
        <a:bodyPr/>
        <a:lstStyle/>
        <a:p>
          <a:r>
            <a:rPr lang="es-ES" b="1" dirty="0" smtClean="0"/>
            <a:t>Michel Porter</a:t>
          </a:r>
          <a:endParaRPr lang="es-ES" b="1" dirty="0"/>
        </a:p>
      </dgm:t>
    </dgm:pt>
    <dgm:pt modelId="{69082121-B735-4F2E-ABA3-9E8258274F77}" type="parTrans" cxnId="{ADC26677-672B-4633-80A9-1A80D44E28F8}">
      <dgm:prSet/>
      <dgm:spPr/>
      <dgm:t>
        <a:bodyPr/>
        <a:lstStyle/>
        <a:p>
          <a:endParaRPr lang="es-ES"/>
        </a:p>
      </dgm:t>
    </dgm:pt>
    <dgm:pt modelId="{7BEC3C4D-C57D-4D1E-BE43-04BF1B640EDE}" type="sibTrans" cxnId="{ADC26677-672B-4633-80A9-1A80D44E28F8}">
      <dgm:prSet/>
      <dgm:spPr/>
      <dgm:t>
        <a:bodyPr/>
        <a:lstStyle/>
        <a:p>
          <a:endParaRPr lang="es-ES"/>
        </a:p>
      </dgm:t>
    </dgm:pt>
    <dgm:pt modelId="{18B64860-3F3C-473B-8FFF-C9859BD16B88}">
      <dgm:prSet phldrT="[Texto]"/>
      <dgm:spPr/>
      <dgm:t>
        <a:bodyPr/>
        <a:lstStyle/>
        <a:p>
          <a:r>
            <a:rPr lang="es-ES" dirty="0" smtClean="0"/>
            <a:t>Teoría de la Ventaja Competitiva</a:t>
          </a:r>
          <a:endParaRPr lang="es-ES" dirty="0"/>
        </a:p>
      </dgm:t>
    </dgm:pt>
    <dgm:pt modelId="{2C89D259-B885-4C59-BD61-428B1DA3A17D}" type="parTrans" cxnId="{557C4CC3-1EE0-4354-A742-493308DABC43}">
      <dgm:prSet/>
      <dgm:spPr/>
      <dgm:t>
        <a:bodyPr/>
        <a:lstStyle/>
        <a:p>
          <a:endParaRPr lang="es-ES"/>
        </a:p>
      </dgm:t>
    </dgm:pt>
    <dgm:pt modelId="{425A7E13-903C-4A99-9D93-76257F80BA14}" type="sibTrans" cxnId="{557C4CC3-1EE0-4354-A742-493308DABC43}">
      <dgm:prSet/>
      <dgm:spPr/>
      <dgm:t>
        <a:bodyPr/>
        <a:lstStyle/>
        <a:p>
          <a:endParaRPr lang="es-ES"/>
        </a:p>
      </dgm:t>
    </dgm:pt>
    <dgm:pt modelId="{EE3A6B1A-5940-4196-88D8-AE279288103B}">
      <dgm:prSet phldrT="[Texto]"/>
      <dgm:spPr/>
      <dgm:t>
        <a:bodyPr/>
        <a:lstStyle/>
        <a:p>
          <a:r>
            <a:rPr lang="es-ES" b="1" i="0" dirty="0" smtClean="0"/>
            <a:t>John Maynard Keynes</a:t>
          </a:r>
          <a:endParaRPr lang="es-ES" dirty="0"/>
        </a:p>
      </dgm:t>
    </dgm:pt>
    <dgm:pt modelId="{B587373C-B623-48BC-B275-95EAFF2532F1}" type="parTrans" cxnId="{23A6797F-03A7-4FDE-9713-7213D33BD7F8}">
      <dgm:prSet/>
      <dgm:spPr/>
      <dgm:t>
        <a:bodyPr/>
        <a:lstStyle/>
        <a:p>
          <a:endParaRPr lang="es-ES"/>
        </a:p>
      </dgm:t>
    </dgm:pt>
    <dgm:pt modelId="{A81A3E52-3D91-420E-A136-620B98B138E6}" type="sibTrans" cxnId="{23A6797F-03A7-4FDE-9713-7213D33BD7F8}">
      <dgm:prSet/>
      <dgm:spPr/>
      <dgm:t>
        <a:bodyPr/>
        <a:lstStyle/>
        <a:p>
          <a:endParaRPr lang="es-ES"/>
        </a:p>
      </dgm:t>
    </dgm:pt>
    <dgm:pt modelId="{C3B573DF-8780-46D9-AC10-BFA4C3DE6298}">
      <dgm:prSet phldrT="[Texto]"/>
      <dgm:spPr/>
      <dgm:t>
        <a:bodyPr/>
        <a:lstStyle/>
        <a:p>
          <a:r>
            <a:rPr lang="es-ES" dirty="0" smtClean="0"/>
            <a:t>Teoría Económica</a:t>
          </a:r>
          <a:endParaRPr lang="es-ES" dirty="0"/>
        </a:p>
      </dgm:t>
    </dgm:pt>
    <dgm:pt modelId="{B918F9E2-C11A-48C3-8366-23CFD771A22C}" type="parTrans" cxnId="{00F96CCA-66D4-451D-B0E4-0D897761CA7D}">
      <dgm:prSet/>
      <dgm:spPr/>
      <dgm:t>
        <a:bodyPr/>
        <a:lstStyle/>
        <a:p>
          <a:endParaRPr lang="es-ES"/>
        </a:p>
      </dgm:t>
    </dgm:pt>
    <dgm:pt modelId="{E470ACD9-C4FC-47AC-82CC-12D0AC9C7BCF}" type="sibTrans" cxnId="{00F96CCA-66D4-451D-B0E4-0D897761CA7D}">
      <dgm:prSet/>
      <dgm:spPr/>
      <dgm:t>
        <a:bodyPr/>
        <a:lstStyle/>
        <a:p>
          <a:endParaRPr lang="es-ES"/>
        </a:p>
      </dgm:t>
    </dgm:pt>
    <dgm:pt modelId="{8DB4A2B9-6F0A-49BC-91E7-1FE673890724}">
      <dgm:prSet phldrT="[Texto]"/>
      <dgm:spPr/>
      <dgm:t>
        <a:bodyPr/>
        <a:lstStyle/>
        <a:p>
          <a:r>
            <a:rPr lang="es-ES" dirty="0" smtClean="0"/>
            <a:t>Teoría de la Ventaja Absoluta</a:t>
          </a:r>
          <a:endParaRPr lang="es-ES" b="1" dirty="0"/>
        </a:p>
      </dgm:t>
    </dgm:pt>
    <dgm:pt modelId="{E4214F55-C0B7-4FBE-9896-A556CF1C138D}" type="parTrans" cxnId="{926B5641-803A-4BB4-981D-4F51A5AE102F}">
      <dgm:prSet/>
      <dgm:spPr/>
      <dgm:t>
        <a:bodyPr/>
        <a:lstStyle/>
        <a:p>
          <a:endParaRPr lang="es-ES"/>
        </a:p>
      </dgm:t>
    </dgm:pt>
    <dgm:pt modelId="{93028365-D926-46E6-B0F7-B890AB0BC373}" type="sibTrans" cxnId="{926B5641-803A-4BB4-981D-4F51A5AE102F}">
      <dgm:prSet/>
      <dgm:spPr/>
      <dgm:t>
        <a:bodyPr/>
        <a:lstStyle/>
        <a:p>
          <a:endParaRPr lang="es-ES"/>
        </a:p>
      </dgm:t>
    </dgm:pt>
    <dgm:pt modelId="{F4F37BDD-1BF0-4C96-B788-B567FE82310F}">
      <dgm:prSet phldrT="[Texto]"/>
      <dgm:spPr/>
      <dgm:t>
        <a:bodyPr/>
        <a:lstStyle/>
        <a:p>
          <a:r>
            <a:rPr lang="es-ES" b="1" dirty="0" smtClean="0"/>
            <a:t>Adam Smith</a:t>
          </a:r>
          <a:endParaRPr lang="es-ES" b="1" dirty="0"/>
        </a:p>
      </dgm:t>
    </dgm:pt>
    <dgm:pt modelId="{1BB31A5C-DC91-49CA-8041-62700B9ADD26}" type="parTrans" cxnId="{CF2CB7CA-350A-4E21-B5AA-C73613F12E08}">
      <dgm:prSet/>
      <dgm:spPr/>
      <dgm:t>
        <a:bodyPr/>
        <a:lstStyle/>
        <a:p>
          <a:endParaRPr lang="es-ES"/>
        </a:p>
      </dgm:t>
    </dgm:pt>
    <dgm:pt modelId="{9BAB3B0B-5B50-4ED2-BEE0-E4F123213F7A}" type="sibTrans" cxnId="{CF2CB7CA-350A-4E21-B5AA-C73613F12E08}">
      <dgm:prSet/>
      <dgm:spPr/>
      <dgm:t>
        <a:bodyPr/>
        <a:lstStyle/>
        <a:p>
          <a:endParaRPr lang="es-ES"/>
        </a:p>
      </dgm:t>
    </dgm:pt>
    <dgm:pt modelId="{00C558E4-2D91-42B1-BA08-CAA026A42563}" type="pres">
      <dgm:prSet presAssocID="{4E639C8F-EFF6-4C65-AC03-6E84455AADED}" presName="Name0" presStyleCnt="0">
        <dgm:presLayoutVars>
          <dgm:chMax/>
          <dgm:chPref/>
          <dgm:dir/>
        </dgm:presLayoutVars>
      </dgm:prSet>
      <dgm:spPr/>
      <dgm:t>
        <a:bodyPr/>
        <a:lstStyle/>
        <a:p>
          <a:endParaRPr lang="es-ES"/>
        </a:p>
      </dgm:t>
    </dgm:pt>
    <dgm:pt modelId="{C4C4BFED-3542-4FF1-8E9C-4AECA32B99DA}" type="pres">
      <dgm:prSet presAssocID="{F4F37BDD-1BF0-4C96-B788-B567FE82310F}" presName="parenttextcomposite" presStyleCnt="0"/>
      <dgm:spPr/>
    </dgm:pt>
    <dgm:pt modelId="{D5391CE1-90F2-4716-A88C-4A7709D92F20}" type="pres">
      <dgm:prSet presAssocID="{F4F37BDD-1BF0-4C96-B788-B567FE82310F}" presName="parenttext" presStyleLbl="revTx" presStyleIdx="0" presStyleCnt="3">
        <dgm:presLayoutVars>
          <dgm:chMax/>
          <dgm:chPref val="2"/>
          <dgm:bulletEnabled val="1"/>
        </dgm:presLayoutVars>
      </dgm:prSet>
      <dgm:spPr/>
      <dgm:t>
        <a:bodyPr/>
        <a:lstStyle/>
        <a:p>
          <a:endParaRPr lang="es-ES"/>
        </a:p>
      </dgm:t>
    </dgm:pt>
    <dgm:pt modelId="{283208D9-251E-42E0-B643-CFAC9A44133F}" type="pres">
      <dgm:prSet presAssocID="{F4F37BDD-1BF0-4C96-B788-B567FE82310F}" presName="composite" presStyleCnt="0"/>
      <dgm:spPr/>
    </dgm:pt>
    <dgm:pt modelId="{89FA9940-ED75-4AEB-997B-08E8D8071C2F}" type="pres">
      <dgm:prSet presAssocID="{F4F37BDD-1BF0-4C96-B788-B567FE82310F}" presName="chevron1" presStyleLbl="alignNode1" presStyleIdx="0" presStyleCnt="21"/>
      <dgm:spPr/>
    </dgm:pt>
    <dgm:pt modelId="{815D8ACF-AF69-4996-9121-396081F9E7BF}" type="pres">
      <dgm:prSet presAssocID="{F4F37BDD-1BF0-4C96-B788-B567FE82310F}" presName="chevron2" presStyleLbl="alignNode1" presStyleIdx="1" presStyleCnt="21"/>
      <dgm:spPr/>
    </dgm:pt>
    <dgm:pt modelId="{88526B78-76AE-465E-857E-49DC798D3449}" type="pres">
      <dgm:prSet presAssocID="{F4F37BDD-1BF0-4C96-B788-B567FE82310F}" presName="chevron3" presStyleLbl="alignNode1" presStyleIdx="2" presStyleCnt="21"/>
      <dgm:spPr/>
    </dgm:pt>
    <dgm:pt modelId="{E114ECE5-49D4-4EC3-90E6-A0D176C82E33}" type="pres">
      <dgm:prSet presAssocID="{F4F37BDD-1BF0-4C96-B788-B567FE82310F}" presName="chevron4" presStyleLbl="alignNode1" presStyleIdx="3" presStyleCnt="21"/>
      <dgm:spPr/>
    </dgm:pt>
    <dgm:pt modelId="{8EBFBF0A-67E5-4661-936B-B8E9087E498E}" type="pres">
      <dgm:prSet presAssocID="{F4F37BDD-1BF0-4C96-B788-B567FE82310F}" presName="chevron5" presStyleLbl="alignNode1" presStyleIdx="4" presStyleCnt="21"/>
      <dgm:spPr/>
    </dgm:pt>
    <dgm:pt modelId="{390A6034-3D21-457A-A921-5B212B1CC7B5}" type="pres">
      <dgm:prSet presAssocID="{F4F37BDD-1BF0-4C96-B788-B567FE82310F}" presName="chevron6" presStyleLbl="alignNode1" presStyleIdx="5" presStyleCnt="21"/>
      <dgm:spPr/>
    </dgm:pt>
    <dgm:pt modelId="{CA83C893-3C84-4F8B-9BEA-4534C303548D}" type="pres">
      <dgm:prSet presAssocID="{F4F37BDD-1BF0-4C96-B788-B567FE82310F}" presName="chevron7" presStyleLbl="alignNode1" presStyleIdx="6" presStyleCnt="21"/>
      <dgm:spPr/>
    </dgm:pt>
    <dgm:pt modelId="{040F0849-5B61-4218-A87D-CFAD6C25E676}" type="pres">
      <dgm:prSet presAssocID="{F4F37BDD-1BF0-4C96-B788-B567FE82310F}" presName="childtext" presStyleLbl="solidFgAcc1" presStyleIdx="0" presStyleCnt="3">
        <dgm:presLayoutVars>
          <dgm:chMax/>
          <dgm:chPref val="0"/>
          <dgm:bulletEnabled val="1"/>
        </dgm:presLayoutVars>
      </dgm:prSet>
      <dgm:spPr/>
      <dgm:t>
        <a:bodyPr/>
        <a:lstStyle/>
        <a:p>
          <a:endParaRPr lang="es-ES"/>
        </a:p>
      </dgm:t>
    </dgm:pt>
    <dgm:pt modelId="{82E7B81C-40EE-4A10-BF5F-418F4815D2D1}" type="pres">
      <dgm:prSet presAssocID="{9BAB3B0B-5B50-4ED2-BEE0-E4F123213F7A}" presName="sibTrans" presStyleCnt="0"/>
      <dgm:spPr/>
    </dgm:pt>
    <dgm:pt modelId="{EB3D8467-8E65-4823-8162-42614BA2E085}" type="pres">
      <dgm:prSet presAssocID="{8C375B56-0FE9-4B67-80E9-5D790853A899}" presName="parenttextcomposite" presStyleCnt="0"/>
      <dgm:spPr/>
    </dgm:pt>
    <dgm:pt modelId="{56B56B7E-8149-479A-895D-7614EC7307D8}" type="pres">
      <dgm:prSet presAssocID="{8C375B56-0FE9-4B67-80E9-5D790853A899}" presName="parenttext" presStyleLbl="revTx" presStyleIdx="1" presStyleCnt="3">
        <dgm:presLayoutVars>
          <dgm:chMax/>
          <dgm:chPref val="2"/>
          <dgm:bulletEnabled val="1"/>
        </dgm:presLayoutVars>
      </dgm:prSet>
      <dgm:spPr/>
      <dgm:t>
        <a:bodyPr/>
        <a:lstStyle/>
        <a:p>
          <a:endParaRPr lang="es-ES"/>
        </a:p>
      </dgm:t>
    </dgm:pt>
    <dgm:pt modelId="{63B10B45-89CF-4B04-8340-C188CFF6E2EA}" type="pres">
      <dgm:prSet presAssocID="{8C375B56-0FE9-4B67-80E9-5D790853A899}" presName="composite" presStyleCnt="0"/>
      <dgm:spPr/>
    </dgm:pt>
    <dgm:pt modelId="{F5798300-FBCD-4CAD-88B5-82C67EA8EE04}" type="pres">
      <dgm:prSet presAssocID="{8C375B56-0FE9-4B67-80E9-5D790853A899}" presName="chevron1" presStyleLbl="alignNode1" presStyleIdx="7" presStyleCnt="21"/>
      <dgm:spPr/>
    </dgm:pt>
    <dgm:pt modelId="{B8EA1AC0-2965-43F0-B8F0-FCBB9558A009}" type="pres">
      <dgm:prSet presAssocID="{8C375B56-0FE9-4B67-80E9-5D790853A899}" presName="chevron2" presStyleLbl="alignNode1" presStyleIdx="8" presStyleCnt="21"/>
      <dgm:spPr/>
    </dgm:pt>
    <dgm:pt modelId="{5952332B-DAAE-43EA-A915-BA58232AA173}" type="pres">
      <dgm:prSet presAssocID="{8C375B56-0FE9-4B67-80E9-5D790853A899}" presName="chevron3" presStyleLbl="alignNode1" presStyleIdx="9" presStyleCnt="21"/>
      <dgm:spPr/>
    </dgm:pt>
    <dgm:pt modelId="{49AFAD77-AC7D-48D3-9851-0AA7CBB09C01}" type="pres">
      <dgm:prSet presAssocID="{8C375B56-0FE9-4B67-80E9-5D790853A899}" presName="chevron4" presStyleLbl="alignNode1" presStyleIdx="10" presStyleCnt="21"/>
      <dgm:spPr/>
    </dgm:pt>
    <dgm:pt modelId="{F139CAE4-E78C-471D-A6BB-DA1FACA2B92C}" type="pres">
      <dgm:prSet presAssocID="{8C375B56-0FE9-4B67-80E9-5D790853A899}" presName="chevron5" presStyleLbl="alignNode1" presStyleIdx="11" presStyleCnt="21"/>
      <dgm:spPr/>
    </dgm:pt>
    <dgm:pt modelId="{93D6F3D4-CADA-420C-BAA4-FD8FA2BE191B}" type="pres">
      <dgm:prSet presAssocID="{8C375B56-0FE9-4B67-80E9-5D790853A899}" presName="chevron6" presStyleLbl="alignNode1" presStyleIdx="12" presStyleCnt="21"/>
      <dgm:spPr/>
    </dgm:pt>
    <dgm:pt modelId="{251F9E1F-3CBC-4B8D-B964-66E822EB1F79}" type="pres">
      <dgm:prSet presAssocID="{8C375B56-0FE9-4B67-80E9-5D790853A899}" presName="chevron7" presStyleLbl="alignNode1" presStyleIdx="13" presStyleCnt="21"/>
      <dgm:spPr/>
    </dgm:pt>
    <dgm:pt modelId="{2CBFBCDD-FEC8-4B2C-B6D6-3BB168505CD1}" type="pres">
      <dgm:prSet presAssocID="{8C375B56-0FE9-4B67-80E9-5D790853A899}" presName="childtext" presStyleLbl="solidFgAcc1" presStyleIdx="1" presStyleCnt="3">
        <dgm:presLayoutVars>
          <dgm:chMax/>
          <dgm:chPref val="0"/>
          <dgm:bulletEnabled val="1"/>
        </dgm:presLayoutVars>
      </dgm:prSet>
      <dgm:spPr/>
      <dgm:t>
        <a:bodyPr/>
        <a:lstStyle/>
        <a:p>
          <a:endParaRPr lang="es-ES"/>
        </a:p>
      </dgm:t>
    </dgm:pt>
    <dgm:pt modelId="{3E7D2AEA-ACEE-45FE-BFFA-1E8623E5C386}" type="pres">
      <dgm:prSet presAssocID="{7BEC3C4D-C57D-4D1E-BE43-04BF1B640EDE}" presName="sibTrans" presStyleCnt="0"/>
      <dgm:spPr/>
    </dgm:pt>
    <dgm:pt modelId="{5E3BB72B-88B2-4ACD-821F-FB8CF7BAA79B}" type="pres">
      <dgm:prSet presAssocID="{EE3A6B1A-5940-4196-88D8-AE279288103B}" presName="parenttextcomposite" presStyleCnt="0"/>
      <dgm:spPr/>
    </dgm:pt>
    <dgm:pt modelId="{597C510F-6DE1-47EC-B831-1C9565B84953}" type="pres">
      <dgm:prSet presAssocID="{EE3A6B1A-5940-4196-88D8-AE279288103B}" presName="parenttext" presStyleLbl="revTx" presStyleIdx="2" presStyleCnt="3">
        <dgm:presLayoutVars>
          <dgm:chMax/>
          <dgm:chPref val="2"/>
          <dgm:bulletEnabled val="1"/>
        </dgm:presLayoutVars>
      </dgm:prSet>
      <dgm:spPr/>
      <dgm:t>
        <a:bodyPr/>
        <a:lstStyle/>
        <a:p>
          <a:endParaRPr lang="es-ES"/>
        </a:p>
      </dgm:t>
    </dgm:pt>
    <dgm:pt modelId="{495FB3CC-0B4F-428E-BBDD-CBBFC08790CE}" type="pres">
      <dgm:prSet presAssocID="{EE3A6B1A-5940-4196-88D8-AE279288103B}" presName="composite" presStyleCnt="0"/>
      <dgm:spPr/>
    </dgm:pt>
    <dgm:pt modelId="{CAD2F33E-1F83-4470-98E2-33EC5C3F3105}" type="pres">
      <dgm:prSet presAssocID="{EE3A6B1A-5940-4196-88D8-AE279288103B}" presName="chevron1" presStyleLbl="alignNode1" presStyleIdx="14" presStyleCnt="21"/>
      <dgm:spPr/>
    </dgm:pt>
    <dgm:pt modelId="{2D99E08C-C14A-4371-9727-3E098FBCA104}" type="pres">
      <dgm:prSet presAssocID="{EE3A6B1A-5940-4196-88D8-AE279288103B}" presName="chevron2" presStyleLbl="alignNode1" presStyleIdx="15" presStyleCnt="21"/>
      <dgm:spPr/>
    </dgm:pt>
    <dgm:pt modelId="{1586B8B7-B175-4EA6-8C64-299D4F32E2F7}" type="pres">
      <dgm:prSet presAssocID="{EE3A6B1A-5940-4196-88D8-AE279288103B}" presName="chevron3" presStyleLbl="alignNode1" presStyleIdx="16" presStyleCnt="21"/>
      <dgm:spPr/>
    </dgm:pt>
    <dgm:pt modelId="{7278802C-03BE-4077-9EE5-9F5BE739485E}" type="pres">
      <dgm:prSet presAssocID="{EE3A6B1A-5940-4196-88D8-AE279288103B}" presName="chevron4" presStyleLbl="alignNode1" presStyleIdx="17" presStyleCnt="21"/>
      <dgm:spPr/>
    </dgm:pt>
    <dgm:pt modelId="{8FB18E49-579E-47DB-BFA2-846B93D54EC0}" type="pres">
      <dgm:prSet presAssocID="{EE3A6B1A-5940-4196-88D8-AE279288103B}" presName="chevron5" presStyleLbl="alignNode1" presStyleIdx="18" presStyleCnt="21"/>
      <dgm:spPr/>
    </dgm:pt>
    <dgm:pt modelId="{43EA5EAC-F889-4FD8-ADFF-6C4C3633786E}" type="pres">
      <dgm:prSet presAssocID="{EE3A6B1A-5940-4196-88D8-AE279288103B}" presName="chevron6" presStyleLbl="alignNode1" presStyleIdx="19" presStyleCnt="21"/>
      <dgm:spPr/>
    </dgm:pt>
    <dgm:pt modelId="{7F81A81C-2D10-4188-A678-9176F667B527}" type="pres">
      <dgm:prSet presAssocID="{EE3A6B1A-5940-4196-88D8-AE279288103B}" presName="chevron7" presStyleLbl="alignNode1" presStyleIdx="20" presStyleCnt="21"/>
      <dgm:spPr/>
    </dgm:pt>
    <dgm:pt modelId="{44A13D8F-E3A4-4B0B-9BD6-756DCF505EAE}" type="pres">
      <dgm:prSet presAssocID="{EE3A6B1A-5940-4196-88D8-AE279288103B}" presName="childtext" presStyleLbl="solidFgAcc1" presStyleIdx="2" presStyleCnt="3">
        <dgm:presLayoutVars>
          <dgm:chMax/>
          <dgm:chPref val="0"/>
          <dgm:bulletEnabled val="1"/>
        </dgm:presLayoutVars>
      </dgm:prSet>
      <dgm:spPr/>
      <dgm:t>
        <a:bodyPr/>
        <a:lstStyle/>
        <a:p>
          <a:endParaRPr lang="es-ES"/>
        </a:p>
      </dgm:t>
    </dgm:pt>
  </dgm:ptLst>
  <dgm:cxnLst>
    <dgm:cxn modelId="{861A13D5-6AB2-4F46-A3C1-107BF4F7649A}" type="presOf" srcId="{C3B573DF-8780-46D9-AC10-BFA4C3DE6298}" destId="{44A13D8F-E3A4-4B0B-9BD6-756DCF505EAE}" srcOrd="0" destOrd="0" presId="urn:microsoft.com/office/officeart/2008/layout/VerticalAccentList"/>
    <dgm:cxn modelId="{E6C8A8D7-99FD-444D-8E69-89541DDB9717}" type="presOf" srcId="{8DB4A2B9-6F0A-49BC-91E7-1FE673890724}" destId="{040F0849-5B61-4218-A87D-CFAD6C25E676}" srcOrd="0" destOrd="0" presId="urn:microsoft.com/office/officeart/2008/layout/VerticalAccentList"/>
    <dgm:cxn modelId="{CE9DA825-CFCC-4496-A1EE-F05AB017EEE8}" type="presOf" srcId="{18B64860-3F3C-473B-8FFF-C9859BD16B88}" destId="{2CBFBCDD-FEC8-4B2C-B6D6-3BB168505CD1}" srcOrd="0" destOrd="0" presId="urn:microsoft.com/office/officeart/2008/layout/VerticalAccentList"/>
    <dgm:cxn modelId="{B297495E-6144-486F-BCBC-87586BA0FE2F}" type="presOf" srcId="{EE3A6B1A-5940-4196-88D8-AE279288103B}" destId="{597C510F-6DE1-47EC-B831-1C9565B84953}" srcOrd="0" destOrd="0" presId="urn:microsoft.com/office/officeart/2008/layout/VerticalAccentList"/>
    <dgm:cxn modelId="{44DECDE8-78C3-4D8F-9ED8-56B710C921DE}" type="presOf" srcId="{4E639C8F-EFF6-4C65-AC03-6E84455AADED}" destId="{00C558E4-2D91-42B1-BA08-CAA026A42563}" srcOrd="0" destOrd="0" presId="urn:microsoft.com/office/officeart/2008/layout/VerticalAccentList"/>
    <dgm:cxn modelId="{557C4CC3-1EE0-4354-A742-493308DABC43}" srcId="{8C375B56-0FE9-4B67-80E9-5D790853A899}" destId="{18B64860-3F3C-473B-8FFF-C9859BD16B88}" srcOrd="0" destOrd="0" parTransId="{2C89D259-B885-4C59-BD61-428B1DA3A17D}" sibTransId="{425A7E13-903C-4A99-9D93-76257F80BA14}"/>
    <dgm:cxn modelId="{A6DC71E7-0E4A-4AC8-A130-D78E7E5D578B}" type="presOf" srcId="{F4F37BDD-1BF0-4C96-B788-B567FE82310F}" destId="{D5391CE1-90F2-4716-A88C-4A7709D92F20}" srcOrd="0" destOrd="0" presId="urn:microsoft.com/office/officeart/2008/layout/VerticalAccentList"/>
    <dgm:cxn modelId="{CF2CB7CA-350A-4E21-B5AA-C73613F12E08}" srcId="{4E639C8F-EFF6-4C65-AC03-6E84455AADED}" destId="{F4F37BDD-1BF0-4C96-B788-B567FE82310F}" srcOrd="0" destOrd="0" parTransId="{1BB31A5C-DC91-49CA-8041-62700B9ADD26}" sibTransId="{9BAB3B0B-5B50-4ED2-BEE0-E4F123213F7A}"/>
    <dgm:cxn modelId="{23A6797F-03A7-4FDE-9713-7213D33BD7F8}" srcId="{4E639C8F-EFF6-4C65-AC03-6E84455AADED}" destId="{EE3A6B1A-5940-4196-88D8-AE279288103B}" srcOrd="2" destOrd="0" parTransId="{B587373C-B623-48BC-B275-95EAFF2532F1}" sibTransId="{A81A3E52-3D91-420E-A136-620B98B138E6}"/>
    <dgm:cxn modelId="{CFA6682D-6B2D-4EF6-B2F0-2EDD9B9F3BB9}" type="presOf" srcId="{8C375B56-0FE9-4B67-80E9-5D790853A899}" destId="{56B56B7E-8149-479A-895D-7614EC7307D8}" srcOrd="0" destOrd="0" presId="urn:microsoft.com/office/officeart/2008/layout/VerticalAccentList"/>
    <dgm:cxn modelId="{00F96CCA-66D4-451D-B0E4-0D897761CA7D}" srcId="{EE3A6B1A-5940-4196-88D8-AE279288103B}" destId="{C3B573DF-8780-46D9-AC10-BFA4C3DE6298}" srcOrd="0" destOrd="0" parTransId="{B918F9E2-C11A-48C3-8366-23CFD771A22C}" sibTransId="{E470ACD9-C4FC-47AC-82CC-12D0AC9C7BCF}"/>
    <dgm:cxn modelId="{926B5641-803A-4BB4-981D-4F51A5AE102F}" srcId="{F4F37BDD-1BF0-4C96-B788-B567FE82310F}" destId="{8DB4A2B9-6F0A-49BC-91E7-1FE673890724}" srcOrd="0" destOrd="0" parTransId="{E4214F55-C0B7-4FBE-9896-A556CF1C138D}" sibTransId="{93028365-D926-46E6-B0F7-B890AB0BC373}"/>
    <dgm:cxn modelId="{ADC26677-672B-4633-80A9-1A80D44E28F8}" srcId="{4E639C8F-EFF6-4C65-AC03-6E84455AADED}" destId="{8C375B56-0FE9-4B67-80E9-5D790853A899}" srcOrd="1" destOrd="0" parTransId="{69082121-B735-4F2E-ABA3-9E8258274F77}" sibTransId="{7BEC3C4D-C57D-4D1E-BE43-04BF1B640EDE}"/>
    <dgm:cxn modelId="{91F94558-E2B5-4488-BD05-284D7F7C34AE}" type="presParOf" srcId="{00C558E4-2D91-42B1-BA08-CAA026A42563}" destId="{C4C4BFED-3542-4FF1-8E9C-4AECA32B99DA}" srcOrd="0" destOrd="0" presId="urn:microsoft.com/office/officeart/2008/layout/VerticalAccentList"/>
    <dgm:cxn modelId="{CAAD6B39-1D69-4E27-B292-142FA222CD7D}" type="presParOf" srcId="{C4C4BFED-3542-4FF1-8E9C-4AECA32B99DA}" destId="{D5391CE1-90F2-4716-A88C-4A7709D92F20}" srcOrd="0" destOrd="0" presId="urn:microsoft.com/office/officeart/2008/layout/VerticalAccentList"/>
    <dgm:cxn modelId="{CDBB386D-B045-44DF-8C87-7A5A6A681013}" type="presParOf" srcId="{00C558E4-2D91-42B1-BA08-CAA026A42563}" destId="{283208D9-251E-42E0-B643-CFAC9A44133F}" srcOrd="1" destOrd="0" presId="urn:microsoft.com/office/officeart/2008/layout/VerticalAccentList"/>
    <dgm:cxn modelId="{2621374A-538F-4421-B495-00D3327BF837}" type="presParOf" srcId="{283208D9-251E-42E0-B643-CFAC9A44133F}" destId="{89FA9940-ED75-4AEB-997B-08E8D8071C2F}" srcOrd="0" destOrd="0" presId="urn:microsoft.com/office/officeart/2008/layout/VerticalAccentList"/>
    <dgm:cxn modelId="{9C3A9D42-6313-45DB-8B95-82AD4EB50079}" type="presParOf" srcId="{283208D9-251E-42E0-B643-CFAC9A44133F}" destId="{815D8ACF-AF69-4996-9121-396081F9E7BF}" srcOrd="1" destOrd="0" presId="urn:microsoft.com/office/officeart/2008/layout/VerticalAccentList"/>
    <dgm:cxn modelId="{4795EA84-F014-4DC3-8D01-1E754B078DDD}" type="presParOf" srcId="{283208D9-251E-42E0-B643-CFAC9A44133F}" destId="{88526B78-76AE-465E-857E-49DC798D3449}" srcOrd="2" destOrd="0" presId="urn:microsoft.com/office/officeart/2008/layout/VerticalAccentList"/>
    <dgm:cxn modelId="{F2C6B0B8-A515-41DD-961C-BEA948373DF8}" type="presParOf" srcId="{283208D9-251E-42E0-B643-CFAC9A44133F}" destId="{E114ECE5-49D4-4EC3-90E6-A0D176C82E33}" srcOrd="3" destOrd="0" presId="urn:microsoft.com/office/officeart/2008/layout/VerticalAccentList"/>
    <dgm:cxn modelId="{18AB5C76-2C5C-44EF-B557-920E1F4C09DF}" type="presParOf" srcId="{283208D9-251E-42E0-B643-CFAC9A44133F}" destId="{8EBFBF0A-67E5-4661-936B-B8E9087E498E}" srcOrd="4" destOrd="0" presId="urn:microsoft.com/office/officeart/2008/layout/VerticalAccentList"/>
    <dgm:cxn modelId="{E2DAD747-2613-41FE-86D2-CBFD72C15039}" type="presParOf" srcId="{283208D9-251E-42E0-B643-CFAC9A44133F}" destId="{390A6034-3D21-457A-A921-5B212B1CC7B5}" srcOrd="5" destOrd="0" presId="urn:microsoft.com/office/officeart/2008/layout/VerticalAccentList"/>
    <dgm:cxn modelId="{3CC9C158-4389-4571-AF6B-7D236180CEB3}" type="presParOf" srcId="{283208D9-251E-42E0-B643-CFAC9A44133F}" destId="{CA83C893-3C84-4F8B-9BEA-4534C303548D}" srcOrd="6" destOrd="0" presId="urn:microsoft.com/office/officeart/2008/layout/VerticalAccentList"/>
    <dgm:cxn modelId="{D12D175C-18EF-4FF2-8D09-64F2CAB7580A}" type="presParOf" srcId="{283208D9-251E-42E0-B643-CFAC9A44133F}" destId="{040F0849-5B61-4218-A87D-CFAD6C25E676}" srcOrd="7" destOrd="0" presId="urn:microsoft.com/office/officeart/2008/layout/VerticalAccentList"/>
    <dgm:cxn modelId="{05E9AEE9-794D-4948-A615-7A5F7B9DB02C}" type="presParOf" srcId="{00C558E4-2D91-42B1-BA08-CAA026A42563}" destId="{82E7B81C-40EE-4A10-BF5F-418F4815D2D1}" srcOrd="2" destOrd="0" presId="urn:microsoft.com/office/officeart/2008/layout/VerticalAccentList"/>
    <dgm:cxn modelId="{A6436DD6-5430-43CF-BB0A-F0293A79F8A2}" type="presParOf" srcId="{00C558E4-2D91-42B1-BA08-CAA026A42563}" destId="{EB3D8467-8E65-4823-8162-42614BA2E085}" srcOrd="3" destOrd="0" presId="urn:microsoft.com/office/officeart/2008/layout/VerticalAccentList"/>
    <dgm:cxn modelId="{FE85E243-F7FF-490A-8C97-CA54F78646BF}" type="presParOf" srcId="{EB3D8467-8E65-4823-8162-42614BA2E085}" destId="{56B56B7E-8149-479A-895D-7614EC7307D8}" srcOrd="0" destOrd="0" presId="urn:microsoft.com/office/officeart/2008/layout/VerticalAccentList"/>
    <dgm:cxn modelId="{D8711885-D3AA-41BE-B804-396DF27D490E}" type="presParOf" srcId="{00C558E4-2D91-42B1-BA08-CAA026A42563}" destId="{63B10B45-89CF-4B04-8340-C188CFF6E2EA}" srcOrd="4" destOrd="0" presId="urn:microsoft.com/office/officeart/2008/layout/VerticalAccentList"/>
    <dgm:cxn modelId="{B1966425-D984-44D6-BC63-09B879095194}" type="presParOf" srcId="{63B10B45-89CF-4B04-8340-C188CFF6E2EA}" destId="{F5798300-FBCD-4CAD-88B5-82C67EA8EE04}" srcOrd="0" destOrd="0" presId="urn:microsoft.com/office/officeart/2008/layout/VerticalAccentList"/>
    <dgm:cxn modelId="{FADBE7BB-1EFA-45DE-8443-D8BF499812D4}" type="presParOf" srcId="{63B10B45-89CF-4B04-8340-C188CFF6E2EA}" destId="{B8EA1AC0-2965-43F0-B8F0-FCBB9558A009}" srcOrd="1" destOrd="0" presId="urn:microsoft.com/office/officeart/2008/layout/VerticalAccentList"/>
    <dgm:cxn modelId="{B0D84E52-CE0F-4660-8C13-CFDDE50CB755}" type="presParOf" srcId="{63B10B45-89CF-4B04-8340-C188CFF6E2EA}" destId="{5952332B-DAAE-43EA-A915-BA58232AA173}" srcOrd="2" destOrd="0" presId="urn:microsoft.com/office/officeart/2008/layout/VerticalAccentList"/>
    <dgm:cxn modelId="{DBF11BC0-C1F1-4A05-A9E8-11E06A11CFD1}" type="presParOf" srcId="{63B10B45-89CF-4B04-8340-C188CFF6E2EA}" destId="{49AFAD77-AC7D-48D3-9851-0AA7CBB09C01}" srcOrd="3" destOrd="0" presId="urn:microsoft.com/office/officeart/2008/layout/VerticalAccentList"/>
    <dgm:cxn modelId="{90E77DA8-5233-4927-83B4-DE030385C0F5}" type="presParOf" srcId="{63B10B45-89CF-4B04-8340-C188CFF6E2EA}" destId="{F139CAE4-E78C-471D-A6BB-DA1FACA2B92C}" srcOrd="4" destOrd="0" presId="urn:microsoft.com/office/officeart/2008/layout/VerticalAccentList"/>
    <dgm:cxn modelId="{407ED3DE-79BA-4F55-9EA6-BA7174AF705A}" type="presParOf" srcId="{63B10B45-89CF-4B04-8340-C188CFF6E2EA}" destId="{93D6F3D4-CADA-420C-BAA4-FD8FA2BE191B}" srcOrd="5" destOrd="0" presId="urn:microsoft.com/office/officeart/2008/layout/VerticalAccentList"/>
    <dgm:cxn modelId="{11788757-7D26-48FE-BE8B-44F74338B9CA}" type="presParOf" srcId="{63B10B45-89CF-4B04-8340-C188CFF6E2EA}" destId="{251F9E1F-3CBC-4B8D-B964-66E822EB1F79}" srcOrd="6" destOrd="0" presId="urn:microsoft.com/office/officeart/2008/layout/VerticalAccentList"/>
    <dgm:cxn modelId="{BA62A101-C6BB-4689-85C5-CB6C5C7D1A0F}" type="presParOf" srcId="{63B10B45-89CF-4B04-8340-C188CFF6E2EA}" destId="{2CBFBCDD-FEC8-4B2C-B6D6-3BB168505CD1}" srcOrd="7" destOrd="0" presId="urn:microsoft.com/office/officeart/2008/layout/VerticalAccentList"/>
    <dgm:cxn modelId="{A32831BB-3CDB-4A1A-85F5-94D7ED47101F}" type="presParOf" srcId="{00C558E4-2D91-42B1-BA08-CAA026A42563}" destId="{3E7D2AEA-ACEE-45FE-BFFA-1E8623E5C386}" srcOrd="5" destOrd="0" presId="urn:microsoft.com/office/officeart/2008/layout/VerticalAccentList"/>
    <dgm:cxn modelId="{9A06C9B3-0656-4266-8F93-6AFC4DD57C8A}" type="presParOf" srcId="{00C558E4-2D91-42B1-BA08-CAA026A42563}" destId="{5E3BB72B-88B2-4ACD-821F-FB8CF7BAA79B}" srcOrd="6" destOrd="0" presId="urn:microsoft.com/office/officeart/2008/layout/VerticalAccentList"/>
    <dgm:cxn modelId="{36B8D97D-1382-41A0-AD1C-DE515BD7A1F5}" type="presParOf" srcId="{5E3BB72B-88B2-4ACD-821F-FB8CF7BAA79B}" destId="{597C510F-6DE1-47EC-B831-1C9565B84953}" srcOrd="0" destOrd="0" presId="urn:microsoft.com/office/officeart/2008/layout/VerticalAccentList"/>
    <dgm:cxn modelId="{5F68B7A2-EEEF-4861-9426-6A8AA2E6C1B0}" type="presParOf" srcId="{00C558E4-2D91-42B1-BA08-CAA026A42563}" destId="{495FB3CC-0B4F-428E-BBDD-CBBFC08790CE}" srcOrd="7" destOrd="0" presId="urn:microsoft.com/office/officeart/2008/layout/VerticalAccentList"/>
    <dgm:cxn modelId="{FC41C517-B578-409C-AE35-1CEB64E53537}" type="presParOf" srcId="{495FB3CC-0B4F-428E-BBDD-CBBFC08790CE}" destId="{CAD2F33E-1F83-4470-98E2-33EC5C3F3105}" srcOrd="0" destOrd="0" presId="urn:microsoft.com/office/officeart/2008/layout/VerticalAccentList"/>
    <dgm:cxn modelId="{D14D1745-C04A-4018-AA0E-C22B40AE1343}" type="presParOf" srcId="{495FB3CC-0B4F-428E-BBDD-CBBFC08790CE}" destId="{2D99E08C-C14A-4371-9727-3E098FBCA104}" srcOrd="1" destOrd="0" presId="urn:microsoft.com/office/officeart/2008/layout/VerticalAccentList"/>
    <dgm:cxn modelId="{69CB6DB9-CA29-4C69-8164-5CCAE2B9FC08}" type="presParOf" srcId="{495FB3CC-0B4F-428E-BBDD-CBBFC08790CE}" destId="{1586B8B7-B175-4EA6-8C64-299D4F32E2F7}" srcOrd="2" destOrd="0" presId="urn:microsoft.com/office/officeart/2008/layout/VerticalAccentList"/>
    <dgm:cxn modelId="{86BC1B7F-9EC9-4C11-86E3-57807FC6D28A}" type="presParOf" srcId="{495FB3CC-0B4F-428E-BBDD-CBBFC08790CE}" destId="{7278802C-03BE-4077-9EE5-9F5BE739485E}" srcOrd="3" destOrd="0" presId="urn:microsoft.com/office/officeart/2008/layout/VerticalAccentList"/>
    <dgm:cxn modelId="{27C7D5F1-17E7-45B2-9F94-5EE67F1ADC0A}" type="presParOf" srcId="{495FB3CC-0B4F-428E-BBDD-CBBFC08790CE}" destId="{8FB18E49-579E-47DB-BFA2-846B93D54EC0}" srcOrd="4" destOrd="0" presId="urn:microsoft.com/office/officeart/2008/layout/VerticalAccentList"/>
    <dgm:cxn modelId="{31BF73CA-A138-45FB-9B48-496BE2ABBE6C}" type="presParOf" srcId="{495FB3CC-0B4F-428E-BBDD-CBBFC08790CE}" destId="{43EA5EAC-F889-4FD8-ADFF-6C4C3633786E}" srcOrd="5" destOrd="0" presId="urn:microsoft.com/office/officeart/2008/layout/VerticalAccentList"/>
    <dgm:cxn modelId="{1432E54F-B6EA-47E1-A9A0-D97617DD3F81}" type="presParOf" srcId="{495FB3CC-0B4F-428E-BBDD-CBBFC08790CE}" destId="{7F81A81C-2D10-4188-A678-9176F667B527}" srcOrd="6" destOrd="0" presId="urn:microsoft.com/office/officeart/2008/layout/VerticalAccentList"/>
    <dgm:cxn modelId="{A3DC5A85-2776-43B0-A029-6BAB4D30F023}" type="presParOf" srcId="{495FB3CC-0B4F-428E-BBDD-CBBFC08790CE}" destId="{44A13D8F-E3A4-4B0B-9BD6-756DCF505EAE}"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087EEC-028D-416F-B272-26D52750284C}" type="doc">
      <dgm:prSet loTypeId="urn:microsoft.com/office/officeart/2005/8/layout/StepDownProcess" loCatId="process" qsTypeId="urn:microsoft.com/office/officeart/2005/8/quickstyle/simple5" qsCatId="simple" csTypeId="urn:microsoft.com/office/officeart/2005/8/colors/accent6_5" csCatId="accent6" phldr="1"/>
      <dgm:spPr/>
      <dgm:t>
        <a:bodyPr/>
        <a:lstStyle/>
        <a:p>
          <a:endParaRPr lang="es-ES"/>
        </a:p>
      </dgm:t>
    </dgm:pt>
    <dgm:pt modelId="{823D74AB-0B34-40ED-973D-99F2EA8BB0A1}">
      <dgm:prSet phldrT="[Texto]"/>
      <dgm:spPr/>
      <dgm:t>
        <a:bodyPr/>
        <a:lstStyle/>
        <a:p>
          <a:r>
            <a:rPr lang="es-EC" dirty="0" smtClean="0">
              <a:solidFill>
                <a:schemeClr val="tx1"/>
              </a:solidFill>
            </a:rPr>
            <a:t>La cadena de producción del sector florícola esta potenciado por las pequeñas fincas</a:t>
          </a:r>
          <a:endParaRPr lang="es-ES" dirty="0">
            <a:solidFill>
              <a:schemeClr val="tx1"/>
            </a:solidFill>
          </a:endParaRPr>
        </a:p>
      </dgm:t>
    </dgm:pt>
    <dgm:pt modelId="{B42BFA9C-1984-4BCB-A3F7-6942F7422E11}" type="parTrans" cxnId="{C127D7CA-7EF5-41AC-94C3-67751CB7CE9F}">
      <dgm:prSet/>
      <dgm:spPr/>
      <dgm:t>
        <a:bodyPr/>
        <a:lstStyle/>
        <a:p>
          <a:endParaRPr lang="es-ES"/>
        </a:p>
      </dgm:t>
    </dgm:pt>
    <dgm:pt modelId="{2484EA87-6843-4D44-8AAB-0C3EEE4FEB58}" type="sibTrans" cxnId="{C127D7CA-7EF5-41AC-94C3-67751CB7CE9F}">
      <dgm:prSet/>
      <dgm:spPr/>
      <dgm:t>
        <a:bodyPr/>
        <a:lstStyle/>
        <a:p>
          <a:endParaRPr lang="es-ES"/>
        </a:p>
      </dgm:t>
    </dgm:pt>
    <dgm:pt modelId="{D82AD315-27B9-4EC4-89BB-A15699F6D145}">
      <dgm:prSet phldrT="[Texto]"/>
      <dgm:spPr/>
      <dgm:t>
        <a:bodyPr/>
        <a:lstStyle/>
        <a:p>
          <a:r>
            <a:rPr lang="es-EC" dirty="0" smtClean="0">
              <a:solidFill>
                <a:schemeClr val="tx1"/>
              </a:solidFill>
            </a:rPr>
            <a:t>estas representan aproximadamente el 62% del total de productoras asociadas en Expoflores,</a:t>
          </a:r>
          <a:endParaRPr lang="es-ES" dirty="0">
            <a:solidFill>
              <a:schemeClr val="tx1"/>
            </a:solidFill>
          </a:endParaRPr>
        </a:p>
      </dgm:t>
    </dgm:pt>
    <dgm:pt modelId="{8F30EDA3-10B8-43A0-B125-CA855B019795}" type="parTrans" cxnId="{47AC85CA-26EC-416D-A601-78277D10AC9F}">
      <dgm:prSet/>
      <dgm:spPr/>
      <dgm:t>
        <a:bodyPr/>
        <a:lstStyle/>
        <a:p>
          <a:endParaRPr lang="es-ES"/>
        </a:p>
      </dgm:t>
    </dgm:pt>
    <dgm:pt modelId="{80C89E75-2CE3-4697-ADAF-8A7039804A81}" type="sibTrans" cxnId="{47AC85CA-26EC-416D-A601-78277D10AC9F}">
      <dgm:prSet/>
      <dgm:spPr/>
      <dgm:t>
        <a:bodyPr/>
        <a:lstStyle/>
        <a:p>
          <a:endParaRPr lang="es-ES"/>
        </a:p>
      </dgm:t>
    </dgm:pt>
    <dgm:pt modelId="{3A3CBBEB-B9D0-4963-89F8-54F1A7CE92FE}">
      <dgm:prSet phldrT="[Texto]"/>
      <dgm:spPr/>
      <dgm:t>
        <a:bodyPr/>
        <a:lstStyle/>
        <a:p>
          <a:r>
            <a:rPr lang="es-EC" dirty="0" smtClean="0">
              <a:solidFill>
                <a:schemeClr val="tx1"/>
              </a:solidFill>
            </a:rPr>
            <a:t>adicionalmente las fincas medianas representan alrededor del 28% y las grandes fincas ascienden al 10%. </a:t>
          </a:r>
          <a:endParaRPr lang="es-ES" dirty="0">
            <a:solidFill>
              <a:schemeClr val="tx1"/>
            </a:solidFill>
          </a:endParaRPr>
        </a:p>
      </dgm:t>
    </dgm:pt>
    <dgm:pt modelId="{8E8FA8C1-6DA2-4E8F-B9EB-B5429986ADDE}" type="parTrans" cxnId="{322244E3-B8F0-49EB-BED0-2A7FDE73B7B6}">
      <dgm:prSet/>
      <dgm:spPr/>
      <dgm:t>
        <a:bodyPr/>
        <a:lstStyle/>
        <a:p>
          <a:endParaRPr lang="es-ES"/>
        </a:p>
      </dgm:t>
    </dgm:pt>
    <dgm:pt modelId="{5F92BF1C-BB3D-4B35-AD9B-094F7F8A63E7}" type="sibTrans" cxnId="{322244E3-B8F0-49EB-BED0-2A7FDE73B7B6}">
      <dgm:prSet/>
      <dgm:spPr/>
      <dgm:t>
        <a:bodyPr/>
        <a:lstStyle/>
        <a:p>
          <a:endParaRPr lang="es-ES"/>
        </a:p>
      </dgm:t>
    </dgm:pt>
    <dgm:pt modelId="{2DB9A863-61B8-4F43-AB49-24B121B1A3E8}" type="pres">
      <dgm:prSet presAssocID="{CD087EEC-028D-416F-B272-26D52750284C}" presName="rootnode" presStyleCnt="0">
        <dgm:presLayoutVars>
          <dgm:chMax/>
          <dgm:chPref/>
          <dgm:dir/>
          <dgm:animLvl val="lvl"/>
        </dgm:presLayoutVars>
      </dgm:prSet>
      <dgm:spPr/>
      <dgm:t>
        <a:bodyPr/>
        <a:lstStyle/>
        <a:p>
          <a:endParaRPr lang="es-ES"/>
        </a:p>
      </dgm:t>
    </dgm:pt>
    <dgm:pt modelId="{D682D707-544B-4958-A586-EAB625ED483A}" type="pres">
      <dgm:prSet presAssocID="{823D74AB-0B34-40ED-973D-99F2EA8BB0A1}" presName="composite" presStyleCnt="0"/>
      <dgm:spPr/>
    </dgm:pt>
    <dgm:pt modelId="{B0228F5E-651D-450A-ABC9-B187CA5DE7A9}" type="pres">
      <dgm:prSet presAssocID="{823D74AB-0B34-40ED-973D-99F2EA8BB0A1}" presName="bentUpArrow1" presStyleLbl="alignImgPlace1" presStyleIdx="0" presStyleCnt="2"/>
      <dgm:spPr/>
    </dgm:pt>
    <dgm:pt modelId="{683CEF14-AAC3-478F-BBEE-9F0011495CF4}" type="pres">
      <dgm:prSet presAssocID="{823D74AB-0B34-40ED-973D-99F2EA8BB0A1}" presName="ParentText" presStyleLbl="node1" presStyleIdx="0" presStyleCnt="3">
        <dgm:presLayoutVars>
          <dgm:chMax val="1"/>
          <dgm:chPref val="1"/>
          <dgm:bulletEnabled val="1"/>
        </dgm:presLayoutVars>
      </dgm:prSet>
      <dgm:spPr/>
      <dgm:t>
        <a:bodyPr/>
        <a:lstStyle/>
        <a:p>
          <a:endParaRPr lang="es-ES"/>
        </a:p>
      </dgm:t>
    </dgm:pt>
    <dgm:pt modelId="{F07A7618-D534-4D50-9DB8-8469AF022EA1}" type="pres">
      <dgm:prSet presAssocID="{823D74AB-0B34-40ED-973D-99F2EA8BB0A1}" presName="ChildText" presStyleLbl="revTx" presStyleIdx="0" presStyleCnt="2">
        <dgm:presLayoutVars>
          <dgm:chMax val="0"/>
          <dgm:chPref val="0"/>
          <dgm:bulletEnabled val="1"/>
        </dgm:presLayoutVars>
      </dgm:prSet>
      <dgm:spPr/>
      <dgm:t>
        <a:bodyPr/>
        <a:lstStyle/>
        <a:p>
          <a:endParaRPr lang="es-ES"/>
        </a:p>
      </dgm:t>
    </dgm:pt>
    <dgm:pt modelId="{690E31B4-3CE9-447F-9386-EA533E42143B}" type="pres">
      <dgm:prSet presAssocID="{2484EA87-6843-4D44-8AAB-0C3EEE4FEB58}" presName="sibTrans" presStyleCnt="0"/>
      <dgm:spPr/>
    </dgm:pt>
    <dgm:pt modelId="{B768118D-094D-4183-823B-6E4EF1A07AEF}" type="pres">
      <dgm:prSet presAssocID="{D82AD315-27B9-4EC4-89BB-A15699F6D145}" presName="composite" presStyleCnt="0"/>
      <dgm:spPr/>
    </dgm:pt>
    <dgm:pt modelId="{EFE8AAF4-7017-4F83-9334-D6476BA4F914}" type="pres">
      <dgm:prSet presAssocID="{D82AD315-27B9-4EC4-89BB-A15699F6D145}" presName="bentUpArrow1" presStyleLbl="alignImgPlace1" presStyleIdx="1" presStyleCnt="2"/>
      <dgm:spPr/>
    </dgm:pt>
    <dgm:pt modelId="{93D40312-F243-4CF5-934D-F9CB3621E455}" type="pres">
      <dgm:prSet presAssocID="{D82AD315-27B9-4EC4-89BB-A15699F6D145}" presName="ParentText" presStyleLbl="node1" presStyleIdx="1" presStyleCnt="3">
        <dgm:presLayoutVars>
          <dgm:chMax val="1"/>
          <dgm:chPref val="1"/>
          <dgm:bulletEnabled val="1"/>
        </dgm:presLayoutVars>
      </dgm:prSet>
      <dgm:spPr/>
      <dgm:t>
        <a:bodyPr/>
        <a:lstStyle/>
        <a:p>
          <a:endParaRPr lang="es-ES"/>
        </a:p>
      </dgm:t>
    </dgm:pt>
    <dgm:pt modelId="{8D6EBEBD-6F04-4666-BD71-8916ACFD00E9}" type="pres">
      <dgm:prSet presAssocID="{D82AD315-27B9-4EC4-89BB-A15699F6D145}" presName="ChildText" presStyleLbl="revTx" presStyleIdx="1" presStyleCnt="2">
        <dgm:presLayoutVars>
          <dgm:chMax val="0"/>
          <dgm:chPref val="0"/>
          <dgm:bulletEnabled val="1"/>
        </dgm:presLayoutVars>
      </dgm:prSet>
      <dgm:spPr/>
      <dgm:t>
        <a:bodyPr/>
        <a:lstStyle/>
        <a:p>
          <a:endParaRPr lang="es-ES"/>
        </a:p>
      </dgm:t>
    </dgm:pt>
    <dgm:pt modelId="{EF64DC8E-3B80-4B4A-9E24-C973F57AE44D}" type="pres">
      <dgm:prSet presAssocID="{80C89E75-2CE3-4697-ADAF-8A7039804A81}" presName="sibTrans" presStyleCnt="0"/>
      <dgm:spPr/>
    </dgm:pt>
    <dgm:pt modelId="{B493234A-A931-4379-B909-260FABEF7F46}" type="pres">
      <dgm:prSet presAssocID="{3A3CBBEB-B9D0-4963-89F8-54F1A7CE92FE}" presName="composite" presStyleCnt="0"/>
      <dgm:spPr/>
    </dgm:pt>
    <dgm:pt modelId="{068669D6-78EF-46FC-81D0-A6B412FBD73B}" type="pres">
      <dgm:prSet presAssocID="{3A3CBBEB-B9D0-4963-89F8-54F1A7CE92FE}" presName="ParentText" presStyleLbl="node1" presStyleIdx="2" presStyleCnt="3">
        <dgm:presLayoutVars>
          <dgm:chMax val="1"/>
          <dgm:chPref val="1"/>
          <dgm:bulletEnabled val="1"/>
        </dgm:presLayoutVars>
      </dgm:prSet>
      <dgm:spPr/>
      <dgm:t>
        <a:bodyPr/>
        <a:lstStyle/>
        <a:p>
          <a:endParaRPr lang="es-ES"/>
        </a:p>
      </dgm:t>
    </dgm:pt>
  </dgm:ptLst>
  <dgm:cxnLst>
    <dgm:cxn modelId="{EE799937-0AE8-4845-AA2A-0B97255F88F9}" type="presOf" srcId="{D82AD315-27B9-4EC4-89BB-A15699F6D145}" destId="{93D40312-F243-4CF5-934D-F9CB3621E455}" srcOrd="0" destOrd="0" presId="urn:microsoft.com/office/officeart/2005/8/layout/StepDownProcess"/>
    <dgm:cxn modelId="{C6532B37-9805-4173-BBBB-47E1CD3F414E}" type="presOf" srcId="{3A3CBBEB-B9D0-4963-89F8-54F1A7CE92FE}" destId="{068669D6-78EF-46FC-81D0-A6B412FBD73B}" srcOrd="0" destOrd="0" presId="urn:microsoft.com/office/officeart/2005/8/layout/StepDownProcess"/>
    <dgm:cxn modelId="{B85D213C-FFB3-413C-A736-4A8EB8BFC65F}" type="presOf" srcId="{823D74AB-0B34-40ED-973D-99F2EA8BB0A1}" destId="{683CEF14-AAC3-478F-BBEE-9F0011495CF4}" srcOrd="0" destOrd="0" presId="urn:microsoft.com/office/officeart/2005/8/layout/StepDownProcess"/>
    <dgm:cxn modelId="{47AC85CA-26EC-416D-A601-78277D10AC9F}" srcId="{CD087EEC-028D-416F-B272-26D52750284C}" destId="{D82AD315-27B9-4EC4-89BB-A15699F6D145}" srcOrd="1" destOrd="0" parTransId="{8F30EDA3-10B8-43A0-B125-CA855B019795}" sibTransId="{80C89E75-2CE3-4697-ADAF-8A7039804A81}"/>
    <dgm:cxn modelId="{C127D7CA-7EF5-41AC-94C3-67751CB7CE9F}" srcId="{CD087EEC-028D-416F-B272-26D52750284C}" destId="{823D74AB-0B34-40ED-973D-99F2EA8BB0A1}" srcOrd="0" destOrd="0" parTransId="{B42BFA9C-1984-4BCB-A3F7-6942F7422E11}" sibTransId="{2484EA87-6843-4D44-8AAB-0C3EEE4FEB58}"/>
    <dgm:cxn modelId="{FCA88B95-88A8-45DC-B40A-11E123106448}" type="presOf" srcId="{CD087EEC-028D-416F-B272-26D52750284C}" destId="{2DB9A863-61B8-4F43-AB49-24B121B1A3E8}" srcOrd="0" destOrd="0" presId="urn:microsoft.com/office/officeart/2005/8/layout/StepDownProcess"/>
    <dgm:cxn modelId="{322244E3-B8F0-49EB-BED0-2A7FDE73B7B6}" srcId="{CD087EEC-028D-416F-B272-26D52750284C}" destId="{3A3CBBEB-B9D0-4963-89F8-54F1A7CE92FE}" srcOrd="2" destOrd="0" parTransId="{8E8FA8C1-6DA2-4E8F-B9EB-B5429986ADDE}" sibTransId="{5F92BF1C-BB3D-4B35-AD9B-094F7F8A63E7}"/>
    <dgm:cxn modelId="{391164A6-3000-497D-AF30-F310B6B809A5}" type="presParOf" srcId="{2DB9A863-61B8-4F43-AB49-24B121B1A3E8}" destId="{D682D707-544B-4958-A586-EAB625ED483A}" srcOrd="0" destOrd="0" presId="urn:microsoft.com/office/officeart/2005/8/layout/StepDownProcess"/>
    <dgm:cxn modelId="{CA4F560D-7A54-4B99-8414-955479827A47}" type="presParOf" srcId="{D682D707-544B-4958-A586-EAB625ED483A}" destId="{B0228F5E-651D-450A-ABC9-B187CA5DE7A9}" srcOrd="0" destOrd="0" presId="urn:microsoft.com/office/officeart/2005/8/layout/StepDownProcess"/>
    <dgm:cxn modelId="{D37F5357-6A53-4F45-9BE9-63BAEB8750C7}" type="presParOf" srcId="{D682D707-544B-4958-A586-EAB625ED483A}" destId="{683CEF14-AAC3-478F-BBEE-9F0011495CF4}" srcOrd="1" destOrd="0" presId="urn:microsoft.com/office/officeart/2005/8/layout/StepDownProcess"/>
    <dgm:cxn modelId="{6D5CC52F-CEC7-4D1F-968C-FF68684491EC}" type="presParOf" srcId="{D682D707-544B-4958-A586-EAB625ED483A}" destId="{F07A7618-D534-4D50-9DB8-8469AF022EA1}" srcOrd="2" destOrd="0" presId="urn:microsoft.com/office/officeart/2005/8/layout/StepDownProcess"/>
    <dgm:cxn modelId="{97298E57-9481-42E9-A021-561DF7C27F2F}" type="presParOf" srcId="{2DB9A863-61B8-4F43-AB49-24B121B1A3E8}" destId="{690E31B4-3CE9-447F-9386-EA533E42143B}" srcOrd="1" destOrd="0" presId="urn:microsoft.com/office/officeart/2005/8/layout/StepDownProcess"/>
    <dgm:cxn modelId="{0C6064BE-9240-45E6-A5F6-443471FF3836}" type="presParOf" srcId="{2DB9A863-61B8-4F43-AB49-24B121B1A3E8}" destId="{B768118D-094D-4183-823B-6E4EF1A07AEF}" srcOrd="2" destOrd="0" presId="urn:microsoft.com/office/officeart/2005/8/layout/StepDownProcess"/>
    <dgm:cxn modelId="{7C5A1C6E-3E70-460D-B5DC-5BEC3ACF31FD}" type="presParOf" srcId="{B768118D-094D-4183-823B-6E4EF1A07AEF}" destId="{EFE8AAF4-7017-4F83-9334-D6476BA4F914}" srcOrd="0" destOrd="0" presId="urn:microsoft.com/office/officeart/2005/8/layout/StepDownProcess"/>
    <dgm:cxn modelId="{B803E92E-E9DB-421C-A834-D9D02324A715}" type="presParOf" srcId="{B768118D-094D-4183-823B-6E4EF1A07AEF}" destId="{93D40312-F243-4CF5-934D-F9CB3621E455}" srcOrd="1" destOrd="0" presId="urn:microsoft.com/office/officeart/2005/8/layout/StepDownProcess"/>
    <dgm:cxn modelId="{EF895CE0-FC59-4C3B-8D9E-5739D0000A26}" type="presParOf" srcId="{B768118D-094D-4183-823B-6E4EF1A07AEF}" destId="{8D6EBEBD-6F04-4666-BD71-8916ACFD00E9}" srcOrd="2" destOrd="0" presId="urn:microsoft.com/office/officeart/2005/8/layout/StepDownProcess"/>
    <dgm:cxn modelId="{48D4E538-ACAA-45E7-A6D8-60740CFD9143}" type="presParOf" srcId="{2DB9A863-61B8-4F43-AB49-24B121B1A3E8}" destId="{EF64DC8E-3B80-4B4A-9E24-C973F57AE44D}" srcOrd="3" destOrd="0" presId="urn:microsoft.com/office/officeart/2005/8/layout/StepDownProcess"/>
    <dgm:cxn modelId="{3A1951C6-E716-4ABE-A264-F8BACDCB96CF}" type="presParOf" srcId="{2DB9A863-61B8-4F43-AB49-24B121B1A3E8}" destId="{B493234A-A931-4379-B909-260FABEF7F46}" srcOrd="4" destOrd="0" presId="urn:microsoft.com/office/officeart/2005/8/layout/StepDownProcess"/>
    <dgm:cxn modelId="{2BEB79A0-AD0D-413B-B48E-77D3153F6430}" type="presParOf" srcId="{B493234A-A931-4379-B909-260FABEF7F46}" destId="{068669D6-78EF-46FC-81D0-A6B412FBD73B}"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64A846-3A3E-4BFD-A259-3025C3BC5E0D}" type="doc">
      <dgm:prSet loTypeId="urn:microsoft.com/office/officeart/2005/8/layout/cycle4" loCatId="relationship" qsTypeId="urn:microsoft.com/office/officeart/2005/8/quickstyle/simple1" qsCatId="simple" csTypeId="urn:microsoft.com/office/officeart/2005/8/colors/colorful5" csCatId="colorful" phldr="1"/>
      <dgm:spPr/>
      <dgm:t>
        <a:bodyPr/>
        <a:lstStyle/>
        <a:p>
          <a:endParaRPr lang="es-ES"/>
        </a:p>
      </dgm:t>
    </dgm:pt>
    <dgm:pt modelId="{1AF193B9-4D56-489F-B965-F0F2E6299322}">
      <dgm:prSet phldrT="[Texto]" custT="1"/>
      <dgm:spPr/>
      <dgm:t>
        <a:bodyPr/>
        <a:lstStyle/>
        <a:p>
          <a:r>
            <a:rPr lang="es-EC" sz="1200">
              <a:latin typeface="Arial" panose="020B0604020202020204" pitchFamily="34" charset="0"/>
              <a:cs typeface="Arial" panose="020B0604020202020204" pitchFamily="34" charset="0"/>
            </a:rPr>
            <a:t>Bulbos y cebollas</a:t>
          </a:r>
          <a:endParaRPr lang="es-ES" sz="1200">
            <a:latin typeface="Arial" panose="020B0604020202020204" pitchFamily="34" charset="0"/>
            <a:cs typeface="Arial" panose="020B0604020202020204" pitchFamily="34" charset="0"/>
          </a:endParaRPr>
        </a:p>
      </dgm:t>
    </dgm:pt>
    <dgm:pt modelId="{3A5E8147-E4BF-4F70-B356-FAE4C7CC0C81}" type="parTrans" cxnId="{227BF393-A50E-4A18-A2A9-2D8CA24B198F}">
      <dgm:prSet/>
      <dgm:spPr/>
      <dgm:t>
        <a:bodyPr/>
        <a:lstStyle/>
        <a:p>
          <a:endParaRPr lang="es-ES" sz="1200">
            <a:latin typeface="Arial" panose="020B0604020202020204" pitchFamily="34" charset="0"/>
            <a:cs typeface="Arial" panose="020B0604020202020204" pitchFamily="34" charset="0"/>
          </a:endParaRPr>
        </a:p>
      </dgm:t>
    </dgm:pt>
    <dgm:pt modelId="{6C6ADC3A-461D-4AC4-839D-EF2B6F8EA040}" type="sibTrans" cxnId="{227BF393-A50E-4A18-A2A9-2D8CA24B198F}">
      <dgm:prSet/>
      <dgm:spPr/>
      <dgm:t>
        <a:bodyPr/>
        <a:lstStyle/>
        <a:p>
          <a:endParaRPr lang="es-ES" sz="1200">
            <a:latin typeface="Arial" panose="020B0604020202020204" pitchFamily="34" charset="0"/>
            <a:cs typeface="Arial" panose="020B0604020202020204" pitchFamily="34" charset="0"/>
          </a:endParaRPr>
        </a:p>
      </dgm:t>
    </dgm:pt>
    <dgm:pt modelId="{D3E4AA36-4A34-40A0-82FA-BFF5F9D35F98}">
      <dgm:prSet phldrT="[Texto]" custT="1"/>
      <dgm:spPr>
        <a:blipFill rotWithShape="0">
          <a:blip xmlns:r="http://schemas.openxmlformats.org/officeDocument/2006/relationships" r:embed="rId1"/>
          <a:stretch>
            <a:fillRect/>
          </a:stretch>
        </a:blipFill>
      </dgm:spPr>
      <dgm:t>
        <a:bodyPr/>
        <a:lstStyle/>
        <a:p>
          <a:r>
            <a:rPr lang="es-ES" sz="1200">
              <a:latin typeface="Arial" panose="020B0604020202020204" pitchFamily="34" charset="0"/>
              <a:cs typeface="Arial" panose="020B0604020202020204" pitchFamily="34" charset="0"/>
            </a:rPr>
            <a:t>06.01</a:t>
          </a:r>
        </a:p>
      </dgm:t>
    </dgm:pt>
    <dgm:pt modelId="{211789C8-147F-4EFB-B6F5-9EEC14E57EDD}" type="parTrans" cxnId="{78B9370C-0C6D-485D-9DCA-474C5460FAC7}">
      <dgm:prSet/>
      <dgm:spPr/>
      <dgm:t>
        <a:bodyPr/>
        <a:lstStyle/>
        <a:p>
          <a:endParaRPr lang="es-ES" sz="1200">
            <a:latin typeface="Arial" panose="020B0604020202020204" pitchFamily="34" charset="0"/>
            <a:cs typeface="Arial" panose="020B0604020202020204" pitchFamily="34" charset="0"/>
          </a:endParaRPr>
        </a:p>
      </dgm:t>
    </dgm:pt>
    <dgm:pt modelId="{CB9B258C-EC36-4EB1-8BAF-77841B9701C4}" type="sibTrans" cxnId="{78B9370C-0C6D-485D-9DCA-474C5460FAC7}">
      <dgm:prSet/>
      <dgm:spPr/>
      <dgm:t>
        <a:bodyPr/>
        <a:lstStyle/>
        <a:p>
          <a:endParaRPr lang="es-ES" sz="1200">
            <a:latin typeface="Arial" panose="020B0604020202020204" pitchFamily="34" charset="0"/>
            <a:cs typeface="Arial" panose="020B0604020202020204" pitchFamily="34" charset="0"/>
          </a:endParaRPr>
        </a:p>
      </dgm:t>
    </dgm:pt>
    <dgm:pt modelId="{1D850410-FB72-4230-B16C-86C46751268E}">
      <dgm:prSet phldrT="[Texto]" custT="1"/>
      <dgm:spPr/>
      <dgm:t>
        <a:bodyPr/>
        <a:lstStyle/>
        <a:p>
          <a:r>
            <a:rPr lang="es-EC" sz="1200">
              <a:latin typeface="Arial" panose="020B0604020202020204" pitchFamily="34" charset="0"/>
              <a:cs typeface="Arial" panose="020B0604020202020204" pitchFamily="34" charset="0"/>
            </a:rPr>
            <a:t>Flores y capullos</a:t>
          </a:r>
          <a:endParaRPr lang="es-ES" sz="1200">
            <a:latin typeface="Arial" panose="020B0604020202020204" pitchFamily="34" charset="0"/>
            <a:cs typeface="Arial" panose="020B0604020202020204" pitchFamily="34" charset="0"/>
          </a:endParaRPr>
        </a:p>
      </dgm:t>
    </dgm:pt>
    <dgm:pt modelId="{69707B38-84A5-462E-B826-14132F441BD1}" type="parTrans" cxnId="{D170B11E-D6B0-47AE-A6F9-63FBBAE750AF}">
      <dgm:prSet/>
      <dgm:spPr/>
      <dgm:t>
        <a:bodyPr/>
        <a:lstStyle/>
        <a:p>
          <a:endParaRPr lang="es-ES" sz="1200">
            <a:latin typeface="Arial" panose="020B0604020202020204" pitchFamily="34" charset="0"/>
            <a:cs typeface="Arial" panose="020B0604020202020204" pitchFamily="34" charset="0"/>
          </a:endParaRPr>
        </a:p>
      </dgm:t>
    </dgm:pt>
    <dgm:pt modelId="{B1BDA6E3-4CC2-4C7B-A6BF-603AAAF8692D}" type="sibTrans" cxnId="{D170B11E-D6B0-47AE-A6F9-63FBBAE750AF}">
      <dgm:prSet/>
      <dgm:spPr/>
      <dgm:t>
        <a:bodyPr/>
        <a:lstStyle/>
        <a:p>
          <a:endParaRPr lang="es-ES" sz="1200">
            <a:latin typeface="Arial" panose="020B0604020202020204" pitchFamily="34" charset="0"/>
            <a:cs typeface="Arial" panose="020B0604020202020204" pitchFamily="34" charset="0"/>
          </a:endParaRPr>
        </a:p>
      </dgm:t>
    </dgm:pt>
    <dgm:pt modelId="{42133A83-E068-4BEC-8669-EA4E7D990194}">
      <dgm:prSet phldrT="[Texto]" custT="1"/>
      <dgm:spPr>
        <a:blipFill rotWithShape="0">
          <a:blip xmlns:r="http://schemas.openxmlformats.org/officeDocument/2006/relationships" r:embed="rId2"/>
          <a:stretch>
            <a:fillRect/>
          </a:stretch>
        </a:blipFill>
      </dgm:spPr>
      <dgm:t>
        <a:bodyPr/>
        <a:lstStyle/>
        <a:p>
          <a:r>
            <a:rPr lang="es-ES" sz="1200" dirty="0">
              <a:latin typeface="Arial" panose="020B0604020202020204" pitchFamily="34" charset="0"/>
              <a:cs typeface="Arial" panose="020B0604020202020204" pitchFamily="34" charset="0"/>
            </a:rPr>
            <a:t>06.03</a:t>
          </a:r>
        </a:p>
      </dgm:t>
    </dgm:pt>
    <dgm:pt modelId="{14F808E3-1173-426B-8965-81358A4ACC2F}" type="parTrans" cxnId="{A0EC0C38-95B6-476E-BBD3-2E9F5C8E7E22}">
      <dgm:prSet/>
      <dgm:spPr/>
      <dgm:t>
        <a:bodyPr/>
        <a:lstStyle/>
        <a:p>
          <a:endParaRPr lang="es-ES" sz="1200">
            <a:latin typeface="Arial" panose="020B0604020202020204" pitchFamily="34" charset="0"/>
            <a:cs typeface="Arial" panose="020B0604020202020204" pitchFamily="34" charset="0"/>
          </a:endParaRPr>
        </a:p>
      </dgm:t>
    </dgm:pt>
    <dgm:pt modelId="{C3E4F2BA-5120-44B2-8847-213A32C010E2}" type="sibTrans" cxnId="{A0EC0C38-95B6-476E-BBD3-2E9F5C8E7E22}">
      <dgm:prSet/>
      <dgm:spPr/>
      <dgm:t>
        <a:bodyPr/>
        <a:lstStyle/>
        <a:p>
          <a:endParaRPr lang="es-ES" sz="1200">
            <a:latin typeface="Arial" panose="020B0604020202020204" pitchFamily="34" charset="0"/>
            <a:cs typeface="Arial" panose="020B0604020202020204" pitchFamily="34" charset="0"/>
          </a:endParaRPr>
        </a:p>
      </dgm:t>
    </dgm:pt>
    <dgm:pt modelId="{C276FE6D-B0D1-414F-963B-CEC1013B7B54}">
      <dgm:prSet phldrT="[Texto]" custT="1"/>
      <dgm:spPr/>
      <dgm:t>
        <a:bodyPr/>
        <a:lstStyle/>
        <a:p>
          <a:r>
            <a:rPr lang="es-EC" sz="1200">
              <a:latin typeface="Arial" panose="020B0604020202020204" pitchFamily="34" charset="0"/>
              <a:cs typeface="Arial" panose="020B0604020202020204" pitchFamily="34" charset="0"/>
            </a:rPr>
            <a:t>Follaje y hojas</a:t>
          </a:r>
          <a:endParaRPr lang="es-ES" sz="1200">
            <a:latin typeface="Arial" panose="020B0604020202020204" pitchFamily="34" charset="0"/>
            <a:cs typeface="Arial" panose="020B0604020202020204" pitchFamily="34" charset="0"/>
          </a:endParaRPr>
        </a:p>
      </dgm:t>
    </dgm:pt>
    <dgm:pt modelId="{188E2E55-7ADA-4F67-931D-8BB62F58FEAF}" type="parTrans" cxnId="{E4AC1A90-EED8-4ED1-B97D-C012814C64C0}">
      <dgm:prSet/>
      <dgm:spPr/>
      <dgm:t>
        <a:bodyPr/>
        <a:lstStyle/>
        <a:p>
          <a:endParaRPr lang="es-ES" sz="1200">
            <a:latin typeface="Arial" panose="020B0604020202020204" pitchFamily="34" charset="0"/>
            <a:cs typeface="Arial" panose="020B0604020202020204" pitchFamily="34" charset="0"/>
          </a:endParaRPr>
        </a:p>
      </dgm:t>
    </dgm:pt>
    <dgm:pt modelId="{769F1AAB-5222-493D-AFAF-06FC8B14689D}" type="sibTrans" cxnId="{E4AC1A90-EED8-4ED1-B97D-C012814C64C0}">
      <dgm:prSet/>
      <dgm:spPr/>
      <dgm:t>
        <a:bodyPr/>
        <a:lstStyle/>
        <a:p>
          <a:endParaRPr lang="es-ES" sz="1200">
            <a:latin typeface="Arial" panose="020B0604020202020204" pitchFamily="34" charset="0"/>
            <a:cs typeface="Arial" panose="020B0604020202020204" pitchFamily="34" charset="0"/>
          </a:endParaRPr>
        </a:p>
      </dgm:t>
    </dgm:pt>
    <dgm:pt modelId="{839E911D-7FCA-4F09-97F0-57629B111C59}">
      <dgm:prSet phldrT="[Texto]" custT="1"/>
      <dgm:spPr/>
      <dgm:t>
        <a:bodyPr/>
        <a:lstStyle/>
        <a:p>
          <a:r>
            <a:rPr lang="es-EC" sz="1200">
              <a:latin typeface="Arial" panose="020B0604020202020204" pitchFamily="34" charset="0"/>
              <a:cs typeface="Arial" panose="020B0604020202020204" pitchFamily="34" charset="0"/>
            </a:rPr>
            <a:t>Plantas vivas</a:t>
          </a:r>
          <a:endParaRPr lang="es-ES" sz="1200">
            <a:latin typeface="Arial" panose="020B0604020202020204" pitchFamily="34" charset="0"/>
            <a:cs typeface="Arial" panose="020B0604020202020204" pitchFamily="34" charset="0"/>
          </a:endParaRPr>
        </a:p>
      </dgm:t>
    </dgm:pt>
    <dgm:pt modelId="{B816F616-DC84-47EC-A18C-66D53BBD55CE}" type="parTrans" cxnId="{42B5FD8D-552D-4050-9E0D-2BB181505308}">
      <dgm:prSet/>
      <dgm:spPr/>
      <dgm:t>
        <a:bodyPr/>
        <a:lstStyle/>
        <a:p>
          <a:endParaRPr lang="es-ES" sz="1200">
            <a:latin typeface="Arial" panose="020B0604020202020204" pitchFamily="34" charset="0"/>
            <a:cs typeface="Arial" panose="020B0604020202020204" pitchFamily="34" charset="0"/>
          </a:endParaRPr>
        </a:p>
      </dgm:t>
    </dgm:pt>
    <dgm:pt modelId="{8F3983EB-56D5-43F9-B21A-532EB6E3B5CC}" type="sibTrans" cxnId="{42B5FD8D-552D-4050-9E0D-2BB181505308}">
      <dgm:prSet/>
      <dgm:spPr/>
      <dgm:t>
        <a:bodyPr/>
        <a:lstStyle/>
        <a:p>
          <a:endParaRPr lang="es-ES" sz="1200">
            <a:latin typeface="Arial" panose="020B0604020202020204" pitchFamily="34" charset="0"/>
            <a:cs typeface="Arial" panose="020B0604020202020204" pitchFamily="34" charset="0"/>
          </a:endParaRPr>
        </a:p>
      </dgm:t>
    </dgm:pt>
    <dgm:pt modelId="{7CEF479B-9DB6-4F76-B3B2-2ED13CD22CA2}">
      <dgm:prSet phldrT="[Texto]" custT="1"/>
      <dgm:spPr>
        <a:blipFill rotWithShape="0">
          <a:blip xmlns:r="http://schemas.openxmlformats.org/officeDocument/2006/relationships" r:embed="rId3"/>
          <a:stretch>
            <a:fillRect/>
          </a:stretch>
        </a:blipFill>
      </dgm:spPr>
      <dgm:t>
        <a:bodyPr/>
        <a:lstStyle/>
        <a:p>
          <a:endParaRPr lang="es-ES" sz="1200">
            <a:latin typeface="Arial" panose="020B0604020202020204" pitchFamily="34" charset="0"/>
            <a:cs typeface="Arial" panose="020B0604020202020204" pitchFamily="34" charset="0"/>
          </a:endParaRPr>
        </a:p>
      </dgm:t>
    </dgm:pt>
    <dgm:pt modelId="{3877784E-63F4-42AD-BBCB-B96DDE50BF29}" type="parTrans" cxnId="{942833B8-1029-4F36-9068-284082485BD3}">
      <dgm:prSet/>
      <dgm:spPr/>
    </dgm:pt>
    <dgm:pt modelId="{4871814C-F506-407D-8CAA-65F76EB7940F}" type="sibTrans" cxnId="{942833B8-1029-4F36-9068-284082485BD3}">
      <dgm:prSet/>
      <dgm:spPr/>
    </dgm:pt>
    <dgm:pt modelId="{58B0E639-442E-480D-837E-654935342335}">
      <dgm:prSet phldrT="[Texto]" custT="1"/>
      <dgm:spPr/>
      <dgm:t>
        <a:bodyPr/>
        <a:lstStyle/>
        <a:p>
          <a:endParaRPr lang="es-ES" sz="1200">
            <a:latin typeface="Arial" panose="020B0604020202020204" pitchFamily="34" charset="0"/>
            <a:cs typeface="Arial" panose="020B0604020202020204" pitchFamily="34" charset="0"/>
          </a:endParaRPr>
        </a:p>
      </dgm:t>
    </dgm:pt>
    <dgm:pt modelId="{C233F3A9-E00B-45FC-B95F-984DA97C75DD}" type="parTrans" cxnId="{A6DE2CF3-CEBC-4096-8FE8-BD2CD64877C3}">
      <dgm:prSet/>
      <dgm:spPr/>
    </dgm:pt>
    <dgm:pt modelId="{58A0FD51-12D5-414F-8F0F-04735F7A1B78}" type="sibTrans" cxnId="{A6DE2CF3-CEBC-4096-8FE8-BD2CD64877C3}">
      <dgm:prSet/>
      <dgm:spPr/>
    </dgm:pt>
    <dgm:pt modelId="{665F3E19-FF41-4AA5-853B-16D1D85FF6D6}">
      <dgm:prSet phldrT="[Texto]" custT="1"/>
      <dgm:spPr/>
      <dgm:t>
        <a:bodyPr/>
        <a:lstStyle/>
        <a:p>
          <a:r>
            <a:rPr lang="es-ES" sz="1200" dirty="0" smtClean="0">
              <a:latin typeface="Arial" panose="020B0604020202020204" pitchFamily="34" charset="0"/>
              <a:cs typeface="Arial" panose="020B0604020202020204" pitchFamily="34" charset="0"/>
            </a:rPr>
            <a:t>06.02</a:t>
          </a:r>
          <a:endParaRPr lang="es-ES" sz="1200" dirty="0">
            <a:latin typeface="Arial" panose="020B0604020202020204" pitchFamily="34" charset="0"/>
            <a:cs typeface="Arial" panose="020B0604020202020204" pitchFamily="34" charset="0"/>
          </a:endParaRPr>
        </a:p>
      </dgm:t>
    </dgm:pt>
    <dgm:pt modelId="{2256DB5F-5E8C-443C-A517-726BE0EC76B0}" type="parTrans" cxnId="{1F7C61E8-6169-4DA2-A1C5-EBE0D8A4815E}">
      <dgm:prSet/>
      <dgm:spPr/>
    </dgm:pt>
    <dgm:pt modelId="{17C663E5-202F-4AE7-BA5D-6D2FD9A0334B}" type="sibTrans" cxnId="{1F7C61E8-6169-4DA2-A1C5-EBE0D8A4815E}">
      <dgm:prSet/>
      <dgm:spPr/>
    </dgm:pt>
    <dgm:pt modelId="{9017BCE2-1CD8-450C-A2F4-9671B874BF67}">
      <dgm:prSet phldrT="[Texto]" custT="1"/>
      <dgm:spPr>
        <a:blipFill rotWithShape="0">
          <a:blip xmlns:r="http://schemas.openxmlformats.org/officeDocument/2006/relationships" r:embed="rId4"/>
          <a:stretch>
            <a:fillRect/>
          </a:stretch>
        </a:blipFill>
      </dgm:spPr>
      <dgm:t>
        <a:bodyPr/>
        <a:lstStyle/>
        <a:p>
          <a:endParaRPr lang="es-ES" sz="1200">
            <a:latin typeface="Arial" panose="020B0604020202020204" pitchFamily="34" charset="0"/>
            <a:cs typeface="Arial" panose="020B0604020202020204" pitchFamily="34" charset="0"/>
          </a:endParaRPr>
        </a:p>
      </dgm:t>
    </dgm:pt>
    <dgm:pt modelId="{C31014CD-C21C-4026-BA17-07D5AC4A36C0}" type="parTrans" cxnId="{1C772388-C763-4B03-8CEE-B481749E419A}">
      <dgm:prSet/>
      <dgm:spPr/>
    </dgm:pt>
    <dgm:pt modelId="{BC736A4B-D81D-4F3E-A021-0064FB203178}" type="sibTrans" cxnId="{1C772388-C763-4B03-8CEE-B481749E419A}">
      <dgm:prSet/>
      <dgm:spPr/>
    </dgm:pt>
    <dgm:pt modelId="{DF4AE755-58DD-4B74-8F7B-4F0CB19754B1}">
      <dgm:prSet phldrT="[Texto]" custT="1"/>
      <dgm:spPr/>
      <dgm:t>
        <a:bodyPr/>
        <a:lstStyle/>
        <a:p>
          <a:endParaRPr lang="es-ES" sz="1200">
            <a:latin typeface="Arial" panose="020B0604020202020204" pitchFamily="34" charset="0"/>
            <a:cs typeface="Arial" panose="020B0604020202020204" pitchFamily="34" charset="0"/>
          </a:endParaRPr>
        </a:p>
      </dgm:t>
    </dgm:pt>
    <dgm:pt modelId="{5987AE33-5D0D-4B7A-A509-8BA544D8E7E7}" type="parTrans" cxnId="{DF784AB7-0E1D-4808-82A8-123CFC6C7E41}">
      <dgm:prSet/>
      <dgm:spPr/>
    </dgm:pt>
    <dgm:pt modelId="{0841F694-095D-4365-8DA8-F5BB13E17741}" type="sibTrans" cxnId="{DF784AB7-0E1D-4808-82A8-123CFC6C7E41}">
      <dgm:prSet/>
      <dgm:spPr/>
    </dgm:pt>
    <dgm:pt modelId="{370528C0-3124-41C9-8ABF-FA5FDEC88F76}">
      <dgm:prSet phldrT="[Texto]" custT="1"/>
      <dgm:spPr/>
      <dgm:t>
        <a:bodyPr/>
        <a:lstStyle/>
        <a:p>
          <a:r>
            <a:rPr lang="es-ES" sz="1200" dirty="0" smtClean="0">
              <a:latin typeface="Arial" panose="020B0604020202020204" pitchFamily="34" charset="0"/>
              <a:cs typeface="Arial" panose="020B0604020202020204" pitchFamily="34" charset="0"/>
            </a:rPr>
            <a:t>06.04</a:t>
          </a:r>
          <a:endParaRPr lang="es-ES" sz="1200" dirty="0">
            <a:latin typeface="Arial" panose="020B0604020202020204" pitchFamily="34" charset="0"/>
            <a:cs typeface="Arial" panose="020B0604020202020204" pitchFamily="34" charset="0"/>
          </a:endParaRPr>
        </a:p>
      </dgm:t>
    </dgm:pt>
    <dgm:pt modelId="{BD3F214A-05F9-4A7B-8A77-B53103BD9033}" type="parTrans" cxnId="{88A06831-E1D9-4B47-968F-EFBC5463AB8A}">
      <dgm:prSet/>
      <dgm:spPr/>
    </dgm:pt>
    <dgm:pt modelId="{2A0CFCAA-8C44-4349-BEA1-E0A0084B55FA}" type="sibTrans" cxnId="{88A06831-E1D9-4B47-968F-EFBC5463AB8A}">
      <dgm:prSet/>
      <dgm:spPr/>
    </dgm:pt>
    <dgm:pt modelId="{052DEEC5-1802-4302-8CFF-DD9BC7D1BF40}" type="pres">
      <dgm:prSet presAssocID="{7A64A846-3A3E-4BFD-A259-3025C3BC5E0D}" presName="cycleMatrixDiagram" presStyleCnt="0">
        <dgm:presLayoutVars>
          <dgm:chMax val="1"/>
          <dgm:dir/>
          <dgm:animLvl val="lvl"/>
          <dgm:resizeHandles val="exact"/>
        </dgm:presLayoutVars>
      </dgm:prSet>
      <dgm:spPr/>
      <dgm:t>
        <a:bodyPr/>
        <a:lstStyle/>
        <a:p>
          <a:endParaRPr lang="es-ES"/>
        </a:p>
      </dgm:t>
    </dgm:pt>
    <dgm:pt modelId="{6F848370-56C4-464D-ACD5-D9236D865B78}" type="pres">
      <dgm:prSet presAssocID="{7A64A846-3A3E-4BFD-A259-3025C3BC5E0D}" presName="children" presStyleCnt="0"/>
      <dgm:spPr/>
    </dgm:pt>
    <dgm:pt modelId="{0CCC6A36-C5CA-4316-B1FC-574047DB1BDA}" type="pres">
      <dgm:prSet presAssocID="{7A64A846-3A3E-4BFD-A259-3025C3BC5E0D}" presName="child1group" presStyleCnt="0"/>
      <dgm:spPr/>
    </dgm:pt>
    <dgm:pt modelId="{72D61609-30AD-4784-8616-15BB9016F3A1}" type="pres">
      <dgm:prSet presAssocID="{7A64A846-3A3E-4BFD-A259-3025C3BC5E0D}" presName="child1" presStyleLbl="bgAcc1" presStyleIdx="0" presStyleCnt="4"/>
      <dgm:spPr/>
      <dgm:t>
        <a:bodyPr/>
        <a:lstStyle/>
        <a:p>
          <a:endParaRPr lang="es-ES"/>
        </a:p>
      </dgm:t>
    </dgm:pt>
    <dgm:pt modelId="{D727D80E-53D4-4D3C-AA55-19DA65FAB4AB}" type="pres">
      <dgm:prSet presAssocID="{7A64A846-3A3E-4BFD-A259-3025C3BC5E0D}" presName="child1Text" presStyleLbl="bgAcc1" presStyleIdx="0" presStyleCnt="4">
        <dgm:presLayoutVars>
          <dgm:bulletEnabled val="1"/>
        </dgm:presLayoutVars>
      </dgm:prSet>
      <dgm:spPr/>
      <dgm:t>
        <a:bodyPr/>
        <a:lstStyle/>
        <a:p>
          <a:endParaRPr lang="es-ES"/>
        </a:p>
      </dgm:t>
    </dgm:pt>
    <dgm:pt modelId="{C0E2AADB-F684-4FAB-A5C9-007F1628BCFD}" type="pres">
      <dgm:prSet presAssocID="{7A64A846-3A3E-4BFD-A259-3025C3BC5E0D}" presName="child2group" presStyleCnt="0"/>
      <dgm:spPr/>
    </dgm:pt>
    <dgm:pt modelId="{F3AD6779-BC4C-4B46-9D17-816DC44C0982}" type="pres">
      <dgm:prSet presAssocID="{7A64A846-3A3E-4BFD-A259-3025C3BC5E0D}" presName="child2" presStyleLbl="bgAcc1" presStyleIdx="1" presStyleCnt="4"/>
      <dgm:spPr/>
      <dgm:t>
        <a:bodyPr/>
        <a:lstStyle/>
        <a:p>
          <a:endParaRPr lang="es-ES"/>
        </a:p>
      </dgm:t>
    </dgm:pt>
    <dgm:pt modelId="{A73E57D2-8208-45E4-94C3-D1878952D269}" type="pres">
      <dgm:prSet presAssocID="{7A64A846-3A3E-4BFD-A259-3025C3BC5E0D}" presName="child2Text" presStyleLbl="bgAcc1" presStyleIdx="1" presStyleCnt="4">
        <dgm:presLayoutVars>
          <dgm:bulletEnabled val="1"/>
        </dgm:presLayoutVars>
      </dgm:prSet>
      <dgm:spPr/>
      <dgm:t>
        <a:bodyPr/>
        <a:lstStyle/>
        <a:p>
          <a:endParaRPr lang="es-ES"/>
        </a:p>
      </dgm:t>
    </dgm:pt>
    <dgm:pt modelId="{692DD0FF-9F01-4978-828C-6932932957F9}" type="pres">
      <dgm:prSet presAssocID="{7A64A846-3A3E-4BFD-A259-3025C3BC5E0D}" presName="child3group" presStyleCnt="0"/>
      <dgm:spPr/>
    </dgm:pt>
    <dgm:pt modelId="{3E7D8ACA-F059-4449-97A8-0E1E54FAEADC}" type="pres">
      <dgm:prSet presAssocID="{7A64A846-3A3E-4BFD-A259-3025C3BC5E0D}" presName="child3" presStyleLbl="bgAcc1" presStyleIdx="2" presStyleCnt="4"/>
      <dgm:spPr/>
      <dgm:t>
        <a:bodyPr/>
        <a:lstStyle/>
        <a:p>
          <a:endParaRPr lang="es-ES"/>
        </a:p>
      </dgm:t>
    </dgm:pt>
    <dgm:pt modelId="{26DD05E8-F455-492B-84EA-AD8A69BCAD75}" type="pres">
      <dgm:prSet presAssocID="{7A64A846-3A3E-4BFD-A259-3025C3BC5E0D}" presName="child3Text" presStyleLbl="bgAcc1" presStyleIdx="2" presStyleCnt="4">
        <dgm:presLayoutVars>
          <dgm:bulletEnabled val="1"/>
        </dgm:presLayoutVars>
      </dgm:prSet>
      <dgm:spPr/>
      <dgm:t>
        <a:bodyPr/>
        <a:lstStyle/>
        <a:p>
          <a:endParaRPr lang="es-ES"/>
        </a:p>
      </dgm:t>
    </dgm:pt>
    <dgm:pt modelId="{AD9C71FC-E6F4-4E33-9E6B-A9F6E3740C67}" type="pres">
      <dgm:prSet presAssocID="{7A64A846-3A3E-4BFD-A259-3025C3BC5E0D}" presName="child4group" presStyleCnt="0"/>
      <dgm:spPr/>
    </dgm:pt>
    <dgm:pt modelId="{67095F63-D46C-4F14-AA49-0AC14B89B4BC}" type="pres">
      <dgm:prSet presAssocID="{7A64A846-3A3E-4BFD-A259-3025C3BC5E0D}" presName="child4" presStyleLbl="bgAcc1" presStyleIdx="3" presStyleCnt="4" custLinFactNeighborX="-8357" custLinFactNeighborY="43862"/>
      <dgm:spPr/>
      <dgm:t>
        <a:bodyPr/>
        <a:lstStyle/>
        <a:p>
          <a:endParaRPr lang="es-ES"/>
        </a:p>
      </dgm:t>
    </dgm:pt>
    <dgm:pt modelId="{2A94061F-8900-48DA-BBCA-F7669AF442C9}" type="pres">
      <dgm:prSet presAssocID="{7A64A846-3A3E-4BFD-A259-3025C3BC5E0D}" presName="child4Text" presStyleLbl="bgAcc1" presStyleIdx="3" presStyleCnt="4">
        <dgm:presLayoutVars>
          <dgm:bulletEnabled val="1"/>
        </dgm:presLayoutVars>
      </dgm:prSet>
      <dgm:spPr/>
      <dgm:t>
        <a:bodyPr/>
        <a:lstStyle/>
        <a:p>
          <a:endParaRPr lang="es-ES"/>
        </a:p>
      </dgm:t>
    </dgm:pt>
    <dgm:pt modelId="{26B94560-BD1A-43D2-A88D-E2413DCE4577}" type="pres">
      <dgm:prSet presAssocID="{7A64A846-3A3E-4BFD-A259-3025C3BC5E0D}" presName="childPlaceholder" presStyleCnt="0"/>
      <dgm:spPr/>
    </dgm:pt>
    <dgm:pt modelId="{0E7577C3-C280-4AE5-ABFC-340E1AC02DD9}" type="pres">
      <dgm:prSet presAssocID="{7A64A846-3A3E-4BFD-A259-3025C3BC5E0D}" presName="circle" presStyleCnt="0"/>
      <dgm:spPr/>
    </dgm:pt>
    <dgm:pt modelId="{70E7BB12-8A9A-4C61-85BE-CF7C86EBBBFF}" type="pres">
      <dgm:prSet presAssocID="{7A64A846-3A3E-4BFD-A259-3025C3BC5E0D}" presName="quadrant1" presStyleLbl="node1" presStyleIdx="0" presStyleCnt="4">
        <dgm:presLayoutVars>
          <dgm:chMax val="1"/>
          <dgm:bulletEnabled val="1"/>
        </dgm:presLayoutVars>
      </dgm:prSet>
      <dgm:spPr/>
      <dgm:t>
        <a:bodyPr/>
        <a:lstStyle/>
        <a:p>
          <a:endParaRPr lang="es-ES"/>
        </a:p>
      </dgm:t>
    </dgm:pt>
    <dgm:pt modelId="{DB84D3BE-6980-4D98-AF03-AE2D0764050F}" type="pres">
      <dgm:prSet presAssocID="{7A64A846-3A3E-4BFD-A259-3025C3BC5E0D}" presName="quadrant2" presStyleLbl="node1" presStyleIdx="1" presStyleCnt="4">
        <dgm:presLayoutVars>
          <dgm:chMax val="1"/>
          <dgm:bulletEnabled val="1"/>
        </dgm:presLayoutVars>
      </dgm:prSet>
      <dgm:spPr/>
      <dgm:t>
        <a:bodyPr/>
        <a:lstStyle/>
        <a:p>
          <a:endParaRPr lang="es-ES"/>
        </a:p>
      </dgm:t>
    </dgm:pt>
    <dgm:pt modelId="{3F33FC56-A245-43A2-9137-1179CD75A102}" type="pres">
      <dgm:prSet presAssocID="{7A64A846-3A3E-4BFD-A259-3025C3BC5E0D}" presName="quadrant3" presStyleLbl="node1" presStyleIdx="2" presStyleCnt="4">
        <dgm:presLayoutVars>
          <dgm:chMax val="1"/>
          <dgm:bulletEnabled val="1"/>
        </dgm:presLayoutVars>
      </dgm:prSet>
      <dgm:spPr/>
      <dgm:t>
        <a:bodyPr/>
        <a:lstStyle/>
        <a:p>
          <a:endParaRPr lang="es-ES"/>
        </a:p>
      </dgm:t>
    </dgm:pt>
    <dgm:pt modelId="{7C06B38C-0B06-4720-9F4E-08D0D242205D}" type="pres">
      <dgm:prSet presAssocID="{7A64A846-3A3E-4BFD-A259-3025C3BC5E0D}" presName="quadrant4" presStyleLbl="node1" presStyleIdx="3" presStyleCnt="4">
        <dgm:presLayoutVars>
          <dgm:chMax val="1"/>
          <dgm:bulletEnabled val="1"/>
        </dgm:presLayoutVars>
      </dgm:prSet>
      <dgm:spPr/>
      <dgm:t>
        <a:bodyPr/>
        <a:lstStyle/>
        <a:p>
          <a:endParaRPr lang="es-ES"/>
        </a:p>
      </dgm:t>
    </dgm:pt>
    <dgm:pt modelId="{CC080CEC-E36C-4212-A6A4-B13852306375}" type="pres">
      <dgm:prSet presAssocID="{7A64A846-3A3E-4BFD-A259-3025C3BC5E0D}" presName="quadrantPlaceholder" presStyleCnt="0"/>
      <dgm:spPr/>
    </dgm:pt>
    <dgm:pt modelId="{1E97CF0E-9B3F-4761-BA49-1C61230D0519}" type="pres">
      <dgm:prSet presAssocID="{7A64A846-3A3E-4BFD-A259-3025C3BC5E0D}" presName="center1" presStyleLbl="fgShp" presStyleIdx="0" presStyleCnt="2"/>
      <dgm:spPr/>
    </dgm:pt>
    <dgm:pt modelId="{72E4A700-2391-4BEE-A75D-CC5B8376260E}" type="pres">
      <dgm:prSet presAssocID="{7A64A846-3A3E-4BFD-A259-3025C3BC5E0D}" presName="center2" presStyleLbl="fgShp" presStyleIdx="1" presStyleCnt="2"/>
      <dgm:spPr/>
    </dgm:pt>
  </dgm:ptLst>
  <dgm:cxnLst>
    <dgm:cxn modelId="{A3EBBBBD-0690-45FC-B52D-64A7184CE04D}" type="presOf" srcId="{7CEF479B-9DB6-4F76-B3B2-2ED13CD22CA2}" destId="{67095F63-D46C-4F14-AA49-0AC14B89B4BC}" srcOrd="0" destOrd="0" presId="urn:microsoft.com/office/officeart/2005/8/layout/cycle4"/>
    <dgm:cxn modelId="{E52D4F9B-9FEC-4201-A8FC-182CC01DD0FC}" type="presOf" srcId="{370528C0-3124-41C9-8ABF-FA5FDEC88F76}" destId="{26DD05E8-F455-492B-84EA-AD8A69BCAD75}" srcOrd="1" destOrd="2" presId="urn:microsoft.com/office/officeart/2005/8/layout/cycle4"/>
    <dgm:cxn modelId="{F18DA013-6DE4-432A-B4BF-61D8E6478974}" type="presOf" srcId="{1D850410-FB72-4230-B16C-86C46751268E}" destId="{DB84D3BE-6980-4D98-AF03-AE2D0764050F}" srcOrd="0" destOrd="0" presId="urn:microsoft.com/office/officeart/2005/8/layout/cycle4"/>
    <dgm:cxn modelId="{1C772388-C763-4B03-8CEE-B481749E419A}" srcId="{C276FE6D-B0D1-414F-963B-CEC1013B7B54}" destId="{9017BCE2-1CD8-450C-A2F4-9671B874BF67}" srcOrd="0" destOrd="0" parTransId="{C31014CD-C21C-4026-BA17-07D5AC4A36C0}" sibTransId="{BC736A4B-D81D-4F3E-A021-0064FB203178}"/>
    <dgm:cxn modelId="{63CBE0CE-A79C-4265-B7E5-A5445CB57311}" type="presOf" srcId="{665F3E19-FF41-4AA5-853B-16D1D85FF6D6}" destId="{2A94061F-8900-48DA-BBCA-F7669AF442C9}" srcOrd="1" destOrd="2" presId="urn:microsoft.com/office/officeart/2005/8/layout/cycle4"/>
    <dgm:cxn modelId="{54AB87F2-7BD4-46FC-B299-F57BCB48CA94}" type="presOf" srcId="{D3E4AA36-4A34-40A0-82FA-BFF5F9D35F98}" destId="{D727D80E-53D4-4D3C-AA55-19DA65FAB4AB}" srcOrd="1" destOrd="0" presId="urn:microsoft.com/office/officeart/2005/8/layout/cycle4"/>
    <dgm:cxn modelId="{B4CF5C6E-FBD8-492A-8075-76AA159CACDB}" type="presOf" srcId="{839E911D-7FCA-4F09-97F0-57629B111C59}" destId="{7C06B38C-0B06-4720-9F4E-08D0D242205D}" srcOrd="0" destOrd="0" presId="urn:microsoft.com/office/officeart/2005/8/layout/cycle4"/>
    <dgm:cxn modelId="{A6DE2CF3-CEBC-4096-8FE8-BD2CD64877C3}" srcId="{839E911D-7FCA-4F09-97F0-57629B111C59}" destId="{58B0E639-442E-480D-837E-654935342335}" srcOrd="1" destOrd="0" parTransId="{C233F3A9-E00B-45FC-B95F-984DA97C75DD}" sibTransId="{58A0FD51-12D5-414F-8F0F-04735F7A1B78}"/>
    <dgm:cxn modelId="{942833B8-1029-4F36-9068-284082485BD3}" srcId="{839E911D-7FCA-4F09-97F0-57629B111C59}" destId="{7CEF479B-9DB6-4F76-B3B2-2ED13CD22CA2}" srcOrd="0" destOrd="0" parTransId="{3877784E-63F4-42AD-BBCB-B96DDE50BF29}" sibTransId="{4871814C-F506-407D-8CAA-65F76EB7940F}"/>
    <dgm:cxn modelId="{D170B11E-D6B0-47AE-A6F9-63FBBAE750AF}" srcId="{7A64A846-3A3E-4BFD-A259-3025C3BC5E0D}" destId="{1D850410-FB72-4230-B16C-86C46751268E}" srcOrd="1" destOrd="0" parTransId="{69707B38-84A5-462E-B826-14132F441BD1}" sibTransId="{B1BDA6E3-4CC2-4C7B-A6BF-603AAAF8692D}"/>
    <dgm:cxn modelId="{C5CE4D3F-8DB6-43C2-A03B-9927E140C077}" type="presOf" srcId="{DF4AE755-58DD-4B74-8F7B-4F0CB19754B1}" destId="{26DD05E8-F455-492B-84EA-AD8A69BCAD75}" srcOrd="1" destOrd="1" presId="urn:microsoft.com/office/officeart/2005/8/layout/cycle4"/>
    <dgm:cxn modelId="{227BF393-A50E-4A18-A2A9-2D8CA24B198F}" srcId="{7A64A846-3A3E-4BFD-A259-3025C3BC5E0D}" destId="{1AF193B9-4D56-489F-B965-F0F2E6299322}" srcOrd="0" destOrd="0" parTransId="{3A5E8147-E4BF-4F70-B356-FAE4C7CC0C81}" sibTransId="{6C6ADC3A-461D-4AC4-839D-EF2B6F8EA040}"/>
    <dgm:cxn modelId="{AB8E0407-58A7-45D2-B9A0-18192421E734}" type="presOf" srcId="{7CEF479B-9DB6-4F76-B3B2-2ED13CD22CA2}" destId="{2A94061F-8900-48DA-BBCA-F7669AF442C9}" srcOrd="1" destOrd="0" presId="urn:microsoft.com/office/officeart/2005/8/layout/cycle4"/>
    <dgm:cxn modelId="{8F18AAB1-139D-4EFC-9489-591C80A33264}" type="presOf" srcId="{665F3E19-FF41-4AA5-853B-16D1D85FF6D6}" destId="{67095F63-D46C-4F14-AA49-0AC14B89B4BC}" srcOrd="0" destOrd="2" presId="urn:microsoft.com/office/officeart/2005/8/layout/cycle4"/>
    <dgm:cxn modelId="{E4AC1A90-EED8-4ED1-B97D-C012814C64C0}" srcId="{7A64A846-3A3E-4BFD-A259-3025C3BC5E0D}" destId="{C276FE6D-B0D1-414F-963B-CEC1013B7B54}" srcOrd="2" destOrd="0" parTransId="{188E2E55-7ADA-4F67-931D-8BB62F58FEAF}" sibTransId="{769F1AAB-5222-493D-AFAF-06FC8B14689D}"/>
    <dgm:cxn modelId="{78B9370C-0C6D-485D-9DCA-474C5460FAC7}" srcId="{1AF193B9-4D56-489F-B965-F0F2E6299322}" destId="{D3E4AA36-4A34-40A0-82FA-BFF5F9D35F98}" srcOrd="0" destOrd="0" parTransId="{211789C8-147F-4EFB-B6F5-9EEC14E57EDD}" sibTransId="{CB9B258C-EC36-4EB1-8BAF-77841B9701C4}"/>
    <dgm:cxn modelId="{B6DD7AF4-A0D6-4022-A42A-815D10A2875E}" type="presOf" srcId="{D3E4AA36-4A34-40A0-82FA-BFF5F9D35F98}" destId="{72D61609-30AD-4784-8616-15BB9016F3A1}" srcOrd="0" destOrd="0" presId="urn:microsoft.com/office/officeart/2005/8/layout/cycle4"/>
    <dgm:cxn modelId="{9B54BF6C-3FBC-4112-95CE-87FCCFD3B16F}" type="presOf" srcId="{42133A83-E068-4BEC-8669-EA4E7D990194}" destId="{F3AD6779-BC4C-4B46-9D17-816DC44C0982}" srcOrd="0" destOrd="0" presId="urn:microsoft.com/office/officeart/2005/8/layout/cycle4"/>
    <dgm:cxn modelId="{3CBEF9FE-E9EB-409A-B8C5-F02C7A9FF559}" type="presOf" srcId="{58B0E639-442E-480D-837E-654935342335}" destId="{2A94061F-8900-48DA-BBCA-F7669AF442C9}" srcOrd="1" destOrd="1" presId="urn:microsoft.com/office/officeart/2005/8/layout/cycle4"/>
    <dgm:cxn modelId="{C8AC038D-113B-4976-BA19-425992DA2329}" type="presOf" srcId="{58B0E639-442E-480D-837E-654935342335}" destId="{67095F63-D46C-4F14-AA49-0AC14B89B4BC}" srcOrd="0" destOrd="1" presId="urn:microsoft.com/office/officeart/2005/8/layout/cycle4"/>
    <dgm:cxn modelId="{88A06831-E1D9-4B47-968F-EFBC5463AB8A}" srcId="{C276FE6D-B0D1-414F-963B-CEC1013B7B54}" destId="{370528C0-3124-41C9-8ABF-FA5FDEC88F76}" srcOrd="2" destOrd="0" parTransId="{BD3F214A-05F9-4A7B-8A77-B53103BD9033}" sibTransId="{2A0CFCAA-8C44-4349-BEA1-E0A0084B55FA}"/>
    <dgm:cxn modelId="{05A2434A-5D5E-442F-86AE-0EFA0433469F}" type="presOf" srcId="{1AF193B9-4D56-489F-B965-F0F2E6299322}" destId="{70E7BB12-8A9A-4C61-85BE-CF7C86EBBBFF}" srcOrd="0" destOrd="0" presId="urn:microsoft.com/office/officeart/2005/8/layout/cycle4"/>
    <dgm:cxn modelId="{9A8AE43C-7A4C-4503-A5FC-FB5BE3CF5AB5}" type="presOf" srcId="{9017BCE2-1CD8-450C-A2F4-9671B874BF67}" destId="{3E7D8ACA-F059-4449-97A8-0E1E54FAEADC}" srcOrd="0" destOrd="0" presId="urn:microsoft.com/office/officeart/2005/8/layout/cycle4"/>
    <dgm:cxn modelId="{1F7C61E8-6169-4DA2-A1C5-EBE0D8A4815E}" srcId="{839E911D-7FCA-4F09-97F0-57629B111C59}" destId="{665F3E19-FF41-4AA5-853B-16D1D85FF6D6}" srcOrd="2" destOrd="0" parTransId="{2256DB5F-5E8C-443C-A517-726BE0EC76B0}" sibTransId="{17C663E5-202F-4AE7-BA5D-6D2FD9A0334B}"/>
    <dgm:cxn modelId="{2391DEAE-18F7-4F5C-8068-442B12768224}" type="presOf" srcId="{DF4AE755-58DD-4B74-8F7B-4F0CB19754B1}" destId="{3E7D8ACA-F059-4449-97A8-0E1E54FAEADC}" srcOrd="0" destOrd="1" presId="urn:microsoft.com/office/officeart/2005/8/layout/cycle4"/>
    <dgm:cxn modelId="{DF784AB7-0E1D-4808-82A8-123CFC6C7E41}" srcId="{C276FE6D-B0D1-414F-963B-CEC1013B7B54}" destId="{DF4AE755-58DD-4B74-8F7B-4F0CB19754B1}" srcOrd="1" destOrd="0" parTransId="{5987AE33-5D0D-4B7A-A509-8BA544D8E7E7}" sibTransId="{0841F694-095D-4365-8DA8-F5BB13E17741}"/>
    <dgm:cxn modelId="{F6E1E5B1-00E8-417B-8860-F3F266C41EA3}" type="presOf" srcId="{C276FE6D-B0D1-414F-963B-CEC1013B7B54}" destId="{3F33FC56-A245-43A2-9137-1179CD75A102}" srcOrd="0" destOrd="0" presId="urn:microsoft.com/office/officeart/2005/8/layout/cycle4"/>
    <dgm:cxn modelId="{3F12329A-A4BF-4C77-A920-E68028BE5625}" type="presOf" srcId="{42133A83-E068-4BEC-8669-EA4E7D990194}" destId="{A73E57D2-8208-45E4-94C3-D1878952D269}" srcOrd="1" destOrd="0" presId="urn:microsoft.com/office/officeart/2005/8/layout/cycle4"/>
    <dgm:cxn modelId="{A0EC0C38-95B6-476E-BBD3-2E9F5C8E7E22}" srcId="{1D850410-FB72-4230-B16C-86C46751268E}" destId="{42133A83-E068-4BEC-8669-EA4E7D990194}" srcOrd="0" destOrd="0" parTransId="{14F808E3-1173-426B-8965-81358A4ACC2F}" sibTransId="{C3E4F2BA-5120-44B2-8847-213A32C010E2}"/>
    <dgm:cxn modelId="{6D1845CE-660E-4E90-AFAA-8FCB382CB761}" type="presOf" srcId="{370528C0-3124-41C9-8ABF-FA5FDEC88F76}" destId="{3E7D8ACA-F059-4449-97A8-0E1E54FAEADC}" srcOrd="0" destOrd="2" presId="urn:microsoft.com/office/officeart/2005/8/layout/cycle4"/>
    <dgm:cxn modelId="{42B5FD8D-552D-4050-9E0D-2BB181505308}" srcId="{7A64A846-3A3E-4BFD-A259-3025C3BC5E0D}" destId="{839E911D-7FCA-4F09-97F0-57629B111C59}" srcOrd="3" destOrd="0" parTransId="{B816F616-DC84-47EC-A18C-66D53BBD55CE}" sibTransId="{8F3983EB-56D5-43F9-B21A-532EB6E3B5CC}"/>
    <dgm:cxn modelId="{689B72EB-B141-4112-9940-F7D944A2B78F}" type="presOf" srcId="{9017BCE2-1CD8-450C-A2F4-9671B874BF67}" destId="{26DD05E8-F455-492B-84EA-AD8A69BCAD75}" srcOrd="1" destOrd="0" presId="urn:microsoft.com/office/officeart/2005/8/layout/cycle4"/>
    <dgm:cxn modelId="{7268AF21-599E-4A93-85CC-E02BAFA67CAC}" type="presOf" srcId="{7A64A846-3A3E-4BFD-A259-3025C3BC5E0D}" destId="{052DEEC5-1802-4302-8CFF-DD9BC7D1BF40}" srcOrd="0" destOrd="0" presId="urn:microsoft.com/office/officeart/2005/8/layout/cycle4"/>
    <dgm:cxn modelId="{7034CF56-5170-4853-8464-6934ABD06EDC}" type="presParOf" srcId="{052DEEC5-1802-4302-8CFF-DD9BC7D1BF40}" destId="{6F848370-56C4-464D-ACD5-D9236D865B78}" srcOrd="0" destOrd="0" presId="urn:microsoft.com/office/officeart/2005/8/layout/cycle4"/>
    <dgm:cxn modelId="{BC9F5FCF-47AA-438F-BB58-005BD4873668}" type="presParOf" srcId="{6F848370-56C4-464D-ACD5-D9236D865B78}" destId="{0CCC6A36-C5CA-4316-B1FC-574047DB1BDA}" srcOrd="0" destOrd="0" presId="urn:microsoft.com/office/officeart/2005/8/layout/cycle4"/>
    <dgm:cxn modelId="{11A710C9-7090-4F1A-902D-31BE7C12D17B}" type="presParOf" srcId="{0CCC6A36-C5CA-4316-B1FC-574047DB1BDA}" destId="{72D61609-30AD-4784-8616-15BB9016F3A1}" srcOrd="0" destOrd="0" presId="urn:microsoft.com/office/officeart/2005/8/layout/cycle4"/>
    <dgm:cxn modelId="{A6FAFA03-B9CE-4714-9BED-26D23523AC63}" type="presParOf" srcId="{0CCC6A36-C5CA-4316-B1FC-574047DB1BDA}" destId="{D727D80E-53D4-4D3C-AA55-19DA65FAB4AB}" srcOrd="1" destOrd="0" presId="urn:microsoft.com/office/officeart/2005/8/layout/cycle4"/>
    <dgm:cxn modelId="{D077B952-A92C-4052-AD90-ED4C5A08723F}" type="presParOf" srcId="{6F848370-56C4-464D-ACD5-D9236D865B78}" destId="{C0E2AADB-F684-4FAB-A5C9-007F1628BCFD}" srcOrd="1" destOrd="0" presId="urn:microsoft.com/office/officeart/2005/8/layout/cycle4"/>
    <dgm:cxn modelId="{E5BB9776-BB53-427C-BF7B-07976DD7BB6D}" type="presParOf" srcId="{C0E2AADB-F684-4FAB-A5C9-007F1628BCFD}" destId="{F3AD6779-BC4C-4B46-9D17-816DC44C0982}" srcOrd="0" destOrd="0" presId="urn:microsoft.com/office/officeart/2005/8/layout/cycle4"/>
    <dgm:cxn modelId="{9D7B5178-5E0D-46ED-8428-E3CA893DA340}" type="presParOf" srcId="{C0E2AADB-F684-4FAB-A5C9-007F1628BCFD}" destId="{A73E57D2-8208-45E4-94C3-D1878952D269}" srcOrd="1" destOrd="0" presId="urn:microsoft.com/office/officeart/2005/8/layout/cycle4"/>
    <dgm:cxn modelId="{191D778A-939F-4D73-9577-FA0393152618}" type="presParOf" srcId="{6F848370-56C4-464D-ACD5-D9236D865B78}" destId="{692DD0FF-9F01-4978-828C-6932932957F9}" srcOrd="2" destOrd="0" presId="urn:microsoft.com/office/officeart/2005/8/layout/cycle4"/>
    <dgm:cxn modelId="{21DCEA12-82DF-43F2-BFC8-7F4ECF3615FD}" type="presParOf" srcId="{692DD0FF-9F01-4978-828C-6932932957F9}" destId="{3E7D8ACA-F059-4449-97A8-0E1E54FAEADC}" srcOrd="0" destOrd="0" presId="urn:microsoft.com/office/officeart/2005/8/layout/cycle4"/>
    <dgm:cxn modelId="{365CAB75-191C-4217-A696-AD8A10C69521}" type="presParOf" srcId="{692DD0FF-9F01-4978-828C-6932932957F9}" destId="{26DD05E8-F455-492B-84EA-AD8A69BCAD75}" srcOrd="1" destOrd="0" presId="urn:microsoft.com/office/officeart/2005/8/layout/cycle4"/>
    <dgm:cxn modelId="{0D14AEC3-B937-4F34-85F6-A203C155996D}" type="presParOf" srcId="{6F848370-56C4-464D-ACD5-D9236D865B78}" destId="{AD9C71FC-E6F4-4E33-9E6B-A9F6E3740C67}" srcOrd="3" destOrd="0" presId="urn:microsoft.com/office/officeart/2005/8/layout/cycle4"/>
    <dgm:cxn modelId="{8518783B-7681-4193-9F0C-1743D96820E7}" type="presParOf" srcId="{AD9C71FC-E6F4-4E33-9E6B-A9F6E3740C67}" destId="{67095F63-D46C-4F14-AA49-0AC14B89B4BC}" srcOrd="0" destOrd="0" presId="urn:microsoft.com/office/officeart/2005/8/layout/cycle4"/>
    <dgm:cxn modelId="{9AC3F326-BB3D-4C2D-97AC-D4EE8A1F54E4}" type="presParOf" srcId="{AD9C71FC-E6F4-4E33-9E6B-A9F6E3740C67}" destId="{2A94061F-8900-48DA-BBCA-F7669AF442C9}" srcOrd="1" destOrd="0" presId="urn:microsoft.com/office/officeart/2005/8/layout/cycle4"/>
    <dgm:cxn modelId="{558EB1B7-279A-41EC-A3AC-81E5930E223F}" type="presParOf" srcId="{6F848370-56C4-464D-ACD5-D9236D865B78}" destId="{26B94560-BD1A-43D2-A88D-E2413DCE4577}" srcOrd="4" destOrd="0" presId="urn:microsoft.com/office/officeart/2005/8/layout/cycle4"/>
    <dgm:cxn modelId="{A086E6D3-932C-4A3E-9E85-683FF8709927}" type="presParOf" srcId="{052DEEC5-1802-4302-8CFF-DD9BC7D1BF40}" destId="{0E7577C3-C280-4AE5-ABFC-340E1AC02DD9}" srcOrd="1" destOrd="0" presId="urn:microsoft.com/office/officeart/2005/8/layout/cycle4"/>
    <dgm:cxn modelId="{516931AA-A8B3-450E-A799-7047215C868B}" type="presParOf" srcId="{0E7577C3-C280-4AE5-ABFC-340E1AC02DD9}" destId="{70E7BB12-8A9A-4C61-85BE-CF7C86EBBBFF}" srcOrd="0" destOrd="0" presId="urn:microsoft.com/office/officeart/2005/8/layout/cycle4"/>
    <dgm:cxn modelId="{399FE21F-8883-4F99-9DF1-2EFC71EC50C1}" type="presParOf" srcId="{0E7577C3-C280-4AE5-ABFC-340E1AC02DD9}" destId="{DB84D3BE-6980-4D98-AF03-AE2D0764050F}" srcOrd="1" destOrd="0" presId="urn:microsoft.com/office/officeart/2005/8/layout/cycle4"/>
    <dgm:cxn modelId="{D6ED83A8-5871-474A-899C-74F512DA8EB0}" type="presParOf" srcId="{0E7577C3-C280-4AE5-ABFC-340E1AC02DD9}" destId="{3F33FC56-A245-43A2-9137-1179CD75A102}" srcOrd="2" destOrd="0" presId="urn:microsoft.com/office/officeart/2005/8/layout/cycle4"/>
    <dgm:cxn modelId="{67ACEAAF-DF3D-4583-8F70-848AA75347D7}" type="presParOf" srcId="{0E7577C3-C280-4AE5-ABFC-340E1AC02DD9}" destId="{7C06B38C-0B06-4720-9F4E-08D0D242205D}" srcOrd="3" destOrd="0" presId="urn:microsoft.com/office/officeart/2005/8/layout/cycle4"/>
    <dgm:cxn modelId="{4258842E-0D92-4FB6-98EE-E46067490792}" type="presParOf" srcId="{0E7577C3-C280-4AE5-ABFC-340E1AC02DD9}" destId="{CC080CEC-E36C-4212-A6A4-B13852306375}" srcOrd="4" destOrd="0" presId="urn:microsoft.com/office/officeart/2005/8/layout/cycle4"/>
    <dgm:cxn modelId="{F954B0C3-292C-4D9A-B107-329492D38B62}" type="presParOf" srcId="{052DEEC5-1802-4302-8CFF-DD9BC7D1BF40}" destId="{1E97CF0E-9B3F-4761-BA49-1C61230D0519}" srcOrd="2" destOrd="0" presId="urn:microsoft.com/office/officeart/2005/8/layout/cycle4"/>
    <dgm:cxn modelId="{B97963C2-A01A-4EB9-A6E4-5762C8F7DD79}" type="presParOf" srcId="{052DEEC5-1802-4302-8CFF-DD9BC7D1BF40}" destId="{72E4A700-2391-4BEE-A75D-CC5B8376260E}"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D5CC7-A1E3-4B94-910D-6E7AD41A1F00}">
      <dsp:nvSpPr>
        <dsp:cNvPr id="0" name=""/>
        <dsp:cNvSpPr/>
      </dsp:nvSpPr>
      <dsp:spPr>
        <a:xfrm>
          <a:off x="838756" y="1113"/>
          <a:ext cx="2393041" cy="1435824"/>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latin typeface="Times New Roman"/>
              <a:cs typeface="Times New Roman"/>
            </a:rPr>
            <a:t>Pichincha se destaca como principal zona de cultivo, penetrando principalmente en mercado Estados unidos, Unión Europea y Rusia.</a:t>
          </a:r>
          <a:endParaRPr lang="es-MX" sz="1600" kern="1200" dirty="0">
            <a:latin typeface="Times New Roman"/>
            <a:cs typeface="Times New Roman"/>
          </a:endParaRPr>
        </a:p>
      </dsp:txBody>
      <dsp:txXfrm>
        <a:off x="838756" y="1113"/>
        <a:ext cx="2393041" cy="1435824"/>
      </dsp:txXfrm>
    </dsp:sp>
    <dsp:sp modelId="{3805653D-B671-4F49-A0A4-A42DA7143D32}">
      <dsp:nvSpPr>
        <dsp:cNvPr id="0" name=""/>
        <dsp:cNvSpPr/>
      </dsp:nvSpPr>
      <dsp:spPr>
        <a:xfrm>
          <a:off x="838756" y="1676242"/>
          <a:ext cx="2393041" cy="1435824"/>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Imagen de la producción ecuatoriana, muestra como una de las mejores opciones de compra en el mercado internacional.</a:t>
          </a:r>
          <a:endParaRPr lang="es-MX" sz="1600" kern="1200" dirty="0">
            <a:latin typeface="Times New Roman"/>
            <a:cs typeface="Times New Roman"/>
          </a:endParaRPr>
        </a:p>
      </dsp:txBody>
      <dsp:txXfrm>
        <a:off x="838756" y="1676242"/>
        <a:ext cx="2393041" cy="1435824"/>
      </dsp:txXfrm>
    </dsp:sp>
    <dsp:sp modelId="{491D5A89-3C91-494A-A4CB-0E975C10EFAB}">
      <dsp:nvSpPr>
        <dsp:cNvPr id="0" name=""/>
        <dsp:cNvSpPr/>
      </dsp:nvSpPr>
      <dsp:spPr>
        <a:xfrm>
          <a:off x="838756" y="3351370"/>
          <a:ext cx="2393041" cy="1435824"/>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producción tuvo descensos en los años 2015 y 2016 generando disminuciones en las exportaciones de 13,4% y 0,6%.</a:t>
          </a:r>
          <a:endParaRPr lang="es-MX" sz="1600" kern="1200" dirty="0">
            <a:latin typeface="Times New Roman"/>
            <a:cs typeface="Times New Roman"/>
          </a:endParaRPr>
        </a:p>
      </dsp:txBody>
      <dsp:txXfrm>
        <a:off x="838756" y="3351370"/>
        <a:ext cx="2393041" cy="14358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B93C1-9E92-4645-8A25-755D96D6C058}">
      <dsp:nvSpPr>
        <dsp:cNvPr id="0" name=""/>
        <dsp:cNvSpPr/>
      </dsp:nvSpPr>
      <dsp:spPr>
        <a:xfrm>
          <a:off x="4469" y="379115"/>
          <a:ext cx="2671471" cy="1068588"/>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S" sz="2200" kern="1200" dirty="0" smtClean="0">
              <a:latin typeface="Times New Roman"/>
              <a:cs typeface="Times New Roman"/>
            </a:rPr>
            <a:t>Empresas </a:t>
          </a:r>
          <a:r>
            <a:rPr lang="es-ES" sz="2200" b="0" kern="1200" dirty="0" smtClean="0">
              <a:latin typeface="Times New Roman"/>
              <a:cs typeface="Times New Roman"/>
            </a:rPr>
            <a:t>Florícolas de Pichincha </a:t>
          </a:r>
          <a:endParaRPr lang="es-MX" sz="2200" b="0" kern="1200" dirty="0">
            <a:latin typeface="Times New Roman"/>
            <a:cs typeface="Times New Roman"/>
          </a:endParaRPr>
        </a:p>
      </dsp:txBody>
      <dsp:txXfrm>
        <a:off x="538763" y="379115"/>
        <a:ext cx="1602883" cy="1068588"/>
      </dsp:txXfrm>
    </dsp:sp>
    <dsp:sp modelId="{D3BADE55-B91B-498F-9584-86AF8E857097}">
      <dsp:nvSpPr>
        <dsp:cNvPr id="0" name=""/>
        <dsp:cNvSpPr/>
      </dsp:nvSpPr>
      <dsp:spPr>
        <a:xfrm>
          <a:off x="2365857" y="374958"/>
          <a:ext cx="2671471" cy="1068588"/>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S" sz="2200" b="0" kern="1200" dirty="0" smtClean="0">
              <a:latin typeface="Times New Roman"/>
              <a:cs typeface="Times New Roman"/>
            </a:rPr>
            <a:t>Empresas Florícolas Activas</a:t>
          </a:r>
          <a:endParaRPr lang="es-MX" sz="2200" kern="1200" dirty="0">
            <a:latin typeface="Times New Roman"/>
            <a:cs typeface="Times New Roman"/>
          </a:endParaRPr>
        </a:p>
      </dsp:txBody>
      <dsp:txXfrm>
        <a:off x="2900151" y="374958"/>
        <a:ext cx="1602883" cy="10685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93A1B-0ABD-4E9B-AAE2-5524A8B3DCB8}">
      <dsp:nvSpPr>
        <dsp:cNvPr id="0" name=""/>
        <dsp:cNvSpPr/>
      </dsp:nvSpPr>
      <dsp:spPr>
        <a:xfrm>
          <a:off x="0" y="1003410"/>
          <a:ext cx="964424" cy="54989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latin typeface="Times New Roman"/>
              <a:cs typeface="Times New Roman"/>
            </a:rPr>
            <a:t>Grande: 8 </a:t>
          </a:r>
          <a:endParaRPr lang="es-MX" sz="1000" kern="1200" dirty="0">
            <a:latin typeface="Times New Roman"/>
            <a:cs typeface="Times New Roman"/>
          </a:endParaRPr>
        </a:p>
      </dsp:txBody>
      <dsp:txXfrm>
        <a:off x="16106" y="1019516"/>
        <a:ext cx="932212" cy="517683"/>
      </dsp:txXfrm>
    </dsp:sp>
    <dsp:sp modelId="{2C40B087-AE5C-4200-92A4-19B5FEEBB5D1}">
      <dsp:nvSpPr>
        <dsp:cNvPr id="0" name=""/>
        <dsp:cNvSpPr/>
      </dsp:nvSpPr>
      <dsp:spPr>
        <a:xfrm>
          <a:off x="1061418" y="1158769"/>
          <a:ext cx="205627" cy="23917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MX" sz="800" kern="1200"/>
        </a:p>
      </dsp:txBody>
      <dsp:txXfrm>
        <a:off x="1061418" y="1206604"/>
        <a:ext cx="143939" cy="143507"/>
      </dsp:txXfrm>
    </dsp:sp>
    <dsp:sp modelId="{7C77E7F7-2AE8-4FB1-B73B-623410B6B328}">
      <dsp:nvSpPr>
        <dsp:cNvPr id="0" name=""/>
        <dsp:cNvSpPr/>
      </dsp:nvSpPr>
      <dsp:spPr>
        <a:xfrm>
          <a:off x="1352400" y="1003410"/>
          <a:ext cx="964424" cy="54989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latin typeface="Times New Roman"/>
              <a:cs typeface="Times New Roman"/>
            </a:rPr>
            <a:t>Mediana: 12</a:t>
          </a:r>
          <a:endParaRPr lang="es-MX" sz="1000" kern="1200" dirty="0">
            <a:latin typeface="Times New Roman"/>
            <a:cs typeface="Times New Roman"/>
          </a:endParaRPr>
        </a:p>
      </dsp:txBody>
      <dsp:txXfrm>
        <a:off x="1368506" y="1019516"/>
        <a:ext cx="932212" cy="517683"/>
      </dsp:txXfrm>
    </dsp:sp>
    <dsp:sp modelId="{87E2BC5C-EFF4-4A3A-B53B-4B1D01A4B2E4}">
      <dsp:nvSpPr>
        <dsp:cNvPr id="0" name=""/>
        <dsp:cNvSpPr/>
      </dsp:nvSpPr>
      <dsp:spPr>
        <a:xfrm>
          <a:off x="2413267" y="1158769"/>
          <a:ext cx="204458" cy="23917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MX" sz="800" kern="1200"/>
        </a:p>
      </dsp:txBody>
      <dsp:txXfrm>
        <a:off x="2413267" y="1206604"/>
        <a:ext cx="143121" cy="143507"/>
      </dsp:txXfrm>
    </dsp:sp>
    <dsp:sp modelId="{D647CC0F-A9C6-4047-A9D6-48CBC58CA9D5}">
      <dsp:nvSpPr>
        <dsp:cNvPr id="0" name=""/>
        <dsp:cNvSpPr/>
      </dsp:nvSpPr>
      <dsp:spPr>
        <a:xfrm>
          <a:off x="2702594" y="1003410"/>
          <a:ext cx="964424" cy="54989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latin typeface="Times New Roman"/>
              <a:cs typeface="Times New Roman"/>
            </a:rPr>
            <a:t>Pequeña: 6</a:t>
          </a:r>
          <a:endParaRPr lang="es-MX" sz="1000" kern="1200" dirty="0">
            <a:latin typeface="Times New Roman"/>
            <a:cs typeface="Times New Roman"/>
          </a:endParaRPr>
        </a:p>
      </dsp:txBody>
      <dsp:txXfrm>
        <a:off x="2718700" y="1019516"/>
        <a:ext cx="932212" cy="517683"/>
      </dsp:txXfrm>
    </dsp:sp>
    <dsp:sp modelId="{8CD11267-BAB3-4876-8DB4-DCCA08F4A383}">
      <dsp:nvSpPr>
        <dsp:cNvPr id="0" name=""/>
        <dsp:cNvSpPr/>
      </dsp:nvSpPr>
      <dsp:spPr>
        <a:xfrm>
          <a:off x="3763462" y="1158769"/>
          <a:ext cx="204458" cy="23917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a:off x="3763462" y="1206604"/>
        <a:ext cx="143121" cy="143507"/>
      </dsp:txXfrm>
    </dsp:sp>
    <dsp:sp modelId="{C776DFD6-26D4-44CE-8EE0-DE82090F22E3}">
      <dsp:nvSpPr>
        <dsp:cNvPr id="0" name=""/>
        <dsp:cNvSpPr/>
      </dsp:nvSpPr>
      <dsp:spPr>
        <a:xfrm>
          <a:off x="4052789" y="989031"/>
          <a:ext cx="964424" cy="578654"/>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latin typeface="Times New Roman"/>
              <a:cs typeface="Times New Roman"/>
            </a:rPr>
            <a:t>Microempresa: 2</a:t>
          </a:r>
          <a:endParaRPr lang="es-MX" sz="1000" kern="1200" dirty="0">
            <a:latin typeface="Times New Roman"/>
            <a:cs typeface="Times New Roman"/>
          </a:endParaRPr>
        </a:p>
      </dsp:txBody>
      <dsp:txXfrm>
        <a:off x="4069737" y="1005979"/>
        <a:ext cx="930528" cy="5447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142D7-6373-4418-A6E3-2BA17DCD66EC}">
      <dsp:nvSpPr>
        <dsp:cNvPr id="0" name=""/>
        <dsp:cNvSpPr/>
      </dsp:nvSpPr>
      <dsp:spPr>
        <a:xfrm>
          <a:off x="1175642" y="2826"/>
          <a:ext cx="3035103" cy="1821062"/>
        </a:xfrm>
        <a:prstGeom prst="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Minimizaron su participación en el mercado de Capitales</a:t>
          </a:r>
          <a:endParaRPr lang="es-ES" sz="2800" kern="1200" dirty="0"/>
        </a:p>
      </dsp:txBody>
      <dsp:txXfrm>
        <a:off x="1175642" y="2826"/>
        <a:ext cx="3035103" cy="1821062"/>
      </dsp:txXfrm>
    </dsp:sp>
    <dsp:sp modelId="{5550ADA8-5B74-44ED-9E54-B97ECAAAA3D8}">
      <dsp:nvSpPr>
        <dsp:cNvPr id="0" name=""/>
        <dsp:cNvSpPr/>
      </dsp:nvSpPr>
      <dsp:spPr>
        <a:xfrm>
          <a:off x="1175642" y="2127399"/>
          <a:ext cx="3035103" cy="1821062"/>
        </a:xfrm>
        <a:prstGeom prst="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Como medida de sanción debido a su participación en la Crisis Ucraniana</a:t>
          </a:r>
          <a:endParaRPr lang="es-ES" sz="2800" kern="1200" dirty="0"/>
        </a:p>
      </dsp:txBody>
      <dsp:txXfrm>
        <a:off x="1175642" y="2127399"/>
        <a:ext cx="3035103" cy="1821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5C2C3-3F12-41A0-875D-99A6DF9DF04F}">
      <dsp:nvSpPr>
        <dsp:cNvPr id="0" name=""/>
        <dsp:cNvSpPr/>
      </dsp:nvSpPr>
      <dsp:spPr>
        <a:xfrm>
          <a:off x="592874" y="2540"/>
          <a:ext cx="2438751" cy="1463250"/>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Industria de mayor cotización por la calidad y belleza del producto y demanda en el mercado internacional.</a:t>
          </a:r>
          <a:endParaRPr lang="es-EC" sz="1800" kern="1200" dirty="0">
            <a:latin typeface="Times New Roman" panose="02020603050405020304" pitchFamily="18" charset="0"/>
            <a:cs typeface="Times New Roman" panose="02020603050405020304" pitchFamily="18" charset="0"/>
          </a:endParaRPr>
        </a:p>
      </dsp:txBody>
      <dsp:txXfrm>
        <a:off x="592874" y="2540"/>
        <a:ext cx="2438751" cy="1463250"/>
      </dsp:txXfrm>
    </dsp:sp>
    <dsp:sp modelId="{ED3D4AD0-F970-4533-8615-68EB65C4C6D1}">
      <dsp:nvSpPr>
        <dsp:cNvPr id="0" name=""/>
        <dsp:cNvSpPr/>
      </dsp:nvSpPr>
      <dsp:spPr>
        <a:xfrm>
          <a:off x="592874" y="1709666"/>
          <a:ext cx="2438751" cy="1463250"/>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Duración de 15 a 18 meses, repercutió en la rentabilidad de las empresas productoras y exportadoras de flores </a:t>
          </a:r>
          <a:endParaRPr lang="es-EC" sz="1800" kern="1200" dirty="0">
            <a:latin typeface="Times New Roman" panose="02020603050405020304" pitchFamily="18" charset="0"/>
            <a:cs typeface="Times New Roman" panose="02020603050405020304" pitchFamily="18" charset="0"/>
          </a:endParaRPr>
        </a:p>
      </dsp:txBody>
      <dsp:txXfrm>
        <a:off x="592874" y="1709666"/>
        <a:ext cx="2438751" cy="1463250"/>
      </dsp:txXfrm>
    </dsp:sp>
    <dsp:sp modelId="{5C1FAC0B-1155-489D-9BBC-9F88DDC8B6CF}">
      <dsp:nvSpPr>
        <dsp:cNvPr id="0" name=""/>
        <dsp:cNvSpPr/>
      </dsp:nvSpPr>
      <dsp:spPr>
        <a:xfrm>
          <a:off x="592874" y="3416792"/>
          <a:ext cx="2438751" cy="1463250"/>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La crisis económica que enfrentó Rusia en el año 2014 afectó a las exportaciones de flores. </a:t>
          </a:r>
          <a:endParaRPr lang="es-EC" sz="1800" kern="1200" dirty="0">
            <a:latin typeface="Times New Roman" panose="02020603050405020304" pitchFamily="18" charset="0"/>
            <a:cs typeface="Times New Roman" panose="02020603050405020304" pitchFamily="18" charset="0"/>
          </a:endParaRPr>
        </a:p>
      </dsp:txBody>
      <dsp:txXfrm>
        <a:off x="592874" y="3416792"/>
        <a:ext cx="2438751" cy="1463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3E824-3D6F-4CE5-A8FF-8ECD670AE397}">
      <dsp:nvSpPr>
        <dsp:cNvPr id="0" name=""/>
        <dsp:cNvSpPr/>
      </dsp:nvSpPr>
      <dsp:spPr>
        <a:xfrm>
          <a:off x="756" y="176218"/>
          <a:ext cx="2948957" cy="1769374"/>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latin typeface="Times New Roman"/>
              <a:cs typeface="Times New Roman"/>
            </a:rPr>
            <a:t>Más grande y de mayor generación de divisas dentro de la cartera de productos no tradicionales.</a:t>
          </a:r>
          <a:endParaRPr lang="es-MX" sz="2200" kern="1200" dirty="0">
            <a:latin typeface="Times New Roman"/>
            <a:cs typeface="Times New Roman"/>
          </a:endParaRPr>
        </a:p>
      </dsp:txBody>
      <dsp:txXfrm>
        <a:off x="756" y="176218"/>
        <a:ext cx="2948957" cy="1769374"/>
      </dsp:txXfrm>
    </dsp:sp>
    <dsp:sp modelId="{D2224B84-DA1D-458F-B571-15473704F48E}">
      <dsp:nvSpPr>
        <dsp:cNvPr id="0" name=""/>
        <dsp:cNvSpPr/>
      </dsp:nvSpPr>
      <dsp:spPr>
        <a:xfrm>
          <a:off x="3244608" y="176218"/>
          <a:ext cx="2948957" cy="1769374"/>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Primer producto aliado del banano en la generación de riqueza y empleo en el país</a:t>
          </a:r>
          <a:endParaRPr lang="es-MX" sz="2200" kern="1200" dirty="0">
            <a:latin typeface="Times New Roman"/>
            <a:cs typeface="Times New Roman"/>
          </a:endParaRPr>
        </a:p>
      </dsp:txBody>
      <dsp:txXfrm>
        <a:off x="3244608" y="176218"/>
        <a:ext cx="2948957" cy="1769374"/>
      </dsp:txXfrm>
    </dsp:sp>
    <dsp:sp modelId="{67CF4932-5CB5-4F69-9FB3-AD2D678AD9DC}">
      <dsp:nvSpPr>
        <dsp:cNvPr id="0" name=""/>
        <dsp:cNvSpPr/>
      </dsp:nvSpPr>
      <dsp:spPr>
        <a:xfrm>
          <a:off x="1622682" y="2240488"/>
          <a:ext cx="2948957" cy="1769374"/>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Indagar en la relación económica entre el sector floricultor de la provincia de Pichincha y la crisis económica rusa</a:t>
          </a:r>
          <a:endParaRPr lang="es-MX" sz="2200" kern="1200" dirty="0">
            <a:latin typeface="Times New Roman"/>
            <a:cs typeface="Times New Roman"/>
          </a:endParaRPr>
        </a:p>
      </dsp:txBody>
      <dsp:txXfrm>
        <a:off x="1622682" y="2240488"/>
        <a:ext cx="2948957" cy="1769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E6D13-FB68-4964-9624-72359DF437C2}">
      <dsp:nvSpPr>
        <dsp:cNvPr id="0" name=""/>
        <dsp:cNvSpPr/>
      </dsp:nvSpPr>
      <dsp:spPr>
        <a:xfrm>
          <a:off x="0" y="0"/>
          <a:ext cx="2888203" cy="3987165"/>
        </a:xfrm>
        <a:prstGeom prst="roundRect">
          <a:avLst>
            <a:gd name="adj" fmla="val 10000"/>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Analizar la influencia de la Crisis Rusa en la rentabilidad de las empresas florícolas de la provincia de Pichincha en el periodo 2012 – 2017.</a:t>
          </a:r>
          <a:endParaRPr lang="es-EC" sz="1800" kern="1200" dirty="0">
            <a:latin typeface="Times New Roman" panose="02020603050405020304" pitchFamily="18" charset="0"/>
            <a:cs typeface="Times New Roman" panose="02020603050405020304" pitchFamily="18" charset="0"/>
          </a:endParaRPr>
        </a:p>
      </dsp:txBody>
      <dsp:txXfrm>
        <a:off x="84593" y="84593"/>
        <a:ext cx="2719017" cy="38179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0BC72-13AB-4227-B7BF-ECD6DFC11C4B}">
      <dsp:nvSpPr>
        <dsp:cNvPr id="0" name=""/>
        <dsp:cNvSpPr/>
      </dsp:nvSpPr>
      <dsp:spPr>
        <a:xfrm rot="10800000">
          <a:off x="1697023" y="453"/>
          <a:ext cx="5903002" cy="840707"/>
        </a:xfrm>
        <a:prstGeom prst="homePlate">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70728" tIns="60960" rIns="113792" bIns="60960" numCol="1" spcCol="1270" anchor="ctr" anchorCtr="0">
          <a:noAutofit/>
        </a:bodyPr>
        <a:lstStyle/>
        <a:p>
          <a:pPr lvl="0" algn="just" defTabSz="711200">
            <a:lnSpc>
              <a:spcPct val="90000"/>
            </a:lnSpc>
            <a:spcBef>
              <a:spcPct val="0"/>
            </a:spcBef>
            <a:spcAft>
              <a:spcPct val="35000"/>
            </a:spcAft>
          </a:pPr>
          <a:r>
            <a:rPr lang="es-EC" sz="1600" kern="1200" dirty="0" smtClean="0"/>
            <a:t>Realizar el diagnóstico del sector productor y exportador de flores de la provincia de Pichincha en el periodo 2012 – 2017.</a:t>
          </a:r>
          <a:endParaRPr lang="es-EC" sz="1600" kern="1200" dirty="0"/>
        </a:p>
      </dsp:txBody>
      <dsp:txXfrm rot="10800000">
        <a:off x="1907200" y="453"/>
        <a:ext cx="5692825" cy="840707"/>
      </dsp:txXfrm>
    </dsp:sp>
    <dsp:sp modelId="{7D484107-8F17-40B4-9DA6-9ADBC534F992}">
      <dsp:nvSpPr>
        <dsp:cNvPr id="0" name=""/>
        <dsp:cNvSpPr/>
      </dsp:nvSpPr>
      <dsp:spPr>
        <a:xfrm>
          <a:off x="1276669" y="453"/>
          <a:ext cx="840707" cy="840707"/>
        </a:xfrm>
        <a:prstGeom prst="ellipse">
          <a:avLst/>
        </a:prstGeom>
        <a:solidFill>
          <a:schemeClr val="accent6">
            <a:tint val="40000"/>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78AB26A-F5B6-4A8C-BFB1-583EB0E09662}">
      <dsp:nvSpPr>
        <dsp:cNvPr id="0" name=""/>
        <dsp:cNvSpPr/>
      </dsp:nvSpPr>
      <dsp:spPr>
        <a:xfrm rot="10800000">
          <a:off x="1697023" y="1092117"/>
          <a:ext cx="5903002" cy="840707"/>
        </a:xfrm>
        <a:prstGeom prst="homePlate">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70728" tIns="60960" rIns="113792" bIns="60960" numCol="1" spcCol="1270" anchor="ctr" anchorCtr="0">
          <a:noAutofit/>
        </a:bodyPr>
        <a:lstStyle/>
        <a:p>
          <a:pPr lvl="0" algn="just" defTabSz="711200">
            <a:lnSpc>
              <a:spcPct val="90000"/>
            </a:lnSpc>
            <a:spcBef>
              <a:spcPct val="0"/>
            </a:spcBef>
            <a:spcAft>
              <a:spcPct val="35000"/>
            </a:spcAft>
          </a:pPr>
          <a:r>
            <a:rPr lang="es-EC" sz="1600" kern="1200" dirty="0" smtClean="0"/>
            <a:t>Analizar los factores financieros y económicos resultantes de la Crisis en Rusia que afectan la rentabilidad del sector florícola de la Provincia de Pichincha.</a:t>
          </a:r>
          <a:endParaRPr lang="es-EC" sz="1600" kern="1200" dirty="0">
            <a:latin typeface="Times New Roman" panose="02020603050405020304" pitchFamily="18" charset="0"/>
            <a:cs typeface="Times New Roman" panose="02020603050405020304" pitchFamily="18" charset="0"/>
          </a:endParaRPr>
        </a:p>
      </dsp:txBody>
      <dsp:txXfrm rot="10800000">
        <a:off x="1907200" y="1092117"/>
        <a:ext cx="5692825" cy="840707"/>
      </dsp:txXfrm>
    </dsp:sp>
    <dsp:sp modelId="{6636A38A-CD24-4F43-8BA7-F730DB364BCD}">
      <dsp:nvSpPr>
        <dsp:cNvPr id="0" name=""/>
        <dsp:cNvSpPr/>
      </dsp:nvSpPr>
      <dsp:spPr>
        <a:xfrm>
          <a:off x="1276669" y="1092117"/>
          <a:ext cx="840707" cy="840707"/>
        </a:xfrm>
        <a:prstGeom prst="ellipse">
          <a:avLst/>
        </a:prstGeom>
        <a:solidFill>
          <a:schemeClr val="accent6">
            <a:tint val="40000"/>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0EF5F4B-2C9B-413D-A3AA-4EABDC4EFC13}">
      <dsp:nvSpPr>
        <dsp:cNvPr id="0" name=""/>
        <dsp:cNvSpPr/>
      </dsp:nvSpPr>
      <dsp:spPr>
        <a:xfrm rot="10800000">
          <a:off x="1697023" y="2183781"/>
          <a:ext cx="5903002" cy="840707"/>
        </a:xfrm>
        <a:prstGeom prst="homePlate">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70728" tIns="60960" rIns="113792" bIns="60960" numCol="1" spcCol="1270" anchor="ctr" anchorCtr="0">
          <a:noAutofit/>
        </a:bodyPr>
        <a:lstStyle/>
        <a:p>
          <a:pPr lvl="0" algn="just" defTabSz="711200">
            <a:lnSpc>
              <a:spcPct val="90000"/>
            </a:lnSpc>
            <a:spcBef>
              <a:spcPct val="0"/>
            </a:spcBef>
            <a:spcAft>
              <a:spcPct val="35000"/>
            </a:spcAft>
          </a:pPr>
          <a:r>
            <a:rPr lang="es-EC" sz="1600" kern="1200" dirty="0" smtClean="0"/>
            <a:t>Estudiar los componentes inmersos en los costos y gastos de las florícolas en la Provincia de Pichincha.</a:t>
          </a:r>
          <a:endParaRPr lang="es-EC" sz="1600" kern="1200" dirty="0"/>
        </a:p>
      </dsp:txBody>
      <dsp:txXfrm rot="10800000">
        <a:off x="1907200" y="2183781"/>
        <a:ext cx="5692825" cy="840707"/>
      </dsp:txXfrm>
    </dsp:sp>
    <dsp:sp modelId="{2C8413BD-05F4-4738-87AB-391716520EEA}">
      <dsp:nvSpPr>
        <dsp:cNvPr id="0" name=""/>
        <dsp:cNvSpPr/>
      </dsp:nvSpPr>
      <dsp:spPr>
        <a:xfrm>
          <a:off x="1276669" y="2183781"/>
          <a:ext cx="840707" cy="840707"/>
        </a:xfrm>
        <a:prstGeom prst="ellipse">
          <a:avLst/>
        </a:prstGeom>
        <a:solidFill>
          <a:schemeClr val="accent6">
            <a:tint val="40000"/>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5CC444C-5BF7-4041-A18E-F522A9F58A67}">
      <dsp:nvSpPr>
        <dsp:cNvPr id="0" name=""/>
        <dsp:cNvSpPr/>
      </dsp:nvSpPr>
      <dsp:spPr>
        <a:xfrm rot="10800000">
          <a:off x="1697023" y="3275446"/>
          <a:ext cx="5903002" cy="840707"/>
        </a:xfrm>
        <a:prstGeom prst="homePlate">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70728" tIns="60960" rIns="113792" bIns="60960" numCol="1" spcCol="1270" anchor="ctr" anchorCtr="0">
          <a:noAutofit/>
        </a:bodyPr>
        <a:lstStyle/>
        <a:p>
          <a:pPr lvl="0" algn="just" defTabSz="711200">
            <a:lnSpc>
              <a:spcPct val="90000"/>
            </a:lnSpc>
            <a:spcBef>
              <a:spcPct val="0"/>
            </a:spcBef>
            <a:spcAft>
              <a:spcPct val="35000"/>
            </a:spcAft>
          </a:pPr>
          <a:r>
            <a:rPr lang="es-EC" sz="1600" kern="1200" smtClean="0"/>
            <a:t>Evaluar los indicadores de rentabilidad de las empresas del sector florícola de la provincia de Pichincha en el periodo 2012 – 2017 </a:t>
          </a:r>
          <a:endParaRPr lang="es-EC" sz="1600" kern="1200" dirty="0"/>
        </a:p>
      </dsp:txBody>
      <dsp:txXfrm rot="10800000">
        <a:off x="1907200" y="3275446"/>
        <a:ext cx="5692825" cy="840707"/>
      </dsp:txXfrm>
    </dsp:sp>
    <dsp:sp modelId="{7761B819-45AB-4A24-B454-04EA1543FF0C}">
      <dsp:nvSpPr>
        <dsp:cNvPr id="0" name=""/>
        <dsp:cNvSpPr/>
      </dsp:nvSpPr>
      <dsp:spPr>
        <a:xfrm>
          <a:off x="1276669" y="3275446"/>
          <a:ext cx="840707" cy="840707"/>
        </a:xfrm>
        <a:prstGeom prst="ellipse">
          <a:avLst/>
        </a:prstGeom>
        <a:solidFill>
          <a:schemeClr val="accent6">
            <a:tint val="40000"/>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2126AF7-9C83-4D5A-A7FD-1BAF62E6AA26}">
      <dsp:nvSpPr>
        <dsp:cNvPr id="0" name=""/>
        <dsp:cNvSpPr/>
      </dsp:nvSpPr>
      <dsp:spPr>
        <a:xfrm rot="10800000">
          <a:off x="1697023" y="4367110"/>
          <a:ext cx="5903002" cy="840707"/>
        </a:xfrm>
        <a:prstGeom prst="homePlate">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70728" tIns="60960" rIns="113792" bIns="60960" numCol="1" spcCol="1270" anchor="ctr" anchorCtr="0">
          <a:noAutofit/>
        </a:bodyPr>
        <a:lstStyle/>
        <a:p>
          <a:pPr lvl="0" algn="just" defTabSz="711200">
            <a:lnSpc>
              <a:spcPct val="90000"/>
            </a:lnSpc>
            <a:spcBef>
              <a:spcPct val="0"/>
            </a:spcBef>
            <a:spcAft>
              <a:spcPct val="35000"/>
            </a:spcAft>
          </a:pPr>
          <a:r>
            <a:rPr lang="es-EC" sz="1600" kern="1200" smtClean="0"/>
            <a:t>Determinar el efecto de la Crisis Rusa en el cierre y fusión de fincas en la Provincia de Pichincha.</a:t>
          </a:r>
          <a:endParaRPr lang="es-EC" sz="1600" kern="1200" dirty="0"/>
        </a:p>
      </dsp:txBody>
      <dsp:txXfrm rot="10800000">
        <a:off x="1907200" y="4367110"/>
        <a:ext cx="5692825" cy="840707"/>
      </dsp:txXfrm>
    </dsp:sp>
    <dsp:sp modelId="{57F1DC36-EE8A-4A8E-BD3B-6669DDE6C743}">
      <dsp:nvSpPr>
        <dsp:cNvPr id="0" name=""/>
        <dsp:cNvSpPr/>
      </dsp:nvSpPr>
      <dsp:spPr>
        <a:xfrm>
          <a:off x="1276669" y="4367110"/>
          <a:ext cx="840707" cy="840707"/>
        </a:xfrm>
        <a:prstGeom prst="ellipse">
          <a:avLst/>
        </a:prstGeom>
        <a:solidFill>
          <a:schemeClr val="accent6">
            <a:tint val="40000"/>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6611D-B65F-47F8-948C-4EE5AA37D7BC}">
      <dsp:nvSpPr>
        <dsp:cNvPr id="0" name=""/>
        <dsp:cNvSpPr/>
      </dsp:nvSpPr>
      <dsp:spPr>
        <a:xfrm>
          <a:off x="1029" y="364983"/>
          <a:ext cx="4014976" cy="240898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H1: La Crisis Económica de Rusia ha incidido en la rentabilidad de las empresas del sector florícola de la provincia de Pichincha. </a:t>
          </a:r>
          <a:endParaRPr lang="es-EC" sz="2600" kern="1200" dirty="0">
            <a:latin typeface="Times New Roman" panose="02020603050405020304" pitchFamily="18" charset="0"/>
            <a:cs typeface="Times New Roman" panose="02020603050405020304" pitchFamily="18" charset="0"/>
          </a:endParaRPr>
        </a:p>
      </dsp:txBody>
      <dsp:txXfrm>
        <a:off x="1029" y="364983"/>
        <a:ext cx="4014976" cy="2408985"/>
      </dsp:txXfrm>
    </dsp:sp>
    <dsp:sp modelId="{D0B429AC-6953-40A7-9C27-89D2A36E0CA6}">
      <dsp:nvSpPr>
        <dsp:cNvPr id="0" name=""/>
        <dsp:cNvSpPr/>
      </dsp:nvSpPr>
      <dsp:spPr>
        <a:xfrm>
          <a:off x="4417503" y="364983"/>
          <a:ext cx="4014976" cy="2408985"/>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smtClean="0"/>
            <a:t>H0: La Crisis Económica de Rusia no ha incidido en la rentabilidad de las empresas del sector florícola de la provincia de Pichincha. </a:t>
          </a:r>
          <a:endParaRPr lang="es-EC" sz="2600" kern="1200" dirty="0">
            <a:latin typeface="Times New Roman" panose="02020603050405020304" pitchFamily="18" charset="0"/>
            <a:cs typeface="Times New Roman" panose="02020603050405020304" pitchFamily="18" charset="0"/>
          </a:endParaRPr>
        </a:p>
      </dsp:txBody>
      <dsp:txXfrm>
        <a:off x="4417503" y="364983"/>
        <a:ext cx="4014976" cy="24089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91CE1-90F2-4716-A88C-4A7709D92F20}">
      <dsp:nvSpPr>
        <dsp:cNvPr id="0" name=""/>
        <dsp:cNvSpPr/>
      </dsp:nvSpPr>
      <dsp:spPr>
        <a:xfrm>
          <a:off x="661227" y="442"/>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r>
            <a:rPr lang="es-ES" sz="2600" b="1" kern="1200" dirty="0" smtClean="0"/>
            <a:t>Adam Smith</a:t>
          </a:r>
          <a:endParaRPr lang="es-ES" sz="2600" b="1" kern="1200" dirty="0"/>
        </a:p>
      </dsp:txBody>
      <dsp:txXfrm>
        <a:off x="661227" y="442"/>
        <a:ext cx="6315075" cy="574097"/>
      </dsp:txXfrm>
    </dsp:sp>
    <dsp:sp modelId="{89FA9940-ED75-4AEB-997B-08E8D8071C2F}">
      <dsp:nvSpPr>
        <dsp:cNvPr id="0" name=""/>
        <dsp:cNvSpPr/>
      </dsp:nvSpPr>
      <dsp:spPr>
        <a:xfrm>
          <a:off x="661227" y="574540"/>
          <a:ext cx="1477727" cy="1169458"/>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5D8ACF-AF69-4996-9121-396081F9E7BF}">
      <dsp:nvSpPr>
        <dsp:cNvPr id="0" name=""/>
        <dsp:cNvSpPr/>
      </dsp:nvSpPr>
      <dsp:spPr>
        <a:xfrm>
          <a:off x="1548845" y="574540"/>
          <a:ext cx="1477727" cy="1169458"/>
        </a:xfrm>
        <a:prstGeom prst="chevron">
          <a:avLst>
            <a:gd name="adj" fmla="val 70610"/>
          </a:avLst>
        </a:prstGeom>
        <a:solidFill>
          <a:schemeClr val="accent5">
            <a:hueOff val="-367667"/>
            <a:satOff val="-511"/>
            <a:lumOff val="-196"/>
            <a:alphaOff val="0"/>
          </a:schemeClr>
        </a:solidFill>
        <a:ln w="25400" cap="flat" cmpd="sng" algn="ctr">
          <a:solidFill>
            <a:schemeClr val="accent5">
              <a:hueOff val="-367667"/>
              <a:satOff val="-511"/>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526B78-76AE-465E-857E-49DC798D3449}">
      <dsp:nvSpPr>
        <dsp:cNvPr id="0" name=""/>
        <dsp:cNvSpPr/>
      </dsp:nvSpPr>
      <dsp:spPr>
        <a:xfrm>
          <a:off x="2437166" y="574540"/>
          <a:ext cx="1477727" cy="1169458"/>
        </a:xfrm>
        <a:prstGeom prst="chevron">
          <a:avLst>
            <a:gd name="adj" fmla="val 70610"/>
          </a:avLst>
        </a:prstGeom>
        <a:solidFill>
          <a:schemeClr val="accent5">
            <a:hueOff val="-735334"/>
            <a:satOff val="-1023"/>
            <a:lumOff val="-392"/>
            <a:alphaOff val="0"/>
          </a:schemeClr>
        </a:solidFill>
        <a:ln w="25400" cap="flat" cmpd="sng" algn="ctr">
          <a:solidFill>
            <a:schemeClr val="accent5">
              <a:hueOff val="-735334"/>
              <a:satOff val="-1023"/>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14ECE5-49D4-4EC3-90E6-A0D176C82E33}">
      <dsp:nvSpPr>
        <dsp:cNvPr id="0" name=""/>
        <dsp:cNvSpPr/>
      </dsp:nvSpPr>
      <dsp:spPr>
        <a:xfrm>
          <a:off x="3324785" y="574540"/>
          <a:ext cx="1477727" cy="1169458"/>
        </a:xfrm>
        <a:prstGeom prst="chevron">
          <a:avLst>
            <a:gd name="adj" fmla="val 70610"/>
          </a:avLst>
        </a:prstGeom>
        <a:solidFill>
          <a:schemeClr val="accent5">
            <a:hueOff val="-1103002"/>
            <a:satOff val="-1534"/>
            <a:lumOff val="-588"/>
            <a:alphaOff val="0"/>
          </a:schemeClr>
        </a:solidFill>
        <a:ln w="25400" cap="flat" cmpd="sng" algn="ctr">
          <a:solidFill>
            <a:schemeClr val="accent5">
              <a:hueOff val="-1103002"/>
              <a:satOff val="-1534"/>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FBF0A-67E5-4661-936B-B8E9087E498E}">
      <dsp:nvSpPr>
        <dsp:cNvPr id="0" name=""/>
        <dsp:cNvSpPr/>
      </dsp:nvSpPr>
      <dsp:spPr>
        <a:xfrm>
          <a:off x="4213105" y="574540"/>
          <a:ext cx="1477727" cy="1169458"/>
        </a:xfrm>
        <a:prstGeom prst="chevron">
          <a:avLst>
            <a:gd name="adj" fmla="val 70610"/>
          </a:avLst>
        </a:prstGeom>
        <a:solidFill>
          <a:schemeClr val="accent5">
            <a:hueOff val="-1470669"/>
            <a:satOff val="-2046"/>
            <a:lumOff val="-784"/>
            <a:alphaOff val="0"/>
          </a:schemeClr>
        </a:solidFill>
        <a:ln w="25400" cap="flat" cmpd="sng" algn="ctr">
          <a:solidFill>
            <a:schemeClr val="accent5">
              <a:hueOff val="-1470669"/>
              <a:satOff val="-2046"/>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0A6034-3D21-457A-A921-5B212B1CC7B5}">
      <dsp:nvSpPr>
        <dsp:cNvPr id="0" name=""/>
        <dsp:cNvSpPr/>
      </dsp:nvSpPr>
      <dsp:spPr>
        <a:xfrm>
          <a:off x="5100724" y="574540"/>
          <a:ext cx="1477727" cy="1169458"/>
        </a:xfrm>
        <a:prstGeom prst="chevron">
          <a:avLst>
            <a:gd name="adj" fmla="val 70610"/>
          </a:avLst>
        </a:prstGeom>
        <a:solidFill>
          <a:schemeClr val="accent5">
            <a:hueOff val="-1838336"/>
            <a:satOff val="-2557"/>
            <a:lumOff val="-981"/>
            <a:alphaOff val="0"/>
          </a:schemeClr>
        </a:solidFill>
        <a:ln w="25400" cap="flat" cmpd="sng" algn="ctr">
          <a:solidFill>
            <a:schemeClr val="accent5">
              <a:hueOff val="-1838336"/>
              <a:satOff val="-2557"/>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3C893-3C84-4F8B-9BEA-4534C303548D}">
      <dsp:nvSpPr>
        <dsp:cNvPr id="0" name=""/>
        <dsp:cNvSpPr/>
      </dsp:nvSpPr>
      <dsp:spPr>
        <a:xfrm>
          <a:off x="5989045" y="574540"/>
          <a:ext cx="1477727" cy="1169458"/>
        </a:xfrm>
        <a:prstGeom prst="chevron">
          <a:avLst>
            <a:gd name="adj" fmla="val 70610"/>
          </a:avLst>
        </a:prstGeom>
        <a:solidFill>
          <a:schemeClr val="accent5">
            <a:hueOff val="-2206003"/>
            <a:satOff val="-3068"/>
            <a:lumOff val="-1177"/>
            <a:alphaOff val="0"/>
          </a:schemeClr>
        </a:solidFill>
        <a:ln w="25400" cap="flat" cmpd="sng" algn="ctr">
          <a:solidFill>
            <a:schemeClr val="accent5">
              <a:hueOff val="-2206003"/>
              <a:satOff val="-3068"/>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0F0849-5B61-4218-A87D-CFAD6C25E676}">
      <dsp:nvSpPr>
        <dsp:cNvPr id="0" name=""/>
        <dsp:cNvSpPr/>
      </dsp:nvSpPr>
      <dsp:spPr>
        <a:xfrm>
          <a:off x="661227" y="691486"/>
          <a:ext cx="6397170" cy="935566"/>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040"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Teoría de la Ventaja Absoluta</a:t>
          </a:r>
          <a:endParaRPr lang="es-ES" sz="2600" b="1" kern="1200" dirty="0"/>
        </a:p>
      </dsp:txBody>
      <dsp:txXfrm>
        <a:off x="661227" y="691486"/>
        <a:ext cx="6397170" cy="935566"/>
      </dsp:txXfrm>
    </dsp:sp>
    <dsp:sp modelId="{56B56B7E-8149-479A-895D-7614EC7307D8}">
      <dsp:nvSpPr>
        <dsp:cNvPr id="0" name=""/>
        <dsp:cNvSpPr/>
      </dsp:nvSpPr>
      <dsp:spPr>
        <a:xfrm>
          <a:off x="661227" y="1837555"/>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r>
            <a:rPr lang="es-ES" sz="2600" b="1" kern="1200" dirty="0" smtClean="0"/>
            <a:t>Michel Porter</a:t>
          </a:r>
          <a:endParaRPr lang="es-ES" sz="2600" b="1" kern="1200" dirty="0"/>
        </a:p>
      </dsp:txBody>
      <dsp:txXfrm>
        <a:off x="661227" y="1837555"/>
        <a:ext cx="6315075" cy="574097"/>
      </dsp:txXfrm>
    </dsp:sp>
    <dsp:sp modelId="{F5798300-FBCD-4CAD-88B5-82C67EA8EE04}">
      <dsp:nvSpPr>
        <dsp:cNvPr id="0" name=""/>
        <dsp:cNvSpPr/>
      </dsp:nvSpPr>
      <dsp:spPr>
        <a:xfrm>
          <a:off x="661227" y="2411653"/>
          <a:ext cx="1477727" cy="1169458"/>
        </a:xfrm>
        <a:prstGeom prst="chevron">
          <a:avLst>
            <a:gd name="adj" fmla="val 70610"/>
          </a:avLst>
        </a:prstGeom>
        <a:solidFill>
          <a:schemeClr val="accent5">
            <a:hueOff val="-2573671"/>
            <a:satOff val="-3580"/>
            <a:lumOff val="-1373"/>
            <a:alphaOff val="0"/>
          </a:schemeClr>
        </a:solidFill>
        <a:ln w="25400" cap="flat" cmpd="sng" algn="ctr">
          <a:solidFill>
            <a:schemeClr val="accent5">
              <a:hueOff val="-2573671"/>
              <a:satOff val="-358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A1AC0-2965-43F0-B8F0-FCBB9558A009}">
      <dsp:nvSpPr>
        <dsp:cNvPr id="0" name=""/>
        <dsp:cNvSpPr/>
      </dsp:nvSpPr>
      <dsp:spPr>
        <a:xfrm>
          <a:off x="1548845" y="2411653"/>
          <a:ext cx="1477727" cy="1169458"/>
        </a:xfrm>
        <a:prstGeom prst="chevron">
          <a:avLst>
            <a:gd name="adj" fmla="val 70610"/>
          </a:avLst>
        </a:prstGeom>
        <a:solidFill>
          <a:schemeClr val="accent5">
            <a:hueOff val="-2941338"/>
            <a:satOff val="-4091"/>
            <a:lumOff val="-1569"/>
            <a:alphaOff val="0"/>
          </a:schemeClr>
        </a:solidFill>
        <a:ln w="25400" cap="flat" cmpd="sng" algn="ctr">
          <a:solidFill>
            <a:schemeClr val="accent5">
              <a:hueOff val="-2941338"/>
              <a:satOff val="-4091"/>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52332B-DAAE-43EA-A915-BA58232AA173}">
      <dsp:nvSpPr>
        <dsp:cNvPr id="0" name=""/>
        <dsp:cNvSpPr/>
      </dsp:nvSpPr>
      <dsp:spPr>
        <a:xfrm>
          <a:off x="2437166" y="2411653"/>
          <a:ext cx="1477727" cy="1169458"/>
        </a:xfrm>
        <a:prstGeom prst="chevron">
          <a:avLst>
            <a:gd name="adj" fmla="val 70610"/>
          </a:avLst>
        </a:prstGeom>
        <a:solidFill>
          <a:schemeClr val="accent5">
            <a:hueOff val="-3309005"/>
            <a:satOff val="-4603"/>
            <a:lumOff val="-1765"/>
            <a:alphaOff val="0"/>
          </a:schemeClr>
        </a:solidFill>
        <a:ln w="25400" cap="flat" cmpd="sng" algn="ctr">
          <a:solidFill>
            <a:schemeClr val="accent5">
              <a:hueOff val="-3309005"/>
              <a:satOff val="-4603"/>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AFAD77-AC7D-48D3-9851-0AA7CBB09C01}">
      <dsp:nvSpPr>
        <dsp:cNvPr id="0" name=""/>
        <dsp:cNvSpPr/>
      </dsp:nvSpPr>
      <dsp:spPr>
        <a:xfrm>
          <a:off x="3324785" y="2411653"/>
          <a:ext cx="1477727" cy="1169458"/>
        </a:xfrm>
        <a:prstGeom prst="chevron">
          <a:avLst>
            <a:gd name="adj" fmla="val 70610"/>
          </a:avLst>
        </a:prstGeom>
        <a:solidFill>
          <a:schemeClr val="accent5">
            <a:hueOff val="-3676672"/>
            <a:satOff val="-5114"/>
            <a:lumOff val="-1961"/>
            <a:alphaOff val="0"/>
          </a:schemeClr>
        </a:solidFill>
        <a:ln w="25400" cap="flat" cmpd="sng" algn="ctr">
          <a:solidFill>
            <a:schemeClr val="accent5">
              <a:hueOff val="-3676672"/>
              <a:satOff val="-5114"/>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39CAE4-E78C-471D-A6BB-DA1FACA2B92C}">
      <dsp:nvSpPr>
        <dsp:cNvPr id="0" name=""/>
        <dsp:cNvSpPr/>
      </dsp:nvSpPr>
      <dsp:spPr>
        <a:xfrm>
          <a:off x="4213105" y="2411653"/>
          <a:ext cx="1477727" cy="1169458"/>
        </a:xfrm>
        <a:prstGeom prst="chevron">
          <a:avLst>
            <a:gd name="adj" fmla="val 70610"/>
          </a:avLst>
        </a:prstGeom>
        <a:solidFill>
          <a:schemeClr val="accent5">
            <a:hueOff val="-4044339"/>
            <a:satOff val="-5625"/>
            <a:lumOff val="-2157"/>
            <a:alphaOff val="0"/>
          </a:schemeClr>
        </a:solidFill>
        <a:ln w="25400" cap="flat" cmpd="sng" algn="ctr">
          <a:solidFill>
            <a:schemeClr val="accent5">
              <a:hueOff val="-4044339"/>
              <a:satOff val="-5625"/>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6F3D4-CADA-420C-BAA4-FD8FA2BE191B}">
      <dsp:nvSpPr>
        <dsp:cNvPr id="0" name=""/>
        <dsp:cNvSpPr/>
      </dsp:nvSpPr>
      <dsp:spPr>
        <a:xfrm>
          <a:off x="5100724" y="2411653"/>
          <a:ext cx="1477727" cy="1169458"/>
        </a:xfrm>
        <a:prstGeom prst="chevron">
          <a:avLst>
            <a:gd name="adj" fmla="val 70610"/>
          </a:avLst>
        </a:prstGeom>
        <a:solidFill>
          <a:schemeClr val="accent5">
            <a:hueOff val="-4412007"/>
            <a:satOff val="-6137"/>
            <a:lumOff val="-2353"/>
            <a:alphaOff val="0"/>
          </a:schemeClr>
        </a:solidFill>
        <a:ln w="25400" cap="flat" cmpd="sng" algn="ctr">
          <a:solidFill>
            <a:schemeClr val="accent5">
              <a:hueOff val="-4412007"/>
              <a:satOff val="-6137"/>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1F9E1F-3CBC-4B8D-B964-66E822EB1F79}">
      <dsp:nvSpPr>
        <dsp:cNvPr id="0" name=""/>
        <dsp:cNvSpPr/>
      </dsp:nvSpPr>
      <dsp:spPr>
        <a:xfrm>
          <a:off x="5989045" y="2411653"/>
          <a:ext cx="1477727" cy="1169458"/>
        </a:xfrm>
        <a:prstGeom prst="chevron">
          <a:avLst>
            <a:gd name="adj" fmla="val 70610"/>
          </a:avLst>
        </a:prstGeom>
        <a:solidFill>
          <a:schemeClr val="accent5">
            <a:hueOff val="-4779674"/>
            <a:satOff val="-6648"/>
            <a:lumOff val="-2549"/>
            <a:alphaOff val="0"/>
          </a:schemeClr>
        </a:solidFill>
        <a:ln w="25400" cap="flat" cmpd="sng" algn="ctr">
          <a:solidFill>
            <a:schemeClr val="accent5">
              <a:hueOff val="-4779674"/>
              <a:satOff val="-6648"/>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BFBCDD-FEC8-4B2C-B6D6-3BB168505CD1}">
      <dsp:nvSpPr>
        <dsp:cNvPr id="0" name=""/>
        <dsp:cNvSpPr/>
      </dsp:nvSpPr>
      <dsp:spPr>
        <a:xfrm>
          <a:off x="661227" y="2528599"/>
          <a:ext cx="6397170" cy="935566"/>
        </a:xfrm>
        <a:prstGeom prst="rect">
          <a:avLst/>
        </a:prstGeom>
        <a:solidFill>
          <a:schemeClr val="lt1">
            <a:hueOff val="0"/>
            <a:satOff val="0"/>
            <a:lumOff val="0"/>
            <a:alphaOff val="0"/>
          </a:schemeClr>
        </a:solidFill>
        <a:ln w="25400" cap="flat" cmpd="sng" algn="ctr">
          <a:solidFill>
            <a:schemeClr val="accent5">
              <a:hueOff val="-3676672"/>
              <a:satOff val="-5114"/>
              <a:lumOff val="-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040"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Teoría de la Ventaja Competitiva</a:t>
          </a:r>
          <a:endParaRPr lang="es-ES" sz="2600" kern="1200" dirty="0"/>
        </a:p>
      </dsp:txBody>
      <dsp:txXfrm>
        <a:off x="661227" y="2528599"/>
        <a:ext cx="6397170" cy="935566"/>
      </dsp:txXfrm>
    </dsp:sp>
    <dsp:sp modelId="{597C510F-6DE1-47EC-B831-1C9565B84953}">
      <dsp:nvSpPr>
        <dsp:cNvPr id="0" name=""/>
        <dsp:cNvSpPr/>
      </dsp:nvSpPr>
      <dsp:spPr>
        <a:xfrm>
          <a:off x="661227" y="3674668"/>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r>
            <a:rPr lang="es-ES" sz="2600" b="1" i="0" kern="1200" dirty="0" smtClean="0"/>
            <a:t>John Maynard Keynes</a:t>
          </a:r>
          <a:endParaRPr lang="es-ES" sz="2600" kern="1200" dirty="0"/>
        </a:p>
      </dsp:txBody>
      <dsp:txXfrm>
        <a:off x="661227" y="3674668"/>
        <a:ext cx="6315075" cy="574097"/>
      </dsp:txXfrm>
    </dsp:sp>
    <dsp:sp modelId="{CAD2F33E-1F83-4470-98E2-33EC5C3F3105}">
      <dsp:nvSpPr>
        <dsp:cNvPr id="0" name=""/>
        <dsp:cNvSpPr/>
      </dsp:nvSpPr>
      <dsp:spPr>
        <a:xfrm>
          <a:off x="661227" y="4248765"/>
          <a:ext cx="1477727" cy="1169458"/>
        </a:xfrm>
        <a:prstGeom prst="chevron">
          <a:avLst>
            <a:gd name="adj" fmla="val 70610"/>
          </a:avLst>
        </a:prstGeom>
        <a:solidFill>
          <a:schemeClr val="accent5">
            <a:hueOff val="-5147341"/>
            <a:satOff val="-7160"/>
            <a:lumOff val="-2745"/>
            <a:alphaOff val="0"/>
          </a:schemeClr>
        </a:solidFill>
        <a:ln w="25400" cap="flat" cmpd="sng" algn="ctr">
          <a:solidFill>
            <a:schemeClr val="accent5">
              <a:hueOff val="-5147341"/>
              <a:satOff val="-716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9E08C-C14A-4371-9727-3E098FBCA104}">
      <dsp:nvSpPr>
        <dsp:cNvPr id="0" name=""/>
        <dsp:cNvSpPr/>
      </dsp:nvSpPr>
      <dsp:spPr>
        <a:xfrm>
          <a:off x="1548845" y="4248765"/>
          <a:ext cx="1477727" cy="1169458"/>
        </a:xfrm>
        <a:prstGeom prst="chevron">
          <a:avLst>
            <a:gd name="adj" fmla="val 70610"/>
          </a:avLst>
        </a:prstGeom>
        <a:solidFill>
          <a:schemeClr val="accent5">
            <a:hueOff val="-5515009"/>
            <a:satOff val="-7671"/>
            <a:lumOff val="-2942"/>
            <a:alphaOff val="0"/>
          </a:schemeClr>
        </a:solidFill>
        <a:ln w="25400" cap="flat" cmpd="sng" algn="ctr">
          <a:solidFill>
            <a:schemeClr val="accent5">
              <a:hueOff val="-5515009"/>
              <a:satOff val="-7671"/>
              <a:lumOff val="-29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86B8B7-B175-4EA6-8C64-299D4F32E2F7}">
      <dsp:nvSpPr>
        <dsp:cNvPr id="0" name=""/>
        <dsp:cNvSpPr/>
      </dsp:nvSpPr>
      <dsp:spPr>
        <a:xfrm>
          <a:off x="2437166" y="4248765"/>
          <a:ext cx="1477727" cy="1169458"/>
        </a:xfrm>
        <a:prstGeom prst="chevron">
          <a:avLst>
            <a:gd name="adj" fmla="val 70610"/>
          </a:avLst>
        </a:prstGeom>
        <a:solidFill>
          <a:schemeClr val="accent5">
            <a:hueOff val="-5882676"/>
            <a:satOff val="-8182"/>
            <a:lumOff val="-3138"/>
            <a:alphaOff val="0"/>
          </a:schemeClr>
        </a:solidFill>
        <a:ln w="25400" cap="flat" cmpd="sng" algn="ctr">
          <a:solidFill>
            <a:schemeClr val="accent5">
              <a:hueOff val="-5882676"/>
              <a:satOff val="-8182"/>
              <a:lumOff val="-31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78802C-03BE-4077-9EE5-9F5BE739485E}">
      <dsp:nvSpPr>
        <dsp:cNvPr id="0" name=""/>
        <dsp:cNvSpPr/>
      </dsp:nvSpPr>
      <dsp:spPr>
        <a:xfrm>
          <a:off x="3324785" y="4248765"/>
          <a:ext cx="1477727" cy="1169458"/>
        </a:xfrm>
        <a:prstGeom prst="chevron">
          <a:avLst>
            <a:gd name="adj" fmla="val 70610"/>
          </a:avLst>
        </a:prstGeom>
        <a:solidFill>
          <a:schemeClr val="accent5">
            <a:hueOff val="-6250343"/>
            <a:satOff val="-8694"/>
            <a:lumOff val="-3334"/>
            <a:alphaOff val="0"/>
          </a:schemeClr>
        </a:solidFill>
        <a:ln w="25400" cap="flat" cmpd="sng" algn="ctr">
          <a:solidFill>
            <a:schemeClr val="accent5">
              <a:hueOff val="-6250343"/>
              <a:satOff val="-8694"/>
              <a:lumOff val="-3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18E49-579E-47DB-BFA2-846B93D54EC0}">
      <dsp:nvSpPr>
        <dsp:cNvPr id="0" name=""/>
        <dsp:cNvSpPr/>
      </dsp:nvSpPr>
      <dsp:spPr>
        <a:xfrm>
          <a:off x="4213105" y="4248765"/>
          <a:ext cx="1477727" cy="1169458"/>
        </a:xfrm>
        <a:prstGeom prst="chevron">
          <a:avLst>
            <a:gd name="adj" fmla="val 70610"/>
          </a:avLst>
        </a:prstGeom>
        <a:solidFill>
          <a:schemeClr val="accent5">
            <a:hueOff val="-6618010"/>
            <a:satOff val="-9205"/>
            <a:lumOff val="-3530"/>
            <a:alphaOff val="0"/>
          </a:schemeClr>
        </a:solidFill>
        <a:ln w="25400" cap="flat" cmpd="sng" algn="ctr">
          <a:solidFill>
            <a:schemeClr val="accent5">
              <a:hueOff val="-6618010"/>
              <a:satOff val="-9205"/>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EA5EAC-F889-4FD8-ADFF-6C4C3633786E}">
      <dsp:nvSpPr>
        <dsp:cNvPr id="0" name=""/>
        <dsp:cNvSpPr/>
      </dsp:nvSpPr>
      <dsp:spPr>
        <a:xfrm>
          <a:off x="5100724" y="4248765"/>
          <a:ext cx="1477727" cy="1169458"/>
        </a:xfrm>
        <a:prstGeom prst="chevron">
          <a:avLst>
            <a:gd name="adj" fmla="val 70610"/>
          </a:avLst>
        </a:prstGeom>
        <a:solidFill>
          <a:schemeClr val="accent5">
            <a:hueOff val="-6985677"/>
            <a:satOff val="-9717"/>
            <a:lumOff val="-3726"/>
            <a:alphaOff val="0"/>
          </a:schemeClr>
        </a:solidFill>
        <a:ln w="25400" cap="flat" cmpd="sng" algn="ctr">
          <a:solidFill>
            <a:schemeClr val="accent5">
              <a:hueOff val="-6985677"/>
              <a:satOff val="-9717"/>
              <a:lumOff val="-3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1A81C-2D10-4188-A678-9176F667B527}">
      <dsp:nvSpPr>
        <dsp:cNvPr id="0" name=""/>
        <dsp:cNvSpPr/>
      </dsp:nvSpPr>
      <dsp:spPr>
        <a:xfrm>
          <a:off x="5989045" y="4248765"/>
          <a:ext cx="1477727" cy="1169458"/>
        </a:xfrm>
        <a:prstGeom prst="chevron">
          <a:avLst>
            <a:gd name="adj" fmla="val 70610"/>
          </a:avLst>
        </a:prstGeom>
        <a:solidFill>
          <a:schemeClr val="accent5">
            <a:hueOff val="-7353344"/>
            <a:satOff val="-10228"/>
            <a:lumOff val="-3922"/>
            <a:alphaOff val="0"/>
          </a:schemeClr>
        </a:solidFill>
        <a:ln w="254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A13D8F-E3A4-4B0B-9BD6-756DCF505EAE}">
      <dsp:nvSpPr>
        <dsp:cNvPr id="0" name=""/>
        <dsp:cNvSpPr/>
      </dsp:nvSpPr>
      <dsp:spPr>
        <a:xfrm>
          <a:off x="661227" y="4365711"/>
          <a:ext cx="6397170" cy="935566"/>
        </a:xfrm>
        <a:prstGeom prst="rect">
          <a:avLst/>
        </a:prstGeom>
        <a:solidFill>
          <a:schemeClr val="lt1">
            <a:hueOff val="0"/>
            <a:satOff val="0"/>
            <a:lumOff val="0"/>
            <a:alphaOff val="0"/>
          </a:schemeClr>
        </a:solidFill>
        <a:ln w="254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040"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Teoría Económica</a:t>
          </a:r>
          <a:endParaRPr lang="es-ES" sz="2600" kern="1200" dirty="0"/>
        </a:p>
      </dsp:txBody>
      <dsp:txXfrm>
        <a:off x="661227" y="4365711"/>
        <a:ext cx="6397170" cy="9355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28F5E-651D-450A-ABC9-B187CA5DE7A9}">
      <dsp:nvSpPr>
        <dsp:cNvPr id="0" name=""/>
        <dsp:cNvSpPr/>
      </dsp:nvSpPr>
      <dsp:spPr>
        <a:xfrm rot="5400000">
          <a:off x="621019" y="1347486"/>
          <a:ext cx="1191735" cy="1356748"/>
        </a:xfrm>
        <a:prstGeom prst="bentUpArrow">
          <a:avLst>
            <a:gd name="adj1" fmla="val 32840"/>
            <a:gd name="adj2" fmla="val 25000"/>
            <a:gd name="adj3" fmla="val 35780"/>
          </a:avLst>
        </a:prstGeom>
        <a:solidFill>
          <a:schemeClr val="accent6">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83CEF14-AAC3-478F-BBEE-9F0011495CF4}">
      <dsp:nvSpPr>
        <dsp:cNvPr id="0" name=""/>
        <dsp:cNvSpPr/>
      </dsp:nvSpPr>
      <dsp:spPr>
        <a:xfrm>
          <a:off x="305282" y="26423"/>
          <a:ext cx="2006181" cy="1404261"/>
        </a:xfrm>
        <a:prstGeom prst="roundRect">
          <a:avLst>
            <a:gd name="adj" fmla="val 16670"/>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La cadena de producción del sector florícola esta potenciado por las pequeñas fincas</a:t>
          </a:r>
          <a:endParaRPr lang="es-ES" sz="1400" kern="1200" dirty="0">
            <a:solidFill>
              <a:schemeClr val="tx1"/>
            </a:solidFill>
          </a:endParaRPr>
        </a:p>
      </dsp:txBody>
      <dsp:txXfrm>
        <a:off x="373845" y="94986"/>
        <a:ext cx="1869055" cy="1267135"/>
      </dsp:txXfrm>
    </dsp:sp>
    <dsp:sp modelId="{F07A7618-D534-4D50-9DB8-8469AF022EA1}">
      <dsp:nvSpPr>
        <dsp:cNvPr id="0" name=""/>
        <dsp:cNvSpPr/>
      </dsp:nvSpPr>
      <dsp:spPr>
        <a:xfrm>
          <a:off x="2311463" y="160352"/>
          <a:ext cx="1459105" cy="1134986"/>
        </a:xfrm>
        <a:prstGeom prst="rect">
          <a:avLst/>
        </a:prstGeom>
        <a:noFill/>
        <a:ln>
          <a:noFill/>
        </a:ln>
        <a:effectLst/>
      </dsp:spPr>
      <dsp:style>
        <a:lnRef idx="0">
          <a:scrgbClr r="0" g="0" b="0"/>
        </a:lnRef>
        <a:fillRef idx="0">
          <a:scrgbClr r="0" g="0" b="0"/>
        </a:fillRef>
        <a:effectRef idx="0">
          <a:scrgbClr r="0" g="0" b="0"/>
        </a:effectRef>
        <a:fontRef idx="minor"/>
      </dsp:style>
    </dsp:sp>
    <dsp:sp modelId="{EFE8AAF4-7017-4F83-9334-D6476BA4F914}">
      <dsp:nvSpPr>
        <dsp:cNvPr id="0" name=""/>
        <dsp:cNvSpPr/>
      </dsp:nvSpPr>
      <dsp:spPr>
        <a:xfrm rot="5400000">
          <a:off x="2284357" y="2924935"/>
          <a:ext cx="1191735" cy="1356748"/>
        </a:xfrm>
        <a:prstGeom prst="bentUpArrow">
          <a:avLst>
            <a:gd name="adj1" fmla="val 32840"/>
            <a:gd name="adj2" fmla="val 25000"/>
            <a:gd name="adj3" fmla="val 35780"/>
          </a:avLst>
        </a:prstGeom>
        <a:solidFill>
          <a:schemeClr val="accent6">
            <a:tint val="50000"/>
            <a:hueOff val="44616"/>
            <a:satOff val="-2378"/>
            <a:lumOff val="12236"/>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3D40312-F243-4CF5-934D-F9CB3621E455}">
      <dsp:nvSpPr>
        <dsp:cNvPr id="0" name=""/>
        <dsp:cNvSpPr/>
      </dsp:nvSpPr>
      <dsp:spPr>
        <a:xfrm>
          <a:off x="1968619" y="1603873"/>
          <a:ext cx="2006181" cy="1404261"/>
        </a:xfrm>
        <a:prstGeom prst="roundRect">
          <a:avLst>
            <a:gd name="adj" fmla="val 16670"/>
          </a:avLst>
        </a:prstGeom>
        <a:gradFill rotWithShape="0">
          <a:gsLst>
            <a:gs pos="0">
              <a:schemeClr val="accent6">
                <a:alpha val="90000"/>
                <a:hueOff val="0"/>
                <a:satOff val="0"/>
                <a:lumOff val="0"/>
                <a:alphaOff val="-20000"/>
                <a:shade val="51000"/>
                <a:satMod val="130000"/>
              </a:schemeClr>
            </a:gs>
            <a:gs pos="80000">
              <a:schemeClr val="accent6">
                <a:alpha val="90000"/>
                <a:hueOff val="0"/>
                <a:satOff val="0"/>
                <a:lumOff val="0"/>
                <a:alphaOff val="-20000"/>
                <a:shade val="93000"/>
                <a:satMod val="130000"/>
              </a:schemeClr>
            </a:gs>
            <a:gs pos="100000">
              <a:schemeClr val="accent6">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estas representan aproximadamente el 62% del total de productoras asociadas en Expoflores,</a:t>
          </a:r>
          <a:endParaRPr lang="es-ES" sz="1400" kern="1200" dirty="0">
            <a:solidFill>
              <a:schemeClr val="tx1"/>
            </a:solidFill>
          </a:endParaRPr>
        </a:p>
      </dsp:txBody>
      <dsp:txXfrm>
        <a:off x="2037182" y="1672436"/>
        <a:ext cx="1869055" cy="1267135"/>
      </dsp:txXfrm>
    </dsp:sp>
    <dsp:sp modelId="{8D6EBEBD-6F04-4666-BD71-8916ACFD00E9}">
      <dsp:nvSpPr>
        <dsp:cNvPr id="0" name=""/>
        <dsp:cNvSpPr/>
      </dsp:nvSpPr>
      <dsp:spPr>
        <a:xfrm>
          <a:off x="3974801" y="1737801"/>
          <a:ext cx="1459105" cy="1134986"/>
        </a:xfrm>
        <a:prstGeom prst="rect">
          <a:avLst/>
        </a:prstGeom>
        <a:noFill/>
        <a:ln>
          <a:noFill/>
        </a:ln>
        <a:effectLst/>
      </dsp:spPr>
      <dsp:style>
        <a:lnRef idx="0">
          <a:scrgbClr r="0" g="0" b="0"/>
        </a:lnRef>
        <a:fillRef idx="0">
          <a:scrgbClr r="0" g="0" b="0"/>
        </a:fillRef>
        <a:effectRef idx="0">
          <a:scrgbClr r="0" g="0" b="0"/>
        </a:effectRef>
        <a:fontRef idx="minor"/>
      </dsp:style>
    </dsp:sp>
    <dsp:sp modelId="{068669D6-78EF-46FC-81D0-A6B412FBD73B}">
      <dsp:nvSpPr>
        <dsp:cNvPr id="0" name=""/>
        <dsp:cNvSpPr/>
      </dsp:nvSpPr>
      <dsp:spPr>
        <a:xfrm>
          <a:off x="3631957" y="3181322"/>
          <a:ext cx="2006181" cy="1404261"/>
        </a:xfrm>
        <a:prstGeom prst="roundRect">
          <a:avLst>
            <a:gd name="adj" fmla="val 16670"/>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adicionalmente las fincas medianas representan alrededor del 28% y las grandes fincas ascienden al 10%. </a:t>
          </a:r>
          <a:endParaRPr lang="es-ES" sz="1400" kern="1200" dirty="0">
            <a:solidFill>
              <a:schemeClr val="tx1"/>
            </a:solidFill>
          </a:endParaRPr>
        </a:p>
      </dsp:txBody>
      <dsp:txXfrm>
        <a:off x="3700520" y="3249885"/>
        <a:ext cx="1869055" cy="12671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D8ACA-F059-4449-97A8-0E1E54FAEADC}">
      <dsp:nvSpPr>
        <dsp:cNvPr id="0" name=""/>
        <dsp:cNvSpPr/>
      </dsp:nvSpPr>
      <dsp:spPr>
        <a:xfrm>
          <a:off x="3373918" y="2008265"/>
          <a:ext cx="1458945" cy="94506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5">
              <a:hueOff val="-4902230"/>
              <a:satOff val="-6819"/>
              <a:lumOff val="-26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endParaRPr lang="es-E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s-E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s-ES" sz="1200" kern="1200" dirty="0" smtClean="0">
              <a:latin typeface="Arial" panose="020B0604020202020204" pitchFamily="34" charset="0"/>
              <a:cs typeface="Arial" panose="020B0604020202020204" pitchFamily="34" charset="0"/>
            </a:rPr>
            <a:t>06.04</a:t>
          </a:r>
          <a:endParaRPr lang="es-ES" sz="1200" kern="1200" dirty="0">
            <a:latin typeface="Arial" panose="020B0604020202020204" pitchFamily="34" charset="0"/>
            <a:cs typeface="Arial" panose="020B0604020202020204" pitchFamily="34" charset="0"/>
          </a:endParaRPr>
        </a:p>
      </dsp:txBody>
      <dsp:txXfrm>
        <a:off x="3832361" y="2265291"/>
        <a:ext cx="979741" cy="667279"/>
      </dsp:txXfrm>
    </dsp:sp>
    <dsp:sp modelId="{67095F63-D46C-4F14-AA49-0AC14B89B4BC}">
      <dsp:nvSpPr>
        <dsp:cNvPr id="0" name=""/>
        <dsp:cNvSpPr/>
      </dsp:nvSpPr>
      <dsp:spPr>
        <a:xfrm>
          <a:off x="871609" y="2008265"/>
          <a:ext cx="1458945" cy="945065"/>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endParaRPr lang="es-E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s-E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s-ES" sz="1200" kern="1200" dirty="0" smtClean="0">
              <a:latin typeface="Arial" panose="020B0604020202020204" pitchFamily="34" charset="0"/>
              <a:cs typeface="Arial" panose="020B0604020202020204" pitchFamily="34" charset="0"/>
            </a:rPr>
            <a:t>06.02</a:t>
          </a:r>
          <a:endParaRPr lang="es-ES" sz="1200" kern="1200" dirty="0">
            <a:latin typeface="Arial" panose="020B0604020202020204" pitchFamily="34" charset="0"/>
            <a:cs typeface="Arial" panose="020B0604020202020204" pitchFamily="34" charset="0"/>
          </a:endParaRPr>
        </a:p>
      </dsp:txBody>
      <dsp:txXfrm>
        <a:off x="892369" y="2265291"/>
        <a:ext cx="979741" cy="667279"/>
      </dsp:txXfrm>
    </dsp:sp>
    <dsp:sp modelId="{F3AD6779-BC4C-4B46-9D17-816DC44C0982}">
      <dsp:nvSpPr>
        <dsp:cNvPr id="0" name=""/>
        <dsp:cNvSpPr/>
      </dsp:nvSpPr>
      <dsp:spPr>
        <a:xfrm>
          <a:off x="3373918" y="0"/>
          <a:ext cx="1458945" cy="945065"/>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5">
              <a:hueOff val="-2451115"/>
              <a:satOff val="-3409"/>
              <a:lumOff val="-13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ES" sz="1200" kern="1200" dirty="0">
              <a:latin typeface="Arial" panose="020B0604020202020204" pitchFamily="34" charset="0"/>
              <a:cs typeface="Arial" panose="020B0604020202020204" pitchFamily="34" charset="0"/>
            </a:rPr>
            <a:t>06.03</a:t>
          </a:r>
        </a:p>
      </dsp:txBody>
      <dsp:txXfrm>
        <a:off x="3832361" y="20760"/>
        <a:ext cx="979741" cy="667279"/>
      </dsp:txXfrm>
    </dsp:sp>
    <dsp:sp modelId="{72D61609-30AD-4784-8616-15BB9016F3A1}">
      <dsp:nvSpPr>
        <dsp:cNvPr id="0" name=""/>
        <dsp:cNvSpPr/>
      </dsp:nvSpPr>
      <dsp:spPr>
        <a:xfrm>
          <a:off x="993533" y="0"/>
          <a:ext cx="1458945" cy="945065"/>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ES" sz="1200" kern="1200">
              <a:latin typeface="Arial" panose="020B0604020202020204" pitchFamily="34" charset="0"/>
              <a:cs typeface="Arial" panose="020B0604020202020204" pitchFamily="34" charset="0"/>
            </a:rPr>
            <a:t>06.01</a:t>
          </a:r>
        </a:p>
      </dsp:txBody>
      <dsp:txXfrm>
        <a:off x="1014293" y="20760"/>
        <a:ext cx="979741" cy="667279"/>
      </dsp:txXfrm>
    </dsp:sp>
    <dsp:sp modelId="{70E7BB12-8A9A-4C61-85BE-CF7C86EBBBFF}">
      <dsp:nvSpPr>
        <dsp:cNvPr id="0" name=""/>
        <dsp:cNvSpPr/>
      </dsp:nvSpPr>
      <dsp:spPr>
        <a:xfrm>
          <a:off x="1604872" y="168339"/>
          <a:ext cx="1278792" cy="1278792"/>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Bulbos y cebollas</a:t>
          </a:r>
          <a:endParaRPr lang="es-ES" sz="1200" kern="1200">
            <a:latin typeface="Arial" panose="020B0604020202020204" pitchFamily="34" charset="0"/>
            <a:cs typeface="Arial" panose="020B0604020202020204" pitchFamily="34" charset="0"/>
          </a:endParaRPr>
        </a:p>
      </dsp:txBody>
      <dsp:txXfrm>
        <a:off x="1979422" y="542889"/>
        <a:ext cx="904242" cy="904242"/>
      </dsp:txXfrm>
    </dsp:sp>
    <dsp:sp modelId="{DB84D3BE-6980-4D98-AF03-AE2D0764050F}">
      <dsp:nvSpPr>
        <dsp:cNvPr id="0" name=""/>
        <dsp:cNvSpPr/>
      </dsp:nvSpPr>
      <dsp:spPr>
        <a:xfrm rot="5400000">
          <a:off x="2942731" y="168339"/>
          <a:ext cx="1278792" cy="1278792"/>
        </a:xfrm>
        <a:prstGeom prst="pieWedge">
          <a:avLst/>
        </a:prstGeom>
        <a:solidFill>
          <a:schemeClr val="accent5">
            <a:hueOff val="-2451115"/>
            <a:satOff val="-3409"/>
            <a:lumOff val="-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Flores y capullos</a:t>
          </a:r>
          <a:endParaRPr lang="es-ES" sz="1200" kern="1200">
            <a:latin typeface="Arial" panose="020B0604020202020204" pitchFamily="34" charset="0"/>
            <a:cs typeface="Arial" panose="020B0604020202020204" pitchFamily="34" charset="0"/>
          </a:endParaRPr>
        </a:p>
      </dsp:txBody>
      <dsp:txXfrm rot="-5400000">
        <a:off x="2942731" y="542889"/>
        <a:ext cx="904242" cy="904242"/>
      </dsp:txXfrm>
    </dsp:sp>
    <dsp:sp modelId="{3F33FC56-A245-43A2-9137-1179CD75A102}">
      <dsp:nvSpPr>
        <dsp:cNvPr id="0" name=""/>
        <dsp:cNvSpPr/>
      </dsp:nvSpPr>
      <dsp:spPr>
        <a:xfrm rot="10800000">
          <a:off x="2942731" y="1506198"/>
          <a:ext cx="1278792" cy="1278792"/>
        </a:xfrm>
        <a:prstGeom prst="pieWedge">
          <a:avLst/>
        </a:prstGeom>
        <a:solidFill>
          <a:schemeClr val="accent5">
            <a:hueOff val="-4902230"/>
            <a:satOff val="-6819"/>
            <a:lumOff val="-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Follaje y hojas</a:t>
          </a:r>
          <a:endParaRPr lang="es-ES" sz="1200" kern="1200">
            <a:latin typeface="Arial" panose="020B0604020202020204" pitchFamily="34" charset="0"/>
            <a:cs typeface="Arial" panose="020B0604020202020204" pitchFamily="34" charset="0"/>
          </a:endParaRPr>
        </a:p>
      </dsp:txBody>
      <dsp:txXfrm rot="10800000">
        <a:off x="2942731" y="1506198"/>
        <a:ext cx="904242" cy="904242"/>
      </dsp:txXfrm>
    </dsp:sp>
    <dsp:sp modelId="{7C06B38C-0B06-4720-9F4E-08D0D242205D}">
      <dsp:nvSpPr>
        <dsp:cNvPr id="0" name=""/>
        <dsp:cNvSpPr/>
      </dsp:nvSpPr>
      <dsp:spPr>
        <a:xfrm rot="16200000">
          <a:off x="1604872" y="1506198"/>
          <a:ext cx="1278792" cy="1278792"/>
        </a:xfrm>
        <a:prstGeom prst="pieWedge">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Plantas vivas</a:t>
          </a:r>
          <a:endParaRPr lang="es-ES" sz="1200" kern="1200">
            <a:latin typeface="Arial" panose="020B0604020202020204" pitchFamily="34" charset="0"/>
            <a:cs typeface="Arial" panose="020B0604020202020204" pitchFamily="34" charset="0"/>
          </a:endParaRPr>
        </a:p>
      </dsp:txBody>
      <dsp:txXfrm rot="5400000">
        <a:off x="1979422" y="1506198"/>
        <a:ext cx="904242" cy="904242"/>
      </dsp:txXfrm>
    </dsp:sp>
    <dsp:sp modelId="{1E97CF0E-9B3F-4761-BA49-1C61230D0519}">
      <dsp:nvSpPr>
        <dsp:cNvPr id="0" name=""/>
        <dsp:cNvSpPr/>
      </dsp:nvSpPr>
      <dsp:spPr>
        <a:xfrm>
          <a:off x="2692437" y="1210865"/>
          <a:ext cx="441522" cy="383933"/>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E4A700-2391-4BEE-A75D-CC5B8376260E}">
      <dsp:nvSpPr>
        <dsp:cNvPr id="0" name=""/>
        <dsp:cNvSpPr/>
      </dsp:nvSpPr>
      <dsp:spPr>
        <a:xfrm rot="10800000">
          <a:off x="2692437" y="1358532"/>
          <a:ext cx="441522" cy="383933"/>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BDAF8-E479-46B7-8AC0-B003EA8F978E}" type="datetimeFigureOut">
              <a:rPr lang="es-EC" smtClean="0"/>
              <a:pPr/>
              <a:t>10/9/2018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F100D-70E0-46CA-8ED6-95C93B559816}" type="slidenum">
              <a:rPr lang="es-EC" smtClean="0"/>
              <a:pPr/>
              <a:t>‹Nº›</a:t>
            </a:fld>
            <a:endParaRPr lang="es-EC"/>
          </a:p>
        </p:txBody>
      </p:sp>
    </p:spTree>
    <p:extLst>
      <p:ext uri="{BB962C8B-B14F-4D97-AF65-F5344CB8AC3E}">
        <p14:creationId xmlns:p14="http://schemas.microsoft.com/office/powerpoint/2010/main" val="356004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Ecuador es un país con un gran potencial para el cultivo de rosas a razón de las características climáticas y de suelo, es por eso que empresarios han visto la oportunidad de producir y fortalecer este</a:t>
            </a:r>
            <a:r>
              <a:rPr lang="es-EC" baseline="0" dirty="0" smtClean="0"/>
              <a:t> sistema productivo, a lo largo del territorio ecuatoriano PICHINCHA se destaca como la principal zona de cultivo…… las empresas realizan inversiones constantes en el sistema de riego para tecnificar su producción, se le suma el eficiente control de plagas y la adecuación física. Lo que ha logrado una imagen de producción y se muestra…….. Efecto directo en el sistema productivo por lo que las exportaciones y producción tuvieron descensos……………</a:t>
            </a:r>
          </a:p>
          <a:p>
            <a:r>
              <a:rPr lang="es-EC" dirty="0" smtClean="0"/>
              <a:t>De acuerdo a los antecedentes la investigación se genera debido a la caída de las exportaciones dentro del sector florícola que han afectando</a:t>
            </a:r>
            <a:r>
              <a:rPr lang="es-EC" baseline="0" dirty="0" smtClean="0"/>
              <a:t> las empresas exportadoras y comercializadoras d flores. El sector florícola es una de las industrias de mayor……</a:t>
            </a:r>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2</a:t>
            </a:fld>
            <a:endParaRPr lang="es-EC"/>
          </a:p>
        </p:txBody>
      </p:sp>
    </p:spTree>
    <p:extLst>
      <p:ext uri="{BB962C8B-B14F-4D97-AF65-F5344CB8AC3E}">
        <p14:creationId xmlns:p14="http://schemas.microsoft.com/office/powerpoint/2010/main" val="701517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principal mercado de flores ecuatorianas es Estados Unidos con el 54% de las exportaciones totales, seguido de Rusia con el 18% y los Países bajos con el 9%, son los tres más grandes mercados consumidores de flores, por lo que de su comportamiento económico dependen los ingresos de las empresas del sector. Los siguientes mercados tienen un consumo menor entre el 2% y 4%. En cuarto lugar, a Italia se exporta el 4%, seguido en quinto lugar el grupo formado por España, Canadá y Kazajstán tienen cada uno con el 3% y en sexto lugar el grupo formado por Chile, Ucrania y Japón con el 2% cada uno.</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13</a:t>
            </a:fld>
            <a:endParaRPr lang="es-EC"/>
          </a:p>
        </p:txBody>
      </p:sp>
    </p:spTree>
    <p:extLst>
      <p:ext uri="{BB962C8B-B14F-4D97-AF65-F5344CB8AC3E}">
        <p14:creationId xmlns:p14="http://schemas.microsoft.com/office/powerpoint/2010/main" val="3690463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GRAF 1</a:t>
            </a:r>
          </a:p>
          <a:p>
            <a:r>
              <a:rPr lang="es-EC" sz="1200" kern="1200" dirty="0" smtClean="0">
                <a:solidFill>
                  <a:schemeClr val="tx1"/>
                </a:solidFill>
                <a:effectLst/>
                <a:latin typeface="+mn-lt"/>
                <a:ea typeface="+mn-ea"/>
                <a:cs typeface="+mn-cs"/>
              </a:rPr>
              <a:t>El principal producto florícola exportado por el Ecuador hacia el mundo son las rosas con la </a:t>
            </a:r>
            <a:r>
              <a:rPr lang="es-EC" sz="1200" kern="1200" dirty="0" err="1" smtClean="0">
                <a:solidFill>
                  <a:schemeClr val="tx1"/>
                </a:solidFill>
                <a:effectLst/>
                <a:latin typeface="+mn-lt"/>
                <a:ea typeface="+mn-ea"/>
                <a:cs typeface="+mn-cs"/>
              </a:rPr>
              <a:t>subpartida</a:t>
            </a:r>
            <a:r>
              <a:rPr lang="es-EC" sz="1200" kern="1200" dirty="0" smtClean="0">
                <a:solidFill>
                  <a:schemeClr val="tx1"/>
                </a:solidFill>
                <a:effectLst/>
                <a:latin typeface="+mn-lt"/>
                <a:ea typeface="+mn-ea"/>
                <a:cs typeface="+mn-cs"/>
              </a:rPr>
              <a:t> arancelaria 06.03.11 y que representa alrededor del 74% de las exportaciones florícolas ecuatorianas, convirtiéndose en el primer y más importante producto de exportación del sector. </a:t>
            </a:r>
          </a:p>
          <a:p>
            <a:r>
              <a:rPr lang="es-EC" sz="1200" kern="1200" dirty="0" smtClean="0">
                <a:solidFill>
                  <a:schemeClr val="tx1"/>
                </a:solidFill>
                <a:effectLst/>
                <a:latin typeface="+mn-lt"/>
                <a:ea typeface="+mn-ea"/>
                <a:cs typeface="+mn-cs"/>
              </a:rPr>
              <a:t>(EXPLICAR TODO EL CUADRO)</a:t>
            </a:r>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14</a:t>
            </a:fld>
            <a:endParaRPr lang="es-EC"/>
          </a:p>
        </p:txBody>
      </p:sp>
    </p:spTree>
    <p:extLst>
      <p:ext uri="{BB962C8B-B14F-4D97-AF65-F5344CB8AC3E}">
        <p14:creationId xmlns:p14="http://schemas.microsoft.com/office/powerpoint/2010/main" val="3379065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GRAF 1 </a:t>
            </a:r>
          </a:p>
          <a:p>
            <a:r>
              <a:rPr lang="es-ES" sz="1200" kern="1200" dirty="0" smtClean="0">
                <a:solidFill>
                  <a:schemeClr val="tx1"/>
                </a:solidFill>
                <a:effectLst/>
                <a:latin typeface="+mn-lt"/>
                <a:ea typeface="+mn-ea"/>
                <a:cs typeface="+mn-cs"/>
              </a:rPr>
              <a:t>en el año 2012 el nivel exportaciones se encontraba en 180,99 millones de USD, creciendo en 4,2% con 188,53. En el año 2014 se evidencia uno de los incrementos más significativos en todo el periodo con el 11,2% estableciendo un total exportado de 209,57 millones de USD. Para el año 2015, año en el que inicio la crisis en Rusia, el sector experimenta un decrecimiento notable del 41,5% con 122,69 millones de USD, determinando un déficit de más de 80 millones de USD con respecto al año 2014, convirtiéndose en uno de los factores de mayor influencia en la economía y rentabilidad de las empresas del sector florícola del Ecuador</a:t>
            </a:r>
          </a:p>
          <a:p>
            <a:r>
              <a:rPr lang="es-ES" sz="1200" kern="1200" dirty="0" smtClean="0">
                <a:solidFill>
                  <a:schemeClr val="tx1"/>
                </a:solidFill>
                <a:effectLst/>
                <a:latin typeface="+mn-lt"/>
                <a:ea typeface="+mn-ea"/>
                <a:cs typeface="+mn-cs"/>
              </a:rPr>
              <a:t>El impacto generado por el decrecimiento de la demanda de flores en el país europeo, genero un efecto negativo directo sobre las empresas del sector florícola de la provincia de Pichincha, significaron perdidas que en determinados casos llevaron a las fincas a ser liquidadas y en el mejor de los casos a fusionarse con otras en similares condiciones para hacer frente a la realidad económica del comercio internacional de flores.</a:t>
            </a:r>
          </a:p>
          <a:p>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15</a:t>
            </a:fld>
            <a:endParaRPr lang="es-EC"/>
          </a:p>
        </p:txBody>
      </p:sp>
    </p:spTree>
    <p:extLst>
      <p:ext uri="{BB962C8B-B14F-4D97-AF65-F5344CB8AC3E}">
        <p14:creationId xmlns:p14="http://schemas.microsoft.com/office/powerpoint/2010/main" val="338045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20</a:t>
            </a:fld>
            <a:endParaRPr lang="es-EC"/>
          </a:p>
        </p:txBody>
      </p:sp>
    </p:spTree>
    <p:extLst>
      <p:ext uri="{BB962C8B-B14F-4D97-AF65-F5344CB8AC3E}">
        <p14:creationId xmlns:p14="http://schemas.microsoft.com/office/powerpoint/2010/main" val="2400738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EU y USA restringieron a los bancos públicos rusos la operar en el mercado de capitales europeo, además de la venta a Rusia de material destinado a la industria petrolera rusa, ya que al gobierno ruso se lo ha vinculado con la "desestabilización" de Ucrania y a la secesión de Crimea</a:t>
            </a:r>
            <a:br>
              <a:rPr lang="es-ES" sz="1200" kern="1200" dirty="0" smtClean="0">
                <a:solidFill>
                  <a:schemeClr val="tx1"/>
                </a:solidFill>
                <a:effectLst/>
                <a:latin typeface="+mn-lt"/>
                <a:ea typeface="+mn-ea"/>
                <a:cs typeface="+mn-cs"/>
              </a:rPr>
            </a:b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caídas del valor del crudo en los últimos años han debilitado la economía rusa, ya que eran la principal fuente de ingresos. En 2014 suponían el 53% de sus ganancias y en 2016 el 36%. Además, hay que tener en cuenta que actualmente vende más petróleo que antes, pero está ingresando menos. </a:t>
            </a:r>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24</a:t>
            </a:fld>
            <a:endParaRPr lang="es-EC"/>
          </a:p>
        </p:txBody>
      </p:sp>
    </p:spTree>
    <p:extLst>
      <p:ext uri="{BB962C8B-B14F-4D97-AF65-F5344CB8AC3E}">
        <p14:creationId xmlns:p14="http://schemas.microsoft.com/office/powerpoint/2010/main" val="1427436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El porcentaje del PIB, ha disminuido en los años 2015 – 2016 debido a la pérdida de atractivo de Rusia como destino para inversionistas extranjeros, producto de las sanciones occidentales a causa de la invasión a Ucrania, también el desplome de las bolsas rusa y la brusca devaluación de la moneda nacional rusa, el rublo, y la caída del precio del petróleo</a:t>
            </a:r>
          </a:p>
          <a:p>
            <a:endParaRPr lang="es-ES" sz="1200" kern="120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Devaluacion</a:t>
            </a:r>
            <a:r>
              <a:rPr lang="es-ES" sz="1200" kern="1200" dirty="0" smtClean="0">
                <a:solidFill>
                  <a:schemeClr val="tx1"/>
                </a:solidFill>
                <a:effectLst/>
                <a:latin typeface="+mn-lt"/>
                <a:ea typeface="+mn-ea"/>
                <a:cs typeface="+mn-cs"/>
              </a:rPr>
              <a:t> del Rublo:</a:t>
            </a:r>
            <a:r>
              <a:rPr lang="es-ES" sz="1200" kern="1200" baseline="0" dirty="0" smtClean="0">
                <a:solidFill>
                  <a:schemeClr val="tx1"/>
                </a:solidFill>
                <a:effectLst/>
                <a:latin typeface="+mn-lt"/>
                <a:ea typeface="+mn-ea"/>
                <a:cs typeface="+mn-cs"/>
              </a:rPr>
              <a:t> En el año 2014 – 2015 el rublo presento una de las caídas mas importantes en los últimos años esto como consecuencia del bajo precio del barril del petróleo. </a:t>
            </a:r>
            <a:endParaRPr lang="es-ES"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25</a:t>
            </a:fld>
            <a:endParaRPr lang="es-EC"/>
          </a:p>
        </p:txBody>
      </p:sp>
    </p:spTree>
    <p:extLst>
      <p:ext uri="{BB962C8B-B14F-4D97-AF65-F5344CB8AC3E}">
        <p14:creationId xmlns:p14="http://schemas.microsoft.com/office/powerpoint/2010/main" val="262619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precio de la flor se ve afectado especialmente en el año 2015 esto como consecuencia de la sobreoferta mundial y como medida desesperada</a:t>
            </a:r>
            <a:r>
              <a:rPr lang="es-ES" baseline="0" dirty="0" smtClean="0"/>
              <a:t> de obtener algo de ganancias mínimas el precio de la flor se coloca por debajo del costo promedio de la flor. </a:t>
            </a:r>
            <a:endParaRPr lang="es-ES"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26</a:t>
            </a:fld>
            <a:endParaRPr lang="es-EC"/>
          </a:p>
        </p:txBody>
      </p:sp>
    </p:spTree>
    <p:extLst>
      <p:ext uri="{BB962C8B-B14F-4D97-AF65-F5344CB8AC3E}">
        <p14:creationId xmlns:p14="http://schemas.microsoft.com/office/powerpoint/2010/main" val="1257439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Como se puede observar en la gráfica</a:t>
            </a:r>
            <a:r>
              <a:rPr lang="es-ES" baseline="0" dirty="0" smtClean="0"/>
              <a:t> las exportaciones de flores en las pequeñas, medianas, grandes y microempresas se ve afectado en el año 2015, cuando se origina la crisis en Rusia, aunque todas muestran signos de recuperación en el año 2016  con respecto a 2015 nuevamente en el año 2017 vuelven a mostrar caída en las exportaciones. </a:t>
            </a:r>
            <a:endParaRPr lang="es-ES"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27</a:t>
            </a:fld>
            <a:endParaRPr lang="es-EC"/>
          </a:p>
        </p:txBody>
      </p:sp>
    </p:spTree>
    <p:extLst>
      <p:ext uri="{BB962C8B-B14F-4D97-AF65-F5344CB8AC3E}">
        <p14:creationId xmlns:p14="http://schemas.microsoft.com/office/powerpoint/2010/main" val="1542115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esta gráfica se muestra las exportaciones en toneladas como se puede observar el</a:t>
            </a:r>
            <a:r>
              <a:rPr lang="es-ES" baseline="0" dirty="0" smtClean="0"/>
              <a:t> tipo de empresa que tuve mayor reducción en las exportaciones en el año 2015 con respecto a 2014 fueron las microempresas y aunque las grandes tuvieron una caída abrupta en los ingresos pero tan considerable en las toneladas exportadas esto se debe a la caída del precio de las flores. Estos datos descriptivos muestran el efecto de la crisis rusa en el año 2015 para todo tipo de florícolas.</a:t>
            </a:r>
            <a:endParaRPr lang="es-ES"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28</a:t>
            </a:fld>
            <a:endParaRPr lang="es-EC"/>
          </a:p>
        </p:txBody>
      </p:sp>
    </p:spTree>
    <p:extLst>
      <p:ext uri="{BB962C8B-B14F-4D97-AF65-F5344CB8AC3E}">
        <p14:creationId xmlns:p14="http://schemas.microsoft.com/office/powerpoint/2010/main" val="162958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el siguiente gráfico</a:t>
            </a:r>
            <a:r>
              <a:rPr lang="es-ES" baseline="0" dirty="0" smtClean="0"/>
              <a:t> se puede observar la evolución de la utilidad de las florícolas, las grandes, medianas y microempresas tienen una caída de la utilidad neta tan representativa, es así que las medianas empresas al contrario logran obtener utilidad en este año esto debido al reajuste de costos y gastos que realizaron en años anteriores y el 2015 medidas tan extremas como el separar a muchos trabajadores de la compañía, ya para el año 2017 las </a:t>
            </a:r>
            <a:r>
              <a:rPr lang="es-ES" baseline="0" dirty="0" err="1" smtClean="0"/>
              <a:t>florciultoras</a:t>
            </a:r>
            <a:r>
              <a:rPr lang="es-ES" baseline="0" dirty="0" smtClean="0"/>
              <a:t> muestran signos de recuperación. </a:t>
            </a:r>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29</a:t>
            </a:fld>
            <a:endParaRPr lang="es-EC"/>
          </a:p>
        </p:txBody>
      </p:sp>
    </p:spTree>
    <p:extLst>
      <p:ext uri="{BB962C8B-B14F-4D97-AF65-F5344CB8AC3E}">
        <p14:creationId xmlns:p14="http://schemas.microsoft.com/office/powerpoint/2010/main" val="246819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 investigación es relevante pues busca establecer la relación entre la crisis económica de Rusia y la rentabilidad de las empresas del sector florícola ya que el sector productor y exportador es el mas…… con mas de 20 años de producción las flores se han convertido en un aliado del banano ……….este estudio es importante establecer los cambios o variaciones de exportaciones para determinar los niveles promedio de crecimiento y decrecimiento de ahí la importancia de indagar……</a:t>
            </a:r>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3</a:t>
            </a:fld>
            <a:endParaRPr lang="es-EC"/>
          </a:p>
        </p:txBody>
      </p:sp>
    </p:spTree>
    <p:extLst>
      <p:ext uri="{BB962C8B-B14F-4D97-AF65-F5344CB8AC3E}">
        <p14:creationId xmlns:p14="http://schemas.microsoft.com/office/powerpoint/2010/main" val="4220071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a:t>
            </a:r>
            <a:r>
              <a:rPr lang="es-ES" baseline="0" dirty="0" smtClean="0"/>
              <a:t> cuanto a los escenarios esta compañía en su estado financiero no muestra cambios tan significativos, sino que se ha mantenido. Al contrario en su Estado de Resultados se puede apreciar que sus ingresos se ven afectados en relación al 2013, sin embargo de 2014 a 2017 no ha tenido una fluctuación significativa, en relación a los costos la empresa ha mantenido un poco variación, en lo que respecta a la utilidad neta, a excepción del año 2015, producto de la crisis del segundo mercado destino de flores ecuatorianas, esto evidencia que la compañía no mantenía un plan financiero estratégico que le permita mitigar estos acontecimientos, sin embargo la compañía logra afrontar esta crisis y para el siguiente año 2016, la empresa ya se encuentra generando utilidad y sigue en crecimiento hasta el 2017. </a:t>
            </a:r>
            <a:endParaRPr lang="es-ES"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30</a:t>
            </a:fld>
            <a:endParaRPr lang="es-EC"/>
          </a:p>
        </p:txBody>
      </p:sp>
    </p:spTree>
    <p:extLst>
      <p:ext uri="{BB962C8B-B14F-4D97-AF65-F5344CB8AC3E}">
        <p14:creationId xmlns:p14="http://schemas.microsoft.com/office/powerpoint/2010/main" val="3395963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cuanto a los márgenes de beneficios,</a:t>
            </a:r>
            <a:r>
              <a:rPr lang="es-ES" baseline="0" dirty="0" smtClean="0"/>
              <a:t> el margen bruto es positivo para cada año de actividad de la compañía lo que quiere decir que se ha generado utilidad sobre los costos que emplea la compañía para producir la flor, obteniendo un margen bruto que supera el 30%, en el margen operacional se visualiza que la empresa aun cuenta con márgenes muchísimo mas reducidos que el margen bruto oscilando entre el 3,6% y el 14,1%, es importante mencionar que registra un margen operacional negativo de -5,5% en el año 2015. En cuanto a la utilidad neta la empresa en el período 2012 – 2017 no ha tenido. </a:t>
            </a:r>
          </a:p>
          <a:p>
            <a:endParaRPr lang="es-ES" baseline="0" dirty="0" smtClean="0"/>
          </a:p>
          <a:p>
            <a:r>
              <a:rPr lang="es-ES" baseline="0" dirty="0" smtClean="0"/>
              <a:t>El ROE nos indica que por cada dólar de capitales propios cual es la utilidad generada, es </a:t>
            </a:r>
            <a:r>
              <a:rPr lang="es-ES" baseline="0" dirty="0" err="1" smtClean="0"/>
              <a:t>asi</a:t>
            </a:r>
            <a:r>
              <a:rPr lang="es-ES" baseline="0" dirty="0" smtClean="0"/>
              <a:t> que4 </a:t>
            </a:r>
            <a:r>
              <a:rPr lang="es-ES" baseline="0" dirty="0" err="1" smtClean="0"/>
              <a:t>apartir</a:t>
            </a:r>
            <a:r>
              <a:rPr lang="es-ES" baseline="0" dirty="0" smtClean="0"/>
              <a:t> del año 2016 la empresa ha estado obteniendo mayor utilidad por sus capitales propios.</a:t>
            </a:r>
          </a:p>
          <a:p>
            <a:endParaRPr lang="es-ES" baseline="0" dirty="0" smtClean="0"/>
          </a:p>
          <a:p>
            <a:r>
              <a:rPr lang="es-ES" baseline="0" dirty="0" smtClean="0"/>
              <a:t>ROA muestra la utilidad generada por cada dólar invertida en ella es así que la empresa al igual que el roe su tendencia va de subida.</a:t>
            </a:r>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31</a:t>
            </a:fld>
            <a:endParaRPr lang="es-EC"/>
          </a:p>
        </p:txBody>
      </p:sp>
    </p:spTree>
    <p:extLst>
      <p:ext uri="{BB962C8B-B14F-4D97-AF65-F5344CB8AC3E}">
        <p14:creationId xmlns:p14="http://schemas.microsoft.com/office/powerpoint/2010/main" val="3929050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smtClean="0"/>
              <a:t>Esta compañía en su estado financiero únicamente muestra cambios significativas en el año 2014 esto debido a que la compañía adquirió un terreno para la siembra de flores elevando su activo y su pasivo debido a que la empresa adquirió un préstamo a largo plazo. En su Estado de Resultados se puede apreciar que sus ingresos al igual que sus costos, tienden a crecer en el lapso del período de estudio (2012-2017) esto debido al incremento en su producción, mientras que sus gastos se han mantenido estáticos. En lo que respecta a la utilidad neta, a excepción del año 2015, la compañía ha generado beneficios, solo en el año 2014 y 2015 la compañía no ha logrado generar una utilidad mayor al año anterior. </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32</a:t>
            </a:fld>
            <a:endParaRPr lang="es-EC"/>
          </a:p>
        </p:txBody>
      </p:sp>
    </p:spTree>
    <p:extLst>
      <p:ext uri="{BB962C8B-B14F-4D97-AF65-F5344CB8AC3E}">
        <p14:creationId xmlns:p14="http://schemas.microsoft.com/office/powerpoint/2010/main" val="1445878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cuanto a los márgenes de beneficios,</a:t>
            </a:r>
            <a:r>
              <a:rPr lang="es-ES" baseline="0" dirty="0" smtClean="0"/>
              <a:t> el margen bruto es positivo para cada año de actividad de la compañía lo que quiere decir que se ha generado utilidad sobre los costos que emplea la compañía para producir la flor, obteniendo un margen bruto que supera el 20%, en el margen operacional se visualiza que la empresa aun cuenta con márgenes muchísimo mas reducidos que el margen bruto oscilando entre el 2% y el 9%, es importante mencionar que registra un margen operacional negativo de -5,5% en el año 2015. En cuanto a la utilidad neta la empresa en el período 2012 – 2017 solo registra una cifra negativa en el año 2015. Obteniendo su única cifra negativa en el 2015, a partir del 2016 la empresa crece en su margen neto.  </a:t>
            </a:r>
          </a:p>
          <a:p>
            <a:endParaRPr lang="es-ES" baseline="0" dirty="0" smtClean="0"/>
          </a:p>
          <a:p>
            <a:r>
              <a:rPr lang="es-ES" baseline="0" dirty="0" smtClean="0"/>
              <a:t>El ROE nos indica que por cada dólar de capitales propios cual es la utilidad generada, es </a:t>
            </a:r>
            <a:r>
              <a:rPr lang="es-ES" baseline="0" dirty="0" err="1" smtClean="0"/>
              <a:t>asi</a:t>
            </a:r>
            <a:r>
              <a:rPr lang="es-ES" baseline="0" dirty="0" smtClean="0"/>
              <a:t> que </a:t>
            </a:r>
            <a:r>
              <a:rPr lang="es-ES" baseline="0" dirty="0" err="1" smtClean="0"/>
              <a:t>apartir</a:t>
            </a:r>
            <a:r>
              <a:rPr lang="es-ES" baseline="0" dirty="0" smtClean="0"/>
              <a:t> del año 2016 la empresa ha estado obteniendo mayor utilidad por sus capitales propios.</a:t>
            </a:r>
          </a:p>
          <a:p>
            <a:endParaRPr lang="es-ES" baseline="0" dirty="0" smtClean="0"/>
          </a:p>
          <a:p>
            <a:r>
              <a:rPr lang="es-ES" baseline="0" dirty="0" smtClean="0"/>
              <a:t>ROA muestra la utilidad generada por cada dólar invertida en ella es así que la empresa al igual que el roe su tendencia va de subida.</a:t>
            </a:r>
          </a:p>
          <a:p>
            <a:endParaRPr lang="es-ES"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33</a:t>
            </a:fld>
            <a:endParaRPr lang="es-EC"/>
          </a:p>
        </p:txBody>
      </p:sp>
    </p:spTree>
    <p:extLst>
      <p:ext uri="{BB962C8B-B14F-4D97-AF65-F5344CB8AC3E}">
        <p14:creationId xmlns:p14="http://schemas.microsoft.com/office/powerpoint/2010/main" val="988480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smtClean="0"/>
              <a:t>Esta compañía en su estado financiero a partir del año 2015 la empresa empieza a tener un ciclo de decrecimiento, esto debido a que la compañía no logró afrontar la crisis en Rusia, mercado al que exportaba principalmente sus productos a partir de este año la empresa inicia su proceso de liquidación. Estado de Resultados se puede apreciar que los ingresos de la compañía en el 2012 – 2013 tienen un nivel aceptable de ventas, sin embargo en el año 2015 la compañía tiene una gran caída de sus ventas y </a:t>
            </a:r>
            <a:r>
              <a:rPr lang="es-ES" baseline="0" dirty="0" err="1" smtClean="0"/>
              <a:t>apartir</a:t>
            </a:r>
            <a:r>
              <a:rPr lang="es-ES" baseline="0" dirty="0" smtClean="0"/>
              <a:t> de allí la empresa no recibe gran cantidad de ingresos y costos, sin embargo sus gastos se han mantenido casi estáticos, pero en el año 2015 sus gastos empiezan a crecer considerablemente, esto es causa de que la empresa no puede vender su productos y al ser un bien perecible registra pérdidas por deterior de inventarios. En cuanto a la utilidad neta, la compañía en todo el período de estudio muestra pérdidas, pero en el año 2015 es donde </a:t>
            </a:r>
            <a:r>
              <a:rPr lang="es-ES" baseline="0" dirty="0" err="1" smtClean="0"/>
              <a:t>màs</a:t>
            </a:r>
            <a:r>
              <a:rPr lang="es-ES" baseline="0" dirty="0" smtClean="0"/>
              <a:t> cayo su utilidad neta y a partir de este año la empresa inicia su proceso de liquidación.  </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34</a:t>
            </a:fld>
            <a:endParaRPr lang="es-EC"/>
          </a:p>
        </p:txBody>
      </p:sp>
    </p:spTree>
    <p:extLst>
      <p:ext uri="{BB962C8B-B14F-4D97-AF65-F5344CB8AC3E}">
        <p14:creationId xmlns:p14="http://schemas.microsoft.com/office/powerpoint/2010/main" val="327487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cuanto a los márgenes de beneficios,</a:t>
            </a:r>
            <a:r>
              <a:rPr lang="es-ES" baseline="0" dirty="0" smtClean="0"/>
              <a:t> el margen bruto es positivo para cada año de actividad de la compañía, a excepción del 2015 y 2016, debido a lo ya explicado con anterioridad, Tanto el margen operacional y el neto muestran cifras negativas lo que quiere decir que la empresa no generaba utilidad para cubrir sus gastos y que por lo tanto no tenia una utilidad neta.  </a:t>
            </a:r>
          </a:p>
          <a:p>
            <a:endParaRPr lang="es-ES" baseline="0" dirty="0" smtClean="0"/>
          </a:p>
          <a:p>
            <a:r>
              <a:rPr lang="es-ES" baseline="0" dirty="0" smtClean="0"/>
              <a:t>El ROE nos indica que por cada dólar de capitales propios cual es la utilidad generada, es </a:t>
            </a:r>
            <a:r>
              <a:rPr lang="es-ES" baseline="0" dirty="0" err="1" smtClean="0"/>
              <a:t>asi</a:t>
            </a:r>
            <a:r>
              <a:rPr lang="es-ES" baseline="0" dirty="0" smtClean="0"/>
              <a:t> que la empresa no generaba ganancia de sus capitales propios en todo el periodo de estudio.</a:t>
            </a:r>
          </a:p>
          <a:p>
            <a:endParaRPr lang="es-ES" baseline="0" dirty="0" smtClean="0"/>
          </a:p>
          <a:p>
            <a:r>
              <a:rPr lang="es-ES" baseline="0" dirty="0" smtClean="0"/>
              <a:t>ROA muestra la utilidad generada por cada dólar invertida en ella es así que la empresa al igual que el roe no genero utilidad.</a:t>
            </a:r>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35</a:t>
            </a:fld>
            <a:endParaRPr lang="es-EC"/>
          </a:p>
        </p:txBody>
      </p:sp>
    </p:spTree>
    <p:extLst>
      <p:ext uri="{BB962C8B-B14F-4D97-AF65-F5344CB8AC3E}">
        <p14:creationId xmlns:p14="http://schemas.microsoft.com/office/powerpoint/2010/main" val="85945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esta ventaja se convierte en un factor determinante considerando que la calidad y belleza de las flores del Ecuador es única, lo que hace pensar que el mercado ruso por su desajuste económico no optará por cambiar de proveedor sino disminuir su cuota de importación y esperar hasta tener una recuperación significativa y regresar a su nivel habitual de consumo. </a:t>
            </a:r>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6</a:t>
            </a:fld>
            <a:endParaRPr lang="es-EC"/>
          </a:p>
        </p:txBody>
      </p:sp>
    </p:spTree>
    <p:extLst>
      <p:ext uri="{BB962C8B-B14F-4D97-AF65-F5344CB8AC3E}">
        <p14:creationId xmlns:p14="http://schemas.microsoft.com/office/powerpoint/2010/main" val="1516113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GRAF 1</a:t>
            </a:r>
          </a:p>
          <a:p>
            <a:r>
              <a:rPr lang="es-ES" sz="1200" kern="1200" dirty="0" smtClean="0">
                <a:solidFill>
                  <a:schemeClr val="tx1"/>
                </a:solidFill>
                <a:effectLst/>
                <a:latin typeface="+mn-lt"/>
                <a:ea typeface="+mn-ea"/>
                <a:cs typeface="+mn-cs"/>
              </a:rPr>
              <a:t>En el país se producen varios tipos de flores, siendo las rosas uno de los principales productos de exportación, no obstante, existen variedades que se producen en un nivel importante entre las que se puede encontrar; </a:t>
            </a:r>
            <a:r>
              <a:rPr lang="es-ES" sz="1200" kern="1200" dirty="0" err="1" smtClean="0">
                <a:solidFill>
                  <a:schemeClr val="tx1"/>
                </a:solidFill>
                <a:effectLst/>
                <a:latin typeface="+mn-lt"/>
                <a:ea typeface="+mn-ea"/>
                <a:cs typeface="+mn-cs"/>
              </a:rPr>
              <a:t>gypsophila</a:t>
            </a:r>
            <a:r>
              <a:rPr lang="es-ES" sz="1200" kern="1200" dirty="0" smtClean="0">
                <a:solidFill>
                  <a:schemeClr val="tx1"/>
                </a:solidFill>
                <a:effectLst/>
                <a:latin typeface="+mn-lt"/>
                <a:ea typeface="+mn-ea"/>
                <a:cs typeface="+mn-cs"/>
              </a:rPr>
              <a:t>, alstroemeria, áster y claveles. En cuanto a la cantidad de las variedades que actualmente se exporta las rosas son el principal producto de exportación con un aproximado del 80% del total de exportaciones. </a:t>
            </a:r>
          </a:p>
          <a:p>
            <a:r>
              <a:rPr lang="es-ES" sz="1200" kern="1200" dirty="0" smtClean="0">
                <a:solidFill>
                  <a:schemeClr val="tx1"/>
                </a:solidFill>
                <a:effectLst/>
                <a:latin typeface="+mn-lt"/>
                <a:ea typeface="+mn-ea"/>
                <a:cs typeface="+mn-cs"/>
              </a:rPr>
              <a:t>GRAF</a:t>
            </a:r>
            <a:r>
              <a:rPr lang="es-ES" sz="1200" kern="1200" baseline="0" dirty="0" smtClean="0">
                <a:solidFill>
                  <a:schemeClr val="tx1"/>
                </a:solidFill>
                <a:effectLst/>
                <a:latin typeface="+mn-lt"/>
                <a:ea typeface="+mn-ea"/>
                <a:cs typeface="+mn-cs"/>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correspondencia, con el nivel de producción de flores en Ecuador el número de hectáreas destinadas para su cultivo, podemos ver que las rosas son uno de los productos de mayor producción se utiliza aproximadamente 1.411 hectáreas, de la misma forma se emplea 628 hectáreas para el cultivo de </a:t>
            </a:r>
            <a:r>
              <a:rPr lang="es-ES" sz="1200" kern="1200" dirty="0" err="1" smtClean="0">
                <a:solidFill>
                  <a:schemeClr val="tx1"/>
                </a:solidFill>
                <a:effectLst/>
                <a:latin typeface="+mn-lt"/>
                <a:ea typeface="+mn-ea"/>
                <a:cs typeface="+mn-cs"/>
              </a:rPr>
              <a:t>gypsophila</a:t>
            </a:r>
            <a:r>
              <a:rPr lang="es-ES" sz="1200" kern="1200" dirty="0" smtClean="0">
                <a:solidFill>
                  <a:schemeClr val="tx1"/>
                </a:solidFill>
                <a:effectLst/>
                <a:latin typeface="+mn-lt"/>
                <a:ea typeface="+mn-ea"/>
                <a:cs typeface="+mn-cs"/>
              </a:rPr>
              <a:t> y 83 hectáreas para </a:t>
            </a:r>
            <a:r>
              <a:rPr lang="es-ES" sz="1200" kern="1200" dirty="0" err="1" smtClean="0">
                <a:solidFill>
                  <a:schemeClr val="tx1"/>
                </a:solidFill>
                <a:effectLst/>
                <a:latin typeface="+mn-lt"/>
                <a:ea typeface="+mn-ea"/>
                <a:cs typeface="+mn-cs"/>
              </a:rPr>
              <a:t>hypericum</a:t>
            </a:r>
            <a:r>
              <a:rPr lang="es-ES"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7</a:t>
            </a:fld>
            <a:endParaRPr lang="es-EC"/>
          </a:p>
        </p:txBody>
      </p:sp>
    </p:spTree>
    <p:extLst>
      <p:ext uri="{BB962C8B-B14F-4D97-AF65-F5344CB8AC3E}">
        <p14:creationId xmlns:p14="http://schemas.microsoft.com/office/powerpoint/2010/main" val="198803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GRAF 1</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distribución de empresas productoras y exportadoras de flores se encuentran principalmente en la región Sierra</a:t>
            </a:r>
            <a:r>
              <a:rPr lang="es-ES"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el mayor desarrollo de la producción de flores se generó en la provincia de Pichincha específicamente en los cantones de Quito, Cayambe y Pedro Moncayo, este comportamiento se reprodujo en las provincias de Cotopaxi, Imbabura, Carchi y Azuay. La estructura productiva de flores del Ecuador está compuesta por el 65% de la producción generada por la provincia de Pichincha, además con el 20% la provincia de Cotopaxi. En menor proporción existen las provincias que producen flores son Carchi e Imbabura con el 4% y Azuay que representa el 2% y otras provincias alrededor del 3%.</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GRAF 2</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Como se había mencionado anteriormente la producción de flores se concentra principalmente en la provincia de Pichincha, Cotopaxi e Imbabura, en este sentido en estas se evidencia un crecimiento sostenido hasta el año 2016, registrando una variación porcentual de 29,1%, 197% y 16,5% respectivamente, siendo la provincia de Cotopaxi la que presenta un incremento significativo en el cultivo de flores con 1.542 ha en el año 2016; seguido de la provincia de pichincha e Imbabura….. Estas provincias son las que han logrado desarrollar un sistema de producción conforme a las necesidades del mercado nacional e internacional. </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8</a:t>
            </a:fld>
            <a:endParaRPr lang="es-EC"/>
          </a:p>
        </p:txBody>
      </p:sp>
    </p:spTree>
    <p:extLst>
      <p:ext uri="{BB962C8B-B14F-4D97-AF65-F5344CB8AC3E}">
        <p14:creationId xmlns:p14="http://schemas.microsoft.com/office/powerpoint/2010/main" val="87982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 cadena de producción del sector florícola esta potenciado por las pequeñas fincas, puesto que estas representan aproximadamente el 62% del total de productoras asociadas en </a:t>
            </a:r>
            <a:r>
              <a:rPr lang="es-EC" sz="1200" kern="1200" dirty="0" err="1" smtClean="0">
                <a:solidFill>
                  <a:schemeClr val="tx1"/>
                </a:solidFill>
                <a:effectLst/>
                <a:latin typeface="+mn-lt"/>
                <a:ea typeface="+mn-ea"/>
                <a:cs typeface="+mn-cs"/>
              </a:rPr>
              <a:t>Expoflores</a:t>
            </a:r>
            <a:r>
              <a:rPr lang="es-EC" sz="1200" kern="1200" dirty="0" smtClean="0">
                <a:solidFill>
                  <a:schemeClr val="tx1"/>
                </a:solidFill>
                <a:effectLst/>
                <a:latin typeface="+mn-lt"/>
                <a:ea typeface="+mn-ea"/>
                <a:cs typeface="+mn-cs"/>
              </a:rPr>
              <a:t>, adicionalmente las fincas medianas representan alrededor del 28% y las grandes fincas ascienden al 10%.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Las unidades de producción agropecuaria (UPA’S) en donde se cultivan aproximadamente un área mayor a las 20 ha, comprenden el 28% del total de ha cultivadas, por su parte las unidades medianas producen en el 69% que resta. Este contexto se contrasta por el número de productores, por lo que se evidencia que el 70% de estos tienen una UPA mediana, en otras palabras, estos productores producen en áreas mayores a las 3 ha, pero menores a 20 ha. </a:t>
            </a:r>
          </a:p>
          <a:p>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9</a:t>
            </a:fld>
            <a:endParaRPr lang="es-EC"/>
          </a:p>
        </p:txBody>
      </p:sp>
    </p:spTree>
    <p:extLst>
      <p:ext uri="{BB962C8B-B14F-4D97-AF65-F5344CB8AC3E}">
        <p14:creationId xmlns:p14="http://schemas.microsoft.com/office/powerpoint/2010/main" val="3440854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GRAF 1 </a:t>
            </a:r>
          </a:p>
          <a:p>
            <a:r>
              <a:rPr lang="es-EC" sz="1200" kern="1200" dirty="0" smtClean="0">
                <a:solidFill>
                  <a:schemeClr val="tx1"/>
                </a:solidFill>
                <a:effectLst/>
                <a:latin typeface="+mn-lt"/>
                <a:ea typeface="+mn-ea"/>
                <a:cs typeface="+mn-cs"/>
              </a:rPr>
              <a:t>La producción de flores ecuatorianas en la última década ha tenido avances importantes en el mercado internacional, considerando el incremento de las áreas cultivadas y la diversificación de las especies desarrolladas para la satisfacción de la demanda en los principales destinos del producto nacional, es necesario establecer la </a:t>
            </a:r>
            <a:r>
              <a:rPr lang="es-EC" sz="1200" kern="1200" dirty="0" err="1" smtClean="0">
                <a:solidFill>
                  <a:schemeClr val="tx1"/>
                </a:solidFill>
                <a:effectLst/>
                <a:latin typeface="+mn-lt"/>
                <a:ea typeface="+mn-ea"/>
                <a:cs typeface="+mn-cs"/>
              </a:rPr>
              <a:t>subpartida</a:t>
            </a:r>
            <a:r>
              <a:rPr lang="es-EC" sz="1200" kern="1200" dirty="0" smtClean="0">
                <a:solidFill>
                  <a:schemeClr val="tx1"/>
                </a:solidFill>
                <a:effectLst/>
                <a:latin typeface="+mn-lt"/>
                <a:ea typeface="+mn-ea"/>
                <a:cs typeface="+mn-cs"/>
              </a:rPr>
              <a:t> arancelaria para el producto “flores”, mediante las cuales se hacen los registros de las exportaciones hacia los diferentes mercados del mundo. </a:t>
            </a:r>
          </a:p>
          <a:p>
            <a:r>
              <a:rPr lang="es-EC" sz="1200" kern="1200" dirty="0" smtClean="0">
                <a:solidFill>
                  <a:schemeClr val="tx1"/>
                </a:solidFill>
                <a:effectLst/>
                <a:latin typeface="+mn-lt"/>
                <a:ea typeface="+mn-ea"/>
                <a:cs typeface="+mn-cs"/>
              </a:rPr>
              <a:t>GRAF 2 </a:t>
            </a:r>
          </a:p>
          <a:p>
            <a:r>
              <a:rPr lang="es-EC" sz="1200" kern="1200" dirty="0" smtClean="0">
                <a:solidFill>
                  <a:schemeClr val="tx1"/>
                </a:solidFill>
                <a:effectLst/>
                <a:latin typeface="+mn-lt"/>
                <a:ea typeface="+mn-ea"/>
                <a:cs typeface="+mn-cs"/>
              </a:rPr>
              <a:t>A continuación, se realiza el análisis del comportamiento de las exportaciones, cuyas repercusiones alcanzaron a la producción y exportación de flores, y por ende influenció en los ingresos y rentabilidad de las fincas y empresas del sector. </a:t>
            </a:r>
          </a:p>
          <a:p>
            <a:r>
              <a:rPr lang="es-EC" sz="1200" kern="1200" dirty="0" smtClean="0">
                <a:solidFill>
                  <a:schemeClr val="tx1"/>
                </a:solidFill>
                <a:effectLst/>
                <a:latin typeface="+mn-lt"/>
                <a:ea typeface="+mn-ea"/>
                <a:cs typeface="+mn-cs"/>
              </a:rPr>
              <a:t>En el periodo de análisis establecido para el estudio (2012 – 2017) se evidencia valores de crecimiento y decrecimiento en niveles similares, siendo los años 2015 y 2016 en donde se refleja el efecto de la crisis rusa en las exportaciones ecuatorianas de flores. Para el año 2012 se establece un total exportado de 826,15 millones de USD.</a:t>
            </a:r>
          </a:p>
          <a:p>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10</a:t>
            </a:fld>
            <a:endParaRPr lang="es-EC"/>
          </a:p>
        </p:txBody>
      </p:sp>
    </p:spTree>
    <p:extLst>
      <p:ext uri="{BB962C8B-B14F-4D97-AF65-F5344CB8AC3E}">
        <p14:creationId xmlns:p14="http://schemas.microsoft.com/office/powerpoint/2010/main" val="399046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Graf 1</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Las cantidades de exportación son fundamentales para completar el análisis económico, pues establece una relación entre el costo de exportación y la cantidad, pues en los casos en el que el importador presenta problemas en su economía, las empresas del sector florícola tienden a disminuir el costo por tallo o por tonelada para mantener en equilibrio la cuota de exportación. Por lo que el comportamiento de las cantidades exportadas es fundamental para entender el efecto de la crisis rusa en las exportaciones de flores ecuatorianas.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GRAF 2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(ANALISIS crecimiento y decrecimiento)</a:t>
            </a:r>
          </a:p>
          <a:p>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11</a:t>
            </a:fld>
            <a:endParaRPr lang="es-EC"/>
          </a:p>
        </p:txBody>
      </p:sp>
    </p:spTree>
    <p:extLst>
      <p:ext uri="{BB962C8B-B14F-4D97-AF65-F5344CB8AC3E}">
        <p14:creationId xmlns:p14="http://schemas.microsoft.com/office/powerpoint/2010/main" val="3882203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GRAF1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De acuerdo, al comportamiento de las exportaciones de flores ecuatorianas se evidencia decrecimiento tanto en las cantidades exportadas como en los valores, por lo que es importante obtener un análisis comparativo para determinar desde estas dos dimensiones (USD/Toneladas) la influencia de la crisis rusa en la situación económica financiera de las empresas del sector florícola de la provincia de Pichincha</a:t>
            </a:r>
          </a:p>
          <a:p>
            <a:r>
              <a:rPr lang="es-EC" dirty="0" smtClean="0"/>
              <a:t>GRAF 2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Según las aproximaciones realizadas mediante las cantidades y valores exportados de flores ecuatorianas, se tiene un comportamiento diferente a los ya estudiados, pues el costo por tonelada parece crecer mientras la demanda en cantidades es menor; para el año 2012 se tiene un costo por tonelada de 5.371,91 USD, en el año 2013 está decrece en 0,4% con 5.349,25 USD y en 2014 experimenta un incremento considerable de 3,9% con 5.558,71 millones de USD. </a:t>
            </a:r>
          </a:p>
          <a:p>
            <a:r>
              <a:rPr lang="es-EC" sz="1200" kern="1200" dirty="0" smtClean="0">
                <a:solidFill>
                  <a:schemeClr val="tx1"/>
                </a:solidFill>
                <a:effectLst/>
                <a:latin typeface="+mn-lt"/>
                <a:ea typeface="+mn-ea"/>
                <a:cs typeface="+mn-cs"/>
              </a:rPr>
              <a:t>De este comportamiento se puede establecer que las florícolas para mantener en equilibrio sus ingresos trataron de mantener los costos de exportación pese a tener reducciones en las cantidades exportadas. </a:t>
            </a:r>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pPr/>
              <a:t>12</a:t>
            </a:fld>
            <a:endParaRPr lang="es-EC"/>
          </a:p>
        </p:txBody>
      </p:sp>
    </p:spTree>
    <p:extLst>
      <p:ext uri="{BB962C8B-B14F-4D97-AF65-F5344CB8AC3E}">
        <p14:creationId xmlns:p14="http://schemas.microsoft.com/office/powerpoint/2010/main" val="801329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49" descr="LOGO ESPE ORIGINAL cop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185" name="CorelDRAW" r:id="rId4" imgW="9151920" imgH="5621400" progId="">
                  <p:embed/>
                </p:oleObj>
              </mc:Choice>
              <mc:Fallback>
                <p:oleObj name="CorelDRAW" r:id="rId4" imgW="9151920" imgH="5621400" progId="">
                  <p:embed/>
                  <p:pic>
                    <p:nvPicPr>
                      <p:cNvPr id="5"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48" descr="bannner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1638341" y="2130426"/>
            <a:ext cx="10363200" cy="1470025"/>
          </a:xfrm>
        </p:spPr>
        <p:txBody>
          <a:bodyPr/>
          <a:lstStyle/>
          <a:p>
            <a:r>
              <a:rPr lang="es-ES"/>
              <a:t>Haga clic para modificar el estilo de título del patrón</a:t>
            </a:r>
            <a:endParaRPr lang="es-ES" dirty="0"/>
          </a:p>
        </p:txBody>
      </p:sp>
      <p:sp>
        <p:nvSpPr>
          <p:cNvPr id="3" name="2 Subtítulo"/>
          <p:cNvSpPr>
            <a:spLocks noGrp="1"/>
          </p:cNvSpPr>
          <p:nvPr>
            <p:ph type="subTitle" idx="1"/>
          </p:nvPr>
        </p:nvSpPr>
        <p:spPr>
          <a:xfrm>
            <a:off x="2990888"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Tree>
    <p:extLst>
      <p:ext uri="{BB962C8B-B14F-4D97-AF65-F5344CB8AC3E}">
        <p14:creationId xmlns:p14="http://schemas.microsoft.com/office/powerpoint/2010/main" val="202538176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10/9/2018</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5411176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10/9/2018</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80615639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10/9/2018</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6149672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10/9/2018</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11673389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10/9/2018</a:t>
            </a:fld>
            <a:endParaRPr lang="es-EC"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4756914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10/9/2018</a:t>
            </a:fld>
            <a:endParaRPr lang="es-EC"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59887197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10/9/2018</a:t>
            </a:fld>
            <a:endParaRPr lang="es-EC"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5821760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10/9/2018</a:t>
            </a:fld>
            <a:endParaRPr lang="es-EC"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3249225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10/9/2018</a:t>
            </a:fld>
            <a:endParaRPr lang="es-EC"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00179327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10/9/2018</a:t>
            </a:fld>
            <a:endParaRPr lang="es-EC"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4659270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4099"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203D6-28EC-494E-A848-DC696354D6F7}" type="datetimeFigureOut">
              <a:rPr lang="es-EC" smtClean="0">
                <a:solidFill>
                  <a:prstClr val="black">
                    <a:tint val="75000"/>
                  </a:prstClr>
                </a:solidFill>
              </a:rPr>
              <a:pPr/>
              <a:t>10/9/2018</a:t>
            </a:fld>
            <a:endParaRPr lang="es-EC"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
        <p:nvSpPr>
          <p:cNvPr id="7"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solidFill>
                <a:prstClr val="black"/>
              </a:solidFill>
            </a:endParaRPr>
          </a:p>
        </p:txBody>
      </p:sp>
      <p:sp>
        <p:nvSpPr>
          <p:cNvPr id="8"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solidFill>
                <a:prstClr val="black"/>
              </a:solidFill>
            </a:endParaRPr>
          </a:p>
        </p:txBody>
      </p:sp>
      <p:sp>
        <p:nvSpPr>
          <p:cNvPr id="9"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p:spPr>
        <p:txBody>
          <a:bodyPr/>
          <a:lstStyle/>
          <a:p>
            <a:pPr>
              <a:defRPr/>
            </a:pPr>
            <a:endParaRPr lang="es-ES" dirty="0">
              <a:solidFill>
                <a:prstClr val="black"/>
              </a:solidFill>
            </a:endParaRPr>
          </a:p>
        </p:txBody>
      </p:sp>
      <p:sp>
        <p:nvSpPr>
          <p:cNvPr id="10"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p:spPr>
        <p:txBody>
          <a:bodyPr/>
          <a:lstStyle/>
          <a:p>
            <a:pPr>
              <a:defRPr/>
            </a:pPr>
            <a:endParaRPr lang="es-ES" dirty="0">
              <a:solidFill>
                <a:prstClr val="black"/>
              </a:solidFill>
            </a:endParaRPr>
          </a:p>
        </p:txBody>
      </p:sp>
      <p:pic>
        <p:nvPicPr>
          <p:cNvPr id="4107"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6456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sh dir="u"/>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4.png"/><Relationship Id="rId7" Type="http://schemas.openxmlformats.org/officeDocument/2006/relationships/diagramQuickStyle" Target="../diagrams/quickStyle10.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15.png"/><Relationship Id="rId9" Type="http://schemas.microsoft.com/office/2007/relationships/diagramDrawing" Target="../diagrams/drawing10.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11.xml"/><Relationship Id="rId7" Type="http://schemas.openxmlformats.org/officeDocument/2006/relationships/chart" Target="../charts/chart10.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hart" Target="../charts/chart31.xml"/></Relationships>
</file>

<file path=ppt/slides/_rels/slide3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chart" Target="../charts/chart33.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chart" Target="../charts/chart35.xml"/></Relationships>
</file>

<file path=ppt/slides/_rels/slide3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Layout" Target="../diagrams/layout4.xml"/><Relationship Id="rId7" Type="http://schemas.openxmlformats.org/officeDocument/2006/relationships/image" Target="../media/image8.png"/><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chart" Target="../charts/chart4.xml"/><Relationship Id="rId7"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61950" y="0"/>
            <a:ext cx="427101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8" name="1 Título"/>
          <p:cNvSpPr txBox="1">
            <a:spLocks/>
          </p:cNvSpPr>
          <p:nvPr/>
        </p:nvSpPr>
        <p:spPr bwMode="auto">
          <a:xfrm>
            <a:off x="2693669" y="241297"/>
            <a:ext cx="9251391" cy="1429420"/>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1600" b="1" dirty="0">
              <a:solidFill>
                <a:schemeClr val="accent3">
                  <a:lumMod val="50000"/>
                </a:schemeClr>
              </a:solidFill>
              <a:latin typeface="Times New Roman" panose="02020603050405020304" pitchFamily="18" charset="0"/>
              <a:cs typeface="Times New Roman" panose="02020603050405020304" pitchFamily="18" charset="0"/>
            </a:endParaRPr>
          </a:p>
          <a:p>
            <a:r>
              <a:rPr lang="es-EC" sz="1600" b="1" dirty="0">
                <a:solidFill>
                  <a:schemeClr val="accent3">
                    <a:lumMod val="50000"/>
                  </a:schemeClr>
                </a:solidFill>
                <a:latin typeface="Times New Roman" panose="02020603050405020304" pitchFamily="18" charset="0"/>
                <a:cs typeface="Times New Roman" panose="02020603050405020304" pitchFamily="18" charset="0"/>
              </a:rPr>
              <a:t>DEPARTAMENTO DE CIENCIAS ECONÓMICAS, ADMINISTRATIVAS Y DE COMERCIO</a:t>
            </a:r>
          </a:p>
          <a:p>
            <a:endParaRPr lang="es-EC" sz="1600" b="1" dirty="0">
              <a:solidFill>
                <a:schemeClr val="accent3">
                  <a:lumMod val="50000"/>
                </a:schemeClr>
              </a:solidFill>
              <a:latin typeface="Times New Roman" panose="02020603050405020304" pitchFamily="18" charset="0"/>
              <a:cs typeface="Times New Roman" panose="02020603050405020304" pitchFamily="18" charset="0"/>
            </a:endParaRPr>
          </a:p>
          <a:p>
            <a:r>
              <a:rPr lang="es-EC" sz="1400" b="1" dirty="0">
                <a:solidFill>
                  <a:schemeClr val="accent3">
                    <a:lumMod val="50000"/>
                  </a:schemeClr>
                </a:solidFill>
                <a:latin typeface="Times New Roman" panose="02020603050405020304" pitchFamily="18" charset="0"/>
                <a:cs typeface="Times New Roman" panose="02020603050405020304" pitchFamily="18" charset="0"/>
              </a:rPr>
              <a:t>CARRERA DE INGENIERÍA EN FINANZAS Y AUDITORÍA</a:t>
            </a:r>
            <a:endParaRPr lang="es-EC" sz="14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0" name="9 Rectángulo"/>
          <p:cNvSpPr/>
          <p:nvPr/>
        </p:nvSpPr>
        <p:spPr>
          <a:xfrm>
            <a:off x="1407345" y="2567827"/>
            <a:ext cx="784189" cy="307777"/>
          </a:xfrm>
          <a:prstGeom prst="rect">
            <a:avLst/>
          </a:prstGeom>
        </p:spPr>
        <p:txBody>
          <a:bodyPr wrap="none">
            <a:spAutoFit/>
          </a:bodyPr>
          <a:lstStyle/>
          <a:p>
            <a:r>
              <a:rPr lang="es-EC" sz="1400" b="1" dirty="0">
                <a:solidFill>
                  <a:schemeClr val="accent3">
                    <a:lumMod val="50000"/>
                  </a:schemeClr>
                </a:solidFill>
                <a:latin typeface="Times New Roman" panose="02020603050405020304" pitchFamily="18" charset="0"/>
                <a:cs typeface="Times New Roman" panose="02020603050405020304" pitchFamily="18" charset="0"/>
              </a:rPr>
              <a:t>TEMA:</a:t>
            </a:r>
          </a:p>
        </p:txBody>
      </p:sp>
      <p:sp>
        <p:nvSpPr>
          <p:cNvPr id="11" name="10 CuadroTexto"/>
          <p:cNvSpPr txBox="1"/>
          <p:nvPr/>
        </p:nvSpPr>
        <p:spPr>
          <a:xfrm>
            <a:off x="2693669" y="2487612"/>
            <a:ext cx="8864600" cy="738664"/>
          </a:xfrm>
          <a:prstGeom prst="rect">
            <a:avLst/>
          </a:prstGeom>
          <a:noFill/>
        </p:spPr>
        <p:txBody>
          <a:bodyPr wrap="square" rtlCol="0">
            <a:spAutoFit/>
          </a:bodyPr>
          <a:lstStyle/>
          <a:p>
            <a:pPr algn="ctr"/>
            <a:r>
              <a:rPr lang="es-ES_tradnl" sz="1400" dirty="0">
                <a:latin typeface="Times New Roman" panose="02020603050405020304" pitchFamily="18" charset="0"/>
                <a:cs typeface="Times New Roman" panose="02020603050405020304" pitchFamily="18" charset="0"/>
              </a:rPr>
              <a:t>“INCIDENCIA DEL MERCADO RUSO EN LA RENTABILIDAD DEL SECTOR FLORÍCOLA DE PICHINCHA, PERIODO 2012 - 2017”                                          </a:t>
            </a:r>
            <a:endParaRPr lang="es-ES" sz="1400" dirty="0">
              <a:latin typeface="Times New Roman" panose="02020603050405020304" pitchFamily="18" charset="0"/>
              <a:cs typeface="Times New Roman" panose="02020603050405020304" pitchFamily="18" charset="0"/>
            </a:endParaRPr>
          </a:p>
          <a:p>
            <a:pPr algn="ctr"/>
            <a:endParaRPr lang="es-EC" sz="1400" dirty="0">
              <a:latin typeface="Times New Roman" panose="02020603050405020304" pitchFamily="18" charset="0"/>
              <a:cs typeface="Times New Roman" panose="02020603050405020304" pitchFamily="18" charset="0"/>
            </a:endParaRPr>
          </a:p>
        </p:txBody>
      </p:sp>
      <p:sp>
        <p:nvSpPr>
          <p:cNvPr id="12" name="2 Subtítulo"/>
          <p:cNvSpPr>
            <a:spLocks noGrp="1"/>
          </p:cNvSpPr>
          <p:nvPr>
            <p:ph type="subTitle" idx="1"/>
          </p:nvPr>
        </p:nvSpPr>
        <p:spPr>
          <a:xfrm>
            <a:off x="2200438" y="3665104"/>
            <a:ext cx="5118926" cy="912281"/>
          </a:xfrm>
        </p:spPr>
        <p:txBody>
          <a:bodyPr/>
          <a:lstStyle/>
          <a:p>
            <a:pPr algn="l"/>
            <a:r>
              <a:rPr lang="es-EC" sz="1400" b="1" dirty="0">
                <a:solidFill>
                  <a:schemeClr val="accent3">
                    <a:lumMod val="50000"/>
                  </a:schemeClr>
                </a:solidFill>
                <a:latin typeface="Times New Roman" panose="02020603050405020304" pitchFamily="18" charset="0"/>
                <a:cs typeface="Times New Roman" panose="02020603050405020304" pitchFamily="18" charset="0"/>
              </a:rPr>
              <a:t>AUTORAS:</a:t>
            </a:r>
          </a:p>
          <a:p>
            <a:pPr marL="342900" indent="-342900" algn="l">
              <a:buClr>
                <a:schemeClr val="accent3">
                  <a:lumMod val="50000"/>
                </a:schemeClr>
              </a:buClr>
              <a:buFont typeface="Wingdings" panose="05000000000000000000" pitchFamily="2" charset="2"/>
              <a:buChar char="q"/>
            </a:pPr>
            <a:r>
              <a:rPr lang="es-EC" sz="1400" dirty="0" smtClean="0">
                <a:solidFill>
                  <a:schemeClr val="tx1">
                    <a:lumMod val="95000"/>
                    <a:lumOff val="5000"/>
                  </a:schemeClr>
                </a:solidFill>
                <a:latin typeface="Times New Roman" panose="02020603050405020304" pitchFamily="18" charset="0"/>
                <a:cs typeface="Times New Roman" panose="02020603050405020304" pitchFamily="18" charset="0"/>
              </a:rPr>
              <a:t>MOYA CASTILLO, YOMARA GABRIELA</a:t>
            </a:r>
            <a:endParaRPr lang="es-EC" sz="1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342900" indent="-342900" algn="l">
              <a:buClr>
                <a:schemeClr val="accent3">
                  <a:lumMod val="50000"/>
                </a:schemeClr>
              </a:buClr>
              <a:buFont typeface="Wingdings" panose="05000000000000000000" pitchFamily="2" charset="2"/>
              <a:buChar char="q"/>
            </a:pPr>
            <a:r>
              <a:rPr lang="es-EC" sz="1400" dirty="0" smtClean="0">
                <a:solidFill>
                  <a:schemeClr val="tx1">
                    <a:lumMod val="95000"/>
                    <a:lumOff val="5000"/>
                  </a:schemeClr>
                </a:solidFill>
                <a:latin typeface="Times New Roman" panose="02020603050405020304" pitchFamily="18" charset="0"/>
                <a:cs typeface="Times New Roman" panose="02020603050405020304" pitchFamily="18" charset="0"/>
              </a:rPr>
              <a:t>NARANJO NOVOA, JOHANNA </a:t>
            </a:r>
            <a:r>
              <a:rPr lang="es-EC" sz="1400" dirty="0">
                <a:solidFill>
                  <a:schemeClr val="tx1">
                    <a:lumMod val="95000"/>
                    <a:lumOff val="5000"/>
                  </a:schemeClr>
                </a:solidFill>
                <a:latin typeface="Times New Roman" panose="02020603050405020304" pitchFamily="18" charset="0"/>
                <a:cs typeface="Times New Roman" panose="02020603050405020304" pitchFamily="18" charset="0"/>
              </a:rPr>
              <a:t>ALEXANDRA</a:t>
            </a:r>
          </a:p>
        </p:txBody>
      </p:sp>
      <p:sp>
        <p:nvSpPr>
          <p:cNvPr id="13" name="2 Subtítulo"/>
          <p:cNvSpPr txBox="1">
            <a:spLocks/>
          </p:cNvSpPr>
          <p:nvPr/>
        </p:nvSpPr>
        <p:spPr bwMode="auto">
          <a:xfrm>
            <a:off x="6873426" y="3665104"/>
            <a:ext cx="5011964" cy="91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C" sz="1400" b="1" dirty="0">
                <a:solidFill>
                  <a:schemeClr val="accent3">
                    <a:lumMod val="50000"/>
                  </a:schemeClr>
                </a:solidFill>
                <a:latin typeface="Times New Roman" panose="02020603050405020304" pitchFamily="18" charset="0"/>
                <a:cs typeface="Times New Roman" panose="02020603050405020304" pitchFamily="18" charset="0"/>
              </a:rPr>
              <a:t>DIRECTORA:</a:t>
            </a:r>
          </a:p>
          <a:p>
            <a:pPr marL="342900" indent="-342900" algn="l">
              <a:buClr>
                <a:schemeClr val="accent3">
                  <a:lumMod val="50000"/>
                </a:schemeClr>
              </a:buClr>
              <a:buFont typeface="Wingdings" panose="05000000000000000000" pitchFamily="2" charset="2"/>
              <a:buChar char="q"/>
            </a:pPr>
            <a:r>
              <a:rPr lang="es-EC" sz="1400" dirty="0" err="1">
                <a:solidFill>
                  <a:schemeClr val="tx1">
                    <a:lumMod val="95000"/>
                    <a:lumOff val="5000"/>
                  </a:schemeClr>
                </a:solidFill>
                <a:latin typeface="Times New Roman" panose="02020603050405020304" pitchFamily="18" charset="0"/>
                <a:cs typeface="Times New Roman" panose="02020603050405020304" pitchFamily="18" charset="0"/>
              </a:rPr>
              <a:t>Msc</a:t>
            </a:r>
            <a:r>
              <a:rPr lang="es-EC" sz="1400" dirty="0">
                <a:solidFill>
                  <a:schemeClr val="tx1">
                    <a:lumMod val="95000"/>
                    <a:lumOff val="5000"/>
                  </a:schemeClr>
                </a:solidFill>
                <a:latin typeface="Times New Roman" panose="02020603050405020304" pitchFamily="18" charset="0"/>
                <a:cs typeface="Times New Roman" panose="02020603050405020304" pitchFamily="18" charset="0"/>
              </a:rPr>
              <a:t>. BAQUERO CALDERÓN, MARÍA GRACIELA</a:t>
            </a:r>
          </a:p>
        </p:txBody>
      </p:sp>
      <p:sp>
        <p:nvSpPr>
          <p:cNvPr id="14" name="13 CuadroTexto"/>
          <p:cNvSpPr txBox="1"/>
          <p:nvPr/>
        </p:nvSpPr>
        <p:spPr>
          <a:xfrm>
            <a:off x="3222059" y="1737110"/>
            <a:ext cx="8336210" cy="523220"/>
          </a:xfrm>
          <a:prstGeom prst="rect">
            <a:avLst/>
          </a:prstGeom>
          <a:noFill/>
        </p:spPr>
        <p:txBody>
          <a:bodyPr wrap="square" rtlCol="0">
            <a:spAutoFit/>
          </a:bodyPr>
          <a:lstStyle/>
          <a:p>
            <a:pPr algn="ctr"/>
            <a:r>
              <a:rPr lang="es-EC" sz="1400" dirty="0">
                <a:latin typeface="Times New Roman" panose="02020603050405020304" pitchFamily="18" charset="0"/>
                <a:cs typeface="Times New Roman" panose="02020603050405020304" pitchFamily="18" charset="0"/>
              </a:rPr>
              <a:t>TRABAJO DE TITULACIÓN, PREVIO A LA OBTENCIÓN DEL TÍTULO DE INGENIERAS EN FINANZAS, CONTADORAS PÚBLICAS- AUDITORAS</a:t>
            </a:r>
          </a:p>
        </p:txBody>
      </p:sp>
      <p:pic>
        <p:nvPicPr>
          <p:cNvPr id="7"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86" y="84961"/>
            <a:ext cx="2801248" cy="820677"/>
          </a:xfrm>
          <a:prstGeom prst="rect">
            <a:avLst/>
          </a:prstGeom>
          <a:noFill/>
          <a:extLst>
            <a:ext uri="{909E8E84-426E-40DD-AFC4-6F175D3DCCD1}">
              <a14:hiddenFill xmlns:a14="http://schemas.microsoft.com/office/drawing/2010/main">
                <a:solidFill>
                  <a:srgbClr val="FFFFFF"/>
                </a:solidFill>
              </a14:hiddenFill>
            </a:ext>
          </a:extLst>
        </p:spPr>
      </p:pic>
      <p:sp>
        <p:nvSpPr>
          <p:cNvPr id="15" name="2 Subtítulo">
            <a:extLst>
              <a:ext uri="{FF2B5EF4-FFF2-40B4-BE49-F238E27FC236}">
                <a16:creationId xmlns:a16="http://schemas.microsoft.com/office/drawing/2014/main" id="{D7B4D67E-F6B2-49D1-AD10-CD15D3BB5EB3}"/>
              </a:ext>
            </a:extLst>
          </p:cNvPr>
          <p:cNvSpPr txBox="1">
            <a:spLocks/>
          </p:cNvSpPr>
          <p:nvPr/>
        </p:nvSpPr>
        <p:spPr bwMode="auto">
          <a:xfrm>
            <a:off x="4367444" y="4804667"/>
            <a:ext cx="5011964" cy="91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C" sz="1400" dirty="0">
                <a:solidFill>
                  <a:schemeClr val="tx1"/>
                </a:solidFill>
                <a:latin typeface="Times New Roman" panose="02020603050405020304" pitchFamily="18" charset="0"/>
                <a:cs typeface="Times New Roman" panose="02020603050405020304" pitchFamily="18" charset="0"/>
              </a:rPr>
              <a:t>SANGOLQUI – ECUADOR</a:t>
            </a:r>
          </a:p>
          <a:p>
            <a:r>
              <a:rPr lang="es-EC" sz="1400" dirty="0">
                <a:solidFill>
                  <a:schemeClr val="tx1"/>
                </a:solidFill>
                <a:latin typeface="Times New Roman" panose="02020603050405020304" pitchFamily="18" charset="0"/>
                <a:cs typeface="Times New Roman" panose="02020603050405020304" pitchFamily="18" charset="0"/>
              </a:rPr>
              <a:t>2018</a:t>
            </a:r>
          </a:p>
        </p:txBody>
      </p:sp>
    </p:spTree>
    <p:extLst>
      <p:ext uri="{BB962C8B-B14F-4D97-AF65-F5344CB8AC3E}">
        <p14:creationId xmlns:p14="http://schemas.microsoft.com/office/powerpoint/2010/main" val="380092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7714" y="266002"/>
            <a:ext cx="4688078" cy="400110"/>
          </a:xfrm>
          <a:prstGeom prst="rect">
            <a:avLst/>
          </a:prstGeom>
        </p:spPr>
        <p:txBody>
          <a:bodyPr wrap="none">
            <a:spAutoFit/>
          </a:bodyPr>
          <a:lstStyle/>
          <a:p>
            <a:r>
              <a:rPr lang="es-EC" sz="2000" b="1" dirty="0">
                <a:solidFill>
                  <a:schemeClr val="accent3">
                    <a:lumMod val="50000"/>
                  </a:schemeClr>
                </a:solidFill>
                <a:latin typeface="Times New Roman" panose="02020603050405020304" pitchFamily="18" charset="0"/>
                <a:cs typeface="Times New Roman" panose="02020603050405020304" pitchFamily="18" charset="0"/>
              </a:rPr>
              <a:t>Comercio exterior de flores ecuatorianas </a:t>
            </a:r>
            <a:endParaRPr lang="es-ES" sz="2000" b="1" dirty="0">
              <a:solidFill>
                <a:schemeClr val="accent3">
                  <a:lumMod val="50000"/>
                </a:schemeClr>
              </a:solidFill>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890043040"/>
              </p:ext>
            </p:extLst>
          </p:nvPr>
        </p:nvGraphicFramePr>
        <p:xfrm>
          <a:off x="286702" y="830284"/>
          <a:ext cx="4716372" cy="2762001"/>
        </p:xfrm>
        <a:graphic>
          <a:graphicData uri="http://schemas.openxmlformats.org/drawingml/2006/table">
            <a:tbl>
              <a:tblPr firstRow="1" firstCol="1" lastRow="1" lastCol="1" bandRow="1" bandCol="1">
                <a:tableStyleId>{68D230F3-CF80-4859-8CE7-A43EE81993B5}</a:tableStyleId>
              </a:tblPr>
              <a:tblGrid>
                <a:gridCol w="1209710">
                  <a:extLst>
                    <a:ext uri="{9D8B030D-6E8A-4147-A177-3AD203B41FA5}">
                      <a16:colId xmlns:a16="http://schemas.microsoft.com/office/drawing/2014/main" val="20000"/>
                    </a:ext>
                  </a:extLst>
                </a:gridCol>
                <a:gridCol w="2424407">
                  <a:extLst>
                    <a:ext uri="{9D8B030D-6E8A-4147-A177-3AD203B41FA5}">
                      <a16:colId xmlns:a16="http://schemas.microsoft.com/office/drawing/2014/main" val="20001"/>
                    </a:ext>
                  </a:extLst>
                </a:gridCol>
                <a:gridCol w="1082255">
                  <a:extLst>
                    <a:ext uri="{9D8B030D-6E8A-4147-A177-3AD203B41FA5}">
                      <a16:colId xmlns:a16="http://schemas.microsoft.com/office/drawing/2014/main" val="20002"/>
                    </a:ext>
                  </a:extLst>
                </a:gridCol>
              </a:tblGrid>
              <a:tr h="348543">
                <a:tc>
                  <a:txBody>
                    <a:bodyPr/>
                    <a:lstStyle/>
                    <a:p>
                      <a:pPr marL="72390" marR="86360" algn="ctr">
                        <a:spcBef>
                          <a:spcPts val="515"/>
                        </a:spcBef>
                        <a:spcAft>
                          <a:spcPts val="0"/>
                        </a:spcAft>
                      </a:pPr>
                      <a:r>
                        <a:rPr lang="es-US" sz="1100">
                          <a:effectLst/>
                        </a:rPr>
                        <a:t>Dígitos</a:t>
                      </a:r>
                      <a:endParaRPr lang="es-ES" sz="1100">
                        <a:effectLst/>
                        <a:latin typeface="Arial" panose="020B0604020202020204" pitchFamily="34" charset="0"/>
                        <a:ea typeface="Arial" panose="020B0604020202020204" pitchFamily="34" charset="0"/>
                      </a:endParaRPr>
                    </a:p>
                  </a:txBody>
                  <a:tcPr marL="68580" marR="68580" marT="0" marB="0"/>
                </a:tc>
                <a:tc>
                  <a:txBody>
                    <a:bodyPr/>
                    <a:lstStyle/>
                    <a:p>
                      <a:pPr marL="330835" marR="320040" algn="ctr">
                        <a:spcBef>
                          <a:spcPts val="515"/>
                        </a:spcBef>
                        <a:spcAft>
                          <a:spcPts val="0"/>
                        </a:spcAft>
                      </a:pPr>
                      <a:r>
                        <a:rPr lang="es-US" sz="1100">
                          <a:effectLst/>
                        </a:rPr>
                        <a:t>Descripción del producto</a:t>
                      </a:r>
                      <a:endParaRPr lang="es-ES" sz="1100">
                        <a:effectLst/>
                        <a:latin typeface="Arial" panose="020B0604020202020204" pitchFamily="34" charset="0"/>
                        <a:ea typeface="Arial" panose="020B0604020202020204" pitchFamily="34" charset="0"/>
                      </a:endParaRPr>
                    </a:p>
                  </a:txBody>
                  <a:tcPr marL="68580" marR="68580" marT="0" marB="0"/>
                </a:tc>
                <a:tc>
                  <a:txBody>
                    <a:bodyPr/>
                    <a:lstStyle/>
                    <a:p>
                      <a:pPr marL="90805" marR="60960" algn="ctr">
                        <a:spcBef>
                          <a:spcPts val="515"/>
                        </a:spcBef>
                        <a:spcAft>
                          <a:spcPts val="0"/>
                        </a:spcAft>
                      </a:pPr>
                      <a:r>
                        <a:rPr lang="es-US" sz="1100">
                          <a:effectLst/>
                        </a:rPr>
                        <a:t>Significado</a:t>
                      </a:r>
                      <a:endParaRPr lang="es-ES" sz="11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0000"/>
                  </a:ext>
                </a:extLst>
              </a:tr>
              <a:tr h="461463">
                <a:tc>
                  <a:txBody>
                    <a:bodyPr/>
                    <a:lstStyle/>
                    <a:p>
                      <a:pPr marL="74930" marR="86360" algn="ctr">
                        <a:spcBef>
                          <a:spcPts val="1030"/>
                        </a:spcBef>
                        <a:spcAft>
                          <a:spcPts val="0"/>
                        </a:spcAft>
                      </a:pPr>
                      <a:r>
                        <a:rPr lang="es-US" sz="1100">
                          <a:effectLst/>
                        </a:rPr>
                        <a:t>06</a:t>
                      </a:r>
                      <a:endParaRPr lang="es-ES" sz="1100">
                        <a:effectLst/>
                        <a:latin typeface="Arial" panose="020B0604020202020204" pitchFamily="34" charset="0"/>
                        <a:ea typeface="Arial" panose="020B0604020202020204" pitchFamily="34" charset="0"/>
                      </a:endParaRPr>
                    </a:p>
                  </a:txBody>
                  <a:tcPr marL="68580" marR="68580" marT="0" marB="0"/>
                </a:tc>
                <a:tc>
                  <a:txBody>
                    <a:bodyPr/>
                    <a:lstStyle/>
                    <a:p>
                      <a:pPr marL="330835" marR="321310" algn="ctr">
                        <a:spcBef>
                          <a:spcPts val="0"/>
                        </a:spcBef>
                        <a:spcAft>
                          <a:spcPts val="0"/>
                        </a:spcAft>
                      </a:pPr>
                      <a:r>
                        <a:rPr lang="es-US" sz="1100">
                          <a:effectLst/>
                        </a:rPr>
                        <a:t>Plantas vivas y productos de floricultura</a:t>
                      </a:r>
                      <a:endParaRPr lang="es-ES" sz="1100">
                        <a:effectLst/>
                        <a:latin typeface="Arial" panose="020B0604020202020204" pitchFamily="34" charset="0"/>
                        <a:ea typeface="Arial" panose="020B0604020202020204" pitchFamily="34" charset="0"/>
                      </a:endParaRPr>
                    </a:p>
                  </a:txBody>
                  <a:tcPr marL="68580" marR="68580" marT="0" marB="0"/>
                </a:tc>
                <a:tc>
                  <a:txBody>
                    <a:bodyPr/>
                    <a:lstStyle/>
                    <a:p>
                      <a:pPr marL="90805" marR="61595" algn="ctr">
                        <a:spcBef>
                          <a:spcPts val="1030"/>
                        </a:spcBef>
                        <a:spcAft>
                          <a:spcPts val="0"/>
                        </a:spcAft>
                      </a:pPr>
                      <a:r>
                        <a:rPr lang="es-US" sz="1100">
                          <a:effectLst/>
                        </a:rPr>
                        <a:t>Capitulo</a:t>
                      </a:r>
                      <a:endParaRPr lang="es-ES" sz="11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0001"/>
                  </a:ext>
                </a:extLst>
              </a:tr>
              <a:tr h="925937">
                <a:tc>
                  <a:txBody>
                    <a:bodyPr/>
                    <a:lstStyle/>
                    <a:p>
                      <a:pPr marL="0" marR="0">
                        <a:spcBef>
                          <a:spcPts val="0"/>
                        </a:spcBef>
                        <a:spcAft>
                          <a:spcPts val="0"/>
                        </a:spcAft>
                      </a:pPr>
                      <a:r>
                        <a:rPr lang="es-US" sz="1100">
                          <a:effectLst/>
                        </a:rPr>
                        <a:t> </a:t>
                      </a:r>
                      <a:endParaRPr lang="es-ES" sz="1100">
                        <a:effectLst/>
                      </a:endParaRPr>
                    </a:p>
                    <a:p>
                      <a:pPr marL="0" marR="0">
                        <a:spcBef>
                          <a:spcPts val="45"/>
                        </a:spcBef>
                        <a:spcAft>
                          <a:spcPts val="0"/>
                        </a:spcAft>
                      </a:pPr>
                      <a:r>
                        <a:rPr lang="es-US" sz="1100">
                          <a:effectLst/>
                        </a:rPr>
                        <a:t> </a:t>
                      </a:r>
                      <a:endParaRPr lang="es-ES" sz="1100">
                        <a:effectLst/>
                      </a:endParaRPr>
                    </a:p>
                    <a:p>
                      <a:pPr marL="74295" marR="86360" algn="ctr">
                        <a:spcBef>
                          <a:spcPts val="5"/>
                        </a:spcBef>
                        <a:spcAft>
                          <a:spcPts val="0"/>
                        </a:spcAft>
                      </a:pPr>
                      <a:r>
                        <a:rPr lang="es-US" sz="1100">
                          <a:effectLst/>
                        </a:rPr>
                        <a:t>0603</a:t>
                      </a:r>
                      <a:endParaRPr lang="es-ES" sz="1100">
                        <a:effectLst/>
                        <a:latin typeface="Arial" panose="020B0604020202020204" pitchFamily="34" charset="0"/>
                        <a:ea typeface="Arial" panose="020B0604020202020204" pitchFamily="34" charset="0"/>
                      </a:endParaRPr>
                    </a:p>
                  </a:txBody>
                  <a:tcPr marL="68580" marR="68580" marT="0" marB="0"/>
                </a:tc>
                <a:tc>
                  <a:txBody>
                    <a:bodyPr/>
                    <a:lstStyle/>
                    <a:p>
                      <a:pPr marL="105410" marR="96520" indent="1905" algn="ctr">
                        <a:spcBef>
                          <a:spcPts val="0"/>
                        </a:spcBef>
                        <a:spcAft>
                          <a:spcPts val="0"/>
                        </a:spcAft>
                      </a:pPr>
                      <a:r>
                        <a:rPr lang="es-US" sz="1100">
                          <a:effectLst/>
                        </a:rPr>
                        <a:t>Flores y Capullos cortadas para ramos o adornos, frescos, secos, blanqueados, teñidos, impregnados</a:t>
                      </a:r>
                      <a:endParaRPr lang="es-ES" sz="1100">
                        <a:effectLst/>
                      </a:endParaRPr>
                    </a:p>
                    <a:p>
                      <a:pPr marL="330835" marR="319405" algn="ctr">
                        <a:spcBef>
                          <a:spcPts val="0"/>
                        </a:spcBef>
                        <a:spcAft>
                          <a:spcPts val="0"/>
                        </a:spcAft>
                      </a:pPr>
                      <a:r>
                        <a:rPr lang="es-US" sz="1100">
                          <a:effectLst/>
                        </a:rPr>
                        <a:t>o preparados de otra forma.</a:t>
                      </a:r>
                      <a:endParaRPr lang="es-ES" sz="1100">
                        <a:effectLst/>
                        <a:latin typeface="Arial" panose="020B0604020202020204" pitchFamily="34" charset="0"/>
                        <a:ea typeface="Arial" panose="020B0604020202020204" pitchFamily="34" charset="0"/>
                      </a:endParaRPr>
                    </a:p>
                  </a:txBody>
                  <a:tcPr marL="68580" marR="68580" marT="0" marB="0"/>
                </a:tc>
                <a:tc>
                  <a:txBody>
                    <a:bodyPr/>
                    <a:lstStyle/>
                    <a:p>
                      <a:pPr marL="0" marR="0">
                        <a:spcBef>
                          <a:spcPts val="45"/>
                        </a:spcBef>
                        <a:spcAft>
                          <a:spcPts val="0"/>
                        </a:spcAft>
                      </a:pPr>
                      <a:r>
                        <a:rPr lang="es-US" sz="1100">
                          <a:effectLst/>
                        </a:rPr>
                        <a:t> </a:t>
                      </a:r>
                      <a:endParaRPr lang="es-ES" sz="1100">
                        <a:effectLst/>
                      </a:endParaRPr>
                    </a:p>
                    <a:p>
                      <a:pPr marL="90805" marR="62230" algn="ctr">
                        <a:spcBef>
                          <a:spcPts val="5"/>
                        </a:spcBef>
                        <a:spcAft>
                          <a:spcPts val="0"/>
                        </a:spcAft>
                      </a:pPr>
                      <a:r>
                        <a:rPr lang="es-US" sz="1100">
                          <a:effectLst/>
                        </a:rPr>
                        <a:t>Partida arancelaria</a:t>
                      </a:r>
                      <a:endParaRPr lang="es-ES" sz="1100">
                        <a:effectLst/>
                      </a:endParaRPr>
                    </a:p>
                    <a:p>
                      <a:pPr marL="90805" marR="62230" algn="ctr">
                        <a:spcBef>
                          <a:spcPts val="5"/>
                        </a:spcBef>
                        <a:spcAft>
                          <a:spcPts val="0"/>
                        </a:spcAft>
                      </a:pPr>
                      <a:r>
                        <a:rPr lang="es-US" sz="1100">
                          <a:effectLst/>
                        </a:rPr>
                        <a:t> </a:t>
                      </a:r>
                      <a:endParaRPr lang="es-ES" sz="11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0002"/>
                  </a:ext>
                </a:extLst>
              </a:tr>
              <a:tr h="397475">
                <a:tc>
                  <a:txBody>
                    <a:bodyPr/>
                    <a:lstStyle/>
                    <a:p>
                      <a:pPr marL="74930" marR="86360" algn="ctr">
                        <a:spcBef>
                          <a:spcPts val="1020"/>
                        </a:spcBef>
                        <a:spcAft>
                          <a:spcPts val="0"/>
                        </a:spcAft>
                      </a:pPr>
                      <a:r>
                        <a:rPr lang="es-US" sz="1100">
                          <a:effectLst/>
                        </a:rPr>
                        <a:t>0603.90</a:t>
                      </a:r>
                      <a:endParaRPr lang="es-ES" sz="1100">
                        <a:effectLst/>
                        <a:latin typeface="Arial" panose="020B0604020202020204" pitchFamily="34" charset="0"/>
                        <a:ea typeface="Arial" panose="020B0604020202020204" pitchFamily="34" charset="0"/>
                      </a:endParaRPr>
                    </a:p>
                  </a:txBody>
                  <a:tcPr marL="68580" marR="68580" marT="0" marB="0"/>
                </a:tc>
                <a:tc>
                  <a:txBody>
                    <a:bodyPr/>
                    <a:lstStyle/>
                    <a:p>
                      <a:pPr marL="330835" marR="320040" algn="ctr">
                        <a:spcBef>
                          <a:spcPts val="1020"/>
                        </a:spcBef>
                        <a:spcAft>
                          <a:spcPts val="0"/>
                        </a:spcAft>
                      </a:pPr>
                      <a:r>
                        <a:rPr lang="es-US" sz="1100">
                          <a:effectLst/>
                        </a:rPr>
                        <a:t>Los demás</a:t>
                      </a:r>
                      <a:endParaRPr lang="es-ES" sz="1100">
                        <a:effectLst/>
                        <a:latin typeface="Arial" panose="020B0604020202020204" pitchFamily="34" charset="0"/>
                        <a:ea typeface="Arial" panose="020B0604020202020204" pitchFamily="34" charset="0"/>
                      </a:endParaRPr>
                    </a:p>
                  </a:txBody>
                  <a:tcPr marL="68580" marR="68580" marT="0" marB="0"/>
                </a:tc>
                <a:tc>
                  <a:txBody>
                    <a:bodyPr/>
                    <a:lstStyle/>
                    <a:p>
                      <a:pPr marL="88265" marR="62230" algn="ctr">
                        <a:spcBef>
                          <a:spcPts val="0"/>
                        </a:spcBef>
                        <a:spcAft>
                          <a:spcPts val="0"/>
                        </a:spcAft>
                      </a:pPr>
                      <a:r>
                        <a:rPr lang="es-US" sz="1100">
                          <a:effectLst/>
                        </a:rPr>
                        <a:t>Sistema Armonizado</a:t>
                      </a:r>
                      <a:endParaRPr lang="es-ES" sz="11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0003"/>
                  </a:ext>
                </a:extLst>
              </a:tr>
              <a:tr h="231108">
                <a:tc>
                  <a:txBody>
                    <a:bodyPr/>
                    <a:lstStyle/>
                    <a:p>
                      <a:pPr marL="73660" marR="86360" algn="ctr">
                        <a:spcBef>
                          <a:spcPts val="0"/>
                        </a:spcBef>
                        <a:spcAft>
                          <a:spcPts val="0"/>
                        </a:spcAft>
                      </a:pPr>
                      <a:r>
                        <a:rPr lang="es-US" sz="1100">
                          <a:effectLst/>
                        </a:rPr>
                        <a:t>0603.90.00</a:t>
                      </a:r>
                      <a:endParaRPr lang="es-ES" sz="1100">
                        <a:effectLst/>
                        <a:latin typeface="Arial" panose="020B0604020202020204" pitchFamily="34" charset="0"/>
                        <a:ea typeface="Arial" panose="020B0604020202020204" pitchFamily="34" charset="0"/>
                      </a:endParaRPr>
                    </a:p>
                  </a:txBody>
                  <a:tcPr marL="68580" marR="68580" marT="0" marB="0"/>
                </a:tc>
                <a:tc>
                  <a:txBody>
                    <a:bodyPr/>
                    <a:lstStyle/>
                    <a:p>
                      <a:pPr marL="330835" marR="320040" algn="ctr">
                        <a:spcBef>
                          <a:spcPts val="0"/>
                        </a:spcBef>
                        <a:spcAft>
                          <a:spcPts val="0"/>
                        </a:spcAft>
                      </a:pPr>
                      <a:r>
                        <a:rPr lang="es-US" sz="1100">
                          <a:effectLst/>
                        </a:rPr>
                        <a:t>Los demás</a:t>
                      </a:r>
                      <a:endParaRPr lang="es-ES" sz="1100">
                        <a:effectLst/>
                        <a:latin typeface="Arial" panose="020B0604020202020204" pitchFamily="34" charset="0"/>
                        <a:ea typeface="Arial" panose="020B0604020202020204" pitchFamily="34" charset="0"/>
                      </a:endParaRPr>
                    </a:p>
                  </a:txBody>
                  <a:tcPr marL="68580" marR="68580" marT="0" marB="0"/>
                </a:tc>
                <a:tc>
                  <a:txBody>
                    <a:bodyPr/>
                    <a:lstStyle/>
                    <a:p>
                      <a:pPr marL="90805" marR="62230" algn="ctr">
                        <a:spcBef>
                          <a:spcPts val="0"/>
                        </a:spcBef>
                        <a:spcAft>
                          <a:spcPts val="0"/>
                        </a:spcAft>
                      </a:pPr>
                      <a:r>
                        <a:rPr lang="es-US" sz="1100">
                          <a:effectLst/>
                        </a:rPr>
                        <a:t>Andina</a:t>
                      </a:r>
                      <a:endParaRPr lang="es-ES" sz="11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0004"/>
                  </a:ext>
                </a:extLst>
              </a:tr>
              <a:tr h="397475">
                <a:tc>
                  <a:txBody>
                    <a:bodyPr/>
                    <a:lstStyle/>
                    <a:p>
                      <a:pPr marL="74930" marR="86360" algn="ctr">
                        <a:spcBef>
                          <a:spcPts val="0"/>
                        </a:spcBef>
                        <a:spcAft>
                          <a:spcPts val="0"/>
                        </a:spcAft>
                      </a:pPr>
                      <a:r>
                        <a:rPr lang="es-US" sz="1100">
                          <a:effectLst/>
                        </a:rPr>
                        <a:t>0603.90.00.00</a:t>
                      </a:r>
                      <a:endParaRPr lang="es-ES" sz="1100">
                        <a:effectLst/>
                        <a:latin typeface="Arial" panose="020B0604020202020204" pitchFamily="34" charset="0"/>
                        <a:ea typeface="Arial" panose="020B0604020202020204" pitchFamily="34" charset="0"/>
                      </a:endParaRPr>
                    </a:p>
                  </a:txBody>
                  <a:tcPr marL="68580" marR="68580" marT="0" marB="0"/>
                </a:tc>
                <a:tc>
                  <a:txBody>
                    <a:bodyPr/>
                    <a:lstStyle/>
                    <a:p>
                      <a:pPr marL="330835" marR="320040" algn="ctr">
                        <a:spcBef>
                          <a:spcPts val="0"/>
                        </a:spcBef>
                        <a:spcAft>
                          <a:spcPts val="0"/>
                        </a:spcAft>
                      </a:pPr>
                      <a:r>
                        <a:rPr lang="es-US" sz="1100">
                          <a:effectLst/>
                        </a:rPr>
                        <a:t>Los demás</a:t>
                      </a:r>
                      <a:endParaRPr lang="es-ES" sz="1100">
                        <a:effectLst/>
                        <a:latin typeface="Arial" panose="020B0604020202020204" pitchFamily="34" charset="0"/>
                        <a:ea typeface="Arial" panose="020B0604020202020204" pitchFamily="34" charset="0"/>
                      </a:endParaRPr>
                    </a:p>
                  </a:txBody>
                  <a:tcPr marL="68580" marR="68580" marT="0" marB="0"/>
                </a:tc>
                <a:tc>
                  <a:txBody>
                    <a:bodyPr/>
                    <a:lstStyle/>
                    <a:p>
                      <a:pPr marL="90805" marR="61595" algn="ctr">
                        <a:spcBef>
                          <a:spcPts val="0"/>
                        </a:spcBef>
                        <a:spcAft>
                          <a:spcPts val="0"/>
                        </a:spcAft>
                      </a:pPr>
                      <a:r>
                        <a:rPr lang="es-US" sz="1100" dirty="0">
                          <a:effectLst/>
                        </a:rPr>
                        <a:t>Arancel nacional</a:t>
                      </a:r>
                      <a:endParaRPr lang="es-ES" sz="11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4" name="Rectángulo 3"/>
          <p:cNvSpPr/>
          <p:nvPr/>
        </p:nvSpPr>
        <p:spPr>
          <a:xfrm>
            <a:off x="177714" y="3622001"/>
            <a:ext cx="6096000" cy="577081"/>
          </a:xfrm>
          <a:prstGeom prst="rect">
            <a:avLst/>
          </a:prstGeom>
        </p:spPr>
        <p:txBody>
          <a:bodyPr>
            <a:spAutoFit/>
          </a:bodyPr>
          <a:lstStyle/>
          <a:p>
            <a:r>
              <a:rPr lang="es-EC" sz="1050" b="1" i="1" dirty="0"/>
              <a:t>Clasificación arancelaria del producto “flores” </a:t>
            </a:r>
            <a:endParaRPr lang="es-ES" sz="1050" dirty="0"/>
          </a:p>
          <a:p>
            <a:r>
              <a:rPr lang="es-EC" sz="1050" dirty="0"/>
              <a:t>Fuente: (Banco Central del Ecuador, 2017) </a:t>
            </a:r>
            <a:endParaRPr lang="es-ES" sz="1050" dirty="0"/>
          </a:p>
          <a:p>
            <a:endParaRPr lang="es-ES" sz="1050" i="1" dirty="0"/>
          </a:p>
        </p:txBody>
      </p:sp>
      <p:graphicFrame>
        <p:nvGraphicFramePr>
          <p:cNvPr id="5" name="Tabla 4"/>
          <p:cNvGraphicFramePr>
            <a:graphicFrameLocks noGrp="1"/>
          </p:cNvGraphicFramePr>
          <p:nvPr>
            <p:extLst>
              <p:ext uri="{D42A27DB-BD31-4B8C-83A1-F6EECF244321}">
                <p14:modId xmlns:p14="http://schemas.microsoft.com/office/powerpoint/2010/main" val="1264834713"/>
              </p:ext>
            </p:extLst>
          </p:nvPr>
        </p:nvGraphicFramePr>
        <p:xfrm>
          <a:off x="5758904" y="821605"/>
          <a:ext cx="5481322" cy="892937"/>
        </p:xfrm>
        <a:graphic>
          <a:graphicData uri="http://schemas.openxmlformats.org/drawingml/2006/table">
            <a:tbl>
              <a:tblPr firstRow="1" firstCol="1" bandRow="1">
                <a:tableStyleId>{3B4B98B0-60AC-42C2-AFA5-B58CD77FA1E5}</a:tableStyleId>
              </a:tblPr>
              <a:tblGrid>
                <a:gridCol w="783046">
                  <a:extLst>
                    <a:ext uri="{9D8B030D-6E8A-4147-A177-3AD203B41FA5}">
                      <a16:colId xmlns:a16="http://schemas.microsoft.com/office/drawing/2014/main" val="20000"/>
                    </a:ext>
                  </a:extLst>
                </a:gridCol>
                <a:gridCol w="783046">
                  <a:extLst>
                    <a:ext uri="{9D8B030D-6E8A-4147-A177-3AD203B41FA5}">
                      <a16:colId xmlns:a16="http://schemas.microsoft.com/office/drawing/2014/main" val="20001"/>
                    </a:ext>
                  </a:extLst>
                </a:gridCol>
                <a:gridCol w="783046">
                  <a:extLst>
                    <a:ext uri="{9D8B030D-6E8A-4147-A177-3AD203B41FA5}">
                      <a16:colId xmlns:a16="http://schemas.microsoft.com/office/drawing/2014/main" val="20002"/>
                    </a:ext>
                  </a:extLst>
                </a:gridCol>
                <a:gridCol w="783046">
                  <a:extLst>
                    <a:ext uri="{9D8B030D-6E8A-4147-A177-3AD203B41FA5}">
                      <a16:colId xmlns:a16="http://schemas.microsoft.com/office/drawing/2014/main" val="20003"/>
                    </a:ext>
                  </a:extLst>
                </a:gridCol>
                <a:gridCol w="783046">
                  <a:extLst>
                    <a:ext uri="{9D8B030D-6E8A-4147-A177-3AD203B41FA5}">
                      <a16:colId xmlns:a16="http://schemas.microsoft.com/office/drawing/2014/main" val="20004"/>
                    </a:ext>
                  </a:extLst>
                </a:gridCol>
                <a:gridCol w="783046">
                  <a:extLst>
                    <a:ext uri="{9D8B030D-6E8A-4147-A177-3AD203B41FA5}">
                      <a16:colId xmlns:a16="http://schemas.microsoft.com/office/drawing/2014/main" val="20005"/>
                    </a:ext>
                  </a:extLst>
                </a:gridCol>
                <a:gridCol w="783046">
                  <a:extLst>
                    <a:ext uri="{9D8B030D-6E8A-4147-A177-3AD203B41FA5}">
                      <a16:colId xmlns:a16="http://schemas.microsoft.com/office/drawing/2014/main" val="20006"/>
                    </a:ext>
                  </a:extLst>
                </a:gridCol>
              </a:tblGrid>
              <a:tr h="241935">
                <a:tc>
                  <a:txBody>
                    <a:bodyPr/>
                    <a:lstStyle/>
                    <a:p>
                      <a:pPr marL="0" marR="0" algn="ctr">
                        <a:lnSpc>
                          <a:spcPct val="115000"/>
                        </a:lnSpc>
                        <a:spcBef>
                          <a:spcPts val="0"/>
                        </a:spcBef>
                        <a:spcAft>
                          <a:spcPts val="0"/>
                        </a:spcAft>
                      </a:pPr>
                      <a:r>
                        <a:rPr lang="es-US" sz="900" dirty="0">
                          <a:effectLst/>
                        </a:rPr>
                        <a:t>VALORES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100">
                          <a:effectLst/>
                        </a:rPr>
                        <a:t>2012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100">
                          <a:effectLst/>
                        </a:rPr>
                        <a:t>2013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100">
                          <a:effectLst/>
                        </a:rPr>
                        <a:t>2014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100" dirty="0">
                          <a:effectLst/>
                        </a:rPr>
                        <a:t>2015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100">
                          <a:effectLst/>
                        </a:rPr>
                        <a:t>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100">
                          <a:effectLst/>
                        </a:rPr>
                        <a:t>2017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23825">
                <a:tc>
                  <a:txBody>
                    <a:bodyPr/>
                    <a:lstStyle/>
                    <a:p>
                      <a:pPr marL="0" marR="0" algn="ctr">
                        <a:lnSpc>
                          <a:spcPct val="115000"/>
                        </a:lnSpc>
                        <a:spcBef>
                          <a:spcPts val="0"/>
                        </a:spcBef>
                        <a:spcAft>
                          <a:spcPts val="0"/>
                        </a:spcAft>
                      </a:pPr>
                      <a:r>
                        <a:rPr lang="es-US" sz="1100">
                          <a:effectLst/>
                        </a:rPr>
                        <a:t>Millones de USD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s-US" sz="1100">
                          <a:effectLst/>
                        </a:rPr>
                        <a:t>826,15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s-US" sz="1100">
                          <a:effectLst/>
                        </a:rPr>
                        <a:t>837,28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s-US" sz="1100">
                          <a:effectLst/>
                        </a:rPr>
                        <a:t>918,24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s-US" sz="1100">
                          <a:effectLst/>
                        </a:rPr>
                        <a:t>819,94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s-US" sz="1100">
                          <a:effectLst/>
                        </a:rPr>
                        <a:t>802,44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s-US" sz="1100" dirty="0">
                          <a:effectLst/>
                        </a:rPr>
                        <a:t>881,46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65430">
                <a:tc>
                  <a:txBody>
                    <a:bodyPr/>
                    <a:lstStyle/>
                    <a:p>
                      <a:pPr marL="0" marR="0" algn="ctr">
                        <a:lnSpc>
                          <a:spcPct val="115000"/>
                        </a:lnSpc>
                        <a:spcBef>
                          <a:spcPts val="0"/>
                        </a:spcBef>
                        <a:spcAft>
                          <a:spcPts val="0"/>
                        </a:spcAft>
                      </a:pPr>
                      <a:r>
                        <a:rPr lang="es-US" sz="1100">
                          <a:effectLst/>
                        </a:rPr>
                        <a:t>Var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100" dirty="0">
                          <a:effectLst/>
                        </a:rPr>
                        <a:t>1,50%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1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100">
                          <a:effectLst/>
                        </a:rPr>
                        <a:t>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100">
                          <a:effectLst/>
                        </a:rPr>
                        <a:t>-11%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100">
                          <a:effectLst/>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100" dirty="0">
                          <a:effectLst/>
                        </a:rPr>
                        <a:t>9,8%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6" name="Rectángulo 5"/>
          <p:cNvSpPr/>
          <p:nvPr/>
        </p:nvSpPr>
        <p:spPr>
          <a:xfrm>
            <a:off x="5685885" y="1762721"/>
            <a:ext cx="6096000" cy="577081"/>
          </a:xfrm>
          <a:prstGeom prst="rect">
            <a:avLst/>
          </a:prstGeom>
        </p:spPr>
        <p:txBody>
          <a:bodyPr>
            <a:spAutoFit/>
          </a:bodyPr>
          <a:lstStyle/>
          <a:p>
            <a:r>
              <a:rPr lang="es-EC" sz="1050" b="1" i="1" dirty="0"/>
              <a:t>Exportaciones de flores ecuatorianas (millones USD) 2012 - 2017 </a:t>
            </a:r>
            <a:endParaRPr lang="es-ES" sz="1050" dirty="0"/>
          </a:p>
          <a:p>
            <a:r>
              <a:rPr lang="es-EC" sz="1050" dirty="0"/>
              <a:t>Fuente: (Estadísticas del comercio para el </a:t>
            </a:r>
            <a:r>
              <a:rPr lang="es-EC" sz="1050" dirty="0" smtClean="0"/>
              <a:t>desarrollo </a:t>
            </a:r>
            <a:r>
              <a:rPr lang="es-EC" sz="1050" dirty="0"/>
              <a:t>internacional de las empresas, 2018 )</a:t>
            </a:r>
            <a:endParaRPr lang="es-ES" sz="1050" dirty="0"/>
          </a:p>
          <a:p>
            <a:endParaRPr lang="es-ES" sz="1050" i="1" dirty="0"/>
          </a:p>
        </p:txBody>
      </p:sp>
      <p:graphicFrame>
        <p:nvGraphicFramePr>
          <p:cNvPr id="7" name="Gráfico 6"/>
          <p:cNvGraphicFramePr/>
          <p:nvPr>
            <p:extLst>
              <p:ext uri="{D42A27DB-BD31-4B8C-83A1-F6EECF244321}">
                <p14:modId xmlns:p14="http://schemas.microsoft.com/office/powerpoint/2010/main" val="644242285"/>
              </p:ext>
            </p:extLst>
          </p:nvPr>
        </p:nvGraphicFramePr>
        <p:xfrm>
          <a:off x="5685885" y="2339802"/>
          <a:ext cx="5822492" cy="319884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p:cNvSpPr/>
          <p:nvPr/>
        </p:nvSpPr>
        <p:spPr>
          <a:xfrm>
            <a:off x="5685885" y="5481281"/>
            <a:ext cx="6096000" cy="738664"/>
          </a:xfrm>
          <a:prstGeom prst="rect">
            <a:avLst/>
          </a:prstGeom>
        </p:spPr>
        <p:txBody>
          <a:bodyPr>
            <a:spAutoFit/>
          </a:bodyPr>
          <a:lstStyle/>
          <a:p>
            <a:r>
              <a:rPr lang="es-ES" sz="1050" b="1" dirty="0"/>
              <a:t>Exportaciones de flores ecuatorianas (millones USD) 2012 - 2017 </a:t>
            </a:r>
            <a:endParaRPr lang="es-ES" sz="1050" i="1" dirty="0"/>
          </a:p>
          <a:p>
            <a:r>
              <a:rPr lang="es-EC" sz="1050" dirty="0"/>
              <a:t>Fuente: (Estadísticas del comercio para el </a:t>
            </a:r>
            <a:r>
              <a:rPr lang="es-EC" sz="1050" dirty="0" smtClean="0"/>
              <a:t>desarrollo </a:t>
            </a:r>
            <a:r>
              <a:rPr lang="es-EC" sz="1050" dirty="0"/>
              <a:t>internacional de las empresas, 2018 )</a:t>
            </a:r>
            <a:endParaRPr lang="es-ES" sz="1050" dirty="0"/>
          </a:p>
          <a:p>
            <a:endParaRPr lang="es-ES" sz="1050" dirty="0"/>
          </a:p>
          <a:p>
            <a:endParaRPr lang="es-ES" sz="1050" i="1" dirty="0"/>
          </a:p>
        </p:txBody>
      </p:sp>
    </p:spTree>
    <p:extLst>
      <p:ext uri="{BB962C8B-B14F-4D97-AF65-F5344CB8AC3E}">
        <p14:creationId xmlns:p14="http://schemas.microsoft.com/office/powerpoint/2010/main" val="405844078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308278925"/>
              </p:ext>
            </p:extLst>
          </p:nvPr>
        </p:nvGraphicFramePr>
        <p:xfrm>
          <a:off x="158704" y="737666"/>
          <a:ext cx="5447665" cy="738505"/>
        </p:xfrm>
        <a:graphic>
          <a:graphicData uri="http://schemas.openxmlformats.org/drawingml/2006/table">
            <a:tbl>
              <a:tblPr firstRow="1" firstCol="1" bandRow="1">
                <a:tableStyleId>{68D230F3-CF80-4859-8CE7-A43EE81993B5}</a:tableStyleId>
              </a:tblPr>
              <a:tblGrid>
                <a:gridCol w="819150">
                  <a:extLst>
                    <a:ext uri="{9D8B030D-6E8A-4147-A177-3AD203B41FA5}">
                      <a16:colId xmlns:a16="http://schemas.microsoft.com/office/drawing/2014/main" val="20000"/>
                    </a:ext>
                  </a:extLst>
                </a:gridCol>
                <a:gridCol w="726440">
                  <a:extLst>
                    <a:ext uri="{9D8B030D-6E8A-4147-A177-3AD203B41FA5}">
                      <a16:colId xmlns:a16="http://schemas.microsoft.com/office/drawing/2014/main" val="20001"/>
                    </a:ext>
                  </a:extLst>
                </a:gridCol>
                <a:gridCol w="726440">
                  <a:extLst>
                    <a:ext uri="{9D8B030D-6E8A-4147-A177-3AD203B41FA5}">
                      <a16:colId xmlns:a16="http://schemas.microsoft.com/office/drawing/2014/main" val="20002"/>
                    </a:ext>
                  </a:extLst>
                </a:gridCol>
                <a:gridCol w="817880">
                  <a:extLst>
                    <a:ext uri="{9D8B030D-6E8A-4147-A177-3AD203B41FA5}">
                      <a16:colId xmlns:a16="http://schemas.microsoft.com/office/drawing/2014/main" val="20003"/>
                    </a:ext>
                  </a:extLst>
                </a:gridCol>
                <a:gridCol w="817880">
                  <a:extLst>
                    <a:ext uri="{9D8B030D-6E8A-4147-A177-3AD203B41FA5}">
                      <a16:colId xmlns:a16="http://schemas.microsoft.com/office/drawing/2014/main" val="20004"/>
                    </a:ext>
                  </a:extLst>
                </a:gridCol>
                <a:gridCol w="817245">
                  <a:extLst>
                    <a:ext uri="{9D8B030D-6E8A-4147-A177-3AD203B41FA5}">
                      <a16:colId xmlns:a16="http://schemas.microsoft.com/office/drawing/2014/main" val="20005"/>
                    </a:ext>
                  </a:extLst>
                </a:gridCol>
                <a:gridCol w="722630">
                  <a:extLst>
                    <a:ext uri="{9D8B030D-6E8A-4147-A177-3AD203B41FA5}">
                      <a16:colId xmlns:a16="http://schemas.microsoft.com/office/drawing/2014/main" val="20006"/>
                    </a:ext>
                  </a:extLst>
                </a:gridCol>
              </a:tblGrid>
              <a:tr h="236855">
                <a:tc>
                  <a:txBody>
                    <a:bodyPr/>
                    <a:lstStyle/>
                    <a:p>
                      <a:pPr marL="0" marR="0" algn="ctr">
                        <a:lnSpc>
                          <a:spcPct val="115000"/>
                        </a:lnSpc>
                        <a:spcBef>
                          <a:spcPts val="0"/>
                        </a:spcBef>
                        <a:spcAft>
                          <a:spcPts val="0"/>
                        </a:spcAft>
                      </a:pPr>
                      <a:r>
                        <a:rPr lang="es-US" sz="1000">
                          <a:effectLst/>
                        </a:rPr>
                        <a:t>VALORES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2012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2013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2014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2015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2017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50825">
                <a:tc>
                  <a:txBody>
                    <a:bodyPr/>
                    <a:lstStyle/>
                    <a:p>
                      <a:pPr marL="0" marR="0">
                        <a:lnSpc>
                          <a:spcPct val="115000"/>
                        </a:lnSpc>
                        <a:spcBef>
                          <a:spcPts val="0"/>
                        </a:spcBef>
                        <a:spcAft>
                          <a:spcPts val="0"/>
                        </a:spcAft>
                      </a:pPr>
                      <a:r>
                        <a:rPr lang="es-US" sz="1000">
                          <a:effectLst/>
                        </a:rPr>
                        <a:t>Toneladas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000">
                          <a:effectLst/>
                        </a:rPr>
                        <a:t>153.790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000">
                          <a:effectLst/>
                        </a:rPr>
                        <a:t>156.523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000">
                          <a:effectLst/>
                        </a:rPr>
                        <a:t>165.190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000">
                          <a:effectLst/>
                        </a:rPr>
                        <a:t>145.824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000">
                          <a:effectLst/>
                        </a:rPr>
                        <a:t>143.183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000">
                          <a:effectLst/>
                        </a:rPr>
                        <a:t>159.008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50825">
                <a:tc>
                  <a:txBody>
                    <a:bodyPr/>
                    <a:lstStyle/>
                    <a:p>
                      <a:pPr marL="0" marR="0">
                        <a:lnSpc>
                          <a:spcPct val="115000"/>
                        </a:lnSpc>
                        <a:spcBef>
                          <a:spcPts val="0"/>
                        </a:spcBef>
                        <a:spcAft>
                          <a:spcPts val="0"/>
                        </a:spcAft>
                      </a:pPr>
                      <a:r>
                        <a:rPr lang="es-US" sz="1000">
                          <a:effectLst/>
                        </a:rPr>
                        <a:t>Var %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000">
                          <a:effectLst/>
                        </a:rPr>
                        <a:t>2,01%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000">
                          <a:effectLst/>
                        </a:rPr>
                        <a:t>1,78%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000">
                          <a:effectLst/>
                        </a:rPr>
                        <a:t>5,54%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000">
                          <a:effectLst/>
                        </a:rPr>
                        <a:t>-11,72%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000">
                          <a:effectLst/>
                        </a:rPr>
                        <a:t>-1,81%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000" dirty="0">
                          <a:effectLst/>
                        </a:rPr>
                        <a:t>11,05%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3" name="Rectángulo 2"/>
          <p:cNvSpPr/>
          <p:nvPr/>
        </p:nvSpPr>
        <p:spPr>
          <a:xfrm>
            <a:off x="94982" y="1510171"/>
            <a:ext cx="6096000" cy="738664"/>
          </a:xfrm>
          <a:prstGeom prst="rect">
            <a:avLst/>
          </a:prstGeom>
        </p:spPr>
        <p:txBody>
          <a:bodyPr>
            <a:spAutoFit/>
          </a:bodyPr>
          <a:lstStyle/>
          <a:p>
            <a:r>
              <a:rPr lang="es-EC" sz="1050" b="1" i="1" dirty="0"/>
              <a:t>Exportaciones de flores ecuatorianas (toneladas) 2012 - 2017 </a:t>
            </a:r>
            <a:endParaRPr lang="es-ES" sz="1050" dirty="0"/>
          </a:p>
          <a:p>
            <a:r>
              <a:rPr lang="es-EC" sz="1050" dirty="0"/>
              <a:t>Fuente: (Estadísticas del comercio para el </a:t>
            </a:r>
            <a:r>
              <a:rPr lang="es-EC" sz="1050" dirty="0" smtClean="0"/>
              <a:t>desarrollo </a:t>
            </a:r>
            <a:r>
              <a:rPr lang="es-EC" sz="1050" dirty="0"/>
              <a:t>internacional de las empresas, 2018 )</a:t>
            </a:r>
            <a:endParaRPr lang="es-ES" sz="1050" dirty="0"/>
          </a:p>
          <a:p>
            <a:endParaRPr lang="es-ES" sz="1050" dirty="0"/>
          </a:p>
          <a:p>
            <a:endParaRPr lang="es-ES" sz="1050" i="1" dirty="0"/>
          </a:p>
        </p:txBody>
      </p:sp>
      <p:graphicFrame>
        <p:nvGraphicFramePr>
          <p:cNvPr id="4" name="Gráfico 3"/>
          <p:cNvGraphicFramePr/>
          <p:nvPr>
            <p:extLst>
              <p:ext uri="{D42A27DB-BD31-4B8C-83A1-F6EECF244321}">
                <p14:modId xmlns:p14="http://schemas.microsoft.com/office/powerpoint/2010/main" val="1370243906"/>
              </p:ext>
            </p:extLst>
          </p:nvPr>
        </p:nvGraphicFramePr>
        <p:xfrm>
          <a:off x="4256177" y="2013703"/>
          <a:ext cx="6311674" cy="336819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4349119" y="5463862"/>
            <a:ext cx="6096000" cy="900246"/>
          </a:xfrm>
          <a:prstGeom prst="rect">
            <a:avLst/>
          </a:prstGeom>
        </p:spPr>
        <p:txBody>
          <a:bodyPr>
            <a:spAutoFit/>
          </a:bodyPr>
          <a:lstStyle/>
          <a:p>
            <a:r>
              <a:rPr lang="es-EC" sz="1050" b="1" dirty="0"/>
              <a:t>Exportaciones de flores ecuatorianas (toneladas) 2012 - 2017</a:t>
            </a:r>
            <a:endParaRPr lang="es-ES" sz="1050" dirty="0"/>
          </a:p>
          <a:p>
            <a:r>
              <a:rPr lang="es-EC" sz="1050" dirty="0"/>
              <a:t>Fuente: (Estadísticas del comercio para el </a:t>
            </a:r>
            <a:r>
              <a:rPr lang="es-EC" sz="1050" dirty="0" smtClean="0"/>
              <a:t>desarrollo </a:t>
            </a:r>
            <a:r>
              <a:rPr lang="es-EC" sz="1050" dirty="0"/>
              <a:t>internacional de las empresas, 2018 )</a:t>
            </a:r>
            <a:endParaRPr lang="es-ES" sz="1050" dirty="0"/>
          </a:p>
          <a:p>
            <a:endParaRPr lang="es-ES" sz="1050" dirty="0"/>
          </a:p>
          <a:p>
            <a:endParaRPr lang="es-ES" sz="1050" dirty="0"/>
          </a:p>
          <a:p>
            <a:endParaRPr lang="es-ES" sz="1050" i="1" dirty="0"/>
          </a:p>
        </p:txBody>
      </p:sp>
    </p:spTree>
    <p:extLst>
      <p:ext uri="{BB962C8B-B14F-4D97-AF65-F5344CB8AC3E}">
        <p14:creationId xmlns:p14="http://schemas.microsoft.com/office/powerpoint/2010/main" val="49847606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386605822"/>
              </p:ext>
            </p:extLst>
          </p:nvPr>
        </p:nvGraphicFramePr>
        <p:xfrm>
          <a:off x="285932" y="755355"/>
          <a:ext cx="5506720" cy="1443990"/>
        </p:xfrm>
        <a:graphic>
          <a:graphicData uri="http://schemas.openxmlformats.org/drawingml/2006/table">
            <a:tbl>
              <a:tblPr firstRow="1" firstCol="1" bandRow="1">
                <a:tableStyleId>{68D230F3-CF80-4859-8CE7-A43EE81993B5}</a:tableStyleId>
              </a:tblPr>
              <a:tblGrid>
                <a:gridCol w="858520">
                  <a:extLst>
                    <a:ext uri="{9D8B030D-6E8A-4147-A177-3AD203B41FA5}">
                      <a16:colId xmlns:a16="http://schemas.microsoft.com/office/drawing/2014/main" val="20000"/>
                    </a:ext>
                  </a:extLst>
                </a:gridCol>
                <a:gridCol w="774700">
                  <a:extLst>
                    <a:ext uri="{9D8B030D-6E8A-4147-A177-3AD203B41FA5}">
                      <a16:colId xmlns:a16="http://schemas.microsoft.com/office/drawing/2014/main" val="20001"/>
                    </a:ext>
                  </a:extLst>
                </a:gridCol>
                <a:gridCol w="774700">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774700">
                  <a:extLst>
                    <a:ext uri="{9D8B030D-6E8A-4147-A177-3AD203B41FA5}">
                      <a16:colId xmlns:a16="http://schemas.microsoft.com/office/drawing/2014/main" val="20004"/>
                    </a:ext>
                  </a:extLst>
                </a:gridCol>
                <a:gridCol w="774700">
                  <a:extLst>
                    <a:ext uri="{9D8B030D-6E8A-4147-A177-3AD203B41FA5}">
                      <a16:colId xmlns:a16="http://schemas.microsoft.com/office/drawing/2014/main" val="20005"/>
                    </a:ext>
                  </a:extLst>
                </a:gridCol>
                <a:gridCol w="774700">
                  <a:extLst>
                    <a:ext uri="{9D8B030D-6E8A-4147-A177-3AD203B41FA5}">
                      <a16:colId xmlns:a16="http://schemas.microsoft.com/office/drawing/2014/main" val="20006"/>
                    </a:ext>
                  </a:extLst>
                </a:gridCol>
              </a:tblGrid>
              <a:tr h="223520">
                <a:tc>
                  <a:txBody>
                    <a:bodyPr/>
                    <a:lstStyle/>
                    <a:p>
                      <a:pPr marL="0" marR="0" algn="ctr">
                        <a:lnSpc>
                          <a:spcPct val="115000"/>
                        </a:lnSpc>
                        <a:spcBef>
                          <a:spcPts val="0"/>
                        </a:spcBef>
                        <a:spcAft>
                          <a:spcPts val="0"/>
                        </a:spcAft>
                      </a:pPr>
                      <a:r>
                        <a:rPr lang="es-US" sz="1000" dirty="0">
                          <a:effectLst/>
                        </a:rPr>
                        <a:t>VALORES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2012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2013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2014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2015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2017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45440">
                <a:tc>
                  <a:txBody>
                    <a:bodyPr/>
                    <a:lstStyle/>
                    <a:p>
                      <a:pPr marL="0" marR="0">
                        <a:lnSpc>
                          <a:spcPct val="115000"/>
                        </a:lnSpc>
                        <a:spcBef>
                          <a:spcPts val="0"/>
                        </a:spcBef>
                        <a:spcAft>
                          <a:spcPts val="0"/>
                        </a:spcAft>
                      </a:pPr>
                      <a:r>
                        <a:rPr lang="es-US" sz="1000">
                          <a:effectLst/>
                        </a:rPr>
                        <a:t>Millones USD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s-US" sz="800">
                          <a:effectLst/>
                        </a:rPr>
                        <a:t>$826.146.000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s-US" sz="800">
                          <a:effectLst/>
                        </a:rPr>
                        <a:t>$837.280.000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s-US" sz="800">
                          <a:effectLst/>
                        </a:rPr>
                        <a:t>$918.243.000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s-US" sz="800">
                          <a:effectLst/>
                        </a:rPr>
                        <a:t>$819.939.000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s-US" sz="800">
                          <a:effectLst/>
                        </a:rPr>
                        <a:t>$802.438.000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50000"/>
                        </a:lnSpc>
                        <a:spcBef>
                          <a:spcPts val="0"/>
                        </a:spcBef>
                        <a:spcAft>
                          <a:spcPts val="0"/>
                        </a:spcAft>
                      </a:pPr>
                      <a:r>
                        <a:rPr lang="es-US" sz="800">
                          <a:effectLst/>
                        </a:rPr>
                        <a:t>$881.462.000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236855">
                <a:tc>
                  <a:txBody>
                    <a:bodyPr/>
                    <a:lstStyle/>
                    <a:p>
                      <a:pPr marL="0" marR="0">
                        <a:lnSpc>
                          <a:spcPct val="115000"/>
                        </a:lnSpc>
                        <a:spcBef>
                          <a:spcPts val="0"/>
                        </a:spcBef>
                        <a:spcAft>
                          <a:spcPts val="0"/>
                        </a:spcAft>
                      </a:pPr>
                      <a:r>
                        <a:rPr lang="es-US" sz="1000">
                          <a:effectLst/>
                        </a:rPr>
                        <a:t>Toneladas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900">
                          <a:effectLst/>
                        </a:rPr>
                        <a:t>153.790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900">
                          <a:effectLst/>
                        </a:rPr>
                        <a:t>156.523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900">
                          <a:effectLst/>
                        </a:rPr>
                        <a:t>165.190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900">
                          <a:effectLst/>
                        </a:rPr>
                        <a:t>145.824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900">
                          <a:effectLst/>
                        </a:rPr>
                        <a:t>143.183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900">
                          <a:effectLst/>
                        </a:rPr>
                        <a:t>159.008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36855">
                <a:tc>
                  <a:txBody>
                    <a:bodyPr/>
                    <a:lstStyle/>
                    <a:p>
                      <a:pPr marL="0" marR="0">
                        <a:lnSpc>
                          <a:spcPct val="115000"/>
                        </a:lnSpc>
                        <a:spcBef>
                          <a:spcPts val="0"/>
                        </a:spcBef>
                        <a:spcAft>
                          <a:spcPts val="0"/>
                        </a:spcAft>
                      </a:pPr>
                      <a:r>
                        <a:rPr lang="es-US" sz="1000">
                          <a:effectLst/>
                        </a:rPr>
                        <a:t>Costo Aprox/ Tonelada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900">
                          <a:effectLst/>
                        </a:rPr>
                        <a:t>$5.371,91</a:t>
                      </a:r>
                      <a:endParaRPr lang="es-ES" sz="1100">
                        <a:effectLst/>
                      </a:endParaRPr>
                    </a:p>
                    <a:p>
                      <a:pPr marL="0" marR="0" algn="r">
                        <a:lnSpc>
                          <a:spcPct val="115000"/>
                        </a:lnSpc>
                        <a:spcBef>
                          <a:spcPts val="0"/>
                        </a:spcBef>
                        <a:spcAft>
                          <a:spcPts val="1000"/>
                        </a:spcAft>
                      </a:pPr>
                      <a:r>
                        <a:rPr lang="es-US" sz="9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900">
                          <a:effectLst/>
                        </a:rPr>
                        <a:t>$5.349,25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900" dirty="0">
                          <a:effectLst/>
                        </a:rPr>
                        <a:t>$5.558,71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900">
                          <a:effectLst/>
                        </a:rPr>
                        <a:t>$5.622,80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900">
                          <a:effectLst/>
                        </a:rPr>
                        <a:t>$5.604,28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900">
                          <a:effectLst/>
                        </a:rPr>
                        <a:t>$5.543,51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11760">
                <a:tc>
                  <a:txBody>
                    <a:bodyPr/>
                    <a:lstStyle/>
                    <a:p>
                      <a:pPr marL="0" marR="0">
                        <a:lnSpc>
                          <a:spcPct val="115000"/>
                        </a:lnSpc>
                        <a:spcBef>
                          <a:spcPts val="0"/>
                        </a:spcBef>
                        <a:spcAft>
                          <a:spcPts val="0"/>
                        </a:spcAft>
                      </a:pPr>
                      <a:r>
                        <a:rPr lang="es-US" sz="1000">
                          <a:effectLst/>
                        </a:rPr>
                        <a:t>Var %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US" sz="1000">
                          <a:effectLst/>
                        </a:rPr>
                        <a:t>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s-US" sz="1000">
                          <a:effectLst/>
                        </a:rPr>
                        <a:t>-0,4%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s-US" sz="1000">
                          <a:effectLst/>
                        </a:rPr>
                        <a:t>3,9%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s-US" sz="1000">
                          <a:effectLst/>
                        </a:rPr>
                        <a:t>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s-US" sz="1000">
                          <a:effectLst/>
                        </a:rPr>
                        <a:t>-0,3%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s-US" sz="1000" dirty="0">
                          <a:effectLst/>
                        </a:rPr>
                        <a:t>-1,1%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bl>
          </a:graphicData>
        </a:graphic>
      </p:graphicFrame>
      <p:sp>
        <p:nvSpPr>
          <p:cNvPr id="3" name="Rectángulo 2"/>
          <p:cNvSpPr/>
          <p:nvPr/>
        </p:nvSpPr>
        <p:spPr>
          <a:xfrm>
            <a:off x="221257" y="2354902"/>
            <a:ext cx="6096000" cy="738664"/>
          </a:xfrm>
          <a:prstGeom prst="rect">
            <a:avLst/>
          </a:prstGeom>
        </p:spPr>
        <p:txBody>
          <a:bodyPr>
            <a:spAutoFit/>
          </a:bodyPr>
          <a:lstStyle/>
          <a:p>
            <a:r>
              <a:rPr lang="es-EC" sz="1050" b="1" dirty="0"/>
              <a:t>Costo/Tonelada de flores exportadas</a:t>
            </a:r>
            <a:endParaRPr lang="es-ES" sz="1050" dirty="0"/>
          </a:p>
          <a:p>
            <a:r>
              <a:rPr lang="es-EC" sz="1050" dirty="0"/>
              <a:t>Fuente: (Estadísticas del comercio para el </a:t>
            </a:r>
            <a:r>
              <a:rPr lang="es-EC" sz="1050" dirty="0" smtClean="0"/>
              <a:t>desarrollo </a:t>
            </a:r>
            <a:r>
              <a:rPr lang="es-EC" sz="1050" dirty="0"/>
              <a:t>internacional de las empresas, 2018 )</a:t>
            </a:r>
            <a:endParaRPr lang="es-ES" sz="1050" dirty="0"/>
          </a:p>
          <a:p>
            <a:endParaRPr lang="es-ES" sz="1050" dirty="0"/>
          </a:p>
          <a:p>
            <a:endParaRPr lang="es-ES" sz="1050" i="1" dirty="0"/>
          </a:p>
        </p:txBody>
      </p:sp>
      <p:graphicFrame>
        <p:nvGraphicFramePr>
          <p:cNvPr id="4" name="Gráfico 3"/>
          <p:cNvGraphicFramePr/>
          <p:nvPr>
            <p:extLst>
              <p:ext uri="{D42A27DB-BD31-4B8C-83A1-F6EECF244321}">
                <p14:modId xmlns:p14="http://schemas.microsoft.com/office/powerpoint/2010/main" val="1355152707"/>
              </p:ext>
            </p:extLst>
          </p:nvPr>
        </p:nvGraphicFramePr>
        <p:xfrm>
          <a:off x="5445986" y="2354902"/>
          <a:ext cx="5788071" cy="319681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5428983" y="5433382"/>
            <a:ext cx="6096000" cy="738664"/>
          </a:xfrm>
          <a:prstGeom prst="rect">
            <a:avLst/>
          </a:prstGeom>
        </p:spPr>
        <p:txBody>
          <a:bodyPr>
            <a:spAutoFit/>
          </a:bodyPr>
          <a:lstStyle/>
          <a:p>
            <a:r>
              <a:rPr lang="es-EC" sz="1050" b="1" dirty="0"/>
              <a:t>Costo por tonelada exportada de flores 2012 - 2017</a:t>
            </a:r>
            <a:endParaRPr lang="es-ES" sz="1050" dirty="0"/>
          </a:p>
          <a:p>
            <a:r>
              <a:rPr lang="es-EC" sz="1050" dirty="0"/>
              <a:t>Fuente: (Estadísticas del comercio para el </a:t>
            </a:r>
            <a:r>
              <a:rPr lang="es-EC" sz="1050" dirty="0" smtClean="0"/>
              <a:t>desarrollo </a:t>
            </a:r>
            <a:r>
              <a:rPr lang="es-EC" sz="1050" dirty="0"/>
              <a:t>internacional de las empresas, 2018 )</a:t>
            </a:r>
            <a:endParaRPr lang="es-ES" sz="1050" dirty="0"/>
          </a:p>
          <a:p>
            <a:endParaRPr lang="es-ES" sz="1050" dirty="0"/>
          </a:p>
          <a:p>
            <a:endParaRPr lang="es-ES" sz="1050" i="1" dirty="0"/>
          </a:p>
        </p:txBody>
      </p:sp>
    </p:spTree>
    <p:extLst>
      <p:ext uri="{BB962C8B-B14F-4D97-AF65-F5344CB8AC3E}">
        <p14:creationId xmlns:p14="http://schemas.microsoft.com/office/powerpoint/2010/main" val="420815072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7714" y="266002"/>
            <a:ext cx="4264501" cy="400110"/>
          </a:xfrm>
          <a:prstGeom prst="rect">
            <a:avLst/>
          </a:prstGeom>
        </p:spPr>
        <p:txBody>
          <a:bodyPr wrap="none">
            <a:spAutoFit/>
          </a:bodyPr>
          <a:lstStyle/>
          <a:p>
            <a:r>
              <a:rPr lang="es-EC" sz="2000" b="1" dirty="0">
                <a:solidFill>
                  <a:schemeClr val="accent3">
                    <a:lumMod val="50000"/>
                  </a:schemeClr>
                </a:solidFill>
                <a:latin typeface="Times New Roman" panose="02020603050405020304" pitchFamily="18" charset="0"/>
                <a:cs typeface="Times New Roman" panose="02020603050405020304" pitchFamily="18" charset="0"/>
              </a:rPr>
              <a:t>Principales mercados de exportación </a:t>
            </a:r>
            <a:endParaRPr lang="es-ES" sz="2000" b="1" dirty="0">
              <a:solidFill>
                <a:schemeClr val="accent3">
                  <a:lumMod val="50000"/>
                </a:schemeClr>
              </a:solidFill>
              <a:latin typeface="Times New Roman" panose="02020603050405020304" pitchFamily="18"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2113991081"/>
              </p:ext>
            </p:extLst>
          </p:nvPr>
        </p:nvGraphicFramePr>
        <p:xfrm>
          <a:off x="0" y="965834"/>
          <a:ext cx="7511143" cy="488632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177714" y="5472570"/>
            <a:ext cx="6096000" cy="900246"/>
          </a:xfrm>
          <a:prstGeom prst="rect">
            <a:avLst/>
          </a:prstGeom>
        </p:spPr>
        <p:txBody>
          <a:bodyPr>
            <a:spAutoFit/>
          </a:bodyPr>
          <a:lstStyle/>
          <a:p>
            <a:r>
              <a:rPr lang="es-EC" sz="1050" b="1" dirty="0"/>
              <a:t>Principales mercados de flores ecuatorianas </a:t>
            </a:r>
            <a:endParaRPr lang="es-ES" sz="1050" dirty="0"/>
          </a:p>
          <a:p>
            <a:r>
              <a:rPr lang="es-EC" sz="1050" dirty="0"/>
              <a:t>Fuente: (Estadísticas del comercio para el </a:t>
            </a:r>
            <a:r>
              <a:rPr lang="es-EC" sz="1050" dirty="0" smtClean="0"/>
              <a:t>desarrollo </a:t>
            </a:r>
            <a:r>
              <a:rPr lang="es-EC" sz="1050" dirty="0"/>
              <a:t>internacional de las empresas, 2018 )</a:t>
            </a:r>
            <a:endParaRPr lang="es-ES" sz="1050" dirty="0"/>
          </a:p>
          <a:p>
            <a:endParaRPr lang="es-ES" sz="1050" dirty="0"/>
          </a:p>
          <a:p>
            <a:endParaRPr lang="es-ES" sz="1050" dirty="0"/>
          </a:p>
          <a:p>
            <a:endParaRPr lang="es-ES" sz="1050" i="1" dirty="0"/>
          </a:p>
        </p:txBody>
      </p:sp>
      <p:graphicFrame>
        <p:nvGraphicFramePr>
          <p:cNvPr id="5" name="Tabla 4"/>
          <p:cNvGraphicFramePr>
            <a:graphicFrameLocks noGrp="1"/>
          </p:cNvGraphicFramePr>
          <p:nvPr>
            <p:extLst>
              <p:ext uri="{D42A27DB-BD31-4B8C-83A1-F6EECF244321}">
                <p14:modId xmlns:p14="http://schemas.microsoft.com/office/powerpoint/2010/main" val="2507995118"/>
              </p:ext>
            </p:extLst>
          </p:nvPr>
        </p:nvGraphicFramePr>
        <p:xfrm>
          <a:off x="7701848" y="1499937"/>
          <a:ext cx="3244447" cy="2767262"/>
        </p:xfrm>
        <a:graphic>
          <a:graphicData uri="http://schemas.openxmlformats.org/drawingml/2006/table">
            <a:tbl>
              <a:tblPr firstRow="1" firstCol="1" bandRow="1">
                <a:tableStyleId>{68D230F3-CF80-4859-8CE7-A43EE81993B5}</a:tableStyleId>
              </a:tblPr>
              <a:tblGrid>
                <a:gridCol w="1705479">
                  <a:extLst>
                    <a:ext uri="{9D8B030D-6E8A-4147-A177-3AD203B41FA5}">
                      <a16:colId xmlns:a16="http://schemas.microsoft.com/office/drawing/2014/main" val="20000"/>
                    </a:ext>
                  </a:extLst>
                </a:gridCol>
                <a:gridCol w="1538968">
                  <a:extLst>
                    <a:ext uri="{9D8B030D-6E8A-4147-A177-3AD203B41FA5}">
                      <a16:colId xmlns:a16="http://schemas.microsoft.com/office/drawing/2014/main" val="20001"/>
                    </a:ext>
                  </a:extLst>
                </a:gridCol>
              </a:tblGrid>
              <a:tr h="296209">
                <a:tc>
                  <a:txBody>
                    <a:bodyPr/>
                    <a:lstStyle/>
                    <a:p>
                      <a:pPr marL="0" marR="0" algn="ctr">
                        <a:lnSpc>
                          <a:spcPct val="115000"/>
                        </a:lnSpc>
                        <a:spcBef>
                          <a:spcPts val="0"/>
                        </a:spcBef>
                        <a:spcAft>
                          <a:spcPts val="0"/>
                        </a:spcAft>
                      </a:pPr>
                      <a:r>
                        <a:rPr lang="es-US" sz="1600" dirty="0" smtClean="0">
                          <a:effectLst/>
                        </a:rPr>
                        <a:t>PAIS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600" dirty="0" smtClean="0">
                          <a:effectLst/>
                        </a:rPr>
                        <a:t>%</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60455">
                <a:tc>
                  <a:txBody>
                    <a:bodyPr/>
                    <a:lstStyle/>
                    <a:p>
                      <a:pPr marL="0" marR="0">
                        <a:lnSpc>
                          <a:spcPct val="115000"/>
                        </a:lnSpc>
                        <a:spcBef>
                          <a:spcPts val="0"/>
                        </a:spcBef>
                        <a:spcAft>
                          <a:spcPts val="0"/>
                        </a:spcAft>
                      </a:pPr>
                      <a:r>
                        <a:rPr lang="es-US" sz="1000" b="0" dirty="0" smtClean="0">
                          <a:effectLst/>
                        </a:rPr>
                        <a:t>Estados Unidos</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US" sz="800" b="0" dirty="0" smtClean="0">
                          <a:effectLst/>
                        </a:rPr>
                        <a:t>54%</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14080">
                <a:tc>
                  <a:txBody>
                    <a:bodyPr/>
                    <a:lstStyle/>
                    <a:p>
                      <a:pPr marL="0" marR="0">
                        <a:lnSpc>
                          <a:spcPct val="115000"/>
                        </a:lnSpc>
                        <a:spcBef>
                          <a:spcPts val="0"/>
                        </a:spcBef>
                        <a:spcAft>
                          <a:spcPts val="0"/>
                        </a:spcAft>
                      </a:pPr>
                      <a:r>
                        <a:rPr lang="es-US" sz="1000" b="0" dirty="0" smtClean="0">
                          <a:effectLst/>
                        </a:rPr>
                        <a:t>Rusia</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900" b="0" dirty="0" smtClean="0">
                          <a:effectLst/>
                        </a:rPr>
                        <a:t>18%</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01000">
                <a:tc>
                  <a:txBody>
                    <a:bodyPr/>
                    <a:lstStyle/>
                    <a:p>
                      <a:pPr marL="0" marR="0">
                        <a:lnSpc>
                          <a:spcPct val="115000"/>
                        </a:lnSpc>
                        <a:spcBef>
                          <a:spcPts val="0"/>
                        </a:spcBef>
                        <a:spcAft>
                          <a:spcPts val="0"/>
                        </a:spcAft>
                      </a:pPr>
                      <a:r>
                        <a:rPr lang="es-US" sz="1000" b="0" dirty="0" smtClean="0">
                          <a:effectLst/>
                        </a:rPr>
                        <a:t>Países Bajos</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s-ES" sz="900" b="0" dirty="0" smtClean="0">
                          <a:effectLst/>
                        </a:rPr>
                        <a:t>9%</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30068">
                <a:tc>
                  <a:txBody>
                    <a:bodyPr/>
                    <a:lstStyle/>
                    <a:p>
                      <a:pPr marL="0" marR="0">
                        <a:lnSpc>
                          <a:spcPct val="115000"/>
                        </a:lnSpc>
                        <a:spcBef>
                          <a:spcPts val="0"/>
                        </a:spcBef>
                        <a:spcAft>
                          <a:spcPts val="0"/>
                        </a:spcAft>
                      </a:pPr>
                      <a:r>
                        <a:rPr lang="es-US" sz="1000" b="0" dirty="0" smtClean="0">
                          <a:effectLst/>
                        </a:rPr>
                        <a:t>Italia</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US" sz="1000" b="0" dirty="0" smtClean="0">
                          <a:effectLst/>
                        </a:rPr>
                        <a:t>4%</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53090">
                <a:tc>
                  <a:txBody>
                    <a:bodyPr/>
                    <a:lstStyle/>
                    <a:p>
                      <a:pPr marL="0" marR="0">
                        <a:lnSpc>
                          <a:spcPct val="115000"/>
                        </a:lnSpc>
                        <a:spcBef>
                          <a:spcPts val="0"/>
                        </a:spcBef>
                        <a:spcAft>
                          <a:spcPts val="0"/>
                        </a:spcAft>
                      </a:pPr>
                      <a:r>
                        <a:rPr lang="es-ES" sz="1100" b="0" dirty="0" smtClean="0">
                          <a:effectLst/>
                          <a:latin typeface="Calibri" panose="020F0502020204030204" pitchFamily="34" charset="0"/>
                          <a:ea typeface="Calibri" panose="020F0502020204030204" pitchFamily="34" charset="0"/>
                          <a:cs typeface="Times New Roman" panose="02020603050405020304" pitchFamily="18" charset="0"/>
                        </a:rPr>
                        <a:t>España</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S" sz="1100" b="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53090">
                <a:tc>
                  <a:txBody>
                    <a:bodyPr/>
                    <a:lstStyle/>
                    <a:p>
                      <a:pPr marL="0" marR="0">
                        <a:lnSpc>
                          <a:spcPct val="115000"/>
                        </a:lnSpc>
                        <a:spcBef>
                          <a:spcPts val="0"/>
                        </a:spcBef>
                        <a:spcAft>
                          <a:spcPts val="0"/>
                        </a:spcAft>
                      </a:pPr>
                      <a:r>
                        <a:rPr lang="es-ES" sz="1100" b="0" dirty="0" smtClean="0">
                          <a:effectLst/>
                          <a:latin typeface="Calibri" panose="020F0502020204030204" pitchFamily="34" charset="0"/>
                          <a:ea typeface="Calibri" panose="020F0502020204030204" pitchFamily="34" charset="0"/>
                          <a:cs typeface="Times New Roman" panose="02020603050405020304" pitchFamily="18" charset="0"/>
                        </a:rPr>
                        <a:t>Kazajistán</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S" sz="1100" b="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53090">
                <a:tc>
                  <a:txBody>
                    <a:bodyPr/>
                    <a:lstStyle/>
                    <a:p>
                      <a:pPr marL="0" marR="0">
                        <a:lnSpc>
                          <a:spcPct val="115000"/>
                        </a:lnSpc>
                        <a:spcBef>
                          <a:spcPts val="0"/>
                        </a:spcBef>
                        <a:spcAft>
                          <a:spcPts val="0"/>
                        </a:spcAft>
                      </a:pPr>
                      <a:r>
                        <a:rPr lang="es-ES" sz="1100" b="0" dirty="0" smtClean="0">
                          <a:effectLst/>
                          <a:latin typeface="Calibri" panose="020F0502020204030204" pitchFamily="34" charset="0"/>
                          <a:ea typeface="Calibri" panose="020F0502020204030204" pitchFamily="34" charset="0"/>
                          <a:cs typeface="Times New Roman" panose="02020603050405020304" pitchFamily="18" charset="0"/>
                        </a:rPr>
                        <a:t>Chile</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S" sz="1100" b="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53090">
                <a:tc>
                  <a:txBody>
                    <a:bodyPr/>
                    <a:lstStyle/>
                    <a:p>
                      <a:pPr marL="0" marR="0">
                        <a:lnSpc>
                          <a:spcPct val="115000"/>
                        </a:lnSpc>
                        <a:spcBef>
                          <a:spcPts val="0"/>
                        </a:spcBef>
                        <a:spcAft>
                          <a:spcPts val="0"/>
                        </a:spcAft>
                      </a:pPr>
                      <a:r>
                        <a:rPr lang="es-ES" sz="1100" b="0" dirty="0" smtClean="0">
                          <a:effectLst/>
                          <a:latin typeface="Calibri" panose="020F0502020204030204" pitchFamily="34" charset="0"/>
                          <a:ea typeface="Calibri" panose="020F0502020204030204" pitchFamily="34" charset="0"/>
                          <a:cs typeface="Times New Roman" panose="02020603050405020304" pitchFamily="18" charset="0"/>
                        </a:rPr>
                        <a:t>Ucrania</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S" sz="1100" b="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253090">
                <a:tc>
                  <a:txBody>
                    <a:bodyPr/>
                    <a:lstStyle/>
                    <a:p>
                      <a:pPr marL="0" marR="0">
                        <a:lnSpc>
                          <a:spcPct val="115000"/>
                        </a:lnSpc>
                        <a:spcBef>
                          <a:spcPts val="0"/>
                        </a:spcBef>
                        <a:spcAft>
                          <a:spcPts val="0"/>
                        </a:spcAft>
                      </a:pPr>
                      <a:r>
                        <a:rPr lang="es-ES" sz="1100" b="0" dirty="0" smtClean="0">
                          <a:effectLst/>
                          <a:latin typeface="Calibri" panose="020F0502020204030204" pitchFamily="34" charset="0"/>
                          <a:ea typeface="Calibri" panose="020F0502020204030204" pitchFamily="34" charset="0"/>
                          <a:cs typeface="Times New Roman" panose="02020603050405020304" pitchFamily="18" charset="0"/>
                        </a:rPr>
                        <a:t>Japón</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S" sz="1100" b="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s-E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2580457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065521114"/>
              </p:ext>
            </p:extLst>
          </p:nvPr>
        </p:nvGraphicFramePr>
        <p:xfrm>
          <a:off x="287820" y="738415"/>
          <a:ext cx="5662406" cy="4600575"/>
        </p:xfrm>
        <a:graphic>
          <a:graphicData uri="http://schemas.openxmlformats.org/drawingml/2006/table">
            <a:tbl>
              <a:tblPr firstRow="1" firstCol="1" bandRow="1">
                <a:tableStyleId>{3B4B98B0-60AC-42C2-AFA5-B58CD77FA1E5}</a:tableStyleId>
              </a:tblPr>
              <a:tblGrid>
                <a:gridCol w="567293">
                  <a:extLst>
                    <a:ext uri="{9D8B030D-6E8A-4147-A177-3AD203B41FA5}">
                      <a16:colId xmlns:a16="http://schemas.microsoft.com/office/drawing/2014/main" val="20000"/>
                    </a:ext>
                  </a:extLst>
                </a:gridCol>
                <a:gridCol w="1511245">
                  <a:extLst>
                    <a:ext uri="{9D8B030D-6E8A-4147-A177-3AD203B41FA5}">
                      <a16:colId xmlns:a16="http://schemas.microsoft.com/office/drawing/2014/main" val="20001"/>
                    </a:ext>
                  </a:extLst>
                </a:gridCol>
                <a:gridCol w="660636">
                  <a:extLst>
                    <a:ext uri="{9D8B030D-6E8A-4147-A177-3AD203B41FA5}">
                      <a16:colId xmlns:a16="http://schemas.microsoft.com/office/drawing/2014/main" val="20002"/>
                    </a:ext>
                  </a:extLst>
                </a:gridCol>
                <a:gridCol w="660636">
                  <a:extLst>
                    <a:ext uri="{9D8B030D-6E8A-4147-A177-3AD203B41FA5}">
                      <a16:colId xmlns:a16="http://schemas.microsoft.com/office/drawing/2014/main" val="20003"/>
                    </a:ext>
                  </a:extLst>
                </a:gridCol>
                <a:gridCol w="563348">
                  <a:extLst>
                    <a:ext uri="{9D8B030D-6E8A-4147-A177-3AD203B41FA5}">
                      <a16:colId xmlns:a16="http://schemas.microsoft.com/office/drawing/2014/main" val="20004"/>
                    </a:ext>
                  </a:extLst>
                </a:gridCol>
                <a:gridCol w="569921">
                  <a:extLst>
                    <a:ext uri="{9D8B030D-6E8A-4147-A177-3AD203B41FA5}">
                      <a16:colId xmlns:a16="http://schemas.microsoft.com/office/drawing/2014/main" val="20005"/>
                    </a:ext>
                  </a:extLst>
                </a:gridCol>
                <a:gridCol w="567293">
                  <a:extLst>
                    <a:ext uri="{9D8B030D-6E8A-4147-A177-3AD203B41FA5}">
                      <a16:colId xmlns:a16="http://schemas.microsoft.com/office/drawing/2014/main" val="20006"/>
                    </a:ext>
                  </a:extLst>
                </a:gridCol>
                <a:gridCol w="562034">
                  <a:extLst>
                    <a:ext uri="{9D8B030D-6E8A-4147-A177-3AD203B41FA5}">
                      <a16:colId xmlns:a16="http://schemas.microsoft.com/office/drawing/2014/main" val="20007"/>
                    </a:ext>
                  </a:extLst>
                </a:gridCol>
              </a:tblGrid>
              <a:tr h="307484">
                <a:tc>
                  <a:txBody>
                    <a:bodyPr/>
                    <a:lstStyle/>
                    <a:p>
                      <a:pPr marL="0" marR="0" algn="ctr">
                        <a:lnSpc>
                          <a:spcPct val="115000"/>
                        </a:lnSpc>
                        <a:spcBef>
                          <a:spcPts val="0"/>
                        </a:spcBef>
                        <a:spcAft>
                          <a:spcPts val="0"/>
                        </a:spcAft>
                      </a:pPr>
                      <a:r>
                        <a:rPr lang="es-US" sz="1050" dirty="0">
                          <a:effectLst/>
                        </a:rPr>
                        <a:t>Código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50" dirty="0">
                          <a:effectLst/>
                        </a:rPr>
                        <a:t>Descripción del producto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50">
                          <a:effectLst/>
                        </a:rPr>
                        <a:t>2012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50">
                          <a:effectLst/>
                        </a:rPr>
                        <a:t>2013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50">
                          <a:effectLst/>
                        </a:rPr>
                        <a:t>2014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50">
                          <a:effectLst/>
                        </a:rPr>
                        <a:t>2015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50">
                          <a:effectLst/>
                        </a:rPr>
                        <a:t>2016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50">
                          <a:effectLst/>
                        </a:rPr>
                        <a:t>2017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36261">
                <a:tc>
                  <a:txBody>
                    <a:bodyPr/>
                    <a:lstStyle/>
                    <a:p>
                      <a:pPr marL="0" marR="0" algn="ctr">
                        <a:lnSpc>
                          <a:spcPct val="115000"/>
                        </a:lnSpc>
                        <a:spcBef>
                          <a:spcPts val="0"/>
                        </a:spcBef>
                        <a:spcAft>
                          <a:spcPts val="0"/>
                        </a:spcAft>
                      </a:pPr>
                      <a:r>
                        <a:rPr lang="es-US" sz="1000">
                          <a:effectLst/>
                        </a:rPr>
                        <a:t>'060311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Rosas "flores y capullos", cortadas para ramos o adornos, frescas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594,892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610,459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697,617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604,459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600,569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654,043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09457">
                <a:tc>
                  <a:txBody>
                    <a:bodyPr/>
                    <a:lstStyle/>
                    <a:p>
                      <a:pPr marL="0" marR="0" algn="ctr">
                        <a:lnSpc>
                          <a:spcPct val="115000"/>
                        </a:lnSpc>
                        <a:spcBef>
                          <a:spcPts val="0"/>
                        </a:spcBef>
                        <a:spcAft>
                          <a:spcPts val="0"/>
                        </a:spcAft>
                      </a:pPr>
                      <a:r>
                        <a:rPr lang="es-US" sz="1000">
                          <a:effectLst/>
                        </a:rPr>
                        <a:t>'060319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Flores frescas y capullos, cortados, de una, para ramos o adornos (excepto rosas, claveles,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173,807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178,355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182,916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170,663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164,485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186,878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09457">
                <a:tc>
                  <a:txBody>
                    <a:bodyPr/>
                    <a:lstStyle/>
                    <a:p>
                      <a:pPr marL="0" marR="0" algn="ctr">
                        <a:lnSpc>
                          <a:spcPct val="115000"/>
                        </a:lnSpc>
                        <a:spcBef>
                          <a:spcPts val="0"/>
                        </a:spcBef>
                        <a:spcAft>
                          <a:spcPts val="0"/>
                        </a:spcAft>
                      </a:pPr>
                      <a:r>
                        <a:rPr lang="es-US" sz="1000">
                          <a:effectLst/>
                        </a:rPr>
                        <a:t>'060312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Claveles "flores y capullos", cortados para ramos o adornos, frescos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18,137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18,612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17,172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17,188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14,942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16,455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09457">
                <a:tc>
                  <a:txBody>
                    <a:bodyPr/>
                    <a:lstStyle/>
                    <a:p>
                      <a:pPr marL="0" marR="0" algn="ctr">
                        <a:lnSpc>
                          <a:spcPct val="115000"/>
                        </a:lnSpc>
                        <a:spcBef>
                          <a:spcPts val="0"/>
                        </a:spcBef>
                        <a:spcAft>
                          <a:spcPts val="0"/>
                        </a:spcAft>
                      </a:pPr>
                      <a:r>
                        <a:rPr lang="es-US" sz="1000">
                          <a:effectLst/>
                        </a:rPr>
                        <a:t>'060390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Secos, blanqueados, teñidos, impregnados o preparados de otro modo las flores y capullos, de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18,734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19,224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15,740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17,051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14,896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16,448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09457">
                <a:tc>
                  <a:txBody>
                    <a:bodyPr/>
                    <a:lstStyle/>
                    <a:p>
                      <a:pPr marL="0" marR="0" algn="ctr">
                        <a:lnSpc>
                          <a:spcPct val="115000"/>
                        </a:lnSpc>
                        <a:spcBef>
                          <a:spcPts val="0"/>
                        </a:spcBef>
                        <a:spcAft>
                          <a:spcPts val="0"/>
                        </a:spcAft>
                      </a:pPr>
                      <a:r>
                        <a:rPr lang="es-US" sz="1000">
                          <a:effectLst/>
                        </a:rPr>
                        <a:t>'060314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Crisantemos "flores y capullos", cortados para ramos o adornos, frescos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10,133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10,398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4,508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8,845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4,929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5,353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09457">
                <a:tc>
                  <a:txBody>
                    <a:bodyPr/>
                    <a:lstStyle/>
                    <a:p>
                      <a:pPr marL="0" marR="0" algn="ctr">
                        <a:lnSpc>
                          <a:spcPct val="115000"/>
                        </a:lnSpc>
                        <a:spcBef>
                          <a:spcPts val="0"/>
                        </a:spcBef>
                        <a:spcAft>
                          <a:spcPts val="0"/>
                        </a:spcAft>
                      </a:pPr>
                      <a:r>
                        <a:rPr lang="es-US" sz="1000">
                          <a:effectLst/>
                        </a:rPr>
                        <a:t>'060315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Lirios frescos cortados "Lilium spp." y las yemas, de una, para ramos o adornos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dirty="0">
                          <a:effectLst/>
                        </a:rPr>
                        <a:t> 0,174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0,179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0,286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1,644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2,603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2,283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09457">
                <a:tc>
                  <a:txBody>
                    <a:bodyPr/>
                    <a:lstStyle/>
                    <a:p>
                      <a:pPr marL="0" marR="0" algn="ctr">
                        <a:lnSpc>
                          <a:spcPct val="115000"/>
                        </a:lnSpc>
                        <a:spcBef>
                          <a:spcPts val="0"/>
                        </a:spcBef>
                        <a:spcAft>
                          <a:spcPts val="0"/>
                        </a:spcAft>
                      </a:pPr>
                      <a:r>
                        <a:rPr lang="es-US" sz="1000" dirty="0">
                          <a:effectLst/>
                        </a:rPr>
                        <a:t>'060313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000">
                          <a:effectLst/>
                        </a:rPr>
                        <a:t>Orquídeas "flores y capullos", cortadas para ramos o adornos, frescas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0,051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0,052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0,004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0,089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a:effectLst/>
                        </a:rPr>
                        <a:t> 0,014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1000"/>
                        </a:spcAft>
                      </a:pPr>
                      <a:r>
                        <a:rPr lang="es-US" sz="1050" dirty="0">
                          <a:effectLst/>
                        </a:rPr>
                        <a:t> 0,001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
        <p:nvSpPr>
          <p:cNvPr id="3" name="Rectángulo 2"/>
          <p:cNvSpPr/>
          <p:nvPr/>
        </p:nvSpPr>
        <p:spPr>
          <a:xfrm>
            <a:off x="217471" y="5366553"/>
            <a:ext cx="6096000" cy="577081"/>
          </a:xfrm>
          <a:prstGeom prst="rect">
            <a:avLst/>
          </a:prstGeom>
        </p:spPr>
        <p:txBody>
          <a:bodyPr>
            <a:spAutoFit/>
          </a:bodyPr>
          <a:lstStyle/>
          <a:p>
            <a:r>
              <a:rPr lang="es-EC" sz="1050" b="1" dirty="0"/>
              <a:t>Tipos de flores exportadas </a:t>
            </a:r>
            <a:endParaRPr lang="es-ES" sz="1050" dirty="0"/>
          </a:p>
          <a:p>
            <a:r>
              <a:rPr lang="es-EC" sz="1050" dirty="0"/>
              <a:t>Fuente: (Estadísticas del comercio para el </a:t>
            </a:r>
            <a:r>
              <a:rPr lang="es-EC" sz="1050" dirty="0" smtClean="0"/>
              <a:t>desarrollo </a:t>
            </a:r>
            <a:r>
              <a:rPr lang="es-EC" sz="1050" dirty="0"/>
              <a:t>internacional de las empresas, 2018 )</a:t>
            </a:r>
            <a:endParaRPr lang="es-ES" sz="1050" dirty="0"/>
          </a:p>
          <a:p>
            <a:endParaRPr lang="es-ES" sz="1050" i="1" dirty="0"/>
          </a:p>
        </p:txBody>
      </p:sp>
      <p:graphicFrame>
        <p:nvGraphicFramePr>
          <p:cNvPr id="4" name="Gráfico 3"/>
          <p:cNvGraphicFramePr/>
          <p:nvPr>
            <p:extLst>
              <p:ext uri="{D42A27DB-BD31-4B8C-83A1-F6EECF244321}">
                <p14:modId xmlns:p14="http://schemas.microsoft.com/office/powerpoint/2010/main" val="2414920544"/>
              </p:ext>
            </p:extLst>
          </p:nvPr>
        </p:nvGraphicFramePr>
        <p:xfrm>
          <a:off x="6097241" y="915849"/>
          <a:ext cx="5895975" cy="41464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6096000" y="5366552"/>
            <a:ext cx="6096000" cy="577081"/>
          </a:xfrm>
          <a:prstGeom prst="rect">
            <a:avLst/>
          </a:prstGeom>
        </p:spPr>
        <p:txBody>
          <a:bodyPr>
            <a:spAutoFit/>
          </a:bodyPr>
          <a:lstStyle/>
          <a:p>
            <a:r>
              <a:rPr lang="es-EC" sz="1050" b="1" dirty="0"/>
              <a:t>Tipos de flores exportadas </a:t>
            </a:r>
            <a:endParaRPr lang="es-ES" sz="1050" dirty="0"/>
          </a:p>
          <a:p>
            <a:r>
              <a:rPr lang="es-EC" sz="1050" dirty="0"/>
              <a:t>Fuente: (Estadísticas del comercio para el </a:t>
            </a:r>
            <a:r>
              <a:rPr lang="es-EC" sz="1050" dirty="0" smtClean="0"/>
              <a:t>desarrollo </a:t>
            </a:r>
            <a:r>
              <a:rPr lang="es-EC" sz="1050" dirty="0"/>
              <a:t>internacional de las empresas, 2018 )</a:t>
            </a:r>
            <a:endParaRPr lang="es-ES" sz="1050" dirty="0"/>
          </a:p>
          <a:p>
            <a:endParaRPr lang="es-ES" sz="1050" i="1" dirty="0"/>
          </a:p>
        </p:txBody>
      </p:sp>
    </p:spTree>
    <p:extLst>
      <p:ext uri="{BB962C8B-B14F-4D97-AF65-F5344CB8AC3E}">
        <p14:creationId xmlns:p14="http://schemas.microsoft.com/office/powerpoint/2010/main" val="346722334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052" y="331316"/>
            <a:ext cx="4104393" cy="400110"/>
          </a:xfrm>
          <a:prstGeom prst="rect">
            <a:avLst/>
          </a:prstGeom>
        </p:spPr>
        <p:txBody>
          <a:bodyPr wrap="none">
            <a:spAutoFit/>
          </a:bodyPr>
          <a:lstStyle/>
          <a:p>
            <a:r>
              <a:rPr lang="es-EC" sz="2000" b="1" dirty="0">
                <a:solidFill>
                  <a:schemeClr val="accent3">
                    <a:lumMod val="50000"/>
                  </a:schemeClr>
                </a:solidFill>
                <a:latin typeface="Times New Roman" panose="02020603050405020304" pitchFamily="18" charset="0"/>
                <a:cs typeface="Times New Roman" panose="02020603050405020304" pitchFamily="18" charset="0"/>
              </a:rPr>
              <a:t>Relación comercial Ecuador - Rusia</a:t>
            </a:r>
            <a:endParaRPr lang="es-ES" sz="2000" b="1" dirty="0">
              <a:solidFill>
                <a:schemeClr val="accent3">
                  <a:lumMod val="50000"/>
                </a:schemeClr>
              </a:solidFill>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543059046"/>
              </p:ext>
            </p:extLst>
          </p:nvPr>
        </p:nvGraphicFramePr>
        <p:xfrm>
          <a:off x="304052" y="948233"/>
          <a:ext cx="5791949" cy="2053942"/>
        </p:xfrm>
        <a:graphic>
          <a:graphicData uri="http://schemas.openxmlformats.org/drawingml/2006/table">
            <a:tbl>
              <a:tblPr firstRow="1" firstCol="1" bandRow="1">
                <a:tableStyleId>{68D230F3-CF80-4859-8CE7-A43EE81993B5}</a:tableStyleId>
              </a:tblPr>
              <a:tblGrid>
                <a:gridCol w="805606">
                  <a:extLst>
                    <a:ext uri="{9D8B030D-6E8A-4147-A177-3AD203B41FA5}">
                      <a16:colId xmlns:a16="http://schemas.microsoft.com/office/drawing/2014/main" val="20000"/>
                    </a:ext>
                  </a:extLst>
                </a:gridCol>
                <a:gridCol w="808999">
                  <a:extLst>
                    <a:ext uri="{9D8B030D-6E8A-4147-A177-3AD203B41FA5}">
                      <a16:colId xmlns:a16="http://schemas.microsoft.com/office/drawing/2014/main" val="20001"/>
                    </a:ext>
                  </a:extLst>
                </a:gridCol>
                <a:gridCol w="787282">
                  <a:extLst>
                    <a:ext uri="{9D8B030D-6E8A-4147-A177-3AD203B41FA5}">
                      <a16:colId xmlns:a16="http://schemas.microsoft.com/office/drawing/2014/main" val="20002"/>
                    </a:ext>
                  </a:extLst>
                </a:gridCol>
                <a:gridCol w="673261">
                  <a:extLst>
                    <a:ext uri="{9D8B030D-6E8A-4147-A177-3AD203B41FA5}">
                      <a16:colId xmlns:a16="http://schemas.microsoft.com/office/drawing/2014/main" val="20003"/>
                    </a:ext>
                  </a:extLst>
                </a:gridCol>
                <a:gridCol w="866689">
                  <a:extLst>
                    <a:ext uri="{9D8B030D-6E8A-4147-A177-3AD203B41FA5}">
                      <a16:colId xmlns:a16="http://schemas.microsoft.com/office/drawing/2014/main" val="20004"/>
                    </a:ext>
                  </a:extLst>
                </a:gridCol>
                <a:gridCol w="1011250">
                  <a:extLst>
                    <a:ext uri="{9D8B030D-6E8A-4147-A177-3AD203B41FA5}">
                      <a16:colId xmlns:a16="http://schemas.microsoft.com/office/drawing/2014/main" val="20005"/>
                    </a:ext>
                  </a:extLst>
                </a:gridCol>
                <a:gridCol w="838862">
                  <a:extLst>
                    <a:ext uri="{9D8B030D-6E8A-4147-A177-3AD203B41FA5}">
                      <a16:colId xmlns:a16="http://schemas.microsoft.com/office/drawing/2014/main" val="20006"/>
                    </a:ext>
                  </a:extLst>
                </a:gridCol>
              </a:tblGrid>
              <a:tr h="552938">
                <a:tc>
                  <a:txBody>
                    <a:bodyPr/>
                    <a:lstStyle/>
                    <a:p>
                      <a:pPr marL="0" marR="0" algn="ctr">
                        <a:lnSpc>
                          <a:spcPct val="115000"/>
                        </a:lnSpc>
                        <a:spcBef>
                          <a:spcPts val="0"/>
                        </a:spcBef>
                        <a:spcAft>
                          <a:spcPts val="0"/>
                        </a:spcAft>
                      </a:pPr>
                      <a:r>
                        <a:rPr lang="es-US" sz="1200" dirty="0">
                          <a:effectLst/>
                        </a:rPr>
                        <a:t> País: Rusia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200" dirty="0">
                          <a:effectLst/>
                        </a:rPr>
                        <a:t>2012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200">
                          <a:effectLst/>
                        </a:rPr>
                        <a:t>2013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200">
                          <a:effectLst/>
                        </a:rPr>
                        <a:t>2014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200">
                          <a:effectLst/>
                        </a:rPr>
                        <a:t>2015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200">
                          <a:effectLst/>
                        </a:rPr>
                        <a:t>2016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200">
                          <a:effectLst/>
                        </a:rPr>
                        <a:t>2017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88204">
                <a:tc>
                  <a:txBody>
                    <a:bodyPr/>
                    <a:lstStyle/>
                    <a:p>
                      <a:pPr marL="0" marR="0">
                        <a:lnSpc>
                          <a:spcPct val="115000"/>
                        </a:lnSpc>
                        <a:spcBef>
                          <a:spcPts val="0"/>
                        </a:spcBef>
                        <a:spcAft>
                          <a:spcPts val="0"/>
                        </a:spcAft>
                      </a:pPr>
                      <a:r>
                        <a:rPr lang="es-US" sz="1100">
                          <a:effectLst/>
                        </a:rPr>
                        <a:t>Millones USD</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dirty="0">
                          <a:effectLst/>
                        </a:rPr>
                        <a:t>      180,99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dirty="0">
                          <a:effectLst/>
                        </a:rPr>
                        <a:t>188,53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dirty="0">
                          <a:effectLst/>
                        </a:rPr>
                        <a:t>209,57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    122,69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s-US" sz="1100">
                          <a:effectLst/>
                        </a:rPr>
                        <a:t>             114,25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        136,07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14608">
                <a:tc>
                  <a:txBody>
                    <a:bodyPr/>
                    <a:lstStyle/>
                    <a:p>
                      <a:pPr marL="0" marR="0">
                        <a:lnSpc>
                          <a:spcPct val="150000"/>
                        </a:lnSpc>
                        <a:spcBef>
                          <a:spcPts val="0"/>
                        </a:spcBef>
                        <a:spcAft>
                          <a:spcPts val="0"/>
                        </a:spcAft>
                      </a:pPr>
                      <a:r>
                        <a:rPr lang="es-US" sz="1100">
                          <a:effectLst/>
                        </a:rPr>
                        <a:t>Toneladas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s-US" sz="1100">
                          <a:effectLst/>
                        </a:rPr>
                        <a:t> 25.147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s-US" sz="1100">
                          <a:effectLst/>
                        </a:rPr>
                        <a:t> 30.219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s-US" sz="1100" dirty="0">
                          <a:effectLst/>
                        </a:rPr>
                        <a:t> 40.690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s-US" sz="1100" dirty="0">
                          <a:effectLst/>
                        </a:rPr>
                        <a:t> 26.282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s-US" sz="1100" dirty="0">
                          <a:effectLst/>
                        </a:rPr>
                        <a:t> 23.642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s-US" sz="1100">
                          <a:effectLst/>
                        </a:rPr>
                        <a:t> 27.537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98192">
                <a:tc>
                  <a:txBody>
                    <a:bodyPr/>
                    <a:lstStyle/>
                    <a:p>
                      <a:pPr marL="0" marR="0">
                        <a:lnSpc>
                          <a:spcPct val="115000"/>
                        </a:lnSpc>
                        <a:spcBef>
                          <a:spcPts val="0"/>
                        </a:spcBef>
                        <a:spcAft>
                          <a:spcPts val="0"/>
                        </a:spcAft>
                      </a:pPr>
                      <a:r>
                        <a:rPr lang="es-US" sz="1100" dirty="0">
                          <a:effectLst/>
                        </a:rPr>
                        <a:t>Var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5,0%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4,2%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-41,5%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dirty="0">
                          <a:effectLst/>
                        </a:rPr>
                        <a:t>-6,9%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dirty="0">
                          <a:effectLst/>
                        </a:rPr>
                        <a:t>19,1%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4" name="Rectángulo 3"/>
          <p:cNvSpPr/>
          <p:nvPr/>
        </p:nvSpPr>
        <p:spPr>
          <a:xfrm>
            <a:off x="304052" y="3002174"/>
            <a:ext cx="6096000" cy="577081"/>
          </a:xfrm>
          <a:prstGeom prst="rect">
            <a:avLst/>
          </a:prstGeom>
        </p:spPr>
        <p:txBody>
          <a:bodyPr>
            <a:spAutoFit/>
          </a:bodyPr>
          <a:lstStyle/>
          <a:p>
            <a:r>
              <a:rPr lang="es-EC" sz="1050" b="1" dirty="0"/>
              <a:t>Exportación de flores desde Ecuador hacia Rusia (2012 – 2017)</a:t>
            </a:r>
            <a:endParaRPr lang="es-ES" sz="1050" dirty="0"/>
          </a:p>
          <a:p>
            <a:r>
              <a:rPr lang="es-EC" sz="1050" dirty="0"/>
              <a:t>Fuente: (Estadísticas del comercio para el </a:t>
            </a:r>
            <a:r>
              <a:rPr lang="es-EC" sz="1050" dirty="0" smtClean="0"/>
              <a:t>desarrollo </a:t>
            </a:r>
            <a:r>
              <a:rPr lang="es-EC" sz="1050" dirty="0"/>
              <a:t>internacional de las empresas, 2018 )</a:t>
            </a:r>
            <a:endParaRPr lang="es-ES" sz="1050" dirty="0"/>
          </a:p>
          <a:p>
            <a:endParaRPr lang="es-ES" sz="1050" i="1" dirty="0"/>
          </a:p>
        </p:txBody>
      </p:sp>
      <p:graphicFrame>
        <p:nvGraphicFramePr>
          <p:cNvPr id="5" name="Diagrama 4"/>
          <p:cNvGraphicFramePr/>
          <p:nvPr>
            <p:extLst>
              <p:ext uri="{D42A27DB-BD31-4B8C-83A1-F6EECF244321}">
                <p14:modId xmlns:p14="http://schemas.microsoft.com/office/powerpoint/2010/main" val="1827426901"/>
              </p:ext>
            </p:extLst>
          </p:nvPr>
        </p:nvGraphicFramePr>
        <p:xfrm>
          <a:off x="5642791" y="1721016"/>
          <a:ext cx="5826397" cy="2953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6096000" y="4800495"/>
            <a:ext cx="6096000" cy="738664"/>
          </a:xfrm>
          <a:prstGeom prst="rect">
            <a:avLst/>
          </a:prstGeom>
        </p:spPr>
        <p:txBody>
          <a:bodyPr>
            <a:spAutoFit/>
          </a:bodyPr>
          <a:lstStyle/>
          <a:p>
            <a:r>
              <a:rPr lang="es-EC" sz="1050" b="1" dirty="0"/>
              <a:t>Principales productos florícolas exportados hacia Rusia  </a:t>
            </a:r>
            <a:endParaRPr lang="es-ES" sz="1050" dirty="0"/>
          </a:p>
          <a:p>
            <a:r>
              <a:rPr lang="es-EC" sz="1050" dirty="0"/>
              <a:t>Fuente: (Estadísticas del comercio para el </a:t>
            </a:r>
            <a:r>
              <a:rPr lang="es-EC" sz="1050" dirty="0" smtClean="0"/>
              <a:t>desarrollo </a:t>
            </a:r>
            <a:r>
              <a:rPr lang="es-EC" sz="1050" dirty="0"/>
              <a:t>internacional de las empresas, 2018 )</a:t>
            </a:r>
            <a:endParaRPr lang="es-ES" sz="1050" dirty="0"/>
          </a:p>
          <a:p>
            <a:endParaRPr lang="es-ES" sz="1050" dirty="0"/>
          </a:p>
          <a:p>
            <a:endParaRPr lang="es-ES" sz="1050" i="1" dirty="0"/>
          </a:p>
        </p:txBody>
      </p:sp>
    </p:spTree>
    <p:extLst>
      <p:ext uri="{BB962C8B-B14F-4D97-AF65-F5344CB8AC3E}">
        <p14:creationId xmlns:p14="http://schemas.microsoft.com/office/powerpoint/2010/main" val="245915081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Rectángulo">
            <a:extLst>
              <a:ext uri="{FF2B5EF4-FFF2-40B4-BE49-F238E27FC236}">
                <a16:creationId xmlns:a16="http://schemas.microsoft.com/office/drawing/2014/main" id="{39469ACF-2D07-4271-A7E9-D75F338AD8A3}"/>
              </a:ext>
            </a:extLst>
          </p:cNvPr>
          <p:cNvSpPr/>
          <p:nvPr/>
        </p:nvSpPr>
        <p:spPr>
          <a:xfrm>
            <a:off x="284101" y="268077"/>
            <a:ext cx="2659702" cy="400110"/>
          </a:xfrm>
          <a:prstGeom prst="rect">
            <a:avLst/>
          </a:prstGeom>
        </p:spPr>
        <p:txBody>
          <a:bodyPr wrap="none" anchor="t">
            <a:spAutoFit/>
          </a:bodyPr>
          <a:lstStyle/>
          <a:p>
            <a:r>
              <a:rPr lang="es-EC" sz="2000" b="1" dirty="0">
                <a:solidFill>
                  <a:schemeClr val="accent3">
                    <a:lumMod val="50000"/>
                  </a:schemeClr>
                </a:solidFill>
                <a:latin typeface="Times New Roman" panose="02020603050405020304" pitchFamily="18" charset="0"/>
                <a:cs typeface="Times New Roman" panose="02020603050405020304" pitchFamily="18" charset="0"/>
              </a:rPr>
              <a:t>Análisis de la </a:t>
            </a:r>
            <a:r>
              <a:rPr lang="es-EC" sz="2000" b="1" dirty="0" smtClean="0">
                <a:solidFill>
                  <a:schemeClr val="accent3">
                    <a:lumMod val="50000"/>
                  </a:schemeClr>
                </a:solidFill>
                <a:latin typeface="Times New Roman" panose="02020603050405020304" pitchFamily="18" charset="0"/>
                <a:cs typeface="Times New Roman" panose="02020603050405020304" pitchFamily="18" charset="0"/>
              </a:rPr>
              <a:t>muestra</a:t>
            </a:r>
            <a:endParaRPr lang="es-MX" dirty="0"/>
          </a:p>
        </p:txBody>
      </p:sp>
      <p:sp>
        <p:nvSpPr>
          <p:cNvPr id="4" name="CuadroTexto 3">
            <a:extLst>
              <a:ext uri="{FF2B5EF4-FFF2-40B4-BE49-F238E27FC236}">
                <a16:creationId xmlns:a16="http://schemas.microsoft.com/office/drawing/2014/main" id="{47C238BB-9B19-44F7-AFD1-489FC5EE51C9}"/>
              </a:ext>
            </a:extLst>
          </p:cNvPr>
          <p:cNvSpPr txBox="1"/>
          <p:nvPr/>
        </p:nvSpPr>
        <p:spPr>
          <a:xfrm>
            <a:off x="250906" y="3727943"/>
            <a:ext cx="5923936" cy="6001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b="1" dirty="0">
              <a:latin typeface="Times New Roman"/>
              <a:cs typeface="Times New Roman"/>
            </a:endParaRPr>
          </a:p>
          <a:p>
            <a:r>
              <a:rPr lang="es-EC" sz="1100" i="1" dirty="0"/>
              <a:t>Fuente: (Superintendencia de Compañías, Valores y Seguros, 2018)</a:t>
            </a:r>
            <a:endParaRPr lang="es-ES" sz="1100" i="1" dirty="0"/>
          </a:p>
          <a:p>
            <a:r>
              <a:rPr lang="es-EC" sz="1100" i="1" dirty="0"/>
              <a:t>Realizado por: Las Autoras</a:t>
            </a:r>
            <a:endParaRPr lang="es-ES" sz="1100" i="1" dirty="0"/>
          </a:p>
        </p:txBody>
      </p:sp>
      <p:sp>
        <p:nvSpPr>
          <p:cNvPr id="10" name="CuadroTexto 9">
            <a:extLst>
              <a:ext uri="{FF2B5EF4-FFF2-40B4-BE49-F238E27FC236}">
                <a16:creationId xmlns:a16="http://schemas.microsoft.com/office/drawing/2014/main" id="{169C2ABB-2782-46BE-9CB7-5F327234CCF4}"/>
              </a:ext>
            </a:extLst>
          </p:cNvPr>
          <p:cNvSpPr txBox="1"/>
          <p:nvPr/>
        </p:nvSpPr>
        <p:spPr>
          <a:xfrm>
            <a:off x="250906" y="549862"/>
            <a:ext cx="5211097"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sz="1200" b="1" dirty="0">
              <a:latin typeface="Times New Roman"/>
              <a:cs typeface="Times New Roman"/>
            </a:endParaRPr>
          </a:p>
          <a:p>
            <a:r>
              <a:rPr lang="es-ES" sz="1600" b="1" dirty="0" smtClean="0">
                <a:latin typeface="Times New Roman"/>
                <a:cs typeface="Times New Roman"/>
              </a:rPr>
              <a:t>Empresas Florícolas de Pichincha</a:t>
            </a:r>
            <a:endParaRPr lang="es-ES" sz="1600" b="1" dirty="0">
              <a:latin typeface="Times New Roman"/>
              <a:cs typeface="Times New Roman"/>
            </a:endParaRPr>
          </a:p>
          <a:p>
            <a:endParaRPr lang="es-ES" sz="1600" b="1" dirty="0">
              <a:latin typeface="Times New Roman"/>
              <a:cs typeface="Times New Roman"/>
            </a:endParaRPr>
          </a:p>
        </p:txBody>
      </p:sp>
      <p:sp>
        <p:nvSpPr>
          <p:cNvPr id="11" name="CuadroTexto 10">
            <a:extLst>
              <a:ext uri="{FF2B5EF4-FFF2-40B4-BE49-F238E27FC236}">
                <a16:creationId xmlns:a16="http://schemas.microsoft.com/office/drawing/2014/main" id="{3C5BE486-31FB-467F-9D44-784CD111EC8E}"/>
              </a:ext>
            </a:extLst>
          </p:cNvPr>
          <p:cNvSpPr txBox="1"/>
          <p:nvPr/>
        </p:nvSpPr>
        <p:spPr>
          <a:xfrm>
            <a:off x="5755240" y="3357434"/>
            <a:ext cx="6096000" cy="4154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50" b="1" i="1" dirty="0"/>
              <a:t>Figura 6. Cantones de Pichincha</a:t>
            </a:r>
            <a:endParaRPr lang="es-ES" sz="1050" i="1" dirty="0"/>
          </a:p>
          <a:p>
            <a:r>
              <a:rPr lang="es-EC" sz="1050" i="1" dirty="0"/>
              <a:t>Realizado por: Las Autoras</a:t>
            </a:r>
            <a:endParaRPr lang="es-ES" sz="1050" i="1" dirty="0"/>
          </a:p>
        </p:txBody>
      </p:sp>
      <p:pic>
        <p:nvPicPr>
          <p:cNvPr id="13" name="12 Imagen" descr="Resultado de imagen para cantones pichincha"/>
          <p:cNvPicPr/>
          <p:nvPr/>
        </p:nvPicPr>
        <p:blipFill>
          <a:blip r:embed="rId2">
            <a:extLst>
              <a:ext uri="{28A0092B-C50C-407E-A947-70E740481C1C}">
                <a14:useLocalDpi xmlns:a14="http://schemas.microsoft.com/office/drawing/2010/main" val="0"/>
              </a:ext>
            </a:extLst>
          </a:blip>
          <a:srcRect/>
          <a:stretch>
            <a:fillRect/>
          </a:stretch>
        </p:blipFill>
        <p:spPr bwMode="auto">
          <a:xfrm>
            <a:off x="5755240" y="683386"/>
            <a:ext cx="4345863" cy="2629059"/>
          </a:xfrm>
          <a:prstGeom prst="rect">
            <a:avLst/>
          </a:prstGeom>
          <a:noFill/>
          <a:ln>
            <a:noFill/>
          </a:ln>
        </p:spPr>
      </p:pic>
      <p:graphicFrame>
        <p:nvGraphicFramePr>
          <p:cNvPr id="2" name="1 Tabla"/>
          <p:cNvGraphicFramePr>
            <a:graphicFrameLocks noGrp="1"/>
          </p:cNvGraphicFramePr>
          <p:nvPr>
            <p:extLst>
              <p:ext uri="{D42A27DB-BD31-4B8C-83A1-F6EECF244321}">
                <p14:modId xmlns:p14="http://schemas.microsoft.com/office/powerpoint/2010/main" val="1950655690"/>
              </p:ext>
            </p:extLst>
          </p:nvPr>
        </p:nvGraphicFramePr>
        <p:xfrm>
          <a:off x="284101" y="1219114"/>
          <a:ext cx="4471442" cy="2301080"/>
        </p:xfrm>
        <a:graphic>
          <a:graphicData uri="http://schemas.openxmlformats.org/drawingml/2006/table">
            <a:tbl>
              <a:tblPr firstRow="1" firstCol="1" bandRow="1">
                <a:tableStyleId>{68D230F3-CF80-4859-8CE7-A43EE81993B5}</a:tableStyleId>
              </a:tblPr>
              <a:tblGrid>
                <a:gridCol w="456914">
                  <a:extLst>
                    <a:ext uri="{9D8B030D-6E8A-4147-A177-3AD203B41FA5}">
                      <a16:colId xmlns:a16="http://schemas.microsoft.com/office/drawing/2014/main" val="20000"/>
                    </a:ext>
                  </a:extLst>
                </a:gridCol>
                <a:gridCol w="2756287">
                  <a:extLst>
                    <a:ext uri="{9D8B030D-6E8A-4147-A177-3AD203B41FA5}">
                      <a16:colId xmlns:a16="http://schemas.microsoft.com/office/drawing/2014/main" val="20001"/>
                    </a:ext>
                  </a:extLst>
                </a:gridCol>
                <a:gridCol w="1258241">
                  <a:extLst>
                    <a:ext uri="{9D8B030D-6E8A-4147-A177-3AD203B41FA5}">
                      <a16:colId xmlns:a16="http://schemas.microsoft.com/office/drawing/2014/main" val="20002"/>
                    </a:ext>
                  </a:extLst>
                </a:gridCol>
              </a:tblGrid>
              <a:tr h="588602">
                <a:tc>
                  <a:txBody>
                    <a:bodyPr/>
                    <a:lstStyle/>
                    <a:p>
                      <a:pPr marL="0" marR="0">
                        <a:lnSpc>
                          <a:spcPct val="115000"/>
                        </a:lnSpc>
                        <a:spcBef>
                          <a:spcPts val="0"/>
                        </a:spcBef>
                        <a:spcAft>
                          <a:spcPts val="0"/>
                        </a:spcAft>
                      </a:pPr>
                      <a:r>
                        <a:rPr lang="es-ES" sz="1100" dirty="0">
                          <a:effectLst/>
                        </a:rPr>
                        <a:t>N</a:t>
                      </a:r>
                      <a:r>
                        <a:rPr lang="es-ES" sz="1100" dirty="0" smtClean="0">
                          <a:effectLst/>
                        </a:rPr>
                        <a:t>° </a:t>
                      </a:r>
                      <a:endParaRPr lang="es-E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454660" algn="ctr"/>
                          <a:tab pos="909320" algn="r"/>
                        </a:tabLst>
                      </a:pPr>
                      <a:r>
                        <a:rPr lang="es-ES" sz="1100" dirty="0">
                          <a:effectLst/>
                        </a:rPr>
                        <a:t>Cantón</a:t>
                      </a:r>
                      <a:endParaRPr lang="es-E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s-ES" sz="1100">
                          <a:effectLst/>
                        </a:rPr>
                        <a:t>Empresas Florícolas</a:t>
                      </a:r>
                      <a:endParaRPr lang="es-E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85413">
                <a:tc>
                  <a:txBody>
                    <a:bodyPr/>
                    <a:lstStyle/>
                    <a:p>
                      <a:pPr marL="0" marR="0">
                        <a:lnSpc>
                          <a:spcPct val="115000"/>
                        </a:lnSpc>
                        <a:spcBef>
                          <a:spcPts val="0"/>
                        </a:spcBef>
                        <a:spcAft>
                          <a:spcPts val="0"/>
                        </a:spcAft>
                      </a:pPr>
                      <a:r>
                        <a:rPr lang="es-ES" sz="1100">
                          <a:effectLst/>
                        </a:rPr>
                        <a:t>1</a:t>
                      </a:r>
                      <a:endParaRPr lang="es-E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454660" algn="ctr"/>
                          <a:tab pos="909320" algn="r"/>
                        </a:tabLst>
                      </a:pPr>
                      <a:r>
                        <a:rPr lang="es-ES" sz="1100">
                          <a:effectLst/>
                        </a:rPr>
                        <a:t>Cayambe</a:t>
                      </a:r>
                      <a:endParaRPr lang="es-E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100">
                          <a:effectLst/>
                        </a:rPr>
                        <a:t>34</a:t>
                      </a:r>
                      <a:endParaRPr lang="es-ES"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85413">
                <a:tc>
                  <a:txBody>
                    <a:bodyPr/>
                    <a:lstStyle/>
                    <a:p>
                      <a:pPr marL="0" marR="0">
                        <a:lnSpc>
                          <a:spcPct val="115000"/>
                        </a:lnSpc>
                        <a:spcBef>
                          <a:spcPts val="0"/>
                        </a:spcBef>
                        <a:spcAft>
                          <a:spcPts val="0"/>
                        </a:spcAft>
                      </a:pPr>
                      <a:r>
                        <a:rPr lang="es-ES" sz="1100">
                          <a:effectLst/>
                        </a:rPr>
                        <a:t>2</a:t>
                      </a:r>
                      <a:endParaRPr lang="es-E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s-ES" sz="1100">
                          <a:effectLst/>
                        </a:rPr>
                        <a:t>Mejía</a:t>
                      </a:r>
                      <a:endParaRPr lang="es-E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100">
                          <a:effectLst/>
                        </a:rPr>
                        <a:t>6</a:t>
                      </a:r>
                      <a:endParaRPr lang="es-ES"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85413">
                <a:tc>
                  <a:txBody>
                    <a:bodyPr/>
                    <a:lstStyle/>
                    <a:p>
                      <a:pPr marL="0" marR="0">
                        <a:lnSpc>
                          <a:spcPct val="115000"/>
                        </a:lnSpc>
                        <a:spcBef>
                          <a:spcPts val="0"/>
                        </a:spcBef>
                        <a:spcAft>
                          <a:spcPts val="0"/>
                        </a:spcAft>
                      </a:pPr>
                      <a:r>
                        <a:rPr lang="es-ES" sz="1100">
                          <a:effectLst/>
                        </a:rPr>
                        <a:t>3</a:t>
                      </a:r>
                      <a:endParaRPr lang="es-E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s-ES" sz="1100">
                          <a:effectLst/>
                        </a:rPr>
                        <a:t>Pedro Moncayo</a:t>
                      </a:r>
                      <a:endParaRPr lang="es-E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100">
                          <a:effectLst/>
                        </a:rPr>
                        <a:t>36</a:t>
                      </a:r>
                      <a:endParaRPr lang="es-ES"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85413">
                <a:tc>
                  <a:txBody>
                    <a:bodyPr/>
                    <a:lstStyle/>
                    <a:p>
                      <a:pPr marL="0" marR="0">
                        <a:lnSpc>
                          <a:spcPct val="115000"/>
                        </a:lnSpc>
                        <a:spcBef>
                          <a:spcPts val="0"/>
                        </a:spcBef>
                        <a:spcAft>
                          <a:spcPts val="0"/>
                        </a:spcAft>
                      </a:pPr>
                      <a:r>
                        <a:rPr lang="es-ES" sz="1100">
                          <a:effectLst/>
                        </a:rPr>
                        <a:t>4</a:t>
                      </a:r>
                      <a:endParaRPr lang="es-E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s-ES" sz="1100">
                          <a:effectLst/>
                        </a:rPr>
                        <a:t>Pedro Vicente Maldonado</a:t>
                      </a:r>
                      <a:endParaRPr lang="es-E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100">
                          <a:effectLst/>
                        </a:rPr>
                        <a:t>1</a:t>
                      </a:r>
                      <a:endParaRPr lang="es-ES"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85413">
                <a:tc>
                  <a:txBody>
                    <a:bodyPr/>
                    <a:lstStyle/>
                    <a:p>
                      <a:pPr marL="0" marR="0">
                        <a:lnSpc>
                          <a:spcPct val="115000"/>
                        </a:lnSpc>
                        <a:spcBef>
                          <a:spcPts val="0"/>
                        </a:spcBef>
                        <a:spcAft>
                          <a:spcPts val="0"/>
                        </a:spcAft>
                      </a:pPr>
                      <a:r>
                        <a:rPr lang="es-ES" sz="1100">
                          <a:effectLst/>
                        </a:rPr>
                        <a:t>5</a:t>
                      </a:r>
                      <a:endParaRPr lang="es-E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s-ES" sz="1100">
                          <a:effectLst/>
                        </a:rPr>
                        <a:t>Quito</a:t>
                      </a:r>
                      <a:endParaRPr lang="es-E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100" dirty="0">
                          <a:effectLst/>
                        </a:rPr>
                        <a:t>109</a:t>
                      </a:r>
                      <a:endParaRPr lang="es-E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85413">
                <a:tc>
                  <a:txBody>
                    <a:bodyPr/>
                    <a:lstStyle/>
                    <a:p>
                      <a:pPr marL="0" marR="0">
                        <a:lnSpc>
                          <a:spcPct val="115000"/>
                        </a:lnSpc>
                        <a:spcBef>
                          <a:spcPts val="0"/>
                        </a:spcBef>
                        <a:spcAft>
                          <a:spcPts val="0"/>
                        </a:spcAft>
                      </a:pPr>
                      <a:r>
                        <a:rPr lang="es-ES" sz="1100">
                          <a:effectLst/>
                        </a:rPr>
                        <a:t> </a:t>
                      </a:r>
                      <a:endParaRPr lang="es-E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s-ES" sz="1100" b="1" dirty="0">
                          <a:effectLst/>
                        </a:rPr>
                        <a:t>TOTAL</a:t>
                      </a:r>
                      <a:endParaRPr lang="es-ES" sz="11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s-ES" sz="1100" b="1" dirty="0">
                          <a:effectLst/>
                        </a:rPr>
                        <a:t>186</a:t>
                      </a:r>
                      <a:endParaRPr lang="es-ES" sz="1100" b="1"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267" t="63360" r="40766" b="25569"/>
          <a:stretch/>
        </p:blipFill>
        <p:spPr bwMode="auto">
          <a:xfrm>
            <a:off x="7500177" y="3565183"/>
            <a:ext cx="2955368" cy="108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846" t="80782" r="65712" b="11561"/>
          <a:stretch/>
        </p:blipFill>
        <p:spPr bwMode="auto">
          <a:xfrm>
            <a:off x="10442425" y="3671995"/>
            <a:ext cx="1302829" cy="87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Diagrama 2">
            <a:extLst>
              <a:ext uri="{FF2B5EF4-FFF2-40B4-BE49-F238E27FC236}">
                <a16:creationId xmlns:a16="http://schemas.microsoft.com/office/drawing/2014/main" id="{A36D0E00-9EE0-42B6-9F89-78C267F9900F}"/>
              </a:ext>
            </a:extLst>
          </p:cNvPr>
          <p:cNvGraphicFramePr/>
          <p:nvPr>
            <p:extLst>
              <p:ext uri="{D42A27DB-BD31-4B8C-83A1-F6EECF244321}">
                <p14:modId xmlns:p14="http://schemas.microsoft.com/office/powerpoint/2010/main" val="2673345289"/>
              </p:ext>
            </p:extLst>
          </p:nvPr>
        </p:nvGraphicFramePr>
        <p:xfrm>
          <a:off x="311988" y="4364488"/>
          <a:ext cx="5084733" cy="18268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CuadroTexto 13">
            <a:extLst>
              <a:ext uri="{FF2B5EF4-FFF2-40B4-BE49-F238E27FC236}">
                <a16:creationId xmlns:a16="http://schemas.microsoft.com/office/drawing/2014/main" id="{169C2ABB-2782-46BE-9CB7-5F327234CCF4}"/>
              </a:ext>
            </a:extLst>
          </p:cNvPr>
          <p:cNvSpPr txBox="1"/>
          <p:nvPr/>
        </p:nvSpPr>
        <p:spPr>
          <a:xfrm>
            <a:off x="336373" y="4139284"/>
            <a:ext cx="5211097"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sz="1200" b="1" dirty="0">
              <a:latin typeface="Times New Roman"/>
              <a:cs typeface="Times New Roman"/>
            </a:endParaRPr>
          </a:p>
          <a:p>
            <a:r>
              <a:rPr lang="es-ES" sz="1600" b="1" dirty="0" smtClean="0">
                <a:latin typeface="Times New Roman"/>
                <a:cs typeface="Times New Roman"/>
              </a:rPr>
              <a:t>Criterios de Segmentación </a:t>
            </a:r>
            <a:endParaRPr lang="es-ES" sz="1600" b="1" dirty="0">
              <a:latin typeface="Times New Roman"/>
              <a:cs typeface="Times New Roman"/>
            </a:endParaRPr>
          </a:p>
          <a:p>
            <a:endParaRPr lang="es-ES" sz="1600" b="1" dirty="0">
              <a:latin typeface="Times New Roman"/>
              <a:cs typeface="Times New Roman"/>
            </a:endParaRPr>
          </a:p>
        </p:txBody>
      </p:sp>
      <p:grpSp>
        <p:nvGrpSpPr>
          <p:cNvPr id="15" name="Grupo 14"/>
          <p:cNvGrpSpPr/>
          <p:nvPr/>
        </p:nvGrpSpPr>
        <p:grpSpPr>
          <a:xfrm>
            <a:off x="5013176" y="4743604"/>
            <a:ext cx="2671471" cy="1068588"/>
            <a:chOff x="2408792" y="379115"/>
            <a:chExt cx="2671471" cy="1068588"/>
          </a:xfrm>
        </p:grpSpPr>
        <p:sp>
          <p:nvSpPr>
            <p:cNvPr id="16" name="Cheurón 15"/>
            <p:cNvSpPr/>
            <p:nvPr/>
          </p:nvSpPr>
          <p:spPr>
            <a:xfrm>
              <a:off x="2408792" y="379115"/>
              <a:ext cx="2671471" cy="1068588"/>
            </a:xfrm>
            <a:prstGeom prst="chevron">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Cheurón 4"/>
            <p:cNvSpPr/>
            <p:nvPr/>
          </p:nvSpPr>
          <p:spPr>
            <a:xfrm>
              <a:off x="2943086" y="379115"/>
              <a:ext cx="1602883" cy="10685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Times New Roman"/>
                  <a:cs typeface="Times New Roman"/>
                </a:rPr>
                <a:t>Empresas Florícolas Constituidas anterior a 2012</a:t>
              </a:r>
              <a:endParaRPr lang="es-MX" sz="1600" kern="1200" dirty="0">
                <a:latin typeface="Times New Roman"/>
                <a:cs typeface="Times New Roman"/>
              </a:endParaRPr>
            </a:p>
          </p:txBody>
        </p:sp>
      </p:grpSp>
      <p:grpSp>
        <p:nvGrpSpPr>
          <p:cNvPr id="19" name="Grupo 18"/>
          <p:cNvGrpSpPr/>
          <p:nvPr/>
        </p:nvGrpSpPr>
        <p:grpSpPr>
          <a:xfrm>
            <a:off x="7402053" y="4743604"/>
            <a:ext cx="2671471" cy="1068588"/>
            <a:chOff x="2408792" y="379115"/>
            <a:chExt cx="2671471" cy="1068588"/>
          </a:xfrm>
        </p:grpSpPr>
        <p:sp>
          <p:nvSpPr>
            <p:cNvPr id="20" name="Cheurón 19"/>
            <p:cNvSpPr/>
            <p:nvPr/>
          </p:nvSpPr>
          <p:spPr>
            <a:xfrm>
              <a:off x="2408792" y="379115"/>
              <a:ext cx="2671471" cy="1068588"/>
            </a:xfrm>
            <a:prstGeom prst="chevron">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Cheurón 4"/>
            <p:cNvSpPr/>
            <p:nvPr/>
          </p:nvSpPr>
          <p:spPr>
            <a:xfrm>
              <a:off x="2943086" y="379115"/>
              <a:ext cx="1662172" cy="10685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b="0" kern="1200" dirty="0" smtClean="0">
                  <a:latin typeface="Times New Roman"/>
                  <a:cs typeface="Times New Roman"/>
                </a:rPr>
                <a:t>Empresas Florícolas Productoras y Comercializadoras de flores </a:t>
              </a:r>
              <a:endParaRPr lang="es-MX" sz="1600" kern="1200" dirty="0">
                <a:latin typeface="Times New Roman"/>
                <a:cs typeface="Times New Roman"/>
              </a:endParaRPr>
            </a:p>
          </p:txBody>
        </p:sp>
      </p:grpSp>
    </p:spTree>
    <p:extLst>
      <p:ext uri="{BB962C8B-B14F-4D97-AF65-F5344CB8AC3E}">
        <p14:creationId xmlns:p14="http://schemas.microsoft.com/office/powerpoint/2010/main" val="16337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84A3F34B-40C0-4D46-A593-A1ADA92C7514}"/>
              </a:ext>
            </a:extLst>
          </p:cNvPr>
          <p:cNvSpPr/>
          <p:nvPr/>
        </p:nvSpPr>
        <p:spPr>
          <a:xfrm>
            <a:off x="284100" y="268076"/>
            <a:ext cx="4754065" cy="400110"/>
          </a:xfrm>
          <a:prstGeom prst="rect">
            <a:avLst/>
          </a:prstGeom>
        </p:spPr>
        <p:txBody>
          <a:bodyPr wrap="square" anchor="t">
            <a:spAutoFit/>
          </a:bodyPr>
          <a:lstStyle/>
          <a:p>
            <a:r>
              <a:rPr lang="es-EC" sz="2000" b="1" dirty="0">
                <a:solidFill>
                  <a:schemeClr val="accent3">
                    <a:lumMod val="50000"/>
                  </a:schemeClr>
                </a:solidFill>
                <a:latin typeface="Times New Roman" panose="02020603050405020304" pitchFamily="18" charset="0"/>
                <a:cs typeface="Times New Roman" panose="02020603050405020304" pitchFamily="18" charset="0"/>
              </a:rPr>
              <a:t>Análisis de la muestra de las MYPIMES</a:t>
            </a:r>
            <a:endParaRPr lang="es-MX" sz="20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4F9EDCDF-10D4-4FEA-81DE-0CCC836F9604}"/>
              </a:ext>
            </a:extLst>
          </p:cNvPr>
          <p:cNvSpPr txBox="1"/>
          <p:nvPr/>
        </p:nvSpPr>
        <p:spPr>
          <a:xfrm>
            <a:off x="634954" y="777331"/>
            <a:ext cx="3677966"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sz="1600" b="1" dirty="0">
              <a:latin typeface="Times New Roman"/>
              <a:cs typeface="Times New Roman"/>
            </a:endParaRPr>
          </a:p>
          <a:p>
            <a:r>
              <a:rPr lang="es-ES" sz="2000" b="1" dirty="0">
                <a:latin typeface="Times New Roman"/>
                <a:cs typeface="Times New Roman"/>
              </a:rPr>
              <a:t>Concentración de la muestra </a:t>
            </a:r>
          </a:p>
        </p:txBody>
      </p:sp>
      <p:graphicFrame>
        <p:nvGraphicFramePr>
          <p:cNvPr id="5" name="Diagrama 19">
            <a:extLst>
              <a:ext uri="{FF2B5EF4-FFF2-40B4-BE49-F238E27FC236}">
                <a16:creationId xmlns:a16="http://schemas.microsoft.com/office/drawing/2014/main" id="{3FC8CDF7-1216-4E67-BF24-57F55E35BD58}"/>
              </a:ext>
            </a:extLst>
          </p:cNvPr>
          <p:cNvGraphicFramePr/>
          <p:nvPr>
            <p:extLst>
              <p:ext uri="{D42A27DB-BD31-4B8C-83A1-F6EECF244321}">
                <p14:modId xmlns:p14="http://schemas.microsoft.com/office/powerpoint/2010/main" val="975772946"/>
              </p:ext>
            </p:extLst>
          </p:nvPr>
        </p:nvGraphicFramePr>
        <p:xfrm>
          <a:off x="284100" y="1358158"/>
          <a:ext cx="5019420" cy="2556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1 Gráfico"/>
          <p:cNvGraphicFramePr>
            <a:graphicFrameLocks/>
          </p:cNvGraphicFramePr>
          <p:nvPr>
            <p:extLst>
              <p:ext uri="{D42A27DB-BD31-4B8C-83A1-F6EECF244321}">
                <p14:modId xmlns:p14="http://schemas.microsoft.com/office/powerpoint/2010/main" val="4119654015"/>
              </p:ext>
            </p:extLst>
          </p:nvPr>
        </p:nvGraphicFramePr>
        <p:xfrm>
          <a:off x="6008914" y="1247502"/>
          <a:ext cx="5695406" cy="2919550"/>
        </p:xfrm>
        <a:graphic>
          <a:graphicData uri="http://schemas.openxmlformats.org/drawingml/2006/chart">
            <c:chart xmlns:c="http://schemas.openxmlformats.org/drawingml/2006/chart" xmlns:r="http://schemas.openxmlformats.org/officeDocument/2006/relationships" r:id="rId7"/>
          </a:graphicData>
        </a:graphic>
      </p:graphicFrame>
      <p:pic>
        <p:nvPicPr>
          <p:cNvPr id="10" name="Picture 2" descr="Imagen relacionada"/>
          <p:cNvPicPr>
            <a:picLocks noChangeAspect="1" noChangeArrowheads="1"/>
          </p:cNvPicPr>
          <p:nvPr/>
        </p:nvPicPr>
        <p:blipFill rotWithShape="1">
          <a:blip r:embed="rId8">
            <a:extLst>
              <a:ext uri="{28A0092B-C50C-407E-A947-70E740481C1C}">
                <a14:useLocalDpi xmlns:a14="http://schemas.microsoft.com/office/drawing/2010/main" val="0"/>
              </a:ext>
            </a:extLst>
          </a:blip>
          <a:srcRect t="10394" r="28824" b="37243"/>
          <a:stretch/>
        </p:blipFill>
        <p:spPr bwMode="auto">
          <a:xfrm>
            <a:off x="657402" y="3390001"/>
            <a:ext cx="4503515" cy="242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2121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609600" y="924393"/>
            <a:ext cx="5386917" cy="639762"/>
          </a:xfrm>
        </p:spPr>
        <p:txBody>
          <a:bodyPr/>
          <a:lstStyle/>
          <a:p>
            <a:r>
              <a:rPr lang="es-EC" dirty="0" smtClean="0"/>
              <a:t>1. Cantón</a:t>
            </a:r>
            <a:endParaRPr lang="es-ES" dirty="0"/>
          </a:p>
        </p:txBody>
      </p:sp>
      <p:sp>
        <p:nvSpPr>
          <p:cNvPr id="8" name="Marcador de texto 7"/>
          <p:cNvSpPr>
            <a:spLocks noGrp="1"/>
          </p:cNvSpPr>
          <p:nvPr>
            <p:ph type="body" sz="quarter" idx="3"/>
          </p:nvPr>
        </p:nvSpPr>
        <p:spPr>
          <a:xfrm>
            <a:off x="6193368" y="939988"/>
            <a:ext cx="5389033" cy="639762"/>
          </a:xfrm>
        </p:spPr>
        <p:txBody>
          <a:bodyPr/>
          <a:lstStyle/>
          <a:p>
            <a:r>
              <a:rPr lang="es-ES" dirty="0" smtClean="0"/>
              <a:t>2. Tipo de Empresa</a:t>
            </a:r>
            <a:endParaRPr lang="es-ES" dirty="0"/>
          </a:p>
        </p:txBody>
      </p:sp>
      <p:sp>
        <p:nvSpPr>
          <p:cNvPr id="4" name="Título 1"/>
          <p:cNvSpPr txBox="1">
            <a:spLocks/>
          </p:cNvSpPr>
          <p:nvPr/>
        </p:nvSpPr>
        <p:spPr bwMode="auto">
          <a:xfrm>
            <a:off x="510117" y="72232"/>
            <a:ext cx="10972800" cy="65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3200" b="1" dirty="0" smtClean="0">
                <a:solidFill>
                  <a:schemeClr val="accent3">
                    <a:lumMod val="50000"/>
                  </a:schemeClr>
                </a:solidFill>
                <a:latin typeface="Times New Roman"/>
                <a:cs typeface="Times New Roman"/>
              </a:rPr>
              <a:t>Análisis de las Encuestas </a:t>
            </a:r>
            <a:endParaRPr lang="es-ES" sz="3200" b="1" dirty="0">
              <a:solidFill>
                <a:schemeClr val="accent3">
                  <a:lumMod val="50000"/>
                </a:schemeClr>
              </a:solidFill>
              <a:latin typeface="Times New Roman"/>
              <a:cs typeface="Times New Roman"/>
            </a:endParaRPr>
          </a:p>
        </p:txBody>
      </p:sp>
      <p:graphicFrame>
        <p:nvGraphicFramePr>
          <p:cNvPr id="10" name="Marcador de contenido 9"/>
          <p:cNvGraphicFramePr>
            <a:graphicFrameLocks noGrp="1"/>
          </p:cNvGraphicFramePr>
          <p:nvPr>
            <p:ph sz="half" idx="2"/>
            <p:extLst>
              <p:ext uri="{D42A27DB-BD31-4B8C-83A1-F6EECF244321}">
                <p14:modId xmlns:p14="http://schemas.microsoft.com/office/powerpoint/2010/main" val="571175385"/>
              </p:ext>
            </p:extLst>
          </p:nvPr>
        </p:nvGraphicFramePr>
        <p:xfrm>
          <a:off x="228600" y="1564155"/>
          <a:ext cx="5667905" cy="43796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Marcador de contenido 10"/>
          <p:cNvGraphicFramePr>
            <a:graphicFrameLocks noGrp="1"/>
          </p:cNvGraphicFramePr>
          <p:nvPr>
            <p:ph sz="quarter" idx="4"/>
            <p:extLst>
              <p:ext uri="{D42A27DB-BD31-4B8C-83A1-F6EECF244321}">
                <p14:modId xmlns:p14="http://schemas.microsoft.com/office/powerpoint/2010/main" val="3082933620"/>
              </p:ext>
            </p:extLst>
          </p:nvPr>
        </p:nvGraphicFramePr>
        <p:xfrm>
          <a:off x="6193368" y="2111188"/>
          <a:ext cx="4908176" cy="3324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432333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09599" y="736134"/>
            <a:ext cx="5386917" cy="1146455"/>
          </a:xfrm>
        </p:spPr>
        <p:txBody>
          <a:bodyPr/>
          <a:lstStyle/>
          <a:p>
            <a:r>
              <a:rPr lang="es-EC" dirty="0" smtClean="0"/>
              <a:t>3. ¿La </a:t>
            </a:r>
            <a:r>
              <a:rPr lang="es-EC" dirty="0"/>
              <a:t>Florícola donde usted labora experimentó una caída de rentabilidad en el año 2015?</a:t>
            </a:r>
            <a:endParaRPr lang="es-ES" dirty="0"/>
          </a:p>
        </p:txBody>
      </p:sp>
      <p:sp>
        <p:nvSpPr>
          <p:cNvPr id="5" name="Marcador de texto 4"/>
          <p:cNvSpPr>
            <a:spLocks noGrp="1"/>
          </p:cNvSpPr>
          <p:nvPr>
            <p:ph type="body" sz="quarter" idx="3"/>
          </p:nvPr>
        </p:nvSpPr>
        <p:spPr>
          <a:xfrm>
            <a:off x="6193367" y="726141"/>
            <a:ext cx="5389033" cy="1156447"/>
          </a:xfrm>
        </p:spPr>
        <p:txBody>
          <a:bodyPr/>
          <a:lstStyle/>
          <a:p>
            <a:r>
              <a:rPr lang="es-EC" dirty="0" smtClean="0"/>
              <a:t>4. ¿Cuál </a:t>
            </a:r>
            <a:r>
              <a:rPr lang="es-EC" dirty="0"/>
              <a:t>cree que fue la principal causa de la caída en los niveles de rentabilidad de su florícola en el año 2015</a:t>
            </a:r>
            <a:r>
              <a:rPr lang="es-EC" dirty="0" smtClean="0"/>
              <a:t>?</a:t>
            </a:r>
            <a:endParaRPr lang="es-ES" dirty="0"/>
          </a:p>
        </p:txBody>
      </p:sp>
      <p:sp>
        <p:nvSpPr>
          <p:cNvPr id="7" name="Título 1"/>
          <p:cNvSpPr txBox="1">
            <a:spLocks/>
          </p:cNvSpPr>
          <p:nvPr/>
        </p:nvSpPr>
        <p:spPr bwMode="auto">
          <a:xfrm>
            <a:off x="510117" y="72232"/>
            <a:ext cx="10972800" cy="65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3200" b="1" dirty="0" smtClean="0">
                <a:solidFill>
                  <a:schemeClr val="accent3">
                    <a:lumMod val="50000"/>
                  </a:schemeClr>
                </a:solidFill>
                <a:latin typeface="Times New Roman"/>
                <a:cs typeface="Times New Roman"/>
              </a:rPr>
              <a:t>Análisis de las Encuestas </a:t>
            </a:r>
            <a:endParaRPr lang="es-ES" sz="3200" b="1" dirty="0">
              <a:solidFill>
                <a:schemeClr val="accent3">
                  <a:lumMod val="50000"/>
                </a:schemeClr>
              </a:solidFill>
              <a:latin typeface="Times New Roman"/>
              <a:cs typeface="Times New Roman"/>
            </a:endParaRPr>
          </a:p>
        </p:txBody>
      </p:sp>
      <p:graphicFrame>
        <p:nvGraphicFramePr>
          <p:cNvPr id="9" name="Marcador de contenido 8"/>
          <p:cNvGraphicFramePr>
            <a:graphicFrameLocks noGrp="1"/>
          </p:cNvGraphicFramePr>
          <p:nvPr>
            <p:ph sz="half" idx="2"/>
            <p:extLst>
              <p:ext uri="{D42A27DB-BD31-4B8C-83A1-F6EECF244321}">
                <p14:modId xmlns:p14="http://schemas.microsoft.com/office/powerpoint/2010/main" val="3207255521"/>
              </p:ext>
            </p:extLst>
          </p:nvPr>
        </p:nvGraphicFramePr>
        <p:xfrm>
          <a:off x="609600" y="2174875"/>
          <a:ext cx="5386388"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Marcador de contenido 9"/>
          <p:cNvGraphicFramePr>
            <a:graphicFrameLocks noGrp="1"/>
          </p:cNvGraphicFramePr>
          <p:nvPr>
            <p:ph sz="quarter" idx="4"/>
            <p:extLst>
              <p:ext uri="{D42A27DB-BD31-4B8C-83A1-F6EECF244321}">
                <p14:modId xmlns:p14="http://schemas.microsoft.com/office/powerpoint/2010/main" val="809199944"/>
              </p:ext>
            </p:extLst>
          </p:nvPr>
        </p:nvGraphicFramePr>
        <p:xfrm>
          <a:off x="6192837" y="1882588"/>
          <a:ext cx="5761597" cy="4243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133812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a:extLst>
              <a:ext uri="{FF2B5EF4-FFF2-40B4-BE49-F238E27FC236}">
                <a16:creationId xmlns:a16="http://schemas.microsoft.com/office/drawing/2014/main" id="{7C575159-E125-453C-84BF-03B4BAE58EA4}"/>
              </a:ext>
            </a:extLst>
          </p:cNvPr>
          <p:cNvSpPr/>
          <p:nvPr/>
        </p:nvSpPr>
        <p:spPr>
          <a:xfrm>
            <a:off x="284579" y="242511"/>
            <a:ext cx="2031325" cy="461665"/>
          </a:xfrm>
          <a:prstGeom prst="rect">
            <a:avLst/>
          </a:prstGeom>
        </p:spPr>
        <p:txBody>
          <a:bodyPr wrap="none" anchor="t">
            <a:spAutoFit/>
          </a:bodyPr>
          <a:lstStyle/>
          <a:p>
            <a:r>
              <a:rPr lang="es-EC" sz="2400" b="1" dirty="0">
                <a:solidFill>
                  <a:schemeClr val="accent3">
                    <a:lumMod val="50000"/>
                  </a:schemeClr>
                </a:solidFill>
                <a:latin typeface="Times New Roman" panose="02020603050405020304" pitchFamily="18" charset="0"/>
                <a:cs typeface="Times New Roman" panose="02020603050405020304" pitchFamily="18" charset="0"/>
              </a:rPr>
              <a:t>Antecedentes:</a:t>
            </a:r>
          </a:p>
        </p:txBody>
      </p:sp>
      <p:graphicFrame>
        <p:nvGraphicFramePr>
          <p:cNvPr id="6" name="Diagrama 6">
            <a:extLst>
              <a:ext uri="{FF2B5EF4-FFF2-40B4-BE49-F238E27FC236}">
                <a16:creationId xmlns:a16="http://schemas.microsoft.com/office/drawing/2014/main" id="{CC0C43DE-6379-4EDB-9CDD-F58E83804934}"/>
              </a:ext>
            </a:extLst>
          </p:cNvPr>
          <p:cNvGraphicFramePr/>
          <p:nvPr>
            <p:extLst/>
          </p:nvPr>
        </p:nvGraphicFramePr>
        <p:xfrm>
          <a:off x="-487680" y="982407"/>
          <a:ext cx="4070555" cy="4788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Marcador de contenido 5"/>
          <p:cNvGraphicFramePr>
            <a:graphicFrameLocks/>
          </p:cNvGraphicFramePr>
          <p:nvPr>
            <p:extLst>
              <p:ext uri="{D42A27DB-BD31-4B8C-83A1-F6EECF244321}">
                <p14:modId xmlns:p14="http://schemas.microsoft.com/office/powerpoint/2010/main" val="3107803605"/>
              </p:ext>
            </p:extLst>
          </p:nvPr>
        </p:nvGraphicFramePr>
        <p:xfrm>
          <a:off x="8567499" y="1011779"/>
          <a:ext cx="3624501" cy="48825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5 Rectángulo"/>
          <p:cNvSpPr/>
          <p:nvPr/>
        </p:nvSpPr>
        <p:spPr>
          <a:xfrm>
            <a:off x="8186545" y="242510"/>
            <a:ext cx="4005455" cy="461665"/>
          </a:xfrm>
          <a:prstGeom prst="rect">
            <a:avLst/>
          </a:prstGeom>
        </p:spPr>
        <p:txBody>
          <a:bodyPr wrap="none">
            <a:spAutoFit/>
          </a:bodyPr>
          <a:lstStyle/>
          <a:p>
            <a:r>
              <a:rPr lang="es-EC" sz="2400" b="1" dirty="0">
                <a:solidFill>
                  <a:schemeClr val="accent3">
                    <a:lumMod val="50000"/>
                  </a:schemeClr>
                </a:solidFill>
                <a:latin typeface="Times New Roman" panose="02020603050405020304" pitchFamily="18" charset="0"/>
                <a:cs typeface="Times New Roman" panose="02020603050405020304" pitchFamily="18" charset="0"/>
              </a:rPr>
              <a:t>Planteamiento del Problema:</a:t>
            </a:r>
          </a:p>
        </p:txBody>
      </p:sp>
      <p:pic>
        <p:nvPicPr>
          <p:cNvPr id="11" name="Imagen 10" descr="Resultado de imagen para sector floricola ecuador"/>
          <p:cNvPicPr/>
          <p:nvPr/>
        </p:nvPicPr>
        <p:blipFill>
          <a:blip r:embed="rId13">
            <a:extLst>
              <a:ext uri="{28A0092B-C50C-407E-A947-70E740481C1C}">
                <a14:useLocalDpi xmlns:a14="http://schemas.microsoft.com/office/drawing/2010/main" val="0"/>
              </a:ext>
            </a:extLst>
          </a:blip>
          <a:srcRect/>
          <a:stretch>
            <a:fillRect/>
          </a:stretch>
        </p:blipFill>
        <p:spPr bwMode="auto">
          <a:xfrm>
            <a:off x="3167459" y="1921329"/>
            <a:ext cx="5400040" cy="2910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8533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10118" y="548741"/>
            <a:ext cx="5698316" cy="1206687"/>
          </a:xfrm>
        </p:spPr>
        <p:txBody>
          <a:bodyPr/>
          <a:lstStyle/>
          <a:p>
            <a:r>
              <a:rPr lang="es-EC" dirty="0" smtClean="0"/>
              <a:t>5. Señale </a:t>
            </a:r>
            <a:r>
              <a:rPr lang="es-EC" dirty="0"/>
              <a:t>a que mercados se destina principalmente la venta de su </a:t>
            </a:r>
            <a:r>
              <a:rPr lang="es-EC" dirty="0" smtClean="0"/>
              <a:t>producción.</a:t>
            </a:r>
            <a:endParaRPr lang="es-ES" dirty="0"/>
          </a:p>
        </p:txBody>
      </p:sp>
      <p:sp>
        <p:nvSpPr>
          <p:cNvPr id="7" name="Título 1"/>
          <p:cNvSpPr txBox="1">
            <a:spLocks/>
          </p:cNvSpPr>
          <p:nvPr/>
        </p:nvSpPr>
        <p:spPr bwMode="auto">
          <a:xfrm>
            <a:off x="510117" y="72232"/>
            <a:ext cx="10972800" cy="65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3200" b="1" dirty="0" smtClean="0">
                <a:solidFill>
                  <a:schemeClr val="accent3">
                    <a:lumMod val="50000"/>
                  </a:schemeClr>
                </a:solidFill>
                <a:latin typeface="Times New Roman"/>
                <a:cs typeface="Times New Roman"/>
              </a:rPr>
              <a:t>Análisis de las Encuestas </a:t>
            </a:r>
            <a:endParaRPr lang="es-ES" sz="3200" b="1" dirty="0">
              <a:solidFill>
                <a:schemeClr val="accent3">
                  <a:lumMod val="50000"/>
                </a:schemeClr>
              </a:solidFill>
              <a:latin typeface="Times New Roman"/>
              <a:cs typeface="Times New Roman"/>
            </a:endParaRPr>
          </a:p>
        </p:txBody>
      </p:sp>
      <p:graphicFrame>
        <p:nvGraphicFramePr>
          <p:cNvPr id="10" name="Gráfico 9"/>
          <p:cNvGraphicFramePr>
            <a:graphicFrameLocks/>
          </p:cNvGraphicFramePr>
          <p:nvPr>
            <p:extLst>
              <p:ext uri="{D42A27DB-BD31-4B8C-83A1-F6EECF244321}">
                <p14:modId xmlns:p14="http://schemas.microsoft.com/office/powerpoint/2010/main" val="871500424"/>
              </p:ext>
            </p:extLst>
          </p:nvPr>
        </p:nvGraphicFramePr>
        <p:xfrm>
          <a:off x="304801" y="2509635"/>
          <a:ext cx="5522975" cy="3532118"/>
        </p:xfrm>
        <a:graphic>
          <a:graphicData uri="http://schemas.openxmlformats.org/drawingml/2006/chart">
            <c:chart xmlns:c="http://schemas.openxmlformats.org/drawingml/2006/chart" xmlns:r="http://schemas.openxmlformats.org/officeDocument/2006/relationships" r:id="rId3"/>
          </a:graphicData>
        </a:graphic>
      </p:graphicFrame>
      <p:sp>
        <p:nvSpPr>
          <p:cNvPr id="13" name="Marcador de texto 4"/>
          <p:cNvSpPr txBox="1">
            <a:spLocks/>
          </p:cNvSpPr>
          <p:nvPr/>
        </p:nvSpPr>
        <p:spPr bwMode="auto">
          <a:xfrm>
            <a:off x="6208433" y="1955217"/>
            <a:ext cx="538903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s-EC" dirty="0" smtClean="0"/>
              <a:t>6. ¿En qué porcentaje sus ventas se vieron afectadas en el lapso del período 2015 – 2017 en relación a la demanda de flores en mercados extranjeros? </a:t>
            </a:r>
            <a:endParaRPr lang="es-ES" dirty="0"/>
          </a:p>
        </p:txBody>
      </p:sp>
      <p:graphicFrame>
        <p:nvGraphicFramePr>
          <p:cNvPr id="14" name="Marcador de contenido 8"/>
          <p:cNvGraphicFramePr>
            <a:graphicFrameLocks noGrp="1"/>
          </p:cNvGraphicFramePr>
          <p:nvPr>
            <p:ph sz="quarter" idx="4"/>
            <p:extLst>
              <p:ext uri="{D42A27DB-BD31-4B8C-83A1-F6EECF244321}">
                <p14:modId xmlns:p14="http://schemas.microsoft.com/office/powerpoint/2010/main" val="1900092845"/>
              </p:ext>
            </p:extLst>
          </p:nvPr>
        </p:nvGraphicFramePr>
        <p:xfrm>
          <a:off x="6089385" y="2960739"/>
          <a:ext cx="5627127" cy="3951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082721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09071" y="1130627"/>
            <a:ext cx="5386917" cy="639762"/>
          </a:xfrm>
        </p:spPr>
        <p:txBody>
          <a:bodyPr/>
          <a:lstStyle/>
          <a:p>
            <a:r>
              <a:rPr lang="es-EC" dirty="0" smtClean="0"/>
              <a:t>7. ¿Cuáles </a:t>
            </a:r>
            <a:r>
              <a:rPr lang="es-EC" dirty="0"/>
              <a:t>fueron sus mecanismos de respuesta ante la pérdida de mercado</a:t>
            </a:r>
            <a:r>
              <a:rPr lang="es-EC" dirty="0" smtClean="0"/>
              <a:t>?</a:t>
            </a:r>
            <a:endParaRPr lang="es-ES" dirty="0"/>
          </a:p>
        </p:txBody>
      </p:sp>
      <p:sp>
        <p:nvSpPr>
          <p:cNvPr id="5" name="Marcador de texto 4"/>
          <p:cNvSpPr>
            <a:spLocks noGrp="1"/>
          </p:cNvSpPr>
          <p:nvPr>
            <p:ph type="body" sz="quarter" idx="3"/>
          </p:nvPr>
        </p:nvSpPr>
        <p:spPr>
          <a:xfrm>
            <a:off x="6193367" y="1130627"/>
            <a:ext cx="5389033" cy="639762"/>
          </a:xfrm>
        </p:spPr>
        <p:txBody>
          <a:bodyPr/>
          <a:lstStyle/>
          <a:p>
            <a:r>
              <a:rPr lang="es-EC" dirty="0" smtClean="0"/>
              <a:t>8. </a:t>
            </a:r>
            <a:r>
              <a:rPr lang="es-EC" dirty="0"/>
              <a:t>¿Al momento mantiene cartera vencida de sus clientes extranjeros? </a:t>
            </a:r>
            <a:endParaRPr lang="es-ES" dirty="0"/>
          </a:p>
        </p:txBody>
      </p:sp>
      <p:sp>
        <p:nvSpPr>
          <p:cNvPr id="7" name="Título 1"/>
          <p:cNvSpPr txBox="1">
            <a:spLocks/>
          </p:cNvSpPr>
          <p:nvPr/>
        </p:nvSpPr>
        <p:spPr bwMode="auto">
          <a:xfrm>
            <a:off x="510117" y="72232"/>
            <a:ext cx="10972800" cy="65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3200" b="1" dirty="0" smtClean="0">
                <a:solidFill>
                  <a:schemeClr val="accent3">
                    <a:lumMod val="50000"/>
                  </a:schemeClr>
                </a:solidFill>
                <a:latin typeface="Times New Roman"/>
                <a:cs typeface="Times New Roman"/>
              </a:rPr>
              <a:t>Análisis de las Encuestas </a:t>
            </a:r>
            <a:endParaRPr lang="es-ES" sz="3200" b="1" dirty="0">
              <a:solidFill>
                <a:schemeClr val="accent3">
                  <a:lumMod val="50000"/>
                </a:schemeClr>
              </a:solidFill>
              <a:latin typeface="Times New Roman"/>
              <a:cs typeface="Times New Roman"/>
            </a:endParaRPr>
          </a:p>
        </p:txBody>
      </p:sp>
      <p:graphicFrame>
        <p:nvGraphicFramePr>
          <p:cNvPr id="8" name="Marcador de contenido 7"/>
          <p:cNvGraphicFramePr>
            <a:graphicFrameLocks noGrp="1"/>
          </p:cNvGraphicFramePr>
          <p:nvPr>
            <p:ph sz="half" idx="2"/>
            <p:extLst>
              <p:ext uri="{D42A27DB-BD31-4B8C-83A1-F6EECF244321}">
                <p14:modId xmlns:p14="http://schemas.microsoft.com/office/powerpoint/2010/main" val="426256450"/>
              </p:ext>
            </p:extLst>
          </p:nvPr>
        </p:nvGraphicFramePr>
        <p:xfrm>
          <a:off x="609600" y="2174875"/>
          <a:ext cx="5386388"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Marcador de contenido 8"/>
          <p:cNvGraphicFramePr>
            <a:graphicFrameLocks noGrp="1"/>
          </p:cNvGraphicFramePr>
          <p:nvPr>
            <p:ph sz="quarter" idx="4"/>
            <p:extLst>
              <p:ext uri="{D42A27DB-BD31-4B8C-83A1-F6EECF244321}">
                <p14:modId xmlns:p14="http://schemas.microsoft.com/office/powerpoint/2010/main" val="1879645057"/>
              </p:ext>
            </p:extLst>
          </p:nvPr>
        </p:nvGraphicFramePr>
        <p:xfrm>
          <a:off x="6192838" y="2174875"/>
          <a:ext cx="5389562"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820934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09600" y="910946"/>
            <a:ext cx="5386917" cy="639762"/>
          </a:xfrm>
        </p:spPr>
        <p:txBody>
          <a:bodyPr/>
          <a:lstStyle/>
          <a:p>
            <a:r>
              <a:rPr lang="es-EC" dirty="0" smtClean="0"/>
              <a:t>9. ¿Cómo </a:t>
            </a:r>
            <a:r>
              <a:rPr lang="es-EC" dirty="0"/>
              <a:t>calificaría la recuperación de su cartera extranjera? </a:t>
            </a:r>
            <a:endParaRPr lang="es-ES" dirty="0"/>
          </a:p>
        </p:txBody>
      </p:sp>
      <p:sp>
        <p:nvSpPr>
          <p:cNvPr id="5" name="Marcador de texto 4"/>
          <p:cNvSpPr>
            <a:spLocks noGrp="1"/>
          </p:cNvSpPr>
          <p:nvPr>
            <p:ph type="body" sz="quarter" idx="3"/>
          </p:nvPr>
        </p:nvSpPr>
        <p:spPr>
          <a:xfrm>
            <a:off x="6193367" y="910946"/>
            <a:ext cx="5389033" cy="1075670"/>
          </a:xfrm>
        </p:spPr>
        <p:txBody>
          <a:bodyPr/>
          <a:lstStyle/>
          <a:p>
            <a:r>
              <a:rPr lang="es-EC" dirty="0" smtClean="0"/>
              <a:t>10. ¿Considera </a:t>
            </a:r>
            <a:r>
              <a:rPr lang="es-EC" dirty="0"/>
              <a:t>que su empresa ha mostrado signos de recuperación en este último año? </a:t>
            </a:r>
            <a:endParaRPr lang="es-ES" dirty="0"/>
          </a:p>
        </p:txBody>
      </p:sp>
      <p:sp>
        <p:nvSpPr>
          <p:cNvPr id="7" name="Título 1"/>
          <p:cNvSpPr txBox="1">
            <a:spLocks/>
          </p:cNvSpPr>
          <p:nvPr/>
        </p:nvSpPr>
        <p:spPr bwMode="auto">
          <a:xfrm>
            <a:off x="510117" y="72232"/>
            <a:ext cx="10972800" cy="65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3200" b="1" dirty="0" smtClean="0">
                <a:solidFill>
                  <a:schemeClr val="accent3">
                    <a:lumMod val="50000"/>
                  </a:schemeClr>
                </a:solidFill>
                <a:latin typeface="Times New Roman"/>
                <a:cs typeface="Times New Roman"/>
              </a:rPr>
              <a:t>Análisis de las Encuestas </a:t>
            </a:r>
            <a:endParaRPr lang="es-ES" sz="3200" b="1" dirty="0">
              <a:solidFill>
                <a:schemeClr val="accent3">
                  <a:lumMod val="50000"/>
                </a:schemeClr>
              </a:solidFill>
              <a:latin typeface="Times New Roman"/>
              <a:cs typeface="Times New Roman"/>
            </a:endParaRPr>
          </a:p>
        </p:txBody>
      </p:sp>
      <p:graphicFrame>
        <p:nvGraphicFramePr>
          <p:cNvPr id="8" name="Marcador de contenido 7"/>
          <p:cNvGraphicFramePr>
            <a:graphicFrameLocks noGrp="1"/>
          </p:cNvGraphicFramePr>
          <p:nvPr>
            <p:ph sz="half" idx="2"/>
            <p:extLst>
              <p:ext uri="{D42A27DB-BD31-4B8C-83A1-F6EECF244321}">
                <p14:modId xmlns:p14="http://schemas.microsoft.com/office/powerpoint/2010/main" val="810436359"/>
              </p:ext>
            </p:extLst>
          </p:nvPr>
        </p:nvGraphicFramePr>
        <p:xfrm>
          <a:off x="510117" y="1986616"/>
          <a:ext cx="5386388"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Marcador de contenido 8"/>
          <p:cNvGraphicFramePr>
            <a:graphicFrameLocks noGrp="1"/>
          </p:cNvGraphicFramePr>
          <p:nvPr>
            <p:ph sz="quarter" idx="4"/>
            <p:extLst>
              <p:ext uri="{D42A27DB-BD31-4B8C-83A1-F6EECF244321}">
                <p14:modId xmlns:p14="http://schemas.microsoft.com/office/powerpoint/2010/main" val="2978839205"/>
              </p:ext>
            </p:extLst>
          </p:nvPr>
        </p:nvGraphicFramePr>
        <p:xfrm>
          <a:off x="6192838" y="1986616"/>
          <a:ext cx="5389562"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626706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17176" y="810746"/>
            <a:ext cx="11129682" cy="639762"/>
          </a:xfrm>
        </p:spPr>
        <p:txBody>
          <a:bodyPr/>
          <a:lstStyle/>
          <a:p>
            <a:r>
              <a:rPr lang="es-EC" dirty="0"/>
              <a:t>9. ¿Cómo evalúa la actual situación económica del sector florícola del Ecuador? (final) </a:t>
            </a:r>
            <a:endParaRPr lang="es-ES" dirty="0"/>
          </a:p>
        </p:txBody>
      </p:sp>
      <p:sp>
        <p:nvSpPr>
          <p:cNvPr id="7" name="Título 1"/>
          <p:cNvSpPr txBox="1">
            <a:spLocks/>
          </p:cNvSpPr>
          <p:nvPr/>
        </p:nvSpPr>
        <p:spPr bwMode="auto">
          <a:xfrm>
            <a:off x="510117" y="72232"/>
            <a:ext cx="10972800" cy="65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3200" b="1" dirty="0" smtClean="0">
                <a:solidFill>
                  <a:schemeClr val="accent3">
                    <a:lumMod val="50000"/>
                  </a:schemeClr>
                </a:solidFill>
                <a:latin typeface="Times New Roman"/>
                <a:cs typeface="Times New Roman"/>
              </a:rPr>
              <a:t>Análisis de las Encuestas </a:t>
            </a:r>
            <a:endParaRPr lang="es-ES" sz="3200" b="1" dirty="0">
              <a:solidFill>
                <a:schemeClr val="accent3">
                  <a:lumMod val="50000"/>
                </a:schemeClr>
              </a:solidFill>
              <a:latin typeface="Times New Roman"/>
              <a:cs typeface="Times New Roman"/>
            </a:endParaRPr>
          </a:p>
        </p:txBody>
      </p:sp>
      <p:graphicFrame>
        <p:nvGraphicFramePr>
          <p:cNvPr id="8" name="Marcador de contenido 7"/>
          <p:cNvGraphicFramePr>
            <a:graphicFrameLocks noGrp="1"/>
          </p:cNvGraphicFramePr>
          <p:nvPr>
            <p:ph sz="half" idx="2"/>
            <p:extLst>
              <p:ext uri="{D42A27DB-BD31-4B8C-83A1-F6EECF244321}">
                <p14:modId xmlns:p14="http://schemas.microsoft.com/office/powerpoint/2010/main" val="3628296925"/>
              </p:ext>
            </p:extLst>
          </p:nvPr>
        </p:nvGraphicFramePr>
        <p:xfrm>
          <a:off x="510117" y="1758017"/>
          <a:ext cx="11009313" cy="3951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221007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72339"/>
            <a:ext cx="10972800" cy="1143000"/>
          </a:xfrm>
        </p:spPr>
        <p:txBody>
          <a:bodyPr/>
          <a:lstStyle/>
          <a:p>
            <a:r>
              <a:rPr lang="es-ES" sz="3200" b="1" dirty="0" smtClean="0">
                <a:solidFill>
                  <a:schemeClr val="accent3">
                    <a:lumMod val="50000"/>
                  </a:schemeClr>
                </a:solidFill>
                <a:latin typeface="Times New Roman"/>
                <a:cs typeface="Times New Roman"/>
              </a:rPr>
              <a:t>Análisis de los Factores </a:t>
            </a:r>
            <a:r>
              <a:rPr lang="es-ES" sz="3200" b="1" dirty="0">
                <a:solidFill>
                  <a:schemeClr val="accent3">
                    <a:lumMod val="50000"/>
                  </a:schemeClr>
                </a:solidFill>
                <a:latin typeface="Times New Roman"/>
                <a:cs typeface="Times New Roman"/>
              </a:rPr>
              <a:t>financieros y económicos </a:t>
            </a:r>
            <a:r>
              <a:rPr lang="es-ES" sz="3200" b="1" dirty="0" smtClean="0">
                <a:solidFill>
                  <a:schemeClr val="accent3">
                    <a:lumMod val="50000"/>
                  </a:schemeClr>
                </a:solidFill>
                <a:latin typeface="Times New Roman"/>
                <a:cs typeface="Times New Roman"/>
              </a:rPr>
              <a:t>de </a:t>
            </a:r>
            <a:r>
              <a:rPr lang="es-ES" sz="3200" b="1" dirty="0">
                <a:solidFill>
                  <a:schemeClr val="accent3">
                    <a:lumMod val="50000"/>
                  </a:schemeClr>
                </a:solidFill>
                <a:latin typeface="Times New Roman"/>
                <a:cs typeface="Times New Roman"/>
              </a:rPr>
              <a:t>la crisis en </a:t>
            </a:r>
            <a:r>
              <a:rPr lang="es-ES" sz="3200" b="1" dirty="0" smtClean="0">
                <a:solidFill>
                  <a:schemeClr val="accent3">
                    <a:lumMod val="50000"/>
                  </a:schemeClr>
                </a:solidFill>
                <a:latin typeface="Times New Roman"/>
                <a:cs typeface="Times New Roman"/>
              </a:rPr>
              <a:t>Rusia</a:t>
            </a:r>
            <a:endParaRPr lang="es-ES" sz="3200" b="1" dirty="0">
              <a:solidFill>
                <a:schemeClr val="accent3">
                  <a:lumMod val="50000"/>
                </a:schemeClr>
              </a:solidFill>
              <a:latin typeface="Times New Roman"/>
              <a:cs typeface="Times New Roman"/>
            </a:endParaRPr>
          </a:p>
        </p:txBody>
      </p:sp>
      <p:sp>
        <p:nvSpPr>
          <p:cNvPr id="6" name="Marcador de texto 5"/>
          <p:cNvSpPr>
            <a:spLocks noGrp="1"/>
          </p:cNvSpPr>
          <p:nvPr>
            <p:ph type="body" idx="1"/>
          </p:nvPr>
        </p:nvSpPr>
        <p:spPr>
          <a:xfrm>
            <a:off x="609600" y="1417638"/>
            <a:ext cx="5386917" cy="639762"/>
          </a:xfrm>
        </p:spPr>
        <p:txBody>
          <a:bodyPr/>
          <a:lstStyle/>
          <a:p>
            <a:r>
              <a:rPr lang="es-ES" dirty="0">
                <a:solidFill>
                  <a:schemeClr val="accent3">
                    <a:lumMod val="50000"/>
                  </a:schemeClr>
                </a:solidFill>
                <a:latin typeface="Times New Roman"/>
                <a:ea typeface="+mj-ea"/>
                <a:cs typeface="Times New Roman"/>
              </a:rPr>
              <a:t>Sanciones</a:t>
            </a:r>
            <a:r>
              <a:rPr lang="es-ES" dirty="0" smtClean="0"/>
              <a:t> </a:t>
            </a:r>
            <a:r>
              <a:rPr lang="es-ES" dirty="0" smtClean="0">
                <a:solidFill>
                  <a:schemeClr val="accent3">
                    <a:lumMod val="50000"/>
                  </a:schemeClr>
                </a:solidFill>
                <a:latin typeface="Times New Roman"/>
                <a:ea typeface="+mj-ea"/>
                <a:cs typeface="Times New Roman"/>
              </a:rPr>
              <a:t>Económicas</a:t>
            </a:r>
            <a:r>
              <a:rPr lang="es-ES" dirty="0" smtClean="0"/>
              <a:t> </a:t>
            </a:r>
            <a:r>
              <a:rPr lang="es-ES" dirty="0" smtClean="0">
                <a:solidFill>
                  <a:schemeClr val="accent3">
                    <a:lumMod val="50000"/>
                  </a:schemeClr>
                </a:solidFill>
                <a:latin typeface="Times New Roman"/>
                <a:ea typeface="+mj-ea"/>
                <a:cs typeface="Times New Roman"/>
              </a:rPr>
              <a:t>Occidentales de USA y la UE</a:t>
            </a:r>
            <a:endParaRPr lang="es-ES" dirty="0">
              <a:solidFill>
                <a:schemeClr val="accent3">
                  <a:lumMod val="50000"/>
                </a:schemeClr>
              </a:solidFill>
              <a:latin typeface="Times New Roman"/>
              <a:ea typeface="+mj-ea"/>
              <a:cs typeface="Times New Roman"/>
            </a:endParaRPr>
          </a:p>
        </p:txBody>
      </p:sp>
      <p:graphicFrame>
        <p:nvGraphicFramePr>
          <p:cNvPr id="10" name="Marcador de contenido 9"/>
          <p:cNvGraphicFramePr>
            <a:graphicFrameLocks noGrp="1"/>
          </p:cNvGraphicFramePr>
          <p:nvPr>
            <p:ph sz="half" idx="2"/>
            <p:extLst>
              <p:ext uri="{D42A27DB-BD31-4B8C-83A1-F6EECF244321}">
                <p14:modId xmlns:p14="http://schemas.microsoft.com/office/powerpoint/2010/main" val="2678440856"/>
              </p:ext>
            </p:extLst>
          </p:nvPr>
        </p:nvGraphicFramePr>
        <p:xfrm>
          <a:off x="609600" y="2174875"/>
          <a:ext cx="5386388"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Marcador de texto 5"/>
          <p:cNvSpPr>
            <a:spLocks noGrp="1"/>
          </p:cNvSpPr>
          <p:nvPr>
            <p:ph type="body" idx="1"/>
          </p:nvPr>
        </p:nvSpPr>
        <p:spPr>
          <a:xfrm>
            <a:off x="6294966" y="1274076"/>
            <a:ext cx="5386917" cy="639762"/>
          </a:xfrm>
        </p:spPr>
        <p:txBody>
          <a:bodyPr/>
          <a:lstStyle/>
          <a:p>
            <a:r>
              <a:rPr lang="es-ES" dirty="0" smtClean="0">
                <a:solidFill>
                  <a:schemeClr val="accent3">
                    <a:lumMod val="50000"/>
                  </a:schemeClr>
                </a:solidFill>
                <a:latin typeface="Times New Roman"/>
                <a:ea typeface="+mj-ea"/>
                <a:cs typeface="Times New Roman"/>
              </a:rPr>
              <a:t>Caída del Petróleo</a:t>
            </a:r>
            <a:endParaRPr lang="es-ES" dirty="0">
              <a:solidFill>
                <a:schemeClr val="accent3">
                  <a:lumMod val="50000"/>
                </a:schemeClr>
              </a:solidFill>
              <a:latin typeface="Times New Roman"/>
              <a:ea typeface="+mj-ea"/>
              <a:cs typeface="Times New Roman"/>
            </a:endParaRPr>
          </a:p>
        </p:txBody>
      </p:sp>
      <p:pic>
        <p:nvPicPr>
          <p:cNvPr id="15" name="Imagen 14"/>
          <p:cNvPicPr>
            <a:picLocks noChangeAspect="1"/>
          </p:cNvPicPr>
          <p:nvPr/>
        </p:nvPicPr>
        <p:blipFill rotWithShape="1">
          <a:blip r:embed="rId8"/>
          <a:srcRect l="24851" t="25672" r="42799" b="44080"/>
          <a:stretch/>
        </p:blipFill>
        <p:spPr>
          <a:xfrm>
            <a:off x="5581933" y="2417076"/>
            <a:ext cx="6309721" cy="3318609"/>
          </a:xfrm>
          <a:prstGeom prst="rect">
            <a:avLst/>
          </a:prstGeom>
        </p:spPr>
      </p:pic>
    </p:spTree>
    <p:extLst>
      <p:ext uri="{BB962C8B-B14F-4D97-AF65-F5344CB8AC3E}">
        <p14:creationId xmlns:p14="http://schemas.microsoft.com/office/powerpoint/2010/main" val="294854621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609600" y="-682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3200" b="1" dirty="0" smtClean="0">
                <a:solidFill>
                  <a:schemeClr val="accent3">
                    <a:lumMod val="50000"/>
                  </a:schemeClr>
                </a:solidFill>
                <a:latin typeface="Times New Roman"/>
                <a:cs typeface="Times New Roman"/>
              </a:rPr>
              <a:t>Análisis de los Factores financieros y económicos de la crisis en Rusia</a:t>
            </a:r>
            <a:endParaRPr lang="es-ES" sz="3200" b="1" dirty="0">
              <a:solidFill>
                <a:schemeClr val="accent3">
                  <a:lumMod val="50000"/>
                </a:schemeClr>
              </a:solidFill>
              <a:latin typeface="Times New Roman"/>
              <a:cs typeface="Times New Roman"/>
            </a:endParaRPr>
          </a:p>
        </p:txBody>
      </p:sp>
      <p:sp>
        <p:nvSpPr>
          <p:cNvPr id="8" name="Marcador de texto 5"/>
          <p:cNvSpPr txBox="1">
            <a:spLocks/>
          </p:cNvSpPr>
          <p:nvPr/>
        </p:nvSpPr>
        <p:spPr bwMode="auto">
          <a:xfrm>
            <a:off x="609600" y="503261"/>
            <a:ext cx="538691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s-ES" dirty="0" smtClean="0">
                <a:solidFill>
                  <a:schemeClr val="accent3">
                    <a:lumMod val="50000"/>
                  </a:schemeClr>
                </a:solidFill>
                <a:latin typeface="Times New Roman"/>
                <a:ea typeface="+mj-ea"/>
                <a:cs typeface="Times New Roman"/>
              </a:rPr>
              <a:t>Gestión Económica</a:t>
            </a:r>
            <a:endParaRPr lang="es-ES" dirty="0">
              <a:solidFill>
                <a:schemeClr val="accent3">
                  <a:lumMod val="50000"/>
                </a:schemeClr>
              </a:solidFill>
              <a:latin typeface="Times New Roman"/>
              <a:ea typeface="+mj-ea"/>
              <a:cs typeface="Times New Roman"/>
            </a:endParaRPr>
          </a:p>
        </p:txBody>
      </p:sp>
      <p:sp>
        <p:nvSpPr>
          <p:cNvPr id="10" name="Rectángulo 9"/>
          <p:cNvSpPr/>
          <p:nvPr/>
        </p:nvSpPr>
        <p:spPr>
          <a:xfrm>
            <a:off x="313899" y="1079879"/>
            <a:ext cx="5495230" cy="1132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accent3">
                    <a:lumMod val="50000"/>
                  </a:schemeClr>
                </a:solidFill>
                <a:latin typeface="Times New Roman"/>
                <a:ea typeface="+mj-ea"/>
                <a:cs typeface="Times New Roman"/>
              </a:rPr>
              <a:t>El fracaso del modelo económico para atenuar esta crisis y la poca preparación de Rusia para enfrentar una crisis que le jugaba todo en contra, genero bajos índices macroeconómicos del PIB</a:t>
            </a:r>
            <a:r>
              <a:rPr lang="es-ES" dirty="0" smtClean="0">
                <a:solidFill>
                  <a:schemeClr val="tx1"/>
                </a:solidFill>
              </a:rPr>
              <a:t>: </a:t>
            </a:r>
            <a:endParaRPr lang="es-ES" dirty="0">
              <a:solidFill>
                <a:schemeClr val="tx1"/>
              </a:solidFill>
            </a:endParaRPr>
          </a:p>
        </p:txBody>
      </p:sp>
      <p:graphicFrame>
        <p:nvGraphicFramePr>
          <p:cNvPr id="13" name="Tabla 12"/>
          <p:cNvGraphicFramePr>
            <a:graphicFrameLocks noGrp="1"/>
          </p:cNvGraphicFramePr>
          <p:nvPr>
            <p:extLst>
              <p:ext uri="{D42A27DB-BD31-4B8C-83A1-F6EECF244321}">
                <p14:modId xmlns:p14="http://schemas.microsoft.com/office/powerpoint/2010/main" val="2355361670"/>
              </p:ext>
            </p:extLst>
          </p:nvPr>
        </p:nvGraphicFramePr>
        <p:xfrm>
          <a:off x="195590" y="2324787"/>
          <a:ext cx="5900410" cy="3517056"/>
        </p:xfrm>
        <a:graphic>
          <a:graphicData uri="http://schemas.openxmlformats.org/drawingml/2006/table">
            <a:tbl>
              <a:tblPr firstRow="1" firstCol="1" bandRow="1">
                <a:tableStyleId>{68D230F3-CF80-4859-8CE7-A43EE81993B5}</a:tableStyleId>
              </a:tblPr>
              <a:tblGrid>
                <a:gridCol w="2904139">
                  <a:extLst>
                    <a:ext uri="{9D8B030D-6E8A-4147-A177-3AD203B41FA5}">
                      <a16:colId xmlns:a16="http://schemas.microsoft.com/office/drawing/2014/main" val="20000"/>
                    </a:ext>
                  </a:extLst>
                </a:gridCol>
                <a:gridCol w="758638">
                  <a:extLst>
                    <a:ext uri="{9D8B030D-6E8A-4147-A177-3AD203B41FA5}">
                      <a16:colId xmlns:a16="http://schemas.microsoft.com/office/drawing/2014/main" val="20001"/>
                    </a:ext>
                  </a:extLst>
                </a:gridCol>
                <a:gridCol w="845488">
                  <a:extLst>
                    <a:ext uri="{9D8B030D-6E8A-4147-A177-3AD203B41FA5}">
                      <a16:colId xmlns:a16="http://schemas.microsoft.com/office/drawing/2014/main" val="20002"/>
                    </a:ext>
                  </a:extLst>
                </a:gridCol>
                <a:gridCol w="708692">
                  <a:extLst>
                    <a:ext uri="{9D8B030D-6E8A-4147-A177-3AD203B41FA5}">
                      <a16:colId xmlns:a16="http://schemas.microsoft.com/office/drawing/2014/main" val="20003"/>
                    </a:ext>
                  </a:extLst>
                </a:gridCol>
                <a:gridCol w="683453">
                  <a:extLst>
                    <a:ext uri="{9D8B030D-6E8A-4147-A177-3AD203B41FA5}">
                      <a16:colId xmlns:a16="http://schemas.microsoft.com/office/drawing/2014/main" val="20004"/>
                    </a:ext>
                  </a:extLst>
                </a:gridCol>
              </a:tblGrid>
              <a:tr h="294828">
                <a:tc>
                  <a:txBody>
                    <a:bodyPr/>
                    <a:lstStyle/>
                    <a:p>
                      <a:pPr>
                        <a:lnSpc>
                          <a:spcPct val="115000"/>
                        </a:lnSpc>
                        <a:spcAft>
                          <a:spcPts val="0"/>
                        </a:spcAft>
                      </a:pPr>
                      <a:r>
                        <a:rPr lang="es-AR" sz="1000" dirty="0">
                          <a:effectLst/>
                        </a:rPr>
                        <a:t>Indicadores de crecimiento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000" dirty="0">
                          <a:effectLst/>
                        </a:rPr>
                        <a:t>2014</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000">
                          <a:effectLst/>
                        </a:rPr>
                        <a:t>2015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000">
                          <a:effectLst/>
                        </a:rPr>
                        <a:t>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000">
                          <a:effectLst/>
                        </a:rPr>
                        <a:t>2017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08040">
                <a:tc>
                  <a:txBody>
                    <a:bodyPr/>
                    <a:lstStyle/>
                    <a:p>
                      <a:pPr>
                        <a:lnSpc>
                          <a:spcPct val="115000"/>
                        </a:lnSpc>
                        <a:spcAft>
                          <a:spcPts val="0"/>
                        </a:spcAft>
                      </a:pPr>
                      <a:r>
                        <a:rPr lang="es-AR" sz="1200">
                          <a:effectLst/>
                        </a:rPr>
                        <a:t>PIB (miles de millones de USD)</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1639,044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1.365,87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1.283,16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dirty="0">
                          <a:effectLst/>
                        </a:rPr>
                        <a:t>1.469,34</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7830">
                <a:tc>
                  <a:txBody>
                    <a:bodyPr/>
                    <a:lstStyle/>
                    <a:p>
                      <a:pPr>
                        <a:lnSpc>
                          <a:spcPct val="115000"/>
                        </a:lnSpc>
                        <a:spcAft>
                          <a:spcPts val="0"/>
                        </a:spcAft>
                      </a:pPr>
                      <a:r>
                        <a:rPr lang="es-AR" sz="1200" dirty="0">
                          <a:effectLst/>
                        </a:rPr>
                        <a:t>PIB (crecimiento anual en %, precio constante)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dirty="0">
                          <a:effectLst/>
                        </a:rPr>
                        <a:t>2,1</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-2,8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-0,2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1,8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08040">
                <a:tc>
                  <a:txBody>
                    <a:bodyPr/>
                    <a:lstStyle/>
                    <a:p>
                      <a:pPr>
                        <a:lnSpc>
                          <a:spcPct val="115000"/>
                        </a:lnSpc>
                        <a:spcAft>
                          <a:spcPts val="0"/>
                        </a:spcAft>
                      </a:pPr>
                      <a:r>
                        <a:rPr lang="es-AR" sz="1200">
                          <a:effectLst/>
                        </a:rPr>
                        <a:t>PIB per cápita (USD)</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dirty="0">
                          <a:effectLst/>
                        </a:rPr>
                        <a:t>11.425,20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9.521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8.946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10.248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27830">
                <a:tc>
                  <a:txBody>
                    <a:bodyPr/>
                    <a:lstStyle/>
                    <a:p>
                      <a:pPr>
                        <a:lnSpc>
                          <a:spcPct val="115000"/>
                        </a:lnSpc>
                        <a:spcAft>
                          <a:spcPts val="0"/>
                        </a:spcAft>
                      </a:pPr>
                      <a:r>
                        <a:rPr lang="es-AR" sz="1200">
                          <a:effectLst/>
                        </a:rPr>
                        <a:t>Saldo de la hacienda pública (% del PIB)</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-1,8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-2,4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-2,9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27830">
                <a:tc>
                  <a:txBody>
                    <a:bodyPr/>
                    <a:lstStyle/>
                    <a:p>
                      <a:pPr>
                        <a:lnSpc>
                          <a:spcPct val="115000"/>
                        </a:lnSpc>
                        <a:spcAft>
                          <a:spcPts val="0"/>
                        </a:spcAft>
                      </a:pPr>
                      <a:r>
                        <a:rPr lang="es-AR" sz="1200">
                          <a:effectLst/>
                        </a:rPr>
                        <a:t>Endeudamiento del Estado (% del PIB)</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16,4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15,9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15,6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17,4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94828">
                <a:tc>
                  <a:txBody>
                    <a:bodyPr/>
                    <a:lstStyle/>
                    <a:p>
                      <a:pPr>
                        <a:lnSpc>
                          <a:spcPct val="115000"/>
                        </a:lnSpc>
                        <a:spcAft>
                          <a:spcPts val="0"/>
                        </a:spcAft>
                      </a:pPr>
                      <a:r>
                        <a:rPr lang="es-AR" sz="1200">
                          <a:effectLst/>
                        </a:rPr>
                        <a:t>Tasa de inflación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5,3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15,5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4,2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27830">
                <a:tc>
                  <a:txBody>
                    <a:bodyPr/>
                    <a:lstStyle/>
                    <a:p>
                      <a:pPr>
                        <a:lnSpc>
                          <a:spcPct val="115000"/>
                        </a:lnSpc>
                        <a:spcAft>
                          <a:spcPts val="0"/>
                        </a:spcAft>
                      </a:pPr>
                      <a:r>
                        <a:rPr lang="es-AR" sz="1200">
                          <a:effectLst/>
                        </a:rPr>
                        <a:t>Tasa de paro (% de la población activa)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5,8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5,6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a:effectLst/>
                        </a:rPr>
                        <a:t>5,5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AR" sz="1200" dirty="0">
                          <a:effectLst/>
                        </a:rPr>
                        <a:t>5,5</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pic>
        <p:nvPicPr>
          <p:cNvPr id="15" name="Imagen 14"/>
          <p:cNvPicPr>
            <a:picLocks noChangeAspect="1"/>
          </p:cNvPicPr>
          <p:nvPr/>
        </p:nvPicPr>
        <p:blipFill rotWithShape="1">
          <a:blip r:embed="rId3"/>
          <a:srcRect l="25919" t="37255" r="43419" b="29411"/>
          <a:stretch/>
        </p:blipFill>
        <p:spPr>
          <a:xfrm>
            <a:off x="6198223" y="2324787"/>
            <a:ext cx="5456035" cy="3336425"/>
          </a:xfrm>
          <a:prstGeom prst="rect">
            <a:avLst/>
          </a:prstGeom>
        </p:spPr>
      </p:pic>
      <p:sp>
        <p:nvSpPr>
          <p:cNvPr id="16" name="Marcador de texto 5"/>
          <p:cNvSpPr txBox="1">
            <a:spLocks/>
          </p:cNvSpPr>
          <p:nvPr/>
        </p:nvSpPr>
        <p:spPr bwMode="auto">
          <a:xfrm>
            <a:off x="6292218" y="1143023"/>
            <a:ext cx="538691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s-ES" dirty="0" smtClean="0">
                <a:solidFill>
                  <a:schemeClr val="accent3">
                    <a:lumMod val="50000"/>
                  </a:schemeClr>
                </a:solidFill>
                <a:latin typeface="Times New Roman"/>
                <a:ea typeface="+mj-ea"/>
                <a:cs typeface="Times New Roman"/>
              </a:rPr>
              <a:t>Devaluación del Rublo</a:t>
            </a:r>
            <a:endParaRPr lang="es-ES" dirty="0">
              <a:solidFill>
                <a:schemeClr val="accent3">
                  <a:lumMod val="50000"/>
                </a:schemeClr>
              </a:solidFill>
              <a:latin typeface="Times New Roman"/>
              <a:ea typeface="+mj-ea"/>
              <a:cs typeface="Times New Roman"/>
            </a:endParaRPr>
          </a:p>
        </p:txBody>
      </p:sp>
    </p:spTree>
    <p:extLst>
      <p:ext uri="{BB962C8B-B14F-4D97-AF65-F5344CB8AC3E}">
        <p14:creationId xmlns:p14="http://schemas.microsoft.com/office/powerpoint/2010/main" val="2327663919"/>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b="1" dirty="0">
                <a:solidFill>
                  <a:schemeClr val="accent3">
                    <a:lumMod val="50000"/>
                  </a:schemeClr>
                </a:solidFill>
                <a:latin typeface="Times New Roman"/>
                <a:cs typeface="Times New Roman"/>
              </a:rPr>
              <a:t>Incidencia del precio de la flor en los ingresos de las Florícolas </a:t>
            </a:r>
            <a:endParaRPr lang="es-ES" sz="3200" b="1" dirty="0">
              <a:solidFill>
                <a:schemeClr val="accent3">
                  <a:lumMod val="50000"/>
                </a:schemeClr>
              </a:solidFill>
              <a:latin typeface="Times New Roman"/>
              <a:cs typeface="Times New Roman"/>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4036350"/>
              </p:ext>
            </p:extLst>
          </p:nvPr>
        </p:nvGraphicFramePr>
        <p:xfrm>
          <a:off x="1786217" y="1748118"/>
          <a:ext cx="8619565" cy="3563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581986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0" y="-303586"/>
            <a:ext cx="10972800" cy="1143000"/>
          </a:xfrm>
        </p:spPr>
        <p:txBody>
          <a:bodyPr/>
          <a:lstStyle/>
          <a:p>
            <a:r>
              <a:rPr lang="es-ES" sz="4000" b="1" dirty="0">
                <a:solidFill>
                  <a:schemeClr val="accent3">
                    <a:lumMod val="50000"/>
                  </a:schemeClr>
                </a:solidFill>
                <a:latin typeface="Times New Roman"/>
                <a:cs typeface="Times New Roman"/>
              </a:rPr>
              <a:t>Sector Florícola </a:t>
            </a:r>
            <a:r>
              <a:rPr lang="es-ES" sz="4000" b="1" dirty="0" smtClean="0">
                <a:solidFill>
                  <a:schemeClr val="accent3">
                    <a:lumMod val="50000"/>
                  </a:schemeClr>
                </a:solidFill>
                <a:latin typeface="Times New Roman"/>
                <a:cs typeface="Times New Roman"/>
              </a:rPr>
              <a:t>Exportaciones USD </a:t>
            </a:r>
            <a:r>
              <a:rPr lang="es-ES" sz="4000" b="1" dirty="0" err="1">
                <a:solidFill>
                  <a:schemeClr val="accent3">
                    <a:lumMod val="50000"/>
                  </a:schemeClr>
                </a:solidFill>
                <a:latin typeface="Times New Roman"/>
                <a:cs typeface="Times New Roman"/>
              </a:rPr>
              <a:t>Muestral</a:t>
            </a:r>
            <a:endParaRPr lang="es-ES" sz="4000" dirty="0"/>
          </a:p>
        </p:txBody>
      </p:sp>
      <p:graphicFrame>
        <p:nvGraphicFramePr>
          <p:cNvPr id="12" name="Marcador de contenido 11"/>
          <p:cNvGraphicFramePr>
            <a:graphicFrameLocks noGrp="1"/>
          </p:cNvGraphicFramePr>
          <p:nvPr>
            <p:ph sz="half" idx="2"/>
            <p:extLst>
              <p:ext uri="{D42A27DB-BD31-4B8C-83A1-F6EECF244321}">
                <p14:modId xmlns:p14="http://schemas.microsoft.com/office/powerpoint/2010/main" val="1107365498"/>
              </p:ext>
            </p:extLst>
          </p:nvPr>
        </p:nvGraphicFramePr>
        <p:xfrm>
          <a:off x="363071" y="658906"/>
          <a:ext cx="5632917" cy="5467257"/>
        </p:xfrm>
        <a:graphic>
          <a:graphicData uri="http://schemas.openxmlformats.org/drawingml/2006/chart">
            <c:chart xmlns:c="http://schemas.openxmlformats.org/drawingml/2006/chart" xmlns:r="http://schemas.openxmlformats.org/officeDocument/2006/relationships" r:id="rId3"/>
          </a:graphicData>
        </a:graphic>
      </p:graphicFrame>
      <p:sp>
        <p:nvSpPr>
          <p:cNvPr id="13" name="Marcador de texto 4"/>
          <p:cNvSpPr>
            <a:spLocks noGrp="1"/>
          </p:cNvSpPr>
          <p:nvPr>
            <p:ph type="body" idx="1"/>
          </p:nvPr>
        </p:nvSpPr>
        <p:spPr>
          <a:xfrm>
            <a:off x="6214904" y="658906"/>
            <a:ext cx="5386917" cy="639762"/>
          </a:xfrm>
        </p:spPr>
        <p:txBody>
          <a:bodyPr/>
          <a:lstStyle/>
          <a:p>
            <a:r>
              <a:rPr lang="es-ES" sz="2800" dirty="0">
                <a:solidFill>
                  <a:schemeClr val="accent3">
                    <a:lumMod val="50000"/>
                  </a:schemeClr>
                </a:solidFill>
                <a:latin typeface="Times New Roman"/>
                <a:ea typeface="+mj-ea"/>
                <a:cs typeface="Times New Roman"/>
              </a:rPr>
              <a:t>Variación</a:t>
            </a:r>
            <a:r>
              <a:rPr lang="es-ES" sz="2800" dirty="0" smtClean="0"/>
              <a:t> </a:t>
            </a:r>
            <a:r>
              <a:rPr lang="es-ES" sz="2800" dirty="0">
                <a:solidFill>
                  <a:schemeClr val="accent3">
                    <a:lumMod val="50000"/>
                  </a:schemeClr>
                </a:solidFill>
                <a:latin typeface="Times New Roman"/>
                <a:ea typeface="+mj-ea"/>
                <a:cs typeface="Times New Roman"/>
              </a:rPr>
              <a:t>Absoluta </a:t>
            </a:r>
          </a:p>
        </p:txBody>
      </p:sp>
      <p:sp>
        <p:nvSpPr>
          <p:cNvPr id="14" name="Marcador de texto 6"/>
          <p:cNvSpPr txBox="1">
            <a:spLocks/>
          </p:cNvSpPr>
          <p:nvPr/>
        </p:nvSpPr>
        <p:spPr bwMode="auto">
          <a:xfrm>
            <a:off x="6214904" y="2843026"/>
            <a:ext cx="538903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s-ES" sz="2800" dirty="0" smtClean="0">
                <a:solidFill>
                  <a:schemeClr val="accent3">
                    <a:lumMod val="50000"/>
                  </a:schemeClr>
                </a:solidFill>
                <a:latin typeface="Times New Roman"/>
                <a:ea typeface="+mj-ea"/>
                <a:cs typeface="Times New Roman"/>
              </a:rPr>
              <a:t>Variación</a:t>
            </a:r>
            <a:r>
              <a:rPr lang="es-ES" dirty="0" smtClean="0"/>
              <a:t> </a:t>
            </a:r>
            <a:r>
              <a:rPr lang="es-ES" sz="2800" dirty="0" smtClean="0">
                <a:solidFill>
                  <a:schemeClr val="accent3">
                    <a:lumMod val="50000"/>
                  </a:schemeClr>
                </a:solidFill>
                <a:latin typeface="Times New Roman"/>
                <a:ea typeface="+mj-ea"/>
                <a:cs typeface="Times New Roman"/>
              </a:rPr>
              <a:t>Relativa</a:t>
            </a:r>
            <a:endParaRPr lang="es-ES" sz="2800" dirty="0">
              <a:solidFill>
                <a:schemeClr val="accent3">
                  <a:lumMod val="50000"/>
                </a:schemeClr>
              </a:solidFill>
              <a:latin typeface="Times New Roman"/>
              <a:ea typeface="+mj-ea"/>
              <a:cs typeface="Times New Roman"/>
            </a:endParaRPr>
          </a:p>
        </p:txBody>
      </p:sp>
      <p:graphicFrame>
        <p:nvGraphicFramePr>
          <p:cNvPr id="15" name="Tabla 14"/>
          <p:cNvGraphicFramePr>
            <a:graphicFrameLocks noGrp="1"/>
          </p:cNvGraphicFramePr>
          <p:nvPr>
            <p:extLst>
              <p:ext uri="{D42A27DB-BD31-4B8C-83A1-F6EECF244321}">
                <p14:modId xmlns:p14="http://schemas.microsoft.com/office/powerpoint/2010/main" val="2044389748"/>
              </p:ext>
            </p:extLst>
          </p:nvPr>
        </p:nvGraphicFramePr>
        <p:xfrm>
          <a:off x="6091520" y="1298668"/>
          <a:ext cx="5972633" cy="1649096"/>
        </p:xfrm>
        <a:graphic>
          <a:graphicData uri="http://schemas.openxmlformats.org/drawingml/2006/table">
            <a:tbl>
              <a:tblPr firstRow="1" firstCol="1" bandRow="1">
                <a:tableStyleId>{68D230F3-CF80-4859-8CE7-A43EE81993B5}</a:tableStyleId>
              </a:tblPr>
              <a:tblGrid>
                <a:gridCol w="1445725">
                  <a:extLst>
                    <a:ext uri="{9D8B030D-6E8A-4147-A177-3AD203B41FA5}">
                      <a16:colId xmlns:a16="http://schemas.microsoft.com/office/drawing/2014/main" val="20000"/>
                    </a:ext>
                  </a:extLst>
                </a:gridCol>
                <a:gridCol w="95962">
                  <a:extLst>
                    <a:ext uri="{9D8B030D-6E8A-4147-A177-3AD203B41FA5}">
                      <a16:colId xmlns:a16="http://schemas.microsoft.com/office/drawing/2014/main" val="20001"/>
                    </a:ext>
                  </a:extLst>
                </a:gridCol>
                <a:gridCol w="767045">
                  <a:extLst>
                    <a:ext uri="{9D8B030D-6E8A-4147-A177-3AD203B41FA5}">
                      <a16:colId xmlns:a16="http://schemas.microsoft.com/office/drawing/2014/main" val="20002"/>
                    </a:ext>
                  </a:extLst>
                </a:gridCol>
                <a:gridCol w="937165">
                  <a:extLst>
                    <a:ext uri="{9D8B030D-6E8A-4147-A177-3AD203B41FA5}">
                      <a16:colId xmlns:a16="http://schemas.microsoft.com/office/drawing/2014/main" val="20003"/>
                    </a:ext>
                  </a:extLst>
                </a:gridCol>
                <a:gridCol w="937165">
                  <a:extLst>
                    <a:ext uri="{9D8B030D-6E8A-4147-A177-3AD203B41FA5}">
                      <a16:colId xmlns:a16="http://schemas.microsoft.com/office/drawing/2014/main" val="20004"/>
                    </a:ext>
                  </a:extLst>
                </a:gridCol>
                <a:gridCol w="937165">
                  <a:extLst>
                    <a:ext uri="{9D8B030D-6E8A-4147-A177-3AD203B41FA5}">
                      <a16:colId xmlns:a16="http://schemas.microsoft.com/office/drawing/2014/main" val="20005"/>
                    </a:ext>
                  </a:extLst>
                </a:gridCol>
                <a:gridCol w="852406">
                  <a:extLst>
                    <a:ext uri="{9D8B030D-6E8A-4147-A177-3AD203B41FA5}">
                      <a16:colId xmlns:a16="http://schemas.microsoft.com/office/drawing/2014/main" val="20006"/>
                    </a:ext>
                  </a:extLst>
                </a:gridCol>
              </a:tblGrid>
              <a:tr h="178292">
                <a:tc gridSpan="2">
                  <a:txBody>
                    <a:bodyPr/>
                    <a:lstStyle/>
                    <a:p>
                      <a:pPr algn="ctr">
                        <a:lnSpc>
                          <a:spcPct val="115000"/>
                        </a:lnSpc>
                        <a:spcAft>
                          <a:spcPts val="0"/>
                        </a:spcAft>
                      </a:pPr>
                      <a:r>
                        <a:rPr lang="es-US" sz="1000" dirty="0">
                          <a:effectLst/>
                        </a:rPr>
                        <a:t>TAMAÑO DE EMPRESA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15000"/>
                        </a:lnSpc>
                        <a:spcAft>
                          <a:spcPts val="0"/>
                        </a:spcAft>
                      </a:pPr>
                      <a:r>
                        <a:rPr lang="es-US" sz="1000">
                          <a:effectLst/>
                        </a:rPr>
                        <a:t>2012-2013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000">
                          <a:effectLst/>
                        </a:rPr>
                        <a:t>2013-2014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000">
                          <a:effectLst/>
                        </a:rPr>
                        <a:t>2014-2015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000">
                          <a:effectLst/>
                        </a:rPr>
                        <a:t>2015-2016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000">
                          <a:effectLst/>
                        </a:rPr>
                        <a:t>2016-2017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67701">
                <a:tc>
                  <a:txBody>
                    <a:bodyPr/>
                    <a:lstStyle/>
                    <a:p>
                      <a:pPr>
                        <a:lnSpc>
                          <a:spcPct val="115000"/>
                        </a:lnSpc>
                        <a:spcAft>
                          <a:spcPts val="0"/>
                        </a:spcAft>
                      </a:pPr>
                      <a:r>
                        <a:rPr lang="es-US" sz="1000" dirty="0">
                          <a:effectLst/>
                        </a:rPr>
                        <a:t>EXPORTACIONES GRANDES EMPRESAS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s-US" sz="1000">
                          <a:effectLst/>
                        </a:rPr>
                        <a:t>-   688.487,54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nSpc>
                          <a:spcPct val="115000"/>
                        </a:lnSpc>
                        <a:spcAft>
                          <a:spcPts val="0"/>
                        </a:spcAft>
                      </a:pPr>
                      <a:r>
                        <a:rPr lang="es-US" sz="1000" dirty="0">
                          <a:effectLst/>
                        </a:rPr>
                        <a:t>-5.135.662,89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000">
                          <a:effectLst/>
                        </a:rPr>
                        <a:t>-11.662.489,43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000">
                          <a:effectLst/>
                        </a:rPr>
                        <a:t> 15.826.485,62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000">
                          <a:effectLst/>
                        </a:rPr>
                        <a:t>-4.237.246,08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67701">
                <a:tc>
                  <a:txBody>
                    <a:bodyPr/>
                    <a:lstStyle/>
                    <a:p>
                      <a:pPr>
                        <a:lnSpc>
                          <a:spcPct val="115000"/>
                        </a:lnSpc>
                        <a:spcAft>
                          <a:spcPts val="0"/>
                        </a:spcAft>
                      </a:pPr>
                      <a:r>
                        <a:rPr lang="es-US" sz="1000">
                          <a:effectLst/>
                        </a:rPr>
                        <a:t>EXPORTACIONES MEDIANAS EMPRESAS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s-US" sz="1000" dirty="0">
                          <a:effectLst/>
                        </a:rPr>
                        <a:t> 3.570.530,10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nSpc>
                          <a:spcPct val="115000"/>
                        </a:lnSpc>
                        <a:spcAft>
                          <a:spcPts val="0"/>
                        </a:spcAft>
                      </a:pPr>
                      <a:r>
                        <a:rPr lang="es-US" sz="1000">
                          <a:effectLst/>
                        </a:rPr>
                        <a:t>  1.149.856,18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000">
                          <a:effectLst/>
                        </a:rPr>
                        <a:t>-   8.812.213,18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000">
                          <a:effectLst/>
                        </a:rPr>
                        <a:t> 13.189.401,49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000">
                          <a:effectLst/>
                        </a:rPr>
                        <a:t>-1.198.580,54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67701">
                <a:tc>
                  <a:txBody>
                    <a:bodyPr/>
                    <a:lstStyle/>
                    <a:p>
                      <a:pPr>
                        <a:lnSpc>
                          <a:spcPct val="115000"/>
                        </a:lnSpc>
                        <a:spcAft>
                          <a:spcPts val="0"/>
                        </a:spcAft>
                      </a:pPr>
                      <a:r>
                        <a:rPr lang="es-US" sz="1000">
                          <a:effectLst/>
                        </a:rPr>
                        <a:t>EXPORTACIONES PEQUEÑAS EMPRESAS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s-US" sz="1000">
                          <a:effectLst/>
                        </a:rPr>
                        <a:t>     728.654,17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nSpc>
                          <a:spcPct val="115000"/>
                        </a:lnSpc>
                        <a:spcAft>
                          <a:spcPts val="0"/>
                        </a:spcAft>
                      </a:pPr>
                      <a:r>
                        <a:rPr lang="es-US" sz="1000" dirty="0">
                          <a:effectLst/>
                        </a:rPr>
                        <a:t>-    420.418,95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000">
                          <a:effectLst/>
                        </a:rPr>
                        <a:t>-   1.436.087,79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000">
                          <a:effectLst/>
                        </a:rPr>
                        <a:t>    1.095.776,45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000">
                          <a:effectLst/>
                        </a:rPr>
                        <a:t>-1.043.508,47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67701">
                <a:tc>
                  <a:txBody>
                    <a:bodyPr/>
                    <a:lstStyle/>
                    <a:p>
                      <a:pPr>
                        <a:lnSpc>
                          <a:spcPct val="115000"/>
                        </a:lnSpc>
                        <a:spcAft>
                          <a:spcPts val="0"/>
                        </a:spcAft>
                      </a:pPr>
                      <a:r>
                        <a:rPr lang="es-US" sz="1000">
                          <a:effectLst/>
                        </a:rPr>
                        <a:t>EXPORTACIONES MICROEMPRESAS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s-US" sz="1000">
                          <a:effectLst/>
                        </a:rPr>
                        <a:t>       13.428,32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nSpc>
                          <a:spcPct val="115000"/>
                        </a:lnSpc>
                        <a:spcAft>
                          <a:spcPts val="0"/>
                        </a:spcAft>
                      </a:pPr>
                      <a:r>
                        <a:rPr lang="es-US" sz="1000">
                          <a:effectLst/>
                        </a:rPr>
                        <a:t>-    409.063,73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000">
                          <a:effectLst/>
                        </a:rPr>
                        <a:t>-   1.214.553,56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000">
                          <a:effectLst/>
                        </a:rPr>
                        <a:t>            5.359,99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000" dirty="0">
                          <a:effectLst/>
                        </a:rPr>
                        <a:t>-    347.354,03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743828671"/>
              </p:ext>
            </p:extLst>
          </p:nvPr>
        </p:nvGraphicFramePr>
        <p:xfrm>
          <a:off x="6091520" y="3634872"/>
          <a:ext cx="5847715" cy="1735074"/>
        </p:xfrm>
        <a:graphic>
          <a:graphicData uri="http://schemas.openxmlformats.org/drawingml/2006/table">
            <a:tbl>
              <a:tblPr firstRow="1" firstCol="1" bandRow="1">
                <a:tableStyleId>{68D230F3-CF80-4859-8CE7-A43EE81993B5}</a:tableStyleId>
              </a:tblPr>
              <a:tblGrid>
                <a:gridCol w="1651000">
                  <a:extLst>
                    <a:ext uri="{9D8B030D-6E8A-4147-A177-3AD203B41FA5}">
                      <a16:colId xmlns:a16="http://schemas.microsoft.com/office/drawing/2014/main" val="20000"/>
                    </a:ext>
                  </a:extLst>
                </a:gridCol>
                <a:gridCol w="779780">
                  <a:extLst>
                    <a:ext uri="{9D8B030D-6E8A-4147-A177-3AD203B41FA5}">
                      <a16:colId xmlns:a16="http://schemas.microsoft.com/office/drawing/2014/main" val="20001"/>
                    </a:ext>
                  </a:extLst>
                </a:gridCol>
                <a:gridCol w="896620">
                  <a:extLst>
                    <a:ext uri="{9D8B030D-6E8A-4147-A177-3AD203B41FA5}">
                      <a16:colId xmlns:a16="http://schemas.microsoft.com/office/drawing/2014/main" val="20002"/>
                    </a:ext>
                  </a:extLst>
                </a:gridCol>
                <a:gridCol w="810260">
                  <a:extLst>
                    <a:ext uri="{9D8B030D-6E8A-4147-A177-3AD203B41FA5}">
                      <a16:colId xmlns:a16="http://schemas.microsoft.com/office/drawing/2014/main" val="20003"/>
                    </a:ext>
                  </a:extLst>
                </a:gridCol>
                <a:gridCol w="810260">
                  <a:extLst>
                    <a:ext uri="{9D8B030D-6E8A-4147-A177-3AD203B41FA5}">
                      <a16:colId xmlns:a16="http://schemas.microsoft.com/office/drawing/2014/main" val="20004"/>
                    </a:ext>
                  </a:extLst>
                </a:gridCol>
                <a:gridCol w="899795">
                  <a:extLst>
                    <a:ext uri="{9D8B030D-6E8A-4147-A177-3AD203B41FA5}">
                      <a16:colId xmlns:a16="http://schemas.microsoft.com/office/drawing/2014/main" val="20005"/>
                    </a:ext>
                  </a:extLst>
                </a:gridCol>
              </a:tblGrid>
              <a:tr h="190500">
                <a:tc>
                  <a:txBody>
                    <a:bodyPr/>
                    <a:lstStyle/>
                    <a:p>
                      <a:pPr algn="ctr">
                        <a:lnSpc>
                          <a:spcPct val="115000"/>
                        </a:lnSpc>
                        <a:spcAft>
                          <a:spcPts val="0"/>
                        </a:spcAft>
                      </a:pPr>
                      <a:r>
                        <a:rPr lang="es-US" sz="1100">
                          <a:effectLst/>
                        </a:rPr>
                        <a:t>TAMAÑO DE EMPRESA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2012-2013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2013-2014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2014-2015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2015-2016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2016-2017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1000">
                <a:tc>
                  <a:txBody>
                    <a:bodyPr/>
                    <a:lstStyle/>
                    <a:p>
                      <a:pPr algn="l">
                        <a:lnSpc>
                          <a:spcPct val="115000"/>
                        </a:lnSpc>
                        <a:spcAft>
                          <a:spcPts val="0"/>
                        </a:spcAft>
                      </a:pPr>
                      <a:r>
                        <a:rPr lang="es-US" sz="1100">
                          <a:effectLst/>
                        </a:rPr>
                        <a:t>EXPORTACIONES GRANDES EMPRESAS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-0,70%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-5,26%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-12,60%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19,56%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-4,38%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81000">
                <a:tc>
                  <a:txBody>
                    <a:bodyPr/>
                    <a:lstStyle/>
                    <a:p>
                      <a:pPr algn="l">
                        <a:lnSpc>
                          <a:spcPct val="115000"/>
                        </a:lnSpc>
                        <a:spcAft>
                          <a:spcPts val="0"/>
                        </a:spcAft>
                      </a:pPr>
                      <a:r>
                        <a:rPr lang="es-US" sz="1100">
                          <a:effectLst/>
                        </a:rPr>
                        <a:t>EXPORTACIONES MEDIANAS EMPRESAS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13,79%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3,90%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-28,79%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60,52%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-3,43%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81000">
                <a:tc>
                  <a:txBody>
                    <a:bodyPr/>
                    <a:lstStyle/>
                    <a:p>
                      <a:pPr algn="l">
                        <a:lnSpc>
                          <a:spcPct val="115000"/>
                        </a:lnSpc>
                        <a:spcAft>
                          <a:spcPts val="0"/>
                        </a:spcAft>
                      </a:pPr>
                      <a:r>
                        <a:rPr lang="es-US" sz="1100">
                          <a:effectLst/>
                        </a:rPr>
                        <a:t>EXPORTACIONES PEQUEÑAS EMPRESAS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21,28%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-10,12%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-38,48%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47,72%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-30,76%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81000">
                <a:tc>
                  <a:txBody>
                    <a:bodyPr/>
                    <a:lstStyle/>
                    <a:p>
                      <a:pPr algn="l">
                        <a:lnSpc>
                          <a:spcPct val="115000"/>
                        </a:lnSpc>
                        <a:spcAft>
                          <a:spcPts val="0"/>
                        </a:spcAft>
                      </a:pPr>
                      <a:r>
                        <a:rPr lang="es-US" sz="1100">
                          <a:effectLst/>
                        </a:rPr>
                        <a:t>EXPORTACIONES MICROEMPRESAS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dirty="0">
                          <a:effectLst/>
                        </a:rPr>
                        <a:t>0,50%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-15,10%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-52,82%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a:effectLst/>
                        </a:rPr>
                        <a:t>0,49%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US" sz="1100" dirty="0">
                          <a:effectLst/>
                        </a:rPr>
                        <a:t>-31,86%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63851249"/>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09588" y="-180109"/>
            <a:ext cx="10972800" cy="1143000"/>
          </a:xfrm>
        </p:spPr>
        <p:txBody>
          <a:bodyPr/>
          <a:lstStyle/>
          <a:p>
            <a:pPr algn="l"/>
            <a:r>
              <a:rPr lang="es-ES" b="1" dirty="0">
                <a:solidFill>
                  <a:schemeClr val="accent3">
                    <a:lumMod val="50000"/>
                  </a:schemeClr>
                </a:solidFill>
                <a:latin typeface="Times New Roman"/>
                <a:cs typeface="Times New Roman"/>
              </a:rPr>
              <a:t>Sector Florícola </a:t>
            </a:r>
            <a:r>
              <a:rPr lang="es-ES" b="1" dirty="0" smtClean="0">
                <a:solidFill>
                  <a:schemeClr val="accent3">
                    <a:lumMod val="50000"/>
                  </a:schemeClr>
                </a:solidFill>
                <a:latin typeface="Times New Roman"/>
                <a:cs typeface="Times New Roman"/>
              </a:rPr>
              <a:t>Toneladas </a:t>
            </a:r>
            <a:r>
              <a:rPr lang="es-ES" b="1" dirty="0" err="1" smtClean="0">
                <a:solidFill>
                  <a:schemeClr val="accent3">
                    <a:lumMod val="50000"/>
                  </a:schemeClr>
                </a:solidFill>
                <a:latin typeface="Times New Roman"/>
                <a:cs typeface="Times New Roman"/>
              </a:rPr>
              <a:t>Muestral</a:t>
            </a:r>
            <a:endParaRPr lang="es-ES" b="1" dirty="0">
              <a:solidFill>
                <a:schemeClr val="accent3">
                  <a:lumMod val="50000"/>
                </a:schemeClr>
              </a:solidFill>
              <a:latin typeface="Times New Roman"/>
              <a:cs typeface="Times New Roman"/>
            </a:endParaRPr>
          </a:p>
        </p:txBody>
      </p:sp>
      <p:sp>
        <p:nvSpPr>
          <p:cNvPr id="5" name="Marcador de texto 4"/>
          <p:cNvSpPr>
            <a:spLocks noGrp="1"/>
          </p:cNvSpPr>
          <p:nvPr>
            <p:ph type="body" idx="1"/>
          </p:nvPr>
        </p:nvSpPr>
        <p:spPr>
          <a:xfrm>
            <a:off x="6485962" y="643010"/>
            <a:ext cx="5386917" cy="639762"/>
          </a:xfrm>
        </p:spPr>
        <p:txBody>
          <a:bodyPr/>
          <a:lstStyle/>
          <a:p>
            <a:r>
              <a:rPr lang="es-ES" sz="2800" dirty="0">
                <a:solidFill>
                  <a:schemeClr val="accent3">
                    <a:lumMod val="50000"/>
                  </a:schemeClr>
                </a:solidFill>
                <a:latin typeface="Times New Roman"/>
                <a:ea typeface="+mj-ea"/>
                <a:cs typeface="Times New Roman"/>
              </a:rPr>
              <a:t>Variación</a:t>
            </a:r>
            <a:r>
              <a:rPr lang="es-ES" sz="2800" dirty="0" smtClean="0"/>
              <a:t> </a:t>
            </a:r>
            <a:r>
              <a:rPr lang="es-ES" sz="2800" dirty="0">
                <a:solidFill>
                  <a:schemeClr val="accent3">
                    <a:lumMod val="50000"/>
                  </a:schemeClr>
                </a:solidFill>
                <a:latin typeface="Times New Roman"/>
                <a:ea typeface="+mj-ea"/>
                <a:cs typeface="Times New Roman"/>
              </a:rPr>
              <a:t>Absoluta </a:t>
            </a:r>
          </a:p>
        </p:txBody>
      </p:sp>
      <p:sp>
        <p:nvSpPr>
          <p:cNvPr id="7" name="Marcador de texto 6"/>
          <p:cNvSpPr>
            <a:spLocks noGrp="1"/>
          </p:cNvSpPr>
          <p:nvPr>
            <p:ph type="body" sz="quarter" idx="3"/>
          </p:nvPr>
        </p:nvSpPr>
        <p:spPr>
          <a:xfrm>
            <a:off x="6483846" y="3090374"/>
            <a:ext cx="5389033" cy="639762"/>
          </a:xfrm>
        </p:spPr>
        <p:txBody>
          <a:bodyPr/>
          <a:lstStyle/>
          <a:p>
            <a:r>
              <a:rPr lang="es-ES" sz="2800" dirty="0">
                <a:solidFill>
                  <a:schemeClr val="accent3">
                    <a:lumMod val="50000"/>
                  </a:schemeClr>
                </a:solidFill>
                <a:latin typeface="Times New Roman"/>
                <a:ea typeface="+mj-ea"/>
                <a:cs typeface="Times New Roman"/>
              </a:rPr>
              <a:t>Variación</a:t>
            </a:r>
            <a:r>
              <a:rPr lang="es-ES" dirty="0" smtClean="0"/>
              <a:t> </a:t>
            </a:r>
            <a:r>
              <a:rPr lang="es-ES" sz="2800" dirty="0">
                <a:solidFill>
                  <a:schemeClr val="accent3">
                    <a:lumMod val="50000"/>
                  </a:schemeClr>
                </a:solidFill>
                <a:latin typeface="Times New Roman"/>
                <a:ea typeface="+mj-ea"/>
                <a:cs typeface="Times New Roman"/>
              </a:rPr>
              <a:t>Relativa</a:t>
            </a:r>
          </a:p>
        </p:txBody>
      </p:sp>
      <p:graphicFrame>
        <p:nvGraphicFramePr>
          <p:cNvPr id="9" name="Marcador de contenido 8"/>
          <p:cNvGraphicFramePr>
            <a:graphicFrameLocks noGrp="1"/>
          </p:cNvGraphicFramePr>
          <p:nvPr>
            <p:ph sz="half" idx="2"/>
            <p:extLst>
              <p:ext uri="{D42A27DB-BD31-4B8C-83A1-F6EECF244321}">
                <p14:modId xmlns:p14="http://schemas.microsoft.com/office/powerpoint/2010/main" val="2154076800"/>
              </p:ext>
            </p:extLst>
          </p:nvPr>
        </p:nvGraphicFramePr>
        <p:xfrm>
          <a:off x="416859" y="1215233"/>
          <a:ext cx="5579129" cy="47664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2653198539"/>
              </p:ext>
            </p:extLst>
          </p:nvPr>
        </p:nvGraphicFramePr>
        <p:xfrm>
          <a:off x="6483844" y="1282772"/>
          <a:ext cx="5291668" cy="1857375"/>
        </p:xfrm>
        <a:graphic>
          <a:graphicData uri="http://schemas.openxmlformats.org/drawingml/2006/table">
            <a:tbl>
              <a:tblPr>
                <a:tableStyleId>{10A1B5D5-9B99-4C35-A422-299274C87663}</a:tableStyleId>
              </a:tblPr>
              <a:tblGrid>
                <a:gridCol w="1410248">
                  <a:extLst>
                    <a:ext uri="{9D8B030D-6E8A-4147-A177-3AD203B41FA5}">
                      <a16:colId xmlns:a16="http://schemas.microsoft.com/office/drawing/2014/main" val="20000"/>
                    </a:ext>
                  </a:extLst>
                </a:gridCol>
                <a:gridCol w="776284">
                  <a:extLst>
                    <a:ext uri="{9D8B030D-6E8A-4147-A177-3AD203B41FA5}">
                      <a16:colId xmlns:a16="http://schemas.microsoft.com/office/drawing/2014/main" val="20001"/>
                    </a:ext>
                  </a:extLst>
                </a:gridCol>
                <a:gridCol w="776284">
                  <a:extLst>
                    <a:ext uri="{9D8B030D-6E8A-4147-A177-3AD203B41FA5}">
                      <a16:colId xmlns:a16="http://schemas.microsoft.com/office/drawing/2014/main" val="20002"/>
                    </a:ext>
                  </a:extLst>
                </a:gridCol>
                <a:gridCol w="776284">
                  <a:extLst>
                    <a:ext uri="{9D8B030D-6E8A-4147-A177-3AD203B41FA5}">
                      <a16:colId xmlns:a16="http://schemas.microsoft.com/office/drawing/2014/main" val="20003"/>
                    </a:ext>
                  </a:extLst>
                </a:gridCol>
                <a:gridCol w="776284">
                  <a:extLst>
                    <a:ext uri="{9D8B030D-6E8A-4147-A177-3AD203B41FA5}">
                      <a16:colId xmlns:a16="http://schemas.microsoft.com/office/drawing/2014/main" val="20004"/>
                    </a:ext>
                  </a:extLst>
                </a:gridCol>
                <a:gridCol w="776284">
                  <a:extLst>
                    <a:ext uri="{9D8B030D-6E8A-4147-A177-3AD203B41FA5}">
                      <a16:colId xmlns:a16="http://schemas.microsoft.com/office/drawing/2014/main" val="20005"/>
                    </a:ext>
                  </a:extLst>
                </a:gridCol>
              </a:tblGrid>
              <a:tr h="200025">
                <a:tc>
                  <a:txBody>
                    <a:bodyPr/>
                    <a:lstStyle/>
                    <a:p>
                      <a:pPr algn="l" fontAlgn="ctr"/>
                      <a:r>
                        <a:rPr lang="es-US" sz="1000" u="none" strike="noStrike" dirty="0">
                          <a:effectLst/>
                        </a:rPr>
                        <a:t>TAMAÑO DE EMPRESA</a:t>
                      </a:r>
                      <a:endParaRPr lang="es-US"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US" sz="1000" u="none" strike="noStrike">
                          <a:effectLst/>
                        </a:rPr>
                        <a:t>2012-2013</a:t>
                      </a:r>
                      <a:endParaRPr lang="es-US"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US" sz="1000" u="none" strike="noStrike">
                          <a:effectLst/>
                        </a:rPr>
                        <a:t>2013-2014</a:t>
                      </a:r>
                      <a:endParaRPr lang="es-US"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US" sz="1000" u="none" strike="noStrike">
                          <a:effectLst/>
                        </a:rPr>
                        <a:t>2014-2015</a:t>
                      </a:r>
                      <a:endParaRPr lang="es-US"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US" sz="1000" u="none" strike="noStrike">
                          <a:effectLst/>
                        </a:rPr>
                        <a:t>2015-2016</a:t>
                      </a:r>
                      <a:endParaRPr lang="es-US"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US" sz="1000" u="none" strike="noStrike">
                          <a:effectLst/>
                        </a:rPr>
                        <a:t>2016-2017</a:t>
                      </a:r>
                      <a:endParaRPr lang="es-U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0"/>
                  </a:ext>
                </a:extLst>
              </a:tr>
              <a:tr h="657225">
                <a:tc>
                  <a:txBody>
                    <a:bodyPr/>
                    <a:lstStyle/>
                    <a:p>
                      <a:pPr algn="l" fontAlgn="ctr"/>
                      <a:r>
                        <a:rPr lang="es-US" sz="1000" kern="1200" dirty="0">
                          <a:effectLst/>
                        </a:rPr>
                        <a:t>EXPORTACIONES</a:t>
                      </a:r>
                      <a:r>
                        <a:rPr lang="es-US" sz="1000" u="none" strike="noStrike" dirty="0">
                          <a:effectLst/>
                        </a:rPr>
                        <a:t> GRANDES EMPRESAS</a:t>
                      </a:r>
                      <a:endParaRPr lang="es-US"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dirty="0">
                          <a:effectLst/>
                        </a:rPr>
                        <a:t>1.668,00</a:t>
                      </a:r>
                      <a:endParaRPr lang="es-ES"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-1.438,00</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-337,00</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1.140,00</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-250,00</a:t>
                      </a:r>
                      <a:endParaRPr lang="es-E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1"/>
                  </a:ext>
                </a:extLst>
              </a:tr>
              <a:tr h="333375">
                <a:tc>
                  <a:txBody>
                    <a:bodyPr/>
                    <a:lstStyle/>
                    <a:p>
                      <a:pPr algn="l" fontAlgn="ctr"/>
                      <a:r>
                        <a:rPr lang="es-US" sz="1000" u="none" strike="noStrike">
                          <a:effectLst/>
                        </a:rPr>
                        <a:t>EXPORTACIONES MEDIANAS EMPRESAS</a:t>
                      </a:r>
                      <a:endParaRPr lang="es-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dirty="0">
                          <a:effectLst/>
                        </a:rPr>
                        <a:t>503,00</a:t>
                      </a:r>
                      <a:endParaRPr lang="es-ES"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dirty="0">
                          <a:effectLst/>
                        </a:rPr>
                        <a:t>43,00</a:t>
                      </a:r>
                      <a:endParaRPr lang="es-ES"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-1.091,00</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1.949,00</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-91,00</a:t>
                      </a:r>
                      <a:endParaRPr lang="es-E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333375">
                <a:tc>
                  <a:txBody>
                    <a:bodyPr/>
                    <a:lstStyle/>
                    <a:p>
                      <a:pPr algn="l" fontAlgn="ctr"/>
                      <a:r>
                        <a:rPr lang="es-US" sz="1000" u="none" strike="noStrike">
                          <a:effectLst/>
                        </a:rPr>
                        <a:t>EXPORTACIONES PEQUEÑAS EMPRESAS</a:t>
                      </a:r>
                      <a:endParaRPr lang="es-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dirty="0">
                          <a:effectLst/>
                        </a:rPr>
                        <a:t>71,00</a:t>
                      </a:r>
                      <a:endParaRPr lang="es-ES"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dirty="0">
                          <a:effectLst/>
                        </a:rPr>
                        <a:t>-97,00</a:t>
                      </a:r>
                      <a:endParaRPr lang="es-ES"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-204,00</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-19,00</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-6,00</a:t>
                      </a:r>
                      <a:endParaRPr lang="es-E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333375">
                <a:tc>
                  <a:txBody>
                    <a:bodyPr/>
                    <a:lstStyle/>
                    <a:p>
                      <a:pPr algn="l" fontAlgn="ctr"/>
                      <a:r>
                        <a:rPr lang="es-US" sz="1000" u="none" strike="noStrike">
                          <a:effectLst/>
                        </a:rPr>
                        <a:t>EXPORTACIONES MICROEMPRESAS</a:t>
                      </a:r>
                      <a:endParaRPr lang="es-U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46,00</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dirty="0">
                          <a:effectLst/>
                        </a:rPr>
                        <a:t>-86,00</a:t>
                      </a:r>
                      <a:endParaRPr lang="es-ES"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dirty="0">
                          <a:effectLst/>
                        </a:rPr>
                        <a:t>-192,00</a:t>
                      </a:r>
                      <a:endParaRPr lang="es-ES"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dirty="0">
                          <a:effectLst/>
                        </a:rPr>
                        <a:t>-76,00</a:t>
                      </a:r>
                      <a:endParaRPr lang="es-ES"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dirty="0">
                          <a:effectLst/>
                        </a:rPr>
                        <a:t>-2,00</a:t>
                      </a:r>
                      <a:endParaRPr lang="es-ES"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50923872"/>
              </p:ext>
            </p:extLst>
          </p:nvPr>
        </p:nvGraphicFramePr>
        <p:xfrm>
          <a:off x="6483846" y="3899367"/>
          <a:ext cx="5389032" cy="1958252"/>
        </p:xfrm>
        <a:graphic>
          <a:graphicData uri="http://schemas.openxmlformats.org/drawingml/2006/table">
            <a:tbl>
              <a:tblPr>
                <a:tableStyleId>{10A1B5D5-9B99-4C35-A422-299274C87663}</a:tableStyleId>
              </a:tblPr>
              <a:tblGrid>
                <a:gridCol w="1436197">
                  <a:extLst>
                    <a:ext uri="{9D8B030D-6E8A-4147-A177-3AD203B41FA5}">
                      <a16:colId xmlns:a16="http://schemas.microsoft.com/office/drawing/2014/main" val="20000"/>
                    </a:ext>
                  </a:extLst>
                </a:gridCol>
                <a:gridCol w="790567">
                  <a:extLst>
                    <a:ext uri="{9D8B030D-6E8A-4147-A177-3AD203B41FA5}">
                      <a16:colId xmlns:a16="http://schemas.microsoft.com/office/drawing/2014/main" val="20001"/>
                    </a:ext>
                  </a:extLst>
                </a:gridCol>
                <a:gridCol w="790567">
                  <a:extLst>
                    <a:ext uri="{9D8B030D-6E8A-4147-A177-3AD203B41FA5}">
                      <a16:colId xmlns:a16="http://schemas.microsoft.com/office/drawing/2014/main" val="20002"/>
                    </a:ext>
                  </a:extLst>
                </a:gridCol>
                <a:gridCol w="790567">
                  <a:extLst>
                    <a:ext uri="{9D8B030D-6E8A-4147-A177-3AD203B41FA5}">
                      <a16:colId xmlns:a16="http://schemas.microsoft.com/office/drawing/2014/main" val="20003"/>
                    </a:ext>
                  </a:extLst>
                </a:gridCol>
                <a:gridCol w="790567">
                  <a:extLst>
                    <a:ext uri="{9D8B030D-6E8A-4147-A177-3AD203B41FA5}">
                      <a16:colId xmlns:a16="http://schemas.microsoft.com/office/drawing/2014/main" val="20004"/>
                    </a:ext>
                  </a:extLst>
                </a:gridCol>
                <a:gridCol w="790567">
                  <a:extLst>
                    <a:ext uri="{9D8B030D-6E8A-4147-A177-3AD203B41FA5}">
                      <a16:colId xmlns:a16="http://schemas.microsoft.com/office/drawing/2014/main" val="20005"/>
                    </a:ext>
                  </a:extLst>
                </a:gridCol>
              </a:tblGrid>
              <a:tr h="255424">
                <a:tc>
                  <a:txBody>
                    <a:bodyPr/>
                    <a:lstStyle/>
                    <a:p>
                      <a:pPr algn="l" fontAlgn="ctr"/>
                      <a:r>
                        <a:rPr lang="es-US" sz="1000" u="none" strike="noStrike" dirty="0">
                          <a:effectLst/>
                        </a:rPr>
                        <a:t>TAMAÑO DE EMPRESA</a:t>
                      </a:r>
                      <a:endParaRPr lang="es-ES"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US" sz="1000" u="none" strike="noStrike">
                          <a:effectLst/>
                        </a:rPr>
                        <a:t>2012-2013</a:t>
                      </a:r>
                      <a:endParaRPr lang="es-ES"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US" sz="1000" u="none" strike="noStrike">
                          <a:effectLst/>
                        </a:rPr>
                        <a:t>2013-2014</a:t>
                      </a:r>
                      <a:endParaRPr lang="es-ES"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US" sz="1000" u="none" strike="noStrike">
                          <a:effectLst/>
                        </a:rPr>
                        <a:t>2014-2015</a:t>
                      </a:r>
                      <a:endParaRPr lang="es-ES"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US" sz="1000" u="none" strike="noStrike">
                          <a:effectLst/>
                        </a:rPr>
                        <a:t>2015-2016</a:t>
                      </a:r>
                      <a:endParaRPr lang="es-ES"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US" sz="1000" u="none" strike="noStrike">
                          <a:effectLst/>
                        </a:rPr>
                        <a:t>2016-2017</a:t>
                      </a:r>
                      <a:endParaRPr lang="es-ES" sz="1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0"/>
                  </a:ext>
                </a:extLst>
              </a:tr>
              <a:tr h="425707">
                <a:tc>
                  <a:txBody>
                    <a:bodyPr/>
                    <a:lstStyle/>
                    <a:p>
                      <a:pPr algn="l" fontAlgn="ctr"/>
                      <a:r>
                        <a:rPr lang="es-US" sz="1000" u="none" strike="noStrike" dirty="0">
                          <a:effectLst/>
                        </a:rPr>
                        <a:t>EXPORTACIONES GRANDES EMPRESAS</a:t>
                      </a:r>
                      <a:endParaRPr lang="es-ES"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dirty="0">
                          <a:effectLst/>
                        </a:rPr>
                        <a:t>10,36%</a:t>
                      </a:r>
                      <a:endParaRPr lang="es-ES"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-8,10%</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-2,06%</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7,13%</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-1,46%</a:t>
                      </a:r>
                      <a:endParaRPr lang="es-E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1"/>
                  </a:ext>
                </a:extLst>
              </a:tr>
              <a:tr h="425707">
                <a:tc>
                  <a:txBody>
                    <a:bodyPr/>
                    <a:lstStyle/>
                    <a:p>
                      <a:pPr algn="l" fontAlgn="ctr"/>
                      <a:r>
                        <a:rPr lang="es-US" sz="1000" u="none" strike="noStrike">
                          <a:effectLst/>
                        </a:rPr>
                        <a:t>EXPORTACIONES MEDIANAS EMPRESAS</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10,37%</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0,80%</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-20,21%</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45,25%</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-1,45%</a:t>
                      </a:r>
                      <a:endParaRPr lang="es-E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425707">
                <a:tc>
                  <a:txBody>
                    <a:bodyPr/>
                    <a:lstStyle/>
                    <a:p>
                      <a:pPr algn="l" fontAlgn="ctr"/>
                      <a:r>
                        <a:rPr lang="es-US" sz="1000" u="none" strike="noStrike">
                          <a:effectLst/>
                        </a:rPr>
                        <a:t>EXPORTACIONES PEQUEÑAS EMPRESAS</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10,38%</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-12,85%</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-31,00%</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-4,19%</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-1,38%</a:t>
                      </a:r>
                      <a:endParaRPr lang="es-ES" sz="1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425707">
                <a:tc>
                  <a:txBody>
                    <a:bodyPr/>
                    <a:lstStyle/>
                    <a:p>
                      <a:pPr algn="l" fontAlgn="ctr"/>
                      <a:r>
                        <a:rPr lang="es-US" sz="1000" u="none" strike="noStrike">
                          <a:effectLst/>
                        </a:rPr>
                        <a:t>EXPORTACIONES MICROEMPRESAS</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10,31%</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-17,48%</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-47,29%</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a:effectLst/>
                        </a:rPr>
                        <a:t>-35,51%</a:t>
                      </a:r>
                      <a:endParaRPr lang="es-ES"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s-ES" sz="1000" u="none" strike="noStrike" dirty="0">
                          <a:effectLst/>
                        </a:rPr>
                        <a:t>-1,45%</a:t>
                      </a:r>
                      <a:endParaRPr lang="es-ES"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7781013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0" y="-303586"/>
            <a:ext cx="10972800" cy="1143000"/>
          </a:xfrm>
        </p:spPr>
        <p:txBody>
          <a:bodyPr/>
          <a:lstStyle/>
          <a:p>
            <a:r>
              <a:rPr lang="es-ES" sz="4000" b="1" dirty="0">
                <a:solidFill>
                  <a:schemeClr val="accent3">
                    <a:lumMod val="50000"/>
                  </a:schemeClr>
                </a:solidFill>
                <a:latin typeface="Times New Roman"/>
                <a:cs typeface="Times New Roman"/>
              </a:rPr>
              <a:t>Sector Florícola </a:t>
            </a:r>
            <a:r>
              <a:rPr lang="es-ES" sz="4000" b="1" dirty="0" smtClean="0">
                <a:solidFill>
                  <a:schemeClr val="accent3">
                    <a:lumMod val="50000"/>
                  </a:schemeClr>
                </a:solidFill>
                <a:latin typeface="Times New Roman"/>
                <a:cs typeface="Times New Roman"/>
              </a:rPr>
              <a:t>Exportaciones USD </a:t>
            </a:r>
            <a:r>
              <a:rPr lang="es-ES" sz="4000" b="1" dirty="0" err="1">
                <a:solidFill>
                  <a:schemeClr val="accent3">
                    <a:lumMod val="50000"/>
                  </a:schemeClr>
                </a:solidFill>
                <a:latin typeface="Times New Roman"/>
                <a:cs typeface="Times New Roman"/>
              </a:rPr>
              <a:t>Muestral</a:t>
            </a:r>
            <a:endParaRPr lang="es-ES" sz="4000" dirty="0"/>
          </a:p>
        </p:txBody>
      </p:sp>
      <p:sp>
        <p:nvSpPr>
          <p:cNvPr id="13" name="Marcador de texto 4"/>
          <p:cNvSpPr>
            <a:spLocks noGrp="1"/>
          </p:cNvSpPr>
          <p:nvPr>
            <p:ph type="body" idx="1"/>
          </p:nvPr>
        </p:nvSpPr>
        <p:spPr>
          <a:xfrm>
            <a:off x="6214904" y="513828"/>
            <a:ext cx="5386917" cy="639762"/>
          </a:xfrm>
        </p:spPr>
        <p:txBody>
          <a:bodyPr/>
          <a:lstStyle/>
          <a:p>
            <a:r>
              <a:rPr lang="es-ES" sz="2800" dirty="0">
                <a:solidFill>
                  <a:schemeClr val="accent3">
                    <a:lumMod val="50000"/>
                  </a:schemeClr>
                </a:solidFill>
                <a:latin typeface="Times New Roman"/>
                <a:ea typeface="+mj-ea"/>
                <a:cs typeface="Times New Roman"/>
              </a:rPr>
              <a:t>Variación</a:t>
            </a:r>
            <a:r>
              <a:rPr lang="es-ES" sz="2800" dirty="0" smtClean="0"/>
              <a:t> </a:t>
            </a:r>
            <a:r>
              <a:rPr lang="es-ES" sz="2800" dirty="0">
                <a:solidFill>
                  <a:schemeClr val="accent3">
                    <a:lumMod val="50000"/>
                  </a:schemeClr>
                </a:solidFill>
                <a:latin typeface="Times New Roman"/>
                <a:ea typeface="+mj-ea"/>
                <a:cs typeface="Times New Roman"/>
              </a:rPr>
              <a:t>Absoluta </a:t>
            </a:r>
          </a:p>
        </p:txBody>
      </p:sp>
      <p:sp>
        <p:nvSpPr>
          <p:cNvPr id="14" name="Marcador de texto 6"/>
          <p:cNvSpPr txBox="1">
            <a:spLocks/>
          </p:cNvSpPr>
          <p:nvPr/>
        </p:nvSpPr>
        <p:spPr bwMode="auto">
          <a:xfrm>
            <a:off x="6091520" y="2995110"/>
            <a:ext cx="538903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s-ES" sz="2800" dirty="0" smtClean="0">
                <a:solidFill>
                  <a:schemeClr val="accent3">
                    <a:lumMod val="50000"/>
                  </a:schemeClr>
                </a:solidFill>
                <a:latin typeface="Times New Roman"/>
                <a:ea typeface="+mj-ea"/>
                <a:cs typeface="Times New Roman"/>
              </a:rPr>
              <a:t>Variación</a:t>
            </a:r>
            <a:r>
              <a:rPr lang="es-ES" dirty="0" smtClean="0"/>
              <a:t> </a:t>
            </a:r>
            <a:r>
              <a:rPr lang="es-ES" sz="2800" dirty="0" smtClean="0">
                <a:solidFill>
                  <a:schemeClr val="accent3">
                    <a:lumMod val="50000"/>
                  </a:schemeClr>
                </a:solidFill>
                <a:latin typeface="Times New Roman"/>
                <a:ea typeface="+mj-ea"/>
                <a:cs typeface="Times New Roman"/>
              </a:rPr>
              <a:t>Relativa</a:t>
            </a:r>
            <a:endParaRPr lang="es-ES" sz="2800" dirty="0">
              <a:solidFill>
                <a:schemeClr val="accent3">
                  <a:lumMod val="50000"/>
                </a:schemeClr>
              </a:solidFill>
              <a:latin typeface="Times New Roman"/>
              <a:ea typeface="+mj-ea"/>
              <a:cs typeface="Times New Roman"/>
            </a:endParaRPr>
          </a:p>
        </p:txBody>
      </p:sp>
      <p:graphicFrame>
        <p:nvGraphicFramePr>
          <p:cNvPr id="9" name="Marcador de contenido 8"/>
          <p:cNvGraphicFramePr>
            <a:graphicFrameLocks noGrp="1"/>
          </p:cNvGraphicFramePr>
          <p:nvPr>
            <p:ph sz="half" idx="2"/>
            <p:extLst>
              <p:ext uri="{D42A27DB-BD31-4B8C-83A1-F6EECF244321}">
                <p14:modId xmlns:p14="http://schemas.microsoft.com/office/powerpoint/2010/main" val="1645151784"/>
              </p:ext>
            </p:extLst>
          </p:nvPr>
        </p:nvGraphicFramePr>
        <p:xfrm>
          <a:off x="255494" y="839414"/>
          <a:ext cx="5740494" cy="52867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490667054"/>
              </p:ext>
            </p:extLst>
          </p:nvPr>
        </p:nvGraphicFramePr>
        <p:xfrm>
          <a:off x="5970870" y="1177627"/>
          <a:ext cx="6089014" cy="1927860"/>
        </p:xfrm>
        <a:graphic>
          <a:graphicData uri="http://schemas.openxmlformats.org/drawingml/2006/table">
            <a:tbl>
              <a:tblPr firstRow="1" firstCol="1" bandRow="1">
                <a:tableStyleId>{68D230F3-CF80-4859-8CE7-A43EE81993B5}</a:tableStyleId>
              </a:tblPr>
              <a:tblGrid>
                <a:gridCol w="1642351">
                  <a:extLst>
                    <a:ext uri="{9D8B030D-6E8A-4147-A177-3AD203B41FA5}">
                      <a16:colId xmlns:a16="http://schemas.microsoft.com/office/drawing/2014/main" val="20000"/>
                    </a:ext>
                  </a:extLst>
                </a:gridCol>
                <a:gridCol w="95433">
                  <a:extLst>
                    <a:ext uri="{9D8B030D-6E8A-4147-A177-3AD203B41FA5}">
                      <a16:colId xmlns:a16="http://schemas.microsoft.com/office/drawing/2014/main" val="20001"/>
                    </a:ext>
                  </a:extLst>
                </a:gridCol>
                <a:gridCol w="884045">
                  <a:extLst>
                    <a:ext uri="{9D8B030D-6E8A-4147-A177-3AD203B41FA5}">
                      <a16:colId xmlns:a16="http://schemas.microsoft.com/office/drawing/2014/main" val="20002"/>
                    </a:ext>
                  </a:extLst>
                </a:gridCol>
                <a:gridCol w="884045">
                  <a:extLst>
                    <a:ext uri="{9D8B030D-6E8A-4147-A177-3AD203B41FA5}">
                      <a16:colId xmlns:a16="http://schemas.microsoft.com/office/drawing/2014/main" val="20003"/>
                    </a:ext>
                  </a:extLst>
                </a:gridCol>
                <a:gridCol w="897586">
                  <a:extLst>
                    <a:ext uri="{9D8B030D-6E8A-4147-A177-3AD203B41FA5}">
                      <a16:colId xmlns:a16="http://schemas.microsoft.com/office/drawing/2014/main" val="20004"/>
                    </a:ext>
                  </a:extLst>
                </a:gridCol>
                <a:gridCol w="885335">
                  <a:extLst>
                    <a:ext uri="{9D8B030D-6E8A-4147-A177-3AD203B41FA5}">
                      <a16:colId xmlns:a16="http://schemas.microsoft.com/office/drawing/2014/main" val="20005"/>
                    </a:ext>
                  </a:extLst>
                </a:gridCol>
                <a:gridCol w="800219">
                  <a:extLst>
                    <a:ext uri="{9D8B030D-6E8A-4147-A177-3AD203B41FA5}">
                      <a16:colId xmlns:a16="http://schemas.microsoft.com/office/drawing/2014/main" val="20006"/>
                    </a:ext>
                  </a:extLst>
                </a:gridCol>
              </a:tblGrid>
              <a:tr h="154305">
                <a:tc gridSpan="2">
                  <a:txBody>
                    <a:bodyPr/>
                    <a:lstStyle/>
                    <a:p>
                      <a:pPr>
                        <a:lnSpc>
                          <a:spcPct val="115000"/>
                        </a:lnSpc>
                        <a:spcAft>
                          <a:spcPts val="0"/>
                        </a:spcAft>
                      </a:pPr>
                      <a:r>
                        <a:rPr lang="es-US" sz="1100" dirty="0">
                          <a:effectLst/>
                        </a:rPr>
                        <a:t>TAMAÑO DE EMPRESA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nSpc>
                          <a:spcPct val="115000"/>
                        </a:lnSpc>
                        <a:spcAft>
                          <a:spcPts val="0"/>
                        </a:spcAft>
                      </a:pPr>
                      <a:r>
                        <a:rPr lang="es-US" sz="1100">
                          <a:effectLst/>
                        </a:rPr>
                        <a:t> 2012-2013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100">
                          <a:effectLst/>
                        </a:rPr>
                        <a:t> 2013-2014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100">
                          <a:effectLst/>
                        </a:rPr>
                        <a:t> 2014-2015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100">
                          <a:effectLst/>
                        </a:rPr>
                        <a:t> 2015-2016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100">
                          <a:effectLst/>
                        </a:rPr>
                        <a:t> 2016-2017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09245">
                <a:tc>
                  <a:txBody>
                    <a:bodyPr/>
                    <a:lstStyle/>
                    <a:p>
                      <a:pPr>
                        <a:lnSpc>
                          <a:spcPct val="115000"/>
                        </a:lnSpc>
                        <a:spcAft>
                          <a:spcPts val="0"/>
                        </a:spcAft>
                      </a:pPr>
                      <a:r>
                        <a:rPr lang="es-US" sz="1100">
                          <a:effectLst/>
                        </a:rPr>
                        <a:t> UTILIDAD GRANDES EMPRESAS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s-US" sz="1100" dirty="0">
                          <a:effectLst/>
                        </a:rPr>
                        <a:t>     61.934,94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nSpc>
                          <a:spcPct val="115000"/>
                        </a:lnSpc>
                        <a:spcAft>
                          <a:spcPts val="0"/>
                        </a:spcAft>
                      </a:pPr>
                      <a:r>
                        <a:rPr lang="es-US" sz="1100">
                          <a:effectLst/>
                        </a:rPr>
                        <a:t> 1.593.725,05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100">
                          <a:effectLst/>
                        </a:rPr>
                        <a:t>-1.509.186,20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100">
                          <a:effectLst/>
                        </a:rPr>
                        <a:t>    315.352,62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100">
                          <a:effectLst/>
                        </a:rPr>
                        <a:t>  628.191,40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09245">
                <a:tc>
                  <a:txBody>
                    <a:bodyPr/>
                    <a:lstStyle/>
                    <a:p>
                      <a:pPr>
                        <a:lnSpc>
                          <a:spcPct val="115000"/>
                        </a:lnSpc>
                        <a:spcAft>
                          <a:spcPts val="0"/>
                        </a:spcAft>
                      </a:pPr>
                      <a:r>
                        <a:rPr lang="es-US" sz="1100">
                          <a:effectLst/>
                        </a:rPr>
                        <a:t> UTILIDAD MEDIANA EMPRESAS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s-US" sz="1100">
                          <a:effectLst/>
                        </a:rPr>
                        <a:t> 1.403.855,04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nSpc>
                          <a:spcPct val="115000"/>
                        </a:lnSpc>
                        <a:spcAft>
                          <a:spcPts val="0"/>
                        </a:spcAft>
                      </a:pPr>
                      <a:r>
                        <a:rPr lang="es-US" sz="1100">
                          <a:effectLst/>
                        </a:rPr>
                        <a:t>    233.508,88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100">
                          <a:effectLst/>
                        </a:rPr>
                        <a:t>-   705.310,46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100">
                          <a:effectLst/>
                        </a:rPr>
                        <a:t>    855.418,97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100">
                          <a:effectLst/>
                        </a:rPr>
                        <a:t>  703.803,65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09245">
                <a:tc>
                  <a:txBody>
                    <a:bodyPr/>
                    <a:lstStyle/>
                    <a:p>
                      <a:pPr>
                        <a:lnSpc>
                          <a:spcPct val="115000"/>
                        </a:lnSpc>
                        <a:spcAft>
                          <a:spcPts val="0"/>
                        </a:spcAft>
                      </a:pPr>
                      <a:r>
                        <a:rPr lang="es-US" sz="1100">
                          <a:effectLst/>
                        </a:rPr>
                        <a:t> UTILIDAD PEQUEÑA EMPRESAS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s-US" sz="1100">
                          <a:effectLst/>
                        </a:rPr>
                        <a:t>-  108.844,03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nSpc>
                          <a:spcPct val="115000"/>
                        </a:lnSpc>
                        <a:spcAft>
                          <a:spcPts val="0"/>
                        </a:spcAft>
                      </a:pPr>
                      <a:r>
                        <a:rPr lang="es-US" sz="1100">
                          <a:effectLst/>
                        </a:rPr>
                        <a:t>     53.190,89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100" dirty="0">
                          <a:effectLst/>
                        </a:rPr>
                        <a:t>      52.422,73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100">
                          <a:effectLst/>
                        </a:rPr>
                        <a:t>-    22.160,44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100">
                          <a:effectLst/>
                        </a:rPr>
                        <a:t>     6.175,58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09245">
                <a:tc>
                  <a:txBody>
                    <a:bodyPr/>
                    <a:lstStyle/>
                    <a:p>
                      <a:pPr>
                        <a:lnSpc>
                          <a:spcPct val="115000"/>
                        </a:lnSpc>
                        <a:spcAft>
                          <a:spcPts val="0"/>
                        </a:spcAft>
                      </a:pPr>
                      <a:r>
                        <a:rPr lang="es-US" sz="1100" dirty="0">
                          <a:effectLst/>
                        </a:rPr>
                        <a:t> UTILIDAD MICROEMPRESAS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0"/>
                        </a:spcAft>
                      </a:pPr>
                      <a:r>
                        <a:rPr lang="es-US" sz="1100">
                          <a:effectLst/>
                        </a:rPr>
                        <a:t>-    84.725,20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nSpc>
                          <a:spcPct val="115000"/>
                        </a:lnSpc>
                        <a:spcAft>
                          <a:spcPts val="0"/>
                        </a:spcAft>
                      </a:pPr>
                      <a:r>
                        <a:rPr lang="es-US" sz="1100">
                          <a:effectLst/>
                        </a:rPr>
                        <a:t>-  171.260,54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100">
                          <a:effectLst/>
                        </a:rPr>
                        <a:t>-   920.005,74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100">
                          <a:effectLst/>
                        </a:rPr>
                        <a:t> 1.106.566,36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US" sz="1100" dirty="0">
                          <a:effectLst/>
                        </a:rPr>
                        <a:t>   16.822,75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747653497"/>
              </p:ext>
            </p:extLst>
          </p:nvPr>
        </p:nvGraphicFramePr>
        <p:xfrm>
          <a:off x="5995988" y="3641681"/>
          <a:ext cx="6083300" cy="1923542"/>
        </p:xfrm>
        <a:graphic>
          <a:graphicData uri="http://schemas.openxmlformats.org/drawingml/2006/table">
            <a:tbl>
              <a:tblPr firstRow="1" firstCol="1" bandRow="1">
                <a:tableStyleId>{68D230F3-CF80-4859-8CE7-A43EE81993B5}</a:tableStyleId>
              </a:tblPr>
              <a:tblGrid>
                <a:gridCol w="1788160">
                  <a:extLst>
                    <a:ext uri="{9D8B030D-6E8A-4147-A177-3AD203B41FA5}">
                      <a16:colId xmlns:a16="http://schemas.microsoft.com/office/drawing/2014/main" val="20000"/>
                    </a:ext>
                  </a:extLst>
                </a:gridCol>
                <a:gridCol w="847090">
                  <a:extLst>
                    <a:ext uri="{9D8B030D-6E8A-4147-A177-3AD203B41FA5}">
                      <a16:colId xmlns:a16="http://schemas.microsoft.com/office/drawing/2014/main" val="20001"/>
                    </a:ext>
                  </a:extLst>
                </a:gridCol>
                <a:gridCol w="847090">
                  <a:extLst>
                    <a:ext uri="{9D8B030D-6E8A-4147-A177-3AD203B41FA5}">
                      <a16:colId xmlns:a16="http://schemas.microsoft.com/office/drawing/2014/main" val="20002"/>
                    </a:ext>
                  </a:extLst>
                </a:gridCol>
                <a:gridCol w="847090">
                  <a:extLst>
                    <a:ext uri="{9D8B030D-6E8A-4147-A177-3AD203B41FA5}">
                      <a16:colId xmlns:a16="http://schemas.microsoft.com/office/drawing/2014/main" val="20003"/>
                    </a:ext>
                  </a:extLst>
                </a:gridCol>
                <a:gridCol w="846455">
                  <a:extLst>
                    <a:ext uri="{9D8B030D-6E8A-4147-A177-3AD203B41FA5}">
                      <a16:colId xmlns:a16="http://schemas.microsoft.com/office/drawing/2014/main" val="20004"/>
                    </a:ext>
                  </a:extLst>
                </a:gridCol>
                <a:gridCol w="907415">
                  <a:extLst>
                    <a:ext uri="{9D8B030D-6E8A-4147-A177-3AD203B41FA5}">
                      <a16:colId xmlns:a16="http://schemas.microsoft.com/office/drawing/2014/main" val="20005"/>
                    </a:ext>
                  </a:extLst>
                </a:gridCol>
              </a:tblGrid>
              <a:tr h="191135">
                <a:tc>
                  <a:txBody>
                    <a:bodyPr/>
                    <a:lstStyle/>
                    <a:p>
                      <a:pPr algn="l">
                        <a:lnSpc>
                          <a:spcPct val="115000"/>
                        </a:lnSpc>
                        <a:spcAft>
                          <a:spcPts val="0"/>
                        </a:spcAft>
                      </a:pPr>
                      <a:r>
                        <a:rPr lang="es-US" sz="1100">
                          <a:effectLst/>
                        </a:rPr>
                        <a:t>TAMAÑO DE EMPRESA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US" sz="1100">
                          <a:effectLst/>
                        </a:rPr>
                        <a:t> 2012-2013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US" sz="1100">
                          <a:effectLst/>
                        </a:rPr>
                        <a:t> 2013-2014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US" sz="1100">
                          <a:effectLst/>
                        </a:rPr>
                        <a:t> 2014-2015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US" sz="1100">
                          <a:effectLst/>
                        </a:rPr>
                        <a:t> 2015-2016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US" sz="1100">
                          <a:effectLst/>
                        </a:rPr>
                        <a:t> 2016-2017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74040">
                <a:tc>
                  <a:txBody>
                    <a:bodyPr/>
                    <a:lstStyle/>
                    <a:p>
                      <a:pPr algn="l">
                        <a:lnSpc>
                          <a:spcPct val="115000"/>
                        </a:lnSpc>
                        <a:spcAft>
                          <a:spcPts val="0"/>
                        </a:spcAft>
                      </a:pPr>
                      <a:r>
                        <a:rPr lang="es-US" sz="1100">
                          <a:effectLst/>
                        </a:rPr>
                        <a:t> UTILIDAD GRANDES EMPRESAS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753%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96%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-976%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57%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82270">
                <a:tc>
                  <a:txBody>
                    <a:bodyPr/>
                    <a:lstStyle/>
                    <a:p>
                      <a:pPr algn="l">
                        <a:lnSpc>
                          <a:spcPct val="115000"/>
                        </a:lnSpc>
                        <a:spcAft>
                          <a:spcPts val="0"/>
                        </a:spcAft>
                      </a:pPr>
                      <a:r>
                        <a:rPr lang="es-US" sz="1100">
                          <a:effectLst/>
                        </a:rPr>
                        <a:t> UTILIDAD MEDIANA EMPRESAS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82%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325%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-91%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1093%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82270">
                <a:tc>
                  <a:txBody>
                    <a:bodyPr/>
                    <a:lstStyle/>
                    <a:p>
                      <a:pPr algn="l">
                        <a:lnSpc>
                          <a:spcPct val="115000"/>
                        </a:lnSpc>
                        <a:spcAft>
                          <a:spcPts val="0"/>
                        </a:spcAft>
                      </a:pPr>
                      <a:r>
                        <a:rPr lang="es-US" sz="1100">
                          <a:effectLst/>
                        </a:rPr>
                        <a:t> UTILIDAD PEQUEÑA EMPRESAS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-391%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191%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213%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-906%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72%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82270">
                <a:tc>
                  <a:txBody>
                    <a:bodyPr/>
                    <a:lstStyle/>
                    <a:p>
                      <a:pPr algn="l">
                        <a:lnSpc>
                          <a:spcPct val="115000"/>
                        </a:lnSpc>
                        <a:spcAft>
                          <a:spcPts val="0"/>
                        </a:spcAft>
                      </a:pPr>
                      <a:r>
                        <a:rPr lang="es-US" sz="1100">
                          <a:effectLst/>
                        </a:rPr>
                        <a:t> UTILIDAD MICROEMPRESAS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-401%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-62%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-77%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a:effectLst/>
                        </a:rPr>
                        <a:t>1222%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US" sz="1100" dirty="0">
                          <a:effectLst/>
                        </a:rPr>
                        <a:t>23%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1867127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Rectángulo">
            <a:extLst>
              <a:ext uri="{FF2B5EF4-FFF2-40B4-BE49-F238E27FC236}">
                <a16:creationId xmlns:a16="http://schemas.microsoft.com/office/drawing/2014/main" id="{0189F8B4-4D14-4F67-B5C3-5BD578783C6F}"/>
              </a:ext>
            </a:extLst>
          </p:cNvPr>
          <p:cNvSpPr/>
          <p:nvPr/>
        </p:nvSpPr>
        <p:spPr>
          <a:xfrm>
            <a:off x="284579" y="242511"/>
            <a:ext cx="1944763" cy="461665"/>
          </a:xfrm>
          <a:prstGeom prst="rect">
            <a:avLst/>
          </a:prstGeom>
        </p:spPr>
        <p:txBody>
          <a:bodyPr wrap="none" anchor="t">
            <a:spAutoFit/>
          </a:bodyPr>
          <a:lstStyle/>
          <a:p>
            <a:r>
              <a:rPr lang="es-EC" sz="2400" b="1" dirty="0">
                <a:solidFill>
                  <a:schemeClr val="accent3">
                    <a:lumMod val="50000"/>
                  </a:schemeClr>
                </a:solidFill>
                <a:latin typeface="Times New Roman" panose="02020603050405020304" pitchFamily="18" charset="0"/>
                <a:cs typeface="Times New Roman" panose="02020603050405020304" pitchFamily="18" charset="0"/>
              </a:rPr>
              <a:t>Justificación:</a:t>
            </a:r>
          </a:p>
        </p:txBody>
      </p:sp>
      <p:graphicFrame>
        <p:nvGraphicFramePr>
          <p:cNvPr id="4" name="Diagrama 4">
            <a:extLst>
              <a:ext uri="{FF2B5EF4-FFF2-40B4-BE49-F238E27FC236}">
                <a16:creationId xmlns:a16="http://schemas.microsoft.com/office/drawing/2014/main" id="{900C0C32-5534-4012-B66C-B1AA7633496E}"/>
              </a:ext>
            </a:extLst>
          </p:cNvPr>
          <p:cNvGraphicFramePr/>
          <p:nvPr>
            <p:extLst/>
          </p:nvPr>
        </p:nvGraphicFramePr>
        <p:xfrm>
          <a:off x="786579" y="1170039"/>
          <a:ext cx="6194322" cy="4186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6651" y="3068769"/>
            <a:ext cx="4613752" cy="2496040"/>
          </a:xfrm>
          <a:prstGeom prst="rect">
            <a:avLst/>
          </a:prstGeom>
          <a:ln>
            <a:noFill/>
          </a:ln>
          <a:effectLst>
            <a:softEdge rad="112500"/>
          </a:effectLst>
        </p:spPr>
      </p:pic>
    </p:spTree>
    <p:extLst>
      <p:ext uri="{BB962C8B-B14F-4D97-AF65-F5344CB8AC3E}">
        <p14:creationId xmlns:p14="http://schemas.microsoft.com/office/powerpoint/2010/main" val="283676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1878" y="-36147"/>
            <a:ext cx="10972800" cy="1143000"/>
          </a:xfrm>
        </p:spPr>
        <p:txBody>
          <a:bodyPr/>
          <a:lstStyle/>
          <a:p>
            <a:r>
              <a:rPr lang="es-EC" sz="3200" b="1" dirty="0">
                <a:solidFill>
                  <a:schemeClr val="accent3">
                    <a:lumMod val="50000"/>
                  </a:schemeClr>
                </a:solidFill>
                <a:latin typeface="Times New Roman"/>
                <a:cs typeface="Times New Roman"/>
              </a:rPr>
              <a:t>Escenario </a:t>
            </a:r>
            <a:r>
              <a:rPr lang="es-EC" sz="3200" b="1" dirty="0" smtClean="0">
                <a:solidFill>
                  <a:schemeClr val="accent3">
                    <a:lumMod val="50000"/>
                  </a:schemeClr>
                </a:solidFill>
                <a:latin typeface="Times New Roman"/>
                <a:cs typeface="Times New Roman"/>
              </a:rPr>
              <a:t>sin fluctuaciones significativas </a:t>
            </a:r>
            <a:r>
              <a:rPr lang="es-EC" sz="3200" b="1" dirty="0">
                <a:solidFill>
                  <a:schemeClr val="accent3">
                    <a:lumMod val="50000"/>
                  </a:schemeClr>
                </a:solidFill>
                <a:latin typeface="Times New Roman"/>
                <a:cs typeface="Times New Roman"/>
              </a:rPr>
              <a:t>(ESCENARIO No. 1 </a:t>
            </a:r>
            <a:r>
              <a:rPr lang="es-EC" sz="3200" b="1" dirty="0" err="1">
                <a:solidFill>
                  <a:schemeClr val="accent3">
                    <a:lumMod val="50000"/>
                  </a:schemeClr>
                </a:solidFill>
                <a:latin typeface="Times New Roman"/>
                <a:cs typeface="Times New Roman"/>
              </a:rPr>
              <a:t>Alkavat</a:t>
            </a:r>
            <a:r>
              <a:rPr lang="es-EC" sz="3200" b="1" dirty="0">
                <a:solidFill>
                  <a:schemeClr val="accent3">
                    <a:lumMod val="50000"/>
                  </a:schemeClr>
                </a:solidFill>
                <a:latin typeface="Times New Roman"/>
                <a:cs typeface="Times New Roman"/>
              </a:rPr>
              <a:t> </a:t>
            </a:r>
            <a:r>
              <a:rPr lang="es-EC" sz="3200" b="1" dirty="0" err="1">
                <a:solidFill>
                  <a:schemeClr val="accent3">
                    <a:lumMod val="50000"/>
                  </a:schemeClr>
                </a:solidFill>
                <a:latin typeface="Times New Roman"/>
                <a:cs typeface="Times New Roman"/>
              </a:rPr>
              <a:t>Cia</a:t>
            </a:r>
            <a:r>
              <a:rPr lang="es-EC" sz="3200" b="1" dirty="0">
                <a:solidFill>
                  <a:schemeClr val="accent3">
                    <a:lumMod val="50000"/>
                  </a:schemeClr>
                </a:solidFill>
                <a:latin typeface="Times New Roman"/>
                <a:cs typeface="Times New Roman"/>
              </a:rPr>
              <a:t>. </a:t>
            </a:r>
            <a:r>
              <a:rPr lang="es-EC" sz="3200" b="1" dirty="0" err="1">
                <a:solidFill>
                  <a:schemeClr val="accent3">
                    <a:lumMod val="50000"/>
                  </a:schemeClr>
                </a:solidFill>
                <a:latin typeface="Times New Roman"/>
                <a:cs typeface="Times New Roman"/>
              </a:rPr>
              <a:t>Ltda</a:t>
            </a:r>
            <a:r>
              <a:rPr lang="es-EC" sz="3200" b="1" dirty="0" smtClean="0">
                <a:solidFill>
                  <a:schemeClr val="accent3">
                    <a:lumMod val="50000"/>
                  </a:schemeClr>
                </a:solidFill>
                <a:latin typeface="Times New Roman"/>
                <a:cs typeface="Times New Roman"/>
              </a:rPr>
              <a:t>)</a:t>
            </a:r>
            <a:endParaRPr lang="es-ES" dirty="0"/>
          </a:p>
        </p:txBody>
      </p:sp>
      <p:sp>
        <p:nvSpPr>
          <p:cNvPr id="7" name="Marcador de texto 2"/>
          <p:cNvSpPr txBox="1">
            <a:spLocks/>
          </p:cNvSpPr>
          <p:nvPr/>
        </p:nvSpPr>
        <p:spPr bwMode="auto">
          <a:xfrm>
            <a:off x="541361" y="786972"/>
            <a:ext cx="538691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s-ES" dirty="0" smtClean="0">
                <a:solidFill>
                  <a:schemeClr val="accent3">
                    <a:lumMod val="50000"/>
                  </a:schemeClr>
                </a:solidFill>
                <a:latin typeface="Times New Roman"/>
                <a:ea typeface="+mj-ea"/>
                <a:cs typeface="Times New Roman"/>
              </a:rPr>
              <a:t>Estado de Situación Financiera</a:t>
            </a:r>
            <a:endParaRPr lang="es-ES" dirty="0">
              <a:solidFill>
                <a:schemeClr val="accent3">
                  <a:lumMod val="50000"/>
                </a:schemeClr>
              </a:solidFill>
              <a:latin typeface="Times New Roman"/>
              <a:ea typeface="+mj-ea"/>
              <a:cs typeface="Times New Roman"/>
            </a:endParaRPr>
          </a:p>
        </p:txBody>
      </p:sp>
      <p:sp>
        <p:nvSpPr>
          <p:cNvPr id="8" name="Marcador de texto 4"/>
          <p:cNvSpPr txBox="1">
            <a:spLocks/>
          </p:cNvSpPr>
          <p:nvPr/>
        </p:nvSpPr>
        <p:spPr bwMode="auto">
          <a:xfrm>
            <a:off x="6394071" y="786972"/>
            <a:ext cx="538903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s-ES" dirty="0" smtClean="0">
                <a:solidFill>
                  <a:schemeClr val="accent3">
                    <a:lumMod val="50000"/>
                  </a:schemeClr>
                </a:solidFill>
                <a:latin typeface="Times New Roman"/>
                <a:ea typeface="+mj-ea"/>
                <a:cs typeface="Times New Roman"/>
              </a:rPr>
              <a:t>Estado de Resultados</a:t>
            </a:r>
            <a:endParaRPr lang="es-ES" dirty="0">
              <a:solidFill>
                <a:schemeClr val="accent3">
                  <a:lumMod val="50000"/>
                </a:schemeClr>
              </a:solidFill>
              <a:latin typeface="Times New Roman"/>
              <a:ea typeface="+mj-ea"/>
              <a:cs typeface="Times New Roman"/>
            </a:endParaRPr>
          </a:p>
        </p:txBody>
      </p:sp>
      <p:graphicFrame>
        <p:nvGraphicFramePr>
          <p:cNvPr id="9" name="Gráfico 8"/>
          <p:cNvGraphicFramePr/>
          <p:nvPr>
            <p:extLst>
              <p:ext uri="{D42A27DB-BD31-4B8C-83A1-F6EECF244321}">
                <p14:modId xmlns:p14="http://schemas.microsoft.com/office/powerpoint/2010/main" val="118467115"/>
              </p:ext>
            </p:extLst>
          </p:nvPr>
        </p:nvGraphicFramePr>
        <p:xfrm>
          <a:off x="239545" y="1524710"/>
          <a:ext cx="5574399" cy="4521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p:nvPr>
            <p:extLst>
              <p:ext uri="{D42A27DB-BD31-4B8C-83A1-F6EECF244321}">
                <p14:modId xmlns:p14="http://schemas.microsoft.com/office/powerpoint/2010/main" val="1210039366"/>
              </p:ext>
            </p:extLst>
          </p:nvPr>
        </p:nvGraphicFramePr>
        <p:xfrm>
          <a:off x="5813944" y="1524710"/>
          <a:ext cx="6223381" cy="42209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782813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609599" y="-120056"/>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3200" b="1" dirty="0" smtClean="0">
                <a:solidFill>
                  <a:schemeClr val="accent3">
                    <a:lumMod val="50000"/>
                  </a:schemeClr>
                </a:solidFill>
                <a:latin typeface="Times New Roman"/>
                <a:cs typeface="Times New Roman"/>
              </a:rPr>
              <a:t>Escenario sin fluctuaciones significativas (ESCENARIO No. 1 </a:t>
            </a:r>
            <a:r>
              <a:rPr lang="es-EC" sz="3200" b="1" dirty="0" err="1" smtClean="0">
                <a:solidFill>
                  <a:schemeClr val="accent3">
                    <a:lumMod val="50000"/>
                  </a:schemeClr>
                </a:solidFill>
                <a:latin typeface="Times New Roman"/>
                <a:cs typeface="Times New Roman"/>
              </a:rPr>
              <a:t>Alkavat</a:t>
            </a:r>
            <a:r>
              <a:rPr lang="es-EC" sz="3200" b="1" dirty="0" smtClean="0">
                <a:solidFill>
                  <a:schemeClr val="accent3">
                    <a:lumMod val="50000"/>
                  </a:schemeClr>
                </a:solidFill>
                <a:latin typeface="Times New Roman"/>
                <a:cs typeface="Times New Roman"/>
              </a:rPr>
              <a:t> </a:t>
            </a:r>
            <a:r>
              <a:rPr lang="es-EC" sz="3200" b="1" dirty="0" err="1" smtClean="0">
                <a:solidFill>
                  <a:schemeClr val="accent3">
                    <a:lumMod val="50000"/>
                  </a:schemeClr>
                </a:solidFill>
                <a:latin typeface="Times New Roman"/>
                <a:cs typeface="Times New Roman"/>
              </a:rPr>
              <a:t>Cia</a:t>
            </a:r>
            <a:r>
              <a:rPr lang="es-EC" sz="3200" b="1" dirty="0" smtClean="0">
                <a:solidFill>
                  <a:schemeClr val="accent3">
                    <a:lumMod val="50000"/>
                  </a:schemeClr>
                </a:solidFill>
                <a:latin typeface="Times New Roman"/>
                <a:cs typeface="Times New Roman"/>
              </a:rPr>
              <a:t>. </a:t>
            </a:r>
            <a:r>
              <a:rPr lang="es-EC" sz="3200" b="1" dirty="0" err="1" smtClean="0">
                <a:solidFill>
                  <a:schemeClr val="accent3">
                    <a:lumMod val="50000"/>
                  </a:schemeClr>
                </a:solidFill>
                <a:latin typeface="Times New Roman"/>
                <a:cs typeface="Times New Roman"/>
              </a:rPr>
              <a:t>Ltda</a:t>
            </a:r>
            <a:r>
              <a:rPr lang="es-EC" sz="3200" b="1" dirty="0" smtClean="0">
                <a:solidFill>
                  <a:schemeClr val="accent3">
                    <a:lumMod val="50000"/>
                  </a:schemeClr>
                </a:solidFill>
                <a:latin typeface="Times New Roman"/>
                <a:cs typeface="Times New Roman"/>
              </a:rPr>
              <a:t>)</a:t>
            </a:r>
            <a:endParaRPr lang="es-ES" dirty="0"/>
          </a:p>
        </p:txBody>
      </p:sp>
      <p:sp>
        <p:nvSpPr>
          <p:cNvPr id="8" name="Marcador de texto 7"/>
          <p:cNvSpPr>
            <a:spLocks noGrp="1"/>
          </p:cNvSpPr>
          <p:nvPr>
            <p:ph type="body" idx="1"/>
          </p:nvPr>
        </p:nvSpPr>
        <p:spPr>
          <a:xfrm>
            <a:off x="609599" y="632050"/>
            <a:ext cx="5386917" cy="639762"/>
          </a:xfrm>
        </p:spPr>
        <p:txBody>
          <a:bodyPr/>
          <a:lstStyle/>
          <a:p>
            <a:r>
              <a:rPr lang="es-ES" dirty="0">
                <a:solidFill>
                  <a:schemeClr val="accent3">
                    <a:lumMod val="50000"/>
                  </a:schemeClr>
                </a:solidFill>
                <a:latin typeface="Times New Roman"/>
                <a:ea typeface="+mj-ea"/>
                <a:cs typeface="Times New Roman"/>
              </a:rPr>
              <a:t>Márgenes de Beneficios</a:t>
            </a:r>
          </a:p>
        </p:txBody>
      </p:sp>
      <p:sp>
        <p:nvSpPr>
          <p:cNvPr id="9" name="Marcador de texto 9"/>
          <p:cNvSpPr>
            <a:spLocks noGrp="1"/>
          </p:cNvSpPr>
          <p:nvPr>
            <p:ph type="body" sz="quarter" idx="3"/>
          </p:nvPr>
        </p:nvSpPr>
        <p:spPr>
          <a:xfrm>
            <a:off x="6466604" y="649435"/>
            <a:ext cx="5389033" cy="639762"/>
          </a:xfrm>
        </p:spPr>
        <p:txBody>
          <a:bodyPr/>
          <a:lstStyle/>
          <a:p>
            <a:r>
              <a:rPr lang="es-ES" dirty="0">
                <a:solidFill>
                  <a:schemeClr val="accent3">
                    <a:lumMod val="50000"/>
                  </a:schemeClr>
                </a:solidFill>
                <a:latin typeface="Times New Roman"/>
                <a:ea typeface="+mj-ea"/>
                <a:cs typeface="Times New Roman"/>
              </a:rPr>
              <a:t>ROE</a:t>
            </a:r>
            <a:r>
              <a:rPr lang="es-ES" dirty="0" smtClean="0"/>
              <a:t> - </a:t>
            </a:r>
            <a:r>
              <a:rPr lang="es-ES" dirty="0">
                <a:solidFill>
                  <a:schemeClr val="accent3">
                    <a:lumMod val="50000"/>
                  </a:schemeClr>
                </a:solidFill>
                <a:latin typeface="Times New Roman"/>
                <a:ea typeface="+mj-ea"/>
                <a:cs typeface="Times New Roman"/>
              </a:rPr>
              <a:t>ROA</a:t>
            </a:r>
          </a:p>
        </p:txBody>
      </p:sp>
      <p:graphicFrame>
        <p:nvGraphicFramePr>
          <p:cNvPr id="10" name="Tabla 9"/>
          <p:cNvGraphicFramePr>
            <a:graphicFrameLocks noGrp="1"/>
          </p:cNvGraphicFramePr>
          <p:nvPr>
            <p:extLst>
              <p:ext uri="{D42A27DB-BD31-4B8C-83A1-F6EECF244321}">
                <p14:modId xmlns:p14="http://schemas.microsoft.com/office/powerpoint/2010/main" val="3311951335"/>
              </p:ext>
            </p:extLst>
          </p:nvPr>
        </p:nvGraphicFramePr>
        <p:xfrm>
          <a:off x="333710" y="1452418"/>
          <a:ext cx="5605780" cy="1082040"/>
        </p:xfrm>
        <a:graphic>
          <a:graphicData uri="http://schemas.openxmlformats.org/drawingml/2006/table">
            <a:tbl>
              <a:tblPr firstRow="1" firstCol="1" bandRow="1">
                <a:tableStyleId>{68D230F3-CF80-4859-8CE7-A43EE81993B5}</a:tableStyleId>
              </a:tblPr>
              <a:tblGrid>
                <a:gridCol w="1111885">
                  <a:extLst>
                    <a:ext uri="{9D8B030D-6E8A-4147-A177-3AD203B41FA5}">
                      <a16:colId xmlns:a16="http://schemas.microsoft.com/office/drawing/2014/main" val="20000"/>
                    </a:ext>
                  </a:extLst>
                </a:gridCol>
                <a:gridCol w="1585595">
                  <a:extLst>
                    <a:ext uri="{9D8B030D-6E8A-4147-A177-3AD203B41FA5}">
                      <a16:colId xmlns:a16="http://schemas.microsoft.com/office/drawing/2014/main" val="20001"/>
                    </a:ext>
                  </a:extLst>
                </a:gridCol>
                <a:gridCol w="484505">
                  <a:extLst>
                    <a:ext uri="{9D8B030D-6E8A-4147-A177-3AD203B41FA5}">
                      <a16:colId xmlns:a16="http://schemas.microsoft.com/office/drawing/2014/main" val="20002"/>
                    </a:ext>
                  </a:extLst>
                </a:gridCol>
                <a:gridCol w="484505">
                  <a:extLst>
                    <a:ext uri="{9D8B030D-6E8A-4147-A177-3AD203B41FA5}">
                      <a16:colId xmlns:a16="http://schemas.microsoft.com/office/drawing/2014/main" val="20003"/>
                    </a:ext>
                  </a:extLst>
                </a:gridCol>
                <a:gridCol w="485140">
                  <a:extLst>
                    <a:ext uri="{9D8B030D-6E8A-4147-A177-3AD203B41FA5}">
                      <a16:colId xmlns:a16="http://schemas.microsoft.com/office/drawing/2014/main" val="20004"/>
                    </a:ext>
                  </a:extLst>
                </a:gridCol>
                <a:gridCol w="484505">
                  <a:extLst>
                    <a:ext uri="{9D8B030D-6E8A-4147-A177-3AD203B41FA5}">
                      <a16:colId xmlns:a16="http://schemas.microsoft.com/office/drawing/2014/main" val="20005"/>
                    </a:ext>
                  </a:extLst>
                </a:gridCol>
                <a:gridCol w="484505">
                  <a:extLst>
                    <a:ext uri="{9D8B030D-6E8A-4147-A177-3AD203B41FA5}">
                      <a16:colId xmlns:a16="http://schemas.microsoft.com/office/drawing/2014/main" val="20006"/>
                    </a:ext>
                  </a:extLst>
                </a:gridCol>
                <a:gridCol w="485140">
                  <a:extLst>
                    <a:ext uri="{9D8B030D-6E8A-4147-A177-3AD203B41FA5}">
                      <a16:colId xmlns:a16="http://schemas.microsoft.com/office/drawing/2014/main" val="20007"/>
                    </a:ext>
                  </a:extLst>
                </a:gridCol>
              </a:tblGrid>
              <a:tr h="190500">
                <a:tc>
                  <a:txBody>
                    <a:bodyPr/>
                    <a:lstStyle/>
                    <a:p>
                      <a:pPr>
                        <a:lnSpc>
                          <a:spcPct val="115000"/>
                        </a:lnSpc>
                        <a:spcAft>
                          <a:spcPts val="0"/>
                        </a:spcAft>
                      </a:pPr>
                      <a:r>
                        <a:rPr lang="es-EC" sz="1000" dirty="0" smtClean="0">
                          <a:effectLst/>
                        </a:rPr>
                        <a:t>INDICADORES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a:effectLst/>
                        </a:rPr>
                        <a:t>2012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a:effectLst/>
                        </a:rPr>
                        <a:t>2013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a:effectLst/>
                        </a:rPr>
                        <a:t>2014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a:effectLst/>
                        </a:rPr>
                        <a:t>2015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dirty="0">
                          <a:effectLst/>
                        </a:rPr>
                        <a:t>2016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a:effectLst/>
                        </a:rPr>
                        <a:t>2017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190500">
                <a:tc>
                  <a:txBody>
                    <a:bodyPr/>
                    <a:lstStyle/>
                    <a:p>
                      <a:pPr>
                        <a:lnSpc>
                          <a:spcPct val="115000"/>
                        </a:lnSpc>
                        <a:spcAft>
                          <a:spcPts val="0"/>
                        </a:spcAft>
                      </a:pPr>
                      <a:r>
                        <a:rPr lang="es-EC" sz="1000" dirty="0">
                          <a:effectLst/>
                        </a:rPr>
                        <a:t>MARGEN BRUTO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dirty="0">
                          <a:effectLst/>
                        </a:rPr>
                        <a:t>VENTAS NETAS - COSTO DE VENTAS/ VENTAS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a:effectLst/>
                        </a:rPr>
                        <a:t>35,7%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a:effectLst/>
                        </a:rPr>
                        <a:t>43,5%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a:effectLst/>
                        </a:rPr>
                        <a:t>31,9%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a:effectLst/>
                        </a:rPr>
                        <a:t>33,1%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dirty="0">
                          <a:effectLst/>
                        </a:rPr>
                        <a:t>35,7%</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a:effectLst/>
                        </a:rPr>
                        <a:t>41,3%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90500">
                <a:tc>
                  <a:txBody>
                    <a:bodyPr/>
                    <a:lstStyle/>
                    <a:p>
                      <a:pPr>
                        <a:lnSpc>
                          <a:spcPct val="115000"/>
                        </a:lnSpc>
                        <a:spcAft>
                          <a:spcPts val="0"/>
                        </a:spcAft>
                      </a:pPr>
                      <a:r>
                        <a:rPr lang="es-EC" sz="1000">
                          <a:effectLst/>
                        </a:rPr>
                        <a:t>MARGEN OPERACIONAL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dirty="0">
                          <a:effectLst/>
                        </a:rPr>
                        <a:t>UTILIDAD OPERACIONAL / VENTAS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dirty="0">
                          <a:effectLst/>
                        </a:rPr>
                        <a:t>8,2%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a:effectLst/>
                        </a:rPr>
                        <a:t>10,9%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a:effectLst/>
                        </a:rPr>
                        <a:t>3,6%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dirty="0" smtClean="0">
                          <a:effectLst/>
                        </a:rPr>
                        <a:t>-0,5</a:t>
                      </a:r>
                      <a:r>
                        <a:rPr lang="es-EC" sz="1000" dirty="0">
                          <a:effectLst/>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dirty="0">
                          <a:effectLst/>
                        </a:rPr>
                        <a:t>4,3%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a:effectLst/>
                        </a:rPr>
                        <a:t>14,1%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90500">
                <a:tc>
                  <a:txBody>
                    <a:bodyPr/>
                    <a:lstStyle/>
                    <a:p>
                      <a:pPr>
                        <a:lnSpc>
                          <a:spcPct val="115000"/>
                        </a:lnSpc>
                        <a:spcAft>
                          <a:spcPts val="0"/>
                        </a:spcAft>
                      </a:pPr>
                      <a:r>
                        <a:rPr lang="es-EC" sz="1000">
                          <a:effectLst/>
                        </a:rPr>
                        <a:t>MARGEN NETO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UTILIDAD NETA / VENTAS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dirty="0">
                          <a:effectLst/>
                        </a:rPr>
                        <a:t>5,2%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dirty="0">
                          <a:effectLst/>
                        </a:rPr>
                        <a:t>8,2%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dirty="0">
                          <a:effectLst/>
                        </a:rPr>
                        <a:t>3,2%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dirty="0" smtClean="0">
                          <a:effectLst/>
                        </a:rPr>
                        <a:t>-1,20%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dirty="0">
                          <a:effectLst/>
                        </a:rPr>
                        <a:t>3,6%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000" dirty="0">
                          <a:effectLst/>
                        </a:rPr>
                        <a:t>5,0%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3832178858"/>
              </p:ext>
            </p:extLst>
          </p:nvPr>
        </p:nvGraphicFramePr>
        <p:xfrm>
          <a:off x="6284570" y="1371003"/>
          <a:ext cx="5753100" cy="1349502"/>
        </p:xfrm>
        <a:graphic>
          <a:graphicData uri="http://schemas.openxmlformats.org/drawingml/2006/table">
            <a:tbl>
              <a:tblPr firstRow="1" firstCol="1" bandRow="1">
                <a:tableStyleId>{68D230F3-CF80-4859-8CE7-A43EE81993B5}</a:tableStyleId>
              </a:tblPr>
              <a:tblGrid>
                <a:gridCol w="963930">
                  <a:extLst>
                    <a:ext uri="{9D8B030D-6E8A-4147-A177-3AD203B41FA5}">
                      <a16:colId xmlns:a16="http://schemas.microsoft.com/office/drawing/2014/main" val="20000"/>
                    </a:ext>
                  </a:extLst>
                </a:gridCol>
                <a:gridCol w="833120">
                  <a:extLst>
                    <a:ext uri="{9D8B030D-6E8A-4147-A177-3AD203B41FA5}">
                      <a16:colId xmlns:a16="http://schemas.microsoft.com/office/drawing/2014/main" val="20001"/>
                    </a:ext>
                  </a:extLst>
                </a:gridCol>
                <a:gridCol w="523875">
                  <a:extLst>
                    <a:ext uri="{9D8B030D-6E8A-4147-A177-3AD203B41FA5}">
                      <a16:colId xmlns:a16="http://schemas.microsoft.com/office/drawing/2014/main" val="20002"/>
                    </a:ext>
                  </a:extLst>
                </a:gridCol>
                <a:gridCol w="615950">
                  <a:extLst>
                    <a:ext uri="{9D8B030D-6E8A-4147-A177-3AD203B41FA5}">
                      <a16:colId xmlns:a16="http://schemas.microsoft.com/office/drawing/2014/main" val="20003"/>
                    </a:ext>
                  </a:extLst>
                </a:gridCol>
                <a:gridCol w="615950">
                  <a:extLst>
                    <a:ext uri="{9D8B030D-6E8A-4147-A177-3AD203B41FA5}">
                      <a16:colId xmlns:a16="http://schemas.microsoft.com/office/drawing/2014/main" val="20004"/>
                    </a:ext>
                  </a:extLst>
                </a:gridCol>
                <a:gridCol w="952525">
                  <a:extLst>
                    <a:ext uri="{9D8B030D-6E8A-4147-A177-3AD203B41FA5}">
                      <a16:colId xmlns:a16="http://schemas.microsoft.com/office/drawing/2014/main" val="20005"/>
                    </a:ext>
                  </a:extLst>
                </a:gridCol>
                <a:gridCol w="633984">
                  <a:extLst>
                    <a:ext uri="{9D8B030D-6E8A-4147-A177-3AD203B41FA5}">
                      <a16:colId xmlns:a16="http://schemas.microsoft.com/office/drawing/2014/main" val="20006"/>
                    </a:ext>
                  </a:extLst>
                </a:gridCol>
                <a:gridCol w="613766">
                  <a:extLst>
                    <a:ext uri="{9D8B030D-6E8A-4147-A177-3AD203B41FA5}">
                      <a16:colId xmlns:a16="http://schemas.microsoft.com/office/drawing/2014/main" val="20007"/>
                    </a:ext>
                  </a:extLst>
                </a:gridCol>
              </a:tblGrid>
              <a:tr h="190500">
                <a:tc>
                  <a:txBody>
                    <a:bodyPr/>
                    <a:lstStyle/>
                    <a:p>
                      <a:pPr>
                        <a:lnSpc>
                          <a:spcPct val="115000"/>
                        </a:lnSpc>
                        <a:spcAft>
                          <a:spcPts val="0"/>
                        </a:spcAft>
                      </a:pPr>
                      <a:r>
                        <a:rPr lang="es-ES" sz="1100" dirty="0">
                          <a:effectLst/>
                        </a:rPr>
                        <a:t>INDICADOR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S" sz="1100">
                          <a:effectLst/>
                        </a:rPr>
                        <a:t>2012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S" sz="1100">
                          <a:effectLst/>
                        </a:rPr>
                        <a:t>2013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S" sz="1100">
                          <a:effectLst/>
                        </a:rPr>
                        <a:t>2014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S" sz="1100" dirty="0">
                          <a:effectLst/>
                        </a:rPr>
                        <a:t>2015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S" sz="1100" dirty="0">
                          <a:effectLst/>
                        </a:rPr>
                        <a:t>2016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S" sz="1100">
                          <a:effectLst/>
                        </a:rPr>
                        <a:t>2017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90500">
                <a:tc>
                  <a:txBody>
                    <a:bodyPr/>
                    <a:lstStyle/>
                    <a:p>
                      <a:pPr>
                        <a:lnSpc>
                          <a:spcPct val="115000"/>
                        </a:lnSpc>
                        <a:spcAft>
                          <a:spcPts val="0"/>
                        </a:spcAft>
                      </a:pPr>
                      <a:r>
                        <a:rPr lang="es-ES" sz="1100">
                          <a:effectLst/>
                        </a:rPr>
                        <a:t>roe neto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dirty="0">
                          <a:effectLst/>
                        </a:rPr>
                        <a:t>Utilidad Neta/ </a:t>
                      </a:r>
                      <a:r>
                        <a:rPr lang="es-ES" sz="1100" dirty="0" smtClean="0">
                          <a:effectLst/>
                        </a:rPr>
                        <a:t>Patrimonio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rPr>
                        <a:t>                                   0,20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rPr>
                        <a:t>               0,27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rPr>
                        <a:t>               0,09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dirty="0">
                          <a:effectLst/>
                        </a:rPr>
                        <a:t>              -0,01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rPr>
                        <a:t>               0,09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rPr>
                        <a:t>               0,13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90500">
                <a:tc>
                  <a:txBody>
                    <a:bodyPr/>
                    <a:lstStyle/>
                    <a:p>
                      <a:pPr>
                        <a:lnSpc>
                          <a:spcPct val="115000"/>
                        </a:lnSpc>
                        <a:spcAft>
                          <a:spcPts val="0"/>
                        </a:spcAft>
                      </a:pPr>
                      <a:r>
                        <a:rPr lang="es-ES" sz="1100">
                          <a:effectLst/>
                        </a:rPr>
                        <a:t>roa neto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dirty="0">
                          <a:effectLst/>
                        </a:rPr>
                        <a:t>Utilidad Neta / </a:t>
                      </a:r>
                      <a:r>
                        <a:rPr lang="es-ES" sz="1100" dirty="0" smtClean="0">
                          <a:effectLst/>
                        </a:rPr>
                        <a:t>Activos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rPr>
                        <a:t>                                   0,04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rPr>
                        <a:t>               0,07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rPr>
                        <a:t>               0,03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rPr>
                        <a:t>           -0,004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a:effectLst/>
                        </a:rPr>
                        <a:t>               0,03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100" dirty="0">
                          <a:effectLst/>
                        </a:rPr>
                        <a:t>               0,04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14" name="Gráfico 13"/>
          <p:cNvGraphicFramePr/>
          <p:nvPr>
            <p:extLst>
              <p:ext uri="{D42A27DB-BD31-4B8C-83A1-F6EECF244321}">
                <p14:modId xmlns:p14="http://schemas.microsoft.com/office/powerpoint/2010/main" val="1899416389"/>
              </p:ext>
            </p:extLst>
          </p:nvPr>
        </p:nvGraphicFramePr>
        <p:xfrm>
          <a:off x="6284570" y="2970204"/>
          <a:ext cx="5753100" cy="2857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a:graphicFrameLocks/>
          </p:cNvGraphicFramePr>
          <p:nvPr>
            <p:extLst>
              <p:ext uri="{D42A27DB-BD31-4B8C-83A1-F6EECF244321}">
                <p14:modId xmlns:p14="http://schemas.microsoft.com/office/powerpoint/2010/main" val="3707201765"/>
              </p:ext>
            </p:extLst>
          </p:nvPr>
        </p:nvGraphicFramePr>
        <p:xfrm>
          <a:off x="84708" y="2855204"/>
          <a:ext cx="5911808" cy="32560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7920017"/>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6164" y="284537"/>
            <a:ext cx="12658164" cy="1143000"/>
          </a:xfrm>
        </p:spPr>
        <p:txBody>
          <a:bodyPr/>
          <a:lstStyle/>
          <a:p>
            <a:r>
              <a:rPr lang="es-EC" sz="3200" b="1" dirty="0">
                <a:solidFill>
                  <a:schemeClr val="accent3">
                    <a:lumMod val="50000"/>
                  </a:schemeClr>
                </a:solidFill>
                <a:latin typeface="Times New Roman"/>
                <a:cs typeface="Times New Roman"/>
              </a:rPr>
              <a:t>Escenario</a:t>
            </a:r>
            <a:r>
              <a:rPr lang="es-EC" sz="3200" b="1" dirty="0"/>
              <a:t> </a:t>
            </a:r>
            <a:r>
              <a:rPr lang="es-EC" sz="3200" b="1" dirty="0" smtClean="0">
                <a:solidFill>
                  <a:schemeClr val="accent3">
                    <a:lumMod val="50000"/>
                  </a:schemeClr>
                </a:solidFill>
                <a:latin typeface="Times New Roman"/>
                <a:cs typeface="Times New Roman"/>
              </a:rPr>
              <a:t>positivo (ESCENARIO </a:t>
            </a:r>
            <a:r>
              <a:rPr lang="es-EC" sz="3200" b="1" dirty="0">
                <a:solidFill>
                  <a:schemeClr val="accent3">
                    <a:lumMod val="50000"/>
                  </a:schemeClr>
                </a:solidFill>
                <a:latin typeface="Times New Roman"/>
                <a:cs typeface="Times New Roman"/>
              </a:rPr>
              <a:t>No. 2 </a:t>
            </a:r>
            <a:r>
              <a:rPr lang="es-EC" sz="3200" b="1" dirty="0" err="1">
                <a:solidFill>
                  <a:schemeClr val="accent3">
                    <a:lumMod val="50000"/>
                  </a:schemeClr>
                </a:solidFill>
                <a:latin typeface="Times New Roman"/>
                <a:cs typeface="Times New Roman"/>
              </a:rPr>
              <a:t>Merinoroses</a:t>
            </a:r>
            <a:r>
              <a:rPr lang="es-EC" sz="3200" b="1" dirty="0">
                <a:solidFill>
                  <a:schemeClr val="accent3">
                    <a:lumMod val="50000"/>
                  </a:schemeClr>
                </a:solidFill>
                <a:latin typeface="Times New Roman"/>
                <a:cs typeface="Times New Roman"/>
              </a:rPr>
              <a:t> </a:t>
            </a:r>
            <a:r>
              <a:rPr lang="es-EC" sz="3200" b="1" dirty="0" err="1">
                <a:solidFill>
                  <a:schemeClr val="accent3">
                    <a:lumMod val="50000"/>
                  </a:schemeClr>
                </a:solidFill>
                <a:latin typeface="Times New Roman"/>
                <a:cs typeface="Times New Roman"/>
              </a:rPr>
              <a:t>Cia</a:t>
            </a:r>
            <a:r>
              <a:rPr lang="es-EC" sz="3200" b="1" dirty="0">
                <a:solidFill>
                  <a:schemeClr val="accent3">
                    <a:lumMod val="50000"/>
                  </a:schemeClr>
                </a:solidFill>
                <a:latin typeface="Times New Roman"/>
                <a:cs typeface="Times New Roman"/>
              </a:rPr>
              <a:t>. </a:t>
            </a:r>
            <a:r>
              <a:rPr lang="es-EC" sz="3200" b="1" dirty="0" err="1">
                <a:solidFill>
                  <a:schemeClr val="accent3">
                    <a:lumMod val="50000"/>
                  </a:schemeClr>
                </a:solidFill>
                <a:latin typeface="Times New Roman"/>
                <a:cs typeface="Times New Roman"/>
              </a:rPr>
              <a:t>Ltda</a:t>
            </a:r>
            <a:r>
              <a:rPr lang="es-EC" sz="3200" b="1" dirty="0">
                <a:solidFill>
                  <a:schemeClr val="accent3">
                    <a:lumMod val="50000"/>
                  </a:schemeClr>
                </a:solidFill>
                <a:latin typeface="Times New Roman"/>
                <a:cs typeface="Times New Roman"/>
              </a:rPr>
              <a:t>)</a:t>
            </a:r>
            <a:r>
              <a:rPr lang="es-ES" dirty="0"/>
              <a:t/>
            </a:r>
            <a:br>
              <a:rPr lang="es-ES" dirty="0"/>
            </a:br>
            <a:endParaRPr lang="es-ES" dirty="0"/>
          </a:p>
        </p:txBody>
      </p:sp>
      <p:sp>
        <p:nvSpPr>
          <p:cNvPr id="7" name="Marcador de texto 2"/>
          <p:cNvSpPr txBox="1">
            <a:spLocks/>
          </p:cNvSpPr>
          <p:nvPr/>
        </p:nvSpPr>
        <p:spPr bwMode="auto">
          <a:xfrm>
            <a:off x="609600" y="841563"/>
            <a:ext cx="538691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s-ES" dirty="0" smtClean="0">
                <a:solidFill>
                  <a:schemeClr val="accent3">
                    <a:lumMod val="50000"/>
                  </a:schemeClr>
                </a:solidFill>
                <a:latin typeface="Times New Roman"/>
                <a:ea typeface="+mj-ea"/>
                <a:cs typeface="Times New Roman"/>
              </a:rPr>
              <a:t>Estado de Situación Financiera</a:t>
            </a:r>
            <a:endParaRPr lang="es-ES" dirty="0">
              <a:solidFill>
                <a:schemeClr val="accent3">
                  <a:lumMod val="50000"/>
                </a:schemeClr>
              </a:solidFill>
              <a:latin typeface="Times New Roman"/>
              <a:ea typeface="+mj-ea"/>
              <a:cs typeface="Times New Roman"/>
            </a:endParaRPr>
          </a:p>
        </p:txBody>
      </p:sp>
      <p:sp>
        <p:nvSpPr>
          <p:cNvPr id="8" name="Marcador de texto 4"/>
          <p:cNvSpPr txBox="1">
            <a:spLocks/>
          </p:cNvSpPr>
          <p:nvPr/>
        </p:nvSpPr>
        <p:spPr bwMode="auto">
          <a:xfrm>
            <a:off x="6462310" y="841563"/>
            <a:ext cx="538903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s-ES" dirty="0" smtClean="0">
                <a:solidFill>
                  <a:schemeClr val="accent3">
                    <a:lumMod val="50000"/>
                  </a:schemeClr>
                </a:solidFill>
                <a:latin typeface="Times New Roman"/>
                <a:ea typeface="+mj-ea"/>
                <a:cs typeface="Times New Roman"/>
              </a:rPr>
              <a:t>Estado de Resultados</a:t>
            </a:r>
            <a:endParaRPr lang="es-ES" dirty="0">
              <a:solidFill>
                <a:schemeClr val="accent3">
                  <a:lumMod val="50000"/>
                </a:schemeClr>
              </a:solidFill>
              <a:latin typeface="Times New Roman"/>
              <a:ea typeface="+mj-ea"/>
              <a:cs typeface="Times New Roman"/>
            </a:endParaRPr>
          </a:p>
        </p:txBody>
      </p:sp>
      <p:graphicFrame>
        <p:nvGraphicFramePr>
          <p:cNvPr id="9" name="Gráfico 8"/>
          <p:cNvGraphicFramePr/>
          <p:nvPr>
            <p:extLst>
              <p:ext uri="{D42A27DB-BD31-4B8C-83A1-F6EECF244321}">
                <p14:modId xmlns:p14="http://schemas.microsoft.com/office/powerpoint/2010/main" val="1394520645"/>
              </p:ext>
            </p:extLst>
          </p:nvPr>
        </p:nvGraphicFramePr>
        <p:xfrm>
          <a:off x="268943" y="1481325"/>
          <a:ext cx="5477064" cy="45832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p:nvPr>
            <p:extLst>
              <p:ext uri="{D42A27DB-BD31-4B8C-83A1-F6EECF244321}">
                <p14:modId xmlns:p14="http://schemas.microsoft.com/office/powerpoint/2010/main" val="3441196820"/>
              </p:ext>
            </p:extLst>
          </p:nvPr>
        </p:nvGraphicFramePr>
        <p:xfrm>
          <a:off x="5746007" y="1596194"/>
          <a:ext cx="6221875" cy="4226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98658310"/>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484" y="-143008"/>
            <a:ext cx="12192000" cy="1143000"/>
          </a:xfrm>
        </p:spPr>
        <p:txBody>
          <a:bodyPr/>
          <a:lstStyle/>
          <a:p>
            <a:r>
              <a:rPr lang="es-EC" sz="2400" b="1" dirty="0">
                <a:solidFill>
                  <a:schemeClr val="accent3">
                    <a:lumMod val="50000"/>
                  </a:schemeClr>
                </a:solidFill>
                <a:latin typeface="Times New Roman"/>
                <a:cs typeface="Times New Roman"/>
              </a:rPr>
              <a:t>Escenario</a:t>
            </a:r>
            <a:r>
              <a:rPr lang="es-EC" sz="2400" b="1" dirty="0"/>
              <a:t> </a:t>
            </a:r>
            <a:r>
              <a:rPr lang="es-EC" sz="2400" b="1" dirty="0" smtClean="0">
                <a:solidFill>
                  <a:schemeClr val="accent3">
                    <a:lumMod val="50000"/>
                  </a:schemeClr>
                </a:solidFill>
                <a:latin typeface="Times New Roman"/>
                <a:cs typeface="Times New Roman"/>
              </a:rPr>
              <a:t>positivo (ESCENARIO </a:t>
            </a:r>
            <a:r>
              <a:rPr lang="es-EC" sz="2400" b="1" dirty="0">
                <a:solidFill>
                  <a:schemeClr val="accent3">
                    <a:lumMod val="50000"/>
                  </a:schemeClr>
                </a:solidFill>
                <a:latin typeface="Times New Roman"/>
                <a:cs typeface="Times New Roman"/>
              </a:rPr>
              <a:t>No. 2 </a:t>
            </a:r>
            <a:r>
              <a:rPr lang="es-EC" sz="2400" b="1" dirty="0" err="1">
                <a:solidFill>
                  <a:schemeClr val="accent3">
                    <a:lumMod val="50000"/>
                  </a:schemeClr>
                </a:solidFill>
                <a:latin typeface="Times New Roman"/>
                <a:cs typeface="Times New Roman"/>
              </a:rPr>
              <a:t>Merinoroses</a:t>
            </a:r>
            <a:r>
              <a:rPr lang="es-EC" sz="2400" b="1" dirty="0">
                <a:solidFill>
                  <a:schemeClr val="accent3">
                    <a:lumMod val="50000"/>
                  </a:schemeClr>
                </a:solidFill>
                <a:latin typeface="Times New Roman"/>
                <a:cs typeface="Times New Roman"/>
              </a:rPr>
              <a:t> </a:t>
            </a:r>
            <a:r>
              <a:rPr lang="es-EC" sz="2400" b="1" dirty="0" err="1">
                <a:solidFill>
                  <a:schemeClr val="accent3">
                    <a:lumMod val="50000"/>
                  </a:schemeClr>
                </a:solidFill>
                <a:latin typeface="Times New Roman"/>
                <a:cs typeface="Times New Roman"/>
              </a:rPr>
              <a:t>Cia</a:t>
            </a:r>
            <a:r>
              <a:rPr lang="es-EC" sz="2400" b="1" dirty="0">
                <a:solidFill>
                  <a:schemeClr val="accent3">
                    <a:lumMod val="50000"/>
                  </a:schemeClr>
                </a:solidFill>
                <a:latin typeface="Times New Roman"/>
                <a:cs typeface="Times New Roman"/>
              </a:rPr>
              <a:t>. </a:t>
            </a:r>
            <a:r>
              <a:rPr lang="es-EC" sz="2400" b="1" dirty="0" err="1">
                <a:solidFill>
                  <a:schemeClr val="accent3">
                    <a:lumMod val="50000"/>
                  </a:schemeClr>
                </a:solidFill>
                <a:latin typeface="Times New Roman"/>
                <a:cs typeface="Times New Roman"/>
              </a:rPr>
              <a:t>Ltda</a:t>
            </a:r>
            <a:r>
              <a:rPr lang="es-EC" sz="2400" b="1" dirty="0">
                <a:solidFill>
                  <a:schemeClr val="accent3">
                    <a:lumMod val="50000"/>
                  </a:schemeClr>
                </a:solidFill>
                <a:latin typeface="Times New Roman"/>
                <a:cs typeface="Times New Roman"/>
              </a:rPr>
              <a:t>)</a:t>
            </a:r>
            <a:endParaRPr lang="es-ES" sz="2400" dirty="0"/>
          </a:p>
        </p:txBody>
      </p:sp>
      <p:sp>
        <p:nvSpPr>
          <p:cNvPr id="10" name="Marcador de texto 7"/>
          <p:cNvSpPr>
            <a:spLocks noGrp="1"/>
          </p:cNvSpPr>
          <p:nvPr>
            <p:ph type="body" idx="1"/>
          </p:nvPr>
        </p:nvSpPr>
        <p:spPr>
          <a:xfrm>
            <a:off x="609599" y="753792"/>
            <a:ext cx="5386917" cy="639762"/>
          </a:xfrm>
        </p:spPr>
        <p:txBody>
          <a:bodyPr/>
          <a:lstStyle/>
          <a:p>
            <a:r>
              <a:rPr lang="es-ES" dirty="0">
                <a:solidFill>
                  <a:schemeClr val="accent3">
                    <a:lumMod val="50000"/>
                  </a:schemeClr>
                </a:solidFill>
                <a:latin typeface="Times New Roman"/>
                <a:ea typeface="+mj-ea"/>
                <a:cs typeface="Times New Roman"/>
              </a:rPr>
              <a:t>Márgenes de Beneficios</a:t>
            </a:r>
          </a:p>
        </p:txBody>
      </p:sp>
      <p:sp>
        <p:nvSpPr>
          <p:cNvPr id="11" name="Marcador de texto 9"/>
          <p:cNvSpPr>
            <a:spLocks noGrp="1"/>
          </p:cNvSpPr>
          <p:nvPr>
            <p:ph type="body" sz="quarter" idx="3"/>
          </p:nvPr>
        </p:nvSpPr>
        <p:spPr>
          <a:xfrm>
            <a:off x="6466604" y="771177"/>
            <a:ext cx="5389033" cy="639762"/>
          </a:xfrm>
        </p:spPr>
        <p:txBody>
          <a:bodyPr/>
          <a:lstStyle/>
          <a:p>
            <a:r>
              <a:rPr lang="es-ES" dirty="0">
                <a:solidFill>
                  <a:schemeClr val="accent3">
                    <a:lumMod val="50000"/>
                  </a:schemeClr>
                </a:solidFill>
                <a:latin typeface="Times New Roman"/>
                <a:ea typeface="+mj-ea"/>
                <a:cs typeface="Times New Roman"/>
              </a:rPr>
              <a:t>ROE</a:t>
            </a:r>
            <a:r>
              <a:rPr lang="es-ES" dirty="0" smtClean="0"/>
              <a:t> - </a:t>
            </a:r>
            <a:r>
              <a:rPr lang="es-ES" dirty="0">
                <a:solidFill>
                  <a:schemeClr val="accent3">
                    <a:lumMod val="50000"/>
                  </a:schemeClr>
                </a:solidFill>
                <a:latin typeface="Times New Roman"/>
                <a:ea typeface="+mj-ea"/>
                <a:cs typeface="Times New Roman"/>
              </a:rPr>
              <a:t>ROA</a:t>
            </a:r>
          </a:p>
        </p:txBody>
      </p:sp>
      <p:graphicFrame>
        <p:nvGraphicFramePr>
          <p:cNvPr id="12" name="Tabla 11"/>
          <p:cNvGraphicFramePr>
            <a:graphicFrameLocks noGrp="1"/>
          </p:cNvGraphicFramePr>
          <p:nvPr>
            <p:extLst>
              <p:ext uri="{D42A27DB-BD31-4B8C-83A1-F6EECF244321}">
                <p14:modId xmlns:p14="http://schemas.microsoft.com/office/powerpoint/2010/main" val="3810972643"/>
              </p:ext>
            </p:extLst>
          </p:nvPr>
        </p:nvGraphicFramePr>
        <p:xfrm>
          <a:off x="472013" y="1393554"/>
          <a:ext cx="5524502" cy="1376234"/>
        </p:xfrm>
        <a:graphic>
          <a:graphicData uri="http://schemas.openxmlformats.org/drawingml/2006/table">
            <a:tbl>
              <a:tblPr firstRow="1" firstCol="1" bandRow="1">
                <a:tableStyleId>{68D230F3-CF80-4859-8CE7-A43EE81993B5}</a:tableStyleId>
              </a:tblPr>
              <a:tblGrid>
                <a:gridCol w="1043985">
                  <a:extLst>
                    <a:ext uri="{9D8B030D-6E8A-4147-A177-3AD203B41FA5}">
                      <a16:colId xmlns:a16="http://schemas.microsoft.com/office/drawing/2014/main" val="20000"/>
                    </a:ext>
                  </a:extLst>
                </a:gridCol>
                <a:gridCol w="1528807">
                  <a:extLst>
                    <a:ext uri="{9D8B030D-6E8A-4147-A177-3AD203B41FA5}">
                      <a16:colId xmlns:a16="http://schemas.microsoft.com/office/drawing/2014/main" val="20001"/>
                    </a:ext>
                  </a:extLst>
                </a:gridCol>
                <a:gridCol w="561316">
                  <a:extLst>
                    <a:ext uri="{9D8B030D-6E8A-4147-A177-3AD203B41FA5}">
                      <a16:colId xmlns:a16="http://schemas.microsoft.com/office/drawing/2014/main" val="20002"/>
                    </a:ext>
                  </a:extLst>
                </a:gridCol>
                <a:gridCol w="482668">
                  <a:extLst>
                    <a:ext uri="{9D8B030D-6E8A-4147-A177-3AD203B41FA5}">
                      <a16:colId xmlns:a16="http://schemas.microsoft.com/office/drawing/2014/main" val="20003"/>
                    </a:ext>
                  </a:extLst>
                </a:gridCol>
                <a:gridCol w="483746">
                  <a:extLst>
                    <a:ext uri="{9D8B030D-6E8A-4147-A177-3AD203B41FA5}">
                      <a16:colId xmlns:a16="http://schemas.microsoft.com/office/drawing/2014/main" val="20004"/>
                    </a:ext>
                  </a:extLst>
                </a:gridCol>
                <a:gridCol w="446080">
                  <a:extLst>
                    <a:ext uri="{9D8B030D-6E8A-4147-A177-3AD203B41FA5}">
                      <a16:colId xmlns:a16="http://schemas.microsoft.com/office/drawing/2014/main" val="20005"/>
                    </a:ext>
                  </a:extLst>
                </a:gridCol>
                <a:gridCol w="4699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tblGrid>
              <a:tr h="253427">
                <a:tc>
                  <a:txBody>
                    <a:bodyPr/>
                    <a:lstStyle/>
                    <a:p>
                      <a:pPr>
                        <a:lnSpc>
                          <a:spcPct val="115000"/>
                        </a:lnSpc>
                        <a:spcAft>
                          <a:spcPts val="0"/>
                        </a:spcAft>
                      </a:pPr>
                      <a:r>
                        <a:rPr lang="es-EC" sz="1100" dirty="0">
                          <a:effectLst/>
                        </a:rPr>
                        <a:t>INDICADORES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nSpc>
                          <a:spcPct val="115000"/>
                        </a:lnSpc>
                        <a:spcAft>
                          <a:spcPts val="0"/>
                        </a:spcAft>
                      </a:pPr>
                      <a:r>
                        <a:rPr lang="es-EC"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a:effectLst/>
                        </a:rPr>
                        <a:t>2012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a:effectLst/>
                        </a:rPr>
                        <a:t>2013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a:effectLst/>
                        </a:rPr>
                        <a:t>2014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dirty="0">
                          <a:effectLst/>
                        </a:rPr>
                        <a:t>2015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a:effectLst/>
                        </a:rPr>
                        <a:t>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a:effectLst/>
                        </a:rPr>
                        <a:t>2017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extLst>
                  <a:ext uri="{0D108BD9-81ED-4DB2-BD59-A6C34878D82A}">
                    <a16:rowId xmlns:a16="http://schemas.microsoft.com/office/drawing/2014/main" val="10000"/>
                  </a:ext>
                </a:extLst>
              </a:tr>
              <a:tr h="253427">
                <a:tc>
                  <a:txBody>
                    <a:bodyPr/>
                    <a:lstStyle/>
                    <a:p>
                      <a:pPr>
                        <a:lnSpc>
                          <a:spcPct val="115000"/>
                        </a:lnSpc>
                        <a:spcAft>
                          <a:spcPts val="0"/>
                        </a:spcAft>
                      </a:pPr>
                      <a:r>
                        <a:rPr lang="es-EC" sz="1100" dirty="0">
                          <a:effectLst/>
                        </a:rPr>
                        <a:t>MARGEN BRUTO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nSpc>
                          <a:spcPct val="115000"/>
                        </a:lnSpc>
                        <a:spcAft>
                          <a:spcPts val="0"/>
                        </a:spcAft>
                      </a:pPr>
                      <a:r>
                        <a:rPr lang="es-EC" sz="1100" dirty="0">
                          <a:effectLst/>
                        </a:rPr>
                        <a:t>VENTAS NETAS - COSTO DE VENTAS/ VENTAS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a:effectLst/>
                        </a:rPr>
                        <a:t>26,2%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a:effectLst/>
                        </a:rPr>
                        <a:t>29,9%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a:effectLst/>
                        </a:rPr>
                        <a:t>26,5%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a:effectLst/>
                        </a:rPr>
                        <a:t>20,1%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dirty="0">
                          <a:effectLst/>
                        </a:rPr>
                        <a:t>23,2%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a:effectLst/>
                        </a:rPr>
                        <a:t>28,3%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extLst>
                  <a:ext uri="{0D108BD9-81ED-4DB2-BD59-A6C34878D82A}">
                    <a16:rowId xmlns:a16="http://schemas.microsoft.com/office/drawing/2014/main" val="10001"/>
                  </a:ext>
                </a:extLst>
              </a:tr>
              <a:tr h="253427">
                <a:tc>
                  <a:txBody>
                    <a:bodyPr/>
                    <a:lstStyle/>
                    <a:p>
                      <a:pPr>
                        <a:lnSpc>
                          <a:spcPct val="115000"/>
                        </a:lnSpc>
                        <a:spcAft>
                          <a:spcPts val="0"/>
                        </a:spcAft>
                      </a:pPr>
                      <a:r>
                        <a:rPr lang="es-EC" sz="1100">
                          <a:effectLst/>
                        </a:rPr>
                        <a:t>MARGEN OPERACIONAL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nSpc>
                          <a:spcPct val="115000"/>
                        </a:lnSpc>
                        <a:spcAft>
                          <a:spcPts val="0"/>
                        </a:spcAft>
                      </a:pPr>
                      <a:r>
                        <a:rPr lang="es-EC" sz="1100" dirty="0">
                          <a:effectLst/>
                        </a:rPr>
                        <a:t>UTILIDAD OPERACIONAL / VENTAS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dirty="0">
                          <a:effectLst/>
                        </a:rPr>
                        <a:t>2,5%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dirty="0">
                          <a:effectLst/>
                        </a:rPr>
                        <a:t>9,0%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dirty="0">
                          <a:effectLst/>
                        </a:rPr>
                        <a:t>2,0%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dirty="0">
                          <a:effectLst/>
                        </a:rPr>
                        <a:t>-3,1%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a:effectLst/>
                        </a:rPr>
                        <a:t>3,5%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a:effectLst/>
                        </a:rPr>
                        <a:t>5,7%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extLst>
                  <a:ext uri="{0D108BD9-81ED-4DB2-BD59-A6C34878D82A}">
                    <a16:rowId xmlns:a16="http://schemas.microsoft.com/office/drawing/2014/main" val="10002"/>
                  </a:ext>
                </a:extLst>
              </a:tr>
              <a:tr h="253427">
                <a:tc>
                  <a:txBody>
                    <a:bodyPr/>
                    <a:lstStyle/>
                    <a:p>
                      <a:pPr>
                        <a:lnSpc>
                          <a:spcPct val="115000"/>
                        </a:lnSpc>
                        <a:spcAft>
                          <a:spcPts val="0"/>
                        </a:spcAft>
                      </a:pPr>
                      <a:r>
                        <a:rPr lang="es-EC" sz="1100">
                          <a:effectLst/>
                        </a:rPr>
                        <a:t>MARGEN NETO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nSpc>
                          <a:spcPct val="115000"/>
                        </a:lnSpc>
                        <a:spcAft>
                          <a:spcPts val="0"/>
                        </a:spcAft>
                      </a:pPr>
                      <a:r>
                        <a:rPr lang="es-EC" sz="1100">
                          <a:effectLst/>
                        </a:rPr>
                        <a:t>UTILIDAD NETA / VENTAS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a:effectLst/>
                        </a:rPr>
                        <a:t>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a:effectLst/>
                        </a:rPr>
                        <a:t>4,8%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dirty="0">
                          <a:effectLst/>
                        </a:rPr>
                        <a:t>0,6%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dirty="0" smtClean="0">
                          <a:effectLst/>
                        </a:rPr>
                        <a:t>-3,%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dirty="0">
                          <a:effectLst/>
                        </a:rPr>
                        <a:t>1,6%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tc>
                  <a:txBody>
                    <a:bodyPr/>
                    <a:lstStyle/>
                    <a:p>
                      <a:pPr algn="r">
                        <a:lnSpc>
                          <a:spcPct val="115000"/>
                        </a:lnSpc>
                        <a:spcAft>
                          <a:spcPts val="0"/>
                        </a:spcAft>
                      </a:pPr>
                      <a:r>
                        <a:rPr lang="es-EC" sz="1100" dirty="0">
                          <a:effectLst/>
                        </a:rPr>
                        <a:t>3,0%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40" marR="42740" marT="0" marB="0" anchor="b"/>
                </a:tc>
                <a:extLst>
                  <a:ext uri="{0D108BD9-81ED-4DB2-BD59-A6C34878D82A}">
                    <a16:rowId xmlns:a16="http://schemas.microsoft.com/office/drawing/2014/main" val="10003"/>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874218714"/>
              </p:ext>
            </p:extLst>
          </p:nvPr>
        </p:nvGraphicFramePr>
        <p:xfrm>
          <a:off x="6158204" y="1445178"/>
          <a:ext cx="5847716" cy="1324610"/>
        </p:xfrm>
        <a:graphic>
          <a:graphicData uri="http://schemas.openxmlformats.org/drawingml/2006/table">
            <a:tbl>
              <a:tblPr firstRow="1" firstCol="1" bandRow="1">
                <a:tableStyleId>{68D230F3-CF80-4859-8CE7-A43EE81993B5}</a:tableStyleId>
              </a:tblPr>
              <a:tblGrid>
                <a:gridCol w="1041357">
                  <a:extLst>
                    <a:ext uri="{9D8B030D-6E8A-4147-A177-3AD203B41FA5}">
                      <a16:colId xmlns:a16="http://schemas.microsoft.com/office/drawing/2014/main" val="20000"/>
                    </a:ext>
                  </a:extLst>
                </a:gridCol>
                <a:gridCol w="953784">
                  <a:extLst>
                    <a:ext uri="{9D8B030D-6E8A-4147-A177-3AD203B41FA5}">
                      <a16:colId xmlns:a16="http://schemas.microsoft.com/office/drawing/2014/main" val="20001"/>
                    </a:ext>
                  </a:extLst>
                </a:gridCol>
                <a:gridCol w="610472">
                  <a:extLst>
                    <a:ext uri="{9D8B030D-6E8A-4147-A177-3AD203B41FA5}">
                      <a16:colId xmlns:a16="http://schemas.microsoft.com/office/drawing/2014/main" val="20002"/>
                    </a:ext>
                  </a:extLst>
                </a:gridCol>
                <a:gridCol w="629510">
                  <a:extLst>
                    <a:ext uri="{9D8B030D-6E8A-4147-A177-3AD203B41FA5}">
                      <a16:colId xmlns:a16="http://schemas.microsoft.com/office/drawing/2014/main" val="20003"/>
                    </a:ext>
                  </a:extLst>
                </a:gridCol>
                <a:gridCol w="630144">
                  <a:extLst>
                    <a:ext uri="{9D8B030D-6E8A-4147-A177-3AD203B41FA5}">
                      <a16:colId xmlns:a16="http://schemas.microsoft.com/office/drawing/2014/main" val="20004"/>
                    </a:ext>
                  </a:extLst>
                </a:gridCol>
                <a:gridCol w="723429">
                  <a:extLst>
                    <a:ext uri="{9D8B030D-6E8A-4147-A177-3AD203B41FA5}">
                      <a16:colId xmlns:a16="http://schemas.microsoft.com/office/drawing/2014/main" val="20005"/>
                    </a:ext>
                  </a:extLst>
                </a:gridCol>
                <a:gridCol w="629510">
                  <a:extLst>
                    <a:ext uri="{9D8B030D-6E8A-4147-A177-3AD203B41FA5}">
                      <a16:colId xmlns:a16="http://schemas.microsoft.com/office/drawing/2014/main" val="20006"/>
                    </a:ext>
                  </a:extLst>
                </a:gridCol>
                <a:gridCol w="629510">
                  <a:extLst>
                    <a:ext uri="{9D8B030D-6E8A-4147-A177-3AD203B41FA5}">
                      <a16:colId xmlns:a16="http://schemas.microsoft.com/office/drawing/2014/main" val="20007"/>
                    </a:ext>
                  </a:extLst>
                </a:gridCol>
              </a:tblGrid>
              <a:tr h="190500">
                <a:tc>
                  <a:txBody>
                    <a:bodyPr/>
                    <a:lstStyle/>
                    <a:p>
                      <a:pPr algn="ctr">
                        <a:lnSpc>
                          <a:spcPct val="115000"/>
                        </a:lnSpc>
                        <a:spcAft>
                          <a:spcPts val="0"/>
                        </a:spcAft>
                      </a:pPr>
                      <a:r>
                        <a:rPr lang="es-ES" sz="1100" dirty="0">
                          <a:effectLst/>
                        </a:rPr>
                        <a:t>INDICADOR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a:effectLst/>
                        </a:rPr>
                        <a:t>2012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2013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2014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2015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2017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90500">
                <a:tc>
                  <a:txBody>
                    <a:bodyPr/>
                    <a:lstStyle/>
                    <a:p>
                      <a:pPr algn="ctr">
                        <a:lnSpc>
                          <a:spcPct val="115000"/>
                        </a:lnSpc>
                        <a:spcAft>
                          <a:spcPts val="0"/>
                        </a:spcAft>
                      </a:pPr>
                      <a:r>
                        <a:rPr lang="es-ES" sz="1100">
                          <a:effectLst/>
                        </a:rPr>
                        <a:t>roa neto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Utilidad Neta / Activos Totales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a:effectLst/>
                        </a:rPr>
                        <a:t>0,02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            0,04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90500">
                <a:tc>
                  <a:txBody>
                    <a:bodyPr/>
                    <a:lstStyle/>
                    <a:p>
                      <a:pPr algn="ctr">
                        <a:lnSpc>
                          <a:spcPct val="115000"/>
                        </a:lnSpc>
                        <a:spcAft>
                          <a:spcPts val="0"/>
                        </a:spcAft>
                      </a:pPr>
                      <a:r>
                        <a:rPr lang="es-ES" sz="1100" dirty="0">
                          <a:effectLst/>
                        </a:rPr>
                        <a:t>roe neto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Utilidad Neta / Patrimonio Total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a:effectLst/>
                        </a:rPr>
                        <a:t>0,03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            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0,03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dirty="0">
                          <a:effectLst/>
                        </a:rPr>
                        <a:t>0,06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15" name="Gráfico 14"/>
          <p:cNvGraphicFramePr/>
          <p:nvPr>
            <p:extLst>
              <p:ext uri="{D42A27DB-BD31-4B8C-83A1-F6EECF244321}">
                <p14:modId xmlns:p14="http://schemas.microsoft.com/office/powerpoint/2010/main" val="1787180804"/>
              </p:ext>
            </p:extLst>
          </p:nvPr>
        </p:nvGraphicFramePr>
        <p:xfrm>
          <a:off x="6158203" y="3327018"/>
          <a:ext cx="5697433" cy="26038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a:graphicFrameLocks/>
          </p:cNvGraphicFramePr>
          <p:nvPr>
            <p:extLst>
              <p:ext uri="{D42A27DB-BD31-4B8C-83A1-F6EECF244321}">
                <p14:modId xmlns:p14="http://schemas.microsoft.com/office/powerpoint/2010/main" val="1184638175"/>
              </p:ext>
            </p:extLst>
          </p:nvPr>
        </p:nvGraphicFramePr>
        <p:xfrm>
          <a:off x="351905" y="2938549"/>
          <a:ext cx="5644609" cy="3262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7611395"/>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1353" y="-249797"/>
            <a:ext cx="10972800" cy="1143000"/>
          </a:xfrm>
        </p:spPr>
        <p:txBody>
          <a:bodyPr/>
          <a:lstStyle/>
          <a:p>
            <a:r>
              <a:rPr lang="es-EC" sz="3200" b="1" dirty="0">
                <a:solidFill>
                  <a:schemeClr val="accent3">
                    <a:lumMod val="50000"/>
                  </a:schemeClr>
                </a:solidFill>
                <a:latin typeface="Times New Roman"/>
                <a:cs typeface="Times New Roman"/>
              </a:rPr>
              <a:t>Escenario negativo (ESCENARIO No. 3 </a:t>
            </a:r>
            <a:r>
              <a:rPr lang="es-EC" sz="3200" b="1" dirty="0" err="1">
                <a:solidFill>
                  <a:schemeClr val="accent3">
                    <a:lumMod val="50000"/>
                  </a:schemeClr>
                </a:solidFill>
                <a:latin typeface="Times New Roman"/>
                <a:cs typeface="Times New Roman"/>
              </a:rPr>
              <a:t>Rosamont</a:t>
            </a:r>
            <a:r>
              <a:rPr lang="es-EC" sz="3200" b="1" dirty="0">
                <a:solidFill>
                  <a:schemeClr val="accent3">
                    <a:lumMod val="50000"/>
                  </a:schemeClr>
                </a:solidFill>
                <a:latin typeface="Times New Roman"/>
                <a:cs typeface="Times New Roman"/>
              </a:rPr>
              <a:t> S.A)</a:t>
            </a:r>
            <a:endParaRPr lang="es-ES" sz="3200" b="1" dirty="0">
              <a:solidFill>
                <a:schemeClr val="accent3">
                  <a:lumMod val="50000"/>
                </a:schemeClr>
              </a:solidFill>
              <a:latin typeface="Times New Roman"/>
              <a:cs typeface="Times New Roman"/>
            </a:endParaRPr>
          </a:p>
        </p:txBody>
      </p:sp>
      <p:sp>
        <p:nvSpPr>
          <p:cNvPr id="3" name="Marcador de texto 2"/>
          <p:cNvSpPr>
            <a:spLocks noGrp="1"/>
          </p:cNvSpPr>
          <p:nvPr>
            <p:ph type="body" idx="1"/>
          </p:nvPr>
        </p:nvSpPr>
        <p:spPr>
          <a:xfrm>
            <a:off x="340658" y="573322"/>
            <a:ext cx="5386917" cy="639762"/>
          </a:xfrm>
        </p:spPr>
        <p:txBody>
          <a:bodyPr/>
          <a:lstStyle/>
          <a:p>
            <a:r>
              <a:rPr lang="es-ES" dirty="0">
                <a:solidFill>
                  <a:schemeClr val="accent3">
                    <a:lumMod val="50000"/>
                  </a:schemeClr>
                </a:solidFill>
                <a:latin typeface="Times New Roman"/>
                <a:ea typeface="+mj-ea"/>
                <a:cs typeface="Times New Roman"/>
              </a:rPr>
              <a:t>Estado de Situación Financiera</a:t>
            </a:r>
          </a:p>
        </p:txBody>
      </p:sp>
      <p:sp>
        <p:nvSpPr>
          <p:cNvPr id="5" name="Marcador de texto 4"/>
          <p:cNvSpPr>
            <a:spLocks noGrp="1"/>
          </p:cNvSpPr>
          <p:nvPr>
            <p:ph type="body" sz="quarter" idx="3"/>
          </p:nvPr>
        </p:nvSpPr>
        <p:spPr>
          <a:xfrm>
            <a:off x="6193368" y="573322"/>
            <a:ext cx="5389033" cy="639762"/>
          </a:xfrm>
        </p:spPr>
        <p:txBody>
          <a:bodyPr/>
          <a:lstStyle/>
          <a:p>
            <a:r>
              <a:rPr lang="es-ES" dirty="0">
                <a:solidFill>
                  <a:schemeClr val="accent3">
                    <a:lumMod val="50000"/>
                  </a:schemeClr>
                </a:solidFill>
                <a:latin typeface="Times New Roman"/>
                <a:ea typeface="+mj-ea"/>
                <a:cs typeface="Times New Roman"/>
              </a:rPr>
              <a:t>Estado de Resultados</a:t>
            </a:r>
          </a:p>
        </p:txBody>
      </p:sp>
      <p:graphicFrame>
        <p:nvGraphicFramePr>
          <p:cNvPr id="8" name="Chart 98"/>
          <p:cNvGraphicFramePr>
            <a:graphicFrameLocks noGrp="1"/>
          </p:cNvGraphicFramePr>
          <p:nvPr>
            <p:ph sz="half" idx="2"/>
            <p:extLst>
              <p:ext uri="{D42A27DB-BD31-4B8C-83A1-F6EECF244321}">
                <p14:modId xmlns:p14="http://schemas.microsoft.com/office/powerpoint/2010/main" val="1368685903"/>
              </p:ext>
            </p:extLst>
          </p:nvPr>
        </p:nvGraphicFramePr>
        <p:xfrm>
          <a:off x="215153" y="1213084"/>
          <a:ext cx="5780835" cy="49130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99"/>
          <p:cNvGraphicFramePr>
            <a:graphicFrameLocks noGrp="1"/>
          </p:cNvGraphicFramePr>
          <p:nvPr>
            <p:ph sz="quarter" idx="4"/>
            <p:extLst>
              <p:ext uri="{D42A27DB-BD31-4B8C-83A1-F6EECF244321}">
                <p14:modId xmlns:p14="http://schemas.microsoft.com/office/powerpoint/2010/main" val="1541160693"/>
              </p:ext>
            </p:extLst>
          </p:nvPr>
        </p:nvGraphicFramePr>
        <p:xfrm>
          <a:off x="6193367" y="1394945"/>
          <a:ext cx="5761067" cy="4454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2129377"/>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882" y="-315858"/>
            <a:ext cx="10972800" cy="1143000"/>
          </a:xfrm>
        </p:spPr>
        <p:txBody>
          <a:bodyPr/>
          <a:lstStyle/>
          <a:p>
            <a:r>
              <a:rPr lang="es-EC" sz="3200" b="1" dirty="0">
                <a:solidFill>
                  <a:schemeClr val="accent3">
                    <a:lumMod val="50000"/>
                  </a:schemeClr>
                </a:solidFill>
                <a:latin typeface="Times New Roman"/>
                <a:cs typeface="Times New Roman"/>
              </a:rPr>
              <a:t>Escenario negativo (ESCENARIO No. 3 </a:t>
            </a:r>
            <a:r>
              <a:rPr lang="es-EC" sz="3200" b="1" dirty="0" err="1">
                <a:solidFill>
                  <a:schemeClr val="accent3">
                    <a:lumMod val="50000"/>
                  </a:schemeClr>
                </a:solidFill>
                <a:latin typeface="Times New Roman"/>
                <a:cs typeface="Times New Roman"/>
              </a:rPr>
              <a:t>Rosamont</a:t>
            </a:r>
            <a:r>
              <a:rPr lang="es-EC" sz="3200" b="1" dirty="0">
                <a:solidFill>
                  <a:schemeClr val="accent3">
                    <a:lumMod val="50000"/>
                  </a:schemeClr>
                </a:solidFill>
                <a:latin typeface="Times New Roman"/>
                <a:cs typeface="Times New Roman"/>
              </a:rPr>
              <a:t> S.A)</a:t>
            </a:r>
            <a:endParaRPr lang="es-ES" sz="3200" b="1" dirty="0">
              <a:solidFill>
                <a:schemeClr val="accent3">
                  <a:lumMod val="50000"/>
                </a:schemeClr>
              </a:solidFill>
              <a:latin typeface="Times New Roman"/>
              <a:cs typeface="Times New Roman"/>
            </a:endParaRPr>
          </a:p>
        </p:txBody>
      </p:sp>
      <p:sp>
        <p:nvSpPr>
          <p:cNvPr id="8" name="Marcador de texto 7"/>
          <p:cNvSpPr>
            <a:spLocks noGrp="1"/>
          </p:cNvSpPr>
          <p:nvPr>
            <p:ph type="body" idx="1"/>
          </p:nvPr>
        </p:nvSpPr>
        <p:spPr>
          <a:xfrm>
            <a:off x="609600" y="1008364"/>
            <a:ext cx="5386917" cy="639762"/>
          </a:xfrm>
        </p:spPr>
        <p:txBody>
          <a:bodyPr/>
          <a:lstStyle/>
          <a:p>
            <a:r>
              <a:rPr lang="es-ES" dirty="0">
                <a:solidFill>
                  <a:schemeClr val="accent3">
                    <a:lumMod val="50000"/>
                  </a:schemeClr>
                </a:solidFill>
                <a:latin typeface="Times New Roman"/>
                <a:ea typeface="+mj-ea"/>
                <a:cs typeface="Times New Roman"/>
              </a:rPr>
              <a:t>Márgenes de Beneficios</a:t>
            </a:r>
          </a:p>
        </p:txBody>
      </p:sp>
      <p:graphicFrame>
        <p:nvGraphicFramePr>
          <p:cNvPr id="12" name="Marcador de contenido 11"/>
          <p:cNvGraphicFramePr>
            <a:graphicFrameLocks noGrp="1"/>
          </p:cNvGraphicFramePr>
          <p:nvPr>
            <p:ph sz="half" idx="2"/>
            <p:extLst>
              <p:ext uri="{D42A27DB-BD31-4B8C-83A1-F6EECF244321}">
                <p14:modId xmlns:p14="http://schemas.microsoft.com/office/powerpoint/2010/main" val="3515576360"/>
              </p:ext>
            </p:extLst>
          </p:nvPr>
        </p:nvGraphicFramePr>
        <p:xfrm>
          <a:off x="609600" y="1854994"/>
          <a:ext cx="5386389" cy="996136"/>
        </p:xfrm>
        <a:graphic>
          <a:graphicData uri="http://schemas.openxmlformats.org/drawingml/2006/table">
            <a:tbl>
              <a:tblPr firstRow="1" firstCol="1" bandRow="1">
                <a:tableStyleId>{68D230F3-CF80-4859-8CE7-A43EE81993B5}</a:tableStyleId>
              </a:tblPr>
              <a:tblGrid>
                <a:gridCol w="990876">
                  <a:extLst>
                    <a:ext uri="{9D8B030D-6E8A-4147-A177-3AD203B41FA5}">
                      <a16:colId xmlns:a16="http://schemas.microsoft.com/office/drawing/2014/main" val="20000"/>
                    </a:ext>
                  </a:extLst>
                </a:gridCol>
                <a:gridCol w="1660813">
                  <a:extLst>
                    <a:ext uri="{9D8B030D-6E8A-4147-A177-3AD203B41FA5}">
                      <a16:colId xmlns:a16="http://schemas.microsoft.com/office/drawing/2014/main" val="20001"/>
                    </a:ext>
                  </a:extLst>
                </a:gridCol>
                <a:gridCol w="496899">
                  <a:extLst>
                    <a:ext uri="{9D8B030D-6E8A-4147-A177-3AD203B41FA5}">
                      <a16:colId xmlns:a16="http://schemas.microsoft.com/office/drawing/2014/main" val="20002"/>
                    </a:ext>
                  </a:extLst>
                </a:gridCol>
                <a:gridCol w="497484">
                  <a:extLst>
                    <a:ext uri="{9D8B030D-6E8A-4147-A177-3AD203B41FA5}">
                      <a16:colId xmlns:a16="http://schemas.microsoft.com/office/drawing/2014/main" val="20003"/>
                    </a:ext>
                  </a:extLst>
                </a:gridCol>
                <a:gridCol w="496899">
                  <a:extLst>
                    <a:ext uri="{9D8B030D-6E8A-4147-A177-3AD203B41FA5}">
                      <a16:colId xmlns:a16="http://schemas.microsoft.com/office/drawing/2014/main" val="20004"/>
                    </a:ext>
                  </a:extLst>
                </a:gridCol>
                <a:gridCol w="663507">
                  <a:extLst>
                    <a:ext uri="{9D8B030D-6E8A-4147-A177-3AD203B41FA5}">
                      <a16:colId xmlns:a16="http://schemas.microsoft.com/office/drawing/2014/main" val="20005"/>
                    </a:ext>
                  </a:extLst>
                </a:gridCol>
                <a:gridCol w="579911">
                  <a:extLst>
                    <a:ext uri="{9D8B030D-6E8A-4147-A177-3AD203B41FA5}">
                      <a16:colId xmlns:a16="http://schemas.microsoft.com/office/drawing/2014/main" val="20006"/>
                    </a:ext>
                  </a:extLst>
                </a:gridCol>
              </a:tblGrid>
              <a:tr h="175376">
                <a:tc>
                  <a:txBody>
                    <a:bodyPr/>
                    <a:lstStyle/>
                    <a:p>
                      <a:pPr>
                        <a:lnSpc>
                          <a:spcPct val="115000"/>
                        </a:lnSpc>
                        <a:spcAft>
                          <a:spcPts val="0"/>
                        </a:spcAft>
                      </a:pPr>
                      <a:r>
                        <a:rPr lang="es-EC" sz="900" dirty="0">
                          <a:effectLst/>
                        </a:rPr>
                        <a:t>INDICADORES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nSpc>
                          <a:spcPct val="115000"/>
                        </a:lnSpc>
                        <a:spcAft>
                          <a:spcPts val="0"/>
                        </a:spcAft>
                      </a:pPr>
                      <a:r>
                        <a:rPr lang="es-EC" sz="9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a:effectLst/>
                        </a:rPr>
                        <a:t>2012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a:effectLst/>
                        </a:rPr>
                        <a:t>2013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a:effectLst/>
                        </a:rPr>
                        <a:t>2014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a:effectLst/>
                        </a:rPr>
                        <a:t>2015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a:effectLst/>
                        </a:rPr>
                        <a:t>2016</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extLst>
                  <a:ext uri="{0D108BD9-81ED-4DB2-BD59-A6C34878D82A}">
                    <a16:rowId xmlns:a16="http://schemas.microsoft.com/office/drawing/2014/main" val="10000"/>
                  </a:ext>
                </a:extLst>
              </a:tr>
              <a:tr h="322692">
                <a:tc>
                  <a:txBody>
                    <a:bodyPr/>
                    <a:lstStyle/>
                    <a:p>
                      <a:pPr>
                        <a:lnSpc>
                          <a:spcPct val="115000"/>
                        </a:lnSpc>
                        <a:spcAft>
                          <a:spcPts val="0"/>
                        </a:spcAft>
                      </a:pPr>
                      <a:r>
                        <a:rPr lang="es-EC" sz="900">
                          <a:effectLst/>
                        </a:rPr>
                        <a:t>MARGEN BRUTO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nSpc>
                          <a:spcPct val="115000"/>
                        </a:lnSpc>
                        <a:spcAft>
                          <a:spcPts val="0"/>
                        </a:spcAft>
                      </a:pPr>
                      <a:r>
                        <a:rPr lang="es-EC" sz="900" dirty="0">
                          <a:effectLst/>
                        </a:rPr>
                        <a:t>VENTAS NETAS - COSTO DE VENTAS/ VENTAS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a:effectLst/>
                        </a:rPr>
                        <a:t>17,7%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a:effectLst/>
                        </a:rPr>
                        <a:t>14,1%</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a:effectLst/>
                        </a:rPr>
                        <a:t>3,7%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a:effectLst/>
                        </a:rPr>
                        <a:t>-100,9%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a:effectLst/>
                        </a:rPr>
                        <a:t>-218,2%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extLst>
                  <a:ext uri="{0D108BD9-81ED-4DB2-BD59-A6C34878D82A}">
                    <a16:rowId xmlns:a16="http://schemas.microsoft.com/office/drawing/2014/main" val="10001"/>
                  </a:ext>
                </a:extLst>
              </a:tr>
              <a:tr h="322692">
                <a:tc>
                  <a:txBody>
                    <a:bodyPr/>
                    <a:lstStyle/>
                    <a:p>
                      <a:pPr>
                        <a:lnSpc>
                          <a:spcPct val="115000"/>
                        </a:lnSpc>
                        <a:spcAft>
                          <a:spcPts val="0"/>
                        </a:spcAft>
                      </a:pPr>
                      <a:r>
                        <a:rPr lang="es-EC" sz="900">
                          <a:effectLst/>
                        </a:rPr>
                        <a:t>MARGEN OPERACIONAL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nSpc>
                          <a:spcPct val="115000"/>
                        </a:lnSpc>
                        <a:spcAft>
                          <a:spcPts val="0"/>
                        </a:spcAft>
                      </a:pPr>
                      <a:r>
                        <a:rPr lang="es-EC" sz="900">
                          <a:effectLst/>
                        </a:rPr>
                        <a:t>UTILIDAD OPERACIONAL / VENTAS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dirty="0">
                          <a:effectLst/>
                        </a:rPr>
                        <a:t>-0,9%</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a:effectLst/>
                        </a:rPr>
                        <a:t>-4,3%</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dirty="0">
                          <a:effectLst/>
                        </a:rPr>
                        <a:t>-13,5%</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dirty="0">
                          <a:effectLst/>
                        </a:rPr>
                        <a:t>-586,8%</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a:effectLst/>
                        </a:rPr>
                        <a:t>-7539,7%</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extLst>
                  <a:ext uri="{0D108BD9-81ED-4DB2-BD59-A6C34878D82A}">
                    <a16:rowId xmlns:a16="http://schemas.microsoft.com/office/drawing/2014/main" val="10002"/>
                  </a:ext>
                </a:extLst>
              </a:tr>
              <a:tr h="175376">
                <a:tc>
                  <a:txBody>
                    <a:bodyPr/>
                    <a:lstStyle/>
                    <a:p>
                      <a:pPr>
                        <a:lnSpc>
                          <a:spcPct val="115000"/>
                        </a:lnSpc>
                        <a:spcAft>
                          <a:spcPts val="0"/>
                        </a:spcAft>
                      </a:pPr>
                      <a:r>
                        <a:rPr lang="es-EC" sz="900">
                          <a:effectLst/>
                        </a:rPr>
                        <a:t>MARGEN NETO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nSpc>
                          <a:spcPct val="115000"/>
                        </a:lnSpc>
                        <a:spcAft>
                          <a:spcPts val="0"/>
                        </a:spcAft>
                      </a:pPr>
                      <a:r>
                        <a:rPr lang="es-EC" sz="900">
                          <a:effectLst/>
                        </a:rPr>
                        <a:t>UTILIDAD NETA / VENTAS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a:effectLst/>
                        </a:rPr>
                        <a:t>-0,9%</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a:effectLst/>
                        </a:rPr>
                        <a:t>-6,2%</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a:effectLst/>
                        </a:rPr>
                        <a:t>-10,5%</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a:effectLst/>
                        </a:rPr>
                        <a:t>-525,4%</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tc>
                  <a:txBody>
                    <a:bodyPr/>
                    <a:lstStyle/>
                    <a:p>
                      <a:pPr algn="r">
                        <a:lnSpc>
                          <a:spcPct val="115000"/>
                        </a:lnSpc>
                        <a:spcAft>
                          <a:spcPts val="0"/>
                        </a:spcAft>
                      </a:pPr>
                      <a:r>
                        <a:rPr lang="es-EC" sz="900" dirty="0">
                          <a:effectLst/>
                        </a:rPr>
                        <a:t>-4652,6%</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21" marR="40921" marT="0" marB="0" anchor="b"/>
                </a:tc>
                <a:extLst>
                  <a:ext uri="{0D108BD9-81ED-4DB2-BD59-A6C34878D82A}">
                    <a16:rowId xmlns:a16="http://schemas.microsoft.com/office/drawing/2014/main" val="10003"/>
                  </a:ext>
                </a:extLst>
              </a:tr>
            </a:tbl>
          </a:graphicData>
        </a:graphic>
      </p:graphicFrame>
      <p:sp>
        <p:nvSpPr>
          <p:cNvPr id="10" name="Marcador de texto 9"/>
          <p:cNvSpPr>
            <a:spLocks noGrp="1"/>
          </p:cNvSpPr>
          <p:nvPr>
            <p:ph type="body" sz="quarter" idx="3"/>
          </p:nvPr>
        </p:nvSpPr>
        <p:spPr>
          <a:xfrm>
            <a:off x="6193367" y="1008364"/>
            <a:ext cx="5389033" cy="639762"/>
          </a:xfrm>
        </p:spPr>
        <p:txBody>
          <a:bodyPr/>
          <a:lstStyle/>
          <a:p>
            <a:r>
              <a:rPr lang="es-ES" dirty="0">
                <a:solidFill>
                  <a:schemeClr val="accent3">
                    <a:lumMod val="50000"/>
                  </a:schemeClr>
                </a:solidFill>
                <a:latin typeface="Times New Roman"/>
                <a:ea typeface="+mj-ea"/>
                <a:cs typeface="Times New Roman"/>
              </a:rPr>
              <a:t>ROE</a:t>
            </a:r>
            <a:r>
              <a:rPr lang="es-ES" dirty="0" smtClean="0"/>
              <a:t> - </a:t>
            </a:r>
            <a:r>
              <a:rPr lang="es-ES" dirty="0">
                <a:solidFill>
                  <a:schemeClr val="accent3">
                    <a:lumMod val="50000"/>
                  </a:schemeClr>
                </a:solidFill>
                <a:latin typeface="Times New Roman"/>
                <a:ea typeface="+mj-ea"/>
                <a:cs typeface="Times New Roman"/>
              </a:rPr>
              <a:t>ROA</a:t>
            </a:r>
          </a:p>
        </p:txBody>
      </p:sp>
      <p:graphicFrame>
        <p:nvGraphicFramePr>
          <p:cNvPr id="15" name="Gráfico 14"/>
          <p:cNvGraphicFramePr/>
          <p:nvPr>
            <p:extLst>
              <p:ext uri="{D42A27DB-BD31-4B8C-83A1-F6EECF244321}">
                <p14:modId xmlns:p14="http://schemas.microsoft.com/office/powerpoint/2010/main" val="3173074013"/>
              </p:ext>
            </p:extLst>
          </p:nvPr>
        </p:nvGraphicFramePr>
        <p:xfrm>
          <a:off x="383118" y="3057998"/>
          <a:ext cx="5612871" cy="2847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274698783"/>
              </p:ext>
            </p:extLst>
          </p:nvPr>
        </p:nvGraphicFramePr>
        <p:xfrm>
          <a:off x="6193367" y="1829348"/>
          <a:ext cx="5668010" cy="963930"/>
        </p:xfrm>
        <a:graphic>
          <a:graphicData uri="http://schemas.openxmlformats.org/drawingml/2006/table">
            <a:tbl>
              <a:tblPr firstRow="1" firstCol="1" bandRow="1">
                <a:tableStyleId>{68D230F3-CF80-4859-8CE7-A43EE81993B5}</a:tableStyleId>
              </a:tblPr>
              <a:tblGrid>
                <a:gridCol w="957545">
                  <a:extLst>
                    <a:ext uri="{9D8B030D-6E8A-4147-A177-3AD203B41FA5}">
                      <a16:colId xmlns:a16="http://schemas.microsoft.com/office/drawing/2014/main" val="20000"/>
                    </a:ext>
                  </a:extLst>
                </a:gridCol>
                <a:gridCol w="1193765">
                  <a:extLst>
                    <a:ext uri="{9D8B030D-6E8A-4147-A177-3AD203B41FA5}">
                      <a16:colId xmlns:a16="http://schemas.microsoft.com/office/drawing/2014/main" val="20001"/>
                    </a:ext>
                  </a:extLst>
                </a:gridCol>
                <a:gridCol w="721959">
                  <a:extLst>
                    <a:ext uri="{9D8B030D-6E8A-4147-A177-3AD203B41FA5}">
                      <a16:colId xmlns:a16="http://schemas.microsoft.com/office/drawing/2014/main" val="20002"/>
                    </a:ext>
                  </a:extLst>
                </a:gridCol>
                <a:gridCol w="628864">
                  <a:extLst>
                    <a:ext uri="{9D8B030D-6E8A-4147-A177-3AD203B41FA5}">
                      <a16:colId xmlns:a16="http://schemas.microsoft.com/office/drawing/2014/main" val="20003"/>
                    </a:ext>
                  </a:extLst>
                </a:gridCol>
                <a:gridCol w="721959">
                  <a:extLst>
                    <a:ext uri="{9D8B030D-6E8A-4147-A177-3AD203B41FA5}">
                      <a16:colId xmlns:a16="http://schemas.microsoft.com/office/drawing/2014/main" val="20004"/>
                    </a:ext>
                  </a:extLst>
                </a:gridCol>
                <a:gridCol w="721959">
                  <a:extLst>
                    <a:ext uri="{9D8B030D-6E8A-4147-A177-3AD203B41FA5}">
                      <a16:colId xmlns:a16="http://schemas.microsoft.com/office/drawing/2014/main" val="20005"/>
                    </a:ext>
                  </a:extLst>
                </a:gridCol>
                <a:gridCol w="721959">
                  <a:extLst>
                    <a:ext uri="{9D8B030D-6E8A-4147-A177-3AD203B41FA5}">
                      <a16:colId xmlns:a16="http://schemas.microsoft.com/office/drawing/2014/main" val="20006"/>
                    </a:ext>
                  </a:extLst>
                </a:gridCol>
              </a:tblGrid>
              <a:tr h="190500">
                <a:tc>
                  <a:txBody>
                    <a:bodyPr/>
                    <a:lstStyle/>
                    <a:p>
                      <a:pPr algn="ctr">
                        <a:lnSpc>
                          <a:spcPct val="115000"/>
                        </a:lnSpc>
                        <a:spcAft>
                          <a:spcPts val="0"/>
                        </a:spcAft>
                      </a:pPr>
                      <a:r>
                        <a:rPr lang="es-ES" sz="1100">
                          <a:effectLst/>
                        </a:rPr>
                        <a:t>INDICADOR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100">
                          <a:effectLst/>
                        </a:rPr>
                        <a:t>2012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2013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2014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2015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90500">
                <a:tc>
                  <a:txBody>
                    <a:bodyPr/>
                    <a:lstStyle/>
                    <a:p>
                      <a:pPr algn="ctr">
                        <a:lnSpc>
                          <a:spcPct val="115000"/>
                        </a:lnSpc>
                        <a:spcAft>
                          <a:spcPts val="0"/>
                        </a:spcAft>
                      </a:pPr>
                      <a:r>
                        <a:rPr lang="es-ES" sz="1100">
                          <a:effectLst/>
                        </a:rPr>
                        <a:t>roa neto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Utilidad Neta / Activos Totales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S" sz="1100">
                          <a:effectLst/>
                        </a:rPr>
                        <a:t>-                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s-ES" sz="1100">
                          <a:effectLst/>
                        </a:rPr>
                        <a:t>-                0,05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s-ES" sz="1100">
                          <a:effectLst/>
                        </a:rPr>
                        <a:t>-                0,07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s-ES" sz="1100">
                          <a:effectLst/>
                        </a:rPr>
                        <a:t>-                2,49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s-ES" sz="1100">
                          <a:effectLst/>
                        </a:rPr>
                        <a:t>-                15,77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90500">
                <a:tc>
                  <a:txBody>
                    <a:bodyPr/>
                    <a:lstStyle/>
                    <a:p>
                      <a:pPr algn="ctr">
                        <a:lnSpc>
                          <a:spcPct val="115000"/>
                        </a:lnSpc>
                        <a:spcAft>
                          <a:spcPts val="0"/>
                        </a:spcAft>
                      </a:pPr>
                      <a:r>
                        <a:rPr lang="es-ES" sz="1100">
                          <a:effectLst/>
                        </a:rPr>
                        <a:t>roe neto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a:effectLst/>
                        </a:rPr>
                        <a:t>Utilidad Neta/ Patrimonio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S" sz="1100">
                          <a:effectLst/>
                        </a:rPr>
                        <a:t>-                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s-ES" sz="1100">
                          <a:effectLst/>
                        </a:rPr>
                        <a:t>-                0,12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s-ES" sz="1100">
                          <a:effectLst/>
                        </a:rPr>
                        <a:t>-                0,14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s-ES" sz="1100">
                          <a:effectLst/>
                        </a:rPr>
                        <a:t>-                2,57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s-ES" sz="1100" dirty="0">
                          <a:effectLst/>
                        </a:rPr>
                        <a:t>-                  0,39</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17" name="Gráfico 16"/>
          <p:cNvGraphicFramePr/>
          <p:nvPr>
            <p:extLst>
              <p:ext uri="{D42A27DB-BD31-4B8C-83A1-F6EECF244321}">
                <p14:modId xmlns:p14="http://schemas.microsoft.com/office/powerpoint/2010/main" val="1930458891"/>
              </p:ext>
            </p:extLst>
          </p:nvPr>
        </p:nvGraphicFramePr>
        <p:xfrm>
          <a:off x="6193367" y="3162773"/>
          <a:ext cx="5455023"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5075645"/>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000" b="1" dirty="0">
                <a:solidFill>
                  <a:schemeClr val="accent3">
                    <a:lumMod val="50000"/>
                  </a:schemeClr>
                </a:solidFill>
                <a:latin typeface="Times New Roman"/>
                <a:cs typeface="Times New Roman"/>
              </a:rPr>
              <a:t>Florícolas en Proceso de Liquidación y Disolución </a:t>
            </a:r>
            <a:endParaRPr lang="es-ES" sz="4000" b="1" dirty="0">
              <a:solidFill>
                <a:schemeClr val="accent3">
                  <a:lumMod val="50000"/>
                </a:schemeClr>
              </a:solidFill>
              <a:latin typeface="Times New Roman"/>
              <a:cs typeface="Times New Roman"/>
            </a:endParaRPr>
          </a:p>
        </p:txBody>
      </p:sp>
      <p:graphicFrame>
        <p:nvGraphicFramePr>
          <p:cNvPr id="7" name="Marcador de contenido 6"/>
          <p:cNvGraphicFramePr>
            <a:graphicFrameLocks noGrp="1"/>
          </p:cNvGraphicFramePr>
          <p:nvPr>
            <p:ph sz="half" idx="2"/>
            <p:extLst>
              <p:ext uri="{D42A27DB-BD31-4B8C-83A1-F6EECF244321}">
                <p14:modId xmlns:p14="http://schemas.microsoft.com/office/powerpoint/2010/main" val="1177741231"/>
              </p:ext>
            </p:extLst>
          </p:nvPr>
        </p:nvGraphicFramePr>
        <p:xfrm>
          <a:off x="609599" y="1264029"/>
          <a:ext cx="10972801" cy="4612335"/>
        </p:xfrm>
        <a:graphic>
          <a:graphicData uri="http://schemas.openxmlformats.org/drawingml/2006/table">
            <a:tbl>
              <a:tblPr firstRow="1" firstCol="1" bandRow="1">
                <a:tableStyleId>{68D230F3-CF80-4859-8CE7-A43EE81993B5}</a:tableStyleId>
              </a:tblPr>
              <a:tblGrid>
                <a:gridCol w="893873">
                  <a:extLst>
                    <a:ext uri="{9D8B030D-6E8A-4147-A177-3AD203B41FA5}">
                      <a16:colId xmlns:a16="http://schemas.microsoft.com/office/drawing/2014/main" val="20000"/>
                    </a:ext>
                  </a:extLst>
                </a:gridCol>
                <a:gridCol w="6659609">
                  <a:extLst>
                    <a:ext uri="{9D8B030D-6E8A-4147-A177-3AD203B41FA5}">
                      <a16:colId xmlns:a16="http://schemas.microsoft.com/office/drawing/2014/main" val="20001"/>
                    </a:ext>
                  </a:extLst>
                </a:gridCol>
                <a:gridCol w="3419319">
                  <a:extLst>
                    <a:ext uri="{9D8B030D-6E8A-4147-A177-3AD203B41FA5}">
                      <a16:colId xmlns:a16="http://schemas.microsoft.com/office/drawing/2014/main" val="20002"/>
                    </a:ext>
                  </a:extLst>
                </a:gridCol>
              </a:tblGrid>
              <a:tr h="432355">
                <a:tc>
                  <a:txBody>
                    <a:bodyPr/>
                    <a:lstStyle/>
                    <a:p>
                      <a:pPr algn="ctr">
                        <a:lnSpc>
                          <a:spcPct val="115000"/>
                        </a:lnSpc>
                        <a:spcAft>
                          <a:spcPts val="0"/>
                        </a:spcAft>
                      </a:pPr>
                      <a:r>
                        <a:rPr lang="es-EC" sz="1100" dirty="0">
                          <a:effectLst/>
                        </a:rPr>
                        <a:t>Nº</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tc>
                <a:tc>
                  <a:txBody>
                    <a:bodyPr/>
                    <a:lstStyle/>
                    <a:p>
                      <a:pPr algn="ctr">
                        <a:lnSpc>
                          <a:spcPct val="115000"/>
                        </a:lnSpc>
                        <a:spcAft>
                          <a:spcPts val="0"/>
                        </a:spcAft>
                      </a:pPr>
                      <a:r>
                        <a:rPr lang="es-EC" sz="1100">
                          <a:effectLst/>
                        </a:rPr>
                        <a:t>FINCA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ctr"/>
                </a:tc>
                <a:tc>
                  <a:txBody>
                    <a:bodyPr/>
                    <a:lstStyle/>
                    <a:p>
                      <a:pPr algn="ctr">
                        <a:lnSpc>
                          <a:spcPct val="115000"/>
                        </a:lnSpc>
                        <a:spcAft>
                          <a:spcPts val="0"/>
                        </a:spcAft>
                      </a:pPr>
                      <a:r>
                        <a:rPr lang="es-EC" sz="1100" dirty="0">
                          <a:effectLst/>
                        </a:rPr>
                        <a:t>LIQUIDACION / DISOLUCION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ctr"/>
                </a:tc>
                <a:extLst>
                  <a:ext uri="{0D108BD9-81ED-4DB2-BD59-A6C34878D82A}">
                    <a16:rowId xmlns:a16="http://schemas.microsoft.com/office/drawing/2014/main" val="10000"/>
                  </a:ext>
                </a:extLst>
              </a:tr>
              <a:tr h="298570">
                <a:tc>
                  <a:txBody>
                    <a:bodyPr/>
                    <a:lstStyle/>
                    <a:p>
                      <a:pPr algn="ctr">
                        <a:lnSpc>
                          <a:spcPct val="115000"/>
                        </a:lnSpc>
                        <a:spcAft>
                          <a:spcPts val="0"/>
                        </a:spcAft>
                      </a:pPr>
                      <a:r>
                        <a:rPr lang="es-EC" sz="11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tc>
                <a:tc>
                  <a:txBody>
                    <a:bodyPr/>
                    <a:lstStyle/>
                    <a:p>
                      <a:pPr algn="ctr">
                        <a:lnSpc>
                          <a:spcPct val="115000"/>
                        </a:lnSpc>
                        <a:spcAft>
                          <a:spcPts val="0"/>
                        </a:spcAft>
                      </a:pPr>
                      <a:r>
                        <a:rPr lang="es-EC" sz="1100">
                          <a:effectLst/>
                        </a:rPr>
                        <a:t>AGRICOLA QUALITYFLOWER S.A.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tc>
                  <a:txBody>
                    <a:bodyPr/>
                    <a:lstStyle/>
                    <a:p>
                      <a:pPr algn="ctr">
                        <a:lnSpc>
                          <a:spcPct val="115000"/>
                        </a:lnSpc>
                        <a:spcAft>
                          <a:spcPts val="0"/>
                        </a:spcAft>
                      </a:pPr>
                      <a:r>
                        <a:rPr lang="es-EC" sz="1100">
                          <a:effectLst/>
                        </a:rPr>
                        <a:t>2017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extLst>
                  <a:ext uri="{0D108BD9-81ED-4DB2-BD59-A6C34878D82A}">
                    <a16:rowId xmlns:a16="http://schemas.microsoft.com/office/drawing/2014/main" val="10001"/>
                  </a:ext>
                </a:extLst>
              </a:tr>
              <a:tr h="298570">
                <a:tc>
                  <a:txBody>
                    <a:bodyPr/>
                    <a:lstStyle/>
                    <a:p>
                      <a:pPr algn="ctr">
                        <a:lnSpc>
                          <a:spcPct val="115000"/>
                        </a:lnSpc>
                        <a:spcAft>
                          <a:spcPts val="0"/>
                        </a:spcAft>
                      </a:pPr>
                      <a:r>
                        <a:rPr lang="es-EC" sz="1100">
                          <a:effectLst/>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tc>
                <a:tc>
                  <a:txBody>
                    <a:bodyPr/>
                    <a:lstStyle/>
                    <a:p>
                      <a:pPr algn="ctr">
                        <a:lnSpc>
                          <a:spcPct val="115000"/>
                        </a:lnSpc>
                        <a:spcAft>
                          <a:spcPts val="0"/>
                        </a:spcAft>
                      </a:pPr>
                      <a:r>
                        <a:rPr lang="es-EC" sz="1100">
                          <a:effectLst/>
                        </a:rPr>
                        <a:t>ALAMOROSAS S.A.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tc>
                  <a:txBody>
                    <a:bodyPr/>
                    <a:lstStyle/>
                    <a:p>
                      <a:pPr algn="ctr">
                        <a:lnSpc>
                          <a:spcPct val="115000"/>
                        </a:lnSpc>
                        <a:spcAft>
                          <a:spcPts val="0"/>
                        </a:spcAft>
                      </a:pPr>
                      <a:r>
                        <a:rPr lang="es-EC" sz="1100">
                          <a:effectLst/>
                        </a:rPr>
                        <a:t>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extLst>
                  <a:ext uri="{0D108BD9-81ED-4DB2-BD59-A6C34878D82A}">
                    <a16:rowId xmlns:a16="http://schemas.microsoft.com/office/drawing/2014/main" val="10002"/>
                  </a:ext>
                </a:extLst>
              </a:tr>
              <a:tr h="298570">
                <a:tc>
                  <a:txBody>
                    <a:bodyPr/>
                    <a:lstStyle/>
                    <a:p>
                      <a:pPr algn="ctr">
                        <a:lnSpc>
                          <a:spcPct val="115000"/>
                        </a:lnSpc>
                        <a:spcAft>
                          <a:spcPts val="0"/>
                        </a:spcAft>
                      </a:pPr>
                      <a:r>
                        <a:rPr lang="es-EC" sz="11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tc>
                <a:tc>
                  <a:txBody>
                    <a:bodyPr/>
                    <a:lstStyle/>
                    <a:p>
                      <a:pPr algn="ctr">
                        <a:lnSpc>
                          <a:spcPct val="115000"/>
                        </a:lnSpc>
                        <a:spcAft>
                          <a:spcPts val="0"/>
                        </a:spcAft>
                      </a:pPr>
                      <a:r>
                        <a:rPr lang="es-EC" sz="1100">
                          <a:effectLst/>
                        </a:rPr>
                        <a:t>FARMINGCOM S.A.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tc>
                  <a:txBody>
                    <a:bodyPr/>
                    <a:lstStyle/>
                    <a:p>
                      <a:pPr algn="ctr">
                        <a:lnSpc>
                          <a:spcPct val="115000"/>
                        </a:lnSpc>
                        <a:spcAft>
                          <a:spcPts val="0"/>
                        </a:spcAft>
                      </a:pPr>
                      <a:r>
                        <a:rPr lang="es-EC" sz="1100">
                          <a:effectLst/>
                        </a:rPr>
                        <a:t>2017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extLst>
                  <a:ext uri="{0D108BD9-81ED-4DB2-BD59-A6C34878D82A}">
                    <a16:rowId xmlns:a16="http://schemas.microsoft.com/office/drawing/2014/main" val="10003"/>
                  </a:ext>
                </a:extLst>
              </a:tr>
              <a:tr h="298570">
                <a:tc>
                  <a:txBody>
                    <a:bodyPr/>
                    <a:lstStyle/>
                    <a:p>
                      <a:pPr algn="ctr">
                        <a:lnSpc>
                          <a:spcPct val="115000"/>
                        </a:lnSpc>
                        <a:spcAft>
                          <a:spcPts val="0"/>
                        </a:spcAft>
                      </a:pPr>
                      <a:r>
                        <a:rPr lang="es-EC" sz="11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tc>
                <a:tc>
                  <a:txBody>
                    <a:bodyPr/>
                    <a:lstStyle/>
                    <a:p>
                      <a:pPr algn="ctr">
                        <a:lnSpc>
                          <a:spcPct val="115000"/>
                        </a:lnSpc>
                        <a:spcAft>
                          <a:spcPts val="0"/>
                        </a:spcAft>
                      </a:pPr>
                      <a:r>
                        <a:rPr lang="es-EC" sz="1100">
                          <a:effectLst/>
                        </a:rPr>
                        <a:t>FLORES MITAD DEL MUNDO CIA. LTDA. FLOREMIT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tc>
                  <a:txBody>
                    <a:bodyPr/>
                    <a:lstStyle/>
                    <a:p>
                      <a:pPr algn="ctr">
                        <a:lnSpc>
                          <a:spcPct val="115000"/>
                        </a:lnSpc>
                        <a:spcAft>
                          <a:spcPts val="0"/>
                        </a:spcAft>
                      </a:pPr>
                      <a:r>
                        <a:rPr lang="es-EC" sz="1100">
                          <a:effectLst/>
                        </a:rPr>
                        <a:t>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extLst>
                  <a:ext uri="{0D108BD9-81ED-4DB2-BD59-A6C34878D82A}">
                    <a16:rowId xmlns:a16="http://schemas.microsoft.com/office/drawing/2014/main" val="10004"/>
                  </a:ext>
                </a:extLst>
              </a:tr>
              <a:tr h="298570">
                <a:tc>
                  <a:txBody>
                    <a:bodyPr/>
                    <a:lstStyle/>
                    <a:p>
                      <a:pPr algn="ctr">
                        <a:lnSpc>
                          <a:spcPct val="115000"/>
                        </a:lnSpc>
                        <a:spcAft>
                          <a:spcPts val="0"/>
                        </a:spcAft>
                      </a:pPr>
                      <a:r>
                        <a:rPr lang="es-EC" sz="1100">
                          <a:effectLst/>
                        </a:rPr>
                        <a:t>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tc>
                <a:tc>
                  <a:txBody>
                    <a:bodyPr/>
                    <a:lstStyle/>
                    <a:p>
                      <a:pPr algn="ctr">
                        <a:lnSpc>
                          <a:spcPct val="115000"/>
                        </a:lnSpc>
                        <a:spcAft>
                          <a:spcPts val="0"/>
                        </a:spcAft>
                      </a:pPr>
                      <a:r>
                        <a:rPr lang="es-EC" sz="1100">
                          <a:effectLst/>
                        </a:rPr>
                        <a:t>GIFTFLOWERS CIA. LTDA.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tc>
                  <a:txBody>
                    <a:bodyPr/>
                    <a:lstStyle/>
                    <a:p>
                      <a:pPr algn="ctr">
                        <a:lnSpc>
                          <a:spcPct val="115000"/>
                        </a:lnSpc>
                        <a:spcAft>
                          <a:spcPts val="0"/>
                        </a:spcAft>
                      </a:pPr>
                      <a:r>
                        <a:rPr lang="es-EC" sz="1100" dirty="0">
                          <a:effectLst/>
                        </a:rPr>
                        <a:t>2016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extLst>
                  <a:ext uri="{0D108BD9-81ED-4DB2-BD59-A6C34878D82A}">
                    <a16:rowId xmlns:a16="http://schemas.microsoft.com/office/drawing/2014/main" val="10005"/>
                  </a:ext>
                </a:extLst>
              </a:tr>
              <a:tr h="298570">
                <a:tc>
                  <a:txBody>
                    <a:bodyPr/>
                    <a:lstStyle/>
                    <a:p>
                      <a:pPr algn="ctr">
                        <a:lnSpc>
                          <a:spcPct val="115000"/>
                        </a:lnSpc>
                        <a:spcAft>
                          <a:spcPts val="0"/>
                        </a:spcAft>
                      </a:pPr>
                      <a:r>
                        <a:rPr lang="es-EC" sz="1100">
                          <a:effectLst/>
                        </a:rPr>
                        <a:t>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tc>
                <a:tc>
                  <a:txBody>
                    <a:bodyPr/>
                    <a:lstStyle/>
                    <a:p>
                      <a:pPr algn="ctr">
                        <a:lnSpc>
                          <a:spcPct val="115000"/>
                        </a:lnSpc>
                        <a:spcAft>
                          <a:spcPts val="0"/>
                        </a:spcAft>
                      </a:pPr>
                      <a:r>
                        <a:rPr lang="es-EC" sz="1100">
                          <a:effectLst/>
                        </a:rPr>
                        <a:t>GREENFRESH FLOWERS FLORES ECUATORIANAS S.A.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tc>
                  <a:txBody>
                    <a:bodyPr/>
                    <a:lstStyle/>
                    <a:p>
                      <a:pPr algn="ctr">
                        <a:lnSpc>
                          <a:spcPct val="115000"/>
                        </a:lnSpc>
                        <a:spcAft>
                          <a:spcPts val="0"/>
                        </a:spcAft>
                      </a:pPr>
                      <a:r>
                        <a:rPr lang="es-EC" sz="1100">
                          <a:effectLst/>
                        </a:rPr>
                        <a:t>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extLst>
                  <a:ext uri="{0D108BD9-81ED-4DB2-BD59-A6C34878D82A}">
                    <a16:rowId xmlns:a16="http://schemas.microsoft.com/office/drawing/2014/main" val="10006"/>
                  </a:ext>
                </a:extLst>
              </a:tr>
              <a:tr h="298570">
                <a:tc>
                  <a:txBody>
                    <a:bodyPr/>
                    <a:lstStyle/>
                    <a:p>
                      <a:pPr algn="ctr">
                        <a:lnSpc>
                          <a:spcPct val="115000"/>
                        </a:lnSpc>
                        <a:spcAft>
                          <a:spcPts val="0"/>
                        </a:spcAft>
                      </a:pPr>
                      <a:r>
                        <a:rPr lang="es-EC" sz="1100">
                          <a:effectLst/>
                        </a:rPr>
                        <a:t>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tc>
                <a:tc>
                  <a:txBody>
                    <a:bodyPr/>
                    <a:lstStyle/>
                    <a:p>
                      <a:pPr algn="ctr">
                        <a:lnSpc>
                          <a:spcPct val="115000"/>
                        </a:lnSpc>
                        <a:spcAft>
                          <a:spcPts val="0"/>
                        </a:spcAft>
                      </a:pPr>
                      <a:r>
                        <a:rPr lang="es-EC" sz="1100">
                          <a:effectLst/>
                        </a:rPr>
                        <a:t>MAKAFLOWERS CIA. LTDA.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tc>
                  <a:txBody>
                    <a:bodyPr/>
                    <a:lstStyle/>
                    <a:p>
                      <a:pPr algn="ctr">
                        <a:lnSpc>
                          <a:spcPct val="115000"/>
                        </a:lnSpc>
                        <a:spcAft>
                          <a:spcPts val="0"/>
                        </a:spcAft>
                      </a:pPr>
                      <a:r>
                        <a:rPr lang="es-EC" sz="1100">
                          <a:effectLst/>
                        </a:rPr>
                        <a:t>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extLst>
                  <a:ext uri="{0D108BD9-81ED-4DB2-BD59-A6C34878D82A}">
                    <a16:rowId xmlns:a16="http://schemas.microsoft.com/office/drawing/2014/main" val="10007"/>
                  </a:ext>
                </a:extLst>
              </a:tr>
              <a:tr h="298570">
                <a:tc>
                  <a:txBody>
                    <a:bodyPr/>
                    <a:lstStyle/>
                    <a:p>
                      <a:pPr algn="ctr">
                        <a:lnSpc>
                          <a:spcPct val="115000"/>
                        </a:lnSpc>
                        <a:spcAft>
                          <a:spcPts val="0"/>
                        </a:spcAft>
                      </a:pPr>
                      <a:r>
                        <a:rPr lang="es-EC" sz="1100">
                          <a:effectLst/>
                        </a:rPr>
                        <a:t>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tc>
                <a:tc>
                  <a:txBody>
                    <a:bodyPr/>
                    <a:lstStyle/>
                    <a:p>
                      <a:pPr algn="ctr">
                        <a:lnSpc>
                          <a:spcPct val="115000"/>
                        </a:lnSpc>
                        <a:spcAft>
                          <a:spcPts val="0"/>
                        </a:spcAft>
                      </a:pPr>
                      <a:r>
                        <a:rPr lang="es-EC" sz="1100">
                          <a:effectLst/>
                        </a:rPr>
                        <a:t>MAXIROSES S.A.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tc>
                  <a:txBody>
                    <a:bodyPr/>
                    <a:lstStyle/>
                    <a:p>
                      <a:pPr algn="ctr">
                        <a:lnSpc>
                          <a:spcPct val="115000"/>
                        </a:lnSpc>
                        <a:spcAft>
                          <a:spcPts val="0"/>
                        </a:spcAft>
                      </a:pPr>
                      <a:r>
                        <a:rPr lang="es-EC" sz="1100">
                          <a:effectLst/>
                        </a:rPr>
                        <a:t>2017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extLst>
                  <a:ext uri="{0D108BD9-81ED-4DB2-BD59-A6C34878D82A}">
                    <a16:rowId xmlns:a16="http://schemas.microsoft.com/office/drawing/2014/main" val="10008"/>
                  </a:ext>
                </a:extLst>
              </a:tr>
              <a:tr h="298570">
                <a:tc>
                  <a:txBody>
                    <a:bodyPr/>
                    <a:lstStyle/>
                    <a:p>
                      <a:pPr algn="ctr">
                        <a:lnSpc>
                          <a:spcPct val="115000"/>
                        </a:lnSpc>
                        <a:spcAft>
                          <a:spcPts val="0"/>
                        </a:spcAft>
                      </a:pPr>
                      <a:r>
                        <a:rPr lang="es-EC" sz="1100">
                          <a:effectLst/>
                        </a:rPr>
                        <a:t>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tc>
                <a:tc>
                  <a:txBody>
                    <a:bodyPr/>
                    <a:lstStyle/>
                    <a:p>
                      <a:pPr algn="ctr">
                        <a:lnSpc>
                          <a:spcPct val="115000"/>
                        </a:lnSpc>
                        <a:spcAft>
                          <a:spcPts val="0"/>
                        </a:spcAft>
                      </a:pPr>
                      <a:r>
                        <a:rPr lang="es-EC" sz="1100">
                          <a:effectLst/>
                        </a:rPr>
                        <a:t>MONIFLOR S.A.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tc>
                  <a:txBody>
                    <a:bodyPr/>
                    <a:lstStyle/>
                    <a:p>
                      <a:pPr algn="ctr">
                        <a:lnSpc>
                          <a:spcPct val="115000"/>
                        </a:lnSpc>
                        <a:spcAft>
                          <a:spcPts val="0"/>
                        </a:spcAft>
                      </a:pPr>
                      <a:r>
                        <a:rPr lang="es-EC" sz="1100">
                          <a:effectLst/>
                        </a:rPr>
                        <a:t>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extLst>
                  <a:ext uri="{0D108BD9-81ED-4DB2-BD59-A6C34878D82A}">
                    <a16:rowId xmlns:a16="http://schemas.microsoft.com/office/drawing/2014/main" val="10009"/>
                  </a:ext>
                </a:extLst>
              </a:tr>
              <a:tr h="298570">
                <a:tc>
                  <a:txBody>
                    <a:bodyPr/>
                    <a:lstStyle/>
                    <a:p>
                      <a:pPr algn="ctr">
                        <a:lnSpc>
                          <a:spcPct val="115000"/>
                        </a:lnSpc>
                        <a:spcAft>
                          <a:spcPts val="0"/>
                        </a:spcAft>
                      </a:pPr>
                      <a:r>
                        <a:rPr lang="es-EC" sz="11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tc>
                <a:tc>
                  <a:txBody>
                    <a:bodyPr/>
                    <a:lstStyle/>
                    <a:p>
                      <a:pPr algn="ctr">
                        <a:lnSpc>
                          <a:spcPct val="115000"/>
                        </a:lnSpc>
                        <a:spcAft>
                          <a:spcPts val="0"/>
                        </a:spcAft>
                      </a:pPr>
                      <a:r>
                        <a:rPr lang="es-EC" sz="1100">
                          <a:effectLst/>
                        </a:rPr>
                        <a:t>MUNDOLOMA S.A.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tc>
                  <a:txBody>
                    <a:bodyPr/>
                    <a:lstStyle/>
                    <a:p>
                      <a:pPr algn="ctr">
                        <a:lnSpc>
                          <a:spcPct val="115000"/>
                        </a:lnSpc>
                        <a:spcAft>
                          <a:spcPts val="0"/>
                        </a:spcAft>
                      </a:pPr>
                      <a:r>
                        <a:rPr lang="es-EC" sz="1100">
                          <a:effectLst/>
                        </a:rPr>
                        <a:t>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extLst>
                  <a:ext uri="{0D108BD9-81ED-4DB2-BD59-A6C34878D82A}">
                    <a16:rowId xmlns:a16="http://schemas.microsoft.com/office/drawing/2014/main" val="10010"/>
                  </a:ext>
                </a:extLst>
              </a:tr>
              <a:tr h="298570">
                <a:tc>
                  <a:txBody>
                    <a:bodyPr/>
                    <a:lstStyle/>
                    <a:p>
                      <a:pPr algn="ctr">
                        <a:lnSpc>
                          <a:spcPct val="115000"/>
                        </a:lnSpc>
                        <a:spcAft>
                          <a:spcPts val="0"/>
                        </a:spcAft>
                      </a:pPr>
                      <a:r>
                        <a:rPr lang="es-EC" sz="1100">
                          <a:effectLst/>
                        </a:rPr>
                        <a:t>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tc>
                <a:tc>
                  <a:txBody>
                    <a:bodyPr/>
                    <a:lstStyle/>
                    <a:p>
                      <a:pPr algn="ctr">
                        <a:lnSpc>
                          <a:spcPct val="115000"/>
                        </a:lnSpc>
                        <a:spcAft>
                          <a:spcPts val="0"/>
                        </a:spcAft>
                      </a:pPr>
                      <a:r>
                        <a:rPr lang="es-EC" sz="1100">
                          <a:effectLst/>
                        </a:rPr>
                        <a:t>ROSAS DEL ÁLAMO ROSALAMO CIA.LTDA.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tc>
                  <a:txBody>
                    <a:bodyPr/>
                    <a:lstStyle/>
                    <a:p>
                      <a:pPr algn="ctr">
                        <a:lnSpc>
                          <a:spcPct val="115000"/>
                        </a:lnSpc>
                        <a:spcAft>
                          <a:spcPts val="0"/>
                        </a:spcAft>
                      </a:pPr>
                      <a:r>
                        <a:rPr lang="es-EC" sz="1100">
                          <a:effectLst/>
                        </a:rPr>
                        <a:t>2017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extLst>
                  <a:ext uri="{0D108BD9-81ED-4DB2-BD59-A6C34878D82A}">
                    <a16:rowId xmlns:a16="http://schemas.microsoft.com/office/drawing/2014/main" val="10011"/>
                  </a:ext>
                </a:extLst>
              </a:tr>
              <a:tr h="298570">
                <a:tc>
                  <a:txBody>
                    <a:bodyPr/>
                    <a:lstStyle/>
                    <a:p>
                      <a:pPr algn="ctr">
                        <a:lnSpc>
                          <a:spcPct val="115000"/>
                        </a:lnSpc>
                        <a:spcAft>
                          <a:spcPts val="0"/>
                        </a:spcAft>
                      </a:pPr>
                      <a:r>
                        <a:rPr lang="es-EC" sz="1100">
                          <a:effectLst/>
                        </a:rPr>
                        <a:t>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tc>
                <a:tc>
                  <a:txBody>
                    <a:bodyPr/>
                    <a:lstStyle/>
                    <a:p>
                      <a:pPr algn="ctr">
                        <a:lnSpc>
                          <a:spcPct val="115000"/>
                        </a:lnSpc>
                        <a:spcAft>
                          <a:spcPts val="0"/>
                        </a:spcAft>
                      </a:pPr>
                      <a:r>
                        <a:rPr lang="es-EC" sz="1100">
                          <a:effectLst/>
                        </a:rPr>
                        <a:t>ROSES&amp;ROSES EXPORTADORA S.A.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tc>
                  <a:txBody>
                    <a:bodyPr/>
                    <a:lstStyle/>
                    <a:p>
                      <a:pPr algn="ctr">
                        <a:lnSpc>
                          <a:spcPct val="115000"/>
                        </a:lnSpc>
                        <a:spcAft>
                          <a:spcPts val="0"/>
                        </a:spcAft>
                      </a:pPr>
                      <a:r>
                        <a:rPr lang="es-EC" sz="1100" dirty="0">
                          <a:effectLst/>
                        </a:rPr>
                        <a:t>2018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extLst>
                  <a:ext uri="{0D108BD9-81ED-4DB2-BD59-A6C34878D82A}">
                    <a16:rowId xmlns:a16="http://schemas.microsoft.com/office/drawing/2014/main" val="10012"/>
                  </a:ext>
                </a:extLst>
              </a:tr>
              <a:tr h="298570">
                <a:tc>
                  <a:txBody>
                    <a:bodyPr/>
                    <a:lstStyle/>
                    <a:p>
                      <a:pPr algn="ctr">
                        <a:lnSpc>
                          <a:spcPct val="115000"/>
                        </a:lnSpc>
                        <a:spcAft>
                          <a:spcPts val="0"/>
                        </a:spcAft>
                      </a:pPr>
                      <a:r>
                        <a:rPr lang="es-EC" sz="1100">
                          <a:effectLst/>
                        </a:rPr>
                        <a:t>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tc>
                <a:tc>
                  <a:txBody>
                    <a:bodyPr/>
                    <a:lstStyle/>
                    <a:p>
                      <a:pPr algn="ctr">
                        <a:lnSpc>
                          <a:spcPct val="115000"/>
                        </a:lnSpc>
                        <a:spcAft>
                          <a:spcPts val="0"/>
                        </a:spcAft>
                      </a:pPr>
                      <a:r>
                        <a:rPr lang="es-EC" sz="1100">
                          <a:effectLst/>
                        </a:rPr>
                        <a:t>VERAFLOWERS CIA. LTDA.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tc>
                  <a:txBody>
                    <a:bodyPr/>
                    <a:lstStyle/>
                    <a:p>
                      <a:pPr algn="ctr">
                        <a:lnSpc>
                          <a:spcPct val="115000"/>
                        </a:lnSpc>
                        <a:spcAft>
                          <a:spcPts val="0"/>
                        </a:spcAft>
                      </a:pPr>
                      <a:r>
                        <a:rPr lang="es-EC" sz="1100">
                          <a:effectLst/>
                        </a:rPr>
                        <a:t>2018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extLst>
                  <a:ext uri="{0D108BD9-81ED-4DB2-BD59-A6C34878D82A}">
                    <a16:rowId xmlns:a16="http://schemas.microsoft.com/office/drawing/2014/main" val="10013"/>
                  </a:ext>
                </a:extLst>
              </a:tr>
              <a:tr h="298570">
                <a:tc>
                  <a:txBody>
                    <a:bodyPr/>
                    <a:lstStyle/>
                    <a:p>
                      <a:pPr algn="ctr">
                        <a:lnSpc>
                          <a:spcPct val="115000"/>
                        </a:lnSpc>
                        <a:spcAft>
                          <a:spcPts val="0"/>
                        </a:spcAft>
                      </a:pPr>
                      <a:r>
                        <a:rPr lang="es-EC" sz="1100">
                          <a:effectLst/>
                        </a:rPr>
                        <a:t>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tc>
                <a:tc>
                  <a:txBody>
                    <a:bodyPr/>
                    <a:lstStyle/>
                    <a:p>
                      <a:pPr algn="ctr">
                        <a:lnSpc>
                          <a:spcPct val="115000"/>
                        </a:lnSpc>
                        <a:spcAft>
                          <a:spcPts val="0"/>
                        </a:spcAft>
                      </a:pPr>
                      <a:r>
                        <a:rPr lang="es-EC" sz="1100">
                          <a:effectLst/>
                        </a:rPr>
                        <a:t>VERTUFLORES CIA. LTDA.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tc>
                  <a:txBody>
                    <a:bodyPr/>
                    <a:lstStyle/>
                    <a:p>
                      <a:pPr algn="ctr">
                        <a:lnSpc>
                          <a:spcPct val="115000"/>
                        </a:lnSpc>
                        <a:spcAft>
                          <a:spcPts val="0"/>
                        </a:spcAft>
                      </a:pPr>
                      <a:r>
                        <a:rPr lang="es-EC" sz="1100" dirty="0">
                          <a:effectLst/>
                        </a:rPr>
                        <a:t>2016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30" marR="43630" marT="0" marB="0" anchor="b"/>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608153074"/>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b="1" dirty="0" smtClean="0">
                <a:solidFill>
                  <a:schemeClr val="accent3">
                    <a:lumMod val="50000"/>
                  </a:schemeClr>
                </a:solidFill>
                <a:latin typeface="Times New Roman"/>
                <a:cs typeface="Times New Roman"/>
              </a:rPr>
              <a:t>Chi </a:t>
            </a:r>
            <a:r>
              <a:rPr lang="es-EC" b="1" dirty="0">
                <a:solidFill>
                  <a:schemeClr val="accent3">
                    <a:lumMod val="50000"/>
                  </a:schemeClr>
                </a:solidFill>
                <a:latin typeface="Times New Roman"/>
                <a:cs typeface="Times New Roman"/>
              </a:rPr>
              <a:t>Cuadrado</a:t>
            </a:r>
            <a:endParaRPr lang="es-E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ES" sz="2000" dirty="0">
                    <a:latin typeface="Times New Roman"/>
                    <a:cs typeface="Times New Roman"/>
                  </a:rPr>
                  <a:t>El Estadístico de prueba </a:t>
                </a:r>
                <a:r>
                  <a:rPr lang="es-ES" sz="2000" dirty="0" smtClean="0">
                    <a:latin typeface="Times New Roman"/>
                    <a:cs typeface="Times New Roman"/>
                  </a:rPr>
                  <a:t>para efectos de este trabajo de investigación es:</a:t>
                </a:r>
              </a:p>
              <a:p>
                <a:endParaRPr lang="es-ES" sz="2000" dirty="0">
                  <a:latin typeface="Times New Roman"/>
                  <a:cs typeface="Times New Roman"/>
                </a:endParaRPr>
              </a:p>
              <a:p>
                <a:pPr marL="0" indent="0">
                  <a:buNone/>
                </a:pPr>
                <a14:m>
                  <m:oMathPara xmlns:m="http://schemas.openxmlformats.org/officeDocument/2006/math">
                    <m:oMathParaPr>
                      <m:jc m:val="centerGroup"/>
                    </m:oMathParaPr>
                    <m:oMath xmlns:m="http://schemas.openxmlformats.org/officeDocument/2006/math">
                      <m:sSup>
                        <m:sSupPr>
                          <m:ctrlPr>
                            <a:rPr lang="es-EC" sz="2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s-EC" sz="2000">
                              <a:latin typeface="Cambria Math" panose="02040503050406030204" pitchFamily="18" charset="0"/>
                              <a:ea typeface="Calibri" panose="020F0502020204030204" pitchFamily="34" charset="0"/>
                              <a:cs typeface="Times New Roman" panose="02020603050405020304" pitchFamily="18" charset="0"/>
                            </a:rPr>
                            <m:t>x</m:t>
                          </m:r>
                        </m:e>
                        <m:sup>
                          <m:r>
                            <a:rPr lang="es-EC" sz="2000">
                              <a:latin typeface="Cambria Math" panose="02040503050406030204" pitchFamily="18" charset="0"/>
                              <a:ea typeface="Calibri" panose="020F0502020204030204" pitchFamily="34" charset="0"/>
                              <a:cs typeface="Times New Roman" panose="02020603050405020304" pitchFamily="18" charset="0"/>
                            </a:rPr>
                            <m:t>2</m:t>
                          </m:r>
                        </m:sup>
                      </m:sSup>
                      <m:r>
                        <a:rPr lang="es-EC" sz="2000" i="1">
                          <a:latin typeface="Cambria Math" panose="02040503050406030204" pitchFamily="18" charset="0"/>
                          <a:ea typeface="Calibri" panose="020F0502020204030204" pitchFamily="34" charset="0"/>
                          <a:cs typeface="Times New Roman" panose="02020603050405020304" pitchFamily="18" charset="0"/>
                        </a:rPr>
                        <m:t>=</m:t>
                      </m:r>
                      <m:f>
                        <m:fPr>
                          <m:ctrlPr>
                            <a:rPr lang="es-EC" sz="20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EC" sz="2000" i="1">
                                  <a:latin typeface="Cambria Math" panose="02040503050406030204" pitchFamily="18" charset="0"/>
                                  <a:ea typeface="Calibri" panose="020F0502020204030204" pitchFamily="34" charset="0"/>
                                  <a:cs typeface="Times New Roman" panose="02020603050405020304" pitchFamily="18" charset="0"/>
                                </a:rPr>
                              </m:ctrlPr>
                            </m:sSupPr>
                            <m:e>
                              <m:r>
                                <a:rPr lang="es-EC" sz="2000" i="1">
                                  <a:latin typeface="Cambria Math" panose="02040503050406030204" pitchFamily="18" charset="0"/>
                                  <a:ea typeface="Calibri" panose="020F0502020204030204" pitchFamily="34" charset="0"/>
                                  <a:cs typeface="Times New Roman" panose="02020603050405020304" pitchFamily="18" charset="0"/>
                                </a:rPr>
                                <m:t>∑(</m:t>
                              </m:r>
                              <m:r>
                                <a:rPr lang="es-EC" sz="2000" i="1">
                                  <a:latin typeface="Cambria Math" panose="02040503050406030204" pitchFamily="18" charset="0"/>
                                  <a:ea typeface="Calibri" panose="020F0502020204030204" pitchFamily="34" charset="0"/>
                                  <a:cs typeface="Times New Roman" panose="02020603050405020304" pitchFamily="18" charset="0"/>
                                </a:rPr>
                                <m:t>𝑓𝑜</m:t>
                              </m:r>
                              <m:r>
                                <a:rPr lang="es-EC" sz="2000" i="1">
                                  <a:latin typeface="Cambria Math" panose="02040503050406030204" pitchFamily="18" charset="0"/>
                                  <a:ea typeface="Calibri" panose="020F0502020204030204" pitchFamily="34" charset="0"/>
                                  <a:cs typeface="Times New Roman" panose="02020603050405020304" pitchFamily="18" charset="0"/>
                                </a:rPr>
                                <m:t>−</m:t>
                              </m:r>
                              <m:r>
                                <a:rPr lang="es-EC" sz="2000" i="1">
                                  <a:latin typeface="Cambria Math" panose="02040503050406030204" pitchFamily="18" charset="0"/>
                                  <a:ea typeface="Calibri" panose="020F0502020204030204" pitchFamily="34" charset="0"/>
                                  <a:cs typeface="Times New Roman" panose="02020603050405020304" pitchFamily="18" charset="0"/>
                                </a:rPr>
                                <m:t>𝑓𝑒</m:t>
                              </m:r>
                              <m:r>
                                <a:rPr lang="es-EC" sz="2000" i="1">
                                  <a:latin typeface="Cambria Math" panose="02040503050406030204" pitchFamily="18" charset="0"/>
                                  <a:ea typeface="Calibri" panose="020F0502020204030204" pitchFamily="34" charset="0"/>
                                  <a:cs typeface="Times New Roman" panose="02020603050405020304" pitchFamily="18" charset="0"/>
                                </a:rPr>
                                <m:t>)</m:t>
                              </m:r>
                            </m:e>
                            <m:sup>
                              <m:r>
                                <a:rPr lang="es-EC" sz="2000" i="1">
                                  <a:latin typeface="Cambria Math" panose="02040503050406030204" pitchFamily="18" charset="0"/>
                                  <a:ea typeface="Calibri" panose="020F0502020204030204" pitchFamily="34" charset="0"/>
                                  <a:cs typeface="Times New Roman" panose="02020603050405020304" pitchFamily="18" charset="0"/>
                                </a:rPr>
                                <m:t>2</m:t>
                              </m:r>
                            </m:sup>
                          </m:sSup>
                        </m:num>
                        <m:den>
                          <m:r>
                            <a:rPr lang="es-EC" sz="2000" i="1">
                              <a:latin typeface="Cambria Math" panose="02040503050406030204" pitchFamily="18" charset="0"/>
                              <a:ea typeface="Calibri" panose="020F0502020204030204" pitchFamily="34" charset="0"/>
                              <a:cs typeface="Times New Roman" panose="02020603050405020304" pitchFamily="18" charset="0"/>
                            </a:rPr>
                            <m:t>𝑓𝑒</m:t>
                          </m:r>
                        </m:den>
                      </m:f>
                    </m:oMath>
                  </m:oMathPara>
                </a14:m>
                <a:endParaRPr lang="es-ES" sz="2000" dirty="0" smtClean="0">
                  <a:latin typeface="Times New Roman"/>
                  <a:cs typeface="Times New Roman"/>
                </a:endParaRPr>
              </a:p>
              <a:p>
                <a:pPr marL="0" indent="0">
                  <a:buNone/>
                </a:pPr>
                <a:endParaRPr lang="es-ES" sz="2000" dirty="0">
                  <a:latin typeface="Times New Roman"/>
                  <a:cs typeface="Times New Roman"/>
                </a:endParaRPr>
              </a:p>
              <a:p>
                <a:pPr marL="0" indent="0">
                  <a:buNone/>
                </a:pPr>
                <a:r>
                  <a:rPr lang="es-ES" sz="2000" b="1" dirty="0" smtClean="0">
                    <a:latin typeface="Times New Roman"/>
                    <a:cs typeface="Times New Roman"/>
                  </a:rPr>
                  <a:t>Formulación de la Hipótesis:</a:t>
                </a:r>
              </a:p>
              <a:p>
                <a:pPr marL="0" indent="0">
                  <a:buNone/>
                </a:pPr>
                <a:endParaRPr lang="es-ES" sz="2000" b="1" dirty="0" smtClean="0">
                  <a:latin typeface="Times New Roman"/>
                  <a:cs typeface="Times New Roman"/>
                </a:endParaRPr>
              </a:p>
              <a:p>
                <a:r>
                  <a:rPr lang="es-EC" sz="2000" b="1" dirty="0">
                    <a:latin typeface="Times New Roman"/>
                    <a:cs typeface="Times New Roman"/>
                  </a:rPr>
                  <a:t>Ho: </a:t>
                </a:r>
                <a:r>
                  <a:rPr lang="es-EC" sz="2000" dirty="0">
                    <a:latin typeface="Times New Roman"/>
                    <a:cs typeface="Times New Roman"/>
                  </a:rPr>
                  <a:t>El mercado ruso NO incide en la rentabilidad del sector florícola de Pichincha</a:t>
                </a:r>
                <a:endParaRPr lang="es-ES" sz="2000" dirty="0">
                  <a:latin typeface="Times New Roman"/>
                  <a:cs typeface="Times New Roman"/>
                </a:endParaRPr>
              </a:p>
              <a:p>
                <a:r>
                  <a:rPr lang="es-EC" sz="2000" b="1" dirty="0">
                    <a:latin typeface="Times New Roman"/>
                    <a:cs typeface="Times New Roman"/>
                  </a:rPr>
                  <a:t>H1: </a:t>
                </a:r>
                <a:r>
                  <a:rPr lang="es-EC" sz="2000" dirty="0">
                    <a:latin typeface="Times New Roman"/>
                    <a:cs typeface="Times New Roman"/>
                  </a:rPr>
                  <a:t>El mercado ruso incide en la rentabilidad del sector florícola de Pichincha</a:t>
                </a:r>
                <a:endParaRPr lang="es-ES" sz="2000" dirty="0">
                  <a:latin typeface="Times New Roman"/>
                  <a:cs typeface="Times New Roman"/>
                </a:endParaRPr>
              </a:p>
              <a:p>
                <a:pPr marL="0" indent="0">
                  <a:buNone/>
                </a:pPr>
                <a:endParaRPr lang="es-ES" sz="2000" b="1" dirty="0" smtClean="0">
                  <a:latin typeface="Times New Roman"/>
                  <a:cs typeface="Times New Roman"/>
                </a:endParaRPr>
              </a:p>
              <a:p>
                <a:pPr marL="0" indent="0">
                  <a:buNone/>
                </a:pPr>
                <a:endParaRPr lang="es-ES" sz="2000" dirty="0">
                  <a:latin typeface="Times New Roman"/>
                  <a:cs typeface="Times New Roman"/>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556" t="-809"/>
                </a:stretch>
              </a:blipFill>
            </p:spPr>
            <p:txBody>
              <a:bodyPr/>
              <a:lstStyle/>
              <a:p>
                <a:r>
                  <a:rPr lang="es-ES">
                    <a:noFill/>
                  </a:rPr>
                  <a:t> </a:t>
                </a:r>
              </a:p>
            </p:txBody>
          </p:sp>
        </mc:Fallback>
      </mc:AlternateContent>
      <p:sp>
        <p:nvSpPr>
          <p:cNvPr id="4" name="Rectangle 8"/>
          <p:cNvSpPr/>
          <p:nvPr/>
        </p:nvSpPr>
        <p:spPr>
          <a:xfrm>
            <a:off x="421168" y="5084472"/>
            <a:ext cx="4439861" cy="461665"/>
          </a:xfrm>
          <a:prstGeom prst="rect">
            <a:avLst/>
          </a:prstGeom>
        </p:spPr>
        <p:txBody>
          <a:bodyPr wrap="square">
            <a:spAutoFit/>
          </a:bodyPr>
          <a:lstStyle/>
          <a:p>
            <a:pPr indent="180340" algn="just">
              <a:lnSpc>
                <a:spcPct val="150000"/>
              </a:lnSpc>
              <a:spcAft>
                <a:spcPts val="800"/>
              </a:spcAft>
            </a:pPr>
            <a:r>
              <a:rPr lang="es-EC" sz="1400" b="1" dirty="0">
                <a:latin typeface="Times New Roman" panose="02020603050405020304" pitchFamily="18" charset="0"/>
                <a:ea typeface="Times New Roman" panose="02020603050405020304" pitchFamily="18" charset="0"/>
              </a:rPr>
              <a:t>MARGEN DE ERROR TOLERABLE</a:t>
            </a:r>
            <a:r>
              <a:rPr lang="es-EC" sz="1600" b="1" dirty="0">
                <a:latin typeface="Arial" panose="020B0604020202020204" pitchFamily="34" charset="0"/>
                <a:ea typeface="Times New Roman" panose="02020603050405020304" pitchFamily="18" charset="0"/>
              </a:rPr>
              <a:t>       </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 0,05</a:t>
            </a:r>
            <a:endParaRPr lang="es-EC"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2415816"/>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b="1" dirty="0" smtClean="0">
                <a:solidFill>
                  <a:schemeClr val="accent3">
                    <a:lumMod val="50000"/>
                  </a:schemeClr>
                </a:solidFill>
                <a:latin typeface="Times New Roman"/>
                <a:cs typeface="Times New Roman"/>
              </a:rPr>
              <a:t>Chi Cuadrado</a:t>
            </a:r>
            <a:endParaRPr lang="es-ES" dirty="0"/>
          </a:p>
        </p:txBody>
      </p:sp>
      <p:sp>
        <p:nvSpPr>
          <p:cNvPr id="5" name="Marcador de texto 4"/>
          <p:cNvSpPr>
            <a:spLocks noGrp="1"/>
          </p:cNvSpPr>
          <p:nvPr>
            <p:ph type="body" idx="1"/>
          </p:nvPr>
        </p:nvSpPr>
        <p:spPr/>
        <p:txBody>
          <a:bodyPr/>
          <a:lstStyle/>
          <a:p>
            <a:r>
              <a:rPr lang="es-ES" sz="3200" dirty="0">
                <a:solidFill>
                  <a:schemeClr val="accent3">
                    <a:lumMod val="50000"/>
                  </a:schemeClr>
                </a:solidFill>
                <a:latin typeface="Times New Roman"/>
                <a:ea typeface="+mj-ea"/>
                <a:cs typeface="Times New Roman"/>
              </a:rPr>
              <a:t>Frecuencias Observadas </a:t>
            </a:r>
          </a:p>
        </p:txBody>
      </p:sp>
      <p:graphicFrame>
        <p:nvGraphicFramePr>
          <p:cNvPr id="4" name="Marcador de contenido 3"/>
          <p:cNvGraphicFramePr>
            <a:graphicFrameLocks noGrp="1"/>
          </p:cNvGraphicFramePr>
          <p:nvPr>
            <p:ph sz="half" idx="2"/>
            <p:extLst>
              <p:ext uri="{D42A27DB-BD31-4B8C-83A1-F6EECF244321}">
                <p14:modId xmlns:p14="http://schemas.microsoft.com/office/powerpoint/2010/main" val="3848521892"/>
              </p:ext>
            </p:extLst>
          </p:nvPr>
        </p:nvGraphicFramePr>
        <p:xfrm>
          <a:off x="610740" y="2386748"/>
          <a:ext cx="5385777" cy="1542288"/>
        </p:xfrm>
        <a:graphic>
          <a:graphicData uri="http://schemas.openxmlformats.org/drawingml/2006/table">
            <a:tbl>
              <a:tblPr firstRow="1" firstCol="1" bandRow="1">
                <a:tableStyleId>{68D230F3-CF80-4859-8CE7-A43EE81993B5}</a:tableStyleId>
              </a:tblPr>
              <a:tblGrid>
                <a:gridCol w="1312091">
                  <a:extLst>
                    <a:ext uri="{9D8B030D-6E8A-4147-A177-3AD203B41FA5}">
                      <a16:colId xmlns:a16="http://schemas.microsoft.com/office/drawing/2014/main" val="20000"/>
                    </a:ext>
                  </a:extLst>
                </a:gridCol>
                <a:gridCol w="660974">
                  <a:extLst>
                    <a:ext uri="{9D8B030D-6E8A-4147-A177-3AD203B41FA5}">
                      <a16:colId xmlns:a16="http://schemas.microsoft.com/office/drawing/2014/main" val="20001"/>
                    </a:ext>
                  </a:extLst>
                </a:gridCol>
                <a:gridCol w="660974">
                  <a:extLst>
                    <a:ext uri="{9D8B030D-6E8A-4147-A177-3AD203B41FA5}">
                      <a16:colId xmlns:a16="http://schemas.microsoft.com/office/drawing/2014/main" val="20002"/>
                    </a:ext>
                  </a:extLst>
                </a:gridCol>
                <a:gridCol w="575163">
                  <a:extLst>
                    <a:ext uri="{9D8B030D-6E8A-4147-A177-3AD203B41FA5}">
                      <a16:colId xmlns:a16="http://schemas.microsoft.com/office/drawing/2014/main" val="20003"/>
                    </a:ext>
                  </a:extLst>
                </a:gridCol>
                <a:gridCol w="779253">
                  <a:extLst>
                    <a:ext uri="{9D8B030D-6E8A-4147-A177-3AD203B41FA5}">
                      <a16:colId xmlns:a16="http://schemas.microsoft.com/office/drawing/2014/main" val="20004"/>
                    </a:ext>
                  </a:extLst>
                </a:gridCol>
                <a:gridCol w="779253">
                  <a:extLst>
                    <a:ext uri="{9D8B030D-6E8A-4147-A177-3AD203B41FA5}">
                      <a16:colId xmlns:a16="http://schemas.microsoft.com/office/drawing/2014/main" val="20005"/>
                    </a:ext>
                  </a:extLst>
                </a:gridCol>
                <a:gridCol w="618069">
                  <a:extLst>
                    <a:ext uri="{9D8B030D-6E8A-4147-A177-3AD203B41FA5}">
                      <a16:colId xmlns:a16="http://schemas.microsoft.com/office/drawing/2014/main" val="20006"/>
                    </a:ext>
                  </a:extLst>
                </a:gridCol>
              </a:tblGrid>
              <a:tr h="409575">
                <a:tc rowSpan="2">
                  <a:txBody>
                    <a:bodyPr/>
                    <a:lstStyle/>
                    <a:p>
                      <a:pPr algn="ctr">
                        <a:lnSpc>
                          <a:spcPct val="115000"/>
                        </a:lnSpc>
                        <a:spcAft>
                          <a:spcPts val="0"/>
                        </a:spcAft>
                      </a:pPr>
                      <a:r>
                        <a:rPr lang="es-ES" sz="1100" dirty="0">
                          <a:effectLst/>
                        </a:rPr>
                        <a:t>¿La florícola donde usted trabaja experimentó una caída de Rentabilidad?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gridSpan="5">
                  <a:txBody>
                    <a:bodyPr/>
                    <a:lstStyle/>
                    <a:p>
                      <a:pPr algn="ctr">
                        <a:lnSpc>
                          <a:spcPct val="115000"/>
                        </a:lnSpc>
                        <a:spcAft>
                          <a:spcPts val="0"/>
                        </a:spcAft>
                      </a:pPr>
                      <a:r>
                        <a:rPr lang="es-ES" sz="1100" dirty="0">
                          <a:effectLst/>
                        </a:rPr>
                        <a:t>¿Cuál es el principal mercado al que exporta su </a:t>
                      </a:r>
                      <a:r>
                        <a:rPr lang="es-ES" sz="1100" dirty="0" smtClean="0">
                          <a:effectLst/>
                        </a:rPr>
                        <a:t>producción?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0"/>
                        </a:spcAft>
                      </a:pPr>
                      <a:r>
                        <a:rPr lang="es-ES" sz="1100">
                          <a:effectLst/>
                        </a:rPr>
                        <a:t>TOTAL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extLst>
                  <a:ext uri="{0D108BD9-81ED-4DB2-BD59-A6C34878D82A}">
                    <a16:rowId xmlns:a16="http://schemas.microsoft.com/office/drawing/2014/main" val="10000"/>
                  </a:ext>
                </a:extLst>
              </a:tr>
              <a:tr h="190500">
                <a:tc vMerge="1">
                  <a:txBody>
                    <a:bodyPr/>
                    <a:lstStyle/>
                    <a:p>
                      <a:endParaRPr lang="es-ES"/>
                    </a:p>
                  </a:txBody>
                  <a:tcPr/>
                </a:tc>
                <a:tc>
                  <a:txBody>
                    <a:bodyPr/>
                    <a:lstStyle/>
                    <a:p>
                      <a:pPr algn="ctr">
                        <a:lnSpc>
                          <a:spcPct val="115000"/>
                        </a:lnSpc>
                        <a:spcAft>
                          <a:spcPts val="0"/>
                        </a:spcAft>
                      </a:pPr>
                      <a:r>
                        <a:rPr lang="es-ES" sz="1100" dirty="0">
                          <a:effectLst/>
                        </a:rPr>
                        <a:t>USA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Europa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dirty="0">
                          <a:effectLst/>
                        </a:rPr>
                        <a:t>Local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Rusia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Asia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vMerge="1">
                  <a:txBody>
                    <a:bodyPr/>
                    <a:lstStyle/>
                    <a:p>
                      <a:endParaRPr lang="es-ES"/>
                    </a:p>
                  </a:txBody>
                  <a:tcPr/>
                </a:tc>
                <a:extLst>
                  <a:ext uri="{0D108BD9-81ED-4DB2-BD59-A6C34878D82A}">
                    <a16:rowId xmlns:a16="http://schemas.microsoft.com/office/drawing/2014/main" val="10001"/>
                  </a:ext>
                </a:extLst>
              </a:tr>
              <a:tr h="190500">
                <a:tc>
                  <a:txBody>
                    <a:bodyPr/>
                    <a:lstStyle/>
                    <a:p>
                      <a:pPr algn="ctr">
                        <a:lnSpc>
                          <a:spcPct val="115000"/>
                        </a:lnSpc>
                        <a:spcAft>
                          <a:spcPts val="0"/>
                        </a:spcAft>
                      </a:pPr>
                      <a:r>
                        <a:rPr lang="es-ES" sz="1100">
                          <a:effectLst/>
                        </a:rPr>
                        <a:t>NO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1,00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1,00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2,00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extLst>
                  <a:ext uri="{0D108BD9-81ED-4DB2-BD59-A6C34878D82A}">
                    <a16:rowId xmlns:a16="http://schemas.microsoft.com/office/drawing/2014/main" val="10002"/>
                  </a:ext>
                </a:extLst>
              </a:tr>
              <a:tr h="190500">
                <a:tc>
                  <a:txBody>
                    <a:bodyPr/>
                    <a:lstStyle/>
                    <a:p>
                      <a:pPr algn="ctr">
                        <a:lnSpc>
                          <a:spcPct val="115000"/>
                        </a:lnSpc>
                        <a:spcAft>
                          <a:spcPts val="0"/>
                        </a:spcAft>
                      </a:pPr>
                      <a:r>
                        <a:rPr lang="es-ES" sz="1100">
                          <a:effectLst/>
                        </a:rPr>
                        <a:t>SI</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12,00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4,00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2,00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7,00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1,00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26,00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extLst>
                  <a:ext uri="{0D108BD9-81ED-4DB2-BD59-A6C34878D82A}">
                    <a16:rowId xmlns:a16="http://schemas.microsoft.com/office/drawing/2014/main" val="10003"/>
                  </a:ext>
                </a:extLst>
              </a:tr>
              <a:tr h="190500">
                <a:tc>
                  <a:txBody>
                    <a:bodyPr/>
                    <a:lstStyle/>
                    <a:p>
                      <a:pPr algn="ctr">
                        <a:lnSpc>
                          <a:spcPct val="115000"/>
                        </a:lnSpc>
                        <a:spcAft>
                          <a:spcPts val="0"/>
                        </a:spcAft>
                      </a:pPr>
                      <a:r>
                        <a:rPr lang="es-ES" sz="1100">
                          <a:effectLst/>
                        </a:rPr>
                        <a:t>TOTAL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12,00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dirty="0">
                          <a:effectLst/>
                        </a:rPr>
                        <a:t>4,00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3,00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a:effectLst/>
                        </a:rPr>
                        <a:t>7,00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dirty="0">
                          <a:effectLst/>
                        </a:rPr>
                        <a:t>2,00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tc>
                  <a:txBody>
                    <a:bodyPr/>
                    <a:lstStyle/>
                    <a:p>
                      <a:pPr algn="ctr">
                        <a:lnSpc>
                          <a:spcPct val="115000"/>
                        </a:lnSpc>
                        <a:spcAft>
                          <a:spcPts val="0"/>
                        </a:spcAft>
                      </a:pPr>
                      <a:r>
                        <a:rPr lang="es-ES" sz="1100" dirty="0">
                          <a:effectLst/>
                        </a:rPr>
                        <a:t>28,00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19" marR="66219" marT="0" marB="0" anchor="ctr"/>
                </a:tc>
                <a:extLst>
                  <a:ext uri="{0D108BD9-81ED-4DB2-BD59-A6C34878D82A}">
                    <a16:rowId xmlns:a16="http://schemas.microsoft.com/office/drawing/2014/main" val="10004"/>
                  </a:ext>
                </a:extLst>
              </a:tr>
            </a:tbl>
          </a:graphicData>
        </a:graphic>
      </p:graphicFrame>
      <p:sp>
        <p:nvSpPr>
          <p:cNvPr id="6" name="Marcador de texto 5"/>
          <p:cNvSpPr>
            <a:spLocks noGrp="1"/>
          </p:cNvSpPr>
          <p:nvPr>
            <p:ph type="body" sz="quarter" idx="3"/>
          </p:nvPr>
        </p:nvSpPr>
        <p:spPr/>
        <p:txBody>
          <a:bodyPr/>
          <a:lstStyle/>
          <a:p>
            <a:r>
              <a:rPr lang="es-ES" sz="3200" dirty="0">
                <a:solidFill>
                  <a:schemeClr val="accent3">
                    <a:lumMod val="50000"/>
                  </a:schemeClr>
                </a:solidFill>
                <a:latin typeface="Times New Roman"/>
                <a:ea typeface="+mj-ea"/>
                <a:cs typeface="Times New Roman"/>
              </a:rPr>
              <a:t>Frecuencias Esperadas </a:t>
            </a:r>
          </a:p>
        </p:txBody>
      </p:sp>
      <p:graphicFrame>
        <p:nvGraphicFramePr>
          <p:cNvPr id="8" name="Marcador de contenido 7"/>
          <p:cNvGraphicFramePr>
            <a:graphicFrameLocks noGrp="1"/>
          </p:cNvGraphicFramePr>
          <p:nvPr>
            <p:ph sz="quarter" idx="4"/>
            <p:extLst>
              <p:ext uri="{D42A27DB-BD31-4B8C-83A1-F6EECF244321}">
                <p14:modId xmlns:p14="http://schemas.microsoft.com/office/powerpoint/2010/main" val="1944090030"/>
              </p:ext>
            </p:extLst>
          </p:nvPr>
        </p:nvGraphicFramePr>
        <p:xfrm>
          <a:off x="6193368" y="2399411"/>
          <a:ext cx="5389562" cy="1542288"/>
        </p:xfrm>
        <a:graphic>
          <a:graphicData uri="http://schemas.openxmlformats.org/drawingml/2006/table">
            <a:tbl>
              <a:tblPr firstRow="1" firstCol="1" bandRow="1">
                <a:tableStyleId>{68D230F3-CF80-4859-8CE7-A43EE81993B5}</a:tableStyleId>
              </a:tblPr>
              <a:tblGrid>
                <a:gridCol w="1302636">
                  <a:extLst>
                    <a:ext uri="{9D8B030D-6E8A-4147-A177-3AD203B41FA5}">
                      <a16:colId xmlns:a16="http://schemas.microsoft.com/office/drawing/2014/main" val="20000"/>
                    </a:ext>
                  </a:extLst>
                </a:gridCol>
                <a:gridCol w="656211">
                  <a:extLst>
                    <a:ext uri="{9D8B030D-6E8A-4147-A177-3AD203B41FA5}">
                      <a16:colId xmlns:a16="http://schemas.microsoft.com/office/drawing/2014/main" val="20001"/>
                    </a:ext>
                  </a:extLst>
                </a:gridCol>
                <a:gridCol w="656211">
                  <a:extLst>
                    <a:ext uri="{9D8B030D-6E8A-4147-A177-3AD203B41FA5}">
                      <a16:colId xmlns:a16="http://schemas.microsoft.com/office/drawing/2014/main" val="20002"/>
                    </a:ext>
                  </a:extLst>
                </a:gridCol>
                <a:gridCol w="571018">
                  <a:extLst>
                    <a:ext uri="{9D8B030D-6E8A-4147-A177-3AD203B41FA5}">
                      <a16:colId xmlns:a16="http://schemas.microsoft.com/office/drawing/2014/main" val="20003"/>
                    </a:ext>
                  </a:extLst>
                </a:gridCol>
                <a:gridCol w="816234">
                  <a:extLst>
                    <a:ext uri="{9D8B030D-6E8A-4147-A177-3AD203B41FA5}">
                      <a16:colId xmlns:a16="http://schemas.microsoft.com/office/drawing/2014/main" val="20004"/>
                    </a:ext>
                  </a:extLst>
                </a:gridCol>
                <a:gridCol w="816234">
                  <a:extLst>
                    <a:ext uri="{9D8B030D-6E8A-4147-A177-3AD203B41FA5}">
                      <a16:colId xmlns:a16="http://schemas.microsoft.com/office/drawing/2014/main" val="20005"/>
                    </a:ext>
                  </a:extLst>
                </a:gridCol>
                <a:gridCol w="571018">
                  <a:extLst>
                    <a:ext uri="{9D8B030D-6E8A-4147-A177-3AD203B41FA5}">
                      <a16:colId xmlns:a16="http://schemas.microsoft.com/office/drawing/2014/main" val="20006"/>
                    </a:ext>
                  </a:extLst>
                </a:gridCol>
              </a:tblGrid>
              <a:tr h="372557">
                <a:tc rowSpan="2">
                  <a:txBody>
                    <a:bodyPr/>
                    <a:lstStyle/>
                    <a:p>
                      <a:pPr algn="ctr">
                        <a:lnSpc>
                          <a:spcPct val="115000"/>
                        </a:lnSpc>
                        <a:spcAft>
                          <a:spcPts val="0"/>
                        </a:spcAft>
                      </a:pPr>
                      <a:r>
                        <a:rPr lang="es-ES" sz="1100" dirty="0">
                          <a:effectLst/>
                        </a:rPr>
                        <a:t>¿La florícola donde usted trabaja experimentó una caída de Rentabilidad?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gridSpan="5">
                  <a:txBody>
                    <a:bodyPr/>
                    <a:lstStyle/>
                    <a:p>
                      <a:pPr algn="ctr">
                        <a:lnSpc>
                          <a:spcPct val="115000"/>
                        </a:lnSpc>
                        <a:spcAft>
                          <a:spcPts val="0"/>
                        </a:spcAft>
                      </a:pPr>
                      <a:r>
                        <a:rPr lang="es-ES" sz="1100" dirty="0">
                          <a:effectLst/>
                        </a:rPr>
                        <a:t>¿Cuál es el principal mercado al que exporta su </a:t>
                      </a:r>
                      <a:r>
                        <a:rPr lang="es-ES" sz="1100" dirty="0" err="1">
                          <a:effectLst/>
                        </a:rPr>
                        <a:t>producciòn</a:t>
                      </a:r>
                      <a:r>
                        <a:rPr lang="es-ES" sz="1100" dirty="0">
                          <a:effectLst/>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0"/>
                        </a:spcAft>
                      </a:pPr>
                      <a:r>
                        <a:rPr lang="es-ES" sz="1100">
                          <a:effectLst/>
                        </a:rPr>
                        <a:t>TOTAL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extLst>
                  <a:ext uri="{0D108BD9-81ED-4DB2-BD59-A6C34878D82A}">
                    <a16:rowId xmlns:a16="http://schemas.microsoft.com/office/drawing/2014/main" val="10000"/>
                  </a:ext>
                </a:extLst>
              </a:tr>
              <a:tr h="558836">
                <a:tc vMerge="1">
                  <a:txBody>
                    <a:bodyPr/>
                    <a:lstStyle/>
                    <a:p>
                      <a:endParaRPr lang="es-ES"/>
                    </a:p>
                  </a:txBody>
                  <a:tcPr/>
                </a:tc>
                <a:tc>
                  <a:txBody>
                    <a:bodyPr/>
                    <a:lstStyle/>
                    <a:p>
                      <a:pPr algn="ctr">
                        <a:lnSpc>
                          <a:spcPct val="115000"/>
                        </a:lnSpc>
                        <a:spcAft>
                          <a:spcPts val="0"/>
                        </a:spcAft>
                      </a:pPr>
                      <a:r>
                        <a:rPr lang="es-ES" sz="1100">
                          <a:effectLst/>
                        </a:rPr>
                        <a:t>USA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Europa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Local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Rusia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Asia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vMerge="1">
                  <a:txBody>
                    <a:bodyPr/>
                    <a:lstStyle/>
                    <a:p>
                      <a:endParaRPr lang="es-ES"/>
                    </a:p>
                  </a:txBody>
                  <a:tcPr/>
                </a:tc>
                <a:extLst>
                  <a:ext uri="{0D108BD9-81ED-4DB2-BD59-A6C34878D82A}">
                    <a16:rowId xmlns:a16="http://schemas.microsoft.com/office/drawing/2014/main" val="10001"/>
                  </a:ext>
                </a:extLst>
              </a:tr>
              <a:tr h="186279">
                <a:tc>
                  <a:txBody>
                    <a:bodyPr/>
                    <a:lstStyle/>
                    <a:p>
                      <a:pPr algn="ctr">
                        <a:lnSpc>
                          <a:spcPct val="115000"/>
                        </a:lnSpc>
                        <a:spcAft>
                          <a:spcPts val="0"/>
                        </a:spcAft>
                      </a:pPr>
                      <a:r>
                        <a:rPr lang="es-ES" sz="1100">
                          <a:effectLst/>
                        </a:rPr>
                        <a:t>NO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0,86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0,29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0,21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0,50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0,14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2,00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extLst>
                  <a:ext uri="{0D108BD9-81ED-4DB2-BD59-A6C34878D82A}">
                    <a16:rowId xmlns:a16="http://schemas.microsoft.com/office/drawing/2014/main" val="10002"/>
                  </a:ext>
                </a:extLst>
              </a:tr>
              <a:tr h="186279">
                <a:tc>
                  <a:txBody>
                    <a:bodyPr/>
                    <a:lstStyle/>
                    <a:p>
                      <a:pPr algn="ctr">
                        <a:lnSpc>
                          <a:spcPct val="115000"/>
                        </a:lnSpc>
                        <a:spcAft>
                          <a:spcPts val="0"/>
                        </a:spcAft>
                      </a:pPr>
                      <a:r>
                        <a:rPr lang="es-ES" sz="1100">
                          <a:effectLst/>
                        </a:rPr>
                        <a:t>SI</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11,14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3,71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2,79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6,50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1,86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26,00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extLst>
                  <a:ext uri="{0D108BD9-81ED-4DB2-BD59-A6C34878D82A}">
                    <a16:rowId xmlns:a16="http://schemas.microsoft.com/office/drawing/2014/main" val="10003"/>
                  </a:ext>
                </a:extLst>
              </a:tr>
              <a:tr h="186279">
                <a:tc>
                  <a:txBody>
                    <a:bodyPr/>
                    <a:lstStyle/>
                    <a:p>
                      <a:pPr algn="ctr">
                        <a:lnSpc>
                          <a:spcPct val="115000"/>
                        </a:lnSpc>
                        <a:spcAft>
                          <a:spcPts val="0"/>
                        </a:spcAft>
                      </a:pPr>
                      <a:r>
                        <a:rPr lang="es-ES" sz="1100">
                          <a:effectLst/>
                        </a:rPr>
                        <a:t>TOTAL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12,00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4,00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3,00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7,00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a:effectLst/>
                        </a:rPr>
                        <a:t>2,00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tc>
                  <a:txBody>
                    <a:bodyPr/>
                    <a:lstStyle/>
                    <a:p>
                      <a:pPr algn="ctr">
                        <a:lnSpc>
                          <a:spcPct val="115000"/>
                        </a:lnSpc>
                        <a:spcAft>
                          <a:spcPts val="0"/>
                        </a:spcAft>
                      </a:pPr>
                      <a:r>
                        <a:rPr lang="es-ES" sz="1100" dirty="0">
                          <a:effectLst/>
                        </a:rPr>
                        <a:t>28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65" marR="66265" marT="0" marB="0" anchor="ctr"/>
                </a:tc>
                <a:extLst>
                  <a:ext uri="{0D108BD9-81ED-4DB2-BD59-A6C34878D82A}">
                    <a16:rowId xmlns:a16="http://schemas.microsoft.com/office/drawing/2014/main" val="10004"/>
                  </a:ext>
                </a:extLst>
              </a:tr>
            </a:tbl>
          </a:graphicData>
        </a:graphic>
      </p:graphicFrame>
      <p:sp>
        <p:nvSpPr>
          <p:cNvPr id="9" name="CuadroTexto 8"/>
          <p:cNvSpPr txBox="1"/>
          <p:nvPr/>
        </p:nvSpPr>
        <p:spPr>
          <a:xfrm>
            <a:off x="3191986" y="4437449"/>
            <a:ext cx="5765180" cy="1200329"/>
          </a:xfrm>
          <a:prstGeom prst="rect">
            <a:avLst/>
          </a:prstGeom>
          <a:noFill/>
        </p:spPr>
        <p:txBody>
          <a:bodyPr wrap="square" rtlCol="0">
            <a:spAutoFit/>
          </a:bodyPr>
          <a:lstStyle/>
          <a:p>
            <a:pPr algn="ctr"/>
            <a:r>
              <a:rPr lang="es-EC" b="1" dirty="0" err="1"/>
              <a:t>gl</a:t>
            </a:r>
            <a:r>
              <a:rPr lang="es-EC" b="1" dirty="0"/>
              <a:t>:</a:t>
            </a:r>
            <a:r>
              <a:rPr lang="es-EC" dirty="0"/>
              <a:t> (2 – 1) x (5 – 1)</a:t>
            </a:r>
            <a:endParaRPr lang="es-ES" dirty="0"/>
          </a:p>
          <a:p>
            <a:pPr algn="ctr"/>
            <a:r>
              <a:rPr lang="es-EC" b="1" dirty="0" err="1"/>
              <a:t>gl</a:t>
            </a:r>
            <a:r>
              <a:rPr lang="es-EC" b="1" dirty="0"/>
              <a:t>:</a:t>
            </a:r>
            <a:r>
              <a:rPr lang="es-EC" dirty="0"/>
              <a:t> ( 1 ) x ( 4 )</a:t>
            </a:r>
            <a:endParaRPr lang="es-ES" dirty="0"/>
          </a:p>
          <a:p>
            <a:pPr algn="ctr"/>
            <a:r>
              <a:rPr lang="es-EC" b="1" dirty="0" err="1"/>
              <a:t>gl</a:t>
            </a:r>
            <a:r>
              <a:rPr lang="es-EC" b="1" dirty="0"/>
              <a:t>:</a:t>
            </a:r>
            <a:r>
              <a:rPr lang="es-EC" dirty="0"/>
              <a:t> 4</a:t>
            </a:r>
            <a:endParaRPr lang="es-ES" dirty="0"/>
          </a:p>
          <a:p>
            <a:endParaRPr lang="es-ES" dirty="0"/>
          </a:p>
        </p:txBody>
      </p:sp>
    </p:spTree>
    <p:extLst>
      <p:ext uri="{BB962C8B-B14F-4D97-AF65-F5344CB8AC3E}">
        <p14:creationId xmlns:p14="http://schemas.microsoft.com/office/powerpoint/2010/main" val="3443612909"/>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609600" y="140494"/>
            <a:ext cx="10972800" cy="740452"/>
          </a:xfrm>
        </p:spPr>
        <p:txBody>
          <a:bodyPr/>
          <a:lstStyle/>
          <a:p>
            <a:pPr algn="l"/>
            <a:r>
              <a:rPr lang="es-ES" sz="2400" b="1" dirty="0">
                <a:solidFill>
                  <a:schemeClr val="accent3">
                    <a:lumMod val="50000"/>
                  </a:schemeClr>
                </a:solidFill>
                <a:latin typeface="Times New Roman"/>
                <a:ea typeface="+mn-ea"/>
                <a:cs typeface="Times New Roman"/>
              </a:rPr>
              <a:t>Resultados de Chi Cuadrado</a:t>
            </a:r>
          </a:p>
        </p:txBody>
      </p:sp>
      <p:sp>
        <p:nvSpPr>
          <p:cNvPr id="10" name="Marcador de texto 9"/>
          <p:cNvSpPr>
            <a:spLocks noGrp="1"/>
          </p:cNvSpPr>
          <p:nvPr>
            <p:ph type="body" idx="1"/>
          </p:nvPr>
        </p:nvSpPr>
        <p:spPr>
          <a:xfrm>
            <a:off x="609600" y="913898"/>
            <a:ext cx="5386917" cy="639762"/>
          </a:xfrm>
        </p:spPr>
        <p:txBody>
          <a:bodyPr/>
          <a:lstStyle/>
          <a:p>
            <a:r>
              <a:rPr lang="es-EC" dirty="0">
                <a:solidFill>
                  <a:schemeClr val="accent3">
                    <a:lumMod val="50000"/>
                  </a:schemeClr>
                </a:solidFill>
                <a:latin typeface="Times New Roman"/>
                <a:cs typeface="Times New Roman"/>
              </a:rPr>
              <a:t>Matriz de Frecuencias Cálculos del Chi Cuadrado</a:t>
            </a:r>
            <a:endParaRPr lang="es-ES" dirty="0"/>
          </a:p>
        </p:txBody>
      </p:sp>
      <p:graphicFrame>
        <p:nvGraphicFramePr>
          <p:cNvPr id="9" name="Marcador de contenido 8"/>
          <p:cNvGraphicFramePr>
            <a:graphicFrameLocks noGrp="1"/>
          </p:cNvGraphicFramePr>
          <p:nvPr>
            <p:ph sz="half" idx="2"/>
            <p:extLst>
              <p:ext uri="{D42A27DB-BD31-4B8C-83A1-F6EECF244321}">
                <p14:modId xmlns:p14="http://schemas.microsoft.com/office/powerpoint/2010/main" val="2947235752"/>
              </p:ext>
            </p:extLst>
          </p:nvPr>
        </p:nvGraphicFramePr>
        <p:xfrm>
          <a:off x="709956" y="1587000"/>
          <a:ext cx="5099829" cy="4317952"/>
        </p:xfrm>
        <a:graphic>
          <a:graphicData uri="http://schemas.openxmlformats.org/drawingml/2006/table">
            <a:tbl>
              <a:tblPr firstRow="1" firstCol="1" bandRow="1">
                <a:tableStyleId>{68D230F3-CF80-4859-8CE7-A43EE81993B5}</a:tableStyleId>
              </a:tblPr>
              <a:tblGrid>
                <a:gridCol w="1287266">
                  <a:extLst>
                    <a:ext uri="{9D8B030D-6E8A-4147-A177-3AD203B41FA5}">
                      <a16:colId xmlns:a16="http://schemas.microsoft.com/office/drawing/2014/main" val="20000"/>
                    </a:ext>
                  </a:extLst>
                </a:gridCol>
                <a:gridCol w="1198490">
                  <a:extLst>
                    <a:ext uri="{9D8B030D-6E8A-4147-A177-3AD203B41FA5}">
                      <a16:colId xmlns:a16="http://schemas.microsoft.com/office/drawing/2014/main" val="20001"/>
                    </a:ext>
                  </a:extLst>
                </a:gridCol>
                <a:gridCol w="1198490">
                  <a:extLst>
                    <a:ext uri="{9D8B030D-6E8A-4147-A177-3AD203B41FA5}">
                      <a16:colId xmlns:a16="http://schemas.microsoft.com/office/drawing/2014/main" val="20002"/>
                    </a:ext>
                  </a:extLst>
                </a:gridCol>
                <a:gridCol w="1415583">
                  <a:extLst>
                    <a:ext uri="{9D8B030D-6E8A-4147-A177-3AD203B41FA5}">
                      <a16:colId xmlns:a16="http://schemas.microsoft.com/office/drawing/2014/main" val="20003"/>
                    </a:ext>
                  </a:extLst>
                </a:gridCol>
              </a:tblGrid>
              <a:tr h="239739">
                <a:tc>
                  <a:txBody>
                    <a:bodyPr/>
                    <a:lstStyle/>
                    <a:p>
                      <a:pPr algn="ctr">
                        <a:lnSpc>
                          <a:spcPct val="115000"/>
                        </a:lnSpc>
                        <a:spcAft>
                          <a:spcPts val="0"/>
                        </a:spcAft>
                      </a:pPr>
                      <a:r>
                        <a:rPr lang="es-ES" sz="1600" dirty="0" err="1">
                          <a:effectLst/>
                        </a:rPr>
                        <a:t>fo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ctr">
                        <a:lnSpc>
                          <a:spcPct val="115000"/>
                        </a:lnSpc>
                        <a:spcAft>
                          <a:spcPts val="0"/>
                        </a:spcAft>
                      </a:pPr>
                      <a:r>
                        <a:rPr lang="es-ES" sz="1600">
                          <a:effectLst/>
                        </a:rPr>
                        <a:t>fe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ctr">
                        <a:lnSpc>
                          <a:spcPct val="115000"/>
                        </a:lnSpc>
                        <a:spcAft>
                          <a:spcPts val="0"/>
                        </a:spcAft>
                      </a:pPr>
                      <a:r>
                        <a:rPr lang="es-ES" sz="1600" dirty="0" err="1">
                          <a:effectLst/>
                        </a:rPr>
                        <a:t>fo</a:t>
                      </a:r>
                      <a:r>
                        <a:rPr lang="es-ES" sz="1600" dirty="0">
                          <a:effectLst/>
                        </a:rPr>
                        <a:t> - fe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ctr">
                        <a:lnSpc>
                          <a:spcPct val="115000"/>
                        </a:lnSpc>
                        <a:spcAft>
                          <a:spcPts val="0"/>
                        </a:spcAft>
                      </a:pPr>
                      <a:r>
                        <a:rPr lang="es-ES" sz="1600" dirty="0">
                          <a:effectLst/>
                        </a:rPr>
                        <a:t>(</a:t>
                      </a:r>
                      <a:r>
                        <a:rPr lang="es-ES" sz="1600" dirty="0" err="1">
                          <a:effectLst/>
                        </a:rPr>
                        <a:t>fo</a:t>
                      </a:r>
                      <a:r>
                        <a:rPr lang="es-ES" sz="1600" dirty="0">
                          <a:effectLst/>
                        </a:rPr>
                        <a:t> - fe)^2/fe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extLst>
                  <a:ext uri="{0D108BD9-81ED-4DB2-BD59-A6C34878D82A}">
                    <a16:rowId xmlns:a16="http://schemas.microsoft.com/office/drawing/2014/main" val="10000"/>
                  </a:ext>
                </a:extLst>
              </a:tr>
              <a:tr h="471008">
                <a:tc>
                  <a:txBody>
                    <a:bodyPr/>
                    <a:lstStyle/>
                    <a:p>
                      <a:pPr algn="r">
                        <a:lnSpc>
                          <a:spcPct val="115000"/>
                        </a:lnSpc>
                        <a:spcAft>
                          <a:spcPts val="0"/>
                        </a:spcAft>
                      </a:pPr>
                      <a:r>
                        <a:rPr lang="es-ES" sz="1600" dirty="0">
                          <a:effectLst/>
                        </a:rPr>
                        <a:t>-</a:t>
                      </a:r>
                      <a:endParaRPr lang="es-E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a:effectLst/>
                        </a:rPr>
                        <a:t>0,86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a:effectLst/>
                        </a:rPr>
                        <a:t>-         0,86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0,86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extLst>
                  <a:ext uri="{0D108BD9-81ED-4DB2-BD59-A6C34878D82A}">
                    <a16:rowId xmlns:a16="http://schemas.microsoft.com/office/drawing/2014/main" val="10001"/>
                  </a:ext>
                </a:extLst>
              </a:tr>
              <a:tr h="239739">
                <a:tc>
                  <a:txBody>
                    <a:bodyPr/>
                    <a:lstStyle/>
                    <a:p>
                      <a:pPr algn="r">
                        <a:lnSpc>
                          <a:spcPct val="115000"/>
                        </a:lnSpc>
                        <a:spcAft>
                          <a:spcPts val="0"/>
                        </a:spcAft>
                      </a:pPr>
                      <a:r>
                        <a:rPr lang="es-ES" sz="1600" dirty="0">
                          <a:effectLst/>
                        </a:rPr>
                        <a:t>12,00</a:t>
                      </a:r>
                      <a:endParaRPr lang="es-E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11,14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0,86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0,07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extLst>
                  <a:ext uri="{0D108BD9-81ED-4DB2-BD59-A6C34878D82A}">
                    <a16:rowId xmlns:a16="http://schemas.microsoft.com/office/drawing/2014/main" val="10002"/>
                  </a:ext>
                </a:extLst>
              </a:tr>
              <a:tr h="471008">
                <a:tc>
                  <a:txBody>
                    <a:bodyPr/>
                    <a:lstStyle/>
                    <a:p>
                      <a:pPr algn="r">
                        <a:lnSpc>
                          <a:spcPct val="115000"/>
                        </a:lnSpc>
                        <a:spcAft>
                          <a:spcPts val="0"/>
                        </a:spcAft>
                      </a:pPr>
                      <a:r>
                        <a:rPr lang="es-ES" sz="1600" dirty="0">
                          <a:effectLst/>
                        </a:rPr>
                        <a:t>-</a:t>
                      </a:r>
                      <a:endParaRPr lang="es-E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0,29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         0,29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0,29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extLst>
                  <a:ext uri="{0D108BD9-81ED-4DB2-BD59-A6C34878D82A}">
                    <a16:rowId xmlns:a16="http://schemas.microsoft.com/office/drawing/2014/main" val="10003"/>
                  </a:ext>
                </a:extLst>
              </a:tr>
              <a:tr h="239739">
                <a:tc>
                  <a:txBody>
                    <a:bodyPr/>
                    <a:lstStyle/>
                    <a:p>
                      <a:pPr algn="r">
                        <a:lnSpc>
                          <a:spcPct val="115000"/>
                        </a:lnSpc>
                        <a:spcAft>
                          <a:spcPts val="0"/>
                        </a:spcAft>
                      </a:pPr>
                      <a:r>
                        <a:rPr lang="es-ES" sz="1600" dirty="0">
                          <a:effectLst/>
                        </a:rPr>
                        <a:t>4,00</a:t>
                      </a:r>
                      <a:endParaRPr lang="es-E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3,71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0,29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0,02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extLst>
                  <a:ext uri="{0D108BD9-81ED-4DB2-BD59-A6C34878D82A}">
                    <a16:rowId xmlns:a16="http://schemas.microsoft.com/office/drawing/2014/main" val="10004"/>
                  </a:ext>
                </a:extLst>
              </a:tr>
              <a:tr h="239739">
                <a:tc>
                  <a:txBody>
                    <a:bodyPr/>
                    <a:lstStyle/>
                    <a:p>
                      <a:pPr algn="r">
                        <a:lnSpc>
                          <a:spcPct val="115000"/>
                        </a:lnSpc>
                        <a:spcAft>
                          <a:spcPts val="0"/>
                        </a:spcAft>
                      </a:pPr>
                      <a:r>
                        <a:rPr lang="es-ES" sz="1600" dirty="0">
                          <a:effectLst/>
                        </a:rPr>
                        <a:t>1,00</a:t>
                      </a:r>
                      <a:endParaRPr lang="es-E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0,21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0,79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2,88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extLst>
                  <a:ext uri="{0D108BD9-81ED-4DB2-BD59-A6C34878D82A}">
                    <a16:rowId xmlns:a16="http://schemas.microsoft.com/office/drawing/2014/main" val="10005"/>
                  </a:ext>
                </a:extLst>
              </a:tr>
              <a:tr h="471008">
                <a:tc>
                  <a:txBody>
                    <a:bodyPr/>
                    <a:lstStyle/>
                    <a:p>
                      <a:pPr algn="r">
                        <a:lnSpc>
                          <a:spcPct val="115000"/>
                        </a:lnSpc>
                        <a:spcAft>
                          <a:spcPts val="0"/>
                        </a:spcAft>
                      </a:pPr>
                      <a:r>
                        <a:rPr lang="es-ES" sz="1600" dirty="0">
                          <a:effectLst/>
                        </a:rPr>
                        <a:t>2,00</a:t>
                      </a:r>
                      <a:endParaRPr lang="es-E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2,79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         0,79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0,22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extLst>
                  <a:ext uri="{0D108BD9-81ED-4DB2-BD59-A6C34878D82A}">
                    <a16:rowId xmlns:a16="http://schemas.microsoft.com/office/drawing/2014/main" val="10006"/>
                  </a:ext>
                </a:extLst>
              </a:tr>
              <a:tr h="471008">
                <a:tc>
                  <a:txBody>
                    <a:bodyPr/>
                    <a:lstStyle/>
                    <a:p>
                      <a:pPr algn="r">
                        <a:lnSpc>
                          <a:spcPct val="115000"/>
                        </a:lnSpc>
                        <a:spcAft>
                          <a:spcPts val="0"/>
                        </a:spcAft>
                      </a:pPr>
                      <a:r>
                        <a:rPr lang="es-ES" sz="1600" dirty="0">
                          <a:effectLst/>
                        </a:rPr>
                        <a:t>-</a:t>
                      </a:r>
                      <a:endParaRPr lang="es-E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a:effectLst/>
                        </a:rPr>
                        <a:t>0,50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         0,50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0,50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extLst>
                  <a:ext uri="{0D108BD9-81ED-4DB2-BD59-A6C34878D82A}">
                    <a16:rowId xmlns:a16="http://schemas.microsoft.com/office/drawing/2014/main" val="10007"/>
                  </a:ext>
                </a:extLst>
              </a:tr>
              <a:tr h="239739">
                <a:tc>
                  <a:txBody>
                    <a:bodyPr/>
                    <a:lstStyle/>
                    <a:p>
                      <a:pPr algn="r">
                        <a:lnSpc>
                          <a:spcPct val="115000"/>
                        </a:lnSpc>
                        <a:spcAft>
                          <a:spcPts val="0"/>
                        </a:spcAft>
                      </a:pPr>
                      <a:r>
                        <a:rPr lang="es-ES" sz="1600" dirty="0">
                          <a:effectLst/>
                        </a:rPr>
                        <a:t>7,00</a:t>
                      </a:r>
                      <a:endParaRPr lang="es-E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a:effectLst/>
                        </a:rPr>
                        <a:t>6,50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a:effectLst/>
                        </a:rPr>
                        <a:t>0,50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0,04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extLst>
                  <a:ext uri="{0D108BD9-81ED-4DB2-BD59-A6C34878D82A}">
                    <a16:rowId xmlns:a16="http://schemas.microsoft.com/office/drawing/2014/main" val="10008"/>
                  </a:ext>
                </a:extLst>
              </a:tr>
              <a:tr h="239739">
                <a:tc>
                  <a:txBody>
                    <a:bodyPr/>
                    <a:lstStyle/>
                    <a:p>
                      <a:pPr algn="r">
                        <a:lnSpc>
                          <a:spcPct val="115000"/>
                        </a:lnSpc>
                        <a:spcAft>
                          <a:spcPts val="0"/>
                        </a:spcAft>
                      </a:pPr>
                      <a:r>
                        <a:rPr lang="es-ES" sz="1600" dirty="0">
                          <a:effectLst/>
                        </a:rPr>
                        <a:t>1,00</a:t>
                      </a:r>
                      <a:endParaRPr lang="es-E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a:effectLst/>
                        </a:rPr>
                        <a:t>0,14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a:effectLst/>
                        </a:rPr>
                        <a:t>0,86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5,14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extLst>
                  <a:ext uri="{0D108BD9-81ED-4DB2-BD59-A6C34878D82A}">
                    <a16:rowId xmlns:a16="http://schemas.microsoft.com/office/drawing/2014/main" val="10009"/>
                  </a:ext>
                </a:extLst>
              </a:tr>
              <a:tr h="471008">
                <a:tc>
                  <a:txBody>
                    <a:bodyPr/>
                    <a:lstStyle/>
                    <a:p>
                      <a:pPr algn="r">
                        <a:lnSpc>
                          <a:spcPct val="115000"/>
                        </a:lnSpc>
                        <a:spcAft>
                          <a:spcPts val="0"/>
                        </a:spcAft>
                      </a:pPr>
                      <a:r>
                        <a:rPr lang="es-ES" sz="1600" dirty="0">
                          <a:effectLst/>
                        </a:rPr>
                        <a:t>1,00</a:t>
                      </a:r>
                      <a:endParaRPr lang="es-E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a:effectLst/>
                        </a:rPr>
                        <a:t>1,86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a:effectLst/>
                        </a:rPr>
                        <a:t>-         0,86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a:txBody>
                    <a:bodyPr/>
                    <a:lstStyle/>
                    <a:p>
                      <a:pPr algn="r">
                        <a:lnSpc>
                          <a:spcPct val="115000"/>
                        </a:lnSpc>
                        <a:spcAft>
                          <a:spcPts val="0"/>
                        </a:spcAft>
                      </a:pPr>
                      <a:r>
                        <a:rPr lang="es-ES" sz="1600" dirty="0">
                          <a:effectLst/>
                        </a:rPr>
                        <a:t>0,40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extLst>
                  <a:ext uri="{0D108BD9-81ED-4DB2-BD59-A6C34878D82A}">
                    <a16:rowId xmlns:a16="http://schemas.microsoft.com/office/drawing/2014/main" val="10010"/>
                  </a:ext>
                </a:extLst>
              </a:tr>
              <a:tr h="239739">
                <a:tc gridSpan="3">
                  <a:txBody>
                    <a:bodyPr/>
                    <a:lstStyle/>
                    <a:p>
                      <a:pPr algn="r">
                        <a:lnSpc>
                          <a:spcPct val="115000"/>
                        </a:lnSpc>
                        <a:spcAft>
                          <a:spcPts val="0"/>
                        </a:spcAft>
                      </a:pPr>
                      <a:r>
                        <a:rPr lang="es-EC" sz="1600" dirty="0" smtClean="0"/>
                        <a:t>X</a:t>
                      </a:r>
                      <a:r>
                        <a:rPr lang="es-EC" sz="1600" baseline="30000" dirty="0" smtClean="0"/>
                        <a:t>2 </a:t>
                      </a:r>
                      <a:r>
                        <a:rPr lang="es-ES" sz="1600" dirty="0" smtClean="0">
                          <a:effectLst/>
                        </a:rPr>
                        <a:t>Total</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tc hMerge="1">
                  <a:txBody>
                    <a:bodyPr/>
                    <a:lstStyle/>
                    <a:p>
                      <a:endParaRPr lang="es-ES"/>
                    </a:p>
                  </a:txBody>
                  <a:tcPr/>
                </a:tc>
                <a:tc hMerge="1">
                  <a:txBody>
                    <a:bodyPr/>
                    <a:lstStyle/>
                    <a:p>
                      <a:endParaRPr lang="es-ES"/>
                    </a:p>
                  </a:txBody>
                  <a:tcPr/>
                </a:tc>
                <a:tc>
                  <a:txBody>
                    <a:bodyPr/>
                    <a:lstStyle/>
                    <a:p>
                      <a:pPr algn="r">
                        <a:lnSpc>
                          <a:spcPct val="115000"/>
                        </a:lnSpc>
                        <a:spcAft>
                          <a:spcPts val="0"/>
                        </a:spcAft>
                      </a:pPr>
                      <a:r>
                        <a:rPr lang="es-ES" sz="1600" dirty="0">
                          <a:effectLst/>
                        </a:rPr>
                        <a:t>10,41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781" marR="67781" marT="0" marB="0" anchor="ctr"/>
                </a:tc>
                <a:extLst>
                  <a:ext uri="{0D108BD9-81ED-4DB2-BD59-A6C34878D82A}">
                    <a16:rowId xmlns:a16="http://schemas.microsoft.com/office/drawing/2014/main" val="10011"/>
                  </a:ext>
                </a:extLst>
              </a:tr>
            </a:tbl>
          </a:graphicData>
        </a:graphic>
      </p:graphicFrame>
      <p:sp>
        <p:nvSpPr>
          <p:cNvPr id="11" name="Marcador de texto 10"/>
          <p:cNvSpPr>
            <a:spLocks noGrp="1"/>
          </p:cNvSpPr>
          <p:nvPr>
            <p:ph type="body" sz="quarter" idx="3"/>
          </p:nvPr>
        </p:nvSpPr>
        <p:spPr>
          <a:xfrm>
            <a:off x="6193367" y="1449658"/>
            <a:ext cx="5389033" cy="639762"/>
          </a:xfrm>
        </p:spPr>
        <p:txBody>
          <a:bodyPr/>
          <a:lstStyle/>
          <a:p>
            <a:r>
              <a:rPr lang="es-EC" dirty="0">
                <a:solidFill>
                  <a:schemeClr val="accent3">
                    <a:lumMod val="50000"/>
                  </a:schemeClr>
                </a:solidFill>
                <a:latin typeface="Times New Roman"/>
                <a:cs typeface="Times New Roman"/>
              </a:rPr>
              <a:t>Chi cuadrado tomada de los valores críticos de </a:t>
            </a:r>
            <a:r>
              <a:rPr lang="es-EC" dirty="0" err="1">
                <a:solidFill>
                  <a:schemeClr val="accent3">
                    <a:lumMod val="50000"/>
                  </a:schemeClr>
                </a:solidFill>
                <a:latin typeface="Times New Roman"/>
                <a:cs typeface="Times New Roman"/>
              </a:rPr>
              <a:t>chi</a:t>
            </a:r>
            <a:r>
              <a:rPr lang="es-EC" dirty="0">
                <a:solidFill>
                  <a:schemeClr val="accent3">
                    <a:lumMod val="50000"/>
                  </a:schemeClr>
                </a:solidFill>
                <a:latin typeface="Times New Roman"/>
                <a:cs typeface="Times New Roman"/>
              </a:rPr>
              <a:t> cuadrado. </a:t>
            </a:r>
            <a:endParaRPr lang="es-ES" dirty="0">
              <a:solidFill>
                <a:schemeClr val="accent3">
                  <a:lumMod val="50000"/>
                </a:schemeClr>
              </a:solidFill>
              <a:latin typeface="Times New Roman"/>
              <a:cs typeface="Times New Roman"/>
            </a:endParaRPr>
          </a:p>
        </p:txBody>
      </p:sp>
      <p:sp>
        <p:nvSpPr>
          <p:cNvPr id="12" name="Marcador de contenido 11"/>
          <p:cNvSpPr>
            <a:spLocks noGrp="1"/>
          </p:cNvSpPr>
          <p:nvPr>
            <p:ph sz="quarter" idx="4"/>
          </p:nvPr>
        </p:nvSpPr>
        <p:spPr>
          <a:xfrm>
            <a:off x="6316032" y="2321052"/>
            <a:ext cx="5389033" cy="674160"/>
          </a:xfrm>
        </p:spPr>
        <p:txBody>
          <a:bodyPr/>
          <a:lstStyle/>
          <a:p>
            <a:r>
              <a:rPr lang="es-EC" dirty="0"/>
              <a:t>R</a:t>
            </a:r>
            <a:r>
              <a:rPr lang="es-EC" dirty="0" smtClean="0"/>
              <a:t>esultado x</a:t>
            </a:r>
            <a:r>
              <a:rPr lang="es-EC" baseline="30000" dirty="0" smtClean="0"/>
              <a:t>2</a:t>
            </a:r>
            <a:r>
              <a:rPr lang="es-EC" dirty="0" smtClean="0"/>
              <a:t> </a:t>
            </a:r>
            <a:r>
              <a:rPr lang="es-EC" dirty="0"/>
              <a:t>9.488.</a:t>
            </a:r>
            <a:endParaRPr lang="es-ES" dirty="0"/>
          </a:p>
          <a:p>
            <a:endParaRPr lang="es-ES" dirty="0"/>
          </a:p>
        </p:txBody>
      </p:sp>
      <mc:AlternateContent xmlns:mc="http://schemas.openxmlformats.org/markup-compatibility/2006" xmlns:a14="http://schemas.microsoft.com/office/drawing/2010/main">
        <mc:Choice Requires="a14">
          <p:sp>
            <p:nvSpPr>
              <p:cNvPr id="14" name="Rectangle 12"/>
              <p:cNvSpPr/>
              <p:nvPr/>
            </p:nvSpPr>
            <p:spPr>
              <a:xfrm>
                <a:off x="7123358" y="3012333"/>
                <a:ext cx="3070905" cy="517193"/>
              </a:xfrm>
              <a:prstGeom prst="rect">
                <a:avLst/>
              </a:prstGeom>
              <a:noFill/>
              <a:ln>
                <a:noFill/>
              </a:ln>
              <a:effectLst>
                <a:glow rad="101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indent="180340" algn="just">
                  <a:lnSpc>
                    <a:spcPct val="150000"/>
                  </a:lnSpc>
                  <a:spcAft>
                    <a:spcPts val="800"/>
                  </a:spcAft>
                  <a:tabLst>
                    <a:tab pos="1496060" algn="l"/>
                  </a:tabLst>
                </a:pPr>
                <a14:m>
                  <m:oMath xmlns:m="http://schemas.openxmlformats.org/officeDocument/2006/math">
                    <m:sSup>
                      <m:sSupPr>
                        <m:ctrlPr>
                          <a:rPr lang="es-EC" b="1" i="1">
                            <a:latin typeface="Cambria Math" panose="02040503050406030204" pitchFamily="18" charset="0"/>
                            <a:ea typeface="Calibri" panose="020F0502020204030204" pitchFamily="34" charset="0"/>
                            <a:cs typeface="Times New Roman" panose="02020603050405020304" pitchFamily="18" charset="0"/>
                          </a:rPr>
                        </m:ctrlPr>
                      </m:sSupPr>
                      <m:e>
                        <m:r>
                          <a:rPr lang="es-EC" b="1" i="1">
                            <a:latin typeface="Cambria Math" panose="02040503050406030204" pitchFamily="18" charset="0"/>
                            <a:ea typeface="Calibri" panose="020F0502020204030204" pitchFamily="34" charset="0"/>
                            <a:cs typeface="Times New Roman" panose="02020603050405020304" pitchFamily="18" charset="0"/>
                          </a:rPr>
                          <m:t>𝑿𝒄</m:t>
                        </m:r>
                      </m:e>
                      <m:sup>
                        <m:r>
                          <a:rPr lang="es-EC" b="1" i="1">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s-EC" b="1" dirty="0">
                    <a:latin typeface="Times New Roman" panose="02020603050405020304" pitchFamily="18" charset="0"/>
                    <a:ea typeface="Times New Roman" panose="02020603050405020304" pitchFamily="18" charset="0"/>
                    <a:cs typeface="Times New Roman" panose="02020603050405020304" pitchFamily="18" charset="0"/>
                  </a:rPr>
                  <a:t>=</a:t>
                </a:r>
                <a:r>
                  <a:rPr lang="es-EC" dirty="0">
                    <a:latin typeface="Times New Roman" panose="02020603050405020304" pitchFamily="18" charset="0"/>
                    <a:ea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10,41    </a:t>
                </a:r>
                <a:r>
                  <a:rPr lang="es-EC" dirty="0">
                    <a:latin typeface="Times New Roman" panose="02020603050405020304" pitchFamily="18" charset="0"/>
                    <a:ea typeface="Times New Roman" panose="02020603050405020304" pitchFamily="18" charset="0"/>
                    <a:cs typeface="Times New Roman" panose="02020603050405020304" pitchFamily="18" charset="0"/>
                  </a:rPr>
                  <a:t>&gt;   </a:t>
                </a:r>
                <a14:m>
                  <m:oMath xmlns:m="http://schemas.openxmlformats.org/officeDocument/2006/math">
                    <m:sSup>
                      <m:sSupPr>
                        <m:ctrlPr>
                          <a:rPr lang="es-EC" b="1" i="1">
                            <a:latin typeface="Cambria Math" panose="02040503050406030204" pitchFamily="18" charset="0"/>
                            <a:ea typeface="Calibri" panose="020F0502020204030204" pitchFamily="34" charset="0"/>
                            <a:cs typeface="Times New Roman" panose="02020603050405020304" pitchFamily="18" charset="0"/>
                          </a:rPr>
                        </m:ctrlPr>
                      </m:sSupPr>
                      <m:e>
                        <m:r>
                          <a:rPr lang="es-EC" b="1" i="1">
                            <a:latin typeface="Cambria Math" panose="02040503050406030204" pitchFamily="18" charset="0"/>
                            <a:ea typeface="Calibri" panose="020F0502020204030204" pitchFamily="34" charset="0"/>
                            <a:cs typeface="Times New Roman" panose="02020603050405020304" pitchFamily="18" charset="0"/>
                          </a:rPr>
                          <m:t>𝑿𝒕</m:t>
                        </m:r>
                      </m:e>
                      <m:sup>
                        <m:r>
                          <a:rPr lang="es-EC" b="1" i="1">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s-EC" dirty="0">
                    <a:latin typeface="Times New Roman" panose="02020603050405020304" pitchFamily="18" charset="0"/>
                    <a:ea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9,488</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12"/>
              <p:cNvSpPr>
                <a:spLocks noRot="1" noChangeAspect="1" noMove="1" noResize="1" noEditPoints="1" noAdjustHandles="1" noChangeArrowheads="1" noChangeShapeType="1" noTextEdit="1"/>
              </p:cNvSpPr>
              <p:nvPr/>
            </p:nvSpPr>
            <p:spPr>
              <a:xfrm>
                <a:off x="7123358" y="3012333"/>
                <a:ext cx="3070905" cy="517193"/>
              </a:xfrm>
              <a:prstGeom prst="rect">
                <a:avLst/>
              </a:prstGeom>
              <a:blipFill rotWithShape="0">
                <a:blip r:embed="rId2"/>
                <a:stretch>
                  <a:fillRect/>
                </a:stretch>
              </a:blipFill>
              <a:ln>
                <a:noFill/>
              </a:ln>
              <a:effectLst>
                <a:glow rad="101600">
                  <a:schemeClr val="accent1">
                    <a:satMod val="175000"/>
                    <a:alpha val="40000"/>
                  </a:schemeClr>
                </a:glow>
                <a:outerShdw blurRad="107950" dist="12700" dir="5400000" algn="ctr">
                  <a:srgbClr val="000000"/>
                </a:outerShdw>
              </a:effectLst>
            </p:spPr>
            <p:txBody>
              <a:bodyPr/>
              <a:lstStyle/>
              <a:p>
                <a:r>
                  <a:rPr lang="es-ES">
                    <a:noFill/>
                  </a:rPr>
                  <a:t> </a:t>
                </a:r>
              </a:p>
            </p:txBody>
          </p:sp>
        </mc:Fallback>
      </mc:AlternateContent>
      <p:sp>
        <p:nvSpPr>
          <p:cNvPr id="15" name="Rectángulo 14"/>
          <p:cNvSpPr/>
          <p:nvPr/>
        </p:nvSpPr>
        <p:spPr>
          <a:xfrm>
            <a:off x="6193367" y="3696446"/>
            <a:ext cx="5738438" cy="21094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C" sz="2000" dirty="0" smtClean="0">
                <a:solidFill>
                  <a:schemeClr val="tx1"/>
                </a:solidFill>
              </a:rPr>
              <a:t>Con estos resultados se </a:t>
            </a:r>
            <a:r>
              <a:rPr lang="es-EC" sz="2000" dirty="0">
                <a:solidFill>
                  <a:schemeClr val="tx1"/>
                </a:solidFill>
              </a:rPr>
              <a:t>acepta la Hipótesis Alternativa: “El mercado ruso incide en la rentabilidad del sector florícola de Pichincha” y por lo tanto esta prueba nos afirma la incidencia del mercado ruso en la rentabilidad del sector florícola de la provincia de Pichincha. </a:t>
            </a:r>
            <a:endParaRPr lang="es-ES" sz="2000" dirty="0">
              <a:solidFill>
                <a:schemeClr val="tx1"/>
              </a:solidFill>
            </a:endParaRPr>
          </a:p>
        </p:txBody>
      </p:sp>
    </p:spTree>
    <p:extLst>
      <p:ext uri="{BB962C8B-B14F-4D97-AF65-F5344CB8AC3E}">
        <p14:creationId xmlns:p14="http://schemas.microsoft.com/office/powerpoint/2010/main" val="5092094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4580" y="242511"/>
            <a:ext cx="1449436" cy="461665"/>
          </a:xfrm>
          <a:prstGeom prst="rect">
            <a:avLst/>
          </a:prstGeom>
        </p:spPr>
        <p:txBody>
          <a:bodyPr wrap="none">
            <a:spAutoFit/>
          </a:bodyPr>
          <a:lstStyle/>
          <a:p>
            <a:r>
              <a:rPr lang="es-EC" sz="2400" b="1" dirty="0">
                <a:solidFill>
                  <a:schemeClr val="accent3">
                    <a:lumMod val="50000"/>
                  </a:schemeClr>
                </a:solidFill>
                <a:latin typeface="Times New Roman" panose="02020603050405020304" pitchFamily="18" charset="0"/>
                <a:cs typeface="Times New Roman" panose="02020603050405020304" pitchFamily="18" charset="0"/>
              </a:rPr>
              <a:t>Objetivos</a:t>
            </a:r>
          </a:p>
        </p:txBody>
      </p:sp>
      <p:graphicFrame>
        <p:nvGraphicFramePr>
          <p:cNvPr id="3" name="Marcador de contenido 3"/>
          <p:cNvGraphicFramePr>
            <a:graphicFrameLocks/>
          </p:cNvGraphicFramePr>
          <p:nvPr>
            <p:extLst/>
          </p:nvPr>
        </p:nvGraphicFramePr>
        <p:xfrm>
          <a:off x="779723" y="1452283"/>
          <a:ext cx="3563678" cy="3991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t="13569" b="11609"/>
          <a:stretch/>
        </p:blipFill>
        <p:spPr bwMode="auto">
          <a:xfrm>
            <a:off x="9017606" y="5753686"/>
            <a:ext cx="3002944" cy="8147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a:extLst>
              <a:ext uri="{FF2B5EF4-FFF2-40B4-BE49-F238E27FC236}">
                <a16:creationId xmlns:a16="http://schemas.microsoft.com/office/drawing/2014/main" id="{C6BBD497-E51C-4B1A-BCE2-1F5C8B03C6AB}"/>
              </a:ext>
            </a:extLst>
          </p:cNvPr>
          <p:cNvGraphicFramePr/>
          <p:nvPr>
            <p:extLst/>
          </p:nvPr>
        </p:nvGraphicFramePr>
        <p:xfrm>
          <a:off x="3739168" y="995846"/>
          <a:ext cx="8876695" cy="52082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1 Rectángulo">
            <a:extLst>
              <a:ext uri="{FF2B5EF4-FFF2-40B4-BE49-F238E27FC236}">
                <a16:creationId xmlns:a16="http://schemas.microsoft.com/office/drawing/2014/main" id="{FCF46E1B-2E99-48F1-B575-6107368816FC}"/>
              </a:ext>
            </a:extLst>
          </p:cNvPr>
          <p:cNvSpPr/>
          <p:nvPr/>
        </p:nvSpPr>
        <p:spPr>
          <a:xfrm>
            <a:off x="8326683" y="595736"/>
            <a:ext cx="2509020" cy="400110"/>
          </a:xfrm>
          <a:prstGeom prst="rect">
            <a:avLst/>
          </a:prstGeom>
        </p:spPr>
        <p:txBody>
          <a:bodyPr wrap="none">
            <a:spAutoFit/>
          </a:bodyPr>
          <a:lstStyle/>
          <a:p>
            <a:r>
              <a:rPr lang="es-EC" sz="2000" b="1" dirty="0">
                <a:solidFill>
                  <a:schemeClr val="accent3">
                    <a:lumMod val="50000"/>
                  </a:schemeClr>
                </a:solidFill>
                <a:latin typeface="Times New Roman" panose="02020603050405020304" pitchFamily="18" charset="0"/>
                <a:cs typeface="Times New Roman" panose="02020603050405020304" pitchFamily="18" charset="0"/>
              </a:rPr>
              <a:t>Objetivos Específicos</a:t>
            </a:r>
          </a:p>
        </p:txBody>
      </p:sp>
      <p:sp>
        <p:nvSpPr>
          <p:cNvPr id="7" name="1 Rectángulo">
            <a:extLst>
              <a:ext uri="{FF2B5EF4-FFF2-40B4-BE49-F238E27FC236}">
                <a16:creationId xmlns:a16="http://schemas.microsoft.com/office/drawing/2014/main" id="{F7F2AD71-CC6A-4D27-81FE-06FB230C82A2}"/>
              </a:ext>
            </a:extLst>
          </p:cNvPr>
          <p:cNvSpPr/>
          <p:nvPr/>
        </p:nvSpPr>
        <p:spPr>
          <a:xfrm>
            <a:off x="1271458" y="878174"/>
            <a:ext cx="2082621" cy="400110"/>
          </a:xfrm>
          <a:prstGeom prst="rect">
            <a:avLst/>
          </a:prstGeom>
        </p:spPr>
        <p:txBody>
          <a:bodyPr wrap="none">
            <a:spAutoFit/>
          </a:bodyPr>
          <a:lstStyle/>
          <a:p>
            <a:r>
              <a:rPr lang="es-EC" sz="2000" b="1" dirty="0">
                <a:solidFill>
                  <a:schemeClr val="accent3">
                    <a:lumMod val="50000"/>
                  </a:schemeClr>
                </a:solidFill>
                <a:latin typeface="Times New Roman" panose="02020603050405020304" pitchFamily="18" charset="0"/>
                <a:cs typeface="Times New Roman" panose="02020603050405020304" pitchFamily="18" charset="0"/>
              </a:rPr>
              <a:t>Objetivo General</a:t>
            </a:r>
          </a:p>
        </p:txBody>
      </p:sp>
    </p:spTree>
    <p:extLst>
      <p:ext uri="{BB962C8B-B14F-4D97-AF65-F5344CB8AC3E}">
        <p14:creationId xmlns:p14="http://schemas.microsoft.com/office/powerpoint/2010/main" val="96170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b="1" dirty="0" smtClean="0">
                <a:solidFill>
                  <a:schemeClr val="accent3">
                    <a:lumMod val="50000"/>
                  </a:schemeClr>
                </a:solidFill>
                <a:latin typeface="Times New Roman" panose="02020603050405020304" pitchFamily="18" charset="0"/>
                <a:cs typeface="Times New Roman" panose="02020603050405020304" pitchFamily="18" charset="0"/>
              </a:rPr>
              <a:t>Conclusiones</a:t>
            </a:r>
            <a:endParaRPr lang="es-ES" dirty="0"/>
          </a:p>
        </p:txBody>
      </p:sp>
      <p:sp>
        <p:nvSpPr>
          <p:cNvPr id="3" name="Marcador de contenido 2"/>
          <p:cNvSpPr>
            <a:spLocks noGrp="1"/>
          </p:cNvSpPr>
          <p:nvPr>
            <p:ph idx="1"/>
          </p:nvPr>
        </p:nvSpPr>
        <p:spPr/>
        <p:txBody>
          <a:bodyPr/>
          <a:lstStyle/>
          <a:p>
            <a:r>
              <a:rPr lang="es-EC" sz="2000" dirty="0">
                <a:latin typeface="Times New Roman"/>
                <a:cs typeface="Times New Roman"/>
              </a:rPr>
              <a:t>La exportación de flores es una de las actividades no petroleras no tradicionales, más importantes del país, solo en el año 2017 se estima que el sector florícola exportó alrededor de 881 millones de dólares, y no solo eso también es una industria que contribuye a la generación de empleo en el país, siendo así, Rusia es el segundo país de participación del mercado en cuanto a la exportación aproximadamente con un 25%. </a:t>
            </a:r>
            <a:endParaRPr lang="es-ES" sz="2000" dirty="0">
              <a:latin typeface="Times New Roman"/>
              <a:cs typeface="Times New Roman"/>
            </a:endParaRPr>
          </a:p>
          <a:p>
            <a:pPr marL="0" indent="0">
              <a:buNone/>
            </a:pPr>
            <a:endParaRPr lang="es-ES" sz="2000" dirty="0">
              <a:latin typeface="Times New Roman"/>
              <a:cs typeface="Times New Roman"/>
            </a:endParaRPr>
          </a:p>
          <a:p>
            <a:r>
              <a:rPr lang="es-EC" sz="2000" dirty="0">
                <a:latin typeface="Times New Roman"/>
                <a:cs typeface="Times New Roman"/>
              </a:rPr>
              <a:t>En cuanto a la caída de rentabilidad del sector florícola en la encuesta aplicada a las empresas florícolas de la provincia de Pichincha un 46% de los directivos de estas empresas atribuyen a la pérdida de rentabilidad a las crisis internacionales, ya que las flores al ser bienes suntuarios, cuando un país atraviesa una crisis económica limitan el consumo de este tipo de bien para dar prioridad a bienes de primera necesidad, además de que un 21% explica que su empresa en la actualidad no muestra signos de recuperación de la caída de este mercado. </a:t>
            </a:r>
            <a:endParaRPr lang="es-ES" sz="2000" dirty="0">
              <a:latin typeface="Times New Roman"/>
              <a:cs typeface="Times New Roman"/>
            </a:endParaRPr>
          </a:p>
          <a:p>
            <a:pPr marL="0" indent="0">
              <a:buNone/>
            </a:pPr>
            <a:endParaRPr lang="es-ES" sz="1800" dirty="0"/>
          </a:p>
          <a:p>
            <a:pPr marL="0" indent="0">
              <a:buNone/>
            </a:pPr>
            <a:endParaRPr lang="es-ES" sz="1800" dirty="0"/>
          </a:p>
        </p:txBody>
      </p:sp>
    </p:spTree>
    <p:extLst>
      <p:ext uri="{BB962C8B-B14F-4D97-AF65-F5344CB8AC3E}">
        <p14:creationId xmlns:p14="http://schemas.microsoft.com/office/powerpoint/2010/main" val="411648669"/>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b="1" dirty="0">
                <a:solidFill>
                  <a:schemeClr val="accent3">
                    <a:lumMod val="50000"/>
                  </a:schemeClr>
                </a:solidFill>
                <a:latin typeface="Times New Roman" panose="02020603050405020304" pitchFamily="18" charset="0"/>
                <a:cs typeface="Times New Roman" panose="02020603050405020304" pitchFamily="18" charset="0"/>
              </a:rPr>
              <a:t>Conclusiones</a:t>
            </a:r>
            <a:endParaRPr lang="es-ES" dirty="0"/>
          </a:p>
        </p:txBody>
      </p:sp>
      <p:sp>
        <p:nvSpPr>
          <p:cNvPr id="3" name="Marcador de contenido 2"/>
          <p:cNvSpPr>
            <a:spLocks noGrp="1"/>
          </p:cNvSpPr>
          <p:nvPr>
            <p:ph idx="1"/>
          </p:nvPr>
        </p:nvSpPr>
        <p:spPr>
          <a:xfrm>
            <a:off x="609600" y="1417638"/>
            <a:ext cx="10972800" cy="4525963"/>
          </a:xfrm>
        </p:spPr>
        <p:txBody>
          <a:bodyPr/>
          <a:lstStyle/>
          <a:p>
            <a:r>
              <a:rPr lang="es-EC" sz="2000" dirty="0">
                <a:latin typeface="Times New Roman"/>
                <a:cs typeface="Times New Roman"/>
              </a:rPr>
              <a:t>En el período de estudio (2012-2017) </a:t>
            </a:r>
            <a:r>
              <a:rPr lang="es-ES" sz="2000" dirty="0">
                <a:latin typeface="Times New Roman"/>
                <a:cs typeface="Times New Roman"/>
              </a:rPr>
              <a:t>se determinó que todas las empresas florícolas fueron afectadas por la crisis en Rusia, directamente o indirectamente, esto debido a que esta crisis originó una sobreoferta en el mercado mundial y consecuentemente una caída en el precio de la flor, afectando no solo a las florícolas que tenían una gran participación en el mercado ruso sino a todas en general ya que se vieron obligadas a disminuir el precio de venta al público para poder vender el producto y equipararse con la competencia. </a:t>
            </a:r>
          </a:p>
          <a:p>
            <a:pPr marL="0" indent="0">
              <a:buNone/>
            </a:pPr>
            <a:endParaRPr lang="es-ES" sz="2000" dirty="0">
              <a:latin typeface="Times New Roman"/>
              <a:cs typeface="Times New Roman"/>
            </a:endParaRPr>
          </a:p>
          <a:p>
            <a:r>
              <a:rPr lang="es-EC" sz="2000" dirty="0">
                <a:latin typeface="Times New Roman"/>
                <a:cs typeface="Times New Roman"/>
              </a:rPr>
              <a:t>Finalmente se concluye que las crisis internacionales en los países desarrollados que tienen gran participación en el mercado mundial, tiende a disminuir el nivel de ingresos de las empresas exportadoras y con ello una baja rentabilidad y beneficios para los inversionistas. En el caso del sector florícola no todas las grandes empresas disponen de una alta recuperación en sus negocios, pero si la mayoría de ellas cuentan con los activos suficientes para salvaguardar sus pérdidas en el corto y mediano plazo, mientras que las microempresas suelen carecer de liquidez lo que dificulta su prevalencia en el mercado dentro de un largo plazo, es el caso de las empresas que optan por disolverse y liquidarse. </a:t>
            </a:r>
            <a:endParaRPr lang="es-ES" sz="2000" dirty="0">
              <a:latin typeface="Times New Roman"/>
              <a:cs typeface="Times New Roman"/>
            </a:endParaRPr>
          </a:p>
          <a:p>
            <a:pPr marL="0" indent="0">
              <a:buNone/>
            </a:pPr>
            <a:endParaRPr lang="es-ES" sz="1800" dirty="0"/>
          </a:p>
        </p:txBody>
      </p:sp>
    </p:spTree>
    <p:extLst>
      <p:ext uri="{BB962C8B-B14F-4D97-AF65-F5344CB8AC3E}">
        <p14:creationId xmlns:p14="http://schemas.microsoft.com/office/powerpoint/2010/main" val="3034484792"/>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b="1" dirty="0" smtClean="0">
                <a:solidFill>
                  <a:schemeClr val="accent3">
                    <a:lumMod val="50000"/>
                  </a:schemeClr>
                </a:solidFill>
                <a:latin typeface="Times New Roman" panose="02020603050405020304" pitchFamily="18" charset="0"/>
                <a:cs typeface="Times New Roman" panose="02020603050405020304" pitchFamily="18" charset="0"/>
              </a:rPr>
              <a:t>Recomendaciones</a:t>
            </a:r>
            <a:endParaRPr lang="es-ES" dirty="0"/>
          </a:p>
        </p:txBody>
      </p:sp>
      <p:sp>
        <p:nvSpPr>
          <p:cNvPr id="3" name="Marcador de contenido 2"/>
          <p:cNvSpPr>
            <a:spLocks noGrp="1"/>
          </p:cNvSpPr>
          <p:nvPr>
            <p:ph idx="1"/>
          </p:nvPr>
        </p:nvSpPr>
        <p:spPr/>
        <p:txBody>
          <a:bodyPr/>
          <a:lstStyle/>
          <a:p>
            <a:r>
              <a:rPr lang="es-EC" sz="2000" dirty="0">
                <a:latin typeface="Times New Roman"/>
                <a:cs typeface="Times New Roman"/>
              </a:rPr>
              <a:t>Establecer una alternativa para mejorar el diagnóstico del sector exportador de flores e incluir la estructura interna de producción de las empresas, para generalizar su cadena de valor y determinar los principales procesos utilizados para el cultivo y procesamiento de las flores, para así poderlos relacionar con los costos que se generan en la exportación hacia mercados internacionales. </a:t>
            </a:r>
            <a:endParaRPr lang="es-ES" sz="2000" dirty="0">
              <a:latin typeface="Times New Roman"/>
              <a:cs typeface="Times New Roman"/>
            </a:endParaRPr>
          </a:p>
          <a:p>
            <a:endParaRPr lang="es-ES" sz="2000" dirty="0">
              <a:latin typeface="Times New Roman"/>
              <a:cs typeface="Times New Roman"/>
            </a:endParaRPr>
          </a:p>
          <a:p>
            <a:r>
              <a:rPr lang="es-EC" sz="2000" dirty="0">
                <a:latin typeface="Times New Roman"/>
                <a:cs typeface="Times New Roman"/>
              </a:rPr>
              <a:t>Como información complementaria establecer los factores financieros y económicos que confluyeron en la crisis de Rusia e incluir información de importación, para conocer cuáles fueron los productos que se dejaron de consumir en este mercado, y de donde se desprenderán datos de la </a:t>
            </a:r>
            <a:r>
              <a:rPr lang="es-EC" sz="2000" dirty="0" err="1">
                <a:latin typeface="Times New Roman"/>
                <a:cs typeface="Times New Roman"/>
              </a:rPr>
              <a:t>subpartida</a:t>
            </a:r>
            <a:r>
              <a:rPr lang="es-EC" sz="2000" dirty="0">
                <a:latin typeface="Times New Roman"/>
                <a:cs typeface="Times New Roman"/>
              </a:rPr>
              <a:t> 06.03; flores y Capullos cortadas para ramos o adornos, frescos, secos, blanqueados, teñidos, impregnados o preparados de otra forma. </a:t>
            </a:r>
            <a:endParaRPr lang="es-ES" sz="2000" dirty="0">
              <a:latin typeface="Times New Roman"/>
              <a:cs typeface="Times New Roman"/>
            </a:endParaRPr>
          </a:p>
          <a:p>
            <a:pPr marL="0" indent="0">
              <a:buNone/>
            </a:pPr>
            <a:endParaRPr lang="es-ES" sz="2000" dirty="0">
              <a:latin typeface="Times New Roman"/>
              <a:cs typeface="Times New Roman"/>
            </a:endParaRPr>
          </a:p>
          <a:p>
            <a:pPr marL="0" indent="0">
              <a:buNone/>
            </a:pPr>
            <a:endParaRPr lang="es-ES" dirty="0"/>
          </a:p>
        </p:txBody>
      </p:sp>
    </p:spTree>
    <p:extLst>
      <p:ext uri="{BB962C8B-B14F-4D97-AF65-F5344CB8AC3E}">
        <p14:creationId xmlns:p14="http://schemas.microsoft.com/office/powerpoint/2010/main" val="1811845624"/>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b="1" dirty="0">
                <a:solidFill>
                  <a:schemeClr val="accent3">
                    <a:lumMod val="50000"/>
                  </a:schemeClr>
                </a:solidFill>
                <a:latin typeface="Times New Roman" panose="02020603050405020304" pitchFamily="18" charset="0"/>
                <a:cs typeface="Times New Roman" panose="02020603050405020304" pitchFamily="18" charset="0"/>
              </a:rPr>
              <a:t>Recomendaciones</a:t>
            </a:r>
            <a:endParaRPr lang="es-ES" dirty="0"/>
          </a:p>
        </p:txBody>
      </p:sp>
      <p:sp>
        <p:nvSpPr>
          <p:cNvPr id="3" name="Marcador de contenido 2"/>
          <p:cNvSpPr>
            <a:spLocks noGrp="1"/>
          </p:cNvSpPr>
          <p:nvPr>
            <p:ph idx="1"/>
          </p:nvPr>
        </p:nvSpPr>
        <p:spPr/>
        <p:txBody>
          <a:bodyPr/>
          <a:lstStyle/>
          <a:p>
            <a:r>
              <a:rPr lang="es-EC" sz="2000" dirty="0">
                <a:latin typeface="Times New Roman"/>
                <a:cs typeface="Times New Roman"/>
              </a:rPr>
              <a:t>Es importante que el gobierno nacional opte por promover incentivos tributarios y productivos a este sector ya que impulsa a la matriz productiva y a la generación de empleo, así como también a eliminar tasas arancelarias a este sector ya que le restan competitividad, frente a competidores internacionales como Colombia y Kenia, donde el tipo de cambiario es mucho más conveniente que el dólar, así como sus insumos de producción y de mano de obra. </a:t>
            </a:r>
            <a:endParaRPr lang="es-ES" sz="2000" dirty="0">
              <a:latin typeface="Times New Roman"/>
              <a:cs typeface="Times New Roman"/>
            </a:endParaRPr>
          </a:p>
          <a:p>
            <a:pPr marL="0" indent="0">
              <a:buNone/>
            </a:pPr>
            <a:endParaRPr lang="es-EC" sz="2000" dirty="0" smtClean="0">
              <a:latin typeface="Times New Roman"/>
              <a:cs typeface="Times New Roman"/>
            </a:endParaRPr>
          </a:p>
          <a:p>
            <a:r>
              <a:rPr lang="es-EC" sz="2000" dirty="0" smtClean="0">
                <a:latin typeface="Times New Roman"/>
                <a:cs typeface="Times New Roman"/>
              </a:rPr>
              <a:t>El </a:t>
            </a:r>
            <a:r>
              <a:rPr lang="es-EC" sz="2000" dirty="0">
                <a:latin typeface="Times New Roman"/>
                <a:cs typeface="Times New Roman"/>
              </a:rPr>
              <a:t>sector florícola debe seguir desarrollando productos innovadores que les permitan captar la atención de nuevos mercados internacionales y expandir sus fronteras que les permita posicionarse como un pionero de producción de flores y logre generar mayores ingresos, además de planificar mejor las estrategias comerciales y financieras que le permitan sobrevivir a crisis internacionales.</a:t>
            </a:r>
            <a:endParaRPr lang="es-ES" sz="2000" dirty="0">
              <a:latin typeface="Times New Roman"/>
              <a:cs typeface="Times New Roman"/>
            </a:endParaRPr>
          </a:p>
        </p:txBody>
      </p:sp>
    </p:spTree>
    <p:extLst>
      <p:ext uri="{BB962C8B-B14F-4D97-AF65-F5344CB8AC3E}">
        <p14:creationId xmlns:p14="http://schemas.microsoft.com/office/powerpoint/2010/main" val="193753580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4580" y="242511"/>
            <a:ext cx="1398140" cy="461665"/>
          </a:xfrm>
          <a:prstGeom prst="rect">
            <a:avLst/>
          </a:prstGeom>
        </p:spPr>
        <p:txBody>
          <a:bodyPr wrap="none">
            <a:spAutoFit/>
          </a:bodyPr>
          <a:lstStyle/>
          <a:p>
            <a:r>
              <a:rPr lang="es-EC" sz="2400" b="1" dirty="0">
                <a:solidFill>
                  <a:schemeClr val="accent3">
                    <a:lumMod val="50000"/>
                  </a:schemeClr>
                </a:solidFill>
                <a:latin typeface="Times New Roman" panose="02020603050405020304" pitchFamily="18" charset="0"/>
                <a:cs typeface="Times New Roman" panose="02020603050405020304" pitchFamily="18" charset="0"/>
              </a:rPr>
              <a:t>Hipótesis</a:t>
            </a:r>
          </a:p>
        </p:txBody>
      </p:sp>
      <p:graphicFrame>
        <p:nvGraphicFramePr>
          <p:cNvPr id="3" name="Marcador de contenido 3"/>
          <p:cNvGraphicFramePr>
            <a:graphicFrameLocks/>
          </p:cNvGraphicFramePr>
          <p:nvPr>
            <p:extLst>
              <p:ext uri="{D42A27DB-BD31-4B8C-83A1-F6EECF244321}">
                <p14:modId xmlns:p14="http://schemas.microsoft.com/office/powerpoint/2010/main" val="2454024665"/>
              </p:ext>
            </p:extLst>
          </p:nvPr>
        </p:nvGraphicFramePr>
        <p:xfrm>
          <a:off x="1982079" y="1333036"/>
          <a:ext cx="8433509" cy="313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t="13569" b="11609"/>
          <a:stretch/>
        </p:blipFill>
        <p:spPr bwMode="auto">
          <a:xfrm>
            <a:off x="9017606" y="5753686"/>
            <a:ext cx="3002944" cy="81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64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4580" y="242511"/>
            <a:ext cx="1147045" cy="461665"/>
          </a:xfrm>
          <a:prstGeom prst="rect">
            <a:avLst/>
          </a:prstGeom>
        </p:spPr>
        <p:txBody>
          <a:bodyPr wrap="none">
            <a:spAutoFit/>
          </a:bodyPr>
          <a:lstStyle/>
          <a:p>
            <a:r>
              <a:rPr lang="es-EC" sz="2400" b="1" dirty="0" smtClean="0">
                <a:solidFill>
                  <a:schemeClr val="accent3">
                    <a:lumMod val="50000"/>
                  </a:schemeClr>
                </a:solidFill>
                <a:latin typeface="Times New Roman" panose="02020603050405020304" pitchFamily="18" charset="0"/>
                <a:cs typeface="Times New Roman" panose="02020603050405020304" pitchFamily="18" charset="0"/>
              </a:rPr>
              <a:t>Teorías</a:t>
            </a:r>
            <a:endParaRPr lang="es-EC" sz="2400" b="1" dirty="0">
              <a:solidFill>
                <a:schemeClr val="accent3">
                  <a:lumMod val="50000"/>
                </a:schemeClr>
              </a:solidFill>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165811052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865456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Rectángulo"/>
          <p:cNvSpPr/>
          <p:nvPr/>
        </p:nvSpPr>
        <p:spPr>
          <a:xfrm>
            <a:off x="312236" y="172172"/>
            <a:ext cx="6993581" cy="461665"/>
          </a:xfrm>
          <a:prstGeom prst="rect">
            <a:avLst/>
          </a:prstGeom>
        </p:spPr>
        <p:txBody>
          <a:bodyPr wrap="none">
            <a:spAutoFit/>
          </a:bodyPr>
          <a:lstStyle/>
          <a:p>
            <a:r>
              <a:rPr lang="es-EC" sz="2400" b="1" dirty="0">
                <a:solidFill>
                  <a:schemeClr val="accent3">
                    <a:lumMod val="50000"/>
                  </a:schemeClr>
                </a:solidFill>
                <a:latin typeface="Times New Roman" panose="02020603050405020304" pitchFamily="18" charset="0"/>
                <a:cs typeface="Times New Roman" panose="02020603050405020304" pitchFamily="18" charset="0"/>
              </a:rPr>
              <a:t>Análisis </a:t>
            </a:r>
            <a:r>
              <a:rPr lang="es-ES" sz="2400" b="1" dirty="0" smtClean="0">
                <a:solidFill>
                  <a:schemeClr val="accent3">
                    <a:lumMod val="50000"/>
                  </a:schemeClr>
                </a:solidFill>
                <a:latin typeface="Times New Roman" panose="02020603050405020304" pitchFamily="18" charset="0"/>
                <a:cs typeface="Times New Roman" panose="02020603050405020304" pitchFamily="18" charset="0"/>
              </a:rPr>
              <a:t>del </a:t>
            </a:r>
            <a:r>
              <a:rPr lang="es-ES" sz="2400" b="1" dirty="0">
                <a:solidFill>
                  <a:schemeClr val="accent3">
                    <a:lumMod val="50000"/>
                  </a:schemeClr>
                </a:solidFill>
                <a:latin typeface="Times New Roman" panose="02020603050405020304" pitchFamily="18" charset="0"/>
                <a:cs typeface="Times New Roman" panose="02020603050405020304" pitchFamily="18" charset="0"/>
              </a:rPr>
              <a:t>sector productor y exportador de flores </a:t>
            </a:r>
            <a:endParaRPr lang="es-EC" sz="24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6" name="1 Rectángulo"/>
          <p:cNvSpPr/>
          <p:nvPr/>
        </p:nvSpPr>
        <p:spPr>
          <a:xfrm>
            <a:off x="784024" y="763270"/>
            <a:ext cx="4058099" cy="400110"/>
          </a:xfrm>
          <a:prstGeom prst="rect">
            <a:avLst/>
          </a:prstGeom>
        </p:spPr>
        <p:txBody>
          <a:bodyPr wrap="none">
            <a:spAutoFit/>
          </a:bodyPr>
          <a:lstStyle/>
          <a:p>
            <a:r>
              <a:rPr lang="es-ES" sz="2000" b="1" dirty="0">
                <a:solidFill>
                  <a:schemeClr val="accent3">
                    <a:lumMod val="50000"/>
                  </a:schemeClr>
                </a:solidFill>
                <a:latin typeface="Times New Roman" panose="02020603050405020304" pitchFamily="18" charset="0"/>
                <a:cs typeface="Times New Roman" panose="02020603050405020304" pitchFamily="18" charset="0"/>
              </a:rPr>
              <a:t>Producción de flores en el Ecuador </a:t>
            </a:r>
            <a:endParaRPr lang="es-EC" sz="2000" b="1"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7"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753686"/>
            <a:ext cx="3002944" cy="814754"/>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312236" y="5355649"/>
            <a:ext cx="6096000" cy="415498"/>
          </a:xfrm>
          <a:prstGeom prst="rect">
            <a:avLst/>
          </a:prstGeom>
        </p:spPr>
        <p:txBody>
          <a:bodyPr>
            <a:spAutoFit/>
          </a:bodyPr>
          <a:lstStyle/>
          <a:p>
            <a:r>
              <a:rPr lang="es-ES" sz="1050" b="1" i="1" dirty="0"/>
              <a:t>Tipo de flores producidas </a:t>
            </a:r>
            <a:endParaRPr lang="es-ES" sz="1050" i="1" dirty="0"/>
          </a:p>
          <a:p>
            <a:r>
              <a:rPr lang="es-ES" sz="1050" i="1" dirty="0"/>
              <a:t>Fuente: </a:t>
            </a:r>
            <a:r>
              <a:rPr lang="es-EC" sz="1050" i="1" dirty="0"/>
              <a:t>(Instituto de Promoción de Exportaciones e Inversiones, 2017)</a:t>
            </a:r>
            <a:endParaRPr lang="es-ES" sz="1050" i="1" dirty="0"/>
          </a:p>
        </p:txBody>
      </p:sp>
      <p:graphicFrame>
        <p:nvGraphicFramePr>
          <p:cNvPr id="10" name="Gráfico 9"/>
          <p:cNvGraphicFramePr/>
          <p:nvPr>
            <p:extLst>
              <p:ext uri="{D42A27DB-BD31-4B8C-83A1-F6EECF244321}">
                <p14:modId xmlns:p14="http://schemas.microsoft.com/office/powerpoint/2010/main" val="4129374819"/>
              </p:ext>
            </p:extLst>
          </p:nvPr>
        </p:nvGraphicFramePr>
        <p:xfrm>
          <a:off x="139749" y="1248229"/>
          <a:ext cx="5346651" cy="38893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p:cNvGraphicFramePr/>
          <p:nvPr>
            <p:extLst>
              <p:ext uri="{D42A27DB-BD31-4B8C-83A1-F6EECF244321}">
                <p14:modId xmlns:p14="http://schemas.microsoft.com/office/powerpoint/2010/main" val="1034590945"/>
              </p:ext>
            </p:extLst>
          </p:nvPr>
        </p:nvGraphicFramePr>
        <p:xfrm>
          <a:off x="6023655" y="1292814"/>
          <a:ext cx="5749245" cy="3867015"/>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ángulo 11"/>
          <p:cNvSpPr/>
          <p:nvPr/>
        </p:nvSpPr>
        <p:spPr>
          <a:xfrm>
            <a:off x="6096000" y="5355649"/>
            <a:ext cx="6096000" cy="577081"/>
          </a:xfrm>
          <a:prstGeom prst="rect">
            <a:avLst/>
          </a:prstGeom>
        </p:spPr>
        <p:txBody>
          <a:bodyPr>
            <a:spAutoFit/>
          </a:bodyPr>
          <a:lstStyle/>
          <a:p>
            <a:r>
              <a:rPr lang="es-ES" sz="1050" b="1" i="1" dirty="0"/>
              <a:t>Hectáreas sembradas por tipo de flores </a:t>
            </a:r>
            <a:endParaRPr lang="es-ES" sz="1050" i="1" dirty="0"/>
          </a:p>
          <a:p>
            <a:r>
              <a:rPr lang="es-ES" sz="1050" i="1" dirty="0"/>
              <a:t>Fuente: </a:t>
            </a:r>
            <a:r>
              <a:rPr lang="es-EC" sz="1050" i="1" dirty="0"/>
              <a:t>(Instituto de Promoción de Exportaciones e Inversiones, 2017)</a:t>
            </a:r>
            <a:endParaRPr lang="es-ES" sz="1050" i="1" dirty="0"/>
          </a:p>
          <a:p>
            <a:endParaRPr lang="es-ES" sz="1050" i="1" dirty="0"/>
          </a:p>
        </p:txBody>
      </p:sp>
      <p:sp>
        <p:nvSpPr>
          <p:cNvPr id="9" name="1 Rectángulo"/>
          <p:cNvSpPr/>
          <p:nvPr/>
        </p:nvSpPr>
        <p:spPr>
          <a:xfrm>
            <a:off x="6988556" y="810012"/>
            <a:ext cx="4030462" cy="400110"/>
          </a:xfrm>
          <a:prstGeom prst="rect">
            <a:avLst/>
          </a:prstGeom>
        </p:spPr>
        <p:txBody>
          <a:bodyPr wrap="none">
            <a:spAutoFit/>
          </a:bodyPr>
          <a:lstStyle/>
          <a:p>
            <a:r>
              <a:rPr lang="es-ES" sz="2000" b="1" dirty="0" err="1" smtClean="0">
                <a:solidFill>
                  <a:schemeClr val="accent3">
                    <a:lumMod val="50000"/>
                  </a:schemeClr>
                </a:solidFill>
                <a:latin typeface="Times New Roman" panose="02020603050405020304" pitchFamily="18" charset="0"/>
                <a:cs typeface="Times New Roman" panose="02020603050405020304" pitchFamily="18" charset="0"/>
              </a:rPr>
              <a:t>Hectareas</a:t>
            </a:r>
            <a:r>
              <a:rPr lang="es-ES" sz="2000" b="1" dirty="0" smtClean="0">
                <a:solidFill>
                  <a:schemeClr val="accent3">
                    <a:lumMod val="50000"/>
                  </a:schemeClr>
                </a:solidFill>
                <a:latin typeface="Times New Roman" panose="02020603050405020304" pitchFamily="18" charset="0"/>
                <a:cs typeface="Times New Roman" panose="02020603050405020304" pitchFamily="18" charset="0"/>
              </a:rPr>
              <a:t> Sembradas en Pichincha</a:t>
            </a:r>
            <a:endParaRPr lang="es-EC" sz="2000" b="1"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12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220796" y="176637"/>
            <a:ext cx="2794739" cy="400110"/>
          </a:xfrm>
          <a:prstGeom prst="rect">
            <a:avLst/>
          </a:prstGeom>
        </p:spPr>
        <p:txBody>
          <a:bodyPr wrap="none">
            <a:spAutoFit/>
          </a:bodyPr>
          <a:lstStyle/>
          <a:p>
            <a:r>
              <a:rPr lang="es-ES" sz="2000" b="1" dirty="0">
                <a:solidFill>
                  <a:schemeClr val="accent3">
                    <a:lumMod val="50000"/>
                  </a:schemeClr>
                </a:solidFill>
                <a:latin typeface="Times New Roman" panose="02020603050405020304" pitchFamily="18" charset="0"/>
                <a:cs typeface="Times New Roman" panose="02020603050405020304" pitchFamily="18" charset="0"/>
              </a:rPr>
              <a:t>Provincias productoras </a:t>
            </a:r>
            <a:endParaRPr lang="es-EC" sz="2000" b="1"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7"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753686"/>
            <a:ext cx="3002944" cy="814754"/>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220796" y="4940151"/>
            <a:ext cx="6096000" cy="415498"/>
          </a:xfrm>
          <a:prstGeom prst="rect">
            <a:avLst/>
          </a:prstGeom>
        </p:spPr>
        <p:txBody>
          <a:bodyPr>
            <a:spAutoFit/>
          </a:bodyPr>
          <a:lstStyle/>
          <a:p>
            <a:r>
              <a:rPr lang="es-ES" sz="1050" b="1" dirty="0"/>
              <a:t>Provincias productoras de flores </a:t>
            </a:r>
            <a:endParaRPr lang="es-ES" sz="1050" i="1" dirty="0"/>
          </a:p>
          <a:p>
            <a:r>
              <a:rPr lang="es-ES" sz="1050" dirty="0"/>
              <a:t>Fuente: (</a:t>
            </a:r>
            <a:r>
              <a:rPr lang="es-ES" sz="1050" dirty="0" err="1"/>
              <a:t>Expoflores</a:t>
            </a:r>
            <a:r>
              <a:rPr lang="es-ES" sz="1050" dirty="0"/>
              <a:t>, 2017)</a:t>
            </a:r>
          </a:p>
        </p:txBody>
      </p:sp>
      <p:sp>
        <p:nvSpPr>
          <p:cNvPr id="12" name="Rectángulo 11"/>
          <p:cNvSpPr/>
          <p:nvPr/>
        </p:nvSpPr>
        <p:spPr>
          <a:xfrm>
            <a:off x="5859235" y="5189545"/>
            <a:ext cx="6096000" cy="577081"/>
          </a:xfrm>
          <a:prstGeom prst="rect">
            <a:avLst/>
          </a:prstGeom>
        </p:spPr>
        <p:txBody>
          <a:bodyPr>
            <a:spAutoFit/>
          </a:bodyPr>
          <a:lstStyle/>
          <a:p>
            <a:r>
              <a:rPr lang="es-EC" sz="1050" b="1" i="1" dirty="0"/>
              <a:t>Número de hectáreas cultivadas (ha) </a:t>
            </a:r>
            <a:endParaRPr lang="es-EC" sz="1050" b="1" i="1" dirty="0" smtClean="0"/>
          </a:p>
          <a:p>
            <a:r>
              <a:rPr lang="es-EC" sz="1050" dirty="0" smtClean="0"/>
              <a:t>(</a:t>
            </a:r>
            <a:r>
              <a:rPr lang="es-EC" sz="1050" dirty="0"/>
              <a:t>Instituto de Promoción de Exportaciones e Inversiones, 2017)</a:t>
            </a:r>
            <a:r>
              <a:rPr lang="es-EC" sz="1050" i="1" dirty="0" smtClean="0"/>
              <a:t>)</a:t>
            </a:r>
            <a:endParaRPr lang="es-ES" sz="1050" i="1" dirty="0"/>
          </a:p>
          <a:p>
            <a:endParaRPr lang="es-ES" sz="1050" i="1" dirty="0"/>
          </a:p>
        </p:txBody>
      </p:sp>
      <p:graphicFrame>
        <p:nvGraphicFramePr>
          <p:cNvPr id="9" name="Gráfico 8"/>
          <p:cNvGraphicFramePr/>
          <p:nvPr>
            <p:extLst>
              <p:ext uri="{D42A27DB-BD31-4B8C-83A1-F6EECF244321}">
                <p14:modId xmlns:p14="http://schemas.microsoft.com/office/powerpoint/2010/main" val="1232178841"/>
              </p:ext>
            </p:extLst>
          </p:nvPr>
        </p:nvGraphicFramePr>
        <p:xfrm>
          <a:off x="312236" y="926510"/>
          <a:ext cx="5239478" cy="39459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443246956"/>
              </p:ext>
            </p:extLst>
          </p:nvPr>
        </p:nvGraphicFramePr>
        <p:xfrm>
          <a:off x="5860866" y="971157"/>
          <a:ext cx="5752012" cy="4159347"/>
        </p:xfrm>
        <a:graphic>
          <a:graphicData uri="http://schemas.openxmlformats.org/drawingml/2006/table">
            <a:tbl>
              <a:tblPr firstRow="1" firstCol="1" bandRow="1">
                <a:tableStyleId>{3B4B98B0-60AC-42C2-AFA5-B58CD77FA1E5}</a:tableStyleId>
              </a:tblPr>
              <a:tblGrid>
                <a:gridCol w="1604843">
                  <a:extLst>
                    <a:ext uri="{9D8B030D-6E8A-4147-A177-3AD203B41FA5}">
                      <a16:colId xmlns:a16="http://schemas.microsoft.com/office/drawing/2014/main" val="20000"/>
                    </a:ext>
                  </a:extLst>
                </a:gridCol>
                <a:gridCol w="1191715">
                  <a:extLst>
                    <a:ext uri="{9D8B030D-6E8A-4147-A177-3AD203B41FA5}">
                      <a16:colId xmlns:a16="http://schemas.microsoft.com/office/drawing/2014/main" val="20001"/>
                    </a:ext>
                  </a:extLst>
                </a:gridCol>
                <a:gridCol w="1032820">
                  <a:extLst>
                    <a:ext uri="{9D8B030D-6E8A-4147-A177-3AD203B41FA5}">
                      <a16:colId xmlns:a16="http://schemas.microsoft.com/office/drawing/2014/main" val="20002"/>
                    </a:ext>
                  </a:extLst>
                </a:gridCol>
                <a:gridCol w="969262">
                  <a:extLst>
                    <a:ext uri="{9D8B030D-6E8A-4147-A177-3AD203B41FA5}">
                      <a16:colId xmlns:a16="http://schemas.microsoft.com/office/drawing/2014/main" val="20003"/>
                    </a:ext>
                  </a:extLst>
                </a:gridCol>
                <a:gridCol w="953372">
                  <a:extLst>
                    <a:ext uri="{9D8B030D-6E8A-4147-A177-3AD203B41FA5}">
                      <a16:colId xmlns:a16="http://schemas.microsoft.com/office/drawing/2014/main" val="20004"/>
                    </a:ext>
                  </a:extLst>
                </a:gridCol>
              </a:tblGrid>
              <a:tr h="310252">
                <a:tc>
                  <a:txBody>
                    <a:bodyPr/>
                    <a:lstStyle/>
                    <a:p>
                      <a:pPr marL="0" marR="0" algn="ctr">
                        <a:lnSpc>
                          <a:spcPct val="115000"/>
                        </a:lnSpc>
                        <a:spcBef>
                          <a:spcPts val="0"/>
                        </a:spcBef>
                        <a:spcAft>
                          <a:spcPts val="0"/>
                        </a:spcAft>
                      </a:pPr>
                      <a:r>
                        <a:rPr lang="es-US" sz="1100" dirty="0">
                          <a:effectLst/>
                        </a:rPr>
                        <a:t>PROVINCIA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100">
                          <a:effectLst/>
                        </a:rPr>
                        <a:t>2008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100">
                          <a:effectLst/>
                        </a:rPr>
                        <a:t>2012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100">
                          <a:effectLst/>
                        </a:rPr>
                        <a:t>2016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US" sz="1100">
                          <a:effectLst/>
                        </a:rPr>
                        <a:t>Var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0252">
                <a:tc>
                  <a:txBody>
                    <a:bodyPr/>
                    <a:lstStyle/>
                    <a:p>
                      <a:pPr marL="0" marR="0">
                        <a:lnSpc>
                          <a:spcPct val="115000"/>
                        </a:lnSpc>
                        <a:spcBef>
                          <a:spcPts val="0"/>
                        </a:spcBef>
                        <a:spcAft>
                          <a:spcPts val="0"/>
                        </a:spcAft>
                      </a:pPr>
                      <a:r>
                        <a:rPr lang="es-US" sz="1100">
                          <a:effectLst/>
                        </a:rPr>
                        <a:t>PICHINCHA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2.882,50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2.665,42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3.720,12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29,1%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10252">
                <a:tc>
                  <a:txBody>
                    <a:bodyPr/>
                    <a:lstStyle/>
                    <a:p>
                      <a:pPr marL="0" marR="0">
                        <a:lnSpc>
                          <a:spcPct val="115000"/>
                        </a:lnSpc>
                        <a:spcBef>
                          <a:spcPts val="0"/>
                        </a:spcBef>
                        <a:spcAft>
                          <a:spcPts val="0"/>
                        </a:spcAft>
                      </a:pPr>
                      <a:r>
                        <a:rPr lang="es-US" sz="1100">
                          <a:effectLst/>
                        </a:rPr>
                        <a:t>COTOPAXI</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519,12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529,98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1.542,03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197,0%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10252">
                <a:tc>
                  <a:txBody>
                    <a:bodyPr/>
                    <a:lstStyle/>
                    <a:p>
                      <a:pPr marL="0" marR="0">
                        <a:lnSpc>
                          <a:spcPct val="115000"/>
                        </a:lnSpc>
                        <a:spcBef>
                          <a:spcPts val="0"/>
                        </a:spcBef>
                        <a:spcAft>
                          <a:spcPts val="0"/>
                        </a:spcAft>
                      </a:pPr>
                      <a:r>
                        <a:rPr lang="es-US" sz="1100">
                          <a:effectLst/>
                        </a:rPr>
                        <a:t>IMBABURA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198,40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dirty="0">
                          <a:effectLst/>
                        </a:rPr>
                        <a:t>187,35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231,10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16,5%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10252">
                <a:tc>
                  <a:txBody>
                    <a:bodyPr/>
                    <a:lstStyle/>
                    <a:p>
                      <a:pPr marL="0" marR="0">
                        <a:lnSpc>
                          <a:spcPct val="115000"/>
                        </a:lnSpc>
                        <a:spcBef>
                          <a:spcPts val="0"/>
                        </a:spcBef>
                        <a:spcAft>
                          <a:spcPts val="0"/>
                        </a:spcAft>
                      </a:pPr>
                      <a:r>
                        <a:rPr lang="es-US" sz="1100">
                          <a:effectLst/>
                        </a:rPr>
                        <a:t>GUAYAS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158,62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122,27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27,00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-83,0%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10252">
                <a:tc>
                  <a:txBody>
                    <a:bodyPr/>
                    <a:lstStyle/>
                    <a:p>
                      <a:pPr marL="0" marR="0">
                        <a:lnSpc>
                          <a:spcPct val="115000"/>
                        </a:lnSpc>
                        <a:spcBef>
                          <a:spcPts val="0"/>
                        </a:spcBef>
                        <a:spcAft>
                          <a:spcPts val="0"/>
                        </a:spcAft>
                      </a:pPr>
                      <a:r>
                        <a:rPr lang="es-US" sz="1100">
                          <a:effectLst/>
                        </a:rPr>
                        <a:t>AZUAY</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130,99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134,59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37,69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-71,2%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81689">
                <a:tc>
                  <a:txBody>
                    <a:bodyPr/>
                    <a:lstStyle/>
                    <a:p>
                      <a:pPr marL="0" marR="0">
                        <a:lnSpc>
                          <a:spcPct val="115000"/>
                        </a:lnSpc>
                        <a:spcBef>
                          <a:spcPts val="0"/>
                        </a:spcBef>
                        <a:spcAft>
                          <a:spcPts val="0"/>
                        </a:spcAft>
                      </a:pPr>
                      <a:r>
                        <a:rPr lang="es-US" sz="1100">
                          <a:effectLst/>
                        </a:rPr>
                        <a:t>CARCHI</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115,00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113,78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115,52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10252">
                <a:tc>
                  <a:txBody>
                    <a:bodyPr/>
                    <a:lstStyle/>
                    <a:p>
                      <a:pPr marL="0" marR="0">
                        <a:lnSpc>
                          <a:spcPct val="115000"/>
                        </a:lnSpc>
                        <a:spcBef>
                          <a:spcPts val="0"/>
                        </a:spcBef>
                        <a:spcAft>
                          <a:spcPts val="0"/>
                        </a:spcAft>
                      </a:pPr>
                      <a:r>
                        <a:rPr lang="es-US" sz="1100">
                          <a:effectLst/>
                        </a:rPr>
                        <a:t>CAÑAR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36,10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27,60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27,30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-24,4%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10252">
                <a:tc>
                  <a:txBody>
                    <a:bodyPr/>
                    <a:lstStyle/>
                    <a:p>
                      <a:pPr marL="0" marR="0">
                        <a:lnSpc>
                          <a:spcPct val="115000"/>
                        </a:lnSpc>
                        <a:spcBef>
                          <a:spcPts val="0"/>
                        </a:spcBef>
                        <a:spcAft>
                          <a:spcPts val="0"/>
                        </a:spcAft>
                      </a:pPr>
                      <a:r>
                        <a:rPr lang="es-US" sz="1100">
                          <a:effectLst/>
                        </a:rPr>
                        <a:t>ESMERALDAS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18,79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15,69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25489">
                <a:tc>
                  <a:txBody>
                    <a:bodyPr/>
                    <a:lstStyle/>
                    <a:p>
                      <a:pPr marL="0" marR="0">
                        <a:lnSpc>
                          <a:spcPct val="115000"/>
                        </a:lnSpc>
                        <a:spcBef>
                          <a:spcPts val="0"/>
                        </a:spcBef>
                        <a:spcAft>
                          <a:spcPts val="0"/>
                        </a:spcAft>
                      </a:pPr>
                      <a:r>
                        <a:rPr lang="es-US" sz="1100">
                          <a:effectLst/>
                        </a:rPr>
                        <a:t>TUNGURAHUA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dirty="0">
                          <a:effectLst/>
                        </a:rPr>
                        <a:t>17,00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14,50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36,33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113,7%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64423">
                <a:tc>
                  <a:txBody>
                    <a:bodyPr/>
                    <a:lstStyle/>
                    <a:p>
                      <a:pPr marL="0" marR="0">
                        <a:lnSpc>
                          <a:spcPct val="115000"/>
                        </a:lnSpc>
                        <a:spcBef>
                          <a:spcPts val="0"/>
                        </a:spcBef>
                        <a:spcAft>
                          <a:spcPts val="0"/>
                        </a:spcAft>
                      </a:pPr>
                      <a:r>
                        <a:rPr lang="es-US" sz="1100">
                          <a:effectLst/>
                        </a:rPr>
                        <a:t>CHIMBORAZO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8,20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8,80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130,76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1494,6%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10252">
                <a:tc>
                  <a:txBody>
                    <a:bodyPr/>
                    <a:lstStyle/>
                    <a:p>
                      <a:pPr marL="0" marR="0">
                        <a:lnSpc>
                          <a:spcPct val="115000"/>
                        </a:lnSpc>
                        <a:spcBef>
                          <a:spcPts val="0"/>
                        </a:spcBef>
                        <a:spcAft>
                          <a:spcPts val="0"/>
                        </a:spcAft>
                      </a:pPr>
                      <a:r>
                        <a:rPr lang="es-US" sz="1100">
                          <a:effectLst/>
                        </a:rPr>
                        <a:t>SANTA"ELENA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1,94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1,24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-100,0%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295478">
                <a:tc>
                  <a:txBody>
                    <a:bodyPr/>
                    <a:lstStyle/>
                    <a:p>
                      <a:pPr marL="0" marR="0">
                        <a:lnSpc>
                          <a:spcPct val="115000"/>
                        </a:lnSpc>
                        <a:spcBef>
                          <a:spcPts val="0"/>
                        </a:spcBef>
                        <a:spcAft>
                          <a:spcPts val="0"/>
                        </a:spcAft>
                      </a:pPr>
                      <a:r>
                        <a:rPr lang="es-US" sz="1100">
                          <a:effectLst/>
                        </a:rPr>
                        <a:t>TOTAL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4.086,66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3.821,22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a:effectLst/>
                        </a:rPr>
                        <a:t>5.867,85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s-US" sz="1100" dirty="0">
                          <a:effectLst/>
                        </a:rPr>
                        <a:t>43,6%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2504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0796" y="176637"/>
            <a:ext cx="3546355" cy="400110"/>
          </a:xfrm>
          <a:prstGeom prst="rect">
            <a:avLst/>
          </a:prstGeom>
        </p:spPr>
        <p:txBody>
          <a:bodyPr wrap="none">
            <a:spAutoFit/>
          </a:bodyPr>
          <a:lstStyle/>
          <a:p>
            <a:r>
              <a:rPr lang="es-ES" sz="2000" b="1" dirty="0">
                <a:solidFill>
                  <a:schemeClr val="accent3">
                    <a:lumMod val="50000"/>
                  </a:schemeClr>
                </a:solidFill>
                <a:latin typeface="Times New Roman" panose="02020603050405020304" pitchFamily="18" charset="0"/>
                <a:cs typeface="Times New Roman" panose="02020603050405020304" pitchFamily="18" charset="0"/>
              </a:rPr>
              <a:t>Organización de la producción</a:t>
            </a:r>
            <a:endParaRPr lang="es-EC" sz="2000" b="1" dirty="0">
              <a:solidFill>
                <a:schemeClr val="accent3">
                  <a:lumMod val="50000"/>
                </a:schemeClr>
              </a:solidFill>
              <a:latin typeface="Times New Roman" panose="02020603050405020304" pitchFamily="18"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919168140"/>
              </p:ext>
            </p:extLst>
          </p:nvPr>
        </p:nvGraphicFramePr>
        <p:xfrm>
          <a:off x="5746385" y="702658"/>
          <a:ext cx="6246178" cy="376958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5824762" y="4640905"/>
            <a:ext cx="6096000" cy="577081"/>
          </a:xfrm>
          <a:prstGeom prst="rect">
            <a:avLst/>
          </a:prstGeom>
        </p:spPr>
        <p:txBody>
          <a:bodyPr>
            <a:spAutoFit/>
          </a:bodyPr>
          <a:lstStyle/>
          <a:p>
            <a:r>
              <a:rPr lang="es-ES" sz="1050" b="1" dirty="0"/>
              <a:t>Número de productores y superficie cultivada por tamaño de la unidad de producción agropecuaria</a:t>
            </a:r>
            <a:endParaRPr lang="es-ES" sz="1050" i="1" dirty="0"/>
          </a:p>
          <a:p>
            <a:r>
              <a:rPr lang="es-EC" sz="1050" dirty="0"/>
              <a:t>Fuente: (Censo Nacional Agropecuario Sectorial de Flores, 2016)</a:t>
            </a:r>
            <a:endParaRPr lang="es-ES" sz="1050" dirty="0"/>
          </a:p>
          <a:p>
            <a:endParaRPr lang="es-ES" sz="1050" i="1" dirty="0"/>
          </a:p>
        </p:txBody>
      </p:sp>
      <p:graphicFrame>
        <p:nvGraphicFramePr>
          <p:cNvPr id="6" name="Diagrama 5"/>
          <p:cNvGraphicFramePr/>
          <p:nvPr>
            <p:extLst>
              <p:ext uri="{D42A27DB-BD31-4B8C-83A1-F6EECF244321}">
                <p14:modId xmlns:p14="http://schemas.microsoft.com/office/powerpoint/2010/main" val="187126613"/>
              </p:ext>
            </p:extLst>
          </p:nvPr>
        </p:nvGraphicFramePr>
        <p:xfrm>
          <a:off x="26304" y="800762"/>
          <a:ext cx="5943421" cy="46120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323299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3EE5F297-3C22-4EFD-B470-5F6198365335}" vid="{2278BB08-C08B-4789-8A20-050F632A917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7119</Words>
  <Application>Microsoft Office PowerPoint</Application>
  <PresentationFormat>Panorámica</PresentationFormat>
  <Paragraphs>1156</Paragraphs>
  <Slides>43</Slides>
  <Notes>25</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50" baseType="lpstr">
      <vt:lpstr>Arial</vt:lpstr>
      <vt:lpstr>Calibri</vt:lpstr>
      <vt:lpstr>Cambria Math</vt:lpstr>
      <vt:lpstr>Times New Roman</vt:lpstr>
      <vt:lpstr>Wingdings</vt:lpstr>
      <vt:lpstr>Tema1</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de los Factores financieros y económicos de la crisis en Rusia</vt:lpstr>
      <vt:lpstr>Presentación de PowerPoint</vt:lpstr>
      <vt:lpstr>Incidencia del precio de la flor en los ingresos de las Florícolas </vt:lpstr>
      <vt:lpstr>Sector Florícola Exportaciones USD Muestral</vt:lpstr>
      <vt:lpstr>Sector Florícola Toneladas Muestral</vt:lpstr>
      <vt:lpstr>Sector Florícola Exportaciones USD Muestral</vt:lpstr>
      <vt:lpstr>Escenario sin fluctuaciones significativas (ESCENARIO No. 1 Alkavat Cia. Ltda)</vt:lpstr>
      <vt:lpstr>Presentación de PowerPoint</vt:lpstr>
      <vt:lpstr>Escenario positivo (ESCENARIO No. 2 Merinoroses Cia. Ltda) </vt:lpstr>
      <vt:lpstr>Escenario positivo (ESCENARIO No. 2 Merinoroses Cia. Ltda)</vt:lpstr>
      <vt:lpstr>Escenario negativo (ESCENARIO No. 3 Rosamont S.A)</vt:lpstr>
      <vt:lpstr>Escenario negativo (ESCENARIO No. 3 Rosamont S.A)</vt:lpstr>
      <vt:lpstr>Florícolas en Proceso de Liquidación y Disolución </vt:lpstr>
      <vt:lpstr>Chi Cuadrado</vt:lpstr>
      <vt:lpstr>Chi Cuadrado</vt:lpstr>
      <vt:lpstr>Resultados de Chi Cuadrado</vt:lpstr>
      <vt:lpstr>Conclusiones</vt:lpstr>
      <vt:lpstr>Conclusiones</vt:lpstr>
      <vt:lpstr>Recomendaciones</vt:lpstr>
      <vt:lpstr>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21</cp:revision>
  <dcterms:created xsi:type="dcterms:W3CDTF">2016-05-28T03:11:11Z</dcterms:created>
  <dcterms:modified xsi:type="dcterms:W3CDTF">2018-09-11T01:44:52Z</dcterms:modified>
</cp:coreProperties>
</file>