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2" r:id="rId3"/>
    <p:sldId id="311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300" r:id="rId43"/>
    <p:sldId id="301" r:id="rId44"/>
    <p:sldId id="303" r:id="rId45"/>
    <p:sldId id="302" r:id="rId46"/>
    <p:sldId id="304" r:id="rId47"/>
    <p:sldId id="307" r:id="rId48"/>
    <p:sldId id="308" r:id="rId49"/>
    <p:sldId id="309" r:id="rId50"/>
    <p:sldId id="297" r:id="rId51"/>
    <p:sldId id="296" r:id="rId52"/>
    <p:sldId id="310" r:id="rId5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9F9D4-A836-47E6-ACBC-B09AEBD4EE4E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442E2-5F3D-4713-A2A5-2FD289BB74A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03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442E2-5F3D-4713-A2A5-2FD289BB74A2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949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585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03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099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521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09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349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640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267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414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584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52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68C49-7611-4BA8-9DF9-F9AF70AD0B9C}" type="datetimeFigureOut">
              <a:rPr lang="es-EC" smtClean="0"/>
              <a:t>10/1/2019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A016-8E53-44E6-99C7-6D5D2AC7A6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48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6" t="22323" r="34009" b="21319"/>
          <a:stretch/>
        </p:blipFill>
        <p:spPr bwMode="auto">
          <a:xfrm>
            <a:off x="899592" y="0"/>
            <a:ext cx="7272808" cy="68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 txBox="1">
            <a:spLocks/>
          </p:cNvSpPr>
          <p:nvPr/>
        </p:nvSpPr>
        <p:spPr>
          <a:xfrm rot="16200000">
            <a:off x="-249894" y="3214214"/>
            <a:ext cx="3744416" cy="386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C" sz="1300" b="1" dirty="0"/>
              <a:t>AUTOR: CORONEL QUEZADA, JONATHAN EMANUEL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 rot="16200000">
            <a:off x="-164177" y="3225429"/>
            <a:ext cx="4345919" cy="386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C" sz="1300" b="1" dirty="0">
                <a:latin typeface="Arial" panose="020B0604020202020204" pitchFamily="34" charset="0"/>
                <a:cs typeface="Arial" panose="020B0604020202020204" pitchFamily="34" charset="0"/>
              </a:rPr>
              <a:t>DIRECTOR: ING. FIGUEROA MONTIEL, PABLO RODRIGO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836D539-D707-47FA-BB11-773077E85797}"/>
              </a:ext>
            </a:extLst>
          </p:cNvPr>
          <p:cNvSpPr/>
          <p:nvPr/>
        </p:nvSpPr>
        <p:spPr>
          <a:xfrm>
            <a:off x="4572000" y="5805264"/>
            <a:ext cx="1368152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SANGOLQUÍ</a:t>
            </a:r>
          </a:p>
          <a:p>
            <a:pPr algn="ctr"/>
            <a:r>
              <a:rPr lang="es-E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827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6006" y="3110"/>
            <a:ext cx="391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434890" y="1124744"/>
            <a:ext cx="6048672" cy="180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¿El Plan de Seguridad y Salud Ocupacional propuesto para la Unidad Educativa Ricardo Álvarez Mantilla, reducirá los riesgos laborales?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3950" r="16074" b="17391"/>
          <a:stretch/>
        </p:blipFill>
        <p:spPr bwMode="auto">
          <a:xfrm>
            <a:off x="3132923" y="3212976"/>
            <a:ext cx="5616624" cy="33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7542" r="8388" b="11614"/>
          <a:stretch/>
        </p:blipFill>
        <p:spPr bwMode="auto">
          <a:xfrm>
            <a:off x="395536" y="3645023"/>
            <a:ext cx="2259825" cy="216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4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3021" y="805050"/>
            <a:ext cx="3014883" cy="11021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SALUD OCUPACIONAL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93519" y="-105139"/>
            <a:ext cx="7948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VARIABLE DEPENDIENTE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3564" y="3224506"/>
            <a:ext cx="86316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VARIABLE INDEPENDIENTE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1" y="836712"/>
            <a:ext cx="451322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Exámenes Ocupacionales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Programas de Salud</a:t>
            </a:r>
            <a:endParaRPr lang="es-EC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Certificados de Aptitud Laboral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4572000" y="4054926"/>
            <a:ext cx="3514934" cy="2697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Físicos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Mecánicos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Químicos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Biológicos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Ergonómicos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Psicosociales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Accidentes Mayores</a:t>
            </a:r>
            <a:endParaRPr lang="es-EC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683568" y="4344469"/>
            <a:ext cx="2337297" cy="668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59925" y="5231710"/>
            <a:ext cx="2352548" cy="122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899592" y="2132856"/>
            <a:ext cx="2352548" cy="1057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FÍSICO  BIOLÓGICO  PSICOLÓGICO</a:t>
            </a:r>
          </a:p>
        </p:txBody>
      </p:sp>
    </p:spTree>
    <p:extLst>
      <p:ext uri="{BB962C8B-B14F-4D97-AF65-F5344CB8AC3E}">
        <p14:creationId xmlns:p14="http://schemas.microsoft.com/office/powerpoint/2010/main" val="28581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144664" y="889878"/>
            <a:ext cx="8593658" cy="5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DE LA INVESTIGACIÓN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45636" y="-99392"/>
            <a:ext cx="8763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DE REFERENCIA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19746" r="52129" b="9963"/>
          <a:stretch/>
        </p:blipFill>
        <p:spPr bwMode="auto">
          <a:xfrm>
            <a:off x="107503" y="1602785"/>
            <a:ext cx="2234859" cy="232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12138" r="9961" b="9601"/>
          <a:stretch/>
        </p:blipFill>
        <p:spPr bwMode="auto">
          <a:xfrm>
            <a:off x="291751" y="4437112"/>
            <a:ext cx="280964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2" t="13044" r="16344" b="17890"/>
          <a:stretch/>
        </p:blipFill>
        <p:spPr bwMode="auto">
          <a:xfrm>
            <a:off x="2555776" y="1657472"/>
            <a:ext cx="3057535" cy="221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2328" r="47352" b="32744"/>
          <a:stretch/>
        </p:blipFill>
        <p:spPr bwMode="auto">
          <a:xfrm>
            <a:off x="3525080" y="4262846"/>
            <a:ext cx="2088231" cy="236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18406"/>
          <a:stretch/>
        </p:blipFill>
        <p:spPr bwMode="auto">
          <a:xfrm>
            <a:off x="6244427" y="4262846"/>
            <a:ext cx="2373985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t="33197" r="28714" b="16259"/>
          <a:stretch/>
        </p:blipFill>
        <p:spPr bwMode="auto">
          <a:xfrm>
            <a:off x="5796136" y="1736259"/>
            <a:ext cx="3216342" cy="213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2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57891" y="211025"/>
            <a:ext cx="6572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DEL ARTE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676875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Referencias de investigaciones a nivel: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719903" y="2636912"/>
            <a:ext cx="6048672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MUNDIAL:  UNIVERSIDAD DE LIMA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1702230" y="3717032"/>
            <a:ext cx="6048672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NACIONAL: ESCUELA POLITÉCNICA NACIONAL (EPN)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2699791" y="4941168"/>
            <a:ext cx="3816425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LOCAL: U.E SAN LUIS GONZAGA (ARMENIA)</a:t>
            </a:r>
          </a:p>
        </p:txBody>
      </p:sp>
    </p:spTree>
    <p:extLst>
      <p:ext uri="{BB962C8B-B14F-4D97-AF65-F5344CB8AC3E}">
        <p14:creationId xmlns:p14="http://schemas.microsoft.com/office/powerpoint/2010/main" val="26216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1841" y="12242"/>
            <a:ext cx="7704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FUNDAMENTOS TEÓRICOS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238546" y="1052736"/>
            <a:ext cx="4724305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DE RIESGOS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3542470" y="3321428"/>
            <a:ext cx="2116456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Mejoramiento Continuo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2101350" y="5949280"/>
            <a:ext cx="5285783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Seguridad y Salud Ocupacional</a:t>
            </a:r>
          </a:p>
        </p:txBody>
      </p:sp>
      <p:sp>
        <p:nvSpPr>
          <p:cNvPr id="15" name="14 Flecha a la derecha con bandas"/>
          <p:cNvSpPr/>
          <p:nvPr/>
        </p:nvSpPr>
        <p:spPr>
          <a:xfrm rot="10800000">
            <a:off x="2771800" y="3653103"/>
            <a:ext cx="637927" cy="41589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a la derecha con bandas"/>
          <p:cNvSpPr/>
          <p:nvPr/>
        </p:nvSpPr>
        <p:spPr>
          <a:xfrm>
            <a:off x="5796136" y="3653104"/>
            <a:ext cx="637927" cy="41589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365652" y="2579916"/>
            <a:ext cx="2645597" cy="50405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Situación Actual</a:t>
            </a: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6318891" y="2636912"/>
            <a:ext cx="2645597" cy="504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Situación Futura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539552" y="3356992"/>
            <a:ext cx="2088232" cy="10081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fortalezas y debilidades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6782267" y="3212976"/>
            <a:ext cx="1718843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Fortalezas sostenidas y debilidades superadas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10448" r="21185" b="11604"/>
          <a:stretch/>
        </p:blipFill>
        <p:spPr bwMode="auto">
          <a:xfrm>
            <a:off x="4162491" y="1760935"/>
            <a:ext cx="891026" cy="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 t="16377" r="26077" b="35981"/>
          <a:stretch/>
        </p:blipFill>
        <p:spPr bwMode="auto">
          <a:xfrm>
            <a:off x="3832089" y="4653136"/>
            <a:ext cx="1537217" cy="93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1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 animBg="1"/>
      <p:bldP spid="13" grpId="0" animBg="1"/>
      <p:bldP spid="15" grpId="0" animBg="1"/>
      <p:bldP spid="16" grpId="0" animBg="1"/>
      <p:bldP spid="17" grpId="0" build="p"/>
      <p:bldP spid="18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7124" y="-34757"/>
            <a:ext cx="5174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97821" y="1065734"/>
            <a:ext cx="2154535" cy="4113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491879" y="879642"/>
            <a:ext cx="2304256" cy="6504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y Evaluación de Riesgos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732240" y="892078"/>
            <a:ext cx="1897739" cy="6504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Control de Riesgos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4"/>
          <p:cNvSpPr txBox="1"/>
          <p:nvPr/>
        </p:nvSpPr>
        <p:spPr>
          <a:xfrm>
            <a:off x="254668" y="2060848"/>
            <a:ext cx="1805940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Físicos</a:t>
            </a:r>
          </a:p>
        </p:txBody>
      </p:sp>
      <p:sp>
        <p:nvSpPr>
          <p:cNvPr id="10" name="CuadroTexto 4"/>
          <p:cNvSpPr txBox="1"/>
          <p:nvPr/>
        </p:nvSpPr>
        <p:spPr>
          <a:xfrm>
            <a:off x="269808" y="5517232"/>
            <a:ext cx="1939467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Psicosociales</a:t>
            </a:r>
          </a:p>
        </p:txBody>
      </p:sp>
      <p:sp>
        <p:nvSpPr>
          <p:cNvPr id="11" name="CuadroTexto 4"/>
          <p:cNvSpPr txBox="1"/>
          <p:nvPr/>
        </p:nvSpPr>
        <p:spPr>
          <a:xfrm>
            <a:off x="278192" y="4888561"/>
            <a:ext cx="1931083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Ergonómicos</a:t>
            </a:r>
          </a:p>
        </p:txBody>
      </p:sp>
      <p:sp>
        <p:nvSpPr>
          <p:cNvPr id="12" name="CuadroTexto 4"/>
          <p:cNvSpPr txBox="1"/>
          <p:nvPr/>
        </p:nvSpPr>
        <p:spPr>
          <a:xfrm>
            <a:off x="254668" y="4198585"/>
            <a:ext cx="1805940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Biológicos</a:t>
            </a:r>
          </a:p>
        </p:txBody>
      </p:sp>
      <p:sp>
        <p:nvSpPr>
          <p:cNvPr id="13" name="CuadroTexto 4"/>
          <p:cNvSpPr txBox="1"/>
          <p:nvPr/>
        </p:nvSpPr>
        <p:spPr>
          <a:xfrm>
            <a:off x="254668" y="3470681"/>
            <a:ext cx="1805940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Químicos</a:t>
            </a:r>
          </a:p>
        </p:txBody>
      </p:sp>
      <p:sp>
        <p:nvSpPr>
          <p:cNvPr id="14" name="CuadroTexto 4"/>
          <p:cNvSpPr txBox="1"/>
          <p:nvPr/>
        </p:nvSpPr>
        <p:spPr>
          <a:xfrm>
            <a:off x="254668" y="2744995"/>
            <a:ext cx="1805940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Mecánicos</a:t>
            </a:r>
          </a:p>
        </p:txBody>
      </p:sp>
      <p:sp>
        <p:nvSpPr>
          <p:cNvPr id="15" name="CuadroTexto 4"/>
          <p:cNvSpPr txBox="1"/>
          <p:nvPr/>
        </p:nvSpPr>
        <p:spPr>
          <a:xfrm>
            <a:off x="278193" y="6165304"/>
            <a:ext cx="285364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Accidentes Mayores</a:t>
            </a:r>
          </a:p>
        </p:txBody>
      </p:sp>
      <p:sp>
        <p:nvSpPr>
          <p:cNvPr id="16" name="CuadroTexto 4"/>
          <p:cNvSpPr txBox="1"/>
          <p:nvPr/>
        </p:nvSpPr>
        <p:spPr>
          <a:xfrm>
            <a:off x="3574534" y="2758445"/>
            <a:ext cx="2160241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</a:p>
        </p:txBody>
      </p:sp>
      <p:sp>
        <p:nvSpPr>
          <p:cNvPr id="17" name="CuadroTexto 4"/>
          <p:cNvSpPr txBox="1"/>
          <p:nvPr/>
        </p:nvSpPr>
        <p:spPr>
          <a:xfrm>
            <a:off x="3904491" y="3960058"/>
            <a:ext cx="1479034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Matrices de Riesgo</a:t>
            </a:r>
          </a:p>
        </p:txBody>
      </p:sp>
      <p:sp>
        <p:nvSpPr>
          <p:cNvPr id="18" name="17 Abrir llave"/>
          <p:cNvSpPr/>
          <p:nvPr/>
        </p:nvSpPr>
        <p:spPr>
          <a:xfrm rot="5400000">
            <a:off x="1023060" y="602465"/>
            <a:ext cx="504056" cy="244827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Abrir llave"/>
          <p:cNvSpPr/>
          <p:nvPr/>
        </p:nvSpPr>
        <p:spPr>
          <a:xfrm rot="5400000">
            <a:off x="4393888" y="602466"/>
            <a:ext cx="504056" cy="244827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Abrir llave"/>
          <p:cNvSpPr/>
          <p:nvPr/>
        </p:nvSpPr>
        <p:spPr>
          <a:xfrm rot="5400000">
            <a:off x="7429081" y="602466"/>
            <a:ext cx="504056" cy="244827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4"/>
          <p:cNvSpPr txBox="1"/>
          <p:nvPr/>
        </p:nvSpPr>
        <p:spPr>
          <a:xfrm>
            <a:off x="6859865" y="2299375"/>
            <a:ext cx="1642487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</a:t>
            </a:r>
          </a:p>
        </p:txBody>
      </p:sp>
      <p:sp>
        <p:nvSpPr>
          <p:cNvPr id="22" name="CuadroTexto 4"/>
          <p:cNvSpPr txBox="1"/>
          <p:nvPr/>
        </p:nvSpPr>
        <p:spPr>
          <a:xfrm>
            <a:off x="6886843" y="3483004"/>
            <a:ext cx="1642487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Mantener</a:t>
            </a:r>
          </a:p>
        </p:txBody>
      </p:sp>
      <p:sp>
        <p:nvSpPr>
          <p:cNvPr id="23" name="CuadroTexto 4"/>
          <p:cNvSpPr txBox="1"/>
          <p:nvPr/>
        </p:nvSpPr>
        <p:spPr>
          <a:xfrm>
            <a:off x="6864937" y="4650034"/>
            <a:ext cx="1642487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Mejorar</a:t>
            </a:r>
          </a:p>
        </p:txBody>
      </p:sp>
    </p:spTree>
    <p:extLst>
      <p:ext uri="{BB962C8B-B14F-4D97-AF65-F5344CB8AC3E}">
        <p14:creationId xmlns:p14="http://schemas.microsoft.com/office/powerpoint/2010/main" val="14770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96674" y="0"/>
            <a:ext cx="4495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LEGAL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1476" y="1261027"/>
            <a:ext cx="4082609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Pirámide de Hans Kelsen</a:t>
            </a:r>
            <a:endParaRPr lang="es-EC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87994" y="1249845"/>
            <a:ext cx="4082609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425 de la Constitución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611559" y="2212680"/>
            <a:ext cx="8043049" cy="44194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Constitución de la República del Ecuador</a:t>
            </a:r>
          </a:p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Convenios Internacionales OIT (C029, C081, C120, C121, C127, C148)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 Andino de Seguridad y Salud en el Trabajo – DECISIÓN 584</a:t>
            </a:r>
          </a:p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del Instrumento Andino de Seguridad en el Trabajo – RESOLUCIÓN 957 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Código del Trabajo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de Seguridad Social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a la Ley Orgánica de Discapacidades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Orgánica para prevenir el Acoso Laboral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de Sustancias Estupefacientes y Psicotrópicas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de Seguridad y Salud de los Trabajadores y Mejoramiento del Medio Ambiente de Trabajo – (DECRETO EJECUTIVO 2393)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Acuerdo Ministerial 135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para el Funcionamiento de los Servicios Médicos de Empresas – Acuerdo 1404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del Seguro General de Riesgos del Trabajo – Resolución CD513</a:t>
            </a:r>
          </a:p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Ordenanza Metropolitana N° 470</a:t>
            </a:r>
          </a:p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 Técnica INEN (3864-1, 739)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844" y="188640"/>
            <a:ext cx="74008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METODOLÓGICO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599770" y="2492896"/>
            <a:ext cx="2264938" cy="5724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2800" dirty="0"/>
          </a:p>
          <a:p>
            <a:pPr algn="just"/>
            <a:r>
              <a:rPr lang="es-EC" sz="2800" dirty="0"/>
              <a:t>CUALITATIVA</a:t>
            </a:r>
          </a:p>
          <a:p>
            <a:pPr algn="just"/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07924" y="2547628"/>
            <a:ext cx="2448272" cy="5177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2800" dirty="0"/>
          </a:p>
          <a:p>
            <a:pPr algn="just"/>
            <a:r>
              <a:rPr lang="es-EC" sz="2800" dirty="0"/>
              <a:t>CUANTITATIVA</a:t>
            </a:r>
          </a:p>
          <a:p>
            <a:pPr algn="just"/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5400000">
            <a:off x="1564257" y="1636048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rot="5400000">
            <a:off x="6264436" y="1598172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2981" r="7759" b="24126"/>
          <a:stretch/>
        </p:blipFill>
        <p:spPr bwMode="auto">
          <a:xfrm>
            <a:off x="1309734" y="3717032"/>
            <a:ext cx="6440557" cy="23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8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51388" y="188640"/>
            <a:ext cx="7585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TIPOS DE INVESTIGACIÓN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683568" y="1570223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730398" y="3995070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695616" y="2765449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9" name="8 Rectángulo redondeado"/>
          <p:cNvSpPr/>
          <p:nvPr/>
        </p:nvSpPr>
        <p:spPr>
          <a:xfrm>
            <a:off x="1900630" y="1470491"/>
            <a:ext cx="3024336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EXPLORATORIA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921086" y="3904856"/>
            <a:ext cx="5823606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BIBLIOGRÁFICA - DOCUMENTAL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983757" y="5238927"/>
            <a:ext cx="3024336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921087" y="2675235"/>
            <a:ext cx="3024336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DESCRIPTIVA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758107" y="5283543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</p:spTree>
    <p:extLst>
      <p:ext uri="{BB962C8B-B14F-4D97-AF65-F5344CB8AC3E}">
        <p14:creationId xmlns:p14="http://schemas.microsoft.com/office/powerpoint/2010/main" val="16106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7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25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2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188639"/>
            <a:ext cx="31005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TÉCNICAS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133220"/>
            <a:ext cx="47526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INSTRUMENTOS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33264" y="2245878"/>
            <a:ext cx="2898576" cy="824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OBSERVACIÓN DIRECTA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46836" y="3526241"/>
            <a:ext cx="2671432" cy="824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ENCUESTAS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393849" y="2181282"/>
            <a:ext cx="2671432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MATRIZ DE RIESGOS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393849" y="3535256"/>
            <a:ext cx="2671432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RIESGOS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5400000">
            <a:off x="1171819" y="1340929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 rot="5400000">
            <a:off x="6395713" y="1340928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</p:spTree>
    <p:extLst>
      <p:ext uri="{BB962C8B-B14F-4D97-AF65-F5344CB8AC3E}">
        <p14:creationId xmlns:p14="http://schemas.microsoft.com/office/powerpoint/2010/main" val="14175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83198" y="0"/>
            <a:ext cx="4801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RESUMEN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18753" r="25900" b="16848"/>
          <a:stretch/>
        </p:blipFill>
        <p:spPr bwMode="auto">
          <a:xfrm>
            <a:off x="3693079" y="2716696"/>
            <a:ext cx="4995732" cy="32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95536" y="2329512"/>
            <a:ext cx="2880320" cy="2323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/>
              <a:t>Incluye información en Gestión de Riesgos de Seguridad y Salud Ocupacional enfocado a la problemática en centros educativos de sostenimiento fiscal.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 rot="5400000">
            <a:off x="5723142" y="1628961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</p:spTree>
    <p:extLst>
      <p:ext uri="{BB962C8B-B14F-4D97-AF65-F5344CB8AC3E}">
        <p14:creationId xmlns:p14="http://schemas.microsoft.com/office/powerpoint/2010/main" val="17506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2457" y="58626"/>
            <a:ext cx="79835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MÉTODOS DE INVESTIGACIÓN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971947" y="908720"/>
            <a:ext cx="5544616" cy="548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Guía Técnica Colombiana (GTC 45)</a:t>
            </a:r>
          </a:p>
        </p:txBody>
      </p:sp>
      <p:pic>
        <p:nvPicPr>
          <p:cNvPr id="7" name="6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792"/>
          <a:stretch/>
        </p:blipFill>
        <p:spPr bwMode="auto">
          <a:xfrm>
            <a:off x="395536" y="1823860"/>
            <a:ext cx="1656184" cy="24209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750"/>
          <a:stretch/>
        </p:blipFill>
        <p:spPr bwMode="auto">
          <a:xfrm>
            <a:off x="2483768" y="1823860"/>
            <a:ext cx="1800200" cy="23761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159"/>
          <a:stretch/>
        </p:blipFill>
        <p:spPr bwMode="auto">
          <a:xfrm>
            <a:off x="4644008" y="1823860"/>
            <a:ext cx="1651112" cy="234480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/>
          <a:srcRect l="30745" t="69789" r="54759" b="16012"/>
          <a:stretch/>
        </p:blipFill>
        <p:spPr bwMode="auto">
          <a:xfrm>
            <a:off x="6657221" y="2026318"/>
            <a:ext cx="2078831" cy="20764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30"/>
          <a:stretch/>
        </p:blipFill>
        <p:spPr bwMode="auto">
          <a:xfrm>
            <a:off x="3059832" y="4631846"/>
            <a:ext cx="1905677" cy="196550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18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3472" y="0"/>
            <a:ext cx="64415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POBLACIÓN Y MUESTRA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6" t="26035" r="25371" b="34507"/>
          <a:stretch/>
        </p:blipFill>
        <p:spPr bwMode="auto">
          <a:xfrm>
            <a:off x="3059832" y="876841"/>
            <a:ext cx="3456384" cy="2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221" y="3566187"/>
            <a:ext cx="6061632" cy="3140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7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6740" y="260648"/>
            <a:ext cx="8135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CODIFICACIÓN Y TABULACIÓN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747893"/>
              </p:ext>
            </p:extLst>
          </p:nvPr>
        </p:nvGraphicFramePr>
        <p:xfrm>
          <a:off x="4568017" y="2852936"/>
          <a:ext cx="395727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" name="Hoja de cálculo" r:id="rId3" imgW="3533643" imgH="2457569" progId="Excel.Sheet.12">
                  <p:embed/>
                </p:oleObj>
              </mc:Choice>
              <mc:Fallback>
                <p:oleObj name="Hoja de cálculo" r:id="rId3" imgW="3533643" imgH="2457569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017" y="2852936"/>
                        <a:ext cx="3957270" cy="2880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539552" y="1772816"/>
            <a:ext cx="3456384" cy="23179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resultados de las encuestas, se tabularon en tablas de MS Excel para luego codificarlos en gráficos estadísticos.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88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64926" y="0"/>
            <a:ext cx="79964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 </a:t>
            </a:r>
          </a:p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RESULTADOS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4275" r="19129" b="10870"/>
          <a:stretch/>
        </p:blipFill>
        <p:spPr bwMode="auto">
          <a:xfrm>
            <a:off x="238539" y="1775791"/>
            <a:ext cx="8581933" cy="39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23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990260" y="260648"/>
            <a:ext cx="3508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RECTORADO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31568" r="70472" b="51766"/>
          <a:stretch/>
        </p:blipFill>
        <p:spPr bwMode="auto">
          <a:xfrm>
            <a:off x="539552" y="1683871"/>
            <a:ext cx="309164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0" t="37000" r="29120" b="32022"/>
          <a:stretch/>
        </p:blipFill>
        <p:spPr bwMode="auto">
          <a:xfrm>
            <a:off x="4427984" y="2582720"/>
            <a:ext cx="4344215" cy="25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67744" y="260648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22" r="70463" b="51811"/>
          <a:stretch/>
        </p:blipFill>
        <p:spPr bwMode="auto">
          <a:xfrm>
            <a:off x="756453" y="1772816"/>
            <a:ext cx="3022581" cy="17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4" t="37183" r="29121" b="31408"/>
          <a:stretch/>
        </p:blipFill>
        <p:spPr bwMode="auto">
          <a:xfrm>
            <a:off x="4355976" y="2780928"/>
            <a:ext cx="3896139" cy="229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1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05510" y="260648"/>
            <a:ext cx="42775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SECRETARIADO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31522" r="70463" b="51631"/>
          <a:stretch/>
        </p:blipFill>
        <p:spPr bwMode="auto">
          <a:xfrm>
            <a:off x="467544" y="1547056"/>
            <a:ext cx="3253797" cy="191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7364" r="28713" b="31477"/>
          <a:stretch/>
        </p:blipFill>
        <p:spPr bwMode="auto">
          <a:xfrm>
            <a:off x="4139952" y="2636912"/>
            <a:ext cx="438118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92776" y="260648"/>
            <a:ext cx="5302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JUNTA  ACADÉMICA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31522" r="70463" b="51631"/>
          <a:stretch/>
        </p:blipFill>
        <p:spPr bwMode="auto">
          <a:xfrm>
            <a:off x="643325" y="1412776"/>
            <a:ext cx="289890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37183" r="29019" b="31658"/>
          <a:stretch/>
        </p:blipFill>
        <p:spPr bwMode="auto">
          <a:xfrm>
            <a:off x="3923928" y="2636912"/>
            <a:ext cx="4348260" cy="25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8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822157" y="260648"/>
            <a:ext cx="58442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CONSEJO  EJECUTIVO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t="31447" r="70309" b="51705"/>
          <a:stretch/>
        </p:blipFill>
        <p:spPr bwMode="auto">
          <a:xfrm>
            <a:off x="662608" y="1340767"/>
            <a:ext cx="2800376" cy="162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7" t="36640" r="29222" b="31295"/>
          <a:stretch/>
        </p:blipFill>
        <p:spPr bwMode="auto">
          <a:xfrm>
            <a:off x="3830423" y="2455845"/>
            <a:ext cx="3869635" cy="23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9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984011" y="260648"/>
            <a:ext cx="35205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COMISIONES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5" t="37320" r="29112" b="31339"/>
          <a:stretch/>
        </p:blipFill>
        <p:spPr bwMode="auto">
          <a:xfrm>
            <a:off x="4563083" y="2456892"/>
            <a:ext cx="4152049" cy="24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31386" r="70404" b="51585"/>
          <a:stretch/>
        </p:blipFill>
        <p:spPr bwMode="auto">
          <a:xfrm>
            <a:off x="467544" y="1412776"/>
            <a:ext cx="351000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5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72554" y="0"/>
            <a:ext cx="76226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691680" y="1616088"/>
            <a:ext cx="6408712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CAPÍTULO 1: EL PROBLEMA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691680" y="5301208"/>
            <a:ext cx="6408712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CAPÍTULO 5: PROPUESTA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691680" y="4221088"/>
            <a:ext cx="6624736" cy="898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CAPÍTULO 4: ANÁLISIS E INTERPRETACIÓN 		  DE RESULTADOS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715354" y="3356992"/>
            <a:ext cx="6408712" cy="604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CAPÍTULO 3: MARCO METODOLÓGICO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713596" y="2420888"/>
            <a:ext cx="6408712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CAPÍTULO 2: MARCO DE REFERENCIA</a:t>
            </a:r>
          </a:p>
        </p:txBody>
      </p:sp>
    </p:spTree>
    <p:extLst>
      <p:ext uri="{BB962C8B-B14F-4D97-AF65-F5344CB8AC3E}">
        <p14:creationId xmlns:p14="http://schemas.microsoft.com/office/powerpoint/2010/main" val="30985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33668" y="260648"/>
            <a:ext cx="46212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COMITÉ DE PP.FF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21" r="70463" b="51631"/>
          <a:stretch/>
        </p:blipFill>
        <p:spPr bwMode="auto">
          <a:xfrm>
            <a:off x="467544" y="1412776"/>
            <a:ext cx="3566157" cy="2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t="36821" r="28305" b="31476"/>
          <a:stretch/>
        </p:blipFill>
        <p:spPr bwMode="auto">
          <a:xfrm>
            <a:off x="4572000" y="2629473"/>
            <a:ext cx="4376564" cy="252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84573" y="260648"/>
            <a:ext cx="2919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CONSERJE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31521" r="70463" b="51631"/>
          <a:stretch/>
        </p:blipFill>
        <p:spPr bwMode="auto">
          <a:xfrm>
            <a:off x="520120" y="1504122"/>
            <a:ext cx="3270223" cy="192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6843" r="29120" b="32020"/>
          <a:stretch/>
        </p:blipFill>
        <p:spPr bwMode="auto">
          <a:xfrm>
            <a:off x="4249267" y="2708920"/>
            <a:ext cx="432571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6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355907" y="260648"/>
            <a:ext cx="2776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LIMPIEZA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31521" r="70463" b="51631"/>
          <a:stretch/>
        </p:blipFill>
        <p:spPr bwMode="auto">
          <a:xfrm>
            <a:off x="755576" y="1340768"/>
            <a:ext cx="2886789" cy="16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37034" r="28611" b="30751"/>
          <a:stretch/>
        </p:blipFill>
        <p:spPr bwMode="auto">
          <a:xfrm>
            <a:off x="4152982" y="2559967"/>
            <a:ext cx="4484565" cy="266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6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07681" y="260648"/>
            <a:ext cx="3873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 ESCOLAR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21" r="70463" b="51631"/>
          <a:stretch/>
        </p:blipFill>
        <p:spPr bwMode="auto">
          <a:xfrm>
            <a:off x="611560" y="1484784"/>
            <a:ext cx="2980491" cy="17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7546" r="29019" b="31295"/>
          <a:stretch/>
        </p:blipFill>
        <p:spPr bwMode="auto">
          <a:xfrm>
            <a:off x="4067943" y="2517912"/>
            <a:ext cx="4542015" cy="263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9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42304" y="260648"/>
            <a:ext cx="6403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TRANSPORTE  ESCOLAR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21" r="70463" b="51631"/>
          <a:stretch/>
        </p:blipFill>
        <p:spPr bwMode="auto">
          <a:xfrm>
            <a:off x="683568" y="1484784"/>
            <a:ext cx="2737368" cy="16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7" t="36821" r="29018" b="30389"/>
          <a:stretch/>
        </p:blipFill>
        <p:spPr bwMode="auto">
          <a:xfrm>
            <a:off x="4091730" y="2636912"/>
            <a:ext cx="42813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6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55720" y="260648"/>
            <a:ext cx="29770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DOCENCIA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05" r="70463" b="51631"/>
          <a:stretch/>
        </p:blipFill>
        <p:spPr bwMode="auto">
          <a:xfrm>
            <a:off x="539552" y="1285461"/>
            <a:ext cx="2886449" cy="17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7" t="38049" r="29309" b="32466"/>
          <a:stretch/>
        </p:blipFill>
        <p:spPr bwMode="auto">
          <a:xfrm>
            <a:off x="4211960" y="2371598"/>
            <a:ext cx="4451768" cy="245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5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85427" y="260648"/>
            <a:ext cx="3717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ESTUDIANTIL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t="37319" r="29111" b="32247"/>
          <a:stretch/>
        </p:blipFill>
        <p:spPr bwMode="auto">
          <a:xfrm>
            <a:off x="4139952" y="2708920"/>
            <a:ext cx="4467177" cy="25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1505" r="70463" b="51631"/>
          <a:stretch/>
        </p:blipFill>
        <p:spPr bwMode="auto">
          <a:xfrm>
            <a:off x="539552" y="1285461"/>
            <a:ext cx="2886449" cy="17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9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75210" y="116632"/>
            <a:ext cx="81381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MATRIZ GENERAL DE RIESGOS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26786" r="21802" b="11553"/>
          <a:stretch/>
        </p:blipFill>
        <p:spPr bwMode="auto">
          <a:xfrm>
            <a:off x="395536" y="1124744"/>
            <a:ext cx="8345791" cy="553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6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76843" y="116632"/>
            <a:ext cx="4134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MATRIZ GTC 45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1373"/>
          <a:stretch/>
        </p:blipFill>
        <p:spPr bwMode="auto">
          <a:xfrm>
            <a:off x="133833" y="2050541"/>
            <a:ext cx="8876334" cy="27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01753" y="260648"/>
            <a:ext cx="80850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MATRIZ SALUD OCUPACIONAL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9564" r="13689" b="11078"/>
          <a:stretch/>
        </p:blipFill>
        <p:spPr bwMode="auto">
          <a:xfrm>
            <a:off x="526435" y="2060848"/>
            <a:ext cx="8035636" cy="361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98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5616" y="5388606"/>
            <a:ext cx="3672408" cy="6046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C" dirty="0">
                <a:solidFill>
                  <a:schemeClr val="bg1"/>
                </a:solidFill>
              </a:rPr>
              <a:t>MICRO – NIVEL LOCAL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9552" y="36404"/>
            <a:ext cx="8127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69842" y="1280247"/>
            <a:ext cx="4248472" cy="604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MACRO – NIVEL MUNDIAL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56117" y="3356990"/>
            <a:ext cx="4392488" cy="60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</a:rPr>
              <a:t>MESO – NIVEL NACIONAL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73008"/>
            <a:ext cx="2161639" cy="161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22" y="2721209"/>
            <a:ext cx="3436313" cy="187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0" b="16957"/>
          <a:stretch/>
        </p:blipFill>
        <p:spPr bwMode="auto">
          <a:xfrm>
            <a:off x="5838187" y="5085184"/>
            <a:ext cx="2819046" cy="121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04734" y="260648"/>
            <a:ext cx="78790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INDICADORES DE SEGURIDAD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336930" y="1570223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695751" y="1547735"/>
            <a:ext cx="792088" cy="548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I.F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592791" y="4653136"/>
            <a:ext cx="792088" cy="548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T.R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592791" y="3212976"/>
            <a:ext cx="792088" cy="548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I.G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36930" y="3212976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36930" y="4675623"/>
            <a:ext cx="935607" cy="503237"/>
          </a:xfrm>
          <a:prstGeom prst="rightArrow">
            <a:avLst>
              <a:gd name="adj1" fmla="val 49065"/>
              <a:gd name="adj2" fmla="val 98365"/>
            </a:avLst>
          </a:prstGeom>
          <a:gradFill rotWithShape="1">
            <a:gsLst>
              <a:gs pos="0">
                <a:srgbClr val="201306"/>
              </a:gs>
              <a:gs pos="100000">
                <a:srgbClr val="FF99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es-EC" sz="1800"/>
          </a:p>
        </p:txBody>
      </p:sp>
      <p:sp>
        <p:nvSpPr>
          <p:cNvPr id="11" name="10 Rectángulo redondeado"/>
          <p:cNvSpPr/>
          <p:nvPr/>
        </p:nvSpPr>
        <p:spPr>
          <a:xfrm>
            <a:off x="3232105" y="1480008"/>
            <a:ext cx="5451709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= #Les. X 200,000/#H.tr = 2.089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3232105" y="3122761"/>
            <a:ext cx="5732383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 = #</a:t>
            </a:r>
            <a:r>
              <a:rPr lang="es-EC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D.per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200,000/#H.tr = 5.899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3232106" y="4617061"/>
            <a:ext cx="5451709" cy="6836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 = #</a:t>
            </a:r>
            <a:r>
              <a:rPr lang="es-EC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D.per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#Les. = 2.82</a:t>
            </a:r>
          </a:p>
        </p:txBody>
      </p:sp>
    </p:spTree>
    <p:extLst>
      <p:ext uri="{BB962C8B-B14F-4D97-AF65-F5344CB8AC3E}">
        <p14:creationId xmlns:p14="http://schemas.microsoft.com/office/powerpoint/2010/main" val="37342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25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5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25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20160" y="0"/>
            <a:ext cx="5248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1560" y="1556792"/>
            <a:ext cx="806489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SEGURIDAD Y SALUD OCUPACIONAL, PARA LA UNIDAD EDUCATIVA “RICARDO ÁLVAREZ MANTILLA”</a:t>
            </a:r>
          </a:p>
        </p:txBody>
      </p:sp>
      <p:pic>
        <p:nvPicPr>
          <p:cNvPr id="6" name="Picture 2" descr="Resultado de imagen para plan de seguridad y salud ocupac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72" y="3645024"/>
            <a:ext cx="3672408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00905" y="0"/>
            <a:ext cx="54867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15808" y="2564904"/>
            <a:ext cx="6656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757536" y="980728"/>
            <a:ext cx="7488832" cy="1224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Elaborar e implementar protocolos de seguridad promoviendo y manteniendo una cultura de prevención de riesgos con los más altos estándares de control.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259631" y="3537570"/>
            <a:ext cx="6480721" cy="82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Diseñar y estructurar la propuesta del Plan de Seguridad y Salud Ocupacional de forma clara y fácil de aplicarlo.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7496" y="3658949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48502" y="472514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38567" y="5871832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285139" y="4735016"/>
            <a:ext cx="6798562" cy="728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Elaborar Procedimientos Operativos en Prevención y Control dirigido hacia toda la comunidad escolar.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313561" y="5877271"/>
            <a:ext cx="6798562" cy="728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costo y asignar el presupuesto económico para la ejecución de la propuesta.</a:t>
            </a:r>
          </a:p>
        </p:txBody>
      </p:sp>
    </p:spTree>
    <p:extLst>
      <p:ext uri="{BB962C8B-B14F-4D97-AF65-F5344CB8AC3E}">
        <p14:creationId xmlns:p14="http://schemas.microsoft.com/office/powerpoint/2010/main" val="25783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91853" y="5796"/>
            <a:ext cx="4904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MAPA DE RIESGOS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-1"/>
          <a:stretch/>
        </p:blipFill>
        <p:spPr bwMode="auto">
          <a:xfrm rot="16200000">
            <a:off x="1923906" y="-32589"/>
            <a:ext cx="5891576" cy="760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34776" y="52830"/>
            <a:ext cx="8619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PROPUESTA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70991" y="1925911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051720" y="980728"/>
            <a:ext cx="5208556" cy="5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COMITÉ DE SEGURIDAD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570990" y="2636912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1146683" y="4196694"/>
            <a:ext cx="2144521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Vicerrectora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854430" y="5059287"/>
            <a:ext cx="2792592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Junta Académica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55576" y="5898619"/>
            <a:ext cx="2926737" cy="5795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Consejo Ejecutivo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6008807" y="4172427"/>
            <a:ext cx="1925687" cy="5486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Comisiones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5439366" y="5949280"/>
            <a:ext cx="3237091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Docente de 7 Básica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5548656" y="4939403"/>
            <a:ext cx="3018510" cy="7686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 General de Estudiantes</a:t>
            </a:r>
          </a:p>
        </p:txBody>
      </p:sp>
    </p:spTree>
    <p:extLst>
      <p:ext uri="{BB962C8B-B14F-4D97-AF65-F5344CB8AC3E}">
        <p14:creationId xmlns:p14="http://schemas.microsoft.com/office/powerpoint/2010/main" val="18760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411760" y="188640"/>
            <a:ext cx="46085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USO DE EPP´S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553095" y="1915038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Gorras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589749" y="1914834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Mascarilla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26975" y="1914835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Guantes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5" y="2924944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2468557" cy="24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4418" b="19412"/>
          <a:stretch/>
        </p:blipFill>
        <p:spPr bwMode="auto">
          <a:xfrm>
            <a:off x="6300192" y="3201491"/>
            <a:ext cx="2490593" cy="18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0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60764" y="188640"/>
            <a:ext cx="66956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Recursos de Emergencia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48884" y="1617778"/>
            <a:ext cx="193752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Botiquines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608570" y="1485245"/>
            <a:ext cx="2088232" cy="7939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Bocas de Incendio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483768" y="1644283"/>
            <a:ext cx="1768761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Extintores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6963982" y="1644282"/>
            <a:ext cx="198478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Señaléticas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6898"/>
            <a:ext cx="1890266" cy="165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r="22427"/>
          <a:stretch/>
        </p:blipFill>
        <p:spPr bwMode="auto">
          <a:xfrm>
            <a:off x="2840262" y="2348880"/>
            <a:ext cx="1055771" cy="18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23843"/>
          <a:stretch/>
        </p:blipFill>
        <p:spPr bwMode="auto">
          <a:xfrm>
            <a:off x="2756080" y="4437112"/>
            <a:ext cx="1224136" cy="21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r="10227"/>
          <a:stretch/>
        </p:blipFill>
        <p:spPr bwMode="auto">
          <a:xfrm>
            <a:off x="4451062" y="2827208"/>
            <a:ext cx="2403248" cy="18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62" y="2273966"/>
            <a:ext cx="1840305" cy="88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39" y="3233765"/>
            <a:ext cx="1705349" cy="8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3681" r="14074" b="45956"/>
          <a:stretch/>
        </p:blipFill>
        <p:spPr bwMode="auto">
          <a:xfrm>
            <a:off x="7433384" y="4226074"/>
            <a:ext cx="1190459" cy="11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3188"/>
          <a:stretch/>
        </p:blipFill>
        <p:spPr bwMode="auto">
          <a:xfrm>
            <a:off x="7311979" y="5484247"/>
            <a:ext cx="1569309" cy="12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5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5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56215" y="-28758"/>
            <a:ext cx="72716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Procedimientos Operativos de Prevención y Control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827585" y="2253290"/>
            <a:ext cx="72728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Exposición a Radiación Solar y Medio ambiental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827584" y="3140968"/>
            <a:ext cx="6048672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Sistemas de Renovación de Aire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827585" y="4935698"/>
            <a:ext cx="3024336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Riesgos Biológicos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827584" y="4027303"/>
            <a:ext cx="3636405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de Iluminación</a:t>
            </a:r>
          </a:p>
        </p:txBody>
      </p:sp>
    </p:spTree>
    <p:extLst>
      <p:ext uri="{BB962C8B-B14F-4D97-AF65-F5344CB8AC3E}">
        <p14:creationId xmlns:p14="http://schemas.microsoft.com/office/powerpoint/2010/main" val="41013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94583" y="2122044"/>
            <a:ext cx="36724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Riesgos Ergonómicos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827584" y="3110573"/>
            <a:ext cx="36724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Riesgos Psicológicos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794583" y="4077072"/>
            <a:ext cx="36724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Riesgos Eléctricos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756111" y="5013176"/>
            <a:ext cx="36724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Accidentes Mayores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56215" y="-28758"/>
            <a:ext cx="72716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Procedimientos Operativos de Prevención y Control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56111" y="5990875"/>
            <a:ext cx="3672408" cy="5289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Vigilancia a la Salud</a:t>
            </a:r>
          </a:p>
        </p:txBody>
      </p:sp>
    </p:spTree>
    <p:extLst>
      <p:ext uri="{BB962C8B-B14F-4D97-AF65-F5344CB8AC3E}">
        <p14:creationId xmlns:p14="http://schemas.microsoft.com/office/powerpoint/2010/main" val="35142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60764" y="3110"/>
            <a:ext cx="66956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Financiero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 t="29356" r="43475" b="41753"/>
          <a:stretch/>
        </p:blipFill>
        <p:spPr bwMode="auto">
          <a:xfrm>
            <a:off x="1249607" y="951704"/>
            <a:ext cx="2880320" cy="241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7" t="43292" r="43824" b="22104"/>
          <a:stretch/>
        </p:blipFill>
        <p:spPr bwMode="auto">
          <a:xfrm>
            <a:off x="5004048" y="834108"/>
            <a:ext cx="2508444" cy="26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1" t="51449" r="40862" b="16486"/>
          <a:stretch/>
        </p:blipFill>
        <p:spPr bwMode="auto">
          <a:xfrm>
            <a:off x="1115616" y="3813650"/>
            <a:ext cx="3257602" cy="271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2" t="40081" r="33907" b="24592"/>
          <a:stretch/>
        </p:blipFill>
        <p:spPr bwMode="auto">
          <a:xfrm>
            <a:off x="4803913" y="3744413"/>
            <a:ext cx="3723860" cy="258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04688" y="260648"/>
            <a:ext cx="75971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DEL PROBLEMA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971600" y="1099457"/>
            <a:ext cx="6984776" cy="16814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800" dirty="0"/>
          </a:p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¿De qué manera le afecta a la Unidad Educativa Ricardo Álvarez Mantilla la falta de un Plan de Seguridad y Salud Ocupacional?</a:t>
            </a:r>
          </a:p>
          <a:p>
            <a:pPr algn="ctr"/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t="12862" r="15768" b="17754"/>
          <a:stretch/>
        </p:blipFill>
        <p:spPr bwMode="auto">
          <a:xfrm>
            <a:off x="4211960" y="3380090"/>
            <a:ext cx="4635104" cy="275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r="14960"/>
          <a:stretch/>
        </p:blipFill>
        <p:spPr bwMode="auto">
          <a:xfrm>
            <a:off x="323528" y="3140968"/>
            <a:ext cx="345881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00100" y="260648"/>
            <a:ext cx="42883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617278"/>
            <a:ext cx="7272808" cy="9763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000" dirty="0">
                <a:solidFill>
                  <a:schemeClr val="bg1"/>
                </a:solidFill>
              </a:rPr>
              <a:t>Las variables dependientes e independientes se detallaron de forma general en el Marco Teórico y </a:t>
            </a:r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operaron específicamente</a:t>
            </a:r>
            <a:r>
              <a:rPr lang="es-EC" sz="2000" dirty="0">
                <a:solidFill>
                  <a:schemeClr val="bg1"/>
                </a:solidFill>
              </a:rPr>
              <a:t> en las Matrices de Riesgo de acuerdo a la realidad del establecimiento.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8502" y="181307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8502" y="339867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34647" y="5301509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537079" y="3055434"/>
            <a:ext cx="6923353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EC" sz="160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556048" y="4713978"/>
            <a:ext cx="7128792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187624" y="3140968"/>
            <a:ext cx="7478247" cy="1573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análisis de los riesgos se realizaron mediante instrumentos de medición y entrevistas personales de acuerdo al factor de riesgo, para luego evaluarlos en base a criterio profesional siguiendo los parámetros técnicos de la Matriz GTC 45 y la normativa legal vigente ecuatoriana estableciendo los posibles efectos de salud a los trabajadores.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156183" y="5105717"/>
            <a:ext cx="7509687" cy="976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presente Plan de Seguridad y Salud Ocupacional se elaboró evaluando las condiciones físicas de la instalación y las matrices de riesgo realizadas para las variables dependiente e independiente, con ello se logró minimizar los riesgos encontrados.</a:t>
            </a:r>
          </a:p>
        </p:txBody>
      </p:sp>
    </p:spTree>
    <p:extLst>
      <p:ext uri="{BB962C8B-B14F-4D97-AF65-F5344CB8AC3E}">
        <p14:creationId xmlns:p14="http://schemas.microsoft.com/office/powerpoint/2010/main" val="83975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5" grpId="0"/>
      <p:bldP spid="6" grpId="0"/>
      <p:bldP spid="7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59698" y="260648"/>
            <a:ext cx="55691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4032" y="1813069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4032" y="315929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34032" y="4903941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537079" y="3055434"/>
            <a:ext cx="6923353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s-EC" sz="160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556048" y="4713978"/>
            <a:ext cx="7128792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1569300" y="1441049"/>
            <a:ext cx="6400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Capacitar al personal del establecimiento educativo con respecto al Marco Teórico elaborado en el presente proyecto, con el fin de que tengan los conocimientos técnicos y teóricos fundamentales para el posterior manejo de los riesgos.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557130" y="3003708"/>
            <a:ext cx="6412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 las medidas de control de ingeniería, controles administrativos, el uso de los equipos de protección personal, y recursos de emergencia recomendados.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557131" y="4735350"/>
            <a:ext cx="6500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Ejecutar y dar seguimiento a cada uno de los Procedimientos Operativos de prevención y control establecidos para la institución, con el propósito de brindar una mejora continua en la gestión de riesgos.</a:t>
            </a:r>
          </a:p>
        </p:txBody>
      </p:sp>
    </p:spTree>
    <p:extLst>
      <p:ext uri="{BB962C8B-B14F-4D97-AF65-F5344CB8AC3E}">
        <p14:creationId xmlns:p14="http://schemas.microsoft.com/office/powerpoint/2010/main" val="21114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539552" y="1268760"/>
            <a:ext cx="8064896" cy="33123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s-EC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25388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75656" y="1600200"/>
            <a:ext cx="7128792" cy="154076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C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un instrumento que permita analizar los riesgos correspondientes al área de Seguridad y Salud Ocupacional de acuerdo a la normativa legal ecuatoriana vigente con el fin de minimizar los riesgos existentes en la Unidad Educativa Ricardo Álvarez Mantilla.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67744" y="332656"/>
            <a:ext cx="49587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</p:txBody>
      </p:sp>
      <p:pic>
        <p:nvPicPr>
          <p:cNvPr id="2050" name="Picture 2" descr="Resultado de imagen para objetivo gen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498644" cy="30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25950" r="16481" b="17572"/>
          <a:stretch/>
        </p:blipFill>
        <p:spPr bwMode="auto">
          <a:xfrm>
            <a:off x="3779912" y="3523388"/>
            <a:ext cx="4895054" cy="241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9942" y="1813070"/>
            <a:ext cx="7128792" cy="792088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buNone/>
            </a:pPr>
            <a:r>
              <a:rPr lang="es-EC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Elaborar el correspondiente Marco Teórico en Seguridad y Salud basado a los Factores de Riesgo Ocupacionales.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1598080" y="476671"/>
            <a:ext cx="60103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65148" y="181307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537079" y="3055434"/>
            <a:ext cx="6923353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sz="2400" dirty="0">
                <a:solidFill>
                  <a:schemeClr val="bg1"/>
                </a:solidFill>
              </a:rPr>
              <a:t>Conocer los riesgos existentes en términos de Seguridad y Salud Ocupacional, para todos los puestos de trabajo del establecimiento educativo.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C" sz="160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556048" y="4713978"/>
            <a:ext cx="7128792" cy="9647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s-EC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Estructurar una adecuada propuesta de Seguridad y Salud Ocupacional con el fin de velar por la salud e integridad física de toda la población escolar.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564032" y="3433722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45719" y="4903941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59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23293" y="0"/>
            <a:ext cx="5647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722807" y="1052736"/>
            <a:ext cx="6048672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Decreto 83/391 – Consejo de Dirección de la U.E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962252" y="1772816"/>
            <a:ext cx="1569782" cy="467791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r>
              <a:rPr lang="es-EC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Inicio</a:t>
            </a:r>
          </a:p>
          <a:p>
            <a:pPr marL="0" indent="0" algn="ctr">
              <a:buNone/>
            </a:pP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2946943" y="2421720"/>
            <a:ext cx="3695101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Prevención de Riesgos Laborales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1923293" y="3584203"/>
            <a:ext cx="5647701" cy="524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Mejora en la seguridad y salud de los trabajadores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993913" y="4628445"/>
            <a:ext cx="2514007" cy="467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riesgos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5983069" y="4653135"/>
            <a:ext cx="2387256" cy="467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406270" y="5202449"/>
            <a:ext cx="4752528" cy="3787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Políticas de Seguridad y Salud Ocupacional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760165" y="6207809"/>
            <a:ext cx="4312236" cy="433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 DE PREVENCIÓN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13" name="12 Flecha curvada hacia la izquierda"/>
          <p:cNvSpPr/>
          <p:nvPr/>
        </p:nvSpPr>
        <p:spPr>
          <a:xfrm rot="2606368">
            <a:off x="7102860" y="1532784"/>
            <a:ext cx="760376" cy="1777872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Flecha a la derecha con bandas"/>
          <p:cNvSpPr/>
          <p:nvPr/>
        </p:nvSpPr>
        <p:spPr>
          <a:xfrm rot="5400000">
            <a:off x="4475529" y="3057294"/>
            <a:ext cx="637927" cy="41589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15 Conector recto de flecha"/>
          <p:cNvCxnSpPr>
            <a:stCxn id="8" idx="2"/>
          </p:cNvCxnSpPr>
          <p:nvPr/>
        </p:nvCxnSpPr>
        <p:spPr>
          <a:xfrm flipH="1">
            <a:off x="4747143" y="4108758"/>
            <a:ext cx="1" cy="1093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3443802" y="4807708"/>
            <a:ext cx="2606682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27 Flecha a la derecha con bandas"/>
          <p:cNvSpPr/>
          <p:nvPr/>
        </p:nvSpPr>
        <p:spPr>
          <a:xfrm rot="5400000">
            <a:off x="4463571" y="5692169"/>
            <a:ext cx="637927" cy="41589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56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19220" y="34477"/>
            <a:ext cx="525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C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FACTIBILIDAD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79287" y="1916832"/>
            <a:ext cx="2098577" cy="5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7417" y="3717032"/>
            <a:ext cx="3072502" cy="5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FINANCIERA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13892" y="5517232"/>
            <a:ext cx="2664296" cy="576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VIABILIDAD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915816" y="1680308"/>
            <a:ext cx="6048672" cy="1049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Conocimientos técnicos adquiridos en la UFA - ESPE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909455" y="3480508"/>
            <a:ext cx="6048672" cy="1049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 directivos de la institución gestionarán el presupuesto para la presente propuesta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909455" y="5280708"/>
            <a:ext cx="6048672" cy="1049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 la predisposición de las autoridades del establecimiento para la obtención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29781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5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8294</TotalTime>
  <Words>1075</Words>
  <Application>Microsoft Office PowerPoint</Application>
  <PresentationFormat>Presentación en pantalla (4:3)</PresentationFormat>
  <Paragraphs>216</Paragraphs>
  <Slides>52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9" baseType="lpstr">
      <vt:lpstr>Arial</vt:lpstr>
      <vt:lpstr>Calibri</vt:lpstr>
      <vt:lpstr>Impact</vt:lpstr>
      <vt:lpstr>Times New Roman</vt:lpstr>
      <vt:lpstr>Verdana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gladys</cp:lastModifiedBy>
  <cp:revision>287</cp:revision>
  <dcterms:created xsi:type="dcterms:W3CDTF">2018-12-02T04:17:12Z</dcterms:created>
  <dcterms:modified xsi:type="dcterms:W3CDTF">2019-01-10T15:51:13Z</dcterms:modified>
</cp:coreProperties>
</file>