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5.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2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720" r:id="rId1"/>
  </p:sldMasterIdLst>
  <p:notesMasterIdLst>
    <p:notesMasterId r:id="rId40"/>
  </p:notesMasterIdLst>
  <p:handoutMasterIdLst>
    <p:handoutMasterId r:id="rId41"/>
  </p:handoutMasterIdLst>
  <p:sldIdLst>
    <p:sldId id="256" r:id="rId2"/>
    <p:sldId id="257" r:id="rId3"/>
    <p:sldId id="258" r:id="rId4"/>
    <p:sldId id="317" r:id="rId5"/>
    <p:sldId id="378" r:id="rId6"/>
    <p:sldId id="338" r:id="rId7"/>
    <p:sldId id="380" r:id="rId8"/>
    <p:sldId id="398" r:id="rId9"/>
    <p:sldId id="381" r:id="rId10"/>
    <p:sldId id="382" r:id="rId11"/>
    <p:sldId id="375" r:id="rId12"/>
    <p:sldId id="383" r:id="rId13"/>
    <p:sldId id="384" r:id="rId14"/>
    <p:sldId id="411" r:id="rId15"/>
    <p:sldId id="391" r:id="rId16"/>
    <p:sldId id="385" r:id="rId17"/>
    <p:sldId id="400" r:id="rId18"/>
    <p:sldId id="386" r:id="rId19"/>
    <p:sldId id="401" r:id="rId20"/>
    <p:sldId id="408" r:id="rId21"/>
    <p:sldId id="409" r:id="rId22"/>
    <p:sldId id="387" r:id="rId23"/>
    <p:sldId id="388" r:id="rId24"/>
    <p:sldId id="392" r:id="rId25"/>
    <p:sldId id="389" r:id="rId26"/>
    <p:sldId id="402" r:id="rId27"/>
    <p:sldId id="404" r:id="rId28"/>
    <p:sldId id="390" r:id="rId29"/>
    <p:sldId id="403" r:id="rId30"/>
    <p:sldId id="405" r:id="rId31"/>
    <p:sldId id="407" r:id="rId32"/>
    <p:sldId id="410" r:id="rId33"/>
    <p:sldId id="377" r:id="rId34"/>
    <p:sldId id="394" r:id="rId35"/>
    <p:sldId id="396" r:id="rId36"/>
    <p:sldId id="395" r:id="rId37"/>
    <p:sldId id="393" r:id="rId38"/>
    <p:sldId id="370"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icio" id="{BE5D1608-DBFF-40AC-93DC-E9E5AC51B00F}">
          <p14:sldIdLst>
            <p14:sldId id="256"/>
            <p14:sldId id="257"/>
          </p14:sldIdLst>
        </p14:section>
        <p14:section name="Objetivos" id="{794F1BB0-8264-4566-9FB3-0FD3DC685C51}">
          <p14:sldIdLst>
            <p14:sldId id="258"/>
            <p14:sldId id="317"/>
          </p14:sldIdLst>
        </p14:section>
        <p14:section name="Justificación y Alcance" id="{D28A35AD-B428-4A26-95ED-918C9B44E57E}">
          <p14:sldIdLst>
            <p14:sldId id="378"/>
          </p14:sldIdLst>
        </p14:section>
        <p14:section name="Técnica por revenido" id="{AAAF2F72-75B9-40D5-926E-9D16473E4027}">
          <p14:sldIdLst>
            <p14:sldId id="338"/>
            <p14:sldId id="380"/>
          </p14:sldIdLst>
        </p14:section>
        <p14:section name="Modelo de Solidificación por Segregación" id="{B7941634-796D-4599-9223-EED81B92380D}">
          <p14:sldIdLst>
            <p14:sldId id="398"/>
          </p14:sldIdLst>
        </p14:section>
        <p14:section name="Procedimiento y Medición de Variables" id="{9960A4FB-C3C6-4BFF-A34F-76D6BF7AEAEF}">
          <p14:sldIdLst>
            <p14:sldId id="381"/>
            <p14:sldId id="382"/>
          </p14:sldIdLst>
        </p14:section>
        <p14:section name="Ensayo para la determinación de propiedades" id="{74E31F95-AACA-4020-A9FA-EA20B3E58BEF}">
          <p14:sldIdLst>
            <p14:sldId id="375"/>
            <p14:sldId id="383"/>
            <p14:sldId id="384"/>
            <p14:sldId id="411"/>
            <p14:sldId id="391"/>
            <p14:sldId id="385"/>
            <p14:sldId id="400"/>
            <p14:sldId id="386"/>
            <p14:sldId id="401"/>
            <p14:sldId id="408"/>
            <p14:sldId id="409"/>
            <p14:sldId id="387"/>
            <p14:sldId id="388"/>
            <p14:sldId id="392"/>
            <p14:sldId id="389"/>
            <p14:sldId id="402"/>
            <p14:sldId id="404"/>
            <p14:sldId id="390"/>
            <p14:sldId id="403"/>
            <p14:sldId id="405"/>
            <p14:sldId id="407"/>
            <p14:sldId id="410"/>
          </p14:sldIdLst>
        </p14:section>
        <p14:section name="Conclusiones y Recomendaciones" id="{5ABD9711-1176-42E6-8DE3-2008718F76F8}">
          <p14:sldIdLst>
            <p14:sldId id="377"/>
            <p14:sldId id="394"/>
            <p14:sldId id="396"/>
            <p14:sldId id="395"/>
          </p14:sldIdLst>
        </p14:section>
        <p14:section name="Bibliografía" id="{B0A5F6F1-A252-4B87-9155-A9F733BCA769}">
          <p14:sldIdLst>
            <p14:sldId id="393"/>
            <p14:sldId id="37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18" autoAdjust="0"/>
    <p:restoredTop sz="93122" autoAdjust="0"/>
  </p:normalViewPr>
  <p:slideViewPr>
    <p:cSldViewPr snapToGrid="0">
      <p:cViewPr varScale="1">
        <p:scale>
          <a:sx n="68" d="100"/>
          <a:sy n="68" d="100"/>
        </p:scale>
        <p:origin x="852" y="48"/>
      </p:cViewPr>
      <p:guideLst>
        <p:guide orient="horz" pos="2160"/>
        <p:guide pos="3840"/>
      </p:guideLst>
    </p:cSldViewPr>
  </p:slideViewPr>
  <p:notesTextViewPr>
    <p:cViewPr>
      <p:scale>
        <a:sx n="3" d="2"/>
        <a:sy n="3" d="2"/>
      </p:scale>
      <p:origin x="0" y="0"/>
    </p:cViewPr>
  </p:notesTextViewPr>
  <p:notesViewPr>
    <p:cSldViewPr snapToGrid="0">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Lenin\Tesis\Microdureza\Microdureza.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D:\Lenin\Tesis\Microdureza\Microdureza.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file:///D:\tesis%20modelo%20matematico\datos%20tabulados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tesis%20modelo%20matematico\datos%20tabulados2.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ES" sz="2400" dirty="0"/>
              <a:t>Espesor de la Zona B [mm]</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ES"/>
        </a:p>
      </c:txPr>
    </c:title>
    <c:autoTitleDeleted val="0"/>
    <c:plotArea>
      <c:layout/>
      <c:scatterChart>
        <c:scatterStyle val="smoothMarker"/>
        <c:varyColors val="0"/>
        <c:ser>
          <c:idx val="0"/>
          <c:order val="0"/>
          <c:spPr>
            <a:ln w="9525" cap="rnd">
              <a:solidFill>
                <a:schemeClr val="accent1"/>
              </a:solidFill>
              <a:round/>
            </a:ln>
            <a:effectLst>
              <a:outerShdw blurRad="57150" dist="19050" dir="5400000" algn="ctr" rotWithShape="0">
                <a:srgbClr val="000000">
                  <a:alpha val="63000"/>
                </a:srgbClr>
              </a:outerShdw>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cap="rnd">
                <a:solidFill>
                  <a:schemeClr val="accent1"/>
                </a:solidFill>
                <a:round/>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2700" h="25400" prst="coolSlant"/>
              </a:sp3d>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Hoja1!$B$1:$B$5</c:f>
              <c:numCache>
                <c:formatCode>General</c:formatCode>
                <c:ptCount val="5"/>
                <c:pt idx="0">
                  <c:v>28</c:v>
                </c:pt>
                <c:pt idx="1">
                  <c:v>100</c:v>
                </c:pt>
                <c:pt idx="2">
                  <c:v>150</c:v>
                </c:pt>
                <c:pt idx="3">
                  <c:v>200</c:v>
                </c:pt>
                <c:pt idx="4">
                  <c:v>300</c:v>
                </c:pt>
              </c:numCache>
            </c:numRef>
          </c:xVal>
          <c:yVal>
            <c:numRef>
              <c:f>Hoja1!$C$1:$C$5</c:f>
              <c:numCache>
                <c:formatCode>General</c:formatCode>
                <c:ptCount val="5"/>
                <c:pt idx="0">
                  <c:v>2.2999999999999998</c:v>
                </c:pt>
                <c:pt idx="1">
                  <c:v>3</c:v>
                </c:pt>
                <c:pt idx="2">
                  <c:v>3.3</c:v>
                </c:pt>
                <c:pt idx="3">
                  <c:v>3.4</c:v>
                </c:pt>
                <c:pt idx="4">
                  <c:v>4.0999999999999996</c:v>
                </c:pt>
              </c:numCache>
            </c:numRef>
          </c:yVal>
          <c:smooth val="1"/>
          <c:extLst>
            <c:ext xmlns:c16="http://schemas.microsoft.com/office/drawing/2014/chart" uri="{C3380CC4-5D6E-409C-BE32-E72D297353CC}">
              <c16:uniqueId val="{00000000-30CD-4AF5-BF5D-811ADF886B3D}"/>
            </c:ext>
          </c:extLst>
        </c:ser>
        <c:dLbls>
          <c:showLegendKey val="0"/>
          <c:showVal val="0"/>
          <c:showCatName val="0"/>
          <c:showSerName val="0"/>
          <c:showPercent val="0"/>
          <c:showBubbleSize val="0"/>
        </c:dLbls>
        <c:axId val="-575971120"/>
        <c:axId val="-575970576"/>
      </c:scatterChart>
      <c:valAx>
        <c:axId val="-5759711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ES" sz="1400" dirty="0"/>
                  <a:t>Temperatura de precalentamiento [°C]</a:t>
                </a:r>
              </a:p>
            </c:rich>
          </c:tx>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575970576"/>
        <c:crosses val="autoZero"/>
        <c:crossBetween val="midCat"/>
      </c:valAx>
      <c:valAx>
        <c:axId val="-5759705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ES" sz="1400" dirty="0"/>
                  <a:t>Espesor [mm]</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57597112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sz="1600" dirty="0"/>
              <a:t>Espesor de la Capa </a:t>
            </a:r>
            <a:r>
              <a:rPr lang="es-ES" sz="1600" dirty="0" err="1"/>
              <a:t>intermetálica</a:t>
            </a:r>
            <a:r>
              <a:rPr lang="es-ES" sz="1600" dirty="0"/>
              <a:t> vs Temperatura de precalentamiento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scatterChart>
        <c:scatterStyle val="smoothMarker"/>
        <c:varyColors val="0"/>
        <c:ser>
          <c:idx val="0"/>
          <c:order val="0"/>
          <c:tx>
            <c:v>Espesor vs Temperatura</c:v>
          </c:tx>
          <c:spPr>
            <a:ln w="19050" cap="rnd">
              <a:solidFill>
                <a:schemeClr val="accent2"/>
              </a:solidFill>
              <a:round/>
            </a:ln>
            <a:effectLst/>
          </c:spPr>
          <c:marker>
            <c:symbol val="triangle"/>
            <c:size val="10"/>
            <c:spPr>
              <a:solidFill>
                <a:schemeClr val="accent2"/>
              </a:solidFill>
              <a:ln w="9525">
                <a:solidFill>
                  <a:schemeClr val="accent2"/>
                </a:solidFill>
              </a:ln>
              <a:effectLst/>
            </c:spPr>
          </c:marker>
          <c:dLbls>
            <c:dLbl>
              <c:idx val="1"/>
              <c:layout>
                <c:manualLayout>
                  <c:x val="-5.8014464168310367E-2"/>
                  <c:y val="-3.97060468664245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02-42AB-A781-42A58355A4C7}"/>
                </c:ext>
              </c:extLst>
            </c:dLbl>
            <c:dLbl>
              <c:idx val="2"/>
              <c:layout>
                <c:manualLayout>
                  <c:x val="-6.8533859303090069E-2"/>
                  <c:y val="-2.69925037646353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02-42AB-A781-42A58355A4C7}"/>
                </c:ext>
              </c:extLst>
            </c:dLbl>
            <c:dLbl>
              <c:idx val="3"/>
              <c:layout>
                <c:manualLayout>
                  <c:x val="-6.8533859303090069E-2"/>
                  <c:y val="-3.97060468664244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02-42AB-A781-42A58355A4C7}"/>
                </c:ext>
              </c:extLst>
            </c:dLbl>
            <c:dLbl>
              <c:idx val="4"/>
              <c:layout>
                <c:manualLayout>
                  <c:x val="-8.9572649572649571E-2"/>
                  <c:y val="-1.74573464382933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702-42AB-A781-42A58355A4C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Hoja1!$B$2:$B$6</c:f>
              <c:numCache>
                <c:formatCode>General</c:formatCode>
                <c:ptCount val="5"/>
                <c:pt idx="0">
                  <c:v>28</c:v>
                </c:pt>
                <c:pt idx="1">
                  <c:v>100</c:v>
                </c:pt>
                <c:pt idx="2">
                  <c:v>150</c:v>
                </c:pt>
                <c:pt idx="3">
                  <c:v>200</c:v>
                </c:pt>
                <c:pt idx="4">
                  <c:v>300</c:v>
                </c:pt>
              </c:numCache>
            </c:numRef>
          </c:xVal>
          <c:yVal>
            <c:numRef>
              <c:f>Hoja1!$C$2:$C$6</c:f>
              <c:numCache>
                <c:formatCode>General</c:formatCode>
                <c:ptCount val="5"/>
                <c:pt idx="0">
                  <c:v>42</c:v>
                </c:pt>
                <c:pt idx="1">
                  <c:v>48</c:v>
                </c:pt>
                <c:pt idx="2">
                  <c:v>63</c:v>
                </c:pt>
                <c:pt idx="3">
                  <c:v>74</c:v>
                </c:pt>
                <c:pt idx="4">
                  <c:v>87</c:v>
                </c:pt>
              </c:numCache>
            </c:numRef>
          </c:yVal>
          <c:smooth val="1"/>
          <c:extLst>
            <c:ext xmlns:c16="http://schemas.microsoft.com/office/drawing/2014/chart" uri="{C3380CC4-5D6E-409C-BE32-E72D297353CC}">
              <c16:uniqueId val="{00000004-0702-42AB-A781-42A58355A4C7}"/>
            </c:ext>
          </c:extLst>
        </c:ser>
        <c:dLbls>
          <c:dLblPos val="t"/>
          <c:showLegendKey val="0"/>
          <c:showVal val="1"/>
          <c:showCatName val="0"/>
          <c:showSerName val="0"/>
          <c:showPercent val="0"/>
          <c:showBubbleSize val="0"/>
        </c:dLbls>
        <c:axId val="-575970032"/>
        <c:axId val="-575969488"/>
      </c:scatterChart>
      <c:valAx>
        <c:axId val="-5759700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sz="1200" dirty="0"/>
                  <a:t>Temperatura de Precalentamiento (°C)</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575969488"/>
        <c:crosses val="autoZero"/>
        <c:crossBetween val="midCat"/>
      </c:valAx>
      <c:valAx>
        <c:axId val="-575969488"/>
        <c:scaling>
          <c:orientation val="minMax"/>
          <c:min val="3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sz="1200" dirty="0" err="1"/>
                  <a:t>Espseor</a:t>
                </a:r>
                <a:r>
                  <a:rPr lang="es-ES" sz="1200" dirty="0"/>
                  <a:t> (Micras)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57597003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sz="1800" b="1" dirty="0"/>
              <a:t>Perfil de Microdureza (HV)</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manualLayout>
          <c:layoutTarget val="inner"/>
          <c:xMode val="edge"/>
          <c:yMode val="edge"/>
          <c:x val="0.13119671868973368"/>
          <c:y val="0.13187214611872147"/>
          <c:w val="0.82351085146614733"/>
          <c:h val="0.57096667026210768"/>
        </c:manualLayout>
      </c:layout>
      <c:lineChart>
        <c:grouping val="stacked"/>
        <c:varyColors val="0"/>
        <c:ser>
          <c:idx val="0"/>
          <c:order val="0"/>
          <c:tx>
            <c:strRef>
              <c:f>'Microdureza Ind'!$C$3</c:f>
              <c:strCache>
                <c:ptCount val="1"/>
                <c:pt idx="0">
                  <c:v>HV</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'Microdureza Ind'!$A$4:$A$16</c:f>
              <c:numCache>
                <c:formatCode>General</c:formatCode>
                <c:ptCount val="13"/>
                <c:pt idx="0">
                  <c:v>0</c:v>
                </c:pt>
                <c:pt idx="1">
                  <c:v>0.5</c:v>
                </c:pt>
                <c:pt idx="2">
                  <c:v>1</c:v>
                </c:pt>
                <c:pt idx="3">
                  <c:v>1.5</c:v>
                </c:pt>
                <c:pt idx="4">
                  <c:v>2</c:v>
                </c:pt>
                <c:pt idx="5">
                  <c:v>2.5</c:v>
                </c:pt>
                <c:pt idx="6">
                  <c:v>3</c:v>
                </c:pt>
                <c:pt idx="7">
                  <c:v>3.5</c:v>
                </c:pt>
                <c:pt idx="8">
                  <c:v>4</c:v>
                </c:pt>
                <c:pt idx="9">
                  <c:v>4.5</c:v>
                </c:pt>
                <c:pt idx="10">
                  <c:v>5</c:v>
                </c:pt>
                <c:pt idx="11">
                  <c:v>5.5</c:v>
                </c:pt>
                <c:pt idx="12">
                  <c:v>6</c:v>
                </c:pt>
              </c:numCache>
            </c:numRef>
          </c:cat>
          <c:val>
            <c:numRef>
              <c:f>'Microdureza Ind'!$C$4:$C$16</c:f>
              <c:numCache>
                <c:formatCode>0.0</c:formatCode>
                <c:ptCount val="13"/>
                <c:pt idx="0">
                  <c:v>234.4</c:v>
                </c:pt>
                <c:pt idx="1">
                  <c:v>242</c:v>
                </c:pt>
                <c:pt idx="2">
                  <c:v>224.6</c:v>
                </c:pt>
                <c:pt idx="3">
                  <c:v>252.9</c:v>
                </c:pt>
                <c:pt idx="4">
                  <c:v>662.9</c:v>
                </c:pt>
                <c:pt idx="5">
                  <c:v>673.7</c:v>
                </c:pt>
                <c:pt idx="6">
                  <c:v>572.4</c:v>
                </c:pt>
                <c:pt idx="7">
                  <c:v>347.6</c:v>
                </c:pt>
                <c:pt idx="8">
                  <c:v>323.39999999999998</c:v>
                </c:pt>
                <c:pt idx="9">
                  <c:v>279.5</c:v>
                </c:pt>
                <c:pt idx="10">
                  <c:v>282.39999999999998</c:v>
                </c:pt>
                <c:pt idx="11">
                  <c:v>285.39999999999998</c:v>
                </c:pt>
                <c:pt idx="12">
                  <c:v>297.8</c:v>
                </c:pt>
              </c:numCache>
            </c:numRef>
          </c:val>
          <c:smooth val="0"/>
          <c:extLst>
            <c:ext xmlns:c16="http://schemas.microsoft.com/office/drawing/2014/chart" uri="{C3380CC4-5D6E-409C-BE32-E72D297353CC}">
              <c16:uniqueId val="{00000000-3C3B-4858-A056-28FFFBED647F}"/>
            </c:ext>
          </c:extLst>
        </c:ser>
        <c:dLbls>
          <c:dLblPos val="t"/>
          <c:showLegendKey val="0"/>
          <c:showVal val="1"/>
          <c:showCatName val="0"/>
          <c:showSerName val="0"/>
          <c:showPercent val="0"/>
          <c:showBubbleSize val="0"/>
        </c:dLbls>
        <c:marker val="1"/>
        <c:smooth val="0"/>
        <c:axId val="-506708144"/>
        <c:axId val="-506694544"/>
      </c:lineChart>
      <c:catAx>
        <c:axId val="-50670814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Distancia (mm) / Zona</a:t>
                </a:r>
              </a:p>
            </c:rich>
          </c:tx>
          <c:layout>
            <c:manualLayout>
              <c:xMode val="edge"/>
              <c:yMode val="edge"/>
              <c:x val="0.45395572865219802"/>
              <c:y val="0.921461187214611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506694544"/>
        <c:crosses val="autoZero"/>
        <c:auto val="1"/>
        <c:lblAlgn val="ctr"/>
        <c:lblOffset val="100"/>
        <c:noMultiLvlLbl val="0"/>
      </c:catAx>
      <c:valAx>
        <c:axId val="-506694544"/>
        <c:scaling>
          <c:orientation val="minMax"/>
          <c:max val="750"/>
          <c:min val="17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Microdureza Vickers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506708144"/>
        <c:crosses val="autoZero"/>
        <c:crossBetween val="between"/>
        <c:majorUnit val="185"/>
      </c:valAx>
      <c:spPr>
        <a:noFill/>
        <a:ln>
          <a:noFill/>
        </a:ln>
        <a:effectLst/>
      </c:spPr>
    </c:plotArea>
    <c:plotVisOnly val="1"/>
    <c:dispBlanksAs val="zero"/>
    <c:showDLblsOverMax val="0"/>
  </c:chart>
  <c:spPr>
    <a:noFill/>
    <a:ln>
      <a:noFill/>
    </a:ln>
    <a:effectLst/>
  </c:spPr>
  <c:txPr>
    <a:bodyPr/>
    <a:lstStyle/>
    <a:p>
      <a:pPr>
        <a:defRPr/>
      </a:pPr>
      <a:endParaRPr lang="es-E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s-EC"/>
              <a:t>Perfil de Microdureza Vickers </a:t>
            </a: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s-ES"/>
        </a:p>
      </c:txPr>
    </c:title>
    <c:autoTitleDeleted val="0"/>
    <c:plotArea>
      <c:layout>
        <c:manualLayout>
          <c:layoutTarget val="inner"/>
          <c:xMode val="edge"/>
          <c:yMode val="edge"/>
          <c:x val="8.2655491529651362E-2"/>
          <c:y val="0.15132543460316047"/>
          <c:w val="0.89696929702947514"/>
          <c:h val="0.60471551225588338"/>
        </c:manualLayout>
      </c:layout>
      <c:scatterChart>
        <c:scatterStyle val="lineMarker"/>
        <c:varyColors val="0"/>
        <c:ser>
          <c:idx val="0"/>
          <c:order val="0"/>
          <c:tx>
            <c:strRef>
              <c:f>'Microdureza Conj'!$C$2</c:f>
              <c:strCache>
                <c:ptCount val="1"/>
                <c:pt idx="0">
                  <c:v>T amb</c:v>
                </c:pt>
              </c:strCache>
            </c:strRef>
          </c:tx>
          <c:spPr>
            <a:ln w="9525" cap="rnd">
              <a:solidFill>
                <a:schemeClr val="accent1">
                  <a:alpha val="50000"/>
                </a:schemeClr>
              </a:solidFill>
              <a:round/>
            </a:ln>
            <a:effectLst/>
          </c:spPr>
          <c:marker>
            <c:symbol val="diamond"/>
            <c:size val="6"/>
            <c:spPr>
              <a:solidFill>
                <a:schemeClr val="lt1"/>
              </a:solidFill>
              <a:ln w="15875">
                <a:solidFill>
                  <a:schemeClr val="accent1"/>
                </a:solidFill>
                <a:round/>
              </a:ln>
              <a:effectLst/>
            </c:spPr>
          </c:marker>
          <c:xVal>
            <c:numRef>
              <c:f>'Microdureza Conj'!$A$4:$A$16</c:f>
              <c:numCache>
                <c:formatCode>General</c:formatCode>
                <c:ptCount val="13"/>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'Microdureza Conj'!$C$4:$C$16</c:f>
              <c:numCache>
                <c:formatCode>0.0</c:formatCode>
                <c:ptCount val="13"/>
                <c:pt idx="0">
                  <c:v>234.4</c:v>
                </c:pt>
                <c:pt idx="1">
                  <c:v>242</c:v>
                </c:pt>
                <c:pt idx="2">
                  <c:v>224.6</c:v>
                </c:pt>
                <c:pt idx="3">
                  <c:v>252.9</c:v>
                </c:pt>
                <c:pt idx="4">
                  <c:v>662.9</c:v>
                </c:pt>
                <c:pt idx="5">
                  <c:v>673.7</c:v>
                </c:pt>
                <c:pt idx="6">
                  <c:v>572.4</c:v>
                </c:pt>
                <c:pt idx="7">
                  <c:v>347.6</c:v>
                </c:pt>
                <c:pt idx="8">
                  <c:v>323.39999999999998</c:v>
                </c:pt>
                <c:pt idx="9">
                  <c:v>279.5</c:v>
                </c:pt>
                <c:pt idx="10">
                  <c:v>282.39999999999998</c:v>
                </c:pt>
                <c:pt idx="11">
                  <c:v>285.39999999999998</c:v>
                </c:pt>
                <c:pt idx="12">
                  <c:v>297.8</c:v>
                </c:pt>
              </c:numCache>
            </c:numRef>
          </c:yVal>
          <c:smooth val="0"/>
          <c:extLst>
            <c:ext xmlns:c16="http://schemas.microsoft.com/office/drawing/2014/chart" uri="{C3380CC4-5D6E-409C-BE32-E72D297353CC}">
              <c16:uniqueId val="{00000000-BEF6-4449-BC88-B73475393492}"/>
            </c:ext>
          </c:extLst>
        </c:ser>
        <c:ser>
          <c:idx val="1"/>
          <c:order val="1"/>
          <c:tx>
            <c:strRef>
              <c:f>'Microdureza Conj'!$E$2:$F$2</c:f>
              <c:strCache>
                <c:ptCount val="1"/>
                <c:pt idx="0">
                  <c:v>100 °C</c:v>
                </c:pt>
              </c:strCache>
            </c:strRef>
          </c:tx>
          <c:spPr>
            <a:ln w="9525" cap="rnd">
              <a:solidFill>
                <a:schemeClr val="accent2">
                  <a:alpha val="50000"/>
                </a:schemeClr>
              </a:solidFill>
              <a:round/>
            </a:ln>
            <a:effectLst/>
          </c:spPr>
          <c:marker>
            <c:symbol val="square"/>
            <c:size val="6"/>
            <c:spPr>
              <a:solidFill>
                <a:schemeClr val="lt1"/>
              </a:solidFill>
              <a:ln w="15875">
                <a:solidFill>
                  <a:schemeClr val="accent2"/>
                </a:solidFill>
                <a:round/>
              </a:ln>
              <a:effectLst/>
            </c:spPr>
          </c:marker>
          <c:xVal>
            <c:numRef>
              <c:f>'Microdureza Conj'!$A$4:$A$16</c:f>
              <c:numCache>
                <c:formatCode>General</c:formatCode>
                <c:ptCount val="13"/>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'Microdureza Conj'!$E$4:$E$16</c:f>
              <c:numCache>
                <c:formatCode>0.0</c:formatCode>
                <c:ptCount val="13"/>
                <c:pt idx="0">
                  <c:v>260.2</c:v>
                </c:pt>
                <c:pt idx="1">
                  <c:v>272.8</c:v>
                </c:pt>
                <c:pt idx="2">
                  <c:v>277.5</c:v>
                </c:pt>
                <c:pt idx="3">
                  <c:v>276.10000000000002</c:v>
                </c:pt>
                <c:pt idx="4">
                  <c:v>657.6</c:v>
                </c:pt>
                <c:pt idx="5">
                  <c:v>672.4</c:v>
                </c:pt>
                <c:pt idx="6">
                  <c:v>597.29999999999995</c:v>
                </c:pt>
                <c:pt idx="7">
                  <c:v>559.79999999999995</c:v>
                </c:pt>
                <c:pt idx="8">
                  <c:v>301.60000000000002</c:v>
                </c:pt>
                <c:pt idx="9">
                  <c:v>290</c:v>
                </c:pt>
                <c:pt idx="10">
                  <c:v>299.39999999999998</c:v>
                </c:pt>
                <c:pt idx="11">
                  <c:v>303.8</c:v>
                </c:pt>
                <c:pt idx="12">
                  <c:v>301</c:v>
                </c:pt>
              </c:numCache>
            </c:numRef>
          </c:yVal>
          <c:smooth val="0"/>
          <c:extLst>
            <c:ext xmlns:c16="http://schemas.microsoft.com/office/drawing/2014/chart" uri="{C3380CC4-5D6E-409C-BE32-E72D297353CC}">
              <c16:uniqueId val="{00000001-BEF6-4449-BC88-B73475393492}"/>
            </c:ext>
          </c:extLst>
        </c:ser>
        <c:ser>
          <c:idx val="2"/>
          <c:order val="2"/>
          <c:tx>
            <c:strRef>
              <c:f>'Microdureza Conj'!$G$2:$H$2</c:f>
              <c:strCache>
                <c:ptCount val="1"/>
                <c:pt idx="0">
                  <c:v>150°C</c:v>
                </c:pt>
              </c:strCache>
            </c:strRef>
          </c:tx>
          <c:spPr>
            <a:ln w="9525" cap="rnd">
              <a:solidFill>
                <a:schemeClr val="accent3">
                  <a:alpha val="50000"/>
                </a:schemeClr>
              </a:solidFill>
              <a:round/>
            </a:ln>
            <a:effectLst/>
          </c:spPr>
          <c:marker>
            <c:symbol val="triangle"/>
            <c:size val="6"/>
            <c:spPr>
              <a:solidFill>
                <a:schemeClr val="lt1"/>
              </a:solidFill>
              <a:ln w="15875">
                <a:solidFill>
                  <a:schemeClr val="accent3"/>
                </a:solidFill>
                <a:round/>
              </a:ln>
              <a:effectLst/>
            </c:spPr>
          </c:marker>
          <c:xVal>
            <c:numRef>
              <c:f>'Microdureza Conj'!$A$4:$A$16</c:f>
              <c:numCache>
                <c:formatCode>General</c:formatCode>
                <c:ptCount val="13"/>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'Microdureza Conj'!$G$4:$G$16</c:f>
              <c:numCache>
                <c:formatCode>0.0</c:formatCode>
                <c:ptCount val="13"/>
                <c:pt idx="0">
                  <c:v>233.6</c:v>
                </c:pt>
                <c:pt idx="1">
                  <c:v>249.2</c:v>
                </c:pt>
                <c:pt idx="2">
                  <c:v>222.2</c:v>
                </c:pt>
                <c:pt idx="3">
                  <c:v>284.39999999999998</c:v>
                </c:pt>
                <c:pt idx="4">
                  <c:v>643.79999999999995</c:v>
                </c:pt>
                <c:pt idx="5">
                  <c:v>654.1</c:v>
                </c:pt>
                <c:pt idx="6">
                  <c:v>731.6</c:v>
                </c:pt>
                <c:pt idx="7">
                  <c:v>456.9</c:v>
                </c:pt>
                <c:pt idx="8">
                  <c:v>308.2</c:v>
                </c:pt>
                <c:pt idx="9">
                  <c:v>354.4</c:v>
                </c:pt>
                <c:pt idx="10">
                  <c:v>291</c:v>
                </c:pt>
                <c:pt idx="11">
                  <c:v>296.7</c:v>
                </c:pt>
                <c:pt idx="12">
                  <c:v>293.10000000000002</c:v>
                </c:pt>
              </c:numCache>
            </c:numRef>
          </c:yVal>
          <c:smooth val="0"/>
          <c:extLst>
            <c:ext xmlns:c16="http://schemas.microsoft.com/office/drawing/2014/chart" uri="{C3380CC4-5D6E-409C-BE32-E72D297353CC}">
              <c16:uniqueId val="{00000002-BEF6-4449-BC88-B73475393492}"/>
            </c:ext>
          </c:extLst>
        </c:ser>
        <c:ser>
          <c:idx val="3"/>
          <c:order val="3"/>
          <c:tx>
            <c:strRef>
              <c:f>'Microdureza Conj'!$I$2:$J$2</c:f>
              <c:strCache>
                <c:ptCount val="1"/>
                <c:pt idx="0">
                  <c:v>200°C</c:v>
                </c:pt>
              </c:strCache>
            </c:strRef>
          </c:tx>
          <c:spPr>
            <a:ln w="9525" cap="rnd">
              <a:solidFill>
                <a:schemeClr val="accent4">
                  <a:alpha val="50000"/>
                </a:schemeClr>
              </a:solidFill>
              <a:round/>
            </a:ln>
            <a:effectLst/>
          </c:spPr>
          <c:marker>
            <c:symbol val="x"/>
            <c:size val="6"/>
            <c:spPr>
              <a:noFill/>
              <a:ln w="15875">
                <a:solidFill>
                  <a:schemeClr val="accent4"/>
                </a:solidFill>
                <a:round/>
              </a:ln>
              <a:effectLst/>
            </c:spPr>
          </c:marker>
          <c:xVal>
            <c:numRef>
              <c:f>'Microdureza Conj'!$A$4:$A$16</c:f>
              <c:numCache>
                <c:formatCode>General</c:formatCode>
                <c:ptCount val="13"/>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'Microdureza Conj'!$I$4:$I$16</c:f>
              <c:numCache>
                <c:formatCode>0.0</c:formatCode>
                <c:ptCount val="13"/>
                <c:pt idx="0">
                  <c:v>255.4</c:v>
                </c:pt>
                <c:pt idx="1">
                  <c:v>227.1</c:v>
                </c:pt>
                <c:pt idx="2">
                  <c:v>244</c:v>
                </c:pt>
                <c:pt idx="3">
                  <c:v>273.3</c:v>
                </c:pt>
                <c:pt idx="4">
                  <c:v>611.20000000000005</c:v>
                </c:pt>
                <c:pt idx="5">
                  <c:v>582.4</c:v>
                </c:pt>
                <c:pt idx="6">
                  <c:v>557</c:v>
                </c:pt>
                <c:pt idx="7">
                  <c:v>453.9</c:v>
                </c:pt>
                <c:pt idx="8">
                  <c:v>352.3</c:v>
                </c:pt>
                <c:pt idx="9">
                  <c:v>298.89999999999998</c:v>
                </c:pt>
                <c:pt idx="10">
                  <c:v>301</c:v>
                </c:pt>
                <c:pt idx="11">
                  <c:v>359.3</c:v>
                </c:pt>
                <c:pt idx="12">
                  <c:v>337.1</c:v>
                </c:pt>
              </c:numCache>
            </c:numRef>
          </c:yVal>
          <c:smooth val="0"/>
          <c:extLst>
            <c:ext xmlns:c16="http://schemas.microsoft.com/office/drawing/2014/chart" uri="{C3380CC4-5D6E-409C-BE32-E72D297353CC}">
              <c16:uniqueId val="{00000003-BEF6-4449-BC88-B73475393492}"/>
            </c:ext>
          </c:extLst>
        </c:ser>
        <c:ser>
          <c:idx val="4"/>
          <c:order val="4"/>
          <c:tx>
            <c:strRef>
              <c:f>'Microdureza Conj'!$K$2:$L$2</c:f>
              <c:strCache>
                <c:ptCount val="1"/>
                <c:pt idx="0">
                  <c:v>300°C</c:v>
                </c:pt>
              </c:strCache>
            </c:strRef>
          </c:tx>
          <c:spPr>
            <a:ln w="9525" cap="rnd">
              <a:solidFill>
                <a:schemeClr val="accent5">
                  <a:alpha val="50000"/>
                </a:schemeClr>
              </a:solidFill>
              <a:round/>
            </a:ln>
            <a:effectLst/>
          </c:spPr>
          <c:marker>
            <c:symbol val="star"/>
            <c:size val="6"/>
            <c:spPr>
              <a:noFill/>
              <a:ln w="15875">
                <a:solidFill>
                  <a:schemeClr val="accent5"/>
                </a:solidFill>
                <a:round/>
              </a:ln>
              <a:effectLst/>
            </c:spPr>
          </c:marker>
          <c:xVal>
            <c:numRef>
              <c:f>'Microdureza Conj'!$A$4:$A$16</c:f>
              <c:numCache>
                <c:formatCode>General</c:formatCode>
                <c:ptCount val="13"/>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'Microdureza Conj'!$K$4:$K$16</c:f>
              <c:numCache>
                <c:formatCode>0.0</c:formatCode>
                <c:ptCount val="13"/>
                <c:pt idx="0">
                  <c:v>225.7</c:v>
                </c:pt>
                <c:pt idx="1">
                  <c:v>226.7</c:v>
                </c:pt>
                <c:pt idx="2">
                  <c:v>232.1</c:v>
                </c:pt>
                <c:pt idx="3">
                  <c:v>235.1</c:v>
                </c:pt>
                <c:pt idx="4">
                  <c:v>677.3</c:v>
                </c:pt>
                <c:pt idx="5">
                  <c:v>721.5</c:v>
                </c:pt>
                <c:pt idx="6">
                  <c:v>647.20000000000005</c:v>
                </c:pt>
                <c:pt idx="7">
                  <c:v>585.4</c:v>
                </c:pt>
                <c:pt idx="8">
                  <c:v>391</c:v>
                </c:pt>
                <c:pt idx="9">
                  <c:v>411</c:v>
                </c:pt>
                <c:pt idx="10">
                  <c:v>287.89999999999998</c:v>
                </c:pt>
                <c:pt idx="11">
                  <c:v>288.39999999999998</c:v>
                </c:pt>
                <c:pt idx="12">
                  <c:v>280.89999999999998</c:v>
                </c:pt>
              </c:numCache>
            </c:numRef>
          </c:yVal>
          <c:smooth val="0"/>
          <c:extLst>
            <c:ext xmlns:c16="http://schemas.microsoft.com/office/drawing/2014/chart" uri="{C3380CC4-5D6E-409C-BE32-E72D297353CC}">
              <c16:uniqueId val="{00000004-BEF6-4449-BC88-B73475393492}"/>
            </c:ext>
          </c:extLst>
        </c:ser>
        <c:dLbls>
          <c:showLegendKey val="0"/>
          <c:showVal val="0"/>
          <c:showCatName val="0"/>
          <c:showSerName val="0"/>
          <c:showPercent val="0"/>
          <c:showBubbleSize val="0"/>
        </c:dLbls>
        <c:axId val="2091370160"/>
        <c:axId val="2091370704"/>
      </c:scatterChart>
      <c:valAx>
        <c:axId val="2091370160"/>
        <c:scaling>
          <c:orientation val="minMax"/>
          <c:max val="6"/>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s-EC"/>
                  <a:t>Distancia (mm)</a:t>
                </a:r>
                <a:r>
                  <a:rPr lang="es-EC" baseline="0"/>
                  <a:t> / Zona</a:t>
                </a:r>
                <a:endParaRPr lang="es-EC"/>
              </a:p>
            </c:rich>
          </c:tx>
          <c:layout>
            <c:manualLayout>
              <c:xMode val="edge"/>
              <c:yMode val="edge"/>
              <c:x val="0.47098710346890171"/>
              <c:y val="0.9288260153921438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s-ES"/>
            </a:p>
          </c:txPr>
        </c:title>
        <c:numFmt formatCode="General" sourceLinked="1"/>
        <c:majorTickMark val="out"/>
        <c:minorTickMark val="none"/>
        <c:tickLblPos val="nextTo"/>
        <c:spPr>
          <a:noFill/>
          <a:ln w="9525" cap="flat" cmpd="sng" algn="ctr">
            <a:solidFill>
              <a:schemeClr val="dk1">
                <a:lumMod val="15000"/>
                <a:lumOff val="8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S"/>
          </a:p>
        </c:txPr>
        <c:crossAx val="2091370704"/>
        <c:crosses val="autoZero"/>
        <c:crossBetween val="midCat"/>
        <c:majorUnit val="0.5"/>
      </c:valAx>
      <c:valAx>
        <c:axId val="2091370704"/>
        <c:scaling>
          <c:orientation val="minMax"/>
          <c:min val="100"/>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s-EC"/>
                  <a:t>Dureza Vickers</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s-ES"/>
            </a:p>
          </c:txPr>
        </c:title>
        <c:numFmt formatCode="0.0" sourceLinked="1"/>
        <c:majorTickMark val="none"/>
        <c:minorTickMark val="none"/>
        <c:tickLblPos val="nextTo"/>
        <c:spPr>
          <a:noFill/>
          <a:ln w="9525" cap="flat" cmpd="sng" algn="ctr">
            <a:solidFill>
              <a:schemeClr val="dk1">
                <a:lumMod val="15000"/>
                <a:lumOff val="8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S"/>
          </a:p>
        </c:txPr>
        <c:crossAx val="2091370160"/>
        <c:crosses val="autoZero"/>
        <c:crossBetween val="midCat"/>
      </c:valAx>
      <c:spPr>
        <a:pattFill prst="ltDnDiag">
          <a:fgClr>
            <a:schemeClr val="dk1">
              <a:lumMod val="15000"/>
              <a:lumOff val="85000"/>
            </a:schemeClr>
          </a:fgClr>
          <a:bgClr>
            <a:schemeClr val="lt1"/>
          </a:bgClr>
        </a:patt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S"/>
        </a:p>
      </c:txPr>
    </c:legend>
    <c:plotVisOnly val="1"/>
    <c:dispBlanksAs val="zero"/>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Cromo1</c:v>
          </c:tx>
          <c:spPr>
            <a:ln w="25400" cap="rnd">
              <a:noFill/>
              <a:round/>
            </a:ln>
            <a:effectLst/>
          </c:spPr>
          <c:marker>
            <c:symbol val="square"/>
            <c:size val="6"/>
            <c:spPr>
              <a:solidFill>
                <a:schemeClr val="accent2"/>
              </a:solidFill>
              <a:ln w="9525">
                <a:solidFill>
                  <a:schemeClr val="accent2"/>
                </a:solidFill>
              </a:ln>
              <a:effectLst/>
            </c:spPr>
          </c:marker>
          <c:trendline>
            <c:spPr>
              <a:ln w="19050" cap="rnd">
                <a:solidFill>
                  <a:schemeClr val="accent2"/>
                </a:solidFill>
                <a:prstDash val="sysDot"/>
              </a:ln>
              <a:effectLst/>
            </c:spPr>
            <c:trendlineType val="exp"/>
            <c:dispRSqr val="1"/>
            <c:dispEq val="1"/>
            <c:trendlineLbl>
              <c:layout>
                <c:manualLayout>
                  <c:x val="0.11503915135608049"/>
                  <c:y val="-0.40729913969087195"/>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800" baseline="0" dirty="0">
                        <a:latin typeface="Adobe Heiti Std R" panose="020B0400000000000000" pitchFamily="34" charset="-128"/>
                        <a:ea typeface="Adobe Heiti Std R" panose="020B0400000000000000" pitchFamily="34" charset="-128"/>
                      </a:rPr>
                      <a:t>y = 0.9364e</a:t>
                    </a:r>
                    <a:r>
                      <a:rPr lang="en-US" sz="1800" baseline="30000" dirty="0">
                        <a:latin typeface="Adobe Heiti Std R" panose="020B0400000000000000" pitchFamily="34" charset="-128"/>
                        <a:ea typeface="Adobe Heiti Std R" panose="020B0400000000000000" pitchFamily="34" charset="-128"/>
                      </a:rPr>
                      <a:t>-0.023x</a:t>
                    </a:r>
                    <a:br>
                      <a:rPr lang="en-US" sz="1800" baseline="0" dirty="0">
                        <a:latin typeface="Adobe Heiti Std R" panose="020B0400000000000000" pitchFamily="34" charset="-128"/>
                        <a:ea typeface="Adobe Heiti Std R" panose="020B0400000000000000" pitchFamily="34" charset="-128"/>
                      </a:rPr>
                    </a:br>
                    <a:r>
                      <a:rPr lang="en-US" sz="1800" baseline="0" dirty="0">
                        <a:latin typeface="Adobe Heiti Std R" panose="020B0400000000000000" pitchFamily="34" charset="-128"/>
                        <a:ea typeface="Adobe Heiti Std R" panose="020B0400000000000000" pitchFamily="34" charset="-128"/>
                      </a:rPr>
                      <a:t>R² = 0.7715</a:t>
                    </a:r>
                    <a:endParaRPr lang="en-US" sz="1800" dirty="0">
                      <a:latin typeface="Adobe Heiti Std R" panose="020B0400000000000000" pitchFamily="34" charset="-128"/>
                      <a:ea typeface="Adobe Heiti Std R" panose="020B0400000000000000" pitchFamily="34" charset="-128"/>
                    </a:endParaRPr>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trendlineLbl>
          </c:trendline>
          <c:xVal>
            <c:numRef>
              <c:f>Hoja8!$B$3:$B$8</c:f>
              <c:numCache>
                <c:formatCode>0</c:formatCode>
                <c:ptCount val="6"/>
                <c:pt idx="0">
                  <c:v>0</c:v>
                </c:pt>
                <c:pt idx="1">
                  <c:v>29.41</c:v>
                </c:pt>
                <c:pt idx="2">
                  <c:v>47.06</c:v>
                </c:pt>
                <c:pt idx="3">
                  <c:v>58.82</c:v>
                </c:pt>
                <c:pt idx="4">
                  <c:v>72.55</c:v>
                </c:pt>
                <c:pt idx="5">
                  <c:v>98.04</c:v>
                </c:pt>
              </c:numCache>
            </c:numRef>
          </c:xVal>
          <c:yVal>
            <c:numRef>
              <c:f>Hoja8!$H$3:$H$8</c:f>
              <c:numCache>
                <c:formatCode>0.00</c:formatCode>
                <c:ptCount val="6"/>
                <c:pt idx="0">
                  <c:v>0.87785587693816791</c:v>
                </c:pt>
                <c:pt idx="1">
                  <c:v>0.66689538697792217</c:v>
                </c:pt>
                <c:pt idx="2">
                  <c:v>0.23570359543838182</c:v>
                </c:pt>
                <c:pt idx="3">
                  <c:v>0.3765152725230243</c:v>
                </c:pt>
                <c:pt idx="4">
                  <c:v>9.4935432578259982E-2</c:v>
                </c:pt>
                <c:pt idx="5">
                  <c:v>0.13474152344375612</c:v>
                </c:pt>
              </c:numCache>
            </c:numRef>
          </c:yVal>
          <c:smooth val="0"/>
          <c:extLst>
            <c:ext xmlns:c16="http://schemas.microsoft.com/office/drawing/2014/chart" uri="{C3380CC4-5D6E-409C-BE32-E72D297353CC}">
              <c16:uniqueId val="{00000001-F99C-4439-9DD7-E0687B0EF2DD}"/>
            </c:ext>
          </c:extLst>
        </c:ser>
        <c:dLbls>
          <c:showLegendKey val="0"/>
          <c:showVal val="0"/>
          <c:showCatName val="0"/>
          <c:showSerName val="0"/>
          <c:showPercent val="0"/>
          <c:showBubbleSize val="0"/>
        </c:dLbls>
        <c:axId val="-506698352"/>
        <c:axId val="-506702704"/>
      </c:scatterChart>
      <c:valAx>
        <c:axId val="-506698352"/>
        <c:scaling>
          <c:orientation val="minMax"/>
        </c:scaling>
        <c:delete val="0"/>
        <c:axPos val="b"/>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506702704"/>
        <c:crosses val="autoZero"/>
        <c:crossBetween val="midCat"/>
      </c:valAx>
      <c:valAx>
        <c:axId val="-506702704"/>
        <c:scaling>
          <c:orientation val="minMax"/>
        </c:scaling>
        <c:delete val="0"/>
        <c:axPos val="l"/>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50669835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Niquel</c:v>
          </c:tx>
          <c:spPr>
            <a:ln w="25400" cap="rnd">
              <a:noFill/>
              <a:round/>
            </a:ln>
            <a:effectLst/>
          </c:spPr>
          <c:marker>
            <c:symbol val="triangle"/>
            <c:size val="7"/>
            <c:spPr>
              <a:solidFill>
                <a:schemeClr val="accent1"/>
              </a:solidFill>
              <a:ln w="9525">
                <a:solidFill>
                  <a:schemeClr val="accent1"/>
                </a:solidFill>
              </a:ln>
              <a:effectLst/>
            </c:spPr>
          </c:marker>
          <c:trendline>
            <c:spPr>
              <a:ln w="19050" cap="rnd">
                <a:solidFill>
                  <a:schemeClr val="accent1"/>
                </a:solidFill>
                <a:prstDash val="sysDot"/>
              </a:ln>
              <a:effectLst/>
            </c:spPr>
            <c:trendlineType val="exp"/>
            <c:dispRSqr val="1"/>
            <c:dispEq val="1"/>
            <c:trendlineLbl>
              <c:layout>
                <c:manualLayout>
                  <c:x val="8.7039151356080494E-2"/>
                  <c:y val="-0.37952136191309421"/>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800" baseline="0" dirty="0">
                        <a:latin typeface="Adobe Heiti Std R" panose="020B0400000000000000" pitchFamily="34" charset="-128"/>
                        <a:ea typeface="Adobe Heiti Std R" panose="020B0400000000000000" pitchFamily="34" charset="-128"/>
                      </a:rPr>
                      <a:t>y = 0.9911e</a:t>
                    </a:r>
                    <a:r>
                      <a:rPr lang="en-US" sz="1800" baseline="30000" dirty="0">
                        <a:latin typeface="Adobe Heiti Std R" panose="020B0400000000000000" pitchFamily="34" charset="-128"/>
                        <a:ea typeface="Adobe Heiti Std R" panose="020B0400000000000000" pitchFamily="34" charset="-128"/>
                      </a:rPr>
                      <a:t>-0.02x</a:t>
                    </a:r>
                    <a:br>
                      <a:rPr lang="en-US" sz="1800" baseline="0" dirty="0">
                        <a:latin typeface="Adobe Heiti Std R" panose="020B0400000000000000" pitchFamily="34" charset="-128"/>
                        <a:ea typeface="Adobe Heiti Std R" panose="020B0400000000000000" pitchFamily="34" charset="-128"/>
                      </a:rPr>
                    </a:br>
                    <a:r>
                      <a:rPr lang="en-US" sz="1800" baseline="0" dirty="0">
                        <a:latin typeface="Adobe Heiti Std R" panose="020B0400000000000000" pitchFamily="34" charset="-128"/>
                        <a:ea typeface="Adobe Heiti Std R" panose="020B0400000000000000" pitchFamily="34" charset="-128"/>
                      </a:rPr>
                      <a:t>R² = 0.874</a:t>
                    </a:r>
                    <a:endParaRPr lang="en-US" sz="1800" dirty="0">
                      <a:latin typeface="Adobe Heiti Std R" panose="020B0400000000000000" pitchFamily="34" charset="-128"/>
                      <a:ea typeface="Adobe Heiti Std R" panose="020B0400000000000000" pitchFamily="34" charset="-128"/>
                    </a:endParaRPr>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trendlineLbl>
          </c:trendline>
          <c:xVal>
            <c:numRef>
              <c:f>Hoja8!$B$3:$B$8</c:f>
              <c:numCache>
                <c:formatCode>0</c:formatCode>
                <c:ptCount val="6"/>
                <c:pt idx="0">
                  <c:v>0</c:v>
                </c:pt>
                <c:pt idx="1">
                  <c:v>29.41</c:v>
                </c:pt>
                <c:pt idx="2">
                  <c:v>47.06</c:v>
                </c:pt>
                <c:pt idx="3">
                  <c:v>58.82</c:v>
                </c:pt>
                <c:pt idx="4">
                  <c:v>72.55</c:v>
                </c:pt>
                <c:pt idx="5">
                  <c:v>98.04</c:v>
                </c:pt>
              </c:numCache>
            </c:numRef>
          </c:xVal>
          <c:yVal>
            <c:numRef>
              <c:f>Hoja8!$I$3:$I$8</c:f>
              <c:numCache>
                <c:formatCode>0.00</c:formatCode>
                <c:ptCount val="6"/>
                <c:pt idx="0">
                  <c:v>0.90368139701719663</c:v>
                </c:pt>
                <c:pt idx="1">
                  <c:v>0.66932227318995807</c:v>
                </c:pt>
                <c:pt idx="2">
                  <c:v>0.36067153485080061</c:v>
                </c:pt>
                <c:pt idx="3">
                  <c:v>0.41841931287207312</c:v>
                </c:pt>
                <c:pt idx="4">
                  <c:v>0.15740591660059211</c:v>
                </c:pt>
                <c:pt idx="5">
                  <c:v>0.16311119856046974</c:v>
                </c:pt>
              </c:numCache>
            </c:numRef>
          </c:yVal>
          <c:smooth val="0"/>
          <c:extLst>
            <c:ext xmlns:c16="http://schemas.microsoft.com/office/drawing/2014/chart" uri="{C3380CC4-5D6E-409C-BE32-E72D297353CC}">
              <c16:uniqueId val="{00000001-B4A9-472A-8FDD-77C54CC79074}"/>
            </c:ext>
          </c:extLst>
        </c:ser>
        <c:dLbls>
          <c:showLegendKey val="0"/>
          <c:showVal val="0"/>
          <c:showCatName val="0"/>
          <c:showSerName val="0"/>
          <c:showPercent val="0"/>
          <c:showBubbleSize val="0"/>
        </c:dLbls>
        <c:axId val="-506708688"/>
        <c:axId val="-506697808"/>
      </c:scatterChart>
      <c:valAx>
        <c:axId val="-506708688"/>
        <c:scaling>
          <c:orientation val="minMax"/>
        </c:scaling>
        <c:delete val="0"/>
        <c:axPos val="b"/>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506697808"/>
        <c:crosses val="autoZero"/>
        <c:crossBetween val="midCat"/>
      </c:valAx>
      <c:valAx>
        <c:axId val="-506697808"/>
        <c:scaling>
          <c:orientation val="minMax"/>
        </c:scaling>
        <c:delete val="0"/>
        <c:axPos val="l"/>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50670868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0">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tx1"/>
    </cs:fontRef>
    <cs:spPr>
      <a:ln w="9525" cap="rnd">
        <a:solidFill>
          <a:schemeClr val="phClr">
            <a:alpha val="50000"/>
          </a:scheme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15000"/>
            <a:lumOff val="8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1" Type="http://schemas.openxmlformats.org/officeDocument/2006/relationships/image" Target="../media/image17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595962-79F9-40EE-8B85-3D98D514FC6C}"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EC"/>
        </a:p>
      </dgm:t>
    </dgm:pt>
    <dgm:pt modelId="{5A576C9C-6447-4FEF-8083-472376C5F29F}">
      <dgm:prSet phldrT="[Texto]"/>
      <dgm:spPr/>
      <dgm:t>
        <a:bodyPr/>
        <a:lstStyle/>
        <a:p>
          <a:r>
            <a:rPr lang="es-EC"/>
            <a:t>Aliviar las </a:t>
          </a:r>
          <a:r>
            <a:rPr lang="es-EC" dirty="0"/>
            <a:t>tensiones residuales</a:t>
          </a:r>
        </a:p>
      </dgm:t>
    </dgm:pt>
    <dgm:pt modelId="{E1E8AD77-FE1E-4786-ABCE-61C36D9B2C16}" type="parTrans" cxnId="{359554D6-DC42-42CE-8CDE-DF6C4D4C5F91}">
      <dgm:prSet/>
      <dgm:spPr/>
      <dgm:t>
        <a:bodyPr/>
        <a:lstStyle/>
        <a:p>
          <a:endParaRPr lang="es-EC"/>
        </a:p>
      </dgm:t>
    </dgm:pt>
    <dgm:pt modelId="{E45C2096-50BE-42A5-BE7D-1DF0E34F3C59}" type="sibTrans" cxnId="{359554D6-DC42-42CE-8CDE-DF6C4D4C5F91}">
      <dgm:prSet/>
      <dgm:spPr/>
      <dgm:t>
        <a:bodyPr/>
        <a:lstStyle/>
        <a:p>
          <a:endParaRPr lang="es-EC"/>
        </a:p>
      </dgm:t>
    </dgm:pt>
    <dgm:pt modelId="{55D0E017-6FAF-4CF6-AE5D-7A5D2138E039}">
      <dgm:prSet phldrT="[Texto]"/>
      <dgm:spPr/>
      <dgm:t>
        <a:bodyPr/>
        <a:lstStyle/>
        <a:p>
          <a:r>
            <a:rPr lang="es-EC"/>
            <a:t>Eliminar H2</a:t>
          </a:r>
          <a:endParaRPr lang="es-EC" dirty="0"/>
        </a:p>
      </dgm:t>
    </dgm:pt>
    <dgm:pt modelId="{89CA9AC7-70EF-4146-8AF0-F0E9112E8A0D}" type="parTrans" cxnId="{5F0D077A-C41A-4FCC-85E0-EB564CA1574D}">
      <dgm:prSet/>
      <dgm:spPr/>
      <dgm:t>
        <a:bodyPr/>
        <a:lstStyle/>
        <a:p>
          <a:endParaRPr lang="es-EC"/>
        </a:p>
      </dgm:t>
    </dgm:pt>
    <dgm:pt modelId="{95A7A4FF-A605-47E2-99AA-540CE3E8FA6F}" type="sibTrans" cxnId="{5F0D077A-C41A-4FCC-85E0-EB564CA1574D}">
      <dgm:prSet/>
      <dgm:spPr/>
      <dgm:t>
        <a:bodyPr/>
        <a:lstStyle/>
        <a:p>
          <a:endParaRPr lang="es-EC"/>
        </a:p>
      </dgm:t>
    </dgm:pt>
    <dgm:pt modelId="{D18F0AAE-C43F-43B2-B338-53563C3E832E}">
      <dgm:prSet phldrT="[Texto]"/>
      <dgm:spPr/>
      <dgm:t>
        <a:bodyPr/>
        <a:lstStyle/>
        <a:p>
          <a:r>
            <a:rPr lang="es-EC" dirty="0"/>
            <a:t>Reducir altos niveles de dureza</a:t>
          </a:r>
        </a:p>
      </dgm:t>
    </dgm:pt>
    <dgm:pt modelId="{035405B3-E52A-47EF-B104-B2BBA6ACC2EE}" type="sibTrans" cxnId="{2F7A5198-3574-425A-B6D6-C4228FA80AF2}">
      <dgm:prSet/>
      <dgm:spPr/>
      <dgm:t>
        <a:bodyPr/>
        <a:lstStyle/>
        <a:p>
          <a:endParaRPr lang="es-EC"/>
        </a:p>
      </dgm:t>
    </dgm:pt>
    <dgm:pt modelId="{0FF7632A-F5CD-43AD-A793-8A0BA0C1CD76}" type="parTrans" cxnId="{2F7A5198-3574-425A-B6D6-C4228FA80AF2}">
      <dgm:prSet/>
      <dgm:spPr/>
      <dgm:t>
        <a:bodyPr/>
        <a:lstStyle/>
        <a:p>
          <a:endParaRPr lang="es-EC"/>
        </a:p>
      </dgm:t>
    </dgm:pt>
    <dgm:pt modelId="{DD7E8372-0F9A-4597-8A46-AAF2C4DB6709}">
      <dgm:prSet phldrT="[Texto]"/>
      <dgm:spPr/>
      <dgm:t>
        <a:bodyPr/>
        <a:lstStyle/>
        <a:p>
          <a:r>
            <a:rPr lang="es-EC" dirty="0"/>
            <a:t>Beneficios</a:t>
          </a:r>
        </a:p>
      </dgm:t>
    </dgm:pt>
    <dgm:pt modelId="{B903FE99-3DC2-489D-B7EB-7745C0A75E5F}" type="sibTrans" cxnId="{EB7ACF10-9FDA-4222-B232-1BEEAFF31F48}">
      <dgm:prSet/>
      <dgm:spPr/>
      <dgm:t>
        <a:bodyPr/>
        <a:lstStyle/>
        <a:p>
          <a:endParaRPr lang="es-EC"/>
        </a:p>
      </dgm:t>
    </dgm:pt>
    <dgm:pt modelId="{3566A861-5C12-445D-9AFA-706260A831F7}" type="parTrans" cxnId="{EB7ACF10-9FDA-4222-B232-1BEEAFF31F48}">
      <dgm:prSet/>
      <dgm:spPr/>
      <dgm:t>
        <a:bodyPr/>
        <a:lstStyle/>
        <a:p>
          <a:endParaRPr lang="es-EC"/>
        </a:p>
      </dgm:t>
    </dgm:pt>
    <dgm:pt modelId="{8BBF3B36-1993-4138-BB74-9D65C6F77A10}" type="pres">
      <dgm:prSet presAssocID="{A5595962-79F9-40EE-8B85-3D98D514FC6C}" presName="linear" presStyleCnt="0">
        <dgm:presLayoutVars>
          <dgm:dir/>
          <dgm:animLvl val="lvl"/>
          <dgm:resizeHandles val="exact"/>
        </dgm:presLayoutVars>
      </dgm:prSet>
      <dgm:spPr/>
    </dgm:pt>
    <dgm:pt modelId="{C0852342-86D3-4B79-8F67-2F11F70C0204}" type="pres">
      <dgm:prSet presAssocID="{DD7E8372-0F9A-4597-8A46-AAF2C4DB6709}" presName="parentLin" presStyleCnt="0"/>
      <dgm:spPr/>
    </dgm:pt>
    <dgm:pt modelId="{665A8335-5F4F-4B6C-82CB-4F5B57E4603F}" type="pres">
      <dgm:prSet presAssocID="{DD7E8372-0F9A-4597-8A46-AAF2C4DB6709}" presName="parentLeftMargin" presStyleLbl="node1" presStyleIdx="0" presStyleCnt="1"/>
      <dgm:spPr/>
    </dgm:pt>
    <dgm:pt modelId="{0FC137FE-F021-47C0-8ACB-8D5896DFD0FE}" type="pres">
      <dgm:prSet presAssocID="{DD7E8372-0F9A-4597-8A46-AAF2C4DB6709}" presName="parentText" presStyleLbl="node1" presStyleIdx="0" presStyleCnt="1">
        <dgm:presLayoutVars>
          <dgm:chMax val="0"/>
          <dgm:bulletEnabled val="1"/>
        </dgm:presLayoutVars>
      </dgm:prSet>
      <dgm:spPr/>
    </dgm:pt>
    <dgm:pt modelId="{85893DFF-6A62-4C62-86E7-522EACEA13C9}" type="pres">
      <dgm:prSet presAssocID="{DD7E8372-0F9A-4597-8A46-AAF2C4DB6709}" presName="negativeSpace" presStyleCnt="0"/>
      <dgm:spPr/>
    </dgm:pt>
    <dgm:pt modelId="{7A2DF4FB-8C06-4548-8031-47E2A716A025}" type="pres">
      <dgm:prSet presAssocID="{DD7E8372-0F9A-4597-8A46-AAF2C4DB6709}" presName="childText" presStyleLbl="conFgAcc1" presStyleIdx="0" presStyleCnt="1">
        <dgm:presLayoutVars>
          <dgm:bulletEnabled val="1"/>
        </dgm:presLayoutVars>
      </dgm:prSet>
      <dgm:spPr/>
    </dgm:pt>
  </dgm:ptLst>
  <dgm:cxnLst>
    <dgm:cxn modelId="{EB7ACF10-9FDA-4222-B232-1BEEAFF31F48}" srcId="{A5595962-79F9-40EE-8B85-3D98D514FC6C}" destId="{DD7E8372-0F9A-4597-8A46-AAF2C4DB6709}" srcOrd="0" destOrd="0" parTransId="{3566A861-5C12-445D-9AFA-706260A831F7}" sibTransId="{B903FE99-3DC2-489D-B7EB-7745C0A75E5F}"/>
    <dgm:cxn modelId="{4A69C636-73D5-4FBD-A425-9E55710FE272}" type="presOf" srcId="{5A576C9C-6447-4FEF-8083-472376C5F29F}" destId="{7A2DF4FB-8C06-4548-8031-47E2A716A025}" srcOrd="0" destOrd="1" presId="urn:microsoft.com/office/officeart/2005/8/layout/list1"/>
    <dgm:cxn modelId="{3AF04B38-59A3-4A7E-B50A-7054D272CC5F}" type="presOf" srcId="{A5595962-79F9-40EE-8B85-3D98D514FC6C}" destId="{8BBF3B36-1993-4138-BB74-9D65C6F77A10}" srcOrd="0" destOrd="0" presId="urn:microsoft.com/office/officeart/2005/8/layout/list1"/>
    <dgm:cxn modelId="{97ED876A-086E-4927-ADE9-892E7E800977}" type="presOf" srcId="{55D0E017-6FAF-4CF6-AE5D-7A5D2138E039}" destId="{7A2DF4FB-8C06-4548-8031-47E2A716A025}" srcOrd="0" destOrd="2" presId="urn:microsoft.com/office/officeart/2005/8/layout/list1"/>
    <dgm:cxn modelId="{326B6D71-CFD5-4047-96B3-C16CD7F5781D}" type="presOf" srcId="{DD7E8372-0F9A-4597-8A46-AAF2C4DB6709}" destId="{665A8335-5F4F-4B6C-82CB-4F5B57E4603F}" srcOrd="0" destOrd="0" presId="urn:microsoft.com/office/officeart/2005/8/layout/list1"/>
    <dgm:cxn modelId="{5F0D077A-C41A-4FCC-85E0-EB564CA1574D}" srcId="{DD7E8372-0F9A-4597-8A46-AAF2C4DB6709}" destId="{55D0E017-6FAF-4CF6-AE5D-7A5D2138E039}" srcOrd="2" destOrd="0" parTransId="{89CA9AC7-70EF-4146-8AF0-F0E9112E8A0D}" sibTransId="{95A7A4FF-A605-47E2-99AA-540CE3E8FA6F}"/>
    <dgm:cxn modelId="{2F7A5198-3574-425A-B6D6-C4228FA80AF2}" srcId="{DD7E8372-0F9A-4597-8A46-AAF2C4DB6709}" destId="{D18F0AAE-C43F-43B2-B338-53563C3E832E}" srcOrd="0" destOrd="0" parTransId="{0FF7632A-F5CD-43AD-A793-8A0BA0C1CD76}" sibTransId="{035405B3-E52A-47EF-B104-B2BBA6ACC2EE}"/>
    <dgm:cxn modelId="{9EB87CAC-37B3-42A3-91EB-47EA8A85789A}" type="presOf" srcId="{DD7E8372-0F9A-4597-8A46-AAF2C4DB6709}" destId="{0FC137FE-F021-47C0-8ACB-8D5896DFD0FE}" srcOrd="1" destOrd="0" presId="urn:microsoft.com/office/officeart/2005/8/layout/list1"/>
    <dgm:cxn modelId="{1D9EA4C3-F92A-4D4C-857B-14E134A60767}" type="presOf" srcId="{D18F0AAE-C43F-43B2-B338-53563C3E832E}" destId="{7A2DF4FB-8C06-4548-8031-47E2A716A025}" srcOrd="0" destOrd="0" presId="urn:microsoft.com/office/officeart/2005/8/layout/list1"/>
    <dgm:cxn modelId="{359554D6-DC42-42CE-8CDE-DF6C4D4C5F91}" srcId="{DD7E8372-0F9A-4597-8A46-AAF2C4DB6709}" destId="{5A576C9C-6447-4FEF-8083-472376C5F29F}" srcOrd="1" destOrd="0" parTransId="{E1E8AD77-FE1E-4786-ABCE-61C36D9B2C16}" sibTransId="{E45C2096-50BE-42A5-BE7D-1DF0E34F3C59}"/>
    <dgm:cxn modelId="{BE4123B1-ED0E-431A-A102-214C8D45C197}" type="presParOf" srcId="{8BBF3B36-1993-4138-BB74-9D65C6F77A10}" destId="{C0852342-86D3-4B79-8F67-2F11F70C0204}" srcOrd="0" destOrd="0" presId="urn:microsoft.com/office/officeart/2005/8/layout/list1"/>
    <dgm:cxn modelId="{B55F2ADE-6D13-40AE-81BF-DCB09BD49A1A}" type="presParOf" srcId="{C0852342-86D3-4B79-8F67-2F11F70C0204}" destId="{665A8335-5F4F-4B6C-82CB-4F5B57E4603F}" srcOrd="0" destOrd="0" presId="urn:microsoft.com/office/officeart/2005/8/layout/list1"/>
    <dgm:cxn modelId="{573BB2CE-9463-436C-BBFF-1F69E2FDC082}" type="presParOf" srcId="{C0852342-86D3-4B79-8F67-2F11F70C0204}" destId="{0FC137FE-F021-47C0-8ACB-8D5896DFD0FE}" srcOrd="1" destOrd="0" presId="urn:microsoft.com/office/officeart/2005/8/layout/list1"/>
    <dgm:cxn modelId="{4754FA54-212D-4375-8C12-6D17EA43AE6A}" type="presParOf" srcId="{8BBF3B36-1993-4138-BB74-9D65C6F77A10}" destId="{85893DFF-6A62-4C62-86E7-522EACEA13C9}" srcOrd="1" destOrd="0" presId="urn:microsoft.com/office/officeart/2005/8/layout/list1"/>
    <dgm:cxn modelId="{DC257620-5A3B-4C6A-ADAB-9AADE69630EC}" type="presParOf" srcId="{8BBF3B36-1993-4138-BB74-9D65C6F77A10}" destId="{7A2DF4FB-8C06-4548-8031-47E2A716A025}"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595962-79F9-40EE-8B85-3D98D514FC6C}"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EC"/>
        </a:p>
      </dgm:t>
    </dgm:pt>
    <dgm:pt modelId="{5A576C9C-6447-4FEF-8083-472376C5F29F}">
      <dgm:prSet phldrT="[Texto]" custT="1"/>
      <dgm:spPr/>
      <dgm:t>
        <a:bodyPr/>
        <a:lstStyle/>
        <a:p>
          <a:r>
            <a:rPr lang="es-EC" sz="2000" dirty="0"/>
            <a:t>Inaccesibilidad para reparación en campo</a:t>
          </a:r>
        </a:p>
      </dgm:t>
    </dgm:pt>
    <dgm:pt modelId="{E1E8AD77-FE1E-4786-ABCE-61C36D9B2C16}" type="parTrans" cxnId="{359554D6-DC42-42CE-8CDE-DF6C4D4C5F91}">
      <dgm:prSet/>
      <dgm:spPr/>
      <dgm:t>
        <a:bodyPr/>
        <a:lstStyle/>
        <a:p>
          <a:endParaRPr lang="es-EC"/>
        </a:p>
      </dgm:t>
    </dgm:pt>
    <dgm:pt modelId="{E45C2096-50BE-42A5-BE7D-1DF0E34F3C59}" type="sibTrans" cxnId="{359554D6-DC42-42CE-8CDE-DF6C4D4C5F91}">
      <dgm:prSet/>
      <dgm:spPr/>
      <dgm:t>
        <a:bodyPr/>
        <a:lstStyle/>
        <a:p>
          <a:endParaRPr lang="es-EC"/>
        </a:p>
      </dgm:t>
    </dgm:pt>
    <dgm:pt modelId="{D18F0AAE-C43F-43B2-B338-53563C3E832E}">
      <dgm:prSet phldrT="[Texto]" custT="1"/>
      <dgm:spPr/>
      <dgm:t>
        <a:bodyPr/>
        <a:lstStyle/>
        <a:p>
          <a:r>
            <a:rPr lang="es-EC" sz="2000" dirty="0"/>
            <a:t>Alto costo</a:t>
          </a:r>
        </a:p>
      </dgm:t>
    </dgm:pt>
    <dgm:pt modelId="{035405B3-E52A-47EF-B104-B2BBA6ACC2EE}" type="sibTrans" cxnId="{2F7A5198-3574-425A-B6D6-C4228FA80AF2}">
      <dgm:prSet/>
      <dgm:spPr/>
      <dgm:t>
        <a:bodyPr/>
        <a:lstStyle/>
        <a:p>
          <a:endParaRPr lang="es-EC"/>
        </a:p>
      </dgm:t>
    </dgm:pt>
    <dgm:pt modelId="{0FF7632A-F5CD-43AD-A793-8A0BA0C1CD76}" type="parTrans" cxnId="{2F7A5198-3574-425A-B6D6-C4228FA80AF2}">
      <dgm:prSet/>
      <dgm:spPr/>
      <dgm:t>
        <a:bodyPr/>
        <a:lstStyle/>
        <a:p>
          <a:endParaRPr lang="es-EC"/>
        </a:p>
      </dgm:t>
    </dgm:pt>
    <dgm:pt modelId="{DD7E8372-0F9A-4597-8A46-AAF2C4DB6709}">
      <dgm:prSet phldrT="[Texto]" custT="1"/>
      <dgm:spPr/>
      <dgm:t>
        <a:bodyPr/>
        <a:lstStyle/>
        <a:p>
          <a:r>
            <a:rPr lang="es-EC" sz="2000" dirty="0"/>
            <a:t>Desventajas</a:t>
          </a:r>
        </a:p>
      </dgm:t>
    </dgm:pt>
    <dgm:pt modelId="{B903FE99-3DC2-489D-B7EB-7745C0A75E5F}" type="sibTrans" cxnId="{EB7ACF10-9FDA-4222-B232-1BEEAFF31F48}">
      <dgm:prSet/>
      <dgm:spPr/>
      <dgm:t>
        <a:bodyPr/>
        <a:lstStyle/>
        <a:p>
          <a:endParaRPr lang="es-EC"/>
        </a:p>
      </dgm:t>
    </dgm:pt>
    <dgm:pt modelId="{3566A861-5C12-445D-9AFA-706260A831F7}" type="parTrans" cxnId="{EB7ACF10-9FDA-4222-B232-1BEEAFF31F48}">
      <dgm:prSet/>
      <dgm:spPr/>
      <dgm:t>
        <a:bodyPr/>
        <a:lstStyle/>
        <a:p>
          <a:endParaRPr lang="es-EC"/>
        </a:p>
      </dgm:t>
    </dgm:pt>
    <dgm:pt modelId="{8BBF3B36-1993-4138-BB74-9D65C6F77A10}" type="pres">
      <dgm:prSet presAssocID="{A5595962-79F9-40EE-8B85-3D98D514FC6C}" presName="linear" presStyleCnt="0">
        <dgm:presLayoutVars>
          <dgm:dir/>
          <dgm:animLvl val="lvl"/>
          <dgm:resizeHandles val="exact"/>
        </dgm:presLayoutVars>
      </dgm:prSet>
      <dgm:spPr/>
    </dgm:pt>
    <dgm:pt modelId="{C0852342-86D3-4B79-8F67-2F11F70C0204}" type="pres">
      <dgm:prSet presAssocID="{DD7E8372-0F9A-4597-8A46-AAF2C4DB6709}" presName="parentLin" presStyleCnt="0"/>
      <dgm:spPr/>
    </dgm:pt>
    <dgm:pt modelId="{665A8335-5F4F-4B6C-82CB-4F5B57E4603F}" type="pres">
      <dgm:prSet presAssocID="{DD7E8372-0F9A-4597-8A46-AAF2C4DB6709}" presName="parentLeftMargin" presStyleLbl="node1" presStyleIdx="0" presStyleCnt="1"/>
      <dgm:spPr/>
    </dgm:pt>
    <dgm:pt modelId="{0FC137FE-F021-47C0-8ACB-8D5896DFD0FE}" type="pres">
      <dgm:prSet presAssocID="{DD7E8372-0F9A-4597-8A46-AAF2C4DB6709}" presName="parentText" presStyleLbl="node1" presStyleIdx="0" presStyleCnt="1" custScaleY="66047">
        <dgm:presLayoutVars>
          <dgm:chMax val="0"/>
          <dgm:bulletEnabled val="1"/>
        </dgm:presLayoutVars>
      </dgm:prSet>
      <dgm:spPr/>
    </dgm:pt>
    <dgm:pt modelId="{85893DFF-6A62-4C62-86E7-522EACEA13C9}" type="pres">
      <dgm:prSet presAssocID="{DD7E8372-0F9A-4597-8A46-AAF2C4DB6709}" presName="negativeSpace" presStyleCnt="0"/>
      <dgm:spPr/>
    </dgm:pt>
    <dgm:pt modelId="{7A2DF4FB-8C06-4548-8031-47E2A716A025}" type="pres">
      <dgm:prSet presAssocID="{DD7E8372-0F9A-4597-8A46-AAF2C4DB6709}" presName="childText" presStyleLbl="conFgAcc1" presStyleIdx="0" presStyleCnt="1" custLinFactNeighborX="8370" custLinFactNeighborY="-3732">
        <dgm:presLayoutVars>
          <dgm:bulletEnabled val="1"/>
        </dgm:presLayoutVars>
      </dgm:prSet>
      <dgm:spPr/>
    </dgm:pt>
  </dgm:ptLst>
  <dgm:cxnLst>
    <dgm:cxn modelId="{81560401-931D-46C8-8A86-B2874633CA4A}" type="presOf" srcId="{DD7E8372-0F9A-4597-8A46-AAF2C4DB6709}" destId="{665A8335-5F4F-4B6C-82CB-4F5B57E4603F}" srcOrd="0" destOrd="0" presId="urn:microsoft.com/office/officeart/2005/8/layout/list1"/>
    <dgm:cxn modelId="{EB7ACF10-9FDA-4222-B232-1BEEAFF31F48}" srcId="{A5595962-79F9-40EE-8B85-3D98D514FC6C}" destId="{DD7E8372-0F9A-4597-8A46-AAF2C4DB6709}" srcOrd="0" destOrd="0" parTransId="{3566A861-5C12-445D-9AFA-706260A831F7}" sibTransId="{B903FE99-3DC2-489D-B7EB-7745C0A75E5F}"/>
    <dgm:cxn modelId="{666CC63E-303D-431F-8731-9AA7A3955656}" type="presOf" srcId="{5A576C9C-6447-4FEF-8083-472376C5F29F}" destId="{7A2DF4FB-8C06-4548-8031-47E2A716A025}" srcOrd="0" destOrd="1" presId="urn:microsoft.com/office/officeart/2005/8/layout/list1"/>
    <dgm:cxn modelId="{AA293A5F-962D-45F4-8C7B-A09D4C27EC95}" type="presOf" srcId="{A5595962-79F9-40EE-8B85-3D98D514FC6C}" destId="{8BBF3B36-1993-4138-BB74-9D65C6F77A10}" srcOrd="0" destOrd="0" presId="urn:microsoft.com/office/officeart/2005/8/layout/list1"/>
    <dgm:cxn modelId="{D691327C-96A1-4FAA-ACFB-B44CA0F3CAF6}" type="presOf" srcId="{D18F0AAE-C43F-43B2-B338-53563C3E832E}" destId="{7A2DF4FB-8C06-4548-8031-47E2A716A025}" srcOrd="0" destOrd="0" presId="urn:microsoft.com/office/officeart/2005/8/layout/list1"/>
    <dgm:cxn modelId="{2F7A5198-3574-425A-B6D6-C4228FA80AF2}" srcId="{DD7E8372-0F9A-4597-8A46-AAF2C4DB6709}" destId="{D18F0AAE-C43F-43B2-B338-53563C3E832E}" srcOrd="0" destOrd="0" parTransId="{0FF7632A-F5CD-43AD-A793-8A0BA0C1CD76}" sibTransId="{035405B3-E52A-47EF-B104-B2BBA6ACC2EE}"/>
    <dgm:cxn modelId="{C22B8ED5-FD3A-4FCB-AF80-D883A22438C5}" type="presOf" srcId="{DD7E8372-0F9A-4597-8A46-AAF2C4DB6709}" destId="{0FC137FE-F021-47C0-8ACB-8D5896DFD0FE}" srcOrd="1" destOrd="0" presId="urn:microsoft.com/office/officeart/2005/8/layout/list1"/>
    <dgm:cxn modelId="{359554D6-DC42-42CE-8CDE-DF6C4D4C5F91}" srcId="{DD7E8372-0F9A-4597-8A46-AAF2C4DB6709}" destId="{5A576C9C-6447-4FEF-8083-472376C5F29F}" srcOrd="1" destOrd="0" parTransId="{E1E8AD77-FE1E-4786-ABCE-61C36D9B2C16}" sibTransId="{E45C2096-50BE-42A5-BE7D-1DF0E34F3C59}"/>
    <dgm:cxn modelId="{F041D696-A7F6-4337-B2E0-8C7D58FC97B1}" type="presParOf" srcId="{8BBF3B36-1993-4138-BB74-9D65C6F77A10}" destId="{C0852342-86D3-4B79-8F67-2F11F70C0204}" srcOrd="0" destOrd="0" presId="urn:microsoft.com/office/officeart/2005/8/layout/list1"/>
    <dgm:cxn modelId="{6F16048E-DF29-4A65-8C4D-E0A9BC1CE557}" type="presParOf" srcId="{C0852342-86D3-4B79-8F67-2F11F70C0204}" destId="{665A8335-5F4F-4B6C-82CB-4F5B57E4603F}" srcOrd="0" destOrd="0" presId="urn:microsoft.com/office/officeart/2005/8/layout/list1"/>
    <dgm:cxn modelId="{EBA03A85-0304-4D1F-8DEA-E2F8E9E80558}" type="presParOf" srcId="{C0852342-86D3-4B79-8F67-2F11F70C0204}" destId="{0FC137FE-F021-47C0-8ACB-8D5896DFD0FE}" srcOrd="1" destOrd="0" presId="urn:microsoft.com/office/officeart/2005/8/layout/list1"/>
    <dgm:cxn modelId="{BEAE44F6-93AE-4F71-9E20-451687121AC2}" type="presParOf" srcId="{8BBF3B36-1993-4138-BB74-9D65C6F77A10}" destId="{85893DFF-6A62-4C62-86E7-522EACEA13C9}" srcOrd="1" destOrd="0" presId="urn:microsoft.com/office/officeart/2005/8/layout/list1"/>
    <dgm:cxn modelId="{492E849C-04C9-4C10-BE25-FB2194196345}" type="presParOf" srcId="{8BBF3B36-1993-4138-BB74-9D65C6F77A10}" destId="{7A2DF4FB-8C06-4548-8031-47E2A716A025}" srcOrd="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E74D14-7372-431E-8E1B-2E515A59212B}" type="doc">
      <dgm:prSet loTypeId="urn:microsoft.com/office/officeart/2008/layout/VerticalCurvedList" loCatId="list" qsTypeId="urn:microsoft.com/office/officeart/2005/8/quickstyle/simple1" qsCatId="simple" csTypeId="urn:microsoft.com/office/officeart/2005/8/colors/accent6_3" csCatId="accent6" phldr="1"/>
      <dgm:spPr/>
      <dgm:t>
        <a:bodyPr/>
        <a:lstStyle/>
        <a:p>
          <a:endParaRPr lang="es-EC"/>
        </a:p>
      </dgm:t>
    </dgm:pt>
    <dgm:pt modelId="{DD9FF10E-FA37-4864-8E3E-CEE504B1F103}">
      <dgm:prSet phldrT="[Texto]"/>
      <dgm:spPr/>
      <dgm:t>
        <a:bodyPr/>
        <a:lstStyle/>
        <a:p>
          <a:r>
            <a:rPr lang="es-EC" dirty="0"/>
            <a:t>SMAW – Soldador calificado</a:t>
          </a:r>
        </a:p>
      </dgm:t>
    </dgm:pt>
    <dgm:pt modelId="{B55AD2DD-EA82-4663-B591-489A5D008BF2}" type="parTrans" cxnId="{AED5AA6A-AAE9-43FF-A53C-3FE49C9B784A}">
      <dgm:prSet/>
      <dgm:spPr/>
      <dgm:t>
        <a:bodyPr/>
        <a:lstStyle/>
        <a:p>
          <a:endParaRPr lang="es-EC"/>
        </a:p>
      </dgm:t>
    </dgm:pt>
    <dgm:pt modelId="{B75482E0-FA63-4D3F-A2C0-8C28EA817DF0}" type="sibTrans" cxnId="{AED5AA6A-AAE9-43FF-A53C-3FE49C9B784A}">
      <dgm:prSet/>
      <dgm:spPr/>
      <dgm:t>
        <a:bodyPr/>
        <a:lstStyle/>
        <a:p>
          <a:endParaRPr lang="es-EC"/>
        </a:p>
      </dgm:t>
    </dgm:pt>
    <dgm:pt modelId="{D97DAED2-DFC7-40DB-9982-2943D3D8F255}">
      <dgm:prSet phldrT="[Texto]"/>
      <dgm:spPr/>
      <dgm:t>
        <a:bodyPr/>
        <a:lstStyle/>
        <a:p>
          <a:r>
            <a:rPr lang="es-EC" dirty="0"/>
            <a:t>Temperatura de Precalentamiento</a:t>
          </a:r>
        </a:p>
      </dgm:t>
    </dgm:pt>
    <dgm:pt modelId="{8C2FB671-2AF7-4554-B2EB-BE038B623B4E}" type="parTrans" cxnId="{A271072E-3060-4796-A1FD-367239024F13}">
      <dgm:prSet/>
      <dgm:spPr/>
      <dgm:t>
        <a:bodyPr/>
        <a:lstStyle/>
        <a:p>
          <a:endParaRPr lang="es-EC"/>
        </a:p>
      </dgm:t>
    </dgm:pt>
    <dgm:pt modelId="{988A4B5D-0986-4168-95FF-5EC5D4ED0724}" type="sibTrans" cxnId="{A271072E-3060-4796-A1FD-367239024F13}">
      <dgm:prSet/>
      <dgm:spPr/>
      <dgm:t>
        <a:bodyPr/>
        <a:lstStyle/>
        <a:p>
          <a:endParaRPr lang="es-EC"/>
        </a:p>
      </dgm:t>
    </dgm:pt>
    <dgm:pt modelId="{BF415D79-14FA-4D49-BE87-489FBEB8B25F}">
      <dgm:prSet/>
      <dgm:spPr/>
      <dgm:t>
        <a:bodyPr/>
        <a:lstStyle/>
        <a:p>
          <a:r>
            <a:rPr lang="es-EC" dirty="0"/>
            <a:t>Técnica por revenido</a:t>
          </a:r>
        </a:p>
      </dgm:t>
    </dgm:pt>
    <dgm:pt modelId="{712B51E4-EE3D-4AEE-8F8E-B3F753DDF7CA}" type="parTrans" cxnId="{FE850895-2CEE-4077-9FEA-072DC7C7C994}">
      <dgm:prSet/>
      <dgm:spPr/>
      <dgm:t>
        <a:bodyPr/>
        <a:lstStyle/>
        <a:p>
          <a:endParaRPr lang="es-EC"/>
        </a:p>
      </dgm:t>
    </dgm:pt>
    <dgm:pt modelId="{D2BF1CF0-8477-4507-AB00-E4C9808E6FD2}" type="sibTrans" cxnId="{FE850895-2CEE-4077-9FEA-072DC7C7C994}">
      <dgm:prSet/>
      <dgm:spPr/>
      <dgm:t>
        <a:bodyPr/>
        <a:lstStyle/>
        <a:p>
          <a:endParaRPr lang="es-EC"/>
        </a:p>
      </dgm:t>
    </dgm:pt>
    <mc:AlternateContent xmlns:mc="http://schemas.openxmlformats.org/markup-compatibility/2006" xmlns:a14="http://schemas.microsoft.com/office/drawing/2010/main">
      <mc:Choice Requires="a14">
        <dgm:pt modelId="{A15B01F4-6D33-4A6D-8220-E67B1480671D}">
          <dgm:prSet/>
          <dgm:spPr/>
          <dgm:t>
            <a:bodyPr/>
            <a:lstStyle/>
            <a:p>
              <a:r>
                <a:rPr lang="es-EC" dirty="0"/>
                <a:t>AISI 4140 / E316L-16 </a:t>
              </a:r>
              <a14:m>
                <m:oMath xmlns:m="http://schemas.openxmlformats.org/officeDocument/2006/math">
                  <m:r>
                    <a:rPr lang="es-EC" i="1" smtClean="0">
                      <a:latin typeface="Cambria Math" panose="02040503050406030204" pitchFamily="18" charset="0"/>
                    </a:rPr>
                    <m:t>𝜙</m:t>
                  </m:r>
                </m:oMath>
              </a14:m>
              <a:r>
                <a:rPr lang="es-EC" dirty="0"/>
                <a:t>3.2mm </a:t>
              </a:r>
            </a:p>
          </dgm:t>
        </dgm:pt>
      </mc:Choice>
      <mc:Fallback xmlns="">
        <dgm:pt modelId="{A15B01F4-6D33-4A6D-8220-E67B1480671D}">
          <dgm:prSet/>
          <dgm:spPr/>
          <dgm:t>
            <a:bodyPr/>
            <a:lstStyle/>
            <a:p>
              <a:r>
                <a:rPr lang="es-EC" dirty="0"/>
                <a:t>AISI 4140 / E316L-16 </a:t>
              </a:r>
              <a:r>
                <a:rPr lang="es-EC" i="0" smtClean="0">
                  <a:latin typeface="Cambria Math" panose="02040503050406030204" pitchFamily="18" charset="0"/>
                </a:rPr>
                <a:t>𝜙</a:t>
              </a:r>
              <a:r>
                <a:rPr lang="es-EC" dirty="0"/>
                <a:t>3.2mm </a:t>
              </a:r>
            </a:p>
          </dgm:t>
        </dgm:pt>
      </mc:Fallback>
    </mc:AlternateContent>
    <dgm:pt modelId="{F59F060F-502B-44E8-9537-BD17323D497B}" type="parTrans" cxnId="{4B5C5213-D3FA-494A-84D7-06617B5E8ABD}">
      <dgm:prSet/>
      <dgm:spPr/>
      <dgm:t>
        <a:bodyPr/>
        <a:lstStyle/>
        <a:p>
          <a:endParaRPr lang="es-EC"/>
        </a:p>
      </dgm:t>
    </dgm:pt>
    <dgm:pt modelId="{AF6ABBBA-8BB0-4021-A2E1-DC543B564129}" type="sibTrans" cxnId="{4B5C5213-D3FA-494A-84D7-06617B5E8ABD}">
      <dgm:prSet/>
      <dgm:spPr/>
      <dgm:t>
        <a:bodyPr/>
        <a:lstStyle/>
        <a:p>
          <a:endParaRPr lang="es-EC"/>
        </a:p>
      </dgm:t>
    </dgm:pt>
    <dgm:pt modelId="{0FE51460-583C-40CD-82BD-6E42173937EE}" type="pres">
      <dgm:prSet presAssocID="{C2E74D14-7372-431E-8E1B-2E515A59212B}" presName="Name0" presStyleCnt="0">
        <dgm:presLayoutVars>
          <dgm:chMax val="7"/>
          <dgm:chPref val="7"/>
          <dgm:dir/>
        </dgm:presLayoutVars>
      </dgm:prSet>
      <dgm:spPr/>
    </dgm:pt>
    <dgm:pt modelId="{EE8CDF8D-0EE4-481B-B870-DB62E6B3E4DD}" type="pres">
      <dgm:prSet presAssocID="{C2E74D14-7372-431E-8E1B-2E515A59212B}" presName="Name1" presStyleCnt="0"/>
      <dgm:spPr/>
    </dgm:pt>
    <dgm:pt modelId="{750641C5-0339-45CD-988D-C0E5D0848F2B}" type="pres">
      <dgm:prSet presAssocID="{C2E74D14-7372-431E-8E1B-2E515A59212B}" presName="cycle" presStyleCnt="0"/>
      <dgm:spPr/>
    </dgm:pt>
    <dgm:pt modelId="{88A493E4-114C-4413-A68B-5EBAB13D382C}" type="pres">
      <dgm:prSet presAssocID="{C2E74D14-7372-431E-8E1B-2E515A59212B}" presName="srcNode" presStyleLbl="node1" presStyleIdx="0" presStyleCnt="4"/>
      <dgm:spPr/>
    </dgm:pt>
    <dgm:pt modelId="{71785018-7A15-4539-895B-9C15E7EB801A}" type="pres">
      <dgm:prSet presAssocID="{C2E74D14-7372-431E-8E1B-2E515A59212B}" presName="conn" presStyleLbl="parChTrans1D2" presStyleIdx="0" presStyleCnt="1"/>
      <dgm:spPr/>
    </dgm:pt>
    <dgm:pt modelId="{3759F80B-531F-440D-8B00-3B4F949660C8}" type="pres">
      <dgm:prSet presAssocID="{C2E74D14-7372-431E-8E1B-2E515A59212B}" presName="extraNode" presStyleLbl="node1" presStyleIdx="0" presStyleCnt="4"/>
      <dgm:spPr/>
    </dgm:pt>
    <dgm:pt modelId="{9C7D18A9-DC8B-4D8D-BE48-15099927FA5C}" type="pres">
      <dgm:prSet presAssocID="{C2E74D14-7372-431E-8E1B-2E515A59212B}" presName="dstNode" presStyleLbl="node1" presStyleIdx="0" presStyleCnt="4"/>
      <dgm:spPr/>
    </dgm:pt>
    <dgm:pt modelId="{B52A3DF8-068D-4CDC-9E33-9B3D186FC3C3}" type="pres">
      <dgm:prSet presAssocID="{A15B01F4-6D33-4A6D-8220-E67B1480671D}" presName="text_1" presStyleLbl="node1" presStyleIdx="0" presStyleCnt="4">
        <dgm:presLayoutVars>
          <dgm:bulletEnabled val="1"/>
        </dgm:presLayoutVars>
      </dgm:prSet>
      <dgm:spPr/>
    </dgm:pt>
    <dgm:pt modelId="{D373AFCD-4FDB-4DD4-ADD8-CA078052E1D2}" type="pres">
      <dgm:prSet presAssocID="{A15B01F4-6D33-4A6D-8220-E67B1480671D}" presName="accent_1" presStyleCnt="0"/>
      <dgm:spPr/>
    </dgm:pt>
    <dgm:pt modelId="{76B6E03E-3006-4650-A3C2-9B00163BF067}" type="pres">
      <dgm:prSet presAssocID="{A15B01F4-6D33-4A6D-8220-E67B1480671D}" presName="accentRepeatNode" presStyleLbl="solidFgAcc1" presStyleIdx="0" presStyleCnt="4"/>
      <dgm:spPr/>
    </dgm:pt>
    <dgm:pt modelId="{0409322B-C788-47DB-8A17-51352B234EE5}" type="pres">
      <dgm:prSet presAssocID="{DD9FF10E-FA37-4864-8E3E-CEE504B1F103}" presName="text_2" presStyleLbl="node1" presStyleIdx="1" presStyleCnt="4">
        <dgm:presLayoutVars>
          <dgm:bulletEnabled val="1"/>
        </dgm:presLayoutVars>
      </dgm:prSet>
      <dgm:spPr/>
    </dgm:pt>
    <dgm:pt modelId="{1887FAE3-64CF-4704-8DBB-1B44248177F1}" type="pres">
      <dgm:prSet presAssocID="{DD9FF10E-FA37-4864-8E3E-CEE504B1F103}" presName="accent_2" presStyleCnt="0"/>
      <dgm:spPr/>
    </dgm:pt>
    <dgm:pt modelId="{06207CE0-2D15-4AE6-8998-1C9E72B1EF3D}" type="pres">
      <dgm:prSet presAssocID="{DD9FF10E-FA37-4864-8E3E-CEE504B1F103}" presName="accentRepeatNode" presStyleLbl="solidFgAcc1" presStyleIdx="1" presStyleCnt="4"/>
      <dgm:spPr/>
    </dgm:pt>
    <dgm:pt modelId="{9B54EBCB-90BA-4D67-ADFF-67A90AE1343D}" type="pres">
      <dgm:prSet presAssocID="{BF415D79-14FA-4D49-BE87-489FBEB8B25F}" presName="text_3" presStyleLbl="node1" presStyleIdx="2" presStyleCnt="4">
        <dgm:presLayoutVars>
          <dgm:bulletEnabled val="1"/>
        </dgm:presLayoutVars>
      </dgm:prSet>
      <dgm:spPr/>
    </dgm:pt>
    <dgm:pt modelId="{ADEE2EA1-1F8C-4669-B137-026A9B5C9779}" type="pres">
      <dgm:prSet presAssocID="{BF415D79-14FA-4D49-BE87-489FBEB8B25F}" presName="accent_3" presStyleCnt="0"/>
      <dgm:spPr/>
    </dgm:pt>
    <dgm:pt modelId="{B7FBF5E4-ED9B-4D80-A7F5-CA98934724A0}" type="pres">
      <dgm:prSet presAssocID="{BF415D79-14FA-4D49-BE87-489FBEB8B25F}" presName="accentRepeatNode" presStyleLbl="solidFgAcc1" presStyleIdx="2" presStyleCnt="4"/>
      <dgm:spPr/>
    </dgm:pt>
    <dgm:pt modelId="{7ABEA0C4-DFF8-4996-9E38-671F68E6D44B}" type="pres">
      <dgm:prSet presAssocID="{D97DAED2-DFC7-40DB-9982-2943D3D8F255}" presName="text_4" presStyleLbl="node1" presStyleIdx="3" presStyleCnt="4">
        <dgm:presLayoutVars>
          <dgm:bulletEnabled val="1"/>
        </dgm:presLayoutVars>
      </dgm:prSet>
      <dgm:spPr/>
    </dgm:pt>
    <dgm:pt modelId="{4D92C204-D812-40A2-9D80-14020315937E}" type="pres">
      <dgm:prSet presAssocID="{D97DAED2-DFC7-40DB-9982-2943D3D8F255}" presName="accent_4" presStyleCnt="0"/>
      <dgm:spPr/>
    </dgm:pt>
    <dgm:pt modelId="{27660241-8C88-429E-8F7C-863132C79B58}" type="pres">
      <dgm:prSet presAssocID="{D97DAED2-DFC7-40DB-9982-2943D3D8F255}" presName="accentRepeatNode" presStyleLbl="solidFgAcc1" presStyleIdx="3" presStyleCnt="4"/>
      <dgm:spPr/>
    </dgm:pt>
  </dgm:ptLst>
  <dgm:cxnLst>
    <dgm:cxn modelId="{4B5C5213-D3FA-494A-84D7-06617B5E8ABD}" srcId="{C2E74D14-7372-431E-8E1B-2E515A59212B}" destId="{A15B01F4-6D33-4A6D-8220-E67B1480671D}" srcOrd="0" destOrd="0" parTransId="{F59F060F-502B-44E8-9537-BD17323D497B}" sibTransId="{AF6ABBBA-8BB0-4021-A2E1-DC543B564129}"/>
    <dgm:cxn modelId="{A271072E-3060-4796-A1FD-367239024F13}" srcId="{C2E74D14-7372-431E-8E1B-2E515A59212B}" destId="{D97DAED2-DFC7-40DB-9982-2943D3D8F255}" srcOrd="3" destOrd="0" parTransId="{8C2FB671-2AF7-4554-B2EB-BE038B623B4E}" sibTransId="{988A4B5D-0986-4168-95FF-5EC5D4ED0724}"/>
    <dgm:cxn modelId="{79092B42-880A-4965-A91D-27CDA01B6566}" type="presOf" srcId="{D97DAED2-DFC7-40DB-9982-2943D3D8F255}" destId="{7ABEA0C4-DFF8-4996-9E38-671F68E6D44B}" srcOrd="0" destOrd="0" presId="urn:microsoft.com/office/officeart/2008/layout/VerticalCurvedList"/>
    <dgm:cxn modelId="{AED5AA6A-AAE9-43FF-A53C-3FE49C9B784A}" srcId="{C2E74D14-7372-431E-8E1B-2E515A59212B}" destId="{DD9FF10E-FA37-4864-8E3E-CEE504B1F103}" srcOrd="1" destOrd="0" parTransId="{B55AD2DD-EA82-4663-B591-489A5D008BF2}" sibTransId="{B75482E0-FA63-4D3F-A2C0-8C28EA817DF0}"/>
    <dgm:cxn modelId="{1013776B-A869-44E3-890D-ED99C54538C5}" type="presOf" srcId="{A15B01F4-6D33-4A6D-8220-E67B1480671D}" destId="{B52A3DF8-068D-4CDC-9E33-9B3D186FC3C3}" srcOrd="0" destOrd="0" presId="urn:microsoft.com/office/officeart/2008/layout/VerticalCurvedList"/>
    <dgm:cxn modelId="{AA307053-BE85-45E0-9F6F-F973F9E6CCF1}" type="presOf" srcId="{BF415D79-14FA-4D49-BE87-489FBEB8B25F}" destId="{9B54EBCB-90BA-4D67-ADFF-67A90AE1343D}" srcOrd="0" destOrd="0" presId="urn:microsoft.com/office/officeart/2008/layout/VerticalCurvedList"/>
    <dgm:cxn modelId="{FE850895-2CEE-4077-9FEA-072DC7C7C994}" srcId="{C2E74D14-7372-431E-8E1B-2E515A59212B}" destId="{BF415D79-14FA-4D49-BE87-489FBEB8B25F}" srcOrd="2" destOrd="0" parTransId="{712B51E4-EE3D-4AEE-8F8E-B3F753DDF7CA}" sibTransId="{D2BF1CF0-8477-4507-AB00-E4C9808E6FD2}"/>
    <dgm:cxn modelId="{F11E27B3-E257-49FA-8E3F-8FEC70F4292E}" type="presOf" srcId="{AF6ABBBA-8BB0-4021-A2E1-DC543B564129}" destId="{71785018-7A15-4539-895B-9C15E7EB801A}" srcOrd="0" destOrd="0" presId="urn:microsoft.com/office/officeart/2008/layout/VerticalCurvedList"/>
    <dgm:cxn modelId="{666353DA-259F-4AA7-B481-471213B957D0}" type="presOf" srcId="{C2E74D14-7372-431E-8E1B-2E515A59212B}" destId="{0FE51460-583C-40CD-82BD-6E42173937EE}" srcOrd="0" destOrd="0" presId="urn:microsoft.com/office/officeart/2008/layout/VerticalCurvedList"/>
    <dgm:cxn modelId="{FC7B61F8-6D31-4847-A32D-1D1F7A34FB18}" type="presOf" srcId="{DD9FF10E-FA37-4864-8E3E-CEE504B1F103}" destId="{0409322B-C788-47DB-8A17-51352B234EE5}" srcOrd="0" destOrd="0" presId="urn:microsoft.com/office/officeart/2008/layout/VerticalCurvedList"/>
    <dgm:cxn modelId="{376B51B8-CC61-4283-8358-471353A76E2A}" type="presParOf" srcId="{0FE51460-583C-40CD-82BD-6E42173937EE}" destId="{EE8CDF8D-0EE4-481B-B870-DB62E6B3E4DD}" srcOrd="0" destOrd="0" presId="urn:microsoft.com/office/officeart/2008/layout/VerticalCurvedList"/>
    <dgm:cxn modelId="{6AC1B784-0B9D-4B00-8F7F-1E12525C5D35}" type="presParOf" srcId="{EE8CDF8D-0EE4-481B-B870-DB62E6B3E4DD}" destId="{750641C5-0339-45CD-988D-C0E5D0848F2B}" srcOrd="0" destOrd="0" presId="urn:microsoft.com/office/officeart/2008/layout/VerticalCurvedList"/>
    <dgm:cxn modelId="{87CB663D-AA77-4633-8F09-12D7B6C335B6}" type="presParOf" srcId="{750641C5-0339-45CD-988D-C0E5D0848F2B}" destId="{88A493E4-114C-4413-A68B-5EBAB13D382C}" srcOrd="0" destOrd="0" presId="urn:microsoft.com/office/officeart/2008/layout/VerticalCurvedList"/>
    <dgm:cxn modelId="{39E11B24-891F-40C9-A668-439D2241DA6C}" type="presParOf" srcId="{750641C5-0339-45CD-988D-C0E5D0848F2B}" destId="{71785018-7A15-4539-895B-9C15E7EB801A}" srcOrd="1" destOrd="0" presId="urn:microsoft.com/office/officeart/2008/layout/VerticalCurvedList"/>
    <dgm:cxn modelId="{296CFDE9-C42C-45F1-8E3E-A34F754A513B}" type="presParOf" srcId="{750641C5-0339-45CD-988D-C0E5D0848F2B}" destId="{3759F80B-531F-440D-8B00-3B4F949660C8}" srcOrd="2" destOrd="0" presId="urn:microsoft.com/office/officeart/2008/layout/VerticalCurvedList"/>
    <dgm:cxn modelId="{C064DB67-7D11-4BEC-A1F9-ED839FCE403B}" type="presParOf" srcId="{750641C5-0339-45CD-988D-C0E5D0848F2B}" destId="{9C7D18A9-DC8B-4D8D-BE48-15099927FA5C}" srcOrd="3" destOrd="0" presId="urn:microsoft.com/office/officeart/2008/layout/VerticalCurvedList"/>
    <dgm:cxn modelId="{55B678CB-682A-435D-91DE-C77597D07A98}" type="presParOf" srcId="{EE8CDF8D-0EE4-481B-B870-DB62E6B3E4DD}" destId="{B52A3DF8-068D-4CDC-9E33-9B3D186FC3C3}" srcOrd="1" destOrd="0" presId="urn:microsoft.com/office/officeart/2008/layout/VerticalCurvedList"/>
    <dgm:cxn modelId="{B2880564-12A9-426A-B42C-08097C403F69}" type="presParOf" srcId="{EE8CDF8D-0EE4-481B-B870-DB62E6B3E4DD}" destId="{D373AFCD-4FDB-4DD4-ADD8-CA078052E1D2}" srcOrd="2" destOrd="0" presId="urn:microsoft.com/office/officeart/2008/layout/VerticalCurvedList"/>
    <dgm:cxn modelId="{2804BC14-8CEA-485D-83E9-33B995A0AE20}" type="presParOf" srcId="{D373AFCD-4FDB-4DD4-ADD8-CA078052E1D2}" destId="{76B6E03E-3006-4650-A3C2-9B00163BF067}" srcOrd="0" destOrd="0" presId="urn:microsoft.com/office/officeart/2008/layout/VerticalCurvedList"/>
    <dgm:cxn modelId="{5CF10BE3-3D7D-4BD7-BFE5-42480E11F78D}" type="presParOf" srcId="{EE8CDF8D-0EE4-481B-B870-DB62E6B3E4DD}" destId="{0409322B-C788-47DB-8A17-51352B234EE5}" srcOrd="3" destOrd="0" presId="urn:microsoft.com/office/officeart/2008/layout/VerticalCurvedList"/>
    <dgm:cxn modelId="{DD3D186D-C2B8-4BE7-83BB-1B13B05347BC}" type="presParOf" srcId="{EE8CDF8D-0EE4-481B-B870-DB62E6B3E4DD}" destId="{1887FAE3-64CF-4704-8DBB-1B44248177F1}" srcOrd="4" destOrd="0" presId="urn:microsoft.com/office/officeart/2008/layout/VerticalCurvedList"/>
    <dgm:cxn modelId="{B5D00FBD-F143-433F-9F29-9D4B31A64C2C}" type="presParOf" srcId="{1887FAE3-64CF-4704-8DBB-1B44248177F1}" destId="{06207CE0-2D15-4AE6-8998-1C9E72B1EF3D}" srcOrd="0" destOrd="0" presId="urn:microsoft.com/office/officeart/2008/layout/VerticalCurvedList"/>
    <dgm:cxn modelId="{192AA68A-2AD1-458E-A207-1A326B6156BF}" type="presParOf" srcId="{EE8CDF8D-0EE4-481B-B870-DB62E6B3E4DD}" destId="{9B54EBCB-90BA-4D67-ADFF-67A90AE1343D}" srcOrd="5" destOrd="0" presId="urn:microsoft.com/office/officeart/2008/layout/VerticalCurvedList"/>
    <dgm:cxn modelId="{ED86673E-7822-43C4-A6CB-77EC680191D5}" type="presParOf" srcId="{EE8CDF8D-0EE4-481B-B870-DB62E6B3E4DD}" destId="{ADEE2EA1-1F8C-4669-B137-026A9B5C9779}" srcOrd="6" destOrd="0" presId="urn:microsoft.com/office/officeart/2008/layout/VerticalCurvedList"/>
    <dgm:cxn modelId="{36BFC74E-EE8D-44FC-9720-6F18709059CD}" type="presParOf" srcId="{ADEE2EA1-1F8C-4669-B137-026A9B5C9779}" destId="{B7FBF5E4-ED9B-4D80-A7F5-CA98934724A0}" srcOrd="0" destOrd="0" presId="urn:microsoft.com/office/officeart/2008/layout/VerticalCurvedList"/>
    <dgm:cxn modelId="{E801AFE9-B977-4CB0-BA5A-E48BAFF4B04C}" type="presParOf" srcId="{EE8CDF8D-0EE4-481B-B870-DB62E6B3E4DD}" destId="{7ABEA0C4-DFF8-4996-9E38-671F68E6D44B}" srcOrd="7" destOrd="0" presId="urn:microsoft.com/office/officeart/2008/layout/VerticalCurvedList"/>
    <dgm:cxn modelId="{5C97AC3E-E46B-42EC-83A1-59C10AD646A0}" type="presParOf" srcId="{EE8CDF8D-0EE4-481B-B870-DB62E6B3E4DD}" destId="{4D92C204-D812-40A2-9D80-14020315937E}" srcOrd="8" destOrd="0" presId="urn:microsoft.com/office/officeart/2008/layout/VerticalCurvedList"/>
    <dgm:cxn modelId="{35A72540-349B-4A59-AEB3-6B261D664289}" type="presParOf" srcId="{4D92C204-D812-40A2-9D80-14020315937E}" destId="{27660241-8C88-429E-8F7C-863132C79B5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E74D14-7372-431E-8E1B-2E515A59212B}" type="doc">
      <dgm:prSet loTypeId="urn:microsoft.com/office/officeart/2008/layout/VerticalCurvedList" loCatId="list" qsTypeId="urn:microsoft.com/office/officeart/2005/8/quickstyle/simple1" qsCatId="simple" csTypeId="urn:microsoft.com/office/officeart/2005/8/colors/accent6_3" csCatId="accent6" phldr="1"/>
      <dgm:spPr/>
      <dgm:t>
        <a:bodyPr/>
        <a:lstStyle/>
        <a:p>
          <a:endParaRPr lang="es-EC"/>
        </a:p>
      </dgm:t>
    </dgm:pt>
    <dgm:pt modelId="{DD9FF10E-FA37-4864-8E3E-CEE504B1F103}">
      <dgm:prSet phldrT="[Texto]"/>
      <dgm:spPr/>
      <dgm:t>
        <a:bodyPr/>
        <a:lstStyle/>
        <a:p>
          <a:r>
            <a:rPr lang="es-EC" dirty="0"/>
            <a:t>SMAW – Soldador calificado</a:t>
          </a:r>
        </a:p>
      </dgm:t>
    </dgm:pt>
    <dgm:pt modelId="{B55AD2DD-EA82-4663-B591-489A5D008BF2}" type="parTrans" cxnId="{AED5AA6A-AAE9-43FF-A53C-3FE49C9B784A}">
      <dgm:prSet/>
      <dgm:spPr/>
      <dgm:t>
        <a:bodyPr/>
        <a:lstStyle/>
        <a:p>
          <a:endParaRPr lang="es-EC"/>
        </a:p>
      </dgm:t>
    </dgm:pt>
    <dgm:pt modelId="{B75482E0-FA63-4D3F-A2C0-8C28EA817DF0}" type="sibTrans" cxnId="{AED5AA6A-AAE9-43FF-A53C-3FE49C9B784A}">
      <dgm:prSet/>
      <dgm:spPr/>
      <dgm:t>
        <a:bodyPr/>
        <a:lstStyle/>
        <a:p>
          <a:endParaRPr lang="es-EC"/>
        </a:p>
      </dgm:t>
    </dgm:pt>
    <dgm:pt modelId="{D97DAED2-DFC7-40DB-9982-2943D3D8F255}">
      <dgm:prSet phldrT="[Texto]"/>
      <dgm:spPr/>
      <dgm:t>
        <a:bodyPr/>
        <a:lstStyle/>
        <a:p>
          <a:r>
            <a:rPr lang="es-EC" dirty="0"/>
            <a:t>Temperatura de Precalentamiento</a:t>
          </a:r>
        </a:p>
      </dgm:t>
    </dgm:pt>
    <dgm:pt modelId="{8C2FB671-2AF7-4554-B2EB-BE038B623B4E}" type="parTrans" cxnId="{A271072E-3060-4796-A1FD-367239024F13}">
      <dgm:prSet/>
      <dgm:spPr/>
      <dgm:t>
        <a:bodyPr/>
        <a:lstStyle/>
        <a:p>
          <a:endParaRPr lang="es-EC"/>
        </a:p>
      </dgm:t>
    </dgm:pt>
    <dgm:pt modelId="{988A4B5D-0986-4168-95FF-5EC5D4ED0724}" type="sibTrans" cxnId="{A271072E-3060-4796-A1FD-367239024F13}">
      <dgm:prSet/>
      <dgm:spPr/>
      <dgm:t>
        <a:bodyPr/>
        <a:lstStyle/>
        <a:p>
          <a:endParaRPr lang="es-EC"/>
        </a:p>
      </dgm:t>
    </dgm:pt>
    <dgm:pt modelId="{BF415D79-14FA-4D49-BE87-489FBEB8B25F}">
      <dgm:prSet/>
      <dgm:spPr/>
      <dgm:t>
        <a:bodyPr/>
        <a:lstStyle/>
        <a:p>
          <a:r>
            <a:rPr lang="es-EC" dirty="0"/>
            <a:t>Técnica por revenido</a:t>
          </a:r>
        </a:p>
      </dgm:t>
    </dgm:pt>
    <dgm:pt modelId="{712B51E4-EE3D-4AEE-8F8E-B3F753DDF7CA}" type="parTrans" cxnId="{FE850895-2CEE-4077-9FEA-072DC7C7C994}">
      <dgm:prSet/>
      <dgm:spPr/>
      <dgm:t>
        <a:bodyPr/>
        <a:lstStyle/>
        <a:p>
          <a:endParaRPr lang="es-EC"/>
        </a:p>
      </dgm:t>
    </dgm:pt>
    <dgm:pt modelId="{D2BF1CF0-8477-4507-AB00-E4C9808E6FD2}" type="sibTrans" cxnId="{FE850895-2CEE-4077-9FEA-072DC7C7C994}">
      <dgm:prSet/>
      <dgm:spPr/>
      <dgm:t>
        <a:bodyPr/>
        <a:lstStyle/>
        <a:p>
          <a:endParaRPr lang="es-EC"/>
        </a:p>
      </dgm:t>
    </dgm:pt>
    <dgm:pt modelId="{A15B01F4-6D33-4A6D-8220-E67B1480671D}">
      <dgm:prSet/>
      <dgm:spPr>
        <a:blipFill rotWithShape="0">
          <a:blip xmlns:r="http://schemas.openxmlformats.org/officeDocument/2006/relationships" r:embed="rId1"/>
          <a:stretch>
            <a:fillRect/>
          </a:stretch>
        </a:blipFill>
      </dgm:spPr>
      <dgm:t>
        <a:bodyPr/>
        <a:lstStyle/>
        <a:p>
          <a:r>
            <a:rPr lang="es-EC">
              <a:noFill/>
            </a:rPr>
            <a:t> </a:t>
          </a:r>
        </a:p>
      </dgm:t>
    </dgm:pt>
    <dgm:pt modelId="{F59F060F-502B-44E8-9537-BD17323D497B}" type="parTrans" cxnId="{4B5C5213-D3FA-494A-84D7-06617B5E8ABD}">
      <dgm:prSet/>
      <dgm:spPr/>
      <dgm:t>
        <a:bodyPr/>
        <a:lstStyle/>
        <a:p>
          <a:endParaRPr lang="es-EC"/>
        </a:p>
      </dgm:t>
    </dgm:pt>
    <dgm:pt modelId="{AF6ABBBA-8BB0-4021-A2E1-DC543B564129}" type="sibTrans" cxnId="{4B5C5213-D3FA-494A-84D7-06617B5E8ABD}">
      <dgm:prSet/>
      <dgm:spPr/>
      <dgm:t>
        <a:bodyPr/>
        <a:lstStyle/>
        <a:p>
          <a:endParaRPr lang="es-EC"/>
        </a:p>
      </dgm:t>
    </dgm:pt>
    <dgm:pt modelId="{0FE51460-583C-40CD-82BD-6E42173937EE}" type="pres">
      <dgm:prSet presAssocID="{C2E74D14-7372-431E-8E1B-2E515A59212B}" presName="Name0" presStyleCnt="0">
        <dgm:presLayoutVars>
          <dgm:chMax val="7"/>
          <dgm:chPref val="7"/>
          <dgm:dir/>
        </dgm:presLayoutVars>
      </dgm:prSet>
      <dgm:spPr/>
      <dgm:t>
        <a:bodyPr/>
        <a:lstStyle/>
        <a:p>
          <a:endParaRPr lang="es-EC"/>
        </a:p>
      </dgm:t>
    </dgm:pt>
    <dgm:pt modelId="{EE8CDF8D-0EE4-481B-B870-DB62E6B3E4DD}" type="pres">
      <dgm:prSet presAssocID="{C2E74D14-7372-431E-8E1B-2E515A59212B}" presName="Name1" presStyleCnt="0"/>
      <dgm:spPr/>
      <dgm:t>
        <a:bodyPr/>
        <a:lstStyle/>
        <a:p>
          <a:endParaRPr lang="es-EC"/>
        </a:p>
      </dgm:t>
    </dgm:pt>
    <dgm:pt modelId="{750641C5-0339-45CD-988D-C0E5D0848F2B}" type="pres">
      <dgm:prSet presAssocID="{C2E74D14-7372-431E-8E1B-2E515A59212B}" presName="cycle" presStyleCnt="0"/>
      <dgm:spPr/>
      <dgm:t>
        <a:bodyPr/>
        <a:lstStyle/>
        <a:p>
          <a:endParaRPr lang="es-EC"/>
        </a:p>
      </dgm:t>
    </dgm:pt>
    <dgm:pt modelId="{88A493E4-114C-4413-A68B-5EBAB13D382C}" type="pres">
      <dgm:prSet presAssocID="{C2E74D14-7372-431E-8E1B-2E515A59212B}" presName="srcNode" presStyleLbl="node1" presStyleIdx="0" presStyleCnt="4"/>
      <dgm:spPr/>
      <dgm:t>
        <a:bodyPr/>
        <a:lstStyle/>
        <a:p>
          <a:endParaRPr lang="es-EC"/>
        </a:p>
      </dgm:t>
    </dgm:pt>
    <dgm:pt modelId="{71785018-7A15-4539-895B-9C15E7EB801A}" type="pres">
      <dgm:prSet presAssocID="{C2E74D14-7372-431E-8E1B-2E515A59212B}" presName="conn" presStyleLbl="parChTrans1D2" presStyleIdx="0" presStyleCnt="1"/>
      <dgm:spPr/>
      <dgm:t>
        <a:bodyPr/>
        <a:lstStyle/>
        <a:p>
          <a:endParaRPr lang="es-EC"/>
        </a:p>
      </dgm:t>
    </dgm:pt>
    <dgm:pt modelId="{3759F80B-531F-440D-8B00-3B4F949660C8}" type="pres">
      <dgm:prSet presAssocID="{C2E74D14-7372-431E-8E1B-2E515A59212B}" presName="extraNode" presStyleLbl="node1" presStyleIdx="0" presStyleCnt="4"/>
      <dgm:spPr/>
      <dgm:t>
        <a:bodyPr/>
        <a:lstStyle/>
        <a:p>
          <a:endParaRPr lang="es-EC"/>
        </a:p>
      </dgm:t>
    </dgm:pt>
    <dgm:pt modelId="{9C7D18A9-DC8B-4D8D-BE48-15099927FA5C}" type="pres">
      <dgm:prSet presAssocID="{C2E74D14-7372-431E-8E1B-2E515A59212B}" presName="dstNode" presStyleLbl="node1" presStyleIdx="0" presStyleCnt="4"/>
      <dgm:spPr/>
      <dgm:t>
        <a:bodyPr/>
        <a:lstStyle/>
        <a:p>
          <a:endParaRPr lang="es-EC"/>
        </a:p>
      </dgm:t>
    </dgm:pt>
    <dgm:pt modelId="{B52A3DF8-068D-4CDC-9E33-9B3D186FC3C3}" type="pres">
      <dgm:prSet presAssocID="{A15B01F4-6D33-4A6D-8220-E67B1480671D}" presName="text_1" presStyleLbl="node1" presStyleIdx="0" presStyleCnt="4">
        <dgm:presLayoutVars>
          <dgm:bulletEnabled val="1"/>
        </dgm:presLayoutVars>
      </dgm:prSet>
      <dgm:spPr/>
      <dgm:t>
        <a:bodyPr/>
        <a:lstStyle/>
        <a:p>
          <a:endParaRPr lang="es-EC"/>
        </a:p>
      </dgm:t>
    </dgm:pt>
    <dgm:pt modelId="{D373AFCD-4FDB-4DD4-ADD8-CA078052E1D2}" type="pres">
      <dgm:prSet presAssocID="{A15B01F4-6D33-4A6D-8220-E67B1480671D}" presName="accent_1" presStyleCnt="0"/>
      <dgm:spPr/>
      <dgm:t>
        <a:bodyPr/>
        <a:lstStyle/>
        <a:p>
          <a:endParaRPr lang="es-EC"/>
        </a:p>
      </dgm:t>
    </dgm:pt>
    <dgm:pt modelId="{76B6E03E-3006-4650-A3C2-9B00163BF067}" type="pres">
      <dgm:prSet presAssocID="{A15B01F4-6D33-4A6D-8220-E67B1480671D}" presName="accentRepeatNode" presStyleLbl="solidFgAcc1" presStyleIdx="0" presStyleCnt="4"/>
      <dgm:spPr/>
      <dgm:t>
        <a:bodyPr/>
        <a:lstStyle/>
        <a:p>
          <a:endParaRPr lang="es-EC"/>
        </a:p>
      </dgm:t>
    </dgm:pt>
    <dgm:pt modelId="{0409322B-C788-47DB-8A17-51352B234EE5}" type="pres">
      <dgm:prSet presAssocID="{DD9FF10E-FA37-4864-8E3E-CEE504B1F103}" presName="text_2" presStyleLbl="node1" presStyleIdx="1" presStyleCnt="4">
        <dgm:presLayoutVars>
          <dgm:bulletEnabled val="1"/>
        </dgm:presLayoutVars>
      </dgm:prSet>
      <dgm:spPr/>
      <dgm:t>
        <a:bodyPr/>
        <a:lstStyle/>
        <a:p>
          <a:endParaRPr lang="es-EC"/>
        </a:p>
      </dgm:t>
    </dgm:pt>
    <dgm:pt modelId="{1887FAE3-64CF-4704-8DBB-1B44248177F1}" type="pres">
      <dgm:prSet presAssocID="{DD9FF10E-FA37-4864-8E3E-CEE504B1F103}" presName="accent_2" presStyleCnt="0"/>
      <dgm:spPr/>
      <dgm:t>
        <a:bodyPr/>
        <a:lstStyle/>
        <a:p>
          <a:endParaRPr lang="es-EC"/>
        </a:p>
      </dgm:t>
    </dgm:pt>
    <dgm:pt modelId="{06207CE0-2D15-4AE6-8998-1C9E72B1EF3D}" type="pres">
      <dgm:prSet presAssocID="{DD9FF10E-FA37-4864-8E3E-CEE504B1F103}" presName="accentRepeatNode" presStyleLbl="solidFgAcc1" presStyleIdx="1" presStyleCnt="4"/>
      <dgm:spPr/>
      <dgm:t>
        <a:bodyPr/>
        <a:lstStyle/>
        <a:p>
          <a:endParaRPr lang="es-EC"/>
        </a:p>
      </dgm:t>
    </dgm:pt>
    <dgm:pt modelId="{9B54EBCB-90BA-4D67-ADFF-67A90AE1343D}" type="pres">
      <dgm:prSet presAssocID="{BF415D79-14FA-4D49-BE87-489FBEB8B25F}" presName="text_3" presStyleLbl="node1" presStyleIdx="2" presStyleCnt="4">
        <dgm:presLayoutVars>
          <dgm:bulletEnabled val="1"/>
        </dgm:presLayoutVars>
      </dgm:prSet>
      <dgm:spPr/>
      <dgm:t>
        <a:bodyPr/>
        <a:lstStyle/>
        <a:p>
          <a:endParaRPr lang="es-EC"/>
        </a:p>
      </dgm:t>
    </dgm:pt>
    <dgm:pt modelId="{ADEE2EA1-1F8C-4669-B137-026A9B5C9779}" type="pres">
      <dgm:prSet presAssocID="{BF415D79-14FA-4D49-BE87-489FBEB8B25F}" presName="accent_3" presStyleCnt="0"/>
      <dgm:spPr/>
      <dgm:t>
        <a:bodyPr/>
        <a:lstStyle/>
        <a:p>
          <a:endParaRPr lang="es-EC"/>
        </a:p>
      </dgm:t>
    </dgm:pt>
    <dgm:pt modelId="{B7FBF5E4-ED9B-4D80-A7F5-CA98934724A0}" type="pres">
      <dgm:prSet presAssocID="{BF415D79-14FA-4D49-BE87-489FBEB8B25F}" presName="accentRepeatNode" presStyleLbl="solidFgAcc1" presStyleIdx="2" presStyleCnt="4"/>
      <dgm:spPr/>
      <dgm:t>
        <a:bodyPr/>
        <a:lstStyle/>
        <a:p>
          <a:endParaRPr lang="es-EC"/>
        </a:p>
      </dgm:t>
    </dgm:pt>
    <dgm:pt modelId="{7ABEA0C4-DFF8-4996-9E38-671F68E6D44B}" type="pres">
      <dgm:prSet presAssocID="{D97DAED2-DFC7-40DB-9982-2943D3D8F255}" presName="text_4" presStyleLbl="node1" presStyleIdx="3" presStyleCnt="4">
        <dgm:presLayoutVars>
          <dgm:bulletEnabled val="1"/>
        </dgm:presLayoutVars>
      </dgm:prSet>
      <dgm:spPr/>
      <dgm:t>
        <a:bodyPr/>
        <a:lstStyle/>
        <a:p>
          <a:endParaRPr lang="es-EC"/>
        </a:p>
      </dgm:t>
    </dgm:pt>
    <dgm:pt modelId="{4D92C204-D812-40A2-9D80-14020315937E}" type="pres">
      <dgm:prSet presAssocID="{D97DAED2-DFC7-40DB-9982-2943D3D8F255}" presName="accent_4" presStyleCnt="0"/>
      <dgm:spPr/>
      <dgm:t>
        <a:bodyPr/>
        <a:lstStyle/>
        <a:p>
          <a:endParaRPr lang="es-EC"/>
        </a:p>
      </dgm:t>
    </dgm:pt>
    <dgm:pt modelId="{27660241-8C88-429E-8F7C-863132C79B58}" type="pres">
      <dgm:prSet presAssocID="{D97DAED2-DFC7-40DB-9982-2943D3D8F255}" presName="accentRepeatNode" presStyleLbl="solidFgAcc1" presStyleIdx="3" presStyleCnt="4"/>
      <dgm:spPr/>
      <dgm:t>
        <a:bodyPr/>
        <a:lstStyle/>
        <a:p>
          <a:endParaRPr lang="es-EC"/>
        </a:p>
      </dgm:t>
    </dgm:pt>
  </dgm:ptLst>
  <dgm:cxnLst>
    <dgm:cxn modelId="{AED5AA6A-AAE9-43FF-A53C-3FE49C9B784A}" srcId="{C2E74D14-7372-431E-8E1B-2E515A59212B}" destId="{DD9FF10E-FA37-4864-8E3E-CEE504B1F103}" srcOrd="1" destOrd="0" parTransId="{B55AD2DD-EA82-4663-B591-489A5D008BF2}" sibTransId="{B75482E0-FA63-4D3F-A2C0-8C28EA817DF0}"/>
    <dgm:cxn modelId="{A271072E-3060-4796-A1FD-367239024F13}" srcId="{C2E74D14-7372-431E-8E1B-2E515A59212B}" destId="{D97DAED2-DFC7-40DB-9982-2943D3D8F255}" srcOrd="3" destOrd="0" parTransId="{8C2FB671-2AF7-4554-B2EB-BE038B623B4E}" sibTransId="{988A4B5D-0986-4168-95FF-5EC5D4ED0724}"/>
    <dgm:cxn modelId="{FE850895-2CEE-4077-9FEA-072DC7C7C994}" srcId="{C2E74D14-7372-431E-8E1B-2E515A59212B}" destId="{BF415D79-14FA-4D49-BE87-489FBEB8B25F}" srcOrd="2" destOrd="0" parTransId="{712B51E4-EE3D-4AEE-8F8E-B3F753DDF7CA}" sibTransId="{D2BF1CF0-8477-4507-AB00-E4C9808E6FD2}"/>
    <dgm:cxn modelId="{4B5C5213-D3FA-494A-84D7-06617B5E8ABD}" srcId="{C2E74D14-7372-431E-8E1B-2E515A59212B}" destId="{A15B01F4-6D33-4A6D-8220-E67B1480671D}" srcOrd="0" destOrd="0" parTransId="{F59F060F-502B-44E8-9537-BD17323D497B}" sibTransId="{AF6ABBBA-8BB0-4021-A2E1-DC543B564129}"/>
    <dgm:cxn modelId="{F11E27B3-E257-49FA-8E3F-8FEC70F4292E}" type="presOf" srcId="{AF6ABBBA-8BB0-4021-A2E1-DC543B564129}" destId="{71785018-7A15-4539-895B-9C15E7EB801A}" srcOrd="0" destOrd="0" presId="urn:microsoft.com/office/officeart/2008/layout/VerticalCurvedList"/>
    <dgm:cxn modelId="{666353DA-259F-4AA7-B481-471213B957D0}" type="presOf" srcId="{C2E74D14-7372-431E-8E1B-2E515A59212B}" destId="{0FE51460-583C-40CD-82BD-6E42173937EE}" srcOrd="0" destOrd="0" presId="urn:microsoft.com/office/officeart/2008/layout/VerticalCurvedList"/>
    <dgm:cxn modelId="{AA307053-BE85-45E0-9F6F-F973F9E6CCF1}" type="presOf" srcId="{BF415D79-14FA-4D49-BE87-489FBEB8B25F}" destId="{9B54EBCB-90BA-4D67-ADFF-67A90AE1343D}" srcOrd="0" destOrd="0" presId="urn:microsoft.com/office/officeart/2008/layout/VerticalCurvedList"/>
    <dgm:cxn modelId="{1013776B-A869-44E3-890D-ED99C54538C5}" type="presOf" srcId="{A15B01F4-6D33-4A6D-8220-E67B1480671D}" destId="{B52A3DF8-068D-4CDC-9E33-9B3D186FC3C3}" srcOrd="0" destOrd="0" presId="urn:microsoft.com/office/officeart/2008/layout/VerticalCurvedList"/>
    <dgm:cxn modelId="{FC7B61F8-6D31-4847-A32D-1D1F7A34FB18}" type="presOf" srcId="{DD9FF10E-FA37-4864-8E3E-CEE504B1F103}" destId="{0409322B-C788-47DB-8A17-51352B234EE5}" srcOrd="0" destOrd="0" presId="urn:microsoft.com/office/officeart/2008/layout/VerticalCurvedList"/>
    <dgm:cxn modelId="{79092B42-880A-4965-A91D-27CDA01B6566}" type="presOf" srcId="{D97DAED2-DFC7-40DB-9982-2943D3D8F255}" destId="{7ABEA0C4-DFF8-4996-9E38-671F68E6D44B}" srcOrd="0" destOrd="0" presId="urn:microsoft.com/office/officeart/2008/layout/VerticalCurvedList"/>
    <dgm:cxn modelId="{376B51B8-CC61-4283-8358-471353A76E2A}" type="presParOf" srcId="{0FE51460-583C-40CD-82BD-6E42173937EE}" destId="{EE8CDF8D-0EE4-481B-B870-DB62E6B3E4DD}" srcOrd="0" destOrd="0" presId="urn:microsoft.com/office/officeart/2008/layout/VerticalCurvedList"/>
    <dgm:cxn modelId="{6AC1B784-0B9D-4B00-8F7F-1E12525C5D35}" type="presParOf" srcId="{EE8CDF8D-0EE4-481B-B870-DB62E6B3E4DD}" destId="{750641C5-0339-45CD-988D-C0E5D0848F2B}" srcOrd="0" destOrd="0" presId="urn:microsoft.com/office/officeart/2008/layout/VerticalCurvedList"/>
    <dgm:cxn modelId="{87CB663D-AA77-4633-8F09-12D7B6C335B6}" type="presParOf" srcId="{750641C5-0339-45CD-988D-C0E5D0848F2B}" destId="{88A493E4-114C-4413-A68B-5EBAB13D382C}" srcOrd="0" destOrd="0" presId="urn:microsoft.com/office/officeart/2008/layout/VerticalCurvedList"/>
    <dgm:cxn modelId="{39E11B24-891F-40C9-A668-439D2241DA6C}" type="presParOf" srcId="{750641C5-0339-45CD-988D-C0E5D0848F2B}" destId="{71785018-7A15-4539-895B-9C15E7EB801A}" srcOrd="1" destOrd="0" presId="urn:microsoft.com/office/officeart/2008/layout/VerticalCurvedList"/>
    <dgm:cxn modelId="{296CFDE9-C42C-45F1-8E3E-A34F754A513B}" type="presParOf" srcId="{750641C5-0339-45CD-988D-C0E5D0848F2B}" destId="{3759F80B-531F-440D-8B00-3B4F949660C8}" srcOrd="2" destOrd="0" presId="urn:microsoft.com/office/officeart/2008/layout/VerticalCurvedList"/>
    <dgm:cxn modelId="{C064DB67-7D11-4BEC-A1F9-ED839FCE403B}" type="presParOf" srcId="{750641C5-0339-45CD-988D-C0E5D0848F2B}" destId="{9C7D18A9-DC8B-4D8D-BE48-15099927FA5C}" srcOrd="3" destOrd="0" presId="urn:microsoft.com/office/officeart/2008/layout/VerticalCurvedList"/>
    <dgm:cxn modelId="{55B678CB-682A-435D-91DE-C77597D07A98}" type="presParOf" srcId="{EE8CDF8D-0EE4-481B-B870-DB62E6B3E4DD}" destId="{B52A3DF8-068D-4CDC-9E33-9B3D186FC3C3}" srcOrd="1" destOrd="0" presId="urn:microsoft.com/office/officeart/2008/layout/VerticalCurvedList"/>
    <dgm:cxn modelId="{B2880564-12A9-426A-B42C-08097C403F69}" type="presParOf" srcId="{EE8CDF8D-0EE4-481B-B870-DB62E6B3E4DD}" destId="{D373AFCD-4FDB-4DD4-ADD8-CA078052E1D2}" srcOrd="2" destOrd="0" presId="urn:microsoft.com/office/officeart/2008/layout/VerticalCurvedList"/>
    <dgm:cxn modelId="{2804BC14-8CEA-485D-83E9-33B995A0AE20}" type="presParOf" srcId="{D373AFCD-4FDB-4DD4-ADD8-CA078052E1D2}" destId="{76B6E03E-3006-4650-A3C2-9B00163BF067}" srcOrd="0" destOrd="0" presId="urn:microsoft.com/office/officeart/2008/layout/VerticalCurvedList"/>
    <dgm:cxn modelId="{5CF10BE3-3D7D-4BD7-BFE5-42480E11F78D}" type="presParOf" srcId="{EE8CDF8D-0EE4-481B-B870-DB62E6B3E4DD}" destId="{0409322B-C788-47DB-8A17-51352B234EE5}" srcOrd="3" destOrd="0" presId="urn:microsoft.com/office/officeart/2008/layout/VerticalCurvedList"/>
    <dgm:cxn modelId="{DD3D186D-C2B8-4BE7-83BB-1B13B05347BC}" type="presParOf" srcId="{EE8CDF8D-0EE4-481B-B870-DB62E6B3E4DD}" destId="{1887FAE3-64CF-4704-8DBB-1B44248177F1}" srcOrd="4" destOrd="0" presId="urn:microsoft.com/office/officeart/2008/layout/VerticalCurvedList"/>
    <dgm:cxn modelId="{B5D00FBD-F143-433F-9F29-9D4B31A64C2C}" type="presParOf" srcId="{1887FAE3-64CF-4704-8DBB-1B44248177F1}" destId="{06207CE0-2D15-4AE6-8998-1C9E72B1EF3D}" srcOrd="0" destOrd="0" presId="urn:microsoft.com/office/officeart/2008/layout/VerticalCurvedList"/>
    <dgm:cxn modelId="{192AA68A-2AD1-458E-A207-1A326B6156BF}" type="presParOf" srcId="{EE8CDF8D-0EE4-481B-B870-DB62E6B3E4DD}" destId="{9B54EBCB-90BA-4D67-ADFF-67A90AE1343D}" srcOrd="5" destOrd="0" presId="urn:microsoft.com/office/officeart/2008/layout/VerticalCurvedList"/>
    <dgm:cxn modelId="{ED86673E-7822-43C4-A6CB-77EC680191D5}" type="presParOf" srcId="{EE8CDF8D-0EE4-481B-B870-DB62E6B3E4DD}" destId="{ADEE2EA1-1F8C-4669-B137-026A9B5C9779}" srcOrd="6" destOrd="0" presId="urn:microsoft.com/office/officeart/2008/layout/VerticalCurvedList"/>
    <dgm:cxn modelId="{36BFC74E-EE8D-44FC-9720-6F18709059CD}" type="presParOf" srcId="{ADEE2EA1-1F8C-4669-B137-026A9B5C9779}" destId="{B7FBF5E4-ED9B-4D80-A7F5-CA98934724A0}" srcOrd="0" destOrd="0" presId="urn:microsoft.com/office/officeart/2008/layout/VerticalCurvedList"/>
    <dgm:cxn modelId="{E801AFE9-B977-4CB0-BA5A-E48BAFF4B04C}" type="presParOf" srcId="{EE8CDF8D-0EE4-481B-B870-DB62E6B3E4DD}" destId="{7ABEA0C4-DFF8-4996-9E38-671F68E6D44B}" srcOrd="7" destOrd="0" presId="urn:microsoft.com/office/officeart/2008/layout/VerticalCurvedList"/>
    <dgm:cxn modelId="{5C97AC3E-E46B-42EC-83A1-59C10AD646A0}" type="presParOf" srcId="{EE8CDF8D-0EE4-481B-B870-DB62E6B3E4DD}" destId="{4D92C204-D812-40A2-9D80-14020315937E}" srcOrd="8" destOrd="0" presId="urn:microsoft.com/office/officeart/2008/layout/VerticalCurvedList"/>
    <dgm:cxn modelId="{35A72540-349B-4A59-AEB3-6B261D664289}" type="presParOf" srcId="{4D92C204-D812-40A2-9D80-14020315937E}" destId="{27660241-8C88-429E-8F7C-863132C79B5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E74D14-7372-431E-8E1B-2E515A59212B}"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EC"/>
        </a:p>
      </dgm:t>
    </dgm:pt>
    <dgm:pt modelId="{DD9FF10E-FA37-4864-8E3E-CEE504B1F103}">
      <dgm:prSet phldrT="[Texto]"/>
      <dgm:spPr/>
      <dgm:t>
        <a:bodyPr/>
        <a:lstStyle/>
        <a:p>
          <a:pPr algn="ctr"/>
          <a:r>
            <a:rPr lang="es-EC" dirty="0"/>
            <a:t>28 °C</a:t>
          </a:r>
        </a:p>
      </dgm:t>
    </dgm:pt>
    <dgm:pt modelId="{B55AD2DD-EA82-4663-B591-489A5D008BF2}" type="parTrans" cxnId="{AED5AA6A-AAE9-43FF-A53C-3FE49C9B784A}">
      <dgm:prSet/>
      <dgm:spPr/>
      <dgm:t>
        <a:bodyPr/>
        <a:lstStyle/>
        <a:p>
          <a:endParaRPr lang="es-EC"/>
        </a:p>
      </dgm:t>
    </dgm:pt>
    <dgm:pt modelId="{B75482E0-FA63-4D3F-A2C0-8C28EA817DF0}" type="sibTrans" cxnId="{AED5AA6A-AAE9-43FF-A53C-3FE49C9B784A}">
      <dgm:prSet/>
      <dgm:spPr/>
      <dgm:t>
        <a:bodyPr/>
        <a:lstStyle/>
        <a:p>
          <a:endParaRPr lang="es-EC"/>
        </a:p>
      </dgm:t>
    </dgm:pt>
    <dgm:pt modelId="{9355B561-C3D0-49C2-8005-839DA56EEF16}">
      <dgm:prSet phldrT="[Texto]"/>
      <dgm:spPr/>
      <dgm:t>
        <a:bodyPr/>
        <a:lstStyle/>
        <a:p>
          <a:pPr algn="ctr"/>
          <a:r>
            <a:rPr lang="es-EC" dirty="0"/>
            <a:t>100 °C</a:t>
          </a:r>
        </a:p>
      </dgm:t>
    </dgm:pt>
    <dgm:pt modelId="{25A804F3-DFD1-47D4-B031-D4E6F3A37C01}" type="parTrans" cxnId="{F3D2F815-3F99-4834-8475-C6AFC36DA772}">
      <dgm:prSet/>
      <dgm:spPr/>
      <dgm:t>
        <a:bodyPr/>
        <a:lstStyle/>
        <a:p>
          <a:endParaRPr lang="es-EC"/>
        </a:p>
      </dgm:t>
    </dgm:pt>
    <dgm:pt modelId="{AD7ADBC6-9F9D-45B6-A044-0E1EA5D3A347}" type="sibTrans" cxnId="{F3D2F815-3F99-4834-8475-C6AFC36DA772}">
      <dgm:prSet/>
      <dgm:spPr/>
      <dgm:t>
        <a:bodyPr/>
        <a:lstStyle/>
        <a:p>
          <a:endParaRPr lang="es-EC"/>
        </a:p>
      </dgm:t>
    </dgm:pt>
    <dgm:pt modelId="{D97DAED2-DFC7-40DB-9982-2943D3D8F255}">
      <dgm:prSet phldrT="[Texto]"/>
      <dgm:spPr/>
      <dgm:t>
        <a:bodyPr/>
        <a:lstStyle/>
        <a:p>
          <a:pPr algn="ctr"/>
          <a:r>
            <a:rPr lang="es-EC" dirty="0"/>
            <a:t>300 °C</a:t>
          </a:r>
        </a:p>
      </dgm:t>
    </dgm:pt>
    <dgm:pt modelId="{8C2FB671-2AF7-4554-B2EB-BE038B623B4E}" type="parTrans" cxnId="{A271072E-3060-4796-A1FD-367239024F13}">
      <dgm:prSet/>
      <dgm:spPr/>
      <dgm:t>
        <a:bodyPr/>
        <a:lstStyle/>
        <a:p>
          <a:endParaRPr lang="es-EC"/>
        </a:p>
      </dgm:t>
    </dgm:pt>
    <dgm:pt modelId="{988A4B5D-0986-4168-95FF-5EC5D4ED0724}" type="sibTrans" cxnId="{A271072E-3060-4796-A1FD-367239024F13}">
      <dgm:prSet/>
      <dgm:spPr/>
      <dgm:t>
        <a:bodyPr/>
        <a:lstStyle/>
        <a:p>
          <a:endParaRPr lang="es-EC"/>
        </a:p>
      </dgm:t>
    </dgm:pt>
    <dgm:pt modelId="{BF415D79-14FA-4D49-BE87-489FBEB8B25F}">
      <dgm:prSet/>
      <dgm:spPr/>
      <dgm:t>
        <a:bodyPr/>
        <a:lstStyle/>
        <a:p>
          <a:pPr algn="ctr"/>
          <a:r>
            <a:rPr lang="es-EC" dirty="0"/>
            <a:t>150 °C</a:t>
          </a:r>
        </a:p>
      </dgm:t>
    </dgm:pt>
    <dgm:pt modelId="{712B51E4-EE3D-4AEE-8F8E-B3F753DDF7CA}" type="parTrans" cxnId="{FE850895-2CEE-4077-9FEA-072DC7C7C994}">
      <dgm:prSet/>
      <dgm:spPr/>
      <dgm:t>
        <a:bodyPr/>
        <a:lstStyle/>
        <a:p>
          <a:endParaRPr lang="es-EC"/>
        </a:p>
      </dgm:t>
    </dgm:pt>
    <dgm:pt modelId="{D2BF1CF0-8477-4507-AB00-E4C9808E6FD2}" type="sibTrans" cxnId="{FE850895-2CEE-4077-9FEA-072DC7C7C994}">
      <dgm:prSet/>
      <dgm:spPr/>
      <dgm:t>
        <a:bodyPr/>
        <a:lstStyle/>
        <a:p>
          <a:endParaRPr lang="es-EC"/>
        </a:p>
      </dgm:t>
    </dgm:pt>
    <dgm:pt modelId="{A45A6CD3-FDC8-491C-A85B-3CE8D541C2F6}">
      <dgm:prSet/>
      <dgm:spPr/>
      <dgm:t>
        <a:bodyPr/>
        <a:lstStyle/>
        <a:p>
          <a:pPr algn="ctr"/>
          <a:r>
            <a:rPr lang="es-EC" dirty="0"/>
            <a:t>200 °C</a:t>
          </a:r>
        </a:p>
      </dgm:t>
    </dgm:pt>
    <dgm:pt modelId="{37D5984F-F04A-42F5-8382-12BB66863E27}" type="parTrans" cxnId="{DAAC98D6-9328-4EBD-9B82-18CD49AFD142}">
      <dgm:prSet/>
      <dgm:spPr/>
      <dgm:t>
        <a:bodyPr/>
        <a:lstStyle/>
        <a:p>
          <a:endParaRPr lang="es-EC"/>
        </a:p>
      </dgm:t>
    </dgm:pt>
    <dgm:pt modelId="{83E45C95-40CA-499E-993A-222C2D543244}" type="sibTrans" cxnId="{DAAC98D6-9328-4EBD-9B82-18CD49AFD142}">
      <dgm:prSet/>
      <dgm:spPr/>
      <dgm:t>
        <a:bodyPr/>
        <a:lstStyle/>
        <a:p>
          <a:endParaRPr lang="es-EC"/>
        </a:p>
      </dgm:t>
    </dgm:pt>
    <dgm:pt modelId="{0FE51460-583C-40CD-82BD-6E42173937EE}" type="pres">
      <dgm:prSet presAssocID="{C2E74D14-7372-431E-8E1B-2E515A59212B}" presName="Name0" presStyleCnt="0">
        <dgm:presLayoutVars>
          <dgm:chMax val="7"/>
          <dgm:chPref val="7"/>
          <dgm:dir/>
        </dgm:presLayoutVars>
      </dgm:prSet>
      <dgm:spPr/>
    </dgm:pt>
    <dgm:pt modelId="{EE8CDF8D-0EE4-481B-B870-DB62E6B3E4DD}" type="pres">
      <dgm:prSet presAssocID="{C2E74D14-7372-431E-8E1B-2E515A59212B}" presName="Name1" presStyleCnt="0"/>
      <dgm:spPr/>
    </dgm:pt>
    <dgm:pt modelId="{750641C5-0339-45CD-988D-C0E5D0848F2B}" type="pres">
      <dgm:prSet presAssocID="{C2E74D14-7372-431E-8E1B-2E515A59212B}" presName="cycle" presStyleCnt="0"/>
      <dgm:spPr/>
    </dgm:pt>
    <dgm:pt modelId="{88A493E4-114C-4413-A68B-5EBAB13D382C}" type="pres">
      <dgm:prSet presAssocID="{C2E74D14-7372-431E-8E1B-2E515A59212B}" presName="srcNode" presStyleLbl="node1" presStyleIdx="0" presStyleCnt="5"/>
      <dgm:spPr/>
    </dgm:pt>
    <dgm:pt modelId="{71785018-7A15-4539-895B-9C15E7EB801A}" type="pres">
      <dgm:prSet presAssocID="{C2E74D14-7372-431E-8E1B-2E515A59212B}" presName="conn" presStyleLbl="parChTrans1D2" presStyleIdx="0" presStyleCnt="1"/>
      <dgm:spPr/>
    </dgm:pt>
    <dgm:pt modelId="{3759F80B-531F-440D-8B00-3B4F949660C8}" type="pres">
      <dgm:prSet presAssocID="{C2E74D14-7372-431E-8E1B-2E515A59212B}" presName="extraNode" presStyleLbl="node1" presStyleIdx="0" presStyleCnt="5"/>
      <dgm:spPr/>
    </dgm:pt>
    <dgm:pt modelId="{9C7D18A9-DC8B-4D8D-BE48-15099927FA5C}" type="pres">
      <dgm:prSet presAssocID="{C2E74D14-7372-431E-8E1B-2E515A59212B}" presName="dstNode" presStyleLbl="node1" presStyleIdx="0" presStyleCnt="5"/>
      <dgm:spPr/>
    </dgm:pt>
    <dgm:pt modelId="{D6E5E061-9AC0-4B38-8B54-FFEDB6B88182}" type="pres">
      <dgm:prSet presAssocID="{DD9FF10E-FA37-4864-8E3E-CEE504B1F103}" presName="text_1" presStyleLbl="node1" presStyleIdx="0" presStyleCnt="5">
        <dgm:presLayoutVars>
          <dgm:bulletEnabled val="1"/>
        </dgm:presLayoutVars>
      </dgm:prSet>
      <dgm:spPr/>
    </dgm:pt>
    <dgm:pt modelId="{D9137AE0-15DB-4ADB-A4A7-57D11B75056F}" type="pres">
      <dgm:prSet presAssocID="{DD9FF10E-FA37-4864-8E3E-CEE504B1F103}" presName="accent_1" presStyleCnt="0"/>
      <dgm:spPr/>
    </dgm:pt>
    <dgm:pt modelId="{06207CE0-2D15-4AE6-8998-1C9E72B1EF3D}" type="pres">
      <dgm:prSet presAssocID="{DD9FF10E-FA37-4864-8E3E-CEE504B1F103}" presName="accentRepeatNode" presStyleLbl="solidFgAcc1" presStyleIdx="0" presStyleCnt="5"/>
      <dgm:spPr/>
    </dgm:pt>
    <dgm:pt modelId="{3C6A2975-6C46-480D-B63A-2D123C55F4FC}" type="pres">
      <dgm:prSet presAssocID="{9355B561-C3D0-49C2-8005-839DA56EEF16}" presName="text_2" presStyleLbl="node1" presStyleIdx="1" presStyleCnt="5">
        <dgm:presLayoutVars>
          <dgm:bulletEnabled val="1"/>
        </dgm:presLayoutVars>
      </dgm:prSet>
      <dgm:spPr/>
    </dgm:pt>
    <dgm:pt modelId="{14D357BE-56F5-4373-AAA0-E8CEFF60B234}" type="pres">
      <dgm:prSet presAssocID="{9355B561-C3D0-49C2-8005-839DA56EEF16}" presName="accent_2" presStyleCnt="0"/>
      <dgm:spPr/>
    </dgm:pt>
    <dgm:pt modelId="{FEE11D37-B1C0-4A10-ADA9-6A2CD1ABF403}" type="pres">
      <dgm:prSet presAssocID="{9355B561-C3D0-49C2-8005-839DA56EEF16}" presName="accentRepeatNode" presStyleLbl="solidFgAcc1" presStyleIdx="1" presStyleCnt="5"/>
      <dgm:spPr/>
    </dgm:pt>
    <dgm:pt modelId="{9B54EBCB-90BA-4D67-ADFF-67A90AE1343D}" type="pres">
      <dgm:prSet presAssocID="{BF415D79-14FA-4D49-BE87-489FBEB8B25F}" presName="text_3" presStyleLbl="node1" presStyleIdx="2" presStyleCnt="5">
        <dgm:presLayoutVars>
          <dgm:bulletEnabled val="1"/>
        </dgm:presLayoutVars>
      </dgm:prSet>
      <dgm:spPr/>
    </dgm:pt>
    <dgm:pt modelId="{ADEE2EA1-1F8C-4669-B137-026A9B5C9779}" type="pres">
      <dgm:prSet presAssocID="{BF415D79-14FA-4D49-BE87-489FBEB8B25F}" presName="accent_3" presStyleCnt="0"/>
      <dgm:spPr/>
    </dgm:pt>
    <dgm:pt modelId="{B7FBF5E4-ED9B-4D80-A7F5-CA98934724A0}" type="pres">
      <dgm:prSet presAssocID="{BF415D79-14FA-4D49-BE87-489FBEB8B25F}" presName="accentRepeatNode" presStyleLbl="solidFgAcc1" presStyleIdx="2" presStyleCnt="5"/>
      <dgm:spPr/>
    </dgm:pt>
    <dgm:pt modelId="{922C5299-32F3-4321-90A8-2933C61C841B}" type="pres">
      <dgm:prSet presAssocID="{A45A6CD3-FDC8-491C-A85B-3CE8D541C2F6}" presName="text_4" presStyleLbl="node1" presStyleIdx="3" presStyleCnt="5">
        <dgm:presLayoutVars>
          <dgm:bulletEnabled val="1"/>
        </dgm:presLayoutVars>
      </dgm:prSet>
      <dgm:spPr/>
    </dgm:pt>
    <dgm:pt modelId="{EA5C61B9-623C-46E0-961D-15A97E7EE210}" type="pres">
      <dgm:prSet presAssocID="{A45A6CD3-FDC8-491C-A85B-3CE8D541C2F6}" presName="accent_4" presStyleCnt="0"/>
      <dgm:spPr/>
    </dgm:pt>
    <dgm:pt modelId="{63D791C0-BC2D-4CBE-B2A2-D9596A3B05FD}" type="pres">
      <dgm:prSet presAssocID="{A45A6CD3-FDC8-491C-A85B-3CE8D541C2F6}" presName="accentRepeatNode" presStyleLbl="solidFgAcc1" presStyleIdx="3" presStyleCnt="5"/>
      <dgm:spPr/>
    </dgm:pt>
    <dgm:pt modelId="{83D25404-37B3-481F-96D7-B83CF8333C03}" type="pres">
      <dgm:prSet presAssocID="{D97DAED2-DFC7-40DB-9982-2943D3D8F255}" presName="text_5" presStyleLbl="node1" presStyleIdx="4" presStyleCnt="5">
        <dgm:presLayoutVars>
          <dgm:bulletEnabled val="1"/>
        </dgm:presLayoutVars>
      </dgm:prSet>
      <dgm:spPr/>
    </dgm:pt>
    <dgm:pt modelId="{32141CC5-4202-4DE8-BC51-93DB7700D819}" type="pres">
      <dgm:prSet presAssocID="{D97DAED2-DFC7-40DB-9982-2943D3D8F255}" presName="accent_5" presStyleCnt="0"/>
      <dgm:spPr/>
    </dgm:pt>
    <dgm:pt modelId="{27660241-8C88-429E-8F7C-863132C79B58}" type="pres">
      <dgm:prSet presAssocID="{D97DAED2-DFC7-40DB-9982-2943D3D8F255}" presName="accentRepeatNode" presStyleLbl="solidFgAcc1" presStyleIdx="4" presStyleCnt="5"/>
      <dgm:spPr/>
    </dgm:pt>
  </dgm:ptLst>
  <dgm:cxnLst>
    <dgm:cxn modelId="{5C073407-0AF7-43C9-9514-2D4C85A1457E}" type="presOf" srcId="{C2E74D14-7372-431E-8E1B-2E515A59212B}" destId="{0FE51460-583C-40CD-82BD-6E42173937EE}" srcOrd="0" destOrd="0" presId="urn:microsoft.com/office/officeart/2008/layout/VerticalCurvedList"/>
    <dgm:cxn modelId="{A6F5160F-9015-41B5-AC58-F17386E7F112}" type="presOf" srcId="{D97DAED2-DFC7-40DB-9982-2943D3D8F255}" destId="{83D25404-37B3-481F-96D7-B83CF8333C03}" srcOrd="0" destOrd="0" presId="urn:microsoft.com/office/officeart/2008/layout/VerticalCurvedList"/>
    <dgm:cxn modelId="{F3D2F815-3F99-4834-8475-C6AFC36DA772}" srcId="{C2E74D14-7372-431E-8E1B-2E515A59212B}" destId="{9355B561-C3D0-49C2-8005-839DA56EEF16}" srcOrd="1" destOrd="0" parTransId="{25A804F3-DFD1-47D4-B031-D4E6F3A37C01}" sibTransId="{AD7ADBC6-9F9D-45B6-A044-0E1EA5D3A347}"/>
    <dgm:cxn modelId="{A0126C1B-3C14-4F60-A0A5-066AE91AEB22}" type="presOf" srcId="{DD9FF10E-FA37-4864-8E3E-CEE504B1F103}" destId="{D6E5E061-9AC0-4B38-8B54-FFEDB6B88182}" srcOrd="0" destOrd="0" presId="urn:microsoft.com/office/officeart/2008/layout/VerticalCurvedList"/>
    <dgm:cxn modelId="{38618B24-FC55-4344-934D-307B849A3412}" type="presOf" srcId="{B75482E0-FA63-4D3F-A2C0-8C28EA817DF0}" destId="{71785018-7A15-4539-895B-9C15E7EB801A}" srcOrd="0" destOrd="0" presId="urn:microsoft.com/office/officeart/2008/layout/VerticalCurvedList"/>
    <dgm:cxn modelId="{A271072E-3060-4796-A1FD-367239024F13}" srcId="{C2E74D14-7372-431E-8E1B-2E515A59212B}" destId="{D97DAED2-DFC7-40DB-9982-2943D3D8F255}" srcOrd="4" destOrd="0" parTransId="{8C2FB671-2AF7-4554-B2EB-BE038B623B4E}" sibTransId="{988A4B5D-0986-4168-95FF-5EC5D4ED0724}"/>
    <dgm:cxn modelId="{AED5AA6A-AAE9-43FF-A53C-3FE49C9B784A}" srcId="{C2E74D14-7372-431E-8E1B-2E515A59212B}" destId="{DD9FF10E-FA37-4864-8E3E-CEE504B1F103}" srcOrd="0" destOrd="0" parTransId="{B55AD2DD-EA82-4663-B591-489A5D008BF2}" sibTransId="{B75482E0-FA63-4D3F-A2C0-8C28EA817DF0}"/>
    <dgm:cxn modelId="{7000EF6B-D0FE-42F7-8C24-2D429E738EA7}" type="presOf" srcId="{A45A6CD3-FDC8-491C-A85B-3CE8D541C2F6}" destId="{922C5299-32F3-4321-90A8-2933C61C841B}" srcOrd="0" destOrd="0" presId="urn:microsoft.com/office/officeart/2008/layout/VerticalCurvedList"/>
    <dgm:cxn modelId="{FE850895-2CEE-4077-9FEA-072DC7C7C994}" srcId="{C2E74D14-7372-431E-8E1B-2E515A59212B}" destId="{BF415D79-14FA-4D49-BE87-489FBEB8B25F}" srcOrd="2" destOrd="0" parTransId="{712B51E4-EE3D-4AEE-8F8E-B3F753DDF7CA}" sibTransId="{D2BF1CF0-8477-4507-AB00-E4C9808E6FD2}"/>
    <dgm:cxn modelId="{DAAC98D6-9328-4EBD-9B82-18CD49AFD142}" srcId="{C2E74D14-7372-431E-8E1B-2E515A59212B}" destId="{A45A6CD3-FDC8-491C-A85B-3CE8D541C2F6}" srcOrd="3" destOrd="0" parTransId="{37D5984F-F04A-42F5-8382-12BB66863E27}" sibTransId="{83E45C95-40CA-499E-993A-222C2D543244}"/>
    <dgm:cxn modelId="{B660E4E4-D452-478E-8E02-87D469ECBB12}" type="presOf" srcId="{9355B561-C3D0-49C2-8005-839DA56EEF16}" destId="{3C6A2975-6C46-480D-B63A-2D123C55F4FC}" srcOrd="0" destOrd="0" presId="urn:microsoft.com/office/officeart/2008/layout/VerticalCurvedList"/>
    <dgm:cxn modelId="{4C60DEF4-C2C8-4BA3-BAC8-FADC13A7BCF1}" type="presOf" srcId="{BF415D79-14FA-4D49-BE87-489FBEB8B25F}" destId="{9B54EBCB-90BA-4D67-ADFF-67A90AE1343D}" srcOrd="0" destOrd="0" presId="urn:microsoft.com/office/officeart/2008/layout/VerticalCurvedList"/>
    <dgm:cxn modelId="{CB260A0E-6C23-43E0-94E6-451E920048B4}" type="presParOf" srcId="{0FE51460-583C-40CD-82BD-6E42173937EE}" destId="{EE8CDF8D-0EE4-481B-B870-DB62E6B3E4DD}" srcOrd="0" destOrd="0" presId="urn:microsoft.com/office/officeart/2008/layout/VerticalCurvedList"/>
    <dgm:cxn modelId="{557417DC-C68E-4BEF-BFCA-675D7317C9F5}" type="presParOf" srcId="{EE8CDF8D-0EE4-481B-B870-DB62E6B3E4DD}" destId="{750641C5-0339-45CD-988D-C0E5D0848F2B}" srcOrd="0" destOrd="0" presId="urn:microsoft.com/office/officeart/2008/layout/VerticalCurvedList"/>
    <dgm:cxn modelId="{FE366BAB-F88F-4495-B7E1-382E326E07AB}" type="presParOf" srcId="{750641C5-0339-45CD-988D-C0E5D0848F2B}" destId="{88A493E4-114C-4413-A68B-5EBAB13D382C}" srcOrd="0" destOrd="0" presId="urn:microsoft.com/office/officeart/2008/layout/VerticalCurvedList"/>
    <dgm:cxn modelId="{4BDFA710-B113-4D3B-BB84-5E1D0F5D0786}" type="presParOf" srcId="{750641C5-0339-45CD-988D-C0E5D0848F2B}" destId="{71785018-7A15-4539-895B-9C15E7EB801A}" srcOrd="1" destOrd="0" presId="urn:microsoft.com/office/officeart/2008/layout/VerticalCurvedList"/>
    <dgm:cxn modelId="{77EA78A4-66B9-4A91-B006-71F3CBCB83C1}" type="presParOf" srcId="{750641C5-0339-45CD-988D-C0E5D0848F2B}" destId="{3759F80B-531F-440D-8B00-3B4F949660C8}" srcOrd="2" destOrd="0" presId="urn:microsoft.com/office/officeart/2008/layout/VerticalCurvedList"/>
    <dgm:cxn modelId="{CB486AF6-4868-4A0C-AA0C-AC2C38D464B2}" type="presParOf" srcId="{750641C5-0339-45CD-988D-C0E5D0848F2B}" destId="{9C7D18A9-DC8B-4D8D-BE48-15099927FA5C}" srcOrd="3" destOrd="0" presId="urn:microsoft.com/office/officeart/2008/layout/VerticalCurvedList"/>
    <dgm:cxn modelId="{20AD3A06-8B3F-4F1D-84CD-5C6C90821AE3}" type="presParOf" srcId="{EE8CDF8D-0EE4-481B-B870-DB62E6B3E4DD}" destId="{D6E5E061-9AC0-4B38-8B54-FFEDB6B88182}" srcOrd="1" destOrd="0" presId="urn:microsoft.com/office/officeart/2008/layout/VerticalCurvedList"/>
    <dgm:cxn modelId="{505D6E44-44CA-486A-8D17-50075FCEFBC1}" type="presParOf" srcId="{EE8CDF8D-0EE4-481B-B870-DB62E6B3E4DD}" destId="{D9137AE0-15DB-4ADB-A4A7-57D11B75056F}" srcOrd="2" destOrd="0" presId="urn:microsoft.com/office/officeart/2008/layout/VerticalCurvedList"/>
    <dgm:cxn modelId="{5C9FA1FE-ADCC-487D-99AC-126295E0F929}" type="presParOf" srcId="{D9137AE0-15DB-4ADB-A4A7-57D11B75056F}" destId="{06207CE0-2D15-4AE6-8998-1C9E72B1EF3D}" srcOrd="0" destOrd="0" presId="urn:microsoft.com/office/officeart/2008/layout/VerticalCurvedList"/>
    <dgm:cxn modelId="{F60F3464-9B40-4FCF-84BB-8843F74FC6D0}" type="presParOf" srcId="{EE8CDF8D-0EE4-481B-B870-DB62E6B3E4DD}" destId="{3C6A2975-6C46-480D-B63A-2D123C55F4FC}" srcOrd="3" destOrd="0" presId="urn:microsoft.com/office/officeart/2008/layout/VerticalCurvedList"/>
    <dgm:cxn modelId="{1DA56DAD-153C-44D8-8654-D404B9A4F0D0}" type="presParOf" srcId="{EE8CDF8D-0EE4-481B-B870-DB62E6B3E4DD}" destId="{14D357BE-56F5-4373-AAA0-E8CEFF60B234}" srcOrd="4" destOrd="0" presId="urn:microsoft.com/office/officeart/2008/layout/VerticalCurvedList"/>
    <dgm:cxn modelId="{0BE41BB3-2053-43ED-AF7B-5045FDEA343B}" type="presParOf" srcId="{14D357BE-56F5-4373-AAA0-E8CEFF60B234}" destId="{FEE11D37-B1C0-4A10-ADA9-6A2CD1ABF403}" srcOrd="0" destOrd="0" presId="urn:microsoft.com/office/officeart/2008/layout/VerticalCurvedList"/>
    <dgm:cxn modelId="{A815897F-7803-4769-BFAE-D53B299FF7E9}" type="presParOf" srcId="{EE8CDF8D-0EE4-481B-B870-DB62E6B3E4DD}" destId="{9B54EBCB-90BA-4D67-ADFF-67A90AE1343D}" srcOrd="5" destOrd="0" presId="urn:microsoft.com/office/officeart/2008/layout/VerticalCurvedList"/>
    <dgm:cxn modelId="{63DB8092-91B1-4A17-BB2F-F86413CA5954}" type="presParOf" srcId="{EE8CDF8D-0EE4-481B-B870-DB62E6B3E4DD}" destId="{ADEE2EA1-1F8C-4669-B137-026A9B5C9779}" srcOrd="6" destOrd="0" presId="urn:microsoft.com/office/officeart/2008/layout/VerticalCurvedList"/>
    <dgm:cxn modelId="{C7257962-EC2F-4F97-8720-3044EF84E9B4}" type="presParOf" srcId="{ADEE2EA1-1F8C-4669-B137-026A9B5C9779}" destId="{B7FBF5E4-ED9B-4D80-A7F5-CA98934724A0}" srcOrd="0" destOrd="0" presId="urn:microsoft.com/office/officeart/2008/layout/VerticalCurvedList"/>
    <dgm:cxn modelId="{98C6E173-D9C3-4AA8-A1F6-B9420B6089DF}" type="presParOf" srcId="{EE8CDF8D-0EE4-481B-B870-DB62E6B3E4DD}" destId="{922C5299-32F3-4321-90A8-2933C61C841B}" srcOrd="7" destOrd="0" presId="urn:microsoft.com/office/officeart/2008/layout/VerticalCurvedList"/>
    <dgm:cxn modelId="{4CA3622B-EAFB-47C6-A540-36ED652F425B}" type="presParOf" srcId="{EE8CDF8D-0EE4-481B-B870-DB62E6B3E4DD}" destId="{EA5C61B9-623C-46E0-961D-15A97E7EE210}" srcOrd="8" destOrd="0" presId="urn:microsoft.com/office/officeart/2008/layout/VerticalCurvedList"/>
    <dgm:cxn modelId="{B02CB23C-55CE-4CA7-A20D-D569E9694B44}" type="presParOf" srcId="{EA5C61B9-623C-46E0-961D-15A97E7EE210}" destId="{63D791C0-BC2D-4CBE-B2A2-D9596A3B05FD}" srcOrd="0" destOrd="0" presId="urn:microsoft.com/office/officeart/2008/layout/VerticalCurvedList"/>
    <dgm:cxn modelId="{A728A26D-47DB-40D9-B39E-011A0F6099ED}" type="presParOf" srcId="{EE8CDF8D-0EE4-481B-B870-DB62E6B3E4DD}" destId="{83D25404-37B3-481F-96D7-B83CF8333C03}" srcOrd="9" destOrd="0" presId="urn:microsoft.com/office/officeart/2008/layout/VerticalCurvedList"/>
    <dgm:cxn modelId="{5472CD43-7835-460F-9993-B88D1BD8C257}" type="presParOf" srcId="{EE8CDF8D-0EE4-481B-B870-DB62E6B3E4DD}" destId="{32141CC5-4202-4DE8-BC51-93DB7700D819}" srcOrd="10" destOrd="0" presId="urn:microsoft.com/office/officeart/2008/layout/VerticalCurvedList"/>
    <dgm:cxn modelId="{2172E045-6E10-4E3C-BD94-A6EBE629AA9D}" type="presParOf" srcId="{32141CC5-4202-4DE8-BC51-93DB7700D819}" destId="{27660241-8C88-429E-8F7C-863132C79B58}" srcOrd="0" destOrd="0" presId="urn:microsoft.com/office/officeart/2008/layout/VerticalCurved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DF4FB-8C06-4548-8031-47E2A716A025}">
      <dsp:nvSpPr>
        <dsp:cNvPr id="0" name=""/>
        <dsp:cNvSpPr/>
      </dsp:nvSpPr>
      <dsp:spPr>
        <a:xfrm>
          <a:off x="0" y="374533"/>
          <a:ext cx="4079710" cy="1512000"/>
        </a:xfrm>
        <a:prstGeom prst="rect">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6631" tIns="416560" rIns="316631" bIns="142240" numCol="1" spcCol="1270" anchor="t" anchorCtr="0">
          <a:noAutofit/>
        </a:bodyPr>
        <a:lstStyle/>
        <a:p>
          <a:pPr marL="228600" lvl="1" indent="-228600" algn="l" defTabSz="889000">
            <a:lnSpc>
              <a:spcPct val="90000"/>
            </a:lnSpc>
            <a:spcBef>
              <a:spcPct val="0"/>
            </a:spcBef>
            <a:spcAft>
              <a:spcPct val="15000"/>
            </a:spcAft>
            <a:buChar char="•"/>
          </a:pPr>
          <a:r>
            <a:rPr lang="es-EC" sz="2000" kern="1200" dirty="0"/>
            <a:t>Reducir altos niveles de dureza</a:t>
          </a:r>
        </a:p>
        <a:p>
          <a:pPr marL="228600" lvl="1" indent="-228600" algn="l" defTabSz="889000">
            <a:lnSpc>
              <a:spcPct val="90000"/>
            </a:lnSpc>
            <a:spcBef>
              <a:spcPct val="0"/>
            </a:spcBef>
            <a:spcAft>
              <a:spcPct val="15000"/>
            </a:spcAft>
            <a:buChar char="•"/>
          </a:pPr>
          <a:r>
            <a:rPr lang="es-EC" sz="2000" kern="1200"/>
            <a:t>Aliviar las </a:t>
          </a:r>
          <a:r>
            <a:rPr lang="es-EC" sz="2000" kern="1200" dirty="0"/>
            <a:t>tensiones residuales</a:t>
          </a:r>
        </a:p>
        <a:p>
          <a:pPr marL="228600" lvl="1" indent="-228600" algn="l" defTabSz="889000">
            <a:lnSpc>
              <a:spcPct val="90000"/>
            </a:lnSpc>
            <a:spcBef>
              <a:spcPct val="0"/>
            </a:spcBef>
            <a:spcAft>
              <a:spcPct val="15000"/>
            </a:spcAft>
            <a:buChar char="•"/>
          </a:pPr>
          <a:r>
            <a:rPr lang="es-EC" sz="2000" kern="1200"/>
            <a:t>Eliminar H2</a:t>
          </a:r>
          <a:endParaRPr lang="es-EC" sz="2000" kern="1200" dirty="0"/>
        </a:p>
      </dsp:txBody>
      <dsp:txXfrm>
        <a:off x="0" y="374533"/>
        <a:ext cx="4079710" cy="1512000"/>
      </dsp:txXfrm>
    </dsp:sp>
    <dsp:sp modelId="{0FC137FE-F021-47C0-8ACB-8D5896DFD0FE}">
      <dsp:nvSpPr>
        <dsp:cNvPr id="0" name=""/>
        <dsp:cNvSpPr/>
      </dsp:nvSpPr>
      <dsp:spPr>
        <a:xfrm>
          <a:off x="203985" y="79333"/>
          <a:ext cx="2855797" cy="59040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42" tIns="0" rIns="107942" bIns="0" numCol="1" spcCol="1270" anchor="ctr" anchorCtr="0">
          <a:noAutofit/>
        </a:bodyPr>
        <a:lstStyle/>
        <a:p>
          <a:pPr marL="0" lvl="0" indent="0" algn="l" defTabSz="889000">
            <a:lnSpc>
              <a:spcPct val="90000"/>
            </a:lnSpc>
            <a:spcBef>
              <a:spcPct val="0"/>
            </a:spcBef>
            <a:spcAft>
              <a:spcPct val="35000"/>
            </a:spcAft>
            <a:buNone/>
          </a:pPr>
          <a:r>
            <a:rPr lang="es-EC" sz="2000" kern="1200" dirty="0"/>
            <a:t>Beneficios</a:t>
          </a:r>
        </a:p>
      </dsp:txBody>
      <dsp:txXfrm>
        <a:off x="232806" y="108154"/>
        <a:ext cx="2798155"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DF4FB-8C06-4548-8031-47E2A716A025}">
      <dsp:nvSpPr>
        <dsp:cNvPr id="0" name=""/>
        <dsp:cNvSpPr/>
      </dsp:nvSpPr>
      <dsp:spPr>
        <a:xfrm>
          <a:off x="0" y="155345"/>
          <a:ext cx="4079710" cy="1786050"/>
        </a:xfrm>
        <a:prstGeom prst="rect">
          <a:avLst/>
        </a:prstGeom>
        <a:solidFill>
          <a:schemeClr val="lt1">
            <a:alpha val="90000"/>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6631" tIns="749808" rIns="316631" bIns="142240" numCol="1" spcCol="1270" anchor="t" anchorCtr="0">
          <a:noAutofit/>
        </a:bodyPr>
        <a:lstStyle/>
        <a:p>
          <a:pPr marL="228600" lvl="1" indent="-228600" algn="l" defTabSz="889000">
            <a:lnSpc>
              <a:spcPct val="90000"/>
            </a:lnSpc>
            <a:spcBef>
              <a:spcPct val="0"/>
            </a:spcBef>
            <a:spcAft>
              <a:spcPct val="15000"/>
            </a:spcAft>
            <a:buChar char="•"/>
          </a:pPr>
          <a:r>
            <a:rPr lang="es-EC" sz="2000" kern="1200" dirty="0"/>
            <a:t>Alto costo</a:t>
          </a:r>
        </a:p>
        <a:p>
          <a:pPr marL="228600" lvl="1" indent="-228600" algn="l" defTabSz="889000">
            <a:lnSpc>
              <a:spcPct val="90000"/>
            </a:lnSpc>
            <a:spcBef>
              <a:spcPct val="0"/>
            </a:spcBef>
            <a:spcAft>
              <a:spcPct val="15000"/>
            </a:spcAft>
            <a:buChar char="•"/>
          </a:pPr>
          <a:r>
            <a:rPr lang="es-EC" sz="2000" kern="1200" dirty="0"/>
            <a:t>Inaccesibilidad para reparación en campo</a:t>
          </a:r>
        </a:p>
      </dsp:txBody>
      <dsp:txXfrm>
        <a:off x="0" y="155345"/>
        <a:ext cx="4079710" cy="1786050"/>
      </dsp:txXfrm>
    </dsp:sp>
    <dsp:sp modelId="{0FC137FE-F021-47C0-8ACB-8D5896DFD0FE}">
      <dsp:nvSpPr>
        <dsp:cNvPr id="0" name=""/>
        <dsp:cNvSpPr/>
      </dsp:nvSpPr>
      <dsp:spPr>
        <a:xfrm>
          <a:off x="203985" y="4641"/>
          <a:ext cx="2855797" cy="701894"/>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42" tIns="0" rIns="107942" bIns="0" numCol="1" spcCol="1270" anchor="ctr" anchorCtr="0">
          <a:noAutofit/>
        </a:bodyPr>
        <a:lstStyle/>
        <a:p>
          <a:pPr marL="0" lvl="0" indent="0" algn="l" defTabSz="889000">
            <a:lnSpc>
              <a:spcPct val="90000"/>
            </a:lnSpc>
            <a:spcBef>
              <a:spcPct val="0"/>
            </a:spcBef>
            <a:spcAft>
              <a:spcPct val="35000"/>
            </a:spcAft>
            <a:buNone/>
          </a:pPr>
          <a:r>
            <a:rPr lang="es-EC" sz="2000" kern="1200" dirty="0"/>
            <a:t>Desventajas</a:t>
          </a:r>
        </a:p>
      </dsp:txBody>
      <dsp:txXfrm>
        <a:off x="238249" y="38905"/>
        <a:ext cx="2787269" cy="6333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85018-7A15-4539-895B-9C15E7EB801A}">
      <dsp:nvSpPr>
        <dsp:cNvPr id="0" name=""/>
        <dsp:cNvSpPr/>
      </dsp:nvSpPr>
      <dsp:spPr>
        <a:xfrm>
          <a:off x="-4315489" y="-662016"/>
          <a:ext cx="5141567" cy="5141567"/>
        </a:xfrm>
        <a:prstGeom prst="blockArc">
          <a:avLst>
            <a:gd name="adj1" fmla="val 18900000"/>
            <a:gd name="adj2" fmla="val 2700000"/>
            <a:gd name="adj3" fmla="val 420"/>
          </a:avLst>
        </a:prstGeom>
        <a:noFill/>
        <a:ln w="10795" cap="flat" cmpd="sng" algn="ctr">
          <a:solidFill>
            <a:schemeClr val="accent6">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2A3DF8-068D-4CDC-9E33-9B3D186FC3C3}">
      <dsp:nvSpPr>
        <dsp:cNvPr id="0" name=""/>
        <dsp:cNvSpPr/>
      </dsp:nvSpPr>
      <dsp:spPr>
        <a:xfrm>
          <a:off x="432769" y="293492"/>
          <a:ext cx="4198105" cy="587289"/>
        </a:xfrm>
        <a:prstGeom prst="rect">
          <a:avLst/>
        </a:prstGeom>
        <a:solidFill>
          <a:schemeClr val="accent6">
            <a:shade val="8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6161" tIns="50800" rIns="50800" bIns="50800" numCol="1" spcCol="1270" anchor="ctr" anchorCtr="0">
          <a:noAutofit/>
        </a:bodyPr>
        <a:lstStyle/>
        <a:p>
          <a:pPr marL="0" lvl="0" indent="0" algn="l" defTabSz="889000">
            <a:lnSpc>
              <a:spcPct val="90000"/>
            </a:lnSpc>
            <a:spcBef>
              <a:spcPct val="0"/>
            </a:spcBef>
            <a:spcAft>
              <a:spcPct val="35000"/>
            </a:spcAft>
            <a:buNone/>
          </a:pPr>
          <a:r>
            <a:rPr lang="es-EC" sz="2000" kern="1200" dirty="0"/>
            <a:t>AISI 4140 / E316L-16 </a:t>
          </a:r>
          <a14:m xmlns:a14="http://schemas.microsoft.com/office/drawing/2010/main">
            <m:oMath xmlns:m="http://schemas.openxmlformats.org/officeDocument/2006/math">
              <m:r>
                <a:rPr lang="es-EC" sz="2000" i="1" kern="1200" smtClean="0">
                  <a:latin typeface="Cambria Math" panose="02040503050406030204" pitchFamily="18" charset="0"/>
                </a:rPr>
                <m:t>𝜙</m:t>
              </m:r>
            </m:oMath>
          </a14:m>
          <a:r>
            <a:rPr lang="es-EC" sz="2000" kern="1200" dirty="0"/>
            <a:t>3.2mm </a:t>
          </a:r>
        </a:p>
      </dsp:txBody>
      <dsp:txXfrm>
        <a:off x="432769" y="293492"/>
        <a:ext cx="4198105" cy="587289"/>
      </dsp:txXfrm>
    </dsp:sp>
    <dsp:sp modelId="{76B6E03E-3006-4650-A3C2-9B00163BF067}">
      <dsp:nvSpPr>
        <dsp:cNvPr id="0" name=""/>
        <dsp:cNvSpPr/>
      </dsp:nvSpPr>
      <dsp:spPr>
        <a:xfrm>
          <a:off x="65713" y="220080"/>
          <a:ext cx="734111" cy="734111"/>
        </a:xfrm>
        <a:prstGeom prst="ellipse">
          <a:avLst/>
        </a:prstGeom>
        <a:solidFill>
          <a:schemeClr val="lt1">
            <a:hueOff val="0"/>
            <a:satOff val="0"/>
            <a:lumOff val="0"/>
            <a:alphaOff val="0"/>
          </a:schemeClr>
        </a:solidFill>
        <a:ln w="1079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09322B-C788-47DB-8A17-51352B234EE5}">
      <dsp:nvSpPr>
        <dsp:cNvPr id="0" name=""/>
        <dsp:cNvSpPr/>
      </dsp:nvSpPr>
      <dsp:spPr>
        <a:xfrm>
          <a:off x="769476" y="1174579"/>
          <a:ext cx="3861398" cy="587289"/>
        </a:xfrm>
        <a:prstGeom prst="rect">
          <a:avLst/>
        </a:prstGeom>
        <a:solidFill>
          <a:schemeClr val="accent6">
            <a:shade val="80000"/>
            <a:hueOff val="16309"/>
            <a:satOff val="-852"/>
            <a:lumOff val="904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6161" tIns="50800" rIns="50800" bIns="50800" numCol="1" spcCol="1270" anchor="ctr" anchorCtr="0">
          <a:noAutofit/>
        </a:bodyPr>
        <a:lstStyle/>
        <a:p>
          <a:pPr marL="0" lvl="0" indent="0" algn="l" defTabSz="889000">
            <a:lnSpc>
              <a:spcPct val="90000"/>
            </a:lnSpc>
            <a:spcBef>
              <a:spcPct val="0"/>
            </a:spcBef>
            <a:spcAft>
              <a:spcPct val="35000"/>
            </a:spcAft>
            <a:buNone/>
          </a:pPr>
          <a:r>
            <a:rPr lang="es-EC" sz="2000" kern="1200" dirty="0"/>
            <a:t>SMAW – Soldador calificado</a:t>
          </a:r>
        </a:p>
      </dsp:txBody>
      <dsp:txXfrm>
        <a:off x="769476" y="1174579"/>
        <a:ext cx="3861398" cy="587289"/>
      </dsp:txXfrm>
    </dsp:sp>
    <dsp:sp modelId="{06207CE0-2D15-4AE6-8998-1C9E72B1EF3D}">
      <dsp:nvSpPr>
        <dsp:cNvPr id="0" name=""/>
        <dsp:cNvSpPr/>
      </dsp:nvSpPr>
      <dsp:spPr>
        <a:xfrm>
          <a:off x="402420" y="1101167"/>
          <a:ext cx="734111" cy="734111"/>
        </a:xfrm>
        <a:prstGeom prst="ellipse">
          <a:avLst/>
        </a:prstGeom>
        <a:solidFill>
          <a:schemeClr val="lt1">
            <a:hueOff val="0"/>
            <a:satOff val="0"/>
            <a:lumOff val="0"/>
            <a:alphaOff val="0"/>
          </a:schemeClr>
        </a:solidFill>
        <a:ln w="10795" cap="flat" cmpd="sng" algn="ctr">
          <a:solidFill>
            <a:schemeClr val="accent6">
              <a:shade val="80000"/>
              <a:hueOff val="16309"/>
              <a:satOff val="-852"/>
              <a:lumOff val="9041"/>
              <a:alphaOff val="0"/>
            </a:schemeClr>
          </a:solidFill>
          <a:prstDash val="solid"/>
        </a:ln>
        <a:effectLst/>
      </dsp:spPr>
      <dsp:style>
        <a:lnRef idx="2">
          <a:scrgbClr r="0" g="0" b="0"/>
        </a:lnRef>
        <a:fillRef idx="1">
          <a:scrgbClr r="0" g="0" b="0"/>
        </a:fillRef>
        <a:effectRef idx="0">
          <a:scrgbClr r="0" g="0" b="0"/>
        </a:effectRef>
        <a:fontRef idx="minor"/>
      </dsp:style>
    </dsp:sp>
    <dsp:sp modelId="{9B54EBCB-90BA-4D67-ADFF-67A90AE1343D}">
      <dsp:nvSpPr>
        <dsp:cNvPr id="0" name=""/>
        <dsp:cNvSpPr/>
      </dsp:nvSpPr>
      <dsp:spPr>
        <a:xfrm>
          <a:off x="769476" y="2055666"/>
          <a:ext cx="3861398" cy="587289"/>
        </a:xfrm>
        <a:prstGeom prst="rect">
          <a:avLst/>
        </a:prstGeom>
        <a:solidFill>
          <a:schemeClr val="accent6">
            <a:shade val="80000"/>
            <a:hueOff val="32618"/>
            <a:satOff val="-1705"/>
            <a:lumOff val="18082"/>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6161" tIns="50800" rIns="50800" bIns="50800" numCol="1" spcCol="1270" anchor="ctr" anchorCtr="0">
          <a:noAutofit/>
        </a:bodyPr>
        <a:lstStyle/>
        <a:p>
          <a:pPr marL="0" lvl="0" indent="0" algn="l" defTabSz="889000">
            <a:lnSpc>
              <a:spcPct val="90000"/>
            </a:lnSpc>
            <a:spcBef>
              <a:spcPct val="0"/>
            </a:spcBef>
            <a:spcAft>
              <a:spcPct val="35000"/>
            </a:spcAft>
            <a:buNone/>
          </a:pPr>
          <a:r>
            <a:rPr lang="es-EC" sz="2000" kern="1200" dirty="0"/>
            <a:t>Técnica por revenido</a:t>
          </a:r>
        </a:p>
      </dsp:txBody>
      <dsp:txXfrm>
        <a:off x="769476" y="2055666"/>
        <a:ext cx="3861398" cy="587289"/>
      </dsp:txXfrm>
    </dsp:sp>
    <dsp:sp modelId="{B7FBF5E4-ED9B-4D80-A7F5-CA98934724A0}">
      <dsp:nvSpPr>
        <dsp:cNvPr id="0" name=""/>
        <dsp:cNvSpPr/>
      </dsp:nvSpPr>
      <dsp:spPr>
        <a:xfrm>
          <a:off x="402420" y="1982255"/>
          <a:ext cx="734111" cy="734111"/>
        </a:xfrm>
        <a:prstGeom prst="ellipse">
          <a:avLst/>
        </a:prstGeom>
        <a:solidFill>
          <a:schemeClr val="lt1">
            <a:hueOff val="0"/>
            <a:satOff val="0"/>
            <a:lumOff val="0"/>
            <a:alphaOff val="0"/>
          </a:schemeClr>
        </a:solidFill>
        <a:ln w="10795" cap="flat" cmpd="sng" algn="ctr">
          <a:solidFill>
            <a:schemeClr val="accent6">
              <a:shade val="80000"/>
              <a:hueOff val="32618"/>
              <a:satOff val="-1705"/>
              <a:lumOff val="18082"/>
              <a:alphaOff val="0"/>
            </a:schemeClr>
          </a:solidFill>
          <a:prstDash val="solid"/>
        </a:ln>
        <a:effectLst/>
      </dsp:spPr>
      <dsp:style>
        <a:lnRef idx="2">
          <a:scrgbClr r="0" g="0" b="0"/>
        </a:lnRef>
        <a:fillRef idx="1">
          <a:scrgbClr r="0" g="0" b="0"/>
        </a:fillRef>
        <a:effectRef idx="0">
          <a:scrgbClr r="0" g="0" b="0"/>
        </a:effectRef>
        <a:fontRef idx="minor"/>
      </dsp:style>
    </dsp:sp>
    <dsp:sp modelId="{7ABEA0C4-DFF8-4996-9E38-671F68E6D44B}">
      <dsp:nvSpPr>
        <dsp:cNvPr id="0" name=""/>
        <dsp:cNvSpPr/>
      </dsp:nvSpPr>
      <dsp:spPr>
        <a:xfrm>
          <a:off x="432769" y="2936753"/>
          <a:ext cx="4198105" cy="587289"/>
        </a:xfrm>
        <a:prstGeom prst="rect">
          <a:avLst/>
        </a:prstGeom>
        <a:solidFill>
          <a:schemeClr val="accent6">
            <a:shade val="80000"/>
            <a:hueOff val="48928"/>
            <a:satOff val="-2557"/>
            <a:lumOff val="2712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6161" tIns="50800" rIns="50800" bIns="50800" numCol="1" spcCol="1270" anchor="ctr" anchorCtr="0">
          <a:noAutofit/>
        </a:bodyPr>
        <a:lstStyle/>
        <a:p>
          <a:pPr marL="0" lvl="0" indent="0" algn="l" defTabSz="889000">
            <a:lnSpc>
              <a:spcPct val="90000"/>
            </a:lnSpc>
            <a:spcBef>
              <a:spcPct val="0"/>
            </a:spcBef>
            <a:spcAft>
              <a:spcPct val="35000"/>
            </a:spcAft>
            <a:buNone/>
          </a:pPr>
          <a:r>
            <a:rPr lang="es-EC" sz="2000" kern="1200" dirty="0"/>
            <a:t>Temperatura de Precalentamiento</a:t>
          </a:r>
        </a:p>
      </dsp:txBody>
      <dsp:txXfrm>
        <a:off x="432769" y="2936753"/>
        <a:ext cx="4198105" cy="587289"/>
      </dsp:txXfrm>
    </dsp:sp>
    <dsp:sp modelId="{27660241-8C88-429E-8F7C-863132C79B58}">
      <dsp:nvSpPr>
        <dsp:cNvPr id="0" name=""/>
        <dsp:cNvSpPr/>
      </dsp:nvSpPr>
      <dsp:spPr>
        <a:xfrm>
          <a:off x="65713" y="2863342"/>
          <a:ext cx="734111" cy="734111"/>
        </a:xfrm>
        <a:prstGeom prst="ellipse">
          <a:avLst/>
        </a:prstGeom>
        <a:solidFill>
          <a:schemeClr val="lt1">
            <a:hueOff val="0"/>
            <a:satOff val="0"/>
            <a:lumOff val="0"/>
            <a:alphaOff val="0"/>
          </a:schemeClr>
        </a:solidFill>
        <a:ln w="10795" cap="flat" cmpd="sng" algn="ctr">
          <a:solidFill>
            <a:schemeClr val="accent6">
              <a:shade val="80000"/>
              <a:hueOff val="48928"/>
              <a:satOff val="-2557"/>
              <a:lumOff val="2712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85018-7A15-4539-895B-9C15E7EB801A}">
      <dsp:nvSpPr>
        <dsp:cNvPr id="0" name=""/>
        <dsp:cNvSpPr/>
      </dsp:nvSpPr>
      <dsp:spPr>
        <a:xfrm>
          <a:off x="-2789080" y="-429961"/>
          <a:ext cx="3328302" cy="3328302"/>
        </a:xfrm>
        <a:prstGeom prst="blockArc">
          <a:avLst>
            <a:gd name="adj1" fmla="val 18900000"/>
            <a:gd name="adj2" fmla="val 2700000"/>
            <a:gd name="adj3" fmla="val 649"/>
          </a:avLst>
        </a:prstGeom>
        <a:noFill/>
        <a:ln w="1079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E5E061-9AC0-4B38-8B54-FFEDB6B88182}">
      <dsp:nvSpPr>
        <dsp:cNvPr id="0" name=""/>
        <dsp:cNvSpPr/>
      </dsp:nvSpPr>
      <dsp:spPr>
        <a:xfrm>
          <a:off x="237093" y="154224"/>
          <a:ext cx="2323157" cy="308646"/>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988" tIns="40640" rIns="40640" bIns="40640" numCol="1" spcCol="1270" anchor="ctr" anchorCtr="0">
          <a:noAutofit/>
        </a:bodyPr>
        <a:lstStyle/>
        <a:p>
          <a:pPr marL="0" lvl="0" indent="0" algn="ctr" defTabSz="711200">
            <a:lnSpc>
              <a:spcPct val="90000"/>
            </a:lnSpc>
            <a:spcBef>
              <a:spcPct val="0"/>
            </a:spcBef>
            <a:spcAft>
              <a:spcPct val="35000"/>
            </a:spcAft>
            <a:buNone/>
          </a:pPr>
          <a:r>
            <a:rPr lang="es-EC" sz="1600" kern="1200" dirty="0"/>
            <a:t>28 °C</a:t>
          </a:r>
        </a:p>
      </dsp:txBody>
      <dsp:txXfrm>
        <a:off x="237093" y="154224"/>
        <a:ext cx="2323157" cy="308646"/>
      </dsp:txXfrm>
    </dsp:sp>
    <dsp:sp modelId="{06207CE0-2D15-4AE6-8998-1C9E72B1EF3D}">
      <dsp:nvSpPr>
        <dsp:cNvPr id="0" name=""/>
        <dsp:cNvSpPr/>
      </dsp:nvSpPr>
      <dsp:spPr>
        <a:xfrm>
          <a:off x="44189" y="115643"/>
          <a:ext cx="385807" cy="385807"/>
        </a:xfrm>
        <a:prstGeom prst="ellipse">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6A2975-6C46-480D-B63A-2D123C55F4FC}">
      <dsp:nvSpPr>
        <dsp:cNvPr id="0" name=""/>
        <dsp:cNvSpPr/>
      </dsp:nvSpPr>
      <dsp:spPr>
        <a:xfrm>
          <a:off x="458260" y="617045"/>
          <a:ext cx="2101990" cy="308646"/>
        </a:xfrm>
        <a:prstGeom prst="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988" tIns="40640" rIns="40640" bIns="40640" numCol="1" spcCol="1270" anchor="ctr" anchorCtr="0">
          <a:noAutofit/>
        </a:bodyPr>
        <a:lstStyle/>
        <a:p>
          <a:pPr marL="0" lvl="0" indent="0" algn="ctr" defTabSz="711200">
            <a:lnSpc>
              <a:spcPct val="90000"/>
            </a:lnSpc>
            <a:spcBef>
              <a:spcPct val="0"/>
            </a:spcBef>
            <a:spcAft>
              <a:spcPct val="35000"/>
            </a:spcAft>
            <a:buNone/>
          </a:pPr>
          <a:r>
            <a:rPr lang="es-EC" sz="1600" kern="1200" dirty="0"/>
            <a:t>100 °C</a:t>
          </a:r>
        </a:p>
      </dsp:txBody>
      <dsp:txXfrm>
        <a:off x="458260" y="617045"/>
        <a:ext cx="2101990" cy="308646"/>
      </dsp:txXfrm>
    </dsp:sp>
    <dsp:sp modelId="{FEE11D37-B1C0-4A10-ADA9-6A2CD1ABF403}">
      <dsp:nvSpPr>
        <dsp:cNvPr id="0" name=""/>
        <dsp:cNvSpPr/>
      </dsp:nvSpPr>
      <dsp:spPr>
        <a:xfrm>
          <a:off x="265356" y="578464"/>
          <a:ext cx="385807" cy="385807"/>
        </a:xfrm>
        <a:prstGeom prst="ellipse">
          <a:avLst/>
        </a:prstGeom>
        <a:solidFill>
          <a:schemeClr val="lt1">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54EBCB-90BA-4D67-ADFF-67A90AE1343D}">
      <dsp:nvSpPr>
        <dsp:cNvPr id="0" name=""/>
        <dsp:cNvSpPr/>
      </dsp:nvSpPr>
      <dsp:spPr>
        <a:xfrm>
          <a:off x="526140" y="1079866"/>
          <a:ext cx="2034109" cy="308646"/>
        </a:xfrm>
        <a:prstGeom prst="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988" tIns="40640" rIns="40640" bIns="40640" numCol="1" spcCol="1270" anchor="ctr" anchorCtr="0">
          <a:noAutofit/>
        </a:bodyPr>
        <a:lstStyle/>
        <a:p>
          <a:pPr marL="0" lvl="0" indent="0" algn="ctr" defTabSz="711200">
            <a:lnSpc>
              <a:spcPct val="90000"/>
            </a:lnSpc>
            <a:spcBef>
              <a:spcPct val="0"/>
            </a:spcBef>
            <a:spcAft>
              <a:spcPct val="35000"/>
            </a:spcAft>
            <a:buNone/>
          </a:pPr>
          <a:r>
            <a:rPr lang="es-EC" sz="1600" kern="1200" dirty="0"/>
            <a:t>150 °C</a:t>
          </a:r>
        </a:p>
      </dsp:txBody>
      <dsp:txXfrm>
        <a:off x="526140" y="1079866"/>
        <a:ext cx="2034109" cy="308646"/>
      </dsp:txXfrm>
    </dsp:sp>
    <dsp:sp modelId="{B7FBF5E4-ED9B-4D80-A7F5-CA98934724A0}">
      <dsp:nvSpPr>
        <dsp:cNvPr id="0" name=""/>
        <dsp:cNvSpPr/>
      </dsp:nvSpPr>
      <dsp:spPr>
        <a:xfrm>
          <a:off x="333236" y="1041286"/>
          <a:ext cx="385807" cy="385807"/>
        </a:xfrm>
        <a:prstGeom prst="ellipse">
          <a:avLst/>
        </a:prstGeom>
        <a:solidFill>
          <a:schemeClr val="lt1">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2C5299-32F3-4321-90A8-2933C61C841B}">
      <dsp:nvSpPr>
        <dsp:cNvPr id="0" name=""/>
        <dsp:cNvSpPr/>
      </dsp:nvSpPr>
      <dsp:spPr>
        <a:xfrm>
          <a:off x="458260" y="1542688"/>
          <a:ext cx="2101990" cy="308646"/>
        </a:xfrm>
        <a:prstGeom prst="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988" tIns="40640" rIns="40640" bIns="40640" numCol="1" spcCol="1270" anchor="ctr" anchorCtr="0">
          <a:noAutofit/>
        </a:bodyPr>
        <a:lstStyle/>
        <a:p>
          <a:pPr marL="0" lvl="0" indent="0" algn="ctr" defTabSz="711200">
            <a:lnSpc>
              <a:spcPct val="90000"/>
            </a:lnSpc>
            <a:spcBef>
              <a:spcPct val="0"/>
            </a:spcBef>
            <a:spcAft>
              <a:spcPct val="35000"/>
            </a:spcAft>
            <a:buNone/>
          </a:pPr>
          <a:r>
            <a:rPr lang="es-EC" sz="1600" kern="1200" dirty="0"/>
            <a:t>200 °C</a:t>
          </a:r>
        </a:p>
      </dsp:txBody>
      <dsp:txXfrm>
        <a:off x="458260" y="1542688"/>
        <a:ext cx="2101990" cy="308646"/>
      </dsp:txXfrm>
    </dsp:sp>
    <dsp:sp modelId="{63D791C0-BC2D-4CBE-B2A2-D9596A3B05FD}">
      <dsp:nvSpPr>
        <dsp:cNvPr id="0" name=""/>
        <dsp:cNvSpPr/>
      </dsp:nvSpPr>
      <dsp:spPr>
        <a:xfrm>
          <a:off x="265356" y="1504107"/>
          <a:ext cx="385807" cy="385807"/>
        </a:xfrm>
        <a:prstGeom prst="ellipse">
          <a:avLst/>
        </a:prstGeom>
        <a:solidFill>
          <a:schemeClr val="lt1">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D25404-37B3-481F-96D7-B83CF8333C03}">
      <dsp:nvSpPr>
        <dsp:cNvPr id="0" name=""/>
        <dsp:cNvSpPr/>
      </dsp:nvSpPr>
      <dsp:spPr>
        <a:xfrm>
          <a:off x="237093" y="2005509"/>
          <a:ext cx="2323157" cy="308646"/>
        </a:xfrm>
        <a:prstGeom prst="rect">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988" tIns="40640" rIns="40640" bIns="40640" numCol="1" spcCol="1270" anchor="ctr" anchorCtr="0">
          <a:noAutofit/>
        </a:bodyPr>
        <a:lstStyle/>
        <a:p>
          <a:pPr marL="0" lvl="0" indent="0" algn="ctr" defTabSz="711200">
            <a:lnSpc>
              <a:spcPct val="90000"/>
            </a:lnSpc>
            <a:spcBef>
              <a:spcPct val="0"/>
            </a:spcBef>
            <a:spcAft>
              <a:spcPct val="35000"/>
            </a:spcAft>
            <a:buNone/>
          </a:pPr>
          <a:r>
            <a:rPr lang="es-EC" sz="1600" kern="1200" dirty="0"/>
            <a:t>300 °C</a:t>
          </a:r>
        </a:p>
      </dsp:txBody>
      <dsp:txXfrm>
        <a:off x="237093" y="2005509"/>
        <a:ext cx="2323157" cy="308646"/>
      </dsp:txXfrm>
    </dsp:sp>
    <dsp:sp modelId="{27660241-8C88-429E-8F7C-863132C79B58}">
      <dsp:nvSpPr>
        <dsp:cNvPr id="0" name=""/>
        <dsp:cNvSpPr/>
      </dsp:nvSpPr>
      <dsp:spPr>
        <a:xfrm>
          <a:off x="44189" y="1966928"/>
          <a:ext cx="385807" cy="385807"/>
        </a:xfrm>
        <a:prstGeom prst="ellipse">
          <a:avLst/>
        </a:prstGeom>
        <a:solidFill>
          <a:schemeClr val="lt1">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0.73654</cdr:x>
      <cdr:y>0.77028</cdr:y>
    </cdr:from>
    <cdr:to>
      <cdr:x>0.83319</cdr:x>
      <cdr:y>0.90456</cdr:y>
    </cdr:to>
    <cdr:sp macro="" textlink="">
      <cdr:nvSpPr>
        <cdr:cNvPr id="2" name="Marcador de contenido 2"/>
        <cdr:cNvSpPr>
          <a:spLocks xmlns:a="http://schemas.openxmlformats.org/drawingml/2006/main" noGrp="1"/>
        </cdr:cNvSpPr>
      </cdr:nvSpPr>
      <cdr:spPr>
        <a:xfrm xmlns:a="http://schemas.openxmlformats.org/drawingml/2006/main">
          <a:off x="7212788" y="4001014"/>
          <a:ext cx="946427" cy="697469"/>
        </a:xfrm>
        <a:prstGeom xmlns:a="http://schemas.openxmlformats.org/drawingml/2006/main" prst="rect">
          <a:avLst/>
        </a:prstGeom>
      </cdr:spPr>
      <cdr:txBody>
        <a:bodyPr xmlns:a="http://schemas.openxmlformats.org/drawingml/2006/main" vert="horz" lIns="91440" tIns="45720" rIns="91440" bIns="45720" rtlCol="0" anchor="ctr">
          <a:normAutofit/>
        </a:bodyPr>
        <a:lstStyle xmlns:a="http://schemas.openxmlformats.org/drawingml/2006/main">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xmlns:a="http://schemas.openxmlformats.org/drawingml/2006/main">
          <a:pPr marL="0" lvl="0" indent="0">
            <a:buNone/>
          </a:pPr>
          <a:r>
            <a:rPr lang="es-ES" sz="1800" b="1" dirty="0"/>
            <a:t>Zona C</a:t>
          </a:r>
        </a:p>
      </cdr:txBody>
    </cdr:sp>
  </cdr:relSizeAnchor>
</c:userShapes>
</file>

<file path=ppt/drawings/drawing2.xml><?xml version="1.0" encoding="utf-8"?>
<c:userShapes xmlns:c="http://schemas.openxmlformats.org/drawingml/2006/chart">
  <cdr:relSizeAnchor xmlns:cdr="http://schemas.openxmlformats.org/drawingml/2006/chartDrawing">
    <cdr:from>
      <cdr:x>0.78208</cdr:x>
      <cdr:y>0.81568</cdr:y>
    </cdr:from>
    <cdr:to>
      <cdr:x>0.89199</cdr:x>
      <cdr:y>0.93663</cdr:y>
    </cdr:to>
    <cdr:sp macro="" textlink="">
      <cdr:nvSpPr>
        <cdr:cNvPr id="2" name="Marcador de contenido 2"/>
        <cdr:cNvSpPr>
          <a:spLocks xmlns:a="http://schemas.openxmlformats.org/drawingml/2006/main" noGrp="1"/>
        </cdr:cNvSpPr>
      </cdr:nvSpPr>
      <cdr:spPr>
        <a:xfrm xmlns:a="http://schemas.openxmlformats.org/drawingml/2006/main">
          <a:off x="7258970" y="4378664"/>
          <a:ext cx="1020122" cy="649271"/>
        </a:xfrm>
        <a:prstGeom xmlns:a="http://schemas.openxmlformats.org/drawingml/2006/main" prst="rect">
          <a:avLst/>
        </a:prstGeom>
      </cdr:spPr>
      <cdr:txBody>
        <a:bodyPr xmlns:a="http://schemas.openxmlformats.org/drawingml/2006/main" vert="horz" lIns="91440" tIns="45720" rIns="91440" bIns="45720" rtlCol="0" anchor="ctr">
          <a:norm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lvl="0" indent="0">
            <a:buNone/>
          </a:pPr>
          <a:r>
            <a:rPr lang="es-ES" sz="1800" b="1" dirty="0"/>
            <a:t>Zona C</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25951D-1959-4B04-9A43-D1516E8753C2}" type="datetimeFigureOut">
              <a:rPr lang="es-MX" smtClean="0"/>
              <a:t>05/02/2019</a:t>
            </a:fld>
            <a:endParaRPr lang="es-MX"/>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13C206-C189-4AEC-8B70-69CF21550F9A}" type="slidenum">
              <a:rPr lang="es-MX" smtClean="0"/>
              <a:t>‹Nº›</a:t>
            </a:fld>
            <a:endParaRPr lang="es-MX"/>
          </a:p>
        </p:txBody>
      </p:sp>
    </p:spTree>
    <p:extLst>
      <p:ext uri="{BB962C8B-B14F-4D97-AF65-F5344CB8AC3E}">
        <p14:creationId xmlns:p14="http://schemas.microsoft.com/office/powerpoint/2010/main" val="35777030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CA3B10-9BF4-45F3-9BB5-5B9E6E81B23D}" type="datetimeFigureOut">
              <a:rPr lang="es-EC" smtClean="0"/>
              <a:t>5/2/2019</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F1E72C-7808-487C-969B-F4DC2B2396B1}" type="slidenum">
              <a:rPr lang="es-EC" smtClean="0"/>
              <a:t>‹Nº›</a:t>
            </a:fld>
            <a:endParaRPr lang="es-EC"/>
          </a:p>
        </p:txBody>
      </p:sp>
    </p:spTree>
    <p:extLst>
      <p:ext uri="{BB962C8B-B14F-4D97-AF65-F5344CB8AC3E}">
        <p14:creationId xmlns:p14="http://schemas.microsoft.com/office/powerpoint/2010/main" val="28721779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Lenin</a:t>
            </a:r>
          </a:p>
          <a:p>
            <a:endParaRPr lang="es-MX" dirty="0"/>
          </a:p>
        </p:txBody>
      </p:sp>
      <p:sp>
        <p:nvSpPr>
          <p:cNvPr id="4" name="Marcador de número de diapositiva 3"/>
          <p:cNvSpPr>
            <a:spLocks noGrp="1"/>
          </p:cNvSpPr>
          <p:nvPr>
            <p:ph type="sldNum" sz="quarter" idx="10"/>
          </p:nvPr>
        </p:nvSpPr>
        <p:spPr/>
        <p:txBody>
          <a:bodyPr/>
          <a:lstStyle/>
          <a:p>
            <a:fld id="{C5F1E72C-7808-487C-969B-F4DC2B2396B1}" type="slidenum">
              <a:rPr lang="es-EC" smtClean="0"/>
              <a:t>1</a:t>
            </a:fld>
            <a:endParaRPr lang="es-EC"/>
          </a:p>
        </p:txBody>
      </p:sp>
    </p:spTree>
    <p:extLst>
      <p:ext uri="{BB962C8B-B14F-4D97-AF65-F5344CB8AC3E}">
        <p14:creationId xmlns:p14="http://schemas.microsoft.com/office/powerpoint/2010/main" val="521159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Carlos</a:t>
            </a:r>
          </a:p>
        </p:txBody>
      </p:sp>
      <p:sp>
        <p:nvSpPr>
          <p:cNvPr id="4" name="Marcador de número de diapositiva 3"/>
          <p:cNvSpPr>
            <a:spLocks noGrp="1"/>
          </p:cNvSpPr>
          <p:nvPr>
            <p:ph type="sldNum" sz="quarter" idx="10"/>
          </p:nvPr>
        </p:nvSpPr>
        <p:spPr/>
        <p:txBody>
          <a:bodyPr/>
          <a:lstStyle/>
          <a:p>
            <a:fld id="{C5F1E72C-7808-487C-969B-F4DC2B2396B1}" type="slidenum">
              <a:rPr lang="es-EC" smtClean="0"/>
              <a:t>10</a:t>
            </a:fld>
            <a:endParaRPr lang="es-EC"/>
          </a:p>
        </p:txBody>
      </p:sp>
    </p:spTree>
    <p:extLst>
      <p:ext uri="{BB962C8B-B14F-4D97-AF65-F5344CB8AC3E}">
        <p14:creationId xmlns:p14="http://schemas.microsoft.com/office/powerpoint/2010/main" val="1774633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Lenin</a:t>
            </a:r>
          </a:p>
        </p:txBody>
      </p:sp>
      <p:sp>
        <p:nvSpPr>
          <p:cNvPr id="4" name="Marcador de número de diapositiva 3"/>
          <p:cNvSpPr>
            <a:spLocks noGrp="1"/>
          </p:cNvSpPr>
          <p:nvPr>
            <p:ph type="sldNum" sz="quarter" idx="10"/>
          </p:nvPr>
        </p:nvSpPr>
        <p:spPr/>
        <p:txBody>
          <a:bodyPr/>
          <a:lstStyle/>
          <a:p>
            <a:fld id="{C5F1E72C-7808-487C-969B-F4DC2B2396B1}" type="slidenum">
              <a:rPr lang="es-EC" smtClean="0"/>
              <a:t>11</a:t>
            </a:fld>
            <a:endParaRPr lang="es-EC"/>
          </a:p>
        </p:txBody>
      </p:sp>
    </p:spTree>
    <p:extLst>
      <p:ext uri="{BB962C8B-B14F-4D97-AF65-F5344CB8AC3E}">
        <p14:creationId xmlns:p14="http://schemas.microsoft.com/office/powerpoint/2010/main" val="2852585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Lenin</a:t>
            </a:r>
          </a:p>
        </p:txBody>
      </p:sp>
      <p:sp>
        <p:nvSpPr>
          <p:cNvPr id="4" name="Marcador de número de diapositiva 3"/>
          <p:cNvSpPr>
            <a:spLocks noGrp="1"/>
          </p:cNvSpPr>
          <p:nvPr>
            <p:ph type="sldNum" sz="quarter" idx="10"/>
          </p:nvPr>
        </p:nvSpPr>
        <p:spPr/>
        <p:txBody>
          <a:bodyPr/>
          <a:lstStyle/>
          <a:p>
            <a:fld id="{C5F1E72C-7808-487C-969B-F4DC2B2396B1}" type="slidenum">
              <a:rPr lang="es-EC" smtClean="0"/>
              <a:t>12</a:t>
            </a:fld>
            <a:endParaRPr lang="es-EC"/>
          </a:p>
        </p:txBody>
      </p:sp>
    </p:spTree>
    <p:extLst>
      <p:ext uri="{BB962C8B-B14F-4D97-AF65-F5344CB8AC3E}">
        <p14:creationId xmlns:p14="http://schemas.microsoft.com/office/powerpoint/2010/main" val="1737930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Lenin</a:t>
            </a:r>
          </a:p>
        </p:txBody>
      </p:sp>
      <p:sp>
        <p:nvSpPr>
          <p:cNvPr id="4" name="Marcador de número de diapositiva 3"/>
          <p:cNvSpPr>
            <a:spLocks noGrp="1"/>
          </p:cNvSpPr>
          <p:nvPr>
            <p:ph type="sldNum" sz="quarter" idx="10"/>
          </p:nvPr>
        </p:nvSpPr>
        <p:spPr/>
        <p:txBody>
          <a:bodyPr/>
          <a:lstStyle/>
          <a:p>
            <a:fld id="{C5F1E72C-7808-487C-969B-F4DC2B2396B1}" type="slidenum">
              <a:rPr lang="es-EC" smtClean="0"/>
              <a:t>13</a:t>
            </a:fld>
            <a:endParaRPr lang="es-EC"/>
          </a:p>
        </p:txBody>
      </p:sp>
    </p:spTree>
    <p:extLst>
      <p:ext uri="{BB962C8B-B14F-4D97-AF65-F5344CB8AC3E}">
        <p14:creationId xmlns:p14="http://schemas.microsoft.com/office/powerpoint/2010/main" val="1879702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Lenin</a:t>
            </a:r>
          </a:p>
        </p:txBody>
      </p:sp>
      <p:sp>
        <p:nvSpPr>
          <p:cNvPr id="4" name="Marcador de número de diapositiva 3"/>
          <p:cNvSpPr>
            <a:spLocks noGrp="1"/>
          </p:cNvSpPr>
          <p:nvPr>
            <p:ph type="sldNum" sz="quarter" idx="10"/>
          </p:nvPr>
        </p:nvSpPr>
        <p:spPr/>
        <p:txBody>
          <a:bodyPr/>
          <a:lstStyle/>
          <a:p>
            <a:fld id="{C5F1E72C-7808-487C-969B-F4DC2B2396B1}" type="slidenum">
              <a:rPr lang="es-EC" smtClean="0"/>
              <a:t>15</a:t>
            </a:fld>
            <a:endParaRPr lang="es-EC"/>
          </a:p>
        </p:txBody>
      </p:sp>
    </p:spTree>
    <p:extLst>
      <p:ext uri="{BB962C8B-B14F-4D97-AF65-F5344CB8AC3E}">
        <p14:creationId xmlns:p14="http://schemas.microsoft.com/office/powerpoint/2010/main" val="1059903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Carlos</a:t>
            </a:r>
          </a:p>
        </p:txBody>
      </p:sp>
      <p:sp>
        <p:nvSpPr>
          <p:cNvPr id="4" name="Marcador de número de diapositiva 3"/>
          <p:cNvSpPr>
            <a:spLocks noGrp="1"/>
          </p:cNvSpPr>
          <p:nvPr>
            <p:ph type="sldNum" sz="quarter" idx="10"/>
          </p:nvPr>
        </p:nvSpPr>
        <p:spPr/>
        <p:txBody>
          <a:bodyPr/>
          <a:lstStyle/>
          <a:p>
            <a:fld id="{C5F1E72C-7808-487C-969B-F4DC2B2396B1}" type="slidenum">
              <a:rPr lang="es-EC" smtClean="0"/>
              <a:t>16</a:t>
            </a:fld>
            <a:endParaRPr lang="es-EC"/>
          </a:p>
        </p:txBody>
      </p:sp>
    </p:spTree>
    <p:extLst>
      <p:ext uri="{BB962C8B-B14F-4D97-AF65-F5344CB8AC3E}">
        <p14:creationId xmlns:p14="http://schemas.microsoft.com/office/powerpoint/2010/main" val="1124807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Carlos</a:t>
            </a:r>
          </a:p>
        </p:txBody>
      </p:sp>
      <p:sp>
        <p:nvSpPr>
          <p:cNvPr id="4" name="Marcador de número de diapositiva 3"/>
          <p:cNvSpPr>
            <a:spLocks noGrp="1"/>
          </p:cNvSpPr>
          <p:nvPr>
            <p:ph type="sldNum" sz="quarter" idx="10"/>
          </p:nvPr>
        </p:nvSpPr>
        <p:spPr/>
        <p:txBody>
          <a:bodyPr/>
          <a:lstStyle/>
          <a:p>
            <a:fld id="{C5F1E72C-7808-487C-969B-F4DC2B2396B1}" type="slidenum">
              <a:rPr lang="es-EC" smtClean="0"/>
              <a:t>17</a:t>
            </a:fld>
            <a:endParaRPr lang="es-EC"/>
          </a:p>
        </p:txBody>
      </p:sp>
    </p:spTree>
    <p:extLst>
      <p:ext uri="{BB962C8B-B14F-4D97-AF65-F5344CB8AC3E}">
        <p14:creationId xmlns:p14="http://schemas.microsoft.com/office/powerpoint/2010/main" val="2341430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Carlos</a:t>
            </a:r>
          </a:p>
        </p:txBody>
      </p:sp>
      <p:sp>
        <p:nvSpPr>
          <p:cNvPr id="4" name="Marcador de número de diapositiva 3"/>
          <p:cNvSpPr>
            <a:spLocks noGrp="1"/>
          </p:cNvSpPr>
          <p:nvPr>
            <p:ph type="sldNum" sz="quarter" idx="10"/>
          </p:nvPr>
        </p:nvSpPr>
        <p:spPr/>
        <p:txBody>
          <a:bodyPr/>
          <a:lstStyle/>
          <a:p>
            <a:fld id="{C5F1E72C-7808-487C-969B-F4DC2B2396B1}" type="slidenum">
              <a:rPr lang="es-EC" smtClean="0"/>
              <a:t>18</a:t>
            </a:fld>
            <a:endParaRPr lang="es-EC"/>
          </a:p>
        </p:txBody>
      </p:sp>
    </p:spTree>
    <p:extLst>
      <p:ext uri="{BB962C8B-B14F-4D97-AF65-F5344CB8AC3E}">
        <p14:creationId xmlns:p14="http://schemas.microsoft.com/office/powerpoint/2010/main" val="3972146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Carlos</a:t>
            </a:r>
          </a:p>
        </p:txBody>
      </p:sp>
      <p:sp>
        <p:nvSpPr>
          <p:cNvPr id="4" name="Marcador de número de diapositiva 3"/>
          <p:cNvSpPr>
            <a:spLocks noGrp="1"/>
          </p:cNvSpPr>
          <p:nvPr>
            <p:ph type="sldNum" sz="quarter" idx="10"/>
          </p:nvPr>
        </p:nvSpPr>
        <p:spPr/>
        <p:txBody>
          <a:bodyPr/>
          <a:lstStyle/>
          <a:p>
            <a:fld id="{C5F1E72C-7808-487C-969B-F4DC2B2396B1}" type="slidenum">
              <a:rPr lang="es-EC" smtClean="0"/>
              <a:t>19</a:t>
            </a:fld>
            <a:endParaRPr lang="es-EC"/>
          </a:p>
        </p:txBody>
      </p:sp>
    </p:spTree>
    <p:extLst>
      <p:ext uri="{BB962C8B-B14F-4D97-AF65-F5344CB8AC3E}">
        <p14:creationId xmlns:p14="http://schemas.microsoft.com/office/powerpoint/2010/main" val="1940473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Carlos</a:t>
            </a:r>
          </a:p>
        </p:txBody>
      </p:sp>
      <p:sp>
        <p:nvSpPr>
          <p:cNvPr id="4" name="Marcador de número de diapositiva 3"/>
          <p:cNvSpPr>
            <a:spLocks noGrp="1"/>
          </p:cNvSpPr>
          <p:nvPr>
            <p:ph type="sldNum" sz="quarter" idx="10"/>
          </p:nvPr>
        </p:nvSpPr>
        <p:spPr/>
        <p:txBody>
          <a:bodyPr/>
          <a:lstStyle/>
          <a:p>
            <a:fld id="{C5F1E72C-7808-487C-969B-F4DC2B2396B1}" type="slidenum">
              <a:rPr lang="es-EC" smtClean="0"/>
              <a:t>20</a:t>
            </a:fld>
            <a:endParaRPr lang="es-EC"/>
          </a:p>
        </p:txBody>
      </p:sp>
    </p:spTree>
    <p:extLst>
      <p:ext uri="{BB962C8B-B14F-4D97-AF65-F5344CB8AC3E}">
        <p14:creationId xmlns:p14="http://schemas.microsoft.com/office/powerpoint/2010/main" val="930980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Lenin</a:t>
            </a:r>
          </a:p>
        </p:txBody>
      </p:sp>
      <p:sp>
        <p:nvSpPr>
          <p:cNvPr id="4" name="Marcador de número de diapositiva 3"/>
          <p:cNvSpPr>
            <a:spLocks noGrp="1"/>
          </p:cNvSpPr>
          <p:nvPr>
            <p:ph type="sldNum" sz="quarter" idx="10"/>
          </p:nvPr>
        </p:nvSpPr>
        <p:spPr/>
        <p:txBody>
          <a:bodyPr/>
          <a:lstStyle/>
          <a:p>
            <a:fld id="{C5F1E72C-7808-487C-969B-F4DC2B2396B1}" type="slidenum">
              <a:rPr lang="es-EC" smtClean="0"/>
              <a:t>2</a:t>
            </a:fld>
            <a:endParaRPr lang="es-EC"/>
          </a:p>
        </p:txBody>
      </p:sp>
    </p:spTree>
    <p:extLst>
      <p:ext uri="{BB962C8B-B14F-4D97-AF65-F5344CB8AC3E}">
        <p14:creationId xmlns:p14="http://schemas.microsoft.com/office/powerpoint/2010/main" val="2097510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Carlos</a:t>
            </a:r>
          </a:p>
        </p:txBody>
      </p:sp>
      <p:sp>
        <p:nvSpPr>
          <p:cNvPr id="4" name="Marcador de número de diapositiva 3"/>
          <p:cNvSpPr>
            <a:spLocks noGrp="1"/>
          </p:cNvSpPr>
          <p:nvPr>
            <p:ph type="sldNum" sz="quarter" idx="10"/>
          </p:nvPr>
        </p:nvSpPr>
        <p:spPr/>
        <p:txBody>
          <a:bodyPr/>
          <a:lstStyle/>
          <a:p>
            <a:fld id="{C5F1E72C-7808-487C-969B-F4DC2B2396B1}" type="slidenum">
              <a:rPr lang="es-EC" smtClean="0"/>
              <a:t>21</a:t>
            </a:fld>
            <a:endParaRPr lang="es-EC"/>
          </a:p>
        </p:txBody>
      </p:sp>
    </p:spTree>
    <p:extLst>
      <p:ext uri="{BB962C8B-B14F-4D97-AF65-F5344CB8AC3E}">
        <p14:creationId xmlns:p14="http://schemas.microsoft.com/office/powerpoint/2010/main" val="3513767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Lenin</a:t>
            </a:r>
          </a:p>
        </p:txBody>
      </p:sp>
      <p:sp>
        <p:nvSpPr>
          <p:cNvPr id="4" name="Marcador de número de diapositiva 3"/>
          <p:cNvSpPr>
            <a:spLocks noGrp="1"/>
          </p:cNvSpPr>
          <p:nvPr>
            <p:ph type="sldNum" sz="quarter" idx="10"/>
          </p:nvPr>
        </p:nvSpPr>
        <p:spPr/>
        <p:txBody>
          <a:bodyPr/>
          <a:lstStyle/>
          <a:p>
            <a:fld id="{C5F1E72C-7808-487C-969B-F4DC2B2396B1}" type="slidenum">
              <a:rPr lang="es-EC" smtClean="0"/>
              <a:t>22</a:t>
            </a:fld>
            <a:endParaRPr lang="es-EC"/>
          </a:p>
        </p:txBody>
      </p:sp>
    </p:spTree>
    <p:extLst>
      <p:ext uri="{BB962C8B-B14F-4D97-AF65-F5344CB8AC3E}">
        <p14:creationId xmlns:p14="http://schemas.microsoft.com/office/powerpoint/2010/main" val="1259591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Lenin</a:t>
            </a:r>
          </a:p>
        </p:txBody>
      </p:sp>
      <p:sp>
        <p:nvSpPr>
          <p:cNvPr id="4" name="Marcador de número de diapositiva 3"/>
          <p:cNvSpPr>
            <a:spLocks noGrp="1"/>
          </p:cNvSpPr>
          <p:nvPr>
            <p:ph type="sldNum" sz="quarter" idx="10"/>
          </p:nvPr>
        </p:nvSpPr>
        <p:spPr/>
        <p:txBody>
          <a:bodyPr/>
          <a:lstStyle/>
          <a:p>
            <a:fld id="{C5F1E72C-7808-487C-969B-F4DC2B2396B1}" type="slidenum">
              <a:rPr lang="es-EC" smtClean="0"/>
              <a:t>23</a:t>
            </a:fld>
            <a:endParaRPr lang="es-EC"/>
          </a:p>
        </p:txBody>
      </p:sp>
    </p:spTree>
    <p:extLst>
      <p:ext uri="{BB962C8B-B14F-4D97-AF65-F5344CB8AC3E}">
        <p14:creationId xmlns:p14="http://schemas.microsoft.com/office/powerpoint/2010/main" val="18986501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Lenin</a:t>
            </a:r>
          </a:p>
        </p:txBody>
      </p:sp>
      <p:sp>
        <p:nvSpPr>
          <p:cNvPr id="4" name="Marcador de número de diapositiva 3"/>
          <p:cNvSpPr>
            <a:spLocks noGrp="1"/>
          </p:cNvSpPr>
          <p:nvPr>
            <p:ph type="sldNum" sz="quarter" idx="10"/>
          </p:nvPr>
        </p:nvSpPr>
        <p:spPr/>
        <p:txBody>
          <a:bodyPr/>
          <a:lstStyle/>
          <a:p>
            <a:fld id="{C5F1E72C-7808-487C-969B-F4DC2B2396B1}" type="slidenum">
              <a:rPr lang="es-EC" smtClean="0"/>
              <a:t>24</a:t>
            </a:fld>
            <a:endParaRPr lang="es-EC"/>
          </a:p>
        </p:txBody>
      </p:sp>
    </p:spTree>
    <p:extLst>
      <p:ext uri="{BB962C8B-B14F-4D97-AF65-F5344CB8AC3E}">
        <p14:creationId xmlns:p14="http://schemas.microsoft.com/office/powerpoint/2010/main" val="2015373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Carlos</a:t>
            </a:r>
          </a:p>
        </p:txBody>
      </p:sp>
      <p:sp>
        <p:nvSpPr>
          <p:cNvPr id="4" name="Marcador de número de diapositiva 3"/>
          <p:cNvSpPr>
            <a:spLocks noGrp="1"/>
          </p:cNvSpPr>
          <p:nvPr>
            <p:ph type="sldNum" sz="quarter" idx="10"/>
          </p:nvPr>
        </p:nvSpPr>
        <p:spPr/>
        <p:txBody>
          <a:bodyPr/>
          <a:lstStyle/>
          <a:p>
            <a:fld id="{C5F1E72C-7808-487C-969B-F4DC2B2396B1}" type="slidenum">
              <a:rPr lang="es-EC" smtClean="0"/>
              <a:t>25</a:t>
            </a:fld>
            <a:endParaRPr lang="es-EC"/>
          </a:p>
        </p:txBody>
      </p:sp>
    </p:spTree>
    <p:extLst>
      <p:ext uri="{BB962C8B-B14F-4D97-AF65-F5344CB8AC3E}">
        <p14:creationId xmlns:p14="http://schemas.microsoft.com/office/powerpoint/2010/main" val="19836024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Carlos</a:t>
            </a:r>
          </a:p>
        </p:txBody>
      </p:sp>
      <p:sp>
        <p:nvSpPr>
          <p:cNvPr id="4" name="Marcador de número de diapositiva 3"/>
          <p:cNvSpPr>
            <a:spLocks noGrp="1"/>
          </p:cNvSpPr>
          <p:nvPr>
            <p:ph type="sldNum" sz="quarter" idx="10"/>
          </p:nvPr>
        </p:nvSpPr>
        <p:spPr/>
        <p:txBody>
          <a:bodyPr/>
          <a:lstStyle/>
          <a:p>
            <a:fld id="{C5F1E72C-7808-487C-969B-F4DC2B2396B1}" type="slidenum">
              <a:rPr lang="es-EC" smtClean="0"/>
              <a:t>26</a:t>
            </a:fld>
            <a:endParaRPr lang="es-EC"/>
          </a:p>
        </p:txBody>
      </p:sp>
    </p:spTree>
    <p:extLst>
      <p:ext uri="{BB962C8B-B14F-4D97-AF65-F5344CB8AC3E}">
        <p14:creationId xmlns:p14="http://schemas.microsoft.com/office/powerpoint/2010/main" val="21494842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Carlos</a:t>
            </a:r>
          </a:p>
        </p:txBody>
      </p:sp>
      <p:sp>
        <p:nvSpPr>
          <p:cNvPr id="4" name="Marcador de número de diapositiva 3"/>
          <p:cNvSpPr>
            <a:spLocks noGrp="1"/>
          </p:cNvSpPr>
          <p:nvPr>
            <p:ph type="sldNum" sz="quarter" idx="10"/>
          </p:nvPr>
        </p:nvSpPr>
        <p:spPr/>
        <p:txBody>
          <a:bodyPr/>
          <a:lstStyle/>
          <a:p>
            <a:fld id="{C5F1E72C-7808-487C-969B-F4DC2B2396B1}" type="slidenum">
              <a:rPr lang="es-EC" smtClean="0"/>
              <a:t>27</a:t>
            </a:fld>
            <a:endParaRPr lang="es-EC"/>
          </a:p>
        </p:txBody>
      </p:sp>
    </p:spTree>
    <p:extLst>
      <p:ext uri="{BB962C8B-B14F-4D97-AF65-F5344CB8AC3E}">
        <p14:creationId xmlns:p14="http://schemas.microsoft.com/office/powerpoint/2010/main" val="2710999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Carlos</a:t>
            </a:r>
          </a:p>
        </p:txBody>
      </p:sp>
      <p:sp>
        <p:nvSpPr>
          <p:cNvPr id="4" name="Marcador de número de diapositiva 3"/>
          <p:cNvSpPr>
            <a:spLocks noGrp="1"/>
          </p:cNvSpPr>
          <p:nvPr>
            <p:ph type="sldNum" sz="quarter" idx="10"/>
          </p:nvPr>
        </p:nvSpPr>
        <p:spPr/>
        <p:txBody>
          <a:bodyPr/>
          <a:lstStyle/>
          <a:p>
            <a:fld id="{C5F1E72C-7808-487C-969B-F4DC2B2396B1}" type="slidenum">
              <a:rPr lang="es-EC" smtClean="0"/>
              <a:t>28</a:t>
            </a:fld>
            <a:endParaRPr lang="es-EC"/>
          </a:p>
        </p:txBody>
      </p:sp>
    </p:spTree>
    <p:extLst>
      <p:ext uri="{BB962C8B-B14F-4D97-AF65-F5344CB8AC3E}">
        <p14:creationId xmlns:p14="http://schemas.microsoft.com/office/powerpoint/2010/main" val="33628378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Ambos</a:t>
            </a:r>
          </a:p>
        </p:txBody>
      </p:sp>
      <p:sp>
        <p:nvSpPr>
          <p:cNvPr id="4" name="Marcador de número de diapositiva 3"/>
          <p:cNvSpPr>
            <a:spLocks noGrp="1"/>
          </p:cNvSpPr>
          <p:nvPr>
            <p:ph type="sldNum" sz="quarter" idx="10"/>
          </p:nvPr>
        </p:nvSpPr>
        <p:spPr/>
        <p:txBody>
          <a:bodyPr/>
          <a:lstStyle/>
          <a:p>
            <a:fld id="{C5F1E72C-7808-487C-969B-F4DC2B2396B1}" type="slidenum">
              <a:rPr lang="es-EC" smtClean="0"/>
              <a:t>33</a:t>
            </a:fld>
            <a:endParaRPr lang="es-EC"/>
          </a:p>
        </p:txBody>
      </p:sp>
    </p:spTree>
    <p:extLst>
      <p:ext uri="{BB962C8B-B14F-4D97-AF65-F5344CB8AC3E}">
        <p14:creationId xmlns:p14="http://schemas.microsoft.com/office/powerpoint/2010/main" val="36080307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Ambos</a:t>
            </a:r>
          </a:p>
        </p:txBody>
      </p:sp>
      <p:sp>
        <p:nvSpPr>
          <p:cNvPr id="4" name="Marcador de número de diapositiva 3"/>
          <p:cNvSpPr>
            <a:spLocks noGrp="1"/>
          </p:cNvSpPr>
          <p:nvPr>
            <p:ph type="sldNum" sz="quarter" idx="10"/>
          </p:nvPr>
        </p:nvSpPr>
        <p:spPr/>
        <p:txBody>
          <a:bodyPr/>
          <a:lstStyle/>
          <a:p>
            <a:fld id="{C5F1E72C-7808-487C-969B-F4DC2B2396B1}" type="slidenum">
              <a:rPr lang="es-EC" smtClean="0"/>
              <a:t>34</a:t>
            </a:fld>
            <a:endParaRPr lang="es-EC"/>
          </a:p>
        </p:txBody>
      </p:sp>
    </p:spTree>
    <p:extLst>
      <p:ext uri="{BB962C8B-B14F-4D97-AF65-F5344CB8AC3E}">
        <p14:creationId xmlns:p14="http://schemas.microsoft.com/office/powerpoint/2010/main" val="4061947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Lenin</a:t>
            </a:r>
          </a:p>
        </p:txBody>
      </p:sp>
      <p:sp>
        <p:nvSpPr>
          <p:cNvPr id="4" name="Marcador de número de diapositiva 3"/>
          <p:cNvSpPr>
            <a:spLocks noGrp="1"/>
          </p:cNvSpPr>
          <p:nvPr>
            <p:ph type="sldNum" sz="quarter" idx="10"/>
          </p:nvPr>
        </p:nvSpPr>
        <p:spPr/>
        <p:txBody>
          <a:bodyPr/>
          <a:lstStyle/>
          <a:p>
            <a:fld id="{C5F1E72C-7808-487C-969B-F4DC2B2396B1}" type="slidenum">
              <a:rPr lang="es-EC" smtClean="0"/>
              <a:t>3</a:t>
            </a:fld>
            <a:endParaRPr lang="es-EC"/>
          </a:p>
        </p:txBody>
      </p:sp>
    </p:spTree>
    <p:extLst>
      <p:ext uri="{BB962C8B-B14F-4D97-AF65-F5344CB8AC3E}">
        <p14:creationId xmlns:p14="http://schemas.microsoft.com/office/powerpoint/2010/main" val="27984719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Ambos</a:t>
            </a:r>
          </a:p>
        </p:txBody>
      </p:sp>
      <p:sp>
        <p:nvSpPr>
          <p:cNvPr id="4" name="Marcador de número de diapositiva 3"/>
          <p:cNvSpPr>
            <a:spLocks noGrp="1"/>
          </p:cNvSpPr>
          <p:nvPr>
            <p:ph type="sldNum" sz="quarter" idx="10"/>
          </p:nvPr>
        </p:nvSpPr>
        <p:spPr/>
        <p:txBody>
          <a:bodyPr/>
          <a:lstStyle/>
          <a:p>
            <a:fld id="{C5F1E72C-7808-487C-969B-F4DC2B2396B1}" type="slidenum">
              <a:rPr lang="es-EC" smtClean="0"/>
              <a:t>35</a:t>
            </a:fld>
            <a:endParaRPr lang="es-EC"/>
          </a:p>
        </p:txBody>
      </p:sp>
    </p:spTree>
    <p:extLst>
      <p:ext uri="{BB962C8B-B14F-4D97-AF65-F5344CB8AC3E}">
        <p14:creationId xmlns:p14="http://schemas.microsoft.com/office/powerpoint/2010/main" val="37004756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Ambos</a:t>
            </a:r>
          </a:p>
        </p:txBody>
      </p:sp>
      <p:sp>
        <p:nvSpPr>
          <p:cNvPr id="4" name="Marcador de número de diapositiva 3"/>
          <p:cNvSpPr>
            <a:spLocks noGrp="1"/>
          </p:cNvSpPr>
          <p:nvPr>
            <p:ph type="sldNum" sz="quarter" idx="10"/>
          </p:nvPr>
        </p:nvSpPr>
        <p:spPr/>
        <p:txBody>
          <a:bodyPr/>
          <a:lstStyle/>
          <a:p>
            <a:fld id="{C5F1E72C-7808-487C-969B-F4DC2B2396B1}" type="slidenum">
              <a:rPr lang="es-EC" smtClean="0"/>
              <a:t>36</a:t>
            </a:fld>
            <a:endParaRPr lang="es-EC"/>
          </a:p>
        </p:txBody>
      </p:sp>
    </p:spTree>
    <p:extLst>
      <p:ext uri="{BB962C8B-B14F-4D97-AF65-F5344CB8AC3E}">
        <p14:creationId xmlns:p14="http://schemas.microsoft.com/office/powerpoint/2010/main" val="5187367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Ambos</a:t>
            </a:r>
          </a:p>
        </p:txBody>
      </p:sp>
      <p:sp>
        <p:nvSpPr>
          <p:cNvPr id="4" name="Marcador de número de diapositiva 3"/>
          <p:cNvSpPr>
            <a:spLocks noGrp="1"/>
          </p:cNvSpPr>
          <p:nvPr>
            <p:ph type="sldNum" sz="quarter" idx="10"/>
          </p:nvPr>
        </p:nvSpPr>
        <p:spPr/>
        <p:txBody>
          <a:bodyPr/>
          <a:lstStyle/>
          <a:p>
            <a:fld id="{C5F1E72C-7808-487C-969B-F4DC2B2396B1}" type="slidenum">
              <a:rPr lang="es-EC" smtClean="0"/>
              <a:t>38</a:t>
            </a:fld>
            <a:endParaRPr lang="es-EC"/>
          </a:p>
        </p:txBody>
      </p:sp>
    </p:spTree>
    <p:extLst>
      <p:ext uri="{BB962C8B-B14F-4D97-AF65-F5344CB8AC3E}">
        <p14:creationId xmlns:p14="http://schemas.microsoft.com/office/powerpoint/2010/main" val="3987479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Carlos</a:t>
            </a:r>
          </a:p>
        </p:txBody>
      </p:sp>
      <p:sp>
        <p:nvSpPr>
          <p:cNvPr id="4" name="Marcador de número de diapositiva 3"/>
          <p:cNvSpPr>
            <a:spLocks noGrp="1"/>
          </p:cNvSpPr>
          <p:nvPr>
            <p:ph type="sldNum" sz="quarter" idx="10"/>
          </p:nvPr>
        </p:nvSpPr>
        <p:spPr/>
        <p:txBody>
          <a:bodyPr/>
          <a:lstStyle/>
          <a:p>
            <a:fld id="{C5F1E72C-7808-487C-969B-F4DC2B2396B1}" type="slidenum">
              <a:rPr lang="es-EC" smtClean="0"/>
              <a:t>4</a:t>
            </a:fld>
            <a:endParaRPr lang="es-EC"/>
          </a:p>
        </p:txBody>
      </p:sp>
    </p:spTree>
    <p:extLst>
      <p:ext uri="{BB962C8B-B14F-4D97-AF65-F5344CB8AC3E}">
        <p14:creationId xmlns:p14="http://schemas.microsoft.com/office/powerpoint/2010/main" val="3935781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Lenin</a:t>
            </a:r>
          </a:p>
        </p:txBody>
      </p:sp>
      <p:sp>
        <p:nvSpPr>
          <p:cNvPr id="4" name="Marcador de número de diapositiva 3"/>
          <p:cNvSpPr>
            <a:spLocks noGrp="1"/>
          </p:cNvSpPr>
          <p:nvPr>
            <p:ph type="sldNum" sz="quarter" idx="10"/>
          </p:nvPr>
        </p:nvSpPr>
        <p:spPr/>
        <p:txBody>
          <a:bodyPr/>
          <a:lstStyle/>
          <a:p>
            <a:fld id="{C5F1E72C-7808-487C-969B-F4DC2B2396B1}" type="slidenum">
              <a:rPr lang="es-EC" smtClean="0"/>
              <a:t>5</a:t>
            </a:fld>
            <a:endParaRPr lang="es-EC"/>
          </a:p>
        </p:txBody>
      </p:sp>
    </p:spTree>
    <p:extLst>
      <p:ext uri="{BB962C8B-B14F-4D97-AF65-F5344CB8AC3E}">
        <p14:creationId xmlns:p14="http://schemas.microsoft.com/office/powerpoint/2010/main" val="482671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Lenin</a:t>
            </a:r>
          </a:p>
        </p:txBody>
      </p:sp>
      <p:sp>
        <p:nvSpPr>
          <p:cNvPr id="4" name="Marcador de número de diapositiva 3"/>
          <p:cNvSpPr>
            <a:spLocks noGrp="1"/>
          </p:cNvSpPr>
          <p:nvPr>
            <p:ph type="sldNum" sz="quarter" idx="10"/>
          </p:nvPr>
        </p:nvSpPr>
        <p:spPr/>
        <p:txBody>
          <a:bodyPr/>
          <a:lstStyle/>
          <a:p>
            <a:fld id="{C5F1E72C-7808-487C-969B-F4DC2B2396B1}" type="slidenum">
              <a:rPr lang="es-EC" smtClean="0"/>
              <a:t>6</a:t>
            </a:fld>
            <a:endParaRPr lang="es-EC"/>
          </a:p>
        </p:txBody>
      </p:sp>
    </p:spTree>
    <p:extLst>
      <p:ext uri="{BB962C8B-B14F-4D97-AF65-F5344CB8AC3E}">
        <p14:creationId xmlns:p14="http://schemas.microsoft.com/office/powerpoint/2010/main" val="1332615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Lenin</a:t>
            </a:r>
          </a:p>
        </p:txBody>
      </p:sp>
      <p:sp>
        <p:nvSpPr>
          <p:cNvPr id="4" name="Marcador de número de diapositiva 3"/>
          <p:cNvSpPr>
            <a:spLocks noGrp="1"/>
          </p:cNvSpPr>
          <p:nvPr>
            <p:ph type="sldNum" sz="quarter" idx="10"/>
          </p:nvPr>
        </p:nvSpPr>
        <p:spPr/>
        <p:txBody>
          <a:bodyPr/>
          <a:lstStyle/>
          <a:p>
            <a:fld id="{C5F1E72C-7808-487C-969B-F4DC2B2396B1}" type="slidenum">
              <a:rPr lang="es-EC" smtClean="0"/>
              <a:t>7</a:t>
            </a:fld>
            <a:endParaRPr lang="es-EC"/>
          </a:p>
        </p:txBody>
      </p:sp>
    </p:spTree>
    <p:extLst>
      <p:ext uri="{BB962C8B-B14F-4D97-AF65-F5344CB8AC3E}">
        <p14:creationId xmlns:p14="http://schemas.microsoft.com/office/powerpoint/2010/main" val="3179792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Carlos</a:t>
            </a:r>
          </a:p>
        </p:txBody>
      </p:sp>
      <p:sp>
        <p:nvSpPr>
          <p:cNvPr id="4" name="Marcador de número de diapositiva 3"/>
          <p:cNvSpPr>
            <a:spLocks noGrp="1"/>
          </p:cNvSpPr>
          <p:nvPr>
            <p:ph type="sldNum" sz="quarter" idx="10"/>
          </p:nvPr>
        </p:nvSpPr>
        <p:spPr/>
        <p:txBody>
          <a:bodyPr/>
          <a:lstStyle/>
          <a:p>
            <a:fld id="{C5F1E72C-7808-487C-969B-F4DC2B2396B1}" type="slidenum">
              <a:rPr lang="es-EC" smtClean="0"/>
              <a:t>8</a:t>
            </a:fld>
            <a:endParaRPr lang="es-EC"/>
          </a:p>
        </p:txBody>
      </p:sp>
    </p:spTree>
    <p:extLst>
      <p:ext uri="{BB962C8B-B14F-4D97-AF65-F5344CB8AC3E}">
        <p14:creationId xmlns:p14="http://schemas.microsoft.com/office/powerpoint/2010/main" val="3705235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Lenin</a:t>
            </a:r>
          </a:p>
        </p:txBody>
      </p:sp>
      <p:sp>
        <p:nvSpPr>
          <p:cNvPr id="4" name="Marcador de número de diapositiva 3"/>
          <p:cNvSpPr>
            <a:spLocks noGrp="1"/>
          </p:cNvSpPr>
          <p:nvPr>
            <p:ph type="sldNum" sz="quarter" idx="10"/>
          </p:nvPr>
        </p:nvSpPr>
        <p:spPr/>
        <p:txBody>
          <a:bodyPr/>
          <a:lstStyle/>
          <a:p>
            <a:fld id="{C5F1E72C-7808-487C-969B-F4DC2B2396B1}" type="slidenum">
              <a:rPr lang="es-EC" smtClean="0"/>
              <a:t>9</a:t>
            </a:fld>
            <a:endParaRPr lang="es-EC"/>
          </a:p>
        </p:txBody>
      </p:sp>
    </p:spTree>
    <p:extLst>
      <p:ext uri="{BB962C8B-B14F-4D97-AF65-F5344CB8AC3E}">
        <p14:creationId xmlns:p14="http://schemas.microsoft.com/office/powerpoint/2010/main" val="3554224961"/>
      </p:ext>
    </p:extLst>
  </p:cSld>
  <p:clrMapOvr>
    <a:masterClrMapping/>
  </p:clrMapOvr>
</p:notes>
</file>

<file path=ppt/slideLayouts/_rels/slideLayout1.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2.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 y="1340409"/>
            <a:ext cx="9780785" cy="4208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890760" y="350521"/>
            <a:ext cx="2328005" cy="519813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s-ES" dirty="0"/>
              <a:t>Haga clic para modificar el estilo de título del patrón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B17E4BB-8E33-4277-9117-5178F737BFAD}" type="datetime1">
              <a:rPr lang="es-EC" smtClean="0"/>
              <a:t>5/2/2019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082FD7D-7C90-4626-A6B6-E135C4AE366A}" type="slidenum">
              <a:rPr lang="es-EC" smtClean="0"/>
              <a:t>‹Nº›</a:t>
            </a:fld>
            <a:endParaRPr lang="es-EC"/>
          </a:p>
        </p:txBody>
      </p:sp>
      <p:pic>
        <p:nvPicPr>
          <p:cNvPr id="9" name="8 Imagen"/>
          <p:cNvPicPr/>
          <p:nvPr userDrawn="1"/>
        </p:nvPicPr>
        <p:blipFill>
          <a:blip r:embed="rId2" cstate="print">
            <a:extLst>
              <a:ext uri="{BEBA8EAE-BF5A-486C-A8C5-ECC9F3942E4B}">
                <a14:imgProps xmlns:a14="http://schemas.microsoft.com/office/drawing/2010/main">
                  <a14:imgLayer r:embed="rId3">
                    <a14:imgEffect>
                      <a14:backgroundRemoval t="612" b="100000" l="9966" r="96220"/>
                    </a14:imgEffect>
                  </a14:imgLayer>
                </a14:imgProps>
              </a:ext>
              <a:ext uri="{28A0092B-C50C-407E-A947-70E740481C1C}">
                <a14:useLocalDpi xmlns:a14="http://schemas.microsoft.com/office/drawing/2010/main" val="0"/>
              </a:ext>
            </a:extLst>
          </a:blip>
          <a:srcRect/>
          <a:stretch>
            <a:fillRect/>
          </a:stretch>
        </p:blipFill>
        <p:spPr bwMode="auto">
          <a:xfrm>
            <a:off x="9161825" y="5548659"/>
            <a:ext cx="1158875" cy="1205013"/>
          </a:xfrm>
          <a:prstGeom prst="rect">
            <a:avLst/>
          </a:prstGeom>
          <a:noFill/>
          <a:ln>
            <a:noFill/>
          </a:ln>
          <a:extLst/>
        </p:spPr>
      </p:pic>
      <p:pic>
        <p:nvPicPr>
          <p:cNvPr id="10" name="Picture 2" descr="Resultado de imagen para senescyt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04188" y="5498306"/>
            <a:ext cx="2343150" cy="14644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Resultado de imagen para becas ensamble senescyt"/>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25721" r="25362"/>
          <a:stretch/>
        </p:blipFill>
        <p:spPr bwMode="auto">
          <a:xfrm>
            <a:off x="7587026" y="5702622"/>
            <a:ext cx="1549237" cy="9904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esultado de imagen para logo ESPE"/>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47955" y="50460"/>
            <a:ext cx="4207438" cy="108664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F:\Dpto. Ciencias Energía y Mecánica.jpg"/>
          <p:cNvPicPr/>
          <p:nvPr userDrawn="1"/>
        </p:nvPicPr>
        <p:blipFill rotWithShape="1">
          <a:blip r:embed="rId7" cstate="print">
            <a:extLst>
              <a:ext uri="{BEBA8EAE-BF5A-486C-A8C5-ECC9F3942E4B}">
                <a14:imgProps xmlns:a14="http://schemas.microsoft.com/office/drawing/2010/main">
                  <a14:imgLayer r:embed="rId8">
                    <a14:imgEffect>
                      <a14:backgroundRemoval t="5764" b="70317" l="6809" r="94894"/>
                    </a14:imgEffect>
                  </a14:imgLayer>
                </a14:imgProps>
              </a:ext>
              <a:ext uri="{28A0092B-C50C-407E-A947-70E740481C1C}">
                <a14:useLocalDpi xmlns:a14="http://schemas.microsoft.com/office/drawing/2010/main" val="0"/>
              </a:ext>
            </a:extLst>
          </a:blip>
          <a:srcRect l="-2079" t="4271" r="8237" b="31209"/>
          <a:stretch/>
        </p:blipFill>
        <p:spPr bwMode="auto">
          <a:xfrm>
            <a:off x="4488707" y="50460"/>
            <a:ext cx="1723498" cy="1171972"/>
          </a:xfrm>
          <a:prstGeom prst="rect">
            <a:avLst/>
          </a:prstGeom>
          <a:noFill/>
          <a:extLst/>
        </p:spPr>
      </p:pic>
      <p:pic>
        <p:nvPicPr>
          <p:cNvPr id="15" name="Picture 2" descr="http://decem.espe.edu.ec/wp-content/uploads/2015/08/logo-reolog%C3%ADa.jp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0320700" y="5636061"/>
            <a:ext cx="1847831" cy="1085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905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45E79A8-0415-4423-8B69-DFB5EB81BAF7}" type="datetime1">
              <a:rPr lang="es-EC" smtClean="0"/>
              <a:t>5/2/2019</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2082FD7D-7C90-4626-A6B6-E135C4AE366A}" type="slidenum">
              <a:rPr lang="es-EC" smtClean="0"/>
              <a:t>‹Nº›</a:t>
            </a:fld>
            <a:endParaRPr lang="es-EC"/>
          </a:p>
        </p:txBody>
      </p:sp>
    </p:spTree>
    <p:extLst>
      <p:ext uri="{BB962C8B-B14F-4D97-AF65-F5344CB8AC3E}">
        <p14:creationId xmlns:p14="http://schemas.microsoft.com/office/powerpoint/2010/main" val="1043711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4EB0561-CC24-47FC-A159-2AAD2D45B1EE}" type="datetime1">
              <a:rPr lang="es-EC" smtClean="0"/>
              <a:t>5/2/2019</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2082FD7D-7C90-4626-A6B6-E135C4AE366A}" type="slidenum">
              <a:rPr lang="es-EC" smtClean="0"/>
              <a:t>‹Nº›</a:t>
            </a:fld>
            <a:endParaRPr lang="es-EC"/>
          </a:p>
        </p:txBody>
      </p:sp>
    </p:spTree>
    <p:extLst>
      <p:ext uri="{BB962C8B-B14F-4D97-AF65-F5344CB8AC3E}">
        <p14:creationId xmlns:p14="http://schemas.microsoft.com/office/powerpoint/2010/main" val="324619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52C79E8-8F89-4A0B-8F1D-5196BE66554C}" type="datetime1">
              <a:rPr lang="es-EC" smtClean="0"/>
              <a:t>5/2/2019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082FD7D-7C90-4626-A6B6-E135C4AE366A}" type="slidenum">
              <a:rPr lang="es-EC" smtClean="0"/>
              <a:t>‹Nº›</a:t>
            </a:fld>
            <a:endParaRPr lang="es-EC"/>
          </a:p>
        </p:txBody>
      </p:sp>
    </p:spTree>
    <p:extLst>
      <p:ext uri="{BB962C8B-B14F-4D97-AF65-F5344CB8AC3E}">
        <p14:creationId xmlns:p14="http://schemas.microsoft.com/office/powerpoint/2010/main" val="2275658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EB40C117-7485-464D-9B7A-0CA40C5F3F81}" type="datetime1">
              <a:rPr lang="es-EC" smtClean="0"/>
              <a:t>5/2/2019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082FD7D-7C90-4626-A6B6-E135C4AE366A}" type="slidenum">
              <a:rPr lang="es-EC" smtClean="0"/>
              <a:t>‹Nº›</a:t>
            </a:fld>
            <a:endParaRPr lang="es-EC"/>
          </a:p>
        </p:txBody>
      </p:sp>
    </p:spTree>
    <p:extLst>
      <p:ext uri="{BB962C8B-B14F-4D97-AF65-F5344CB8AC3E}">
        <p14:creationId xmlns:p14="http://schemas.microsoft.com/office/powerpoint/2010/main" val="2275351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D8727FE3-0260-4216-ADDA-5E3247135A21}" type="datetime1">
              <a:rPr lang="es-EC" smtClean="0"/>
              <a:t>5/2/2019</a:t>
            </a:fld>
            <a:endParaRPr lang="es-EC"/>
          </a:p>
        </p:txBody>
      </p:sp>
      <p:sp>
        <p:nvSpPr>
          <p:cNvPr id="9" name="Footer Placeholder 8"/>
          <p:cNvSpPr>
            <a:spLocks noGrp="1"/>
          </p:cNvSpPr>
          <p:nvPr>
            <p:ph type="ftr" sz="quarter" idx="11"/>
          </p:nvPr>
        </p:nvSpPr>
        <p:spPr/>
        <p:txBody>
          <a:bodyPr/>
          <a:lstStyle/>
          <a:p>
            <a:endParaRPr lang="es-EC"/>
          </a:p>
        </p:txBody>
      </p:sp>
      <p:sp>
        <p:nvSpPr>
          <p:cNvPr id="10" name="Slide Number Placeholder 9"/>
          <p:cNvSpPr>
            <a:spLocks noGrp="1"/>
          </p:cNvSpPr>
          <p:nvPr>
            <p:ph type="sldNum" sz="quarter" idx="12"/>
          </p:nvPr>
        </p:nvSpPr>
        <p:spPr/>
        <p:txBody>
          <a:bodyPr/>
          <a:lstStyle/>
          <a:p>
            <a:fld id="{2082FD7D-7C90-4626-A6B6-E135C4AE366A}" type="slidenum">
              <a:rPr lang="es-EC" smtClean="0"/>
              <a:t>‹Nº›</a:t>
            </a:fld>
            <a:endParaRPr lang="es-EC"/>
          </a:p>
        </p:txBody>
      </p:sp>
    </p:spTree>
    <p:extLst>
      <p:ext uri="{BB962C8B-B14F-4D97-AF65-F5344CB8AC3E}">
        <p14:creationId xmlns:p14="http://schemas.microsoft.com/office/powerpoint/2010/main" val="1844515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Date Placeholder 1"/>
          <p:cNvSpPr>
            <a:spLocks noGrp="1"/>
          </p:cNvSpPr>
          <p:nvPr>
            <p:ph type="dt" sz="half" idx="10"/>
          </p:nvPr>
        </p:nvSpPr>
        <p:spPr/>
        <p:txBody>
          <a:bodyPr/>
          <a:lstStyle/>
          <a:p>
            <a:fld id="{B5A3E1C9-9072-4C36-9E00-501EA3B1A047}" type="datetime1">
              <a:rPr lang="es-EC" smtClean="0"/>
              <a:t>5/2/2019</a:t>
            </a:fld>
            <a:endParaRPr lang="es-EC"/>
          </a:p>
        </p:txBody>
      </p:sp>
      <p:sp>
        <p:nvSpPr>
          <p:cNvPr id="11" name="Footer Placeholder 10"/>
          <p:cNvSpPr>
            <a:spLocks noGrp="1"/>
          </p:cNvSpPr>
          <p:nvPr>
            <p:ph type="ftr" sz="quarter" idx="11"/>
          </p:nvPr>
        </p:nvSpPr>
        <p:spPr/>
        <p:txBody>
          <a:bodyPr/>
          <a:lstStyle/>
          <a:p>
            <a:endParaRPr lang="es-EC"/>
          </a:p>
        </p:txBody>
      </p:sp>
      <p:sp>
        <p:nvSpPr>
          <p:cNvPr id="12" name="Slide Number Placeholder 11"/>
          <p:cNvSpPr>
            <a:spLocks noGrp="1"/>
          </p:cNvSpPr>
          <p:nvPr>
            <p:ph type="sldNum" sz="quarter" idx="12"/>
          </p:nvPr>
        </p:nvSpPr>
        <p:spPr/>
        <p:txBody>
          <a:bodyPr/>
          <a:lstStyle/>
          <a:p>
            <a:fld id="{2082FD7D-7C90-4626-A6B6-E135C4AE366A}" type="slidenum">
              <a:rPr lang="es-EC" smtClean="0"/>
              <a:t>‹Nº›</a:t>
            </a:fld>
            <a:endParaRPr lang="es-EC"/>
          </a:p>
        </p:txBody>
      </p:sp>
    </p:spTree>
    <p:extLst>
      <p:ext uri="{BB962C8B-B14F-4D97-AF65-F5344CB8AC3E}">
        <p14:creationId xmlns:p14="http://schemas.microsoft.com/office/powerpoint/2010/main" val="3441616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2" name="Date Placeholder 1"/>
          <p:cNvSpPr>
            <a:spLocks noGrp="1"/>
          </p:cNvSpPr>
          <p:nvPr>
            <p:ph type="dt" sz="half" idx="10"/>
          </p:nvPr>
        </p:nvSpPr>
        <p:spPr/>
        <p:txBody>
          <a:bodyPr/>
          <a:lstStyle/>
          <a:p>
            <a:fld id="{75FD5EA1-7248-4BAB-ACE2-B91B4A9858DA}" type="datetime1">
              <a:rPr lang="es-EC" smtClean="0"/>
              <a:t>5/2/2019</a:t>
            </a:fld>
            <a:endParaRPr lang="es-EC"/>
          </a:p>
        </p:txBody>
      </p:sp>
      <p:sp>
        <p:nvSpPr>
          <p:cNvPr id="7" name="Footer Placeholder 6"/>
          <p:cNvSpPr>
            <a:spLocks noGrp="1"/>
          </p:cNvSpPr>
          <p:nvPr>
            <p:ph type="ftr" sz="quarter" idx="11"/>
          </p:nvPr>
        </p:nvSpPr>
        <p:spPr/>
        <p:txBody>
          <a:bodyPr/>
          <a:lstStyle/>
          <a:p>
            <a:endParaRPr lang="es-EC"/>
          </a:p>
        </p:txBody>
      </p:sp>
      <p:sp>
        <p:nvSpPr>
          <p:cNvPr id="8" name="Slide Number Placeholder 7"/>
          <p:cNvSpPr>
            <a:spLocks noGrp="1"/>
          </p:cNvSpPr>
          <p:nvPr>
            <p:ph type="sldNum" sz="quarter" idx="12"/>
          </p:nvPr>
        </p:nvSpPr>
        <p:spPr/>
        <p:txBody>
          <a:bodyPr/>
          <a:lstStyle/>
          <a:p>
            <a:fld id="{2082FD7D-7C90-4626-A6B6-E135C4AE366A}" type="slidenum">
              <a:rPr lang="es-EC" smtClean="0"/>
              <a:t>‹Nº›</a:t>
            </a:fld>
            <a:endParaRPr lang="es-EC"/>
          </a:p>
        </p:txBody>
      </p:sp>
    </p:spTree>
    <p:extLst>
      <p:ext uri="{BB962C8B-B14F-4D97-AF65-F5344CB8AC3E}">
        <p14:creationId xmlns:p14="http://schemas.microsoft.com/office/powerpoint/2010/main" val="802028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64B4DB4-C2F2-4CF5-A647-95264DDC57AA}" type="datetime1">
              <a:rPr lang="es-EC" smtClean="0"/>
              <a:t>5/2/2019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082FD7D-7C90-4626-A6B6-E135C4AE366A}" type="slidenum">
              <a:rPr lang="es-EC" smtClean="0"/>
              <a:t>‹Nº›</a:t>
            </a:fld>
            <a:endParaRPr lang="es-EC"/>
          </a:p>
        </p:txBody>
      </p:sp>
    </p:spTree>
    <p:extLst>
      <p:ext uri="{BB962C8B-B14F-4D97-AF65-F5344CB8AC3E}">
        <p14:creationId xmlns:p14="http://schemas.microsoft.com/office/powerpoint/2010/main" val="1121209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8" name="Date Placeholder 7"/>
          <p:cNvSpPr>
            <a:spLocks noGrp="1"/>
          </p:cNvSpPr>
          <p:nvPr>
            <p:ph type="dt" sz="half" idx="10"/>
          </p:nvPr>
        </p:nvSpPr>
        <p:spPr/>
        <p:txBody>
          <a:bodyPr/>
          <a:lstStyle/>
          <a:p>
            <a:fld id="{AE54CFB5-F9C9-4422-93D8-779ED5A63D45}" type="datetime1">
              <a:rPr lang="es-EC" smtClean="0"/>
              <a:t>5/2/2019</a:t>
            </a:fld>
            <a:endParaRPr lang="es-EC"/>
          </a:p>
        </p:txBody>
      </p:sp>
      <p:sp>
        <p:nvSpPr>
          <p:cNvPr id="9" name="Footer Placeholder 8"/>
          <p:cNvSpPr>
            <a:spLocks noGrp="1"/>
          </p:cNvSpPr>
          <p:nvPr>
            <p:ph type="ftr" sz="quarter" idx="11"/>
          </p:nvPr>
        </p:nvSpPr>
        <p:spPr/>
        <p:txBody>
          <a:bodyPr/>
          <a:lstStyle/>
          <a:p>
            <a:endParaRPr lang="es-EC"/>
          </a:p>
        </p:txBody>
      </p:sp>
      <p:sp>
        <p:nvSpPr>
          <p:cNvPr id="10" name="Slide Number Placeholder 9"/>
          <p:cNvSpPr>
            <a:spLocks noGrp="1"/>
          </p:cNvSpPr>
          <p:nvPr>
            <p:ph type="sldNum" sz="quarter" idx="12"/>
          </p:nvPr>
        </p:nvSpPr>
        <p:spPr/>
        <p:txBody>
          <a:bodyPr/>
          <a:lstStyle/>
          <a:p>
            <a:fld id="{2082FD7D-7C90-4626-A6B6-E135C4AE366A}" type="slidenum">
              <a:rPr lang="es-EC" smtClean="0"/>
              <a:t>‹Nº›</a:t>
            </a:fld>
            <a:endParaRPr lang="es-EC"/>
          </a:p>
        </p:txBody>
      </p:sp>
    </p:spTree>
    <p:extLst>
      <p:ext uri="{BB962C8B-B14F-4D97-AF65-F5344CB8AC3E}">
        <p14:creationId xmlns:p14="http://schemas.microsoft.com/office/powerpoint/2010/main" val="2181711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8" name="Date Placeholder 7"/>
          <p:cNvSpPr>
            <a:spLocks noGrp="1"/>
          </p:cNvSpPr>
          <p:nvPr>
            <p:ph type="dt" sz="half" idx="10"/>
          </p:nvPr>
        </p:nvSpPr>
        <p:spPr/>
        <p:txBody>
          <a:bodyPr/>
          <a:lstStyle/>
          <a:p>
            <a:fld id="{C1EDC3D5-712D-4F93-922A-A54EFA2A516E}" type="datetime1">
              <a:rPr lang="es-EC" smtClean="0"/>
              <a:t>5/2/2019</a:t>
            </a:fld>
            <a:endParaRPr lang="es-EC"/>
          </a:p>
        </p:txBody>
      </p:sp>
      <p:sp>
        <p:nvSpPr>
          <p:cNvPr id="9" name="Footer Placeholder 8"/>
          <p:cNvSpPr>
            <a:spLocks noGrp="1"/>
          </p:cNvSpPr>
          <p:nvPr>
            <p:ph type="ftr" sz="quarter" idx="11"/>
          </p:nvPr>
        </p:nvSpPr>
        <p:spPr>
          <a:xfrm>
            <a:off x="3499101" y="6356350"/>
            <a:ext cx="5911517" cy="365125"/>
          </a:xfrm>
        </p:spPr>
        <p:txBody>
          <a:bodyPr/>
          <a:lstStyle/>
          <a:p>
            <a:endParaRPr lang="es-EC"/>
          </a:p>
        </p:txBody>
      </p:sp>
      <p:sp>
        <p:nvSpPr>
          <p:cNvPr id="10" name="Slide Number Placeholder 9"/>
          <p:cNvSpPr>
            <a:spLocks noGrp="1"/>
          </p:cNvSpPr>
          <p:nvPr>
            <p:ph type="sldNum" sz="quarter" idx="12"/>
          </p:nvPr>
        </p:nvSpPr>
        <p:spPr/>
        <p:txBody>
          <a:bodyPr/>
          <a:lstStyle/>
          <a:p>
            <a:fld id="{2082FD7D-7C90-4626-A6B6-E135C4AE366A}" type="slidenum">
              <a:rPr lang="es-EC" smtClean="0"/>
              <a:t>‹Nº›</a:t>
            </a:fld>
            <a:endParaRPr lang="es-EC"/>
          </a:p>
        </p:txBody>
      </p:sp>
    </p:spTree>
    <p:extLst>
      <p:ext uri="{BB962C8B-B14F-4D97-AF65-F5344CB8AC3E}">
        <p14:creationId xmlns:p14="http://schemas.microsoft.com/office/powerpoint/2010/main" val="2213980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12199912" cy="8641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536001" cy="4601183"/>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8" name="Rectangle 37"/>
          <p:cNvSpPr/>
          <p:nvPr/>
        </p:nvSpPr>
        <p:spPr>
          <a:xfrm>
            <a:off x="11582400" y="0"/>
            <a:ext cx="617512" cy="621182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05D81F05-7F92-4150-860C-F1ED22339EC1}" type="datetime1">
              <a:rPr lang="es-EC" smtClean="0"/>
              <a:t>5/2/2019</a:t>
            </a:fld>
            <a:endParaRPr lang="es-EC"/>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s-EC"/>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2082FD7D-7C90-4626-A6B6-E135C4AE366A}" type="slidenum">
              <a:rPr lang="es-EC" smtClean="0"/>
              <a:t>‹Nº›</a:t>
            </a:fld>
            <a:endParaRPr lang="es-EC"/>
          </a:p>
        </p:txBody>
      </p:sp>
      <p:pic>
        <p:nvPicPr>
          <p:cNvPr id="10" name="Picture 2" descr="Resultado de imagen para logo ESP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296418" y="51772"/>
            <a:ext cx="2944862" cy="7605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Dpto. Ciencias Energía y Mecánica.jpg"/>
          <p:cNvPicPr/>
          <p:nvPr userDrawn="1"/>
        </p:nvPicPr>
        <p:blipFill rotWithShape="1">
          <a:blip r:embed="rId14" cstate="print">
            <a:extLst>
              <a:ext uri="{BEBA8EAE-BF5A-486C-A8C5-ECC9F3942E4B}">
                <a14:imgProps xmlns:a14="http://schemas.microsoft.com/office/drawing/2010/main">
                  <a14:imgLayer r:embed="rId15">
                    <a14:imgEffect>
                      <a14:backgroundRemoval t="5764" b="70317" l="6809" r="94894"/>
                    </a14:imgEffect>
                  </a14:imgLayer>
                </a14:imgProps>
              </a:ext>
              <a:ext uri="{28A0092B-C50C-407E-A947-70E740481C1C}">
                <a14:useLocalDpi xmlns:a14="http://schemas.microsoft.com/office/drawing/2010/main" val="0"/>
              </a:ext>
            </a:extLst>
          </a:blip>
          <a:srcRect l="-2079" t="4271" r="8237" b="31209"/>
          <a:stretch/>
        </p:blipFill>
        <p:spPr bwMode="auto">
          <a:xfrm>
            <a:off x="10188943" y="0"/>
            <a:ext cx="1259839" cy="812335"/>
          </a:xfrm>
          <a:prstGeom prst="rect">
            <a:avLst/>
          </a:prstGeom>
          <a:noFill/>
          <a:extLst/>
        </p:spPr>
      </p:pic>
    </p:spTree>
    <p:extLst>
      <p:ext uri="{BB962C8B-B14F-4D97-AF65-F5344CB8AC3E}">
        <p14:creationId xmlns:p14="http://schemas.microsoft.com/office/powerpoint/2010/main" val="381715022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7.jpe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12" Type="http://schemas.openxmlformats.org/officeDocument/2006/relationships/image" Target="../media/image58.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52.jpeg"/><Relationship Id="rId11" Type="http://schemas.openxmlformats.org/officeDocument/2006/relationships/image" Target="../media/image57.jpeg"/><Relationship Id="rId5" Type="http://schemas.openxmlformats.org/officeDocument/2006/relationships/image" Target="../media/image51.jpe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jpeg"/></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27.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2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80.png"/><Relationship Id="rId1" Type="http://schemas.openxmlformats.org/officeDocument/2006/relationships/slideLayout" Target="../slideLayouts/slideLayout4.xml"/><Relationship Id="rId5" Type="http://schemas.openxmlformats.org/officeDocument/2006/relationships/image" Target="../media/image71.png"/><Relationship Id="rId4" Type="http://schemas.openxmlformats.org/officeDocument/2006/relationships/image" Target="../media/image81.png"/></Relationships>
</file>

<file path=ppt/slides/_rels/slide3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82.png"/><Relationship Id="rId1" Type="http://schemas.openxmlformats.org/officeDocument/2006/relationships/slideLayout" Target="../slideLayouts/slideLayout4.xml"/><Relationship Id="rId5" Type="http://schemas.openxmlformats.org/officeDocument/2006/relationships/image" Target="../media/image72.png"/><Relationship Id="rId4" Type="http://schemas.openxmlformats.org/officeDocument/2006/relationships/image" Target="../media/image83.png"/></Relationships>
</file>

<file path=ppt/slides/_rels/slide3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4.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diagramData" Target="../diagrams/data5.xml"/><Relationship Id="rId18" Type="http://schemas.openxmlformats.org/officeDocument/2006/relationships/image" Target="../media/image18.jpeg"/><Relationship Id="rId3" Type="http://schemas.openxmlformats.org/officeDocument/2006/relationships/image" Target="../media/image17.png"/><Relationship Id="rId21" Type="http://schemas.openxmlformats.org/officeDocument/2006/relationships/image" Target="../media/image21.jpeg"/><Relationship Id="rId7" Type="http://schemas.openxmlformats.org/officeDocument/2006/relationships/diagramColors" Target="../diagrams/colors3.xml"/><Relationship Id="rId12" Type="http://schemas.openxmlformats.org/officeDocument/2006/relationships/diagramColors" Target="../diagrams/colors3.xml"/><Relationship Id="rId17" Type="http://schemas.microsoft.com/office/2007/relationships/diagramDrawing" Target="../diagrams/drawing4.xml"/><Relationship Id="rId2" Type="http://schemas.openxmlformats.org/officeDocument/2006/relationships/notesSlide" Target="../notesSlides/notesSlide9.xml"/><Relationship Id="rId16" Type="http://schemas.openxmlformats.org/officeDocument/2006/relationships/diagramColors" Target="../diagrams/colors4.xml"/><Relationship Id="rId20"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3.xml"/><Relationship Id="rId5" Type="http://schemas.openxmlformats.org/officeDocument/2006/relationships/diagramLayout" Target="../diagrams/layout3.xml"/><Relationship Id="rId15" Type="http://schemas.openxmlformats.org/officeDocument/2006/relationships/diagramQuickStyle" Target="../diagrams/quickStyle4.xml"/><Relationship Id="rId10" Type="http://schemas.openxmlformats.org/officeDocument/2006/relationships/diagramLayout" Target="../diagrams/layout3.xml"/><Relationship Id="rId19" Type="http://schemas.openxmlformats.org/officeDocument/2006/relationships/image" Target="../media/image19.png"/><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diagramLayout" Target="../diagrams/layout4.xml"/><Relationship Id="rId22"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74696" y="2051850"/>
            <a:ext cx="9613669" cy="1720620"/>
          </a:xfrm>
        </p:spPr>
        <p:txBody>
          <a:bodyPr>
            <a:normAutofit/>
          </a:bodyPr>
          <a:lstStyle/>
          <a:p>
            <a:r>
              <a:rPr lang="es-EC" sz="2800" dirty="0"/>
              <a:t>EVALUACIÓN DE LA SOLDADURA DE RECUBRIMIENTO CON TÉCNICA POR REVENIDO PARA UN ACERO DE BAJA ALEACIÓN Y ALTA RESISTENCIA CON UN SOLO TIPO DE ELECTRODO AUSTENÍTICO</a:t>
            </a:r>
          </a:p>
        </p:txBody>
      </p:sp>
      <p:sp>
        <p:nvSpPr>
          <p:cNvPr id="3" name="Subtítulo 2"/>
          <p:cNvSpPr>
            <a:spLocks noGrp="1"/>
          </p:cNvSpPr>
          <p:nvPr>
            <p:ph type="subTitle" idx="1"/>
          </p:nvPr>
        </p:nvSpPr>
        <p:spPr>
          <a:xfrm>
            <a:off x="614436" y="3906569"/>
            <a:ext cx="4676775" cy="455085"/>
          </a:xfrm>
        </p:spPr>
        <p:txBody>
          <a:bodyPr>
            <a:noAutofit/>
          </a:bodyPr>
          <a:lstStyle/>
          <a:p>
            <a:r>
              <a:rPr lang="es-EC" sz="2400" b="1" dirty="0">
                <a:solidFill>
                  <a:schemeClr val="bg2">
                    <a:lumMod val="25000"/>
                  </a:schemeClr>
                </a:solidFill>
                <a:latin typeface="Times New Roman" panose="02020603050405020304" pitchFamily="18" charset="0"/>
                <a:cs typeface="Times New Roman" panose="02020603050405020304" pitchFamily="18" charset="0"/>
              </a:rPr>
              <a:t>Autores:</a:t>
            </a:r>
            <a:r>
              <a:rPr lang="es-EC" sz="2400" dirty="0">
                <a:solidFill>
                  <a:schemeClr val="bg2">
                    <a:lumMod val="25000"/>
                  </a:schemeClr>
                </a:solidFill>
                <a:latin typeface="Times New Roman" panose="02020603050405020304" pitchFamily="18" charset="0"/>
                <a:cs typeface="Times New Roman" panose="02020603050405020304" pitchFamily="18" charset="0"/>
              </a:rPr>
              <a:t> </a:t>
            </a:r>
          </a:p>
          <a:p>
            <a:r>
              <a:rPr lang="es-EC" sz="2400" dirty="0">
                <a:solidFill>
                  <a:schemeClr val="bg2">
                    <a:lumMod val="25000"/>
                  </a:schemeClr>
                </a:solidFill>
                <a:latin typeface="Times New Roman" panose="02020603050405020304" pitchFamily="18" charset="0"/>
                <a:cs typeface="Times New Roman" panose="02020603050405020304" pitchFamily="18" charset="0"/>
              </a:rPr>
              <a:t>Córdova Aguilar Lenin Fabián</a:t>
            </a:r>
          </a:p>
          <a:p>
            <a:r>
              <a:rPr lang="es-EC" sz="2400" dirty="0">
                <a:solidFill>
                  <a:schemeClr val="bg2">
                    <a:lumMod val="25000"/>
                  </a:schemeClr>
                </a:solidFill>
                <a:latin typeface="Times New Roman" panose="02020603050405020304" pitchFamily="18" charset="0"/>
                <a:cs typeface="Times New Roman" panose="02020603050405020304" pitchFamily="18" charset="0"/>
              </a:rPr>
              <a:t>Prieto </a:t>
            </a:r>
            <a:r>
              <a:rPr lang="es-EC" sz="2400" dirty="0" err="1">
                <a:solidFill>
                  <a:schemeClr val="bg2">
                    <a:lumMod val="25000"/>
                  </a:schemeClr>
                </a:solidFill>
                <a:latin typeface="Times New Roman" panose="02020603050405020304" pitchFamily="18" charset="0"/>
                <a:cs typeface="Times New Roman" panose="02020603050405020304" pitchFamily="18" charset="0"/>
              </a:rPr>
              <a:t>Ayo</a:t>
            </a:r>
            <a:r>
              <a:rPr lang="es-EC" sz="2400" dirty="0">
                <a:solidFill>
                  <a:schemeClr val="bg2">
                    <a:lumMod val="25000"/>
                  </a:schemeClr>
                </a:solidFill>
                <a:latin typeface="Times New Roman" panose="02020603050405020304" pitchFamily="18" charset="0"/>
                <a:cs typeface="Times New Roman" panose="02020603050405020304" pitchFamily="18" charset="0"/>
              </a:rPr>
              <a:t> Carlos Andrés</a:t>
            </a:r>
          </a:p>
        </p:txBody>
      </p:sp>
      <p:sp>
        <p:nvSpPr>
          <p:cNvPr id="8" name="CuadroTexto 7"/>
          <p:cNvSpPr txBox="1"/>
          <p:nvPr/>
        </p:nvSpPr>
        <p:spPr>
          <a:xfrm>
            <a:off x="224703" y="1420475"/>
            <a:ext cx="9513657" cy="765425"/>
          </a:xfrm>
          <a:prstGeom prst="rect">
            <a:avLst/>
          </a:prstGeom>
        </p:spPr>
        <p:txBody>
          <a:bodyPr vert="horz" lIns="91440" tIns="45720" rIns="91440" bIns="45720" rtlCol="0" anchor="b">
            <a:normAutofit fontScale="97500"/>
          </a:bodyPr>
          <a:lstStyle>
            <a:lvl1pPr>
              <a:lnSpc>
                <a:spcPct val="85000"/>
              </a:lnSpc>
              <a:spcBef>
                <a:spcPct val="0"/>
              </a:spcBef>
              <a:buNone/>
              <a:defRPr sz="4200" b="1" spc="-50" baseline="0">
                <a:solidFill>
                  <a:schemeClr val="tx1">
                    <a:lumMod val="85000"/>
                    <a:lumOff val="15000"/>
                  </a:schemeClr>
                </a:solidFill>
                <a:latin typeface="+mj-lt"/>
                <a:ea typeface="+mj-ea"/>
                <a:cs typeface="+mj-cs"/>
              </a:defRPr>
            </a:lvl1pPr>
          </a:lstStyle>
          <a:p>
            <a:pPr algn="ctr"/>
            <a:r>
              <a:rPr lang="en-US" sz="2600" b="0" dirty="0">
                <a:solidFill>
                  <a:schemeClr val="bg2">
                    <a:lumMod val="25000"/>
                  </a:schemeClr>
                </a:solidFill>
              </a:rPr>
              <a:t>TRABAJO DE TITULACIÓN PREVIO A LA OBTENCIÓN DEL TÍTULO DE INGENIERO MECÁNICO</a:t>
            </a:r>
          </a:p>
        </p:txBody>
      </p:sp>
      <p:sp>
        <p:nvSpPr>
          <p:cNvPr id="5" name="Subtítulo 2"/>
          <p:cNvSpPr txBox="1">
            <a:spLocks/>
          </p:cNvSpPr>
          <p:nvPr/>
        </p:nvSpPr>
        <p:spPr>
          <a:xfrm>
            <a:off x="614436" y="5645991"/>
            <a:ext cx="5557764" cy="45508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r>
              <a:rPr lang="es-EC" sz="2400" b="1" dirty="0">
                <a:solidFill>
                  <a:schemeClr val="bg2">
                    <a:lumMod val="25000"/>
                  </a:schemeClr>
                </a:solidFill>
                <a:latin typeface="Times New Roman" panose="02020603050405020304" pitchFamily="18" charset="0"/>
                <a:cs typeface="Times New Roman" panose="02020603050405020304" pitchFamily="18" charset="0"/>
              </a:rPr>
              <a:t>Director del Proyecto:</a:t>
            </a:r>
            <a:r>
              <a:rPr lang="es-EC" sz="2400" dirty="0">
                <a:solidFill>
                  <a:schemeClr val="bg2">
                    <a:lumMod val="25000"/>
                  </a:schemeClr>
                </a:solidFill>
                <a:latin typeface="Times New Roman" panose="02020603050405020304" pitchFamily="18" charset="0"/>
                <a:cs typeface="Times New Roman" panose="02020603050405020304" pitchFamily="18" charset="0"/>
              </a:rPr>
              <a:t> </a:t>
            </a:r>
          </a:p>
          <a:p>
            <a:r>
              <a:rPr lang="es-EC" sz="2400" dirty="0">
                <a:solidFill>
                  <a:schemeClr val="bg2">
                    <a:lumMod val="25000"/>
                  </a:schemeClr>
                </a:solidFill>
                <a:latin typeface="Times New Roman" panose="02020603050405020304" pitchFamily="18" charset="0"/>
                <a:cs typeface="Times New Roman" panose="02020603050405020304" pitchFamily="18" charset="0"/>
              </a:rPr>
              <a:t>Ing. Carlos Rodrigo Naranjo, </a:t>
            </a:r>
            <a:r>
              <a:rPr lang="es-EC" sz="2400" dirty="0" err="1">
                <a:solidFill>
                  <a:schemeClr val="bg2">
                    <a:lumMod val="25000"/>
                  </a:schemeClr>
                </a:solidFill>
                <a:latin typeface="Times New Roman" panose="02020603050405020304" pitchFamily="18" charset="0"/>
                <a:cs typeface="Times New Roman" panose="02020603050405020304" pitchFamily="18" charset="0"/>
              </a:rPr>
              <a:t>MSc</a:t>
            </a:r>
            <a:r>
              <a:rPr lang="es-EC" sz="2400" dirty="0">
                <a:solidFill>
                  <a:schemeClr val="bg2">
                    <a:lumMod val="25000"/>
                  </a:schemeClr>
                </a:solidFill>
                <a:latin typeface="Times New Roman" panose="02020603050405020304" pitchFamily="18" charset="0"/>
                <a:cs typeface="Times New Roman" panose="02020603050405020304" pitchFamily="18" charset="0"/>
              </a:rPr>
              <a:t>.</a:t>
            </a:r>
          </a:p>
        </p:txBody>
      </p:sp>
      <p:sp>
        <p:nvSpPr>
          <p:cNvPr id="4" name="Rectángulo 3"/>
          <p:cNvSpPr/>
          <p:nvPr/>
        </p:nvSpPr>
        <p:spPr>
          <a:xfrm>
            <a:off x="5291211" y="5552500"/>
            <a:ext cx="6900790" cy="1305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826114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082FD7D-7C90-4626-A6B6-E135C4AE366A}" type="slidenum">
              <a:rPr lang="es-EC" smtClean="0"/>
              <a:t>10</a:t>
            </a:fld>
            <a:endParaRPr lang="es-EC"/>
          </a:p>
        </p:txBody>
      </p:sp>
      <p:sp>
        <p:nvSpPr>
          <p:cNvPr id="5" name="Título 1"/>
          <p:cNvSpPr txBox="1">
            <a:spLocks/>
          </p:cNvSpPr>
          <p:nvPr/>
        </p:nvSpPr>
        <p:spPr>
          <a:xfrm>
            <a:off x="0" y="-17416"/>
            <a:ext cx="6979920" cy="8229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EC" dirty="0">
                <a:solidFill>
                  <a:schemeClr val="tx1"/>
                </a:solidFill>
                <a:effectLst>
                  <a:outerShdw blurRad="38100" dist="38100" dir="2700000" algn="tl">
                    <a:srgbClr val="000000">
                      <a:alpha val="43137"/>
                    </a:srgbClr>
                  </a:outerShdw>
                </a:effectLst>
              </a:rPr>
              <a:t>Medición de Variables</a:t>
            </a:r>
          </a:p>
        </p:txBody>
      </p:sp>
      <p:pic>
        <p:nvPicPr>
          <p:cNvPr id="6" name="Imagen 5">
            <a:extLst>
              <a:ext uri="{FF2B5EF4-FFF2-40B4-BE49-F238E27FC236}">
                <a16:creationId xmlns:a16="http://schemas.microsoft.com/office/drawing/2014/main" id="{3463C4AD-07DF-40D6-8308-B138AD23F70E}"/>
              </a:ext>
            </a:extLst>
          </p:cNvPr>
          <p:cNvPicPr>
            <a:picLocks noChangeAspect="1"/>
          </p:cNvPicPr>
          <p:nvPr/>
        </p:nvPicPr>
        <p:blipFill>
          <a:blip r:embed="rId3"/>
          <a:stretch>
            <a:fillRect/>
          </a:stretch>
        </p:blipFill>
        <p:spPr>
          <a:xfrm>
            <a:off x="118989" y="1293753"/>
            <a:ext cx="7524458" cy="4786901"/>
          </a:xfrm>
          <a:prstGeom prst="rect">
            <a:avLst/>
          </a:prstGeom>
        </p:spPr>
      </p:pic>
      <p:sp>
        <p:nvSpPr>
          <p:cNvPr id="7" name="Flecha: a la derecha 6">
            <a:extLst>
              <a:ext uri="{FF2B5EF4-FFF2-40B4-BE49-F238E27FC236}">
                <a16:creationId xmlns:a16="http://schemas.microsoft.com/office/drawing/2014/main" id="{B96D7825-9B9D-4AD1-B240-B9C6268D49BE}"/>
              </a:ext>
            </a:extLst>
          </p:cNvPr>
          <p:cNvSpPr/>
          <p:nvPr/>
        </p:nvSpPr>
        <p:spPr>
          <a:xfrm>
            <a:off x="2661138" y="5040923"/>
            <a:ext cx="621324" cy="105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83C3006F-DFA0-4154-8707-E4310F3328FB}"/>
                  </a:ext>
                </a:extLst>
              </p:cNvPr>
              <p:cNvSpPr/>
              <p:nvPr/>
            </p:nvSpPr>
            <p:spPr>
              <a:xfrm>
                <a:off x="3341077" y="4935415"/>
                <a:ext cx="422030" cy="316523"/>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s-EC" b="1" i="1">
                          <a:latin typeface="Cambria Math" panose="02040503050406030204" pitchFamily="18" charset="0"/>
                        </a:rPr>
                        <m:t>𝑽</m:t>
                      </m:r>
                    </m:oMath>
                  </m:oMathPara>
                </a14:m>
                <a:endParaRPr lang="es-ES" dirty="0"/>
              </a:p>
            </p:txBody>
          </p:sp>
        </mc:Choice>
        <mc:Fallback xmlns="">
          <p:sp>
            <p:nvSpPr>
              <p:cNvPr id="8" name="Rectángulo 7">
                <a:extLst>
                  <a:ext uri="{FF2B5EF4-FFF2-40B4-BE49-F238E27FC236}">
                    <a16:creationId xmlns:a16="http://schemas.microsoft.com/office/drawing/2014/main" id="{83C3006F-DFA0-4154-8707-E4310F3328FB}"/>
                  </a:ext>
                </a:extLst>
              </p:cNvPr>
              <p:cNvSpPr>
                <a:spLocks noRot="1" noChangeAspect="1" noMove="1" noResize="1" noEditPoints="1" noAdjustHandles="1" noChangeArrowheads="1" noChangeShapeType="1" noTextEdit="1"/>
              </p:cNvSpPr>
              <p:nvPr/>
            </p:nvSpPr>
            <p:spPr>
              <a:xfrm>
                <a:off x="3341077" y="4935415"/>
                <a:ext cx="422030" cy="316523"/>
              </a:xfrm>
              <a:prstGeom prst="rect">
                <a:avLst/>
              </a:prstGeom>
              <a:blipFill>
                <a:blip r:embed="rId4"/>
                <a:stretch>
                  <a:fillRect/>
                </a:stretch>
              </a:blipFill>
              <a:ln w="38100"/>
            </p:spPr>
            <p:txBody>
              <a:bodyPr/>
              <a:lstStyle/>
              <a:p>
                <a:r>
                  <a:rPr lang="es-ES">
                    <a:noFill/>
                  </a:rPr>
                  <a:t> </a:t>
                </a:r>
              </a:p>
            </p:txBody>
          </p:sp>
        </mc:Fallback>
      </mc:AlternateContent>
      <p:sp>
        <p:nvSpPr>
          <p:cNvPr id="9" name="Flecha: doblada 8">
            <a:extLst>
              <a:ext uri="{FF2B5EF4-FFF2-40B4-BE49-F238E27FC236}">
                <a16:creationId xmlns:a16="http://schemas.microsoft.com/office/drawing/2014/main" id="{8087A814-ADA5-4870-8CD2-85C9890FFF3A}"/>
              </a:ext>
            </a:extLst>
          </p:cNvPr>
          <p:cNvSpPr/>
          <p:nvPr/>
        </p:nvSpPr>
        <p:spPr>
          <a:xfrm>
            <a:off x="3974123" y="1506415"/>
            <a:ext cx="750277" cy="19929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46489E46-B264-4E91-BED5-CABEAC4438F2}"/>
                  </a:ext>
                </a:extLst>
              </p:cNvPr>
              <p:cNvSpPr/>
              <p:nvPr/>
            </p:nvSpPr>
            <p:spPr>
              <a:xfrm>
                <a:off x="4818185" y="1389184"/>
                <a:ext cx="422030" cy="316523"/>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s-EC" b="1" i="1">
                          <a:latin typeface="Cambria Math" panose="02040503050406030204" pitchFamily="18" charset="0"/>
                        </a:rPr>
                        <m:t>𝑰</m:t>
                      </m:r>
                    </m:oMath>
                  </m:oMathPara>
                </a14:m>
                <a:endParaRPr lang="es-ES" dirty="0"/>
              </a:p>
            </p:txBody>
          </p:sp>
        </mc:Choice>
        <mc:Fallback xmlns="">
          <p:sp>
            <p:nvSpPr>
              <p:cNvPr id="10" name="Rectángulo 9">
                <a:extLst>
                  <a:ext uri="{FF2B5EF4-FFF2-40B4-BE49-F238E27FC236}">
                    <a16:creationId xmlns:a16="http://schemas.microsoft.com/office/drawing/2014/main" id="{46489E46-B264-4E91-BED5-CABEAC4438F2}"/>
                  </a:ext>
                </a:extLst>
              </p:cNvPr>
              <p:cNvSpPr>
                <a:spLocks noRot="1" noChangeAspect="1" noMove="1" noResize="1" noEditPoints="1" noAdjustHandles="1" noChangeArrowheads="1" noChangeShapeType="1" noTextEdit="1"/>
              </p:cNvSpPr>
              <p:nvPr/>
            </p:nvSpPr>
            <p:spPr>
              <a:xfrm>
                <a:off x="4818185" y="1389184"/>
                <a:ext cx="422030" cy="316523"/>
              </a:xfrm>
              <a:prstGeom prst="rect">
                <a:avLst/>
              </a:prstGeom>
              <a:blipFill>
                <a:blip r:embed="rId5"/>
                <a:stretch>
                  <a:fillRect/>
                </a:stretch>
              </a:blipFill>
              <a:ln w="38100"/>
            </p:spPr>
            <p:txBody>
              <a:bodyPr/>
              <a:lstStyle/>
              <a:p>
                <a:r>
                  <a:rPr lang="es-ES">
                    <a:noFill/>
                  </a:rPr>
                  <a:t> </a:t>
                </a:r>
              </a:p>
            </p:txBody>
          </p:sp>
        </mc:Fallback>
      </mc:AlternateContent>
      <p:sp>
        <p:nvSpPr>
          <p:cNvPr id="11" name="Flecha: hacia abajo 10">
            <a:extLst>
              <a:ext uri="{FF2B5EF4-FFF2-40B4-BE49-F238E27FC236}">
                <a16:creationId xmlns:a16="http://schemas.microsoft.com/office/drawing/2014/main" id="{CD9A164F-1065-4842-B626-591FACD5C0CB}"/>
              </a:ext>
            </a:extLst>
          </p:cNvPr>
          <p:cNvSpPr/>
          <p:nvPr/>
        </p:nvSpPr>
        <p:spPr>
          <a:xfrm>
            <a:off x="6365631" y="4935415"/>
            <a:ext cx="93784" cy="5392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12" name="Rectángulo 11">
                <a:extLst>
                  <a:ext uri="{FF2B5EF4-FFF2-40B4-BE49-F238E27FC236}">
                    <a16:creationId xmlns:a16="http://schemas.microsoft.com/office/drawing/2014/main" id="{9AA00029-D4DF-4620-B65C-12843B8A4CDF}"/>
                  </a:ext>
                </a:extLst>
              </p:cNvPr>
              <p:cNvSpPr/>
              <p:nvPr/>
            </p:nvSpPr>
            <p:spPr>
              <a:xfrm>
                <a:off x="6201508" y="5540800"/>
                <a:ext cx="422030" cy="316523"/>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s-EC" b="1" i="1">
                          <a:latin typeface="Cambria Math" panose="02040503050406030204" pitchFamily="18" charset="0"/>
                        </a:rPr>
                        <m:t>𝒗</m:t>
                      </m:r>
                    </m:oMath>
                  </m:oMathPara>
                </a14:m>
                <a:endParaRPr lang="es-ES" dirty="0"/>
              </a:p>
            </p:txBody>
          </p:sp>
        </mc:Choice>
        <mc:Fallback xmlns="">
          <p:sp>
            <p:nvSpPr>
              <p:cNvPr id="12" name="Rectángulo 11">
                <a:extLst>
                  <a:ext uri="{FF2B5EF4-FFF2-40B4-BE49-F238E27FC236}">
                    <a16:creationId xmlns:a16="http://schemas.microsoft.com/office/drawing/2014/main" id="{9AA00029-D4DF-4620-B65C-12843B8A4CDF}"/>
                  </a:ext>
                </a:extLst>
              </p:cNvPr>
              <p:cNvSpPr>
                <a:spLocks noRot="1" noChangeAspect="1" noMove="1" noResize="1" noEditPoints="1" noAdjustHandles="1" noChangeArrowheads="1" noChangeShapeType="1" noTextEdit="1"/>
              </p:cNvSpPr>
              <p:nvPr/>
            </p:nvSpPr>
            <p:spPr>
              <a:xfrm>
                <a:off x="6201508" y="5540800"/>
                <a:ext cx="422030" cy="316523"/>
              </a:xfrm>
              <a:prstGeom prst="rect">
                <a:avLst/>
              </a:prstGeom>
              <a:blipFill>
                <a:blip r:embed="rId6"/>
                <a:stretch>
                  <a:fillRect/>
                </a:stretch>
              </a:blipFill>
              <a:ln w="38100"/>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Rectángulo 12">
                <a:extLst>
                  <a:ext uri="{FF2B5EF4-FFF2-40B4-BE49-F238E27FC236}">
                    <a16:creationId xmlns:a16="http://schemas.microsoft.com/office/drawing/2014/main" id="{67F0592C-8BE9-4DB6-89A2-3E37ED567D69}"/>
                  </a:ext>
                </a:extLst>
              </p:cNvPr>
              <p:cNvSpPr/>
              <p:nvPr/>
            </p:nvSpPr>
            <p:spPr>
              <a:xfrm>
                <a:off x="8579534" y="2545574"/>
                <a:ext cx="1609736" cy="6108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b="1" i="1">
                          <a:latin typeface="Cambria Math" panose="02040503050406030204" pitchFamily="18" charset="0"/>
                        </a:rPr>
                        <m:t>𝑸</m:t>
                      </m:r>
                      <m:r>
                        <a:rPr lang="es-ES" b="0" i="0">
                          <a:latin typeface="Cambria Math" panose="02040503050406030204" pitchFamily="18" charset="0"/>
                        </a:rPr>
                        <m:t>=</m:t>
                      </m:r>
                      <m:f>
                        <m:fPr>
                          <m:ctrlPr>
                            <a:rPr lang="es-ES" b="0" i="1">
                              <a:latin typeface="Cambria Math" panose="02040503050406030204" pitchFamily="18" charset="0"/>
                            </a:rPr>
                          </m:ctrlPr>
                        </m:fPr>
                        <m:num>
                          <m:r>
                            <a:rPr lang="es-ES" b="1" i="1">
                              <a:latin typeface="Cambria Math" panose="02040503050406030204" pitchFamily="18" charset="0"/>
                            </a:rPr>
                            <m:t>𝑽</m:t>
                          </m:r>
                          <m:r>
                            <a:rPr lang="es-ES" b="0" i="0">
                              <a:latin typeface="Cambria Math" panose="02040503050406030204" pitchFamily="18" charset="0"/>
                            </a:rPr>
                            <m:t> </m:t>
                          </m:r>
                          <m:r>
                            <a:rPr lang="es-ES" b="1" i="1">
                              <a:latin typeface="Cambria Math" panose="02040503050406030204" pitchFamily="18" charset="0"/>
                            </a:rPr>
                            <m:t>𝒙</m:t>
                          </m:r>
                          <m:r>
                            <a:rPr lang="es-ES" b="0" i="0">
                              <a:latin typeface="Cambria Math" panose="02040503050406030204" pitchFamily="18" charset="0"/>
                            </a:rPr>
                            <m:t> </m:t>
                          </m:r>
                          <m:r>
                            <a:rPr lang="es-ES" b="1" i="1">
                              <a:latin typeface="Cambria Math" panose="02040503050406030204" pitchFamily="18" charset="0"/>
                            </a:rPr>
                            <m:t>𝑰</m:t>
                          </m:r>
                        </m:num>
                        <m:den>
                          <m:r>
                            <a:rPr lang="es-ES" b="1" i="1">
                              <a:latin typeface="Cambria Math" panose="02040503050406030204" pitchFamily="18" charset="0"/>
                            </a:rPr>
                            <m:t>𝒗</m:t>
                          </m:r>
                        </m:den>
                      </m:f>
                      <m:r>
                        <a:rPr lang="es-ES" b="0" i="0">
                          <a:latin typeface="Cambria Math" panose="02040503050406030204" pitchFamily="18" charset="0"/>
                        </a:rPr>
                        <m:t> </m:t>
                      </m:r>
                      <m:r>
                        <a:rPr lang="es-ES" b="1" i="1">
                          <a:latin typeface="Cambria Math" panose="02040503050406030204" pitchFamily="18" charset="0"/>
                        </a:rPr>
                        <m:t>𝒙</m:t>
                      </m:r>
                      <m:r>
                        <a:rPr lang="es-ES" b="0" i="0">
                          <a:latin typeface="Cambria Math" panose="02040503050406030204" pitchFamily="18" charset="0"/>
                        </a:rPr>
                        <m:t> </m:t>
                      </m:r>
                      <m:r>
                        <a:rPr lang="es-ES" b="1" i="1">
                          <a:latin typeface="Cambria Math" panose="02040503050406030204" pitchFamily="18" charset="0"/>
                        </a:rPr>
                        <m:t>𝒏</m:t>
                      </m:r>
                    </m:oMath>
                  </m:oMathPara>
                </a14:m>
                <a:endParaRPr lang="es-ES" dirty="0"/>
              </a:p>
            </p:txBody>
          </p:sp>
        </mc:Choice>
        <mc:Fallback xmlns="">
          <p:sp>
            <p:nvSpPr>
              <p:cNvPr id="13" name="Rectángulo 12">
                <a:extLst>
                  <a:ext uri="{FF2B5EF4-FFF2-40B4-BE49-F238E27FC236}">
                    <a16:creationId xmlns:a16="http://schemas.microsoft.com/office/drawing/2014/main" id="{67F0592C-8BE9-4DB6-89A2-3E37ED567D69}"/>
                  </a:ext>
                </a:extLst>
              </p:cNvPr>
              <p:cNvSpPr>
                <a:spLocks noRot="1" noChangeAspect="1" noMove="1" noResize="1" noEditPoints="1" noAdjustHandles="1" noChangeArrowheads="1" noChangeShapeType="1" noTextEdit="1"/>
              </p:cNvSpPr>
              <p:nvPr/>
            </p:nvSpPr>
            <p:spPr>
              <a:xfrm>
                <a:off x="8579534" y="2545574"/>
                <a:ext cx="1609736" cy="610873"/>
              </a:xfrm>
              <a:prstGeom prst="rect">
                <a:avLst/>
              </a:prstGeom>
              <a:blipFill>
                <a:blip r:embed="rId7"/>
                <a:stretch>
                  <a:fillRect/>
                </a:stretch>
              </a:blipFill>
            </p:spPr>
            <p:txBody>
              <a:bodyPr/>
              <a:lstStyle/>
              <a:p>
                <a:r>
                  <a:rPr lang="es-ES">
                    <a:noFill/>
                  </a:rPr>
                  <a:t> </a:t>
                </a:r>
              </a:p>
            </p:txBody>
          </p:sp>
        </mc:Fallback>
      </mc:AlternateContent>
      <p:sp>
        <p:nvSpPr>
          <p:cNvPr id="14" name="Rectangle 3">
            <a:extLst>
              <a:ext uri="{FF2B5EF4-FFF2-40B4-BE49-F238E27FC236}">
                <a16:creationId xmlns:a16="http://schemas.microsoft.com/office/drawing/2014/main" id="{357C7B8C-7225-4EDA-833C-C19A9FC816B7}"/>
              </a:ext>
            </a:extLst>
          </p:cNvPr>
          <p:cNvSpPr>
            <a:spLocks noChangeArrowheads="1"/>
          </p:cNvSpPr>
          <p:nvPr/>
        </p:nvSpPr>
        <p:spPr bwMode="auto">
          <a:xfrm>
            <a:off x="1018701" y="5894685"/>
            <a:ext cx="20008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eaLnBrk="0" fontAlgn="base" hangingPunct="0">
              <a:spcBef>
                <a:spcPct val="0"/>
              </a:spcBef>
              <a:spcAft>
                <a:spcPct val="0"/>
              </a:spcAft>
            </a:pPr>
            <a:br>
              <a:rPr kumimoji="0" lang="es-EC" sz="1200" b="0" i="0" u="none" strike="noStrike" cap="none" normalizeH="0" baseline="0" dirty="0" bmk="_Toc533614316">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s-EC" sz="1200" b="0" i="0" u="none" strike="noStrike" cap="none" normalizeH="0" baseline="0" dirty="0" bmk="_Toc533614316">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Fuente</a:t>
            </a:r>
            <a:r>
              <a:rPr lang="es-MX" sz="1200" dirty="0" bmk="_Toc533614316">
                <a:latin typeface="Arial" panose="020B0604020202020204" pitchFamily="34" charset="0"/>
                <a:ea typeface="Calibri" panose="020F0502020204030204" pitchFamily="34" charset="0"/>
                <a:cs typeface="Arial" panose="020B0604020202020204" pitchFamily="34" charset="0"/>
              </a:rPr>
              <a:t> (</a:t>
            </a:r>
            <a:r>
              <a:rPr lang="es-MX" sz="1200" dirty="0" err="1" bmk="_Toc533614316">
                <a:latin typeface="Arial" panose="020B0604020202020204" pitchFamily="34" charset="0"/>
                <a:ea typeface="Calibri" panose="020F0502020204030204" pitchFamily="34" charset="0"/>
                <a:cs typeface="Arial" panose="020B0604020202020204" pitchFamily="34" charset="0"/>
              </a:rPr>
              <a:t>Sapiesman</a:t>
            </a:r>
            <a:r>
              <a:rPr lang="es-MX" sz="1200" dirty="0" bmk="_Toc533614316">
                <a:latin typeface="Arial" panose="020B0604020202020204" pitchFamily="34" charset="0"/>
                <a:ea typeface="Calibri" panose="020F0502020204030204" pitchFamily="34" charset="0"/>
                <a:cs typeface="Arial" panose="020B0604020202020204" pitchFamily="34" charset="0"/>
              </a:rPr>
              <a:t>, 2018)</a:t>
            </a:r>
            <a:endParaRPr kumimoji="0" lang="es-MX"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5" name="Rectángulo 14">
            <a:extLst>
              <a:ext uri="{FF2B5EF4-FFF2-40B4-BE49-F238E27FC236}">
                <a16:creationId xmlns:a16="http://schemas.microsoft.com/office/drawing/2014/main" id="{6579A7CA-0D4D-434A-B387-0758DC76F4DB}"/>
              </a:ext>
            </a:extLst>
          </p:cNvPr>
          <p:cNvSpPr/>
          <p:nvPr/>
        </p:nvSpPr>
        <p:spPr>
          <a:xfrm>
            <a:off x="7716793" y="3349700"/>
            <a:ext cx="3682805" cy="2349361"/>
          </a:xfrm>
          <a:prstGeom prst="rect">
            <a:avLst/>
          </a:prstGeom>
        </p:spPr>
        <p:txBody>
          <a:bodyPr wrap="square">
            <a:spAutoFit/>
          </a:bodyPr>
          <a:lstStyle/>
          <a:p>
            <a:pPr marL="285750" lvl="0" indent="-285750" algn="just">
              <a:lnSpc>
                <a:spcPct val="200000"/>
              </a:lnSpc>
              <a:spcAft>
                <a:spcPts val="0"/>
              </a:spcAft>
              <a:buFont typeface="Wingdings" panose="05000000000000000000" pitchFamily="2" charset="2"/>
              <a:buChar char="Ø"/>
            </a:pPr>
            <a:r>
              <a:rPr lang="es-EC" sz="1400" dirty="0">
                <a:latin typeface="Times New Roman" panose="02020603050405020304" pitchFamily="18" charset="0"/>
                <a:ea typeface="Times New Roman" panose="02020603050405020304" pitchFamily="18" charset="0"/>
                <a:cs typeface="Times New Roman" panose="02020603050405020304" pitchFamily="18" charset="0"/>
              </a:rPr>
              <a:t>Intensidad: Promedio de la corriente del cordón de soldadura [A]</a:t>
            </a:r>
            <a:endParaRPr lang="es-ES" sz="14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algn="just">
              <a:lnSpc>
                <a:spcPct val="200000"/>
              </a:lnSpc>
              <a:spcAft>
                <a:spcPts val="800"/>
              </a:spcAft>
              <a:buFont typeface="Wingdings" panose="05000000000000000000" pitchFamily="2" charset="2"/>
              <a:buChar char="Ø"/>
            </a:pPr>
            <a:r>
              <a:rPr lang="es-EC" sz="1400" dirty="0">
                <a:latin typeface="Times New Roman" panose="02020603050405020304" pitchFamily="18" charset="0"/>
                <a:ea typeface="Times New Roman" panose="02020603050405020304" pitchFamily="18" charset="0"/>
                <a:cs typeface="Times New Roman" panose="02020603050405020304" pitchFamily="18" charset="0"/>
              </a:rPr>
              <a:t>Voltaje: Promedio del voltaje del cordón de soldadura [V]</a:t>
            </a:r>
            <a:endParaRPr lang="es-ES" sz="14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s-EC" sz="1400" dirty="0">
                <a:latin typeface="Times New Roman" panose="02020603050405020304" pitchFamily="18" charset="0"/>
                <a:ea typeface="Times New Roman" panose="02020603050405020304" pitchFamily="18" charset="0"/>
              </a:rPr>
              <a:t>Velocidad: Velocidad de avance del cordón de soldadura [mm/s]</a:t>
            </a:r>
          </a:p>
        </p:txBody>
      </p:sp>
    </p:spTree>
    <p:extLst>
      <p:ext uri="{BB962C8B-B14F-4D97-AF65-F5344CB8AC3E}">
        <p14:creationId xmlns:p14="http://schemas.microsoft.com/office/powerpoint/2010/main" val="3681659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082FD7D-7C90-4626-A6B6-E135C4AE366A}" type="slidenum">
              <a:rPr lang="es-EC" smtClean="0"/>
              <a:t>11</a:t>
            </a:fld>
            <a:endParaRPr lang="es-EC"/>
          </a:p>
        </p:txBody>
      </p:sp>
      <p:sp>
        <p:nvSpPr>
          <p:cNvPr id="5" name="Título 1"/>
          <p:cNvSpPr txBox="1">
            <a:spLocks/>
          </p:cNvSpPr>
          <p:nvPr/>
        </p:nvSpPr>
        <p:spPr>
          <a:xfrm>
            <a:off x="0" y="-17416"/>
            <a:ext cx="6979920" cy="8229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EC" dirty="0">
                <a:solidFill>
                  <a:schemeClr val="tx1"/>
                </a:solidFill>
                <a:effectLst>
                  <a:outerShdw blurRad="38100" dist="38100" dir="2700000" algn="tl">
                    <a:srgbClr val="000000">
                      <a:alpha val="43137"/>
                    </a:srgbClr>
                  </a:outerShdw>
                </a:effectLst>
              </a:rPr>
              <a:t>Ensayos y Análisis de Resultados</a:t>
            </a:r>
          </a:p>
        </p:txBody>
      </p:sp>
      <p:sp>
        <p:nvSpPr>
          <p:cNvPr id="10" name="Marcador de contenido 2"/>
          <p:cNvSpPr>
            <a:spLocks noGrp="1"/>
          </p:cNvSpPr>
          <p:nvPr>
            <p:ph idx="1"/>
          </p:nvPr>
        </p:nvSpPr>
        <p:spPr>
          <a:xfrm>
            <a:off x="2458329" y="1075055"/>
            <a:ext cx="8017249" cy="5646420"/>
          </a:xfrm>
        </p:spPr>
        <p:txBody>
          <a:bodyPr>
            <a:noAutofit/>
          </a:bodyPr>
          <a:lstStyle/>
          <a:p>
            <a:pPr>
              <a:buFont typeface="Wingdings" panose="05000000000000000000" pitchFamily="2" charset="2"/>
              <a:buChar char="Ø"/>
            </a:pPr>
            <a:r>
              <a:rPr lang="es-EC" sz="2800" dirty="0">
                <a:solidFill>
                  <a:schemeClr val="bg2">
                    <a:lumMod val="25000"/>
                  </a:schemeClr>
                </a:solidFill>
              </a:rPr>
              <a:t>Inspección Visual</a:t>
            </a:r>
          </a:p>
          <a:p>
            <a:pPr>
              <a:buFont typeface="Wingdings" panose="05000000000000000000" pitchFamily="2" charset="2"/>
              <a:buChar char="Ø"/>
            </a:pPr>
            <a:r>
              <a:rPr lang="es-EC" sz="2800" dirty="0">
                <a:solidFill>
                  <a:schemeClr val="bg2">
                    <a:lumMod val="25000"/>
                  </a:schemeClr>
                </a:solidFill>
              </a:rPr>
              <a:t>Tintas penetrantes</a:t>
            </a:r>
          </a:p>
          <a:p>
            <a:pPr>
              <a:buFont typeface="Wingdings" panose="05000000000000000000" pitchFamily="2" charset="2"/>
              <a:buChar char="Ø"/>
            </a:pPr>
            <a:r>
              <a:rPr lang="es-EC" sz="2800" dirty="0">
                <a:solidFill>
                  <a:schemeClr val="bg2">
                    <a:lumMod val="25000"/>
                  </a:schemeClr>
                </a:solidFill>
              </a:rPr>
              <a:t>Macrografía</a:t>
            </a:r>
          </a:p>
          <a:p>
            <a:pPr>
              <a:buFont typeface="Wingdings" panose="05000000000000000000" pitchFamily="2" charset="2"/>
              <a:buChar char="Ø"/>
            </a:pPr>
            <a:r>
              <a:rPr lang="es-EC" sz="2800" dirty="0">
                <a:solidFill>
                  <a:schemeClr val="bg2">
                    <a:lumMod val="25000"/>
                  </a:schemeClr>
                </a:solidFill>
              </a:rPr>
              <a:t>Micrografía</a:t>
            </a:r>
          </a:p>
          <a:p>
            <a:pPr>
              <a:buFont typeface="Wingdings" panose="05000000000000000000" pitchFamily="2" charset="2"/>
              <a:buChar char="Ø"/>
            </a:pPr>
            <a:r>
              <a:rPr lang="es-EC" sz="2800" dirty="0">
                <a:solidFill>
                  <a:schemeClr val="bg2">
                    <a:lumMod val="25000"/>
                  </a:schemeClr>
                </a:solidFill>
              </a:rPr>
              <a:t>Dureza</a:t>
            </a:r>
          </a:p>
          <a:p>
            <a:pPr>
              <a:buFont typeface="Wingdings" panose="05000000000000000000" pitchFamily="2" charset="2"/>
              <a:buChar char="Ø"/>
            </a:pPr>
            <a:r>
              <a:rPr lang="es-EC" sz="2800" dirty="0">
                <a:solidFill>
                  <a:schemeClr val="bg2">
                    <a:lumMod val="25000"/>
                  </a:schemeClr>
                </a:solidFill>
              </a:rPr>
              <a:t>Microdureza</a:t>
            </a:r>
          </a:p>
          <a:p>
            <a:pPr>
              <a:buFont typeface="Wingdings" panose="05000000000000000000" pitchFamily="2" charset="2"/>
              <a:buChar char="Ø"/>
            </a:pPr>
            <a:r>
              <a:rPr lang="es-EC" sz="2800" dirty="0">
                <a:solidFill>
                  <a:schemeClr val="bg2">
                    <a:lumMod val="25000"/>
                  </a:schemeClr>
                </a:solidFill>
              </a:rPr>
              <a:t>Doblado guiado</a:t>
            </a:r>
          </a:p>
          <a:p>
            <a:pPr>
              <a:buFont typeface="Wingdings" panose="05000000000000000000" pitchFamily="2" charset="2"/>
              <a:buChar char="Ø"/>
            </a:pPr>
            <a:r>
              <a:rPr lang="es-EC" sz="2800" dirty="0">
                <a:solidFill>
                  <a:schemeClr val="bg2">
                    <a:lumMod val="25000"/>
                  </a:schemeClr>
                </a:solidFill>
              </a:rPr>
              <a:t>Aplicación del Modelo de solidificación por segregación</a:t>
            </a:r>
          </a:p>
        </p:txBody>
      </p:sp>
    </p:spTree>
    <p:extLst>
      <p:ext uri="{BB962C8B-B14F-4D97-AF65-F5344CB8AC3E}">
        <p14:creationId xmlns:p14="http://schemas.microsoft.com/office/powerpoint/2010/main" val="2136257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2082FD7D-7C90-4626-A6B6-E135C4AE366A}" type="slidenum">
              <a:rPr lang="es-EC" smtClean="0"/>
              <a:t>12</a:t>
            </a:fld>
            <a:endParaRPr lang="es-EC"/>
          </a:p>
        </p:txBody>
      </p:sp>
      <p:sp>
        <p:nvSpPr>
          <p:cNvPr id="6" name="Título 1"/>
          <p:cNvSpPr txBox="1">
            <a:spLocks/>
          </p:cNvSpPr>
          <p:nvPr/>
        </p:nvSpPr>
        <p:spPr>
          <a:xfrm>
            <a:off x="0" y="-17416"/>
            <a:ext cx="6979920" cy="8229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EC" dirty="0">
                <a:solidFill>
                  <a:schemeClr val="tx1"/>
                </a:solidFill>
                <a:effectLst>
                  <a:outerShdw blurRad="38100" dist="38100" dir="2700000" algn="tl">
                    <a:srgbClr val="000000">
                      <a:alpha val="43137"/>
                    </a:srgbClr>
                  </a:outerShdw>
                </a:effectLst>
              </a:rPr>
              <a:t>Inspección Visual</a:t>
            </a:r>
          </a:p>
        </p:txBody>
      </p:sp>
      <p:pic>
        <p:nvPicPr>
          <p:cNvPr id="7" name="Imagen 6"/>
          <p:cNvPicPr/>
          <p:nvPr/>
        </p:nvPicPr>
        <p:blipFill rotWithShape="1">
          <a:blip r:embed="rId3">
            <a:extLst>
              <a:ext uri="{28A0092B-C50C-407E-A947-70E740481C1C}">
                <a14:useLocalDpi xmlns:a14="http://schemas.microsoft.com/office/drawing/2010/main" val="0"/>
              </a:ext>
            </a:extLst>
          </a:blip>
          <a:srcRect l="2005"/>
          <a:stretch/>
        </p:blipFill>
        <p:spPr bwMode="auto">
          <a:xfrm>
            <a:off x="336753" y="1167361"/>
            <a:ext cx="2406448" cy="2261638"/>
          </a:xfrm>
          <a:prstGeom prst="rect">
            <a:avLst/>
          </a:prstGeom>
          <a:noFill/>
          <a:ln>
            <a:noFill/>
          </a:ln>
          <a:extLst>
            <a:ext uri="{53640926-AAD7-44D8-BBD7-CCE9431645EC}">
              <a14:shadowObscured xmlns:a14="http://schemas.microsoft.com/office/drawing/2010/main"/>
            </a:ext>
          </a:extLst>
        </p:spPr>
      </p:pic>
      <p:pic>
        <p:nvPicPr>
          <p:cNvPr id="8" name="Imagen 7"/>
          <p:cNvPicPr/>
          <p:nvPr/>
        </p:nvPicPr>
        <p:blipFill>
          <a:blip r:embed="rId4">
            <a:extLst>
              <a:ext uri="{28A0092B-C50C-407E-A947-70E740481C1C}">
                <a14:useLocalDpi xmlns:a14="http://schemas.microsoft.com/office/drawing/2010/main" val="0"/>
              </a:ext>
            </a:extLst>
          </a:blip>
          <a:srcRect/>
          <a:stretch>
            <a:fillRect/>
          </a:stretch>
        </p:blipFill>
        <p:spPr bwMode="auto">
          <a:xfrm>
            <a:off x="2256071" y="3889969"/>
            <a:ext cx="2467778" cy="2565534"/>
          </a:xfrm>
          <a:prstGeom prst="rect">
            <a:avLst/>
          </a:prstGeom>
          <a:noFill/>
          <a:ln>
            <a:noFill/>
          </a:ln>
        </p:spPr>
      </p:pic>
      <p:pic>
        <p:nvPicPr>
          <p:cNvPr id="9" name="Imagen 8"/>
          <p:cNvPicPr/>
          <p:nvPr/>
        </p:nvPicPr>
        <p:blipFill>
          <a:blip r:embed="rId5">
            <a:extLst>
              <a:ext uri="{28A0092B-C50C-407E-A947-70E740481C1C}">
                <a14:useLocalDpi xmlns:a14="http://schemas.microsoft.com/office/drawing/2010/main" val="0"/>
              </a:ext>
            </a:extLst>
          </a:blip>
          <a:srcRect/>
          <a:stretch>
            <a:fillRect/>
          </a:stretch>
        </p:blipFill>
        <p:spPr bwMode="auto">
          <a:xfrm>
            <a:off x="4281650" y="1167361"/>
            <a:ext cx="2343399" cy="2261638"/>
          </a:xfrm>
          <a:prstGeom prst="rect">
            <a:avLst/>
          </a:prstGeom>
          <a:noFill/>
          <a:ln>
            <a:noFill/>
          </a:ln>
        </p:spPr>
      </p:pic>
      <p:pic>
        <p:nvPicPr>
          <p:cNvPr id="10" name="Imagen 9"/>
          <p:cNvPicPr/>
          <p:nvPr/>
        </p:nvPicPr>
        <p:blipFill rotWithShape="1">
          <a:blip r:embed="rId6">
            <a:extLst>
              <a:ext uri="{28A0092B-C50C-407E-A947-70E740481C1C}">
                <a14:useLocalDpi xmlns:a14="http://schemas.microsoft.com/office/drawing/2010/main" val="0"/>
              </a:ext>
            </a:extLst>
          </a:blip>
          <a:srcRect l="1057"/>
          <a:stretch/>
        </p:blipFill>
        <p:spPr bwMode="auto">
          <a:xfrm>
            <a:off x="6191482" y="3889969"/>
            <a:ext cx="2423712" cy="2565534"/>
          </a:xfrm>
          <a:prstGeom prst="rect">
            <a:avLst/>
          </a:prstGeom>
          <a:noFill/>
          <a:ln>
            <a:noFill/>
          </a:ln>
          <a:extLst>
            <a:ext uri="{53640926-AAD7-44D8-BBD7-CCE9431645EC}">
              <a14:shadowObscured xmlns:a14="http://schemas.microsoft.com/office/drawing/2010/main"/>
            </a:ext>
          </a:extLst>
        </p:spPr>
      </p:pic>
      <p:pic>
        <p:nvPicPr>
          <p:cNvPr id="11" name="Imagen 10"/>
          <p:cNvPicPr/>
          <p:nvPr/>
        </p:nvPicPr>
        <p:blipFill>
          <a:blip r:embed="rId7">
            <a:extLst>
              <a:ext uri="{28A0092B-C50C-407E-A947-70E740481C1C}">
                <a14:useLocalDpi xmlns:a14="http://schemas.microsoft.com/office/drawing/2010/main" val="0"/>
              </a:ext>
            </a:extLst>
          </a:blip>
          <a:srcRect/>
          <a:stretch>
            <a:fillRect/>
          </a:stretch>
        </p:blipFill>
        <p:spPr bwMode="auto">
          <a:xfrm>
            <a:off x="8163499" y="1167361"/>
            <a:ext cx="2470636" cy="2261638"/>
          </a:xfrm>
          <a:prstGeom prst="rect">
            <a:avLst/>
          </a:prstGeom>
          <a:noFill/>
          <a:ln>
            <a:noFill/>
          </a:ln>
        </p:spPr>
      </p:pic>
      <p:sp>
        <p:nvSpPr>
          <p:cNvPr id="12" name="Marcador de contenido 2"/>
          <p:cNvSpPr>
            <a:spLocks noGrp="1"/>
          </p:cNvSpPr>
          <p:nvPr>
            <p:ph idx="1"/>
          </p:nvPr>
        </p:nvSpPr>
        <p:spPr>
          <a:xfrm>
            <a:off x="1154505" y="690429"/>
            <a:ext cx="839339" cy="697469"/>
          </a:xfrm>
        </p:spPr>
        <p:txBody>
          <a:bodyPr>
            <a:normAutofit/>
          </a:bodyPr>
          <a:lstStyle/>
          <a:p>
            <a:pPr marL="0" lvl="0" indent="0">
              <a:buNone/>
            </a:pPr>
            <a:r>
              <a:rPr lang="es-ES" sz="1800" b="1" dirty="0"/>
              <a:t>28 °C</a:t>
            </a:r>
          </a:p>
        </p:txBody>
      </p:sp>
      <p:sp>
        <p:nvSpPr>
          <p:cNvPr id="13" name="Marcador de contenido 2"/>
          <p:cNvSpPr>
            <a:spLocks noGrp="1"/>
          </p:cNvSpPr>
          <p:nvPr>
            <p:ph idx="1"/>
          </p:nvPr>
        </p:nvSpPr>
        <p:spPr>
          <a:xfrm>
            <a:off x="3093372" y="3360142"/>
            <a:ext cx="839339" cy="697469"/>
          </a:xfrm>
        </p:spPr>
        <p:txBody>
          <a:bodyPr>
            <a:normAutofit/>
          </a:bodyPr>
          <a:lstStyle/>
          <a:p>
            <a:pPr marL="0" lvl="0" indent="0">
              <a:buNone/>
            </a:pPr>
            <a:r>
              <a:rPr lang="es-ES" sz="1800" b="1" dirty="0"/>
              <a:t>100 °C</a:t>
            </a:r>
          </a:p>
        </p:txBody>
      </p:sp>
      <p:sp>
        <p:nvSpPr>
          <p:cNvPr id="14" name="Marcador de contenido 2"/>
          <p:cNvSpPr>
            <a:spLocks noGrp="1"/>
          </p:cNvSpPr>
          <p:nvPr>
            <p:ph idx="1"/>
          </p:nvPr>
        </p:nvSpPr>
        <p:spPr>
          <a:xfrm>
            <a:off x="5229880" y="690429"/>
            <a:ext cx="839339" cy="697469"/>
          </a:xfrm>
        </p:spPr>
        <p:txBody>
          <a:bodyPr>
            <a:normAutofit/>
          </a:bodyPr>
          <a:lstStyle/>
          <a:p>
            <a:pPr marL="0" lvl="0" indent="0">
              <a:buNone/>
            </a:pPr>
            <a:r>
              <a:rPr lang="es-ES" sz="1800" b="1" dirty="0"/>
              <a:t>150 °C</a:t>
            </a:r>
          </a:p>
        </p:txBody>
      </p:sp>
      <p:sp>
        <p:nvSpPr>
          <p:cNvPr id="15" name="Marcador de contenido 2"/>
          <p:cNvSpPr>
            <a:spLocks noGrp="1"/>
          </p:cNvSpPr>
          <p:nvPr>
            <p:ph idx="1"/>
          </p:nvPr>
        </p:nvSpPr>
        <p:spPr>
          <a:xfrm>
            <a:off x="7094921" y="3360144"/>
            <a:ext cx="839339" cy="697469"/>
          </a:xfrm>
        </p:spPr>
        <p:txBody>
          <a:bodyPr>
            <a:normAutofit/>
          </a:bodyPr>
          <a:lstStyle/>
          <a:p>
            <a:pPr marL="0" lvl="0" indent="0">
              <a:buNone/>
            </a:pPr>
            <a:r>
              <a:rPr lang="es-ES" sz="1800" b="1" dirty="0"/>
              <a:t>200 °C</a:t>
            </a:r>
          </a:p>
        </p:txBody>
      </p:sp>
      <p:sp>
        <p:nvSpPr>
          <p:cNvPr id="16" name="Marcador de contenido 2"/>
          <p:cNvSpPr>
            <a:spLocks noGrp="1"/>
          </p:cNvSpPr>
          <p:nvPr>
            <p:ph idx="1"/>
          </p:nvPr>
        </p:nvSpPr>
        <p:spPr>
          <a:xfrm>
            <a:off x="9305255" y="657151"/>
            <a:ext cx="839339" cy="697469"/>
          </a:xfrm>
        </p:spPr>
        <p:txBody>
          <a:bodyPr>
            <a:normAutofit/>
          </a:bodyPr>
          <a:lstStyle/>
          <a:p>
            <a:pPr marL="0" lvl="0" indent="0">
              <a:buNone/>
            </a:pPr>
            <a:r>
              <a:rPr lang="es-ES" sz="1800" b="1" dirty="0"/>
              <a:t>300 °C</a:t>
            </a:r>
          </a:p>
        </p:txBody>
      </p:sp>
    </p:spTree>
    <p:extLst>
      <p:ext uri="{BB962C8B-B14F-4D97-AF65-F5344CB8AC3E}">
        <p14:creationId xmlns:p14="http://schemas.microsoft.com/office/powerpoint/2010/main" val="2512667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2082FD7D-7C90-4626-A6B6-E135C4AE366A}" type="slidenum">
              <a:rPr lang="es-EC" smtClean="0"/>
              <a:t>13</a:t>
            </a:fld>
            <a:endParaRPr lang="es-EC"/>
          </a:p>
        </p:txBody>
      </p:sp>
      <p:sp>
        <p:nvSpPr>
          <p:cNvPr id="6" name="Título 1"/>
          <p:cNvSpPr txBox="1">
            <a:spLocks/>
          </p:cNvSpPr>
          <p:nvPr/>
        </p:nvSpPr>
        <p:spPr>
          <a:xfrm>
            <a:off x="0" y="-17416"/>
            <a:ext cx="6979920" cy="8229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EC" dirty="0">
                <a:solidFill>
                  <a:schemeClr val="tx1"/>
                </a:solidFill>
                <a:effectLst>
                  <a:outerShdw blurRad="38100" dist="38100" dir="2700000" algn="tl">
                    <a:srgbClr val="000000">
                      <a:alpha val="43137"/>
                    </a:srgbClr>
                  </a:outerShdw>
                </a:effectLst>
              </a:rPr>
              <a:t>Tintas penetrantes</a:t>
            </a:r>
          </a:p>
        </p:txBody>
      </p:sp>
      <p:sp>
        <p:nvSpPr>
          <p:cNvPr id="7" name="AutoShape 2" descr="blob:https://web.whatsapp.com/c6f68cf1-5212-4bb8-b304-6aae68090b7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1" name="Imagen 10"/>
          <p:cNvPicPr/>
          <p:nvPr/>
        </p:nvPicPr>
        <p:blipFill rotWithShape="1">
          <a:blip r:embed="rId3"/>
          <a:srcRect l="11997" t="5908" r="48943" b="40901"/>
          <a:stretch/>
        </p:blipFill>
        <p:spPr>
          <a:xfrm>
            <a:off x="155575" y="1151129"/>
            <a:ext cx="2732183" cy="2506471"/>
          </a:xfrm>
          <a:prstGeom prst="rect">
            <a:avLst/>
          </a:prstGeom>
        </p:spPr>
      </p:pic>
      <p:pic>
        <p:nvPicPr>
          <p:cNvPr id="12" name="Imagen 11"/>
          <p:cNvPicPr/>
          <p:nvPr/>
        </p:nvPicPr>
        <p:blipFill rotWithShape="1">
          <a:blip r:embed="rId4"/>
          <a:srcRect l="51960" t="22231" r="9558" b="5530"/>
          <a:stretch/>
        </p:blipFill>
        <p:spPr>
          <a:xfrm>
            <a:off x="6259759" y="4040980"/>
            <a:ext cx="2707971" cy="2680495"/>
          </a:xfrm>
          <a:prstGeom prst="rect">
            <a:avLst/>
          </a:prstGeom>
        </p:spPr>
      </p:pic>
      <p:pic>
        <p:nvPicPr>
          <p:cNvPr id="13" name="Imagen 12"/>
          <p:cNvPicPr/>
          <p:nvPr/>
        </p:nvPicPr>
        <p:blipFill rotWithShape="1">
          <a:blip r:embed="rId5"/>
          <a:srcRect l="20445" t="1518" r="17337" b="32541"/>
          <a:stretch/>
        </p:blipFill>
        <p:spPr bwMode="auto">
          <a:xfrm>
            <a:off x="8260812" y="1151129"/>
            <a:ext cx="2919470" cy="2506471"/>
          </a:xfrm>
          <a:prstGeom prst="rect">
            <a:avLst/>
          </a:prstGeom>
          <a:ln>
            <a:noFill/>
          </a:ln>
          <a:extLst>
            <a:ext uri="{53640926-AAD7-44D8-BBD7-CCE9431645EC}">
              <a14:shadowObscured xmlns:a14="http://schemas.microsoft.com/office/drawing/2010/main"/>
            </a:ext>
          </a:extLst>
        </p:spPr>
      </p:pic>
      <p:sp>
        <p:nvSpPr>
          <p:cNvPr id="16" name="Elipse 15"/>
          <p:cNvSpPr/>
          <p:nvPr/>
        </p:nvSpPr>
        <p:spPr>
          <a:xfrm>
            <a:off x="9923396" y="1322024"/>
            <a:ext cx="691384" cy="16965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9" name="Imagen 18"/>
          <p:cNvPicPr/>
          <p:nvPr/>
        </p:nvPicPr>
        <p:blipFill rotWithShape="1">
          <a:blip r:embed="rId4"/>
          <a:srcRect l="12200" t="22231" r="47334" b="6882"/>
          <a:stretch/>
        </p:blipFill>
        <p:spPr>
          <a:xfrm>
            <a:off x="4185437" y="1039164"/>
            <a:ext cx="2777696" cy="2574369"/>
          </a:xfrm>
          <a:prstGeom prst="rect">
            <a:avLst/>
          </a:prstGeom>
        </p:spPr>
      </p:pic>
      <p:pic>
        <p:nvPicPr>
          <p:cNvPr id="20" name="Imagen 19"/>
          <p:cNvPicPr/>
          <p:nvPr/>
        </p:nvPicPr>
        <p:blipFill rotWithShape="1">
          <a:blip r:embed="rId3"/>
          <a:srcRect l="50553" t="4577" r="9494" b="40960"/>
          <a:stretch/>
        </p:blipFill>
        <p:spPr>
          <a:xfrm>
            <a:off x="2027104" y="4040980"/>
            <a:ext cx="2861707" cy="2591178"/>
          </a:xfrm>
          <a:prstGeom prst="rect">
            <a:avLst/>
          </a:prstGeom>
        </p:spPr>
      </p:pic>
      <p:sp>
        <p:nvSpPr>
          <p:cNvPr id="21" name="Marcador de contenido 2"/>
          <p:cNvSpPr>
            <a:spLocks noGrp="1"/>
          </p:cNvSpPr>
          <p:nvPr>
            <p:ph idx="1"/>
          </p:nvPr>
        </p:nvSpPr>
        <p:spPr>
          <a:xfrm>
            <a:off x="1154505" y="690429"/>
            <a:ext cx="839339" cy="697469"/>
          </a:xfrm>
        </p:spPr>
        <p:txBody>
          <a:bodyPr>
            <a:normAutofit/>
          </a:bodyPr>
          <a:lstStyle/>
          <a:p>
            <a:pPr marL="0" lvl="0" indent="0">
              <a:buNone/>
            </a:pPr>
            <a:r>
              <a:rPr lang="es-ES" sz="1800" b="1" dirty="0"/>
              <a:t>28 °C</a:t>
            </a:r>
          </a:p>
        </p:txBody>
      </p:sp>
      <p:sp>
        <p:nvSpPr>
          <p:cNvPr id="22" name="Marcador de contenido 2"/>
          <p:cNvSpPr>
            <a:spLocks noGrp="1"/>
          </p:cNvSpPr>
          <p:nvPr>
            <p:ph idx="1"/>
          </p:nvPr>
        </p:nvSpPr>
        <p:spPr>
          <a:xfrm>
            <a:off x="3038287" y="3624550"/>
            <a:ext cx="839339" cy="697469"/>
          </a:xfrm>
        </p:spPr>
        <p:txBody>
          <a:bodyPr>
            <a:normAutofit/>
          </a:bodyPr>
          <a:lstStyle/>
          <a:p>
            <a:pPr marL="0" lvl="0" indent="0">
              <a:buNone/>
            </a:pPr>
            <a:r>
              <a:rPr lang="es-ES" sz="1800" b="1" dirty="0"/>
              <a:t>100 °C</a:t>
            </a:r>
          </a:p>
        </p:txBody>
      </p:sp>
      <p:sp>
        <p:nvSpPr>
          <p:cNvPr id="23" name="Marcador de contenido 2"/>
          <p:cNvSpPr>
            <a:spLocks noGrp="1"/>
          </p:cNvSpPr>
          <p:nvPr>
            <p:ph idx="1"/>
          </p:nvPr>
        </p:nvSpPr>
        <p:spPr>
          <a:xfrm>
            <a:off x="5229880" y="690429"/>
            <a:ext cx="839339" cy="697469"/>
          </a:xfrm>
        </p:spPr>
        <p:txBody>
          <a:bodyPr>
            <a:normAutofit/>
          </a:bodyPr>
          <a:lstStyle/>
          <a:p>
            <a:pPr marL="0" lvl="0" indent="0">
              <a:buNone/>
            </a:pPr>
            <a:r>
              <a:rPr lang="es-ES" sz="1800" b="1" dirty="0"/>
              <a:t>150 °C</a:t>
            </a:r>
          </a:p>
        </p:txBody>
      </p:sp>
      <p:sp>
        <p:nvSpPr>
          <p:cNvPr id="24" name="Marcador de contenido 2"/>
          <p:cNvSpPr>
            <a:spLocks noGrp="1"/>
          </p:cNvSpPr>
          <p:nvPr>
            <p:ph idx="1"/>
          </p:nvPr>
        </p:nvSpPr>
        <p:spPr>
          <a:xfrm>
            <a:off x="7194074" y="3657600"/>
            <a:ext cx="839339" cy="697469"/>
          </a:xfrm>
        </p:spPr>
        <p:txBody>
          <a:bodyPr>
            <a:normAutofit/>
          </a:bodyPr>
          <a:lstStyle/>
          <a:p>
            <a:pPr marL="0" lvl="0" indent="0">
              <a:buNone/>
            </a:pPr>
            <a:r>
              <a:rPr lang="es-ES" sz="1800" b="1" dirty="0"/>
              <a:t>200 °C</a:t>
            </a:r>
          </a:p>
        </p:txBody>
      </p:sp>
      <p:sp>
        <p:nvSpPr>
          <p:cNvPr id="25" name="Marcador de contenido 2"/>
          <p:cNvSpPr>
            <a:spLocks noGrp="1"/>
          </p:cNvSpPr>
          <p:nvPr>
            <p:ph idx="1"/>
          </p:nvPr>
        </p:nvSpPr>
        <p:spPr>
          <a:xfrm>
            <a:off x="9305255" y="657151"/>
            <a:ext cx="839339" cy="697469"/>
          </a:xfrm>
        </p:spPr>
        <p:txBody>
          <a:bodyPr>
            <a:normAutofit/>
          </a:bodyPr>
          <a:lstStyle/>
          <a:p>
            <a:pPr marL="0" lvl="0" indent="0">
              <a:buNone/>
            </a:pPr>
            <a:r>
              <a:rPr lang="es-ES" sz="1800" b="1" dirty="0"/>
              <a:t>300 °C</a:t>
            </a:r>
          </a:p>
        </p:txBody>
      </p:sp>
    </p:spTree>
    <p:extLst>
      <p:ext uri="{BB962C8B-B14F-4D97-AF65-F5344CB8AC3E}">
        <p14:creationId xmlns:p14="http://schemas.microsoft.com/office/powerpoint/2010/main" val="398654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2082FD7D-7C90-4626-A6B6-E135C4AE366A}" type="slidenum">
              <a:rPr lang="es-EC" smtClean="0"/>
              <a:t>14</a:t>
            </a:fld>
            <a:endParaRPr lang="es-EC"/>
          </a:p>
        </p:txBody>
      </p:sp>
      <p:pic>
        <p:nvPicPr>
          <p:cNvPr id="6" name="Imagen 5"/>
          <p:cNvPicPr/>
          <p:nvPr/>
        </p:nvPicPr>
        <p:blipFill>
          <a:blip r:embed="rId2"/>
          <a:stretch>
            <a:fillRect/>
          </a:stretch>
        </p:blipFill>
        <p:spPr>
          <a:xfrm>
            <a:off x="1515143" y="1583350"/>
            <a:ext cx="4246682" cy="51381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CuadroTexto 6"/>
          <p:cNvSpPr txBox="1"/>
          <p:nvPr/>
        </p:nvSpPr>
        <p:spPr>
          <a:xfrm>
            <a:off x="2665183" y="1009781"/>
            <a:ext cx="2100837" cy="369332"/>
          </a:xfrm>
          <a:prstGeom prst="rect">
            <a:avLst/>
          </a:prstGeom>
          <a:noFill/>
          <a:ln w="57150">
            <a:solidFill>
              <a:srgbClr val="FFC000"/>
            </a:solidFill>
          </a:ln>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C" dirty="0"/>
              <a:t>ASME BPVC</a:t>
            </a:r>
            <a:endParaRPr lang="es-MX" dirty="0"/>
          </a:p>
        </p:txBody>
      </p:sp>
      <p:cxnSp>
        <p:nvCxnSpPr>
          <p:cNvPr id="8" name="Conector recto de flecha 7"/>
          <p:cNvCxnSpPr/>
          <p:nvPr/>
        </p:nvCxnSpPr>
        <p:spPr>
          <a:xfrm flipV="1">
            <a:off x="5560059" y="3901812"/>
            <a:ext cx="791380" cy="18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6516264" y="4426947"/>
            <a:ext cx="3306296" cy="323165"/>
          </a:xfrm>
          <a:prstGeom prst="rect">
            <a:avLst/>
          </a:prstGeom>
          <a:noFill/>
        </p:spPr>
        <p:txBody>
          <a:bodyPr wrap="square" rtlCol="0">
            <a:spAutoFit/>
          </a:bodyPr>
          <a:lstStyle/>
          <a:p>
            <a:r>
              <a:rPr lang="es-MX" sz="1500" dirty="0"/>
              <a:t>Micrografía y composición química</a:t>
            </a:r>
          </a:p>
        </p:txBody>
      </p:sp>
      <p:sp>
        <p:nvSpPr>
          <p:cNvPr id="11" name="Título 1"/>
          <p:cNvSpPr txBox="1">
            <a:spLocks/>
          </p:cNvSpPr>
          <p:nvPr/>
        </p:nvSpPr>
        <p:spPr>
          <a:xfrm>
            <a:off x="0" y="-17416"/>
            <a:ext cx="6979920" cy="8229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EC" dirty="0">
                <a:solidFill>
                  <a:schemeClr val="tx1"/>
                </a:solidFill>
                <a:effectLst>
                  <a:outerShdw blurRad="38100" dist="38100" dir="2700000" algn="tl">
                    <a:srgbClr val="000000">
                      <a:alpha val="43137"/>
                    </a:srgbClr>
                  </a:outerShdw>
                </a:effectLst>
              </a:rPr>
              <a:t>Obtención de las probetas</a:t>
            </a:r>
          </a:p>
        </p:txBody>
      </p:sp>
      <p:cxnSp>
        <p:nvCxnSpPr>
          <p:cNvPr id="12" name="Conector recto de flecha 11"/>
          <p:cNvCxnSpPr/>
          <p:nvPr/>
        </p:nvCxnSpPr>
        <p:spPr>
          <a:xfrm>
            <a:off x="5560059" y="4127655"/>
            <a:ext cx="791380" cy="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a:off x="5560059" y="4357173"/>
            <a:ext cx="791380" cy="0"/>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a:off x="5560059" y="4588530"/>
            <a:ext cx="79138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p:nvPr/>
        </p:nvCxnSpPr>
        <p:spPr>
          <a:xfrm>
            <a:off x="5575878" y="4818048"/>
            <a:ext cx="791380" cy="0"/>
          </a:xfrm>
          <a:prstGeom prst="straightConnector1">
            <a:avLst/>
          </a:prstGeom>
          <a:ln w="2857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p:nvPr/>
        </p:nvCxnSpPr>
        <p:spPr>
          <a:xfrm>
            <a:off x="5575878" y="5060419"/>
            <a:ext cx="791380" cy="0"/>
          </a:xfrm>
          <a:prstGeom prst="straightConnector1">
            <a:avLst/>
          </a:prstGeom>
          <a:ln w="2857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a:off x="5560059" y="5297277"/>
            <a:ext cx="79138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 name="CuadroTexto 23"/>
          <p:cNvSpPr txBox="1"/>
          <p:nvPr/>
        </p:nvSpPr>
        <p:spPr>
          <a:xfrm>
            <a:off x="6516264" y="4654632"/>
            <a:ext cx="3306296" cy="323165"/>
          </a:xfrm>
          <a:prstGeom prst="rect">
            <a:avLst/>
          </a:prstGeom>
          <a:noFill/>
        </p:spPr>
        <p:txBody>
          <a:bodyPr wrap="square" rtlCol="0">
            <a:spAutoFit/>
          </a:bodyPr>
          <a:lstStyle/>
          <a:p>
            <a:r>
              <a:rPr lang="es-MX" sz="1500" dirty="0"/>
              <a:t>Doblado guiado</a:t>
            </a:r>
          </a:p>
        </p:txBody>
      </p:sp>
      <p:sp>
        <p:nvSpPr>
          <p:cNvPr id="25" name="CuadroTexto 24"/>
          <p:cNvSpPr txBox="1"/>
          <p:nvPr/>
        </p:nvSpPr>
        <p:spPr>
          <a:xfrm>
            <a:off x="6516264" y="4898836"/>
            <a:ext cx="3306296" cy="323165"/>
          </a:xfrm>
          <a:prstGeom prst="rect">
            <a:avLst/>
          </a:prstGeom>
          <a:noFill/>
        </p:spPr>
        <p:txBody>
          <a:bodyPr wrap="square" rtlCol="0">
            <a:spAutoFit/>
          </a:bodyPr>
          <a:lstStyle/>
          <a:p>
            <a:r>
              <a:rPr lang="es-MX" sz="1500" dirty="0"/>
              <a:t>Doblado guiado</a:t>
            </a:r>
          </a:p>
        </p:txBody>
      </p:sp>
      <p:sp>
        <p:nvSpPr>
          <p:cNvPr id="26" name="CuadroTexto 25"/>
          <p:cNvSpPr txBox="1"/>
          <p:nvPr/>
        </p:nvSpPr>
        <p:spPr>
          <a:xfrm>
            <a:off x="6516264" y="5135694"/>
            <a:ext cx="3306296" cy="323165"/>
          </a:xfrm>
          <a:prstGeom prst="rect">
            <a:avLst/>
          </a:prstGeom>
          <a:noFill/>
        </p:spPr>
        <p:txBody>
          <a:bodyPr wrap="square" rtlCol="0">
            <a:spAutoFit/>
          </a:bodyPr>
          <a:lstStyle/>
          <a:p>
            <a:r>
              <a:rPr lang="es-MX" sz="1500" dirty="0"/>
              <a:t>Microdureza</a:t>
            </a:r>
          </a:p>
        </p:txBody>
      </p:sp>
      <p:sp>
        <p:nvSpPr>
          <p:cNvPr id="27" name="CuadroTexto 26"/>
          <p:cNvSpPr txBox="1"/>
          <p:nvPr/>
        </p:nvSpPr>
        <p:spPr>
          <a:xfrm>
            <a:off x="6516264" y="4195590"/>
            <a:ext cx="3306296" cy="323165"/>
          </a:xfrm>
          <a:prstGeom prst="rect">
            <a:avLst/>
          </a:prstGeom>
          <a:noFill/>
        </p:spPr>
        <p:txBody>
          <a:bodyPr wrap="square" rtlCol="0">
            <a:spAutoFit/>
          </a:bodyPr>
          <a:lstStyle/>
          <a:p>
            <a:r>
              <a:rPr lang="es-MX" sz="1500" dirty="0"/>
              <a:t>Doblado guiado</a:t>
            </a:r>
          </a:p>
        </p:txBody>
      </p:sp>
      <p:sp>
        <p:nvSpPr>
          <p:cNvPr id="28" name="CuadroTexto 27"/>
          <p:cNvSpPr txBox="1"/>
          <p:nvPr/>
        </p:nvSpPr>
        <p:spPr>
          <a:xfrm>
            <a:off x="6500445" y="3967905"/>
            <a:ext cx="3306296" cy="323165"/>
          </a:xfrm>
          <a:prstGeom prst="rect">
            <a:avLst/>
          </a:prstGeom>
          <a:noFill/>
        </p:spPr>
        <p:txBody>
          <a:bodyPr wrap="square" rtlCol="0">
            <a:spAutoFit/>
          </a:bodyPr>
          <a:lstStyle/>
          <a:p>
            <a:r>
              <a:rPr lang="es-MX" sz="1500" dirty="0"/>
              <a:t>Doblado guiado</a:t>
            </a:r>
          </a:p>
        </p:txBody>
      </p:sp>
      <p:sp>
        <p:nvSpPr>
          <p:cNvPr id="29" name="CuadroTexto 28"/>
          <p:cNvSpPr txBox="1"/>
          <p:nvPr/>
        </p:nvSpPr>
        <p:spPr>
          <a:xfrm>
            <a:off x="6516264" y="3720944"/>
            <a:ext cx="3306296" cy="323165"/>
          </a:xfrm>
          <a:prstGeom prst="rect">
            <a:avLst/>
          </a:prstGeom>
          <a:noFill/>
        </p:spPr>
        <p:txBody>
          <a:bodyPr wrap="square" rtlCol="0">
            <a:spAutoFit/>
          </a:bodyPr>
          <a:lstStyle/>
          <a:p>
            <a:r>
              <a:rPr lang="es-MX" sz="1500" dirty="0"/>
              <a:t>Dureza</a:t>
            </a:r>
          </a:p>
        </p:txBody>
      </p:sp>
    </p:spTree>
    <p:extLst>
      <p:ext uri="{BB962C8B-B14F-4D97-AF65-F5344CB8AC3E}">
        <p14:creationId xmlns:p14="http://schemas.microsoft.com/office/powerpoint/2010/main" val="1820738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2082FD7D-7C90-4626-A6B6-E135C4AE366A}" type="slidenum">
              <a:rPr lang="es-EC" smtClean="0"/>
              <a:t>15</a:t>
            </a:fld>
            <a:endParaRPr lang="es-EC"/>
          </a:p>
        </p:txBody>
      </p:sp>
      <p:sp>
        <p:nvSpPr>
          <p:cNvPr id="6" name="Título 1"/>
          <p:cNvSpPr txBox="1">
            <a:spLocks/>
          </p:cNvSpPr>
          <p:nvPr/>
        </p:nvSpPr>
        <p:spPr>
          <a:xfrm>
            <a:off x="0" y="-17416"/>
            <a:ext cx="6979920" cy="8229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EC" dirty="0">
                <a:solidFill>
                  <a:schemeClr val="tx1"/>
                </a:solidFill>
                <a:effectLst>
                  <a:outerShdw blurRad="38100" dist="38100" dir="2700000" algn="tl">
                    <a:srgbClr val="000000">
                      <a:alpha val="43137"/>
                    </a:srgbClr>
                  </a:outerShdw>
                </a:effectLst>
              </a:rPr>
              <a:t>Tintas penetrantes</a:t>
            </a:r>
          </a:p>
        </p:txBody>
      </p:sp>
      <p:pic>
        <p:nvPicPr>
          <p:cNvPr id="8"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372408" y="1357257"/>
            <a:ext cx="6766522" cy="2212207"/>
          </a:xfrm>
          <a:prstGeom prst="rect">
            <a:avLst/>
          </a:prstGeom>
          <a:noFill/>
          <a:ln>
            <a:noFill/>
          </a:ln>
        </p:spPr>
      </p:pic>
      <p:pic>
        <p:nvPicPr>
          <p:cNvPr id="9" name="Imagen 8"/>
          <p:cNvPicPr/>
          <p:nvPr/>
        </p:nvPicPr>
        <p:blipFill>
          <a:blip r:embed="rId4">
            <a:extLst>
              <a:ext uri="{28A0092B-C50C-407E-A947-70E740481C1C}">
                <a14:useLocalDpi xmlns:a14="http://schemas.microsoft.com/office/drawing/2010/main" val="0"/>
              </a:ext>
            </a:extLst>
          </a:blip>
          <a:srcRect/>
          <a:stretch>
            <a:fillRect/>
          </a:stretch>
        </p:blipFill>
        <p:spPr bwMode="auto">
          <a:xfrm>
            <a:off x="372408" y="3952377"/>
            <a:ext cx="6766522" cy="2481091"/>
          </a:xfrm>
          <a:prstGeom prst="rect">
            <a:avLst/>
          </a:prstGeom>
          <a:noFill/>
          <a:ln>
            <a:noFill/>
          </a:ln>
        </p:spPr>
      </p:pic>
      <p:sp>
        <p:nvSpPr>
          <p:cNvPr id="10" name="Elipse 9"/>
          <p:cNvSpPr/>
          <p:nvPr/>
        </p:nvSpPr>
        <p:spPr>
          <a:xfrm>
            <a:off x="3945290" y="1445247"/>
            <a:ext cx="249085" cy="227969"/>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2" name="Elipse 11"/>
          <p:cNvSpPr/>
          <p:nvPr/>
        </p:nvSpPr>
        <p:spPr>
          <a:xfrm>
            <a:off x="3489960" y="1445247"/>
            <a:ext cx="249085" cy="227969"/>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3" name="Elipse 12"/>
          <p:cNvSpPr/>
          <p:nvPr/>
        </p:nvSpPr>
        <p:spPr>
          <a:xfrm>
            <a:off x="3926305" y="2053070"/>
            <a:ext cx="249085" cy="227969"/>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4" name="Elipse 13"/>
          <p:cNvSpPr/>
          <p:nvPr/>
        </p:nvSpPr>
        <p:spPr>
          <a:xfrm>
            <a:off x="3754339" y="4023823"/>
            <a:ext cx="249085" cy="227969"/>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5" name="Elipse 14"/>
          <p:cNvSpPr/>
          <p:nvPr/>
        </p:nvSpPr>
        <p:spPr>
          <a:xfrm>
            <a:off x="3801763" y="4892320"/>
            <a:ext cx="249085" cy="227969"/>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6" name="Elipse 15"/>
          <p:cNvSpPr/>
          <p:nvPr/>
        </p:nvSpPr>
        <p:spPr>
          <a:xfrm>
            <a:off x="6418586" y="4701216"/>
            <a:ext cx="249085" cy="227969"/>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7" name="Elipse 16"/>
          <p:cNvSpPr/>
          <p:nvPr/>
        </p:nvSpPr>
        <p:spPr>
          <a:xfrm>
            <a:off x="6279669" y="5700058"/>
            <a:ext cx="249085" cy="227969"/>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8" name="Elipse 17"/>
          <p:cNvSpPr/>
          <p:nvPr/>
        </p:nvSpPr>
        <p:spPr>
          <a:xfrm>
            <a:off x="3739965" y="5729315"/>
            <a:ext cx="249085" cy="227969"/>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9" name="Elipse 18"/>
          <p:cNvSpPr/>
          <p:nvPr/>
        </p:nvSpPr>
        <p:spPr>
          <a:xfrm>
            <a:off x="1273074" y="4907151"/>
            <a:ext cx="249085" cy="227969"/>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20" name="Elipse 19"/>
          <p:cNvSpPr/>
          <p:nvPr/>
        </p:nvSpPr>
        <p:spPr>
          <a:xfrm>
            <a:off x="1284091" y="5707281"/>
            <a:ext cx="249085" cy="227969"/>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21" name="Marcador de contenido 2"/>
          <p:cNvSpPr>
            <a:spLocks noGrp="1"/>
          </p:cNvSpPr>
          <p:nvPr>
            <p:ph idx="1"/>
          </p:nvPr>
        </p:nvSpPr>
        <p:spPr>
          <a:xfrm>
            <a:off x="7337012" y="1138122"/>
            <a:ext cx="1873089" cy="1933460"/>
          </a:xfrm>
        </p:spPr>
        <p:txBody>
          <a:bodyPr>
            <a:normAutofit/>
          </a:bodyPr>
          <a:lstStyle/>
          <a:p>
            <a:pPr marL="0" lvl="0" indent="0">
              <a:buNone/>
            </a:pPr>
            <a:r>
              <a:rPr lang="es-ES" sz="1800" b="1" dirty="0"/>
              <a:t>Indicaciones redondeadas</a:t>
            </a:r>
          </a:p>
          <a:p>
            <a:pPr lvl="0"/>
            <a:r>
              <a:rPr lang="es-EC" sz="1800" dirty="0"/>
              <a:t>1.5 mm (4A)</a:t>
            </a:r>
          </a:p>
          <a:p>
            <a:pPr lvl="0"/>
            <a:r>
              <a:rPr lang="es-EC" sz="1800" dirty="0"/>
              <a:t>2.4 mm (4C)</a:t>
            </a:r>
          </a:p>
        </p:txBody>
      </p:sp>
      <p:sp>
        <p:nvSpPr>
          <p:cNvPr id="22" name="Marcador de contenido 2"/>
          <p:cNvSpPr>
            <a:spLocks noGrp="1"/>
          </p:cNvSpPr>
          <p:nvPr>
            <p:ph idx="1"/>
          </p:nvPr>
        </p:nvSpPr>
        <p:spPr>
          <a:xfrm>
            <a:off x="9221118" y="930004"/>
            <a:ext cx="1873089" cy="1933460"/>
          </a:xfrm>
        </p:spPr>
        <p:txBody>
          <a:bodyPr>
            <a:normAutofit/>
          </a:bodyPr>
          <a:lstStyle/>
          <a:p>
            <a:pPr marL="0" lvl="0" indent="0">
              <a:buNone/>
            </a:pPr>
            <a:r>
              <a:rPr lang="es-ES" sz="1800" b="1" dirty="0"/>
              <a:t>Indicaciones lineales</a:t>
            </a:r>
          </a:p>
          <a:p>
            <a:pPr lvl="0"/>
            <a:r>
              <a:rPr lang="es-EC" sz="1800" dirty="0"/>
              <a:t>2.6 mm(4A)</a:t>
            </a:r>
          </a:p>
        </p:txBody>
      </p:sp>
      <p:sp>
        <p:nvSpPr>
          <p:cNvPr id="23" name="Marcador de contenido 2"/>
          <p:cNvSpPr>
            <a:spLocks noGrp="1"/>
          </p:cNvSpPr>
          <p:nvPr>
            <p:ph idx="1"/>
          </p:nvPr>
        </p:nvSpPr>
        <p:spPr>
          <a:xfrm>
            <a:off x="410483" y="855626"/>
            <a:ext cx="839339" cy="697469"/>
          </a:xfrm>
        </p:spPr>
        <p:txBody>
          <a:bodyPr>
            <a:normAutofit/>
          </a:bodyPr>
          <a:lstStyle/>
          <a:p>
            <a:pPr marL="0" lvl="0" indent="0">
              <a:buNone/>
            </a:pPr>
            <a:r>
              <a:rPr lang="es-ES" sz="1800" b="1" dirty="0"/>
              <a:t>200 °C</a:t>
            </a:r>
          </a:p>
        </p:txBody>
      </p:sp>
      <p:sp>
        <p:nvSpPr>
          <p:cNvPr id="24" name="Marcador de contenido 2"/>
          <p:cNvSpPr>
            <a:spLocks noGrp="1"/>
          </p:cNvSpPr>
          <p:nvPr>
            <p:ph idx="1"/>
          </p:nvPr>
        </p:nvSpPr>
        <p:spPr>
          <a:xfrm>
            <a:off x="372408" y="3474849"/>
            <a:ext cx="839339" cy="697469"/>
          </a:xfrm>
        </p:spPr>
        <p:txBody>
          <a:bodyPr>
            <a:normAutofit/>
          </a:bodyPr>
          <a:lstStyle/>
          <a:p>
            <a:pPr marL="0" lvl="0" indent="0">
              <a:buNone/>
            </a:pPr>
            <a:r>
              <a:rPr lang="es-ES" sz="1800" b="1" dirty="0"/>
              <a:t>300 °C</a:t>
            </a:r>
          </a:p>
        </p:txBody>
      </p:sp>
      <p:sp>
        <p:nvSpPr>
          <p:cNvPr id="26" name="Marcador de contenido 2"/>
          <p:cNvSpPr>
            <a:spLocks noGrp="1"/>
          </p:cNvSpPr>
          <p:nvPr>
            <p:ph idx="1"/>
          </p:nvPr>
        </p:nvSpPr>
        <p:spPr>
          <a:xfrm>
            <a:off x="7435300" y="4483865"/>
            <a:ext cx="1873089" cy="3316077"/>
          </a:xfrm>
        </p:spPr>
        <p:txBody>
          <a:bodyPr>
            <a:normAutofit lnSpcReduction="10000"/>
          </a:bodyPr>
          <a:lstStyle/>
          <a:p>
            <a:pPr marL="0" lvl="0" indent="0">
              <a:buNone/>
            </a:pPr>
            <a:r>
              <a:rPr lang="es-ES" sz="1800" b="1" dirty="0"/>
              <a:t>Indicaciones lineales</a:t>
            </a:r>
          </a:p>
          <a:p>
            <a:pPr lvl="0"/>
            <a:r>
              <a:rPr lang="es-EC" sz="1800" dirty="0"/>
              <a:t>3.95 mm (5A)</a:t>
            </a:r>
          </a:p>
          <a:p>
            <a:r>
              <a:rPr lang="es-EC" sz="1800" dirty="0"/>
              <a:t>4.20 mm (5B)</a:t>
            </a:r>
          </a:p>
          <a:p>
            <a:r>
              <a:rPr lang="es-EC" sz="1800" dirty="0"/>
              <a:t>6.75 mm (5C)</a:t>
            </a:r>
          </a:p>
          <a:p>
            <a:r>
              <a:rPr lang="es-EC" sz="1800" dirty="0"/>
              <a:t>3.50 mm (5D)</a:t>
            </a:r>
          </a:p>
          <a:p>
            <a:r>
              <a:rPr lang="es-EC" sz="1800" dirty="0"/>
              <a:t>6.35 mm (5E)</a:t>
            </a:r>
          </a:p>
          <a:p>
            <a:r>
              <a:rPr lang="es-EC" sz="1800" dirty="0"/>
              <a:t>5.50 mm (5F)</a:t>
            </a:r>
          </a:p>
          <a:p>
            <a:r>
              <a:rPr lang="es-EC" sz="1800" dirty="0"/>
              <a:t>7.70 mm (5G)</a:t>
            </a:r>
          </a:p>
          <a:p>
            <a:endParaRPr lang="es-EC" sz="1800" dirty="0"/>
          </a:p>
          <a:p>
            <a:endParaRPr lang="es-EC" sz="1800" dirty="0"/>
          </a:p>
          <a:p>
            <a:endParaRPr lang="es-EC" sz="1800" dirty="0"/>
          </a:p>
          <a:p>
            <a:endParaRPr lang="es-EC" sz="1800" dirty="0"/>
          </a:p>
          <a:p>
            <a:pPr lvl="0"/>
            <a:endParaRPr lang="es-EC" sz="1800" dirty="0"/>
          </a:p>
        </p:txBody>
      </p:sp>
    </p:spTree>
    <p:extLst>
      <p:ext uri="{BB962C8B-B14F-4D97-AF65-F5344CB8AC3E}">
        <p14:creationId xmlns:p14="http://schemas.microsoft.com/office/powerpoint/2010/main" val="1467550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2082FD7D-7C90-4626-A6B6-E135C4AE366A}" type="slidenum">
              <a:rPr lang="es-EC" smtClean="0"/>
              <a:t>16</a:t>
            </a:fld>
            <a:endParaRPr lang="es-EC"/>
          </a:p>
        </p:txBody>
      </p:sp>
      <p:sp>
        <p:nvSpPr>
          <p:cNvPr id="6" name="Título 1"/>
          <p:cNvSpPr txBox="1">
            <a:spLocks/>
          </p:cNvSpPr>
          <p:nvPr/>
        </p:nvSpPr>
        <p:spPr>
          <a:xfrm>
            <a:off x="0" y="-17416"/>
            <a:ext cx="6979920" cy="8229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EC" dirty="0">
                <a:solidFill>
                  <a:schemeClr val="tx1"/>
                </a:solidFill>
                <a:effectLst>
                  <a:outerShdw blurRad="38100" dist="38100" dir="2700000" algn="tl">
                    <a:srgbClr val="000000">
                      <a:alpha val="43137"/>
                    </a:srgbClr>
                  </a:outerShdw>
                </a:effectLst>
              </a:rPr>
              <a:t>Macrografía</a:t>
            </a:r>
          </a:p>
        </p:txBody>
      </p:sp>
      <p:pic>
        <p:nvPicPr>
          <p:cNvPr id="7" name="Imagen 6">
            <a:extLst>
              <a:ext uri="{FF2B5EF4-FFF2-40B4-BE49-F238E27FC236}">
                <a16:creationId xmlns:a16="http://schemas.microsoft.com/office/drawing/2014/main" id="{6A2174BB-0563-4359-BC4A-4D55FBA86742}"/>
              </a:ext>
            </a:extLst>
          </p:cNvPr>
          <p:cNvPicPr>
            <a:picLocks noChangeAspect="1"/>
          </p:cNvPicPr>
          <p:nvPr/>
        </p:nvPicPr>
        <p:blipFill>
          <a:blip r:embed="rId3"/>
          <a:stretch>
            <a:fillRect/>
          </a:stretch>
        </p:blipFill>
        <p:spPr>
          <a:xfrm>
            <a:off x="877459" y="1187749"/>
            <a:ext cx="3066232" cy="1703462"/>
          </a:xfrm>
          <a:prstGeom prst="rect">
            <a:avLst/>
          </a:prstGeom>
        </p:spPr>
      </p:pic>
      <p:sp>
        <p:nvSpPr>
          <p:cNvPr id="8" name="Rectángulo 7">
            <a:extLst>
              <a:ext uri="{FF2B5EF4-FFF2-40B4-BE49-F238E27FC236}">
                <a16:creationId xmlns:a16="http://schemas.microsoft.com/office/drawing/2014/main" id="{7CCB53CF-89D2-46DC-A0E3-9BF281F3DE9C}"/>
              </a:ext>
            </a:extLst>
          </p:cNvPr>
          <p:cNvSpPr/>
          <p:nvPr/>
        </p:nvSpPr>
        <p:spPr>
          <a:xfrm>
            <a:off x="692085" y="3075655"/>
            <a:ext cx="3470032" cy="830997"/>
          </a:xfrm>
          <a:prstGeom prst="rect">
            <a:avLst/>
          </a:prstGeom>
        </p:spPr>
        <p:txBody>
          <a:bodyPr wrap="square">
            <a:spAutoFit/>
          </a:bodyPr>
          <a:lstStyle/>
          <a:p>
            <a:pPr marL="285750" indent="-285750">
              <a:buFont typeface="Wingdings" panose="05000000000000000000" pitchFamily="2" charset="2"/>
              <a:buChar char="ü"/>
            </a:pPr>
            <a:r>
              <a:rPr lang="es-EC" sz="1600" dirty="0">
                <a:latin typeface="Times New Roman" panose="02020603050405020304" pitchFamily="18" charset="0"/>
                <a:ea typeface="Times New Roman" panose="02020603050405020304" pitchFamily="18" charset="0"/>
              </a:rPr>
              <a:t>5ml de ácido clorhídrico</a:t>
            </a:r>
          </a:p>
          <a:p>
            <a:pPr marL="285750" indent="-285750">
              <a:buFont typeface="Wingdings" panose="05000000000000000000" pitchFamily="2" charset="2"/>
              <a:buChar char="ü"/>
            </a:pPr>
            <a:r>
              <a:rPr lang="es-EC" sz="1600" dirty="0">
                <a:latin typeface="Times New Roman" panose="02020603050405020304" pitchFamily="18" charset="0"/>
                <a:ea typeface="Times New Roman" panose="02020603050405020304" pitchFamily="18" charset="0"/>
              </a:rPr>
              <a:t>4 gramos de ácido pícrico</a:t>
            </a:r>
          </a:p>
          <a:p>
            <a:pPr marL="285750" indent="-285750">
              <a:buFont typeface="Wingdings" panose="05000000000000000000" pitchFamily="2" charset="2"/>
              <a:buChar char="ü"/>
            </a:pPr>
            <a:r>
              <a:rPr lang="es-EC" sz="1600" dirty="0">
                <a:latin typeface="Times New Roman" panose="02020603050405020304" pitchFamily="18" charset="0"/>
                <a:ea typeface="Times New Roman" panose="02020603050405020304" pitchFamily="18" charset="0"/>
              </a:rPr>
              <a:t>100 ml de alcohol metílico al 100%</a:t>
            </a:r>
            <a:endParaRPr lang="es-ES" sz="1600" dirty="0"/>
          </a:p>
        </p:txBody>
      </p:sp>
      <p:pic>
        <p:nvPicPr>
          <p:cNvPr id="9" name="Imagen 8" descr="https://scontent.fuio2-1.fna.fbcdn.net/v/t1.15752-9/45464845_302094253963152_1830438911785041920_n.jpg?_nc_cat=105&amp;_nc_ht=scontent.fuio2-1.fna&amp;oh=95e89cdc530ecccb1596393268f27d17&amp;oe=5C465F41">
            <a:extLst>
              <a:ext uri="{FF2B5EF4-FFF2-40B4-BE49-F238E27FC236}">
                <a16:creationId xmlns:a16="http://schemas.microsoft.com/office/drawing/2014/main" id="{01296597-B6CE-4570-8100-84ECF40E478D}"/>
              </a:ext>
            </a:extLst>
          </p:cNvPr>
          <p:cNvPicPr/>
          <p:nvPr/>
        </p:nvPicPr>
        <p:blipFill rotWithShape="1">
          <a:blip r:embed="rId4">
            <a:extLst>
              <a:ext uri="{28A0092B-C50C-407E-A947-70E740481C1C}">
                <a14:useLocalDpi xmlns:a14="http://schemas.microsoft.com/office/drawing/2010/main" val="0"/>
              </a:ext>
            </a:extLst>
          </a:blip>
          <a:srcRect l="25516" r="15311" b="10849"/>
          <a:stretch/>
        </p:blipFill>
        <p:spPr bwMode="auto">
          <a:xfrm>
            <a:off x="1084627" y="4091096"/>
            <a:ext cx="2859064" cy="2187606"/>
          </a:xfrm>
          <a:prstGeom prst="rect">
            <a:avLst/>
          </a:prstGeom>
          <a:noFill/>
          <a:ln>
            <a:noFill/>
          </a:ln>
          <a:extLst>
            <a:ext uri="{53640926-AAD7-44D8-BBD7-CCE9431645EC}">
              <a14:shadowObscured xmlns:a14="http://schemas.microsoft.com/office/drawing/2010/main"/>
            </a:ext>
          </a:extLst>
        </p:spPr>
      </p:pic>
      <p:pic>
        <p:nvPicPr>
          <p:cNvPr id="10" name="Imagen 9">
            <a:extLst>
              <a:ext uri="{FF2B5EF4-FFF2-40B4-BE49-F238E27FC236}">
                <a16:creationId xmlns:a16="http://schemas.microsoft.com/office/drawing/2014/main" id="{71726DF5-594A-457A-A406-C6BD4F5AD02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748096" y="1872821"/>
            <a:ext cx="5886039" cy="3515433"/>
          </a:xfrm>
          <a:prstGeom prst="rect">
            <a:avLst/>
          </a:prstGeom>
          <a:noFill/>
          <a:ln>
            <a:noFill/>
          </a:ln>
        </p:spPr>
      </p:pic>
    </p:spTree>
    <p:extLst>
      <p:ext uri="{BB962C8B-B14F-4D97-AF65-F5344CB8AC3E}">
        <p14:creationId xmlns:p14="http://schemas.microsoft.com/office/powerpoint/2010/main" val="435403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2082FD7D-7C90-4626-A6B6-E135C4AE366A}" type="slidenum">
              <a:rPr lang="es-EC" smtClean="0"/>
              <a:t>17</a:t>
            </a:fld>
            <a:endParaRPr lang="es-EC"/>
          </a:p>
        </p:txBody>
      </p:sp>
      <p:sp>
        <p:nvSpPr>
          <p:cNvPr id="6" name="Título 1"/>
          <p:cNvSpPr txBox="1">
            <a:spLocks/>
          </p:cNvSpPr>
          <p:nvPr/>
        </p:nvSpPr>
        <p:spPr>
          <a:xfrm>
            <a:off x="0" y="-17416"/>
            <a:ext cx="6979920" cy="8229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EC" dirty="0">
                <a:solidFill>
                  <a:schemeClr val="tx1"/>
                </a:solidFill>
                <a:effectLst>
                  <a:outerShdw blurRad="38100" dist="38100" dir="2700000" algn="tl">
                    <a:srgbClr val="000000">
                      <a:alpha val="43137"/>
                    </a:srgbClr>
                  </a:outerShdw>
                </a:effectLst>
              </a:rPr>
              <a:t>Macrografía</a:t>
            </a:r>
          </a:p>
        </p:txBody>
      </p:sp>
      <p:pic>
        <p:nvPicPr>
          <p:cNvPr id="11" name="Imagen 10">
            <a:extLst>
              <a:ext uri="{FF2B5EF4-FFF2-40B4-BE49-F238E27FC236}">
                <a16:creationId xmlns:a16="http://schemas.microsoft.com/office/drawing/2014/main" id="{03326E4F-FCFB-49D7-95C1-F5F1B244B89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76615" y="2220839"/>
            <a:ext cx="4693968" cy="2769676"/>
          </a:xfrm>
          <a:prstGeom prst="rect">
            <a:avLst/>
          </a:prstGeom>
          <a:noFill/>
          <a:ln>
            <a:noFill/>
          </a:ln>
        </p:spPr>
      </p:pic>
      <p:graphicFrame>
        <p:nvGraphicFramePr>
          <p:cNvPr id="14" name="Gráfico 13">
            <a:extLst>
              <a:ext uri="{FF2B5EF4-FFF2-40B4-BE49-F238E27FC236}">
                <a16:creationId xmlns:a16="http://schemas.microsoft.com/office/drawing/2014/main" id="{ED1F3C0B-FC4C-4E30-A8B2-8D083387AA13}"/>
              </a:ext>
            </a:extLst>
          </p:cNvPr>
          <p:cNvGraphicFramePr>
            <a:graphicFrameLocks/>
          </p:cNvGraphicFramePr>
          <p:nvPr>
            <p:extLst>
              <p:ext uri="{D42A27DB-BD31-4B8C-83A1-F6EECF244321}">
                <p14:modId xmlns:p14="http://schemas.microsoft.com/office/powerpoint/2010/main" val="3276027727"/>
              </p:ext>
            </p:extLst>
          </p:nvPr>
        </p:nvGraphicFramePr>
        <p:xfrm>
          <a:off x="5216769" y="1330569"/>
          <a:ext cx="6049107" cy="41968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87481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2082FD7D-7C90-4626-A6B6-E135C4AE366A}" type="slidenum">
              <a:rPr lang="es-EC" smtClean="0"/>
              <a:t>18</a:t>
            </a:fld>
            <a:endParaRPr lang="es-EC"/>
          </a:p>
        </p:txBody>
      </p:sp>
      <p:sp>
        <p:nvSpPr>
          <p:cNvPr id="6" name="Título 1"/>
          <p:cNvSpPr txBox="1">
            <a:spLocks/>
          </p:cNvSpPr>
          <p:nvPr/>
        </p:nvSpPr>
        <p:spPr>
          <a:xfrm>
            <a:off x="0" y="-17416"/>
            <a:ext cx="6979920" cy="8229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EC" dirty="0">
                <a:solidFill>
                  <a:schemeClr val="tx1"/>
                </a:solidFill>
                <a:effectLst>
                  <a:outerShdw blurRad="38100" dist="38100" dir="2700000" algn="tl">
                    <a:srgbClr val="000000">
                      <a:alpha val="43137"/>
                    </a:srgbClr>
                  </a:outerShdw>
                </a:effectLst>
              </a:rPr>
              <a:t>Micrografía</a:t>
            </a:r>
          </a:p>
        </p:txBody>
      </p:sp>
      <p:pic>
        <p:nvPicPr>
          <p:cNvPr id="7" name="Imagen 6">
            <a:extLst>
              <a:ext uri="{FF2B5EF4-FFF2-40B4-BE49-F238E27FC236}">
                <a16:creationId xmlns:a16="http://schemas.microsoft.com/office/drawing/2014/main" id="{5EDC0922-646D-4F2A-AB8D-643E0C457EA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657" y="1183500"/>
            <a:ext cx="2379198" cy="2520000"/>
          </a:xfrm>
          <a:prstGeom prst="rect">
            <a:avLst/>
          </a:prstGeom>
          <a:noFill/>
          <a:ln>
            <a:noFill/>
          </a:ln>
        </p:spPr>
      </p:pic>
      <p:pic>
        <p:nvPicPr>
          <p:cNvPr id="8" name="Imagen 7">
            <a:extLst>
              <a:ext uri="{FF2B5EF4-FFF2-40B4-BE49-F238E27FC236}">
                <a16:creationId xmlns:a16="http://schemas.microsoft.com/office/drawing/2014/main" id="{962F0D95-29C5-4AEB-8C86-3F710914DF3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1212" y="4201475"/>
            <a:ext cx="2066486" cy="2520000"/>
          </a:xfrm>
          <a:prstGeom prst="rect">
            <a:avLst/>
          </a:prstGeom>
          <a:noFill/>
          <a:ln>
            <a:noFill/>
          </a:ln>
        </p:spPr>
      </p:pic>
      <p:pic>
        <p:nvPicPr>
          <p:cNvPr id="9" name="Imagen 8">
            <a:extLst>
              <a:ext uri="{FF2B5EF4-FFF2-40B4-BE49-F238E27FC236}">
                <a16:creationId xmlns:a16="http://schemas.microsoft.com/office/drawing/2014/main" id="{BD4F6A89-7F09-40F1-9753-F60DE1E18D3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4054" y="1183500"/>
            <a:ext cx="1957876" cy="2520000"/>
          </a:xfrm>
          <a:prstGeom prst="rect">
            <a:avLst/>
          </a:prstGeom>
          <a:noFill/>
          <a:ln>
            <a:noFill/>
          </a:ln>
        </p:spPr>
      </p:pic>
      <p:pic>
        <p:nvPicPr>
          <p:cNvPr id="10" name="Imagen 9">
            <a:extLst>
              <a:ext uri="{FF2B5EF4-FFF2-40B4-BE49-F238E27FC236}">
                <a16:creationId xmlns:a16="http://schemas.microsoft.com/office/drawing/2014/main" id="{051F8C4F-52F6-49A8-8DB2-EDC25A39E765}"/>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95358" y="4201475"/>
            <a:ext cx="2163157" cy="2520000"/>
          </a:xfrm>
          <a:prstGeom prst="rect">
            <a:avLst/>
          </a:prstGeom>
          <a:noFill/>
          <a:ln>
            <a:noFill/>
          </a:ln>
        </p:spPr>
      </p:pic>
      <p:pic>
        <p:nvPicPr>
          <p:cNvPr id="11" name="Imagen 10">
            <a:extLst>
              <a:ext uri="{FF2B5EF4-FFF2-40B4-BE49-F238E27FC236}">
                <a16:creationId xmlns:a16="http://schemas.microsoft.com/office/drawing/2014/main" id="{38984013-460D-4909-AC58-29BC4B14388F}"/>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79474" y="1183500"/>
            <a:ext cx="2186940" cy="2520000"/>
          </a:xfrm>
          <a:prstGeom prst="rect">
            <a:avLst/>
          </a:prstGeom>
          <a:noFill/>
          <a:ln>
            <a:noFill/>
          </a:ln>
        </p:spPr>
      </p:pic>
      <p:sp>
        <p:nvSpPr>
          <p:cNvPr id="12" name="Marcador de contenido 2">
            <a:extLst>
              <a:ext uri="{FF2B5EF4-FFF2-40B4-BE49-F238E27FC236}">
                <a16:creationId xmlns:a16="http://schemas.microsoft.com/office/drawing/2014/main" id="{7C227AD8-5676-44C8-ACFA-E54F71D92EC1}"/>
              </a:ext>
            </a:extLst>
          </p:cNvPr>
          <p:cNvSpPr>
            <a:spLocks noGrp="1"/>
          </p:cNvSpPr>
          <p:nvPr>
            <p:ph idx="1"/>
          </p:nvPr>
        </p:nvSpPr>
        <p:spPr>
          <a:xfrm>
            <a:off x="1825586" y="645788"/>
            <a:ext cx="839339" cy="697469"/>
          </a:xfrm>
        </p:spPr>
        <p:txBody>
          <a:bodyPr>
            <a:normAutofit/>
          </a:bodyPr>
          <a:lstStyle/>
          <a:p>
            <a:pPr marL="0" lvl="0" indent="0">
              <a:buNone/>
            </a:pPr>
            <a:r>
              <a:rPr lang="es-ES" sz="1800" b="1" dirty="0"/>
              <a:t>28 °C</a:t>
            </a:r>
          </a:p>
        </p:txBody>
      </p:sp>
      <p:sp>
        <p:nvSpPr>
          <p:cNvPr id="13" name="Marcador de contenido 2">
            <a:extLst>
              <a:ext uri="{FF2B5EF4-FFF2-40B4-BE49-F238E27FC236}">
                <a16:creationId xmlns:a16="http://schemas.microsoft.com/office/drawing/2014/main" id="{260F777C-0DFB-4CF9-BFE1-90513E1F4ABA}"/>
              </a:ext>
            </a:extLst>
          </p:cNvPr>
          <p:cNvSpPr txBox="1">
            <a:spLocks/>
          </p:cNvSpPr>
          <p:nvPr/>
        </p:nvSpPr>
        <p:spPr>
          <a:xfrm>
            <a:off x="3624785" y="3706013"/>
            <a:ext cx="839339" cy="69746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s-ES" sz="1800" b="1" dirty="0"/>
              <a:t>100 °C</a:t>
            </a:r>
          </a:p>
        </p:txBody>
      </p:sp>
      <p:sp>
        <p:nvSpPr>
          <p:cNvPr id="14" name="Marcador de contenido 2">
            <a:extLst>
              <a:ext uri="{FF2B5EF4-FFF2-40B4-BE49-F238E27FC236}">
                <a16:creationId xmlns:a16="http://schemas.microsoft.com/office/drawing/2014/main" id="{A2468AC9-4691-4963-91A0-064B454C9CFF}"/>
              </a:ext>
            </a:extLst>
          </p:cNvPr>
          <p:cNvSpPr txBox="1">
            <a:spLocks/>
          </p:cNvSpPr>
          <p:nvPr/>
        </p:nvSpPr>
        <p:spPr>
          <a:xfrm>
            <a:off x="5213322" y="685525"/>
            <a:ext cx="839339" cy="69746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s-ES" sz="1800" b="1" dirty="0"/>
              <a:t>150 °C</a:t>
            </a:r>
          </a:p>
        </p:txBody>
      </p:sp>
      <p:sp>
        <p:nvSpPr>
          <p:cNvPr id="15" name="Marcador de contenido 2">
            <a:extLst>
              <a:ext uri="{FF2B5EF4-FFF2-40B4-BE49-F238E27FC236}">
                <a16:creationId xmlns:a16="http://schemas.microsoft.com/office/drawing/2014/main" id="{73DFF101-F266-46F9-AAC9-1405B51E140F}"/>
              </a:ext>
            </a:extLst>
          </p:cNvPr>
          <p:cNvSpPr txBox="1">
            <a:spLocks/>
          </p:cNvSpPr>
          <p:nvPr/>
        </p:nvSpPr>
        <p:spPr>
          <a:xfrm>
            <a:off x="7194074" y="3657600"/>
            <a:ext cx="839339" cy="69746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s-ES" sz="1800" b="1" dirty="0"/>
              <a:t>200 °C</a:t>
            </a:r>
          </a:p>
        </p:txBody>
      </p:sp>
      <p:sp>
        <p:nvSpPr>
          <p:cNvPr id="16" name="Marcador de contenido 2">
            <a:extLst>
              <a:ext uri="{FF2B5EF4-FFF2-40B4-BE49-F238E27FC236}">
                <a16:creationId xmlns:a16="http://schemas.microsoft.com/office/drawing/2014/main" id="{25BDAD35-FFD4-42BD-83F3-78B367BF7E5E}"/>
              </a:ext>
            </a:extLst>
          </p:cNvPr>
          <p:cNvSpPr txBox="1">
            <a:spLocks/>
          </p:cNvSpPr>
          <p:nvPr/>
        </p:nvSpPr>
        <p:spPr>
          <a:xfrm>
            <a:off x="8758387" y="685525"/>
            <a:ext cx="839339" cy="69746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s-ES" sz="1800" b="1" dirty="0"/>
              <a:t>300 °C</a:t>
            </a:r>
          </a:p>
        </p:txBody>
      </p:sp>
    </p:spTree>
    <p:extLst>
      <p:ext uri="{BB962C8B-B14F-4D97-AF65-F5344CB8AC3E}">
        <p14:creationId xmlns:p14="http://schemas.microsoft.com/office/powerpoint/2010/main" val="1845424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2082FD7D-7C90-4626-A6B6-E135C4AE366A}" type="slidenum">
              <a:rPr lang="es-EC" smtClean="0"/>
              <a:t>19</a:t>
            </a:fld>
            <a:endParaRPr lang="es-EC"/>
          </a:p>
        </p:txBody>
      </p:sp>
      <p:sp>
        <p:nvSpPr>
          <p:cNvPr id="6" name="Título 1"/>
          <p:cNvSpPr txBox="1">
            <a:spLocks/>
          </p:cNvSpPr>
          <p:nvPr/>
        </p:nvSpPr>
        <p:spPr>
          <a:xfrm>
            <a:off x="0" y="-17416"/>
            <a:ext cx="6979920" cy="8229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EC" dirty="0">
                <a:solidFill>
                  <a:schemeClr val="tx1"/>
                </a:solidFill>
                <a:effectLst>
                  <a:outerShdw blurRad="38100" dist="38100" dir="2700000" algn="tl">
                    <a:srgbClr val="000000">
                      <a:alpha val="43137"/>
                    </a:srgbClr>
                  </a:outerShdw>
                </a:effectLst>
              </a:rPr>
              <a:t>Micrografía</a:t>
            </a:r>
          </a:p>
        </p:txBody>
      </p:sp>
      <p:sp>
        <p:nvSpPr>
          <p:cNvPr id="12" name="Marcador de contenido 2">
            <a:extLst>
              <a:ext uri="{FF2B5EF4-FFF2-40B4-BE49-F238E27FC236}">
                <a16:creationId xmlns:a16="http://schemas.microsoft.com/office/drawing/2014/main" id="{7C227AD8-5676-44C8-ACFA-E54F71D92EC1}"/>
              </a:ext>
            </a:extLst>
          </p:cNvPr>
          <p:cNvSpPr>
            <a:spLocks noGrp="1"/>
          </p:cNvSpPr>
          <p:nvPr>
            <p:ph idx="1"/>
          </p:nvPr>
        </p:nvSpPr>
        <p:spPr>
          <a:xfrm>
            <a:off x="1825586" y="645788"/>
            <a:ext cx="839339" cy="697469"/>
          </a:xfrm>
        </p:spPr>
        <p:txBody>
          <a:bodyPr>
            <a:normAutofit/>
          </a:bodyPr>
          <a:lstStyle/>
          <a:p>
            <a:pPr marL="0" lvl="0" indent="0">
              <a:buNone/>
            </a:pPr>
            <a:r>
              <a:rPr lang="es-ES" sz="1800" b="1" dirty="0"/>
              <a:t>28 °C</a:t>
            </a:r>
          </a:p>
        </p:txBody>
      </p:sp>
      <p:sp>
        <p:nvSpPr>
          <p:cNvPr id="13" name="Marcador de contenido 2">
            <a:extLst>
              <a:ext uri="{FF2B5EF4-FFF2-40B4-BE49-F238E27FC236}">
                <a16:creationId xmlns:a16="http://schemas.microsoft.com/office/drawing/2014/main" id="{260F777C-0DFB-4CF9-BFE1-90513E1F4ABA}"/>
              </a:ext>
            </a:extLst>
          </p:cNvPr>
          <p:cNvSpPr txBox="1">
            <a:spLocks/>
          </p:cNvSpPr>
          <p:nvPr/>
        </p:nvSpPr>
        <p:spPr>
          <a:xfrm>
            <a:off x="3446104" y="3737747"/>
            <a:ext cx="839339" cy="69746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s-ES" sz="1800" b="1" dirty="0"/>
              <a:t>100 °C</a:t>
            </a:r>
          </a:p>
        </p:txBody>
      </p:sp>
      <p:sp>
        <p:nvSpPr>
          <p:cNvPr id="14" name="Marcador de contenido 2">
            <a:extLst>
              <a:ext uri="{FF2B5EF4-FFF2-40B4-BE49-F238E27FC236}">
                <a16:creationId xmlns:a16="http://schemas.microsoft.com/office/drawing/2014/main" id="{A2468AC9-4691-4963-91A0-064B454C9CFF}"/>
              </a:ext>
            </a:extLst>
          </p:cNvPr>
          <p:cNvSpPr txBox="1">
            <a:spLocks/>
          </p:cNvSpPr>
          <p:nvPr/>
        </p:nvSpPr>
        <p:spPr>
          <a:xfrm>
            <a:off x="5535073" y="685525"/>
            <a:ext cx="839339" cy="69746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s-ES" sz="1800" b="1" dirty="0"/>
              <a:t>150 °C</a:t>
            </a:r>
          </a:p>
        </p:txBody>
      </p:sp>
      <p:sp>
        <p:nvSpPr>
          <p:cNvPr id="15" name="Marcador de contenido 2">
            <a:extLst>
              <a:ext uri="{FF2B5EF4-FFF2-40B4-BE49-F238E27FC236}">
                <a16:creationId xmlns:a16="http://schemas.microsoft.com/office/drawing/2014/main" id="{73DFF101-F266-46F9-AAC9-1405B51E140F}"/>
              </a:ext>
            </a:extLst>
          </p:cNvPr>
          <p:cNvSpPr txBox="1">
            <a:spLocks/>
          </p:cNvSpPr>
          <p:nvPr/>
        </p:nvSpPr>
        <p:spPr>
          <a:xfrm>
            <a:off x="7587223" y="3657600"/>
            <a:ext cx="839339" cy="69746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s-ES" sz="1800" b="1" dirty="0"/>
              <a:t>200 °C</a:t>
            </a:r>
          </a:p>
        </p:txBody>
      </p:sp>
      <p:sp>
        <p:nvSpPr>
          <p:cNvPr id="16" name="Marcador de contenido 2">
            <a:extLst>
              <a:ext uri="{FF2B5EF4-FFF2-40B4-BE49-F238E27FC236}">
                <a16:creationId xmlns:a16="http://schemas.microsoft.com/office/drawing/2014/main" id="{25BDAD35-FFD4-42BD-83F3-78B367BF7E5E}"/>
              </a:ext>
            </a:extLst>
          </p:cNvPr>
          <p:cNvSpPr txBox="1">
            <a:spLocks/>
          </p:cNvSpPr>
          <p:nvPr/>
        </p:nvSpPr>
        <p:spPr>
          <a:xfrm>
            <a:off x="9430398" y="685525"/>
            <a:ext cx="839339" cy="69746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s-ES" sz="1800" b="1" dirty="0"/>
              <a:t>300 °C</a:t>
            </a:r>
          </a:p>
        </p:txBody>
      </p:sp>
      <p:pic>
        <p:nvPicPr>
          <p:cNvPr id="17" name="Imagen 16">
            <a:extLst>
              <a:ext uri="{FF2B5EF4-FFF2-40B4-BE49-F238E27FC236}">
                <a16:creationId xmlns:a16="http://schemas.microsoft.com/office/drawing/2014/main" id="{6DC3BD2A-BF6B-489A-9786-F8AB55C16CD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8887" y="1137600"/>
            <a:ext cx="3433397" cy="2520000"/>
          </a:xfrm>
          <a:prstGeom prst="rect">
            <a:avLst/>
          </a:prstGeom>
          <a:noFill/>
          <a:ln>
            <a:noFill/>
          </a:ln>
        </p:spPr>
      </p:pic>
      <p:pic>
        <p:nvPicPr>
          <p:cNvPr id="18" name="Imagen 17">
            <a:extLst>
              <a:ext uri="{FF2B5EF4-FFF2-40B4-BE49-F238E27FC236}">
                <a16:creationId xmlns:a16="http://schemas.microsoft.com/office/drawing/2014/main" id="{7174C5E0-35B8-4767-9F59-494FFB55955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678887" y="4201475"/>
            <a:ext cx="3534435" cy="2520000"/>
          </a:xfrm>
          <a:prstGeom prst="rect">
            <a:avLst/>
          </a:prstGeom>
          <a:noFill/>
          <a:ln>
            <a:noFill/>
          </a:ln>
        </p:spPr>
      </p:pic>
      <p:pic>
        <p:nvPicPr>
          <p:cNvPr id="19" name="Imagen 18">
            <a:extLst>
              <a:ext uri="{FF2B5EF4-FFF2-40B4-BE49-F238E27FC236}">
                <a16:creationId xmlns:a16="http://schemas.microsoft.com/office/drawing/2014/main" id="{6C9EA70D-087D-4A0C-A863-D69F1A1C1D3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720964" y="1186013"/>
            <a:ext cx="3534435" cy="2520000"/>
          </a:xfrm>
          <a:prstGeom prst="rect">
            <a:avLst/>
          </a:prstGeom>
          <a:noFill/>
          <a:ln>
            <a:noFill/>
          </a:ln>
        </p:spPr>
      </p:pic>
      <p:pic>
        <p:nvPicPr>
          <p:cNvPr id="20" name="Imagen 19">
            <a:extLst>
              <a:ext uri="{FF2B5EF4-FFF2-40B4-BE49-F238E27FC236}">
                <a16:creationId xmlns:a16="http://schemas.microsoft.com/office/drawing/2014/main" id="{48174163-1045-4D69-9501-5D2529B9F4EF}"/>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767929" y="4201475"/>
            <a:ext cx="3691627" cy="2520000"/>
          </a:xfrm>
          <a:prstGeom prst="rect">
            <a:avLst/>
          </a:prstGeom>
          <a:noFill/>
          <a:ln>
            <a:noFill/>
          </a:ln>
        </p:spPr>
      </p:pic>
      <p:pic>
        <p:nvPicPr>
          <p:cNvPr id="21" name="Imagen 20">
            <a:extLst>
              <a:ext uri="{FF2B5EF4-FFF2-40B4-BE49-F238E27FC236}">
                <a16:creationId xmlns:a16="http://schemas.microsoft.com/office/drawing/2014/main" id="{9E515497-4436-4157-8888-98A06072CB55}"/>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7613742" y="1217747"/>
            <a:ext cx="3691627" cy="2520000"/>
          </a:xfrm>
          <a:prstGeom prst="rect">
            <a:avLst/>
          </a:prstGeom>
          <a:noFill/>
          <a:ln>
            <a:noFill/>
          </a:ln>
        </p:spPr>
      </p:pic>
    </p:spTree>
    <p:extLst>
      <p:ext uri="{BB962C8B-B14F-4D97-AF65-F5344CB8AC3E}">
        <p14:creationId xmlns:p14="http://schemas.microsoft.com/office/powerpoint/2010/main" val="3876831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4320" y="0"/>
            <a:ext cx="10515600" cy="838200"/>
          </a:xfrm>
        </p:spPr>
        <p:txBody>
          <a:bodyPr>
            <a:normAutofit/>
          </a:bodyPr>
          <a:lstStyle/>
          <a:p>
            <a:r>
              <a:rPr lang="es-EC" dirty="0">
                <a:solidFill>
                  <a:schemeClr val="tx1"/>
                </a:solidFill>
                <a:effectLst>
                  <a:outerShdw blurRad="38100" dist="38100" dir="2700000" algn="tl">
                    <a:srgbClr val="000000">
                      <a:alpha val="43137"/>
                    </a:srgbClr>
                  </a:outerShdw>
                </a:effectLst>
              </a:rPr>
              <a:t>Índice</a:t>
            </a:r>
          </a:p>
        </p:txBody>
      </p:sp>
      <p:sp>
        <p:nvSpPr>
          <p:cNvPr id="3" name="Marcador de contenido 2"/>
          <p:cNvSpPr>
            <a:spLocks noGrp="1"/>
          </p:cNvSpPr>
          <p:nvPr>
            <p:ph idx="1"/>
          </p:nvPr>
        </p:nvSpPr>
        <p:spPr>
          <a:xfrm>
            <a:off x="1776746" y="1042851"/>
            <a:ext cx="8017249" cy="5646420"/>
          </a:xfrm>
        </p:spPr>
        <p:txBody>
          <a:bodyPr>
            <a:noAutofit/>
          </a:bodyPr>
          <a:lstStyle/>
          <a:p>
            <a:pPr>
              <a:buFont typeface="Wingdings" panose="05000000000000000000" pitchFamily="2" charset="2"/>
              <a:buChar char="Ø"/>
            </a:pPr>
            <a:r>
              <a:rPr lang="es-EC" sz="2800" dirty="0">
                <a:solidFill>
                  <a:schemeClr val="bg2">
                    <a:lumMod val="25000"/>
                  </a:schemeClr>
                </a:solidFill>
              </a:rPr>
              <a:t> Objetivos</a:t>
            </a:r>
          </a:p>
          <a:p>
            <a:pPr>
              <a:buFont typeface="Wingdings" panose="05000000000000000000" pitchFamily="2" charset="2"/>
              <a:buChar char="Ø"/>
            </a:pPr>
            <a:r>
              <a:rPr lang="es-EC" sz="2800" dirty="0">
                <a:solidFill>
                  <a:schemeClr val="bg2">
                    <a:lumMod val="25000"/>
                  </a:schemeClr>
                </a:solidFill>
              </a:rPr>
              <a:t>Justificación</a:t>
            </a:r>
          </a:p>
          <a:p>
            <a:pPr>
              <a:buFont typeface="Wingdings" panose="05000000000000000000" pitchFamily="2" charset="2"/>
              <a:buChar char="Ø"/>
            </a:pPr>
            <a:r>
              <a:rPr lang="es-EC" sz="2800" dirty="0">
                <a:solidFill>
                  <a:schemeClr val="bg2">
                    <a:lumMod val="25000"/>
                  </a:schemeClr>
                </a:solidFill>
              </a:rPr>
              <a:t>Técnica de soldadura por revenido</a:t>
            </a:r>
          </a:p>
          <a:p>
            <a:pPr>
              <a:buFont typeface="Wingdings" panose="05000000000000000000" pitchFamily="2" charset="2"/>
              <a:buChar char="Ø"/>
            </a:pPr>
            <a:r>
              <a:rPr lang="es-EC" sz="2800" dirty="0">
                <a:solidFill>
                  <a:schemeClr val="bg2">
                    <a:lumMod val="25000"/>
                  </a:schemeClr>
                </a:solidFill>
              </a:rPr>
              <a:t>Modelo de solidificación por segregación</a:t>
            </a:r>
          </a:p>
          <a:p>
            <a:pPr>
              <a:buFont typeface="Wingdings" panose="05000000000000000000" pitchFamily="2" charset="2"/>
              <a:buChar char="Ø"/>
            </a:pPr>
            <a:r>
              <a:rPr lang="es-EC" sz="2800" dirty="0">
                <a:solidFill>
                  <a:schemeClr val="bg2">
                    <a:lumMod val="25000"/>
                  </a:schemeClr>
                </a:solidFill>
              </a:rPr>
              <a:t>Procedimiento y medición de variables esenciales</a:t>
            </a:r>
          </a:p>
          <a:p>
            <a:pPr>
              <a:buFont typeface="Wingdings" panose="05000000000000000000" pitchFamily="2" charset="2"/>
              <a:buChar char="Ø"/>
            </a:pPr>
            <a:r>
              <a:rPr lang="es-EC" sz="2800" dirty="0">
                <a:solidFill>
                  <a:schemeClr val="bg2">
                    <a:lumMod val="25000"/>
                  </a:schemeClr>
                </a:solidFill>
              </a:rPr>
              <a:t>Ensayos y análisis de resultados</a:t>
            </a:r>
          </a:p>
          <a:p>
            <a:pPr>
              <a:buFont typeface="Wingdings" panose="05000000000000000000" pitchFamily="2" charset="2"/>
              <a:buChar char="Ø"/>
            </a:pPr>
            <a:r>
              <a:rPr lang="es-EC" sz="2800" dirty="0">
                <a:solidFill>
                  <a:schemeClr val="bg2">
                    <a:lumMod val="25000"/>
                  </a:schemeClr>
                </a:solidFill>
              </a:rPr>
              <a:t>Conclusiones</a:t>
            </a:r>
          </a:p>
          <a:p>
            <a:pPr>
              <a:buFont typeface="Wingdings" panose="05000000000000000000" pitchFamily="2" charset="2"/>
              <a:buChar char="Ø"/>
            </a:pPr>
            <a:r>
              <a:rPr lang="es-EC" sz="2800" dirty="0">
                <a:solidFill>
                  <a:schemeClr val="bg2">
                    <a:lumMod val="25000"/>
                  </a:schemeClr>
                </a:solidFill>
              </a:rPr>
              <a:t>Recomendaciones</a:t>
            </a:r>
          </a:p>
        </p:txBody>
      </p:sp>
      <p:sp>
        <p:nvSpPr>
          <p:cNvPr id="4" name="Marcador de número de diapositiva 3"/>
          <p:cNvSpPr>
            <a:spLocks noGrp="1"/>
          </p:cNvSpPr>
          <p:nvPr>
            <p:ph type="sldNum" sz="quarter" idx="12"/>
          </p:nvPr>
        </p:nvSpPr>
        <p:spPr>
          <a:xfrm>
            <a:off x="10634135" y="6356349"/>
            <a:ext cx="1530927" cy="396000"/>
          </a:xfrm>
        </p:spPr>
        <p:txBody>
          <a:bodyPr/>
          <a:lstStyle/>
          <a:p>
            <a:fld id="{2082FD7D-7C90-4626-A6B6-E135C4AE366A}" type="slidenum">
              <a:rPr lang="es-EC" sz="1800" smtClean="0"/>
              <a:t>2</a:t>
            </a:fld>
            <a:endParaRPr lang="es-EC" sz="1800" dirty="0"/>
          </a:p>
        </p:txBody>
      </p:sp>
    </p:spTree>
    <p:extLst>
      <p:ext uri="{BB962C8B-B14F-4D97-AF65-F5344CB8AC3E}">
        <p14:creationId xmlns:p14="http://schemas.microsoft.com/office/powerpoint/2010/main" val="2751291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2082FD7D-7C90-4626-A6B6-E135C4AE366A}" type="slidenum">
              <a:rPr lang="es-EC" smtClean="0"/>
              <a:t>20</a:t>
            </a:fld>
            <a:endParaRPr lang="es-EC"/>
          </a:p>
        </p:txBody>
      </p:sp>
      <p:sp>
        <p:nvSpPr>
          <p:cNvPr id="6" name="Título 1"/>
          <p:cNvSpPr txBox="1">
            <a:spLocks/>
          </p:cNvSpPr>
          <p:nvPr/>
        </p:nvSpPr>
        <p:spPr>
          <a:xfrm>
            <a:off x="0" y="-17416"/>
            <a:ext cx="6979920" cy="8229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EC" dirty="0">
                <a:solidFill>
                  <a:schemeClr val="tx1"/>
                </a:solidFill>
                <a:effectLst>
                  <a:outerShdw blurRad="38100" dist="38100" dir="2700000" algn="tl">
                    <a:srgbClr val="000000">
                      <a:alpha val="43137"/>
                    </a:srgbClr>
                  </a:outerShdw>
                </a:effectLst>
              </a:rPr>
              <a:t>Micrografía</a:t>
            </a:r>
          </a:p>
        </p:txBody>
      </p:sp>
      <p:sp>
        <p:nvSpPr>
          <p:cNvPr id="12" name="Marcador de contenido 2">
            <a:extLst>
              <a:ext uri="{FF2B5EF4-FFF2-40B4-BE49-F238E27FC236}">
                <a16:creationId xmlns:a16="http://schemas.microsoft.com/office/drawing/2014/main" id="{7C227AD8-5676-44C8-ACFA-E54F71D92EC1}"/>
              </a:ext>
            </a:extLst>
          </p:cNvPr>
          <p:cNvSpPr>
            <a:spLocks noGrp="1"/>
          </p:cNvSpPr>
          <p:nvPr>
            <p:ph idx="1"/>
          </p:nvPr>
        </p:nvSpPr>
        <p:spPr>
          <a:xfrm>
            <a:off x="1648711" y="649004"/>
            <a:ext cx="839339" cy="697469"/>
          </a:xfrm>
        </p:spPr>
        <p:txBody>
          <a:bodyPr>
            <a:normAutofit/>
          </a:bodyPr>
          <a:lstStyle/>
          <a:p>
            <a:pPr marL="0" lvl="0" indent="0">
              <a:buNone/>
            </a:pPr>
            <a:r>
              <a:rPr lang="es-ES" sz="1800" b="1" dirty="0"/>
              <a:t>28 °C</a:t>
            </a:r>
          </a:p>
        </p:txBody>
      </p:sp>
      <p:sp>
        <p:nvSpPr>
          <p:cNvPr id="13" name="Marcador de contenido 2">
            <a:extLst>
              <a:ext uri="{FF2B5EF4-FFF2-40B4-BE49-F238E27FC236}">
                <a16:creationId xmlns:a16="http://schemas.microsoft.com/office/drawing/2014/main" id="{260F777C-0DFB-4CF9-BFE1-90513E1F4ABA}"/>
              </a:ext>
            </a:extLst>
          </p:cNvPr>
          <p:cNvSpPr txBox="1">
            <a:spLocks/>
          </p:cNvSpPr>
          <p:nvPr/>
        </p:nvSpPr>
        <p:spPr>
          <a:xfrm>
            <a:off x="2311736" y="4360985"/>
            <a:ext cx="839339" cy="69746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s-ES" sz="1800" b="1" dirty="0"/>
              <a:t>100 °C</a:t>
            </a:r>
          </a:p>
        </p:txBody>
      </p:sp>
      <p:sp>
        <p:nvSpPr>
          <p:cNvPr id="14" name="Marcador de contenido 2">
            <a:extLst>
              <a:ext uri="{FF2B5EF4-FFF2-40B4-BE49-F238E27FC236}">
                <a16:creationId xmlns:a16="http://schemas.microsoft.com/office/drawing/2014/main" id="{A2468AC9-4691-4963-91A0-064B454C9CFF}"/>
              </a:ext>
            </a:extLst>
          </p:cNvPr>
          <p:cNvSpPr txBox="1">
            <a:spLocks/>
          </p:cNvSpPr>
          <p:nvPr/>
        </p:nvSpPr>
        <p:spPr>
          <a:xfrm>
            <a:off x="5386172" y="685525"/>
            <a:ext cx="839339" cy="69746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s-ES" sz="1800" b="1" dirty="0"/>
              <a:t>150 °C</a:t>
            </a:r>
          </a:p>
        </p:txBody>
      </p:sp>
      <p:sp>
        <p:nvSpPr>
          <p:cNvPr id="15" name="Marcador de contenido 2">
            <a:extLst>
              <a:ext uri="{FF2B5EF4-FFF2-40B4-BE49-F238E27FC236}">
                <a16:creationId xmlns:a16="http://schemas.microsoft.com/office/drawing/2014/main" id="{73DFF101-F266-46F9-AAC9-1405B51E140F}"/>
              </a:ext>
            </a:extLst>
          </p:cNvPr>
          <p:cNvSpPr txBox="1">
            <a:spLocks/>
          </p:cNvSpPr>
          <p:nvPr/>
        </p:nvSpPr>
        <p:spPr>
          <a:xfrm>
            <a:off x="8264430" y="4360985"/>
            <a:ext cx="839339" cy="69746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s-ES" sz="1800" b="1" dirty="0"/>
              <a:t>200 °C</a:t>
            </a:r>
          </a:p>
        </p:txBody>
      </p:sp>
      <p:sp>
        <p:nvSpPr>
          <p:cNvPr id="16" name="Marcador de contenido 2">
            <a:extLst>
              <a:ext uri="{FF2B5EF4-FFF2-40B4-BE49-F238E27FC236}">
                <a16:creationId xmlns:a16="http://schemas.microsoft.com/office/drawing/2014/main" id="{25BDAD35-FFD4-42BD-83F3-78B367BF7E5E}"/>
              </a:ext>
            </a:extLst>
          </p:cNvPr>
          <p:cNvSpPr txBox="1">
            <a:spLocks/>
          </p:cNvSpPr>
          <p:nvPr/>
        </p:nvSpPr>
        <p:spPr>
          <a:xfrm>
            <a:off x="9430398" y="685525"/>
            <a:ext cx="839339" cy="69746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s-ES" sz="1800" b="1" dirty="0"/>
              <a:t>300 °C</a:t>
            </a:r>
          </a:p>
        </p:txBody>
      </p:sp>
      <p:pic>
        <p:nvPicPr>
          <p:cNvPr id="24" name="Imagen 23">
            <a:extLst>
              <a:ext uri="{FF2B5EF4-FFF2-40B4-BE49-F238E27FC236}">
                <a16:creationId xmlns:a16="http://schemas.microsoft.com/office/drawing/2014/main" id="{DEB959A8-8F72-43BB-BB01-50ED4B752F5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94241" y="1189933"/>
            <a:ext cx="2748280" cy="1439545"/>
          </a:xfrm>
          <a:prstGeom prst="rect">
            <a:avLst/>
          </a:prstGeom>
          <a:noFill/>
          <a:ln>
            <a:noFill/>
          </a:ln>
        </p:spPr>
      </p:pic>
      <p:pic>
        <p:nvPicPr>
          <p:cNvPr id="25" name="Imagen 24">
            <a:extLst>
              <a:ext uri="{FF2B5EF4-FFF2-40B4-BE49-F238E27FC236}">
                <a16:creationId xmlns:a16="http://schemas.microsoft.com/office/drawing/2014/main" id="{8D26FF0A-8A14-4A53-919A-DC6436EDCFC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94241" y="2686099"/>
            <a:ext cx="2765425" cy="1439545"/>
          </a:xfrm>
          <a:prstGeom prst="rect">
            <a:avLst/>
          </a:prstGeom>
          <a:noFill/>
          <a:ln>
            <a:noFill/>
          </a:ln>
        </p:spPr>
      </p:pic>
      <p:pic>
        <p:nvPicPr>
          <p:cNvPr id="26" name="Imagen 25">
            <a:extLst>
              <a:ext uri="{FF2B5EF4-FFF2-40B4-BE49-F238E27FC236}">
                <a16:creationId xmlns:a16="http://schemas.microsoft.com/office/drawing/2014/main" id="{D40CB797-D4A6-4BA7-A5EA-21E30FC18C5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9599" y="4970414"/>
            <a:ext cx="2278380" cy="1439545"/>
          </a:xfrm>
          <a:prstGeom prst="rect">
            <a:avLst/>
          </a:prstGeom>
          <a:noFill/>
          <a:ln>
            <a:noFill/>
          </a:ln>
        </p:spPr>
      </p:pic>
      <p:pic>
        <p:nvPicPr>
          <p:cNvPr id="27" name="Imagen 26">
            <a:extLst>
              <a:ext uri="{FF2B5EF4-FFF2-40B4-BE49-F238E27FC236}">
                <a16:creationId xmlns:a16="http://schemas.microsoft.com/office/drawing/2014/main" id="{F4C74507-16BD-43B7-81CD-EFBA5342E8F7}"/>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813620" y="4970413"/>
            <a:ext cx="2294890" cy="1439545"/>
          </a:xfrm>
          <a:prstGeom prst="rect">
            <a:avLst/>
          </a:prstGeom>
          <a:noFill/>
          <a:ln>
            <a:noFill/>
          </a:ln>
        </p:spPr>
      </p:pic>
      <p:pic>
        <p:nvPicPr>
          <p:cNvPr id="28" name="Imagen 27">
            <a:extLst>
              <a:ext uri="{FF2B5EF4-FFF2-40B4-BE49-F238E27FC236}">
                <a16:creationId xmlns:a16="http://schemas.microsoft.com/office/drawing/2014/main" id="{0FD4A610-024C-4C68-9004-D0ECA1FD3CB5}"/>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4812505" y="1190256"/>
            <a:ext cx="2039620" cy="1439545"/>
          </a:xfrm>
          <a:prstGeom prst="rect">
            <a:avLst/>
          </a:prstGeom>
          <a:noFill/>
          <a:ln>
            <a:noFill/>
          </a:ln>
        </p:spPr>
      </p:pic>
      <p:pic>
        <p:nvPicPr>
          <p:cNvPr id="29" name="Imagen 28">
            <a:extLst>
              <a:ext uri="{FF2B5EF4-FFF2-40B4-BE49-F238E27FC236}">
                <a16:creationId xmlns:a16="http://schemas.microsoft.com/office/drawing/2014/main" id="{EA449490-195A-47BE-994E-2BBD3C2504EA}"/>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4301965" y="2698805"/>
            <a:ext cx="3060700" cy="1439545"/>
          </a:xfrm>
          <a:prstGeom prst="rect">
            <a:avLst/>
          </a:prstGeom>
          <a:noFill/>
          <a:ln>
            <a:noFill/>
          </a:ln>
        </p:spPr>
      </p:pic>
      <p:pic>
        <p:nvPicPr>
          <p:cNvPr id="31" name="Imagen 30">
            <a:extLst>
              <a:ext uri="{FF2B5EF4-FFF2-40B4-BE49-F238E27FC236}">
                <a16:creationId xmlns:a16="http://schemas.microsoft.com/office/drawing/2014/main" id="{2D935086-A1C3-4DCB-8C40-FAEB69B09DF7}"/>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5832315" y="4970412"/>
            <a:ext cx="2851785" cy="1439545"/>
          </a:xfrm>
          <a:prstGeom prst="rect">
            <a:avLst/>
          </a:prstGeom>
          <a:noFill/>
          <a:ln>
            <a:noFill/>
          </a:ln>
        </p:spPr>
      </p:pic>
      <p:pic>
        <p:nvPicPr>
          <p:cNvPr id="32" name="Imagen 31">
            <a:extLst>
              <a:ext uri="{FF2B5EF4-FFF2-40B4-BE49-F238E27FC236}">
                <a16:creationId xmlns:a16="http://schemas.microsoft.com/office/drawing/2014/main" id="{9248CC48-6262-4E61-B2C8-40B08BB6F7DB}"/>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8684100" y="4970411"/>
            <a:ext cx="2597150" cy="1439545"/>
          </a:xfrm>
          <a:prstGeom prst="rect">
            <a:avLst/>
          </a:prstGeom>
          <a:noFill/>
          <a:ln>
            <a:noFill/>
          </a:ln>
        </p:spPr>
      </p:pic>
      <p:pic>
        <p:nvPicPr>
          <p:cNvPr id="33" name="Imagen 32">
            <a:extLst>
              <a:ext uri="{FF2B5EF4-FFF2-40B4-BE49-F238E27FC236}">
                <a16:creationId xmlns:a16="http://schemas.microsoft.com/office/drawing/2014/main" id="{7819555D-41ED-4BD4-B9D3-D7CDC51C1982}"/>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8333687" y="1226459"/>
            <a:ext cx="3032760" cy="1439545"/>
          </a:xfrm>
          <a:prstGeom prst="rect">
            <a:avLst/>
          </a:prstGeom>
          <a:noFill/>
          <a:ln>
            <a:noFill/>
          </a:ln>
        </p:spPr>
      </p:pic>
      <p:pic>
        <p:nvPicPr>
          <p:cNvPr id="34" name="Imagen 33">
            <a:extLst>
              <a:ext uri="{FF2B5EF4-FFF2-40B4-BE49-F238E27FC236}">
                <a16:creationId xmlns:a16="http://schemas.microsoft.com/office/drawing/2014/main" id="{ABDC7A87-84E3-4B17-A815-A6C6A6971142}"/>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574669" y="2709227"/>
            <a:ext cx="2550795" cy="1439545"/>
          </a:xfrm>
          <a:prstGeom prst="rect">
            <a:avLst/>
          </a:prstGeom>
          <a:noFill/>
          <a:ln>
            <a:noFill/>
          </a:ln>
        </p:spPr>
      </p:pic>
    </p:spTree>
    <p:extLst>
      <p:ext uri="{BB962C8B-B14F-4D97-AF65-F5344CB8AC3E}">
        <p14:creationId xmlns:p14="http://schemas.microsoft.com/office/powerpoint/2010/main" val="3208860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2082FD7D-7C90-4626-A6B6-E135C4AE366A}" type="slidenum">
              <a:rPr lang="es-EC" smtClean="0"/>
              <a:t>21</a:t>
            </a:fld>
            <a:endParaRPr lang="es-EC"/>
          </a:p>
        </p:txBody>
      </p:sp>
      <p:sp>
        <p:nvSpPr>
          <p:cNvPr id="6" name="Título 1"/>
          <p:cNvSpPr txBox="1">
            <a:spLocks/>
          </p:cNvSpPr>
          <p:nvPr/>
        </p:nvSpPr>
        <p:spPr>
          <a:xfrm>
            <a:off x="0" y="-17416"/>
            <a:ext cx="6979920" cy="8229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EC" dirty="0">
                <a:solidFill>
                  <a:schemeClr val="tx1"/>
                </a:solidFill>
                <a:effectLst>
                  <a:outerShdw blurRad="38100" dist="38100" dir="2700000" algn="tl">
                    <a:srgbClr val="000000">
                      <a:alpha val="43137"/>
                    </a:srgbClr>
                  </a:outerShdw>
                </a:effectLst>
              </a:rPr>
              <a:t>Micrografía</a:t>
            </a:r>
          </a:p>
        </p:txBody>
      </p:sp>
      <mc:AlternateContent xmlns:mc="http://schemas.openxmlformats.org/markup-compatibility/2006" xmlns:a14="http://schemas.microsoft.com/office/drawing/2010/main">
        <mc:Choice Requires="a14">
          <p:graphicFrame>
            <p:nvGraphicFramePr>
              <p:cNvPr id="4" name="Tabla 3">
                <a:extLst>
                  <a:ext uri="{FF2B5EF4-FFF2-40B4-BE49-F238E27FC236}">
                    <a16:creationId xmlns:a16="http://schemas.microsoft.com/office/drawing/2014/main" id="{64333E94-79EB-4207-8F59-A8EEB7F8212C}"/>
                  </a:ext>
                </a:extLst>
              </p:cNvPr>
              <p:cNvGraphicFramePr>
                <a:graphicFrameLocks noGrp="1"/>
              </p:cNvGraphicFramePr>
              <p:nvPr>
                <p:extLst>
                  <p:ext uri="{D42A27DB-BD31-4B8C-83A1-F6EECF244321}">
                    <p14:modId xmlns:p14="http://schemas.microsoft.com/office/powerpoint/2010/main" val="2818378310"/>
                  </p:ext>
                </p:extLst>
              </p:nvPr>
            </p:nvGraphicFramePr>
            <p:xfrm>
              <a:off x="132713" y="2073206"/>
              <a:ext cx="6021902" cy="3133615"/>
            </p:xfrm>
            <a:graphic>
              <a:graphicData uri="http://schemas.openxmlformats.org/drawingml/2006/table">
                <a:tbl>
                  <a:tblPr firstRow="1" firstCol="1" bandRow="1">
                    <a:tableStyleId>{5DA37D80-6434-44D0-A028-1B22A696006F}</a:tableStyleId>
                  </a:tblPr>
                  <a:tblGrid>
                    <a:gridCol w="1994560">
                      <a:extLst>
                        <a:ext uri="{9D8B030D-6E8A-4147-A177-3AD203B41FA5}">
                          <a16:colId xmlns:a16="http://schemas.microsoft.com/office/drawing/2014/main" val="2881823764"/>
                        </a:ext>
                      </a:extLst>
                    </a:gridCol>
                    <a:gridCol w="1652954">
                      <a:extLst>
                        <a:ext uri="{9D8B030D-6E8A-4147-A177-3AD203B41FA5}">
                          <a16:colId xmlns:a16="http://schemas.microsoft.com/office/drawing/2014/main" val="3530412117"/>
                        </a:ext>
                      </a:extLst>
                    </a:gridCol>
                    <a:gridCol w="2374388">
                      <a:extLst>
                        <a:ext uri="{9D8B030D-6E8A-4147-A177-3AD203B41FA5}">
                          <a16:colId xmlns:a16="http://schemas.microsoft.com/office/drawing/2014/main" val="2745104507"/>
                        </a:ext>
                      </a:extLst>
                    </a:gridCol>
                  </a:tblGrid>
                  <a:tr h="1195355">
                    <a:tc>
                      <a:txBody>
                        <a:bodyPr/>
                        <a:lstStyle/>
                        <a:p>
                          <a:pPr indent="323850" algn="ctr">
                            <a:lnSpc>
                              <a:spcPct val="107000"/>
                            </a:lnSpc>
                            <a:spcAft>
                              <a:spcPts val="0"/>
                            </a:spcAft>
                          </a:pPr>
                          <a:r>
                            <a:rPr lang="es-EC" sz="1400" dirty="0">
                              <a:effectLst/>
                              <a:latin typeface="Adobe Myungjo Std M" panose="02020600000000000000" pitchFamily="18" charset="-128"/>
                              <a:ea typeface="Adobe Myungjo Std M" panose="02020600000000000000" pitchFamily="18" charset="-128"/>
                            </a:rPr>
                            <a:t>Cupón de prueba</a:t>
                          </a:r>
                          <a:endParaRPr lang="es-ES" sz="14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C" sz="1400" dirty="0">
                              <a:effectLst/>
                              <a:latin typeface="Adobe Myungjo Std M" panose="02020600000000000000" pitchFamily="18" charset="-128"/>
                              <a:ea typeface="Adobe Myungjo Std M" panose="02020600000000000000" pitchFamily="18" charset="-128"/>
                            </a:rPr>
                            <a:t>Temperatura (℃)</a:t>
                          </a:r>
                          <a:endParaRPr lang="es-ES" sz="14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C" sz="1400" dirty="0">
                              <a:effectLst/>
                              <a:latin typeface="Adobe Myungjo Std M" panose="02020600000000000000" pitchFamily="18" charset="-128"/>
                              <a:ea typeface="Adobe Myungjo Std M" panose="02020600000000000000" pitchFamily="18" charset="-128"/>
                            </a:rPr>
                            <a:t>Espesor de capa </a:t>
                          </a:r>
                          <a:r>
                            <a:rPr lang="es-EC" sz="1400" dirty="0" err="1">
                              <a:effectLst/>
                              <a:latin typeface="Adobe Myungjo Std M" panose="02020600000000000000" pitchFamily="18" charset="-128"/>
                              <a:ea typeface="Adobe Myungjo Std M" panose="02020600000000000000" pitchFamily="18" charset="-128"/>
                            </a:rPr>
                            <a:t>Intermetálica</a:t>
                          </a:r>
                          <a:r>
                            <a:rPr lang="es-EC" sz="1400" dirty="0">
                              <a:effectLst/>
                              <a:latin typeface="Adobe Myungjo Std M" panose="02020600000000000000" pitchFamily="18" charset="-128"/>
                              <a:ea typeface="Adobe Myungjo Std M" panose="02020600000000000000" pitchFamily="18" charset="-128"/>
                            </a:rPr>
                            <a:t> </a:t>
                          </a:r>
                          <a14:m>
                            <m:oMath xmlns:m="http://schemas.openxmlformats.org/officeDocument/2006/math">
                              <m:r>
                                <a:rPr lang="es-EC" sz="1400">
                                  <a:effectLst/>
                                  <a:latin typeface="Cambria Math" panose="02040503050406030204" pitchFamily="18" charset="0"/>
                                </a:rPr>
                                <m:t>(</m:t>
                              </m:r>
                              <m:r>
                                <a:rPr lang="es-EC" sz="1400">
                                  <a:effectLst/>
                                  <a:latin typeface="Cambria Math" panose="02040503050406030204" pitchFamily="18" charset="0"/>
                                </a:rPr>
                                <m:t>𝝁</m:t>
                              </m:r>
                              <m:r>
                                <a:rPr lang="es-EC" sz="1400">
                                  <a:effectLst/>
                                  <a:latin typeface="Cambria Math" panose="02040503050406030204" pitchFamily="18" charset="0"/>
                                </a:rPr>
                                <m:t>𝒎</m:t>
                              </m:r>
                              <m:r>
                                <a:rPr lang="es-EC" sz="1400">
                                  <a:effectLst/>
                                  <a:latin typeface="Cambria Math" panose="02040503050406030204" pitchFamily="18" charset="0"/>
                                </a:rPr>
                                <m:t>)</m:t>
                              </m:r>
                            </m:oMath>
                          </a14:m>
                          <a:endParaRPr lang="es-ES" sz="14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110787860"/>
                      </a:ext>
                    </a:extLst>
                  </a:tr>
                  <a:tr h="387652">
                    <a:tc>
                      <a:txBody>
                        <a:bodyPr/>
                        <a:lstStyle/>
                        <a:p>
                          <a:pPr indent="323850" algn="ctr">
                            <a:lnSpc>
                              <a:spcPct val="107000"/>
                            </a:lnSpc>
                            <a:spcAft>
                              <a:spcPts val="0"/>
                            </a:spcAft>
                          </a:pPr>
                          <a:r>
                            <a:rPr lang="es-ES" sz="1400" dirty="0">
                              <a:effectLst/>
                              <a:latin typeface="Adobe Myungjo Std M" panose="02020600000000000000" pitchFamily="18" charset="-128"/>
                              <a:ea typeface="Adobe Myungjo Std M" panose="02020600000000000000" pitchFamily="18" charset="-128"/>
                            </a:rPr>
                            <a:t>Probeta 1D</a:t>
                          </a:r>
                          <a:endParaRPr lang="es-ES" sz="14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400" dirty="0">
                              <a:effectLst/>
                              <a:latin typeface="Adobe Myungjo Std M" panose="02020600000000000000" pitchFamily="18" charset="-128"/>
                              <a:ea typeface="Adobe Myungjo Std M" panose="02020600000000000000" pitchFamily="18" charset="-128"/>
                            </a:rPr>
                            <a:t>28</a:t>
                          </a:r>
                          <a:endParaRPr lang="es-ES" sz="14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400" dirty="0">
                              <a:effectLst/>
                              <a:latin typeface="Adobe Myungjo Std M" panose="02020600000000000000" pitchFamily="18" charset="-128"/>
                              <a:ea typeface="Adobe Myungjo Std M" panose="02020600000000000000" pitchFamily="18" charset="-128"/>
                            </a:rPr>
                            <a:t>42</a:t>
                          </a:r>
                          <a:endParaRPr lang="es-ES" sz="14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72061280"/>
                      </a:ext>
                    </a:extLst>
                  </a:tr>
                  <a:tr h="387652">
                    <a:tc>
                      <a:txBody>
                        <a:bodyPr/>
                        <a:lstStyle/>
                        <a:p>
                          <a:pPr indent="323850" algn="ctr">
                            <a:lnSpc>
                              <a:spcPct val="107000"/>
                            </a:lnSpc>
                            <a:spcAft>
                              <a:spcPts val="0"/>
                            </a:spcAft>
                          </a:pPr>
                          <a:r>
                            <a:rPr lang="es-ES" sz="1400">
                              <a:effectLst/>
                              <a:latin typeface="Adobe Myungjo Std M" panose="02020600000000000000" pitchFamily="18" charset="-128"/>
                              <a:ea typeface="Adobe Myungjo Std M" panose="02020600000000000000" pitchFamily="18" charset="-128"/>
                            </a:rPr>
                            <a:t>Probeta 2D</a:t>
                          </a:r>
                          <a:endParaRPr lang="es-ES" sz="140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400" dirty="0">
                              <a:effectLst/>
                              <a:latin typeface="Adobe Myungjo Std M" panose="02020600000000000000" pitchFamily="18" charset="-128"/>
                              <a:ea typeface="Adobe Myungjo Std M" panose="02020600000000000000" pitchFamily="18" charset="-128"/>
                            </a:rPr>
                            <a:t>100</a:t>
                          </a:r>
                          <a:endParaRPr lang="es-ES" sz="14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400" dirty="0">
                              <a:effectLst/>
                              <a:latin typeface="Adobe Myungjo Std M" panose="02020600000000000000" pitchFamily="18" charset="-128"/>
                              <a:ea typeface="Adobe Myungjo Std M" panose="02020600000000000000" pitchFamily="18" charset="-128"/>
                            </a:rPr>
                            <a:t>48</a:t>
                          </a:r>
                          <a:endParaRPr lang="es-ES" sz="14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20898235"/>
                      </a:ext>
                    </a:extLst>
                  </a:tr>
                  <a:tr h="387652">
                    <a:tc>
                      <a:txBody>
                        <a:bodyPr/>
                        <a:lstStyle/>
                        <a:p>
                          <a:pPr indent="323850" algn="ctr">
                            <a:lnSpc>
                              <a:spcPct val="107000"/>
                            </a:lnSpc>
                            <a:spcAft>
                              <a:spcPts val="0"/>
                            </a:spcAft>
                          </a:pPr>
                          <a:r>
                            <a:rPr lang="es-ES" sz="1400">
                              <a:effectLst/>
                              <a:latin typeface="Adobe Myungjo Std M" panose="02020600000000000000" pitchFamily="18" charset="-128"/>
                              <a:ea typeface="Adobe Myungjo Std M" panose="02020600000000000000" pitchFamily="18" charset="-128"/>
                            </a:rPr>
                            <a:t>Probeta 3D</a:t>
                          </a:r>
                          <a:endParaRPr lang="es-ES" sz="140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400" dirty="0">
                              <a:effectLst/>
                              <a:latin typeface="Adobe Myungjo Std M" panose="02020600000000000000" pitchFamily="18" charset="-128"/>
                              <a:ea typeface="Adobe Myungjo Std M" panose="02020600000000000000" pitchFamily="18" charset="-128"/>
                            </a:rPr>
                            <a:t>150</a:t>
                          </a:r>
                          <a:endParaRPr lang="es-ES" sz="14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400" dirty="0">
                              <a:effectLst/>
                              <a:latin typeface="Adobe Myungjo Std M" panose="02020600000000000000" pitchFamily="18" charset="-128"/>
                              <a:ea typeface="Adobe Myungjo Std M" panose="02020600000000000000" pitchFamily="18" charset="-128"/>
                            </a:rPr>
                            <a:t>63</a:t>
                          </a:r>
                          <a:endParaRPr lang="es-ES" sz="14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893931480"/>
                      </a:ext>
                    </a:extLst>
                  </a:tr>
                  <a:tr h="387652">
                    <a:tc>
                      <a:txBody>
                        <a:bodyPr/>
                        <a:lstStyle/>
                        <a:p>
                          <a:pPr indent="323850" algn="ctr">
                            <a:lnSpc>
                              <a:spcPct val="107000"/>
                            </a:lnSpc>
                            <a:spcAft>
                              <a:spcPts val="0"/>
                            </a:spcAft>
                          </a:pPr>
                          <a:r>
                            <a:rPr lang="es-ES" sz="1400">
                              <a:effectLst/>
                              <a:latin typeface="Adobe Myungjo Std M" panose="02020600000000000000" pitchFamily="18" charset="-128"/>
                              <a:ea typeface="Adobe Myungjo Std M" panose="02020600000000000000" pitchFamily="18" charset="-128"/>
                            </a:rPr>
                            <a:t>Probeta 4D</a:t>
                          </a:r>
                          <a:endParaRPr lang="es-ES" sz="140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400">
                              <a:effectLst/>
                              <a:latin typeface="Adobe Myungjo Std M" panose="02020600000000000000" pitchFamily="18" charset="-128"/>
                              <a:ea typeface="Adobe Myungjo Std M" panose="02020600000000000000" pitchFamily="18" charset="-128"/>
                            </a:rPr>
                            <a:t>200</a:t>
                          </a:r>
                          <a:endParaRPr lang="es-ES" sz="140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400" dirty="0">
                              <a:effectLst/>
                              <a:latin typeface="Adobe Myungjo Std M" panose="02020600000000000000" pitchFamily="18" charset="-128"/>
                              <a:ea typeface="Adobe Myungjo Std M" panose="02020600000000000000" pitchFamily="18" charset="-128"/>
                            </a:rPr>
                            <a:t>74</a:t>
                          </a:r>
                          <a:endParaRPr lang="es-ES" sz="14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69880995"/>
                      </a:ext>
                    </a:extLst>
                  </a:tr>
                  <a:tr h="387652">
                    <a:tc>
                      <a:txBody>
                        <a:bodyPr/>
                        <a:lstStyle/>
                        <a:p>
                          <a:pPr indent="323850" algn="ctr">
                            <a:lnSpc>
                              <a:spcPct val="107000"/>
                            </a:lnSpc>
                            <a:spcAft>
                              <a:spcPts val="0"/>
                            </a:spcAft>
                          </a:pPr>
                          <a:r>
                            <a:rPr lang="es-ES" sz="1400">
                              <a:effectLst/>
                              <a:latin typeface="Adobe Myungjo Std M" panose="02020600000000000000" pitchFamily="18" charset="-128"/>
                              <a:ea typeface="Adobe Myungjo Std M" panose="02020600000000000000" pitchFamily="18" charset="-128"/>
                            </a:rPr>
                            <a:t>Probeta 5D</a:t>
                          </a:r>
                          <a:endParaRPr lang="es-ES" sz="140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400">
                              <a:effectLst/>
                              <a:latin typeface="Adobe Myungjo Std M" panose="02020600000000000000" pitchFamily="18" charset="-128"/>
                              <a:ea typeface="Adobe Myungjo Std M" panose="02020600000000000000" pitchFamily="18" charset="-128"/>
                            </a:rPr>
                            <a:t>300</a:t>
                          </a:r>
                          <a:endParaRPr lang="es-ES" sz="140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400" dirty="0">
                              <a:effectLst/>
                              <a:latin typeface="Adobe Myungjo Std M" panose="02020600000000000000" pitchFamily="18" charset="-128"/>
                              <a:ea typeface="Adobe Myungjo Std M" panose="02020600000000000000" pitchFamily="18" charset="-128"/>
                            </a:rPr>
                            <a:t>87</a:t>
                          </a:r>
                          <a:endParaRPr lang="es-ES" sz="14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882019245"/>
                      </a:ext>
                    </a:extLst>
                  </a:tr>
                </a:tbl>
              </a:graphicData>
            </a:graphic>
          </p:graphicFrame>
        </mc:Choice>
        <mc:Fallback xmlns="">
          <p:graphicFrame>
            <p:nvGraphicFramePr>
              <p:cNvPr id="4" name="Tabla 3">
                <a:extLst>
                  <a:ext uri="{FF2B5EF4-FFF2-40B4-BE49-F238E27FC236}">
                    <a16:creationId xmlns:a16="http://schemas.microsoft.com/office/drawing/2014/main" id="{64333E94-79EB-4207-8F59-A8EEB7F8212C}"/>
                  </a:ext>
                </a:extLst>
              </p:cNvPr>
              <p:cNvGraphicFramePr>
                <a:graphicFrameLocks noGrp="1"/>
              </p:cNvGraphicFramePr>
              <p:nvPr>
                <p:extLst>
                  <p:ext uri="{D42A27DB-BD31-4B8C-83A1-F6EECF244321}">
                    <p14:modId xmlns:p14="http://schemas.microsoft.com/office/powerpoint/2010/main" val="2818378310"/>
                  </p:ext>
                </p:extLst>
              </p:nvPr>
            </p:nvGraphicFramePr>
            <p:xfrm>
              <a:off x="132713" y="2073206"/>
              <a:ext cx="6021902" cy="3133615"/>
            </p:xfrm>
            <a:graphic>
              <a:graphicData uri="http://schemas.openxmlformats.org/drawingml/2006/table">
                <a:tbl>
                  <a:tblPr firstRow="1" firstCol="1" bandRow="1">
                    <a:tableStyleId>{5DA37D80-6434-44D0-A028-1B22A696006F}</a:tableStyleId>
                  </a:tblPr>
                  <a:tblGrid>
                    <a:gridCol w="1994560">
                      <a:extLst>
                        <a:ext uri="{9D8B030D-6E8A-4147-A177-3AD203B41FA5}">
                          <a16:colId xmlns:a16="http://schemas.microsoft.com/office/drawing/2014/main" val="2881823764"/>
                        </a:ext>
                      </a:extLst>
                    </a:gridCol>
                    <a:gridCol w="1652954">
                      <a:extLst>
                        <a:ext uri="{9D8B030D-6E8A-4147-A177-3AD203B41FA5}">
                          <a16:colId xmlns:a16="http://schemas.microsoft.com/office/drawing/2014/main" val="3530412117"/>
                        </a:ext>
                      </a:extLst>
                    </a:gridCol>
                    <a:gridCol w="2374388">
                      <a:extLst>
                        <a:ext uri="{9D8B030D-6E8A-4147-A177-3AD203B41FA5}">
                          <a16:colId xmlns:a16="http://schemas.microsoft.com/office/drawing/2014/main" val="2745104507"/>
                        </a:ext>
                      </a:extLst>
                    </a:gridCol>
                  </a:tblGrid>
                  <a:tr h="1195355">
                    <a:tc>
                      <a:txBody>
                        <a:bodyPr/>
                        <a:lstStyle/>
                        <a:p>
                          <a:pPr indent="323850" algn="ctr">
                            <a:lnSpc>
                              <a:spcPct val="107000"/>
                            </a:lnSpc>
                            <a:spcAft>
                              <a:spcPts val="0"/>
                            </a:spcAft>
                          </a:pPr>
                          <a:r>
                            <a:rPr lang="es-EC" sz="1400" dirty="0">
                              <a:effectLst/>
                              <a:latin typeface="Adobe Myungjo Std M" panose="02020600000000000000" pitchFamily="18" charset="-128"/>
                              <a:ea typeface="Adobe Myungjo Std M" panose="02020600000000000000" pitchFamily="18" charset="-128"/>
                            </a:rPr>
                            <a:t>Cupón de prueba</a:t>
                          </a:r>
                          <a:endParaRPr lang="es-ES" sz="14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C" sz="1400" dirty="0">
                              <a:effectLst/>
                              <a:latin typeface="Adobe Myungjo Std M" panose="02020600000000000000" pitchFamily="18" charset="-128"/>
                              <a:ea typeface="Adobe Myungjo Std M" panose="02020600000000000000" pitchFamily="18" charset="-128"/>
                            </a:rPr>
                            <a:t>Temperatura (℃)</a:t>
                          </a:r>
                          <a:endParaRPr lang="es-ES" sz="14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endParaRPr lang="es-ES"/>
                        </a:p>
                      </a:txBody>
                      <a:tcPr marL="68580" marR="68580" marT="0" marB="0" anchor="ctr">
                        <a:blipFill>
                          <a:blip r:embed="rId3"/>
                          <a:stretch>
                            <a:fillRect l="-153846" t="-510" r="-769" b="-163776"/>
                          </a:stretch>
                        </a:blipFill>
                      </a:tcPr>
                    </a:tc>
                    <a:extLst>
                      <a:ext uri="{0D108BD9-81ED-4DB2-BD59-A6C34878D82A}">
                        <a16:rowId xmlns:a16="http://schemas.microsoft.com/office/drawing/2014/main" val="4110787860"/>
                      </a:ext>
                    </a:extLst>
                  </a:tr>
                  <a:tr h="387652">
                    <a:tc>
                      <a:txBody>
                        <a:bodyPr/>
                        <a:lstStyle/>
                        <a:p>
                          <a:pPr indent="323850" algn="ctr">
                            <a:lnSpc>
                              <a:spcPct val="107000"/>
                            </a:lnSpc>
                            <a:spcAft>
                              <a:spcPts val="0"/>
                            </a:spcAft>
                          </a:pPr>
                          <a:r>
                            <a:rPr lang="es-ES" sz="1400" dirty="0">
                              <a:effectLst/>
                              <a:latin typeface="Adobe Myungjo Std M" panose="02020600000000000000" pitchFamily="18" charset="-128"/>
                              <a:ea typeface="Adobe Myungjo Std M" panose="02020600000000000000" pitchFamily="18" charset="-128"/>
                            </a:rPr>
                            <a:t>Probeta 1D</a:t>
                          </a:r>
                          <a:endParaRPr lang="es-ES" sz="14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400" dirty="0">
                              <a:effectLst/>
                              <a:latin typeface="Adobe Myungjo Std M" panose="02020600000000000000" pitchFamily="18" charset="-128"/>
                              <a:ea typeface="Adobe Myungjo Std M" panose="02020600000000000000" pitchFamily="18" charset="-128"/>
                            </a:rPr>
                            <a:t>28</a:t>
                          </a:r>
                          <a:endParaRPr lang="es-ES" sz="14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400" dirty="0">
                              <a:effectLst/>
                              <a:latin typeface="Adobe Myungjo Std M" panose="02020600000000000000" pitchFamily="18" charset="-128"/>
                              <a:ea typeface="Adobe Myungjo Std M" panose="02020600000000000000" pitchFamily="18" charset="-128"/>
                            </a:rPr>
                            <a:t>42</a:t>
                          </a:r>
                          <a:endParaRPr lang="es-ES" sz="14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72061280"/>
                      </a:ext>
                    </a:extLst>
                  </a:tr>
                  <a:tr h="387652">
                    <a:tc>
                      <a:txBody>
                        <a:bodyPr/>
                        <a:lstStyle/>
                        <a:p>
                          <a:pPr indent="323850" algn="ctr">
                            <a:lnSpc>
                              <a:spcPct val="107000"/>
                            </a:lnSpc>
                            <a:spcAft>
                              <a:spcPts val="0"/>
                            </a:spcAft>
                          </a:pPr>
                          <a:r>
                            <a:rPr lang="es-ES" sz="1400">
                              <a:effectLst/>
                              <a:latin typeface="Adobe Myungjo Std M" panose="02020600000000000000" pitchFamily="18" charset="-128"/>
                              <a:ea typeface="Adobe Myungjo Std M" panose="02020600000000000000" pitchFamily="18" charset="-128"/>
                            </a:rPr>
                            <a:t>Probeta 2D</a:t>
                          </a:r>
                          <a:endParaRPr lang="es-ES" sz="140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400" dirty="0">
                              <a:effectLst/>
                              <a:latin typeface="Adobe Myungjo Std M" panose="02020600000000000000" pitchFamily="18" charset="-128"/>
                              <a:ea typeface="Adobe Myungjo Std M" panose="02020600000000000000" pitchFamily="18" charset="-128"/>
                            </a:rPr>
                            <a:t>100</a:t>
                          </a:r>
                          <a:endParaRPr lang="es-ES" sz="14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400" dirty="0">
                              <a:effectLst/>
                              <a:latin typeface="Adobe Myungjo Std M" panose="02020600000000000000" pitchFamily="18" charset="-128"/>
                              <a:ea typeface="Adobe Myungjo Std M" panose="02020600000000000000" pitchFamily="18" charset="-128"/>
                            </a:rPr>
                            <a:t>48</a:t>
                          </a:r>
                          <a:endParaRPr lang="es-ES" sz="14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20898235"/>
                      </a:ext>
                    </a:extLst>
                  </a:tr>
                  <a:tr h="387652">
                    <a:tc>
                      <a:txBody>
                        <a:bodyPr/>
                        <a:lstStyle/>
                        <a:p>
                          <a:pPr indent="323850" algn="ctr">
                            <a:lnSpc>
                              <a:spcPct val="107000"/>
                            </a:lnSpc>
                            <a:spcAft>
                              <a:spcPts val="0"/>
                            </a:spcAft>
                          </a:pPr>
                          <a:r>
                            <a:rPr lang="es-ES" sz="1400">
                              <a:effectLst/>
                              <a:latin typeface="Adobe Myungjo Std M" panose="02020600000000000000" pitchFamily="18" charset="-128"/>
                              <a:ea typeface="Adobe Myungjo Std M" panose="02020600000000000000" pitchFamily="18" charset="-128"/>
                            </a:rPr>
                            <a:t>Probeta 3D</a:t>
                          </a:r>
                          <a:endParaRPr lang="es-ES" sz="140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400" dirty="0">
                              <a:effectLst/>
                              <a:latin typeface="Adobe Myungjo Std M" panose="02020600000000000000" pitchFamily="18" charset="-128"/>
                              <a:ea typeface="Adobe Myungjo Std M" panose="02020600000000000000" pitchFamily="18" charset="-128"/>
                            </a:rPr>
                            <a:t>150</a:t>
                          </a:r>
                          <a:endParaRPr lang="es-ES" sz="14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400" dirty="0">
                              <a:effectLst/>
                              <a:latin typeface="Adobe Myungjo Std M" panose="02020600000000000000" pitchFamily="18" charset="-128"/>
                              <a:ea typeface="Adobe Myungjo Std M" panose="02020600000000000000" pitchFamily="18" charset="-128"/>
                            </a:rPr>
                            <a:t>63</a:t>
                          </a:r>
                          <a:endParaRPr lang="es-ES" sz="14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893931480"/>
                      </a:ext>
                    </a:extLst>
                  </a:tr>
                  <a:tr h="387652">
                    <a:tc>
                      <a:txBody>
                        <a:bodyPr/>
                        <a:lstStyle/>
                        <a:p>
                          <a:pPr indent="323850" algn="ctr">
                            <a:lnSpc>
                              <a:spcPct val="107000"/>
                            </a:lnSpc>
                            <a:spcAft>
                              <a:spcPts val="0"/>
                            </a:spcAft>
                          </a:pPr>
                          <a:r>
                            <a:rPr lang="es-ES" sz="1400">
                              <a:effectLst/>
                              <a:latin typeface="Adobe Myungjo Std M" panose="02020600000000000000" pitchFamily="18" charset="-128"/>
                              <a:ea typeface="Adobe Myungjo Std M" panose="02020600000000000000" pitchFamily="18" charset="-128"/>
                            </a:rPr>
                            <a:t>Probeta 4D</a:t>
                          </a:r>
                          <a:endParaRPr lang="es-ES" sz="140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400">
                              <a:effectLst/>
                              <a:latin typeface="Adobe Myungjo Std M" panose="02020600000000000000" pitchFamily="18" charset="-128"/>
                              <a:ea typeface="Adobe Myungjo Std M" panose="02020600000000000000" pitchFamily="18" charset="-128"/>
                            </a:rPr>
                            <a:t>200</a:t>
                          </a:r>
                          <a:endParaRPr lang="es-ES" sz="140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400" dirty="0">
                              <a:effectLst/>
                              <a:latin typeface="Adobe Myungjo Std M" panose="02020600000000000000" pitchFamily="18" charset="-128"/>
                              <a:ea typeface="Adobe Myungjo Std M" panose="02020600000000000000" pitchFamily="18" charset="-128"/>
                            </a:rPr>
                            <a:t>74</a:t>
                          </a:r>
                          <a:endParaRPr lang="es-ES" sz="14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69880995"/>
                      </a:ext>
                    </a:extLst>
                  </a:tr>
                  <a:tr h="387652">
                    <a:tc>
                      <a:txBody>
                        <a:bodyPr/>
                        <a:lstStyle/>
                        <a:p>
                          <a:pPr indent="323850" algn="ctr">
                            <a:lnSpc>
                              <a:spcPct val="107000"/>
                            </a:lnSpc>
                            <a:spcAft>
                              <a:spcPts val="0"/>
                            </a:spcAft>
                          </a:pPr>
                          <a:r>
                            <a:rPr lang="es-ES" sz="1400">
                              <a:effectLst/>
                              <a:latin typeface="Adobe Myungjo Std M" panose="02020600000000000000" pitchFamily="18" charset="-128"/>
                              <a:ea typeface="Adobe Myungjo Std M" panose="02020600000000000000" pitchFamily="18" charset="-128"/>
                            </a:rPr>
                            <a:t>Probeta 5D</a:t>
                          </a:r>
                          <a:endParaRPr lang="es-ES" sz="140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400">
                              <a:effectLst/>
                              <a:latin typeface="Adobe Myungjo Std M" panose="02020600000000000000" pitchFamily="18" charset="-128"/>
                              <a:ea typeface="Adobe Myungjo Std M" panose="02020600000000000000" pitchFamily="18" charset="-128"/>
                            </a:rPr>
                            <a:t>300</a:t>
                          </a:r>
                          <a:endParaRPr lang="es-ES" sz="140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400" dirty="0">
                              <a:effectLst/>
                              <a:latin typeface="Adobe Myungjo Std M" panose="02020600000000000000" pitchFamily="18" charset="-128"/>
                              <a:ea typeface="Adobe Myungjo Std M" panose="02020600000000000000" pitchFamily="18" charset="-128"/>
                            </a:rPr>
                            <a:t>87</a:t>
                          </a:r>
                          <a:endParaRPr lang="es-ES" sz="14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882019245"/>
                      </a:ext>
                    </a:extLst>
                  </a:tr>
                </a:tbl>
              </a:graphicData>
            </a:graphic>
          </p:graphicFrame>
        </mc:Fallback>
      </mc:AlternateContent>
      <p:graphicFrame>
        <p:nvGraphicFramePr>
          <p:cNvPr id="22" name="Gráfico 21">
            <a:extLst>
              <a:ext uri="{FF2B5EF4-FFF2-40B4-BE49-F238E27FC236}">
                <a16:creationId xmlns:a16="http://schemas.microsoft.com/office/drawing/2014/main" id="{B63A6192-8219-4941-AEB4-A67BDE11E4B7}"/>
              </a:ext>
            </a:extLst>
          </p:cNvPr>
          <p:cNvGraphicFramePr/>
          <p:nvPr>
            <p:extLst>
              <p:ext uri="{D42A27DB-BD31-4B8C-83A1-F6EECF244321}">
                <p14:modId xmlns:p14="http://schemas.microsoft.com/office/powerpoint/2010/main" val="2341524185"/>
              </p:ext>
            </p:extLst>
          </p:nvPr>
        </p:nvGraphicFramePr>
        <p:xfrm>
          <a:off x="6294925" y="2073206"/>
          <a:ext cx="5017844" cy="31336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71201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2082FD7D-7C90-4626-A6B6-E135C4AE366A}" type="slidenum">
              <a:rPr lang="es-EC" smtClean="0"/>
              <a:t>22</a:t>
            </a:fld>
            <a:endParaRPr lang="es-EC"/>
          </a:p>
        </p:txBody>
      </p:sp>
      <p:sp>
        <p:nvSpPr>
          <p:cNvPr id="6" name="Título 1"/>
          <p:cNvSpPr txBox="1">
            <a:spLocks/>
          </p:cNvSpPr>
          <p:nvPr/>
        </p:nvSpPr>
        <p:spPr>
          <a:xfrm>
            <a:off x="0" y="-17416"/>
            <a:ext cx="6979920" cy="8229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EC" dirty="0">
                <a:solidFill>
                  <a:schemeClr val="tx1"/>
                </a:solidFill>
                <a:effectLst>
                  <a:outerShdw blurRad="38100" dist="38100" dir="2700000" algn="tl">
                    <a:srgbClr val="000000">
                      <a:alpha val="43137"/>
                    </a:srgbClr>
                  </a:outerShdw>
                </a:effectLst>
              </a:rPr>
              <a:t>Dureza</a:t>
            </a:r>
          </a:p>
        </p:txBody>
      </p:sp>
      <p:sp>
        <p:nvSpPr>
          <p:cNvPr id="7" name="Rectángulo 6"/>
          <p:cNvSpPr/>
          <p:nvPr/>
        </p:nvSpPr>
        <p:spPr>
          <a:xfrm>
            <a:off x="585180" y="1198335"/>
            <a:ext cx="6096000" cy="2062103"/>
          </a:xfrm>
          <a:prstGeom prst="rect">
            <a:avLst/>
          </a:prstGeom>
        </p:spPr>
        <p:txBody>
          <a:bodyPr>
            <a:spAutoFit/>
          </a:bodyPr>
          <a:lstStyle/>
          <a:p>
            <a:pPr marL="342900" lvl="0" indent="-342900">
              <a:lnSpc>
                <a:spcPct val="200000"/>
              </a:lnSpc>
              <a:spcAft>
                <a:spcPts val="0"/>
              </a:spcAft>
              <a:buFont typeface="Symbol" panose="05050102010706020507" pitchFamily="18" charset="2"/>
              <a:buChar char=""/>
            </a:pPr>
            <a:r>
              <a:rPr lang="es-EC" sz="1600" b="1" dirty="0">
                <a:latin typeface="Arial" panose="020B0604020202020204" pitchFamily="34" charset="0"/>
                <a:ea typeface="Times New Roman" panose="02020603050405020304" pitchFamily="18" charset="0"/>
                <a:cs typeface="Arial" panose="020B0604020202020204" pitchFamily="34" charset="0"/>
              </a:rPr>
              <a:t>Carga: </a:t>
            </a:r>
            <a:r>
              <a:rPr lang="es-EC" sz="1600" dirty="0">
                <a:latin typeface="Arial" panose="020B0604020202020204" pitchFamily="34" charset="0"/>
                <a:ea typeface="Times New Roman" panose="02020603050405020304" pitchFamily="18" charset="0"/>
                <a:cs typeface="Arial" panose="020B0604020202020204" pitchFamily="34" charset="0"/>
              </a:rPr>
              <a:t>150kg</a:t>
            </a:r>
          </a:p>
          <a:p>
            <a:pPr marL="342900" lvl="0" indent="-342900">
              <a:lnSpc>
                <a:spcPct val="200000"/>
              </a:lnSpc>
              <a:spcAft>
                <a:spcPts val="0"/>
              </a:spcAft>
              <a:buFont typeface="Symbol" panose="05050102010706020507" pitchFamily="18" charset="2"/>
              <a:buChar char=""/>
            </a:pPr>
            <a:r>
              <a:rPr lang="es-EC" sz="1600" b="1" dirty="0">
                <a:latin typeface="Arial" panose="020B0604020202020204" pitchFamily="34" charset="0"/>
                <a:ea typeface="Times New Roman" panose="02020603050405020304" pitchFamily="18" charset="0"/>
                <a:cs typeface="Arial" panose="020B0604020202020204" pitchFamily="34" charset="0"/>
              </a:rPr>
              <a:t>Precarga: </a:t>
            </a:r>
            <a:r>
              <a:rPr lang="es-EC" sz="1600" dirty="0">
                <a:latin typeface="Arial" panose="020B0604020202020204" pitchFamily="34" charset="0"/>
                <a:ea typeface="Times New Roman" panose="02020603050405020304" pitchFamily="18" charset="0"/>
                <a:cs typeface="Arial" panose="020B0604020202020204" pitchFamily="34" charset="0"/>
              </a:rPr>
              <a:t>10kg</a:t>
            </a:r>
          </a:p>
          <a:p>
            <a:pPr marL="342900" lvl="0" indent="-342900">
              <a:lnSpc>
                <a:spcPct val="200000"/>
              </a:lnSpc>
              <a:spcAft>
                <a:spcPts val="0"/>
              </a:spcAft>
              <a:buFont typeface="Symbol" panose="05050102010706020507" pitchFamily="18" charset="2"/>
              <a:buChar char=""/>
            </a:pPr>
            <a:r>
              <a:rPr lang="es-EC" sz="1600" b="1" dirty="0">
                <a:latin typeface="Arial" panose="020B0604020202020204" pitchFamily="34" charset="0"/>
                <a:ea typeface="Times New Roman" panose="02020603050405020304" pitchFamily="18" charset="0"/>
                <a:cs typeface="Arial" panose="020B0604020202020204" pitchFamily="34" charset="0"/>
              </a:rPr>
              <a:t>Escala: </a:t>
            </a:r>
            <a:r>
              <a:rPr lang="es-EC" sz="1600" dirty="0">
                <a:latin typeface="Arial" panose="020B0604020202020204" pitchFamily="34" charset="0"/>
                <a:ea typeface="Times New Roman" panose="02020603050405020304" pitchFamily="18" charset="0"/>
                <a:cs typeface="Arial" panose="020B0604020202020204" pitchFamily="34" charset="0"/>
              </a:rPr>
              <a:t>Rockwell C</a:t>
            </a:r>
          </a:p>
          <a:p>
            <a:pPr marL="342900" lvl="0" indent="-342900">
              <a:lnSpc>
                <a:spcPct val="200000"/>
              </a:lnSpc>
              <a:spcAft>
                <a:spcPts val="800"/>
              </a:spcAft>
              <a:buFont typeface="Symbol" panose="05050102010706020507" pitchFamily="18" charset="2"/>
              <a:buChar char=""/>
            </a:pPr>
            <a:r>
              <a:rPr lang="es-EC" sz="1600" b="1" dirty="0">
                <a:latin typeface="Arial" panose="020B0604020202020204" pitchFamily="34" charset="0"/>
                <a:ea typeface="Times New Roman" panose="02020603050405020304" pitchFamily="18" charset="0"/>
                <a:cs typeface="Arial" panose="020B0604020202020204" pitchFamily="34" charset="0"/>
              </a:rPr>
              <a:t>Penetrador: </a:t>
            </a:r>
            <a:r>
              <a:rPr lang="es-EC" sz="1600" dirty="0">
                <a:latin typeface="Arial" panose="020B0604020202020204" pitchFamily="34" charset="0"/>
                <a:ea typeface="Times New Roman" panose="02020603050405020304" pitchFamily="18" charset="0"/>
                <a:cs typeface="Arial" panose="020B0604020202020204" pitchFamily="34" charset="0"/>
              </a:rPr>
              <a:t>Diamante</a:t>
            </a:r>
            <a:endParaRPr lang="es-EC" sz="16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8" name="Imagen 7"/>
          <p:cNvPicPr/>
          <p:nvPr/>
        </p:nvPicPr>
        <p:blipFill>
          <a:blip r:embed="rId3"/>
          <a:stretch>
            <a:fillRect/>
          </a:stretch>
        </p:blipFill>
        <p:spPr>
          <a:xfrm>
            <a:off x="495759" y="3977089"/>
            <a:ext cx="4846550" cy="1131086"/>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3743945893"/>
              </p:ext>
            </p:extLst>
          </p:nvPr>
        </p:nvGraphicFramePr>
        <p:xfrm>
          <a:off x="5630028" y="1198335"/>
          <a:ext cx="5188536" cy="5158020"/>
        </p:xfrm>
        <a:graphic>
          <a:graphicData uri="http://schemas.openxmlformats.org/drawingml/2006/table">
            <a:tbl>
              <a:tblPr firstRow="1" firstCol="1" bandRow="1">
                <a:tableStyleId>{5C22544A-7EE6-4342-B048-85BDC9FD1C3A}</a:tableStyleId>
              </a:tblPr>
              <a:tblGrid>
                <a:gridCol w="1919219">
                  <a:extLst>
                    <a:ext uri="{9D8B030D-6E8A-4147-A177-3AD203B41FA5}">
                      <a16:colId xmlns:a16="http://schemas.microsoft.com/office/drawing/2014/main" val="20000"/>
                    </a:ext>
                  </a:extLst>
                </a:gridCol>
                <a:gridCol w="1369785">
                  <a:extLst>
                    <a:ext uri="{9D8B030D-6E8A-4147-A177-3AD203B41FA5}">
                      <a16:colId xmlns:a16="http://schemas.microsoft.com/office/drawing/2014/main" val="20001"/>
                    </a:ext>
                  </a:extLst>
                </a:gridCol>
                <a:gridCol w="1899532">
                  <a:extLst>
                    <a:ext uri="{9D8B030D-6E8A-4147-A177-3AD203B41FA5}">
                      <a16:colId xmlns:a16="http://schemas.microsoft.com/office/drawing/2014/main" val="20002"/>
                    </a:ext>
                  </a:extLst>
                </a:gridCol>
              </a:tblGrid>
              <a:tr h="245620">
                <a:tc>
                  <a:txBody>
                    <a:bodyPr/>
                    <a:lstStyle/>
                    <a:p>
                      <a:pPr indent="323850">
                        <a:lnSpc>
                          <a:spcPct val="107000"/>
                        </a:lnSpc>
                        <a:spcAft>
                          <a:spcPts val="0"/>
                        </a:spcAft>
                      </a:pPr>
                      <a:r>
                        <a:rPr lang="es-EC" sz="1200" dirty="0">
                          <a:effectLst/>
                        </a:rPr>
                        <a:t>Espécimen</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C" sz="1200" dirty="0">
                          <a:effectLst/>
                        </a:rPr>
                        <a:t>Ubicación</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C" sz="1200" dirty="0">
                          <a:effectLst/>
                        </a:rPr>
                        <a:t>Dureza Rockwell C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45620">
                <a:tc rowSpan="4">
                  <a:txBody>
                    <a:bodyPr/>
                    <a:lstStyle/>
                    <a:p>
                      <a:pPr indent="323850">
                        <a:lnSpc>
                          <a:spcPct val="107000"/>
                        </a:lnSpc>
                        <a:spcAft>
                          <a:spcPts val="0"/>
                        </a:spcAft>
                      </a:pPr>
                      <a:r>
                        <a:rPr lang="es-EC" sz="1200">
                          <a:effectLst/>
                        </a:rPr>
                        <a:t>Probeta 1D</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C" sz="1200" dirty="0">
                          <a:effectLst/>
                          <a:latin typeface="Arial" panose="020B0604020202020204" pitchFamily="34" charset="0"/>
                          <a:cs typeface="Arial" panose="020B0604020202020204" pitchFamily="34" charset="0"/>
                        </a:rPr>
                        <a:t>1</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323850" algn="ctr">
                        <a:lnSpc>
                          <a:spcPct val="107000"/>
                        </a:lnSpc>
                        <a:spcAft>
                          <a:spcPts val="0"/>
                        </a:spcAft>
                      </a:pPr>
                      <a:r>
                        <a:rPr lang="es-EC" sz="1200" dirty="0">
                          <a:effectLst/>
                          <a:latin typeface="Arial" panose="020B0604020202020204" pitchFamily="34" charset="0"/>
                          <a:cs typeface="Arial" panose="020B0604020202020204" pitchFamily="34" charset="0"/>
                        </a:rPr>
                        <a:t>22.8</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245620">
                <a:tc vMerge="1">
                  <a:txBody>
                    <a:bodyPr/>
                    <a:lstStyle/>
                    <a:p>
                      <a:endParaRPr lang="es-EC"/>
                    </a:p>
                  </a:txBody>
                  <a:tcPr/>
                </a:tc>
                <a:tc>
                  <a:txBody>
                    <a:bodyPr/>
                    <a:lstStyle/>
                    <a:p>
                      <a:pPr indent="323850" algn="ctr">
                        <a:lnSpc>
                          <a:spcPct val="107000"/>
                        </a:lnSpc>
                        <a:spcAft>
                          <a:spcPts val="0"/>
                        </a:spcAft>
                      </a:pPr>
                      <a:r>
                        <a:rPr lang="es-EC" sz="1200" dirty="0">
                          <a:effectLst/>
                          <a:latin typeface="Arial" panose="020B0604020202020204" pitchFamily="34" charset="0"/>
                          <a:cs typeface="Arial" panose="020B0604020202020204" pitchFamily="34" charset="0"/>
                        </a:rPr>
                        <a:t>2</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323850" algn="ctr">
                        <a:lnSpc>
                          <a:spcPct val="107000"/>
                        </a:lnSpc>
                        <a:spcAft>
                          <a:spcPts val="0"/>
                        </a:spcAft>
                      </a:pPr>
                      <a:r>
                        <a:rPr lang="es-EC" sz="1200" dirty="0">
                          <a:effectLst/>
                          <a:latin typeface="Arial" panose="020B0604020202020204" pitchFamily="34" charset="0"/>
                          <a:cs typeface="Arial" panose="020B0604020202020204" pitchFamily="34" charset="0"/>
                        </a:rPr>
                        <a:t>24.3</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245620">
                <a:tc vMerge="1">
                  <a:txBody>
                    <a:bodyPr/>
                    <a:lstStyle/>
                    <a:p>
                      <a:endParaRPr lang="es-EC"/>
                    </a:p>
                  </a:txBody>
                  <a:tcPr/>
                </a:tc>
                <a:tc>
                  <a:txBody>
                    <a:bodyPr/>
                    <a:lstStyle/>
                    <a:p>
                      <a:pPr indent="323850" algn="ctr">
                        <a:lnSpc>
                          <a:spcPct val="107000"/>
                        </a:lnSpc>
                        <a:spcAft>
                          <a:spcPts val="0"/>
                        </a:spcAft>
                      </a:pPr>
                      <a:r>
                        <a:rPr lang="es-EC" sz="1200" dirty="0">
                          <a:effectLst/>
                          <a:latin typeface="Arial" panose="020B0604020202020204" pitchFamily="34" charset="0"/>
                          <a:cs typeface="Arial" panose="020B0604020202020204" pitchFamily="34" charset="0"/>
                        </a:rPr>
                        <a:t>3</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323850" algn="ctr">
                        <a:lnSpc>
                          <a:spcPct val="107000"/>
                        </a:lnSpc>
                        <a:spcAft>
                          <a:spcPts val="0"/>
                        </a:spcAft>
                      </a:pPr>
                      <a:r>
                        <a:rPr lang="es-EC" sz="1200" dirty="0">
                          <a:effectLst/>
                          <a:latin typeface="Arial" panose="020B0604020202020204" pitchFamily="34" charset="0"/>
                          <a:cs typeface="Arial" panose="020B0604020202020204" pitchFamily="34" charset="0"/>
                        </a:rPr>
                        <a:t>23.7</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r h="245620">
                <a:tc vMerge="1">
                  <a:txBody>
                    <a:bodyPr/>
                    <a:lstStyle/>
                    <a:p>
                      <a:endParaRPr lang="es-EC"/>
                    </a:p>
                  </a:txBody>
                  <a:tcPr/>
                </a:tc>
                <a:tc>
                  <a:txBody>
                    <a:bodyPr/>
                    <a:lstStyle/>
                    <a:p>
                      <a:pPr indent="323850" algn="ctr">
                        <a:lnSpc>
                          <a:spcPct val="107000"/>
                        </a:lnSpc>
                        <a:spcAft>
                          <a:spcPts val="0"/>
                        </a:spcAft>
                      </a:pPr>
                      <a:r>
                        <a:rPr lang="es-EC" sz="1200" dirty="0">
                          <a:effectLst/>
                          <a:latin typeface="Arial" panose="020B0604020202020204" pitchFamily="34" charset="0"/>
                          <a:cs typeface="Arial" panose="020B0604020202020204" pitchFamily="34" charset="0"/>
                        </a:rPr>
                        <a:t>4</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323850" algn="ctr">
                        <a:lnSpc>
                          <a:spcPct val="107000"/>
                        </a:lnSpc>
                        <a:spcAft>
                          <a:spcPts val="0"/>
                        </a:spcAft>
                      </a:pPr>
                      <a:r>
                        <a:rPr lang="es-EC" sz="1200" b="1" u="sng" dirty="0">
                          <a:effectLst/>
                          <a:latin typeface="Arial" panose="020B0604020202020204" pitchFamily="34" charset="0"/>
                          <a:cs typeface="Arial" panose="020B0604020202020204" pitchFamily="34" charset="0"/>
                        </a:rPr>
                        <a:t>31.4</a:t>
                      </a:r>
                      <a:endParaRPr lang="es-EC" sz="1200" b="1" u="sng"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r h="245620">
                <a:tc rowSpan="4">
                  <a:txBody>
                    <a:bodyPr/>
                    <a:lstStyle/>
                    <a:p>
                      <a:pPr indent="323850">
                        <a:lnSpc>
                          <a:spcPct val="107000"/>
                        </a:lnSpc>
                        <a:spcAft>
                          <a:spcPts val="0"/>
                        </a:spcAft>
                      </a:pPr>
                      <a:r>
                        <a:rPr lang="es-EC" sz="1200">
                          <a:effectLst/>
                        </a:rPr>
                        <a:t>Probeta 2D</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C" sz="1200" dirty="0">
                          <a:effectLst/>
                          <a:latin typeface="Arial" panose="020B0604020202020204" pitchFamily="34" charset="0"/>
                          <a:cs typeface="Arial" panose="020B0604020202020204" pitchFamily="34" charset="0"/>
                        </a:rPr>
                        <a:t>1</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323850" algn="ctr">
                        <a:lnSpc>
                          <a:spcPct val="107000"/>
                        </a:lnSpc>
                        <a:spcAft>
                          <a:spcPts val="0"/>
                        </a:spcAft>
                      </a:pPr>
                      <a:r>
                        <a:rPr lang="es-EC" sz="1200" dirty="0">
                          <a:effectLst/>
                          <a:latin typeface="Arial" panose="020B0604020202020204" pitchFamily="34" charset="0"/>
                          <a:cs typeface="Arial" panose="020B0604020202020204" pitchFamily="34" charset="0"/>
                        </a:rPr>
                        <a:t>23.4</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5"/>
                  </a:ext>
                </a:extLst>
              </a:tr>
              <a:tr h="245620">
                <a:tc vMerge="1">
                  <a:txBody>
                    <a:bodyPr/>
                    <a:lstStyle/>
                    <a:p>
                      <a:endParaRPr lang="es-EC"/>
                    </a:p>
                  </a:txBody>
                  <a:tcPr/>
                </a:tc>
                <a:tc>
                  <a:txBody>
                    <a:bodyPr/>
                    <a:lstStyle/>
                    <a:p>
                      <a:pPr indent="323850" algn="ctr">
                        <a:lnSpc>
                          <a:spcPct val="107000"/>
                        </a:lnSpc>
                        <a:spcAft>
                          <a:spcPts val="0"/>
                        </a:spcAft>
                      </a:pPr>
                      <a:r>
                        <a:rPr lang="es-EC" sz="1200" dirty="0">
                          <a:effectLst/>
                          <a:latin typeface="Arial" panose="020B0604020202020204" pitchFamily="34" charset="0"/>
                          <a:cs typeface="Arial" panose="020B0604020202020204" pitchFamily="34" charset="0"/>
                        </a:rPr>
                        <a:t>2</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323850" algn="ctr">
                        <a:lnSpc>
                          <a:spcPct val="107000"/>
                        </a:lnSpc>
                        <a:spcAft>
                          <a:spcPts val="0"/>
                        </a:spcAft>
                      </a:pPr>
                      <a:r>
                        <a:rPr lang="es-EC" sz="1200" dirty="0">
                          <a:effectLst/>
                          <a:latin typeface="Arial" panose="020B0604020202020204" pitchFamily="34" charset="0"/>
                          <a:cs typeface="Arial" panose="020B0604020202020204" pitchFamily="34" charset="0"/>
                        </a:rPr>
                        <a:t>26.7</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6"/>
                  </a:ext>
                </a:extLst>
              </a:tr>
              <a:tr h="245620">
                <a:tc vMerge="1">
                  <a:txBody>
                    <a:bodyPr/>
                    <a:lstStyle/>
                    <a:p>
                      <a:endParaRPr lang="es-EC"/>
                    </a:p>
                  </a:txBody>
                  <a:tcPr/>
                </a:tc>
                <a:tc>
                  <a:txBody>
                    <a:bodyPr/>
                    <a:lstStyle/>
                    <a:p>
                      <a:pPr indent="323850" algn="ctr">
                        <a:lnSpc>
                          <a:spcPct val="107000"/>
                        </a:lnSpc>
                        <a:spcAft>
                          <a:spcPts val="0"/>
                        </a:spcAft>
                      </a:pPr>
                      <a:r>
                        <a:rPr lang="es-EC" sz="1200" dirty="0">
                          <a:effectLst/>
                          <a:latin typeface="Arial" panose="020B0604020202020204" pitchFamily="34" charset="0"/>
                          <a:cs typeface="Arial" panose="020B0604020202020204" pitchFamily="34" charset="0"/>
                        </a:rPr>
                        <a:t>3</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323850" algn="ctr">
                        <a:lnSpc>
                          <a:spcPct val="107000"/>
                        </a:lnSpc>
                        <a:spcAft>
                          <a:spcPts val="0"/>
                        </a:spcAft>
                      </a:pPr>
                      <a:r>
                        <a:rPr lang="es-EC" sz="1200" dirty="0">
                          <a:effectLst/>
                          <a:latin typeface="Arial" panose="020B0604020202020204" pitchFamily="34" charset="0"/>
                          <a:cs typeface="Arial" panose="020B0604020202020204" pitchFamily="34" charset="0"/>
                        </a:rPr>
                        <a:t>24.6</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7"/>
                  </a:ext>
                </a:extLst>
              </a:tr>
              <a:tr h="245620">
                <a:tc vMerge="1">
                  <a:txBody>
                    <a:bodyPr/>
                    <a:lstStyle/>
                    <a:p>
                      <a:endParaRPr lang="es-EC"/>
                    </a:p>
                  </a:txBody>
                  <a:tcPr/>
                </a:tc>
                <a:tc>
                  <a:txBody>
                    <a:bodyPr/>
                    <a:lstStyle/>
                    <a:p>
                      <a:pPr indent="323850" algn="ctr">
                        <a:lnSpc>
                          <a:spcPct val="107000"/>
                        </a:lnSpc>
                        <a:spcAft>
                          <a:spcPts val="0"/>
                        </a:spcAft>
                      </a:pPr>
                      <a:r>
                        <a:rPr lang="es-EC" sz="1200" dirty="0">
                          <a:effectLst/>
                          <a:latin typeface="Arial" panose="020B0604020202020204" pitchFamily="34" charset="0"/>
                          <a:cs typeface="Arial" panose="020B0604020202020204" pitchFamily="34" charset="0"/>
                        </a:rPr>
                        <a:t>4</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323850" algn="ctr">
                        <a:lnSpc>
                          <a:spcPct val="107000"/>
                        </a:lnSpc>
                        <a:spcAft>
                          <a:spcPts val="0"/>
                        </a:spcAft>
                      </a:pPr>
                      <a:r>
                        <a:rPr lang="es-EC" sz="1200" b="1" u="sng" dirty="0">
                          <a:effectLst/>
                          <a:latin typeface="Arial" panose="020B0604020202020204" pitchFamily="34" charset="0"/>
                          <a:cs typeface="Arial" panose="020B0604020202020204" pitchFamily="34" charset="0"/>
                        </a:rPr>
                        <a:t>39.1</a:t>
                      </a:r>
                      <a:endParaRPr lang="es-EC" sz="1200" b="1" u="sng"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8"/>
                  </a:ext>
                </a:extLst>
              </a:tr>
              <a:tr h="245620">
                <a:tc rowSpan="4">
                  <a:txBody>
                    <a:bodyPr/>
                    <a:lstStyle/>
                    <a:p>
                      <a:pPr indent="323850">
                        <a:lnSpc>
                          <a:spcPct val="107000"/>
                        </a:lnSpc>
                        <a:spcAft>
                          <a:spcPts val="0"/>
                        </a:spcAft>
                      </a:pPr>
                      <a:r>
                        <a:rPr lang="es-EC" sz="1200">
                          <a:effectLst/>
                        </a:rPr>
                        <a:t>Probeta 3D</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C" sz="1200" dirty="0">
                          <a:effectLst/>
                          <a:latin typeface="Arial" panose="020B0604020202020204" pitchFamily="34" charset="0"/>
                          <a:cs typeface="Arial" panose="020B0604020202020204" pitchFamily="34" charset="0"/>
                        </a:rPr>
                        <a:t>1</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323850" algn="ctr">
                        <a:lnSpc>
                          <a:spcPct val="107000"/>
                        </a:lnSpc>
                        <a:spcAft>
                          <a:spcPts val="0"/>
                        </a:spcAft>
                      </a:pPr>
                      <a:r>
                        <a:rPr lang="es-EC" sz="1200" dirty="0">
                          <a:effectLst/>
                          <a:latin typeface="Arial" panose="020B0604020202020204" pitchFamily="34" charset="0"/>
                          <a:cs typeface="Arial" panose="020B0604020202020204" pitchFamily="34" charset="0"/>
                        </a:rPr>
                        <a:t>22.5</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9"/>
                  </a:ext>
                </a:extLst>
              </a:tr>
              <a:tr h="245620">
                <a:tc vMerge="1">
                  <a:txBody>
                    <a:bodyPr/>
                    <a:lstStyle/>
                    <a:p>
                      <a:endParaRPr lang="es-EC"/>
                    </a:p>
                  </a:txBody>
                  <a:tcPr/>
                </a:tc>
                <a:tc>
                  <a:txBody>
                    <a:bodyPr/>
                    <a:lstStyle/>
                    <a:p>
                      <a:pPr indent="323850" algn="ctr">
                        <a:lnSpc>
                          <a:spcPct val="107000"/>
                        </a:lnSpc>
                        <a:spcAft>
                          <a:spcPts val="0"/>
                        </a:spcAft>
                      </a:pPr>
                      <a:r>
                        <a:rPr lang="es-EC" sz="1200">
                          <a:effectLst/>
                          <a:latin typeface="Arial" panose="020B0604020202020204" pitchFamily="34" charset="0"/>
                          <a:cs typeface="Arial" panose="020B0604020202020204" pitchFamily="34" charset="0"/>
                        </a:rPr>
                        <a:t>2</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323850" algn="ctr">
                        <a:lnSpc>
                          <a:spcPct val="107000"/>
                        </a:lnSpc>
                        <a:spcAft>
                          <a:spcPts val="0"/>
                        </a:spcAft>
                      </a:pPr>
                      <a:r>
                        <a:rPr lang="es-EC" sz="1200">
                          <a:effectLst/>
                          <a:latin typeface="Arial" panose="020B0604020202020204" pitchFamily="34" charset="0"/>
                          <a:cs typeface="Arial" panose="020B0604020202020204" pitchFamily="34" charset="0"/>
                        </a:rPr>
                        <a:t>23.6</a:t>
                      </a:r>
                      <a:endParaRPr lang="es-EC"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10"/>
                  </a:ext>
                </a:extLst>
              </a:tr>
              <a:tr h="245620">
                <a:tc vMerge="1">
                  <a:txBody>
                    <a:bodyPr/>
                    <a:lstStyle/>
                    <a:p>
                      <a:endParaRPr lang="es-EC"/>
                    </a:p>
                  </a:txBody>
                  <a:tcPr/>
                </a:tc>
                <a:tc>
                  <a:txBody>
                    <a:bodyPr/>
                    <a:lstStyle/>
                    <a:p>
                      <a:pPr indent="323850" algn="ctr">
                        <a:lnSpc>
                          <a:spcPct val="107000"/>
                        </a:lnSpc>
                        <a:spcAft>
                          <a:spcPts val="0"/>
                        </a:spcAft>
                      </a:pPr>
                      <a:r>
                        <a:rPr lang="es-EC" sz="1200" dirty="0">
                          <a:effectLst/>
                          <a:latin typeface="Arial" panose="020B0604020202020204" pitchFamily="34" charset="0"/>
                          <a:cs typeface="Arial" panose="020B0604020202020204" pitchFamily="34" charset="0"/>
                        </a:rPr>
                        <a:t>3</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323850" algn="ctr">
                        <a:lnSpc>
                          <a:spcPct val="107000"/>
                        </a:lnSpc>
                        <a:spcAft>
                          <a:spcPts val="0"/>
                        </a:spcAft>
                      </a:pPr>
                      <a:r>
                        <a:rPr lang="es-EC" sz="1200" dirty="0">
                          <a:effectLst/>
                          <a:latin typeface="Arial" panose="020B0604020202020204" pitchFamily="34" charset="0"/>
                          <a:cs typeface="Arial" panose="020B0604020202020204" pitchFamily="34" charset="0"/>
                        </a:rPr>
                        <a:t>23.4</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11"/>
                  </a:ext>
                </a:extLst>
              </a:tr>
              <a:tr h="245620">
                <a:tc vMerge="1">
                  <a:txBody>
                    <a:bodyPr/>
                    <a:lstStyle/>
                    <a:p>
                      <a:endParaRPr lang="es-EC"/>
                    </a:p>
                  </a:txBody>
                  <a:tcPr/>
                </a:tc>
                <a:tc>
                  <a:txBody>
                    <a:bodyPr/>
                    <a:lstStyle/>
                    <a:p>
                      <a:pPr indent="323850" algn="ctr">
                        <a:lnSpc>
                          <a:spcPct val="107000"/>
                        </a:lnSpc>
                        <a:spcAft>
                          <a:spcPts val="0"/>
                        </a:spcAft>
                      </a:pPr>
                      <a:r>
                        <a:rPr lang="es-EC" sz="1200" dirty="0">
                          <a:effectLst/>
                          <a:latin typeface="Arial" panose="020B0604020202020204" pitchFamily="34" charset="0"/>
                          <a:cs typeface="Arial" panose="020B0604020202020204" pitchFamily="34" charset="0"/>
                        </a:rPr>
                        <a:t>4</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323850" algn="ctr">
                        <a:lnSpc>
                          <a:spcPct val="107000"/>
                        </a:lnSpc>
                        <a:spcAft>
                          <a:spcPts val="0"/>
                        </a:spcAft>
                      </a:pPr>
                      <a:r>
                        <a:rPr lang="es-EC" sz="1200" b="1" u="sng" dirty="0">
                          <a:effectLst/>
                          <a:latin typeface="Arial" panose="020B0604020202020204" pitchFamily="34" charset="0"/>
                          <a:cs typeface="Arial" panose="020B0604020202020204" pitchFamily="34" charset="0"/>
                        </a:rPr>
                        <a:t>38.1</a:t>
                      </a:r>
                      <a:endParaRPr lang="es-EC" sz="1200" b="1" u="sng"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12"/>
                  </a:ext>
                </a:extLst>
              </a:tr>
              <a:tr h="245620">
                <a:tc rowSpan="4">
                  <a:txBody>
                    <a:bodyPr/>
                    <a:lstStyle/>
                    <a:p>
                      <a:pPr indent="323850">
                        <a:lnSpc>
                          <a:spcPct val="107000"/>
                        </a:lnSpc>
                        <a:spcAft>
                          <a:spcPts val="0"/>
                        </a:spcAft>
                      </a:pPr>
                      <a:r>
                        <a:rPr lang="es-EC" sz="1200">
                          <a:effectLst/>
                        </a:rPr>
                        <a:t>Probeta 4D</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C" sz="1200" dirty="0">
                          <a:effectLst/>
                          <a:latin typeface="Arial" panose="020B0604020202020204" pitchFamily="34" charset="0"/>
                          <a:cs typeface="Arial" panose="020B0604020202020204" pitchFamily="34" charset="0"/>
                        </a:rPr>
                        <a:t>1</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323850" algn="ctr">
                        <a:lnSpc>
                          <a:spcPct val="107000"/>
                        </a:lnSpc>
                        <a:spcAft>
                          <a:spcPts val="0"/>
                        </a:spcAft>
                      </a:pPr>
                      <a:r>
                        <a:rPr lang="es-EC" sz="1200" dirty="0">
                          <a:effectLst/>
                          <a:latin typeface="Arial" panose="020B0604020202020204" pitchFamily="34" charset="0"/>
                          <a:cs typeface="Arial" panose="020B0604020202020204" pitchFamily="34" charset="0"/>
                        </a:rPr>
                        <a:t>24.0</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13"/>
                  </a:ext>
                </a:extLst>
              </a:tr>
              <a:tr h="245620">
                <a:tc vMerge="1">
                  <a:txBody>
                    <a:bodyPr/>
                    <a:lstStyle/>
                    <a:p>
                      <a:endParaRPr lang="es-EC"/>
                    </a:p>
                  </a:txBody>
                  <a:tcPr/>
                </a:tc>
                <a:tc>
                  <a:txBody>
                    <a:bodyPr/>
                    <a:lstStyle/>
                    <a:p>
                      <a:pPr indent="323850" algn="ctr">
                        <a:lnSpc>
                          <a:spcPct val="107000"/>
                        </a:lnSpc>
                        <a:spcAft>
                          <a:spcPts val="0"/>
                        </a:spcAft>
                      </a:pPr>
                      <a:r>
                        <a:rPr lang="es-EC" sz="1200" dirty="0">
                          <a:effectLst/>
                          <a:latin typeface="Arial" panose="020B0604020202020204" pitchFamily="34" charset="0"/>
                          <a:cs typeface="Arial" panose="020B0604020202020204" pitchFamily="34" charset="0"/>
                        </a:rPr>
                        <a:t>2</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323850" algn="ctr">
                        <a:lnSpc>
                          <a:spcPct val="107000"/>
                        </a:lnSpc>
                        <a:spcAft>
                          <a:spcPts val="0"/>
                        </a:spcAft>
                      </a:pPr>
                      <a:r>
                        <a:rPr lang="es-EC" sz="1200" dirty="0">
                          <a:effectLst/>
                          <a:latin typeface="Arial" panose="020B0604020202020204" pitchFamily="34" charset="0"/>
                          <a:cs typeface="Arial" panose="020B0604020202020204" pitchFamily="34" charset="0"/>
                        </a:rPr>
                        <a:t>25.1</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14"/>
                  </a:ext>
                </a:extLst>
              </a:tr>
              <a:tr h="245620">
                <a:tc vMerge="1">
                  <a:txBody>
                    <a:bodyPr/>
                    <a:lstStyle/>
                    <a:p>
                      <a:endParaRPr lang="es-EC"/>
                    </a:p>
                  </a:txBody>
                  <a:tcPr/>
                </a:tc>
                <a:tc>
                  <a:txBody>
                    <a:bodyPr/>
                    <a:lstStyle/>
                    <a:p>
                      <a:pPr indent="323850" algn="ctr">
                        <a:lnSpc>
                          <a:spcPct val="107000"/>
                        </a:lnSpc>
                        <a:spcAft>
                          <a:spcPts val="0"/>
                        </a:spcAft>
                      </a:pPr>
                      <a:r>
                        <a:rPr lang="es-EC" sz="1200" dirty="0">
                          <a:effectLst/>
                          <a:latin typeface="Arial" panose="020B0604020202020204" pitchFamily="34" charset="0"/>
                          <a:cs typeface="Arial" panose="020B0604020202020204" pitchFamily="34" charset="0"/>
                        </a:rPr>
                        <a:t>3</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323850" algn="ctr">
                        <a:lnSpc>
                          <a:spcPct val="107000"/>
                        </a:lnSpc>
                        <a:spcAft>
                          <a:spcPts val="0"/>
                        </a:spcAft>
                      </a:pPr>
                      <a:r>
                        <a:rPr lang="es-EC" sz="1200" dirty="0">
                          <a:effectLst/>
                          <a:latin typeface="Arial" panose="020B0604020202020204" pitchFamily="34" charset="0"/>
                          <a:cs typeface="Arial" panose="020B0604020202020204" pitchFamily="34" charset="0"/>
                        </a:rPr>
                        <a:t>24.4</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15"/>
                  </a:ext>
                </a:extLst>
              </a:tr>
              <a:tr h="245620">
                <a:tc vMerge="1">
                  <a:txBody>
                    <a:bodyPr/>
                    <a:lstStyle/>
                    <a:p>
                      <a:endParaRPr lang="es-EC"/>
                    </a:p>
                  </a:txBody>
                  <a:tcPr/>
                </a:tc>
                <a:tc>
                  <a:txBody>
                    <a:bodyPr/>
                    <a:lstStyle/>
                    <a:p>
                      <a:pPr indent="323850" algn="ctr">
                        <a:lnSpc>
                          <a:spcPct val="107000"/>
                        </a:lnSpc>
                        <a:spcAft>
                          <a:spcPts val="0"/>
                        </a:spcAft>
                      </a:pPr>
                      <a:r>
                        <a:rPr lang="es-EC" sz="1200" dirty="0">
                          <a:effectLst/>
                          <a:latin typeface="Arial" panose="020B0604020202020204" pitchFamily="34" charset="0"/>
                          <a:cs typeface="Arial" panose="020B0604020202020204" pitchFamily="34" charset="0"/>
                        </a:rPr>
                        <a:t>4</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323850" algn="ctr">
                        <a:lnSpc>
                          <a:spcPct val="107000"/>
                        </a:lnSpc>
                        <a:spcAft>
                          <a:spcPts val="0"/>
                        </a:spcAft>
                      </a:pPr>
                      <a:r>
                        <a:rPr lang="es-EC" sz="1200" b="1" u="sng" dirty="0">
                          <a:effectLst/>
                          <a:latin typeface="Arial" panose="020B0604020202020204" pitchFamily="34" charset="0"/>
                          <a:cs typeface="Arial" panose="020B0604020202020204" pitchFamily="34" charset="0"/>
                        </a:rPr>
                        <a:t>37.5</a:t>
                      </a:r>
                      <a:endParaRPr lang="es-EC" sz="1200" b="1" u="sng"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16"/>
                  </a:ext>
                </a:extLst>
              </a:tr>
              <a:tr h="245620">
                <a:tc rowSpan="4">
                  <a:txBody>
                    <a:bodyPr/>
                    <a:lstStyle/>
                    <a:p>
                      <a:pPr indent="323850">
                        <a:lnSpc>
                          <a:spcPct val="107000"/>
                        </a:lnSpc>
                        <a:spcAft>
                          <a:spcPts val="0"/>
                        </a:spcAft>
                      </a:pPr>
                      <a:r>
                        <a:rPr lang="es-EC" sz="1200">
                          <a:effectLst/>
                        </a:rPr>
                        <a:t>Probeta 5D</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C" sz="1200" dirty="0">
                          <a:effectLst/>
                          <a:latin typeface="Arial" panose="020B0604020202020204" pitchFamily="34" charset="0"/>
                          <a:cs typeface="Arial" panose="020B0604020202020204" pitchFamily="34" charset="0"/>
                        </a:rPr>
                        <a:t>1</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323850" algn="ctr">
                        <a:lnSpc>
                          <a:spcPct val="107000"/>
                        </a:lnSpc>
                        <a:spcAft>
                          <a:spcPts val="0"/>
                        </a:spcAft>
                      </a:pPr>
                      <a:r>
                        <a:rPr lang="es-EC" sz="1200" dirty="0">
                          <a:effectLst/>
                          <a:latin typeface="Arial" panose="020B0604020202020204" pitchFamily="34" charset="0"/>
                          <a:cs typeface="Arial" panose="020B0604020202020204" pitchFamily="34" charset="0"/>
                        </a:rPr>
                        <a:t>22.7</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17"/>
                  </a:ext>
                </a:extLst>
              </a:tr>
              <a:tr h="245620">
                <a:tc vMerge="1">
                  <a:txBody>
                    <a:bodyPr/>
                    <a:lstStyle/>
                    <a:p>
                      <a:endParaRPr lang="es-EC"/>
                    </a:p>
                  </a:txBody>
                  <a:tcPr/>
                </a:tc>
                <a:tc>
                  <a:txBody>
                    <a:bodyPr/>
                    <a:lstStyle/>
                    <a:p>
                      <a:pPr indent="323850" algn="ctr">
                        <a:lnSpc>
                          <a:spcPct val="107000"/>
                        </a:lnSpc>
                        <a:spcAft>
                          <a:spcPts val="0"/>
                        </a:spcAft>
                      </a:pPr>
                      <a:r>
                        <a:rPr lang="es-EC" sz="1200" dirty="0">
                          <a:effectLst/>
                          <a:latin typeface="Arial" panose="020B0604020202020204" pitchFamily="34" charset="0"/>
                          <a:cs typeface="Arial" panose="020B0604020202020204" pitchFamily="34" charset="0"/>
                        </a:rPr>
                        <a:t>2</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323850" algn="ctr">
                        <a:lnSpc>
                          <a:spcPct val="107000"/>
                        </a:lnSpc>
                        <a:spcAft>
                          <a:spcPts val="0"/>
                        </a:spcAft>
                      </a:pPr>
                      <a:r>
                        <a:rPr lang="es-EC" sz="1200" dirty="0">
                          <a:effectLst/>
                          <a:latin typeface="Arial" panose="020B0604020202020204" pitchFamily="34" charset="0"/>
                          <a:cs typeface="Arial" panose="020B0604020202020204" pitchFamily="34" charset="0"/>
                        </a:rPr>
                        <a:t>24.7</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18"/>
                  </a:ext>
                </a:extLst>
              </a:tr>
              <a:tr h="245620">
                <a:tc vMerge="1">
                  <a:txBody>
                    <a:bodyPr/>
                    <a:lstStyle/>
                    <a:p>
                      <a:endParaRPr lang="es-EC"/>
                    </a:p>
                  </a:txBody>
                  <a:tcPr/>
                </a:tc>
                <a:tc>
                  <a:txBody>
                    <a:bodyPr/>
                    <a:lstStyle/>
                    <a:p>
                      <a:pPr indent="323850" algn="ctr">
                        <a:lnSpc>
                          <a:spcPct val="107000"/>
                        </a:lnSpc>
                        <a:spcAft>
                          <a:spcPts val="0"/>
                        </a:spcAft>
                      </a:pPr>
                      <a:r>
                        <a:rPr lang="es-EC" sz="1200" dirty="0">
                          <a:effectLst/>
                          <a:latin typeface="Arial" panose="020B0604020202020204" pitchFamily="34" charset="0"/>
                          <a:cs typeface="Arial" panose="020B0604020202020204" pitchFamily="34" charset="0"/>
                        </a:rPr>
                        <a:t>3</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323850" algn="ctr">
                        <a:lnSpc>
                          <a:spcPct val="107000"/>
                        </a:lnSpc>
                        <a:spcAft>
                          <a:spcPts val="0"/>
                        </a:spcAft>
                      </a:pPr>
                      <a:r>
                        <a:rPr lang="es-EC" sz="1200" dirty="0">
                          <a:effectLst/>
                          <a:latin typeface="Arial" panose="020B0604020202020204" pitchFamily="34" charset="0"/>
                          <a:cs typeface="Arial" panose="020B0604020202020204" pitchFamily="34" charset="0"/>
                        </a:rPr>
                        <a:t>24.8</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19"/>
                  </a:ext>
                </a:extLst>
              </a:tr>
              <a:tr h="245620">
                <a:tc vMerge="1">
                  <a:txBody>
                    <a:bodyPr/>
                    <a:lstStyle/>
                    <a:p>
                      <a:endParaRPr lang="es-EC"/>
                    </a:p>
                  </a:txBody>
                  <a:tcPr/>
                </a:tc>
                <a:tc>
                  <a:txBody>
                    <a:bodyPr/>
                    <a:lstStyle/>
                    <a:p>
                      <a:pPr indent="323850" algn="ctr">
                        <a:lnSpc>
                          <a:spcPct val="107000"/>
                        </a:lnSpc>
                        <a:spcAft>
                          <a:spcPts val="0"/>
                        </a:spcAft>
                      </a:pPr>
                      <a:r>
                        <a:rPr lang="es-EC" sz="1200" dirty="0">
                          <a:effectLst/>
                          <a:latin typeface="Arial" panose="020B0604020202020204" pitchFamily="34" charset="0"/>
                          <a:cs typeface="Arial" panose="020B0604020202020204" pitchFamily="34" charset="0"/>
                        </a:rPr>
                        <a:t>4</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323850" algn="ctr">
                        <a:lnSpc>
                          <a:spcPct val="107000"/>
                        </a:lnSpc>
                        <a:spcAft>
                          <a:spcPts val="0"/>
                        </a:spcAft>
                      </a:pPr>
                      <a:r>
                        <a:rPr lang="es-EC" sz="1200" b="1" u="sng" dirty="0">
                          <a:effectLst/>
                          <a:latin typeface="Arial" panose="020B0604020202020204" pitchFamily="34" charset="0"/>
                          <a:cs typeface="Arial" panose="020B0604020202020204" pitchFamily="34" charset="0"/>
                        </a:rPr>
                        <a:t>33.3</a:t>
                      </a:r>
                      <a:endParaRPr lang="es-EC" sz="1200" b="1" u="sng"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2925319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2082FD7D-7C90-4626-A6B6-E135C4AE366A}" type="slidenum">
              <a:rPr lang="es-EC" smtClean="0"/>
              <a:t>23</a:t>
            </a:fld>
            <a:endParaRPr lang="es-EC"/>
          </a:p>
        </p:txBody>
      </p:sp>
      <p:sp>
        <p:nvSpPr>
          <p:cNvPr id="6" name="Título 1"/>
          <p:cNvSpPr txBox="1">
            <a:spLocks/>
          </p:cNvSpPr>
          <p:nvPr/>
        </p:nvSpPr>
        <p:spPr>
          <a:xfrm>
            <a:off x="0" y="-17416"/>
            <a:ext cx="6979920" cy="8229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EC" dirty="0">
                <a:solidFill>
                  <a:schemeClr val="tx1"/>
                </a:solidFill>
                <a:effectLst>
                  <a:outerShdw blurRad="38100" dist="38100" dir="2700000" algn="tl">
                    <a:srgbClr val="000000">
                      <a:alpha val="43137"/>
                    </a:srgbClr>
                  </a:outerShdw>
                </a:effectLst>
              </a:rPr>
              <a:t>Microdureza</a:t>
            </a:r>
          </a:p>
        </p:txBody>
      </p:sp>
      <p:graphicFrame>
        <p:nvGraphicFramePr>
          <p:cNvPr id="7" name="Gráfico 6"/>
          <p:cNvGraphicFramePr/>
          <p:nvPr>
            <p:extLst>
              <p:ext uri="{D42A27DB-BD31-4B8C-83A1-F6EECF244321}">
                <p14:modId xmlns:p14="http://schemas.microsoft.com/office/powerpoint/2010/main" val="3024762466"/>
              </p:ext>
            </p:extLst>
          </p:nvPr>
        </p:nvGraphicFramePr>
        <p:xfrm>
          <a:off x="761425" y="1448546"/>
          <a:ext cx="9792733" cy="5194243"/>
        </p:xfrm>
        <a:graphic>
          <a:graphicData uri="http://schemas.openxmlformats.org/drawingml/2006/chart">
            <c:chart xmlns:c="http://schemas.openxmlformats.org/drawingml/2006/chart" xmlns:r="http://schemas.openxmlformats.org/officeDocument/2006/relationships" r:id="rId3"/>
          </a:graphicData>
        </a:graphic>
      </p:graphicFrame>
      <p:sp>
        <p:nvSpPr>
          <p:cNvPr id="8" name="Marcador de contenido 2"/>
          <p:cNvSpPr>
            <a:spLocks noGrp="1"/>
          </p:cNvSpPr>
          <p:nvPr>
            <p:ph idx="1"/>
          </p:nvPr>
        </p:nvSpPr>
        <p:spPr>
          <a:xfrm>
            <a:off x="410483" y="855626"/>
            <a:ext cx="839339" cy="697469"/>
          </a:xfrm>
        </p:spPr>
        <p:txBody>
          <a:bodyPr>
            <a:normAutofit/>
          </a:bodyPr>
          <a:lstStyle/>
          <a:p>
            <a:pPr marL="0" lvl="0" indent="0">
              <a:buNone/>
            </a:pPr>
            <a:r>
              <a:rPr lang="es-ES" sz="1800" b="1" dirty="0"/>
              <a:t>28 °C</a:t>
            </a:r>
          </a:p>
        </p:txBody>
      </p:sp>
      <p:sp>
        <p:nvSpPr>
          <p:cNvPr id="14" name="Marcador de contenido 2"/>
          <p:cNvSpPr>
            <a:spLocks noGrp="1"/>
          </p:cNvSpPr>
          <p:nvPr>
            <p:ph idx="1"/>
          </p:nvPr>
        </p:nvSpPr>
        <p:spPr>
          <a:xfrm>
            <a:off x="2810325" y="5449561"/>
            <a:ext cx="946427" cy="697469"/>
          </a:xfrm>
        </p:spPr>
        <p:txBody>
          <a:bodyPr>
            <a:normAutofit/>
          </a:bodyPr>
          <a:lstStyle/>
          <a:p>
            <a:pPr marL="0" lvl="0" indent="0">
              <a:buNone/>
            </a:pPr>
            <a:r>
              <a:rPr lang="es-ES" sz="1800" b="1" dirty="0"/>
              <a:t>Zona A</a:t>
            </a:r>
          </a:p>
        </p:txBody>
      </p:sp>
      <p:sp>
        <p:nvSpPr>
          <p:cNvPr id="15" name="Marcador de contenido 2"/>
          <p:cNvSpPr>
            <a:spLocks noGrp="1"/>
          </p:cNvSpPr>
          <p:nvPr>
            <p:ph idx="1"/>
          </p:nvPr>
        </p:nvSpPr>
        <p:spPr>
          <a:xfrm>
            <a:off x="4978812" y="5449560"/>
            <a:ext cx="946427" cy="697469"/>
          </a:xfrm>
        </p:spPr>
        <p:txBody>
          <a:bodyPr>
            <a:normAutofit/>
          </a:bodyPr>
          <a:lstStyle/>
          <a:p>
            <a:pPr marL="0" lvl="0" indent="0">
              <a:buNone/>
            </a:pPr>
            <a:r>
              <a:rPr lang="es-ES" sz="1800" b="1" dirty="0"/>
              <a:t>Zona B</a:t>
            </a:r>
          </a:p>
        </p:txBody>
      </p:sp>
    </p:spTree>
    <p:extLst>
      <p:ext uri="{BB962C8B-B14F-4D97-AF65-F5344CB8AC3E}">
        <p14:creationId xmlns:p14="http://schemas.microsoft.com/office/powerpoint/2010/main" val="356313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2082FD7D-7C90-4626-A6B6-E135C4AE366A}" type="slidenum">
              <a:rPr lang="es-EC" smtClean="0"/>
              <a:t>24</a:t>
            </a:fld>
            <a:endParaRPr lang="es-EC"/>
          </a:p>
        </p:txBody>
      </p:sp>
      <p:graphicFrame>
        <p:nvGraphicFramePr>
          <p:cNvPr id="6" name="Gráfico 5"/>
          <p:cNvGraphicFramePr/>
          <p:nvPr>
            <p:extLst/>
          </p:nvPr>
        </p:nvGraphicFramePr>
        <p:xfrm>
          <a:off x="82710" y="1142484"/>
          <a:ext cx="9281628" cy="5368102"/>
        </p:xfrm>
        <a:graphic>
          <a:graphicData uri="http://schemas.openxmlformats.org/drawingml/2006/chart">
            <c:chart xmlns:c="http://schemas.openxmlformats.org/drawingml/2006/chart" xmlns:r="http://schemas.openxmlformats.org/officeDocument/2006/relationships" r:id="rId3"/>
          </a:graphicData>
        </a:graphic>
      </p:graphicFrame>
      <p:sp>
        <p:nvSpPr>
          <p:cNvPr id="7" name="Marcador de contenido 2"/>
          <p:cNvSpPr>
            <a:spLocks noGrp="1"/>
          </p:cNvSpPr>
          <p:nvPr>
            <p:ph idx="1"/>
          </p:nvPr>
        </p:nvSpPr>
        <p:spPr>
          <a:xfrm>
            <a:off x="1334065" y="5497051"/>
            <a:ext cx="946427" cy="697469"/>
          </a:xfrm>
        </p:spPr>
        <p:txBody>
          <a:bodyPr>
            <a:normAutofit/>
          </a:bodyPr>
          <a:lstStyle/>
          <a:p>
            <a:pPr marL="0" lvl="0" indent="0">
              <a:buNone/>
            </a:pPr>
            <a:r>
              <a:rPr lang="es-ES" sz="1800" b="1" dirty="0"/>
              <a:t>Zona A</a:t>
            </a:r>
          </a:p>
        </p:txBody>
      </p:sp>
      <p:sp>
        <p:nvSpPr>
          <p:cNvPr id="8" name="Marcador de contenido 2"/>
          <p:cNvSpPr>
            <a:spLocks noGrp="1"/>
          </p:cNvSpPr>
          <p:nvPr>
            <p:ph idx="1"/>
          </p:nvPr>
        </p:nvSpPr>
        <p:spPr>
          <a:xfrm>
            <a:off x="4174579" y="5497050"/>
            <a:ext cx="946427" cy="697469"/>
          </a:xfrm>
        </p:spPr>
        <p:txBody>
          <a:bodyPr>
            <a:normAutofit/>
          </a:bodyPr>
          <a:lstStyle/>
          <a:p>
            <a:pPr marL="0" lvl="0" indent="0">
              <a:buNone/>
            </a:pPr>
            <a:r>
              <a:rPr lang="es-ES" sz="1800" b="1" dirty="0"/>
              <a:t>Zona B</a:t>
            </a:r>
          </a:p>
        </p:txBody>
      </p:sp>
      <p:sp>
        <p:nvSpPr>
          <p:cNvPr id="9" name="Título 1"/>
          <p:cNvSpPr txBox="1">
            <a:spLocks/>
          </p:cNvSpPr>
          <p:nvPr/>
        </p:nvSpPr>
        <p:spPr>
          <a:xfrm>
            <a:off x="0" y="-17416"/>
            <a:ext cx="6979920" cy="8229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EC" dirty="0">
                <a:solidFill>
                  <a:schemeClr val="tx1"/>
                </a:solidFill>
                <a:effectLst>
                  <a:outerShdw blurRad="38100" dist="38100" dir="2700000" algn="tl">
                    <a:srgbClr val="000000">
                      <a:alpha val="43137"/>
                    </a:srgbClr>
                  </a:outerShdw>
                </a:effectLst>
              </a:rPr>
              <a:t>Microdureza</a:t>
            </a:r>
          </a:p>
        </p:txBody>
      </p:sp>
      <p:graphicFrame>
        <p:nvGraphicFramePr>
          <p:cNvPr id="10" name="Tabla 9"/>
          <p:cNvGraphicFramePr>
            <a:graphicFrameLocks noGrp="1"/>
          </p:cNvGraphicFramePr>
          <p:nvPr>
            <p:extLst/>
          </p:nvPr>
        </p:nvGraphicFramePr>
        <p:xfrm>
          <a:off x="9486747" y="2779820"/>
          <a:ext cx="2499606" cy="846513"/>
        </p:xfrm>
        <a:graphic>
          <a:graphicData uri="http://schemas.openxmlformats.org/drawingml/2006/table">
            <a:tbl>
              <a:tblPr firstRow="1" bandRow="1">
                <a:tableStyleId>{93296810-A885-4BE3-A3E7-6D5BEEA58F35}</a:tableStyleId>
              </a:tblPr>
              <a:tblGrid>
                <a:gridCol w="1662323">
                  <a:extLst>
                    <a:ext uri="{9D8B030D-6E8A-4147-A177-3AD203B41FA5}">
                      <a16:colId xmlns:a16="http://schemas.microsoft.com/office/drawing/2014/main" val="20000"/>
                    </a:ext>
                  </a:extLst>
                </a:gridCol>
                <a:gridCol w="837283">
                  <a:extLst>
                    <a:ext uri="{9D8B030D-6E8A-4147-A177-3AD203B41FA5}">
                      <a16:colId xmlns:a16="http://schemas.microsoft.com/office/drawing/2014/main" val="20001"/>
                    </a:ext>
                  </a:extLst>
                </a:gridCol>
              </a:tblGrid>
              <a:tr h="282171">
                <a:tc>
                  <a:txBody>
                    <a:bodyPr/>
                    <a:lstStyle/>
                    <a:p>
                      <a:r>
                        <a:rPr lang="es-EC" sz="1100" dirty="0"/>
                        <a:t>T.</a:t>
                      </a:r>
                      <a:r>
                        <a:rPr lang="es-EC" sz="1100" baseline="0" dirty="0"/>
                        <a:t> Precalentamiento °C</a:t>
                      </a:r>
                      <a:endParaRPr lang="es-EC" sz="1100" dirty="0"/>
                    </a:p>
                  </a:txBody>
                  <a:tcPr/>
                </a:tc>
                <a:tc>
                  <a:txBody>
                    <a:bodyPr/>
                    <a:lstStyle/>
                    <a:p>
                      <a:pPr algn="ctr"/>
                      <a:r>
                        <a:rPr lang="es-EC" sz="1100" dirty="0"/>
                        <a:t>HV</a:t>
                      </a:r>
                    </a:p>
                  </a:txBody>
                  <a:tcPr/>
                </a:tc>
                <a:extLst>
                  <a:ext uri="{0D108BD9-81ED-4DB2-BD59-A6C34878D82A}">
                    <a16:rowId xmlns:a16="http://schemas.microsoft.com/office/drawing/2014/main" val="10000"/>
                  </a:ext>
                </a:extLst>
              </a:tr>
              <a:tr h="282171">
                <a:tc>
                  <a:txBody>
                    <a:bodyPr/>
                    <a:lstStyle/>
                    <a:p>
                      <a:pPr algn="ctr"/>
                      <a:r>
                        <a:rPr lang="es-EC" sz="1100" dirty="0"/>
                        <a:t>28  (-)  </a:t>
                      </a:r>
                    </a:p>
                  </a:txBody>
                  <a:tcPr/>
                </a:tc>
                <a:tc>
                  <a:txBody>
                    <a:bodyPr/>
                    <a:lstStyle/>
                    <a:p>
                      <a:pPr algn="ctr"/>
                      <a:r>
                        <a:rPr lang="es-EC" sz="1100" dirty="0"/>
                        <a:t>564,2</a:t>
                      </a:r>
                    </a:p>
                  </a:txBody>
                  <a:tcPr/>
                </a:tc>
                <a:extLst>
                  <a:ext uri="{0D108BD9-81ED-4DB2-BD59-A6C34878D82A}">
                    <a16:rowId xmlns:a16="http://schemas.microsoft.com/office/drawing/2014/main" val="10001"/>
                  </a:ext>
                </a:extLst>
              </a:tr>
              <a:tr h="282171">
                <a:tc>
                  <a:txBody>
                    <a:bodyPr/>
                    <a:lstStyle/>
                    <a:p>
                      <a:pPr algn="ctr"/>
                      <a:r>
                        <a:rPr lang="es-EC" sz="1100" dirty="0"/>
                        <a:t>300 (+)</a:t>
                      </a:r>
                    </a:p>
                  </a:txBody>
                  <a:tcPr/>
                </a:tc>
                <a:tc>
                  <a:txBody>
                    <a:bodyPr/>
                    <a:lstStyle/>
                    <a:p>
                      <a:pPr algn="ctr"/>
                      <a:r>
                        <a:rPr lang="es-EC" sz="1100" dirty="0"/>
                        <a:t>657.9</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20252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2082FD7D-7C90-4626-A6B6-E135C4AE366A}" type="slidenum">
              <a:rPr lang="es-EC" smtClean="0"/>
              <a:t>25</a:t>
            </a:fld>
            <a:endParaRPr lang="es-EC"/>
          </a:p>
        </p:txBody>
      </p:sp>
      <p:sp>
        <p:nvSpPr>
          <p:cNvPr id="6" name="Título 1"/>
          <p:cNvSpPr txBox="1">
            <a:spLocks/>
          </p:cNvSpPr>
          <p:nvPr/>
        </p:nvSpPr>
        <p:spPr>
          <a:xfrm>
            <a:off x="0" y="-17416"/>
            <a:ext cx="6979920" cy="8229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EC" dirty="0">
                <a:solidFill>
                  <a:schemeClr val="tx1"/>
                </a:solidFill>
                <a:effectLst>
                  <a:outerShdw blurRad="38100" dist="38100" dir="2700000" algn="tl">
                    <a:srgbClr val="000000">
                      <a:alpha val="43137"/>
                    </a:srgbClr>
                  </a:outerShdw>
                </a:effectLst>
              </a:rPr>
              <a:t>Doblado guiado</a:t>
            </a:r>
          </a:p>
        </p:txBody>
      </p:sp>
      <p:pic>
        <p:nvPicPr>
          <p:cNvPr id="7" name="Imagen 6" descr="https://scontent.fuio3-1.fna.fbcdn.net/v/t1.15752-9/45612462_330245514431162_5448274346936107008_n.jpg?_nc_cat=105&amp;_nc_ht=scontent.fuio3-1.fna&amp;oh=2e1ffc1f401a3e0f59a87516d24e9533&amp;oe=5C3E6EC7">
            <a:extLst>
              <a:ext uri="{FF2B5EF4-FFF2-40B4-BE49-F238E27FC236}">
                <a16:creationId xmlns:a16="http://schemas.microsoft.com/office/drawing/2014/main" id="{E73D9928-8A5E-416B-B7D2-B9C003997B1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942015" y="667904"/>
            <a:ext cx="2282190" cy="3240000"/>
          </a:xfrm>
          <a:prstGeom prst="rect">
            <a:avLst/>
          </a:prstGeom>
          <a:noFill/>
          <a:ln>
            <a:noFill/>
          </a:ln>
        </p:spPr>
      </p:pic>
      <p:pic>
        <p:nvPicPr>
          <p:cNvPr id="8" name="Imagen 7" descr="https://scontent.fuio3-1.fna.fbcdn.net/v/t1.15752-9/47012206_2220019684918476_3437325222489882624_n.jpg?_nc_cat=110&amp;_nc_ht=scontent.fuio3-1.fna&amp;oh=3a3fc4a0bca62f757850ff741b1be412&amp;oe=5C6EB7E9">
            <a:extLst>
              <a:ext uri="{FF2B5EF4-FFF2-40B4-BE49-F238E27FC236}">
                <a16:creationId xmlns:a16="http://schemas.microsoft.com/office/drawing/2014/main" id="{8816D3CF-92B3-4582-80E9-3766EB9C50EC}"/>
              </a:ext>
            </a:extLst>
          </p:cNvPr>
          <p:cNvPicPr/>
          <p:nvPr/>
        </p:nvPicPr>
        <p:blipFill rotWithShape="1">
          <a:blip r:embed="rId4">
            <a:extLst>
              <a:ext uri="{28A0092B-C50C-407E-A947-70E740481C1C}">
                <a14:useLocalDpi xmlns:a14="http://schemas.microsoft.com/office/drawing/2010/main" val="0"/>
              </a:ext>
            </a:extLst>
          </a:blip>
          <a:srcRect t="15539" b="12972"/>
          <a:stretch/>
        </p:blipFill>
        <p:spPr bwMode="auto">
          <a:xfrm rot="16200000">
            <a:off x="616259" y="3452062"/>
            <a:ext cx="2933700" cy="3240000"/>
          </a:xfrm>
          <a:prstGeom prst="rect">
            <a:avLst/>
          </a:prstGeom>
          <a:noFill/>
          <a:ln>
            <a:noFill/>
          </a:ln>
          <a:extLst>
            <a:ext uri="{53640926-AAD7-44D8-BBD7-CCE9431645EC}">
              <a14:shadowObscured xmlns:a14="http://schemas.microsoft.com/office/drawing/2010/main"/>
            </a:ext>
          </a:extLst>
        </p:spPr>
      </p:pic>
      <p:pic>
        <p:nvPicPr>
          <p:cNvPr id="9" name="Imagen 8" descr="https://scontent.fuio3-1.fna.fbcdn.net/v/t1.15752-9/45718460_608343472916456_8943632282766278656_n.jpg?_nc_cat=108&amp;_nc_ht=scontent.fuio3-1.fna&amp;oh=ebd990bd62764413076b1270d7ed912d&amp;oe=5C4150B3">
            <a:extLst>
              <a:ext uri="{FF2B5EF4-FFF2-40B4-BE49-F238E27FC236}">
                <a16:creationId xmlns:a16="http://schemas.microsoft.com/office/drawing/2014/main" id="{65E38458-19CC-4FB2-8FB2-75852F99CF6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4634785" y="667904"/>
            <a:ext cx="2282190" cy="3240000"/>
          </a:xfrm>
          <a:prstGeom prst="rect">
            <a:avLst/>
          </a:prstGeom>
          <a:noFill/>
          <a:ln>
            <a:noFill/>
          </a:ln>
        </p:spPr>
      </p:pic>
      <p:pic>
        <p:nvPicPr>
          <p:cNvPr id="10" name="Imagen 9" descr="https://scontent.fuio3-1.fna.fbcdn.net/v/t1.15752-9/46937183_1404270793036173_8105986267021312_n.jpg?_nc_cat=110&amp;_nc_ht=scontent.fuio3-1.fna&amp;oh=420c1510cbf7d19cf633115feda8722e&amp;oe=5C6F5D06">
            <a:extLst>
              <a:ext uri="{FF2B5EF4-FFF2-40B4-BE49-F238E27FC236}">
                <a16:creationId xmlns:a16="http://schemas.microsoft.com/office/drawing/2014/main" id="{C8381C64-CC31-4798-8F2C-AEB3505D0624}"/>
              </a:ext>
            </a:extLst>
          </p:cNvPr>
          <p:cNvPicPr/>
          <p:nvPr/>
        </p:nvPicPr>
        <p:blipFill rotWithShape="1">
          <a:blip r:embed="rId6">
            <a:extLst>
              <a:ext uri="{28A0092B-C50C-407E-A947-70E740481C1C}">
                <a14:useLocalDpi xmlns:a14="http://schemas.microsoft.com/office/drawing/2010/main" val="0"/>
              </a:ext>
            </a:extLst>
          </a:blip>
          <a:srcRect t="11840" b="17873"/>
          <a:stretch/>
        </p:blipFill>
        <p:spPr bwMode="auto">
          <a:xfrm rot="16200000">
            <a:off x="4152502" y="3478097"/>
            <a:ext cx="3246755" cy="3240000"/>
          </a:xfrm>
          <a:prstGeom prst="rect">
            <a:avLst/>
          </a:prstGeom>
          <a:noFill/>
          <a:ln>
            <a:noFill/>
          </a:ln>
          <a:extLst>
            <a:ext uri="{53640926-AAD7-44D8-BBD7-CCE9431645EC}">
              <a14:shadowObscured xmlns:a14="http://schemas.microsoft.com/office/drawing/2010/main"/>
            </a:ext>
          </a:extLst>
        </p:spPr>
      </p:pic>
      <p:pic>
        <p:nvPicPr>
          <p:cNvPr id="11" name="Imagen 10" descr="https://scontent.fuio3-1.fna.fbcdn.net/v/t1.15752-9/45560808_1930530493669405_978335662459584512_n.jpg?_nc_cat=104&amp;_nc_ht=scontent.fuio3-1.fna&amp;oh=54fa48d1d1466be0bbee4c85c2c4bea4&amp;oe=5C746F80">
            <a:extLst>
              <a:ext uri="{FF2B5EF4-FFF2-40B4-BE49-F238E27FC236}">
                <a16:creationId xmlns:a16="http://schemas.microsoft.com/office/drawing/2014/main" id="{855572E0-9C39-439F-95FA-63B1EA487733}"/>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48648" y="1146808"/>
            <a:ext cx="3240000" cy="2289175"/>
          </a:xfrm>
          <a:prstGeom prst="rect">
            <a:avLst/>
          </a:prstGeom>
          <a:noFill/>
          <a:ln>
            <a:noFill/>
          </a:ln>
        </p:spPr>
      </p:pic>
      <p:pic>
        <p:nvPicPr>
          <p:cNvPr id="12" name="Imagen 11" descr="https://scontent.fuio3-1.fna.fbcdn.net/v/t1.15752-9/46972228_531192717348616_965173825375305728_n.jpg?_nc_cat=110&amp;_nc_ht=scontent.fuio3-1.fna&amp;oh=5e5a3b3071bb072c8da843e39017a262&amp;oe=5C673D05">
            <a:extLst>
              <a:ext uri="{FF2B5EF4-FFF2-40B4-BE49-F238E27FC236}">
                <a16:creationId xmlns:a16="http://schemas.microsoft.com/office/drawing/2014/main" id="{E050F5B7-F2C7-4539-9728-22EA3A0E1C34}"/>
              </a:ext>
            </a:extLst>
          </p:cNvPr>
          <p:cNvPicPr/>
          <p:nvPr/>
        </p:nvPicPr>
        <p:blipFill rotWithShape="1">
          <a:blip r:embed="rId8">
            <a:extLst>
              <a:ext uri="{28A0092B-C50C-407E-A947-70E740481C1C}">
                <a14:useLocalDpi xmlns:a14="http://schemas.microsoft.com/office/drawing/2010/main" val="0"/>
              </a:ext>
            </a:extLst>
          </a:blip>
          <a:srcRect t="14530" b="16979"/>
          <a:stretch/>
        </p:blipFill>
        <p:spPr bwMode="auto">
          <a:xfrm rot="16200000">
            <a:off x="7837968" y="3485399"/>
            <a:ext cx="3261360" cy="3240000"/>
          </a:xfrm>
          <a:prstGeom prst="rect">
            <a:avLst/>
          </a:prstGeom>
          <a:noFill/>
          <a:ln>
            <a:noFill/>
          </a:ln>
          <a:extLst>
            <a:ext uri="{53640926-AAD7-44D8-BBD7-CCE9431645EC}">
              <a14:shadowObscured xmlns:a14="http://schemas.microsoft.com/office/drawing/2010/main"/>
            </a:ext>
          </a:extLst>
        </p:spPr>
      </p:pic>
      <p:sp>
        <p:nvSpPr>
          <p:cNvPr id="13" name="Marcador de contenido 2">
            <a:extLst>
              <a:ext uri="{FF2B5EF4-FFF2-40B4-BE49-F238E27FC236}">
                <a16:creationId xmlns:a16="http://schemas.microsoft.com/office/drawing/2014/main" id="{6BA65670-582C-4F23-8812-23EEC0AE076B}"/>
              </a:ext>
            </a:extLst>
          </p:cNvPr>
          <p:cNvSpPr>
            <a:spLocks noGrp="1"/>
          </p:cNvSpPr>
          <p:nvPr>
            <p:ph idx="1"/>
          </p:nvPr>
        </p:nvSpPr>
        <p:spPr>
          <a:xfrm>
            <a:off x="1620232" y="671090"/>
            <a:ext cx="839339" cy="697469"/>
          </a:xfrm>
        </p:spPr>
        <p:txBody>
          <a:bodyPr>
            <a:normAutofit/>
          </a:bodyPr>
          <a:lstStyle/>
          <a:p>
            <a:pPr marL="0" lvl="0" indent="0">
              <a:buNone/>
            </a:pPr>
            <a:r>
              <a:rPr lang="es-ES" sz="1800" b="1" dirty="0"/>
              <a:t>28 °C</a:t>
            </a:r>
          </a:p>
        </p:txBody>
      </p:sp>
      <p:sp>
        <p:nvSpPr>
          <p:cNvPr id="14" name="Marcador de contenido 2">
            <a:extLst>
              <a:ext uri="{FF2B5EF4-FFF2-40B4-BE49-F238E27FC236}">
                <a16:creationId xmlns:a16="http://schemas.microsoft.com/office/drawing/2014/main" id="{A2B36CDF-4118-48FB-B91E-0A16FB1BA43D}"/>
              </a:ext>
            </a:extLst>
          </p:cNvPr>
          <p:cNvSpPr txBox="1">
            <a:spLocks/>
          </p:cNvSpPr>
          <p:nvPr/>
        </p:nvSpPr>
        <p:spPr>
          <a:xfrm>
            <a:off x="5340974" y="666568"/>
            <a:ext cx="839339" cy="69746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s-ES" sz="1800" b="1" dirty="0"/>
              <a:t>100 °C</a:t>
            </a:r>
          </a:p>
        </p:txBody>
      </p:sp>
      <p:sp>
        <p:nvSpPr>
          <p:cNvPr id="15" name="Marcador de contenido 2">
            <a:extLst>
              <a:ext uri="{FF2B5EF4-FFF2-40B4-BE49-F238E27FC236}">
                <a16:creationId xmlns:a16="http://schemas.microsoft.com/office/drawing/2014/main" id="{A9897AFD-0FCA-4988-84BD-365BC69E26BE}"/>
              </a:ext>
            </a:extLst>
          </p:cNvPr>
          <p:cNvSpPr txBox="1">
            <a:spLocks/>
          </p:cNvSpPr>
          <p:nvPr/>
        </p:nvSpPr>
        <p:spPr>
          <a:xfrm>
            <a:off x="9153914" y="666569"/>
            <a:ext cx="839339" cy="69746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s-ES" sz="1800" b="1" dirty="0"/>
              <a:t>150 °C</a:t>
            </a:r>
          </a:p>
        </p:txBody>
      </p:sp>
    </p:spTree>
    <p:extLst>
      <p:ext uri="{BB962C8B-B14F-4D97-AF65-F5344CB8AC3E}">
        <p14:creationId xmlns:p14="http://schemas.microsoft.com/office/powerpoint/2010/main" val="524662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2082FD7D-7C90-4626-A6B6-E135C4AE366A}" type="slidenum">
              <a:rPr lang="es-EC" smtClean="0"/>
              <a:t>26</a:t>
            </a:fld>
            <a:endParaRPr lang="es-EC"/>
          </a:p>
        </p:txBody>
      </p:sp>
      <p:sp>
        <p:nvSpPr>
          <p:cNvPr id="6" name="Título 1"/>
          <p:cNvSpPr txBox="1">
            <a:spLocks/>
          </p:cNvSpPr>
          <p:nvPr/>
        </p:nvSpPr>
        <p:spPr>
          <a:xfrm>
            <a:off x="0" y="-17416"/>
            <a:ext cx="6979920" cy="8229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EC" dirty="0">
                <a:solidFill>
                  <a:schemeClr val="tx1"/>
                </a:solidFill>
                <a:effectLst>
                  <a:outerShdw blurRad="38100" dist="38100" dir="2700000" algn="tl">
                    <a:srgbClr val="000000">
                      <a:alpha val="43137"/>
                    </a:srgbClr>
                  </a:outerShdw>
                </a:effectLst>
              </a:rPr>
              <a:t>Doblado guiado</a:t>
            </a:r>
          </a:p>
        </p:txBody>
      </p:sp>
      <p:pic>
        <p:nvPicPr>
          <p:cNvPr id="13" name="Imagen 12" descr="https://scontent.fuio3-1.fna.fbcdn.net/v/t1.15752-9/45565599_184072569167581_4547395610751270912_n.jpg?_nc_cat=108&amp;_nc_ht=scontent.fuio3-1.fna&amp;oh=eed109eafd13f6d051f24f085a669930&amp;oe=5C795DF1">
            <a:extLst>
              <a:ext uri="{FF2B5EF4-FFF2-40B4-BE49-F238E27FC236}">
                <a16:creationId xmlns:a16="http://schemas.microsoft.com/office/drawing/2014/main" id="{D83F69CC-99E3-4AB4-A6C8-E504B97A872E}"/>
              </a:ext>
            </a:extLst>
          </p:cNvPr>
          <p:cNvPicPr/>
          <p:nvPr/>
        </p:nvPicPr>
        <p:blipFill rotWithShape="1">
          <a:blip r:embed="rId3">
            <a:extLst>
              <a:ext uri="{28A0092B-C50C-407E-A947-70E740481C1C}">
                <a14:useLocalDpi xmlns:a14="http://schemas.microsoft.com/office/drawing/2010/main" val="0"/>
              </a:ext>
            </a:extLst>
          </a:blip>
          <a:srcRect r="7346"/>
          <a:stretch/>
        </p:blipFill>
        <p:spPr bwMode="auto">
          <a:xfrm rot="16200000">
            <a:off x="2477738" y="695622"/>
            <a:ext cx="2118069" cy="3240000"/>
          </a:xfrm>
          <a:prstGeom prst="rect">
            <a:avLst/>
          </a:prstGeom>
          <a:noFill/>
          <a:ln>
            <a:noFill/>
          </a:ln>
        </p:spPr>
      </p:pic>
      <p:pic>
        <p:nvPicPr>
          <p:cNvPr id="14" name="Imagen 13" descr="https://scontent.fuio3-1.fna.fbcdn.net/v/t1.15752-9/47111776_354197888678960_4580734551357128704_n.jpg?_nc_cat=103&amp;_nc_ht=scontent.fuio3-1.fna&amp;oh=a32befacf3a7830460865828f401619c&amp;oe=5C725D3E">
            <a:extLst>
              <a:ext uri="{FF2B5EF4-FFF2-40B4-BE49-F238E27FC236}">
                <a16:creationId xmlns:a16="http://schemas.microsoft.com/office/drawing/2014/main" id="{39C11521-A653-4C90-9DE3-D5E22DE10AC3}"/>
              </a:ext>
            </a:extLst>
          </p:cNvPr>
          <p:cNvPicPr/>
          <p:nvPr/>
        </p:nvPicPr>
        <p:blipFill rotWithShape="1">
          <a:blip r:embed="rId4">
            <a:extLst>
              <a:ext uri="{28A0092B-C50C-407E-A947-70E740481C1C}">
                <a14:useLocalDpi xmlns:a14="http://schemas.microsoft.com/office/drawing/2010/main" val="0"/>
              </a:ext>
            </a:extLst>
          </a:blip>
          <a:srcRect t="18019" b="17277"/>
          <a:stretch/>
        </p:blipFill>
        <p:spPr bwMode="auto">
          <a:xfrm rot="16200000">
            <a:off x="1810843" y="3480587"/>
            <a:ext cx="3451860" cy="3240000"/>
          </a:xfrm>
          <a:prstGeom prst="rect">
            <a:avLst/>
          </a:prstGeom>
          <a:noFill/>
          <a:ln>
            <a:noFill/>
          </a:ln>
          <a:extLst>
            <a:ext uri="{53640926-AAD7-44D8-BBD7-CCE9431645EC}">
              <a14:shadowObscured xmlns:a14="http://schemas.microsoft.com/office/drawing/2010/main"/>
            </a:ext>
          </a:extLst>
        </p:spPr>
      </p:pic>
      <p:pic>
        <p:nvPicPr>
          <p:cNvPr id="15" name="Imagen 14" descr="https://scontent.fuio3-1.fna.fbcdn.net/v/t1.15752-9/45668785_539997203116442_1430851522685566976_n.jpg?_nc_cat=111&amp;_nc_ht=scontent.fuio3-1.fna&amp;oh=190ac6a3b0ada03993094af277cceb1b&amp;oe=5C81148A">
            <a:extLst>
              <a:ext uri="{FF2B5EF4-FFF2-40B4-BE49-F238E27FC236}">
                <a16:creationId xmlns:a16="http://schemas.microsoft.com/office/drawing/2014/main" id="{0742E8E9-7E44-489B-BC8E-1A33F5EE6AA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6951426" y="777683"/>
            <a:ext cx="2282190" cy="3240000"/>
          </a:xfrm>
          <a:prstGeom prst="rect">
            <a:avLst/>
          </a:prstGeom>
          <a:noFill/>
          <a:ln>
            <a:noFill/>
          </a:ln>
        </p:spPr>
      </p:pic>
      <p:pic>
        <p:nvPicPr>
          <p:cNvPr id="16" name="Imagen 15" descr="https://scontent.fuio3-1.fna.fbcdn.net/v/t1.15752-9/46921931_1019411154928629_1142851425500397568_n.jpg?_nc_cat=100&amp;_nc_ht=scontent.fuio3-1.fna&amp;oh=3df88be21f4cd724927ca6d444c300c5&amp;oe=5CA8B127">
            <a:extLst>
              <a:ext uri="{FF2B5EF4-FFF2-40B4-BE49-F238E27FC236}">
                <a16:creationId xmlns:a16="http://schemas.microsoft.com/office/drawing/2014/main" id="{953F2E00-3C7B-4EC7-97B4-850A329CD9F5}"/>
              </a:ext>
            </a:extLst>
          </p:cNvPr>
          <p:cNvPicPr/>
          <p:nvPr/>
        </p:nvPicPr>
        <p:blipFill rotWithShape="1">
          <a:blip r:embed="rId6">
            <a:extLst>
              <a:ext uri="{28A0092B-C50C-407E-A947-70E740481C1C}">
                <a14:useLocalDpi xmlns:a14="http://schemas.microsoft.com/office/drawing/2010/main" val="0"/>
              </a:ext>
            </a:extLst>
          </a:blip>
          <a:srcRect t="13724" b="17650"/>
          <a:stretch/>
        </p:blipFill>
        <p:spPr bwMode="auto">
          <a:xfrm rot="16200000">
            <a:off x="6465334" y="3562646"/>
            <a:ext cx="3254375" cy="3240000"/>
          </a:xfrm>
          <a:prstGeom prst="rect">
            <a:avLst/>
          </a:prstGeom>
          <a:noFill/>
          <a:ln>
            <a:noFill/>
          </a:ln>
          <a:extLst>
            <a:ext uri="{53640926-AAD7-44D8-BBD7-CCE9431645EC}">
              <a14:shadowObscured xmlns:a14="http://schemas.microsoft.com/office/drawing/2010/main"/>
            </a:ext>
          </a:extLst>
        </p:spPr>
      </p:pic>
      <p:sp>
        <p:nvSpPr>
          <p:cNvPr id="17" name="Marcador de contenido 2">
            <a:extLst>
              <a:ext uri="{FF2B5EF4-FFF2-40B4-BE49-F238E27FC236}">
                <a16:creationId xmlns:a16="http://schemas.microsoft.com/office/drawing/2014/main" id="{949B102E-DCD1-4056-AD18-B96DB4C05842}"/>
              </a:ext>
            </a:extLst>
          </p:cNvPr>
          <p:cNvSpPr txBox="1">
            <a:spLocks/>
          </p:cNvSpPr>
          <p:nvPr/>
        </p:nvSpPr>
        <p:spPr>
          <a:xfrm>
            <a:off x="3117102" y="708971"/>
            <a:ext cx="839339" cy="69746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s-ES" sz="1800" b="1" dirty="0"/>
              <a:t>200 °C</a:t>
            </a:r>
          </a:p>
        </p:txBody>
      </p:sp>
      <p:sp>
        <p:nvSpPr>
          <p:cNvPr id="18" name="Marcador de contenido 2">
            <a:extLst>
              <a:ext uri="{FF2B5EF4-FFF2-40B4-BE49-F238E27FC236}">
                <a16:creationId xmlns:a16="http://schemas.microsoft.com/office/drawing/2014/main" id="{AE679E6F-75F6-465F-8F89-8E6037A8570F}"/>
              </a:ext>
            </a:extLst>
          </p:cNvPr>
          <p:cNvSpPr txBox="1">
            <a:spLocks/>
          </p:cNvSpPr>
          <p:nvPr/>
        </p:nvSpPr>
        <p:spPr>
          <a:xfrm>
            <a:off x="7660313" y="708971"/>
            <a:ext cx="839339" cy="69746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s-ES" sz="1800" b="1" dirty="0"/>
              <a:t>300 °C</a:t>
            </a:r>
          </a:p>
        </p:txBody>
      </p:sp>
    </p:spTree>
    <p:extLst>
      <p:ext uri="{BB962C8B-B14F-4D97-AF65-F5344CB8AC3E}">
        <p14:creationId xmlns:p14="http://schemas.microsoft.com/office/powerpoint/2010/main" val="2704720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2082FD7D-7C90-4626-A6B6-E135C4AE366A}" type="slidenum">
              <a:rPr lang="es-EC" smtClean="0"/>
              <a:t>27</a:t>
            </a:fld>
            <a:endParaRPr lang="es-EC"/>
          </a:p>
        </p:txBody>
      </p:sp>
      <p:sp>
        <p:nvSpPr>
          <p:cNvPr id="6" name="Título 1"/>
          <p:cNvSpPr txBox="1">
            <a:spLocks/>
          </p:cNvSpPr>
          <p:nvPr/>
        </p:nvSpPr>
        <p:spPr>
          <a:xfrm>
            <a:off x="0" y="-17416"/>
            <a:ext cx="6979920" cy="8229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EC" sz="3200" dirty="0">
                <a:solidFill>
                  <a:schemeClr val="tx1"/>
                </a:solidFill>
                <a:effectLst>
                  <a:outerShdw blurRad="38100" dist="38100" dir="2700000" algn="tl">
                    <a:srgbClr val="000000">
                      <a:alpha val="43137"/>
                    </a:srgbClr>
                  </a:outerShdw>
                </a:effectLst>
              </a:rPr>
              <a:t>Modelo de solidificación por segregación</a:t>
            </a:r>
          </a:p>
        </p:txBody>
      </p:sp>
      <mc:AlternateContent xmlns:mc="http://schemas.openxmlformats.org/markup-compatibility/2006" xmlns:a14="http://schemas.microsoft.com/office/drawing/2010/main">
        <mc:Choice Requires="a14">
          <p:sp>
            <p:nvSpPr>
              <p:cNvPr id="9" name="Rectángulo 8">
                <a:extLst>
                  <a:ext uri="{FF2B5EF4-FFF2-40B4-BE49-F238E27FC236}">
                    <a16:creationId xmlns:a16="http://schemas.microsoft.com/office/drawing/2014/main" id="{86AD3F50-1B6B-48B2-9AEB-F95D9C10ABB3}"/>
                  </a:ext>
                </a:extLst>
              </p:cNvPr>
              <p:cNvSpPr/>
              <p:nvPr/>
            </p:nvSpPr>
            <p:spPr>
              <a:xfrm>
                <a:off x="1036861" y="1455553"/>
                <a:ext cx="3702167"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𝑠</m:t>
                          </m:r>
                        </m:sub>
                      </m:sSub>
                      <m:r>
                        <a:rPr lang="es-ES" i="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𝑜</m:t>
                          </m:r>
                        </m:sub>
                      </m:sSub>
                      <m:d>
                        <m:dPr>
                          <m:begChr m:val="["/>
                          <m:endChr m:val="]"/>
                          <m:ctrlPr>
                            <a:rPr lang="es-ES" i="1">
                              <a:latin typeface="Cambria Math" panose="02040503050406030204" pitchFamily="18" charset="0"/>
                            </a:rPr>
                          </m:ctrlPr>
                        </m:dPr>
                        <m:e>
                          <m:r>
                            <a:rPr lang="es-ES" i="0">
                              <a:latin typeface="Cambria Math" panose="02040503050406030204" pitchFamily="18" charset="0"/>
                            </a:rPr>
                            <m:t>1−</m:t>
                          </m:r>
                          <m:d>
                            <m:dPr>
                              <m:ctrlPr>
                                <a:rPr lang="es-ES" i="1">
                                  <a:latin typeface="Cambria Math" panose="02040503050406030204" pitchFamily="18" charset="0"/>
                                </a:rPr>
                              </m:ctrlPr>
                            </m:dPr>
                            <m:e>
                              <m:r>
                                <a:rPr lang="es-ES" i="1">
                                  <a:latin typeface="Cambria Math" panose="02040503050406030204" pitchFamily="18" charset="0"/>
                                </a:rPr>
                                <m:t>𝑙</m:t>
                              </m:r>
                              <m:r>
                                <a:rPr lang="es-ES" i="0">
                                  <a:latin typeface="Cambria Math" panose="02040503050406030204" pitchFamily="18" charset="0"/>
                                </a:rPr>
                                <m:t>−</m:t>
                              </m:r>
                              <m:r>
                                <a:rPr lang="es-ES" i="1">
                                  <a:latin typeface="Cambria Math" panose="02040503050406030204" pitchFamily="18" charset="0"/>
                                </a:rPr>
                                <m:t>𝑘</m:t>
                              </m:r>
                            </m:e>
                          </m:d>
                          <m:func>
                            <m:funcPr>
                              <m:ctrlPr>
                                <a:rPr lang="es-ES" i="1">
                                  <a:latin typeface="Cambria Math" panose="02040503050406030204" pitchFamily="18" charset="0"/>
                                </a:rPr>
                              </m:ctrlPr>
                            </m:funcPr>
                            <m:fName>
                              <m:r>
                                <m:rPr>
                                  <m:sty m:val="p"/>
                                </m:rPr>
                                <a:rPr lang="es-ES" i="0">
                                  <a:latin typeface="Cambria Math" panose="02040503050406030204" pitchFamily="18" charset="0"/>
                                </a:rPr>
                                <m:t>exp</m:t>
                              </m:r>
                            </m:fName>
                            <m:e>
                              <m:d>
                                <m:dPr>
                                  <m:ctrlPr>
                                    <a:rPr lang="es-ES" i="1">
                                      <a:latin typeface="Cambria Math" panose="02040503050406030204" pitchFamily="18" charset="0"/>
                                    </a:rPr>
                                  </m:ctrlPr>
                                </m:dPr>
                                <m:e>
                                  <m:r>
                                    <a:rPr lang="es-ES" i="0">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𝑘</m:t>
                                      </m:r>
                                      <m:r>
                                        <a:rPr lang="es-ES" b="0" i="1" smtClean="0">
                                          <a:latin typeface="Cambria Math" panose="02040503050406030204" pitchFamily="18" charset="0"/>
                                        </a:rPr>
                                        <m:t> </m:t>
                                      </m:r>
                                      <m:r>
                                        <a:rPr lang="es-ES" i="1">
                                          <a:latin typeface="Cambria Math" panose="02040503050406030204" pitchFamily="18" charset="0"/>
                                        </a:rPr>
                                        <m:t>𝑅</m:t>
                                      </m:r>
                                    </m:num>
                                    <m:den>
                                      <m:sSub>
                                        <m:sSubPr>
                                          <m:ctrlPr>
                                            <a:rPr lang="es-ES" i="1">
                                              <a:latin typeface="Cambria Math" panose="02040503050406030204" pitchFamily="18" charset="0"/>
                                            </a:rPr>
                                          </m:ctrlPr>
                                        </m:sSubPr>
                                        <m:e>
                                          <m:r>
                                            <a:rPr lang="es-ES" i="1">
                                              <a:latin typeface="Cambria Math" panose="02040503050406030204" pitchFamily="18" charset="0"/>
                                            </a:rPr>
                                            <m:t>𝐷</m:t>
                                          </m:r>
                                        </m:e>
                                        <m:sub>
                                          <m:r>
                                            <a:rPr lang="es-ES" i="1">
                                              <a:latin typeface="Cambria Math" panose="02040503050406030204" pitchFamily="18" charset="0"/>
                                            </a:rPr>
                                            <m:t>𝐿</m:t>
                                          </m:r>
                                        </m:sub>
                                      </m:sSub>
                                    </m:den>
                                  </m:f>
                                  <m:r>
                                    <a:rPr lang="es-ES" i="1">
                                      <a:latin typeface="Cambria Math" panose="02040503050406030204" pitchFamily="18" charset="0"/>
                                    </a:rPr>
                                    <m:t>𝑥</m:t>
                                  </m:r>
                                </m:e>
                              </m:d>
                            </m:e>
                          </m:func>
                        </m:e>
                      </m:d>
                    </m:oMath>
                  </m:oMathPara>
                </a14:m>
                <a:endParaRPr lang="es-ES" dirty="0"/>
              </a:p>
            </p:txBody>
          </p:sp>
        </mc:Choice>
        <mc:Fallback xmlns="">
          <p:sp>
            <p:nvSpPr>
              <p:cNvPr id="9" name="Rectángulo 8">
                <a:extLst>
                  <a:ext uri="{FF2B5EF4-FFF2-40B4-BE49-F238E27FC236}">
                    <a16:creationId xmlns:a16="http://schemas.microsoft.com/office/drawing/2014/main" id="{86AD3F50-1B6B-48B2-9AEB-F95D9C10ABB3}"/>
                  </a:ext>
                </a:extLst>
              </p:cNvPr>
              <p:cNvSpPr>
                <a:spLocks noRot="1" noChangeAspect="1" noMove="1" noResize="1" noEditPoints="1" noAdjustHandles="1" noChangeArrowheads="1" noChangeShapeType="1" noTextEdit="1"/>
              </p:cNvSpPr>
              <p:nvPr/>
            </p:nvSpPr>
            <p:spPr>
              <a:xfrm>
                <a:off x="1036861" y="1455553"/>
                <a:ext cx="3702167" cy="714683"/>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CA0AFF6F-CAAC-41A6-A563-27AC6659EFD9}"/>
                  </a:ext>
                </a:extLst>
              </p:cNvPr>
              <p:cNvSpPr/>
              <p:nvPr/>
            </p:nvSpPr>
            <p:spPr>
              <a:xfrm>
                <a:off x="1166448" y="2457865"/>
                <a:ext cx="3442994"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b="0" i="1">
                          <a:latin typeface="Cambria Math" panose="02040503050406030204" pitchFamily="18" charset="0"/>
                        </a:rPr>
                        <m:t>1−</m:t>
                      </m:r>
                      <m:f>
                        <m:fPr>
                          <m:ctrlPr>
                            <a:rPr lang="es-ES" i="1">
                              <a:latin typeface="Cambria Math" panose="02040503050406030204" pitchFamily="18" charset="0"/>
                            </a:rPr>
                          </m:ctrlPr>
                        </m:fPr>
                        <m:num>
                          <m:sSub>
                            <m:sSubPr>
                              <m:ctrlPr>
                                <a:rPr lang="es-ES" i="1">
                                  <a:latin typeface="Cambria Math" panose="02040503050406030204" pitchFamily="18" charset="0"/>
                                </a:rPr>
                              </m:ctrlPr>
                            </m:sSubPr>
                            <m:e>
                              <m:r>
                                <a:rPr lang="es-ES" b="0" i="1">
                                  <a:latin typeface="Cambria Math" panose="02040503050406030204" pitchFamily="18" charset="0"/>
                                </a:rPr>
                                <m:t>𝐶</m:t>
                              </m:r>
                            </m:e>
                            <m:sub>
                              <m:r>
                                <a:rPr lang="es-ES" b="0" i="1">
                                  <a:latin typeface="Cambria Math" panose="02040503050406030204" pitchFamily="18" charset="0"/>
                                </a:rPr>
                                <m:t>𝑠</m:t>
                              </m:r>
                            </m:sub>
                          </m:sSub>
                        </m:num>
                        <m:den>
                          <m:sSub>
                            <m:sSubPr>
                              <m:ctrlPr>
                                <a:rPr lang="es-ES" i="1">
                                  <a:latin typeface="Cambria Math" panose="02040503050406030204" pitchFamily="18" charset="0"/>
                                </a:rPr>
                              </m:ctrlPr>
                            </m:sSubPr>
                            <m:e>
                              <m:r>
                                <a:rPr lang="es-ES" b="0" i="1">
                                  <a:latin typeface="Cambria Math" panose="02040503050406030204" pitchFamily="18" charset="0"/>
                                </a:rPr>
                                <m:t>𝐶</m:t>
                              </m:r>
                            </m:e>
                            <m:sub>
                              <m:r>
                                <a:rPr lang="es-ES" b="0" i="1">
                                  <a:latin typeface="Cambria Math" panose="02040503050406030204" pitchFamily="18" charset="0"/>
                                </a:rPr>
                                <m:t>𝑜</m:t>
                              </m:r>
                            </m:sub>
                          </m:sSub>
                        </m:den>
                      </m:f>
                      <m:r>
                        <a:rPr lang="es-ES" b="1" i="1">
                          <a:latin typeface="Cambria Math" panose="02040503050406030204" pitchFamily="18" charset="0"/>
                        </a:rPr>
                        <m:t> </m:t>
                      </m:r>
                      <m:r>
                        <a:rPr lang="es-ES">
                          <a:latin typeface="Cambria Math" panose="02040503050406030204" pitchFamily="18" charset="0"/>
                        </a:rPr>
                        <m:t>=</m:t>
                      </m:r>
                      <m:r>
                        <a:rPr lang="es-ES" i="1">
                          <a:latin typeface="Cambria Math" panose="02040503050406030204" pitchFamily="18" charset="0"/>
                        </a:rPr>
                        <m:t> </m:t>
                      </m:r>
                      <m:d>
                        <m:dPr>
                          <m:ctrlPr>
                            <a:rPr lang="es-ES" i="1">
                              <a:latin typeface="Cambria Math" panose="02040503050406030204" pitchFamily="18" charset="0"/>
                            </a:rPr>
                          </m:ctrlPr>
                        </m:dPr>
                        <m:e>
                          <m:r>
                            <a:rPr lang="es-ES">
                              <a:latin typeface="Cambria Math" panose="02040503050406030204" pitchFamily="18" charset="0"/>
                            </a:rPr>
                            <m:t>1−</m:t>
                          </m:r>
                          <m:r>
                            <a:rPr lang="es-ES" i="1">
                              <a:latin typeface="Cambria Math" panose="02040503050406030204" pitchFamily="18" charset="0"/>
                            </a:rPr>
                            <m:t>𝑘</m:t>
                          </m:r>
                        </m:e>
                      </m:d>
                      <m:func>
                        <m:funcPr>
                          <m:ctrlPr>
                            <a:rPr lang="es-ES" i="1">
                              <a:latin typeface="Cambria Math" panose="02040503050406030204" pitchFamily="18" charset="0"/>
                            </a:rPr>
                          </m:ctrlPr>
                        </m:funcPr>
                        <m:fName>
                          <m:r>
                            <m:rPr>
                              <m:sty m:val="p"/>
                            </m:rPr>
                            <a:rPr lang="es-ES">
                              <a:latin typeface="Cambria Math" panose="02040503050406030204" pitchFamily="18" charset="0"/>
                            </a:rPr>
                            <m:t>exp</m:t>
                          </m:r>
                        </m:fName>
                        <m:e>
                          <m:d>
                            <m:dPr>
                              <m:ctrlPr>
                                <a:rPr lang="es-ES" i="1">
                                  <a:latin typeface="Cambria Math" panose="02040503050406030204" pitchFamily="18" charset="0"/>
                                </a:rPr>
                              </m:ctrlPr>
                            </m:dPr>
                            <m:e>
                              <m:r>
                                <a:rPr lang="es-ES">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𝑘</m:t>
                                  </m:r>
                                  <m:r>
                                    <a:rPr lang="es-ES" i="1">
                                      <a:latin typeface="Cambria Math" panose="02040503050406030204" pitchFamily="18" charset="0"/>
                                    </a:rPr>
                                    <m:t> </m:t>
                                  </m:r>
                                  <m:r>
                                    <a:rPr lang="es-ES" i="1">
                                      <a:latin typeface="Cambria Math" panose="02040503050406030204" pitchFamily="18" charset="0"/>
                                    </a:rPr>
                                    <m:t>𝑅</m:t>
                                  </m:r>
                                </m:num>
                                <m:den>
                                  <m:sSub>
                                    <m:sSubPr>
                                      <m:ctrlPr>
                                        <a:rPr lang="es-ES" i="1">
                                          <a:latin typeface="Cambria Math" panose="02040503050406030204" pitchFamily="18" charset="0"/>
                                        </a:rPr>
                                      </m:ctrlPr>
                                    </m:sSubPr>
                                    <m:e>
                                      <m:r>
                                        <a:rPr lang="es-ES" i="1">
                                          <a:latin typeface="Cambria Math" panose="02040503050406030204" pitchFamily="18" charset="0"/>
                                        </a:rPr>
                                        <m:t>𝐷</m:t>
                                      </m:r>
                                    </m:e>
                                    <m:sub>
                                      <m:r>
                                        <a:rPr lang="es-ES" i="1">
                                          <a:latin typeface="Cambria Math" panose="02040503050406030204" pitchFamily="18" charset="0"/>
                                        </a:rPr>
                                        <m:t>𝐿</m:t>
                                      </m:r>
                                    </m:sub>
                                  </m:sSub>
                                </m:den>
                              </m:f>
                              <m:r>
                                <a:rPr lang="es-ES" i="1">
                                  <a:latin typeface="Cambria Math" panose="02040503050406030204" pitchFamily="18" charset="0"/>
                                </a:rPr>
                                <m:t>𝑥</m:t>
                              </m:r>
                            </m:e>
                          </m:d>
                        </m:e>
                      </m:func>
                    </m:oMath>
                  </m:oMathPara>
                </a14:m>
                <a:endParaRPr lang="es-ES" dirty="0"/>
              </a:p>
            </p:txBody>
          </p:sp>
        </mc:Choice>
        <mc:Fallback xmlns="">
          <p:sp>
            <p:nvSpPr>
              <p:cNvPr id="10" name="Rectángulo 9">
                <a:extLst>
                  <a:ext uri="{FF2B5EF4-FFF2-40B4-BE49-F238E27FC236}">
                    <a16:creationId xmlns:a16="http://schemas.microsoft.com/office/drawing/2014/main" id="{CA0AFF6F-CAAC-41A6-A563-27AC6659EFD9}"/>
                  </a:ext>
                </a:extLst>
              </p:cNvPr>
              <p:cNvSpPr>
                <a:spLocks noRot="1" noChangeAspect="1" noMove="1" noResize="1" noEditPoints="1" noAdjustHandles="1" noChangeArrowheads="1" noChangeShapeType="1" noTextEdit="1"/>
              </p:cNvSpPr>
              <p:nvPr/>
            </p:nvSpPr>
            <p:spPr>
              <a:xfrm>
                <a:off x="1166448" y="2457865"/>
                <a:ext cx="3442994" cy="714683"/>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 name="Rectángulo 2">
                <a:extLst>
                  <a:ext uri="{FF2B5EF4-FFF2-40B4-BE49-F238E27FC236}">
                    <a16:creationId xmlns:a16="http://schemas.microsoft.com/office/drawing/2014/main" id="{51D51C81-5971-4E88-9239-A9E0DC18C411}"/>
                  </a:ext>
                </a:extLst>
              </p:cNvPr>
              <p:cNvSpPr/>
              <p:nvPr/>
            </p:nvSpPr>
            <p:spPr>
              <a:xfrm>
                <a:off x="2327823" y="3427547"/>
                <a:ext cx="1120242" cy="6108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b="0" i="1">
                          <a:latin typeface="Cambria Math" panose="02040503050406030204" pitchFamily="18" charset="0"/>
                        </a:rPr>
                        <m:t>𝛿</m:t>
                      </m:r>
                      <m:r>
                        <a:rPr lang="es-ES" b="0" i="0">
                          <a:latin typeface="Cambria Math" panose="02040503050406030204" pitchFamily="18" charset="0"/>
                        </a:rPr>
                        <m:t>=</m:t>
                      </m:r>
                      <m:f>
                        <m:fPr>
                          <m:ctrlPr>
                            <a:rPr lang="es-ES" i="1">
                              <a:latin typeface="Cambria Math" panose="02040503050406030204" pitchFamily="18" charset="0"/>
                            </a:rPr>
                          </m:ctrlPr>
                        </m:fPr>
                        <m:num>
                          <m:sSub>
                            <m:sSubPr>
                              <m:ctrlPr>
                                <a:rPr lang="es-ES" i="1">
                                  <a:latin typeface="Cambria Math" panose="02040503050406030204" pitchFamily="18" charset="0"/>
                                </a:rPr>
                              </m:ctrlPr>
                            </m:sSubPr>
                            <m:e>
                              <m:r>
                                <a:rPr lang="es-ES" b="0" i="1">
                                  <a:latin typeface="Cambria Math" panose="02040503050406030204" pitchFamily="18" charset="0"/>
                                </a:rPr>
                                <m:t>𝐷</m:t>
                              </m:r>
                            </m:e>
                            <m:sub>
                              <m:r>
                                <a:rPr lang="es-ES" b="0" i="1">
                                  <a:latin typeface="Cambria Math" panose="02040503050406030204" pitchFamily="18" charset="0"/>
                                </a:rPr>
                                <m:t>𝐿</m:t>
                              </m:r>
                            </m:sub>
                          </m:sSub>
                        </m:num>
                        <m:den>
                          <m:r>
                            <a:rPr lang="es-ES" b="0" i="1">
                              <a:latin typeface="Cambria Math" panose="02040503050406030204" pitchFamily="18" charset="0"/>
                            </a:rPr>
                            <m:t>𝑘</m:t>
                          </m:r>
                          <m:r>
                            <a:rPr lang="es-ES" b="0" i="0">
                              <a:latin typeface="Cambria Math" panose="02040503050406030204" pitchFamily="18" charset="0"/>
                            </a:rPr>
                            <m:t> </m:t>
                          </m:r>
                          <m:r>
                            <a:rPr lang="es-ES" b="0" i="1">
                              <a:latin typeface="Cambria Math" panose="02040503050406030204" pitchFamily="18" charset="0"/>
                            </a:rPr>
                            <m:t>𝑅</m:t>
                          </m:r>
                          <m:r>
                            <a:rPr lang="es-ES" b="0" i="0">
                              <a:latin typeface="Cambria Math" panose="02040503050406030204" pitchFamily="18" charset="0"/>
                            </a:rPr>
                            <m:t> </m:t>
                          </m:r>
                        </m:den>
                      </m:f>
                      <m:r>
                        <a:rPr lang="es-ES" b="0" i="0">
                          <a:latin typeface="Cambria Math" panose="02040503050406030204" pitchFamily="18" charset="0"/>
                        </a:rPr>
                        <m:t> </m:t>
                      </m:r>
                    </m:oMath>
                  </m:oMathPara>
                </a14:m>
                <a:endParaRPr lang="es-ES" dirty="0"/>
              </a:p>
            </p:txBody>
          </p:sp>
        </mc:Choice>
        <mc:Fallback xmlns="">
          <p:sp>
            <p:nvSpPr>
              <p:cNvPr id="3" name="Rectángulo 2">
                <a:extLst>
                  <a:ext uri="{FF2B5EF4-FFF2-40B4-BE49-F238E27FC236}">
                    <a16:creationId xmlns:a16="http://schemas.microsoft.com/office/drawing/2014/main" id="{51D51C81-5971-4E88-9239-A9E0DC18C411}"/>
                  </a:ext>
                </a:extLst>
              </p:cNvPr>
              <p:cNvSpPr>
                <a:spLocks noRot="1" noChangeAspect="1" noMove="1" noResize="1" noEditPoints="1" noAdjustHandles="1" noChangeArrowheads="1" noChangeShapeType="1" noTextEdit="1"/>
              </p:cNvSpPr>
              <p:nvPr/>
            </p:nvSpPr>
            <p:spPr>
              <a:xfrm>
                <a:off x="2327823" y="3427547"/>
                <a:ext cx="1120242" cy="610873"/>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 name="Rectángulo 3">
                <a:extLst>
                  <a:ext uri="{FF2B5EF4-FFF2-40B4-BE49-F238E27FC236}">
                    <a16:creationId xmlns:a16="http://schemas.microsoft.com/office/drawing/2014/main" id="{8C9D240E-E9D5-47B5-B7D1-E898F6A72C4F}"/>
                  </a:ext>
                </a:extLst>
              </p:cNvPr>
              <p:cNvSpPr/>
              <p:nvPr/>
            </p:nvSpPr>
            <p:spPr>
              <a:xfrm>
                <a:off x="1431520" y="4221211"/>
                <a:ext cx="2912848" cy="923330"/>
              </a:xfrm>
              <a:prstGeom prst="rect">
                <a:avLst/>
              </a:prstGeom>
            </p:spPr>
            <p:txBody>
              <a:bodyPr wrap="square">
                <a:spAutoFit/>
              </a:bodyPr>
              <a:lstStyle/>
              <a:p>
                <a:pPr algn="just"/>
                <a:r>
                  <a:rPr lang="es-EC" dirty="0">
                    <a:latin typeface="Times New Roman" panose="02020603050405020304" pitchFamily="18" charset="0"/>
                    <a:ea typeface="Times New Roman" panose="02020603050405020304" pitchFamily="18" charset="0"/>
                  </a:rPr>
                  <a:t>Donde </a:t>
                </a:r>
                <a14:m>
                  <m:oMath xmlns:m="http://schemas.openxmlformats.org/officeDocument/2006/math">
                    <m:r>
                      <a:rPr lang="es-EC" i="1">
                        <a:latin typeface="Cambria Math" panose="02040503050406030204" pitchFamily="18" charset="0"/>
                        <a:ea typeface="Times New Roman" panose="02020603050405020304" pitchFamily="18" charset="0"/>
                        <a:cs typeface="Times New Roman" panose="02020603050405020304" pitchFamily="18" charset="0"/>
                      </a:rPr>
                      <m:t>𝛿</m:t>
                    </m:r>
                  </m:oMath>
                </a14:m>
                <a:r>
                  <a:rPr lang="es-EC" dirty="0">
                    <a:latin typeface="Times New Roman" panose="02020603050405020304" pitchFamily="18" charset="0"/>
                    <a:ea typeface="Times New Roman" panose="02020603050405020304" pitchFamily="18" charset="0"/>
                  </a:rPr>
                  <a:t> es definida como el espesor efectivo de la capa </a:t>
                </a:r>
                <a:r>
                  <a:rPr lang="es-EC" dirty="0" err="1">
                    <a:latin typeface="Times New Roman" panose="02020603050405020304" pitchFamily="18" charset="0"/>
                    <a:ea typeface="Times New Roman" panose="02020603050405020304" pitchFamily="18" charset="0"/>
                  </a:rPr>
                  <a:t>intermetálica</a:t>
                </a:r>
                <a:endParaRPr lang="es-ES" dirty="0"/>
              </a:p>
            </p:txBody>
          </p:sp>
        </mc:Choice>
        <mc:Fallback xmlns="">
          <p:sp>
            <p:nvSpPr>
              <p:cNvPr id="4" name="Rectángulo 3">
                <a:extLst>
                  <a:ext uri="{FF2B5EF4-FFF2-40B4-BE49-F238E27FC236}">
                    <a16:creationId xmlns:a16="http://schemas.microsoft.com/office/drawing/2014/main" id="{8C9D240E-E9D5-47B5-B7D1-E898F6A72C4F}"/>
                  </a:ext>
                </a:extLst>
              </p:cNvPr>
              <p:cNvSpPr>
                <a:spLocks noRot="1" noChangeAspect="1" noMove="1" noResize="1" noEditPoints="1" noAdjustHandles="1" noChangeArrowheads="1" noChangeShapeType="1" noTextEdit="1"/>
              </p:cNvSpPr>
              <p:nvPr/>
            </p:nvSpPr>
            <p:spPr>
              <a:xfrm>
                <a:off x="1431520" y="4221211"/>
                <a:ext cx="2912848" cy="923330"/>
              </a:xfrm>
              <a:prstGeom prst="rect">
                <a:avLst/>
              </a:prstGeom>
              <a:blipFill>
                <a:blip r:embed="rId6"/>
                <a:stretch>
                  <a:fillRect l="-1883" t="-3289" r="-1674" b="-855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Rectángulo 11">
                <a:extLst>
                  <a:ext uri="{FF2B5EF4-FFF2-40B4-BE49-F238E27FC236}">
                    <a16:creationId xmlns:a16="http://schemas.microsoft.com/office/drawing/2014/main" id="{150B23E3-55AC-4695-8704-68208F2F9406}"/>
                  </a:ext>
                </a:extLst>
              </p:cNvPr>
              <p:cNvSpPr/>
              <p:nvPr/>
            </p:nvSpPr>
            <p:spPr>
              <a:xfrm>
                <a:off x="1291449" y="5503678"/>
                <a:ext cx="3192990" cy="6594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b="1" i="1">
                          <a:latin typeface="Cambria Math" panose="02040503050406030204" pitchFamily="18" charset="0"/>
                        </a:rPr>
                        <m:t>𝟏</m:t>
                      </m:r>
                      <m:r>
                        <a:rPr lang="es-ES" b="1">
                          <a:latin typeface="Cambria Math" panose="02040503050406030204" pitchFamily="18" charset="0"/>
                        </a:rPr>
                        <m:t>−</m:t>
                      </m:r>
                      <m:f>
                        <m:fPr>
                          <m:ctrlPr>
                            <a:rPr lang="es-ES" b="1" i="1">
                              <a:latin typeface="Cambria Math" panose="02040503050406030204" pitchFamily="18" charset="0"/>
                            </a:rPr>
                          </m:ctrlPr>
                        </m:fPr>
                        <m:num>
                          <m:sSub>
                            <m:sSubPr>
                              <m:ctrlPr>
                                <a:rPr lang="es-ES" b="1" i="1">
                                  <a:latin typeface="Cambria Math" panose="02040503050406030204" pitchFamily="18" charset="0"/>
                                </a:rPr>
                              </m:ctrlPr>
                            </m:sSubPr>
                            <m:e>
                              <m:r>
                                <a:rPr lang="es-ES" b="1" i="1">
                                  <a:latin typeface="Cambria Math" panose="02040503050406030204" pitchFamily="18" charset="0"/>
                                </a:rPr>
                                <m:t>𝑪</m:t>
                              </m:r>
                            </m:e>
                            <m:sub>
                              <m:r>
                                <a:rPr lang="es-ES" b="1" i="1">
                                  <a:latin typeface="Cambria Math" panose="02040503050406030204" pitchFamily="18" charset="0"/>
                                </a:rPr>
                                <m:t>𝒔</m:t>
                              </m:r>
                            </m:sub>
                          </m:sSub>
                        </m:num>
                        <m:den>
                          <m:sSub>
                            <m:sSubPr>
                              <m:ctrlPr>
                                <a:rPr lang="es-ES" b="1" i="1">
                                  <a:latin typeface="Cambria Math" panose="02040503050406030204" pitchFamily="18" charset="0"/>
                                </a:rPr>
                              </m:ctrlPr>
                            </m:sSubPr>
                            <m:e>
                              <m:r>
                                <a:rPr lang="es-ES" b="1" i="1">
                                  <a:latin typeface="Cambria Math" panose="02040503050406030204" pitchFamily="18" charset="0"/>
                                </a:rPr>
                                <m:t>𝑪</m:t>
                              </m:r>
                            </m:e>
                            <m:sub>
                              <m:r>
                                <a:rPr lang="es-ES" b="1" i="1">
                                  <a:latin typeface="Cambria Math" panose="02040503050406030204" pitchFamily="18" charset="0"/>
                                </a:rPr>
                                <m:t>𝒐</m:t>
                              </m:r>
                            </m:sub>
                          </m:sSub>
                        </m:den>
                      </m:f>
                      <m:r>
                        <a:rPr lang="es-ES" b="1">
                          <a:latin typeface="Cambria Math" panose="02040503050406030204" pitchFamily="18" charset="0"/>
                        </a:rPr>
                        <m:t>=</m:t>
                      </m:r>
                      <m:d>
                        <m:dPr>
                          <m:ctrlPr>
                            <a:rPr lang="es-ES" b="1" i="1">
                              <a:latin typeface="Cambria Math" panose="02040503050406030204" pitchFamily="18" charset="0"/>
                            </a:rPr>
                          </m:ctrlPr>
                        </m:dPr>
                        <m:e>
                          <m:r>
                            <a:rPr lang="es-ES" b="1" i="1">
                              <a:latin typeface="Cambria Math" panose="02040503050406030204" pitchFamily="18" charset="0"/>
                            </a:rPr>
                            <m:t>𝟏</m:t>
                          </m:r>
                          <m:r>
                            <a:rPr lang="es-ES" b="1">
                              <a:latin typeface="Cambria Math" panose="02040503050406030204" pitchFamily="18" charset="0"/>
                            </a:rPr>
                            <m:t>−</m:t>
                          </m:r>
                          <m:r>
                            <a:rPr lang="es-ES" b="1" i="1">
                              <a:latin typeface="Cambria Math" panose="02040503050406030204" pitchFamily="18" charset="0"/>
                            </a:rPr>
                            <m:t>𝒌</m:t>
                          </m:r>
                        </m:e>
                      </m:d>
                      <m:r>
                        <a:rPr lang="es-ES" b="1">
                          <a:latin typeface="Cambria Math" panose="02040503050406030204" pitchFamily="18" charset="0"/>
                        </a:rPr>
                        <m:t> </m:t>
                      </m:r>
                      <m:r>
                        <a:rPr lang="es-ES" b="1" i="1">
                          <a:latin typeface="Cambria Math" panose="02040503050406030204" pitchFamily="18" charset="0"/>
                        </a:rPr>
                        <m:t>𝒆𝒙𝒑</m:t>
                      </m:r>
                      <m:d>
                        <m:dPr>
                          <m:ctrlPr>
                            <a:rPr lang="es-ES" b="1" i="1">
                              <a:latin typeface="Cambria Math" panose="02040503050406030204" pitchFamily="18" charset="0"/>
                            </a:rPr>
                          </m:ctrlPr>
                        </m:dPr>
                        <m:e>
                          <m:r>
                            <a:rPr lang="es-ES" b="1">
                              <a:latin typeface="Cambria Math" panose="02040503050406030204" pitchFamily="18" charset="0"/>
                            </a:rPr>
                            <m:t>− </m:t>
                          </m:r>
                          <m:f>
                            <m:fPr>
                              <m:ctrlPr>
                                <a:rPr lang="es-ES" b="1" i="1">
                                  <a:latin typeface="Cambria Math" panose="02040503050406030204" pitchFamily="18" charset="0"/>
                                </a:rPr>
                              </m:ctrlPr>
                            </m:fPr>
                            <m:num>
                              <m:r>
                                <a:rPr lang="es-ES" b="1" i="1">
                                  <a:latin typeface="Cambria Math" panose="02040503050406030204" pitchFamily="18" charset="0"/>
                                </a:rPr>
                                <m:t>𝒙</m:t>
                              </m:r>
                            </m:num>
                            <m:den>
                              <m:r>
                                <a:rPr lang="es-ES" b="1" i="1">
                                  <a:latin typeface="Cambria Math" panose="02040503050406030204" pitchFamily="18" charset="0"/>
                                </a:rPr>
                                <m:t>𝜹</m:t>
                              </m:r>
                            </m:den>
                          </m:f>
                          <m:r>
                            <a:rPr lang="es-ES" b="1">
                              <a:latin typeface="Cambria Math" panose="02040503050406030204" pitchFamily="18" charset="0"/>
                            </a:rPr>
                            <m:t>  </m:t>
                          </m:r>
                        </m:e>
                      </m:d>
                      <m:r>
                        <a:rPr lang="es-ES" b="1">
                          <a:latin typeface="Cambria Math" panose="02040503050406030204" pitchFamily="18" charset="0"/>
                        </a:rPr>
                        <m:t> </m:t>
                      </m:r>
                    </m:oMath>
                  </m:oMathPara>
                </a14:m>
                <a:endParaRPr lang="es-ES" b="1" dirty="0"/>
              </a:p>
            </p:txBody>
          </p:sp>
        </mc:Choice>
        <mc:Fallback xmlns="">
          <p:sp>
            <p:nvSpPr>
              <p:cNvPr id="12" name="Rectángulo 11">
                <a:extLst>
                  <a:ext uri="{FF2B5EF4-FFF2-40B4-BE49-F238E27FC236}">
                    <a16:creationId xmlns:a16="http://schemas.microsoft.com/office/drawing/2014/main" id="{150B23E3-55AC-4695-8704-68208F2F9406}"/>
                  </a:ext>
                </a:extLst>
              </p:cNvPr>
              <p:cNvSpPr>
                <a:spLocks noRot="1" noChangeAspect="1" noMove="1" noResize="1" noEditPoints="1" noAdjustHandles="1" noChangeArrowheads="1" noChangeShapeType="1" noTextEdit="1"/>
              </p:cNvSpPr>
              <p:nvPr/>
            </p:nvSpPr>
            <p:spPr>
              <a:xfrm>
                <a:off x="1291449" y="5503678"/>
                <a:ext cx="3192990" cy="659411"/>
              </a:xfrm>
              <a:prstGeom prst="rect">
                <a:avLst/>
              </a:prstGeom>
              <a:blipFill>
                <a:blip r:embed="rId7"/>
                <a:stretch>
                  <a:fillRect/>
                </a:stretch>
              </a:blipFill>
            </p:spPr>
            <p:txBody>
              <a:bodyPr/>
              <a:lstStyle/>
              <a:p>
                <a:r>
                  <a:rPr lang="es-ES">
                    <a:noFill/>
                  </a:rPr>
                  <a:t> </a:t>
                </a:r>
              </a:p>
            </p:txBody>
          </p:sp>
        </mc:Fallback>
      </mc:AlternateContent>
      <p:sp>
        <p:nvSpPr>
          <p:cNvPr id="13" name="Rectángulo 12">
            <a:extLst>
              <a:ext uri="{FF2B5EF4-FFF2-40B4-BE49-F238E27FC236}">
                <a16:creationId xmlns:a16="http://schemas.microsoft.com/office/drawing/2014/main" id="{C66BDCB6-E20A-460C-A958-A1D62BDF01E3}"/>
              </a:ext>
            </a:extLst>
          </p:cNvPr>
          <p:cNvSpPr/>
          <p:nvPr/>
        </p:nvSpPr>
        <p:spPr>
          <a:xfrm>
            <a:off x="6835859" y="3178047"/>
            <a:ext cx="2912848" cy="646331"/>
          </a:xfrm>
          <a:prstGeom prst="rect">
            <a:avLst/>
          </a:prstGeom>
        </p:spPr>
        <p:txBody>
          <a:bodyPr wrap="square">
            <a:spAutoFit/>
          </a:bodyPr>
          <a:lstStyle/>
          <a:p>
            <a:pPr algn="ctr"/>
            <a:r>
              <a:rPr lang="es-EC" dirty="0">
                <a:latin typeface="Times New Roman" panose="02020603050405020304" pitchFamily="18" charset="0"/>
                <a:ea typeface="Times New Roman" panose="02020603050405020304" pitchFamily="18" charset="0"/>
              </a:rPr>
              <a:t>Como soluto se emplea al Níquel y Cromo</a:t>
            </a:r>
            <a:endParaRPr lang="es-ES" dirty="0"/>
          </a:p>
        </p:txBody>
      </p:sp>
      <p:sp>
        <p:nvSpPr>
          <p:cNvPr id="14" name="Flecha: a la derecha 13">
            <a:extLst>
              <a:ext uri="{FF2B5EF4-FFF2-40B4-BE49-F238E27FC236}">
                <a16:creationId xmlns:a16="http://schemas.microsoft.com/office/drawing/2014/main" id="{035C1771-E830-453C-9291-6FDBBA2F4236}"/>
              </a:ext>
            </a:extLst>
          </p:cNvPr>
          <p:cNvSpPr/>
          <p:nvPr/>
        </p:nvSpPr>
        <p:spPr>
          <a:xfrm>
            <a:off x="5521568" y="4215896"/>
            <a:ext cx="2326066" cy="1048663"/>
          </a:xfrm>
          <a:prstGeom prst="rightArrow">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Parámetros de entrada</a:t>
            </a:r>
          </a:p>
        </p:txBody>
      </p:sp>
      <mc:AlternateContent xmlns:mc="http://schemas.openxmlformats.org/markup-compatibility/2006" xmlns:a14="http://schemas.microsoft.com/office/drawing/2010/main">
        <mc:Choice Requires="a14">
          <p:sp>
            <p:nvSpPr>
              <p:cNvPr id="15" name="Rectángulo 14">
                <a:extLst>
                  <a:ext uri="{FF2B5EF4-FFF2-40B4-BE49-F238E27FC236}">
                    <a16:creationId xmlns:a16="http://schemas.microsoft.com/office/drawing/2014/main" id="{E82A4D54-7B60-44CD-B7D1-5C8982DD22B4}"/>
                  </a:ext>
                </a:extLst>
              </p:cNvPr>
              <p:cNvSpPr/>
              <p:nvPr/>
            </p:nvSpPr>
            <p:spPr>
              <a:xfrm>
                <a:off x="7960622" y="4098478"/>
                <a:ext cx="3270086" cy="1283497"/>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14:m>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𝑠</m:t>
                        </m:r>
                      </m:sub>
                    </m:sSub>
                  </m:oMath>
                </a14:m>
                <a:r>
                  <a:rPr lang="es-ES" dirty="0"/>
                  <a:t>:   Composición química a la </a:t>
                </a:r>
              </a:p>
              <a:p>
                <a:r>
                  <a:rPr lang="es-ES" dirty="0"/>
                  <a:t>          distancia x</a:t>
                </a:r>
              </a:p>
              <a:p>
                <a14:m>
                  <m:oMath xmlns:m="http://schemas.openxmlformats.org/officeDocument/2006/math">
                    <m:sSub>
                      <m:sSubPr>
                        <m:ctrlPr>
                          <a:rPr lang="es-ES" i="1">
                            <a:latin typeface="Cambria Math" panose="02040503050406030204" pitchFamily="18" charset="0"/>
                          </a:rPr>
                        </m:ctrlPr>
                      </m:sSubPr>
                      <m:e>
                        <m:r>
                          <a:rPr lang="es-ES" b="0" i="1">
                            <a:latin typeface="Cambria Math" panose="02040503050406030204" pitchFamily="18" charset="0"/>
                          </a:rPr>
                          <m:t>𝐶</m:t>
                        </m:r>
                      </m:e>
                      <m:sub>
                        <m:r>
                          <a:rPr lang="es-ES" b="0" i="1">
                            <a:latin typeface="Cambria Math" panose="02040503050406030204" pitchFamily="18" charset="0"/>
                          </a:rPr>
                          <m:t>𝑜</m:t>
                        </m:r>
                      </m:sub>
                    </m:sSub>
                  </m:oMath>
                </a14:m>
                <a:r>
                  <a:rPr lang="es-ES" dirty="0"/>
                  <a:t>:   Composición química inicial</a:t>
                </a:r>
              </a:p>
              <a:p>
                <a14:m>
                  <m:oMath xmlns:m="http://schemas.openxmlformats.org/officeDocument/2006/math">
                    <m:r>
                      <a:rPr lang="es-ES" b="0" i="1">
                        <a:latin typeface="Cambria Math" panose="02040503050406030204" pitchFamily="18" charset="0"/>
                      </a:rPr>
                      <m:t>𝑥</m:t>
                    </m:r>
                  </m:oMath>
                </a14:m>
                <a:r>
                  <a:rPr lang="es-ES" dirty="0"/>
                  <a:t>:     Distancia </a:t>
                </a:r>
              </a:p>
            </p:txBody>
          </p:sp>
        </mc:Choice>
        <mc:Fallback xmlns="">
          <p:sp>
            <p:nvSpPr>
              <p:cNvPr id="15" name="Rectángulo 14">
                <a:extLst>
                  <a:ext uri="{FF2B5EF4-FFF2-40B4-BE49-F238E27FC236}">
                    <a16:creationId xmlns:a16="http://schemas.microsoft.com/office/drawing/2014/main" id="{E82A4D54-7B60-44CD-B7D1-5C8982DD22B4}"/>
                  </a:ext>
                </a:extLst>
              </p:cNvPr>
              <p:cNvSpPr>
                <a:spLocks noRot="1" noChangeAspect="1" noMove="1" noResize="1" noEditPoints="1" noAdjustHandles="1" noChangeArrowheads="1" noChangeShapeType="1" noTextEdit="1"/>
              </p:cNvSpPr>
              <p:nvPr/>
            </p:nvSpPr>
            <p:spPr>
              <a:xfrm>
                <a:off x="7960622" y="4098478"/>
                <a:ext cx="3270086" cy="1283497"/>
              </a:xfrm>
              <a:prstGeom prst="rect">
                <a:avLst/>
              </a:prstGeom>
              <a:blipFill>
                <a:blip r:embed="rId8"/>
                <a:stretch>
                  <a:fillRect r="-186" b="-2804"/>
                </a:stretch>
              </a:blipFill>
              <a:ln w="19050"/>
            </p:spPr>
            <p:txBody>
              <a:bodyPr/>
              <a:lstStyle/>
              <a:p>
                <a:r>
                  <a:rPr lang="es-ES">
                    <a:noFill/>
                  </a:rPr>
                  <a:t> </a:t>
                </a:r>
              </a:p>
            </p:txBody>
          </p:sp>
        </mc:Fallback>
      </mc:AlternateContent>
      <p:sp>
        <p:nvSpPr>
          <p:cNvPr id="16" name="Rectángulo 15">
            <a:extLst>
              <a:ext uri="{FF2B5EF4-FFF2-40B4-BE49-F238E27FC236}">
                <a16:creationId xmlns:a16="http://schemas.microsoft.com/office/drawing/2014/main" id="{4C3A73DD-EFC9-4FB0-8403-2FA1F8B4AE21}"/>
              </a:ext>
            </a:extLst>
          </p:cNvPr>
          <p:cNvSpPr/>
          <p:nvPr/>
        </p:nvSpPr>
        <p:spPr>
          <a:xfrm>
            <a:off x="6835859" y="1959643"/>
            <a:ext cx="2912848" cy="923330"/>
          </a:xfrm>
          <a:prstGeom prst="rect">
            <a:avLst/>
          </a:prstGeom>
        </p:spPr>
        <p:txBody>
          <a:bodyPr wrap="square">
            <a:spAutoFit/>
          </a:bodyPr>
          <a:lstStyle/>
          <a:p>
            <a:pPr algn="ctr"/>
            <a:r>
              <a:rPr lang="es-EC" dirty="0">
                <a:latin typeface="Times New Roman" panose="02020603050405020304" pitchFamily="18" charset="0"/>
                <a:ea typeface="Times New Roman" panose="02020603050405020304" pitchFamily="18" charset="0"/>
              </a:rPr>
              <a:t>Para la aplicación del modelo se utilizará la probeta 1D (temperatura ambiente)</a:t>
            </a:r>
            <a:endParaRPr lang="es-ES" dirty="0"/>
          </a:p>
        </p:txBody>
      </p:sp>
      <p:sp>
        <p:nvSpPr>
          <p:cNvPr id="2" name="Rectángulo 1">
            <a:extLst>
              <a:ext uri="{FF2B5EF4-FFF2-40B4-BE49-F238E27FC236}">
                <a16:creationId xmlns:a16="http://schemas.microsoft.com/office/drawing/2014/main" id="{3DE2B846-5F10-4EB9-BDDB-5B7F957128C3}"/>
              </a:ext>
            </a:extLst>
          </p:cNvPr>
          <p:cNvSpPr/>
          <p:nvPr/>
        </p:nvSpPr>
        <p:spPr>
          <a:xfrm>
            <a:off x="5706794" y="6163089"/>
            <a:ext cx="6096000" cy="523220"/>
          </a:xfrm>
          <a:prstGeom prst="rect">
            <a:avLst/>
          </a:prstGeom>
        </p:spPr>
        <p:txBody>
          <a:bodyPr>
            <a:spAutoFit/>
          </a:bodyPr>
          <a:lstStyle/>
          <a:p>
            <a:r>
              <a:rPr lang="en-US" sz="1400" dirty="0" err="1">
                <a:latin typeface="Times New Roman" panose="02020603050405020304" pitchFamily="18" charset="0"/>
                <a:ea typeface="Times New Roman" panose="02020603050405020304" pitchFamily="18" charset="0"/>
              </a:rPr>
              <a:t>Ornath</a:t>
            </a:r>
            <a:r>
              <a:rPr lang="en-US" sz="1400" dirty="0">
                <a:latin typeface="Times New Roman" panose="02020603050405020304" pitchFamily="18" charset="0"/>
                <a:ea typeface="Times New Roman" panose="02020603050405020304" pitchFamily="18" charset="0"/>
              </a:rPr>
              <a:t> F., </a:t>
            </a:r>
            <a:r>
              <a:rPr lang="en-US" sz="1400" dirty="0" err="1">
                <a:latin typeface="Times New Roman" panose="02020603050405020304" pitchFamily="18" charset="0"/>
                <a:ea typeface="Times New Roman" panose="02020603050405020304" pitchFamily="18" charset="0"/>
              </a:rPr>
              <a:t>Soundry</a:t>
            </a:r>
            <a:r>
              <a:rPr lang="en-US" sz="1400" dirty="0">
                <a:latin typeface="Times New Roman" panose="02020603050405020304" pitchFamily="18" charset="0"/>
                <a:ea typeface="Times New Roman" panose="02020603050405020304" pitchFamily="18" charset="0"/>
              </a:rPr>
              <a:t> J., Weiss B. Z. &amp; Minkoff I. (1981). </a:t>
            </a:r>
            <a:r>
              <a:rPr lang="en-US" sz="1400" i="1" dirty="0">
                <a:latin typeface="Times New Roman" panose="02020603050405020304" pitchFamily="18" charset="0"/>
                <a:ea typeface="Times New Roman" panose="02020603050405020304" pitchFamily="18" charset="0"/>
              </a:rPr>
              <a:t>Weld Pool Segregation During the Welding of Low Alloy Steels with Austenitic Electrodes</a:t>
            </a:r>
            <a:endParaRPr lang="es-ES" sz="1400" dirty="0"/>
          </a:p>
        </p:txBody>
      </p:sp>
    </p:spTree>
    <p:extLst>
      <p:ext uri="{BB962C8B-B14F-4D97-AF65-F5344CB8AC3E}">
        <p14:creationId xmlns:p14="http://schemas.microsoft.com/office/powerpoint/2010/main" val="3316152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2082FD7D-7C90-4626-A6B6-E135C4AE366A}" type="slidenum">
              <a:rPr lang="es-EC" smtClean="0"/>
              <a:t>28</a:t>
            </a:fld>
            <a:endParaRPr lang="es-EC"/>
          </a:p>
        </p:txBody>
      </p:sp>
      <p:sp>
        <p:nvSpPr>
          <p:cNvPr id="6" name="Título 1"/>
          <p:cNvSpPr txBox="1">
            <a:spLocks/>
          </p:cNvSpPr>
          <p:nvPr/>
        </p:nvSpPr>
        <p:spPr>
          <a:xfrm>
            <a:off x="0" y="-17416"/>
            <a:ext cx="6979920" cy="8229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EC" dirty="0">
                <a:solidFill>
                  <a:schemeClr val="tx1"/>
                </a:solidFill>
                <a:effectLst>
                  <a:outerShdw blurRad="38100" dist="38100" dir="2700000" algn="tl">
                    <a:srgbClr val="000000">
                      <a:alpha val="43137"/>
                    </a:srgbClr>
                  </a:outerShdw>
                </a:effectLst>
              </a:rPr>
              <a:t>Composición Química</a:t>
            </a:r>
          </a:p>
        </p:txBody>
      </p:sp>
      <p:pic>
        <p:nvPicPr>
          <p:cNvPr id="7" name="Imagen 6">
            <a:extLst>
              <a:ext uri="{FF2B5EF4-FFF2-40B4-BE49-F238E27FC236}">
                <a16:creationId xmlns:a16="http://schemas.microsoft.com/office/drawing/2014/main" id="{D81707D1-D12B-4700-8037-F9DF43937B70}"/>
              </a:ext>
            </a:extLst>
          </p:cNvPr>
          <p:cNvPicPr/>
          <p:nvPr/>
        </p:nvPicPr>
        <p:blipFill rotWithShape="1">
          <a:blip r:embed="rId3">
            <a:extLst>
              <a:ext uri="{28A0092B-C50C-407E-A947-70E740481C1C}">
                <a14:useLocalDpi xmlns:a14="http://schemas.microsoft.com/office/drawing/2010/main" val="0"/>
              </a:ext>
            </a:extLst>
          </a:blip>
          <a:srcRect b="49909"/>
          <a:stretch/>
        </p:blipFill>
        <p:spPr bwMode="auto">
          <a:xfrm>
            <a:off x="2025312" y="978193"/>
            <a:ext cx="7200000" cy="4813007"/>
          </a:xfrm>
          <a:prstGeom prst="rect">
            <a:avLst/>
          </a:prstGeom>
          <a:noFill/>
          <a:ln>
            <a:noFill/>
          </a:ln>
        </p:spPr>
      </p:pic>
      <p:pic>
        <p:nvPicPr>
          <p:cNvPr id="8" name="Imagen 7">
            <a:extLst>
              <a:ext uri="{FF2B5EF4-FFF2-40B4-BE49-F238E27FC236}">
                <a16:creationId xmlns:a16="http://schemas.microsoft.com/office/drawing/2014/main" id="{0955582D-29A9-493C-B535-5902F0BA7A9A}"/>
              </a:ext>
            </a:extLst>
          </p:cNvPr>
          <p:cNvPicPr/>
          <p:nvPr/>
        </p:nvPicPr>
        <p:blipFill rotWithShape="1">
          <a:blip r:embed="rId3">
            <a:extLst>
              <a:ext uri="{28A0092B-C50C-407E-A947-70E740481C1C}">
                <a14:useLocalDpi xmlns:a14="http://schemas.microsoft.com/office/drawing/2010/main" val="0"/>
              </a:ext>
            </a:extLst>
          </a:blip>
          <a:srcRect t="89056"/>
          <a:stretch/>
        </p:blipFill>
        <p:spPr bwMode="auto">
          <a:xfrm>
            <a:off x="2025312" y="5791200"/>
            <a:ext cx="7200000" cy="1024061"/>
          </a:xfrm>
          <a:prstGeom prst="rect">
            <a:avLst/>
          </a:prstGeom>
          <a:noFill/>
          <a:ln>
            <a:noFill/>
          </a:ln>
        </p:spPr>
      </p:pic>
    </p:spTree>
    <p:extLst>
      <p:ext uri="{BB962C8B-B14F-4D97-AF65-F5344CB8AC3E}">
        <p14:creationId xmlns:p14="http://schemas.microsoft.com/office/powerpoint/2010/main" val="3122038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0ECD5167-DEB9-4757-87DD-3D4145C0B25D}"/>
              </a:ext>
            </a:extLst>
          </p:cNvPr>
          <p:cNvSpPr>
            <a:spLocks noGrp="1"/>
          </p:cNvSpPr>
          <p:nvPr>
            <p:ph type="sldNum" sz="quarter" idx="12"/>
          </p:nvPr>
        </p:nvSpPr>
        <p:spPr/>
        <p:txBody>
          <a:bodyPr/>
          <a:lstStyle/>
          <a:p>
            <a:fld id="{2082FD7D-7C90-4626-A6B6-E135C4AE366A}" type="slidenum">
              <a:rPr lang="es-EC" smtClean="0"/>
              <a:t>29</a:t>
            </a:fld>
            <a:endParaRPr lang="es-EC"/>
          </a:p>
        </p:txBody>
      </p:sp>
      <p:pic>
        <p:nvPicPr>
          <p:cNvPr id="6" name="Imagen 5">
            <a:extLst>
              <a:ext uri="{FF2B5EF4-FFF2-40B4-BE49-F238E27FC236}">
                <a16:creationId xmlns:a16="http://schemas.microsoft.com/office/drawing/2014/main" id="{42307E51-BA17-4F7B-AE2D-85821BEB985C}"/>
              </a:ext>
            </a:extLst>
          </p:cNvPr>
          <p:cNvPicPr/>
          <p:nvPr/>
        </p:nvPicPr>
        <p:blipFill rotWithShape="1">
          <a:blip r:embed="rId2">
            <a:extLst>
              <a:ext uri="{28A0092B-C50C-407E-A947-70E740481C1C}">
                <a14:useLocalDpi xmlns:a14="http://schemas.microsoft.com/office/drawing/2010/main" val="0"/>
              </a:ext>
            </a:extLst>
          </a:blip>
          <a:srcRect t="50273" b="-1"/>
          <a:stretch/>
        </p:blipFill>
        <p:spPr bwMode="auto">
          <a:xfrm>
            <a:off x="2013586" y="2004646"/>
            <a:ext cx="7200000" cy="4775443"/>
          </a:xfrm>
          <a:prstGeom prst="rect">
            <a:avLst/>
          </a:prstGeom>
          <a:noFill/>
          <a:ln>
            <a:noFill/>
          </a:ln>
        </p:spPr>
      </p:pic>
      <p:pic>
        <p:nvPicPr>
          <p:cNvPr id="7" name="Imagen 6">
            <a:extLst>
              <a:ext uri="{FF2B5EF4-FFF2-40B4-BE49-F238E27FC236}">
                <a16:creationId xmlns:a16="http://schemas.microsoft.com/office/drawing/2014/main" id="{8FB20E9E-CD6B-4AFD-AEC1-03145A5239AB}"/>
              </a:ext>
            </a:extLst>
          </p:cNvPr>
          <p:cNvPicPr/>
          <p:nvPr/>
        </p:nvPicPr>
        <p:blipFill rotWithShape="1">
          <a:blip r:embed="rId2">
            <a:extLst>
              <a:ext uri="{28A0092B-C50C-407E-A947-70E740481C1C}">
                <a14:useLocalDpi xmlns:a14="http://schemas.microsoft.com/office/drawing/2010/main" val="0"/>
              </a:ext>
            </a:extLst>
          </a:blip>
          <a:srcRect b="88992"/>
          <a:stretch/>
        </p:blipFill>
        <p:spPr bwMode="auto">
          <a:xfrm>
            <a:off x="2013586" y="937847"/>
            <a:ext cx="7200000" cy="1066800"/>
          </a:xfrm>
          <a:prstGeom prst="rect">
            <a:avLst/>
          </a:prstGeom>
          <a:noFill/>
          <a:ln>
            <a:noFill/>
          </a:ln>
        </p:spPr>
      </p:pic>
      <p:sp>
        <p:nvSpPr>
          <p:cNvPr id="8" name="Título 1">
            <a:extLst>
              <a:ext uri="{FF2B5EF4-FFF2-40B4-BE49-F238E27FC236}">
                <a16:creationId xmlns:a16="http://schemas.microsoft.com/office/drawing/2014/main" id="{6CAD7FF9-79D8-44EB-B40D-22DE8283B46E}"/>
              </a:ext>
            </a:extLst>
          </p:cNvPr>
          <p:cNvSpPr txBox="1">
            <a:spLocks/>
          </p:cNvSpPr>
          <p:nvPr/>
        </p:nvSpPr>
        <p:spPr>
          <a:xfrm>
            <a:off x="0" y="-17416"/>
            <a:ext cx="6979920" cy="8229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EC" dirty="0">
                <a:solidFill>
                  <a:schemeClr val="tx1"/>
                </a:solidFill>
                <a:effectLst>
                  <a:outerShdw blurRad="38100" dist="38100" dir="2700000" algn="tl">
                    <a:srgbClr val="000000">
                      <a:alpha val="43137"/>
                    </a:srgbClr>
                  </a:outerShdw>
                </a:effectLst>
              </a:rPr>
              <a:t>Composición Química</a:t>
            </a:r>
          </a:p>
        </p:txBody>
      </p:sp>
    </p:spTree>
    <p:extLst>
      <p:ext uri="{BB962C8B-B14F-4D97-AF65-F5344CB8AC3E}">
        <p14:creationId xmlns:p14="http://schemas.microsoft.com/office/powerpoint/2010/main" val="3267746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74320" y="1282120"/>
            <a:ext cx="10844834" cy="3742726"/>
          </a:xfrm>
        </p:spPr>
        <p:txBody>
          <a:bodyPr>
            <a:normAutofit/>
          </a:bodyPr>
          <a:lstStyle/>
          <a:p>
            <a:pPr marL="0" indent="0">
              <a:buNone/>
            </a:pPr>
            <a:r>
              <a:rPr lang="es-EC" sz="4000" dirty="0">
                <a:solidFill>
                  <a:schemeClr val="tx1"/>
                </a:solidFill>
                <a:effectLst>
                  <a:outerShdw blurRad="38100" dist="38100" dir="2700000" algn="tl">
                    <a:srgbClr val="000000">
                      <a:alpha val="43137"/>
                    </a:srgbClr>
                  </a:outerShdw>
                </a:effectLst>
              </a:rPr>
              <a:t>Objetivo General</a:t>
            </a:r>
          </a:p>
          <a:p>
            <a:pPr marL="0" indent="0">
              <a:buNone/>
            </a:pPr>
            <a:endParaRPr lang="es-EC" sz="3200" dirty="0">
              <a:solidFill>
                <a:schemeClr val="tx1"/>
              </a:solidFill>
            </a:endParaRPr>
          </a:p>
          <a:p>
            <a:pPr lvl="0" algn="just"/>
            <a:r>
              <a:rPr lang="es-EC" sz="3200" dirty="0">
                <a:solidFill>
                  <a:schemeClr val="tx1"/>
                </a:solidFill>
              </a:rPr>
              <a:t>Evaluar los cambios metalúrgicos de la soldadura de recubrimiento sobre un acero de baja aleación y alta resistencia utilizando la técnica de soldadura por revenido con un solo tipo de electrodo de acero inoxidable</a:t>
            </a:r>
          </a:p>
          <a:p>
            <a:pPr marL="0" indent="0">
              <a:buNone/>
            </a:pPr>
            <a:endParaRPr lang="es-EC" sz="3200" dirty="0">
              <a:solidFill>
                <a:schemeClr val="tx1"/>
              </a:solidFill>
            </a:endParaRPr>
          </a:p>
        </p:txBody>
      </p:sp>
      <p:sp>
        <p:nvSpPr>
          <p:cNvPr id="5" name="Título 1"/>
          <p:cNvSpPr>
            <a:spLocks noGrp="1"/>
          </p:cNvSpPr>
          <p:nvPr>
            <p:ph type="title"/>
          </p:nvPr>
        </p:nvSpPr>
        <p:spPr>
          <a:xfrm>
            <a:off x="274320" y="0"/>
            <a:ext cx="10515600" cy="838200"/>
          </a:xfrm>
        </p:spPr>
        <p:txBody>
          <a:bodyPr>
            <a:normAutofit/>
          </a:bodyPr>
          <a:lstStyle/>
          <a:p>
            <a:r>
              <a:rPr lang="es-EC" dirty="0">
                <a:solidFill>
                  <a:schemeClr val="tx1"/>
                </a:solidFill>
                <a:effectLst>
                  <a:outerShdw blurRad="38100" dist="38100" dir="2700000" algn="tl">
                    <a:srgbClr val="000000">
                      <a:alpha val="43137"/>
                    </a:srgbClr>
                  </a:outerShdw>
                </a:effectLst>
              </a:rPr>
              <a:t>Objetivos</a:t>
            </a:r>
          </a:p>
        </p:txBody>
      </p:sp>
      <p:sp>
        <p:nvSpPr>
          <p:cNvPr id="2" name="Marcador de número de diapositiva 1"/>
          <p:cNvSpPr>
            <a:spLocks noGrp="1"/>
          </p:cNvSpPr>
          <p:nvPr>
            <p:ph type="sldNum" sz="quarter" idx="12"/>
          </p:nvPr>
        </p:nvSpPr>
        <p:spPr/>
        <p:txBody>
          <a:bodyPr/>
          <a:lstStyle/>
          <a:p>
            <a:fld id="{2082FD7D-7C90-4626-A6B6-E135C4AE366A}" type="slidenum">
              <a:rPr lang="es-EC" smtClean="0"/>
              <a:t>3</a:t>
            </a:fld>
            <a:endParaRPr lang="es-EC"/>
          </a:p>
        </p:txBody>
      </p:sp>
    </p:spTree>
    <p:extLst>
      <p:ext uri="{BB962C8B-B14F-4D97-AF65-F5344CB8AC3E}">
        <p14:creationId xmlns:p14="http://schemas.microsoft.com/office/powerpoint/2010/main" val="106636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0ECD5167-DEB9-4757-87DD-3D4145C0B25D}"/>
              </a:ext>
            </a:extLst>
          </p:cNvPr>
          <p:cNvSpPr>
            <a:spLocks noGrp="1"/>
          </p:cNvSpPr>
          <p:nvPr>
            <p:ph type="sldNum" sz="quarter" idx="12"/>
          </p:nvPr>
        </p:nvSpPr>
        <p:spPr/>
        <p:txBody>
          <a:bodyPr/>
          <a:lstStyle/>
          <a:p>
            <a:fld id="{2082FD7D-7C90-4626-A6B6-E135C4AE366A}" type="slidenum">
              <a:rPr lang="es-EC" smtClean="0"/>
              <a:t>30</a:t>
            </a:fld>
            <a:endParaRPr lang="es-EC"/>
          </a:p>
        </p:txBody>
      </p:sp>
      <p:sp>
        <p:nvSpPr>
          <p:cNvPr id="8" name="Título 1">
            <a:extLst>
              <a:ext uri="{FF2B5EF4-FFF2-40B4-BE49-F238E27FC236}">
                <a16:creationId xmlns:a16="http://schemas.microsoft.com/office/drawing/2014/main" id="{6CAD7FF9-79D8-44EB-B40D-22DE8283B46E}"/>
              </a:ext>
            </a:extLst>
          </p:cNvPr>
          <p:cNvSpPr txBox="1">
            <a:spLocks/>
          </p:cNvSpPr>
          <p:nvPr/>
        </p:nvSpPr>
        <p:spPr>
          <a:xfrm>
            <a:off x="0" y="-17416"/>
            <a:ext cx="6979920" cy="8229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EC" dirty="0">
                <a:solidFill>
                  <a:schemeClr val="tx1"/>
                </a:solidFill>
                <a:effectLst>
                  <a:outerShdw blurRad="38100" dist="38100" dir="2700000" algn="tl">
                    <a:srgbClr val="000000">
                      <a:alpha val="43137"/>
                    </a:srgbClr>
                  </a:outerShdw>
                </a:effectLst>
              </a:rPr>
              <a:t>Análisis del cromo</a:t>
            </a:r>
          </a:p>
        </p:txBody>
      </p:sp>
      <mc:AlternateContent xmlns:mc="http://schemas.openxmlformats.org/markup-compatibility/2006" xmlns:a14="http://schemas.microsoft.com/office/drawing/2010/main">
        <mc:Choice Requires="a14">
          <p:graphicFrame>
            <p:nvGraphicFramePr>
              <p:cNvPr id="2" name="Tabla 1">
                <a:extLst>
                  <a:ext uri="{FF2B5EF4-FFF2-40B4-BE49-F238E27FC236}">
                    <a16:creationId xmlns:a16="http://schemas.microsoft.com/office/drawing/2014/main" id="{41AE5836-12E2-4343-8123-44B81DB4D60A}"/>
                  </a:ext>
                </a:extLst>
              </p:cNvPr>
              <p:cNvGraphicFramePr>
                <a:graphicFrameLocks noGrp="1"/>
              </p:cNvGraphicFramePr>
              <p:nvPr>
                <p:extLst>
                  <p:ext uri="{D42A27DB-BD31-4B8C-83A1-F6EECF244321}">
                    <p14:modId xmlns:p14="http://schemas.microsoft.com/office/powerpoint/2010/main" val="3173964048"/>
                  </p:ext>
                </p:extLst>
              </p:nvPr>
            </p:nvGraphicFramePr>
            <p:xfrm>
              <a:off x="333766" y="1646020"/>
              <a:ext cx="4390634" cy="2996317"/>
            </p:xfrm>
            <a:graphic>
              <a:graphicData uri="http://schemas.openxmlformats.org/drawingml/2006/table">
                <a:tbl>
                  <a:tblPr firstRow="1" firstCol="1" bandRow="1">
                    <a:tableStyleId>{8A107856-5554-42FB-B03E-39F5DBC370BA}</a:tableStyleId>
                  </a:tblPr>
                  <a:tblGrid>
                    <a:gridCol w="1527140">
                      <a:extLst>
                        <a:ext uri="{9D8B030D-6E8A-4147-A177-3AD203B41FA5}">
                          <a16:colId xmlns:a16="http://schemas.microsoft.com/office/drawing/2014/main" val="3522835940"/>
                        </a:ext>
                      </a:extLst>
                    </a:gridCol>
                    <a:gridCol w="1221396">
                      <a:extLst>
                        <a:ext uri="{9D8B030D-6E8A-4147-A177-3AD203B41FA5}">
                          <a16:colId xmlns:a16="http://schemas.microsoft.com/office/drawing/2014/main" val="3035502142"/>
                        </a:ext>
                      </a:extLst>
                    </a:gridCol>
                    <a:gridCol w="1642098">
                      <a:extLst>
                        <a:ext uri="{9D8B030D-6E8A-4147-A177-3AD203B41FA5}">
                          <a16:colId xmlns:a16="http://schemas.microsoft.com/office/drawing/2014/main" val="1701959768"/>
                        </a:ext>
                      </a:extLst>
                    </a:gridCol>
                  </a:tblGrid>
                  <a:tr h="779983">
                    <a:tc>
                      <a:txBody>
                        <a:bodyPr/>
                        <a:lstStyle/>
                        <a:p>
                          <a:pPr indent="323850" algn="ctr">
                            <a:lnSpc>
                              <a:spcPct val="107000"/>
                            </a:lnSpc>
                            <a:spcAft>
                              <a:spcPts val="0"/>
                            </a:spcAft>
                          </a:pPr>
                          <a:r>
                            <a:rPr lang="es-EC" sz="1200" dirty="0">
                              <a:effectLst/>
                              <a:latin typeface="Adobe Myungjo Std M" panose="02020600000000000000" pitchFamily="18" charset="-128"/>
                              <a:ea typeface="Adobe Myungjo Std M" panose="02020600000000000000" pitchFamily="18" charset="-128"/>
                            </a:rPr>
                            <a:t>Distancia (</a:t>
                          </a:r>
                          <a:r>
                            <a:rPr lang="es-EC" sz="1200" dirty="0" err="1">
                              <a:effectLst/>
                              <a:latin typeface="Adobe Myungjo Std M" panose="02020600000000000000" pitchFamily="18" charset="-128"/>
                              <a:ea typeface="Adobe Myungjo Std M" panose="02020600000000000000" pitchFamily="18" charset="-128"/>
                            </a:rPr>
                            <a:t>um</a:t>
                          </a:r>
                          <a:r>
                            <a:rPr lang="es-EC" sz="1200" dirty="0">
                              <a:effectLst/>
                              <a:latin typeface="Adobe Myungjo Std M" panose="02020600000000000000" pitchFamily="18" charset="-128"/>
                              <a:ea typeface="Adobe Myungjo Std M" panose="02020600000000000000" pitchFamily="18" charset="-128"/>
                            </a:rPr>
                            <a:t>)</a:t>
                          </a:r>
                          <a:endParaRPr lang="es-ES" sz="12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C" sz="1200" dirty="0">
                              <a:effectLst/>
                              <a:latin typeface="Adobe Myungjo Std M" panose="02020600000000000000" pitchFamily="18" charset="-128"/>
                              <a:ea typeface="Adobe Myungjo Std M" panose="02020600000000000000" pitchFamily="18" charset="-128"/>
                            </a:rPr>
                            <a:t>%Cr</a:t>
                          </a:r>
                          <a:endParaRPr lang="es-ES" sz="12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𝟏</m:t>
                                </m:r>
                                <m:r>
                                  <a:rPr lang="es-EC" sz="1200">
                                    <a:effectLst/>
                                    <a:latin typeface="Cambria Math" panose="02040503050406030204" pitchFamily="18" charset="0"/>
                                  </a:rPr>
                                  <m:t>−</m:t>
                                </m:r>
                                <m:f>
                                  <m:fPr>
                                    <m:ctrlPr>
                                      <a:rPr lang="es-ES" sz="1200" i="1">
                                        <a:effectLst/>
                                        <a:latin typeface="Cambria Math" panose="02040503050406030204" pitchFamily="18" charset="0"/>
                                      </a:rPr>
                                    </m:ctrlPr>
                                  </m:fPr>
                                  <m:num>
                                    <m:sSub>
                                      <m:sSubPr>
                                        <m:ctrlPr>
                                          <a:rPr lang="es-ES" sz="1200" i="1">
                                            <a:effectLst/>
                                            <a:latin typeface="Cambria Math" panose="02040503050406030204" pitchFamily="18" charset="0"/>
                                          </a:rPr>
                                        </m:ctrlPr>
                                      </m:sSubPr>
                                      <m:e>
                                        <m:r>
                                          <a:rPr lang="es-ES" sz="1200">
                                            <a:effectLst/>
                                            <a:latin typeface="Cambria Math" panose="02040503050406030204" pitchFamily="18" charset="0"/>
                                          </a:rPr>
                                          <m:t>𝑪</m:t>
                                        </m:r>
                                      </m:e>
                                      <m:sub>
                                        <m:r>
                                          <a:rPr lang="es-ES" sz="1200">
                                            <a:effectLst/>
                                            <a:latin typeface="Cambria Math" panose="02040503050406030204" pitchFamily="18" charset="0"/>
                                          </a:rPr>
                                          <m:t>𝒔</m:t>
                                        </m:r>
                                      </m:sub>
                                    </m:sSub>
                                  </m:num>
                                  <m:den>
                                    <m:sSub>
                                      <m:sSubPr>
                                        <m:ctrlPr>
                                          <a:rPr lang="es-ES" sz="1200" i="1">
                                            <a:effectLst/>
                                            <a:latin typeface="Cambria Math" panose="02040503050406030204" pitchFamily="18" charset="0"/>
                                          </a:rPr>
                                        </m:ctrlPr>
                                      </m:sSubPr>
                                      <m:e>
                                        <m:r>
                                          <a:rPr lang="es-ES" sz="1200">
                                            <a:effectLst/>
                                            <a:latin typeface="Cambria Math" panose="02040503050406030204" pitchFamily="18" charset="0"/>
                                          </a:rPr>
                                          <m:t>𝑪</m:t>
                                        </m:r>
                                      </m:e>
                                      <m:sub>
                                        <m:r>
                                          <a:rPr lang="es-ES" sz="1200">
                                            <a:effectLst/>
                                            <a:latin typeface="Cambria Math" panose="02040503050406030204" pitchFamily="18" charset="0"/>
                                          </a:rPr>
                                          <m:t>𝒐</m:t>
                                        </m:r>
                                      </m:sub>
                                    </m:sSub>
                                  </m:den>
                                </m:f>
                              </m:oMath>
                            </m:oMathPara>
                          </a14:m>
                          <a:endParaRPr lang="es-ES" sz="12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247750123"/>
                      </a:ext>
                    </a:extLst>
                  </a:tr>
                  <a:tr h="369389">
                    <a:tc>
                      <a:txBody>
                        <a:bodyPr/>
                        <a:lstStyle/>
                        <a:p>
                          <a:pPr indent="323850" algn="ctr">
                            <a:lnSpc>
                              <a:spcPct val="107000"/>
                            </a:lnSpc>
                            <a:spcAft>
                              <a:spcPts val="0"/>
                            </a:spcAft>
                          </a:pPr>
                          <a:r>
                            <a:rPr lang="es-ES" sz="1200" dirty="0">
                              <a:effectLst/>
                              <a:latin typeface="Adobe Myungjo Std M" panose="02020600000000000000" pitchFamily="18" charset="-128"/>
                              <a:ea typeface="Adobe Myungjo Std M" panose="02020600000000000000" pitchFamily="18" charset="-128"/>
                            </a:rPr>
                            <a:t>0</a:t>
                          </a:r>
                          <a:endParaRPr lang="es-ES" sz="12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200" dirty="0">
                              <a:effectLst/>
                              <a:latin typeface="Adobe Myungjo Std M" panose="02020600000000000000" pitchFamily="18" charset="-128"/>
                              <a:ea typeface="Adobe Myungjo Std M" panose="02020600000000000000" pitchFamily="18" charset="-128"/>
                            </a:rPr>
                            <a:t>2.27</a:t>
                          </a:r>
                          <a:endParaRPr lang="es-ES" sz="12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200" dirty="0">
                              <a:effectLst/>
                              <a:latin typeface="Adobe Myungjo Std M" panose="02020600000000000000" pitchFamily="18" charset="-128"/>
                              <a:ea typeface="Adobe Myungjo Std M" panose="02020600000000000000" pitchFamily="18" charset="-128"/>
                            </a:rPr>
                            <a:t>0.88</a:t>
                          </a:r>
                          <a:endParaRPr lang="es-ES" sz="12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362273246"/>
                      </a:ext>
                    </a:extLst>
                  </a:tr>
                  <a:tr h="369389">
                    <a:tc>
                      <a:txBody>
                        <a:bodyPr/>
                        <a:lstStyle/>
                        <a:p>
                          <a:pPr indent="323850" algn="ctr">
                            <a:lnSpc>
                              <a:spcPct val="107000"/>
                            </a:lnSpc>
                            <a:spcAft>
                              <a:spcPts val="0"/>
                            </a:spcAft>
                          </a:pPr>
                          <a:r>
                            <a:rPr lang="es-ES" sz="1200">
                              <a:effectLst/>
                              <a:latin typeface="Adobe Myungjo Std M" panose="02020600000000000000" pitchFamily="18" charset="-128"/>
                              <a:ea typeface="Adobe Myungjo Std M" panose="02020600000000000000" pitchFamily="18" charset="-128"/>
                            </a:rPr>
                            <a:t>29</a:t>
                          </a:r>
                          <a:endParaRPr lang="es-ES" sz="120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200" dirty="0">
                              <a:effectLst/>
                              <a:latin typeface="Adobe Myungjo Std M" panose="02020600000000000000" pitchFamily="18" charset="-128"/>
                              <a:ea typeface="Adobe Myungjo Std M" panose="02020600000000000000" pitchFamily="18" charset="-128"/>
                            </a:rPr>
                            <a:t>6.20</a:t>
                          </a:r>
                          <a:endParaRPr lang="es-ES" sz="12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200" dirty="0">
                              <a:effectLst/>
                              <a:latin typeface="Adobe Myungjo Std M" panose="02020600000000000000" pitchFamily="18" charset="-128"/>
                              <a:ea typeface="Adobe Myungjo Std M" panose="02020600000000000000" pitchFamily="18" charset="-128"/>
                            </a:rPr>
                            <a:t>0.67</a:t>
                          </a:r>
                          <a:endParaRPr lang="es-ES" sz="12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331111207"/>
                      </a:ext>
                    </a:extLst>
                  </a:tr>
                  <a:tr h="369389">
                    <a:tc>
                      <a:txBody>
                        <a:bodyPr/>
                        <a:lstStyle/>
                        <a:p>
                          <a:pPr indent="323850" algn="ctr">
                            <a:lnSpc>
                              <a:spcPct val="107000"/>
                            </a:lnSpc>
                            <a:spcAft>
                              <a:spcPts val="0"/>
                            </a:spcAft>
                          </a:pPr>
                          <a:r>
                            <a:rPr lang="es-ES" sz="1200">
                              <a:effectLst/>
                              <a:latin typeface="Adobe Myungjo Std M" panose="02020600000000000000" pitchFamily="18" charset="-128"/>
                              <a:ea typeface="Adobe Myungjo Std M" panose="02020600000000000000" pitchFamily="18" charset="-128"/>
                            </a:rPr>
                            <a:t>47</a:t>
                          </a:r>
                          <a:endParaRPr lang="es-ES" sz="120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200" dirty="0">
                              <a:effectLst/>
                              <a:latin typeface="Adobe Myungjo Std M" panose="02020600000000000000" pitchFamily="18" charset="-128"/>
                              <a:ea typeface="Adobe Myungjo Std M" panose="02020600000000000000" pitchFamily="18" charset="-128"/>
                            </a:rPr>
                            <a:t>14.22</a:t>
                          </a:r>
                          <a:endParaRPr lang="es-ES" sz="12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200" dirty="0">
                              <a:effectLst/>
                              <a:latin typeface="Adobe Myungjo Std M" panose="02020600000000000000" pitchFamily="18" charset="-128"/>
                              <a:ea typeface="Adobe Myungjo Std M" panose="02020600000000000000" pitchFamily="18" charset="-128"/>
                            </a:rPr>
                            <a:t>0.24</a:t>
                          </a:r>
                          <a:endParaRPr lang="es-ES" sz="12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513904562"/>
                      </a:ext>
                    </a:extLst>
                  </a:tr>
                  <a:tr h="369389">
                    <a:tc>
                      <a:txBody>
                        <a:bodyPr/>
                        <a:lstStyle/>
                        <a:p>
                          <a:pPr indent="323850" algn="ctr">
                            <a:lnSpc>
                              <a:spcPct val="107000"/>
                            </a:lnSpc>
                            <a:spcAft>
                              <a:spcPts val="0"/>
                            </a:spcAft>
                          </a:pPr>
                          <a:r>
                            <a:rPr lang="es-ES" sz="1200">
                              <a:effectLst/>
                              <a:latin typeface="Adobe Myungjo Std M" panose="02020600000000000000" pitchFamily="18" charset="-128"/>
                              <a:ea typeface="Adobe Myungjo Std M" panose="02020600000000000000" pitchFamily="18" charset="-128"/>
                            </a:rPr>
                            <a:t>59</a:t>
                          </a:r>
                          <a:endParaRPr lang="es-ES" sz="120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200" dirty="0">
                              <a:effectLst/>
                              <a:latin typeface="Adobe Myungjo Std M" panose="02020600000000000000" pitchFamily="18" charset="-128"/>
                              <a:ea typeface="Adobe Myungjo Std M" panose="02020600000000000000" pitchFamily="18" charset="-128"/>
                            </a:rPr>
                            <a:t>11.60</a:t>
                          </a:r>
                          <a:endParaRPr lang="es-ES" sz="12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200" dirty="0">
                              <a:effectLst/>
                              <a:latin typeface="Adobe Myungjo Std M" panose="02020600000000000000" pitchFamily="18" charset="-128"/>
                              <a:ea typeface="Adobe Myungjo Std M" panose="02020600000000000000" pitchFamily="18" charset="-128"/>
                            </a:rPr>
                            <a:t>0.38</a:t>
                          </a:r>
                          <a:endParaRPr lang="es-ES" sz="12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794464879"/>
                      </a:ext>
                    </a:extLst>
                  </a:tr>
                  <a:tr h="369389">
                    <a:tc>
                      <a:txBody>
                        <a:bodyPr/>
                        <a:lstStyle/>
                        <a:p>
                          <a:pPr indent="323850" algn="ctr">
                            <a:lnSpc>
                              <a:spcPct val="107000"/>
                            </a:lnSpc>
                            <a:spcAft>
                              <a:spcPts val="0"/>
                            </a:spcAft>
                          </a:pPr>
                          <a:r>
                            <a:rPr lang="es-ES" sz="1200">
                              <a:effectLst/>
                              <a:latin typeface="Adobe Myungjo Std M" panose="02020600000000000000" pitchFamily="18" charset="-128"/>
                              <a:ea typeface="Adobe Myungjo Std M" panose="02020600000000000000" pitchFamily="18" charset="-128"/>
                            </a:rPr>
                            <a:t>73</a:t>
                          </a:r>
                          <a:endParaRPr lang="es-ES" sz="120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200" dirty="0">
                              <a:effectLst/>
                              <a:latin typeface="Adobe Myungjo Std M" panose="02020600000000000000" pitchFamily="18" charset="-128"/>
                              <a:ea typeface="Adobe Myungjo Std M" panose="02020600000000000000" pitchFamily="18" charset="-128"/>
                            </a:rPr>
                            <a:t>16.83</a:t>
                          </a:r>
                          <a:endParaRPr lang="es-ES" sz="12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200" dirty="0">
                              <a:effectLst/>
                              <a:latin typeface="Adobe Myungjo Std M" panose="02020600000000000000" pitchFamily="18" charset="-128"/>
                              <a:ea typeface="Adobe Myungjo Std M" panose="02020600000000000000" pitchFamily="18" charset="-128"/>
                            </a:rPr>
                            <a:t>0.09</a:t>
                          </a:r>
                          <a:endParaRPr lang="es-ES" sz="12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780374459"/>
                      </a:ext>
                    </a:extLst>
                  </a:tr>
                  <a:tr h="369389">
                    <a:tc>
                      <a:txBody>
                        <a:bodyPr/>
                        <a:lstStyle/>
                        <a:p>
                          <a:pPr indent="323850" algn="ctr">
                            <a:lnSpc>
                              <a:spcPct val="107000"/>
                            </a:lnSpc>
                            <a:spcAft>
                              <a:spcPts val="0"/>
                            </a:spcAft>
                          </a:pPr>
                          <a:r>
                            <a:rPr lang="es-ES" sz="1200">
                              <a:effectLst/>
                              <a:latin typeface="Adobe Myungjo Std M" panose="02020600000000000000" pitchFamily="18" charset="-128"/>
                              <a:ea typeface="Adobe Myungjo Std M" panose="02020600000000000000" pitchFamily="18" charset="-128"/>
                            </a:rPr>
                            <a:t>98</a:t>
                          </a:r>
                          <a:endParaRPr lang="es-ES" sz="120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200">
                              <a:effectLst/>
                              <a:latin typeface="Adobe Myungjo Std M" panose="02020600000000000000" pitchFamily="18" charset="-128"/>
                              <a:ea typeface="Adobe Myungjo Std M" panose="02020600000000000000" pitchFamily="18" charset="-128"/>
                            </a:rPr>
                            <a:t>16.09</a:t>
                          </a:r>
                          <a:endParaRPr lang="es-ES" sz="120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200" dirty="0">
                              <a:effectLst/>
                              <a:latin typeface="Adobe Myungjo Std M" panose="02020600000000000000" pitchFamily="18" charset="-128"/>
                              <a:ea typeface="Adobe Myungjo Std M" panose="02020600000000000000" pitchFamily="18" charset="-128"/>
                            </a:rPr>
                            <a:t>0.13</a:t>
                          </a:r>
                          <a:endParaRPr lang="es-ES" sz="12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970806119"/>
                      </a:ext>
                    </a:extLst>
                  </a:tr>
                </a:tbl>
              </a:graphicData>
            </a:graphic>
          </p:graphicFrame>
        </mc:Choice>
        <mc:Fallback xmlns="">
          <p:graphicFrame>
            <p:nvGraphicFramePr>
              <p:cNvPr id="2" name="Tabla 1">
                <a:extLst>
                  <a:ext uri="{FF2B5EF4-FFF2-40B4-BE49-F238E27FC236}">
                    <a16:creationId xmlns:a16="http://schemas.microsoft.com/office/drawing/2014/main" id="{41AE5836-12E2-4343-8123-44B81DB4D60A}"/>
                  </a:ext>
                </a:extLst>
              </p:cNvPr>
              <p:cNvGraphicFramePr>
                <a:graphicFrameLocks noGrp="1"/>
              </p:cNvGraphicFramePr>
              <p:nvPr>
                <p:extLst>
                  <p:ext uri="{D42A27DB-BD31-4B8C-83A1-F6EECF244321}">
                    <p14:modId xmlns:p14="http://schemas.microsoft.com/office/powerpoint/2010/main" val="3173964048"/>
                  </p:ext>
                </p:extLst>
              </p:nvPr>
            </p:nvGraphicFramePr>
            <p:xfrm>
              <a:off x="333766" y="1646020"/>
              <a:ext cx="4390634" cy="2996317"/>
            </p:xfrm>
            <a:graphic>
              <a:graphicData uri="http://schemas.openxmlformats.org/drawingml/2006/table">
                <a:tbl>
                  <a:tblPr firstRow="1" firstCol="1" bandRow="1">
                    <a:tableStyleId>{8A107856-5554-42FB-B03E-39F5DBC370BA}</a:tableStyleId>
                  </a:tblPr>
                  <a:tblGrid>
                    <a:gridCol w="1527140">
                      <a:extLst>
                        <a:ext uri="{9D8B030D-6E8A-4147-A177-3AD203B41FA5}">
                          <a16:colId xmlns:a16="http://schemas.microsoft.com/office/drawing/2014/main" val="3522835940"/>
                        </a:ext>
                      </a:extLst>
                    </a:gridCol>
                    <a:gridCol w="1221396">
                      <a:extLst>
                        <a:ext uri="{9D8B030D-6E8A-4147-A177-3AD203B41FA5}">
                          <a16:colId xmlns:a16="http://schemas.microsoft.com/office/drawing/2014/main" val="3035502142"/>
                        </a:ext>
                      </a:extLst>
                    </a:gridCol>
                    <a:gridCol w="1642098">
                      <a:extLst>
                        <a:ext uri="{9D8B030D-6E8A-4147-A177-3AD203B41FA5}">
                          <a16:colId xmlns:a16="http://schemas.microsoft.com/office/drawing/2014/main" val="1701959768"/>
                        </a:ext>
                      </a:extLst>
                    </a:gridCol>
                  </a:tblGrid>
                  <a:tr h="779983">
                    <a:tc>
                      <a:txBody>
                        <a:bodyPr/>
                        <a:lstStyle/>
                        <a:p>
                          <a:pPr indent="323850" algn="ctr">
                            <a:lnSpc>
                              <a:spcPct val="107000"/>
                            </a:lnSpc>
                            <a:spcAft>
                              <a:spcPts val="0"/>
                            </a:spcAft>
                          </a:pPr>
                          <a:r>
                            <a:rPr lang="es-EC" sz="1200" dirty="0">
                              <a:effectLst/>
                              <a:latin typeface="Adobe Myungjo Std M" panose="02020600000000000000" pitchFamily="18" charset="-128"/>
                              <a:ea typeface="Adobe Myungjo Std M" panose="02020600000000000000" pitchFamily="18" charset="-128"/>
                            </a:rPr>
                            <a:t>Distancia (</a:t>
                          </a:r>
                          <a:r>
                            <a:rPr lang="es-EC" sz="1200" dirty="0" err="1">
                              <a:effectLst/>
                              <a:latin typeface="Adobe Myungjo Std M" panose="02020600000000000000" pitchFamily="18" charset="-128"/>
                              <a:ea typeface="Adobe Myungjo Std M" panose="02020600000000000000" pitchFamily="18" charset="-128"/>
                            </a:rPr>
                            <a:t>um</a:t>
                          </a:r>
                          <a:r>
                            <a:rPr lang="es-EC" sz="1200" dirty="0">
                              <a:effectLst/>
                              <a:latin typeface="Adobe Myungjo Std M" panose="02020600000000000000" pitchFamily="18" charset="-128"/>
                              <a:ea typeface="Adobe Myungjo Std M" panose="02020600000000000000" pitchFamily="18" charset="-128"/>
                            </a:rPr>
                            <a:t>)</a:t>
                          </a:r>
                          <a:endParaRPr lang="es-ES" sz="12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C" sz="1200" dirty="0">
                              <a:effectLst/>
                              <a:latin typeface="Adobe Myungjo Std M" panose="02020600000000000000" pitchFamily="18" charset="-128"/>
                              <a:ea typeface="Adobe Myungjo Std M" panose="02020600000000000000" pitchFamily="18" charset="-128"/>
                            </a:rPr>
                            <a:t>%Cr</a:t>
                          </a:r>
                          <a:endParaRPr lang="es-ES" sz="12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endParaRPr lang="es-ES"/>
                        </a:p>
                      </a:txBody>
                      <a:tcPr marL="68580" marR="68580" marT="0" marB="0" anchor="ctr">
                        <a:blipFill>
                          <a:blip r:embed="rId2"/>
                          <a:stretch>
                            <a:fillRect l="-167407" t="-1563" r="-1111" b="-285938"/>
                          </a:stretch>
                        </a:blipFill>
                      </a:tcPr>
                    </a:tc>
                    <a:extLst>
                      <a:ext uri="{0D108BD9-81ED-4DB2-BD59-A6C34878D82A}">
                        <a16:rowId xmlns:a16="http://schemas.microsoft.com/office/drawing/2014/main" val="1247750123"/>
                      </a:ext>
                    </a:extLst>
                  </a:tr>
                  <a:tr h="369389">
                    <a:tc>
                      <a:txBody>
                        <a:bodyPr/>
                        <a:lstStyle/>
                        <a:p>
                          <a:pPr indent="323850" algn="ctr">
                            <a:lnSpc>
                              <a:spcPct val="107000"/>
                            </a:lnSpc>
                            <a:spcAft>
                              <a:spcPts val="0"/>
                            </a:spcAft>
                          </a:pPr>
                          <a:r>
                            <a:rPr lang="es-ES" sz="1200" dirty="0">
                              <a:effectLst/>
                              <a:latin typeface="Adobe Myungjo Std M" panose="02020600000000000000" pitchFamily="18" charset="-128"/>
                              <a:ea typeface="Adobe Myungjo Std M" panose="02020600000000000000" pitchFamily="18" charset="-128"/>
                            </a:rPr>
                            <a:t>0</a:t>
                          </a:r>
                          <a:endParaRPr lang="es-ES" sz="12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200" dirty="0">
                              <a:effectLst/>
                              <a:latin typeface="Adobe Myungjo Std M" panose="02020600000000000000" pitchFamily="18" charset="-128"/>
                              <a:ea typeface="Adobe Myungjo Std M" panose="02020600000000000000" pitchFamily="18" charset="-128"/>
                            </a:rPr>
                            <a:t>2.27</a:t>
                          </a:r>
                          <a:endParaRPr lang="es-ES" sz="12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200" dirty="0">
                              <a:effectLst/>
                              <a:latin typeface="Adobe Myungjo Std M" panose="02020600000000000000" pitchFamily="18" charset="-128"/>
                              <a:ea typeface="Adobe Myungjo Std M" panose="02020600000000000000" pitchFamily="18" charset="-128"/>
                            </a:rPr>
                            <a:t>0.88</a:t>
                          </a:r>
                          <a:endParaRPr lang="es-ES" sz="12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362273246"/>
                      </a:ext>
                    </a:extLst>
                  </a:tr>
                  <a:tr h="369389">
                    <a:tc>
                      <a:txBody>
                        <a:bodyPr/>
                        <a:lstStyle/>
                        <a:p>
                          <a:pPr indent="323850" algn="ctr">
                            <a:lnSpc>
                              <a:spcPct val="107000"/>
                            </a:lnSpc>
                            <a:spcAft>
                              <a:spcPts val="0"/>
                            </a:spcAft>
                          </a:pPr>
                          <a:r>
                            <a:rPr lang="es-ES" sz="1200">
                              <a:effectLst/>
                              <a:latin typeface="Adobe Myungjo Std M" panose="02020600000000000000" pitchFamily="18" charset="-128"/>
                              <a:ea typeface="Adobe Myungjo Std M" panose="02020600000000000000" pitchFamily="18" charset="-128"/>
                            </a:rPr>
                            <a:t>29</a:t>
                          </a:r>
                          <a:endParaRPr lang="es-ES" sz="120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200" dirty="0">
                              <a:effectLst/>
                              <a:latin typeface="Adobe Myungjo Std M" panose="02020600000000000000" pitchFamily="18" charset="-128"/>
                              <a:ea typeface="Adobe Myungjo Std M" panose="02020600000000000000" pitchFamily="18" charset="-128"/>
                            </a:rPr>
                            <a:t>6.20</a:t>
                          </a:r>
                          <a:endParaRPr lang="es-ES" sz="12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200" dirty="0">
                              <a:effectLst/>
                              <a:latin typeface="Adobe Myungjo Std M" panose="02020600000000000000" pitchFamily="18" charset="-128"/>
                              <a:ea typeface="Adobe Myungjo Std M" panose="02020600000000000000" pitchFamily="18" charset="-128"/>
                            </a:rPr>
                            <a:t>0.67</a:t>
                          </a:r>
                          <a:endParaRPr lang="es-ES" sz="12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331111207"/>
                      </a:ext>
                    </a:extLst>
                  </a:tr>
                  <a:tr h="369389">
                    <a:tc>
                      <a:txBody>
                        <a:bodyPr/>
                        <a:lstStyle/>
                        <a:p>
                          <a:pPr indent="323850" algn="ctr">
                            <a:lnSpc>
                              <a:spcPct val="107000"/>
                            </a:lnSpc>
                            <a:spcAft>
                              <a:spcPts val="0"/>
                            </a:spcAft>
                          </a:pPr>
                          <a:r>
                            <a:rPr lang="es-ES" sz="1200">
                              <a:effectLst/>
                              <a:latin typeface="Adobe Myungjo Std M" panose="02020600000000000000" pitchFamily="18" charset="-128"/>
                              <a:ea typeface="Adobe Myungjo Std M" panose="02020600000000000000" pitchFamily="18" charset="-128"/>
                            </a:rPr>
                            <a:t>47</a:t>
                          </a:r>
                          <a:endParaRPr lang="es-ES" sz="120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200" dirty="0">
                              <a:effectLst/>
                              <a:latin typeface="Adobe Myungjo Std M" panose="02020600000000000000" pitchFamily="18" charset="-128"/>
                              <a:ea typeface="Adobe Myungjo Std M" panose="02020600000000000000" pitchFamily="18" charset="-128"/>
                            </a:rPr>
                            <a:t>14.22</a:t>
                          </a:r>
                          <a:endParaRPr lang="es-ES" sz="12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200" dirty="0">
                              <a:effectLst/>
                              <a:latin typeface="Adobe Myungjo Std M" panose="02020600000000000000" pitchFamily="18" charset="-128"/>
                              <a:ea typeface="Adobe Myungjo Std M" panose="02020600000000000000" pitchFamily="18" charset="-128"/>
                            </a:rPr>
                            <a:t>0.24</a:t>
                          </a:r>
                          <a:endParaRPr lang="es-ES" sz="12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513904562"/>
                      </a:ext>
                    </a:extLst>
                  </a:tr>
                  <a:tr h="369389">
                    <a:tc>
                      <a:txBody>
                        <a:bodyPr/>
                        <a:lstStyle/>
                        <a:p>
                          <a:pPr indent="323850" algn="ctr">
                            <a:lnSpc>
                              <a:spcPct val="107000"/>
                            </a:lnSpc>
                            <a:spcAft>
                              <a:spcPts val="0"/>
                            </a:spcAft>
                          </a:pPr>
                          <a:r>
                            <a:rPr lang="es-ES" sz="1200">
                              <a:effectLst/>
                              <a:latin typeface="Adobe Myungjo Std M" panose="02020600000000000000" pitchFamily="18" charset="-128"/>
                              <a:ea typeface="Adobe Myungjo Std M" panose="02020600000000000000" pitchFamily="18" charset="-128"/>
                            </a:rPr>
                            <a:t>59</a:t>
                          </a:r>
                          <a:endParaRPr lang="es-ES" sz="120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200" dirty="0">
                              <a:effectLst/>
                              <a:latin typeface="Adobe Myungjo Std M" panose="02020600000000000000" pitchFamily="18" charset="-128"/>
                              <a:ea typeface="Adobe Myungjo Std M" panose="02020600000000000000" pitchFamily="18" charset="-128"/>
                            </a:rPr>
                            <a:t>11.60</a:t>
                          </a:r>
                          <a:endParaRPr lang="es-ES" sz="12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200" dirty="0">
                              <a:effectLst/>
                              <a:latin typeface="Adobe Myungjo Std M" panose="02020600000000000000" pitchFamily="18" charset="-128"/>
                              <a:ea typeface="Adobe Myungjo Std M" panose="02020600000000000000" pitchFamily="18" charset="-128"/>
                            </a:rPr>
                            <a:t>0.38</a:t>
                          </a:r>
                          <a:endParaRPr lang="es-ES" sz="12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794464879"/>
                      </a:ext>
                    </a:extLst>
                  </a:tr>
                  <a:tr h="369389">
                    <a:tc>
                      <a:txBody>
                        <a:bodyPr/>
                        <a:lstStyle/>
                        <a:p>
                          <a:pPr indent="323850" algn="ctr">
                            <a:lnSpc>
                              <a:spcPct val="107000"/>
                            </a:lnSpc>
                            <a:spcAft>
                              <a:spcPts val="0"/>
                            </a:spcAft>
                          </a:pPr>
                          <a:r>
                            <a:rPr lang="es-ES" sz="1200">
                              <a:effectLst/>
                              <a:latin typeface="Adobe Myungjo Std M" panose="02020600000000000000" pitchFamily="18" charset="-128"/>
                              <a:ea typeface="Adobe Myungjo Std M" panose="02020600000000000000" pitchFamily="18" charset="-128"/>
                            </a:rPr>
                            <a:t>73</a:t>
                          </a:r>
                          <a:endParaRPr lang="es-ES" sz="120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200" dirty="0">
                              <a:effectLst/>
                              <a:latin typeface="Adobe Myungjo Std M" panose="02020600000000000000" pitchFamily="18" charset="-128"/>
                              <a:ea typeface="Adobe Myungjo Std M" panose="02020600000000000000" pitchFamily="18" charset="-128"/>
                            </a:rPr>
                            <a:t>16.83</a:t>
                          </a:r>
                          <a:endParaRPr lang="es-ES" sz="12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200" dirty="0">
                              <a:effectLst/>
                              <a:latin typeface="Adobe Myungjo Std M" panose="02020600000000000000" pitchFamily="18" charset="-128"/>
                              <a:ea typeface="Adobe Myungjo Std M" panose="02020600000000000000" pitchFamily="18" charset="-128"/>
                            </a:rPr>
                            <a:t>0.09</a:t>
                          </a:r>
                          <a:endParaRPr lang="es-ES" sz="12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780374459"/>
                      </a:ext>
                    </a:extLst>
                  </a:tr>
                  <a:tr h="369389">
                    <a:tc>
                      <a:txBody>
                        <a:bodyPr/>
                        <a:lstStyle/>
                        <a:p>
                          <a:pPr indent="323850" algn="ctr">
                            <a:lnSpc>
                              <a:spcPct val="107000"/>
                            </a:lnSpc>
                            <a:spcAft>
                              <a:spcPts val="0"/>
                            </a:spcAft>
                          </a:pPr>
                          <a:r>
                            <a:rPr lang="es-ES" sz="1200">
                              <a:effectLst/>
                              <a:latin typeface="Adobe Myungjo Std M" panose="02020600000000000000" pitchFamily="18" charset="-128"/>
                              <a:ea typeface="Adobe Myungjo Std M" panose="02020600000000000000" pitchFamily="18" charset="-128"/>
                            </a:rPr>
                            <a:t>98</a:t>
                          </a:r>
                          <a:endParaRPr lang="es-ES" sz="120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200">
                              <a:effectLst/>
                              <a:latin typeface="Adobe Myungjo Std M" panose="02020600000000000000" pitchFamily="18" charset="-128"/>
                              <a:ea typeface="Adobe Myungjo Std M" panose="02020600000000000000" pitchFamily="18" charset="-128"/>
                            </a:rPr>
                            <a:t>16.09</a:t>
                          </a:r>
                          <a:endParaRPr lang="es-ES" sz="120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200" dirty="0">
                              <a:effectLst/>
                              <a:latin typeface="Adobe Myungjo Std M" panose="02020600000000000000" pitchFamily="18" charset="-128"/>
                              <a:ea typeface="Adobe Myungjo Std M" panose="02020600000000000000" pitchFamily="18" charset="-128"/>
                            </a:rPr>
                            <a:t>0.13</a:t>
                          </a:r>
                          <a:endParaRPr lang="es-ES" sz="12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970806119"/>
                      </a:ext>
                    </a:extLst>
                  </a:tr>
                </a:tbl>
              </a:graphicData>
            </a:graphic>
          </p:graphicFrame>
        </mc:Fallback>
      </mc:AlternateContent>
      <p:graphicFrame>
        <p:nvGraphicFramePr>
          <p:cNvPr id="9" name="Gráfico 8">
            <a:extLst>
              <a:ext uri="{FF2B5EF4-FFF2-40B4-BE49-F238E27FC236}">
                <a16:creationId xmlns:a16="http://schemas.microsoft.com/office/drawing/2014/main" id="{8BEF4879-6902-4FB8-A3EF-AD558CFAC70D}"/>
              </a:ext>
            </a:extLst>
          </p:cNvPr>
          <p:cNvGraphicFramePr/>
          <p:nvPr>
            <p:extLst>
              <p:ext uri="{D42A27DB-BD31-4B8C-83A1-F6EECF244321}">
                <p14:modId xmlns:p14="http://schemas.microsoft.com/office/powerpoint/2010/main" val="55239912"/>
              </p:ext>
            </p:extLst>
          </p:nvPr>
        </p:nvGraphicFramePr>
        <p:xfrm>
          <a:off x="5180012" y="1365578"/>
          <a:ext cx="5760000" cy="3600000"/>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3" name="Rectángulo 2">
                <a:extLst>
                  <a:ext uri="{FF2B5EF4-FFF2-40B4-BE49-F238E27FC236}">
                    <a16:creationId xmlns:a16="http://schemas.microsoft.com/office/drawing/2014/main" id="{A43C4E22-4C25-4DAF-A5BB-0F6C389C8E07}"/>
                  </a:ext>
                </a:extLst>
              </p:cNvPr>
              <p:cNvSpPr/>
              <p:nvPr/>
            </p:nvSpPr>
            <p:spPr>
              <a:xfrm>
                <a:off x="4193398" y="5161340"/>
                <a:ext cx="2421880"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𝛿</m:t>
                      </m:r>
                      <m:r>
                        <a:rPr lang="es-ES" i="0">
                          <a:latin typeface="Cambria Math" panose="02040503050406030204" pitchFamily="18" charset="0"/>
                        </a:rPr>
                        <m:t>=</m:t>
                      </m:r>
                      <m:f>
                        <m:fPr>
                          <m:ctrlPr>
                            <a:rPr lang="es-ES" i="1">
                              <a:latin typeface="Cambria Math" panose="02040503050406030204" pitchFamily="18" charset="0"/>
                            </a:rPr>
                          </m:ctrlPr>
                        </m:fPr>
                        <m:num>
                          <m:r>
                            <a:rPr lang="es-ES" i="0">
                              <a:latin typeface="Cambria Math" panose="02040503050406030204" pitchFamily="18" charset="0"/>
                            </a:rPr>
                            <m:t>1</m:t>
                          </m:r>
                        </m:num>
                        <m:den>
                          <m:r>
                            <a:rPr lang="es-ES" i="0">
                              <a:latin typeface="Cambria Math" panose="02040503050406030204" pitchFamily="18" charset="0"/>
                            </a:rPr>
                            <m:t>0.023 </m:t>
                          </m:r>
                        </m:den>
                      </m:f>
                      <m:r>
                        <a:rPr lang="es-ES" i="0">
                          <a:latin typeface="Cambria Math" panose="02040503050406030204" pitchFamily="18" charset="0"/>
                        </a:rPr>
                        <m:t>≈43.5 </m:t>
                      </m:r>
                      <m:r>
                        <a:rPr lang="es-ES" b="1" i="1">
                          <a:latin typeface="Cambria Math" panose="02040503050406030204" pitchFamily="18" charset="0"/>
                        </a:rPr>
                        <m:t>𝝁</m:t>
                      </m:r>
                      <m:r>
                        <a:rPr lang="es-ES" b="1" i="1">
                          <a:latin typeface="Cambria Math" panose="02040503050406030204" pitchFamily="18" charset="0"/>
                        </a:rPr>
                        <m:t>𝒎</m:t>
                      </m:r>
                    </m:oMath>
                  </m:oMathPara>
                </a14:m>
                <a:endParaRPr lang="es-ES" dirty="0"/>
              </a:p>
            </p:txBody>
          </p:sp>
        </mc:Choice>
        <mc:Fallback xmlns="">
          <p:sp>
            <p:nvSpPr>
              <p:cNvPr id="3" name="Rectángulo 2">
                <a:extLst>
                  <a:ext uri="{FF2B5EF4-FFF2-40B4-BE49-F238E27FC236}">
                    <a16:creationId xmlns:a16="http://schemas.microsoft.com/office/drawing/2014/main" id="{A43C4E22-4C25-4DAF-A5BB-0F6C389C8E07}"/>
                  </a:ext>
                </a:extLst>
              </p:cNvPr>
              <p:cNvSpPr>
                <a:spLocks noRot="1" noChangeAspect="1" noMove="1" noResize="1" noEditPoints="1" noAdjustHandles="1" noChangeArrowheads="1" noChangeShapeType="1" noTextEdit="1"/>
              </p:cNvSpPr>
              <p:nvPr/>
            </p:nvSpPr>
            <p:spPr>
              <a:xfrm>
                <a:off x="4193398" y="5161340"/>
                <a:ext cx="2421880" cy="612732"/>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3D19EC70-F112-4E0B-9651-3F522E462660}"/>
                  </a:ext>
                </a:extLst>
              </p:cNvPr>
              <p:cNvSpPr/>
              <p:nvPr/>
            </p:nvSpPr>
            <p:spPr>
              <a:xfrm>
                <a:off x="7747022" y="1169816"/>
                <a:ext cx="3192990" cy="6594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b="1" i="1">
                          <a:latin typeface="Cambria Math" panose="02040503050406030204" pitchFamily="18" charset="0"/>
                        </a:rPr>
                        <m:t>𝟏</m:t>
                      </m:r>
                      <m:r>
                        <a:rPr lang="es-ES" b="1">
                          <a:latin typeface="Cambria Math" panose="02040503050406030204" pitchFamily="18" charset="0"/>
                        </a:rPr>
                        <m:t>−</m:t>
                      </m:r>
                      <m:f>
                        <m:fPr>
                          <m:ctrlPr>
                            <a:rPr lang="es-ES" b="1" i="1">
                              <a:latin typeface="Cambria Math" panose="02040503050406030204" pitchFamily="18" charset="0"/>
                            </a:rPr>
                          </m:ctrlPr>
                        </m:fPr>
                        <m:num>
                          <m:sSub>
                            <m:sSubPr>
                              <m:ctrlPr>
                                <a:rPr lang="es-ES" b="1" i="1">
                                  <a:latin typeface="Cambria Math" panose="02040503050406030204" pitchFamily="18" charset="0"/>
                                </a:rPr>
                              </m:ctrlPr>
                            </m:sSubPr>
                            <m:e>
                              <m:r>
                                <a:rPr lang="es-ES" b="1" i="1">
                                  <a:latin typeface="Cambria Math" panose="02040503050406030204" pitchFamily="18" charset="0"/>
                                </a:rPr>
                                <m:t>𝑪</m:t>
                              </m:r>
                            </m:e>
                            <m:sub>
                              <m:r>
                                <a:rPr lang="es-ES" b="1" i="1">
                                  <a:latin typeface="Cambria Math" panose="02040503050406030204" pitchFamily="18" charset="0"/>
                                </a:rPr>
                                <m:t>𝒔</m:t>
                              </m:r>
                            </m:sub>
                          </m:sSub>
                        </m:num>
                        <m:den>
                          <m:sSub>
                            <m:sSubPr>
                              <m:ctrlPr>
                                <a:rPr lang="es-ES" b="1" i="1">
                                  <a:latin typeface="Cambria Math" panose="02040503050406030204" pitchFamily="18" charset="0"/>
                                </a:rPr>
                              </m:ctrlPr>
                            </m:sSubPr>
                            <m:e>
                              <m:r>
                                <a:rPr lang="es-ES" b="1" i="1">
                                  <a:latin typeface="Cambria Math" panose="02040503050406030204" pitchFamily="18" charset="0"/>
                                </a:rPr>
                                <m:t>𝑪</m:t>
                              </m:r>
                            </m:e>
                            <m:sub>
                              <m:r>
                                <a:rPr lang="es-ES" b="1" i="1">
                                  <a:latin typeface="Cambria Math" panose="02040503050406030204" pitchFamily="18" charset="0"/>
                                </a:rPr>
                                <m:t>𝒐</m:t>
                              </m:r>
                            </m:sub>
                          </m:sSub>
                        </m:den>
                      </m:f>
                      <m:r>
                        <a:rPr lang="es-ES" b="1">
                          <a:latin typeface="Cambria Math" panose="02040503050406030204" pitchFamily="18" charset="0"/>
                        </a:rPr>
                        <m:t>=</m:t>
                      </m:r>
                      <m:d>
                        <m:dPr>
                          <m:ctrlPr>
                            <a:rPr lang="es-ES" b="1" i="1">
                              <a:latin typeface="Cambria Math" panose="02040503050406030204" pitchFamily="18" charset="0"/>
                            </a:rPr>
                          </m:ctrlPr>
                        </m:dPr>
                        <m:e>
                          <m:r>
                            <a:rPr lang="es-ES" b="1" i="1">
                              <a:latin typeface="Cambria Math" panose="02040503050406030204" pitchFamily="18" charset="0"/>
                            </a:rPr>
                            <m:t>𝟏</m:t>
                          </m:r>
                          <m:r>
                            <a:rPr lang="es-ES" b="1">
                              <a:latin typeface="Cambria Math" panose="02040503050406030204" pitchFamily="18" charset="0"/>
                            </a:rPr>
                            <m:t>−</m:t>
                          </m:r>
                          <m:r>
                            <a:rPr lang="es-ES" b="1" i="1">
                              <a:latin typeface="Cambria Math" panose="02040503050406030204" pitchFamily="18" charset="0"/>
                            </a:rPr>
                            <m:t>𝒌</m:t>
                          </m:r>
                        </m:e>
                      </m:d>
                      <m:r>
                        <a:rPr lang="es-ES" b="1">
                          <a:latin typeface="Cambria Math" panose="02040503050406030204" pitchFamily="18" charset="0"/>
                        </a:rPr>
                        <m:t> </m:t>
                      </m:r>
                      <m:r>
                        <a:rPr lang="es-ES" b="1" i="1">
                          <a:latin typeface="Cambria Math" panose="02040503050406030204" pitchFamily="18" charset="0"/>
                        </a:rPr>
                        <m:t>𝒆𝒙𝒑</m:t>
                      </m:r>
                      <m:d>
                        <m:dPr>
                          <m:ctrlPr>
                            <a:rPr lang="es-ES" b="1" i="1">
                              <a:latin typeface="Cambria Math" panose="02040503050406030204" pitchFamily="18" charset="0"/>
                            </a:rPr>
                          </m:ctrlPr>
                        </m:dPr>
                        <m:e>
                          <m:r>
                            <a:rPr lang="es-ES" b="1">
                              <a:latin typeface="Cambria Math" panose="02040503050406030204" pitchFamily="18" charset="0"/>
                            </a:rPr>
                            <m:t>− </m:t>
                          </m:r>
                          <m:f>
                            <m:fPr>
                              <m:ctrlPr>
                                <a:rPr lang="es-ES" b="1" i="1">
                                  <a:latin typeface="Cambria Math" panose="02040503050406030204" pitchFamily="18" charset="0"/>
                                </a:rPr>
                              </m:ctrlPr>
                            </m:fPr>
                            <m:num>
                              <m:r>
                                <a:rPr lang="es-ES" b="1" i="1">
                                  <a:latin typeface="Cambria Math" panose="02040503050406030204" pitchFamily="18" charset="0"/>
                                </a:rPr>
                                <m:t>𝒙</m:t>
                              </m:r>
                            </m:num>
                            <m:den>
                              <m:r>
                                <a:rPr lang="es-ES" b="1" i="1">
                                  <a:latin typeface="Cambria Math" panose="02040503050406030204" pitchFamily="18" charset="0"/>
                                </a:rPr>
                                <m:t>𝜹</m:t>
                              </m:r>
                            </m:den>
                          </m:f>
                          <m:r>
                            <a:rPr lang="es-ES" b="1">
                              <a:latin typeface="Cambria Math" panose="02040503050406030204" pitchFamily="18" charset="0"/>
                            </a:rPr>
                            <m:t>  </m:t>
                          </m:r>
                        </m:e>
                      </m:d>
                      <m:r>
                        <a:rPr lang="es-ES" b="1">
                          <a:latin typeface="Cambria Math" panose="02040503050406030204" pitchFamily="18" charset="0"/>
                        </a:rPr>
                        <m:t> </m:t>
                      </m:r>
                    </m:oMath>
                  </m:oMathPara>
                </a14:m>
                <a:endParaRPr lang="es-ES" b="1" dirty="0"/>
              </a:p>
            </p:txBody>
          </p:sp>
        </mc:Choice>
        <mc:Fallback xmlns="">
          <p:sp>
            <p:nvSpPr>
              <p:cNvPr id="7" name="Rectángulo 6">
                <a:extLst>
                  <a:ext uri="{FF2B5EF4-FFF2-40B4-BE49-F238E27FC236}">
                    <a16:creationId xmlns:a16="http://schemas.microsoft.com/office/drawing/2014/main" id="{3D19EC70-F112-4E0B-9651-3F522E462660}"/>
                  </a:ext>
                </a:extLst>
              </p:cNvPr>
              <p:cNvSpPr>
                <a:spLocks noRot="1" noChangeAspect="1" noMove="1" noResize="1" noEditPoints="1" noAdjustHandles="1" noChangeArrowheads="1" noChangeShapeType="1" noTextEdit="1"/>
              </p:cNvSpPr>
              <p:nvPr/>
            </p:nvSpPr>
            <p:spPr>
              <a:xfrm>
                <a:off x="7747022" y="1169816"/>
                <a:ext cx="3192990" cy="659411"/>
              </a:xfrm>
              <a:prstGeom prst="rect">
                <a:avLst/>
              </a:prstGeom>
              <a:blipFill>
                <a:blip r:embed="rId5"/>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551562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0ECD5167-DEB9-4757-87DD-3D4145C0B25D}"/>
              </a:ext>
            </a:extLst>
          </p:cNvPr>
          <p:cNvSpPr>
            <a:spLocks noGrp="1"/>
          </p:cNvSpPr>
          <p:nvPr>
            <p:ph type="sldNum" sz="quarter" idx="12"/>
          </p:nvPr>
        </p:nvSpPr>
        <p:spPr/>
        <p:txBody>
          <a:bodyPr/>
          <a:lstStyle/>
          <a:p>
            <a:fld id="{2082FD7D-7C90-4626-A6B6-E135C4AE366A}" type="slidenum">
              <a:rPr lang="es-EC" smtClean="0"/>
              <a:t>31</a:t>
            </a:fld>
            <a:endParaRPr lang="es-EC"/>
          </a:p>
        </p:txBody>
      </p:sp>
      <p:sp>
        <p:nvSpPr>
          <p:cNvPr id="8" name="Título 1">
            <a:extLst>
              <a:ext uri="{FF2B5EF4-FFF2-40B4-BE49-F238E27FC236}">
                <a16:creationId xmlns:a16="http://schemas.microsoft.com/office/drawing/2014/main" id="{6CAD7FF9-79D8-44EB-B40D-22DE8283B46E}"/>
              </a:ext>
            </a:extLst>
          </p:cNvPr>
          <p:cNvSpPr txBox="1">
            <a:spLocks/>
          </p:cNvSpPr>
          <p:nvPr/>
        </p:nvSpPr>
        <p:spPr>
          <a:xfrm>
            <a:off x="0" y="-17416"/>
            <a:ext cx="6979920" cy="8229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EC" dirty="0">
                <a:solidFill>
                  <a:schemeClr val="tx1"/>
                </a:solidFill>
                <a:effectLst>
                  <a:outerShdw blurRad="38100" dist="38100" dir="2700000" algn="tl">
                    <a:srgbClr val="000000">
                      <a:alpha val="43137"/>
                    </a:srgbClr>
                  </a:outerShdw>
                </a:effectLst>
              </a:rPr>
              <a:t>Análisis del níquel</a:t>
            </a:r>
          </a:p>
        </p:txBody>
      </p:sp>
      <mc:AlternateContent xmlns:mc="http://schemas.openxmlformats.org/markup-compatibility/2006" xmlns:a14="http://schemas.microsoft.com/office/drawing/2010/main">
        <mc:Choice Requires="a14">
          <p:graphicFrame>
            <p:nvGraphicFramePr>
              <p:cNvPr id="4" name="Tabla 3">
                <a:extLst>
                  <a:ext uri="{FF2B5EF4-FFF2-40B4-BE49-F238E27FC236}">
                    <a16:creationId xmlns:a16="http://schemas.microsoft.com/office/drawing/2014/main" id="{E6CB5274-7C39-4C0D-AD83-00AA2D4B2AAD}"/>
                  </a:ext>
                </a:extLst>
              </p:cNvPr>
              <p:cNvGraphicFramePr>
                <a:graphicFrameLocks noGrp="1"/>
              </p:cNvGraphicFramePr>
              <p:nvPr>
                <p:extLst>
                  <p:ext uri="{D42A27DB-BD31-4B8C-83A1-F6EECF244321}">
                    <p14:modId xmlns:p14="http://schemas.microsoft.com/office/powerpoint/2010/main" val="3455319912"/>
                  </p:ext>
                </p:extLst>
              </p:nvPr>
            </p:nvGraphicFramePr>
            <p:xfrm>
              <a:off x="368935" y="1646019"/>
              <a:ext cx="4320000" cy="2880002"/>
            </p:xfrm>
            <a:graphic>
              <a:graphicData uri="http://schemas.openxmlformats.org/drawingml/2006/table">
                <a:tbl>
                  <a:tblPr firstRow="1" firstCol="1" bandRow="1">
                    <a:tableStyleId>{BC89EF96-8CEA-46FF-86C4-4CE0E7609802}</a:tableStyleId>
                  </a:tblPr>
                  <a:tblGrid>
                    <a:gridCol w="2073690">
                      <a:extLst>
                        <a:ext uri="{9D8B030D-6E8A-4147-A177-3AD203B41FA5}">
                          <a16:colId xmlns:a16="http://schemas.microsoft.com/office/drawing/2014/main" val="3469371242"/>
                        </a:ext>
                      </a:extLst>
                    </a:gridCol>
                    <a:gridCol w="960125">
                      <a:extLst>
                        <a:ext uri="{9D8B030D-6E8A-4147-A177-3AD203B41FA5}">
                          <a16:colId xmlns:a16="http://schemas.microsoft.com/office/drawing/2014/main" val="2451668232"/>
                        </a:ext>
                      </a:extLst>
                    </a:gridCol>
                    <a:gridCol w="1286185">
                      <a:extLst>
                        <a:ext uri="{9D8B030D-6E8A-4147-A177-3AD203B41FA5}">
                          <a16:colId xmlns:a16="http://schemas.microsoft.com/office/drawing/2014/main" val="174642607"/>
                        </a:ext>
                      </a:extLst>
                    </a:gridCol>
                  </a:tblGrid>
                  <a:tr h="591200">
                    <a:tc>
                      <a:txBody>
                        <a:bodyPr/>
                        <a:lstStyle/>
                        <a:p>
                          <a:pPr indent="323850" algn="ctr">
                            <a:lnSpc>
                              <a:spcPct val="107000"/>
                            </a:lnSpc>
                            <a:spcAft>
                              <a:spcPts val="0"/>
                            </a:spcAft>
                          </a:pPr>
                          <a:r>
                            <a:rPr lang="es-EC" sz="1200" dirty="0">
                              <a:effectLst/>
                              <a:latin typeface="Adobe Myungjo Std M" panose="02020600000000000000" pitchFamily="18" charset="-128"/>
                              <a:ea typeface="Adobe Myungjo Std M" panose="02020600000000000000" pitchFamily="18" charset="-128"/>
                            </a:rPr>
                            <a:t>Distancia (</a:t>
                          </a:r>
                          <a:r>
                            <a:rPr lang="es-EC" sz="1200" dirty="0" err="1">
                              <a:effectLst/>
                              <a:latin typeface="Adobe Myungjo Std M" panose="02020600000000000000" pitchFamily="18" charset="-128"/>
                              <a:ea typeface="Adobe Myungjo Std M" panose="02020600000000000000" pitchFamily="18" charset="-128"/>
                            </a:rPr>
                            <a:t>um</a:t>
                          </a:r>
                          <a:r>
                            <a:rPr lang="es-EC" sz="1200" dirty="0">
                              <a:effectLst/>
                              <a:latin typeface="Adobe Myungjo Std M" panose="02020600000000000000" pitchFamily="18" charset="-128"/>
                              <a:ea typeface="Adobe Myungjo Std M" panose="02020600000000000000" pitchFamily="18" charset="-128"/>
                            </a:rPr>
                            <a:t>)</a:t>
                          </a:r>
                          <a:endParaRPr lang="es-ES" sz="12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C" sz="1200">
                              <a:effectLst/>
                              <a:latin typeface="Adobe Myungjo Std M" panose="02020600000000000000" pitchFamily="18" charset="-128"/>
                              <a:ea typeface="Adobe Myungjo Std M" panose="02020600000000000000" pitchFamily="18" charset="-128"/>
                            </a:rPr>
                            <a:t>%Ni</a:t>
                          </a:r>
                          <a:endParaRPr lang="es-ES" sz="120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𝟏</m:t>
                                </m:r>
                                <m:r>
                                  <a:rPr lang="es-EC" sz="1200">
                                    <a:effectLst/>
                                    <a:latin typeface="Cambria Math" panose="02040503050406030204" pitchFamily="18" charset="0"/>
                                  </a:rPr>
                                  <m:t>−</m:t>
                                </m:r>
                                <m:f>
                                  <m:fPr>
                                    <m:ctrlPr>
                                      <a:rPr lang="es-ES" sz="1200" i="1">
                                        <a:effectLst/>
                                        <a:latin typeface="Cambria Math" panose="02040503050406030204" pitchFamily="18" charset="0"/>
                                      </a:rPr>
                                    </m:ctrlPr>
                                  </m:fPr>
                                  <m:num>
                                    <m:sSub>
                                      <m:sSubPr>
                                        <m:ctrlPr>
                                          <a:rPr lang="es-ES" sz="1200" i="1">
                                            <a:effectLst/>
                                            <a:latin typeface="Cambria Math" panose="02040503050406030204" pitchFamily="18" charset="0"/>
                                          </a:rPr>
                                        </m:ctrlPr>
                                      </m:sSubPr>
                                      <m:e>
                                        <m:r>
                                          <a:rPr lang="es-ES" sz="1200">
                                            <a:effectLst/>
                                            <a:latin typeface="Cambria Math" panose="02040503050406030204" pitchFamily="18" charset="0"/>
                                          </a:rPr>
                                          <m:t>𝑪</m:t>
                                        </m:r>
                                      </m:e>
                                      <m:sub>
                                        <m:r>
                                          <a:rPr lang="es-ES" sz="1200">
                                            <a:effectLst/>
                                            <a:latin typeface="Cambria Math" panose="02040503050406030204" pitchFamily="18" charset="0"/>
                                          </a:rPr>
                                          <m:t>𝒔</m:t>
                                        </m:r>
                                      </m:sub>
                                    </m:sSub>
                                  </m:num>
                                  <m:den>
                                    <m:sSub>
                                      <m:sSubPr>
                                        <m:ctrlPr>
                                          <a:rPr lang="es-ES" sz="1200" i="1">
                                            <a:effectLst/>
                                            <a:latin typeface="Cambria Math" panose="02040503050406030204" pitchFamily="18" charset="0"/>
                                          </a:rPr>
                                        </m:ctrlPr>
                                      </m:sSubPr>
                                      <m:e>
                                        <m:r>
                                          <a:rPr lang="es-ES" sz="1200">
                                            <a:effectLst/>
                                            <a:latin typeface="Cambria Math" panose="02040503050406030204" pitchFamily="18" charset="0"/>
                                          </a:rPr>
                                          <m:t>𝑪</m:t>
                                        </m:r>
                                      </m:e>
                                      <m:sub>
                                        <m:r>
                                          <a:rPr lang="es-ES" sz="1200">
                                            <a:effectLst/>
                                            <a:latin typeface="Cambria Math" panose="02040503050406030204" pitchFamily="18" charset="0"/>
                                          </a:rPr>
                                          <m:t>𝒐</m:t>
                                        </m:r>
                                      </m:sub>
                                    </m:sSub>
                                  </m:den>
                                </m:f>
                              </m:oMath>
                            </m:oMathPara>
                          </a14:m>
                          <a:endParaRPr lang="es-ES" sz="120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62124454"/>
                      </a:ext>
                    </a:extLst>
                  </a:tr>
                  <a:tr h="381467">
                    <a:tc>
                      <a:txBody>
                        <a:bodyPr/>
                        <a:lstStyle/>
                        <a:p>
                          <a:pPr indent="323850" algn="ctr">
                            <a:lnSpc>
                              <a:spcPct val="107000"/>
                            </a:lnSpc>
                            <a:spcAft>
                              <a:spcPts val="0"/>
                            </a:spcAft>
                          </a:pPr>
                          <a:r>
                            <a:rPr lang="es-ES" sz="1200" dirty="0">
                              <a:effectLst/>
                              <a:latin typeface="Adobe Myungjo Std M" panose="02020600000000000000" pitchFamily="18" charset="-128"/>
                              <a:ea typeface="Adobe Myungjo Std M" panose="02020600000000000000" pitchFamily="18" charset="-128"/>
                            </a:rPr>
                            <a:t>0</a:t>
                          </a:r>
                          <a:endParaRPr lang="es-ES" sz="12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200" dirty="0">
                              <a:effectLst/>
                              <a:latin typeface="Adobe Myungjo Std M" panose="02020600000000000000" pitchFamily="18" charset="-128"/>
                              <a:ea typeface="Adobe Myungjo Std M" panose="02020600000000000000" pitchFamily="18" charset="-128"/>
                            </a:rPr>
                            <a:t>1.15</a:t>
                          </a:r>
                          <a:endParaRPr lang="es-ES" sz="12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200">
                              <a:effectLst/>
                              <a:latin typeface="Adobe Myungjo Std M" panose="02020600000000000000" pitchFamily="18" charset="-128"/>
                              <a:ea typeface="Adobe Myungjo Std M" panose="02020600000000000000" pitchFamily="18" charset="-128"/>
                            </a:rPr>
                            <a:t>0.90</a:t>
                          </a:r>
                          <a:endParaRPr lang="es-ES" sz="120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595626760"/>
                      </a:ext>
                    </a:extLst>
                  </a:tr>
                  <a:tr h="381467">
                    <a:tc>
                      <a:txBody>
                        <a:bodyPr/>
                        <a:lstStyle/>
                        <a:p>
                          <a:pPr indent="323850" algn="ctr">
                            <a:lnSpc>
                              <a:spcPct val="107000"/>
                            </a:lnSpc>
                            <a:spcAft>
                              <a:spcPts val="0"/>
                            </a:spcAft>
                          </a:pPr>
                          <a:r>
                            <a:rPr lang="es-ES" sz="1200" dirty="0">
                              <a:effectLst/>
                              <a:latin typeface="Adobe Myungjo Std M" panose="02020600000000000000" pitchFamily="18" charset="-128"/>
                              <a:ea typeface="Adobe Myungjo Std M" panose="02020600000000000000" pitchFamily="18" charset="-128"/>
                            </a:rPr>
                            <a:t>29</a:t>
                          </a:r>
                          <a:endParaRPr lang="es-ES" sz="12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200" dirty="0">
                              <a:effectLst/>
                              <a:latin typeface="Adobe Myungjo Std M" panose="02020600000000000000" pitchFamily="18" charset="-128"/>
                              <a:ea typeface="Adobe Myungjo Std M" panose="02020600000000000000" pitchFamily="18" charset="-128"/>
                            </a:rPr>
                            <a:t>3.94</a:t>
                          </a:r>
                          <a:endParaRPr lang="es-ES" sz="12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200">
                              <a:effectLst/>
                              <a:latin typeface="Adobe Myungjo Std M" panose="02020600000000000000" pitchFamily="18" charset="-128"/>
                              <a:ea typeface="Adobe Myungjo Std M" panose="02020600000000000000" pitchFamily="18" charset="-128"/>
                            </a:rPr>
                            <a:t>0.67</a:t>
                          </a:r>
                          <a:endParaRPr lang="es-ES" sz="120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611565757"/>
                      </a:ext>
                    </a:extLst>
                  </a:tr>
                  <a:tr h="381467">
                    <a:tc>
                      <a:txBody>
                        <a:bodyPr/>
                        <a:lstStyle/>
                        <a:p>
                          <a:pPr indent="323850" algn="ctr">
                            <a:lnSpc>
                              <a:spcPct val="107000"/>
                            </a:lnSpc>
                            <a:spcAft>
                              <a:spcPts val="0"/>
                            </a:spcAft>
                          </a:pPr>
                          <a:r>
                            <a:rPr lang="es-ES" sz="1200">
                              <a:effectLst/>
                              <a:latin typeface="Adobe Myungjo Std M" panose="02020600000000000000" pitchFamily="18" charset="-128"/>
                              <a:ea typeface="Adobe Myungjo Std M" panose="02020600000000000000" pitchFamily="18" charset="-128"/>
                            </a:rPr>
                            <a:t>47</a:t>
                          </a:r>
                          <a:endParaRPr lang="es-ES" sz="120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200" dirty="0">
                              <a:effectLst/>
                              <a:latin typeface="Adobe Myungjo Std M" panose="02020600000000000000" pitchFamily="18" charset="-128"/>
                              <a:ea typeface="Adobe Myungjo Std M" panose="02020600000000000000" pitchFamily="18" charset="-128"/>
                            </a:rPr>
                            <a:t>7.61</a:t>
                          </a:r>
                          <a:endParaRPr lang="es-ES" sz="12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200" dirty="0">
                              <a:effectLst/>
                              <a:latin typeface="Adobe Myungjo Std M" panose="02020600000000000000" pitchFamily="18" charset="-128"/>
                              <a:ea typeface="Adobe Myungjo Std M" panose="02020600000000000000" pitchFamily="18" charset="-128"/>
                            </a:rPr>
                            <a:t>0.36</a:t>
                          </a:r>
                          <a:endParaRPr lang="es-ES" sz="12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472450058"/>
                      </a:ext>
                    </a:extLst>
                  </a:tr>
                  <a:tr h="381467">
                    <a:tc>
                      <a:txBody>
                        <a:bodyPr/>
                        <a:lstStyle/>
                        <a:p>
                          <a:pPr indent="323850" algn="ctr">
                            <a:lnSpc>
                              <a:spcPct val="107000"/>
                            </a:lnSpc>
                            <a:spcAft>
                              <a:spcPts val="0"/>
                            </a:spcAft>
                          </a:pPr>
                          <a:r>
                            <a:rPr lang="es-ES" sz="1200">
                              <a:effectLst/>
                              <a:latin typeface="Adobe Myungjo Std M" panose="02020600000000000000" pitchFamily="18" charset="-128"/>
                              <a:ea typeface="Adobe Myungjo Std M" panose="02020600000000000000" pitchFamily="18" charset="-128"/>
                            </a:rPr>
                            <a:t>59</a:t>
                          </a:r>
                          <a:endParaRPr lang="es-ES" sz="120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200" dirty="0">
                              <a:effectLst/>
                              <a:latin typeface="Adobe Myungjo Std M" panose="02020600000000000000" pitchFamily="18" charset="-128"/>
                              <a:ea typeface="Adobe Myungjo Std M" panose="02020600000000000000" pitchFamily="18" charset="-128"/>
                            </a:rPr>
                            <a:t>6.92</a:t>
                          </a:r>
                          <a:endParaRPr lang="es-ES" sz="12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200" dirty="0">
                              <a:effectLst/>
                              <a:latin typeface="Adobe Myungjo Std M" panose="02020600000000000000" pitchFamily="18" charset="-128"/>
                              <a:ea typeface="Adobe Myungjo Std M" panose="02020600000000000000" pitchFamily="18" charset="-128"/>
                            </a:rPr>
                            <a:t>0.42</a:t>
                          </a:r>
                          <a:endParaRPr lang="es-ES" sz="12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878728133"/>
                      </a:ext>
                    </a:extLst>
                  </a:tr>
                  <a:tr h="381467">
                    <a:tc>
                      <a:txBody>
                        <a:bodyPr/>
                        <a:lstStyle/>
                        <a:p>
                          <a:pPr indent="323850" algn="ctr">
                            <a:lnSpc>
                              <a:spcPct val="107000"/>
                            </a:lnSpc>
                            <a:spcAft>
                              <a:spcPts val="0"/>
                            </a:spcAft>
                          </a:pPr>
                          <a:r>
                            <a:rPr lang="es-ES" sz="1200">
                              <a:effectLst/>
                              <a:latin typeface="Adobe Myungjo Std M" panose="02020600000000000000" pitchFamily="18" charset="-128"/>
                              <a:ea typeface="Adobe Myungjo Std M" panose="02020600000000000000" pitchFamily="18" charset="-128"/>
                            </a:rPr>
                            <a:t>73</a:t>
                          </a:r>
                          <a:endParaRPr lang="es-ES" sz="120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200">
                              <a:effectLst/>
                              <a:latin typeface="Adobe Myungjo Std M" panose="02020600000000000000" pitchFamily="18" charset="-128"/>
                              <a:ea typeface="Adobe Myungjo Std M" panose="02020600000000000000" pitchFamily="18" charset="-128"/>
                            </a:rPr>
                            <a:t>10.03</a:t>
                          </a:r>
                          <a:endParaRPr lang="es-ES" sz="120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200" dirty="0">
                              <a:effectLst/>
                              <a:latin typeface="Adobe Myungjo Std M" panose="02020600000000000000" pitchFamily="18" charset="-128"/>
                              <a:ea typeface="Adobe Myungjo Std M" panose="02020600000000000000" pitchFamily="18" charset="-128"/>
                            </a:rPr>
                            <a:t>0.16</a:t>
                          </a:r>
                          <a:endParaRPr lang="es-ES" sz="12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978115813"/>
                      </a:ext>
                    </a:extLst>
                  </a:tr>
                  <a:tr h="381467">
                    <a:tc>
                      <a:txBody>
                        <a:bodyPr/>
                        <a:lstStyle/>
                        <a:p>
                          <a:pPr indent="323850" algn="ctr">
                            <a:lnSpc>
                              <a:spcPct val="107000"/>
                            </a:lnSpc>
                            <a:spcAft>
                              <a:spcPts val="0"/>
                            </a:spcAft>
                          </a:pPr>
                          <a:r>
                            <a:rPr lang="es-ES" sz="1200">
                              <a:effectLst/>
                              <a:latin typeface="Adobe Myungjo Std M" panose="02020600000000000000" pitchFamily="18" charset="-128"/>
                              <a:ea typeface="Adobe Myungjo Std M" panose="02020600000000000000" pitchFamily="18" charset="-128"/>
                            </a:rPr>
                            <a:t>98</a:t>
                          </a:r>
                          <a:endParaRPr lang="es-ES" sz="120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200">
                              <a:effectLst/>
                              <a:latin typeface="Adobe Myungjo Std M" panose="02020600000000000000" pitchFamily="18" charset="-128"/>
                              <a:ea typeface="Adobe Myungjo Std M" panose="02020600000000000000" pitchFamily="18" charset="-128"/>
                            </a:rPr>
                            <a:t>9.96</a:t>
                          </a:r>
                          <a:endParaRPr lang="es-ES" sz="120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200" dirty="0">
                              <a:effectLst/>
                              <a:latin typeface="Adobe Myungjo Std M" panose="02020600000000000000" pitchFamily="18" charset="-128"/>
                              <a:ea typeface="Adobe Myungjo Std M" panose="02020600000000000000" pitchFamily="18" charset="-128"/>
                            </a:rPr>
                            <a:t>0.16</a:t>
                          </a:r>
                          <a:endParaRPr lang="es-ES" sz="12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169168445"/>
                      </a:ext>
                    </a:extLst>
                  </a:tr>
                </a:tbl>
              </a:graphicData>
            </a:graphic>
          </p:graphicFrame>
        </mc:Choice>
        <mc:Fallback xmlns="">
          <p:graphicFrame>
            <p:nvGraphicFramePr>
              <p:cNvPr id="4" name="Tabla 3">
                <a:extLst>
                  <a:ext uri="{FF2B5EF4-FFF2-40B4-BE49-F238E27FC236}">
                    <a16:creationId xmlns:a16="http://schemas.microsoft.com/office/drawing/2014/main" id="{E6CB5274-7C39-4C0D-AD83-00AA2D4B2AAD}"/>
                  </a:ext>
                </a:extLst>
              </p:cNvPr>
              <p:cNvGraphicFramePr>
                <a:graphicFrameLocks noGrp="1"/>
              </p:cNvGraphicFramePr>
              <p:nvPr>
                <p:extLst>
                  <p:ext uri="{D42A27DB-BD31-4B8C-83A1-F6EECF244321}">
                    <p14:modId xmlns:p14="http://schemas.microsoft.com/office/powerpoint/2010/main" val="3455319912"/>
                  </p:ext>
                </p:extLst>
              </p:nvPr>
            </p:nvGraphicFramePr>
            <p:xfrm>
              <a:off x="368935" y="1646019"/>
              <a:ext cx="4320000" cy="2880002"/>
            </p:xfrm>
            <a:graphic>
              <a:graphicData uri="http://schemas.openxmlformats.org/drawingml/2006/table">
                <a:tbl>
                  <a:tblPr firstRow="1" firstCol="1" bandRow="1">
                    <a:tableStyleId>{BC89EF96-8CEA-46FF-86C4-4CE0E7609802}</a:tableStyleId>
                  </a:tblPr>
                  <a:tblGrid>
                    <a:gridCol w="2073690">
                      <a:extLst>
                        <a:ext uri="{9D8B030D-6E8A-4147-A177-3AD203B41FA5}">
                          <a16:colId xmlns:a16="http://schemas.microsoft.com/office/drawing/2014/main" val="3469371242"/>
                        </a:ext>
                      </a:extLst>
                    </a:gridCol>
                    <a:gridCol w="960125">
                      <a:extLst>
                        <a:ext uri="{9D8B030D-6E8A-4147-A177-3AD203B41FA5}">
                          <a16:colId xmlns:a16="http://schemas.microsoft.com/office/drawing/2014/main" val="2451668232"/>
                        </a:ext>
                      </a:extLst>
                    </a:gridCol>
                    <a:gridCol w="1286185">
                      <a:extLst>
                        <a:ext uri="{9D8B030D-6E8A-4147-A177-3AD203B41FA5}">
                          <a16:colId xmlns:a16="http://schemas.microsoft.com/office/drawing/2014/main" val="174642607"/>
                        </a:ext>
                      </a:extLst>
                    </a:gridCol>
                  </a:tblGrid>
                  <a:tr h="591200">
                    <a:tc>
                      <a:txBody>
                        <a:bodyPr/>
                        <a:lstStyle/>
                        <a:p>
                          <a:pPr indent="323850" algn="ctr">
                            <a:lnSpc>
                              <a:spcPct val="107000"/>
                            </a:lnSpc>
                            <a:spcAft>
                              <a:spcPts val="0"/>
                            </a:spcAft>
                          </a:pPr>
                          <a:r>
                            <a:rPr lang="es-EC" sz="1200" dirty="0">
                              <a:effectLst/>
                              <a:latin typeface="Adobe Myungjo Std M" panose="02020600000000000000" pitchFamily="18" charset="-128"/>
                              <a:ea typeface="Adobe Myungjo Std M" panose="02020600000000000000" pitchFamily="18" charset="-128"/>
                            </a:rPr>
                            <a:t>Distancia (</a:t>
                          </a:r>
                          <a:r>
                            <a:rPr lang="es-EC" sz="1200" dirty="0" err="1">
                              <a:effectLst/>
                              <a:latin typeface="Adobe Myungjo Std M" panose="02020600000000000000" pitchFamily="18" charset="-128"/>
                              <a:ea typeface="Adobe Myungjo Std M" panose="02020600000000000000" pitchFamily="18" charset="-128"/>
                            </a:rPr>
                            <a:t>um</a:t>
                          </a:r>
                          <a:r>
                            <a:rPr lang="es-EC" sz="1200" dirty="0">
                              <a:effectLst/>
                              <a:latin typeface="Adobe Myungjo Std M" panose="02020600000000000000" pitchFamily="18" charset="-128"/>
                              <a:ea typeface="Adobe Myungjo Std M" panose="02020600000000000000" pitchFamily="18" charset="-128"/>
                            </a:rPr>
                            <a:t>)</a:t>
                          </a:r>
                          <a:endParaRPr lang="es-ES" sz="12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C" sz="1200">
                              <a:effectLst/>
                              <a:latin typeface="Adobe Myungjo Std M" panose="02020600000000000000" pitchFamily="18" charset="-128"/>
                              <a:ea typeface="Adobe Myungjo Std M" panose="02020600000000000000" pitchFamily="18" charset="-128"/>
                            </a:rPr>
                            <a:t>%Ni</a:t>
                          </a:r>
                          <a:endParaRPr lang="es-ES" sz="120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endParaRPr lang="es-ES"/>
                        </a:p>
                      </a:txBody>
                      <a:tcPr marL="68580" marR="68580" marT="0" marB="0" anchor="ctr">
                        <a:blipFill>
                          <a:blip r:embed="rId2"/>
                          <a:stretch>
                            <a:fillRect l="-236967" t="-2062" r="-1422" b="-389691"/>
                          </a:stretch>
                        </a:blipFill>
                      </a:tcPr>
                    </a:tc>
                    <a:extLst>
                      <a:ext uri="{0D108BD9-81ED-4DB2-BD59-A6C34878D82A}">
                        <a16:rowId xmlns:a16="http://schemas.microsoft.com/office/drawing/2014/main" val="1062124454"/>
                      </a:ext>
                    </a:extLst>
                  </a:tr>
                  <a:tr h="381467">
                    <a:tc>
                      <a:txBody>
                        <a:bodyPr/>
                        <a:lstStyle/>
                        <a:p>
                          <a:pPr indent="323850" algn="ctr">
                            <a:lnSpc>
                              <a:spcPct val="107000"/>
                            </a:lnSpc>
                            <a:spcAft>
                              <a:spcPts val="0"/>
                            </a:spcAft>
                          </a:pPr>
                          <a:r>
                            <a:rPr lang="es-ES" sz="1200" dirty="0">
                              <a:effectLst/>
                              <a:latin typeface="Adobe Myungjo Std M" panose="02020600000000000000" pitchFamily="18" charset="-128"/>
                              <a:ea typeface="Adobe Myungjo Std M" panose="02020600000000000000" pitchFamily="18" charset="-128"/>
                            </a:rPr>
                            <a:t>0</a:t>
                          </a:r>
                          <a:endParaRPr lang="es-ES" sz="12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200" dirty="0">
                              <a:effectLst/>
                              <a:latin typeface="Adobe Myungjo Std M" panose="02020600000000000000" pitchFamily="18" charset="-128"/>
                              <a:ea typeface="Adobe Myungjo Std M" panose="02020600000000000000" pitchFamily="18" charset="-128"/>
                            </a:rPr>
                            <a:t>1.15</a:t>
                          </a:r>
                          <a:endParaRPr lang="es-ES" sz="12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200">
                              <a:effectLst/>
                              <a:latin typeface="Adobe Myungjo Std M" panose="02020600000000000000" pitchFamily="18" charset="-128"/>
                              <a:ea typeface="Adobe Myungjo Std M" panose="02020600000000000000" pitchFamily="18" charset="-128"/>
                            </a:rPr>
                            <a:t>0.90</a:t>
                          </a:r>
                          <a:endParaRPr lang="es-ES" sz="120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595626760"/>
                      </a:ext>
                    </a:extLst>
                  </a:tr>
                  <a:tr h="381467">
                    <a:tc>
                      <a:txBody>
                        <a:bodyPr/>
                        <a:lstStyle/>
                        <a:p>
                          <a:pPr indent="323850" algn="ctr">
                            <a:lnSpc>
                              <a:spcPct val="107000"/>
                            </a:lnSpc>
                            <a:spcAft>
                              <a:spcPts val="0"/>
                            </a:spcAft>
                          </a:pPr>
                          <a:r>
                            <a:rPr lang="es-ES" sz="1200" dirty="0">
                              <a:effectLst/>
                              <a:latin typeface="Adobe Myungjo Std M" panose="02020600000000000000" pitchFamily="18" charset="-128"/>
                              <a:ea typeface="Adobe Myungjo Std M" panose="02020600000000000000" pitchFamily="18" charset="-128"/>
                            </a:rPr>
                            <a:t>29</a:t>
                          </a:r>
                          <a:endParaRPr lang="es-ES" sz="12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200" dirty="0">
                              <a:effectLst/>
                              <a:latin typeface="Adobe Myungjo Std M" panose="02020600000000000000" pitchFamily="18" charset="-128"/>
                              <a:ea typeface="Adobe Myungjo Std M" panose="02020600000000000000" pitchFamily="18" charset="-128"/>
                            </a:rPr>
                            <a:t>3.94</a:t>
                          </a:r>
                          <a:endParaRPr lang="es-ES" sz="12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200">
                              <a:effectLst/>
                              <a:latin typeface="Adobe Myungjo Std M" panose="02020600000000000000" pitchFamily="18" charset="-128"/>
                              <a:ea typeface="Adobe Myungjo Std M" panose="02020600000000000000" pitchFamily="18" charset="-128"/>
                            </a:rPr>
                            <a:t>0.67</a:t>
                          </a:r>
                          <a:endParaRPr lang="es-ES" sz="120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611565757"/>
                      </a:ext>
                    </a:extLst>
                  </a:tr>
                  <a:tr h="381467">
                    <a:tc>
                      <a:txBody>
                        <a:bodyPr/>
                        <a:lstStyle/>
                        <a:p>
                          <a:pPr indent="323850" algn="ctr">
                            <a:lnSpc>
                              <a:spcPct val="107000"/>
                            </a:lnSpc>
                            <a:spcAft>
                              <a:spcPts val="0"/>
                            </a:spcAft>
                          </a:pPr>
                          <a:r>
                            <a:rPr lang="es-ES" sz="1200">
                              <a:effectLst/>
                              <a:latin typeface="Adobe Myungjo Std M" panose="02020600000000000000" pitchFamily="18" charset="-128"/>
                              <a:ea typeface="Adobe Myungjo Std M" panose="02020600000000000000" pitchFamily="18" charset="-128"/>
                            </a:rPr>
                            <a:t>47</a:t>
                          </a:r>
                          <a:endParaRPr lang="es-ES" sz="120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200" dirty="0">
                              <a:effectLst/>
                              <a:latin typeface="Adobe Myungjo Std M" panose="02020600000000000000" pitchFamily="18" charset="-128"/>
                              <a:ea typeface="Adobe Myungjo Std M" panose="02020600000000000000" pitchFamily="18" charset="-128"/>
                            </a:rPr>
                            <a:t>7.61</a:t>
                          </a:r>
                          <a:endParaRPr lang="es-ES" sz="12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200" dirty="0">
                              <a:effectLst/>
                              <a:latin typeface="Adobe Myungjo Std M" panose="02020600000000000000" pitchFamily="18" charset="-128"/>
                              <a:ea typeface="Adobe Myungjo Std M" panose="02020600000000000000" pitchFamily="18" charset="-128"/>
                            </a:rPr>
                            <a:t>0.36</a:t>
                          </a:r>
                          <a:endParaRPr lang="es-ES" sz="12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472450058"/>
                      </a:ext>
                    </a:extLst>
                  </a:tr>
                  <a:tr h="381467">
                    <a:tc>
                      <a:txBody>
                        <a:bodyPr/>
                        <a:lstStyle/>
                        <a:p>
                          <a:pPr indent="323850" algn="ctr">
                            <a:lnSpc>
                              <a:spcPct val="107000"/>
                            </a:lnSpc>
                            <a:spcAft>
                              <a:spcPts val="0"/>
                            </a:spcAft>
                          </a:pPr>
                          <a:r>
                            <a:rPr lang="es-ES" sz="1200">
                              <a:effectLst/>
                              <a:latin typeface="Adobe Myungjo Std M" panose="02020600000000000000" pitchFamily="18" charset="-128"/>
                              <a:ea typeface="Adobe Myungjo Std M" panose="02020600000000000000" pitchFamily="18" charset="-128"/>
                            </a:rPr>
                            <a:t>59</a:t>
                          </a:r>
                          <a:endParaRPr lang="es-ES" sz="120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200" dirty="0">
                              <a:effectLst/>
                              <a:latin typeface="Adobe Myungjo Std M" panose="02020600000000000000" pitchFamily="18" charset="-128"/>
                              <a:ea typeface="Adobe Myungjo Std M" panose="02020600000000000000" pitchFamily="18" charset="-128"/>
                            </a:rPr>
                            <a:t>6.92</a:t>
                          </a:r>
                          <a:endParaRPr lang="es-ES" sz="12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200" dirty="0">
                              <a:effectLst/>
                              <a:latin typeface="Adobe Myungjo Std M" panose="02020600000000000000" pitchFamily="18" charset="-128"/>
                              <a:ea typeface="Adobe Myungjo Std M" panose="02020600000000000000" pitchFamily="18" charset="-128"/>
                            </a:rPr>
                            <a:t>0.42</a:t>
                          </a:r>
                          <a:endParaRPr lang="es-ES" sz="12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878728133"/>
                      </a:ext>
                    </a:extLst>
                  </a:tr>
                  <a:tr h="381467">
                    <a:tc>
                      <a:txBody>
                        <a:bodyPr/>
                        <a:lstStyle/>
                        <a:p>
                          <a:pPr indent="323850" algn="ctr">
                            <a:lnSpc>
                              <a:spcPct val="107000"/>
                            </a:lnSpc>
                            <a:spcAft>
                              <a:spcPts val="0"/>
                            </a:spcAft>
                          </a:pPr>
                          <a:r>
                            <a:rPr lang="es-ES" sz="1200">
                              <a:effectLst/>
                              <a:latin typeface="Adobe Myungjo Std M" panose="02020600000000000000" pitchFamily="18" charset="-128"/>
                              <a:ea typeface="Adobe Myungjo Std M" panose="02020600000000000000" pitchFamily="18" charset="-128"/>
                            </a:rPr>
                            <a:t>73</a:t>
                          </a:r>
                          <a:endParaRPr lang="es-ES" sz="120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200">
                              <a:effectLst/>
                              <a:latin typeface="Adobe Myungjo Std M" panose="02020600000000000000" pitchFamily="18" charset="-128"/>
                              <a:ea typeface="Adobe Myungjo Std M" panose="02020600000000000000" pitchFamily="18" charset="-128"/>
                            </a:rPr>
                            <a:t>10.03</a:t>
                          </a:r>
                          <a:endParaRPr lang="es-ES" sz="120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200" dirty="0">
                              <a:effectLst/>
                              <a:latin typeface="Adobe Myungjo Std M" panose="02020600000000000000" pitchFamily="18" charset="-128"/>
                              <a:ea typeface="Adobe Myungjo Std M" panose="02020600000000000000" pitchFamily="18" charset="-128"/>
                            </a:rPr>
                            <a:t>0.16</a:t>
                          </a:r>
                          <a:endParaRPr lang="es-ES" sz="12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978115813"/>
                      </a:ext>
                    </a:extLst>
                  </a:tr>
                  <a:tr h="381467">
                    <a:tc>
                      <a:txBody>
                        <a:bodyPr/>
                        <a:lstStyle/>
                        <a:p>
                          <a:pPr indent="323850" algn="ctr">
                            <a:lnSpc>
                              <a:spcPct val="107000"/>
                            </a:lnSpc>
                            <a:spcAft>
                              <a:spcPts val="0"/>
                            </a:spcAft>
                          </a:pPr>
                          <a:r>
                            <a:rPr lang="es-ES" sz="1200">
                              <a:effectLst/>
                              <a:latin typeface="Adobe Myungjo Std M" panose="02020600000000000000" pitchFamily="18" charset="-128"/>
                              <a:ea typeface="Adobe Myungjo Std M" panose="02020600000000000000" pitchFamily="18" charset="-128"/>
                            </a:rPr>
                            <a:t>98</a:t>
                          </a:r>
                          <a:endParaRPr lang="es-ES" sz="120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200">
                              <a:effectLst/>
                              <a:latin typeface="Adobe Myungjo Std M" panose="02020600000000000000" pitchFamily="18" charset="-128"/>
                              <a:ea typeface="Adobe Myungjo Std M" panose="02020600000000000000" pitchFamily="18" charset="-128"/>
                            </a:rPr>
                            <a:t>9.96</a:t>
                          </a:r>
                          <a:endParaRPr lang="es-ES" sz="120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tc>
                      <a:txBody>
                        <a:bodyPr/>
                        <a:lstStyle/>
                        <a:p>
                          <a:pPr indent="323850" algn="ctr">
                            <a:lnSpc>
                              <a:spcPct val="107000"/>
                            </a:lnSpc>
                            <a:spcAft>
                              <a:spcPts val="0"/>
                            </a:spcAft>
                          </a:pPr>
                          <a:r>
                            <a:rPr lang="es-ES" sz="1200" dirty="0">
                              <a:effectLst/>
                              <a:latin typeface="Adobe Myungjo Std M" panose="02020600000000000000" pitchFamily="18" charset="-128"/>
                              <a:ea typeface="Adobe Myungjo Std M" panose="02020600000000000000" pitchFamily="18" charset="-128"/>
                            </a:rPr>
                            <a:t>0.16</a:t>
                          </a:r>
                          <a:endParaRPr lang="es-ES" sz="1200" dirty="0">
                            <a:effectLst/>
                            <a:latin typeface="Adobe Myungjo Std M" panose="02020600000000000000" pitchFamily="18" charset="-128"/>
                            <a:ea typeface="Adobe Myungjo Std M" panose="020206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169168445"/>
                      </a:ext>
                    </a:extLst>
                  </a:tr>
                </a:tbl>
              </a:graphicData>
            </a:graphic>
          </p:graphicFrame>
        </mc:Fallback>
      </mc:AlternateContent>
      <p:graphicFrame>
        <p:nvGraphicFramePr>
          <p:cNvPr id="10" name="Gráfico 9">
            <a:extLst>
              <a:ext uri="{FF2B5EF4-FFF2-40B4-BE49-F238E27FC236}">
                <a16:creationId xmlns:a16="http://schemas.microsoft.com/office/drawing/2014/main" id="{01696393-AFF7-40A3-A9BA-82CACA7DDCF6}"/>
              </a:ext>
            </a:extLst>
          </p:cNvPr>
          <p:cNvGraphicFramePr/>
          <p:nvPr>
            <p:extLst>
              <p:ext uri="{D42A27DB-BD31-4B8C-83A1-F6EECF244321}">
                <p14:modId xmlns:p14="http://schemas.microsoft.com/office/powerpoint/2010/main" val="3505824265"/>
              </p:ext>
            </p:extLst>
          </p:nvPr>
        </p:nvGraphicFramePr>
        <p:xfrm>
          <a:off x="5180012" y="1440863"/>
          <a:ext cx="5760000" cy="3600000"/>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6" name="Rectángulo 5">
                <a:extLst>
                  <a:ext uri="{FF2B5EF4-FFF2-40B4-BE49-F238E27FC236}">
                    <a16:creationId xmlns:a16="http://schemas.microsoft.com/office/drawing/2014/main" id="{C31BD33E-E09D-47E6-A576-0506C575FCFE}"/>
                  </a:ext>
                </a:extLst>
              </p:cNvPr>
              <p:cNvSpPr/>
              <p:nvPr/>
            </p:nvSpPr>
            <p:spPr>
              <a:xfrm>
                <a:off x="4057236" y="5211981"/>
                <a:ext cx="2245551"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𝛿</m:t>
                      </m:r>
                      <m:r>
                        <a:rPr lang="es-ES" i="0">
                          <a:latin typeface="Cambria Math" panose="02040503050406030204" pitchFamily="18" charset="0"/>
                        </a:rPr>
                        <m:t>=</m:t>
                      </m:r>
                      <m:f>
                        <m:fPr>
                          <m:ctrlPr>
                            <a:rPr lang="es-ES" i="1">
                              <a:latin typeface="Cambria Math" panose="02040503050406030204" pitchFamily="18" charset="0"/>
                            </a:rPr>
                          </m:ctrlPr>
                        </m:fPr>
                        <m:num>
                          <m:r>
                            <a:rPr lang="es-ES" i="0">
                              <a:latin typeface="Cambria Math" panose="02040503050406030204" pitchFamily="18" charset="0"/>
                            </a:rPr>
                            <m:t>1</m:t>
                          </m:r>
                        </m:num>
                        <m:den>
                          <m:r>
                            <a:rPr lang="es-ES" i="0">
                              <a:latin typeface="Cambria Math" panose="02040503050406030204" pitchFamily="18" charset="0"/>
                            </a:rPr>
                            <m:t>0.020 </m:t>
                          </m:r>
                        </m:den>
                      </m:f>
                      <m:r>
                        <a:rPr lang="es-ES" i="0">
                          <a:latin typeface="Cambria Math" panose="02040503050406030204" pitchFamily="18" charset="0"/>
                        </a:rPr>
                        <m:t>≈50 </m:t>
                      </m:r>
                      <m:r>
                        <a:rPr lang="es-ES" b="1" i="1">
                          <a:latin typeface="Cambria Math" panose="02040503050406030204" pitchFamily="18" charset="0"/>
                        </a:rPr>
                        <m:t>𝝁</m:t>
                      </m:r>
                      <m:r>
                        <a:rPr lang="es-ES" b="1" i="1">
                          <a:latin typeface="Cambria Math" panose="02040503050406030204" pitchFamily="18" charset="0"/>
                        </a:rPr>
                        <m:t>𝒎</m:t>
                      </m:r>
                    </m:oMath>
                  </m:oMathPara>
                </a14:m>
                <a:endParaRPr lang="es-ES" dirty="0"/>
              </a:p>
            </p:txBody>
          </p:sp>
        </mc:Choice>
        <mc:Fallback xmlns="">
          <p:sp>
            <p:nvSpPr>
              <p:cNvPr id="6" name="Rectángulo 5">
                <a:extLst>
                  <a:ext uri="{FF2B5EF4-FFF2-40B4-BE49-F238E27FC236}">
                    <a16:creationId xmlns:a16="http://schemas.microsoft.com/office/drawing/2014/main" id="{C31BD33E-E09D-47E6-A576-0506C575FCFE}"/>
                  </a:ext>
                </a:extLst>
              </p:cNvPr>
              <p:cNvSpPr>
                <a:spLocks noRot="1" noChangeAspect="1" noMove="1" noResize="1" noEditPoints="1" noAdjustHandles="1" noChangeArrowheads="1" noChangeShapeType="1" noTextEdit="1"/>
              </p:cNvSpPr>
              <p:nvPr/>
            </p:nvSpPr>
            <p:spPr>
              <a:xfrm>
                <a:off x="4057236" y="5211981"/>
                <a:ext cx="2245551" cy="612732"/>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89799C40-B5E8-4B08-B0BD-CEEFA48C1411}"/>
                  </a:ext>
                </a:extLst>
              </p:cNvPr>
              <p:cNvSpPr/>
              <p:nvPr/>
            </p:nvSpPr>
            <p:spPr>
              <a:xfrm>
                <a:off x="7578210" y="1440863"/>
                <a:ext cx="3192990" cy="6594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b="1" i="1">
                          <a:latin typeface="Cambria Math" panose="02040503050406030204" pitchFamily="18" charset="0"/>
                        </a:rPr>
                        <m:t>𝟏</m:t>
                      </m:r>
                      <m:r>
                        <a:rPr lang="es-ES" b="1">
                          <a:latin typeface="Cambria Math" panose="02040503050406030204" pitchFamily="18" charset="0"/>
                        </a:rPr>
                        <m:t>−</m:t>
                      </m:r>
                      <m:f>
                        <m:fPr>
                          <m:ctrlPr>
                            <a:rPr lang="es-ES" b="1" i="1">
                              <a:latin typeface="Cambria Math" panose="02040503050406030204" pitchFamily="18" charset="0"/>
                            </a:rPr>
                          </m:ctrlPr>
                        </m:fPr>
                        <m:num>
                          <m:sSub>
                            <m:sSubPr>
                              <m:ctrlPr>
                                <a:rPr lang="es-ES" b="1" i="1">
                                  <a:latin typeface="Cambria Math" panose="02040503050406030204" pitchFamily="18" charset="0"/>
                                </a:rPr>
                              </m:ctrlPr>
                            </m:sSubPr>
                            <m:e>
                              <m:r>
                                <a:rPr lang="es-ES" b="1" i="1">
                                  <a:latin typeface="Cambria Math" panose="02040503050406030204" pitchFamily="18" charset="0"/>
                                </a:rPr>
                                <m:t>𝑪</m:t>
                              </m:r>
                            </m:e>
                            <m:sub>
                              <m:r>
                                <a:rPr lang="es-ES" b="1" i="1">
                                  <a:latin typeface="Cambria Math" panose="02040503050406030204" pitchFamily="18" charset="0"/>
                                </a:rPr>
                                <m:t>𝒔</m:t>
                              </m:r>
                            </m:sub>
                          </m:sSub>
                        </m:num>
                        <m:den>
                          <m:sSub>
                            <m:sSubPr>
                              <m:ctrlPr>
                                <a:rPr lang="es-ES" b="1" i="1">
                                  <a:latin typeface="Cambria Math" panose="02040503050406030204" pitchFamily="18" charset="0"/>
                                </a:rPr>
                              </m:ctrlPr>
                            </m:sSubPr>
                            <m:e>
                              <m:r>
                                <a:rPr lang="es-ES" b="1" i="1">
                                  <a:latin typeface="Cambria Math" panose="02040503050406030204" pitchFamily="18" charset="0"/>
                                </a:rPr>
                                <m:t>𝑪</m:t>
                              </m:r>
                            </m:e>
                            <m:sub>
                              <m:r>
                                <a:rPr lang="es-ES" b="1" i="1">
                                  <a:latin typeface="Cambria Math" panose="02040503050406030204" pitchFamily="18" charset="0"/>
                                </a:rPr>
                                <m:t>𝒐</m:t>
                              </m:r>
                            </m:sub>
                          </m:sSub>
                        </m:den>
                      </m:f>
                      <m:r>
                        <a:rPr lang="es-ES" b="1">
                          <a:latin typeface="Cambria Math" panose="02040503050406030204" pitchFamily="18" charset="0"/>
                        </a:rPr>
                        <m:t>=</m:t>
                      </m:r>
                      <m:d>
                        <m:dPr>
                          <m:ctrlPr>
                            <a:rPr lang="es-ES" b="1" i="1">
                              <a:latin typeface="Cambria Math" panose="02040503050406030204" pitchFamily="18" charset="0"/>
                            </a:rPr>
                          </m:ctrlPr>
                        </m:dPr>
                        <m:e>
                          <m:r>
                            <a:rPr lang="es-ES" b="1" i="1">
                              <a:latin typeface="Cambria Math" panose="02040503050406030204" pitchFamily="18" charset="0"/>
                            </a:rPr>
                            <m:t>𝟏</m:t>
                          </m:r>
                          <m:r>
                            <a:rPr lang="es-ES" b="1">
                              <a:latin typeface="Cambria Math" panose="02040503050406030204" pitchFamily="18" charset="0"/>
                            </a:rPr>
                            <m:t>−</m:t>
                          </m:r>
                          <m:r>
                            <a:rPr lang="es-ES" b="1" i="1">
                              <a:latin typeface="Cambria Math" panose="02040503050406030204" pitchFamily="18" charset="0"/>
                            </a:rPr>
                            <m:t>𝒌</m:t>
                          </m:r>
                        </m:e>
                      </m:d>
                      <m:r>
                        <a:rPr lang="es-ES" b="1">
                          <a:latin typeface="Cambria Math" panose="02040503050406030204" pitchFamily="18" charset="0"/>
                        </a:rPr>
                        <m:t> </m:t>
                      </m:r>
                      <m:r>
                        <a:rPr lang="es-ES" b="1" i="1">
                          <a:latin typeface="Cambria Math" panose="02040503050406030204" pitchFamily="18" charset="0"/>
                        </a:rPr>
                        <m:t>𝒆𝒙𝒑</m:t>
                      </m:r>
                      <m:d>
                        <m:dPr>
                          <m:ctrlPr>
                            <a:rPr lang="es-ES" b="1" i="1">
                              <a:latin typeface="Cambria Math" panose="02040503050406030204" pitchFamily="18" charset="0"/>
                            </a:rPr>
                          </m:ctrlPr>
                        </m:dPr>
                        <m:e>
                          <m:r>
                            <a:rPr lang="es-ES" b="1">
                              <a:latin typeface="Cambria Math" panose="02040503050406030204" pitchFamily="18" charset="0"/>
                            </a:rPr>
                            <m:t>− </m:t>
                          </m:r>
                          <m:f>
                            <m:fPr>
                              <m:ctrlPr>
                                <a:rPr lang="es-ES" b="1" i="1">
                                  <a:latin typeface="Cambria Math" panose="02040503050406030204" pitchFamily="18" charset="0"/>
                                </a:rPr>
                              </m:ctrlPr>
                            </m:fPr>
                            <m:num>
                              <m:r>
                                <a:rPr lang="es-ES" b="1" i="1">
                                  <a:latin typeface="Cambria Math" panose="02040503050406030204" pitchFamily="18" charset="0"/>
                                </a:rPr>
                                <m:t>𝒙</m:t>
                              </m:r>
                            </m:num>
                            <m:den>
                              <m:r>
                                <a:rPr lang="es-ES" b="1" i="1">
                                  <a:latin typeface="Cambria Math" panose="02040503050406030204" pitchFamily="18" charset="0"/>
                                </a:rPr>
                                <m:t>𝜹</m:t>
                              </m:r>
                            </m:den>
                          </m:f>
                          <m:r>
                            <a:rPr lang="es-ES" b="1">
                              <a:latin typeface="Cambria Math" panose="02040503050406030204" pitchFamily="18" charset="0"/>
                            </a:rPr>
                            <m:t>  </m:t>
                          </m:r>
                        </m:e>
                      </m:d>
                      <m:r>
                        <a:rPr lang="es-ES" b="1">
                          <a:latin typeface="Cambria Math" panose="02040503050406030204" pitchFamily="18" charset="0"/>
                        </a:rPr>
                        <m:t> </m:t>
                      </m:r>
                    </m:oMath>
                  </m:oMathPara>
                </a14:m>
                <a:endParaRPr lang="es-ES" b="1" dirty="0"/>
              </a:p>
            </p:txBody>
          </p:sp>
        </mc:Choice>
        <mc:Fallback xmlns="">
          <p:sp>
            <p:nvSpPr>
              <p:cNvPr id="7" name="Rectángulo 6">
                <a:extLst>
                  <a:ext uri="{FF2B5EF4-FFF2-40B4-BE49-F238E27FC236}">
                    <a16:creationId xmlns:a16="http://schemas.microsoft.com/office/drawing/2014/main" id="{89799C40-B5E8-4B08-B0BD-CEEFA48C1411}"/>
                  </a:ext>
                </a:extLst>
              </p:cNvPr>
              <p:cNvSpPr>
                <a:spLocks noRot="1" noChangeAspect="1" noMove="1" noResize="1" noEditPoints="1" noAdjustHandles="1" noChangeArrowheads="1" noChangeShapeType="1" noTextEdit="1"/>
              </p:cNvSpPr>
              <p:nvPr/>
            </p:nvSpPr>
            <p:spPr>
              <a:xfrm>
                <a:off x="7578210" y="1440863"/>
                <a:ext cx="3192990" cy="659411"/>
              </a:xfrm>
              <a:prstGeom prst="rect">
                <a:avLst/>
              </a:prstGeom>
              <a:blipFill>
                <a:blip r:embed="rId5"/>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223154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0ECD5167-DEB9-4757-87DD-3D4145C0B25D}"/>
              </a:ext>
            </a:extLst>
          </p:cNvPr>
          <p:cNvSpPr>
            <a:spLocks noGrp="1"/>
          </p:cNvSpPr>
          <p:nvPr>
            <p:ph type="sldNum" sz="quarter" idx="12"/>
          </p:nvPr>
        </p:nvSpPr>
        <p:spPr>
          <a:xfrm>
            <a:off x="10634135" y="6356350"/>
            <a:ext cx="1530927" cy="365125"/>
          </a:xfrm>
        </p:spPr>
        <p:txBody>
          <a:bodyPr/>
          <a:lstStyle/>
          <a:p>
            <a:fld id="{2082FD7D-7C90-4626-A6B6-E135C4AE366A}" type="slidenum">
              <a:rPr lang="es-EC" smtClean="0"/>
              <a:t>32</a:t>
            </a:fld>
            <a:endParaRPr lang="es-EC"/>
          </a:p>
        </p:txBody>
      </p:sp>
      <p:sp>
        <p:nvSpPr>
          <p:cNvPr id="8" name="Título 1">
            <a:extLst>
              <a:ext uri="{FF2B5EF4-FFF2-40B4-BE49-F238E27FC236}">
                <a16:creationId xmlns:a16="http://schemas.microsoft.com/office/drawing/2014/main" id="{6CAD7FF9-79D8-44EB-B40D-22DE8283B46E}"/>
              </a:ext>
            </a:extLst>
          </p:cNvPr>
          <p:cNvSpPr txBox="1">
            <a:spLocks/>
          </p:cNvSpPr>
          <p:nvPr/>
        </p:nvSpPr>
        <p:spPr>
          <a:xfrm>
            <a:off x="0" y="-17416"/>
            <a:ext cx="6979920" cy="8229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EC" dirty="0">
                <a:solidFill>
                  <a:schemeClr val="tx1"/>
                </a:solidFill>
                <a:effectLst>
                  <a:outerShdw blurRad="38100" dist="38100" dir="2700000" algn="tl">
                    <a:srgbClr val="000000">
                      <a:alpha val="43137"/>
                    </a:srgbClr>
                  </a:outerShdw>
                </a:effectLst>
              </a:rPr>
              <a:t>Determinación del error</a:t>
            </a:r>
          </a:p>
        </p:txBody>
      </p:sp>
      <mc:AlternateContent xmlns:mc="http://schemas.openxmlformats.org/markup-compatibility/2006" xmlns:a14="http://schemas.microsoft.com/office/drawing/2010/main">
        <mc:Choice Requires="a14">
          <p:sp>
            <p:nvSpPr>
              <p:cNvPr id="2" name="Rectángulo 1">
                <a:extLst>
                  <a:ext uri="{FF2B5EF4-FFF2-40B4-BE49-F238E27FC236}">
                    <a16:creationId xmlns:a16="http://schemas.microsoft.com/office/drawing/2014/main" id="{4F275B52-91FA-4BF9-9392-A2B52F6D49A9}"/>
                  </a:ext>
                </a:extLst>
              </p:cNvPr>
              <p:cNvSpPr/>
              <p:nvPr/>
            </p:nvSpPr>
            <p:spPr>
              <a:xfrm>
                <a:off x="4911281" y="1797995"/>
                <a:ext cx="1624226"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i="1">
                              <a:latin typeface="Cambria Math" panose="02040503050406030204" pitchFamily="18" charset="0"/>
                            </a:rPr>
                            <m:t>𝛿</m:t>
                          </m:r>
                        </m:e>
                        <m:sub>
                          <m:r>
                            <a:rPr lang="es-ES" i="1">
                              <a:latin typeface="Cambria Math" panose="02040503050406030204" pitchFamily="18" charset="0"/>
                            </a:rPr>
                            <m:t>𝑒𝑥𝑝</m:t>
                          </m:r>
                        </m:sub>
                      </m:sSub>
                      <m:r>
                        <a:rPr lang="es-ES" i="0">
                          <a:latin typeface="Cambria Math" panose="02040503050406030204" pitchFamily="18" charset="0"/>
                        </a:rPr>
                        <m:t>≈42 </m:t>
                      </m:r>
                      <m:r>
                        <a:rPr lang="es-ES" b="1" i="1">
                          <a:latin typeface="Cambria Math" panose="02040503050406030204" pitchFamily="18" charset="0"/>
                        </a:rPr>
                        <m:t>𝝁</m:t>
                      </m:r>
                      <m:r>
                        <a:rPr lang="es-ES" b="1" i="1">
                          <a:latin typeface="Cambria Math" panose="02040503050406030204" pitchFamily="18" charset="0"/>
                        </a:rPr>
                        <m:t>𝒎</m:t>
                      </m:r>
                    </m:oMath>
                  </m:oMathPara>
                </a14:m>
                <a:endParaRPr lang="es-ES" dirty="0"/>
              </a:p>
            </p:txBody>
          </p:sp>
        </mc:Choice>
        <mc:Fallback xmlns="">
          <p:sp>
            <p:nvSpPr>
              <p:cNvPr id="2" name="Rectángulo 1">
                <a:extLst>
                  <a:ext uri="{FF2B5EF4-FFF2-40B4-BE49-F238E27FC236}">
                    <a16:creationId xmlns:a16="http://schemas.microsoft.com/office/drawing/2014/main" id="{4F275B52-91FA-4BF9-9392-A2B52F6D49A9}"/>
                  </a:ext>
                </a:extLst>
              </p:cNvPr>
              <p:cNvSpPr>
                <a:spLocks noRot="1" noChangeAspect="1" noMove="1" noResize="1" noEditPoints="1" noAdjustHandles="1" noChangeArrowheads="1" noChangeShapeType="1" noTextEdit="1"/>
              </p:cNvSpPr>
              <p:nvPr/>
            </p:nvSpPr>
            <p:spPr>
              <a:xfrm>
                <a:off x="4911281" y="1797995"/>
                <a:ext cx="1624226" cy="390748"/>
              </a:xfrm>
              <a:prstGeom prst="rect">
                <a:avLst/>
              </a:prstGeom>
              <a:blipFill>
                <a:blip r:embed="rId2"/>
                <a:stretch>
                  <a:fillRect b="-3125"/>
                </a:stretch>
              </a:blipFill>
            </p:spPr>
            <p:txBody>
              <a:bodyPr/>
              <a:lstStyle/>
              <a:p>
                <a:r>
                  <a:rPr lang="es-ES">
                    <a:noFill/>
                  </a:rPr>
                  <a:t> </a:t>
                </a:r>
              </a:p>
            </p:txBody>
          </p:sp>
        </mc:Fallback>
      </mc:AlternateContent>
      <p:sp>
        <p:nvSpPr>
          <p:cNvPr id="7" name="Rectángulo 6">
            <a:extLst>
              <a:ext uri="{FF2B5EF4-FFF2-40B4-BE49-F238E27FC236}">
                <a16:creationId xmlns:a16="http://schemas.microsoft.com/office/drawing/2014/main" id="{BB53D3F9-F153-4760-8731-5C253BDD0415}"/>
              </a:ext>
            </a:extLst>
          </p:cNvPr>
          <p:cNvSpPr/>
          <p:nvPr/>
        </p:nvSpPr>
        <p:spPr>
          <a:xfrm>
            <a:off x="2133693" y="3065961"/>
            <a:ext cx="1172116" cy="561949"/>
          </a:xfrm>
          <a:prstGeom prst="rect">
            <a:avLst/>
          </a:prstGeom>
        </p:spPr>
        <p:txBody>
          <a:bodyPr wrap="none">
            <a:spAutoFit/>
          </a:bodyPr>
          <a:lstStyle/>
          <a:p>
            <a:pPr marL="342900" lvl="0" indent="-342900" algn="just">
              <a:lnSpc>
                <a:spcPct val="200000"/>
              </a:lnSpc>
              <a:spcAft>
                <a:spcPts val="800"/>
              </a:spcAft>
              <a:buFont typeface="Wingdings" panose="05000000000000000000" pitchFamily="2" charset="2"/>
              <a:buChar char=""/>
            </a:pPr>
            <a:r>
              <a:rPr lang="es-EC" dirty="0">
                <a:latin typeface="Times New Roman" panose="02020603050405020304" pitchFamily="18" charset="0"/>
                <a:ea typeface="Times New Roman" panose="02020603050405020304" pitchFamily="18" charset="0"/>
                <a:cs typeface="Times New Roman" panose="02020603050405020304" pitchFamily="18" charset="0"/>
              </a:rPr>
              <a:t>Cromo</a:t>
            </a:r>
            <a:endParaRPr lang="es-ES" dirty="0">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ángulo 8">
                <a:extLst>
                  <a:ext uri="{FF2B5EF4-FFF2-40B4-BE49-F238E27FC236}">
                    <a16:creationId xmlns:a16="http://schemas.microsoft.com/office/drawing/2014/main" id="{761A1706-B6B9-4409-A524-25F8C43CB0FE}"/>
                  </a:ext>
                </a:extLst>
              </p:cNvPr>
              <p:cNvSpPr/>
              <p:nvPr/>
            </p:nvSpPr>
            <p:spPr>
              <a:xfrm>
                <a:off x="2133693" y="3758282"/>
                <a:ext cx="2170530" cy="6259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a:latin typeface="Cambria Math" panose="02040503050406030204" pitchFamily="18" charset="0"/>
                        </a:rPr>
                        <m:t>%</m:t>
                      </m:r>
                      <m:r>
                        <a:rPr lang="es-ES" i="1">
                          <a:latin typeface="Cambria Math" panose="02040503050406030204" pitchFamily="18" charset="0"/>
                        </a:rPr>
                        <m:t>𝐸𝑟𝑟𝑜𝑟</m:t>
                      </m:r>
                      <m:r>
                        <a:rPr lang="es-ES" i="0">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𝛿</m:t>
                          </m:r>
                          <m:r>
                            <a:rPr lang="es-ES" i="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𝛿</m:t>
                              </m:r>
                            </m:e>
                            <m:sub>
                              <m:r>
                                <a:rPr lang="es-ES" i="1">
                                  <a:latin typeface="Cambria Math" panose="02040503050406030204" pitchFamily="18" charset="0"/>
                                </a:rPr>
                                <m:t>𝑒𝑥𝑝</m:t>
                              </m:r>
                            </m:sub>
                          </m:sSub>
                        </m:num>
                        <m:den>
                          <m:r>
                            <a:rPr lang="es-ES" i="1">
                              <a:latin typeface="Cambria Math" panose="02040503050406030204" pitchFamily="18" charset="0"/>
                            </a:rPr>
                            <m:t>𝛿</m:t>
                          </m:r>
                        </m:den>
                      </m:f>
                    </m:oMath>
                  </m:oMathPara>
                </a14:m>
                <a:endParaRPr lang="es-ES" dirty="0"/>
              </a:p>
            </p:txBody>
          </p:sp>
        </mc:Choice>
        <mc:Fallback xmlns="">
          <p:sp>
            <p:nvSpPr>
              <p:cNvPr id="9" name="Rectángulo 8">
                <a:extLst>
                  <a:ext uri="{FF2B5EF4-FFF2-40B4-BE49-F238E27FC236}">
                    <a16:creationId xmlns:a16="http://schemas.microsoft.com/office/drawing/2014/main" id="{761A1706-B6B9-4409-A524-25F8C43CB0FE}"/>
                  </a:ext>
                </a:extLst>
              </p:cNvPr>
              <p:cNvSpPr>
                <a:spLocks noRot="1" noChangeAspect="1" noMove="1" noResize="1" noEditPoints="1" noAdjustHandles="1" noChangeArrowheads="1" noChangeShapeType="1" noTextEdit="1"/>
              </p:cNvSpPr>
              <p:nvPr/>
            </p:nvSpPr>
            <p:spPr>
              <a:xfrm>
                <a:off x="2133693" y="3758282"/>
                <a:ext cx="2170530" cy="625941"/>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Rectángulo 10">
                <a:extLst>
                  <a:ext uri="{FF2B5EF4-FFF2-40B4-BE49-F238E27FC236}">
                    <a16:creationId xmlns:a16="http://schemas.microsoft.com/office/drawing/2014/main" id="{4ED05E0E-27D7-43D0-9912-0B6FCE058329}"/>
                  </a:ext>
                </a:extLst>
              </p:cNvPr>
              <p:cNvSpPr/>
              <p:nvPr/>
            </p:nvSpPr>
            <p:spPr>
              <a:xfrm>
                <a:off x="2133693" y="4626591"/>
                <a:ext cx="3589701" cy="618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a:latin typeface="Cambria Math" panose="02040503050406030204" pitchFamily="18" charset="0"/>
                        </a:rPr>
                        <m:t>%</m:t>
                      </m:r>
                      <m:r>
                        <a:rPr lang="es-ES" i="1">
                          <a:latin typeface="Cambria Math" panose="02040503050406030204" pitchFamily="18" charset="0"/>
                        </a:rPr>
                        <m:t>𝐸𝑟𝑟𝑜𝑟</m:t>
                      </m:r>
                      <m:r>
                        <a:rPr lang="es-ES" i="0">
                          <a:latin typeface="Cambria Math" panose="02040503050406030204" pitchFamily="18" charset="0"/>
                        </a:rPr>
                        <m:t>=</m:t>
                      </m:r>
                      <m:f>
                        <m:fPr>
                          <m:ctrlPr>
                            <a:rPr lang="es-ES" i="1">
                              <a:latin typeface="Cambria Math" panose="02040503050406030204" pitchFamily="18" charset="0"/>
                            </a:rPr>
                          </m:ctrlPr>
                        </m:fPr>
                        <m:num>
                          <m:r>
                            <a:rPr lang="es-ES" i="0">
                              <a:latin typeface="Cambria Math" panose="02040503050406030204" pitchFamily="18" charset="0"/>
                            </a:rPr>
                            <m:t>43.5−42</m:t>
                          </m:r>
                        </m:num>
                        <m:den>
                          <m:r>
                            <a:rPr lang="es-ES" i="0">
                              <a:latin typeface="Cambria Math" panose="02040503050406030204" pitchFamily="18" charset="0"/>
                            </a:rPr>
                            <m:t>43.5</m:t>
                          </m:r>
                        </m:den>
                      </m:f>
                      <m:r>
                        <a:rPr lang="es-ES" i="0">
                          <a:latin typeface="Cambria Math" panose="02040503050406030204" pitchFamily="18" charset="0"/>
                        </a:rPr>
                        <m:t>×100=3%</m:t>
                      </m:r>
                    </m:oMath>
                  </m:oMathPara>
                </a14:m>
                <a:endParaRPr lang="es-ES" dirty="0"/>
              </a:p>
            </p:txBody>
          </p:sp>
        </mc:Choice>
        <mc:Fallback xmlns="">
          <p:sp>
            <p:nvSpPr>
              <p:cNvPr id="11" name="Rectángulo 10">
                <a:extLst>
                  <a:ext uri="{FF2B5EF4-FFF2-40B4-BE49-F238E27FC236}">
                    <a16:creationId xmlns:a16="http://schemas.microsoft.com/office/drawing/2014/main" id="{4ED05E0E-27D7-43D0-9912-0B6FCE058329}"/>
                  </a:ext>
                </a:extLst>
              </p:cNvPr>
              <p:cNvSpPr>
                <a:spLocks noRot="1" noChangeAspect="1" noMove="1" noResize="1" noEditPoints="1" noAdjustHandles="1" noChangeArrowheads="1" noChangeShapeType="1" noTextEdit="1"/>
              </p:cNvSpPr>
              <p:nvPr/>
            </p:nvSpPr>
            <p:spPr>
              <a:xfrm>
                <a:off x="2133693" y="4626591"/>
                <a:ext cx="3589701" cy="618374"/>
              </a:xfrm>
              <a:prstGeom prst="rect">
                <a:avLst/>
              </a:prstGeom>
              <a:blipFill>
                <a:blip r:embed="rId4"/>
                <a:stretch>
                  <a:fillRect/>
                </a:stretch>
              </a:blipFill>
            </p:spPr>
            <p:txBody>
              <a:bodyPr/>
              <a:lstStyle/>
              <a:p>
                <a:r>
                  <a:rPr lang="es-ES">
                    <a:noFill/>
                  </a:rPr>
                  <a:t> </a:t>
                </a:r>
              </a:p>
            </p:txBody>
          </p:sp>
        </mc:Fallback>
      </mc:AlternateContent>
      <p:sp>
        <p:nvSpPr>
          <p:cNvPr id="12" name="Rectángulo 11">
            <a:extLst>
              <a:ext uri="{FF2B5EF4-FFF2-40B4-BE49-F238E27FC236}">
                <a16:creationId xmlns:a16="http://schemas.microsoft.com/office/drawing/2014/main" id="{C96C9991-379F-441B-BEBC-C761EF5F063E}"/>
              </a:ext>
            </a:extLst>
          </p:cNvPr>
          <p:cNvSpPr/>
          <p:nvPr/>
        </p:nvSpPr>
        <p:spPr>
          <a:xfrm>
            <a:off x="6407312" y="3065960"/>
            <a:ext cx="1159292" cy="561949"/>
          </a:xfrm>
          <a:prstGeom prst="rect">
            <a:avLst/>
          </a:prstGeom>
        </p:spPr>
        <p:txBody>
          <a:bodyPr wrap="none">
            <a:spAutoFit/>
          </a:bodyPr>
          <a:lstStyle/>
          <a:p>
            <a:pPr marL="342900" lvl="0" indent="-342900" algn="just">
              <a:lnSpc>
                <a:spcPct val="200000"/>
              </a:lnSpc>
              <a:spcAft>
                <a:spcPts val="800"/>
              </a:spcAft>
              <a:buFont typeface="Wingdings" panose="05000000000000000000" pitchFamily="2" charset="2"/>
              <a:buChar char=""/>
            </a:pPr>
            <a:r>
              <a:rPr lang="es-EC">
                <a:latin typeface="Times New Roman" panose="02020603050405020304" pitchFamily="18" charset="0"/>
                <a:ea typeface="Times New Roman" panose="02020603050405020304" pitchFamily="18" charset="0"/>
                <a:cs typeface="Times New Roman" panose="02020603050405020304" pitchFamily="18" charset="0"/>
              </a:rPr>
              <a:t>Níquel</a:t>
            </a:r>
            <a:endParaRPr lang="es-ES" dirty="0">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Rectángulo 12">
                <a:extLst>
                  <a:ext uri="{FF2B5EF4-FFF2-40B4-BE49-F238E27FC236}">
                    <a16:creationId xmlns:a16="http://schemas.microsoft.com/office/drawing/2014/main" id="{28093517-2A55-481B-9542-23CD5A46374C}"/>
                  </a:ext>
                </a:extLst>
              </p:cNvPr>
              <p:cNvSpPr/>
              <p:nvPr/>
            </p:nvSpPr>
            <p:spPr>
              <a:xfrm>
                <a:off x="6407312" y="3758282"/>
                <a:ext cx="2170530" cy="6259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a:latin typeface="Cambria Math" panose="02040503050406030204" pitchFamily="18" charset="0"/>
                        </a:rPr>
                        <m:t>%</m:t>
                      </m:r>
                      <m:r>
                        <a:rPr lang="es-ES" i="1">
                          <a:latin typeface="Cambria Math" panose="02040503050406030204" pitchFamily="18" charset="0"/>
                        </a:rPr>
                        <m:t>𝐸𝑟𝑟𝑜𝑟</m:t>
                      </m:r>
                      <m:r>
                        <a:rPr lang="es-ES" i="0">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𝛿</m:t>
                          </m:r>
                          <m:r>
                            <a:rPr lang="es-ES" i="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𝛿</m:t>
                              </m:r>
                            </m:e>
                            <m:sub>
                              <m:r>
                                <a:rPr lang="es-ES" i="1">
                                  <a:latin typeface="Cambria Math" panose="02040503050406030204" pitchFamily="18" charset="0"/>
                                </a:rPr>
                                <m:t>𝑒𝑥𝑝</m:t>
                              </m:r>
                            </m:sub>
                          </m:sSub>
                        </m:num>
                        <m:den>
                          <m:r>
                            <a:rPr lang="es-ES" i="1">
                              <a:latin typeface="Cambria Math" panose="02040503050406030204" pitchFamily="18" charset="0"/>
                            </a:rPr>
                            <m:t>𝛿</m:t>
                          </m:r>
                        </m:den>
                      </m:f>
                    </m:oMath>
                  </m:oMathPara>
                </a14:m>
                <a:endParaRPr lang="es-ES" dirty="0"/>
              </a:p>
            </p:txBody>
          </p:sp>
        </mc:Choice>
        <mc:Fallback xmlns="">
          <p:sp>
            <p:nvSpPr>
              <p:cNvPr id="13" name="Rectángulo 12">
                <a:extLst>
                  <a:ext uri="{FF2B5EF4-FFF2-40B4-BE49-F238E27FC236}">
                    <a16:creationId xmlns:a16="http://schemas.microsoft.com/office/drawing/2014/main" id="{28093517-2A55-481B-9542-23CD5A46374C}"/>
                  </a:ext>
                </a:extLst>
              </p:cNvPr>
              <p:cNvSpPr>
                <a:spLocks noRot="1" noChangeAspect="1" noMove="1" noResize="1" noEditPoints="1" noAdjustHandles="1" noChangeArrowheads="1" noChangeShapeType="1" noTextEdit="1"/>
              </p:cNvSpPr>
              <p:nvPr/>
            </p:nvSpPr>
            <p:spPr>
              <a:xfrm>
                <a:off x="6407312" y="3758282"/>
                <a:ext cx="2170530" cy="625941"/>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Rectángulo 13">
                <a:extLst>
                  <a:ext uri="{FF2B5EF4-FFF2-40B4-BE49-F238E27FC236}">
                    <a16:creationId xmlns:a16="http://schemas.microsoft.com/office/drawing/2014/main" id="{0982D1B8-606D-4F65-896C-F555871728BF}"/>
                  </a:ext>
                </a:extLst>
              </p:cNvPr>
              <p:cNvSpPr/>
              <p:nvPr/>
            </p:nvSpPr>
            <p:spPr>
              <a:xfrm>
                <a:off x="6407312" y="4626591"/>
                <a:ext cx="3541611" cy="618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a:latin typeface="Cambria Math" panose="02040503050406030204" pitchFamily="18" charset="0"/>
                        </a:rPr>
                        <m:t>%</m:t>
                      </m:r>
                      <m:r>
                        <a:rPr lang="es-ES" i="1">
                          <a:latin typeface="Cambria Math" panose="02040503050406030204" pitchFamily="18" charset="0"/>
                        </a:rPr>
                        <m:t>𝐸𝑟𝑟𝑜𝑟</m:t>
                      </m:r>
                      <m:r>
                        <a:rPr lang="es-ES" i="0">
                          <a:latin typeface="Cambria Math" panose="02040503050406030204" pitchFamily="18" charset="0"/>
                        </a:rPr>
                        <m:t>=</m:t>
                      </m:r>
                      <m:f>
                        <m:fPr>
                          <m:ctrlPr>
                            <a:rPr lang="es-ES" i="1">
                              <a:latin typeface="Cambria Math" panose="02040503050406030204" pitchFamily="18" charset="0"/>
                            </a:rPr>
                          </m:ctrlPr>
                        </m:fPr>
                        <m:num>
                          <m:r>
                            <a:rPr lang="es-ES" i="0">
                              <a:latin typeface="Cambria Math" panose="02040503050406030204" pitchFamily="18" charset="0"/>
                            </a:rPr>
                            <m:t>50−42</m:t>
                          </m:r>
                        </m:num>
                        <m:den>
                          <m:r>
                            <a:rPr lang="es-ES" i="0">
                              <a:latin typeface="Cambria Math" panose="02040503050406030204" pitchFamily="18" charset="0"/>
                            </a:rPr>
                            <m:t>50</m:t>
                          </m:r>
                        </m:den>
                      </m:f>
                      <m:r>
                        <a:rPr lang="es-ES" i="0">
                          <a:latin typeface="Cambria Math" panose="02040503050406030204" pitchFamily="18" charset="0"/>
                        </a:rPr>
                        <m:t>×100=16%</m:t>
                      </m:r>
                    </m:oMath>
                  </m:oMathPara>
                </a14:m>
                <a:endParaRPr lang="es-ES" dirty="0"/>
              </a:p>
            </p:txBody>
          </p:sp>
        </mc:Choice>
        <mc:Fallback xmlns="">
          <p:sp>
            <p:nvSpPr>
              <p:cNvPr id="14" name="Rectángulo 13">
                <a:extLst>
                  <a:ext uri="{FF2B5EF4-FFF2-40B4-BE49-F238E27FC236}">
                    <a16:creationId xmlns:a16="http://schemas.microsoft.com/office/drawing/2014/main" id="{0982D1B8-606D-4F65-896C-F555871728BF}"/>
                  </a:ext>
                </a:extLst>
              </p:cNvPr>
              <p:cNvSpPr>
                <a:spLocks noRot="1" noChangeAspect="1" noMove="1" noResize="1" noEditPoints="1" noAdjustHandles="1" noChangeArrowheads="1" noChangeShapeType="1" noTextEdit="1"/>
              </p:cNvSpPr>
              <p:nvPr/>
            </p:nvSpPr>
            <p:spPr>
              <a:xfrm>
                <a:off x="6407312" y="4626591"/>
                <a:ext cx="3541611" cy="618374"/>
              </a:xfrm>
              <a:prstGeom prst="rect">
                <a:avLst/>
              </a:prstGeom>
              <a:blipFill>
                <a:blip r:embed="rId6"/>
                <a:stretch>
                  <a:fillRect/>
                </a:stretch>
              </a:blipFill>
            </p:spPr>
            <p:txBody>
              <a:bodyPr/>
              <a:lstStyle/>
              <a:p>
                <a:r>
                  <a:rPr lang="es-ES">
                    <a:noFill/>
                  </a:rPr>
                  <a:t> </a:t>
                </a:r>
              </a:p>
            </p:txBody>
          </p:sp>
        </mc:Fallback>
      </mc:AlternateContent>
      <p:sp>
        <p:nvSpPr>
          <p:cNvPr id="15" name="Rectángulo 14">
            <a:extLst>
              <a:ext uri="{FF2B5EF4-FFF2-40B4-BE49-F238E27FC236}">
                <a16:creationId xmlns:a16="http://schemas.microsoft.com/office/drawing/2014/main" id="{D8E69D90-57B5-43F6-ABC2-9437615DD049}"/>
              </a:ext>
            </a:extLst>
          </p:cNvPr>
          <p:cNvSpPr/>
          <p:nvPr/>
        </p:nvSpPr>
        <p:spPr>
          <a:xfrm>
            <a:off x="2623795" y="2188743"/>
            <a:ext cx="6199198" cy="561949"/>
          </a:xfrm>
          <a:prstGeom prst="rect">
            <a:avLst/>
          </a:prstGeom>
        </p:spPr>
        <p:txBody>
          <a:bodyPr wrap="none">
            <a:spAutoFit/>
          </a:bodyPr>
          <a:lstStyle/>
          <a:p>
            <a:pPr lvl="0" algn="just">
              <a:lnSpc>
                <a:spcPct val="200000"/>
              </a:lnSpc>
              <a:spcAft>
                <a:spcPts val="800"/>
              </a:spcAft>
            </a:pPr>
            <a:r>
              <a:rPr lang="es-EC" dirty="0">
                <a:latin typeface="Times New Roman" panose="02020603050405020304" pitchFamily="18" charset="0"/>
                <a:ea typeface="Times New Roman" panose="02020603050405020304" pitchFamily="18" charset="0"/>
                <a:cs typeface="Times New Roman" panose="02020603050405020304" pitchFamily="18" charset="0"/>
              </a:rPr>
              <a:t>(Valor obtenido de la medición experimental en las micrografías)</a:t>
            </a:r>
            <a:endParaRPr lang="es-ES"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Rectángulo 15">
            <a:extLst>
              <a:ext uri="{FF2B5EF4-FFF2-40B4-BE49-F238E27FC236}">
                <a16:creationId xmlns:a16="http://schemas.microsoft.com/office/drawing/2014/main" id="{6F2C1EDC-5BF4-4E0A-B25E-50BDB3D766AD}"/>
              </a:ext>
            </a:extLst>
          </p:cNvPr>
          <p:cNvSpPr/>
          <p:nvPr/>
        </p:nvSpPr>
        <p:spPr>
          <a:xfrm>
            <a:off x="4810324" y="944826"/>
            <a:ext cx="1826141" cy="561949"/>
          </a:xfrm>
          <a:prstGeom prst="rect">
            <a:avLst/>
          </a:prstGeom>
        </p:spPr>
        <p:txBody>
          <a:bodyPr wrap="none">
            <a:spAutoFit/>
          </a:bodyPr>
          <a:lstStyle/>
          <a:p>
            <a:pPr lvl="0" algn="just">
              <a:lnSpc>
                <a:spcPct val="200000"/>
              </a:lnSpc>
              <a:spcAft>
                <a:spcPts val="800"/>
              </a:spcAft>
            </a:pPr>
            <a:r>
              <a:rPr lang="es-EC" dirty="0">
                <a:latin typeface="Times New Roman" panose="02020603050405020304" pitchFamily="18" charset="0"/>
                <a:ea typeface="Times New Roman" panose="02020603050405020304" pitchFamily="18" charset="0"/>
                <a:cs typeface="Times New Roman" panose="02020603050405020304" pitchFamily="18" charset="0"/>
              </a:rPr>
              <a:t>De la probeta 1D</a:t>
            </a:r>
            <a:endParaRPr lang="es-ES"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37716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082FD7D-7C90-4626-A6B6-E135C4AE366A}" type="slidenum">
              <a:rPr lang="es-EC" smtClean="0"/>
              <a:t>33</a:t>
            </a:fld>
            <a:endParaRPr lang="es-EC"/>
          </a:p>
        </p:txBody>
      </p:sp>
      <p:sp>
        <p:nvSpPr>
          <p:cNvPr id="5" name="Marcador de contenido 2"/>
          <p:cNvSpPr>
            <a:spLocks noGrp="1"/>
          </p:cNvSpPr>
          <p:nvPr>
            <p:ph idx="1"/>
          </p:nvPr>
        </p:nvSpPr>
        <p:spPr>
          <a:xfrm>
            <a:off x="274320" y="838200"/>
            <a:ext cx="10844834" cy="5547142"/>
          </a:xfrm>
        </p:spPr>
        <p:txBody>
          <a:bodyPr>
            <a:normAutofit/>
          </a:bodyPr>
          <a:lstStyle/>
          <a:p>
            <a:pPr algn="just"/>
            <a:r>
              <a:rPr lang="es-EC" sz="2400" dirty="0">
                <a:solidFill>
                  <a:schemeClr val="tx1"/>
                </a:solidFill>
              </a:rPr>
              <a:t>El análisis de las estructuras metalográficas mostró la formación de una capa intermetálica en la Zona “B” conformada por los componentes del metal de aporte y metal base la cual posee una microestructura martensítica, una elevada dureza y fragilidad; además se evidencia que a mayor temperatura de precalentamiento aumenta el espesor y la dureza de la capa intermetálica.</a:t>
            </a:r>
          </a:p>
          <a:p>
            <a:pPr lvl="0" algn="just"/>
            <a:r>
              <a:rPr lang="es-EC" sz="2400" dirty="0">
                <a:solidFill>
                  <a:schemeClr val="tx1"/>
                </a:solidFill>
              </a:rPr>
              <a:t>La capa intermetálica se formó con dos tipos de microestructuras: martensita y carburos de cromo. La martensita se originó debido a la presencia del carbono en el metal base, al enfriamiento a temperatura ambiente del recubrimiento y a la capacidad de la austenita presente en el material de aporte para mantener la martensita a temperaturas bajas. Los carburos de cromo se formaron debido a que el cromo del material de aporte reaccionó con el carbono del material base durante la soldadura permitiendo la formación de estos compuestos. Estas microestructuras poseen una elevada dureza con valores desde los 55HRC en la probeta 1D hasta los 60HRC en la probeta 5D, por lo que se redujo significativamente la ductilidad del recubrimiento.</a:t>
            </a:r>
          </a:p>
        </p:txBody>
      </p:sp>
      <p:sp>
        <p:nvSpPr>
          <p:cNvPr id="6" name="Título 1"/>
          <p:cNvSpPr txBox="1">
            <a:spLocks/>
          </p:cNvSpPr>
          <p:nvPr/>
        </p:nvSpPr>
        <p:spPr>
          <a:xfrm>
            <a:off x="0" y="-17416"/>
            <a:ext cx="6979920" cy="8229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EC" dirty="0">
                <a:solidFill>
                  <a:schemeClr val="tx1"/>
                </a:solidFill>
                <a:effectLst>
                  <a:outerShdw blurRad="38100" dist="38100" dir="2700000" algn="tl">
                    <a:srgbClr val="000000">
                      <a:alpha val="43137"/>
                    </a:srgbClr>
                  </a:outerShdw>
                </a:effectLst>
              </a:rPr>
              <a:t>Conclusiones</a:t>
            </a:r>
          </a:p>
        </p:txBody>
      </p:sp>
    </p:spTree>
    <p:extLst>
      <p:ext uri="{BB962C8B-B14F-4D97-AF65-F5344CB8AC3E}">
        <p14:creationId xmlns:p14="http://schemas.microsoft.com/office/powerpoint/2010/main" val="18934492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082FD7D-7C90-4626-A6B6-E135C4AE366A}" type="slidenum">
              <a:rPr lang="es-EC" smtClean="0"/>
              <a:t>34</a:t>
            </a:fld>
            <a:endParaRPr lang="es-EC"/>
          </a:p>
        </p:txBody>
      </p:sp>
      <p:sp>
        <p:nvSpPr>
          <p:cNvPr id="5" name="Marcador de contenido 2"/>
          <p:cNvSpPr>
            <a:spLocks noGrp="1"/>
          </p:cNvSpPr>
          <p:nvPr>
            <p:ph idx="1"/>
          </p:nvPr>
        </p:nvSpPr>
        <p:spPr>
          <a:xfrm>
            <a:off x="274320" y="931970"/>
            <a:ext cx="10844834" cy="5883275"/>
          </a:xfrm>
        </p:spPr>
        <p:txBody>
          <a:bodyPr>
            <a:normAutofit/>
          </a:bodyPr>
          <a:lstStyle/>
          <a:p>
            <a:pPr lvl="0" algn="just"/>
            <a:r>
              <a:rPr lang="es-EC" sz="2400" dirty="0">
                <a:solidFill>
                  <a:schemeClr val="tx1"/>
                </a:solidFill>
              </a:rPr>
              <a:t>Las propiedades de la capa intermetálica tienen una correlación directa con la temperatura de precalentamiento, con una baja temperatura de precalentamiento se obtiene una capa intermetálica delgada en el caso de la probeta 2D el espesor es de  48 micras, y a medida que se aumenta la temperatura de precalentamiento también aumenta el espesor de la capa intermetálica como en la probeta 5D, que su espesor es de 87 micras, es decir aumentando 200°C en la temperatura de precalentamiento el espesor de la capa intermetálica aproximadamente aumentó 81%. A medida que la capa intermetálica es más gruesa es más susceptible a agrietarse.</a:t>
            </a:r>
          </a:p>
          <a:p>
            <a:pPr algn="just"/>
            <a:r>
              <a:rPr lang="es-EC" sz="2400" dirty="0">
                <a:solidFill>
                  <a:schemeClr val="tx1"/>
                </a:solidFill>
              </a:rPr>
              <a:t>El ensayo las tintas penetrantes mostró que a partir de los 200°C de temperatura de precalentamiento el proceso tiende a presentar más defectos en su estructura. En general el ensayo de tintas penetrantes indica que a mayor temperatura de precalentamiento existe una mayor probabilidad que aparezcan fisuras en el recubrimiento. Al evaluar el proceso se obtuvieron mejores resultados a temperaturas de precalentamiento menores a 150°C.</a:t>
            </a:r>
          </a:p>
          <a:p>
            <a:pPr marL="0" indent="0" algn="just">
              <a:buNone/>
            </a:pPr>
            <a:endParaRPr lang="es-EC" sz="2400" dirty="0">
              <a:solidFill>
                <a:schemeClr val="tx1"/>
              </a:solidFill>
            </a:endParaRPr>
          </a:p>
        </p:txBody>
      </p:sp>
      <p:sp>
        <p:nvSpPr>
          <p:cNvPr id="6" name="Título 1"/>
          <p:cNvSpPr txBox="1">
            <a:spLocks/>
          </p:cNvSpPr>
          <p:nvPr/>
        </p:nvSpPr>
        <p:spPr>
          <a:xfrm>
            <a:off x="0" y="-17416"/>
            <a:ext cx="6979920" cy="8229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EC" dirty="0">
                <a:solidFill>
                  <a:schemeClr val="tx1"/>
                </a:solidFill>
                <a:effectLst>
                  <a:outerShdw blurRad="38100" dist="38100" dir="2700000" algn="tl">
                    <a:srgbClr val="000000">
                      <a:alpha val="43137"/>
                    </a:srgbClr>
                  </a:outerShdw>
                </a:effectLst>
              </a:rPr>
              <a:t>Conclusiones</a:t>
            </a:r>
          </a:p>
        </p:txBody>
      </p:sp>
    </p:spTree>
    <p:extLst>
      <p:ext uri="{BB962C8B-B14F-4D97-AF65-F5344CB8AC3E}">
        <p14:creationId xmlns:p14="http://schemas.microsoft.com/office/powerpoint/2010/main" val="20333799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082FD7D-7C90-4626-A6B6-E135C4AE366A}" type="slidenum">
              <a:rPr lang="es-EC" smtClean="0"/>
              <a:t>35</a:t>
            </a:fld>
            <a:endParaRPr lang="es-EC"/>
          </a:p>
        </p:txBody>
      </p:sp>
      <mc:AlternateContent xmlns:mc="http://schemas.openxmlformats.org/markup-compatibility/2006" xmlns:a14="http://schemas.microsoft.com/office/drawing/2010/main">
        <mc:Choice Requires="a14">
          <p:sp>
            <p:nvSpPr>
              <p:cNvPr id="5" name="Marcador de contenido 2"/>
              <p:cNvSpPr>
                <a:spLocks noGrp="1"/>
              </p:cNvSpPr>
              <p:nvPr>
                <p:ph idx="1"/>
              </p:nvPr>
            </p:nvSpPr>
            <p:spPr>
              <a:xfrm>
                <a:off x="274320" y="931970"/>
                <a:ext cx="10844834" cy="5883275"/>
              </a:xfrm>
            </p:spPr>
            <p:txBody>
              <a:bodyPr>
                <a:normAutofit/>
              </a:bodyPr>
              <a:lstStyle/>
              <a:p>
                <a:pPr algn="just"/>
                <a:r>
                  <a:rPr lang="es-EC" sz="2400" dirty="0">
                    <a:solidFill>
                      <a:schemeClr val="tx1"/>
                    </a:solidFill>
                  </a:rPr>
                  <a:t>En el ensayo de doblado se puede observar que el inicio de falla comenzó en la zona de fusión propagándose rápidamente hacia el material de aporte como una falla dúctil como era lo esperado, pero en el metal base se propagó como una falla frágil, resultado disímil a estudios similares, lo que es indicativo que probablemente éste poseía una microestructura frágil antes de realizarse el proceso de soldadura.</a:t>
                </a:r>
              </a:p>
              <a:p>
                <a:pPr algn="just"/>
                <a:r>
                  <a:rPr lang="es-EC" sz="2400" dirty="0">
                    <a:solidFill>
                      <a:schemeClr val="tx1"/>
                    </a:solidFill>
                  </a:rPr>
                  <a:t>Mediante el uso del modelo de solidificación por segregación se logró determinar el espesor teórico efectivo de la capa intermetálica </a:t>
                </a:r>
                <a14:m>
                  <m:oMath xmlns:m="http://schemas.openxmlformats.org/officeDocument/2006/math">
                    <m:r>
                      <a:rPr lang="es-ES" sz="2400" i="1">
                        <a:solidFill>
                          <a:schemeClr val="tx1"/>
                        </a:solidFill>
                        <a:latin typeface="Cambria Math" panose="02040503050406030204" pitchFamily="18" charset="0"/>
                      </a:rPr>
                      <m:t>( </m:t>
                    </m:r>
                    <m:r>
                      <a:rPr lang="es-EC" sz="2400" i="1">
                        <a:solidFill>
                          <a:schemeClr val="tx1"/>
                        </a:solidFill>
                        <a:latin typeface="Cambria Math" panose="02040503050406030204" pitchFamily="18" charset="0"/>
                      </a:rPr>
                      <m:t>𝛿</m:t>
                    </m:r>
                    <m:r>
                      <a:rPr lang="es-ES" sz="2400" i="1">
                        <a:solidFill>
                          <a:schemeClr val="tx1"/>
                        </a:solidFill>
                        <a:latin typeface="Cambria Math" panose="02040503050406030204" pitchFamily="18" charset="0"/>
                      </a:rPr>
                      <m:t> )</m:t>
                    </m:r>
                  </m:oMath>
                </a14:m>
                <a:r>
                  <a:rPr lang="es-EC" sz="2400" dirty="0">
                    <a:solidFill>
                      <a:schemeClr val="tx1"/>
                    </a:solidFill>
                  </a:rPr>
                  <a:t> y se encontró el error porcentual comparado con el espesor de la capa medida de forma experimental </a:t>
                </a:r>
                <a14:m>
                  <m:oMath xmlns:m="http://schemas.openxmlformats.org/officeDocument/2006/math">
                    <m:r>
                      <a:rPr lang="es-ES" sz="2400" i="1">
                        <a:solidFill>
                          <a:schemeClr val="tx1"/>
                        </a:solidFill>
                        <a:latin typeface="Cambria Math" panose="02040503050406030204" pitchFamily="18" charset="0"/>
                      </a:rPr>
                      <m:t>(</m:t>
                    </m:r>
                    <m:sSub>
                      <m:sSubPr>
                        <m:ctrlPr>
                          <a:rPr lang="es-EC" sz="2400" i="1">
                            <a:solidFill>
                              <a:schemeClr val="tx1"/>
                            </a:solidFill>
                            <a:latin typeface="Cambria Math" panose="02040503050406030204" pitchFamily="18" charset="0"/>
                          </a:rPr>
                        </m:ctrlPr>
                      </m:sSubPr>
                      <m:e>
                        <m:r>
                          <a:rPr lang="es-EC" sz="2400" i="1">
                            <a:solidFill>
                              <a:schemeClr val="tx1"/>
                            </a:solidFill>
                            <a:latin typeface="Cambria Math" panose="02040503050406030204" pitchFamily="18" charset="0"/>
                          </a:rPr>
                          <m:t> </m:t>
                        </m:r>
                        <m:r>
                          <a:rPr lang="es-EC" sz="2400" i="1">
                            <a:solidFill>
                              <a:schemeClr val="tx1"/>
                            </a:solidFill>
                            <a:latin typeface="Cambria Math" panose="02040503050406030204" pitchFamily="18" charset="0"/>
                          </a:rPr>
                          <m:t>𝛿</m:t>
                        </m:r>
                      </m:e>
                      <m:sub>
                        <m:r>
                          <a:rPr lang="es-EC" sz="2400" i="1">
                            <a:solidFill>
                              <a:schemeClr val="tx1"/>
                            </a:solidFill>
                            <a:latin typeface="Cambria Math" panose="02040503050406030204" pitchFamily="18" charset="0"/>
                          </a:rPr>
                          <m:t>𝑒𝑥𝑝</m:t>
                        </m:r>
                      </m:sub>
                    </m:sSub>
                    <m:r>
                      <a:rPr lang="es-ES" sz="2400" i="1">
                        <a:solidFill>
                          <a:schemeClr val="tx1"/>
                        </a:solidFill>
                        <a:latin typeface="Cambria Math" panose="02040503050406030204" pitchFamily="18" charset="0"/>
                      </a:rPr>
                      <m:t> )</m:t>
                    </m:r>
                  </m:oMath>
                </a14:m>
                <a:r>
                  <a:rPr lang="es-EC" sz="2400" dirty="0">
                    <a:solidFill>
                      <a:schemeClr val="tx1"/>
                    </a:solidFill>
                  </a:rPr>
                  <a:t>, dando como resultado un error del 3% empleado el cromo como soluto y un 16% empleando el níquel como soluto .</a:t>
                </a:r>
              </a:p>
              <a:p>
                <a:pPr marL="0" indent="0" algn="just">
                  <a:buNone/>
                </a:pPr>
                <a:endParaRPr lang="es-EC" sz="2400" dirty="0">
                  <a:solidFill>
                    <a:schemeClr val="tx1"/>
                  </a:solidFill>
                </a:endParaRPr>
              </a:p>
            </p:txBody>
          </p:sp>
        </mc:Choice>
        <mc:Fallback xmlns="">
          <p:sp>
            <p:nvSpPr>
              <p:cNvPr id="5" name="Marcador de contenido 2"/>
              <p:cNvSpPr>
                <a:spLocks noGrp="1" noRot="1" noChangeAspect="1" noMove="1" noResize="1" noEditPoints="1" noAdjustHandles="1" noChangeArrowheads="1" noChangeShapeType="1" noTextEdit="1"/>
              </p:cNvSpPr>
              <p:nvPr>
                <p:ph idx="1"/>
              </p:nvPr>
            </p:nvSpPr>
            <p:spPr>
              <a:xfrm>
                <a:off x="274320" y="931970"/>
                <a:ext cx="10844834" cy="5883275"/>
              </a:xfrm>
              <a:blipFill rotWithShape="0">
                <a:blip r:embed="rId3"/>
                <a:stretch>
                  <a:fillRect l="-675" r="-843"/>
                </a:stretch>
              </a:blipFill>
            </p:spPr>
            <p:txBody>
              <a:bodyPr/>
              <a:lstStyle/>
              <a:p>
                <a:r>
                  <a:rPr lang="es-EC">
                    <a:noFill/>
                  </a:rPr>
                  <a:t> </a:t>
                </a:r>
              </a:p>
            </p:txBody>
          </p:sp>
        </mc:Fallback>
      </mc:AlternateContent>
      <p:sp>
        <p:nvSpPr>
          <p:cNvPr id="6" name="Título 1"/>
          <p:cNvSpPr txBox="1">
            <a:spLocks/>
          </p:cNvSpPr>
          <p:nvPr/>
        </p:nvSpPr>
        <p:spPr>
          <a:xfrm>
            <a:off x="0" y="-17416"/>
            <a:ext cx="6979920" cy="8229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EC" dirty="0">
                <a:solidFill>
                  <a:schemeClr val="tx1"/>
                </a:solidFill>
                <a:effectLst>
                  <a:outerShdw blurRad="38100" dist="38100" dir="2700000" algn="tl">
                    <a:srgbClr val="000000">
                      <a:alpha val="43137"/>
                    </a:srgbClr>
                  </a:outerShdw>
                </a:effectLst>
              </a:rPr>
              <a:t>Conclusiones</a:t>
            </a:r>
          </a:p>
        </p:txBody>
      </p:sp>
    </p:spTree>
    <p:extLst>
      <p:ext uri="{BB962C8B-B14F-4D97-AF65-F5344CB8AC3E}">
        <p14:creationId xmlns:p14="http://schemas.microsoft.com/office/powerpoint/2010/main" val="27798503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082FD7D-7C90-4626-A6B6-E135C4AE366A}" type="slidenum">
              <a:rPr lang="es-EC" smtClean="0"/>
              <a:t>36</a:t>
            </a:fld>
            <a:endParaRPr lang="es-EC"/>
          </a:p>
        </p:txBody>
      </p:sp>
      <p:sp>
        <p:nvSpPr>
          <p:cNvPr id="5" name="Marcador de contenido 2"/>
          <p:cNvSpPr>
            <a:spLocks noGrp="1"/>
          </p:cNvSpPr>
          <p:nvPr>
            <p:ph idx="1"/>
          </p:nvPr>
        </p:nvSpPr>
        <p:spPr>
          <a:xfrm>
            <a:off x="274320" y="838200"/>
            <a:ext cx="10844834" cy="5547142"/>
          </a:xfrm>
        </p:spPr>
        <p:txBody>
          <a:bodyPr>
            <a:normAutofit/>
          </a:bodyPr>
          <a:lstStyle/>
          <a:p>
            <a:pPr lvl="0" algn="just"/>
            <a:r>
              <a:rPr lang="es-EC" sz="2400" dirty="0">
                <a:solidFill>
                  <a:schemeClr val="tx1"/>
                </a:solidFill>
              </a:rPr>
              <a:t>Realizar análisis químicos, mecánicos y metalográfico de los elementos que intervienen en el estudio (metal base y metal de aporte) antes de realizar la soldadura de recubrimiento, para tener repetitividad y confiabilidad en los resultados obtenidos</a:t>
            </a:r>
          </a:p>
          <a:p>
            <a:pPr lvl="0" algn="just"/>
            <a:r>
              <a:rPr lang="es-EC" sz="2400" dirty="0">
                <a:solidFill>
                  <a:schemeClr val="tx1"/>
                </a:solidFill>
              </a:rPr>
              <a:t>Efectuar un estudio más profundo sobre la técnica de revenido para aplicaciones mostradas en el presente proyecto de similar naturaleza, debido a que las propiedades mecánicas obtenidas no fueron las esperadas como resultados obtenidos en investigaciones similares y asegurar la confiabilidad de la aplicación de este tipo de técnicas.</a:t>
            </a:r>
          </a:p>
          <a:p>
            <a:pPr lvl="0" algn="just"/>
            <a:r>
              <a:rPr lang="es-EC" sz="2400" dirty="0">
                <a:solidFill>
                  <a:schemeClr val="tx1"/>
                </a:solidFill>
              </a:rPr>
              <a:t>Desarrollar un sistema de adquisición de datos que se encuentre más tecnificado para medir y almacenar las variables esenciales del proceso de soldadura y poder garantizar una buena aplicación de la técnica de soldadura por revenido, además de poder realizar análisis posteriores con los datos obtenidos.</a:t>
            </a:r>
          </a:p>
          <a:p>
            <a:pPr marL="0" indent="0" algn="just">
              <a:buNone/>
            </a:pPr>
            <a:endParaRPr lang="es-EC" sz="2400" dirty="0">
              <a:solidFill>
                <a:schemeClr val="tx1"/>
              </a:solidFill>
            </a:endParaRPr>
          </a:p>
        </p:txBody>
      </p:sp>
      <p:sp>
        <p:nvSpPr>
          <p:cNvPr id="6" name="Título 1"/>
          <p:cNvSpPr txBox="1">
            <a:spLocks/>
          </p:cNvSpPr>
          <p:nvPr/>
        </p:nvSpPr>
        <p:spPr>
          <a:xfrm>
            <a:off x="0" y="-17416"/>
            <a:ext cx="6979920" cy="8229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EC" dirty="0">
                <a:solidFill>
                  <a:schemeClr val="tx1"/>
                </a:solidFill>
                <a:effectLst>
                  <a:outerShdw blurRad="38100" dist="38100" dir="2700000" algn="tl">
                    <a:srgbClr val="000000">
                      <a:alpha val="43137"/>
                    </a:srgbClr>
                  </a:outerShdw>
                </a:effectLst>
              </a:rPr>
              <a:t>Recomendaciones</a:t>
            </a:r>
          </a:p>
        </p:txBody>
      </p:sp>
    </p:spTree>
    <p:extLst>
      <p:ext uri="{BB962C8B-B14F-4D97-AF65-F5344CB8AC3E}">
        <p14:creationId xmlns:p14="http://schemas.microsoft.com/office/powerpoint/2010/main" val="22112009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082FD7D-7C90-4626-A6B6-E135C4AE366A}" type="slidenum">
              <a:rPr lang="es-EC" smtClean="0"/>
              <a:t>37</a:t>
            </a:fld>
            <a:endParaRPr lang="es-EC"/>
          </a:p>
        </p:txBody>
      </p:sp>
      <p:sp>
        <p:nvSpPr>
          <p:cNvPr id="6" name="Rectangle 1"/>
          <p:cNvSpPr>
            <a:spLocks noGrp="1" noChangeArrowheads="1"/>
          </p:cNvSpPr>
          <p:nvPr>
            <p:ph idx="1"/>
          </p:nvPr>
        </p:nvSpPr>
        <p:spPr bwMode="auto">
          <a:xfrm>
            <a:off x="205677" y="1841506"/>
            <a:ext cx="11193921" cy="2746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0000"/>
              </a:lnSpc>
              <a:buClrTx/>
            </a:pPr>
            <a:r>
              <a:rPr lang="en-US" sz="1800" dirty="0">
                <a:cs typeface="Arial" panose="020B0604020202020204" pitchFamily="34" charset="0"/>
              </a:rPr>
              <a:t>ASME (American Society of Mechanical Engineering). (2013). Boiler Pressure Vessel Code BPVC Section IX.</a:t>
            </a:r>
            <a:endParaRPr kumimoji="0" lang="es-ES" sz="1800" b="0" i="0" u="none" strike="noStrike" cap="none" normalizeH="0" baseline="0" dirty="0">
              <a:ln>
                <a:noFill/>
              </a:ln>
              <a:solidFill>
                <a:schemeClr val="tx1"/>
              </a:solidFill>
              <a:effectLst/>
              <a:ea typeface="Calibri" panose="020F0502020204030204" pitchFamily="34" charset="0"/>
              <a:cs typeface="Arial" panose="020B0604020202020204" pitchFamily="34" charset="0"/>
            </a:endParaRPr>
          </a:p>
          <a:p>
            <a:pPr>
              <a:lnSpc>
                <a:spcPct val="100000"/>
              </a:lnSpc>
              <a:buClrTx/>
            </a:pPr>
            <a:r>
              <a:rPr kumimoji="0" lang="es-ES" sz="1800" b="0" i="0" u="none" strike="noStrike" cap="none" normalizeH="0" baseline="0" dirty="0" err="1">
                <a:ln>
                  <a:noFill/>
                </a:ln>
                <a:solidFill>
                  <a:schemeClr val="tx1"/>
                </a:solidFill>
                <a:effectLst/>
                <a:ea typeface="Calibri" panose="020F0502020204030204" pitchFamily="34" charset="0"/>
                <a:cs typeface="Arial" panose="020B0604020202020204" pitchFamily="34" charset="0"/>
              </a:rPr>
              <a:t>Engineering</a:t>
            </a:r>
            <a:r>
              <a:rPr kumimoji="0" lang="es-ES" sz="1800" b="0" i="0" u="none" strike="noStrike" cap="none" normalizeH="0" baseline="0" dirty="0">
                <a:ln>
                  <a:noFill/>
                </a:ln>
                <a:solidFill>
                  <a:schemeClr val="tx1"/>
                </a:solidFill>
                <a:effectLst/>
                <a:ea typeface="Calibri" panose="020F0502020204030204" pitchFamily="34" charset="0"/>
                <a:cs typeface="Arial" panose="020B0604020202020204" pitchFamily="34" charset="0"/>
              </a:rPr>
              <a:t> </a:t>
            </a:r>
            <a:r>
              <a:rPr kumimoji="0" lang="es-ES" sz="1800" b="0" i="0" u="none" strike="noStrike" cap="none" normalizeH="0" baseline="0" dirty="0" err="1">
                <a:ln>
                  <a:noFill/>
                </a:ln>
                <a:solidFill>
                  <a:schemeClr val="tx1"/>
                </a:solidFill>
                <a:effectLst/>
                <a:ea typeface="Calibri" panose="020F0502020204030204" pitchFamily="34" charset="0"/>
                <a:cs typeface="Arial" panose="020B0604020202020204" pitchFamily="34" charset="0"/>
              </a:rPr>
              <a:t>Associates</a:t>
            </a:r>
            <a:r>
              <a:rPr kumimoji="0" lang="es-ES" sz="1800" b="0" i="0" u="none" strike="noStrike" cap="none" normalizeH="0" baseline="0" dirty="0">
                <a:ln>
                  <a:noFill/>
                </a:ln>
                <a:solidFill>
                  <a:schemeClr val="tx1"/>
                </a:solidFill>
                <a:effectLst/>
                <a:ea typeface="Calibri" panose="020F0502020204030204" pitchFamily="34" charset="0"/>
                <a:cs typeface="Arial" panose="020B0604020202020204" pitchFamily="34" charset="0"/>
              </a:rPr>
              <a:t>. (2018). </a:t>
            </a:r>
            <a:r>
              <a:rPr kumimoji="0" lang="es-ES" sz="1800" b="0" i="1" u="none" strike="noStrike" cap="none" normalizeH="0" baseline="0" dirty="0">
                <a:ln>
                  <a:noFill/>
                </a:ln>
                <a:solidFill>
                  <a:schemeClr val="tx1"/>
                </a:solidFill>
                <a:effectLst/>
                <a:ea typeface="Calibri" panose="020F0502020204030204" pitchFamily="34" charset="0"/>
                <a:cs typeface="Arial" panose="020B0604020202020204" pitchFamily="34" charset="0"/>
              </a:rPr>
              <a:t>Boiler </a:t>
            </a:r>
            <a:r>
              <a:rPr kumimoji="0" lang="es-ES" sz="1800" b="0" i="1" u="none" strike="noStrike" cap="none" normalizeH="0" baseline="0" dirty="0" err="1">
                <a:ln>
                  <a:noFill/>
                </a:ln>
                <a:solidFill>
                  <a:schemeClr val="tx1"/>
                </a:solidFill>
                <a:effectLst/>
                <a:ea typeface="Calibri" panose="020F0502020204030204" pitchFamily="34" charset="0"/>
                <a:cs typeface="Arial" panose="020B0604020202020204" pitchFamily="34" charset="0"/>
              </a:rPr>
              <a:t>Tube</a:t>
            </a:r>
            <a:r>
              <a:rPr kumimoji="0" lang="es-ES" sz="1800" b="0" i="1" u="none" strike="noStrike" cap="none" normalizeH="0" baseline="0" dirty="0">
                <a:ln>
                  <a:noFill/>
                </a:ln>
                <a:solidFill>
                  <a:schemeClr val="tx1"/>
                </a:solidFill>
                <a:effectLst/>
                <a:ea typeface="Calibri" panose="020F0502020204030204" pitchFamily="34" charset="0"/>
                <a:cs typeface="Arial" panose="020B0604020202020204" pitchFamily="34" charset="0"/>
              </a:rPr>
              <a:t> </a:t>
            </a:r>
            <a:r>
              <a:rPr kumimoji="0" lang="es-ES" sz="1800" b="0" i="1" u="none" strike="noStrike" cap="none" normalizeH="0" baseline="0" dirty="0" err="1">
                <a:ln>
                  <a:noFill/>
                </a:ln>
                <a:solidFill>
                  <a:schemeClr val="tx1"/>
                </a:solidFill>
                <a:effectLst/>
                <a:ea typeface="Calibri" panose="020F0502020204030204" pitchFamily="34" charset="0"/>
                <a:cs typeface="Arial" panose="020B0604020202020204" pitchFamily="34" charset="0"/>
              </a:rPr>
              <a:t>Failure</a:t>
            </a:r>
            <a:r>
              <a:rPr kumimoji="0" lang="es-ES" sz="1800" b="0" i="1" u="none" strike="noStrike" cap="none" normalizeH="0" baseline="0" dirty="0">
                <a:ln>
                  <a:noFill/>
                </a:ln>
                <a:solidFill>
                  <a:schemeClr val="tx1"/>
                </a:solidFill>
                <a:effectLst/>
                <a:ea typeface="Calibri" panose="020F0502020204030204" pitchFamily="34" charset="0"/>
                <a:cs typeface="Arial" panose="020B0604020202020204" pitchFamily="34" charset="0"/>
              </a:rPr>
              <a:t> </a:t>
            </a:r>
            <a:r>
              <a:rPr kumimoji="0" lang="es-ES" sz="1800" b="0" i="1" u="none" strike="noStrike" cap="none" normalizeH="0" baseline="0" dirty="0" err="1">
                <a:ln>
                  <a:noFill/>
                </a:ln>
                <a:solidFill>
                  <a:schemeClr val="tx1"/>
                </a:solidFill>
                <a:effectLst/>
                <a:ea typeface="Calibri" panose="020F0502020204030204" pitchFamily="34" charset="0"/>
                <a:cs typeface="Arial" panose="020B0604020202020204" pitchFamily="34" charset="0"/>
              </a:rPr>
              <a:t>Handbook</a:t>
            </a:r>
            <a:r>
              <a:rPr kumimoji="0" lang="es-ES" sz="1800" b="0" i="0" u="none" strike="noStrike" cap="none" normalizeH="0" baseline="0" dirty="0">
                <a:ln>
                  <a:noFill/>
                </a:ln>
                <a:solidFill>
                  <a:schemeClr val="tx1"/>
                </a:solidFill>
                <a:effectLst/>
                <a:ea typeface="Calibri" panose="020F0502020204030204" pitchFamily="34" charset="0"/>
                <a:cs typeface="Arial" panose="020B0604020202020204" pitchFamily="34" charset="0"/>
              </a:rPr>
              <a:t>. Obtenido de https://mmengineering.com/boiler-tube-failure/handbook/catastrophic-failure-associated-weld-overlay/</a:t>
            </a:r>
            <a:endParaRPr kumimoji="0" lang="es-EC" sz="1800" b="0" i="0" u="none" strike="noStrike" cap="none" normalizeH="0" baseline="0" dirty="0">
              <a:ln>
                <a:noFill/>
              </a:ln>
              <a:solidFill>
                <a:schemeClr val="tx1"/>
              </a:solidFill>
              <a:effectLst/>
              <a:cs typeface="Arial" panose="020B0604020202020204" pitchFamily="34" charset="0"/>
            </a:endParaRPr>
          </a:p>
          <a:p>
            <a:pPr>
              <a:lnSpc>
                <a:spcPct val="100000"/>
              </a:lnSpc>
              <a:buClrTx/>
            </a:pPr>
            <a:r>
              <a:rPr kumimoji="0" lang="es-ES" sz="1800" b="0" i="0" u="none" strike="noStrike" cap="none" normalizeH="0" baseline="0" dirty="0" err="1">
                <a:ln>
                  <a:noFill/>
                </a:ln>
                <a:solidFill>
                  <a:schemeClr val="tx1"/>
                </a:solidFill>
                <a:effectLst/>
                <a:ea typeface="Calibri" panose="020F0502020204030204" pitchFamily="34" charset="0"/>
                <a:cs typeface="Arial" panose="020B0604020202020204" pitchFamily="34" charset="0"/>
              </a:rPr>
              <a:t>Sold</a:t>
            </a:r>
            <a:r>
              <a:rPr kumimoji="0" lang="es-ES" sz="1800" b="0" i="0" u="none" strike="noStrike" cap="none" normalizeH="0" baseline="0" dirty="0">
                <a:ln>
                  <a:noFill/>
                </a:ln>
                <a:solidFill>
                  <a:schemeClr val="tx1"/>
                </a:solidFill>
                <a:effectLst/>
                <a:ea typeface="Calibri" panose="020F0502020204030204" pitchFamily="34" charset="0"/>
                <a:cs typeface="Arial" panose="020B0604020202020204" pitchFamily="34" charset="0"/>
              </a:rPr>
              <a:t> Weld. (2016). </a:t>
            </a:r>
            <a:r>
              <a:rPr kumimoji="0" lang="es-ES" sz="1800" b="0" i="1" u="none" strike="noStrike" cap="none" normalizeH="0" baseline="0" dirty="0">
                <a:ln>
                  <a:noFill/>
                </a:ln>
                <a:solidFill>
                  <a:schemeClr val="tx1"/>
                </a:solidFill>
                <a:effectLst/>
                <a:ea typeface="Calibri" panose="020F0502020204030204" pitchFamily="34" charset="0"/>
                <a:cs typeface="Arial" panose="020B0604020202020204" pitchFamily="34" charset="0"/>
              </a:rPr>
              <a:t>SOLDADURA DE MANTENIMIENTO DE ACERO</a:t>
            </a:r>
            <a:r>
              <a:rPr kumimoji="0" lang="es-ES" sz="1800" b="0" i="0" u="none" strike="noStrike" cap="none" normalizeH="0" baseline="0" dirty="0">
                <a:ln>
                  <a:noFill/>
                </a:ln>
                <a:solidFill>
                  <a:schemeClr val="tx1"/>
                </a:solidFill>
                <a:effectLst/>
                <a:ea typeface="Calibri" panose="020F0502020204030204" pitchFamily="34" charset="0"/>
                <a:cs typeface="Arial" panose="020B0604020202020204" pitchFamily="34" charset="0"/>
              </a:rPr>
              <a:t>. Obtenido de http://soldadurasmagna.com.ar/opus_wp_services/credibly-disseminate/</a:t>
            </a:r>
            <a:endParaRPr kumimoji="0" lang="es-EC" sz="1800" b="0" i="0" u="none" strike="noStrike" cap="none" normalizeH="0" baseline="0" dirty="0">
              <a:ln>
                <a:noFill/>
              </a:ln>
              <a:solidFill>
                <a:schemeClr val="tx1"/>
              </a:solidFill>
              <a:effectLst/>
              <a:cs typeface="Arial" panose="020B0604020202020204" pitchFamily="34" charset="0"/>
            </a:endParaRPr>
          </a:p>
          <a:p>
            <a:pPr>
              <a:lnSpc>
                <a:spcPct val="100000"/>
              </a:lnSpc>
              <a:buClrTx/>
            </a:pPr>
            <a:r>
              <a:rPr kumimoji="0" lang="es-ES" sz="1800" b="0" i="0" u="none" strike="noStrike" cap="none" normalizeH="0" baseline="0" dirty="0" err="1">
                <a:ln>
                  <a:noFill/>
                </a:ln>
                <a:solidFill>
                  <a:schemeClr val="tx1"/>
                </a:solidFill>
                <a:effectLst/>
                <a:ea typeface="Calibri" panose="020F0502020204030204" pitchFamily="34" charset="0"/>
                <a:cs typeface="Arial" panose="020B0604020202020204" pitchFamily="34" charset="0"/>
              </a:rPr>
              <a:t>TaskMaster</a:t>
            </a:r>
            <a:r>
              <a:rPr kumimoji="0" lang="es-ES" sz="1800" b="0" i="0" u="none" strike="noStrike" cap="none" normalizeH="0" baseline="0" dirty="0">
                <a:ln>
                  <a:noFill/>
                </a:ln>
                <a:solidFill>
                  <a:schemeClr val="tx1"/>
                </a:solidFill>
                <a:effectLst/>
                <a:ea typeface="Calibri" panose="020F0502020204030204" pitchFamily="34" charset="0"/>
                <a:cs typeface="Arial" panose="020B0604020202020204" pitchFamily="34" charset="0"/>
              </a:rPr>
              <a:t> Technologies Inc. (2014). </a:t>
            </a:r>
            <a:r>
              <a:rPr kumimoji="0" lang="es-ES" sz="1800" b="0" i="1" u="none" strike="noStrike" cap="none" normalizeH="0" baseline="0" dirty="0" err="1">
                <a:ln>
                  <a:noFill/>
                </a:ln>
                <a:solidFill>
                  <a:schemeClr val="tx1"/>
                </a:solidFill>
                <a:effectLst/>
                <a:ea typeface="Calibri" panose="020F0502020204030204" pitchFamily="34" charset="0"/>
                <a:cs typeface="Arial" panose="020B0604020202020204" pitchFamily="34" charset="0"/>
              </a:rPr>
              <a:t>Welding</a:t>
            </a:r>
            <a:r>
              <a:rPr kumimoji="0" lang="es-ES" sz="1800" b="0" i="1" u="none" strike="noStrike" cap="none" normalizeH="0" baseline="0" dirty="0">
                <a:ln>
                  <a:noFill/>
                </a:ln>
                <a:solidFill>
                  <a:schemeClr val="tx1"/>
                </a:solidFill>
                <a:effectLst/>
                <a:ea typeface="Calibri" panose="020F0502020204030204" pitchFamily="34" charset="0"/>
                <a:cs typeface="Arial" panose="020B0604020202020204" pitchFamily="34" charset="0"/>
              </a:rPr>
              <a:t> and </a:t>
            </a:r>
            <a:r>
              <a:rPr kumimoji="0" lang="es-ES" sz="1800" b="0" i="1" u="none" strike="noStrike" cap="none" normalizeH="0" baseline="0" dirty="0" err="1">
                <a:ln>
                  <a:noFill/>
                </a:ln>
                <a:solidFill>
                  <a:schemeClr val="tx1"/>
                </a:solidFill>
                <a:effectLst/>
                <a:ea typeface="Calibri" panose="020F0502020204030204" pitchFamily="34" charset="0"/>
                <a:cs typeface="Arial" panose="020B0604020202020204" pitchFamily="34" charset="0"/>
              </a:rPr>
              <a:t>Overlays</a:t>
            </a:r>
            <a:r>
              <a:rPr kumimoji="0" lang="es-ES" sz="1800" b="0" i="0" u="none" strike="noStrike" cap="none" normalizeH="0" baseline="0" dirty="0">
                <a:ln>
                  <a:noFill/>
                </a:ln>
                <a:solidFill>
                  <a:schemeClr val="tx1"/>
                </a:solidFill>
                <a:effectLst/>
                <a:ea typeface="Calibri" panose="020F0502020204030204" pitchFamily="34" charset="0"/>
                <a:cs typeface="Arial" panose="020B0604020202020204" pitchFamily="34" charset="0"/>
              </a:rPr>
              <a:t>. Obtenido de http://taskmaster-inc.com/welding-and-overlays/</a:t>
            </a:r>
          </a:p>
          <a:p>
            <a:pPr>
              <a:lnSpc>
                <a:spcPct val="100000"/>
              </a:lnSpc>
              <a:buClrTx/>
            </a:pPr>
            <a:endParaRPr kumimoji="0" lang="es-EC"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a:ln>
                <a:noFill/>
              </a:ln>
              <a:solidFill>
                <a:schemeClr val="tx1"/>
              </a:solidFill>
              <a:effectLst/>
              <a:latin typeface="Arial" panose="020B0604020202020204" pitchFamily="34" charset="0"/>
            </a:endParaRPr>
          </a:p>
        </p:txBody>
      </p:sp>
      <p:sp>
        <p:nvSpPr>
          <p:cNvPr id="7" name="Título 1"/>
          <p:cNvSpPr txBox="1">
            <a:spLocks/>
          </p:cNvSpPr>
          <p:nvPr/>
        </p:nvSpPr>
        <p:spPr>
          <a:xfrm>
            <a:off x="0" y="-17416"/>
            <a:ext cx="6979920" cy="8229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EC" dirty="0">
                <a:solidFill>
                  <a:schemeClr val="tx1"/>
                </a:solidFill>
                <a:effectLst>
                  <a:outerShdw blurRad="38100" dist="38100" dir="2700000" algn="tl">
                    <a:srgbClr val="000000">
                      <a:alpha val="43137"/>
                    </a:srgbClr>
                  </a:outerShdw>
                </a:effectLst>
              </a:rPr>
              <a:t>Bibliografía</a:t>
            </a:r>
          </a:p>
        </p:txBody>
      </p:sp>
    </p:spTree>
    <p:extLst>
      <p:ext uri="{BB962C8B-B14F-4D97-AF65-F5344CB8AC3E}">
        <p14:creationId xmlns:p14="http://schemas.microsoft.com/office/powerpoint/2010/main" val="24074305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2082FD7D-7C90-4626-A6B6-E135C4AE366A}" type="slidenum">
              <a:rPr lang="es-EC" smtClean="0"/>
              <a:t>38</a:t>
            </a:fld>
            <a:endParaRPr lang="es-EC"/>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7640" y="1530982"/>
            <a:ext cx="8662961" cy="2685828"/>
          </a:xfrm>
          <a:prstGeom prst="rect">
            <a:avLst/>
          </a:prstGeom>
        </p:spPr>
      </p:pic>
    </p:spTree>
    <p:extLst>
      <p:ext uri="{BB962C8B-B14F-4D97-AF65-F5344CB8AC3E}">
        <p14:creationId xmlns:p14="http://schemas.microsoft.com/office/powerpoint/2010/main" val="565046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74320" y="838200"/>
            <a:ext cx="10844834" cy="5547142"/>
          </a:xfrm>
        </p:spPr>
        <p:txBody>
          <a:bodyPr>
            <a:normAutofit/>
          </a:bodyPr>
          <a:lstStyle/>
          <a:p>
            <a:pPr marL="0" indent="0">
              <a:buNone/>
            </a:pPr>
            <a:r>
              <a:rPr lang="es-EC" sz="3400" dirty="0">
                <a:solidFill>
                  <a:schemeClr val="tx1"/>
                </a:solidFill>
                <a:effectLst>
                  <a:outerShdw blurRad="38100" dist="38100" dir="2700000" algn="tl">
                    <a:srgbClr val="000000">
                      <a:alpha val="43137"/>
                    </a:srgbClr>
                  </a:outerShdw>
                </a:effectLst>
              </a:rPr>
              <a:t>Objetivos Específicos</a:t>
            </a:r>
          </a:p>
          <a:p>
            <a:pPr lvl="0" algn="just"/>
            <a:r>
              <a:rPr lang="es-EC" sz="2400" dirty="0">
                <a:solidFill>
                  <a:schemeClr val="tx1"/>
                </a:solidFill>
              </a:rPr>
              <a:t>Elaborar los cupones de prueba mediante un procedimiento de soldadura que cumpla los requisitos del Código ASME BPVC sección IX aplicando la soldadura de recubrimiento con técnica por revenido y establecer el procedimiento para medir las variables esenciales de manera continua.</a:t>
            </a:r>
          </a:p>
          <a:p>
            <a:pPr lvl="0" algn="just"/>
            <a:r>
              <a:rPr lang="es-EC" sz="2400" dirty="0">
                <a:solidFill>
                  <a:schemeClr val="tx1"/>
                </a:solidFill>
              </a:rPr>
              <a:t>Analizar las características metalográficas de la zona de fusión formada entre el metal base y metal de aporte con la técnica de soldadura por revenido con un solo tipo electrodo de acero inoxidable austenítico en función de la variación de la temperatura de precalentamiento.</a:t>
            </a:r>
          </a:p>
          <a:p>
            <a:pPr lvl="0" algn="just"/>
            <a:r>
              <a:rPr lang="es-EC" sz="2400" dirty="0">
                <a:solidFill>
                  <a:schemeClr val="tx1"/>
                </a:solidFill>
              </a:rPr>
              <a:t>Aplicar el modelo de segregación en la soldadura de recubrimiento con técnica por revenido para analizar las propiedades químicas y metalográficas en la zona de fusión formada entre el metal de aporte y metal base.</a:t>
            </a:r>
          </a:p>
        </p:txBody>
      </p:sp>
      <p:sp>
        <p:nvSpPr>
          <p:cNvPr id="5" name="Título 1"/>
          <p:cNvSpPr>
            <a:spLocks noGrp="1"/>
          </p:cNvSpPr>
          <p:nvPr>
            <p:ph type="title"/>
          </p:nvPr>
        </p:nvSpPr>
        <p:spPr>
          <a:xfrm>
            <a:off x="274320" y="0"/>
            <a:ext cx="10515600" cy="838200"/>
          </a:xfrm>
        </p:spPr>
        <p:txBody>
          <a:bodyPr>
            <a:normAutofit/>
          </a:bodyPr>
          <a:lstStyle/>
          <a:p>
            <a:r>
              <a:rPr lang="es-EC" dirty="0">
                <a:solidFill>
                  <a:schemeClr val="tx1"/>
                </a:solidFill>
                <a:effectLst>
                  <a:outerShdw blurRad="38100" dist="38100" dir="2700000" algn="tl">
                    <a:srgbClr val="000000">
                      <a:alpha val="43137"/>
                    </a:srgbClr>
                  </a:outerShdw>
                </a:effectLst>
              </a:rPr>
              <a:t>Objetivos</a:t>
            </a:r>
          </a:p>
        </p:txBody>
      </p:sp>
      <p:sp>
        <p:nvSpPr>
          <p:cNvPr id="2" name="Marcador de número de diapositiva 1"/>
          <p:cNvSpPr>
            <a:spLocks noGrp="1"/>
          </p:cNvSpPr>
          <p:nvPr>
            <p:ph type="sldNum" sz="quarter" idx="12"/>
          </p:nvPr>
        </p:nvSpPr>
        <p:spPr/>
        <p:txBody>
          <a:bodyPr/>
          <a:lstStyle/>
          <a:p>
            <a:fld id="{2082FD7D-7C90-4626-A6B6-E135C4AE366A}" type="slidenum">
              <a:rPr lang="es-EC" smtClean="0"/>
              <a:t>4</a:t>
            </a:fld>
            <a:endParaRPr lang="es-EC"/>
          </a:p>
        </p:txBody>
      </p:sp>
    </p:spTree>
    <p:extLst>
      <p:ext uri="{BB962C8B-B14F-4D97-AF65-F5344CB8AC3E}">
        <p14:creationId xmlns:p14="http://schemas.microsoft.com/office/powerpoint/2010/main" val="1021353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082FD7D-7C90-4626-A6B6-E135C4AE366A}" type="slidenum">
              <a:rPr lang="es-EC" smtClean="0"/>
              <a:t>5</a:t>
            </a:fld>
            <a:endParaRPr lang="es-EC"/>
          </a:p>
        </p:txBody>
      </p:sp>
      <p:sp>
        <p:nvSpPr>
          <p:cNvPr id="5" name="Título 1"/>
          <p:cNvSpPr txBox="1">
            <a:spLocks/>
          </p:cNvSpPr>
          <p:nvPr/>
        </p:nvSpPr>
        <p:spPr>
          <a:xfrm>
            <a:off x="274320" y="0"/>
            <a:ext cx="10515600" cy="838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EC" dirty="0">
                <a:solidFill>
                  <a:schemeClr val="tx1"/>
                </a:solidFill>
                <a:effectLst>
                  <a:outerShdw blurRad="38100" dist="38100" dir="2700000" algn="tl">
                    <a:srgbClr val="000000">
                      <a:alpha val="43137"/>
                    </a:srgbClr>
                  </a:outerShdw>
                </a:effectLst>
              </a:rPr>
              <a:t>Justificación</a:t>
            </a:r>
          </a:p>
        </p:txBody>
      </p:sp>
      <p:pic>
        <p:nvPicPr>
          <p:cNvPr id="2050" name="Picture 2"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611" y="1315699"/>
            <a:ext cx="3057989" cy="22840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mmengineering.com/wp-content/uploads/2014/03/Hydrogen-damage-weld-overlay-CYT7a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2538" y="1313221"/>
            <a:ext cx="3050487" cy="228405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para mantenimiento de soldadu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014" y="4167405"/>
            <a:ext cx="3725108" cy="1959310"/>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5"/>
          <p:cNvSpPr txBox="1"/>
          <p:nvPr/>
        </p:nvSpPr>
        <p:spPr>
          <a:xfrm>
            <a:off x="4525483" y="2132081"/>
            <a:ext cx="2376171" cy="646331"/>
          </a:xfrm>
          <a:prstGeom prst="rect">
            <a:avLst/>
          </a:prstGeom>
          <a:solidFill>
            <a:srgbClr val="FFC000"/>
          </a:solidFill>
          <a:ln w="57150">
            <a:solidFill>
              <a:srgbClr val="00B0F0"/>
            </a:solidFill>
          </a:ln>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C" dirty="0"/>
              <a:t>Severas condiciones de servicio</a:t>
            </a:r>
            <a:endParaRPr lang="es-MX" dirty="0"/>
          </a:p>
        </p:txBody>
      </p:sp>
      <p:sp>
        <p:nvSpPr>
          <p:cNvPr id="11" name="CuadroTexto 5"/>
          <p:cNvSpPr txBox="1"/>
          <p:nvPr/>
        </p:nvSpPr>
        <p:spPr>
          <a:xfrm>
            <a:off x="8189695" y="4823895"/>
            <a:ext cx="2376171" cy="646331"/>
          </a:xfrm>
          <a:prstGeom prst="rect">
            <a:avLst/>
          </a:prstGeom>
          <a:solidFill>
            <a:schemeClr val="accent6">
              <a:lumMod val="40000"/>
              <a:lumOff val="60000"/>
            </a:schemeClr>
          </a:solidFill>
          <a:ln w="57150">
            <a:solidFill>
              <a:srgbClr val="00B0F0"/>
            </a:solidFill>
          </a:ln>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C" dirty="0"/>
              <a:t>Reparación y Mantenimiento</a:t>
            </a:r>
            <a:endParaRPr lang="es-MX" dirty="0"/>
          </a:p>
        </p:txBody>
      </p:sp>
      <p:sp>
        <p:nvSpPr>
          <p:cNvPr id="12" name="CuadroTexto 5"/>
          <p:cNvSpPr txBox="1"/>
          <p:nvPr/>
        </p:nvSpPr>
        <p:spPr>
          <a:xfrm>
            <a:off x="969110" y="4578454"/>
            <a:ext cx="2094387" cy="923330"/>
          </a:xfrm>
          <a:prstGeom prst="rect">
            <a:avLst/>
          </a:prstGeom>
          <a:solidFill>
            <a:srgbClr val="92D050"/>
          </a:solidFill>
          <a:ln w="57150">
            <a:solidFill>
              <a:srgbClr val="00B0F0"/>
            </a:solidFill>
          </a:ln>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C" dirty="0"/>
              <a:t>Industrias química, petroquímica, petróleo y gas</a:t>
            </a:r>
            <a:endParaRPr lang="es-MX" dirty="0"/>
          </a:p>
        </p:txBody>
      </p:sp>
      <p:cxnSp>
        <p:nvCxnSpPr>
          <p:cNvPr id="13" name="Conector recto de flecha 12"/>
          <p:cNvCxnSpPr>
            <a:stCxn id="2050" idx="3"/>
            <a:endCxn id="10" idx="1"/>
          </p:cNvCxnSpPr>
          <p:nvPr/>
        </p:nvCxnSpPr>
        <p:spPr>
          <a:xfrm flipV="1">
            <a:off x="3574600" y="2455247"/>
            <a:ext cx="950883" cy="24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a:stCxn id="10" idx="3"/>
            <a:endCxn id="2052" idx="1"/>
          </p:cNvCxnSpPr>
          <p:nvPr/>
        </p:nvCxnSpPr>
        <p:spPr>
          <a:xfrm>
            <a:off x="6901654" y="2455247"/>
            <a:ext cx="950884"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a:endCxn id="11" idx="0"/>
          </p:cNvCxnSpPr>
          <p:nvPr/>
        </p:nvCxnSpPr>
        <p:spPr>
          <a:xfrm>
            <a:off x="9377780" y="4167405"/>
            <a:ext cx="1" cy="65649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p:cNvCxnSpPr>
            <a:stCxn id="11" idx="1"/>
            <a:endCxn id="2054" idx="3"/>
          </p:cNvCxnSpPr>
          <p:nvPr/>
        </p:nvCxnSpPr>
        <p:spPr>
          <a:xfrm flipH="1" flipV="1">
            <a:off x="7576122" y="5147060"/>
            <a:ext cx="613573" cy="1"/>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p:cNvCxnSpPr>
            <a:stCxn id="12" idx="0"/>
          </p:cNvCxnSpPr>
          <p:nvPr/>
        </p:nvCxnSpPr>
        <p:spPr>
          <a:xfrm flipH="1" flipV="1">
            <a:off x="2012554" y="3898093"/>
            <a:ext cx="3750" cy="680361"/>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
          <p:cNvSpPr>
            <a:spLocks noChangeArrowheads="1"/>
          </p:cNvSpPr>
          <p:nvPr/>
        </p:nvSpPr>
        <p:spPr bwMode="auto">
          <a:xfrm>
            <a:off x="516611" y="3450076"/>
            <a:ext cx="32848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eaLnBrk="0" fontAlgn="base" hangingPunct="0">
              <a:spcBef>
                <a:spcPct val="0"/>
              </a:spcBef>
              <a:spcAft>
                <a:spcPct val="0"/>
              </a:spcAft>
            </a:pPr>
            <a:br>
              <a:rPr kumimoji="0" lang="es-EC" sz="1200" b="0" i="0" u="none" strike="noStrike" cap="none" normalizeH="0" baseline="0" dirty="0" bmk="_Toc533614316">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s-EC" sz="1200" b="0" i="0" u="none" strike="noStrike" cap="none" normalizeH="0" baseline="0" dirty="0" bmk="_Toc533614316">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Fuente: </a:t>
            </a:r>
            <a:r>
              <a:rPr kumimoji="0" lang="es-MX" sz="1200" b="0" i="0" u="none" strike="noStrike" cap="none" normalizeH="0" baseline="0" dirty="0" bmk="_Toc533614316">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es-EC" sz="1200" dirty="0" err="1">
                <a:latin typeface="Arial" panose="020B0604020202020204" pitchFamily="34" charset="0"/>
                <a:cs typeface="Arial" panose="020B0604020202020204" pitchFamily="34" charset="0"/>
              </a:rPr>
              <a:t>TaskMaster</a:t>
            </a:r>
            <a:r>
              <a:rPr lang="es-EC" sz="1200" dirty="0">
                <a:latin typeface="Arial" panose="020B0604020202020204" pitchFamily="34" charset="0"/>
                <a:cs typeface="Arial" panose="020B0604020202020204" pitchFamily="34" charset="0"/>
              </a:rPr>
              <a:t> Technologies </a:t>
            </a:r>
            <a:r>
              <a:rPr lang="es-EC" sz="1200" dirty="0" err="1">
                <a:latin typeface="Arial" panose="020B0604020202020204" pitchFamily="34" charset="0"/>
                <a:cs typeface="Arial" panose="020B0604020202020204" pitchFamily="34" charset="0"/>
              </a:rPr>
              <a:t>Inc</a:t>
            </a:r>
            <a:r>
              <a:rPr lang="es-EC" sz="1200" dirty="0">
                <a:latin typeface="Arial" panose="020B0604020202020204" pitchFamily="34" charset="0"/>
                <a:cs typeface="Arial" panose="020B0604020202020204" pitchFamily="34" charset="0"/>
              </a:rPr>
              <a:t>, 2014</a:t>
            </a:r>
            <a:r>
              <a:rPr kumimoji="0" lang="es-MX" sz="1200" b="0" i="0" u="none" strike="noStrike" cap="none" normalizeH="0" baseline="0" dirty="0" bmk="_Toc533614316">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kumimoji="0" lang="es-MX"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p:txBody>
      </p:sp>
      <p:sp>
        <p:nvSpPr>
          <p:cNvPr id="37" name="Rectangle 3"/>
          <p:cNvSpPr>
            <a:spLocks noChangeArrowheads="1"/>
          </p:cNvSpPr>
          <p:nvPr/>
        </p:nvSpPr>
        <p:spPr bwMode="auto">
          <a:xfrm>
            <a:off x="7920714" y="3452189"/>
            <a:ext cx="29141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eaLnBrk="0" fontAlgn="base" hangingPunct="0">
              <a:spcBef>
                <a:spcPct val="0"/>
              </a:spcBef>
              <a:spcAft>
                <a:spcPct val="0"/>
              </a:spcAft>
            </a:pPr>
            <a:br>
              <a:rPr kumimoji="0" lang="es-EC" sz="1200" b="0" i="0" u="none" strike="noStrike" cap="none" normalizeH="0" baseline="0" dirty="0" bmk="_Toc533614316">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s-EC" sz="1200" b="0" i="0" u="none" strike="noStrike" cap="none" normalizeH="0" baseline="0" dirty="0" bmk="_Toc533614316">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Fuente: </a:t>
            </a:r>
            <a:r>
              <a:rPr kumimoji="0" lang="es-MX" sz="1200" b="0" i="0" u="none" strike="noStrike" cap="none" normalizeH="0" baseline="0" dirty="0" bmk="_Toc533614316">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es-EC" sz="1200" dirty="0" err="1">
                <a:latin typeface="Arial" panose="020B0604020202020204" pitchFamily="34" charset="0"/>
                <a:cs typeface="Arial" panose="020B0604020202020204" pitchFamily="34" charset="0"/>
              </a:rPr>
              <a:t>Engineering</a:t>
            </a:r>
            <a:r>
              <a:rPr lang="es-EC" sz="1200" dirty="0">
                <a:latin typeface="Arial" panose="020B0604020202020204" pitchFamily="34" charset="0"/>
                <a:cs typeface="Arial" panose="020B0604020202020204" pitchFamily="34" charset="0"/>
              </a:rPr>
              <a:t> </a:t>
            </a:r>
            <a:r>
              <a:rPr lang="es-EC" sz="1200" dirty="0" err="1">
                <a:latin typeface="Arial" panose="020B0604020202020204" pitchFamily="34" charset="0"/>
                <a:cs typeface="Arial" panose="020B0604020202020204" pitchFamily="34" charset="0"/>
              </a:rPr>
              <a:t>Associates</a:t>
            </a:r>
            <a:r>
              <a:rPr lang="es-EC" sz="1200" dirty="0">
                <a:latin typeface="Arial" panose="020B0604020202020204" pitchFamily="34" charset="0"/>
                <a:cs typeface="Arial" panose="020B0604020202020204" pitchFamily="34" charset="0"/>
              </a:rPr>
              <a:t>, 2018</a:t>
            </a:r>
            <a:r>
              <a:rPr kumimoji="0" lang="es-MX" sz="1200" b="0" i="0" u="none" strike="noStrike" cap="none" normalizeH="0" baseline="0" dirty="0" bmk="_Toc533614316">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kumimoji="0" lang="es-MX"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p:txBody>
      </p:sp>
      <p:sp>
        <p:nvSpPr>
          <p:cNvPr id="38" name="Rectangle 3"/>
          <p:cNvSpPr>
            <a:spLocks noChangeArrowheads="1"/>
          </p:cNvSpPr>
          <p:nvPr/>
        </p:nvSpPr>
        <p:spPr bwMode="auto">
          <a:xfrm>
            <a:off x="4462965" y="5973216"/>
            <a:ext cx="20173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eaLnBrk="0" fontAlgn="base" hangingPunct="0">
              <a:spcBef>
                <a:spcPct val="0"/>
              </a:spcBef>
              <a:spcAft>
                <a:spcPct val="0"/>
              </a:spcAft>
            </a:pPr>
            <a:br>
              <a:rPr kumimoji="0" lang="es-EC" sz="1200" b="0" i="0" u="none" strike="noStrike" cap="none" normalizeH="0" baseline="0" dirty="0" bmk="_Toc533614316">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s-EC" sz="1200" b="0" i="0" u="none" strike="noStrike" cap="none" normalizeH="0" baseline="0" dirty="0" bmk="_Toc533614316">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Fuente: </a:t>
            </a:r>
            <a:r>
              <a:rPr kumimoji="0" lang="es-MX" sz="1200" b="0" i="0" u="none" strike="noStrike" cap="none" normalizeH="0" baseline="0" dirty="0" bmk="_Toc533614316">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es-EC" sz="1200" dirty="0" err="1">
                <a:latin typeface="Arial" panose="020B0604020202020204" pitchFamily="34" charset="0"/>
                <a:cs typeface="Arial" panose="020B0604020202020204" pitchFamily="34" charset="0"/>
              </a:rPr>
              <a:t>Sold</a:t>
            </a:r>
            <a:r>
              <a:rPr lang="es-EC" sz="1200" dirty="0">
                <a:latin typeface="Arial" panose="020B0604020202020204" pitchFamily="34" charset="0"/>
                <a:cs typeface="Arial" panose="020B0604020202020204" pitchFamily="34" charset="0"/>
              </a:rPr>
              <a:t> Weld, 2016</a:t>
            </a:r>
            <a:r>
              <a:rPr kumimoji="0" lang="es-MX" sz="1200" b="0" i="0" u="none" strike="noStrike" cap="none" normalizeH="0" baseline="0" dirty="0" bmk="_Toc533614316">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kumimoji="0" lang="es-MX"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40938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txBox="1">
            <a:spLocks/>
          </p:cNvSpPr>
          <p:nvPr/>
        </p:nvSpPr>
        <p:spPr>
          <a:xfrm>
            <a:off x="0" y="-17416"/>
            <a:ext cx="6979920" cy="8229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EC" dirty="0">
                <a:solidFill>
                  <a:schemeClr val="tx1"/>
                </a:solidFill>
                <a:effectLst>
                  <a:outerShdw blurRad="38100" dist="38100" dir="2700000" algn="tl">
                    <a:srgbClr val="000000">
                      <a:alpha val="43137"/>
                    </a:srgbClr>
                  </a:outerShdw>
                </a:effectLst>
              </a:rPr>
              <a:t>Técnica de soldadura por revenido </a:t>
            </a:r>
          </a:p>
        </p:txBody>
      </p:sp>
      <p:sp>
        <p:nvSpPr>
          <p:cNvPr id="2" name="Marcador de número de diapositiva 1"/>
          <p:cNvSpPr>
            <a:spLocks noGrp="1"/>
          </p:cNvSpPr>
          <p:nvPr>
            <p:ph type="sldNum" sz="quarter" idx="12"/>
          </p:nvPr>
        </p:nvSpPr>
        <p:spPr/>
        <p:txBody>
          <a:bodyPr/>
          <a:lstStyle/>
          <a:p>
            <a:fld id="{2082FD7D-7C90-4626-A6B6-E135C4AE366A}" type="slidenum">
              <a:rPr lang="es-EC" smtClean="0"/>
              <a:t>6</a:t>
            </a:fld>
            <a:endParaRPr lang="es-EC"/>
          </a:p>
        </p:txBody>
      </p:sp>
      <p:sp>
        <p:nvSpPr>
          <p:cNvPr id="10" name="CuadroTexto 5"/>
          <p:cNvSpPr txBox="1"/>
          <p:nvPr/>
        </p:nvSpPr>
        <p:spPr>
          <a:xfrm>
            <a:off x="4444814" y="1669468"/>
            <a:ext cx="2602430" cy="369332"/>
          </a:xfrm>
          <a:prstGeom prst="rect">
            <a:avLst/>
          </a:prstGeom>
          <a:noFill/>
          <a:ln w="57150">
            <a:solidFill>
              <a:srgbClr val="FF0000"/>
            </a:solidFill>
          </a:ln>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C" b="1" dirty="0"/>
              <a:t>POSTCALENTAMIENTO</a:t>
            </a:r>
            <a:endParaRPr lang="es-MX" b="1" dirty="0"/>
          </a:p>
        </p:txBody>
      </p:sp>
      <p:sp>
        <p:nvSpPr>
          <p:cNvPr id="11" name="CuadroTexto 10"/>
          <p:cNvSpPr txBox="1"/>
          <p:nvPr/>
        </p:nvSpPr>
        <p:spPr>
          <a:xfrm>
            <a:off x="4923589" y="2188721"/>
            <a:ext cx="1644879" cy="369332"/>
          </a:xfrm>
          <a:prstGeom prst="rect">
            <a:avLst/>
          </a:prstGeom>
          <a:noFill/>
        </p:spPr>
        <p:txBody>
          <a:bodyPr wrap="square" rtlCol="0">
            <a:spAutoFit/>
          </a:bodyPr>
          <a:lstStyle/>
          <a:p>
            <a:r>
              <a:rPr lang="es-MX" dirty="0"/>
              <a:t>500 °C – 600°C</a:t>
            </a:r>
          </a:p>
        </p:txBody>
      </p:sp>
      <p:cxnSp>
        <p:nvCxnSpPr>
          <p:cNvPr id="14" name="Conector recto de flecha 13"/>
          <p:cNvCxnSpPr>
            <a:endCxn id="16" idx="0"/>
          </p:cNvCxnSpPr>
          <p:nvPr/>
        </p:nvCxnSpPr>
        <p:spPr>
          <a:xfrm flipH="1">
            <a:off x="2785536" y="2710146"/>
            <a:ext cx="1733" cy="54597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Diagrama 15"/>
          <p:cNvGraphicFramePr/>
          <p:nvPr>
            <p:extLst>
              <p:ext uri="{D42A27DB-BD31-4B8C-83A1-F6EECF244321}">
                <p14:modId xmlns:p14="http://schemas.microsoft.com/office/powerpoint/2010/main" val="1808264263"/>
              </p:ext>
            </p:extLst>
          </p:nvPr>
        </p:nvGraphicFramePr>
        <p:xfrm>
          <a:off x="745681" y="3256124"/>
          <a:ext cx="4079710" cy="1965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Diagrama 16"/>
          <p:cNvGraphicFramePr/>
          <p:nvPr>
            <p:extLst>
              <p:ext uri="{D42A27DB-BD31-4B8C-83A1-F6EECF244321}">
                <p14:modId xmlns:p14="http://schemas.microsoft.com/office/powerpoint/2010/main" val="1118394222"/>
              </p:ext>
            </p:extLst>
          </p:nvPr>
        </p:nvGraphicFramePr>
        <p:xfrm>
          <a:off x="6652307" y="3265305"/>
          <a:ext cx="4079710" cy="19658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26" name="Conector recto de flecha 25"/>
          <p:cNvCxnSpPr/>
          <p:nvPr/>
        </p:nvCxnSpPr>
        <p:spPr>
          <a:xfrm flipH="1">
            <a:off x="8690429" y="2710146"/>
            <a:ext cx="1733" cy="54597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flipH="1">
            <a:off x="2785537" y="2710146"/>
            <a:ext cx="2960491"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flipH="1">
            <a:off x="5742047" y="2707974"/>
            <a:ext cx="2960491"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a:stCxn id="11" idx="2"/>
          </p:cNvCxnSpPr>
          <p:nvPr/>
        </p:nvCxnSpPr>
        <p:spPr>
          <a:xfrm flipH="1">
            <a:off x="5742047" y="2558053"/>
            <a:ext cx="3982" cy="1499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a:stCxn id="10" idx="2"/>
            <a:endCxn id="11" idx="0"/>
          </p:cNvCxnSpPr>
          <p:nvPr/>
        </p:nvCxnSpPr>
        <p:spPr>
          <a:xfrm>
            <a:off x="5746029" y="2038800"/>
            <a:ext cx="0" cy="1499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5088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082FD7D-7C90-4626-A6B6-E135C4AE366A}" type="slidenum">
              <a:rPr lang="es-EC" smtClean="0"/>
              <a:t>7</a:t>
            </a:fld>
            <a:endParaRPr lang="es-EC"/>
          </a:p>
        </p:txBody>
      </p:sp>
      <p:sp>
        <p:nvSpPr>
          <p:cNvPr id="5" name="Título 1"/>
          <p:cNvSpPr txBox="1">
            <a:spLocks/>
          </p:cNvSpPr>
          <p:nvPr/>
        </p:nvSpPr>
        <p:spPr>
          <a:xfrm>
            <a:off x="0" y="-17416"/>
            <a:ext cx="6979920" cy="8229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EC" dirty="0">
                <a:solidFill>
                  <a:schemeClr val="tx1"/>
                </a:solidFill>
                <a:effectLst>
                  <a:outerShdw blurRad="38100" dist="38100" dir="2700000" algn="tl">
                    <a:srgbClr val="000000">
                      <a:alpha val="43137"/>
                    </a:srgbClr>
                  </a:outerShdw>
                </a:effectLst>
              </a:rPr>
              <a:t>Técnica de soldadura por revenido </a:t>
            </a:r>
          </a:p>
        </p:txBody>
      </p:sp>
      <p:sp>
        <p:nvSpPr>
          <p:cNvPr id="6" name="CuadroTexto 5"/>
          <p:cNvSpPr txBox="1"/>
          <p:nvPr/>
        </p:nvSpPr>
        <p:spPr>
          <a:xfrm>
            <a:off x="4246510" y="1217753"/>
            <a:ext cx="3322078" cy="369332"/>
          </a:xfrm>
          <a:prstGeom prst="rect">
            <a:avLst/>
          </a:prstGeom>
          <a:solidFill>
            <a:srgbClr val="C00000"/>
          </a:solidFill>
          <a:ln w="57150">
            <a:solidFill>
              <a:schemeClr val="bg1"/>
            </a:solidFill>
          </a:ln>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C" b="1" dirty="0">
                <a:solidFill>
                  <a:schemeClr val="bg1"/>
                </a:solidFill>
              </a:rPr>
              <a:t>SOLDADURA POR REVENIDO</a:t>
            </a:r>
            <a:endParaRPr lang="es-MX" b="1" dirty="0">
              <a:solidFill>
                <a:schemeClr val="bg1"/>
              </a:solidFill>
            </a:endParaRPr>
          </a:p>
        </p:txBody>
      </p:sp>
      <p:pic>
        <p:nvPicPr>
          <p:cNvPr id="7" name="Imagen 6"/>
          <p:cNvPicPr/>
          <p:nvPr/>
        </p:nvPicPr>
        <p:blipFill>
          <a:blip r:embed="rId3"/>
          <a:stretch>
            <a:fillRect/>
          </a:stretch>
        </p:blipFill>
        <p:spPr>
          <a:xfrm>
            <a:off x="505926" y="2368626"/>
            <a:ext cx="6280464" cy="2666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Marcador de contenido 2"/>
          <p:cNvSpPr>
            <a:spLocks noGrp="1"/>
          </p:cNvSpPr>
          <p:nvPr>
            <p:ph idx="1"/>
          </p:nvPr>
        </p:nvSpPr>
        <p:spPr>
          <a:xfrm>
            <a:off x="7568588" y="2919470"/>
            <a:ext cx="3053289" cy="1933460"/>
          </a:xfrm>
        </p:spPr>
        <p:txBody>
          <a:bodyPr>
            <a:normAutofit fontScale="92500" lnSpcReduction="10000"/>
          </a:bodyPr>
          <a:lstStyle/>
          <a:p>
            <a:pPr lvl="0"/>
            <a:r>
              <a:rPr lang="es-ES" sz="1800" dirty="0"/>
              <a:t>Control adecuado del aporte térmico (voltaje, amperaje, velocidad de avance)</a:t>
            </a:r>
            <a:endParaRPr lang="es-EC" sz="1800" dirty="0"/>
          </a:p>
          <a:p>
            <a:pPr lvl="0"/>
            <a:r>
              <a:rPr lang="es-ES" sz="1800" dirty="0"/>
              <a:t>Correcto traslape entre cordones</a:t>
            </a:r>
            <a:endParaRPr lang="es-EC" sz="1800" dirty="0"/>
          </a:p>
          <a:p>
            <a:r>
              <a:rPr lang="es-EC" sz="1800" dirty="0"/>
              <a:t>Secuencia y depósito de cordones</a:t>
            </a:r>
            <a:endParaRPr lang="es-MX" dirty="0"/>
          </a:p>
        </p:txBody>
      </p:sp>
      <p:sp>
        <p:nvSpPr>
          <p:cNvPr id="9" name="Rectángulo 8"/>
          <p:cNvSpPr/>
          <p:nvPr/>
        </p:nvSpPr>
        <p:spPr>
          <a:xfrm>
            <a:off x="1060083" y="5034708"/>
            <a:ext cx="2374368" cy="265457"/>
          </a:xfrm>
          <a:prstGeom prst="rect">
            <a:avLst/>
          </a:prstGeom>
        </p:spPr>
        <p:txBody>
          <a:bodyPr wrap="none">
            <a:spAutoFit/>
          </a:bodyPr>
          <a:lstStyle/>
          <a:p>
            <a:pPr algn="ctr">
              <a:lnSpc>
                <a:spcPct val="107000"/>
              </a:lnSpc>
              <a:spcAft>
                <a:spcPts val="0"/>
              </a:spcAft>
            </a:pPr>
            <a:r>
              <a:rPr lang="es-EC" sz="1100" dirty="0">
                <a:latin typeface="Calibri" panose="020F0502020204030204" pitchFamily="34" charset="0"/>
                <a:ea typeface="Calibri" panose="020F0502020204030204" pitchFamily="34" charset="0"/>
                <a:cs typeface="Times New Roman" panose="02020603050405020304" pitchFamily="18" charset="0"/>
              </a:rPr>
              <a:t>Fuente: (ASME BPVC Sección IX, 2013)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6353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a:xfrm>
            <a:off x="10634135" y="6356350"/>
            <a:ext cx="1530927" cy="365125"/>
          </a:xfrm>
        </p:spPr>
        <p:txBody>
          <a:bodyPr/>
          <a:lstStyle/>
          <a:p>
            <a:fld id="{2082FD7D-7C90-4626-A6B6-E135C4AE366A}" type="slidenum">
              <a:rPr lang="es-EC" smtClean="0"/>
              <a:t>8</a:t>
            </a:fld>
            <a:endParaRPr lang="es-EC"/>
          </a:p>
        </p:txBody>
      </p:sp>
      <p:sp>
        <p:nvSpPr>
          <p:cNvPr id="6" name="Título 1"/>
          <p:cNvSpPr txBox="1">
            <a:spLocks/>
          </p:cNvSpPr>
          <p:nvPr/>
        </p:nvSpPr>
        <p:spPr>
          <a:xfrm>
            <a:off x="0" y="-17416"/>
            <a:ext cx="6979920" cy="8229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EC" sz="3200" dirty="0">
                <a:solidFill>
                  <a:schemeClr val="tx1"/>
                </a:solidFill>
                <a:effectLst>
                  <a:outerShdw blurRad="38100" dist="38100" dir="2700000" algn="tl">
                    <a:srgbClr val="000000">
                      <a:alpha val="43137"/>
                    </a:srgbClr>
                  </a:outerShdw>
                </a:effectLst>
              </a:rPr>
              <a:t>Modelo de Solidificación por Segregación</a:t>
            </a:r>
          </a:p>
        </p:txBody>
      </p:sp>
      <p:pic>
        <p:nvPicPr>
          <p:cNvPr id="5" name="Imagen 4">
            <a:extLst>
              <a:ext uri="{FF2B5EF4-FFF2-40B4-BE49-F238E27FC236}">
                <a16:creationId xmlns:a16="http://schemas.microsoft.com/office/drawing/2014/main" id="{B19A235F-C109-4573-AD1E-9CABBD5F8B81}"/>
              </a:ext>
            </a:extLst>
          </p:cNvPr>
          <p:cNvPicPr>
            <a:picLocks noChangeAspect="1"/>
          </p:cNvPicPr>
          <p:nvPr/>
        </p:nvPicPr>
        <p:blipFill>
          <a:blip r:embed="rId3"/>
          <a:stretch>
            <a:fillRect/>
          </a:stretch>
        </p:blipFill>
        <p:spPr>
          <a:xfrm>
            <a:off x="624138" y="1089391"/>
            <a:ext cx="5731644" cy="3512204"/>
          </a:xfrm>
          <a:prstGeom prst="rect">
            <a:avLst/>
          </a:prstGeom>
        </p:spPr>
      </p:pic>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915CE30C-067E-4CDE-AFD5-70D273B9A018}"/>
                  </a:ext>
                </a:extLst>
              </p:cNvPr>
              <p:cNvSpPr/>
              <p:nvPr/>
            </p:nvSpPr>
            <p:spPr>
              <a:xfrm>
                <a:off x="6931968" y="2857216"/>
                <a:ext cx="3750963"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𝑠</m:t>
                          </m:r>
                        </m:sub>
                      </m:sSub>
                      <m:r>
                        <a:rPr lang="es-ES" i="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𝑜</m:t>
                          </m:r>
                        </m:sub>
                      </m:sSub>
                      <m:d>
                        <m:dPr>
                          <m:begChr m:val="["/>
                          <m:endChr m:val="]"/>
                          <m:ctrlPr>
                            <a:rPr lang="es-ES" i="1">
                              <a:latin typeface="Cambria Math" panose="02040503050406030204" pitchFamily="18" charset="0"/>
                            </a:rPr>
                          </m:ctrlPr>
                        </m:dPr>
                        <m:e>
                          <m:r>
                            <a:rPr lang="es-ES" i="0">
                              <a:latin typeface="Cambria Math" panose="02040503050406030204" pitchFamily="18" charset="0"/>
                            </a:rPr>
                            <m:t>1−</m:t>
                          </m:r>
                          <m:d>
                            <m:dPr>
                              <m:ctrlPr>
                                <a:rPr lang="es-ES" i="1">
                                  <a:latin typeface="Cambria Math" panose="02040503050406030204" pitchFamily="18" charset="0"/>
                                </a:rPr>
                              </m:ctrlPr>
                            </m:dPr>
                            <m:e>
                              <m:r>
                                <a:rPr lang="es-ES" b="0" i="0" smtClean="0">
                                  <a:latin typeface="Cambria Math" panose="02040503050406030204" pitchFamily="18" charset="0"/>
                                </a:rPr>
                                <m:t>1</m:t>
                              </m:r>
                              <m:r>
                                <a:rPr lang="es-ES" i="0">
                                  <a:latin typeface="Cambria Math" panose="02040503050406030204" pitchFamily="18" charset="0"/>
                                </a:rPr>
                                <m:t>−</m:t>
                              </m:r>
                              <m:r>
                                <a:rPr lang="es-ES" i="1">
                                  <a:latin typeface="Cambria Math" panose="02040503050406030204" pitchFamily="18" charset="0"/>
                                </a:rPr>
                                <m:t>𝑘</m:t>
                              </m:r>
                            </m:e>
                          </m:d>
                          <m:func>
                            <m:funcPr>
                              <m:ctrlPr>
                                <a:rPr lang="es-ES" i="1">
                                  <a:latin typeface="Cambria Math" panose="02040503050406030204" pitchFamily="18" charset="0"/>
                                </a:rPr>
                              </m:ctrlPr>
                            </m:funcPr>
                            <m:fName>
                              <m:r>
                                <m:rPr>
                                  <m:sty m:val="p"/>
                                </m:rPr>
                                <a:rPr lang="es-ES" i="0">
                                  <a:latin typeface="Cambria Math" panose="02040503050406030204" pitchFamily="18" charset="0"/>
                                </a:rPr>
                                <m:t>exp</m:t>
                              </m:r>
                            </m:fName>
                            <m:e>
                              <m:d>
                                <m:dPr>
                                  <m:ctrlPr>
                                    <a:rPr lang="es-ES" i="1">
                                      <a:latin typeface="Cambria Math" panose="02040503050406030204" pitchFamily="18" charset="0"/>
                                    </a:rPr>
                                  </m:ctrlPr>
                                </m:dPr>
                                <m:e>
                                  <m:r>
                                    <a:rPr lang="es-ES" i="0">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𝑘</m:t>
                                      </m:r>
                                      <m:r>
                                        <a:rPr lang="es-ES" b="0" i="1" smtClean="0">
                                          <a:latin typeface="Cambria Math" panose="02040503050406030204" pitchFamily="18" charset="0"/>
                                        </a:rPr>
                                        <m:t> </m:t>
                                      </m:r>
                                      <m:r>
                                        <a:rPr lang="es-ES" i="1">
                                          <a:latin typeface="Cambria Math" panose="02040503050406030204" pitchFamily="18" charset="0"/>
                                        </a:rPr>
                                        <m:t>𝑅</m:t>
                                      </m:r>
                                    </m:num>
                                    <m:den>
                                      <m:sSub>
                                        <m:sSubPr>
                                          <m:ctrlPr>
                                            <a:rPr lang="es-ES" i="1">
                                              <a:latin typeface="Cambria Math" panose="02040503050406030204" pitchFamily="18" charset="0"/>
                                            </a:rPr>
                                          </m:ctrlPr>
                                        </m:sSubPr>
                                        <m:e>
                                          <m:r>
                                            <a:rPr lang="es-ES" i="1">
                                              <a:latin typeface="Cambria Math" panose="02040503050406030204" pitchFamily="18" charset="0"/>
                                            </a:rPr>
                                            <m:t>𝐷</m:t>
                                          </m:r>
                                        </m:e>
                                        <m:sub>
                                          <m:r>
                                            <a:rPr lang="es-ES" i="1">
                                              <a:latin typeface="Cambria Math" panose="02040503050406030204" pitchFamily="18" charset="0"/>
                                            </a:rPr>
                                            <m:t>𝐿</m:t>
                                          </m:r>
                                        </m:sub>
                                      </m:sSub>
                                    </m:den>
                                  </m:f>
                                  <m:r>
                                    <a:rPr lang="es-ES" i="1">
                                      <a:latin typeface="Cambria Math" panose="02040503050406030204" pitchFamily="18" charset="0"/>
                                    </a:rPr>
                                    <m:t>𝑥</m:t>
                                  </m:r>
                                </m:e>
                              </m:d>
                            </m:e>
                          </m:func>
                        </m:e>
                      </m:d>
                    </m:oMath>
                  </m:oMathPara>
                </a14:m>
                <a:endParaRPr lang="es-ES" dirty="0"/>
              </a:p>
            </p:txBody>
          </p:sp>
        </mc:Choice>
        <mc:Fallback xmlns="">
          <p:sp>
            <p:nvSpPr>
              <p:cNvPr id="8" name="Rectángulo 7">
                <a:extLst>
                  <a:ext uri="{FF2B5EF4-FFF2-40B4-BE49-F238E27FC236}">
                    <a16:creationId xmlns:a16="http://schemas.microsoft.com/office/drawing/2014/main" id="{915CE30C-067E-4CDE-AFD5-70D273B9A018}"/>
                  </a:ext>
                </a:extLst>
              </p:cNvPr>
              <p:cNvSpPr>
                <a:spLocks noRot="1" noChangeAspect="1" noMove="1" noResize="1" noEditPoints="1" noAdjustHandles="1" noChangeArrowheads="1" noChangeShapeType="1" noTextEdit="1"/>
              </p:cNvSpPr>
              <p:nvPr/>
            </p:nvSpPr>
            <p:spPr>
              <a:xfrm>
                <a:off x="6931968" y="2857216"/>
                <a:ext cx="3750963" cy="714683"/>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Rectángulo 8">
                <a:extLst>
                  <a:ext uri="{FF2B5EF4-FFF2-40B4-BE49-F238E27FC236}">
                    <a16:creationId xmlns:a16="http://schemas.microsoft.com/office/drawing/2014/main" id="{4FA34969-E1AD-4CB6-AF25-2F08DDFCAAA8}"/>
                  </a:ext>
                </a:extLst>
              </p:cNvPr>
              <p:cNvSpPr/>
              <p:nvPr/>
            </p:nvSpPr>
            <p:spPr>
              <a:xfrm>
                <a:off x="6930602" y="1839224"/>
                <a:ext cx="3511987"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𝐿</m:t>
                          </m:r>
                        </m:sub>
                      </m:sSub>
                      <m:r>
                        <a:rPr lang="es-ES" i="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𝑜</m:t>
                          </m:r>
                        </m:sub>
                      </m:sSub>
                      <m:d>
                        <m:dPr>
                          <m:begChr m:val="["/>
                          <m:endChr m:val="]"/>
                          <m:ctrlPr>
                            <a:rPr lang="es-ES" i="1">
                              <a:latin typeface="Cambria Math" panose="02040503050406030204" pitchFamily="18" charset="0"/>
                            </a:rPr>
                          </m:ctrlPr>
                        </m:dPr>
                        <m:e>
                          <m:r>
                            <a:rPr lang="es-ES" i="0">
                              <a:latin typeface="Cambria Math" panose="02040503050406030204" pitchFamily="18" charset="0"/>
                            </a:rPr>
                            <m:t>1+</m:t>
                          </m:r>
                          <m:f>
                            <m:fPr>
                              <m:ctrlPr>
                                <a:rPr lang="es-ES" i="1">
                                  <a:latin typeface="Cambria Math" panose="02040503050406030204" pitchFamily="18" charset="0"/>
                                </a:rPr>
                              </m:ctrlPr>
                            </m:fPr>
                            <m:num>
                              <m:r>
                                <a:rPr lang="es-ES" i="0">
                                  <a:latin typeface="Cambria Math" panose="02040503050406030204" pitchFamily="18" charset="0"/>
                                </a:rPr>
                                <m:t>1−</m:t>
                              </m:r>
                              <m:r>
                                <a:rPr lang="es-ES" i="1">
                                  <a:latin typeface="Cambria Math" panose="02040503050406030204" pitchFamily="18" charset="0"/>
                                </a:rPr>
                                <m:t>𝑘</m:t>
                              </m:r>
                            </m:num>
                            <m:den>
                              <m:r>
                                <a:rPr lang="es-ES" i="1">
                                  <a:latin typeface="Cambria Math" panose="02040503050406030204" pitchFamily="18" charset="0"/>
                                </a:rPr>
                                <m:t>𝑘</m:t>
                              </m:r>
                            </m:den>
                          </m:f>
                          <m:func>
                            <m:funcPr>
                              <m:ctrlPr>
                                <a:rPr lang="es-ES" i="1">
                                  <a:latin typeface="Cambria Math" panose="02040503050406030204" pitchFamily="18" charset="0"/>
                                </a:rPr>
                              </m:ctrlPr>
                            </m:funcPr>
                            <m:fName>
                              <m:r>
                                <m:rPr>
                                  <m:sty m:val="p"/>
                                </m:rPr>
                                <a:rPr lang="es-ES">
                                  <a:latin typeface="Cambria Math" panose="02040503050406030204" pitchFamily="18" charset="0"/>
                                </a:rPr>
                                <m:t>exp</m:t>
                              </m:r>
                            </m:fName>
                            <m:e>
                              <m:d>
                                <m:dPr>
                                  <m:ctrlPr>
                                    <a:rPr lang="es-ES" i="1">
                                      <a:latin typeface="Cambria Math" panose="02040503050406030204" pitchFamily="18" charset="0"/>
                                    </a:rPr>
                                  </m:ctrlPr>
                                </m:dPr>
                                <m:e>
                                  <m:r>
                                    <a:rPr lang="es-ES">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𝑅</m:t>
                                      </m:r>
                                    </m:num>
                                    <m:den>
                                      <m:sSub>
                                        <m:sSubPr>
                                          <m:ctrlPr>
                                            <a:rPr lang="es-ES" i="1">
                                              <a:latin typeface="Cambria Math" panose="02040503050406030204" pitchFamily="18" charset="0"/>
                                            </a:rPr>
                                          </m:ctrlPr>
                                        </m:sSubPr>
                                        <m:e>
                                          <m:r>
                                            <a:rPr lang="es-ES" i="1">
                                              <a:latin typeface="Cambria Math" panose="02040503050406030204" pitchFamily="18" charset="0"/>
                                            </a:rPr>
                                            <m:t>𝐷</m:t>
                                          </m:r>
                                        </m:e>
                                        <m:sub>
                                          <m:r>
                                            <a:rPr lang="es-ES" i="1">
                                              <a:latin typeface="Cambria Math" panose="02040503050406030204" pitchFamily="18" charset="0"/>
                                            </a:rPr>
                                            <m:t>𝐿</m:t>
                                          </m:r>
                                        </m:sub>
                                      </m:sSub>
                                    </m:den>
                                  </m:f>
                                  <m:r>
                                    <a:rPr lang="es-ES" i="1">
                                      <a:latin typeface="Cambria Math" panose="02040503050406030204" pitchFamily="18" charset="0"/>
                                    </a:rPr>
                                    <m:t>𝑥</m:t>
                                  </m:r>
                                </m:e>
                              </m:d>
                            </m:e>
                          </m:func>
                        </m:e>
                      </m:d>
                    </m:oMath>
                  </m:oMathPara>
                </a14:m>
                <a:endParaRPr lang="es-ES" dirty="0"/>
              </a:p>
            </p:txBody>
          </p:sp>
        </mc:Choice>
        <mc:Fallback xmlns="">
          <p:sp>
            <p:nvSpPr>
              <p:cNvPr id="9" name="Rectángulo 8">
                <a:extLst>
                  <a:ext uri="{FF2B5EF4-FFF2-40B4-BE49-F238E27FC236}">
                    <a16:creationId xmlns:a16="http://schemas.microsoft.com/office/drawing/2014/main" id="{4FA34969-E1AD-4CB6-AF25-2F08DDFCAAA8}"/>
                  </a:ext>
                </a:extLst>
              </p:cNvPr>
              <p:cNvSpPr>
                <a:spLocks noRot="1" noChangeAspect="1" noMove="1" noResize="1" noEditPoints="1" noAdjustHandles="1" noChangeArrowheads="1" noChangeShapeType="1" noTextEdit="1"/>
              </p:cNvSpPr>
              <p:nvPr/>
            </p:nvSpPr>
            <p:spPr>
              <a:xfrm>
                <a:off x="6930602" y="1839224"/>
                <a:ext cx="3511987" cy="714683"/>
              </a:xfrm>
              <a:prstGeom prst="rect">
                <a:avLst/>
              </a:prstGeom>
              <a:blipFill>
                <a:blip r:embed="rId5"/>
                <a:stretch>
                  <a:fillRect/>
                </a:stretch>
              </a:blipFill>
            </p:spPr>
            <p:txBody>
              <a:bodyPr/>
              <a:lstStyle/>
              <a:p>
                <a:r>
                  <a:rPr lang="es-ES">
                    <a:noFill/>
                  </a:rPr>
                  <a:t> </a:t>
                </a:r>
              </a:p>
            </p:txBody>
          </p:sp>
        </mc:Fallback>
      </mc:AlternateContent>
      <p:sp>
        <p:nvSpPr>
          <p:cNvPr id="10" name="Rectángulo 9">
            <a:extLst>
              <a:ext uri="{FF2B5EF4-FFF2-40B4-BE49-F238E27FC236}">
                <a16:creationId xmlns:a16="http://schemas.microsoft.com/office/drawing/2014/main" id="{0DB7F388-8403-447E-A0C2-68F90C8C71FF}"/>
              </a:ext>
            </a:extLst>
          </p:cNvPr>
          <p:cNvSpPr/>
          <p:nvPr/>
        </p:nvSpPr>
        <p:spPr>
          <a:xfrm>
            <a:off x="7584626" y="3875208"/>
            <a:ext cx="2764036" cy="2227386"/>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ctr"/>
          <a:lstStyle/>
          <a:p>
            <a:endParaRPr lang="es-ES" dirty="0"/>
          </a:p>
          <a:p>
            <a:r>
              <a:rPr lang="es-ES" sz="1600" dirty="0"/>
              <a:t>Donde:</a:t>
            </a:r>
          </a:p>
          <a:p>
            <a:r>
              <a:rPr lang="es-ES" sz="1600" dirty="0"/>
              <a:t>Co: Contenido inicial de soluto</a:t>
            </a:r>
          </a:p>
          <a:p>
            <a:endParaRPr lang="es-ES" sz="1600" dirty="0"/>
          </a:p>
          <a:p>
            <a:r>
              <a:rPr lang="es-ES" sz="1600" dirty="0"/>
              <a:t>k: Proporción de equilibrio de </a:t>
            </a:r>
          </a:p>
          <a:p>
            <a:r>
              <a:rPr lang="es-ES" sz="1600" dirty="0"/>
              <a:t>     partición soluto</a:t>
            </a:r>
          </a:p>
          <a:p>
            <a:endParaRPr lang="es-ES" sz="1600" dirty="0"/>
          </a:p>
          <a:p>
            <a:r>
              <a:rPr lang="es-ES" sz="1600" dirty="0"/>
              <a:t>R: Velocidad de solidificación</a:t>
            </a:r>
          </a:p>
          <a:p>
            <a:r>
              <a:rPr lang="es-ES" sz="1600" dirty="0"/>
              <a:t> </a:t>
            </a:r>
          </a:p>
          <a:p>
            <a:r>
              <a:rPr lang="es-ES" sz="1600" dirty="0"/>
              <a:t>D</a:t>
            </a:r>
            <a:r>
              <a:rPr lang="es-ES" sz="1050" dirty="0"/>
              <a:t>L</a:t>
            </a:r>
            <a:r>
              <a:rPr lang="es-ES" sz="1600" dirty="0"/>
              <a:t>: Coeficiente de difusión</a:t>
            </a:r>
          </a:p>
          <a:p>
            <a:pPr algn="ctr"/>
            <a:endParaRPr lang="es-ES" dirty="0"/>
          </a:p>
        </p:txBody>
      </p:sp>
      <p:sp>
        <p:nvSpPr>
          <p:cNvPr id="11" name="Rectángulo 10">
            <a:extLst>
              <a:ext uri="{FF2B5EF4-FFF2-40B4-BE49-F238E27FC236}">
                <a16:creationId xmlns:a16="http://schemas.microsoft.com/office/drawing/2014/main" id="{48317BCB-9686-4AC2-ACA3-E52492E5F020}"/>
              </a:ext>
            </a:extLst>
          </p:cNvPr>
          <p:cNvSpPr/>
          <p:nvPr/>
        </p:nvSpPr>
        <p:spPr>
          <a:xfrm>
            <a:off x="7444154" y="1134789"/>
            <a:ext cx="2719754" cy="371943"/>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ES" sz="2400" dirty="0"/>
              <a:t>Ley de Fick</a:t>
            </a:r>
          </a:p>
        </p:txBody>
      </p:sp>
      <p:pic>
        <p:nvPicPr>
          <p:cNvPr id="2" name="Imagen 1">
            <a:extLst>
              <a:ext uri="{FF2B5EF4-FFF2-40B4-BE49-F238E27FC236}">
                <a16:creationId xmlns:a16="http://schemas.microsoft.com/office/drawing/2014/main" id="{DBD58949-8E04-4B6C-8C25-9130B4BDC5F3}"/>
              </a:ext>
            </a:extLst>
          </p:cNvPr>
          <p:cNvPicPr>
            <a:picLocks noChangeAspect="1"/>
          </p:cNvPicPr>
          <p:nvPr/>
        </p:nvPicPr>
        <p:blipFill>
          <a:blip r:embed="rId6"/>
          <a:stretch>
            <a:fillRect/>
          </a:stretch>
        </p:blipFill>
        <p:spPr>
          <a:xfrm>
            <a:off x="1623060" y="4838554"/>
            <a:ext cx="3733800" cy="1390650"/>
          </a:xfrm>
          <a:prstGeom prst="rect">
            <a:avLst/>
          </a:prstGeom>
        </p:spPr>
      </p:pic>
      <p:sp>
        <p:nvSpPr>
          <p:cNvPr id="3" name="Rectángulo 2">
            <a:extLst>
              <a:ext uri="{FF2B5EF4-FFF2-40B4-BE49-F238E27FC236}">
                <a16:creationId xmlns:a16="http://schemas.microsoft.com/office/drawing/2014/main" id="{12E35041-5096-4E1B-9130-D275BEC2EF60}"/>
              </a:ext>
            </a:extLst>
          </p:cNvPr>
          <p:cNvSpPr/>
          <p:nvPr/>
        </p:nvSpPr>
        <p:spPr>
          <a:xfrm>
            <a:off x="5756031" y="6334780"/>
            <a:ext cx="6096000" cy="523220"/>
          </a:xfrm>
          <a:prstGeom prst="rect">
            <a:avLst/>
          </a:prstGeom>
        </p:spPr>
        <p:txBody>
          <a:bodyPr>
            <a:spAutoFit/>
          </a:bodyPr>
          <a:lstStyle/>
          <a:p>
            <a:r>
              <a:rPr lang="en-US" sz="1400" dirty="0" err="1">
                <a:latin typeface="Times New Roman" panose="02020603050405020304" pitchFamily="18" charset="0"/>
                <a:ea typeface="Times New Roman" panose="02020603050405020304" pitchFamily="18" charset="0"/>
              </a:rPr>
              <a:t>Ornath</a:t>
            </a:r>
            <a:r>
              <a:rPr lang="en-US" sz="1400" dirty="0">
                <a:latin typeface="Times New Roman" panose="02020603050405020304" pitchFamily="18" charset="0"/>
                <a:ea typeface="Times New Roman" panose="02020603050405020304" pitchFamily="18" charset="0"/>
              </a:rPr>
              <a:t> F., </a:t>
            </a:r>
            <a:r>
              <a:rPr lang="en-US" sz="1400" dirty="0" err="1">
                <a:latin typeface="Times New Roman" panose="02020603050405020304" pitchFamily="18" charset="0"/>
                <a:ea typeface="Times New Roman" panose="02020603050405020304" pitchFamily="18" charset="0"/>
              </a:rPr>
              <a:t>Soundry</a:t>
            </a:r>
            <a:r>
              <a:rPr lang="en-US" sz="1400" dirty="0">
                <a:latin typeface="Times New Roman" panose="02020603050405020304" pitchFamily="18" charset="0"/>
                <a:ea typeface="Times New Roman" panose="02020603050405020304" pitchFamily="18" charset="0"/>
              </a:rPr>
              <a:t> J., Weiss B. Z. &amp; Minkoff I. (1981). </a:t>
            </a:r>
            <a:r>
              <a:rPr lang="en-US" sz="1400" i="1" dirty="0">
                <a:latin typeface="Times New Roman" panose="02020603050405020304" pitchFamily="18" charset="0"/>
                <a:ea typeface="Times New Roman" panose="02020603050405020304" pitchFamily="18" charset="0"/>
              </a:rPr>
              <a:t>Weld Pool Segregation During the Welding of Low Alloy Steels with Austenitic Electrodes</a:t>
            </a:r>
            <a:endParaRPr lang="es-ES" sz="1400" dirty="0"/>
          </a:p>
        </p:txBody>
      </p:sp>
    </p:spTree>
    <p:extLst>
      <p:ext uri="{BB962C8B-B14F-4D97-AF65-F5344CB8AC3E}">
        <p14:creationId xmlns:p14="http://schemas.microsoft.com/office/powerpoint/2010/main" val="675511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082FD7D-7C90-4626-A6B6-E135C4AE366A}" type="slidenum">
              <a:rPr lang="es-EC" smtClean="0"/>
              <a:t>9</a:t>
            </a:fld>
            <a:endParaRPr lang="es-EC"/>
          </a:p>
        </p:txBody>
      </p:sp>
      <p:sp>
        <p:nvSpPr>
          <p:cNvPr id="5" name="CuadroTexto 5"/>
          <p:cNvSpPr txBox="1"/>
          <p:nvPr/>
        </p:nvSpPr>
        <p:spPr>
          <a:xfrm>
            <a:off x="1088953" y="1032506"/>
            <a:ext cx="1625481" cy="369332"/>
          </a:xfrm>
          <a:prstGeom prst="rect">
            <a:avLst/>
          </a:prstGeom>
          <a:solidFill>
            <a:srgbClr val="00B050"/>
          </a:solidFill>
          <a:ln w="57150">
            <a:solidFill>
              <a:schemeClr val="accent1">
                <a:lumMod val="75000"/>
              </a:schemeClr>
            </a:solidFill>
          </a:ln>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C" dirty="0"/>
              <a:t>API 6A</a:t>
            </a:r>
            <a:endParaRPr lang="es-MX" dirty="0"/>
          </a:p>
        </p:txBody>
      </p:sp>
      <p:sp>
        <p:nvSpPr>
          <p:cNvPr id="6" name="CuadroTexto 5"/>
          <p:cNvSpPr txBox="1"/>
          <p:nvPr/>
        </p:nvSpPr>
        <p:spPr>
          <a:xfrm>
            <a:off x="8577365" y="1032506"/>
            <a:ext cx="2100837" cy="369332"/>
          </a:xfrm>
          <a:prstGeom prst="rect">
            <a:avLst/>
          </a:prstGeom>
          <a:solidFill>
            <a:srgbClr val="00B0F0"/>
          </a:solidFill>
          <a:ln w="57150">
            <a:solidFill>
              <a:schemeClr val="accent1">
                <a:lumMod val="75000"/>
              </a:schemeClr>
            </a:solidFill>
          </a:ln>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C" dirty="0"/>
              <a:t>ASME BPVC</a:t>
            </a:r>
            <a:endParaRPr lang="es-MX" dirty="0"/>
          </a:p>
        </p:txBody>
      </p:sp>
      <p:sp>
        <p:nvSpPr>
          <p:cNvPr id="7" name="Título 1"/>
          <p:cNvSpPr txBox="1">
            <a:spLocks/>
          </p:cNvSpPr>
          <p:nvPr/>
        </p:nvSpPr>
        <p:spPr>
          <a:xfrm>
            <a:off x="0" y="-17416"/>
            <a:ext cx="6979920" cy="8229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EC" dirty="0">
                <a:solidFill>
                  <a:schemeClr val="tx1"/>
                </a:solidFill>
                <a:effectLst>
                  <a:outerShdw blurRad="38100" dist="38100" dir="2700000" algn="tl">
                    <a:srgbClr val="000000">
                      <a:alpha val="43137"/>
                    </a:srgbClr>
                  </a:outerShdw>
                </a:effectLst>
              </a:rPr>
              <a:t>Procedimiento</a:t>
            </a:r>
          </a:p>
        </p:txBody>
      </p:sp>
      <p:cxnSp>
        <p:nvCxnSpPr>
          <p:cNvPr id="8" name="Conector recto de flecha 7"/>
          <p:cNvCxnSpPr/>
          <p:nvPr/>
        </p:nvCxnSpPr>
        <p:spPr>
          <a:xfrm flipV="1">
            <a:off x="3046964" y="1217172"/>
            <a:ext cx="950883" cy="24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Rectángulo 8"/>
          <p:cNvSpPr/>
          <p:nvPr/>
        </p:nvSpPr>
        <p:spPr>
          <a:xfrm>
            <a:off x="522750" y="1565496"/>
            <a:ext cx="2757889" cy="523220"/>
          </a:xfrm>
          <a:prstGeom prst="rect">
            <a:avLst/>
          </a:prstGeom>
        </p:spPr>
        <p:txBody>
          <a:bodyPr wrap="square">
            <a:spAutoFit/>
          </a:bodyPr>
          <a:lstStyle/>
          <a:p>
            <a:pPr algn="ctr"/>
            <a:r>
              <a:rPr lang="es-ES" sz="1400" dirty="0">
                <a:latin typeface="Times New Roman" panose="02020603050405020304" pitchFamily="18" charset="0"/>
                <a:ea typeface="Times New Roman" panose="02020603050405020304" pitchFamily="18" charset="0"/>
              </a:rPr>
              <a:t>Especificaciones para equipamiento de pozos y árboles de Navidad</a:t>
            </a:r>
            <a:endParaRPr lang="es-EC" sz="1400" dirty="0"/>
          </a:p>
        </p:txBody>
      </p:sp>
      <p:sp>
        <p:nvSpPr>
          <p:cNvPr id="10" name="CuadroTexto 5"/>
          <p:cNvSpPr txBox="1"/>
          <p:nvPr/>
        </p:nvSpPr>
        <p:spPr>
          <a:xfrm>
            <a:off x="4339915" y="1032506"/>
            <a:ext cx="2602430" cy="369332"/>
          </a:xfrm>
          <a:prstGeom prst="rect">
            <a:avLst/>
          </a:prstGeom>
          <a:solidFill>
            <a:srgbClr val="FFC000"/>
          </a:solidFill>
          <a:ln w="57150">
            <a:solidFill>
              <a:schemeClr val="accent1">
                <a:lumMod val="75000"/>
              </a:schemeClr>
            </a:solidFill>
          </a:ln>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C" b="1" dirty="0"/>
              <a:t>Recubrimiento / </a:t>
            </a:r>
            <a:r>
              <a:rPr lang="es-EC" b="1" dirty="0" err="1"/>
              <a:t>Overlay</a:t>
            </a:r>
            <a:endParaRPr lang="es-MX" b="1" dirty="0"/>
          </a:p>
        </p:txBody>
      </p:sp>
      <p:cxnSp>
        <p:nvCxnSpPr>
          <p:cNvPr id="12" name="Conector recto de flecha 11"/>
          <p:cNvCxnSpPr/>
          <p:nvPr/>
        </p:nvCxnSpPr>
        <p:spPr>
          <a:xfrm flipV="1">
            <a:off x="7374757" y="1217172"/>
            <a:ext cx="950883" cy="24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Rectángulo 12"/>
          <p:cNvSpPr/>
          <p:nvPr/>
        </p:nvSpPr>
        <p:spPr>
          <a:xfrm>
            <a:off x="8325640" y="1565496"/>
            <a:ext cx="2634651" cy="523220"/>
          </a:xfrm>
          <a:prstGeom prst="rect">
            <a:avLst/>
          </a:prstGeom>
        </p:spPr>
        <p:txBody>
          <a:bodyPr wrap="square">
            <a:spAutoFit/>
          </a:bodyPr>
          <a:lstStyle/>
          <a:p>
            <a:pPr algn="ctr"/>
            <a:r>
              <a:rPr lang="es-ES" sz="1400" dirty="0">
                <a:latin typeface="Times New Roman" panose="02020603050405020304" pitchFamily="18" charset="0"/>
                <a:ea typeface="Times New Roman" panose="02020603050405020304" pitchFamily="18" charset="0"/>
              </a:rPr>
              <a:t>Calderas y Recipientes a Presión sección IX</a:t>
            </a:r>
            <a:endParaRPr lang="es-EC" sz="1400" dirty="0"/>
          </a:p>
        </p:txBody>
      </p:sp>
      <p:pic>
        <p:nvPicPr>
          <p:cNvPr id="14" name="Imagen 13"/>
          <p:cNvPicPr/>
          <p:nvPr/>
        </p:nvPicPr>
        <p:blipFill>
          <a:blip r:embed="rId3"/>
          <a:stretch>
            <a:fillRect/>
          </a:stretch>
        </p:blipFill>
        <p:spPr>
          <a:xfrm>
            <a:off x="5987129" y="2252374"/>
            <a:ext cx="5180472" cy="1982475"/>
          </a:xfrm>
          <a:prstGeom prst="rect">
            <a:avLst/>
          </a:prstGeom>
        </p:spPr>
      </p:pic>
      <mc:AlternateContent xmlns:mc="http://schemas.openxmlformats.org/markup-compatibility/2006" xmlns:a14="http://schemas.microsoft.com/office/drawing/2010/main">
        <mc:Choice Requires="a14">
          <p:graphicFrame>
            <p:nvGraphicFramePr>
              <p:cNvPr id="15" name="Diagrama 14"/>
              <p:cNvGraphicFramePr/>
              <p:nvPr>
                <p:extLst>
                  <p:ext uri="{D42A27DB-BD31-4B8C-83A1-F6EECF244321}">
                    <p14:modId xmlns:p14="http://schemas.microsoft.com/office/powerpoint/2010/main" val="4151580150"/>
                  </p:ext>
                </p:extLst>
              </p:nvPr>
            </p:nvGraphicFramePr>
            <p:xfrm>
              <a:off x="478683" y="2285427"/>
              <a:ext cx="4682169" cy="38175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Choice>
        <mc:Fallback xmlns="">
          <p:graphicFrame>
            <p:nvGraphicFramePr>
              <p:cNvPr id="15" name="Diagrama 14"/>
              <p:cNvGraphicFramePr/>
              <p:nvPr>
                <p:extLst>
                  <p:ext uri="{D42A27DB-BD31-4B8C-83A1-F6EECF244321}">
                    <p14:modId xmlns:p14="http://schemas.microsoft.com/office/powerpoint/2010/main" val="4151580150"/>
                  </p:ext>
                </p:extLst>
              </p:nvPr>
            </p:nvGraphicFramePr>
            <p:xfrm>
              <a:off x="478683" y="2285427"/>
              <a:ext cx="4682169" cy="381753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mc:Fallback>
      </mc:AlternateContent>
      <p:graphicFrame>
        <p:nvGraphicFramePr>
          <p:cNvPr id="16" name="Diagrama 15"/>
          <p:cNvGraphicFramePr/>
          <p:nvPr>
            <p:extLst>
              <p:ext uri="{D42A27DB-BD31-4B8C-83A1-F6EECF244321}">
                <p14:modId xmlns:p14="http://schemas.microsoft.com/office/powerpoint/2010/main" val="2811695010"/>
              </p:ext>
            </p:extLst>
          </p:nvPr>
        </p:nvGraphicFramePr>
        <p:xfrm>
          <a:off x="5987129" y="4253095"/>
          <a:ext cx="2590236" cy="246838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7" name="Conector recto de flecha 16"/>
          <p:cNvCxnSpPr/>
          <p:nvPr/>
        </p:nvCxnSpPr>
        <p:spPr>
          <a:xfrm flipV="1">
            <a:off x="5253823" y="5487285"/>
            <a:ext cx="950883" cy="247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074" name="Picture 2" descr="Resultado de imagen para smaw logo"/>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56679" y="3378719"/>
            <a:ext cx="758104" cy="756674"/>
          </a:xfrm>
          <a:prstGeom prst="ellipse">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para aisi logo"/>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32049" y="2498699"/>
            <a:ext cx="744912" cy="74491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esultado de imagen para temperatura logo"/>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b="9234"/>
          <a:stretch/>
        </p:blipFill>
        <p:spPr bwMode="auto">
          <a:xfrm>
            <a:off x="559694" y="5169394"/>
            <a:ext cx="682107" cy="657816"/>
          </a:xfrm>
          <a:prstGeom prst="ellipse">
            <a:avLst/>
          </a:prstGeom>
          <a:noFill/>
          <a:extLst>
            <a:ext uri="{909E8E84-426E-40DD-AFC4-6F175D3DCCD1}">
              <a14:hiddenFill xmlns:a14="http://schemas.microsoft.com/office/drawing/2010/main">
                <a:solidFill>
                  <a:srgbClr val="FFFFFF"/>
                </a:solidFill>
              </a14:hiddenFill>
            </a:ext>
          </a:extLst>
        </p:spPr>
      </p:pic>
      <p:pic>
        <p:nvPicPr>
          <p:cNvPr id="3082" name="Picture 10" descr="Resultado de imagen para temperatura logo"/>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055792" y="4398507"/>
            <a:ext cx="341895" cy="341895"/>
          </a:xfrm>
          <a:prstGeom prst="ellipse">
            <a:avLst/>
          </a:prstGeom>
          <a:noFill/>
          <a:extLst>
            <a:ext uri="{909E8E84-426E-40DD-AFC4-6F175D3DCCD1}">
              <a14:hiddenFill xmlns:a14="http://schemas.microsoft.com/office/drawing/2010/main">
                <a:solidFill>
                  <a:srgbClr val="FFFFFF"/>
                </a:solidFill>
              </a14:hiddenFill>
            </a:ext>
          </a:extLst>
        </p:spPr>
      </p:pic>
      <p:pic>
        <p:nvPicPr>
          <p:cNvPr id="23" name="Picture 10" descr="Resultado de imagen para temperatura logo"/>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285311" y="4848366"/>
            <a:ext cx="341895" cy="341895"/>
          </a:xfrm>
          <a:prstGeom prst="ellipse">
            <a:avLst/>
          </a:prstGeom>
          <a:noFill/>
          <a:extLst>
            <a:ext uri="{909E8E84-426E-40DD-AFC4-6F175D3DCCD1}">
              <a14:hiddenFill xmlns:a14="http://schemas.microsoft.com/office/drawing/2010/main">
                <a:solidFill>
                  <a:srgbClr val="FFFFFF"/>
                </a:solidFill>
              </a14:hiddenFill>
            </a:ext>
          </a:extLst>
        </p:spPr>
      </p:pic>
      <p:pic>
        <p:nvPicPr>
          <p:cNvPr id="24" name="Picture 10" descr="Resultado de imagen para temperatura logo"/>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353619" y="5328819"/>
            <a:ext cx="341895" cy="341895"/>
          </a:xfrm>
          <a:prstGeom prst="ellipse">
            <a:avLst/>
          </a:prstGeom>
          <a:noFill/>
          <a:extLst>
            <a:ext uri="{909E8E84-426E-40DD-AFC4-6F175D3DCCD1}">
              <a14:hiddenFill xmlns:a14="http://schemas.microsoft.com/office/drawing/2010/main">
                <a:solidFill>
                  <a:srgbClr val="FFFFFF"/>
                </a:solidFill>
              </a14:hiddenFill>
            </a:ext>
          </a:extLst>
        </p:spPr>
      </p:pic>
      <p:pic>
        <p:nvPicPr>
          <p:cNvPr id="25" name="Picture 10" descr="Resultado de imagen para temperatura logo"/>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274293" y="5781744"/>
            <a:ext cx="341895" cy="341895"/>
          </a:xfrm>
          <a:prstGeom prst="ellipse">
            <a:avLst/>
          </a:prstGeom>
          <a:noFill/>
          <a:extLst>
            <a:ext uri="{909E8E84-426E-40DD-AFC4-6F175D3DCCD1}">
              <a14:hiddenFill xmlns:a14="http://schemas.microsoft.com/office/drawing/2010/main">
                <a:solidFill>
                  <a:srgbClr val="FFFFFF"/>
                </a:solidFill>
              </a14:hiddenFill>
            </a:ext>
          </a:extLst>
        </p:spPr>
      </p:pic>
      <p:pic>
        <p:nvPicPr>
          <p:cNvPr id="26" name="Picture 10" descr="Resultado de imagen para temperatura logo"/>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055791" y="6262197"/>
            <a:ext cx="341895" cy="341895"/>
          </a:xfrm>
          <a:prstGeom prst="ellipse">
            <a:avLst/>
          </a:prstGeom>
          <a:noFill/>
          <a:extLst>
            <a:ext uri="{909E8E84-426E-40DD-AFC4-6F175D3DCCD1}">
              <a14:hiddenFill xmlns:a14="http://schemas.microsoft.com/office/drawing/2010/main">
                <a:solidFill>
                  <a:srgbClr val="FFFFFF"/>
                </a:solidFill>
              </a14:hiddenFill>
            </a:ext>
          </a:extLst>
        </p:spPr>
      </p:pic>
      <p:pic>
        <p:nvPicPr>
          <p:cNvPr id="3084" name="Picture 12" descr="Resultado de imagen para smaw logo"/>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b="11595"/>
          <a:stretch/>
        </p:blipFill>
        <p:spPr bwMode="auto">
          <a:xfrm>
            <a:off x="886364" y="4278752"/>
            <a:ext cx="766946" cy="733923"/>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411502"/>
      </p:ext>
    </p:extLst>
  </p:cSld>
  <p:clrMapOvr>
    <a:masterClrMapping/>
  </p:clrMapOvr>
</p:sld>
</file>

<file path=ppt/theme/theme1.xml><?xml version="1.0" encoding="utf-8"?>
<a:theme xmlns:a="http://schemas.openxmlformats.org/drawingml/2006/main" name="Marco">
  <a:themeElements>
    <a:clrScheme name="Marco">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Marco">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rco">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TM03457475[[fn=Marco]]</Template>
  <TotalTime>6464</TotalTime>
  <Words>2038</Words>
  <Application>Microsoft Office PowerPoint</Application>
  <PresentationFormat>Panorámica</PresentationFormat>
  <Paragraphs>458</Paragraphs>
  <Slides>38</Slides>
  <Notes>32</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38</vt:i4>
      </vt:variant>
    </vt:vector>
  </HeadingPairs>
  <TitlesOfParts>
    <vt:vector size="48" baseType="lpstr">
      <vt:lpstr>Adobe Myungjo Std M</vt:lpstr>
      <vt:lpstr>Arial</vt:lpstr>
      <vt:lpstr>Calibri</vt:lpstr>
      <vt:lpstr>Cambria Math</vt:lpstr>
      <vt:lpstr>Corbel</vt:lpstr>
      <vt:lpstr>Symbol</vt:lpstr>
      <vt:lpstr>Times New Roman</vt:lpstr>
      <vt:lpstr>Wingdings</vt:lpstr>
      <vt:lpstr>Wingdings 2</vt:lpstr>
      <vt:lpstr>Marco</vt:lpstr>
      <vt:lpstr>EVALUACIÓN DE LA SOLDADURA DE RECUBRIMIENTO CON TÉCNICA POR REVENIDO PARA UN ACERO DE BAJA ALEACIÓN Y ALTA RESISTENCIA CON UN SOLO TIPO DE ELECTRODO AUSTENÍTICO</vt:lpstr>
      <vt:lpstr>Índice</vt:lpstr>
      <vt:lpstr>Objetivos</vt:lpstr>
      <vt:lpstr>Objetivos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Prieto;Lenin Córdova</dc:creator>
  <cp:lastModifiedBy>Carlos</cp:lastModifiedBy>
  <cp:revision>360</cp:revision>
  <dcterms:created xsi:type="dcterms:W3CDTF">2018-02-18T15:33:13Z</dcterms:created>
  <dcterms:modified xsi:type="dcterms:W3CDTF">2019-02-05T19:35:08Z</dcterms:modified>
</cp:coreProperties>
</file>