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770" r:id="rId2"/>
  </p:sldMasterIdLst>
  <p:notesMasterIdLst>
    <p:notesMasterId r:id="rId31"/>
  </p:notesMasterIdLst>
  <p:sldIdLst>
    <p:sldId id="256" r:id="rId3"/>
    <p:sldId id="285" r:id="rId4"/>
    <p:sldId id="288" r:id="rId5"/>
    <p:sldId id="289" r:id="rId6"/>
    <p:sldId id="262" r:id="rId7"/>
    <p:sldId id="257" r:id="rId8"/>
    <p:sldId id="265" r:id="rId9"/>
    <p:sldId id="264" r:id="rId10"/>
    <p:sldId id="269" r:id="rId11"/>
    <p:sldId id="286" r:id="rId12"/>
    <p:sldId id="268" r:id="rId13"/>
    <p:sldId id="270" r:id="rId14"/>
    <p:sldId id="272" r:id="rId15"/>
    <p:sldId id="287" r:id="rId16"/>
    <p:sldId id="290" r:id="rId17"/>
    <p:sldId id="277" r:id="rId18"/>
    <p:sldId id="278" r:id="rId19"/>
    <p:sldId id="279" r:id="rId20"/>
    <p:sldId id="280" r:id="rId21"/>
    <p:sldId id="291" r:id="rId22"/>
    <p:sldId id="292" r:id="rId23"/>
    <p:sldId id="293" r:id="rId24"/>
    <p:sldId id="281" r:id="rId25"/>
    <p:sldId id="282" r:id="rId26"/>
    <p:sldId id="283" r:id="rId27"/>
    <p:sldId id="294" r:id="rId28"/>
    <p:sldId id="295"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envenido" id="{E75E278A-FF0E-49A4-B170-79828D63BBAD}">
          <p14:sldIdLst>
            <p14:sldId id="256"/>
            <p14:sldId id="285"/>
            <p14:sldId id="288"/>
            <p14:sldId id="289"/>
            <p14:sldId id="262"/>
            <p14:sldId id="257"/>
            <p14:sldId id="265"/>
            <p14:sldId id="264"/>
          </p14:sldIdLst>
        </p14:section>
        <p14:section name="Más información" id="{2CC34DB2-6590-42C0-AD4B-A04C6060184E}">
          <p14:sldIdLst>
            <p14:sldId id="269"/>
            <p14:sldId id="286"/>
            <p14:sldId id="268"/>
            <p14:sldId id="270"/>
            <p14:sldId id="272"/>
            <p14:sldId id="287"/>
            <p14:sldId id="290"/>
            <p14:sldId id="277"/>
            <p14:sldId id="278"/>
            <p14:sldId id="279"/>
            <p14:sldId id="280"/>
            <p14:sldId id="291"/>
            <p14:sldId id="292"/>
            <p14:sldId id="293"/>
            <p14:sldId id="281"/>
            <p14:sldId id="282"/>
            <p14:sldId id="283"/>
            <p14:sldId id="294"/>
            <p14:sldId id="295"/>
            <p14:sldId id="284"/>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D2B4A6"/>
    <a:srgbClr val="734F29"/>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4280" autoAdjust="0"/>
  </p:normalViewPr>
  <p:slideViewPr>
    <p:cSldViewPr snapToGrid="0">
      <p:cViewPr>
        <p:scale>
          <a:sx n="66" d="100"/>
          <a:sy n="66" d="100"/>
        </p:scale>
        <p:origin x="354" y="7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019AE-43F9-42D2-A89B-5FEE4A7E4F32}" type="doc">
      <dgm:prSet loTypeId="urn:microsoft.com/office/officeart/2005/8/layout/cycle6" loCatId="cycle" qsTypeId="urn:microsoft.com/office/officeart/2005/8/quickstyle/simple3" qsCatId="simple" csTypeId="urn:microsoft.com/office/officeart/2005/8/colors/colorful5" csCatId="colorful" phldr="1"/>
      <dgm:spPr/>
      <dgm:t>
        <a:bodyPr/>
        <a:lstStyle/>
        <a:p>
          <a:endParaRPr lang="es-EC"/>
        </a:p>
      </dgm:t>
    </dgm:pt>
    <dgm:pt modelId="{A1D4CF5E-DEF6-4A88-944C-0ED4AE1B972C}">
      <dgm:prSet phldrT="[Texto]" custT="1"/>
      <dgm:spPr/>
      <dgm:t>
        <a:bodyPr/>
        <a:lstStyle/>
        <a:p>
          <a:r>
            <a:rPr lang="es-EC" sz="1400" smtClean="0">
              <a:latin typeface="Calibri" panose="020F0502020204030204"/>
              <a:ea typeface="+mn-ea"/>
              <a:cs typeface="Arial" panose="020B0604020202020204" pitchFamily="34" charset="0"/>
            </a:rPr>
            <a:t>Irritación de la piel y ojos</a:t>
          </a:r>
          <a:endParaRPr lang="es-EC" sz="1400" dirty="0"/>
        </a:p>
      </dgm:t>
    </dgm:pt>
    <dgm:pt modelId="{9C0F60BE-80EE-4AB8-AA9F-14DE43313928}" type="parTrans" cxnId="{C52CA38A-2554-41CD-8DE0-22CC1B1AC870}">
      <dgm:prSet/>
      <dgm:spPr/>
      <dgm:t>
        <a:bodyPr/>
        <a:lstStyle/>
        <a:p>
          <a:endParaRPr lang="es-EC"/>
        </a:p>
      </dgm:t>
    </dgm:pt>
    <dgm:pt modelId="{FEE3F258-93C1-414A-8C88-40E8A8F72FC1}" type="sibTrans" cxnId="{C52CA38A-2554-41CD-8DE0-22CC1B1AC870}">
      <dgm:prSet/>
      <dgm:spPr/>
      <dgm:t>
        <a:bodyPr/>
        <a:lstStyle/>
        <a:p>
          <a:endParaRPr lang="es-EC"/>
        </a:p>
      </dgm:t>
    </dgm:pt>
    <dgm:pt modelId="{4ADAFD32-EF7D-49D5-86CF-F894111A9F32}">
      <dgm:prSet phldrT="[Texto]" custT="1"/>
      <dgm:spPr/>
      <dgm:t>
        <a:bodyPr/>
        <a:lstStyle/>
        <a:p>
          <a:r>
            <a:rPr lang="es-MX" sz="1400" smtClean="0">
              <a:latin typeface="Calibri" panose="020F0502020204030204"/>
              <a:ea typeface="+mn-ea"/>
              <a:cs typeface="Arial" panose="020B0604020202020204" pitchFamily="34" charset="0"/>
            </a:rPr>
            <a:t>Irritación de nariz, garganta, pulmón </a:t>
          </a:r>
          <a:endParaRPr lang="es-EC" sz="1400" dirty="0"/>
        </a:p>
      </dgm:t>
    </dgm:pt>
    <dgm:pt modelId="{D27F581E-6374-4138-B9DC-1D773C498949}" type="parTrans" cxnId="{98E49650-DCB3-4863-8CDA-33681A45D3A2}">
      <dgm:prSet/>
      <dgm:spPr/>
      <dgm:t>
        <a:bodyPr/>
        <a:lstStyle/>
        <a:p>
          <a:endParaRPr lang="es-EC"/>
        </a:p>
      </dgm:t>
    </dgm:pt>
    <dgm:pt modelId="{3B8054AC-8580-4F15-B04C-4F47F91D1675}" type="sibTrans" cxnId="{98E49650-DCB3-4863-8CDA-33681A45D3A2}">
      <dgm:prSet/>
      <dgm:spPr/>
      <dgm:t>
        <a:bodyPr/>
        <a:lstStyle/>
        <a:p>
          <a:endParaRPr lang="es-EC"/>
        </a:p>
      </dgm:t>
    </dgm:pt>
    <dgm:pt modelId="{95BE0837-37CF-4A26-B9EC-1D11A26E53B7}">
      <dgm:prSet phldrT="[Texto]" custT="1"/>
      <dgm:spPr/>
      <dgm:t>
        <a:bodyPr/>
        <a:lstStyle/>
        <a:p>
          <a:r>
            <a:rPr lang="es-EC" sz="1600" smtClean="0">
              <a:latin typeface="Calibri" panose="020F0502020204030204"/>
              <a:ea typeface="+mn-ea"/>
              <a:cs typeface="Arial" panose="020B0604020202020204" pitchFamily="34" charset="0"/>
            </a:rPr>
            <a:t>Dolor de cabeza, nauseas, vómitos, perdidas de peso y dolor abdominal</a:t>
          </a:r>
          <a:endParaRPr lang="es-EC" sz="1600" dirty="0"/>
        </a:p>
      </dgm:t>
    </dgm:pt>
    <dgm:pt modelId="{48FDCBBF-8060-472B-A5BD-2FB98A291C78}" type="parTrans" cxnId="{378A6A6B-ADDE-4198-9623-24537664767A}">
      <dgm:prSet/>
      <dgm:spPr/>
      <dgm:t>
        <a:bodyPr/>
        <a:lstStyle/>
        <a:p>
          <a:endParaRPr lang="es-EC"/>
        </a:p>
      </dgm:t>
    </dgm:pt>
    <dgm:pt modelId="{31CC56C1-EDAD-4735-B709-2B8F5166D7BC}" type="sibTrans" cxnId="{378A6A6B-ADDE-4198-9623-24537664767A}">
      <dgm:prSet/>
      <dgm:spPr/>
      <dgm:t>
        <a:bodyPr/>
        <a:lstStyle/>
        <a:p>
          <a:endParaRPr lang="es-EC"/>
        </a:p>
      </dgm:t>
    </dgm:pt>
    <dgm:pt modelId="{1A040800-490F-4260-B86C-6365B90DED43}">
      <dgm:prSet phldrT="[Texto]" custT="1"/>
      <dgm:spPr/>
      <dgm:t>
        <a:bodyPr/>
        <a:lstStyle/>
        <a:p>
          <a:r>
            <a:rPr lang="es-EC" sz="1600" b="0" dirty="0" smtClean="0">
              <a:latin typeface="Calibri" panose="020F0502020204030204"/>
              <a:ea typeface="+mn-ea"/>
              <a:cs typeface="Arial" panose="020B0604020202020204" pitchFamily="34" charset="0"/>
            </a:rPr>
            <a:t>Riesgos para la salud reproductiva</a:t>
          </a:r>
        </a:p>
        <a:p>
          <a:r>
            <a:rPr lang="es-MX" sz="1600" b="0" dirty="0" smtClean="0">
              <a:latin typeface="Calibri" panose="020F0502020204030204"/>
              <a:ea typeface="+mn-ea"/>
              <a:cs typeface="Arial" panose="020B0604020202020204" pitchFamily="34" charset="0"/>
            </a:rPr>
            <a:t>Sistema inmune</a:t>
          </a:r>
          <a:endParaRPr lang="es-EC" sz="1600" b="0" dirty="0"/>
        </a:p>
      </dgm:t>
    </dgm:pt>
    <dgm:pt modelId="{341A85AE-6824-4FB6-ABEE-32C69A2BEDDD}" type="parTrans" cxnId="{A097E040-BD39-4280-B668-5E4C845284E1}">
      <dgm:prSet/>
      <dgm:spPr/>
      <dgm:t>
        <a:bodyPr/>
        <a:lstStyle/>
        <a:p>
          <a:endParaRPr lang="es-EC"/>
        </a:p>
      </dgm:t>
    </dgm:pt>
    <dgm:pt modelId="{02EF8628-01CB-4882-B827-91B50B0ADAFF}" type="sibTrans" cxnId="{A097E040-BD39-4280-B668-5E4C845284E1}">
      <dgm:prSet/>
      <dgm:spPr/>
      <dgm:t>
        <a:bodyPr/>
        <a:lstStyle/>
        <a:p>
          <a:endParaRPr lang="es-EC"/>
        </a:p>
      </dgm:t>
    </dgm:pt>
    <dgm:pt modelId="{1B05DBE6-28D6-4355-8218-D2CEC27EAA83}">
      <dgm:prSet phldrT="[Texto]" custT="1"/>
      <dgm:spPr/>
      <dgm:t>
        <a:bodyPr/>
        <a:lstStyle/>
        <a:p>
          <a:r>
            <a:rPr lang="es-MX" sz="1600" b="0" smtClean="0">
              <a:latin typeface="Calibri" panose="020F0502020204030204"/>
              <a:ea typeface="+mn-ea"/>
              <a:cs typeface="Arial" panose="020B0604020202020204" pitchFamily="34" charset="0"/>
            </a:rPr>
            <a:t>Riesgo de cáncer</a:t>
          </a:r>
          <a:endParaRPr lang="es-EC" sz="1600" b="0" dirty="0"/>
        </a:p>
      </dgm:t>
    </dgm:pt>
    <dgm:pt modelId="{F4E020BB-D461-4DD3-8B1D-58B2BBB7ECB9}" type="parTrans" cxnId="{1356E1CD-BB37-4A9A-937A-3D9A5A75B0B4}">
      <dgm:prSet/>
      <dgm:spPr/>
      <dgm:t>
        <a:bodyPr/>
        <a:lstStyle/>
        <a:p>
          <a:endParaRPr lang="es-EC"/>
        </a:p>
      </dgm:t>
    </dgm:pt>
    <dgm:pt modelId="{566CB38E-7912-423A-9FD4-F5DBC8B4A121}" type="sibTrans" cxnId="{1356E1CD-BB37-4A9A-937A-3D9A5A75B0B4}">
      <dgm:prSet/>
      <dgm:spPr/>
      <dgm:t>
        <a:bodyPr/>
        <a:lstStyle/>
        <a:p>
          <a:endParaRPr lang="es-EC"/>
        </a:p>
      </dgm:t>
    </dgm:pt>
    <dgm:pt modelId="{21547A4C-9C86-45FA-9827-E5D4F5C721CC}">
      <dgm:prSet phldrT="[Texto]" custT="1"/>
      <dgm:spPr/>
      <dgm:t>
        <a:bodyPr/>
        <a:lstStyle/>
        <a:p>
          <a:r>
            <a:rPr lang="es-EC" sz="1800" dirty="0" smtClean="0">
              <a:latin typeface="Calibri" panose="020F0502020204030204"/>
              <a:ea typeface="+mn-ea"/>
              <a:cs typeface="+mn-cs"/>
            </a:rPr>
            <a:t>Cambios metabólicos</a:t>
          </a:r>
          <a:endParaRPr lang="es-EC" sz="1800" b="0" dirty="0"/>
        </a:p>
      </dgm:t>
    </dgm:pt>
    <dgm:pt modelId="{F9A8D492-AA05-47D4-9F92-1A514B2B1232}" type="parTrans" cxnId="{AEDEA612-F9AA-417C-8B93-E544EF7D7650}">
      <dgm:prSet/>
      <dgm:spPr/>
      <dgm:t>
        <a:bodyPr/>
        <a:lstStyle/>
        <a:p>
          <a:endParaRPr lang="es-EC"/>
        </a:p>
      </dgm:t>
    </dgm:pt>
    <dgm:pt modelId="{57540204-7C28-417F-A79A-10E6AF08B183}" type="sibTrans" cxnId="{AEDEA612-F9AA-417C-8B93-E544EF7D7650}">
      <dgm:prSet/>
      <dgm:spPr/>
      <dgm:t>
        <a:bodyPr/>
        <a:lstStyle/>
        <a:p>
          <a:endParaRPr lang="es-EC"/>
        </a:p>
      </dgm:t>
    </dgm:pt>
    <dgm:pt modelId="{71EC8DFB-476E-4246-A157-19504732AE0E}">
      <dgm:prSet phldrT="[Texto]" custT="1"/>
      <dgm:spPr/>
      <dgm:t>
        <a:bodyPr/>
        <a:lstStyle/>
        <a:p>
          <a:r>
            <a:rPr lang="es-EC" sz="1800" smtClean="0">
              <a:latin typeface="Calibri" panose="020F0502020204030204"/>
              <a:ea typeface="+mn-ea"/>
              <a:cs typeface="+mn-cs"/>
            </a:rPr>
            <a:t>Adelgazamiento de la pared de los huevos en peces y aves</a:t>
          </a:r>
          <a:endParaRPr lang="es-EC" sz="1800" b="0" dirty="0"/>
        </a:p>
      </dgm:t>
    </dgm:pt>
    <dgm:pt modelId="{526978D3-9097-421C-9620-C797868DD2CD}" type="parTrans" cxnId="{56B38225-36C7-48C4-9B1B-255B87131429}">
      <dgm:prSet/>
      <dgm:spPr/>
      <dgm:t>
        <a:bodyPr/>
        <a:lstStyle/>
        <a:p>
          <a:endParaRPr lang="es-EC"/>
        </a:p>
      </dgm:t>
    </dgm:pt>
    <dgm:pt modelId="{DBE5106E-A679-4E1F-A7C8-BCF0C6199E7F}" type="sibTrans" cxnId="{56B38225-36C7-48C4-9B1B-255B87131429}">
      <dgm:prSet/>
      <dgm:spPr/>
      <dgm:t>
        <a:bodyPr/>
        <a:lstStyle/>
        <a:p>
          <a:endParaRPr lang="es-EC"/>
        </a:p>
      </dgm:t>
    </dgm:pt>
    <dgm:pt modelId="{BAF8EDB7-45EF-4E9E-9909-15A3BB7C9270}">
      <dgm:prSet phldrT="[Texto]" custT="1"/>
      <dgm:spPr/>
      <dgm:t>
        <a:bodyPr/>
        <a:lstStyle/>
        <a:p>
          <a:r>
            <a:rPr lang="es-EC" sz="1800" smtClean="0">
              <a:latin typeface="Calibri" panose="020F0502020204030204"/>
              <a:ea typeface="+mn-ea"/>
              <a:cs typeface="+mn-cs"/>
            </a:rPr>
            <a:t>Deformidades y defectos de nacimiento</a:t>
          </a:r>
          <a:endParaRPr lang="es-EC" sz="1800" b="0" dirty="0"/>
        </a:p>
      </dgm:t>
    </dgm:pt>
    <dgm:pt modelId="{968EA0DA-D9DE-4A43-B6E2-384C3E732A55}" type="parTrans" cxnId="{DA96B50D-8640-4D52-A6CC-39BAF63B9538}">
      <dgm:prSet/>
      <dgm:spPr/>
      <dgm:t>
        <a:bodyPr/>
        <a:lstStyle/>
        <a:p>
          <a:endParaRPr lang="es-EC"/>
        </a:p>
      </dgm:t>
    </dgm:pt>
    <dgm:pt modelId="{6922B4E8-7082-4DC1-B4FF-8F4A716B8298}" type="sibTrans" cxnId="{DA96B50D-8640-4D52-A6CC-39BAF63B9538}">
      <dgm:prSet/>
      <dgm:spPr/>
      <dgm:t>
        <a:bodyPr/>
        <a:lstStyle/>
        <a:p>
          <a:endParaRPr lang="es-EC"/>
        </a:p>
      </dgm:t>
    </dgm:pt>
    <dgm:pt modelId="{EBAC9999-40D3-4769-BC8E-DCA1CD625328}" type="pres">
      <dgm:prSet presAssocID="{241019AE-43F9-42D2-A89B-5FEE4A7E4F32}" presName="cycle" presStyleCnt="0">
        <dgm:presLayoutVars>
          <dgm:dir/>
          <dgm:resizeHandles val="exact"/>
        </dgm:presLayoutVars>
      </dgm:prSet>
      <dgm:spPr/>
      <dgm:t>
        <a:bodyPr/>
        <a:lstStyle/>
        <a:p>
          <a:endParaRPr lang="es-EC"/>
        </a:p>
      </dgm:t>
    </dgm:pt>
    <dgm:pt modelId="{1512C8A6-2F29-404D-A535-9E08B93352F0}" type="pres">
      <dgm:prSet presAssocID="{A1D4CF5E-DEF6-4A88-944C-0ED4AE1B972C}" presName="node" presStyleLbl="node1" presStyleIdx="0" presStyleCnt="8">
        <dgm:presLayoutVars>
          <dgm:bulletEnabled val="1"/>
        </dgm:presLayoutVars>
      </dgm:prSet>
      <dgm:spPr/>
      <dgm:t>
        <a:bodyPr/>
        <a:lstStyle/>
        <a:p>
          <a:endParaRPr lang="es-EC"/>
        </a:p>
      </dgm:t>
    </dgm:pt>
    <dgm:pt modelId="{6308AC1D-381C-487D-A453-D84B36CA52BC}" type="pres">
      <dgm:prSet presAssocID="{A1D4CF5E-DEF6-4A88-944C-0ED4AE1B972C}" presName="spNode" presStyleCnt="0"/>
      <dgm:spPr/>
    </dgm:pt>
    <dgm:pt modelId="{64D77B75-B61D-4B0D-A41A-0B9596E137DB}" type="pres">
      <dgm:prSet presAssocID="{FEE3F258-93C1-414A-8C88-40E8A8F72FC1}" presName="sibTrans" presStyleLbl="sibTrans1D1" presStyleIdx="0" presStyleCnt="8"/>
      <dgm:spPr/>
      <dgm:t>
        <a:bodyPr/>
        <a:lstStyle/>
        <a:p>
          <a:endParaRPr lang="es-EC"/>
        </a:p>
      </dgm:t>
    </dgm:pt>
    <dgm:pt modelId="{015B9E72-5C9C-47BB-9F9B-96213D742216}" type="pres">
      <dgm:prSet presAssocID="{4ADAFD32-EF7D-49D5-86CF-F894111A9F32}" presName="node" presStyleLbl="node1" presStyleIdx="1" presStyleCnt="8" custScaleX="161392" custRadScaleRad="104469" custRadScaleInc="16658">
        <dgm:presLayoutVars>
          <dgm:bulletEnabled val="1"/>
        </dgm:presLayoutVars>
      </dgm:prSet>
      <dgm:spPr/>
      <dgm:t>
        <a:bodyPr/>
        <a:lstStyle/>
        <a:p>
          <a:endParaRPr lang="es-EC"/>
        </a:p>
      </dgm:t>
    </dgm:pt>
    <dgm:pt modelId="{49F7C9D5-C33E-4BC9-9C8F-25B1B650B28A}" type="pres">
      <dgm:prSet presAssocID="{4ADAFD32-EF7D-49D5-86CF-F894111A9F32}" presName="spNode" presStyleCnt="0"/>
      <dgm:spPr/>
    </dgm:pt>
    <dgm:pt modelId="{7149476B-A93B-4ACD-B83F-B25738905DBB}" type="pres">
      <dgm:prSet presAssocID="{3B8054AC-8580-4F15-B04C-4F47F91D1675}" presName="sibTrans" presStyleLbl="sibTrans1D1" presStyleIdx="1" presStyleCnt="8"/>
      <dgm:spPr/>
      <dgm:t>
        <a:bodyPr/>
        <a:lstStyle/>
        <a:p>
          <a:endParaRPr lang="es-EC"/>
        </a:p>
      </dgm:t>
    </dgm:pt>
    <dgm:pt modelId="{BD68D015-BE7B-4CD4-951E-98D0DF485DAA}" type="pres">
      <dgm:prSet presAssocID="{95BE0837-37CF-4A26-B9EC-1D11A26E53B7}" presName="node" presStyleLbl="node1" presStyleIdx="2" presStyleCnt="8" custScaleX="216068">
        <dgm:presLayoutVars>
          <dgm:bulletEnabled val="1"/>
        </dgm:presLayoutVars>
      </dgm:prSet>
      <dgm:spPr/>
      <dgm:t>
        <a:bodyPr/>
        <a:lstStyle/>
        <a:p>
          <a:endParaRPr lang="es-EC"/>
        </a:p>
      </dgm:t>
    </dgm:pt>
    <dgm:pt modelId="{84E0A195-D691-4833-A980-52AD7F9A667E}" type="pres">
      <dgm:prSet presAssocID="{95BE0837-37CF-4A26-B9EC-1D11A26E53B7}" presName="spNode" presStyleCnt="0"/>
      <dgm:spPr/>
    </dgm:pt>
    <dgm:pt modelId="{71CE7800-9435-4244-99EA-928C6986376F}" type="pres">
      <dgm:prSet presAssocID="{31CC56C1-EDAD-4735-B709-2B8F5166D7BC}" presName="sibTrans" presStyleLbl="sibTrans1D1" presStyleIdx="2" presStyleCnt="8"/>
      <dgm:spPr/>
      <dgm:t>
        <a:bodyPr/>
        <a:lstStyle/>
        <a:p>
          <a:endParaRPr lang="es-EC"/>
        </a:p>
      </dgm:t>
    </dgm:pt>
    <dgm:pt modelId="{DF0F5EB5-F74B-4C8C-90A1-8053B0B444BC}" type="pres">
      <dgm:prSet presAssocID="{1A040800-490F-4260-B86C-6365B90DED43}" presName="node" presStyleLbl="node1" presStyleIdx="3" presStyleCnt="8" custScaleX="166012">
        <dgm:presLayoutVars>
          <dgm:bulletEnabled val="1"/>
        </dgm:presLayoutVars>
      </dgm:prSet>
      <dgm:spPr/>
      <dgm:t>
        <a:bodyPr/>
        <a:lstStyle/>
        <a:p>
          <a:endParaRPr lang="es-EC"/>
        </a:p>
      </dgm:t>
    </dgm:pt>
    <dgm:pt modelId="{41F8C326-7998-49E1-8307-187DDB82A071}" type="pres">
      <dgm:prSet presAssocID="{1A040800-490F-4260-B86C-6365B90DED43}" presName="spNode" presStyleCnt="0"/>
      <dgm:spPr/>
    </dgm:pt>
    <dgm:pt modelId="{D98C74B3-6A29-4D20-A2AD-5607628690E0}" type="pres">
      <dgm:prSet presAssocID="{02EF8628-01CB-4882-B827-91B50B0ADAFF}" presName="sibTrans" presStyleLbl="sibTrans1D1" presStyleIdx="3" presStyleCnt="8"/>
      <dgm:spPr/>
      <dgm:t>
        <a:bodyPr/>
        <a:lstStyle/>
        <a:p>
          <a:endParaRPr lang="es-EC"/>
        </a:p>
      </dgm:t>
    </dgm:pt>
    <dgm:pt modelId="{763CF6BC-0826-4C6D-90D1-A281992D2A1A}" type="pres">
      <dgm:prSet presAssocID="{1B05DBE6-28D6-4355-8218-D2CEC27EAA83}" presName="node" presStyleLbl="node1" presStyleIdx="4" presStyleCnt="8">
        <dgm:presLayoutVars>
          <dgm:bulletEnabled val="1"/>
        </dgm:presLayoutVars>
      </dgm:prSet>
      <dgm:spPr/>
      <dgm:t>
        <a:bodyPr/>
        <a:lstStyle/>
        <a:p>
          <a:endParaRPr lang="es-EC"/>
        </a:p>
      </dgm:t>
    </dgm:pt>
    <dgm:pt modelId="{463905F0-E745-4A05-B03E-F16BD29DF09E}" type="pres">
      <dgm:prSet presAssocID="{1B05DBE6-28D6-4355-8218-D2CEC27EAA83}" presName="spNode" presStyleCnt="0"/>
      <dgm:spPr/>
    </dgm:pt>
    <dgm:pt modelId="{E9757CB2-0599-4BE3-90D7-F56F59C7934F}" type="pres">
      <dgm:prSet presAssocID="{566CB38E-7912-423A-9FD4-F5DBC8B4A121}" presName="sibTrans" presStyleLbl="sibTrans1D1" presStyleIdx="4" presStyleCnt="8"/>
      <dgm:spPr/>
      <dgm:t>
        <a:bodyPr/>
        <a:lstStyle/>
        <a:p>
          <a:endParaRPr lang="es-EC"/>
        </a:p>
      </dgm:t>
    </dgm:pt>
    <dgm:pt modelId="{5CC471D3-5E69-4342-ACBC-6A540B03445C}" type="pres">
      <dgm:prSet presAssocID="{71EC8DFB-476E-4246-A157-19504732AE0E}" presName="node" presStyleLbl="node1" presStyleIdx="5" presStyleCnt="8" custScaleX="250244" custScaleY="125980" custRadScaleRad="105561" custRadScaleInc="30770">
        <dgm:presLayoutVars>
          <dgm:bulletEnabled val="1"/>
        </dgm:presLayoutVars>
      </dgm:prSet>
      <dgm:spPr/>
      <dgm:t>
        <a:bodyPr/>
        <a:lstStyle/>
        <a:p>
          <a:endParaRPr lang="es-EC"/>
        </a:p>
      </dgm:t>
    </dgm:pt>
    <dgm:pt modelId="{3568C5C8-304C-40C6-BB6E-D1127132F035}" type="pres">
      <dgm:prSet presAssocID="{71EC8DFB-476E-4246-A157-19504732AE0E}" presName="spNode" presStyleCnt="0"/>
      <dgm:spPr/>
    </dgm:pt>
    <dgm:pt modelId="{8C2CE587-F25A-4B50-BD8C-D0F13B1D58ED}" type="pres">
      <dgm:prSet presAssocID="{DBE5106E-A679-4E1F-A7C8-BCF0C6199E7F}" presName="sibTrans" presStyleLbl="sibTrans1D1" presStyleIdx="5" presStyleCnt="8"/>
      <dgm:spPr/>
      <dgm:t>
        <a:bodyPr/>
        <a:lstStyle/>
        <a:p>
          <a:endParaRPr lang="es-EC"/>
        </a:p>
      </dgm:t>
    </dgm:pt>
    <dgm:pt modelId="{EACA2A5A-AB58-4015-8630-1E9BC94CF2CA}" type="pres">
      <dgm:prSet presAssocID="{BAF8EDB7-45EF-4E9E-9909-15A3BB7C9270}" presName="node" presStyleLbl="node1" presStyleIdx="6" presStyleCnt="8" custScaleX="193728" custRadScaleRad="103095" custRadScaleInc="10115">
        <dgm:presLayoutVars>
          <dgm:bulletEnabled val="1"/>
        </dgm:presLayoutVars>
      </dgm:prSet>
      <dgm:spPr/>
      <dgm:t>
        <a:bodyPr/>
        <a:lstStyle/>
        <a:p>
          <a:endParaRPr lang="es-EC"/>
        </a:p>
      </dgm:t>
    </dgm:pt>
    <dgm:pt modelId="{37359603-B3EA-4C34-B0AE-162B383BC642}" type="pres">
      <dgm:prSet presAssocID="{BAF8EDB7-45EF-4E9E-9909-15A3BB7C9270}" presName="spNode" presStyleCnt="0"/>
      <dgm:spPr/>
    </dgm:pt>
    <dgm:pt modelId="{F0C95CAB-6E74-4FD5-8FC5-4DA80D41EAF4}" type="pres">
      <dgm:prSet presAssocID="{6922B4E8-7082-4DC1-B4FF-8F4A716B8298}" presName="sibTrans" presStyleLbl="sibTrans1D1" presStyleIdx="6" presStyleCnt="8"/>
      <dgm:spPr/>
      <dgm:t>
        <a:bodyPr/>
        <a:lstStyle/>
        <a:p>
          <a:endParaRPr lang="es-EC"/>
        </a:p>
      </dgm:t>
    </dgm:pt>
    <dgm:pt modelId="{B3A54A06-605A-43B7-A2D2-0D03AF52EB3B}" type="pres">
      <dgm:prSet presAssocID="{21547A4C-9C86-45FA-9827-E5D4F5C721CC}" presName="node" presStyleLbl="node1" presStyleIdx="7" presStyleCnt="8" custScaleX="130198" custRadScaleRad="105230" custRadScaleInc="-15849">
        <dgm:presLayoutVars>
          <dgm:bulletEnabled val="1"/>
        </dgm:presLayoutVars>
      </dgm:prSet>
      <dgm:spPr/>
      <dgm:t>
        <a:bodyPr/>
        <a:lstStyle/>
        <a:p>
          <a:endParaRPr lang="es-EC"/>
        </a:p>
      </dgm:t>
    </dgm:pt>
    <dgm:pt modelId="{8F3763B9-B219-4573-9EFE-03081F4643C1}" type="pres">
      <dgm:prSet presAssocID="{21547A4C-9C86-45FA-9827-E5D4F5C721CC}" presName="spNode" presStyleCnt="0"/>
      <dgm:spPr/>
    </dgm:pt>
    <dgm:pt modelId="{1FF76A4D-C675-4136-9493-510E9C29D3BC}" type="pres">
      <dgm:prSet presAssocID="{57540204-7C28-417F-A79A-10E6AF08B183}" presName="sibTrans" presStyleLbl="sibTrans1D1" presStyleIdx="7" presStyleCnt="8"/>
      <dgm:spPr/>
      <dgm:t>
        <a:bodyPr/>
        <a:lstStyle/>
        <a:p>
          <a:endParaRPr lang="es-EC"/>
        </a:p>
      </dgm:t>
    </dgm:pt>
  </dgm:ptLst>
  <dgm:cxnLst>
    <dgm:cxn modelId="{AEEDDE1D-1688-4801-B0B8-6A7FC7DB592C}" type="presOf" srcId="{DBE5106E-A679-4E1F-A7C8-BCF0C6199E7F}" destId="{8C2CE587-F25A-4B50-BD8C-D0F13B1D58ED}" srcOrd="0" destOrd="0" presId="urn:microsoft.com/office/officeart/2005/8/layout/cycle6"/>
    <dgm:cxn modelId="{C6D12B63-67E3-4C39-A185-D1B8E341F1EA}" type="presOf" srcId="{3B8054AC-8580-4F15-B04C-4F47F91D1675}" destId="{7149476B-A93B-4ACD-B83F-B25738905DBB}" srcOrd="0" destOrd="0" presId="urn:microsoft.com/office/officeart/2005/8/layout/cycle6"/>
    <dgm:cxn modelId="{56B38225-36C7-48C4-9B1B-255B87131429}" srcId="{241019AE-43F9-42D2-A89B-5FEE4A7E4F32}" destId="{71EC8DFB-476E-4246-A157-19504732AE0E}" srcOrd="5" destOrd="0" parTransId="{526978D3-9097-421C-9620-C797868DD2CD}" sibTransId="{DBE5106E-A679-4E1F-A7C8-BCF0C6199E7F}"/>
    <dgm:cxn modelId="{25DC1C7A-B3DE-46F9-AAD4-0E2E84B0BD7A}" type="presOf" srcId="{4ADAFD32-EF7D-49D5-86CF-F894111A9F32}" destId="{015B9E72-5C9C-47BB-9F9B-96213D742216}" srcOrd="0" destOrd="0" presId="urn:microsoft.com/office/officeart/2005/8/layout/cycle6"/>
    <dgm:cxn modelId="{DA96B50D-8640-4D52-A6CC-39BAF63B9538}" srcId="{241019AE-43F9-42D2-A89B-5FEE4A7E4F32}" destId="{BAF8EDB7-45EF-4E9E-9909-15A3BB7C9270}" srcOrd="6" destOrd="0" parTransId="{968EA0DA-D9DE-4A43-B6E2-384C3E732A55}" sibTransId="{6922B4E8-7082-4DC1-B4FF-8F4A716B8298}"/>
    <dgm:cxn modelId="{CDF7572E-A30C-4973-952A-7A894D981180}" type="presOf" srcId="{BAF8EDB7-45EF-4E9E-9909-15A3BB7C9270}" destId="{EACA2A5A-AB58-4015-8630-1E9BC94CF2CA}" srcOrd="0" destOrd="0" presId="urn:microsoft.com/office/officeart/2005/8/layout/cycle6"/>
    <dgm:cxn modelId="{B6B62904-6130-4A7C-B9F6-793147CE3FF4}" type="presOf" srcId="{6922B4E8-7082-4DC1-B4FF-8F4A716B8298}" destId="{F0C95CAB-6E74-4FD5-8FC5-4DA80D41EAF4}" srcOrd="0" destOrd="0" presId="urn:microsoft.com/office/officeart/2005/8/layout/cycle6"/>
    <dgm:cxn modelId="{32DD7DF2-8D40-436D-BBD1-84DE060139FE}" type="presOf" srcId="{1B05DBE6-28D6-4355-8218-D2CEC27EAA83}" destId="{763CF6BC-0826-4C6D-90D1-A281992D2A1A}" srcOrd="0" destOrd="0" presId="urn:microsoft.com/office/officeart/2005/8/layout/cycle6"/>
    <dgm:cxn modelId="{AEDEA612-F9AA-417C-8B93-E544EF7D7650}" srcId="{241019AE-43F9-42D2-A89B-5FEE4A7E4F32}" destId="{21547A4C-9C86-45FA-9827-E5D4F5C721CC}" srcOrd="7" destOrd="0" parTransId="{F9A8D492-AA05-47D4-9F92-1A514B2B1232}" sibTransId="{57540204-7C28-417F-A79A-10E6AF08B183}"/>
    <dgm:cxn modelId="{1356E1CD-BB37-4A9A-937A-3D9A5A75B0B4}" srcId="{241019AE-43F9-42D2-A89B-5FEE4A7E4F32}" destId="{1B05DBE6-28D6-4355-8218-D2CEC27EAA83}" srcOrd="4" destOrd="0" parTransId="{F4E020BB-D461-4DD3-8B1D-58B2BBB7ECB9}" sibTransId="{566CB38E-7912-423A-9FD4-F5DBC8B4A121}"/>
    <dgm:cxn modelId="{AC7F2931-9BDC-4EAE-98A6-D0C32DC9F154}" type="presOf" srcId="{1A040800-490F-4260-B86C-6365B90DED43}" destId="{DF0F5EB5-F74B-4C8C-90A1-8053B0B444BC}" srcOrd="0" destOrd="0" presId="urn:microsoft.com/office/officeart/2005/8/layout/cycle6"/>
    <dgm:cxn modelId="{DD235543-85D5-4830-8A59-CF76871C5403}" type="presOf" srcId="{02EF8628-01CB-4882-B827-91B50B0ADAFF}" destId="{D98C74B3-6A29-4D20-A2AD-5607628690E0}" srcOrd="0" destOrd="0" presId="urn:microsoft.com/office/officeart/2005/8/layout/cycle6"/>
    <dgm:cxn modelId="{C52CA38A-2554-41CD-8DE0-22CC1B1AC870}" srcId="{241019AE-43F9-42D2-A89B-5FEE4A7E4F32}" destId="{A1D4CF5E-DEF6-4A88-944C-0ED4AE1B972C}" srcOrd="0" destOrd="0" parTransId="{9C0F60BE-80EE-4AB8-AA9F-14DE43313928}" sibTransId="{FEE3F258-93C1-414A-8C88-40E8A8F72FC1}"/>
    <dgm:cxn modelId="{378A6A6B-ADDE-4198-9623-24537664767A}" srcId="{241019AE-43F9-42D2-A89B-5FEE4A7E4F32}" destId="{95BE0837-37CF-4A26-B9EC-1D11A26E53B7}" srcOrd="2" destOrd="0" parTransId="{48FDCBBF-8060-472B-A5BD-2FB98A291C78}" sibTransId="{31CC56C1-EDAD-4735-B709-2B8F5166D7BC}"/>
    <dgm:cxn modelId="{503C9BC9-F180-4F9E-B413-1716AE2E5128}" type="presOf" srcId="{241019AE-43F9-42D2-A89B-5FEE4A7E4F32}" destId="{EBAC9999-40D3-4769-BC8E-DCA1CD625328}" srcOrd="0" destOrd="0" presId="urn:microsoft.com/office/officeart/2005/8/layout/cycle6"/>
    <dgm:cxn modelId="{15039098-2A30-4164-9C3E-61C193D7795F}" type="presOf" srcId="{57540204-7C28-417F-A79A-10E6AF08B183}" destId="{1FF76A4D-C675-4136-9493-510E9C29D3BC}" srcOrd="0" destOrd="0" presId="urn:microsoft.com/office/officeart/2005/8/layout/cycle6"/>
    <dgm:cxn modelId="{BAE495C8-B011-4B29-84FD-D633061F18D8}" type="presOf" srcId="{21547A4C-9C86-45FA-9827-E5D4F5C721CC}" destId="{B3A54A06-605A-43B7-A2D2-0D03AF52EB3B}" srcOrd="0" destOrd="0" presId="urn:microsoft.com/office/officeart/2005/8/layout/cycle6"/>
    <dgm:cxn modelId="{A097E040-BD39-4280-B668-5E4C845284E1}" srcId="{241019AE-43F9-42D2-A89B-5FEE4A7E4F32}" destId="{1A040800-490F-4260-B86C-6365B90DED43}" srcOrd="3" destOrd="0" parTransId="{341A85AE-6824-4FB6-ABEE-32C69A2BEDDD}" sibTransId="{02EF8628-01CB-4882-B827-91B50B0ADAFF}"/>
    <dgm:cxn modelId="{43402305-1606-4387-85E2-9FC4D26FDA15}" type="presOf" srcId="{566CB38E-7912-423A-9FD4-F5DBC8B4A121}" destId="{E9757CB2-0599-4BE3-90D7-F56F59C7934F}" srcOrd="0" destOrd="0" presId="urn:microsoft.com/office/officeart/2005/8/layout/cycle6"/>
    <dgm:cxn modelId="{79E6680F-B44D-46A6-8793-A997B172FDC9}" type="presOf" srcId="{FEE3F258-93C1-414A-8C88-40E8A8F72FC1}" destId="{64D77B75-B61D-4B0D-A41A-0B9596E137DB}" srcOrd="0" destOrd="0" presId="urn:microsoft.com/office/officeart/2005/8/layout/cycle6"/>
    <dgm:cxn modelId="{98E49650-DCB3-4863-8CDA-33681A45D3A2}" srcId="{241019AE-43F9-42D2-A89B-5FEE4A7E4F32}" destId="{4ADAFD32-EF7D-49D5-86CF-F894111A9F32}" srcOrd="1" destOrd="0" parTransId="{D27F581E-6374-4138-B9DC-1D773C498949}" sibTransId="{3B8054AC-8580-4F15-B04C-4F47F91D1675}"/>
    <dgm:cxn modelId="{A5A1D9CA-C145-4994-B317-C946CBA16784}" type="presOf" srcId="{31CC56C1-EDAD-4735-B709-2B8F5166D7BC}" destId="{71CE7800-9435-4244-99EA-928C6986376F}" srcOrd="0" destOrd="0" presId="urn:microsoft.com/office/officeart/2005/8/layout/cycle6"/>
    <dgm:cxn modelId="{B4E3F65C-1BE8-4F51-A767-062500773EF1}" type="presOf" srcId="{A1D4CF5E-DEF6-4A88-944C-0ED4AE1B972C}" destId="{1512C8A6-2F29-404D-A535-9E08B93352F0}" srcOrd="0" destOrd="0" presId="urn:microsoft.com/office/officeart/2005/8/layout/cycle6"/>
    <dgm:cxn modelId="{F54EFBF8-EF6B-41C7-8425-E72FC21C7F55}" type="presOf" srcId="{95BE0837-37CF-4A26-B9EC-1D11A26E53B7}" destId="{BD68D015-BE7B-4CD4-951E-98D0DF485DAA}" srcOrd="0" destOrd="0" presId="urn:microsoft.com/office/officeart/2005/8/layout/cycle6"/>
    <dgm:cxn modelId="{7CD3B50A-9EF3-44BB-A65B-33160F4AD9A1}" type="presOf" srcId="{71EC8DFB-476E-4246-A157-19504732AE0E}" destId="{5CC471D3-5E69-4342-ACBC-6A540B03445C}" srcOrd="0" destOrd="0" presId="urn:microsoft.com/office/officeart/2005/8/layout/cycle6"/>
    <dgm:cxn modelId="{77EC2194-79C7-408D-A5AC-29FAAC528095}" type="presParOf" srcId="{EBAC9999-40D3-4769-BC8E-DCA1CD625328}" destId="{1512C8A6-2F29-404D-A535-9E08B93352F0}" srcOrd="0" destOrd="0" presId="urn:microsoft.com/office/officeart/2005/8/layout/cycle6"/>
    <dgm:cxn modelId="{5DE590FC-2DF7-475B-B531-A766F5F74B92}" type="presParOf" srcId="{EBAC9999-40D3-4769-BC8E-DCA1CD625328}" destId="{6308AC1D-381C-487D-A453-D84B36CA52BC}" srcOrd="1" destOrd="0" presId="urn:microsoft.com/office/officeart/2005/8/layout/cycle6"/>
    <dgm:cxn modelId="{B8F4AB77-F3C4-448C-B982-1E52DDB29B01}" type="presParOf" srcId="{EBAC9999-40D3-4769-BC8E-DCA1CD625328}" destId="{64D77B75-B61D-4B0D-A41A-0B9596E137DB}" srcOrd="2" destOrd="0" presId="urn:microsoft.com/office/officeart/2005/8/layout/cycle6"/>
    <dgm:cxn modelId="{C5645345-21A4-4F67-9469-476CEDCF45D3}" type="presParOf" srcId="{EBAC9999-40D3-4769-BC8E-DCA1CD625328}" destId="{015B9E72-5C9C-47BB-9F9B-96213D742216}" srcOrd="3" destOrd="0" presId="urn:microsoft.com/office/officeart/2005/8/layout/cycle6"/>
    <dgm:cxn modelId="{73267A85-EE67-4182-BA4D-1D9D04B557D2}" type="presParOf" srcId="{EBAC9999-40D3-4769-BC8E-DCA1CD625328}" destId="{49F7C9D5-C33E-4BC9-9C8F-25B1B650B28A}" srcOrd="4" destOrd="0" presId="urn:microsoft.com/office/officeart/2005/8/layout/cycle6"/>
    <dgm:cxn modelId="{C0F46F75-016C-4237-9104-890AD154ACC1}" type="presParOf" srcId="{EBAC9999-40D3-4769-BC8E-DCA1CD625328}" destId="{7149476B-A93B-4ACD-B83F-B25738905DBB}" srcOrd="5" destOrd="0" presId="urn:microsoft.com/office/officeart/2005/8/layout/cycle6"/>
    <dgm:cxn modelId="{D7C93F14-A381-470B-8549-81EA3C46E90F}" type="presParOf" srcId="{EBAC9999-40D3-4769-BC8E-DCA1CD625328}" destId="{BD68D015-BE7B-4CD4-951E-98D0DF485DAA}" srcOrd="6" destOrd="0" presId="urn:microsoft.com/office/officeart/2005/8/layout/cycle6"/>
    <dgm:cxn modelId="{B5387009-F8C9-40E0-AC6C-18E2A899CF96}" type="presParOf" srcId="{EBAC9999-40D3-4769-BC8E-DCA1CD625328}" destId="{84E0A195-D691-4833-A980-52AD7F9A667E}" srcOrd="7" destOrd="0" presId="urn:microsoft.com/office/officeart/2005/8/layout/cycle6"/>
    <dgm:cxn modelId="{9AD6C107-C433-4822-BF7C-C1A942428BB2}" type="presParOf" srcId="{EBAC9999-40D3-4769-BC8E-DCA1CD625328}" destId="{71CE7800-9435-4244-99EA-928C6986376F}" srcOrd="8" destOrd="0" presId="urn:microsoft.com/office/officeart/2005/8/layout/cycle6"/>
    <dgm:cxn modelId="{D957E3E6-DE96-49BA-90C0-293F9E6D9E2B}" type="presParOf" srcId="{EBAC9999-40D3-4769-BC8E-DCA1CD625328}" destId="{DF0F5EB5-F74B-4C8C-90A1-8053B0B444BC}" srcOrd="9" destOrd="0" presId="urn:microsoft.com/office/officeart/2005/8/layout/cycle6"/>
    <dgm:cxn modelId="{5C00A3B4-EF4C-4637-AE73-3FA73ABCE517}" type="presParOf" srcId="{EBAC9999-40D3-4769-BC8E-DCA1CD625328}" destId="{41F8C326-7998-49E1-8307-187DDB82A071}" srcOrd="10" destOrd="0" presId="urn:microsoft.com/office/officeart/2005/8/layout/cycle6"/>
    <dgm:cxn modelId="{71D30BC8-755E-437C-A074-B82EB9CFEEC9}" type="presParOf" srcId="{EBAC9999-40D3-4769-BC8E-DCA1CD625328}" destId="{D98C74B3-6A29-4D20-A2AD-5607628690E0}" srcOrd="11" destOrd="0" presId="urn:microsoft.com/office/officeart/2005/8/layout/cycle6"/>
    <dgm:cxn modelId="{311FD90D-EB4F-4ECA-A33E-884B3D2A35C8}" type="presParOf" srcId="{EBAC9999-40D3-4769-BC8E-DCA1CD625328}" destId="{763CF6BC-0826-4C6D-90D1-A281992D2A1A}" srcOrd="12" destOrd="0" presId="urn:microsoft.com/office/officeart/2005/8/layout/cycle6"/>
    <dgm:cxn modelId="{51590287-F66E-4727-B1AA-0D0CB9A435E6}" type="presParOf" srcId="{EBAC9999-40D3-4769-BC8E-DCA1CD625328}" destId="{463905F0-E745-4A05-B03E-F16BD29DF09E}" srcOrd="13" destOrd="0" presId="urn:microsoft.com/office/officeart/2005/8/layout/cycle6"/>
    <dgm:cxn modelId="{6E7E9FA1-1E1D-468F-8683-224A2CA14AEE}" type="presParOf" srcId="{EBAC9999-40D3-4769-BC8E-DCA1CD625328}" destId="{E9757CB2-0599-4BE3-90D7-F56F59C7934F}" srcOrd="14" destOrd="0" presId="urn:microsoft.com/office/officeart/2005/8/layout/cycle6"/>
    <dgm:cxn modelId="{BA87F376-DED8-4F0E-BF99-B765D096136A}" type="presParOf" srcId="{EBAC9999-40D3-4769-BC8E-DCA1CD625328}" destId="{5CC471D3-5E69-4342-ACBC-6A540B03445C}" srcOrd="15" destOrd="0" presId="urn:microsoft.com/office/officeart/2005/8/layout/cycle6"/>
    <dgm:cxn modelId="{95990CD7-63F5-444F-91CD-7B86D4049BAC}" type="presParOf" srcId="{EBAC9999-40D3-4769-BC8E-DCA1CD625328}" destId="{3568C5C8-304C-40C6-BB6E-D1127132F035}" srcOrd="16" destOrd="0" presId="urn:microsoft.com/office/officeart/2005/8/layout/cycle6"/>
    <dgm:cxn modelId="{0CE4679A-3386-46ED-B641-F59BF6C73EA7}" type="presParOf" srcId="{EBAC9999-40D3-4769-BC8E-DCA1CD625328}" destId="{8C2CE587-F25A-4B50-BD8C-D0F13B1D58ED}" srcOrd="17" destOrd="0" presId="urn:microsoft.com/office/officeart/2005/8/layout/cycle6"/>
    <dgm:cxn modelId="{B8BA2BC6-6DFA-4C55-814D-155B172F2359}" type="presParOf" srcId="{EBAC9999-40D3-4769-BC8E-DCA1CD625328}" destId="{EACA2A5A-AB58-4015-8630-1E9BC94CF2CA}" srcOrd="18" destOrd="0" presId="urn:microsoft.com/office/officeart/2005/8/layout/cycle6"/>
    <dgm:cxn modelId="{62D7EE53-A6DC-413C-AC5B-A53F1206147B}" type="presParOf" srcId="{EBAC9999-40D3-4769-BC8E-DCA1CD625328}" destId="{37359603-B3EA-4C34-B0AE-162B383BC642}" srcOrd="19" destOrd="0" presId="urn:microsoft.com/office/officeart/2005/8/layout/cycle6"/>
    <dgm:cxn modelId="{F0AE3CCB-D255-4D21-BAA1-40342C90EA60}" type="presParOf" srcId="{EBAC9999-40D3-4769-BC8E-DCA1CD625328}" destId="{F0C95CAB-6E74-4FD5-8FC5-4DA80D41EAF4}" srcOrd="20" destOrd="0" presId="urn:microsoft.com/office/officeart/2005/8/layout/cycle6"/>
    <dgm:cxn modelId="{6155C98A-A2C1-4539-BF1F-E1D9DF6841E2}" type="presParOf" srcId="{EBAC9999-40D3-4769-BC8E-DCA1CD625328}" destId="{B3A54A06-605A-43B7-A2D2-0D03AF52EB3B}" srcOrd="21" destOrd="0" presId="urn:microsoft.com/office/officeart/2005/8/layout/cycle6"/>
    <dgm:cxn modelId="{0156A28E-6FF6-42CB-926C-C65A6DDE8594}" type="presParOf" srcId="{EBAC9999-40D3-4769-BC8E-DCA1CD625328}" destId="{8F3763B9-B219-4573-9EFE-03081F4643C1}" srcOrd="22" destOrd="0" presId="urn:microsoft.com/office/officeart/2005/8/layout/cycle6"/>
    <dgm:cxn modelId="{C5BE1FA2-9345-4F27-BA90-3A21F415890F}" type="presParOf" srcId="{EBAC9999-40D3-4769-BC8E-DCA1CD625328}" destId="{1FF76A4D-C675-4136-9493-510E9C29D3BC}"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2D5E4D3-EF7B-467A-BFA4-A5FC83B21DC4}"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ES"/>
        </a:p>
      </dgm:t>
    </dgm:pt>
    <dgm:pt modelId="{AE606BE1-30C2-4274-A34D-54D96D4A894C}">
      <dgm:prSet phldrT="[Texto]" custT="1"/>
      <dgm:spPr>
        <a:solidFill>
          <a:schemeClr val="accent1">
            <a:lumMod val="75000"/>
          </a:schemeClr>
        </a:solidFill>
      </dgm:spPr>
      <dgm:t>
        <a:bodyPr/>
        <a:lstStyle/>
        <a:p>
          <a:r>
            <a:rPr lang="es-ES" sz="1600" b="1" dirty="0" smtClean="0"/>
            <a:t>Autoclave</a:t>
          </a:r>
          <a:endParaRPr lang="es-ES" sz="1600" dirty="0"/>
        </a:p>
      </dgm:t>
    </dgm:pt>
    <dgm:pt modelId="{EA44CAEA-F662-4186-B4B5-C54F7D3AE85A}" type="parTrans" cxnId="{04FE8A53-6D9F-4F64-868C-CDC197EA7979}">
      <dgm:prSet/>
      <dgm:spPr/>
      <dgm:t>
        <a:bodyPr/>
        <a:lstStyle/>
        <a:p>
          <a:endParaRPr lang="es-ES"/>
        </a:p>
      </dgm:t>
    </dgm:pt>
    <dgm:pt modelId="{6FB22ACE-D82B-49ED-A268-D8435C54DE58}" type="sibTrans" cxnId="{04FE8A53-6D9F-4F64-868C-CDC197EA7979}">
      <dgm:prSet/>
      <dgm:spPr/>
      <dgm:t>
        <a:bodyPr/>
        <a:lstStyle/>
        <a:p>
          <a:endParaRPr lang="es-ES"/>
        </a:p>
      </dgm:t>
    </dgm:pt>
    <dgm:pt modelId="{FD636040-B603-48F3-9D76-477169BA3959}">
      <dgm:prSet phldrT="[Texto]" custT="1"/>
      <dgm:spPr>
        <a:solidFill>
          <a:srgbClr val="FFC000"/>
        </a:solidFill>
      </dgm:spPr>
      <dgm:t>
        <a:bodyPr/>
        <a:lstStyle/>
        <a:p>
          <a:r>
            <a:rPr lang="es-ES" sz="1600" b="1" dirty="0" smtClean="0">
              <a:solidFill>
                <a:schemeClr val="tx1"/>
              </a:solidFill>
            </a:rPr>
            <a:t>DECLORINACIÓN</a:t>
          </a:r>
          <a:endParaRPr lang="es-ES" sz="1600" b="1" dirty="0">
            <a:solidFill>
              <a:schemeClr val="tx1"/>
            </a:solidFill>
          </a:endParaRPr>
        </a:p>
      </dgm:t>
    </dgm:pt>
    <dgm:pt modelId="{55E624ED-470D-49A1-AAD4-57FFCE6E224C}" type="parTrans" cxnId="{C4719077-B4B2-4707-A4D6-2219174043CB}">
      <dgm:prSet/>
      <dgm:spPr/>
      <dgm:t>
        <a:bodyPr/>
        <a:lstStyle/>
        <a:p>
          <a:endParaRPr lang="es-ES"/>
        </a:p>
      </dgm:t>
    </dgm:pt>
    <dgm:pt modelId="{C9D81998-4799-4D16-A1C9-57EDD20380F5}" type="sibTrans" cxnId="{C4719077-B4B2-4707-A4D6-2219174043CB}">
      <dgm:prSet/>
      <dgm:spPr/>
      <dgm:t>
        <a:bodyPr/>
        <a:lstStyle/>
        <a:p>
          <a:endParaRPr lang="es-ES"/>
        </a:p>
      </dgm:t>
    </dgm:pt>
    <dgm:pt modelId="{9305B270-73F9-4AE6-83D8-A7DFB708AA3D}">
      <dgm:prSet phldrT="[Texto]" custT="1"/>
      <dgm:spPr/>
      <dgm:t>
        <a:bodyPr/>
        <a:lstStyle/>
        <a:p>
          <a:r>
            <a:rPr lang="es-ES" sz="1600" b="1" dirty="0" smtClean="0">
              <a:solidFill>
                <a:schemeClr val="tx1"/>
              </a:solidFill>
            </a:rPr>
            <a:t>INCINERACIÓN</a:t>
          </a:r>
          <a:endParaRPr lang="es-ES" sz="1600" b="1" dirty="0">
            <a:solidFill>
              <a:schemeClr val="tx1"/>
            </a:solidFill>
          </a:endParaRPr>
        </a:p>
      </dgm:t>
    </dgm:pt>
    <dgm:pt modelId="{373EA45A-6749-4ACC-A35B-9C3B12FB3F79}" type="parTrans" cxnId="{918F44BC-44DA-49FD-82EC-77751530ADF2}">
      <dgm:prSet/>
      <dgm:spPr/>
      <dgm:t>
        <a:bodyPr/>
        <a:lstStyle/>
        <a:p>
          <a:endParaRPr lang="es-ES"/>
        </a:p>
      </dgm:t>
    </dgm:pt>
    <dgm:pt modelId="{CA856F9B-12D8-47C5-B61F-C0722E25FA2B}" type="sibTrans" cxnId="{918F44BC-44DA-49FD-82EC-77751530ADF2}">
      <dgm:prSet/>
      <dgm:spPr/>
      <dgm:t>
        <a:bodyPr/>
        <a:lstStyle/>
        <a:p>
          <a:endParaRPr lang="es-ES"/>
        </a:p>
      </dgm:t>
    </dgm:pt>
    <dgm:pt modelId="{86BB7E7B-6D4A-4B10-B3CD-C82B7E7BD9F6}">
      <dgm:prSet phldrT="[Texto]" custT="1"/>
      <dgm:spPr>
        <a:solidFill>
          <a:srgbClr val="D24726"/>
        </a:solidFill>
      </dgm:spPr>
      <dgm:t>
        <a:bodyPr/>
        <a:lstStyle/>
        <a:p>
          <a:r>
            <a:rPr lang="es-ES" sz="1600" b="1" dirty="0" smtClean="0"/>
            <a:t>Oxidación de agua supercrítica.</a:t>
          </a:r>
          <a:endParaRPr lang="es-ES" sz="1600" dirty="0"/>
        </a:p>
      </dgm:t>
    </dgm:pt>
    <dgm:pt modelId="{75EB6B8A-3FF1-412F-ACE4-0D6D4DFD9A28}" type="parTrans" cxnId="{8B5A1DD6-8B3E-4599-91EB-E157C0EDCD41}">
      <dgm:prSet/>
      <dgm:spPr/>
      <dgm:t>
        <a:bodyPr/>
        <a:lstStyle/>
        <a:p>
          <a:endParaRPr lang="es-ES"/>
        </a:p>
      </dgm:t>
    </dgm:pt>
    <dgm:pt modelId="{E2A93F54-D8A1-40AD-B946-D86B8751D004}" type="sibTrans" cxnId="{8B5A1DD6-8B3E-4599-91EB-E157C0EDCD41}">
      <dgm:prSet/>
      <dgm:spPr/>
      <dgm:t>
        <a:bodyPr/>
        <a:lstStyle/>
        <a:p>
          <a:endParaRPr lang="es-ES"/>
        </a:p>
      </dgm:t>
    </dgm:pt>
    <dgm:pt modelId="{41824AED-0167-4214-85B5-DA186F5D6C1B}">
      <dgm:prSet phldrT="[Texto]" custT="1"/>
      <dgm:spPr>
        <a:solidFill>
          <a:schemeClr val="accent6">
            <a:lumMod val="50000"/>
          </a:schemeClr>
        </a:solidFill>
      </dgm:spPr>
      <dgm:t>
        <a:bodyPr/>
        <a:lstStyle/>
        <a:p>
          <a:r>
            <a:rPr lang="es-ES" sz="1600" b="1" dirty="0" smtClean="0"/>
            <a:t>Desorción térmica.</a:t>
          </a:r>
          <a:endParaRPr lang="es-ES" sz="1600" dirty="0"/>
        </a:p>
      </dgm:t>
    </dgm:pt>
    <dgm:pt modelId="{3E4146EC-7C15-48D7-B825-6FED601FA704}" type="parTrans" cxnId="{3D6D6C47-61A3-4C50-AC01-037B75346C7F}">
      <dgm:prSet/>
      <dgm:spPr/>
      <dgm:t>
        <a:bodyPr/>
        <a:lstStyle/>
        <a:p>
          <a:endParaRPr lang="es-ES"/>
        </a:p>
      </dgm:t>
    </dgm:pt>
    <dgm:pt modelId="{D5291E40-DFD7-4E7B-918F-664774F6D815}" type="sibTrans" cxnId="{3D6D6C47-61A3-4C50-AC01-037B75346C7F}">
      <dgm:prSet/>
      <dgm:spPr/>
      <dgm:t>
        <a:bodyPr/>
        <a:lstStyle/>
        <a:p>
          <a:endParaRPr lang="es-ES"/>
        </a:p>
      </dgm:t>
    </dgm:pt>
    <dgm:pt modelId="{FC0F0516-5547-48B4-BB85-E094FF50657B}">
      <dgm:prSet phldrT="[Texto]" custT="1"/>
      <dgm:spPr>
        <a:solidFill>
          <a:schemeClr val="accent3">
            <a:lumMod val="75000"/>
          </a:schemeClr>
        </a:solidFill>
      </dgm:spPr>
      <dgm:t>
        <a:bodyPr/>
        <a:lstStyle/>
        <a:p>
          <a:r>
            <a:rPr lang="es-ES" sz="1600" b="1" dirty="0" smtClean="0"/>
            <a:t>Descomposición por catálisis básica</a:t>
          </a:r>
          <a:endParaRPr lang="es-ES" sz="1600" dirty="0"/>
        </a:p>
      </dgm:t>
    </dgm:pt>
    <dgm:pt modelId="{B09F9088-C7DD-4DDF-B657-7810135F01E0}" type="parTrans" cxnId="{49803247-370E-4971-8492-CB798160B7A2}">
      <dgm:prSet/>
      <dgm:spPr/>
      <dgm:t>
        <a:bodyPr/>
        <a:lstStyle/>
        <a:p>
          <a:endParaRPr lang="es-ES"/>
        </a:p>
      </dgm:t>
    </dgm:pt>
    <dgm:pt modelId="{850E14B7-6ABA-44A8-A26C-6BB77D2B7198}" type="sibTrans" cxnId="{49803247-370E-4971-8492-CB798160B7A2}">
      <dgm:prSet/>
      <dgm:spPr/>
      <dgm:t>
        <a:bodyPr/>
        <a:lstStyle/>
        <a:p>
          <a:endParaRPr lang="es-ES"/>
        </a:p>
      </dgm:t>
    </dgm:pt>
    <dgm:pt modelId="{DE258304-7E95-4188-8A68-8CA0714906FC}">
      <dgm:prSet phldrT="[Texto]"/>
      <dgm:spPr>
        <a:solidFill>
          <a:schemeClr val="accent5">
            <a:lumMod val="50000"/>
          </a:schemeClr>
        </a:solidFill>
      </dgm:spPr>
      <dgm:t>
        <a:bodyPr/>
        <a:lstStyle/>
        <a:p>
          <a:r>
            <a:rPr lang="es-ES" b="1" dirty="0" smtClean="0"/>
            <a:t>Arco plasmático</a:t>
          </a:r>
          <a:endParaRPr lang="es-ES" dirty="0"/>
        </a:p>
      </dgm:t>
    </dgm:pt>
    <dgm:pt modelId="{BAE3007B-9DEB-471C-A8D5-98F287D1F511}" type="parTrans" cxnId="{B1A8C66D-8BC3-48A2-BB31-12FCBEE8E76E}">
      <dgm:prSet/>
      <dgm:spPr/>
      <dgm:t>
        <a:bodyPr/>
        <a:lstStyle/>
        <a:p>
          <a:endParaRPr lang="es-ES"/>
        </a:p>
      </dgm:t>
    </dgm:pt>
    <dgm:pt modelId="{193A3FD3-8CBB-49BD-A9C3-08295A8EF531}" type="sibTrans" cxnId="{B1A8C66D-8BC3-48A2-BB31-12FCBEE8E76E}">
      <dgm:prSet/>
      <dgm:spPr/>
      <dgm:t>
        <a:bodyPr/>
        <a:lstStyle/>
        <a:p>
          <a:endParaRPr lang="es-ES"/>
        </a:p>
      </dgm:t>
    </dgm:pt>
    <dgm:pt modelId="{EF043DF2-06A6-4EC9-84B5-F6D9BE357315}" type="pres">
      <dgm:prSet presAssocID="{42D5E4D3-EF7B-467A-BFA4-A5FC83B21DC4}" presName="cycle" presStyleCnt="0">
        <dgm:presLayoutVars>
          <dgm:dir/>
          <dgm:resizeHandles val="exact"/>
        </dgm:presLayoutVars>
      </dgm:prSet>
      <dgm:spPr/>
      <dgm:t>
        <a:bodyPr/>
        <a:lstStyle/>
        <a:p>
          <a:endParaRPr lang="es-EC"/>
        </a:p>
      </dgm:t>
    </dgm:pt>
    <dgm:pt modelId="{28317759-45D0-4618-88C3-5FA47FC9F8FF}" type="pres">
      <dgm:prSet presAssocID="{AE606BE1-30C2-4274-A34D-54D96D4A894C}" presName="node" presStyleLbl="node1" presStyleIdx="0" presStyleCnt="7">
        <dgm:presLayoutVars>
          <dgm:bulletEnabled val="1"/>
        </dgm:presLayoutVars>
      </dgm:prSet>
      <dgm:spPr/>
      <dgm:t>
        <a:bodyPr/>
        <a:lstStyle/>
        <a:p>
          <a:endParaRPr lang="es-ES"/>
        </a:p>
      </dgm:t>
    </dgm:pt>
    <dgm:pt modelId="{A5DFD79B-3ED0-44C6-B1D5-F128352FA332}" type="pres">
      <dgm:prSet presAssocID="{AE606BE1-30C2-4274-A34D-54D96D4A894C}" presName="spNode" presStyleCnt="0"/>
      <dgm:spPr/>
    </dgm:pt>
    <dgm:pt modelId="{77E628BF-A5D2-4D06-A7B3-5DA8EA82A581}" type="pres">
      <dgm:prSet presAssocID="{6FB22ACE-D82B-49ED-A268-D8435C54DE58}" presName="sibTrans" presStyleLbl="sibTrans1D1" presStyleIdx="0" presStyleCnt="7"/>
      <dgm:spPr/>
      <dgm:t>
        <a:bodyPr/>
        <a:lstStyle/>
        <a:p>
          <a:endParaRPr lang="es-EC"/>
        </a:p>
      </dgm:t>
    </dgm:pt>
    <dgm:pt modelId="{F1C09B62-B52C-441E-B7A1-D63525C2CEF1}" type="pres">
      <dgm:prSet presAssocID="{FD636040-B603-48F3-9D76-477169BA3959}" presName="node" presStyleLbl="node1" presStyleIdx="1" presStyleCnt="7" custScaleX="143453" custRadScaleRad="108183" custRadScaleInc="32718">
        <dgm:presLayoutVars>
          <dgm:bulletEnabled val="1"/>
        </dgm:presLayoutVars>
      </dgm:prSet>
      <dgm:spPr/>
      <dgm:t>
        <a:bodyPr/>
        <a:lstStyle/>
        <a:p>
          <a:endParaRPr lang="es-ES"/>
        </a:p>
      </dgm:t>
    </dgm:pt>
    <dgm:pt modelId="{51577E03-0733-4060-A10A-DAE5C4A3AF94}" type="pres">
      <dgm:prSet presAssocID="{FD636040-B603-48F3-9D76-477169BA3959}" presName="spNode" presStyleCnt="0"/>
      <dgm:spPr/>
    </dgm:pt>
    <dgm:pt modelId="{15EC29DB-7C03-41B0-A493-F12F7A833AF0}" type="pres">
      <dgm:prSet presAssocID="{C9D81998-4799-4D16-A1C9-57EDD20380F5}" presName="sibTrans" presStyleLbl="sibTrans1D1" presStyleIdx="1" presStyleCnt="7"/>
      <dgm:spPr/>
      <dgm:t>
        <a:bodyPr/>
        <a:lstStyle/>
        <a:p>
          <a:endParaRPr lang="es-EC"/>
        </a:p>
      </dgm:t>
    </dgm:pt>
    <dgm:pt modelId="{0A727C6D-A6AD-4D12-877C-8188B49F1047}" type="pres">
      <dgm:prSet presAssocID="{9305B270-73F9-4AE6-83D8-A7DFB708AA3D}" presName="node" presStyleLbl="node1" presStyleIdx="2" presStyleCnt="7" custScaleX="130594" custRadScaleRad="98516" custRadScaleInc="-3468">
        <dgm:presLayoutVars>
          <dgm:bulletEnabled val="1"/>
        </dgm:presLayoutVars>
      </dgm:prSet>
      <dgm:spPr/>
      <dgm:t>
        <a:bodyPr/>
        <a:lstStyle/>
        <a:p>
          <a:endParaRPr lang="es-ES"/>
        </a:p>
      </dgm:t>
    </dgm:pt>
    <dgm:pt modelId="{B2D4F221-E2B8-46DE-9A5D-AFEB16A5F87B}" type="pres">
      <dgm:prSet presAssocID="{9305B270-73F9-4AE6-83D8-A7DFB708AA3D}" presName="spNode" presStyleCnt="0"/>
      <dgm:spPr/>
    </dgm:pt>
    <dgm:pt modelId="{4E8B2F19-9E30-416E-B380-007E47320ED3}" type="pres">
      <dgm:prSet presAssocID="{CA856F9B-12D8-47C5-B61F-C0722E25FA2B}" presName="sibTrans" presStyleLbl="sibTrans1D1" presStyleIdx="2" presStyleCnt="7"/>
      <dgm:spPr/>
      <dgm:t>
        <a:bodyPr/>
        <a:lstStyle/>
        <a:p>
          <a:endParaRPr lang="es-EC"/>
        </a:p>
      </dgm:t>
    </dgm:pt>
    <dgm:pt modelId="{6B5042AE-4180-46A5-A840-D9144A81250A}" type="pres">
      <dgm:prSet presAssocID="{86BB7E7B-6D4A-4B10-B3CD-C82B7E7BD9F6}" presName="node" presStyleLbl="node1" presStyleIdx="3" presStyleCnt="7" custScaleX="113317">
        <dgm:presLayoutVars>
          <dgm:bulletEnabled val="1"/>
        </dgm:presLayoutVars>
      </dgm:prSet>
      <dgm:spPr/>
      <dgm:t>
        <a:bodyPr/>
        <a:lstStyle/>
        <a:p>
          <a:endParaRPr lang="es-ES"/>
        </a:p>
      </dgm:t>
    </dgm:pt>
    <dgm:pt modelId="{0D8F0709-1F27-4F26-9E9D-5FDE1FD1F645}" type="pres">
      <dgm:prSet presAssocID="{86BB7E7B-6D4A-4B10-B3CD-C82B7E7BD9F6}" presName="spNode" presStyleCnt="0"/>
      <dgm:spPr/>
    </dgm:pt>
    <dgm:pt modelId="{790AB08E-F003-45BE-8EB8-6AC88D0E8A5C}" type="pres">
      <dgm:prSet presAssocID="{E2A93F54-D8A1-40AD-B946-D86B8751D004}" presName="sibTrans" presStyleLbl="sibTrans1D1" presStyleIdx="3" presStyleCnt="7"/>
      <dgm:spPr/>
      <dgm:t>
        <a:bodyPr/>
        <a:lstStyle/>
        <a:p>
          <a:endParaRPr lang="es-EC"/>
        </a:p>
      </dgm:t>
    </dgm:pt>
    <dgm:pt modelId="{8E127A83-3460-4705-9FD9-597CD8AE2B5A}" type="pres">
      <dgm:prSet presAssocID="{41824AED-0167-4214-85B5-DA186F5D6C1B}" presName="node" presStyleLbl="node1" presStyleIdx="4" presStyleCnt="7">
        <dgm:presLayoutVars>
          <dgm:bulletEnabled val="1"/>
        </dgm:presLayoutVars>
      </dgm:prSet>
      <dgm:spPr/>
      <dgm:t>
        <a:bodyPr/>
        <a:lstStyle/>
        <a:p>
          <a:endParaRPr lang="es-ES"/>
        </a:p>
      </dgm:t>
    </dgm:pt>
    <dgm:pt modelId="{6F0EDBDC-EF8E-414D-899C-726988BBF487}" type="pres">
      <dgm:prSet presAssocID="{41824AED-0167-4214-85B5-DA186F5D6C1B}" presName="spNode" presStyleCnt="0"/>
      <dgm:spPr/>
    </dgm:pt>
    <dgm:pt modelId="{3AB74419-AF4B-41D8-BC16-6F9255ECF390}" type="pres">
      <dgm:prSet presAssocID="{D5291E40-DFD7-4E7B-918F-664774F6D815}" presName="sibTrans" presStyleLbl="sibTrans1D1" presStyleIdx="4" presStyleCnt="7"/>
      <dgm:spPr/>
      <dgm:t>
        <a:bodyPr/>
        <a:lstStyle/>
        <a:p>
          <a:endParaRPr lang="es-EC"/>
        </a:p>
      </dgm:t>
    </dgm:pt>
    <dgm:pt modelId="{367D2099-2C6D-4D1F-8D82-6AF939C2A55D}" type="pres">
      <dgm:prSet presAssocID="{FC0F0516-5547-48B4-BB85-E094FF50657B}" presName="node" presStyleLbl="node1" presStyleIdx="5" presStyleCnt="7" custScaleX="153098">
        <dgm:presLayoutVars>
          <dgm:bulletEnabled val="1"/>
        </dgm:presLayoutVars>
      </dgm:prSet>
      <dgm:spPr/>
      <dgm:t>
        <a:bodyPr/>
        <a:lstStyle/>
        <a:p>
          <a:endParaRPr lang="es-ES"/>
        </a:p>
      </dgm:t>
    </dgm:pt>
    <dgm:pt modelId="{6C9967F0-AF95-4DE9-B2EE-2D6D89C35C3D}" type="pres">
      <dgm:prSet presAssocID="{FC0F0516-5547-48B4-BB85-E094FF50657B}" presName="spNode" presStyleCnt="0"/>
      <dgm:spPr/>
    </dgm:pt>
    <dgm:pt modelId="{785AE896-CFAE-4BC4-9219-003DF74636E7}" type="pres">
      <dgm:prSet presAssocID="{850E14B7-6ABA-44A8-A26C-6BB77D2B7198}" presName="sibTrans" presStyleLbl="sibTrans1D1" presStyleIdx="5" presStyleCnt="7"/>
      <dgm:spPr/>
      <dgm:t>
        <a:bodyPr/>
        <a:lstStyle/>
        <a:p>
          <a:endParaRPr lang="es-EC"/>
        </a:p>
      </dgm:t>
    </dgm:pt>
    <dgm:pt modelId="{8FB3797F-FFD1-41F2-9B07-74EE1BC020A8}" type="pres">
      <dgm:prSet presAssocID="{DE258304-7E95-4188-8A68-8CA0714906FC}" presName="node" presStyleLbl="node1" presStyleIdx="6" presStyleCnt="7">
        <dgm:presLayoutVars>
          <dgm:bulletEnabled val="1"/>
        </dgm:presLayoutVars>
      </dgm:prSet>
      <dgm:spPr/>
      <dgm:t>
        <a:bodyPr/>
        <a:lstStyle/>
        <a:p>
          <a:endParaRPr lang="es-ES"/>
        </a:p>
      </dgm:t>
    </dgm:pt>
    <dgm:pt modelId="{196ED4DC-04FA-4D04-98C4-CEBF2C80203B}" type="pres">
      <dgm:prSet presAssocID="{DE258304-7E95-4188-8A68-8CA0714906FC}" presName="spNode" presStyleCnt="0"/>
      <dgm:spPr/>
    </dgm:pt>
    <dgm:pt modelId="{15EA72EB-DF30-423B-881D-28ADC53CC00D}" type="pres">
      <dgm:prSet presAssocID="{193A3FD3-8CBB-49BD-A9C3-08295A8EF531}" presName="sibTrans" presStyleLbl="sibTrans1D1" presStyleIdx="6" presStyleCnt="7"/>
      <dgm:spPr/>
      <dgm:t>
        <a:bodyPr/>
        <a:lstStyle/>
        <a:p>
          <a:endParaRPr lang="es-EC"/>
        </a:p>
      </dgm:t>
    </dgm:pt>
  </dgm:ptLst>
  <dgm:cxnLst>
    <dgm:cxn modelId="{0786DAC4-85FA-4BA3-A95F-DEA7B2BC3243}" type="presOf" srcId="{42D5E4D3-EF7B-467A-BFA4-A5FC83B21DC4}" destId="{EF043DF2-06A6-4EC9-84B5-F6D9BE357315}" srcOrd="0" destOrd="0" presId="urn:microsoft.com/office/officeart/2005/8/layout/cycle5"/>
    <dgm:cxn modelId="{48E1F765-3611-4757-AF00-DD5782D087E7}" type="presOf" srcId="{E2A93F54-D8A1-40AD-B946-D86B8751D004}" destId="{790AB08E-F003-45BE-8EB8-6AC88D0E8A5C}" srcOrd="0" destOrd="0" presId="urn:microsoft.com/office/officeart/2005/8/layout/cycle5"/>
    <dgm:cxn modelId="{3D6D6C47-61A3-4C50-AC01-037B75346C7F}" srcId="{42D5E4D3-EF7B-467A-BFA4-A5FC83B21DC4}" destId="{41824AED-0167-4214-85B5-DA186F5D6C1B}" srcOrd="4" destOrd="0" parTransId="{3E4146EC-7C15-48D7-B825-6FED601FA704}" sibTransId="{D5291E40-DFD7-4E7B-918F-664774F6D815}"/>
    <dgm:cxn modelId="{8730688C-B03F-477E-BDEA-5D4F9990B37C}" type="presOf" srcId="{6FB22ACE-D82B-49ED-A268-D8435C54DE58}" destId="{77E628BF-A5D2-4D06-A7B3-5DA8EA82A581}" srcOrd="0" destOrd="0" presId="urn:microsoft.com/office/officeart/2005/8/layout/cycle5"/>
    <dgm:cxn modelId="{04FE8A53-6D9F-4F64-868C-CDC197EA7979}" srcId="{42D5E4D3-EF7B-467A-BFA4-A5FC83B21DC4}" destId="{AE606BE1-30C2-4274-A34D-54D96D4A894C}" srcOrd="0" destOrd="0" parTransId="{EA44CAEA-F662-4186-B4B5-C54F7D3AE85A}" sibTransId="{6FB22ACE-D82B-49ED-A268-D8435C54DE58}"/>
    <dgm:cxn modelId="{EC7502ED-E67A-4397-B5E0-4CA68BB60243}" type="presOf" srcId="{86BB7E7B-6D4A-4B10-B3CD-C82B7E7BD9F6}" destId="{6B5042AE-4180-46A5-A840-D9144A81250A}" srcOrd="0" destOrd="0" presId="urn:microsoft.com/office/officeart/2005/8/layout/cycle5"/>
    <dgm:cxn modelId="{8B5A1DD6-8B3E-4599-91EB-E157C0EDCD41}" srcId="{42D5E4D3-EF7B-467A-BFA4-A5FC83B21DC4}" destId="{86BB7E7B-6D4A-4B10-B3CD-C82B7E7BD9F6}" srcOrd="3" destOrd="0" parTransId="{75EB6B8A-3FF1-412F-ACE4-0D6D4DFD9A28}" sibTransId="{E2A93F54-D8A1-40AD-B946-D86B8751D004}"/>
    <dgm:cxn modelId="{B1A8C66D-8BC3-48A2-BB31-12FCBEE8E76E}" srcId="{42D5E4D3-EF7B-467A-BFA4-A5FC83B21DC4}" destId="{DE258304-7E95-4188-8A68-8CA0714906FC}" srcOrd="6" destOrd="0" parTransId="{BAE3007B-9DEB-471C-A8D5-98F287D1F511}" sibTransId="{193A3FD3-8CBB-49BD-A9C3-08295A8EF531}"/>
    <dgm:cxn modelId="{7FDF7BBA-9394-403E-9D2E-C52C4B80D5A6}" type="presOf" srcId="{C9D81998-4799-4D16-A1C9-57EDD20380F5}" destId="{15EC29DB-7C03-41B0-A493-F12F7A833AF0}" srcOrd="0" destOrd="0" presId="urn:microsoft.com/office/officeart/2005/8/layout/cycle5"/>
    <dgm:cxn modelId="{918F44BC-44DA-49FD-82EC-77751530ADF2}" srcId="{42D5E4D3-EF7B-467A-BFA4-A5FC83B21DC4}" destId="{9305B270-73F9-4AE6-83D8-A7DFB708AA3D}" srcOrd="2" destOrd="0" parTransId="{373EA45A-6749-4ACC-A35B-9C3B12FB3F79}" sibTransId="{CA856F9B-12D8-47C5-B61F-C0722E25FA2B}"/>
    <dgm:cxn modelId="{7771C8F6-A36E-4A34-A264-08CF042E2B19}" type="presOf" srcId="{193A3FD3-8CBB-49BD-A9C3-08295A8EF531}" destId="{15EA72EB-DF30-423B-881D-28ADC53CC00D}" srcOrd="0" destOrd="0" presId="urn:microsoft.com/office/officeart/2005/8/layout/cycle5"/>
    <dgm:cxn modelId="{8E32D81C-4F52-440F-B8CF-7C9C44659C5B}" type="presOf" srcId="{FC0F0516-5547-48B4-BB85-E094FF50657B}" destId="{367D2099-2C6D-4D1F-8D82-6AF939C2A55D}" srcOrd="0" destOrd="0" presId="urn:microsoft.com/office/officeart/2005/8/layout/cycle5"/>
    <dgm:cxn modelId="{3F6A73DC-8DCC-43E5-8BFF-76D4F390D2B1}" type="presOf" srcId="{FD636040-B603-48F3-9D76-477169BA3959}" destId="{F1C09B62-B52C-441E-B7A1-D63525C2CEF1}" srcOrd="0" destOrd="0" presId="urn:microsoft.com/office/officeart/2005/8/layout/cycle5"/>
    <dgm:cxn modelId="{BA987E92-DC1F-494D-B415-00FC94C68A91}" type="presOf" srcId="{AE606BE1-30C2-4274-A34D-54D96D4A894C}" destId="{28317759-45D0-4618-88C3-5FA47FC9F8FF}" srcOrd="0" destOrd="0" presId="urn:microsoft.com/office/officeart/2005/8/layout/cycle5"/>
    <dgm:cxn modelId="{C4719077-B4B2-4707-A4D6-2219174043CB}" srcId="{42D5E4D3-EF7B-467A-BFA4-A5FC83B21DC4}" destId="{FD636040-B603-48F3-9D76-477169BA3959}" srcOrd="1" destOrd="0" parTransId="{55E624ED-470D-49A1-AAD4-57FFCE6E224C}" sibTransId="{C9D81998-4799-4D16-A1C9-57EDD20380F5}"/>
    <dgm:cxn modelId="{3694FE4D-2C10-4902-AF62-71EFCB4A1108}" type="presOf" srcId="{41824AED-0167-4214-85B5-DA186F5D6C1B}" destId="{8E127A83-3460-4705-9FD9-597CD8AE2B5A}" srcOrd="0" destOrd="0" presId="urn:microsoft.com/office/officeart/2005/8/layout/cycle5"/>
    <dgm:cxn modelId="{1B5E1DF5-94B5-4B62-96CC-60EC59352978}" type="presOf" srcId="{CA856F9B-12D8-47C5-B61F-C0722E25FA2B}" destId="{4E8B2F19-9E30-416E-B380-007E47320ED3}" srcOrd="0" destOrd="0" presId="urn:microsoft.com/office/officeart/2005/8/layout/cycle5"/>
    <dgm:cxn modelId="{49803247-370E-4971-8492-CB798160B7A2}" srcId="{42D5E4D3-EF7B-467A-BFA4-A5FC83B21DC4}" destId="{FC0F0516-5547-48B4-BB85-E094FF50657B}" srcOrd="5" destOrd="0" parTransId="{B09F9088-C7DD-4DDF-B657-7810135F01E0}" sibTransId="{850E14B7-6ABA-44A8-A26C-6BB77D2B7198}"/>
    <dgm:cxn modelId="{CE209BE8-6A7F-4C8C-A408-0F2692854C70}" type="presOf" srcId="{850E14B7-6ABA-44A8-A26C-6BB77D2B7198}" destId="{785AE896-CFAE-4BC4-9219-003DF74636E7}" srcOrd="0" destOrd="0" presId="urn:microsoft.com/office/officeart/2005/8/layout/cycle5"/>
    <dgm:cxn modelId="{98D24045-632C-4372-B7F9-DB97E6DABFF8}" type="presOf" srcId="{9305B270-73F9-4AE6-83D8-A7DFB708AA3D}" destId="{0A727C6D-A6AD-4D12-877C-8188B49F1047}" srcOrd="0" destOrd="0" presId="urn:microsoft.com/office/officeart/2005/8/layout/cycle5"/>
    <dgm:cxn modelId="{3DFCABF4-9E51-44E3-A759-57103202A238}" type="presOf" srcId="{DE258304-7E95-4188-8A68-8CA0714906FC}" destId="{8FB3797F-FFD1-41F2-9B07-74EE1BC020A8}" srcOrd="0" destOrd="0" presId="urn:microsoft.com/office/officeart/2005/8/layout/cycle5"/>
    <dgm:cxn modelId="{78A1664F-8144-4817-92BB-AE3EFFE44BEF}" type="presOf" srcId="{D5291E40-DFD7-4E7B-918F-664774F6D815}" destId="{3AB74419-AF4B-41D8-BC16-6F9255ECF390}" srcOrd="0" destOrd="0" presId="urn:microsoft.com/office/officeart/2005/8/layout/cycle5"/>
    <dgm:cxn modelId="{B317EC14-0414-43CC-8D06-DFA759BFD792}" type="presParOf" srcId="{EF043DF2-06A6-4EC9-84B5-F6D9BE357315}" destId="{28317759-45D0-4618-88C3-5FA47FC9F8FF}" srcOrd="0" destOrd="0" presId="urn:microsoft.com/office/officeart/2005/8/layout/cycle5"/>
    <dgm:cxn modelId="{2F2E3C37-58A1-49B2-82E9-C41F53EE23B7}" type="presParOf" srcId="{EF043DF2-06A6-4EC9-84B5-F6D9BE357315}" destId="{A5DFD79B-3ED0-44C6-B1D5-F128352FA332}" srcOrd="1" destOrd="0" presId="urn:microsoft.com/office/officeart/2005/8/layout/cycle5"/>
    <dgm:cxn modelId="{C52F70C6-3D36-488B-985C-36611E142288}" type="presParOf" srcId="{EF043DF2-06A6-4EC9-84B5-F6D9BE357315}" destId="{77E628BF-A5D2-4D06-A7B3-5DA8EA82A581}" srcOrd="2" destOrd="0" presId="urn:microsoft.com/office/officeart/2005/8/layout/cycle5"/>
    <dgm:cxn modelId="{1B6703C5-F19E-4251-967F-634C356F90C6}" type="presParOf" srcId="{EF043DF2-06A6-4EC9-84B5-F6D9BE357315}" destId="{F1C09B62-B52C-441E-B7A1-D63525C2CEF1}" srcOrd="3" destOrd="0" presId="urn:microsoft.com/office/officeart/2005/8/layout/cycle5"/>
    <dgm:cxn modelId="{948ED08C-2C2E-4FFA-9139-51895D08D1A0}" type="presParOf" srcId="{EF043DF2-06A6-4EC9-84B5-F6D9BE357315}" destId="{51577E03-0733-4060-A10A-DAE5C4A3AF94}" srcOrd="4" destOrd="0" presId="urn:microsoft.com/office/officeart/2005/8/layout/cycle5"/>
    <dgm:cxn modelId="{E644491A-8A2D-4317-A62F-5E9A8C97CC37}" type="presParOf" srcId="{EF043DF2-06A6-4EC9-84B5-F6D9BE357315}" destId="{15EC29DB-7C03-41B0-A493-F12F7A833AF0}" srcOrd="5" destOrd="0" presId="urn:microsoft.com/office/officeart/2005/8/layout/cycle5"/>
    <dgm:cxn modelId="{F79D5627-F278-4501-BEE0-AE12B54C568F}" type="presParOf" srcId="{EF043DF2-06A6-4EC9-84B5-F6D9BE357315}" destId="{0A727C6D-A6AD-4D12-877C-8188B49F1047}" srcOrd="6" destOrd="0" presId="urn:microsoft.com/office/officeart/2005/8/layout/cycle5"/>
    <dgm:cxn modelId="{C5C49CF3-62C8-4B70-845C-59DF652EAEA6}" type="presParOf" srcId="{EF043DF2-06A6-4EC9-84B5-F6D9BE357315}" destId="{B2D4F221-E2B8-46DE-9A5D-AFEB16A5F87B}" srcOrd="7" destOrd="0" presId="urn:microsoft.com/office/officeart/2005/8/layout/cycle5"/>
    <dgm:cxn modelId="{43D5681B-AA34-4CE7-89B8-9BEA1F026088}" type="presParOf" srcId="{EF043DF2-06A6-4EC9-84B5-F6D9BE357315}" destId="{4E8B2F19-9E30-416E-B380-007E47320ED3}" srcOrd="8" destOrd="0" presId="urn:microsoft.com/office/officeart/2005/8/layout/cycle5"/>
    <dgm:cxn modelId="{09E74756-781F-49D2-909E-3D5E73003B92}" type="presParOf" srcId="{EF043DF2-06A6-4EC9-84B5-F6D9BE357315}" destId="{6B5042AE-4180-46A5-A840-D9144A81250A}" srcOrd="9" destOrd="0" presId="urn:microsoft.com/office/officeart/2005/8/layout/cycle5"/>
    <dgm:cxn modelId="{F0B42FFE-DA12-404C-B3A1-EB47F81E8C6E}" type="presParOf" srcId="{EF043DF2-06A6-4EC9-84B5-F6D9BE357315}" destId="{0D8F0709-1F27-4F26-9E9D-5FDE1FD1F645}" srcOrd="10" destOrd="0" presId="urn:microsoft.com/office/officeart/2005/8/layout/cycle5"/>
    <dgm:cxn modelId="{9393C5FA-5EFA-4C48-9BEB-B251CBE8D538}" type="presParOf" srcId="{EF043DF2-06A6-4EC9-84B5-F6D9BE357315}" destId="{790AB08E-F003-45BE-8EB8-6AC88D0E8A5C}" srcOrd="11" destOrd="0" presId="urn:microsoft.com/office/officeart/2005/8/layout/cycle5"/>
    <dgm:cxn modelId="{9AF960C9-67EE-402A-A19C-3986F5E7AB0C}" type="presParOf" srcId="{EF043DF2-06A6-4EC9-84B5-F6D9BE357315}" destId="{8E127A83-3460-4705-9FD9-597CD8AE2B5A}" srcOrd="12" destOrd="0" presId="urn:microsoft.com/office/officeart/2005/8/layout/cycle5"/>
    <dgm:cxn modelId="{8B8FE855-A728-4B0B-B32D-0139B68CEB8F}" type="presParOf" srcId="{EF043DF2-06A6-4EC9-84B5-F6D9BE357315}" destId="{6F0EDBDC-EF8E-414D-899C-726988BBF487}" srcOrd="13" destOrd="0" presId="urn:microsoft.com/office/officeart/2005/8/layout/cycle5"/>
    <dgm:cxn modelId="{2A3091B9-CD5C-4825-A1E0-DA42E78C3130}" type="presParOf" srcId="{EF043DF2-06A6-4EC9-84B5-F6D9BE357315}" destId="{3AB74419-AF4B-41D8-BC16-6F9255ECF390}" srcOrd="14" destOrd="0" presId="urn:microsoft.com/office/officeart/2005/8/layout/cycle5"/>
    <dgm:cxn modelId="{A9AECD4E-96D6-4608-9349-D18B2B9A2277}" type="presParOf" srcId="{EF043DF2-06A6-4EC9-84B5-F6D9BE357315}" destId="{367D2099-2C6D-4D1F-8D82-6AF939C2A55D}" srcOrd="15" destOrd="0" presId="urn:microsoft.com/office/officeart/2005/8/layout/cycle5"/>
    <dgm:cxn modelId="{A529C8D9-187B-4A35-91B6-BC1E1FC8735C}" type="presParOf" srcId="{EF043DF2-06A6-4EC9-84B5-F6D9BE357315}" destId="{6C9967F0-AF95-4DE9-B2EE-2D6D89C35C3D}" srcOrd="16" destOrd="0" presId="urn:microsoft.com/office/officeart/2005/8/layout/cycle5"/>
    <dgm:cxn modelId="{B4F5D469-94A1-4579-92AA-CE2A236E2974}" type="presParOf" srcId="{EF043DF2-06A6-4EC9-84B5-F6D9BE357315}" destId="{785AE896-CFAE-4BC4-9219-003DF74636E7}" srcOrd="17" destOrd="0" presId="urn:microsoft.com/office/officeart/2005/8/layout/cycle5"/>
    <dgm:cxn modelId="{69B14DCC-3FA3-460B-BB0B-DCCC1375459F}" type="presParOf" srcId="{EF043DF2-06A6-4EC9-84B5-F6D9BE357315}" destId="{8FB3797F-FFD1-41F2-9B07-74EE1BC020A8}" srcOrd="18" destOrd="0" presId="urn:microsoft.com/office/officeart/2005/8/layout/cycle5"/>
    <dgm:cxn modelId="{D417D618-BD95-410C-B140-89F672D0B81F}" type="presParOf" srcId="{EF043DF2-06A6-4EC9-84B5-F6D9BE357315}" destId="{196ED4DC-04FA-4D04-98C4-CEBF2C80203B}" srcOrd="19" destOrd="0" presId="urn:microsoft.com/office/officeart/2005/8/layout/cycle5"/>
    <dgm:cxn modelId="{1B2BAC55-DDA5-4124-BDF0-D7FB2431907B}" type="presParOf" srcId="{EF043DF2-06A6-4EC9-84B5-F6D9BE357315}" destId="{15EA72EB-DF30-423B-881D-28ADC53CC00D}"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2C8A6-2F29-404D-A535-9E08B93352F0}">
      <dsp:nvSpPr>
        <dsp:cNvPr id="0" name=""/>
        <dsp:cNvSpPr/>
      </dsp:nvSpPr>
      <dsp:spPr>
        <a:xfrm>
          <a:off x="2928906" y="3630"/>
          <a:ext cx="1078502" cy="70102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latin typeface="Calibri" panose="020F0502020204030204"/>
              <a:ea typeface="+mn-ea"/>
              <a:cs typeface="Arial" panose="020B0604020202020204" pitchFamily="34" charset="0"/>
            </a:rPr>
            <a:t>Irritación de la piel y ojos</a:t>
          </a:r>
          <a:endParaRPr lang="es-EC" sz="1400" kern="1200" dirty="0"/>
        </a:p>
      </dsp:txBody>
      <dsp:txXfrm>
        <a:off x="2963127" y="37851"/>
        <a:ext cx="1010060" cy="632584"/>
      </dsp:txXfrm>
    </dsp:sp>
    <dsp:sp modelId="{64D77B75-B61D-4B0D-A41A-0B9596E137DB}">
      <dsp:nvSpPr>
        <dsp:cNvPr id="0" name=""/>
        <dsp:cNvSpPr/>
      </dsp:nvSpPr>
      <dsp:spPr>
        <a:xfrm>
          <a:off x="1306041" y="400014"/>
          <a:ext cx="4870500" cy="4870500"/>
        </a:xfrm>
        <a:custGeom>
          <a:avLst/>
          <a:gdLst/>
          <a:ahLst/>
          <a:cxnLst/>
          <a:rect l="0" t="0" r="0" b="0"/>
          <a:pathLst>
            <a:path>
              <a:moveTo>
                <a:pt x="2711196" y="15684"/>
              </a:moveTo>
              <a:arcTo wR="2435250" hR="2435250" stAng="16590382" swAng="137808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5B9E72-5C9C-47BB-9F9B-96213D742216}">
      <dsp:nvSpPr>
        <dsp:cNvPr id="0" name=""/>
        <dsp:cNvSpPr/>
      </dsp:nvSpPr>
      <dsp:spPr>
        <a:xfrm>
          <a:off x="4473503" y="720081"/>
          <a:ext cx="1740616" cy="701026"/>
        </a:xfrm>
        <a:prstGeom prst="roundRect">
          <a:avLst/>
        </a:prstGeom>
        <a:gradFill rotWithShape="0">
          <a:gsLst>
            <a:gs pos="0">
              <a:schemeClr val="accent5">
                <a:hueOff val="-1050478"/>
                <a:satOff val="-1461"/>
                <a:lumOff val="-560"/>
                <a:alphaOff val="0"/>
                <a:lumMod val="110000"/>
                <a:satMod val="105000"/>
                <a:tint val="67000"/>
              </a:schemeClr>
            </a:gs>
            <a:gs pos="50000">
              <a:schemeClr val="accent5">
                <a:hueOff val="-1050478"/>
                <a:satOff val="-1461"/>
                <a:lumOff val="-560"/>
                <a:alphaOff val="0"/>
                <a:lumMod val="105000"/>
                <a:satMod val="103000"/>
                <a:tint val="73000"/>
              </a:schemeClr>
            </a:gs>
            <a:gs pos="100000">
              <a:schemeClr val="accent5">
                <a:hueOff val="-1050478"/>
                <a:satOff val="-1461"/>
                <a:lumOff val="-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smtClean="0">
              <a:latin typeface="Calibri" panose="020F0502020204030204"/>
              <a:ea typeface="+mn-ea"/>
              <a:cs typeface="Arial" panose="020B0604020202020204" pitchFamily="34" charset="0"/>
            </a:rPr>
            <a:t>Irritación de nariz, garganta, pulmón </a:t>
          </a:r>
          <a:endParaRPr lang="es-EC" sz="1400" kern="1200" dirty="0"/>
        </a:p>
      </dsp:txBody>
      <dsp:txXfrm>
        <a:off x="4507724" y="754302"/>
        <a:ext cx="1672174" cy="632584"/>
      </dsp:txXfrm>
    </dsp:sp>
    <dsp:sp modelId="{7149476B-A93B-4ACD-B83F-B25738905DBB}">
      <dsp:nvSpPr>
        <dsp:cNvPr id="0" name=""/>
        <dsp:cNvSpPr/>
      </dsp:nvSpPr>
      <dsp:spPr>
        <a:xfrm>
          <a:off x="1009230" y="94088"/>
          <a:ext cx="4870500" cy="4870500"/>
        </a:xfrm>
        <a:custGeom>
          <a:avLst/>
          <a:gdLst/>
          <a:ahLst/>
          <a:cxnLst/>
          <a:rect l="0" t="0" r="0" b="0"/>
          <a:pathLst>
            <a:path>
              <a:moveTo>
                <a:pt x="4608487" y="1336395"/>
              </a:moveTo>
              <a:arcTo wR="2435250" hR="2435250" stAng="19990647" swAng="1466781"/>
            </a:path>
          </a:pathLst>
        </a:custGeom>
        <a:noFill/>
        <a:ln w="6350" cap="flat" cmpd="sng" algn="ctr">
          <a:solidFill>
            <a:schemeClr val="accent5">
              <a:hueOff val="-1050478"/>
              <a:satOff val="-1461"/>
              <a:lumOff val="-56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68D015-BE7B-4CD4-951E-98D0DF485DAA}">
      <dsp:nvSpPr>
        <dsp:cNvPr id="0" name=""/>
        <dsp:cNvSpPr/>
      </dsp:nvSpPr>
      <dsp:spPr>
        <a:xfrm>
          <a:off x="4738258" y="2438880"/>
          <a:ext cx="2330299" cy="701026"/>
        </a:xfrm>
        <a:prstGeom prst="roundRect">
          <a:avLst/>
        </a:prstGeom>
        <a:gradFill rotWithShape="0">
          <a:gsLst>
            <a:gs pos="0">
              <a:schemeClr val="accent5">
                <a:hueOff val="-2100956"/>
                <a:satOff val="-2922"/>
                <a:lumOff val="-1121"/>
                <a:alphaOff val="0"/>
                <a:lumMod val="110000"/>
                <a:satMod val="105000"/>
                <a:tint val="67000"/>
              </a:schemeClr>
            </a:gs>
            <a:gs pos="50000">
              <a:schemeClr val="accent5">
                <a:hueOff val="-2100956"/>
                <a:satOff val="-2922"/>
                <a:lumOff val="-1121"/>
                <a:alphaOff val="0"/>
                <a:lumMod val="105000"/>
                <a:satMod val="103000"/>
                <a:tint val="73000"/>
              </a:schemeClr>
            </a:gs>
            <a:gs pos="100000">
              <a:schemeClr val="accent5">
                <a:hueOff val="-2100956"/>
                <a:satOff val="-2922"/>
                <a:lumOff val="-1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latin typeface="Calibri" panose="020F0502020204030204"/>
              <a:ea typeface="+mn-ea"/>
              <a:cs typeface="Arial" panose="020B0604020202020204" pitchFamily="34" charset="0"/>
            </a:rPr>
            <a:t>Dolor de cabeza, nauseas, vómitos, perdidas de peso y dolor abdominal</a:t>
          </a:r>
          <a:endParaRPr lang="es-EC" sz="1600" kern="1200" dirty="0"/>
        </a:p>
      </dsp:txBody>
      <dsp:txXfrm>
        <a:off x="4772479" y="2473101"/>
        <a:ext cx="2261857" cy="632584"/>
      </dsp:txXfrm>
    </dsp:sp>
    <dsp:sp modelId="{71CE7800-9435-4244-99EA-928C6986376F}">
      <dsp:nvSpPr>
        <dsp:cNvPr id="0" name=""/>
        <dsp:cNvSpPr/>
      </dsp:nvSpPr>
      <dsp:spPr>
        <a:xfrm>
          <a:off x="1032907" y="354143"/>
          <a:ext cx="4870500" cy="4870500"/>
        </a:xfrm>
        <a:custGeom>
          <a:avLst/>
          <a:gdLst/>
          <a:ahLst/>
          <a:cxnLst/>
          <a:rect l="0" t="0" r="0" b="0"/>
          <a:pathLst>
            <a:path>
              <a:moveTo>
                <a:pt x="4843541" y="2796602"/>
              </a:moveTo>
              <a:arcTo wR="2435250" hR="2435250" stAng="511997" swAng="1529070"/>
            </a:path>
          </a:pathLst>
        </a:custGeom>
        <a:noFill/>
        <a:ln w="6350" cap="flat" cmpd="sng" algn="ctr">
          <a:solidFill>
            <a:schemeClr val="accent5">
              <a:hueOff val="-2100956"/>
              <a:satOff val="-2922"/>
              <a:lumOff val="-1121"/>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0F5EB5-F74B-4C8C-90A1-8053B0B444BC}">
      <dsp:nvSpPr>
        <dsp:cNvPr id="0" name=""/>
        <dsp:cNvSpPr/>
      </dsp:nvSpPr>
      <dsp:spPr>
        <a:xfrm>
          <a:off x="4294917" y="4160862"/>
          <a:ext cx="1790443" cy="701026"/>
        </a:xfrm>
        <a:prstGeom prst="roundRect">
          <a:avLst/>
        </a:prstGeom>
        <a:gradFill rotWithShape="0">
          <a:gsLst>
            <a:gs pos="0">
              <a:schemeClr val="accent5">
                <a:hueOff val="-3151433"/>
                <a:satOff val="-4383"/>
                <a:lumOff val="-1681"/>
                <a:alphaOff val="0"/>
                <a:lumMod val="110000"/>
                <a:satMod val="105000"/>
                <a:tint val="67000"/>
              </a:schemeClr>
            </a:gs>
            <a:gs pos="50000">
              <a:schemeClr val="accent5">
                <a:hueOff val="-3151433"/>
                <a:satOff val="-4383"/>
                <a:lumOff val="-1681"/>
                <a:alphaOff val="0"/>
                <a:lumMod val="105000"/>
                <a:satMod val="103000"/>
                <a:tint val="73000"/>
              </a:schemeClr>
            </a:gs>
            <a:gs pos="100000">
              <a:schemeClr val="accent5">
                <a:hueOff val="-3151433"/>
                <a:satOff val="-4383"/>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Calibri" panose="020F0502020204030204"/>
              <a:ea typeface="+mn-ea"/>
              <a:cs typeface="Arial" panose="020B0604020202020204" pitchFamily="34" charset="0"/>
            </a:rPr>
            <a:t>Riesgos para la salud reproductiva</a:t>
          </a:r>
        </a:p>
        <a:p>
          <a:pPr lvl="0" algn="ctr" defTabSz="711200">
            <a:lnSpc>
              <a:spcPct val="90000"/>
            </a:lnSpc>
            <a:spcBef>
              <a:spcPct val="0"/>
            </a:spcBef>
            <a:spcAft>
              <a:spcPct val="35000"/>
            </a:spcAft>
          </a:pPr>
          <a:r>
            <a:rPr lang="es-MX" sz="1600" b="0" kern="1200" dirty="0" smtClean="0">
              <a:latin typeface="Calibri" panose="020F0502020204030204"/>
              <a:ea typeface="+mn-ea"/>
              <a:cs typeface="Arial" panose="020B0604020202020204" pitchFamily="34" charset="0"/>
            </a:rPr>
            <a:t>Sistema inmune</a:t>
          </a:r>
          <a:endParaRPr lang="es-EC" sz="1600" b="0" kern="1200" dirty="0"/>
        </a:p>
      </dsp:txBody>
      <dsp:txXfrm>
        <a:off x="4329138" y="4195083"/>
        <a:ext cx="1722001" cy="632584"/>
      </dsp:txXfrm>
    </dsp:sp>
    <dsp:sp modelId="{D98C74B3-6A29-4D20-A2AD-5607628690E0}">
      <dsp:nvSpPr>
        <dsp:cNvPr id="0" name=""/>
        <dsp:cNvSpPr/>
      </dsp:nvSpPr>
      <dsp:spPr>
        <a:xfrm>
          <a:off x="1032907" y="354143"/>
          <a:ext cx="4870500" cy="4870500"/>
        </a:xfrm>
        <a:custGeom>
          <a:avLst/>
          <a:gdLst/>
          <a:ahLst/>
          <a:cxnLst/>
          <a:rect l="0" t="0" r="0" b="0"/>
          <a:pathLst>
            <a:path>
              <a:moveTo>
                <a:pt x="3707196" y="4511929"/>
              </a:moveTo>
              <a:arcTo wR="2435250" hR="2435250" stAng="3510776" swAng="1110344"/>
            </a:path>
          </a:pathLst>
        </a:custGeom>
        <a:noFill/>
        <a:ln w="6350" cap="flat" cmpd="sng" algn="ctr">
          <a:solidFill>
            <a:schemeClr val="accent5">
              <a:hueOff val="-3151433"/>
              <a:satOff val="-4383"/>
              <a:lumOff val="-1681"/>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3CF6BC-0826-4C6D-90D1-A281992D2A1A}">
      <dsp:nvSpPr>
        <dsp:cNvPr id="0" name=""/>
        <dsp:cNvSpPr/>
      </dsp:nvSpPr>
      <dsp:spPr>
        <a:xfrm>
          <a:off x="2928906" y="4874130"/>
          <a:ext cx="1078502" cy="701026"/>
        </a:xfrm>
        <a:prstGeom prst="roundRect">
          <a:avLst/>
        </a:prstGeom>
        <a:gradFill rotWithShape="0">
          <a:gsLst>
            <a:gs pos="0">
              <a:schemeClr val="accent5">
                <a:hueOff val="-4201911"/>
                <a:satOff val="-5845"/>
                <a:lumOff val="-2241"/>
                <a:alphaOff val="0"/>
                <a:lumMod val="110000"/>
                <a:satMod val="105000"/>
                <a:tint val="67000"/>
              </a:schemeClr>
            </a:gs>
            <a:gs pos="50000">
              <a:schemeClr val="accent5">
                <a:hueOff val="-4201911"/>
                <a:satOff val="-5845"/>
                <a:lumOff val="-2241"/>
                <a:alphaOff val="0"/>
                <a:lumMod val="105000"/>
                <a:satMod val="103000"/>
                <a:tint val="73000"/>
              </a:schemeClr>
            </a:gs>
            <a:gs pos="100000">
              <a:schemeClr val="accent5">
                <a:hueOff val="-4201911"/>
                <a:satOff val="-5845"/>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0" kern="1200" smtClean="0">
              <a:latin typeface="Calibri" panose="020F0502020204030204"/>
              <a:ea typeface="+mn-ea"/>
              <a:cs typeface="Arial" panose="020B0604020202020204" pitchFamily="34" charset="0"/>
            </a:rPr>
            <a:t>Riesgo de cáncer</a:t>
          </a:r>
          <a:endParaRPr lang="es-EC" sz="1600" b="0" kern="1200" dirty="0"/>
        </a:p>
      </dsp:txBody>
      <dsp:txXfrm>
        <a:off x="2963127" y="4908351"/>
        <a:ext cx="1010060" cy="632584"/>
      </dsp:txXfrm>
    </dsp:sp>
    <dsp:sp modelId="{E9757CB2-0599-4BE3-90D7-F56F59C7934F}">
      <dsp:nvSpPr>
        <dsp:cNvPr id="0" name=""/>
        <dsp:cNvSpPr/>
      </dsp:nvSpPr>
      <dsp:spPr>
        <a:xfrm>
          <a:off x="684884" y="301208"/>
          <a:ext cx="4870500" cy="4870500"/>
        </a:xfrm>
        <a:custGeom>
          <a:avLst/>
          <a:gdLst/>
          <a:ahLst/>
          <a:cxnLst/>
          <a:rect l="0" t="0" r="0" b="0"/>
          <a:pathLst>
            <a:path>
              <a:moveTo>
                <a:pt x="2234344" y="4862198"/>
              </a:moveTo>
              <a:arcTo wR="2435250" hR="2435250" stAng="5683934" swAng="1352378"/>
            </a:path>
          </a:pathLst>
        </a:custGeom>
        <a:noFill/>
        <a:ln w="6350" cap="flat" cmpd="sng" algn="ctr">
          <a:solidFill>
            <a:schemeClr val="accent5">
              <a:hueOff val="-4201911"/>
              <a:satOff val="-5845"/>
              <a:lumOff val="-22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C471D3-5E69-4342-ACBC-6A540B03445C}">
      <dsp:nvSpPr>
        <dsp:cNvPr id="0" name=""/>
        <dsp:cNvSpPr/>
      </dsp:nvSpPr>
      <dsp:spPr>
        <a:xfrm>
          <a:off x="160595" y="4013392"/>
          <a:ext cx="2698888" cy="883153"/>
        </a:xfrm>
        <a:prstGeom prst="roundRect">
          <a:avLst/>
        </a:prstGeom>
        <a:gradFill rotWithShape="0">
          <a:gsLst>
            <a:gs pos="0">
              <a:schemeClr val="accent5">
                <a:hueOff val="-5252389"/>
                <a:satOff val="-7306"/>
                <a:lumOff val="-2801"/>
                <a:alphaOff val="0"/>
                <a:lumMod val="110000"/>
                <a:satMod val="105000"/>
                <a:tint val="67000"/>
              </a:schemeClr>
            </a:gs>
            <a:gs pos="50000">
              <a:schemeClr val="accent5">
                <a:hueOff val="-5252389"/>
                <a:satOff val="-7306"/>
                <a:lumOff val="-2801"/>
                <a:alphaOff val="0"/>
                <a:lumMod val="105000"/>
                <a:satMod val="103000"/>
                <a:tint val="73000"/>
              </a:schemeClr>
            </a:gs>
            <a:gs pos="100000">
              <a:schemeClr val="accent5">
                <a:hueOff val="-5252389"/>
                <a:satOff val="-7306"/>
                <a:lumOff val="-28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latin typeface="Calibri" panose="020F0502020204030204"/>
              <a:ea typeface="+mn-ea"/>
              <a:cs typeface="+mn-cs"/>
            </a:rPr>
            <a:t>Adelgazamiento de la pared de los huevos en peces y aves</a:t>
          </a:r>
          <a:endParaRPr lang="es-EC" sz="1800" b="0" kern="1200" dirty="0"/>
        </a:p>
      </dsp:txBody>
      <dsp:txXfrm>
        <a:off x="203707" y="4056504"/>
        <a:ext cx="2612664" cy="796929"/>
      </dsp:txXfrm>
    </dsp:sp>
    <dsp:sp modelId="{8C2CE587-F25A-4B50-BD8C-D0F13B1D58ED}">
      <dsp:nvSpPr>
        <dsp:cNvPr id="0" name=""/>
        <dsp:cNvSpPr/>
      </dsp:nvSpPr>
      <dsp:spPr>
        <a:xfrm>
          <a:off x="1047558" y="709927"/>
          <a:ext cx="4870500" cy="4870500"/>
        </a:xfrm>
        <a:custGeom>
          <a:avLst/>
          <a:gdLst/>
          <a:ahLst/>
          <a:cxnLst/>
          <a:rect l="0" t="0" r="0" b="0"/>
          <a:pathLst>
            <a:path>
              <a:moveTo>
                <a:pt x="156644" y="3294551"/>
              </a:moveTo>
              <a:arcTo wR="2435250" hR="2435250" stAng="9560261" swAng="1327579"/>
            </a:path>
          </a:pathLst>
        </a:custGeom>
        <a:noFill/>
        <a:ln w="6350" cap="flat" cmpd="sng" algn="ctr">
          <a:solidFill>
            <a:schemeClr val="accent5">
              <a:hueOff val="-5252389"/>
              <a:satOff val="-7306"/>
              <a:lumOff val="-2801"/>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CA2A5A-AB58-4015-8630-1E9BC94CF2CA}">
      <dsp:nvSpPr>
        <dsp:cNvPr id="0" name=""/>
        <dsp:cNvSpPr/>
      </dsp:nvSpPr>
      <dsp:spPr>
        <a:xfrm>
          <a:off x="-11773" y="2372404"/>
          <a:ext cx="2089361" cy="701026"/>
        </a:xfrm>
        <a:prstGeom prst="roundRect">
          <a:avLst/>
        </a:prstGeom>
        <a:gradFill rotWithShape="0">
          <a:gsLst>
            <a:gs pos="0">
              <a:schemeClr val="accent5">
                <a:hueOff val="-6302867"/>
                <a:satOff val="-8767"/>
                <a:lumOff val="-3362"/>
                <a:alphaOff val="0"/>
                <a:lumMod val="110000"/>
                <a:satMod val="105000"/>
                <a:tint val="67000"/>
              </a:schemeClr>
            </a:gs>
            <a:gs pos="50000">
              <a:schemeClr val="accent5">
                <a:hueOff val="-6302867"/>
                <a:satOff val="-8767"/>
                <a:lumOff val="-3362"/>
                <a:alphaOff val="0"/>
                <a:lumMod val="105000"/>
                <a:satMod val="103000"/>
                <a:tint val="73000"/>
              </a:schemeClr>
            </a:gs>
            <a:gs pos="100000">
              <a:schemeClr val="accent5">
                <a:hueOff val="-6302867"/>
                <a:satOff val="-8767"/>
                <a:lumOff val="-33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smtClean="0">
              <a:latin typeface="Calibri" panose="020F0502020204030204"/>
              <a:ea typeface="+mn-ea"/>
              <a:cs typeface="+mn-cs"/>
            </a:rPr>
            <a:t>Deformidades y defectos de nacimiento</a:t>
          </a:r>
          <a:endParaRPr lang="es-EC" sz="1800" b="0" kern="1200" dirty="0"/>
        </a:p>
      </dsp:txBody>
      <dsp:txXfrm>
        <a:off x="22448" y="2406625"/>
        <a:ext cx="2020919" cy="632584"/>
      </dsp:txXfrm>
    </dsp:sp>
    <dsp:sp modelId="{F0C95CAB-6E74-4FD5-8FC5-4DA80D41EAF4}">
      <dsp:nvSpPr>
        <dsp:cNvPr id="0" name=""/>
        <dsp:cNvSpPr/>
      </dsp:nvSpPr>
      <dsp:spPr>
        <a:xfrm>
          <a:off x="1065950" y="35898"/>
          <a:ext cx="4870500" cy="4870500"/>
        </a:xfrm>
        <a:custGeom>
          <a:avLst/>
          <a:gdLst/>
          <a:ahLst/>
          <a:cxnLst/>
          <a:rect l="0" t="0" r="0" b="0"/>
          <a:pathLst>
            <a:path>
              <a:moveTo>
                <a:pt x="2427" y="2326533"/>
              </a:moveTo>
              <a:arcTo wR="2435250" hR="2435250" stAng="10953522" swAng="1390843"/>
            </a:path>
          </a:pathLst>
        </a:custGeom>
        <a:noFill/>
        <a:ln w="6350" cap="flat" cmpd="sng" algn="ctr">
          <a:solidFill>
            <a:schemeClr val="accent5">
              <a:hueOff val="-6302867"/>
              <a:satOff val="-8767"/>
              <a:lumOff val="-3362"/>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A54A06-605A-43B7-A2D2-0D03AF52EB3B}">
      <dsp:nvSpPr>
        <dsp:cNvPr id="0" name=""/>
        <dsp:cNvSpPr/>
      </dsp:nvSpPr>
      <dsp:spPr>
        <a:xfrm>
          <a:off x="880416" y="703562"/>
          <a:ext cx="1404188" cy="701026"/>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Calibri" panose="020F0502020204030204"/>
              <a:ea typeface="+mn-ea"/>
              <a:cs typeface="+mn-cs"/>
            </a:rPr>
            <a:t>Cambios metabólicos</a:t>
          </a:r>
          <a:endParaRPr lang="es-EC" sz="1800" b="0" kern="1200" dirty="0"/>
        </a:p>
      </dsp:txBody>
      <dsp:txXfrm>
        <a:off x="914637" y="737783"/>
        <a:ext cx="1335746" cy="632584"/>
      </dsp:txXfrm>
    </dsp:sp>
    <dsp:sp modelId="{1FF76A4D-C675-4136-9493-510E9C29D3BC}">
      <dsp:nvSpPr>
        <dsp:cNvPr id="0" name=""/>
        <dsp:cNvSpPr/>
      </dsp:nvSpPr>
      <dsp:spPr>
        <a:xfrm>
          <a:off x="713081" y="404692"/>
          <a:ext cx="4870500" cy="4870500"/>
        </a:xfrm>
        <a:custGeom>
          <a:avLst/>
          <a:gdLst/>
          <a:ahLst/>
          <a:cxnLst/>
          <a:rect l="0" t="0" r="0" b="0"/>
          <a:pathLst>
            <a:path>
              <a:moveTo>
                <a:pt x="1275068" y="294124"/>
              </a:moveTo>
              <a:arcTo wR="2435250" hR="2435250" stAng="14492921" swAng="1382894"/>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17759-45D0-4618-88C3-5FA47FC9F8FF}">
      <dsp:nvSpPr>
        <dsp:cNvPr id="0" name=""/>
        <dsp:cNvSpPr/>
      </dsp:nvSpPr>
      <dsp:spPr>
        <a:xfrm>
          <a:off x="3192023" y="1738"/>
          <a:ext cx="1208826" cy="785737"/>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Autoclave</a:t>
          </a:r>
          <a:endParaRPr lang="es-ES" sz="1600" kern="1200" dirty="0"/>
        </a:p>
      </dsp:txBody>
      <dsp:txXfrm>
        <a:off x="3230380" y="40095"/>
        <a:ext cx="1132112" cy="709023"/>
      </dsp:txXfrm>
    </dsp:sp>
    <dsp:sp modelId="{77E628BF-A5D2-4D06-A7B3-5DA8EA82A581}">
      <dsp:nvSpPr>
        <dsp:cNvPr id="0" name=""/>
        <dsp:cNvSpPr/>
      </dsp:nvSpPr>
      <dsp:spPr>
        <a:xfrm>
          <a:off x="1912881" y="463951"/>
          <a:ext cx="4480697" cy="4480697"/>
        </a:xfrm>
        <a:custGeom>
          <a:avLst/>
          <a:gdLst/>
          <a:ahLst/>
          <a:cxnLst/>
          <a:rect l="0" t="0" r="0" b="0"/>
          <a:pathLst>
            <a:path>
              <a:moveTo>
                <a:pt x="2724160" y="52864"/>
              </a:moveTo>
              <a:arcTo wR="2240348" hR="2240348" stAng="16948289" swAng="112525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1C09B62-B52C-441E-B7A1-D63525C2CEF1}">
      <dsp:nvSpPr>
        <dsp:cNvPr id="0" name=""/>
        <dsp:cNvSpPr/>
      </dsp:nvSpPr>
      <dsp:spPr>
        <a:xfrm>
          <a:off x="4962914" y="923384"/>
          <a:ext cx="1734097" cy="78573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DECLORINACIÓN</a:t>
          </a:r>
          <a:endParaRPr lang="es-ES" sz="1600" b="1" kern="1200" dirty="0">
            <a:solidFill>
              <a:schemeClr val="tx1"/>
            </a:solidFill>
          </a:endParaRPr>
        </a:p>
      </dsp:txBody>
      <dsp:txXfrm>
        <a:off x="5001271" y="961741"/>
        <a:ext cx="1657383" cy="709023"/>
      </dsp:txXfrm>
    </dsp:sp>
    <dsp:sp modelId="{15EC29DB-7C03-41B0-A493-F12F7A833AF0}">
      <dsp:nvSpPr>
        <dsp:cNvPr id="0" name=""/>
        <dsp:cNvSpPr/>
      </dsp:nvSpPr>
      <dsp:spPr>
        <a:xfrm>
          <a:off x="1596610" y="-104598"/>
          <a:ext cx="4480697" cy="4480697"/>
        </a:xfrm>
        <a:custGeom>
          <a:avLst/>
          <a:gdLst/>
          <a:ahLst/>
          <a:cxnLst/>
          <a:rect l="0" t="0" r="0" b="0"/>
          <a:pathLst>
            <a:path>
              <a:moveTo>
                <a:pt x="4469025" y="2011959"/>
              </a:moveTo>
              <a:arcTo wR="2240348" hR="2240348" stAng="21248934" swAng="935941"/>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727C6D-A6AD-4D12-877C-8188B49F1047}">
      <dsp:nvSpPr>
        <dsp:cNvPr id="0" name=""/>
        <dsp:cNvSpPr/>
      </dsp:nvSpPr>
      <dsp:spPr>
        <a:xfrm>
          <a:off x="5163854" y="2710860"/>
          <a:ext cx="1578654" cy="7857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INCINERACIÓN</a:t>
          </a:r>
          <a:endParaRPr lang="es-ES" sz="1600" b="1" kern="1200" dirty="0">
            <a:solidFill>
              <a:schemeClr val="tx1"/>
            </a:solidFill>
          </a:endParaRPr>
        </a:p>
      </dsp:txBody>
      <dsp:txXfrm>
        <a:off x="5202211" y="2749217"/>
        <a:ext cx="1501940" cy="709023"/>
      </dsp:txXfrm>
    </dsp:sp>
    <dsp:sp modelId="{4E8B2F19-9E30-416E-B380-007E47320ED3}">
      <dsp:nvSpPr>
        <dsp:cNvPr id="0" name=""/>
        <dsp:cNvSpPr/>
      </dsp:nvSpPr>
      <dsp:spPr>
        <a:xfrm>
          <a:off x="1496579" y="453183"/>
          <a:ext cx="4480697" cy="4480697"/>
        </a:xfrm>
        <a:custGeom>
          <a:avLst/>
          <a:gdLst/>
          <a:ahLst/>
          <a:cxnLst/>
          <a:rect l="0" t="0" r="0" b="0"/>
          <a:pathLst>
            <a:path>
              <a:moveTo>
                <a:pt x="4259944" y="3210087"/>
              </a:moveTo>
              <a:arcTo wR="2240348" hR="2240348" stAng="1538921" swAng="845510"/>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5042AE-4180-46A5-A840-D9144A81250A}">
      <dsp:nvSpPr>
        <dsp:cNvPr id="0" name=""/>
        <dsp:cNvSpPr/>
      </dsp:nvSpPr>
      <dsp:spPr>
        <a:xfrm>
          <a:off x="4083584" y="4260571"/>
          <a:ext cx="1369805" cy="785737"/>
        </a:xfrm>
        <a:prstGeom prst="roundRect">
          <a:avLst/>
        </a:prstGeom>
        <a:solidFill>
          <a:srgbClr val="D247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Oxidación de agua supercrítica.</a:t>
          </a:r>
          <a:endParaRPr lang="es-ES" sz="1600" kern="1200" dirty="0"/>
        </a:p>
      </dsp:txBody>
      <dsp:txXfrm>
        <a:off x="4121941" y="4298928"/>
        <a:ext cx="1293091" cy="709023"/>
      </dsp:txXfrm>
    </dsp:sp>
    <dsp:sp modelId="{790AB08E-F003-45BE-8EB8-6AC88D0E8A5C}">
      <dsp:nvSpPr>
        <dsp:cNvPr id="0" name=""/>
        <dsp:cNvSpPr/>
      </dsp:nvSpPr>
      <dsp:spPr>
        <a:xfrm>
          <a:off x="1556087" y="394606"/>
          <a:ext cx="4480697" cy="4480697"/>
        </a:xfrm>
        <a:custGeom>
          <a:avLst/>
          <a:gdLst/>
          <a:ahLst/>
          <a:cxnLst/>
          <a:rect l="0" t="0" r="0" b="0"/>
          <a:pathLst>
            <a:path>
              <a:moveTo>
                <a:pt x="2397181" y="4475201"/>
              </a:moveTo>
              <a:arcTo wR="2240348" hR="2240348" stAng="5159148" swAng="606561"/>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E127A83-3460-4705-9FD9-597CD8AE2B5A}">
      <dsp:nvSpPr>
        <dsp:cNvPr id="0" name=""/>
        <dsp:cNvSpPr/>
      </dsp:nvSpPr>
      <dsp:spPr>
        <a:xfrm>
          <a:off x="2219972" y="4260571"/>
          <a:ext cx="1208826" cy="785737"/>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Desorción térmica.</a:t>
          </a:r>
          <a:endParaRPr lang="es-ES" sz="1600" kern="1200" dirty="0"/>
        </a:p>
      </dsp:txBody>
      <dsp:txXfrm>
        <a:off x="2258329" y="4298928"/>
        <a:ext cx="1132112" cy="709023"/>
      </dsp:txXfrm>
    </dsp:sp>
    <dsp:sp modelId="{3AB74419-AF4B-41D8-BC16-6F9255ECF390}">
      <dsp:nvSpPr>
        <dsp:cNvPr id="0" name=""/>
        <dsp:cNvSpPr/>
      </dsp:nvSpPr>
      <dsp:spPr>
        <a:xfrm>
          <a:off x="1556087" y="394606"/>
          <a:ext cx="4480697" cy="4480697"/>
        </a:xfrm>
        <a:custGeom>
          <a:avLst/>
          <a:gdLst/>
          <a:ahLst/>
          <a:cxnLst/>
          <a:rect l="0" t="0" r="0" b="0"/>
          <a:pathLst>
            <a:path>
              <a:moveTo>
                <a:pt x="573768" y="3737570"/>
              </a:moveTo>
              <a:arcTo wR="2240348" hR="2240348" stAng="8283848" swAng="834387"/>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67D2099-2C6D-4D1F-8D82-6AF939C2A55D}">
      <dsp:nvSpPr>
        <dsp:cNvPr id="0" name=""/>
        <dsp:cNvSpPr/>
      </dsp:nvSpPr>
      <dsp:spPr>
        <a:xfrm>
          <a:off x="686913" y="2740611"/>
          <a:ext cx="1850688" cy="785737"/>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Descomposición por catálisis básica</a:t>
          </a:r>
          <a:endParaRPr lang="es-ES" sz="1600" kern="1200" dirty="0"/>
        </a:p>
      </dsp:txBody>
      <dsp:txXfrm>
        <a:off x="725270" y="2778968"/>
        <a:ext cx="1773974" cy="709023"/>
      </dsp:txXfrm>
    </dsp:sp>
    <dsp:sp modelId="{785AE896-CFAE-4BC4-9219-003DF74636E7}">
      <dsp:nvSpPr>
        <dsp:cNvPr id="0" name=""/>
        <dsp:cNvSpPr/>
      </dsp:nvSpPr>
      <dsp:spPr>
        <a:xfrm>
          <a:off x="1556087" y="394606"/>
          <a:ext cx="4480697" cy="4480697"/>
        </a:xfrm>
        <a:custGeom>
          <a:avLst/>
          <a:gdLst/>
          <a:ahLst/>
          <a:cxnLst/>
          <a:rect l="0" t="0" r="0" b="0"/>
          <a:pathLst>
            <a:path>
              <a:moveTo>
                <a:pt x="3275" y="2119253"/>
              </a:moveTo>
              <a:arcTo wR="2240348" hR="2240348" stAng="10985907" swAng="106342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B3797F-FFD1-41F2-9B07-74EE1BC020A8}">
      <dsp:nvSpPr>
        <dsp:cNvPr id="0" name=""/>
        <dsp:cNvSpPr/>
      </dsp:nvSpPr>
      <dsp:spPr>
        <a:xfrm>
          <a:off x="1440448" y="845252"/>
          <a:ext cx="1208826" cy="785737"/>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Arco plasmático</a:t>
          </a:r>
          <a:endParaRPr lang="es-ES" sz="1700" kern="1200" dirty="0"/>
        </a:p>
      </dsp:txBody>
      <dsp:txXfrm>
        <a:off x="1478805" y="883609"/>
        <a:ext cx="1132112" cy="709023"/>
      </dsp:txXfrm>
    </dsp:sp>
    <dsp:sp modelId="{15EA72EB-DF30-423B-881D-28ADC53CC00D}">
      <dsp:nvSpPr>
        <dsp:cNvPr id="0" name=""/>
        <dsp:cNvSpPr/>
      </dsp:nvSpPr>
      <dsp:spPr>
        <a:xfrm>
          <a:off x="1556087" y="394606"/>
          <a:ext cx="4480697" cy="4480697"/>
        </a:xfrm>
        <a:custGeom>
          <a:avLst/>
          <a:gdLst/>
          <a:ahLst/>
          <a:cxnLst/>
          <a:rect l="0" t="0" r="0" b="0"/>
          <a:pathLst>
            <a:path>
              <a:moveTo>
                <a:pt x="1028754" y="355885"/>
              </a:moveTo>
              <a:arcTo wR="2240348" hR="2240348" stAng="14235689" swAng="770760"/>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‹Nº›</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BEEBAAA-29B5-4AF5-BC5F-7E580C29002D}" type="datetimeFigureOut">
              <a:rPr lang="en-US" smtClean="0"/>
              <a:t>1/11/2019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60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BEEBAAA-29B5-4AF5-BC5F-7E580C29002D}" type="datetimeFigureOut">
              <a:rPr lang="en-US" smtClean="0"/>
              <a:t>1/11/2019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0050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BEEBAAA-29B5-4AF5-BC5F-7E580C29002D}" type="datetimeFigureOut">
              <a:rPr lang="en-US" smtClean="0"/>
              <a:t>1/11/2019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7668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BEEBAAA-29B5-4AF5-BC5F-7E580C29002D}" type="datetimeFigureOut">
              <a:rPr lang="en-US" smtClean="0"/>
              <a:t>1/11/2019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8841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BEEBAAA-29B5-4AF5-BC5F-7E580C29002D}" type="datetimeFigureOut">
              <a:rPr lang="en-US" smtClean="0"/>
              <a:t>1/11/2019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068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BEEBAAA-29B5-4AF5-BC5F-7E580C29002D}" type="datetimeFigureOut">
              <a:rPr lang="en-US" smtClean="0"/>
              <a:t>1/11/2019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860EDB8-5305-433F-BE41-D7A86D811DB3}" type="slidenum">
              <a:rPr lang="en-US" smtClean="0"/>
              <a:t>‹Nº›</a:t>
            </a:fld>
            <a:endParaRPr lang="en-US"/>
          </a:p>
        </p:txBody>
      </p:sp>
      <p:sp>
        <p:nvSpPr>
          <p:cNvPr id="8"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351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BEEBAAA-29B5-4AF5-BC5F-7E580C29002D}" type="datetimeFigureOut">
              <a:rPr lang="en-US" smtClean="0"/>
              <a:t>1/11/2019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860EDB8-5305-433F-BE41-D7A86D811DB3}" type="slidenum">
              <a:rPr lang="en-US" smtClean="0"/>
              <a:t>‹Nº›</a:t>
            </a:fld>
            <a:endParaRPr lang="en-US"/>
          </a:p>
        </p:txBody>
      </p:sp>
      <p:sp>
        <p:nvSpPr>
          <p:cNvPr id="10"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8877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BEEBAAA-29B5-4AF5-BC5F-7E580C29002D}" type="datetimeFigureOut">
              <a:rPr lang="en-US" smtClean="0"/>
              <a:t>1/11/2019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860EDB8-5305-433F-BE41-D7A86D811DB3}" type="slidenum">
              <a:rPr lang="en-US" smtClean="0"/>
              <a:t>‹Nº›</a:t>
            </a:fld>
            <a:endParaRPr lang="en-US"/>
          </a:p>
        </p:txBody>
      </p:sp>
      <p:sp>
        <p:nvSpPr>
          <p:cNvPr id="6"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7902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BEEBAAA-29B5-4AF5-BC5F-7E580C29002D}" type="datetimeFigureOut">
              <a:rPr lang="en-US" smtClean="0"/>
              <a:t>1/11/2019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296226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BEEBAAA-29B5-4AF5-BC5F-7E580C29002D}" type="datetimeFigureOut">
              <a:rPr lang="en-US" smtClean="0"/>
              <a:t>1/11/2019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8538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BEEBAAA-29B5-4AF5-BC5F-7E580C29002D}" type="datetimeFigureOut">
              <a:rPr lang="en-US" smtClean="0"/>
              <a:t>1/11/2019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382010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1/11/2019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‹Nº›</a:t>
            </a:fld>
            <a:endParaRPr lang="en-US"/>
          </a:p>
        </p:txBody>
      </p:sp>
    </p:spTree>
    <p:extLst>
      <p:ext uri="{BB962C8B-B14F-4D97-AF65-F5344CB8AC3E}">
        <p14:creationId xmlns:p14="http://schemas.microsoft.com/office/powerpoint/2010/main" val="74470561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1" y="2311602"/>
            <a:ext cx="10515600" cy="1374330"/>
          </a:xfrm>
        </p:spPr>
        <p:txBody>
          <a:bodyPr>
            <a:normAutofit/>
          </a:bodyPr>
          <a:lstStyle/>
          <a:p>
            <a:pPr algn="ctr"/>
            <a:r>
              <a:rPr lang="es-ES" sz="2600" b="1" dirty="0"/>
              <a:t>CENTRO DE POSGRADOS</a:t>
            </a:r>
            <a:br>
              <a:rPr lang="es-ES" sz="2600" b="1" dirty="0"/>
            </a:br>
            <a:r>
              <a:rPr lang="es-ES" sz="2600" b="1" dirty="0" smtClean="0"/>
              <a:t>MAESTRÍA </a:t>
            </a:r>
            <a:r>
              <a:rPr lang="es-ES" sz="2600" b="1" dirty="0"/>
              <a:t>EN SISTEMAS DE GESTIÓN AMBIENTAL</a:t>
            </a:r>
            <a:br>
              <a:rPr lang="es-ES" sz="2600" b="1" dirty="0"/>
            </a:br>
            <a:endParaRPr lang="es-ES" sz="2600" b="1" noProof="1"/>
          </a:p>
        </p:txBody>
      </p:sp>
      <p:sp>
        <p:nvSpPr>
          <p:cNvPr id="3" name="Subtítulo 2"/>
          <p:cNvSpPr>
            <a:spLocks noGrp="1"/>
          </p:cNvSpPr>
          <p:nvPr>
            <p:ph type="subTitle" idx="1"/>
          </p:nvPr>
        </p:nvSpPr>
        <p:spPr>
          <a:xfrm>
            <a:off x="563618" y="3531385"/>
            <a:ext cx="11064764" cy="1137793"/>
          </a:xfrm>
        </p:spPr>
        <p:txBody>
          <a:bodyPr vert="horz" lIns="91440" tIns="45720" rIns="91440" bIns="45720" rtlCol="0">
            <a:noAutofit/>
          </a:bodyPr>
          <a:lstStyle/>
          <a:p>
            <a:pPr algn="ctr"/>
            <a:r>
              <a:rPr lang="es-ES" b="1" dirty="0">
                <a:solidFill>
                  <a:schemeClr val="bg1"/>
                </a:solidFill>
              </a:rPr>
              <a:t>DESARROLLO DE UNA PROPUESTA DE FACTIBILIDAD ECONÓMICA PARA TECNOLOGÍAS DE TRATAMIENTO Y/O ELIMINACIÓN DE ACEITES DIELÉCTRICOS CONTAMINADOS CON PCB EN EL ECUADOR.</a:t>
            </a:r>
          </a:p>
          <a:p>
            <a:endParaRPr lang="es-ES" noProof="1"/>
          </a:p>
        </p:txBody>
      </p:sp>
      <p:pic>
        <p:nvPicPr>
          <p:cNvPr id="4" name="Imagen 3"/>
          <p:cNvPicPr>
            <a:picLocks noChangeAspect="1"/>
          </p:cNvPicPr>
          <p:nvPr/>
        </p:nvPicPr>
        <p:blipFill>
          <a:blip r:embed="rId3"/>
          <a:stretch>
            <a:fillRect/>
          </a:stretch>
        </p:blipFill>
        <p:spPr>
          <a:xfrm>
            <a:off x="2818993" y="177060"/>
            <a:ext cx="6554015" cy="2005754"/>
          </a:xfrm>
          <a:prstGeom prst="rect">
            <a:avLst/>
          </a:prstGeom>
        </p:spPr>
      </p:pic>
      <p:sp>
        <p:nvSpPr>
          <p:cNvPr id="5" name="Subtítulo 2"/>
          <p:cNvSpPr txBox="1">
            <a:spLocks/>
          </p:cNvSpPr>
          <p:nvPr/>
        </p:nvSpPr>
        <p:spPr>
          <a:xfrm>
            <a:off x="563618" y="4905715"/>
            <a:ext cx="11064764" cy="11377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b="1" dirty="0"/>
              <a:t>AUTOR: GONZALEZ DUARTE, CONY POLED </a:t>
            </a:r>
            <a:endParaRPr lang="es-ES" sz="2000" dirty="0"/>
          </a:p>
          <a:p>
            <a:r>
              <a:rPr lang="es-ES" sz="2000" b="1" dirty="0"/>
              <a:t>DIRECTOR: ING. BOLAÑOS </a:t>
            </a:r>
            <a:r>
              <a:rPr lang="es-ES" sz="2000" b="1" dirty="0" smtClean="0"/>
              <a:t>GUERRÓN</a:t>
            </a:r>
            <a:r>
              <a:rPr lang="es-ES" sz="2000" b="1" dirty="0"/>
              <a:t>,  </a:t>
            </a:r>
            <a:r>
              <a:rPr lang="es-ES" sz="2000" b="1" dirty="0" smtClean="0"/>
              <a:t>DARÍO </a:t>
            </a:r>
            <a:r>
              <a:rPr lang="es-ES" sz="2000" b="1" dirty="0"/>
              <a:t>ROBERTO, PhD.</a:t>
            </a:r>
            <a:endParaRPr lang="es-ES" sz="2000" dirty="0"/>
          </a:p>
          <a:p>
            <a:r>
              <a:rPr lang="es-ES" sz="2000" b="1" dirty="0"/>
              <a:t> </a:t>
            </a:r>
            <a:endParaRPr lang="es-ES" sz="2000" dirty="0"/>
          </a:p>
          <a:p>
            <a:r>
              <a:rPr lang="es-ES" sz="2000" b="1" dirty="0" smtClean="0"/>
              <a:t>SALGOLQUÍ</a:t>
            </a:r>
            <a:endParaRPr lang="es-ES" sz="2000" dirty="0"/>
          </a:p>
          <a:p>
            <a:r>
              <a:rPr lang="es-ES" sz="2000" b="1" dirty="0"/>
              <a:t>2018</a:t>
            </a:r>
            <a:endParaRPr lang="es-ES" sz="2000" dirty="0"/>
          </a:p>
          <a:p>
            <a:r>
              <a:rPr lang="es-ES" sz="2000" b="1" dirty="0"/>
              <a:t/>
            </a:r>
            <a:br>
              <a:rPr lang="es-ES" sz="2000" b="1" dirty="0"/>
            </a:br>
            <a:endParaRPr lang="es-ES" sz="2000" noProof="1"/>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2893"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t>CAPÍTULO IV: METODOLOGÍA</a:t>
            </a:r>
            <a:endParaRPr lang="es-ES" dirty="0" smtClean="0"/>
          </a:p>
        </p:txBody>
      </p:sp>
      <p:pic>
        <p:nvPicPr>
          <p:cNvPr id="5" name="Imagen 4"/>
          <p:cNvPicPr/>
          <p:nvPr/>
        </p:nvPicPr>
        <p:blipFill>
          <a:blip r:embed="rId2"/>
          <a:stretch>
            <a:fillRect/>
          </a:stretch>
        </p:blipFill>
        <p:spPr>
          <a:xfrm>
            <a:off x="232893" y="1084532"/>
            <a:ext cx="5611217" cy="5773468"/>
          </a:xfrm>
          <a:prstGeom prst="rect">
            <a:avLst/>
          </a:prstGeom>
        </p:spPr>
      </p:pic>
      <p:sp>
        <p:nvSpPr>
          <p:cNvPr id="6" name="Marcador de texto 2"/>
          <p:cNvSpPr txBox="1">
            <a:spLocks/>
          </p:cNvSpPr>
          <p:nvPr/>
        </p:nvSpPr>
        <p:spPr>
          <a:xfrm>
            <a:off x="6040210" y="2180531"/>
            <a:ext cx="5269424" cy="9070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smtClean="0"/>
          </a:p>
          <a:p>
            <a:pPr marL="800100" lvl="1" indent="-342900">
              <a:buFont typeface="Wingdings" panose="05000000000000000000" pitchFamily="2" charset="2"/>
              <a:buChar char="q"/>
            </a:pPr>
            <a:r>
              <a:rPr lang="es-ES" sz="2600" b="1" dirty="0" smtClean="0"/>
              <a:t>Participantes</a:t>
            </a:r>
          </a:p>
          <a:p>
            <a:pPr marL="457200" indent="-457200" algn="just">
              <a:buFont typeface="Wingdings" panose="05000000000000000000" pitchFamily="2" charset="2"/>
              <a:buChar char="q"/>
            </a:pPr>
            <a:endParaRPr lang="es-ES" sz="2600" dirty="0"/>
          </a:p>
        </p:txBody>
      </p:sp>
      <p:sp>
        <p:nvSpPr>
          <p:cNvPr id="7" name="Marcador de texto 2"/>
          <p:cNvSpPr txBox="1">
            <a:spLocks/>
          </p:cNvSpPr>
          <p:nvPr/>
        </p:nvSpPr>
        <p:spPr>
          <a:xfrm>
            <a:off x="6061977" y="3317572"/>
            <a:ext cx="5949411" cy="453510"/>
          </a:xfrm>
          <a:prstGeom prst="rect">
            <a:avLst/>
          </a:prstGeom>
        </p:spPr>
        <p:txBody>
          <a:bodyPr vert="horz" lIns="91440" tIns="45720" rIns="91440" bIns="45720" rtlCol="0" anchor="ctr">
            <a:no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r>
              <a:rPr lang="es-ES" dirty="0" smtClean="0"/>
              <a:t> </a:t>
            </a:r>
          </a:p>
          <a:p>
            <a:pPr marL="800100" lvl="1" indent="-342900">
              <a:buFont typeface="Wingdings" panose="05000000000000000000" pitchFamily="2" charset="2"/>
              <a:buChar char="q"/>
            </a:pPr>
            <a:r>
              <a:rPr lang="es-ES" sz="2600" b="1" dirty="0" smtClean="0"/>
              <a:t>Empresas del sector eléctrico</a:t>
            </a:r>
          </a:p>
        </p:txBody>
      </p:sp>
      <p:sp>
        <p:nvSpPr>
          <p:cNvPr id="8" name="Marcador de texto 2"/>
          <p:cNvSpPr txBox="1">
            <a:spLocks/>
          </p:cNvSpPr>
          <p:nvPr/>
        </p:nvSpPr>
        <p:spPr>
          <a:xfrm>
            <a:off x="6040210" y="2749052"/>
            <a:ext cx="5269424" cy="9070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dirty="0" smtClean="0"/>
              <a:t> </a:t>
            </a:r>
          </a:p>
          <a:p>
            <a:pPr marL="800100" lvl="1" indent="-342900">
              <a:buFont typeface="Wingdings" panose="05000000000000000000" pitchFamily="2" charset="2"/>
              <a:buChar char="q"/>
            </a:pPr>
            <a:r>
              <a:rPr lang="es-ES" sz="2600" b="1" dirty="0" smtClean="0">
                <a:solidFill>
                  <a:schemeClr val="tx1"/>
                </a:solidFill>
              </a:rPr>
              <a:t>Área de estudio</a:t>
            </a:r>
          </a:p>
          <a:p>
            <a:pPr marL="457200" indent="-457200" algn="just">
              <a:buFont typeface="Wingdings" panose="05000000000000000000" pitchFamily="2" charset="2"/>
              <a:buChar char="q"/>
            </a:pPr>
            <a:endParaRPr lang="es-ES" sz="2600" dirty="0"/>
          </a:p>
        </p:txBody>
      </p:sp>
    </p:spTree>
    <p:extLst>
      <p:ext uri="{BB962C8B-B14F-4D97-AF65-F5344CB8AC3E}">
        <p14:creationId xmlns:p14="http://schemas.microsoft.com/office/powerpoint/2010/main" val="251932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214142" y="55727"/>
            <a:ext cx="5623780" cy="1323247"/>
          </a:xfrm>
          <a:prstGeom prst="rect">
            <a:avLst/>
          </a:prstGeom>
        </p:spPr>
        <p:txBody>
          <a:bodyPr wrap="square">
            <a:spAutoFit/>
          </a:bodyPr>
          <a:lstStyle/>
          <a:p>
            <a:pPr indent="180340" algn="just">
              <a:lnSpc>
                <a:spcPct val="200000"/>
              </a:lnSpc>
              <a:spcAft>
                <a:spcPts val="0"/>
              </a:spcAft>
            </a:pPr>
            <a:r>
              <a:rPr lang="es-ES" sz="1400" b="1" dirty="0">
                <a:latin typeface="Arial" panose="020B0604020202020204" pitchFamily="34" charset="0"/>
                <a:ea typeface="Calibri" panose="020F0502020204030204" pitchFamily="34" charset="0"/>
                <a:cs typeface="Times New Roman" panose="02020603050405020304" pitchFamily="18" charset="0"/>
              </a:rPr>
              <a:t>El Inventario del sistema SNIS-PCB, inicio en mayo del 2016 y tiene como meta de cumplimiento para todas las empresas del sector eléctrico y privado ecuatoriano el 100 % para el año 2020, </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7695213" y="1617744"/>
            <a:ext cx="2191626" cy="646331"/>
          </a:xfrm>
          <a:prstGeom prst="rect">
            <a:avLst/>
          </a:prstGeom>
        </p:spPr>
        <p:txBody>
          <a:bodyPr wrap="none">
            <a:spAutoFit/>
          </a:bodyPr>
          <a:lstStyle/>
          <a:p>
            <a:r>
              <a:rPr lang="es-ES" dirty="0">
                <a:latin typeface="Arial" panose="020B0604020202020204" pitchFamily="34" charset="0"/>
                <a:ea typeface="Calibri" panose="020F0502020204030204" pitchFamily="34" charset="0"/>
              </a:rPr>
              <a:t>154.850 =</a:t>
            </a:r>
            <a:r>
              <a:rPr lang="es-ES" dirty="0" smtClean="0">
                <a:latin typeface="Arial" panose="020B0604020202020204" pitchFamily="34" charset="0"/>
                <a:ea typeface="Calibri" panose="020F0502020204030204" pitchFamily="34" charset="0"/>
              </a:rPr>
              <a:t> </a:t>
            </a:r>
            <a:r>
              <a:rPr lang="es-ES" dirty="0">
                <a:latin typeface="Arial" panose="020B0604020202020204" pitchFamily="34" charset="0"/>
                <a:ea typeface="Calibri" panose="020F0502020204030204" pitchFamily="34" charset="0"/>
              </a:rPr>
              <a:t>71,48 % </a:t>
            </a:r>
            <a:endParaRPr lang="es-ES" dirty="0"/>
          </a:p>
          <a:p>
            <a:endParaRPr lang="es-ES" dirty="0"/>
          </a:p>
        </p:txBody>
      </p:sp>
      <p:sp>
        <p:nvSpPr>
          <p:cNvPr id="16" name="Rectángulo 15"/>
          <p:cNvSpPr/>
          <p:nvPr/>
        </p:nvSpPr>
        <p:spPr>
          <a:xfrm>
            <a:off x="6451012" y="2250552"/>
            <a:ext cx="5401345" cy="1200329"/>
          </a:xfrm>
          <a:prstGeom prst="rect">
            <a:avLst/>
          </a:prstGeom>
        </p:spPr>
        <p:txBody>
          <a:bodyPr wrap="square">
            <a:spAutoFit/>
          </a:bodyPr>
          <a:lstStyle/>
          <a:p>
            <a:pPr algn="ctr"/>
            <a:r>
              <a:rPr lang="es-ES" dirty="0" smtClean="0">
                <a:latin typeface="Arial" panose="020B0604020202020204" pitchFamily="34" charset="0"/>
                <a:ea typeface="Calibri" panose="020F0502020204030204" pitchFamily="34" charset="0"/>
              </a:rPr>
              <a:t>90.346   </a:t>
            </a:r>
            <a:r>
              <a:rPr lang="es-ES" b="1" dirty="0" smtClean="0">
                <a:latin typeface="Arial" panose="020B0604020202020204" pitchFamily="34" charset="0"/>
                <a:ea typeface="Calibri" panose="020F0502020204030204" pitchFamily="34" charset="0"/>
              </a:rPr>
              <a:t>Equipos caracterizados </a:t>
            </a:r>
          </a:p>
          <a:p>
            <a:pPr algn="ctr"/>
            <a:r>
              <a:rPr lang="es-ES" b="1" dirty="0" smtClean="0">
                <a:solidFill>
                  <a:srgbClr val="FF0000"/>
                </a:solidFill>
              </a:rPr>
              <a:t>3.494 EQUIPOS CONTAMINADOS CON PCB (436,4)</a:t>
            </a:r>
          </a:p>
          <a:p>
            <a:endParaRPr lang="es-ES" dirty="0"/>
          </a:p>
        </p:txBody>
      </p:sp>
      <p:pic>
        <p:nvPicPr>
          <p:cNvPr id="2" name="Imagen 1"/>
          <p:cNvPicPr>
            <a:picLocks noChangeAspect="1"/>
          </p:cNvPicPr>
          <p:nvPr/>
        </p:nvPicPr>
        <p:blipFill>
          <a:blip r:embed="rId2"/>
          <a:stretch>
            <a:fillRect/>
          </a:stretch>
        </p:blipFill>
        <p:spPr>
          <a:xfrm>
            <a:off x="575927" y="181174"/>
            <a:ext cx="5401345" cy="6676826"/>
          </a:xfrm>
          <a:prstGeom prst="rect">
            <a:avLst/>
          </a:prstGeom>
        </p:spPr>
      </p:pic>
      <p:pic>
        <p:nvPicPr>
          <p:cNvPr id="4" name="Imagen 3"/>
          <p:cNvPicPr>
            <a:picLocks noChangeAspect="1"/>
          </p:cNvPicPr>
          <p:nvPr/>
        </p:nvPicPr>
        <p:blipFill>
          <a:blip r:embed="rId3"/>
          <a:stretch>
            <a:fillRect/>
          </a:stretch>
        </p:blipFill>
        <p:spPr>
          <a:xfrm>
            <a:off x="6214142" y="3135653"/>
            <a:ext cx="5401345" cy="3936508"/>
          </a:xfrm>
          <a:prstGeom prst="rect">
            <a:avLst/>
          </a:prstGeom>
        </p:spPr>
      </p:pic>
    </p:spTree>
    <p:extLst>
      <p:ext uri="{BB962C8B-B14F-4D97-AF65-F5344CB8AC3E}">
        <p14:creationId xmlns:p14="http://schemas.microsoft.com/office/powerpoint/2010/main" val="1109805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447" y="2100790"/>
            <a:ext cx="10749367" cy="590895"/>
          </a:xfrm>
        </p:spPr>
        <p:txBody>
          <a:bodyPr>
            <a:normAutofit fontScale="90000"/>
          </a:bodyPr>
          <a:lstStyle/>
          <a:p>
            <a:pPr algn="ctr"/>
            <a:r>
              <a:rPr lang="es-ES" sz="2200" b="1" dirty="0" smtClean="0"/>
              <a:t>COMPARACIÓN DE ALTERNATIVAS DE ELIMINACIÓN O TRATAMIENTO EN AMÉRICA LATINA</a:t>
            </a:r>
            <a:r>
              <a:rPr lang="es-ES" b="1" dirty="0"/>
              <a:t/>
            </a:r>
            <a:br>
              <a:rPr lang="es-ES" b="1" dirty="0"/>
            </a:b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3039827189"/>
              </p:ext>
            </p:extLst>
          </p:nvPr>
        </p:nvGraphicFramePr>
        <p:xfrm>
          <a:off x="932369" y="2971700"/>
          <a:ext cx="10085522" cy="3091252"/>
        </p:xfrm>
        <a:graphic>
          <a:graphicData uri="http://schemas.openxmlformats.org/drawingml/2006/table">
            <a:tbl>
              <a:tblPr firstRow="1" firstCol="1" bandRow="1">
                <a:tableStyleId>{3B4B98B0-60AC-42C2-AFA5-B58CD77FA1E5}</a:tableStyleId>
              </a:tblPr>
              <a:tblGrid>
                <a:gridCol w="1781591"/>
                <a:gridCol w="2347791"/>
                <a:gridCol w="1340394"/>
                <a:gridCol w="1637676"/>
                <a:gridCol w="1340394"/>
                <a:gridCol w="1637676"/>
              </a:tblGrid>
              <a:tr h="823674">
                <a:tc>
                  <a:txBody>
                    <a:bodyPr/>
                    <a:lstStyle/>
                    <a:p>
                      <a:pPr>
                        <a:spcAft>
                          <a:spcPts val="0"/>
                        </a:spcAft>
                      </a:pPr>
                      <a:r>
                        <a:rPr lang="es-ES" sz="2000" dirty="0" smtClean="0">
                          <a:effectLst/>
                        </a:rPr>
                        <a:t>Alternativa</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a:effectLst/>
                        </a:rPr>
                        <a:t>Tipos de desechos aceptados</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a:effectLst/>
                        </a:rPr>
                        <a:t>Método</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smtClean="0">
                          <a:effectLst/>
                          <a:latin typeface="+mn-lt"/>
                          <a:ea typeface="+mn-ea"/>
                          <a:cs typeface="+mn-cs"/>
                        </a:rPr>
                        <a:t>T°</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Eficiencia</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smtClean="0">
                          <a:effectLst/>
                        </a:rPr>
                        <a:t>Países</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23674">
                <a:tc>
                  <a:txBody>
                    <a:bodyPr/>
                    <a:lstStyle/>
                    <a:p>
                      <a:pPr>
                        <a:spcAft>
                          <a:spcPts val="0"/>
                        </a:spcAft>
                      </a:pPr>
                      <a:r>
                        <a:rPr lang="es-ES" sz="2000" dirty="0">
                          <a:effectLst/>
                        </a:rPr>
                        <a:t>Incineración</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Aceites</a:t>
                      </a:r>
                    </a:p>
                    <a:p>
                      <a:pPr>
                        <a:spcAft>
                          <a:spcPts val="0"/>
                        </a:spcAft>
                      </a:pPr>
                      <a:r>
                        <a:rPr lang="es-ES" sz="2000" dirty="0">
                          <a:effectLst/>
                        </a:rPr>
                        <a:t>Equipo con desechos </a:t>
                      </a:r>
                      <a:r>
                        <a:rPr lang="es-ES" sz="2000" dirty="0" smtClean="0">
                          <a:effectLst/>
                        </a:rPr>
                        <a:t>PCB</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a:effectLst/>
                        </a:rPr>
                        <a:t>Oxidación a alta ° T</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Alta  </a:t>
                      </a:r>
                    </a:p>
                    <a:p>
                      <a:pPr>
                        <a:spcAft>
                          <a:spcPts val="0"/>
                        </a:spcAft>
                      </a:pPr>
                      <a:r>
                        <a:rPr lang="es-ES" sz="2000" dirty="0">
                          <a:effectLst/>
                        </a:rPr>
                        <a:t>1400 °C</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a:effectLst/>
                        </a:rPr>
                        <a:t>99,9999%</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a:effectLst/>
                        </a:rPr>
                        <a:t>Holanda, Francia</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353178">
                <a:tc>
                  <a:txBody>
                    <a:bodyPr/>
                    <a:lstStyle/>
                    <a:p>
                      <a:pPr>
                        <a:spcAft>
                          <a:spcPts val="0"/>
                        </a:spcAft>
                      </a:pPr>
                      <a:r>
                        <a:rPr lang="es-ES" sz="2000" dirty="0" smtClean="0">
                          <a:effectLst/>
                        </a:rPr>
                        <a:t>Declorinación</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Líquidos y equipos con aceite </a:t>
                      </a:r>
                      <a:r>
                        <a:rPr lang="es-ES" sz="2000" dirty="0" smtClean="0">
                          <a:effectLst/>
                        </a:rPr>
                        <a:t>con </a:t>
                      </a:r>
                      <a:r>
                        <a:rPr lang="es-ES" sz="2000" dirty="0">
                          <a:effectLst/>
                        </a:rPr>
                        <a:t>PCB.</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smtClean="0">
                          <a:effectLst/>
                        </a:rPr>
                        <a:t>Químico</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Bajas °T</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a:effectLst/>
                        </a:rPr>
                        <a:t>99,9999%</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dirty="0">
                          <a:effectLst/>
                        </a:rPr>
                        <a:t>Argentina</a:t>
                      </a:r>
                    </a:p>
                    <a:p>
                      <a:pPr>
                        <a:spcAft>
                          <a:spcPts val="0"/>
                        </a:spcAft>
                      </a:pPr>
                      <a:r>
                        <a:rPr lang="es-ES" sz="2000" dirty="0">
                          <a:effectLst/>
                        </a:rPr>
                        <a:t>Perú</a:t>
                      </a:r>
                    </a:p>
                    <a:p>
                      <a:pPr>
                        <a:spcAft>
                          <a:spcPts val="0"/>
                        </a:spcAft>
                      </a:pPr>
                      <a:r>
                        <a:rPr lang="es-ES" sz="2000" dirty="0">
                          <a:effectLst/>
                        </a:rPr>
                        <a:t>Chile</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2446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8693" y="1276314"/>
            <a:ext cx="10515600" cy="1325563"/>
          </a:xfrm>
        </p:spPr>
        <p:txBody>
          <a:bodyPr/>
          <a:lstStyle/>
          <a:p>
            <a:r>
              <a:rPr lang="es-ES" dirty="0" smtClean="0"/>
              <a:t>Costos de la gestión de PCB</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2621586846"/>
              </p:ext>
            </p:extLst>
          </p:nvPr>
        </p:nvGraphicFramePr>
        <p:xfrm>
          <a:off x="199817" y="3572892"/>
          <a:ext cx="4874260" cy="1492250"/>
        </p:xfrm>
        <a:graphic>
          <a:graphicData uri="http://schemas.openxmlformats.org/drawingml/2006/table">
            <a:tbl>
              <a:tblPr firstRow="1" firstCol="1" bandRow="1">
                <a:tableStyleId>{BDBED569-4797-4DF1-A0F4-6AAB3CD982D8}</a:tableStyleId>
              </a:tblPr>
              <a:tblGrid>
                <a:gridCol w="2340610"/>
                <a:gridCol w="1346835"/>
                <a:gridCol w="1186815"/>
              </a:tblGrid>
              <a:tr h="0">
                <a:tc gridSpan="3">
                  <a:txBody>
                    <a:bodyPr/>
                    <a:lstStyle/>
                    <a:p>
                      <a:pPr algn="just">
                        <a:spcAft>
                          <a:spcPts val="0"/>
                        </a:spcAft>
                      </a:pPr>
                      <a:r>
                        <a:rPr lang="es-ES" sz="1600" dirty="0">
                          <a:effectLst/>
                        </a:rPr>
                        <a:t>Tecnología de tratamiento: Declorinación</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0">
                <a:tc>
                  <a:txBody>
                    <a:bodyPr/>
                    <a:lstStyle/>
                    <a:p>
                      <a:pPr algn="just">
                        <a:spcAft>
                          <a:spcPts val="0"/>
                        </a:spcAft>
                      </a:pPr>
                      <a:r>
                        <a:rPr lang="es-ES" sz="1600" dirty="0">
                          <a:effectLst/>
                        </a:rPr>
                        <a:t>Descripción</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Unidad</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dirty="0">
                          <a:effectLst/>
                        </a:rPr>
                        <a:t>Costo Usd</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050">
                <a:tc>
                  <a:txBody>
                    <a:bodyPr/>
                    <a:lstStyle/>
                    <a:p>
                      <a:pPr algn="just">
                        <a:spcAft>
                          <a:spcPts val="0"/>
                        </a:spcAft>
                      </a:pPr>
                      <a:r>
                        <a:rPr lang="es-ES" sz="1600">
                          <a:effectLst/>
                        </a:rPr>
                        <a:t>Aceites dieléctricos con PCB</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Tonelada métrica</a:t>
                      </a:r>
                    </a:p>
                    <a:p>
                      <a:pPr algn="just">
                        <a:spcAft>
                          <a:spcPts val="0"/>
                        </a:spcAft>
                      </a:pPr>
                      <a:r>
                        <a:rPr lang="es-ES" sz="1600">
                          <a:effectLst/>
                        </a:rPr>
                        <a:t> </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dirty="0">
                          <a:effectLst/>
                        </a:rPr>
                        <a:t>1.000</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050">
                <a:tc>
                  <a:txBody>
                    <a:bodyPr/>
                    <a:lstStyle/>
                    <a:p>
                      <a:pPr algn="just">
                        <a:spcAft>
                          <a:spcPts val="0"/>
                        </a:spcAft>
                      </a:pPr>
                      <a:r>
                        <a:rPr lang="es-ES" sz="1600" dirty="0">
                          <a:effectLst/>
                        </a:rPr>
                        <a:t>Transformadores</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Tonelada</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dirty="0">
                          <a:effectLst/>
                        </a:rPr>
                        <a:t>1.800</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8" name="Rectangle 1"/>
          <p:cNvSpPr>
            <a:spLocks noChangeArrowheads="1"/>
          </p:cNvSpPr>
          <p:nvPr/>
        </p:nvSpPr>
        <p:spPr bwMode="auto">
          <a:xfrm>
            <a:off x="398599" y="2543750"/>
            <a:ext cx="420018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1" u="none" strike="noStrike" cap="none" normalizeH="0" baseline="0" dirty="0" smtClean="0" bmk="_Toc52225863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Costes del tratamiento por Declorinación</a:t>
            </a:r>
            <a:endParaRPr kumimoji="0" lang="es-ES" altLang="es-ES" sz="1600" b="1" u="none" strike="noStrike" cap="none" normalizeH="0" baseline="0" dirty="0" smtClean="0">
              <a:ln>
                <a:noFill/>
              </a:ln>
              <a:solidFill>
                <a:schemeClr val="tx1"/>
              </a:solidFill>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2816170888"/>
              </p:ext>
            </p:extLst>
          </p:nvPr>
        </p:nvGraphicFramePr>
        <p:xfrm>
          <a:off x="5523921" y="3572892"/>
          <a:ext cx="6462355" cy="2833835"/>
        </p:xfrm>
        <a:graphic>
          <a:graphicData uri="http://schemas.openxmlformats.org/drawingml/2006/table">
            <a:tbl>
              <a:tblPr firstRow="1" firstCol="1" bandRow="1">
                <a:tableStyleId>{BC89EF96-8CEA-46FF-86C4-4CE0E7609802}</a:tableStyleId>
              </a:tblPr>
              <a:tblGrid>
                <a:gridCol w="4832212"/>
                <a:gridCol w="1630143"/>
              </a:tblGrid>
              <a:tr h="217987">
                <a:tc gridSpan="2">
                  <a:txBody>
                    <a:bodyPr/>
                    <a:lstStyle/>
                    <a:p>
                      <a:pPr algn="just">
                        <a:spcAft>
                          <a:spcPts val="0"/>
                        </a:spcAft>
                      </a:pPr>
                      <a:r>
                        <a:rPr lang="es-ES" sz="1400" dirty="0">
                          <a:effectLst/>
                        </a:rPr>
                        <a:t>Costos de eliminación de aceite contaminado y equipos con PCB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r>
              <a:tr h="653962">
                <a:tc>
                  <a:txBody>
                    <a:bodyPr/>
                    <a:lstStyle/>
                    <a:p>
                      <a:pPr algn="just">
                        <a:spcAft>
                          <a:spcPts val="0"/>
                        </a:spcAft>
                      </a:pPr>
                      <a:r>
                        <a:rPr lang="es-ES" sz="1400" dirty="0">
                          <a:effectLst/>
                        </a:rPr>
                        <a:t>Fases del proceso de eliminación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400">
                          <a:effectLst/>
                        </a:rPr>
                        <a:t>Promedio costo/empresa/tonelada</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35975">
                <a:tc>
                  <a:txBody>
                    <a:bodyPr/>
                    <a:lstStyle/>
                    <a:p>
                      <a:pPr algn="just">
                        <a:spcAft>
                          <a:spcPts val="0"/>
                        </a:spcAft>
                      </a:pPr>
                      <a:r>
                        <a:rPr lang="es-ES" sz="1400" dirty="0">
                          <a:effectLst/>
                        </a:rPr>
                        <a:t>Planificación del trabajo y preparación del plan de eliminación y de contingencia.</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400">
                          <a:effectLst/>
                        </a:rPr>
                        <a:t>407,58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53962">
                <a:tc>
                  <a:txBody>
                    <a:bodyPr/>
                    <a:lstStyle/>
                    <a:p>
                      <a:pPr algn="just">
                        <a:spcAft>
                          <a:spcPts val="0"/>
                        </a:spcAft>
                      </a:pPr>
                      <a:r>
                        <a:rPr lang="es-ES" sz="1400" dirty="0">
                          <a:effectLst/>
                        </a:rPr>
                        <a:t>Preparación de los sitios de recolección y preparación de los desechos: embalaje, etiquetado, carga y transporte terrestre de los desechos hasta el puerto.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400">
                          <a:effectLst/>
                        </a:rPr>
                        <a:t>1782,22</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35975">
                <a:tc>
                  <a:txBody>
                    <a:bodyPr/>
                    <a:lstStyle/>
                    <a:p>
                      <a:pPr algn="just">
                        <a:spcAft>
                          <a:spcPts val="0"/>
                        </a:spcAft>
                      </a:pPr>
                      <a:r>
                        <a:rPr lang="es-ES" sz="1400" dirty="0">
                          <a:effectLst/>
                        </a:rPr>
                        <a:t>Carga y transporte marítimo de los desechos hasta el lugar de destino.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400" dirty="0">
                          <a:effectLst/>
                        </a:rPr>
                        <a:t>998,02</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17987">
                <a:tc>
                  <a:txBody>
                    <a:bodyPr/>
                    <a:lstStyle/>
                    <a:p>
                      <a:pPr algn="just">
                        <a:spcAft>
                          <a:spcPts val="0"/>
                        </a:spcAft>
                      </a:pPr>
                      <a:r>
                        <a:rPr lang="es-ES" sz="1400" dirty="0">
                          <a:effectLst/>
                        </a:rPr>
                        <a:t>Eliminación y emisión de certificado de destrucción</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400" dirty="0">
                          <a:effectLst/>
                        </a:rPr>
                        <a:t>612,33</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17987">
                <a:tc>
                  <a:txBody>
                    <a:bodyPr/>
                    <a:lstStyle/>
                    <a:p>
                      <a:pPr algn="just">
                        <a:spcAft>
                          <a:spcPts val="0"/>
                        </a:spcAft>
                      </a:pPr>
                      <a:r>
                        <a:rPr lang="es-ES" sz="1400" dirty="0">
                          <a:effectLst/>
                        </a:rPr>
                        <a:t>Costo total</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400" dirty="0">
                          <a:effectLst/>
                        </a:rPr>
                        <a:t>3800,15</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0" name="Rectangle 2"/>
          <p:cNvSpPr>
            <a:spLocks noChangeArrowheads="1"/>
          </p:cNvSpPr>
          <p:nvPr/>
        </p:nvSpPr>
        <p:spPr bwMode="auto">
          <a:xfrm>
            <a:off x="6995067" y="2713027"/>
            <a:ext cx="24416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Costos de Incineración</a:t>
            </a:r>
            <a:endParaRPr kumimoji="0" lang="es-ES" altLang="es-ES" sz="16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12074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60255"/>
            <a:ext cx="10515600" cy="1325563"/>
          </a:xfrm>
        </p:spPr>
        <p:txBody>
          <a:bodyPr/>
          <a:lstStyle/>
          <a:p>
            <a:r>
              <a:rPr lang="es-ES" dirty="0" smtClean="0"/>
              <a:t>Costos de la gestión de PCB</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4086453167"/>
              </p:ext>
            </p:extLst>
          </p:nvPr>
        </p:nvGraphicFramePr>
        <p:xfrm>
          <a:off x="838200" y="2880161"/>
          <a:ext cx="4164965" cy="2926080"/>
        </p:xfrm>
        <a:graphic>
          <a:graphicData uri="http://schemas.openxmlformats.org/drawingml/2006/table">
            <a:tbl>
              <a:tblPr firstRow="1" firstCol="1" bandRow="1">
                <a:tableStyleId>{BC89EF96-8CEA-46FF-86C4-4CE0E7609802}</a:tableStyleId>
              </a:tblPr>
              <a:tblGrid>
                <a:gridCol w="2415540"/>
                <a:gridCol w="1749425"/>
              </a:tblGrid>
              <a:tr h="0">
                <a:tc gridSpan="2">
                  <a:txBody>
                    <a:bodyPr/>
                    <a:lstStyle/>
                    <a:p>
                      <a:pPr algn="ctr">
                        <a:spcAft>
                          <a:spcPts val="0"/>
                        </a:spcAft>
                      </a:pPr>
                      <a:r>
                        <a:rPr lang="es-ES" sz="1600" dirty="0">
                          <a:effectLst/>
                        </a:rPr>
                        <a:t>Precio del transporte de aceite dieléctrico</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r>
              <a:tr h="200025">
                <a:tc>
                  <a:txBody>
                    <a:bodyPr/>
                    <a:lstStyle/>
                    <a:p>
                      <a:pPr algn="just">
                        <a:spcAft>
                          <a:spcPts val="0"/>
                        </a:spcAft>
                      </a:pPr>
                      <a:r>
                        <a:rPr lang="es-ES" sz="1600">
                          <a:effectLst/>
                        </a:rPr>
                        <a:t>LUGAR</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PRECIO (USD/KG)</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spcAft>
                          <a:spcPts val="0"/>
                        </a:spcAft>
                      </a:pPr>
                      <a:r>
                        <a:rPr lang="es-ES" sz="1600">
                          <a:effectLst/>
                        </a:rPr>
                        <a:t>Pascuales</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0,04</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spcAft>
                          <a:spcPts val="0"/>
                        </a:spcAft>
                      </a:pPr>
                      <a:r>
                        <a:rPr lang="es-ES" sz="1600">
                          <a:effectLst/>
                        </a:rPr>
                        <a:t>Manabí</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0,1</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spcAft>
                          <a:spcPts val="0"/>
                        </a:spcAft>
                      </a:pPr>
                      <a:r>
                        <a:rPr lang="es-ES" sz="1600">
                          <a:effectLst/>
                        </a:rPr>
                        <a:t>Milagro</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0,06</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spcAft>
                          <a:spcPts val="0"/>
                        </a:spcAft>
                      </a:pPr>
                      <a:r>
                        <a:rPr lang="es-ES" sz="1600">
                          <a:effectLst/>
                        </a:rPr>
                        <a:t>Santa Elena</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0,1</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spcAft>
                          <a:spcPts val="0"/>
                        </a:spcAft>
                      </a:pPr>
                      <a:r>
                        <a:rPr lang="es-ES" sz="1600">
                          <a:effectLst/>
                        </a:rPr>
                        <a:t>El Oro</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0,1</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spcAft>
                          <a:spcPts val="0"/>
                        </a:spcAft>
                      </a:pPr>
                      <a:r>
                        <a:rPr lang="es-ES" sz="1600">
                          <a:effectLst/>
                        </a:rPr>
                        <a:t>Sierra</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dirty="0">
                          <a:effectLst/>
                        </a:rPr>
                        <a:t>0,15</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just">
                        <a:spcAft>
                          <a:spcPts val="0"/>
                        </a:spcAft>
                      </a:pPr>
                      <a:r>
                        <a:rPr lang="es-ES" sz="1600">
                          <a:effectLst/>
                        </a:rPr>
                        <a:t>Valor recomendado</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1600">
                          <a:effectLst/>
                        </a:rPr>
                        <a:t>0,15*</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22817">
                <a:tc gridSpan="2">
                  <a:txBody>
                    <a:bodyPr/>
                    <a:lstStyle/>
                    <a:p>
                      <a:pPr algn="just">
                        <a:spcAft>
                          <a:spcPts val="0"/>
                        </a:spcAft>
                      </a:pPr>
                      <a:r>
                        <a:rPr lang="es-ES" sz="1600" dirty="0">
                          <a:effectLst/>
                        </a:rPr>
                        <a:t>* El transporte se lo realiza con mínimo 6000 galones</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s-ES" sz="1600" dirty="0">
                          <a:effectLst/>
                        </a:rPr>
                        <a:t> </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just">
                        <a:spcAft>
                          <a:spcPts val="0"/>
                        </a:spcAft>
                      </a:pP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995725905"/>
              </p:ext>
            </p:extLst>
          </p:nvPr>
        </p:nvGraphicFramePr>
        <p:xfrm>
          <a:off x="5476156" y="3553332"/>
          <a:ext cx="6549390" cy="1232535"/>
        </p:xfrm>
        <a:graphic>
          <a:graphicData uri="http://schemas.openxmlformats.org/drawingml/2006/table">
            <a:tbl>
              <a:tblPr firstRow="1" firstCol="1" bandRow="1">
                <a:tableStyleId>{BDBED569-4797-4DF1-A0F4-6AAB3CD982D8}</a:tableStyleId>
              </a:tblPr>
              <a:tblGrid>
                <a:gridCol w="1347470"/>
                <a:gridCol w="1162685"/>
                <a:gridCol w="1162685"/>
                <a:gridCol w="1438275"/>
                <a:gridCol w="1438275"/>
              </a:tblGrid>
              <a:tr h="242570">
                <a:tc rowSpan="2">
                  <a:txBody>
                    <a:bodyPr/>
                    <a:lstStyle/>
                    <a:p>
                      <a:pPr algn="ctr">
                        <a:lnSpc>
                          <a:spcPct val="200000"/>
                        </a:lnSpc>
                        <a:spcAft>
                          <a:spcPts val="1000"/>
                        </a:spcAft>
                      </a:pPr>
                      <a:r>
                        <a:rPr lang="es-ES" sz="1000" dirty="0">
                          <a:effectLst/>
                        </a:rPr>
                        <a:t>Equipos y tanques de 55 gls., de aceite dieléctrico con PCB</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S" sz="1000">
                          <a:effectLst/>
                        </a:rPr>
                        <a:t>Unidad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S" sz="1000" dirty="0" smtClean="0">
                          <a:effectLst/>
                        </a:rPr>
                        <a:t>Costo </a:t>
                      </a:r>
                      <a:r>
                        <a:rPr lang="es-ES" sz="1000" dirty="0">
                          <a:effectLst/>
                        </a:rPr>
                        <a:t>mensual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S" sz="1000">
                          <a:effectLst/>
                        </a:rPr>
                        <a:t>Costo anual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S" sz="1000">
                          <a:effectLst/>
                        </a:rPr>
                        <a:t>Costo al año 2025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7735">
                <a:tc vMerge="1">
                  <a:txBody>
                    <a:bodyPr/>
                    <a:lstStyle/>
                    <a:p>
                      <a:endParaRPr lang="es-ES"/>
                    </a:p>
                  </a:txBody>
                  <a:tcPr/>
                </a:tc>
                <a:tc>
                  <a:txBody>
                    <a:bodyPr/>
                    <a:lstStyle/>
                    <a:p>
                      <a:pPr algn="just">
                        <a:lnSpc>
                          <a:spcPct val="200000"/>
                        </a:lnSpc>
                        <a:spcAft>
                          <a:spcPts val="1000"/>
                        </a:spcAft>
                      </a:pPr>
                      <a:r>
                        <a:rPr lang="es-ES" sz="1000" dirty="0">
                          <a:effectLst/>
                        </a:rPr>
                        <a:t>Equipo/tanque de 55 gls.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S" sz="1000" dirty="0">
                          <a:effectLst/>
                        </a:rPr>
                        <a:t>Usd 61,6 dólares, incluido IVA.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S" sz="1000">
                          <a:effectLst/>
                        </a:rPr>
                        <a:t>Usd 739,2 dólares, incluido IVA.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S" sz="1000" dirty="0">
                          <a:effectLst/>
                        </a:rPr>
                        <a:t>Usd 5174,4 dólares, incluido IVA.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Rectangle 3"/>
          <p:cNvSpPr>
            <a:spLocks noChangeArrowheads="1"/>
          </p:cNvSpPr>
          <p:nvPr/>
        </p:nvSpPr>
        <p:spPr bwMode="auto">
          <a:xfrm>
            <a:off x="6499244" y="3100936"/>
            <a:ext cx="41510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Costos de Almacenamiento para PCB</a:t>
            </a:r>
            <a:endParaRPr kumimoji="0" lang="es-ES" altLang="es-ES" sz="1600" b="1"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373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6836" y="2714267"/>
            <a:ext cx="10515600" cy="1870612"/>
          </a:xfrm>
        </p:spPr>
        <p:txBody>
          <a:bodyPr>
            <a:normAutofit fontScale="92500"/>
          </a:bodyPr>
          <a:lstStyle/>
          <a:p>
            <a:pPr algn="just"/>
            <a:endParaRPr lang="es-ES" sz="2000" dirty="0" smtClean="0"/>
          </a:p>
          <a:p>
            <a:pPr marL="0" indent="0" algn="just">
              <a:buNone/>
            </a:pPr>
            <a:r>
              <a:rPr lang="es-ES" sz="2000" dirty="0" smtClean="0"/>
              <a:t>En </a:t>
            </a:r>
            <a:r>
              <a:rPr lang="es-ES" sz="2000" dirty="0"/>
              <a:t>el sistema SNIS-PCB conforme las directrices de la Agencia de regulación y control de la electricidad (ARCONEL) y el Ministerio del Ambiente (MAE), y tomando en cuenta el AM 146 en el cual se determinó el plazo de ingreso de todo el inventario (216.632 equipos) hasta el año 2020: hasta la presente fecha de la investigación en el sistema se encuentran ingresados 154.850 equipos lo que equivale al 71,48% del inventario y de este total los equipos caracterizados son: 90.348 equipos. </a:t>
            </a:r>
          </a:p>
          <a:p>
            <a:endParaRPr lang="es-ES" dirty="0"/>
          </a:p>
        </p:txBody>
      </p:sp>
      <p:sp>
        <p:nvSpPr>
          <p:cNvPr id="4" name="Título 1"/>
          <p:cNvSpPr txBox="1">
            <a:spLocks noGrp="1"/>
          </p:cNvSpPr>
          <p:nvPr>
            <p:ph type="title"/>
          </p:nvPr>
        </p:nvSpPr>
        <p:spPr>
          <a:xfrm>
            <a:off x="606380" y="1590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t>CAPÍTULO V: RESULTADOS</a:t>
            </a:r>
            <a:endParaRPr lang="es-ES" dirty="0" smtClean="0"/>
          </a:p>
        </p:txBody>
      </p:sp>
      <p:sp>
        <p:nvSpPr>
          <p:cNvPr id="5" name="Rectángulo 4"/>
          <p:cNvSpPr/>
          <p:nvPr/>
        </p:nvSpPr>
        <p:spPr>
          <a:xfrm>
            <a:off x="3902181" y="2221824"/>
            <a:ext cx="2978123" cy="492443"/>
          </a:xfrm>
          <a:prstGeom prst="rect">
            <a:avLst/>
          </a:prstGeom>
        </p:spPr>
        <p:txBody>
          <a:bodyPr wrap="none">
            <a:spAutoFit/>
          </a:bodyPr>
          <a:lstStyle/>
          <a:p>
            <a:pPr algn="just"/>
            <a:r>
              <a:rPr lang="es-ES" sz="2600" b="1" dirty="0"/>
              <a:t>INVENTARIO DE PCB</a:t>
            </a:r>
          </a:p>
        </p:txBody>
      </p:sp>
    </p:spTree>
    <p:extLst>
      <p:ext uri="{BB962C8B-B14F-4D97-AF65-F5344CB8AC3E}">
        <p14:creationId xmlns:p14="http://schemas.microsoft.com/office/powerpoint/2010/main" val="196360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2880" y="1602313"/>
            <a:ext cx="12009120" cy="1015663"/>
          </a:xfrm>
          <a:prstGeom prst="rect">
            <a:avLst/>
          </a:prstGeom>
        </p:spPr>
        <p:txBody>
          <a:bodyPr wrap="square">
            <a:spAutoFit/>
          </a:bodyPr>
          <a:lstStyle/>
          <a:p>
            <a:pPr lvl="1" algn="just">
              <a:spcBef>
                <a:spcPts val="200"/>
              </a:spcBef>
              <a:spcAft>
                <a:spcPts val="0"/>
              </a:spcAft>
            </a:pPr>
            <a:r>
              <a:rPr lang="es-ES" sz="3000" b="1" dirty="0">
                <a:solidFill>
                  <a:srgbClr val="000000"/>
                </a:solidFill>
                <a:latin typeface="Arial" panose="020B0604020202020204" pitchFamily="34" charset="0"/>
                <a:ea typeface="Times New Roman" panose="02020603050405020304" pitchFamily="18" charset="0"/>
                <a:cs typeface="Arial" panose="020B0604020202020204" pitchFamily="34" charset="0"/>
              </a:rPr>
              <a:t>Análisis comparativo de la viabilidad económica de las tecnologías escogidas</a:t>
            </a:r>
            <a:endParaRPr lang="es-ES" sz="3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179332803"/>
              </p:ext>
            </p:extLst>
          </p:nvPr>
        </p:nvGraphicFramePr>
        <p:xfrm>
          <a:off x="491490" y="2991852"/>
          <a:ext cx="10980420" cy="3200400"/>
        </p:xfrm>
        <a:graphic>
          <a:graphicData uri="http://schemas.openxmlformats.org/drawingml/2006/table">
            <a:tbl>
              <a:tblPr firstRow="1" firstCol="1" bandRow="1">
                <a:tableStyleId>{BDBED569-4797-4DF1-A0F4-6AAB3CD982D8}</a:tableStyleId>
              </a:tblPr>
              <a:tblGrid>
                <a:gridCol w="5209192"/>
                <a:gridCol w="2885614"/>
                <a:gridCol w="2885614"/>
              </a:tblGrid>
              <a:tr h="0">
                <a:tc gridSpan="3">
                  <a:txBody>
                    <a:bodyPr/>
                    <a:lstStyle/>
                    <a:p>
                      <a:pPr algn="ctr">
                        <a:spcAft>
                          <a:spcPts val="0"/>
                        </a:spcAft>
                      </a:pPr>
                      <a:r>
                        <a:rPr lang="es-ES" sz="3000" dirty="0">
                          <a:effectLst/>
                        </a:rPr>
                        <a:t>Condiciones de los tratamientos y/o eliminación</a:t>
                      </a:r>
                      <a:endParaRPr lang="es-E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r>
              <a:tr h="0">
                <a:tc rowSpan="2">
                  <a:txBody>
                    <a:bodyPr/>
                    <a:lstStyle/>
                    <a:p>
                      <a:pPr algn="just">
                        <a:spcAft>
                          <a:spcPts val="0"/>
                        </a:spcAft>
                      </a:pPr>
                      <a:r>
                        <a:rPr lang="es-ES" sz="3000">
                          <a:effectLst/>
                        </a:rPr>
                        <a:t>Tecnología tratamiento/destrucción</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a:effectLst/>
                        </a:rPr>
                        <a:t> </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a:effectLst/>
                        </a:rPr>
                        <a:t>Transporte</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vMerge="1">
                  <a:txBody>
                    <a:bodyPr/>
                    <a:lstStyle/>
                    <a:p>
                      <a:endParaRPr lang="es-ES"/>
                    </a:p>
                  </a:txBody>
                  <a:tcPr/>
                </a:tc>
                <a:tc>
                  <a:txBody>
                    <a:bodyPr/>
                    <a:lstStyle/>
                    <a:p>
                      <a:pPr algn="just">
                        <a:spcAft>
                          <a:spcPts val="0"/>
                        </a:spcAft>
                      </a:pPr>
                      <a:r>
                        <a:rPr lang="es-ES" sz="3000" dirty="0" smtClean="0">
                          <a:effectLst/>
                        </a:rPr>
                        <a:t>Costos/Ton </a:t>
                      </a:r>
                      <a:endParaRPr lang="es-E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dirty="0" smtClean="0">
                          <a:effectLst/>
                        </a:rPr>
                        <a:t>Costos/Ton</a:t>
                      </a:r>
                      <a:endParaRPr lang="es-E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s-ES" sz="3000">
                          <a:effectLst/>
                        </a:rPr>
                        <a:t>Declorinación de aceite</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a:effectLst/>
                        </a:rPr>
                        <a:t>1000</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a:effectLst/>
                        </a:rPr>
                        <a:t>150</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s-ES" sz="3000">
                          <a:effectLst/>
                        </a:rPr>
                        <a:t>Declorinación de equipos</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a:effectLst/>
                        </a:rPr>
                        <a:t>1800</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a:effectLst/>
                        </a:rPr>
                        <a:t>150</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355">
                <a:tc>
                  <a:txBody>
                    <a:bodyPr/>
                    <a:lstStyle/>
                    <a:p>
                      <a:pPr algn="just">
                        <a:spcAft>
                          <a:spcPts val="0"/>
                        </a:spcAft>
                      </a:pPr>
                      <a:r>
                        <a:rPr lang="es-ES" sz="3000">
                          <a:effectLst/>
                        </a:rPr>
                        <a:t>Incineración</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a:effectLst/>
                        </a:rPr>
                        <a:t>3800,15</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a:effectLst/>
                        </a:rPr>
                        <a:t>150</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spcAft>
                          <a:spcPts val="0"/>
                        </a:spcAft>
                      </a:pPr>
                      <a:r>
                        <a:rPr lang="es-ES" sz="3000" dirty="0">
                          <a:effectLst/>
                        </a:rPr>
                        <a:t>Almacenamiento</a:t>
                      </a:r>
                      <a:endParaRPr lang="es-E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a:effectLst/>
                        </a:rPr>
                        <a:t>5174,4</a:t>
                      </a:r>
                      <a:endParaRPr lang="es-E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3000" dirty="0">
                          <a:effectLst/>
                        </a:rPr>
                        <a:t>150</a:t>
                      </a:r>
                      <a:endParaRPr lang="es-E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3826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49580" y="1988821"/>
            <a:ext cx="10744200" cy="845819"/>
          </a:xfrm>
        </p:spPr>
        <p:txBody>
          <a:bodyPr>
            <a:normAutofit fontScale="90000"/>
          </a:bodyPr>
          <a:lstStyle/>
          <a:p>
            <a:pPr lvl="2"/>
            <a:r>
              <a:rPr lang="es-EC" sz="2900" b="1" dirty="0"/>
              <a:t>Comparación de costos por tecnología para la disposición final de aceites y/o equipos contaminados con PCB. </a:t>
            </a:r>
            <a:r>
              <a:rPr lang="es-ES" b="1" dirty="0"/>
              <a:t/>
            </a:r>
            <a:br>
              <a:rPr lang="es-ES" b="1" dirty="0"/>
            </a:br>
            <a:r>
              <a:rPr lang="es-ES" sz="1600" b="1" i="1" dirty="0"/>
              <a:t/>
            </a:r>
            <a:br>
              <a:rPr lang="es-ES" sz="1600" b="1" i="1" dirty="0"/>
            </a:br>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2208175641"/>
              </p:ext>
            </p:extLst>
          </p:nvPr>
        </p:nvGraphicFramePr>
        <p:xfrm>
          <a:off x="1280160" y="3595024"/>
          <a:ext cx="9913619" cy="1567180"/>
        </p:xfrm>
        <a:graphic>
          <a:graphicData uri="http://schemas.openxmlformats.org/drawingml/2006/table">
            <a:tbl>
              <a:tblPr firstRow="1" firstCol="1" bandRow="1">
                <a:tableStyleId>{BDBED569-4797-4DF1-A0F4-6AAB3CD982D8}</a:tableStyleId>
              </a:tblPr>
              <a:tblGrid>
                <a:gridCol w="3199400"/>
                <a:gridCol w="1678286"/>
                <a:gridCol w="1984015"/>
                <a:gridCol w="1740723"/>
                <a:gridCol w="1311195"/>
              </a:tblGrid>
              <a:tr h="409575">
                <a:tc>
                  <a:txBody>
                    <a:bodyPr/>
                    <a:lstStyle/>
                    <a:p>
                      <a:pPr algn="just">
                        <a:spcAft>
                          <a:spcPts val="0"/>
                        </a:spcAft>
                      </a:pPr>
                      <a:r>
                        <a:rPr lang="es-ES" sz="2000" dirty="0">
                          <a:effectLst/>
                        </a:rPr>
                        <a:t> </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a:effectLst/>
                        </a:rPr>
                        <a:t>Unidad (Ton.)</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a:effectLst/>
                        </a:rPr>
                        <a:t>Costo Declorinación</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dirty="0">
                          <a:effectLst/>
                        </a:rPr>
                        <a:t>Transporte</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a:effectLst/>
                        </a:rPr>
                        <a:t>Costo total</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47980">
                <a:tc>
                  <a:txBody>
                    <a:bodyPr/>
                    <a:lstStyle/>
                    <a:p>
                      <a:pPr algn="just">
                        <a:spcAft>
                          <a:spcPts val="0"/>
                        </a:spcAft>
                      </a:pPr>
                      <a:r>
                        <a:rPr lang="es-ES" sz="2000">
                          <a:effectLst/>
                        </a:rPr>
                        <a:t>Aceite con PCB</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a:effectLst/>
                        </a:rPr>
                        <a:t>265,54</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dirty="0" smtClean="0">
                          <a:effectLst/>
                        </a:rPr>
                        <a:t>265.540</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dirty="0" smtClean="0">
                          <a:effectLst/>
                        </a:rPr>
                        <a:t>39.831</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dirty="0" smtClean="0">
                          <a:effectLst/>
                        </a:rPr>
                        <a:t>305.371</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09550">
                <a:tc>
                  <a:txBody>
                    <a:bodyPr/>
                    <a:lstStyle/>
                    <a:p>
                      <a:pPr algn="just">
                        <a:spcAft>
                          <a:spcPts val="0"/>
                        </a:spcAft>
                      </a:pPr>
                      <a:r>
                        <a:rPr lang="es-ES" sz="2000">
                          <a:effectLst/>
                        </a:rPr>
                        <a:t>Equipos con PCB</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a:effectLst/>
                        </a:rPr>
                        <a:t>170,83</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dirty="0" smtClean="0">
                          <a:effectLst/>
                        </a:rPr>
                        <a:t>307.494</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a:effectLst/>
                        </a:rPr>
                        <a:t>25624,5</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000" dirty="0" smtClean="0">
                          <a:effectLst/>
                        </a:rPr>
                        <a:t>333.118,5</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09550">
                <a:tc gridSpan="4">
                  <a:txBody>
                    <a:bodyPr/>
                    <a:lstStyle/>
                    <a:p>
                      <a:pPr algn="just">
                        <a:spcAft>
                          <a:spcPts val="0"/>
                        </a:spcAft>
                      </a:pPr>
                      <a:r>
                        <a:rPr lang="es-ES" sz="2000">
                          <a:effectLst/>
                        </a:rPr>
                        <a:t>Total</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just">
                        <a:spcAft>
                          <a:spcPts val="0"/>
                        </a:spcAft>
                      </a:pPr>
                      <a:r>
                        <a:rPr lang="es-ES" sz="2000" dirty="0" smtClean="0">
                          <a:effectLst/>
                        </a:rPr>
                        <a:t>638.489,5</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7" name="Rectangle 1"/>
          <p:cNvSpPr>
            <a:spLocks noChangeArrowheads="1"/>
          </p:cNvSpPr>
          <p:nvPr/>
        </p:nvSpPr>
        <p:spPr bwMode="auto">
          <a:xfrm>
            <a:off x="1688941" y="2968610"/>
            <a:ext cx="966485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Costes de tratamiento de Declorinación para aceites y equipos</a:t>
            </a:r>
            <a:endParaRPr kumimoji="0" lang="es-ES" altLang="es-ES" sz="2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920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4955" y="2283768"/>
            <a:ext cx="9680855" cy="777905"/>
          </a:xfrm>
          <a:prstGeom prst="rect">
            <a:avLst/>
          </a:prstGeom>
        </p:spPr>
        <p:txBody>
          <a:bodyPr wrap="none">
            <a:spAutoFit/>
          </a:bodyPr>
          <a:lstStyle/>
          <a:p>
            <a:pPr lvl="3">
              <a:lnSpc>
                <a:spcPct val="200000"/>
              </a:lnSpc>
              <a:spcBef>
                <a:spcPts val="200"/>
              </a:spcBef>
              <a:spcAft>
                <a:spcPts val="0"/>
              </a:spcAft>
            </a:pPr>
            <a:r>
              <a:rPr lang="es-ES" sz="2600" dirty="0">
                <a:latin typeface="Arial" panose="020B0604020202020204" pitchFamily="34" charset="0"/>
                <a:ea typeface="Times New Roman" panose="02020603050405020304" pitchFamily="18" charset="0"/>
                <a:cs typeface="Times New Roman" panose="02020603050405020304" pitchFamily="18" charset="0"/>
              </a:rPr>
              <a:t>Costos de eliminación para aceites y equipos con PCB</a:t>
            </a:r>
            <a:endParaRPr lang="es-ES" sz="2600" i="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789979469"/>
              </p:ext>
            </p:extLst>
          </p:nvPr>
        </p:nvGraphicFramePr>
        <p:xfrm>
          <a:off x="960119" y="3391694"/>
          <a:ext cx="10172702" cy="2438400"/>
        </p:xfrm>
        <a:graphic>
          <a:graphicData uri="http://schemas.openxmlformats.org/drawingml/2006/table">
            <a:tbl>
              <a:tblPr firstRow="1" firstCol="1" bandRow="1">
                <a:tableStyleId>{BDBED569-4797-4DF1-A0F4-6AAB3CD982D8}</a:tableStyleId>
              </a:tblPr>
              <a:tblGrid>
                <a:gridCol w="3375724"/>
                <a:gridCol w="1690030"/>
                <a:gridCol w="1997900"/>
                <a:gridCol w="1690030"/>
                <a:gridCol w="1419018"/>
              </a:tblGrid>
              <a:tr h="409575">
                <a:tc>
                  <a:txBody>
                    <a:bodyPr/>
                    <a:lstStyle/>
                    <a:p>
                      <a:pPr algn="just">
                        <a:lnSpc>
                          <a:spcPct val="200000"/>
                        </a:lnSpc>
                        <a:spcAft>
                          <a:spcPts val="0"/>
                        </a:spcAft>
                      </a:pPr>
                      <a:r>
                        <a:rPr lang="es-ES" sz="2000" dirty="0">
                          <a:effectLst/>
                        </a:rPr>
                        <a:t> </a:t>
                      </a:r>
                    </a:p>
                    <a:p>
                      <a:pPr algn="just">
                        <a:lnSpc>
                          <a:spcPct val="200000"/>
                        </a:lnSpc>
                        <a:spcAft>
                          <a:spcPts val="0"/>
                        </a:spcAft>
                      </a:pPr>
                      <a:r>
                        <a:rPr lang="es-ES" sz="2000" dirty="0">
                          <a:effectLst/>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2000">
                          <a:effectLst/>
                        </a:rPr>
                        <a:t>Unidad ton.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2000">
                          <a:effectLst/>
                        </a:rPr>
                        <a:t>Incineración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2000">
                          <a:effectLst/>
                        </a:rPr>
                        <a:t>Transporte</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2000">
                          <a:effectLst/>
                        </a:rPr>
                        <a:t>Costo total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2600">
                <a:tc>
                  <a:txBody>
                    <a:bodyPr/>
                    <a:lstStyle/>
                    <a:p>
                      <a:pPr algn="just">
                        <a:lnSpc>
                          <a:spcPct val="200000"/>
                        </a:lnSpc>
                        <a:spcAft>
                          <a:spcPts val="0"/>
                        </a:spcAft>
                      </a:pPr>
                      <a:r>
                        <a:rPr lang="es-ES" sz="2000" dirty="0">
                          <a:effectLst/>
                        </a:rPr>
                        <a:t>Equipos y aceite contaminado con PCB.</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2000">
                          <a:effectLst/>
                        </a:rPr>
                        <a:t>436,37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2000">
                          <a:effectLst/>
                        </a:rPr>
                        <a:t>1.658.271,456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2000">
                          <a:effectLst/>
                        </a:rPr>
                        <a:t>65.455,5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2000" dirty="0">
                          <a:effectLst/>
                        </a:rPr>
                        <a:t>1.723.727</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Título 1"/>
          <p:cNvSpPr>
            <a:spLocks noGrp="1"/>
          </p:cNvSpPr>
          <p:nvPr>
            <p:ph type="title"/>
          </p:nvPr>
        </p:nvSpPr>
        <p:spPr/>
        <p:txBody>
          <a:bodyPr/>
          <a:lstStyle/>
          <a:p>
            <a:endParaRPr lang="es-ES"/>
          </a:p>
        </p:txBody>
      </p:sp>
    </p:spTree>
    <p:extLst>
      <p:ext uri="{BB962C8B-B14F-4D97-AF65-F5344CB8AC3E}">
        <p14:creationId xmlns:p14="http://schemas.microsoft.com/office/powerpoint/2010/main" val="249241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96134" y="2512814"/>
            <a:ext cx="5771132" cy="492443"/>
          </a:xfrm>
          <a:prstGeom prst="rect">
            <a:avLst/>
          </a:prstGeom>
        </p:spPr>
        <p:txBody>
          <a:bodyPr wrap="none">
            <a:spAutoFit/>
          </a:bodyPr>
          <a:lstStyle/>
          <a:p>
            <a:pPr>
              <a:spcAft>
                <a:spcPts val="1000"/>
              </a:spcAft>
            </a:pPr>
            <a:r>
              <a:rPr lang="es-ES" sz="2600" dirty="0">
                <a:latin typeface="Arial" panose="020B0604020202020204" pitchFamily="34" charset="0"/>
                <a:ea typeface="Calibri" panose="020F0502020204030204" pitchFamily="34" charset="0"/>
                <a:cs typeface="Times New Roman" panose="02020603050405020304" pitchFamily="18" charset="0"/>
              </a:rPr>
              <a:t>Costos de almacenamiento para PCB</a:t>
            </a:r>
            <a:endParaRPr lang="es-ES" sz="2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600092788"/>
              </p:ext>
            </p:extLst>
          </p:nvPr>
        </p:nvGraphicFramePr>
        <p:xfrm>
          <a:off x="1280160" y="3591084"/>
          <a:ext cx="10073642" cy="1676400"/>
        </p:xfrm>
        <a:graphic>
          <a:graphicData uri="http://schemas.openxmlformats.org/drawingml/2006/table">
            <a:tbl>
              <a:tblPr firstRow="1" firstCol="1" bandRow="1">
                <a:tableStyleId>{BDBED569-4797-4DF1-A0F4-6AAB3CD982D8}</a:tableStyleId>
              </a:tblPr>
              <a:tblGrid>
                <a:gridCol w="3464344"/>
                <a:gridCol w="1487384"/>
                <a:gridCol w="1651742"/>
                <a:gridCol w="1818430"/>
                <a:gridCol w="1651742"/>
              </a:tblGrid>
              <a:tr h="450215">
                <a:tc>
                  <a:txBody>
                    <a:bodyPr/>
                    <a:lstStyle/>
                    <a:p>
                      <a:pPr algn="just">
                        <a:spcAft>
                          <a:spcPts val="0"/>
                        </a:spcAft>
                      </a:pPr>
                      <a:r>
                        <a:rPr lang="es-ES" sz="2200">
                          <a:effectLst/>
                        </a:rPr>
                        <a:t> </a:t>
                      </a:r>
                      <a:endParaRPr lang="es-E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200">
                          <a:effectLst/>
                        </a:rPr>
                        <a:t>Unidad </a:t>
                      </a:r>
                      <a:endParaRPr lang="es-E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200">
                          <a:effectLst/>
                        </a:rPr>
                        <a:t>costo mensual</a:t>
                      </a:r>
                      <a:endParaRPr lang="es-E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200">
                          <a:effectLst/>
                        </a:rPr>
                        <a:t>costo anual</a:t>
                      </a:r>
                      <a:endParaRPr lang="es-E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2200" dirty="0">
                          <a:effectLst/>
                        </a:rPr>
                        <a:t>Costo total (2020-2025) 5 años</a:t>
                      </a:r>
                      <a:endParaRPr lang="es-E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63220">
                <a:tc>
                  <a:txBody>
                    <a:bodyPr/>
                    <a:lstStyle/>
                    <a:p>
                      <a:pPr algn="just">
                        <a:spcAft>
                          <a:spcPts val="0"/>
                        </a:spcAft>
                      </a:pPr>
                      <a:r>
                        <a:rPr lang="es-ES" sz="2200">
                          <a:effectLst/>
                        </a:rPr>
                        <a:t>Equipos contaminados con PCB</a:t>
                      </a:r>
                      <a:endParaRPr lang="es-E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200">
                          <a:effectLst/>
                        </a:rPr>
                        <a:t>1063</a:t>
                      </a:r>
                      <a:endParaRPr lang="es-E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200">
                          <a:effectLst/>
                        </a:rPr>
                        <a:t>65.480,8</a:t>
                      </a:r>
                      <a:endParaRPr lang="es-E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200">
                          <a:effectLst/>
                        </a:rPr>
                        <a:t>785.769,6</a:t>
                      </a:r>
                      <a:endParaRPr lang="es-E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S" sz="2200" dirty="0">
                          <a:effectLst/>
                        </a:rPr>
                        <a:t>3.928.848</a:t>
                      </a:r>
                      <a:endParaRPr lang="es-E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8785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CAPÍTULO I: INTRODUCCIÓN</a:t>
            </a:r>
            <a:br>
              <a:rPr lang="es-ES" b="1" dirty="0"/>
            </a:br>
            <a:endParaRPr lang="es-EC" dirty="0"/>
          </a:p>
        </p:txBody>
      </p:sp>
      <p:sp>
        <p:nvSpPr>
          <p:cNvPr id="3" name="Marcador de contenido 2"/>
          <p:cNvSpPr>
            <a:spLocks noGrp="1"/>
          </p:cNvSpPr>
          <p:nvPr>
            <p:ph idx="1"/>
          </p:nvPr>
        </p:nvSpPr>
        <p:spPr>
          <a:xfrm>
            <a:off x="606380" y="1812746"/>
            <a:ext cx="10515600" cy="4351338"/>
          </a:xfrm>
        </p:spPr>
        <p:txBody>
          <a:bodyPr/>
          <a:lstStyle/>
          <a:p>
            <a:pPr algn="just"/>
            <a:r>
              <a:rPr lang="es-ES" dirty="0"/>
              <a:t>Ecuador ratificó el convenio de Estocolmo en junio del 2004 y presentó su Plan Nacional de Implementación (PNI) en 2006. Uno de los objetivos de este PNI fue la eliminación de todos los PCB en el Ecuador para el año 2025, en el plan también se indica la necesidad de establecer sitios de almacenamiento temporal para equipos y aceites contaminados con PCB. </a:t>
            </a:r>
            <a:r>
              <a:rPr lang="es-EC" dirty="0"/>
              <a:t>( PNUD, 2013)</a:t>
            </a:r>
            <a:endParaRPr lang="es-ES" dirty="0"/>
          </a:p>
          <a:p>
            <a:pPr algn="just"/>
            <a:r>
              <a:rPr lang="es-ES" dirty="0"/>
              <a:t>A partir del PNI en Ecuador, en la Constitución 2008, en su capítulo II, artículo 15, se establece que los Contaminantes Orgánicos Persistentes (COP´s) están prohibidos en el país. </a:t>
            </a:r>
            <a:r>
              <a:rPr lang="es-EC" dirty="0"/>
              <a:t>( PNUD, 2013)</a:t>
            </a:r>
            <a:endParaRPr lang="es-ES" dirty="0"/>
          </a:p>
          <a:p>
            <a:pPr marL="0" indent="0">
              <a:buNone/>
            </a:pPr>
            <a:endParaRPr lang="es-EC" dirty="0"/>
          </a:p>
        </p:txBody>
      </p:sp>
    </p:spTree>
    <p:extLst>
      <p:ext uri="{BB962C8B-B14F-4D97-AF65-F5344CB8AC3E}">
        <p14:creationId xmlns:p14="http://schemas.microsoft.com/office/powerpoint/2010/main" val="312030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85000" lnSpcReduction="10000"/>
          </a:bodyPr>
          <a:lstStyle/>
          <a:p>
            <a:pPr marL="0" indent="0">
              <a:buNone/>
            </a:pPr>
            <a:r>
              <a:rPr lang="es-ES" b="1" dirty="0"/>
              <a:t>Inventario de PCB</a:t>
            </a:r>
          </a:p>
          <a:p>
            <a:pPr algn="just"/>
            <a:r>
              <a:rPr lang="es-ES" dirty="0" smtClean="0"/>
              <a:t>Para </a:t>
            </a:r>
            <a:r>
              <a:rPr lang="es-ES" dirty="0"/>
              <a:t>la conformación del Inventario de PCB a nivel nacional, en el sistema SNIS-PCB conforme las directrices de la Agencia de regulación y control de la electricidad (ARCONEL) y el Ministerio del Ambiente (MAE), se determinó un total de 216.632 equipos correspondientes a las empresas eléctricas a nivel nacional, hasta la presente fecha de la investigación en el sistema se encuentran ingresados 154.850 equipos lo que equivale al 71,48% del inventario y de este total los equipos caracterizados son: 90.348 equipos. </a:t>
            </a:r>
          </a:p>
          <a:p>
            <a:pPr algn="just"/>
            <a:r>
              <a:rPr lang="es-ES" dirty="0"/>
              <a:t>Una vez que los equipos han sido caracterizados se tiene una cantidad de 3.494 equipos contaminados con PCB registrados en el sistema informático con un peso de 436,4 toneladas.</a:t>
            </a:r>
          </a:p>
          <a:p>
            <a:pPr algn="just"/>
            <a:r>
              <a:rPr lang="es-ES" dirty="0"/>
              <a:t>Con esta cantidad de equipos y peso se puede determinar que tecnología de destrucción o tratamiento cuenta con la capacidad técnica para ser aplicada.</a:t>
            </a:r>
          </a:p>
          <a:p>
            <a:endParaRPr lang="es-ES" dirty="0"/>
          </a:p>
        </p:txBody>
      </p:sp>
      <p:sp>
        <p:nvSpPr>
          <p:cNvPr id="4" name="Título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t>CAPÍTULO VI: DISCUSIÓN </a:t>
            </a:r>
            <a:endParaRPr lang="es-ES" dirty="0" smtClean="0"/>
          </a:p>
        </p:txBody>
      </p:sp>
    </p:spTree>
    <p:extLst>
      <p:ext uri="{BB962C8B-B14F-4D97-AF65-F5344CB8AC3E}">
        <p14:creationId xmlns:p14="http://schemas.microsoft.com/office/powerpoint/2010/main" val="96332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pPr algn="just"/>
            <a:r>
              <a:rPr lang="es-ES" dirty="0"/>
              <a:t>Para la presente investigación se escogió dos tecnologías una de tratamiento y una de destrucción las mismas que están permitidas acorde a la normativa nacional y cuentan con la capacidad técnica para tratar aceites dieléctricos contaminados con PCB.</a:t>
            </a:r>
          </a:p>
          <a:p>
            <a:pPr algn="just"/>
            <a:r>
              <a:rPr lang="es-ES" dirty="0"/>
              <a:t>Las tecnologías seleccionadas son la declorinación y la incineración, se realizó una comparación en términos de eficiencia técnica y económica. La comparación de estas dos tecnologías han permitido analizar características específicas como: eficiencia, generación de desechos, posibilidad de reutilización de equipos y aceites, lugar del tratamiento, emisiones al ambiente y rendimiento. </a:t>
            </a:r>
          </a:p>
          <a:p>
            <a:pPr algn="just"/>
            <a:r>
              <a:rPr lang="es-ES" dirty="0"/>
              <a:t>Llegando a determinar que, con la cantidad y características del aceite dieléctrico inventariado se puede implementar la tecnología de la Declorinación. </a:t>
            </a:r>
          </a:p>
          <a:p>
            <a:endParaRPr lang="es-ES" dirty="0"/>
          </a:p>
        </p:txBody>
      </p:sp>
    </p:spTree>
    <p:extLst>
      <p:ext uri="{BB962C8B-B14F-4D97-AF65-F5344CB8AC3E}">
        <p14:creationId xmlns:p14="http://schemas.microsoft.com/office/powerpoint/2010/main" val="309615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7500" lnSpcReduction="20000"/>
          </a:bodyPr>
          <a:lstStyle/>
          <a:p>
            <a:pPr marL="0" indent="0">
              <a:buNone/>
            </a:pPr>
            <a:r>
              <a:rPr lang="es-ES" b="1" dirty="0"/>
              <a:t>Análisis comparativo de la viabilidad económica de las tecnologías </a:t>
            </a:r>
            <a:r>
              <a:rPr lang="es-ES" b="1" dirty="0" smtClean="0"/>
              <a:t>escogidas</a:t>
            </a:r>
          </a:p>
          <a:p>
            <a:pPr marL="0" indent="0">
              <a:buNone/>
            </a:pPr>
            <a:endParaRPr lang="es-ES" b="1" dirty="0"/>
          </a:p>
          <a:p>
            <a:pPr algn="just"/>
            <a:r>
              <a:rPr lang="es-ES" b="1" dirty="0"/>
              <a:t>     </a:t>
            </a:r>
            <a:r>
              <a:rPr lang="es-ES" dirty="0"/>
              <a:t>Se realizó la comparación de costos de cada tecnología y se calculó el costo de cada una, por la cantidad de aceite dieléctrico inventariado y caracterizado, arrojando un costo por las 436,37 toneladas de PCB de 638.489,5 dólares con la tecnología de Declorinación y con la Incineración un costo total de 1.723.727 dólares.      Estos costos incluyen el transporte con un gestor calificado.</a:t>
            </a:r>
          </a:p>
          <a:p>
            <a:pPr algn="just"/>
            <a:r>
              <a:rPr lang="es-ES" dirty="0"/>
              <a:t>     Otra opción para la gestión de PCB, fue el costo que involucra el almacenamiento de los mismos, acorde a lo mencionado en la normativa nacional sobre las condiciones técnicas y permisos ambientales de las bodegas que almacenen desechos peligrosos y que el poseedor no cuente y tenga que buscar este servicio, considerar el costo por almacenar las 436,37 toneladas sería de 3.928.848 dólares. Esta suma representa un costo muy alto dentro de la gestión de estos desechos y se debe considerar una oportuna caracterización de los equipos que aún faltan por inventariar y brindarles una gestión final adecuada técnica y económica conveniente para el país. </a:t>
            </a:r>
          </a:p>
          <a:p>
            <a:endParaRPr lang="es-ES" dirty="0"/>
          </a:p>
        </p:txBody>
      </p:sp>
    </p:spTree>
    <p:extLst>
      <p:ext uri="{BB962C8B-B14F-4D97-AF65-F5344CB8AC3E}">
        <p14:creationId xmlns:p14="http://schemas.microsoft.com/office/powerpoint/2010/main" val="19361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0010" y="2215724"/>
            <a:ext cx="11803380" cy="3691523"/>
          </a:xfrm>
          <a:prstGeom prst="rect">
            <a:avLst/>
          </a:prstGeom>
        </p:spPr>
        <p:txBody>
          <a:bodyPr wrap="square">
            <a:spAutoFit/>
          </a:bodyPr>
          <a:lstStyle/>
          <a:p>
            <a:pPr marL="342900" lvl="0" indent="-342900" algn="just">
              <a:lnSpc>
                <a:spcPct val="200000"/>
              </a:lnSpc>
              <a:spcAft>
                <a:spcPts val="0"/>
              </a:spcAft>
              <a:buFont typeface="Verdana" panose="020B0604030504040204" pitchFamily="34" charset="0"/>
              <a:buChar char="-"/>
            </a:pPr>
            <a:r>
              <a:rPr lang="es-ES" sz="2000" dirty="0" smtClean="0">
                <a:latin typeface="Arial" panose="020B0604020202020204" pitchFamily="34" charset="0"/>
                <a:ea typeface="Times New Roman" panose="02020603050405020304" pitchFamily="18" charset="0"/>
                <a:cs typeface="Times New Roman" panose="02020603050405020304" pitchFamily="18" charset="0"/>
              </a:rPr>
              <a:t>El </a:t>
            </a:r>
            <a:r>
              <a:rPr lang="es-ES" sz="2000" dirty="0">
                <a:latin typeface="Arial" panose="020B0604020202020204" pitchFamily="34" charset="0"/>
                <a:ea typeface="Times New Roman" panose="02020603050405020304" pitchFamily="18" charset="0"/>
                <a:cs typeface="Times New Roman" panose="02020603050405020304" pitchFamily="18" charset="0"/>
              </a:rPr>
              <a:t>inventario nacional de PCB contempla un número total de 216.632 equipos pertenecientes a las empresas eléctricas de distribución y generación, los mismos que deben ser registrados en la plataforma informática SNIS-PCB y caracterizados hasta el año 2020 acorde a la legislación específica de PCB que está vigente en el país. De este inventario se encuentran 154.850 equipos registrados, lo que equivale al 71,48 % del inventario total. De los equipos registrados, 90.346 están caracterizados y de los mismos 3.494 equipos poseen concentraciones mayores a 50 ppm de PCB. </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7239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t>CAPÍTULO VII: CONCLUSIONES</a:t>
            </a:r>
            <a:endParaRPr lang="es-ES" dirty="0" smtClean="0"/>
          </a:p>
        </p:txBody>
      </p:sp>
    </p:spTree>
    <p:extLst>
      <p:ext uri="{BB962C8B-B14F-4D97-AF65-F5344CB8AC3E}">
        <p14:creationId xmlns:p14="http://schemas.microsoft.com/office/powerpoint/2010/main" val="3534271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ángulo 2"/>
          <p:cNvSpPr/>
          <p:nvPr/>
        </p:nvSpPr>
        <p:spPr>
          <a:xfrm>
            <a:off x="1463040" y="2680960"/>
            <a:ext cx="8496300" cy="3076291"/>
          </a:xfrm>
          <a:prstGeom prst="rect">
            <a:avLst/>
          </a:prstGeom>
        </p:spPr>
        <p:txBody>
          <a:bodyPr wrap="square">
            <a:spAutoFit/>
          </a:bodyPr>
          <a:lstStyle/>
          <a:p>
            <a:pPr marL="342900" lvl="0" indent="-342900" algn="just">
              <a:lnSpc>
                <a:spcPct val="200000"/>
              </a:lnSpc>
              <a:spcAft>
                <a:spcPts val="0"/>
              </a:spcAft>
              <a:buFont typeface="Verdana" panose="020B0604030504040204" pitchFamily="34" charset="0"/>
              <a:buChar char="-"/>
            </a:pPr>
            <a:r>
              <a:rPr lang="es-ES" sz="2000" dirty="0">
                <a:latin typeface="Arial" panose="020B0604020202020204" pitchFamily="34" charset="0"/>
                <a:ea typeface="Times New Roman" panose="02020603050405020304" pitchFamily="18" charset="0"/>
                <a:cs typeface="Times New Roman" panose="02020603050405020304" pitchFamily="18" charset="0"/>
              </a:rPr>
              <a:t>Las especificaciones técnicas mínimas requeridas a cantidad y peso de aceite dieléctrico y equipos contaminados con  PCB, concentración máxima, condiciones físicas del lugar para realizar el tratamiento, asi como las especificaciones técnicas del proceso, determinan que el tratamiento más conveniente es la Declorinación.</a:t>
            </a:r>
          </a:p>
        </p:txBody>
      </p:sp>
    </p:spTree>
    <p:extLst>
      <p:ext uri="{BB962C8B-B14F-4D97-AF65-F5344CB8AC3E}">
        <p14:creationId xmlns:p14="http://schemas.microsoft.com/office/powerpoint/2010/main" val="326774569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95663" y="2606798"/>
            <a:ext cx="10698480" cy="1843518"/>
          </a:xfrm>
          <a:prstGeom prst="rect">
            <a:avLst/>
          </a:prstGeom>
        </p:spPr>
        <p:txBody>
          <a:bodyPr wrap="square">
            <a:spAutoFit/>
          </a:bodyPr>
          <a:lstStyle/>
          <a:p>
            <a:pPr marL="342900" indent="-342900" algn="just">
              <a:lnSpc>
                <a:spcPct val="200000"/>
              </a:lnSpc>
              <a:buFont typeface="Verdana" panose="020B0604030504040204" pitchFamily="34" charset="0"/>
              <a:buChar char="-"/>
            </a:pPr>
            <a:r>
              <a:rPr lang="es-ES" sz="2000" dirty="0">
                <a:latin typeface="Arial" panose="020B0604020202020204" pitchFamily="34" charset="0"/>
                <a:ea typeface="Times New Roman" panose="02020603050405020304" pitchFamily="18" charset="0"/>
                <a:cs typeface="Times New Roman" panose="02020603050405020304" pitchFamily="18" charset="0"/>
              </a:rPr>
              <a:t>La tecnología de Declorinación presenta la mejor oferta económica para la disposición final de las 436,37 toneladas de PCB por un costo de 638.489,5 dólares respecto a la tecnología de incineración la cual arroja un monto de 1.723.727 dólares. </a:t>
            </a:r>
          </a:p>
        </p:txBody>
      </p:sp>
    </p:spTree>
    <p:extLst>
      <p:ext uri="{BB962C8B-B14F-4D97-AF65-F5344CB8AC3E}">
        <p14:creationId xmlns:p14="http://schemas.microsoft.com/office/powerpoint/2010/main" val="120507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9943" y="1636939"/>
            <a:ext cx="11092543" cy="4351338"/>
          </a:xfrm>
        </p:spPr>
        <p:txBody>
          <a:bodyPr>
            <a:noAutofit/>
          </a:bodyPr>
          <a:lstStyle/>
          <a:p>
            <a:pPr marL="342900" indent="-342900" algn="just">
              <a:lnSpc>
                <a:spcPct val="200000"/>
              </a:lnSpc>
              <a:buFont typeface="Verdana" panose="020B0604030504040204" pitchFamily="34" charset="0"/>
              <a:buChar char="-"/>
            </a:pPr>
            <a:r>
              <a:rPr lang="es-ES" sz="1800" dirty="0">
                <a:latin typeface="Arial" panose="020B0604020202020204" pitchFamily="34" charset="0"/>
                <a:ea typeface="Times New Roman" panose="02020603050405020304" pitchFamily="18" charset="0"/>
                <a:cs typeface="Times New Roman" panose="02020603050405020304" pitchFamily="18" charset="0"/>
              </a:rPr>
              <a:t>En la presente investigación se realizó una comparación de los costos de las tecnologías escogidas así como los costos de almacenamiento, la caracterización oportuna hasta el año 2020 de los equipos, permite ahorrar el costo de almacenamiento con un gestor ambiental  para empresas particulares y eléctricas.</a:t>
            </a:r>
          </a:p>
          <a:p>
            <a:pPr marL="342900" indent="-342900" algn="just">
              <a:lnSpc>
                <a:spcPct val="200000"/>
              </a:lnSpc>
              <a:buFont typeface="Verdana" panose="020B0604030504040204" pitchFamily="34" charset="0"/>
              <a:buChar char="-"/>
            </a:pPr>
            <a:r>
              <a:rPr lang="es-ES" sz="1800" dirty="0" smtClean="0">
                <a:latin typeface="Arial" panose="020B0604020202020204" pitchFamily="34" charset="0"/>
                <a:ea typeface="Times New Roman" panose="02020603050405020304" pitchFamily="18" charset="0"/>
                <a:cs typeface="Times New Roman" panose="02020603050405020304" pitchFamily="18" charset="0"/>
              </a:rPr>
              <a:t>El </a:t>
            </a:r>
            <a:r>
              <a:rPr lang="es-ES" sz="1800" dirty="0">
                <a:latin typeface="Arial" panose="020B0604020202020204" pitchFamily="34" charset="0"/>
                <a:ea typeface="Times New Roman" panose="02020603050405020304" pitchFamily="18" charset="0"/>
                <a:cs typeface="Times New Roman" panose="02020603050405020304" pitchFamily="18" charset="0"/>
              </a:rPr>
              <a:t>proceso de declorinación no genera residuos secundarios ya que el aceite del cual ha sido extraído el PCB, se puede usar como combustible en el proceso de coprocesamiento en plantas cementeras, adicional en el caso de las carcasas, estas pueden gestionarse como chatarras o pueden volver a uso, de poseer las características técnicas necesarias, lo que favorece al poseedor.</a:t>
            </a:r>
          </a:p>
        </p:txBody>
      </p:sp>
    </p:spTree>
    <p:extLst>
      <p:ext uri="{BB962C8B-B14F-4D97-AF65-F5344CB8AC3E}">
        <p14:creationId xmlns:p14="http://schemas.microsoft.com/office/powerpoint/2010/main" val="3524726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CAPÍTULO VIII: RECOMENDACIONES</a:t>
            </a:r>
            <a:br>
              <a:rPr lang="es-ES" b="1" dirty="0" smtClean="0"/>
            </a:br>
            <a:endParaRPr lang="es-ES" dirty="0"/>
          </a:p>
        </p:txBody>
      </p:sp>
      <p:sp>
        <p:nvSpPr>
          <p:cNvPr id="3" name="Marcador de contenido 2"/>
          <p:cNvSpPr>
            <a:spLocks noGrp="1"/>
          </p:cNvSpPr>
          <p:nvPr>
            <p:ph idx="1"/>
          </p:nvPr>
        </p:nvSpPr>
        <p:spPr/>
        <p:txBody>
          <a:bodyPr/>
          <a:lstStyle/>
          <a:p>
            <a:pPr marL="342900" indent="-342900" algn="just">
              <a:lnSpc>
                <a:spcPct val="200000"/>
              </a:lnSpc>
              <a:buFont typeface="Verdana" panose="020B0604030504040204" pitchFamily="34" charset="0"/>
              <a:buChar char="-"/>
            </a:pPr>
            <a:r>
              <a:rPr lang="es-ES" sz="1800" dirty="0">
                <a:latin typeface="Arial" panose="020B0604020202020204" pitchFamily="34" charset="0"/>
                <a:ea typeface="Times New Roman" panose="02020603050405020304" pitchFamily="18" charset="0"/>
                <a:cs typeface="Times New Roman" panose="02020603050405020304" pitchFamily="18" charset="0"/>
              </a:rPr>
              <a:t>Es oportuno que las empresas eléctricas y poseedores particulares unan esfuerzos para alcanzar las metas de inventario y caracterización establecidas en la normativa nacional hasta el año 2020 y buscar la opción técnica y económica más conveniente para la gestión final de estos desechos peligrosos en el país.</a:t>
            </a:r>
          </a:p>
          <a:p>
            <a:endParaRPr lang="es-ES" dirty="0"/>
          </a:p>
        </p:txBody>
      </p:sp>
    </p:spTree>
    <p:extLst>
      <p:ext uri="{BB962C8B-B14F-4D97-AF65-F5344CB8AC3E}">
        <p14:creationId xmlns:p14="http://schemas.microsoft.com/office/powerpoint/2010/main" val="8751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86022" y="2659063"/>
            <a:ext cx="10515600" cy="1500187"/>
          </a:xfrm>
        </p:spPr>
        <p:txBody>
          <a:bodyPr>
            <a:normAutofit/>
          </a:bodyPr>
          <a:lstStyle/>
          <a:p>
            <a:r>
              <a:rPr lang="es-ES" sz="5000" b="1" dirty="0" smtClean="0">
                <a:solidFill>
                  <a:schemeClr val="bg1"/>
                </a:solidFill>
              </a:rPr>
              <a:t>Gracias.</a:t>
            </a:r>
            <a:endParaRPr lang="es-ES" sz="5000" b="1" dirty="0">
              <a:solidFill>
                <a:schemeClr val="bg1"/>
              </a:solidFill>
            </a:endParaRPr>
          </a:p>
        </p:txBody>
      </p:sp>
    </p:spTree>
    <p:extLst>
      <p:ext uri="{BB962C8B-B14F-4D97-AF65-F5344CB8AC3E}">
        <p14:creationId xmlns:p14="http://schemas.microsoft.com/office/powerpoint/2010/main" val="57445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1986" y="2108960"/>
            <a:ext cx="5446690" cy="3815321"/>
          </a:xfrm>
        </p:spPr>
        <p:txBody>
          <a:bodyPr>
            <a:normAutofit fontScale="77500" lnSpcReduction="20000"/>
          </a:bodyPr>
          <a:lstStyle/>
          <a:p>
            <a:pPr lvl="1"/>
            <a:r>
              <a:rPr lang="es-ES" b="1" dirty="0"/>
              <a:t>Planteamiento del problema</a:t>
            </a:r>
          </a:p>
          <a:p>
            <a:pPr marL="0" indent="0" algn="just">
              <a:buNone/>
            </a:pPr>
            <a:r>
              <a:rPr lang="es-ES" dirty="0" smtClean="0"/>
              <a:t>El </a:t>
            </a:r>
            <a:r>
              <a:rPr lang="es-ES" dirty="0"/>
              <a:t>país no cuenta con una opción tecnológica adecuada en términos de eficiencia y efectividad para la gestión de aceites dieléctricos contaminados con PCB (concentración mayor a 50 ppm). </a:t>
            </a:r>
            <a:r>
              <a:rPr lang="es-EC" dirty="0"/>
              <a:t>(Ministerio del Ambiente, 2016)</a:t>
            </a:r>
            <a:r>
              <a:rPr lang="es-ES" dirty="0"/>
              <a:t>. Mediante el análisis de información disponible y estudio de las experiencias de otros países de la región, podemos obtener antecedentes útiles, para realizar un análisis de factibilidad económica de tecnologías que se pueden replicar en el Ecuador, para la disposición final de estos desechos peligrosos.</a:t>
            </a:r>
          </a:p>
          <a:p>
            <a:endParaRPr lang="es-ES" dirty="0"/>
          </a:p>
        </p:txBody>
      </p:sp>
      <p:pic>
        <p:nvPicPr>
          <p:cNvPr id="4" name="Imagen 3"/>
          <p:cNvPicPr>
            <a:picLocks noChangeAspect="1"/>
          </p:cNvPicPr>
          <p:nvPr/>
        </p:nvPicPr>
        <p:blipFill>
          <a:blip r:embed="rId2"/>
          <a:stretch>
            <a:fillRect/>
          </a:stretch>
        </p:blipFill>
        <p:spPr>
          <a:xfrm>
            <a:off x="6195878" y="2298410"/>
            <a:ext cx="5132791" cy="2672836"/>
          </a:xfrm>
          <a:prstGeom prst="rect">
            <a:avLst/>
          </a:prstGeom>
        </p:spPr>
      </p:pic>
      <p:sp>
        <p:nvSpPr>
          <p:cNvPr id="5" name="CuadroTexto 4"/>
          <p:cNvSpPr txBox="1"/>
          <p:nvPr/>
        </p:nvSpPr>
        <p:spPr>
          <a:xfrm>
            <a:off x="6195878" y="5100034"/>
            <a:ext cx="3038274" cy="307777"/>
          </a:xfrm>
          <a:prstGeom prst="rect">
            <a:avLst/>
          </a:prstGeom>
          <a:noFill/>
        </p:spPr>
        <p:txBody>
          <a:bodyPr wrap="square" rtlCol="0">
            <a:spAutoFit/>
          </a:bodyPr>
          <a:lstStyle/>
          <a:p>
            <a:r>
              <a:rPr lang="es-ES" sz="1400" dirty="0" smtClean="0"/>
              <a:t>FUENTE: Proyecto PCB, 2016</a:t>
            </a:r>
            <a:endParaRPr lang="es-ES" sz="1400" dirty="0"/>
          </a:p>
        </p:txBody>
      </p:sp>
    </p:spTree>
    <p:extLst>
      <p:ext uri="{BB962C8B-B14F-4D97-AF65-F5344CB8AC3E}">
        <p14:creationId xmlns:p14="http://schemas.microsoft.com/office/powerpoint/2010/main" val="391532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r>
              <a:rPr lang="es-ES" b="1" dirty="0"/>
              <a:t>Objetivo General </a:t>
            </a:r>
          </a:p>
          <a:p>
            <a:pPr lvl="0"/>
            <a:r>
              <a:rPr lang="es-ES" dirty="0"/>
              <a:t>Desarrollar una propuesta de factibilidad económica para tecnologías disponibles de tratamiento y/o eliminación de aceites dieléctricos contaminados con PCB en el Ecuador.</a:t>
            </a:r>
          </a:p>
          <a:p>
            <a:endParaRPr lang="es-ES" dirty="0" smtClean="0"/>
          </a:p>
          <a:p>
            <a:r>
              <a:rPr lang="es-ES" b="1" dirty="0"/>
              <a:t>Objetivos Específicos </a:t>
            </a:r>
          </a:p>
          <a:p>
            <a:pPr lvl="0"/>
            <a:r>
              <a:rPr lang="es-ES" dirty="0"/>
              <a:t>Establecer un inventario de transformadores y tanques con aceite dieléctrico contaminado con PCB (caracterizados) en las empresas eléctricas a nivel nacional.</a:t>
            </a:r>
          </a:p>
          <a:p>
            <a:pPr lvl="0"/>
            <a:r>
              <a:rPr lang="es-ES" dirty="0"/>
              <a:t>Comparar las tecnologías disponibles para el tratamiento y/o eliminación de aceite contaminado con PCB vs el almacenamiento contempladas en la legislación ecuatoriana.</a:t>
            </a:r>
          </a:p>
          <a:p>
            <a:endParaRPr lang="es-ES" dirty="0"/>
          </a:p>
        </p:txBody>
      </p:sp>
      <p:sp>
        <p:nvSpPr>
          <p:cNvPr id="4" name="Título 1"/>
          <p:cNvSpPr>
            <a:spLocks noGrp="1"/>
          </p:cNvSpPr>
          <p:nvPr>
            <p:ph type="title"/>
          </p:nvPr>
        </p:nvSpPr>
        <p:spPr/>
        <p:txBody>
          <a:bodyPr/>
          <a:lstStyle/>
          <a:p>
            <a:r>
              <a:rPr lang="es-ES" b="1" dirty="0"/>
              <a:t>CAPÍTULO </a:t>
            </a:r>
            <a:r>
              <a:rPr lang="es-ES" b="1" dirty="0" smtClean="0"/>
              <a:t>II: OBJETIVOS</a:t>
            </a:r>
            <a:r>
              <a:rPr lang="es-ES" b="1" dirty="0"/>
              <a:t/>
            </a:r>
            <a:br>
              <a:rPr lang="es-ES" b="1" dirty="0"/>
            </a:br>
            <a:endParaRPr lang="es-EC" dirty="0"/>
          </a:p>
        </p:txBody>
      </p:sp>
    </p:spTree>
    <p:extLst>
      <p:ext uri="{BB962C8B-B14F-4D97-AF65-F5344CB8AC3E}">
        <p14:creationId xmlns:p14="http://schemas.microsoft.com/office/powerpoint/2010/main" val="306472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0" y="1283270"/>
            <a:ext cx="12197165" cy="1075518"/>
          </a:xfrm>
        </p:spPr>
        <p:txBody>
          <a:bodyPr>
            <a:normAutofit/>
          </a:bodyPr>
          <a:lstStyle/>
          <a:p>
            <a:r>
              <a:rPr lang="es-EC" altLang="es-EC" sz="2600" b="1" dirty="0" smtClean="0">
                <a:latin typeface="Arial" panose="020B0604020202020204" pitchFamily="34" charset="0"/>
                <a:cs typeface="Arial" panose="020B0604020202020204" pitchFamily="34" charset="0"/>
              </a:rPr>
              <a:t>Bifenilos policlorados (PCB) – Contaminantes orgánicos persistentes (COP)</a:t>
            </a:r>
          </a:p>
        </p:txBody>
      </p:sp>
      <p:sp>
        <p:nvSpPr>
          <p:cNvPr id="3" name="Marcador de posición de contenido 2"/>
          <p:cNvSpPr>
            <a:spLocks noGrp="1"/>
          </p:cNvSpPr>
          <p:nvPr>
            <p:ph idx="1"/>
          </p:nvPr>
        </p:nvSpPr>
        <p:spPr>
          <a:xfrm>
            <a:off x="799564" y="2971156"/>
            <a:ext cx="4876800" cy="2016480"/>
          </a:xfrm>
        </p:spPr>
        <p:txBody>
          <a:bodyPr>
            <a:normAutofit fontScale="25000" lnSpcReduction="20000"/>
          </a:bodyPr>
          <a:lstStyle/>
          <a:p>
            <a:pPr>
              <a:lnSpc>
                <a:spcPct val="170000"/>
              </a:lnSpc>
            </a:pPr>
            <a:r>
              <a:rPr lang="es-ES" sz="8000" noProof="1" smtClean="0">
                <a:latin typeface="Arial" panose="020B0604020202020204" pitchFamily="34" charset="0"/>
                <a:cs typeface="Arial" panose="020B0604020202020204" pitchFamily="34" charset="0"/>
              </a:rPr>
              <a:t>Estructuras organocloradas</a:t>
            </a:r>
          </a:p>
          <a:p>
            <a:pPr>
              <a:lnSpc>
                <a:spcPct val="170000"/>
              </a:lnSpc>
            </a:pPr>
            <a:r>
              <a:rPr lang="es-ES" sz="8000" noProof="1" smtClean="0">
                <a:latin typeface="Arial" panose="020B0604020202020204" pitchFamily="34" charset="0"/>
                <a:cs typeface="Arial" panose="020B0604020202020204" pitchFamily="34" charset="0"/>
              </a:rPr>
              <a:t>2 anillos de benceno unidos por un enlace carbono-carbono, </a:t>
            </a:r>
          </a:p>
          <a:p>
            <a:pPr>
              <a:lnSpc>
                <a:spcPct val="170000"/>
              </a:lnSpc>
            </a:pPr>
            <a:r>
              <a:rPr lang="es-ES" sz="8000" noProof="1">
                <a:latin typeface="Arial" panose="020B0604020202020204" pitchFamily="34" charset="0"/>
                <a:cs typeface="Arial" panose="020B0604020202020204" pitchFamily="34" charset="0"/>
              </a:rPr>
              <a:t>S</a:t>
            </a:r>
            <a:r>
              <a:rPr lang="es-ES" sz="8000" noProof="1" smtClean="0">
                <a:latin typeface="Arial" panose="020B0604020202020204" pitchFamily="34" charset="0"/>
                <a:cs typeface="Arial" panose="020B0604020202020204" pitchFamily="34" charset="0"/>
              </a:rPr>
              <a:t>ustitución de un átomo de hidrógeno por un átomo de cloro en una o mas de las 10 posiciones del bienilo.</a:t>
            </a:r>
            <a:endParaRPr lang="es-ES" sz="8000" noProof="1">
              <a:latin typeface="Arial" panose="020B0604020202020204" pitchFamily="34" charset="0"/>
              <a:cs typeface="Arial" panose="020B0604020202020204" pitchFamily="34" charset="0"/>
            </a:endParaRPr>
          </a:p>
          <a:p>
            <a:pPr marL="0" indent="0" algn="l" defTabSz="914400">
              <a:lnSpc>
                <a:spcPct val="150000"/>
              </a:lnSpc>
              <a:spcBef>
                <a:spcPts val="0"/>
              </a:spcBef>
              <a:buNone/>
            </a:pPr>
            <a:endParaRPr lang="es-ES" noProof="1" smtClean="0"/>
          </a:p>
          <a:p>
            <a:pPr marL="0" indent="0" algn="l" defTabSz="914400">
              <a:lnSpc>
                <a:spcPct val="150000"/>
              </a:lnSpc>
              <a:spcBef>
                <a:spcPts val="0"/>
              </a:spcBef>
              <a:buNone/>
            </a:pPr>
            <a:endParaRPr lang="es-ES" noProof="1" smtClean="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170" y="2693739"/>
            <a:ext cx="5670822" cy="2334488"/>
          </a:xfrm>
          <a:prstGeom prst="rect">
            <a:avLst/>
          </a:prstGeom>
        </p:spPr>
      </p:pic>
      <p:sp>
        <p:nvSpPr>
          <p:cNvPr id="9" name="CuadroTexto 8"/>
          <p:cNvSpPr txBox="1"/>
          <p:nvPr/>
        </p:nvSpPr>
        <p:spPr>
          <a:xfrm>
            <a:off x="8132617" y="5304350"/>
            <a:ext cx="1911927" cy="369332"/>
          </a:xfrm>
          <a:prstGeom prst="rect">
            <a:avLst/>
          </a:prstGeom>
          <a:noFill/>
        </p:spPr>
        <p:txBody>
          <a:bodyPr wrap="square" rtlCol="0">
            <a:spAutoFit/>
          </a:bodyPr>
          <a:lstStyle/>
          <a:p>
            <a:r>
              <a:rPr lang="es-ES" b="1" dirty="0" smtClean="0">
                <a:solidFill>
                  <a:srgbClr val="0070C0"/>
                </a:solidFill>
              </a:rPr>
              <a:t>209 CONGÉNERES</a:t>
            </a:r>
            <a:endParaRPr lang="es-ES" b="1" dirty="0">
              <a:solidFill>
                <a:srgbClr val="0070C0"/>
              </a:solidFill>
            </a:endParaRPr>
          </a:p>
        </p:txBody>
      </p:sp>
      <p:sp>
        <p:nvSpPr>
          <p:cNvPr id="6" name="Título 1"/>
          <p:cNvSpPr txBox="1">
            <a:spLocks/>
          </p:cNvSpPr>
          <p:nvPr/>
        </p:nvSpPr>
        <p:spPr>
          <a:xfrm>
            <a:off x="232893" y="1333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t>CAPÍTULO III: MARCO TEÓRICO</a:t>
            </a:r>
            <a:endParaRPr lang="es-ES" dirty="0" smtClean="0"/>
          </a:p>
        </p:txBody>
      </p:sp>
    </p:spTree>
    <p:extLst>
      <p:ext uri="{BB962C8B-B14F-4D97-AF65-F5344CB8AC3E}">
        <p14:creationId xmlns:p14="http://schemas.microsoft.com/office/powerpoint/2010/main" val="209073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471925" y="1690688"/>
            <a:ext cx="4474928" cy="1584325"/>
          </a:xfrm>
        </p:spPr>
        <p:txBody>
          <a:bodyPr>
            <a:noAutofit/>
          </a:bodyPr>
          <a:lstStyle/>
          <a:p>
            <a:pPr marL="0" indent="0" algn="just" defTabSz="914400">
              <a:lnSpc>
                <a:spcPct val="150000"/>
              </a:lnSpc>
              <a:spcBef>
                <a:spcPts val="0"/>
              </a:spcBef>
              <a:buNone/>
            </a:pPr>
            <a:r>
              <a:rPr lang="es-ES" b="1" noProof="1" smtClean="0"/>
              <a:t>PCB incorporados al aceite dieléctrico en los años 70`s, </a:t>
            </a:r>
          </a:p>
          <a:p>
            <a:pPr marL="0" indent="0" algn="l" defTabSz="914400">
              <a:lnSpc>
                <a:spcPct val="150000"/>
              </a:lnSpc>
              <a:spcBef>
                <a:spcPts val="0"/>
              </a:spcBef>
              <a:buNone/>
            </a:pPr>
            <a:endParaRPr lang="es-ES" noProof="1" smtClean="0"/>
          </a:p>
        </p:txBody>
      </p:sp>
      <p:sp>
        <p:nvSpPr>
          <p:cNvPr id="12" name="Marcador de posición de contenido 2"/>
          <p:cNvSpPr txBox="1">
            <a:spLocks/>
          </p:cNvSpPr>
          <p:nvPr/>
        </p:nvSpPr>
        <p:spPr>
          <a:xfrm>
            <a:off x="665108" y="5725629"/>
            <a:ext cx="4474928" cy="80869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ct val="30000"/>
              </a:spcBef>
              <a:spcAft>
                <a:spcPts val="1200"/>
              </a:spcAft>
              <a:buFont typeface="Arial" panose="020B0604020202020204" pitchFamily="34" charset="0"/>
              <a:buNone/>
              <a:defRPr sz="1600" kern="1200">
                <a:solidFill>
                  <a:schemeClr val="bg1">
                    <a:lumMod val="50000"/>
                  </a:schemeClr>
                </a:solidFill>
                <a:latin typeface="+mn-lt"/>
                <a:ea typeface="+mn-ea"/>
                <a:cs typeface="+mn-cs"/>
              </a:defRPr>
            </a:lvl1pPr>
            <a:lvl2pPr marL="685800" indent="-228600" algn="l" defTabSz="914400" rtl="0" eaLnBrk="1" latinLnBrk="0" hangingPunct="1">
              <a:lnSpc>
                <a:spcPct val="150000"/>
              </a:lnSpc>
              <a:spcBef>
                <a:spcPct val="30000"/>
              </a:spcBef>
              <a:spcAft>
                <a:spcPts val="1200"/>
              </a:spcAft>
              <a:buFont typeface="Arial" panose="020B0604020202020204" pitchFamily="34" charset="0"/>
              <a:buChar char="•"/>
              <a:defRPr sz="1400" kern="1200">
                <a:solidFill>
                  <a:schemeClr val="bg1">
                    <a:lumMod val="50000"/>
                  </a:schemeClr>
                </a:solidFill>
                <a:latin typeface="+mn-lt"/>
                <a:ea typeface="+mn-ea"/>
                <a:cs typeface="+mn-cs"/>
              </a:defRPr>
            </a:lvl2pPr>
            <a:lvl3pPr marL="1143000" indent="-228600" algn="l" defTabSz="914400" rtl="0" eaLnBrk="1" latinLnBrk="0" hangingPunct="1">
              <a:lnSpc>
                <a:spcPct val="150000"/>
              </a:lnSpc>
              <a:spcBef>
                <a:spcPct val="30000"/>
              </a:spcBef>
              <a:spcAft>
                <a:spcPts val="1200"/>
              </a:spcAft>
              <a:buFont typeface="Arial" panose="020B0604020202020204" pitchFamily="34" charset="0"/>
              <a:buChar char="•"/>
              <a:defRPr sz="1200" kern="1200">
                <a:solidFill>
                  <a:schemeClr val="bg1">
                    <a:lumMod val="50000"/>
                  </a:schemeClr>
                </a:solidFill>
                <a:latin typeface="+mn-lt"/>
                <a:ea typeface="+mn-ea"/>
                <a:cs typeface="+mn-cs"/>
              </a:defRPr>
            </a:lvl3pPr>
            <a:lvl4pPr marL="16002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b="1" noProof="1" smtClean="0"/>
              <a:t>Estas propiedades le han dado 4 carcaterísticas importantes a nivel ambiental</a:t>
            </a:r>
          </a:p>
        </p:txBody>
      </p:sp>
      <p:sp>
        <p:nvSpPr>
          <p:cNvPr id="13" name="Rectángulo 12"/>
          <p:cNvSpPr/>
          <p:nvPr/>
        </p:nvSpPr>
        <p:spPr>
          <a:xfrm>
            <a:off x="7856450" y="1515747"/>
            <a:ext cx="4164099" cy="830997"/>
          </a:xfrm>
          <a:prstGeom prst="rect">
            <a:avLst/>
          </a:prstGeom>
        </p:spPr>
        <p:txBody>
          <a:bodyPr wrap="square">
            <a:spAutoFit/>
          </a:bodyPr>
          <a:lstStyle/>
          <a:p>
            <a:pPr lvl="0" algn="just"/>
            <a:r>
              <a:rPr lang="es-ES" sz="1600" b="1" dirty="0" smtClean="0">
                <a:solidFill>
                  <a:schemeClr val="tx1">
                    <a:lumMod val="65000"/>
                    <a:lumOff val="35000"/>
                  </a:schemeClr>
                </a:solidFill>
              </a:rPr>
              <a:t>Alta </a:t>
            </a:r>
            <a:r>
              <a:rPr lang="es-ES" sz="1600" b="1" dirty="0">
                <a:solidFill>
                  <a:schemeClr val="tx1">
                    <a:lumMod val="65000"/>
                    <a:lumOff val="35000"/>
                  </a:schemeClr>
                </a:solidFill>
              </a:rPr>
              <a:t>estabilidad al calor y su descomposición </a:t>
            </a:r>
            <a:r>
              <a:rPr lang="es-ES" sz="1600" b="1" dirty="0" smtClean="0">
                <a:solidFill>
                  <a:schemeClr val="tx1">
                    <a:lumMod val="65000"/>
                    <a:lumOff val="35000"/>
                  </a:schemeClr>
                </a:solidFill>
              </a:rPr>
              <a:t>a </a:t>
            </a:r>
            <a:r>
              <a:rPr lang="es-ES" sz="1600" b="1" dirty="0">
                <a:solidFill>
                  <a:schemeClr val="tx1">
                    <a:lumMod val="65000"/>
                    <a:lumOff val="35000"/>
                  </a:schemeClr>
                </a:solidFill>
              </a:rPr>
              <a:t>temperaturas mayores a 1200 ºC</a:t>
            </a:r>
          </a:p>
        </p:txBody>
      </p:sp>
      <p:sp>
        <p:nvSpPr>
          <p:cNvPr id="14" name="Elipse 13"/>
          <p:cNvSpPr/>
          <p:nvPr/>
        </p:nvSpPr>
        <p:spPr>
          <a:xfrm>
            <a:off x="5528612" y="2402937"/>
            <a:ext cx="2875252" cy="2875252"/>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6" name="Rectángulo 15"/>
          <p:cNvSpPr/>
          <p:nvPr/>
        </p:nvSpPr>
        <p:spPr>
          <a:xfrm>
            <a:off x="9267992" y="3008500"/>
            <a:ext cx="2628476" cy="338554"/>
          </a:xfrm>
          <a:prstGeom prst="rect">
            <a:avLst/>
          </a:prstGeom>
        </p:spPr>
        <p:txBody>
          <a:bodyPr wrap="none">
            <a:spAutoFit/>
          </a:bodyPr>
          <a:lstStyle/>
          <a:p>
            <a:pPr algn="just">
              <a:spcBef>
                <a:spcPts val="0"/>
              </a:spcBef>
            </a:pPr>
            <a:r>
              <a:rPr lang="es-ES" sz="1600" b="1" dirty="0">
                <a:solidFill>
                  <a:schemeClr val="tx1">
                    <a:lumMod val="65000"/>
                    <a:lumOff val="35000"/>
                  </a:schemeClr>
                </a:solidFill>
              </a:rPr>
              <a:t>Conductibilidad eléctrica </a:t>
            </a:r>
          </a:p>
        </p:txBody>
      </p:sp>
      <p:sp>
        <p:nvSpPr>
          <p:cNvPr id="17" name="Rectángulo 16"/>
          <p:cNvSpPr/>
          <p:nvPr/>
        </p:nvSpPr>
        <p:spPr>
          <a:xfrm>
            <a:off x="9110866" y="4223457"/>
            <a:ext cx="2905411" cy="830997"/>
          </a:xfrm>
          <a:prstGeom prst="rect">
            <a:avLst/>
          </a:prstGeom>
        </p:spPr>
        <p:txBody>
          <a:bodyPr wrap="square">
            <a:spAutoFit/>
          </a:bodyPr>
          <a:lstStyle/>
          <a:p>
            <a:pPr lvl="0"/>
            <a:r>
              <a:rPr lang="es-ES" sz="1600" b="1" dirty="0">
                <a:solidFill>
                  <a:schemeClr val="tx1">
                    <a:lumMod val="65000"/>
                    <a:lumOff val="35000"/>
                  </a:schemeClr>
                </a:solidFill>
              </a:rPr>
              <a:t>Insolubles en agua y altamente solubles en grasas.</a:t>
            </a:r>
          </a:p>
        </p:txBody>
      </p:sp>
      <p:sp>
        <p:nvSpPr>
          <p:cNvPr id="18" name="Rectángulo 17"/>
          <p:cNvSpPr/>
          <p:nvPr/>
        </p:nvSpPr>
        <p:spPr>
          <a:xfrm>
            <a:off x="8332143" y="5884503"/>
            <a:ext cx="3514523" cy="584775"/>
          </a:xfrm>
          <a:prstGeom prst="rect">
            <a:avLst/>
          </a:prstGeom>
        </p:spPr>
        <p:txBody>
          <a:bodyPr wrap="square">
            <a:spAutoFit/>
          </a:bodyPr>
          <a:lstStyle/>
          <a:p>
            <a:r>
              <a:rPr lang="es-ES" sz="1600" b="1" dirty="0" smtClean="0">
                <a:solidFill>
                  <a:schemeClr val="tx1">
                    <a:lumMod val="65000"/>
                    <a:lumOff val="35000"/>
                  </a:schemeClr>
                </a:solidFill>
              </a:rPr>
              <a:t>Altamente resistentes a ataques químicos y biológicos</a:t>
            </a:r>
            <a:r>
              <a:rPr lang="es-ES" sz="1600" b="1" dirty="0" smtClean="0"/>
              <a:t>.</a:t>
            </a:r>
            <a:endParaRPr lang="es-ES" sz="1600" dirty="0"/>
          </a:p>
        </p:txBody>
      </p:sp>
      <p:sp>
        <p:nvSpPr>
          <p:cNvPr id="19" name="Flecha derecha 18"/>
          <p:cNvSpPr/>
          <p:nvPr/>
        </p:nvSpPr>
        <p:spPr>
          <a:xfrm>
            <a:off x="5558690" y="1805409"/>
            <a:ext cx="2265150"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bajo 19"/>
          <p:cNvSpPr/>
          <p:nvPr/>
        </p:nvSpPr>
        <p:spPr>
          <a:xfrm>
            <a:off x="10567843" y="2479137"/>
            <a:ext cx="309707" cy="395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abajo 20"/>
          <p:cNvSpPr/>
          <p:nvPr/>
        </p:nvSpPr>
        <p:spPr>
          <a:xfrm>
            <a:off x="10567843" y="3604320"/>
            <a:ext cx="309707" cy="395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Flecha abajo 22"/>
          <p:cNvSpPr/>
          <p:nvPr/>
        </p:nvSpPr>
        <p:spPr>
          <a:xfrm>
            <a:off x="10567842" y="5294794"/>
            <a:ext cx="309707" cy="395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izquierda 23"/>
          <p:cNvSpPr/>
          <p:nvPr/>
        </p:nvSpPr>
        <p:spPr>
          <a:xfrm>
            <a:off x="5813272" y="5995108"/>
            <a:ext cx="1755986" cy="4392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Imagen 25"/>
          <p:cNvPicPr>
            <a:picLocks noChangeAspect="1"/>
          </p:cNvPicPr>
          <p:nvPr/>
        </p:nvPicPr>
        <p:blipFill>
          <a:blip r:embed="rId3"/>
          <a:stretch>
            <a:fillRect/>
          </a:stretch>
        </p:blipFill>
        <p:spPr>
          <a:xfrm>
            <a:off x="335786" y="4035155"/>
            <a:ext cx="5133572" cy="1690474"/>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610148" y="2671730"/>
            <a:ext cx="2176463" cy="2653061"/>
          </a:xfrm>
          <a:prstGeom prst="rect">
            <a:avLst/>
          </a:prstGeom>
        </p:spPr>
      </p:pic>
      <p:sp>
        <p:nvSpPr>
          <p:cNvPr id="2" name="Título 1"/>
          <p:cNvSpPr>
            <a:spLocks noGrp="1"/>
          </p:cNvSpPr>
          <p:nvPr>
            <p:ph type="title"/>
          </p:nvPr>
        </p:nvSpPr>
        <p:spPr/>
        <p:txBody>
          <a:bodyPr>
            <a:normAutofit/>
          </a:bodyPr>
          <a:lstStyle/>
          <a:p>
            <a:r>
              <a:rPr lang="es-ES" dirty="0" smtClean="0"/>
              <a:t>DAÑOS QUE PROVOCAN EN LOS SERES VIVOS.</a:t>
            </a:r>
            <a:endParaRPr lang="es-ES" dirty="0"/>
          </a:p>
        </p:txBody>
      </p:sp>
      <p:graphicFrame>
        <p:nvGraphicFramePr>
          <p:cNvPr id="4" name="Diagrama 3"/>
          <p:cNvGraphicFramePr/>
          <p:nvPr>
            <p:extLst>
              <p:ext uri="{D42A27DB-BD31-4B8C-83A1-F6EECF244321}">
                <p14:modId xmlns:p14="http://schemas.microsoft.com/office/powerpoint/2010/main" val="1737058037"/>
              </p:ext>
            </p:extLst>
          </p:nvPr>
        </p:nvGraphicFramePr>
        <p:xfrm>
          <a:off x="2639616" y="1208868"/>
          <a:ext cx="7056784" cy="5578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4852814" y="3188252"/>
            <a:ext cx="1514668" cy="1904690"/>
          </a:xfrm>
          <a:prstGeom prst="rect">
            <a:avLst/>
          </a:prstGeom>
        </p:spPr>
      </p:pic>
    </p:spTree>
    <p:extLst>
      <p:ext uri="{BB962C8B-B14F-4D97-AF65-F5344CB8AC3E}">
        <p14:creationId xmlns:p14="http://schemas.microsoft.com/office/powerpoint/2010/main" val="218152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21031" t="24983" r="24180" b="12393"/>
          <a:stretch/>
        </p:blipFill>
        <p:spPr>
          <a:xfrm>
            <a:off x="3788639" y="1672987"/>
            <a:ext cx="8068510" cy="5185013"/>
          </a:xfrm>
          <a:prstGeom prst="rect">
            <a:avLst/>
          </a:prstGeom>
        </p:spPr>
      </p:pic>
      <p:sp>
        <p:nvSpPr>
          <p:cNvPr id="7" name="Rectangle 1"/>
          <p:cNvSpPr txBox="1">
            <a:spLocks noChangeArrowheads="1"/>
          </p:cNvSpPr>
          <p:nvPr/>
        </p:nvSpPr>
        <p:spPr>
          <a:xfrm>
            <a:off x="6893622" y="1376822"/>
            <a:ext cx="4963527" cy="503237"/>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ltLang="es-EC" sz="3200" b="1" dirty="0" smtClean="0">
                <a:solidFill>
                  <a:schemeClr val="tx1"/>
                </a:solidFill>
                <a:latin typeface="Arial" panose="020B0604020202020204" pitchFamily="34" charset="0"/>
                <a:cs typeface="Arial" panose="020B0604020202020204" pitchFamily="34" charset="0"/>
              </a:rPr>
              <a:t>Esfuerzos Internacionales</a:t>
            </a:r>
            <a:endParaRPr lang="es-EC" altLang="es-EC" sz="2800" b="1" dirty="0" smtClean="0">
              <a:solidFill>
                <a:srgbClr val="000080"/>
              </a:solidFill>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366" y="1628441"/>
            <a:ext cx="2190929" cy="1901848"/>
          </a:xfrm>
          <a:prstGeom prst="rect">
            <a:avLst/>
          </a:prstGeom>
        </p:spPr>
      </p:pic>
      <p:sp>
        <p:nvSpPr>
          <p:cNvPr id="12" name="CuadroTexto 11"/>
          <p:cNvSpPr txBox="1"/>
          <p:nvPr/>
        </p:nvSpPr>
        <p:spPr>
          <a:xfrm>
            <a:off x="0" y="5471607"/>
            <a:ext cx="2799696" cy="1107996"/>
          </a:xfrm>
          <a:prstGeom prst="rect">
            <a:avLst/>
          </a:prstGeom>
          <a:noFill/>
          <a:ln>
            <a:solidFill>
              <a:schemeClr val="accent1">
                <a:lumMod val="60000"/>
                <a:lumOff val="40000"/>
              </a:schemeClr>
            </a:solidFill>
          </a:ln>
        </p:spPr>
        <p:txBody>
          <a:bodyPr wrap="square">
            <a:spAutoFit/>
          </a:bodyPr>
          <a:lstStyle/>
          <a:p>
            <a:pPr>
              <a:defRPr/>
            </a:pPr>
            <a:r>
              <a:rPr lang="es-MX" sz="2200" b="1" dirty="0" smtClean="0">
                <a:solidFill>
                  <a:schemeClr val="tx1"/>
                </a:solidFill>
              </a:rPr>
              <a:t>ECUADOR</a:t>
            </a:r>
            <a:endParaRPr lang="es-MX" sz="2200" b="1" dirty="0">
              <a:solidFill>
                <a:schemeClr val="tx1"/>
              </a:solidFill>
            </a:endParaRPr>
          </a:p>
          <a:p>
            <a:pPr>
              <a:defRPr/>
            </a:pPr>
            <a:r>
              <a:rPr lang="es-MX" sz="2200" dirty="0">
                <a:solidFill>
                  <a:schemeClr val="tx1"/>
                </a:solidFill>
              </a:rPr>
              <a:t>Firma: </a:t>
            </a:r>
            <a:r>
              <a:rPr lang="es-MX" sz="2200" dirty="0" smtClean="0">
                <a:solidFill>
                  <a:schemeClr val="tx1"/>
                </a:solidFill>
              </a:rPr>
              <a:t>28/08/2001</a:t>
            </a:r>
            <a:endParaRPr lang="es-MX" sz="2200" dirty="0">
              <a:solidFill>
                <a:schemeClr val="tx1"/>
              </a:solidFill>
            </a:endParaRPr>
          </a:p>
          <a:p>
            <a:pPr>
              <a:defRPr/>
            </a:pPr>
            <a:r>
              <a:rPr lang="es-MX" sz="2200" dirty="0" smtClean="0">
                <a:solidFill>
                  <a:schemeClr val="tx1"/>
                </a:solidFill>
              </a:rPr>
              <a:t>Ratifica: </a:t>
            </a:r>
            <a:r>
              <a:rPr lang="es-MX" sz="2200" dirty="0">
                <a:solidFill>
                  <a:schemeClr val="tx1"/>
                </a:solidFill>
              </a:rPr>
              <a:t>07/06/2004</a:t>
            </a:r>
            <a:endParaRPr lang="es-EC" sz="2200" dirty="0">
              <a:solidFill>
                <a:schemeClr val="tx1"/>
              </a:solidFill>
            </a:endParaRPr>
          </a:p>
        </p:txBody>
      </p:sp>
    </p:spTree>
    <p:extLst>
      <p:ext uri="{BB962C8B-B14F-4D97-AF65-F5344CB8AC3E}">
        <p14:creationId xmlns:p14="http://schemas.microsoft.com/office/powerpoint/2010/main" val="153153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6349093" y="3115796"/>
            <a:ext cx="2933700" cy="2190750"/>
          </a:xfrm>
          <a:prstGeom prst="rect">
            <a:avLst/>
          </a:prstGeom>
        </p:spPr>
      </p:pic>
      <p:sp>
        <p:nvSpPr>
          <p:cNvPr id="2" name="Título 1"/>
          <p:cNvSpPr>
            <a:spLocks noGrp="1"/>
          </p:cNvSpPr>
          <p:nvPr>
            <p:ph type="title"/>
          </p:nvPr>
        </p:nvSpPr>
        <p:spPr>
          <a:xfrm>
            <a:off x="696681" y="870673"/>
            <a:ext cx="10515600" cy="1325563"/>
          </a:xfrm>
        </p:spPr>
        <p:txBody>
          <a:bodyPr>
            <a:normAutofit/>
          </a:bodyPr>
          <a:lstStyle/>
          <a:p>
            <a:r>
              <a:rPr lang="es-ES" sz="3200" b="1" dirty="0"/>
              <a:t>Opciones tecnológicas de eliminación y/o tratamiento de PCB</a:t>
            </a:r>
          </a:p>
        </p:txBody>
      </p:sp>
      <p:sp>
        <p:nvSpPr>
          <p:cNvPr id="5" name="Pentágono 4"/>
          <p:cNvSpPr/>
          <p:nvPr/>
        </p:nvSpPr>
        <p:spPr>
          <a:xfrm>
            <a:off x="1752746" y="2293673"/>
            <a:ext cx="2175931" cy="7837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Eficacia </a:t>
            </a:r>
            <a:endParaRPr lang="es-ES" dirty="0"/>
          </a:p>
        </p:txBody>
      </p:sp>
      <p:sp>
        <p:nvSpPr>
          <p:cNvPr id="7" name="Cheurón 6"/>
          <p:cNvSpPr/>
          <p:nvPr/>
        </p:nvSpPr>
        <p:spPr>
          <a:xfrm>
            <a:off x="1752747" y="3131329"/>
            <a:ext cx="2175931" cy="783771"/>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Impacto ambiental</a:t>
            </a:r>
            <a:endParaRPr lang="es-ES" dirty="0">
              <a:solidFill>
                <a:schemeClr val="bg1"/>
              </a:solidFill>
            </a:endParaRPr>
          </a:p>
        </p:txBody>
      </p:sp>
      <p:sp>
        <p:nvSpPr>
          <p:cNvPr id="8" name="Cheurón 7"/>
          <p:cNvSpPr/>
          <p:nvPr/>
        </p:nvSpPr>
        <p:spPr>
          <a:xfrm>
            <a:off x="1685122" y="4012537"/>
            <a:ext cx="2311179" cy="783771"/>
          </a:xfrm>
          <a:prstGeom prst="chevr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ea typeface="Calibri" panose="020F0502020204030204" pitchFamily="34" charset="0"/>
              </a:rPr>
              <a:t>Tecnologías </a:t>
            </a:r>
            <a:r>
              <a:rPr lang="es-ES" dirty="0">
                <a:latin typeface="Arial" panose="020B0604020202020204" pitchFamily="34" charset="0"/>
                <a:ea typeface="Calibri" panose="020F0502020204030204" pitchFamily="34" charset="0"/>
              </a:rPr>
              <a:t>aprobadas</a:t>
            </a:r>
            <a:endParaRPr lang="es-ES" dirty="0">
              <a:solidFill>
                <a:schemeClr val="tx1"/>
              </a:solidFill>
            </a:endParaRPr>
          </a:p>
        </p:txBody>
      </p:sp>
      <p:sp>
        <p:nvSpPr>
          <p:cNvPr id="9" name="Cheurón 8"/>
          <p:cNvSpPr/>
          <p:nvPr/>
        </p:nvSpPr>
        <p:spPr>
          <a:xfrm>
            <a:off x="1685122" y="4893745"/>
            <a:ext cx="2158779" cy="783771"/>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ea typeface="Calibri" panose="020F0502020204030204" pitchFamily="34" charset="0"/>
              </a:rPr>
              <a:t>Emisiones generadas</a:t>
            </a:r>
            <a:endParaRPr lang="es-ES" dirty="0">
              <a:solidFill>
                <a:schemeClr val="tx1"/>
              </a:solidFill>
            </a:endParaRPr>
          </a:p>
        </p:txBody>
      </p:sp>
      <p:graphicFrame>
        <p:nvGraphicFramePr>
          <p:cNvPr id="10" name="Diagrama 9"/>
          <p:cNvGraphicFramePr/>
          <p:nvPr>
            <p:extLst>
              <p:ext uri="{D42A27DB-BD31-4B8C-83A1-F6EECF244321}">
                <p14:modId xmlns:p14="http://schemas.microsoft.com/office/powerpoint/2010/main" val="2465778913"/>
              </p:ext>
            </p:extLst>
          </p:nvPr>
        </p:nvGraphicFramePr>
        <p:xfrm>
          <a:off x="3889420" y="1809953"/>
          <a:ext cx="7456856" cy="5048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heurón 10"/>
          <p:cNvSpPr/>
          <p:nvPr/>
        </p:nvSpPr>
        <p:spPr>
          <a:xfrm>
            <a:off x="1708003" y="5774953"/>
            <a:ext cx="2220675" cy="783771"/>
          </a:xfrm>
          <a:prstGeom prst="chevron">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panose="020B0604020202020204" pitchFamily="34" charset="0"/>
                <a:ea typeface="Calibri" panose="020F0502020204030204" pitchFamily="34" charset="0"/>
              </a:rPr>
              <a:t>Legislación Ecuatoriana</a:t>
            </a:r>
            <a:endParaRPr lang="es-ES" dirty="0">
              <a:solidFill>
                <a:schemeClr val="tx1"/>
              </a:solidFill>
            </a:endParaRPr>
          </a:p>
        </p:txBody>
      </p:sp>
    </p:spTree>
    <p:extLst>
      <p:ext uri="{BB962C8B-B14F-4D97-AF65-F5344CB8AC3E}">
        <p14:creationId xmlns:p14="http://schemas.microsoft.com/office/powerpoint/2010/main" val="5386116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1934</Words>
  <Application>Microsoft Office PowerPoint</Application>
  <PresentationFormat>Personalizado</PresentationFormat>
  <Paragraphs>239</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CENTRO DE POSGRADOS MAESTRÍA EN SISTEMAS DE GESTIÓN AMBIENTAL </vt:lpstr>
      <vt:lpstr>CAPÍTULO I: INTRODUCCIÓN </vt:lpstr>
      <vt:lpstr>Presentación de PowerPoint</vt:lpstr>
      <vt:lpstr>CAPÍTULO II: OBJETIVOS </vt:lpstr>
      <vt:lpstr>Bifenilos policlorados (PCB) – Contaminantes orgánicos persistentes (COP)</vt:lpstr>
      <vt:lpstr>Presentación de PowerPoint</vt:lpstr>
      <vt:lpstr>DAÑOS QUE PROVOCAN EN LOS SERES VIVOS.</vt:lpstr>
      <vt:lpstr>Presentación de PowerPoint</vt:lpstr>
      <vt:lpstr>Opciones tecnológicas de eliminación y/o tratamiento de PCB</vt:lpstr>
      <vt:lpstr>Presentación de PowerPoint</vt:lpstr>
      <vt:lpstr>Presentación de PowerPoint</vt:lpstr>
      <vt:lpstr>COMPARACIÓN DE ALTERNATIVAS DE ELIMINACIÓN O TRATAMIENTO EN AMÉRICA LATINA </vt:lpstr>
      <vt:lpstr>Costos de la gestión de PCB</vt:lpstr>
      <vt:lpstr>Costos de la gestión de PCB</vt:lpstr>
      <vt:lpstr>CAPÍTULO V: RESULTADOS</vt:lpstr>
      <vt:lpstr>Presentación de PowerPoint</vt:lpstr>
      <vt:lpstr>Comparación de costos por tecnología para la disposición final de aceites y/o equipos contaminados con PCB.   </vt:lpstr>
      <vt:lpstr>Presentación de PowerPoint</vt:lpstr>
      <vt:lpstr>Presentación de PowerPoint</vt:lpstr>
      <vt:lpstr>CAPÍTULO VI: DISCUSIÓN </vt:lpstr>
      <vt:lpstr>Presentación de PowerPoint</vt:lpstr>
      <vt:lpstr>Presentación de PowerPoint</vt:lpstr>
      <vt:lpstr>Presentación de PowerPoint</vt:lpstr>
      <vt:lpstr>Presentación de PowerPoint</vt:lpstr>
      <vt:lpstr>Presentación de PowerPoint</vt:lpstr>
      <vt:lpstr>Presentación de PowerPoint</vt:lpstr>
      <vt:lpstr>CAPÍTULO VIII: RECOMENDACIONES </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2018-11-08T23:25:01Z</dcterms:created>
  <dcterms:modified xsi:type="dcterms:W3CDTF">2019-01-11T13:49:38Z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