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705" r:id="rId1"/>
  </p:sldMasterIdLst>
  <p:notesMasterIdLst>
    <p:notesMasterId r:id="rId39"/>
  </p:notesMasterIdLst>
  <p:handoutMasterIdLst>
    <p:handoutMasterId r:id="rId40"/>
  </p:handoutMasterIdLst>
  <p:sldIdLst>
    <p:sldId id="256" r:id="rId2"/>
    <p:sldId id="258" r:id="rId3"/>
    <p:sldId id="259" r:id="rId4"/>
    <p:sldId id="260" r:id="rId5"/>
    <p:sldId id="261" r:id="rId6"/>
    <p:sldId id="288" r:id="rId7"/>
    <p:sldId id="262" r:id="rId8"/>
    <p:sldId id="263" r:id="rId9"/>
    <p:sldId id="283" r:id="rId10"/>
    <p:sldId id="284" r:id="rId11"/>
    <p:sldId id="285" r:id="rId12"/>
    <p:sldId id="265" r:id="rId13"/>
    <p:sldId id="266" r:id="rId14"/>
    <p:sldId id="267" r:id="rId15"/>
    <p:sldId id="269" r:id="rId16"/>
    <p:sldId id="268" r:id="rId17"/>
    <p:sldId id="270" r:id="rId18"/>
    <p:sldId id="272" r:id="rId19"/>
    <p:sldId id="273" r:id="rId20"/>
    <p:sldId id="274" r:id="rId21"/>
    <p:sldId id="275" r:id="rId22"/>
    <p:sldId id="276" r:id="rId23"/>
    <p:sldId id="278" r:id="rId24"/>
    <p:sldId id="279" r:id="rId25"/>
    <p:sldId id="280" r:id="rId26"/>
    <p:sldId id="281" r:id="rId27"/>
    <p:sldId id="282" r:id="rId28"/>
    <p:sldId id="289" r:id="rId29"/>
    <p:sldId id="290" r:id="rId30"/>
    <p:sldId id="291" r:id="rId31"/>
    <p:sldId id="292" r:id="rId32"/>
    <p:sldId id="293" r:id="rId33"/>
    <p:sldId id="294" r:id="rId34"/>
    <p:sldId id="295" r:id="rId35"/>
    <p:sldId id="286" r:id="rId36"/>
    <p:sldId id="287" r:id="rId37"/>
    <p:sldId id="296"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969468-D0B1-44C3-A80B-5D71359A2E43}" type="datetimeFigureOut">
              <a:rPr lang="es-ES" smtClean="0"/>
              <a:pPr/>
              <a:t>17/01/2019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5E968B-E7AD-48FA-9C39-C177226217EA}" type="slidenum">
              <a:rPr lang="es-ES" smtClean="0"/>
              <a:pPr/>
              <a:t>‹Nº›</a:t>
            </a:fld>
            <a:endParaRPr lang="es-ES" dirty="0"/>
          </a:p>
        </p:txBody>
      </p:sp>
    </p:spTree>
    <p:extLst>
      <p:ext uri="{BB962C8B-B14F-4D97-AF65-F5344CB8AC3E}">
        <p14:creationId xmlns:p14="http://schemas.microsoft.com/office/powerpoint/2010/main" val="3134472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94A4A-CCC1-44DA-91F7-7A10CCF37776}" type="datetimeFigureOut">
              <a:rPr lang="es-ES" smtClean="0"/>
              <a:pPr/>
              <a:t>17/01/2019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09711-AF2F-4DA6-AC7E-F31E66AFAD96}" type="slidenum">
              <a:rPr lang="es-ES" smtClean="0"/>
              <a:pPr/>
              <a:t>‹Nº›</a:t>
            </a:fld>
            <a:endParaRPr lang="es-ES" dirty="0"/>
          </a:p>
        </p:txBody>
      </p:sp>
    </p:spTree>
    <p:extLst>
      <p:ext uri="{BB962C8B-B14F-4D97-AF65-F5344CB8AC3E}">
        <p14:creationId xmlns:p14="http://schemas.microsoft.com/office/powerpoint/2010/main" val="2036051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a:t>
            </a:fld>
            <a:endParaRPr lang="es-ES" dirty="0"/>
          </a:p>
        </p:txBody>
      </p:sp>
    </p:spTree>
    <p:extLst>
      <p:ext uri="{BB962C8B-B14F-4D97-AF65-F5344CB8AC3E}">
        <p14:creationId xmlns:p14="http://schemas.microsoft.com/office/powerpoint/2010/main" val="233380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11</a:t>
            </a:fld>
            <a:endParaRPr lang="es-ES" dirty="0"/>
          </a:p>
        </p:txBody>
      </p:sp>
    </p:spTree>
    <p:extLst>
      <p:ext uri="{BB962C8B-B14F-4D97-AF65-F5344CB8AC3E}">
        <p14:creationId xmlns:p14="http://schemas.microsoft.com/office/powerpoint/2010/main" val="189511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12</a:t>
            </a:fld>
            <a:endParaRPr lang="es-ES" dirty="0"/>
          </a:p>
        </p:txBody>
      </p:sp>
    </p:spTree>
    <p:extLst>
      <p:ext uri="{BB962C8B-B14F-4D97-AF65-F5344CB8AC3E}">
        <p14:creationId xmlns:p14="http://schemas.microsoft.com/office/powerpoint/2010/main" val="2664718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13</a:t>
            </a:fld>
            <a:endParaRPr lang="es-ES" dirty="0"/>
          </a:p>
        </p:txBody>
      </p:sp>
    </p:spTree>
    <p:extLst>
      <p:ext uri="{BB962C8B-B14F-4D97-AF65-F5344CB8AC3E}">
        <p14:creationId xmlns:p14="http://schemas.microsoft.com/office/powerpoint/2010/main" val="1965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14</a:t>
            </a:fld>
            <a:endParaRPr lang="es-ES" dirty="0"/>
          </a:p>
        </p:txBody>
      </p:sp>
    </p:spTree>
    <p:extLst>
      <p:ext uri="{BB962C8B-B14F-4D97-AF65-F5344CB8AC3E}">
        <p14:creationId xmlns:p14="http://schemas.microsoft.com/office/powerpoint/2010/main" val="177825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15</a:t>
            </a:fld>
            <a:endParaRPr lang="es-ES" dirty="0"/>
          </a:p>
        </p:txBody>
      </p:sp>
    </p:spTree>
    <p:extLst>
      <p:ext uri="{BB962C8B-B14F-4D97-AF65-F5344CB8AC3E}">
        <p14:creationId xmlns:p14="http://schemas.microsoft.com/office/powerpoint/2010/main" val="321952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16</a:t>
            </a:fld>
            <a:endParaRPr lang="es-ES" dirty="0"/>
          </a:p>
        </p:txBody>
      </p:sp>
    </p:spTree>
    <p:extLst>
      <p:ext uri="{BB962C8B-B14F-4D97-AF65-F5344CB8AC3E}">
        <p14:creationId xmlns:p14="http://schemas.microsoft.com/office/powerpoint/2010/main" val="243991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17</a:t>
            </a:fld>
            <a:endParaRPr lang="es-ES" dirty="0"/>
          </a:p>
        </p:txBody>
      </p:sp>
    </p:spTree>
    <p:extLst>
      <p:ext uri="{BB962C8B-B14F-4D97-AF65-F5344CB8AC3E}">
        <p14:creationId xmlns:p14="http://schemas.microsoft.com/office/powerpoint/2010/main" val="378023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18</a:t>
            </a:fld>
            <a:endParaRPr lang="es-ES" dirty="0"/>
          </a:p>
        </p:txBody>
      </p:sp>
    </p:spTree>
    <p:extLst>
      <p:ext uri="{BB962C8B-B14F-4D97-AF65-F5344CB8AC3E}">
        <p14:creationId xmlns:p14="http://schemas.microsoft.com/office/powerpoint/2010/main" val="241135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19</a:t>
            </a:fld>
            <a:endParaRPr lang="es-ES" dirty="0"/>
          </a:p>
        </p:txBody>
      </p:sp>
    </p:spTree>
    <p:extLst>
      <p:ext uri="{BB962C8B-B14F-4D97-AF65-F5344CB8AC3E}">
        <p14:creationId xmlns:p14="http://schemas.microsoft.com/office/powerpoint/2010/main" val="125593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20</a:t>
            </a:fld>
            <a:endParaRPr lang="es-ES" dirty="0"/>
          </a:p>
        </p:txBody>
      </p:sp>
    </p:spTree>
    <p:extLst>
      <p:ext uri="{BB962C8B-B14F-4D97-AF65-F5344CB8AC3E}">
        <p14:creationId xmlns:p14="http://schemas.microsoft.com/office/powerpoint/2010/main" val="378898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a:t>
            </a:fld>
            <a:endParaRPr lang="es-ES" dirty="0"/>
          </a:p>
        </p:txBody>
      </p:sp>
    </p:spTree>
    <p:extLst>
      <p:ext uri="{BB962C8B-B14F-4D97-AF65-F5344CB8AC3E}">
        <p14:creationId xmlns:p14="http://schemas.microsoft.com/office/powerpoint/2010/main" val="74120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21</a:t>
            </a:fld>
            <a:endParaRPr lang="es-ES" dirty="0"/>
          </a:p>
        </p:txBody>
      </p:sp>
    </p:spTree>
    <p:extLst>
      <p:ext uri="{BB962C8B-B14F-4D97-AF65-F5344CB8AC3E}">
        <p14:creationId xmlns:p14="http://schemas.microsoft.com/office/powerpoint/2010/main" val="194328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22</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23</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24</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25</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26</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27</a:t>
            </a:fld>
            <a:endParaRPr lang="es-ES" dirty="0"/>
          </a:p>
        </p:txBody>
      </p:sp>
    </p:spTree>
    <p:extLst>
      <p:ext uri="{BB962C8B-B14F-4D97-AF65-F5344CB8AC3E}">
        <p14:creationId xmlns:p14="http://schemas.microsoft.com/office/powerpoint/2010/main" val="265331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28</a:t>
            </a:fld>
            <a:endParaRPr lang="es-ES" dirty="0"/>
          </a:p>
        </p:txBody>
      </p:sp>
    </p:spTree>
    <p:extLst>
      <p:ext uri="{BB962C8B-B14F-4D97-AF65-F5344CB8AC3E}">
        <p14:creationId xmlns:p14="http://schemas.microsoft.com/office/powerpoint/2010/main" val="1981191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29</a:t>
            </a:fld>
            <a:endParaRPr lang="es-ES" dirty="0"/>
          </a:p>
        </p:txBody>
      </p:sp>
    </p:spTree>
    <p:extLst>
      <p:ext uri="{BB962C8B-B14F-4D97-AF65-F5344CB8AC3E}">
        <p14:creationId xmlns:p14="http://schemas.microsoft.com/office/powerpoint/2010/main" val="309905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30</a:t>
            </a:fld>
            <a:endParaRPr lang="es-ES" dirty="0"/>
          </a:p>
        </p:txBody>
      </p:sp>
    </p:spTree>
    <p:extLst>
      <p:ext uri="{BB962C8B-B14F-4D97-AF65-F5344CB8AC3E}">
        <p14:creationId xmlns:p14="http://schemas.microsoft.com/office/powerpoint/2010/main" val="232804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4</a:t>
            </a:fld>
            <a:endParaRPr lang="es-ES" dirty="0"/>
          </a:p>
        </p:txBody>
      </p:sp>
    </p:spTree>
    <p:extLst>
      <p:ext uri="{BB962C8B-B14F-4D97-AF65-F5344CB8AC3E}">
        <p14:creationId xmlns:p14="http://schemas.microsoft.com/office/powerpoint/2010/main" val="529259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31</a:t>
            </a:fld>
            <a:endParaRPr lang="es-ES" dirty="0"/>
          </a:p>
        </p:txBody>
      </p:sp>
    </p:spTree>
    <p:extLst>
      <p:ext uri="{BB962C8B-B14F-4D97-AF65-F5344CB8AC3E}">
        <p14:creationId xmlns:p14="http://schemas.microsoft.com/office/powerpoint/2010/main" val="3019708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32</a:t>
            </a:fld>
            <a:endParaRPr lang="es-ES" dirty="0"/>
          </a:p>
        </p:txBody>
      </p:sp>
    </p:spTree>
    <p:extLst>
      <p:ext uri="{BB962C8B-B14F-4D97-AF65-F5344CB8AC3E}">
        <p14:creationId xmlns:p14="http://schemas.microsoft.com/office/powerpoint/2010/main" val="1937956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33</a:t>
            </a:fld>
            <a:endParaRPr lang="es-ES" dirty="0"/>
          </a:p>
        </p:txBody>
      </p:sp>
    </p:spTree>
    <p:extLst>
      <p:ext uri="{BB962C8B-B14F-4D97-AF65-F5344CB8AC3E}">
        <p14:creationId xmlns:p14="http://schemas.microsoft.com/office/powerpoint/2010/main" val="295086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34</a:t>
            </a:fld>
            <a:endParaRPr lang="es-ES" dirty="0"/>
          </a:p>
        </p:txBody>
      </p:sp>
    </p:spTree>
    <p:extLst>
      <p:ext uri="{BB962C8B-B14F-4D97-AF65-F5344CB8AC3E}">
        <p14:creationId xmlns:p14="http://schemas.microsoft.com/office/powerpoint/2010/main" val="376360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35</a:t>
            </a:fld>
            <a:endParaRPr lang="es-ES" dirty="0"/>
          </a:p>
        </p:txBody>
      </p:sp>
    </p:spTree>
    <p:extLst>
      <p:ext uri="{BB962C8B-B14F-4D97-AF65-F5344CB8AC3E}">
        <p14:creationId xmlns:p14="http://schemas.microsoft.com/office/powerpoint/2010/main" val="2411351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36</a:t>
            </a:fld>
            <a:endParaRPr lang="es-ES" dirty="0"/>
          </a:p>
        </p:txBody>
      </p:sp>
    </p:spTree>
    <p:extLst>
      <p:ext uri="{BB962C8B-B14F-4D97-AF65-F5344CB8AC3E}">
        <p14:creationId xmlns:p14="http://schemas.microsoft.com/office/powerpoint/2010/main" val="2411351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37</a:t>
            </a:fld>
            <a:endParaRPr lang="es-ES" dirty="0"/>
          </a:p>
        </p:txBody>
      </p:sp>
    </p:spTree>
    <p:extLst>
      <p:ext uri="{BB962C8B-B14F-4D97-AF65-F5344CB8AC3E}">
        <p14:creationId xmlns:p14="http://schemas.microsoft.com/office/powerpoint/2010/main" val="156677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5</a:t>
            </a:fld>
            <a:endParaRPr lang="es-ES" dirty="0"/>
          </a:p>
        </p:txBody>
      </p:sp>
    </p:spTree>
    <p:extLst>
      <p:ext uri="{BB962C8B-B14F-4D97-AF65-F5344CB8AC3E}">
        <p14:creationId xmlns:p14="http://schemas.microsoft.com/office/powerpoint/2010/main" val="3380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6</a:t>
            </a:fld>
            <a:endParaRPr lang="es-ES" dirty="0"/>
          </a:p>
        </p:txBody>
      </p:sp>
    </p:spTree>
    <p:extLst>
      <p:ext uri="{BB962C8B-B14F-4D97-AF65-F5344CB8AC3E}">
        <p14:creationId xmlns:p14="http://schemas.microsoft.com/office/powerpoint/2010/main" val="67698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7</a:t>
            </a:fld>
            <a:endParaRPr lang="es-ES" dirty="0"/>
          </a:p>
        </p:txBody>
      </p:sp>
    </p:spTree>
    <p:extLst>
      <p:ext uri="{BB962C8B-B14F-4D97-AF65-F5344CB8AC3E}">
        <p14:creationId xmlns:p14="http://schemas.microsoft.com/office/powerpoint/2010/main" val="140292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8</a:t>
            </a:fld>
            <a:endParaRPr lang="es-ES" dirty="0"/>
          </a:p>
        </p:txBody>
      </p:sp>
    </p:spTree>
    <p:extLst>
      <p:ext uri="{BB962C8B-B14F-4D97-AF65-F5344CB8AC3E}">
        <p14:creationId xmlns:p14="http://schemas.microsoft.com/office/powerpoint/2010/main" val="189511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9</a:t>
            </a:fld>
            <a:endParaRPr lang="es-ES" dirty="0"/>
          </a:p>
        </p:txBody>
      </p:sp>
    </p:spTree>
    <p:extLst>
      <p:ext uri="{BB962C8B-B14F-4D97-AF65-F5344CB8AC3E}">
        <p14:creationId xmlns:p14="http://schemas.microsoft.com/office/powerpoint/2010/main" val="189511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1609711-AF2F-4DA6-AC7E-F31E66AFAD96}" type="slidenum">
              <a:rPr lang="es-ES" smtClean="0"/>
              <a:pPr/>
              <a:t>10</a:t>
            </a:fld>
            <a:endParaRPr lang="es-ES" dirty="0"/>
          </a:p>
        </p:txBody>
      </p:sp>
    </p:spTree>
    <p:extLst>
      <p:ext uri="{BB962C8B-B14F-4D97-AF65-F5344CB8AC3E}">
        <p14:creationId xmlns:p14="http://schemas.microsoft.com/office/powerpoint/2010/main" val="1895112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C0435F5-29EA-4A75-9B6D-2EF6C0F08DD8}" type="datetime1">
              <a:rPr lang="es-ES" smtClean="0"/>
              <a:pPr/>
              <a:t>17/01/2019</a:t>
            </a:fld>
            <a:endParaRPr lang="es-ES" dirty="0"/>
          </a:p>
        </p:txBody>
      </p:sp>
      <p:sp>
        <p:nvSpPr>
          <p:cNvPr id="5" name="Footer Placeholder 4"/>
          <p:cNvSpPr>
            <a:spLocks noGrp="1"/>
          </p:cNvSpPr>
          <p:nvPr>
            <p:ph type="ftr" sz="quarter" idx="11"/>
          </p:nvPr>
        </p:nvSpPr>
        <p:spPr>
          <a:xfrm>
            <a:off x="1876424" y="5410201"/>
            <a:ext cx="5124886" cy="365125"/>
          </a:xfrm>
        </p:spPr>
        <p:txBody>
          <a:bodyPr/>
          <a:lstStyle/>
          <a:p>
            <a:endParaRPr lang="es-ES" dirty="0"/>
          </a:p>
        </p:txBody>
      </p:sp>
      <p:sp>
        <p:nvSpPr>
          <p:cNvPr id="6" name="Slide Number Placeholder 5"/>
          <p:cNvSpPr>
            <a:spLocks noGrp="1"/>
          </p:cNvSpPr>
          <p:nvPr>
            <p:ph type="sldNum" sz="quarter" idx="12"/>
          </p:nvPr>
        </p:nvSpPr>
        <p:spPr>
          <a:xfrm>
            <a:off x="9896911" y="5410199"/>
            <a:ext cx="771089" cy="365125"/>
          </a:xfrm>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272979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dirty="0"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A2EA9-6F30-4751-A1AD-559150DB72B0}"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978100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A2EA9-6F30-4751-A1AD-559150DB72B0}"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32313744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A2EA9-6F30-4751-A1AD-559150DB72B0}"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06158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AA2EA9-6F30-4751-A1AD-559150DB72B0}"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32515521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4AA2EA9-6F30-4751-A1AD-559150DB72B0}" type="datetime1">
              <a:rPr lang="es-ES" smtClean="0"/>
              <a:pPr/>
              <a:t>17/01/2019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2334849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4AA2EA9-6F30-4751-A1AD-559150DB72B0}" type="datetime1">
              <a:rPr lang="es-ES" smtClean="0"/>
              <a:pPr/>
              <a:t>17/01/2019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9982258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A657AA-B9B3-4EC4-A95F-2765DD90001F}" type="datetime1">
              <a:rPr lang="es-ES" smtClean="0"/>
              <a:pPr/>
              <a:t>17/01/2019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297531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BB063F-6369-4C7F-9796-88D51963E73C}" type="datetime1">
              <a:rPr lang="es-ES" smtClean="0"/>
              <a:pPr/>
              <a:t>17/01/2019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32021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9C491-6EFC-46BB-B8E0-BB411D9AC945}" type="datetime1">
              <a:rPr lang="es-ES" smtClean="0"/>
              <a:pPr/>
              <a:t>17/01/2019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49676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0D4C49-BEF6-4EA6-B7A7-3B1E38243D78}" type="datetime1">
              <a:rPr lang="es-ES" smtClean="0"/>
              <a:pPr/>
              <a:t>17/01/2019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36082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31C8143-3BAE-48C1-A3E3-44A32DBD1957}"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391619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7194D5-E453-4974-A763-EE559A178554}" type="datetime1">
              <a:rPr lang="es-ES" smtClean="0"/>
              <a:pPr/>
              <a:t>17/01/2019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92364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60D499F-F8D6-43D2-9338-DC2E79EC70AA}" type="datetime1">
              <a:rPr lang="es-ES" smtClean="0"/>
              <a:pPr/>
              <a:t>17/01/2019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59131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07D7A-DAC2-48F9-927E-C9ECEBA1CDC0}" type="datetime1">
              <a:rPr lang="es-ES" smtClean="0"/>
              <a:pPr/>
              <a:t>17/01/2019</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72223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B72E57-1549-4CC7-828C-6864C83A7BE1}"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6865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D25777-8CB1-42E7-A020-C16ACFF8B4D2}" type="datetime1">
              <a:rPr lang="es-ES" smtClean="0"/>
              <a:pPr/>
              <a:t>17/01/2019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140932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AA2EA9-6F30-4751-A1AD-559150DB72B0}" type="datetime1">
              <a:rPr lang="es-ES" smtClean="0"/>
              <a:pPr/>
              <a:t>17/01/2019</a:t>
            </a:fld>
            <a:endParaRPr lang="es-E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011823-CB28-4F23-B9BB-C610F1A67316}" type="slidenum">
              <a:rPr lang="es-ES" smtClean="0"/>
              <a:pPr/>
              <a:t>‹Nº›</a:t>
            </a:fld>
            <a:endParaRPr lang="es-ES" dirty="0"/>
          </a:p>
        </p:txBody>
      </p:sp>
    </p:spTree>
    <p:extLst>
      <p:ext uri="{BB962C8B-B14F-4D97-AF65-F5344CB8AC3E}">
        <p14:creationId xmlns:p14="http://schemas.microsoft.com/office/powerpoint/2010/main" val="612405476"/>
      </p:ext>
    </p:extLst>
  </p:cSld>
  <p:clrMap bg1="dk1" tx1="lt1" bg2="dk2" tx2="lt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 id="2147484717" r:id="rId12"/>
    <p:sldLayoutId id="2147484718" r:id="rId13"/>
    <p:sldLayoutId id="2147484719" r:id="rId14"/>
    <p:sldLayoutId id="2147484720" r:id="rId15"/>
    <p:sldLayoutId id="2147484721" r:id="rId16"/>
    <p:sldLayoutId id="2147484722"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Visio_Drawing1.vsdx"/><Relationship Id="rId5" Type="http://schemas.openxmlformats.org/officeDocument/2006/relationships/oleObject" Target="../embeddings/oleObject1.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5" y="1382358"/>
            <a:ext cx="10452100" cy="1093171"/>
          </a:xfrm>
        </p:spPr>
        <p:txBody>
          <a:bodyPr>
            <a:normAutofit/>
          </a:bodyPr>
          <a:lstStyle/>
          <a:p>
            <a:pPr algn="ctr"/>
            <a:r>
              <a:rPr lang="es-EC" sz="3500" dirty="0" smtClean="0"/>
              <a:t>DEPARTAMENTO DE ELÉCTRICA, ELECTRÓNICA y telecomunicaciones</a:t>
            </a:r>
            <a:endParaRPr lang="es-ES" sz="3500" dirty="0"/>
          </a:p>
        </p:txBody>
      </p:sp>
      <p:sp>
        <p:nvSpPr>
          <p:cNvPr id="3" name="Subtítulo 2"/>
          <p:cNvSpPr>
            <a:spLocks noGrp="1"/>
          </p:cNvSpPr>
          <p:nvPr>
            <p:ph type="subTitle" idx="1"/>
          </p:nvPr>
        </p:nvSpPr>
        <p:spPr>
          <a:xfrm>
            <a:off x="355600" y="3758229"/>
            <a:ext cx="11093450" cy="1601171"/>
          </a:xfrm>
        </p:spPr>
        <p:txBody>
          <a:bodyPr>
            <a:noAutofit/>
          </a:bodyPr>
          <a:lstStyle/>
          <a:p>
            <a:pPr algn="ctr"/>
            <a:r>
              <a:rPr lang="es-EC" sz="2800" dirty="0">
                <a:solidFill>
                  <a:schemeClr val="tx1"/>
                </a:solidFill>
              </a:rPr>
              <a:t>EVALUACIÓN DE RENDIMIENTO ENTRE LAS TECNOLOGÍAS DE EVPN Y VPLS SOBRE UNA RED MPLS EN UN AMBIENTE JUNIPER SIMULADO EN GNS3</a:t>
            </a:r>
            <a:endParaRPr lang="es-ES" sz="2800" dirty="0" smtClean="0">
              <a:solidFill>
                <a:schemeClr val="tx1"/>
              </a:solidFill>
            </a:endParaRPr>
          </a:p>
          <a:p>
            <a:pPr algn="ctr"/>
            <a:endParaRPr lang="es-ES" sz="2200" dirty="0">
              <a:solidFill>
                <a:schemeClr val="tx1"/>
              </a:solidFill>
            </a:endParaRPr>
          </a:p>
          <a:p>
            <a:pPr algn="ctr">
              <a:spcBef>
                <a:spcPts val="0"/>
              </a:spcBef>
            </a:pPr>
            <a:r>
              <a:rPr lang="es-EC" sz="2200" dirty="0" smtClean="0">
                <a:solidFill>
                  <a:schemeClr val="tx1"/>
                </a:solidFill>
              </a:rPr>
              <a:t>César Augusto Calahorrano vega</a:t>
            </a:r>
            <a:endParaRPr lang="es-ES" sz="2200" dirty="0">
              <a:solidFill>
                <a:schemeClr val="tx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811" y="296073"/>
            <a:ext cx="4543439" cy="1169806"/>
          </a:xfrm>
          <a:prstGeom prst="rect">
            <a:avLst/>
          </a:prstGeom>
        </p:spPr>
      </p:pic>
      <p:sp>
        <p:nvSpPr>
          <p:cNvPr id="5" name="Título 1"/>
          <p:cNvSpPr txBox="1">
            <a:spLocks/>
          </p:cNvSpPr>
          <p:nvPr/>
        </p:nvSpPr>
        <p:spPr>
          <a:xfrm>
            <a:off x="882650" y="1281729"/>
            <a:ext cx="10452100" cy="2387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500" dirty="0" smtClean="0"/>
              <a:t>TRABAJO DE TITULACIÓN, PREVIO A LA OBTENCIÓN DEL TÍTULO DE INGENIERÍA</a:t>
            </a:r>
            <a:endParaRPr lang="es-ES" sz="3500" dirty="0"/>
          </a:p>
        </p:txBody>
      </p:sp>
    </p:spTree>
    <p:extLst>
      <p:ext uri="{BB962C8B-B14F-4D97-AF65-F5344CB8AC3E}">
        <p14:creationId xmlns:p14="http://schemas.microsoft.com/office/powerpoint/2010/main" val="399113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effectLst/>
              </a:rPr>
              <a:t>Arquitectura de simulación</a:t>
            </a:r>
            <a:br>
              <a:rPr lang="es-ES" dirty="0" smtClean="0">
                <a:effectLst/>
              </a:rPr>
            </a:b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3" name="Rectangle 5"/>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6" name="Rectangle 8"/>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1"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2" name="Rectangle 14"/>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5" name="Rectangle 17"/>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Marcador de contenido 17"/>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18688" y="1902264"/>
            <a:ext cx="6506955" cy="3519741"/>
          </a:xfrm>
          <a:prstGeom prst="rect">
            <a:avLst/>
          </a:prstGeom>
          <a:noFill/>
          <a:ln>
            <a:noFill/>
          </a:ln>
        </p:spPr>
      </p:pic>
    </p:spTree>
    <p:extLst>
      <p:ext uri="{BB962C8B-B14F-4D97-AF65-F5344CB8AC3E}">
        <p14:creationId xmlns:p14="http://schemas.microsoft.com/office/powerpoint/2010/main" val="395981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ESPECIFICACIÓN DE ESCENARIO</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415441"/>
            <a:ext cx="9905999" cy="4860099"/>
          </a:xfrm>
        </p:spPr>
        <p:txBody>
          <a:bodyPr>
            <a:normAutofit/>
          </a:bodyPr>
          <a:lstStyle/>
          <a:p>
            <a:pPr algn="just"/>
            <a:r>
              <a:rPr lang="es-EC" dirty="0">
                <a:effectLst/>
              </a:rPr>
              <a:t> </a:t>
            </a:r>
            <a:r>
              <a:rPr lang="es-EC" sz="2000" dirty="0">
                <a:effectLst/>
              </a:rPr>
              <a:t>La topología de una VPN de capa 2 permite conectar sitios ubicados en lugares distintos geográficamente hablando utilizando un puente virtual. Esto consiste en dispositivos de borde de cliente (CE) (host, enrutador, conmutador), conectados a uno o más enrutadores de borde (PE). Los enrutadores PE también pueden incluir un conmutador de borde MPLS (MES) que actúa en el borde de la infraestructura MPLS</a:t>
            </a:r>
            <a:r>
              <a:rPr lang="es-ES" sz="2000" dirty="0" smtClean="0"/>
              <a:t>						</a:t>
            </a:r>
            <a:endParaRPr lang="es-EC" sz="2000" b="1" dirty="0" smtClean="0">
              <a:effectLst/>
            </a:endParaRPr>
          </a:p>
          <a:p>
            <a:pPr algn="just">
              <a:buNone/>
            </a:pPr>
            <a:r>
              <a:rPr lang="es-EC" sz="2000" dirty="0" smtClean="0">
                <a:effectLst/>
              </a:rPr>
              <a:t>	</a:t>
            </a:r>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3" name="Rectangle 5"/>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6" name="Rectangle 8"/>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1"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2" name="Rectangle 14"/>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5" name="Rectangle 17"/>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Imagen 17"/>
          <p:cNvPicPr/>
          <p:nvPr/>
        </p:nvPicPr>
        <p:blipFill>
          <a:blip r:embed="rId4"/>
          <a:stretch>
            <a:fillRect/>
          </a:stretch>
        </p:blipFill>
        <p:spPr>
          <a:xfrm>
            <a:off x="6276455" y="3665926"/>
            <a:ext cx="3847465" cy="2462530"/>
          </a:xfrm>
          <a:prstGeom prst="rect">
            <a:avLst/>
          </a:prstGeom>
        </p:spPr>
      </p:pic>
    </p:spTree>
    <p:extLst>
      <p:ext uri="{BB962C8B-B14F-4D97-AF65-F5344CB8AC3E}">
        <p14:creationId xmlns:p14="http://schemas.microsoft.com/office/powerpoint/2010/main" val="3959814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effectLst/>
              </a:rPr>
              <a:t>IMPLEMENTACIÓN Y ANÁLISIS DE RENDIMIENTO</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1141413" y="1482028"/>
            <a:ext cx="6994100" cy="484211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244789771"/>
              </p:ext>
            </p:extLst>
          </p:nvPr>
        </p:nvGraphicFramePr>
        <p:xfrm>
          <a:off x="8328457" y="2286847"/>
          <a:ext cx="3590925" cy="982980"/>
        </p:xfrm>
        <a:graphic>
          <a:graphicData uri="http://schemas.openxmlformats.org/drawingml/2006/table">
            <a:tbl>
              <a:tblPr firstRow="1" firstCol="1" bandRow="1">
                <a:tableStyleId>{5C22544A-7EE6-4342-B048-85BDC9FD1C3A}</a:tableStyleId>
              </a:tblPr>
              <a:tblGrid>
                <a:gridCol w="1157605"/>
                <a:gridCol w="1216660"/>
                <a:gridCol w="1216660"/>
              </a:tblGrid>
              <a:tr h="0">
                <a:tc>
                  <a:txBody>
                    <a:bodyPr/>
                    <a:lstStyle/>
                    <a:p>
                      <a:pPr algn="ctr">
                        <a:lnSpc>
                          <a:spcPct val="150000"/>
                        </a:lnSpc>
                        <a:spcAft>
                          <a:spcPts val="0"/>
                        </a:spcAft>
                      </a:pPr>
                      <a:r>
                        <a:rPr lang="es-EC" sz="1200" dirty="0">
                          <a:effectLst/>
                        </a:rPr>
                        <a:t>Router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Función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CE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Acceso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PE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Router de Borde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JunOS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P</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Core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JunOS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2797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Direccionamiento físico</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277565216"/>
              </p:ext>
            </p:extLst>
          </p:nvPr>
        </p:nvGraphicFramePr>
        <p:xfrm>
          <a:off x="9225643" y="2914049"/>
          <a:ext cx="2374265" cy="1474470"/>
        </p:xfrm>
        <a:graphic>
          <a:graphicData uri="http://schemas.openxmlformats.org/drawingml/2006/table">
            <a:tbl>
              <a:tblPr firstRow="1" firstCol="1" bandRow="1">
                <a:tableStyleId>{5C22544A-7EE6-4342-B048-85BDC9FD1C3A}</a:tableStyleId>
              </a:tblPr>
              <a:tblGrid>
                <a:gridCol w="1157605"/>
                <a:gridCol w="1216660"/>
              </a:tblGrid>
              <a:tr h="0">
                <a:tc>
                  <a:txBody>
                    <a:bodyPr/>
                    <a:lstStyle/>
                    <a:p>
                      <a:pPr algn="just">
                        <a:lnSpc>
                          <a:spcPct val="150000"/>
                        </a:lnSpc>
                        <a:spcAft>
                          <a:spcPts val="0"/>
                        </a:spcAft>
                      </a:pPr>
                      <a:r>
                        <a:rPr lang="es-EC" sz="1200" dirty="0">
                          <a:effectLst/>
                        </a:rPr>
                        <a:t>Interfaz Física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Interfaz Lógica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e0/0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e1/0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e2/0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ge0/0/0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e3/0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ge0/0/1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dirty="0">
                          <a:effectLst/>
                        </a:rPr>
                        <a:t>e4/0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ge0/0/2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p:cNvPicPr/>
          <p:nvPr/>
        </p:nvPicPr>
        <p:blipFill>
          <a:blip r:embed="rId4"/>
          <a:stretch>
            <a:fillRect/>
          </a:stretch>
        </p:blipFill>
        <p:spPr>
          <a:xfrm>
            <a:off x="301105" y="1357803"/>
            <a:ext cx="8585318" cy="4966344"/>
          </a:xfrm>
          <a:prstGeom prst="rect">
            <a:avLst/>
          </a:prstGeom>
        </p:spPr>
      </p:pic>
    </p:spTree>
    <p:extLst>
      <p:ext uri="{BB962C8B-B14F-4D97-AF65-F5344CB8AC3E}">
        <p14:creationId xmlns:p14="http://schemas.microsoft.com/office/powerpoint/2010/main" val="1971425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DIRECCIONAMIENTO LÓGICO</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angle 2"/>
          <p:cNvSpPr>
            <a:spLocks noChangeArrowheads="1"/>
          </p:cNvSpPr>
          <p:nvPr/>
        </p:nvSpPr>
        <p:spPr bwMode="auto">
          <a:xfrm>
            <a:off x="940158" y="1249250"/>
            <a:ext cx="127569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6" name="Objeto 5"/>
          <p:cNvGraphicFramePr>
            <a:graphicFrameLocks noChangeAspect="1"/>
          </p:cNvGraphicFramePr>
          <p:nvPr>
            <p:extLst>
              <p:ext uri="{D42A27DB-BD31-4B8C-83A1-F6EECF244321}">
                <p14:modId xmlns:p14="http://schemas.microsoft.com/office/powerpoint/2010/main" val="1621811438"/>
              </p:ext>
            </p:extLst>
          </p:nvPr>
        </p:nvGraphicFramePr>
        <p:xfrm>
          <a:off x="940158" y="1249251"/>
          <a:ext cx="5640946" cy="5102764"/>
        </p:xfrm>
        <a:graphic>
          <a:graphicData uri="http://schemas.openxmlformats.org/presentationml/2006/ole">
            <mc:AlternateContent xmlns:mc="http://schemas.openxmlformats.org/markup-compatibility/2006">
              <mc:Choice xmlns:v="urn:schemas-microsoft-com:vml" Requires="v">
                <p:oleObj spid="_x0000_s3087" name="Visio" r:id="rId6" imgW="14535043" imgH="13134932" progId="Visio.Drawing.15">
                  <p:embed/>
                </p:oleObj>
              </mc:Choice>
              <mc:Fallback>
                <p:oleObj name="Visio" r:id="rId6" imgW="14535043" imgH="13134932" progId="Visio.Drawing.15">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158" y="1249251"/>
                        <a:ext cx="5640946" cy="5102764"/>
                      </a:xfrm>
                      <a:prstGeom prst="rect">
                        <a:avLst/>
                      </a:prstGeom>
                      <a:noFill/>
                    </p:spPr>
                  </p:pic>
                </p:oleObj>
              </mc:Fallback>
            </mc:AlternateContent>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974166124"/>
              </p:ext>
            </p:extLst>
          </p:nvPr>
        </p:nvGraphicFramePr>
        <p:xfrm>
          <a:off x="6745357" y="2097088"/>
          <a:ext cx="5142363" cy="2872478"/>
        </p:xfrm>
        <a:graphic>
          <a:graphicData uri="http://schemas.openxmlformats.org/drawingml/2006/table">
            <a:tbl>
              <a:tblPr firstRow="1" firstCol="1" bandRow="1">
                <a:tableStyleId>{5C22544A-7EE6-4342-B048-85BDC9FD1C3A}</a:tableStyleId>
              </a:tblPr>
              <a:tblGrid>
                <a:gridCol w="674926"/>
                <a:gridCol w="1657456"/>
                <a:gridCol w="2809981"/>
              </a:tblGrid>
              <a:tr h="390875">
                <a:tc>
                  <a:txBody>
                    <a:bodyPr/>
                    <a:lstStyle/>
                    <a:p>
                      <a:pPr>
                        <a:lnSpc>
                          <a:spcPct val="150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VPLS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EVPN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7201">
                <a:tc>
                  <a:txBody>
                    <a:bodyPr/>
                    <a:lstStyle/>
                    <a:p>
                      <a:pPr>
                        <a:lnSpc>
                          <a:spcPct val="150000"/>
                        </a:lnSpc>
                        <a:spcAft>
                          <a:spcPts val="0"/>
                        </a:spcAft>
                      </a:pPr>
                      <a:r>
                        <a:rPr lang="es-EC" sz="1400" dirty="0">
                          <a:effectLst/>
                        </a:rPr>
                        <a:t>PC-1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192.168.1.10/24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192.168.1.10/24 - GW192.168.1.254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7201">
                <a:tc>
                  <a:txBody>
                    <a:bodyPr/>
                    <a:lstStyle/>
                    <a:p>
                      <a:pPr>
                        <a:lnSpc>
                          <a:spcPct val="150000"/>
                        </a:lnSpc>
                        <a:spcAft>
                          <a:spcPts val="0"/>
                        </a:spcAft>
                      </a:pPr>
                      <a:r>
                        <a:rPr lang="es-EC" sz="1400" dirty="0">
                          <a:effectLst/>
                        </a:rPr>
                        <a:t>PC-2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192.168.1.20/24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192.168.2.10/24 - GW192.168.2.254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7201">
                <a:tc>
                  <a:txBody>
                    <a:bodyPr/>
                    <a:lstStyle/>
                    <a:p>
                      <a:pPr>
                        <a:lnSpc>
                          <a:spcPct val="150000"/>
                        </a:lnSpc>
                        <a:spcAft>
                          <a:spcPts val="0"/>
                        </a:spcAft>
                      </a:pPr>
                      <a:r>
                        <a:rPr lang="es-EC" sz="1400" dirty="0">
                          <a:effectLst/>
                        </a:rPr>
                        <a:t>PC-3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192.168.1.30/24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192.168.3.10/24 - GW192.168.3.254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49279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LINEAMIENTOS GENERALES</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ángulo 2"/>
          <p:cNvSpPr/>
          <p:nvPr/>
        </p:nvSpPr>
        <p:spPr>
          <a:xfrm>
            <a:off x="1141413" y="1841412"/>
            <a:ext cx="10006885" cy="3518912"/>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Los protocolos para lograr lo antes mencionado son los siguientes: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El protocolo IGP para lograr alcanzabilidad es OSPF, en el cual se define una sola área para todos los routers, ÁREA 0.</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MPLS, como medio de transporte entre las entidades de extremo.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LDP, es el protocolo que define el Core de la red MPLS.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BGP, protocolo para alcanzabilidad de extremo a extremo con sistema autónomo número AS 100.</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VLAN, las dos tecnologías de VPN utilizan encapsulación VLAN para lograr la alcanzabilidad de extremo a extremo con dispositivos de red capa 2 y 3, el número de la vlan asignada es 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238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LINEAMIENTOS GENERALES</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807925343"/>
              </p:ext>
            </p:extLst>
          </p:nvPr>
        </p:nvGraphicFramePr>
        <p:xfrm>
          <a:off x="1563382" y="1433849"/>
          <a:ext cx="8799444" cy="5099809"/>
        </p:xfrm>
        <a:graphic>
          <a:graphicData uri="http://schemas.openxmlformats.org/drawingml/2006/table">
            <a:tbl>
              <a:tblPr firstRow="1" firstCol="1" bandRow="1">
                <a:tableStyleId>{5C22544A-7EE6-4342-B048-85BDC9FD1C3A}</a:tableStyleId>
              </a:tblPr>
              <a:tblGrid>
                <a:gridCol w="1680052"/>
                <a:gridCol w="1429983"/>
                <a:gridCol w="976804"/>
                <a:gridCol w="830048"/>
                <a:gridCol w="935711"/>
                <a:gridCol w="1473423"/>
                <a:gridCol w="1473423"/>
              </a:tblGrid>
              <a:tr h="267974">
                <a:tc gridSpan="7">
                  <a:txBody>
                    <a:bodyPr/>
                    <a:lstStyle/>
                    <a:p>
                      <a:pPr algn="ctr">
                        <a:lnSpc>
                          <a:spcPct val="150000"/>
                        </a:lnSpc>
                        <a:spcAft>
                          <a:spcPts val="0"/>
                        </a:spcAft>
                      </a:pPr>
                      <a:r>
                        <a:rPr lang="es-EC" sz="1400" dirty="0">
                          <a:solidFill>
                            <a:schemeClr val="bg1"/>
                          </a:solidFill>
                          <a:effectLst/>
                        </a:rPr>
                        <a:t>PROTOCOLO</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2561">
                <a:tc>
                  <a:txBody>
                    <a:bodyPr/>
                    <a:lstStyle/>
                    <a:p>
                      <a:pPr algn="ctr">
                        <a:lnSpc>
                          <a:spcPct val="150000"/>
                        </a:lnSpc>
                        <a:spcAft>
                          <a:spcPts val="0"/>
                        </a:spcAft>
                      </a:pPr>
                      <a:r>
                        <a:rPr lang="es-EC" sz="900" dirty="0">
                          <a:solidFill>
                            <a:schemeClr val="bg1"/>
                          </a:solidFill>
                          <a:effectLst/>
                        </a:rPr>
                        <a:t>ROUTER</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INTERFACE</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MPLS</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LDP</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BGP</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OSPF</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VPLS/EVPN</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2">
                  <a:txBody>
                    <a:bodyPr/>
                    <a:lstStyle/>
                    <a:p>
                      <a:pPr algn="ctr">
                        <a:lnSpc>
                          <a:spcPct val="150000"/>
                        </a:lnSpc>
                        <a:spcAft>
                          <a:spcPts val="0"/>
                        </a:spcAft>
                      </a:pPr>
                      <a:r>
                        <a:rPr lang="es-EC" sz="900" dirty="0">
                          <a:solidFill>
                            <a:schemeClr val="bg1"/>
                          </a:solidFill>
                          <a:effectLst/>
                        </a:rPr>
                        <a:t>PE1-R1</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2">
                  <a:txBody>
                    <a:bodyPr/>
                    <a:lstStyle/>
                    <a:p>
                      <a:pPr algn="ctr">
                        <a:lnSpc>
                          <a:spcPct val="150000"/>
                        </a:lnSpc>
                        <a:spcAft>
                          <a:spcPts val="0"/>
                        </a:spcAft>
                      </a:pPr>
                      <a:r>
                        <a:rPr lang="es-EC" sz="900" dirty="0">
                          <a:solidFill>
                            <a:schemeClr val="bg1"/>
                          </a:solidFill>
                          <a:effectLst/>
                        </a:rPr>
                        <a:t>PE2-R2</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2">
                  <a:txBody>
                    <a:bodyPr/>
                    <a:lstStyle/>
                    <a:p>
                      <a:pPr algn="ctr">
                        <a:lnSpc>
                          <a:spcPct val="150000"/>
                        </a:lnSpc>
                        <a:spcAft>
                          <a:spcPts val="0"/>
                        </a:spcAft>
                      </a:pPr>
                      <a:r>
                        <a:rPr lang="es-EC" sz="900" dirty="0">
                          <a:solidFill>
                            <a:schemeClr val="bg1"/>
                          </a:solidFill>
                          <a:effectLst/>
                        </a:rPr>
                        <a:t>PE3-R3</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3">
                  <a:txBody>
                    <a:bodyPr/>
                    <a:lstStyle/>
                    <a:p>
                      <a:pPr algn="ctr">
                        <a:lnSpc>
                          <a:spcPct val="150000"/>
                        </a:lnSpc>
                        <a:spcAft>
                          <a:spcPts val="0"/>
                        </a:spcAft>
                      </a:pPr>
                      <a:r>
                        <a:rPr lang="es-EC" sz="900" dirty="0">
                          <a:solidFill>
                            <a:schemeClr val="bg1"/>
                          </a:solidFill>
                          <a:effectLst/>
                        </a:rPr>
                        <a:t>P1-R4</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GE-0/0/2</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3">
                  <a:txBody>
                    <a:bodyPr/>
                    <a:lstStyle/>
                    <a:p>
                      <a:pPr algn="ctr">
                        <a:lnSpc>
                          <a:spcPct val="150000"/>
                        </a:lnSpc>
                        <a:spcAft>
                          <a:spcPts val="0"/>
                        </a:spcAft>
                      </a:pPr>
                      <a:r>
                        <a:rPr lang="es-EC" sz="900" dirty="0">
                          <a:solidFill>
                            <a:schemeClr val="bg1"/>
                          </a:solidFill>
                          <a:effectLst/>
                        </a:rPr>
                        <a:t>P2-R5</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GE-0/0/2</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rowSpan="3">
                  <a:txBody>
                    <a:bodyPr/>
                    <a:lstStyle/>
                    <a:p>
                      <a:pPr algn="ctr">
                        <a:lnSpc>
                          <a:spcPct val="150000"/>
                        </a:lnSpc>
                        <a:spcAft>
                          <a:spcPts val="0"/>
                        </a:spcAft>
                      </a:pPr>
                      <a:r>
                        <a:rPr lang="es-EC" sz="900" dirty="0">
                          <a:solidFill>
                            <a:schemeClr val="bg1"/>
                          </a:solidFill>
                          <a:effectLst/>
                        </a:rPr>
                        <a:t>P3-R6</a:t>
                      </a:r>
                      <a:endParaRPr lang="es-EC"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nchor="ctr"/>
                </a:tc>
                <a:tc>
                  <a:txBody>
                    <a:bodyPr/>
                    <a:lstStyle/>
                    <a:p>
                      <a:pPr>
                        <a:lnSpc>
                          <a:spcPct val="150000"/>
                        </a:lnSpc>
                        <a:spcAft>
                          <a:spcPts val="0"/>
                        </a:spcAft>
                      </a:pPr>
                      <a:r>
                        <a:rPr lang="es-EC" sz="1400" dirty="0">
                          <a:solidFill>
                            <a:schemeClr val="bg1"/>
                          </a:solidFill>
                          <a:effectLst/>
                        </a:rPr>
                        <a:t>GE-0/0/0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GE-0/0/1</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r h="267974">
                <a:tc vMerge="1">
                  <a:txBody>
                    <a:bodyPr/>
                    <a:lstStyle/>
                    <a:p>
                      <a:endParaRPr lang="es-EC"/>
                    </a:p>
                  </a:txBody>
                  <a:tcPr/>
                </a:tc>
                <a:tc>
                  <a:txBody>
                    <a:bodyPr/>
                    <a:lstStyle/>
                    <a:p>
                      <a:pPr>
                        <a:lnSpc>
                          <a:spcPct val="150000"/>
                        </a:lnSpc>
                        <a:spcAft>
                          <a:spcPts val="0"/>
                        </a:spcAft>
                      </a:pPr>
                      <a:r>
                        <a:rPr lang="es-EC" sz="1400" dirty="0">
                          <a:solidFill>
                            <a:schemeClr val="bg1"/>
                          </a:solidFill>
                          <a:effectLst/>
                        </a:rPr>
                        <a:t>GE-0/0/2</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X</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c>
                  <a:txBody>
                    <a:bodyPr/>
                    <a:lstStyle/>
                    <a:p>
                      <a:pPr algn="ctr">
                        <a:lnSpc>
                          <a:spcPct val="150000"/>
                        </a:lnSpc>
                        <a:spcAft>
                          <a:spcPts val="0"/>
                        </a:spcAft>
                      </a:pPr>
                      <a:r>
                        <a:rPr lang="es-EC" sz="1400" dirty="0">
                          <a:solidFill>
                            <a:schemeClr val="bg1"/>
                          </a:solidFill>
                          <a:effectLst/>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0" marR="49190" marT="0" marB="0"/>
                </a:tc>
              </a:tr>
            </a:tbl>
          </a:graphicData>
        </a:graphic>
      </p:graphicFrame>
    </p:spTree>
    <p:extLst>
      <p:ext uri="{BB962C8B-B14F-4D97-AF65-F5344CB8AC3E}">
        <p14:creationId xmlns:p14="http://schemas.microsoft.com/office/powerpoint/2010/main" val="35694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INFORMACIÓN DE ALCANZABILIDAD</a:t>
            </a:r>
            <a:r>
              <a:rPr lang="es-ES" dirty="0">
                <a:effectLst/>
              </a:rPr>
              <a:t/>
            </a:r>
            <a:br>
              <a:rPr lang="es-ES" dirty="0">
                <a:effectLst/>
              </a:rPr>
            </a:b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5122" name="Imagen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516" y="1492698"/>
            <a:ext cx="5266374" cy="4845796"/>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787" y="1492698"/>
            <a:ext cx="5248088" cy="484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86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L2VPN</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8" name="Imagen 7"/>
          <p:cNvPicPr/>
          <p:nvPr/>
        </p:nvPicPr>
        <p:blipFill>
          <a:blip r:embed="rId4"/>
          <a:stretch>
            <a:fillRect/>
          </a:stretch>
        </p:blipFill>
        <p:spPr>
          <a:xfrm>
            <a:off x="1141412" y="1449070"/>
            <a:ext cx="5568481" cy="2260045"/>
          </a:xfrm>
          <a:prstGeom prst="rect">
            <a:avLst/>
          </a:prstGeom>
        </p:spPr>
      </p:pic>
      <p:pic>
        <p:nvPicPr>
          <p:cNvPr id="9" name="Imagen 8"/>
          <p:cNvPicPr/>
          <p:nvPr/>
        </p:nvPicPr>
        <p:blipFill>
          <a:blip r:embed="rId5"/>
          <a:stretch>
            <a:fillRect/>
          </a:stretch>
        </p:blipFill>
        <p:spPr>
          <a:xfrm>
            <a:off x="6055345" y="3766873"/>
            <a:ext cx="5600036" cy="2633928"/>
          </a:xfrm>
          <a:prstGeom prst="rect">
            <a:avLst/>
          </a:prstGeom>
        </p:spPr>
      </p:pic>
      <p:sp>
        <p:nvSpPr>
          <p:cNvPr id="10" name="Rectángulo 9"/>
          <p:cNvSpPr/>
          <p:nvPr/>
        </p:nvSpPr>
        <p:spPr>
          <a:xfrm>
            <a:off x="1347989" y="3766873"/>
            <a:ext cx="4318715" cy="3000821"/>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A diferencia de VPLS, EVPN tiene la característica de que puede crear VRF´s, esto con el fin de que varias instancias de una tabla de enrutamiento puedan existir en un Router y trabajar simultáneamente. En las figuras siguientes se muestran las tablas de VRF en los enrutadores de borde.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p:cNvSpPr txBox="1">
            <a:spLocks/>
          </p:cNvSpPr>
          <p:nvPr/>
        </p:nvSpPr>
        <p:spPr>
          <a:xfrm>
            <a:off x="10678219" y="2969830"/>
            <a:ext cx="1513781"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es-ES" dirty="0" smtClean="0">
                <a:effectLst/>
              </a:rPr>
              <a:t>VRF</a:t>
            </a:r>
            <a:br>
              <a:rPr lang="es-ES" dirty="0" smtClean="0">
                <a:effectLst/>
              </a:rPr>
            </a:br>
            <a:endParaRPr lang="es-ES" dirty="0"/>
          </a:p>
        </p:txBody>
      </p:sp>
      <p:sp>
        <p:nvSpPr>
          <p:cNvPr id="12" name="Rectángulo 11"/>
          <p:cNvSpPr/>
          <p:nvPr/>
        </p:nvSpPr>
        <p:spPr>
          <a:xfrm>
            <a:off x="8925058" y="1802802"/>
            <a:ext cx="2837645" cy="1477328"/>
          </a:xfrm>
          <a:prstGeom prst="rect">
            <a:avLst/>
          </a:prstGeom>
        </p:spPr>
        <p:txBody>
          <a:bodyPr wrap="square">
            <a:spAutoFit/>
          </a:bodyPr>
          <a:lstStyle/>
          <a:p>
            <a:r>
              <a:rPr lang="es-EC" dirty="0"/>
              <a:t>Esto aumenta la funcionalidad al permitir que las rutas de red sean segmentadas sin usar varios dispositivos</a:t>
            </a:r>
          </a:p>
        </p:txBody>
      </p:sp>
    </p:spTree>
    <p:extLst>
      <p:ext uri="{BB962C8B-B14F-4D97-AF65-F5344CB8AC3E}">
        <p14:creationId xmlns:p14="http://schemas.microsoft.com/office/powerpoint/2010/main" val="82417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ANÁLISIS DE RESULTADOS</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7" name="Rectángulo 6"/>
          <p:cNvSpPr/>
          <p:nvPr/>
        </p:nvSpPr>
        <p:spPr>
          <a:xfrm>
            <a:off x="1141412" y="1883821"/>
            <a:ext cx="7268491" cy="2308324"/>
          </a:xfrm>
          <a:prstGeom prst="rect">
            <a:avLst/>
          </a:prstGeom>
        </p:spPr>
        <p:txBody>
          <a:bodyPr wrap="square">
            <a:spAutoFit/>
          </a:bodyPr>
          <a:lstStyle/>
          <a:p>
            <a:pPr marL="342900" lvl="0" indent="-342900" algn="just">
              <a:lnSpc>
                <a:spcPct val="150000"/>
              </a:lnSpc>
              <a:spcAft>
                <a:spcPts val="0"/>
              </a:spcAft>
              <a:buFont typeface="+mj-lt"/>
              <a:buAutoNum type="romanLcPeriod"/>
            </a:pPr>
            <a:r>
              <a:rPr lang="es-ES" sz="3200" dirty="0">
                <a:latin typeface="Times New Roman" panose="02020603050405020304" pitchFamily="18" charset="0"/>
                <a:ea typeface="Times New Roman" panose="02020603050405020304" pitchFamily="18" charset="0"/>
                <a:cs typeface="Times New Roman" panose="02020603050405020304" pitchFamily="18" charset="0"/>
              </a:rPr>
              <a:t>Convergencia de la red total</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s-ES" sz="3200" dirty="0">
                <a:latin typeface="Times New Roman" panose="02020603050405020304" pitchFamily="18" charset="0"/>
                <a:ea typeface="Times New Roman" panose="02020603050405020304" pitchFamily="18" charset="0"/>
                <a:cs typeface="Times New Roman" panose="02020603050405020304" pitchFamily="18" charset="0"/>
              </a:rPr>
              <a:t>Aprendizaje MAC</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romanLcPeriod"/>
            </a:pPr>
            <a:r>
              <a:rPr lang="es-ES" sz="3200" dirty="0">
                <a:latin typeface="Times New Roman" panose="02020603050405020304" pitchFamily="18" charset="0"/>
                <a:ea typeface="Times New Roman" panose="02020603050405020304" pitchFamily="18" charset="0"/>
                <a:cs typeface="Times New Roman" panose="02020603050405020304" pitchFamily="18" charset="0"/>
              </a:rPr>
              <a:t>Supresión de tráfico BUM</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22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effectLst/>
              </a:rPr>
              <a:t>ANTECEDENTES</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lnSpcReduction="10000"/>
          </a:bodyPr>
          <a:lstStyle/>
          <a:p>
            <a:pPr algn="just"/>
            <a:r>
              <a:rPr lang="es-EC" dirty="0">
                <a:effectLst/>
              </a:rPr>
              <a:t>La tecnología VPN creada originalmente para las grandes empresas, nunca fue elaborada para propósitos que hoy en día son tan cotidianos para medianas y pequeñas organizaciones. La necesidad en ese momento era indispensable: compañías, universidades, gobiernos y muchos otros con información altamente importante estaban en riesgo de ser alterada, hurtada u otras pérdidas de datos en el ambiente de internet. Se necesitaban tener conexiones que fuesen más seguras para los usuarios remotos, las oficinas sucursales y operadores de campo puedan acceder y utilizar archivos de la empresa sin permitir que sus secretos se escapen. La solución a la que arribaron fue la VPN</a:t>
            </a: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1580096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CONVERGENCIA DE LA RED TOTAL</a:t>
            </a:r>
            <a:r>
              <a:rPr lang="es-ES" dirty="0">
                <a:effectLst/>
              </a:rPr>
              <a:t/>
            </a:r>
            <a:br>
              <a:rPr lang="es-ES" dirty="0">
                <a:effectLst/>
              </a:rPr>
            </a:br>
            <a:endParaRPr lang="es-ES" dirty="0"/>
          </a:p>
        </p:txBody>
      </p:sp>
      <p:sp>
        <p:nvSpPr>
          <p:cNvPr id="3" name="Marcador de contenido 2"/>
          <p:cNvSpPr>
            <a:spLocks noGrp="1"/>
          </p:cNvSpPr>
          <p:nvPr>
            <p:ph idx="1"/>
          </p:nvPr>
        </p:nvSpPr>
        <p:spPr>
          <a:xfrm>
            <a:off x="1141413" y="1448252"/>
            <a:ext cx="9905999" cy="5409747"/>
          </a:xfrm>
        </p:spPr>
        <p:txBody>
          <a:bodyPr>
            <a:normAutofit/>
          </a:bodyPr>
          <a:lstStyle/>
          <a:p>
            <a:pPr algn="just"/>
            <a:endParaRPr lang="es-EC" dirty="0" smtClean="0">
              <a:effectLst/>
            </a:endParaRPr>
          </a:p>
          <a:p>
            <a:pPr algn="just"/>
            <a:endParaRPr lang="es-EC" dirty="0" smtClean="0">
              <a:effectLst/>
            </a:endParaRPr>
          </a:p>
          <a:p>
            <a:pPr algn="just"/>
            <a:endParaRPr lang="es-EC" dirty="0" smtClean="0">
              <a:effectLst/>
            </a:endParaRPr>
          </a:p>
          <a:p>
            <a:pPr algn="just"/>
            <a:endParaRPr lang="es-EC" dirty="0" smtClean="0">
              <a:effectLst/>
            </a:endParaRPr>
          </a:p>
          <a:p>
            <a:pPr algn="just"/>
            <a:endParaRPr lang="es-EC" dirty="0">
              <a:effectLst/>
            </a:endParaRPr>
          </a:p>
          <a:p>
            <a:pPr algn="just">
              <a:buNone/>
            </a:pPr>
            <a:r>
              <a:rPr lang="es-EC" dirty="0" smtClean="0">
                <a:effectLst/>
              </a:rPr>
              <a:t>	</a:t>
            </a:r>
            <a:endParaRPr lang="es-ES" dirty="0" smtClean="0">
              <a:effectLst/>
            </a:endParaRPr>
          </a:p>
          <a:p>
            <a:pPr algn="just"/>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8" name="Imagen 7"/>
          <p:cNvPicPr/>
          <p:nvPr/>
        </p:nvPicPr>
        <p:blipFill>
          <a:blip r:embed="rId4"/>
          <a:stretch>
            <a:fillRect/>
          </a:stretch>
        </p:blipFill>
        <p:spPr>
          <a:xfrm>
            <a:off x="2120348" y="1564445"/>
            <a:ext cx="8719930" cy="4836355"/>
          </a:xfrm>
          <a:prstGeom prst="rect">
            <a:avLst/>
          </a:prstGeom>
        </p:spPr>
      </p:pic>
    </p:spTree>
    <p:extLst>
      <p:ext uri="{BB962C8B-B14F-4D97-AF65-F5344CB8AC3E}">
        <p14:creationId xmlns:p14="http://schemas.microsoft.com/office/powerpoint/2010/main" val="1815858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10" name="Imagen 9"/>
          <p:cNvPicPr/>
          <p:nvPr/>
        </p:nvPicPr>
        <p:blipFill>
          <a:blip r:embed="rId4"/>
          <a:stretch>
            <a:fillRect/>
          </a:stretch>
        </p:blipFill>
        <p:spPr>
          <a:xfrm>
            <a:off x="600700" y="1521321"/>
            <a:ext cx="7538748" cy="5046905"/>
          </a:xfrm>
          <a:prstGeom prst="rect">
            <a:avLst/>
          </a:prstGeom>
          <a:ln>
            <a:noFill/>
          </a:ln>
        </p:spPr>
      </p:pic>
      <p:sp>
        <p:nvSpPr>
          <p:cNvPr id="12" name="Título 1"/>
          <p:cNvSpPr>
            <a:spLocks noGrp="1"/>
          </p:cNvSpPr>
          <p:nvPr>
            <p:ph type="title"/>
          </p:nvPr>
        </p:nvSpPr>
        <p:spPr>
          <a:xfrm>
            <a:off x="1141413" y="618518"/>
            <a:ext cx="9905998" cy="1478570"/>
          </a:xfrm>
        </p:spPr>
        <p:txBody>
          <a:bodyPr/>
          <a:lstStyle/>
          <a:p>
            <a:r>
              <a:rPr lang="es-ES" dirty="0" smtClean="0">
                <a:effectLst/>
              </a:rPr>
              <a:t>CONVERGENCIA DE LA RED TOTAL EVPN</a:t>
            </a:r>
            <a:r>
              <a:rPr lang="es-ES" dirty="0">
                <a:effectLst/>
              </a:rPr>
              <a:t/>
            </a:r>
            <a:br>
              <a:rPr lang="es-ES" dirty="0">
                <a:effectLst/>
              </a:rPr>
            </a:br>
            <a:endParaRPr lang="es-ES" dirty="0"/>
          </a:p>
        </p:txBody>
      </p:sp>
      <p:graphicFrame>
        <p:nvGraphicFramePr>
          <p:cNvPr id="13" name="Tabla 12"/>
          <p:cNvGraphicFramePr>
            <a:graphicFrameLocks noGrp="1"/>
          </p:cNvGraphicFramePr>
          <p:nvPr>
            <p:extLst>
              <p:ext uri="{D42A27DB-BD31-4B8C-83A1-F6EECF244321}">
                <p14:modId xmlns:p14="http://schemas.microsoft.com/office/powerpoint/2010/main" val="2033292040"/>
              </p:ext>
            </p:extLst>
          </p:nvPr>
        </p:nvGraphicFramePr>
        <p:xfrm>
          <a:off x="8403773" y="1606246"/>
          <a:ext cx="3586458" cy="4877054"/>
        </p:xfrm>
        <a:graphic>
          <a:graphicData uri="http://schemas.openxmlformats.org/drawingml/2006/table">
            <a:tbl>
              <a:tblPr firstRow="1" firstCol="1" bandRow="1">
                <a:tableStyleId>{5C22544A-7EE6-4342-B048-85BDC9FD1C3A}</a:tableStyleId>
              </a:tblPr>
              <a:tblGrid>
                <a:gridCol w="1523663"/>
                <a:gridCol w="2062795"/>
              </a:tblGrid>
              <a:tr h="1038024">
                <a:tc>
                  <a:txBody>
                    <a:bodyPr/>
                    <a:lstStyle/>
                    <a:p>
                      <a:pPr algn="ctr">
                        <a:lnSpc>
                          <a:spcPct val="150000"/>
                        </a:lnSpc>
                        <a:spcAft>
                          <a:spcPts val="0"/>
                        </a:spcAft>
                      </a:pPr>
                      <a:r>
                        <a:rPr lang="es-EC" sz="1800" dirty="0">
                          <a:effectLst/>
                        </a:rPr>
                        <a:t>No. Interrupción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Tiempo de convergencia</a:t>
                      </a:r>
                      <a:endParaRPr lang="es-EC" sz="1600" dirty="0">
                        <a:effectLst/>
                      </a:endParaRPr>
                    </a:p>
                    <a:p>
                      <a:pPr algn="ctr">
                        <a:lnSpc>
                          <a:spcPct val="150000"/>
                        </a:lnSpc>
                        <a:spcAft>
                          <a:spcPts val="0"/>
                        </a:spcAft>
                      </a:pPr>
                      <a:r>
                        <a:rPr lang="es-EC" sz="1800" dirty="0">
                          <a:effectLst/>
                        </a:rPr>
                        <a:t>[s]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3614">
                <a:tc>
                  <a:txBody>
                    <a:bodyPr/>
                    <a:lstStyle/>
                    <a:p>
                      <a:pPr algn="ctr">
                        <a:lnSpc>
                          <a:spcPct val="150000"/>
                        </a:lnSpc>
                        <a:spcAft>
                          <a:spcPts val="0"/>
                        </a:spcAft>
                      </a:pPr>
                      <a:r>
                        <a:rPr lang="es-EC" sz="18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614">
                <a:tc>
                  <a:txBody>
                    <a:bodyPr/>
                    <a:lstStyle/>
                    <a:p>
                      <a:pPr algn="ctr">
                        <a:lnSpc>
                          <a:spcPct val="150000"/>
                        </a:lnSpc>
                        <a:spcAft>
                          <a:spcPts val="0"/>
                        </a:spcAft>
                      </a:pPr>
                      <a:r>
                        <a:rPr lang="es-EC" sz="18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25370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10" name="Título 1"/>
          <p:cNvSpPr>
            <a:spLocks noGrp="1"/>
          </p:cNvSpPr>
          <p:nvPr>
            <p:ph type="title"/>
          </p:nvPr>
        </p:nvSpPr>
        <p:spPr>
          <a:xfrm>
            <a:off x="1141413" y="618518"/>
            <a:ext cx="9905998" cy="1478570"/>
          </a:xfrm>
        </p:spPr>
        <p:txBody>
          <a:bodyPr/>
          <a:lstStyle/>
          <a:p>
            <a:r>
              <a:rPr lang="es-ES" dirty="0" smtClean="0">
                <a:effectLst/>
              </a:rPr>
              <a:t>CONVERGENCIA DE LA RED TOTAL VPLS</a:t>
            </a:r>
            <a:r>
              <a:rPr lang="es-ES" dirty="0">
                <a:effectLst/>
              </a:rPr>
              <a:t/>
            </a:r>
            <a:br>
              <a:rPr lang="es-ES" dirty="0">
                <a:effectLst/>
              </a:rPr>
            </a:br>
            <a:endParaRPr lang="es-ES" dirty="0"/>
          </a:p>
        </p:txBody>
      </p:sp>
      <p:pic>
        <p:nvPicPr>
          <p:cNvPr id="11" name="Imagen 10"/>
          <p:cNvPicPr/>
          <p:nvPr/>
        </p:nvPicPr>
        <p:blipFill>
          <a:blip r:embed="rId4"/>
          <a:stretch>
            <a:fillRect/>
          </a:stretch>
        </p:blipFill>
        <p:spPr>
          <a:xfrm>
            <a:off x="703530" y="1745937"/>
            <a:ext cx="6585911" cy="4371528"/>
          </a:xfrm>
          <a:prstGeom prst="rect">
            <a:avLst/>
          </a:prstGeom>
          <a:ln>
            <a:noFill/>
          </a:ln>
        </p:spPr>
      </p:pic>
      <p:graphicFrame>
        <p:nvGraphicFramePr>
          <p:cNvPr id="8" name="Tabla 7"/>
          <p:cNvGraphicFramePr>
            <a:graphicFrameLocks noGrp="1"/>
          </p:cNvGraphicFramePr>
          <p:nvPr>
            <p:extLst>
              <p:ext uri="{D42A27DB-BD31-4B8C-83A1-F6EECF244321}">
                <p14:modId xmlns:p14="http://schemas.microsoft.com/office/powerpoint/2010/main" val="1307738247"/>
              </p:ext>
            </p:extLst>
          </p:nvPr>
        </p:nvGraphicFramePr>
        <p:xfrm>
          <a:off x="7660685" y="1735749"/>
          <a:ext cx="4136363" cy="4806721"/>
        </p:xfrm>
        <a:graphic>
          <a:graphicData uri="http://schemas.openxmlformats.org/drawingml/2006/table">
            <a:tbl>
              <a:tblPr firstRow="1" firstCol="1" bandRow="1">
                <a:tableStyleId>{5C22544A-7EE6-4342-B048-85BDC9FD1C3A}</a:tableStyleId>
              </a:tblPr>
              <a:tblGrid>
                <a:gridCol w="1759780"/>
                <a:gridCol w="2376583"/>
              </a:tblGrid>
              <a:tr h="839561">
                <a:tc>
                  <a:txBody>
                    <a:bodyPr/>
                    <a:lstStyle/>
                    <a:p>
                      <a:pPr algn="ctr">
                        <a:lnSpc>
                          <a:spcPct val="150000"/>
                        </a:lnSpc>
                        <a:spcAft>
                          <a:spcPts val="0"/>
                        </a:spcAft>
                      </a:pPr>
                      <a:r>
                        <a:rPr lang="es-EC" sz="1400" dirty="0">
                          <a:effectLst/>
                        </a:rPr>
                        <a:t>No. Interrupción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Tiempo de convergencia</a:t>
                      </a:r>
                      <a:endParaRPr lang="es-EC" sz="1200" dirty="0">
                        <a:effectLst/>
                      </a:endParaRPr>
                    </a:p>
                    <a:p>
                      <a:pPr algn="ctr">
                        <a:lnSpc>
                          <a:spcPct val="150000"/>
                        </a:lnSpc>
                        <a:spcAft>
                          <a:spcPts val="0"/>
                        </a:spcAft>
                      </a:pPr>
                      <a:r>
                        <a:rPr lang="es-EC" sz="1400" dirty="0">
                          <a:effectLst/>
                        </a:rPr>
                        <a:t>[s]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6716">
                <a:tc>
                  <a:txBody>
                    <a:bodyPr/>
                    <a:lstStyle/>
                    <a:p>
                      <a:pPr algn="ctr">
                        <a:lnSpc>
                          <a:spcPct val="150000"/>
                        </a:lnSpc>
                        <a:spcAft>
                          <a:spcPts val="0"/>
                        </a:spcAft>
                      </a:pPr>
                      <a:r>
                        <a:rPr lang="es-EC" sz="14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716">
                <a:tc>
                  <a:txBody>
                    <a:bodyPr/>
                    <a:lstStyle/>
                    <a:p>
                      <a:pPr algn="ctr">
                        <a:lnSpc>
                          <a:spcPct val="150000"/>
                        </a:lnSpc>
                        <a:spcAft>
                          <a:spcPts val="0"/>
                        </a:spcAft>
                      </a:pPr>
                      <a:r>
                        <a:rPr lang="es-EC" sz="14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1752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CONVERGENCIA DE LA RED TOTAL</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517189265"/>
              </p:ext>
            </p:extLst>
          </p:nvPr>
        </p:nvGraphicFramePr>
        <p:xfrm>
          <a:off x="2314289" y="2454273"/>
          <a:ext cx="7486534" cy="2916216"/>
        </p:xfrm>
        <a:graphic>
          <a:graphicData uri="http://schemas.openxmlformats.org/drawingml/2006/table">
            <a:tbl>
              <a:tblPr firstRow="1" firstCol="1" bandRow="1">
                <a:tableStyleId>{5C22544A-7EE6-4342-B048-85BDC9FD1C3A}</a:tableStyleId>
              </a:tblPr>
              <a:tblGrid>
                <a:gridCol w="3185081"/>
                <a:gridCol w="4301453"/>
              </a:tblGrid>
              <a:tr h="1499298">
                <a:tc>
                  <a:txBody>
                    <a:bodyPr/>
                    <a:lstStyle/>
                    <a:p>
                      <a:pPr algn="ctr">
                        <a:lnSpc>
                          <a:spcPct val="150000"/>
                        </a:lnSpc>
                        <a:spcAft>
                          <a:spcPts val="0"/>
                        </a:spcAft>
                      </a:pPr>
                      <a:r>
                        <a:rPr lang="es-EC" sz="2400" dirty="0">
                          <a:effectLst/>
                        </a:rPr>
                        <a:t>Tecnología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400" dirty="0">
                          <a:effectLst/>
                        </a:rPr>
                        <a:t>Tiempo de Convergencia</a:t>
                      </a:r>
                      <a:endParaRPr lang="es-EC" sz="2000" dirty="0">
                        <a:effectLst/>
                      </a:endParaRPr>
                    </a:p>
                    <a:p>
                      <a:pPr algn="ctr">
                        <a:lnSpc>
                          <a:spcPct val="150000"/>
                        </a:lnSpc>
                        <a:spcAft>
                          <a:spcPts val="0"/>
                        </a:spcAft>
                      </a:pPr>
                      <a:r>
                        <a:rPr lang="es-EC" sz="2400" dirty="0">
                          <a:effectLst/>
                        </a:rPr>
                        <a:t>Promedio[s]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8459">
                <a:tc>
                  <a:txBody>
                    <a:bodyPr/>
                    <a:lstStyle/>
                    <a:p>
                      <a:pPr algn="ctr">
                        <a:lnSpc>
                          <a:spcPct val="150000"/>
                        </a:lnSpc>
                        <a:spcAft>
                          <a:spcPts val="0"/>
                        </a:spcAft>
                      </a:pPr>
                      <a:r>
                        <a:rPr lang="es-EC" sz="2400" dirty="0">
                          <a:effectLst/>
                        </a:rPr>
                        <a:t>VPLS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dirty="0">
                          <a:effectLst/>
                        </a:rPr>
                        <a:t>45.5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8459">
                <a:tc>
                  <a:txBody>
                    <a:bodyPr/>
                    <a:lstStyle/>
                    <a:p>
                      <a:pPr algn="ctr">
                        <a:lnSpc>
                          <a:spcPct val="150000"/>
                        </a:lnSpc>
                        <a:spcAft>
                          <a:spcPts val="0"/>
                        </a:spcAft>
                      </a:pPr>
                      <a:r>
                        <a:rPr lang="es-EC" sz="2400" dirty="0">
                          <a:effectLst/>
                        </a:rPr>
                        <a:t>EVPN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dirty="0">
                          <a:effectLst/>
                        </a:rPr>
                        <a:t>7.6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31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MOVILIDAD MAC	</a:t>
            </a:r>
            <a:br>
              <a:rPr lang="es-ES" dirty="0" smtClean="0">
                <a:effectLst/>
              </a:rPr>
            </a:br>
            <a:endParaRPr lang="es-ES" dirty="0"/>
          </a:p>
        </p:txBody>
      </p:sp>
      <p:sp>
        <p:nvSpPr>
          <p:cNvPr id="3" name="Marcador de contenido 2"/>
          <p:cNvSpPr>
            <a:spLocks noGrp="1"/>
          </p:cNvSpPr>
          <p:nvPr>
            <p:ph idx="1"/>
          </p:nvPr>
        </p:nvSpPr>
        <p:spPr>
          <a:xfrm>
            <a:off x="1141413" y="2091098"/>
            <a:ext cx="6740457" cy="4153126"/>
          </a:xfrm>
        </p:spPr>
        <p:txBody>
          <a:bodyPr>
            <a:normAutofit/>
          </a:bodyPr>
          <a:lstStyle/>
          <a:p>
            <a:pPr algn="just"/>
            <a:endParaRPr lang="es-EC" dirty="0" smtClean="0">
              <a:effectLst/>
            </a:endParaRPr>
          </a:p>
          <a:p>
            <a:pPr algn="just">
              <a:buNone/>
            </a:pPr>
            <a:r>
              <a:rPr lang="es-EC" dirty="0" smtClean="0">
                <a:effectLst/>
              </a:rPr>
              <a:t>	</a:t>
            </a:r>
            <a:endParaRPr lang="es-EC" dirty="0">
              <a:effectLst/>
            </a:endParaRPr>
          </a:p>
          <a:p>
            <a:pPr algn="just"/>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1241278" y="1648630"/>
            <a:ext cx="9461066" cy="4752170"/>
          </a:xfrm>
          <a:prstGeom prst="rect">
            <a:avLst/>
          </a:prstGeom>
          <a:noFill/>
          <a:ln>
            <a:noFill/>
          </a:ln>
        </p:spPr>
      </p:pic>
    </p:spTree>
    <p:extLst>
      <p:ext uri="{BB962C8B-B14F-4D97-AF65-F5344CB8AC3E}">
        <p14:creationId xmlns:p14="http://schemas.microsoft.com/office/powerpoint/2010/main" val="2584277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MOVILIDAD MAC</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7" name="Marcador de contenido 2"/>
          <p:cNvSpPr txBox="1">
            <a:spLocks/>
          </p:cNvSpPr>
          <p:nvPr/>
        </p:nvSpPr>
        <p:spPr>
          <a:xfrm>
            <a:off x="1225167" y="1448253"/>
            <a:ext cx="10211272" cy="54097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buNone/>
            </a:pPr>
            <a:endParaRPr lang="es-ES" dirty="0"/>
          </a:p>
        </p:txBody>
      </p:sp>
      <p:pic>
        <p:nvPicPr>
          <p:cNvPr id="6" name="Imagen 5"/>
          <p:cNvPicPr/>
          <p:nvPr/>
        </p:nvPicPr>
        <p:blipFill>
          <a:blip r:embed="rId4"/>
          <a:stretch>
            <a:fillRect/>
          </a:stretch>
        </p:blipFill>
        <p:spPr>
          <a:xfrm>
            <a:off x="1225167" y="1647582"/>
            <a:ext cx="8717323" cy="4817611"/>
          </a:xfrm>
          <a:prstGeom prst="rect">
            <a:avLst/>
          </a:prstGeom>
          <a:ln>
            <a:solidFill>
              <a:schemeClr val="bg1">
                <a:lumMod val="85000"/>
              </a:schemeClr>
            </a:solidFill>
          </a:ln>
        </p:spPr>
      </p:pic>
    </p:spTree>
    <p:extLst>
      <p:ext uri="{BB962C8B-B14F-4D97-AF65-F5344CB8AC3E}">
        <p14:creationId xmlns:p14="http://schemas.microsoft.com/office/powerpoint/2010/main" val="2061733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MOVILIDAD MAC</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ángulo 2"/>
          <p:cNvSpPr/>
          <p:nvPr/>
        </p:nvSpPr>
        <p:spPr>
          <a:xfrm>
            <a:off x="1141413" y="1461808"/>
            <a:ext cx="9905998" cy="4565352"/>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EVPN basándose en la señalización BGP envía mensajes de actualización de la información de accesibilidad de la capa de red NLRI hacia todos los PE existentes en la red, de esta manera actualizando la nueva ubicación de las direcciones MAC reubicadas</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Esta actualización se encuentra encapsulada dentro de los mensajes UPDATE mostrados en la figura 106, con este antecedente procedemos a des encapsular al mensaje UPDATE, con el fin de comprobar la movilidad MAC</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endParaRPr lang="es-EC" sz="1600" dirty="0">
              <a:latin typeface="Calibri" panose="020F0502020204030204" pitchFamily="34" charset="0"/>
              <a:ea typeface="Calibri" panose="020F0502020204030204" pitchFamily="34" charset="0"/>
              <a:cs typeface="Times New Roman" panose="02020603050405020304" pitchFamily="18" charset="0"/>
            </a:endParaRPr>
          </a:p>
          <a:p>
            <a:r>
              <a:rPr lang="es-EC" dirty="0">
                <a:latin typeface="Times New Roman" panose="02020603050405020304" pitchFamily="18" charset="0"/>
                <a:ea typeface="Times New Roman" panose="02020603050405020304" pitchFamily="18" charset="0"/>
              </a:rPr>
              <a:t>     Este mensaje es enviado desde PE1 hacia PE2 indicando la dirección MAC que tenía hasta antes de realizar la reubicación de la PC, el NLRI contiene la información del Router distintivo PE2 al que pertenece la dirección MAC en cuestión.</a:t>
            </a:r>
            <a:endParaRPr lang="es-EC" dirty="0"/>
          </a:p>
        </p:txBody>
      </p:sp>
    </p:spTree>
    <p:extLst>
      <p:ext uri="{BB962C8B-B14F-4D97-AF65-F5344CB8AC3E}">
        <p14:creationId xmlns:p14="http://schemas.microsoft.com/office/powerpoint/2010/main" val="3311556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MOVILIDAD MAC</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5" name="Imagen 4"/>
          <p:cNvPicPr/>
          <p:nvPr/>
        </p:nvPicPr>
        <p:blipFill>
          <a:blip r:embed="rId4"/>
          <a:stretch>
            <a:fillRect/>
          </a:stretch>
        </p:blipFill>
        <p:spPr>
          <a:xfrm>
            <a:off x="1972880" y="1320084"/>
            <a:ext cx="8229600" cy="5486400"/>
          </a:xfrm>
          <a:prstGeom prst="rect">
            <a:avLst/>
          </a:prstGeom>
          <a:ln>
            <a:solidFill>
              <a:schemeClr val="bg1">
                <a:lumMod val="85000"/>
              </a:schemeClr>
            </a:solidFill>
          </a:ln>
        </p:spPr>
      </p:pic>
    </p:spTree>
    <p:extLst>
      <p:ext uri="{BB962C8B-B14F-4D97-AF65-F5344CB8AC3E}">
        <p14:creationId xmlns:p14="http://schemas.microsoft.com/office/powerpoint/2010/main" val="570956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MOVILIDAD MAC</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6" name="Imagen 5"/>
          <p:cNvPicPr/>
          <p:nvPr/>
        </p:nvPicPr>
        <p:blipFill>
          <a:blip r:embed="rId4"/>
          <a:stretch>
            <a:fillRect/>
          </a:stretch>
        </p:blipFill>
        <p:spPr>
          <a:xfrm>
            <a:off x="1979612" y="1303926"/>
            <a:ext cx="8229600" cy="5486400"/>
          </a:xfrm>
          <a:prstGeom prst="rect">
            <a:avLst/>
          </a:prstGeom>
          <a:ln>
            <a:solidFill>
              <a:schemeClr val="bg1">
                <a:lumMod val="85000"/>
              </a:schemeClr>
            </a:solidFill>
          </a:ln>
        </p:spPr>
      </p:pic>
    </p:spTree>
    <p:extLst>
      <p:ext uri="{BB962C8B-B14F-4D97-AF65-F5344CB8AC3E}">
        <p14:creationId xmlns:p14="http://schemas.microsoft.com/office/powerpoint/2010/main" val="3587776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SUPRESIÓ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5" name="Imagen 4"/>
          <p:cNvPicPr/>
          <p:nvPr/>
        </p:nvPicPr>
        <p:blipFill>
          <a:blip r:embed="rId4"/>
          <a:stretch>
            <a:fillRect/>
          </a:stretch>
        </p:blipFill>
        <p:spPr>
          <a:xfrm>
            <a:off x="1966425" y="1500992"/>
            <a:ext cx="7847276" cy="4874050"/>
          </a:xfrm>
          <a:prstGeom prst="rect">
            <a:avLst/>
          </a:prstGeom>
        </p:spPr>
      </p:pic>
    </p:spTree>
    <p:extLst>
      <p:ext uri="{BB962C8B-B14F-4D97-AF65-F5344CB8AC3E}">
        <p14:creationId xmlns:p14="http://schemas.microsoft.com/office/powerpoint/2010/main" val="198075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effectLst/>
              </a:rPr>
              <a:t>JUSTIFICACION</a:t>
            </a:r>
            <a:r>
              <a:rPr lang="es-ES" dirty="0" smtClean="0">
                <a:effectLst/>
              </a:rPr>
              <a:t/>
            </a:r>
            <a:br>
              <a:rPr lang="es-ES" dirty="0" smtClean="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dirty="0">
                <a:effectLst/>
              </a:rPr>
              <a:t>VPN Ethernet (EVPN) es la solución de próxima generación que proporciona servicios Ethernet multipunto a través de redes MPLS. EVPN es diferente en comparación con las ofertas existentes de Virtual Private LAN Service (VPLS) debido a su uso del control basado en MAC basado en el aprendizaje del núcleo</a:t>
            </a:r>
            <a:r>
              <a:rPr lang="es-ES" dirty="0" smtClean="0">
                <a:effectLst/>
              </a:rPr>
              <a:t>.</a:t>
            </a: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43195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937" y="788052"/>
            <a:ext cx="5022760" cy="42077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effectLst/>
              </a:rPr>
              <a:t>SUPRESIÓ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9219" name="Imagen 2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937" y="2338832"/>
            <a:ext cx="5022760" cy="4188792"/>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n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216" y="1832624"/>
            <a:ext cx="4821196" cy="40388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p:cNvSpPr>
            <a:spLocks noChangeArrowheads="1"/>
          </p:cNvSpPr>
          <p:nvPr/>
        </p:nvSpPr>
        <p:spPr bwMode="auto">
          <a:xfrm>
            <a:off x="0" y="888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Tree>
    <p:extLst>
      <p:ext uri="{BB962C8B-B14F-4D97-AF65-F5344CB8AC3E}">
        <p14:creationId xmlns:p14="http://schemas.microsoft.com/office/powerpoint/2010/main" val="2106507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SUPRESIÓ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p:cNvSpPr>
            <a:spLocks noChangeArrowheads="1"/>
          </p:cNvSpPr>
          <p:nvPr/>
        </p:nvSpPr>
        <p:spPr bwMode="auto">
          <a:xfrm>
            <a:off x="0" y="888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9" name="Imagen 8"/>
          <p:cNvPicPr/>
          <p:nvPr/>
        </p:nvPicPr>
        <p:blipFill>
          <a:blip r:embed="rId4"/>
          <a:stretch>
            <a:fillRect/>
          </a:stretch>
        </p:blipFill>
        <p:spPr>
          <a:xfrm>
            <a:off x="301106" y="1551385"/>
            <a:ext cx="5648934" cy="3935016"/>
          </a:xfrm>
          <a:prstGeom prst="rect">
            <a:avLst/>
          </a:prstGeom>
          <a:ln>
            <a:solidFill>
              <a:schemeClr val="bg1">
                <a:lumMod val="85000"/>
              </a:schemeClr>
            </a:solidFill>
          </a:ln>
        </p:spPr>
      </p:pic>
      <p:pic>
        <p:nvPicPr>
          <p:cNvPr id="10" name="Imagen 9"/>
          <p:cNvPicPr/>
          <p:nvPr/>
        </p:nvPicPr>
        <p:blipFill>
          <a:blip r:embed="rId5"/>
          <a:stretch>
            <a:fillRect/>
          </a:stretch>
        </p:blipFill>
        <p:spPr>
          <a:xfrm>
            <a:off x="6094412" y="1560987"/>
            <a:ext cx="5651120" cy="3949403"/>
          </a:xfrm>
          <a:prstGeom prst="rect">
            <a:avLst/>
          </a:prstGeom>
          <a:ln>
            <a:solidFill>
              <a:schemeClr val="bg1">
                <a:lumMod val="85000"/>
              </a:schemeClr>
            </a:solidFill>
          </a:ln>
        </p:spPr>
      </p:pic>
    </p:spTree>
    <p:extLst>
      <p:ext uri="{BB962C8B-B14F-4D97-AF65-F5344CB8AC3E}">
        <p14:creationId xmlns:p14="http://schemas.microsoft.com/office/powerpoint/2010/main" val="2601913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SUPRESIÓ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p:cNvSpPr>
            <a:spLocks noChangeArrowheads="1"/>
          </p:cNvSpPr>
          <p:nvPr/>
        </p:nvSpPr>
        <p:spPr bwMode="auto">
          <a:xfrm>
            <a:off x="0" y="888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ángulo 4"/>
          <p:cNvSpPr/>
          <p:nvPr/>
        </p:nvSpPr>
        <p:spPr>
          <a:xfrm>
            <a:off x="961622" y="1773768"/>
            <a:ext cx="10423301" cy="4401205"/>
          </a:xfrm>
          <a:prstGeom prst="rect">
            <a:avLst/>
          </a:prstGeom>
        </p:spPr>
        <p:txBody>
          <a:bodyPr wrap="square">
            <a:spAutoFit/>
          </a:bodyPr>
          <a:lstStyle/>
          <a:p>
            <a:r>
              <a:rPr lang="es-EC" sz="2800" dirty="0">
                <a:latin typeface="Times New Roman" panose="02020603050405020304" pitchFamily="18" charset="0"/>
                <a:ea typeface="Times New Roman" panose="02020603050405020304" pitchFamily="18" charset="0"/>
              </a:rPr>
              <a:t> EVPN opera sobre el plano de control es decir realiza el aprendizaje de MAC usando MP-BGP. MP-BGP anuncia rutas de tipo 2, es decir, rutas de host MAC / IP que representan cada cliente. Se observa que cada vez que el dispositivo PE recibe una nueva ruta MAC, la dirección MAC ya se encuentra instalada en la tabla MAC. La próxima vez que el dispositivo del cliente envíe la solicitud ARP para esta dirección MAC, este requerimiento no inunda en la red central o llega los otros, Por lo que el enrutador de borde PE funciona como un proxy y responde a la solicitud ARP con su propia dirección MAC. Este es el tráfico BUM suprimido en una red EVPN</a:t>
            </a:r>
            <a:endParaRPr lang="es-EC" sz="2800" dirty="0"/>
          </a:p>
        </p:txBody>
      </p:sp>
    </p:spTree>
    <p:extLst>
      <p:ext uri="{BB962C8B-B14F-4D97-AF65-F5344CB8AC3E}">
        <p14:creationId xmlns:p14="http://schemas.microsoft.com/office/powerpoint/2010/main" val="1416396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SUPRESIÓ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p:cNvSpPr>
            <a:spLocks noChangeArrowheads="1"/>
          </p:cNvSpPr>
          <p:nvPr/>
        </p:nvSpPr>
        <p:spPr bwMode="auto">
          <a:xfrm>
            <a:off x="0" y="888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9" name="Imagen 8"/>
          <p:cNvPicPr/>
          <p:nvPr/>
        </p:nvPicPr>
        <p:blipFill>
          <a:blip r:embed="rId4"/>
          <a:stretch>
            <a:fillRect/>
          </a:stretch>
        </p:blipFill>
        <p:spPr>
          <a:xfrm>
            <a:off x="6529589" y="1816803"/>
            <a:ext cx="5112912" cy="3675153"/>
          </a:xfrm>
          <a:prstGeom prst="rect">
            <a:avLst/>
          </a:prstGeom>
          <a:ln>
            <a:solidFill>
              <a:schemeClr val="bg1">
                <a:lumMod val="85000"/>
              </a:schemeClr>
            </a:solidFill>
          </a:ln>
        </p:spPr>
      </p:pic>
      <p:pic>
        <p:nvPicPr>
          <p:cNvPr id="10" name="Imagen 9"/>
          <p:cNvPicPr/>
          <p:nvPr/>
        </p:nvPicPr>
        <p:blipFill>
          <a:blip r:embed="rId5"/>
          <a:stretch>
            <a:fillRect/>
          </a:stretch>
        </p:blipFill>
        <p:spPr>
          <a:xfrm>
            <a:off x="1141413" y="1816803"/>
            <a:ext cx="5388176" cy="3675154"/>
          </a:xfrm>
          <a:prstGeom prst="rect">
            <a:avLst/>
          </a:prstGeom>
          <a:ln>
            <a:solidFill>
              <a:schemeClr val="bg1">
                <a:lumMod val="85000"/>
              </a:schemeClr>
            </a:solidFill>
          </a:ln>
        </p:spPr>
      </p:pic>
    </p:spTree>
    <p:extLst>
      <p:ext uri="{BB962C8B-B14F-4D97-AF65-F5344CB8AC3E}">
        <p14:creationId xmlns:p14="http://schemas.microsoft.com/office/powerpoint/2010/main" val="2797293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SUPRESIÓN DE TRÁFICO BUM</a:t>
            </a:r>
            <a:r>
              <a:rPr lang="es-ES" dirty="0">
                <a:effectLst/>
              </a:rPr>
              <a:t/>
            </a:r>
            <a:br>
              <a:rPr lang="es-ES" dirty="0">
                <a:effectLst/>
              </a:rPr>
            </a:b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p:cNvSpPr>
            <a:spLocks noChangeArrowheads="1"/>
          </p:cNvSpPr>
          <p:nvPr/>
        </p:nvSpPr>
        <p:spPr bwMode="auto">
          <a:xfrm>
            <a:off x="0" y="888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2" name="Imagen 11"/>
          <p:cNvPicPr/>
          <p:nvPr/>
        </p:nvPicPr>
        <p:blipFill>
          <a:blip r:embed="rId4"/>
          <a:stretch>
            <a:fillRect/>
          </a:stretch>
        </p:blipFill>
        <p:spPr>
          <a:xfrm>
            <a:off x="3778407" y="1672348"/>
            <a:ext cx="4992106" cy="3819608"/>
          </a:xfrm>
          <a:prstGeom prst="rect">
            <a:avLst/>
          </a:prstGeom>
        </p:spPr>
      </p:pic>
    </p:spTree>
    <p:extLst>
      <p:ext uri="{BB962C8B-B14F-4D97-AF65-F5344CB8AC3E}">
        <p14:creationId xmlns:p14="http://schemas.microsoft.com/office/powerpoint/2010/main" val="2920518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CONCLUSIONES</a:t>
            </a:r>
            <a:r>
              <a:rPr lang="es-ES" dirty="0">
                <a:effectLst/>
              </a:rPr>
              <a:t/>
            </a:r>
            <a:br>
              <a:rPr lang="es-ES" dirty="0">
                <a:effectLst/>
              </a:rPr>
            </a:br>
            <a:endParaRPr lang="es-ES" dirty="0"/>
          </a:p>
        </p:txBody>
      </p:sp>
      <p:sp>
        <p:nvSpPr>
          <p:cNvPr id="3" name="Marcador de contenido 2"/>
          <p:cNvSpPr>
            <a:spLocks noGrp="1"/>
          </p:cNvSpPr>
          <p:nvPr>
            <p:ph idx="1"/>
          </p:nvPr>
        </p:nvSpPr>
        <p:spPr>
          <a:xfrm>
            <a:off x="1141413" y="1448252"/>
            <a:ext cx="9905999" cy="5409747"/>
          </a:xfrm>
        </p:spPr>
        <p:txBody>
          <a:bodyPr>
            <a:normAutofit fontScale="70000" lnSpcReduction="20000"/>
          </a:bodyPr>
          <a:lstStyle/>
          <a:p>
            <a:pPr algn="just"/>
            <a:r>
              <a:rPr lang="es-ES" sz="2600" dirty="0">
                <a:effectLst/>
              </a:rPr>
              <a:t>A nivel de A nivel de rendimiento se verificó que el tiempo total de convergencia de red requerido en el caso de VPLS es de aproximadamente 45.6 segundos en promedio, mientras que EVPN tarda aproximadamente 7.6 segundos en promedio para que la red converja, mostrados en la tabla 8. Considerando que la red escogida para el escenario de pruebas comprende en el Core de apenas 3 enrutadores los tiempos de convergencia son significativos en un indicador de 6 a 1.</a:t>
            </a:r>
            <a:endParaRPr lang="es-EC" sz="2600" dirty="0">
              <a:effectLst/>
            </a:endParaRPr>
          </a:p>
          <a:p>
            <a:pPr algn="just"/>
            <a:r>
              <a:rPr lang="es-ES" sz="2600" dirty="0">
                <a:effectLst/>
              </a:rPr>
              <a:t>VPLS en cuanto a la movilidad MAC, la representación en esta investigación fue la de un cliente con una computadora moviéndose de un Router de borde hacia otro, pero si esto se aplica en un centro de datos, implicaría la capacidad de tener redundancia en una eventualidad de fallo sin pérdida de paquetes, y tiempo en la actualización de sus tablas de alcanzabilidad</a:t>
            </a:r>
            <a:r>
              <a:rPr lang="es-ES" sz="2600" dirty="0" smtClean="0">
                <a:effectLst/>
              </a:rPr>
              <a:t>.</a:t>
            </a:r>
          </a:p>
          <a:p>
            <a:pPr algn="just"/>
            <a:r>
              <a:rPr lang="es-ES" sz="2600" dirty="0">
                <a:effectLst/>
              </a:rPr>
              <a:t>Se pudo validar la diferencia que existe en relación al manejo del tráfico BUM en el Core de la red, verificando que, gracias al aprendizaje MAC de EVPN a través de la señalización BGP sin la necesidad de usar el plano de datos, se puede evitar la inundación de tráfico innecesario (ARP), creando un Proxy ARP ficticio y de este modo mejorar el rendimiento, de este modo una red de datos utilizando EVPN reducirá el consumo de ancho de banda, en relación al volumen de tráfico BUM generado por la cantidad de enrutadores, en comparación con VPLS. EVPN también tiene la capacidad de admitir una arquitectura con un plano de control centralizado, esto debido a que trabaja sobre MP-BGP</a:t>
            </a:r>
            <a:r>
              <a:rPr lang="es-ES" sz="2600" dirty="0" smtClean="0">
                <a:effectLst/>
              </a:rPr>
              <a:t>.</a:t>
            </a:r>
            <a:r>
              <a:rPr lang="es-EC" dirty="0" smtClean="0">
                <a:effectLst/>
              </a:rPr>
              <a:t>	</a:t>
            </a:r>
            <a:endParaRPr lang="es-EC" b="1" dirty="0">
              <a:effectLst/>
            </a:endParaRPr>
          </a:p>
          <a:p>
            <a:pPr algn="just"/>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824177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RECOMENDACIONES</a:t>
            </a:r>
            <a:r>
              <a:rPr lang="es-ES" dirty="0">
                <a:effectLst/>
              </a:rPr>
              <a:t/>
            </a:r>
            <a:br>
              <a:rPr lang="es-ES" dirty="0">
                <a:effectLst/>
              </a:rPr>
            </a:br>
            <a:endParaRPr lang="es-ES" dirty="0"/>
          </a:p>
        </p:txBody>
      </p:sp>
      <p:sp>
        <p:nvSpPr>
          <p:cNvPr id="3" name="Marcador de contenido 2"/>
          <p:cNvSpPr>
            <a:spLocks noGrp="1"/>
          </p:cNvSpPr>
          <p:nvPr>
            <p:ph idx="1"/>
          </p:nvPr>
        </p:nvSpPr>
        <p:spPr>
          <a:xfrm>
            <a:off x="1141413" y="1448252"/>
            <a:ext cx="9905999" cy="5409747"/>
          </a:xfrm>
        </p:spPr>
        <p:txBody>
          <a:bodyPr>
            <a:normAutofit fontScale="77500" lnSpcReduction="20000"/>
          </a:bodyPr>
          <a:lstStyle/>
          <a:p>
            <a:r>
              <a:rPr lang="es-ES" sz="3400" dirty="0">
                <a:effectLst/>
              </a:rPr>
              <a:t>En base a la comparativa realizada en esta investigación sobre las tecnologías de VPN’s, se recomienda la implementación de EVPN, ya que aumenta la eficiencia de utilización del enlace y proporciona soporte para entornos virtualizados.</a:t>
            </a:r>
            <a:endParaRPr lang="es-EC" sz="3400" dirty="0">
              <a:effectLst/>
            </a:endParaRPr>
          </a:p>
          <a:p>
            <a:r>
              <a:rPr lang="es-ES" sz="3400" dirty="0">
                <a:effectLst/>
              </a:rPr>
              <a:t>     Se recomienda para futuros estudios sobre tecnologías de networking, el uso del simulador GNS3, con el motor de virtualización VMware sobre una red donde la instancia GSN3VM tenga autonomía en cuanto a hardware, con esto se podrían realizar escenarios de pruebas con un número considerable de enrutadores, conmutadores, terminales finales, etc. Y de este modo profundizar el aprendizaje en el área de Redes y Comunicación de Datos.</a:t>
            </a:r>
            <a:endParaRPr lang="es-EC" sz="3400" dirty="0">
              <a:effectLst/>
            </a:endParaRPr>
          </a:p>
          <a:p>
            <a:pPr algn="just">
              <a:buNone/>
            </a:pPr>
            <a:r>
              <a:rPr lang="es-EC" dirty="0" smtClean="0">
                <a:effectLst/>
              </a:rPr>
              <a:t>	</a:t>
            </a:r>
            <a:endParaRPr lang="es-EC" b="1" dirty="0">
              <a:effectLst/>
            </a:endParaRPr>
          </a:p>
          <a:p>
            <a:pPr algn="just"/>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824177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5075" y="3142776"/>
            <a:ext cx="2529066" cy="1519375"/>
          </a:xfrm>
        </p:spPr>
        <p:txBody>
          <a:bodyPr>
            <a:normAutofit/>
          </a:bodyPr>
          <a:lstStyle/>
          <a:p>
            <a:r>
              <a:rPr lang="es-ES" sz="4800" dirty="0" smtClean="0">
                <a:effectLst/>
              </a:rPr>
              <a:t>GRACIAS</a:t>
            </a:r>
            <a:r>
              <a:rPr lang="es-ES" sz="4800" dirty="0">
                <a:effectLst/>
              </a:rPr>
              <a:t/>
            </a:r>
            <a:br>
              <a:rPr lang="es-ES" sz="4800" dirty="0">
                <a:effectLst/>
              </a:rPr>
            </a:br>
            <a:endParaRPr lang="es-ES" sz="48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107882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OBJETIVO</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dirty="0">
                <a:effectLst/>
              </a:rPr>
              <a:t>Evaluar el desempeño de rendimiento de tecnologías basadas en Red Virtual Privada, a fin de determinar la que preste el mejor desempeño en redes de proveedores</a:t>
            </a:r>
            <a:r>
              <a:rPr lang="es-ES" dirty="0" smtClean="0">
                <a:effectLst/>
              </a:rPr>
              <a:t>.</a:t>
            </a: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Tree>
    <p:extLst>
      <p:ext uri="{BB962C8B-B14F-4D97-AF65-F5344CB8AC3E}">
        <p14:creationId xmlns:p14="http://schemas.microsoft.com/office/powerpoint/2010/main" val="30477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sOFTWARE</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dirty="0" smtClean="0">
                <a:effectLst/>
              </a:rPr>
              <a:t>GNS3</a:t>
            </a:r>
          </a:p>
          <a:p>
            <a:pPr algn="just"/>
            <a:r>
              <a:rPr lang="es-EC" dirty="0" smtClean="0">
                <a:effectLst/>
              </a:rPr>
              <a:t>VMWARE</a:t>
            </a:r>
          </a:p>
          <a:p>
            <a:pPr algn="just"/>
            <a:r>
              <a:rPr lang="es-EC" dirty="0" smtClean="0">
                <a:effectLst/>
              </a:rPr>
              <a:t>QEMU</a:t>
            </a:r>
          </a:p>
          <a:p>
            <a:pPr algn="just"/>
            <a:r>
              <a:rPr lang="es-EC" dirty="0" smtClean="0">
                <a:effectLst/>
              </a:rPr>
              <a:t>WIRESHARK</a:t>
            </a:r>
          </a:p>
          <a:p>
            <a:pPr algn="just"/>
            <a:r>
              <a:rPr lang="es-EC" dirty="0" smtClean="0">
                <a:effectLst/>
              </a:rPr>
              <a:t>OSTINATO</a:t>
            </a:r>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4790894" y="1961144"/>
            <a:ext cx="5765787" cy="2829798"/>
          </a:xfrm>
          <a:prstGeom prst="rect">
            <a:avLst/>
          </a:prstGeom>
          <a:noFill/>
          <a:ln>
            <a:noFill/>
          </a:ln>
        </p:spPr>
      </p:pic>
    </p:spTree>
    <p:extLst>
      <p:ext uri="{BB962C8B-B14F-4D97-AF65-F5344CB8AC3E}">
        <p14:creationId xmlns:p14="http://schemas.microsoft.com/office/powerpoint/2010/main" val="178649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HARDWARE</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i="1" dirty="0">
                <a:effectLst/>
              </a:rPr>
              <a:t>Router MX </a:t>
            </a:r>
            <a:r>
              <a:rPr lang="es-EC" i="1" dirty="0" smtClean="0">
                <a:effectLst/>
              </a:rPr>
              <a:t>80</a:t>
            </a:r>
          </a:p>
          <a:p>
            <a:pPr lvl="1" algn="just"/>
            <a:r>
              <a:rPr lang="es-EC" dirty="0" smtClean="0">
                <a:effectLst/>
              </a:rPr>
              <a:t>DDRAM 1GB</a:t>
            </a:r>
          </a:p>
          <a:p>
            <a:pPr lvl="1" algn="just"/>
            <a:r>
              <a:rPr lang="es-EC" dirty="0" smtClean="0">
                <a:effectLst/>
              </a:rPr>
              <a:t>PUERTOS </a:t>
            </a:r>
            <a:r>
              <a:rPr lang="es-EC" dirty="0">
                <a:effectLst/>
              </a:rPr>
              <a:t>10GbE</a:t>
            </a:r>
            <a:endParaRPr lang="es-EC" dirty="0" smtClean="0">
              <a:effectLst/>
            </a:endParaRPr>
          </a:p>
          <a:p>
            <a:pPr algn="just"/>
            <a:r>
              <a:rPr lang="es-EC" i="1" dirty="0">
                <a:effectLst/>
              </a:rPr>
              <a:t>Cisco </a:t>
            </a:r>
            <a:r>
              <a:rPr lang="es-EC" i="1" dirty="0" smtClean="0">
                <a:effectLst/>
              </a:rPr>
              <a:t>C2691</a:t>
            </a:r>
          </a:p>
          <a:p>
            <a:pPr lvl="1" algn="just"/>
            <a:r>
              <a:rPr lang="es-EC" dirty="0">
                <a:effectLst/>
              </a:rPr>
              <a:t>DDRAM </a:t>
            </a:r>
            <a:r>
              <a:rPr lang="es-EC" dirty="0" smtClean="0">
                <a:effectLst/>
              </a:rPr>
              <a:t>256MB</a:t>
            </a:r>
          </a:p>
          <a:p>
            <a:pPr lvl="1" algn="just"/>
            <a:r>
              <a:rPr lang="es-EC" dirty="0">
                <a:effectLst/>
              </a:rPr>
              <a:t>PUERTOS </a:t>
            </a:r>
            <a:r>
              <a:rPr lang="es-EC" dirty="0" smtClean="0">
                <a:effectLst/>
              </a:rPr>
              <a:t>1GbE</a:t>
            </a:r>
            <a:endParaRPr lang="es-EC" dirty="0">
              <a:effectLst/>
            </a:endParaRPr>
          </a:p>
          <a:p>
            <a:pPr marL="457200" lvl="1" indent="0" algn="just">
              <a:buNone/>
            </a:pPr>
            <a:endParaRPr lang="es-EC" dirty="0" smtClean="0">
              <a:effectLst/>
            </a:endParaRPr>
          </a:p>
          <a:p>
            <a:pPr lvl="1" algn="just"/>
            <a:endParaRPr lang="es-EC" dirty="0">
              <a:effectLst/>
            </a:endParaRPr>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5705372" y="3660909"/>
            <a:ext cx="2275205" cy="927100"/>
          </a:xfrm>
          <a:prstGeom prst="rect">
            <a:avLst/>
          </a:prstGeom>
        </p:spPr>
      </p:pic>
      <p:pic>
        <p:nvPicPr>
          <p:cNvPr id="8" name="Imagen 7"/>
          <p:cNvPicPr/>
          <p:nvPr/>
        </p:nvPicPr>
        <p:blipFill>
          <a:blip r:embed="rId5" cstate="print">
            <a:extLst>
              <a:ext uri="{28A0092B-C50C-407E-A947-70E740481C1C}">
                <a14:useLocalDpi xmlns:a14="http://schemas.microsoft.com/office/drawing/2010/main" val="0"/>
              </a:ext>
            </a:extLst>
          </a:blip>
          <a:stretch>
            <a:fillRect/>
          </a:stretch>
        </p:blipFill>
        <p:spPr>
          <a:xfrm>
            <a:off x="5434226" y="2145251"/>
            <a:ext cx="2817495" cy="775970"/>
          </a:xfrm>
          <a:prstGeom prst="rect">
            <a:avLst/>
          </a:prstGeom>
        </p:spPr>
      </p:pic>
    </p:spTree>
    <p:extLst>
      <p:ext uri="{BB962C8B-B14F-4D97-AF65-F5344CB8AC3E}">
        <p14:creationId xmlns:p14="http://schemas.microsoft.com/office/powerpoint/2010/main" val="3076570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SISTEMAS OPERATIVOS</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b="1" dirty="0" smtClean="0">
                <a:effectLst/>
              </a:rPr>
              <a:t>JUNOS</a:t>
            </a:r>
          </a:p>
          <a:p>
            <a:pPr lvl="1"/>
            <a:r>
              <a:rPr lang="es-EC" dirty="0">
                <a:effectLst/>
              </a:rPr>
              <a:t>Las versiones JUNOS capaces de soportar las dos tecnologías de VPN’s para el estudio de esta investigación con el vendor Juniper son:</a:t>
            </a:r>
          </a:p>
          <a:p>
            <a:pPr lvl="2"/>
            <a:r>
              <a:rPr lang="es-ES" dirty="0">
                <a:effectLst/>
              </a:rPr>
              <a:t>Junos 14.2R6</a:t>
            </a:r>
            <a:endParaRPr lang="es-EC" dirty="0">
              <a:effectLst/>
            </a:endParaRPr>
          </a:p>
          <a:p>
            <a:pPr lvl="2"/>
            <a:r>
              <a:rPr lang="es-ES" dirty="0">
                <a:effectLst/>
              </a:rPr>
              <a:t>Junos 16.1R1</a:t>
            </a:r>
            <a:endParaRPr lang="es-EC" dirty="0">
              <a:effectLst/>
            </a:endParaRPr>
          </a:p>
          <a:p>
            <a:pPr lvl="2"/>
            <a:r>
              <a:rPr lang="es-ES" dirty="0">
                <a:effectLst/>
              </a:rPr>
              <a:t>Junos 15.1.x</a:t>
            </a:r>
            <a:endParaRPr lang="es-EC" dirty="0">
              <a:effectLst/>
            </a:endParaRPr>
          </a:p>
          <a:p>
            <a:pPr lvl="2"/>
            <a:r>
              <a:rPr lang="es-ES" dirty="0">
                <a:effectLst/>
              </a:rPr>
              <a:t>Junos VMX</a:t>
            </a:r>
            <a:endParaRPr lang="es-EC" dirty="0">
              <a:effectLst/>
            </a:endParaRPr>
          </a:p>
          <a:p>
            <a:pPr algn="just"/>
            <a:r>
              <a:rPr lang="es-EC" b="1" dirty="0" smtClean="0">
                <a:effectLst/>
              </a:rPr>
              <a:t>IOS</a:t>
            </a:r>
          </a:p>
          <a:p>
            <a:pPr algn="just"/>
            <a:endParaRPr lang="es-EC" dirty="0" smtClean="0">
              <a:effectLst/>
            </a:endParaRPr>
          </a:p>
          <a:p>
            <a:pPr algn="just"/>
            <a:endParaRPr lang="es-EC" dirty="0">
              <a:effectLst/>
            </a:endParaRPr>
          </a:p>
          <a:p>
            <a:pPr algn="just"/>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tretch>
            <a:fillRect/>
          </a:stretch>
        </p:blipFill>
        <p:spPr>
          <a:xfrm>
            <a:off x="2596723" y="1386228"/>
            <a:ext cx="1537395" cy="931296"/>
          </a:xfrm>
          <a:prstGeom prst="rect">
            <a:avLst/>
          </a:prstGeom>
        </p:spPr>
      </p:pic>
      <p:pic>
        <p:nvPicPr>
          <p:cNvPr id="9" name="Imagen 8"/>
          <p:cNvPicPr/>
          <p:nvPr/>
        </p:nvPicPr>
        <p:blipFill>
          <a:blip r:embed="rId5">
            <a:extLst>
              <a:ext uri="{28A0092B-C50C-407E-A947-70E740481C1C}">
                <a14:useLocalDpi xmlns:a14="http://schemas.microsoft.com/office/drawing/2010/main" val="0"/>
              </a:ext>
            </a:extLst>
          </a:blip>
          <a:stretch>
            <a:fillRect/>
          </a:stretch>
        </p:blipFill>
        <p:spPr>
          <a:xfrm>
            <a:off x="2175363" y="4769259"/>
            <a:ext cx="1743075" cy="889635"/>
          </a:xfrm>
          <a:prstGeom prst="rect">
            <a:avLst/>
          </a:prstGeom>
        </p:spPr>
      </p:pic>
    </p:spTree>
    <p:extLst>
      <p:ext uri="{BB962C8B-B14F-4D97-AF65-F5344CB8AC3E}">
        <p14:creationId xmlns:p14="http://schemas.microsoft.com/office/powerpoint/2010/main" val="134663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HERRAMIENTAS DE ANÁLISIS</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119789"/>
          </a:xfrm>
        </p:spPr>
        <p:txBody>
          <a:bodyPr>
            <a:normAutofit/>
          </a:bodyPr>
          <a:lstStyle/>
          <a:p>
            <a:pPr algn="just"/>
            <a:r>
              <a:rPr lang="es-EC" b="1" dirty="0" smtClean="0">
                <a:effectLst/>
              </a:rPr>
              <a:t>WIRESHARK</a:t>
            </a:r>
          </a:p>
          <a:p>
            <a:pPr algn="just"/>
            <a:endParaRPr lang="es-EC" b="1" dirty="0">
              <a:effectLst/>
            </a:endParaRPr>
          </a:p>
          <a:p>
            <a:pPr algn="just"/>
            <a:endParaRPr lang="es-EC" b="1" dirty="0" smtClean="0">
              <a:effectLst/>
            </a:endParaRPr>
          </a:p>
          <a:p>
            <a:pPr algn="just"/>
            <a:r>
              <a:rPr lang="es-EC" b="1" dirty="0" smtClean="0">
                <a:effectLst/>
              </a:rPr>
              <a:t>OSTINATO</a:t>
            </a:r>
          </a:p>
          <a:p>
            <a:pPr algn="just">
              <a:buNone/>
            </a:pPr>
            <a:r>
              <a:rPr lang="es-EC" dirty="0" smtClean="0">
                <a:effectLst/>
              </a:rPr>
              <a:t>	</a:t>
            </a:r>
            <a:endParaRPr lang="es-EC" b="1" dirty="0">
              <a:effectLst/>
            </a:endParaRPr>
          </a:p>
          <a:p>
            <a:pPr algn="just"/>
            <a:endParaRPr lang="es-ES" dirty="0"/>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4984965" y="3967927"/>
            <a:ext cx="2019300" cy="1729740"/>
          </a:xfrm>
          <a:prstGeom prst="rect">
            <a:avLst/>
          </a:prstGeom>
        </p:spPr>
      </p:pic>
      <p:pic>
        <p:nvPicPr>
          <p:cNvPr id="7" name="Imagen 6"/>
          <p:cNvPicPr/>
          <p:nvPr/>
        </p:nvPicPr>
        <p:blipFill>
          <a:blip r:embed="rId5" cstate="print">
            <a:extLst>
              <a:ext uri="{28A0092B-C50C-407E-A947-70E740481C1C}">
                <a14:useLocalDpi xmlns:a14="http://schemas.microsoft.com/office/drawing/2010/main" val="0"/>
              </a:ext>
            </a:extLst>
          </a:blip>
          <a:stretch>
            <a:fillRect/>
          </a:stretch>
        </p:blipFill>
        <p:spPr>
          <a:xfrm>
            <a:off x="5346915" y="2100043"/>
            <a:ext cx="1295400" cy="1295400"/>
          </a:xfrm>
          <a:prstGeom prst="rect">
            <a:avLst/>
          </a:prstGeom>
        </p:spPr>
      </p:pic>
    </p:spTree>
    <p:extLst>
      <p:ext uri="{BB962C8B-B14F-4D97-AF65-F5344CB8AC3E}">
        <p14:creationId xmlns:p14="http://schemas.microsoft.com/office/powerpoint/2010/main" val="3959814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effectLst/>
              </a:rPr>
              <a:t>ESPECIFICACIÓN DE REQUERIMIENTOS</a:t>
            </a:r>
            <a:r>
              <a:rPr lang="es-ES" dirty="0">
                <a:effectLst/>
              </a:rPr>
              <a:t/>
            </a:r>
            <a:br>
              <a:rPr lang="es-ES" dirty="0">
                <a:effectLst/>
              </a:rPr>
            </a:br>
            <a:endParaRPr lang="es-ES" dirty="0"/>
          </a:p>
        </p:txBody>
      </p:sp>
      <p:sp>
        <p:nvSpPr>
          <p:cNvPr id="3" name="Marcador de contenido 2"/>
          <p:cNvSpPr>
            <a:spLocks noGrp="1"/>
          </p:cNvSpPr>
          <p:nvPr>
            <p:ph idx="1"/>
          </p:nvPr>
        </p:nvSpPr>
        <p:spPr>
          <a:xfrm>
            <a:off x="1141412" y="1763486"/>
            <a:ext cx="9905999" cy="4724996"/>
          </a:xfrm>
        </p:spPr>
        <p:txBody>
          <a:bodyPr>
            <a:normAutofit/>
          </a:bodyPr>
          <a:lstStyle/>
          <a:p>
            <a:pPr lvl="0" algn="just"/>
            <a:r>
              <a:rPr lang="es-EC" sz="2800" dirty="0">
                <a:effectLst/>
              </a:rPr>
              <a:t> La simulación </a:t>
            </a:r>
            <a:r>
              <a:rPr lang="es-EC" sz="2800" dirty="0" smtClean="0">
                <a:effectLst/>
              </a:rPr>
              <a:t>tiene </a:t>
            </a:r>
            <a:r>
              <a:rPr lang="es-EC" sz="2800" dirty="0">
                <a:effectLst/>
              </a:rPr>
              <a:t>una configuración mixta en relación a los dispositivos de red, es decir, que el backbone de la topología será del proveedor Juniper, mientras que los dispositivos de acceso serán del proveedor </a:t>
            </a:r>
            <a:r>
              <a:rPr lang="es-EC" sz="2800" dirty="0" smtClean="0">
                <a:effectLst/>
              </a:rPr>
              <a:t>Cisco</a:t>
            </a:r>
          </a:p>
          <a:p>
            <a:pPr lvl="0"/>
            <a:endParaRPr lang="es-ES" sz="2800" dirty="0" smtClean="0">
              <a:effectLst/>
            </a:endParaRPr>
          </a:p>
          <a:p>
            <a:pPr lvl="1"/>
            <a:r>
              <a:rPr lang="es-ES" dirty="0" smtClean="0">
                <a:effectLst/>
              </a:rPr>
              <a:t>JUNIPER</a:t>
            </a:r>
            <a:r>
              <a:rPr lang="es-ES" dirty="0">
                <a:effectLst/>
              </a:rPr>
              <a:t>: Junos VMX-14.1R1.10</a:t>
            </a:r>
            <a:endParaRPr lang="es-EC" dirty="0">
              <a:effectLst/>
            </a:endParaRPr>
          </a:p>
          <a:p>
            <a:pPr lvl="1"/>
            <a:r>
              <a:rPr lang="es-ES" dirty="0">
                <a:effectLst/>
              </a:rPr>
              <a:t>CISCO: </a:t>
            </a:r>
            <a:r>
              <a:rPr lang="es-ES" dirty="0" smtClean="0">
                <a:effectLst/>
              </a:rPr>
              <a:t>c2691-js-mz.122-15.T13</a:t>
            </a:r>
          </a:p>
          <a:p>
            <a:pPr lvl="1"/>
            <a:endParaRPr lang="es-EC" dirty="0">
              <a:effectLst/>
            </a:endParaRPr>
          </a:p>
          <a:p>
            <a:pPr algn="just"/>
            <a:endParaRPr lang="es-EC" dirty="0" smtClean="0">
              <a:effectLst/>
            </a:endParaRPr>
          </a:p>
          <a:p>
            <a:pPr algn="just"/>
            <a:endParaRPr lang="es-EC" dirty="0" smtClean="0">
              <a:effectLst/>
            </a:endParaRPr>
          </a:p>
          <a:p>
            <a:pPr algn="just"/>
            <a:endParaRPr lang="es-EC" dirty="0" smtClean="0">
              <a:effectLst/>
            </a:endParaRPr>
          </a:p>
        </p:txBody>
      </p:sp>
      <p:sp>
        <p:nvSpPr>
          <p:cNvPr id="5" name="Marcador de pie de página 4"/>
          <p:cNvSpPr>
            <a:spLocks noGrp="1"/>
          </p:cNvSpPr>
          <p:nvPr>
            <p:ph type="ftr" sz="quarter" idx="11"/>
          </p:nvPr>
        </p:nvSpPr>
        <p:spPr>
          <a:xfrm>
            <a:off x="3884611" y="6324147"/>
            <a:ext cx="6239309" cy="365125"/>
          </a:xfrm>
        </p:spPr>
        <p:txBody>
          <a:bodyPr/>
          <a:lstStyle/>
          <a:p>
            <a:r>
              <a:rPr lang="es-EC" sz="1500" dirty="0" smtClean="0"/>
              <a:t>DEPARTAMENTO DE ELÉCTRICA Y ELECTRÓNICA</a:t>
            </a:r>
            <a:endParaRPr lang="es-E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643" y="253945"/>
            <a:ext cx="2662076" cy="685408"/>
          </a:xfrm>
          <a:prstGeom prst="rect">
            <a:avLst/>
          </a:prstGeom>
        </p:spPr>
      </p:pic>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3" name="Rectangle 5"/>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56" name="Rectangle 8"/>
          <p:cNvSpPr>
            <a:spLocks noChangeArrowheads="1"/>
          </p:cNvSpPr>
          <p:nvPr/>
        </p:nvSpPr>
        <p:spPr bwMode="auto">
          <a:xfrm>
            <a:off x="228600" y="971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1"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2" name="Rectangle 14"/>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2065" name="Rectangle 17"/>
          <p:cNvSpPr>
            <a:spLocks noChangeArrowheads="1"/>
          </p:cNvSpPr>
          <p:nvPr/>
        </p:nvSpPr>
        <p:spPr bwMode="auto">
          <a:xfrm>
            <a:off x="228600" y="628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9814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354</TotalTime>
  <Words>1689</Words>
  <Application>Microsoft Office PowerPoint</Application>
  <PresentationFormat>Panorámica</PresentationFormat>
  <Paragraphs>353</Paragraphs>
  <Slides>37</Slides>
  <Notes>36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Calibri</vt:lpstr>
      <vt:lpstr>Symbol</vt:lpstr>
      <vt:lpstr>Times New Roman</vt:lpstr>
      <vt:lpstr>Trebuchet MS</vt:lpstr>
      <vt:lpstr>Tw Cen MT</vt:lpstr>
      <vt:lpstr>Circuito</vt:lpstr>
      <vt:lpstr>Visio</vt:lpstr>
      <vt:lpstr>DEPARTAMENTO DE ELÉCTRICA, ELECTRÓNICA y telecomunicaciones</vt:lpstr>
      <vt:lpstr>ANTECEDENTES </vt:lpstr>
      <vt:lpstr>JUSTIFICACION </vt:lpstr>
      <vt:lpstr>OBJETIVO </vt:lpstr>
      <vt:lpstr>sOFTWARE </vt:lpstr>
      <vt:lpstr>HARDWARE </vt:lpstr>
      <vt:lpstr>SISTEMAS OPERATIVOS </vt:lpstr>
      <vt:lpstr>HERRAMIENTAS DE ANÁLISIS </vt:lpstr>
      <vt:lpstr>ESPECIFICACIÓN DE REQUERIMIENTOS </vt:lpstr>
      <vt:lpstr>Arquitectura de simulación  </vt:lpstr>
      <vt:lpstr>ESPECIFICACIÓN DE ESCENARIO </vt:lpstr>
      <vt:lpstr>IMPLEMENTACIÓN Y ANÁLISIS DE RENDIMIENTO </vt:lpstr>
      <vt:lpstr>Direccionamiento físico </vt:lpstr>
      <vt:lpstr>DIRECCIONAMIENTO LÓGICO </vt:lpstr>
      <vt:lpstr>LINEAMIENTOS GENERALES </vt:lpstr>
      <vt:lpstr>LINEAMIENTOS GENERALES </vt:lpstr>
      <vt:lpstr>INFORMACIÓN DE ALCANZABILIDAD </vt:lpstr>
      <vt:lpstr>L2VPN </vt:lpstr>
      <vt:lpstr>ANÁLISIS DE RESULTADOS </vt:lpstr>
      <vt:lpstr>CONVERGENCIA DE LA RED TOTAL </vt:lpstr>
      <vt:lpstr>CONVERGENCIA DE LA RED TOTAL EVPN </vt:lpstr>
      <vt:lpstr>CONVERGENCIA DE LA RED TOTAL VPLS </vt:lpstr>
      <vt:lpstr>CONVERGENCIA DE LA RED TOTAL </vt:lpstr>
      <vt:lpstr>MOVILIDAD MAC  </vt:lpstr>
      <vt:lpstr>MOVILIDAD MAC </vt:lpstr>
      <vt:lpstr>MOVILIDAD MAC </vt:lpstr>
      <vt:lpstr>MOVILIDAD MAC </vt:lpstr>
      <vt:lpstr>MOVILIDAD MAC </vt:lpstr>
      <vt:lpstr>SUPRESIÓ DE TRÁFICO BUM </vt:lpstr>
      <vt:lpstr>SUPRESIÓ DE TRÁFICO BUM </vt:lpstr>
      <vt:lpstr>SUPRESIÓ DE TRÁFICO BUM </vt:lpstr>
      <vt:lpstr>SUPRESIÓ DE TRÁFICO BUM </vt:lpstr>
      <vt:lpstr>SUPRESIÓ DE TRÁFICO BUM </vt:lpstr>
      <vt:lpstr>SUPRESIÓN DE TRÁFICO BUM </vt:lpstr>
      <vt:lpstr>CONCLUSIONES </vt:lpstr>
      <vt:lpstr>RECOMENDACIONES </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INGENIERÍA</dc:title>
  <dc:creator>ROGEL JONATHAN (SONDANOC)</dc:creator>
  <cp:lastModifiedBy>Cesar</cp:lastModifiedBy>
  <cp:revision>50</cp:revision>
  <dcterms:created xsi:type="dcterms:W3CDTF">2016-06-16T01:10:27Z</dcterms:created>
  <dcterms:modified xsi:type="dcterms:W3CDTF">2019-01-18T01:42:26Z</dcterms:modified>
</cp:coreProperties>
</file>