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0" r:id="rId1"/>
  </p:sldMasterIdLst>
  <p:notesMasterIdLst>
    <p:notesMasterId r:id="rId45"/>
  </p:notesMasterIdLst>
  <p:sldIdLst>
    <p:sldId id="332" r:id="rId2"/>
    <p:sldId id="257" r:id="rId3"/>
    <p:sldId id="382" r:id="rId4"/>
    <p:sldId id="337" r:id="rId5"/>
    <p:sldId id="338" r:id="rId6"/>
    <p:sldId id="365" r:id="rId7"/>
    <p:sldId id="366" r:id="rId8"/>
    <p:sldId id="372" r:id="rId9"/>
    <p:sldId id="367" r:id="rId10"/>
    <p:sldId id="368" r:id="rId11"/>
    <p:sldId id="264" r:id="rId12"/>
    <p:sldId id="340" r:id="rId13"/>
    <p:sldId id="341" r:id="rId14"/>
    <p:sldId id="342" r:id="rId15"/>
    <p:sldId id="383" r:id="rId16"/>
    <p:sldId id="326" r:id="rId17"/>
    <p:sldId id="375" r:id="rId18"/>
    <p:sldId id="373" r:id="rId19"/>
    <p:sldId id="374" r:id="rId20"/>
    <p:sldId id="376" r:id="rId21"/>
    <p:sldId id="344" r:id="rId22"/>
    <p:sldId id="345" r:id="rId23"/>
    <p:sldId id="377" r:id="rId24"/>
    <p:sldId id="346" r:id="rId25"/>
    <p:sldId id="343" r:id="rId26"/>
    <p:sldId id="378" r:id="rId27"/>
    <p:sldId id="347" r:id="rId28"/>
    <p:sldId id="348" r:id="rId29"/>
    <p:sldId id="349" r:id="rId30"/>
    <p:sldId id="387" r:id="rId31"/>
    <p:sldId id="362" r:id="rId32"/>
    <p:sldId id="351" r:id="rId33"/>
    <p:sldId id="363" r:id="rId34"/>
    <p:sldId id="353" r:id="rId35"/>
    <p:sldId id="364" r:id="rId36"/>
    <p:sldId id="355" r:id="rId37"/>
    <p:sldId id="357" r:id="rId38"/>
    <p:sldId id="361" r:id="rId39"/>
    <p:sldId id="358" r:id="rId40"/>
    <p:sldId id="359" r:id="rId41"/>
    <p:sldId id="360" r:id="rId42"/>
    <p:sldId id="380" r:id="rId43"/>
    <p:sldId id="381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2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00" autoAdjust="0"/>
  </p:normalViewPr>
  <p:slideViewPr>
    <p:cSldViewPr>
      <p:cViewPr>
        <p:scale>
          <a:sx n="75" d="100"/>
          <a:sy n="75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CAAP\Veronica%20Salinas\Base%20de%20dat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CAAP\Veronica%20Salinas\Base%20de%20dat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CAAP\Veronica%20Salinas\Base%20de%20dat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Tefa\tesis%20vi\Base%20de%20dat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Tefa\tesis%20vi\Base%20de%20datos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Tefa\tesis%20vi\Base%20de%20datos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Tefa\tesis%20vi\Base%20de%20datos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u="none" strike="noStrike" baseline="0">
                <a:effectLst/>
              </a:rPr>
              <a:t>Comparación de Medias Pruebas Locomotrices</a:t>
            </a:r>
            <a:endParaRPr lang="es-EC" sz="14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20000"/>
          </a:schemeClr>
        </a:solidFill>
        <a:ln w="1270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Hoja6!$B$5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Hoja6!$G$1:$L$2</c:f>
              <c:strCache>
                <c:ptCount val="6"/>
                <c:pt idx="0">
                  <c:v>  Marcha Adelante </c:v>
                </c:pt>
                <c:pt idx="1">
                  <c:v>  Marcha Atrás </c:v>
                </c:pt>
                <c:pt idx="2">
                  <c:v>  Salto Unipodal Izquierdo  </c:v>
                </c:pt>
                <c:pt idx="3">
                  <c:v>  Salto Unipodal Derecho  </c:v>
                </c:pt>
                <c:pt idx="4">
                  <c:v>  Salto Bipodal   </c:v>
                </c:pt>
                <c:pt idx="5">
                  <c:v>  Correr  </c:v>
                </c:pt>
              </c:strCache>
            </c:strRef>
          </c:cat>
          <c:val>
            <c:numRef>
              <c:f>Hoja6!$G$5:$L$5</c:f>
              <c:numCache>
                <c:formatCode>0.00</c:formatCode>
                <c:ptCount val="6"/>
                <c:pt idx="0">
                  <c:v>3.4210526315789473</c:v>
                </c:pt>
                <c:pt idx="1">
                  <c:v>2.5263157894736841</c:v>
                </c:pt>
                <c:pt idx="2">
                  <c:v>1.3157894736842106</c:v>
                </c:pt>
                <c:pt idx="3">
                  <c:v>1.5263157894736843</c:v>
                </c:pt>
                <c:pt idx="4">
                  <c:v>1.9736842105263157</c:v>
                </c:pt>
                <c:pt idx="5">
                  <c:v>1.868421052631579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D9-448F-87A1-1DD30525F5D3}"/>
            </c:ext>
          </c:extLst>
        </c:ser>
        <c:ser>
          <c:idx val="1"/>
          <c:order val="1"/>
          <c:tx>
            <c:strRef>
              <c:f>Hoja6!$B$6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Hoja6!$G$1:$L$2</c:f>
              <c:strCache>
                <c:ptCount val="6"/>
                <c:pt idx="0">
                  <c:v>  Marcha Adelante </c:v>
                </c:pt>
                <c:pt idx="1">
                  <c:v>  Marcha Atrás </c:v>
                </c:pt>
                <c:pt idx="2">
                  <c:v>  Salto Unipodal Izquierdo  </c:v>
                </c:pt>
                <c:pt idx="3">
                  <c:v>  Salto Unipodal Derecho  </c:v>
                </c:pt>
                <c:pt idx="4">
                  <c:v>  Salto Bipodal   </c:v>
                </c:pt>
                <c:pt idx="5">
                  <c:v>  Correr  </c:v>
                </c:pt>
              </c:strCache>
            </c:strRef>
          </c:cat>
          <c:val>
            <c:numRef>
              <c:f>Hoja6!$G$6:$L$6</c:f>
              <c:numCache>
                <c:formatCode>0.00</c:formatCode>
                <c:ptCount val="6"/>
                <c:pt idx="0">
                  <c:v>4.2105263157894735</c:v>
                </c:pt>
                <c:pt idx="1">
                  <c:v>3.9473684210526314</c:v>
                </c:pt>
                <c:pt idx="2">
                  <c:v>2.3421052631578947</c:v>
                </c:pt>
                <c:pt idx="3">
                  <c:v>2.1842105263157894</c:v>
                </c:pt>
                <c:pt idx="4">
                  <c:v>2.4736842105263159</c:v>
                </c:pt>
                <c:pt idx="5">
                  <c:v>3.2894736842105261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D9-448F-87A1-1DD30525F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3824"/>
        <c:axId val="80975360"/>
        <c:axId val="0"/>
      </c:bar3DChart>
      <c:catAx>
        <c:axId val="80973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0975360"/>
        <c:crosses val="autoZero"/>
        <c:auto val="1"/>
        <c:lblAlgn val="ctr"/>
        <c:lblOffset val="100"/>
        <c:noMultiLvlLbl val="0"/>
      </c:catAx>
      <c:valAx>
        <c:axId val="8097536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097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Comparación de Medias Pruebas No Locomotrices </a:t>
            </a:r>
            <a:endParaRPr lang="es-EC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20000"/>
          </a:schemeClr>
        </a:solidFill>
        <a:ln w="1270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Hoja6!$B$5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Hoja6!$M$1:$O$2</c:f>
              <c:strCache>
                <c:ptCount val="3"/>
                <c:pt idx="0">
                  <c:v>  Equilibrio  </c:v>
                </c:pt>
                <c:pt idx="1">
                  <c:v>  Giro a la Derecha  </c:v>
                </c:pt>
                <c:pt idx="2">
                  <c:v>  Giro a la Izquierda  </c:v>
                </c:pt>
              </c:strCache>
            </c:strRef>
          </c:cat>
          <c:val>
            <c:numRef>
              <c:f>Hoja6!$M$5:$O$5</c:f>
              <c:numCache>
                <c:formatCode>0.00</c:formatCode>
                <c:ptCount val="3"/>
                <c:pt idx="0">
                  <c:v>1.2894736842105263</c:v>
                </c:pt>
                <c:pt idx="1">
                  <c:v>1.131578947368421</c:v>
                </c:pt>
                <c:pt idx="2">
                  <c:v>0.94736842105263153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3E-4694-994D-B5F2DEA33065}"/>
            </c:ext>
          </c:extLst>
        </c:ser>
        <c:ser>
          <c:idx val="1"/>
          <c:order val="1"/>
          <c:tx>
            <c:strRef>
              <c:f>Hoja6!$B$6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Hoja6!$M$1:$O$2</c:f>
              <c:strCache>
                <c:ptCount val="3"/>
                <c:pt idx="0">
                  <c:v>  Equilibrio  </c:v>
                </c:pt>
                <c:pt idx="1">
                  <c:v>  Giro a la Derecha  </c:v>
                </c:pt>
                <c:pt idx="2">
                  <c:v>  Giro a la Izquierda  </c:v>
                </c:pt>
              </c:strCache>
            </c:strRef>
          </c:cat>
          <c:val>
            <c:numRef>
              <c:f>Hoja6!$M$6:$O$6</c:f>
              <c:numCache>
                <c:formatCode>0.00</c:formatCode>
                <c:ptCount val="3"/>
                <c:pt idx="0">
                  <c:v>1.631578947368421</c:v>
                </c:pt>
                <c:pt idx="1">
                  <c:v>1.631578947368421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3E-4694-994D-B5F2DEA33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680704"/>
        <c:axId val="88702976"/>
        <c:axId val="0"/>
      </c:bar3DChart>
      <c:catAx>
        <c:axId val="8868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8702976"/>
        <c:crosses val="autoZero"/>
        <c:auto val="1"/>
        <c:lblAlgn val="ctr"/>
        <c:lblOffset val="100"/>
        <c:noMultiLvlLbl val="0"/>
      </c:catAx>
      <c:valAx>
        <c:axId val="8870297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868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Comparación de Medias Pruebas Proyección / Recepción </a:t>
            </a:r>
            <a:endParaRPr lang="es-EC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20000"/>
          </a:schemeClr>
        </a:solidFill>
        <a:ln w="1270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Hoja6!$B$5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Hoja6!$P$1:$Q$2</c:f>
              <c:strCache>
                <c:ptCount val="2"/>
                <c:pt idx="0">
                  <c:v>  Lanzar  </c:v>
                </c:pt>
                <c:pt idx="1">
                  <c:v>  Coger  </c:v>
                </c:pt>
              </c:strCache>
            </c:strRef>
          </c:cat>
          <c:val>
            <c:numRef>
              <c:f>Hoja6!$P$5:$Q$5</c:f>
              <c:numCache>
                <c:formatCode>0.00</c:formatCode>
                <c:ptCount val="2"/>
                <c:pt idx="0">
                  <c:v>1.5526315789473684</c:v>
                </c:pt>
                <c:pt idx="1">
                  <c:v>1.9736842105263157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B3-4955-B426-BEC3BC804559}"/>
            </c:ext>
          </c:extLst>
        </c:ser>
        <c:ser>
          <c:idx val="1"/>
          <c:order val="1"/>
          <c:tx>
            <c:strRef>
              <c:f>Hoja6!$B$6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Hoja6!$P$1:$Q$2</c:f>
              <c:strCache>
                <c:ptCount val="2"/>
                <c:pt idx="0">
                  <c:v>  Lanzar  </c:v>
                </c:pt>
                <c:pt idx="1">
                  <c:v>  Coger  </c:v>
                </c:pt>
              </c:strCache>
            </c:strRef>
          </c:cat>
          <c:val>
            <c:numRef>
              <c:f>Hoja6!$P$6:$Q$6</c:f>
              <c:numCache>
                <c:formatCode>0.00</c:formatCode>
                <c:ptCount val="2"/>
                <c:pt idx="0">
                  <c:v>2.4736842105263159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B3-4955-B426-BEC3BC804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821760"/>
        <c:axId val="88823296"/>
        <c:axId val="0"/>
      </c:bar3DChart>
      <c:catAx>
        <c:axId val="8882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8823296"/>
        <c:crosses val="autoZero"/>
        <c:auto val="1"/>
        <c:lblAlgn val="ctr"/>
        <c:lblOffset val="100"/>
        <c:noMultiLvlLbl val="0"/>
      </c:catAx>
      <c:valAx>
        <c:axId val="8882329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88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1270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Comparación de Medias Dimensión Habilidades Locomotrices </a:t>
            </a:r>
            <a:endParaRPr lang="es-EC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20000"/>
          </a:schemeClr>
        </a:solidFill>
        <a:ln w="1270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'[Base de datos.xlsx]Hoja6'!$B$3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'[Base de datos.xlsx]Hoja6'!$A$8:$B$8</c:f>
              <c:strCache>
                <c:ptCount val="1"/>
                <c:pt idx="0">
                  <c:v>Puntuaiones Medias del Grupo Experimental </c:v>
                </c:pt>
              </c:strCache>
              <c:extLst xmlns:c16r2="http://schemas.microsoft.com/office/drawing/2015/06/chart"/>
            </c:strRef>
          </c:cat>
          <c:val>
            <c:numRef>
              <c:f>'[Base de datos.xlsx]Hoja6'!$C$3,'[Base de datos.xlsx]Hoja6'!$C$5</c:f>
              <c:numCache>
                <c:formatCode>0.00</c:formatCode>
                <c:ptCount val="1"/>
                <c:pt idx="0">
                  <c:v>12.631578947368421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22-427A-A52B-019FAE0E4222}"/>
            </c:ext>
          </c:extLst>
        </c:ser>
        <c:ser>
          <c:idx val="1"/>
          <c:order val="1"/>
          <c:tx>
            <c:strRef>
              <c:f>'[Base de datos.xlsx]Hoja6'!$B$4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Puntuaiones Medias del Grupo Experimental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'[Base de datos.xlsx]Hoja6'!$C$4,'[Base de datos.xlsx]Hoja6'!$C$6</c:f>
              <c:numCache>
                <c:formatCode>0.00</c:formatCode>
                <c:ptCount val="1"/>
                <c:pt idx="0">
                  <c:v>18.55263157894737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22-427A-A52B-019FAE0E4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321344"/>
        <c:axId val="99322880"/>
        <c:axId val="0"/>
      </c:bar3DChart>
      <c:catAx>
        <c:axId val="993213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9322880"/>
        <c:crosses val="autoZero"/>
        <c:auto val="1"/>
        <c:lblAlgn val="ctr"/>
        <c:lblOffset val="100"/>
        <c:noMultiLvlLbl val="0"/>
      </c:catAx>
      <c:valAx>
        <c:axId val="9932288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93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Comparación de Medias Dimensión Habilidades No Locomotrices </a:t>
            </a:r>
            <a:endParaRPr lang="es-EC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20000"/>
          </a:schemeClr>
        </a:solidFill>
        <a:ln w="1270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Hoja6!$B$3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Hoja6!$A$8:$B$8</c:f>
              <c:strCache>
                <c:ptCount val="1"/>
                <c:pt idx="0">
                  <c:v>Puntuaiones Medias del Grupo Experimental </c:v>
                </c:pt>
              </c:strCache>
              <c:extLst xmlns:c16r2="http://schemas.microsoft.com/office/drawing/2015/06/chart"/>
            </c:strRef>
          </c:cat>
          <c:val>
            <c:numRef>
              <c:f>(Hoja6!$D$3,Hoja6!$D$5)</c:f>
              <c:numCache>
                <c:formatCode>0.00</c:formatCode>
                <c:ptCount val="1"/>
                <c:pt idx="0">
                  <c:v>3.3684210526315788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72-41BE-9A4F-F3EF4CA813C8}"/>
            </c:ext>
          </c:extLst>
        </c:ser>
        <c:ser>
          <c:idx val="1"/>
          <c:order val="1"/>
          <c:tx>
            <c:strRef>
              <c:f>Hoja6!$B$4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Puntuaiones Medias del Grupo Experimental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(Hoja6!$D$4,Hoja6!$D$6)</c:f>
              <c:numCache>
                <c:formatCode>0.00</c:formatCode>
                <c:ptCount val="1"/>
                <c:pt idx="0">
                  <c:v>4.7222222222222223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72-41BE-9A4F-F3EF4CA81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668736"/>
        <c:axId val="99670272"/>
        <c:axId val="0"/>
      </c:bar3DChart>
      <c:catAx>
        <c:axId val="996687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9670272"/>
        <c:crosses val="autoZero"/>
        <c:auto val="1"/>
        <c:lblAlgn val="ctr"/>
        <c:lblOffset val="100"/>
        <c:noMultiLvlLbl val="0"/>
      </c:catAx>
      <c:valAx>
        <c:axId val="996702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966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1270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Comparación de Medias Dimensión Proyección / Recepción </a:t>
            </a:r>
            <a:endParaRPr lang="es-VE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20000"/>
          </a:schemeClr>
        </a:solidFill>
        <a:ln w="1270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Hoja6!$B$3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Hoja6!$A$8:$B$8</c:f>
              <c:strCache>
                <c:ptCount val="1"/>
                <c:pt idx="0">
                  <c:v>Puntuaiones Medias del Grupo Experimental </c:v>
                </c:pt>
              </c:strCache>
              <c:extLst xmlns:c16r2="http://schemas.microsoft.com/office/drawing/2015/06/chart"/>
            </c:strRef>
          </c:cat>
          <c:val>
            <c:numRef>
              <c:f>(Hoja6!$E$3,Hoja6!$E$5)</c:f>
              <c:numCache>
                <c:formatCode>0.00</c:formatCode>
                <c:ptCount val="1"/>
                <c:pt idx="0">
                  <c:v>3.5263157894736841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C3-4A0E-ACD2-7EAB7BCBD870}"/>
            </c:ext>
          </c:extLst>
        </c:ser>
        <c:ser>
          <c:idx val="1"/>
          <c:order val="1"/>
          <c:tx>
            <c:strRef>
              <c:f>Hoja6!$B$4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Puntuaiones Medias del Grupo Experimental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(Hoja6!$E$4,Hoja6!$E$6)</c:f>
              <c:numCache>
                <c:formatCode>0.00</c:formatCode>
                <c:ptCount val="1"/>
                <c:pt idx="0">
                  <c:v>4.9722222222222223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C3-4A0E-ACD2-7EAB7BCBD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102144"/>
        <c:axId val="100103680"/>
        <c:axId val="0"/>
      </c:bar3DChart>
      <c:catAx>
        <c:axId val="1001021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00103680"/>
        <c:crosses val="autoZero"/>
        <c:auto val="1"/>
        <c:lblAlgn val="ctr"/>
        <c:lblOffset val="100"/>
        <c:noMultiLvlLbl val="0"/>
      </c:catAx>
      <c:valAx>
        <c:axId val="10010368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010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1270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Comparación de Medias Puntuaciones Globales de las Habilidades Motrices </a:t>
            </a:r>
            <a:endParaRPr lang="es-EC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20000"/>
          </a:schemeClr>
        </a:solidFill>
        <a:ln w="1270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Hoja6!$B$3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Hoja6!$A$8:$B$8</c:f>
              <c:strCache>
                <c:ptCount val="1"/>
                <c:pt idx="0">
                  <c:v>Puntuaiones Medias del Grupo Experimental </c:v>
                </c:pt>
              </c:strCache>
              <c:extLst xmlns:c16r2="http://schemas.microsoft.com/office/drawing/2015/06/chart"/>
            </c:strRef>
          </c:cat>
          <c:val>
            <c:numRef>
              <c:f>(Hoja6!$F$3,Hoja6!$F$5)</c:f>
              <c:numCache>
                <c:formatCode>0.00</c:formatCode>
                <c:ptCount val="1"/>
                <c:pt idx="0">
                  <c:v>19.526315789473685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37-4967-A013-8FF6DC14CB26}"/>
            </c:ext>
          </c:extLst>
        </c:ser>
        <c:ser>
          <c:idx val="1"/>
          <c:order val="1"/>
          <c:tx>
            <c:strRef>
              <c:f>Hoja6!$B$4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Puntuaiones Medias del Grupo Experimental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(Hoja6!$F$4,Hoja6!$F$6)</c:f>
              <c:numCache>
                <c:formatCode>0.00</c:formatCode>
                <c:ptCount val="1"/>
                <c:pt idx="0">
                  <c:v>28.289473684210527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37-4967-A013-8FF6DC14C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165504"/>
        <c:axId val="100167040"/>
        <c:axId val="0"/>
      </c:bar3DChart>
      <c:catAx>
        <c:axId val="1001655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00167040"/>
        <c:crosses val="autoZero"/>
        <c:auto val="1"/>
        <c:lblAlgn val="ctr"/>
        <c:lblOffset val="100"/>
        <c:noMultiLvlLbl val="0"/>
      </c:catAx>
      <c:valAx>
        <c:axId val="10016704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01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>
      <a:gsLst>
        <a:gs pos="0">
          <a:schemeClr val="accent4">
            <a:tint val="65000"/>
            <a:shade val="92000"/>
            <a:satMod val="130000"/>
          </a:schemeClr>
        </a:gs>
        <a:gs pos="45000">
          <a:schemeClr val="accent4">
            <a:tint val="60000"/>
            <a:shade val="99000"/>
            <a:satMod val="120000"/>
          </a:schemeClr>
        </a:gs>
        <a:gs pos="100000">
          <a:schemeClr val="accent4">
            <a:tint val="55000"/>
            <a:satMod val="140000"/>
          </a:schemeClr>
        </a:gs>
      </a:gsLst>
      <a:path path="circle">
        <a:fillToRect l="100000" t="100000" r="100000" b="100000"/>
      </a:path>
    </a:gradFill>
    <a:ln w="1270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96B29-B21C-45D4-8742-EF57BE65C3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95F68E-4A5A-44E0-9AC3-21EA981E401B}">
      <dgm:prSet phldrT="[Texto]"/>
      <dgm:spPr/>
      <dgm:t>
        <a:bodyPr/>
        <a:lstStyle/>
        <a:p>
          <a:r>
            <a:rPr lang="es-ES" b="1" dirty="0" smtClean="0"/>
            <a:t>Métodos teóricos</a:t>
          </a:r>
          <a:endParaRPr lang="es-ES" dirty="0"/>
        </a:p>
      </dgm:t>
    </dgm:pt>
    <dgm:pt modelId="{074BB977-C7F4-46D7-900C-8F2EDB9F4CB1}" type="parTrans" cxnId="{87386B82-E827-412E-8F82-0677C17C9581}">
      <dgm:prSet/>
      <dgm:spPr/>
      <dgm:t>
        <a:bodyPr/>
        <a:lstStyle/>
        <a:p>
          <a:endParaRPr lang="es-ES"/>
        </a:p>
      </dgm:t>
    </dgm:pt>
    <dgm:pt modelId="{A95DB709-4E28-4312-BAC0-15F9A7CD4690}" type="sibTrans" cxnId="{87386B82-E827-412E-8F82-0677C17C9581}">
      <dgm:prSet/>
      <dgm:spPr/>
      <dgm:t>
        <a:bodyPr/>
        <a:lstStyle/>
        <a:p>
          <a:endParaRPr lang="es-ES"/>
        </a:p>
      </dgm:t>
    </dgm:pt>
    <dgm:pt modelId="{5255A35C-8B2C-42EC-9A0A-2D3FBF2D0E96}">
      <dgm:prSet/>
      <dgm:spPr/>
      <dgm:t>
        <a:bodyPr/>
        <a:lstStyle/>
        <a:p>
          <a:r>
            <a:rPr lang="es-ES" b="1" dirty="0" smtClean="0"/>
            <a:t>Análisis-Síntesis:</a:t>
          </a:r>
          <a:endParaRPr lang="es-ES" dirty="0"/>
        </a:p>
      </dgm:t>
    </dgm:pt>
    <dgm:pt modelId="{C35108EF-01BC-4D82-AEED-6BF0E187A1DD}" type="parTrans" cxnId="{16B617CD-FB2F-4216-9794-88CE8C6A855E}">
      <dgm:prSet/>
      <dgm:spPr/>
      <dgm:t>
        <a:bodyPr/>
        <a:lstStyle/>
        <a:p>
          <a:endParaRPr lang="es-ES"/>
        </a:p>
      </dgm:t>
    </dgm:pt>
    <dgm:pt modelId="{56000BFD-8A45-4CB4-8D4E-D14995D786E1}" type="sibTrans" cxnId="{16B617CD-FB2F-4216-9794-88CE8C6A855E}">
      <dgm:prSet/>
      <dgm:spPr/>
      <dgm:t>
        <a:bodyPr/>
        <a:lstStyle/>
        <a:p>
          <a:endParaRPr lang="es-ES"/>
        </a:p>
      </dgm:t>
    </dgm:pt>
    <dgm:pt modelId="{7033AFBE-494D-4C37-B800-6D37B86A8FA7}">
      <dgm:prSet/>
      <dgm:spPr/>
      <dgm:t>
        <a:bodyPr/>
        <a:lstStyle/>
        <a:p>
          <a:r>
            <a:rPr lang="es-ES" b="1" dirty="0" smtClean="0"/>
            <a:t>La encuesta</a:t>
          </a:r>
          <a:endParaRPr lang="es-ES" dirty="0"/>
        </a:p>
      </dgm:t>
    </dgm:pt>
    <dgm:pt modelId="{A4C28071-D3D3-4298-A365-8D7734741FB5}" type="parTrans" cxnId="{BC7D5474-69F2-418D-A1FC-9D3E96F2F7A1}">
      <dgm:prSet/>
      <dgm:spPr/>
      <dgm:t>
        <a:bodyPr/>
        <a:lstStyle/>
        <a:p>
          <a:endParaRPr lang="es-ES"/>
        </a:p>
      </dgm:t>
    </dgm:pt>
    <dgm:pt modelId="{C85D7160-A30C-4A79-A77B-3949F1347400}" type="sibTrans" cxnId="{BC7D5474-69F2-418D-A1FC-9D3E96F2F7A1}">
      <dgm:prSet/>
      <dgm:spPr/>
      <dgm:t>
        <a:bodyPr/>
        <a:lstStyle/>
        <a:p>
          <a:endParaRPr lang="es-ES"/>
        </a:p>
      </dgm:t>
    </dgm:pt>
    <dgm:pt modelId="{93D4C71B-B9A8-46E9-9912-7371BFFA7E80}">
      <dgm:prSet/>
      <dgm:spPr/>
      <dgm:t>
        <a:bodyPr/>
        <a:lstStyle/>
        <a:p>
          <a:r>
            <a:rPr lang="es-ES" b="1" dirty="0" smtClean="0"/>
            <a:t>El análisis porcentual</a:t>
          </a:r>
          <a:endParaRPr lang="es-ES" dirty="0"/>
        </a:p>
      </dgm:t>
    </dgm:pt>
    <dgm:pt modelId="{4CD3DEA2-FB60-47A1-B8CD-C482E4510BC1}" type="parTrans" cxnId="{7AE42779-FABC-455B-8162-2E28904F98E2}">
      <dgm:prSet/>
      <dgm:spPr/>
      <dgm:t>
        <a:bodyPr/>
        <a:lstStyle/>
        <a:p>
          <a:endParaRPr lang="es-ES"/>
        </a:p>
      </dgm:t>
    </dgm:pt>
    <dgm:pt modelId="{F5D58D06-D021-47CA-9D6A-CEC160C238EA}" type="sibTrans" cxnId="{7AE42779-FABC-455B-8162-2E28904F98E2}">
      <dgm:prSet/>
      <dgm:spPr/>
      <dgm:t>
        <a:bodyPr/>
        <a:lstStyle/>
        <a:p>
          <a:endParaRPr lang="es-ES"/>
        </a:p>
      </dgm:t>
    </dgm:pt>
    <dgm:pt modelId="{F40F9569-4258-433E-B99E-DBE8B91E694C}">
      <dgm:prSet/>
      <dgm:spPr/>
      <dgm:t>
        <a:bodyPr/>
        <a:lstStyle/>
        <a:p>
          <a:r>
            <a:rPr lang="es-ES" b="1" dirty="0" smtClean="0"/>
            <a:t>Sistémico, estructural   y funcional</a:t>
          </a:r>
          <a:endParaRPr lang="es-ES" dirty="0"/>
        </a:p>
      </dgm:t>
    </dgm:pt>
    <dgm:pt modelId="{6EE6A60B-CD1C-49E3-B178-D3F0EB32B772}" type="parTrans" cxnId="{D418554D-625F-4BAC-A6C8-B7960F107438}">
      <dgm:prSet/>
      <dgm:spPr/>
      <dgm:t>
        <a:bodyPr/>
        <a:lstStyle/>
        <a:p>
          <a:endParaRPr lang="es-ES"/>
        </a:p>
      </dgm:t>
    </dgm:pt>
    <dgm:pt modelId="{150B09EB-9733-407C-A00D-B739F68A0215}" type="sibTrans" cxnId="{D418554D-625F-4BAC-A6C8-B7960F107438}">
      <dgm:prSet/>
      <dgm:spPr/>
      <dgm:t>
        <a:bodyPr/>
        <a:lstStyle/>
        <a:p>
          <a:endParaRPr lang="es-ES"/>
        </a:p>
      </dgm:t>
    </dgm:pt>
    <dgm:pt modelId="{80160F7B-C616-4EC8-AD10-135E5ED0A874}">
      <dgm:prSet/>
      <dgm:spPr/>
      <dgm:t>
        <a:bodyPr/>
        <a:lstStyle/>
        <a:p>
          <a:r>
            <a:rPr lang="es-ES" b="1" dirty="0" smtClean="0"/>
            <a:t>Métodos empíricos</a:t>
          </a:r>
          <a:endParaRPr lang="es-ES" dirty="0"/>
        </a:p>
      </dgm:t>
    </dgm:pt>
    <dgm:pt modelId="{353E735D-856E-4C36-B390-6F8947FCB885}" type="parTrans" cxnId="{E406760A-F80B-4ED2-AA56-5696D9663EA7}">
      <dgm:prSet/>
      <dgm:spPr/>
      <dgm:t>
        <a:bodyPr/>
        <a:lstStyle/>
        <a:p>
          <a:endParaRPr lang="es-ES"/>
        </a:p>
      </dgm:t>
    </dgm:pt>
    <dgm:pt modelId="{156871BF-2A8E-4937-BB15-C1DD2446657F}" type="sibTrans" cxnId="{E406760A-F80B-4ED2-AA56-5696D9663EA7}">
      <dgm:prSet/>
      <dgm:spPr/>
      <dgm:t>
        <a:bodyPr/>
        <a:lstStyle/>
        <a:p>
          <a:endParaRPr lang="es-ES"/>
        </a:p>
      </dgm:t>
    </dgm:pt>
    <dgm:pt modelId="{0B501A09-D3F6-4516-9EED-1EF61BDB891F}">
      <dgm:prSet/>
      <dgm:spPr/>
      <dgm:t>
        <a:bodyPr/>
        <a:lstStyle/>
        <a:p>
          <a:r>
            <a:rPr lang="es-ES" b="1" dirty="0" smtClean="0"/>
            <a:t>Método de la medición</a:t>
          </a:r>
          <a:endParaRPr lang="es-ES" dirty="0"/>
        </a:p>
      </dgm:t>
    </dgm:pt>
    <dgm:pt modelId="{53356DCC-16B2-4D04-BC65-DA38719C4DDE}" type="parTrans" cxnId="{754E405E-2831-46F4-9A79-6F96D2CFA613}">
      <dgm:prSet/>
      <dgm:spPr/>
      <dgm:t>
        <a:bodyPr/>
        <a:lstStyle/>
        <a:p>
          <a:endParaRPr lang="es-ES"/>
        </a:p>
      </dgm:t>
    </dgm:pt>
    <dgm:pt modelId="{CD6C7140-A51A-410D-B5AE-5AB3B2CDBBEE}" type="sibTrans" cxnId="{754E405E-2831-46F4-9A79-6F96D2CFA613}">
      <dgm:prSet/>
      <dgm:spPr/>
      <dgm:t>
        <a:bodyPr/>
        <a:lstStyle/>
        <a:p>
          <a:endParaRPr lang="es-ES"/>
        </a:p>
      </dgm:t>
    </dgm:pt>
    <dgm:pt modelId="{A5B3E1FE-1FF0-46CD-8671-C86D5A957FBE}">
      <dgm:prSet/>
      <dgm:spPr/>
      <dgm:t>
        <a:bodyPr/>
        <a:lstStyle/>
        <a:p>
          <a:r>
            <a:rPr lang="es-ES" b="1" dirty="0" smtClean="0"/>
            <a:t>Métodos estadísticos</a:t>
          </a:r>
          <a:endParaRPr lang="es-ES" dirty="0"/>
        </a:p>
      </dgm:t>
    </dgm:pt>
    <dgm:pt modelId="{7210540A-F978-4059-8770-9877B2C002C0}" type="parTrans" cxnId="{761D155B-17F7-4E30-9BB2-CE1AE14BA049}">
      <dgm:prSet/>
      <dgm:spPr/>
      <dgm:t>
        <a:bodyPr/>
        <a:lstStyle/>
        <a:p>
          <a:endParaRPr lang="es-ES"/>
        </a:p>
      </dgm:t>
    </dgm:pt>
    <dgm:pt modelId="{5EB47EFF-A144-43DA-AA61-96CD0F2606B9}" type="sibTrans" cxnId="{761D155B-17F7-4E30-9BB2-CE1AE14BA049}">
      <dgm:prSet/>
      <dgm:spPr/>
      <dgm:t>
        <a:bodyPr/>
        <a:lstStyle/>
        <a:p>
          <a:endParaRPr lang="es-ES"/>
        </a:p>
      </dgm:t>
    </dgm:pt>
    <dgm:pt modelId="{C9859810-EF69-45CA-A13F-AAC60CD1B3C0}">
      <dgm:prSet/>
      <dgm:spPr/>
      <dgm:t>
        <a:bodyPr/>
        <a:lstStyle/>
        <a:p>
          <a:r>
            <a:rPr lang="es-ES" b="1" dirty="0" smtClean="0"/>
            <a:t>Estadísticas no paramétricas</a:t>
          </a:r>
          <a:endParaRPr lang="es-ES" dirty="0"/>
        </a:p>
      </dgm:t>
    </dgm:pt>
    <dgm:pt modelId="{0E31A276-4EB5-4909-84B3-6C4E561E454C}" type="parTrans" cxnId="{88BF694C-13B3-401D-ABBC-79948A218A04}">
      <dgm:prSet/>
      <dgm:spPr/>
      <dgm:t>
        <a:bodyPr/>
        <a:lstStyle/>
        <a:p>
          <a:endParaRPr lang="es-ES"/>
        </a:p>
      </dgm:t>
    </dgm:pt>
    <dgm:pt modelId="{9D900AFE-709E-4E32-A282-50C71F192B61}" type="sibTrans" cxnId="{88BF694C-13B3-401D-ABBC-79948A218A04}">
      <dgm:prSet/>
      <dgm:spPr/>
      <dgm:t>
        <a:bodyPr/>
        <a:lstStyle/>
        <a:p>
          <a:endParaRPr lang="es-ES"/>
        </a:p>
      </dgm:t>
    </dgm:pt>
    <dgm:pt modelId="{24ECDA16-D16F-4A29-8718-017178F96FC8}">
      <dgm:prSet/>
      <dgm:spPr/>
      <dgm:t>
        <a:bodyPr/>
        <a:lstStyle/>
        <a:p>
          <a:r>
            <a:rPr lang="es-ES" dirty="0" smtClean="0"/>
            <a:t>Medidas de tendencia central</a:t>
          </a:r>
          <a:endParaRPr lang="es-ES" dirty="0"/>
        </a:p>
      </dgm:t>
    </dgm:pt>
    <dgm:pt modelId="{9A8FFD7E-28ED-4B82-B908-9DE7D04DFC9F}" type="parTrans" cxnId="{A8857195-C9F5-4585-A90B-7885FDB6A970}">
      <dgm:prSet/>
      <dgm:spPr/>
      <dgm:t>
        <a:bodyPr/>
        <a:lstStyle/>
        <a:p>
          <a:endParaRPr lang="es-ES"/>
        </a:p>
      </dgm:t>
    </dgm:pt>
    <dgm:pt modelId="{154FD583-3BAC-486A-A009-F9C3EDE42B47}" type="sibTrans" cxnId="{A8857195-C9F5-4585-A90B-7885FDB6A970}">
      <dgm:prSet/>
      <dgm:spPr/>
      <dgm:t>
        <a:bodyPr/>
        <a:lstStyle/>
        <a:p>
          <a:endParaRPr lang="es-ES"/>
        </a:p>
      </dgm:t>
    </dgm:pt>
    <dgm:pt modelId="{335EC404-54C9-41EB-B266-826E66A6D369}" type="pres">
      <dgm:prSet presAssocID="{4B596B29-B21C-45D4-8742-EF57BE65C3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14F3B0-F3C9-4D66-89DE-D4CC3647CD23}" type="pres">
      <dgm:prSet presAssocID="{C495F68E-4A5A-44E0-9AC3-21EA981E401B}" presName="hierRoot1" presStyleCnt="0"/>
      <dgm:spPr/>
    </dgm:pt>
    <dgm:pt modelId="{1EA8C9DA-56B5-4C32-A637-B39D0C451C6A}" type="pres">
      <dgm:prSet presAssocID="{C495F68E-4A5A-44E0-9AC3-21EA981E401B}" presName="composite" presStyleCnt="0"/>
      <dgm:spPr/>
    </dgm:pt>
    <dgm:pt modelId="{A01930C3-09B1-43EF-9FF4-20D9E285598B}" type="pres">
      <dgm:prSet presAssocID="{C495F68E-4A5A-44E0-9AC3-21EA981E401B}" presName="background" presStyleLbl="node0" presStyleIdx="0" presStyleCnt="3"/>
      <dgm:spPr/>
    </dgm:pt>
    <dgm:pt modelId="{38ECAB1A-B9DA-41B2-9B0E-5735228DFA78}" type="pres">
      <dgm:prSet presAssocID="{C495F68E-4A5A-44E0-9AC3-21EA981E401B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3EC81-3734-42B7-8083-093F4FA68BB9}" type="pres">
      <dgm:prSet presAssocID="{C495F68E-4A5A-44E0-9AC3-21EA981E401B}" presName="hierChild2" presStyleCnt="0"/>
      <dgm:spPr/>
    </dgm:pt>
    <dgm:pt modelId="{9067C69A-CC27-48D5-893A-4142A56822CB}" type="pres">
      <dgm:prSet presAssocID="{C35108EF-01BC-4D82-AEED-6BF0E187A1DD}" presName="Name10" presStyleLbl="parChTrans1D2" presStyleIdx="0" presStyleCnt="7"/>
      <dgm:spPr/>
      <dgm:t>
        <a:bodyPr/>
        <a:lstStyle/>
        <a:p>
          <a:endParaRPr lang="es-ES"/>
        </a:p>
      </dgm:t>
    </dgm:pt>
    <dgm:pt modelId="{E41C0A3E-49F4-45C7-A496-001661306DD5}" type="pres">
      <dgm:prSet presAssocID="{5255A35C-8B2C-42EC-9A0A-2D3FBF2D0E96}" presName="hierRoot2" presStyleCnt="0"/>
      <dgm:spPr/>
    </dgm:pt>
    <dgm:pt modelId="{36E45BF0-DCC6-4C16-978F-A57A80E622AD}" type="pres">
      <dgm:prSet presAssocID="{5255A35C-8B2C-42EC-9A0A-2D3FBF2D0E96}" presName="composite2" presStyleCnt="0"/>
      <dgm:spPr/>
    </dgm:pt>
    <dgm:pt modelId="{C3005A3A-043B-43E4-9A67-919F487DBBB1}" type="pres">
      <dgm:prSet presAssocID="{5255A35C-8B2C-42EC-9A0A-2D3FBF2D0E96}" presName="background2" presStyleLbl="node2" presStyleIdx="0" presStyleCnt="7"/>
      <dgm:spPr/>
    </dgm:pt>
    <dgm:pt modelId="{A45F7DD9-7F5D-4FE4-B9A9-EC1D074F49E8}" type="pres">
      <dgm:prSet presAssocID="{5255A35C-8B2C-42EC-9A0A-2D3FBF2D0E96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B3C630-6FFE-4EA5-8B78-AED3577D63BC}" type="pres">
      <dgm:prSet presAssocID="{5255A35C-8B2C-42EC-9A0A-2D3FBF2D0E96}" presName="hierChild3" presStyleCnt="0"/>
      <dgm:spPr/>
    </dgm:pt>
    <dgm:pt modelId="{72A99CFC-3180-4BFF-8C92-181F5155B4F2}" type="pres">
      <dgm:prSet presAssocID="{6EE6A60B-CD1C-49E3-B178-D3F0EB32B772}" presName="Name10" presStyleLbl="parChTrans1D2" presStyleIdx="1" presStyleCnt="7"/>
      <dgm:spPr/>
      <dgm:t>
        <a:bodyPr/>
        <a:lstStyle/>
        <a:p>
          <a:endParaRPr lang="es-ES"/>
        </a:p>
      </dgm:t>
    </dgm:pt>
    <dgm:pt modelId="{DDB009EC-1590-4FEB-A392-571D004C2734}" type="pres">
      <dgm:prSet presAssocID="{F40F9569-4258-433E-B99E-DBE8B91E694C}" presName="hierRoot2" presStyleCnt="0"/>
      <dgm:spPr/>
    </dgm:pt>
    <dgm:pt modelId="{3CBB6969-39FA-4970-B7AC-3719220E037C}" type="pres">
      <dgm:prSet presAssocID="{F40F9569-4258-433E-B99E-DBE8B91E694C}" presName="composite2" presStyleCnt="0"/>
      <dgm:spPr/>
    </dgm:pt>
    <dgm:pt modelId="{3847D910-0474-496F-9F3C-9AC8E86C9FE9}" type="pres">
      <dgm:prSet presAssocID="{F40F9569-4258-433E-B99E-DBE8B91E694C}" presName="background2" presStyleLbl="node2" presStyleIdx="1" presStyleCnt="7"/>
      <dgm:spPr/>
    </dgm:pt>
    <dgm:pt modelId="{13C2F572-7284-43F5-8BD3-435E6DB2CA84}" type="pres">
      <dgm:prSet presAssocID="{F40F9569-4258-433E-B99E-DBE8B91E694C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EB032D-40DB-407F-9C1C-93662268CE5B}" type="pres">
      <dgm:prSet presAssocID="{F40F9569-4258-433E-B99E-DBE8B91E694C}" presName="hierChild3" presStyleCnt="0"/>
      <dgm:spPr/>
    </dgm:pt>
    <dgm:pt modelId="{B19321BB-63A5-4938-83F0-276D2F6CA9C4}" type="pres">
      <dgm:prSet presAssocID="{80160F7B-C616-4EC8-AD10-135E5ED0A874}" presName="hierRoot1" presStyleCnt="0"/>
      <dgm:spPr/>
    </dgm:pt>
    <dgm:pt modelId="{0FE0B879-BE16-4C7B-A7A5-2E70EA8A0F5C}" type="pres">
      <dgm:prSet presAssocID="{80160F7B-C616-4EC8-AD10-135E5ED0A874}" presName="composite" presStyleCnt="0"/>
      <dgm:spPr/>
    </dgm:pt>
    <dgm:pt modelId="{FB78618E-73B8-4A51-B123-F454D286C8E6}" type="pres">
      <dgm:prSet presAssocID="{80160F7B-C616-4EC8-AD10-135E5ED0A874}" presName="background" presStyleLbl="node0" presStyleIdx="1" presStyleCnt="3"/>
      <dgm:spPr/>
    </dgm:pt>
    <dgm:pt modelId="{223C592F-92E7-4296-B67D-46A4C43E4B70}" type="pres">
      <dgm:prSet presAssocID="{80160F7B-C616-4EC8-AD10-135E5ED0A874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DC9A39-1F51-48F9-96B8-B51A6E23BAB5}" type="pres">
      <dgm:prSet presAssocID="{80160F7B-C616-4EC8-AD10-135E5ED0A874}" presName="hierChild2" presStyleCnt="0"/>
      <dgm:spPr/>
    </dgm:pt>
    <dgm:pt modelId="{F2CE3D92-9128-4C0A-9AC5-A634501FC195}" type="pres">
      <dgm:prSet presAssocID="{A4C28071-D3D3-4298-A365-8D7734741FB5}" presName="Name10" presStyleLbl="parChTrans1D2" presStyleIdx="2" presStyleCnt="7"/>
      <dgm:spPr/>
      <dgm:t>
        <a:bodyPr/>
        <a:lstStyle/>
        <a:p>
          <a:endParaRPr lang="es-ES"/>
        </a:p>
      </dgm:t>
    </dgm:pt>
    <dgm:pt modelId="{DA883D8F-8FB4-48AC-B54E-7CC6BE14BD1C}" type="pres">
      <dgm:prSet presAssocID="{7033AFBE-494D-4C37-B800-6D37B86A8FA7}" presName="hierRoot2" presStyleCnt="0"/>
      <dgm:spPr/>
    </dgm:pt>
    <dgm:pt modelId="{9AA0D765-AE47-4219-B135-3DF3BC7E4001}" type="pres">
      <dgm:prSet presAssocID="{7033AFBE-494D-4C37-B800-6D37B86A8FA7}" presName="composite2" presStyleCnt="0"/>
      <dgm:spPr/>
    </dgm:pt>
    <dgm:pt modelId="{36952EC9-4600-470A-90EE-5328564CD073}" type="pres">
      <dgm:prSet presAssocID="{7033AFBE-494D-4C37-B800-6D37B86A8FA7}" presName="background2" presStyleLbl="node2" presStyleIdx="2" presStyleCnt="7"/>
      <dgm:spPr/>
    </dgm:pt>
    <dgm:pt modelId="{1AE03832-1685-4D52-AADD-69EDF288DABB}" type="pres">
      <dgm:prSet presAssocID="{7033AFBE-494D-4C37-B800-6D37B86A8FA7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AD920A-23BA-4C3E-B47F-335CBFB711B8}" type="pres">
      <dgm:prSet presAssocID="{7033AFBE-494D-4C37-B800-6D37B86A8FA7}" presName="hierChild3" presStyleCnt="0"/>
      <dgm:spPr/>
    </dgm:pt>
    <dgm:pt modelId="{DD60A0C4-E321-4779-BB89-B6A0DBEA9AE7}" type="pres">
      <dgm:prSet presAssocID="{53356DCC-16B2-4D04-BC65-DA38719C4DDE}" presName="Name10" presStyleLbl="parChTrans1D2" presStyleIdx="3" presStyleCnt="7"/>
      <dgm:spPr/>
      <dgm:t>
        <a:bodyPr/>
        <a:lstStyle/>
        <a:p>
          <a:endParaRPr lang="es-ES"/>
        </a:p>
      </dgm:t>
    </dgm:pt>
    <dgm:pt modelId="{C66A75AF-9FB0-4525-8C4A-D32316607F08}" type="pres">
      <dgm:prSet presAssocID="{0B501A09-D3F6-4516-9EED-1EF61BDB891F}" presName="hierRoot2" presStyleCnt="0"/>
      <dgm:spPr/>
    </dgm:pt>
    <dgm:pt modelId="{CD926890-6C63-4CEC-8CBD-3E4C18C8FABB}" type="pres">
      <dgm:prSet presAssocID="{0B501A09-D3F6-4516-9EED-1EF61BDB891F}" presName="composite2" presStyleCnt="0"/>
      <dgm:spPr/>
    </dgm:pt>
    <dgm:pt modelId="{E68AC906-222F-405A-BA1A-3BF07892FC34}" type="pres">
      <dgm:prSet presAssocID="{0B501A09-D3F6-4516-9EED-1EF61BDB891F}" presName="background2" presStyleLbl="node2" presStyleIdx="3" presStyleCnt="7"/>
      <dgm:spPr/>
    </dgm:pt>
    <dgm:pt modelId="{F301DAA8-A2FF-461A-81E2-D6337188F342}" type="pres">
      <dgm:prSet presAssocID="{0B501A09-D3F6-4516-9EED-1EF61BDB891F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0C66-C0E4-4212-B1CE-DBB183960559}" type="pres">
      <dgm:prSet presAssocID="{0B501A09-D3F6-4516-9EED-1EF61BDB891F}" presName="hierChild3" presStyleCnt="0"/>
      <dgm:spPr/>
    </dgm:pt>
    <dgm:pt modelId="{DF2EAFD0-3D6E-41C6-91A0-CC4AA673BBFC}" type="pres">
      <dgm:prSet presAssocID="{A5B3E1FE-1FF0-46CD-8671-C86D5A957FBE}" presName="hierRoot1" presStyleCnt="0"/>
      <dgm:spPr/>
    </dgm:pt>
    <dgm:pt modelId="{D0F4BD27-07BE-4248-B8F9-F0931E085433}" type="pres">
      <dgm:prSet presAssocID="{A5B3E1FE-1FF0-46CD-8671-C86D5A957FBE}" presName="composite" presStyleCnt="0"/>
      <dgm:spPr/>
    </dgm:pt>
    <dgm:pt modelId="{2D3E31B2-D90D-4DD3-9E36-9D164E74A089}" type="pres">
      <dgm:prSet presAssocID="{A5B3E1FE-1FF0-46CD-8671-C86D5A957FBE}" presName="background" presStyleLbl="node0" presStyleIdx="2" presStyleCnt="3"/>
      <dgm:spPr/>
    </dgm:pt>
    <dgm:pt modelId="{A439A3EF-480E-4D35-AAE8-625170FB5077}" type="pres">
      <dgm:prSet presAssocID="{A5B3E1FE-1FF0-46CD-8671-C86D5A957FBE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E28999-4369-4E46-B1C3-F1521149FBFB}" type="pres">
      <dgm:prSet presAssocID="{A5B3E1FE-1FF0-46CD-8671-C86D5A957FBE}" presName="hierChild2" presStyleCnt="0"/>
      <dgm:spPr/>
    </dgm:pt>
    <dgm:pt modelId="{A2E63CCE-D49C-4ABB-95B2-4FFCEA91147B}" type="pres">
      <dgm:prSet presAssocID="{4CD3DEA2-FB60-47A1-B8CD-C482E4510BC1}" presName="Name10" presStyleLbl="parChTrans1D2" presStyleIdx="4" presStyleCnt="7"/>
      <dgm:spPr/>
      <dgm:t>
        <a:bodyPr/>
        <a:lstStyle/>
        <a:p>
          <a:endParaRPr lang="es-ES"/>
        </a:p>
      </dgm:t>
    </dgm:pt>
    <dgm:pt modelId="{6019CEAA-AC99-44DD-9F63-9D91F1CAFFB5}" type="pres">
      <dgm:prSet presAssocID="{93D4C71B-B9A8-46E9-9912-7371BFFA7E80}" presName="hierRoot2" presStyleCnt="0"/>
      <dgm:spPr/>
    </dgm:pt>
    <dgm:pt modelId="{7A3AB7D0-51F3-48C0-9348-9DC0B0E2A52B}" type="pres">
      <dgm:prSet presAssocID="{93D4C71B-B9A8-46E9-9912-7371BFFA7E80}" presName="composite2" presStyleCnt="0"/>
      <dgm:spPr/>
    </dgm:pt>
    <dgm:pt modelId="{784B81F7-25E8-485C-9614-4BDB6F079ED6}" type="pres">
      <dgm:prSet presAssocID="{93D4C71B-B9A8-46E9-9912-7371BFFA7E80}" presName="background2" presStyleLbl="node2" presStyleIdx="4" presStyleCnt="7"/>
      <dgm:spPr/>
    </dgm:pt>
    <dgm:pt modelId="{D3ED70BD-CB2B-4FF6-9F1A-ACFE88D1357E}" type="pres">
      <dgm:prSet presAssocID="{93D4C71B-B9A8-46E9-9912-7371BFFA7E80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A61477-08B9-426F-A994-955F5CA8E1CF}" type="pres">
      <dgm:prSet presAssocID="{93D4C71B-B9A8-46E9-9912-7371BFFA7E80}" presName="hierChild3" presStyleCnt="0"/>
      <dgm:spPr/>
    </dgm:pt>
    <dgm:pt modelId="{7C5F9635-F325-42B1-BCDE-D7EA8B844703}" type="pres">
      <dgm:prSet presAssocID="{9A8FFD7E-28ED-4B82-B908-9DE7D04DFC9F}" presName="Name10" presStyleLbl="parChTrans1D2" presStyleIdx="5" presStyleCnt="7"/>
      <dgm:spPr/>
      <dgm:t>
        <a:bodyPr/>
        <a:lstStyle/>
        <a:p>
          <a:endParaRPr lang="es-ES"/>
        </a:p>
      </dgm:t>
    </dgm:pt>
    <dgm:pt modelId="{5F32497D-155F-4850-81B2-4DCE9D7247B0}" type="pres">
      <dgm:prSet presAssocID="{24ECDA16-D16F-4A29-8718-017178F96FC8}" presName="hierRoot2" presStyleCnt="0"/>
      <dgm:spPr/>
    </dgm:pt>
    <dgm:pt modelId="{52441605-A5AD-4718-9F15-F87899E420A9}" type="pres">
      <dgm:prSet presAssocID="{24ECDA16-D16F-4A29-8718-017178F96FC8}" presName="composite2" presStyleCnt="0"/>
      <dgm:spPr/>
    </dgm:pt>
    <dgm:pt modelId="{BD26B623-B353-49F5-AEE5-D530CB8093E4}" type="pres">
      <dgm:prSet presAssocID="{24ECDA16-D16F-4A29-8718-017178F96FC8}" presName="background2" presStyleLbl="node2" presStyleIdx="5" presStyleCnt="7"/>
      <dgm:spPr/>
    </dgm:pt>
    <dgm:pt modelId="{79F21D53-CBC9-473E-BCAF-A3EF4CDD557E}" type="pres">
      <dgm:prSet presAssocID="{24ECDA16-D16F-4A29-8718-017178F96FC8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C667-9D66-4B84-BAB6-E25AD152240C}" type="pres">
      <dgm:prSet presAssocID="{24ECDA16-D16F-4A29-8718-017178F96FC8}" presName="hierChild3" presStyleCnt="0"/>
      <dgm:spPr/>
    </dgm:pt>
    <dgm:pt modelId="{DA92753A-B2D7-42D6-8F09-CF68A147D030}" type="pres">
      <dgm:prSet presAssocID="{0E31A276-4EB5-4909-84B3-6C4E561E454C}" presName="Name10" presStyleLbl="parChTrans1D2" presStyleIdx="6" presStyleCnt="7"/>
      <dgm:spPr/>
      <dgm:t>
        <a:bodyPr/>
        <a:lstStyle/>
        <a:p>
          <a:endParaRPr lang="es-ES"/>
        </a:p>
      </dgm:t>
    </dgm:pt>
    <dgm:pt modelId="{2655645A-2FAC-4E54-A37C-B0ACEBDFAD9A}" type="pres">
      <dgm:prSet presAssocID="{C9859810-EF69-45CA-A13F-AAC60CD1B3C0}" presName="hierRoot2" presStyleCnt="0"/>
      <dgm:spPr/>
    </dgm:pt>
    <dgm:pt modelId="{1979C6AA-A297-4C05-BEDC-F8FBA4E7ED42}" type="pres">
      <dgm:prSet presAssocID="{C9859810-EF69-45CA-A13F-AAC60CD1B3C0}" presName="composite2" presStyleCnt="0"/>
      <dgm:spPr/>
    </dgm:pt>
    <dgm:pt modelId="{65898D1F-7267-43D6-8AD5-ADA3ED3656DE}" type="pres">
      <dgm:prSet presAssocID="{C9859810-EF69-45CA-A13F-AAC60CD1B3C0}" presName="background2" presStyleLbl="node2" presStyleIdx="6" presStyleCnt="7"/>
      <dgm:spPr/>
    </dgm:pt>
    <dgm:pt modelId="{3DE64AC3-7B33-4BD4-A710-D1CBE4120FA5}" type="pres">
      <dgm:prSet presAssocID="{C9859810-EF69-45CA-A13F-AAC60CD1B3C0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A01176-8582-4971-B922-02521EE383D2}" type="pres">
      <dgm:prSet presAssocID="{C9859810-EF69-45CA-A13F-AAC60CD1B3C0}" presName="hierChild3" presStyleCnt="0"/>
      <dgm:spPr/>
    </dgm:pt>
  </dgm:ptLst>
  <dgm:cxnLst>
    <dgm:cxn modelId="{D0946F4B-9D25-4EAA-A092-0A37861205E7}" type="presOf" srcId="{A4C28071-D3D3-4298-A365-8D7734741FB5}" destId="{F2CE3D92-9128-4C0A-9AC5-A634501FC195}" srcOrd="0" destOrd="0" presId="urn:microsoft.com/office/officeart/2005/8/layout/hierarchy1"/>
    <dgm:cxn modelId="{A7157F9C-66FA-44EB-A9A6-A16E769A92A3}" type="presOf" srcId="{0B501A09-D3F6-4516-9EED-1EF61BDB891F}" destId="{F301DAA8-A2FF-461A-81E2-D6337188F342}" srcOrd="0" destOrd="0" presId="urn:microsoft.com/office/officeart/2005/8/layout/hierarchy1"/>
    <dgm:cxn modelId="{761D155B-17F7-4E30-9BB2-CE1AE14BA049}" srcId="{4B596B29-B21C-45D4-8742-EF57BE65C325}" destId="{A5B3E1FE-1FF0-46CD-8671-C86D5A957FBE}" srcOrd="2" destOrd="0" parTransId="{7210540A-F978-4059-8770-9877B2C002C0}" sibTransId="{5EB47EFF-A144-43DA-AA61-96CD0F2606B9}"/>
    <dgm:cxn modelId="{A1B5D567-8ECC-424C-85A6-3BBCF2124C19}" type="presOf" srcId="{5255A35C-8B2C-42EC-9A0A-2D3FBF2D0E96}" destId="{A45F7DD9-7F5D-4FE4-B9A9-EC1D074F49E8}" srcOrd="0" destOrd="0" presId="urn:microsoft.com/office/officeart/2005/8/layout/hierarchy1"/>
    <dgm:cxn modelId="{E406760A-F80B-4ED2-AA56-5696D9663EA7}" srcId="{4B596B29-B21C-45D4-8742-EF57BE65C325}" destId="{80160F7B-C616-4EC8-AD10-135E5ED0A874}" srcOrd="1" destOrd="0" parTransId="{353E735D-856E-4C36-B390-6F8947FCB885}" sibTransId="{156871BF-2A8E-4937-BB15-C1DD2446657F}"/>
    <dgm:cxn modelId="{16B617CD-FB2F-4216-9794-88CE8C6A855E}" srcId="{C495F68E-4A5A-44E0-9AC3-21EA981E401B}" destId="{5255A35C-8B2C-42EC-9A0A-2D3FBF2D0E96}" srcOrd="0" destOrd="0" parTransId="{C35108EF-01BC-4D82-AEED-6BF0E187A1DD}" sibTransId="{56000BFD-8A45-4CB4-8D4E-D14995D786E1}"/>
    <dgm:cxn modelId="{B6E21A38-A1BA-4D24-B6C0-8B9B3FE49CB3}" type="presOf" srcId="{4CD3DEA2-FB60-47A1-B8CD-C482E4510BC1}" destId="{A2E63CCE-D49C-4ABB-95B2-4FFCEA91147B}" srcOrd="0" destOrd="0" presId="urn:microsoft.com/office/officeart/2005/8/layout/hierarchy1"/>
    <dgm:cxn modelId="{FA8CBA89-96E1-4066-B482-AABB51F564DE}" type="presOf" srcId="{A5B3E1FE-1FF0-46CD-8671-C86D5A957FBE}" destId="{A439A3EF-480E-4D35-AAE8-625170FB5077}" srcOrd="0" destOrd="0" presId="urn:microsoft.com/office/officeart/2005/8/layout/hierarchy1"/>
    <dgm:cxn modelId="{A8857195-C9F5-4585-A90B-7885FDB6A970}" srcId="{A5B3E1FE-1FF0-46CD-8671-C86D5A957FBE}" destId="{24ECDA16-D16F-4A29-8718-017178F96FC8}" srcOrd="1" destOrd="0" parTransId="{9A8FFD7E-28ED-4B82-B908-9DE7D04DFC9F}" sibTransId="{154FD583-3BAC-486A-A009-F9C3EDE42B47}"/>
    <dgm:cxn modelId="{C3A92057-0084-428F-9112-4090F609D529}" type="presOf" srcId="{93D4C71B-B9A8-46E9-9912-7371BFFA7E80}" destId="{D3ED70BD-CB2B-4FF6-9F1A-ACFE88D1357E}" srcOrd="0" destOrd="0" presId="urn:microsoft.com/office/officeart/2005/8/layout/hierarchy1"/>
    <dgm:cxn modelId="{87386B82-E827-412E-8F82-0677C17C9581}" srcId="{4B596B29-B21C-45D4-8742-EF57BE65C325}" destId="{C495F68E-4A5A-44E0-9AC3-21EA981E401B}" srcOrd="0" destOrd="0" parTransId="{074BB977-C7F4-46D7-900C-8F2EDB9F4CB1}" sibTransId="{A95DB709-4E28-4312-BAC0-15F9A7CD4690}"/>
    <dgm:cxn modelId="{BC7D5474-69F2-418D-A1FC-9D3E96F2F7A1}" srcId="{80160F7B-C616-4EC8-AD10-135E5ED0A874}" destId="{7033AFBE-494D-4C37-B800-6D37B86A8FA7}" srcOrd="0" destOrd="0" parTransId="{A4C28071-D3D3-4298-A365-8D7734741FB5}" sibTransId="{C85D7160-A30C-4A79-A77B-3949F1347400}"/>
    <dgm:cxn modelId="{D418554D-625F-4BAC-A6C8-B7960F107438}" srcId="{C495F68E-4A5A-44E0-9AC3-21EA981E401B}" destId="{F40F9569-4258-433E-B99E-DBE8B91E694C}" srcOrd="1" destOrd="0" parTransId="{6EE6A60B-CD1C-49E3-B178-D3F0EB32B772}" sibTransId="{150B09EB-9733-407C-A00D-B739F68A0215}"/>
    <dgm:cxn modelId="{FCE0C7E0-BBFD-4860-AB07-15B280486ACC}" type="presOf" srcId="{6EE6A60B-CD1C-49E3-B178-D3F0EB32B772}" destId="{72A99CFC-3180-4BFF-8C92-181F5155B4F2}" srcOrd="0" destOrd="0" presId="urn:microsoft.com/office/officeart/2005/8/layout/hierarchy1"/>
    <dgm:cxn modelId="{4BC738F1-9013-4B8F-A1DE-8F30220BAB66}" type="presOf" srcId="{4B596B29-B21C-45D4-8742-EF57BE65C325}" destId="{335EC404-54C9-41EB-B266-826E66A6D369}" srcOrd="0" destOrd="0" presId="urn:microsoft.com/office/officeart/2005/8/layout/hierarchy1"/>
    <dgm:cxn modelId="{07E8290E-79C3-46A6-B286-613AC26360A9}" type="presOf" srcId="{53356DCC-16B2-4D04-BC65-DA38719C4DDE}" destId="{DD60A0C4-E321-4779-BB89-B6A0DBEA9AE7}" srcOrd="0" destOrd="0" presId="urn:microsoft.com/office/officeart/2005/8/layout/hierarchy1"/>
    <dgm:cxn modelId="{88BF694C-13B3-401D-ABBC-79948A218A04}" srcId="{A5B3E1FE-1FF0-46CD-8671-C86D5A957FBE}" destId="{C9859810-EF69-45CA-A13F-AAC60CD1B3C0}" srcOrd="2" destOrd="0" parTransId="{0E31A276-4EB5-4909-84B3-6C4E561E454C}" sibTransId="{9D900AFE-709E-4E32-A282-50C71F192B61}"/>
    <dgm:cxn modelId="{4D0B0A6A-E638-4F49-98F5-59CBE859E7C6}" type="presOf" srcId="{C495F68E-4A5A-44E0-9AC3-21EA981E401B}" destId="{38ECAB1A-B9DA-41B2-9B0E-5735228DFA78}" srcOrd="0" destOrd="0" presId="urn:microsoft.com/office/officeart/2005/8/layout/hierarchy1"/>
    <dgm:cxn modelId="{71D615A6-4DEC-4DC6-B4CE-D3960DDBE54C}" type="presOf" srcId="{24ECDA16-D16F-4A29-8718-017178F96FC8}" destId="{79F21D53-CBC9-473E-BCAF-A3EF4CDD557E}" srcOrd="0" destOrd="0" presId="urn:microsoft.com/office/officeart/2005/8/layout/hierarchy1"/>
    <dgm:cxn modelId="{2C45B860-D3D5-464E-BD02-D4610BFF5A8F}" type="presOf" srcId="{F40F9569-4258-433E-B99E-DBE8B91E694C}" destId="{13C2F572-7284-43F5-8BD3-435E6DB2CA84}" srcOrd="0" destOrd="0" presId="urn:microsoft.com/office/officeart/2005/8/layout/hierarchy1"/>
    <dgm:cxn modelId="{77818FBE-22BC-4F1B-8AE0-B83F1DB3180A}" type="presOf" srcId="{0E31A276-4EB5-4909-84B3-6C4E561E454C}" destId="{DA92753A-B2D7-42D6-8F09-CF68A147D030}" srcOrd="0" destOrd="0" presId="urn:microsoft.com/office/officeart/2005/8/layout/hierarchy1"/>
    <dgm:cxn modelId="{7AE42779-FABC-455B-8162-2E28904F98E2}" srcId="{A5B3E1FE-1FF0-46CD-8671-C86D5A957FBE}" destId="{93D4C71B-B9A8-46E9-9912-7371BFFA7E80}" srcOrd="0" destOrd="0" parTransId="{4CD3DEA2-FB60-47A1-B8CD-C482E4510BC1}" sibTransId="{F5D58D06-D021-47CA-9D6A-CEC160C238EA}"/>
    <dgm:cxn modelId="{69AD195B-AE1E-4D21-B5B4-D3EE06131584}" type="presOf" srcId="{C9859810-EF69-45CA-A13F-AAC60CD1B3C0}" destId="{3DE64AC3-7B33-4BD4-A710-D1CBE4120FA5}" srcOrd="0" destOrd="0" presId="urn:microsoft.com/office/officeart/2005/8/layout/hierarchy1"/>
    <dgm:cxn modelId="{754E405E-2831-46F4-9A79-6F96D2CFA613}" srcId="{80160F7B-C616-4EC8-AD10-135E5ED0A874}" destId="{0B501A09-D3F6-4516-9EED-1EF61BDB891F}" srcOrd="1" destOrd="0" parTransId="{53356DCC-16B2-4D04-BC65-DA38719C4DDE}" sibTransId="{CD6C7140-A51A-410D-B5AE-5AB3B2CDBBEE}"/>
    <dgm:cxn modelId="{D1CAC942-3CA9-4EA0-A18A-4F6714267AFA}" type="presOf" srcId="{C35108EF-01BC-4D82-AEED-6BF0E187A1DD}" destId="{9067C69A-CC27-48D5-893A-4142A56822CB}" srcOrd="0" destOrd="0" presId="urn:microsoft.com/office/officeart/2005/8/layout/hierarchy1"/>
    <dgm:cxn modelId="{CCAEBA90-41DA-449E-8209-AA8C97832723}" type="presOf" srcId="{9A8FFD7E-28ED-4B82-B908-9DE7D04DFC9F}" destId="{7C5F9635-F325-42B1-BCDE-D7EA8B844703}" srcOrd="0" destOrd="0" presId="urn:microsoft.com/office/officeart/2005/8/layout/hierarchy1"/>
    <dgm:cxn modelId="{6F6E9CFF-CEE7-4162-843F-92DB0F4A0B80}" type="presOf" srcId="{7033AFBE-494D-4C37-B800-6D37B86A8FA7}" destId="{1AE03832-1685-4D52-AADD-69EDF288DABB}" srcOrd="0" destOrd="0" presId="urn:microsoft.com/office/officeart/2005/8/layout/hierarchy1"/>
    <dgm:cxn modelId="{61E12BAD-A60A-421A-818B-B62D5B60DD5D}" type="presOf" srcId="{80160F7B-C616-4EC8-AD10-135E5ED0A874}" destId="{223C592F-92E7-4296-B67D-46A4C43E4B70}" srcOrd="0" destOrd="0" presId="urn:microsoft.com/office/officeart/2005/8/layout/hierarchy1"/>
    <dgm:cxn modelId="{8ABF1869-BE0F-46F8-9983-DBC02A6D2A6F}" type="presParOf" srcId="{335EC404-54C9-41EB-B266-826E66A6D369}" destId="{F614F3B0-F3C9-4D66-89DE-D4CC3647CD23}" srcOrd="0" destOrd="0" presId="urn:microsoft.com/office/officeart/2005/8/layout/hierarchy1"/>
    <dgm:cxn modelId="{542EB501-38F3-49E9-9D0B-70F8EA578ABC}" type="presParOf" srcId="{F614F3B0-F3C9-4D66-89DE-D4CC3647CD23}" destId="{1EA8C9DA-56B5-4C32-A637-B39D0C451C6A}" srcOrd="0" destOrd="0" presId="urn:microsoft.com/office/officeart/2005/8/layout/hierarchy1"/>
    <dgm:cxn modelId="{4F883F27-7ADB-4AD6-A4FC-669BE0A30F5E}" type="presParOf" srcId="{1EA8C9DA-56B5-4C32-A637-B39D0C451C6A}" destId="{A01930C3-09B1-43EF-9FF4-20D9E285598B}" srcOrd="0" destOrd="0" presId="urn:microsoft.com/office/officeart/2005/8/layout/hierarchy1"/>
    <dgm:cxn modelId="{33E84382-4A72-4A7C-BF2D-4AC78E83AA1D}" type="presParOf" srcId="{1EA8C9DA-56B5-4C32-A637-B39D0C451C6A}" destId="{38ECAB1A-B9DA-41B2-9B0E-5735228DFA78}" srcOrd="1" destOrd="0" presId="urn:microsoft.com/office/officeart/2005/8/layout/hierarchy1"/>
    <dgm:cxn modelId="{57AF7332-6B46-497E-AD80-1DEF019865B2}" type="presParOf" srcId="{F614F3B0-F3C9-4D66-89DE-D4CC3647CD23}" destId="{0BA3EC81-3734-42B7-8083-093F4FA68BB9}" srcOrd="1" destOrd="0" presId="urn:microsoft.com/office/officeart/2005/8/layout/hierarchy1"/>
    <dgm:cxn modelId="{2B260E8F-8320-433C-9532-E43CE913CC3F}" type="presParOf" srcId="{0BA3EC81-3734-42B7-8083-093F4FA68BB9}" destId="{9067C69A-CC27-48D5-893A-4142A56822CB}" srcOrd="0" destOrd="0" presId="urn:microsoft.com/office/officeart/2005/8/layout/hierarchy1"/>
    <dgm:cxn modelId="{5F8080BE-BEC4-453C-84E8-818DC699B1FD}" type="presParOf" srcId="{0BA3EC81-3734-42B7-8083-093F4FA68BB9}" destId="{E41C0A3E-49F4-45C7-A496-001661306DD5}" srcOrd="1" destOrd="0" presId="urn:microsoft.com/office/officeart/2005/8/layout/hierarchy1"/>
    <dgm:cxn modelId="{CDB464F5-03FE-4F9B-BD8D-259576A8DDFB}" type="presParOf" srcId="{E41C0A3E-49F4-45C7-A496-001661306DD5}" destId="{36E45BF0-DCC6-4C16-978F-A57A80E622AD}" srcOrd="0" destOrd="0" presId="urn:microsoft.com/office/officeart/2005/8/layout/hierarchy1"/>
    <dgm:cxn modelId="{029581B6-04AE-4DAE-856B-E2959C2DA7E1}" type="presParOf" srcId="{36E45BF0-DCC6-4C16-978F-A57A80E622AD}" destId="{C3005A3A-043B-43E4-9A67-919F487DBBB1}" srcOrd="0" destOrd="0" presId="urn:microsoft.com/office/officeart/2005/8/layout/hierarchy1"/>
    <dgm:cxn modelId="{DC8748B7-CA0C-4913-8CAD-FA03A4D3290F}" type="presParOf" srcId="{36E45BF0-DCC6-4C16-978F-A57A80E622AD}" destId="{A45F7DD9-7F5D-4FE4-B9A9-EC1D074F49E8}" srcOrd="1" destOrd="0" presId="urn:microsoft.com/office/officeart/2005/8/layout/hierarchy1"/>
    <dgm:cxn modelId="{545D015F-0BB3-4DD4-AABB-1E6A9002AD8E}" type="presParOf" srcId="{E41C0A3E-49F4-45C7-A496-001661306DD5}" destId="{95B3C630-6FFE-4EA5-8B78-AED3577D63BC}" srcOrd="1" destOrd="0" presId="urn:microsoft.com/office/officeart/2005/8/layout/hierarchy1"/>
    <dgm:cxn modelId="{1B0AD048-C683-404E-91DE-21FE11472C2B}" type="presParOf" srcId="{0BA3EC81-3734-42B7-8083-093F4FA68BB9}" destId="{72A99CFC-3180-4BFF-8C92-181F5155B4F2}" srcOrd="2" destOrd="0" presId="urn:microsoft.com/office/officeart/2005/8/layout/hierarchy1"/>
    <dgm:cxn modelId="{DB91485A-7D7A-411C-8B5E-8097C414A5D8}" type="presParOf" srcId="{0BA3EC81-3734-42B7-8083-093F4FA68BB9}" destId="{DDB009EC-1590-4FEB-A392-571D004C2734}" srcOrd="3" destOrd="0" presId="urn:microsoft.com/office/officeart/2005/8/layout/hierarchy1"/>
    <dgm:cxn modelId="{AD5AAEB2-1612-43EC-B6A0-3DBAE2BB24DE}" type="presParOf" srcId="{DDB009EC-1590-4FEB-A392-571D004C2734}" destId="{3CBB6969-39FA-4970-B7AC-3719220E037C}" srcOrd="0" destOrd="0" presId="urn:microsoft.com/office/officeart/2005/8/layout/hierarchy1"/>
    <dgm:cxn modelId="{0E580898-7DA7-4B0F-A499-5ED6A532C0F4}" type="presParOf" srcId="{3CBB6969-39FA-4970-B7AC-3719220E037C}" destId="{3847D910-0474-496F-9F3C-9AC8E86C9FE9}" srcOrd="0" destOrd="0" presId="urn:microsoft.com/office/officeart/2005/8/layout/hierarchy1"/>
    <dgm:cxn modelId="{94E36680-6434-4EFB-805D-8628DA34C61A}" type="presParOf" srcId="{3CBB6969-39FA-4970-B7AC-3719220E037C}" destId="{13C2F572-7284-43F5-8BD3-435E6DB2CA84}" srcOrd="1" destOrd="0" presId="urn:microsoft.com/office/officeart/2005/8/layout/hierarchy1"/>
    <dgm:cxn modelId="{E2D48B5D-6BB2-439B-891B-6B5A559896F5}" type="presParOf" srcId="{DDB009EC-1590-4FEB-A392-571D004C2734}" destId="{02EB032D-40DB-407F-9C1C-93662268CE5B}" srcOrd="1" destOrd="0" presId="urn:microsoft.com/office/officeart/2005/8/layout/hierarchy1"/>
    <dgm:cxn modelId="{997840F0-7082-4BA4-8F53-2599EC3C0FD1}" type="presParOf" srcId="{335EC404-54C9-41EB-B266-826E66A6D369}" destId="{B19321BB-63A5-4938-83F0-276D2F6CA9C4}" srcOrd="1" destOrd="0" presId="urn:microsoft.com/office/officeart/2005/8/layout/hierarchy1"/>
    <dgm:cxn modelId="{3EC85189-3C9A-40D3-BF6C-3336DFDE6A0A}" type="presParOf" srcId="{B19321BB-63A5-4938-83F0-276D2F6CA9C4}" destId="{0FE0B879-BE16-4C7B-A7A5-2E70EA8A0F5C}" srcOrd="0" destOrd="0" presId="urn:microsoft.com/office/officeart/2005/8/layout/hierarchy1"/>
    <dgm:cxn modelId="{977FEC8F-CCC8-4177-B2CB-22DADD189F30}" type="presParOf" srcId="{0FE0B879-BE16-4C7B-A7A5-2E70EA8A0F5C}" destId="{FB78618E-73B8-4A51-B123-F454D286C8E6}" srcOrd="0" destOrd="0" presId="urn:microsoft.com/office/officeart/2005/8/layout/hierarchy1"/>
    <dgm:cxn modelId="{235ACB0B-E326-49AC-8BC8-3D471BE77F97}" type="presParOf" srcId="{0FE0B879-BE16-4C7B-A7A5-2E70EA8A0F5C}" destId="{223C592F-92E7-4296-B67D-46A4C43E4B70}" srcOrd="1" destOrd="0" presId="urn:microsoft.com/office/officeart/2005/8/layout/hierarchy1"/>
    <dgm:cxn modelId="{A2297493-B28E-4614-AEC1-D96AE126250B}" type="presParOf" srcId="{B19321BB-63A5-4938-83F0-276D2F6CA9C4}" destId="{F6DC9A39-1F51-48F9-96B8-B51A6E23BAB5}" srcOrd="1" destOrd="0" presId="urn:microsoft.com/office/officeart/2005/8/layout/hierarchy1"/>
    <dgm:cxn modelId="{133FA406-B3D2-4FA5-92D4-976BD3FCE9F8}" type="presParOf" srcId="{F6DC9A39-1F51-48F9-96B8-B51A6E23BAB5}" destId="{F2CE3D92-9128-4C0A-9AC5-A634501FC195}" srcOrd="0" destOrd="0" presId="urn:microsoft.com/office/officeart/2005/8/layout/hierarchy1"/>
    <dgm:cxn modelId="{6BAAD1FD-AC8C-4EB7-BAD2-0FD5B9F14F15}" type="presParOf" srcId="{F6DC9A39-1F51-48F9-96B8-B51A6E23BAB5}" destId="{DA883D8F-8FB4-48AC-B54E-7CC6BE14BD1C}" srcOrd="1" destOrd="0" presId="urn:microsoft.com/office/officeart/2005/8/layout/hierarchy1"/>
    <dgm:cxn modelId="{1F0A7EBE-C79C-4272-A1E1-3166A03A328C}" type="presParOf" srcId="{DA883D8F-8FB4-48AC-B54E-7CC6BE14BD1C}" destId="{9AA0D765-AE47-4219-B135-3DF3BC7E4001}" srcOrd="0" destOrd="0" presId="urn:microsoft.com/office/officeart/2005/8/layout/hierarchy1"/>
    <dgm:cxn modelId="{6C834EAC-3739-44FF-96F8-9CEC1539084A}" type="presParOf" srcId="{9AA0D765-AE47-4219-B135-3DF3BC7E4001}" destId="{36952EC9-4600-470A-90EE-5328564CD073}" srcOrd="0" destOrd="0" presId="urn:microsoft.com/office/officeart/2005/8/layout/hierarchy1"/>
    <dgm:cxn modelId="{CD40FDBE-DB73-4D43-B0BD-03417DB1EEDA}" type="presParOf" srcId="{9AA0D765-AE47-4219-B135-3DF3BC7E4001}" destId="{1AE03832-1685-4D52-AADD-69EDF288DABB}" srcOrd="1" destOrd="0" presId="urn:microsoft.com/office/officeart/2005/8/layout/hierarchy1"/>
    <dgm:cxn modelId="{E60C1A02-588D-4BA7-954E-26FEFE569E5D}" type="presParOf" srcId="{DA883D8F-8FB4-48AC-B54E-7CC6BE14BD1C}" destId="{D2AD920A-23BA-4C3E-B47F-335CBFB711B8}" srcOrd="1" destOrd="0" presId="urn:microsoft.com/office/officeart/2005/8/layout/hierarchy1"/>
    <dgm:cxn modelId="{BDC6E3C2-5876-413E-A758-E507104CB955}" type="presParOf" srcId="{F6DC9A39-1F51-48F9-96B8-B51A6E23BAB5}" destId="{DD60A0C4-E321-4779-BB89-B6A0DBEA9AE7}" srcOrd="2" destOrd="0" presId="urn:microsoft.com/office/officeart/2005/8/layout/hierarchy1"/>
    <dgm:cxn modelId="{0F3C9DEC-D6FA-4ED0-B5F1-EF57343AB269}" type="presParOf" srcId="{F6DC9A39-1F51-48F9-96B8-B51A6E23BAB5}" destId="{C66A75AF-9FB0-4525-8C4A-D32316607F08}" srcOrd="3" destOrd="0" presId="urn:microsoft.com/office/officeart/2005/8/layout/hierarchy1"/>
    <dgm:cxn modelId="{C40363CA-F372-4486-8B3E-4FCFA0A56835}" type="presParOf" srcId="{C66A75AF-9FB0-4525-8C4A-D32316607F08}" destId="{CD926890-6C63-4CEC-8CBD-3E4C18C8FABB}" srcOrd="0" destOrd="0" presId="urn:microsoft.com/office/officeart/2005/8/layout/hierarchy1"/>
    <dgm:cxn modelId="{818B3006-F808-4BCB-A7BE-57B8DFBC1C27}" type="presParOf" srcId="{CD926890-6C63-4CEC-8CBD-3E4C18C8FABB}" destId="{E68AC906-222F-405A-BA1A-3BF07892FC34}" srcOrd="0" destOrd="0" presId="urn:microsoft.com/office/officeart/2005/8/layout/hierarchy1"/>
    <dgm:cxn modelId="{DF69DBBA-438F-4AE6-97AC-6BACB80B288C}" type="presParOf" srcId="{CD926890-6C63-4CEC-8CBD-3E4C18C8FABB}" destId="{F301DAA8-A2FF-461A-81E2-D6337188F342}" srcOrd="1" destOrd="0" presId="urn:microsoft.com/office/officeart/2005/8/layout/hierarchy1"/>
    <dgm:cxn modelId="{64A2D175-1738-4A68-B2F8-D5D7FD91B91C}" type="presParOf" srcId="{C66A75AF-9FB0-4525-8C4A-D32316607F08}" destId="{92EA0C66-C0E4-4212-B1CE-DBB183960559}" srcOrd="1" destOrd="0" presId="urn:microsoft.com/office/officeart/2005/8/layout/hierarchy1"/>
    <dgm:cxn modelId="{C53F0737-60C0-4AE3-8750-4FE5E63DB575}" type="presParOf" srcId="{335EC404-54C9-41EB-B266-826E66A6D369}" destId="{DF2EAFD0-3D6E-41C6-91A0-CC4AA673BBFC}" srcOrd="2" destOrd="0" presId="urn:microsoft.com/office/officeart/2005/8/layout/hierarchy1"/>
    <dgm:cxn modelId="{CEAD1290-C52D-4BBB-A50D-42DB587DC636}" type="presParOf" srcId="{DF2EAFD0-3D6E-41C6-91A0-CC4AA673BBFC}" destId="{D0F4BD27-07BE-4248-B8F9-F0931E085433}" srcOrd="0" destOrd="0" presId="urn:microsoft.com/office/officeart/2005/8/layout/hierarchy1"/>
    <dgm:cxn modelId="{6BE8E588-91A0-470D-A354-6C4BE65E7B6D}" type="presParOf" srcId="{D0F4BD27-07BE-4248-B8F9-F0931E085433}" destId="{2D3E31B2-D90D-4DD3-9E36-9D164E74A089}" srcOrd="0" destOrd="0" presId="urn:microsoft.com/office/officeart/2005/8/layout/hierarchy1"/>
    <dgm:cxn modelId="{D946CEDC-AFCA-4A1B-A377-CB9DF63A9457}" type="presParOf" srcId="{D0F4BD27-07BE-4248-B8F9-F0931E085433}" destId="{A439A3EF-480E-4D35-AAE8-625170FB5077}" srcOrd="1" destOrd="0" presId="urn:microsoft.com/office/officeart/2005/8/layout/hierarchy1"/>
    <dgm:cxn modelId="{7251A37B-B714-4D0C-8A79-219C9F3603B1}" type="presParOf" srcId="{DF2EAFD0-3D6E-41C6-91A0-CC4AA673BBFC}" destId="{FDE28999-4369-4E46-B1C3-F1521149FBFB}" srcOrd="1" destOrd="0" presId="urn:microsoft.com/office/officeart/2005/8/layout/hierarchy1"/>
    <dgm:cxn modelId="{368C2593-2EC1-49C1-9461-0E24F47D50E3}" type="presParOf" srcId="{FDE28999-4369-4E46-B1C3-F1521149FBFB}" destId="{A2E63CCE-D49C-4ABB-95B2-4FFCEA91147B}" srcOrd="0" destOrd="0" presId="urn:microsoft.com/office/officeart/2005/8/layout/hierarchy1"/>
    <dgm:cxn modelId="{87BCC352-5DCE-4E23-B82B-DD380E71CAE5}" type="presParOf" srcId="{FDE28999-4369-4E46-B1C3-F1521149FBFB}" destId="{6019CEAA-AC99-44DD-9F63-9D91F1CAFFB5}" srcOrd="1" destOrd="0" presId="urn:microsoft.com/office/officeart/2005/8/layout/hierarchy1"/>
    <dgm:cxn modelId="{844E32E3-C7A2-4E06-86F3-21C2CB03F8ED}" type="presParOf" srcId="{6019CEAA-AC99-44DD-9F63-9D91F1CAFFB5}" destId="{7A3AB7D0-51F3-48C0-9348-9DC0B0E2A52B}" srcOrd="0" destOrd="0" presId="urn:microsoft.com/office/officeart/2005/8/layout/hierarchy1"/>
    <dgm:cxn modelId="{8E41F028-2DCC-4F55-8154-EDBABDAB0502}" type="presParOf" srcId="{7A3AB7D0-51F3-48C0-9348-9DC0B0E2A52B}" destId="{784B81F7-25E8-485C-9614-4BDB6F079ED6}" srcOrd="0" destOrd="0" presId="urn:microsoft.com/office/officeart/2005/8/layout/hierarchy1"/>
    <dgm:cxn modelId="{585D7B9D-3BD0-4BB5-803A-2229554CA58C}" type="presParOf" srcId="{7A3AB7D0-51F3-48C0-9348-9DC0B0E2A52B}" destId="{D3ED70BD-CB2B-4FF6-9F1A-ACFE88D1357E}" srcOrd="1" destOrd="0" presId="urn:microsoft.com/office/officeart/2005/8/layout/hierarchy1"/>
    <dgm:cxn modelId="{F8C029E8-04BA-42A8-BEB5-D1472B671169}" type="presParOf" srcId="{6019CEAA-AC99-44DD-9F63-9D91F1CAFFB5}" destId="{09A61477-08B9-426F-A994-955F5CA8E1CF}" srcOrd="1" destOrd="0" presId="urn:microsoft.com/office/officeart/2005/8/layout/hierarchy1"/>
    <dgm:cxn modelId="{88EFEBF4-D819-4CAB-AA6E-A358997EAF92}" type="presParOf" srcId="{FDE28999-4369-4E46-B1C3-F1521149FBFB}" destId="{7C5F9635-F325-42B1-BCDE-D7EA8B844703}" srcOrd="2" destOrd="0" presId="urn:microsoft.com/office/officeart/2005/8/layout/hierarchy1"/>
    <dgm:cxn modelId="{20B2048F-083A-4303-B6E3-0F16BD22A9D9}" type="presParOf" srcId="{FDE28999-4369-4E46-B1C3-F1521149FBFB}" destId="{5F32497D-155F-4850-81B2-4DCE9D7247B0}" srcOrd="3" destOrd="0" presId="urn:microsoft.com/office/officeart/2005/8/layout/hierarchy1"/>
    <dgm:cxn modelId="{C6A32D76-739C-4EDF-B83A-38ED5EEE9549}" type="presParOf" srcId="{5F32497D-155F-4850-81B2-4DCE9D7247B0}" destId="{52441605-A5AD-4718-9F15-F87899E420A9}" srcOrd="0" destOrd="0" presId="urn:microsoft.com/office/officeart/2005/8/layout/hierarchy1"/>
    <dgm:cxn modelId="{B7F18FC4-142D-45D1-8631-55B32DE6FF8E}" type="presParOf" srcId="{52441605-A5AD-4718-9F15-F87899E420A9}" destId="{BD26B623-B353-49F5-AEE5-D530CB8093E4}" srcOrd="0" destOrd="0" presId="urn:microsoft.com/office/officeart/2005/8/layout/hierarchy1"/>
    <dgm:cxn modelId="{2EAFD0F7-4C7E-428A-879C-7408D32EFD22}" type="presParOf" srcId="{52441605-A5AD-4718-9F15-F87899E420A9}" destId="{79F21D53-CBC9-473E-BCAF-A3EF4CDD557E}" srcOrd="1" destOrd="0" presId="urn:microsoft.com/office/officeart/2005/8/layout/hierarchy1"/>
    <dgm:cxn modelId="{6BEBB31E-F867-4A5A-A4A0-7D1E585FDBB5}" type="presParOf" srcId="{5F32497D-155F-4850-81B2-4DCE9D7247B0}" destId="{0740C667-9D66-4B84-BAB6-E25AD152240C}" srcOrd="1" destOrd="0" presId="urn:microsoft.com/office/officeart/2005/8/layout/hierarchy1"/>
    <dgm:cxn modelId="{BE2CE40A-B40B-406A-90BB-F299CF8B653C}" type="presParOf" srcId="{FDE28999-4369-4E46-B1C3-F1521149FBFB}" destId="{DA92753A-B2D7-42D6-8F09-CF68A147D030}" srcOrd="4" destOrd="0" presId="urn:microsoft.com/office/officeart/2005/8/layout/hierarchy1"/>
    <dgm:cxn modelId="{913C8C77-4D74-4AAD-A113-F732F67F22FD}" type="presParOf" srcId="{FDE28999-4369-4E46-B1C3-F1521149FBFB}" destId="{2655645A-2FAC-4E54-A37C-B0ACEBDFAD9A}" srcOrd="5" destOrd="0" presId="urn:microsoft.com/office/officeart/2005/8/layout/hierarchy1"/>
    <dgm:cxn modelId="{3982BDDB-D424-4841-AC60-0BC0A17B64D4}" type="presParOf" srcId="{2655645A-2FAC-4E54-A37C-B0ACEBDFAD9A}" destId="{1979C6AA-A297-4C05-BEDC-F8FBA4E7ED42}" srcOrd="0" destOrd="0" presId="urn:microsoft.com/office/officeart/2005/8/layout/hierarchy1"/>
    <dgm:cxn modelId="{3E50BF0B-27ED-4CEF-BD7B-21EABF42A8AE}" type="presParOf" srcId="{1979C6AA-A297-4C05-BEDC-F8FBA4E7ED42}" destId="{65898D1F-7267-43D6-8AD5-ADA3ED3656DE}" srcOrd="0" destOrd="0" presId="urn:microsoft.com/office/officeart/2005/8/layout/hierarchy1"/>
    <dgm:cxn modelId="{DE605635-6D65-454D-A91F-AE9B6775EA59}" type="presParOf" srcId="{1979C6AA-A297-4C05-BEDC-F8FBA4E7ED42}" destId="{3DE64AC3-7B33-4BD4-A710-D1CBE4120FA5}" srcOrd="1" destOrd="0" presId="urn:microsoft.com/office/officeart/2005/8/layout/hierarchy1"/>
    <dgm:cxn modelId="{55E20D91-7241-48D2-9984-3DEF2344600B}" type="presParOf" srcId="{2655645A-2FAC-4E54-A37C-B0ACEBDFAD9A}" destId="{37A01176-8582-4971-B922-02521EE383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D50F-26E7-4816-A734-4D0BBC75B8AF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442D-81D7-4B61-AE9C-AEC104EAD6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06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08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47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93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77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8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7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27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56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442D-81D7-4B61-AE9C-AEC104EAD63D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19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2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2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0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5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68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1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11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24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88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26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6CD0AA-6EEB-49C0-A982-5E594327C4C5}" type="datetimeFigureOut">
              <a:rPr lang="es-ES" smtClean="0"/>
              <a:pPr/>
              <a:t>11/10/2018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F06B53-1D0F-4B7F-937C-F8C3D60DFA2B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  <a:t>DEPARTAMENTO DE CIENCIAS HUMANAS Y SOCIALES </a:t>
            </a:r>
          </a:p>
          <a:p>
            <a:pPr algn="ctr"/>
            <a:r>
              <a:rPr lang="es-ES" b="1" dirty="0">
                <a:solidFill>
                  <a:srgbClr val="00B050"/>
                </a:solidFill>
              </a:rPr>
              <a:t>MAESTRÍA EN RECREACIÓN Y TIEMPO LIBRE</a:t>
            </a:r>
            <a:endParaRPr lang="es-EC" b="1" dirty="0">
              <a:solidFill>
                <a:srgbClr val="00B050"/>
              </a:solidFill>
            </a:endParaRPr>
          </a:p>
          <a:p>
            <a:pPr algn="ctr"/>
            <a:r>
              <a:rPr lang="es-ES" b="1" dirty="0"/>
              <a:t> </a:t>
            </a:r>
            <a:endParaRPr lang="es-EC" dirty="0"/>
          </a:p>
          <a:p>
            <a:pPr algn="ctr"/>
            <a:r>
              <a:rPr lang="es-ES" b="1" dirty="0"/>
              <a:t>TRABAJO DE TITULACIÓN, PREVIO A LA OBTENCIÓN DEL TÍTULO DE MAGÍSTER EN RECREACIÓN Y TIEMPO LIBRE</a:t>
            </a:r>
            <a:endParaRPr lang="es-EC" dirty="0"/>
          </a:p>
          <a:p>
            <a:pPr algn="ctr"/>
            <a:r>
              <a:rPr lang="es-ES" dirty="0"/>
              <a:t> </a:t>
            </a:r>
            <a:r>
              <a:rPr lang="es-ES" b="1" dirty="0"/>
              <a:t> </a:t>
            </a:r>
            <a:endParaRPr lang="es-EC" dirty="0"/>
          </a:p>
          <a:p>
            <a:pPr algn="ctr"/>
            <a:r>
              <a:rPr lang="es-ES" b="1" dirty="0"/>
              <a:t>AUTOR: SALINAS VILLAMARIN, VERÓNICA ESTEFANÍA</a:t>
            </a:r>
            <a:endParaRPr lang="es-EC" dirty="0"/>
          </a:p>
          <a:p>
            <a:pPr algn="ctr"/>
            <a:r>
              <a:rPr lang="es-ES" b="1" dirty="0"/>
              <a:t> </a:t>
            </a:r>
            <a:endParaRPr lang="es-EC" dirty="0"/>
          </a:p>
          <a:p>
            <a:pPr algn="ctr"/>
            <a:r>
              <a:rPr lang="es-ES" b="1" dirty="0"/>
              <a:t>DIRECTOR: </a:t>
            </a:r>
            <a:r>
              <a:rPr lang="es-ES" b="1" dirty="0" smtClean="0"/>
              <a:t>PHD CASTILLEJO OLÁN , RUBEN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SANGOLQUI 2018</a:t>
            </a:r>
            <a:endParaRPr lang="es-EC" dirty="0"/>
          </a:p>
          <a:p>
            <a:pPr algn="ctr"/>
            <a:r>
              <a:rPr lang="es-ES" b="1" dirty="0"/>
              <a:t> </a:t>
            </a:r>
            <a:endParaRPr lang="es-EC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192688" cy="135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8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85311" y="476672"/>
            <a:ext cx="6819096" cy="10810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cs typeface="Aharoni" pitchFamily="2" charset="-79"/>
              </a:rPr>
              <a:t>Métodos </a:t>
            </a:r>
            <a:r>
              <a:rPr lang="es-ES" sz="3600" b="1" dirty="0">
                <a:solidFill>
                  <a:schemeClr val="tx1"/>
                </a:solidFill>
                <a:cs typeface="Aharoni" pitchFamily="2" charset="-79"/>
              </a:rPr>
              <a:t>de la investigación	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732135"/>
              </p:ext>
            </p:extLst>
          </p:nvPr>
        </p:nvGraphicFramePr>
        <p:xfrm>
          <a:off x="9168" y="1988840"/>
          <a:ext cx="9073007" cy="4024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608" y="54868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PROGRAMA DE JUEGOS TRADICIONALES PARA DESARROLLAR LAS HABILIDADES BASICAS </a:t>
            </a:r>
            <a:endParaRPr lang="es-EC" sz="2800" dirty="0"/>
          </a:p>
        </p:txBody>
      </p:sp>
      <p:sp>
        <p:nvSpPr>
          <p:cNvPr id="3" name="Rectángulo 2"/>
          <p:cNvSpPr/>
          <p:nvPr/>
        </p:nvSpPr>
        <p:spPr>
          <a:xfrm>
            <a:off x="611560" y="314096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2610" indent="270510" algn="just">
              <a:lnSpc>
                <a:spcPct val="200000"/>
              </a:lnSpc>
              <a:spcBef>
                <a:spcPts val="1200"/>
              </a:spcBef>
              <a:spcAft>
                <a:spcPts val="95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Elaborar un programa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recreativo de juegos tradicionales ecuatorianos 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que desarrolle las habilidades básicas de los niños y niñas de 5 a 6 años de la Unidad Educativa Particular “La Providencia“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0284" y="1952545"/>
            <a:ext cx="4003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800" dirty="0" smtClean="0">
              <a:solidFill>
                <a:srgbClr val="00B050"/>
              </a:solidFill>
            </a:endParaRPr>
          </a:p>
          <a:p>
            <a:r>
              <a:rPr lang="es-EC" sz="2800" dirty="0" smtClean="0">
                <a:solidFill>
                  <a:srgbClr val="00B050"/>
                </a:solidFill>
              </a:rPr>
              <a:t>OBJETIVO GENERAL</a:t>
            </a:r>
            <a:endParaRPr lang="es-EC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792" y="1772816"/>
            <a:ext cx="9115772" cy="4946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</a:rPr>
              <a:t>Identificar los principales juegos tradicionales ecuatorianos para el desarrollo de la de las habilidades básicas de los niños de 5 a 6 años de edad.</a:t>
            </a:r>
            <a:endParaRPr lang="es-EC" sz="1600" dirty="0"/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Contribuir a la utilización de materiales didácticos en función de los juegos tradicionales ecuatorianos para el desarrollo de las habilidades básicas de 5 a 6 años el año lectivo 2017 - 2018. </a:t>
            </a:r>
            <a:endParaRPr lang="es-EC" sz="1600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Practicar los juegos tradicionales ecuatorianos para el desarrollo de las habilidades básicas.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Aplicar el programa recreativo de juegos tradicionales ecuatorianos para el desarrollo de las habilidades básicas.</a:t>
            </a:r>
            <a:endParaRPr lang="es-EC" sz="1600" dirty="0"/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</a:rPr>
              <a:t>Evaluar los resultados ex-ante y ex-post obtenidos del programa de los juegos tradicionales ecuatoriano en el desarrollo de las habilidades básicas de los niños de 5 a 6 años </a:t>
            </a:r>
            <a:endParaRPr lang="es-EC" sz="1600" dirty="0"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5536" y="404664"/>
            <a:ext cx="4003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800" dirty="0" smtClean="0">
              <a:solidFill>
                <a:srgbClr val="00B050"/>
              </a:solidFill>
            </a:endParaRPr>
          </a:p>
          <a:p>
            <a:r>
              <a:rPr lang="es-EC" sz="2800" dirty="0" smtClean="0">
                <a:solidFill>
                  <a:srgbClr val="00B050"/>
                </a:solidFill>
              </a:rPr>
              <a:t>OBJETIVO ESPECIFICOS </a:t>
            </a:r>
            <a:endParaRPr lang="es-EC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78230"/>
              </p:ext>
            </p:extLst>
          </p:nvPr>
        </p:nvGraphicFramePr>
        <p:xfrm>
          <a:off x="384540" y="980728"/>
          <a:ext cx="8280921" cy="5086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70715">
                  <a:extLst>
                    <a:ext uri="{9D8B030D-6E8A-4147-A177-3AD203B41FA5}">
                      <a16:colId xmlns:a16="http://schemas.microsoft.com/office/drawing/2014/main" xmlns="" val="541224090"/>
                    </a:ext>
                  </a:extLst>
                </a:gridCol>
                <a:gridCol w="2831161">
                  <a:extLst>
                    <a:ext uri="{9D8B030D-6E8A-4147-A177-3AD203B41FA5}">
                      <a16:colId xmlns:a16="http://schemas.microsoft.com/office/drawing/2014/main" xmlns="" val="1966102126"/>
                    </a:ext>
                  </a:extLst>
                </a:gridCol>
                <a:gridCol w="2479045">
                  <a:extLst>
                    <a:ext uri="{9D8B030D-6E8A-4147-A177-3AD203B41FA5}">
                      <a16:colId xmlns:a16="http://schemas.microsoft.com/office/drawing/2014/main" xmlns="" val="490721211"/>
                    </a:ext>
                  </a:extLst>
                </a:gridCol>
              </a:tblGrid>
              <a:tr h="678702"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Habilidades 100%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Indicador 100%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Juego tradicional100%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689468676"/>
                  </a:ext>
                </a:extLst>
              </a:tr>
              <a:tr h="339351">
                <a:tc rowSpan="6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Locomotrices 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 rowSpan="2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Marchar 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Vaca Loca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2886594917"/>
                  </a:ext>
                </a:extLst>
              </a:tr>
              <a:tr h="339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Tres piernas 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691738702"/>
                  </a:ext>
                </a:extLst>
              </a:tr>
              <a:tr h="339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Saltar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El elástico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4230689597"/>
                  </a:ext>
                </a:extLst>
              </a:tr>
              <a:tr h="339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Los ensacados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17522117"/>
                  </a:ext>
                </a:extLst>
              </a:tr>
              <a:tr h="339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Correr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Gato y ratón 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1875415233"/>
                  </a:ext>
                </a:extLst>
              </a:tr>
              <a:tr h="339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Las cogidas 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960514434"/>
                  </a:ext>
                </a:extLst>
              </a:tr>
              <a:tr h="339351">
                <a:tc rowSpan="4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No locomotrices 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 rowSpan="2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Equilibrio </a:t>
                      </a:r>
                      <a:endParaRPr lang="es-EC" sz="1050" b="1" dirty="0">
                        <a:effectLst/>
                      </a:endParaRPr>
                    </a:p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 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zancos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1316947101"/>
                  </a:ext>
                </a:extLst>
              </a:tr>
              <a:tr h="3457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La rayuela 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413625238"/>
                  </a:ext>
                </a:extLst>
              </a:tr>
              <a:tr h="6616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Giro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El baile de la escoba 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3183050048"/>
                  </a:ext>
                </a:extLst>
              </a:tr>
              <a:tr h="339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Los aviones 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3059102400"/>
                  </a:ext>
                </a:extLst>
              </a:tr>
              <a:tr h="339351">
                <a:tc rowSpan="2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Proyección 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 rowSpan="2"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Lanzar </a:t>
                      </a:r>
                      <a:endParaRPr lang="es-EC" sz="1050" b="1">
                        <a:effectLst/>
                      </a:endParaRPr>
                    </a:p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</a:rPr>
                        <a:t>Coger </a:t>
                      </a:r>
                      <a:endParaRPr lang="es-EC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El sapo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644076288"/>
                  </a:ext>
                </a:extLst>
              </a:tr>
              <a:tr h="3457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Los marros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62" marR="63862" marT="0" marB="0"/>
                </a:tc>
                <a:extLst>
                  <a:ext uri="{0D108BD9-81ED-4DB2-BD59-A6C34878D82A}">
                    <a16:rowId xmlns:a16="http://schemas.microsoft.com/office/drawing/2014/main" xmlns="" val="414608833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95536" y="188640"/>
            <a:ext cx="360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METAS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5752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8976196" cy="58542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36493"/>
            <a:ext cx="6120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b="1" dirty="0"/>
              <a:t>Planificación Aplicación y Ejecución del Programa</a:t>
            </a:r>
          </a:p>
          <a:p>
            <a:r>
              <a:rPr lang="es-EC" sz="2800" dirty="0" smtClean="0"/>
              <a:t>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7917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06619"/>
              </p:ext>
            </p:extLst>
          </p:nvPr>
        </p:nvGraphicFramePr>
        <p:xfrm>
          <a:off x="0" y="0"/>
          <a:ext cx="9252521" cy="6843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622">
                  <a:extLst>
                    <a:ext uri="{9D8B030D-6E8A-4147-A177-3AD203B41FA5}">
                      <a16:colId xmlns:a16="http://schemas.microsoft.com/office/drawing/2014/main" xmlns="" val="1560973577"/>
                    </a:ext>
                  </a:extLst>
                </a:gridCol>
                <a:gridCol w="990988">
                  <a:extLst>
                    <a:ext uri="{9D8B030D-6E8A-4147-A177-3AD203B41FA5}">
                      <a16:colId xmlns:a16="http://schemas.microsoft.com/office/drawing/2014/main" xmlns="" val="1152573060"/>
                    </a:ext>
                  </a:extLst>
                </a:gridCol>
                <a:gridCol w="1357357">
                  <a:extLst>
                    <a:ext uri="{9D8B030D-6E8A-4147-A177-3AD203B41FA5}">
                      <a16:colId xmlns:a16="http://schemas.microsoft.com/office/drawing/2014/main" xmlns="" val="608730631"/>
                    </a:ext>
                  </a:extLst>
                </a:gridCol>
                <a:gridCol w="717097">
                  <a:extLst>
                    <a:ext uri="{9D8B030D-6E8A-4147-A177-3AD203B41FA5}">
                      <a16:colId xmlns:a16="http://schemas.microsoft.com/office/drawing/2014/main" xmlns="" val="384258670"/>
                    </a:ext>
                  </a:extLst>
                </a:gridCol>
                <a:gridCol w="1249936">
                  <a:extLst>
                    <a:ext uri="{9D8B030D-6E8A-4147-A177-3AD203B41FA5}">
                      <a16:colId xmlns:a16="http://schemas.microsoft.com/office/drawing/2014/main" xmlns="" val="4187192325"/>
                    </a:ext>
                  </a:extLst>
                </a:gridCol>
                <a:gridCol w="644532">
                  <a:extLst>
                    <a:ext uri="{9D8B030D-6E8A-4147-A177-3AD203B41FA5}">
                      <a16:colId xmlns:a16="http://schemas.microsoft.com/office/drawing/2014/main" xmlns="" val="257399957"/>
                    </a:ext>
                  </a:extLst>
                </a:gridCol>
                <a:gridCol w="1338152">
                  <a:extLst>
                    <a:ext uri="{9D8B030D-6E8A-4147-A177-3AD203B41FA5}">
                      <a16:colId xmlns:a16="http://schemas.microsoft.com/office/drawing/2014/main" xmlns="" val="642451594"/>
                    </a:ext>
                  </a:extLst>
                </a:gridCol>
                <a:gridCol w="1979837">
                  <a:extLst>
                    <a:ext uri="{9D8B030D-6E8A-4147-A177-3AD203B41FA5}">
                      <a16:colId xmlns:a16="http://schemas.microsoft.com/office/drawing/2014/main" xmlns="" val="1131702717"/>
                    </a:ext>
                  </a:extLst>
                </a:gridCol>
              </a:tblGrid>
              <a:tr h="2488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 </a:t>
                      </a:r>
                      <a:r>
                        <a:rPr lang="es-ES" sz="1100" dirty="0">
                          <a:effectLst/>
                        </a:rPr>
                        <a:t>TEMA: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gridSpan="6">
                  <a:txBody>
                    <a:bodyPr/>
                    <a:lstStyle/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Programa Recreativo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extLst>
                  <a:ext uri="{0D108BD9-81ED-4DB2-BD59-A6C34878D82A}">
                    <a16:rowId xmlns:a16="http://schemas.microsoft.com/office/drawing/2014/main" xmlns="" val="2377729268"/>
                  </a:ext>
                </a:extLst>
              </a:tr>
              <a:tr h="2488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OBJETIVO:-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gridSpan="6">
                  <a:txBody>
                    <a:bodyPr/>
                    <a:lstStyle/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Aplicar juegos tradicionales para el desarrollo de las habilidades </a:t>
                      </a:r>
                      <a:r>
                        <a:rPr lang="es-ES" sz="1100" dirty="0" smtClean="0">
                          <a:effectLst/>
                        </a:rPr>
                        <a:t> matices  básicas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extLst>
                  <a:ext uri="{0D108BD9-81ED-4DB2-BD59-A6C34878D82A}">
                    <a16:rowId xmlns:a16="http://schemas.microsoft.com/office/drawing/2014/main" xmlns="" val="3240704422"/>
                  </a:ext>
                </a:extLst>
              </a:tr>
              <a:tr h="497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gridSpan="2">
                  <a:txBody>
                    <a:bodyPr/>
                    <a:lstStyle/>
                    <a:p>
                      <a:pPr marL="2546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57705" algn="r"/>
                        </a:tabLst>
                      </a:pPr>
                      <a:r>
                        <a:rPr lang="es-ES" sz="1100" dirty="0">
                          <a:effectLst/>
                        </a:rPr>
                        <a:t>TIPO DE EXPRESION 	      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LUDICA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TIPO DE</a:t>
                      </a:r>
                      <a:endParaRPr lang="es-EC" sz="1100">
                        <a:effectLst/>
                      </a:endParaRPr>
                    </a:p>
                    <a:p>
                      <a:pPr marL="101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RECREACION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gridSpan="2">
                  <a:txBody>
                    <a:bodyPr/>
                    <a:lstStyle/>
                    <a:p>
                      <a:pPr marR="419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PEDAGOGICA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19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extLst>
                  <a:ext uri="{0D108BD9-81ED-4DB2-BD59-A6C34878D82A}">
                    <a16:rowId xmlns:a16="http://schemas.microsoft.com/office/drawing/2014/main" xmlns="" val="1715664687"/>
                  </a:ext>
                </a:extLst>
              </a:tr>
              <a:tr h="497654">
                <a:tc>
                  <a:txBody>
                    <a:bodyPr/>
                    <a:lstStyle/>
                    <a:p>
                      <a:pPr marR="412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HABILIDAD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R="463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ACTIVIDAD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DESCRIPCION DE ACTIVIDADES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TIEMPO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MATERIALES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FECHA 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R="400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VARIANTE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R="400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EVALUACION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extLst>
                  <a:ext uri="{0D108BD9-81ED-4DB2-BD59-A6C34878D82A}">
                    <a16:rowId xmlns:a16="http://schemas.microsoft.com/office/drawing/2014/main" xmlns="" val="1076959549"/>
                  </a:ext>
                </a:extLst>
              </a:tr>
              <a:tr h="2568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Locomotriz - marchar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 vaca loca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 elige a un jugador que hace las veces de “vaca loca”. 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 vaca loca” persigue para embestir al resto de compañeros; éstos torean a la “vaca loca” improvisando una capa. </a:t>
                      </a:r>
                      <a:endParaRPr lang="es-EC" sz="1100" dirty="0">
                        <a:effectLst/>
                      </a:endParaRPr>
                    </a:p>
                    <a:p>
                      <a:pPr marR="374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30 minutos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sacos o telas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S1; 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Cada vez que envista la vaca loca a un compañero todos tendrán que decir en qué parte del cuerpo lo tocó.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Trabajo grupal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extLst>
                  <a:ext uri="{0D108BD9-81ED-4DB2-BD59-A6C34878D82A}">
                    <a16:rowId xmlns:a16="http://schemas.microsoft.com/office/drawing/2014/main" xmlns="" val="1245761003"/>
                  </a:ext>
                </a:extLst>
              </a:tr>
              <a:tr h="2568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Locomotriz - Saltar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El elástico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Organizados en grupos de 3 a 5 jugadores, bajo una señal saltan el elástico en varias y diversas formas: de un extremo a otro, montando el elástico, pisando el elástico; se debe combinar para estructurar series.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 minutos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Elástico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S1; 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S7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 momento de saltar en el elástico se puede aumentar la “mantequillita” para hacer resbalar el elástico en el suelo.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30" marR="38930" marT="0" marB="0"/>
                </a:tc>
                <a:extLst>
                  <a:ext uri="{0D108BD9-81ED-4DB2-BD59-A6C34878D82A}">
                    <a16:rowId xmlns:a16="http://schemas.microsoft.com/office/drawing/2014/main" xmlns="" val="379365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1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70080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del 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 y post- del </a:t>
            </a:r>
            <a:r>
              <a:rPr lang="es-ES" sz="24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 experimento</a:t>
            </a:r>
          </a:p>
          <a:p>
            <a:pPr lvl="1" algn="ctr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aplicación del programa recreativo para el desarrollo de habilidades motrices básicas en niños y niñas de 5 a 6 años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62880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200000"/>
              </a:lnSpc>
              <a:spcBef>
                <a:spcPts val="200"/>
              </a:spcBef>
            </a:pPr>
            <a:r>
              <a:rPr lang="es-ES" sz="3600" b="1" dirty="0"/>
              <a:t>Test motor </a:t>
            </a:r>
            <a:r>
              <a:rPr lang="es-ES" sz="3600" b="1" dirty="0" err="1" smtClean="0"/>
              <a:t>Ozerestski</a:t>
            </a:r>
            <a:r>
              <a:rPr lang="es-ES" sz="3600" b="1" dirty="0" smtClean="0"/>
              <a:t> </a:t>
            </a:r>
            <a:r>
              <a:rPr lang="es-ES" sz="3600" b="1" dirty="0"/>
              <a:t>Habilidad </a:t>
            </a:r>
            <a:r>
              <a:rPr lang="es-ES" sz="3600" b="1" dirty="0" smtClean="0"/>
              <a:t>motrices básicas 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32897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80243"/>
              </p:ext>
            </p:extLst>
          </p:nvPr>
        </p:nvGraphicFramePr>
        <p:xfrm>
          <a:off x="70993" y="0"/>
          <a:ext cx="9073007" cy="7040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120">
                  <a:extLst>
                    <a:ext uri="{9D8B030D-6E8A-4147-A177-3AD203B41FA5}">
                      <a16:colId xmlns:a16="http://schemas.microsoft.com/office/drawing/2014/main" xmlns="" val="4127938625"/>
                    </a:ext>
                  </a:extLst>
                </a:gridCol>
                <a:gridCol w="1485219">
                  <a:extLst>
                    <a:ext uri="{9D8B030D-6E8A-4147-A177-3AD203B41FA5}">
                      <a16:colId xmlns:a16="http://schemas.microsoft.com/office/drawing/2014/main" xmlns="" val="736383340"/>
                    </a:ext>
                  </a:extLst>
                </a:gridCol>
                <a:gridCol w="2332844">
                  <a:extLst>
                    <a:ext uri="{9D8B030D-6E8A-4147-A177-3AD203B41FA5}">
                      <a16:colId xmlns:a16="http://schemas.microsoft.com/office/drawing/2014/main" xmlns="" val="3445916632"/>
                    </a:ext>
                  </a:extLst>
                </a:gridCol>
                <a:gridCol w="1931120">
                  <a:extLst>
                    <a:ext uri="{9D8B030D-6E8A-4147-A177-3AD203B41FA5}">
                      <a16:colId xmlns:a16="http://schemas.microsoft.com/office/drawing/2014/main" xmlns="" val="3035258150"/>
                    </a:ext>
                  </a:extLst>
                </a:gridCol>
                <a:gridCol w="1392704">
                  <a:extLst>
                    <a:ext uri="{9D8B030D-6E8A-4147-A177-3AD203B41FA5}">
                      <a16:colId xmlns:a16="http://schemas.microsoft.com/office/drawing/2014/main" xmlns="" val="2803166211"/>
                    </a:ext>
                  </a:extLst>
                </a:gridCol>
              </a:tblGrid>
              <a:tr h="306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#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Prueba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Descripción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Indicadores 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Ponderación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302843917"/>
                  </a:ext>
                </a:extLst>
              </a:tr>
              <a:tr h="612852"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Marcha Adelante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El niño se colocara sobre una línea en el suelo y se le solicita que se desplace caminando hacia adelante aproximadamente 3 metros (De frente)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Alterna manos y pies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1348911959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Mantiene la vista al frente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946747403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Simula una línea recta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3253881292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Fluidez al caminar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568016269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Ritmo constante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1779354057"/>
                  </a:ext>
                </a:extLst>
              </a:tr>
              <a:tr h="612852"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Marcha Atrás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El niño se colocara sobre una línea en el suelo y se le solicita que se desplace caminando hacia atrás aproximadamente 3 metros (De espalda)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Alterna manos y  pies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2025525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Mantiene la vista al frente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1981820591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Simula una línea recta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459083579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Fluidez al caminar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1664949664"/>
                  </a:ext>
                </a:extLst>
              </a:tr>
              <a:tr h="6128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Ritmo constante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352428148"/>
                  </a:ext>
                </a:extLst>
              </a:tr>
              <a:tr h="306426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Subtotal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 puntos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403999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33631"/>
              </p:ext>
            </p:extLst>
          </p:nvPr>
        </p:nvGraphicFramePr>
        <p:xfrm>
          <a:off x="18458" y="-99392"/>
          <a:ext cx="9125541" cy="731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302">
                  <a:extLst>
                    <a:ext uri="{9D8B030D-6E8A-4147-A177-3AD203B41FA5}">
                      <a16:colId xmlns:a16="http://schemas.microsoft.com/office/drawing/2014/main" xmlns="" val="4127938625"/>
                    </a:ext>
                  </a:extLst>
                </a:gridCol>
                <a:gridCol w="1493817">
                  <a:extLst>
                    <a:ext uri="{9D8B030D-6E8A-4147-A177-3AD203B41FA5}">
                      <a16:colId xmlns:a16="http://schemas.microsoft.com/office/drawing/2014/main" xmlns="" val="736383340"/>
                    </a:ext>
                  </a:extLst>
                </a:gridCol>
                <a:gridCol w="2346352">
                  <a:extLst>
                    <a:ext uri="{9D8B030D-6E8A-4147-A177-3AD203B41FA5}">
                      <a16:colId xmlns:a16="http://schemas.microsoft.com/office/drawing/2014/main" xmlns="" val="3445916632"/>
                    </a:ext>
                  </a:extLst>
                </a:gridCol>
                <a:gridCol w="1942302">
                  <a:extLst>
                    <a:ext uri="{9D8B030D-6E8A-4147-A177-3AD203B41FA5}">
                      <a16:colId xmlns:a16="http://schemas.microsoft.com/office/drawing/2014/main" xmlns="" val="3035258150"/>
                    </a:ext>
                  </a:extLst>
                </a:gridCol>
                <a:gridCol w="1400768">
                  <a:extLst>
                    <a:ext uri="{9D8B030D-6E8A-4147-A177-3AD203B41FA5}">
                      <a16:colId xmlns:a16="http://schemas.microsoft.com/office/drawing/2014/main" xmlns="" val="280316621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#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Prueba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Indicadores 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Ponderación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302843917"/>
                  </a:ext>
                </a:extLst>
              </a:tr>
              <a:tr h="684076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Salto unipodal (izquierdo)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El niño debe desplazarse con saltos en el pie izquierdo hacia adelante aproximadamente 3 metros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Fluidez al saltar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 realiza = 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992490097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Apoya ambos pie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Realiza = 0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 realiza = 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163601539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 tropieza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Realiza = 0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 realiza = 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4042337627"/>
                  </a:ext>
                </a:extLst>
              </a:tr>
              <a:tr h="684076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Salto </a:t>
                      </a:r>
                      <a:r>
                        <a:rPr lang="es-ES" sz="1200" dirty="0" err="1">
                          <a:effectLst/>
                        </a:rPr>
                        <a:t>Unipodal</a:t>
                      </a:r>
                      <a:r>
                        <a:rPr lang="es-ES" sz="1200" dirty="0">
                          <a:effectLst/>
                        </a:rPr>
                        <a:t> (derecho)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El niño debe desplazarse con saltos en el pie derecho hacia adelante aproximadamente 3 metros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Fluidez al saltar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 realiza = 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550983546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Apoya ambos pie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Realiza = 0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 realiza = 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157163100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 tropieza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Realiza = 0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 realiza = 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1745777509"/>
                  </a:ext>
                </a:extLst>
              </a:tr>
              <a:tr h="684076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Salto Bipodal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El niño debe desplazarse con saltos pies juntos hacia adelante aproximadamente 3 metros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Fluidez al saltar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lo realiza = 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4224586298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Separa los pies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lo realiza = 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1897502441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 tropieza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Realiza = 0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 realiza = 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1444200741"/>
                  </a:ext>
                </a:extLst>
              </a:tr>
              <a:tr h="342038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Subtotal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 puntos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410507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0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915816" y="908720"/>
            <a:ext cx="32403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  <a:latin typeface="Kristen ITC" pitchFamily="66" charset="0"/>
                <a:cs typeface="Aharoni" pitchFamily="2" charset="-79"/>
              </a:rPr>
              <a:t>TEMA</a:t>
            </a:r>
            <a:endParaRPr lang="es-ES" sz="3600" b="1" dirty="0">
              <a:solidFill>
                <a:srgbClr val="7030A0"/>
              </a:solidFill>
              <a:latin typeface="Kristen ITC" pitchFamily="66" charset="0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2276872"/>
            <a:ext cx="7344816" cy="24482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JUEGOS TRADICIONALES ECUATORIANOS EN EL DESARROLLO DE LAS HABILIDADES MOTRICES </a:t>
            </a:r>
            <a:r>
              <a:rPr lang="es-ES" b="1" dirty="0" smtClean="0"/>
              <a:t>BÁSICAS </a:t>
            </a:r>
            <a:r>
              <a:rPr lang="es-ES" b="1" dirty="0"/>
              <a:t>EN NIÑOS Y NIÑAS DE 5 A 6 AÑOS</a:t>
            </a:r>
            <a:endParaRPr lang="es-EC" dirty="0"/>
          </a:p>
        </p:txBody>
      </p:sp>
      <p:sp>
        <p:nvSpPr>
          <p:cNvPr id="6" name="5 Flecha abajo"/>
          <p:cNvSpPr/>
          <p:nvPr/>
        </p:nvSpPr>
        <p:spPr>
          <a:xfrm>
            <a:off x="4283968" y="1700808"/>
            <a:ext cx="720080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71244"/>
              </p:ext>
            </p:extLst>
          </p:nvPr>
        </p:nvGraphicFramePr>
        <p:xfrm>
          <a:off x="107504" y="620688"/>
          <a:ext cx="8889107" cy="479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853">
                  <a:extLst>
                    <a:ext uri="{9D8B030D-6E8A-4147-A177-3AD203B41FA5}">
                      <a16:colId xmlns:a16="http://schemas.microsoft.com/office/drawing/2014/main" xmlns="" val="3920084645"/>
                    </a:ext>
                  </a:extLst>
                </a:gridCol>
                <a:gridCol w="1795551">
                  <a:extLst>
                    <a:ext uri="{9D8B030D-6E8A-4147-A177-3AD203B41FA5}">
                      <a16:colId xmlns:a16="http://schemas.microsoft.com/office/drawing/2014/main" xmlns="" val="221746354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15869606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947272075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xmlns="" val="1007977261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#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Prueba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Descripción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Indicadores 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Ponderación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693181088"/>
                  </a:ext>
                </a:extLst>
              </a:tr>
              <a:tr h="736082"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Correr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El niño debe correr 20 metros los más rápido posible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Alterna manos y pies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 lo realiza = 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849010561"/>
                  </a:ext>
                </a:extLst>
              </a:tr>
              <a:tr h="7360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Mantiene la vista al frente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lo realiza = 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946962180"/>
                  </a:ext>
                </a:extLst>
              </a:tr>
              <a:tr h="7360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Simula una línea recta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lo realiza = 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495470338"/>
                  </a:ext>
                </a:extLst>
              </a:tr>
              <a:tr h="7360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Fluidez al correr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lo realiza = 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264125683"/>
                  </a:ext>
                </a:extLst>
              </a:tr>
              <a:tr h="368041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 puntos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69345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7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756592" y="332656"/>
            <a:ext cx="7090403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Pruebas de habilidades locomotrices </a:t>
            </a:r>
            <a:endParaRPr lang="es-EC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06637"/>
              </p:ext>
            </p:extLst>
          </p:nvPr>
        </p:nvGraphicFramePr>
        <p:xfrm>
          <a:off x="467546" y="1844823"/>
          <a:ext cx="8352925" cy="392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445">
                  <a:extLst>
                    <a:ext uri="{9D8B030D-6E8A-4147-A177-3AD203B41FA5}">
                      <a16:colId xmlns:a16="http://schemas.microsoft.com/office/drawing/2014/main" xmlns="" val="3498367249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xmlns="" val="1366057189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xmlns="" val="2694620299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xmlns="" val="121376505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xmlns="" val="1452991215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xmlns="" val="455730024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xmlns="" val="1037486547"/>
                    </a:ext>
                  </a:extLst>
                </a:gridCol>
                <a:gridCol w="613105">
                  <a:extLst>
                    <a:ext uri="{9D8B030D-6E8A-4147-A177-3AD203B41FA5}">
                      <a16:colId xmlns:a16="http://schemas.microsoft.com/office/drawing/2014/main" xmlns="" val="2566662672"/>
                    </a:ext>
                  </a:extLst>
                </a:gridCol>
                <a:gridCol w="613105">
                  <a:extLst>
                    <a:ext uri="{9D8B030D-6E8A-4147-A177-3AD203B41FA5}">
                      <a16:colId xmlns:a16="http://schemas.microsoft.com/office/drawing/2014/main" xmlns="" val="2986119421"/>
                    </a:ext>
                  </a:extLst>
                </a:gridCol>
                <a:gridCol w="613105">
                  <a:extLst>
                    <a:ext uri="{9D8B030D-6E8A-4147-A177-3AD203B41FA5}">
                      <a16:colId xmlns:a16="http://schemas.microsoft.com/office/drawing/2014/main" xmlns="" val="2478815767"/>
                    </a:ext>
                  </a:extLst>
                </a:gridCol>
                <a:gridCol w="613105">
                  <a:extLst>
                    <a:ext uri="{9D8B030D-6E8A-4147-A177-3AD203B41FA5}">
                      <a16:colId xmlns:a16="http://schemas.microsoft.com/office/drawing/2014/main" xmlns="" val="3668891304"/>
                    </a:ext>
                  </a:extLst>
                </a:gridCol>
                <a:gridCol w="596398">
                  <a:extLst>
                    <a:ext uri="{9D8B030D-6E8A-4147-A177-3AD203B41FA5}">
                      <a16:colId xmlns:a16="http://schemas.microsoft.com/office/drawing/2014/main" xmlns="" val="2055836236"/>
                    </a:ext>
                  </a:extLst>
                </a:gridCol>
                <a:gridCol w="451058">
                  <a:extLst>
                    <a:ext uri="{9D8B030D-6E8A-4147-A177-3AD203B41FA5}">
                      <a16:colId xmlns:a16="http://schemas.microsoft.com/office/drawing/2014/main" xmlns="" val="1998055450"/>
                    </a:ext>
                  </a:extLst>
                </a:gridCol>
              </a:tblGrid>
              <a:tr h="895128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Pruebas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Marcha Adelante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Marcha Atrás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Salto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Unipodal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 Derecho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Salto Unipodal Izquierdo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Salto Bipodal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Correr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5659222"/>
                  </a:ext>
                </a:extLst>
              </a:tr>
              <a:tr h="4132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979485"/>
                  </a:ext>
                </a:extLst>
              </a:tr>
              <a:tr h="89512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3,42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4,21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2,53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3,95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1,32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2,34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1,53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2,18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1,97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2,47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1,87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3,29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7347342"/>
                  </a:ext>
                </a:extLst>
              </a:tr>
              <a:tr h="89512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Desviación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1,46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1,87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0,84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0,77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0,71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0,80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0,80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1,03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1,07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0,96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6304079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Mínimo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6257323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Máximo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355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8830007"/>
              </p:ext>
            </p:extLst>
          </p:nvPr>
        </p:nvGraphicFramePr>
        <p:xfrm>
          <a:off x="683568" y="764704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-52916" y="5661248"/>
            <a:ext cx="746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máximo     5                  5                 3                     3                  3                     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80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41407"/>
              </p:ext>
            </p:extLst>
          </p:nvPr>
        </p:nvGraphicFramePr>
        <p:xfrm>
          <a:off x="179512" y="116632"/>
          <a:ext cx="8856985" cy="6552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692">
                  <a:extLst>
                    <a:ext uri="{9D8B030D-6E8A-4147-A177-3AD203B41FA5}">
                      <a16:colId xmlns:a16="http://schemas.microsoft.com/office/drawing/2014/main" xmlns="" val="1474981588"/>
                    </a:ext>
                  </a:extLst>
                </a:gridCol>
                <a:gridCol w="1285692">
                  <a:extLst>
                    <a:ext uri="{9D8B030D-6E8A-4147-A177-3AD203B41FA5}">
                      <a16:colId xmlns:a16="http://schemas.microsoft.com/office/drawing/2014/main" xmlns="" val="4062979986"/>
                    </a:ext>
                  </a:extLst>
                </a:gridCol>
                <a:gridCol w="2714237">
                  <a:extLst>
                    <a:ext uri="{9D8B030D-6E8A-4147-A177-3AD203B41FA5}">
                      <a16:colId xmlns:a16="http://schemas.microsoft.com/office/drawing/2014/main" xmlns="" val="506396266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xmlns="" val="1570783375"/>
                    </a:ext>
                  </a:extLst>
                </a:gridCol>
                <a:gridCol w="1357118">
                  <a:extLst>
                    <a:ext uri="{9D8B030D-6E8A-4147-A177-3AD203B41FA5}">
                      <a16:colId xmlns:a16="http://schemas.microsoft.com/office/drawing/2014/main" xmlns="" val="3995802986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#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Prueba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Descripción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Indicadores 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Ponderación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extLst>
                  <a:ext uri="{0D108BD9-81ED-4DB2-BD59-A6C34878D82A}">
                    <a16:rowId xmlns:a16="http://schemas.microsoft.com/office/drawing/2014/main" xmlns="" val="3607927439"/>
                  </a:ext>
                </a:extLst>
              </a:tr>
              <a:tr h="98025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effectLst/>
                        </a:rPr>
                        <a:t>Equilibrio</a:t>
                      </a:r>
                      <a:endParaRPr lang="es-ES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El niño debe mantenerse sobre su pie derecho durante 5 segundos y luego con su pie izquierdo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Se mantiene sin bajar el otro pie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Realiza = 0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No lo realiza = 1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extLst>
                  <a:ext uri="{0D108BD9-81ED-4DB2-BD59-A6C34878D82A}">
                    <a16:rowId xmlns:a16="http://schemas.microsoft.com/office/drawing/2014/main" xmlns="" val="1846999164"/>
                  </a:ext>
                </a:extLst>
              </a:tr>
              <a:tr h="857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Se mantiene si caerse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No lo realiza = 0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77641604"/>
                  </a:ext>
                </a:extLst>
              </a:tr>
              <a:tr h="389908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Subtotal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  puntos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00551681"/>
                  </a:ext>
                </a:extLst>
              </a:tr>
              <a:tr h="85772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effectLst/>
                        </a:rPr>
                        <a:t>Giro a la derecha </a:t>
                      </a:r>
                      <a:endParaRPr lang="es-ES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Se marca un circulo en el suelo y el niño debe girar a la derecha sin salir del circulo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Ubica su lateralidad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No lo realiza = 0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497748743"/>
                  </a:ext>
                </a:extLst>
              </a:tr>
              <a:tr h="857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Se mantuvo dentro del circulo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No lo realiza = 0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00071577"/>
                  </a:ext>
                </a:extLst>
              </a:tr>
              <a:tr h="85772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effectLst/>
                        </a:rPr>
                        <a:t>Giro a la izquierda</a:t>
                      </a:r>
                      <a:endParaRPr lang="es-ES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Se marca un circulo en el suelo y el niño debe girar a la izquierda sin salir del circulo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Ubica su lateralidad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58658610"/>
                  </a:ext>
                </a:extLst>
              </a:tr>
              <a:tr h="857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Se mantuvo dentro del circulo 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lo realiza = 0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65806954"/>
                  </a:ext>
                </a:extLst>
              </a:tr>
              <a:tr h="389908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Subtotal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4 puntos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93718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1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215" y="0"/>
            <a:ext cx="7543800" cy="1450757"/>
          </a:xfrm>
        </p:spPr>
        <p:txBody>
          <a:bodyPr/>
          <a:lstStyle/>
          <a:p>
            <a:pPr lvl="3" algn="l" rtl="0">
              <a:lnSpc>
                <a:spcPct val="85000"/>
              </a:lnSpc>
              <a:spcBef>
                <a:spcPct val="0"/>
              </a:spcBef>
            </a:pPr>
            <a:r>
              <a:rPr lang="es-ES" sz="1800" b="1" dirty="0"/>
              <a:t>Resultados de las pruebas no locomotrices </a:t>
            </a:r>
            <a:r>
              <a:rPr lang="es-EC" sz="1800" b="1" dirty="0"/>
              <a:t/>
            </a:r>
            <a:br>
              <a:rPr lang="es-EC" sz="1800" b="1" dirty="0"/>
            </a:b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03266"/>
              </p:ext>
            </p:extLst>
          </p:nvPr>
        </p:nvGraphicFramePr>
        <p:xfrm>
          <a:off x="395537" y="2060848"/>
          <a:ext cx="8748463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619">
                  <a:extLst>
                    <a:ext uri="{9D8B030D-6E8A-4147-A177-3AD203B41FA5}">
                      <a16:colId xmlns:a16="http://schemas.microsoft.com/office/drawing/2014/main" xmlns="" val="123059339"/>
                    </a:ext>
                  </a:extLst>
                </a:gridCol>
                <a:gridCol w="1121553">
                  <a:extLst>
                    <a:ext uri="{9D8B030D-6E8A-4147-A177-3AD203B41FA5}">
                      <a16:colId xmlns:a16="http://schemas.microsoft.com/office/drawing/2014/main" xmlns="" val="291856531"/>
                    </a:ext>
                  </a:extLst>
                </a:gridCol>
                <a:gridCol w="1121553">
                  <a:extLst>
                    <a:ext uri="{9D8B030D-6E8A-4147-A177-3AD203B41FA5}">
                      <a16:colId xmlns:a16="http://schemas.microsoft.com/office/drawing/2014/main" xmlns="" val="92502858"/>
                    </a:ext>
                  </a:extLst>
                </a:gridCol>
                <a:gridCol w="1121553">
                  <a:extLst>
                    <a:ext uri="{9D8B030D-6E8A-4147-A177-3AD203B41FA5}">
                      <a16:colId xmlns:a16="http://schemas.microsoft.com/office/drawing/2014/main" xmlns="" val="3221676265"/>
                    </a:ext>
                  </a:extLst>
                </a:gridCol>
                <a:gridCol w="1121553">
                  <a:extLst>
                    <a:ext uri="{9D8B030D-6E8A-4147-A177-3AD203B41FA5}">
                      <a16:colId xmlns:a16="http://schemas.microsoft.com/office/drawing/2014/main" xmlns="" val="1333094010"/>
                    </a:ext>
                  </a:extLst>
                </a:gridCol>
                <a:gridCol w="1116304">
                  <a:extLst>
                    <a:ext uri="{9D8B030D-6E8A-4147-A177-3AD203B41FA5}">
                      <a16:colId xmlns:a16="http://schemas.microsoft.com/office/drawing/2014/main" xmlns="" val="1458289479"/>
                    </a:ext>
                  </a:extLst>
                </a:gridCol>
                <a:gridCol w="976328">
                  <a:extLst>
                    <a:ext uri="{9D8B030D-6E8A-4147-A177-3AD203B41FA5}">
                      <a16:colId xmlns:a16="http://schemas.microsoft.com/office/drawing/2014/main" xmlns="" val="1675064729"/>
                    </a:ext>
                  </a:extLst>
                </a:gridCol>
              </a:tblGrid>
              <a:tr h="22479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Pruebas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Equilibrio  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Giro a la Derecha  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Giro a la Izquierda  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889239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367800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>
                          <a:solidFill>
                            <a:schemeClr val="tx1"/>
                          </a:solidFill>
                          <a:effectLst/>
                        </a:rPr>
                        <a:t>1,63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1,13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>
                          <a:solidFill>
                            <a:schemeClr val="tx1"/>
                          </a:solidFill>
                          <a:effectLst/>
                        </a:rPr>
                        <a:t>1,63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942869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Desviación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0,69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0,70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88725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Mínimo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872702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Máximo 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655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5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0102125"/>
              </p:ext>
            </p:extLst>
          </p:nvPr>
        </p:nvGraphicFramePr>
        <p:xfrm>
          <a:off x="395536" y="476672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9512" y="5661248"/>
            <a:ext cx="63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máximo         2                                     2                                        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23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16118"/>
              </p:ext>
            </p:extLst>
          </p:nvPr>
        </p:nvGraphicFramePr>
        <p:xfrm>
          <a:off x="179512" y="116633"/>
          <a:ext cx="8784976" cy="6503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297">
                  <a:extLst>
                    <a:ext uri="{9D8B030D-6E8A-4147-A177-3AD203B41FA5}">
                      <a16:colId xmlns:a16="http://schemas.microsoft.com/office/drawing/2014/main" xmlns="" val="1340156008"/>
                    </a:ext>
                  </a:extLst>
                </a:gridCol>
                <a:gridCol w="651297">
                  <a:extLst>
                    <a:ext uri="{9D8B030D-6E8A-4147-A177-3AD203B41FA5}">
                      <a16:colId xmlns:a16="http://schemas.microsoft.com/office/drawing/2014/main" xmlns="" val="2242161931"/>
                    </a:ext>
                  </a:extLst>
                </a:gridCol>
                <a:gridCol w="1809153">
                  <a:extLst>
                    <a:ext uri="{9D8B030D-6E8A-4147-A177-3AD203B41FA5}">
                      <a16:colId xmlns:a16="http://schemas.microsoft.com/office/drawing/2014/main" xmlns="" val="1950720642"/>
                    </a:ext>
                  </a:extLst>
                </a:gridCol>
                <a:gridCol w="3224957">
                  <a:extLst>
                    <a:ext uri="{9D8B030D-6E8A-4147-A177-3AD203B41FA5}">
                      <a16:colId xmlns:a16="http://schemas.microsoft.com/office/drawing/2014/main" xmlns="" val="242197376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476599544"/>
                    </a:ext>
                  </a:extLst>
                </a:gridCol>
              </a:tblGrid>
              <a:tr h="4946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#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Prueba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Descripción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Indicadores 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Ponderación 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102" marR="181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56102601"/>
                  </a:ext>
                </a:extLst>
              </a:tr>
              <a:tr h="888437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10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Lanzar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</a:rPr>
                        <a:t>Lanzar la pelota de hacia adelante </a:t>
                      </a:r>
                      <a:endParaRPr lang="es-E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Direcciona la pelota al blanco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 lo realiza = 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04544443"/>
                  </a:ext>
                </a:extLst>
              </a:tr>
              <a:tr h="8375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Realiza el movimiento con fluidez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 lo realiza = 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41066901"/>
                  </a:ext>
                </a:extLst>
              </a:tr>
              <a:tr h="8375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Abarca la distancia solicitada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 lo realiza = 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99549447"/>
                  </a:ext>
                </a:extLst>
              </a:tr>
              <a:tr h="418799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Subtotal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 puntos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01359782"/>
                  </a:ext>
                </a:extLst>
              </a:tr>
              <a:tr h="837596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</a:rPr>
                        <a:t>Coger</a:t>
                      </a:r>
                      <a:endParaRPr lang="es-E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Coger la pelota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Buena coordinación óculo manual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 lo realiza = 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39545030"/>
                  </a:ext>
                </a:extLst>
              </a:tr>
              <a:tr h="8375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Toma la pelota antes de que toque el suelo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 lo realiza = 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51541181"/>
                  </a:ext>
                </a:extLst>
              </a:tr>
              <a:tr h="8375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Utiliza ambas manos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Realiza = 1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 lo realiza = 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48798706"/>
                  </a:ext>
                </a:extLst>
              </a:tr>
              <a:tr h="418799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Subtotal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 puntos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72" marR="1847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1356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4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rtl="0">
              <a:lnSpc>
                <a:spcPct val="85000"/>
              </a:lnSpc>
              <a:spcBef>
                <a:spcPct val="0"/>
              </a:spcBef>
            </a:pPr>
            <a:r>
              <a:rPr lang="es-ES" sz="1800" b="1" dirty="0"/>
              <a:t>Resultados de las pruebas de Proyección y Recepción </a:t>
            </a:r>
            <a:r>
              <a:rPr lang="es-EC" sz="1800" b="1" dirty="0"/>
              <a:t/>
            </a:r>
            <a:br>
              <a:rPr lang="es-EC" sz="1800" b="1" dirty="0"/>
            </a:b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05016"/>
              </p:ext>
            </p:extLst>
          </p:nvPr>
        </p:nvGraphicFramePr>
        <p:xfrm>
          <a:off x="395535" y="1916830"/>
          <a:ext cx="864096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702">
                  <a:extLst>
                    <a:ext uri="{9D8B030D-6E8A-4147-A177-3AD203B41FA5}">
                      <a16:colId xmlns:a16="http://schemas.microsoft.com/office/drawing/2014/main" xmlns="" val="1651771614"/>
                    </a:ext>
                  </a:extLst>
                </a:gridCol>
                <a:gridCol w="1477604">
                  <a:extLst>
                    <a:ext uri="{9D8B030D-6E8A-4147-A177-3AD203B41FA5}">
                      <a16:colId xmlns:a16="http://schemas.microsoft.com/office/drawing/2014/main" xmlns="" val="2222009487"/>
                    </a:ext>
                  </a:extLst>
                </a:gridCol>
                <a:gridCol w="1477604">
                  <a:extLst>
                    <a:ext uri="{9D8B030D-6E8A-4147-A177-3AD203B41FA5}">
                      <a16:colId xmlns:a16="http://schemas.microsoft.com/office/drawing/2014/main" xmlns="" val="2326682982"/>
                    </a:ext>
                  </a:extLst>
                </a:gridCol>
                <a:gridCol w="1477604">
                  <a:extLst>
                    <a:ext uri="{9D8B030D-6E8A-4147-A177-3AD203B41FA5}">
                      <a16:colId xmlns:a16="http://schemas.microsoft.com/office/drawing/2014/main" xmlns="" val="1138270410"/>
                    </a:ext>
                  </a:extLst>
                </a:gridCol>
                <a:gridCol w="1351446">
                  <a:extLst>
                    <a:ext uri="{9D8B030D-6E8A-4147-A177-3AD203B41FA5}">
                      <a16:colId xmlns:a16="http://schemas.microsoft.com/office/drawing/2014/main" xmlns="" val="149026653"/>
                    </a:ext>
                  </a:extLst>
                </a:gridCol>
              </a:tblGrid>
              <a:tr h="468052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Pruebas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Lanzar 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Coger  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429132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Post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03456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1,55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2,47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1,97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2,50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766761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Desviación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0,69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0,82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0,60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128237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Mínimo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637174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Máximo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91284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84723265"/>
              </p:ext>
            </p:extLst>
          </p:nvPr>
        </p:nvGraphicFramePr>
        <p:xfrm>
          <a:off x="683568" y="620688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9512" y="5805264"/>
            <a:ext cx="625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máximo                        3                                                          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54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9075" y="1916832"/>
            <a:ext cx="4616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Estadístico Inferencial Comparación de Medias de las Pruebas de Habilidades Motrices Antes y Después de la Aplicación de los </a:t>
            </a:r>
            <a:r>
              <a:rPr lang="es-ES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Juegos </a:t>
            </a:r>
            <a:r>
              <a:rPr lang="es-ES" b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Tradicionales.</a:t>
            </a:r>
            <a:endParaRPr lang="es-EC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442744" cy="57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115616" y="476672"/>
            <a:ext cx="7543801" cy="10072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  <a:latin typeface="Kristen ITC" pitchFamily="66" charset="0"/>
                <a:cs typeface="Aharoni" pitchFamily="2" charset="-79"/>
              </a:rPr>
              <a:t>Planteamiento del problema </a:t>
            </a:r>
            <a:endParaRPr lang="es-ES" sz="3600" b="1" dirty="0">
              <a:solidFill>
                <a:srgbClr val="7030A0"/>
              </a:solidFill>
              <a:latin typeface="Kristen ITC" pitchFamily="66" charset="0"/>
              <a:cs typeface="Aharoni" pitchFamily="2" charset="-79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51520" y="2276872"/>
            <a:ext cx="832104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smtClean="0"/>
              <a:t>¿Cómo desarrollar habilidades motrices básicas mediante el uso de juegos tradicionales ecuatorianos, en niños de 5 a 6 años de edad, de la Unidad Educativa Particular “La Providencia”?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857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7880"/>
              </p:ext>
            </p:extLst>
          </p:nvPr>
        </p:nvGraphicFramePr>
        <p:xfrm>
          <a:off x="899592" y="1340768"/>
          <a:ext cx="6984776" cy="446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1804">
                  <a:extLst>
                    <a:ext uri="{9D8B030D-6E8A-4147-A177-3AD203B41FA5}">
                      <a16:colId xmlns:a16="http://schemas.microsoft.com/office/drawing/2014/main" xmlns="" val="966634726"/>
                    </a:ext>
                  </a:extLst>
                </a:gridCol>
                <a:gridCol w="3492972">
                  <a:extLst>
                    <a:ext uri="{9D8B030D-6E8A-4147-A177-3AD203B41FA5}">
                      <a16:colId xmlns:a16="http://schemas.microsoft.com/office/drawing/2014/main" xmlns="" val="3552215588"/>
                    </a:ext>
                  </a:extLst>
                </a:gridCol>
              </a:tblGrid>
              <a:tr h="6377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Interpretación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Ponderación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5761556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Supera las habilidades básicas requeridas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0382610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Domina las habilidades básicas requeridas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9716353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Alcanza  las habilidades básicas requeridas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7 - 8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7712430"/>
                  </a:ext>
                </a:extLst>
              </a:tr>
              <a:tr h="12755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Está próximo a alcanzar las habilidades básicas requeridas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5 - 6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3032224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No alcanza los niveles básicos requeridos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≤ 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415286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15616" y="620688"/>
            <a:ext cx="648072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Tabla de valoración </a:t>
            </a: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Escala de calificaciones </a:t>
            </a:r>
            <a:endParaRPr lang="es-EC" sz="11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70672"/>
              </p:ext>
            </p:extLst>
          </p:nvPr>
        </p:nvGraphicFramePr>
        <p:xfrm>
          <a:off x="611560" y="1844819"/>
          <a:ext cx="7754565" cy="3960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4399">
                  <a:extLst>
                    <a:ext uri="{9D8B030D-6E8A-4147-A177-3AD203B41FA5}">
                      <a16:colId xmlns:a16="http://schemas.microsoft.com/office/drawing/2014/main" xmlns="" val="685213334"/>
                    </a:ext>
                  </a:extLst>
                </a:gridCol>
                <a:gridCol w="2320166">
                  <a:extLst>
                    <a:ext uri="{9D8B030D-6E8A-4147-A177-3AD203B41FA5}">
                      <a16:colId xmlns:a16="http://schemas.microsoft.com/office/drawing/2014/main" xmlns="" val="311408857"/>
                    </a:ext>
                  </a:extLst>
                </a:gridCol>
              </a:tblGrid>
              <a:tr h="6600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Interpretación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Intervalo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4370347"/>
                  </a:ext>
                </a:extLst>
              </a:tr>
              <a:tr h="660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Supera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21 - 23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955605"/>
                  </a:ext>
                </a:extLst>
              </a:tr>
              <a:tr h="660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Domina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16 - 20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1892706"/>
                  </a:ext>
                </a:extLst>
              </a:tr>
              <a:tr h="660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Alcanza 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11 - 15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8793880"/>
                  </a:ext>
                </a:extLst>
              </a:tr>
              <a:tr h="660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Está próximo a alcanzar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6 - 10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0250138"/>
                  </a:ext>
                </a:extLst>
              </a:tr>
              <a:tr h="6600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No alcanza los niveles básicos requeridos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0 - 5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651192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27584" y="102697"/>
            <a:ext cx="6480720" cy="111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i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" i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Tabla de valoración global de la dimensión Locomotriz </a:t>
            </a:r>
            <a:endParaRPr lang="es-EC" sz="11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62906927"/>
              </p:ext>
            </p:extLst>
          </p:nvPr>
        </p:nvGraphicFramePr>
        <p:xfrm>
          <a:off x="827584" y="836712"/>
          <a:ext cx="79208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059832" y="594488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Alcanzar                 Dominar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48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17456"/>
              </p:ext>
            </p:extLst>
          </p:nvPr>
        </p:nvGraphicFramePr>
        <p:xfrm>
          <a:off x="395536" y="1772816"/>
          <a:ext cx="7992888" cy="439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1416">
                  <a:extLst>
                    <a:ext uri="{9D8B030D-6E8A-4147-A177-3AD203B41FA5}">
                      <a16:colId xmlns:a16="http://schemas.microsoft.com/office/drawing/2014/main" xmlns="" val="1149422071"/>
                    </a:ext>
                  </a:extLst>
                </a:gridCol>
                <a:gridCol w="2391472">
                  <a:extLst>
                    <a:ext uri="{9D8B030D-6E8A-4147-A177-3AD203B41FA5}">
                      <a16:colId xmlns:a16="http://schemas.microsoft.com/office/drawing/2014/main" xmlns="" val="1371451540"/>
                    </a:ext>
                  </a:extLst>
                </a:gridCol>
              </a:tblGrid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Interpretación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Intervalo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8359409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Supera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827114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Domina las habilidades básicas requeridas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4 – 5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3827919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Alcanza  las habilidades básicas requeridas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9735584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Está próximo a alcanzar las habilidades básicas requeridas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1 - 2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3245653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No alcanza los niveles básicos requeridos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344822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83568" y="112474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Tabla de valoración global de la dimensión No locomotriz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66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48194"/>
              </p:ext>
            </p:extLst>
          </p:nvPr>
        </p:nvGraphicFramePr>
        <p:xfrm>
          <a:off x="822324" y="476673"/>
          <a:ext cx="7854131" cy="539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59832" y="594488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Alcanzar                 Dominar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87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32427"/>
              </p:ext>
            </p:extLst>
          </p:nvPr>
        </p:nvGraphicFramePr>
        <p:xfrm>
          <a:off x="755576" y="1916829"/>
          <a:ext cx="7704856" cy="381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9563">
                  <a:extLst>
                    <a:ext uri="{9D8B030D-6E8A-4147-A177-3AD203B41FA5}">
                      <a16:colId xmlns:a16="http://schemas.microsoft.com/office/drawing/2014/main" xmlns="" val="1792975718"/>
                    </a:ext>
                  </a:extLst>
                </a:gridCol>
                <a:gridCol w="2305293">
                  <a:extLst>
                    <a:ext uri="{9D8B030D-6E8A-4147-A177-3AD203B41FA5}">
                      <a16:colId xmlns:a16="http://schemas.microsoft.com/office/drawing/2014/main" xmlns="" val="208641293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Interpretación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Intervalo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054076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Supera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731284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Domina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4 – 5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090842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Alcanza 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527309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Está próximo a alcanzar las habilidades básicas requeridas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1 - 2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513008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No alcanza los niveles básicos requeridos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413836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55576" y="105273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Tabla de valoración global de la dimensión Proyección / Recepción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76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67279767"/>
              </p:ext>
            </p:extLst>
          </p:nvPr>
        </p:nvGraphicFramePr>
        <p:xfrm>
          <a:off x="611560" y="980728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59832" y="594488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Alcanzar                 Dominar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03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000856"/>
              </p:ext>
            </p:extLst>
          </p:nvPr>
        </p:nvGraphicFramePr>
        <p:xfrm>
          <a:off x="683568" y="836712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987824" y="57332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Alcanzar                 Superar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01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31006"/>
              </p:ext>
            </p:extLst>
          </p:nvPr>
        </p:nvGraphicFramePr>
        <p:xfrm>
          <a:off x="899592" y="1844824"/>
          <a:ext cx="7357214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858">
                  <a:extLst>
                    <a:ext uri="{9D8B030D-6E8A-4147-A177-3AD203B41FA5}">
                      <a16:colId xmlns:a16="http://schemas.microsoft.com/office/drawing/2014/main" xmlns="" val="966634726"/>
                    </a:ext>
                  </a:extLst>
                </a:gridCol>
                <a:gridCol w="2452678">
                  <a:extLst>
                    <a:ext uri="{9D8B030D-6E8A-4147-A177-3AD203B41FA5}">
                      <a16:colId xmlns:a16="http://schemas.microsoft.com/office/drawing/2014/main" xmlns="" val="3552215588"/>
                    </a:ext>
                  </a:extLst>
                </a:gridCol>
                <a:gridCol w="2452678">
                  <a:extLst>
                    <a:ext uri="{9D8B030D-6E8A-4147-A177-3AD203B41FA5}">
                      <a16:colId xmlns:a16="http://schemas.microsoft.com/office/drawing/2014/main" xmlns="" val="3910347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Interpretación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Ponderación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Intervalo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5761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Supera las habilidades básicas requeridas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29 - 35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038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Domina las habilidades básicas requeridas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22 - 28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9716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Alcanza  las habilidades básicas requeridas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7 - 8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14 - 21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7712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Está próximo a alcanzar las habilidades básicas requeridas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5 - 6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7 - 13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303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No alcanza los niveles básicos requeridos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≤ 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0 - 6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415286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15616" y="620688"/>
            <a:ext cx="648072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Tabla de valoración global de las habilidades motrices </a:t>
            </a:r>
            <a:endParaRPr lang="es-EC" sz="11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95536" y="-3576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/>
              <a:t>CONCLUSIONES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79512" y="47667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La aplicación del programa de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juegos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propuestos, aportó significativamente a la mejora de las habilidades motrices básicas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Los niños y niñas después de la ejecución de los juegos tradicionales ecuatorianos, desarrollaron sus habilidades motrices básicas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necesarias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C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Las habilidades locomotrices como marchar, saltar, correr, girar y de equilibrio tienen mejores resultados después de la aplicación del programa recreativo.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En las habilidades de proyección relacionadas con las variables lanzar y coger con acierto satisfactorio se obtuvieron mejora en el post test., por consiguiente, el programa aplicado superó en efectos positivos los resultados esperados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Los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juegos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tradicionales del Ecuador que involucran actividades con movimientos físicos y acción como se demostró por medio de esta investigación funcionan como intensivo para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superar 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el desarrollo de habilidades motrices básicas de los niños. 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1520" y="203819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200000"/>
              </a:lnSpc>
              <a:spcAft>
                <a:spcPts val="0"/>
              </a:spcAft>
            </a:pPr>
            <a:r>
              <a:rPr lang="es-EC" sz="2400" dirty="0">
                <a:latin typeface="Arial" panose="020B0604020202020204" pitchFamily="34" charset="0"/>
                <a:ea typeface="Times New Roman" panose="02020603050405020304" pitchFamily="18" charset="0"/>
              </a:rPr>
              <a:t>Aplicar un programa de juegos </a:t>
            </a:r>
            <a:r>
              <a:rPr lang="es-EC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ea typeface="Times New Roman" panose="02020603050405020304" pitchFamily="18" charset="0"/>
              </a:rPr>
              <a:t>tradicionales ecuatorianos, en niños de 5 a 6 años de edad, de la Unidad Educativa Particular “La Providencia”, para mejorar sus habilidades motrices básicas.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6" y="836712"/>
            <a:ext cx="394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s-ES" sz="2800" b="1" dirty="0">
                <a:latin typeface="Aharoni" pitchFamily="2" charset="-79"/>
                <a:cs typeface="Aharoni" pitchFamily="2" charset="-79"/>
              </a:rPr>
              <a:t>OBJETIVO </a:t>
            </a:r>
            <a:r>
              <a:rPr lang="es-EC" sz="2800" b="1" dirty="0">
                <a:latin typeface="Aharoni" pitchFamily="2" charset="-79"/>
                <a:cs typeface="Aharoni" pitchFamily="2" charset="-79"/>
              </a:rPr>
              <a:t>GENERAL </a:t>
            </a:r>
            <a:endParaRPr lang="es-ES" sz="28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69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592" y="6926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/>
              <a:t>RECOMENDACIONES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251520" y="737761"/>
            <a:ext cx="828092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endParaRPr lang="es-EC" sz="1300" b="1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Continuar con esta investigación en la aplicación de otros programas de juegos a niños más grandes de edades comprendidas entre 7 a 12 años.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Aplicar el programa propuesto en otras unidades educativas para impulsar la recreación en actividades grupales y juegos didácticos para apoyar un mejor desenvolvimiento motriz de los niños</a:t>
            </a: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Expandir el programa a más juegos tradicionales del Ecuador, junto con otros juegos típicos de Latinoamérica. </a:t>
            </a:r>
            <a:endParaRPr lang="es-EC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Realizar programas similares dentro de las escuelas donde se proponga establecer juegos tradicionales fuera de las horas de clase para una integración del grupo de niños y brindarles diversión y aprendizaje a la vez que mejoren sus capacidades y habilidades. </a:t>
            </a:r>
            <a:endParaRPr lang="es-EC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lnSpc>
                <a:spcPct val="200000"/>
              </a:lnSpc>
              <a:spcAft>
                <a:spcPts val="0"/>
              </a:spcAft>
            </a:pPr>
            <a:r>
              <a:rPr lang="es-E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7851" cy="24208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34" y="-18469"/>
            <a:ext cx="3252476" cy="24393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51" y="0"/>
            <a:ext cx="2843808" cy="24208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16" y="2408961"/>
            <a:ext cx="3227851" cy="24208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72" y="2439357"/>
            <a:ext cx="2929041" cy="23947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6" y="2439357"/>
            <a:ext cx="3242187" cy="24316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444" y="4691516"/>
            <a:ext cx="2348880" cy="26758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7752" y="4811991"/>
            <a:ext cx="2374014" cy="24097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3044" y="4437491"/>
            <a:ext cx="3189364" cy="39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322"/>
            <a:ext cx="4608512" cy="34563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2" y="0"/>
            <a:ext cx="4631608" cy="34737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" y="3462631"/>
            <a:ext cx="4211960" cy="31589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2" y="3438290"/>
            <a:ext cx="460851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8800" b="1" dirty="0" smtClean="0">
                <a:latin typeface="AR DECODE" panose="02000000000000000000" pitchFamily="2" charset="0"/>
              </a:rPr>
              <a:t>Gracias por su atención …</a:t>
            </a:r>
            <a:endParaRPr lang="es-EC" sz="8800" b="1" dirty="0"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543800" cy="1450757"/>
          </a:xfrm>
        </p:spPr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</a:rPr>
              <a:t>OBJETIVOS ESPECIFICOS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84482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Identificar las concepciones teóricas y metodológicas que sustentan el diseño e implementación de un programa de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juegos 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tradicionales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y su vínculo con el desarrollo de habilidades motrices básicas en niños.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Caracterizar el desarrollo de habilidades motrices básicas en niños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de 5 a 6 años de edad, de la Unidad Educativa Particular “La Providencia”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Diseñar un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programa de juegos 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tradicionales ecuatorianos, en niños de 5 a 6 años de edad, de la Unidad Educativa Particular “La Providencia”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Evaluar el impacto del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programa de juegos 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tradicionales ecuatorianos, en el desarrollo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de las habilidades motrices básicas en los 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niños de 5 a 6 años de edad, de la Unidad Educativa Particular “La Providencia”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s-EC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338" y="2420888"/>
            <a:ext cx="8530150" cy="1800200"/>
          </a:xfrm>
        </p:spPr>
        <p:txBody>
          <a:bodyPr>
            <a:noAutofit/>
          </a:bodyPr>
          <a:lstStyle/>
          <a:p>
            <a:pPr lvl="1" algn="just"/>
            <a:r>
              <a:rPr lang="es-ES" sz="2800" dirty="0"/>
              <a:t>La aplicación de un programa de </a:t>
            </a:r>
            <a:r>
              <a:rPr lang="es-ES" sz="2800" dirty="0" smtClean="0"/>
              <a:t>juegos </a:t>
            </a:r>
            <a:r>
              <a:rPr lang="es-ES" sz="2800" dirty="0"/>
              <a:t>tradicionales ecuatorianos, en niños de 5 a 6 años de edad, de la Unidad Educativa Particular “La Providencia</a:t>
            </a:r>
            <a:r>
              <a:rPr lang="es-ES" sz="2800" dirty="0" smtClean="0"/>
              <a:t>”,  no mejora el desarrollo de las </a:t>
            </a:r>
            <a:r>
              <a:rPr lang="es-ES" sz="2800" dirty="0"/>
              <a:t>habilidades motrices básicas.</a:t>
            </a:r>
            <a:endParaRPr lang="es-EC" sz="36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5311" y="476672"/>
            <a:ext cx="6819096" cy="10810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cs typeface="Aharoni" pitchFamily="2" charset="-79"/>
              </a:rPr>
              <a:t>Hipótesis</a:t>
            </a:r>
            <a:endParaRPr lang="es-ES" sz="36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37239" y="4104722"/>
            <a:ext cx="8321042" cy="1800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es-EC" sz="36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34338" y="4221088"/>
            <a:ext cx="8530150" cy="1800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ES" sz="2800" dirty="0" smtClean="0"/>
              <a:t>La aplicación de un programa de juegos tradicionales ecuatorianos, en niños de 5 a 6 años de edad, de la Unidad Educativa Particular “La Providencia”,  si mejora el desarrollo de las habilidades motrices básicas.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6015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988840"/>
            <a:ext cx="7560840" cy="792088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/>
              <a:t>Variable independiente: </a:t>
            </a:r>
            <a:r>
              <a:rPr lang="es-EC" sz="3200" dirty="0"/>
              <a:t>Aplicación de juegos </a:t>
            </a:r>
            <a:r>
              <a:rPr lang="es-EC" sz="3200" dirty="0" smtClean="0"/>
              <a:t>tradicionales </a:t>
            </a:r>
            <a:r>
              <a:rPr lang="es-EC" sz="3200" dirty="0"/>
              <a:t>ecuatorianos</a:t>
            </a:r>
            <a:r>
              <a:rPr lang="es-EC" sz="3200" dirty="0" smtClean="0"/>
              <a:t>.</a:t>
            </a:r>
          </a:p>
          <a:p>
            <a:pPr algn="just"/>
            <a:endParaRPr lang="es-ES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5311" y="476672"/>
            <a:ext cx="6819096" cy="10810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Aharoni" pitchFamily="2" charset="-79"/>
              </a:rPr>
              <a:t>Variables de investigación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24744"/>
              </p:ext>
            </p:extLst>
          </p:nvPr>
        </p:nvGraphicFramePr>
        <p:xfrm>
          <a:off x="251520" y="3645025"/>
          <a:ext cx="8208911" cy="208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554">
                  <a:extLst>
                    <a:ext uri="{9D8B030D-6E8A-4147-A177-3AD203B41FA5}">
                      <a16:colId xmlns:a16="http://schemas.microsoft.com/office/drawing/2014/main" xmlns="" val="1103232381"/>
                    </a:ext>
                  </a:extLst>
                </a:gridCol>
                <a:gridCol w="3164881">
                  <a:extLst>
                    <a:ext uri="{9D8B030D-6E8A-4147-A177-3AD203B41FA5}">
                      <a16:colId xmlns:a16="http://schemas.microsoft.com/office/drawing/2014/main" xmlns="" val="2572427357"/>
                    </a:ext>
                  </a:extLst>
                </a:gridCol>
                <a:gridCol w="2562476">
                  <a:extLst>
                    <a:ext uri="{9D8B030D-6E8A-4147-A177-3AD203B41FA5}">
                      <a16:colId xmlns:a16="http://schemas.microsoft.com/office/drawing/2014/main" xmlns="" val="2044225261"/>
                    </a:ext>
                  </a:extLst>
                </a:gridCol>
              </a:tblGrid>
              <a:tr h="4193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Dimensiones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3733507"/>
                  </a:ext>
                </a:extLst>
              </a:tr>
              <a:tr h="159689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Juegos tradicionales ecuatorianos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148590"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Conocimiento del juego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9685" marR="148590"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Desconocimiento del juego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Encuesta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25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9572" y="1989295"/>
            <a:ext cx="7560840" cy="792088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/>
              <a:t>Variable dependiente:</a:t>
            </a:r>
            <a:r>
              <a:rPr lang="es-EC" sz="3200" dirty="0"/>
              <a:t> Habilidades motrices básicas.</a:t>
            </a:r>
            <a:r>
              <a:rPr lang="es-ES" sz="3200" i="1" dirty="0"/>
              <a:t> </a:t>
            </a:r>
          </a:p>
          <a:p>
            <a:pPr algn="just"/>
            <a:endParaRPr lang="es-ES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5311" y="476672"/>
            <a:ext cx="6819096" cy="10810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Aharoni" pitchFamily="2" charset="-79"/>
              </a:rPr>
              <a:t>Variables de investigación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73907"/>
              </p:ext>
            </p:extLst>
          </p:nvPr>
        </p:nvGraphicFramePr>
        <p:xfrm>
          <a:off x="562411" y="2996952"/>
          <a:ext cx="8064896" cy="3253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4089">
                  <a:extLst>
                    <a:ext uri="{9D8B030D-6E8A-4147-A177-3AD203B41FA5}">
                      <a16:colId xmlns:a16="http://schemas.microsoft.com/office/drawing/2014/main" xmlns="" val="240649724"/>
                    </a:ext>
                  </a:extLst>
                </a:gridCol>
                <a:gridCol w="3164089">
                  <a:extLst>
                    <a:ext uri="{9D8B030D-6E8A-4147-A177-3AD203B41FA5}">
                      <a16:colId xmlns:a16="http://schemas.microsoft.com/office/drawing/2014/main" xmlns="" val="2056955267"/>
                    </a:ext>
                  </a:extLst>
                </a:gridCol>
                <a:gridCol w="1736718">
                  <a:extLst>
                    <a:ext uri="{9D8B030D-6E8A-4147-A177-3AD203B41FA5}">
                      <a16:colId xmlns:a16="http://schemas.microsoft.com/office/drawing/2014/main" xmlns="" val="553472141"/>
                    </a:ext>
                  </a:extLst>
                </a:gridCol>
              </a:tblGrid>
              <a:tr h="4741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Dimensiones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014942"/>
                  </a:ext>
                </a:extLst>
              </a:tr>
              <a:tr h="11977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Locomotriz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Marcha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Correr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Saltar.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Test motor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ozerestski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67909601"/>
                  </a:ext>
                </a:extLst>
              </a:tr>
              <a:tr h="784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 No 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Locomotriz.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Equilibrio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Giro.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Test motor ozerestski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567620"/>
                  </a:ext>
                </a:extLst>
              </a:tr>
              <a:tr h="784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Proyección / recepción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Lanzar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Coger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Test motor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ozerestski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749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4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276872"/>
            <a:ext cx="8321042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 smtClean="0"/>
              <a:t>38 </a:t>
            </a:r>
            <a:r>
              <a:rPr lang="es-ES" sz="3200" dirty="0"/>
              <a:t>niños y niñas de los primeros </a:t>
            </a:r>
            <a:r>
              <a:rPr lang="es-ES" sz="3200" dirty="0" smtClean="0"/>
              <a:t>años de </a:t>
            </a:r>
            <a:r>
              <a:rPr lang="es-ES" sz="3200" dirty="0"/>
              <a:t>básica de los paralelos A-B en las edades comprendidas de 5 a 6 años.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185311" y="476672"/>
            <a:ext cx="6819096" cy="10810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cs typeface="Aharoni" pitchFamily="2" charset="-79"/>
              </a:rPr>
              <a:t>Población </a:t>
            </a:r>
            <a:r>
              <a:rPr lang="es-ES" sz="3600" b="1" dirty="0">
                <a:solidFill>
                  <a:schemeClr val="tx1"/>
                </a:solidFill>
                <a:cs typeface="Aharoni" pitchFamily="2" charset="-79"/>
              </a:rPr>
              <a:t>y muestra</a:t>
            </a:r>
          </a:p>
        </p:txBody>
      </p:sp>
    </p:spTree>
    <p:extLst>
      <p:ext uri="{BB962C8B-B14F-4D97-AF65-F5344CB8AC3E}">
        <p14:creationId xmlns:p14="http://schemas.microsoft.com/office/powerpoint/2010/main" val="4944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3821</TotalTime>
  <Words>2326</Words>
  <Application>Microsoft Office PowerPoint</Application>
  <PresentationFormat>Presentación en pantalla (4:3)</PresentationFormat>
  <Paragraphs>585</Paragraphs>
  <Slides>43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OBJETIVOS ESPECIFICOS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de las pruebas no locomotrices  </vt:lpstr>
      <vt:lpstr>Presentación de PowerPoint</vt:lpstr>
      <vt:lpstr>Presentación de PowerPoint</vt:lpstr>
      <vt:lpstr>Resultados de las pruebas de Proyección y Recepción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Carrasco Coca Orlando Rodrigo</cp:lastModifiedBy>
  <cp:revision>318</cp:revision>
  <dcterms:created xsi:type="dcterms:W3CDTF">2014-06-08T18:31:26Z</dcterms:created>
  <dcterms:modified xsi:type="dcterms:W3CDTF">2018-10-11T13:37:18Z</dcterms:modified>
</cp:coreProperties>
</file>