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0"/>
  </p:notesMasterIdLst>
  <p:sldIdLst>
    <p:sldId id="257" r:id="rId3"/>
    <p:sldId id="260" r:id="rId4"/>
    <p:sldId id="263" r:id="rId5"/>
    <p:sldId id="264" r:id="rId6"/>
    <p:sldId id="314" r:id="rId7"/>
    <p:sldId id="315" r:id="rId8"/>
    <p:sldId id="277" r:id="rId9"/>
    <p:sldId id="268" r:id="rId10"/>
    <p:sldId id="276" r:id="rId11"/>
    <p:sldId id="278" r:id="rId12"/>
    <p:sldId id="279" r:id="rId13"/>
    <p:sldId id="280" r:id="rId14"/>
    <p:sldId id="281" r:id="rId15"/>
    <p:sldId id="266" r:id="rId16"/>
    <p:sldId id="267" r:id="rId17"/>
    <p:sldId id="310" r:id="rId18"/>
    <p:sldId id="308" r:id="rId19"/>
    <p:sldId id="306" r:id="rId20"/>
    <p:sldId id="307" r:id="rId21"/>
    <p:sldId id="309" r:id="rId22"/>
    <p:sldId id="284" r:id="rId23"/>
    <p:sldId id="282" r:id="rId24"/>
    <p:sldId id="283" r:id="rId25"/>
    <p:sldId id="285" r:id="rId26"/>
    <p:sldId id="286" r:id="rId27"/>
    <p:sldId id="287" r:id="rId28"/>
    <p:sldId id="288" r:id="rId29"/>
    <p:sldId id="290" r:id="rId30"/>
    <p:sldId id="291" r:id="rId31"/>
    <p:sldId id="289" r:id="rId32"/>
    <p:sldId id="295" r:id="rId33"/>
    <p:sldId id="292" r:id="rId34"/>
    <p:sldId id="293" r:id="rId35"/>
    <p:sldId id="296" r:id="rId36"/>
    <p:sldId id="294" r:id="rId37"/>
    <p:sldId id="312" r:id="rId38"/>
    <p:sldId id="298" r:id="rId39"/>
    <p:sldId id="297" r:id="rId40"/>
    <p:sldId id="303" r:id="rId41"/>
    <p:sldId id="301" r:id="rId42"/>
    <p:sldId id="305" r:id="rId43"/>
    <p:sldId id="311" r:id="rId44"/>
    <p:sldId id="275" r:id="rId45"/>
    <p:sldId id="270" r:id="rId46"/>
    <p:sldId id="273" r:id="rId47"/>
    <p:sldId id="274" r:id="rId48"/>
    <p:sldId id="269" r:id="rId4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4434" autoAdjust="0"/>
  </p:normalViewPr>
  <p:slideViewPr>
    <p:cSldViewPr snapToGrid="0">
      <p:cViewPr>
        <p:scale>
          <a:sx n="70" d="100"/>
          <a:sy n="70" d="100"/>
        </p:scale>
        <p:origin x="672"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B17B7E-9436-4286-B9A5-D99F93F25668}" type="doc">
      <dgm:prSet loTypeId="urn:microsoft.com/office/officeart/2008/layout/VerticalCurvedList" loCatId="list" qsTypeId="urn:microsoft.com/office/officeart/2005/8/quickstyle/simple3" qsCatId="simple" csTypeId="urn:microsoft.com/office/officeart/2005/8/colors/accent0_1" csCatId="mainScheme" phldr="1"/>
      <dgm:spPr/>
      <dgm:t>
        <a:bodyPr/>
        <a:lstStyle/>
        <a:p>
          <a:endParaRPr lang="es-ES"/>
        </a:p>
      </dgm:t>
    </dgm:pt>
    <dgm:pt modelId="{2180AF43-430F-421C-A644-0BB019822E51}">
      <dgm:prSet phldrT="[Texto]" custT="1"/>
      <dgm:spPr/>
      <dgm:t>
        <a:bodyPr/>
        <a:lstStyle/>
        <a:p>
          <a:pPr algn="just"/>
          <a:r>
            <a:rPr lang="es-ES_tradnl" sz="2000" dirty="0" smtClean="0"/>
            <a:t>Obtiene el agua de la red de atribución de agua potable</a:t>
          </a:r>
          <a:endParaRPr lang="es-ES" sz="2000" dirty="0"/>
        </a:p>
      </dgm:t>
    </dgm:pt>
    <dgm:pt modelId="{D48B3D62-9490-4B67-BDCA-C19A7505C42A}" type="parTrans" cxnId="{DD398C2C-8832-4BD2-81FF-14DBF38A1A39}">
      <dgm:prSet/>
      <dgm:spPr/>
      <dgm:t>
        <a:bodyPr/>
        <a:lstStyle/>
        <a:p>
          <a:endParaRPr lang="es-ES"/>
        </a:p>
      </dgm:t>
    </dgm:pt>
    <dgm:pt modelId="{EEC00C9B-1BE3-41D5-B9D5-9372F90B5951}" type="sibTrans" cxnId="{DD398C2C-8832-4BD2-81FF-14DBF38A1A39}">
      <dgm:prSet/>
      <dgm:spPr/>
      <dgm:t>
        <a:bodyPr/>
        <a:lstStyle/>
        <a:p>
          <a:endParaRPr lang="es-ES"/>
        </a:p>
      </dgm:t>
    </dgm:pt>
    <dgm:pt modelId="{74279160-27B1-4DCA-A6FA-368F57F62A52}">
      <dgm:prSet phldrT="[Texto]" custT="1"/>
      <dgm:spPr/>
      <dgm:t>
        <a:bodyPr/>
        <a:lstStyle/>
        <a:p>
          <a:pPr algn="just"/>
          <a:r>
            <a:rPr lang="es-ES_tradnl" sz="2000" dirty="0" smtClean="0"/>
            <a:t>Paga por el servicio de agua potable que recibe</a:t>
          </a:r>
          <a:endParaRPr lang="es-ES" sz="2000" dirty="0"/>
        </a:p>
      </dgm:t>
    </dgm:pt>
    <dgm:pt modelId="{DC522641-B701-445F-B958-0D68A755DBBF}" type="parTrans" cxnId="{31DC8625-15A2-4B1A-8FAB-7F7CDCE4508A}">
      <dgm:prSet/>
      <dgm:spPr/>
      <dgm:t>
        <a:bodyPr/>
        <a:lstStyle/>
        <a:p>
          <a:endParaRPr lang="es-ES"/>
        </a:p>
      </dgm:t>
    </dgm:pt>
    <dgm:pt modelId="{F47D5B33-D563-4CA5-B685-57362C000669}" type="sibTrans" cxnId="{31DC8625-15A2-4B1A-8FAB-7F7CDCE4508A}">
      <dgm:prSet/>
      <dgm:spPr/>
      <dgm:t>
        <a:bodyPr/>
        <a:lstStyle/>
        <a:p>
          <a:endParaRPr lang="es-ES"/>
        </a:p>
      </dgm:t>
    </dgm:pt>
    <dgm:pt modelId="{5084AF06-EE37-4571-B11B-BBD934ED2206}">
      <dgm:prSet phldrT="[Texto]" custT="1"/>
      <dgm:spPr/>
      <dgm:t>
        <a:bodyPr/>
        <a:lstStyle/>
        <a:p>
          <a:r>
            <a:rPr lang="es-ES_tradnl" sz="2000" dirty="0" smtClean="0"/>
            <a:t>Tiene problemas con el servicio de agua potable </a:t>
          </a:r>
          <a:endParaRPr lang="es-ES" sz="2000" dirty="0"/>
        </a:p>
      </dgm:t>
    </dgm:pt>
    <dgm:pt modelId="{B386D7E6-3BB3-4D52-8257-6B5C29B11507}" type="parTrans" cxnId="{F6B90C12-DC05-4E26-A680-058CC16C7153}">
      <dgm:prSet/>
      <dgm:spPr/>
      <dgm:t>
        <a:bodyPr/>
        <a:lstStyle/>
        <a:p>
          <a:endParaRPr lang="es-ES"/>
        </a:p>
      </dgm:t>
    </dgm:pt>
    <dgm:pt modelId="{45FC51E6-A89A-4998-804E-B37FB05DAFB1}" type="sibTrans" cxnId="{F6B90C12-DC05-4E26-A680-058CC16C7153}">
      <dgm:prSet/>
      <dgm:spPr/>
      <dgm:t>
        <a:bodyPr/>
        <a:lstStyle/>
        <a:p>
          <a:endParaRPr lang="es-ES"/>
        </a:p>
      </dgm:t>
    </dgm:pt>
    <dgm:pt modelId="{39061EED-DA3F-4603-9552-A814D1C01E13}">
      <dgm:prSet phldrT="[Texto]" custT="1"/>
      <dgm:spPr/>
      <dgm:t>
        <a:bodyPr/>
        <a:lstStyle/>
        <a:p>
          <a:r>
            <a:rPr lang="es-ES" sz="1800" baseline="0" dirty="0" smtClean="0"/>
            <a:t>Los pobladores indican que el agua </a:t>
          </a:r>
          <a:r>
            <a:rPr lang="es-ES" sz="1800" baseline="0" dirty="0" smtClean="0"/>
            <a:t>potable que recibe no es suficiente</a:t>
          </a:r>
          <a:endParaRPr lang="es-ES" sz="1800" dirty="0"/>
        </a:p>
      </dgm:t>
    </dgm:pt>
    <dgm:pt modelId="{48242E08-C07C-43F5-924D-EE33476D6062}" type="parTrans" cxnId="{DA615132-1A03-4882-8DB3-4E416F3D86F0}">
      <dgm:prSet/>
      <dgm:spPr/>
      <dgm:t>
        <a:bodyPr/>
        <a:lstStyle/>
        <a:p>
          <a:endParaRPr lang="es-ES"/>
        </a:p>
      </dgm:t>
    </dgm:pt>
    <dgm:pt modelId="{CE9E6BCA-60A3-4964-90BE-93C6EB329127}" type="sibTrans" cxnId="{DA615132-1A03-4882-8DB3-4E416F3D86F0}">
      <dgm:prSet/>
      <dgm:spPr/>
      <dgm:t>
        <a:bodyPr/>
        <a:lstStyle/>
        <a:p>
          <a:endParaRPr lang="es-ES"/>
        </a:p>
      </dgm:t>
    </dgm:pt>
    <dgm:pt modelId="{A19B7EDA-C899-437D-84BA-CA00B33CCE65}">
      <dgm:prSet custT="1"/>
      <dgm:spPr/>
      <dgm:t>
        <a:bodyPr/>
        <a:lstStyle/>
        <a:p>
          <a:r>
            <a:rPr lang="es-EC" sz="2000" b="0" dirty="0" smtClean="0"/>
            <a:t>Cuenta con el servicio de agua potable 5 a 6 días por la semana</a:t>
          </a:r>
          <a:endParaRPr lang="es-EC" sz="2000" b="0" dirty="0"/>
        </a:p>
      </dgm:t>
    </dgm:pt>
    <dgm:pt modelId="{35452E8B-5657-4382-BC1E-C96134BD1BC5}" type="parTrans" cxnId="{B5456365-D49D-4FF5-B242-5249DB2A2411}">
      <dgm:prSet/>
      <dgm:spPr/>
      <dgm:t>
        <a:bodyPr/>
        <a:lstStyle/>
        <a:p>
          <a:endParaRPr lang="es-EC"/>
        </a:p>
      </dgm:t>
    </dgm:pt>
    <dgm:pt modelId="{C5306790-2E5A-4C14-B3AB-3A2C6769266A}" type="sibTrans" cxnId="{B5456365-D49D-4FF5-B242-5249DB2A2411}">
      <dgm:prSet/>
      <dgm:spPr/>
      <dgm:t>
        <a:bodyPr/>
        <a:lstStyle/>
        <a:p>
          <a:endParaRPr lang="es-EC"/>
        </a:p>
      </dgm:t>
    </dgm:pt>
    <dgm:pt modelId="{EF075E9A-84BA-4729-8FA2-E3FEAA01E156}">
      <dgm:prSet custT="1"/>
      <dgm:spPr/>
      <dgm:t>
        <a:bodyPr/>
        <a:lstStyle/>
        <a:p>
          <a:r>
            <a:rPr lang="es-EC" sz="1800" b="1" dirty="0" smtClean="0"/>
            <a:t>28%  </a:t>
          </a:r>
          <a:r>
            <a:rPr lang="es-EC" sz="1800" dirty="0" smtClean="0"/>
            <a:t>1$ - 3$  / </a:t>
          </a:r>
          <a:r>
            <a:rPr lang="es-EC" sz="1800" b="1" dirty="0" smtClean="0"/>
            <a:t>45%   </a:t>
          </a:r>
          <a:r>
            <a:rPr lang="es-EC" sz="1800" dirty="0" smtClean="0"/>
            <a:t>4$ - 6$  / </a:t>
          </a:r>
          <a:r>
            <a:rPr lang="es-EC" sz="1800" b="1" dirty="0" smtClean="0"/>
            <a:t>16%   </a:t>
          </a:r>
          <a:r>
            <a:rPr lang="es-EC" sz="1800" dirty="0" smtClean="0"/>
            <a:t>7$ - 9$   / </a:t>
          </a:r>
          <a:r>
            <a:rPr lang="es-EC" sz="1800" b="1" dirty="0" smtClean="0"/>
            <a:t>11%  </a:t>
          </a:r>
          <a:r>
            <a:rPr lang="es-EC" sz="1800" dirty="0" smtClean="0"/>
            <a:t>11$ - 13$</a:t>
          </a:r>
          <a:endParaRPr lang="es-EC" sz="1800" dirty="0"/>
        </a:p>
      </dgm:t>
    </dgm:pt>
    <dgm:pt modelId="{D0D48C75-77CA-4738-B9C3-55BB18785545}" type="parTrans" cxnId="{B39F0F4A-22EB-49FD-979C-59074D9BD741}">
      <dgm:prSet/>
      <dgm:spPr/>
      <dgm:t>
        <a:bodyPr/>
        <a:lstStyle/>
        <a:p>
          <a:endParaRPr lang="es-EC"/>
        </a:p>
      </dgm:t>
    </dgm:pt>
    <dgm:pt modelId="{4436C1D1-0D89-4C49-8088-CFB50C884ADA}" type="sibTrans" cxnId="{B39F0F4A-22EB-49FD-979C-59074D9BD741}">
      <dgm:prSet/>
      <dgm:spPr/>
      <dgm:t>
        <a:bodyPr/>
        <a:lstStyle/>
        <a:p>
          <a:endParaRPr lang="es-EC"/>
        </a:p>
      </dgm:t>
    </dgm:pt>
    <dgm:pt modelId="{07AC2845-07A4-4243-97E2-A82D980194BB}">
      <dgm:prSet custT="1"/>
      <dgm:spPr/>
      <dgm:t>
        <a:bodyPr/>
        <a:lstStyle/>
        <a:p>
          <a:r>
            <a:rPr lang="es-EC" sz="1900" b="1" dirty="0" smtClean="0"/>
            <a:t>47% </a:t>
          </a:r>
          <a:r>
            <a:rPr lang="es-EC" sz="1900" dirty="0" smtClean="0"/>
            <a:t>Cortes por lluvia / </a:t>
          </a:r>
          <a:r>
            <a:rPr lang="es-EC" sz="1900" b="1" dirty="0" smtClean="0"/>
            <a:t>18% </a:t>
          </a:r>
          <a:r>
            <a:rPr lang="es-EC" sz="1900" dirty="0" smtClean="0"/>
            <a:t>Cortes nocturnos / </a:t>
          </a:r>
          <a:r>
            <a:rPr lang="es-EC" sz="1900" b="1" dirty="0" smtClean="0"/>
            <a:t>35% </a:t>
          </a:r>
          <a:r>
            <a:rPr lang="es-EC" sz="1900" dirty="0" smtClean="0"/>
            <a:t>Intermitente</a:t>
          </a:r>
          <a:endParaRPr lang="es-EC" sz="1900" dirty="0"/>
        </a:p>
      </dgm:t>
    </dgm:pt>
    <dgm:pt modelId="{75FA36A3-42E0-48ED-AA71-4782D34BDDCC}" type="parTrans" cxnId="{D8DB65A5-BA58-4E94-89EF-CFD1F92AA191}">
      <dgm:prSet/>
      <dgm:spPr/>
      <dgm:t>
        <a:bodyPr/>
        <a:lstStyle/>
        <a:p>
          <a:endParaRPr lang="es-EC"/>
        </a:p>
      </dgm:t>
    </dgm:pt>
    <dgm:pt modelId="{A4404874-DEE6-4FEA-AAA2-54BECA18020E}" type="sibTrans" cxnId="{D8DB65A5-BA58-4E94-89EF-CFD1F92AA191}">
      <dgm:prSet/>
      <dgm:spPr/>
      <dgm:t>
        <a:bodyPr/>
        <a:lstStyle/>
        <a:p>
          <a:endParaRPr lang="es-EC"/>
        </a:p>
      </dgm:t>
    </dgm:pt>
    <dgm:pt modelId="{50160984-AE7F-423B-81B0-FF0D2255B7E4}" type="pres">
      <dgm:prSet presAssocID="{1DB17B7E-9436-4286-B9A5-D99F93F25668}" presName="Name0" presStyleCnt="0">
        <dgm:presLayoutVars>
          <dgm:chMax val="7"/>
          <dgm:chPref val="7"/>
          <dgm:dir/>
        </dgm:presLayoutVars>
      </dgm:prSet>
      <dgm:spPr/>
      <dgm:t>
        <a:bodyPr/>
        <a:lstStyle/>
        <a:p>
          <a:endParaRPr lang="es-EC"/>
        </a:p>
      </dgm:t>
    </dgm:pt>
    <dgm:pt modelId="{B353D877-6A39-4D4A-9FC5-46E963C4B4C0}" type="pres">
      <dgm:prSet presAssocID="{1DB17B7E-9436-4286-B9A5-D99F93F25668}" presName="Name1" presStyleCnt="0"/>
      <dgm:spPr/>
      <dgm:t>
        <a:bodyPr/>
        <a:lstStyle/>
        <a:p>
          <a:endParaRPr lang="es-EC"/>
        </a:p>
      </dgm:t>
    </dgm:pt>
    <dgm:pt modelId="{CA1C91EE-1786-4483-B411-88609F97370E}" type="pres">
      <dgm:prSet presAssocID="{1DB17B7E-9436-4286-B9A5-D99F93F25668}" presName="cycle" presStyleCnt="0"/>
      <dgm:spPr/>
      <dgm:t>
        <a:bodyPr/>
        <a:lstStyle/>
        <a:p>
          <a:endParaRPr lang="es-EC"/>
        </a:p>
      </dgm:t>
    </dgm:pt>
    <dgm:pt modelId="{48B75E4B-9822-4431-941A-596067144C28}" type="pres">
      <dgm:prSet presAssocID="{1DB17B7E-9436-4286-B9A5-D99F93F25668}" presName="srcNode" presStyleLbl="node1" presStyleIdx="0" presStyleCnt="5"/>
      <dgm:spPr/>
      <dgm:t>
        <a:bodyPr/>
        <a:lstStyle/>
        <a:p>
          <a:endParaRPr lang="es-EC"/>
        </a:p>
      </dgm:t>
    </dgm:pt>
    <dgm:pt modelId="{41F07BDA-3C2F-4675-9F40-1070CE3B9420}" type="pres">
      <dgm:prSet presAssocID="{1DB17B7E-9436-4286-B9A5-D99F93F25668}" presName="conn" presStyleLbl="parChTrans1D2" presStyleIdx="0" presStyleCnt="1"/>
      <dgm:spPr/>
      <dgm:t>
        <a:bodyPr/>
        <a:lstStyle/>
        <a:p>
          <a:endParaRPr lang="es-EC"/>
        </a:p>
      </dgm:t>
    </dgm:pt>
    <dgm:pt modelId="{AC207548-D80F-41CD-925A-388E109088AF}" type="pres">
      <dgm:prSet presAssocID="{1DB17B7E-9436-4286-B9A5-D99F93F25668}" presName="extraNode" presStyleLbl="node1" presStyleIdx="0" presStyleCnt="5"/>
      <dgm:spPr/>
      <dgm:t>
        <a:bodyPr/>
        <a:lstStyle/>
        <a:p>
          <a:endParaRPr lang="es-EC"/>
        </a:p>
      </dgm:t>
    </dgm:pt>
    <dgm:pt modelId="{DA3FE464-3A67-4392-A3EC-1EFAB58EAB5B}" type="pres">
      <dgm:prSet presAssocID="{1DB17B7E-9436-4286-B9A5-D99F93F25668}" presName="dstNode" presStyleLbl="node1" presStyleIdx="0" presStyleCnt="5"/>
      <dgm:spPr/>
      <dgm:t>
        <a:bodyPr/>
        <a:lstStyle/>
        <a:p>
          <a:endParaRPr lang="es-EC"/>
        </a:p>
      </dgm:t>
    </dgm:pt>
    <dgm:pt modelId="{0CDA0B03-569F-4EEC-95AA-38F0B3BC589D}" type="pres">
      <dgm:prSet presAssocID="{2180AF43-430F-421C-A644-0BB019822E51}" presName="text_1" presStyleLbl="node1" presStyleIdx="0" presStyleCnt="5">
        <dgm:presLayoutVars>
          <dgm:bulletEnabled val="1"/>
        </dgm:presLayoutVars>
      </dgm:prSet>
      <dgm:spPr/>
      <dgm:t>
        <a:bodyPr/>
        <a:lstStyle/>
        <a:p>
          <a:endParaRPr lang="es-ES"/>
        </a:p>
      </dgm:t>
    </dgm:pt>
    <dgm:pt modelId="{B1C63043-A014-4B86-9D16-0E3EBE4771C3}" type="pres">
      <dgm:prSet presAssocID="{2180AF43-430F-421C-A644-0BB019822E51}" presName="accent_1" presStyleCnt="0"/>
      <dgm:spPr/>
      <dgm:t>
        <a:bodyPr/>
        <a:lstStyle/>
        <a:p>
          <a:endParaRPr lang="es-EC"/>
        </a:p>
      </dgm:t>
    </dgm:pt>
    <dgm:pt modelId="{92DAA4D5-B2A7-47B7-86D6-06FBCED3FBC8}" type="pres">
      <dgm:prSet presAssocID="{2180AF43-430F-421C-A644-0BB019822E51}" presName="accentRepeatNode" presStyleLbl="solidFgAcc1" presStyleIdx="0" presStyleCnt="5"/>
      <dgm:spPr/>
      <dgm:t>
        <a:bodyPr/>
        <a:lstStyle/>
        <a:p>
          <a:endParaRPr lang="es-EC"/>
        </a:p>
      </dgm:t>
    </dgm:pt>
    <dgm:pt modelId="{DAB3F23C-F3D7-4B36-BA15-E2734E628A89}" type="pres">
      <dgm:prSet presAssocID="{74279160-27B1-4DCA-A6FA-368F57F62A52}" presName="text_2" presStyleLbl="node1" presStyleIdx="1" presStyleCnt="5" custScaleY="134537" custLinFactNeighborX="260" custLinFactNeighborY="5865">
        <dgm:presLayoutVars>
          <dgm:bulletEnabled val="1"/>
        </dgm:presLayoutVars>
      </dgm:prSet>
      <dgm:spPr/>
      <dgm:t>
        <a:bodyPr/>
        <a:lstStyle/>
        <a:p>
          <a:endParaRPr lang="es-ES"/>
        </a:p>
      </dgm:t>
    </dgm:pt>
    <dgm:pt modelId="{556415C0-9406-4FB0-9296-6CC99230A42E}" type="pres">
      <dgm:prSet presAssocID="{74279160-27B1-4DCA-A6FA-368F57F62A52}" presName="accent_2" presStyleCnt="0"/>
      <dgm:spPr/>
      <dgm:t>
        <a:bodyPr/>
        <a:lstStyle/>
        <a:p>
          <a:endParaRPr lang="es-EC"/>
        </a:p>
      </dgm:t>
    </dgm:pt>
    <dgm:pt modelId="{827AB739-C8B2-4152-83AE-06186A4E7924}" type="pres">
      <dgm:prSet presAssocID="{74279160-27B1-4DCA-A6FA-368F57F62A52}" presName="accentRepeatNode" presStyleLbl="solidFgAcc1" presStyleIdx="1" presStyleCnt="5"/>
      <dgm:spPr/>
      <dgm:t>
        <a:bodyPr/>
        <a:lstStyle/>
        <a:p>
          <a:endParaRPr lang="es-EC"/>
        </a:p>
      </dgm:t>
    </dgm:pt>
    <dgm:pt modelId="{3A404435-EF03-48E8-820C-72D2772FF1D1}" type="pres">
      <dgm:prSet presAssocID="{5084AF06-EE37-4571-B11B-BBD934ED2206}" presName="text_3" presStyleLbl="node1" presStyleIdx="2" presStyleCnt="5" custScaleY="125111" custLinFactNeighborX="-196">
        <dgm:presLayoutVars>
          <dgm:bulletEnabled val="1"/>
        </dgm:presLayoutVars>
      </dgm:prSet>
      <dgm:spPr/>
      <dgm:t>
        <a:bodyPr/>
        <a:lstStyle/>
        <a:p>
          <a:endParaRPr lang="es-ES"/>
        </a:p>
      </dgm:t>
    </dgm:pt>
    <dgm:pt modelId="{A73E5DEF-5DEC-48EE-8801-99703CA4E2D2}" type="pres">
      <dgm:prSet presAssocID="{5084AF06-EE37-4571-B11B-BBD934ED2206}" presName="accent_3" presStyleCnt="0"/>
      <dgm:spPr/>
      <dgm:t>
        <a:bodyPr/>
        <a:lstStyle/>
        <a:p>
          <a:endParaRPr lang="es-EC"/>
        </a:p>
      </dgm:t>
    </dgm:pt>
    <dgm:pt modelId="{0CAB6807-D8D0-4228-8964-B408B3489BC1}" type="pres">
      <dgm:prSet presAssocID="{5084AF06-EE37-4571-B11B-BBD934ED2206}" presName="accentRepeatNode" presStyleLbl="solidFgAcc1" presStyleIdx="2" presStyleCnt="5"/>
      <dgm:spPr/>
      <dgm:t>
        <a:bodyPr/>
        <a:lstStyle/>
        <a:p>
          <a:endParaRPr lang="es-EC"/>
        </a:p>
      </dgm:t>
    </dgm:pt>
    <dgm:pt modelId="{D6268C90-9220-45E9-9395-5F30F31EA958}" type="pres">
      <dgm:prSet presAssocID="{39061EED-DA3F-4603-9552-A814D1C01E13}" presName="text_4" presStyleLbl="node1" presStyleIdx="3" presStyleCnt="5" custLinFactNeighborX="-514">
        <dgm:presLayoutVars>
          <dgm:bulletEnabled val="1"/>
        </dgm:presLayoutVars>
      </dgm:prSet>
      <dgm:spPr/>
      <dgm:t>
        <a:bodyPr/>
        <a:lstStyle/>
        <a:p>
          <a:endParaRPr lang="es-ES"/>
        </a:p>
      </dgm:t>
    </dgm:pt>
    <dgm:pt modelId="{381FF595-7A81-4173-91C1-54B1ABC0A7AB}" type="pres">
      <dgm:prSet presAssocID="{39061EED-DA3F-4603-9552-A814D1C01E13}" presName="accent_4" presStyleCnt="0"/>
      <dgm:spPr/>
      <dgm:t>
        <a:bodyPr/>
        <a:lstStyle/>
        <a:p>
          <a:endParaRPr lang="es-EC"/>
        </a:p>
      </dgm:t>
    </dgm:pt>
    <dgm:pt modelId="{5277E14F-65C9-4C39-B8D0-234F5EE61C0D}" type="pres">
      <dgm:prSet presAssocID="{39061EED-DA3F-4603-9552-A814D1C01E13}" presName="accentRepeatNode" presStyleLbl="solidFgAcc1" presStyleIdx="3" presStyleCnt="5"/>
      <dgm:spPr/>
      <dgm:t>
        <a:bodyPr/>
        <a:lstStyle/>
        <a:p>
          <a:endParaRPr lang="es-EC"/>
        </a:p>
      </dgm:t>
    </dgm:pt>
    <dgm:pt modelId="{15DECB44-E5BB-4F74-9018-E4AAED489987}" type="pres">
      <dgm:prSet presAssocID="{A19B7EDA-C899-437D-84BA-CA00B33CCE65}" presName="text_5" presStyleLbl="node1" presStyleIdx="4" presStyleCnt="5">
        <dgm:presLayoutVars>
          <dgm:bulletEnabled val="1"/>
        </dgm:presLayoutVars>
      </dgm:prSet>
      <dgm:spPr/>
      <dgm:t>
        <a:bodyPr/>
        <a:lstStyle/>
        <a:p>
          <a:endParaRPr lang="es-EC"/>
        </a:p>
      </dgm:t>
    </dgm:pt>
    <dgm:pt modelId="{25189A6F-9F63-4A99-A59E-87B855E95D8F}" type="pres">
      <dgm:prSet presAssocID="{A19B7EDA-C899-437D-84BA-CA00B33CCE65}" presName="accent_5" presStyleCnt="0"/>
      <dgm:spPr/>
      <dgm:t>
        <a:bodyPr/>
        <a:lstStyle/>
        <a:p>
          <a:endParaRPr lang="es-EC"/>
        </a:p>
      </dgm:t>
    </dgm:pt>
    <dgm:pt modelId="{18F1FF9C-8D12-46BC-9CC1-6EE9737273FE}" type="pres">
      <dgm:prSet presAssocID="{A19B7EDA-C899-437D-84BA-CA00B33CCE65}" presName="accentRepeatNode" presStyleLbl="solidFgAcc1" presStyleIdx="4" presStyleCnt="5"/>
      <dgm:spPr/>
      <dgm:t>
        <a:bodyPr/>
        <a:lstStyle/>
        <a:p>
          <a:endParaRPr lang="es-EC"/>
        </a:p>
      </dgm:t>
    </dgm:pt>
  </dgm:ptLst>
  <dgm:cxnLst>
    <dgm:cxn modelId="{2E119CE4-854D-4DF8-88A1-4BAB0EFEC97F}" type="presOf" srcId="{2180AF43-430F-421C-A644-0BB019822E51}" destId="{0CDA0B03-569F-4EEC-95AA-38F0B3BC589D}" srcOrd="0" destOrd="0" presId="urn:microsoft.com/office/officeart/2008/layout/VerticalCurvedList"/>
    <dgm:cxn modelId="{930FA826-81E7-4176-B18C-509199FB3167}" type="presOf" srcId="{EEC00C9B-1BE3-41D5-B9D5-9372F90B5951}" destId="{41F07BDA-3C2F-4675-9F40-1070CE3B9420}" srcOrd="0" destOrd="0" presId="urn:microsoft.com/office/officeart/2008/layout/VerticalCurvedList"/>
    <dgm:cxn modelId="{0A6A560B-0541-4AF1-81DB-BA9D7ECBEC2F}" type="presOf" srcId="{1DB17B7E-9436-4286-B9A5-D99F93F25668}" destId="{50160984-AE7F-423B-81B0-FF0D2255B7E4}" srcOrd="0" destOrd="0" presId="urn:microsoft.com/office/officeart/2008/layout/VerticalCurvedList"/>
    <dgm:cxn modelId="{F6B90C12-DC05-4E26-A680-058CC16C7153}" srcId="{1DB17B7E-9436-4286-B9A5-D99F93F25668}" destId="{5084AF06-EE37-4571-B11B-BBD934ED2206}" srcOrd="2" destOrd="0" parTransId="{B386D7E6-3BB3-4D52-8257-6B5C29B11507}" sibTransId="{45FC51E6-A89A-4998-804E-B37FB05DAFB1}"/>
    <dgm:cxn modelId="{D8DB65A5-BA58-4E94-89EF-CFD1F92AA191}" srcId="{5084AF06-EE37-4571-B11B-BBD934ED2206}" destId="{07AC2845-07A4-4243-97E2-A82D980194BB}" srcOrd="0" destOrd="0" parTransId="{75FA36A3-42E0-48ED-AA71-4782D34BDDCC}" sibTransId="{A4404874-DEE6-4FEA-AAA2-54BECA18020E}"/>
    <dgm:cxn modelId="{D4159E33-7FA2-4D24-916F-6408FFA3774E}" type="presOf" srcId="{39061EED-DA3F-4603-9552-A814D1C01E13}" destId="{D6268C90-9220-45E9-9395-5F30F31EA958}" srcOrd="0" destOrd="0" presId="urn:microsoft.com/office/officeart/2008/layout/VerticalCurvedList"/>
    <dgm:cxn modelId="{511E4682-46A8-41A8-B41B-DACEB27CE40D}" type="presOf" srcId="{74279160-27B1-4DCA-A6FA-368F57F62A52}" destId="{DAB3F23C-F3D7-4B36-BA15-E2734E628A89}" srcOrd="0" destOrd="0" presId="urn:microsoft.com/office/officeart/2008/layout/VerticalCurvedList"/>
    <dgm:cxn modelId="{B5456365-D49D-4FF5-B242-5249DB2A2411}" srcId="{1DB17B7E-9436-4286-B9A5-D99F93F25668}" destId="{A19B7EDA-C899-437D-84BA-CA00B33CCE65}" srcOrd="4" destOrd="0" parTransId="{35452E8B-5657-4382-BC1E-C96134BD1BC5}" sibTransId="{C5306790-2E5A-4C14-B3AB-3A2C6769266A}"/>
    <dgm:cxn modelId="{B39F0F4A-22EB-49FD-979C-59074D9BD741}" srcId="{74279160-27B1-4DCA-A6FA-368F57F62A52}" destId="{EF075E9A-84BA-4729-8FA2-E3FEAA01E156}" srcOrd="0" destOrd="0" parTransId="{D0D48C75-77CA-4738-B9C3-55BB18785545}" sibTransId="{4436C1D1-0D89-4C49-8088-CFB50C884ADA}"/>
    <dgm:cxn modelId="{F03E8C56-B69F-439E-BFD4-CFB814403939}" type="presOf" srcId="{EF075E9A-84BA-4729-8FA2-E3FEAA01E156}" destId="{DAB3F23C-F3D7-4B36-BA15-E2734E628A89}" srcOrd="0" destOrd="1" presId="urn:microsoft.com/office/officeart/2008/layout/VerticalCurvedList"/>
    <dgm:cxn modelId="{DD398C2C-8832-4BD2-81FF-14DBF38A1A39}" srcId="{1DB17B7E-9436-4286-B9A5-D99F93F25668}" destId="{2180AF43-430F-421C-A644-0BB019822E51}" srcOrd="0" destOrd="0" parTransId="{D48B3D62-9490-4B67-BDCA-C19A7505C42A}" sibTransId="{EEC00C9B-1BE3-41D5-B9D5-9372F90B5951}"/>
    <dgm:cxn modelId="{081AE494-A8FF-44CD-9BE5-8999C1D8753B}" type="presOf" srcId="{5084AF06-EE37-4571-B11B-BBD934ED2206}" destId="{3A404435-EF03-48E8-820C-72D2772FF1D1}" srcOrd="0" destOrd="0" presId="urn:microsoft.com/office/officeart/2008/layout/VerticalCurvedList"/>
    <dgm:cxn modelId="{DA615132-1A03-4882-8DB3-4E416F3D86F0}" srcId="{1DB17B7E-9436-4286-B9A5-D99F93F25668}" destId="{39061EED-DA3F-4603-9552-A814D1C01E13}" srcOrd="3" destOrd="0" parTransId="{48242E08-C07C-43F5-924D-EE33476D6062}" sibTransId="{CE9E6BCA-60A3-4964-90BE-93C6EB329127}"/>
    <dgm:cxn modelId="{3C0D911C-C921-4308-A8A9-BB58CC9C4D24}" type="presOf" srcId="{A19B7EDA-C899-437D-84BA-CA00B33CCE65}" destId="{15DECB44-E5BB-4F74-9018-E4AAED489987}" srcOrd="0" destOrd="0" presId="urn:microsoft.com/office/officeart/2008/layout/VerticalCurvedList"/>
    <dgm:cxn modelId="{3AAC2871-67C8-47E1-B535-D9EECFA75F11}" type="presOf" srcId="{07AC2845-07A4-4243-97E2-A82D980194BB}" destId="{3A404435-EF03-48E8-820C-72D2772FF1D1}" srcOrd="0" destOrd="1" presId="urn:microsoft.com/office/officeart/2008/layout/VerticalCurvedList"/>
    <dgm:cxn modelId="{31DC8625-15A2-4B1A-8FAB-7F7CDCE4508A}" srcId="{1DB17B7E-9436-4286-B9A5-D99F93F25668}" destId="{74279160-27B1-4DCA-A6FA-368F57F62A52}" srcOrd="1" destOrd="0" parTransId="{DC522641-B701-445F-B958-0D68A755DBBF}" sibTransId="{F47D5B33-D563-4CA5-B685-57362C000669}"/>
    <dgm:cxn modelId="{8CEEEFE4-4F5B-4910-93E7-5B90A4D50FF2}" type="presParOf" srcId="{50160984-AE7F-423B-81B0-FF0D2255B7E4}" destId="{B353D877-6A39-4D4A-9FC5-46E963C4B4C0}" srcOrd="0" destOrd="0" presId="urn:microsoft.com/office/officeart/2008/layout/VerticalCurvedList"/>
    <dgm:cxn modelId="{E17AFFF8-2892-491A-BECF-A22C1D637165}" type="presParOf" srcId="{B353D877-6A39-4D4A-9FC5-46E963C4B4C0}" destId="{CA1C91EE-1786-4483-B411-88609F97370E}" srcOrd="0" destOrd="0" presId="urn:microsoft.com/office/officeart/2008/layout/VerticalCurvedList"/>
    <dgm:cxn modelId="{F7251431-5905-4C4F-8776-03F9806E5D8B}" type="presParOf" srcId="{CA1C91EE-1786-4483-B411-88609F97370E}" destId="{48B75E4B-9822-4431-941A-596067144C28}" srcOrd="0" destOrd="0" presId="urn:microsoft.com/office/officeart/2008/layout/VerticalCurvedList"/>
    <dgm:cxn modelId="{100901D0-C737-41A7-B7BF-061139833D81}" type="presParOf" srcId="{CA1C91EE-1786-4483-B411-88609F97370E}" destId="{41F07BDA-3C2F-4675-9F40-1070CE3B9420}" srcOrd="1" destOrd="0" presId="urn:microsoft.com/office/officeart/2008/layout/VerticalCurvedList"/>
    <dgm:cxn modelId="{87DC7CEB-DB72-4131-AF7B-D5055A96E3F6}" type="presParOf" srcId="{CA1C91EE-1786-4483-B411-88609F97370E}" destId="{AC207548-D80F-41CD-925A-388E109088AF}" srcOrd="2" destOrd="0" presId="urn:microsoft.com/office/officeart/2008/layout/VerticalCurvedList"/>
    <dgm:cxn modelId="{3010D2D6-640F-44AF-97FA-6B45BD6BD652}" type="presParOf" srcId="{CA1C91EE-1786-4483-B411-88609F97370E}" destId="{DA3FE464-3A67-4392-A3EC-1EFAB58EAB5B}" srcOrd="3" destOrd="0" presId="urn:microsoft.com/office/officeart/2008/layout/VerticalCurvedList"/>
    <dgm:cxn modelId="{2B4691B1-46DD-4A0D-A583-70AE14E49C38}" type="presParOf" srcId="{B353D877-6A39-4D4A-9FC5-46E963C4B4C0}" destId="{0CDA0B03-569F-4EEC-95AA-38F0B3BC589D}" srcOrd="1" destOrd="0" presId="urn:microsoft.com/office/officeart/2008/layout/VerticalCurvedList"/>
    <dgm:cxn modelId="{A3BB1064-CB31-4252-A102-7BD058BD81B4}" type="presParOf" srcId="{B353D877-6A39-4D4A-9FC5-46E963C4B4C0}" destId="{B1C63043-A014-4B86-9D16-0E3EBE4771C3}" srcOrd="2" destOrd="0" presId="urn:microsoft.com/office/officeart/2008/layout/VerticalCurvedList"/>
    <dgm:cxn modelId="{54B3BC8A-4D55-44C7-88F7-22BBADD757E6}" type="presParOf" srcId="{B1C63043-A014-4B86-9D16-0E3EBE4771C3}" destId="{92DAA4D5-B2A7-47B7-86D6-06FBCED3FBC8}" srcOrd="0" destOrd="0" presId="urn:microsoft.com/office/officeart/2008/layout/VerticalCurvedList"/>
    <dgm:cxn modelId="{07FC4DFE-0E22-4C28-9050-7027E9B5B082}" type="presParOf" srcId="{B353D877-6A39-4D4A-9FC5-46E963C4B4C0}" destId="{DAB3F23C-F3D7-4B36-BA15-E2734E628A89}" srcOrd="3" destOrd="0" presId="urn:microsoft.com/office/officeart/2008/layout/VerticalCurvedList"/>
    <dgm:cxn modelId="{91CF63CA-2FFE-40EA-B833-D8323563DE35}" type="presParOf" srcId="{B353D877-6A39-4D4A-9FC5-46E963C4B4C0}" destId="{556415C0-9406-4FB0-9296-6CC99230A42E}" srcOrd="4" destOrd="0" presId="urn:microsoft.com/office/officeart/2008/layout/VerticalCurvedList"/>
    <dgm:cxn modelId="{6DF952FA-F07D-4A48-B850-DE2C110BAEC1}" type="presParOf" srcId="{556415C0-9406-4FB0-9296-6CC99230A42E}" destId="{827AB739-C8B2-4152-83AE-06186A4E7924}" srcOrd="0" destOrd="0" presId="urn:microsoft.com/office/officeart/2008/layout/VerticalCurvedList"/>
    <dgm:cxn modelId="{5FE29CD5-8036-4D6B-86C9-61D659AAE1E6}" type="presParOf" srcId="{B353D877-6A39-4D4A-9FC5-46E963C4B4C0}" destId="{3A404435-EF03-48E8-820C-72D2772FF1D1}" srcOrd="5" destOrd="0" presId="urn:microsoft.com/office/officeart/2008/layout/VerticalCurvedList"/>
    <dgm:cxn modelId="{0AB4683E-0C98-4801-A2F7-BAA9EB9BB769}" type="presParOf" srcId="{B353D877-6A39-4D4A-9FC5-46E963C4B4C0}" destId="{A73E5DEF-5DEC-48EE-8801-99703CA4E2D2}" srcOrd="6" destOrd="0" presId="urn:microsoft.com/office/officeart/2008/layout/VerticalCurvedList"/>
    <dgm:cxn modelId="{DE3A956A-E3C4-4162-A2D7-8184E6B9485C}" type="presParOf" srcId="{A73E5DEF-5DEC-48EE-8801-99703CA4E2D2}" destId="{0CAB6807-D8D0-4228-8964-B408B3489BC1}" srcOrd="0" destOrd="0" presId="urn:microsoft.com/office/officeart/2008/layout/VerticalCurvedList"/>
    <dgm:cxn modelId="{F2860D18-5DB7-42EE-92F7-63A58E455A05}" type="presParOf" srcId="{B353D877-6A39-4D4A-9FC5-46E963C4B4C0}" destId="{D6268C90-9220-45E9-9395-5F30F31EA958}" srcOrd="7" destOrd="0" presId="urn:microsoft.com/office/officeart/2008/layout/VerticalCurvedList"/>
    <dgm:cxn modelId="{252F6670-0FEA-4B28-8388-379AF0B0CDCB}" type="presParOf" srcId="{B353D877-6A39-4D4A-9FC5-46E963C4B4C0}" destId="{381FF595-7A81-4173-91C1-54B1ABC0A7AB}" srcOrd="8" destOrd="0" presId="urn:microsoft.com/office/officeart/2008/layout/VerticalCurvedList"/>
    <dgm:cxn modelId="{A94FBD1C-F9C5-4780-8FA0-8B44CE3110DD}" type="presParOf" srcId="{381FF595-7A81-4173-91C1-54B1ABC0A7AB}" destId="{5277E14F-65C9-4C39-B8D0-234F5EE61C0D}" srcOrd="0" destOrd="0" presId="urn:microsoft.com/office/officeart/2008/layout/VerticalCurvedList"/>
    <dgm:cxn modelId="{47CC8997-816E-4611-B434-83AB7CC116B8}" type="presParOf" srcId="{B353D877-6A39-4D4A-9FC5-46E963C4B4C0}" destId="{15DECB44-E5BB-4F74-9018-E4AAED489987}" srcOrd="9" destOrd="0" presId="urn:microsoft.com/office/officeart/2008/layout/VerticalCurvedList"/>
    <dgm:cxn modelId="{2070E9C4-8FBA-4CD0-89AD-380F17F541A2}" type="presParOf" srcId="{B353D877-6A39-4D4A-9FC5-46E963C4B4C0}" destId="{25189A6F-9F63-4A99-A59E-87B855E95D8F}" srcOrd="10" destOrd="0" presId="urn:microsoft.com/office/officeart/2008/layout/VerticalCurvedList"/>
    <dgm:cxn modelId="{8D623937-96B0-4CC9-9CB6-01F1770049F2}" type="presParOf" srcId="{25189A6F-9F63-4A99-A59E-87B855E95D8F}" destId="{18F1FF9C-8D12-46BC-9CC1-6EE9737273F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AFAE21-EE7F-4B50-AC1F-27B2FC18709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285F91A3-C4FC-45AD-BFD6-07AABCFF7E7F}">
      <dgm:prSet phldrT="[Texto]" custT="1"/>
      <dgm:spPr/>
      <dgm:t>
        <a:bodyPr/>
        <a:lstStyle/>
        <a:p>
          <a:r>
            <a:rPr lang="es-EC" sz="2000" b="1" dirty="0" smtClean="0"/>
            <a:t>CRITERIOS</a:t>
          </a:r>
          <a:endParaRPr lang="es-EC" sz="2000" b="1" dirty="0"/>
        </a:p>
      </dgm:t>
    </dgm:pt>
    <dgm:pt modelId="{3D5345DE-734E-4F31-8932-360610840DF1}" type="parTrans" cxnId="{0E2F5219-6E00-43AE-82EA-6C0F84289FD8}">
      <dgm:prSet/>
      <dgm:spPr/>
      <dgm:t>
        <a:bodyPr/>
        <a:lstStyle/>
        <a:p>
          <a:endParaRPr lang="es-EC" sz="2000"/>
        </a:p>
      </dgm:t>
    </dgm:pt>
    <dgm:pt modelId="{5EF4D464-90F3-4556-A98C-FD121818FCC7}" type="sibTrans" cxnId="{0E2F5219-6E00-43AE-82EA-6C0F84289FD8}">
      <dgm:prSet/>
      <dgm:spPr/>
      <dgm:t>
        <a:bodyPr/>
        <a:lstStyle/>
        <a:p>
          <a:endParaRPr lang="es-EC" sz="2000"/>
        </a:p>
      </dgm:t>
    </dgm:pt>
    <dgm:pt modelId="{403032FD-2564-4908-9EAC-85AB430158DA}">
      <dgm:prSet phldrT="[Texto]" custT="1"/>
      <dgm:spPr/>
      <dgm:t>
        <a:bodyPr/>
        <a:lstStyle/>
        <a:p>
          <a:r>
            <a:rPr lang="es-EC" sz="2000" dirty="0" smtClean="0"/>
            <a:t>No debe afectar las presiones en la red </a:t>
          </a:r>
          <a:endParaRPr lang="es-EC" sz="2000" dirty="0"/>
        </a:p>
      </dgm:t>
    </dgm:pt>
    <dgm:pt modelId="{78C2E2BD-842D-4B77-B11A-01DA5CF33555}" type="parTrans" cxnId="{4BDE9701-91D1-4827-A25E-E81CB280FA6A}">
      <dgm:prSet/>
      <dgm:spPr/>
      <dgm:t>
        <a:bodyPr/>
        <a:lstStyle/>
        <a:p>
          <a:endParaRPr lang="es-EC" sz="2000"/>
        </a:p>
      </dgm:t>
    </dgm:pt>
    <dgm:pt modelId="{0ED75202-B665-4679-9E86-E8A9AAEE9A59}" type="sibTrans" cxnId="{4BDE9701-91D1-4827-A25E-E81CB280FA6A}">
      <dgm:prSet/>
      <dgm:spPr/>
      <dgm:t>
        <a:bodyPr/>
        <a:lstStyle/>
        <a:p>
          <a:endParaRPr lang="es-EC" sz="2000"/>
        </a:p>
      </dgm:t>
    </dgm:pt>
    <dgm:pt modelId="{FB5AFB72-E15A-421F-BD86-BACB62928A5A}">
      <dgm:prSet phldrT="[Texto]" custT="1"/>
      <dgm:spPr/>
      <dgm:t>
        <a:bodyPr/>
        <a:lstStyle/>
        <a:p>
          <a:r>
            <a:rPr lang="es-EC" sz="2000" dirty="0" smtClean="0"/>
            <a:t>No debe disminuir la calidad del agua </a:t>
          </a:r>
          <a:endParaRPr lang="es-EC" sz="2000" dirty="0"/>
        </a:p>
      </dgm:t>
    </dgm:pt>
    <dgm:pt modelId="{A768A037-1DE7-46C5-9C52-F3FD209359B4}" type="parTrans" cxnId="{4339665C-95A0-4841-9C60-F80F67220C27}">
      <dgm:prSet/>
      <dgm:spPr/>
      <dgm:t>
        <a:bodyPr/>
        <a:lstStyle/>
        <a:p>
          <a:endParaRPr lang="es-EC" sz="2000"/>
        </a:p>
      </dgm:t>
    </dgm:pt>
    <dgm:pt modelId="{519D6B70-4422-4544-BC4D-243F688BE4AD}" type="sibTrans" cxnId="{4339665C-95A0-4841-9C60-F80F67220C27}">
      <dgm:prSet/>
      <dgm:spPr/>
      <dgm:t>
        <a:bodyPr/>
        <a:lstStyle/>
        <a:p>
          <a:endParaRPr lang="es-EC" sz="2000"/>
        </a:p>
      </dgm:t>
    </dgm:pt>
    <dgm:pt modelId="{1E39A7E0-2F61-45EB-8C71-6280341339B8}">
      <dgm:prSet phldrT="[Texto]" custT="1"/>
      <dgm:spPr/>
      <dgm:t>
        <a:bodyPr/>
        <a:lstStyle/>
        <a:p>
          <a:r>
            <a:rPr lang="es-ES_tradnl" sz="2000" dirty="0" smtClean="0"/>
            <a:t>Localización rápida de fugas de agua en la red</a:t>
          </a:r>
          <a:endParaRPr lang="es-EC" sz="2000" dirty="0"/>
        </a:p>
      </dgm:t>
    </dgm:pt>
    <dgm:pt modelId="{E50822A6-57B3-45CA-BF96-F7A8D3261526}" type="parTrans" cxnId="{C58E988B-776C-4E94-B677-F1B164EEB41B}">
      <dgm:prSet/>
      <dgm:spPr/>
      <dgm:t>
        <a:bodyPr/>
        <a:lstStyle/>
        <a:p>
          <a:endParaRPr lang="es-EC" sz="2000"/>
        </a:p>
      </dgm:t>
    </dgm:pt>
    <dgm:pt modelId="{53CA6A41-639F-4563-8828-774B045FEC7D}" type="sibTrans" cxnId="{C58E988B-776C-4E94-B677-F1B164EEB41B}">
      <dgm:prSet/>
      <dgm:spPr/>
      <dgm:t>
        <a:bodyPr/>
        <a:lstStyle/>
        <a:p>
          <a:endParaRPr lang="es-EC" sz="2000"/>
        </a:p>
      </dgm:t>
    </dgm:pt>
    <dgm:pt modelId="{DF977509-85D2-44C3-9BDC-D5AE8C58E8C5}">
      <dgm:prSet phldrT="[Texto]" custT="1"/>
      <dgm:spPr/>
      <dgm:t>
        <a:bodyPr/>
        <a:lstStyle/>
        <a:p>
          <a:r>
            <a:rPr lang="es-EC" sz="2000" dirty="0" smtClean="0"/>
            <a:t>Monitoreo</a:t>
          </a:r>
          <a:endParaRPr lang="es-EC" sz="2000" dirty="0"/>
        </a:p>
      </dgm:t>
    </dgm:pt>
    <dgm:pt modelId="{DEADD51C-0CB2-41A7-9BC4-548768330817}" type="parTrans" cxnId="{BC892F20-2278-4CDA-9C0B-AA0C6118E2DF}">
      <dgm:prSet/>
      <dgm:spPr/>
      <dgm:t>
        <a:bodyPr/>
        <a:lstStyle/>
        <a:p>
          <a:endParaRPr lang="es-EC" sz="2000"/>
        </a:p>
      </dgm:t>
    </dgm:pt>
    <dgm:pt modelId="{04A8D403-3B49-4173-A035-44685CB7CD12}" type="sibTrans" cxnId="{BC892F20-2278-4CDA-9C0B-AA0C6118E2DF}">
      <dgm:prSet/>
      <dgm:spPr/>
      <dgm:t>
        <a:bodyPr/>
        <a:lstStyle/>
        <a:p>
          <a:endParaRPr lang="es-EC" sz="2000"/>
        </a:p>
      </dgm:t>
    </dgm:pt>
    <dgm:pt modelId="{21C2B3AB-0190-48EF-8115-D8EB2ACE62CF}">
      <dgm:prSet phldrT="[Texto]" custT="1"/>
      <dgm:spPr/>
      <dgm:t>
        <a:bodyPr/>
        <a:lstStyle/>
        <a:p>
          <a:r>
            <a:rPr lang="es-EC" sz="2000" dirty="0" smtClean="0"/>
            <a:t>Cada sector debe tener características semejantes</a:t>
          </a:r>
        </a:p>
        <a:p>
          <a:endParaRPr lang="es-EC" sz="2000" dirty="0"/>
        </a:p>
      </dgm:t>
    </dgm:pt>
    <dgm:pt modelId="{6103EF62-9FB8-4C87-8C44-B644D4D4307C}" type="parTrans" cxnId="{250D1822-7E0B-477B-BCDB-9D89BD01C6B5}">
      <dgm:prSet/>
      <dgm:spPr/>
      <dgm:t>
        <a:bodyPr/>
        <a:lstStyle/>
        <a:p>
          <a:endParaRPr lang="es-EC" sz="2000"/>
        </a:p>
      </dgm:t>
    </dgm:pt>
    <dgm:pt modelId="{9C799B19-088B-4F9B-A2E0-9118EB24A858}" type="sibTrans" cxnId="{250D1822-7E0B-477B-BCDB-9D89BD01C6B5}">
      <dgm:prSet/>
      <dgm:spPr/>
      <dgm:t>
        <a:bodyPr/>
        <a:lstStyle/>
        <a:p>
          <a:endParaRPr lang="es-EC" sz="2000"/>
        </a:p>
      </dgm:t>
    </dgm:pt>
    <dgm:pt modelId="{86494FD2-D6E5-4B8A-A97D-8E96C55BD2E0}" type="pres">
      <dgm:prSet presAssocID="{ACAFAE21-EE7F-4B50-AC1F-27B2FC187096}" presName="vert0" presStyleCnt="0">
        <dgm:presLayoutVars>
          <dgm:dir/>
          <dgm:animOne val="branch"/>
          <dgm:animLvl val="lvl"/>
        </dgm:presLayoutVars>
      </dgm:prSet>
      <dgm:spPr/>
      <dgm:t>
        <a:bodyPr/>
        <a:lstStyle/>
        <a:p>
          <a:endParaRPr lang="es-EC"/>
        </a:p>
      </dgm:t>
    </dgm:pt>
    <dgm:pt modelId="{815C3225-7C77-4FD3-993C-F01900368B01}" type="pres">
      <dgm:prSet presAssocID="{285F91A3-C4FC-45AD-BFD6-07AABCFF7E7F}" presName="thickLine" presStyleLbl="alignNode1" presStyleIdx="0" presStyleCnt="1"/>
      <dgm:spPr/>
    </dgm:pt>
    <dgm:pt modelId="{B96F077E-22A4-40DB-8104-5672336CC127}" type="pres">
      <dgm:prSet presAssocID="{285F91A3-C4FC-45AD-BFD6-07AABCFF7E7F}" presName="horz1" presStyleCnt="0"/>
      <dgm:spPr/>
    </dgm:pt>
    <dgm:pt modelId="{DEE896DB-6205-4DD1-BFB9-B70C08D9FCC8}" type="pres">
      <dgm:prSet presAssocID="{285F91A3-C4FC-45AD-BFD6-07AABCFF7E7F}" presName="tx1" presStyleLbl="revTx" presStyleIdx="0" presStyleCnt="6" custScaleX="118386"/>
      <dgm:spPr/>
      <dgm:t>
        <a:bodyPr/>
        <a:lstStyle/>
        <a:p>
          <a:endParaRPr lang="es-EC"/>
        </a:p>
      </dgm:t>
    </dgm:pt>
    <dgm:pt modelId="{84CC6674-B005-4C05-BD23-7C64F220B84A}" type="pres">
      <dgm:prSet presAssocID="{285F91A3-C4FC-45AD-BFD6-07AABCFF7E7F}" presName="vert1" presStyleCnt="0"/>
      <dgm:spPr/>
    </dgm:pt>
    <dgm:pt modelId="{811D7B70-2A43-4453-A84B-B3082CB2347F}" type="pres">
      <dgm:prSet presAssocID="{403032FD-2564-4908-9EAC-85AB430158DA}" presName="vertSpace2a" presStyleCnt="0"/>
      <dgm:spPr/>
    </dgm:pt>
    <dgm:pt modelId="{5315B4D4-7BBE-44C3-B9EE-F700BC936585}" type="pres">
      <dgm:prSet presAssocID="{403032FD-2564-4908-9EAC-85AB430158DA}" presName="horz2" presStyleCnt="0"/>
      <dgm:spPr/>
    </dgm:pt>
    <dgm:pt modelId="{C9D09F1A-94AB-492F-BB15-F15BE4966060}" type="pres">
      <dgm:prSet presAssocID="{403032FD-2564-4908-9EAC-85AB430158DA}" presName="horzSpace2" presStyleCnt="0"/>
      <dgm:spPr/>
    </dgm:pt>
    <dgm:pt modelId="{0AE8814E-25BF-4942-AA67-4E9A85796E85}" type="pres">
      <dgm:prSet presAssocID="{403032FD-2564-4908-9EAC-85AB430158DA}" presName="tx2" presStyleLbl="revTx" presStyleIdx="1" presStyleCnt="6" custScaleY="44216"/>
      <dgm:spPr/>
      <dgm:t>
        <a:bodyPr/>
        <a:lstStyle/>
        <a:p>
          <a:endParaRPr lang="es-EC"/>
        </a:p>
      </dgm:t>
    </dgm:pt>
    <dgm:pt modelId="{9AFEBE14-4C0A-4966-9890-2B16047C1D31}" type="pres">
      <dgm:prSet presAssocID="{403032FD-2564-4908-9EAC-85AB430158DA}" presName="vert2" presStyleCnt="0"/>
      <dgm:spPr/>
    </dgm:pt>
    <dgm:pt modelId="{C443C185-CE0A-4CA8-B7A8-908EBDBCB5E8}" type="pres">
      <dgm:prSet presAssocID="{403032FD-2564-4908-9EAC-85AB430158DA}" presName="thinLine2b" presStyleLbl="callout" presStyleIdx="0" presStyleCnt="5"/>
      <dgm:spPr/>
    </dgm:pt>
    <dgm:pt modelId="{956ED27D-79D9-4D6B-A9F3-58F88134C51B}" type="pres">
      <dgm:prSet presAssocID="{403032FD-2564-4908-9EAC-85AB430158DA}" presName="vertSpace2b" presStyleCnt="0"/>
      <dgm:spPr/>
    </dgm:pt>
    <dgm:pt modelId="{18ADD4B3-47FC-4128-947E-BA37333A34CD}" type="pres">
      <dgm:prSet presAssocID="{FB5AFB72-E15A-421F-BD86-BACB62928A5A}" presName="horz2" presStyleCnt="0"/>
      <dgm:spPr/>
    </dgm:pt>
    <dgm:pt modelId="{ED7563DB-DFB9-4371-B7A2-98AC8F3A25BE}" type="pres">
      <dgm:prSet presAssocID="{FB5AFB72-E15A-421F-BD86-BACB62928A5A}" presName="horzSpace2" presStyleCnt="0"/>
      <dgm:spPr/>
    </dgm:pt>
    <dgm:pt modelId="{89612171-265F-43F4-B050-9F4FAD020CE5}" type="pres">
      <dgm:prSet presAssocID="{FB5AFB72-E15A-421F-BD86-BACB62928A5A}" presName="tx2" presStyleLbl="revTx" presStyleIdx="2" presStyleCnt="6" custScaleY="38221"/>
      <dgm:spPr/>
      <dgm:t>
        <a:bodyPr/>
        <a:lstStyle/>
        <a:p>
          <a:endParaRPr lang="es-EC"/>
        </a:p>
      </dgm:t>
    </dgm:pt>
    <dgm:pt modelId="{5E6979A2-1A4B-48A6-AB77-A895DDF3A7D4}" type="pres">
      <dgm:prSet presAssocID="{FB5AFB72-E15A-421F-BD86-BACB62928A5A}" presName="vert2" presStyleCnt="0"/>
      <dgm:spPr/>
    </dgm:pt>
    <dgm:pt modelId="{FE9BCF47-0270-42B0-913F-EDA0AAC0A7E4}" type="pres">
      <dgm:prSet presAssocID="{FB5AFB72-E15A-421F-BD86-BACB62928A5A}" presName="thinLine2b" presStyleLbl="callout" presStyleIdx="1" presStyleCnt="5"/>
      <dgm:spPr/>
    </dgm:pt>
    <dgm:pt modelId="{B444457E-2D3E-4251-8FC4-07E1126CB19D}" type="pres">
      <dgm:prSet presAssocID="{FB5AFB72-E15A-421F-BD86-BACB62928A5A}" presName="vertSpace2b" presStyleCnt="0"/>
      <dgm:spPr/>
    </dgm:pt>
    <dgm:pt modelId="{6C50A2D8-E4C8-4E59-AB54-4171E5D83703}" type="pres">
      <dgm:prSet presAssocID="{1E39A7E0-2F61-45EB-8C71-6280341339B8}" presName="horz2" presStyleCnt="0"/>
      <dgm:spPr/>
    </dgm:pt>
    <dgm:pt modelId="{675992CD-988D-4DB2-873B-A29C6AA0AC9E}" type="pres">
      <dgm:prSet presAssocID="{1E39A7E0-2F61-45EB-8C71-6280341339B8}" presName="horzSpace2" presStyleCnt="0"/>
      <dgm:spPr/>
    </dgm:pt>
    <dgm:pt modelId="{E65916C3-5EF7-4479-8F7B-8D7A453BD49A}" type="pres">
      <dgm:prSet presAssocID="{1E39A7E0-2F61-45EB-8C71-6280341339B8}" presName="tx2" presStyleLbl="revTx" presStyleIdx="3" presStyleCnt="6" custScaleY="56265"/>
      <dgm:spPr/>
      <dgm:t>
        <a:bodyPr/>
        <a:lstStyle/>
        <a:p>
          <a:endParaRPr lang="es-EC"/>
        </a:p>
      </dgm:t>
    </dgm:pt>
    <dgm:pt modelId="{B838653F-A8D9-4C01-B5E0-BF9197A6B89E}" type="pres">
      <dgm:prSet presAssocID="{1E39A7E0-2F61-45EB-8C71-6280341339B8}" presName="vert2" presStyleCnt="0"/>
      <dgm:spPr/>
    </dgm:pt>
    <dgm:pt modelId="{D89866E4-9B0F-4947-A489-CE97BD6F3D97}" type="pres">
      <dgm:prSet presAssocID="{1E39A7E0-2F61-45EB-8C71-6280341339B8}" presName="thinLine2b" presStyleLbl="callout" presStyleIdx="2" presStyleCnt="5"/>
      <dgm:spPr/>
    </dgm:pt>
    <dgm:pt modelId="{3E6BB467-81D3-4E62-B7B2-E3E992E61DCD}" type="pres">
      <dgm:prSet presAssocID="{1E39A7E0-2F61-45EB-8C71-6280341339B8}" presName="vertSpace2b" presStyleCnt="0"/>
      <dgm:spPr/>
    </dgm:pt>
    <dgm:pt modelId="{4E3B4B21-BEBD-4131-B04F-596B582210F3}" type="pres">
      <dgm:prSet presAssocID="{DF977509-85D2-44C3-9BDC-D5AE8C58E8C5}" presName="horz2" presStyleCnt="0"/>
      <dgm:spPr/>
    </dgm:pt>
    <dgm:pt modelId="{A24B9B66-4DF4-4B19-9BA7-6E1435BB3A0E}" type="pres">
      <dgm:prSet presAssocID="{DF977509-85D2-44C3-9BDC-D5AE8C58E8C5}" presName="horzSpace2" presStyleCnt="0"/>
      <dgm:spPr/>
    </dgm:pt>
    <dgm:pt modelId="{FC800EAD-DEF4-4E90-9354-EC0E79B81D5D}" type="pres">
      <dgm:prSet presAssocID="{DF977509-85D2-44C3-9BDC-D5AE8C58E8C5}" presName="tx2" presStyleLbl="revTx" presStyleIdx="4" presStyleCnt="6" custScaleY="28659"/>
      <dgm:spPr/>
      <dgm:t>
        <a:bodyPr/>
        <a:lstStyle/>
        <a:p>
          <a:endParaRPr lang="es-EC"/>
        </a:p>
      </dgm:t>
    </dgm:pt>
    <dgm:pt modelId="{3E9CA7AD-479E-48BA-AF03-DA30A25A90A8}" type="pres">
      <dgm:prSet presAssocID="{DF977509-85D2-44C3-9BDC-D5AE8C58E8C5}" presName="vert2" presStyleCnt="0"/>
      <dgm:spPr/>
    </dgm:pt>
    <dgm:pt modelId="{314861B1-DBE5-45AB-B934-756BC65D70B5}" type="pres">
      <dgm:prSet presAssocID="{DF977509-85D2-44C3-9BDC-D5AE8C58E8C5}" presName="thinLine2b" presStyleLbl="callout" presStyleIdx="3" presStyleCnt="5"/>
      <dgm:spPr/>
    </dgm:pt>
    <dgm:pt modelId="{1BB0B42A-340B-40A8-B8E2-EAAE1CE5C700}" type="pres">
      <dgm:prSet presAssocID="{DF977509-85D2-44C3-9BDC-D5AE8C58E8C5}" presName="vertSpace2b" presStyleCnt="0"/>
      <dgm:spPr/>
    </dgm:pt>
    <dgm:pt modelId="{56734EF6-AD24-40F2-A1BD-B8F7B84CA914}" type="pres">
      <dgm:prSet presAssocID="{21C2B3AB-0190-48EF-8115-D8EB2ACE62CF}" presName="horz2" presStyleCnt="0"/>
      <dgm:spPr/>
    </dgm:pt>
    <dgm:pt modelId="{5A742C10-96F5-4301-A084-8246938F6A54}" type="pres">
      <dgm:prSet presAssocID="{21C2B3AB-0190-48EF-8115-D8EB2ACE62CF}" presName="horzSpace2" presStyleCnt="0"/>
      <dgm:spPr/>
    </dgm:pt>
    <dgm:pt modelId="{A9983C92-F1AC-458A-A797-FE1433EE2E03}" type="pres">
      <dgm:prSet presAssocID="{21C2B3AB-0190-48EF-8115-D8EB2ACE62CF}" presName="tx2" presStyleLbl="revTx" presStyleIdx="5" presStyleCnt="6"/>
      <dgm:spPr/>
      <dgm:t>
        <a:bodyPr/>
        <a:lstStyle/>
        <a:p>
          <a:endParaRPr lang="es-EC"/>
        </a:p>
      </dgm:t>
    </dgm:pt>
    <dgm:pt modelId="{28C9A267-DD42-45A0-A14E-46C5A249E89A}" type="pres">
      <dgm:prSet presAssocID="{21C2B3AB-0190-48EF-8115-D8EB2ACE62CF}" presName="vert2" presStyleCnt="0"/>
      <dgm:spPr/>
    </dgm:pt>
    <dgm:pt modelId="{C8B1C8B5-9B12-4333-A7A7-7DA030E52AD4}" type="pres">
      <dgm:prSet presAssocID="{21C2B3AB-0190-48EF-8115-D8EB2ACE62CF}" presName="thinLine2b" presStyleLbl="callout" presStyleIdx="4" presStyleCnt="5"/>
      <dgm:spPr/>
    </dgm:pt>
    <dgm:pt modelId="{3C2F13FD-2F6B-4B75-B312-BF2E11544BC8}" type="pres">
      <dgm:prSet presAssocID="{21C2B3AB-0190-48EF-8115-D8EB2ACE62CF}" presName="vertSpace2b" presStyleCnt="0"/>
      <dgm:spPr/>
    </dgm:pt>
  </dgm:ptLst>
  <dgm:cxnLst>
    <dgm:cxn modelId="{250D1822-7E0B-477B-BCDB-9D89BD01C6B5}" srcId="{285F91A3-C4FC-45AD-BFD6-07AABCFF7E7F}" destId="{21C2B3AB-0190-48EF-8115-D8EB2ACE62CF}" srcOrd="4" destOrd="0" parTransId="{6103EF62-9FB8-4C87-8C44-B644D4D4307C}" sibTransId="{9C799B19-088B-4F9B-A2E0-9118EB24A858}"/>
    <dgm:cxn modelId="{C58E988B-776C-4E94-B677-F1B164EEB41B}" srcId="{285F91A3-C4FC-45AD-BFD6-07AABCFF7E7F}" destId="{1E39A7E0-2F61-45EB-8C71-6280341339B8}" srcOrd="2" destOrd="0" parTransId="{E50822A6-57B3-45CA-BF96-F7A8D3261526}" sibTransId="{53CA6A41-639F-4563-8828-774B045FEC7D}"/>
    <dgm:cxn modelId="{4339665C-95A0-4841-9C60-F80F67220C27}" srcId="{285F91A3-C4FC-45AD-BFD6-07AABCFF7E7F}" destId="{FB5AFB72-E15A-421F-BD86-BACB62928A5A}" srcOrd="1" destOrd="0" parTransId="{A768A037-1DE7-46C5-9C52-F3FD209359B4}" sibTransId="{519D6B70-4422-4544-BC4D-243F688BE4AD}"/>
    <dgm:cxn modelId="{FD98C15C-1DCF-4564-8B09-16A2751780D7}" type="presOf" srcId="{403032FD-2564-4908-9EAC-85AB430158DA}" destId="{0AE8814E-25BF-4942-AA67-4E9A85796E85}" srcOrd="0" destOrd="0" presId="urn:microsoft.com/office/officeart/2008/layout/LinedList"/>
    <dgm:cxn modelId="{0E2F5219-6E00-43AE-82EA-6C0F84289FD8}" srcId="{ACAFAE21-EE7F-4B50-AC1F-27B2FC187096}" destId="{285F91A3-C4FC-45AD-BFD6-07AABCFF7E7F}" srcOrd="0" destOrd="0" parTransId="{3D5345DE-734E-4F31-8932-360610840DF1}" sibTransId="{5EF4D464-90F3-4556-A98C-FD121818FCC7}"/>
    <dgm:cxn modelId="{BC892F20-2278-4CDA-9C0B-AA0C6118E2DF}" srcId="{285F91A3-C4FC-45AD-BFD6-07AABCFF7E7F}" destId="{DF977509-85D2-44C3-9BDC-D5AE8C58E8C5}" srcOrd="3" destOrd="0" parTransId="{DEADD51C-0CB2-41A7-9BC4-548768330817}" sibTransId="{04A8D403-3B49-4173-A035-44685CB7CD12}"/>
    <dgm:cxn modelId="{4BDE9701-91D1-4827-A25E-E81CB280FA6A}" srcId="{285F91A3-C4FC-45AD-BFD6-07AABCFF7E7F}" destId="{403032FD-2564-4908-9EAC-85AB430158DA}" srcOrd="0" destOrd="0" parTransId="{78C2E2BD-842D-4B77-B11A-01DA5CF33555}" sibTransId="{0ED75202-B665-4679-9E86-E8A9AAEE9A59}"/>
    <dgm:cxn modelId="{599EAA6E-BC27-465A-BD55-400C88E2DAD3}" type="presOf" srcId="{21C2B3AB-0190-48EF-8115-D8EB2ACE62CF}" destId="{A9983C92-F1AC-458A-A797-FE1433EE2E03}" srcOrd="0" destOrd="0" presId="urn:microsoft.com/office/officeart/2008/layout/LinedList"/>
    <dgm:cxn modelId="{3540E265-EFD4-40EB-A87A-0D45C642E842}" type="presOf" srcId="{DF977509-85D2-44C3-9BDC-D5AE8C58E8C5}" destId="{FC800EAD-DEF4-4E90-9354-EC0E79B81D5D}" srcOrd="0" destOrd="0" presId="urn:microsoft.com/office/officeart/2008/layout/LinedList"/>
    <dgm:cxn modelId="{81646165-20BD-45CB-9956-4F940397F651}" type="presOf" srcId="{ACAFAE21-EE7F-4B50-AC1F-27B2FC187096}" destId="{86494FD2-D6E5-4B8A-A97D-8E96C55BD2E0}" srcOrd="0" destOrd="0" presId="urn:microsoft.com/office/officeart/2008/layout/LinedList"/>
    <dgm:cxn modelId="{8DCC7DC3-8CDB-41EB-97B9-2620E309A31F}" type="presOf" srcId="{FB5AFB72-E15A-421F-BD86-BACB62928A5A}" destId="{89612171-265F-43F4-B050-9F4FAD020CE5}" srcOrd="0" destOrd="0" presId="urn:microsoft.com/office/officeart/2008/layout/LinedList"/>
    <dgm:cxn modelId="{947CDB37-F235-4803-AE2A-A87F89D659B5}" type="presOf" srcId="{285F91A3-C4FC-45AD-BFD6-07AABCFF7E7F}" destId="{DEE896DB-6205-4DD1-BFB9-B70C08D9FCC8}" srcOrd="0" destOrd="0" presId="urn:microsoft.com/office/officeart/2008/layout/LinedList"/>
    <dgm:cxn modelId="{14C3077C-362E-4A0C-A71C-3A81A265994C}" type="presOf" srcId="{1E39A7E0-2F61-45EB-8C71-6280341339B8}" destId="{E65916C3-5EF7-4479-8F7B-8D7A453BD49A}" srcOrd="0" destOrd="0" presId="urn:microsoft.com/office/officeart/2008/layout/LinedList"/>
    <dgm:cxn modelId="{B1FF84F3-8D81-453A-AE5F-46B685357C06}" type="presParOf" srcId="{86494FD2-D6E5-4B8A-A97D-8E96C55BD2E0}" destId="{815C3225-7C77-4FD3-993C-F01900368B01}" srcOrd="0" destOrd="0" presId="urn:microsoft.com/office/officeart/2008/layout/LinedList"/>
    <dgm:cxn modelId="{CB9D1E5D-5D4F-4068-9EF5-AF8382BC4F89}" type="presParOf" srcId="{86494FD2-D6E5-4B8A-A97D-8E96C55BD2E0}" destId="{B96F077E-22A4-40DB-8104-5672336CC127}" srcOrd="1" destOrd="0" presId="urn:microsoft.com/office/officeart/2008/layout/LinedList"/>
    <dgm:cxn modelId="{D9D513BE-4DAD-45A7-922C-35960D1642EA}" type="presParOf" srcId="{B96F077E-22A4-40DB-8104-5672336CC127}" destId="{DEE896DB-6205-4DD1-BFB9-B70C08D9FCC8}" srcOrd="0" destOrd="0" presId="urn:microsoft.com/office/officeart/2008/layout/LinedList"/>
    <dgm:cxn modelId="{83FF7EBF-2161-4198-9612-437FFD5689A8}" type="presParOf" srcId="{B96F077E-22A4-40DB-8104-5672336CC127}" destId="{84CC6674-B005-4C05-BD23-7C64F220B84A}" srcOrd="1" destOrd="0" presId="urn:microsoft.com/office/officeart/2008/layout/LinedList"/>
    <dgm:cxn modelId="{9DAE8C9A-BEA1-4495-8F9F-5C28BBE4CCF9}" type="presParOf" srcId="{84CC6674-B005-4C05-BD23-7C64F220B84A}" destId="{811D7B70-2A43-4453-A84B-B3082CB2347F}" srcOrd="0" destOrd="0" presId="urn:microsoft.com/office/officeart/2008/layout/LinedList"/>
    <dgm:cxn modelId="{665B741C-C0BC-416C-A348-70F8603CBEEF}" type="presParOf" srcId="{84CC6674-B005-4C05-BD23-7C64F220B84A}" destId="{5315B4D4-7BBE-44C3-B9EE-F700BC936585}" srcOrd="1" destOrd="0" presId="urn:microsoft.com/office/officeart/2008/layout/LinedList"/>
    <dgm:cxn modelId="{C83FF84D-2B34-44F0-AC30-DD9ECE4BAAB0}" type="presParOf" srcId="{5315B4D4-7BBE-44C3-B9EE-F700BC936585}" destId="{C9D09F1A-94AB-492F-BB15-F15BE4966060}" srcOrd="0" destOrd="0" presId="urn:microsoft.com/office/officeart/2008/layout/LinedList"/>
    <dgm:cxn modelId="{5E808D84-646F-4DE4-A13B-B025966D0482}" type="presParOf" srcId="{5315B4D4-7BBE-44C3-B9EE-F700BC936585}" destId="{0AE8814E-25BF-4942-AA67-4E9A85796E85}" srcOrd="1" destOrd="0" presId="urn:microsoft.com/office/officeart/2008/layout/LinedList"/>
    <dgm:cxn modelId="{B8C22963-B5D6-4A1A-806C-F48D94A15262}" type="presParOf" srcId="{5315B4D4-7BBE-44C3-B9EE-F700BC936585}" destId="{9AFEBE14-4C0A-4966-9890-2B16047C1D31}" srcOrd="2" destOrd="0" presId="urn:microsoft.com/office/officeart/2008/layout/LinedList"/>
    <dgm:cxn modelId="{F740D152-BA0D-41A2-8C9A-B5F1E61B51BB}" type="presParOf" srcId="{84CC6674-B005-4C05-BD23-7C64F220B84A}" destId="{C443C185-CE0A-4CA8-B7A8-908EBDBCB5E8}" srcOrd="2" destOrd="0" presId="urn:microsoft.com/office/officeart/2008/layout/LinedList"/>
    <dgm:cxn modelId="{4744C792-73C2-4022-8F29-B5CF24B2654D}" type="presParOf" srcId="{84CC6674-B005-4C05-BD23-7C64F220B84A}" destId="{956ED27D-79D9-4D6B-A9F3-58F88134C51B}" srcOrd="3" destOrd="0" presId="urn:microsoft.com/office/officeart/2008/layout/LinedList"/>
    <dgm:cxn modelId="{73FCAD1A-E916-445F-8C8A-1193CE08E89F}" type="presParOf" srcId="{84CC6674-B005-4C05-BD23-7C64F220B84A}" destId="{18ADD4B3-47FC-4128-947E-BA37333A34CD}" srcOrd="4" destOrd="0" presId="urn:microsoft.com/office/officeart/2008/layout/LinedList"/>
    <dgm:cxn modelId="{1D57A37C-D1BE-466D-9C04-0712AF11F11C}" type="presParOf" srcId="{18ADD4B3-47FC-4128-947E-BA37333A34CD}" destId="{ED7563DB-DFB9-4371-B7A2-98AC8F3A25BE}" srcOrd="0" destOrd="0" presId="urn:microsoft.com/office/officeart/2008/layout/LinedList"/>
    <dgm:cxn modelId="{523BB485-8485-48CC-A42C-073B1E7264A3}" type="presParOf" srcId="{18ADD4B3-47FC-4128-947E-BA37333A34CD}" destId="{89612171-265F-43F4-B050-9F4FAD020CE5}" srcOrd="1" destOrd="0" presId="urn:microsoft.com/office/officeart/2008/layout/LinedList"/>
    <dgm:cxn modelId="{4452D37A-2E18-4C91-B05F-621754701B92}" type="presParOf" srcId="{18ADD4B3-47FC-4128-947E-BA37333A34CD}" destId="{5E6979A2-1A4B-48A6-AB77-A895DDF3A7D4}" srcOrd="2" destOrd="0" presId="urn:microsoft.com/office/officeart/2008/layout/LinedList"/>
    <dgm:cxn modelId="{24190A7A-EF37-42A8-8E9F-C9C613139CDB}" type="presParOf" srcId="{84CC6674-B005-4C05-BD23-7C64F220B84A}" destId="{FE9BCF47-0270-42B0-913F-EDA0AAC0A7E4}" srcOrd="5" destOrd="0" presId="urn:microsoft.com/office/officeart/2008/layout/LinedList"/>
    <dgm:cxn modelId="{E9E47FF7-030E-4917-AF95-EF2B2868F251}" type="presParOf" srcId="{84CC6674-B005-4C05-BD23-7C64F220B84A}" destId="{B444457E-2D3E-4251-8FC4-07E1126CB19D}" srcOrd="6" destOrd="0" presId="urn:microsoft.com/office/officeart/2008/layout/LinedList"/>
    <dgm:cxn modelId="{340B60BB-61B9-4F7F-B067-809CC4B6D91A}" type="presParOf" srcId="{84CC6674-B005-4C05-BD23-7C64F220B84A}" destId="{6C50A2D8-E4C8-4E59-AB54-4171E5D83703}" srcOrd="7" destOrd="0" presId="urn:microsoft.com/office/officeart/2008/layout/LinedList"/>
    <dgm:cxn modelId="{A5D234CE-420A-4259-966F-E96058C88A94}" type="presParOf" srcId="{6C50A2D8-E4C8-4E59-AB54-4171E5D83703}" destId="{675992CD-988D-4DB2-873B-A29C6AA0AC9E}" srcOrd="0" destOrd="0" presId="urn:microsoft.com/office/officeart/2008/layout/LinedList"/>
    <dgm:cxn modelId="{C5595954-3A00-4E4E-AA3F-419B1BC22D03}" type="presParOf" srcId="{6C50A2D8-E4C8-4E59-AB54-4171E5D83703}" destId="{E65916C3-5EF7-4479-8F7B-8D7A453BD49A}" srcOrd="1" destOrd="0" presId="urn:microsoft.com/office/officeart/2008/layout/LinedList"/>
    <dgm:cxn modelId="{9859EE11-BE6E-4590-B2A5-928E6C6B7D0F}" type="presParOf" srcId="{6C50A2D8-E4C8-4E59-AB54-4171E5D83703}" destId="{B838653F-A8D9-4C01-B5E0-BF9197A6B89E}" srcOrd="2" destOrd="0" presId="urn:microsoft.com/office/officeart/2008/layout/LinedList"/>
    <dgm:cxn modelId="{B6EC913E-4A43-434F-8C68-292184DC1FF7}" type="presParOf" srcId="{84CC6674-B005-4C05-BD23-7C64F220B84A}" destId="{D89866E4-9B0F-4947-A489-CE97BD6F3D97}" srcOrd="8" destOrd="0" presId="urn:microsoft.com/office/officeart/2008/layout/LinedList"/>
    <dgm:cxn modelId="{AED7FD05-F0F4-4E9C-BEFC-AE30D7FCCAED}" type="presParOf" srcId="{84CC6674-B005-4C05-BD23-7C64F220B84A}" destId="{3E6BB467-81D3-4E62-B7B2-E3E992E61DCD}" srcOrd="9" destOrd="0" presId="urn:microsoft.com/office/officeart/2008/layout/LinedList"/>
    <dgm:cxn modelId="{5539AD07-8D5D-4666-9670-0591AEAF688F}" type="presParOf" srcId="{84CC6674-B005-4C05-BD23-7C64F220B84A}" destId="{4E3B4B21-BEBD-4131-B04F-596B582210F3}" srcOrd="10" destOrd="0" presId="urn:microsoft.com/office/officeart/2008/layout/LinedList"/>
    <dgm:cxn modelId="{B747BD99-E36A-4924-BB39-8C5C96683F96}" type="presParOf" srcId="{4E3B4B21-BEBD-4131-B04F-596B582210F3}" destId="{A24B9B66-4DF4-4B19-9BA7-6E1435BB3A0E}" srcOrd="0" destOrd="0" presId="urn:microsoft.com/office/officeart/2008/layout/LinedList"/>
    <dgm:cxn modelId="{12746933-4698-4B74-88E5-E1EF952089CC}" type="presParOf" srcId="{4E3B4B21-BEBD-4131-B04F-596B582210F3}" destId="{FC800EAD-DEF4-4E90-9354-EC0E79B81D5D}" srcOrd="1" destOrd="0" presId="urn:microsoft.com/office/officeart/2008/layout/LinedList"/>
    <dgm:cxn modelId="{9EBCB03F-F94B-4DCE-9AF3-5E06F7A9BA11}" type="presParOf" srcId="{4E3B4B21-BEBD-4131-B04F-596B582210F3}" destId="{3E9CA7AD-479E-48BA-AF03-DA30A25A90A8}" srcOrd="2" destOrd="0" presId="urn:microsoft.com/office/officeart/2008/layout/LinedList"/>
    <dgm:cxn modelId="{32927765-7C82-4664-8B6B-6266B6EDEDED}" type="presParOf" srcId="{84CC6674-B005-4C05-BD23-7C64F220B84A}" destId="{314861B1-DBE5-45AB-B934-756BC65D70B5}" srcOrd="11" destOrd="0" presId="urn:microsoft.com/office/officeart/2008/layout/LinedList"/>
    <dgm:cxn modelId="{B5BCD661-7960-4E06-9270-BDBC7F866AD3}" type="presParOf" srcId="{84CC6674-B005-4C05-BD23-7C64F220B84A}" destId="{1BB0B42A-340B-40A8-B8E2-EAAE1CE5C700}" srcOrd="12" destOrd="0" presId="urn:microsoft.com/office/officeart/2008/layout/LinedList"/>
    <dgm:cxn modelId="{25E7B478-30AC-4E65-816B-12691BCFF56F}" type="presParOf" srcId="{84CC6674-B005-4C05-BD23-7C64F220B84A}" destId="{56734EF6-AD24-40F2-A1BD-B8F7B84CA914}" srcOrd="13" destOrd="0" presId="urn:microsoft.com/office/officeart/2008/layout/LinedList"/>
    <dgm:cxn modelId="{14B7B46F-DB06-49C4-949B-BFAF370E2A8F}" type="presParOf" srcId="{56734EF6-AD24-40F2-A1BD-B8F7B84CA914}" destId="{5A742C10-96F5-4301-A084-8246938F6A54}" srcOrd="0" destOrd="0" presId="urn:microsoft.com/office/officeart/2008/layout/LinedList"/>
    <dgm:cxn modelId="{DE33038E-F1F3-4127-B797-68A6843A1ABE}" type="presParOf" srcId="{56734EF6-AD24-40F2-A1BD-B8F7B84CA914}" destId="{A9983C92-F1AC-458A-A797-FE1433EE2E03}" srcOrd="1" destOrd="0" presId="urn:microsoft.com/office/officeart/2008/layout/LinedList"/>
    <dgm:cxn modelId="{05785833-CD65-43D2-A86C-318F689804A1}" type="presParOf" srcId="{56734EF6-AD24-40F2-A1BD-B8F7B84CA914}" destId="{28C9A267-DD42-45A0-A14E-46C5A249E89A}" srcOrd="2" destOrd="0" presId="urn:microsoft.com/office/officeart/2008/layout/LinedList"/>
    <dgm:cxn modelId="{A908E08D-DD48-4065-A3A8-EF7E17B317FD}" type="presParOf" srcId="{84CC6674-B005-4C05-BD23-7C64F220B84A}" destId="{C8B1C8B5-9B12-4333-A7A7-7DA030E52AD4}" srcOrd="14" destOrd="0" presId="urn:microsoft.com/office/officeart/2008/layout/LinedList"/>
    <dgm:cxn modelId="{CDEC1EE1-BE78-4546-ABF8-E96FD1F838A9}" type="presParOf" srcId="{84CC6674-B005-4C05-BD23-7C64F220B84A}" destId="{3C2F13FD-2F6B-4B75-B312-BF2E11544BC8}"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EA1093-7E67-4141-AD06-C00628609E8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7CA4AD97-471A-45FE-9054-91FBAE00C3B0}">
      <dgm:prSet phldrT="[Texto]"/>
      <dgm:spPr/>
      <dgm:t>
        <a:bodyPr/>
        <a:lstStyle/>
        <a:p>
          <a:r>
            <a:rPr lang="es-EC" dirty="0" smtClean="0"/>
            <a:t>Criterios</a:t>
          </a:r>
          <a:endParaRPr lang="es-EC" dirty="0"/>
        </a:p>
      </dgm:t>
    </dgm:pt>
    <dgm:pt modelId="{6AE37FCB-D93B-4427-B091-A890D18CB8C0}" type="parTrans" cxnId="{D4DF9C0E-BE98-4D35-8112-C188EB0128AA}">
      <dgm:prSet/>
      <dgm:spPr/>
      <dgm:t>
        <a:bodyPr/>
        <a:lstStyle/>
        <a:p>
          <a:endParaRPr lang="es-EC"/>
        </a:p>
      </dgm:t>
    </dgm:pt>
    <dgm:pt modelId="{4559CDE7-6676-4F9A-AD2F-B1D61BA8DED3}" type="sibTrans" cxnId="{D4DF9C0E-BE98-4D35-8112-C188EB0128AA}">
      <dgm:prSet/>
      <dgm:spPr/>
      <dgm:t>
        <a:bodyPr/>
        <a:lstStyle/>
        <a:p>
          <a:endParaRPr lang="es-EC"/>
        </a:p>
      </dgm:t>
    </dgm:pt>
    <dgm:pt modelId="{50EBFC5C-EDAD-4BF5-B65C-70F0C6DC7448}">
      <dgm:prSet phldrT="[Texto]" custT="1"/>
      <dgm:spPr/>
      <dgm:t>
        <a:bodyPr/>
        <a:lstStyle/>
        <a:p>
          <a:r>
            <a:rPr lang="es-ES_tradnl" sz="2400" b="1" i="1" dirty="0" smtClean="0"/>
            <a:t>- Ecuación de </a:t>
          </a:r>
          <a:r>
            <a:rPr lang="es-ES_tradnl" sz="2400" b="1" i="1" dirty="0" err="1" smtClean="0"/>
            <a:t>Darcy-Weisbach</a:t>
          </a:r>
          <a:r>
            <a:rPr lang="es-ES_tradnl" sz="2400" b="1" i="1" dirty="0" smtClean="0"/>
            <a:t> </a:t>
          </a:r>
        </a:p>
        <a:p>
          <a:r>
            <a:rPr lang="es-EC" sz="2000" dirty="0" smtClean="0"/>
            <a:t>coeficiente de rugosidad (</a:t>
          </a:r>
          <a:r>
            <a:rPr lang="es-EC" sz="2000" dirty="0" smtClean="0">
              <a:sym typeface="Symbol" panose="05050102010706020507" pitchFamily="18" charset="2"/>
            </a:rPr>
            <a:t></a:t>
          </a:r>
          <a:r>
            <a:rPr lang="es-EC" sz="2000" dirty="0" smtClean="0"/>
            <a:t>) de 0,0015 mm para tuberías de PVC</a:t>
          </a:r>
          <a:r>
            <a:rPr lang="es-EC" sz="2400" dirty="0" smtClean="0"/>
            <a:t>.</a:t>
          </a:r>
          <a:endParaRPr lang="es-ES_tradnl" sz="2400" b="1" i="1" dirty="0" smtClean="0"/>
        </a:p>
      </dgm:t>
    </dgm:pt>
    <dgm:pt modelId="{9BBBF36F-49F1-4EA5-BA20-7AC31C6AE197}" type="parTrans" cxnId="{2503C796-19C6-40A5-B993-5F9E5333EAED}">
      <dgm:prSet/>
      <dgm:spPr/>
      <dgm:t>
        <a:bodyPr/>
        <a:lstStyle/>
        <a:p>
          <a:endParaRPr lang="es-EC"/>
        </a:p>
      </dgm:t>
    </dgm:pt>
    <dgm:pt modelId="{B77F6A54-DAA0-4F3A-A37F-6C6E1BE351F0}" type="sibTrans" cxnId="{2503C796-19C6-40A5-B993-5F9E5333EAED}">
      <dgm:prSet/>
      <dgm:spPr/>
      <dgm:t>
        <a:bodyPr/>
        <a:lstStyle/>
        <a:p>
          <a:endParaRPr lang="es-EC"/>
        </a:p>
      </dgm:t>
    </dgm:pt>
    <dgm:pt modelId="{863EE6B7-067D-4CEA-851A-6D88B39E89D4}">
      <dgm:prSet phldrT="[Texto]" custT="1"/>
      <dgm:spPr/>
      <dgm:t>
        <a:bodyPr/>
        <a:lstStyle/>
        <a:p>
          <a:pPr>
            <a:lnSpc>
              <a:spcPct val="100000"/>
            </a:lnSpc>
          </a:pPr>
          <a:r>
            <a:rPr lang="es-ES_tradnl" sz="2400" b="1" i="1" dirty="0" smtClean="0"/>
            <a:t>- Demanda en nodos:  </a:t>
          </a:r>
          <a:r>
            <a:rPr lang="es-ES_tradnl" sz="2000" b="0" i="1" dirty="0" smtClean="0"/>
            <a:t>Polígonos de </a:t>
          </a:r>
          <a:r>
            <a:rPr lang="es-ES_tradnl" sz="2000" b="0" i="1" dirty="0" err="1" smtClean="0"/>
            <a:t>Thiessen</a:t>
          </a:r>
          <a:endParaRPr lang="es-EC" sz="2000" b="0" i="1" dirty="0"/>
        </a:p>
      </dgm:t>
    </dgm:pt>
    <dgm:pt modelId="{5347F1AB-2A0E-43CC-B3F5-13DDAC59D2FD}" type="parTrans" cxnId="{9FC783CD-36D5-497C-8A2D-4539C5245064}">
      <dgm:prSet/>
      <dgm:spPr/>
      <dgm:t>
        <a:bodyPr/>
        <a:lstStyle/>
        <a:p>
          <a:endParaRPr lang="es-EC"/>
        </a:p>
      </dgm:t>
    </dgm:pt>
    <dgm:pt modelId="{E163FA2B-314A-4AF6-AB3F-C7FC15B3C560}" type="sibTrans" cxnId="{9FC783CD-36D5-497C-8A2D-4539C5245064}">
      <dgm:prSet/>
      <dgm:spPr/>
      <dgm:t>
        <a:bodyPr/>
        <a:lstStyle/>
        <a:p>
          <a:endParaRPr lang="es-EC"/>
        </a:p>
      </dgm:t>
    </dgm:pt>
    <dgm:pt modelId="{2097721F-4358-4692-BD5E-1F8C8880B19D}">
      <dgm:prSet phldrT="[Texto]" custT="1"/>
      <dgm:spPr/>
      <dgm:t>
        <a:bodyPr/>
        <a:lstStyle/>
        <a:p>
          <a:r>
            <a:rPr lang="es-ES_tradnl" sz="2400" b="1" i="1" dirty="0" smtClean="0"/>
            <a:t>- Caudales de diseño</a:t>
          </a:r>
        </a:p>
        <a:p>
          <a:r>
            <a:rPr lang="es-ES_tradnl" sz="2000" b="0" i="1" dirty="0" smtClean="0"/>
            <a:t>QMH + I  y  </a:t>
          </a:r>
          <a:r>
            <a:rPr lang="es-ES_tradnl" sz="2000" b="0" i="1" dirty="0" err="1" smtClean="0"/>
            <a:t>Qmin</a:t>
          </a:r>
          <a:r>
            <a:rPr lang="es-ES_tradnl" sz="2000" b="0" i="1" dirty="0" smtClean="0"/>
            <a:t>= 25% </a:t>
          </a:r>
          <a:r>
            <a:rPr lang="es-ES_tradnl" sz="2000" b="0" i="1" dirty="0" err="1" smtClean="0"/>
            <a:t>Qmd</a:t>
          </a:r>
          <a:endParaRPr lang="es-EC" sz="2000" b="0" dirty="0"/>
        </a:p>
      </dgm:t>
    </dgm:pt>
    <dgm:pt modelId="{E8F8D436-DE04-427B-B15F-D681A6881910}" type="sibTrans" cxnId="{EED6C5F6-CC19-430F-82AF-86261EC38516}">
      <dgm:prSet/>
      <dgm:spPr/>
      <dgm:t>
        <a:bodyPr/>
        <a:lstStyle/>
        <a:p>
          <a:endParaRPr lang="es-EC"/>
        </a:p>
      </dgm:t>
    </dgm:pt>
    <dgm:pt modelId="{9508A11C-E530-4FF6-835A-7E569644971A}" type="parTrans" cxnId="{EED6C5F6-CC19-430F-82AF-86261EC38516}">
      <dgm:prSet/>
      <dgm:spPr/>
      <dgm:t>
        <a:bodyPr/>
        <a:lstStyle/>
        <a:p>
          <a:endParaRPr lang="es-EC"/>
        </a:p>
      </dgm:t>
    </dgm:pt>
    <dgm:pt modelId="{D4668832-A35A-4E2D-A5FA-1B05BA687EDB}">
      <dgm:prSet phldrT="[Texto]" custT="1"/>
      <dgm:spPr/>
      <dgm:t>
        <a:bodyPr/>
        <a:lstStyle/>
        <a:p>
          <a:r>
            <a:rPr lang="es-ES_tradnl" sz="2400" b="1" i="1" dirty="0" smtClean="0"/>
            <a:t>- Rango de presiones: </a:t>
          </a:r>
          <a:r>
            <a:rPr lang="es-ES_tradnl" sz="2000" b="0" i="0" dirty="0" smtClean="0"/>
            <a:t>15 </a:t>
          </a:r>
          <a:r>
            <a:rPr lang="es-ES_tradnl" sz="2000" b="0" i="0" dirty="0" err="1" smtClean="0"/>
            <a:t>m.c.a</a:t>
          </a:r>
          <a:r>
            <a:rPr lang="es-ES_tradnl" sz="2000" b="0" i="0" dirty="0" smtClean="0"/>
            <a:t>. a 60 </a:t>
          </a:r>
          <a:r>
            <a:rPr lang="es-ES_tradnl" sz="2000" b="0" i="0" dirty="0" err="1" smtClean="0"/>
            <a:t>m.c.a</a:t>
          </a:r>
          <a:r>
            <a:rPr lang="es-ES_tradnl" sz="1800" b="0" i="0" dirty="0" smtClean="0"/>
            <a:t>.</a:t>
          </a:r>
          <a:endParaRPr lang="es-EC" sz="2000" dirty="0"/>
        </a:p>
      </dgm:t>
    </dgm:pt>
    <dgm:pt modelId="{C9F560CD-A057-4BD5-9B81-EB83989C7141}" type="parTrans" cxnId="{01AF5BE4-61A0-428B-A0C2-8A8FAB06BB9C}">
      <dgm:prSet/>
      <dgm:spPr/>
      <dgm:t>
        <a:bodyPr/>
        <a:lstStyle/>
        <a:p>
          <a:endParaRPr lang="es-EC"/>
        </a:p>
      </dgm:t>
    </dgm:pt>
    <dgm:pt modelId="{221FCC79-173F-4B51-84A4-683DFDCA0D6E}" type="sibTrans" cxnId="{01AF5BE4-61A0-428B-A0C2-8A8FAB06BB9C}">
      <dgm:prSet/>
      <dgm:spPr/>
      <dgm:t>
        <a:bodyPr/>
        <a:lstStyle/>
        <a:p>
          <a:endParaRPr lang="es-EC"/>
        </a:p>
      </dgm:t>
    </dgm:pt>
    <dgm:pt modelId="{52D1C926-9252-4E40-8DB5-1D821BC4A505}">
      <dgm:prSet phldrT="[Texto]" custT="1"/>
      <dgm:spPr/>
      <dgm:t>
        <a:bodyPr/>
        <a:lstStyle/>
        <a:p>
          <a:r>
            <a:rPr lang="es-ES_tradnl" sz="2400" b="1" i="1" dirty="0" smtClean="0"/>
            <a:t>- Rango de velocidades:  </a:t>
          </a:r>
          <a:r>
            <a:rPr lang="es-ES_tradnl" sz="2000" b="0" i="0" dirty="0" smtClean="0"/>
            <a:t>0,3 a 3 m/s</a:t>
          </a:r>
          <a:endParaRPr lang="es-EC" sz="1600" b="0" i="0" dirty="0"/>
        </a:p>
      </dgm:t>
    </dgm:pt>
    <dgm:pt modelId="{EAD22B65-7FF3-4904-82F4-E4662E66F93B}" type="parTrans" cxnId="{0F506CA0-5A34-4500-BF37-8350A224D2C6}">
      <dgm:prSet/>
      <dgm:spPr/>
      <dgm:t>
        <a:bodyPr/>
        <a:lstStyle/>
        <a:p>
          <a:endParaRPr lang="es-EC"/>
        </a:p>
      </dgm:t>
    </dgm:pt>
    <dgm:pt modelId="{36854CD6-AF0C-4170-BDCE-40FC88989BFE}" type="sibTrans" cxnId="{0F506CA0-5A34-4500-BF37-8350A224D2C6}">
      <dgm:prSet/>
      <dgm:spPr/>
      <dgm:t>
        <a:bodyPr/>
        <a:lstStyle/>
        <a:p>
          <a:endParaRPr lang="es-EC"/>
        </a:p>
      </dgm:t>
    </dgm:pt>
    <dgm:pt modelId="{E2575B9D-395F-4870-BA1C-856284EF44EE}">
      <dgm:prSet phldrT="[Texto]" custT="1"/>
      <dgm:spPr/>
      <dgm:t>
        <a:bodyPr/>
        <a:lstStyle/>
        <a:p>
          <a:r>
            <a:rPr lang="es-EC" sz="2400" b="1" i="1" dirty="0" smtClean="0"/>
            <a:t>-</a:t>
          </a:r>
          <a:r>
            <a:rPr lang="es-EC" sz="1600" b="0" i="0" dirty="0" smtClean="0"/>
            <a:t> </a:t>
          </a:r>
          <a:r>
            <a:rPr lang="es-EC" sz="2400" b="1" i="1" dirty="0" smtClean="0"/>
            <a:t>Automatización: </a:t>
          </a:r>
          <a:r>
            <a:rPr lang="es-EC" sz="2000" b="0" i="0" dirty="0" smtClean="0"/>
            <a:t>incorporación</a:t>
          </a:r>
          <a:r>
            <a:rPr lang="es-EC" sz="2400" b="1" i="1" dirty="0" smtClean="0"/>
            <a:t> </a:t>
          </a:r>
          <a:r>
            <a:rPr lang="es-EC" sz="2000" b="0" i="0" dirty="0" smtClean="0"/>
            <a:t>de válvulas</a:t>
          </a:r>
          <a:endParaRPr lang="es-EC" sz="2000" b="0" i="0" dirty="0"/>
        </a:p>
      </dgm:t>
    </dgm:pt>
    <dgm:pt modelId="{EF89EAFE-7886-4CF3-B726-1C5CE92EA43C}" type="parTrans" cxnId="{A688D490-7BD6-49E6-AE37-117B48BEA17F}">
      <dgm:prSet/>
      <dgm:spPr/>
      <dgm:t>
        <a:bodyPr/>
        <a:lstStyle/>
        <a:p>
          <a:endParaRPr lang="es-EC"/>
        </a:p>
      </dgm:t>
    </dgm:pt>
    <dgm:pt modelId="{43FE4E89-5C4D-46C2-868E-CF369D9FFD6B}" type="sibTrans" cxnId="{A688D490-7BD6-49E6-AE37-117B48BEA17F}">
      <dgm:prSet/>
      <dgm:spPr/>
      <dgm:t>
        <a:bodyPr/>
        <a:lstStyle/>
        <a:p>
          <a:endParaRPr lang="es-EC"/>
        </a:p>
      </dgm:t>
    </dgm:pt>
    <dgm:pt modelId="{84A201B9-384F-456C-BB74-7EC43DC30359}" type="pres">
      <dgm:prSet presAssocID="{61EA1093-7E67-4141-AD06-C00628609E8D}" presName="vert0" presStyleCnt="0">
        <dgm:presLayoutVars>
          <dgm:dir/>
          <dgm:animOne val="branch"/>
          <dgm:animLvl val="lvl"/>
        </dgm:presLayoutVars>
      </dgm:prSet>
      <dgm:spPr/>
    </dgm:pt>
    <dgm:pt modelId="{6093EAB3-430B-41B0-95AE-611C8B391363}" type="pres">
      <dgm:prSet presAssocID="{7CA4AD97-471A-45FE-9054-91FBAE00C3B0}" presName="thickLine" presStyleLbl="alignNode1" presStyleIdx="0" presStyleCnt="1"/>
      <dgm:spPr/>
    </dgm:pt>
    <dgm:pt modelId="{87DFD3E4-3B81-43CE-B9BA-44F4B439C753}" type="pres">
      <dgm:prSet presAssocID="{7CA4AD97-471A-45FE-9054-91FBAE00C3B0}" presName="horz1" presStyleCnt="0"/>
      <dgm:spPr/>
    </dgm:pt>
    <dgm:pt modelId="{562C8B15-51B8-4C78-A00F-DA75EAB3588A}" type="pres">
      <dgm:prSet presAssocID="{7CA4AD97-471A-45FE-9054-91FBAE00C3B0}" presName="tx1" presStyleLbl="revTx" presStyleIdx="0" presStyleCnt="7"/>
      <dgm:spPr/>
    </dgm:pt>
    <dgm:pt modelId="{3CDFE32D-309A-468F-8777-1D3598219ADC}" type="pres">
      <dgm:prSet presAssocID="{7CA4AD97-471A-45FE-9054-91FBAE00C3B0}" presName="vert1" presStyleCnt="0"/>
      <dgm:spPr/>
    </dgm:pt>
    <dgm:pt modelId="{21757165-B482-4CDD-BD13-9F60992604F3}" type="pres">
      <dgm:prSet presAssocID="{50EBFC5C-EDAD-4BF5-B65C-70F0C6DC7448}" presName="vertSpace2a" presStyleCnt="0"/>
      <dgm:spPr/>
    </dgm:pt>
    <dgm:pt modelId="{4D433D59-9983-45A4-B185-8C72672795C3}" type="pres">
      <dgm:prSet presAssocID="{50EBFC5C-EDAD-4BF5-B65C-70F0C6DC7448}" presName="horz2" presStyleCnt="0"/>
      <dgm:spPr/>
    </dgm:pt>
    <dgm:pt modelId="{B2FC630D-C398-4494-A828-4F14B90FA901}" type="pres">
      <dgm:prSet presAssocID="{50EBFC5C-EDAD-4BF5-B65C-70F0C6DC7448}" presName="horzSpace2" presStyleCnt="0"/>
      <dgm:spPr/>
    </dgm:pt>
    <dgm:pt modelId="{A058FDD0-2CC0-4BFA-9EC8-429A6E74D2F9}" type="pres">
      <dgm:prSet presAssocID="{50EBFC5C-EDAD-4BF5-B65C-70F0C6DC7448}" presName="tx2" presStyleLbl="revTx" presStyleIdx="1" presStyleCnt="7" custScaleY="195395" custLinFactNeighborX="-67" custLinFactNeighborY="8514"/>
      <dgm:spPr/>
      <dgm:t>
        <a:bodyPr/>
        <a:lstStyle/>
        <a:p>
          <a:endParaRPr lang="es-EC"/>
        </a:p>
      </dgm:t>
    </dgm:pt>
    <dgm:pt modelId="{AD165B26-2446-42A1-B130-AD5C0374BD71}" type="pres">
      <dgm:prSet presAssocID="{50EBFC5C-EDAD-4BF5-B65C-70F0C6DC7448}" presName="vert2" presStyleCnt="0"/>
      <dgm:spPr/>
    </dgm:pt>
    <dgm:pt modelId="{E61ABEC6-C202-45BE-9C16-42405B2053DA}" type="pres">
      <dgm:prSet presAssocID="{50EBFC5C-EDAD-4BF5-B65C-70F0C6DC7448}" presName="thinLine2b" presStyleLbl="callout" presStyleIdx="0" presStyleCnt="6" custLinFactNeighborX="253" custLinFactNeighborY="26174"/>
      <dgm:spPr/>
    </dgm:pt>
    <dgm:pt modelId="{EB3EDC70-4143-42F5-922F-AE664AB626FB}" type="pres">
      <dgm:prSet presAssocID="{50EBFC5C-EDAD-4BF5-B65C-70F0C6DC7448}" presName="vertSpace2b" presStyleCnt="0"/>
      <dgm:spPr/>
    </dgm:pt>
    <dgm:pt modelId="{9112DF1D-369C-4118-A592-02A26FD4EFA8}" type="pres">
      <dgm:prSet presAssocID="{2097721F-4358-4692-BD5E-1F8C8880B19D}" presName="horz2" presStyleCnt="0"/>
      <dgm:spPr/>
    </dgm:pt>
    <dgm:pt modelId="{DBA707CA-2D5E-4DBD-B25F-AEA7EEEAF868}" type="pres">
      <dgm:prSet presAssocID="{2097721F-4358-4692-BD5E-1F8C8880B19D}" presName="horzSpace2" presStyleCnt="0"/>
      <dgm:spPr/>
    </dgm:pt>
    <dgm:pt modelId="{A7EF0C97-7251-43B7-9E53-6986F19EBA58}" type="pres">
      <dgm:prSet presAssocID="{2097721F-4358-4692-BD5E-1F8C8880B19D}" presName="tx2" presStyleLbl="revTx" presStyleIdx="2" presStyleCnt="7" custScaleY="148371"/>
      <dgm:spPr/>
      <dgm:t>
        <a:bodyPr/>
        <a:lstStyle/>
        <a:p>
          <a:endParaRPr lang="es-EC"/>
        </a:p>
      </dgm:t>
    </dgm:pt>
    <dgm:pt modelId="{E60C90E3-69BD-4F7E-A3E8-A577753DE172}" type="pres">
      <dgm:prSet presAssocID="{2097721F-4358-4692-BD5E-1F8C8880B19D}" presName="vert2" presStyleCnt="0"/>
      <dgm:spPr/>
    </dgm:pt>
    <dgm:pt modelId="{8780EF00-BEF1-4D6B-B3CF-3D438C7FBD15}" type="pres">
      <dgm:prSet presAssocID="{2097721F-4358-4692-BD5E-1F8C8880B19D}" presName="thinLine2b" presStyleLbl="callout" presStyleIdx="1" presStyleCnt="6"/>
      <dgm:spPr/>
    </dgm:pt>
    <dgm:pt modelId="{ABEA75B5-C5F3-46E6-B333-C9CC8F71DA2C}" type="pres">
      <dgm:prSet presAssocID="{2097721F-4358-4692-BD5E-1F8C8880B19D}" presName="vertSpace2b" presStyleCnt="0"/>
      <dgm:spPr/>
    </dgm:pt>
    <dgm:pt modelId="{ED7783CB-DA6F-4647-A2F4-8FE0BF8F8B90}" type="pres">
      <dgm:prSet presAssocID="{863EE6B7-067D-4CEA-851A-6D88B39E89D4}" presName="horz2" presStyleCnt="0"/>
      <dgm:spPr/>
    </dgm:pt>
    <dgm:pt modelId="{B1B89D7B-353F-4619-B52A-61F59E397730}" type="pres">
      <dgm:prSet presAssocID="{863EE6B7-067D-4CEA-851A-6D88B39E89D4}" presName="horzSpace2" presStyleCnt="0"/>
      <dgm:spPr/>
    </dgm:pt>
    <dgm:pt modelId="{CF26BCC6-A2D5-426A-87EE-DEEEC30B59F5}" type="pres">
      <dgm:prSet presAssocID="{863EE6B7-067D-4CEA-851A-6D88B39E89D4}" presName="tx2" presStyleLbl="revTx" presStyleIdx="3" presStyleCnt="7" custScaleY="111453"/>
      <dgm:spPr/>
      <dgm:t>
        <a:bodyPr/>
        <a:lstStyle/>
        <a:p>
          <a:endParaRPr lang="es-EC"/>
        </a:p>
      </dgm:t>
    </dgm:pt>
    <dgm:pt modelId="{3F76D46C-D9CE-4BC2-A53A-1106B67BBD0F}" type="pres">
      <dgm:prSet presAssocID="{863EE6B7-067D-4CEA-851A-6D88B39E89D4}" presName="vert2" presStyleCnt="0"/>
      <dgm:spPr/>
    </dgm:pt>
    <dgm:pt modelId="{BD3A9949-325F-4362-BB95-B00BDB2CF8A0}" type="pres">
      <dgm:prSet presAssocID="{863EE6B7-067D-4CEA-851A-6D88B39E89D4}" presName="thinLine2b" presStyleLbl="callout" presStyleIdx="2" presStyleCnt="6" custLinFactY="-213110" custLinFactNeighborX="506" custLinFactNeighborY="-300000"/>
      <dgm:spPr/>
    </dgm:pt>
    <dgm:pt modelId="{0273728E-E7EE-4640-84A2-7B7588538AA3}" type="pres">
      <dgm:prSet presAssocID="{863EE6B7-067D-4CEA-851A-6D88B39E89D4}" presName="vertSpace2b" presStyleCnt="0"/>
      <dgm:spPr/>
    </dgm:pt>
    <dgm:pt modelId="{37292C59-AC8B-4A7A-B642-6F2881661CC0}" type="pres">
      <dgm:prSet presAssocID="{D4668832-A35A-4E2D-A5FA-1B05BA687EDB}" presName="horz2" presStyleCnt="0"/>
      <dgm:spPr/>
    </dgm:pt>
    <dgm:pt modelId="{7B92826D-6D3F-47AF-AE79-91676EA6DFC3}" type="pres">
      <dgm:prSet presAssocID="{D4668832-A35A-4E2D-A5FA-1B05BA687EDB}" presName="horzSpace2" presStyleCnt="0"/>
      <dgm:spPr/>
    </dgm:pt>
    <dgm:pt modelId="{4E6E8CF6-AC15-479C-A9E3-CF878DF42C36}" type="pres">
      <dgm:prSet presAssocID="{D4668832-A35A-4E2D-A5FA-1B05BA687EDB}" presName="tx2" presStyleLbl="revTx" presStyleIdx="4" presStyleCnt="7" custScaleY="53073" custLinFactNeighborX="-67" custLinFactNeighborY="-33792"/>
      <dgm:spPr/>
      <dgm:t>
        <a:bodyPr/>
        <a:lstStyle/>
        <a:p>
          <a:endParaRPr lang="es-EC"/>
        </a:p>
      </dgm:t>
    </dgm:pt>
    <dgm:pt modelId="{BB01CAF5-0A16-4546-AB10-F675EE38EC7E}" type="pres">
      <dgm:prSet presAssocID="{D4668832-A35A-4E2D-A5FA-1B05BA687EDB}" presName="vert2" presStyleCnt="0"/>
      <dgm:spPr/>
    </dgm:pt>
    <dgm:pt modelId="{252FF1C2-F0DE-45ED-AC5D-1AFFC7C38CFE}" type="pres">
      <dgm:prSet presAssocID="{D4668832-A35A-4E2D-A5FA-1B05BA687EDB}" presName="thinLine2b" presStyleLbl="callout" presStyleIdx="3" presStyleCnt="6"/>
      <dgm:spPr/>
    </dgm:pt>
    <dgm:pt modelId="{A55F096B-8951-4C8C-BDAA-CC0CC625117A}" type="pres">
      <dgm:prSet presAssocID="{D4668832-A35A-4E2D-A5FA-1B05BA687EDB}" presName="vertSpace2b" presStyleCnt="0"/>
      <dgm:spPr/>
    </dgm:pt>
    <dgm:pt modelId="{658F49A4-76C0-4A2B-BE59-953A8B04F61B}" type="pres">
      <dgm:prSet presAssocID="{52D1C926-9252-4E40-8DB5-1D821BC4A505}" presName="horz2" presStyleCnt="0"/>
      <dgm:spPr/>
    </dgm:pt>
    <dgm:pt modelId="{D5AF807C-C7B7-4925-9BF9-3F0102D44D1E}" type="pres">
      <dgm:prSet presAssocID="{52D1C926-9252-4E40-8DB5-1D821BC4A505}" presName="horzSpace2" presStyleCnt="0"/>
      <dgm:spPr/>
    </dgm:pt>
    <dgm:pt modelId="{3A9E33AF-3E7A-4B35-AC89-874B85B746F5}" type="pres">
      <dgm:prSet presAssocID="{52D1C926-9252-4E40-8DB5-1D821BC4A505}" presName="tx2" presStyleLbl="revTx" presStyleIdx="5" presStyleCnt="7" custScaleY="78257"/>
      <dgm:spPr/>
      <dgm:t>
        <a:bodyPr/>
        <a:lstStyle/>
        <a:p>
          <a:endParaRPr lang="es-EC"/>
        </a:p>
      </dgm:t>
    </dgm:pt>
    <dgm:pt modelId="{55EF997E-59A7-4148-9791-A9FA7EA2777A}" type="pres">
      <dgm:prSet presAssocID="{52D1C926-9252-4E40-8DB5-1D821BC4A505}" presName="vert2" presStyleCnt="0"/>
      <dgm:spPr/>
    </dgm:pt>
    <dgm:pt modelId="{94A36561-1A9A-4FBC-A000-70F8D671CA12}" type="pres">
      <dgm:prSet presAssocID="{52D1C926-9252-4E40-8DB5-1D821BC4A505}" presName="thinLine2b" presStyleLbl="callout" presStyleIdx="4" presStyleCnt="6"/>
      <dgm:spPr/>
    </dgm:pt>
    <dgm:pt modelId="{FCC7CB54-B9DA-4181-A8A7-77325780FB0F}" type="pres">
      <dgm:prSet presAssocID="{52D1C926-9252-4E40-8DB5-1D821BC4A505}" presName="vertSpace2b" presStyleCnt="0"/>
      <dgm:spPr/>
    </dgm:pt>
    <dgm:pt modelId="{D87D479A-9DA4-4D35-8D2C-7ABD1C88D127}" type="pres">
      <dgm:prSet presAssocID="{E2575B9D-395F-4870-BA1C-856284EF44EE}" presName="horz2" presStyleCnt="0"/>
      <dgm:spPr/>
    </dgm:pt>
    <dgm:pt modelId="{7FB83C20-1721-480C-80D3-C7D5EED63130}" type="pres">
      <dgm:prSet presAssocID="{E2575B9D-395F-4870-BA1C-856284EF44EE}" presName="horzSpace2" presStyleCnt="0"/>
      <dgm:spPr/>
    </dgm:pt>
    <dgm:pt modelId="{16BA6C9A-D1AB-4CBA-9B97-8638DA617DEF}" type="pres">
      <dgm:prSet presAssocID="{E2575B9D-395F-4870-BA1C-856284EF44EE}" presName="tx2" presStyleLbl="revTx" presStyleIdx="6" presStyleCnt="7"/>
      <dgm:spPr/>
      <dgm:t>
        <a:bodyPr/>
        <a:lstStyle/>
        <a:p>
          <a:endParaRPr lang="es-EC"/>
        </a:p>
      </dgm:t>
    </dgm:pt>
    <dgm:pt modelId="{849BA73B-BDF3-42FC-89FD-F01865B84107}" type="pres">
      <dgm:prSet presAssocID="{E2575B9D-395F-4870-BA1C-856284EF44EE}" presName="vert2" presStyleCnt="0"/>
      <dgm:spPr/>
    </dgm:pt>
    <dgm:pt modelId="{8BB216B9-CA3C-4414-B6CD-C10612BC61B2}" type="pres">
      <dgm:prSet presAssocID="{E2575B9D-395F-4870-BA1C-856284EF44EE}" presName="thinLine2b" presStyleLbl="callout" presStyleIdx="5" presStyleCnt="6"/>
      <dgm:spPr/>
    </dgm:pt>
    <dgm:pt modelId="{72A4C807-BAEF-4E35-BD60-1EF5E41216A3}" type="pres">
      <dgm:prSet presAssocID="{E2575B9D-395F-4870-BA1C-856284EF44EE}" presName="vertSpace2b" presStyleCnt="0"/>
      <dgm:spPr/>
    </dgm:pt>
  </dgm:ptLst>
  <dgm:cxnLst>
    <dgm:cxn modelId="{16FD142B-47F2-4EED-853B-010AB3F0265F}" type="presOf" srcId="{50EBFC5C-EDAD-4BF5-B65C-70F0C6DC7448}" destId="{A058FDD0-2CC0-4BFA-9EC8-429A6E74D2F9}" srcOrd="0" destOrd="0" presId="urn:microsoft.com/office/officeart/2008/layout/LinedList"/>
    <dgm:cxn modelId="{70A6DF25-74CA-4219-AD8C-282EBD33373A}" type="presOf" srcId="{E2575B9D-395F-4870-BA1C-856284EF44EE}" destId="{16BA6C9A-D1AB-4CBA-9B97-8638DA617DEF}" srcOrd="0" destOrd="0" presId="urn:microsoft.com/office/officeart/2008/layout/LinedList"/>
    <dgm:cxn modelId="{2503C796-19C6-40A5-B993-5F9E5333EAED}" srcId="{7CA4AD97-471A-45FE-9054-91FBAE00C3B0}" destId="{50EBFC5C-EDAD-4BF5-B65C-70F0C6DC7448}" srcOrd="0" destOrd="0" parTransId="{9BBBF36F-49F1-4EA5-BA20-7AC31C6AE197}" sibTransId="{B77F6A54-DAA0-4F3A-A37F-6C6E1BE351F0}"/>
    <dgm:cxn modelId="{DD8F2257-61A7-4EB5-AA27-4753044D7188}" type="presOf" srcId="{D4668832-A35A-4E2D-A5FA-1B05BA687EDB}" destId="{4E6E8CF6-AC15-479C-A9E3-CF878DF42C36}" srcOrd="0" destOrd="0" presId="urn:microsoft.com/office/officeart/2008/layout/LinedList"/>
    <dgm:cxn modelId="{13579F70-D84E-4418-AD4B-82F28A308B71}" type="presOf" srcId="{61EA1093-7E67-4141-AD06-C00628609E8D}" destId="{84A201B9-384F-456C-BB74-7EC43DC30359}" srcOrd="0" destOrd="0" presId="urn:microsoft.com/office/officeart/2008/layout/LinedList"/>
    <dgm:cxn modelId="{9FC783CD-36D5-497C-8A2D-4539C5245064}" srcId="{7CA4AD97-471A-45FE-9054-91FBAE00C3B0}" destId="{863EE6B7-067D-4CEA-851A-6D88B39E89D4}" srcOrd="2" destOrd="0" parTransId="{5347F1AB-2A0E-43CC-B3F5-13DDAC59D2FD}" sibTransId="{E163FA2B-314A-4AF6-AB3F-C7FC15B3C560}"/>
    <dgm:cxn modelId="{5E4EDA01-2487-4749-AB0E-AEF61B7E7902}" type="presOf" srcId="{52D1C926-9252-4E40-8DB5-1D821BC4A505}" destId="{3A9E33AF-3E7A-4B35-AC89-874B85B746F5}" srcOrd="0" destOrd="0" presId="urn:microsoft.com/office/officeart/2008/layout/LinedList"/>
    <dgm:cxn modelId="{FFFBE552-EE3B-44FD-B3F3-E2C07B10C87C}" type="presOf" srcId="{2097721F-4358-4692-BD5E-1F8C8880B19D}" destId="{A7EF0C97-7251-43B7-9E53-6986F19EBA58}" srcOrd="0" destOrd="0" presId="urn:microsoft.com/office/officeart/2008/layout/LinedList"/>
    <dgm:cxn modelId="{01AF5BE4-61A0-428B-A0C2-8A8FAB06BB9C}" srcId="{7CA4AD97-471A-45FE-9054-91FBAE00C3B0}" destId="{D4668832-A35A-4E2D-A5FA-1B05BA687EDB}" srcOrd="3" destOrd="0" parTransId="{C9F560CD-A057-4BD5-9B81-EB83989C7141}" sibTransId="{221FCC79-173F-4B51-84A4-683DFDCA0D6E}"/>
    <dgm:cxn modelId="{EED6C5F6-CC19-430F-82AF-86261EC38516}" srcId="{7CA4AD97-471A-45FE-9054-91FBAE00C3B0}" destId="{2097721F-4358-4692-BD5E-1F8C8880B19D}" srcOrd="1" destOrd="0" parTransId="{9508A11C-E530-4FF6-835A-7E569644971A}" sibTransId="{E8F8D436-DE04-427B-B15F-D681A6881910}"/>
    <dgm:cxn modelId="{A688D490-7BD6-49E6-AE37-117B48BEA17F}" srcId="{7CA4AD97-471A-45FE-9054-91FBAE00C3B0}" destId="{E2575B9D-395F-4870-BA1C-856284EF44EE}" srcOrd="5" destOrd="0" parTransId="{EF89EAFE-7886-4CF3-B726-1C5CE92EA43C}" sibTransId="{43FE4E89-5C4D-46C2-868E-CF369D9FFD6B}"/>
    <dgm:cxn modelId="{0F506CA0-5A34-4500-BF37-8350A224D2C6}" srcId="{7CA4AD97-471A-45FE-9054-91FBAE00C3B0}" destId="{52D1C926-9252-4E40-8DB5-1D821BC4A505}" srcOrd="4" destOrd="0" parTransId="{EAD22B65-7FF3-4904-82F4-E4662E66F93B}" sibTransId="{36854CD6-AF0C-4170-BDCE-40FC88989BFE}"/>
    <dgm:cxn modelId="{7D1277AA-A7FE-4CD3-BD8B-9D15C9F1C228}" type="presOf" srcId="{863EE6B7-067D-4CEA-851A-6D88B39E89D4}" destId="{CF26BCC6-A2D5-426A-87EE-DEEEC30B59F5}" srcOrd="0" destOrd="0" presId="urn:microsoft.com/office/officeart/2008/layout/LinedList"/>
    <dgm:cxn modelId="{D4DF9C0E-BE98-4D35-8112-C188EB0128AA}" srcId="{61EA1093-7E67-4141-AD06-C00628609E8D}" destId="{7CA4AD97-471A-45FE-9054-91FBAE00C3B0}" srcOrd="0" destOrd="0" parTransId="{6AE37FCB-D93B-4427-B091-A890D18CB8C0}" sibTransId="{4559CDE7-6676-4F9A-AD2F-B1D61BA8DED3}"/>
    <dgm:cxn modelId="{7D213840-3276-42B4-BF1E-C8885D851D47}" type="presOf" srcId="{7CA4AD97-471A-45FE-9054-91FBAE00C3B0}" destId="{562C8B15-51B8-4C78-A00F-DA75EAB3588A}" srcOrd="0" destOrd="0" presId="urn:microsoft.com/office/officeart/2008/layout/LinedList"/>
    <dgm:cxn modelId="{5454BB68-5B66-4CAE-9ED6-FE58C295AC65}" type="presParOf" srcId="{84A201B9-384F-456C-BB74-7EC43DC30359}" destId="{6093EAB3-430B-41B0-95AE-611C8B391363}" srcOrd="0" destOrd="0" presId="urn:microsoft.com/office/officeart/2008/layout/LinedList"/>
    <dgm:cxn modelId="{025C3133-3A38-42E1-85CD-A5CBD3D5B711}" type="presParOf" srcId="{84A201B9-384F-456C-BB74-7EC43DC30359}" destId="{87DFD3E4-3B81-43CE-B9BA-44F4B439C753}" srcOrd="1" destOrd="0" presId="urn:microsoft.com/office/officeart/2008/layout/LinedList"/>
    <dgm:cxn modelId="{C3D4E44C-C953-4522-BED4-A97908F14AF6}" type="presParOf" srcId="{87DFD3E4-3B81-43CE-B9BA-44F4B439C753}" destId="{562C8B15-51B8-4C78-A00F-DA75EAB3588A}" srcOrd="0" destOrd="0" presId="urn:microsoft.com/office/officeart/2008/layout/LinedList"/>
    <dgm:cxn modelId="{D3B8B4A5-938D-4C87-A290-7CB95B2E3E86}" type="presParOf" srcId="{87DFD3E4-3B81-43CE-B9BA-44F4B439C753}" destId="{3CDFE32D-309A-468F-8777-1D3598219ADC}" srcOrd="1" destOrd="0" presId="urn:microsoft.com/office/officeart/2008/layout/LinedList"/>
    <dgm:cxn modelId="{74602E3E-9D8F-4DBB-B394-CDF004A355B9}" type="presParOf" srcId="{3CDFE32D-309A-468F-8777-1D3598219ADC}" destId="{21757165-B482-4CDD-BD13-9F60992604F3}" srcOrd="0" destOrd="0" presId="urn:microsoft.com/office/officeart/2008/layout/LinedList"/>
    <dgm:cxn modelId="{792D1D4C-63A9-44F2-80F7-E6A3191FC24F}" type="presParOf" srcId="{3CDFE32D-309A-468F-8777-1D3598219ADC}" destId="{4D433D59-9983-45A4-B185-8C72672795C3}" srcOrd="1" destOrd="0" presId="urn:microsoft.com/office/officeart/2008/layout/LinedList"/>
    <dgm:cxn modelId="{B5A68A4E-CD05-4810-AF00-DA741EA4F652}" type="presParOf" srcId="{4D433D59-9983-45A4-B185-8C72672795C3}" destId="{B2FC630D-C398-4494-A828-4F14B90FA901}" srcOrd="0" destOrd="0" presId="urn:microsoft.com/office/officeart/2008/layout/LinedList"/>
    <dgm:cxn modelId="{97C15482-75F0-4874-B8AF-01ED018A9673}" type="presParOf" srcId="{4D433D59-9983-45A4-B185-8C72672795C3}" destId="{A058FDD0-2CC0-4BFA-9EC8-429A6E74D2F9}" srcOrd="1" destOrd="0" presId="urn:microsoft.com/office/officeart/2008/layout/LinedList"/>
    <dgm:cxn modelId="{6249E740-35CD-4F34-9734-2105B16C731E}" type="presParOf" srcId="{4D433D59-9983-45A4-B185-8C72672795C3}" destId="{AD165B26-2446-42A1-B130-AD5C0374BD71}" srcOrd="2" destOrd="0" presId="urn:microsoft.com/office/officeart/2008/layout/LinedList"/>
    <dgm:cxn modelId="{7134319F-E5EB-4B98-B561-912C219E2493}" type="presParOf" srcId="{3CDFE32D-309A-468F-8777-1D3598219ADC}" destId="{E61ABEC6-C202-45BE-9C16-42405B2053DA}" srcOrd="2" destOrd="0" presId="urn:microsoft.com/office/officeart/2008/layout/LinedList"/>
    <dgm:cxn modelId="{099A52EC-E33E-487B-ADE1-B936C245445E}" type="presParOf" srcId="{3CDFE32D-309A-468F-8777-1D3598219ADC}" destId="{EB3EDC70-4143-42F5-922F-AE664AB626FB}" srcOrd="3" destOrd="0" presId="urn:microsoft.com/office/officeart/2008/layout/LinedList"/>
    <dgm:cxn modelId="{17B642C7-A4FA-4D07-AC87-AC845EB14342}" type="presParOf" srcId="{3CDFE32D-309A-468F-8777-1D3598219ADC}" destId="{9112DF1D-369C-4118-A592-02A26FD4EFA8}" srcOrd="4" destOrd="0" presId="urn:microsoft.com/office/officeart/2008/layout/LinedList"/>
    <dgm:cxn modelId="{62D232BA-C18E-41F9-A822-B7704D43D764}" type="presParOf" srcId="{9112DF1D-369C-4118-A592-02A26FD4EFA8}" destId="{DBA707CA-2D5E-4DBD-B25F-AEA7EEEAF868}" srcOrd="0" destOrd="0" presId="urn:microsoft.com/office/officeart/2008/layout/LinedList"/>
    <dgm:cxn modelId="{3F54D71A-989A-4D31-BF3C-30965C311453}" type="presParOf" srcId="{9112DF1D-369C-4118-A592-02A26FD4EFA8}" destId="{A7EF0C97-7251-43B7-9E53-6986F19EBA58}" srcOrd="1" destOrd="0" presId="urn:microsoft.com/office/officeart/2008/layout/LinedList"/>
    <dgm:cxn modelId="{227E222F-2F64-402E-9EB0-5B85B83EE4D9}" type="presParOf" srcId="{9112DF1D-369C-4118-A592-02A26FD4EFA8}" destId="{E60C90E3-69BD-4F7E-A3E8-A577753DE172}" srcOrd="2" destOrd="0" presId="urn:microsoft.com/office/officeart/2008/layout/LinedList"/>
    <dgm:cxn modelId="{617DBCC3-6EA4-44B3-A426-1D65D383CA5B}" type="presParOf" srcId="{3CDFE32D-309A-468F-8777-1D3598219ADC}" destId="{8780EF00-BEF1-4D6B-B3CF-3D438C7FBD15}" srcOrd="5" destOrd="0" presId="urn:microsoft.com/office/officeart/2008/layout/LinedList"/>
    <dgm:cxn modelId="{EA3ABD5C-DFB5-433E-A4B9-0D56A2030306}" type="presParOf" srcId="{3CDFE32D-309A-468F-8777-1D3598219ADC}" destId="{ABEA75B5-C5F3-46E6-B333-C9CC8F71DA2C}" srcOrd="6" destOrd="0" presId="urn:microsoft.com/office/officeart/2008/layout/LinedList"/>
    <dgm:cxn modelId="{D9E90DDA-4BC5-4529-95B3-7AE4A889F02C}" type="presParOf" srcId="{3CDFE32D-309A-468F-8777-1D3598219ADC}" destId="{ED7783CB-DA6F-4647-A2F4-8FE0BF8F8B90}" srcOrd="7" destOrd="0" presId="urn:microsoft.com/office/officeart/2008/layout/LinedList"/>
    <dgm:cxn modelId="{BBAC28BB-4353-4A4F-83E5-62353900DD75}" type="presParOf" srcId="{ED7783CB-DA6F-4647-A2F4-8FE0BF8F8B90}" destId="{B1B89D7B-353F-4619-B52A-61F59E397730}" srcOrd="0" destOrd="0" presId="urn:microsoft.com/office/officeart/2008/layout/LinedList"/>
    <dgm:cxn modelId="{DFC7D50E-BE26-49C8-A84C-EA129FFA0C1E}" type="presParOf" srcId="{ED7783CB-DA6F-4647-A2F4-8FE0BF8F8B90}" destId="{CF26BCC6-A2D5-426A-87EE-DEEEC30B59F5}" srcOrd="1" destOrd="0" presId="urn:microsoft.com/office/officeart/2008/layout/LinedList"/>
    <dgm:cxn modelId="{4FC0CA23-2978-44C7-BCC0-325F28A7C7DA}" type="presParOf" srcId="{ED7783CB-DA6F-4647-A2F4-8FE0BF8F8B90}" destId="{3F76D46C-D9CE-4BC2-A53A-1106B67BBD0F}" srcOrd="2" destOrd="0" presId="urn:microsoft.com/office/officeart/2008/layout/LinedList"/>
    <dgm:cxn modelId="{32944BC9-930C-4E70-B177-8AF1F8D5E6A8}" type="presParOf" srcId="{3CDFE32D-309A-468F-8777-1D3598219ADC}" destId="{BD3A9949-325F-4362-BB95-B00BDB2CF8A0}" srcOrd="8" destOrd="0" presId="urn:microsoft.com/office/officeart/2008/layout/LinedList"/>
    <dgm:cxn modelId="{AD0EC114-7506-456E-8F08-87AB21B8734F}" type="presParOf" srcId="{3CDFE32D-309A-468F-8777-1D3598219ADC}" destId="{0273728E-E7EE-4640-84A2-7B7588538AA3}" srcOrd="9" destOrd="0" presId="urn:microsoft.com/office/officeart/2008/layout/LinedList"/>
    <dgm:cxn modelId="{A4667123-ED35-4E0B-B922-1279E50A4495}" type="presParOf" srcId="{3CDFE32D-309A-468F-8777-1D3598219ADC}" destId="{37292C59-AC8B-4A7A-B642-6F2881661CC0}" srcOrd="10" destOrd="0" presId="urn:microsoft.com/office/officeart/2008/layout/LinedList"/>
    <dgm:cxn modelId="{88541147-BF2D-4F92-9880-CDA048B358A8}" type="presParOf" srcId="{37292C59-AC8B-4A7A-B642-6F2881661CC0}" destId="{7B92826D-6D3F-47AF-AE79-91676EA6DFC3}" srcOrd="0" destOrd="0" presId="urn:microsoft.com/office/officeart/2008/layout/LinedList"/>
    <dgm:cxn modelId="{2E3FA520-15BC-4481-9386-4350F4F9A08C}" type="presParOf" srcId="{37292C59-AC8B-4A7A-B642-6F2881661CC0}" destId="{4E6E8CF6-AC15-479C-A9E3-CF878DF42C36}" srcOrd="1" destOrd="0" presId="urn:microsoft.com/office/officeart/2008/layout/LinedList"/>
    <dgm:cxn modelId="{00004B83-1D6B-4DF6-97A4-8D1BE140E101}" type="presParOf" srcId="{37292C59-AC8B-4A7A-B642-6F2881661CC0}" destId="{BB01CAF5-0A16-4546-AB10-F675EE38EC7E}" srcOrd="2" destOrd="0" presId="urn:microsoft.com/office/officeart/2008/layout/LinedList"/>
    <dgm:cxn modelId="{C15C5581-9F62-469B-81D7-58726BA6E536}" type="presParOf" srcId="{3CDFE32D-309A-468F-8777-1D3598219ADC}" destId="{252FF1C2-F0DE-45ED-AC5D-1AFFC7C38CFE}" srcOrd="11" destOrd="0" presId="urn:microsoft.com/office/officeart/2008/layout/LinedList"/>
    <dgm:cxn modelId="{DBE3D88A-024E-4EF3-99B2-2C0A6395B866}" type="presParOf" srcId="{3CDFE32D-309A-468F-8777-1D3598219ADC}" destId="{A55F096B-8951-4C8C-BDAA-CC0CC625117A}" srcOrd="12" destOrd="0" presId="urn:microsoft.com/office/officeart/2008/layout/LinedList"/>
    <dgm:cxn modelId="{36FB8B08-4364-4AC8-8F9F-6B3796F22765}" type="presParOf" srcId="{3CDFE32D-309A-468F-8777-1D3598219ADC}" destId="{658F49A4-76C0-4A2B-BE59-953A8B04F61B}" srcOrd="13" destOrd="0" presId="urn:microsoft.com/office/officeart/2008/layout/LinedList"/>
    <dgm:cxn modelId="{D48023A4-3D13-4DF0-8995-93D96B733DBA}" type="presParOf" srcId="{658F49A4-76C0-4A2B-BE59-953A8B04F61B}" destId="{D5AF807C-C7B7-4925-9BF9-3F0102D44D1E}" srcOrd="0" destOrd="0" presId="urn:microsoft.com/office/officeart/2008/layout/LinedList"/>
    <dgm:cxn modelId="{FB7FA347-2F9F-4C98-9D8A-6C4D4E30D5E1}" type="presParOf" srcId="{658F49A4-76C0-4A2B-BE59-953A8B04F61B}" destId="{3A9E33AF-3E7A-4B35-AC89-874B85B746F5}" srcOrd="1" destOrd="0" presId="urn:microsoft.com/office/officeart/2008/layout/LinedList"/>
    <dgm:cxn modelId="{87769ABE-C835-42C4-B77E-D440E1C6C059}" type="presParOf" srcId="{658F49A4-76C0-4A2B-BE59-953A8B04F61B}" destId="{55EF997E-59A7-4148-9791-A9FA7EA2777A}" srcOrd="2" destOrd="0" presId="urn:microsoft.com/office/officeart/2008/layout/LinedList"/>
    <dgm:cxn modelId="{A0910F4E-1D25-46C1-8278-7740DC6B7B5A}" type="presParOf" srcId="{3CDFE32D-309A-468F-8777-1D3598219ADC}" destId="{94A36561-1A9A-4FBC-A000-70F8D671CA12}" srcOrd="14" destOrd="0" presId="urn:microsoft.com/office/officeart/2008/layout/LinedList"/>
    <dgm:cxn modelId="{C22DAE28-E028-489D-B881-BCA484DDFAFA}" type="presParOf" srcId="{3CDFE32D-309A-468F-8777-1D3598219ADC}" destId="{FCC7CB54-B9DA-4181-A8A7-77325780FB0F}" srcOrd="15" destOrd="0" presId="urn:microsoft.com/office/officeart/2008/layout/LinedList"/>
    <dgm:cxn modelId="{7708F51A-BD1F-4595-A2F3-93EF8968C4F4}" type="presParOf" srcId="{3CDFE32D-309A-468F-8777-1D3598219ADC}" destId="{D87D479A-9DA4-4D35-8D2C-7ABD1C88D127}" srcOrd="16" destOrd="0" presId="urn:microsoft.com/office/officeart/2008/layout/LinedList"/>
    <dgm:cxn modelId="{24321550-2C72-42AE-A8BB-075B07FCCBB9}" type="presParOf" srcId="{D87D479A-9DA4-4D35-8D2C-7ABD1C88D127}" destId="{7FB83C20-1721-480C-80D3-C7D5EED63130}" srcOrd="0" destOrd="0" presId="urn:microsoft.com/office/officeart/2008/layout/LinedList"/>
    <dgm:cxn modelId="{18D76E14-18B6-4DF9-8182-88B65AF35563}" type="presParOf" srcId="{D87D479A-9DA4-4D35-8D2C-7ABD1C88D127}" destId="{16BA6C9A-D1AB-4CBA-9B97-8638DA617DEF}" srcOrd="1" destOrd="0" presId="urn:microsoft.com/office/officeart/2008/layout/LinedList"/>
    <dgm:cxn modelId="{A649F504-F467-456A-93E9-A678DA41BAEB}" type="presParOf" srcId="{D87D479A-9DA4-4D35-8D2C-7ABD1C88D127}" destId="{849BA73B-BDF3-42FC-89FD-F01865B84107}" srcOrd="2" destOrd="0" presId="urn:microsoft.com/office/officeart/2008/layout/LinedList"/>
    <dgm:cxn modelId="{02E9E3A0-20C4-4CE2-B205-3349204B1A9D}" type="presParOf" srcId="{3CDFE32D-309A-468F-8777-1D3598219ADC}" destId="{8BB216B9-CA3C-4414-B6CD-C10612BC61B2}" srcOrd="17" destOrd="0" presId="urn:microsoft.com/office/officeart/2008/layout/LinedList"/>
    <dgm:cxn modelId="{C8D6A302-4289-4B12-823F-AF122F6A09D0}" type="presParOf" srcId="{3CDFE32D-309A-468F-8777-1D3598219ADC}" destId="{72A4C807-BAEF-4E35-BD60-1EF5E41216A3}"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07BDA-3C2F-4675-9F40-1070CE3B9420}">
      <dsp:nvSpPr>
        <dsp:cNvPr id="0" name=""/>
        <dsp:cNvSpPr/>
      </dsp:nvSpPr>
      <dsp:spPr>
        <a:xfrm>
          <a:off x="-4865354" y="-745610"/>
          <a:ext cx="5794767" cy="5794767"/>
        </a:xfrm>
        <a:prstGeom prst="blockArc">
          <a:avLst>
            <a:gd name="adj1" fmla="val 18900000"/>
            <a:gd name="adj2" fmla="val 2700000"/>
            <a:gd name="adj3" fmla="val 373"/>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DA0B03-569F-4EEC-95AA-38F0B3BC589D}">
      <dsp:nvSpPr>
        <dsp:cNvPr id="0" name=""/>
        <dsp:cNvSpPr/>
      </dsp:nvSpPr>
      <dsp:spPr>
        <a:xfrm>
          <a:off x="406673" y="268885"/>
          <a:ext cx="8427010" cy="53811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7129" tIns="50800" rIns="50800" bIns="50800" numCol="1" spcCol="1270" anchor="ctr" anchorCtr="0">
          <a:noAutofit/>
        </a:bodyPr>
        <a:lstStyle/>
        <a:p>
          <a:pPr lvl="0" algn="just" defTabSz="889000">
            <a:lnSpc>
              <a:spcPct val="90000"/>
            </a:lnSpc>
            <a:spcBef>
              <a:spcPct val="0"/>
            </a:spcBef>
            <a:spcAft>
              <a:spcPct val="35000"/>
            </a:spcAft>
          </a:pPr>
          <a:r>
            <a:rPr lang="es-ES_tradnl" sz="2000" kern="1200" dirty="0" smtClean="0"/>
            <a:t>Obtiene el agua de la red de atribución de agua potable</a:t>
          </a:r>
          <a:endParaRPr lang="es-ES" sz="2000" kern="1200" dirty="0"/>
        </a:p>
      </dsp:txBody>
      <dsp:txXfrm>
        <a:off x="406673" y="268885"/>
        <a:ext cx="8427010" cy="538115"/>
      </dsp:txXfrm>
    </dsp:sp>
    <dsp:sp modelId="{92DAA4D5-B2A7-47B7-86D6-06FBCED3FBC8}">
      <dsp:nvSpPr>
        <dsp:cNvPr id="0" name=""/>
        <dsp:cNvSpPr/>
      </dsp:nvSpPr>
      <dsp:spPr>
        <a:xfrm>
          <a:off x="70351" y="201621"/>
          <a:ext cx="672644" cy="67264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DAB3F23C-F3D7-4B36-BA15-E2734E628A89}">
      <dsp:nvSpPr>
        <dsp:cNvPr id="0" name=""/>
        <dsp:cNvSpPr/>
      </dsp:nvSpPr>
      <dsp:spPr>
        <a:xfrm>
          <a:off x="813179" y="1014436"/>
          <a:ext cx="8041412" cy="72396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7129" tIns="50800" rIns="50800" bIns="50800" numCol="1" spcCol="1270" anchor="t" anchorCtr="0">
          <a:noAutofit/>
        </a:bodyPr>
        <a:lstStyle/>
        <a:p>
          <a:pPr lvl="0" algn="just" defTabSz="889000">
            <a:lnSpc>
              <a:spcPct val="90000"/>
            </a:lnSpc>
            <a:spcBef>
              <a:spcPct val="0"/>
            </a:spcBef>
            <a:spcAft>
              <a:spcPct val="35000"/>
            </a:spcAft>
          </a:pPr>
          <a:r>
            <a:rPr lang="es-ES_tradnl" sz="2000" kern="1200" dirty="0" smtClean="0"/>
            <a:t>Paga por el servicio de agua potable que recibe</a:t>
          </a:r>
          <a:endParaRPr lang="es-ES" sz="2000" kern="1200" dirty="0"/>
        </a:p>
        <a:p>
          <a:pPr marL="171450" lvl="1" indent="-171450" algn="l" defTabSz="800100">
            <a:lnSpc>
              <a:spcPct val="90000"/>
            </a:lnSpc>
            <a:spcBef>
              <a:spcPct val="0"/>
            </a:spcBef>
            <a:spcAft>
              <a:spcPct val="15000"/>
            </a:spcAft>
            <a:buChar char="••"/>
          </a:pPr>
          <a:r>
            <a:rPr lang="es-EC" sz="1800" b="1" kern="1200" dirty="0" smtClean="0"/>
            <a:t>28%  </a:t>
          </a:r>
          <a:r>
            <a:rPr lang="es-EC" sz="1800" kern="1200" dirty="0" smtClean="0"/>
            <a:t>1$ - 3$  / </a:t>
          </a:r>
          <a:r>
            <a:rPr lang="es-EC" sz="1800" b="1" kern="1200" dirty="0" smtClean="0"/>
            <a:t>45%   </a:t>
          </a:r>
          <a:r>
            <a:rPr lang="es-EC" sz="1800" kern="1200" dirty="0" smtClean="0"/>
            <a:t>4$ - 6$  / </a:t>
          </a:r>
          <a:r>
            <a:rPr lang="es-EC" sz="1800" b="1" kern="1200" dirty="0" smtClean="0"/>
            <a:t>16%   </a:t>
          </a:r>
          <a:r>
            <a:rPr lang="es-EC" sz="1800" kern="1200" dirty="0" smtClean="0"/>
            <a:t>7$ - 9$   / </a:t>
          </a:r>
          <a:r>
            <a:rPr lang="es-EC" sz="1800" b="1" kern="1200" dirty="0" smtClean="0"/>
            <a:t>11%  </a:t>
          </a:r>
          <a:r>
            <a:rPr lang="es-EC" sz="1800" kern="1200" dirty="0" smtClean="0"/>
            <a:t>11$ - 13$</a:t>
          </a:r>
          <a:endParaRPr lang="es-EC" sz="1800" kern="1200" dirty="0"/>
        </a:p>
      </dsp:txBody>
      <dsp:txXfrm>
        <a:off x="813179" y="1014436"/>
        <a:ext cx="8041412" cy="723964"/>
      </dsp:txXfrm>
    </dsp:sp>
    <dsp:sp modelId="{827AB739-C8B2-4152-83AE-06186A4E7924}">
      <dsp:nvSpPr>
        <dsp:cNvPr id="0" name=""/>
        <dsp:cNvSpPr/>
      </dsp:nvSpPr>
      <dsp:spPr>
        <a:xfrm>
          <a:off x="455949" y="1008536"/>
          <a:ext cx="672644" cy="67264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3A404435-EF03-48E8-820C-72D2772FF1D1}">
      <dsp:nvSpPr>
        <dsp:cNvPr id="0" name=""/>
        <dsp:cNvSpPr/>
      </dsp:nvSpPr>
      <dsp:spPr>
        <a:xfrm>
          <a:off x="895089" y="1815152"/>
          <a:ext cx="7923064" cy="67324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7129" tIns="50800" rIns="50800" bIns="50800" numCol="1" spcCol="1270" anchor="t" anchorCtr="0">
          <a:noAutofit/>
        </a:bodyPr>
        <a:lstStyle/>
        <a:p>
          <a:pPr lvl="0" algn="l" defTabSz="889000">
            <a:lnSpc>
              <a:spcPct val="90000"/>
            </a:lnSpc>
            <a:spcBef>
              <a:spcPct val="0"/>
            </a:spcBef>
            <a:spcAft>
              <a:spcPct val="35000"/>
            </a:spcAft>
          </a:pPr>
          <a:r>
            <a:rPr lang="es-ES_tradnl" sz="2000" kern="1200" dirty="0" smtClean="0"/>
            <a:t>Tiene problemas con el servicio de agua potable </a:t>
          </a:r>
          <a:endParaRPr lang="es-ES" sz="2000" kern="1200" dirty="0"/>
        </a:p>
        <a:p>
          <a:pPr marL="171450" lvl="1" indent="-171450" algn="l" defTabSz="844550">
            <a:lnSpc>
              <a:spcPct val="90000"/>
            </a:lnSpc>
            <a:spcBef>
              <a:spcPct val="0"/>
            </a:spcBef>
            <a:spcAft>
              <a:spcPct val="15000"/>
            </a:spcAft>
            <a:buChar char="••"/>
          </a:pPr>
          <a:r>
            <a:rPr lang="es-EC" sz="1900" b="1" kern="1200" dirty="0" smtClean="0"/>
            <a:t>47% </a:t>
          </a:r>
          <a:r>
            <a:rPr lang="es-EC" sz="1900" kern="1200" dirty="0" smtClean="0"/>
            <a:t>Cortes por lluvia / </a:t>
          </a:r>
          <a:r>
            <a:rPr lang="es-EC" sz="1900" b="1" kern="1200" dirty="0" smtClean="0"/>
            <a:t>18% </a:t>
          </a:r>
          <a:r>
            <a:rPr lang="es-EC" sz="1900" kern="1200" dirty="0" smtClean="0"/>
            <a:t>Cortes nocturnos / </a:t>
          </a:r>
          <a:r>
            <a:rPr lang="es-EC" sz="1900" b="1" kern="1200" dirty="0" smtClean="0"/>
            <a:t>35% </a:t>
          </a:r>
          <a:r>
            <a:rPr lang="es-EC" sz="1900" kern="1200" dirty="0" smtClean="0"/>
            <a:t>Intermitente</a:t>
          </a:r>
          <a:endParaRPr lang="es-EC" sz="1900" kern="1200" dirty="0"/>
        </a:p>
      </dsp:txBody>
      <dsp:txXfrm>
        <a:off x="895089" y="1815152"/>
        <a:ext cx="7923064" cy="673241"/>
      </dsp:txXfrm>
    </dsp:sp>
    <dsp:sp modelId="{0CAB6807-D8D0-4228-8964-B408B3489BC1}">
      <dsp:nvSpPr>
        <dsp:cNvPr id="0" name=""/>
        <dsp:cNvSpPr/>
      </dsp:nvSpPr>
      <dsp:spPr>
        <a:xfrm>
          <a:off x="574296" y="1815451"/>
          <a:ext cx="672644" cy="67264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D6268C90-9220-45E9-9395-5F30F31EA958}">
      <dsp:nvSpPr>
        <dsp:cNvPr id="0" name=""/>
        <dsp:cNvSpPr/>
      </dsp:nvSpPr>
      <dsp:spPr>
        <a:xfrm>
          <a:off x="750938" y="2689630"/>
          <a:ext cx="8041412" cy="53811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7129" tIns="45720" rIns="45720" bIns="45720" numCol="1" spcCol="1270" anchor="ctr" anchorCtr="0">
          <a:noAutofit/>
        </a:bodyPr>
        <a:lstStyle/>
        <a:p>
          <a:pPr lvl="0" algn="l" defTabSz="800100">
            <a:lnSpc>
              <a:spcPct val="90000"/>
            </a:lnSpc>
            <a:spcBef>
              <a:spcPct val="0"/>
            </a:spcBef>
            <a:spcAft>
              <a:spcPct val="35000"/>
            </a:spcAft>
          </a:pPr>
          <a:r>
            <a:rPr lang="es-ES" sz="1800" kern="1200" baseline="0" dirty="0" smtClean="0"/>
            <a:t>Los pobladores indican que el agua </a:t>
          </a:r>
          <a:r>
            <a:rPr lang="es-ES" sz="1800" kern="1200" baseline="0" dirty="0" smtClean="0"/>
            <a:t>potable que recibe no es suficiente</a:t>
          </a:r>
          <a:endParaRPr lang="es-ES" sz="1800" kern="1200" dirty="0"/>
        </a:p>
      </dsp:txBody>
      <dsp:txXfrm>
        <a:off x="750938" y="2689630"/>
        <a:ext cx="8041412" cy="538115"/>
      </dsp:txXfrm>
    </dsp:sp>
    <dsp:sp modelId="{5277E14F-65C9-4C39-B8D0-234F5EE61C0D}">
      <dsp:nvSpPr>
        <dsp:cNvPr id="0" name=""/>
        <dsp:cNvSpPr/>
      </dsp:nvSpPr>
      <dsp:spPr>
        <a:xfrm>
          <a:off x="455949" y="2622366"/>
          <a:ext cx="672644" cy="67264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15DECB44-E5BB-4F74-9018-E4AAED489987}">
      <dsp:nvSpPr>
        <dsp:cNvPr id="0" name=""/>
        <dsp:cNvSpPr/>
      </dsp:nvSpPr>
      <dsp:spPr>
        <a:xfrm>
          <a:off x="406673" y="3496545"/>
          <a:ext cx="8427010" cy="53811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7129" tIns="50800" rIns="50800" bIns="50800" numCol="1" spcCol="1270" anchor="ctr" anchorCtr="0">
          <a:noAutofit/>
        </a:bodyPr>
        <a:lstStyle/>
        <a:p>
          <a:pPr lvl="0" algn="l" defTabSz="889000">
            <a:lnSpc>
              <a:spcPct val="90000"/>
            </a:lnSpc>
            <a:spcBef>
              <a:spcPct val="0"/>
            </a:spcBef>
            <a:spcAft>
              <a:spcPct val="35000"/>
            </a:spcAft>
          </a:pPr>
          <a:r>
            <a:rPr lang="es-EC" sz="2000" b="0" kern="1200" dirty="0" smtClean="0"/>
            <a:t>Cuenta con el servicio de agua potable 5 a 6 días por la semana</a:t>
          </a:r>
          <a:endParaRPr lang="es-EC" sz="2000" b="0" kern="1200" dirty="0"/>
        </a:p>
      </dsp:txBody>
      <dsp:txXfrm>
        <a:off x="406673" y="3496545"/>
        <a:ext cx="8427010" cy="538115"/>
      </dsp:txXfrm>
    </dsp:sp>
    <dsp:sp modelId="{18F1FF9C-8D12-46BC-9CC1-6EE9737273FE}">
      <dsp:nvSpPr>
        <dsp:cNvPr id="0" name=""/>
        <dsp:cNvSpPr/>
      </dsp:nvSpPr>
      <dsp:spPr>
        <a:xfrm>
          <a:off x="70351" y="3429281"/>
          <a:ext cx="672644" cy="67264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C3225-7C77-4FD3-993C-F01900368B01}">
      <dsp:nvSpPr>
        <dsp:cNvPr id="0" name=""/>
        <dsp:cNvSpPr/>
      </dsp:nvSpPr>
      <dsp:spPr>
        <a:xfrm>
          <a:off x="0" y="2119"/>
          <a:ext cx="61637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E896DB-6205-4DD1-BFB9-B70C08D9FCC8}">
      <dsp:nvSpPr>
        <dsp:cNvPr id="0" name=""/>
        <dsp:cNvSpPr/>
      </dsp:nvSpPr>
      <dsp:spPr>
        <a:xfrm>
          <a:off x="0" y="2119"/>
          <a:ext cx="1406667" cy="4337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b="1" kern="1200" dirty="0" smtClean="0"/>
            <a:t>CRITERIOS</a:t>
          </a:r>
          <a:endParaRPr lang="es-EC" sz="2000" b="1" kern="1200" dirty="0"/>
        </a:p>
      </dsp:txBody>
      <dsp:txXfrm>
        <a:off x="0" y="2119"/>
        <a:ext cx="1406667" cy="4337334"/>
      </dsp:txXfrm>
    </dsp:sp>
    <dsp:sp modelId="{0AE8814E-25BF-4942-AA67-4E9A85796E85}">
      <dsp:nvSpPr>
        <dsp:cNvPr id="0" name=""/>
        <dsp:cNvSpPr/>
      </dsp:nvSpPr>
      <dsp:spPr>
        <a:xfrm>
          <a:off x="1495782" y="74973"/>
          <a:ext cx="4663700" cy="644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t>No debe afectar las presiones en la red </a:t>
          </a:r>
          <a:endParaRPr lang="es-EC" sz="2000" kern="1200" dirty="0"/>
        </a:p>
      </dsp:txBody>
      <dsp:txXfrm>
        <a:off x="1495782" y="74973"/>
        <a:ext cx="4663700" cy="644259"/>
      </dsp:txXfrm>
    </dsp:sp>
    <dsp:sp modelId="{C443C185-CE0A-4CA8-B7A8-908EBDBCB5E8}">
      <dsp:nvSpPr>
        <dsp:cNvPr id="0" name=""/>
        <dsp:cNvSpPr/>
      </dsp:nvSpPr>
      <dsp:spPr>
        <a:xfrm>
          <a:off x="1406667" y="719233"/>
          <a:ext cx="475281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612171-265F-43F4-B050-9F4FAD020CE5}">
      <dsp:nvSpPr>
        <dsp:cNvPr id="0" name=""/>
        <dsp:cNvSpPr/>
      </dsp:nvSpPr>
      <dsp:spPr>
        <a:xfrm>
          <a:off x="1495782" y="792086"/>
          <a:ext cx="4663700" cy="556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t>No debe disminuir la calidad del agua </a:t>
          </a:r>
          <a:endParaRPr lang="es-EC" sz="2000" kern="1200" dirty="0"/>
        </a:p>
      </dsp:txBody>
      <dsp:txXfrm>
        <a:off x="1495782" y="792086"/>
        <a:ext cx="4663700" cy="556907"/>
      </dsp:txXfrm>
    </dsp:sp>
    <dsp:sp modelId="{FE9BCF47-0270-42B0-913F-EDA0AAC0A7E4}">
      <dsp:nvSpPr>
        <dsp:cNvPr id="0" name=""/>
        <dsp:cNvSpPr/>
      </dsp:nvSpPr>
      <dsp:spPr>
        <a:xfrm>
          <a:off x="1406667" y="1348994"/>
          <a:ext cx="475281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5916C3-5EF7-4479-8F7B-8D7A453BD49A}">
      <dsp:nvSpPr>
        <dsp:cNvPr id="0" name=""/>
        <dsp:cNvSpPr/>
      </dsp:nvSpPr>
      <dsp:spPr>
        <a:xfrm>
          <a:off x="1495782" y="1421848"/>
          <a:ext cx="4663700" cy="819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_tradnl" sz="2000" kern="1200" dirty="0" smtClean="0"/>
            <a:t>Localización rápida de fugas de agua en la red</a:t>
          </a:r>
          <a:endParaRPr lang="es-EC" sz="2000" kern="1200" dirty="0"/>
        </a:p>
      </dsp:txBody>
      <dsp:txXfrm>
        <a:off x="1495782" y="1421848"/>
        <a:ext cx="4663700" cy="819822"/>
      </dsp:txXfrm>
    </dsp:sp>
    <dsp:sp modelId="{D89866E4-9B0F-4947-A489-CE97BD6F3D97}">
      <dsp:nvSpPr>
        <dsp:cNvPr id="0" name=""/>
        <dsp:cNvSpPr/>
      </dsp:nvSpPr>
      <dsp:spPr>
        <a:xfrm>
          <a:off x="1406667" y="2241670"/>
          <a:ext cx="475281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800EAD-DEF4-4E90-9354-EC0E79B81D5D}">
      <dsp:nvSpPr>
        <dsp:cNvPr id="0" name=""/>
        <dsp:cNvSpPr/>
      </dsp:nvSpPr>
      <dsp:spPr>
        <a:xfrm>
          <a:off x="1495782" y="2314524"/>
          <a:ext cx="4663700" cy="417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t>Monitoreo</a:t>
          </a:r>
          <a:endParaRPr lang="es-EC" sz="2000" kern="1200" dirty="0"/>
        </a:p>
      </dsp:txBody>
      <dsp:txXfrm>
        <a:off x="1495782" y="2314524"/>
        <a:ext cx="4663700" cy="417582"/>
      </dsp:txXfrm>
    </dsp:sp>
    <dsp:sp modelId="{314861B1-DBE5-45AB-B934-756BC65D70B5}">
      <dsp:nvSpPr>
        <dsp:cNvPr id="0" name=""/>
        <dsp:cNvSpPr/>
      </dsp:nvSpPr>
      <dsp:spPr>
        <a:xfrm>
          <a:off x="1406667" y="2732106"/>
          <a:ext cx="475281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983C92-F1AC-458A-A797-FE1433EE2E03}">
      <dsp:nvSpPr>
        <dsp:cNvPr id="0" name=""/>
        <dsp:cNvSpPr/>
      </dsp:nvSpPr>
      <dsp:spPr>
        <a:xfrm>
          <a:off x="1495782" y="2804960"/>
          <a:ext cx="4663700" cy="1457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t>Cada sector debe tener características semejantes</a:t>
          </a:r>
        </a:p>
        <a:p>
          <a:pPr lvl="0" algn="l" defTabSz="889000">
            <a:lnSpc>
              <a:spcPct val="90000"/>
            </a:lnSpc>
            <a:spcBef>
              <a:spcPct val="0"/>
            </a:spcBef>
            <a:spcAft>
              <a:spcPct val="35000"/>
            </a:spcAft>
          </a:pPr>
          <a:endParaRPr lang="es-EC" sz="2000" kern="1200" dirty="0"/>
        </a:p>
      </dsp:txBody>
      <dsp:txXfrm>
        <a:off x="1495782" y="2804960"/>
        <a:ext cx="4663700" cy="1457073"/>
      </dsp:txXfrm>
    </dsp:sp>
    <dsp:sp modelId="{C8B1C8B5-9B12-4333-A7A7-7DA030E52AD4}">
      <dsp:nvSpPr>
        <dsp:cNvPr id="0" name=""/>
        <dsp:cNvSpPr/>
      </dsp:nvSpPr>
      <dsp:spPr>
        <a:xfrm>
          <a:off x="1406667" y="4262033"/>
          <a:ext cx="475281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3EAB3-430B-41B0-95AE-611C8B391363}">
      <dsp:nvSpPr>
        <dsp:cNvPr id="0" name=""/>
        <dsp:cNvSpPr/>
      </dsp:nvSpPr>
      <dsp:spPr>
        <a:xfrm>
          <a:off x="0" y="2167"/>
          <a:ext cx="67363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2C8B15-51B8-4C78-A00F-DA75EAB3588A}">
      <dsp:nvSpPr>
        <dsp:cNvPr id="0" name=""/>
        <dsp:cNvSpPr/>
      </dsp:nvSpPr>
      <dsp:spPr>
        <a:xfrm>
          <a:off x="0" y="2167"/>
          <a:ext cx="1347261" cy="4435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s-EC" sz="2600" kern="1200" dirty="0" smtClean="0"/>
            <a:t>Criterios</a:t>
          </a:r>
          <a:endParaRPr lang="es-EC" sz="2600" kern="1200" dirty="0"/>
        </a:p>
      </dsp:txBody>
      <dsp:txXfrm>
        <a:off x="0" y="2167"/>
        <a:ext cx="1347261" cy="4435688"/>
      </dsp:txXfrm>
    </dsp:sp>
    <dsp:sp modelId="{A058FDD0-2CC0-4BFA-9EC8-429A6E74D2F9}">
      <dsp:nvSpPr>
        <dsp:cNvPr id="0" name=""/>
        <dsp:cNvSpPr/>
      </dsp:nvSpPr>
      <dsp:spPr>
        <a:xfrm>
          <a:off x="1444763" y="85146"/>
          <a:ext cx="5288001" cy="1199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_tradnl" sz="2400" b="1" i="1" kern="1200" dirty="0" smtClean="0"/>
            <a:t>- Ecuación de </a:t>
          </a:r>
          <a:r>
            <a:rPr lang="es-ES_tradnl" sz="2400" b="1" i="1" kern="1200" dirty="0" err="1" smtClean="0"/>
            <a:t>Darcy-Weisbach</a:t>
          </a:r>
          <a:r>
            <a:rPr lang="es-ES_tradnl" sz="2400" b="1" i="1" kern="1200" dirty="0" smtClean="0"/>
            <a:t> </a:t>
          </a:r>
        </a:p>
        <a:p>
          <a:pPr lvl="0" algn="l" defTabSz="1066800">
            <a:lnSpc>
              <a:spcPct val="90000"/>
            </a:lnSpc>
            <a:spcBef>
              <a:spcPct val="0"/>
            </a:spcBef>
            <a:spcAft>
              <a:spcPct val="35000"/>
            </a:spcAft>
          </a:pPr>
          <a:r>
            <a:rPr lang="es-EC" sz="2000" kern="1200" dirty="0" smtClean="0"/>
            <a:t>coeficiente de rugosidad (</a:t>
          </a:r>
          <a:r>
            <a:rPr lang="es-EC" sz="2000" kern="1200" dirty="0" smtClean="0">
              <a:sym typeface="Symbol" panose="05050102010706020507" pitchFamily="18" charset="2"/>
            </a:rPr>
            <a:t></a:t>
          </a:r>
          <a:r>
            <a:rPr lang="es-EC" sz="2000" kern="1200" dirty="0" smtClean="0"/>
            <a:t>) de 0,0015 mm para tuberías de PVC</a:t>
          </a:r>
          <a:r>
            <a:rPr lang="es-EC" sz="2400" kern="1200" dirty="0" smtClean="0"/>
            <a:t>.</a:t>
          </a:r>
          <a:endParaRPr lang="es-ES_tradnl" sz="2400" b="1" i="1" kern="1200" dirty="0" smtClean="0"/>
        </a:p>
      </dsp:txBody>
      <dsp:txXfrm>
        <a:off x="1444763" y="85146"/>
        <a:ext cx="5288001" cy="1199768"/>
      </dsp:txXfrm>
    </dsp:sp>
    <dsp:sp modelId="{E61ABEC6-C202-45BE-9C16-42405B2053DA}">
      <dsp:nvSpPr>
        <dsp:cNvPr id="0" name=""/>
        <dsp:cNvSpPr/>
      </dsp:nvSpPr>
      <dsp:spPr>
        <a:xfrm>
          <a:off x="1347261" y="1240673"/>
          <a:ext cx="538904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EF0C97-7251-43B7-9E53-6986F19EBA58}">
      <dsp:nvSpPr>
        <dsp:cNvPr id="0" name=""/>
        <dsp:cNvSpPr/>
      </dsp:nvSpPr>
      <dsp:spPr>
        <a:xfrm>
          <a:off x="1448306" y="1263338"/>
          <a:ext cx="5288001" cy="911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_tradnl" sz="2400" b="1" i="1" kern="1200" dirty="0" smtClean="0"/>
            <a:t>- Caudales de diseño</a:t>
          </a:r>
        </a:p>
        <a:p>
          <a:pPr lvl="0" algn="l" defTabSz="1066800">
            <a:lnSpc>
              <a:spcPct val="90000"/>
            </a:lnSpc>
            <a:spcBef>
              <a:spcPct val="0"/>
            </a:spcBef>
            <a:spcAft>
              <a:spcPct val="35000"/>
            </a:spcAft>
          </a:pPr>
          <a:r>
            <a:rPr lang="es-ES_tradnl" sz="2000" b="0" i="1" kern="1200" dirty="0" smtClean="0"/>
            <a:t>QMH + I  y  </a:t>
          </a:r>
          <a:r>
            <a:rPr lang="es-ES_tradnl" sz="2000" b="0" i="1" kern="1200" dirty="0" err="1" smtClean="0"/>
            <a:t>Qmin</a:t>
          </a:r>
          <a:r>
            <a:rPr lang="es-ES_tradnl" sz="2000" b="0" i="1" kern="1200" dirty="0" smtClean="0"/>
            <a:t>= 25% </a:t>
          </a:r>
          <a:r>
            <a:rPr lang="es-ES_tradnl" sz="2000" b="0" i="1" kern="1200" dirty="0" err="1" smtClean="0"/>
            <a:t>Qmd</a:t>
          </a:r>
          <a:endParaRPr lang="es-EC" sz="2000" b="0" kern="1200" dirty="0"/>
        </a:p>
      </dsp:txBody>
      <dsp:txXfrm>
        <a:off x="1448306" y="1263338"/>
        <a:ext cx="5288001" cy="911030"/>
      </dsp:txXfrm>
    </dsp:sp>
    <dsp:sp modelId="{8780EF00-BEF1-4D6B-B3CF-3D438C7FBD15}">
      <dsp:nvSpPr>
        <dsp:cNvPr id="0" name=""/>
        <dsp:cNvSpPr/>
      </dsp:nvSpPr>
      <dsp:spPr>
        <a:xfrm>
          <a:off x="1347261" y="2174369"/>
          <a:ext cx="538904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26BCC6-A2D5-426A-87EE-DEEEC30B59F5}">
      <dsp:nvSpPr>
        <dsp:cNvPr id="0" name=""/>
        <dsp:cNvSpPr/>
      </dsp:nvSpPr>
      <dsp:spPr>
        <a:xfrm>
          <a:off x="1448306" y="2205071"/>
          <a:ext cx="5288001" cy="684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100000"/>
            </a:lnSpc>
            <a:spcBef>
              <a:spcPct val="0"/>
            </a:spcBef>
            <a:spcAft>
              <a:spcPct val="35000"/>
            </a:spcAft>
          </a:pPr>
          <a:r>
            <a:rPr lang="es-ES_tradnl" sz="2400" b="1" i="1" kern="1200" dirty="0" smtClean="0"/>
            <a:t>- Demanda en nodos:  </a:t>
          </a:r>
          <a:r>
            <a:rPr lang="es-ES_tradnl" sz="2000" b="0" i="1" kern="1200" dirty="0" smtClean="0"/>
            <a:t>Polígonos de </a:t>
          </a:r>
          <a:r>
            <a:rPr lang="es-ES_tradnl" sz="2000" b="0" i="1" kern="1200" dirty="0" err="1" smtClean="0"/>
            <a:t>Thiessen</a:t>
          </a:r>
          <a:endParaRPr lang="es-EC" sz="2000" b="0" i="1" kern="1200" dirty="0"/>
        </a:p>
      </dsp:txBody>
      <dsp:txXfrm>
        <a:off x="1448306" y="2205071"/>
        <a:ext cx="5288001" cy="684346"/>
      </dsp:txXfrm>
    </dsp:sp>
    <dsp:sp modelId="{BD3A9949-325F-4362-BB95-B00BDB2CF8A0}">
      <dsp:nvSpPr>
        <dsp:cNvPr id="0" name=""/>
        <dsp:cNvSpPr/>
      </dsp:nvSpPr>
      <dsp:spPr>
        <a:xfrm>
          <a:off x="1347261" y="2720594"/>
          <a:ext cx="538904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6E8CF6-AC15-479C-A9E3-CF878DF42C36}">
      <dsp:nvSpPr>
        <dsp:cNvPr id="0" name=""/>
        <dsp:cNvSpPr/>
      </dsp:nvSpPr>
      <dsp:spPr>
        <a:xfrm>
          <a:off x="1444763" y="2712627"/>
          <a:ext cx="5288001" cy="32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_tradnl" sz="2400" b="1" i="1" kern="1200" dirty="0" smtClean="0"/>
            <a:t>- Rango de presiones: </a:t>
          </a:r>
          <a:r>
            <a:rPr lang="es-ES_tradnl" sz="2000" b="0" i="0" kern="1200" dirty="0" smtClean="0"/>
            <a:t>15 </a:t>
          </a:r>
          <a:r>
            <a:rPr lang="es-ES_tradnl" sz="2000" b="0" i="0" kern="1200" dirty="0" err="1" smtClean="0"/>
            <a:t>m.c.a</a:t>
          </a:r>
          <a:r>
            <a:rPr lang="es-ES_tradnl" sz="2000" b="0" i="0" kern="1200" dirty="0" smtClean="0"/>
            <a:t>. a 60 </a:t>
          </a:r>
          <a:r>
            <a:rPr lang="es-ES_tradnl" sz="2000" b="0" i="0" kern="1200" dirty="0" err="1" smtClean="0"/>
            <a:t>m.c.a</a:t>
          </a:r>
          <a:r>
            <a:rPr lang="es-ES_tradnl" sz="1800" b="0" i="0" kern="1200" dirty="0" smtClean="0"/>
            <a:t>.</a:t>
          </a:r>
          <a:endParaRPr lang="es-EC" sz="2000" kern="1200" dirty="0"/>
        </a:p>
      </dsp:txBody>
      <dsp:txXfrm>
        <a:off x="1444763" y="2712627"/>
        <a:ext cx="5288001" cy="325880"/>
      </dsp:txXfrm>
    </dsp:sp>
    <dsp:sp modelId="{252FF1C2-F0DE-45ED-AC5D-1AFFC7C38CFE}">
      <dsp:nvSpPr>
        <dsp:cNvPr id="0" name=""/>
        <dsp:cNvSpPr/>
      </dsp:nvSpPr>
      <dsp:spPr>
        <a:xfrm>
          <a:off x="1347261" y="3245998"/>
          <a:ext cx="538904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9E33AF-3E7A-4B35-AC89-874B85B746F5}">
      <dsp:nvSpPr>
        <dsp:cNvPr id="0" name=""/>
        <dsp:cNvSpPr/>
      </dsp:nvSpPr>
      <dsp:spPr>
        <a:xfrm>
          <a:off x="1448306" y="3276699"/>
          <a:ext cx="5288001" cy="480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_tradnl" sz="2400" b="1" i="1" kern="1200" dirty="0" smtClean="0"/>
            <a:t>- Rango de velocidades:  </a:t>
          </a:r>
          <a:r>
            <a:rPr lang="es-ES_tradnl" sz="2000" b="0" i="0" kern="1200" dirty="0" smtClean="0"/>
            <a:t>0,3 a 3 m/s</a:t>
          </a:r>
          <a:endParaRPr lang="es-EC" sz="1600" b="0" i="0" kern="1200" dirty="0"/>
        </a:p>
      </dsp:txBody>
      <dsp:txXfrm>
        <a:off x="1448306" y="3276699"/>
        <a:ext cx="5288001" cy="480515"/>
      </dsp:txXfrm>
    </dsp:sp>
    <dsp:sp modelId="{94A36561-1A9A-4FBC-A000-70F8D671CA12}">
      <dsp:nvSpPr>
        <dsp:cNvPr id="0" name=""/>
        <dsp:cNvSpPr/>
      </dsp:nvSpPr>
      <dsp:spPr>
        <a:xfrm>
          <a:off x="1347261" y="3757214"/>
          <a:ext cx="538904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BA6C9A-D1AB-4CBA-9B97-8638DA617DEF}">
      <dsp:nvSpPr>
        <dsp:cNvPr id="0" name=""/>
        <dsp:cNvSpPr/>
      </dsp:nvSpPr>
      <dsp:spPr>
        <a:xfrm>
          <a:off x="1448306" y="3787915"/>
          <a:ext cx="5288001" cy="614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C" sz="2400" b="1" i="1" kern="1200" dirty="0" smtClean="0"/>
            <a:t>-</a:t>
          </a:r>
          <a:r>
            <a:rPr lang="es-EC" sz="1600" b="0" i="0" kern="1200" dirty="0" smtClean="0"/>
            <a:t> </a:t>
          </a:r>
          <a:r>
            <a:rPr lang="es-EC" sz="2400" b="1" i="1" kern="1200" dirty="0" smtClean="0"/>
            <a:t>Automatización: </a:t>
          </a:r>
          <a:r>
            <a:rPr lang="es-EC" sz="2000" b="0" i="0" kern="1200" dirty="0" smtClean="0"/>
            <a:t>incorporación</a:t>
          </a:r>
          <a:r>
            <a:rPr lang="es-EC" sz="2400" b="1" i="1" kern="1200" dirty="0" smtClean="0"/>
            <a:t> </a:t>
          </a:r>
          <a:r>
            <a:rPr lang="es-EC" sz="2000" b="0" i="0" kern="1200" dirty="0" smtClean="0"/>
            <a:t>de válvulas</a:t>
          </a:r>
          <a:endParaRPr lang="es-EC" sz="2000" b="0" i="0" kern="1200" dirty="0"/>
        </a:p>
      </dsp:txBody>
      <dsp:txXfrm>
        <a:off x="1448306" y="3787915"/>
        <a:ext cx="5288001" cy="614022"/>
      </dsp:txXfrm>
    </dsp:sp>
    <dsp:sp modelId="{8BB216B9-CA3C-4414-B6CD-C10612BC61B2}">
      <dsp:nvSpPr>
        <dsp:cNvPr id="0" name=""/>
        <dsp:cNvSpPr/>
      </dsp:nvSpPr>
      <dsp:spPr>
        <a:xfrm>
          <a:off x="1347261" y="4401938"/>
          <a:ext cx="538904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E1F403-C918-4842-9827-95471110FA7A}" type="datetimeFigureOut">
              <a:rPr lang="es-EC" smtClean="0"/>
              <a:t>11/2/2019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6BCBC-F176-49D1-844A-D0CEDBBFE7C9}" type="slidenum">
              <a:rPr lang="es-EC" smtClean="0"/>
              <a:t>‹Nº›</a:t>
            </a:fld>
            <a:endParaRPr lang="es-EC"/>
          </a:p>
        </p:txBody>
      </p:sp>
    </p:spTree>
    <p:extLst>
      <p:ext uri="{BB962C8B-B14F-4D97-AF65-F5344CB8AC3E}">
        <p14:creationId xmlns:p14="http://schemas.microsoft.com/office/powerpoint/2010/main" val="2331253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A996BCBC-F176-49D1-844A-D0CEDBBFE7C9}" type="slidenum">
              <a:rPr lang="es-EC" smtClean="0"/>
              <a:t>15</a:t>
            </a:fld>
            <a:endParaRPr lang="es-EC"/>
          </a:p>
        </p:txBody>
      </p:sp>
    </p:spTree>
    <p:extLst>
      <p:ext uri="{BB962C8B-B14F-4D97-AF65-F5344CB8AC3E}">
        <p14:creationId xmlns:p14="http://schemas.microsoft.com/office/powerpoint/2010/main" val="376463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V=Q*3,6         DEFICIT</a:t>
            </a:r>
            <a:r>
              <a:rPr lang="es-EC" baseline="0" dirty="0" smtClean="0"/>
              <a:t>     EXCESO</a:t>
            </a:r>
            <a:endParaRPr lang="es-EC" dirty="0"/>
          </a:p>
        </p:txBody>
      </p:sp>
      <p:sp>
        <p:nvSpPr>
          <p:cNvPr id="4" name="Marcador de número de diapositiva 3"/>
          <p:cNvSpPr>
            <a:spLocks noGrp="1"/>
          </p:cNvSpPr>
          <p:nvPr>
            <p:ph type="sldNum" sz="quarter" idx="10"/>
          </p:nvPr>
        </p:nvSpPr>
        <p:spPr/>
        <p:txBody>
          <a:bodyPr/>
          <a:lstStyle/>
          <a:p>
            <a:fld id="{A996BCBC-F176-49D1-844A-D0CEDBBFE7C9}" type="slidenum">
              <a:rPr lang="es-EC" smtClean="0"/>
              <a:t>35</a:t>
            </a:fld>
            <a:endParaRPr lang="es-EC"/>
          </a:p>
        </p:txBody>
      </p:sp>
    </p:spTree>
    <p:extLst>
      <p:ext uri="{BB962C8B-B14F-4D97-AF65-F5344CB8AC3E}">
        <p14:creationId xmlns:p14="http://schemas.microsoft.com/office/powerpoint/2010/main" val="1078876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smtClean="0">
                <a:solidFill>
                  <a:schemeClr val="tx1"/>
                </a:solidFill>
                <a:effectLst/>
                <a:latin typeface="+mn-lt"/>
                <a:ea typeface="+mn-ea"/>
                <a:cs typeface="+mn-cs"/>
              </a:rPr>
              <a:t>1,244 x 10</a:t>
            </a:r>
            <a:r>
              <a:rPr lang="es-ES_tradnl" sz="1200" kern="1200" baseline="30000" dirty="0" smtClean="0">
                <a:solidFill>
                  <a:schemeClr val="tx1"/>
                </a:solidFill>
                <a:effectLst/>
                <a:latin typeface="+mn-lt"/>
                <a:ea typeface="+mn-ea"/>
                <a:cs typeface="+mn-cs"/>
              </a:rPr>
              <a:t>-6</a:t>
            </a:r>
            <a:r>
              <a:rPr lang="es-ES_tradnl" sz="1200" kern="1200" dirty="0" smtClean="0">
                <a:solidFill>
                  <a:schemeClr val="tx1"/>
                </a:solidFill>
                <a:effectLst/>
                <a:latin typeface="+mn-lt"/>
                <a:ea typeface="+mn-ea"/>
                <a:cs typeface="+mn-cs"/>
              </a:rPr>
              <a:t> m</a:t>
            </a:r>
            <a:r>
              <a:rPr lang="es-ES_tradnl" sz="1200" kern="1200" baseline="30000" dirty="0" smtClean="0">
                <a:solidFill>
                  <a:schemeClr val="tx1"/>
                </a:solidFill>
                <a:effectLst/>
                <a:latin typeface="+mn-lt"/>
                <a:ea typeface="+mn-ea"/>
                <a:cs typeface="+mn-cs"/>
              </a:rPr>
              <a:t>2</a:t>
            </a:r>
            <a:r>
              <a:rPr lang="es-ES_tradnl" sz="1200" kern="1200" dirty="0" smtClean="0">
                <a:solidFill>
                  <a:schemeClr val="tx1"/>
                </a:solidFill>
                <a:effectLst/>
                <a:latin typeface="+mn-lt"/>
                <a:ea typeface="+mn-ea"/>
                <a:cs typeface="+mn-cs"/>
              </a:rPr>
              <a:t>/s           12</a:t>
            </a:r>
            <a:endParaRPr lang="es-EC" dirty="0"/>
          </a:p>
        </p:txBody>
      </p:sp>
      <p:sp>
        <p:nvSpPr>
          <p:cNvPr id="4" name="Marcador de número de diapositiva 3"/>
          <p:cNvSpPr>
            <a:spLocks noGrp="1"/>
          </p:cNvSpPr>
          <p:nvPr>
            <p:ph type="sldNum" sz="quarter" idx="10"/>
          </p:nvPr>
        </p:nvSpPr>
        <p:spPr/>
        <p:txBody>
          <a:bodyPr/>
          <a:lstStyle/>
          <a:p>
            <a:fld id="{A996BCBC-F176-49D1-844A-D0CEDBBFE7C9}" type="slidenum">
              <a:rPr lang="es-EC" smtClean="0"/>
              <a:t>37</a:t>
            </a:fld>
            <a:endParaRPr lang="es-EC"/>
          </a:p>
        </p:txBody>
      </p:sp>
    </p:spTree>
    <p:extLst>
      <p:ext uri="{BB962C8B-B14F-4D97-AF65-F5344CB8AC3E}">
        <p14:creationId xmlns:p14="http://schemas.microsoft.com/office/powerpoint/2010/main" val="2224042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CAUDAL MAXIMO DIARIO</a:t>
            </a:r>
            <a:endParaRPr lang="es-EC" dirty="0"/>
          </a:p>
        </p:txBody>
      </p:sp>
      <p:sp>
        <p:nvSpPr>
          <p:cNvPr id="4" name="Marcador de número de diapositiva 3"/>
          <p:cNvSpPr>
            <a:spLocks noGrp="1"/>
          </p:cNvSpPr>
          <p:nvPr>
            <p:ph type="sldNum" sz="quarter" idx="10"/>
          </p:nvPr>
        </p:nvSpPr>
        <p:spPr/>
        <p:txBody>
          <a:bodyPr/>
          <a:lstStyle/>
          <a:p>
            <a:fld id="{A996BCBC-F176-49D1-844A-D0CEDBBFE7C9}" type="slidenum">
              <a:rPr lang="es-EC" smtClean="0"/>
              <a:t>38</a:t>
            </a:fld>
            <a:endParaRPr lang="es-EC"/>
          </a:p>
        </p:txBody>
      </p:sp>
    </p:spTree>
    <p:extLst>
      <p:ext uri="{BB962C8B-B14F-4D97-AF65-F5344CB8AC3E}">
        <p14:creationId xmlns:p14="http://schemas.microsoft.com/office/powerpoint/2010/main" val="1960436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5F48FA0C-3EA6-4F15-A7E8-DA612FB086FE}" type="datetimeFigureOut">
              <a:rPr lang="es-EC" smtClean="0"/>
              <a:t>11/2/2019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C6E5C5E4-0A65-4212-8517-A4040B8623C9}" type="slidenum">
              <a:rPr lang="es-EC" smtClean="0"/>
              <a:t>‹Nº›</a:t>
            </a:fld>
            <a:endParaRPr lang="es-EC"/>
          </a:p>
        </p:txBody>
      </p:sp>
    </p:spTree>
    <p:extLst>
      <p:ext uri="{BB962C8B-B14F-4D97-AF65-F5344CB8AC3E}">
        <p14:creationId xmlns:p14="http://schemas.microsoft.com/office/powerpoint/2010/main" val="3963178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5F48FA0C-3EA6-4F15-A7E8-DA612FB086FE}" type="datetimeFigureOut">
              <a:rPr lang="es-EC" smtClean="0"/>
              <a:t>11/2/2019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C6E5C5E4-0A65-4212-8517-A4040B8623C9}" type="slidenum">
              <a:rPr lang="es-EC" smtClean="0"/>
              <a:t>‹Nº›</a:t>
            </a:fld>
            <a:endParaRPr lang="es-EC"/>
          </a:p>
        </p:txBody>
      </p:sp>
    </p:spTree>
    <p:extLst>
      <p:ext uri="{BB962C8B-B14F-4D97-AF65-F5344CB8AC3E}">
        <p14:creationId xmlns:p14="http://schemas.microsoft.com/office/powerpoint/2010/main" val="49673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5F48FA0C-3EA6-4F15-A7E8-DA612FB086FE}" type="datetimeFigureOut">
              <a:rPr lang="es-EC" smtClean="0"/>
              <a:t>11/2/2019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C6E5C5E4-0A65-4212-8517-A4040B8623C9}" type="slidenum">
              <a:rPr lang="es-EC" smtClean="0"/>
              <a:t>‹Nº›</a:t>
            </a:fld>
            <a:endParaRPr lang="es-EC"/>
          </a:p>
        </p:txBody>
      </p:sp>
    </p:spTree>
    <p:extLst>
      <p:ext uri="{BB962C8B-B14F-4D97-AF65-F5344CB8AC3E}">
        <p14:creationId xmlns:p14="http://schemas.microsoft.com/office/powerpoint/2010/main" val="3952479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1" y="1130300"/>
            <a:ext cx="10143067" cy="4127500"/>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t>11/2/2019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669526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1" y="1130300"/>
            <a:ext cx="10143067" cy="4127500"/>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solidFill>
                  <a:prstClr val="black">
                    <a:tint val="75000"/>
                  </a:prstClr>
                </a:solidFill>
              </a:rPr>
              <a:pPr/>
              <a:t>11/2/2019</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5A745FF5-85E7-44FB-BA6C-21F3DA7B9E3F}"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981679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23467" y="0"/>
            <a:ext cx="6350000" cy="584200"/>
          </a:xfrm>
        </p:spPr>
        <p:txBody>
          <a:bodyPr>
            <a:noAutofit/>
          </a:bodyPr>
          <a:lstStyle>
            <a:lvl1pPr>
              <a:defRPr sz="3200" b="1">
                <a:solidFill>
                  <a:schemeClr val="tx1"/>
                </a:solidFill>
                <a:latin typeface="Arial" panose="020B0604020202020204" pitchFamily="34" charset="0"/>
                <a:cs typeface="Arial" panose="020B0604020202020204" pitchFamily="34" charset="0"/>
              </a:defRPr>
            </a:lvl1pPr>
          </a:lstStyle>
          <a:p>
            <a:r>
              <a:rPr lang="es-ES" dirty="0"/>
              <a:t>HAGA CLIC</a:t>
            </a:r>
            <a:endParaRPr lang="en-US" dirty="0"/>
          </a:p>
        </p:txBody>
      </p:sp>
      <p:sp>
        <p:nvSpPr>
          <p:cNvPr id="3" name="Content Placeholder 2"/>
          <p:cNvSpPr>
            <a:spLocks noGrp="1"/>
          </p:cNvSpPr>
          <p:nvPr>
            <p:ph idx="1"/>
          </p:nvPr>
        </p:nvSpPr>
        <p:spPr>
          <a:xfrm>
            <a:off x="838201" y="746127"/>
            <a:ext cx="11082867" cy="52482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333700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atin typeface="Arial" panose="020B0604020202020204" pitchFamily="34" charset="0"/>
                <a:cs typeface="Arial" panose="020B0604020202020204" pitchFamily="34" charset="0"/>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el estilo de texto del patrón</a:t>
            </a:r>
          </a:p>
        </p:txBody>
      </p:sp>
      <p:sp>
        <p:nvSpPr>
          <p:cNvPr id="4" name="Date Placeholder 3"/>
          <p:cNvSpPr>
            <a:spLocks noGrp="1"/>
          </p:cNvSpPr>
          <p:nvPr>
            <p:ph type="dt" sz="half" idx="10"/>
          </p:nvPr>
        </p:nvSpPr>
        <p:spPr/>
        <p:txBody>
          <a:bodyPr/>
          <a:lstStyle/>
          <a:p>
            <a:fld id="{F6249B34-9780-43F3-807A-ABAA0D7C523D}" type="datetimeFigureOut">
              <a:rPr lang="es-EC" smtClean="0">
                <a:solidFill>
                  <a:prstClr val="black">
                    <a:tint val="75000"/>
                  </a:prstClr>
                </a:solidFill>
              </a:rPr>
              <a:pPr/>
              <a:t>11/2/2019</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5A745FF5-85E7-44FB-BA6C-21F3DA7B9E3F}"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416928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6249B34-9780-43F3-807A-ABAA0D7C523D}" type="datetimeFigureOut">
              <a:rPr lang="es-EC" smtClean="0">
                <a:solidFill>
                  <a:prstClr val="black">
                    <a:tint val="75000"/>
                  </a:prstClr>
                </a:solidFill>
              </a:rPr>
              <a:pPr/>
              <a:t>11/2/2019</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7" name="Slide Number Placeholder 6"/>
          <p:cNvSpPr>
            <a:spLocks noGrp="1"/>
          </p:cNvSpPr>
          <p:nvPr>
            <p:ph type="sldNum" sz="quarter" idx="12"/>
          </p:nvPr>
        </p:nvSpPr>
        <p:spPr/>
        <p:txBody>
          <a:bodyPr/>
          <a:lstStyle/>
          <a:p>
            <a:fld id="{5A745FF5-85E7-44FB-BA6C-21F3DA7B9E3F}"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299388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2"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6249B34-9780-43F3-807A-ABAA0D7C523D}" type="datetimeFigureOut">
              <a:rPr lang="es-EC" smtClean="0">
                <a:solidFill>
                  <a:prstClr val="black">
                    <a:tint val="75000"/>
                  </a:prstClr>
                </a:solidFill>
              </a:rPr>
              <a:pPr/>
              <a:t>11/2/2019</a:t>
            </a:fld>
            <a:endParaRPr lang="es-EC">
              <a:solidFill>
                <a:prstClr val="black">
                  <a:tint val="75000"/>
                </a:prstClr>
              </a:solidFill>
            </a:endParaRPr>
          </a:p>
        </p:txBody>
      </p:sp>
      <p:sp>
        <p:nvSpPr>
          <p:cNvPr id="8" name="Footer Placeholder 7"/>
          <p:cNvSpPr>
            <a:spLocks noGrp="1"/>
          </p:cNvSpPr>
          <p:nvPr>
            <p:ph type="ftr" sz="quarter" idx="11"/>
          </p:nvPr>
        </p:nvSpPr>
        <p:spPr/>
        <p:txBody>
          <a:bodyPr/>
          <a:lstStyle/>
          <a:p>
            <a:endParaRPr lang="es-EC">
              <a:solidFill>
                <a:prstClr val="black">
                  <a:tint val="75000"/>
                </a:prstClr>
              </a:solidFill>
            </a:endParaRPr>
          </a:p>
        </p:txBody>
      </p:sp>
      <p:sp>
        <p:nvSpPr>
          <p:cNvPr id="9" name="Slide Number Placeholder 8"/>
          <p:cNvSpPr>
            <a:spLocks noGrp="1"/>
          </p:cNvSpPr>
          <p:nvPr>
            <p:ph type="sldNum" sz="quarter" idx="12"/>
          </p:nvPr>
        </p:nvSpPr>
        <p:spPr/>
        <p:txBody>
          <a:bodyPr/>
          <a:lstStyle/>
          <a:p>
            <a:fld id="{5A745FF5-85E7-44FB-BA6C-21F3DA7B9E3F}"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949298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6249B34-9780-43F3-807A-ABAA0D7C523D}" type="datetimeFigureOut">
              <a:rPr lang="es-EC" smtClean="0">
                <a:solidFill>
                  <a:prstClr val="black">
                    <a:tint val="75000"/>
                  </a:prstClr>
                </a:solidFill>
              </a:rPr>
              <a:pPr/>
              <a:t>11/2/2019</a:t>
            </a:fld>
            <a:endParaRPr lang="es-EC">
              <a:solidFill>
                <a:prstClr val="black">
                  <a:tint val="75000"/>
                </a:prstClr>
              </a:solidFill>
            </a:endParaRPr>
          </a:p>
        </p:txBody>
      </p:sp>
      <p:sp>
        <p:nvSpPr>
          <p:cNvPr id="4" name="Footer Placeholder 3"/>
          <p:cNvSpPr>
            <a:spLocks noGrp="1"/>
          </p:cNvSpPr>
          <p:nvPr>
            <p:ph type="ftr" sz="quarter" idx="11"/>
          </p:nvPr>
        </p:nvSpPr>
        <p:spPr/>
        <p:txBody>
          <a:bodyPr/>
          <a:lstStyle/>
          <a:p>
            <a:endParaRPr lang="es-EC">
              <a:solidFill>
                <a:prstClr val="black">
                  <a:tint val="75000"/>
                </a:prstClr>
              </a:solidFill>
            </a:endParaRPr>
          </a:p>
        </p:txBody>
      </p:sp>
      <p:sp>
        <p:nvSpPr>
          <p:cNvPr id="5" name="Slide Number Placeholder 4"/>
          <p:cNvSpPr>
            <a:spLocks noGrp="1"/>
          </p:cNvSpPr>
          <p:nvPr>
            <p:ph type="sldNum" sz="quarter" idx="12"/>
          </p:nvPr>
        </p:nvSpPr>
        <p:spPr/>
        <p:txBody>
          <a:bodyPr/>
          <a:lstStyle/>
          <a:p>
            <a:fld id="{5A745FF5-85E7-44FB-BA6C-21F3DA7B9E3F}"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4136770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49B34-9780-43F3-807A-ABAA0D7C523D}" type="datetimeFigureOut">
              <a:rPr lang="es-EC" smtClean="0">
                <a:solidFill>
                  <a:prstClr val="black">
                    <a:tint val="75000"/>
                  </a:prstClr>
                </a:solidFill>
              </a:rPr>
              <a:pPr/>
              <a:t>11/2/2019</a:t>
            </a:fld>
            <a:endParaRPr lang="es-EC">
              <a:solidFill>
                <a:prstClr val="black">
                  <a:tint val="75000"/>
                </a:prstClr>
              </a:solidFill>
            </a:endParaRPr>
          </a:p>
        </p:txBody>
      </p:sp>
      <p:sp>
        <p:nvSpPr>
          <p:cNvPr id="3" name="Footer Placeholder 2"/>
          <p:cNvSpPr>
            <a:spLocks noGrp="1"/>
          </p:cNvSpPr>
          <p:nvPr>
            <p:ph type="ftr" sz="quarter" idx="11"/>
          </p:nvPr>
        </p:nvSpPr>
        <p:spPr/>
        <p:txBody>
          <a:bodyPr/>
          <a:lstStyle/>
          <a:p>
            <a:endParaRPr lang="es-EC">
              <a:solidFill>
                <a:prstClr val="black">
                  <a:tint val="75000"/>
                </a:prstClr>
              </a:solidFill>
            </a:endParaRPr>
          </a:p>
        </p:txBody>
      </p:sp>
      <p:sp>
        <p:nvSpPr>
          <p:cNvPr id="4" name="Slide Number Placeholder 3"/>
          <p:cNvSpPr>
            <a:spLocks noGrp="1"/>
          </p:cNvSpPr>
          <p:nvPr>
            <p:ph type="sldNum" sz="quarter" idx="12"/>
          </p:nvPr>
        </p:nvSpPr>
        <p:spPr/>
        <p:txBody>
          <a:bodyPr/>
          <a:lstStyle/>
          <a:p>
            <a:fld id="{5A745FF5-85E7-44FB-BA6C-21F3DA7B9E3F}"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544518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5F48FA0C-3EA6-4F15-A7E8-DA612FB086FE}" type="datetimeFigureOut">
              <a:rPr lang="es-EC" smtClean="0"/>
              <a:t>11/2/2019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C6E5C5E4-0A65-4212-8517-A4040B8623C9}" type="slidenum">
              <a:rPr lang="es-EC" smtClean="0"/>
              <a:t>‹Nº›</a:t>
            </a:fld>
            <a:endParaRPr lang="es-EC"/>
          </a:p>
        </p:txBody>
      </p:sp>
    </p:spTree>
    <p:extLst>
      <p:ext uri="{BB962C8B-B14F-4D97-AF65-F5344CB8AC3E}">
        <p14:creationId xmlns:p14="http://schemas.microsoft.com/office/powerpoint/2010/main" val="331299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6249B34-9780-43F3-807A-ABAA0D7C523D}" type="datetimeFigureOut">
              <a:rPr lang="es-EC" smtClean="0">
                <a:solidFill>
                  <a:prstClr val="black">
                    <a:tint val="75000"/>
                  </a:prstClr>
                </a:solidFill>
              </a:rPr>
              <a:pPr/>
              <a:t>11/2/2019</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7" name="Slide Number Placeholder 6"/>
          <p:cNvSpPr>
            <a:spLocks noGrp="1"/>
          </p:cNvSpPr>
          <p:nvPr>
            <p:ph type="sldNum" sz="quarter" idx="12"/>
          </p:nvPr>
        </p:nvSpPr>
        <p:spPr/>
        <p:txBody>
          <a:bodyPr/>
          <a:lstStyle/>
          <a:p>
            <a:fld id="{5A745FF5-85E7-44FB-BA6C-21F3DA7B9E3F}"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233873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6249B34-9780-43F3-807A-ABAA0D7C523D}" type="datetimeFigureOut">
              <a:rPr lang="es-EC" smtClean="0">
                <a:solidFill>
                  <a:prstClr val="black">
                    <a:tint val="75000"/>
                  </a:prstClr>
                </a:solidFill>
              </a:rPr>
              <a:pPr/>
              <a:t>11/2/2019</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7" name="Slide Number Placeholder 6"/>
          <p:cNvSpPr>
            <a:spLocks noGrp="1"/>
          </p:cNvSpPr>
          <p:nvPr>
            <p:ph type="sldNum" sz="quarter" idx="12"/>
          </p:nvPr>
        </p:nvSpPr>
        <p:spPr/>
        <p:txBody>
          <a:bodyPr/>
          <a:lstStyle/>
          <a:p>
            <a:fld id="{5A745FF5-85E7-44FB-BA6C-21F3DA7B9E3F}"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652004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solidFill>
                  <a:prstClr val="black">
                    <a:tint val="75000"/>
                  </a:prstClr>
                </a:solidFill>
              </a:rPr>
              <a:pPr/>
              <a:t>11/2/2019</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5A745FF5-85E7-44FB-BA6C-21F3DA7B9E3F}"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648722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solidFill>
                  <a:prstClr val="black">
                    <a:tint val="75000"/>
                  </a:prstClr>
                </a:solidFill>
              </a:rPr>
              <a:pPr/>
              <a:t>11/2/2019</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5A745FF5-85E7-44FB-BA6C-21F3DA7B9E3F}"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782250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5F48FA0C-3EA6-4F15-A7E8-DA612FB086FE}" type="datetimeFigureOut">
              <a:rPr lang="es-EC" smtClean="0"/>
              <a:t>11/2/2019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C6E5C5E4-0A65-4212-8517-A4040B8623C9}" type="slidenum">
              <a:rPr lang="es-EC" smtClean="0"/>
              <a:t>‹Nº›</a:t>
            </a:fld>
            <a:endParaRPr lang="es-EC"/>
          </a:p>
        </p:txBody>
      </p:sp>
    </p:spTree>
    <p:extLst>
      <p:ext uri="{BB962C8B-B14F-4D97-AF65-F5344CB8AC3E}">
        <p14:creationId xmlns:p14="http://schemas.microsoft.com/office/powerpoint/2010/main" val="3523793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5F48FA0C-3EA6-4F15-A7E8-DA612FB086FE}" type="datetimeFigureOut">
              <a:rPr lang="es-EC" smtClean="0"/>
              <a:t>11/2/2019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C6E5C5E4-0A65-4212-8517-A4040B8623C9}" type="slidenum">
              <a:rPr lang="es-EC" smtClean="0"/>
              <a:t>‹Nº›</a:t>
            </a:fld>
            <a:endParaRPr lang="es-EC"/>
          </a:p>
        </p:txBody>
      </p:sp>
    </p:spTree>
    <p:extLst>
      <p:ext uri="{BB962C8B-B14F-4D97-AF65-F5344CB8AC3E}">
        <p14:creationId xmlns:p14="http://schemas.microsoft.com/office/powerpoint/2010/main" val="3126211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5F48FA0C-3EA6-4F15-A7E8-DA612FB086FE}" type="datetimeFigureOut">
              <a:rPr lang="es-EC" smtClean="0"/>
              <a:t>11/2/2019</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C6E5C5E4-0A65-4212-8517-A4040B8623C9}" type="slidenum">
              <a:rPr lang="es-EC" smtClean="0"/>
              <a:t>‹Nº›</a:t>
            </a:fld>
            <a:endParaRPr lang="es-EC"/>
          </a:p>
        </p:txBody>
      </p:sp>
    </p:spTree>
    <p:extLst>
      <p:ext uri="{BB962C8B-B14F-4D97-AF65-F5344CB8AC3E}">
        <p14:creationId xmlns:p14="http://schemas.microsoft.com/office/powerpoint/2010/main" val="3261109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5F48FA0C-3EA6-4F15-A7E8-DA612FB086FE}" type="datetimeFigureOut">
              <a:rPr lang="es-EC" smtClean="0"/>
              <a:t>11/2/2019</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C6E5C5E4-0A65-4212-8517-A4040B8623C9}" type="slidenum">
              <a:rPr lang="es-EC" smtClean="0"/>
              <a:t>‹Nº›</a:t>
            </a:fld>
            <a:endParaRPr lang="es-EC"/>
          </a:p>
        </p:txBody>
      </p:sp>
    </p:spTree>
    <p:extLst>
      <p:ext uri="{BB962C8B-B14F-4D97-AF65-F5344CB8AC3E}">
        <p14:creationId xmlns:p14="http://schemas.microsoft.com/office/powerpoint/2010/main" val="2473443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F48FA0C-3EA6-4F15-A7E8-DA612FB086FE}" type="datetimeFigureOut">
              <a:rPr lang="es-EC" smtClean="0"/>
              <a:t>11/2/2019</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C6E5C5E4-0A65-4212-8517-A4040B8623C9}" type="slidenum">
              <a:rPr lang="es-EC" smtClean="0"/>
              <a:t>‹Nº›</a:t>
            </a:fld>
            <a:endParaRPr lang="es-EC"/>
          </a:p>
        </p:txBody>
      </p:sp>
    </p:spTree>
    <p:extLst>
      <p:ext uri="{BB962C8B-B14F-4D97-AF65-F5344CB8AC3E}">
        <p14:creationId xmlns:p14="http://schemas.microsoft.com/office/powerpoint/2010/main" val="256046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F48FA0C-3EA6-4F15-A7E8-DA612FB086FE}" type="datetimeFigureOut">
              <a:rPr lang="es-EC" smtClean="0"/>
              <a:t>11/2/2019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C6E5C5E4-0A65-4212-8517-A4040B8623C9}" type="slidenum">
              <a:rPr lang="es-EC" smtClean="0"/>
              <a:t>‹Nº›</a:t>
            </a:fld>
            <a:endParaRPr lang="es-EC"/>
          </a:p>
        </p:txBody>
      </p:sp>
    </p:spTree>
    <p:extLst>
      <p:ext uri="{BB962C8B-B14F-4D97-AF65-F5344CB8AC3E}">
        <p14:creationId xmlns:p14="http://schemas.microsoft.com/office/powerpoint/2010/main" val="2011419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F48FA0C-3EA6-4F15-A7E8-DA612FB086FE}" type="datetimeFigureOut">
              <a:rPr lang="es-EC" smtClean="0"/>
              <a:t>11/2/2019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C6E5C5E4-0A65-4212-8517-A4040B8623C9}" type="slidenum">
              <a:rPr lang="es-EC" smtClean="0"/>
              <a:t>‹Nº›</a:t>
            </a:fld>
            <a:endParaRPr lang="es-EC"/>
          </a:p>
        </p:txBody>
      </p:sp>
    </p:spTree>
    <p:extLst>
      <p:ext uri="{BB962C8B-B14F-4D97-AF65-F5344CB8AC3E}">
        <p14:creationId xmlns:p14="http://schemas.microsoft.com/office/powerpoint/2010/main" val="139687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8FA0C-3EA6-4F15-A7E8-DA612FB086FE}" type="datetimeFigureOut">
              <a:rPr lang="es-EC" smtClean="0"/>
              <a:t>11/2/2019</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5C5E4-0A65-4212-8517-A4040B8623C9}" type="slidenum">
              <a:rPr lang="es-EC" smtClean="0"/>
              <a:t>‹Nº›</a:t>
            </a:fld>
            <a:endParaRPr lang="es-EC"/>
          </a:p>
        </p:txBody>
      </p:sp>
    </p:spTree>
    <p:extLst>
      <p:ext uri="{BB962C8B-B14F-4D97-AF65-F5344CB8AC3E}">
        <p14:creationId xmlns:p14="http://schemas.microsoft.com/office/powerpoint/2010/main" val="358422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49B34-9780-43F3-807A-ABAA0D7C523D}" type="datetimeFigureOut">
              <a:rPr lang="es-EC" smtClean="0">
                <a:solidFill>
                  <a:prstClr val="black">
                    <a:tint val="75000"/>
                  </a:prstClr>
                </a:solidFill>
              </a:rPr>
              <a:pPr/>
              <a:t>11/2/2019</a:t>
            </a:fld>
            <a:endParaRPr lang="es-EC">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45FF5-85E7-44FB-BA6C-21F3DA7B9E3F}"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8260203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3.xml"/><Relationship Id="rId7" Type="http://schemas.openxmlformats.org/officeDocument/2006/relationships/image" Target="../media/image20.png"/><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48.png"/><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p:cNvSpPr/>
          <p:nvPr/>
        </p:nvSpPr>
        <p:spPr>
          <a:xfrm>
            <a:off x="2632079" y="1058849"/>
            <a:ext cx="7920880" cy="4385816"/>
          </a:xfrm>
          <a:prstGeom prst="rect">
            <a:avLst/>
          </a:prstGeom>
          <a:noFill/>
        </p:spPr>
        <p:txBody>
          <a:bodyPr wrap="square" lIns="91440" tIns="45720" rIns="91440" bIns="45720">
            <a:spAutoFit/>
          </a:bodyPr>
          <a:lstStyle/>
          <a:p>
            <a:pPr algn="ctr"/>
            <a:r>
              <a:rPr lang="es-ES" sz="2000" b="1" dirty="0">
                <a:latin typeface="Arial" panose="020B0604020202020204" pitchFamily="34" charset="0"/>
                <a:cs typeface="Arial" panose="020B0604020202020204" pitchFamily="34" charset="0"/>
              </a:rPr>
              <a:t>DEPARTAMENTO DE CIENCIAS DE LA TIERRA Y LA CONSTRUCCIÓN</a:t>
            </a:r>
            <a:endParaRPr lang="es-EC" sz="2000" dirty="0">
              <a:latin typeface="Arial" panose="020B0604020202020204" pitchFamily="34" charset="0"/>
              <a:cs typeface="Arial" panose="020B0604020202020204" pitchFamily="34" charset="0"/>
            </a:endParaRPr>
          </a:p>
          <a:p>
            <a:pPr algn="ctr"/>
            <a:r>
              <a:rPr lang="es-ES" b="1" dirty="0">
                <a:latin typeface="Arial" panose="020B0604020202020204" pitchFamily="34" charset="0"/>
                <a:cs typeface="Arial" panose="020B0604020202020204" pitchFamily="34" charset="0"/>
              </a:rPr>
              <a:t> CARRERA DE INGENIERÍA </a:t>
            </a:r>
            <a:r>
              <a:rPr lang="es-ES" b="1" dirty="0" smtClean="0">
                <a:latin typeface="Arial" panose="020B0604020202020204" pitchFamily="34" charset="0"/>
                <a:cs typeface="Arial" panose="020B0604020202020204" pitchFamily="34" charset="0"/>
              </a:rPr>
              <a:t>CIVIL</a:t>
            </a:r>
            <a:endParaRPr lang="es-ES" b="1" dirty="0">
              <a:latin typeface="Arial" panose="020B0604020202020204" pitchFamily="34" charset="0"/>
              <a:cs typeface="Arial" panose="020B0604020202020204" pitchFamily="34" charset="0"/>
            </a:endParaRPr>
          </a:p>
          <a:p>
            <a:r>
              <a:rPr lang="es-ES" sz="800" b="1" dirty="0">
                <a:latin typeface="Arial" panose="020B0604020202020204" pitchFamily="34" charset="0"/>
                <a:cs typeface="Arial" panose="020B0604020202020204" pitchFamily="34" charset="0"/>
              </a:rPr>
              <a:t> </a:t>
            </a:r>
            <a:endParaRPr lang="es-EC" sz="800" dirty="0">
              <a:latin typeface="Arial" panose="020B0604020202020204" pitchFamily="34" charset="0"/>
              <a:cs typeface="Arial" panose="020B0604020202020204" pitchFamily="34" charset="0"/>
            </a:endParaRPr>
          </a:p>
          <a:p>
            <a:r>
              <a:rPr lang="es-ES" sz="700" b="1" dirty="0">
                <a:latin typeface="Arial" panose="020B0604020202020204" pitchFamily="34" charset="0"/>
                <a:cs typeface="Arial" panose="020B0604020202020204" pitchFamily="34" charset="0"/>
              </a:rPr>
              <a:t> </a:t>
            </a:r>
            <a:endParaRPr lang="es-EC" sz="700" dirty="0">
              <a:latin typeface="Arial" panose="020B0604020202020204" pitchFamily="34" charset="0"/>
              <a:cs typeface="Arial" panose="020B0604020202020204" pitchFamily="34" charset="0"/>
            </a:endParaRPr>
          </a:p>
          <a:p>
            <a:r>
              <a:rPr lang="es-ES" sz="700" b="1" dirty="0">
                <a:latin typeface="Arial" panose="020B0604020202020204" pitchFamily="34" charset="0"/>
                <a:cs typeface="Arial" panose="020B0604020202020204" pitchFamily="34" charset="0"/>
              </a:rPr>
              <a:t> </a:t>
            </a:r>
            <a:r>
              <a:rPr lang="es-ES" sz="1600" b="1" dirty="0">
                <a:latin typeface="Arial" panose="020B0604020202020204" pitchFamily="34" charset="0"/>
                <a:cs typeface="Arial" panose="020B0604020202020204" pitchFamily="34" charset="0"/>
              </a:rPr>
              <a:t>TEMA</a:t>
            </a:r>
            <a:r>
              <a:rPr lang="es-ES" sz="1600" b="1" dirty="0" smtClean="0">
                <a:latin typeface="Arial" panose="020B0604020202020204" pitchFamily="34" charset="0"/>
                <a:cs typeface="Arial" panose="020B0604020202020204" pitchFamily="34" charset="0"/>
              </a:rPr>
              <a:t>:</a:t>
            </a:r>
            <a:endParaRPr lang="es-EC" sz="1600" b="1" dirty="0" smtClean="0">
              <a:latin typeface="Arial" panose="020B0604020202020204" pitchFamily="34" charset="0"/>
              <a:cs typeface="Arial" panose="020B0604020202020204" pitchFamily="34" charset="0"/>
            </a:endParaRPr>
          </a:p>
          <a:p>
            <a:pPr algn="ctr"/>
            <a:r>
              <a:rPr lang="es-MX" sz="1600" b="1" dirty="0" smtClean="0">
                <a:latin typeface="Arial" panose="020B0604020202020204" pitchFamily="34" charset="0"/>
                <a:cs typeface="Arial" panose="020B0604020202020204" pitchFamily="34" charset="0"/>
              </a:rPr>
              <a:t>	</a:t>
            </a:r>
            <a:r>
              <a:rPr lang="es-EC" sz="2000" b="1" dirty="0" smtClean="0"/>
              <a:t> </a:t>
            </a:r>
            <a:r>
              <a:rPr lang="es-EC" sz="2000" b="1" dirty="0" smtClean="0">
                <a:latin typeface="Arial" panose="020B0604020202020204" pitchFamily="34" charset="0"/>
                <a:cs typeface="Arial" panose="020B0604020202020204" pitchFamily="34" charset="0"/>
              </a:rPr>
              <a:t>“MEJORAMIENTO DEL SISTEMA DE DISTRIBUCIÓN DE AGUA POTABLE DE LA ZONA CENTRAL DE LA CIUDAD DEL PUYO, PROVINCIA DE PASTAZA” </a:t>
            </a:r>
            <a:r>
              <a:rPr lang="es-ES" sz="1400" dirty="0" smtClean="0">
                <a:latin typeface="Arial" panose="020B0604020202020204" pitchFamily="34" charset="0"/>
                <a:cs typeface="Arial" panose="020B0604020202020204" pitchFamily="34" charset="0"/>
              </a:rPr>
              <a:t> </a:t>
            </a:r>
            <a:endParaRPr lang="es-EC" sz="900" dirty="0" smtClean="0">
              <a:latin typeface="Arial" panose="020B0604020202020204" pitchFamily="34" charset="0"/>
              <a:cs typeface="Arial" panose="020B0604020202020204" pitchFamily="34" charset="0"/>
            </a:endParaRPr>
          </a:p>
          <a:p>
            <a:r>
              <a:rPr lang="es-ES" sz="800" dirty="0">
                <a:latin typeface="Arial" panose="020B0604020202020204" pitchFamily="34" charset="0"/>
                <a:cs typeface="Arial" panose="020B0604020202020204" pitchFamily="34" charset="0"/>
              </a:rPr>
              <a:t> </a:t>
            </a:r>
            <a:endParaRPr lang="es-EC" sz="800" dirty="0">
              <a:latin typeface="Arial" panose="020B0604020202020204" pitchFamily="34" charset="0"/>
              <a:cs typeface="Arial" panose="020B0604020202020204" pitchFamily="34" charset="0"/>
            </a:endParaRPr>
          </a:p>
          <a:p>
            <a:endParaRPr lang="es-ES" sz="1400" b="1" dirty="0" smtClean="0">
              <a:latin typeface="Arial" panose="020B0604020202020204" pitchFamily="34" charset="0"/>
              <a:cs typeface="Arial" panose="020B0604020202020204" pitchFamily="34" charset="0"/>
            </a:endParaRPr>
          </a:p>
          <a:p>
            <a:pPr algn="ctr"/>
            <a:r>
              <a:rPr lang="es-ES" sz="1400" b="1" dirty="0" smtClean="0">
                <a:latin typeface="Arial" panose="020B0604020202020204" pitchFamily="34" charset="0"/>
                <a:cs typeface="Arial" panose="020B0604020202020204" pitchFamily="34" charset="0"/>
              </a:rPr>
              <a:t>AUTOR: </a:t>
            </a:r>
            <a:r>
              <a:rPr lang="es-ES" sz="1400" b="1" dirty="0">
                <a:latin typeface="Arial" panose="020B0604020202020204" pitchFamily="34" charset="0"/>
                <a:cs typeface="Arial" panose="020B0604020202020204" pitchFamily="34" charset="0"/>
              </a:rPr>
              <a:t> </a:t>
            </a:r>
            <a:r>
              <a:rPr lang="es-EC" sz="1600" b="1" dirty="0" smtClean="0">
                <a:latin typeface="Arial" panose="020B0604020202020204" pitchFamily="34" charset="0"/>
                <a:cs typeface="Arial" panose="020B0604020202020204" pitchFamily="34" charset="0"/>
              </a:rPr>
              <a:t>ESTACIO FIGUEROA STEPHANIE CAROLINA</a:t>
            </a:r>
            <a:endParaRPr lang="es-EC" sz="1600" b="1" dirty="0">
              <a:latin typeface="Arial" panose="020B0604020202020204" pitchFamily="34" charset="0"/>
              <a:cs typeface="Arial" panose="020B0604020202020204" pitchFamily="34" charset="0"/>
            </a:endParaRPr>
          </a:p>
          <a:p>
            <a:pPr algn="ctr"/>
            <a:r>
              <a:rPr lang="es-EC" sz="1400" dirty="0">
                <a:latin typeface="Arial" panose="020B0604020202020204" pitchFamily="34" charset="0"/>
                <a:cs typeface="Arial" panose="020B0604020202020204" pitchFamily="34" charset="0"/>
              </a:rPr>
              <a:t>        </a:t>
            </a:r>
          </a:p>
          <a:p>
            <a:pPr algn="ctr"/>
            <a:r>
              <a:rPr lang="es-ES" sz="1400" dirty="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a:p>
            <a:pPr algn="ctr"/>
            <a:r>
              <a:rPr lang="es-ES" sz="1400" b="1" dirty="0" smtClean="0">
                <a:latin typeface="Arial" panose="020B0604020202020204" pitchFamily="34" charset="0"/>
                <a:cs typeface="Arial" panose="020B0604020202020204" pitchFamily="34" charset="0"/>
              </a:rPr>
              <a:t>DIRECTOR: </a:t>
            </a:r>
            <a:r>
              <a:rPr lang="es-EC" sz="1400" b="1" dirty="0" smtClean="0"/>
              <a:t>ING. MASABANDA CAISAGUANO MARCO VINICIO. Ph.D</a:t>
            </a:r>
            <a:endParaRPr lang="es-EC" sz="1400" dirty="0" smtClean="0"/>
          </a:p>
          <a:p>
            <a:pPr algn="ctr"/>
            <a:endParaRPr lang="es-EC" sz="1400" dirty="0">
              <a:latin typeface="Arial" panose="020B0604020202020204" pitchFamily="34" charset="0"/>
              <a:cs typeface="Arial" panose="020B0604020202020204" pitchFamily="34" charset="0"/>
            </a:endParaRPr>
          </a:p>
          <a:p>
            <a:pPr algn="ctr"/>
            <a:r>
              <a:rPr lang="es-ES" sz="1400" dirty="0">
                <a:latin typeface="Arial" panose="020B0604020202020204" pitchFamily="34" charset="0"/>
                <a:cs typeface="Arial" panose="020B0604020202020204" pitchFamily="34" charset="0"/>
              </a:rPr>
              <a:t>  </a:t>
            </a:r>
            <a:r>
              <a:rPr lang="es-ES" sz="1400" b="1" dirty="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a:p>
            <a:pPr algn="ctr"/>
            <a:r>
              <a:rPr lang="es-ES" sz="1400" b="1" dirty="0">
                <a:latin typeface="Arial" panose="020B0604020202020204" pitchFamily="34" charset="0"/>
                <a:cs typeface="Arial" panose="020B0604020202020204" pitchFamily="34" charset="0"/>
              </a:rPr>
              <a:t>SANGOLQUÍ - </a:t>
            </a:r>
            <a:r>
              <a:rPr lang="es-ES_tradnl" sz="1400" b="1" dirty="0" smtClean="0">
                <a:latin typeface="Arial" panose="020B0604020202020204" pitchFamily="34" charset="0"/>
                <a:cs typeface="Arial" panose="020B0604020202020204" pitchFamily="34" charset="0"/>
              </a:rPr>
              <a:t>2019</a:t>
            </a:r>
            <a:endParaRPr lang="es-EC" sz="1400" b="1" dirty="0">
              <a:latin typeface="Arial" panose="020B0604020202020204" pitchFamily="34" charset="0"/>
              <a:cs typeface="Arial" panose="020B0604020202020204" pitchFamily="34" charset="0"/>
            </a:endParaRPr>
          </a:p>
          <a:p>
            <a:pPr algn="ctr"/>
            <a:endParaRPr lang="es-ES" sz="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3640" y="3665503"/>
            <a:ext cx="1403685" cy="1263317"/>
          </a:xfrm>
          <a:prstGeom prst="rect">
            <a:avLst/>
          </a:prstGeom>
        </p:spPr>
      </p:pic>
    </p:spTree>
    <p:extLst>
      <p:ext uri="{BB962C8B-B14F-4D97-AF65-F5344CB8AC3E}">
        <p14:creationId xmlns:p14="http://schemas.microsoft.com/office/powerpoint/2010/main" val="2966627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10185" y="0"/>
            <a:ext cx="10763282" cy="584200"/>
          </a:xfrm>
        </p:spPr>
        <p:txBody>
          <a:bodyPr/>
          <a:lstStyle/>
          <a:p>
            <a:pPr algn="r"/>
            <a:r>
              <a:rPr lang="es-EC" dirty="0" smtClean="0"/>
              <a:t>RED DE DISTRIBUCIÓN DEL SUBSISTEMA 1</a:t>
            </a:r>
            <a:endParaRPr lang="es-EC" dirty="0"/>
          </a:p>
        </p:txBody>
      </p:sp>
      <p:pic>
        <p:nvPicPr>
          <p:cNvPr id="4" name="Marcador de contenido 3"/>
          <p:cNvPicPr>
            <a:picLocks noGrp="1"/>
          </p:cNvPicPr>
          <p:nvPr>
            <p:ph idx="1"/>
          </p:nvPr>
        </p:nvPicPr>
        <p:blipFill>
          <a:blip r:embed="rId2"/>
          <a:stretch>
            <a:fillRect/>
          </a:stretch>
        </p:blipFill>
        <p:spPr>
          <a:xfrm>
            <a:off x="2038457" y="707030"/>
            <a:ext cx="7364849" cy="5325281"/>
          </a:xfrm>
          <a:prstGeom prst="rect">
            <a:avLst/>
          </a:prstGeom>
          <a:ln>
            <a:solidFill>
              <a:schemeClr val="bg2">
                <a:lumMod val="90000"/>
              </a:schemeClr>
            </a:solidFill>
          </a:ln>
        </p:spPr>
      </p:pic>
    </p:spTree>
    <p:extLst>
      <p:ext uri="{BB962C8B-B14F-4D97-AF65-F5344CB8AC3E}">
        <p14:creationId xmlns:p14="http://schemas.microsoft.com/office/powerpoint/2010/main" val="3585050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t>CONSUMOS ACTUALES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75580345"/>
              </p:ext>
            </p:extLst>
          </p:nvPr>
        </p:nvGraphicFramePr>
        <p:xfrm>
          <a:off x="4060690" y="1283041"/>
          <a:ext cx="7840158" cy="3834866"/>
        </p:xfrm>
        <a:graphic>
          <a:graphicData uri="http://schemas.openxmlformats.org/drawingml/2006/table">
            <a:tbl>
              <a:tblPr firstRow="1" firstCol="1" bandRow="1">
                <a:tableStyleId>{93296810-A885-4BE3-A3E7-6D5BEEA58F35}</a:tableStyleId>
              </a:tblPr>
              <a:tblGrid>
                <a:gridCol w="3764735"/>
                <a:gridCol w="1724812"/>
                <a:gridCol w="2350611"/>
              </a:tblGrid>
              <a:tr h="547838">
                <a:tc gridSpan="3">
                  <a:txBody>
                    <a:bodyPr/>
                    <a:lstStyle/>
                    <a:p>
                      <a:pPr algn="ctr">
                        <a:lnSpc>
                          <a:spcPct val="115000"/>
                        </a:lnSpc>
                        <a:spcBef>
                          <a:spcPts val="300"/>
                        </a:spcBef>
                        <a:spcAft>
                          <a:spcPts val="300"/>
                        </a:spcAft>
                      </a:pPr>
                      <a:r>
                        <a:rPr lang="es-ES_tradnl" sz="2000" dirty="0" smtClean="0">
                          <a:effectLst/>
                        </a:rPr>
                        <a:t>Datos </a:t>
                      </a:r>
                      <a:r>
                        <a:rPr lang="es-ES_tradnl" sz="2000" dirty="0">
                          <a:effectLst/>
                        </a:rPr>
                        <a:t>de la ciudad del Puyo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r>
              <a:tr h="547838">
                <a:tc>
                  <a:txBody>
                    <a:bodyPr/>
                    <a:lstStyle/>
                    <a:p>
                      <a:pPr>
                        <a:lnSpc>
                          <a:spcPct val="115000"/>
                        </a:lnSpc>
                        <a:spcBef>
                          <a:spcPts val="300"/>
                        </a:spcBef>
                        <a:spcAft>
                          <a:spcPts val="300"/>
                        </a:spcAft>
                      </a:pPr>
                      <a:r>
                        <a:rPr lang="es-ES_tradnl" sz="2000">
                          <a:effectLst/>
                        </a:rPr>
                        <a:t>Consumo promedio por mes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Bef>
                          <a:spcPts val="300"/>
                        </a:spcBef>
                        <a:spcAft>
                          <a:spcPts val="300"/>
                        </a:spcAft>
                      </a:pPr>
                      <a:r>
                        <a:rPr lang="es-ES_tradnl" sz="2000">
                          <a:effectLst/>
                        </a:rPr>
                        <a:t>191.421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s-ES_tradnl" sz="2000" dirty="0" smtClean="0">
                          <a:effectLst/>
                        </a:rPr>
                        <a:t>m³/mes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47838">
                <a:tc>
                  <a:txBody>
                    <a:bodyPr/>
                    <a:lstStyle/>
                    <a:p>
                      <a:pPr>
                        <a:lnSpc>
                          <a:spcPct val="115000"/>
                        </a:lnSpc>
                        <a:spcBef>
                          <a:spcPts val="300"/>
                        </a:spcBef>
                        <a:spcAft>
                          <a:spcPts val="300"/>
                        </a:spcAft>
                      </a:pPr>
                      <a:r>
                        <a:rPr lang="es-ES_tradnl" sz="2000">
                          <a:effectLst/>
                        </a:rPr>
                        <a:t>Consumo promedio por día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Bef>
                          <a:spcPts val="300"/>
                        </a:spcBef>
                        <a:spcAft>
                          <a:spcPts val="300"/>
                        </a:spcAft>
                      </a:pPr>
                      <a:r>
                        <a:rPr lang="es-ES_tradnl" sz="2000">
                          <a:effectLst/>
                        </a:rPr>
                        <a:t>6.380,70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s-ES_tradnl" sz="2000" dirty="0" smtClean="0">
                          <a:effectLst/>
                        </a:rPr>
                        <a:t>m³/día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47838">
                <a:tc>
                  <a:txBody>
                    <a:bodyPr/>
                    <a:lstStyle/>
                    <a:p>
                      <a:pPr>
                        <a:lnSpc>
                          <a:spcPct val="115000"/>
                        </a:lnSpc>
                        <a:spcBef>
                          <a:spcPts val="300"/>
                        </a:spcBef>
                        <a:spcAft>
                          <a:spcPts val="300"/>
                        </a:spcAft>
                      </a:pPr>
                      <a:r>
                        <a:rPr lang="es-ES_tradnl" sz="2000">
                          <a:effectLst/>
                        </a:rPr>
                        <a:t>No. de Usuarios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Bef>
                          <a:spcPts val="300"/>
                        </a:spcBef>
                        <a:spcAft>
                          <a:spcPts val="300"/>
                        </a:spcAft>
                      </a:pPr>
                      <a:r>
                        <a:rPr lang="es-ES_tradnl" sz="2000">
                          <a:effectLst/>
                        </a:rPr>
                        <a:t>7.149</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s-ES_tradnl" sz="20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47838">
                <a:tc>
                  <a:txBody>
                    <a:bodyPr/>
                    <a:lstStyle/>
                    <a:p>
                      <a:pPr>
                        <a:lnSpc>
                          <a:spcPct val="115000"/>
                        </a:lnSpc>
                        <a:spcBef>
                          <a:spcPts val="300"/>
                        </a:spcBef>
                        <a:spcAft>
                          <a:spcPts val="300"/>
                        </a:spcAft>
                      </a:pPr>
                      <a:r>
                        <a:rPr lang="es-ES_tradnl" sz="2000">
                          <a:effectLst/>
                        </a:rPr>
                        <a:t>Total de usuarios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Bef>
                          <a:spcPts val="300"/>
                        </a:spcBef>
                        <a:spcAft>
                          <a:spcPts val="300"/>
                        </a:spcAft>
                      </a:pPr>
                      <a:r>
                        <a:rPr lang="es-ES_tradnl" sz="2000">
                          <a:effectLst/>
                        </a:rPr>
                        <a:t>26.308</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s-ES_tradnl" sz="2000">
                          <a:effectLst/>
                        </a:rPr>
                        <a:t>hab.</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47838">
                <a:tc>
                  <a:txBody>
                    <a:bodyPr/>
                    <a:lstStyle/>
                    <a:p>
                      <a:pPr>
                        <a:lnSpc>
                          <a:spcPct val="115000"/>
                        </a:lnSpc>
                        <a:spcBef>
                          <a:spcPts val="300"/>
                        </a:spcBef>
                        <a:spcAft>
                          <a:spcPts val="300"/>
                        </a:spcAft>
                      </a:pPr>
                      <a:r>
                        <a:rPr lang="es-ES_tradnl" sz="2000">
                          <a:effectLst/>
                        </a:rPr>
                        <a:t>Dotación</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Bef>
                          <a:spcPts val="300"/>
                        </a:spcBef>
                        <a:spcAft>
                          <a:spcPts val="300"/>
                        </a:spcAft>
                      </a:pPr>
                      <a:r>
                        <a:rPr lang="es-ES_tradnl" sz="2000">
                          <a:effectLst/>
                        </a:rPr>
                        <a:t>0,2425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s-ES_tradnl" sz="2000" dirty="0" smtClean="0">
                          <a:effectLst/>
                        </a:rPr>
                        <a:t>m³/</a:t>
                      </a:r>
                      <a:r>
                        <a:rPr lang="es-ES_tradnl" sz="2000" dirty="0" err="1" smtClean="0">
                          <a:effectLst/>
                        </a:rPr>
                        <a:t>hab</a:t>
                      </a:r>
                      <a:r>
                        <a:rPr lang="es-ES_tradnl" sz="2000" dirty="0" smtClean="0">
                          <a:effectLst/>
                        </a:rPr>
                        <a:t>/día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47838">
                <a:tc>
                  <a:txBody>
                    <a:bodyPr/>
                    <a:lstStyle/>
                    <a:p>
                      <a:pPr>
                        <a:lnSpc>
                          <a:spcPct val="115000"/>
                        </a:lnSpc>
                        <a:spcBef>
                          <a:spcPts val="300"/>
                        </a:spcBef>
                        <a:spcAft>
                          <a:spcPts val="300"/>
                        </a:spcAft>
                      </a:pPr>
                      <a:r>
                        <a:rPr lang="es-ES_tradnl" sz="2000" dirty="0">
                          <a:effectLst/>
                        </a:rPr>
                        <a:t>Dotación</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Bef>
                          <a:spcPts val="300"/>
                        </a:spcBef>
                        <a:spcAft>
                          <a:spcPts val="300"/>
                        </a:spcAft>
                      </a:pPr>
                      <a:r>
                        <a:rPr lang="es-ES_tradnl" sz="2000" dirty="0">
                          <a:effectLst/>
                        </a:rPr>
                        <a:t>242,53</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s-ES_tradnl" sz="2000" dirty="0">
                          <a:effectLst/>
                        </a:rPr>
                        <a:t>l/</a:t>
                      </a:r>
                      <a:r>
                        <a:rPr lang="es-ES_tradnl" sz="2000" dirty="0" err="1">
                          <a:effectLst/>
                        </a:rPr>
                        <a:t>hab</a:t>
                      </a:r>
                      <a:r>
                        <a:rPr lang="es-ES_tradnl" sz="2000" dirty="0">
                          <a:effectLst/>
                        </a:rPr>
                        <a:t>/día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Rectángulo 4"/>
          <p:cNvSpPr/>
          <p:nvPr/>
        </p:nvSpPr>
        <p:spPr>
          <a:xfrm>
            <a:off x="344050" y="2746503"/>
            <a:ext cx="3518912" cy="907941"/>
          </a:xfrm>
          <a:prstGeom prst="rect">
            <a:avLst/>
          </a:prstGeom>
        </p:spPr>
        <p:txBody>
          <a:bodyPr wrap="none">
            <a:spAutoFit/>
          </a:bodyPr>
          <a:lstStyle/>
          <a:p>
            <a:pPr>
              <a:spcAft>
                <a:spcPts val="600"/>
              </a:spcAft>
            </a:pPr>
            <a:r>
              <a:rPr lang="es-ES_tradnl" sz="2400" b="1" i="1" dirty="0" smtClean="0">
                <a:effectLst/>
                <a:latin typeface="Arial" panose="020B0604020202020204" pitchFamily="34" charset="0"/>
                <a:ea typeface="Calibri" panose="020F0502020204030204" pitchFamily="34" charset="0"/>
                <a:cs typeface="Arial" panose="020B0604020202020204" pitchFamily="34" charset="0"/>
              </a:rPr>
              <a:t>Consumos facturados </a:t>
            </a:r>
          </a:p>
          <a:p>
            <a:pPr>
              <a:spcAft>
                <a:spcPts val="600"/>
              </a:spcAft>
            </a:pPr>
            <a:r>
              <a:rPr lang="es-ES_tradnl" sz="2400" b="1" i="1" dirty="0" smtClean="0">
                <a:effectLst/>
                <a:latin typeface="Arial" panose="020B0604020202020204" pitchFamily="34" charset="0"/>
                <a:ea typeface="Calibri" panose="020F0502020204030204" pitchFamily="34" charset="0"/>
                <a:cs typeface="Arial" panose="020B0604020202020204" pitchFamily="34" charset="0"/>
              </a:rPr>
              <a:t>de la ciudad del Puyo</a:t>
            </a:r>
            <a:endParaRPr lang="es-EC" sz="2400" b="1" i="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9708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37200" y="95535"/>
            <a:ext cx="6350000" cy="584200"/>
          </a:xfrm>
        </p:spPr>
        <p:txBody>
          <a:bodyPr/>
          <a:lstStyle/>
          <a:p>
            <a:pPr algn="r"/>
            <a:r>
              <a:rPr lang="es-EC" dirty="0" smtClean="0"/>
              <a:t>ENCUESTA SOCIOECONÓMICA</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38481934"/>
              </p:ext>
            </p:extLst>
          </p:nvPr>
        </p:nvGraphicFramePr>
        <p:xfrm>
          <a:off x="2994546" y="1237445"/>
          <a:ext cx="8892654" cy="4303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3138985" y="1583140"/>
            <a:ext cx="668740" cy="400110"/>
          </a:xfrm>
          <a:prstGeom prst="rect">
            <a:avLst/>
          </a:prstGeom>
          <a:noFill/>
        </p:spPr>
        <p:txBody>
          <a:bodyPr wrap="square" rtlCol="0">
            <a:spAutoFit/>
          </a:bodyPr>
          <a:lstStyle/>
          <a:p>
            <a:r>
              <a:rPr lang="es-EC" sz="2000" b="1" dirty="0" smtClean="0"/>
              <a:t>90%</a:t>
            </a:r>
            <a:endParaRPr lang="es-EC" sz="2000" b="1" dirty="0"/>
          </a:p>
        </p:txBody>
      </p:sp>
      <p:sp>
        <p:nvSpPr>
          <p:cNvPr id="6" name="CuadroTexto 5"/>
          <p:cNvSpPr txBox="1"/>
          <p:nvPr/>
        </p:nvSpPr>
        <p:spPr>
          <a:xfrm>
            <a:off x="3473355" y="2413806"/>
            <a:ext cx="832513" cy="400110"/>
          </a:xfrm>
          <a:prstGeom prst="rect">
            <a:avLst/>
          </a:prstGeom>
          <a:noFill/>
        </p:spPr>
        <p:txBody>
          <a:bodyPr wrap="square" rtlCol="0">
            <a:spAutoFit/>
          </a:bodyPr>
          <a:lstStyle/>
          <a:p>
            <a:r>
              <a:rPr lang="es-EC" sz="2000" b="1" dirty="0" smtClean="0"/>
              <a:t>96%</a:t>
            </a:r>
            <a:endParaRPr lang="es-EC" sz="2000" b="1" dirty="0"/>
          </a:p>
        </p:txBody>
      </p:sp>
      <p:sp>
        <p:nvSpPr>
          <p:cNvPr id="7" name="CuadroTexto 6"/>
          <p:cNvSpPr txBox="1"/>
          <p:nvPr/>
        </p:nvSpPr>
        <p:spPr>
          <a:xfrm>
            <a:off x="3616655" y="3189163"/>
            <a:ext cx="709684" cy="400110"/>
          </a:xfrm>
          <a:prstGeom prst="rect">
            <a:avLst/>
          </a:prstGeom>
          <a:noFill/>
        </p:spPr>
        <p:txBody>
          <a:bodyPr wrap="square" rtlCol="0">
            <a:spAutoFit/>
          </a:bodyPr>
          <a:lstStyle/>
          <a:p>
            <a:r>
              <a:rPr lang="es-EC" sz="2000" b="1" dirty="0" smtClean="0"/>
              <a:t>53%</a:t>
            </a:r>
            <a:endParaRPr lang="es-EC" sz="2000" b="1" dirty="0"/>
          </a:p>
        </p:txBody>
      </p:sp>
      <p:sp>
        <p:nvSpPr>
          <p:cNvPr id="8" name="CuadroTexto 7"/>
          <p:cNvSpPr txBox="1"/>
          <p:nvPr/>
        </p:nvSpPr>
        <p:spPr>
          <a:xfrm>
            <a:off x="3493826" y="4019829"/>
            <a:ext cx="900754" cy="400110"/>
          </a:xfrm>
          <a:prstGeom prst="rect">
            <a:avLst/>
          </a:prstGeom>
          <a:noFill/>
        </p:spPr>
        <p:txBody>
          <a:bodyPr wrap="square" rtlCol="0">
            <a:spAutoFit/>
          </a:bodyPr>
          <a:lstStyle/>
          <a:p>
            <a:r>
              <a:rPr lang="es-EC" sz="2000" b="1" dirty="0" smtClean="0"/>
              <a:t>43%</a:t>
            </a:r>
            <a:endParaRPr lang="es-EC" sz="2000" b="1" dirty="0"/>
          </a:p>
        </p:txBody>
      </p:sp>
      <p:sp>
        <p:nvSpPr>
          <p:cNvPr id="9" name="CuadroTexto 8"/>
          <p:cNvSpPr txBox="1"/>
          <p:nvPr/>
        </p:nvSpPr>
        <p:spPr>
          <a:xfrm>
            <a:off x="3098041" y="4850495"/>
            <a:ext cx="791570" cy="400110"/>
          </a:xfrm>
          <a:prstGeom prst="rect">
            <a:avLst/>
          </a:prstGeom>
          <a:noFill/>
        </p:spPr>
        <p:txBody>
          <a:bodyPr wrap="square" rtlCol="0">
            <a:spAutoFit/>
          </a:bodyPr>
          <a:lstStyle/>
          <a:p>
            <a:r>
              <a:rPr lang="es-EC" sz="2000" b="1" dirty="0" smtClean="0"/>
              <a:t>57%</a:t>
            </a:r>
            <a:endParaRPr lang="es-EC" sz="2000" b="1" dirty="0"/>
          </a:p>
        </p:txBody>
      </p:sp>
      <p:sp>
        <p:nvSpPr>
          <p:cNvPr id="10" name="object 11"/>
          <p:cNvSpPr txBox="1"/>
          <p:nvPr/>
        </p:nvSpPr>
        <p:spPr>
          <a:xfrm>
            <a:off x="1283389" y="3282834"/>
            <a:ext cx="1171575" cy="415290"/>
          </a:xfrm>
          <a:prstGeom prst="rect">
            <a:avLst/>
          </a:prstGeom>
        </p:spPr>
        <p:txBody>
          <a:bodyPr vert="horz" wrap="square" lIns="0" tIns="12065" rIns="0" bIns="0" rtlCol="0">
            <a:spAutoFit/>
          </a:bodyPr>
          <a:lstStyle/>
          <a:p>
            <a:pPr marL="12700" marR="5080" indent="41910">
              <a:lnSpc>
                <a:spcPct val="106600"/>
              </a:lnSpc>
              <a:spcBef>
                <a:spcPts val="95"/>
              </a:spcBef>
            </a:pPr>
            <a:r>
              <a:rPr lang="es-EC" sz="1200" b="1" spc="5" dirty="0" smtClean="0">
                <a:solidFill>
                  <a:srgbClr val="696B6B"/>
                </a:solidFill>
                <a:latin typeface="Arial"/>
                <a:cs typeface="Arial"/>
              </a:rPr>
              <a:t>96</a:t>
            </a:r>
            <a:r>
              <a:rPr sz="1200" b="1" spc="5" dirty="0" smtClean="0">
                <a:solidFill>
                  <a:srgbClr val="696B6B"/>
                </a:solidFill>
                <a:latin typeface="Arial"/>
                <a:cs typeface="Arial"/>
              </a:rPr>
              <a:t> </a:t>
            </a:r>
            <a:r>
              <a:rPr sz="1200" b="1" spc="-5" dirty="0">
                <a:solidFill>
                  <a:srgbClr val="696B6B"/>
                </a:solidFill>
                <a:latin typeface="Arial"/>
                <a:cs typeface="Arial"/>
              </a:rPr>
              <a:t>PERSONAS </a:t>
            </a:r>
            <a:r>
              <a:rPr sz="1800" b="1" spc="-7" baseline="2314" dirty="0">
                <a:solidFill>
                  <a:srgbClr val="696B6B"/>
                </a:solidFill>
                <a:latin typeface="Arial"/>
                <a:cs typeface="Arial"/>
              </a:rPr>
              <a:t> </a:t>
            </a:r>
            <a:r>
              <a:rPr sz="1800" b="1" spc="7" baseline="2314" dirty="0">
                <a:solidFill>
                  <a:srgbClr val="696B6B"/>
                </a:solidFill>
                <a:latin typeface="Arial"/>
                <a:cs typeface="Arial"/>
              </a:rPr>
              <a:t>ENCUE</a:t>
            </a:r>
            <a:r>
              <a:rPr sz="1800" b="1" spc="-15" baseline="2314" dirty="0">
                <a:solidFill>
                  <a:srgbClr val="696B6B"/>
                </a:solidFill>
                <a:latin typeface="Arial"/>
                <a:cs typeface="Arial"/>
              </a:rPr>
              <a:t>S</a:t>
            </a:r>
            <a:r>
              <a:rPr sz="1200" b="1" spc="-120" dirty="0">
                <a:solidFill>
                  <a:srgbClr val="696B6B"/>
                </a:solidFill>
                <a:latin typeface="Arial"/>
                <a:cs typeface="Arial"/>
              </a:rPr>
              <a:t>T</a:t>
            </a:r>
            <a:r>
              <a:rPr sz="1200" b="1" spc="-20" dirty="0">
                <a:solidFill>
                  <a:srgbClr val="696B6B"/>
                </a:solidFill>
                <a:latin typeface="Arial"/>
                <a:cs typeface="Arial"/>
              </a:rPr>
              <a:t>ADAS</a:t>
            </a:r>
            <a:endParaRPr sz="1200" dirty="0">
              <a:latin typeface="Arial"/>
              <a:cs typeface="Arial"/>
            </a:endParaRPr>
          </a:p>
        </p:txBody>
      </p:sp>
      <p:sp>
        <p:nvSpPr>
          <p:cNvPr id="11" name="object 17"/>
          <p:cNvSpPr/>
          <p:nvPr/>
        </p:nvSpPr>
        <p:spPr>
          <a:xfrm>
            <a:off x="949190" y="2813916"/>
            <a:ext cx="1805952" cy="417169"/>
          </a:xfrm>
          <a:prstGeom prst="rect">
            <a:avLst/>
          </a:prstGeom>
          <a:blipFill>
            <a:blip r:embed="rId7" cstate="print"/>
            <a:stretch>
              <a:fillRect/>
            </a:stretch>
          </a:blipFill>
        </p:spPr>
        <p:txBody>
          <a:bodyPr wrap="square" lIns="0" tIns="0" rIns="0" bIns="0" rtlCol="0"/>
          <a:lstStyle/>
          <a:p>
            <a:endParaRPr/>
          </a:p>
        </p:txBody>
      </p:sp>
      <p:sp>
        <p:nvSpPr>
          <p:cNvPr id="12" name="Rectángulo 11"/>
          <p:cNvSpPr/>
          <p:nvPr/>
        </p:nvSpPr>
        <p:spPr>
          <a:xfrm>
            <a:off x="2930662" y="747003"/>
            <a:ext cx="1917897" cy="400110"/>
          </a:xfrm>
          <a:prstGeom prst="rect">
            <a:avLst/>
          </a:prstGeom>
        </p:spPr>
        <p:txBody>
          <a:bodyPr wrap="none">
            <a:spAutoFit/>
          </a:bodyPr>
          <a:lstStyle/>
          <a:p>
            <a:r>
              <a:rPr lang="es-ES_tradnl" sz="2000" b="1" dirty="0" smtClean="0">
                <a:latin typeface="Arial" panose="020B0604020202020204" pitchFamily="34" charset="0"/>
                <a:cs typeface="Arial" panose="020B0604020202020204" pitchFamily="34" charset="0"/>
              </a:rPr>
              <a:t>RESULTADOS</a:t>
            </a:r>
            <a:endParaRPr lang="es-EC" sz="2000" dirty="0"/>
          </a:p>
        </p:txBody>
      </p:sp>
    </p:spTree>
    <p:extLst>
      <p:ext uri="{BB962C8B-B14F-4D97-AF65-F5344CB8AC3E}">
        <p14:creationId xmlns:p14="http://schemas.microsoft.com/office/powerpoint/2010/main" val="1265528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t>SECTORIZACIÓN</a:t>
            </a:r>
            <a:endParaRPr lang="es-EC"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4143369113"/>
              </p:ext>
            </p:extLst>
          </p:nvPr>
        </p:nvGraphicFramePr>
        <p:xfrm>
          <a:off x="5723466" y="1308599"/>
          <a:ext cx="6163733" cy="4341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497215" y="2045579"/>
            <a:ext cx="5226252" cy="2731138"/>
          </a:xfrm>
          <a:prstGeom prst="rect">
            <a:avLst/>
          </a:prstGeom>
        </p:spPr>
      </p:pic>
    </p:spTree>
    <p:extLst>
      <p:ext uri="{BB962C8B-B14F-4D97-AF65-F5344CB8AC3E}">
        <p14:creationId xmlns:p14="http://schemas.microsoft.com/office/powerpoint/2010/main" val="4052085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t>Sectorización</a:t>
            </a:r>
            <a:endParaRPr lang="es-EC" dirty="0"/>
          </a:p>
        </p:txBody>
      </p:sp>
      <p:pic>
        <p:nvPicPr>
          <p:cNvPr id="4" name="Marcador de contenido 3"/>
          <p:cNvPicPr>
            <a:picLocks noGrp="1"/>
          </p:cNvPicPr>
          <p:nvPr>
            <p:ph idx="1"/>
          </p:nvPr>
        </p:nvPicPr>
        <p:blipFill rotWithShape="1">
          <a:blip r:embed="rId2"/>
          <a:srcRect l="3825" t="1" b="6811"/>
          <a:stretch/>
        </p:blipFill>
        <p:spPr bwMode="auto">
          <a:xfrm>
            <a:off x="203716" y="1202387"/>
            <a:ext cx="5759202" cy="4461523"/>
          </a:xfrm>
          <a:prstGeom prst="rect">
            <a:avLst/>
          </a:prstGeom>
          <a:ln w="9525" cap="flat" cmpd="sng" algn="ctr">
            <a:solidFill>
              <a:srgbClr val="E7E6E6">
                <a:lumMod val="90000"/>
              </a:srgbClr>
            </a:solidFill>
            <a:prstDash val="solid"/>
            <a:round/>
            <a:headEnd type="none" w="med" len="med"/>
            <a:tailEnd type="none" w="med" len="med"/>
          </a:ln>
          <a:extLst>
            <a:ext uri="{53640926-AAD7-44D8-BBD7-CCE9431645EC}">
              <a14:shadowObscured xmlns:a14="http://schemas.microsoft.com/office/drawing/2010/main"/>
            </a:ext>
          </a:extLst>
        </p:spPr>
      </p:pic>
      <p:pic>
        <p:nvPicPr>
          <p:cNvPr id="5" name="Imagen 4"/>
          <p:cNvPicPr/>
          <p:nvPr/>
        </p:nvPicPr>
        <p:blipFill rotWithShape="1">
          <a:blip r:embed="rId3"/>
          <a:srcRect l="11370" t="245" r="2107" b="479"/>
          <a:stretch/>
        </p:blipFill>
        <p:spPr bwMode="auto">
          <a:xfrm>
            <a:off x="6082696" y="584200"/>
            <a:ext cx="5990771" cy="5079710"/>
          </a:xfrm>
          <a:prstGeom prst="rect">
            <a:avLst/>
          </a:prstGeom>
          <a:ln w="9525" cap="flat" cmpd="sng" algn="ctr">
            <a:solidFill>
              <a:srgbClr val="E7E6E6">
                <a:lumMod val="90000"/>
              </a:srgbClr>
            </a:solidFill>
            <a:prstDash val="solid"/>
            <a:round/>
            <a:headEnd type="none" w="med" len="med"/>
            <a:tailEnd type="none" w="med" len="med"/>
          </a:ln>
          <a:extLst>
            <a:ext uri="{53640926-AAD7-44D8-BBD7-CCE9431645EC}">
              <a14:shadowObscured xmlns:a14="http://schemas.microsoft.com/office/drawing/2010/main"/>
            </a:ext>
          </a:extLst>
        </p:spPr>
      </p:pic>
      <p:sp>
        <p:nvSpPr>
          <p:cNvPr id="3" name="Rectángulo 2"/>
          <p:cNvSpPr/>
          <p:nvPr/>
        </p:nvSpPr>
        <p:spPr>
          <a:xfrm>
            <a:off x="563080" y="5738049"/>
            <a:ext cx="5160387" cy="369332"/>
          </a:xfrm>
          <a:prstGeom prst="rect">
            <a:avLst/>
          </a:prstGeom>
        </p:spPr>
        <p:txBody>
          <a:bodyPr wrap="none">
            <a:spAutoFit/>
          </a:bodyPr>
          <a:lstStyle/>
          <a:p>
            <a:r>
              <a:rPr lang="es-ES_tradnl" dirty="0">
                <a:latin typeface="Arial" panose="020B0604020202020204" pitchFamily="34" charset="0"/>
                <a:cs typeface="Arial" panose="020B0604020202020204" pitchFamily="34" charset="0"/>
              </a:rPr>
              <a:t>Mapa de elevaciones del Subsistema 1 del Puyo</a:t>
            </a:r>
            <a:endParaRPr lang="es-EC" dirty="0">
              <a:latin typeface="Arial" panose="020B0604020202020204" pitchFamily="34" charset="0"/>
              <a:cs typeface="Arial" panose="020B0604020202020204" pitchFamily="34" charset="0"/>
            </a:endParaRPr>
          </a:p>
        </p:txBody>
      </p:sp>
      <p:sp>
        <p:nvSpPr>
          <p:cNvPr id="6" name="Rectángulo 5"/>
          <p:cNvSpPr/>
          <p:nvPr/>
        </p:nvSpPr>
        <p:spPr>
          <a:xfrm>
            <a:off x="7321831" y="5738049"/>
            <a:ext cx="3839513" cy="369332"/>
          </a:xfrm>
          <a:prstGeom prst="rect">
            <a:avLst/>
          </a:prstGeom>
        </p:spPr>
        <p:txBody>
          <a:bodyPr wrap="none">
            <a:spAutoFit/>
          </a:bodyPr>
          <a:lstStyle/>
          <a:p>
            <a:r>
              <a:rPr lang="es-ES_tradnl" dirty="0">
                <a:latin typeface="Arial" panose="020B0604020202020204" pitchFamily="34" charset="0"/>
                <a:cs typeface="Arial" panose="020B0604020202020204" pitchFamily="34" charset="0"/>
              </a:rPr>
              <a:t>Sectorización de la ciudad del Puyo</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3218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t>SECTORES DE ANÁLISIS</a:t>
            </a:r>
            <a:endParaRPr lang="es-EC" dirty="0"/>
          </a:p>
        </p:txBody>
      </p:sp>
      <p:pic>
        <p:nvPicPr>
          <p:cNvPr id="4" name="Marcador de contenido 3"/>
          <p:cNvPicPr>
            <a:picLocks noGrp="1"/>
          </p:cNvPicPr>
          <p:nvPr>
            <p:ph idx="1"/>
          </p:nvPr>
        </p:nvPicPr>
        <p:blipFill rotWithShape="1">
          <a:blip r:embed="rId3"/>
          <a:srcRect b="3217"/>
          <a:stretch/>
        </p:blipFill>
        <p:spPr bwMode="auto">
          <a:xfrm>
            <a:off x="787992" y="948893"/>
            <a:ext cx="5599929" cy="4640537"/>
          </a:xfrm>
          <a:prstGeom prst="rect">
            <a:avLst/>
          </a:prstGeom>
          <a:ln w="9525" cap="flat" cmpd="sng" algn="ctr">
            <a:solidFill>
              <a:srgbClr val="E7E6E6">
                <a:lumMod val="90000"/>
              </a:srgbClr>
            </a:solidFill>
            <a:prstDash val="solid"/>
            <a:round/>
            <a:headEnd type="none" w="med" len="med"/>
            <a:tailEnd type="none" w="med" len="med"/>
          </a:ln>
          <a:extLst>
            <a:ext uri="{53640926-AAD7-44D8-BBD7-CCE9431645EC}">
              <a14:shadowObscured xmlns:a14="http://schemas.microsoft.com/office/drawing/2010/main"/>
            </a:ext>
          </a:extLst>
        </p:spPr>
      </p:pic>
      <p:sp>
        <p:nvSpPr>
          <p:cNvPr id="5" name="Rectángulo 4"/>
          <p:cNvSpPr/>
          <p:nvPr/>
        </p:nvSpPr>
        <p:spPr>
          <a:xfrm>
            <a:off x="6523933" y="1567668"/>
            <a:ext cx="5000719" cy="1513235"/>
          </a:xfrm>
          <a:prstGeom prst="rect">
            <a:avLst/>
          </a:prstGeom>
        </p:spPr>
        <p:txBody>
          <a:bodyPr wrap="square">
            <a:spAutoFit/>
          </a:bodyPr>
          <a:lstStyle/>
          <a:p>
            <a:pPr marL="228600" lvl="0" indent="-228600" algn="just">
              <a:spcBef>
                <a:spcPts val="1000"/>
              </a:spcBef>
              <a:buClr>
                <a:srgbClr val="549E39"/>
              </a:buClr>
              <a:buFont typeface="Arial" panose="020B0604020202020204" pitchFamily="34" charset="0"/>
              <a:buChar char="•"/>
            </a:pPr>
            <a:r>
              <a:rPr lang="es-ES_tradnl" sz="2800" dirty="0" smtClean="0">
                <a:solidFill>
                  <a:prstClr val="black"/>
                </a:solidFill>
                <a:latin typeface="Arial" panose="020B0604020202020204" pitchFamily="34" charset="0"/>
                <a:cs typeface="Arial" panose="020B0604020202020204" pitchFamily="34" charset="0"/>
              </a:rPr>
              <a:t>E</a:t>
            </a:r>
            <a:r>
              <a:rPr lang="es-ES_tradnl" sz="2800" dirty="0" smtClean="0"/>
              <a:t>xtensión </a:t>
            </a:r>
            <a:r>
              <a:rPr lang="es-ES_tradnl" sz="2800" dirty="0"/>
              <a:t>73,10 ha. </a:t>
            </a:r>
            <a:endParaRPr lang="es-ES_tradnl" sz="2800" dirty="0" smtClean="0"/>
          </a:p>
          <a:p>
            <a:pPr marL="228600" lvl="0" indent="-228600" algn="just">
              <a:spcBef>
                <a:spcPts val="1000"/>
              </a:spcBef>
              <a:buClr>
                <a:srgbClr val="549E39"/>
              </a:buClr>
              <a:buFont typeface="Arial" panose="020B0604020202020204" pitchFamily="34" charset="0"/>
              <a:buChar char="•"/>
            </a:pPr>
            <a:r>
              <a:rPr lang="es-ES_tradnl" sz="2800" dirty="0" smtClean="0"/>
              <a:t>Elevaciones </a:t>
            </a:r>
            <a:r>
              <a:rPr lang="es-ES_tradnl" sz="2800" dirty="0"/>
              <a:t>desde 922 a 943,53 msnm</a:t>
            </a:r>
            <a:r>
              <a:rPr lang="es-ES_tradnl" sz="2800" dirty="0" smtClean="0"/>
              <a:t>.</a:t>
            </a:r>
            <a:endParaRPr lang="es-ES_tradnl" sz="2800" dirty="0" smtClean="0">
              <a:solidFill>
                <a:prstClr val="black"/>
              </a:solidFill>
              <a:latin typeface="Arial" panose="020B0604020202020204" pitchFamily="34" charset="0"/>
              <a:cs typeface="Arial" panose="020B0604020202020204" pitchFamily="34" charset="0"/>
            </a:endParaRPr>
          </a:p>
        </p:txBody>
      </p:sp>
      <p:sp>
        <p:nvSpPr>
          <p:cNvPr id="6" name="Rectángulo 5"/>
          <p:cNvSpPr/>
          <p:nvPr/>
        </p:nvSpPr>
        <p:spPr>
          <a:xfrm>
            <a:off x="6523933" y="925170"/>
            <a:ext cx="3439018" cy="461665"/>
          </a:xfrm>
          <a:prstGeom prst="rect">
            <a:avLst/>
          </a:prstGeom>
        </p:spPr>
        <p:txBody>
          <a:bodyPr wrap="none">
            <a:spAutoFit/>
          </a:bodyPr>
          <a:lstStyle/>
          <a:p>
            <a:pPr lvl="0" algn="just">
              <a:spcBef>
                <a:spcPts val="1000"/>
              </a:spcBef>
              <a:buClr>
                <a:srgbClr val="549E39"/>
              </a:buClr>
            </a:pPr>
            <a:r>
              <a:rPr lang="es-ES_tradnl" sz="2400" b="1" dirty="0" smtClean="0">
                <a:solidFill>
                  <a:prstClr val="black"/>
                </a:solidFill>
                <a:latin typeface="Arial" panose="020B0604020202020204" pitchFamily="34" charset="0"/>
                <a:cs typeface="Arial" panose="020B0604020202020204" pitchFamily="34" charset="0"/>
              </a:rPr>
              <a:t>ZONA ALTA CENTRAL</a:t>
            </a:r>
            <a:endParaRPr lang="es-ES_tradnl" sz="2400" b="1" dirty="0">
              <a:solidFill>
                <a:prstClr val="black"/>
              </a:solidFill>
              <a:latin typeface="Arial" panose="020B0604020202020204" pitchFamily="34" charset="0"/>
              <a:cs typeface="Arial" panose="020B0604020202020204" pitchFamily="34" charset="0"/>
            </a:endParaRPr>
          </a:p>
        </p:txBody>
      </p:sp>
      <p:sp>
        <p:nvSpPr>
          <p:cNvPr id="7" name="Rectángulo 6"/>
          <p:cNvSpPr/>
          <p:nvPr/>
        </p:nvSpPr>
        <p:spPr>
          <a:xfrm>
            <a:off x="6523933" y="3244877"/>
            <a:ext cx="1970219" cy="461665"/>
          </a:xfrm>
          <a:prstGeom prst="rect">
            <a:avLst/>
          </a:prstGeom>
        </p:spPr>
        <p:txBody>
          <a:bodyPr wrap="none">
            <a:spAutoFit/>
          </a:bodyPr>
          <a:lstStyle/>
          <a:p>
            <a:pPr lvl="0" algn="just">
              <a:spcBef>
                <a:spcPts val="1000"/>
              </a:spcBef>
              <a:buClr>
                <a:srgbClr val="549E39"/>
              </a:buClr>
            </a:pPr>
            <a:r>
              <a:rPr lang="es-ES_tradnl" sz="2400" b="1" dirty="0" smtClean="0">
                <a:solidFill>
                  <a:prstClr val="black"/>
                </a:solidFill>
                <a:latin typeface="Arial" panose="020B0604020202020204" pitchFamily="34" charset="0"/>
                <a:cs typeface="Arial" panose="020B0604020202020204" pitchFamily="34" charset="0"/>
              </a:rPr>
              <a:t>ZONA BAJA</a:t>
            </a:r>
            <a:endParaRPr lang="es-ES_tradnl" sz="2400" b="1" dirty="0">
              <a:solidFill>
                <a:prstClr val="black"/>
              </a:solidFill>
              <a:latin typeface="Arial" panose="020B0604020202020204" pitchFamily="34" charset="0"/>
              <a:cs typeface="Arial" panose="020B0604020202020204" pitchFamily="34" charset="0"/>
            </a:endParaRPr>
          </a:p>
        </p:txBody>
      </p:sp>
      <p:sp>
        <p:nvSpPr>
          <p:cNvPr id="8" name="Rectángulo 7"/>
          <p:cNvSpPr/>
          <p:nvPr/>
        </p:nvSpPr>
        <p:spPr>
          <a:xfrm>
            <a:off x="6523933" y="3878012"/>
            <a:ext cx="5000719" cy="1513235"/>
          </a:xfrm>
          <a:prstGeom prst="rect">
            <a:avLst/>
          </a:prstGeom>
        </p:spPr>
        <p:txBody>
          <a:bodyPr wrap="square">
            <a:spAutoFit/>
          </a:bodyPr>
          <a:lstStyle/>
          <a:p>
            <a:pPr marL="228600" lvl="0" indent="-228600" algn="just">
              <a:spcBef>
                <a:spcPts val="1000"/>
              </a:spcBef>
              <a:buClr>
                <a:srgbClr val="549E39"/>
              </a:buClr>
              <a:buFont typeface="Arial" panose="020B0604020202020204" pitchFamily="34" charset="0"/>
              <a:buChar char="•"/>
            </a:pPr>
            <a:r>
              <a:rPr lang="es-ES_tradnl" sz="2800" dirty="0" smtClean="0">
                <a:solidFill>
                  <a:prstClr val="black"/>
                </a:solidFill>
                <a:latin typeface="Arial" panose="020B0604020202020204" pitchFamily="34" charset="0"/>
                <a:cs typeface="Arial" panose="020B0604020202020204" pitchFamily="34" charset="0"/>
              </a:rPr>
              <a:t>E</a:t>
            </a:r>
            <a:r>
              <a:rPr lang="es-ES_tradnl" sz="2800" dirty="0" smtClean="0"/>
              <a:t>xtensión 125,387 ha.</a:t>
            </a:r>
          </a:p>
          <a:p>
            <a:pPr marL="228600" lvl="0" indent="-228600" algn="just">
              <a:spcBef>
                <a:spcPts val="1000"/>
              </a:spcBef>
              <a:buClr>
                <a:srgbClr val="549E39"/>
              </a:buClr>
              <a:buFont typeface="Arial" panose="020B0604020202020204" pitchFamily="34" charset="0"/>
              <a:buChar char="•"/>
            </a:pPr>
            <a:r>
              <a:rPr lang="es-ES_tradnl" sz="2800" dirty="0" smtClean="0"/>
              <a:t>Elevaciones </a:t>
            </a:r>
            <a:r>
              <a:rPr lang="es-ES_tradnl" sz="2800" dirty="0"/>
              <a:t>desde </a:t>
            </a:r>
            <a:r>
              <a:rPr lang="es-ES_tradnl" sz="2800" dirty="0" smtClean="0"/>
              <a:t>920 </a:t>
            </a:r>
            <a:r>
              <a:rPr lang="es-ES_tradnl" sz="2800" dirty="0"/>
              <a:t>a </a:t>
            </a:r>
            <a:r>
              <a:rPr lang="es-ES_tradnl" sz="2800" dirty="0" smtClean="0"/>
              <a:t>934 </a:t>
            </a:r>
            <a:r>
              <a:rPr lang="es-ES_tradnl" sz="2800" dirty="0"/>
              <a:t>msnm</a:t>
            </a:r>
            <a:r>
              <a:rPr lang="es-ES_tradnl" sz="2800" dirty="0" smtClean="0"/>
              <a:t>.</a:t>
            </a:r>
            <a:endParaRPr lang="es-ES_tradnl" sz="2800" dirty="0" smtClean="0">
              <a:solidFill>
                <a:prstClr val="black"/>
              </a:solidFill>
              <a:latin typeface="Arial" panose="020B0604020202020204" pitchFamily="34" charset="0"/>
              <a:cs typeface="Arial" panose="020B0604020202020204" pitchFamily="34" charset="0"/>
            </a:endParaRPr>
          </a:p>
        </p:txBody>
      </p:sp>
      <p:sp>
        <p:nvSpPr>
          <p:cNvPr id="3" name="Rectángulo 2"/>
          <p:cNvSpPr/>
          <p:nvPr/>
        </p:nvSpPr>
        <p:spPr>
          <a:xfrm>
            <a:off x="2456845" y="5769457"/>
            <a:ext cx="2262222" cy="369332"/>
          </a:xfrm>
          <a:prstGeom prst="rect">
            <a:avLst/>
          </a:prstGeom>
        </p:spPr>
        <p:txBody>
          <a:bodyPr wrap="none">
            <a:spAutoFit/>
          </a:bodyPr>
          <a:lstStyle/>
          <a:p>
            <a:r>
              <a:rPr lang="es-ES_tradnl" dirty="0">
                <a:latin typeface="Arial" panose="020B0604020202020204" pitchFamily="34" charset="0"/>
                <a:cs typeface="Arial" panose="020B0604020202020204" pitchFamily="34" charset="0"/>
              </a:rPr>
              <a:t>Sectores de Análisis</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607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Población</a:t>
            </a:r>
            <a:endParaRPr lang="es-EC" dirty="0"/>
          </a:p>
        </p:txBody>
      </p:sp>
      <p:pic>
        <p:nvPicPr>
          <p:cNvPr id="4" name="Marcador de contenido 3"/>
          <p:cNvPicPr>
            <a:picLocks/>
          </p:cNvPicPr>
          <p:nvPr/>
        </p:nvPicPr>
        <p:blipFill rotWithShape="1">
          <a:blip r:embed="rId2"/>
          <a:srcRect b="1316"/>
          <a:stretch/>
        </p:blipFill>
        <p:spPr bwMode="auto">
          <a:xfrm>
            <a:off x="522217" y="706975"/>
            <a:ext cx="4778057" cy="2517775"/>
          </a:xfrm>
          <a:prstGeom prst="rect">
            <a:avLst/>
          </a:prstGeom>
          <a:ln w="9525" cap="flat" cmpd="sng" algn="ctr">
            <a:solidFill>
              <a:srgbClr val="E7E6E6">
                <a:lumMod val="90000"/>
              </a:srgbClr>
            </a:solidFill>
            <a:prstDash val="solid"/>
            <a:round/>
            <a:headEnd type="none" w="med" len="med"/>
            <a:tailEnd type="none" w="med" len="med"/>
          </a:ln>
          <a:extLst>
            <a:ext uri="{53640926-AAD7-44D8-BBD7-CCE9431645EC}">
              <a14:shadowObscured xmlns:a14="http://schemas.microsoft.com/office/drawing/2010/main"/>
            </a:ext>
          </a:extLst>
        </p:spPr>
      </p:pic>
      <p:sp>
        <p:nvSpPr>
          <p:cNvPr id="5" name="Rectángulo 4"/>
          <p:cNvSpPr/>
          <p:nvPr/>
        </p:nvSpPr>
        <p:spPr>
          <a:xfrm>
            <a:off x="1149797" y="3185598"/>
            <a:ext cx="3262432" cy="369332"/>
          </a:xfrm>
          <a:prstGeom prst="rect">
            <a:avLst/>
          </a:prstGeom>
        </p:spPr>
        <p:txBody>
          <a:bodyPr wrap="none">
            <a:spAutoFit/>
          </a:bodyPr>
          <a:lstStyle/>
          <a:p>
            <a:r>
              <a:rPr lang="es-ES_tradnl" dirty="0">
                <a:latin typeface="Arial" panose="020B0604020202020204" pitchFamily="34" charset="0"/>
                <a:cs typeface="Arial" panose="020B0604020202020204" pitchFamily="34" charset="0"/>
              </a:rPr>
              <a:t>Delimitación zona alta central </a:t>
            </a:r>
            <a:endParaRPr lang="es-EC" dirty="0">
              <a:latin typeface="Arial" panose="020B0604020202020204" pitchFamily="34" charset="0"/>
              <a:cs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152746619"/>
              </p:ext>
            </p:extLst>
          </p:nvPr>
        </p:nvGraphicFramePr>
        <p:xfrm>
          <a:off x="5531601" y="896683"/>
          <a:ext cx="6103660" cy="1892808"/>
        </p:xfrm>
        <a:graphic>
          <a:graphicData uri="http://schemas.openxmlformats.org/drawingml/2006/table">
            <a:tbl>
              <a:tblPr firstRow="1" firstCol="1" bandRow="1">
                <a:tableStyleId>{93296810-A885-4BE3-A3E7-6D5BEEA58F35}</a:tableStyleId>
              </a:tblPr>
              <a:tblGrid>
                <a:gridCol w="1310020"/>
                <a:gridCol w="1744395"/>
                <a:gridCol w="1460845"/>
                <a:gridCol w="1588400"/>
              </a:tblGrid>
              <a:tr h="0">
                <a:tc>
                  <a:txBody>
                    <a:bodyPr/>
                    <a:lstStyle/>
                    <a:p>
                      <a:pPr algn="ctr">
                        <a:lnSpc>
                          <a:spcPct val="115000"/>
                        </a:lnSpc>
                        <a:spcAft>
                          <a:spcPts val="0"/>
                        </a:spcAft>
                      </a:pPr>
                      <a:r>
                        <a:rPr lang="es-EC" sz="1800" dirty="0">
                          <a:effectLst/>
                        </a:rPr>
                        <a:t>Sector</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dirty="0">
                          <a:effectLst/>
                        </a:rPr>
                        <a:t>Número de viviendas dentro del limite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dirty="0">
                          <a:effectLst/>
                        </a:rPr>
                        <a:t>Número de habitantes por vivienda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dirty="0">
                          <a:effectLst/>
                        </a:rPr>
                        <a:t>Población del sector año 2018</a:t>
                      </a:r>
                    </a:p>
                    <a:p>
                      <a:pPr algn="ctr">
                        <a:lnSpc>
                          <a:spcPct val="115000"/>
                        </a:lnSpc>
                        <a:spcAft>
                          <a:spcPts val="0"/>
                        </a:spcAft>
                      </a:pPr>
                      <a:r>
                        <a:rPr lang="es-EC" sz="1800" dirty="0">
                          <a:effectLst/>
                        </a:rPr>
                        <a:t>[</a:t>
                      </a:r>
                      <a:r>
                        <a:rPr lang="es-EC" sz="1800" dirty="0" err="1">
                          <a:effectLst/>
                        </a:rPr>
                        <a:t>hab</a:t>
                      </a:r>
                      <a:r>
                        <a:rPr lang="es-EC" sz="1800" dirty="0">
                          <a:effectLst/>
                        </a:rPr>
                        <a:t>]</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87325">
                <a:tc>
                  <a:txBody>
                    <a:bodyPr/>
                    <a:lstStyle/>
                    <a:p>
                      <a:pPr algn="ctr">
                        <a:lnSpc>
                          <a:spcPct val="115000"/>
                        </a:lnSpc>
                        <a:spcAft>
                          <a:spcPts val="0"/>
                        </a:spcAft>
                      </a:pPr>
                      <a:r>
                        <a:rPr lang="es-EC" sz="1800">
                          <a:effectLst/>
                        </a:rPr>
                        <a:t>Zona Alta Central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800">
                          <a:effectLst/>
                        </a:rPr>
                        <a:t>2411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800">
                          <a:effectLst/>
                        </a:rPr>
                        <a:t>3,68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800" dirty="0">
                          <a:effectLst/>
                        </a:rPr>
                        <a:t>8873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7" name="Marcador de contenido 3"/>
          <p:cNvPicPr>
            <a:picLocks/>
          </p:cNvPicPr>
          <p:nvPr/>
        </p:nvPicPr>
        <p:blipFill>
          <a:blip r:embed="rId3"/>
          <a:stretch>
            <a:fillRect/>
          </a:stretch>
        </p:blipFill>
        <p:spPr>
          <a:xfrm>
            <a:off x="234338" y="609547"/>
            <a:ext cx="5181600" cy="4933950"/>
          </a:xfrm>
          <a:prstGeom prst="rect">
            <a:avLst/>
          </a:prstGeom>
          <a:ln>
            <a:solidFill>
              <a:schemeClr val="bg2">
                <a:lumMod val="90000"/>
              </a:schemeClr>
            </a:solidFill>
          </a:ln>
        </p:spPr>
      </p:pic>
      <p:sp>
        <p:nvSpPr>
          <p:cNvPr id="8" name="Rectángulo 7"/>
          <p:cNvSpPr/>
          <p:nvPr/>
        </p:nvSpPr>
        <p:spPr>
          <a:xfrm>
            <a:off x="1311355" y="5518150"/>
            <a:ext cx="2409634" cy="369332"/>
          </a:xfrm>
          <a:prstGeom prst="rect">
            <a:avLst/>
          </a:prstGeom>
        </p:spPr>
        <p:txBody>
          <a:bodyPr wrap="none">
            <a:spAutoFit/>
          </a:bodyPr>
          <a:lstStyle/>
          <a:p>
            <a:r>
              <a:rPr lang="es-ES_tradnl" i="1" dirty="0">
                <a:latin typeface="Times New Roman" panose="02020603050405020304" pitchFamily="18" charset="0"/>
                <a:ea typeface="Calibri" panose="020F0502020204030204" pitchFamily="34" charset="0"/>
              </a:rPr>
              <a:t>Delimitación zona baja </a:t>
            </a:r>
            <a:endParaRPr lang="es-EC" dirty="0"/>
          </a:p>
        </p:txBody>
      </p:sp>
      <p:graphicFrame>
        <p:nvGraphicFramePr>
          <p:cNvPr id="9" name="Tabla 8"/>
          <p:cNvGraphicFramePr>
            <a:graphicFrameLocks noGrp="1"/>
          </p:cNvGraphicFramePr>
          <p:nvPr>
            <p:extLst>
              <p:ext uri="{D42A27DB-BD31-4B8C-83A1-F6EECF244321}">
                <p14:modId xmlns:p14="http://schemas.microsoft.com/office/powerpoint/2010/main" val="1341834552"/>
              </p:ext>
            </p:extLst>
          </p:nvPr>
        </p:nvGraphicFramePr>
        <p:xfrm>
          <a:off x="5531601" y="821309"/>
          <a:ext cx="6103660" cy="1968182"/>
        </p:xfrm>
        <a:graphic>
          <a:graphicData uri="http://schemas.openxmlformats.org/drawingml/2006/table">
            <a:tbl>
              <a:tblPr firstRow="1" firstCol="1" bandRow="1">
                <a:tableStyleId>{93296810-A885-4BE3-A3E7-6D5BEEA58F35}</a:tableStyleId>
              </a:tblPr>
              <a:tblGrid>
                <a:gridCol w="1310020"/>
                <a:gridCol w="1744395"/>
                <a:gridCol w="1460844"/>
                <a:gridCol w="1588401"/>
              </a:tblGrid>
              <a:tr h="1574545">
                <a:tc>
                  <a:txBody>
                    <a:bodyPr/>
                    <a:lstStyle/>
                    <a:p>
                      <a:pPr algn="ctr">
                        <a:lnSpc>
                          <a:spcPct val="115000"/>
                        </a:lnSpc>
                        <a:spcAft>
                          <a:spcPts val="0"/>
                        </a:spcAft>
                      </a:pPr>
                      <a:r>
                        <a:rPr lang="es-EC" sz="1700" dirty="0">
                          <a:effectLst/>
                        </a:rPr>
                        <a:t>Sector</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700" dirty="0">
                          <a:effectLst/>
                        </a:rPr>
                        <a:t>Número de viviendas dentro del limite </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700" dirty="0">
                          <a:effectLst/>
                        </a:rPr>
                        <a:t>Número de habitantes por vivienda</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700">
                          <a:effectLst/>
                        </a:rPr>
                        <a:t>Población del sector año 2018</a:t>
                      </a:r>
                    </a:p>
                    <a:p>
                      <a:pPr algn="ctr">
                        <a:lnSpc>
                          <a:spcPct val="115000"/>
                        </a:lnSpc>
                        <a:spcAft>
                          <a:spcPts val="0"/>
                        </a:spcAft>
                      </a:pPr>
                      <a:r>
                        <a:rPr lang="es-EC" sz="1700">
                          <a:effectLst/>
                        </a:rPr>
                        <a:t>[hab]</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3637">
                <a:tc>
                  <a:txBody>
                    <a:bodyPr/>
                    <a:lstStyle/>
                    <a:p>
                      <a:pPr algn="ctr">
                        <a:lnSpc>
                          <a:spcPct val="115000"/>
                        </a:lnSpc>
                        <a:spcAft>
                          <a:spcPts val="0"/>
                        </a:spcAft>
                      </a:pPr>
                      <a:r>
                        <a:rPr lang="es-EC" sz="1700" dirty="0">
                          <a:effectLst/>
                        </a:rPr>
                        <a:t>Zona </a:t>
                      </a:r>
                      <a:r>
                        <a:rPr lang="es-EC" sz="1700" dirty="0" smtClean="0">
                          <a:effectLst/>
                        </a:rPr>
                        <a:t>Baja</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700">
                          <a:effectLst/>
                        </a:rPr>
                        <a:t>2382</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700">
                          <a:effectLst/>
                        </a:rPr>
                        <a:t>3,68</a:t>
                      </a:r>
                      <a:endParaRPr lang="es-EC"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700" dirty="0">
                          <a:effectLst/>
                        </a:rPr>
                        <a:t>8766</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41669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t>PARAMETROS DE DISEÑO</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36188583"/>
              </p:ext>
            </p:extLst>
          </p:nvPr>
        </p:nvGraphicFramePr>
        <p:xfrm>
          <a:off x="1171335" y="769039"/>
          <a:ext cx="6949083" cy="4841748"/>
        </p:xfrm>
        <a:graphic>
          <a:graphicData uri="http://schemas.openxmlformats.org/drawingml/2006/table">
            <a:tbl>
              <a:tblPr firstRow="1" firstCol="1" bandRow="1">
                <a:tableStyleId>{93296810-A885-4BE3-A3E7-6D5BEEA58F35}</a:tableStyleId>
              </a:tblPr>
              <a:tblGrid>
                <a:gridCol w="4192235"/>
                <a:gridCol w="2756848"/>
              </a:tblGrid>
              <a:tr h="278855">
                <a:tc>
                  <a:txBody>
                    <a:bodyPr/>
                    <a:lstStyle/>
                    <a:p>
                      <a:pPr algn="ctr">
                        <a:lnSpc>
                          <a:spcPct val="115000"/>
                        </a:lnSpc>
                        <a:spcAft>
                          <a:spcPts val="0"/>
                        </a:spcAft>
                      </a:pPr>
                      <a:r>
                        <a:rPr lang="es-EC" sz="1800" dirty="0">
                          <a:effectLst/>
                        </a:rPr>
                        <a:t>Componente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800" dirty="0">
                          <a:effectLst/>
                        </a:rPr>
                        <a:t>Vida </a:t>
                      </a:r>
                      <a:r>
                        <a:rPr lang="es-EC" sz="1800" dirty="0" smtClean="0">
                          <a:effectLst/>
                        </a:rPr>
                        <a:t>útil teórica (</a:t>
                      </a:r>
                      <a:r>
                        <a:rPr lang="es-EC" sz="1800" dirty="0">
                          <a:effectLst/>
                        </a:rPr>
                        <a:t>años)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78855">
                <a:tc>
                  <a:txBody>
                    <a:bodyPr/>
                    <a:lstStyle/>
                    <a:p>
                      <a:pPr>
                        <a:spcAft>
                          <a:spcPts val="0"/>
                        </a:spcAft>
                      </a:pPr>
                      <a:r>
                        <a:rPr lang="es-EC" sz="1800">
                          <a:effectLst/>
                        </a:rPr>
                        <a:t>Diques grandes y túneles </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800">
                          <a:effectLst/>
                        </a:rPr>
                        <a:t>50 a 100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78855">
                <a:tc>
                  <a:txBody>
                    <a:bodyPr/>
                    <a:lstStyle/>
                    <a:p>
                      <a:pPr>
                        <a:spcAft>
                          <a:spcPts val="0"/>
                        </a:spcAft>
                      </a:pPr>
                      <a:r>
                        <a:rPr lang="es-EC" sz="1800">
                          <a:effectLst/>
                        </a:rPr>
                        <a:t>Obras de captación </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800">
                          <a:effectLst/>
                        </a:rPr>
                        <a:t>25 a 50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78855">
                <a:tc>
                  <a:txBody>
                    <a:bodyPr/>
                    <a:lstStyle/>
                    <a:p>
                      <a:pPr>
                        <a:lnSpc>
                          <a:spcPct val="115000"/>
                        </a:lnSpc>
                        <a:spcAft>
                          <a:spcPts val="0"/>
                        </a:spcAft>
                      </a:pPr>
                      <a:r>
                        <a:rPr lang="es-EC" sz="1800">
                          <a:effectLst/>
                        </a:rPr>
                        <a:t>Pozos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800">
                          <a:effectLst/>
                        </a:rPr>
                        <a:t>10 a 25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78855">
                <a:tc>
                  <a:txBody>
                    <a:bodyPr/>
                    <a:lstStyle/>
                    <a:p>
                      <a:pPr>
                        <a:spcAft>
                          <a:spcPts val="0"/>
                        </a:spcAft>
                      </a:pPr>
                      <a:r>
                        <a:rPr lang="es-EC" sz="1800">
                          <a:effectLst/>
                        </a:rPr>
                        <a:t>Conducciones de hierro dúctil </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800">
                          <a:effectLst/>
                        </a:rPr>
                        <a:t>40 a 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78855">
                <a:tc>
                  <a:txBody>
                    <a:bodyPr/>
                    <a:lstStyle/>
                    <a:p>
                      <a:pPr>
                        <a:spcAft>
                          <a:spcPts val="0"/>
                        </a:spcAft>
                      </a:pPr>
                      <a:r>
                        <a:rPr lang="es-EC" sz="1800">
                          <a:effectLst/>
                        </a:rPr>
                        <a:t>Conducciones de asbesto cemento o PVC </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800">
                          <a:effectLst/>
                        </a:rPr>
                        <a:t>20 a 30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78855">
                <a:tc>
                  <a:txBody>
                    <a:bodyPr/>
                    <a:lstStyle/>
                    <a:p>
                      <a:pPr>
                        <a:spcAft>
                          <a:spcPts val="0"/>
                        </a:spcAft>
                      </a:pPr>
                      <a:r>
                        <a:rPr lang="es-EC" sz="1800">
                          <a:effectLst/>
                        </a:rPr>
                        <a:t>Planta de tratamiento </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800">
                          <a:effectLst/>
                        </a:rPr>
                        <a:t>30 a 40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78855">
                <a:tc>
                  <a:txBody>
                    <a:bodyPr/>
                    <a:lstStyle/>
                    <a:p>
                      <a:pPr>
                        <a:spcAft>
                          <a:spcPts val="0"/>
                        </a:spcAft>
                      </a:pPr>
                      <a:r>
                        <a:rPr lang="es-EC" sz="1800">
                          <a:effectLst/>
                        </a:rPr>
                        <a:t>Tanques de almacenamiento </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800">
                          <a:effectLst/>
                        </a:rPr>
                        <a:t>30 a 40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78855">
                <a:tc>
                  <a:txBody>
                    <a:bodyPr/>
                    <a:lstStyle/>
                    <a:p>
                      <a:pPr>
                        <a:spcAft>
                          <a:spcPts val="0"/>
                        </a:spcAft>
                      </a:pPr>
                      <a:r>
                        <a:rPr lang="es-EC" sz="1800">
                          <a:effectLst/>
                        </a:rPr>
                        <a:t>Tuberías principales y secundarias de la red </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8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78855">
                <a:tc>
                  <a:txBody>
                    <a:bodyPr/>
                    <a:lstStyle/>
                    <a:p>
                      <a:pPr>
                        <a:spcAft>
                          <a:spcPts val="0"/>
                        </a:spcAft>
                      </a:pPr>
                      <a:r>
                        <a:rPr lang="es-EC" sz="1800">
                          <a:effectLst/>
                        </a:rPr>
                        <a:t>De hierro dúctil </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800" dirty="0">
                          <a:effectLst/>
                        </a:rPr>
                        <a:t>40 a 50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78855">
                <a:tc>
                  <a:txBody>
                    <a:bodyPr/>
                    <a:lstStyle/>
                    <a:p>
                      <a:pPr>
                        <a:spcAft>
                          <a:spcPts val="0"/>
                        </a:spcAft>
                      </a:pPr>
                      <a:r>
                        <a:rPr lang="es-EC" sz="1800">
                          <a:effectLst/>
                        </a:rPr>
                        <a:t>De asbesto cemento </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800">
                          <a:effectLst/>
                        </a:rPr>
                        <a:t>20 a 25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78855">
                <a:tc>
                  <a:txBody>
                    <a:bodyPr/>
                    <a:lstStyle/>
                    <a:p>
                      <a:pPr>
                        <a:spcAft>
                          <a:spcPts val="0"/>
                        </a:spcAft>
                      </a:pPr>
                      <a:r>
                        <a:rPr lang="es-EC" sz="1800">
                          <a:effectLst/>
                        </a:rPr>
                        <a:t>De PVC </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1800">
                          <a:effectLst/>
                        </a:rPr>
                        <a:t>20 a 25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38587">
                <a:tc>
                  <a:txBody>
                    <a:bodyPr/>
                    <a:lstStyle/>
                    <a:p>
                      <a:pPr>
                        <a:spcAft>
                          <a:spcPts val="0"/>
                        </a:spcAft>
                      </a:pPr>
                      <a:r>
                        <a:rPr lang="es-EC" sz="1800">
                          <a:effectLst/>
                        </a:rPr>
                        <a:t>Otros materiales</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800" dirty="0">
                          <a:effectLst/>
                        </a:rPr>
                        <a:t>Variables de acuerdo especificaciones del fabricante </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5" name="Rectángulo 4"/>
          <p:cNvSpPr/>
          <p:nvPr/>
        </p:nvSpPr>
        <p:spPr>
          <a:xfrm>
            <a:off x="1171335" y="5640458"/>
            <a:ext cx="2193229" cy="307777"/>
          </a:xfrm>
          <a:prstGeom prst="rect">
            <a:avLst/>
          </a:prstGeom>
        </p:spPr>
        <p:txBody>
          <a:bodyPr wrap="none">
            <a:spAutoFit/>
          </a:bodyPr>
          <a:lstStyle/>
          <a:p>
            <a:pPr>
              <a:spcAft>
                <a:spcPts val="0"/>
              </a:spcAft>
            </a:pPr>
            <a:r>
              <a:rPr lang="es-EC" sz="1400" dirty="0">
                <a:solidFill>
                  <a:srgbClr val="000000"/>
                </a:solidFill>
                <a:latin typeface="Times New Roman" panose="02020603050405020304" pitchFamily="18" charset="0"/>
                <a:ea typeface="Calibri" panose="020F0502020204030204" pitchFamily="34" charset="0"/>
              </a:rPr>
              <a:t>Fuente: (SENAGUA, 1992)</a:t>
            </a:r>
            <a:endParaRPr lang="es-EC" sz="2000" dirty="0">
              <a:solidFill>
                <a:srgbClr val="000000"/>
              </a:solidFill>
              <a:effectLst/>
              <a:latin typeface="Arial" panose="020B0604020202020204" pitchFamily="34" charset="0"/>
              <a:ea typeface="Calibri" panose="020F0502020204030204" pitchFamily="34" charset="0"/>
            </a:endParaRPr>
          </a:p>
        </p:txBody>
      </p:sp>
      <p:sp>
        <p:nvSpPr>
          <p:cNvPr id="6" name="Rectángulo 5"/>
          <p:cNvSpPr/>
          <p:nvPr/>
        </p:nvSpPr>
        <p:spPr>
          <a:xfrm>
            <a:off x="1171335" y="4449170"/>
            <a:ext cx="6949083" cy="341194"/>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7" name="Título 1"/>
          <p:cNvSpPr txBox="1">
            <a:spLocks/>
          </p:cNvSpPr>
          <p:nvPr/>
        </p:nvSpPr>
        <p:spPr>
          <a:xfrm>
            <a:off x="8524979" y="1027941"/>
            <a:ext cx="7334042" cy="584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s-EC" sz="2000" dirty="0" smtClean="0"/>
              <a:t>PERIODO DE DISEÑO</a:t>
            </a:r>
            <a:endParaRPr lang="es-EC" sz="2000" dirty="0"/>
          </a:p>
        </p:txBody>
      </p:sp>
      <p:sp>
        <p:nvSpPr>
          <p:cNvPr id="11" name="Rectángulo 10"/>
          <p:cNvSpPr/>
          <p:nvPr/>
        </p:nvSpPr>
        <p:spPr>
          <a:xfrm>
            <a:off x="8374853" y="1695788"/>
            <a:ext cx="3444108" cy="2805896"/>
          </a:xfrm>
          <a:prstGeom prst="rect">
            <a:avLst/>
          </a:prstGeom>
        </p:spPr>
        <p:txBody>
          <a:bodyPr wrap="square">
            <a:spAutoFit/>
          </a:bodyPr>
          <a:lstStyle/>
          <a:p>
            <a:pPr marL="228600" indent="-228600" algn="just">
              <a:spcBef>
                <a:spcPts val="1000"/>
              </a:spcBef>
              <a:buClr>
                <a:srgbClr val="549E39"/>
              </a:buClr>
              <a:buFont typeface="Arial" panose="020B0604020202020204" pitchFamily="34" charset="0"/>
              <a:buChar char="•"/>
            </a:pPr>
            <a:r>
              <a:rPr lang="es-EC" sz="2400" dirty="0" smtClean="0"/>
              <a:t>Se </a:t>
            </a:r>
            <a:r>
              <a:rPr lang="es-EC" sz="2400" dirty="0"/>
              <a:t>estableció un periodo de diseño de 25 años para la red futura, garantizando una eficiencia del sistema </a:t>
            </a:r>
            <a:r>
              <a:rPr lang="es-EC" sz="2400" dirty="0" smtClean="0"/>
              <a:t>hasta </a:t>
            </a:r>
            <a:r>
              <a:rPr lang="es-EC" sz="2400" dirty="0"/>
              <a:t>el año </a:t>
            </a:r>
            <a:r>
              <a:rPr lang="es-EC" sz="2400" dirty="0" smtClean="0"/>
              <a:t>2043.</a:t>
            </a:r>
            <a:endParaRPr lang="es-EC" sz="2400" dirty="0"/>
          </a:p>
          <a:p>
            <a:pPr marL="228600" lvl="0" indent="-228600" algn="just">
              <a:spcBef>
                <a:spcPts val="1000"/>
              </a:spcBef>
              <a:buClr>
                <a:srgbClr val="549E39"/>
              </a:buClr>
              <a:buFont typeface="Arial" panose="020B0604020202020204" pitchFamily="34" charset="0"/>
              <a:buChar char="•"/>
            </a:pPr>
            <a:endParaRPr lang="es-ES_tradnl" sz="2400" dirty="0">
              <a:solidFill>
                <a:prstClr val="black"/>
              </a:solidFill>
            </a:endParaRPr>
          </a:p>
        </p:txBody>
      </p:sp>
    </p:spTree>
    <p:extLst>
      <p:ext uri="{BB962C8B-B14F-4D97-AF65-F5344CB8AC3E}">
        <p14:creationId xmlns:p14="http://schemas.microsoft.com/office/powerpoint/2010/main" val="3996751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a:t>PARAMETROS DE </a:t>
            </a:r>
            <a:r>
              <a:rPr lang="es-EC" dirty="0" smtClean="0"/>
              <a:t>DISEÑO</a:t>
            </a:r>
            <a:endParaRPr lang="es-EC" dirty="0"/>
          </a:p>
        </p:txBody>
      </p:sp>
      <p:pic>
        <p:nvPicPr>
          <p:cNvPr id="6" name="Imagen 5"/>
          <p:cNvPicPr/>
          <p:nvPr/>
        </p:nvPicPr>
        <p:blipFill>
          <a:blip r:embed="rId2"/>
          <a:stretch>
            <a:fillRect/>
          </a:stretch>
        </p:blipFill>
        <p:spPr>
          <a:xfrm>
            <a:off x="625687" y="848873"/>
            <a:ext cx="5097780" cy="2902585"/>
          </a:xfrm>
          <a:prstGeom prst="rect">
            <a:avLst/>
          </a:prstGeom>
          <a:ln w="9525" cap="flat" cmpd="sng" algn="ctr">
            <a:solidFill>
              <a:srgbClr val="E7E6E6">
                <a:lumMod val="90000"/>
              </a:srgbClr>
            </a:solidFill>
            <a:prstDash val="solid"/>
            <a:round/>
            <a:headEnd type="none" w="med" len="med"/>
            <a:tailEnd type="none" w="med" len="med"/>
          </a:ln>
        </p:spPr>
      </p:pic>
      <p:graphicFrame>
        <p:nvGraphicFramePr>
          <p:cNvPr id="7" name="Tabla 6"/>
          <p:cNvGraphicFramePr>
            <a:graphicFrameLocks noGrp="1"/>
          </p:cNvGraphicFramePr>
          <p:nvPr>
            <p:extLst>
              <p:ext uri="{D42A27DB-BD31-4B8C-83A1-F6EECF244321}">
                <p14:modId xmlns:p14="http://schemas.microsoft.com/office/powerpoint/2010/main" val="464864649"/>
              </p:ext>
            </p:extLst>
          </p:nvPr>
        </p:nvGraphicFramePr>
        <p:xfrm>
          <a:off x="4185061" y="4016132"/>
          <a:ext cx="7888406" cy="1892808"/>
        </p:xfrm>
        <a:graphic>
          <a:graphicData uri="http://schemas.openxmlformats.org/drawingml/2006/table">
            <a:tbl>
              <a:tblPr firstRow="1" firstCol="1" bandRow="1">
                <a:tableStyleId>{93296810-A885-4BE3-A3E7-6D5BEEA58F35}</a:tableStyleId>
              </a:tblPr>
              <a:tblGrid>
                <a:gridCol w="1210796"/>
                <a:gridCol w="1517812"/>
                <a:gridCol w="758908"/>
                <a:gridCol w="1273160"/>
                <a:gridCol w="1614715"/>
                <a:gridCol w="1513015"/>
              </a:tblGrid>
              <a:tr h="969053">
                <a:tc>
                  <a:txBody>
                    <a:bodyPr/>
                    <a:lstStyle/>
                    <a:p>
                      <a:pPr algn="ctr">
                        <a:lnSpc>
                          <a:spcPct val="115000"/>
                        </a:lnSpc>
                        <a:spcAft>
                          <a:spcPts val="0"/>
                        </a:spcAft>
                      </a:pPr>
                      <a:r>
                        <a:rPr lang="es-EC" sz="1800" dirty="0">
                          <a:effectLst/>
                        </a:rPr>
                        <a:t>Sector</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dirty="0">
                          <a:effectLst/>
                        </a:rPr>
                        <a:t>Número de viviendas dentro del limite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Lotes vacíos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Total de viviendas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dirty="0">
                          <a:effectLst/>
                        </a:rPr>
                        <a:t>Número de habitantes por vivienda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Población del sector año 2043</a:t>
                      </a:r>
                    </a:p>
                    <a:p>
                      <a:pPr algn="ctr">
                        <a:lnSpc>
                          <a:spcPct val="115000"/>
                        </a:lnSpc>
                        <a:spcAft>
                          <a:spcPts val="0"/>
                        </a:spcAft>
                      </a:pPr>
                      <a:r>
                        <a:rPr lang="es-EC" sz="1800">
                          <a:effectLst/>
                        </a:rPr>
                        <a:t>[hab]</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7319">
                <a:tc>
                  <a:txBody>
                    <a:bodyPr/>
                    <a:lstStyle/>
                    <a:p>
                      <a:pPr algn="ctr">
                        <a:lnSpc>
                          <a:spcPct val="115000"/>
                        </a:lnSpc>
                        <a:spcAft>
                          <a:spcPts val="0"/>
                        </a:spcAft>
                      </a:pPr>
                      <a:r>
                        <a:rPr lang="es-EC" sz="1800">
                          <a:effectLst/>
                        </a:rPr>
                        <a:t>Zona Alta Central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800" dirty="0">
                          <a:effectLst/>
                        </a:rPr>
                        <a:t>2411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800">
                          <a:effectLst/>
                        </a:rPr>
                        <a:t>97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800" dirty="0">
                          <a:effectLst/>
                        </a:rPr>
                        <a:t>2508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800">
                          <a:effectLst/>
                        </a:rPr>
                        <a:t>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800" dirty="0">
                          <a:effectLst/>
                        </a:rPr>
                        <a:t>10.032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9" name="Rectángulo 8"/>
          <p:cNvSpPr/>
          <p:nvPr/>
        </p:nvSpPr>
        <p:spPr>
          <a:xfrm>
            <a:off x="412875" y="4731703"/>
            <a:ext cx="3772186" cy="461665"/>
          </a:xfrm>
          <a:prstGeom prst="rect">
            <a:avLst/>
          </a:prstGeom>
        </p:spPr>
        <p:txBody>
          <a:bodyPr wrap="none">
            <a:spAutoFit/>
          </a:bodyPr>
          <a:lstStyle/>
          <a:p>
            <a:pPr lvl="0" algn="just">
              <a:spcBef>
                <a:spcPts val="1000"/>
              </a:spcBef>
              <a:buClr>
                <a:srgbClr val="549E39"/>
              </a:buClr>
            </a:pPr>
            <a:r>
              <a:rPr lang="es-ES_tradnl" sz="2400" b="1" dirty="0" smtClean="0">
                <a:solidFill>
                  <a:prstClr val="black"/>
                </a:solidFill>
                <a:latin typeface="Arial" panose="020B0604020202020204" pitchFamily="34" charset="0"/>
                <a:cs typeface="Arial" panose="020B0604020202020204" pitchFamily="34" charset="0"/>
              </a:rPr>
              <a:t>Población de Saturación</a:t>
            </a:r>
            <a:endParaRPr lang="es-ES_tradnl" sz="2400" b="1" dirty="0">
              <a:solidFill>
                <a:prstClr val="black"/>
              </a:solidFill>
              <a:latin typeface="Arial" panose="020B0604020202020204" pitchFamily="34" charset="0"/>
              <a:cs typeface="Arial" panose="020B0604020202020204" pitchFamily="34" charset="0"/>
            </a:endParaRPr>
          </a:p>
        </p:txBody>
      </p:sp>
      <p:sp>
        <p:nvSpPr>
          <p:cNvPr id="11" name="Rectángulo 10"/>
          <p:cNvSpPr/>
          <p:nvPr/>
        </p:nvSpPr>
        <p:spPr>
          <a:xfrm>
            <a:off x="579459" y="3878411"/>
            <a:ext cx="3439018" cy="461665"/>
          </a:xfrm>
          <a:prstGeom prst="rect">
            <a:avLst/>
          </a:prstGeom>
        </p:spPr>
        <p:txBody>
          <a:bodyPr wrap="none">
            <a:spAutoFit/>
          </a:bodyPr>
          <a:lstStyle/>
          <a:p>
            <a:r>
              <a:rPr lang="es-EC" sz="2400" b="1" dirty="0">
                <a:latin typeface="Arial" panose="020B0604020202020204" pitchFamily="34" charset="0"/>
                <a:cs typeface="Arial" panose="020B0604020202020204" pitchFamily="34" charset="0"/>
              </a:rPr>
              <a:t>ZONA ALTA CENTRAL</a:t>
            </a:r>
          </a:p>
        </p:txBody>
      </p:sp>
    </p:spTree>
    <p:extLst>
      <p:ext uri="{BB962C8B-B14F-4D97-AF65-F5344CB8AC3E}">
        <p14:creationId xmlns:p14="http://schemas.microsoft.com/office/powerpoint/2010/main" val="202565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a:srcRect b="5174"/>
          <a:stretch/>
        </p:blipFill>
        <p:spPr bwMode="auto">
          <a:xfrm>
            <a:off x="341145" y="584200"/>
            <a:ext cx="5450559" cy="5303282"/>
          </a:xfrm>
          <a:prstGeom prst="rect">
            <a:avLst/>
          </a:prstGeom>
          <a:ln w="9525" cap="flat" cmpd="sng" algn="ctr">
            <a:solidFill>
              <a:srgbClr val="E7E6E6">
                <a:lumMod val="90000"/>
              </a:srgbClr>
            </a:solidFill>
            <a:prstDash val="solid"/>
            <a:round/>
            <a:headEnd type="none" w="med" len="med"/>
            <a:tailEnd type="none" w="med" len="med"/>
          </a:ln>
          <a:extLst>
            <a:ext uri="{53640926-AAD7-44D8-BBD7-CCE9431645EC}">
              <a14:shadowObscured xmlns:a14="http://schemas.microsoft.com/office/drawing/2010/main"/>
            </a:ext>
          </a:extLst>
        </p:spPr>
      </p:pic>
      <p:graphicFrame>
        <p:nvGraphicFramePr>
          <p:cNvPr id="7" name="Tabla 6"/>
          <p:cNvGraphicFramePr>
            <a:graphicFrameLocks noGrp="1"/>
          </p:cNvGraphicFramePr>
          <p:nvPr>
            <p:extLst>
              <p:ext uri="{D42A27DB-BD31-4B8C-83A1-F6EECF244321}">
                <p14:modId xmlns:p14="http://schemas.microsoft.com/office/powerpoint/2010/main" val="2137024599"/>
              </p:ext>
            </p:extLst>
          </p:nvPr>
        </p:nvGraphicFramePr>
        <p:xfrm>
          <a:off x="6182702" y="3571748"/>
          <a:ext cx="5890497" cy="1946402"/>
        </p:xfrm>
        <a:graphic>
          <a:graphicData uri="http://schemas.openxmlformats.org/drawingml/2006/table">
            <a:tbl>
              <a:tblPr firstRow="1" firstCol="1" bandRow="1">
                <a:tableStyleId>{93296810-A885-4BE3-A3E7-6D5BEEA58F35}</a:tableStyleId>
              </a:tblPr>
              <a:tblGrid>
                <a:gridCol w="904136"/>
                <a:gridCol w="1133394"/>
                <a:gridCol w="737670"/>
                <a:gridCol w="1009934"/>
                <a:gridCol w="1050878"/>
                <a:gridCol w="1054485"/>
              </a:tblGrid>
              <a:tr h="1078069">
                <a:tc>
                  <a:txBody>
                    <a:bodyPr/>
                    <a:lstStyle/>
                    <a:p>
                      <a:pPr algn="ctr">
                        <a:lnSpc>
                          <a:spcPct val="115000"/>
                        </a:lnSpc>
                        <a:spcAft>
                          <a:spcPts val="0"/>
                        </a:spcAft>
                      </a:pPr>
                      <a:r>
                        <a:rPr lang="es-EC" sz="1600" dirty="0">
                          <a:effectLst/>
                        </a:rPr>
                        <a:t>Sector</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rPr>
                        <a:t>Número de viviendas dentro del limite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rPr>
                        <a:t>Lotes vacíos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rPr>
                        <a:t>Total de viviendas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rPr>
                        <a:t>Número de habitantes por vivienda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rPr>
                        <a:t>Población del sector año 2043</a:t>
                      </a:r>
                    </a:p>
                    <a:p>
                      <a:pPr algn="ctr">
                        <a:lnSpc>
                          <a:spcPct val="115000"/>
                        </a:lnSpc>
                        <a:spcAft>
                          <a:spcPts val="0"/>
                        </a:spcAft>
                      </a:pPr>
                      <a:r>
                        <a:rPr lang="es-EC" sz="1600" dirty="0">
                          <a:effectLst/>
                        </a:rPr>
                        <a:t>[</a:t>
                      </a:r>
                      <a:r>
                        <a:rPr lang="es-EC" sz="1600" dirty="0" err="1">
                          <a:effectLst/>
                        </a:rPr>
                        <a:t>hab</a:t>
                      </a:r>
                      <a:r>
                        <a:rPr lang="es-EC" sz="1600" dirty="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87325">
                <a:tc>
                  <a:txBody>
                    <a:bodyPr/>
                    <a:lstStyle/>
                    <a:p>
                      <a:pPr algn="ctr">
                        <a:lnSpc>
                          <a:spcPct val="115000"/>
                        </a:lnSpc>
                        <a:spcAft>
                          <a:spcPts val="0"/>
                        </a:spcAft>
                      </a:pPr>
                      <a:r>
                        <a:rPr lang="es-EC" sz="1600" dirty="0">
                          <a:effectLst/>
                        </a:rPr>
                        <a:t>Zona </a:t>
                      </a:r>
                      <a:r>
                        <a:rPr lang="es-EC" sz="1600" dirty="0" smtClean="0">
                          <a:effectLst/>
                        </a:rPr>
                        <a:t>Baja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600">
                          <a:effectLst/>
                        </a:rPr>
                        <a:t>2382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600" dirty="0">
                          <a:effectLst/>
                        </a:rPr>
                        <a:t>184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600">
                          <a:effectLst/>
                        </a:rPr>
                        <a:t>2566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600">
                          <a:effectLst/>
                        </a:rPr>
                        <a:t>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600" dirty="0">
                          <a:effectLst/>
                        </a:rPr>
                        <a:t>10.264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8" name="Rectángulo 7"/>
          <p:cNvSpPr/>
          <p:nvPr/>
        </p:nvSpPr>
        <p:spPr>
          <a:xfrm>
            <a:off x="6182702" y="2820342"/>
            <a:ext cx="3772186" cy="461665"/>
          </a:xfrm>
          <a:prstGeom prst="rect">
            <a:avLst/>
          </a:prstGeom>
        </p:spPr>
        <p:txBody>
          <a:bodyPr wrap="none">
            <a:spAutoFit/>
          </a:bodyPr>
          <a:lstStyle/>
          <a:p>
            <a:pPr lvl="0" algn="just">
              <a:spcBef>
                <a:spcPts val="1000"/>
              </a:spcBef>
              <a:buClr>
                <a:srgbClr val="549E39"/>
              </a:buClr>
            </a:pPr>
            <a:r>
              <a:rPr lang="es-ES_tradnl" sz="2400" b="1" dirty="0" smtClean="0">
                <a:solidFill>
                  <a:prstClr val="black"/>
                </a:solidFill>
                <a:latin typeface="Arial" panose="020B0604020202020204" pitchFamily="34" charset="0"/>
                <a:cs typeface="Arial" panose="020B0604020202020204" pitchFamily="34" charset="0"/>
              </a:rPr>
              <a:t>Población de Saturación</a:t>
            </a:r>
            <a:endParaRPr lang="es-ES_tradnl" sz="2400" b="1" dirty="0">
              <a:solidFill>
                <a:prstClr val="black"/>
              </a:solidFill>
              <a:latin typeface="Arial" panose="020B0604020202020204" pitchFamily="34" charset="0"/>
              <a:cs typeface="Arial" panose="020B0604020202020204" pitchFamily="34" charset="0"/>
            </a:endParaRPr>
          </a:p>
        </p:txBody>
      </p:sp>
      <p:sp>
        <p:nvSpPr>
          <p:cNvPr id="11" name="Rectángulo 10"/>
          <p:cNvSpPr/>
          <p:nvPr/>
        </p:nvSpPr>
        <p:spPr>
          <a:xfrm>
            <a:off x="6182702" y="2345935"/>
            <a:ext cx="1970219" cy="461665"/>
          </a:xfrm>
          <a:prstGeom prst="rect">
            <a:avLst/>
          </a:prstGeom>
        </p:spPr>
        <p:txBody>
          <a:bodyPr wrap="none">
            <a:spAutoFit/>
          </a:bodyPr>
          <a:lstStyle/>
          <a:p>
            <a:r>
              <a:rPr lang="es-EC" sz="2400" b="1" dirty="0">
                <a:latin typeface="Arial" panose="020B0604020202020204" pitchFamily="34" charset="0"/>
                <a:cs typeface="Arial" panose="020B0604020202020204" pitchFamily="34" charset="0"/>
              </a:rPr>
              <a:t>ZONA BAJA</a:t>
            </a:r>
          </a:p>
        </p:txBody>
      </p:sp>
      <p:sp>
        <p:nvSpPr>
          <p:cNvPr id="12" name="Título 1"/>
          <p:cNvSpPr>
            <a:spLocks noGrp="1"/>
          </p:cNvSpPr>
          <p:nvPr>
            <p:ph type="title"/>
          </p:nvPr>
        </p:nvSpPr>
        <p:spPr>
          <a:xfrm>
            <a:off x="5722938" y="0"/>
            <a:ext cx="6350000" cy="584200"/>
          </a:xfrm>
        </p:spPr>
        <p:txBody>
          <a:bodyPr/>
          <a:lstStyle/>
          <a:p>
            <a:pPr algn="r"/>
            <a:r>
              <a:rPr lang="es-EC" dirty="0" smtClean="0"/>
              <a:t>PARAMETROS DE DISEÑO</a:t>
            </a:r>
            <a:endParaRPr lang="es-EC" dirty="0"/>
          </a:p>
        </p:txBody>
      </p:sp>
    </p:spTree>
    <p:extLst>
      <p:ext uri="{BB962C8B-B14F-4D97-AF65-F5344CB8AC3E}">
        <p14:creationId xmlns:p14="http://schemas.microsoft.com/office/powerpoint/2010/main" val="160504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001672" y="584201"/>
            <a:ext cx="8311487" cy="4108817"/>
          </a:xfrm>
          <a:prstGeom prst="rect">
            <a:avLst/>
          </a:prstGeom>
        </p:spPr>
        <p:txBody>
          <a:bodyPr wrap="square">
            <a:spAutoFit/>
          </a:bodyPr>
          <a:lstStyle/>
          <a:p>
            <a:pPr algn="just">
              <a:lnSpc>
                <a:spcPct val="150000"/>
              </a:lnSpc>
            </a:pPr>
            <a:r>
              <a:rPr lang="es-EC" sz="2800" dirty="0">
                <a:solidFill>
                  <a:prstClr val="black"/>
                </a:solidFill>
                <a:latin typeface="Calibri Light" panose="020F0302020204030204"/>
                <a:ea typeface="Calibri" panose="020F0502020204030204" pitchFamily="34" charset="0"/>
                <a:cs typeface="Arial" panose="020B0604020202020204" pitchFamily="34" charset="0"/>
              </a:rPr>
              <a:t>	</a:t>
            </a:r>
          </a:p>
          <a:p>
            <a:pPr algn="just">
              <a:lnSpc>
                <a:spcPct val="150000"/>
              </a:lnSpc>
            </a:pPr>
            <a:endParaRPr lang="es-EC" sz="2800" dirty="0">
              <a:solidFill>
                <a:prstClr val="black"/>
              </a:solidFill>
              <a:latin typeface="Calibri Light" panose="020F0302020204030204"/>
              <a:cs typeface="Arial" panose="020B0604020202020204" pitchFamily="34" charset="0"/>
            </a:endParaRPr>
          </a:p>
          <a:p>
            <a:pPr algn="just">
              <a:lnSpc>
                <a:spcPct val="150000"/>
              </a:lnSpc>
            </a:pPr>
            <a:endParaRPr lang="es-EC" sz="2800" dirty="0">
              <a:solidFill>
                <a:prstClr val="black"/>
              </a:solidFill>
              <a:latin typeface="Calibri Light" panose="020F0302020204030204"/>
              <a:cs typeface="Arial" panose="020B0604020202020204" pitchFamily="34" charset="0"/>
            </a:endParaRPr>
          </a:p>
          <a:p>
            <a:pPr algn="just">
              <a:lnSpc>
                <a:spcPct val="150000"/>
              </a:lnSpc>
            </a:pPr>
            <a:endParaRPr lang="es-EC" sz="2800" dirty="0">
              <a:solidFill>
                <a:prstClr val="black"/>
              </a:solidFill>
              <a:latin typeface="Calibri Light" panose="020F0302020204030204"/>
              <a:cs typeface="Arial" panose="020B0604020202020204" pitchFamily="34" charset="0"/>
            </a:endParaRPr>
          </a:p>
          <a:p>
            <a:pPr algn="just">
              <a:lnSpc>
                <a:spcPct val="150000"/>
              </a:lnSpc>
            </a:pPr>
            <a:endParaRPr lang="es-EC" sz="2000" dirty="0">
              <a:solidFill>
                <a:prstClr val="black"/>
              </a:solidFill>
              <a:latin typeface="Calibri Light" panose="020F0302020204030204"/>
              <a:cs typeface="Arial" panose="020B0604020202020204" pitchFamily="34" charset="0"/>
            </a:endParaRPr>
          </a:p>
          <a:p>
            <a:pPr algn="just">
              <a:lnSpc>
                <a:spcPct val="150000"/>
              </a:lnSpc>
            </a:pPr>
            <a:endParaRPr lang="es-EC" sz="2000" dirty="0">
              <a:solidFill>
                <a:prstClr val="black"/>
              </a:solidFill>
              <a:latin typeface="Calibri Light" panose="020F0302020204030204"/>
              <a:cs typeface="Arial" panose="020B0604020202020204" pitchFamily="34" charset="0"/>
            </a:endParaRPr>
          </a:p>
          <a:p>
            <a:pPr algn="just">
              <a:lnSpc>
                <a:spcPct val="150000"/>
              </a:lnSpc>
            </a:pPr>
            <a:endParaRPr lang="es-EC" sz="2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ítulo 1"/>
          <p:cNvSpPr txBox="1">
            <a:spLocks/>
          </p:cNvSpPr>
          <p:nvPr/>
        </p:nvSpPr>
        <p:spPr>
          <a:xfrm>
            <a:off x="812443" y="-212793"/>
            <a:ext cx="10515600" cy="12012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s-EC" dirty="0" smtClean="0"/>
              <a:t>Contenido de la presentación</a:t>
            </a:r>
            <a:endParaRPr lang="es-EC" dirty="0"/>
          </a:p>
        </p:txBody>
      </p:sp>
      <p:sp>
        <p:nvSpPr>
          <p:cNvPr id="8" name="Marcador de contenido 3"/>
          <p:cNvSpPr txBox="1">
            <a:spLocks/>
          </p:cNvSpPr>
          <p:nvPr/>
        </p:nvSpPr>
        <p:spPr>
          <a:xfrm>
            <a:off x="812442" y="988497"/>
            <a:ext cx="11074757" cy="50903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s-EC" dirty="0"/>
              <a:t>P</a:t>
            </a:r>
            <a:r>
              <a:rPr lang="es-EC" dirty="0" smtClean="0"/>
              <a:t>roblema. </a:t>
            </a:r>
            <a:endParaRPr lang="es-EC" dirty="0" smtClean="0"/>
          </a:p>
          <a:p>
            <a:pPr marL="514350" indent="-514350">
              <a:buFont typeface="+mj-lt"/>
              <a:buAutoNum type="arabicPeriod"/>
            </a:pPr>
            <a:r>
              <a:rPr lang="es-EC" dirty="0" smtClean="0"/>
              <a:t>Situación </a:t>
            </a:r>
            <a:r>
              <a:rPr lang="es-EC" dirty="0" smtClean="0"/>
              <a:t>actual.</a:t>
            </a:r>
          </a:p>
          <a:p>
            <a:pPr marL="514350" indent="-514350">
              <a:buFont typeface="+mj-lt"/>
              <a:buAutoNum type="arabicPeriod"/>
            </a:pPr>
            <a:r>
              <a:rPr lang="es-EC" dirty="0" smtClean="0"/>
              <a:t>Estudios de sectorización</a:t>
            </a:r>
            <a:r>
              <a:rPr lang="es-EC" dirty="0" smtClean="0"/>
              <a:t>.</a:t>
            </a:r>
          </a:p>
          <a:p>
            <a:pPr marL="514350" indent="-514350">
              <a:buFont typeface="+mj-lt"/>
              <a:buAutoNum type="arabicPeriod"/>
            </a:pPr>
            <a:r>
              <a:rPr lang="es-EC" dirty="0" smtClean="0"/>
              <a:t>Parámetros </a:t>
            </a:r>
            <a:r>
              <a:rPr lang="es-EC" dirty="0" smtClean="0"/>
              <a:t>de diseño.</a:t>
            </a:r>
          </a:p>
          <a:p>
            <a:pPr marL="514350" indent="-514350">
              <a:buFont typeface="+mj-lt"/>
              <a:buAutoNum type="arabicPeriod"/>
            </a:pPr>
            <a:r>
              <a:rPr lang="es-EC" dirty="0" smtClean="0"/>
              <a:t>Modelación hidráulica.</a:t>
            </a:r>
          </a:p>
          <a:p>
            <a:pPr marL="514350" indent="-514350">
              <a:buFont typeface="+mj-lt"/>
              <a:buAutoNum type="arabicPeriod"/>
            </a:pPr>
            <a:r>
              <a:rPr lang="es-EC" dirty="0" smtClean="0"/>
              <a:t>Tanques de almacenamiento.</a:t>
            </a:r>
          </a:p>
          <a:p>
            <a:pPr marL="514350" indent="-514350">
              <a:buFont typeface="+mj-lt"/>
              <a:buAutoNum type="arabicPeriod"/>
            </a:pPr>
            <a:r>
              <a:rPr lang="es-EC" dirty="0" smtClean="0"/>
              <a:t>Redes matrices de distribución.</a:t>
            </a:r>
          </a:p>
          <a:p>
            <a:pPr marL="514350" indent="-514350">
              <a:buFont typeface="+mj-lt"/>
              <a:buAutoNum type="arabicPeriod"/>
            </a:pPr>
            <a:r>
              <a:rPr lang="es-EC" dirty="0" smtClean="0"/>
              <a:t>Conclusiones y Recomendaciones.</a:t>
            </a:r>
          </a:p>
          <a:p>
            <a:pPr marL="514350" indent="-514350">
              <a:buFont typeface="+mj-lt"/>
              <a:buAutoNum type="arabicPeriod"/>
            </a:pPr>
            <a:endParaRPr lang="es-EC" dirty="0"/>
          </a:p>
        </p:txBody>
      </p:sp>
    </p:spTree>
    <p:extLst>
      <p:ext uri="{BB962C8B-B14F-4D97-AF65-F5344CB8AC3E}">
        <p14:creationId xmlns:p14="http://schemas.microsoft.com/office/powerpoint/2010/main" val="569163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31276299"/>
              </p:ext>
            </p:extLst>
          </p:nvPr>
        </p:nvGraphicFramePr>
        <p:xfrm>
          <a:off x="338621" y="1291603"/>
          <a:ext cx="6294188" cy="3146552"/>
        </p:xfrm>
        <a:graphic>
          <a:graphicData uri="http://schemas.openxmlformats.org/drawingml/2006/table">
            <a:tbl>
              <a:tblPr firstRow="1" firstCol="1" bandRow="1">
                <a:tableStyleId>{93296810-A885-4BE3-A3E7-6D5BEEA58F35}</a:tableStyleId>
              </a:tblPr>
              <a:tblGrid>
                <a:gridCol w="1967994"/>
                <a:gridCol w="1921339"/>
                <a:gridCol w="2404855"/>
              </a:tblGrid>
              <a:tr h="0">
                <a:tc>
                  <a:txBody>
                    <a:bodyPr/>
                    <a:lstStyle/>
                    <a:p>
                      <a:pPr algn="ctr">
                        <a:lnSpc>
                          <a:spcPct val="115000"/>
                        </a:lnSpc>
                        <a:spcAft>
                          <a:spcPts val="0"/>
                        </a:spcAft>
                      </a:pPr>
                      <a:r>
                        <a:rPr lang="es-EC" sz="1600" dirty="0">
                          <a:effectLst/>
                        </a:rPr>
                        <a:t>Población</a:t>
                      </a:r>
                    </a:p>
                    <a:p>
                      <a:pPr algn="ctr">
                        <a:lnSpc>
                          <a:spcPct val="115000"/>
                        </a:lnSpc>
                        <a:spcAft>
                          <a:spcPts val="0"/>
                        </a:spcAft>
                      </a:pPr>
                      <a:r>
                        <a:rPr lang="es-EC" sz="1600" dirty="0">
                          <a:effectLst/>
                        </a:rPr>
                        <a:t>(habitantes)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rPr>
                        <a:t>Clima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rPr>
                        <a:t>Dotación media futura</a:t>
                      </a:r>
                    </a:p>
                    <a:p>
                      <a:pPr algn="ctr">
                        <a:lnSpc>
                          <a:spcPct val="115000"/>
                        </a:lnSpc>
                        <a:spcAft>
                          <a:spcPts val="0"/>
                        </a:spcAft>
                      </a:pPr>
                      <a:r>
                        <a:rPr lang="es-EC" sz="1600">
                          <a:effectLst/>
                        </a:rPr>
                        <a:t>(L/hab/día)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50000"/>
                        </a:lnSpc>
                        <a:spcAft>
                          <a:spcPts val="0"/>
                        </a:spcAft>
                      </a:pPr>
                      <a:r>
                        <a:rPr lang="es-EC" sz="1600">
                          <a:effectLst/>
                        </a:rPr>
                        <a:t>Hasta 5000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EC" sz="1600">
                          <a:effectLst/>
                        </a:rPr>
                        <a:t>Frío</a:t>
                      </a:r>
                    </a:p>
                    <a:p>
                      <a:pPr>
                        <a:lnSpc>
                          <a:spcPct val="115000"/>
                        </a:lnSpc>
                        <a:spcAft>
                          <a:spcPts val="0"/>
                        </a:spcAft>
                      </a:pPr>
                      <a:r>
                        <a:rPr lang="es-EC" sz="1600">
                          <a:effectLst/>
                        </a:rPr>
                        <a:t>Templado</a:t>
                      </a:r>
                    </a:p>
                    <a:p>
                      <a:pPr>
                        <a:lnSpc>
                          <a:spcPct val="115000"/>
                        </a:lnSpc>
                        <a:spcAft>
                          <a:spcPts val="0"/>
                        </a:spcAft>
                      </a:pPr>
                      <a:r>
                        <a:rPr lang="es-EC" sz="1600">
                          <a:effectLst/>
                        </a:rPr>
                        <a:t>Cálido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120 – 150</a:t>
                      </a:r>
                    </a:p>
                    <a:p>
                      <a:pPr algn="ctr">
                        <a:lnSpc>
                          <a:spcPct val="115000"/>
                        </a:lnSpc>
                        <a:spcAft>
                          <a:spcPts val="0"/>
                        </a:spcAft>
                      </a:pPr>
                      <a:r>
                        <a:rPr lang="es-EC" sz="1600">
                          <a:effectLst/>
                        </a:rPr>
                        <a:t>130 – 160</a:t>
                      </a:r>
                    </a:p>
                    <a:p>
                      <a:pPr algn="ctr">
                        <a:lnSpc>
                          <a:spcPct val="115000"/>
                        </a:lnSpc>
                        <a:spcAft>
                          <a:spcPts val="0"/>
                        </a:spcAft>
                      </a:pPr>
                      <a:r>
                        <a:rPr lang="es-EC" sz="1600">
                          <a:effectLst/>
                        </a:rPr>
                        <a:t>170 – 200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04178">
                <a:tc>
                  <a:txBody>
                    <a:bodyPr/>
                    <a:lstStyle/>
                    <a:p>
                      <a:pPr algn="ctr">
                        <a:lnSpc>
                          <a:spcPct val="150000"/>
                        </a:lnSpc>
                        <a:spcAft>
                          <a:spcPts val="0"/>
                        </a:spcAft>
                      </a:pPr>
                      <a:r>
                        <a:rPr lang="es-EC" sz="1600" dirty="0">
                          <a:effectLst/>
                        </a:rPr>
                        <a:t>5000 a 50000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EC" sz="1600">
                          <a:effectLst/>
                        </a:rPr>
                        <a:t>Frío</a:t>
                      </a:r>
                    </a:p>
                    <a:p>
                      <a:pPr>
                        <a:lnSpc>
                          <a:spcPct val="115000"/>
                        </a:lnSpc>
                        <a:spcAft>
                          <a:spcPts val="0"/>
                        </a:spcAft>
                      </a:pPr>
                      <a:r>
                        <a:rPr lang="es-EC" sz="1600">
                          <a:effectLst/>
                        </a:rPr>
                        <a:t>Templado</a:t>
                      </a:r>
                    </a:p>
                    <a:p>
                      <a:pPr>
                        <a:lnSpc>
                          <a:spcPct val="150000"/>
                        </a:lnSpc>
                        <a:spcAft>
                          <a:spcPts val="0"/>
                        </a:spcAft>
                      </a:pPr>
                      <a:r>
                        <a:rPr lang="es-EC" sz="1600">
                          <a:effectLst/>
                        </a:rPr>
                        <a:t>Cálido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dirty="0">
                          <a:effectLst/>
                        </a:rPr>
                        <a:t>180 – 200</a:t>
                      </a:r>
                    </a:p>
                    <a:p>
                      <a:pPr algn="ctr">
                        <a:lnSpc>
                          <a:spcPct val="115000"/>
                        </a:lnSpc>
                        <a:spcAft>
                          <a:spcPts val="0"/>
                        </a:spcAft>
                      </a:pPr>
                      <a:r>
                        <a:rPr lang="es-EC" sz="1600" dirty="0">
                          <a:effectLst/>
                        </a:rPr>
                        <a:t>190 – 220</a:t>
                      </a:r>
                    </a:p>
                    <a:p>
                      <a:pPr algn="ctr">
                        <a:lnSpc>
                          <a:spcPct val="115000"/>
                        </a:lnSpc>
                        <a:spcAft>
                          <a:spcPts val="0"/>
                        </a:spcAft>
                      </a:pPr>
                      <a:r>
                        <a:rPr lang="es-EC" sz="1600" dirty="0">
                          <a:effectLst/>
                        </a:rPr>
                        <a:t>200 – 230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C" sz="1600" dirty="0">
                          <a:effectLst/>
                        </a:rPr>
                        <a:t>Más de 50000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EC" sz="1600">
                          <a:effectLst/>
                        </a:rPr>
                        <a:t>Frío</a:t>
                      </a:r>
                    </a:p>
                    <a:p>
                      <a:pPr>
                        <a:lnSpc>
                          <a:spcPct val="115000"/>
                        </a:lnSpc>
                        <a:spcAft>
                          <a:spcPts val="0"/>
                        </a:spcAft>
                      </a:pPr>
                      <a:r>
                        <a:rPr lang="es-EC" sz="1600">
                          <a:effectLst/>
                        </a:rPr>
                        <a:t>Templado</a:t>
                      </a:r>
                    </a:p>
                    <a:p>
                      <a:pPr>
                        <a:lnSpc>
                          <a:spcPct val="150000"/>
                        </a:lnSpc>
                        <a:spcAft>
                          <a:spcPts val="0"/>
                        </a:spcAft>
                      </a:pPr>
                      <a:r>
                        <a:rPr lang="es-EC" sz="1600">
                          <a:effectLst/>
                        </a:rPr>
                        <a:t>Cálido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dirty="0">
                          <a:effectLst/>
                        </a:rPr>
                        <a:t>&gt;200</a:t>
                      </a:r>
                    </a:p>
                    <a:p>
                      <a:pPr algn="ctr">
                        <a:lnSpc>
                          <a:spcPct val="115000"/>
                        </a:lnSpc>
                        <a:spcAft>
                          <a:spcPts val="0"/>
                        </a:spcAft>
                      </a:pPr>
                      <a:r>
                        <a:rPr lang="es-EC" sz="1600" dirty="0">
                          <a:effectLst/>
                        </a:rPr>
                        <a:t>&gt;220</a:t>
                      </a:r>
                    </a:p>
                    <a:p>
                      <a:pPr algn="ctr">
                        <a:lnSpc>
                          <a:spcPct val="115000"/>
                        </a:lnSpc>
                        <a:spcAft>
                          <a:spcPts val="0"/>
                        </a:spcAft>
                      </a:pPr>
                      <a:r>
                        <a:rPr lang="es-EC" sz="1600" dirty="0">
                          <a:effectLst/>
                        </a:rPr>
                        <a:t>&gt;230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ángulo 4"/>
          <p:cNvSpPr/>
          <p:nvPr/>
        </p:nvSpPr>
        <p:spPr>
          <a:xfrm>
            <a:off x="338620" y="2949198"/>
            <a:ext cx="6294189" cy="341194"/>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3" name="Rectángulo 2"/>
          <p:cNvSpPr/>
          <p:nvPr/>
        </p:nvSpPr>
        <p:spPr>
          <a:xfrm>
            <a:off x="338621" y="4484479"/>
            <a:ext cx="1906291" cy="276999"/>
          </a:xfrm>
          <a:prstGeom prst="rect">
            <a:avLst/>
          </a:prstGeom>
        </p:spPr>
        <p:txBody>
          <a:bodyPr wrap="none">
            <a:spAutoFit/>
          </a:bodyPr>
          <a:lstStyle/>
          <a:p>
            <a:pPr>
              <a:spcAft>
                <a:spcPts val="0"/>
              </a:spcAft>
            </a:pPr>
            <a:r>
              <a:rPr lang="es-EC" sz="1200" dirty="0">
                <a:solidFill>
                  <a:srgbClr val="000000"/>
                </a:solidFill>
                <a:latin typeface="Times New Roman" panose="02020603050405020304" pitchFamily="18" charset="0"/>
                <a:ea typeface="Calibri" panose="020F0502020204030204" pitchFamily="34" charset="0"/>
              </a:rPr>
              <a:t>Fuente: (SENAGUA, 1992)</a:t>
            </a:r>
            <a:endParaRPr lang="es-EC" dirty="0">
              <a:solidFill>
                <a:srgbClr val="000000"/>
              </a:solidFill>
              <a:effectLst/>
              <a:latin typeface="Arial" panose="020B0604020202020204" pitchFamily="34" charset="0"/>
              <a:ea typeface="Calibri" panose="020F050202020403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974054666"/>
              </p:ext>
            </p:extLst>
          </p:nvPr>
        </p:nvGraphicFramePr>
        <p:xfrm>
          <a:off x="7143840" y="1291603"/>
          <a:ext cx="4700905" cy="3331972"/>
        </p:xfrm>
        <a:graphic>
          <a:graphicData uri="http://schemas.openxmlformats.org/drawingml/2006/table">
            <a:tbl>
              <a:tblPr firstRow="1" firstCol="1" bandRow="1">
                <a:tableStyleId>{93296810-A885-4BE3-A3E7-6D5BEEA58F35}</a:tableStyleId>
              </a:tblPr>
              <a:tblGrid>
                <a:gridCol w="1437005"/>
                <a:gridCol w="1631950"/>
                <a:gridCol w="1631950"/>
              </a:tblGrid>
              <a:tr h="0">
                <a:tc>
                  <a:txBody>
                    <a:bodyPr/>
                    <a:lstStyle/>
                    <a:p>
                      <a:pPr algn="ctr">
                        <a:lnSpc>
                          <a:spcPct val="115000"/>
                        </a:lnSpc>
                        <a:spcAft>
                          <a:spcPts val="0"/>
                        </a:spcAft>
                      </a:pPr>
                      <a:r>
                        <a:rPr lang="es-ES_tradnl" sz="1600" dirty="0">
                          <a:effectLst/>
                        </a:rPr>
                        <a:t>Número de habitantes</a:t>
                      </a:r>
                      <a:endParaRPr lang="es-EC" sz="1600" dirty="0">
                        <a:effectLst/>
                      </a:endParaRPr>
                    </a:p>
                    <a:p>
                      <a:pPr algn="ctr">
                        <a:lnSpc>
                          <a:spcPct val="115000"/>
                        </a:lnSpc>
                        <a:spcAft>
                          <a:spcPts val="0"/>
                        </a:spcAft>
                      </a:pPr>
                      <a:r>
                        <a:rPr lang="es-ES_tradnl" sz="1600" dirty="0">
                          <a:effectLst/>
                        </a:rPr>
                        <a:t>(en miles)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600">
                          <a:effectLst/>
                        </a:rPr>
                        <a:t>Número de incendios simultáneos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600">
                          <a:effectLst/>
                        </a:rPr>
                        <a:t>Dotación por incendio (l/s)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15000"/>
                        </a:lnSpc>
                        <a:spcAft>
                          <a:spcPts val="0"/>
                        </a:spcAft>
                      </a:pPr>
                      <a:r>
                        <a:rPr lang="es-ES_tradnl" sz="1600" dirty="0">
                          <a:effectLst/>
                        </a:rPr>
                        <a:t>5</a:t>
                      </a:r>
                      <a:endParaRPr lang="es-EC" sz="1600" dirty="0">
                        <a:effectLst/>
                      </a:endParaRPr>
                    </a:p>
                    <a:p>
                      <a:pPr algn="ctr">
                        <a:lnSpc>
                          <a:spcPct val="115000"/>
                        </a:lnSpc>
                        <a:spcAft>
                          <a:spcPts val="0"/>
                        </a:spcAft>
                      </a:pPr>
                      <a:r>
                        <a:rPr lang="es-ES_tradnl" sz="1600" dirty="0">
                          <a:effectLst/>
                        </a:rPr>
                        <a:t>10</a:t>
                      </a:r>
                      <a:endParaRPr lang="es-EC" sz="1600" dirty="0">
                        <a:effectLst/>
                      </a:endParaRPr>
                    </a:p>
                    <a:p>
                      <a:pPr algn="ctr">
                        <a:lnSpc>
                          <a:spcPct val="115000"/>
                        </a:lnSpc>
                        <a:spcAft>
                          <a:spcPts val="0"/>
                        </a:spcAft>
                      </a:pPr>
                      <a:r>
                        <a:rPr lang="es-ES_tradnl" sz="1600" dirty="0">
                          <a:effectLst/>
                        </a:rPr>
                        <a:t>25</a:t>
                      </a:r>
                      <a:endParaRPr lang="es-EC" sz="1600" dirty="0">
                        <a:effectLst/>
                      </a:endParaRPr>
                    </a:p>
                    <a:p>
                      <a:pPr algn="ctr">
                        <a:lnSpc>
                          <a:spcPct val="115000"/>
                        </a:lnSpc>
                        <a:spcAft>
                          <a:spcPts val="0"/>
                        </a:spcAft>
                      </a:pPr>
                      <a:r>
                        <a:rPr lang="es-ES_tradnl" sz="1600" dirty="0">
                          <a:effectLst/>
                        </a:rPr>
                        <a:t>50</a:t>
                      </a:r>
                      <a:endParaRPr lang="es-EC" sz="1600" dirty="0">
                        <a:effectLst/>
                      </a:endParaRPr>
                    </a:p>
                    <a:p>
                      <a:pPr algn="ctr">
                        <a:lnSpc>
                          <a:spcPct val="115000"/>
                        </a:lnSpc>
                        <a:spcAft>
                          <a:spcPts val="0"/>
                        </a:spcAft>
                      </a:pPr>
                      <a:r>
                        <a:rPr lang="es-ES_tradnl" sz="1600" dirty="0">
                          <a:effectLst/>
                        </a:rPr>
                        <a:t>100</a:t>
                      </a:r>
                      <a:endParaRPr lang="es-EC" sz="1600" dirty="0">
                        <a:effectLst/>
                      </a:endParaRPr>
                    </a:p>
                    <a:p>
                      <a:pPr algn="ctr">
                        <a:lnSpc>
                          <a:spcPct val="115000"/>
                        </a:lnSpc>
                        <a:spcAft>
                          <a:spcPts val="0"/>
                        </a:spcAft>
                      </a:pPr>
                      <a:r>
                        <a:rPr lang="es-ES_tradnl" sz="1600" dirty="0">
                          <a:effectLst/>
                        </a:rPr>
                        <a:t>200</a:t>
                      </a:r>
                      <a:endParaRPr lang="es-EC" sz="1600" dirty="0">
                        <a:effectLst/>
                      </a:endParaRPr>
                    </a:p>
                    <a:p>
                      <a:pPr algn="ctr">
                        <a:lnSpc>
                          <a:spcPct val="115000"/>
                        </a:lnSpc>
                        <a:spcAft>
                          <a:spcPts val="0"/>
                        </a:spcAft>
                      </a:pPr>
                      <a:r>
                        <a:rPr lang="es-ES_tradnl" sz="1600" dirty="0">
                          <a:effectLst/>
                        </a:rPr>
                        <a:t>500</a:t>
                      </a:r>
                      <a:endParaRPr lang="es-EC" sz="1600" dirty="0">
                        <a:effectLst/>
                      </a:endParaRPr>
                    </a:p>
                    <a:p>
                      <a:pPr algn="ctr">
                        <a:lnSpc>
                          <a:spcPct val="115000"/>
                        </a:lnSpc>
                        <a:spcAft>
                          <a:spcPts val="0"/>
                        </a:spcAft>
                      </a:pPr>
                      <a:r>
                        <a:rPr lang="es-ES_tradnl" sz="1600" dirty="0">
                          <a:effectLst/>
                        </a:rPr>
                        <a:t>1000</a:t>
                      </a:r>
                      <a:endParaRPr lang="es-EC" sz="1600" dirty="0">
                        <a:effectLst/>
                      </a:endParaRPr>
                    </a:p>
                    <a:p>
                      <a:pPr algn="ctr">
                        <a:lnSpc>
                          <a:spcPct val="115000"/>
                        </a:lnSpc>
                        <a:spcAft>
                          <a:spcPts val="0"/>
                        </a:spcAft>
                      </a:pPr>
                      <a:r>
                        <a:rPr lang="es-ES_tradnl" sz="1600" dirty="0">
                          <a:effectLst/>
                        </a:rPr>
                        <a:t>2000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600" dirty="0">
                          <a:effectLst/>
                        </a:rPr>
                        <a:t>1</a:t>
                      </a:r>
                      <a:endParaRPr lang="es-EC" sz="1600" dirty="0">
                        <a:effectLst/>
                      </a:endParaRPr>
                    </a:p>
                    <a:p>
                      <a:pPr algn="ctr">
                        <a:lnSpc>
                          <a:spcPct val="115000"/>
                        </a:lnSpc>
                        <a:spcAft>
                          <a:spcPts val="0"/>
                        </a:spcAft>
                      </a:pPr>
                      <a:r>
                        <a:rPr lang="es-ES_tradnl" sz="1600" dirty="0">
                          <a:effectLst/>
                        </a:rPr>
                        <a:t>1</a:t>
                      </a:r>
                      <a:endParaRPr lang="es-EC" sz="1600" dirty="0">
                        <a:effectLst/>
                      </a:endParaRPr>
                    </a:p>
                    <a:p>
                      <a:pPr algn="ctr">
                        <a:lnSpc>
                          <a:spcPct val="115000"/>
                        </a:lnSpc>
                        <a:spcAft>
                          <a:spcPts val="0"/>
                        </a:spcAft>
                      </a:pPr>
                      <a:r>
                        <a:rPr lang="es-ES_tradnl" sz="1600" dirty="0">
                          <a:effectLst/>
                        </a:rPr>
                        <a:t>2</a:t>
                      </a:r>
                      <a:endParaRPr lang="es-EC" sz="1600" dirty="0">
                        <a:effectLst/>
                      </a:endParaRPr>
                    </a:p>
                    <a:p>
                      <a:pPr algn="ctr">
                        <a:lnSpc>
                          <a:spcPct val="115000"/>
                        </a:lnSpc>
                        <a:spcAft>
                          <a:spcPts val="0"/>
                        </a:spcAft>
                      </a:pPr>
                      <a:r>
                        <a:rPr lang="es-ES_tradnl" sz="1600" dirty="0">
                          <a:effectLst/>
                        </a:rPr>
                        <a:t>2</a:t>
                      </a:r>
                      <a:endParaRPr lang="es-EC" sz="1600" dirty="0">
                        <a:effectLst/>
                      </a:endParaRPr>
                    </a:p>
                    <a:p>
                      <a:pPr algn="ctr">
                        <a:lnSpc>
                          <a:spcPct val="115000"/>
                        </a:lnSpc>
                        <a:spcAft>
                          <a:spcPts val="0"/>
                        </a:spcAft>
                      </a:pPr>
                      <a:r>
                        <a:rPr lang="es-ES_tradnl" sz="1600" dirty="0">
                          <a:effectLst/>
                        </a:rPr>
                        <a:t>2</a:t>
                      </a:r>
                      <a:endParaRPr lang="es-EC" sz="1600" dirty="0">
                        <a:effectLst/>
                      </a:endParaRPr>
                    </a:p>
                    <a:p>
                      <a:pPr algn="ctr">
                        <a:lnSpc>
                          <a:spcPct val="115000"/>
                        </a:lnSpc>
                        <a:spcAft>
                          <a:spcPts val="0"/>
                        </a:spcAft>
                      </a:pPr>
                      <a:r>
                        <a:rPr lang="es-ES_tradnl" sz="1600" dirty="0">
                          <a:effectLst/>
                        </a:rPr>
                        <a:t>3</a:t>
                      </a:r>
                      <a:endParaRPr lang="es-EC" sz="1600" dirty="0">
                        <a:effectLst/>
                      </a:endParaRPr>
                    </a:p>
                    <a:p>
                      <a:pPr algn="ctr">
                        <a:lnSpc>
                          <a:spcPct val="115000"/>
                        </a:lnSpc>
                        <a:spcAft>
                          <a:spcPts val="0"/>
                        </a:spcAft>
                      </a:pPr>
                      <a:r>
                        <a:rPr lang="es-ES_tradnl" sz="1600" dirty="0">
                          <a:effectLst/>
                        </a:rPr>
                        <a:t>3</a:t>
                      </a:r>
                      <a:endParaRPr lang="es-EC" sz="1600" dirty="0">
                        <a:effectLst/>
                      </a:endParaRPr>
                    </a:p>
                    <a:p>
                      <a:pPr algn="ctr">
                        <a:lnSpc>
                          <a:spcPct val="115000"/>
                        </a:lnSpc>
                        <a:spcAft>
                          <a:spcPts val="0"/>
                        </a:spcAft>
                      </a:pPr>
                      <a:r>
                        <a:rPr lang="es-ES_tradnl" sz="1600" dirty="0">
                          <a:effectLst/>
                        </a:rPr>
                        <a:t>3</a:t>
                      </a:r>
                      <a:endParaRPr lang="es-EC" sz="1600" dirty="0">
                        <a:effectLst/>
                      </a:endParaRPr>
                    </a:p>
                    <a:p>
                      <a:pPr algn="ctr">
                        <a:lnSpc>
                          <a:spcPct val="115000"/>
                        </a:lnSpc>
                        <a:spcAft>
                          <a:spcPts val="0"/>
                        </a:spcAft>
                      </a:pPr>
                      <a:r>
                        <a:rPr lang="es-ES_tradnl" sz="1600" dirty="0">
                          <a:effectLst/>
                        </a:rPr>
                        <a:t>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600" dirty="0">
                          <a:effectLst/>
                        </a:rPr>
                        <a:t>10</a:t>
                      </a:r>
                      <a:endParaRPr lang="es-EC" sz="1600" dirty="0">
                        <a:effectLst/>
                      </a:endParaRPr>
                    </a:p>
                    <a:p>
                      <a:pPr algn="ctr">
                        <a:lnSpc>
                          <a:spcPct val="115000"/>
                        </a:lnSpc>
                        <a:spcAft>
                          <a:spcPts val="0"/>
                        </a:spcAft>
                      </a:pPr>
                      <a:r>
                        <a:rPr lang="es-ES_tradnl" sz="1600" dirty="0">
                          <a:effectLst/>
                        </a:rPr>
                        <a:t>10</a:t>
                      </a:r>
                      <a:endParaRPr lang="es-EC" sz="1600" dirty="0">
                        <a:effectLst/>
                      </a:endParaRPr>
                    </a:p>
                    <a:p>
                      <a:pPr algn="ctr">
                        <a:lnSpc>
                          <a:spcPct val="115000"/>
                        </a:lnSpc>
                        <a:spcAft>
                          <a:spcPts val="0"/>
                        </a:spcAft>
                      </a:pPr>
                      <a:r>
                        <a:rPr lang="es-ES_tradnl" sz="1600" dirty="0">
                          <a:effectLst/>
                        </a:rPr>
                        <a:t>10</a:t>
                      </a:r>
                      <a:endParaRPr lang="es-EC" sz="1600" dirty="0">
                        <a:effectLst/>
                      </a:endParaRPr>
                    </a:p>
                    <a:p>
                      <a:pPr algn="ctr">
                        <a:lnSpc>
                          <a:spcPct val="115000"/>
                        </a:lnSpc>
                        <a:spcAft>
                          <a:spcPts val="0"/>
                        </a:spcAft>
                      </a:pPr>
                      <a:r>
                        <a:rPr lang="es-ES_tradnl" sz="1600" dirty="0">
                          <a:effectLst/>
                        </a:rPr>
                        <a:t>20</a:t>
                      </a:r>
                      <a:endParaRPr lang="es-EC" sz="1600" dirty="0">
                        <a:effectLst/>
                      </a:endParaRPr>
                    </a:p>
                    <a:p>
                      <a:pPr algn="ctr">
                        <a:lnSpc>
                          <a:spcPct val="115000"/>
                        </a:lnSpc>
                        <a:spcAft>
                          <a:spcPts val="0"/>
                        </a:spcAft>
                      </a:pPr>
                      <a:r>
                        <a:rPr lang="es-ES_tradnl" sz="1600" dirty="0">
                          <a:effectLst/>
                        </a:rPr>
                        <a:t>25</a:t>
                      </a:r>
                      <a:endParaRPr lang="es-EC" sz="1600" dirty="0">
                        <a:effectLst/>
                      </a:endParaRPr>
                    </a:p>
                    <a:p>
                      <a:pPr algn="ctr">
                        <a:lnSpc>
                          <a:spcPct val="115000"/>
                        </a:lnSpc>
                        <a:spcAft>
                          <a:spcPts val="0"/>
                        </a:spcAft>
                      </a:pPr>
                      <a:r>
                        <a:rPr lang="es-ES_tradnl" sz="1600" dirty="0">
                          <a:effectLst/>
                        </a:rPr>
                        <a:t>25</a:t>
                      </a:r>
                      <a:endParaRPr lang="es-EC" sz="1600" dirty="0">
                        <a:effectLst/>
                      </a:endParaRPr>
                    </a:p>
                    <a:p>
                      <a:pPr algn="ctr">
                        <a:lnSpc>
                          <a:spcPct val="115000"/>
                        </a:lnSpc>
                        <a:spcAft>
                          <a:spcPts val="0"/>
                        </a:spcAft>
                      </a:pPr>
                      <a:r>
                        <a:rPr lang="es-ES_tradnl" sz="1600" dirty="0">
                          <a:effectLst/>
                        </a:rPr>
                        <a:t>25</a:t>
                      </a:r>
                      <a:endParaRPr lang="es-EC" sz="1600" dirty="0">
                        <a:effectLst/>
                      </a:endParaRPr>
                    </a:p>
                    <a:p>
                      <a:pPr algn="ctr">
                        <a:lnSpc>
                          <a:spcPct val="115000"/>
                        </a:lnSpc>
                        <a:spcAft>
                          <a:spcPts val="0"/>
                        </a:spcAft>
                      </a:pPr>
                      <a:r>
                        <a:rPr lang="es-ES_tradnl" sz="1600" dirty="0">
                          <a:effectLst/>
                        </a:rPr>
                        <a:t>25</a:t>
                      </a:r>
                      <a:endParaRPr lang="es-EC" sz="1600" dirty="0">
                        <a:effectLst/>
                      </a:endParaRPr>
                    </a:p>
                    <a:p>
                      <a:pPr algn="ctr">
                        <a:lnSpc>
                          <a:spcPct val="115000"/>
                        </a:lnSpc>
                        <a:spcAft>
                          <a:spcPts val="0"/>
                        </a:spcAft>
                      </a:pPr>
                      <a:r>
                        <a:rPr lang="es-ES_tradnl" sz="1600" dirty="0">
                          <a:effectLst/>
                        </a:rPr>
                        <a:t>25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Rectángulo 6"/>
          <p:cNvSpPr/>
          <p:nvPr/>
        </p:nvSpPr>
        <p:spPr>
          <a:xfrm>
            <a:off x="7143839" y="2670139"/>
            <a:ext cx="4700905" cy="287450"/>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graphicFrame>
        <p:nvGraphicFramePr>
          <p:cNvPr id="8" name="Tabla 7"/>
          <p:cNvGraphicFramePr>
            <a:graphicFrameLocks noGrp="1"/>
          </p:cNvGraphicFramePr>
          <p:nvPr>
            <p:extLst>
              <p:ext uri="{D42A27DB-BD31-4B8C-83A1-F6EECF244321}">
                <p14:modId xmlns:p14="http://schemas.microsoft.com/office/powerpoint/2010/main" val="2586361256"/>
              </p:ext>
            </p:extLst>
          </p:nvPr>
        </p:nvGraphicFramePr>
        <p:xfrm>
          <a:off x="338621" y="5104078"/>
          <a:ext cx="6976579" cy="676492"/>
        </p:xfrm>
        <a:graphic>
          <a:graphicData uri="http://schemas.openxmlformats.org/drawingml/2006/table">
            <a:tbl>
              <a:tblPr firstRow="1" firstCol="1" bandRow="1">
                <a:tableStyleId>{93296810-A885-4BE3-A3E7-6D5BEEA58F35}</a:tableStyleId>
              </a:tblPr>
              <a:tblGrid>
                <a:gridCol w="4333626"/>
                <a:gridCol w="2642953"/>
              </a:tblGrid>
              <a:tr h="676492">
                <a:tc>
                  <a:txBody>
                    <a:bodyPr/>
                    <a:lstStyle/>
                    <a:p>
                      <a:pPr>
                        <a:lnSpc>
                          <a:spcPct val="115000"/>
                        </a:lnSpc>
                        <a:spcAft>
                          <a:spcPts val="0"/>
                        </a:spcAft>
                      </a:pPr>
                      <a:r>
                        <a:rPr lang="es-EC" sz="1800" dirty="0" smtClean="0">
                          <a:solidFill>
                            <a:schemeClr val="tx1"/>
                          </a:solidFill>
                          <a:effectLst/>
                        </a:rPr>
                        <a:t>Caudal de diseño Red </a:t>
                      </a:r>
                      <a:r>
                        <a:rPr lang="es-EC" sz="1800" dirty="0">
                          <a:solidFill>
                            <a:schemeClr val="tx1"/>
                          </a:solidFill>
                          <a:effectLst/>
                        </a:rPr>
                        <a:t>de distribución </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EC" sz="1800" dirty="0">
                          <a:solidFill>
                            <a:schemeClr val="tx1"/>
                          </a:solidFill>
                          <a:effectLst/>
                        </a:rPr>
                        <a:t>Máximo diario + incendio</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0" name="Rectángulo 9"/>
          <p:cNvSpPr/>
          <p:nvPr/>
        </p:nvSpPr>
        <p:spPr>
          <a:xfrm>
            <a:off x="7143840" y="4586827"/>
            <a:ext cx="1906291" cy="276999"/>
          </a:xfrm>
          <a:prstGeom prst="rect">
            <a:avLst/>
          </a:prstGeom>
        </p:spPr>
        <p:txBody>
          <a:bodyPr wrap="none">
            <a:spAutoFit/>
          </a:bodyPr>
          <a:lstStyle/>
          <a:p>
            <a:pPr>
              <a:spcAft>
                <a:spcPts val="0"/>
              </a:spcAft>
            </a:pPr>
            <a:r>
              <a:rPr lang="es-EC" sz="1200" dirty="0">
                <a:solidFill>
                  <a:srgbClr val="000000"/>
                </a:solidFill>
                <a:latin typeface="Times New Roman" panose="02020603050405020304" pitchFamily="18" charset="0"/>
                <a:ea typeface="Calibri" panose="020F0502020204030204" pitchFamily="34" charset="0"/>
              </a:rPr>
              <a:t>Fuente: (SENAGUA, 1992)</a:t>
            </a:r>
            <a:endParaRPr lang="es-EC" dirty="0">
              <a:solidFill>
                <a:srgbClr val="000000"/>
              </a:solidFill>
              <a:effectLst/>
              <a:latin typeface="Arial" panose="020B0604020202020204" pitchFamily="34" charset="0"/>
              <a:ea typeface="Calibri" panose="020F0502020204030204" pitchFamily="34" charset="0"/>
            </a:endParaRPr>
          </a:p>
        </p:txBody>
      </p:sp>
      <p:sp>
        <p:nvSpPr>
          <p:cNvPr id="11" name="Título 1"/>
          <p:cNvSpPr>
            <a:spLocks noGrp="1"/>
          </p:cNvSpPr>
          <p:nvPr>
            <p:ph type="title"/>
          </p:nvPr>
        </p:nvSpPr>
        <p:spPr/>
        <p:txBody>
          <a:bodyPr/>
          <a:lstStyle/>
          <a:p>
            <a:pPr algn="r"/>
            <a:r>
              <a:rPr lang="es-EC" dirty="0" smtClean="0"/>
              <a:t>PARAMETROS DE DISEÑO</a:t>
            </a:r>
            <a:endParaRPr lang="es-EC" dirty="0"/>
          </a:p>
        </p:txBody>
      </p:sp>
      <p:sp>
        <p:nvSpPr>
          <p:cNvPr id="12" name="Rectángulo 11"/>
          <p:cNvSpPr/>
          <p:nvPr/>
        </p:nvSpPr>
        <p:spPr>
          <a:xfrm>
            <a:off x="338621" y="807669"/>
            <a:ext cx="1500732" cy="461665"/>
          </a:xfrm>
          <a:prstGeom prst="rect">
            <a:avLst/>
          </a:prstGeom>
        </p:spPr>
        <p:txBody>
          <a:bodyPr wrap="none">
            <a:spAutoFit/>
          </a:bodyPr>
          <a:lstStyle/>
          <a:p>
            <a:r>
              <a:rPr lang="es-EC" sz="2400" b="1" dirty="0" smtClean="0">
                <a:latin typeface="Arial" panose="020B0604020202020204" pitchFamily="34" charset="0"/>
                <a:cs typeface="Arial" panose="020B0604020202020204" pitchFamily="34" charset="0"/>
              </a:rPr>
              <a:t>Dotación</a:t>
            </a:r>
            <a:endParaRPr lang="es-EC" sz="2400" b="1" dirty="0">
              <a:latin typeface="Arial" panose="020B0604020202020204" pitchFamily="34" charset="0"/>
              <a:cs typeface="Arial" panose="020B0604020202020204" pitchFamily="34" charset="0"/>
            </a:endParaRPr>
          </a:p>
        </p:txBody>
      </p:sp>
      <p:sp>
        <p:nvSpPr>
          <p:cNvPr id="13" name="Rectángulo 12"/>
          <p:cNvSpPr/>
          <p:nvPr/>
        </p:nvSpPr>
        <p:spPr>
          <a:xfrm>
            <a:off x="7023653" y="833870"/>
            <a:ext cx="5121915" cy="461665"/>
          </a:xfrm>
          <a:prstGeom prst="rect">
            <a:avLst/>
          </a:prstGeom>
        </p:spPr>
        <p:txBody>
          <a:bodyPr wrap="none">
            <a:spAutoFit/>
          </a:bodyPr>
          <a:lstStyle/>
          <a:p>
            <a:r>
              <a:rPr lang="es-EC" sz="2400" b="1" dirty="0" smtClean="0">
                <a:latin typeface="Arial" panose="020B0604020202020204" pitchFamily="34" charset="0"/>
                <a:cs typeface="Arial" panose="020B0604020202020204" pitchFamily="34" charset="0"/>
              </a:rPr>
              <a:t>Dotación de agua contra incendio</a:t>
            </a:r>
            <a:endParaRPr lang="es-EC"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010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t>CAUDALES DE DISEÑO</a:t>
            </a:r>
            <a:endParaRPr lang="es-EC"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p:txBody>
              <a:bodyPr>
                <a:normAutofit lnSpcReduction="10000"/>
              </a:bodyPr>
              <a:lstStyle/>
              <a:p>
                <a:pPr lvl="0"/>
                <a:r>
                  <a:rPr lang="es-EC" sz="2000" b="1" i="1" dirty="0" smtClean="0"/>
                  <a:t>Caudal medio diario </a:t>
                </a:r>
                <a14:m>
                  <m:oMath xmlns:m="http://schemas.openxmlformats.org/officeDocument/2006/math">
                    <m:r>
                      <a:rPr lang="es-EC" sz="2000" b="1" i="1"/>
                      <m:t>(</m:t>
                    </m:r>
                    <m:r>
                      <a:rPr lang="es-EC" sz="2000" b="1" i="1"/>
                      <m:t>𝑸𝒎𝒅</m:t>
                    </m:r>
                    <m:r>
                      <a:rPr lang="es-EC" sz="2000" b="1" i="1"/>
                      <m:t>)</m:t>
                    </m:r>
                  </m:oMath>
                </a14:m>
                <a:endParaRPr lang="es-EC" sz="2000" dirty="0" smtClean="0"/>
              </a:p>
              <a:p>
                <a:pPr marL="0" lvl="0" indent="0">
                  <a:buNone/>
                </a:pPr>
                <a:endParaRPr lang="es-EC" sz="2000" dirty="0"/>
              </a:p>
              <a:p>
                <a:pPr marL="0" indent="0">
                  <a:buNone/>
                </a:pPr>
                <a14:m>
                  <m:oMathPara xmlns:m="http://schemas.openxmlformats.org/officeDocument/2006/math">
                    <m:oMathParaPr>
                      <m:jc m:val="left"/>
                    </m:oMathParaPr>
                    <m:oMath xmlns:m="http://schemas.openxmlformats.org/officeDocument/2006/math">
                      <m:r>
                        <a:rPr lang="es-ES_tradnl" sz="2000" b="1" i="1"/>
                        <m:t>𝑸𝒎𝒅</m:t>
                      </m:r>
                      <m:r>
                        <a:rPr lang="es-ES_tradnl" sz="2000" i="1"/>
                        <m:t>=</m:t>
                      </m:r>
                      <m:f>
                        <m:fPr>
                          <m:ctrlPr>
                            <a:rPr lang="es-EC" sz="2000" i="1"/>
                          </m:ctrlPr>
                        </m:fPr>
                        <m:num>
                          <m:r>
                            <a:rPr lang="es-ES_tradnl" sz="2000" i="1"/>
                            <m:t>𝑃𝑜𝑏𝑙𝑎𝑐𝑖</m:t>
                          </m:r>
                          <m:r>
                            <a:rPr lang="es-ES_tradnl" sz="2000" i="1"/>
                            <m:t>ó</m:t>
                          </m:r>
                          <m:r>
                            <a:rPr lang="es-ES_tradnl" sz="2000" i="1"/>
                            <m:t>𝑛</m:t>
                          </m:r>
                          <m:r>
                            <a:rPr lang="es-ES_tradnl" sz="2000" i="1"/>
                            <m:t>∗</m:t>
                          </m:r>
                          <m:r>
                            <a:rPr lang="es-ES_tradnl" sz="2000" i="1"/>
                            <m:t>𝑑𝑜𝑡𝑎𝑐𝑖</m:t>
                          </m:r>
                          <m:r>
                            <a:rPr lang="es-ES_tradnl" sz="2000" i="1"/>
                            <m:t>ó</m:t>
                          </m:r>
                          <m:r>
                            <a:rPr lang="es-ES_tradnl" sz="2000" i="1"/>
                            <m:t>𝑛</m:t>
                          </m:r>
                        </m:num>
                        <m:den>
                          <m:r>
                            <a:rPr lang="es-ES_tradnl" sz="2000" i="1"/>
                            <m:t>86400</m:t>
                          </m:r>
                        </m:den>
                      </m:f>
                    </m:oMath>
                  </m:oMathPara>
                </a14:m>
                <a:endParaRPr lang="es-EC" sz="2000" dirty="0"/>
              </a:p>
              <a:p>
                <a:pPr marL="0" indent="0">
                  <a:buNone/>
                </a:pPr>
                <a:r>
                  <a:rPr lang="es-ES_tradnl" sz="2000" dirty="0"/>
                  <a:t> </a:t>
                </a:r>
                <a:endParaRPr lang="es-EC" sz="2000" dirty="0"/>
              </a:p>
              <a:p>
                <a:r>
                  <a:rPr lang="es-ES_tradnl" sz="2000" dirty="0"/>
                  <a:t> </a:t>
                </a:r>
                <a:r>
                  <a:rPr lang="es-EC" sz="2000" b="1" i="1" dirty="0"/>
                  <a:t>Caudal</a:t>
                </a:r>
                <a:r>
                  <a:rPr lang="es-EC" sz="2000" b="1" i="1" dirty="0"/>
                  <a:t> </a:t>
                </a:r>
                <a:r>
                  <a:rPr lang="es-EC" sz="2000" b="1" i="1" dirty="0" smtClean="0"/>
                  <a:t>máximo </a:t>
                </a:r>
                <a:r>
                  <a:rPr lang="es-EC" sz="2000" b="1" i="1" dirty="0"/>
                  <a:t>diario </a:t>
                </a:r>
                <a14:m>
                  <m:oMath xmlns:m="http://schemas.openxmlformats.org/officeDocument/2006/math">
                    <m:r>
                      <a:rPr lang="es-EC" sz="2000" b="1" i="1">
                        <a:latin typeface="Cambria Math" panose="02040503050406030204" pitchFamily="18" charset="0"/>
                      </a:rPr>
                      <m:t>(</m:t>
                    </m:r>
                    <m:r>
                      <a:rPr lang="es-EC" sz="2000" b="1" i="1" smtClean="0">
                        <a:latin typeface="Cambria Math" panose="02040503050406030204" pitchFamily="18" charset="0"/>
                      </a:rPr>
                      <m:t>𝑸𝑴𝑫</m:t>
                    </m:r>
                    <m:r>
                      <a:rPr lang="es-EC" sz="2000" b="1" i="1">
                        <a:latin typeface="Cambria Math" panose="02040503050406030204" pitchFamily="18" charset="0"/>
                      </a:rPr>
                      <m:t>)</m:t>
                    </m:r>
                  </m:oMath>
                </a14:m>
                <a:endParaRPr lang="es-EC" sz="2000" dirty="0"/>
              </a:p>
              <a:p>
                <a:pPr marL="0" indent="0">
                  <a:lnSpc>
                    <a:spcPct val="160000"/>
                  </a:lnSpc>
                  <a:buNone/>
                </a:pPr>
                <a:r>
                  <a:rPr lang="es-EC" sz="2000" dirty="0" smtClean="0"/>
                  <a:t> </a:t>
                </a:r>
                <a14:m>
                  <m:oMath xmlns:m="http://schemas.openxmlformats.org/officeDocument/2006/math">
                    <m:r>
                      <a:rPr lang="es-EC" sz="2000" b="0" i="0" smtClean="0">
                        <a:latin typeface="Cambria Math" panose="02040503050406030204" pitchFamily="18" charset="0"/>
                      </a:rPr>
                      <m:t>             </m:t>
                    </m:r>
                    <m:r>
                      <a:rPr lang="es-ES_tradnl" sz="2000" b="1" i="1">
                        <a:latin typeface="Cambria Math" panose="02040503050406030204" pitchFamily="18" charset="0"/>
                      </a:rPr>
                      <m:t>𝑸𝑴𝑫</m:t>
                    </m:r>
                    <m:r>
                      <a:rPr lang="es-ES_tradnl" sz="2000" i="1">
                        <a:latin typeface="Cambria Math" panose="02040503050406030204" pitchFamily="18" charset="0"/>
                      </a:rPr>
                      <m:t>=</m:t>
                    </m:r>
                    <m:r>
                      <a:rPr lang="es-ES_tradnl" sz="2000" i="1">
                        <a:latin typeface="Cambria Math" panose="02040503050406030204" pitchFamily="18" charset="0"/>
                      </a:rPr>
                      <m:t>𝐾𝑀𝐷</m:t>
                    </m:r>
                    <m:r>
                      <a:rPr lang="es-ES_tradnl" sz="2000" i="1">
                        <a:latin typeface="Cambria Math" panose="02040503050406030204" pitchFamily="18" charset="0"/>
                      </a:rPr>
                      <m:t>×</m:t>
                    </m:r>
                    <m:r>
                      <a:rPr lang="es-EC" sz="2000" b="0" i="1" smtClean="0">
                        <a:latin typeface="Cambria Math" panose="02040503050406030204" pitchFamily="18" charset="0"/>
                      </a:rPr>
                      <m:t>𝑄</m:t>
                    </m:r>
                    <m:r>
                      <a:rPr lang="es-ES_tradnl" sz="2000" i="1">
                        <a:latin typeface="Cambria Math" panose="02040503050406030204" pitchFamily="18" charset="0"/>
                      </a:rPr>
                      <m:t>𝑚𝑑</m:t>
                    </m:r>
                  </m:oMath>
                </a14:m>
                <a:endParaRPr lang="es-EC" sz="2000" dirty="0"/>
              </a:p>
              <a:p>
                <a:pPr marL="0" indent="0">
                  <a:buNone/>
                </a:pPr>
                <a:r>
                  <a:rPr lang="es-ES_tradnl" sz="2000" dirty="0" smtClean="0"/>
                  <a:t>KMD</a:t>
                </a:r>
                <a:r>
                  <a:rPr lang="es-ES_tradnl" sz="2000" dirty="0"/>
                  <a:t>: </a:t>
                </a:r>
                <a:r>
                  <a:rPr lang="es-ES_tradnl" sz="2000" dirty="0" smtClean="0"/>
                  <a:t>1,30 </a:t>
                </a:r>
                <a:r>
                  <a:rPr lang="es-ES_tradnl" sz="2000" dirty="0"/>
                  <a:t> </a:t>
                </a:r>
                <a:r>
                  <a:rPr lang="es-ES_tradnl" sz="2000" dirty="0" smtClean="0"/>
                  <a:t>  Coeficiente </a:t>
                </a:r>
                <a:r>
                  <a:rPr lang="es-ES_tradnl" sz="2000" dirty="0"/>
                  <a:t>de </a:t>
                </a:r>
                <a:r>
                  <a:rPr lang="es-ES_tradnl" sz="2000" dirty="0" smtClean="0"/>
                  <a:t>Variación de </a:t>
                </a:r>
              </a:p>
              <a:p>
                <a:pPr marL="0" indent="0">
                  <a:buNone/>
                </a:pPr>
                <a:r>
                  <a:rPr lang="es-ES_tradnl" sz="2000" dirty="0"/>
                  <a:t>	</a:t>
                </a:r>
                <a:r>
                  <a:rPr lang="es-ES_tradnl" sz="2000" dirty="0" smtClean="0"/>
                  <a:t>        Consumo </a:t>
                </a:r>
                <a:r>
                  <a:rPr lang="es-ES_tradnl" sz="2000" dirty="0"/>
                  <a:t>Máximo Diario</a:t>
                </a:r>
                <a:endParaRPr lang="es-EC" sz="2000" dirty="0"/>
              </a:p>
              <a:p>
                <a:pPr hangingPunct="0">
                  <a:lnSpc>
                    <a:spcPct val="160000"/>
                  </a:lnSpc>
                </a:pPr>
                <a:r>
                  <a:rPr lang="es-EC" sz="2000" b="1" i="1" dirty="0" smtClean="0"/>
                  <a:t>Caudal </a:t>
                </a:r>
                <a:r>
                  <a:rPr lang="es-EC" sz="2000" b="1" i="1" dirty="0"/>
                  <a:t>máximo </a:t>
                </a:r>
                <a:r>
                  <a:rPr lang="es-EC" sz="2000" b="1" i="1" dirty="0" smtClean="0"/>
                  <a:t>horario </a:t>
                </a:r>
                <a14:m>
                  <m:oMath xmlns:m="http://schemas.openxmlformats.org/officeDocument/2006/math">
                    <m:r>
                      <a:rPr lang="es-EC" sz="2000" b="1" i="1">
                        <a:latin typeface="Cambria Math" panose="02040503050406030204" pitchFamily="18" charset="0"/>
                      </a:rPr>
                      <m:t>(</m:t>
                    </m:r>
                    <m:r>
                      <a:rPr lang="es-EC" sz="2000" b="1" i="1">
                        <a:latin typeface="Cambria Math" panose="02040503050406030204" pitchFamily="18" charset="0"/>
                      </a:rPr>
                      <m:t>𝑸𝑴</m:t>
                    </m:r>
                    <m:r>
                      <a:rPr lang="es-EC" sz="2000" b="1" i="1" smtClean="0">
                        <a:latin typeface="Cambria Math" panose="02040503050406030204" pitchFamily="18" charset="0"/>
                      </a:rPr>
                      <m:t>𝑯</m:t>
                    </m:r>
                    <m:r>
                      <a:rPr lang="es-EC" sz="2000" b="1" i="1">
                        <a:latin typeface="Cambria Math" panose="02040503050406030204" pitchFamily="18" charset="0"/>
                      </a:rPr>
                      <m:t>)</m:t>
                    </m:r>
                  </m:oMath>
                </a14:m>
                <a:endParaRPr lang="es-EC" sz="2000" dirty="0" smtClean="0"/>
              </a:p>
              <a:p>
                <a:pPr marL="0" indent="0" hangingPunct="0">
                  <a:lnSpc>
                    <a:spcPct val="160000"/>
                  </a:lnSpc>
                  <a:buNone/>
                </a:pPr>
                <a14:m>
                  <m:oMathPara xmlns:m="http://schemas.openxmlformats.org/officeDocument/2006/math">
                    <m:oMathParaPr>
                      <m:jc m:val="left"/>
                    </m:oMathParaPr>
                    <m:oMath xmlns:m="http://schemas.openxmlformats.org/officeDocument/2006/math">
                      <m:r>
                        <a:rPr lang="es-EC" sz="2000" b="1" i="1" smtClean="0">
                          <a:latin typeface="Cambria Math" panose="02040503050406030204" pitchFamily="18" charset="0"/>
                        </a:rPr>
                        <m:t>               </m:t>
                      </m:r>
                      <m:r>
                        <a:rPr lang="es-ES_tradnl" sz="2000" b="1" i="1">
                          <a:latin typeface="Cambria Math" panose="02040503050406030204" pitchFamily="18" charset="0"/>
                        </a:rPr>
                        <m:t>𝑸𝑴𝑯</m:t>
                      </m:r>
                      <m:r>
                        <a:rPr lang="es-ES_tradnl" sz="2000" i="1">
                          <a:latin typeface="Cambria Math" panose="02040503050406030204" pitchFamily="18" charset="0"/>
                        </a:rPr>
                        <m:t>=</m:t>
                      </m:r>
                      <m:r>
                        <a:rPr lang="es-ES_tradnl" sz="2000" i="1">
                          <a:latin typeface="Cambria Math" panose="02040503050406030204" pitchFamily="18" charset="0"/>
                        </a:rPr>
                        <m:t>𝐾𝑀𝐻</m:t>
                      </m:r>
                      <m:r>
                        <a:rPr lang="es-ES_tradnl" sz="2000" i="1">
                          <a:latin typeface="Cambria Math" panose="02040503050406030204" pitchFamily="18" charset="0"/>
                        </a:rPr>
                        <m:t>×</m:t>
                      </m:r>
                      <m:r>
                        <a:rPr lang="es-EC" sz="2000" b="0" i="1" smtClean="0">
                          <a:latin typeface="Cambria Math" panose="02040503050406030204" pitchFamily="18" charset="0"/>
                        </a:rPr>
                        <m:t>𝑄</m:t>
                      </m:r>
                      <m:r>
                        <a:rPr lang="es-ES_tradnl" sz="2000" i="1">
                          <a:latin typeface="Cambria Math" panose="02040503050406030204" pitchFamily="18" charset="0"/>
                        </a:rPr>
                        <m:t>𝑚𝑑</m:t>
                      </m:r>
                    </m:oMath>
                  </m:oMathPara>
                </a14:m>
                <a:endParaRPr lang="es-EC" sz="2000" dirty="0"/>
              </a:p>
              <a:p>
                <a:pPr marL="0" indent="0" hangingPunct="0">
                  <a:buNone/>
                </a:pPr>
                <a:r>
                  <a:rPr lang="es-ES_tradnl" sz="2000" b="1" dirty="0"/>
                  <a:t> </a:t>
                </a:r>
                <a:r>
                  <a:rPr lang="es-ES_tradnl" sz="2000" dirty="0"/>
                  <a:t>KMH: </a:t>
                </a:r>
                <a:r>
                  <a:rPr lang="es-ES_tradnl" sz="2000" dirty="0" smtClean="0"/>
                  <a:t>2,20   Coeficiente </a:t>
                </a:r>
                <a:r>
                  <a:rPr lang="es-ES_tradnl" sz="2000" dirty="0"/>
                  <a:t>de Variación de </a:t>
                </a:r>
                <a:endParaRPr lang="es-ES_tradnl" sz="2000" dirty="0" smtClean="0"/>
              </a:p>
              <a:p>
                <a:pPr marL="0" indent="0" hangingPunct="0">
                  <a:buNone/>
                </a:pPr>
                <a:r>
                  <a:rPr lang="es-ES_tradnl" sz="2000" dirty="0"/>
                  <a:t>	</a:t>
                </a:r>
                <a:r>
                  <a:rPr lang="es-ES_tradnl" sz="2000" dirty="0" smtClean="0"/>
                  <a:t>        Consumo </a:t>
                </a:r>
                <a:r>
                  <a:rPr lang="es-ES_tradnl" sz="2000" dirty="0"/>
                  <a:t>Máximo </a:t>
                </a:r>
                <a:r>
                  <a:rPr lang="es-ES_tradnl" sz="2000" dirty="0" smtClean="0"/>
                  <a:t>Horario</a:t>
                </a:r>
                <a:endParaRPr lang="es-EC" sz="2000" b="1" i="1" dirty="0" smtClean="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605" t="-1626"/>
                </a:stretch>
              </a:blipFill>
            </p:spPr>
            <p:txBody>
              <a:bodyPr/>
              <a:lstStyle/>
              <a:p>
                <a:r>
                  <a:rPr lang="es-EC">
                    <a:noFill/>
                  </a:rPr>
                  <a:t> </a:t>
                </a:r>
              </a:p>
            </p:txBody>
          </p:sp>
        </mc:Fallback>
      </mc:AlternateContent>
      <p:graphicFrame>
        <p:nvGraphicFramePr>
          <p:cNvPr id="4" name="Tabla 3"/>
          <p:cNvGraphicFramePr>
            <a:graphicFrameLocks noGrp="1"/>
          </p:cNvGraphicFramePr>
          <p:nvPr>
            <p:extLst>
              <p:ext uri="{D42A27DB-BD31-4B8C-83A1-F6EECF244321}">
                <p14:modId xmlns:p14="http://schemas.microsoft.com/office/powerpoint/2010/main" val="3313908157"/>
              </p:ext>
            </p:extLst>
          </p:nvPr>
        </p:nvGraphicFramePr>
        <p:xfrm>
          <a:off x="6034963" y="982887"/>
          <a:ext cx="5727007" cy="4558104"/>
        </p:xfrm>
        <a:graphic>
          <a:graphicData uri="http://schemas.openxmlformats.org/drawingml/2006/table">
            <a:tbl>
              <a:tblPr firstRow="1" firstCol="1" bandRow="1">
                <a:tableStyleId>{93296810-A885-4BE3-A3E7-6D5BEEA58F35}</a:tableStyleId>
              </a:tblPr>
              <a:tblGrid>
                <a:gridCol w="2164939"/>
                <a:gridCol w="1897039"/>
                <a:gridCol w="1665029"/>
              </a:tblGrid>
              <a:tr h="352723">
                <a:tc gridSpan="3">
                  <a:txBody>
                    <a:bodyPr/>
                    <a:lstStyle/>
                    <a:p>
                      <a:pPr algn="ctr">
                        <a:lnSpc>
                          <a:spcPct val="115000"/>
                        </a:lnSpc>
                        <a:spcAft>
                          <a:spcPts val="0"/>
                        </a:spcAft>
                      </a:pPr>
                      <a:r>
                        <a:rPr lang="es-EC" sz="2000" b="1" dirty="0">
                          <a:solidFill>
                            <a:schemeClr val="tx1"/>
                          </a:solidFill>
                          <a:effectLst/>
                        </a:rPr>
                        <a:t>ZONA ALTA CENTRAL </a:t>
                      </a:r>
                      <a:endParaRPr lang="es-EC"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r>
              <a:tr h="352723">
                <a:tc>
                  <a:txBody>
                    <a:bodyPr/>
                    <a:lstStyle/>
                    <a:p>
                      <a:pPr>
                        <a:lnSpc>
                          <a:spcPct val="115000"/>
                        </a:lnSpc>
                        <a:spcAft>
                          <a:spcPts val="0"/>
                        </a:spcAft>
                      </a:pPr>
                      <a:r>
                        <a:rPr lang="es-EC" sz="1800">
                          <a:solidFill>
                            <a:schemeClr val="tx1"/>
                          </a:solidFill>
                          <a:effectLst/>
                        </a:rPr>
                        <a:t> </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2000" b="1">
                          <a:solidFill>
                            <a:schemeClr val="tx1"/>
                          </a:solidFill>
                          <a:effectLst/>
                        </a:rPr>
                        <a:t>2018</a:t>
                      </a:r>
                      <a:endParaRPr lang="es-EC"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2000" b="1" dirty="0">
                          <a:solidFill>
                            <a:schemeClr val="tx1"/>
                          </a:solidFill>
                          <a:effectLst/>
                        </a:rPr>
                        <a:t>2043</a:t>
                      </a:r>
                      <a:endParaRPr lang="es-EC"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2723">
                <a:tc>
                  <a:txBody>
                    <a:bodyPr/>
                    <a:lstStyle/>
                    <a:p>
                      <a:pPr>
                        <a:lnSpc>
                          <a:spcPct val="115000"/>
                        </a:lnSpc>
                        <a:spcAft>
                          <a:spcPts val="0"/>
                        </a:spcAft>
                      </a:pPr>
                      <a:r>
                        <a:rPr lang="es-EC" sz="1800" dirty="0">
                          <a:solidFill>
                            <a:schemeClr val="tx1"/>
                          </a:solidFill>
                          <a:effectLst/>
                        </a:rPr>
                        <a:t>Población </a:t>
                      </a:r>
                      <a:r>
                        <a:rPr lang="es-EC" sz="1800" dirty="0" smtClean="0">
                          <a:solidFill>
                            <a:schemeClr val="tx1"/>
                          </a:solidFill>
                          <a:effectLst/>
                        </a:rPr>
                        <a:t>(hab.)</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dirty="0">
                          <a:solidFill>
                            <a:schemeClr val="tx1"/>
                          </a:solidFill>
                          <a:effectLst/>
                        </a:rPr>
                        <a:t> </a:t>
                      </a:r>
                      <a:r>
                        <a:rPr lang="es-EC" sz="1800" dirty="0" smtClean="0">
                          <a:solidFill>
                            <a:schemeClr val="tx1"/>
                          </a:solidFill>
                          <a:effectLst/>
                        </a:rPr>
                        <a:t>8.873</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dirty="0" smtClean="0">
                          <a:solidFill>
                            <a:schemeClr val="tx1"/>
                          </a:solidFill>
                          <a:effectLst/>
                        </a:rPr>
                        <a:t>10.032</a:t>
                      </a:r>
                      <a:r>
                        <a:rPr lang="es-EC" sz="1800" dirty="0">
                          <a:solidFill>
                            <a:schemeClr val="tx1"/>
                          </a:solidFill>
                          <a:effectLst/>
                        </a:rPr>
                        <a:t> </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2723">
                <a:tc>
                  <a:txBody>
                    <a:bodyPr/>
                    <a:lstStyle/>
                    <a:p>
                      <a:pPr>
                        <a:lnSpc>
                          <a:spcPct val="115000"/>
                        </a:lnSpc>
                        <a:spcAft>
                          <a:spcPts val="0"/>
                        </a:spcAft>
                      </a:pPr>
                      <a:r>
                        <a:rPr lang="es-EC" sz="1800" dirty="0" smtClean="0">
                          <a:solidFill>
                            <a:schemeClr val="tx1"/>
                          </a:solidFill>
                          <a:effectLst/>
                        </a:rPr>
                        <a:t>Dotación (l/</a:t>
                      </a:r>
                      <a:r>
                        <a:rPr lang="es-EC" sz="1800" dirty="0" err="1" smtClean="0">
                          <a:solidFill>
                            <a:schemeClr val="tx1"/>
                          </a:solidFill>
                          <a:effectLst/>
                        </a:rPr>
                        <a:t>hab</a:t>
                      </a:r>
                      <a:r>
                        <a:rPr lang="es-EC" sz="1800" dirty="0" smtClean="0">
                          <a:solidFill>
                            <a:schemeClr val="tx1"/>
                          </a:solidFill>
                          <a:effectLst/>
                        </a:rPr>
                        <a:t>/</a:t>
                      </a:r>
                      <a:r>
                        <a:rPr lang="es-EC" sz="1800" dirty="0" err="1" smtClean="0">
                          <a:solidFill>
                            <a:schemeClr val="tx1"/>
                          </a:solidFill>
                          <a:effectLst/>
                        </a:rPr>
                        <a:t>dia</a:t>
                      </a:r>
                      <a:r>
                        <a:rPr lang="es-EC" sz="1800" dirty="0" smtClean="0">
                          <a:solidFill>
                            <a:schemeClr val="tx1"/>
                          </a:solidFill>
                          <a:effectLst/>
                        </a:rPr>
                        <a:t>)</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dirty="0">
                          <a:solidFill>
                            <a:schemeClr val="tx1"/>
                          </a:solidFill>
                          <a:effectLst/>
                        </a:rPr>
                        <a:t> </a:t>
                      </a:r>
                      <a:r>
                        <a:rPr lang="es-EC" sz="1800" dirty="0" smtClean="0">
                          <a:solidFill>
                            <a:schemeClr val="tx1"/>
                          </a:solidFill>
                          <a:effectLst/>
                        </a:rPr>
                        <a:t>242,5</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dirty="0">
                          <a:solidFill>
                            <a:schemeClr val="tx1"/>
                          </a:solidFill>
                          <a:effectLst/>
                        </a:rPr>
                        <a:t>220</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2723">
                <a:tc>
                  <a:txBody>
                    <a:bodyPr/>
                    <a:lstStyle/>
                    <a:p>
                      <a:pPr>
                        <a:lnSpc>
                          <a:spcPct val="115000"/>
                        </a:lnSpc>
                        <a:spcAft>
                          <a:spcPts val="0"/>
                        </a:spcAft>
                      </a:pPr>
                      <a:r>
                        <a:rPr lang="es-EC" sz="1800" dirty="0" err="1">
                          <a:solidFill>
                            <a:schemeClr val="tx1"/>
                          </a:solidFill>
                          <a:effectLst/>
                        </a:rPr>
                        <a:t>Qmd</a:t>
                      </a:r>
                      <a:r>
                        <a:rPr lang="es-EC" sz="1800" dirty="0">
                          <a:solidFill>
                            <a:schemeClr val="tx1"/>
                          </a:solidFill>
                          <a:effectLst/>
                        </a:rPr>
                        <a:t> (l/s)</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dirty="0" smtClean="0">
                          <a:solidFill>
                            <a:schemeClr val="tx1"/>
                          </a:solidFill>
                        </a:rPr>
                        <a:t>24,91</a:t>
                      </a:r>
                      <a:endParaRPr lang="es-EC" dirty="0">
                        <a:solidFill>
                          <a:schemeClr val="tx1"/>
                        </a:solidFill>
                      </a:endParaRPr>
                    </a:p>
                  </a:txBody>
                  <a:tcPr marL="68580" marR="68580" marT="0" marB="0" anchor="ctr"/>
                </a:tc>
                <a:tc>
                  <a:txBody>
                    <a:bodyPr/>
                    <a:lstStyle/>
                    <a:p>
                      <a:pPr algn="ctr">
                        <a:lnSpc>
                          <a:spcPct val="115000"/>
                        </a:lnSpc>
                        <a:spcAft>
                          <a:spcPts val="0"/>
                        </a:spcAft>
                      </a:pPr>
                      <a:r>
                        <a:rPr lang="es-EC" sz="1800" dirty="0" smtClean="0">
                          <a:solidFill>
                            <a:schemeClr val="tx1"/>
                          </a:solidFill>
                          <a:effectLst/>
                        </a:rPr>
                        <a:t>25,54</a:t>
                      </a:r>
                      <a:r>
                        <a:rPr lang="es-EC" sz="1800" dirty="0">
                          <a:solidFill>
                            <a:schemeClr val="tx1"/>
                          </a:solidFill>
                          <a:effectLst/>
                        </a:rPr>
                        <a:t> </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2723">
                <a:tc>
                  <a:txBody>
                    <a:bodyPr/>
                    <a:lstStyle/>
                    <a:p>
                      <a:pPr>
                        <a:lnSpc>
                          <a:spcPct val="115000"/>
                        </a:lnSpc>
                        <a:spcAft>
                          <a:spcPts val="0"/>
                        </a:spcAft>
                      </a:pPr>
                      <a:r>
                        <a:rPr lang="es-EC" sz="1800">
                          <a:solidFill>
                            <a:schemeClr val="tx1"/>
                          </a:solidFill>
                          <a:effectLst/>
                        </a:rPr>
                        <a:t>QMD  (l/s) </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dirty="0" smtClean="0">
                          <a:solidFill>
                            <a:schemeClr val="tx1"/>
                          </a:solidFill>
                        </a:rPr>
                        <a:t>32,38</a:t>
                      </a:r>
                      <a:endParaRPr lang="es-EC" dirty="0">
                        <a:solidFill>
                          <a:schemeClr val="tx1"/>
                        </a:solidFill>
                      </a:endParaRPr>
                    </a:p>
                  </a:txBody>
                  <a:tcPr marL="68580" marR="68580" marT="0" marB="0" anchor="ctr"/>
                </a:tc>
                <a:tc>
                  <a:txBody>
                    <a:bodyPr/>
                    <a:lstStyle/>
                    <a:p>
                      <a:pPr algn="ctr">
                        <a:lnSpc>
                          <a:spcPct val="115000"/>
                        </a:lnSpc>
                        <a:spcAft>
                          <a:spcPts val="0"/>
                        </a:spcAft>
                      </a:pPr>
                      <a:r>
                        <a:rPr lang="es-EC" sz="1800" dirty="0">
                          <a:solidFill>
                            <a:schemeClr val="tx1"/>
                          </a:solidFill>
                          <a:effectLst/>
                        </a:rPr>
                        <a:t> </a:t>
                      </a:r>
                      <a:r>
                        <a:rPr lang="es-EC" sz="1800" dirty="0" smtClean="0">
                          <a:solidFill>
                            <a:schemeClr val="tx1"/>
                          </a:solidFill>
                          <a:effectLst/>
                        </a:rPr>
                        <a:t>33,21</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2723">
                <a:tc>
                  <a:txBody>
                    <a:bodyPr/>
                    <a:lstStyle/>
                    <a:p>
                      <a:pPr>
                        <a:lnSpc>
                          <a:spcPct val="115000"/>
                        </a:lnSpc>
                        <a:spcAft>
                          <a:spcPts val="0"/>
                        </a:spcAft>
                      </a:pPr>
                      <a:r>
                        <a:rPr lang="es-EC" sz="1800">
                          <a:solidFill>
                            <a:schemeClr val="tx1"/>
                          </a:solidFill>
                          <a:effectLst/>
                        </a:rPr>
                        <a:t>QMH (l/s)</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dirty="0" smtClean="0">
                          <a:solidFill>
                            <a:schemeClr val="tx1"/>
                          </a:solidFill>
                          <a:effectLst/>
                        </a:rPr>
                        <a:t>54,80</a:t>
                      </a:r>
                      <a:r>
                        <a:rPr lang="es-EC" sz="1800" dirty="0">
                          <a:solidFill>
                            <a:schemeClr val="tx1"/>
                          </a:solidFill>
                          <a:effectLst/>
                        </a:rPr>
                        <a:t> </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dirty="0" smtClean="0">
                          <a:solidFill>
                            <a:schemeClr val="tx1"/>
                          </a:solidFill>
                          <a:effectLst/>
                        </a:rPr>
                        <a:t>56,20</a:t>
                      </a:r>
                      <a:r>
                        <a:rPr lang="es-EC" sz="1800" dirty="0">
                          <a:solidFill>
                            <a:schemeClr val="tx1"/>
                          </a:solidFill>
                          <a:effectLst/>
                        </a:rPr>
                        <a:t> </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2723">
                <a:tc gridSpan="3">
                  <a:txBody>
                    <a:bodyPr/>
                    <a:lstStyle/>
                    <a:p>
                      <a:pPr algn="ctr">
                        <a:lnSpc>
                          <a:spcPct val="115000"/>
                        </a:lnSpc>
                        <a:spcAft>
                          <a:spcPts val="0"/>
                        </a:spcAft>
                      </a:pPr>
                      <a:r>
                        <a:rPr lang="es-EC" sz="2000" dirty="0">
                          <a:solidFill>
                            <a:schemeClr val="tx1"/>
                          </a:solidFill>
                          <a:effectLst/>
                        </a:rPr>
                        <a:t>ZONA BAJA</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r>
              <a:tr h="352723">
                <a:tc>
                  <a:txBody>
                    <a:bodyPr/>
                    <a:lstStyle/>
                    <a:p>
                      <a:pPr>
                        <a:lnSpc>
                          <a:spcPct val="115000"/>
                        </a:lnSpc>
                        <a:spcAft>
                          <a:spcPts val="0"/>
                        </a:spcAft>
                      </a:pPr>
                      <a:r>
                        <a:rPr lang="es-EC" sz="1800" dirty="0">
                          <a:solidFill>
                            <a:schemeClr val="tx1"/>
                          </a:solidFill>
                          <a:effectLst/>
                        </a:rPr>
                        <a:t>Población </a:t>
                      </a:r>
                      <a:r>
                        <a:rPr lang="es-EC" sz="1800" dirty="0" smtClean="0">
                          <a:solidFill>
                            <a:schemeClr val="tx1"/>
                          </a:solidFill>
                          <a:effectLst/>
                        </a:rPr>
                        <a:t>(hab.)</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dirty="0">
                          <a:solidFill>
                            <a:schemeClr val="tx1"/>
                          </a:solidFill>
                          <a:effectLst/>
                        </a:rPr>
                        <a:t> </a:t>
                      </a:r>
                      <a:r>
                        <a:rPr lang="es-EC" sz="1800" dirty="0" smtClean="0">
                          <a:solidFill>
                            <a:schemeClr val="tx1"/>
                          </a:solidFill>
                          <a:effectLst/>
                        </a:rPr>
                        <a:t>8.766</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dirty="0" smtClean="0">
                          <a:solidFill>
                            <a:schemeClr val="tx1"/>
                          </a:solidFill>
                          <a:effectLst/>
                        </a:rPr>
                        <a:t>10.264</a:t>
                      </a:r>
                      <a:r>
                        <a:rPr lang="es-EC" sz="1800" dirty="0">
                          <a:solidFill>
                            <a:schemeClr val="tx1"/>
                          </a:solidFill>
                          <a:effectLst/>
                        </a:rPr>
                        <a:t> </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2723">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s-EC" sz="1800" dirty="0" smtClean="0">
                          <a:solidFill>
                            <a:schemeClr val="tx1"/>
                          </a:solidFill>
                          <a:effectLst/>
                        </a:rPr>
                        <a:t>Dotación </a:t>
                      </a:r>
                      <a:r>
                        <a:rPr lang="es-EC" sz="1800" dirty="0" smtClean="0">
                          <a:solidFill>
                            <a:schemeClr val="tx1"/>
                          </a:solidFill>
                          <a:effectLst/>
                        </a:rPr>
                        <a:t>(l/</a:t>
                      </a:r>
                      <a:r>
                        <a:rPr lang="es-EC" sz="1800" dirty="0" err="1" smtClean="0">
                          <a:solidFill>
                            <a:schemeClr val="tx1"/>
                          </a:solidFill>
                          <a:effectLst/>
                        </a:rPr>
                        <a:t>hab</a:t>
                      </a:r>
                      <a:r>
                        <a:rPr lang="es-EC" sz="1800" dirty="0" smtClean="0">
                          <a:solidFill>
                            <a:schemeClr val="tx1"/>
                          </a:solidFill>
                          <a:effectLst/>
                        </a:rPr>
                        <a:t>/</a:t>
                      </a:r>
                      <a:r>
                        <a:rPr lang="es-EC" sz="1800" dirty="0" err="1" smtClean="0">
                          <a:solidFill>
                            <a:schemeClr val="tx1"/>
                          </a:solidFill>
                          <a:effectLst/>
                        </a:rPr>
                        <a:t>dia</a:t>
                      </a:r>
                      <a:r>
                        <a:rPr lang="es-EC" sz="1800" dirty="0" smtClean="0">
                          <a:solidFill>
                            <a:schemeClr val="tx1"/>
                          </a:solidFill>
                          <a:effectLst/>
                        </a:rPr>
                        <a:t>)</a:t>
                      </a:r>
                      <a:endParaRPr lang="es-EC"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dirty="0">
                          <a:solidFill>
                            <a:schemeClr val="tx1"/>
                          </a:solidFill>
                          <a:effectLst/>
                        </a:rPr>
                        <a:t> </a:t>
                      </a:r>
                      <a:r>
                        <a:rPr lang="es-EC" sz="1800" dirty="0" smtClean="0">
                          <a:solidFill>
                            <a:schemeClr val="tx1"/>
                          </a:solidFill>
                          <a:effectLst/>
                        </a:rPr>
                        <a:t>242,5</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dirty="0">
                          <a:solidFill>
                            <a:schemeClr val="tx1"/>
                          </a:solidFill>
                          <a:effectLst/>
                        </a:rPr>
                        <a:t>220</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2723">
                <a:tc>
                  <a:txBody>
                    <a:bodyPr/>
                    <a:lstStyle/>
                    <a:p>
                      <a:pPr>
                        <a:lnSpc>
                          <a:spcPct val="115000"/>
                        </a:lnSpc>
                        <a:spcAft>
                          <a:spcPts val="0"/>
                        </a:spcAft>
                      </a:pPr>
                      <a:r>
                        <a:rPr lang="es-EC" sz="1800">
                          <a:solidFill>
                            <a:schemeClr val="tx1"/>
                          </a:solidFill>
                          <a:effectLst/>
                        </a:rPr>
                        <a:t>Qmd (l/s)</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dirty="0" smtClean="0">
                          <a:solidFill>
                            <a:schemeClr val="tx1"/>
                          </a:solidFill>
                          <a:effectLst/>
                        </a:rPr>
                        <a:t>24,61</a:t>
                      </a:r>
                      <a:r>
                        <a:rPr lang="es-EC" sz="1800" dirty="0">
                          <a:solidFill>
                            <a:schemeClr val="tx1"/>
                          </a:solidFill>
                          <a:effectLst/>
                        </a:rPr>
                        <a:t> </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dirty="0" smtClean="0">
                          <a:solidFill>
                            <a:schemeClr val="tx1"/>
                          </a:solidFill>
                          <a:effectLst/>
                        </a:rPr>
                        <a:t>26,14</a:t>
                      </a:r>
                      <a:r>
                        <a:rPr lang="es-EC" sz="1800" dirty="0">
                          <a:solidFill>
                            <a:schemeClr val="tx1"/>
                          </a:solidFill>
                          <a:effectLst/>
                        </a:rPr>
                        <a:t> </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2723">
                <a:tc>
                  <a:txBody>
                    <a:bodyPr/>
                    <a:lstStyle/>
                    <a:p>
                      <a:pPr>
                        <a:lnSpc>
                          <a:spcPct val="115000"/>
                        </a:lnSpc>
                        <a:spcAft>
                          <a:spcPts val="0"/>
                        </a:spcAft>
                      </a:pPr>
                      <a:r>
                        <a:rPr lang="es-EC" sz="1800">
                          <a:solidFill>
                            <a:schemeClr val="tx1"/>
                          </a:solidFill>
                          <a:effectLst/>
                        </a:rPr>
                        <a:t>QMD  (l/s) </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dirty="0">
                          <a:solidFill>
                            <a:schemeClr val="tx1"/>
                          </a:solidFill>
                          <a:effectLst/>
                        </a:rPr>
                        <a:t> </a:t>
                      </a:r>
                      <a:r>
                        <a:rPr lang="es-EC" sz="1800" dirty="0" smtClean="0">
                          <a:solidFill>
                            <a:schemeClr val="tx1"/>
                          </a:solidFill>
                          <a:effectLst/>
                        </a:rPr>
                        <a:t>31,99</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dirty="0">
                          <a:solidFill>
                            <a:schemeClr val="tx1"/>
                          </a:solidFill>
                          <a:effectLst/>
                        </a:rPr>
                        <a:t> </a:t>
                      </a:r>
                      <a:r>
                        <a:rPr lang="es-EC" sz="1800" dirty="0" smtClean="0">
                          <a:solidFill>
                            <a:schemeClr val="tx1"/>
                          </a:solidFill>
                          <a:effectLst/>
                        </a:rPr>
                        <a:t>33,98</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5428">
                <a:tc>
                  <a:txBody>
                    <a:bodyPr/>
                    <a:lstStyle/>
                    <a:p>
                      <a:pPr>
                        <a:lnSpc>
                          <a:spcPct val="115000"/>
                        </a:lnSpc>
                        <a:spcAft>
                          <a:spcPts val="0"/>
                        </a:spcAft>
                      </a:pPr>
                      <a:r>
                        <a:rPr lang="es-EC" sz="1800">
                          <a:solidFill>
                            <a:schemeClr val="tx1"/>
                          </a:solidFill>
                          <a:effectLst/>
                        </a:rPr>
                        <a:t>QMH (l/s)</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dirty="0">
                          <a:solidFill>
                            <a:schemeClr val="tx1"/>
                          </a:solidFill>
                          <a:effectLst/>
                        </a:rPr>
                        <a:t> </a:t>
                      </a:r>
                      <a:r>
                        <a:rPr lang="es-EC" sz="1800" dirty="0" smtClean="0">
                          <a:solidFill>
                            <a:schemeClr val="tx1"/>
                          </a:solidFill>
                          <a:effectLst/>
                        </a:rPr>
                        <a:t>54,13</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dirty="0" smtClean="0">
                          <a:solidFill>
                            <a:schemeClr val="tx1"/>
                          </a:solidFill>
                          <a:effectLst/>
                        </a:rPr>
                        <a:t>57,50</a:t>
                      </a:r>
                      <a:r>
                        <a:rPr lang="es-EC" sz="1800" dirty="0">
                          <a:solidFill>
                            <a:schemeClr val="tx1"/>
                          </a:solidFill>
                          <a:effectLst/>
                        </a:rPr>
                        <a:t> </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040434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t>MODELACIÓN HIDRÁULICA</a:t>
            </a:r>
            <a:endParaRPr lang="es-EC"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997903355"/>
              </p:ext>
            </p:extLst>
          </p:nvPr>
        </p:nvGraphicFramePr>
        <p:xfrm>
          <a:off x="4809699" y="1005434"/>
          <a:ext cx="6736308" cy="4440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701281" y="1096432"/>
            <a:ext cx="3406252" cy="2483818"/>
          </a:xfrm>
          <a:prstGeom prst="rect">
            <a:avLst/>
          </a:prstGeom>
        </p:spPr>
      </p:pic>
      <p:pic>
        <p:nvPicPr>
          <p:cNvPr id="7" name="Imagen 6"/>
          <p:cNvPicPr>
            <a:picLocks noChangeAspect="1"/>
          </p:cNvPicPr>
          <p:nvPr/>
        </p:nvPicPr>
        <p:blipFill>
          <a:blip r:embed="rId8"/>
          <a:stretch>
            <a:fillRect/>
          </a:stretch>
        </p:blipFill>
        <p:spPr>
          <a:xfrm>
            <a:off x="299368" y="3580250"/>
            <a:ext cx="4510331" cy="2397145"/>
          </a:xfrm>
          <a:prstGeom prst="rect">
            <a:avLst/>
          </a:prstGeom>
        </p:spPr>
      </p:pic>
    </p:spTree>
    <p:extLst>
      <p:ext uri="{BB962C8B-B14F-4D97-AF65-F5344CB8AC3E}">
        <p14:creationId xmlns:p14="http://schemas.microsoft.com/office/powerpoint/2010/main" val="41671966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t>ZONA ALTA CENTRAL</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855485291"/>
              </p:ext>
            </p:extLst>
          </p:nvPr>
        </p:nvGraphicFramePr>
        <p:xfrm>
          <a:off x="4748647" y="871239"/>
          <a:ext cx="7138551" cy="4640918"/>
        </p:xfrm>
        <a:graphic>
          <a:graphicData uri="http://schemas.openxmlformats.org/drawingml/2006/table">
            <a:tbl>
              <a:tblPr firstRow="1" firstCol="1" bandRow="1">
                <a:tableStyleId>{93296810-A885-4BE3-A3E7-6D5BEEA58F35}</a:tableStyleId>
              </a:tblPr>
              <a:tblGrid>
                <a:gridCol w="5100893"/>
                <a:gridCol w="2037658"/>
              </a:tblGrid>
              <a:tr h="331264">
                <a:tc>
                  <a:txBody>
                    <a:bodyPr/>
                    <a:lstStyle/>
                    <a:p>
                      <a:pPr>
                        <a:lnSpc>
                          <a:spcPct val="115000"/>
                        </a:lnSpc>
                        <a:spcBef>
                          <a:spcPts val="300"/>
                        </a:spcBef>
                        <a:spcAft>
                          <a:spcPts val="300"/>
                        </a:spcAft>
                      </a:pPr>
                      <a:r>
                        <a:rPr lang="es-ES_tradnl" sz="1800" dirty="0">
                          <a:effectLst/>
                        </a:rPr>
                        <a:t>Área </a:t>
                      </a:r>
                      <a:r>
                        <a:rPr lang="es-EC" sz="1800" dirty="0">
                          <a:effectLst/>
                        </a:rPr>
                        <a:t>[ha]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s-ES_tradnl" sz="1800">
                          <a:effectLst/>
                        </a:rPr>
                        <a:t>73,10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1264">
                <a:tc>
                  <a:txBody>
                    <a:bodyPr/>
                    <a:lstStyle/>
                    <a:p>
                      <a:pPr>
                        <a:lnSpc>
                          <a:spcPct val="115000"/>
                        </a:lnSpc>
                        <a:spcBef>
                          <a:spcPts val="300"/>
                        </a:spcBef>
                        <a:spcAft>
                          <a:spcPts val="300"/>
                        </a:spcAft>
                      </a:pPr>
                      <a:r>
                        <a:rPr lang="es-ES_tradnl" sz="1800">
                          <a:effectLst/>
                        </a:rPr>
                        <a:t>Longitud tuberías red de distribución  </a:t>
                      </a:r>
                      <a:r>
                        <a:rPr lang="es-EC" sz="1800">
                          <a:effectLst/>
                        </a:rPr>
                        <a:t>[km]</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s-ES_tradnl" sz="1800">
                          <a:effectLst/>
                        </a:rPr>
                        <a:t>19,30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64139">
                <a:tc>
                  <a:txBody>
                    <a:bodyPr/>
                    <a:lstStyle/>
                    <a:p>
                      <a:pPr>
                        <a:lnSpc>
                          <a:spcPct val="115000"/>
                        </a:lnSpc>
                        <a:spcBef>
                          <a:spcPts val="300"/>
                        </a:spcBef>
                        <a:spcAft>
                          <a:spcPts val="300"/>
                        </a:spcAft>
                      </a:pPr>
                      <a:r>
                        <a:rPr lang="es-ES_tradnl" sz="1800">
                          <a:effectLst/>
                        </a:rPr>
                        <a:t>Nivel máximo de operación tanque Palestina </a:t>
                      </a:r>
                      <a:r>
                        <a:rPr lang="es-EC" sz="1800">
                          <a:effectLst/>
                        </a:rPr>
                        <a:t>[msnm]</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s-ES_tradnl" sz="1800">
                          <a:effectLst/>
                        </a:rPr>
                        <a:t>1000,15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64139">
                <a:tc>
                  <a:txBody>
                    <a:bodyPr/>
                    <a:lstStyle/>
                    <a:p>
                      <a:pPr>
                        <a:lnSpc>
                          <a:spcPct val="115000"/>
                        </a:lnSpc>
                        <a:spcBef>
                          <a:spcPts val="300"/>
                        </a:spcBef>
                        <a:spcAft>
                          <a:spcPts val="300"/>
                        </a:spcAft>
                      </a:pPr>
                      <a:r>
                        <a:rPr lang="es-ES_tradnl" sz="1800">
                          <a:effectLst/>
                        </a:rPr>
                        <a:t>Nivel mínimo de operación tanque Palestina </a:t>
                      </a:r>
                      <a:r>
                        <a:rPr lang="es-EC" sz="1800">
                          <a:effectLst/>
                        </a:rPr>
                        <a:t>[msnm]</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s-ES_tradnl" sz="1800">
                          <a:effectLst/>
                        </a:rPr>
                        <a:t>996,00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1264">
                <a:tc>
                  <a:txBody>
                    <a:bodyPr/>
                    <a:lstStyle/>
                    <a:p>
                      <a:pPr>
                        <a:lnSpc>
                          <a:spcPct val="115000"/>
                        </a:lnSpc>
                        <a:spcBef>
                          <a:spcPts val="300"/>
                        </a:spcBef>
                        <a:spcAft>
                          <a:spcPts val="300"/>
                        </a:spcAft>
                      </a:pPr>
                      <a:r>
                        <a:rPr lang="es-ES_tradnl" sz="1800">
                          <a:effectLst/>
                        </a:rPr>
                        <a:t>Población año 2018 </a:t>
                      </a:r>
                      <a:r>
                        <a:rPr lang="es-EC" sz="1800">
                          <a:effectLst/>
                        </a:rPr>
                        <a:t>[hab]</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s-ES_tradnl" sz="1800">
                          <a:effectLst/>
                        </a:rPr>
                        <a:t>8.873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1264">
                <a:tc>
                  <a:txBody>
                    <a:bodyPr/>
                    <a:lstStyle/>
                    <a:p>
                      <a:pPr>
                        <a:lnSpc>
                          <a:spcPct val="115000"/>
                        </a:lnSpc>
                        <a:spcBef>
                          <a:spcPts val="300"/>
                        </a:spcBef>
                        <a:spcAft>
                          <a:spcPts val="300"/>
                        </a:spcAft>
                      </a:pPr>
                      <a:r>
                        <a:rPr lang="es-ES_tradnl" sz="1800">
                          <a:effectLst/>
                        </a:rPr>
                        <a:t>Población año 2043  </a:t>
                      </a:r>
                      <a:r>
                        <a:rPr lang="es-EC" sz="1800">
                          <a:effectLst/>
                        </a:rPr>
                        <a:t>[hab]</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s-ES_tradnl" sz="1800">
                          <a:effectLst/>
                        </a:rPr>
                        <a:t>10.032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1264">
                <a:tc gridSpan="2">
                  <a:txBody>
                    <a:bodyPr/>
                    <a:lstStyle/>
                    <a:p>
                      <a:pPr>
                        <a:lnSpc>
                          <a:spcPct val="115000"/>
                        </a:lnSpc>
                        <a:spcBef>
                          <a:spcPts val="300"/>
                        </a:spcBef>
                        <a:spcAft>
                          <a:spcPts val="300"/>
                        </a:spcAft>
                      </a:pPr>
                      <a:r>
                        <a:rPr lang="es-ES_tradnl" sz="1800">
                          <a:effectLst/>
                        </a:rPr>
                        <a:t>Caudales de diseño  año 2018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r>
              <a:tr h="331264">
                <a:tc>
                  <a:txBody>
                    <a:bodyPr/>
                    <a:lstStyle/>
                    <a:p>
                      <a:pPr>
                        <a:lnSpc>
                          <a:spcPct val="115000"/>
                        </a:lnSpc>
                        <a:spcBef>
                          <a:spcPts val="300"/>
                        </a:spcBef>
                        <a:spcAft>
                          <a:spcPts val="300"/>
                        </a:spcAft>
                      </a:pPr>
                      <a:r>
                        <a:rPr lang="es-ES_tradnl" sz="1800" dirty="0">
                          <a:effectLst/>
                        </a:rPr>
                        <a:t>QMH – Caudal máximo </a:t>
                      </a:r>
                      <a:r>
                        <a:rPr lang="es-ES_tradnl" sz="1800" dirty="0" smtClean="0">
                          <a:effectLst/>
                        </a:rPr>
                        <a:t>horario + incendio </a:t>
                      </a:r>
                      <a:r>
                        <a:rPr lang="es-EC" sz="1800" dirty="0">
                          <a:effectLst/>
                        </a:rPr>
                        <a:t>[l/s]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s-ES_tradnl" sz="1800" dirty="0" smtClean="0">
                          <a:effectLst/>
                        </a:rPr>
                        <a:t>64,80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1264">
                <a:tc>
                  <a:txBody>
                    <a:bodyPr/>
                    <a:lstStyle/>
                    <a:p>
                      <a:pPr>
                        <a:lnSpc>
                          <a:spcPct val="115000"/>
                        </a:lnSpc>
                        <a:spcBef>
                          <a:spcPts val="300"/>
                        </a:spcBef>
                        <a:spcAft>
                          <a:spcPts val="300"/>
                        </a:spcAft>
                      </a:pPr>
                      <a:r>
                        <a:rPr lang="es-ES_tradnl" sz="1800">
                          <a:effectLst/>
                        </a:rPr>
                        <a:t>Qmin – caudal mínimo </a:t>
                      </a:r>
                      <a:r>
                        <a:rPr lang="es-EC" sz="1800">
                          <a:effectLst/>
                        </a:rPr>
                        <a:t>[l/s]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s-ES_tradnl" sz="1800">
                          <a:effectLst/>
                        </a:rPr>
                        <a:t>6,23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1264">
                <a:tc gridSpan="2">
                  <a:txBody>
                    <a:bodyPr/>
                    <a:lstStyle/>
                    <a:p>
                      <a:pPr>
                        <a:lnSpc>
                          <a:spcPct val="115000"/>
                        </a:lnSpc>
                        <a:spcBef>
                          <a:spcPts val="300"/>
                        </a:spcBef>
                        <a:spcAft>
                          <a:spcPts val="300"/>
                        </a:spcAft>
                      </a:pPr>
                      <a:r>
                        <a:rPr lang="es-ES_tradnl" sz="1800">
                          <a:effectLst/>
                        </a:rPr>
                        <a:t>Caudales de diseño año 2043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r>
              <a:tr h="331264">
                <a:tc>
                  <a:txBody>
                    <a:bodyPr/>
                    <a:lstStyle/>
                    <a:p>
                      <a:pPr>
                        <a:lnSpc>
                          <a:spcPct val="115000"/>
                        </a:lnSpc>
                        <a:spcBef>
                          <a:spcPts val="300"/>
                        </a:spcBef>
                        <a:spcAft>
                          <a:spcPts val="300"/>
                        </a:spcAft>
                      </a:pPr>
                      <a:r>
                        <a:rPr lang="es-ES_tradnl" sz="1800" dirty="0">
                          <a:effectLst/>
                        </a:rPr>
                        <a:t>QMH – Caudal máximo horario </a:t>
                      </a:r>
                      <a:r>
                        <a:rPr lang="es-ES_tradnl" sz="1800" dirty="0" smtClean="0">
                          <a:effectLst/>
                        </a:rPr>
                        <a:t>+ incendio </a:t>
                      </a:r>
                      <a:r>
                        <a:rPr lang="es-EC" sz="1800" dirty="0" smtClean="0">
                          <a:effectLst/>
                        </a:rPr>
                        <a:t>[l/s</a:t>
                      </a:r>
                      <a:r>
                        <a:rPr lang="es-EC" sz="1800" dirty="0">
                          <a:effectLst/>
                        </a:rPr>
                        <a:t>]</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s-ES_tradnl" sz="1800" dirty="0" smtClean="0">
                          <a:effectLst/>
                        </a:rPr>
                        <a:t>66,20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1264">
                <a:tc>
                  <a:txBody>
                    <a:bodyPr/>
                    <a:lstStyle/>
                    <a:p>
                      <a:pPr>
                        <a:lnSpc>
                          <a:spcPct val="115000"/>
                        </a:lnSpc>
                        <a:spcBef>
                          <a:spcPts val="300"/>
                        </a:spcBef>
                        <a:spcAft>
                          <a:spcPts val="300"/>
                        </a:spcAft>
                      </a:pPr>
                      <a:r>
                        <a:rPr lang="es-ES_tradnl" sz="1800">
                          <a:effectLst/>
                        </a:rPr>
                        <a:t>Qmin – caudal mínimo </a:t>
                      </a:r>
                      <a:r>
                        <a:rPr lang="es-EC" sz="1800">
                          <a:effectLst/>
                        </a:rPr>
                        <a:t>[l/s]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s-ES_tradnl" sz="1800" dirty="0">
                          <a:effectLst/>
                        </a:rPr>
                        <a:t>6,39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5" name="Imagen 4"/>
          <p:cNvPicPr/>
          <p:nvPr/>
        </p:nvPicPr>
        <p:blipFill>
          <a:blip r:embed="rId2"/>
          <a:stretch>
            <a:fillRect/>
          </a:stretch>
        </p:blipFill>
        <p:spPr>
          <a:xfrm>
            <a:off x="377825" y="584200"/>
            <a:ext cx="3943350" cy="5200650"/>
          </a:xfrm>
          <a:prstGeom prst="rect">
            <a:avLst/>
          </a:prstGeom>
          <a:ln w="9525" cap="flat" cmpd="sng" algn="ctr">
            <a:solidFill>
              <a:srgbClr val="E7E6E6">
                <a:lumMod val="90000"/>
              </a:srgbClr>
            </a:solidFill>
            <a:prstDash val="solid"/>
            <a:round/>
            <a:headEnd type="none" w="med" len="med"/>
            <a:tailEnd type="none" w="med" len="med"/>
          </a:ln>
        </p:spPr>
      </p:pic>
      <p:sp>
        <p:nvSpPr>
          <p:cNvPr id="6" name="Rectángulo 5"/>
          <p:cNvSpPr/>
          <p:nvPr/>
        </p:nvSpPr>
        <p:spPr>
          <a:xfrm>
            <a:off x="673498" y="5784850"/>
            <a:ext cx="3555204" cy="369332"/>
          </a:xfrm>
          <a:prstGeom prst="rect">
            <a:avLst/>
          </a:prstGeom>
        </p:spPr>
        <p:txBody>
          <a:bodyPr wrap="none">
            <a:spAutoFit/>
          </a:bodyPr>
          <a:lstStyle/>
          <a:p>
            <a:r>
              <a:rPr lang="es-ES_tradnl" i="1" dirty="0" smtClean="0">
                <a:latin typeface="Times New Roman" panose="02020603050405020304" pitchFamily="18" charset="0"/>
                <a:ea typeface="Calibri" panose="020F0502020204030204" pitchFamily="34" charset="0"/>
              </a:rPr>
              <a:t>Diámetro tuberías </a:t>
            </a:r>
            <a:r>
              <a:rPr lang="es-ES_tradnl" i="1" dirty="0">
                <a:latin typeface="Times New Roman" panose="02020603050405020304" pitchFamily="18" charset="0"/>
                <a:ea typeface="Calibri" panose="020F0502020204030204" pitchFamily="34" charset="0"/>
              </a:rPr>
              <a:t>zona alta central</a:t>
            </a:r>
            <a:r>
              <a:rPr lang="es-ES_tradnl" dirty="0">
                <a:latin typeface="Times New Roman" panose="02020603050405020304" pitchFamily="18" charset="0"/>
                <a:ea typeface="Calibri" panose="020F0502020204030204" pitchFamily="34" charset="0"/>
              </a:rPr>
              <a:t> </a:t>
            </a:r>
            <a:endParaRPr lang="es-EC" dirty="0"/>
          </a:p>
        </p:txBody>
      </p:sp>
    </p:spTree>
    <p:extLst>
      <p:ext uri="{BB962C8B-B14F-4D97-AF65-F5344CB8AC3E}">
        <p14:creationId xmlns:p14="http://schemas.microsoft.com/office/powerpoint/2010/main" val="871129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39425" y="0"/>
            <a:ext cx="7334042" cy="584200"/>
          </a:xfrm>
        </p:spPr>
        <p:txBody>
          <a:bodyPr/>
          <a:lstStyle/>
          <a:p>
            <a:r>
              <a:rPr lang="es-EC" dirty="0" smtClean="0"/>
              <a:t>RESULTADOS ZONA ALTA CENTRAL</a:t>
            </a:r>
            <a:endParaRPr lang="es-EC" dirty="0"/>
          </a:p>
        </p:txBody>
      </p:sp>
      <p:pic>
        <p:nvPicPr>
          <p:cNvPr id="4" name="Marcador de contenido 3"/>
          <p:cNvPicPr>
            <a:picLocks noGrp="1"/>
          </p:cNvPicPr>
          <p:nvPr>
            <p:ph idx="1"/>
          </p:nvPr>
        </p:nvPicPr>
        <p:blipFill>
          <a:blip r:embed="rId2"/>
          <a:stretch>
            <a:fillRect/>
          </a:stretch>
        </p:blipFill>
        <p:spPr>
          <a:xfrm>
            <a:off x="1767188" y="681192"/>
            <a:ext cx="4124325" cy="5172075"/>
          </a:xfrm>
          <a:prstGeom prst="rect">
            <a:avLst/>
          </a:prstGeom>
          <a:ln w="9525" cap="flat" cmpd="sng" algn="ctr">
            <a:solidFill>
              <a:srgbClr val="E7E6E6">
                <a:lumMod val="90000"/>
              </a:srgbClr>
            </a:solidFill>
            <a:prstDash val="solid"/>
            <a:round/>
            <a:headEnd type="none" w="med" len="med"/>
            <a:tailEnd type="none" w="med" len="med"/>
          </a:ln>
        </p:spPr>
      </p:pic>
      <p:pic>
        <p:nvPicPr>
          <p:cNvPr id="5" name="Imagen 4"/>
          <p:cNvPicPr/>
          <p:nvPr/>
        </p:nvPicPr>
        <p:blipFill rotWithShape="1">
          <a:blip r:embed="rId3"/>
          <a:srcRect b="1999"/>
          <a:stretch/>
        </p:blipFill>
        <p:spPr>
          <a:xfrm>
            <a:off x="7842966" y="700220"/>
            <a:ext cx="3924300" cy="5134020"/>
          </a:xfrm>
          <a:prstGeom prst="rect">
            <a:avLst/>
          </a:prstGeom>
          <a:ln w="9525" cap="flat" cmpd="sng" algn="ctr">
            <a:solidFill>
              <a:srgbClr val="E7E6E6">
                <a:lumMod val="90000"/>
              </a:srgbClr>
            </a:solidFill>
            <a:prstDash val="solid"/>
            <a:round/>
            <a:headEnd type="none" w="med" len="med"/>
            <a:tailEnd type="none" w="med" len="med"/>
          </a:ln>
        </p:spPr>
      </p:pic>
      <p:sp>
        <p:nvSpPr>
          <p:cNvPr id="6" name="Título 1"/>
          <p:cNvSpPr txBox="1">
            <a:spLocks/>
          </p:cNvSpPr>
          <p:nvPr/>
        </p:nvSpPr>
        <p:spPr>
          <a:xfrm>
            <a:off x="386915" y="2311400"/>
            <a:ext cx="7334042" cy="584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s-EC" sz="2000" dirty="0" smtClean="0"/>
              <a:t>Estado </a:t>
            </a:r>
          </a:p>
          <a:p>
            <a:r>
              <a:rPr lang="es-EC" sz="2000" dirty="0" smtClean="0"/>
              <a:t>Dinámico</a:t>
            </a:r>
          </a:p>
          <a:p>
            <a:r>
              <a:rPr lang="es-EC" sz="2000" dirty="0" smtClean="0"/>
              <a:t>2043</a:t>
            </a:r>
            <a:endParaRPr lang="es-EC" sz="2000" dirty="0"/>
          </a:p>
        </p:txBody>
      </p:sp>
      <p:sp>
        <p:nvSpPr>
          <p:cNvPr id="7" name="Título 1"/>
          <p:cNvSpPr txBox="1">
            <a:spLocks/>
          </p:cNvSpPr>
          <p:nvPr/>
        </p:nvSpPr>
        <p:spPr>
          <a:xfrm>
            <a:off x="6508315" y="2311400"/>
            <a:ext cx="7334042" cy="584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s-EC" sz="2000" dirty="0" smtClean="0"/>
              <a:t>Estado </a:t>
            </a:r>
          </a:p>
          <a:p>
            <a:r>
              <a:rPr lang="es-EC" sz="2000" dirty="0" smtClean="0"/>
              <a:t>Estático</a:t>
            </a:r>
          </a:p>
          <a:p>
            <a:r>
              <a:rPr lang="es-EC" sz="2000" dirty="0" smtClean="0"/>
              <a:t>2018</a:t>
            </a:r>
            <a:endParaRPr lang="es-EC" sz="2000" dirty="0"/>
          </a:p>
        </p:txBody>
      </p:sp>
    </p:spTree>
    <p:extLst>
      <p:ext uri="{BB962C8B-B14F-4D97-AF65-F5344CB8AC3E}">
        <p14:creationId xmlns:p14="http://schemas.microsoft.com/office/powerpoint/2010/main" val="37878378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t>ZONA BAJA</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35691680"/>
              </p:ext>
            </p:extLst>
          </p:nvPr>
        </p:nvGraphicFramePr>
        <p:xfrm>
          <a:off x="5573567" y="760951"/>
          <a:ext cx="6326512" cy="4975112"/>
        </p:xfrm>
        <a:graphic>
          <a:graphicData uri="http://schemas.openxmlformats.org/drawingml/2006/table">
            <a:tbl>
              <a:tblPr firstRow="1" firstCol="1" bandRow="1">
                <a:tableStyleId>{93296810-A885-4BE3-A3E7-6D5BEEA58F35}</a:tableStyleId>
              </a:tblPr>
              <a:tblGrid>
                <a:gridCol w="4870512"/>
                <a:gridCol w="1456000"/>
              </a:tblGrid>
              <a:tr h="317108">
                <a:tc>
                  <a:txBody>
                    <a:bodyPr/>
                    <a:lstStyle/>
                    <a:p>
                      <a:pPr>
                        <a:lnSpc>
                          <a:spcPct val="115000"/>
                        </a:lnSpc>
                        <a:spcBef>
                          <a:spcPts val="300"/>
                        </a:spcBef>
                        <a:spcAft>
                          <a:spcPts val="300"/>
                        </a:spcAft>
                      </a:pPr>
                      <a:r>
                        <a:rPr lang="es-ES_tradnl" sz="1800" dirty="0">
                          <a:effectLst/>
                        </a:rPr>
                        <a:t>Área </a:t>
                      </a:r>
                      <a:r>
                        <a:rPr lang="es-EC" sz="1800" dirty="0">
                          <a:effectLst/>
                        </a:rPr>
                        <a:t>[ha]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s-ES_tradnl" sz="1800">
                          <a:effectLst/>
                        </a:rPr>
                        <a:t>125,387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17108">
                <a:tc>
                  <a:txBody>
                    <a:bodyPr/>
                    <a:lstStyle/>
                    <a:p>
                      <a:pPr>
                        <a:lnSpc>
                          <a:spcPct val="115000"/>
                        </a:lnSpc>
                        <a:spcBef>
                          <a:spcPts val="300"/>
                        </a:spcBef>
                        <a:spcAft>
                          <a:spcPts val="300"/>
                        </a:spcAft>
                      </a:pPr>
                      <a:r>
                        <a:rPr lang="es-ES_tradnl" sz="1800">
                          <a:effectLst/>
                        </a:rPr>
                        <a:t>Longitud tuberías red de distribución  </a:t>
                      </a:r>
                      <a:r>
                        <a:rPr lang="es-EC" sz="1800">
                          <a:effectLst/>
                        </a:rPr>
                        <a:t>[km]</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s-ES_tradnl" sz="1800">
                          <a:effectLst/>
                        </a:rPr>
                        <a:t>26,36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801825">
                <a:tc>
                  <a:txBody>
                    <a:bodyPr/>
                    <a:lstStyle/>
                    <a:p>
                      <a:pPr>
                        <a:lnSpc>
                          <a:spcPct val="150000"/>
                        </a:lnSpc>
                        <a:spcAft>
                          <a:spcPts val="0"/>
                        </a:spcAft>
                      </a:pPr>
                      <a:r>
                        <a:rPr lang="es-ES_tradnl" sz="1800">
                          <a:effectLst/>
                        </a:rPr>
                        <a:t>Nivel máximo de operación tanque Constructora </a:t>
                      </a:r>
                      <a:r>
                        <a:rPr lang="es-EC" sz="1800">
                          <a:effectLst/>
                        </a:rPr>
                        <a:t>[msnm]</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s-ES_tradnl" sz="1800">
                          <a:effectLst/>
                        </a:rPr>
                        <a:t>976,92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801825">
                <a:tc>
                  <a:txBody>
                    <a:bodyPr/>
                    <a:lstStyle/>
                    <a:p>
                      <a:pPr>
                        <a:lnSpc>
                          <a:spcPct val="150000"/>
                        </a:lnSpc>
                        <a:spcAft>
                          <a:spcPts val="0"/>
                        </a:spcAft>
                      </a:pPr>
                      <a:r>
                        <a:rPr lang="es-ES_tradnl" sz="1800">
                          <a:effectLst/>
                        </a:rPr>
                        <a:t>Nivel mínimo de operación tanque Constructora </a:t>
                      </a:r>
                      <a:r>
                        <a:rPr lang="es-EC" sz="1800">
                          <a:effectLst/>
                        </a:rPr>
                        <a:t>[msnm]</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s-ES_tradnl" sz="1800">
                          <a:effectLst/>
                        </a:rPr>
                        <a:t>980,92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9056">
                <a:tc>
                  <a:txBody>
                    <a:bodyPr/>
                    <a:lstStyle/>
                    <a:p>
                      <a:pPr>
                        <a:lnSpc>
                          <a:spcPct val="150000"/>
                        </a:lnSpc>
                        <a:spcAft>
                          <a:spcPts val="0"/>
                        </a:spcAft>
                      </a:pPr>
                      <a:r>
                        <a:rPr lang="es-ES_tradnl" sz="1800">
                          <a:effectLst/>
                        </a:rPr>
                        <a:t>Población año 2018 </a:t>
                      </a:r>
                      <a:r>
                        <a:rPr lang="es-EC" sz="1800">
                          <a:effectLst/>
                        </a:rPr>
                        <a:t>[hab]</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s-ES_tradnl" sz="1800">
                          <a:effectLst/>
                        </a:rPr>
                        <a:t>8.766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9056">
                <a:tc>
                  <a:txBody>
                    <a:bodyPr/>
                    <a:lstStyle/>
                    <a:p>
                      <a:pPr>
                        <a:lnSpc>
                          <a:spcPct val="150000"/>
                        </a:lnSpc>
                        <a:spcAft>
                          <a:spcPts val="0"/>
                        </a:spcAft>
                      </a:pPr>
                      <a:r>
                        <a:rPr lang="es-ES_tradnl" sz="1800">
                          <a:effectLst/>
                        </a:rPr>
                        <a:t>Población año 2043  </a:t>
                      </a:r>
                      <a:r>
                        <a:rPr lang="es-EC" sz="1800">
                          <a:effectLst/>
                        </a:rPr>
                        <a:t>[hab]</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s-ES_tradnl" sz="1800">
                          <a:effectLst/>
                        </a:rPr>
                        <a:t>10.264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5072">
                <a:tc gridSpan="2">
                  <a:txBody>
                    <a:bodyPr/>
                    <a:lstStyle/>
                    <a:p>
                      <a:pPr>
                        <a:lnSpc>
                          <a:spcPct val="115000"/>
                        </a:lnSpc>
                        <a:spcBef>
                          <a:spcPts val="300"/>
                        </a:spcBef>
                        <a:spcAft>
                          <a:spcPts val="300"/>
                        </a:spcAft>
                      </a:pPr>
                      <a:r>
                        <a:rPr lang="es-ES_tradnl" sz="1800">
                          <a:effectLst/>
                        </a:rPr>
                        <a:t>Caudales de diseño  año 2018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r>
              <a:tr h="305072">
                <a:tc>
                  <a:txBody>
                    <a:bodyPr/>
                    <a:lstStyle/>
                    <a:p>
                      <a:pPr>
                        <a:lnSpc>
                          <a:spcPct val="115000"/>
                        </a:lnSpc>
                        <a:spcBef>
                          <a:spcPts val="300"/>
                        </a:spcBef>
                        <a:spcAft>
                          <a:spcPts val="300"/>
                        </a:spcAft>
                      </a:pPr>
                      <a:r>
                        <a:rPr lang="es-ES_tradnl" sz="1800" dirty="0">
                          <a:effectLst/>
                        </a:rPr>
                        <a:t>QMH – Caudal máximo horario </a:t>
                      </a:r>
                      <a:r>
                        <a:rPr lang="es-ES_tradnl" sz="1800" dirty="0" smtClean="0">
                          <a:effectLst/>
                        </a:rPr>
                        <a:t>+ Incendio </a:t>
                      </a:r>
                      <a:r>
                        <a:rPr lang="es-EC" sz="1800" dirty="0" smtClean="0">
                          <a:effectLst/>
                        </a:rPr>
                        <a:t>[l/s</a:t>
                      </a:r>
                      <a:r>
                        <a:rPr lang="es-EC" sz="1800" dirty="0">
                          <a:effectLst/>
                        </a:rPr>
                        <a:t>]</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s-ES_tradnl" sz="1800" smtClean="0">
                          <a:effectLst/>
                        </a:rPr>
                        <a:t>64,13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5072">
                <a:tc>
                  <a:txBody>
                    <a:bodyPr/>
                    <a:lstStyle/>
                    <a:p>
                      <a:pPr>
                        <a:lnSpc>
                          <a:spcPct val="115000"/>
                        </a:lnSpc>
                        <a:spcBef>
                          <a:spcPts val="300"/>
                        </a:spcBef>
                        <a:spcAft>
                          <a:spcPts val="300"/>
                        </a:spcAft>
                      </a:pPr>
                      <a:r>
                        <a:rPr lang="es-ES_tradnl" sz="1800">
                          <a:effectLst/>
                        </a:rPr>
                        <a:t>Qmin – caudal mínimo </a:t>
                      </a:r>
                      <a:r>
                        <a:rPr lang="es-EC" sz="1800">
                          <a:effectLst/>
                        </a:rPr>
                        <a:t>[l/s]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s-ES_tradnl" sz="1800">
                          <a:effectLst/>
                        </a:rPr>
                        <a:t>6,15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5072">
                <a:tc gridSpan="2">
                  <a:txBody>
                    <a:bodyPr/>
                    <a:lstStyle/>
                    <a:p>
                      <a:pPr>
                        <a:lnSpc>
                          <a:spcPct val="115000"/>
                        </a:lnSpc>
                        <a:spcBef>
                          <a:spcPts val="300"/>
                        </a:spcBef>
                        <a:spcAft>
                          <a:spcPts val="300"/>
                        </a:spcAft>
                      </a:pPr>
                      <a:r>
                        <a:rPr lang="es-ES_tradnl" sz="1800">
                          <a:effectLst/>
                        </a:rPr>
                        <a:t>Caudales de diseño año 2043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r>
              <a:tr h="305072">
                <a:tc>
                  <a:txBody>
                    <a:bodyPr/>
                    <a:lstStyle/>
                    <a:p>
                      <a:pPr>
                        <a:lnSpc>
                          <a:spcPct val="115000"/>
                        </a:lnSpc>
                        <a:spcBef>
                          <a:spcPts val="300"/>
                        </a:spcBef>
                        <a:spcAft>
                          <a:spcPts val="300"/>
                        </a:spcAft>
                      </a:pPr>
                      <a:r>
                        <a:rPr lang="es-ES_tradnl" sz="1800" dirty="0">
                          <a:effectLst/>
                        </a:rPr>
                        <a:t>QMH – Caudal máximo horario </a:t>
                      </a:r>
                      <a:r>
                        <a:rPr lang="es-ES_tradnl" sz="1800" dirty="0" smtClean="0">
                          <a:effectLst/>
                        </a:rPr>
                        <a:t>+ Incendio </a:t>
                      </a:r>
                      <a:r>
                        <a:rPr lang="es-EC" sz="1800" dirty="0" smtClean="0">
                          <a:effectLst/>
                        </a:rPr>
                        <a:t>[l/s</a:t>
                      </a:r>
                      <a:r>
                        <a:rPr lang="es-EC" sz="1800" dirty="0">
                          <a:effectLst/>
                        </a:rPr>
                        <a:t>]</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s-ES_tradnl" sz="1800" dirty="0" smtClean="0">
                          <a:effectLst/>
                        </a:rPr>
                        <a:t>67,50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5072">
                <a:tc>
                  <a:txBody>
                    <a:bodyPr/>
                    <a:lstStyle/>
                    <a:p>
                      <a:pPr>
                        <a:lnSpc>
                          <a:spcPct val="115000"/>
                        </a:lnSpc>
                        <a:spcBef>
                          <a:spcPts val="300"/>
                        </a:spcBef>
                        <a:spcAft>
                          <a:spcPts val="300"/>
                        </a:spcAft>
                      </a:pPr>
                      <a:r>
                        <a:rPr lang="es-ES_tradnl" sz="1800">
                          <a:effectLst/>
                        </a:rPr>
                        <a:t>Qmin – caudal mínimo </a:t>
                      </a:r>
                      <a:r>
                        <a:rPr lang="es-EC" sz="1800">
                          <a:effectLst/>
                        </a:rPr>
                        <a:t>[l/s]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s-ES_tradnl" sz="1800" dirty="0">
                          <a:effectLst/>
                        </a:rPr>
                        <a:t>6,53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5" name="Imagen 4"/>
          <p:cNvPicPr/>
          <p:nvPr/>
        </p:nvPicPr>
        <p:blipFill>
          <a:blip r:embed="rId2"/>
          <a:stretch>
            <a:fillRect/>
          </a:stretch>
        </p:blipFill>
        <p:spPr>
          <a:xfrm>
            <a:off x="390525" y="584200"/>
            <a:ext cx="4629150" cy="5267325"/>
          </a:xfrm>
          <a:prstGeom prst="rect">
            <a:avLst/>
          </a:prstGeom>
          <a:ln>
            <a:solidFill>
              <a:schemeClr val="bg2">
                <a:lumMod val="90000"/>
              </a:schemeClr>
            </a:solidFill>
          </a:ln>
        </p:spPr>
      </p:pic>
      <p:sp>
        <p:nvSpPr>
          <p:cNvPr id="6" name="Rectángulo 5"/>
          <p:cNvSpPr/>
          <p:nvPr/>
        </p:nvSpPr>
        <p:spPr>
          <a:xfrm>
            <a:off x="1115983" y="5851525"/>
            <a:ext cx="2837059" cy="369332"/>
          </a:xfrm>
          <a:prstGeom prst="rect">
            <a:avLst/>
          </a:prstGeom>
        </p:spPr>
        <p:txBody>
          <a:bodyPr wrap="none">
            <a:spAutoFit/>
          </a:bodyPr>
          <a:lstStyle/>
          <a:p>
            <a:r>
              <a:rPr lang="es-ES_tradnl" i="1" dirty="0" smtClean="0">
                <a:latin typeface="Times New Roman" panose="02020603050405020304" pitchFamily="18" charset="0"/>
                <a:ea typeface="Calibri" panose="020F0502020204030204" pitchFamily="34" charset="0"/>
              </a:rPr>
              <a:t>Diámetro tuberías </a:t>
            </a:r>
            <a:r>
              <a:rPr lang="es-ES_tradnl" i="1" dirty="0">
                <a:latin typeface="Times New Roman" panose="02020603050405020304" pitchFamily="18" charset="0"/>
                <a:ea typeface="Calibri" panose="020F0502020204030204" pitchFamily="34" charset="0"/>
              </a:rPr>
              <a:t>zona baja</a:t>
            </a:r>
            <a:endParaRPr lang="es-EC" dirty="0"/>
          </a:p>
        </p:txBody>
      </p:sp>
    </p:spTree>
    <p:extLst>
      <p:ext uri="{BB962C8B-B14F-4D97-AF65-F5344CB8AC3E}">
        <p14:creationId xmlns:p14="http://schemas.microsoft.com/office/powerpoint/2010/main" val="37422591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t>RESULTADOS ZONA BAJA</a:t>
            </a:r>
            <a:endParaRPr lang="es-EC" dirty="0"/>
          </a:p>
        </p:txBody>
      </p:sp>
      <p:pic>
        <p:nvPicPr>
          <p:cNvPr id="4" name="Marcador de contenido 3"/>
          <p:cNvPicPr>
            <a:picLocks noGrp="1"/>
          </p:cNvPicPr>
          <p:nvPr>
            <p:ph idx="1"/>
          </p:nvPr>
        </p:nvPicPr>
        <p:blipFill>
          <a:blip r:embed="rId2"/>
          <a:stretch>
            <a:fillRect/>
          </a:stretch>
        </p:blipFill>
        <p:spPr>
          <a:xfrm>
            <a:off x="1402556" y="584200"/>
            <a:ext cx="4616707" cy="5249930"/>
          </a:xfrm>
          <a:prstGeom prst="rect">
            <a:avLst/>
          </a:prstGeom>
          <a:ln w="9525" cap="flat" cmpd="sng" algn="ctr">
            <a:solidFill>
              <a:srgbClr val="E7E6E6">
                <a:lumMod val="90000"/>
              </a:srgbClr>
            </a:solidFill>
            <a:prstDash val="solid"/>
            <a:round/>
            <a:headEnd type="none" w="med" len="med"/>
            <a:tailEnd type="none" w="med" len="med"/>
          </a:ln>
        </p:spPr>
      </p:pic>
      <p:pic>
        <p:nvPicPr>
          <p:cNvPr id="6" name="Imagen 5"/>
          <p:cNvPicPr/>
          <p:nvPr/>
        </p:nvPicPr>
        <p:blipFill>
          <a:blip r:embed="rId3"/>
          <a:stretch>
            <a:fillRect/>
          </a:stretch>
        </p:blipFill>
        <p:spPr>
          <a:xfrm>
            <a:off x="7651749" y="584200"/>
            <a:ext cx="4421717" cy="5249930"/>
          </a:xfrm>
          <a:prstGeom prst="rect">
            <a:avLst/>
          </a:prstGeom>
          <a:ln>
            <a:solidFill>
              <a:schemeClr val="bg2">
                <a:lumMod val="90000"/>
              </a:schemeClr>
            </a:solidFill>
          </a:ln>
        </p:spPr>
      </p:pic>
      <p:sp>
        <p:nvSpPr>
          <p:cNvPr id="7" name="Título 1"/>
          <p:cNvSpPr txBox="1">
            <a:spLocks/>
          </p:cNvSpPr>
          <p:nvPr/>
        </p:nvSpPr>
        <p:spPr>
          <a:xfrm>
            <a:off x="43888" y="2501900"/>
            <a:ext cx="7334042" cy="584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s-EC" sz="2000" dirty="0" smtClean="0"/>
              <a:t>Estado </a:t>
            </a:r>
          </a:p>
          <a:p>
            <a:r>
              <a:rPr lang="es-EC" sz="2000" dirty="0" smtClean="0"/>
              <a:t>Dinámico</a:t>
            </a:r>
          </a:p>
          <a:p>
            <a:r>
              <a:rPr lang="es-EC" sz="2000" dirty="0" smtClean="0"/>
              <a:t>2043</a:t>
            </a:r>
            <a:endParaRPr lang="es-EC" sz="2000" dirty="0"/>
          </a:p>
        </p:txBody>
      </p:sp>
      <p:sp>
        <p:nvSpPr>
          <p:cNvPr id="8" name="Título 1"/>
          <p:cNvSpPr txBox="1">
            <a:spLocks/>
          </p:cNvSpPr>
          <p:nvPr/>
        </p:nvSpPr>
        <p:spPr>
          <a:xfrm>
            <a:off x="6470215" y="2501900"/>
            <a:ext cx="7334042" cy="584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s-EC" sz="2000" dirty="0" smtClean="0"/>
              <a:t>Estado </a:t>
            </a:r>
          </a:p>
          <a:p>
            <a:r>
              <a:rPr lang="es-EC" sz="2000" dirty="0" smtClean="0"/>
              <a:t>Estático</a:t>
            </a:r>
          </a:p>
          <a:p>
            <a:r>
              <a:rPr lang="es-EC" sz="2000" dirty="0" smtClean="0"/>
              <a:t>2018</a:t>
            </a:r>
            <a:endParaRPr lang="es-EC" sz="2000" dirty="0"/>
          </a:p>
        </p:txBody>
      </p:sp>
    </p:spTree>
    <p:extLst>
      <p:ext uri="{BB962C8B-B14F-4D97-AF65-F5344CB8AC3E}">
        <p14:creationId xmlns:p14="http://schemas.microsoft.com/office/powerpoint/2010/main" val="10972158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t>VELOCIDADES</a:t>
            </a:r>
            <a:endParaRPr lang="es-EC" dirty="0"/>
          </a:p>
        </p:txBody>
      </p:sp>
      <p:pic>
        <p:nvPicPr>
          <p:cNvPr id="4" name="Marcador de contenido 3"/>
          <p:cNvPicPr>
            <a:picLocks noGrp="1"/>
          </p:cNvPicPr>
          <p:nvPr>
            <p:ph idx="1"/>
          </p:nvPr>
        </p:nvPicPr>
        <p:blipFill>
          <a:blip r:embed="rId2"/>
          <a:stretch>
            <a:fillRect/>
          </a:stretch>
        </p:blipFill>
        <p:spPr>
          <a:xfrm>
            <a:off x="7387431" y="584200"/>
            <a:ext cx="4410075" cy="5181600"/>
          </a:xfrm>
          <a:prstGeom prst="rect">
            <a:avLst/>
          </a:prstGeom>
          <a:ln w="9525" cap="flat" cmpd="sng" algn="ctr">
            <a:solidFill>
              <a:srgbClr val="E7E6E6">
                <a:lumMod val="90000"/>
              </a:srgbClr>
            </a:solidFill>
            <a:prstDash val="solid"/>
            <a:round/>
            <a:headEnd type="none" w="med" len="med"/>
            <a:tailEnd type="none" w="med" len="med"/>
          </a:ln>
        </p:spPr>
      </p:pic>
      <p:pic>
        <p:nvPicPr>
          <p:cNvPr id="5" name="Imagen 4"/>
          <p:cNvPicPr/>
          <p:nvPr/>
        </p:nvPicPr>
        <p:blipFill>
          <a:blip r:embed="rId3"/>
          <a:stretch>
            <a:fillRect/>
          </a:stretch>
        </p:blipFill>
        <p:spPr>
          <a:xfrm>
            <a:off x="1467269" y="584200"/>
            <a:ext cx="4144010" cy="5181600"/>
          </a:xfrm>
          <a:prstGeom prst="rect">
            <a:avLst/>
          </a:prstGeom>
          <a:ln>
            <a:solidFill>
              <a:schemeClr val="bg2">
                <a:lumMod val="90000"/>
              </a:schemeClr>
            </a:solidFill>
          </a:ln>
        </p:spPr>
      </p:pic>
      <p:sp>
        <p:nvSpPr>
          <p:cNvPr id="6" name="Título 1"/>
          <p:cNvSpPr txBox="1">
            <a:spLocks/>
          </p:cNvSpPr>
          <p:nvPr/>
        </p:nvSpPr>
        <p:spPr>
          <a:xfrm>
            <a:off x="153070" y="2590800"/>
            <a:ext cx="7334042" cy="584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s-EC" sz="2000" dirty="0" smtClean="0"/>
              <a:t>Zona Alta </a:t>
            </a:r>
          </a:p>
          <a:p>
            <a:r>
              <a:rPr lang="es-EC" sz="2000" dirty="0" smtClean="0"/>
              <a:t>Central </a:t>
            </a:r>
            <a:endParaRPr lang="es-EC" sz="2000" dirty="0"/>
          </a:p>
        </p:txBody>
      </p:sp>
      <p:sp>
        <p:nvSpPr>
          <p:cNvPr id="7" name="Título 1"/>
          <p:cNvSpPr txBox="1">
            <a:spLocks/>
          </p:cNvSpPr>
          <p:nvPr/>
        </p:nvSpPr>
        <p:spPr>
          <a:xfrm>
            <a:off x="5975288" y="2590800"/>
            <a:ext cx="7334042" cy="584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s-EC" sz="2000" dirty="0" smtClean="0"/>
              <a:t>Zona Baja</a:t>
            </a:r>
            <a:endParaRPr lang="es-EC" sz="2000" dirty="0"/>
          </a:p>
        </p:txBody>
      </p:sp>
    </p:spTree>
    <p:extLst>
      <p:ext uri="{BB962C8B-B14F-4D97-AF65-F5344CB8AC3E}">
        <p14:creationId xmlns:p14="http://schemas.microsoft.com/office/powerpoint/2010/main" val="3088099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2700" y="0"/>
            <a:ext cx="9520767" cy="584200"/>
          </a:xfrm>
        </p:spPr>
        <p:txBody>
          <a:bodyPr/>
          <a:lstStyle/>
          <a:p>
            <a:pPr algn="r"/>
            <a:r>
              <a:rPr lang="es-EC" dirty="0" smtClean="0"/>
              <a:t>VALVULAS REGULADORAS DE PRESIÓN (VPR)</a:t>
            </a:r>
            <a:endParaRPr lang="es-EC"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254001" y="1609727"/>
                <a:ext cx="7378699" cy="4354345"/>
              </a:xfrm>
            </p:spPr>
            <p:txBody>
              <a:bodyPr>
                <a:normAutofit fontScale="77500" lnSpcReduction="20000"/>
              </a:bodyPr>
              <a:lstStyle/>
              <a:p>
                <a:pPr marL="0" indent="0">
                  <a:buNone/>
                </a:pPr>
                <a:r>
                  <a:rPr lang="es-EC" sz="2600" b="1" i="1" dirty="0" smtClean="0"/>
                  <a:t>1. Capacidad de la válvula</a:t>
                </a:r>
              </a:p>
              <a:p>
                <a:pPr marL="0" indent="0">
                  <a:buNone/>
                </a:pPr>
                <a14:m>
                  <m:oMathPara xmlns:m="http://schemas.openxmlformats.org/officeDocument/2006/math">
                    <m:oMathParaPr>
                      <m:jc m:val="centerGroup"/>
                    </m:oMathParaPr>
                    <m:oMath xmlns:m="http://schemas.openxmlformats.org/officeDocument/2006/math">
                      <m:r>
                        <a:rPr lang="es-EC" sz="2600" i="1"/>
                        <m:t>𝐾𝑣</m:t>
                      </m:r>
                      <m:r>
                        <a:rPr lang="es-EC" sz="2600" i="1"/>
                        <m:t>=</m:t>
                      </m:r>
                      <m:f>
                        <m:fPr>
                          <m:ctrlPr>
                            <a:rPr lang="es-EC" sz="2600" i="1"/>
                          </m:ctrlPr>
                        </m:fPr>
                        <m:num>
                          <m:r>
                            <a:rPr lang="es-EC" sz="2600" i="1"/>
                            <m:t>𝑄</m:t>
                          </m:r>
                        </m:num>
                        <m:den>
                          <m:rad>
                            <m:radPr>
                              <m:degHide m:val="on"/>
                              <m:ctrlPr>
                                <a:rPr lang="es-EC" sz="2600" i="1"/>
                              </m:ctrlPr>
                            </m:radPr>
                            <m:deg/>
                            <m:e>
                              <m:r>
                                <a:rPr lang="es-EC" sz="2600" i="1"/>
                                <m:t>∆</m:t>
                              </m:r>
                              <m:r>
                                <a:rPr lang="es-EC" sz="2600" i="1"/>
                                <m:t>𝑃</m:t>
                              </m:r>
                            </m:e>
                          </m:rad>
                        </m:den>
                      </m:f>
                    </m:oMath>
                  </m:oMathPara>
                </a14:m>
                <a:endParaRPr lang="es-EC" sz="2600" dirty="0"/>
              </a:p>
              <a:p>
                <a:pPr marL="0" indent="0">
                  <a:buNone/>
                </a:pPr>
                <a:r>
                  <a:rPr lang="es-ES_tradnl" sz="2600" dirty="0"/>
                  <a:t>Donde:</a:t>
                </a:r>
                <a:endParaRPr lang="es-EC" sz="2600" dirty="0"/>
              </a:p>
              <a:p>
                <a:pPr marL="0" indent="0">
                  <a:buNone/>
                </a:pPr>
                <a14:m>
                  <m:oMath xmlns:m="http://schemas.openxmlformats.org/officeDocument/2006/math">
                    <m:r>
                      <a:rPr lang="es-EC" sz="2600" i="1"/>
                      <m:t>𝐾𝑣</m:t>
                    </m:r>
                  </m:oMath>
                </a14:m>
                <a:r>
                  <a:rPr lang="es-ES_tradnl" sz="2600" i="1" dirty="0"/>
                  <a:t>:	</a:t>
                </a:r>
                <a:r>
                  <a:rPr lang="es-ES_tradnl" sz="2600" dirty="0"/>
                  <a:t>Coeficiente de flujo de la válvula (</a:t>
                </a:r>
                <a14:m>
                  <m:oMath xmlns:m="http://schemas.openxmlformats.org/officeDocument/2006/math">
                    <m:f>
                      <m:fPr>
                        <m:ctrlPr>
                          <a:rPr lang="es-EC" sz="2600" i="1"/>
                        </m:ctrlPr>
                      </m:fPr>
                      <m:num>
                        <m:f>
                          <m:fPr>
                            <m:type m:val="skw"/>
                            <m:ctrlPr>
                              <a:rPr lang="es-EC" sz="2600" i="1"/>
                            </m:ctrlPr>
                          </m:fPr>
                          <m:num>
                            <m:sSup>
                              <m:sSupPr>
                                <m:ctrlPr>
                                  <a:rPr lang="es-EC" sz="2600" i="1"/>
                                </m:ctrlPr>
                              </m:sSupPr>
                              <m:e>
                                <m:r>
                                  <a:rPr lang="es-ES_tradnl" sz="2600" i="1"/>
                                  <m:t>𝑚</m:t>
                                </m:r>
                              </m:e>
                              <m:sup>
                                <m:r>
                                  <a:rPr lang="es-ES_tradnl" sz="2600" i="1"/>
                                  <m:t>3</m:t>
                                </m:r>
                              </m:sup>
                            </m:sSup>
                          </m:num>
                          <m:den>
                            <m:r>
                              <a:rPr lang="es-ES_tradnl" sz="2600" i="1"/>
                              <m:t>h𝑜𝑟𝑎</m:t>
                            </m:r>
                          </m:den>
                        </m:f>
                      </m:num>
                      <m:den>
                        <m:rad>
                          <m:radPr>
                            <m:degHide m:val="on"/>
                            <m:ctrlPr>
                              <a:rPr lang="es-EC" sz="2600" i="1"/>
                            </m:ctrlPr>
                          </m:radPr>
                          <m:deg/>
                          <m:e>
                            <m:r>
                              <a:rPr lang="es-ES_tradnl" sz="2600" i="1"/>
                              <m:t>𝑏𝑎𝑟</m:t>
                            </m:r>
                          </m:e>
                        </m:rad>
                      </m:den>
                    </m:f>
                  </m:oMath>
                </a14:m>
                <a:r>
                  <a:rPr lang="es-ES_tradnl" sz="2600" dirty="0"/>
                  <a:t>); </a:t>
                </a:r>
                <a:r>
                  <a:rPr lang="es-ES_tradnl" sz="2600" dirty="0" smtClean="0"/>
                  <a:t>      </a:t>
                </a:r>
              </a:p>
              <a:p>
                <a:pPr marL="0" indent="0">
                  <a:buNone/>
                </a:pPr>
                <a:r>
                  <a:rPr lang="es-ES_tradnl" sz="2600" dirty="0" smtClean="0"/>
                  <a:t>	</a:t>
                </a:r>
                <a:r>
                  <a:rPr lang="es-ES_tradnl" sz="2600" dirty="0" err="1" smtClean="0"/>
                  <a:t>Cv</a:t>
                </a:r>
                <a:r>
                  <a:rPr lang="es-ES_tradnl" sz="2600" dirty="0" smtClean="0"/>
                  <a:t> </a:t>
                </a:r>
                <a:r>
                  <a:rPr lang="es-ES_tradnl" sz="2600" dirty="0"/>
                  <a:t>según algunos fabricantes </a:t>
                </a:r>
                <a:endParaRPr lang="es-EC" sz="2600" dirty="0"/>
              </a:p>
              <a:p>
                <a:pPr marL="0" indent="0">
                  <a:buNone/>
                </a:pPr>
                <a:r>
                  <a:rPr lang="es-ES_tradnl" sz="2600" i="1" dirty="0"/>
                  <a:t>Q:        </a:t>
                </a:r>
                <a:r>
                  <a:rPr lang="es-ES_tradnl" sz="2600" dirty="0"/>
                  <a:t>Caudal (</a:t>
                </a:r>
                <a:r>
                  <a:rPr lang="es-ES_tradnl" sz="2600" dirty="0" smtClean="0"/>
                  <a:t>m³/h)</a:t>
                </a:r>
                <a:endParaRPr lang="es-EC" sz="2600" dirty="0"/>
              </a:p>
              <a:p>
                <a:pPr marL="0" indent="0">
                  <a:buNone/>
                </a:pPr>
                <a:r>
                  <a:rPr lang="es-ES_tradnl" sz="2600" i="1" dirty="0"/>
                  <a:t>ΔP:	</a:t>
                </a:r>
                <a:r>
                  <a:rPr lang="es-ES_tradnl" sz="2600" dirty="0"/>
                  <a:t>Altura de diseño de la válvula (</a:t>
                </a:r>
                <a14:m>
                  <m:oMath xmlns:m="http://schemas.openxmlformats.org/officeDocument/2006/math">
                    <m:r>
                      <a:rPr lang="es-ES_tradnl" sz="2600" i="1"/>
                      <m:t>𝑏𝑎𝑟</m:t>
                    </m:r>
                  </m:oMath>
                </a14:m>
                <a:r>
                  <a:rPr lang="es-ES_tradnl" sz="2600" dirty="0" smtClean="0"/>
                  <a:t>)</a:t>
                </a:r>
              </a:p>
              <a:p>
                <a:pPr marL="0" indent="0">
                  <a:buNone/>
                </a:pPr>
                <a:endParaRPr lang="es-ES_tradnl" sz="2600" dirty="0" smtClean="0"/>
              </a:p>
              <a:p>
                <a:pPr marL="0" indent="0">
                  <a:buNone/>
                </a:pPr>
                <a:r>
                  <a:rPr lang="es-ES_tradnl" sz="2600" b="1" dirty="0" smtClean="0"/>
                  <a:t>2. Velocidad máxima permitida según fabricante</a:t>
                </a:r>
              </a:p>
              <a:p>
                <a:pPr marL="0" indent="0" algn="ctr">
                  <a:buNone/>
                </a:pPr>
                <a:endParaRPr lang="es-ES_tradnl" sz="2600" b="1" dirty="0" smtClean="0"/>
              </a:p>
              <a:p>
                <a:pPr marL="0" indent="0">
                  <a:buNone/>
                </a:pPr>
                <a:r>
                  <a:rPr lang="es-ES_tradnl" sz="2600" b="1" dirty="0"/>
                  <a:t>	</a:t>
                </a:r>
                <a:r>
                  <a:rPr lang="es-ES_tradnl" sz="2600" b="1" dirty="0" smtClean="0"/>
                  <a:t>	</a:t>
                </a:r>
                <a:r>
                  <a:rPr lang="es-ES_tradnl" sz="2600" dirty="0" err="1" smtClean="0"/>
                  <a:t>Vmax</a:t>
                </a:r>
                <a:r>
                  <a:rPr lang="es-ES_tradnl" sz="2600" dirty="0" smtClean="0"/>
                  <a:t>= 4,5 m/s</a:t>
                </a:r>
                <a:endParaRPr lang="es-EC" sz="2600" dirty="0"/>
              </a:p>
              <a:p>
                <a:endParaRPr lang="es-EC"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254001" y="1609727"/>
                <a:ext cx="7378699" cy="4354345"/>
              </a:xfrm>
              <a:blipFill rotWithShape="0">
                <a:blip r:embed="rId2"/>
                <a:stretch>
                  <a:fillRect l="-909" t="-2661"/>
                </a:stretch>
              </a:blipFill>
            </p:spPr>
            <p:txBody>
              <a:bodyPr/>
              <a:lstStyle/>
              <a:p>
                <a:r>
                  <a:rPr lang="es-EC">
                    <a:noFill/>
                  </a:rPr>
                  <a:t> </a:t>
                </a:r>
              </a:p>
            </p:txBody>
          </p:sp>
        </mc:Fallback>
      </mc:AlternateContent>
      <p:pic>
        <p:nvPicPr>
          <p:cNvPr id="4" name="Imagen 3"/>
          <p:cNvPicPr/>
          <p:nvPr/>
        </p:nvPicPr>
        <p:blipFill rotWithShape="1">
          <a:blip r:embed="rId3"/>
          <a:srcRect b="4755"/>
          <a:stretch/>
        </p:blipFill>
        <p:spPr bwMode="auto">
          <a:xfrm>
            <a:off x="7382933" y="812165"/>
            <a:ext cx="4457700" cy="2084070"/>
          </a:xfrm>
          <a:prstGeom prst="rect">
            <a:avLst/>
          </a:prstGeom>
          <a:ln w="9525" cap="flat" cmpd="sng" algn="ctr">
            <a:solidFill>
              <a:srgbClr val="E7E6E6">
                <a:lumMod val="90000"/>
              </a:srgbClr>
            </a:solidFill>
            <a:prstDash val="solid"/>
            <a:round/>
            <a:headEnd type="none" w="med" len="med"/>
            <a:tailEnd type="none" w="med" len="med"/>
          </a:ln>
          <a:extLst>
            <a:ext uri="{53640926-AAD7-44D8-BBD7-CCE9431645EC}">
              <a14:shadowObscured xmlns:a14="http://schemas.microsoft.com/office/drawing/2010/main"/>
            </a:ext>
          </a:extLst>
        </p:spPr>
      </p:pic>
      <p:pic>
        <p:nvPicPr>
          <p:cNvPr id="6" name="Imagen 5"/>
          <p:cNvPicPr>
            <a:picLocks noChangeAspect="1"/>
          </p:cNvPicPr>
          <p:nvPr/>
        </p:nvPicPr>
        <p:blipFill>
          <a:blip r:embed="rId4"/>
          <a:stretch>
            <a:fillRect/>
          </a:stretch>
        </p:blipFill>
        <p:spPr>
          <a:xfrm>
            <a:off x="8502120" y="3273757"/>
            <a:ext cx="2219325" cy="2057400"/>
          </a:xfrm>
          <a:prstGeom prst="rect">
            <a:avLst/>
          </a:prstGeom>
        </p:spPr>
      </p:pic>
    </p:spTree>
    <p:extLst>
      <p:ext uri="{BB962C8B-B14F-4D97-AF65-F5344CB8AC3E}">
        <p14:creationId xmlns:p14="http://schemas.microsoft.com/office/powerpoint/2010/main" val="11531515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t>VRP en Zona Alta Central</a:t>
            </a:r>
            <a:endParaRPr lang="es-EC" dirty="0"/>
          </a:p>
        </p:txBody>
      </p:sp>
      <p:pic>
        <p:nvPicPr>
          <p:cNvPr id="4" name="Marcador de contenido 3"/>
          <p:cNvPicPr>
            <a:picLocks noGrp="1"/>
          </p:cNvPicPr>
          <p:nvPr>
            <p:ph idx="1"/>
          </p:nvPr>
        </p:nvPicPr>
        <p:blipFill>
          <a:blip r:embed="rId2"/>
          <a:stretch>
            <a:fillRect/>
          </a:stretch>
        </p:blipFill>
        <p:spPr>
          <a:xfrm>
            <a:off x="837406" y="584200"/>
            <a:ext cx="4433094" cy="5461000"/>
          </a:xfrm>
          <a:prstGeom prst="rect">
            <a:avLst/>
          </a:prstGeom>
          <a:ln>
            <a:solidFill>
              <a:schemeClr val="bg2">
                <a:lumMod val="90000"/>
              </a:schemeClr>
            </a:solidFill>
          </a:ln>
        </p:spPr>
      </p:pic>
      <p:pic>
        <p:nvPicPr>
          <p:cNvPr id="5" name="Imagen 4"/>
          <p:cNvPicPr/>
          <p:nvPr/>
        </p:nvPicPr>
        <p:blipFill rotWithShape="1">
          <a:blip r:embed="rId3"/>
          <a:srcRect r="22533"/>
          <a:stretch/>
        </p:blipFill>
        <p:spPr>
          <a:xfrm>
            <a:off x="6242314" y="1201825"/>
            <a:ext cx="5168378" cy="1568671"/>
          </a:xfrm>
          <a:prstGeom prst="rect">
            <a:avLst/>
          </a:prstGeom>
        </p:spPr>
      </p:pic>
      <p:sp>
        <p:nvSpPr>
          <p:cNvPr id="7" name="Rectángulo 6"/>
          <p:cNvSpPr/>
          <p:nvPr/>
        </p:nvSpPr>
        <p:spPr>
          <a:xfrm>
            <a:off x="6241150" y="801715"/>
            <a:ext cx="2996590" cy="400110"/>
          </a:xfrm>
          <a:prstGeom prst="rect">
            <a:avLst/>
          </a:prstGeom>
        </p:spPr>
        <p:txBody>
          <a:bodyPr wrap="none">
            <a:spAutoFit/>
          </a:bodyPr>
          <a:lstStyle/>
          <a:p>
            <a:r>
              <a:rPr lang="es-ES_tradnl" sz="2000" b="1" dirty="0" smtClean="0"/>
              <a:t>Válvula de Globo BERMAD</a:t>
            </a:r>
            <a:endParaRPr lang="es-EC" sz="2000" b="1" dirty="0"/>
          </a:p>
        </p:txBody>
      </p:sp>
      <p:pic>
        <p:nvPicPr>
          <p:cNvPr id="8" name="Imagen 7"/>
          <p:cNvPicPr/>
          <p:nvPr/>
        </p:nvPicPr>
        <p:blipFill>
          <a:blip r:embed="rId4"/>
          <a:stretch>
            <a:fillRect/>
          </a:stretch>
        </p:blipFill>
        <p:spPr>
          <a:xfrm>
            <a:off x="6337387" y="3000043"/>
            <a:ext cx="4975904" cy="2786607"/>
          </a:xfrm>
          <a:prstGeom prst="rect">
            <a:avLst/>
          </a:prstGeom>
        </p:spPr>
      </p:pic>
    </p:spTree>
    <p:extLst>
      <p:ext uri="{BB962C8B-B14F-4D97-AF65-F5344CB8AC3E}">
        <p14:creationId xmlns:p14="http://schemas.microsoft.com/office/powerpoint/2010/main" val="3600102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t>                            UBICACIÓN    </a:t>
            </a:r>
            <a:endParaRPr lang="es-EC" dirty="0"/>
          </a:p>
        </p:txBody>
      </p:sp>
      <p:pic>
        <p:nvPicPr>
          <p:cNvPr id="4" name="Marcador de contenido 3"/>
          <p:cNvPicPr>
            <a:picLocks noGrp="1"/>
          </p:cNvPicPr>
          <p:nvPr>
            <p:ph idx="1"/>
          </p:nvPr>
        </p:nvPicPr>
        <p:blipFill>
          <a:blip r:embed="rId2"/>
          <a:stretch>
            <a:fillRect/>
          </a:stretch>
        </p:blipFill>
        <p:spPr>
          <a:xfrm>
            <a:off x="515281" y="841778"/>
            <a:ext cx="6439310" cy="4567349"/>
          </a:xfrm>
          <a:prstGeom prst="rect">
            <a:avLst/>
          </a:prstGeom>
        </p:spPr>
      </p:pic>
      <p:sp>
        <p:nvSpPr>
          <p:cNvPr id="7" name="Rectángulo 6"/>
          <p:cNvSpPr/>
          <p:nvPr/>
        </p:nvSpPr>
        <p:spPr>
          <a:xfrm>
            <a:off x="2038799" y="5528205"/>
            <a:ext cx="3392274" cy="276999"/>
          </a:xfrm>
          <a:prstGeom prst="rect">
            <a:avLst/>
          </a:prstGeom>
        </p:spPr>
        <p:txBody>
          <a:bodyPr wrap="none">
            <a:spAutoFit/>
          </a:bodyPr>
          <a:lstStyle/>
          <a:p>
            <a:pPr algn="ctr">
              <a:spcAft>
                <a:spcPts val="600"/>
              </a:spcAft>
            </a:pPr>
            <a:r>
              <a:rPr lang="es-ES_tradnl" sz="1200" i="0" dirty="0" smtClean="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Fuente: (GAD Municipal del Cantón Pastaza, 2015)</a:t>
            </a:r>
            <a:endParaRPr lang="es-EC" sz="10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7132141" y="1224931"/>
            <a:ext cx="4727764" cy="3062377"/>
          </a:xfrm>
          <a:prstGeom prst="rect">
            <a:avLst/>
          </a:prstGeom>
        </p:spPr>
        <p:txBody>
          <a:bodyPr wrap="square">
            <a:spAutoFit/>
          </a:bodyPr>
          <a:lstStyle/>
          <a:p>
            <a:pPr marL="228600" lvl="0" indent="-228600" algn="just">
              <a:spcBef>
                <a:spcPts val="1000"/>
              </a:spcBef>
              <a:buClr>
                <a:srgbClr val="549E39"/>
              </a:buClr>
              <a:buFont typeface="Arial" panose="020B0604020202020204" pitchFamily="34" charset="0"/>
              <a:buChar char="•"/>
            </a:pPr>
            <a:r>
              <a:rPr lang="es-ES_tradnl" sz="2400" dirty="0" smtClean="0">
                <a:solidFill>
                  <a:prstClr val="black"/>
                </a:solidFill>
                <a:latin typeface="Arial" panose="020B0604020202020204" pitchFamily="34" charset="0"/>
                <a:cs typeface="Arial" panose="020B0604020202020204" pitchFamily="34" charset="0"/>
              </a:rPr>
              <a:t>Puyo</a:t>
            </a:r>
            <a:r>
              <a:rPr lang="es-ES_tradnl" sz="2400" dirty="0">
                <a:solidFill>
                  <a:prstClr val="black"/>
                </a:solidFill>
                <a:latin typeface="Arial" panose="020B0604020202020204" pitchFamily="34" charset="0"/>
                <a:cs typeface="Arial" panose="020B0604020202020204" pitchFamily="34" charset="0"/>
              </a:rPr>
              <a:t>, capital provincial de </a:t>
            </a:r>
            <a:r>
              <a:rPr lang="es-ES_tradnl" sz="2400" dirty="0" smtClean="0">
                <a:solidFill>
                  <a:prstClr val="black"/>
                </a:solidFill>
                <a:latin typeface="Arial" panose="020B0604020202020204" pitchFamily="34" charset="0"/>
                <a:cs typeface="Arial" panose="020B0604020202020204" pitchFamily="34" charset="0"/>
              </a:rPr>
              <a:t>Pastaza</a:t>
            </a:r>
          </a:p>
          <a:p>
            <a:pPr marL="228600" lvl="0" indent="-228600" algn="just">
              <a:spcBef>
                <a:spcPts val="1000"/>
              </a:spcBef>
              <a:buClr>
                <a:srgbClr val="549E39"/>
              </a:buClr>
              <a:buFont typeface="Arial" panose="020B0604020202020204" pitchFamily="34" charset="0"/>
              <a:buChar char="•"/>
            </a:pPr>
            <a:r>
              <a:rPr lang="es-ES_tradnl" sz="2400" dirty="0">
                <a:solidFill>
                  <a:prstClr val="black"/>
                </a:solidFill>
                <a:latin typeface="Arial" panose="020B0604020202020204" pitchFamily="34" charset="0"/>
                <a:cs typeface="Arial" panose="020B0604020202020204" pitchFamily="34" charset="0"/>
              </a:rPr>
              <a:t>S</a:t>
            </a:r>
            <a:r>
              <a:rPr lang="es-ES_tradnl" sz="2400" dirty="0" smtClean="0">
                <a:solidFill>
                  <a:prstClr val="black"/>
                </a:solidFill>
                <a:latin typeface="Arial" panose="020B0604020202020204" pitchFamily="34" charset="0"/>
                <a:cs typeface="Arial" panose="020B0604020202020204" pitchFamily="34" charset="0"/>
              </a:rPr>
              <a:t>uperficie </a:t>
            </a:r>
            <a:r>
              <a:rPr lang="es-ES_tradnl" sz="2400" dirty="0">
                <a:solidFill>
                  <a:prstClr val="black"/>
                </a:solidFill>
                <a:latin typeface="Arial" panose="020B0604020202020204" pitchFamily="34" charset="0"/>
                <a:cs typeface="Arial" panose="020B0604020202020204" pitchFamily="34" charset="0"/>
              </a:rPr>
              <a:t>de 991,75 ha. </a:t>
            </a:r>
            <a:endParaRPr lang="es-ES_tradnl" sz="2400" dirty="0" smtClean="0">
              <a:solidFill>
                <a:prstClr val="black"/>
              </a:solidFill>
              <a:latin typeface="Arial" panose="020B0604020202020204" pitchFamily="34" charset="0"/>
              <a:cs typeface="Arial" panose="020B0604020202020204" pitchFamily="34" charset="0"/>
            </a:endParaRPr>
          </a:p>
          <a:p>
            <a:pPr marL="228600" lvl="0" indent="-228600" algn="just">
              <a:spcBef>
                <a:spcPts val="1000"/>
              </a:spcBef>
              <a:buClr>
                <a:srgbClr val="549E39"/>
              </a:buClr>
              <a:buFont typeface="Arial" panose="020B0604020202020204" pitchFamily="34" charset="0"/>
              <a:buChar char="•"/>
            </a:pPr>
            <a:r>
              <a:rPr lang="es-ES_tradnl" sz="2400" dirty="0" smtClean="0">
                <a:solidFill>
                  <a:prstClr val="black"/>
                </a:solidFill>
                <a:latin typeface="Arial" panose="020B0604020202020204" pitchFamily="34" charset="0"/>
                <a:cs typeface="Arial" panose="020B0604020202020204" pitchFamily="34" charset="0"/>
              </a:rPr>
              <a:t>Se localiza </a:t>
            </a:r>
            <a:r>
              <a:rPr lang="es-ES_tradnl" sz="2400" dirty="0">
                <a:solidFill>
                  <a:prstClr val="black"/>
                </a:solidFill>
                <a:latin typeface="Arial" panose="020B0604020202020204" pitchFamily="34" charset="0"/>
                <a:cs typeface="Arial" panose="020B0604020202020204" pitchFamily="34" charset="0"/>
              </a:rPr>
              <a:t>en el centro de la </a:t>
            </a:r>
            <a:r>
              <a:rPr lang="es-ES_tradnl" sz="2400" dirty="0" smtClean="0">
                <a:solidFill>
                  <a:prstClr val="black"/>
                </a:solidFill>
                <a:latin typeface="Arial" panose="020B0604020202020204" pitchFamily="34" charset="0"/>
                <a:cs typeface="Arial" panose="020B0604020202020204" pitchFamily="34" charset="0"/>
              </a:rPr>
              <a:t>Amazonía, </a:t>
            </a:r>
            <a:r>
              <a:rPr lang="es-ES_tradnl" sz="2400" dirty="0">
                <a:solidFill>
                  <a:prstClr val="black"/>
                </a:solidFill>
                <a:latin typeface="Arial" panose="020B0604020202020204" pitchFamily="34" charset="0"/>
                <a:cs typeface="Arial" panose="020B0604020202020204" pitchFamily="34" charset="0"/>
              </a:rPr>
              <a:t>a 4 horas de </a:t>
            </a:r>
            <a:r>
              <a:rPr lang="es-ES_tradnl" sz="2400" dirty="0" smtClean="0">
                <a:solidFill>
                  <a:prstClr val="black"/>
                </a:solidFill>
                <a:latin typeface="Arial" panose="020B0604020202020204" pitchFamily="34" charset="0"/>
                <a:cs typeface="Arial" panose="020B0604020202020204" pitchFamily="34" charset="0"/>
              </a:rPr>
              <a:t>Quito</a:t>
            </a:r>
            <a:endParaRPr lang="es-ES_tradnl" sz="2400" dirty="0" smtClean="0">
              <a:solidFill>
                <a:prstClr val="black"/>
              </a:solidFill>
              <a:latin typeface="Arial" panose="020B0604020202020204" pitchFamily="34" charset="0"/>
              <a:cs typeface="Arial" panose="020B0604020202020204" pitchFamily="34" charset="0"/>
            </a:endParaRPr>
          </a:p>
          <a:p>
            <a:pPr marL="228600" lvl="0" indent="-228600" algn="just">
              <a:spcBef>
                <a:spcPts val="1000"/>
              </a:spcBef>
              <a:buClr>
                <a:srgbClr val="549E39"/>
              </a:buClr>
              <a:buFont typeface="Arial" panose="020B0604020202020204" pitchFamily="34" charset="0"/>
              <a:buChar char="•"/>
            </a:pPr>
            <a:r>
              <a:rPr lang="es-ES_tradnl" sz="2400" dirty="0">
                <a:solidFill>
                  <a:prstClr val="black"/>
                </a:solidFill>
                <a:latin typeface="Arial" panose="020B0604020202020204" pitchFamily="34" charset="0"/>
                <a:cs typeface="Arial" panose="020B0604020202020204" pitchFamily="34" charset="0"/>
              </a:rPr>
              <a:t>T</a:t>
            </a:r>
            <a:r>
              <a:rPr lang="es-ES_tradnl" sz="2400" dirty="0" smtClean="0">
                <a:solidFill>
                  <a:prstClr val="black"/>
                </a:solidFill>
                <a:latin typeface="Arial" panose="020B0604020202020204" pitchFamily="34" charset="0"/>
                <a:cs typeface="Arial" panose="020B0604020202020204" pitchFamily="34" charset="0"/>
              </a:rPr>
              <a:t>emperatura </a:t>
            </a:r>
            <a:r>
              <a:rPr lang="es-ES_tradnl" sz="2400" dirty="0">
                <a:solidFill>
                  <a:prstClr val="black"/>
                </a:solidFill>
                <a:latin typeface="Arial" panose="020B0604020202020204" pitchFamily="34" charset="0"/>
                <a:cs typeface="Arial" panose="020B0604020202020204" pitchFamily="34" charset="0"/>
              </a:rPr>
              <a:t>media anual de 21,1ºC </a:t>
            </a:r>
          </a:p>
        </p:txBody>
      </p:sp>
    </p:spTree>
    <p:extLst>
      <p:ext uri="{BB962C8B-B14F-4D97-AF65-F5344CB8AC3E}">
        <p14:creationId xmlns:p14="http://schemas.microsoft.com/office/powerpoint/2010/main" val="40462692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Cálculo VRP</a:t>
            </a:r>
            <a:endParaRPr lang="es-EC" dirty="0"/>
          </a:p>
        </p:txBody>
      </p:sp>
      <mc:AlternateContent xmlns:mc="http://schemas.openxmlformats.org/markup-compatibility/2006">
        <mc:Choice xmlns:a14="http://schemas.microsoft.com/office/drawing/2010/main" Requires="a14">
          <p:graphicFrame>
            <p:nvGraphicFramePr>
              <p:cNvPr id="4" name="Marcador de contenido 3"/>
              <p:cNvGraphicFramePr>
                <a:graphicFrameLocks noGrp="1"/>
              </p:cNvGraphicFramePr>
              <p:nvPr>
                <p:ph idx="1"/>
                <p:extLst>
                  <p:ext uri="{D42A27DB-BD31-4B8C-83A1-F6EECF244321}">
                    <p14:modId xmlns:p14="http://schemas.microsoft.com/office/powerpoint/2010/main" val="2988201801"/>
                  </p:ext>
                </p:extLst>
              </p:nvPr>
            </p:nvGraphicFramePr>
            <p:xfrm>
              <a:off x="189955" y="608842"/>
              <a:ext cx="9423186" cy="5346498"/>
            </p:xfrm>
            <a:graphic>
              <a:graphicData uri="http://schemas.openxmlformats.org/drawingml/2006/table">
                <a:tbl>
                  <a:tblPr firstRow="1" firstCol="1" bandRow="1">
                    <a:tableStyleId>{93296810-A885-4BE3-A3E7-6D5BEEA58F35}</a:tableStyleId>
                  </a:tblPr>
                  <a:tblGrid>
                    <a:gridCol w="2737837"/>
                    <a:gridCol w="1049243"/>
                    <a:gridCol w="1158498"/>
                    <a:gridCol w="1162109"/>
                    <a:gridCol w="1076695"/>
                    <a:gridCol w="1162109"/>
                    <a:gridCol w="1076695"/>
                  </a:tblGrid>
                  <a:tr h="309986">
                    <a:tc>
                      <a:txBody>
                        <a:bodyPr/>
                        <a:lstStyle/>
                        <a:p>
                          <a:pPr>
                            <a:lnSpc>
                              <a:spcPct val="115000"/>
                            </a:lnSpc>
                            <a:spcBef>
                              <a:spcPts val="300"/>
                            </a:spcBef>
                            <a:spcAft>
                              <a:spcPts val="250"/>
                            </a:spcAft>
                          </a:pPr>
                          <a:r>
                            <a:rPr lang="es-EC" sz="1800" dirty="0">
                              <a:effectLst/>
                            </a:rPr>
                            <a:t>Escenario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15000"/>
                            </a:lnSpc>
                            <a:spcBef>
                              <a:spcPts val="300"/>
                            </a:spcBef>
                            <a:spcAft>
                              <a:spcPts val="250"/>
                            </a:spcAft>
                          </a:pPr>
                          <a:r>
                            <a:rPr lang="es-EC" sz="1800" dirty="0" smtClean="0">
                              <a:effectLst/>
                            </a:rPr>
                            <a:t>QMH</a:t>
                          </a:r>
                          <a:r>
                            <a:rPr lang="es-EC" sz="1800" baseline="0" dirty="0" smtClean="0">
                              <a:effectLst/>
                            </a:rPr>
                            <a:t> </a:t>
                          </a:r>
                          <a:r>
                            <a:rPr lang="es-EC" sz="1800" dirty="0" smtClean="0">
                              <a:effectLst/>
                            </a:rPr>
                            <a:t>2018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gridSpan="2">
                      <a:txBody>
                        <a:bodyPr/>
                        <a:lstStyle/>
                        <a:p>
                          <a:pPr algn="ctr">
                            <a:lnSpc>
                              <a:spcPct val="115000"/>
                            </a:lnSpc>
                            <a:spcBef>
                              <a:spcPts val="300"/>
                            </a:spcBef>
                            <a:spcAft>
                              <a:spcPts val="250"/>
                            </a:spcAft>
                          </a:pPr>
                          <a:r>
                            <a:rPr lang="es-EC" sz="1800">
                              <a:effectLst/>
                            </a:rPr>
                            <a:t>Qmin 2018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gridSpan="2">
                      <a:txBody>
                        <a:bodyPr/>
                        <a:lstStyle/>
                        <a:p>
                          <a:pPr algn="ctr">
                            <a:lnSpc>
                              <a:spcPct val="115000"/>
                            </a:lnSpc>
                            <a:spcBef>
                              <a:spcPts val="300"/>
                            </a:spcBef>
                            <a:spcAft>
                              <a:spcPts val="250"/>
                            </a:spcAft>
                          </a:pPr>
                          <a:r>
                            <a:rPr lang="es-EC" sz="1800" dirty="0" smtClean="0">
                              <a:effectLst/>
                            </a:rPr>
                            <a:t>QMH </a:t>
                          </a:r>
                          <a:r>
                            <a:rPr lang="es-EC" sz="1800" dirty="0">
                              <a:effectLst/>
                            </a:rPr>
                            <a:t>2043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r>
                  <a:tr h="309986">
                    <a:tc>
                      <a:txBody>
                        <a:bodyPr/>
                        <a:lstStyle/>
                        <a:p>
                          <a:pPr>
                            <a:lnSpc>
                              <a:spcPct val="115000"/>
                            </a:lnSpc>
                            <a:spcBef>
                              <a:spcPts val="300"/>
                            </a:spcBef>
                            <a:spcAft>
                              <a:spcPts val="250"/>
                            </a:spcAft>
                          </a:pPr>
                          <a:r>
                            <a:rPr lang="es-EC" sz="1800">
                              <a:effectLst/>
                            </a:rPr>
                            <a:t>No. Válvula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VRP-1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VRP-2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VRP-1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VRP-2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VRP-1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VRP-2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09986">
                    <a:tc>
                      <a:txBody>
                        <a:bodyPr/>
                        <a:lstStyle/>
                        <a:p>
                          <a:pPr>
                            <a:lnSpc>
                              <a:spcPct val="115000"/>
                            </a:lnSpc>
                            <a:spcBef>
                              <a:spcPts val="300"/>
                            </a:spcBef>
                            <a:spcAft>
                              <a:spcPts val="250"/>
                            </a:spcAft>
                          </a:pPr>
                          <a:r>
                            <a:rPr lang="es-EC" sz="1800">
                              <a:effectLst/>
                            </a:rPr>
                            <a:t>Q (</a:t>
                          </a:r>
                          <a14:m>
                            <m:oMath xmlns:m="http://schemas.openxmlformats.org/officeDocument/2006/math">
                              <m:r>
                                <a:rPr lang="es-ES_tradnl" sz="1800">
                                  <a:effectLst/>
                                </a:rPr>
                                <m:t>𝑙</m:t>
                              </m:r>
                              <m:r>
                                <a:rPr lang="es-ES_tradnl" sz="1800">
                                  <a:effectLst/>
                                </a:rPr>
                                <m:t>/</m:t>
                              </m:r>
                              <m:r>
                                <a:rPr lang="es-ES_tradnl" sz="1800">
                                  <a:effectLst/>
                                </a:rPr>
                                <m:t>𝑠</m:t>
                              </m:r>
                            </m:oMath>
                          </a14:m>
                          <a:r>
                            <a:rPr lang="es-EC" sz="1800">
                              <a:effectLst/>
                            </a:rPr>
                            <a:t>)</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dirty="0">
                              <a:effectLst/>
                            </a:rPr>
                            <a:t>32,27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dirty="0">
                              <a:effectLst/>
                            </a:rPr>
                            <a:t>32,43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6,23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EC" sz="1800">
                              <a:effectLst/>
                            </a:rPr>
                            <a:t>3,12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EC" sz="1800">
                              <a:effectLst/>
                            </a:rPr>
                            <a:t>33,06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EC" sz="1800">
                              <a:effectLst/>
                            </a:rPr>
                            <a:t>33,14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16975">
                    <a:tc>
                      <a:txBody>
                        <a:bodyPr/>
                        <a:lstStyle/>
                        <a:p>
                          <a:pPr>
                            <a:lnSpc>
                              <a:spcPct val="115000"/>
                            </a:lnSpc>
                            <a:spcBef>
                              <a:spcPts val="300"/>
                            </a:spcBef>
                            <a:spcAft>
                              <a:spcPts val="250"/>
                            </a:spcAft>
                          </a:pPr>
                          <a:r>
                            <a:rPr lang="es-EC" sz="1800">
                              <a:effectLst/>
                            </a:rPr>
                            <a:t>Q (</a:t>
                          </a:r>
                          <a14:m>
                            <m:oMath xmlns:m="http://schemas.openxmlformats.org/officeDocument/2006/math">
                              <m:sSup>
                                <m:sSupPr>
                                  <m:ctrlPr>
                                    <a:rPr lang="es-EC" sz="1800">
                                      <a:effectLst/>
                                    </a:rPr>
                                  </m:ctrlPr>
                                </m:sSupPr>
                                <m:e>
                                  <m:r>
                                    <a:rPr lang="es-ES_tradnl" sz="1800">
                                      <a:effectLst/>
                                    </a:rPr>
                                    <m:t>𝑚</m:t>
                                  </m:r>
                                </m:e>
                                <m:sup>
                                  <m:r>
                                    <a:rPr lang="es-ES_tradnl" sz="1800">
                                      <a:effectLst/>
                                    </a:rPr>
                                    <m:t>3</m:t>
                                  </m:r>
                                </m:sup>
                              </m:sSup>
                              <m:r>
                                <a:rPr lang="es-ES_tradnl" sz="1800">
                                  <a:effectLst/>
                                </a:rPr>
                                <m:t>/</m:t>
                              </m:r>
                              <m:r>
                                <a:rPr lang="es-ES_tradnl" sz="1800">
                                  <a:effectLst/>
                                </a:rPr>
                                <m:t>h</m:t>
                              </m:r>
                            </m:oMath>
                          </a14:m>
                          <a:r>
                            <a:rPr lang="es-EC" sz="1800">
                              <a:effectLst/>
                            </a:rPr>
                            <a:t>)</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dirty="0">
                              <a:effectLst/>
                            </a:rPr>
                            <a:t>116,17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116,75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dirty="0">
                              <a:effectLst/>
                            </a:rPr>
                            <a:t>22,43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11,21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119,02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119,30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51114">
                    <a:tc>
                      <a:txBody>
                        <a:bodyPr/>
                        <a:lstStyle/>
                        <a:p>
                          <a:pPr>
                            <a:lnSpc>
                              <a:spcPct val="115000"/>
                            </a:lnSpc>
                            <a:spcBef>
                              <a:spcPts val="300"/>
                            </a:spcBef>
                            <a:spcAft>
                              <a:spcPts val="250"/>
                            </a:spcAft>
                          </a:pPr>
                          <a:r>
                            <a:rPr lang="es-EC" sz="1800">
                              <a:effectLst/>
                            </a:rPr>
                            <a:t>Presión aguas arriba (</a:t>
                          </a:r>
                          <a14:m>
                            <m:oMath xmlns:m="http://schemas.openxmlformats.org/officeDocument/2006/math">
                              <m:r>
                                <a:rPr lang="es-ES_tradnl" sz="1800">
                                  <a:effectLst/>
                                </a:rPr>
                                <m:t>𝑚𝑐𝑎</m:t>
                              </m:r>
                            </m:oMath>
                          </a14:m>
                          <a:r>
                            <a:rPr lang="es-EC" sz="1800">
                              <a:effectLst/>
                            </a:rPr>
                            <a:t>)</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dirty="0">
                              <a:effectLst/>
                            </a:rPr>
                            <a:t>64,13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63,99</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76,66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76,64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63,78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63,62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5001">
                    <a:tc>
                      <a:txBody>
                        <a:bodyPr/>
                        <a:lstStyle/>
                        <a:p>
                          <a:pPr>
                            <a:lnSpc>
                              <a:spcPct val="115000"/>
                            </a:lnSpc>
                            <a:spcBef>
                              <a:spcPts val="300"/>
                            </a:spcBef>
                            <a:spcAft>
                              <a:spcPts val="250"/>
                            </a:spcAft>
                          </a:pPr>
                          <a:r>
                            <a:rPr lang="es-EC" sz="1800">
                              <a:effectLst/>
                            </a:rPr>
                            <a:t>Presión aguas arriba (</a:t>
                          </a:r>
                          <a14:m>
                            <m:oMath xmlns:m="http://schemas.openxmlformats.org/officeDocument/2006/math">
                              <m:r>
                                <a:rPr lang="es-ES_tradnl" sz="1800">
                                  <a:effectLst/>
                                </a:rPr>
                                <m:t>𝑏𝑎𝑟</m:t>
                              </m:r>
                            </m:oMath>
                          </a14:m>
                          <a:r>
                            <a:rPr lang="es-ES_tradnl" sz="1800">
                              <a:effectLst/>
                            </a:rPr>
                            <a:t>)</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dirty="0">
                              <a:effectLst/>
                            </a:rPr>
                            <a:t>6,41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6,40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7,67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7,66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dirty="0">
                              <a:effectLst/>
                            </a:rPr>
                            <a:t>6,38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dirty="0">
                              <a:effectLst/>
                            </a:rPr>
                            <a:t>6,36</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5001">
                    <a:tc>
                      <a:txBody>
                        <a:bodyPr/>
                        <a:lstStyle/>
                        <a:p>
                          <a:pPr>
                            <a:lnSpc>
                              <a:spcPct val="115000"/>
                            </a:lnSpc>
                            <a:spcBef>
                              <a:spcPts val="300"/>
                            </a:spcBef>
                            <a:spcAft>
                              <a:spcPts val="250"/>
                            </a:spcAft>
                          </a:pPr>
                          <a:r>
                            <a:rPr lang="es-EC" sz="1800">
                              <a:effectLst/>
                            </a:rPr>
                            <a:t>Presión aguas abajo (</a:t>
                          </a:r>
                          <a14:m>
                            <m:oMath xmlns:m="http://schemas.openxmlformats.org/officeDocument/2006/math">
                              <m:r>
                                <a:rPr lang="es-ES_tradnl" sz="1800">
                                  <a:effectLst/>
                                </a:rPr>
                                <m:t>𝑚𝑐𝑎</m:t>
                              </m:r>
                            </m:oMath>
                          </a14:m>
                          <a:r>
                            <a:rPr lang="es-EC" sz="1800">
                              <a:effectLst/>
                            </a:rPr>
                            <a:t>)</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dirty="0">
                              <a:effectLst/>
                            </a:rPr>
                            <a:t>45,0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45,0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45,0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45,0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45,0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45,0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91249">
                    <a:tc>
                      <a:txBody>
                        <a:bodyPr/>
                        <a:lstStyle/>
                        <a:p>
                          <a:pPr>
                            <a:lnSpc>
                              <a:spcPct val="115000"/>
                            </a:lnSpc>
                            <a:spcBef>
                              <a:spcPts val="300"/>
                            </a:spcBef>
                            <a:spcAft>
                              <a:spcPts val="250"/>
                            </a:spcAft>
                          </a:pPr>
                          <a:r>
                            <a:rPr lang="es-EC" sz="1800" dirty="0">
                              <a:effectLst/>
                            </a:rPr>
                            <a:t>Presión aguas abajo </a:t>
                          </a:r>
                          <a:r>
                            <a:rPr lang="es-EC" sz="1800" dirty="0" smtClean="0">
                              <a:effectLst/>
                            </a:rPr>
                            <a:t>(</a:t>
                          </a:r>
                          <a14:m>
                            <m:oMath xmlns:m="http://schemas.openxmlformats.org/officeDocument/2006/math">
                              <m:r>
                                <a:rPr lang="es-ES_tradnl" sz="1800">
                                  <a:effectLst/>
                                </a:rPr>
                                <m:t>𝑏𝑎𝑟</m:t>
                              </m:r>
                              <m:r>
                                <a:rPr lang="es-ES_tradnl" sz="1800">
                                  <a:effectLst/>
                                </a:rPr>
                                <m:t>)</m:t>
                              </m:r>
                            </m:oMath>
                          </a14:m>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dirty="0">
                              <a:effectLst/>
                            </a:rPr>
                            <a:t>4,50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4,50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4,50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4,50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4,50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4,50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25387">
                    <a:tc>
                      <a:txBody>
                        <a:bodyPr/>
                        <a:lstStyle/>
                        <a:p>
                          <a:pPr>
                            <a:lnSpc>
                              <a:spcPct val="115000"/>
                            </a:lnSpc>
                            <a:spcBef>
                              <a:spcPts val="300"/>
                            </a:spcBef>
                            <a:spcAft>
                              <a:spcPts val="250"/>
                            </a:spcAft>
                          </a:pPr>
                          <a:r>
                            <a:rPr lang="es-EC" sz="1800">
                              <a:effectLst/>
                            </a:rPr>
                            <a:t>Diferencia de presión (mca)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19,12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18,98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31,66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31,64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18,78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18,62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91249">
                    <a:tc>
                      <a:txBody>
                        <a:bodyPr/>
                        <a:lstStyle/>
                        <a:p>
                          <a:pPr>
                            <a:lnSpc>
                              <a:spcPct val="115000"/>
                            </a:lnSpc>
                            <a:spcBef>
                              <a:spcPts val="300"/>
                            </a:spcBef>
                            <a:spcAft>
                              <a:spcPts val="250"/>
                            </a:spcAft>
                          </a:pPr>
                          <a:r>
                            <a:rPr lang="es-EC" sz="1800" dirty="0">
                              <a:effectLst/>
                            </a:rPr>
                            <a:t>Diferencia de presión </a:t>
                          </a:r>
                          <a:r>
                            <a:rPr lang="es-EC" sz="1800" dirty="0" smtClean="0">
                              <a:effectLst/>
                            </a:rPr>
                            <a:t>(</a:t>
                          </a:r>
                          <a14:m>
                            <m:oMath xmlns:m="http://schemas.openxmlformats.org/officeDocument/2006/math">
                              <m:r>
                                <a:rPr lang="es-ES_tradnl" sz="1800">
                                  <a:effectLst/>
                                </a:rPr>
                                <m:t>𝑏𝑎𝑟</m:t>
                              </m:r>
                            </m:oMath>
                          </a14:m>
                          <a:r>
                            <a:rPr lang="es-EC" sz="1800" dirty="0">
                              <a:effectLst/>
                            </a:rPr>
                            <a:t>)</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dirty="0">
                              <a:effectLst/>
                            </a:rPr>
                            <a:t>1,91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1,90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3,17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3,16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1,88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1,86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42308">
                    <a:tc>
                      <a:txBody>
                        <a:bodyPr/>
                        <a:lstStyle/>
                        <a:p>
                          <a:pPr>
                            <a:lnSpc>
                              <a:spcPct val="115000"/>
                            </a:lnSpc>
                            <a:spcBef>
                              <a:spcPts val="300"/>
                            </a:spcBef>
                            <a:spcAft>
                              <a:spcPts val="250"/>
                            </a:spcAft>
                          </a:pPr>
                          <a14:m>
                            <m:oMath xmlns:m="http://schemas.openxmlformats.org/officeDocument/2006/math">
                              <m:r>
                                <a:rPr lang="es-ES_tradnl" sz="1800">
                                  <a:effectLst/>
                                </a:rPr>
                                <m:t>𝑘𝑣</m:t>
                              </m:r>
                            </m:oMath>
                          </a14:m>
                          <a:r>
                            <a:rPr lang="es-ES_tradnl" sz="1800">
                              <a:effectLst/>
                            </a:rPr>
                            <a:t>  </a:t>
                          </a:r>
                          <a14:m>
                            <m:oMath xmlns:m="http://schemas.openxmlformats.org/officeDocument/2006/math">
                              <m:f>
                                <m:fPr>
                                  <m:type m:val="lin"/>
                                  <m:ctrlPr>
                                    <a:rPr lang="es-EC" sz="1800">
                                      <a:effectLst/>
                                    </a:rPr>
                                  </m:ctrlPr>
                                </m:fPr>
                                <m:num>
                                  <m:r>
                                    <a:rPr lang="es-EC" sz="1800">
                                      <a:effectLst/>
                                    </a:rPr>
                                    <m:t>(</m:t>
                                  </m:r>
                                  <m:sSup>
                                    <m:sSupPr>
                                      <m:ctrlPr>
                                        <a:rPr lang="es-EC" sz="1800">
                                          <a:effectLst/>
                                        </a:rPr>
                                      </m:ctrlPr>
                                    </m:sSupPr>
                                    <m:e>
                                      <m:r>
                                        <a:rPr lang="es-EC" sz="1800">
                                          <a:effectLst/>
                                        </a:rPr>
                                        <m:t>𝑚</m:t>
                                      </m:r>
                                    </m:e>
                                    <m:sup>
                                      <m:r>
                                        <a:rPr lang="es-EC" sz="1800">
                                          <a:effectLst/>
                                        </a:rPr>
                                        <m:t>3</m:t>
                                      </m:r>
                                    </m:sup>
                                  </m:sSup>
                                  <m:r>
                                    <a:rPr lang="es-EC" sz="1800">
                                      <a:effectLst/>
                                    </a:rPr>
                                    <m:t>/</m:t>
                                  </m:r>
                                  <m:r>
                                    <a:rPr lang="es-EC" sz="1800">
                                      <a:effectLst/>
                                    </a:rPr>
                                    <m:t>h</m:t>
                                  </m:r>
                                </m:num>
                                <m:den>
                                  <m:rad>
                                    <m:radPr>
                                      <m:degHide m:val="on"/>
                                      <m:ctrlPr>
                                        <a:rPr lang="es-EC" sz="1800">
                                          <a:effectLst/>
                                        </a:rPr>
                                      </m:ctrlPr>
                                    </m:radPr>
                                    <m:deg/>
                                    <m:e>
                                      <m:r>
                                        <a:rPr lang="es-ES_tradnl" sz="1800">
                                          <a:effectLst/>
                                        </a:rPr>
                                        <m:t>𝑏𝑎𝑟</m:t>
                                      </m:r>
                                    </m:e>
                                  </m:rad>
                                </m:den>
                              </m:f>
                            </m:oMath>
                          </a14:m>
                          <a:r>
                            <a:rPr lang="es-EC" sz="1800">
                              <a:effectLst/>
                            </a:rPr>
                            <a:t>)</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dirty="0">
                              <a:effectLst/>
                            </a:rPr>
                            <a:t>84,02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84,74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12,60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6,30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86,85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87,43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09986">
                    <a:tc>
                      <a:txBody>
                        <a:bodyPr/>
                        <a:lstStyle/>
                        <a:p>
                          <a:pPr>
                            <a:lnSpc>
                              <a:spcPct val="115000"/>
                            </a:lnSpc>
                            <a:spcBef>
                              <a:spcPts val="300"/>
                            </a:spcBef>
                            <a:spcAft>
                              <a:spcPts val="250"/>
                            </a:spcAft>
                          </a:pPr>
                          <a:r>
                            <a:rPr lang="es-EC" sz="1800">
                              <a:effectLst/>
                            </a:rPr>
                            <a:t>Diámetro</a:t>
                          </a:r>
                          <a:r>
                            <a:rPr lang="es-ES_tradnl" sz="1800">
                              <a:effectLst/>
                            </a:rPr>
                            <a:t> (</a:t>
                          </a:r>
                          <a14:m>
                            <m:oMath xmlns:m="http://schemas.openxmlformats.org/officeDocument/2006/math">
                              <m:r>
                                <a:rPr lang="es-ES_tradnl" sz="1800">
                                  <a:effectLst/>
                                </a:rPr>
                                <m:t>𝑚𝑚</m:t>
                              </m:r>
                            </m:oMath>
                          </a14:m>
                          <a:r>
                            <a:rPr lang="es-ES_tradnl" sz="1800">
                              <a:effectLst/>
                            </a:rPr>
                            <a:t>)</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125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125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125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125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125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125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09986">
                    <a:tc>
                      <a:txBody>
                        <a:bodyPr/>
                        <a:lstStyle/>
                        <a:p>
                          <a:pPr>
                            <a:lnSpc>
                              <a:spcPct val="115000"/>
                            </a:lnSpc>
                            <a:spcBef>
                              <a:spcPts val="300"/>
                            </a:spcBef>
                            <a:spcAft>
                              <a:spcPts val="250"/>
                            </a:spcAft>
                          </a:pPr>
                          <a:r>
                            <a:rPr lang="es-EC" sz="1800">
                              <a:effectLst/>
                            </a:rPr>
                            <a:t>Velocidad (</a:t>
                          </a:r>
                          <a14:m>
                            <m:oMath xmlns:m="http://schemas.openxmlformats.org/officeDocument/2006/math">
                              <m:r>
                                <a:rPr lang="es-ES_tradnl" sz="1800">
                                  <a:effectLst/>
                                </a:rPr>
                                <m:t>𝑚</m:t>
                              </m:r>
                              <m:r>
                                <a:rPr lang="es-ES_tradnl" sz="1800">
                                  <a:effectLst/>
                                </a:rPr>
                                <m:t>/</m:t>
                              </m:r>
                              <m:r>
                                <a:rPr lang="es-ES_tradnl" sz="1800">
                                  <a:effectLst/>
                                </a:rPr>
                                <m:t>𝑠</m:t>
                              </m:r>
                              <m:r>
                                <a:rPr lang="es-ES_tradnl" sz="1800">
                                  <a:effectLst/>
                                </a:rPr>
                                <m:t>)</m:t>
                              </m:r>
                            </m:oMath>
                          </a14:m>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dirty="0">
                              <a:effectLst/>
                            </a:rPr>
                            <a:t>2,63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2,64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0,508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0,254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dirty="0" smtClean="0">
                              <a:effectLst/>
                            </a:rPr>
                            <a:t>2,69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dirty="0" smtClean="0">
                              <a:effectLst/>
                            </a:rPr>
                            <a:t>2,70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42308">
                    <a:tc>
                      <a:txBody>
                        <a:bodyPr/>
                        <a:lstStyle/>
                        <a:p>
                          <a:pPr>
                            <a:lnSpc>
                              <a:spcPct val="115000"/>
                            </a:lnSpc>
                            <a:spcBef>
                              <a:spcPts val="300"/>
                            </a:spcBef>
                            <a:spcAft>
                              <a:spcPts val="250"/>
                            </a:spcAft>
                          </a:pPr>
                          <a:r>
                            <a:rPr lang="es-EC" sz="1800">
                              <a:effectLst/>
                            </a:rPr>
                            <a:t>Kv Fabricante (</a:t>
                          </a:r>
                          <a14:m>
                            <m:oMath xmlns:m="http://schemas.openxmlformats.org/officeDocument/2006/math">
                              <m:f>
                                <m:fPr>
                                  <m:type m:val="lin"/>
                                  <m:ctrlPr>
                                    <a:rPr lang="es-EC" sz="1800">
                                      <a:effectLst/>
                                    </a:rPr>
                                  </m:ctrlPr>
                                </m:fPr>
                                <m:num>
                                  <m:sSup>
                                    <m:sSupPr>
                                      <m:ctrlPr>
                                        <a:rPr lang="es-EC" sz="1800">
                                          <a:effectLst/>
                                        </a:rPr>
                                      </m:ctrlPr>
                                    </m:sSupPr>
                                    <m:e>
                                      <m:r>
                                        <a:rPr lang="es-EC" sz="1800">
                                          <a:effectLst/>
                                        </a:rPr>
                                        <m:t>𝑚</m:t>
                                      </m:r>
                                    </m:e>
                                    <m:sup>
                                      <m:r>
                                        <a:rPr lang="es-EC" sz="1800">
                                          <a:effectLst/>
                                        </a:rPr>
                                        <m:t>3</m:t>
                                      </m:r>
                                    </m:sup>
                                  </m:sSup>
                                  <m:r>
                                    <a:rPr lang="es-EC" sz="1800">
                                      <a:effectLst/>
                                    </a:rPr>
                                    <m:t>/</m:t>
                                  </m:r>
                                  <m:r>
                                    <a:rPr lang="es-EC" sz="1800">
                                      <a:effectLst/>
                                    </a:rPr>
                                    <m:t>h</m:t>
                                  </m:r>
                                </m:num>
                                <m:den>
                                  <m:rad>
                                    <m:radPr>
                                      <m:degHide m:val="on"/>
                                      <m:ctrlPr>
                                        <a:rPr lang="es-EC" sz="1800">
                                          <a:effectLst/>
                                        </a:rPr>
                                      </m:ctrlPr>
                                    </m:radPr>
                                    <m:deg/>
                                    <m:e>
                                      <m:r>
                                        <a:rPr lang="es-ES_tradnl" sz="1800">
                                          <a:effectLst/>
                                        </a:rPr>
                                        <m:t>𝑏𝑎𝑟</m:t>
                                      </m:r>
                                    </m:e>
                                  </m:rad>
                                </m:den>
                              </m:f>
                            </m:oMath>
                          </a14:m>
                          <a:r>
                            <a:rPr lang="es-EC" sz="1800">
                              <a:effectLst/>
                            </a:rPr>
                            <a:t>)</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dirty="0">
                              <a:effectLst/>
                            </a:rPr>
                            <a:t>183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183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183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183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183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183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09986">
                    <a:tc>
                      <a:txBody>
                        <a:bodyPr/>
                        <a:lstStyle/>
                        <a:p>
                          <a:pPr>
                            <a:lnSpc>
                              <a:spcPct val="115000"/>
                            </a:lnSpc>
                            <a:spcBef>
                              <a:spcPts val="300"/>
                            </a:spcBef>
                            <a:spcAft>
                              <a:spcPts val="250"/>
                            </a:spcAft>
                          </a:pPr>
                          <a:r>
                            <a:rPr lang="es-EC" sz="1800">
                              <a:effectLst/>
                            </a:rPr>
                            <a:t>(</a:t>
                          </a:r>
                          <a14:m>
                            <m:oMath xmlns:m="http://schemas.openxmlformats.org/officeDocument/2006/math">
                              <m:f>
                                <m:fPr>
                                  <m:type m:val="lin"/>
                                  <m:ctrlPr>
                                    <a:rPr lang="es-EC" sz="1800">
                                      <a:effectLst/>
                                    </a:rPr>
                                  </m:ctrlPr>
                                </m:fPr>
                                <m:num>
                                  <m:sSub>
                                    <m:sSubPr>
                                      <m:ctrlPr>
                                        <a:rPr lang="es-EC" sz="1800">
                                          <a:effectLst/>
                                        </a:rPr>
                                      </m:ctrlPr>
                                    </m:sSubPr>
                                    <m:e>
                                      <m:r>
                                        <a:rPr lang="es-EC" sz="1800">
                                          <a:effectLst/>
                                        </a:rPr>
                                        <m:t>𝐾𝑣</m:t>
                                      </m:r>
                                    </m:e>
                                    <m:sub>
                                      <m:r>
                                        <a:rPr lang="es-EC" sz="1800">
                                          <a:effectLst/>
                                        </a:rPr>
                                        <m:t>𝐶𝑎𝑙𝑐𝑢𝑙𝑎𝑑𝑜</m:t>
                                      </m:r>
                                    </m:sub>
                                  </m:sSub>
                                </m:num>
                                <m:den>
                                  <m:sSub>
                                    <m:sSubPr>
                                      <m:ctrlPr>
                                        <a:rPr lang="es-EC" sz="1800">
                                          <a:effectLst/>
                                        </a:rPr>
                                      </m:ctrlPr>
                                    </m:sSubPr>
                                    <m:e>
                                      <m:r>
                                        <a:rPr lang="es-EC" sz="1800">
                                          <a:effectLst/>
                                        </a:rPr>
                                        <m:t>𝐾𝑣</m:t>
                                      </m:r>
                                    </m:e>
                                    <m:sub>
                                      <m:r>
                                        <a:rPr lang="es-EC" sz="1800">
                                          <a:effectLst/>
                                        </a:rPr>
                                        <m:t>𝐹𝑎𝑏𝑟𝑖𝑐𝑎𝑛𝑡𝑒</m:t>
                                      </m:r>
                                    </m:sub>
                                  </m:sSub>
                                </m:den>
                              </m:f>
                            </m:oMath>
                          </a14:m>
                          <a:r>
                            <a:rPr lang="es-EC" sz="1800">
                              <a:effectLst/>
                            </a:rPr>
                            <a:t>)</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46%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46%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48%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48%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5387">
                    <a:tc>
                      <a:txBody>
                        <a:bodyPr/>
                        <a:lstStyle/>
                        <a:p>
                          <a:pPr>
                            <a:lnSpc>
                              <a:spcPct val="115000"/>
                            </a:lnSpc>
                            <a:spcBef>
                              <a:spcPts val="300"/>
                            </a:spcBef>
                            <a:spcAft>
                              <a:spcPts val="250"/>
                            </a:spcAft>
                          </a:pPr>
                          <a:r>
                            <a:rPr lang="es-EC" sz="1800">
                              <a:effectLst/>
                            </a:rPr>
                            <a:t>Porcentaje de apertura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63%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63%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11%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dirty="0">
                              <a:effectLst/>
                            </a:rPr>
                            <a:t>10%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dirty="0">
                              <a:effectLst/>
                            </a:rPr>
                            <a:t>66%</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dirty="0">
                              <a:effectLst/>
                            </a:rPr>
                            <a:t>66%</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mc:Choice>
        <mc:Fallback>
          <p:graphicFrame>
            <p:nvGraphicFramePr>
              <p:cNvPr id="4" name="Marcador de contenido 3"/>
              <p:cNvGraphicFramePr>
                <a:graphicFrameLocks noGrp="1"/>
              </p:cNvGraphicFramePr>
              <p:nvPr>
                <p:ph idx="1"/>
                <p:extLst>
                  <p:ext uri="{D42A27DB-BD31-4B8C-83A1-F6EECF244321}">
                    <p14:modId xmlns:p14="http://schemas.microsoft.com/office/powerpoint/2010/main" val="2988201801"/>
                  </p:ext>
                </p:extLst>
              </p:nvPr>
            </p:nvGraphicFramePr>
            <p:xfrm>
              <a:off x="189955" y="608842"/>
              <a:ext cx="9423186" cy="5346498"/>
            </p:xfrm>
            <a:graphic>
              <a:graphicData uri="http://schemas.openxmlformats.org/drawingml/2006/table">
                <a:tbl>
                  <a:tblPr firstRow="1" firstCol="1" bandRow="1">
                    <a:tableStyleId>{93296810-A885-4BE3-A3E7-6D5BEEA58F35}</a:tableStyleId>
                  </a:tblPr>
                  <a:tblGrid>
                    <a:gridCol w="2737837"/>
                    <a:gridCol w="1049243"/>
                    <a:gridCol w="1158498"/>
                    <a:gridCol w="1162109"/>
                    <a:gridCol w="1076695"/>
                    <a:gridCol w="1162109"/>
                    <a:gridCol w="1076695"/>
                  </a:tblGrid>
                  <a:tr h="315468">
                    <a:tc>
                      <a:txBody>
                        <a:bodyPr/>
                        <a:lstStyle/>
                        <a:p>
                          <a:pPr>
                            <a:lnSpc>
                              <a:spcPct val="115000"/>
                            </a:lnSpc>
                            <a:spcBef>
                              <a:spcPts val="300"/>
                            </a:spcBef>
                            <a:spcAft>
                              <a:spcPts val="250"/>
                            </a:spcAft>
                          </a:pPr>
                          <a:r>
                            <a:rPr lang="es-EC" sz="1800" dirty="0">
                              <a:effectLst/>
                            </a:rPr>
                            <a:t>Escenario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15000"/>
                            </a:lnSpc>
                            <a:spcBef>
                              <a:spcPts val="300"/>
                            </a:spcBef>
                            <a:spcAft>
                              <a:spcPts val="250"/>
                            </a:spcAft>
                          </a:pPr>
                          <a:r>
                            <a:rPr lang="es-EC" sz="1800" dirty="0" smtClean="0">
                              <a:effectLst/>
                            </a:rPr>
                            <a:t>QMH</a:t>
                          </a:r>
                          <a:r>
                            <a:rPr lang="es-EC" sz="1800" baseline="0" dirty="0" smtClean="0">
                              <a:effectLst/>
                            </a:rPr>
                            <a:t> </a:t>
                          </a:r>
                          <a:r>
                            <a:rPr lang="es-EC" sz="1800" dirty="0" smtClean="0">
                              <a:effectLst/>
                            </a:rPr>
                            <a:t>2018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gridSpan="2">
                      <a:txBody>
                        <a:bodyPr/>
                        <a:lstStyle/>
                        <a:p>
                          <a:pPr algn="ctr">
                            <a:lnSpc>
                              <a:spcPct val="115000"/>
                            </a:lnSpc>
                            <a:spcBef>
                              <a:spcPts val="300"/>
                            </a:spcBef>
                            <a:spcAft>
                              <a:spcPts val="250"/>
                            </a:spcAft>
                          </a:pPr>
                          <a:r>
                            <a:rPr lang="es-EC" sz="1800">
                              <a:effectLst/>
                            </a:rPr>
                            <a:t>Qmin 2018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gridSpan="2">
                      <a:txBody>
                        <a:bodyPr/>
                        <a:lstStyle/>
                        <a:p>
                          <a:pPr algn="ctr">
                            <a:lnSpc>
                              <a:spcPct val="115000"/>
                            </a:lnSpc>
                            <a:spcBef>
                              <a:spcPts val="300"/>
                            </a:spcBef>
                            <a:spcAft>
                              <a:spcPts val="250"/>
                            </a:spcAft>
                          </a:pPr>
                          <a:r>
                            <a:rPr lang="es-EC" sz="1800" dirty="0" smtClean="0">
                              <a:effectLst/>
                            </a:rPr>
                            <a:t>QMH </a:t>
                          </a:r>
                          <a:r>
                            <a:rPr lang="es-EC" sz="1800" dirty="0">
                              <a:effectLst/>
                            </a:rPr>
                            <a:t>2043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r>
                  <a:tr h="315468">
                    <a:tc>
                      <a:txBody>
                        <a:bodyPr/>
                        <a:lstStyle/>
                        <a:p>
                          <a:pPr>
                            <a:lnSpc>
                              <a:spcPct val="115000"/>
                            </a:lnSpc>
                            <a:spcBef>
                              <a:spcPts val="300"/>
                            </a:spcBef>
                            <a:spcAft>
                              <a:spcPts val="250"/>
                            </a:spcAft>
                          </a:pPr>
                          <a:r>
                            <a:rPr lang="es-EC" sz="1800">
                              <a:effectLst/>
                            </a:rPr>
                            <a:t>No. Válvula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VRP-1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VRP-2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VRP-1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VRP-2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VRP-1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VRP-2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15468">
                    <a:tc>
                      <a:txBody>
                        <a:bodyPr/>
                        <a:lstStyle/>
                        <a:p>
                          <a:endParaRPr lang="es-EC"/>
                        </a:p>
                      </a:txBody>
                      <a:tcPr marL="44450" marR="44450" marT="0" marB="0" anchor="ctr">
                        <a:blipFill rotWithShape="0">
                          <a:blip r:embed="rId2"/>
                          <a:stretch>
                            <a:fillRect l="-223" t="-219608" r="-245434" b="-1533333"/>
                          </a:stretch>
                        </a:blipFill>
                      </a:tcPr>
                    </a:tc>
                    <a:tc>
                      <a:txBody>
                        <a:bodyPr/>
                        <a:lstStyle/>
                        <a:p>
                          <a:pPr algn="ctr">
                            <a:lnSpc>
                              <a:spcPct val="115000"/>
                            </a:lnSpc>
                            <a:spcBef>
                              <a:spcPts val="300"/>
                            </a:spcBef>
                            <a:spcAft>
                              <a:spcPts val="250"/>
                            </a:spcAft>
                          </a:pPr>
                          <a:r>
                            <a:rPr lang="es-EC" sz="1800" dirty="0">
                              <a:effectLst/>
                            </a:rPr>
                            <a:t>32,27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dirty="0">
                              <a:effectLst/>
                            </a:rPr>
                            <a:t>32,43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6,23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EC" sz="1800">
                              <a:effectLst/>
                            </a:rPr>
                            <a:t>3,12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EC" sz="1800">
                              <a:effectLst/>
                            </a:rPr>
                            <a:t>33,06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1000"/>
                            </a:spcAft>
                          </a:pPr>
                          <a:r>
                            <a:rPr lang="es-EC" sz="1800">
                              <a:effectLst/>
                            </a:rPr>
                            <a:t>33,14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2580">
                    <a:tc>
                      <a:txBody>
                        <a:bodyPr/>
                        <a:lstStyle/>
                        <a:p>
                          <a:endParaRPr lang="es-EC"/>
                        </a:p>
                      </a:txBody>
                      <a:tcPr marL="44450" marR="44450" marT="0" marB="0" anchor="ctr">
                        <a:blipFill rotWithShape="0">
                          <a:blip r:embed="rId2"/>
                          <a:stretch>
                            <a:fillRect l="-223" t="-307547" r="-245434" b="-1375472"/>
                          </a:stretch>
                        </a:blipFill>
                      </a:tcPr>
                    </a:tc>
                    <a:tc>
                      <a:txBody>
                        <a:bodyPr/>
                        <a:lstStyle/>
                        <a:p>
                          <a:pPr algn="ctr">
                            <a:lnSpc>
                              <a:spcPct val="115000"/>
                            </a:lnSpc>
                            <a:spcBef>
                              <a:spcPts val="300"/>
                            </a:spcBef>
                            <a:spcAft>
                              <a:spcPts val="250"/>
                            </a:spcAft>
                          </a:pPr>
                          <a:r>
                            <a:rPr lang="es-EC" sz="1800" dirty="0">
                              <a:effectLst/>
                            </a:rPr>
                            <a:t>116,17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116,75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dirty="0">
                              <a:effectLst/>
                            </a:rPr>
                            <a:t>22,43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11,21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119,02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119,30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51114">
                    <a:tc>
                      <a:txBody>
                        <a:bodyPr/>
                        <a:lstStyle/>
                        <a:p>
                          <a:endParaRPr lang="es-EC"/>
                        </a:p>
                      </a:txBody>
                      <a:tcPr marL="44450" marR="44450" marT="0" marB="0" anchor="ctr">
                        <a:blipFill rotWithShape="0">
                          <a:blip r:embed="rId2"/>
                          <a:stretch>
                            <a:fillRect l="-223" t="-372414" r="-245434" b="-1156897"/>
                          </a:stretch>
                        </a:blipFill>
                      </a:tcPr>
                    </a:tc>
                    <a:tc>
                      <a:txBody>
                        <a:bodyPr/>
                        <a:lstStyle/>
                        <a:p>
                          <a:pPr algn="ctr">
                            <a:lnSpc>
                              <a:spcPct val="115000"/>
                            </a:lnSpc>
                            <a:spcBef>
                              <a:spcPts val="300"/>
                            </a:spcBef>
                            <a:spcAft>
                              <a:spcPts val="250"/>
                            </a:spcAft>
                          </a:pPr>
                          <a:r>
                            <a:rPr lang="es-EC" sz="1800" dirty="0">
                              <a:effectLst/>
                            </a:rPr>
                            <a:t>64,13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63,99</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76,66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76,64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63,78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63,62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5001">
                    <a:tc>
                      <a:txBody>
                        <a:bodyPr/>
                        <a:lstStyle/>
                        <a:p>
                          <a:endParaRPr lang="es-EC"/>
                        </a:p>
                      </a:txBody>
                      <a:tcPr marL="44450" marR="44450" marT="0" marB="0" anchor="ctr">
                        <a:blipFill rotWithShape="0">
                          <a:blip r:embed="rId2"/>
                          <a:stretch>
                            <a:fillRect l="-223" t="-516981" r="-245434" b="-1166038"/>
                          </a:stretch>
                        </a:blipFill>
                      </a:tcPr>
                    </a:tc>
                    <a:tc>
                      <a:txBody>
                        <a:bodyPr/>
                        <a:lstStyle/>
                        <a:p>
                          <a:pPr algn="ctr">
                            <a:lnSpc>
                              <a:spcPct val="115000"/>
                            </a:lnSpc>
                            <a:spcBef>
                              <a:spcPts val="300"/>
                            </a:spcBef>
                            <a:spcAft>
                              <a:spcPts val="250"/>
                            </a:spcAft>
                          </a:pPr>
                          <a:r>
                            <a:rPr lang="es-EC" sz="1800" dirty="0">
                              <a:effectLst/>
                            </a:rPr>
                            <a:t>6,41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6,40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7,67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7,66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dirty="0">
                              <a:effectLst/>
                            </a:rPr>
                            <a:t>6,38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dirty="0">
                              <a:effectLst/>
                            </a:rPr>
                            <a:t>6,36</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5001">
                    <a:tc>
                      <a:txBody>
                        <a:bodyPr/>
                        <a:lstStyle/>
                        <a:p>
                          <a:endParaRPr lang="es-EC"/>
                        </a:p>
                      </a:txBody>
                      <a:tcPr marL="44450" marR="44450" marT="0" marB="0" anchor="ctr">
                        <a:blipFill rotWithShape="0">
                          <a:blip r:embed="rId2"/>
                          <a:stretch>
                            <a:fillRect l="-223" t="-605556" r="-245434" b="-1044444"/>
                          </a:stretch>
                        </a:blipFill>
                      </a:tcPr>
                    </a:tc>
                    <a:tc>
                      <a:txBody>
                        <a:bodyPr/>
                        <a:lstStyle/>
                        <a:p>
                          <a:pPr algn="ctr">
                            <a:lnSpc>
                              <a:spcPct val="115000"/>
                            </a:lnSpc>
                            <a:spcBef>
                              <a:spcPts val="300"/>
                            </a:spcBef>
                            <a:spcAft>
                              <a:spcPts val="250"/>
                            </a:spcAft>
                          </a:pPr>
                          <a:r>
                            <a:rPr lang="es-EC" sz="1800" dirty="0">
                              <a:effectLst/>
                            </a:rPr>
                            <a:t>45,0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45,0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45,0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45,0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45,0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45,0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91249">
                    <a:tc>
                      <a:txBody>
                        <a:bodyPr/>
                        <a:lstStyle/>
                        <a:p>
                          <a:endParaRPr lang="es-EC"/>
                        </a:p>
                      </a:txBody>
                      <a:tcPr marL="44450" marR="44450" marT="0" marB="0" anchor="ctr">
                        <a:blipFill rotWithShape="0">
                          <a:blip r:embed="rId2"/>
                          <a:stretch>
                            <a:fillRect l="-223" t="-595313" r="-245434" b="-781250"/>
                          </a:stretch>
                        </a:blipFill>
                      </a:tcPr>
                    </a:tc>
                    <a:tc>
                      <a:txBody>
                        <a:bodyPr/>
                        <a:lstStyle/>
                        <a:p>
                          <a:pPr algn="ctr">
                            <a:lnSpc>
                              <a:spcPct val="115000"/>
                            </a:lnSpc>
                            <a:spcBef>
                              <a:spcPts val="300"/>
                            </a:spcBef>
                            <a:spcAft>
                              <a:spcPts val="250"/>
                            </a:spcAft>
                          </a:pPr>
                          <a:r>
                            <a:rPr lang="es-EC" sz="1800" dirty="0">
                              <a:effectLst/>
                            </a:rPr>
                            <a:t>4,50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4,50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4,50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4,50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4,50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4,50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25387">
                    <a:tc>
                      <a:txBody>
                        <a:bodyPr/>
                        <a:lstStyle/>
                        <a:p>
                          <a:pPr>
                            <a:lnSpc>
                              <a:spcPct val="115000"/>
                            </a:lnSpc>
                            <a:spcBef>
                              <a:spcPts val="300"/>
                            </a:spcBef>
                            <a:spcAft>
                              <a:spcPts val="250"/>
                            </a:spcAft>
                          </a:pPr>
                          <a:r>
                            <a:rPr lang="es-EC" sz="1800">
                              <a:effectLst/>
                            </a:rPr>
                            <a:t>Diferencia de presión (mca)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19,12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18,98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31,66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31,64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18,78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18,62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91249">
                    <a:tc>
                      <a:txBody>
                        <a:bodyPr/>
                        <a:lstStyle/>
                        <a:p>
                          <a:endParaRPr lang="es-EC"/>
                        </a:p>
                      </a:txBody>
                      <a:tcPr marL="44450" marR="44450" marT="0" marB="0" anchor="ctr">
                        <a:blipFill rotWithShape="0">
                          <a:blip r:embed="rId2"/>
                          <a:stretch>
                            <a:fillRect l="-223" t="-766154" r="-245434" b="-587692"/>
                          </a:stretch>
                        </a:blipFill>
                      </a:tcPr>
                    </a:tc>
                    <a:tc>
                      <a:txBody>
                        <a:bodyPr/>
                        <a:lstStyle/>
                        <a:p>
                          <a:pPr algn="ctr">
                            <a:lnSpc>
                              <a:spcPct val="115000"/>
                            </a:lnSpc>
                            <a:spcBef>
                              <a:spcPts val="300"/>
                            </a:spcBef>
                            <a:spcAft>
                              <a:spcPts val="250"/>
                            </a:spcAft>
                          </a:pPr>
                          <a:r>
                            <a:rPr lang="es-EC" sz="1800" dirty="0">
                              <a:effectLst/>
                            </a:rPr>
                            <a:t>1,91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1,90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3,17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3,16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1,88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1,86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48361">
                    <a:tc>
                      <a:txBody>
                        <a:bodyPr/>
                        <a:lstStyle/>
                        <a:p>
                          <a:endParaRPr lang="es-EC"/>
                        </a:p>
                      </a:txBody>
                      <a:tcPr marL="44450" marR="44450" marT="0" marB="0" anchor="ctr">
                        <a:blipFill rotWithShape="0">
                          <a:blip r:embed="rId2"/>
                          <a:stretch>
                            <a:fillRect l="-223" t="-987719" r="-245434" b="-570175"/>
                          </a:stretch>
                        </a:blipFill>
                      </a:tcPr>
                    </a:tc>
                    <a:tc>
                      <a:txBody>
                        <a:bodyPr/>
                        <a:lstStyle/>
                        <a:p>
                          <a:pPr algn="ctr">
                            <a:lnSpc>
                              <a:spcPct val="115000"/>
                            </a:lnSpc>
                            <a:spcBef>
                              <a:spcPts val="300"/>
                            </a:spcBef>
                            <a:spcAft>
                              <a:spcPts val="250"/>
                            </a:spcAft>
                          </a:pPr>
                          <a:r>
                            <a:rPr lang="es-EC" sz="1800" dirty="0">
                              <a:effectLst/>
                            </a:rPr>
                            <a:t>84,02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84,74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12,60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6,30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86,85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87,43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15468">
                    <a:tc>
                      <a:txBody>
                        <a:bodyPr/>
                        <a:lstStyle/>
                        <a:p>
                          <a:endParaRPr lang="es-EC"/>
                        </a:p>
                      </a:txBody>
                      <a:tcPr marL="44450" marR="44450" marT="0" marB="0" anchor="ctr">
                        <a:blipFill rotWithShape="0">
                          <a:blip r:embed="rId2"/>
                          <a:stretch>
                            <a:fillRect l="-223" t="-1192308" r="-245434" b="-525000"/>
                          </a:stretch>
                        </a:blipFill>
                      </a:tcPr>
                    </a:tc>
                    <a:tc>
                      <a:txBody>
                        <a:bodyPr/>
                        <a:lstStyle/>
                        <a:p>
                          <a:pPr algn="ctr">
                            <a:lnSpc>
                              <a:spcPct val="115000"/>
                            </a:lnSpc>
                            <a:spcBef>
                              <a:spcPts val="300"/>
                            </a:spcBef>
                            <a:spcAft>
                              <a:spcPts val="250"/>
                            </a:spcAft>
                          </a:pPr>
                          <a:r>
                            <a:rPr lang="es-EC" sz="1800">
                              <a:effectLst/>
                            </a:rPr>
                            <a:t>125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125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125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125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125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125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15468">
                    <a:tc>
                      <a:txBody>
                        <a:bodyPr/>
                        <a:lstStyle/>
                        <a:p>
                          <a:endParaRPr lang="es-EC"/>
                        </a:p>
                      </a:txBody>
                      <a:tcPr marL="44450" marR="44450" marT="0" marB="0" anchor="ctr">
                        <a:blipFill rotWithShape="0">
                          <a:blip r:embed="rId2"/>
                          <a:stretch>
                            <a:fillRect l="-223" t="-1292308" r="-245434" b="-425000"/>
                          </a:stretch>
                        </a:blipFill>
                      </a:tcPr>
                    </a:tc>
                    <a:tc>
                      <a:txBody>
                        <a:bodyPr/>
                        <a:lstStyle/>
                        <a:p>
                          <a:pPr algn="ctr">
                            <a:lnSpc>
                              <a:spcPct val="115000"/>
                            </a:lnSpc>
                            <a:spcBef>
                              <a:spcPts val="300"/>
                            </a:spcBef>
                            <a:spcAft>
                              <a:spcPts val="250"/>
                            </a:spcAft>
                          </a:pPr>
                          <a:r>
                            <a:rPr lang="es-EC" sz="1800" dirty="0">
                              <a:effectLst/>
                            </a:rPr>
                            <a:t>2,63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2,64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0,508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0,254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dirty="0" smtClean="0">
                              <a:effectLst/>
                            </a:rPr>
                            <a:t>2,69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dirty="0" smtClean="0">
                              <a:effectLst/>
                            </a:rPr>
                            <a:t>2,70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48361">
                    <a:tc>
                      <a:txBody>
                        <a:bodyPr/>
                        <a:lstStyle/>
                        <a:p>
                          <a:endParaRPr lang="es-EC"/>
                        </a:p>
                      </a:txBody>
                      <a:tcPr marL="44450" marR="44450" marT="0" marB="0" anchor="ctr">
                        <a:blipFill rotWithShape="0">
                          <a:blip r:embed="rId2"/>
                          <a:stretch>
                            <a:fillRect l="-223" t="-1270175" r="-245434" b="-287719"/>
                          </a:stretch>
                        </a:blipFill>
                      </a:tcPr>
                    </a:tc>
                    <a:tc>
                      <a:txBody>
                        <a:bodyPr/>
                        <a:lstStyle/>
                        <a:p>
                          <a:pPr algn="ctr">
                            <a:lnSpc>
                              <a:spcPct val="115000"/>
                            </a:lnSpc>
                            <a:spcBef>
                              <a:spcPts val="300"/>
                            </a:spcBef>
                            <a:spcAft>
                              <a:spcPts val="250"/>
                            </a:spcAft>
                          </a:pPr>
                          <a:r>
                            <a:rPr lang="es-EC" sz="1800" dirty="0">
                              <a:effectLst/>
                            </a:rPr>
                            <a:t>183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183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183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183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183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183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15468">
                    <a:tc>
                      <a:txBody>
                        <a:bodyPr/>
                        <a:lstStyle/>
                        <a:p>
                          <a:endParaRPr lang="es-EC"/>
                        </a:p>
                      </a:txBody>
                      <a:tcPr marL="44450" marR="44450" marT="0" marB="0" anchor="ctr">
                        <a:blipFill rotWithShape="0">
                          <a:blip r:embed="rId2"/>
                          <a:stretch>
                            <a:fillRect l="-223" t="-1501923" r="-245434" b="-215385"/>
                          </a:stretch>
                        </a:blipFill>
                      </a:tcPr>
                    </a:tc>
                    <a:tc>
                      <a:txBody>
                        <a:bodyPr/>
                        <a:lstStyle/>
                        <a:p>
                          <a:pPr algn="ctr">
                            <a:lnSpc>
                              <a:spcPct val="115000"/>
                            </a:lnSpc>
                            <a:spcBef>
                              <a:spcPts val="300"/>
                            </a:spcBef>
                            <a:spcAft>
                              <a:spcPts val="250"/>
                            </a:spcAft>
                          </a:pPr>
                          <a:r>
                            <a:rPr lang="es-EC" sz="1800">
                              <a:effectLst/>
                            </a:rPr>
                            <a:t>46%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46%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48%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300"/>
                            </a:spcBef>
                            <a:spcAft>
                              <a:spcPts val="250"/>
                            </a:spcAft>
                          </a:pPr>
                          <a:r>
                            <a:rPr lang="es-EC" sz="1800">
                              <a:effectLst/>
                            </a:rPr>
                            <a:t>48%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5387">
                    <a:tc>
                      <a:txBody>
                        <a:bodyPr/>
                        <a:lstStyle/>
                        <a:p>
                          <a:pPr>
                            <a:lnSpc>
                              <a:spcPct val="115000"/>
                            </a:lnSpc>
                            <a:spcBef>
                              <a:spcPts val="300"/>
                            </a:spcBef>
                            <a:spcAft>
                              <a:spcPts val="250"/>
                            </a:spcAft>
                          </a:pPr>
                          <a:r>
                            <a:rPr lang="es-EC" sz="1800">
                              <a:effectLst/>
                            </a:rPr>
                            <a:t>Porcentaje de apertura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63%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63%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a:effectLst/>
                            </a:rPr>
                            <a:t>11%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dirty="0">
                              <a:effectLst/>
                            </a:rPr>
                            <a:t>10%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dirty="0">
                              <a:effectLst/>
                            </a:rPr>
                            <a:t>66%</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300"/>
                            </a:spcBef>
                            <a:spcAft>
                              <a:spcPts val="250"/>
                            </a:spcAft>
                          </a:pPr>
                          <a:r>
                            <a:rPr lang="es-EC" sz="1800" dirty="0">
                              <a:effectLst/>
                            </a:rPr>
                            <a:t>66%</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mc:Fallback>
      </mc:AlternateContent>
      <mc:AlternateContent xmlns:mc="http://schemas.openxmlformats.org/markup-compatibility/2006">
        <mc:Choice xmlns:a14="http://schemas.microsoft.com/office/drawing/2010/main" Requires="a14">
          <p:sp>
            <p:nvSpPr>
              <p:cNvPr id="5" name="Rectángulo 4"/>
              <p:cNvSpPr/>
              <p:nvPr/>
            </p:nvSpPr>
            <p:spPr>
              <a:xfrm>
                <a:off x="10188271" y="744357"/>
                <a:ext cx="1270348" cy="66460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𝐾𝑣</m:t>
                      </m:r>
                      <m:r>
                        <a:rPr lang="es-EC" i="1">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𝑄</m:t>
                          </m:r>
                        </m:num>
                        <m:den>
                          <m:rad>
                            <m:radPr>
                              <m:degHide m:val="on"/>
                              <m:ctrlPr>
                                <a:rPr lang="es-EC" i="1">
                                  <a:latin typeface="Cambria Math" panose="02040503050406030204" pitchFamily="18" charset="0"/>
                                </a:rPr>
                              </m:ctrlPr>
                            </m:radPr>
                            <m:deg/>
                            <m:e>
                              <m:r>
                                <a:rPr lang="es-EC" i="1">
                                  <a:latin typeface="Cambria Math" panose="02040503050406030204" pitchFamily="18" charset="0"/>
                                </a:rPr>
                                <m:t>∆</m:t>
                              </m:r>
                              <m:r>
                                <a:rPr lang="es-EC" i="1">
                                  <a:latin typeface="Cambria Math" panose="02040503050406030204" pitchFamily="18" charset="0"/>
                                </a:rPr>
                                <m:t>𝑃</m:t>
                              </m:r>
                            </m:e>
                          </m:rad>
                        </m:den>
                      </m:f>
                    </m:oMath>
                  </m:oMathPara>
                </a14:m>
                <a:endParaRPr lang="es-EC" dirty="0"/>
              </a:p>
            </p:txBody>
          </p:sp>
        </mc:Choice>
        <mc:Fallback>
          <p:sp>
            <p:nvSpPr>
              <p:cNvPr id="5" name="Rectángulo 4"/>
              <p:cNvSpPr>
                <a:spLocks noRot="1" noChangeAspect="1" noMove="1" noResize="1" noEditPoints="1" noAdjustHandles="1" noChangeArrowheads="1" noChangeShapeType="1" noTextEdit="1"/>
              </p:cNvSpPr>
              <p:nvPr/>
            </p:nvSpPr>
            <p:spPr>
              <a:xfrm>
                <a:off x="10188271" y="744357"/>
                <a:ext cx="1270348" cy="664606"/>
              </a:xfrm>
              <a:prstGeom prst="rect">
                <a:avLst/>
              </a:prstGeom>
              <a:blipFill rotWithShape="0">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4033144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pic>
        <p:nvPicPr>
          <p:cNvPr id="4" name="Marcador de contenido 3"/>
          <p:cNvPicPr>
            <a:picLocks noGrp="1"/>
          </p:cNvPicPr>
          <p:nvPr>
            <p:ph idx="1"/>
          </p:nvPr>
        </p:nvPicPr>
        <p:blipFill>
          <a:blip r:embed="rId2"/>
          <a:stretch>
            <a:fillRect/>
          </a:stretch>
        </p:blipFill>
        <p:spPr>
          <a:xfrm>
            <a:off x="6938995" y="741362"/>
            <a:ext cx="4670293" cy="4618038"/>
          </a:xfrm>
          <a:prstGeom prst="rect">
            <a:avLst/>
          </a:prstGeom>
          <a:ln w="9525" cap="flat" cmpd="sng" algn="ctr">
            <a:solidFill>
              <a:srgbClr val="E7E6E6">
                <a:lumMod val="90000"/>
              </a:srgbClr>
            </a:solidFill>
            <a:prstDash val="solid"/>
            <a:round/>
            <a:headEnd type="none" w="med" len="med"/>
            <a:tailEnd type="none" w="med" len="med"/>
          </a:ln>
        </p:spPr>
      </p:pic>
      <p:pic>
        <p:nvPicPr>
          <p:cNvPr id="5" name="Imagen 4"/>
          <p:cNvPicPr/>
          <p:nvPr/>
        </p:nvPicPr>
        <p:blipFill>
          <a:blip r:embed="rId3"/>
          <a:stretch>
            <a:fillRect/>
          </a:stretch>
        </p:blipFill>
        <p:spPr>
          <a:xfrm>
            <a:off x="1080770" y="741362"/>
            <a:ext cx="4443730" cy="4618038"/>
          </a:xfrm>
          <a:prstGeom prst="rect">
            <a:avLst/>
          </a:prstGeom>
          <a:ln w="9525" cap="flat" cmpd="sng" algn="ctr">
            <a:solidFill>
              <a:srgbClr val="E7E6E6">
                <a:lumMod val="90000"/>
              </a:srgbClr>
            </a:solidFill>
            <a:prstDash val="solid"/>
            <a:round/>
            <a:headEnd type="none" w="med" len="med"/>
            <a:tailEnd type="none" w="med" len="med"/>
          </a:ln>
        </p:spPr>
      </p:pic>
      <p:sp>
        <p:nvSpPr>
          <p:cNvPr id="6" name="Rectángulo 5"/>
          <p:cNvSpPr/>
          <p:nvPr/>
        </p:nvSpPr>
        <p:spPr>
          <a:xfrm>
            <a:off x="580255" y="5479534"/>
            <a:ext cx="5444760" cy="369332"/>
          </a:xfrm>
          <a:prstGeom prst="rect">
            <a:avLst/>
          </a:prstGeom>
        </p:spPr>
        <p:txBody>
          <a:bodyPr wrap="none">
            <a:spAutoFit/>
          </a:bodyPr>
          <a:lstStyle/>
          <a:p>
            <a:r>
              <a:rPr lang="es-ES_tradnl" dirty="0">
                <a:latin typeface="Times New Roman" panose="02020603050405020304" pitchFamily="18" charset="0"/>
                <a:ea typeface="Calibri" panose="020F0502020204030204" pitchFamily="34" charset="0"/>
              </a:rPr>
              <a:t>Presiones en estado estático zona alta año 2018 con VRP</a:t>
            </a:r>
            <a:endParaRPr lang="es-EC" dirty="0"/>
          </a:p>
        </p:txBody>
      </p:sp>
      <p:sp>
        <p:nvSpPr>
          <p:cNvPr id="7" name="Rectángulo 6"/>
          <p:cNvSpPr/>
          <p:nvPr/>
        </p:nvSpPr>
        <p:spPr>
          <a:xfrm>
            <a:off x="6474818" y="5479534"/>
            <a:ext cx="5598649" cy="369332"/>
          </a:xfrm>
          <a:prstGeom prst="rect">
            <a:avLst/>
          </a:prstGeom>
        </p:spPr>
        <p:txBody>
          <a:bodyPr wrap="none">
            <a:spAutoFit/>
          </a:bodyPr>
          <a:lstStyle/>
          <a:p>
            <a:r>
              <a:rPr lang="es-ES_tradnl" dirty="0">
                <a:latin typeface="Times New Roman" panose="02020603050405020304" pitchFamily="18" charset="0"/>
                <a:ea typeface="Calibri" panose="020F0502020204030204" pitchFamily="34" charset="0"/>
              </a:rPr>
              <a:t>Presiones en estado dinámico zona alta año 2043 con VRP</a:t>
            </a:r>
            <a:endParaRPr lang="es-EC" dirty="0"/>
          </a:p>
        </p:txBody>
      </p:sp>
    </p:spTree>
    <p:extLst>
      <p:ext uri="{BB962C8B-B14F-4D97-AF65-F5344CB8AC3E}">
        <p14:creationId xmlns:p14="http://schemas.microsoft.com/office/powerpoint/2010/main" val="15802388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a:t>VPR en Zona </a:t>
            </a:r>
            <a:r>
              <a:rPr lang="es-EC" dirty="0" smtClean="0"/>
              <a:t>Baja</a:t>
            </a:r>
            <a:endParaRPr lang="es-EC" dirty="0"/>
          </a:p>
        </p:txBody>
      </p:sp>
      <p:pic>
        <p:nvPicPr>
          <p:cNvPr id="4" name="Marcador de contenido 3"/>
          <p:cNvPicPr>
            <a:picLocks noGrp="1"/>
          </p:cNvPicPr>
          <p:nvPr>
            <p:ph idx="1"/>
          </p:nvPr>
        </p:nvPicPr>
        <p:blipFill>
          <a:blip r:embed="rId2"/>
          <a:stretch>
            <a:fillRect/>
          </a:stretch>
        </p:blipFill>
        <p:spPr>
          <a:xfrm>
            <a:off x="6425189" y="909637"/>
            <a:ext cx="5249333" cy="3116263"/>
          </a:xfrm>
          <a:prstGeom prst="rect">
            <a:avLst/>
          </a:prstGeom>
          <a:ln>
            <a:solidFill>
              <a:schemeClr val="bg2">
                <a:lumMod val="90000"/>
              </a:schemeClr>
            </a:solidFill>
          </a:ln>
        </p:spPr>
      </p:pic>
      <p:pic>
        <p:nvPicPr>
          <p:cNvPr id="5" name="Imagen 4"/>
          <p:cNvPicPr/>
          <p:nvPr/>
        </p:nvPicPr>
        <p:blipFill>
          <a:blip r:embed="rId3"/>
          <a:stretch>
            <a:fillRect/>
          </a:stretch>
        </p:blipFill>
        <p:spPr>
          <a:xfrm>
            <a:off x="1370013" y="909637"/>
            <a:ext cx="4230688" cy="4538663"/>
          </a:xfrm>
          <a:prstGeom prst="rect">
            <a:avLst/>
          </a:prstGeom>
          <a:ln>
            <a:solidFill>
              <a:schemeClr val="bg2">
                <a:lumMod val="90000"/>
              </a:schemeClr>
            </a:solidFill>
          </a:ln>
        </p:spPr>
      </p:pic>
    </p:spTree>
    <p:extLst>
      <p:ext uri="{BB962C8B-B14F-4D97-AF65-F5344CB8AC3E}">
        <p14:creationId xmlns:p14="http://schemas.microsoft.com/office/powerpoint/2010/main" val="34506194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mc:AlternateContent xmlns:mc="http://schemas.openxmlformats.org/markup-compatibility/2006">
        <mc:Choice xmlns:a14="http://schemas.microsoft.com/office/drawing/2010/main" Requires="a14">
          <p:graphicFrame>
            <p:nvGraphicFramePr>
              <p:cNvPr id="4" name="Marcador de contenido 3"/>
              <p:cNvGraphicFramePr>
                <a:graphicFrameLocks noGrp="1"/>
              </p:cNvGraphicFramePr>
              <p:nvPr>
                <p:ph idx="1"/>
                <p:extLst>
                  <p:ext uri="{D42A27DB-BD31-4B8C-83A1-F6EECF244321}">
                    <p14:modId xmlns:p14="http://schemas.microsoft.com/office/powerpoint/2010/main" val="3875390308"/>
                  </p:ext>
                </p:extLst>
              </p:nvPr>
            </p:nvGraphicFramePr>
            <p:xfrm>
              <a:off x="435819" y="622490"/>
              <a:ext cx="7252176" cy="5209032"/>
            </p:xfrm>
            <a:graphic>
              <a:graphicData uri="http://schemas.openxmlformats.org/drawingml/2006/table">
                <a:tbl>
                  <a:tblPr firstRow="1" firstCol="1" bandRow="1">
                    <a:tableStyleId>{93296810-A885-4BE3-A3E7-6D5BEEA58F35}</a:tableStyleId>
                  </a:tblPr>
                  <a:tblGrid>
                    <a:gridCol w="3224978"/>
                    <a:gridCol w="1207591"/>
                    <a:gridCol w="1476576"/>
                    <a:gridCol w="1343031"/>
                  </a:tblGrid>
                  <a:tr h="190500">
                    <a:tc>
                      <a:txBody>
                        <a:bodyPr/>
                        <a:lstStyle/>
                        <a:p>
                          <a:pPr>
                            <a:lnSpc>
                              <a:spcPct val="115000"/>
                            </a:lnSpc>
                            <a:spcBef>
                              <a:spcPts val="200"/>
                            </a:spcBef>
                            <a:spcAft>
                              <a:spcPts val="200"/>
                            </a:spcAft>
                          </a:pPr>
                          <a:r>
                            <a:rPr lang="es-EC" sz="1800" dirty="0">
                              <a:effectLst/>
                            </a:rPr>
                            <a:t>Escenario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Qmh 2018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Qmh 20143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Qmin 2018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nSpc>
                              <a:spcPct val="115000"/>
                            </a:lnSpc>
                            <a:spcBef>
                              <a:spcPts val="200"/>
                            </a:spcBef>
                            <a:spcAft>
                              <a:spcPts val="200"/>
                            </a:spcAft>
                          </a:pPr>
                          <a:r>
                            <a:rPr lang="es-EC" sz="1800">
                              <a:effectLst/>
                            </a:rPr>
                            <a:t>No. Válvula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VRP-3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VRP-3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VRP-4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nSpc>
                              <a:spcPct val="115000"/>
                            </a:lnSpc>
                            <a:spcBef>
                              <a:spcPts val="200"/>
                            </a:spcBef>
                            <a:spcAft>
                              <a:spcPts val="200"/>
                            </a:spcAft>
                          </a:pPr>
                          <a:r>
                            <a:rPr lang="es-EC" sz="1800">
                              <a:effectLst/>
                            </a:rPr>
                            <a:t>Q (</a:t>
                          </a:r>
                          <a14:m>
                            <m:oMath xmlns:m="http://schemas.openxmlformats.org/officeDocument/2006/math">
                              <m:r>
                                <a:rPr lang="es-ES_tradnl" sz="1800">
                                  <a:effectLst/>
                                </a:rPr>
                                <m:t>𝑙</m:t>
                              </m:r>
                              <m:r>
                                <a:rPr lang="es-ES_tradnl" sz="1800">
                                  <a:effectLst/>
                                </a:rPr>
                                <m:t>/</m:t>
                              </m:r>
                              <m:r>
                                <a:rPr lang="es-ES_tradnl" sz="1800">
                                  <a:effectLst/>
                                </a:rPr>
                                <m:t>𝑠</m:t>
                              </m:r>
                            </m:oMath>
                          </a14:m>
                          <a:r>
                            <a:rPr lang="es-EC" sz="1800">
                              <a:effectLst/>
                            </a:rPr>
                            <a:t>)</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64,13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67,50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6,15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38125">
                    <a:tc>
                      <a:txBody>
                        <a:bodyPr/>
                        <a:lstStyle/>
                        <a:p>
                          <a:pPr>
                            <a:lnSpc>
                              <a:spcPct val="115000"/>
                            </a:lnSpc>
                            <a:spcBef>
                              <a:spcPts val="200"/>
                            </a:spcBef>
                            <a:spcAft>
                              <a:spcPts val="200"/>
                            </a:spcAft>
                          </a:pPr>
                          <a:r>
                            <a:rPr lang="es-EC" sz="1800">
                              <a:effectLst/>
                            </a:rPr>
                            <a:t>Q (</a:t>
                          </a:r>
                          <a14:m>
                            <m:oMath xmlns:m="http://schemas.openxmlformats.org/officeDocument/2006/math">
                              <m:sSup>
                                <m:sSupPr>
                                  <m:ctrlPr>
                                    <a:rPr lang="es-EC" sz="1800">
                                      <a:effectLst/>
                                    </a:rPr>
                                  </m:ctrlPr>
                                </m:sSupPr>
                                <m:e>
                                  <m:r>
                                    <a:rPr lang="es-ES_tradnl" sz="1800">
                                      <a:effectLst/>
                                    </a:rPr>
                                    <m:t>𝑚</m:t>
                                  </m:r>
                                </m:e>
                                <m:sup>
                                  <m:r>
                                    <a:rPr lang="es-ES_tradnl" sz="1800">
                                      <a:effectLst/>
                                    </a:rPr>
                                    <m:t>3</m:t>
                                  </m:r>
                                </m:sup>
                              </m:sSup>
                              <m:r>
                                <a:rPr lang="es-ES_tradnl" sz="1800">
                                  <a:effectLst/>
                                </a:rPr>
                                <m:t>/</m:t>
                              </m:r>
                              <m:r>
                                <a:rPr lang="es-ES_tradnl" sz="1800">
                                  <a:effectLst/>
                                </a:rPr>
                                <m:t>h</m:t>
                              </m:r>
                            </m:oMath>
                          </a14:m>
                          <a:r>
                            <a:rPr lang="es-EC" sz="1800">
                              <a:effectLst/>
                            </a:rPr>
                            <a:t>)</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230,87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243,00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22,14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9705">
                    <a:tc>
                      <a:txBody>
                        <a:bodyPr/>
                        <a:lstStyle/>
                        <a:p>
                          <a:pPr>
                            <a:lnSpc>
                              <a:spcPct val="115000"/>
                            </a:lnSpc>
                            <a:spcBef>
                              <a:spcPts val="200"/>
                            </a:spcBef>
                            <a:spcAft>
                              <a:spcPts val="200"/>
                            </a:spcAft>
                          </a:pPr>
                          <a:r>
                            <a:rPr lang="es-EC" sz="1800">
                              <a:effectLst/>
                            </a:rPr>
                            <a:t>Presión aguas arriba (</a:t>
                          </a:r>
                          <a14:m>
                            <m:oMath xmlns:m="http://schemas.openxmlformats.org/officeDocument/2006/math">
                              <m:r>
                                <a:rPr lang="es-ES_tradnl" sz="1800">
                                  <a:effectLst/>
                                </a:rPr>
                                <m:t>𝑚𝑐𝑎</m:t>
                              </m:r>
                            </m:oMath>
                          </a14:m>
                          <a:r>
                            <a:rPr lang="es-EC" sz="1800">
                              <a:effectLst/>
                            </a:rPr>
                            <a:t>)</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42,96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42,82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47,45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9705">
                    <a:tc>
                      <a:txBody>
                        <a:bodyPr/>
                        <a:lstStyle/>
                        <a:p>
                          <a:pPr>
                            <a:lnSpc>
                              <a:spcPct val="115000"/>
                            </a:lnSpc>
                            <a:spcBef>
                              <a:spcPts val="200"/>
                            </a:spcBef>
                            <a:spcAft>
                              <a:spcPts val="200"/>
                            </a:spcAft>
                          </a:pPr>
                          <a:r>
                            <a:rPr lang="es-EC" sz="1800" dirty="0">
                              <a:effectLst/>
                            </a:rPr>
                            <a:t>Presión aguas arriba (</a:t>
                          </a:r>
                          <a14:m>
                            <m:oMath xmlns:m="http://schemas.openxmlformats.org/officeDocument/2006/math">
                              <m:r>
                                <a:rPr lang="es-ES_tradnl" sz="1800">
                                  <a:effectLst/>
                                </a:rPr>
                                <m:t>𝑘𝑔</m:t>
                              </m:r>
                              <m:r>
                                <a:rPr lang="es-ES_tradnl" sz="1800">
                                  <a:effectLst/>
                                </a:rPr>
                                <m:t>/</m:t>
                              </m:r>
                              <m:sSup>
                                <m:sSupPr>
                                  <m:ctrlPr>
                                    <a:rPr lang="es-EC" sz="1800">
                                      <a:effectLst/>
                                    </a:rPr>
                                  </m:ctrlPr>
                                </m:sSupPr>
                                <m:e>
                                  <m:r>
                                    <a:rPr lang="es-ES_tradnl" sz="1800">
                                      <a:effectLst/>
                                    </a:rPr>
                                    <m:t>𝑐𝑚</m:t>
                                  </m:r>
                                </m:e>
                                <m:sup>
                                  <m:r>
                                    <a:rPr lang="es-ES_tradnl" sz="1800">
                                      <a:effectLst/>
                                    </a:rPr>
                                    <m:t>2</m:t>
                                  </m:r>
                                </m:sup>
                              </m:sSup>
                            </m:oMath>
                          </a14:m>
                          <a:r>
                            <a:rPr lang="es-EC" sz="1800" dirty="0">
                              <a:effectLst/>
                            </a:rPr>
                            <a:t>)</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dirty="0">
                              <a:effectLst/>
                            </a:rPr>
                            <a:t>4,30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dirty="0">
                              <a:effectLst/>
                            </a:rPr>
                            <a:t>4,28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4,75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Bef>
                              <a:spcPts val="200"/>
                            </a:spcBef>
                            <a:spcAft>
                              <a:spcPts val="200"/>
                            </a:spcAft>
                          </a:pPr>
                          <a:r>
                            <a:rPr lang="es-EC" sz="1800">
                              <a:effectLst/>
                            </a:rPr>
                            <a:t>Presión aguas abajo (</a:t>
                          </a:r>
                          <a14:m>
                            <m:oMath xmlns:m="http://schemas.openxmlformats.org/officeDocument/2006/math">
                              <m:r>
                                <a:rPr lang="es-ES_tradnl" sz="1800">
                                  <a:effectLst/>
                                </a:rPr>
                                <m:t>𝑚𝑐𝑎</m:t>
                              </m:r>
                            </m:oMath>
                          </a14:m>
                          <a:r>
                            <a:rPr lang="es-EC" sz="1800">
                              <a:effectLst/>
                            </a:rPr>
                            <a:t>)</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30,04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30,05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29,90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9705">
                    <a:tc>
                      <a:txBody>
                        <a:bodyPr/>
                        <a:lstStyle/>
                        <a:p>
                          <a:pPr>
                            <a:lnSpc>
                              <a:spcPct val="115000"/>
                            </a:lnSpc>
                            <a:spcBef>
                              <a:spcPts val="200"/>
                            </a:spcBef>
                            <a:spcAft>
                              <a:spcPts val="200"/>
                            </a:spcAft>
                          </a:pPr>
                          <a:r>
                            <a:rPr lang="es-EC" sz="1800">
                              <a:effectLst/>
                            </a:rPr>
                            <a:t>Presión aguas abajo (</a:t>
                          </a:r>
                          <a14:m>
                            <m:oMath xmlns:m="http://schemas.openxmlformats.org/officeDocument/2006/math">
                              <m:r>
                                <a:rPr lang="es-ES_tradnl" sz="1800">
                                  <a:effectLst/>
                                </a:rPr>
                                <m:t>𝑘𝑔</m:t>
                              </m:r>
                              <m:r>
                                <a:rPr lang="es-ES_tradnl" sz="1800">
                                  <a:effectLst/>
                                </a:rPr>
                                <m:t>/</m:t>
                              </m:r>
                              <m:sSup>
                                <m:sSupPr>
                                  <m:ctrlPr>
                                    <a:rPr lang="es-EC" sz="1800">
                                      <a:effectLst/>
                                    </a:rPr>
                                  </m:ctrlPr>
                                </m:sSupPr>
                                <m:e>
                                  <m:r>
                                    <a:rPr lang="es-ES_tradnl" sz="1800">
                                      <a:effectLst/>
                                    </a:rPr>
                                    <m:t>𝑐𝑚</m:t>
                                  </m:r>
                                </m:e>
                                <m:sup>
                                  <m:r>
                                    <a:rPr lang="es-ES_tradnl" sz="1800">
                                      <a:effectLst/>
                                    </a:rPr>
                                    <m:t>2</m:t>
                                  </m:r>
                                </m:sup>
                              </m:sSup>
                            </m:oMath>
                          </a14:m>
                          <a:r>
                            <a:rPr lang="es-EC" sz="1800">
                              <a:effectLst/>
                            </a:rPr>
                            <a:t>)</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dirty="0">
                              <a:effectLst/>
                            </a:rPr>
                            <a:t>3,00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3,01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2,99</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0655">
                    <a:tc>
                      <a:txBody>
                        <a:bodyPr/>
                        <a:lstStyle/>
                        <a:p>
                          <a:pPr>
                            <a:lnSpc>
                              <a:spcPct val="115000"/>
                            </a:lnSpc>
                            <a:spcBef>
                              <a:spcPts val="200"/>
                            </a:spcBef>
                            <a:spcAft>
                              <a:spcPts val="200"/>
                            </a:spcAft>
                          </a:pPr>
                          <a:r>
                            <a:rPr lang="es-EC" sz="1800">
                              <a:effectLst/>
                            </a:rPr>
                            <a:t>Diferencia de presión (mca)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12,92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12,77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17,54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9705">
                    <a:tc>
                      <a:txBody>
                        <a:bodyPr/>
                        <a:lstStyle/>
                        <a:p>
                          <a:pPr>
                            <a:lnSpc>
                              <a:spcPct val="115000"/>
                            </a:lnSpc>
                            <a:spcBef>
                              <a:spcPts val="200"/>
                            </a:spcBef>
                            <a:spcAft>
                              <a:spcPts val="200"/>
                            </a:spcAft>
                          </a:pPr>
                          <a:r>
                            <a:rPr lang="es-EC" sz="1800">
                              <a:effectLst/>
                            </a:rPr>
                            <a:t>Diferencia de presión (</a:t>
                          </a:r>
                          <a14:m>
                            <m:oMath xmlns:m="http://schemas.openxmlformats.org/officeDocument/2006/math">
                              <m:r>
                                <a:rPr lang="es-ES_tradnl" sz="1800">
                                  <a:effectLst/>
                                </a:rPr>
                                <m:t>𝑘𝑔</m:t>
                              </m:r>
                              <m:r>
                                <a:rPr lang="es-ES_tradnl" sz="1800">
                                  <a:effectLst/>
                                </a:rPr>
                                <m:t>/</m:t>
                              </m:r>
                              <m:sSup>
                                <m:sSupPr>
                                  <m:ctrlPr>
                                    <a:rPr lang="es-EC" sz="1800">
                                      <a:effectLst/>
                                    </a:rPr>
                                  </m:ctrlPr>
                                </m:sSupPr>
                                <m:e>
                                  <m:r>
                                    <a:rPr lang="es-ES_tradnl" sz="1800">
                                      <a:effectLst/>
                                    </a:rPr>
                                    <m:t>𝑐𝑚</m:t>
                                  </m:r>
                                </m:e>
                                <m:sup>
                                  <m:r>
                                    <a:rPr lang="es-ES_tradnl" sz="1800">
                                      <a:effectLst/>
                                    </a:rPr>
                                    <m:t>2</m:t>
                                  </m:r>
                                </m:sup>
                              </m:sSup>
                            </m:oMath>
                          </a14:m>
                          <a:r>
                            <a:rPr lang="es-EC" sz="1800">
                              <a:effectLst/>
                            </a:rPr>
                            <a:t>)</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1,29</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1,28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1,75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Bef>
                              <a:spcPts val="200"/>
                            </a:spcBef>
                            <a:spcAft>
                              <a:spcPts val="200"/>
                            </a:spcAft>
                          </a:pPr>
                          <a14:m>
                            <m:oMath xmlns:m="http://schemas.openxmlformats.org/officeDocument/2006/math">
                              <m:r>
                                <a:rPr lang="es-ES_tradnl" sz="1800">
                                  <a:effectLst/>
                                </a:rPr>
                                <m:t>𝑘𝑣</m:t>
                              </m:r>
                            </m:oMath>
                          </a14:m>
                          <a:r>
                            <a:rPr lang="es-ES_tradnl" sz="1800">
                              <a:effectLst/>
                            </a:rPr>
                            <a:t>  </a:t>
                          </a:r>
                          <a14:m>
                            <m:oMath xmlns:m="http://schemas.openxmlformats.org/officeDocument/2006/math">
                              <m:f>
                                <m:fPr>
                                  <m:type m:val="lin"/>
                                  <m:ctrlPr>
                                    <a:rPr lang="es-EC" sz="1800">
                                      <a:effectLst/>
                                    </a:rPr>
                                  </m:ctrlPr>
                                </m:fPr>
                                <m:num>
                                  <m:r>
                                    <a:rPr lang="es-EC" sz="1800">
                                      <a:effectLst/>
                                    </a:rPr>
                                    <m:t>(</m:t>
                                  </m:r>
                                  <m:sSup>
                                    <m:sSupPr>
                                      <m:ctrlPr>
                                        <a:rPr lang="es-EC" sz="1800">
                                          <a:effectLst/>
                                        </a:rPr>
                                      </m:ctrlPr>
                                    </m:sSupPr>
                                    <m:e>
                                      <m:r>
                                        <a:rPr lang="es-EC" sz="1800">
                                          <a:effectLst/>
                                        </a:rPr>
                                        <m:t>𝑚</m:t>
                                      </m:r>
                                    </m:e>
                                    <m:sup>
                                      <m:r>
                                        <a:rPr lang="es-EC" sz="1800">
                                          <a:effectLst/>
                                        </a:rPr>
                                        <m:t>3</m:t>
                                      </m:r>
                                    </m:sup>
                                  </m:sSup>
                                  <m:r>
                                    <a:rPr lang="es-EC" sz="1800">
                                      <a:effectLst/>
                                    </a:rPr>
                                    <m:t>/</m:t>
                                  </m:r>
                                  <m:r>
                                    <a:rPr lang="es-EC" sz="1800">
                                      <a:effectLst/>
                                    </a:rPr>
                                    <m:t>h</m:t>
                                  </m:r>
                                </m:num>
                                <m:den>
                                  <m:rad>
                                    <m:radPr>
                                      <m:degHide m:val="on"/>
                                      <m:ctrlPr>
                                        <a:rPr lang="es-EC" sz="1800">
                                          <a:effectLst/>
                                        </a:rPr>
                                      </m:ctrlPr>
                                    </m:radPr>
                                    <m:deg/>
                                    <m:e>
                                      <m:r>
                                        <a:rPr lang="es-ES_tradnl" sz="1800">
                                          <a:effectLst/>
                                        </a:rPr>
                                        <m:t>𝑘𝑔</m:t>
                                      </m:r>
                                      <m:r>
                                        <a:rPr lang="es-ES_tradnl" sz="1800">
                                          <a:effectLst/>
                                        </a:rPr>
                                        <m:t>/</m:t>
                                      </m:r>
                                      <m:sSup>
                                        <m:sSupPr>
                                          <m:ctrlPr>
                                            <a:rPr lang="es-EC" sz="1800">
                                              <a:effectLst/>
                                            </a:rPr>
                                          </m:ctrlPr>
                                        </m:sSupPr>
                                        <m:e>
                                          <m:r>
                                            <a:rPr lang="es-ES_tradnl" sz="1800">
                                              <a:effectLst/>
                                            </a:rPr>
                                            <m:t>𝑐𝑚</m:t>
                                          </m:r>
                                        </m:e>
                                        <m:sup>
                                          <m:r>
                                            <a:rPr lang="es-ES_tradnl" sz="1800">
                                              <a:effectLst/>
                                            </a:rPr>
                                            <m:t>2</m:t>
                                          </m:r>
                                        </m:sup>
                                      </m:sSup>
                                    </m:e>
                                  </m:rad>
                                </m:den>
                              </m:f>
                            </m:oMath>
                          </a14:m>
                          <a:r>
                            <a:rPr lang="es-EC" sz="1800">
                              <a:effectLst/>
                            </a:rPr>
                            <a:t>)</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203,11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215,04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16,72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Bef>
                              <a:spcPts val="200"/>
                            </a:spcBef>
                            <a:spcAft>
                              <a:spcPts val="200"/>
                            </a:spcAft>
                          </a:pPr>
                          <a:r>
                            <a:rPr lang="es-EC" sz="1800">
                              <a:effectLst/>
                            </a:rPr>
                            <a:t>Diámetro</a:t>
                          </a:r>
                          <a:r>
                            <a:rPr lang="es-ES_tradnl" sz="1800">
                              <a:effectLst/>
                            </a:rPr>
                            <a:t> (</a:t>
                          </a:r>
                          <a14:m>
                            <m:oMath xmlns:m="http://schemas.openxmlformats.org/officeDocument/2006/math">
                              <m:r>
                                <a:rPr lang="es-ES_tradnl" sz="1800">
                                  <a:effectLst/>
                                </a:rPr>
                                <m:t>𝑚𝑚</m:t>
                              </m:r>
                            </m:oMath>
                          </a14:m>
                          <a:r>
                            <a:rPr lang="es-ES_tradnl" sz="1800">
                              <a:effectLst/>
                            </a:rPr>
                            <a:t>)</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150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150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nSpc>
                              <a:spcPct val="115000"/>
                            </a:lnSpc>
                            <a:spcBef>
                              <a:spcPts val="200"/>
                            </a:spcBef>
                            <a:spcAft>
                              <a:spcPts val="200"/>
                            </a:spcAft>
                          </a:pPr>
                          <a:r>
                            <a:rPr lang="es-EC" sz="1800">
                              <a:effectLst/>
                            </a:rPr>
                            <a:t>Velocidad (</a:t>
                          </a:r>
                          <a14:m>
                            <m:oMath xmlns:m="http://schemas.openxmlformats.org/officeDocument/2006/math">
                              <m:r>
                                <a:rPr lang="es-ES_tradnl" sz="1800">
                                  <a:effectLst/>
                                </a:rPr>
                                <m:t>𝑚</m:t>
                              </m:r>
                              <m:r>
                                <a:rPr lang="es-ES_tradnl" sz="1800">
                                  <a:effectLst/>
                                </a:rPr>
                                <m:t>/</m:t>
                              </m:r>
                              <m:r>
                                <a:rPr lang="es-ES_tradnl" sz="1800">
                                  <a:effectLst/>
                                </a:rPr>
                                <m:t>𝑠</m:t>
                              </m:r>
                              <m:r>
                                <a:rPr lang="es-ES_tradnl" sz="1800">
                                  <a:effectLst/>
                                </a:rPr>
                                <m:t>)</m:t>
                              </m:r>
                            </m:oMath>
                          </a14:m>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3,52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3,70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3,03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5900">
                    <a:tc>
                      <a:txBody>
                        <a:bodyPr/>
                        <a:lstStyle/>
                        <a:p>
                          <a:pPr>
                            <a:lnSpc>
                              <a:spcPct val="115000"/>
                            </a:lnSpc>
                            <a:spcBef>
                              <a:spcPts val="200"/>
                            </a:spcBef>
                            <a:spcAft>
                              <a:spcPts val="200"/>
                            </a:spcAft>
                          </a:pPr>
                          <a:r>
                            <a:rPr lang="es-EC" sz="1800">
                              <a:effectLst/>
                            </a:rPr>
                            <a:t>Kv Fabricante (</a:t>
                          </a:r>
                          <a14:m>
                            <m:oMath xmlns:m="http://schemas.openxmlformats.org/officeDocument/2006/math">
                              <m:f>
                                <m:fPr>
                                  <m:type m:val="lin"/>
                                  <m:ctrlPr>
                                    <a:rPr lang="es-EC" sz="1800">
                                      <a:effectLst/>
                                    </a:rPr>
                                  </m:ctrlPr>
                                </m:fPr>
                                <m:num>
                                  <m:sSup>
                                    <m:sSupPr>
                                      <m:ctrlPr>
                                        <a:rPr lang="es-EC" sz="1800">
                                          <a:effectLst/>
                                        </a:rPr>
                                      </m:ctrlPr>
                                    </m:sSupPr>
                                    <m:e>
                                      <m:r>
                                        <a:rPr lang="es-EC" sz="1800">
                                          <a:effectLst/>
                                        </a:rPr>
                                        <m:t>𝑚</m:t>
                                      </m:r>
                                    </m:e>
                                    <m:sup>
                                      <m:r>
                                        <a:rPr lang="es-EC" sz="1800">
                                          <a:effectLst/>
                                        </a:rPr>
                                        <m:t>3</m:t>
                                      </m:r>
                                    </m:sup>
                                  </m:sSup>
                                  <m:r>
                                    <a:rPr lang="es-EC" sz="1800">
                                      <a:effectLst/>
                                    </a:rPr>
                                    <m:t>/</m:t>
                                  </m:r>
                                  <m:r>
                                    <a:rPr lang="es-EC" sz="1800">
                                      <a:effectLst/>
                                    </a:rPr>
                                    <m:t>h</m:t>
                                  </m:r>
                                </m:num>
                                <m:den>
                                  <m:rad>
                                    <m:radPr>
                                      <m:degHide m:val="on"/>
                                      <m:ctrlPr>
                                        <a:rPr lang="es-EC" sz="1800">
                                          <a:effectLst/>
                                        </a:rPr>
                                      </m:ctrlPr>
                                    </m:radPr>
                                    <m:deg/>
                                    <m:e>
                                      <m:r>
                                        <a:rPr lang="es-ES_tradnl" sz="1800">
                                          <a:effectLst/>
                                        </a:rPr>
                                        <m:t>𝑘𝑔</m:t>
                                      </m:r>
                                      <m:r>
                                        <a:rPr lang="es-ES_tradnl" sz="1800">
                                          <a:effectLst/>
                                        </a:rPr>
                                        <m:t>/</m:t>
                                      </m:r>
                                      <m:sSup>
                                        <m:sSupPr>
                                          <m:ctrlPr>
                                            <a:rPr lang="es-EC" sz="1800">
                                              <a:effectLst/>
                                            </a:rPr>
                                          </m:ctrlPr>
                                        </m:sSupPr>
                                        <m:e>
                                          <m:r>
                                            <a:rPr lang="es-ES_tradnl" sz="1800">
                                              <a:effectLst/>
                                            </a:rPr>
                                            <m:t>𝑐𝑚</m:t>
                                          </m:r>
                                        </m:e>
                                        <m:sup>
                                          <m:r>
                                            <a:rPr lang="es-ES_tradnl" sz="1800">
                                              <a:effectLst/>
                                            </a:rPr>
                                            <m:t>2</m:t>
                                          </m:r>
                                        </m:sup>
                                      </m:sSup>
                                    </m:e>
                                  </m:rad>
                                </m:den>
                              </m:f>
                            </m:oMath>
                          </a14:m>
                          <a:r>
                            <a:rPr lang="es-EC" sz="1800">
                              <a:effectLst/>
                            </a:rPr>
                            <a:t>)</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336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336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48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nSpc>
                              <a:spcPct val="115000"/>
                            </a:lnSpc>
                            <a:spcBef>
                              <a:spcPts val="200"/>
                            </a:spcBef>
                            <a:spcAft>
                              <a:spcPts val="200"/>
                            </a:spcAft>
                          </a:pPr>
                          <a:r>
                            <a:rPr lang="es-EC" sz="1800">
                              <a:effectLst/>
                            </a:rPr>
                            <a:t>(</a:t>
                          </a:r>
                          <a14:m>
                            <m:oMath xmlns:m="http://schemas.openxmlformats.org/officeDocument/2006/math">
                              <m:f>
                                <m:fPr>
                                  <m:type m:val="lin"/>
                                  <m:ctrlPr>
                                    <a:rPr lang="es-EC" sz="1800">
                                      <a:effectLst/>
                                    </a:rPr>
                                  </m:ctrlPr>
                                </m:fPr>
                                <m:num>
                                  <m:sSub>
                                    <m:sSubPr>
                                      <m:ctrlPr>
                                        <a:rPr lang="es-EC" sz="1800">
                                          <a:effectLst/>
                                        </a:rPr>
                                      </m:ctrlPr>
                                    </m:sSubPr>
                                    <m:e>
                                      <m:r>
                                        <a:rPr lang="es-EC" sz="1800">
                                          <a:effectLst/>
                                        </a:rPr>
                                        <m:t>𝐾𝑣</m:t>
                                      </m:r>
                                    </m:e>
                                    <m:sub>
                                      <m:r>
                                        <a:rPr lang="es-EC" sz="1800">
                                          <a:effectLst/>
                                        </a:rPr>
                                        <m:t>𝐶𝑎𝑙𝑐𝑢𝑙𝑎𝑑𝑜</m:t>
                                      </m:r>
                                    </m:sub>
                                  </m:sSub>
                                </m:num>
                                <m:den>
                                  <m:sSub>
                                    <m:sSubPr>
                                      <m:ctrlPr>
                                        <a:rPr lang="es-EC" sz="1800">
                                          <a:effectLst/>
                                        </a:rPr>
                                      </m:ctrlPr>
                                    </m:sSubPr>
                                    <m:e>
                                      <m:r>
                                        <a:rPr lang="es-EC" sz="1800">
                                          <a:effectLst/>
                                        </a:rPr>
                                        <m:t>𝐾𝑣</m:t>
                                      </m:r>
                                    </m:e>
                                    <m:sub>
                                      <m:r>
                                        <a:rPr lang="es-EC" sz="1800">
                                          <a:effectLst/>
                                        </a:rPr>
                                        <m:t>𝐹𝑎𝑏𝑟𝑖𝑐𝑎𝑛𝑡𝑒</m:t>
                                      </m:r>
                                    </m:sub>
                                  </m:sSub>
                                </m:den>
                              </m:f>
                            </m:oMath>
                          </a14:m>
                          <a:r>
                            <a:rPr lang="es-EC" sz="1800">
                              <a:effectLst/>
                            </a:rPr>
                            <a:t>)</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61%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64%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35%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Bef>
                              <a:spcPts val="200"/>
                            </a:spcBef>
                            <a:spcAft>
                              <a:spcPts val="200"/>
                            </a:spcAft>
                          </a:pPr>
                          <a:r>
                            <a:rPr lang="es-EC" sz="1800" dirty="0">
                              <a:effectLst/>
                            </a:rPr>
                            <a:t>Porcentaje de apertura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dirty="0">
                              <a:effectLst/>
                            </a:rPr>
                            <a:t>72%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75%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dirty="0">
                              <a:effectLst/>
                            </a:rPr>
                            <a:t>55%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mc:Choice>
        <mc:Fallback>
          <p:graphicFrame>
            <p:nvGraphicFramePr>
              <p:cNvPr id="4" name="Marcador de contenido 3"/>
              <p:cNvGraphicFramePr>
                <a:graphicFrameLocks noGrp="1"/>
              </p:cNvGraphicFramePr>
              <p:nvPr>
                <p:ph idx="1"/>
                <p:extLst>
                  <p:ext uri="{D42A27DB-BD31-4B8C-83A1-F6EECF244321}">
                    <p14:modId xmlns:p14="http://schemas.microsoft.com/office/powerpoint/2010/main" val="3875390308"/>
                  </p:ext>
                </p:extLst>
              </p:nvPr>
            </p:nvGraphicFramePr>
            <p:xfrm>
              <a:off x="435819" y="622490"/>
              <a:ext cx="7252176" cy="5209032"/>
            </p:xfrm>
            <a:graphic>
              <a:graphicData uri="http://schemas.openxmlformats.org/drawingml/2006/table">
                <a:tbl>
                  <a:tblPr firstRow="1" firstCol="1" bandRow="1">
                    <a:tableStyleId>{93296810-A885-4BE3-A3E7-6D5BEEA58F35}</a:tableStyleId>
                  </a:tblPr>
                  <a:tblGrid>
                    <a:gridCol w="3224978"/>
                    <a:gridCol w="1207591"/>
                    <a:gridCol w="1476576"/>
                    <a:gridCol w="1343031"/>
                  </a:tblGrid>
                  <a:tr h="315468">
                    <a:tc>
                      <a:txBody>
                        <a:bodyPr/>
                        <a:lstStyle/>
                        <a:p>
                          <a:pPr>
                            <a:lnSpc>
                              <a:spcPct val="115000"/>
                            </a:lnSpc>
                            <a:spcBef>
                              <a:spcPts val="200"/>
                            </a:spcBef>
                            <a:spcAft>
                              <a:spcPts val="200"/>
                            </a:spcAft>
                          </a:pPr>
                          <a:r>
                            <a:rPr lang="es-EC" sz="1800" dirty="0">
                              <a:effectLst/>
                            </a:rPr>
                            <a:t>Escenario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Qmh 2018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Qmh 20143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Qmin 2018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15468">
                    <a:tc>
                      <a:txBody>
                        <a:bodyPr/>
                        <a:lstStyle/>
                        <a:p>
                          <a:pPr>
                            <a:lnSpc>
                              <a:spcPct val="115000"/>
                            </a:lnSpc>
                            <a:spcBef>
                              <a:spcPts val="200"/>
                            </a:spcBef>
                            <a:spcAft>
                              <a:spcPts val="200"/>
                            </a:spcAft>
                          </a:pPr>
                          <a:r>
                            <a:rPr lang="es-EC" sz="1800">
                              <a:effectLst/>
                            </a:rPr>
                            <a:t>No. Válvula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VRP-3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VRP-3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VRP-4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15468">
                    <a:tc>
                      <a:txBody>
                        <a:bodyPr/>
                        <a:lstStyle/>
                        <a:p>
                          <a:endParaRPr lang="es-EC"/>
                        </a:p>
                      </a:txBody>
                      <a:tcPr marL="44450" marR="44450" marT="0" marB="0" anchor="ctr">
                        <a:blipFill rotWithShape="0">
                          <a:blip r:embed="rId2"/>
                          <a:stretch>
                            <a:fillRect l="-189" t="-221569" r="-125472" b="-1492157"/>
                          </a:stretch>
                        </a:blipFill>
                      </a:tcPr>
                    </a:tc>
                    <a:tc>
                      <a:txBody>
                        <a:bodyPr/>
                        <a:lstStyle/>
                        <a:p>
                          <a:pPr algn="ctr">
                            <a:lnSpc>
                              <a:spcPct val="115000"/>
                            </a:lnSpc>
                            <a:spcBef>
                              <a:spcPts val="200"/>
                            </a:spcBef>
                            <a:spcAft>
                              <a:spcPts val="200"/>
                            </a:spcAft>
                          </a:pPr>
                          <a:r>
                            <a:rPr lang="es-EC" sz="1800">
                              <a:effectLst/>
                            </a:rPr>
                            <a:t>64,13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67,50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6,15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2580">
                    <a:tc>
                      <a:txBody>
                        <a:bodyPr/>
                        <a:lstStyle/>
                        <a:p>
                          <a:endParaRPr lang="es-EC"/>
                        </a:p>
                      </a:txBody>
                      <a:tcPr marL="44450" marR="44450" marT="0" marB="0" anchor="ctr">
                        <a:blipFill rotWithShape="0">
                          <a:blip r:embed="rId2"/>
                          <a:stretch>
                            <a:fillRect l="-189" t="-309434" r="-125472" b="-1335849"/>
                          </a:stretch>
                        </a:blipFill>
                      </a:tcPr>
                    </a:tc>
                    <a:tc>
                      <a:txBody>
                        <a:bodyPr/>
                        <a:lstStyle/>
                        <a:p>
                          <a:pPr algn="ctr">
                            <a:lnSpc>
                              <a:spcPct val="115000"/>
                            </a:lnSpc>
                            <a:spcBef>
                              <a:spcPts val="200"/>
                            </a:spcBef>
                            <a:spcAft>
                              <a:spcPts val="200"/>
                            </a:spcAft>
                          </a:pPr>
                          <a:r>
                            <a:rPr lang="es-EC" sz="1800">
                              <a:effectLst/>
                            </a:rPr>
                            <a:t>230,87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243,00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22,14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15468">
                    <a:tc>
                      <a:txBody>
                        <a:bodyPr/>
                        <a:lstStyle/>
                        <a:p>
                          <a:endParaRPr lang="es-EC"/>
                        </a:p>
                      </a:txBody>
                      <a:tcPr marL="44450" marR="44450" marT="0" marB="0" anchor="ctr">
                        <a:blipFill rotWithShape="0">
                          <a:blip r:embed="rId2"/>
                          <a:stretch>
                            <a:fillRect l="-189" t="-417308" r="-125472" b="-1261538"/>
                          </a:stretch>
                        </a:blipFill>
                      </a:tcPr>
                    </a:tc>
                    <a:tc>
                      <a:txBody>
                        <a:bodyPr/>
                        <a:lstStyle/>
                        <a:p>
                          <a:pPr algn="ctr">
                            <a:lnSpc>
                              <a:spcPct val="115000"/>
                            </a:lnSpc>
                            <a:spcBef>
                              <a:spcPts val="200"/>
                            </a:spcBef>
                            <a:spcAft>
                              <a:spcPts val="200"/>
                            </a:spcAft>
                          </a:pPr>
                          <a:r>
                            <a:rPr lang="es-EC" sz="1800">
                              <a:effectLst/>
                            </a:rPr>
                            <a:t>42,96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42,82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47,45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2580">
                    <a:tc>
                      <a:txBody>
                        <a:bodyPr/>
                        <a:lstStyle/>
                        <a:p>
                          <a:endParaRPr lang="es-EC"/>
                        </a:p>
                      </a:txBody>
                      <a:tcPr marL="44450" marR="44450" marT="0" marB="0" anchor="ctr">
                        <a:blipFill rotWithShape="0">
                          <a:blip r:embed="rId2"/>
                          <a:stretch>
                            <a:fillRect l="-189" t="-507547" r="-125472" b="-1137736"/>
                          </a:stretch>
                        </a:blipFill>
                      </a:tcPr>
                    </a:tc>
                    <a:tc>
                      <a:txBody>
                        <a:bodyPr/>
                        <a:lstStyle/>
                        <a:p>
                          <a:pPr algn="ctr">
                            <a:lnSpc>
                              <a:spcPct val="115000"/>
                            </a:lnSpc>
                            <a:spcBef>
                              <a:spcPts val="200"/>
                            </a:spcBef>
                            <a:spcAft>
                              <a:spcPts val="200"/>
                            </a:spcAft>
                          </a:pPr>
                          <a:r>
                            <a:rPr lang="es-EC" sz="1800" dirty="0">
                              <a:effectLst/>
                            </a:rPr>
                            <a:t>4,30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dirty="0">
                              <a:effectLst/>
                            </a:rPr>
                            <a:t>4,28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4,75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15468">
                    <a:tc>
                      <a:txBody>
                        <a:bodyPr/>
                        <a:lstStyle/>
                        <a:p>
                          <a:endParaRPr lang="es-EC"/>
                        </a:p>
                      </a:txBody>
                      <a:tcPr marL="44450" marR="44450" marT="0" marB="0" anchor="ctr">
                        <a:blipFill rotWithShape="0">
                          <a:blip r:embed="rId2"/>
                          <a:stretch>
                            <a:fillRect l="-189" t="-619231" r="-125472" b="-1059615"/>
                          </a:stretch>
                        </a:blipFill>
                      </a:tcPr>
                    </a:tc>
                    <a:tc>
                      <a:txBody>
                        <a:bodyPr/>
                        <a:lstStyle/>
                        <a:p>
                          <a:pPr algn="ctr">
                            <a:lnSpc>
                              <a:spcPct val="115000"/>
                            </a:lnSpc>
                            <a:spcBef>
                              <a:spcPts val="200"/>
                            </a:spcBef>
                            <a:spcAft>
                              <a:spcPts val="200"/>
                            </a:spcAft>
                          </a:pPr>
                          <a:r>
                            <a:rPr lang="es-EC" sz="1800">
                              <a:effectLst/>
                            </a:rPr>
                            <a:t>30,04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30,05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29,90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2580">
                    <a:tc>
                      <a:txBody>
                        <a:bodyPr/>
                        <a:lstStyle/>
                        <a:p>
                          <a:endParaRPr lang="es-EC"/>
                        </a:p>
                      </a:txBody>
                      <a:tcPr marL="44450" marR="44450" marT="0" marB="0" anchor="ctr">
                        <a:blipFill rotWithShape="0">
                          <a:blip r:embed="rId2"/>
                          <a:stretch>
                            <a:fillRect l="-189" t="-705660" r="-125472" b="-939623"/>
                          </a:stretch>
                        </a:blipFill>
                      </a:tcPr>
                    </a:tc>
                    <a:tc>
                      <a:txBody>
                        <a:bodyPr/>
                        <a:lstStyle/>
                        <a:p>
                          <a:pPr algn="ctr">
                            <a:lnSpc>
                              <a:spcPct val="115000"/>
                            </a:lnSpc>
                            <a:spcBef>
                              <a:spcPts val="200"/>
                            </a:spcBef>
                            <a:spcAft>
                              <a:spcPts val="200"/>
                            </a:spcAft>
                          </a:pPr>
                          <a:r>
                            <a:rPr lang="es-EC" sz="1800" dirty="0">
                              <a:effectLst/>
                            </a:rPr>
                            <a:t>3,00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3,01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2,99</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15468">
                    <a:tc>
                      <a:txBody>
                        <a:bodyPr/>
                        <a:lstStyle/>
                        <a:p>
                          <a:pPr>
                            <a:lnSpc>
                              <a:spcPct val="115000"/>
                            </a:lnSpc>
                            <a:spcBef>
                              <a:spcPts val="200"/>
                            </a:spcBef>
                            <a:spcAft>
                              <a:spcPts val="200"/>
                            </a:spcAft>
                          </a:pPr>
                          <a:r>
                            <a:rPr lang="es-EC" sz="1800">
                              <a:effectLst/>
                            </a:rPr>
                            <a:t>Diferencia de presión (mca)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12,92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12,77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17,54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2580">
                    <a:tc>
                      <a:txBody>
                        <a:bodyPr/>
                        <a:lstStyle/>
                        <a:p>
                          <a:endParaRPr lang="es-EC"/>
                        </a:p>
                      </a:txBody>
                      <a:tcPr marL="44450" marR="44450" marT="0" marB="0" anchor="ctr">
                        <a:blipFill rotWithShape="0">
                          <a:blip r:embed="rId2"/>
                          <a:stretch>
                            <a:fillRect l="-189" t="-921154" r="-125472" b="-757692"/>
                          </a:stretch>
                        </a:blipFill>
                      </a:tcPr>
                    </a:tc>
                    <a:tc>
                      <a:txBody>
                        <a:bodyPr/>
                        <a:lstStyle/>
                        <a:p>
                          <a:pPr algn="ctr">
                            <a:lnSpc>
                              <a:spcPct val="115000"/>
                            </a:lnSpc>
                            <a:spcBef>
                              <a:spcPts val="200"/>
                            </a:spcBef>
                            <a:spcAft>
                              <a:spcPts val="200"/>
                            </a:spcAft>
                          </a:pPr>
                          <a:r>
                            <a:rPr lang="es-EC" sz="1800">
                              <a:effectLst/>
                            </a:rPr>
                            <a:t>1,29</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1,28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1,75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82016">
                    <a:tc>
                      <a:txBody>
                        <a:bodyPr/>
                        <a:lstStyle/>
                        <a:p>
                          <a:endParaRPr lang="es-EC"/>
                        </a:p>
                      </a:txBody>
                      <a:tcPr marL="44450" marR="44450" marT="0" marB="0" anchor="ctr">
                        <a:blipFill rotWithShape="0">
                          <a:blip r:embed="rId2"/>
                          <a:stretch>
                            <a:fillRect l="-189" t="-842857" r="-125472" b="-525397"/>
                          </a:stretch>
                        </a:blipFill>
                      </a:tcPr>
                    </a:tc>
                    <a:tc>
                      <a:txBody>
                        <a:bodyPr/>
                        <a:lstStyle/>
                        <a:p>
                          <a:pPr algn="ctr">
                            <a:lnSpc>
                              <a:spcPct val="115000"/>
                            </a:lnSpc>
                            <a:spcBef>
                              <a:spcPts val="200"/>
                            </a:spcBef>
                            <a:spcAft>
                              <a:spcPts val="200"/>
                            </a:spcAft>
                          </a:pPr>
                          <a:r>
                            <a:rPr lang="es-EC" sz="1800">
                              <a:effectLst/>
                            </a:rPr>
                            <a:t>203,11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215,04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16,72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15468">
                    <a:tc>
                      <a:txBody>
                        <a:bodyPr/>
                        <a:lstStyle/>
                        <a:p>
                          <a:endParaRPr lang="es-EC"/>
                        </a:p>
                      </a:txBody>
                      <a:tcPr marL="44450" marR="44450" marT="0" marB="0" anchor="ctr">
                        <a:blipFill rotWithShape="0">
                          <a:blip r:embed="rId2"/>
                          <a:stretch>
                            <a:fillRect l="-189" t="-1142308" r="-125472" b="-536538"/>
                          </a:stretch>
                        </a:blipFill>
                      </a:tcPr>
                    </a:tc>
                    <a:tc>
                      <a:txBody>
                        <a:bodyPr/>
                        <a:lstStyle/>
                        <a:p>
                          <a:pPr algn="ctr">
                            <a:lnSpc>
                              <a:spcPct val="115000"/>
                            </a:lnSpc>
                            <a:spcBef>
                              <a:spcPts val="200"/>
                            </a:spcBef>
                            <a:spcAft>
                              <a:spcPts val="200"/>
                            </a:spcAft>
                          </a:pPr>
                          <a:r>
                            <a:rPr lang="es-EC" sz="1800">
                              <a:effectLst/>
                            </a:rPr>
                            <a:t>150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150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15468">
                    <a:tc>
                      <a:txBody>
                        <a:bodyPr/>
                        <a:lstStyle/>
                        <a:p>
                          <a:endParaRPr lang="es-EC"/>
                        </a:p>
                      </a:txBody>
                      <a:tcPr marL="44450" marR="44450" marT="0" marB="0" anchor="ctr">
                        <a:blipFill rotWithShape="0">
                          <a:blip r:embed="rId2"/>
                          <a:stretch>
                            <a:fillRect l="-189" t="-1242308" r="-125472" b="-436538"/>
                          </a:stretch>
                        </a:blipFill>
                      </a:tcPr>
                    </a:tc>
                    <a:tc>
                      <a:txBody>
                        <a:bodyPr/>
                        <a:lstStyle/>
                        <a:p>
                          <a:pPr algn="ctr">
                            <a:lnSpc>
                              <a:spcPct val="115000"/>
                            </a:lnSpc>
                            <a:spcBef>
                              <a:spcPts val="200"/>
                            </a:spcBef>
                            <a:spcAft>
                              <a:spcPts val="200"/>
                            </a:spcAft>
                          </a:pPr>
                          <a:r>
                            <a:rPr lang="es-EC" sz="1800">
                              <a:effectLst/>
                            </a:rPr>
                            <a:t>3,52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3,70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3,03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82016">
                    <a:tc>
                      <a:txBody>
                        <a:bodyPr/>
                        <a:lstStyle/>
                        <a:p>
                          <a:endParaRPr lang="es-EC"/>
                        </a:p>
                      </a:txBody>
                      <a:tcPr marL="44450" marR="44450" marT="0" marB="0" anchor="ctr">
                        <a:blipFill rotWithShape="0">
                          <a:blip r:embed="rId2"/>
                          <a:stretch>
                            <a:fillRect l="-189" t="-1125806" r="-125472" b="-266129"/>
                          </a:stretch>
                        </a:blipFill>
                      </a:tcPr>
                    </a:tc>
                    <a:tc>
                      <a:txBody>
                        <a:bodyPr/>
                        <a:lstStyle/>
                        <a:p>
                          <a:pPr algn="ctr">
                            <a:lnSpc>
                              <a:spcPct val="115000"/>
                            </a:lnSpc>
                            <a:spcBef>
                              <a:spcPts val="200"/>
                            </a:spcBef>
                            <a:spcAft>
                              <a:spcPts val="200"/>
                            </a:spcAft>
                          </a:pPr>
                          <a:r>
                            <a:rPr lang="es-EC" sz="1800">
                              <a:effectLst/>
                            </a:rPr>
                            <a:t>336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336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48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15468">
                    <a:tc>
                      <a:txBody>
                        <a:bodyPr/>
                        <a:lstStyle/>
                        <a:p>
                          <a:endParaRPr lang="es-EC"/>
                        </a:p>
                      </a:txBody>
                      <a:tcPr marL="44450" marR="44450" marT="0" marB="0" anchor="ctr">
                        <a:blipFill rotWithShape="0">
                          <a:blip r:embed="rId2"/>
                          <a:stretch>
                            <a:fillRect l="-189" t="-1461538" r="-125472" b="-217308"/>
                          </a:stretch>
                        </a:blipFill>
                      </a:tcPr>
                    </a:tc>
                    <a:tc>
                      <a:txBody>
                        <a:bodyPr/>
                        <a:lstStyle/>
                        <a:p>
                          <a:pPr algn="ctr">
                            <a:lnSpc>
                              <a:spcPct val="115000"/>
                            </a:lnSpc>
                            <a:spcBef>
                              <a:spcPts val="200"/>
                            </a:spcBef>
                            <a:spcAft>
                              <a:spcPts val="200"/>
                            </a:spcAft>
                          </a:pPr>
                          <a:r>
                            <a:rPr lang="es-EC" sz="1800">
                              <a:effectLst/>
                            </a:rPr>
                            <a:t>61%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64%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35%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15468">
                    <a:tc>
                      <a:txBody>
                        <a:bodyPr/>
                        <a:lstStyle/>
                        <a:p>
                          <a:pPr>
                            <a:lnSpc>
                              <a:spcPct val="115000"/>
                            </a:lnSpc>
                            <a:spcBef>
                              <a:spcPts val="200"/>
                            </a:spcBef>
                            <a:spcAft>
                              <a:spcPts val="200"/>
                            </a:spcAft>
                          </a:pPr>
                          <a:r>
                            <a:rPr lang="es-EC" sz="1800" dirty="0">
                              <a:effectLst/>
                            </a:rPr>
                            <a:t>Porcentaje de apertura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dirty="0">
                              <a:effectLst/>
                            </a:rPr>
                            <a:t>72%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75%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dirty="0">
                              <a:effectLst/>
                            </a:rPr>
                            <a:t>55%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mc:Fallback>
      </mc:AlternateContent>
      <mc:AlternateContent xmlns:mc="http://schemas.openxmlformats.org/markup-compatibility/2006">
        <mc:Choice xmlns:a14="http://schemas.microsoft.com/office/drawing/2010/main" Requires="a14">
          <p:sp>
            <p:nvSpPr>
              <p:cNvPr id="5" name="Rectángulo 4"/>
              <p:cNvSpPr/>
              <p:nvPr/>
            </p:nvSpPr>
            <p:spPr>
              <a:xfrm>
                <a:off x="9507006" y="785301"/>
                <a:ext cx="1270348" cy="66460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𝐾𝑣</m:t>
                      </m:r>
                      <m:r>
                        <a:rPr lang="es-EC" i="1">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𝑄</m:t>
                          </m:r>
                        </m:num>
                        <m:den>
                          <m:rad>
                            <m:radPr>
                              <m:degHide m:val="on"/>
                              <m:ctrlPr>
                                <a:rPr lang="es-EC" i="1">
                                  <a:latin typeface="Cambria Math" panose="02040503050406030204" pitchFamily="18" charset="0"/>
                                </a:rPr>
                              </m:ctrlPr>
                            </m:radPr>
                            <m:deg/>
                            <m:e>
                              <m:r>
                                <a:rPr lang="es-EC" i="1">
                                  <a:latin typeface="Cambria Math" panose="02040503050406030204" pitchFamily="18" charset="0"/>
                                </a:rPr>
                                <m:t>∆</m:t>
                              </m:r>
                              <m:r>
                                <a:rPr lang="es-EC" i="1">
                                  <a:latin typeface="Cambria Math" panose="02040503050406030204" pitchFamily="18" charset="0"/>
                                </a:rPr>
                                <m:t>𝑃</m:t>
                              </m:r>
                            </m:e>
                          </m:rad>
                        </m:den>
                      </m:f>
                    </m:oMath>
                  </m:oMathPara>
                </a14:m>
                <a:endParaRPr lang="es-EC" dirty="0"/>
              </a:p>
            </p:txBody>
          </p:sp>
        </mc:Choice>
        <mc:Fallback>
          <p:sp>
            <p:nvSpPr>
              <p:cNvPr id="5" name="Rectángulo 4"/>
              <p:cNvSpPr>
                <a:spLocks noRot="1" noChangeAspect="1" noMove="1" noResize="1" noEditPoints="1" noAdjustHandles="1" noChangeArrowheads="1" noChangeShapeType="1" noTextEdit="1"/>
              </p:cNvSpPr>
              <p:nvPr/>
            </p:nvSpPr>
            <p:spPr>
              <a:xfrm>
                <a:off x="9507006" y="785301"/>
                <a:ext cx="1270348" cy="664606"/>
              </a:xfrm>
              <a:prstGeom prst="rect">
                <a:avLst/>
              </a:prstGeom>
              <a:blipFill rotWithShape="0">
                <a:blip r:embed="rId3"/>
                <a:stretch>
                  <a:fillRect/>
                </a:stretch>
              </a:blipFill>
            </p:spPr>
            <p:txBody>
              <a:bodyPr/>
              <a:lstStyle/>
              <a:p>
                <a:r>
                  <a:rPr lang="es-EC">
                    <a:noFill/>
                  </a:rPr>
                  <a:t> </a:t>
                </a:r>
              </a:p>
            </p:txBody>
          </p:sp>
        </mc:Fallback>
      </mc:AlternateContent>
      <p:pic>
        <p:nvPicPr>
          <p:cNvPr id="6" name="Imagen 5"/>
          <p:cNvPicPr/>
          <p:nvPr/>
        </p:nvPicPr>
        <p:blipFill rotWithShape="1">
          <a:blip r:embed="rId4"/>
          <a:srcRect r="34196"/>
          <a:stretch/>
        </p:blipFill>
        <p:spPr>
          <a:xfrm>
            <a:off x="7801726" y="1715448"/>
            <a:ext cx="4390274" cy="1568671"/>
          </a:xfrm>
          <a:prstGeom prst="rect">
            <a:avLst/>
          </a:prstGeom>
        </p:spPr>
      </p:pic>
      <p:pic>
        <p:nvPicPr>
          <p:cNvPr id="7" name="Imagen 6"/>
          <p:cNvPicPr/>
          <p:nvPr/>
        </p:nvPicPr>
        <p:blipFill>
          <a:blip r:embed="rId5"/>
          <a:stretch>
            <a:fillRect/>
          </a:stretch>
        </p:blipFill>
        <p:spPr>
          <a:xfrm>
            <a:off x="7801726" y="3641489"/>
            <a:ext cx="4390274" cy="2190033"/>
          </a:xfrm>
          <a:prstGeom prst="rect">
            <a:avLst/>
          </a:prstGeom>
        </p:spPr>
      </p:pic>
    </p:spTree>
    <p:extLst>
      <p:ext uri="{BB962C8B-B14F-4D97-AF65-F5344CB8AC3E}">
        <p14:creationId xmlns:p14="http://schemas.microsoft.com/office/powerpoint/2010/main" val="5313212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3"/>
          <p:cNvPicPr>
            <a:picLocks noGrp="1"/>
          </p:cNvPicPr>
          <p:nvPr>
            <p:ph idx="1"/>
          </p:nvPr>
        </p:nvPicPr>
        <p:blipFill rotWithShape="1">
          <a:blip r:embed="rId2"/>
          <a:srcRect t="11083" b="1"/>
          <a:stretch/>
        </p:blipFill>
        <p:spPr bwMode="auto">
          <a:xfrm>
            <a:off x="629444" y="622384"/>
            <a:ext cx="5263356" cy="4838700"/>
          </a:xfrm>
          <a:prstGeom prst="rect">
            <a:avLst/>
          </a:prstGeom>
          <a:ln w="9525" cap="flat" cmpd="sng" algn="ctr">
            <a:solidFill>
              <a:srgbClr val="E7E6E6">
                <a:lumMod val="90000"/>
              </a:srgbClr>
            </a:solidFill>
            <a:prstDash val="solid"/>
            <a:round/>
            <a:headEnd type="none" w="med" len="med"/>
            <a:tailEnd type="none" w="med" len="med"/>
          </a:ln>
          <a:extLst>
            <a:ext uri="{53640926-AAD7-44D8-BBD7-CCE9431645EC}">
              <a14:shadowObscured xmlns:a14="http://schemas.microsoft.com/office/drawing/2010/main"/>
            </a:ext>
          </a:extLst>
        </p:spPr>
      </p:pic>
      <p:sp>
        <p:nvSpPr>
          <p:cNvPr id="5" name="Rectángulo 4"/>
          <p:cNvSpPr/>
          <p:nvPr/>
        </p:nvSpPr>
        <p:spPr>
          <a:xfrm>
            <a:off x="513094" y="5637768"/>
            <a:ext cx="5496056" cy="369332"/>
          </a:xfrm>
          <a:prstGeom prst="rect">
            <a:avLst/>
          </a:prstGeom>
        </p:spPr>
        <p:txBody>
          <a:bodyPr wrap="none">
            <a:spAutoFit/>
          </a:bodyPr>
          <a:lstStyle/>
          <a:p>
            <a:r>
              <a:rPr lang="es-ES_tradnl" dirty="0">
                <a:latin typeface="Times New Roman" panose="02020603050405020304" pitchFamily="18" charset="0"/>
                <a:ea typeface="Calibri" panose="020F0502020204030204" pitchFamily="34" charset="0"/>
              </a:rPr>
              <a:t>Presiones en estado estático zona baja año 2018 con VRP</a:t>
            </a:r>
            <a:endParaRPr lang="es-EC" dirty="0"/>
          </a:p>
        </p:txBody>
      </p:sp>
      <p:pic>
        <p:nvPicPr>
          <p:cNvPr id="6" name="Imagen 5"/>
          <p:cNvPicPr/>
          <p:nvPr/>
        </p:nvPicPr>
        <p:blipFill>
          <a:blip r:embed="rId3"/>
          <a:stretch>
            <a:fillRect/>
          </a:stretch>
        </p:blipFill>
        <p:spPr>
          <a:xfrm>
            <a:off x="6502400" y="584200"/>
            <a:ext cx="5364977" cy="4876884"/>
          </a:xfrm>
          <a:prstGeom prst="rect">
            <a:avLst/>
          </a:prstGeom>
          <a:ln w="9525" cap="flat" cmpd="sng" algn="ctr">
            <a:solidFill>
              <a:srgbClr val="E7E6E6">
                <a:lumMod val="90000"/>
              </a:srgbClr>
            </a:solidFill>
            <a:prstDash val="solid"/>
            <a:round/>
            <a:headEnd type="none" w="med" len="med"/>
            <a:tailEnd type="none" w="med" len="med"/>
          </a:ln>
        </p:spPr>
      </p:pic>
      <p:sp>
        <p:nvSpPr>
          <p:cNvPr id="7" name="Rectángulo 6"/>
          <p:cNvSpPr/>
          <p:nvPr/>
        </p:nvSpPr>
        <p:spPr>
          <a:xfrm>
            <a:off x="6365814" y="5543703"/>
            <a:ext cx="5707653" cy="463397"/>
          </a:xfrm>
          <a:prstGeom prst="rect">
            <a:avLst/>
          </a:prstGeom>
        </p:spPr>
        <p:txBody>
          <a:bodyPr wrap="none">
            <a:spAutoFit/>
          </a:bodyPr>
          <a:lstStyle/>
          <a:p>
            <a:pPr algn="ctr">
              <a:lnSpc>
                <a:spcPct val="150000"/>
              </a:lnSpc>
              <a:spcAft>
                <a:spcPts val="1000"/>
              </a:spcAft>
            </a:pPr>
            <a:r>
              <a:rPr lang="es-ES_tradnl" dirty="0">
                <a:latin typeface="Times New Roman" panose="02020603050405020304" pitchFamily="18" charset="0"/>
                <a:ea typeface="Calibri" panose="020F0502020204030204" pitchFamily="34" charset="0"/>
                <a:cs typeface="Times New Roman" panose="02020603050405020304" pitchFamily="18" charset="0"/>
              </a:rPr>
              <a:t>Presiones en estado dinámico zona  baja año 2043 con VRP</a:t>
            </a:r>
            <a:endParaRPr lang="es-EC" sz="11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4725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87900" y="0"/>
            <a:ext cx="7285567" cy="584200"/>
          </a:xfrm>
        </p:spPr>
        <p:txBody>
          <a:bodyPr/>
          <a:lstStyle/>
          <a:p>
            <a:pPr algn="r"/>
            <a:r>
              <a:rPr lang="es-EC" dirty="0" smtClean="0"/>
              <a:t>TANQUES DE ALMACENAMIETNO</a:t>
            </a:r>
            <a:endParaRPr lang="es-EC"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7637502" y="914044"/>
                <a:ext cx="11082867" cy="5248275"/>
              </a:xfrm>
            </p:spPr>
            <p:txBody>
              <a:bodyPr/>
              <a:lstStyle/>
              <a:p>
                <a:r>
                  <a:rPr lang="es-EC" dirty="0" smtClean="0"/>
                  <a:t>Volumen de regulación</a:t>
                </a:r>
              </a:p>
              <a:p>
                <a:endParaRPr lang="es-EC" dirty="0" smtClean="0"/>
              </a:p>
              <a:p>
                <a:endParaRPr lang="es-EC" dirty="0"/>
              </a:p>
              <a:p>
                <a:endParaRPr lang="es-EC" dirty="0" smtClean="0"/>
              </a:p>
              <a:p>
                <a:endParaRPr lang="es-EC" dirty="0" smtClean="0"/>
              </a:p>
              <a:p>
                <a:pPr marL="0" indent="0">
                  <a:buNone/>
                </a:pPr>
                <a:r>
                  <a:rPr lang="es-EC" dirty="0" smtClean="0"/>
                  <a:t>         </a:t>
                </a:r>
                <a:r>
                  <a:rPr lang="es-EC" sz="2000" b="1" dirty="0" smtClean="0"/>
                  <a:t>Curva de masa</a:t>
                </a:r>
              </a:p>
              <a:p>
                <a:r>
                  <a:rPr lang="es-EC" dirty="0" smtClean="0"/>
                  <a:t>Volumen de incendio </a:t>
                </a:r>
                <a14:m>
                  <m:oMath xmlns:m="http://schemas.openxmlformats.org/officeDocument/2006/math">
                    <m:r>
                      <a:rPr lang="es-EC" b="0" i="0" smtClean="0">
                        <a:latin typeface="Cambria Math" panose="02040503050406030204" pitchFamily="18" charset="0"/>
                      </a:rPr>
                      <m:t> </m:t>
                    </m:r>
                  </m:oMath>
                </a14:m>
                <a:endParaRPr lang="es-EC" b="0" i="0" dirty="0" smtClean="0">
                  <a:latin typeface="Cambria Math" panose="02040503050406030204" pitchFamily="18" charset="0"/>
                </a:endParaRPr>
              </a:p>
              <a:p>
                <a:pPr marL="0" indent="0">
                  <a:buNone/>
                </a:pPr>
                <a:r>
                  <a:rPr lang="es-EC" dirty="0" smtClean="0"/>
                  <a:t>	</a:t>
                </a:r>
                <a14:m>
                  <m:oMath xmlns:m="http://schemas.openxmlformats.org/officeDocument/2006/math">
                    <m:r>
                      <a:rPr lang="es-EC" i="1"/>
                      <m:t>𝑉𝑖</m:t>
                    </m:r>
                    <m:r>
                      <a:rPr lang="es-EC" i="1"/>
                      <m:t>=50</m:t>
                    </m:r>
                    <m:rad>
                      <m:radPr>
                        <m:degHide m:val="on"/>
                        <m:ctrlPr>
                          <a:rPr lang="es-EC" i="1"/>
                        </m:ctrlPr>
                      </m:radPr>
                      <m:deg/>
                      <m:e>
                        <m:r>
                          <a:rPr lang="es-EC" i="1"/>
                          <m:t>𝑝</m:t>
                        </m:r>
                      </m:e>
                    </m:rad>
                  </m:oMath>
                </a14:m>
                <a:endParaRPr lang="es-EC" dirty="0"/>
              </a:p>
              <a:p>
                <a:r>
                  <a:rPr lang="es-EC" dirty="0"/>
                  <a:t>Vol</a:t>
                </a:r>
                <a:r>
                  <a:rPr lang="es-EC" dirty="0" smtClean="0"/>
                  <a:t>umen de emergencia </a:t>
                </a:r>
              </a:p>
              <a:p>
                <a:pPr marL="0" indent="0">
                  <a:buNone/>
                </a:pPr>
                <a:r>
                  <a:rPr lang="es-EC" dirty="0" smtClean="0"/>
                  <a:t>	</a:t>
                </a:r>
                <a14:m>
                  <m:oMath xmlns:m="http://schemas.openxmlformats.org/officeDocument/2006/math">
                    <m:r>
                      <a:rPr lang="es-EC" i="1"/>
                      <m:t>𝑉𝑒𝑚𝑒</m:t>
                    </m:r>
                    <m:r>
                      <a:rPr lang="es-EC" i="1"/>
                      <m:t>=0.25×</m:t>
                    </m:r>
                    <m:r>
                      <a:rPr lang="es-EC" i="1"/>
                      <m:t>𝑉𝑟𝑒𝑔</m:t>
                    </m:r>
                  </m:oMath>
                </a14:m>
                <a:endParaRPr lang="es-EC" dirty="0"/>
              </a:p>
              <a:p>
                <a:endParaRPr lang="es-EC"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7637502" y="914044"/>
                <a:ext cx="11082867" cy="5248275"/>
              </a:xfrm>
              <a:blipFill rotWithShape="0">
                <a:blip r:embed="rId3"/>
                <a:stretch>
                  <a:fillRect l="-990" t="-2091"/>
                </a:stretch>
              </a:blipFill>
            </p:spPr>
            <p:txBody>
              <a:bodyPr/>
              <a:lstStyle/>
              <a:p>
                <a:r>
                  <a:rPr lang="es-EC">
                    <a:noFill/>
                  </a:rPr>
                  <a:t> </a:t>
                </a:r>
              </a:p>
            </p:txBody>
          </p:sp>
        </mc:Fallback>
      </mc:AlternateContent>
      <p:pic>
        <p:nvPicPr>
          <p:cNvPr id="4" name="Imagen 3"/>
          <p:cNvPicPr>
            <a:picLocks noChangeAspect="1"/>
          </p:cNvPicPr>
          <p:nvPr/>
        </p:nvPicPr>
        <p:blipFill>
          <a:blip r:embed="rId4"/>
          <a:stretch>
            <a:fillRect/>
          </a:stretch>
        </p:blipFill>
        <p:spPr>
          <a:xfrm>
            <a:off x="245676" y="584200"/>
            <a:ext cx="6791325" cy="5372100"/>
          </a:xfrm>
          <a:prstGeom prst="rect">
            <a:avLst/>
          </a:prstGeom>
        </p:spPr>
      </p:pic>
      <p:pic>
        <p:nvPicPr>
          <p:cNvPr id="5" name="Imagen 4"/>
          <p:cNvPicPr/>
          <p:nvPr/>
        </p:nvPicPr>
        <p:blipFill>
          <a:blip r:embed="rId5"/>
          <a:stretch>
            <a:fillRect/>
          </a:stretch>
        </p:blipFill>
        <p:spPr>
          <a:xfrm>
            <a:off x="8161767" y="1463721"/>
            <a:ext cx="2790536" cy="1948219"/>
          </a:xfrm>
          <a:prstGeom prst="rect">
            <a:avLst/>
          </a:prstGeom>
        </p:spPr>
      </p:pic>
    </p:spTree>
    <p:extLst>
      <p:ext uri="{BB962C8B-B14F-4D97-AF65-F5344CB8AC3E}">
        <p14:creationId xmlns:p14="http://schemas.microsoft.com/office/powerpoint/2010/main" val="3759195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mc:AlternateContent xmlns:mc="http://schemas.openxmlformats.org/markup-compatibility/2006">
        <mc:Choice xmlns:a14="http://schemas.microsoft.com/office/drawing/2010/main" Requires="a14">
          <p:graphicFrame>
            <p:nvGraphicFramePr>
              <p:cNvPr id="4" name="Marcador de contenido 3"/>
              <p:cNvGraphicFramePr>
                <a:graphicFrameLocks noGrp="1"/>
              </p:cNvGraphicFramePr>
              <p:nvPr>
                <p:ph idx="1"/>
                <p:extLst>
                  <p:ext uri="{D42A27DB-BD31-4B8C-83A1-F6EECF244321}">
                    <p14:modId xmlns:p14="http://schemas.microsoft.com/office/powerpoint/2010/main" val="2615741766"/>
                  </p:ext>
                </p:extLst>
              </p:nvPr>
            </p:nvGraphicFramePr>
            <p:xfrm>
              <a:off x="828879" y="2552815"/>
              <a:ext cx="6196430" cy="808228"/>
            </p:xfrm>
            <a:graphic>
              <a:graphicData uri="http://schemas.openxmlformats.org/drawingml/2006/table">
                <a:tbl>
                  <a:tblPr firstRow="1" firstCol="1" bandRow="1">
                    <a:tableStyleId>{93296810-A885-4BE3-A3E7-6D5BEEA58F35}</a:tableStyleId>
                  </a:tblPr>
                  <a:tblGrid>
                    <a:gridCol w="1097631"/>
                    <a:gridCol w="1097631"/>
                    <a:gridCol w="1097631"/>
                    <a:gridCol w="987713"/>
                    <a:gridCol w="986940"/>
                    <a:gridCol w="928884"/>
                  </a:tblGrid>
                  <a:tr h="467360">
                    <a:tc>
                      <a:txBody>
                        <a:bodyPr/>
                        <a:lstStyle/>
                        <a:p>
                          <a:pPr algn="ctr">
                            <a:lnSpc>
                              <a:spcPct val="115000"/>
                            </a:lnSpc>
                            <a:spcAft>
                              <a:spcPts val="0"/>
                            </a:spcAft>
                          </a:pPr>
                          <a:r>
                            <a:rPr lang="es-EC" sz="1600" dirty="0">
                              <a:effectLst/>
                            </a:rPr>
                            <a:t>Año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Población</a:t>
                          </a:r>
                        </a:p>
                        <a:p>
                          <a:pPr algn="ctr">
                            <a:lnSpc>
                              <a:spcPct val="115000"/>
                            </a:lnSpc>
                            <a:spcAft>
                              <a:spcPts val="0"/>
                            </a:spcAft>
                          </a:pPr>
                          <a:r>
                            <a:rPr lang="es-EC" sz="1600" dirty="0">
                              <a:effectLst/>
                            </a:rPr>
                            <a:t>(hab.)</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ES_tradnl" sz="1600">
                                    <a:effectLst/>
                                  </a:rPr>
                                  <m:t>𝑽𝒓𝒆𝒈</m:t>
                                </m:r>
                              </m:oMath>
                            </m:oMathPara>
                          </a14:m>
                          <a:endParaRPr lang="es-EC" sz="1600" dirty="0">
                            <a:effectLst/>
                          </a:endParaRPr>
                        </a:p>
                        <a:p>
                          <a:pPr algn="ctr">
                            <a:lnSpc>
                              <a:spcPct val="115000"/>
                            </a:lnSpc>
                            <a:spcAft>
                              <a:spcPts val="0"/>
                            </a:spcAft>
                          </a:pPr>
                          <a:r>
                            <a:rPr lang="es-ES_tradnl" sz="1600" dirty="0">
                              <a:effectLst/>
                            </a:rPr>
                            <a:t>(m</a:t>
                          </a:r>
                          <a:r>
                            <a:rPr lang="es-ES_tradnl" sz="1600" baseline="30000" dirty="0">
                              <a:effectLst/>
                            </a:rPr>
                            <a:t>3</a:t>
                          </a:r>
                          <a:r>
                            <a:rPr lang="es-ES_tradnl" sz="1600" dirty="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ES_tradnl" sz="1600">
                                    <a:effectLst/>
                                  </a:rPr>
                                  <m:t>𝑽𝒊</m:t>
                                </m:r>
                              </m:oMath>
                            </m:oMathPara>
                          </a14:m>
                          <a:endParaRPr lang="es-EC" sz="1600" dirty="0">
                            <a:effectLst/>
                          </a:endParaRPr>
                        </a:p>
                        <a:p>
                          <a:pPr algn="ctr">
                            <a:lnSpc>
                              <a:spcPct val="115000"/>
                            </a:lnSpc>
                            <a:spcAft>
                              <a:spcPts val="0"/>
                            </a:spcAft>
                          </a:pPr>
                          <a:r>
                            <a:rPr lang="es-ES_tradnl" sz="1600" dirty="0">
                              <a:effectLst/>
                            </a:rPr>
                            <a:t>(m</a:t>
                          </a:r>
                          <a:r>
                            <a:rPr lang="es-ES_tradnl" sz="1600" baseline="30000" dirty="0">
                              <a:effectLst/>
                            </a:rPr>
                            <a:t>3</a:t>
                          </a:r>
                          <a:r>
                            <a:rPr lang="es-ES_tradnl" sz="1600" dirty="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14:m>
                            <m:oMath xmlns:m="http://schemas.openxmlformats.org/officeDocument/2006/math">
                              <m:r>
                                <a:rPr lang="es-ES_tradnl" sz="1600">
                                  <a:effectLst/>
                                </a:rPr>
                                <m:t>𝑽𝒆𝒎𝒆</m:t>
                              </m:r>
                            </m:oMath>
                          </a14:m>
                          <a:r>
                            <a:rPr lang="es-EC" sz="1600">
                              <a:effectLst/>
                            </a:rPr>
                            <a:t> </a:t>
                          </a:r>
                        </a:p>
                        <a:p>
                          <a:pPr algn="ctr">
                            <a:lnSpc>
                              <a:spcPct val="115000"/>
                            </a:lnSpc>
                            <a:spcAft>
                              <a:spcPts val="0"/>
                            </a:spcAft>
                          </a:pPr>
                          <a:r>
                            <a:rPr lang="es-ES_tradnl" sz="1600">
                              <a:effectLst/>
                            </a:rPr>
                            <a:t>(m</a:t>
                          </a:r>
                          <a:r>
                            <a:rPr lang="es-ES_tradnl" sz="1600" baseline="30000">
                              <a:effectLst/>
                            </a:rPr>
                            <a:t>3</a:t>
                          </a:r>
                          <a:r>
                            <a:rPr lang="es-ES_tradnl" sz="1600">
                              <a:effectLst/>
                            </a:rPr>
                            <a:t>)</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14:m>
                            <m:oMath xmlns:m="http://schemas.openxmlformats.org/officeDocument/2006/math">
                              <m:r>
                                <a:rPr lang="es-ES_tradnl" sz="1600">
                                  <a:effectLst/>
                                </a:rPr>
                                <m:t>𝑽𝒕𝒐𝒕𝒂𝒍</m:t>
                              </m:r>
                            </m:oMath>
                          </a14:m>
                          <a:r>
                            <a:rPr lang="es-EC" sz="1600">
                              <a:effectLst/>
                            </a:rPr>
                            <a:t> </a:t>
                          </a:r>
                        </a:p>
                        <a:p>
                          <a:pPr algn="ctr">
                            <a:lnSpc>
                              <a:spcPct val="115000"/>
                            </a:lnSpc>
                            <a:spcAft>
                              <a:spcPts val="0"/>
                            </a:spcAft>
                          </a:pPr>
                          <a:r>
                            <a:rPr lang="es-ES_tradnl" sz="1600">
                              <a:effectLst/>
                            </a:rPr>
                            <a:t>(m</a:t>
                          </a:r>
                          <a:r>
                            <a:rPr lang="es-ES_tradnl" sz="1600" baseline="30000">
                              <a:effectLst/>
                            </a:rPr>
                            <a:t>3</a:t>
                          </a:r>
                          <a:r>
                            <a:rPr lang="es-ES_tradnl" sz="1600">
                              <a:effectLst/>
                            </a:rPr>
                            <a:t>)</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algn="ctr">
                            <a:lnSpc>
                              <a:spcPct val="115000"/>
                            </a:lnSpc>
                            <a:spcAft>
                              <a:spcPts val="0"/>
                            </a:spcAft>
                          </a:pPr>
                          <a:r>
                            <a:rPr lang="es-EC" sz="1600">
                              <a:effectLst/>
                            </a:rPr>
                            <a:t>2043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300"/>
                            </a:spcBef>
                            <a:spcAft>
                              <a:spcPts val="300"/>
                            </a:spcAft>
                          </a:pPr>
                          <a:r>
                            <a:rPr lang="es-ES_tradnl" sz="1600">
                              <a:effectLst/>
                            </a:rPr>
                            <a:t>10.264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C" sz="1600" dirty="0">
                              <a:effectLst/>
                            </a:rPr>
                            <a:t>579,76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160,19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144,94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884,89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mc:Choice>
        <mc:Fallback>
          <p:graphicFrame>
            <p:nvGraphicFramePr>
              <p:cNvPr id="4" name="Marcador de contenido 3"/>
              <p:cNvGraphicFramePr>
                <a:graphicFrameLocks noGrp="1"/>
              </p:cNvGraphicFramePr>
              <p:nvPr>
                <p:ph idx="1"/>
                <p:extLst>
                  <p:ext uri="{D42A27DB-BD31-4B8C-83A1-F6EECF244321}">
                    <p14:modId xmlns:p14="http://schemas.microsoft.com/office/powerpoint/2010/main" val="2615741766"/>
                  </p:ext>
                </p:extLst>
              </p:nvPr>
            </p:nvGraphicFramePr>
            <p:xfrm>
              <a:off x="828879" y="2552815"/>
              <a:ext cx="6196430" cy="808228"/>
            </p:xfrm>
            <a:graphic>
              <a:graphicData uri="http://schemas.openxmlformats.org/drawingml/2006/table">
                <a:tbl>
                  <a:tblPr firstRow="1" firstCol="1" bandRow="1">
                    <a:tableStyleId>{93296810-A885-4BE3-A3E7-6D5BEEA58F35}</a:tableStyleId>
                  </a:tblPr>
                  <a:tblGrid>
                    <a:gridCol w="1097631"/>
                    <a:gridCol w="1097631"/>
                    <a:gridCol w="1097631"/>
                    <a:gridCol w="987713"/>
                    <a:gridCol w="986940"/>
                    <a:gridCol w="928884"/>
                  </a:tblGrid>
                  <a:tr h="544322">
                    <a:tc>
                      <a:txBody>
                        <a:bodyPr/>
                        <a:lstStyle/>
                        <a:p>
                          <a:pPr algn="ctr">
                            <a:lnSpc>
                              <a:spcPct val="115000"/>
                            </a:lnSpc>
                            <a:spcAft>
                              <a:spcPts val="0"/>
                            </a:spcAft>
                          </a:pPr>
                          <a:r>
                            <a:rPr lang="es-EC" sz="1600" dirty="0">
                              <a:effectLst/>
                            </a:rPr>
                            <a:t>Año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Población</a:t>
                          </a:r>
                        </a:p>
                        <a:p>
                          <a:pPr algn="ctr">
                            <a:lnSpc>
                              <a:spcPct val="115000"/>
                            </a:lnSpc>
                            <a:spcAft>
                              <a:spcPts val="0"/>
                            </a:spcAft>
                          </a:pPr>
                          <a:r>
                            <a:rPr lang="es-EC" sz="1600" dirty="0">
                              <a:effectLst/>
                            </a:rPr>
                            <a:t>(hab.)</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endParaRPr lang="es-EC"/>
                        </a:p>
                      </a:txBody>
                      <a:tcPr marL="44450" marR="44450" marT="0" marB="0" anchor="ctr">
                        <a:blipFill rotWithShape="0">
                          <a:blip r:embed="rId2"/>
                          <a:stretch>
                            <a:fillRect l="-201111" t="-6667" r="-267222" b="-72222"/>
                          </a:stretch>
                        </a:blipFill>
                      </a:tcPr>
                    </a:tc>
                    <a:tc>
                      <a:txBody>
                        <a:bodyPr/>
                        <a:lstStyle/>
                        <a:p>
                          <a:endParaRPr lang="es-EC"/>
                        </a:p>
                      </a:txBody>
                      <a:tcPr marL="44450" marR="44450" marT="0" marB="0" anchor="ctr">
                        <a:blipFill rotWithShape="0">
                          <a:blip r:embed="rId2"/>
                          <a:stretch>
                            <a:fillRect l="-334568" t="-6667" r="-196914" b="-72222"/>
                          </a:stretch>
                        </a:blipFill>
                      </a:tcPr>
                    </a:tc>
                    <a:tc>
                      <a:txBody>
                        <a:bodyPr/>
                        <a:lstStyle/>
                        <a:p>
                          <a:endParaRPr lang="es-EC"/>
                        </a:p>
                      </a:txBody>
                      <a:tcPr marL="44450" marR="44450" marT="0" marB="0" anchor="ctr">
                        <a:blipFill rotWithShape="0">
                          <a:blip r:embed="rId2"/>
                          <a:stretch>
                            <a:fillRect l="-434568" t="-6667" r="-96914" b="-72222"/>
                          </a:stretch>
                        </a:blipFill>
                      </a:tcPr>
                    </a:tc>
                    <a:tc>
                      <a:txBody>
                        <a:bodyPr/>
                        <a:lstStyle/>
                        <a:p>
                          <a:endParaRPr lang="es-EC"/>
                        </a:p>
                      </a:txBody>
                      <a:tcPr marL="44450" marR="44450" marT="0" marB="0" anchor="ctr">
                        <a:blipFill rotWithShape="0">
                          <a:blip r:embed="rId2"/>
                          <a:stretch>
                            <a:fillRect l="-566013" t="-6667" r="-2614" b="-72222"/>
                          </a:stretch>
                        </a:blipFill>
                      </a:tcPr>
                    </a:tc>
                  </a:tr>
                  <a:tr h="263906">
                    <a:tc>
                      <a:txBody>
                        <a:bodyPr/>
                        <a:lstStyle/>
                        <a:p>
                          <a:pPr algn="ctr">
                            <a:lnSpc>
                              <a:spcPct val="115000"/>
                            </a:lnSpc>
                            <a:spcAft>
                              <a:spcPts val="0"/>
                            </a:spcAft>
                          </a:pPr>
                          <a:r>
                            <a:rPr lang="es-EC" sz="1600">
                              <a:effectLst/>
                            </a:rPr>
                            <a:t>2043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300"/>
                            </a:spcBef>
                            <a:spcAft>
                              <a:spcPts val="300"/>
                            </a:spcAft>
                          </a:pPr>
                          <a:r>
                            <a:rPr lang="es-ES_tradnl" sz="1600">
                              <a:effectLst/>
                            </a:rPr>
                            <a:t>10.264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C" sz="1600" dirty="0">
                              <a:effectLst/>
                            </a:rPr>
                            <a:t>579,76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160,19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144,94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884,89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mc:Fallback>
      </mc:AlternateContent>
      <p:pic>
        <p:nvPicPr>
          <p:cNvPr id="6" name="Imagen 5"/>
          <p:cNvPicPr/>
          <p:nvPr/>
        </p:nvPicPr>
        <p:blipFill>
          <a:blip r:embed="rId3"/>
          <a:stretch>
            <a:fillRect/>
          </a:stretch>
        </p:blipFill>
        <p:spPr>
          <a:xfrm>
            <a:off x="7447697" y="2765524"/>
            <a:ext cx="4457700" cy="3103880"/>
          </a:xfrm>
          <a:prstGeom prst="rect">
            <a:avLst/>
          </a:prstGeom>
        </p:spPr>
      </p:pic>
      <mc:AlternateContent xmlns:mc="http://schemas.openxmlformats.org/markup-compatibility/2006">
        <mc:Choice xmlns:a14="http://schemas.microsoft.com/office/drawing/2010/main" Requires="a14">
          <p:graphicFrame>
            <p:nvGraphicFramePr>
              <p:cNvPr id="7" name="Tabla 6"/>
              <p:cNvGraphicFramePr>
                <a:graphicFrameLocks noGrp="1"/>
              </p:cNvGraphicFramePr>
              <p:nvPr>
                <p:extLst>
                  <p:ext uri="{D42A27DB-BD31-4B8C-83A1-F6EECF244321}">
                    <p14:modId xmlns:p14="http://schemas.microsoft.com/office/powerpoint/2010/main" val="3165409697"/>
                  </p:ext>
                </p:extLst>
              </p:nvPr>
            </p:nvGraphicFramePr>
            <p:xfrm>
              <a:off x="871418" y="5291901"/>
              <a:ext cx="5836141" cy="841248"/>
            </p:xfrm>
            <a:graphic>
              <a:graphicData uri="http://schemas.openxmlformats.org/drawingml/2006/table">
                <a:tbl>
                  <a:tblPr firstRow="1" firstCol="1" bandRow="1">
                    <a:tableStyleId>{93296810-A885-4BE3-A3E7-6D5BEEA58F35}</a:tableStyleId>
                  </a:tblPr>
                  <a:tblGrid>
                    <a:gridCol w="1033334"/>
                    <a:gridCol w="1033334"/>
                    <a:gridCol w="1033334"/>
                    <a:gridCol w="929855"/>
                    <a:gridCol w="929126"/>
                    <a:gridCol w="877158"/>
                  </a:tblGrid>
                  <a:tr h="422910">
                    <a:tc>
                      <a:txBody>
                        <a:bodyPr/>
                        <a:lstStyle/>
                        <a:p>
                          <a:pPr algn="ctr">
                            <a:lnSpc>
                              <a:spcPct val="115000"/>
                            </a:lnSpc>
                            <a:spcAft>
                              <a:spcPts val="0"/>
                            </a:spcAft>
                          </a:pPr>
                          <a:r>
                            <a:rPr lang="es-EC" sz="1600" dirty="0">
                              <a:effectLst/>
                            </a:rPr>
                            <a:t>Año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Población</a:t>
                          </a:r>
                          <a:endParaRPr lang="es-EC" sz="1400" dirty="0">
                            <a:effectLst/>
                          </a:endParaRPr>
                        </a:p>
                        <a:p>
                          <a:pPr algn="ctr">
                            <a:lnSpc>
                              <a:spcPct val="115000"/>
                            </a:lnSpc>
                            <a:spcAft>
                              <a:spcPts val="0"/>
                            </a:spcAft>
                          </a:pPr>
                          <a:r>
                            <a:rPr lang="es-EC" sz="1600" dirty="0">
                              <a:effectLst/>
                            </a:rPr>
                            <a:t>(hab.)</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ES_tradnl" sz="1600">
                                    <a:effectLst/>
                                  </a:rPr>
                                  <m:t>𝑽𝒓𝒆𝒈</m:t>
                                </m:r>
                              </m:oMath>
                            </m:oMathPara>
                          </a14:m>
                          <a:endParaRPr lang="es-EC" sz="1400" dirty="0">
                            <a:effectLst/>
                          </a:endParaRPr>
                        </a:p>
                        <a:p>
                          <a:pPr algn="ctr">
                            <a:lnSpc>
                              <a:spcPct val="115000"/>
                            </a:lnSpc>
                            <a:spcAft>
                              <a:spcPts val="0"/>
                            </a:spcAft>
                          </a:pPr>
                          <a:r>
                            <a:rPr lang="es-ES_tradnl" sz="1600" dirty="0">
                              <a:effectLst/>
                            </a:rPr>
                            <a:t>(m</a:t>
                          </a:r>
                          <a:r>
                            <a:rPr lang="es-ES_tradnl" sz="1600" baseline="30000" dirty="0">
                              <a:effectLst/>
                            </a:rPr>
                            <a:t>3</a:t>
                          </a:r>
                          <a:r>
                            <a:rPr lang="es-ES_tradnl" sz="1600" dirty="0">
                              <a:effectLst/>
                            </a:rPr>
                            <a: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ES_tradnl" sz="1600">
                                    <a:effectLst/>
                                  </a:rPr>
                                  <m:t>𝑽𝒊</m:t>
                                </m:r>
                              </m:oMath>
                            </m:oMathPara>
                          </a14:m>
                          <a:endParaRPr lang="es-EC" sz="1400">
                            <a:effectLst/>
                          </a:endParaRPr>
                        </a:p>
                        <a:p>
                          <a:pPr algn="ctr">
                            <a:lnSpc>
                              <a:spcPct val="115000"/>
                            </a:lnSpc>
                            <a:spcAft>
                              <a:spcPts val="0"/>
                            </a:spcAft>
                          </a:pPr>
                          <a:r>
                            <a:rPr lang="es-ES_tradnl" sz="1600">
                              <a:effectLst/>
                            </a:rPr>
                            <a:t>(m</a:t>
                          </a:r>
                          <a:r>
                            <a:rPr lang="es-ES_tradnl" sz="1600" baseline="30000">
                              <a:effectLst/>
                            </a:rPr>
                            <a:t>3</a:t>
                          </a:r>
                          <a:r>
                            <a:rPr lang="es-ES_tradnl" sz="1600">
                              <a:effectLst/>
                            </a:rPr>
                            <a: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14:m>
                            <m:oMath xmlns:m="http://schemas.openxmlformats.org/officeDocument/2006/math">
                              <m:r>
                                <a:rPr lang="es-ES_tradnl" sz="1600">
                                  <a:effectLst/>
                                </a:rPr>
                                <m:t>𝑽𝒆𝒎𝒆</m:t>
                              </m:r>
                            </m:oMath>
                          </a14:m>
                          <a:r>
                            <a:rPr lang="es-EC" sz="1600">
                              <a:effectLst/>
                            </a:rPr>
                            <a:t> </a:t>
                          </a:r>
                          <a:endParaRPr lang="es-EC" sz="1400">
                            <a:effectLst/>
                          </a:endParaRPr>
                        </a:p>
                        <a:p>
                          <a:pPr algn="ctr">
                            <a:lnSpc>
                              <a:spcPct val="115000"/>
                            </a:lnSpc>
                            <a:spcAft>
                              <a:spcPts val="0"/>
                            </a:spcAft>
                          </a:pPr>
                          <a:r>
                            <a:rPr lang="es-ES_tradnl" sz="1600">
                              <a:effectLst/>
                            </a:rPr>
                            <a:t>(m</a:t>
                          </a:r>
                          <a:r>
                            <a:rPr lang="es-ES_tradnl" sz="1600" baseline="30000">
                              <a:effectLst/>
                            </a:rPr>
                            <a:t>3</a:t>
                          </a:r>
                          <a:r>
                            <a:rPr lang="es-ES_tradnl" sz="1600">
                              <a:effectLst/>
                            </a:rPr>
                            <a: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14:m>
                            <m:oMath xmlns:m="http://schemas.openxmlformats.org/officeDocument/2006/math">
                              <m:r>
                                <a:rPr lang="es-ES_tradnl" sz="1600">
                                  <a:effectLst/>
                                </a:rPr>
                                <m:t>𝑽𝒕𝒐𝒕𝒂𝒍</m:t>
                              </m:r>
                            </m:oMath>
                          </a14:m>
                          <a:r>
                            <a:rPr lang="es-EC" sz="1600">
                              <a:effectLst/>
                            </a:rPr>
                            <a:t> </a:t>
                          </a:r>
                          <a:endParaRPr lang="es-EC" sz="1400">
                            <a:effectLst/>
                          </a:endParaRPr>
                        </a:p>
                        <a:p>
                          <a:pPr algn="ctr">
                            <a:lnSpc>
                              <a:spcPct val="115000"/>
                            </a:lnSpc>
                            <a:spcAft>
                              <a:spcPts val="0"/>
                            </a:spcAft>
                          </a:pPr>
                          <a:r>
                            <a:rPr lang="es-ES_tradnl" sz="1600">
                              <a:effectLst/>
                            </a:rPr>
                            <a:t>(m</a:t>
                          </a:r>
                          <a:r>
                            <a:rPr lang="es-ES_tradnl" sz="1600" baseline="30000">
                              <a:effectLst/>
                            </a:rPr>
                            <a:t>3</a:t>
                          </a:r>
                          <a:r>
                            <a:rPr lang="es-ES_tradnl" sz="1600">
                              <a:effectLst/>
                            </a:rPr>
                            <a: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algn="ctr">
                            <a:lnSpc>
                              <a:spcPct val="115000"/>
                            </a:lnSpc>
                            <a:spcAft>
                              <a:spcPts val="0"/>
                            </a:spcAft>
                          </a:pPr>
                          <a:r>
                            <a:rPr lang="es-EC" sz="1600">
                              <a:effectLst/>
                            </a:rPr>
                            <a:t>2043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300"/>
                            </a:spcBef>
                            <a:spcAft>
                              <a:spcPts val="300"/>
                            </a:spcAft>
                          </a:pPr>
                          <a:r>
                            <a:rPr lang="es-ES_tradnl" sz="1600" dirty="0">
                              <a:effectLst/>
                            </a:rPr>
                            <a:t>13.775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C" sz="1600">
                              <a:effectLst/>
                            </a:rPr>
                            <a:t>830,96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191,78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207,74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1230,47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mc:Choice>
        <mc:Fallback>
          <p:graphicFrame>
            <p:nvGraphicFramePr>
              <p:cNvPr id="7" name="Tabla 6"/>
              <p:cNvGraphicFramePr>
                <a:graphicFrameLocks noGrp="1"/>
              </p:cNvGraphicFramePr>
              <p:nvPr>
                <p:extLst>
                  <p:ext uri="{D42A27DB-BD31-4B8C-83A1-F6EECF244321}">
                    <p14:modId xmlns:p14="http://schemas.microsoft.com/office/powerpoint/2010/main" val="3165409697"/>
                  </p:ext>
                </p:extLst>
              </p:nvPr>
            </p:nvGraphicFramePr>
            <p:xfrm>
              <a:off x="871418" y="5291901"/>
              <a:ext cx="5836141" cy="841248"/>
            </p:xfrm>
            <a:graphic>
              <a:graphicData uri="http://schemas.openxmlformats.org/drawingml/2006/table">
                <a:tbl>
                  <a:tblPr firstRow="1" firstCol="1" bandRow="1">
                    <a:tableStyleId>{93296810-A885-4BE3-A3E7-6D5BEEA58F35}</a:tableStyleId>
                  </a:tblPr>
                  <a:tblGrid>
                    <a:gridCol w="1033334"/>
                    <a:gridCol w="1033334"/>
                    <a:gridCol w="1033334"/>
                    <a:gridCol w="929855"/>
                    <a:gridCol w="929126"/>
                    <a:gridCol w="877158"/>
                  </a:tblGrid>
                  <a:tr h="560832">
                    <a:tc>
                      <a:txBody>
                        <a:bodyPr/>
                        <a:lstStyle/>
                        <a:p>
                          <a:pPr algn="ctr">
                            <a:lnSpc>
                              <a:spcPct val="115000"/>
                            </a:lnSpc>
                            <a:spcAft>
                              <a:spcPts val="0"/>
                            </a:spcAft>
                          </a:pPr>
                          <a:r>
                            <a:rPr lang="es-EC" sz="1600" dirty="0">
                              <a:effectLst/>
                            </a:rPr>
                            <a:t>Año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Población</a:t>
                          </a:r>
                          <a:endParaRPr lang="es-EC" sz="1400" dirty="0">
                            <a:effectLst/>
                          </a:endParaRPr>
                        </a:p>
                        <a:p>
                          <a:pPr algn="ctr">
                            <a:lnSpc>
                              <a:spcPct val="115000"/>
                            </a:lnSpc>
                            <a:spcAft>
                              <a:spcPts val="0"/>
                            </a:spcAft>
                          </a:pPr>
                          <a:r>
                            <a:rPr lang="es-EC" sz="1600" dirty="0">
                              <a:effectLst/>
                            </a:rPr>
                            <a:t>(hab.)</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endParaRPr lang="es-EC"/>
                        </a:p>
                      </a:txBody>
                      <a:tcPr marL="44450" marR="44450" marT="0" marB="0" anchor="ctr">
                        <a:blipFill rotWithShape="0">
                          <a:blip r:embed="rId4"/>
                          <a:stretch>
                            <a:fillRect l="-201775" t="-6452" r="-268639" b="-68817"/>
                          </a:stretch>
                        </a:blipFill>
                      </a:tcPr>
                    </a:tc>
                    <a:tc>
                      <a:txBody>
                        <a:bodyPr/>
                        <a:lstStyle/>
                        <a:p>
                          <a:endParaRPr lang="es-EC"/>
                        </a:p>
                      </a:txBody>
                      <a:tcPr marL="44450" marR="44450" marT="0" marB="0" anchor="ctr">
                        <a:blipFill rotWithShape="0">
                          <a:blip r:embed="rId4"/>
                          <a:stretch>
                            <a:fillRect l="-333333" t="-6452" r="-196732" b="-68817"/>
                          </a:stretch>
                        </a:blipFill>
                      </a:tcPr>
                    </a:tc>
                    <a:tc>
                      <a:txBody>
                        <a:bodyPr/>
                        <a:lstStyle/>
                        <a:p>
                          <a:endParaRPr lang="es-EC"/>
                        </a:p>
                      </a:txBody>
                      <a:tcPr marL="44450" marR="44450" marT="0" marB="0" anchor="ctr">
                        <a:blipFill rotWithShape="0">
                          <a:blip r:embed="rId4"/>
                          <a:stretch>
                            <a:fillRect l="-433333" t="-6452" r="-96732" b="-68817"/>
                          </a:stretch>
                        </a:blipFill>
                      </a:tcPr>
                    </a:tc>
                    <a:tc>
                      <a:txBody>
                        <a:bodyPr/>
                        <a:lstStyle/>
                        <a:p>
                          <a:endParaRPr lang="es-EC"/>
                        </a:p>
                      </a:txBody>
                      <a:tcPr marL="44450" marR="44450" marT="0" marB="0" anchor="ctr">
                        <a:blipFill rotWithShape="0">
                          <a:blip r:embed="rId4"/>
                          <a:stretch>
                            <a:fillRect l="-566667" t="-6452" r="-2778" b="-68817"/>
                          </a:stretch>
                        </a:blipFill>
                      </a:tcPr>
                    </a:tc>
                  </a:tr>
                  <a:tr h="280416">
                    <a:tc>
                      <a:txBody>
                        <a:bodyPr/>
                        <a:lstStyle/>
                        <a:p>
                          <a:pPr algn="ctr">
                            <a:lnSpc>
                              <a:spcPct val="115000"/>
                            </a:lnSpc>
                            <a:spcAft>
                              <a:spcPts val="0"/>
                            </a:spcAft>
                          </a:pPr>
                          <a:r>
                            <a:rPr lang="es-EC" sz="1600">
                              <a:effectLst/>
                            </a:rPr>
                            <a:t>2043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300"/>
                            </a:spcBef>
                            <a:spcAft>
                              <a:spcPts val="300"/>
                            </a:spcAft>
                          </a:pPr>
                          <a:r>
                            <a:rPr lang="es-ES_tradnl" sz="1600" dirty="0">
                              <a:effectLst/>
                            </a:rPr>
                            <a:t>13.775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C" sz="1600">
                              <a:effectLst/>
                            </a:rPr>
                            <a:t>830,96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191,78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207,74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1230,47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mc:Fallback>
      </mc:AlternateContent>
      <p:sp>
        <p:nvSpPr>
          <p:cNvPr id="8" name="Rectángulo 7"/>
          <p:cNvSpPr/>
          <p:nvPr/>
        </p:nvSpPr>
        <p:spPr>
          <a:xfrm>
            <a:off x="819598" y="4866606"/>
            <a:ext cx="2801280" cy="400110"/>
          </a:xfrm>
          <a:prstGeom prst="rect">
            <a:avLst/>
          </a:prstGeom>
        </p:spPr>
        <p:txBody>
          <a:bodyPr wrap="none">
            <a:spAutoFit/>
          </a:bodyPr>
          <a:lstStyle/>
          <a:p>
            <a:r>
              <a:rPr lang="es-EC" sz="2000" b="1" dirty="0" smtClean="0"/>
              <a:t>Tanque Victoria de León </a:t>
            </a:r>
            <a:endParaRPr lang="es-EC" sz="2000" dirty="0"/>
          </a:p>
        </p:txBody>
      </p:sp>
      <mc:AlternateContent xmlns:mc="http://schemas.openxmlformats.org/markup-compatibility/2006">
        <mc:Choice xmlns:a14="http://schemas.microsoft.com/office/drawing/2010/main" Requires="a14">
          <p:graphicFrame>
            <p:nvGraphicFramePr>
              <p:cNvPr id="10" name="Tabla 9"/>
              <p:cNvGraphicFramePr>
                <a:graphicFrameLocks noGrp="1"/>
              </p:cNvGraphicFramePr>
              <p:nvPr>
                <p:extLst>
                  <p:ext uri="{D42A27DB-BD31-4B8C-83A1-F6EECF244321}">
                    <p14:modId xmlns:p14="http://schemas.microsoft.com/office/powerpoint/2010/main" val="2236672871"/>
                  </p:ext>
                </p:extLst>
              </p:nvPr>
            </p:nvGraphicFramePr>
            <p:xfrm>
              <a:off x="819598" y="3896840"/>
              <a:ext cx="6063240" cy="841248"/>
            </p:xfrm>
            <a:graphic>
              <a:graphicData uri="http://schemas.openxmlformats.org/drawingml/2006/table">
                <a:tbl>
                  <a:tblPr firstRow="1" firstCol="1" bandRow="1">
                    <a:tableStyleId>{93296810-A885-4BE3-A3E7-6D5BEEA58F35}</a:tableStyleId>
                  </a:tblPr>
                  <a:tblGrid>
                    <a:gridCol w="1074038"/>
                    <a:gridCol w="1074038"/>
                    <a:gridCol w="1074038"/>
                    <a:gridCol w="966483"/>
                    <a:gridCol w="965725"/>
                    <a:gridCol w="908918"/>
                  </a:tblGrid>
                  <a:tr h="534670">
                    <a:tc>
                      <a:txBody>
                        <a:bodyPr/>
                        <a:lstStyle/>
                        <a:p>
                          <a:pPr algn="ctr">
                            <a:lnSpc>
                              <a:spcPct val="115000"/>
                            </a:lnSpc>
                            <a:spcAft>
                              <a:spcPts val="0"/>
                            </a:spcAft>
                          </a:pPr>
                          <a:r>
                            <a:rPr lang="es-EC" sz="1600" dirty="0">
                              <a:effectLst/>
                            </a:rPr>
                            <a:t>Año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Población</a:t>
                          </a:r>
                          <a:endParaRPr lang="es-EC" sz="1400" dirty="0">
                            <a:effectLst/>
                          </a:endParaRPr>
                        </a:p>
                        <a:p>
                          <a:pPr algn="ctr">
                            <a:lnSpc>
                              <a:spcPct val="115000"/>
                            </a:lnSpc>
                            <a:spcAft>
                              <a:spcPts val="0"/>
                            </a:spcAft>
                          </a:pPr>
                          <a:r>
                            <a:rPr lang="es-EC" sz="1600" dirty="0">
                              <a:effectLst/>
                            </a:rPr>
                            <a:t>(hab.)</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ES_tradnl" sz="1600">
                                    <a:effectLst/>
                                  </a:rPr>
                                  <m:t>𝑽𝒓𝒆𝒈</m:t>
                                </m:r>
                              </m:oMath>
                            </m:oMathPara>
                          </a14:m>
                          <a:endParaRPr lang="es-EC" sz="1400">
                            <a:effectLst/>
                          </a:endParaRPr>
                        </a:p>
                        <a:p>
                          <a:pPr algn="ctr">
                            <a:lnSpc>
                              <a:spcPct val="115000"/>
                            </a:lnSpc>
                            <a:spcAft>
                              <a:spcPts val="0"/>
                            </a:spcAft>
                          </a:pPr>
                          <a:r>
                            <a:rPr lang="es-ES_tradnl" sz="1600">
                              <a:effectLst/>
                            </a:rPr>
                            <a:t>(m</a:t>
                          </a:r>
                          <a:r>
                            <a:rPr lang="es-ES_tradnl" sz="1600" baseline="30000">
                              <a:effectLst/>
                            </a:rPr>
                            <a:t>3</a:t>
                          </a:r>
                          <a:r>
                            <a:rPr lang="es-ES_tradnl" sz="1600">
                              <a:effectLst/>
                            </a:rPr>
                            <a: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ES_tradnl" sz="1600">
                                    <a:effectLst/>
                                  </a:rPr>
                                  <m:t>𝑽𝒊</m:t>
                                </m:r>
                              </m:oMath>
                            </m:oMathPara>
                          </a14:m>
                          <a:endParaRPr lang="es-EC" sz="1400" dirty="0">
                            <a:effectLst/>
                          </a:endParaRPr>
                        </a:p>
                        <a:p>
                          <a:pPr algn="ctr">
                            <a:lnSpc>
                              <a:spcPct val="115000"/>
                            </a:lnSpc>
                            <a:spcAft>
                              <a:spcPts val="0"/>
                            </a:spcAft>
                          </a:pPr>
                          <a:r>
                            <a:rPr lang="es-ES_tradnl" sz="1600" dirty="0">
                              <a:effectLst/>
                            </a:rPr>
                            <a:t>(m</a:t>
                          </a:r>
                          <a:r>
                            <a:rPr lang="es-ES_tradnl" sz="1600" baseline="30000" dirty="0">
                              <a:effectLst/>
                            </a:rPr>
                            <a:t>3</a:t>
                          </a:r>
                          <a:r>
                            <a:rPr lang="es-ES_tradnl" sz="1600" dirty="0">
                              <a:effectLst/>
                            </a:rPr>
                            <a: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14:m>
                            <m:oMath xmlns:m="http://schemas.openxmlformats.org/officeDocument/2006/math">
                              <m:r>
                                <a:rPr lang="es-ES_tradnl" sz="1600">
                                  <a:effectLst/>
                                </a:rPr>
                                <m:t>𝑽𝒆𝒎𝒆</m:t>
                              </m:r>
                            </m:oMath>
                          </a14:m>
                          <a:r>
                            <a:rPr lang="es-EC" sz="1600">
                              <a:effectLst/>
                            </a:rPr>
                            <a:t> </a:t>
                          </a:r>
                          <a:endParaRPr lang="es-EC" sz="1400">
                            <a:effectLst/>
                          </a:endParaRPr>
                        </a:p>
                        <a:p>
                          <a:pPr algn="ctr">
                            <a:lnSpc>
                              <a:spcPct val="115000"/>
                            </a:lnSpc>
                            <a:spcAft>
                              <a:spcPts val="0"/>
                            </a:spcAft>
                          </a:pPr>
                          <a:r>
                            <a:rPr lang="es-ES_tradnl" sz="1600">
                              <a:effectLst/>
                            </a:rPr>
                            <a:t>(m</a:t>
                          </a:r>
                          <a:r>
                            <a:rPr lang="es-ES_tradnl" sz="1600" baseline="30000">
                              <a:effectLst/>
                            </a:rPr>
                            <a:t>3</a:t>
                          </a:r>
                          <a:r>
                            <a:rPr lang="es-ES_tradnl" sz="1600">
                              <a:effectLst/>
                            </a:rPr>
                            <a: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14:m>
                            <m:oMath xmlns:m="http://schemas.openxmlformats.org/officeDocument/2006/math">
                              <m:r>
                                <a:rPr lang="es-ES_tradnl" sz="1600">
                                  <a:effectLst/>
                                </a:rPr>
                                <m:t>𝑽𝒕𝒐𝒕𝒂𝒍</m:t>
                              </m:r>
                            </m:oMath>
                          </a14:m>
                          <a:r>
                            <a:rPr lang="es-EC" sz="1600">
                              <a:effectLst/>
                            </a:rPr>
                            <a:t> </a:t>
                          </a:r>
                          <a:endParaRPr lang="es-EC" sz="1400">
                            <a:effectLst/>
                          </a:endParaRPr>
                        </a:p>
                        <a:p>
                          <a:pPr algn="ctr">
                            <a:lnSpc>
                              <a:spcPct val="115000"/>
                            </a:lnSpc>
                            <a:spcAft>
                              <a:spcPts val="0"/>
                            </a:spcAft>
                          </a:pPr>
                          <a:r>
                            <a:rPr lang="es-ES_tradnl" sz="1600">
                              <a:effectLst/>
                            </a:rPr>
                            <a:t>(m</a:t>
                          </a:r>
                          <a:r>
                            <a:rPr lang="es-ES_tradnl" sz="1600" baseline="30000">
                              <a:effectLst/>
                            </a:rPr>
                            <a:t>3</a:t>
                          </a:r>
                          <a:r>
                            <a:rPr lang="es-ES_tradnl" sz="1600">
                              <a:effectLst/>
                            </a:rPr>
                            <a: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algn="ctr">
                            <a:lnSpc>
                              <a:spcPct val="115000"/>
                            </a:lnSpc>
                            <a:spcAft>
                              <a:spcPts val="0"/>
                            </a:spcAft>
                          </a:pPr>
                          <a:r>
                            <a:rPr lang="es-EC" sz="1600" dirty="0">
                              <a:effectLst/>
                            </a:rPr>
                            <a:t>2043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Bef>
                              <a:spcPts val="300"/>
                            </a:spcBef>
                            <a:spcAft>
                              <a:spcPts val="300"/>
                            </a:spcAft>
                            <a:tabLst>
                              <a:tab pos="238125" algn="l"/>
                              <a:tab pos="405765" algn="ctr"/>
                            </a:tabLst>
                          </a:pPr>
                          <a:r>
                            <a:rPr lang="es-ES_tradnl" sz="1600">
                              <a:effectLst/>
                            </a:rPr>
                            <a:t>		7328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C" sz="1600">
                              <a:effectLst/>
                            </a:rPr>
                            <a:t>413,93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135,35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103,48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652,77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mc:Choice>
        <mc:Fallback>
          <p:graphicFrame>
            <p:nvGraphicFramePr>
              <p:cNvPr id="10" name="Tabla 9"/>
              <p:cNvGraphicFramePr>
                <a:graphicFrameLocks noGrp="1"/>
              </p:cNvGraphicFramePr>
              <p:nvPr>
                <p:extLst>
                  <p:ext uri="{D42A27DB-BD31-4B8C-83A1-F6EECF244321}">
                    <p14:modId xmlns:p14="http://schemas.microsoft.com/office/powerpoint/2010/main" val="2236672871"/>
                  </p:ext>
                </p:extLst>
              </p:nvPr>
            </p:nvGraphicFramePr>
            <p:xfrm>
              <a:off x="819598" y="3896840"/>
              <a:ext cx="6063240" cy="841248"/>
            </p:xfrm>
            <a:graphic>
              <a:graphicData uri="http://schemas.openxmlformats.org/drawingml/2006/table">
                <a:tbl>
                  <a:tblPr firstRow="1" firstCol="1" bandRow="1">
                    <a:tableStyleId>{93296810-A885-4BE3-A3E7-6D5BEEA58F35}</a:tableStyleId>
                  </a:tblPr>
                  <a:tblGrid>
                    <a:gridCol w="1074038"/>
                    <a:gridCol w="1074038"/>
                    <a:gridCol w="1074038"/>
                    <a:gridCol w="966483"/>
                    <a:gridCol w="965725"/>
                    <a:gridCol w="908918"/>
                  </a:tblGrid>
                  <a:tr h="560832">
                    <a:tc>
                      <a:txBody>
                        <a:bodyPr/>
                        <a:lstStyle/>
                        <a:p>
                          <a:pPr algn="ctr">
                            <a:lnSpc>
                              <a:spcPct val="115000"/>
                            </a:lnSpc>
                            <a:spcAft>
                              <a:spcPts val="0"/>
                            </a:spcAft>
                          </a:pPr>
                          <a:r>
                            <a:rPr lang="es-EC" sz="1600" dirty="0">
                              <a:effectLst/>
                            </a:rPr>
                            <a:t>Año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Población</a:t>
                          </a:r>
                          <a:endParaRPr lang="es-EC" sz="1400" dirty="0">
                            <a:effectLst/>
                          </a:endParaRPr>
                        </a:p>
                        <a:p>
                          <a:pPr algn="ctr">
                            <a:lnSpc>
                              <a:spcPct val="115000"/>
                            </a:lnSpc>
                            <a:spcAft>
                              <a:spcPts val="0"/>
                            </a:spcAft>
                          </a:pPr>
                          <a:r>
                            <a:rPr lang="es-EC" sz="1600" dirty="0">
                              <a:effectLst/>
                            </a:rPr>
                            <a:t>(hab.)</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endParaRPr lang="es-EC"/>
                        </a:p>
                      </a:txBody>
                      <a:tcPr marL="44450" marR="44450" marT="0" marB="0" anchor="ctr">
                        <a:blipFill rotWithShape="0">
                          <a:blip r:embed="rId5"/>
                          <a:stretch>
                            <a:fillRect l="-201136" t="-6452" r="-267614" b="-68817"/>
                          </a:stretch>
                        </a:blipFill>
                      </a:tcPr>
                    </a:tc>
                    <a:tc>
                      <a:txBody>
                        <a:bodyPr/>
                        <a:lstStyle/>
                        <a:p>
                          <a:endParaRPr lang="es-EC"/>
                        </a:p>
                      </a:txBody>
                      <a:tcPr marL="44450" marR="44450" marT="0" marB="0" anchor="ctr">
                        <a:blipFill rotWithShape="0">
                          <a:blip r:embed="rId5"/>
                          <a:stretch>
                            <a:fillRect l="-333333" t="-6452" r="-196226" b="-68817"/>
                          </a:stretch>
                        </a:blipFill>
                      </a:tcPr>
                    </a:tc>
                    <a:tc>
                      <a:txBody>
                        <a:bodyPr/>
                        <a:lstStyle/>
                        <a:p>
                          <a:endParaRPr lang="es-EC"/>
                        </a:p>
                      </a:txBody>
                      <a:tcPr marL="44450" marR="44450" marT="0" marB="0" anchor="ctr">
                        <a:blipFill rotWithShape="0">
                          <a:blip r:embed="rId5"/>
                          <a:stretch>
                            <a:fillRect l="-433333" t="-6452" r="-96226" b="-68817"/>
                          </a:stretch>
                        </a:blipFill>
                      </a:tcPr>
                    </a:tc>
                    <a:tc>
                      <a:txBody>
                        <a:bodyPr/>
                        <a:lstStyle/>
                        <a:p>
                          <a:endParaRPr lang="es-EC"/>
                        </a:p>
                      </a:txBody>
                      <a:tcPr marL="44450" marR="44450" marT="0" marB="0" anchor="ctr">
                        <a:blipFill rotWithShape="0">
                          <a:blip r:embed="rId5"/>
                          <a:stretch>
                            <a:fillRect l="-569128" t="-6452" r="-2685" b="-68817"/>
                          </a:stretch>
                        </a:blipFill>
                      </a:tcPr>
                    </a:tc>
                  </a:tr>
                  <a:tr h="280416">
                    <a:tc>
                      <a:txBody>
                        <a:bodyPr/>
                        <a:lstStyle/>
                        <a:p>
                          <a:pPr algn="ctr">
                            <a:lnSpc>
                              <a:spcPct val="115000"/>
                            </a:lnSpc>
                            <a:spcAft>
                              <a:spcPts val="0"/>
                            </a:spcAft>
                          </a:pPr>
                          <a:r>
                            <a:rPr lang="es-EC" sz="1600" dirty="0">
                              <a:effectLst/>
                            </a:rPr>
                            <a:t>2043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Bef>
                              <a:spcPts val="300"/>
                            </a:spcBef>
                            <a:spcAft>
                              <a:spcPts val="300"/>
                            </a:spcAft>
                            <a:tabLst>
                              <a:tab pos="238125" algn="l"/>
                              <a:tab pos="405765" algn="ctr"/>
                            </a:tabLst>
                          </a:pPr>
                          <a:r>
                            <a:rPr lang="es-ES_tradnl" sz="1600">
                              <a:effectLst/>
                            </a:rPr>
                            <a:t>		7328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C" sz="1600">
                              <a:effectLst/>
                            </a:rPr>
                            <a:t>413,93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135,35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103,48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652,77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mc:Fallback>
      </mc:AlternateContent>
      <p:sp>
        <p:nvSpPr>
          <p:cNvPr id="11" name="Rectángulo 10"/>
          <p:cNvSpPr/>
          <p:nvPr/>
        </p:nvSpPr>
        <p:spPr>
          <a:xfrm>
            <a:off x="726093" y="3496730"/>
            <a:ext cx="1673663" cy="400110"/>
          </a:xfrm>
          <a:prstGeom prst="rect">
            <a:avLst/>
          </a:prstGeom>
        </p:spPr>
        <p:txBody>
          <a:bodyPr wrap="none">
            <a:spAutoFit/>
          </a:bodyPr>
          <a:lstStyle/>
          <a:p>
            <a:r>
              <a:rPr lang="es-EC" sz="2000" b="1" dirty="0"/>
              <a:t>Tanque </a:t>
            </a:r>
            <a:r>
              <a:rPr lang="es-EC" sz="2000" b="1" dirty="0"/>
              <a:t>La Isla</a:t>
            </a:r>
            <a:endParaRPr lang="es-EC" sz="2000" b="1" dirty="0"/>
          </a:p>
        </p:txBody>
      </p:sp>
      <p:sp>
        <p:nvSpPr>
          <p:cNvPr id="12" name="Rectángulo 11"/>
          <p:cNvSpPr/>
          <p:nvPr/>
        </p:nvSpPr>
        <p:spPr>
          <a:xfrm>
            <a:off x="726093" y="2149441"/>
            <a:ext cx="2387192" cy="400110"/>
          </a:xfrm>
          <a:prstGeom prst="rect">
            <a:avLst/>
          </a:prstGeom>
        </p:spPr>
        <p:txBody>
          <a:bodyPr wrap="none">
            <a:spAutoFit/>
          </a:bodyPr>
          <a:lstStyle/>
          <a:p>
            <a:r>
              <a:rPr lang="es-EC" sz="2000" b="1" dirty="0"/>
              <a:t>Tanque</a:t>
            </a:r>
            <a:r>
              <a:rPr lang="es-EC" b="1" dirty="0"/>
              <a:t> </a:t>
            </a:r>
            <a:r>
              <a:rPr lang="es-EC" sz="2000" b="1" dirty="0" smtClean="0"/>
              <a:t>Constructora</a:t>
            </a:r>
            <a:endParaRPr lang="es-EC" dirty="0"/>
          </a:p>
        </p:txBody>
      </p:sp>
      <p:sp>
        <p:nvSpPr>
          <p:cNvPr id="13" name="Rectángulo 12"/>
          <p:cNvSpPr/>
          <p:nvPr/>
        </p:nvSpPr>
        <p:spPr>
          <a:xfrm>
            <a:off x="726093" y="557312"/>
            <a:ext cx="2087366" cy="400110"/>
          </a:xfrm>
          <a:prstGeom prst="rect">
            <a:avLst/>
          </a:prstGeom>
        </p:spPr>
        <p:txBody>
          <a:bodyPr wrap="none">
            <a:spAutoFit/>
          </a:bodyPr>
          <a:lstStyle/>
          <a:p>
            <a:r>
              <a:rPr lang="es-EC" sz="2000" b="1" dirty="0" smtClean="0"/>
              <a:t>Tanques Palestina</a:t>
            </a:r>
            <a:endParaRPr lang="es-EC" sz="2000" dirty="0"/>
          </a:p>
        </p:txBody>
      </p:sp>
      <mc:AlternateContent xmlns:mc="http://schemas.openxmlformats.org/markup-compatibility/2006">
        <mc:Choice xmlns:a14="http://schemas.microsoft.com/office/drawing/2010/main" Requires="a14">
          <p:graphicFrame>
            <p:nvGraphicFramePr>
              <p:cNvPr id="16" name="Tabla 15"/>
              <p:cNvGraphicFramePr>
                <a:graphicFrameLocks noGrp="1"/>
              </p:cNvGraphicFramePr>
              <p:nvPr>
                <p:extLst>
                  <p:ext uri="{D42A27DB-BD31-4B8C-83A1-F6EECF244321}">
                    <p14:modId xmlns:p14="http://schemas.microsoft.com/office/powerpoint/2010/main" val="2717451720"/>
                  </p:ext>
                </p:extLst>
              </p:nvPr>
            </p:nvGraphicFramePr>
            <p:xfrm>
              <a:off x="828879" y="953532"/>
              <a:ext cx="7755564" cy="1121664"/>
            </p:xfrm>
            <a:graphic>
              <a:graphicData uri="http://schemas.openxmlformats.org/drawingml/2006/table">
                <a:tbl>
                  <a:tblPr firstRow="1" firstCol="1" bandRow="1">
                    <a:tableStyleId>{93296810-A885-4BE3-A3E7-6D5BEEA58F35}</a:tableStyleId>
                  </a:tblPr>
                  <a:tblGrid>
                    <a:gridCol w="2351049"/>
                    <a:gridCol w="1187356"/>
                    <a:gridCol w="1255594"/>
                    <a:gridCol w="968991"/>
                    <a:gridCol w="1105468"/>
                    <a:gridCol w="887106"/>
                  </a:tblGrid>
                  <a:tr h="419100">
                    <a:tc>
                      <a:txBody>
                        <a:bodyPr/>
                        <a:lstStyle/>
                        <a:p>
                          <a:pPr algn="ctr">
                            <a:lnSpc>
                              <a:spcPct val="115000"/>
                            </a:lnSpc>
                            <a:spcAft>
                              <a:spcPts val="0"/>
                            </a:spcAft>
                          </a:pPr>
                          <a:r>
                            <a:rPr lang="es-EC" sz="1600" dirty="0">
                              <a:effectLst/>
                            </a:rPr>
                            <a:t>Año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Población</a:t>
                          </a:r>
                          <a:endParaRPr lang="es-EC" sz="1400" dirty="0">
                            <a:effectLst/>
                          </a:endParaRPr>
                        </a:p>
                        <a:p>
                          <a:pPr algn="ctr">
                            <a:lnSpc>
                              <a:spcPct val="115000"/>
                            </a:lnSpc>
                            <a:spcAft>
                              <a:spcPts val="0"/>
                            </a:spcAft>
                          </a:pPr>
                          <a:r>
                            <a:rPr lang="es-EC" sz="1600" dirty="0">
                              <a:effectLst/>
                            </a:rPr>
                            <a:t>(hab.)</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ES_tradnl" sz="1600">
                                    <a:effectLst/>
                                  </a:rPr>
                                  <m:t>𝑽𝒓𝒆𝒈</m:t>
                                </m:r>
                              </m:oMath>
                            </m:oMathPara>
                          </a14:m>
                          <a:endParaRPr lang="es-EC" sz="1400" dirty="0">
                            <a:effectLst/>
                          </a:endParaRPr>
                        </a:p>
                        <a:p>
                          <a:pPr algn="ctr">
                            <a:lnSpc>
                              <a:spcPct val="115000"/>
                            </a:lnSpc>
                            <a:spcAft>
                              <a:spcPts val="0"/>
                            </a:spcAft>
                          </a:pPr>
                          <a:r>
                            <a:rPr lang="es-ES_tradnl" sz="1600" dirty="0">
                              <a:effectLst/>
                            </a:rPr>
                            <a:t>(m</a:t>
                          </a:r>
                          <a:r>
                            <a:rPr lang="es-ES_tradnl" sz="1600" baseline="30000" dirty="0">
                              <a:effectLst/>
                            </a:rPr>
                            <a:t>3</a:t>
                          </a:r>
                          <a:r>
                            <a:rPr lang="es-ES_tradnl" sz="1600" dirty="0">
                              <a:effectLst/>
                            </a:rPr>
                            <a: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ES_tradnl" sz="1600">
                                    <a:effectLst/>
                                  </a:rPr>
                                  <m:t>𝑽𝒊</m:t>
                                </m:r>
                              </m:oMath>
                            </m:oMathPara>
                          </a14:m>
                          <a:endParaRPr lang="es-EC" sz="1400">
                            <a:effectLst/>
                          </a:endParaRPr>
                        </a:p>
                        <a:p>
                          <a:pPr algn="ctr">
                            <a:lnSpc>
                              <a:spcPct val="115000"/>
                            </a:lnSpc>
                            <a:spcAft>
                              <a:spcPts val="0"/>
                            </a:spcAft>
                          </a:pPr>
                          <a:r>
                            <a:rPr lang="es-ES_tradnl" sz="1600">
                              <a:effectLst/>
                            </a:rPr>
                            <a:t>(m</a:t>
                          </a:r>
                          <a:r>
                            <a:rPr lang="es-ES_tradnl" sz="1600" baseline="30000">
                              <a:effectLst/>
                            </a:rPr>
                            <a:t>3</a:t>
                          </a:r>
                          <a:r>
                            <a:rPr lang="es-ES_tradnl" sz="1600">
                              <a:effectLst/>
                            </a:rPr>
                            <a: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14:m>
                            <m:oMath xmlns:m="http://schemas.openxmlformats.org/officeDocument/2006/math">
                              <m:r>
                                <a:rPr lang="es-ES_tradnl" sz="1600">
                                  <a:effectLst/>
                                </a:rPr>
                                <m:t>𝑽𝒆𝒎𝒆</m:t>
                              </m:r>
                            </m:oMath>
                          </a14:m>
                          <a:r>
                            <a:rPr lang="es-EC" sz="1600">
                              <a:effectLst/>
                            </a:rPr>
                            <a:t> </a:t>
                          </a:r>
                          <a:endParaRPr lang="es-EC" sz="1400">
                            <a:effectLst/>
                          </a:endParaRPr>
                        </a:p>
                        <a:p>
                          <a:pPr algn="ctr">
                            <a:lnSpc>
                              <a:spcPct val="115000"/>
                            </a:lnSpc>
                            <a:spcAft>
                              <a:spcPts val="0"/>
                            </a:spcAft>
                          </a:pPr>
                          <a:r>
                            <a:rPr lang="es-ES_tradnl" sz="1600">
                              <a:effectLst/>
                            </a:rPr>
                            <a:t>(m</a:t>
                          </a:r>
                          <a:r>
                            <a:rPr lang="es-ES_tradnl" sz="1600" baseline="30000">
                              <a:effectLst/>
                            </a:rPr>
                            <a:t>3</a:t>
                          </a:r>
                          <a:r>
                            <a:rPr lang="es-ES_tradnl" sz="1600">
                              <a:effectLst/>
                            </a:rPr>
                            <a: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14:m>
                            <m:oMath xmlns:m="http://schemas.openxmlformats.org/officeDocument/2006/math">
                              <m:r>
                                <a:rPr lang="es-ES_tradnl" sz="1600">
                                  <a:effectLst/>
                                </a:rPr>
                                <m:t>𝑽𝒕𝒐𝒕𝒂𝒍</m:t>
                              </m:r>
                            </m:oMath>
                          </a14:m>
                          <a:r>
                            <a:rPr lang="es-EC" sz="1600">
                              <a:effectLst/>
                            </a:rPr>
                            <a:t> </a:t>
                          </a:r>
                          <a:endParaRPr lang="es-EC" sz="1400">
                            <a:effectLst/>
                          </a:endParaRPr>
                        </a:p>
                        <a:p>
                          <a:pPr algn="ctr">
                            <a:lnSpc>
                              <a:spcPct val="115000"/>
                            </a:lnSpc>
                            <a:spcAft>
                              <a:spcPts val="0"/>
                            </a:spcAft>
                          </a:pPr>
                          <a:r>
                            <a:rPr lang="es-ES_tradnl" sz="1600">
                              <a:effectLst/>
                            </a:rPr>
                            <a:t>(m</a:t>
                          </a:r>
                          <a:r>
                            <a:rPr lang="es-ES_tradnl" sz="1600" baseline="30000">
                              <a:effectLst/>
                            </a:rPr>
                            <a:t>3</a:t>
                          </a:r>
                          <a:r>
                            <a:rPr lang="es-ES_tradnl" sz="1600">
                              <a:effectLst/>
                            </a:rPr>
                            <a: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algn="ctr">
                            <a:lnSpc>
                              <a:spcPct val="115000"/>
                            </a:lnSpc>
                            <a:spcAft>
                              <a:spcPts val="0"/>
                            </a:spcAft>
                          </a:pPr>
                          <a:r>
                            <a:rPr lang="es-EC" sz="1600" dirty="0" smtClean="0">
                              <a:effectLst/>
                            </a:rPr>
                            <a:t>ZONA</a:t>
                          </a:r>
                          <a:r>
                            <a:rPr lang="es-EC" sz="1600" baseline="0" dirty="0" smtClean="0">
                              <a:effectLst/>
                            </a:rPr>
                            <a:t> ALTA CETRAL </a:t>
                          </a:r>
                          <a:r>
                            <a:rPr lang="es-EC" sz="1600" dirty="0" smtClean="0">
                              <a:effectLst/>
                            </a:rPr>
                            <a:t>2043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300"/>
                            </a:spcBef>
                            <a:spcAft>
                              <a:spcPts val="300"/>
                            </a:spcAft>
                          </a:pPr>
                          <a:r>
                            <a:rPr lang="es-ES_tradnl" sz="1600" dirty="0">
                              <a:effectLst/>
                            </a:rPr>
                            <a:t>10.032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C" sz="1600" dirty="0">
                              <a:effectLst/>
                            </a:rPr>
                            <a:t>566,70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158,37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141,68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866,74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algn="ctr">
                            <a:lnSpc>
                              <a:spcPct val="115000"/>
                            </a:lnSpc>
                            <a:spcAft>
                              <a:spcPts val="0"/>
                            </a:spcAft>
                          </a:pPr>
                          <a:r>
                            <a:rPr lang="es-EC" sz="1600" dirty="0" smtClean="0">
                              <a:effectLst/>
                            </a:rPr>
                            <a:t>ZONA ALTA LATERAL 2043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300"/>
                            </a:spcBef>
                            <a:spcAft>
                              <a:spcPts val="300"/>
                            </a:spcAft>
                          </a:pPr>
                          <a:r>
                            <a:rPr lang="es-ES_tradnl" sz="1600" dirty="0">
                              <a:effectLst/>
                            </a:rPr>
                            <a:t>9.020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C" sz="1600" dirty="0">
                              <a:effectLst/>
                            </a:rPr>
                            <a:t>509,51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150,17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127,38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787,05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mc:Choice>
        <mc:Fallback>
          <p:graphicFrame>
            <p:nvGraphicFramePr>
              <p:cNvPr id="16" name="Tabla 15"/>
              <p:cNvGraphicFramePr>
                <a:graphicFrameLocks noGrp="1"/>
              </p:cNvGraphicFramePr>
              <p:nvPr>
                <p:extLst>
                  <p:ext uri="{D42A27DB-BD31-4B8C-83A1-F6EECF244321}">
                    <p14:modId xmlns:p14="http://schemas.microsoft.com/office/powerpoint/2010/main" val="2717451720"/>
                  </p:ext>
                </p:extLst>
              </p:nvPr>
            </p:nvGraphicFramePr>
            <p:xfrm>
              <a:off x="828879" y="953532"/>
              <a:ext cx="7755564" cy="1121664"/>
            </p:xfrm>
            <a:graphic>
              <a:graphicData uri="http://schemas.openxmlformats.org/drawingml/2006/table">
                <a:tbl>
                  <a:tblPr firstRow="1" firstCol="1" bandRow="1">
                    <a:tableStyleId>{93296810-A885-4BE3-A3E7-6D5BEEA58F35}</a:tableStyleId>
                  </a:tblPr>
                  <a:tblGrid>
                    <a:gridCol w="2351049"/>
                    <a:gridCol w="1187356"/>
                    <a:gridCol w="1255594"/>
                    <a:gridCol w="968991"/>
                    <a:gridCol w="1105468"/>
                    <a:gridCol w="887106"/>
                  </a:tblGrid>
                  <a:tr h="560832">
                    <a:tc>
                      <a:txBody>
                        <a:bodyPr/>
                        <a:lstStyle/>
                        <a:p>
                          <a:pPr algn="ctr">
                            <a:lnSpc>
                              <a:spcPct val="115000"/>
                            </a:lnSpc>
                            <a:spcAft>
                              <a:spcPts val="0"/>
                            </a:spcAft>
                          </a:pPr>
                          <a:r>
                            <a:rPr lang="es-EC" sz="1600" dirty="0">
                              <a:effectLst/>
                            </a:rPr>
                            <a:t>Año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Población</a:t>
                          </a:r>
                          <a:endParaRPr lang="es-EC" sz="1400" dirty="0">
                            <a:effectLst/>
                          </a:endParaRPr>
                        </a:p>
                        <a:p>
                          <a:pPr algn="ctr">
                            <a:lnSpc>
                              <a:spcPct val="115000"/>
                            </a:lnSpc>
                            <a:spcAft>
                              <a:spcPts val="0"/>
                            </a:spcAft>
                          </a:pPr>
                          <a:r>
                            <a:rPr lang="es-EC" sz="1600" dirty="0">
                              <a:effectLst/>
                            </a:rPr>
                            <a:t>(hab.)</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endParaRPr lang="es-EC"/>
                        </a:p>
                      </a:txBody>
                      <a:tcPr marL="44450" marR="44450" marT="0" marB="0" anchor="ctr">
                        <a:blipFill rotWithShape="0">
                          <a:blip r:embed="rId6"/>
                          <a:stretch>
                            <a:fillRect l="-281159" t="-6452" r="-236715" b="-119355"/>
                          </a:stretch>
                        </a:blipFill>
                      </a:tcPr>
                    </a:tc>
                    <a:tc>
                      <a:txBody>
                        <a:bodyPr/>
                        <a:lstStyle/>
                        <a:p>
                          <a:endParaRPr lang="es-EC"/>
                        </a:p>
                      </a:txBody>
                      <a:tcPr marL="44450" marR="44450" marT="0" marB="0" anchor="ctr">
                        <a:blipFill rotWithShape="0">
                          <a:blip r:embed="rId6"/>
                          <a:stretch>
                            <a:fillRect l="-496226" t="-6452" r="-208176" b="-119355"/>
                          </a:stretch>
                        </a:blipFill>
                      </a:tcPr>
                    </a:tc>
                    <a:tc>
                      <a:txBody>
                        <a:bodyPr/>
                        <a:lstStyle/>
                        <a:p>
                          <a:endParaRPr lang="es-EC"/>
                        </a:p>
                      </a:txBody>
                      <a:tcPr marL="44450" marR="44450" marT="0" marB="0" anchor="ctr">
                        <a:blipFill rotWithShape="0">
                          <a:blip r:embed="rId6"/>
                          <a:stretch>
                            <a:fillRect l="-523757" t="-6452" r="-82873" b="-119355"/>
                          </a:stretch>
                        </a:blipFill>
                      </a:tcPr>
                    </a:tc>
                    <a:tc>
                      <a:txBody>
                        <a:bodyPr/>
                        <a:lstStyle/>
                        <a:p>
                          <a:endParaRPr lang="es-EC"/>
                        </a:p>
                      </a:txBody>
                      <a:tcPr marL="44450" marR="44450" marT="0" marB="0" anchor="ctr">
                        <a:blipFill rotWithShape="0">
                          <a:blip r:embed="rId6"/>
                          <a:stretch>
                            <a:fillRect l="-773288" t="-6452" r="-2740" b="-119355"/>
                          </a:stretch>
                        </a:blipFill>
                      </a:tcPr>
                    </a:tc>
                  </a:tr>
                  <a:tr h="280416">
                    <a:tc>
                      <a:txBody>
                        <a:bodyPr/>
                        <a:lstStyle/>
                        <a:p>
                          <a:pPr algn="ctr">
                            <a:lnSpc>
                              <a:spcPct val="115000"/>
                            </a:lnSpc>
                            <a:spcAft>
                              <a:spcPts val="0"/>
                            </a:spcAft>
                          </a:pPr>
                          <a:r>
                            <a:rPr lang="es-EC" sz="1600" dirty="0" smtClean="0">
                              <a:effectLst/>
                            </a:rPr>
                            <a:t>ZONA</a:t>
                          </a:r>
                          <a:r>
                            <a:rPr lang="es-EC" sz="1600" baseline="0" dirty="0" smtClean="0">
                              <a:effectLst/>
                            </a:rPr>
                            <a:t> ALTA CETRAL </a:t>
                          </a:r>
                          <a:r>
                            <a:rPr lang="es-EC" sz="1600" dirty="0" smtClean="0">
                              <a:effectLst/>
                            </a:rPr>
                            <a:t>2043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300"/>
                            </a:spcBef>
                            <a:spcAft>
                              <a:spcPts val="300"/>
                            </a:spcAft>
                          </a:pPr>
                          <a:r>
                            <a:rPr lang="es-ES_tradnl" sz="1600" dirty="0">
                              <a:effectLst/>
                            </a:rPr>
                            <a:t>10.032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C" sz="1600" dirty="0">
                              <a:effectLst/>
                            </a:rPr>
                            <a:t>566,70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158,37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a:effectLst/>
                            </a:rPr>
                            <a:t>141,68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866,74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80416">
                    <a:tc>
                      <a:txBody>
                        <a:bodyPr/>
                        <a:lstStyle/>
                        <a:p>
                          <a:pPr algn="ctr">
                            <a:lnSpc>
                              <a:spcPct val="115000"/>
                            </a:lnSpc>
                            <a:spcAft>
                              <a:spcPts val="0"/>
                            </a:spcAft>
                          </a:pPr>
                          <a:r>
                            <a:rPr lang="es-EC" sz="1600" dirty="0" smtClean="0">
                              <a:effectLst/>
                            </a:rPr>
                            <a:t>ZONA ALTA LATERAL 2043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Bef>
                              <a:spcPts val="300"/>
                            </a:spcBef>
                            <a:spcAft>
                              <a:spcPts val="300"/>
                            </a:spcAft>
                          </a:pPr>
                          <a:r>
                            <a:rPr lang="es-ES_tradnl" sz="1600" dirty="0">
                              <a:effectLst/>
                            </a:rPr>
                            <a:t>9.020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C" sz="1600" dirty="0">
                              <a:effectLst/>
                            </a:rPr>
                            <a:t>509,51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150,17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127,38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600" dirty="0">
                              <a:effectLst/>
                            </a:rPr>
                            <a:t>787,05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mc:Fallback>
      </mc:AlternateContent>
      <p:sp>
        <p:nvSpPr>
          <p:cNvPr id="17" name="Rectángulo 16"/>
          <p:cNvSpPr/>
          <p:nvPr/>
        </p:nvSpPr>
        <p:spPr>
          <a:xfrm>
            <a:off x="8171968" y="1860516"/>
            <a:ext cx="3009157" cy="577850"/>
          </a:xfrm>
          <a:prstGeom prst="rect">
            <a:avLst/>
          </a:prstGeom>
        </p:spPr>
        <p:txBody>
          <a:bodyPr wrap="none">
            <a:spAutoFit/>
          </a:bodyPr>
          <a:lstStyle/>
          <a:p>
            <a:pPr lvl="1" algn="just">
              <a:lnSpc>
                <a:spcPct val="150000"/>
              </a:lnSpc>
              <a:spcBef>
                <a:spcPts val="600"/>
              </a:spcBef>
              <a:spcAft>
                <a:spcPts val="600"/>
              </a:spcAft>
            </a:pPr>
            <a:r>
              <a:rPr lang="es-ES_tradnl" sz="2400" b="1" kern="0" dirty="0">
                <a:latin typeface="Arial" panose="020B0604020202020204" pitchFamily="34" charset="0"/>
                <a:ea typeface="Times New Roman" panose="02020603050405020304" pitchFamily="18" charset="0"/>
                <a:cs typeface="Arial" panose="020B0604020202020204" pitchFamily="34" charset="0"/>
              </a:rPr>
              <a:t>Sistema SCADA</a:t>
            </a:r>
            <a:endParaRPr lang="es-EC" sz="2400" b="1" kern="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935842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t>CONDUCCIONES MATRICES</a:t>
            </a:r>
            <a:endParaRPr lang="es-EC" dirty="0"/>
          </a:p>
        </p:txBody>
      </p:sp>
      <p:pic>
        <p:nvPicPr>
          <p:cNvPr id="4" name="Marcador de contenido 5"/>
          <p:cNvPicPr>
            <a:picLocks noGrp="1"/>
          </p:cNvPicPr>
          <p:nvPr>
            <p:ph idx="1"/>
          </p:nvPr>
        </p:nvPicPr>
        <p:blipFill rotWithShape="1">
          <a:blip r:embed="rId3"/>
          <a:srcRect b="5587"/>
          <a:stretch/>
        </p:blipFill>
        <p:spPr bwMode="auto">
          <a:xfrm>
            <a:off x="475456" y="744521"/>
            <a:ext cx="4680744" cy="4957779"/>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6" name="Rectángulo 5"/>
              <p:cNvSpPr/>
              <p:nvPr/>
            </p:nvSpPr>
            <p:spPr>
              <a:xfrm>
                <a:off x="5559188" y="884295"/>
                <a:ext cx="6096000" cy="4829784"/>
              </a:xfrm>
              <a:prstGeom prst="rect">
                <a:avLst/>
              </a:prstGeom>
            </p:spPr>
            <p:txBody>
              <a:bodyPr>
                <a:spAutoFit/>
              </a:bodyPr>
              <a:lstStyle/>
              <a:p>
                <a:pPr lvl="0"/>
                <a:r>
                  <a:rPr lang="es-EC" b="1" i="1" dirty="0"/>
                  <a:t>Evaluación de perdidas</a:t>
                </a:r>
              </a:p>
              <a:p>
                <a:pPr lvl="1"/>
                <a:r>
                  <a:rPr lang="es-EC" b="1" i="1" dirty="0"/>
                  <a:t>Perdidas </a:t>
                </a:r>
                <a:r>
                  <a:rPr lang="es-EC" b="1" i="1" dirty="0"/>
                  <a:t>por fricción </a:t>
                </a:r>
                <a:endParaRPr lang="es-EC" dirty="0"/>
              </a:p>
              <a:p>
                <a:r>
                  <a:rPr lang="es-EC" dirty="0"/>
                  <a:t>	</a:t>
                </a:r>
                <a:r>
                  <a:rPr lang="es-EC" sz="2400" dirty="0"/>
                  <a:t>E</a:t>
                </a:r>
                <a:r>
                  <a:rPr lang="es-EC" sz="2400" dirty="0"/>
                  <a:t>cuación </a:t>
                </a:r>
                <a:r>
                  <a:rPr lang="es-EC" sz="2400" dirty="0"/>
                  <a:t>de </a:t>
                </a:r>
                <a:r>
                  <a:rPr lang="es-EC" sz="2400" dirty="0" err="1"/>
                  <a:t>Darcy-Weisbach</a:t>
                </a:r>
                <a:r>
                  <a:rPr lang="es-EC" sz="2400" dirty="0"/>
                  <a:t> </a:t>
                </a:r>
                <a:endParaRPr lang="es-EC" sz="2400" dirty="0" smtClean="0"/>
              </a:p>
              <a:p>
                <a:r>
                  <a:rPr lang="es-EC" sz="2400" dirty="0"/>
                  <a:t>	</a:t>
                </a:r>
                <a:r>
                  <a:rPr lang="es-EC" sz="2400" dirty="0" smtClean="0"/>
                  <a:t>	</a:t>
                </a:r>
                <a:r>
                  <a:rPr lang="es-EC" sz="2800" dirty="0" smtClean="0"/>
                  <a:t>   </a:t>
                </a:r>
                <a14:m>
                  <m:oMath xmlns:m="http://schemas.openxmlformats.org/officeDocument/2006/math">
                    <m:sSub>
                      <m:sSubPr>
                        <m:ctrlPr>
                          <a:rPr lang="es-EC" sz="2000" i="1">
                            <a:latin typeface="Cambria Math" panose="02040503050406030204" pitchFamily="18" charset="0"/>
                          </a:rPr>
                        </m:ctrlPr>
                      </m:sSubPr>
                      <m:e>
                        <m:r>
                          <a:rPr lang="es-EC" sz="2000" i="1">
                            <a:latin typeface="Cambria Math" panose="02040503050406030204" pitchFamily="18" charset="0"/>
                          </a:rPr>
                          <m:t>h</m:t>
                        </m:r>
                      </m:e>
                      <m:sub>
                        <m:r>
                          <a:rPr lang="es-EC" sz="2000" i="1">
                            <a:latin typeface="Cambria Math" panose="02040503050406030204" pitchFamily="18" charset="0"/>
                          </a:rPr>
                          <m:t>𝑓</m:t>
                        </m:r>
                      </m:sub>
                    </m:sSub>
                    <m:r>
                      <a:rPr lang="es-EC" sz="2000" i="1">
                        <a:latin typeface="Cambria Math" panose="02040503050406030204" pitchFamily="18" charset="0"/>
                      </a:rPr>
                      <m:t>=</m:t>
                    </m:r>
                    <m:r>
                      <a:rPr lang="es-EC" sz="2000" i="1">
                        <a:latin typeface="Cambria Math" panose="02040503050406030204" pitchFamily="18" charset="0"/>
                      </a:rPr>
                      <m:t>𝑓</m:t>
                    </m:r>
                    <m:r>
                      <a:rPr lang="es-EC" sz="2000" i="1">
                        <a:latin typeface="Cambria Math" panose="02040503050406030204" pitchFamily="18" charset="0"/>
                      </a:rPr>
                      <m:t>∗</m:t>
                    </m:r>
                    <m:f>
                      <m:fPr>
                        <m:ctrlPr>
                          <a:rPr lang="es-EC" sz="2000" i="1">
                            <a:latin typeface="Cambria Math" panose="02040503050406030204" pitchFamily="18" charset="0"/>
                          </a:rPr>
                        </m:ctrlPr>
                      </m:fPr>
                      <m:num>
                        <m:r>
                          <a:rPr lang="es-EC" sz="2000" i="1">
                            <a:latin typeface="Cambria Math" panose="02040503050406030204" pitchFamily="18" charset="0"/>
                          </a:rPr>
                          <m:t>𝐿</m:t>
                        </m:r>
                      </m:num>
                      <m:den>
                        <m:r>
                          <a:rPr lang="es-EC" sz="2000" i="1">
                            <a:latin typeface="Cambria Math" panose="02040503050406030204" pitchFamily="18" charset="0"/>
                          </a:rPr>
                          <m:t>𝐷</m:t>
                        </m:r>
                      </m:den>
                    </m:f>
                    <m:r>
                      <a:rPr lang="es-EC" sz="2000" i="1">
                        <a:latin typeface="Cambria Math" panose="02040503050406030204" pitchFamily="18" charset="0"/>
                      </a:rPr>
                      <m:t>∗</m:t>
                    </m:r>
                    <m:f>
                      <m:fPr>
                        <m:ctrlPr>
                          <a:rPr lang="es-EC" sz="2000" i="1">
                            <a:latin typeface="Cambria Math" panose="02040503050406030204" pitchFamily="18" charset="0"/>
                          </a:rPr>
                        </m:ctrlPr>
                      </m:fPr>
                      <m:num>
                        <m:sSup>
                          <m:sSupPr>
                            <m:ctrlPr>
                              <a:rPr lang="es-EC" sz="2000" i="1">
                                <a:latin typeface="Cambria Math" panose="02040503050406030204" pitchFamily="18" charset="0"/>
                              </a:rPr>
                            </m:ctrlPr>
                          </m:sSupPr>
                          <m:e>
                            <m:r>
                              <a:rPr lang="es-EC" sz="2000" i="1">
                                <a:latin typeface="Cambria Math" panose="02040503050406030204" pitchFamily="18" charset="0"/>
                              </a:rPr>
                              <m:t>𝑉</m:t>
                            </m:r>
                          </m:e>
                          <m:sup>
                            <m:r>
                              <a:rPr lang="es-EC" sz="2000" i="1">
                                <a:latin typeface="Cambria Math" panose="02040503050406030204" pitchFamily="18" charset="0"/>
                              </a:rPr>
                              <m:t>2</m:t>
                            </m:r>
                          </m:sup>
                        </m:sSup>
                      </m:num>
                      <m:den>
                        <m:r>
                          <a:rPr lang="es-EC" sz="2000" i="1">
                            <a:latin typeface="Cambria Math" panose="02040503050406030204" pitchFamily="18" charset="0"/>
                          </a:rPr>
                          <m:t>2∗</m:t>
                        </m:r>
                        <m:r>
                          <a:rPr lang="es-EC" sz="2000" i="1">
                            <a:latin typeface="Cambria Math" panose="02040503050406030204" pitchFamily="18" charset="0"/>
                          </a:rPr>
                          <m:t>𝑔</m:t>
                        </m:r>
                      </m:den>
                    </m:f>
                  </m:oMath>
                </a14:m>
                <a:endParaRPr lang="es-EC" dirty="0"/>
              </a:p>
              <a:p>
                <a:endParaRPr lang="es-EC" dirty="0"/>
              </a:p>
              <a:p>
                <a:endParaRPr lang="es-EC" dirty="0"/>
              </a:p>
              <a:p>
                <a:endParaRPr lang="es-EC" dirty="0"/>
              </a:p>
              <a:p>
                <a:endParaRPr lang="es-EC" dirty="0" smtClean="0"/>
              </a:p>
              <a:p>
                <a:endParaRPr lang="es-EC" dirty="0"/>
              </a:p>
              <a:p>
                <a:endParaRPr lang="es-EC" dirty="0" smtClean="0"/>
              </a:p>
              <a:p>
                <a:endParaRPr lang="es-EC" dirty="0"/>
              </a:p>
              <a:p>
                <a:pPr lvl="1"/>
                <a:endParaRPr lang="es-ES_tradnl" b="1" i="1" dirty="0" smtClean="0"/>
              </a:p>
              <a:p>
                <a:pPr lvl="1"/>
                <a:r>
                  <a:rPr lang="es-ES_tradnl" b="1" i="1" dirty="0" smtClean="0"/>
                  <a:t>Pérdidas </a:t>
                </a:r>
                <a:r>
                  <a:rPr lang="es-ES_tradnl" b="1" i="1" dirty="0"/>
                  <a:t>Locales</a:t>
                </a:r>
                <a:endParaRPr lang="es-EC" b="1" i="1" dirty="0"/>
              </a:p>
              <a:p>
                <a14:m>
                  <m:oMathPara xmlns:m="http://schemas.openxmlformats.org/officeDocument/2006/math">
                    <m:oMathParaPr>
                      <m:jc m:val="centerGroup"/>
                    </m:oMathParaPr>
                    <m:oMath xmlns:m="http://schemas.openxmlformats.org/officeDocument/2006/math">
                      <m:r>
                        <a:rPr lang="es-ES_tradnl" sz="2000" i="1">
                          <a:latin typeface="Cambria Math" panose="02040503050406030204" pitchFamily="18" charset="0"/>
                        </a:rPr>
                        <m:t>h𝑙</m:t>
                      </m:r>
                      <m:r>
                        <a:rPr lang="es-ES_tradnl" sz="2000" i="1">
                          <a:latin typeface="Cambria Math" panose="02040503050406030204" pitchFamily="18" charset="0"/>
                        </a:rPr>
                        <m:t>=</m:t>
                      </m:r>
                      <m:r>
                        <a:rPr lang="es-ES_tradnl" sz="2000" i="1">
                          <a:latin typeface="Cambria Math" panose="02040503050406030204" pitchFamily="18" charset="0"/>
                        </a:rPr>
                        <m:t>𝐾</m:t>
                      </m:r>
                      <m:r>
                        <a:rPr lang="es-ES_tradnl" sz="2000" i="1">
                          <a:latin typeface="Cambria Math" panose="02040503050406030204" pitchFamily="18" charset="0"/>
                        </a:rPr>
                        <m:t>∗</m:t>
                      </m:r>
                      <m:f>
                        <m:fPr>
                          <m:ctrlPr>
                            <a:rPr lang="es-EC" sz="2000" i="1">
                              <a:latin typeface="Cambria Math" panose="02040503050406030204" pitchFamily="18" charset="0"/>
                            </a:rPr>
                          </m:ctrlPr>
                        </m:fPr>
                        <m:num>
                          <m:sSup>
                            <m:sSupPr>
                              <m:ctrlPr>
                                <a:rPr lang="es-EC" sz="2000" i="1">
                                  <a:latin typeface="Cambria Math" panose="02040503050406030204" pitchFamily="18" charset="0"/>
                                </a:rPr>
                              </m:ctrlPr>
                            </m:sSupPr>
                            <m:e>
                              <m:r>
                                <a:rPr lang="es-ES_tradnl" sz="2000" i="1">
                                  <a:latin typeface="Cambria Math" panose="02040503050406030204" pitchFamily="18" charset="0"/>
                                </a:rPr>
                                <m:t>𝑉</m:t>
                              </m:r>
                            </m:e>
                            <m:sup>
                              <m:r>
                                <a:rPr lang="es-ES_tradnl" sz="2000" i="1">
                                  <a:latin typeface="Cambria Math" panose="02040503050406030204" pitchFamily="18" charset="0"/>
                                </a:rPr>
                                <m:t>2</m:t>
                              </m:r>
                            </m:sup>
                          </m:sSup>
                        </m:num>
                        <m:den>
                          <m:r>
                            <a:rPr lang="es-ES_tradnl" sz="2000" i="1">
                              <a:latin typeface="Cambria Math" panose="02040503050406030204" pitchFamily="18" charset="0"/>
                            </a:rPr>
                            <m:t>2∗</m:t>
                          </m:r>
                          <m:r>
                            <a:rPr lang="es-ES_tradnl" sz="2000" i="1">
                              <a:latin typeface="Cambria Math" panose="02040503050406030204" pitchFamily="18" charset="0"/>
                            </a:rPr>
                            <m:t>𝑔</m:t>
                          </m:r>
                        </m:den>
                      </m:f>
                    </m:oMath>
                  </m:oMathPara>
                </a14:m>
                <a:endParaRPr lang="es-EC" dirty="0"/>
              </a:p>
            </p:txBody>
          </p:sp>
        </mc:Choice>
        <mc:Fallback>
          <p:sp>
            <p:nvSpPr>
              <p:cNvPr id="6" name="Rectángulo 5"/>
              <p:cNvSpPr>
                <a:spLocks noRot="1" noChangeAspect="1" noMove="1" noResize="1" noEditPoints="1" noAdjustHandles="1" noChangeArrowheads="1" noChangeShapeType="1" noTextEdit="1"/>
              </p:cNvSpPr>
              <p:nvPr/>
            </p:nvSpPr>
            <p:spPr>
              <a:xfrm>
                <a:off x="5559188" y="884295"/>
                <a:ext cx="6096000" cy="4829784"/>
              </a:xfrm>
              <a:prstGeom prst="rect">
                <a:avLst/>
              </a:prstGeom>
              <a:blipFill rotWithShape="0">
                <a:blip r:embed="rId4"/>
                <a:stretch>
                  <a:fillRect l="-900" t="-631"/>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7" name="Rectángulo 6"/>
              <p:cNvSpPr/>
              <p:nvPr/>
            </p:nvSpPr>
            <p:spPr>
              <a:xfrm>
                <a:off x="7568986" y="3601665"/>
                <a:ext cx="1195840" cy="55335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EC" sz="1600">
                              <a:latin typeface="Cambria Math" panose="02040503050406030204" pitchFamily="18" charset="0"/>
                            </a:rPr>
                          </m:ctrlPr>
                        </m:sSubPr>
                        <m:e>
                          <m:r>
                            <a:rPr lang="es-EC" sz="1600" i="1">
                              <a:latin typeface="Cambria Math" panose="02040503050406030204" pitchFamily="18" charset="0"/>
                            </a:rPr>
                            <m:t>𝑅</m:t>
                          </m:r>
                        </m:e>
                        <m:sub>
                          <m:r>
                            <a:rPr lang="es-EC" sz="1600" i="1">
                              <a:latin typeface="Cambria Math" panose="02040503050406030204" pitchFamily="18" charset="0"/>
                            </a:rPr>
                            <m:t>𝑒</m:t>
                          </m:r>
                        </m:sub>
                      </m:sSub>
                      <m:r>
                        <a:rPr lang="es-EC" sz="1600" i="0">
                          <a:latin typeface="Cambria Math" panose="02040503050406030204" pitchFamily="18" charset="0"/>
                        </a:rPr>
                        <m:t>=</m:t>
                      </m:r>
                      <m:f>
                        <m:fPr>
                          <m:ctrlPr>
                            <a:rPr lang="es-EC" sz="1600" i="1">
                              <a:latin typeface="Cambria Math" panose="02040503050406030204" pitchFamily="18" charset="0"/>
                            </a:rPr>
                          </m:ctrlPr>
                        </m:fPr>
                        <m:num>
                          <m:r>
                            <a:rPr lang="es-EC" sz="1600" i="1">
                              <a:latin typeface="Cambria Math" panose="02040503050406030204" pitchFamily="18" charset="0"/>
                            </a:rPr>
                            <m:t>𝑉</m:t>
                          </m:r>
                          <m:r>
                            <a:rPr lang="es-EC" sz="1600" i="0">
                              <a:latin typeface="Cambria Math" panose="02040503050406030204" pitchFamily="18" charset="0"/>
                            </a:rPr>
                            <m:t>∗</m:t>
                          </m:r>
                          <m:r>
                            <a:rPr lang="es-EC" sz="1600" i="1">
                              <a:latin typeface="Cambria Math" panose="02040503050406030204" pitchFamily="18" charset="0"/>
                            </a:rPr>
                            <m:t>𝐷</m:t>
                          </m:r>
                        </m:num>
                        <m:den>
                          <m:r>
                            <a:rPr lang="es-EC" sz="1600" i="1">
                              <a:latin typeface="Cambria Math" panose="02040503050406030204" pitchFamily="18" charset="0"/>
                            </a:rPr>
                            <m:t>𝜗</m:t>
                          </m:r>
                        </m:den>
                      </m:f>
                    </m:oMath>
                  </m:oMathPara>
                </a14:m>
                <a:endParaRPr lang="es-EC" sz="1600" dirty="0"/>
              </a:p>
            </p:txBody>
          </p:sp>
        </mc:Choice>
        <mc:Fallback>
          <p:sp>
            <p:nvSpPr>
              <p:cNvPr id="7" name="Rectángulo 6"/>
              <p:cNvSpPr>
                <a:spLocks noRot="1" noChangeAspect="1" noMove="1" noResize="1" noEditPoints="1" noAdjustHandles="1" noChangeArrowheads="1" noChangeShapeType="1" noTextEdit="1"/>
              </p:cNvSpPr>
              <p:nvPr/>
            </p:nvSpPr>
            <p:spPr>
              <a:xfrm>
                <a:off x="7568986" y="3601665"/>
                <a:ext cx="1195840" cy="553357"/>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8" name="Rectángulo 7"/>
              <p:cNvSpPr/>
              <p:nvPr/>
            </p:nvSpPr>
            <p:spPr>
              <a:xfrm>
                <a:off x="7008308" y="2572844"/>
                <a:ext cx="3126049" cy="72872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s-EC" sz="1600">
                              <a:latin typeface="Cambria Math" panose="02040503050406030204" pitchFamily="18" charset="0"/>
                            </a:rPr>
                          </m:ctrlPr>
                        </m:fPr>
                        <m:num>
                          <m:r>
                            <a:rPr lang="es-EC" sz="1600">
                              <a:latin typeface="Cambria Math" panose="02040503050406030204" pitchFamily="18" charset="0"/>
                            </a:rPr>
                            <m:t>1</m:t>
                          </m:r>
                        </m:num>
                        <m:den>
                          <m:rad>
                            <m:radPr>
                              <m:degHide m:val="on"/>
                              <m:ctrlPr>
                                <a:rPr lang="es-EC" sz="1600" i="1">
                                  <a:latin typeface="Cambria Math" panose="02040503050406030204" pitchFamily="18" charset="0"/>
                                </a:rPr>
                              </m:ctrlPr>
                            </m:radPr>
                            <m:deg/>
                            <m:e>
                              <m:r>
                                <a:rPr lang="es-EC" sz="1600" i="1">
                                  <a:latin typeface="Cambria Math" panose="02040503050406030204" pitchFamily="18" charset="0"/>
                                </a:rPr>
                                <m:t>𝑓</m:t>
                              </m:r>
                            </m:e>
                          </m:rad>
                        </m:den>
                      </m:f>
                      <m:r>
                        <a:rPr lang="es-EC" sz="1600" i="0">
                          <a:latin typeface="Cambria Math" panose="02040503050406030204" pitchFamily="18" charset="0"/>
                        </a:rPr>
                        <m:t>=−2∗</m:t>
                      </m:r>
                      <m:r>
                        <a:rPr lang="es-EC" sz="1600" i="1">
                          <a:latin typeface="Cambria Math" panose="02040503050406030204" pitchFamily="18" charset="0"/>
                        </a:rPr>
                        <m:t>𝑙𝑜𝑔</m:t>
                      </m:r>
                      <m:d>
                        <m:dPr>
                          <m:ctrlPr>
                            <a:rPr lang="es-EC" sz="1600" i="1">
                              <a:latin typeface="Cambria Math" panose="02040503050406030204" pitchFamily="18" charset="0"/>
                            </a:rPr>
                          </m:ctrlPr>
                        </m:dPr>
                        <m:e>
                          <m:f>
                            <m:fPr>
                              <m:ctrlPr>
                                <a:rPr lang="es-EC" sz="1600" i="1">
                                  <a:latin typeface="Cambria Math" panose="02040503050406030204" pitchFamily="18" charset="0"/>
                                </a:rPr>
                              </m:ctrlPr>
                            </m:fPr>
                            <m:num>
                              <m:f>
                                <m:fPr>
                                  <m:type m:val="skw"/>
                                  <m:ctrlPr>
                                    <a:rPr lang="es-EC" sz="1600" i="1">
                                      <a:latin typeface="Cambria Math" panose="02040503050406030204" pitchFamily="18" charset="0"/>
                                    </a:rPr>
                                  </m:ctrlPr>
                                </m:fPr>
                                <m:num>
                                  <m:r>
                                    <a:rPr lang="es-EC" sz="1600" i="1">
                                      <a:latin typeface="Cambria Math" panose="02040503050406030204" pitchFamily="18" charset="0"/>
                                    </a:rPr>
                                    <m:t>𝜀</m:t>
                                  </m:r>
                                </m:num>
                                <m:den>
                                  <m:r>
                                    <a:rPr lang="es-EC" sz="1600" i="1">
                                      <a:latin typeface="Cambria Math" panose="02040503050406030204" pitchFamily="18" charset="0"/>
                                    </a:rPr>
                                    <m:t>𝐷</m:t>
                                  </m:r>
                                </m:den>
                              </m:f>
                            </m:num>
                            <m:den>
                              <m:r>
                                <a:rPr lang="es-EC" sz="1600" i="0">
                                  <a:latin typeface="Cambria Math" panose="02040503050406030204" pitchFamily="18" charset="0"/>
                                </a:rPr>
                                <m:t>3.71</m:t>
                              </m:r>
                            </m:den>
                          </m:f>
                          <m:r>
                            <a:rPr lang="es-EC" sz="1600" i="0">
                              <a:latin typeface="Cambria Math" panose="02040503050406030204" pitchFamily="18" charset="0"/>
                            </a:rPr>
                            <m:t>+</m:t>
                          </m:r>
                          <m:f>
                            <m:fPr>
                              <m:ctrlPr>
                                <a:rPr lang="es-EC" sz="1600" i="1">
                                  <a:latin typeface="Cambria Math" panose="02040503050406030204" pitchFamily="18" charset="0"/>
                                </a:rPr>
                              </m:ctrlPr>
                            </m:fPr>
                            <m:num>
                              <m:r>
                                <a:rPr lang="es-EC" sz="1600" i="0">
                                  <a:latin typeface="Cambria Math" panose="02040503050406030204" pitchFamily="18" charset="0"/>
                                </a:rPr>
                                <m:t>2.51</m:t>
                              </m:r>
                            </m:num>
                            <m:den>
                              <m:sSub>
                                <m:sSubPr>
                                  <m:ctrlPr>
                                    <a:rPr lang="es-EC" sz="1600" i="1">
                                      <a:latin typeface="Cambria Math" panose="02040503050406030204" pitchFamily="18" charset="0"/>
                                    </a:rPr>
                                  </m:ctrlPr>
                                </m:sSubPr>
                                <m:e>
                                  <m:r>
                                    <a:rPr lang="es-EC" sz="1600" i="1">
                                      <a:latin typeface="Cambria Math" panose="02040503050406030204" pitchFamily="18" charset="0"/>
                                    </a:rPr>
                                    <m:t>𝑅</m:t>
                                  </m:r>
                                </m:e>
                                <m:sub>
                                  <m:r>
                                    <a:rPr lang="es-EC" sz="1600" i="1">
                                      <a:latin typeface="Cambria Math" panose="02040503050406030204" pitchFamily="18" charset="0"/>
                                    </a:rPr>
                                    <m:t>𝑒</m:t>
                                  </m:r>
                                </m:sub>
                              </m:sSub>
                              <m:r>
                                <a:rPr lang="es-EC" sz="1600" i="0">
                                  <a:latin typeface="Cambria Math" panose="02040503050406030204" pitchFamily="18" charset="0"/>
                                </a:rPr>
                                <m:t>∗</m:t>
                              </m:r>
                              <m:rad>
                                <m:radPr>
                                  <m:degHide m:val="on"/>
                                  <m:ctrlPr>
                                    <a:rPr lang="es-EC" sz="1600" i="1">
                                      <a:latin typeface="Cambria Math" panose="02040503050406030204" pitchFamily="18" charset="0"/>
                                    </a:rPr>
                                  </m:ctrlPr>
                                </m:radPr>
                                <m:deg/>
                                <m:e>
                                  <m:r>
                                    <a:rPr lang="es-EC" sz="1600" i="1">
                                      <a:latin typeface="Cambria Math" panose="02040503050406030204" pitchFamily="18" charset="0"/>
                                    </a:rPr>
                                    <m:t>𝑓</m:t>
                                  </m:r>
                                </m:e>
                              </m:rad>
                            </m:den>
                          </m:f>
                        </m:e>
                      </m:d>
                    </m:oMath>
                  </m:oMathPara>
                </a14:m>
                <a:endParaRPr lang="es-EC" sz="1600" dirty="0"/>
              </a:p>
            </p:txBody>
          </p:sp>
        </mc:Choice>
        <mc:Fallback>
          <p:sp>
            <p:nvSpPr>
              <p:cNvPr id="8" name="Rectángulo 7"/>
              <p:cNvSpPr>
                <a:spLocks noRot="1" noChangeAspect="1" noMove="1" noResize="1" noEditPoints="1" noAdjustHandles="1" noChangeArrowheads="1" noChangeShapeType="1" noTextEdit="1"/>
              </p:cNvSpPr>
              <p:nvPr/>
            </p:nvSpPr>
            <p:spPr>
              <a:xfrm>
                <a:off x="7008308" y="2572844"/>
                <a:ext cx="3126049" cy="728726"/>
              </a:xfrm>
              <a:prstGeom prst="rect">
                <a:avLst/>
              </a:prstGeom>
              <a:blipFill rotWithShape="0">
                <a:blip r:embed="rId6"/>
                <a:stretch>
                  <a:fillRect/>
                </a:stretch>
              </a:blipFill>
            </p:spPr>
            <p:txBody>
              <a:bodyPr/>
              <a:lstStyle/>
              <a:p>
                <a:r>
                  <a:rPr lang="es-EC">
                    <a:noFill/>
                  </a:rPr>
                  <a:t> </a:t>
                </a:r>
              </a:p>
            </p:txBody>
          </p:sp>
        </mc:Fallback>
      </mc:AlternateContent>
      <p:graphicFrame>
        <p:nvGraphicFramePr>
          <p:cNvPr id="9" name="Tabla 8"/>
          <p:cNvGraphicFramePr>
            <a:graphicFrameLocks noGrp="1"/>
          </p:cNvGraphicFramePr>
          <p:nvPr>
            <p:extLst>
              <p:ext uri="{D42A27DB-BD31-4B8C-83A1-F6EECF244321}">
                <p14:modId xmlns:p14="http://schemas.microsoft.com/office/powerpoint/2010/main" val="1668586372"/>
              </p:ext>
            </p:extLst>
          </p:nvPr>
        </p:nvGraphicFramePr>
        <p:xfrm>
          <a:off x="513746" y="4457295"/>
          <a:ext cx="5217361" cy="1402080"/>
        </p:xfrm>
        <a:graphic>
          <a:graphicData uri="http://schemas.openxmlformats.org/drawingml/2006/table">
            <a:tbl>
              <a:tblPr firstRow="1" firstCol="1" bandRow="1">
                <a:tableStyleId>{93296810-A885-4BE3-A3E7-6D5BEEA58F35}</a:tableStyleId>
              </a:tblPr>
              <a:tblGrid>
                <a:gridCol w="2811306"/>
                <a:gridCol w="990146"/>
                <a:gridCol w="1415909"/>
              </a:tblGrid>
              <a:tr h="238989">
                <a:tc gridSpan="3">
                  <a:txBody>
                    <a:bodyPr/>
                    <a:lstStyle/>
                    <a:p>
                      <a:pPr>
                        <a:lnSpc>
                          <a:spcPct val="115000"/>
                        </a:lnSpc>
                        <a:spcAft>
                          <a:spcPts val="0"/>
                        </a:spcAft>
                      </a:pPr>
                      <a:r>
                        <a:rPr lang="es-ES_tradnl" sz="1600">
                          <a:effectLst/>
                        </a:rPr>
                        <a:t>Caudales máximos diarios año 2043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r>
              <a:tr h="238989">
                <a:tc>
                  <a:txBody>
                    <a:bodyPr/>
                    <a:lstStyle/>
                    <a:p>
                      <a:pPr algn="just">
                        <a:lnSpc>
                          <a:spcPct val="115000"/>
                        </a:lnSpc>
                        <a:spcAft>
                          <a:spcPts val="0"/>
                        </a:spcAft>
                      </a:pPr>
                      <a:r>
                        <a:rPr lang="es-ES_tradnl" sz="1600">
                          <a:effectLst/>
                        </a:rPr>
                        <a:t>Caudal  al tanque Constructora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_tradnl" sz="1600">
                          <a:effectLst/>
                        </a:rPr>
                        <a:t>l/s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_tradnl" sz="1600">
                          <a:effectLst/>
                        </a:rPr>
                        <a:t>33,98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8989">
                <a:tc>
                  <a:txBody>
                    <a:bodyPr/>
                    <a:lstStyle/>
                    <a:p>
                      <a:pPr algn="just">
                        <a:lnSpc>
                          <a:spcPct val="115000"/>
                        </a:lnSpc>
                        <a:spcAft>
                          <a:spcPts val="0"/>
                        </a:spcAft>
                      </a:pPr>
                      <a:r>
                        <a:rPr lang="es-ES_tradnl" sz="1600">
                          <a:effectLst/>
                        </a:rPr>
                        <a:t>Caudal  al tanque Palestina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_tradnl" sz="1600">
                          <a:effectLst/>
                        </a:rPr>
                        <a:t>l/s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_tradnl" sz="1600">
                          <a:effectLst/>
                        </a:rPr>
                        <a:t>62,07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8989">
                <a:tc>
                  <a:txBody>
                    <a:bodyPr/>
                    <a:lstStyle/>
                    <a:p>
                      <a:pPr algn="just">
                        <a:lnSpc>
                          <a:spcPct val="115000"/>
                        </a:lnSpc>
                        <a:spcAft>
                          <a:spcPts val="0"/>
                        </a:spcAft>
                      </a:pPr>
                      <a:r>
                        <a:rPr lang="es-ES_tradnl" sz="1600" dirty="0">
                          <a:effectLst/>
                        </a:rPr>
                        <a:t>Caudal  al tanque La Isla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_tradnl" sz="1600">
                          <a:effectLst/>
                        </a:rPr>
                        <a:t>l/s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_tradnl" sz="1600">
                          <a:effectLst/>
                        </a:rPr>
                        <a:t>24,26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8989">
                <a:tc>
                  <a:txBody>
                    <a:bodyPr/>
                    <a:lstStyle/>
                    <a:p>
                      <a:pPr algn="just">
                        <a:lnSpc>
                          <a:spcPct val="115000"/>
                        </a:lnSpc>
                        <a:spcAft>
                          <a:spcPts val="0"/>
                        </a:spcAft>
                      </a:pPr>
                      <a:r>
                        <a:rPr lang="es-ES_tradnl" sz="1600">
                          <a:effectLst/>
                        </a:rPr>
                        <a:t>Caudal  al tanque Victoria León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_tradnl" sz="1600">
                          <a:effectLst/>
                        </a:rPr>
                        <a:t>l/s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_tradnl" sz="1600" dirty="0">
                          <a:effectLst/>
                        </a:rPr>
                        <a:t>48,70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5466881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t>CONDUCCIONES MATRICES</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1776762543"/>
              </p:ext>
            </p:extLst>
          </p:nvPr>
        </p:nvGraphicFramePr>
        <p:xfrm>
          <a:off x="5092699" y="823894"/>
          <a:ext cx="6883401" cy="5047488"/>
        </p:xfrm>
        <a:graphic>
          <a:graphicData uri="http://schemas.openxmlformats.org/drawingml/2006/table">
            <a:tbl>
              <a:tblPr firstRow="1" firstCol="1" bandRow="1">
                <a:tableStyleId>{93296810-A885-4BE3-A3E7-6D5BEEA58F35}</a:tableStyleId>
              </a:tblPr>
              <a:tblGrid>
                <a:gridCol w="3163793"/>
                <a:gridCol w="1656820"/>
                <a:gridCol w="2062788"/>
              </a:tblGrid>
              <a:tr h="149225">
                <a:tc>
                  <a:txBody>
                    <a:bodyPr/>
                    <a:lstStyle/>
                    <a:p>
                      <a:pPr algn="ctr">
                        <a:lnSpc>
                          <a:spcPct val="115000"/>
                        </a:lnSpc>
                        <a:spcBef>
                          <a:spcPts val="200"/>
                        </a:spcBef>
                        <a:spcAft>
                          <a:spcPts val="200"/>
                        </a:spcAft>
                      </a:pPr>
                      <a:r>
                        <a:rPr lang="es-ES_tradnl" sz="1800" dirty="0">
                          <a:effectLst/>
                        </a:rPr>
                        <a:t>Descripción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1800">
                          <a:effectLst/>
                        </a:rPr>
                        <a:t>Unidad</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1800" dirty="0">
                          <a:effectLst/>
                        </a:rPr>
                        <a:t>Valor</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9225">
                <a:tc gridSpan="3">
                  <a:txBody>
                    <a:bodyPr/>
                    <a:lstStyle/>
                    <a:p>
                      <a:pPr algn="ctr">
                        <a:lnSpc>
                          <a:spcPct val="115000"/>
                        </a:lnSpc>
                        <a:spcBef>
                          <a:spcPts val="200"/>
                        </a:spcBef>
                        <a:spcAft>
                          <a:spcPts val="200"/>
                        </a:spcAft>
                      </a:pPr>
                      <a:r>
                        <a:rPr lang="es-ES_tradnl" sz="1800">
                          <a:effectLst/>
                        </a:rPr>
                        <a:t>El Rosal – Derivación Palestina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r>
              <a:tr h="149225">
                <a:tc>
                  <a:txBody>
                    <a:bodyPr/>
                    <a:lstStyle/>
                    <a:p>
                      <a:pPr>
                        <a:lnSpc>
                          <a:spcPct val="115000"/>
                        </a:lnSpc>
                        <a:spcBef>
                          <a:spcPts val="200"/>
                        </a:spcBef>
                        <a:spcAft>
                          <a:spcPts val="200"/>
                        </a:spcAft>
                      </a:pPr>
                      <a:r>
                        <a:rPr lang="es-EC" sz="1800">
                          <a:effectLst/>
                        </a:rPr>
                        <a:t>Nivel mínimo de operación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1800">
                          <a:effectLst/>
                        </a:rPr>
                        <a:t>(msnm)</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1800">
                          <a:effectLst/>
                        </a:rPr>
                        <a:t>1024,00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9225">
                <a:tc>
                  <a:txBody>
                    <a:bodyPr/>
                    <a:lstStyle/>
                    <a:p>
                      <a:pPr>
                        <a:lnSpc>
                          <a:spcPct val="115000"/>
                        </a:lnSpc>
                        <a:spcBef>
                          <a:spcPts val="200"/>
                        </a:spcBef>
                        <a:spcAft>
                          <a:spcPts val="200"/>
                        </a:spcAft>
                      </a:pPr>
                      <a:r>
                        <a:rPr lang="es-EC" sz="1800">
                          <a:effectLst/>
                        </a:rPr>
                        <a:t>Caudal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1800">
                          <a:effectLst/>
                        </a:rPr>
                        <a:t>(l/s)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1800">
                          <a:effectLst/>
                        </a:rPr>
                        <a:t>169,01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9225">
                <a:tc>
                  <a:txBody>
                    <a:bodyPr/>
                    <a:lstStyle/>
                    <a:p>
                      <a:pPr>
                        <a:lnSpc>
                          <a:spcPct val="115000"/>
                        </a:lnSpc>
                        <a:spcBef>
                          <a:spcPts val="200"/>
                        </a:spcBef>
                        <a:spcAft>
                          <a:spcPts val="200"/>
                        </a:spcAft>
                      </a:pPr>
                      <a:r>
                        <a:rPr lang="es-EC" sz="1800">
                          <a:effectLst/>
                        </a:rPr>
                        <a:t>Diámetro tubería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1800">
                          <a:effectLst/>
                        </a:rPr>
                        <a:t>(mm)</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1800">
                          <a:effectLst/>
                        </a:rPr>
                        <a:t>500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9225">
                <a:tc>
                  <a:txBody>
                    <a:bodyPr/>
                    <a:lstStyle/>
                    <a:p>
                      <a:pPr>
                        <a:lnSpc>
                          <a:spcPct val="115000"/>
                        </a:lnSpc>
                        <a:spcBef>
                          <a:spcPts val="200"/>
                        </a:spcBef>
                        <a:spcAft>
                          <a:spcPts val="200"/>
                        </a:spcAft>
                      </a:pPr>
                      <a:r>
                        <a:rPr lang="es-EC" sz="1800">
                          <a:effectLst/>
                        </a:rPr>
                        <a:t>Velocidad</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1800">
                          <a:effectLst/>
                        </a:rPr>
                        <a:t>(m/s)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1800">
                          <a:effectLst/>
                        </a:rPr>
                        <a:t>1,05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9225">
                <a:tc>
                  <a:txBody>
                    <a:bodyPr/>
                    <a:lstStyle/>
                    <a:p>
                      <a:pPr>
                        <a:lnSpc>
                          <a:spcPct val="115000"/>
                        </a:lnSpc>
                        <a:spcBef>
                          <a:spcPts val="200"/>
                        </a:spcBef>
                        <a:spcAft>
                          <a:spcPts val="200"/>
                        </a:spcAft>
                      </a:pPr>
                      <a:r>
                        <a:rPr lang="es-EC" sz="1800">
                          <a:effectLst/>
                        </a:rPr>
                        <a:t>Pérdida de carga total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1800">
                          <a:effectLst/>
                        </a:rPr>
                        <a:t>(m)</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1800">
                          <a:effectLst/>
                        </a:rPr>
                        <a:t>13,01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9225">
                <a:tc>
                  <a:txBody>
                    <a:bodyPr/>
                    <a:lstStyle/>
                    <a:p>
                      <a:pPr>
                        <a:lnSpc>
                          <a:spcPct val="115000"/>
                        </a:lnSpc>
                        <a:spcBef>
                          <a:spcPts val="200"/>
                        </a:spcBef>
                        <a:spcAft>
                          <a:spcPts val="200"/>
                        </a:spcAft>
                      </a:pPr>
                      <a:r>
                        <a:rPr lang="es-EC" sz="1800">
                          <a:effectLst/>
                        </a:rPr>
                        <a:t>Línea energía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1800">
                          <a:effectLst/>
                        </a:rPr>
                        <a:t>(msnm)</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1800">
                          <a:effectLst/>
                        </a:rPr>
                        <a:t>1010,99</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9225">
                <a:tc gridSpan="3">
                  <a:txBody>
                    <a:bodyPr/>
                    <a:lstStyle/>
                    <a:p>
                      <a:pPr algn="ctr">
                        <a:lnSpc>
                          <a:spcPct val="115000"/>
                        </a:lnSpc>
                        <a:spcBef>
                          <a:spcPts val="200"/>
                        </a:spcBef>
                        <a:spcAft>
                          <a:spcPts val="200"/>
                        </a:spcAft>
                      </a:pPr>
                      <a:r>
                        <a:rPr lang="es-ES_tradnl" sz="1800">
                          <a:effectLst/>
                        </a:rPr>
                        <a:t>Derivación Palestina – Tanque Palestina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r>
              <a:tr h="149225">
                <a:tc>
                  <a:txBody>
                    <a:bodyPr/>
                    <a:lstStyle/>
                    <a:p>
                      <a:pPr>
                        <a:lnSpc>
                          <a:spcPct val="115000"/>
                        </a:lnSpc>
                        <a:spcBef>
                          <a:spcPts val="200"/>
                        </a:spcBef>
                        <a:spcAft>
                          <a:spcPts val="200"/>
                        </a:spcAft>
                      </a:pPr>
                      <a:r>
                        <a:rPr lang="es-EC" sz="1800">
                          <a:effectLst/>
                        </a:rPr>
                        <a:t>Nivel máximo de operación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1800">
                          <a:effectLst/>
                        </a:rPr>
                        <a:t>(msnm)</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1800">
                          <a:effectLst/>
                        </a:rPr>
                        <a:t>1000,15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9225">
                <a:tc>
                  <a:txBody>
                    <a:bodyPr/>
                    <a:lstStyle/>
                    <a:p>
                      <a:pPr>
                        <a:lnSpc>
                          <a:spcPct val="115000"/>
                        </a:lnSpc>
                        <a:spcBef>
                          <a:spcPts val="200"/>
                        </a:spcBef>
                        <a:spcAft>
                          <a:spcPts val="200"/>
                        </a:spcAft>
                      </a:pPr>
                      <a:r>
                        <a:rPr lang="es-EC" sz="1800">
                          <a:effectLst/>
                        </a:rPr>
                        <a:t>Caudal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1800">
                          <a:effectLst/>
                        </a:rPr>
                        <a:t>(l/s)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1800">
                          <a:effectLst/>
                        </a:rPr>
                        <a:t>62,07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9225">
                <a:tc>
                  <a:txBody>
                    <a:bodyPr/>
                    <a:lstStyle/>
                    <a:p>
                      <a:pPr>
                        <a:lnSpc>
                          <a:spcPct val="115000"/>
                        </a:lnSpc>
                        <a:spcBef>
                          <a:spcPts val="200"/>
                        </a:spcBef>
                        <a:spcAft>
                          <a:spcPts val="200"/>
                        </a:spcAft>
                      </a:pPr>
                      <a:r>
                        <a:rPr lang="es-EC" sz="1800">
                          <a:effectLst/>
                        </a:rPr>
                        <a:t>Diámetro tubería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1800">
                          <a:effectLst/>
                        </a:rPr>
                        <a:t>(mm)</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1800">
                          <a:effectLst/>
                        </a:rPr>
                        <a:t>315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9225">
                <a:tc>
                  <a:txBody>
                    <a:bodyPr/>
                    <a:lstStyle/>
                    <a:p>
                      <a:pPr>
                        <a:lnSpc>
                          <a:spcPct val="115000"/>
                        </a:lnSpc>
                        <a:spcBef>
                          <a:spcPts val="200"/>
                        </a:spcBef>
                        <a:spcAft>
                          <a:spcPts val="200"/>
                        </a:spcAft>
                      </a:pPr>
                      <a:r>
                        <a:rPr lang="es-EC" sz="1800">
                          <a:effectLst/>
                        </a:rPr>
                        <a:t>Velocidad</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1800">
                          <a:effectLst/>
                        </a:rPr>
                        <a:t>(m/s)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1800">
                          <a:effectLst/>
                        </a:rPr>
                        <a:t>0,91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9225">
                <a:tc>
                  <a:txBody>
                    <a:bodyPr/>
                    <a:lstStyle/>
                    <a:p>
                      <a:pPr>
                        <a:lnSpc>
                          <a:spcPct val="115000"/>
                        </a:lnSpc>
                        <a:spcBef>
                          <a:spcPts val="200"/>
                        </a:spcBef>
                        <a:spcAft>
                          <a:spcPts val="200"/>
                        </a:spcAft>
                      </a:pPr>
                      <a:r>
                        <a:rPr lang="es-EC" sz="1800">
                          <a:effectLst/>
                        </a:rPr>
                        <a:t>Pérdida de carga total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1800">
                          <a:effectLst/>
                        </a:rPr>
                        <a:t>(m)</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1800">
                          <a:effectLst/>
                        </a:rPr>
                        <a:t>15,43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9225">
                <a:tc>
                  <a:txBody>
                    <a:bodyPr/>
                    <a:lstStyle/>
                    <a:p>
                      <a:pPr>
                        <a:lnSpc>
                          <a:spcPct val="115000"/>
                        </a:lnSpc>
                        <a:spcBef>
                          <a:spcPts val="200"/>
                        </a:spcBef>
                        <a:spcAft>
                          <a:spcPts val="200"/>
                        </a:spcAft>
                      </a:pPr>
                      <a:r>
                        <a:rPr lang="es-EC" sz="1800">
                          <a:effectLst/>
                        </a:rPr>
                        <a:t>Línea energía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1800">
                          <a:effectLst/>
                        </a:rPr>
                        <a:t>(msnm)</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1800">
                          <a:effectLst/>
                        </a:rPr>
                        <a:t>1008,57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9225">
                <a:tc>
                  <a:txBody>
                    <a:bodyPr/>
                    <a:lstStyle/>
                    <a:p>
                      <a:pPr>
                        <a:lnSpc>
                          <a:spcPct val="115000"/>
                        </a:lnSpc>
                        <a:spcBef>
                          <a:spcPts val="200"/>
                        </a:spcBef>
                        <a:spcAft>
                          <a:spcPts val="200"/>
                        </a:spcAft>
                      </a:pPr>
                      <a:r>
                        <a:rPr lang="es-EC" sz="1800">
                          <a:effectLst/>
                        </a:rPr>
                        <a:t>Altura remanente</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1800" dirty="0">
                          <a:effectLst/>
                        </a:rPr>
                        <a:t>(m)</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1800" dirty="0">
                          <a:effectLst/>
                        </a:rPr>
                        <a:t>8,42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7" name="Imagen 6"/>
          <p:cNvPicPr>
            <a:picLocks noChangeAspect="1"/>
          </p:cNvPicPr>
          <p:nvPr/>
        </p:nvPicPr>
        <p:blipFill>
          <a:blip r:embed="rId3"/>
          <a:stretch>
            <a:fillRect/>
          </a:stretch>
        </p:blipFill>
        <p:spPr>
          <a:xfrm>
            <a:off x="514919" y="794938"/>
            <a:ext cx="4229100" cy="5105400"/>
          </a:xfrm>
          <a:prstGeom prst="rect">
            <a:avLst/>
          </a:prstGeom>
        </p:spPr>
      </p:pic>
    </p:spTree>
    <p:extLst>
      <p:ext uri="{BB962C8B-B14F-4D97-AF65-F5344CB8AC3E}">
        <p14:creationId xmlns:p14="http://schemas.microsoft.com/office/powerpoint/2010/main" val="5405072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21908712"/>
              </p:ext>
            </p:extLst>
          </p:nvPr>
        </p:nvGraphicFramePr>
        <p:xfrm>
          <a:off x="5433113" y="64153"/>
          <a:ext cx="6233954" cy="2804160"/>
        </p:xfrm>
        <a:graphic>
          <a:graphicData uri="http://schemas.openxmlformats.org/drawingml/2006/table">
            <a:tbl>
              <a:tblPr firstRow="1" firstCol="1" bandRow="1">
                <a:tableStyleId>{93296810-A885-4BE3-A3E7-6D5BEEA58F35}</a:tableStyleId>
              </a:tblPr>
              <a:tblGrid>
                <a:gridCol w="3048872"/>
                <a:gridCol w="1197223"/>
                <a:gridCol w="1987859"/>
              </a:tblGrid>
              <a:tr h="149225">
                <a:tc gridSpan="3">
                  <a:txBody>
                    <a:bodyPr/>
                    <a:lstStyle/>
                    <a:p>
                      <a:pPr algn="ctr">
                        <a:lnSpc>
                          <a:spcPct val="115000"/>
                        </a:lnSpc>
                        <a:spcBef>
                          <a:spcPts val="200"/>
                        </a:spcBef>
                        <a:spcAft>
                          <a:spcPts val="200"/>
                        </a:spcAft>
                      </a:pPr>
                      <a:r>
                        <a:rPr lang="es-ES_tradnl" sz="2000" dirty="0">
                          <a:effectLst/>
                        </a:rPr>
                        <a:t>Derivación Constructora– Tanque Constructora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r>
              <a:tr h="149225">
                <a:tc>
                  <a:txBody>
                    <a:bodyPr/>
                    <a:lstStyle/>
                    <a:p>
                      <a:pPr>
                        <a:lnSpc>
                          <a:spcPct val="115000"/>
                        </a:lnSpc>
                        <a:spcBef>
                          <a:spcPts val="200"/>
                        </a:spcBef>
                        <a:spcAft>
                          <a:spcPts val="200"/>
                        </a:spcAft>
                      </a:pPr>
                      <a:r>
                        <a:rPr lang="es-EC" sz="2000">
                          <a:effectLst/>
                        </a:rPr>
                        <a:t>Nivel máximo de operación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a:effectLst/>
                        </a:rPr>
                        <a:t>(msnm)</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pPr>
                      <a:r>
                        <a:rPr lang="es-ES_tradnl" sz="2000">
                          <a:effectLst/>
                        </a:rPr>
                        <a:t>980,92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49225">
                <a:tc>
                  <a:txBody>
                    <a:bodyPr/>
                    <a:lstStyle/>
                    <a:p>
                      <a:pPr>
                        <a:lnSpc>
                          <a:spcPct val="115000"/>
                        </a:lnSpc>
                        <a:spcBef>
                          <a:spcPts val="200"/>
                        </a:spcBef>
                        <a:spcAft>
                          <a:spcPts val="200"/>
                        </a:spcAft>
                      </a:pPr>
                      <a:r>
                        <a:rPr lang="es-EC" sz="2000" dirty="0">
                          <a:effectLst/>
                        </a:rPr>
                        <a:t>Caudal</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a:effectLst/>
                        </a:rPr>
                        <a:t>(l/s)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pPr>
                      <a:r>
                        <a:rPr lang="es-ES_tradnl" sz="2000">
                          <a:effectLst/>
                        </a:rPr>
                        <a:t>33,98</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49225">
                <a:tc>
                  <a:txBody>
                    <a:bodyPr/>
                    <a:lstStyle/>
                    <a:p>
                      <a:pPr>
                        <a:lnSpc>
                          <a:spcPct val="115000"/>
                        </a:lnSpc>
                        <a:spcBef>
                          <a:spcPts val="200"/>
                        </a:spcBef>
                        <a:spcAft>
                          <a:spcPts val="200"/>
                        </a:spcAft>
                      </a:pPr>
                      <a:r>
                        <a:rPr lang="es-EC" sz="2000">
                          <a:effectLst/>
                        </a:rPr>
                        <a:t>Diámetro tubería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a:effectLst/>
                        </a:rPr>
                        <a:t>(mm)</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pPr>
                      <a:r>
                        <a:rPr lang="es-ES_tradnl" sz="2000">
                          <a:effectLst/>
                        </a:rPr>
                        <a:t>315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49225">
                <a:tc>
                  <a:txBody>
                    <a:bodyPr/>
                    <a:lstStyle/>
                    <a:p>
                      <a:pPr>
                        <a:lnSpc>
                          <a:spcPct val="115000"/>
                        </a:lnSpc>
                        <a:spcBef>
                          <a:spcPts val="200"/>
                        </a:spcBef>
                        <a:spcAft>
                          <a:spcPts val="200"/>
                        </a:spcAft>
                      </a:pPr>
                      <a:r>
                        <a:rPr lang="es-EC" sz="2000">
                          <a:effectLst/>
                        </a:rPr>
                        <a:t>Velocidad</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a:effectLst/>
                        </a:rPr>
                        <a:t>(m/s)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a:effectLst/>
                        </a:rPr>
                        <a:t>0,50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49225">
                <a:tc>
                  <a:txBody>
                    <a:bodyPr/>
                    <a:lstStyle/>
                    <a:p>
                      <a:pPr>
                        <a:lnSpc>
                          <a:spcPct val="115000"/>
                        </a:lnSpc>
                        <a:spcBef>
                          <a:spcPts val="200"/>
                        </a:spcBef>
                        <a:spcAft>
                          <a:spcPts val="200"/>
                        </a:spcAft>
                      </a:pPr>
                      <a:r>
                        <a:rPr lang="es-EC" sz="2000">
                          <a:effectLst/>
                        </a:rPr>
                        <a:t>Pérdida de carga total</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a:effectLst/>
                        </a:rPr>
                        <a:t>(m)</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pPr>
                      <a:r>
                        <a:rPr lang="es-ES_tradnl" sz="2000">
                          <a:effectLst/>
                        </a:rPr>
                        <a:t>13,91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49225">
                <a:tc>
                  <a:txBody>
                    <a:bodyPr/>
                    <a:lstStyle/>
                    <a:p>
                      <a:pPr>
                        <a:lnSpc>
                          <a:spcPct val="115000"/>
                        </a:lnSpc>
                        <a:spcBef>
                          <a:spcPts val="200"/>
                        </a:spcBef>
                        <a:spcAft>
                          <a:spcPts val="200"/>
                        </a:spcAft>
                      </a:pPr>
                      <a:r>
                        <a:rPr lang="es-EC" sz="2000">
                          <a:effectLst/>
                        </a:rPr>
                        <a:t>Línea energía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a:effectLst/>
                        </a:rPr>
                        <a:t>(msnm)</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pPr>
                      <a:r>
                        <a:rPr lang="es-ES_tradnl" sz="2000">
                          <a:effectLst/>
                        </a:rPr>
                        <a:t>1010,19</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49225">
                <a:tc>
                  <a:txBody>
                    <a:bodyPr/>
                    <a:lstStyle/>
                    <a:p>
                      <a:pPr>
                        <a:lnSpc>
                          <a:spcPct val="115000"/>
                        </a:lnSpc>
                        <a:spcBef>
                          <a:spcPts val="200"/>
                        </a:spcBef>
                        <a:spcAft>
                          <a:spcPts val="200"/>
                        </a:spcAft>
                      </a:pPr>
                      <a:r>
                        <a:rPr lang="es-EC" sz="2000">
                          <a:effectLst/>
                        </a:rPr>
                        <a:t>Altura remanente</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a:effectLst/>
                        </a:rPr>
                        <a:t>(m)</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pPr>
                      <a:r>
                        <a:rPr lang="es-ES_tradnl" sz="2000" dirty="0">
                          <a:effectLst/>
                        </a:rPr>
                        <a:t>29,27</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6" name="Marcador de contenido 3"/>
          <p:cNvGraphicFramePr>
            <a:graphicFrameLocks/>
          </p:cNvGraphicFramePr>
          <p:nvPr>
            <p:extLst>
              <p:ext uri="{D42A27DB-BD31-4B8C-83A1-F6EECF244321}">
                <p14:modId xmlns:p14="http://schemas.microsoft.com/office/powerpoint/2010/main" val="4185712696"/>
              </p:ext>
            </p:extLst>
          </p:nvPr>
        </p:nvGraphicFramePr>
        <p:xfrm>
          <a:off x="5433113" y="3087291"/>
          <a:ext cx="6233954" cy="2804160"/>
        </p:xfrm>
        <a:graphic>
          <a:graphicData uri="http://schemas.openxmlformats.org/drawingml/2006/table">
            <a:tbl>
              <a:tblPr firstRow="1" firstCol="1" bandRow="1">
                <a:tableStyleId>{93296810-A885-4BE3-A3E7-6D5BEEA58F35}</a:tableStyleId>
              </a:tblPr>
              <a:tblGrid>
                <a:gridCol w="3048872"/>
                <a:gridCol w="1197223"/>
                <a:gridCol w="1987859"/>
              </a:tblGrid>
              <a:tr h="149225">
                <a:tc gridSpan="3">
                  <a:txBody>
                    <a:bodyPr/>
                    <a:lstStyle/>
                    <a:p>
                      <a:pPr algn="ctr">
                        <a:lnSpc>
                          <a:spcPct val="115000"/>
                        </a:lnSpc>
                        <a:spcBef>
                          <a:spcPts val="200"/>
                        </a:spcBef>
                        <a:spcAft>
                          <a:spcPts val="200"/>
                        </a:spcAft>
                      </a:pPr>
                      <a:r>
                        <a:rPr lang="es-ES_tradnl" sz="2000" dirty="0">
                          <a:effectLst/>
                        </a:rPr>
                        <a:t>Derivación Constructora – Tanque Victoria de León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r>
              <a:tr h="149225">
                <a:tc>
                  <a:txBody>
                    <a:bodyPr/>
                    <a:lstStyle/>
                    <a:p>
                      <a:pPr>
                        <a:lnSpc>
                          <a:spcPct val="115000"/>
                        </a:lnSpc>
                        <a:spcBef>
                          <a:spcPts val="200"/>
                        </a:spcBef>
                        <a:spcAft>
                          <a:spcPts val="200"/>
                        </a:spcAft>
                      </a:pPr>
                      <a:r>
                        <a:rPr lang="es-EC" sz="2000">
                          <a:effectLst/>
                        </a:rPr>
                        <a:t>Nivel máximo de operación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a:effectLst/>
                        </a:rPr>
                        <a:t>(msnm)</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a:effectLst/>
                        </a:rPr>
                        <a:t>971,47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9225">
                <a:tc>
                  <a:txBody>
                    <a:bodyPr/>
                    <a:lstStyle/>
                    <a:p>
                      <a:pPr>
                        <a:lnSpc>
                          <a:spcPct val="115000"/>
                        </a:lnSpc>
                        <a:spcBef>
                          <a:spcPts val="200"/>
                        </a:spcBef>
                        <a:spcAft>
                          <a:spcPts val="200"/>
                        </a:spcAft>
                      </a:pPr>
                      <a:r>
                        <a:rPr lang="es-EC" sz="2000" dirty="0">
                          <a:effectLst/>
                        </a:rPr>
                        <a:t>Caudal</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dirty="0">
                          <a:effectLst/>
                        </a:rPr>
                        <a:t>(l/s)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a:effectLst/>
                        </a:rPr>
                        <a:t>48,70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9225">
                <a:tc>
                  <a:txBody>
                    <a:bodyPr/>
                    <a:lstStyle/>
                    <a:p>
                      <a:pPr>
                        <a:lnSpc>
                          <a:spcPct val="115000"/>
                        </a:lnSpc>
                        <a:spcBef>
                          <a:spcPts val="200"/>
                        </a:spcBef>
                        <a:spcAft>
                          <a:spcPts val="200"/>
                        </a:spcAft>
                      </a:pPr>
                      <a:r>
                        <a:rPr lang="es-EC" sz="2000">
                          <a:effectLst/>
                        </a:rPr>
                        <a:t>Diámetro tubería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a:effectLst/>
                        </a:rPr>
                        <a:t>(mm)</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a:effectLst/>
                        </a:rPr>
                        <a:t>315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9225">
                <a:tc>
                  <a:txBody>
                    <a:bodyPr/>
                    <a:lstStyle/>
                    <a:p>
                      <a:pPr>
                        <a:lnSpc>
                          <a:spcPct val="115000"/>
                        </a:lnSpc>
                        <a:spcBef>
                          <a:spcPts val="200"/>
                        </a:spcBef>
                        <a:spcAft>
                          <a:spcPts val="200"/>
                        </a:spcAft>
                      </a:pPr>
                      <a:r>
                        <a:rPr lang="es-EC" sz="2000">
                          <a:effectLst/>
                        </a:rPr>
                        <a:t>Velocidad</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a:effectLst/>
                        </a:rPr>
                        <a:t>(m/s)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a:effectLst/>
                        </a:rPr>
                        <a:t>0,73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9225">
                <a:tc>
                  <a:txBody>
                    <a:bodyPr/>
                    <a:lstStyle/>
                    <a:p>
                      <a:pPr>
                        <a:lnSpc>
                          <a:spcPct val="115000"/>
                        </a:lnSpc>
                        <a:spcBef>
                          <a:spcPts val="200"/>
                        </a:spcBef>
                        <a:spcAft>
                          <a:spcPts val="200"/>
                        </a:spcAft>
                      </a:pPr>
                      <a:r>
                        <a:rPr lang="es-EC" sz="2000">
                          <a:effectLst/>
                        </a:rPr>
                        <a:t>Pérdida de carga total</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a:effectLst/>
                        </a:rPr>
                        <a:t>(m)</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a:effectLst/>
                        </a:rPr>
                        <a:t>16,70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9225">
                <a:tc>
                  <a:txBody>
                    <a:bodyPr/>
                    <a:lstStyle/>
                    <a:p>
                      <a:pPr>
                        <a:lnSpc>
                          <a:spcPct val="115000"/>
                        </a:lnSpc>
                        <a:spcBef>
                          <a:spcPts val="200"/>
                        </a:spcBef>
                        <a:spcAft>
                          <a:spcPts val="200"/>
                        </a:spcAft>
                      </a:pPr>
                      <a:r>
                        <a:rPr lang="es-EC" sz="2000">
                          <a:effectLst/>
                        </a:rPr>
                        <a:t>Línea energía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a:effectLst/>
                        </a:rPr>
                        <a:t>(msnm)</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a:effectLst/>
                        </a:rPr>
                        <a:t>1007,30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9225">
                <a:tc>
                  <a:txBody>
                    <a:bodyPr/>
                    <a:lstStyle/>
                    <a:p>
                      <a:pPr>
                        <a:lnSpc>
                          <a:spcPct val="115000"/>
                        </a:lnSpc>
                        <a:spcBef>
                          <a:spcPts val="200"/>
                        </a:spcBef>
                        <a:spcAft>
                          <a:spcPts val="200"/>
                        </a:spcAft>
                      </a:pPr>
                      <a:r>
                        <a:rPr lang="es-EC" sz="2000">
                          <a:effectLst/>
                        </a:rPr>
                        <a:t>Altura remanente</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dirty="0">
                          <a:effectLst/>
                        </a:rPr>
                        <a:t>(m)</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dirty="0">
                          <a:effectLst/>
                        </a:rPr>
                        <a:t>35,83</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7" name="Imagen 6"/>
          <p:cNvPicPr>
            <a:picLocks noChangeAspect="1"/>
          </p:cNvPicPr>
          <p:nvPr/>
        </p:nvPicPr>
        <p:blipFill>
          <a:blip r:embed="rId2"/>
          <a:stretch>
            <a:fillRect/>
          </a:stretch>
        </p:blipFill>
        <p:spPr>
          <a:xfrm>
            <a:off x="797613" y="558403"/>
            <a:ext cx="4229100" cy="5057775"/>
          </a:xfrm>
          <a:prstGeom prst="rect">
            <a:avLst/>
          </a:prstGeom>
        </p:spPr>
      </p:pic>
    </p:spTree>
    <p:extLst>
      <p:ext uri="{BB962C8B-B14F-4D97-AF65-F5344CB8AC3E}">
        <p14:creationId xmlns:p14="http://schemas.microsoft.com/office/powerpoint/2010/main" val="4041386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t>ÁREA DE INFLUENCIA</a:t>
            </a:r>
            <a:endParaRPr lang="es-EC" dirty="0"/>
          </a:p>
        </p:txBody>
      </p:sp>
      <p:pic>
        <p:nvPicPr>
          <p:cNvPr id="4" name="Marcador de contenido 3"/>
          <p:cNvPicPr>
            <a:picLocks noGrp="1"/>
          </p:cNvPicPr>
          <p:nvPr>
            <p:ph idx="1"/>
          </p:nvPr>
        </p:nvPicPr>
        <p:blipFill rotWithShape="1">
          <a:blip r:embed="rId2"/>
          <a:srcRect b="3269"/>
          <a:stretch/>
        </p:blipFill>
        <p:spPr>
          <a:xfrm>
            <a:off x="246543" y="828831"/>
            <a:ext cx="5909558" cy="4953784"/>
          </a:xfrm>
          <a:prstGeom prst="rect">
            <a:avLst/>
          </a:prstGeom>
        </p:spPr>
      </p:pic>
      <p:pic>
        <p:nvPicPr>
          <p:cNvPr id="5" name="Imagen 4"/>
          <p:cNvPicPr/>
          <p:nvPr/>
        </p:nvPicPr>
        <p:blipFill>
          <a:blip r:embed="rId3"/>
          <a:stretch>
            <a:fillRect/>
          </a:stretch>
        </p:blipFill>
        <p:spPr>
          <a:xfrm>
            <a:off x="6308027" y="1073530"/>
            <a:ext cx="5610894" cy="4464386"/>
          </a:xfrm>
          <a:prstGeom prst="rect">
            <a:avLst/>
          </a:prstGeom>
        </p:spPr>
      </p:pic>
      <p:sp>
        <p:nvSpPr>
          <p:cNvPr id="6" name="CuadroTexto 5"/>
          <p:cNvSpPr txBox="1"/>
          <p:nvPr/>
        </p:nvSpPr>
        <p:spPr>
          <a:xfrm>
            <a:off x="1182608" y="5842580"/>
            <a:ext cx="4037428" cy="369332"/>
          </a:xfrm>
          <a:prstGeom prst="rect">
            <a:avLst/>
          </a:prstGeom>
          <a:noFill/>
        </p:spPr>
        <p:txBody>
          <a:bodyPr wrap="square" rtlCol="0">
            <a:spAutoFit/>
          </a:bodyPr>
          <a:lstStyle/>
          <a:p>
            <a:r>
              <a:rPr lang="es-EC" dirty="0" smtClean="0">
                <a:latin typeface="Arial" panose="020B0604020202020204" pitchFamily="34" charset="0"/>
                <a:cs typeface="Arial" panose="020B0604020202020204" pitchFamily="34" charset="0"/>
              </a:rPr>
              <a:t>Subsistemas de distribución del Puyo </a:t>
            </a:r>
            <a:endParaRPr lang="es-EC" dirty="0">
              <a:latin typeface="Arial" panose="020B0604020202020204" pitchFamily="34" charset="0"/>
              <a:cs typeface="Arial" panose="020B0604020202020204" pitchFamily="34" charset="0"/>
            </a:endParaRPr>
          </a:p>
        </p:txBody>
      </p:sp>
      <p:sp>
        <p:nvSpPr>
          <p:cNvPr id="7" name="CuadroTexto 6"/>
          <p:cNvSpPr txBox="1"/>
          <p:nvPr/>
        </p:nvSpPr>
        <p:spPr>
          <a:xfrm>
            <a:off x="7265192" y="5597949"/>
            <a:ext cx="3999708" cy="369332"/>
          </a:xfrm>
          <a:prstGeom prst="rect">
            <a:avLst/>
          </a:prstGeom>
          <a:noFill/>
        </p:spPr>
        <p:txBody>
          <a:bodyPr wrap="square" rtlCol="0">
            <a:spAutoFit/>
          </a:bodyPr>
          <a:lstStyle/>
          <a:p>
            <a:r>
              <a:rPr lang="es-EC" dirty="0" smtClean="0">
                <a:latin typeface="Arial" panose="020B0604020202020204" pitchFamily="34" charset="0"/>
                <a:cs typeface="Arial" panose="020B0604020202020204" pitchFamily="34" charset="0"/>
              </a:rPr>
              <a:t>Subsistema de distribución </a:t>
            </a:r>
            <a:r>
              <a:rPr lang="es-EC" dirty="0" smtClean="0">
                <a:latin typeface="Arial" panose="020B0604020202020204" pitchFamily="34" charset="0"/>
                <a:cs typeface="Arial" panose="020B0604020202020204" pitchFamily="34" charset="0"/>
              </a:rPr>
              <a:t>1 (SSD1)</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62939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03699918"/>
              </p:ext>
            </p:extLst>
          </p:nvPr>
        </p:nvGraphicFramePr>
        <p:xfrm>
          <a:off x="5223721" y="1790897"/>
          <a:ext cx="6106954" cy="3113532"/>
        </p:xfrm>
        <a:graphic>
          <a:graphicData uri="http://schemas.openxmlformats.org/drawingml/2006/table">
            <a:tbl>
              <a:tblPr firstRow="1" firstCol="1" bandRow="1">
                <a:tableStyleId>{93296810-A885-4BE3-A3E7-6D5BEEA58F35}</a:tableStyleId>
              </a:tblPr>
              <a:tblGrid>
                <a:gridCol w="2986759"/>
                <a:gridCol w="1172832"/>
                <a:gridCol w="1947363"/>
              </a:tblGrid>
              <a:tr h="149225">
                <a:tc gridSpan="3">
                  <a:txBody>
                    <a:bodyPr/>
                    <a:lstStyle/>
                    <a:p>
                      <a:pPr algn="ctr">
                        <a:lnSpc>
                          <a:spcPct val="115000"/>
                        </a:lnSpc>
                        <a:spcBef>
                          <a:spcPts val="200"/>
                        </a:spcBef>
                        <a:spcAft>
                          <a:spcPts val="200"/>
                        </a:spcAft>
                      </a:pPr>
                      <a:r>
                        <a:rPr lang="es-ES_tradnl" sz="2000" dirty="0">
                          <a:effectLst/>
                        </a:rPr>
                        <a:t>Derivación La Isla – Tanque La Isla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r>
              <a:tr h="149225">
                <a:tc>
                  <a:txBody>
                    <a:bodyPr/>
                    <a:lstStyle/>
                    <a:p>
                      <a:pPr>
                        <a:lnSpc>
                          <a:spcPct val="115000"/>
                        </a:lnSpc>
                        <a:spcBef>
                          <a:spcPts val="200"/>
                        </a:spcBef>
                        <a:spcAft>
                          <a:spcPts val="200"/>
                        </a:spcAft>
                      </a:pPr>
                      <a:r>
                        <a:rPr lang="es-EC" sz="2000" dirty="0">
                          <a:effectLst/>
                        </a:rPr>
                        <a:t>Nivel máximo de operación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a:effectLst/>
                        </a:rPr>
                        <a:t>(msnm)</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pPr>
                      <a:r>
                        <a:rPr lang="es-ES_tradnl" sz="2000" dirty="0">
                          <a:effectLst/>
                        </a:rPr>
                        <a:t>970,18</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49225">
                <a:tc>
                  <a:txBody>
                    <a:bodyPr/>
                    <a:lstStyle/>
                    <a:p>
                      <a:pPr>
                        <a:lnSpc>
                          <a:spcPct val="115000"/>
                        </a:lnSpc>
                        <a:spcBef>
                          <a:spcPts val="200"/>
                        </a:spcBef>
                        <a:spcAft>
                          <a:spcPts val="200"/>
                        </a:spcAft>
                      </a:pPr>
                      <a:r>
                        <a:rPr lang="es-EC" sz="2000">
                          <a:effectLst/>
                        </a:rPr>
                        <a:t>Caudal</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a:effectLst/>
                        </a:rPr>
                        <a:t>(l/s)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a:effectLst/>
                        </a:rPr>
                        <a:t>24,26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9225">
                <a:tc>
                  <a:txBody>
                    <a:bodyPr/>
                    <a:lstStyle/>
                    <a:p>
                      <a:pPr>
                        <a:lnSpc>
                          <a:spcPct val="115000"/>
                        </a:lnSpc>
                        <a:spcBef>
                          <a:spcPts val="200"/>
                        </a:spcBef>
                        <a:spcAft>
                          <a:spcPts val="200"/>
                        </a:spcAft>
                      </a:pPr>
                      <a:r>
                        <a:rPr lang="es-EC" sz="2000">
                          <a:effectLst/>
                        </a:rPr>
                        <a:t>Diámetro tubería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a:effectLst/>
                        </a:rPr>
                        <a:t>(mm)</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a:effectLst/>
                        </a:rPr>
                        <a:t>315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9225">
                <a:tc>
                  <a:txBody>
                    <a:bodyPr/>
                    <a:lstStyle/>
                    <a:p>
                      <a:pPr>
                        <a:lnSpc>
                          <a:spcPct val="115000"/>
                        </a:lnSpc>
                        <a:spcBef>
                          <a:spcPts val="200"/>
                        </a:spcBef>
                        <a:spcAft>
                          <a:spcPts val="200"/>
                        </a:spcAft>
                      </a:pPr>
                      <a:r>
                        <a:rPr lang="es-EC" sz="2000">
                          <a:effectLst/>
                        </a:rPr>
                        <a:t>Velocidad</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a:effectLst/>
                        </a:rPr>
                        <a:t>(m/s)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a:effectLst/>
                        </a:rPr>
                        <a:t>0,37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9225">
                <a:tc>
                  <a:txBody>
                    <a:bodyPr/>
                    <a:lstStyle/>
                    <a:p>
                      <a:pPr>
                        <a:lnSpc>
                          <a:spcPct val="115000"/>
                        </a:lnSpc>
                        <a:spcBef>
                          <a:spcPts val="200"/>
                        </a:spcBef>
                        <a:spcAft>
                          <a:spcPts val="200"/>
                        </a:spcAft>
                      </a:pPr>
                      <a:r>
                        <a:rPr lang="es-EC" sz="2000">
                          <a:effectLst/>
                        </a:rPr>
                        <a:t>Pérdida de carga total</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a:effectLst/>
                        </a:rPr>
                        <a:t>(m)</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a:effectLst/>
                        </a:rPr>
                        <a:t>14,91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9225">
                <a:tc>
                  <a:txBody>
                    <a:bodyPr/>
                    <a:lstStyle/>
                    <a:p>
                      <a:pPr>
                        <a:lnSpc>
                          <a:spcPct val="115000"/>
                        </a:lnSpc>
                        <a:spcBef>
                          <a:spcPts val="200"/>
                        </a:spcBef>
                        <a:spcAft>
                          <a:spcPts val="200"/>
                        </a:spcAft>
                      </a:pPr>
                      <a:r>
                        <a:rPr lang="es-EC" sz="2000">
                          <a:effectLst/>
                        </a:rPr>
                        <a:t>Línea energía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a:effectLst/>
                        </a:rPr>
                        <a:t>(msnm)</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a:effectLst/>
                        </a:rPr>
                        <a:t>1009,09</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9225">
                <a:tc>
                  <a:txBody>
                    <a:bodyPr/>
                    <a:lstStyle/>
                    <a:p>
                      <a:pPr>
                        <a:lnSpc>
                          <a:spcPct val="115000"/>
                        </a:lnSpc>
                        <a:spcBef>
                          <a:spcPts val="200"/>
                        </a:spcBef>
                        <a:spcAft>
                          <a:spcPts val="200"/>
                        </a:spcAft>
                      </a:pPr>
                      <a:r>
                        <a:rPr lang="es-EC" sz="2000" dirty="0">
                          <a:effectLst/>
                        </a:rPr>
                        <a:t>Altura remanente</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a:effectLst/>
                        </a:rPr>
                        <a:t>(m)</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es-ES_tradnl" sz="2000" dirty="0">
                          <a:effectLst/>
                        </a:rPr>
                        <a:t>38,91</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6" name="Imagen 5"/>
          <p:cNvPicPr>
            <a:picLocks noChangeAspect="1"/>
          </p:cNvPicPr>
          <p:nvPr/>
        </p:nvPicPr>
        <p:blipFill>
          <a:blip r:embed="rId2"/>
          <a:stretch>
            <a:fillRect/>
          </a:stretch>
        </p:blipFill>
        <p:spPr>
          <a:xfrm>
            <a:off x="579034" y="584200"/>
            <a:ext cx="4210050" cy="5114925"/>
          </a:xfrm>
          <a:prstGeom prst="rect">
            <a:avLst/>
          </a:prstGeom>
        </p:spPr>
      </p:pic>
    </p:spTree>
    <p:extLst>
      <p:ext uri="{BB962C8B-B14F-4D97-AF65-F5344CB8AC3E}">
        <p14:creationId xmlns:p14="http://schemas.microsoft.com/office/powerpoint/2010/main" val="8279063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89110" y="0"/>
            <a:ext cx="8784357" cy="584200"/>
          </a:xfrm>
        </p:spPr>
        <p:txBody>
          <a:bodyPr/>
          <a:lstStyle/>
          <a:p>
            <a:r>
              <a:rPr lang="es-EC" dirty="0" smtClean="0"/>
              <a:t>VÁLVULAS CONTROLADORAS DE CAUDAL</a:t>
            </a:r>
            <a:endParaRPr lang="es-EC" dirty="0"/>
          </a:p>
        </p:txBody>
      </p:sp>
      <mc:AlternateContent xmlns:mc="http://schemas.openxmlformats.org/markup-compatibility/2006">
        <mc:Choice xmlns:a14="http://schemas.microsoft.com/office/drawing/2010/main" Requires="a14">
          <p:graphicFrame>
            <p:nvGraphicFramePr>
              <p:cNvPr id="4" name="Marcador de contenido 3"/>
              <p:cNvGraphicFramePr>
                <a:graphicFrameLocks noGrp="1"/>
              </p:cNvGraphicFramePr>
              <p:nvPr>
                <p:ph idx="1"/>
                <p:extLst>
                  <p:ext uri="{D42A27DB-BD31-4B8C-83A1-F6EECF244321}">
                    <p14:modId xmlns:p14="http://schemas.microsoft.com/office/powerpoint/2010/main" val="3814193088"/>
                  </p:ext>
                </p:extLst>
              </p:nvPr>
            </p:nvGraphicFramePr>
            <p:xfrm>
              <a:off x="54462" y="663434"/>
              <a:ext cx="7626826" cy="5482971"/>
            </p:xfrm>
            <a:graphic>
              <a:graphicData uri="http://schemas.openxmlformats.org/drawingml/2006/table">
                <a:tbl>
                  <a:tblPr firstRow="1" firstCol="1" bandRow="1">
                    <a:tableStyleId>{93296810-A885-4BE3-A3E7-6D5BEEA58F35}</a:tableStyleId>
                  </a:tblPr>
                  <a:tblGrid>
                    <a:gridCol w="2760028"/>
                    <a:gridCol w="1362003"/>
                    <a:gridCol w="1168265"/>
                    <a:gridCol w="1168265"/>
                    <a:gridCol w="1168265"/>
                  </a:tblGrid>
                  <a:tr h="190500">
                    <a:tc>
                      <a:txBody>
                        <a:bodyPr/>
                        <a:lstStyle/>
                        <a:p>
                          <a:pPr>
                            <a:lnSpc>
                              <a:spcPct val="115000"/>
                            </a:lnSpc>
                            <a:spcBef>
                              <a:spcPts val="200"/>
                            </a:spcBef>
                            <a:spcAft>
                              <a:spcPts val="200"/>
                            </a:spcAft>
                          </a:pPr>
                          <a:r>
                            <a:rPr lang="es-EC" sz="1800" dirty="0">
                              <a:effectLst/>
                            </a:rPr>
                            <a:t>Tanque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dirty="0">
                              <a:effectLst/>
                            </a:rPr>
                            <a:t>Constructora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dirty="0">
                              <a:effectLst/>
                            </a:rPr>
                            <a:t>La Isla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dirty="0">
                              <a:effectLst/>
                            </a:rPr>
                            <a:t>Victoria de León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Bef>
                              <a:spcPts val="200"/>
                            </a:spcBef>
                            <a:spcAft>
                              <a:spcPts val="200"/>
                            </a:spcAft>
                          </a:pPr>
                          <a:r>
                            <a:rPr lang="es-ES_tradnl" sz="1800" dirty="0">
                              <a:effectLst/>
                            </a:rPr>
                            <a:t>Palestina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nSpc>
                              <a:spcPct val="115000"/>
                            </a:lnSpc>
                            <a:spcBef>
                              <a:spcPts val="200"/>
                            </a:spcBef>
                            <a:spcAft>
                              <a:spcPts val="200"/>
                            </a:spcAft>
                          </a:pPr>
                          <a:r>
                            <a:rPr lang="es-EC" sz="1800">
                              <a:effectLst/>
                            </a:rPr>
                            <a:t>No. Válvula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VRC-1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VRC-2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VRC-3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dirty="0">
                              <a:effectLst/>
                            </a:rPr>
                            <a:t>VRC-4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nSpc>
                              <a:spcPct val="115000"/>
                            </a:lnSpc>
                            <a:spcBef>
                              <a:spcPts val="200"/>
                            </a:spcBef>
                            <a:spcAft>
                              <a:spcPts val="200"/>
                            </a:spcAft>
                          </a:pPr>
                          <a:r>
                            <a:rPr lang="es-EC" sz="1800" dirty="0">
                              <a:effectLst/>
                            </a:rPr>
                            <a:t>Q </a:t>
                          </a:r>
                          <a14:m>
                            <m:oMath xmlns:m="http://schemas.openxmlformats.org/officeDocument/2006/math">
                              <m:r>
                                <a:rPr lang="es-EC" sz="1800">
                                  <a:effectLst/>
                                  <a:latin typeface="Cambria Math" panose="02040503050406030204" pitchFamily="18" charset="0"/>
                                </a:rPr>
                                <m:t>(</m:t>
                              </m:r>
                              <m:r>
                                <a:rPr lang="es-EC" sz="1800">
                                  <a:effectLst/>
                                  <a:latin typeface="Cambria Math" panose="02040503050406030204" pitchFamily="18" charset="0"/>
                                </a:rPr>
                                <m:t>𝑙</m:t>
                              </m:r>
                              <m:r>
                                <a:rPr lang="es-EC" sz="1800">
                                  <a:effectLst/>
                                  <a:latin typeface="Cambria Math" panose="02040503050406030204" pitchFamily="18" charset="0"/>
                                </a:rPr>
                                <m:t>/</m:t>
                              </m:r>
                              <m:r>
                                <a:rPr lang="es-EC" sz="1800">
                                  <a:effectLst/>
                                  <a:latin typeface="Cambria Math" panose="02040503050406030204" pitchFamily="18" charset="0"/>
                                </a:rPr>
                                <m:t>𝑠</m:t>
                              </m:r>
                              <m:r>
                                <a:rPr lang="es-EC" sz="1800">
                                  <a:effectLst/>
                                  <a:latin typeface="Cambria Math" panose="02040503050406030204" pitchFamily="18" charset="0"/>
                                </a:rPr>
                                <m:t>)</m:t>
                              </m:r>
                            </m:oMath>
                          </a14:m>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dirty="0">
                              <a:effectLst/>
                            </a:rPr>
                            <a:t>33,98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24,26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48,70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62,07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Bef>
                              <a:spcPts val="200"/>
                            </a:spcBef>
                            <a:spcAft>
                              <a:spcPts val="200"/>
                            </a:spcAft>
                          </a:pPr>
                          <a:r>
                            <a:rPr lang="es-EC" sz="1800" dirty="0">
                              <a:effectLst/>
                            </a:rPr>
                            <a:t>Q (</a:t>
                          </a:r>
                          <a14:m>
                            <m:oMath xmlns:m="http://schemas.openxmlformats.org/officeDocument/2006/math">
                              <m:sSup>
                                <m:sSupPr>
                                  <m:ctrlPr>
                                    <a:rPr lang="es-EC" sz="1800" i="1">
                                      <a:effectLst/>
                                      <a:latin typeface="Cambria Math" panose="02040503050406030204" pitchFamily="18" charset="0"/>
                                    </a:rPr>
                                  </m:ctrlPr>
                                </m:sSupPr>
                                <m:e>
                                  <m:r>
                                    <a:rPr lang="es-EC" sz="1800">
                                      <a:effectLst/>
                                      <a:latin typeface="Cambria Math" panose="02040503050406030204" pitchFamily="18" charset="0"/>
                                    </a:rPr>
                                    <m:t>𝑚</m:t>
                                  </m:r>
                                </m:e>
                                <m:sup>
                                  <m:r>
                                    <a:rPr lang="es-EC" sz="1800">
                                      <a:effectLst/>
                                      <a:latin typeface="Cambria Math" panose="02040503050406030204" pitchFamily="18" charset="0"/>
                                    </a:rPr>
                                    <m:t>3</m:t>
                                  </m:r>
                                </m:sup>
                              </m:sSup>
                              <m:r>
                                <a:rPr lang="es-EC" sz="1800">
                                  <a:effectLst/>
                                  <a:latin typeface="Cambria Math" panose="02040503050406030204" pitchFamily="18" charset="0"/>
                                </a:rPr>
                                <m:t>/</m:t>
                              </m:r>
                              <m:r>
                                <a:rPr lang="es-EC" sz="1800">
                                  <a:effectLst/>
                                  <a:latin typeface="Cambria Math" panose="02040503050406030204" pitchFamily="18" charset="0"/>
                                </a:rPr>
                                <m:t>h</m:t>
                              </m:r>
                            </m:oMath>
                          </a14:m>
                          <a:r>
                            <a:rPr lang="es-EC" sz="1800" dirty="0">
                              <a:effectLst/>
                            </a:rPr>
                            <a:t>)</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dirty="0">
                              <a:effectLst/>
                            </a:rPr>
                            <a:t>122,31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dirty="0">
                              <a:effectLst/>
                            </a:rPr>
                            <a:t>87,33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dirty="0">
                              <a:effectLst/>
                            </a:rPr>
                            <a:t>175,31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dirty="0">
                              <a:effectLst/>
                            </a:rPr>
                            <a:t>223,45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Bef>
                              <a:spcPts val="200"/>
                            </a:spcBef>
                            <a:spcAft>
                              <a:spcPts val="200"/>
                            </a:spcAft>
                          </a:pPr>
                          <a:r>
                            <a:rPr lang="es-EC" sz="1800" dirty="0">
                              <a:effectLst/>
                            </a:rPr>
                            <a:t>Altura remanente (</a:t>
                          </a:r>
                          <a14:m>
                            <m:oMath xmlns:m="http://schemas.openxmlformats.org/officeDocument/2006/math">
                              <m:r>
                                <a:rPr lang="es-EC" sz="1800">
                                  <a:effectLst/>
                                  <a:latin typeface="Cambria Math" panose="02040503050406030204" pitchFamily="18" charset="0"/>
                                </a:rPr>
                                <m:t>𝑚</m:t>
                              </m:r>
                            </m:oMath>
                          </a14:m>
                          <a:r>
                            <a:rPr lang="es-EC" sz="1800" dirty="0">
                              <a:effectLst/>
                            </a:rPr>
                            <a:t>)</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29,27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38,91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35,83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dirty="0">
                              <a:effectLst/>
                            </a:rPr>
                            <a:t>8,42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Bef>
                              <a:spcPts val="200"/>
                            </a:spcBef>
                            <a:spcAft>
                              <a:spcPts val="200"/>
                            </a:spcAft>
                          </a:pPr>
                          <a:r>
                            <a:rPr lang="es-EC" sz="1800" dirty="0">
                              <a:effectLst/>
                            </a:rPr>
                            <a:t>Altura remanente (</a:t>
                          </a:r>
                          <a14:m>
                            <m:oMath xmlns:m="http://schemas.openxmlformats.org/officeDocument/2006/math">
                              <m:r>
                                <a:rPr lang="es-EC" sz="1800">
                                  <a:effectLst/>
                                  <a:latin typeface="Cambria Math" panose="02040503050406030204" pitchFamily="18" charset="0"/>
                                </a:rPr>
                                <m:t>𝑏𝑎𝑟</m:t>
                              </m:r>
                            </m:oMath>
                          </a14:m>
                          <a:r>
                            <a:rPr lang="es-EC" sz="1800" dirty="0">
                              <a:effectLst/>
                            </a:rPr>
                            <a:t>)</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2,93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dirty="0">
                              <a:effectLst/>
                            </a:rPr>
                            <a:t>3,89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3,58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dirty="0">
                              <a:effectLst/>
                            </a:rPr>
                            <a:t>0,84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Bef>
                              <a:spcPts val="200"/>
                            </a:spcBef>
                            <a:spcAft>
                              <a:spcPts val="200"/>
                            </a:spcAft>
                          </a:pPr>
                          <a:r>
                            <a:rPr lang="es-EC" sz="1800" dirty="0">
                              <a:effectLst/>
                            </a:rPr>
                            <a:t>Kv (</a:t>
                          </a:r>
                          <a14:m>
                            <m:oMath xmlns:m="http://schemas.openxmlformats.org/officeDocument/2006/math">
                              <m:f>
                                <m:fPr>
                                  <m:type m:val="lin"/>
                                  <m:ctrlPr>
                                    <a:rPr lang="es-EC" sz="1800" i="1">
                                      <a:effectLst/>
                                      <a:latin typeface="Cambria Math" panose="02040503050406030204" pitchFamily="18" charset="0"/>
                                    </a:rPr>
                                  </m:ctrlPr>
                                </m:fPr>
                                <m:num>
                                  <m:sSup>
                                    <m:sSupPr>
                                      <m:ctrlPr>
                                        <a:rPr lang="es-EC" sz="1800" i="1">
                                          <a:effectLst/>
                                          <a:latin typeface="Cambria Math" panose="02040503050406030204" pitchFamily="18" charset="0"/>
                                        </a:rPr>
                                      </m:ctrlPr>
                                    </m:sSupPr>
                                    <m:e>
                                      <m:r>
                                        <a:rPr lang="es-EC" sz="1800">
                                          <a:effectLst/>
                                          <a:latin typeface="Cambria Math" panose="02040503050406030204" pitchFamily="18" charset="0"/>
                                        </a:rPr>
                                        <m:t>𝑚</m:t>
                                      </m:r>
                                    </m:e>
                                    <m:sup>
                                      <m:r>
                                        <a:rPr lang="es-EC" sz="1800">
                                          <a:effectLst/>
                                          <a:latin typeface="Cambria Math" panose="02040503050406030204" pitchFamily="18" charset="0"/>
                                        </a:rPr>
                                        <m:t>3</m:t>
                                      </m:r>
                                    </m:sup>
                                  </m:sSup>
                                  <m:r>
                                    <a:rPr lang="es-EC" sz="1800">
                                      <a:effectLst/>
                                      <a:latin typeface="Cambria Math" panose="02040503050406030204" pitchFamily="18" charset="0"/>
                                    </a:rPr>
                                    <m:t>/</m:t>
                                  </m:r>
                                  <m:r>
                                    <a:rPr lang="es-EC" sz="1800">
                                      <a:effectLst/>
                                      <a:latin typeface="Cambria Math" panose="02040503050406030204" pitchFamily="18" charset="0"/>
                                    </a:rPr>
                                    <m:t>h</m:t>
                                  </m:r>
                                </m:num>
                                <m:den>
                                  <m:rad>
                                    <m:radPr>
                                      <m:degHide m:val="on"/>
                                      <m:ctrlPr>
                                        <a:rPr lang="es-EC" sz="1800" i="1">
                                          <a:effectLst/>
                                          <a:latin typeface="Cambria Math" panose="02040503050406030204" pitchFamily="18" charset="0"/>
                                        </a:rPr>
                                      </m:ctrlPr>
                                    </m:radPr>
                                    <m:deg/>
                                    <m:e>
                                      <m:r>
                                        <a:rPr lang="es-EC" sz="1800">
                                          <a:effectLst/>
                                          <a:latin typeface="Cambria Math" panose="02040503050406030204" pitchFamily="18" charset="0"/>
                                        </a:rPr>
                                        <m:t>𝑏𝑎𝑟</m:t>
                                      </m:r>
                                    </m:e>
                                  </m:rad>
                                </m:den>
                              </m:f>
                            </m:oMath>
                          </a14:m>
                          <a:r>
                            <a:rPr lang="es-EC" sz="1800" dirty="0">
                              <a:effectLst/>
                            </a:rPr>
                            <a:t>)</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dirty="0">
                              <a:effectLst/>
                            </a:rPr>
                            <a:t>71,49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dirty="0">
                              <a:effectLst/>
                            </a:rPr>
                            <a:t>44,27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dirty="0">
                              <a:effectLst/>
                            </a:rPr>
                            <a:t>92,61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dirty="0" smtClean="0">
                              <a:effectLst/>
                            </a:rPr>
                            <a:t>243,52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Bef>
                              <a:spcPts val="200"/>
                            </a:spcBef>
                            <a:spcAft>
                              <a:spcPts val="200"/>
                            </a:spcAft>
                          </a:pPr>
                          <a:r>
                            <a:rPr lang="es-EC" sz="1800" dirty="0">
                              <a:effectLst/>
                            </a:rPr>
                            <a:t>Diámetro </a:t>
                          </a:r>
                          <a14:m>
                            <m:oMath xmlns:m="http://schemas.openxmlformats.org/officeDocument/2006/math">
                              <m:r>
                                <a:rPr lang="es-EC" sz="1800">
                                  <a:effectLst/>
                                </a:rPr>
                                <m:t>(</m:t>
                              </m:r>
                              <m:r>
                                <a:rPr lang="es-EC" sz="1800">
                                  <a:effectLst/>
                                </a:rPr>
                                <m:t>𝑚𝑚</m:t>
                              </m:r>
                              <m:r>
                                <a:rPr lang="es-EC" sz="1800">
                                  <a:effectLst/>
                                </a:rPr>
                                <m:t>)</m:t>
                              </m:r>
                            </m:oMath>
                          </a14:m>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_tradnl" sz="1800" dirty="0">
                              <a:effectLst/>
                            </a:rPr>
                            <a:t>100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100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125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150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nSpc>
                              <a:spcPct val="115000"/>
                            </a:lnSpc>
                            <a:spcBef>
                              <a:spcPts val="200"/>
                            </a:spcBef>
                            <a:spcAft>
                              <a:spcPts val="200"/>
                            </a:spcAft>
                          </a:pPr>
                          <a:r>
                            <a:rPr lang="es-EC" sz="1800" dirty="0">
                              <a:effectLst/>
                            </a:rPr>
                            <a:t>Área </a:t>
                          </a:r>
                          <a14:m>
                            <m:oMath xmlns:m="http://schemas.openxmlformats.org/officeDocument/2006/math">
                              <m:r>
                                <a:rPr lang="es-EC" sz="1800">
                                  <a:effectLst/>
                                </a:rPr>
                                <m:t>(</m:t>
                              </m:r>
                              <m:sSup>
                                <m:sSupPr>
                                  <m:ctrlPr>
                                    <a:rPr lang="es-EC" sz="1800">
                                      <a:effectLst/>
                                    </a:rPr>
                                  </m:ctrlPr>
                                </m:sSupPr>
                                <m:e>
                                  <m:r>
                                    <a:rPr lang="es-EC" sz="1800">
                                      <a:effectLst/>
                                    </a:rPr>
                                    <m:t>𝑚𝑚</m:t>
                                  </m:r>
                                </m:e>
                                <m:sup>
                                  <m:r>
                                    <a:rPr lang="es-EC" sz="1800">
                                      <a:effectLst/>
                                    </a:rPr>
                                    <m:t>2</m:t>
                                  </m:r>
                                </m:sup>
                              </m:sSup>
                              <m:r>
                                <a:rPr lang="es-EC" sz="1800">
                                  <a:effectLst/>
                                </a:rPr>
                                <m:t>)</m:t>
                              </m:r>
                            </m:oMath>
                          </a14:m>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7853,98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7853,98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12271,85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17671,46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nSpc>
                              <a:spcPct val="115000"/>
                            </a:lnSpc>
                            <a:spcBef>
                              <a:spcPts val="200"/>
                            </a:spcBef>
                            <a:spcAft>
                              <a:spcPts val="200"/>
                            </a:spcAft>
                          </a:pPr>
                          <a:r>
                            <a:rPr lang="es-EC" sz="1800">
                              <a:effectLst/>
                            </a:rPr>
                            <a:t>A </a:t>
                          </a:r>
                          <a14:m>
                            <m:oMath xmlns:m="http://schemas.openxmlformats.org/officeDocument/2006/math">
                              <m:r>
                                <a:rPr lang="es-EC" sz="1800">
                                  <a:effectLst/>
                                </a:rPr>
                                <m:t>(</m:t>
                              </m:r>
                              <m:sSup>
                                <m:sSupPr>
                                  <m:ctrlPr>
                                    <a:rPr lang="es-EC" sz="1800">
                                      <a:effectLst/>
                                    </a:rPr>
                                  </m:ctrlPr>
                                </m:sSupPr>
                                <m:e>
                                  <m:r>
                                    <a:rPr lang="es-EC" sz="1800">
                                      <a:effectLst/>
                                    </a:rPr>
                                    <m:t>𝑚</m:t>
                                  </m:r>
                                </m:e>
                                <m:sup>
                                  <m:r>
                                    <a:rPr lang="es-EC" sz="1800">
                                      <a:effectLst/>
                                    </a:rPr>
                                    <m:t>2</m:t>
                                  </m:r>
                                </m:sup>
                              </m:sSup>
                              <m:r>
                                <a:rPr lang="es-EC" sz="1800">
                                  <a:effectLst/>
                                </a:rPr>
                                <m:t>)</m:t>
                              </m:r>
                            </m:oMath>
                          </a14:m>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0,01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dirty="0">
                              <a:effectLst/>
                            </a:rPr>
                            <a:t>0,01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0,01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0,02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nSpc>
                              <a:spcPct val="115000"/>
                            </a:lnSpc>
                            <a:spcBef>
                              <a:spcPts val="200"/>
                            </a:spcBef>
                            <a:spcAft>
                              <a:spcPts val="200"/>
                            </a:spcAft>
                          </a:pPr>
                          <a:r>
                            <a:rPr lang="es-EC" sz="1800">
                              <a:effectLst/>
                            </a:rPr>
                            <a:t>Q </a:t>
                          </a:r>
                          <a14:m>
                            <m:oMath xmlns:m="http://schemas.openxmlformats.org/officeDocument/2006/math">
                              <m:r>
                                <a:rPr lang="es-EC" sz="1800">
                                  <a:effectLst/>
                                </a:rPr>
                                <m:t>(</m:t>
                              </m:r>
                              <m:sSup>
                                <m:sSupPr>
                                  <m:ctrlPr>
                                    <a:rPr lang="es-EC" sz="1800">
                                      <a:effectLst/>
                                    </a:rPr>
                                  </m:ctrlPr>
                                </m:sSupPr>
                                <m:e>
                                  <m:r>
                                    <a:rPr lang="es-EC" sz="1800">
                                      <a:effectLst/>
                                    </a:rPr>
                                    <m:t>𝑚</m:t>
                                  </m:r>
                                </m:e>
                                <m:sup>
                                  <m:r>
                                    <a:rPr lang="es-EC" sz="1800">
                                      <a:effectLst/>
                                    </a:rPr>
                                    <m:t>3</m:t>
                                  </m:r>
                                </m:sup>
                              </m:sSup>
                              <m:r>
                                <a:rPr lang="es-EC" sz="1800">
                                  <a:effectLst/>
                                </a:rPr>
                                <m:t>/</m:t>
                              </m:r>
                              <m:r>
                                <a:rPr lang="es-EC" sz="1800">
                                  <a:effectLst/>
                                </a:rPr>
                                <m:t>𝑠</m:t>
                              </m:r>
                              <m:r>
                                <a:rPr lang="es-EC" sz="1800">
                                  <a:effectLst/>
                                </a:rPr>
                                <m:t>)</m:t>
                              </m:r>
                            </m:oMath>
                          </a14:m>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0,03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dirty="0">
                              <a:effectLst/>
                            </a:rPr>
                            <a:t>0,02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0,05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0,06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nSpc>
                              <a:spcPct val="115000"/>
                            </a:lnSpc>
                            <a:spcBef>
                              <a:spcPts val="200"/>
                            </a:spcBef>
                            <a:spcAft>
                              <a:spcPts val="200"/>
                            </a:spcAft>
                          </a:pPr>
                          <a:r>
                            <a:rPr lang="es-EC" sz="1800">
                              <a:effectLst/>
                            </a:rPr>
                            <a:t>V </a:t>
                          </a:r>
                          <a14:m>
                            <m:oMath xmlns:m="http://schemas.openxmlformats.org/officeDocument/2006/math">
                              <m:r>
                                <a:rPr lang="es-EC" sz="1800">
                                  <a:effectLst/>
                                </a:rPr>
                                <m:t>(</m:t>
                              </m:r>
                              <m:r>
                                <a:rPr lang="es-EC" sz="1800">
                                  <a:effectLst/>
                                </a:rPr>
                                <m:t>𝑚</m:t>
                              </m:r>
                              <m:r>
                                <a:rPr lang="es-EC" sz="1800">
                                  <a:effectLst/>
                                </a:rPr>
                                <m:t>/</m:t>
                              </m:r>
                              <m:r>
                                <a:rPr lang="es-EC" sz="1800">
                                  <a:effectLst/>
                                </a:rPr>
                                <m:t>𝑠</m:t>
                              </m:r>
                              <m:r>
                                <a:rPr lang="es-EC" sz="1800">
                                  <a:effectLst/>
                                </a:rPr>
                                <m:t>)</m:t>
                              </m:r>
                            </m:oMath>
                          </a14:m>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4,33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dirty="0">
                              <a:effectLst/>
                            </a:rPr>
                            <a:t>3,09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dirty="0">
                              <a:effectLst/>
                            </a:rPr>
                            <a:t>3,97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3,51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nSpc>
                              <a:spcPct val="115000"/>
                            </a:lnSpc>
                            <a:spcBef>
                              <a:spcPts val="200"/>
                            </a:spcBef>
                            <a:spcAft>
                              <a:spcPts val="200"/>
                            </a:spcAft>
                          </a:pPr>
                          <a:r>
                            <a:rPr lang="es-EC" sz="1800">
                              <a:effectLst/>
                            </a:rPr>
                            <a:t>Kv Calculado (</a:t>
                          </a:r>
                          <a14:m>
                            <m:oMath xmlns:m="http://schemas.openxmlformats.org/officeDocument/2006/math">
                              <m:f>
                                <m:fPr>
                                  <m:type m:val="lin"/>
                                  <m:ctrlPr>
                                    <a:rPr lang="es-EC" sz="1800">
                                      <a:effectLst/>
                                    </a:rPr>
                                  </m:ctrlPr>
                                </m:fPr>
                                <m:num>
                                  <m:sSup>
                                    <m:sSupPr>
                                      <m:ctrlPr>
                                        <a:rPr lang="es-EC" sz="1800">
                                          <a:effectLst/>
                                        </a:rPr>
                                      </m:ctrlPr>
                                    </m:sSupPr>
                                    <m:e>
                                      <m:r>
                                        <a:rPr lang="es-EC" sz="1800">
                                          <a:effectLst/>
                                        </a:rPr>
                                        <m:t>𝑚</m:t>
                                      </m:r>
                                    </m:e>
                                    <m:sup>
                                      <m:r>
                                        <a:rPr lang="es-EC" sz="1800">
                                          <a:effectLst/>
                                        </a:rPr>
                                        <m:t>3</m:t>
                                      </m:r>
                                    </m:sup>
                                  </m:sSup>
                                  <m:r>
                                    <a:rPr lang="es-EC" sz="1800">
                                      <a:effectLst/>
                                    </a:rPr>
                                    <m:t>/</m:t>
                                  </m:r>
                                  <m:r>
                                    <a:rPr lang="es-EC" sz="1800">
                                      <a:effectLst/>
                                    </a:rPr>
                                    <m:t>h</m:t>
                                  </m:r>
                                </m:num>
                                <m:den>
                                  <m:rad>
                                    <m:radPr>
                                      <m:degHide m:val="on"/>
                                      <m:ctrlPr>
                                        <a:rPr lang="es-EC" sz="1800">
                                          <a:effectLst/>
                                        </a:rPr>
                                      </m:ctrlPr>
                                    </m:radPr>
                                    <m:deg/>
                                    <m:e>
                                      <m:r>
                                        <a:rPr lang="es-EC" sz="1800">
                                          <a:effectLst/>
                                        </a:rPr>
                                        <m:t>𝑏𝑎𝑟</m:t>
                                      </m:r>
                                    </m:e>
                                  </m:rad>
                                </m:den>
                              </m:f>
                            </m:oMath>
                          </a14:m>
                          <a:r>
                            <a:rPr lang="es-EC" sz="1800">
                              <a:effectLst/>
                            </a:rPr>
                            <a:t>)</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71,49</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44,27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dirty="0">
                              <a:effectLst/>
                            </a:rPr>
                            <a:t>92,61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243,52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Bef>
                              <a:spcPts val="200"/>
                            </a:spcBef>
                            <a:spcAft>
                              <a:spcPts val="200"/>
                            </a:spcAft>
                          </a:pPr>
                          <a:r>
                            <a:rPr lang="es-EC" sz="1800">
                              <a:effectLst/>
                            </a:rPr>
                            <a:t>Kv Fabricante (</a:t>
                          </a:r>
                          <a14:m>
                            <m:oMath xmlns:m="http://schemas.openxmlformats.org/officeDocument/2006/math">
                              <m:f>
                                <m:fPr>
                                  <m:type m:val="lin"/>
                                  <m:ctrlPr>
                                    <a:rPr lang="es-EC" sz="1800">
                                      <a:effectLst/>
                                    </a:rPr>
                                  </m:ctrlPr>
                                </m:fPr>
                                <m:num>
                                  <m:sSup>
                                    <m:sSupPr>
                                      <m:ctrlPr>
                                        <a:rPr lang="es-EC" sz="1800">
                                          <a:effectLst/>
                                        </a:rPr>
                                      </m:ctrlPr>
                                    </m:sSupPr>
                                    <m:e>
                                      <m:r>
                                        <a:rPr lang="es-EC" sz="1800">
                                          <a:effectLst/>
                                        </a:rPr>
                                        <m:t>𝑚</m:t>
                                      </m:r>
                                    </m:e>
                                    <m:sup>
                                      <m:r>
                                        <a:rPr lang="es-EC" sz="1800">
                                          <a:effectLst/>
                                        </a:rPr>
                                        <m:t>3</m:t>
                                      </m:r>
                                    </m:sup>
                                  </m:sSup>
                                  <m:r>
                                    <a:rPr lang="es-EC" sz="1800">
                                      <a:effectLst/>
                                    </a:rPr>
                                    <m:t>/</m:t>
                                  </m:r>
                                  <m:r>
                                    <a:rPr lang="es-EC" sz="1800">
                                      <a:effectLst/>
                                    </a:rPr>
                                    <m:t>h</m:t>
                                  </m:r>
                                </m:num>
                                <m:den>
                                  <m:rad>
                                    <m:radPr>
                                      <m:degHide m:val="on"/>
                                      <m:ctrlPr>
                                        <a:rPr lang="es-EC" sz="1800">
                                          <a:effectLst/>
                                        </a:rPr>
                                      </m:ctrlPr>
                                    </m:radPr>
                                    <m:deg/>
                                    <m:e>
                                      <m:r>
                                        <a:rPr lang="es-EC" sz="1800">
                                          <a:effectLst/>
                                        </a:rPr>
                                        <m:t>𝑏𝑎𝑟</m:t>
                                      </m:r>
                                    </m:e>
                                  </m:rad>
                                </m:den>
                              </m:f>
                            </m:oMath>
                          </a14:m>
                          <a:r>
                            <a:rPr lang="es-EC" sz="1800">
                              <a:effectLst/>
                            </a:rPr>
                            <a:t>)</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123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123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dirty="0">
                              <a:effectLst/>
                            </a:rPr>
                            <a:t>183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dirty="0">
                              <a:effectLst/>
                            </a:rPr>
                            <a:t>336</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Bef>
                              <a:spcPts val="200"/>
                            </a:spcBef>
                            <a:spcAft>
                              <a:spcPts val="200"/>
                            </a:spcAft>
                          </a:pPr>
                          <a:r>
                            <a:rPr lang="es-EC" sz="1800">
                              <a:effectLst/>
                            </a:rPr>
                            <a:t>(</a:t>
                          </a:r>
                          <a14:m>
                            <m:oMath xmlns:m="http://schemas.openxmlformats.org/officeDocument/2006/math">
                              <m:f>
                                <m:fPr>
                                  <m:type m:val="lin"/>
                                  <m:ctrlPr>
                                    <a:rPr lang="es-EC" sz="1800">
                                      <a:effectLst/>
                                    </a:rPr>
                                  </m:ctrlPr>
                                </m:fPr>
                                <m:num>
                                  <m:sSub>
                                    <m:sSubPr>
                                      <m:ctrlPr>
                                        <a:rPr lang="es-EC" sz="1800">
                                          <a:effectLst/>
                                        </a:rPr>
                                      </m:ctrlPr>
                                    </m:sSubPr>
                                    <m:e>
                                      <m:r>
                                        <a:rPr lang="es-EC" sz="1800">
                                          <a:effectLst/>
                                        </a:rPr>
                                        <m:t>𝐾𝑣</m:t>
                                      </m:r>
                                    </m:e>
                                    <m:sub>
                                      <m:r>
                                        <a:rPr lang="es-EC" sz="1800">
                                          <a:effectLst/>
                                        </a:rPr>
                                        <m:t>𝐶𝑎𝑙𝑐𝑢𝑙𝑎𝑑𝑜</m:t>
                                      </m:r>
                                    </m:sub>
                                  </m:sSub>
                                </m:num>
                                <m:den>
                                  <m:sSub>
                                    <m:sSubPr>
                                      <m:ctrlPr>
                                        <a:rPr lang="es-EC" sz="1800">
                                          <a:effectLst/>
                                        </a:rPr>
                                      </m:ctrlPr>
                                    </m:sSubPr>
                                    <m:e>
                                      <m:r>
                                        <a:rPr lang="es-EC" sz="1800">
                                          <a:effectLst/>
                                        </a:rPr>
                                        <m:t>𝐾𝑣</m:t>
                                      </m:r>
                                    </m:e>
                                    <m:sub>
                                      <m:r>
                                        <a:rPr lang="es-EC" sz="1800">
                                          <a:effectLst/>
                                        </a:rPr>
                                        <m:t>𝐹𝑎𝑏𝑟𝑖𝑐𝑎𝑛𝑡𝑒</m:t>
                                      </m:r>
                                    </m:sub>
                                  </m:sSub>
                                </m:den>
                              </m:f>
                            </m:oMath>
                          </a14:m>
                          <a:r>
                            <a:rPr lang="es-EC" sz="1800">
                              <a:effectLst/>
                            </a:rPr>
                            <a:t>)</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58%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36%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51%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dirty="0">
                              <a:effectLst/>
                            </a:rPr>
                            <a:t>72%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Bef>
                              <a:spcPts val="200"/>
                            </a:spcBef>
                            <a:spcAft>
                              <a:spcPts val="200"/>
                            </a:spcAft>
                          </a:pPr>
                          <a:r>
                            <a:rPr lang="es-EC" sz="1800">
                              <a:effectLst/>
                            </a:rPr>
                            <a:t>Porcentaje de apertura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60%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37%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51%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S_tradnl" sz="1800" dirty="0">
                              <a:effectLst/>
                            </a:rPr>
                            <a:t>72%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mc:Choice>
        <mc:Fallback>
          <p:graphicFrame>
            <p:nvGraphicFramePr>
              <p:cNvPr id="4" name="Marcador de contenido 3"/>
              <p:cNvGraphicFramePr>
                <a:graphicFrameLocks noGrp="1"/>
              </p:cNvGraphicFramePr>
              <p:nvPr>
                <p:ph idx="1"/>
                <p:extLst>
                  <p:ext uri="{D42A27DB-BD31-4B8C-83A1-F6EECF244321}">
                    <p14:modId xmlns:p14="http://schemas.microsoft.com/office/powerpoint/2010/main" val="3814193088"/>
                  </p:ext>
                </p:extLst>
              </p:nvPr>
            </p:nvGraphicFramePr>
            <p:xfrm>
              <a:off x="54462" y="663434"/>
              <a:ext cx="7626826" cy="5482971"/>
            </p:xfrm>
            <a:graphic>
              <a:graphicData uri="http://schemas.openxmlformats.org/drawingml/2006/table">
                <a:tbl>
                  <a:tblPr firstRow="1" firstCol="1" bandRow="1">
                    <a:tableStyleId>{93296810-A885-4BE3-A3E7-6D5BEEA58F35}</a:tableStyleId>
                  </a:tblPr>
                  <a:tblGrid>
                    <a:gridCol w="2760028"/>
                    <a:gridCol w="1362003"/>
                    <a:gridCol w="1168265"/>
                    <a:gridCol w="1168265"/>
                    <a:gridCol w="1168265"/>
                  </a:tblGrid>
                  <a:tr h="630936">
                    <a:tc>
                      <a:txBody>
                        <a:bodyPr/>
                        <a:lstStyle/>
                        <a:p>
                          <a:pPr>
                            <a:lnSpc>
                              <a:spcPct val="115000"/>
                            </a:lnSpc>
                            <a:spcBef>
                              <a:spcPts val="200"/>
                            </a:spcBef>
                            <a:spcAft>
                              <a:spcPts val="200"/>
                            </a:spcAft>
                          </a:pPr>
                          <a:r>
                            <a:rPr lang="es-EC" sz="1800" dirty="0">
                              <a:effectLst/>
                            </a:rPr>
                            <a:t>Tanque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dirty="0">
                              <a:effectLst/>
                            </a:rPr>
                            <a:t>Constructora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dirty="0">
                              <a:effectLst/>
                            </a:rPr>
                            <a:t>La Isla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dirty="0">
                              <a:effectLst/>
                            </a:rPr>
                            <a:t>Victoria de León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Bef>
                              <a:spcPts val="200"/>
                            </a:spcBef>
                            <a:spcAft>
                              <a:spcPts val="200"/>
                            </a:spcAft>
                          </a:pPr>
                          <a:r>
                            <a:rPr lang="es-ES_tradnl" sz="1800" dirty="0">
                              <a:effectLst/>
                            </a:rPr>
                            <a:t>Palestina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15468">
                    <a:tc>
                      <a:txBody>
                        <a:bodyPr/>
                        <a:lstStyle/>
                        <a:p>
                          <a:pPr>
                            <a:lnSpc>
                              <a:spcPct val="115000"/>
                            </a:lnSpc>
                            <a:spcBef>
                              <a:spcPts val="200"/>
                            </a:spcBef>
                            <a:spcAft>
                              <a:spcPts val="200"/>
                            </a:spcAft>
                          </a:pPr>
                          <a:r>
                            <a:rPr lang="es-EC" sz="1800">
                              <a:effectLst/>
                            </a:rPr>
                            <a:t>No. Válvula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VRC-1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VRC-2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VRC-3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dirty="0">
                              <a:effectLst/>
                            </a:rPr>
                            <a:t>VRC-4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15468">
                    <a:tc>
                      <a:txBody>
                        <a:bodyPr/>
                        <a:lstStyle/>
                        <a:p>
                          <a:endParaRPr lang="es-EC"/>
                        </a:p>
                      </a:txBody>
                      <a:tcPr marL="44450" marR="44450" marT="0" marB="0" anchor="ctr">
                        <a:blipFill rotWithShape="0">
                          <a:blip r:embed="rId2"/>
                          <a:stretch>
                            <a:fillRect l="-221" t="-321569" r="-177483" b="-1478431"/>
                          </a:stretch>
                        </a:blipFill>
                      </a:tcPr>
                    </a:tc>
                    <a:tc>
                      <a:txBody>
                        <a:bodyPr/>
                        <a:lstStyle/>
                        <a:p>
                          <a:pPr algn="ctr">
                            <a:lnSpc>
                              <a:spcPct val="115000"/>
                            </a:lnSpc>
                            <a:spcBef>
                              <a:spcPts val="200"/>
                            </a:spcBef>
                            <a:spcAft>
                              <a:spcPts val="200"/>
                            </a:spcAft>
                          </a:pPr>
                          <a:r>
                            <a:rPr lang="es-EC" sz="1800" dirty="0">
                              <a:effectLst/>
                            </a:rPr>
                            <a:t>33,98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24,26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48,70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62,07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15468">
                    <a:tc>
                      <a:txBody>
                        <a:bodyPr/>
                        <a:lstStyle/>
                        <a:p>
                          <a:endParaRPr lang="es-EC"/>
                        </a:p>
                      </a:txBody>
                      <a:tcPr marL="44450" marR="44450" marT="0" marB="0" anchor="ctr">
                        <a:blipFill rotWithShape="0">
                          <a:blip r:embed="rId2"/>
                          <a:stretch>
                            <a:fillRect l="-221" t="-413462" r="-177483" b="-1350000"/>
                          </a:stretch>
                        </a:blipFill>
                      </a:tcPr>
                    </a:tc>
                    <a:tc>
                      <a:txBody>
                        <a:bodyPr/>
                        <a:lstStyle/>
                        <a:p>
                          <a:pPr algn="ctr">
                            <a:lnSpc>
                              <a:spcPct val="115000"/>
                            </a:lnSpc>
                            <a:spcBef>
                              <a:spcPts val="200"/>
                            </a:spcBef>
                            <a:spcAft>
                              <a:spcPts val="200"/>
                            </a:spcAft>
                          </a:pPr>
                          <a:r>
                            <a:rPr lang="es-EC" sz="1800" dirty="0">
                              <a:effectLst/>
                            </a:rPr>
                            <a:t>122,31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dirty="0">
                              <a:effectLst/>
                            </a:rPr>
                            <a:t>87,33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dirty="0">
                              <a:effectLst/>
                            </a:rPr>
                            <a:t>175,31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dirty="0">
                              <a:effectLst/>
                            </a:rPr>
                            <a:t>223,45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15468">
                    <a:tc>
                      <a:txBody>
                        <a:bodyPr/>
                        <a:lstStyle/>
                        <a:p>
                          <a:endParaRPr lang="es-EC"/>
                        </a:p>
                      </a:txBody>
                      <a:tcPr marL="44450" marR="44450" marT="0" marB="0" anchor="ctr">
                        <a:blipFill rotWithShape="0">
                          <a:blip r:embed="rId2"/>
                          <a:stretch>
                            <a:fillRect l="-221" t="-513462" r="-177483" b="-1250000"/>
                          </a:stretch>
                        </a:blipFill>
                      </a:tcPr>
                    </a:tc>
                    <a:tc>
                      <a:txBody>
                        <a:bodyPr/>
                        <a:lstStyle/>
                        <a:p>
                          <a:pPr algn="ctr">
                            <a:lnSpc>
                              <a:spcPct val="115000"/>
                            </a:lnSpc>
                            <a:spcBef>
                              <a:spcPts val="200"/>
                            </a:spcBef>
                            <a:spcAft>
                              <a:spcPts val="200"/>
                            </a:spcAft>
                          </a:pPr>
                          <a:r>
                            <a:rPr lang="es-EC" sz="1800">
                              <a:effectLst/>
                            </a:rPr>
                            <a:t>29,27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38,91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35,83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dirty="0">
                              <a:effectLst/>
                            </a:rPr>
                            <a:t>8,42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15468">
                    <a:tc>
                      <a:txBody>
                        <a:bodyPr/>
                        <a:lstStyle/>
                        <a:p>
                          <a:endParaRPr lang="es-EC"/>
                        </a:p>
                      </a:txBody>
                      <a:tcPr marL="44450" marR="44450" marT="0" marB="0" anchor="ctr">
                        <a:blipFill rotWithShape="0">
                          <a:blip r:embed="rId2"/>
                          <a:stretch>
                            <a:fillRect l="-221" t="-613462" r="-177483" b="-1150000"/>
                          </a:stretch>
                        </a:blipFill>
                      </a:tcPr>
                    </a:tc>
                    <a:tc>
                      <a:txBody>
                        <a:bodyPr/>
                        <a:lstStyle/>
                        <a:p>
                          <a:pPr algn="ctr">
                            <a:lnSpc>
                              <a:spcPct val="115000"/>
                            </a:lnSpc>
                            <a:spcBef>
                              <a:spcPts val="200"/>
                            </a:spcBef>
                            <a:spcAft>
                              <a:spcPts val="200"/>
                            </a:spcAft>
                          </a:pPr>
                          <a:r>
                            <a:rPr lang="es-EC" sz="1800">
                              <a:effectLst/>
                            </a:rPr>
                            <a:t>2,93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dirty="0">
                              <a:effectLst/>
                            </a:rPr>
                            <a:t>3,89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3,58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dirty="0">
                              <a:effectLst/>
                            </a:rPr>
                            <a:t>0,84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48361">
                    <a:tc>
                      <a:txBody>
                        <a:bodyPr/>
                        <a:lstStyle/>
                        <a:p>
                          <a:endParaRPr lang="es-EC"/>
                        </a:p>
                      </a:txBody>
                      <a:tcPr marL="44450" marR="44450" marT="0" marB="0" anchor="ctr">
                        <a:blipFill rotWithShape="0">
                          <a:blip r:embed="rId2"/>
                          <a:stretch>
                            <a:fillRect l="-221" t="-650877" r="-177483" b="-949123"/>
                          </a:stretch>
                        </a:blipFill>
                      </a:tcPr>
                    </a:tc>
                    <a:tc>
                      <a:txBody>
                        <a:bodyPr/>
                        <a:lstStyle/>
                        <a:p>
                          <a:pPr algn="ctr">
                            <a:lnSpc>
                              <a:spcPct val="115000"/>
                            </a:lnSpc>
                            <a:spcBef>
                              <a:spcPts val="200"/>
                            </a:spcBef>
                            <a:spcAft>
                              <a:spcPts val="200"/>
                            </a:spcAft>
                          </a:pPr>
                          <a:r>
                            <a:rPr lang="es-EC" sz="1800" dirty="0">
                              <a:effectLst/>
                            </a:rPr>
                            <a:t>71,49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dirty="0">
                              <a:effectLst/>
                            </a:rPr>
                            <a:t>44,27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dirty="0">
                              <a:effectLst/>
                            </a:rPr>
                            <a:t>92,61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dirty="0" smtClean="0">
                              <a:effectLst/>
                            </a:rPr>
                            <a:t>243,52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15468">
                    <a:tc>
                      <a:txBody>
                        <a:bodyPr/>
                        <a:lstStyle/>
                        <a:p>
                          <a:endParaRPr lang="es-EC"/>
                        </a:p>
                      </a:txBody>
                      <a:tcPr marL="44450" marR="44450" marT="0" marB="0" anchor="ctr">
                        <a:blipFill rotWithShape="0">
                          <a:blip r:embed="rId2"/>
                          <a:stretch>
                            <a:fillRect l="-221" t="-823077" r="-177483" b="-940385"/>
                          </a:stretch>
                        </a:blipFill>
                      </a:tcPr>
                    </a:tc>
                    <a:tc>
                      <a:txBody>
                        <a:bodyPr/>
                        <a:lstStyle/>
                        <a:p>
                          <a:pPr algn="ctr">
                            <a:lnSpc>
                              <a:spcPct val="115000"/>
                            </a:lnSpc>
                            <a:spcAft>
                              <a:spcPts val="0"/>
                            </a:spcAft>
                          </a:pPr>
                          <a:r>
                            <a:rPr lang="es-ES_tradnl" sz="1800" dirty="0">
                              <a:effectLst/>
                            </a:rPr>
                            <a:t>100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100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125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150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22580">
                    <a:tc>
                      <a:txBody>
                        <a:bodyPr/>
                        <a:lstStyle/>
                        <a:p>
                          <a:endParaRPr lang="es-EC"/>
                        </a:p>
                      </a:txBody>
                      <a:tcPr marL="44450" marR="44450" marT="0" marB="0" anchor="ctr">
                        <a:blipFill rotWithShape="0">
                          <a:blip r:embed="rId2"/>
                          <a:stretch>
                            <a:fillRect l="-221" t="-905660" r="-177483" b="-822642"/>
                          </a:stretch>
                        </a:blipFill>
                      </a:tcPr>
                    </a:tc>
                    <a:tc>
                      <a:txBody>
                        <a:bodyPr/>
                        <a:lstStyle/>
                        <a:p>
                          <a:pPr algn="ctr">
                            <a:lnSpc>
                              <a:spcPct val="115000"/>
                            </a:lnSpc>
                            <a:spcAft>
                              <a:spcPts val="0"/>
                            </a:spcAft>
                          </a:pPr>
                          <a:r>
                            <a:rPr lang="es-EC" sz="1800">
                              <a:effectLst/>
                            </a:rPr>
                            <a:t>7853,98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a:effectLst/>
                            </a:rPr>
                            <a:t>7853,98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12271,85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17671,46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22580">
                    <a:tc>
                      <a:txBody>
                        <a:bodyPr/>
                        <a:lstStyle/>
                        <a:p>
                          <a:endParaRPr lang="es-EC"/>
                        </a:p>
                      </a:txBody>
                      <a:tcPr marL="44450" marR="44450" marT="0" marB="0" anchor="ctr">
                        <a:blipFill rotWithShape="0">
                          <a:blip r:embed="rId2"/>
                          <a:stretch>
                            <a:fillRect l="-221" t="-1005660" r="-177483" b="-722642"/>
                          </a:stretch>
                        </a:blipFill>
                      </a:tcPr>
                    </a:tc>
                    <a:tc>
                      <a:txBody>
                        <a:bodyPr/>
                        <a:lstStyle/>
                        <a:p>
                          <a:pPr algn="ctr">
                            <a:lnSpc>
                              <a:spcPct val="115000"/>
                            </a:lnSpc>
                            <a:spcAft>
                              <a:spcPts val="0"/>
                            </a:spcAft>
                          </a:pPr>
                          <a:r>
                            <a:rPr lang="es-EC" sz="1800">
                              <a:effectLst/>
                            </a:rPr>
                            <a:t>0,01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dirty="0">
                              <a:effectLst/>
                            </a:rPr>
                            <a:t>0,01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0,01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0,02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22580">
                    <a:tc>
                      <a:txBody>
                        <a:bodyPr/>
                        <a:lstStyle/>
                        <a:p>
                          <a:endParaRPr lang="es-EC"/>
                        </a:p>
                      </a:txBody>
                      <a:tcPr marL="44450" marR="44450" marT="0" marB="0" anchor="ctr">
                        <a:blipFill rotWithShape="0">
                          <a:blip r:embed="rId2"/>
                          <a:stretch>
                            <a:fillRect l="-221" t="-1105660" r="-177483" b="-622642"/>
                          </a:stretch>
                        </a:blipFill>
                      </a:tcPr>
                    </a:tc>
                    <a:tc>
                      <a:txBody>
                        <a:bodyPr/>
                        <a:lstStyle/>
                        <a:p>
                          <a:pPr algn="ctr">
                            <a:lnSpc>
                              <a:spcPct val="115000"/>
                            </a:lnSpc>
                            <a:spcAft>
                              <a:spcPts val="0"/>
                            </a:spcAft>
                          </a:pPr>
                          <a:r>
                            <a:rPr lang="es-EC" sz="1800">
                              <a:effectLst/>
                            </a:rPr>
                            <a:t>0,03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dirty="0">
                              <a:effectLst/>
                            </a:rPr>
                            <a:t>0,02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0,05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0,06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15468">
                    <a:tc>
                      <a:txBody>
                        <a:bodyPr/>
                        <a:lstStyle/>
                        <a:p>
                          <a:endParaRPr lang="es-EC"/>
                        </a:p>
                      </a:txBody>
                      <a:tcPr marL="44450" marR="44450" marT="0" marB="0" anchor="ctr">
                        <a:blipFill rotWithShape="0">
                          <a:blip r:embed="rId2"/>
                          <a:stretch>
                            <a:fillRect l="-221" t="-1228846" r="-177483" b="-534615"/>
                          </a:stretch>
                        </a:blipFill>
                      </a:tcPr>
                    </a:tc>
                    <a:tc>
                      <a:txBody>
                        <a:bodyPr/>
                        <a:lstStyle/>
                        <a:p>
                          <a:pPr algn="ctr">
                            <a:lnSpc>
                              <a:spcPct val="115000"/>
                            </a:lnSpc>
                            <a:spcAft>
                              <a:spcPts val="0"/>
                            </a:spcAft>
                          </a:pPr>
                          <a:r>
                            <a:rPr lang="es-EC" sz="1800">
                              <a:effectLst/>
                            </a:rPr>
                            <a:t>4,33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800" dirty="0">
                              <a:effectLst/>
                            </a:rPr>
                            <a:t>3,09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dirty="0">
                              <a:effectLst/>
                            </a:rPr>
                            <a:t>3,97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800">
                              <a:effectLst/>
                            </a:rPr>
                            <a:t>3,51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48361">
                    <a:tc>
                      <a:txBody>
                        <a:bodyPr/>
                        <a:lstStyle/>
                        <a:p>
                          <a:endParaRPr lang="es-EC"/>
                        </a:p>
                      </a:txBody>
                      <a:tcPr marL="44450" marR="44450" marT="0" marB="0" anchor="ctr">
                        <a:blipFill rotWithShape="0">
                          <a:blip r:embed="rId2"/>
                          <a:stretch>
                            <a:fillRect l="-221" t="-1212281" r="-177483" b="-387719"/>
                          </a:stretch>
                        </a:blipFill>
                      </a:tcPr>
                    </a:tc>
                    <a:tc>
                      <a:txBody>
                        <a:bodyPr/>
                        <a:lstStyle/>
                        <a:p>
                          <a:pPr algn="ctr">
                            <a:lnSpc>
                              <a:spcPct val="115000"/>
                            </a:lnSpc>
                            <a:spcBef>
                              <a:spcPts val="200"/>
                            </a:spcBef>
                            <a:spcAft>
                              <a:spcPts val="200"/>
                            </a:spcAft>
                          </a:pPr>
                          <a:r>
                            <a:rPr lang="es-EC" sz="1800">
                              <a:effectLst/>
                            </a:rPr>
                            <a:t>71,49</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44,27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dirty="0">
                              <a:effectLst/>
                            </a:rPr>
                            <a:t>92,61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243,52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48361">
                    <a:tc>
                      <a:txBody>
                        <a:bodyPr/>
                        <a:lstStyle/>
                        <a:p>
                          <a:endParaRPr lang="es-EC"/>
                        </a:p>
                      </a:txBody>
                      <a:tcPr marL="44450" marR="44450" marT="0" marB="0" anchor="ctr">
                        <a:blipFill rotWithShape="0">
                          <a:blip r:embed="rId2"/>
                          <a:stretch>
                            <a:fillRect l="-221" t="-1312281" r="-177483" b="-287719"/>
                          </a:stretch>
                        </a:blipFill>
                      </a:tcPr>
                    </a:tc>
                    <a:tc>
                      <a:txBody>
                        <a:bodyPr/>
                        <a:lstStyle/>
                        <a:p>
                          <a:pPr algn="ctr">
                            <a:lnSpc>
                              <a:spcPct val="115000"/>
                            </a:lnSpc>
                            <a:spcBef>
                              <a:spcPts val="200"/>
                            </a:spcBef>
                            <a:spcAft>
                              <a:spcPts val="200"/>
                            </a:spcAft>
                          </a:pPr>
                          <a:r>
                            <a:rPr lang="es-EC" sz="1800">
                              <a:effectLst/>
                            </a:rPr>
                            <a:t>123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123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dirty="0">
                              <a:effectLst/>
                            </a:rPr>
                            <a:t>183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dirty="0">
                              <a:effectLst/>
                            </a:rPr>
                            <a:t>336</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15468">
                    <a:tc>
                      <a:txBody>
                        <a:bodyPr/>
                        <a:lstStyle/>
                        <a:p>
                          <a:endParaRPr lang="es-EC"/>
                        </a:p>
                      </a:txBody>
                      <a:tcPr marL="44450" marR="44450" marT="0" marB="0" anchor="ctr">
                        <a:blipFill rotWithShape="0">
                          <a:blip r:embed="rId2"/>
                          <a:stretch>
                            <a:fillRect l="-221" t="-1548077" r="-177483" b="-215385"/>
                          </a:stretch>
                        </a:blipFill>
                      </a:tcPr>
                    </a:tc>
                    <a:tc>
                      <a:txBody>
                        <a:bodyPr/>
                        <a:lstStyle/>
                        <a:p>
                          <a:pPr algn="ctr">
                            <a:lnSpc>
                              <a:spcPct val="115000"/>
                            </a:lnSpc>
                            <a:spcBef>
                              <a:spcPts val="200"/>
                            </a:spcBef>
                            <a:spcAft>
                              <a:spcPts val="200"/>
                            </a:spcAft>
                          </a:pPr>
                          <a:r>
                            <a:rPr lang="es-EC" sz="1800">
                              <a:effectLst/>
                            </a:rPr>
                            <a:t>58%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36%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a:effectLst/>
                            </a:rPr>
                            <a:t>51%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Bef>
                              <a:spcPts val="200"/>
                            </a:spcBef>
                            <a:spcAft>
                              <a:spcPts val="200"/>
                            </a:spcAft>
                          </a:pPr>
                          <a:r>
                            <a:rPr lang="es-EC" sz="1800" dirty="0">
                              <a:effectLst/>
                            </a:rPr>
                            <a:t>72%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15468">
                    <a:tc>
                      <a:txBody>
                        <a:bodyPr/>
                        <a:lstStyle/>
                        <a:p>
                          <a:pPr>
                            <a:lnSpc>
                              <a:spcPct val="115000"/>
                            </a:lnSpc>
                            <a:spcBef>
                              <a:spcPts val="200"/>
                            </a:spcBef>
                            <a:spcAft>
                              <a:spcPts val="200"/>
                            </a:spcAft>
                          </a:pPr>
                          <a:r>
                            <a:rPr lang="es-EC" sz="1800">
                              <a:effectLst/>
                            </a:rPr>
                            <a:t>Porcentaje de apertura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60%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37%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C" sz="1800">
                              <a:effectLst/>
                            </a:rPr>
                            <a:t>51%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200"/>
                            </a:spcBef>
                            <a:spcAft>
                              <a:spcPts val="200"/>
                            </a:spcAft>
                          </a:pPr>
                          <a:r>
                            <a:rPr lang="es-ES_tradnl" sz="1800" dirty="0">
                              <a:effectLst/>
                            </a:rPr>
                            <a:t>72%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mc:Fallback>
      </mc:AlternateContent>
      <p:pic>
        <p:nvPicPr>
          <p:cNvPr id="5" name="Imagen 4"/>
          <p:cNvPicPr/>
          <p:nvPr/>
        </p:nvPicPr>
        <p:blipFill>
          <a:blip r:embed="rId3"/>
          <a:stretch>
            <a:fillRect/>
          </a:stretch>
        </p:blipFill>
        <p:spPr>
          <a:xfrm>
            <a:off x="7983855" y="3060826"/>
            <a:ext cx="4208145" cy="2920874"/>
          </a:xfrm>
          <a:prstGeom prst="rect">
            <a:avLst/>
          </a:prstGeom>
        </p:spPr>
      </p:pic>
      <p:pic>
        <p:nvPicPr>
          <p:cNvPr id="6" name="Imagen 5"/>
          <p:cNvPicPr/>
          <p:nvPr/>
        </p:nvPicPr>
        <p:blipFill rotWithShape="1">
          <a:blip r:embed="rId4"/>
          <a:srcRect r="33616"/>
          <a:stretch/>
        </p:blipFill>
        <p:spPr>
          <a:xfrm>
            <a:off x="7983855" y="1196022"/>
            <a:ext cx="4089612" cy="1293178"/>
          </a:xfrm>
          <a:prstGeom prst="rect">
            <a:avLst/>
          </a:prstGeom>
        </p:spPr>
      </p:pic>
    </p:spTree>
    <p:extLst>
      <p:ext uri="{BB962C8B-B14F-4D97-AF65-F5344CB8AC3E}">
        <p14:creationId xmlns:p14="http://schemas.microsoft.com/office/powerpoint/2010/main" val="40230044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03510" y="0"/>
            <a:ext cx="7869957" cy="584200"/>
          </a:xfrm>
        </p:spPr>
        <p:txBody>
          <a:bodyPr/>
          <a:lstStyle/>
          <a:p>
            <a:r>
              <a:rPr lang="es-EC" dirty="0" smtClean="0"/>
              <a:t>DIAGNOSTICO DE REDES MATRICES</a:t>
            </a:r>
            <a:endParaRPr lang="es-EC" dirty="0"/>
          </a:p>
        </p:txBody>
      </p:sp>
      <p:pic>
        <p:nvPicPr>
          <p:cNvPr id="6" name="Imagen 5"/>
          <p:cNvPicPr>
            <a:picLocks noChangeAspect="1"/>
          </p:cNvPicPr>
          <p:nvPr/>
        </p:nvPicPr>
        <p:blipFill>
          <a:blip r:embed="rId2"/>
          <a:stretch>
            <a:fillRect/>
          </a:stretch>
        </p:blipFill>
        <p:spPr>
          <a:xfrm>
            <a:off x="0" y="1157902"/>
            <a:ext cx="4219575" cy="5076825"/>
          </a:xfrm>
          <a:prstGeom prst="rect">
            <a:avLst/>
          </a:prstGeom>
        </p:spPr>
      </p:pic>
      <p:graphicFrame>
        <p:nvGraphicFramePr>
          <p:cNvPr id="4" name="Marcador de contenido 3"/>
          <p:cNvGraphicFramePr>
            <a:graphicFrameLocks noGrp="1"/>
          </p:cNvGraphicFramePr>
          <p:nvPr>
            <p:ph idx="1"/>
            <p:extLst>
              <p:ext uri="{D42A27DB-BD31-4B8C-83A1-F6EECF244321}">
                <p14:modId xmlns:p14="http://schemas.microsoft.com/office/powerpoint/2010/main" val="1672063942"/>
              </p:ext>
            </p:extLst>
          </p:nvPr>
        </p:nvGraphicFramePr>
        <p:xfrm>
          <a:off x="4178301" y="2716797"/>
          <a:ext cx="8013699" cy="2880360"/>
        </p:xfrm>
        <a:graphic>
          <a:graphicData uri="http://schemas.openxmlformats.org/drawingml/2006/table">
            <a:tbl>
              <a:tblPr firstRow="1" firstCol="1" bandRow="1">
                <a:tableStyleId>{93296810-A885-4BE3-A3E7-6D5BEEA58F35}</a:tableStyleId>
              </a:tblPr>
              <a:tblGrid>
                <a:gridCol w="2463799"/>
                <a:gridCol w="914400"/>
                <a:gridCol w="1143000"/>
                <a:gridCol w="1081792"/>
                <a:gridCol w="1162141"/>
                <a:gridCol w="1248567"/>
              </a:tblGrid>
              <a:tr h="1017713">
                <a:tc>
                  <a:txBody>
                    <a:bodyPr/>
                    <a:lstStyle/>
                    <a:p>
                      <a:pPr algn="ctr">
                        <a:lnSpc>
                          <a:spcPct val="115000"/>
                        </a:lnSpc>
                        <a:spcBef>
                          <a:spcPts val="600"/>
                        </a:spcBef>
                        <a:spcAft>
                          <a:spcPts val="600"/>
                        </a:spcAft>
                      </a:pPr>
                      <a:r>
                        <a:rPr lang="es-EC" sz="2000" dirty="0">
                          <a:effectLst/>
                        </a:rPr>
                        <a:t>Conducción</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2000">
                          <a:effectLst/>
                        </a:rPr>
                        <a:t>Caudal</a:t>
                      </a:r>
                      <a:endParaRPr lang="es-EC" sz="2000">
                        <a:effectLst/>
                      </a:endParaRPr>
                    </a:p>
                    <a:p>
                      <a:pPr algn="ctr">
                        <a:lnSpc>
                          <a:spcPct val="115000"/>
                        </a:lnSpc>
                        <a:spcAft>
                          <a:spcPts val="0"/>
                        </a:spcAft>
                      </a:pPr>
                      <a:r>
                        <a:rPr lang="es-ES_tradnl" sz="2000">
                          <a:effectLst/>
                        </a:rPr>
                        <a:t>l/s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2000">
                          <a:effectLst/>
                        </a:rPr>
                        <a:t>Presión</a:t>
                      </a:r>
                      <a:endParaRPr lang="es-EC" sz="2000">
                        <a:effectLst/>
                      </a:endParaRPr>
                    </a:p>
                    <a:p>
                      <a:pPr algn="ctr">
                        <a:lnSpc>
                          <a:spcPct val="115000"/>
                        </a:lnSpc>
                        <a:spcAft>
                          <a:spcPts val="0"/>
                        </a:spcAft>
                      </a:pPr>
                      <a:r>
                        <a:rPr lang="es-ES_tradnl" sz="2000">
                          <a:effectLst/>
                        </a:rPr>
                        <a:t>psi</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2000">
                          <a:effectLst/>
                        </a:rPr>
                        <a:t>Perdidas reales</a:t>
                      </a:r>
                      <a:endParaRPr lang="es-EC" sz="2000">
                        <a:effectLst/>
                      </a:endParaRPr>
                    </a:p>
                    <a:p>
                      <a:pPr algn="ctr">
                        <a:lnSpc>
                          <a:spcPct val="115000"/>
                        </a:lnSpc>
                        <a:spcAft>
                          <a:spcPts val="0"/>
                        </a:spcAft>
                      </a:pPr>
                      <a:r>
                        <a:rPr lang="es-ES_tradnl" sz="2000">
                          <a:effectLst/>
                        </a:rPr>
                        <a:t>m</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2000">
                          <a:effectLst/>
                        </a:rPr>
                        <a:t>Perdidas teóricas</a:t>
                      </a:r>
                      <a:endParaRPr lang="es-EC" sz="2000">
                        <a:effectLst/>
                      </a:endParaRPr>
                    </a:p>
                    <a:p>
                      <a:pPr algn="ctr">
                        <a:lnSpc>
                          <a:spcPct val="115000"/>
                        </a:lnSpc>
                        <a:spcAft>
                          <a:spcPts val="0"/>
                        </a:spcAft>
                      </a:pPr>
                      <a:r>
                        <a:rPr lang="es-ES_tradnl" sz="2000">
                          <a:effectLst/>
                        </a:rPr>
                        <a:t>m</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2000">
                          <a:effectLst/>
                        </a:rPr>
                        <a:t>Diferencia</a:t>
                      </a:r>
                      <a:endParaRPr lang="es-EC" sz="2000">
                        <a:effectLst/>
                      </a:endParaRPr>
                    </a:p>
                    <a:p>
                      <a:pPr algn="ctr">
                        <a:lnSpc>
                          <a:spcPct val="115000"/>
                        </a:lnSpc>
                        <a:spcAft>
                          <a:spcPts val="0"/>
                        </a:spcAft>
                      </a:pPr>
                      <a:r>
                        <a:rPr lang="es-ES_tradnl" sz="2000">
                          <a:effectLst/>
                        </a:rPr>
                        <a:t>m</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49225">
                <a:tc>
                  <a:txBody>
                    <a:bodyPr/>
                    <a:lstStyle/>
                    <a:p>
                      <a:pPr>
                        <a:lnSpc>
                          <a:spcPct val="150000"/>
                        </a:lnSpc>
                        <a:spcAft>
                          <a:spcPts val="0"/>
                        </a:spcAft>
                      </a:pPr>
                      <a:r>
                        <a:rPr lang="es-EC" sz="2000">
                          <a:effectLst/>
                        </a:rPr>
                        <a:t>Rosal – Y1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2000">
                          <a:effectLst/>
                        </a:rPr>
                        <a:t>190,2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2000" dirty="0">
                          <a:effectLst/>
                        </a:rPr>
                        <a:t>96</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2000">
                          <a:effectLst/>
                        </a:rPr>
                        <a:t>23,84</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2000">
                          <a:effectLst/>
                        </a:rPr>
                        <a:t>14,44</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2000">
                          <a:effectLst/>
                        </a:rPr>
                        <a:t>9,40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49225">
                <a:tc>
                  <a:txBody>
                    <a:bodyPr/>
                    <a:lstStyle/>
                    <a:p>
                      <a:pPr>
                        <a:lnSpc>
                          <a:spcPct val="150000"/>
                        </a:lnSpc>
                        <a:spcAft>
                          <a:spcPts val="0"/>
                        </a:spcAft>
                      </a:pPr>
                      <a:r>
                        <a:rPr lang="es-EC" sz="2000">
                          <a:effectLst/>
                        </a:rPr>
                        <a:t>Y1 - Constructora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2000">
                          <a:effectLst/>
                        </a:rPr>
                        <a:t>84,0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2000">
                          <a:effectLst/>
                        </a:rPr>
                        <a:t>47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2000">
                          <a:effectLst/>
                        </a:rPr>
                        <a:t>11,27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2000">
                          <a:effectLst/>
                        </a:rPr>
                        <a:t>3,55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2000">
                          <a:effectLst/>
                        </a:rPr>
                        <a:t>7,72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49225">
                <a:tc>
                  <a:txBody>
                    <a:bodyPr/>
                    <a:lstStyle/>
                    <a:p>
                      <a:pPr>
                        <a:lnSpc>
                          <a:spcPct val="150000"/>
                        </a:lnSpc>
                        <a:spcAft>
                          <a:spcPts val="0"/>
                        </a:spcAft>
                      </a:pPr>
                      <a:r>
                        <a:rPr lang="es-EC" sz="2000" dirty="0">
                          <a:effectLst/>
                        </a:rPr>
                        <a:t>Y2 – </a:t>
                      </a:r>
                      <a:r>
                        <a:rPr lang="es-EC" sz="2000" dirty="0" smtClean="0">
                          <a:effectLst/>
                        </a:rPr>
                        <a:t>Victoria</a:t>
                      </a:r>
                      <a:r>
                        <a:rPr lang="es-EC" sz="2000" baseline="0" dirty="0" smtClean="0">
                          <a:effectLst/>
                        </a:rPr>
                        <a:t> de León</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2000">
                          <a:effectLst/>
                        </a:rPr>
                        <a:t>122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2000">
                          <a:effectLst/>
                        </a:rPr>
                        <a:t>19</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2000">
                          <a:effectLst/>
                        </a:rPr>
                        <a:t>26,06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2000">
                          <a:effectLst/>
                        </a:rPr>
                        <a:t>18,91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2000">
                          <a:effectLst/>
                        </a:rPr>
                        <a:t>7,15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49225">
                <a:tc>
                  <a:txBody>
                    <a:bodyPr/>
                    <a:lstStyle/>
                    <a:p>
                      <a:pPr>
                        <a:lnSpc>
                          <a:spcPct val="150000"/>
                        </a:lnSpc>
                        <a:spcAft>
                          <a:spcPts val="0"/>
                        </a:spcAft>
                      </a:pPr>
                      <a:r>
                        <a:rPr lang="es-EC" sz="2000">
                          <a:effectLst/>
                        </a:rPr>
                        <a:t>Y3 – La Isla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2000">
                          <a:effectLst/>
                        </a:rPr>
                        <a:t>40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2000">
                          <a:effectLst/>
                        </a:rPr>
                        <a:t>65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2000">
                          <a:effectLst/>
                        </a:rPr>
                        <a:t>7,67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2000">
                          <a:effectLst/>
                        </a:rPr>
                        <a:t>2,.28</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2000" dirty="0">
                          <a:effectLst/>
                        </a:rPr>
                        <a:t>5,39</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5" name="Imagen 4"/>
          <p:cNvPicPr/>
          <p:nvPr/>
        </p:nvPicPr>
        <p:blipFill>
          <a:blip r:embed="rId3"/>
          <a:stretch>
            <a:fillRect/>
          </a:stretch>
        </p:blipFill>
        <p:spPr>
          <a:xfrm>
            <a:off x="0" y="584200"/>
            <a:ext cx="2024380" cy="1894205"/>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108089834"/>
              </p:ext>
            </p:extLst>
          </p:nvPr>
        </p:nvGraphicFramePr>
        <p:xfrm>
          <a:off x="4219575" y="783689"/>
          <a:ext cx="4446753" cy="361478"/>
        </p:xfrm>
        <a:graphic>
          <a:graphicData uri="http://schemas.openxmlformats.org/drawingml/2006/table">
            <a:tbl>
              <a:tblPr firstRow="1" firstCol="1" bandRow="1">
                <a:tableStyleId>{616DA210-FB5B-4158-B5E0-FEB733F419BA}</a:tableStyleId>
              </a:tblPr>
              <a:tblGrid>
                <a:gridCol w="1340730"/>
                <a:gridCol w="3106023"/>
              </a:tblGrid>
              <a:tr h="361478">
                <a:tc>
                  <a:txBody>
                    <a:bodyPr/>
                    <a:lstStyle/>
                    <a:p>
                      <a:pPr>
                        <a:lnSpc>
                          <a:spcPct val="115000"/>
                        </a:lnSpc>
                        <a:spcAft>
                          <a:spcPts val="0"/>
                        </a:spcAft>
                      </a:pPr>
                      <a:r>
                        <a:rPr lang="es-ES" sz="1600">
                          <a:effectLst/>
                        </a:rPr>
                        <a:t>Equipo: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15000"/>
                        </a:lnSpc>
                        <a:spcAft>
                          <a:spcPts val="0"/>
                        </a:spcAft>
                      </a:pPr>
                      <a:r>
                        <a:rPr lang="es-ES" sz="1600" dirty="0">
                          <a:effectLst/>
                        </a:rPr>
                        <a:t>NIVUS </a:t>
                      </a:r>
                      <a:r>
                        <a:rPr lang="es-ES" sz="1600" dirty="0" err="1">
                          <a:effectLst/>
                        </a:rPr>
                        <a:t>NivuSonic</a:t>
                      </a:r>
                      <a:r>
                        <a:rPr lang="es-ES" sz="1600" dirty="0">
                          <a:effectLst/>
                        </a:rPr>
                        <a:t> CO100P</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7" name="Rectángulo 6"/>
          <p:cNvSpPr/>
          <p:nvPr/>
        </p:nvSpPr>
        <p:spPr>
          <a:xfrm>
            <a:off x="4959413" y="1746316"/>
            <a:ext cx="6157648" cy="400110"/>
          </a:xfrm>
          <a:prstGeom prst="rect">
            <a:avLst/>
          </a:prstGeom>
        </p:spPr>
        <p:txBody>
          <a:bodyPr wrap="none">
            <a:spAutoFit/>
          </a:bodyPr>
          <a:lstStyle/>
          <a:p>
            <a:r>
              <a:rPr lang="es-ES_tradnl" sz="2000" b="1" dirty="0">
                <a:latin typeface="Arial" panose="020B0604020202020204" pitchFamily="34" charset="0"/>
                <a:ea typeface="Calibri" panose="020F0502020204030204" pitchFamily="34" charset="0"/>
                <a:cs typeface="Arial" panose="020B0604020202020204" pitchFamily="34" charset="0"/>
              </a:rPr>
              <a:t>D</a:t>
            </a:r>
            <a:r>
              <a:rPr lang="es-ES_tradnl" sz="2000" b="1" dirty="0" smtClean="0">
                <a:latin typeface="Arial" panose="020B0604020202020204" pitchFamily="34" charset="0"/>
                <a:ea typeface="Calibri" panose="020F0502020204030204" pitchFamily="34" charset="0"/>
                <a:cs typeface="Arial" panose="020B0604020202020204" pitchFamily="34" charset="0"/>
              </a:rPr>
              <a:t>iferencia de caudal entre el Rosal y Y1: 10,98 </a:t>
            </a:r>
            <a:r>
              <a:rPr lang="es-ES_tradnl" sz="2000" b="1" dirty="0">
                <a:latin typeface="Arial" panose="020B0604020202020204" pitchFamily="34" charset="0"/>
                <a:ea typeface="Calibri" panose="020F0502020204030204" pitchFamily="34" charset="0"/>
                <a:cs typeface="Arial" panose="020B0604020202020204" pitchFamily="34" charset="0"/>
              </a:rPr>
              <a:t>l/s</a:t>
            </a:r>
            <a:endParaRPr lang="es-EC"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6291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t>CONCLUSIONES</a:t>
            </a:r>
            <a:endParaRPr lang="es-EC" dirty="0"/>
          </a:p>
        </p:txBody>
      </p:sp>
      <p:sp>
        <p:nvSpPr>
          <p:cNvPr id="5" name="Marcador de contenido 2"/>
          <p:cNvSpPr>
            <a:spLocks noGrp="1"/>
          </p:cNvSpPr>
          <p:nvPr>
            <p:ph idx="1"/>
          </p:nvPr>
        </p:nvSpPr>
        <p:spPr>
          <a:xfrm>
            <a:off x="757084" y="584200"/>
            <a:ext cx="11100513" cy="5564521"/>
          </a:xfrm>
        </p:spPr>
        <p:txBody>
          <a:bodyPr>
            <a:normAutofit/>
          </a:bodyPr>
          <a:lstStyle/>
          <a:p>
            <a:pPr lvl="0" algn="just">
              <a:lnSpc>
                <a:spcPct val="100000"/>
              </a:lnSpc>
              <a:buClr>
                <a:srgbClr val="549E39"/>
              </a:buClr>
            </a:pPr>
            <a:r>
              <a:rPr lang="es-ES" dirty="0" smtClean="0">
                <a:solidFill>
                  <a:prstClr val="black"/>
                </a:solidFill>
              </a:rPr>
              <a:t>La </a:t>
            </a:r>
            <a:r>
              <a:rPr lang="es-ES" dirty="0">
                <a:solidFill>
                  <a:prstClr val="black"/>
                </a:solidFill>
              </a:rPr>
              <a:t>mayor parte de los encuestados cuentan con el servicio de agua potable y se supo que el costo mensual por el servicio no es muy alto comparado con otras ciudades del </a:t>
            </a:r>
            <a:r>
              <a:rPr lang="es-ES" dirty="0" smtClean="0">
                <a:solidFill>
                  <a:prstClr val="black"/>
                </a:solidFill>
              </a:rPr>
              <a:t>país.</a:t>
            </a:r>
          </a:p>
          <a:p>
            <a:pPr lvl="0" algn="just">
              <a:lnSpc>
                <a:spcPct val="100000"/>
              </a:lnSpc>
              <a:buClr>
                <a:srgbClr val="549E39"/>
              </a:buClr>
            </a:pPr>
            <a:r>
              <a:rPr lang="es-ES" dirty="0" smtClean="0">
                <a:solidFill>
                  <a:prstClr val="black"/>
                </a:solidFill>
              </a:rPr>
              <a:t>Los habitantes de las </a:t>
            </a:r>
            <a:r>
              <a:rPr lang="es-ES" dirty="0">
                <a:solidFill>
                  <a:prstClr val="black"/>
                </a:solidFill>
              </a:rPr>
              <a:t>zonas altas, opina que si tiene problemas ya que muchas veces no es suficiente la cantidad de agua que llega a sus casas o que en ocasiones hay interrupciones con el servicio que puede durar de uno a dos días. </a:t>
            </a:r>
            <a:endParaRPr lang="es-ES" dirty="0" smtClean="0">
              <a:solidFill>
                <a:prstClr val="black"/>
              </a:solidFill>
            </a:endParaRPr>
          </a:p>
          <a:p>
            <a:pPr lvl="0" algn="just">
              <a:lnSpc>
                <a:spcPct val="100000"/>
              </a:lnSpc>
              <a:buClr>
                <a:srgbClr val="549E39"/>
              </a:buClr>
            </a:pPr>
            <a:r>
              <a:rPr lang="es-ES" dirty="0" smtClean="0">
                <a:solidFill>
                  <a:prstClr val="black"/>
                </a:solidFill>
              </a:rPr>
              <a:t>La red de distribución ha creciendo </a:t>
            </a:r>
            <a:r>
              <a:rPr lang="es-ES" dirty="0">
                <a:solidFill>
                  <a:prstClr val="black"/>
                </a:solidFill>
              </a:rPr>
              <a:t>desordenadamente, </a:t>
            </a:r>
            <a:r>
              <a:rPr lang="es-ES" dirty="0" smtClean="0">
                <a:solidFill>
                  <a:prstClr val="black"/>
                </a:solidFill>
              </a:rPr>
              <a:t>causando </a:t>
            </a:r>
            <a:r>
              <a:rPr lang="es-ES" dirty="0">
                <a:solidFill>
                  <a:prstClr val="black"/>
                </a:solidFill>
              </a:rPr>
              <a:t>que haya dos e incluso tres tuberías que pasen por la misma calle, esto se debe a que el municipio con el afán de resolver los problemas de distribución de agua, ha ido aumentando tuberías a la red, y en la mayoría de los casos </a:t>
            </a:r>
            <a:r>
              <a:rPr lang="es-ES" dirty="0" smtClean="0">
                <a:solidFill>
                  <a:prstClr val="black"/>
                </a:solidFill>
              </a:rPr>
              <a:t>sobredimensionadas.</a:t>
            </a:r>
            <a:endParaRPr lang="es-ES" dirty="0" smtClean="0">
              <a:solidFill>
                <a:prstClr val="black"/>
              </a:solidFill>
            </a:endParaRPr>
          </a:p>
          <a:p>
            <a:pPr lvl="0" algn="just">
              <a:lnSpc>
                <a:spcPct val="100000"/>
              </a:lnSpc>
              <a:buClr>
                <a:srgbClr val="549E39"/>
              </a:buClr>
            </a:pPr>
            <a:endParaRPr lang="es-ES" dirty="0" smtClean="0">
              <a:solidFill>
                <a:prstClr val="black"/>
              </a:solidFill>
            </a:endParaRPr>
          </a:p>
        </p:txBody>
      </p:sp>
    </p:spTree>
    <p:extLst>
      <p:ext uri="{BB962C8B-B14F-4D97-AF65-F5344CB8AC3E}">
        <p14:creationId xmlns:p14="http://schemas.microsoft.com/office/powerpoint/2010/main" val="9141326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t>CONCLUSIONES</a:t>
            </a:r>
            <a:endParaRPr lang="es-EC" dirty="0"/>
          </a:p>
        </p:txBody>
      </p:sp>
      <p:sp>
        <p:nvSpPr>
          <p:cNvPr id="11" name="Marcador de contenido 2"/>
          <p:cNvSpPr>
            <a:spLocks noGrp="1"/>
          </p:cNvSpPr>
          <p:nvPr>
            <p:ph idx="1"/>
          </p:nvPr>
        </p:nvSpPr>
        <p:spPr>
          <a:xfrm>
            <a:off x="825323" y="836278"/>
            <a:ext cx="11100513" cy="5564521"/>
          </a:xfrm>
        </p:spPr>
        <p:txBody>
          <a:bodyPr>
            <a:normAutofit/>
          </a:bodyPr>
          <a:lstStyle/>
          <a:p>
            <a:pPr algn="just">
              <a:lnSpc>
                <a:spcPct val="100000"/>
              </a:lnSpc>
              <a:buClr>
                <a:srgbClr val="549E39"/>
              </a:buClr>
            </a:pPr>
            <a:r>
              <a:rPr lang="es-EC" dirty="0" smtClean="0"/>
              <a:t>De </a:t>
            </a:r>
            <a:r>
              <a:rPr lang="es-EC" dirty="0"/>
              <a:t>la modelación </a:t>
            </a:r>
            <a:r>
              <a:rPr lang="es-EC" dirty="0" smtClean="0"/>
              <a:t>se </a:t>
            </a:r>
            <a:r>
              <a:rPr lang="es-EC" dirty="0"/>
              <a:t>concluye que se ha logrado la optimización de la zona alta central y la zona baja mediante la sectorización y que esta facilitara un mejor control en las redes mediante las estructuras de control. </a:t>
            </a:r>
            <a:endParaRPr lang="es-EC" dirty="0" smtClean="0"/>
          </a:p>
          <a:p>
            <a:pPr algn="just">
              <a:lnSpc>
                <a:spcPct val="100000"/>
              </a:lnSpc>
              <a:buClr>
                <a:srgbClr val="549E39"/>
              </a:buClr>
            </a:pPr>
            <a:r>
              <a:rPr lang="es-ES_tradnl" dirty="0"/>
              <a:t>Mediante las válvulas reguladoras de presión se ha </a:t>
            </a:r>
            <a:r>
              <a:rPr lang="es-ES_tradnl" dirty="0" smtClean="0"/>
              <a:t>logrado </a:t>
            </a:r>
            <a:r>
              <a:rPr lang="es-ES_tradnl" dirty="0"/>
              <a:t>tener presiones dentro de los rangos de 15 a 45 </a:t>
            </a:r>
            <a:r>
              <a:rPr lang="es-ES_tradnl" dirty="0" err="1"/>
              <a:t>m.c.a</a:t>
            </a:r>
            <a:r>
              <a:rPr lang="es-ES_tradnl" dirty="0"/>
              <a:t>, esto garantiza un buen funcionamiento de la red.</a:t>
            </a:r>
            <a:r>
              <a:rPr lang="es-EC" dirty="0"/>
              <a:t> </a:t>
            </a:r>
            <a:endParaRPr lang="es-EC" dirty="0" smtClean="0"/>
          </a:p>
          <a:p>
            <a:pPr algn="just">
              <a:lnSpc>
                <a:spcPct val="100000"/>
              </a:lnSpc>
              <a:buClr>
                <a:srgbClr val="549E39"/>
              </a:buClr>
            </a:pPr>
            <a:r>
              <a:rPr lang="es-EC" dirty="0" smtClean="0"/>
              <a:t>En </a:t>
            </a:r>
            <a:r>
              <a:rPr lang="es-EC" dirty="0"/>
              <a:t>las redes analizadas l</a:t>
            </a:r>
            <a:r>
              <a:rPr lang="es-EC" dirty="0" smtClean="0"/>
              <a:t>a velocidad no </a:t>
            </a:r>
            <a:r>
              <a:rPr lang="es-EC" dirty="0"/>
              <a:t>superan los 3 m/s, lo que garantiza que no existirán futuros daños en las tuberías debido a la erosión de las mismas. </a:t>
            </a:r>
          </a:p>
          <a:p>
            <a:pPr algn="just">
              <a:lnSpc>
                <a:spcPct val="100000"/>
              </a:lnSpc>
              <a:buClr>
                <a:srgbClr val="549E39"/>
              </a:buClr>
            </a:pPr>
            <a:endParaRPr lang="es-EC" dirty="0"/>
          </a:p>
        </p:txBody>
      </p:sp>
    </p:spTree>
    <p:extLst>
      <p:ext uri="{BB962C8B-B14F-4D97-AF65-F5344CB8AC3E}">
        <p14:creationId xmlns:p14="http://schemas.microsoft.com/office/powerpoint/2010/main" val="6284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t>CONCLUSIONES</a:t>
            </a:r>
            <a:endParaRPr lang="es-EC" dirty="0"/>
          </a:p>
        </p:txBody>
      </p:sp>
      <p:sp>
        <p:nvSpPr>
          <p:cNvPr id="4" name="Marcador de contenido 2"/>
          <p:cNvSpPr>
            <a:spLocks noGrp="1"/>
          </p:cNvSpPr>
          <p:nvPr>
            <p:ph idx="1"/>
          </p:nvPr>
        </p:nvSpPr>
        <p:spPr/>
        <p:txBody>
          <a:bodyPr>
            <a:normAutofit/>
          </a:bodyPr>
          <a:lstStyle/>
          <a:p>
            <a:pPr lvl="0" algn="just">
              <a:lnSpc>
                <a:spcPct val="100000"/>
              </a:lnSpc>
              <a:buClr>
                <a:srgbClr val="549E39"/>
              </a:buClr>
            </a:pPr>
            <a:r>
              <a:rPr lang="es-ES" dirty="0" smtClean="0"/>
              <a:t>Del </a:t>
            </a:r>
            <a:r>
              <a:rPr lang="es-ES" dirty="0"/>
              <a:t>diagnóstico de las conducciones matrices de distribución </a:t>
            </a:r>
            <a:r>
              <a:rPr lang="es-ES" dirty="0" smtClean="0"/>
              <a:t>, se concluye </a:t>
            </a:r>
            <a:r>
              <a:rPr lang="es-ES" dirty="0"/>
              <a:t>que </a:t>
            </a:r>
            <a:r>
              <a:rPr lang="es-ES" dirty="0" smtClean="0"/>
              <a:t>estas</a:t>
            </a:r>
            <a:r>
              <a:rPr lang="es-ES" dirty="0" smtClean="0"/>
              <a:t> </a:t>
            </a:r>
            <a:r>
              <a:rPr lang="es-ES" dirty="0"/>
              <a:t>tuberías presentan fugas o disponen de tomas clandestinas que reducen el caudal en una magnitud que está en el rango de 10 l/s, y se pudo definir que las pérdidas de carga reales son mucho mayores que las perdidas teóricas. </a:t>
            </a:r>
            <a:endParaRPr lang="es-ES" dirty="0" smtClean="0"/>
          </a:p>
          <a:p>
            <a:pPr lvl="0" algn="just">
              <a:lnSpc>
                <a:spcPct val="100000"/>
              </a:lnSpc>
              <a:buClr>
                <a:srgbClr val="549E39"/>
              </a:buClr>
            </a:pPr>
            <a:r>
              <a:rPr lang="es-ES" dirty="0" smtClean="0"/>
              <a:t>Al </a:t>
            </a:r>
            <a:r>
              <a:rPr lang="es-ES" dirty="0"/>
              <a:t>modelar las conducciones matrices de distribución que van a cada tanque de almacenamiento, se pudo ver que teóricamente cada ramal podría manejar caudales mayores a los </a:t>
            </a:r>
            <a:r>
              <a:rPr lang="es-ES" dirty="0" smtClean="0"/>
              <a:t>indicados, </a:t>
            </a:r>
            <a:r>
              <a:rPr lang="es-ES" dirty="0"/>
              <a:t>por lo que se comprobó que las conducciones están en capacidad de transportar el caudal máximo diario hasta el final de periodo de diseño (año 2043). </a:t>
            </a:r>
            <a:endParaRPr lang="es-EC" dirty="0"/>
          </a:p>
        </p:txBody>
      </p:sp>
    </p:spTree>
    <p:extLst>
      <p:ext uri="{BB962C8B-B14F-4D97-AF65-F5344CB8AC3E}">
        <p14:creationId xmlns:p14="http://schemas.microsoft.com/office/powerpoint/2010/main" val="26692845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t>RECOMENDACIONES</a:t>
            </a:r>
            <a:endParaRPr lang="es-EC" dirty="0"/>
          </a:p>
        </p:txBody>
      </p:sp>
      <p:sp>
        <p:nvSpPr>
          <p:cNvPr id="4" name="Marcador de contenido 2"/>
          <p:cNvSpPr>
            <a:spLocks noGrp="1"/>
          </p:cNvSpPr>
          <p:nvPr>
            <p:ph idx="1"/>
          </p:nvPr>
        </p:nvSpPr>
        <p:spPr>
          <a:xfrm>
            <a:off x="769962" y="828014"/>
            <a:ext cx="11082867" cy="5248275"/>
          </a:xfrm>
        </p:spPr>
        <p:txBody>
          <a:bodyPr>
            <a:normAutofit/>
          </a:bodyPr>
          <a:lstStyle/>
          <a:p>
            <a:pPr lvl="0" algn="just">
              <a:lnSpc>
                <a:spcPct val="100000"/>
              </a:lnSpc>
              <a:buClr>
                <a:srgbClr val="549E39"/>
              </a:buClr>
            </a:pPr>
            <a:r>
              <a:rPr lang="es-ES" sz="2600" dirty="0" smtClean="0"/>
              <a:t>Plantear </a:t>
            </a:r>
            <a:r>
              <a:rPr lang="es-ES" sz="2600" dirty="0"/>
              <a:t>campañas de concientización del uso del agua, ya que se pudo ver que los habitantes tienden a derrochar el recurso</a:t>
            </a:r>
            <a:r>
              <a:rPr lang="es-ES" sz="2600" dirty="0" smtClean="0"/>
              <a:t>.</a:t>
            </a:r>
          </a:p>
          <a:p>
            <a:pPr lvl="0" algn="just">
              <a:lnSpc>
                <a:spcPct val="100000"/>
              </a:lnSpc>
              <a:buClr>
                <a:srgbClr val="549E39"/>
              </a:buClr>
            </a:pPr>
            <a:r>
              <a:rPr lang="es-ES" sz="2600" dirty="0" smtClean="0"/>
              <a:t>Se </a:t>
            </a:r>
            <a:r>
              <a:rPr lang="es-ES" sz="2600" dirty="0"/>
              <a:t>debe colocar macro medidores de flujo al comienzo de cada una de las redes seccionadas, para tener un control de los consumos de cada sector, esto sirve para la rápida detección de fugas que se pueden presentar en cada una de las redes. </a:t>
            </a:r>
          </a:p>
          <a:p>
            <a:pPr lvl="0" algn="just">
              <a:lnSpc>
                <a:spcPct val="100000"/>
              </a:lnSpc>
              <a:buClr>
                <a:srgbClr val="549E39"/>
              </a:buClr>
            </a:pPr>
            <a:r>
              <a:rPr lang="es-ES" sz="2600" dirty="0" smtClean="0"/>
              <a:t>EMAPAST </a:t>
            </a:r>
            <a:r>
              <a:rPr lang="es-ES" sz="2600" dirty="0"/>
              <a:t>debe realizar un trabajo de detección de las acometidas clandestinas </a:t>
            </a:r>
            <a:r>
              <a:rPr lang="es-ES" sz="2600" dirty="0" smtClean="0"/>
              <a:t>y </a:t>
            </a:r>
            <a:r>
              <a:rPr lang="es-ES" sz="2600" dirty="0"/>
              <a:t>el arreglo de fugas para evitar las pérdidas de agua potable que </a:t>
            </a:r>
            <a:r>
              <a:rPr lang="es-ES" sz="2600" dirty="0" smtClean="0"/>
              <a:t>actualmente existen.</a:t>
            </a:r>
            <a:endParaRPr lang="es-ES" sz="2600" dirty="0"/>
          </a:p>
        </p:txBody>
      </p:sp>
    </p:spTree>
    <p:extLst>
      <p:ext uri="{BB962C8B-B14F-4D97-AF65-F5344CB8AC3E}">
        <p14:creationId xmlns:p14="http://schemas.microsoft.com/office/powerpoint/2010/main" val="5038712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4" name="Marcador de contenido 3"/>
          <p:cNvSpPr>
            <a:spLocks noGrp="1"/>
          </p:cNvSpPr>
          <p:nvPr>
            <p:ph idx="1"/>
          </p:nvPr>
        </p:nvSpPr>
        <p:spPr>
          <a:xfrm>
            <a:off x="1392895" y="1827952"/>
            <a:ext cx="9767417" cy="2391424"/>
          </a:xfrm>
          <a:prstGeom prst="rect">
            <a:avLst/>
          </a:prstGeom>
          <a:noFill/>
          <a:ln>
            <a:noFill/>
          </a:ln>
        </p:spPr>
        <p:txBody>
          <a:bodyPr wrap="none" lIns="91440" tIns="45720" rIns="91440" bIns="45720">
            <a:spAutoFit/>
          </a:bodyPr>
          <a:lstStyle/>
          <a:p>
            <a:pPr marL="0" indent="0" algn="ctr">
              <a:buNone/>
            </a:pPr>
            <a:r>
              <a:rPr lang="es-ES" sz="16600" dirty="0" smtClean="0">
                <a:ln w="0"/>
                <a:solidFill>
                  <a:schemeClr val="accent6">
                    <a:lumMod val="75000"/>
                  </a:schemeClr>
                </a:solidFill>
                <a:effectLst>
                  <a:reflection blurRad="6350" stA="53000" endA="300" endPos="35500" dir="5400000" sy="-90000" algn="bl" rotWithShape="0"/>
                </a:effectLst>
              </a:rPr>
              <a:t>GRACIAS</a:t>
            </a:r>
            <a:endParaRPr lang="es-ES" sz="16600" dirty="0">
              <a:ln w="0"/>
              <a:solidFill>
                <a:schemeClr val="accent6">
                  <a:lumMod val="75000"/>
                </a:schemeClr>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1016608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t>OBJETIVOS</a:t>
            </a:r>
            <a:endParaRPr lang="es-EC" dirty="0"/>
          </a:p>
        </p:txBody>
      </p:sp>
      <p:sp>
        <p:nvSpPr>
          <p:cNvPr id="3" name="Marcador de contenido 2"/>
          <p:cNvSpPr>
            <a:spLocks noGrp="1"/>
          </p:cNvSpPr>
          <p:nvPr>
            <p:ph idx="1"/>
          </p:nvPr>
        </p:nvSpPr>
        <p:spPr/>
        <p:txBody>
          <a:bodyPr>
            <a:normAutofit/>
          </a:bodyPr>
          <a:lstStyle/>
          <a:p>
            <a:pPr marL="0" indent="0">
              <a:buNone/>
            </a:pPr>
            <a:endParaRPr lang="es-EC" sz="3200" b="1" dirty="0" smtClean="0"/>
          </a:p>
          <a:p>
            <a:pPr marL="457200" lvl="1" indent="0">
              <a:buNone/>
            </a:pPr>
            <a:endParaRPr lang="es-EC" sz="2800" b="1" dirty="0"/>
          </a:p>
          <a:p>
            <a:pPr marL="0" indent="0">
              <a:buNone/>
            </a:pPr>
            <a:r>
              <a:rPr lang="es-EC" b="1" dirty="0" smtClean="0"/>
              <a:t>OBJETIVO GENERAL</a:t>
            </a:r>
          </a:p>
          <a:p>
            <a:pPr marL="0" indent="0">
              <a:buNone/>
            </a:pPr>
            <a:endParaRPr lang="es-EC" b="1" dirty="0" smtClean="0"/>
          </a:p>
          <a:p>
            <a:pPr lvl="0" algn="just">
              <a:buClr>
                <a:srgbClr val="549E39"/>
              </a:buClr>
            </a:pPr>
            <a:r>
              <a:rPr lang="es-ES" dirty="0">
                <a:solidFill>
                  <a:prstClr val="black"/>
                </a:solidFill>
              </a:rPr>
              <a:t>Mejorar el sistema de distribución de agua potable de la zona central de la ciudad del Puyo, mediante el control de caudales y la reducción de pérdidas de agua, con la finalidad de satisfacer la demanda de su población.</a:t>
            </a:r>
          </a:p>
          <a:p>
            <a:pPr marL="0" indent="0">
              <a:buNone/>
            </a:pPr>
            <a:endParaRPr lang="es-EC" b="1" dirty="0" smtClean="0"/>
          </a:p>
          <a:p>
            <a:pPr marL="0" lvl="0" indent="0">
              <a:buNone/>
            </a:pPr>
            <a:endParaRPr lang="es-EC" dirty="0">
              <a:solidFill>
                <a:prstClr val="black"/>
              </a:solidFill>
              <a:latin typeface="Calibri" panose="020F0502020204030204"/>
              <a:cs typeface="+mn-cs"/>
            </a:endParaRPr>
          </a:p>
          <a:p>
            <a:pPr marL="0" indent="0">
              <a:buNone/>
            </a:pPr>
            <a:endParaRPr lang="es-EC" b="1" dirty="0" smtClean="0"/>
          </a:p>
          <a:p>
            <a:pPr marL="914400" lvl="2" indent="0">
              <a:buNone/>
            </a:pPr>
            <a:endParaRPr lang="es-EC" sz="2400" b="1" dirty="0"/>
          </a:p>
          <a:p>
            <a:pPr marL="0" indent="0">
              <a:buNone/>
            </a:pPr>
            <a:endParaRPr lang="es-EC" dirty="0"/>
          </a:p>
        </p:txBody>
      </p:sp>
    </p:spTree>
    <p:extLst>
      <p:ext uri="{BB962C8B-B14F-4D97-AF65-F5344CB8AC3E}">
        <p14:creationId xmlns:p14="http://schemas.microsoft.com/office/powerpoint/2010/main" val="1834553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a:xfrm>
            <a:off x="838202" y="746126"/>
            <a:ext cx="11100513" cy="5564521"/>
          </a:xfrm>
        </p:spPr>
        <p:txBody>
          <a:bodyPr>
            <a:normAutofit lnSpcReduction="10000"/>
          </a:bodyPr>
          <a:lstStyle/>
          <a:p>
            <a:pPr marL="0" lvl="0" indent="0">
              <a:buNone/>
            </a:pPr>
            <a:r>
              <a:rPr lang="es-EC" b="1" dirty="0" smtClean="0">
                <a:solidFill>
                  <a:prstClr val="black"/>
                </a:solidFill>
              </a:rPr>
              <a:t>OBJETIVOS ESPECÍFICOS</a:t>
            </a:r>
            <a:endParaRPr lang="es-EC" b="1" dirty="0">
              <a:solidFill>
                <a:prstClr val="black"/>
              </a:solidFill>
            </a:endParaRPr>
          </a:p>
          <a:p>
            <a:pPr lvl="0" algn="just">
              <a:lnSpc>
                <a:spcPct val="100000"/>
              </a:lnSpc>
              <a:buClr>
                <a:srgbClr val="549E39"/>
              </a:buClr>
            </a:pPr>
            <a:r>
              <a:rPr lang="es-ES" dirty="0" smtClean="0">
                <a:solidFill>
                  <a:prstClr val="black"/>
                </a:solidFill>
              </a:rPr>
              <a:t>Analizar </a:t>
            </a:r>
            <a:r>
              <a:rPr lang="es-ES" dirty="0">
                <a:solidFill>
                  <a:prstClr val="black"/>
                </a:solidFill>
              </a:rPr>
              <a:t>la sectorización de la red de distribución para garantizar el abastecimiento a las zonas altas</a:t>
            </a:r>
            <a:r>
              <a:rPr lang="es-ES" dirty="0" smtClean="0">
                <a:solidFill>
                  <a:prstClr val="black"/>
                </a:solidFill>
              </a:rPr>
              <a:t>.</a:t>
            </a:r>
          </a:p>
          <a:p>
            <a:pPr lvl="0" algn="just">
              <a:lnSpc>
                <a:spcPct val="100000"/>
              </a:lnSpc>
              <a:buClr>
                <a:srgbClr val="549E39"/>
              </a:buClr>
            </a:pPr>
            <a:r>
              <a:rPr lang="es-ES" dirty="0" smtClean="0">
                <a:solidFill>
                  <a:prstClr val="black"/>
                </a:solidFill>
              </a:rPr>
              <a:t>Simular </a:t>
            </a:r>
            <a:r>
              <a:rPr lang="es-ES" dirty="0">
                <a:solidFill>
                  <a:prstClr val="black"/>
                </a:solidFill>
              </a:rPr>
              <a:t>matemáticamente mediante programas computacionales el funcionamiento de la red de </a:t>
            </a:r>
            <a:r>
              <a:rPr lang="es-ES" dirty="0" smtClean="0">
                <a:solidFill>
                  <a:prstClr val="black"/>
                </a:solidFill>
              </a:rPr>
              <a:t>distribución. </a:t>
            </a:r>
            <a:endParaRPr lang="es-ES" dirty="0" smtClean="0">
              <a:solidFill>
                <a:prstClr val="black"/>
              </a:solidFill>
            </a:endParaRPr>
          </a:p>
          <a:p>
            <a:pPr lvl="0" algn="just">
              <a:lnSpc>
                <a:spcPct val="100000"/>
              </a:lnSpc>
              <a:buClr>
                <a:srgbClr val="549E39"/>
              </a:buClr>
            </a:pPr>
            <a:r>
              <a:rPr lang="es-ES" dirty="0" smtClean="0">
                <a:solidFill>
                  <a:prstClr val="black"/>
                </a:solidFill>
              </a:rPr>
              <a:t>Dimensionar </a:t>
            </a:r>
            <a:r>
              <a:rPr lang="es-ES" dirty="0">
                <a:solidFill>
                  <a:prstClr val="black"/>
                </a:solidFill>
              </a:rPr>
              <a:t>las redes matrices de distribución a los sectores de la ciudad, para un mejor control de pérdidas</a:t>
            </a:r>
            <a:r>
              <a:rPr lang="es-ES" dirty="0" smtClean="0">
                <a:solidFill>
                  <a:prstClr val="black"/>
                </a:solidFill>
              </a:rPr>
              <a:t>.</a:t>
            </a:r>
          </a:p>
          <a:p>
            <a:pPr algn="just">
              <a:lnSpc>
                <a:spcPct val="100000"/>
              </a:lnSpc>
              <a:buClr>
                <a:srgbClr val="549E39"/>
              </a:buClr>
            </a:pPr>
            <a:r>
              <a:rPr lang="es-ES" dirty="0">
                <a:solidFill>
                  <a:prstClr val="black"/>
                </a:solidFill>
              </a:rPr>
              <a:t> </a:t>
            </a:r>
            <a:r>
              <a:rPr lang="es-ES" dirty="0" smtClean="0">
                <a:solidFill>
                  <a:prstClr val="black"/>
                </a:solidFill>
              </a:rPr>
              <a:t>Dimensionar </a:t>
            </a:r>
            <a:r>
              <a:rPr lang="es-ES" dirty="0">
                <a:solidFill>
                  <a:prstClr val="black"/>
                </a:solidFill>
              </a:rPr>
              <a:t>las estructuras de control de caudales para la entrega de agua a los tanques de reserva. </a:t>
            </a:r>
            <a:endParaRPr lang="es-ES" dirty="0" smtClean="0">
              <a:solidFill>
                <a:prstClr val="black"/>
              </a:solidFill>
            </a:endParaRPr>
          </a:p>
          <a:p>
            <a:pPr algn="just">
              <a:lnSpc>
                <a:spcPct val="100000"/>
              </a:lnSpc>
              <a:buClr>
                <a:srgbClr val="549E39"/>
              </a:buClr>
            </a:pPr>
            <a:r>
              <a:rPr lang="es-EC" dirty="0" smtClean="0"/>
              <a:t>Diagnosticar </a:t>
            </a:r>
            <a:r>
              <a:rPr lang="es-EC" dirty="0"/>
              <a:t>el funcionamiento de las conducciones matrices de distribución de agua desde las plantas de tratamiento hasta los tanques de reserva.</a:t>
            </a:r>
          </a:p>
          <a:p>
            <a:pPr algn="just">
              <a:lnSpc>
                <a:spcPct val="100000"/>
              </a:lnSpc>
              <a:buClr>
                <a:srgbClr val="549E39"/>
              </a:buClr>
            </a:pPr>
            <a:endParaRPr lang="es-ES" dirty="0" smtClean="0">
              <a:solidFill>
                <a:prstClr val="black"/>
              </a:solidFill>
            </a:endParaRPr>
          </a:p>
          <a:p>
            <a:pPr lvl="0" algn="just">
              <a:lnSpc>
                <a:spcPct val="100000"/>
              </a:lnSpc>
              <a:buClr>
                <a:srgbClr val="549E39"/>
              </a:buClr>
            </a:pPr>
            <a:endParaRPr lang="es-EC" dirty="0"/>
          </a:p>
        </p:txBody>
      </p:sp>
    </p:spTree>
    <p:extLst>
      <p:ext uri="{BB962C8B-B14F-4D97-AF65-F5344CB8AC3E}">
        <p14:creationId xmlns:p14="http://schemas.microsoft.com/office/powerpoint/2010/main" val="2402899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65245" y="584200"/>
            <a:ext cx="11082867" cy="5248275"/>
          </a:xfrm>
        </p:spPr>
        <p:txBody>
          <a:bodyPr/>
          <a:lstStyle/>
          <a:p>
            <a:pPr marL="0" indent="0">
              <a:buNone/>
            </a:pPr>
            <a:r>
              <a:rPr lang="es-EC" dirty="0" smtClean="0"/>
              <a:t>POBLACIÓN </a:t>
            </a:r>
            <a:endParaRPr lang="es-EC" dirty="0"/>
          </a:p>
        </p:txBody>
      </p:sp>
      <p:sp>
        <p:nvSpPr>
          <p:cNvPr id="4" name="Título 1"/>
          <p:cNvSpPr>
            <a:spLocks noGrp="1"/>
          </p:cNvSpPr>
          <p:nvPr>
            <p:ph type="title"/>
          </p:nvPr>
        </p:nvSpPr>
        <p:spPr/>
        <p:txBody>
          <a:bodyPr/>
          <a:lstStyle/>
          <a:p>
            <a:pPr algn="r"/>
            <a:r>
              <a:rPr lang="es-EC" dirty="0" smtClean="0"/>
              <a:t>SITUACIÓN ACTUAL</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2297662293"/>
              </p:ext>
            </p:extLst>
          </p:nvPr>
        </p:nvGraphicFramePr>
        <p:xfrm>
          <a:off x="543170" y="1855457"/>
          <a:ext cx="6759027" cy="2006859"/>
        </p:xfrm>
        <a:graphic>
          <a:graphicData uri="http://schemas.openxmlformats.org/drawingml/2006/table">
            <a:tbl>
              <a:tblPr firstRow="1" firstCol="1" bandRow="1">
                <a:tableStyleId>{93296810-A885-4BE3-A3E7-6D5BEEA58F35}</a:tableStyleId>
              </a:tblPr>
              <a:tblGrid>
                <a:gridCol w="1543019"/>
                <a:gridCol w="1304002"/>
                <a:gridCol w="1304002"/>
                <a:gridCol w="1304002"/>
                <a:gridCol w="1304002"/>
              </a:tblGrid>
              <a:tr h="993840">
                <a:tc>
                  <a:txBody>
                    <a:bodyPr/>
                    <a:lstStyle/>
                    <a:p>
                      <a:pPr algn="ctr">
                        <a:lnSpc>
                          <a:spcPct val="115000"/>
                        </a:lnSpc>
                        <a:spcAft>
                          <a:spcPts val="0"/>
                        </a:spcAft>
                      </a:pPr>
                      <a:r>
                        <a:rPr lang="es-EC" sz="1800" dirty="0">
                          <a:effectLst/>
                        </a:rPr>
                        <a:t>Año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dirty="0">
                          <a:effectLst/>
                        </a:rPr>
                        <a:t>Población</a:t>
                      </a:r>
                      <a:endParaRPr lang="es-EC" sz="1600" dirty="0">
                        <a:effectLst/>
                      </a:endParaRPr>
                    </a:p>
                    <a:p>
                      <a:pPr algn="ctr">
                        <a:lnSpc>
                          <a:spcPct val="115000"/>
                        </a:lnSpc>
                        <a:spcAft>
                          <a:spcPts val="0"/>
                        </a:spcAft>
                      </a:pPr>
                      <a:r>
                        <a:rPr lang="es-EC" sz="1800" dirty="0">
                          <a:effectLst/>
                        </a:rPr>
                        <a:t>urbana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Población</a:t>
                      </a:r>
                      <a:endParaRPr lang="es-EC" sz="1600">
                        <a:effectLst/>
                      </a:endParaRPr>
                    </a:p>
                    <a:p>
                      <a:pPr algn="ctr">
                        <a:lnSpc>
                          <a:spcPct val="115000"/>
                        </a:lnSpc>
                        <a:spcAft>
                          <a:spcPts val="0"/>
                        </a:spcAft>
                      </a:pPr>
                      <a:r>
                        <a:rPr lang="es-EC" sz="1800">
                          <a:effectLst/>
                        </a:rPr>
                        <a:t>rural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Población total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Tasa de crecimiento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7673">
                <a:tc>
                  <a:txBody>
                    <a:bodyPr/>
                    <a:lstStyle/>
                    <a:p>
                      <a:pPr algn="ctr">
                        <a:lnSpc>
                          <a:spcPct val="115000"/>
                        </a:lnSpc>
                        <a:spcAft>
                          <a:spcPts val="0"/>
                        </a:spcAft>
                      </a:pPr>
                      <a:r>
                        <a:rPr lang="es-EC" sz="1800">
                          <a:effectLst/>
                        </a:rPr>
                        <a:t>1990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14.438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1.125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15.563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7673">
                <a:tc>
                  <a:txBody>
                    <a:bodyPr/>
                    <a:lstStyle/>
                    <a:p>
                      <a:pPr algn="ctr">
                        <a:lnSpc>
                          <a:spcPct val="115000"/>
                        </a:lnSpc>
                        <a:spcAft>
                          <a:spcPts val="0"/>
                        </a:spcAft>
                      </a:pPr>
                      <a:r>
                        <a:rPr lang="es-EC" sz="1800">
                          <a:effectLst/>
                        </a:rPr>
                        <a:t>2001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24.432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1.533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25.965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4,65%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7673">
                <a:tc>
                  <a:txBody>
                    <a:bodyPr/>
                    <a:lstStyle/>
                    <a:p>
                      <a:pPr algn="ctr">
                        <a:lnSpc>
                          <a:spcPct val="115000"/>
                        </a:lnSpc>
                        <a:spcAft>
                          <a:spcPts val="0"/>
                        </a:spcAft>
                      </a:pPr>
                      <a:r>
                        <a:rPr lang="es-EC" sz="1800">
                          <a:effectLst/>
                        </a:rPr>
                        <a:t>2010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33.557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3.102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36.659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dirty="0">
                          <a:effectLst/>
                        </a:rPr>
                        <a:t>3,83%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Rectángulo 5"/>
          <p:cNvSpPr/>
          <p:nvPr/>
        </p:nvSpPr>
        <p:spPr>
          <a:xfrm>
            <a:off x="534741" y="3862316"/>
            <a:ext cx="7297003" cy="376578"/>
          </a:xfrm>
          <a:prstGeom prst="rect">
            <a:avLst/>
          </a:prstGeom>
        </p:spPr>
        <p:txBody>
          <a:bodyPr wrap="square">
            <a:spAutoFit/>
          </a:bodyPr>
          <a:lstStyle/>
          <a:p>
            <a:pPr algn="just">
              <a:lnSpc>
                <a:spcPct val="150000"/>
              </a:lnSpc>
              <a:spcAft>
                <a:spcPts val="1200"/>
              </a:spcAft>
            </a:pPr>
            <a:r>
              <a:rPr lang="es-EC" sz="1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Fuente: INEC, Censo de Población y Vivienda, 1990, 2001 y 2010</a:t>
            </a:r>
            <a:endParaRPr lang="es-EC"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Imagen 6" descr="C:\Users\Stephanie\Documents\TESIS\ZONAS CENSALES.png"/>
          <p:cNvPicPr/>
          <p:nvPr/>
        </p:nvPicPr>
        <p:blipFill rotWithShape="1">
          <a:blip r:embed="rId2">
            <a:extLst>
              <a:ext uri="{28A0092B-C50C-407E-A947-70E740481C1C}">
                <a14:useLocalDpi xmlns:a14="http://schemas.microsoft.com/office/drawing/2010/main" val="0"/>
              </a:ext>
            </a:extLst>
          </a:blip>
          <a:srcRect l="3000" t="7350" r="20544" b="12838"/>
          <a:stretch/>
        </p:blipFill>
        <p:spPr bwMode="auto">
          <a:xfrm>
            <a:off x="545052" y="1351110"/>
            <a:ext cx="6765574" cy="4057136"/>
          </a:xfrm>
          <a:prstGeom prst="rect">
            <a:avLst/>
          </a:prstGeom>
          <a:noFill/>
          <a:ln>
            <a:solidFill>
              <a:schemeClr val="bg2">
                <a:lumMod val="90000"/>
              </a:schemeClr>
            </a:solidFill>
          </a:ln>
          <a:extLst>
            <a:ext uri="{53640926-AAD7-44D8-BBD7-CCE9431645EC}">
              <a14:shadowObscured xmlns:a14="http://schemas.microsoft.com/office/drawing/2010/main"/>
            </a:ext>
          </a:extLst>
        </p:spPr>
      </p:pic>
      <p:graphicFrame>
        <p:nvGraphicFramePr>
          <p:cNvPr id="8" name="Tabla 7"/>
          <p:cNvGraphicFramePr>
            <a:graphicFrameLocks noGrp="1"/>
          </p:cNvGraphicFramePr>
          <p:nvPr>
            <p:extLst>
              <p:ext uri="{D42A27DB-BD31-4B8C-83A1-F6EECF244321}">
                <p14:modId xmlns:p14="http://schemas.microsoft.com/office/powerpoint/2010/main" val="3896805676"/>
              </p:ext>
            </p:extLst>
          </p:nvPr>
        </p:nvGraphicFramePr>
        <p:xfrm>
          <a:off x="7786971" y="1627039"/>
          <a:ext cx="3854594" cy="3199320"/>
        </p:xfrm>
        <a:graphic>
          <a:graphicData uri="http://schemas.openxmlformats.org/drawingml/2006/table">
            <a:tbl>
              <a:tblPr firstRow="1" firstCol="1" bandRow="1">
                <a:tableStyleId>{93296810-A885-4BE3-A3E7-6D5BEEA58F35}</a:tableStyleId>
              </a:tblPr>
              <a:tblGrid>
                <a:gridCol w="1927297"/>
                <a:gridCol w="1927297"/>
              </a:tblGrid>
              <a:tr h="355480">
                <a:tc>
                  <a:txBody>
                    <a:bodyPr/>
                    <a:lstStyle/>
                    <a:p>
                      <a:pPr algn="ctr">
                        <a:lnSpc>
                          <a:spcPct val="115000"/>
                        </a:lnSpc>
                        <a:spcAft>
                          <a:spcPts val="0"/>
                        </a:spcAft>
                      </a:pPr>
                      <a:r>
                        <a:rPr lang="es-EC" sz="2000" dirty="0">
                          <a:effectLst/>
                        </a:rPr>
                        <a:t>Zonas Censales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s-EC" sz="2000">
                          <a:effectLst/>
                        </a:rPr>
                        <a:t>Población 2010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5480">
                <a:tc>
                  <a:txBody>
                    <a:bodyPr/>
                    <a:lstStyle/>
                    <a:p>
                      <a:pPr algn="ctr">
                        <a:lnSpc>
                          <a:spcPct val="115000"/>
                        </a:lnSpc>
                        <a:spcAft>
                          <a:spcPts val="0"/>
                        </a:spcAft>
                      </a:pPr>
                      <a:r>
                        <a:rPr lang="es-EC" sz="2000">
                          <a:effectLst/>
                        </a:rPr>
                        <a:t>Zona 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a:effectLst/>
                        </a:rPr>
                        <a:t>3056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5480">
                <a:tc>
                  <a:txBody>
                    <a:bodyPr/>
                    <a:lstStyle/>
                    <a:p>
                      <a:pPr algn="ctr">
                        <a:lnSpc>
                          <a:spcPct val="115000"/>
                        </a:lnSpc>
                        <a:spcAft>
                          <a:spcPts val="0"/>
                        </a:spcAft>
                      </a:pPr>
                      <a:r>
                        <a:rPr lang="es-EC" sz="2000" dirty="0">
                          <a:effectLst/>
                        </a:rPr>
                        <a:t>Zona 2</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a:effectLst/>
                        </a:rPr>
                        <a:t>2695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5480">
                <a:tc>
                  <a:txBody>
                    <a:bodyPr/>
                    <a:lstStyle/>
                    <a:p>
                      <a:pPr algn="ctr">
                        <a:lnSpc>
                          <a:spcPct val="115000"/>
                        </a:lnSpc>
                        <a:spcAft>
                          <a:spcPts val="0"/>
                        </a:spcAft>
                      </a:pPr>
                      <a:r>
                        <a:rPr lang="es-EC" sz="2000">
                          <a:effectLst/>
                        </a:rPr>
                        <a:t>Zona 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a:effectLst/>
                        </a:rPr>
                        <a:t>2861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5480">
                <a:tc>
                  <a:txBody>
                    <a:bodyPr/>
                    <a:lstStyle/>
                    <a:p>
                      <a:pPr algn="ctr">
                        <a:lnSpc>
                          <a:spcPct val="115000"/>
                        </a:lnSpc>
                        <a:spcAft>
                          <a:spcPts val="0"/>
                        </a:spcAft>
                      </a:pPr>
                      <a:r>
                        <a:rPr lang="es-EC" sz="2000">
                          <a:effectLst/>
                        </a:rPr>
                        <a:t>Zona 4</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a:effectLst/>
                        </a:rPr>
                        <a:t>2908</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5480">
                <a:tc>
                  <a:txBody>
                    <a:bodyPr/>
                    <a:lstStyle/>
                    <a:p>
                      <a:pPr algn="ctr">
                        <a:lnSpc>
                          <a:spcPct val="115000"/>
                        </a:lnSpc>
                        <a:spcAft>
                          <a:spcPts val="0"/>
                        </a:spcAft>
                      </a:pPr>
                      <a:r>
                        <a:rPr lang="es-EC" sz="2000">
                          <a:effectLst/>
                        </a:rPr>
                        <a:t>Zona 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a:effectLst/>
                        </a:rPr>
                        <a:t>3692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5480">
                <a:tc>
                  <a:txBody>
                    <a:bodyPr/>
                    <a:lstStyle/>
                    <a:p>
                      <a:pPr algn="ctr">
                        <a:lnSpc>
                          <a:spcPct val="115000"/>
                        </a:lnSpc>
                        <a:spcAft>
                          <a:spcPts val="0"/>
                        </a:spcAft>
                      </a:pPr>
                      <a:r>
                        <a:rPr lang="es-EC" sz="2000">
                          <a:effectLst/>
                        </a:rPr>
                        <a:t>Zona 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a:effectLst/>
                        </a:rPr>
                        <a:t>4413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5480">
                <a:tc>
                  <a:txBody>
                    <a:bodyPr/>
                    <a:lstStyle/>
                    <a:p>
                      <a:pPr algn="ctr">
                        <a:lnSpc>
                          <a:spcPct val="115000"/>
                        </a:lnSpc>
                        <a:spcAft>
                          <a:spcPts val="0"/>
                        </a:spcAft>
                      </a:pPr>
                      <a:r>
                        <a:rPr lang="es-EC" sz="2000">
                          <a:effectLst/>
                        </a:rPr>
                        <a:t>Zona 9</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a:effectLst/>
                        </a:rPr>
                        <a:t>1197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5480">
                <a:tc>
                  <a:txBody>
                    <a:bodyPr/>
                    <a:lstStyle/>
                    <a:p>
                      <a:endParaRPr lang="es-EC" sz="20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dirty="0">
                          <a:effectLst/>
                        </a:rPr>
                        <a:t>20.822</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3543011258"/>
              </p:ext>
            </p:extLst>
          </p:nvPr>
        </p:nvGraphicFramePr>
        <p:xfrm>
          <a:off x="7407215" y="1607555"/>
          <a:ext cx="4666252" cy="3336166"/>
        </p:xfrm>
        <a:graphic>
          <a:graphicData uri="http://schemas.openxmlformats.org/drawingml/2006/table">
            <a:tbl>
              <a:tblPr firstRow="1" firstCol="1" bandRow="1">
                <a:tableStyleId>{93296810-A885-4BE3-A3E7-6D5BEEA58F35}</a:tableStyleId>
              </a:tblPr>
              <a:tblGrid>
                <a:gridCol w="1267959"/>
                <a:gridCol w="1746914"/>
                <a:gridCol w="1651379"/>
              </a:tblGrid>
              <a:tr h="683798">
                <a:tc>
                  <a:txBody>
                    <a:bodyPr/>
                    <a:lstStyle/>
                    <a:p>
                      <a:pPr algn="ctr">
                        <a:lnSpc>
                          <a:spcPct val="115000"/>
                        </a:lnSpc>
                        <a:spcAft>
                          <a:spcPts val="0"/>
                        </a:spcAft>
                      </a:pPr>
                      <a:r>
                        <a:rPr lang="es-EC" sz="1800" dirty="0">
                          <a:effectLst/>
                        </a:rPr>
                        <a:t>Zonas Censales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s-EC" sz="1800" dirty="0">
                          <a:effectLst/>
                        </a:rPr>
                        <a:t>Total Viviendas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s-EC" sz="1800" dirty="0">
                          <a:effectLst/>
                        </a:rPr>
                        <a:t>Población 2018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1546">
                <a:tc>
                  <a:txBody>
                    <a:bodyPr/>
                    <a:lstStyle/>
                    <a:p>
                      <a:pPr algn="ctr">
                        <a:lnSpc>
                          <a:spcPct val="115000"/>
                        </a:lnSpc>
                        <a:spcAft>
                          <a:spcPts val="0"/>
                        </a:spcAft>
                      </a:pPr>
                      <a:r>
                        <a:rPr lang="es-EC" sz="1800">
                          <a:effectLst/>
                        </a:rPr>
                        <a:t>Zona 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953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3507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1546">
                <a:tc>
                  <a:txBody>
                    <a:bodyPr/>
                    <a:lstStyle/>
                    <a:p>
                      <a:pPr algn="ctr">
                        <a:lnSpc>
                          <a:spcPct val="115000"/>
                        </a:lnSpc>
                        <a:spcAft>
                          <a:spcPts val="0"/>
                        </a:spcAft>
                      </a:pPr>
                      <a:r>
                        <a:rPr lang="es-EC" sz="1800">
                          <a:effectLst/>
                        </a:rPr>
                        <a:t>Zona 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898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3305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1546">
                <a:tc>
                  <a:txBody>
                    <a:bodyPr/>
                    <a:lstStyle/>
                    <a:p>
                      <a:pPr algn="ctr">
                        <a:lnSpc>
                          <a:spcPct val="115000"/>
                        </a:lnSpc>
                        <a:spcAft>
                          <a:spcPts val="0"/>
                        </a:spcAft>
                      </a:pPr>
                      <a:r>
                        <a:rPr lang="es-EC" sz="1800">
                          <a:effectLst/>
                        </a:rPr>
                        <a:t>Zona 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998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3672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1546">
                <a:tc>
                  <a:txBody>
                    <a:bodyPr/>
                    <a:lstStyle/>
                    <a:p>
                      <a:pPr algn="ctr">
                        <a:lnSpc>
                          <a:spcPct val="115000"/>
                        </a:lnSpc>
                        <a:spcAft>
                          <a:spcPts val="0"/>
                        </a:spcAft>
                      </a:pPr>
                      <a:r>
                        <a:rPr lang="es-EC" sz="1800">
                          <a:effectLst/>
                        </a:rPr>
                        <a:t>Zona 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dirty="0">
                          <a:effectLst/>
                        </a:rPr>
                        <a:t>992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3650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1546">
                <a:tc>
                  <a:txBody>
                    <a:bodyPr/>
                    <a:lstStyle/>
                    <a:p>
                      <a:pPr algn="ctr">
                        <a:lnSpc>
                          <a:spcPct val="115000"/>
                        </a:lnSpc>
                        <a:spcAft>
                          <a:spcPts val="0"/>
                        </a:spcAft>
                      </a:pPr>
                      <a:r>
                        <a:rPr lang="es-EC" sz="1800">
                          <a:effectLst/>
                        </a:rPr>
                        <a:t>Zona 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1302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dirty="0">
                          <a:effectLst/>
                        </a:rPr>
                        <a:t>4791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1546">
                <a:tc>
                  <a:txBody>
                    <a:bodyPr/>
                    <a:lstStyle/>
                    <a:p>
                      <a:pPr algn="ctr">
                        <a:lnSpc>
                          <a:spcPct val="115000"/>
                        </a:lnSpc>
                        <a:spcAft>
                          <a:spcPts val="0"/>
                        </a:spcAft>
                      </a:pPr>
                      <a:r>
                        <a:rPr lang="es-EC" sz="1800">
                          <a:effectLst/>
                        </a:rPr>
                        <a:t>Zona 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1655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6090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1546">
                <a:tc>
                  <a:txBody>
                    <a:bodyPr/>
                    <a:lstStyle/>
                    <a:p>
                      <a:pPr algn="ctr">
                        <a:lnSpc>
                          <a:spcPct val="115000"/>
                        </a:lnSpc>
                        <a:spcAft>
                          <a:spcPts val="0"/>
                        </a:spcAft>
                      </a:pPr>
                      <a:r>
                        <a:rPr lang="es-EC" sz="1800">
                          <a:effectLst/>
                        </a:rPr>
                        <a:t>Zona 9</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451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a:effectLst/>
                        </a:rPr>
                        <a:t>1659</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1546">
                <a:tc>
                  <a:txBody>
                    <a:bodyPr/>
                    <a:lstStyle/>
                    <a:p>
                      <a:endParaRPr lang="es-EC" sz="18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dirty="0">
                          <a:effectLst/>
                        </a:rPr>
                        <a:t>7.249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dirty="0">
                          <a:effectLst/>
                        </a:rPr>
                        <a:t>26.674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0" name="Rectángulo 9"/>
          <p:cNvSpPr/>
          <p:nvPr/>
        </p:nvSpPr>
        <p:spPr>
          <a:xfrm>
            <a:off x="1853117" y="5468024"/>
            <a:ext cx="4660250" cy="369332"/>
          </a:xfrm>
          <a:prstGeom prst="rect">
            <a:avLst/>
          </a:prstGeom>
        </p:spPr>
        <p:txBody>
          <a:bodyPr wrap="none">
            <a:spAutoFit/>
          </a:bodyPr>
          <a:lstStyle/>
          <a:p>
            <a:r>
              <a:rPr lang="es-ES_tradnl" dirty="0">
                <a:latin typeface="Arial" panose="020B0604020202020204" pitchFamily="34" charset="0"/>
                <a:cs typeface="Arial" panose="020B0604020202020204" pitchFamily="34" charset="0"/>
              </a:rPr>
              <a:t>Zonas censales del Subsistema 1 del Puyo </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100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1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C" dirty="0" smtClean="0"/>
              <a:t>SISTEMA ACTUAL</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14700212"/>
              </p:ext>
            </p:extLst>
          </p:nvPr>
        </p:nvGraphicFramePr>
        <p:xfrm>
          <a:off x="6012006" y="2126299"/>
          <a:ext cx="5772921" cy="2055064"/>
        </p:xfrm>
        <a:graphic>
          <a:graphicData uri="http://schemas.openxmlformats.org/drawingml/2006/table">
            <a:tbl>
              <a:tblPr firstRow="1" firstCol="1" bandRow="1">
                <a:tableStyleId>{93296810-A885-4BE3-A3E7-6D5BEEA58F35}</a:tableStyleId>
              </a:tblPr>
              <a:tblGrid>
                <a:gridCol w="2436752"/>
                <a:gridCol w="1411561"/>
                <a:gridCol w="1924608"/>
              </a:tblGrid>
              <a:tr h="837181">
                <a:tc>
                  <a:txBody>
                    <a:bodyPr/>
                    <a:lstStyle/>
                    <a:p>
                      <a:pPr algn="ctr">
                        <a:lnSpc>
                          <a:spcPct val="115000"/>
                        </a:lnSpc>
                        <a:spcBef>
                          <a:spcPts val="200"/>
                        </a:spcBef>
                        <a:spcAft>
                          <a:spcPts val="200"/>
                        </a:spcAft>
                      </a:pPr>
                      <a:r>
                        <a:rPr lang="es-ES_tradnl" sz="2000" dirty="0">
                          <a:effectLst/>
                        </a:rPr>
                        <a:t>Captaciones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pPr>
                      <a:r>
                        <a:rPr lang="es-ES_tradnl" sz="2000">
                          <a:effectLst/>
                        </a:rPr>
                        <a:t>Caudal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pPr>
                      <a:r>
                        <a:rPr lang="es-ES_tradnl" sz="2000">
                          <a:effectLst/>
                        </a:rPr>
                        <a:t>Tanque que Alimenta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05961">
                <a:tc>
                  <a:txBody>
                    <a:bodyPr/>
                    <a:lstStyle/>
                    <a:p>
                      <a:pPr>
                        <a:lnSpc>
                          <a:spcPct val="115000"/>
                        </a:lnSpc>
                        <a:spcBef>
                          <a:spcPts val="200"/>
                        </a:spcBef>
                        <a:spcAft>
                          <a:spcPts val="200"/>
                        </a:spcAft>
                      </a:pPr>
                      <a:r>
                        <a:rPr lang="es-ES_tradnl" sz="2000" dirty="0">
                          <a:effectLst/>
                        </a:rPr>
                        <a:t>Río Puyo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pPr>
                      <a:r>
                        <a:rPr lang="es-ES_tradnl" sz="2000">
                          <a:effectLst/>
                        </a:rPr>
                        <a:t>75  L/s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pPr>
                      <a:r>
                        <a:rPr lang="es-ES_tradnl" sz="2000">
                          <a:effectLst/>
                        </a:rPr>
                        <a:t>La Palestina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05961">
                <a:tc>
                  <a:txBody>
                    <a:bodyPr/>
                    <a:lstStyle/>
                    <a:p>
                      <a:pPr>
                        <a:lnSpc>
                          <a:spcPct val="115000"/>
                        </a:lnSpc>
                        <a:spcBef>
                          <a:spcPts val="200"/>
                        </a:spcBef>
                        <a:spcAft>
                          <a:spcPts val="200"/>
                        </a:spcAft>
                      </a:pPr>
                      <a:r>
                        <a:rPr lang="es-ES_tradnl" sz="2000">
                          <a:effectLst/>
                        </a:rPr>
                        <a:t>Río Blanco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pPr>
                      <a:r>
                        <a:rPr lang="es-ES_tradnl" sz="2000">
                          <a:effectLst/>
                        </a:rPr>
                        <a:t>320 L/s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pPr>
                      <a:r>
                        <a:rPr lang="es-ES_tradnl" sz="2000">
                          <a:effectLst/>
                        </a:rPr>
                        <a:t>El Rosal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05961">
                <a:tc>
                  <a:txBody>
                    <a:bodyPr/>
                    <a:lstStyle/>
                    <a:p>
                      <a:pPr>
                        <a:lnSpc>
                          <a:spcPct val="115000"/>
                        </a:lnSpc>
                        <a:spcBef>
                          <a:spcPts val="200"/>
                        </a:spcBef>
                        <a:spcAft>
                          <a:spcPts val="200"/>
                        </a:spcAft>
                      </a:pPr>
                      <a:r>
                        <a:rPr lang="es-ES_tradnl" sz="2000">
                          <a:effectLst/>
                        </a:rPr>
                        <a:t>Río Pindo Mirador</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pPr>
                      <a:r>
                        <a:rPr lang="es-ES_tradnl" sz="2000">
                          <a:effectLst/>
                        </a:rPr>
                        <a:t>100 L/s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200"/>
                        </a:spcBef>
                        <a:spcAft>
                          <a:spcPts val="200"/>
                        </a:spcAft>
                      </a:pPr>
                      <a:r>
                        <a:rPr lang="es-ES_tradnl" sz="2000" dirty="0">
                          <a:effectLst/>
                        </a:rPr>
                        <a:t>San Vicente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6" name="Rectángulo 5"/>
          <p:cNvSpPr/>
          <p:nvPr/>
        </p:nvSpPr>
        <p:spPr>
          <a:xfrm>
            <a:off x="321907" y="1812400"/>
            <a:ext cx="5000719" cy="2200602"/>
          </a:xfrm>
          <a:prstGeom prst="rect">
            <a:avLst/>
          </a:prstGeom>
        </p:spPr>
        <p:txBody>
          <a:bodyPr wrap="square">
            <a:spAutoFit/>
          </a:bodyPr>
          <a:lstStyle/>
          <a:p>
            <a:pPr marL="228600" lvl="0" indent="-228600" algn="just">
              <a:spcBef>
                <a:spcPts val="1000"/>
              </a:spcBef>
              <a:buClr>
                <a:srgbClr val="549E39"/>
              </a:buClr>
              <a:buFont typeface="Arial" panose="020B0604020202020204" pitchFamily="34" charset="0"/>
              <a:buChar char="•"/>
            </a:pPr>
            <a:r>
              <a:rPr lang="es-ES_tradnl" sz="2800" dirty="0" smtClean="0">
                <a:solidFill>
                  <a:prstClr val="black"/>
                </a:solidFill>
                <a:latin typeface="Arial" panose="020B0604020202020204" pitchFamily="34" charset="0"/>
                <a:cs typeface="Arial" panose="020B0604020202020204" pitchFamily="34" charset="0"/>
              </a:rPr>
              <a:t>Captaciones</a:t>
            </a:r>
          </a:p>
          <a:p>
            <a:pPr marL="228600" lvl="0" indent="-228600" algn="just">
              <a:spcBef>
                <a:spcPts val="1000"/>
              </a:spcBef>
              <a:buClr>
                <a:srgbClr val="549E39"/>
              </a:buClr>
              <a:buFont typeface="Arial" panose="020B0604020202020204" pitchFamily="34" charset="0"/>
              <a:buChar char="•"/>
            </a:pPr>
            <a:r>
              <a:rPr lang="es-ES_tradnl" sz="2800" dirty="0" smtClean="0">
                <a:solidFill>
                  <a:prstClr val="black"/>
                </a:solidFill>
                <a:latin typeface="Arial" panose="020B0604020202020204" pitchFamily="34" charset="0"/>
                <a:cs typeface="Arial" panose="020B0604020202020204" pitchFamily="34" charset="0"/>
              </a:rPr>
              <a:t>Plantas de tratamiento</a:t>
            </a:r>
          </a:p>
          <a:p>
            <a:pPr marL="228600" lvl="0" indent="-228600" algn="just">
              <a:spcBef>
                <a:spcPts val="1000"/>
              </a:spcBef>
              <a:buClr>
                <a:srgbClr val="549E39"/>
              </a:buClr>
              <a:buFont typeface="Arial" panose="020B0604020202020204" pitchFamily="34" charset="0"/>
              <a:buChar char="•"/>
            </a:pPr>
            <a:r>
              <a:rPr lang="es-ES_tradnl" sz="2800" dirty="0" smtClean="0">
                <a:solidFill>
                  <a:prstClr val="black"/>
                </a:solidFill>
                <a:latin typeface="Arial" panose="020B0604020202020204" pitchFamily="34" charset="0"/>
                <a:cs typeface="Arial" panose="020B0604020202020204" pitchFamily="34" charset="0"/>
              </a:rPr>
              <a:t>Tanques de almacenamiento</a:t>
            </a:r>
          </a:p>
          <a:p>
            <a:pPr marL="228600" lvl="0" indent="-228600" algn="just">
              <a:spcBef>
                <a:spcPts val="1000"/>
              </a:spcBef>
              <a:buClr>
                <a:srgbClr val="549E39"/>
              </a:buClr>
              <a:buFont typeface="Arial" panose="020B0604020202020204" pitchFamily="34" charset="0"/>
              <a:buChar char="•"/>
            </a:pPr>
            <a:r>
              <a:rPr lang="es-ES_tradnl" sz="2800" dirty="0" smtClean="0">
                <a:solidFill>
                  <a:prstClr val="black"/>
                </a:solidFill>
                <a:latin typeface="Arial" panose="020B0604020202020204" pitchFamily="34" charset="0"/>
                <a:cs typeface="Arial" panose="020B0604020202020204" pitchFamily="34" charset="0"/>
              </a:rPr>
              <a:t>Red de distribución</a:t>
            </a:r>
            <a:endParaRPr lang="es-ES_tradnl" sz="2800" dirty="0">
              <a:solidFill>
                <a:prstClr val="black"/>
              </a:solidFill>
              <a:latin typeface="Arial" panose="020B0604020202020204" pitchFamily="34" charset="0"/>
              <a:cs typeface="Arial" panose="020B0604020202020204" pitchFamily="34" charset="0"/>
            </a:endParaRPr>
          </a:p>
        </p:txBody>
      </p:sp>
      <p:sp>
        <p:nvSpPr>
          <p:cNvPr id="9" name="Rectángulo 8"/>
          <p:cNvSpPr/>
          <p:nvPr/>
        </p:nvSpPr>
        <p:spPr>
          <a:xfrm>
            <a:off x="512407" y="1093639"/>
            <a:ext cx="6327245" cy="523220"/>
          </a:xfrm>
          <a:prstGeom prst="rect">
            <a:avLst/>
          </a:prstGeom>
        </p:spPr>
        <p:txBody>
          <a:bodyPr wrap="none">
            <a:spAutoFit/>
          </a:bodyPr>
          <a:lstStyle/>
          <a:p>
            <a:pPr lvl="0" algn="just">
              <a:spcBef>
                <a:spcPts val="1000"/>
              </a:spcBef>
              <a:buClr>
                <a:srgbClr val="549E39"/>
              </a:buClr>
            </a:pPr>
            <a:r>
              <a:rPr lang="es-ES_tradnl" sz="2800" dirty="0" smtClean="0">
                <a:solidFill>
                  <a:prstClr val="black"/>
                </a:solidFill>
                <a:latin typeface="Arial" panose="020B0604020202020204" pitchFamily="34" charset="0"/>
                <a:cs typeface="Arial" panose="020B0604020202020204" pitchFamily="34" charset="0"/>
              </a:rPr>
              <a:t>ELEMENTOS DEL SISTEMA ACTUAL</a:t>
            </a:r>
            <a:endParaRPr lang="es-ES_tradnl"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707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23467" y="-1"/>
            <a:ext cx="6350000" cy="1310185"/>
          </a:xfrm>
        </p:spPr>
        <p:txBody>
          <a:bodyPr/>
          <a:lstStyle/>
          <a:p>
            <a:r>
              <a:rPr lang="es-EC" dirty="0" smtClean="0"/>
              <a:t>PLANTAS DE TRATAMIENTO Y TANQUES DE RESERVA</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948141856"/>
              </p:ext>
            </p:extLst>
          </p:nvPr>
        </p:nvGraphicFramePr>
        <p:xfrm>
          <a:off x="5385226" y="1499888"/>
          <a:ext cx="6585899" cy="3470148"/>
        </p:xfrm>
        <a:graphic>
          <a:graphicData uri="http://schemas.openxmlformats.org/drawingml/2006/table">
            <a:tbl>
              <a:tblPr firstRow="1" firstCol="1" bandRow="1">
                <a:tableStyleId>{93296810-A885-4BE3-A3E7-6D5BEEA58F35}</a:tableStyleId>
              </a:tblPr>
              <a:tblGrid>
                <a:gridCol w="1765854"/>
                <a:gridCol w="1768916"/>
                <a:gridCol w="1632998"/>
                <a:gridCol w="1418131"/>
              </a:tblGrid>
              <a:tr h="889256">
                <a:tc>
                  <a:txBody>
                    <a:bodyPr/>
                    <a:lstStyle/>
                    <a:p>
                      <a:pPr algn="ctr">
                        <a:lnSpc>
                          <a:spcPct val="115000"/>
                        </a:lnSpc>
                        <a:spcBef>
                          <a:spcPts val="300"/>
                        </a:spcBef>
                        <a:spcAft>
                          <a:spcPts val="300"/>
                        </a:spcAft>
                      </a:pPr>
                      <a:r>
                        <a:rPr lang="es-ES_tradnl" sz="1800" dirty="0">
                          <a:effectLst/>
                        </a:rPr>
                        <a:t>Tanques de Almacenamiento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s-ES_tradnl" sz="1800" dirty="0">
                          <a:effectLst/>
                        </a:rPr>
                        <a:t>Volumen de Almacenamiento</a:t>
                      </a:r>
                      <a:endParaRPr lang="es-EC" sz="1600" dirty="0">
                        <a:effectLst/>
                      </a:endParaRPr>
                    </a:p>
                    <a:p>
                      <a:pPr algn="ctr">
                        <a:lnSpc>
                          <a:spcPct val="115000"/>
                        </a:lnSpc>
                        <a:spcBef>
                          <a:spcPts val="300"/>
                        </a:spcBef>
                        <a:spcAft>
                          <a:spcPts val="300"/>
                        </a:spcAft>
                      </a:pPr>
                      <a:r>
                        <a:rPr lang="es-ES_tradnl" sz="1800" dirty="0">
                          <a:effectLst/>
                        </a:rPr>
                        <a:t>( m</a:t>
                      </a:r>
                      <a:r>
                        <a:rPr lang="es-ES_tradnl" sz="1800" baseline="30000" dirty="0">
                          <a:effectLst/>
                        </a:rPr>
                        <a:t>3 </a:t>
                      </a:r>
                      <a:r>
                        <a:rPr lang="es-ES_tradnl" sz="1800" dirty="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s-ES_tradnl" sz="1800" dirty="0">
                          <a:effectLst/>
                        </a:rPr>
                        <a:t>Nivel mínimo de Operación</a:t>
                      </a:r>
                      <a:br>
                        <a:rPr lang="es-ES_tradnl" sz="1800" dirty="0">
                          <a:effectLst/>
                        </a:rPr>
                      </a:br>
                      <a:r>
                        <a:rPr lang="es-ES_tradnl" sz="1800" dirty="0">
                          <a:effectLst/>
                        </a:rPr>
                        <a:t>(msnm)</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s-ES_tradnl" sz="1800">
                          <a:effectLst/>
                        </a:rPr>
                        <a:t>Nivel máximo de Operación</a:t>
                      </a:r>
                      <a:br>
                        <a:rPr lang="es-ES_tradnl" sz="1800">
                          <a:effectLst/>
                        </a:rPr>
                      </a:br>
                      <a:r>
                        <a:rPr lang="es-ES_tradnl" sz="1800">
                          <a:effectLst/>
                        </a:rPr>
                        <a:t>(msnm)</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5822">
                <a:tc>
                  <a:txBody>
                    <a:bodyPr/>
                    <a:lstStyle/>
                    <a:p>
                      <a:pPr>
                        <a:lnSpc>
                          <a:spcPct val="115000"/>
                        </a:lnSpc>
                        <a:spcAft>
                          <a:spcPts val="0"/>
                        </a:spcAft>
                      </a:pPr>
                      <a:r>
                        <a:rPr lang="es-ES_tradnl" sz="1800">
                          <a:effectLst/>
                        </a:rPr>
                        <a:t>El Rosal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800" dirty="0">
                          <a:effectLst/>
                        </a:rPr>
                        <a:t>1000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800">
                          <a:effectLst/>
                        </a:rPr>
                        <a:t>1024,00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800">
                          <a:effectLst/>
                        </a:rPr>
                        <a:t>1028,69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5258">
                <a:tc>
                  <a:txBody>
                    <a:bodyPr/>
                    <a:lstStyle/>
                    <a:p>
                      <a:pPr>
                        <a:lnSpc>
                          <a:spcPct val="115000"/>
                        </a:lnSpc>
                        <a:spcAft>
                          <a:spcPts val="0"/>
                        </a:spcAft>
                      </a:pPr>
                      <a:r>
                        <a:rPr lang="es-ES_tradnl" sz="1800">
                          <a:effectLst/>
                        </a:rPr>
                        <a:t>Palestina 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800" dirty="0">
                          <a:effectLst/>
                        </a:rPr>
                        <a:t>1000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800">
                          <a:effectLst/>
                        </a:rPr>
                        <a:t>996,00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800">
                          <a:effectLst/>
                        </a:rPr>
                        <a:t>1000,15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5822">
                <a:tc>
                  <a:txBody>
                    <a:bodyPr/>
                    <a:lstStyle/>
                    <a:p>
                      <a:pPr>
                        <a:lnSpc>
                          <a:spcPct val="115000"/>
                        </a:lnSpc>
                        <a:spcAft>
                          <a:spcPts val="0"/>
                        </a:spcAft>
                      </a:pPr>
                      <a:r>
                        <a:rPr lang="es-ES_tradnl" sz="1800" dirty="0">
                          <a:effectLst/>
                        </a:rPr>
                        <a:t>Palestina 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800">
                          <a:effectLst/>
                        </a:rPr>
                        <a:t>300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800">
                          <a:effectLst/>
                        </a:rPr>
                        <a:t>996,00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800">
                          <a:effectLst/>
                        </a:rPr>
                        <a:t>1000,15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5258">
                <a:tc>
                  <a:txBody>
                    <a:bodyPr/>
                    <a:lstStyle/>
                    <a:p>
                      <a:pPr>
                        <a:lnSpc>
                          <a:spcPct val="115000"/>
                        </a:lnSpc>
                        <a:spcAft>
                          <a:spcPts val="0"/>
                        </a:spcAft>
                      </a:pPr>
                      <a:r>
                        <a:rPr lang="es-ES_tradnl" sz="1800" dirty="0">
                          <a:effectLst/>
                        </a:rPr>
                        <a:t>La Constructora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800">
                          <a:effectLst/>
                        </a:rPr>
                        <a:t>1000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800">
                          <a:effectLst/>
                        </a:rPr>
                        <a:t>976,92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800">
                          <a:effectLst/>
                        </a:rPr>
                        <a:t>980,92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5258">
                <a:tc>
                  <a:txBody>
                    <a:bodyPr/>
                    <a:lstStyle/>
                    <a:p>
                      <a:pPr>
                        <a:lnSpc>
                          <a:spcPct val="115000"/>
                        </a:lnSpc>
                        <a:spcAft>
                          <a:spcPts val="0"/>
                        </a:spcAft>
                      </a:pPr>
                      <a:r>
                        <a:rPr lang="es-ES_tradnl" sz="1800" dirty="0">
                          <a:effectLst/>
                        </a:rPr>
                        <a:t>La Isla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800">
                          <a:effectLst/>
                        </a:rPr>
                        <a:t>1000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800">
                          <a:effectLst/>
                        </a:rPr>
                        <a:t>966,00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800">
                          <a:effectLst/>
                        </a:rPr>
                        <a:t>970,18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5822">
                <a:tc>
                  <a:txBody>
                    <a:bodyPr/>
                    <a:lstStyle/>
                    <a:p>
                      <a:pPr>
                        <a:lnSpc>
                          <a:spcPct val="115000"/>
                        </a:lnSpc>
                        <a:spcAft>
                          <a:spcPts val="0"/>
                        </a:spcAft>
                      </a:pPr>
                      <a:r>
                        <a:rPr lang="es-ES_tradnl" sz="1800" dirty="0">
                          <a:effectLst/>
                        </a:rPr>
                        <a:t>Victoria de León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800" dirty="0">
                          <a:effectLst/>
                        </a:rPr>
                        <a:t>1000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800">
                          <a:effectLst/>
                        </a:rPr>
                        <a:t>967,47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800">
                          <a:effectLst/>
                        </a:rPr>
                        <a:t>971,47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5258">
                <a:tc>
                  <a:txBody>
                    <a:bodyPr/>
                    <a:lstStyle/>
                    <a:p>
                      <a:pPr>
                        <a:lnSpc>
                          <a:spcPct val="115000"/>
                        </a:lnSpc>
                        <a:spcAft>
                          <a:spcPts val="0"/>
                        </a:spcAft>
                      </a:pPr>
                      <a:r>
                        <a:rPr lang="es-ES_tradnl" sz="1800" dirty="0">
                          <a:effectLst/>
                        </a:rPr>
                        <a:t>San Vicente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800" dirty="0">
                          <a:effectLst/>
                        </a:rPr>
                        <a:t>1500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800">
                          <a:effectLst/>
                        </a:rPr>
                        <a:t>1026,00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800" dirty="0">
                          <a:effectLst/>
                        </a:rPr>
                        <a:t>1030,00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6" name="Marcador de contenido 5"/>
          <p:cNvPicPr>
            <a:picLocks noGrp="1"/>
          </p:cNvPicPr>
          <p:nvPr>
            <p:ph idx="1"/>
          </p:nvPr>
        </p:nvPicPr>
        <p:blipFill rotWithShape="1">
          <a:blip r:embed="rId2"/>
          <a:srcRect b="5587"/>
          <a:stretch/>
        </p:blipFill>
        <p:spPr bwMode="auto">
          <a:xfrm>
            <a:off x="187906" y="668499"/>
            <a:ext cx="5025539" cy="5132925"/>
          </a:xfrm>
          <a:prstGeom prst="rect">
            <a:avLst/>
          </a:prstGeom>
          <a:ln>
            <a:noFill/>
          </a:ln>
          <a:extLst>
            <a:ext uri="{53640926-AAD7-44D8-BBD7-CCE9431645EC}">
              <a14:shadowObscured xmlns:a14="http://schemas.microsoft.com/office/drawing/2010/main"/>
            </a:ext>
          </a:extLst>
        </p:spPr>
      </p:pic>
      <p:sp>
        <p:nvSpPr>
          <p:cNvPr id="7" name="Rectángulo 6"/>
          <p:cNvSpPr/>
          <p:nvPr/>
        </p:nvSpPr>
        <p:spPr>
          <a:xfrm>
            <a:off x="620586" y="5801424"/>
            <a:ext cx="4160178" cy="369332"/>
          </a:xfrm>
          <a:prstGeom prst="rect">
            <a:avLst/>
          </a:prstGeom>
        </p:spPr>
        <p:txBody>
          <a:bodyPr wrap="none">
            <a:spAutoFit/>
          </a:bodyPr>
          <a:lstStyle/>
          <a:p>
            <a:r>
              <a:rPr lang="es-ES_tradnl" dirty="0">
                <a:latin typeface="Arial" panose="020B0604020202020204" pitchFamily="34" charset="0"/>
                <a:cs typeface="Arial" panose="020B0604020202020204" pitchFamily="34" charset="0"/>
              </a:rPr>
              <a:t>Tanques de almacenamiento del Puyo </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6296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2726</TotalTime>
  <Words>2937</Words>
  <Application>Microsoft Office PowerPoint</Application>
  <PresentationFormat>Panorámica</PresentationFormat>
  <Paragraphs>1071</Paragraphs>
  <Slides>47</Slides>
  <Notes>4</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47</vt:i4>
      </vt:variant>
    </vt:vector>
  </HeadingPairs>
  <TitlesOfParts>
    <vt:vector size="55" baseType="lpstr">
      <vt:lpstr>Arial</vt:lpstr>
      <vt:lpstr>Calibri</vt:lpstr>
      <vt:lpstr>Calibri Light</vt:lpstr>
      <vt:lpstr>Cambria Math</vt:lpstr>
      <vt:lpstr>Symbol</vt:lpstr>
      <vt:lpstr>Times New Roman</vt:lpstr>
      <vt:lpstr>Tema de Office</vt:lpstr>
      <vt:lpstr>1_Tema de Office</vt:lpstr>
      <vt:lpstr>Presentación de PowerPoint</vt:lpstr>
      <vt:lpstr>Presentación de PowerPoint</vt:lpstr>
      <vt:lpstr>                            UBICACIÓN    </vt:lpstr>
      <vt:lpstr>ÁREA DE INFLUENCIA</vt:lpstr>
      <vt:lpstr>OBJETIVOS</vt:lpstr>
      <vt:lpstr>Presentación de PowerPoint</vt:lpstr>
      <vt:lpstr>SITUACIÓN ACTUAL</vt:lpstr>
      <vt:lpstr>SISTEMA ACTUAL</vt:lpstr>
      <vt:lpstr>PLANTAS DE TRATAMIENTO Y TANQUES DE RESERVA</vt:lpstr>
      <vt:lpstr>RED DE DISTRIBUCIÓN DEL SUBSISTEMA 1</vt:lpstr>
      <vt:lpstr>CONSUMOS ACTUALES</vt:lpstr>
      <vt:lpstr>ENCUESTA SOCIOECONÓMICA</vt:lpstr>
      <vt:lpstr>SECTORIZACIÓN</vt:lpstr>
      <vt:lpstr>Sectorización</vt:lpstr>
      <vt:lpstr>SECTORES DE ANÁLISIS</vt:lpstr>
      <vt:lpstr>Población</vt:lpstr>
      <vt:lpstr>PARAMETROS DE DISEÑO</vt:lpstr>
      <vt:lpstr>PARAMETROS DE DISEÑO</vt:lpstr>
      <vt:lpstr>PARAMETROS DE DISEÑO</vt:lpstr>
      <vt:lpstr>PARAMETROS DE DISEÑO</vt:lpstr>
      <vt:lpstr>CAUDALES DE DISEÑO</vt:lpstr>
      <vt:lpstr>MODELACIÓN HIDRÁULICA</vt:lpstr>
      <vt:lpstr>ZONA ALTA CENTRAL</vt:lpstr>
      <vt:lpstr>RESULTADOS ZONA ALTA CENTRAL</vt:lpstr>
      <vt:lpstr>ZONA BAJA</vt:lpstr>
      <vt:lpstr>RESULTADOS ZONA BAJA</vt:lpstr>
      <vt:lpstr>VELOCIDADES</vt:lpstr>
      <vt:lpstr>VALVULAS REGULADORAS DE PRESIÓN (VPR)</vt:lpstr>
      <vt:lpstr>VRP en Zona Alta Central</vt:lpstr>
      <vt:lpstr>Cálculo VRP</vt:lpstr>
      <vt:lpstr>Presentación de PowerPoint</vt:lpstr>
      <vt:lpstr>VPR en Zona Baja</vt:lpstr>
      <vt:lpstr>Presentación de PowerPoint</vt:lpstr>
      <vt:lpstr>Presentación de PowerPoint</vt:lpstr>
      <vt:lpstr>TANQUES DE ALMACENAMIETNO</vt:lpstr>
      <vt:lpstr>Presentación de PowerPoint</vt:lpstr>
      <vt:lpstr>CONDUCCIONES MATRICES</vt:lpstr>
      <vt:lpstr>CONDUCCIONES MATRICES</vt:lpstr>
      <vt:lpstr>Presentación de PowerPoint</vt:lpstr>
      <vt:lpstr>Presentación de PowerPoint</vt:lpstr>
      <vt:lpstr>VÁLVULAS CONTROLADORAS DE CAUDAL</vt:lpstr>
      <vt:lpstr>DIAGNOSTICO DE REDES MATRICES</vt:lpstr>
      <vt:lpstr>CONCLUSIONES</vt:lpstr>
      <vt:lpstr>CONCLUSIONES</vt:lpstr>
      <vt:lpstr>CONCLUSIONES</vt:lpstr>
      <vt:lpstr>RECOMENDACIONES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stephanie estacio</dc:creator>
  <cp:lastModifiedBy>stephanie estacio</cp:lastModifiedBy>
  <cp:revision>84</cp:revision>
  <dcterms:created xsi:type="dcterms:W3CDTF">2019-02-10T17:16:24Z</dcterms:created>
  <dcterms:modified xsi:type="dcterms:W3CDTF">2019-02-12T15:47:04Z</dcterms:modified>
</cp:coreProperties>
</file>