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29"/>
  </p:notesMasterIdLst>
  <p:sldIdLst>
    <p:sldId id="256" r:id="rId2"/>
    <p:sldId id="277" r:id="rId3"/>
    <p:sldId id="279" r:id="rId4"/>
    <p:sldId id="283" r:id="rId5"/>
    <p:sldId id="303" r:id="rId6"/>
    <p:sldId id="285" r:id="rId7"/>
    <p:sldId id="286" r:id="rId8"/>
    <p:sldId id="304" r:id="rId9"/>
    <p:sldId id="289" r:id="rId10"/>
    <p:sldId id="307" r:id="rId11"/>
    <p:sldId id="309" r:id="rId12"/>
    <p:sldId id="308" r:id="rId13"/>
    <p:sldId id="310" r:id="rId14"/>
    <p:sldId id="313" r:id="rId15"/>
    <p:sldId id="312" r:id="rId16"/>
    <p:sldId id="314" r:id="rId17"/>
    <p:sldId id="315" r:id="rId18"/>
    <p:sldId id="318" r:id="rId19"/>
    <p:sldId id="317" r:id="rId20"/>
    <p:sldId id="298" r:id="rId21"/>
    <p:sldId id="299" r:id="rId22"/>
    <p:sldId id="320" r:id="rId23"/>
    <p:sldId id="321" r:id="rId24"/>
    <p:sldId id="325" r:id="rId25"/>
    <p:sldId id="324" r:id="rId26"/>
    <p:sldId id="301" r:id="rId27"/>
    <p:sldId id="32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0" autoAdjust="0"/>
    <p:restoredTop sz="94737" autoAdjust="0"/>
  </p:normalViewPr>
  <p:slideViewPr>
    <p:cSldViewPr snapToGrid="0">
      <p:cViewPr varScale="1">
        <p:scale>
          <a:sx n="42" d="100"/>
          <a:sy n="42" d="100"/>
        </p:scale>
        <p:origin x="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9C2BF9-38CF-454E-8ED8-CF37C68569E2}" type="doc">
      <dgm:prSet loTypeId="urn:microsoft.com/office/officeart/2005/8/layout/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05227289-B9DF-4E0D-8684-F1B55CED9766}">
      <dgm:prSet phldrT="[Texto]" custT="1"/>
      <dgm:spPr/>
      <dgm:t>
        <a:bodyPr/>
        <a:lstStyle/>
        <a:p>
          <a:r>
            <a:rPr lang="es-ES" sz="1400"/>
            <a:t>Lugar geográfico</a:t>
          </a:r>
        </a:p>
      </dgm:t>
    </dgm:pt>
    <dgm:pt modelId="{C611CF07-7A6F-470D-93B5-D3537BAE8008}" type="parTrans" cxnId="{FBBF720D-4FDC-4DDB-BCC7-4607ECCDC24A}">
      <dgm:prSet/>
      <dgm:spPr/>
      <dgm:t>
        <a:bodyPr/>
        <a:lstStyle/>
        <a:p>
          <a:endParaRPr lang="es-ES" sz="1400"/>
        </a:p>
      </dgm:t>
    </dgm:pt>
    <dgm:pt modelId="{D8EBBC28-C1C2-4BE7-B146-8D3DBE76681C}" type="sibTrans" cxnId="{FBBF720D-4FDC-4DDB-BCC7-4607ECCDC24A}">
      <dgm:prSet custT="1"/>
      <dgm:spPr/>
      <dgm:t>
        <a:bodyPr/>
        <a:lstStyle/>
        <a:p>
          <a:endParaRPr lang="es-ES" sz="1400"/>
        </a:p>
      </dgm:t>
    </dgm:pt>
    <dgm:pt modelId="{BD192116-B02D-4DD8-AB46-E311F2FCB7BA}">
      <dgm:prSet phldrT="[Texto]" custT="1"/>
      <dgm:spPr/>
      <dgm:t>
        <a:bodyPr/>
        <a:lstStyle/>
        <a:p>
          <a:r>
            <a:rPr lang="es-ES" sz="1400"/>
            <a:t>División político administrativa.</a:t>
          </a:r>
        </a:p>
      </dgm:t>
    </dgm:pt>
    <dgm:pt modelId="{653B0CBE-3C11-4822-9D05-9A7D8AEB8097}" type="parTrans" cxnId="{277485B9-61DD-426C-8BD7-993BCE383176}">
      <dgm:prSet/>
      <dgm:spPr/>
      <dgm:t>
        <a:bodyPr/>
        <a:lstStyle/>
        <a:p>
          <a:endParaRPr lang="es-ES" sz="1400"/>
        </a:p>
      </dgm:t>
    </dgm:pt>
    <dgm:pt modelId="{5CF7C776-1C88-4BEC-81BD-F27F88A7EBD1}" type="sibTrans" cxnId="{277485B9-61DD-426C-8BD7-993BCE383176}">
      <dgm:prSet/>
      <dgm:spPr/>
      <dgm:t>
        <a:bodyPr/>
        <a:lstStyle/>
        <a:p>
          <a:endParaRPr lang="es-ES" sz="1400"/>
        </a:p>
      </dgm:t>
    </dgm:pt>
    <dgm:pt modelId="{C0CFA0D6-084B-4138-8DF0-B1CF5CD6DFE9}">
      <dgm:prSet phldrT="[Texto]" custT="1"/>
      <dgm:spPr/>
      <dgm:t>
        <a:bodyPr/>
        <a:lstStyle/>
        <a:p>
          <a:r>
            <a:rPr lang="es-ES" sz="1400"/>
            <a:t>Interesados</a:t>
          </a:r>
        </a:p>
      </dgm:t>
    </dgm:pt>
    <dgm:pt modelId="{027C9EE5-DB32-4CAD-A629-98085CABCF95}" type="parTrans" cxnId="{89A2605E-1C41-40D3-B0AA-9DD387C11634}">
      <dgm:prSet/>
      <dgm:spPr/>
      <dgm:t>
        <a:bodyPr/>
        <a:lstStyle/>
        <a:p>
          <a:endParaRPr lang="es-ES" sz="1400"/>
        </a:p>
      </dgm:t>
    </dgm:pt>
    <dgm:pt modelId="{F53B9A8D-95B1-48AC-9632-9EA84189043B}" type="sibTrans" cxnId="{89A2605E-1C41-40D3-B0AA-9DD387C11634}">
      <dgm:prSet custT="1"/>
      <dgm:spPr/>
      <dgm:t>
        <a:bodyPr/>
        <a:lstStyle/>
        <a:p>
          <a:endParaRPr lang="es-ES" sz="1400"/>
        </a:p>
      </dgm:t>
    </dgm:pt>
    <dgm:pt modelId="{0A807542-C0C5-45FF-9515-EEE3034DA7CF}">
      <dgm:prSet phldrT="[Texto]" custT="1"/>
      <dgm:spPr/>
      <dgm:t>
        <a:bodyPr/>
        <a:lstStyle/>
        <a:p>
          <a:r>
            <a:rPr lang="es-ES" sz="1400"/>
            <a:t>Gobierno nacional</a:t>
          </a:r>
        </a:p>
      </dgm:t>
    </dgm:pt>
    <dgm:pt modelId="{98BC60CF-6428-49C3-A133-9C377ACE291C}" type="parTrans" cxnId="{980C4B94-883E-4330-8781-661E57F74441}">
      <dgm:prSet/>
      <dgm:spPr/>
      <dgm:t>
        <a:bodyPr/>
        <a:lstStyle/>
        <a:p>
          <a:endParaRPr lang="es-ES" sz="1400"/>
        </a:p>
      </dgm:t>
    </dgm:pt>
    <dgm:pt modelId="{72BF35DC-23EC-4DB7-9751-3BE9C55C859B}" type="sibTrans" cxnId="{980C4B94-883E-4330-8781-661E57F74441}">
      <dgm:prSet/>
      <dgm:spPr/>
      <dgm:t>
        <a:bodyPr/>
        <a:lstStyle/>
        <a:p>
          <a:endParaRPr lang="es-ES" sz="1400"/>
        </a:p>
      </dgm:t>
    </dgm:pt>
    <dgm:pt modelId="{57986229-D0FE-498C-8C57-59939BCF96FB}">
      <dgm:prSet phldrT="[Texto]" custT="1"/>
      <dgm:spPr/>
      <dgm:t>
        <a:bodyPr/>
        <a:lstStyle/>
        <a:p>
          <a:r>
            <a:rPr lang="es-ES" sz="1400"/>
            <a:t>Factores de riesgo</a:t>
          </a:r>
        </a:p>
      </dgm:t>
    </dgm:pt>
    <dgm:pt modelId="{CB3F5189-B94B-4FDD-B45F-6F4B17EE6052}" type="parTrans" cxnId="{6E4135F3-F07F-4C5A-80EE-297A8A310A00}">
      <dgm:prSet/>
      <dgm:spPr/>
      <dgm:t>
        <a:bodyPr/>
        <a:lstStyle/>
        <a:p>
          <a:endParaRPr lang="es-ES" sz="1400"/>
        </a:p>
      </dgm:t>
    </dgm:pt>
    <dgm:pt modelId="{E0F66792-DAA5-4066-A8D3-39744B8F0885}" type="sibTrans" cxnId="{6E4135F3-F07F-4C5A-80EE-297A8A310A00}">
      <dgm:prSet/>
      <dgm:spPr/>
      <dgm:t>
        <a:bodyPr/>
        <a:lstStyle/>
        <a:p>
          <a:endParaRPr lang="es-ES" sz="1400"/>
        </a:p>
      </dgm:t>
    </dgm:pt>
    <dgm:pt modelId="{0E376352-6361-4CD7-83BD-6BCF2B0C64DF}">
      <dgm:prSet phldrT="[Texto]" custT="1"/>
      <dgm:spPr/>
      <dgm:t>
        <a:bodyPr/>
        <a:lstStyle/>
        <a:p>
          <a:r>
            <a:rPr lang="es-ES" sz="1400"/>
            <a:t>Condiciones medio ambientales</a:t>
          </a:r>
        </a:p>
      </dgm:t>
    </dgm:pt>
    <dgm:pt modelId="{B1B2AB2E-A4E5-4028-BA9D-2D0E8DA2A440}" type="parTrans" cxnId="{4326570E-76CB-4CE8-A668-D2AC2D0B7001}">
      <dgm:prSet/>
      <dgm:spPr/>
      <dgm:t>
        <a:bodyPr/>
        <a:lstStyle/>
        <a:p>
          <a:endParaRPr lang="es-ES" sz="1400"/>
        </a:p>
      </dgm:t>
    </dgm:pt>
    <dgm:pt modelId="{681B217B-AF1B-4683-9EE7-87F63B431A82}" type="sibTrans" cxnId="{4326570E-76CB-4CE8-A668-D2AC2D0B7001}">
      <dgm:prSet/>
      <dgm:spPr/>
      <dgm:t>
        <a:bodyPr/>
        <a:lstStyle/>
        <a:p>
          <a:endParaRPr lang="es-ES" sz="1400"/>
        </a:p>
      </dgm:t>
    </dgm:pt>
    <dgm:pt modelId="{A6200833-F82A-419B-A21A-2FCD5682E291}">
      <dgm:prSet phldrT="[Texto]" custT="1"/>
      <dgm:spPr/>
      <dgm:t>
        <a:bodyPr/>
        <a:lstStyle/>
        <a:p>
          <a:r>
            <a:rPr lang="es-ES" sz="1400"/>
            <a:t>Límites naturales</a:t>
          </a:r>
        </a:p>
      </dgm:t>
    </dgm:pt>
    <dgm:pt modelId="{338C5DA1-97DF-4A75-9675-6976721C9C05}" type="parTrans" cxnId="{DF068B79-9DD6-4BBD-B923-44E3108A09CE}">
      <dgm:prSet/>
      <dgm:spPr/>
      <dgm:t>
        <a:bodyPr/>
        <a:lstStyle/>
        <a:p>
          <a:endParaRPr lang="es-ES" sz="1400"/>
        </a:p>
      </dgm:t>
    </dgm:pt>
    <dgm:pt modelId="{D2E0E468-7E5E-4A1C-A5FC-33C4B64C76FA}" type="sibTrans" cxnId="{DF068B79-9DD6-4BBD-B923-44E3108A09CE}">
      <dgm:prSet/>
      <dgm:spPr/>
      <dgm:t>
        <a:bodyPr/>
        <a:lstStyle/>
        <a:p>
          <a:endParaRPr lang="es-ES" sz="1400"/>
        </a:p>
      </dgm:t>
    </dgm:pt>
    <dgm:pt modelId="{6ECC255D-4975-43D2-8872-54539D815D54}">
      <dgm:prSet phldrT="[Texto]" custT="1"/>
      <dgm:spPr/>
      <dgm:t>
        <a:bodyPr/>
        <a:lstStyle/>
        <a:p>
          <a:r>
            <a:rPr lang="es-ES" sz="1400"/>
            <a:t>Gobiernos locales</a:t>
          </a:r>
        </a:p>
      </dgm:t>
    </dgm:pt>
    <dgm:pt modelId="{6EE6ED94-230B-4A6C-9EDA-F7D15667CCB0}" type="parTrans" cxnId="{94B9F597-7594-4FEC-85CD-B016873EDE38}">
      <dgm:prSet/>
      <dgm:spPr/>
      <dgm:t>
        <a:bodyPr/>
        <a:lstStyle/>
        <a:p>
          <a:endParaRPr lang="es-ES" sz="1400"/>
        </a:p>
      </dgm:t>
    </dgm:pt>
    <dgm:pt modelId="{BFAC01A4-C76E-4BBB-BB84-E600FE21FACC}" type="sibTrans" cxnId="{94B9F597-7594-4FEC-85CD-B016873EDE38}">
      <dgm:prSet/>
      <dgm:spPr/>
      <dgm:t>
        <a:bodyPr/>
        <a:lstStyle/>
        <a:p>
          <a:endParaRPr lang="es-ES" sz="1400"/>
        </a:p>
      </dgm:t>
    </dgm:pt>
    <dgm:pt modelId="{4635A24C-075E-47F0-9DDA-80FA5887CB54}">
      <dgm:prSet phldrT="[Texto]" custT="1"/>
      <dgm:spPr/>
      <dgm:t>
        <a:bodyPr/>
        <a:lstStyle/>
        <a:p>
          <a:r>
            <a:rPr lang="es-ES" sz="1400"/>
            <a:t>Sector privado</a:t>
          </a:r>
        </a:p>
      </dgm:t>
    </dgm:pt>
    <dgm:pt modelId="{ED6A7104-0990-4F27-AC6D-E4553556F131}" type="parTrans" cxnId="{5DC8DAF4-63B7-44C3-86E5-8F7CD8D45593}">
      <dgm:prSet/>
      <dgm:spPr/>
      <dgm:t>
        <a:bodyPr/>
        <a:lstStyle/>
        <a:p>
          <a:endParaRPr lang="es-ES" sz="1400"/>
        </a:p>
      </dgm:t>
    </dgm:pt>
    <dgm:pt modelId="{0B19D12C-BA18-4B58-A90F-E2C4D93057CD}" type="sibTrans" cxnId="{5DC8DAF4-63B7-44C3-86E5-8F7CD8D45593}">
      <dgm:prSet/>
      <dgm:spPr/>
      <dgm:t>
        <a:bodyPr/>
        <a:lstStyle/>
        <a:p>
          <a:endParaRPr lang="es-ES" sz="1400"/>
        </a:p>
      </dgm:t>
    </dgm:pt>
    <dgm:pt modelId="{DA2D3B04-9DB7-4DFD-AC70-D511C389CC3D}">
      <dgm:prSet phldrT="[Texto]" custT="1"/>
      <dgm:spPr/>
      <dgm:t>
        <a:bodyPr/>
        <a:lstStyle/>
        <a:p>
          <a:r>
            <a:rPr lang="es-ES" sz="1400"/>
            <a:t>Ciudadania</a:t>
          </a:r>
        </a:p>
      </dgm:t>
    </dgm:pt>
    <dgm:pt modelId="{65A82E0A-1668-44A9-AE86-4A5AB3F48CDA}" type="parTrans" cxnId="{84F496F7-3D14-4838-9B89-73918FBF9CFB}">
      <dgm:prSet/>
      <dgm:spPr/>
      <dgm:t>
        <a:bodyPr/>
        <a:lstStyle/>
        <a:p>
          <a:endParaRPr lang="es-ES" sz="1400"/>
        </a:p>
      </dgm:t>
    </dgm:pt>
    <dgm:pt modelId="{AE0957A3-4978-4461-B2C2-5F77F2617E9C}" type="sibTrans" cxnId="{84F496F7-3D14-4838-9B89-73918FBF9CFB}">
      <dgm:prSet/>
      <dgm:spPr/>
      <dgm:t>
        <a:bodyPr/>
        <a:lstStyle/>
        <a:p>
          <a:endParaRPr lang="es-ES" sz="1400"/>
        </a:p>
      </dgm:t>
    </dgm:pt>
    <dgm:pt modelId="{ABB51BF0-302F-497D-989B-7442DF2BF80D}">
      <dgm:prSet custT="1"/>
      <dgm:spPr/>
      <dgm:t>
        <a:bodyPr/>
        <a:lstStyle/>
        <a:p>
          <a:r>
            <a:rPr lang="es-ES" sz="1400"/>
            <a:t>Riesgos</a:t>
          </a:r>
        </a:p>
      </dgm:t>
    </dgm:pt>
    <dgm:pt modelId="{C5A9B756-D7ED-4A74-8620-FE9C5530B3BF}" type="parTrans" cxnId="{2FDD7D4D-D4D0-4779-BBA0-A1DB336F010B}">
      <dgm:prSet/>
      <dgm:spPr/>
      <dgm:t>
        <a:bodyPr/>
        <a:lstStyle/>
        <a:p>
          <a:endParaRPr lang="es-ES" sz="1400"/>
        </a:p>
      </dgm:t>
    </dgm:pt>
    <dgm:pt modelId="{93C0E09A-3BF0-4F13-A4E1-CF8C4091B6EB}" type="sibTrans" cxnId="{2FDD7D4D-D4D0-4779-BBA0-A1DB336F010B}">
      <dgm:prSet/>
      <dgm:spPr/>
      <dgm:t>
        <a:bodyPr/>
        <a:lstStyle/>
        <a:p>
          <a:endParaRPr lang="es-ES" sz="1400"/>
        </a:p>
      </dgm:t>
    </dgm:pt>
    <dgm:pt modelId="{EFA129F7-02FE-487A-A7A6-F53F1A27DED3}">
      <dgm:prSet custT="1"/>
      <dgm:spPr/>
      <dgm:t>
        <a:bodyPr/>
        <a:lstStyle/>
        <a:p>
          <a:r>
            <a:rPr lang="es-ES" sz="1400"/>
            <a:t>Vulnerabilidades</a:t>
          </a:r>
        </a:p>
      </dgm:t>
    </dgm:pt>
    <dgm:pt modelId="{66BA80DE-4D5F-4320-920A-C2294E461DA3}" type="parTrans" cxnId="{C4F1C7EE-0DE1-4B54-8A2B-1B34DDC2D98B}">
      <dgm:prSet/>
      <dgm:spPr/>
      <dgm:t>
        <a:bodyPr/>
        <a:lstStyle/>
        <a:p>
          <a:endParaRPr lang="es-ES" sz="1400"/>
        </a:p>
      </dgm:t>
    </dgm:pt>
    <dgm:pt modelId="{6AB22E4B-BFC2-463E-BCA0-CB924D917AFB}" type="sibTrans" cxnId="{C4F1C7EE-0DE1-4B54-8A2B-1B34DDC2D98B}">
      <dgm:prSet/>
      <dgm:spPr/>
      <dgm:t>
        <a:bodyPr/>
        <a:lstStyle/>
        <a:p>
          <a:endParaRPr lang="es-ES" sz="1400"/>
        </a:p>
      </dgm:t>
    </dgm:pt>
    <dgm:pt modelId="{C26A33A8-6426-420F-ACC2-128FB02909D1}">
      <dgm:prSet custT="1"/>
      <dgm:spPr/>
      <dgm:t>
        <a:bodyPr/>
        <a:lstStyle/>
        <a:p>
          <a:r>
            <a:rPr lang="es-ES" sz="1400"/>
            <a:t>Cercania al peligro</a:t>
          </a:r>
        </a:p>
      </dgm:t>
    </dgm:pt>
    <dgm:pt modelId="{D43B13B3-59FD-41E0-8DD8-8BD85A1C5E67}" type="parTrans" cxnId="{D68CED73-CB65-493B-801F-61390D4A20C2}">
      <dgm:prSet/>
      <dgm:spPr/>
      <dgm:t>
        <a:bodyPr/>
        <a:lstStyle/>
        <a:p>
          <a:endParaRPr lang="es-ES" sz="1400"/>
        </a:p>
      </dgm:t>
    </dgm:pt>
    <dgm:pt modelId="{8CE8DCD1-95D3-4694-B8EC-E40C5AA74D93}" type="sibTrans" cxnId="{D68CED73-CB65-493B-801F-61390D4A20C2}">
      <dgm:prSet/>
      <dgm:spPr/>
      <dgm:t>
        <a:bodyPr/>
        <a:lstStyle/>
        <a:p>
          <a:endParaRPr lang="es-ES" sz="1400"/>
        </a:p>
      </dgm:t>
    </dgm:pt>
    <dgm:pt modelId="{225AAEC7-553C-4439-BDF2-3AA0585F4E97}" type="pres">
      <dgm:prSet presAssocID="{A39C2BF9-38CF-454E-8ED8-CF37C68569E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43CA132-EC0C-41B5-BE6E-3AF41577C50C}" type="pres">
      <dgm:prSet presAssocID="{05227289-B9DF-4E0D-8684-F1B55CED9766}" presName="composite" presStyleCnt="0"/>
      <dgm:spPr/>
      <dgm:t>
        <a:bodyPr/>
        <a:lstStyle/>
        <a:p>
          <a:endParaRPr lang="es-ES"/>
        </a:p>
      </dgm:t>
    </dgm:pt>
    <dgm:pt modelId="{CA0E9DF2-BFE8-436F-BEA7-197EF7D56F97}" type="pres">
      <dgm:prSet presAssocID="{05227289-B9DF-4E0D-8684-F1B55CED976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537EC2-D1ED-41D4-BAF8-A8F688851516}" type="pres">
      <dgm:prSet presAssocID="{05227289-B9DF-4E0D-8684-F1B55CED9766}" presName="parSh" presStyleLbl="node1" presStyleIdx="0" presStyleCnt="3"/>
      <dgm:spPr/>
      <dgm:t>
        <a:bodyPr/>
        <a:lstStyle/>
        <a:p>
          <a:endParaRPr lang="es-ES"/>
        </a:p>
      </dgm:t>
    </dgm:pt>
    <dgm:pt modelId="{42D4AAB0-9A4D-4B4C-ACBB-EFFBD7E9C0B7}" type="pres">
      <dgm:prSet presAssocID="{05227289-B9DF-4E0D-8684-F1B55CED9766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9D1587-6C24-4801-98B9-75A71DEB2514}" type="pres">
      <dgm:prSet presAssocID="{D8EBBC28-C1C2-4BE7-B146-8D3DBE76681C}" presName="sibTrans" presStyleLbl="sibTrans2D1" presStyleIdx="0" presStyleCnt="2"/>
      <dgm:spPr/>
      <dgm:t>
        <a:bodyPr/>
        <a:lstStyle/>
        <a:p>
          <a:endParaRPr lang="es-ES"/>
        </a:p>
      </dgm:t>
    </dgm:pt>
    <dgm:pt modelId="{68217B26-BF5B-4484-9887-FF4280021DF5}" type="pres">
      <dgm:prSet presAssocID="{D8EBBC28-C1C2-4BE7-B146-8D3DBE76681C}" presName="connTx" presStyleLbl="sibTrans2D1" presStyleIdx="0" presStyleCnt="2"/>
      <dgm:spPr/>
      <dgm:t>
        <a:bodyPr/>
        <a:lstStyle/>
        <a:p>
          <a:endParaRPr lang="es-ES"/>
        </a:p>
      </dgm:t>
    </dgm:pt>
    <dgm:pt modelId="{43DE8D1D-8B5D-4316-A417-641100D222EB}" type="pres">
      <dgm:prSet presAssocID="{C0CFA0D6-084B-4138-8DF0-B1CF5CD6DFE9}" presName="composite" presStyleCnt="0"/>
      <dgm:spPr/>
      <dgm:t>
        <a:bodyPr/>
        <a:lstStyle/>
        <a:p>
          <a:endParaRPr lang="es-ES"/>
        </a:p>
      </dgm:t>
    </dgm:pt>
    <dgm:pt modelId="{65B5BD77-6ED0-4DD1-9D82-C09293623247}" type="pres">
      <dgm:prSet presAssocID="{C0CFA0D6-084B-4138-8DF0-B1CF5CD6DFE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6FAFA6-7C09-4714-9EB0-24512B7D3B5D}" type="pres">
      <dgm:prSet presAssocID="{C0CFA0D6-084B-4138-8DF0-B1CF5CD6DFE9}" presName="parSh" presStyleLbl="node1" presStyleIdx="1" presStyleCnt="3"/>
      <dgm:spPr/>
      <dgm:t>
        <a:bodyPr/>
        <a:lstStyle/>
        <a:p>
          <a:endParaRPr lang="es-ES"/>
        </a:p>
      </dgm:t>
    </dgm:pt>
    <dgm:pt modelId="{CA94D67A-EE89-4D3A-825A-B11E463C2274}" type="pres">
      <dgm:prSet presAssocID="{C0CFA0D6-084B-4138-8DF0-B1CF5CD6DFE9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2351CE-8A75-4478-82EF-B53A4B9C6DA5}" type="pres">
      <dgm:prSet presAssocID="{F53B9A8D-95B1-48AC-9632-9EA84189043B}" presName="sibTrans" presStyleLbl="sibTrans2D1" presStyleIdx="1" presStyleCnt="2"/>
      <dgm:spPr/>
      <dgm:t>
        <a:bodyPr/>
        <a:lstStyle/>
        <a:p>
          <a:endParaRPr lang="es-ES"/>
        </a:p>
      </dgm:t>
    </dgm:pt>
    <dgm:pt modelId="{B69922C3-F7AD-4FFC-B291-9D4606CD3361}" type="pres">
      <dgm:prSet presAssocID="{F53B9A8D-95B1-48AC-9632-9EA84189043B}" presName="connTx" presStyleLbl="sibTrans2D1" presStyleIdx="1" presStyleCnt="2"/>
      <dgm:spPr/>
      <dgm:t>
        <a:bodyPr/>
        <a:lstStyle/>
        <a:p>
          <a:endParaRPr lang="es-ES"/>
        </a:p>
      </dgm:t>
    </dgm:pt>
    <dgm:pt modelId="{DDBCF2FB-86EF-46EB-9C94-F843E704D146}" type="pres">
      <dgm:prSet presAssocID="{57986229-D0FE-498C-8C57-59939BCF96FB}" presName="composite" presStyleCnt="0"/>
      <dgm:spPr/>
      <dgm:t>
        <a:bodyPr/>
        <a:lstStyle/>
        <a:p>
          <a:endParaRPr lang="es-ES"/>
        </a:p>
      </dgm:t>
    </dgm:pt>
    <dgm:pt modelId="{13C5920B-0B96-49F7-8CE9-0FE2E66597E3}" type="pres">
      <dgm:prSet presAssocID="{57986229-D0FE-498C-8C57-59939BCF96FB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369411-CB19-4984-8628-CDCD00E3B650}" type="pres">
      <dgm:prSet presAssocID="{57986229-D0FE-498C-8C57-59939BCF96FB}" presName="parSh" presStyleLbl="node1" presStyleIdx="2" presStyleCnt="3"/>
      <dgm:spPr/>
      <dgm:t>
        <a:bodyPr/>
        <a:lstStyle/>
        <a:p>
          <a:endParaRPr lang="es-ES"/>
        </a:p>
      </dgm:t>
    </dgm:pt>
    <dgm:pt modelId="{F2C8D325-8DFA-4FA7-93D8-4D63104366DF}" type="pres">
      <dgm:prSet presAssocID="{57986229-D0FE-498C-8C57-59939BCF96FB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3DD3D84-91DF-4187-A79F-D5A697D12E3A}" type="presOf" srcId="{EFA129F7-02FE-487A-A7A6-F53F1A27DED3}" destId="{F2C8D325-8DFA-4FA7-93D8-4D63104366DF}" srcOrd="0" destOrd="3" presId="urn:microsoft.com/office/officeart/2005/8/layout/process3"/>
    <dgm:cxn modelId="{6E4135F3-F07F-4C5A-80EE-297A8A310A00}" srcId="{A39C2BF9-38CF-454E-8ED8-CF37C68569E2}" destId="{57986229-D0FE-498C-8C57-59939BCF96FB}" srcOrd="2" destOrd="0" parTransId="{CB3F5189-B94B-4FDD-B45F-6F4B17EE6052}" sibTransId="{E0F66792-DAA5-4066-A8D3-39744B8F0885}"/>
    <dgm:cxn modelId="{061B4AE9-B3DB-489D-BFB7-6D158794AC6F}" type="presOf" srcId="{ABB51BF0-302F-497D-989B-7442DF2BF80D}" destId="{F2C8D325-8DFA-4FA7-93D8-4D63104366DF}" srcOrd="0" destOrd="1" presId="urn:microsoft.com/office/officeart/2005/8/layout/process3"/>
    <dgm:cxn modelId="{C4F1C7EE-0DE1-4B54-8A2B-1B34DDC2D98B}" srcId="{57986229-D0FE-498C-8C57-59939BCF96FB}" destId="{EFA129F7-02FE-487A-A7A6-F53F1A27DED3}" srcOrd="3" destOrd="0" parTransId="{66BA80DE-4D5F-4320-920A-C2294E461DA3}" sibTransId="{6AB22E4B-BFC2-463E-BCA0-CB924D917AFB}"/>
    <dgm:cxn modelId="{980C4B94-883E-4330-8781-661E57F74441}" srcId="{C0CFA0D6-084B-4138-8DF0-B1CF5CD6DFE9}" destId="{0A807542-C0C5-45FF-9515-EEE3034DA7CF}" srcOrd="0" destOrd="0" parTransId="{98BC60CF-6428-49C3-A133-9C377ACE291C}" sibTransId="{72BF35DC-23EC-4DB7-9751-3BE9C55C859B}"/>
    <dgm:cxn modelId="{BDD2F75F-1DDE-47C8-84B2-0FDA91EB69C3}" type="presOf" srcId="{D8EBBC28-C1C2-4BE7-B146-8D3DBE76681C}" destId="{68217B26-BF5B-4484-9887-FF4280021DF5}" srcOrd="1" destOrd="0" presId="urn:microsoft.com/office/officeart/2005/8/layout/process3"/>
    <dgm:cxn modelId="{5A9F99A4-28F9-4162-BD25-3738FBF519E1}" type="presOf" srcId="{05227289-B9DF-4E0D-8684-F1B55CED9766}" destId="{CA0E9DF2-BFE8-436F-BEA7-197EF7D56F97}" srcOrd="0" destOrd="0" presId="urn:microsoft.com/office/officeart/2005/8/layout/process3"/>
    <dgm:cxn modelId="{89A2605E-1C41-40D3-B0AA-9DD387C11634}" srcId="{A39C2BF9-38CF-454E-8ED8-CF37C68569E2}" destId="{C0CFA0D6-084B-4138-8DF0-B1CF5CD6DFE9}" srcOrd="1" destOrd="0" parTransId="{027C9EE5-DB32-4CAD-A629-98085CABCF95}" sibTransId="{F53B9A8D-95B1-48AC-9632-9EA84189043B}"/>
    <dgm:cxn modelId="{94B9F597-7594-4FEC-85CD-B016873EDE38}" srcId="{C0CFA0D6-084B-4138-8DF0-B1CF5CD6DFE9}" destId="{6ECC255D-4975-43D2-8872-54539D815D54}" srcOrd="1" destOrd="0" parTransId="{6EE6ED94-230B-4A6C-9EDA-F7D15667CCB0}" sibTransId="{BFAC01A4-C76E-4BBB-BB84-E600FE21FACC}"/>
    <dgm:cxn modelId="{4326570E-76CB-4CE8-A668-D2AC2D0B7001}" srcId="{57986229-D0FE-498C-8C57-59939BCF96FB}" destId="{0E376352-6361-4CD7-83BD-6BCF2B0C64DF}" srcOrd="0" destOrd="0" parTransId="{B1B2AB2E-A4E5-4028-BA9D-2D0E8DA2A440}" sibTransId="{681B217B-AF1B-4683-9EE7-87F63B431A82}"/>
    <dgm:cxn modelId="{83A20DB5-BAFC-4E6F-9D8E-C12BED6EC017}" type="presOf" srcId="{6ECC255D-4975-43D2-8872-54539D815D54}" destId="{CA94D67A-EE89-4D3A-825A-B11E463C2274}" srcOrd="0" destOrd="1" presId="urn:microsoft.com/office/officeart/2005/8/layout/process3"/>
    <dgm:cxn modelId="{DF068B79-9DD6-4BBD-B923-44E3108A09CE}" srcId="{05227289-B9DF-4E0D-8684-F1B55CED9766}" destId="{A6200833-F82A-419B-A21A-2FCD5682E291}" srcOrd="1" destOrd="0" parTransId="{338C5DA1-97DF-4A75-9675-6976721C9C05}" sibTransId="{D2E0E468-7E5E-4A1C-A5FC-33C4B64C76FA}"/>
    <dgm:cxn modelId="{FBBF720D-4FDC-4DDB-BCC7-4607ECCDC24A}" srcId="{A39C2BF9-38CF-454E-8ED8-CF37C68569E2}" destId="{05227289-B9DF-4E0D-8684-F1B55CED9766}" srcOrd="0" destOrd="0" parTransId="{C611CF07-7A6F-470D-93B5-D3537BAE8008}" sibTransId="{D8EBBC28-C1C2-4BE7-B146-8D3DBE76681C}"/>
    <dgm:cxn modelId="{20E75A8D-76E4-4E4E-A6CF-16C79D74E2C4}" type="presOf" srcId="{C0CFA0D6-084B-4138-8DF0-B1CF5CD6DFE9}" destId="{2B6FAFA6-7C09-4714-9EB0-24512B7D3B5D}" srcOrd="1" destOrd="0" presId="urn:microsoft.com/office/officeart/2005/8/layout/process3"/>
    <dgm:cxn modelId="{912C7FE5-459A-42A4-9EBA-094CE7591F79}" type="presOf" srcId="{A6200833-F82A-419B-A21A-2FCD5682E291}" destId="{42D4AAB0-9A4D-4B4C-ACBB-EFFBD7E9C0B7}" srcOrd="0" destOrd="1" presId="urn:microsoft.com/office/officeart/2005/8/layout/process3"/>
    <dgm:cxn modelId="{84F496F7-3D14-4838-9B89-73918FBF9CFB}" srcId="{C0CFA0D6-084B-4138-8DF0-B1CF5CD6DFE9}" destId="{DA2D3B04-9DB7-4DFD-AC70-D511C389CC3D}" srcOrd="3" destOrd="0" parTransId="{65A82E0A-1668-44A9-AE86-4A5AB3F48CDA}" sibTransId="{AE0957A3-4978-4461-B2C2-5F77F2617E9C}"/>
    <dgm:cxn modelId="{7FF41198-3B4D-464F-BC79-CD0B0676662F}" type="presOf" srcId="{F53B9A8D-95B1-48AC-9632-9EA84189043B}" destId="{B69922C3-F7AD-4FFC-B291-9D4606CD3361}" srcOrd="1" destOrd="0" presId="urn:microsoft.com/office/officeart/2005/8/layout/process3"/>
    <dgm:cxn modelId="{A6E367D1-5931-4F02-986F-A0F9842293D6}" type="presOf" srcId="{4635A24C-075E-47F0-9DDA-80FA5887CB54}" destId="{CA94D67A-EE89-4D3A-825A-B11E463C2274}" srcOrd="0" destOrd="2" presId="urn:microsoft.com/office/officeart/2005/8/layout/process3"/>
    <dgm:cxn modelId="{2FDD7D4D-D4D0-4779-BBA0-A1DB336F010B}" srcId="{57986229-D0FE-498C-8C57-59939BCF96FB}" destId="{ABB51BF0-302F-497D-989B-7442DF2BF80D}" srcOrd="1" destOrd="0" parTransId="{C5A9B756-D7ED-4A74-8620-FE9C5530B3BF}" sibTransId="{93C0E09A-3BF0-4F13-A4E1-CF8C4091B6EB}"/>
    <dgm:cxn modelId="{2D273BF7-46D2-4ECA-B04B-1D7C5FDAE22D}" type="presOf" srcId="{F53B9A8D-95B1-48AC-9632-9EA84189043B}" destId="{422351CE-8A75-4478-82EF-B53A4B9C6DA5}" srcOrd="0" destOrd="0" presId="urn:microsoft.com/office/officeart/2005/8/layout/process3"/>
    <dgm:cxn modelId="{CB112B4B-7970-472D-A535-F4BCF87DD260}" type="presOf" srcId="{0A807542-C0C5-45FF-9515-EEE3034DA7CF}" destId="{CA94D67A-EE89-4D3A-825A-B11E463C2274}" srcOrd="0" destOrd="0" presId="urn:microsoft.com/office/officeart/2005/8/layout/process3"/>
    <dgm:cxn modelId="{F0A8464F-E1A7-4391-B983-406F6A718408}" type="presOf" srcId="{C26A33A8-6426-420F-ACC2-128FB02909D1}" destId="{F2C8D325-8DFA-4FA7-93D8-4D63104366DF}" srcOrd="0" destOrd="2" presId="urn:microsoft.com/office/officeart/2005/8/layout/process3"/>
    <dgm:cxn modelId="{2CDE9508-B265-432E-96AC-B76B6F7A7C89}" type="presOf" srcId="{A39C2BF9-38CF-454E-8ED8-CF37C68569E2}" destId="{225AAEC7-553C-4439-BDF2-3AA0585F4E97}" srcOrd="0" destOrd="0" presId="urn:microsoft.com/office/officeart/2005/8/layout/process3"/>
    <dgm:cxn modelId="{411956F4-737A-43A1-BDBB-5E2BAD4F451D}" type="presOf" srcId="{05227289-B9DF-4E0D-8684-F1B55CED9766}" destId="{D3537EC2-D1ED-41D4-BAF8-A8F688851516}" srcOrd="1" destOrd="0" presId="urn:microsoft.com/office/officeart/2005/8/layout/process3"/>
    <dgm:cxn modelId="{C9B0F6DA-15FA-4E7F-94FB-C4E131A54AC1}" type="presOf" srcId="{BD192116-B02D-4DD8-AB46-E311F2FCB7BA}" destId="{42D4AAB0-9A4D-4B4C-ACBB-EFFBD7E9C0B7}" srcOrd="0" destOrd="0" presId="urn:microsoft.com/office/officeart/2005/8/layout/process3"/>
    <dgm:cxn modelId="{5ADA7DA1-C693-4744-97CB-BEC8288FB46C}" type="presOf" srcId="{0E376352-6361-4CD7-83BD-6BCF2B0C64DF}" destId="{F2C8D325-8DFA-4FA7-93D8-4D63104366DF}" srcOrd="0" destOrd="0" presId="urn:microsoft.com/office/officeart/2005/8/layout/process3"/>
    <dgm:cxn modelId="{B55EB5E8-BED5-414F-AD63-5EFE30DCEC66}" type="presOf" srcId="{57986229-D0FE-498C-8C57-59939BCF96FB}" destId="{5C369411-CB19-4984-8628-CDCD00E3B650}" srcOrd="1" destOrd="0" presId="urn:microsoft.com/office/officeart/2005/8/layout/process3"/>
    <dgm:cxn modelId="{1A2B8CCD-25F5-4436-869A-5799B52B52CD}" type="presOf" srcId="{57986229-D0FE-498C-8C57-59939BCF96FB}" destId="{13C5920B-0B96-49F7-8CE9-0FE2E66597E3}" srcOrd="0" destOrd="0" presId="urn:microsoft.com/office/officeart/2005/8/layout/process3"/>
    <dgm:cxn modelId="{72AEB88A-96EF-44F3-9D0C-B68308621520}" type="presOf" srcId="{DA2D3B04-9DB7-4DFD-AC70-D511C389CC3D}" destId="{CA94D67A-EE89-4D3A-825A-B11E463C2274}" srcOrd="0" destOrd="3" presId="urn:microsoft.com/office/officeart/2005/8/layout/process3"/>
    <dgm:cxn modelId="{808B0D29-1C28-489F-ABAB-F59455F11E0F}" type="presOf" srcId="{D8EBBC28-C1C2-4BE7-B146-8D3DBE76681C}" destId="{D39D1587-6C24-4801-98B9-75A71DEB2514}" srcOrd="0" destOrd="0" presId="urn:microsoft.com/office/officeart/2005/8/layout/process3"/>
    <dgm:cxn modelId="{D68CED73-CB65-493B-801F-61390D4A20C2}" srcId="{57986229-D0FE-498C-8C57-59939BCF96FB}" destId="{C26A33A8-6426-420F-ACC2-128FB02909D1}" srcOrd="2" destOrd="0" parTransId="{D43B13B3-59FD-41E0-8DD8-8BD85A1C5E67}" sibTransId="{8CE8DCD1-95D3-4694-B8EC-E40C5AA74D93}"/>
    <dgm:cxn modelId="{5DC8DAF4-63B7-44C3-86E5-8F7CD8D45593}" srcId="{C0CFA0D6-084B-4138-8DF0-B1CF5CD6DFE9}" destId="{4635A24C-075E-47F0-9DDA-80FA5887CB54}" srcOrd="2" destOrd="0" parTransId="{ED6A7104-0990-4F27-AC6D-E4553556F131}" sibTransId="{0B19D12C-BA18-4B58-A90F-E2C4D93057CD}"/>
    <dgm:cxn modelId="{277485B9-61DD-426C-8BD7-993BCE383176}" srcId="{05227289-B9DF-4E0D-8684-F1B55CED9766}" destId="{BD192116-B02D-4DD8-AB46-E311F2FCB7BA}" srcOrd="0" destOrd="0" parTransId="{653B0CBE-3C11-4822-9D05-9A7D8AEB8097}" sibTransId="{5CF7C776-1C88-4BEC-81BD-F27F88A7EBD1}"/>
    <dgm:cxn modelId="{E8C18B09-1E1F-4141-B8D3-1A9E0217B729}" type="presOf" srcId="{C0CFA0D6-084B-4138-8DF0-B1CF5CD6DFE9}" destId="{65B5BD77-6ED0-4DD1-9D82-C09293623247}" srcOrd="0" destOrd="0" presId="urn:microsoft.com/office/officeart/2005/8/layout/process3"/>
    <dgm:cxn modelId="{C34E3349-D207-4506-9DDE-A46C43E47CD2}" type="presParOf" srcId="{225AAEC7-553C-4439-BDF2-3AA0585F4E97}" destId="{943CA132-EC0C-41B5-BE6E-3AF41577C50C}" srcOrd="0" destOrd="0" presId="urn:microsoft.com/office/officeart/2005/8/layout/process3"/>
    <dgm:cxn modelId="{FF998E81-BC79-4F1B-B696-F55661E41CB8}" type="presParOf" srcId="{943CA132-EC0C-41B5-BE6E-3AF41577C50C}" destId="{CA0E9DF2-BFE8-436F-BEA7-197EF7D56F97}" srcOrd="0" destOrd="0" presId="urn:microsoft.com/office/officeart/2005/8/layout/process3"/>
    <dgm:cxn modelId="{D930D224-7952-420B-B5CA-D80D988545C0}" type="presParOf" srcId="{943CA132-EC0C-41B5-BE6E-3AF41577C50C}" destId="{D3537EC2-D1ED-41D4-BAF8-A8F688851516}" srcOrd="1" destOrd="0" presId="urn:microsoft.com/office/officeart/2005/8/layout/process3"/>
    <dgm:cxn modelId="{1808B965-AD08-46CF-B47A-C4208B3F40D5}" type="presParOf" srcId="{943CA132-EC0C-41B5-BE6E-3AF41577C50C}" destId="{42D4AAB0-9A4D-4B4C-ACBB-EFFBD7E9C0B7}" srcOrd="2" destOrd="0" presId="urn:microsoft.com/office/officeart/2005/8/layout/process3"/>
    <dgm:cxn modelId="{38847ECC-3928-4C19-A00D-DB24CF85D384}" type="presParOf" srcId="{225AAEC7-553C-4439-BDF2-3AA0585F4E97}" destId="{D39D1587-6C24-4801-98B9-75A71DEB2514}" srcOrd="1" destOrd="0" presId="urn:microsoft.com/office/officeart/2005/8/layout/process3"/>
    <dgm:cxn modelId="{E277FCDF-3145-42C5-9EFD-8AEC656F5821}" type="presParOf" srcId="{D39D1587-6C24-4801-98B9-75A71DEB2514}" destId="{68217B26-BF5B-4484-9887-FF4280021DF5}" srcOrd="0" destOrd="0" presId="urn:microsoft.com/office/officeart/2005/8/layout/process3"/>
    <dgm:cxn modelId="{831B9F3E-D5B5-47AB-903E-AB4E976385B7}" type="presParOf" srcId="{225AAEC7-553C-4439-BDF2-3AA0585F4E97}" destId="{43DE8D1D-8B5D-4316-A417-641100D222EB}" srcOrd="2" destOrd="0" presId="urn:microsoft.com/office/officeart/2005/8/layout/process3"/>
    <dgm:cxn modelId="{3AE05AC5-96B2-48BC-B4A5-E05CA7E62952}" type="presParOf" srcId="{43DE8D1D-8B5D-4316-A417-641100D222EB}" destId="{65B5BD77-6ED0-4DD1-9D82-C09293623247}" srcOrd="0" destOrd="0" presId="urn:microsoft.com/office/officeart/2005/8/layout/process3"/>
    <dgm:cxn modelId="{3881D259-661A-467A-B296-466D1ADAE956}" type="presParOf" srcId="{43DE8D1D-8B5D-4316-A417-641100D222EB}" destId="{2B6FAFA6-7C09-4714-9EB0-24512B7D3B5D}" srcOrd="1" destOrd="0" presId="urn:microsoft.com/office/officeart/2005/8/layout/process3"/>
    <dgm:cxn modelId="{47611425-2802-4137-A82E-E2B0AADFA6A9}" type="presParOf" srcId="{43DE8D1D-8B5D-4316-A417-641100D222EB}" destId="{CA94D67A-EE89-4D3A-825A-B11E463C2274}" srcOrd="2" destOrd="0" presId="urn:microsoft.com/office/officeart/2005/8/layout/process3"/>
    <dgm:cxn modelId="{0F936902-9DA7-4859-8E39-F80DF790F68C}" type="presParOf" srcId="{225AAEC7-553C-4439-BDF2-3AA0585F4E97}" destId="{422351CE-8A75-4478-82EF-B53A4B9C6DA5}" srcOrd="3" destOrd="0" presId="urn:microsoft.com/office/officeart/2005/8/layout/process3"/>
    <dgm:cxn modelId="{B23587DF-DF42-4FFB-84FC-BD2EE2306EC3}" type="presParOf" srcId="{422351CE-8A75-4478-82EF-B53A4B9C6DA5}" destId="{B69922C3-F7AD-4FFC-B291-9D4606CD3361}" srcOrd="0" destOrd="0" presId="urn:microsoft.com/office/officeart/2005/8/layout/process3"/>
    <dgm:cxn modelId="{80BAB869-34E0-49EF-B0B7-66291FEEFA74}" type="presParOf" srcId="{225AAEC7-553C-4439-BDF2-3AA0585F4E97}" destId="{DDBCF2FB-86EF-46EB-9C94-F843E704D146}" srcOrd="4" destOrd="0" presId="urn:microsoft.com/office/officeart/2005/8/layout/process3"/>
    <dgm:cxn modelId="{4122AAD4-DE02-40E6-8989-D96337F07FCC}" type="presParOf" srcId="{DDBCF2FB-86EF-46EB-9C94-F843E704D146}" destId="{13C5920B-0B96-49F7-8CE9-0FE2E66597E3}" srcOrd="0" destOrd="0" presId="urn:microsoft.com/office/officeart/2005/8/layout/process3"/>
    <dgm:cxn modelId="{0CD384CE-7ECA-4E07-874B-874D44531277}" type="presParOf" srcId="{DDBCF2FB-86EF-46EB-9C94-F843E704D146}" destId="{5C369411-CB19-4984-8628-CDCD00E3B650}" srcOrd="1" destOrd="0" presId="urn:microsoft.com/office/officeart/2005/8/layout/process3"/>
    <dgm:cxn modelId="{82FAE95A-0CE8-4AA3-894A-83D31524A186}" type="presParOf" srcId="{DDBCF2FB-86EF-46EB-9C94-F843E704D146}" destId="{F2C8D325-8DFA-4FA7-93D8-4D63104366D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C87BD8-E326-4C8B-AF58-EF52D3D35F5F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050641CB-EF03-4186-956F-F7FA70A00D36}">
      <dgm:prSet phldrT="[Texto]" custT="1"/>
      <dgm:spPr/>
      <dgm:t>
        <a:bodyPr/>
        <a:lstStyle/>
        <a:p>
          <a:r>
            <a:rPr lang="es-EC" sz="1800" dirty="0" smtClean="0">
              <a:ea typeface="Calibri" panose="020F0502020204030204" pitchFamily="34" charset="0"/>
              <a:cs typeface="Times New Roman" panose="02020603050405020304" pitchFamily="18" charset="0"/>
            </a:rPr>
            <a:t>El término administración territorial no es  un término de uso común en el Ecuador, pese a las potencialidades que se pueden desarrollar en esta área.</a:t>
          </a:r>
          <a:endParaRPr lang="es-ES" sz="1800" dirty="0"/>
        </a:p>
      </dgm:t>
    </dgm:pt>
    <dgm:pt modelId="{EF42A71B-F7A9-4B73-8A3D-C0683A6E70CB}" type="parTrans" cxnId="{6FF37A43-B1A3-4C57-B7AD-5D5078E91759}">
      <dgm:prSet/>
      <dgm:spPr/>
      <dgm:t>
        <a:bodyPr/>
        <a:lstStyle/>
        <a:p>
          <a:endParaRPr lang="es-ES" sz="1800"/>
        </a:p>
      </dgm:t>
    </dgm:pt>
    <dgm:pt modelId="{31D519C6-18E4-4062-9650-9870126B1712}" type="sibTrans" cxnId="{6FF37A43-B1A3-4C57-B7AD-5D5078E91759}">
      <dgm:prSet/>
      <dgm:spPr/>
      <dgm:t>
        <a:bodyPr/>
        <a:lstStyle/>
        <a:p>
          <a:endParaRPr lang="es-ES" sz="1800"/>
        </a:p>
      </dgm:t>
    </dgm:pt>
    <dgm:pt modelId="{18774207-F4CD-421D-A790-96F808F30D5A}">
      <dgm:prSet phldrT="[Texto]" custT="1"/>
      <dgm:spPr/>
      <dgm:t>
        <a:bodyPr/>
        <a:lstStyle/>
        <a:p>
          <a:r>
            <a:rPr lang="es-ES" sz="1800" dirty="0" smtClean="0"/>
            <a:t>Se demostró la dificultad para generar una base catastral nacional debido a que cada catastro municipal es manejado de forma distinta.</a:t>
          </a:r>
          <a:endParaRPr lang="es-ES" sz="1800" dirty="0"/>
        </a:p>
      </dgm:t>
    </dgm:pt>
    <dgm:pt modelId="{64A20815-68DD-4028-AABE-6B41215707A5}" type="parTrans" cxnId="{E39502E9-8464-4AFC-96A5-7FC661873612}">
      <dgm:prSet/>
      <dgm:spPr/>
      <dgm:t>
        <a:bodyPr/>
        <a:lstStyle/>
        <a:p>
          <a:endParaRPr lang="es-ES" sz="1800"/>
        </a:p>
      </dgm:t>
    </dgm:pt>
    <dgm:pt modelId="{1F190CF3-CBF2-4D65-B152-AEC6C32F1456}" type="sibTrans" cxnId="{E39502E9-8464-4AFC-96A5-7FC661873612}">
      <dgm:prSet/>
      <dgm:spPr/>
      <dgm:t>
        <a:bodyPr/>
        <a:lstStyle/>
        <a:p>
          <a:endParaRPr lang="es-ES" sz="1800"/>
        </a:p>
      </dgm:t>
    </dgm:pt>
    <dgm:pt modelId="{877EA214-A675-44C8-A4FB-627D105345E5}">
      <dgm:prSet phldrT="[Texto]" custT="1"/>
      <dgm:spPr/>
      <dgm:t>
        <a:bodyPr/>
        <a:lstStyle/>
        <a:p>
          <a:r>
            <a:rPr lang="es-EC" sz="1800" dirty="0" smtClean="0">
              <a:ea typeface="Calibri" panose="020F0502020204030204" pitchFamily="34" charset="0"/>
              <a:cs typeface="Times New Roman" panose="02020603050405020304" pitchFamily="18" charset="0"/>
            </a:rPr>
            <a:t>El desarrollo del presente trabajo demostró la utilidad y la aplicabilidad de las herramientas de la administración territorial en la gestión de riesgos.</a:t>
          </a:r>
          <a:endParaRPr lang="es-ES" sz="1800" dirty="0"/>
        </a:p>
      </dgm:t>
    </dgm:pt>
    <dgm:pt modelId="{587B640F-74E3-42BF-9AC4-1B2429F70C36}" type="parTrans" cxnId="{CB66EF58-070D-40EA-827A-7E083985E2FA}">
      <dgm:prSet/>
      <dgm:spPr/>
      <dgm:t>
        <a:bodyPr/>
        <a:lstStyle/>
        <a:p>
          <a:endParaRPr lang="es-ES" sz="1800"/>
        </a:p>
      </dgm:t>
    </dgm:pt>
    <dgm:pt modelId="{76DB9FC0-EBFE-4146-BB97-5E8DC664C44A}" type="sibTrans" cxnId="{CB66EF58-070D-40EA-827A-7E083985E2FA}">
      <dgm:prSet/>
      <dgm:spPr/>
      <dgm:t>
        <a:bodyPr/>
        <a:lstStyle/>
        <a:p>
          <a:endParaRPr lang="es-ES" sz="1800"/>
        </a:p>
      </dgm:t>
    </dgm:pt>
    <dgm:pt modelId="{8A17EBEC-6B3A-41B8-82D6-AB456AC0F3D4}">
      <dgm:prSet phldrT="[Texto]" custT="1"/>
      <dgm:spPr/>
      <dgm:t>
        <a:bodyPr/>
        <a:lstStyle/>
        <a:p>
          <a:r>
            <a:rPr lang="es-EC" sz="1800" dirty="0" smtClean="0"/>
            <a:t>Los GADs municipales son aquellos que poseen mayor capacidad para la gestión de riesgos debido a las herramientas de administración territorial que poseen.</a:t>
          </a:r>
          <a:endParaRPr lang="es-ES" sz="1800" dirty="0"/>
        </a:p>
      </dgm:t>
    </dgm:pt>
    <dgm:pt modelId="{4122BA59-9CD4-4270-8606-2F240B1A6FAB}" type="parTrans" cxnId="{E91A635C-D9CD-4AA4-9979-D0AD67206E2F}">
      <dgm:prSet/>
      <dgm:spPr/>
      <dgm:t>
        <a:bodyPr/>
        <a:lstStyle/>
        <a:p>
          <a:endParaRPr lang="es-ES" sz="1800"/>
        </a:p>
      </dgm:t>
    </dgm:pt>
    <dgm:pt modelId="{3B6CD08E-0845-47A8-B05F-CB7285F6B575}" type="sibTrans" cxnId="{E91A635C-D9CD-4AA4-9979-D0AD67206E2F}">
      <dgm:prSet/>
      <dgm:spPr/>
      <dgm:t>
        <a:bodyPr/>
        <a:lstStyle/>
        <a:p>
          <a:endParaRPr lang="es-ES" sz="1800"/>
        </a:p>
      </dgm:t>
    </dgm:pt>
    <dgm:pt modelId="{66905557-1DA2-44C1-A4AF-48D987F8894D}">
      <dgm:prSet custT="1"/>
      <dgm:spPr/>
      <dgm:t>
        <a:bodyPr/>
        <a:lstStyle/>
        <a:p>
          <a:r>
            <a:rPr lang="es-EC" sz="1800" dirty="0" smtClean="0"/>
            <a:t>La gestión de riesgos en el Ecuador está principalmente dirigida a la respuesta de emergencias y no tanto a la prevención.</a:t>
          </a:r>
          <a:endParaRPr lang="es-ES" sz="1800" dirty="0"/>
        </a:p>
      </dgm:t>
    </dgm:pt>
    <dgm:pt modelId="{718ABECE-0841-445F-B43F-EC12EBFDAC6B}" type="parTrans" cxnId="{077A9C04-5B94-4222-A93D-B26BBE936CF0}">
      <dgm:prSet/>
      <dgm:spPr/>
      <dgm:t>
        <a:bodyPr/>
        <a:lstStyle/>
        <a:p>
          <a:endParaRPr lang="es-ES" sz="1800"/>
        </a:p>
      </dgm:t>
    </dgm:pt>
    <dgm:pt modelId="{A2D49F48-A7C3-4B00-B213-C6D94A7DF106}" type="sibTrans" cxnId="{077A9C04-5B94-4222-A93D-B26BBE936CF0}">
      <dgm:prSet/>
      <dgm:spPr/>
      <dgm:t>
        <a:bodyPr/>
        <a:lstStyle/>
        <a:p>
          <a:endParaRPr lang="es-ES" sz="1800"/>
        </a:p>
      </dgm:t>
    </dgm:pt>
    <dgm:pt modelId="{2FDE1024-6DC8-45A1-8A06-2DC34D510674}" type="pres">
      <dgm:prSet presAssocID="{76C87BD8-E326-4C8B-AF58-EF52D3D35F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14FA68E-27FC-47C2-B418-520B878BEB7A}" type="pres">
      <dgm:prSet presAssocID="{050641CB-EF03-4186-956F-F7FA70A00D3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80AE4C-D3BF-4DB4-9A17-A891F52C50D3}" type="pres">
      <dgm:prSet presAssocID="{31D519C6-18E4-4062-9650-9870126B1712}" presName="sibTrans" presStyleCnt="0"/>
      <dgm:spPr/>
      <dgm:t>
        <a:bodyPr/>
        <a:lstStyle/>
        <a:p>
          <a:endParaRPr lang="es-ES"/>
        </a:p>
      </dgm:t>
    </dgm:pt>
    <dgm:pt modelId="{A4BADB19-48A1-4C11-AF73-FAAC9FE37BCC}" type="pres">
      <dgm:prSet presAssocID="{18774207-F4CD-421D-A790-96F808F30D5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6263FA-FD7B-4EC2-9DFA-A149BEC6BA98}" type="pres">
      <dgm:prSet presAssocID="{1F190CF3-CBF2-4D65-B152-AEC6C32F1456}" presName="sibTrans" presStyleCnt="0"/>
      <dgm:spPr/>
      <dgm:t>
        <a:bodyPr/>
        <a:lstStyle/>
        <a:p>
          <a:endParaRPr lang="es-ES"/>
        </a:p>
      </dgm:t>
    </dgm:pt>
    <dgm:pt modelId="{E2F7AA04-FEE1-4111-8701-17898C303619}" type="pres">
      <dgm:prSet presAssocID="{66905557-1DA2-44C1-A4AF-48D987F8894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340F59-E543-46DB-B35E-35368963179B}" type="pres">
      <dgm:prSet presAssocID="{A2D49F48-A7C3-4B00-B213-C6D94A7DF106}" presName="sibTrans" presStyleCnt="0"/>
      <dgm:spPr/>
      <dgm:t>
        <a:bodyPr/>
        <a:lstStyle/>
        <a:p>
          <a:endParaRPr lang="es-ES"/>
        </a:p>
      </dgm:t>
    </dgm:pt>
    <dgm:pt modelId="{99975844-3D08-43E8-AF72-C3DEA5F1A121}" type="pres">
      <dgm:prSet presAssocID="{877EA214-A675-44C8-A4FB-627D105345E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8D9047-7531-4AF2-877E-80E0E1156234}" type="pres">
      <dgm:prSet presAssocID="{76DB9FC0-EBFE-4146-BB97-5E8DC664C44A}" presName="sibTrans" presStyleCnt="0"/>
      <dgm:spPr/>
      <dgm:t>
        <a:bodyPr/>
        <a:lstStyle/>
        <a:p>
          <a:endParaRPr lang="es-ES"/>
        </a:p>
      </dgm:t>
    </dgm:pt>
    <dgm:pt modelId="{FDE02D6E-232A-4AF9-BE78-699EBB25EA5F}" type="pres">
      <dgm:prSet presAssocID="{8A17EBEC-6B3A-41B8-82D6-AB456AC0F3D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91A635C-D9CD-4AA4-9979-D0AD67206E2F}" srcId="{76C87BD8-E326-4C8B-AF58-EF52D3D35F5F}" destId="{8A17EBEC-6B3A-41B8-82D6-AB456AC0F3D4}" srcOrd="4" destOrd="0" parTransId="{4122BA59-9CD4-4270-8606-2F240B1A6FAB}" sibTransId="{3B6CD08E-0845-47A8-B05F-CB7285F6B575}"/>
    <dgm:cxn modelId="{077A9C04-5B94-4222-A93D-B26BBE936CF0}" srcId="{76C87BD8-E326-4C8B-AF58-EF52D3D35F5F}" destId="{66905557-1DA2-44C1-A4AF-48D987F8894D}" srcOrd="2" destOrd="0" parTransId="{718ABECE-0841-445F-B43F-EC12EBFDAC6B}" sibTransId="{A2D49F48-A7C3-4B00-B213-C6D94A7DF106}"/>
    <dgm:cxn modelId="{3B7711C8-DD8F-4867-AAE5-17D7407A9632}" type="presOf" srcId="{050641CB-EF03-4186-956F-F7FA70A00D36}" destId="{A14FA68E-27FC-47C2-B418-520B878BEB7A}" srcOrd="0" destOrd="0" presId="urn:microsoft.com/office/officeart/2005/8/layout/default"/>
    <dgm:cxn modelId="{6FF37A43-B1A3-4C57-B7AD-5D5078E91759}" srcId="{76C87BD8-E326-4C8B-AF58-EF52D3D35F5F}" destId="{050641CB-EF03-4186-956F-F7FA70A00D36}" srcOrd="0" destOrd="0" parTransId="{EF42A71B-F7A9-4B73-8A3D-C0683A6E70CB}" sibTransId="{31D519C6-18E4-4062-9650-9870126B1712}"/>
    <dgm:cxn modelId="{EB657616-CD37-43D5-8D98-2F6CB4C0E5F4}" type="presOf" srcId="{66905557-1DA2-44C1-A4AF-48D987F8894D}" destId="{E2F7AA04-FEE1-4111-8701-17898C303619}" srcOrd="0" destOrd="0" presId="urn:microsoft.com/office/officeart/2005/8/layout/default"/>
    <dgm:cxn modelId="{E39502E9-8464-4AFC-96A5-7FC661873612}" srcId="{76C87BD8-E326-4C8B-AF58-EF52D3D35F5F}" destId="{18774207-F4CD-421D-A790-96F808F30D5A}" srcOrd="1" destOrd="0" parTransId="{64A20815-68DD-4028-AABE-6B41215707A5}" sibTransId="{1F190CF3-CBF2-4D65-B152-AEC6C32F1456}"/>
    <dgm:cxn modelId="{CB66EF58-070D-40EA-827A-7E083985E2FA}" srcId="{76C87BD8-E326-4C8B-AF58-EF52D3D35F5F}" destId="{877EA214-A675-44C8-A4FB-627D105345E5}" srcOrd="3" destOrd="0" parTransId="{587B640F-74E3-42BF-9AC4-1B2429F70C36}" sibTransId="{76DB9FC0-EBFE-4146-BB97-5E8DC664C44A}"/>
    <dgm:cxn modelId="{4EAF7647-8871-49B5-9B78-F421C213E250}" type="presOf" srcId="{18774207-F4CD-421D-A790-96F808F30D5A}" destId="{A4BADB19-48A1-4C11-AF73-FAAC9FE37BCC}" srcOrd="0" destOrd="0" presId="urn:microsoft.com/office/officeart/2005/8/layout/default"/>
    <dgm:cxn modelId="{EF3754CD-15B8-4D3A-BF83-5953F3E0AD83}" type="presOf" srcId="{8A17EBEC-6B3A-41B8-82D6-AB456AC0F3D4}" destId="{FDE02D6E-232A-4AF9-BE78-699EBB25EA5F}" srcOrd="0" destOrd="0" presId="urn:microsoft.com/office/officeart/2005/8/layout/default"/>
    <dgm:cxn modelId="{F5C49089-2A12-4484-9844-531C4CE7526D}" type="presOf" srcId="{877EA214-A675-44C8-A4FB-627D105345E5}" destId="{99975844-3D08-43E8-AF72-C3DEA5F1A121}" srcOrd="0" destOrd="0" presId="urn:microsoft.com/office/officeart/2005/8/layout/default"/>
    <dgm:cxn modelId="{DA66CAF5-3A06-4BF2-B949-AF1FA0213AD7}" type="presOf" srcId="{76C87BD8-E326-4C8B-AF58-EF52D3D35F5F}" destId="{2FDE1024-6DC8-45A1-8A06-2DC34D510674}" srcOrd="0" destOrd="0" presId="urn:microsoft.com/office/officeart/2005/8/layout/default"/>
    <dgm:cxn modelId="{9198BB0D-6446-466B-9ED9-9991745579AA}" type="presParOf" srcId="{2FDE1024-6DC8-45A1-8A06-2DC34D510674}" destId="{A14FA68E-27FC-47C2-B418-520B878BEB7A}" srcOrd="0" destOrd="0" presId="urn:microsoft.com/office/officeart/2005/8/layout/default"/>
    <dgm:cxn modelId="{BA183B43-2054-4634-92DE-DD068CFBA4D9}" type="presParOf" srcId="{2FDE1024-6DC8-45A1-8A06-2DC34D510674}" destId="{1680AE4C-D3BF-4DB4-9A17-A891F52C50D3}" srcOrd="1" destOrd="0" presId="urn:microsoft.com/office/officeart/2005/8/layout/default"/>
    <dgm:cxn modelId="{576D78CC-C551-4924-BA7D-48C783EF2C55}" type="presParOf" srcId="{2FDE1024-6DC8-45A1-8A06-2DC34D510674}" destId="{A4BADB19-48A1-4C11-AF73-FAAC9FE37BCC}" srcOrd="2" destOrd="0" presId="urn:microsoft.com/office/officeart/2005/8/layout/default"/>
    <dgm:cxn modelId="{0FE6DC45-4FC9-44BB-8972-8AF5A8C94A3A}" type="presParOf" srcId="{2FDE1024-6DC8-45A1-8A06-2DC34D510674}" destId="{F96263FA-FD7B-4EC2-9DFA-A149BEC6BA98}" srcOrd="3" destOrd="0" presId="urn:microsoft.com/office/officeart/2005/8/layout/default"/>
    <dgm:cxn modelId="{06C889D1-92E4-47DB-BDA8-FDB9EEF3B5CC}" type="presParOf" srcId="{2FDE1024-6DC8-45A1-8A06-2DC34D510674}" destId="{E2F7AA04-FEE1-4111-8701-17898C303619}" srcOrd="4" destOrd="0" presId="urn:microsoft.com/office/officeart/2005/8/layout/default"/>
    <dgm:cxn modelId="{F24A0F42-3F6E-40B6-B76C-AD28EF028CBD}" type="presParOf" srcId="{2FDE1024-6DC8-45A1-8A06-2DC34D510674}" destId="{11340F59-E543-46DB-B35E-35368963179B}" srcOrd="5" destOrd="0" presId="urn:microsoft.com/office/officeart/2005/8/layout/default"/>
    <dgm:cxn modelId="{EF4C6B28-86EF-471D-99CB-65AAE32FAB02}" type="presParOf" srcId="{2FDE1024-6DC8-45A1-8A06-2DC34D510674}" destId="{99975844-3D08-43E8-AF72-C3DEA5F1A121}" srcOrd="6" destOrd="0" presId="urn:microsoft.com/office/officeart/2005/8/layout/default"/>
    <dgm:cxn modelId="{6D86F2A5-D5F6-48DB-8806-81670C8729FF}" type="presParOf" srcId="{2FDE1024-6DC8-45A1-8A06-2DC34D510674}" destId="{458D9047-7531-4AF2-877E-80E0E1156234}" srcOrd="7" destOrd="0" presId="urn:microsoft.com/office/officeart/2005/8/layout/default"/>
    <dgm:cxn modelId="{A5B21B33-B289-4619-8879-A377005AE40B}" type="presParOf" srcId="{2FDE1024-6DC8-45A1-8A06-2DC34D510674}" destId="{FDE02D6E-232A-4AF9-BE78-699EBB25EA5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C87BD8-E326-4C8B-AF58-EF52D3D35F5F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050641CB-EF03-4186-956F-F7FA70A00D36}">
      <dgm:prSet phldrT="[Texto]" custT="1"/>
      <dgm:spPr/>
      <dgm:t>
        <a:bodyPr/>
        <a:lstStyle/>
        <a:p>
          <a:r>
            <a:rPr lang="es-EC" sz="1800" dirty="0" smtClean="0"/>
            <a:t>Las riberas de los ríos son las áreas más afectadas, el 100% de las construcciones de las zonas 1 y 2 se encuentran funcionalmente comprometidas. </a:t>
          </a:r>
          <a:endParaRPr lang="es-ES" sz="1800" dirty="0"/>
        </a:p>
      </dgm:t>
    </dgm:pt>
    <dgm:pt modelId="{EF42A71B-F7A9-4B73-8A3D-C0683A6E70CB}" type="parTrans" cxnId="{6FF37A43-B1A3-4C57-B7AD-5D5078E91759}">
      <dgm:prSet/>
      <dgm:spPr/>
      <dgm:t>
        <a:bodyPr/>
        <a:lstStyle/>
        <a:p>
          <a:endParaRPr lang="es-ES" sz="1800"/>
        </a:p>
      </dgm:t>
    </dgm:pt>
    <dgm:pt modelId="{31D519C6-18E4-4062-9650-9870126B1712}" type="sibTrans" cxnId="{6FF37A43-B1A3-4C57-B7AD-5D5078E91759}">
      <dgm:prSet/>
      <dgm:spPr/>
      <dgm:t>
        <a:bodyPr/>
        <a:lstStyle/>
        <a:p>
          <a:endParaRPr lang="es-ES" sz="1800"/>
        </a:p>
      </dgm:t>
    </dgm:pt>
    <dgm:pt modelId="{18774207-F4CD-421D-A790-96F808F30D5A}">
      <dgm:prSet phldrT="[Texto]" custT="1"/>
      <dgm:spPr/>
      <dgm:t>
        <a:bodyPr/>
        <a:lstStyle/>
        <a:p>
          <a:r>
            <a:rPr lang="es-EC" sz="1800" dirty="0" smtClean="0"/>
            <a:t>El 68,10% de la población estaría preparada para una emergencia por el lahar del volcán Cotopaxi. </a:t>
          </a:r>
          <a:endParaRPr lang="es-ES" sz="1800" dirty="0"/>
        </a:p>
      </dgm:t>
    </dgm:pt>
    <dgm:pt modelId="{64A20815-68DD-4028-AABE-6B41215707A5}" type="parTrans" cxnId="{E39502E9-8464-4AFC-96A5-7FC661873612}">
      <dgm:prSet/>
      <dgm:spPr/>
      <dgm:t>
        <a:bodyPr/>
        <a:lstStyle/>
        <a:p>
          <a:endParaRPr lang="es-ES" sz="1800"/>
        </a:p>
      </dgm:t>
    </dgm:pt>
    <dgm:pt modelId="{1F190CF3-CBF2-4D65-B152-AEC6C32F1456}" type="sibTrans" cxnId="{E39502E9-8464-4AFC-96A5-7FC661873612}">
      <dgm:prSet/>
      <dgm:spPr/>
      <dgm:t>
        <a:bodyPr/>
        <a:lstStyle/>
        <a:p>
          <a:endParaRPr lang="es-ES" sz="1800"/>
        </a:p>
      </dgm:t>
    </dgm:pt>
    <dgm:pt modelId="{877EA214-A675-44C8-A4FB-627D105345E5}">
      <dgm:prSet phldrT="[Texto]" custT="1"/>
      <dgm:spPr/>
      <dgm:t>
        <a:bodyPr/>
        <a:lstStyle/>
        <a:p>
          <a:r>
            <a:rPr lang="es-EC" sz="1800" dirty="0" smtClean="0"/>
            <a:t>El servicio de agua potable  es el más afectado, ocasionando racionamiento de líquido vital para el 32,79% de la población urbana de Quito y de más del 50% de la población urbana de Rumiñahui, en ambos casos por varios meses</a:t>
          </a:r>
          <a:endParaRPr lang="es-ES" sz="1800" dirty="0"/>
        </a:p>
      </dgm:t>
    </dgm:pt>
    <dgm:pt modelId="{587B640F-74E3-42BF-9AC4-1B2429F70C36}" type="parTrans" cxnId="{CB66EF58-070D-40EA-827A-7E083985E2FA}">
      <dgm:prSet/>
      <dgm:spPr/>
      <dgm:t>
        <a:bodyPr/>
        <a:lstStyle/>
        <a:p>
          <a:endParaRPr lang="es-ES" sz="1800"/>
        </a:p>
      </dgm:t>
    </dgm:pt>
    <dgm:pt modelId="{76DB9FC0-EBFE-4146-BB97-5E8DC664C44A}" type="sibTrans" cxnId="{CB66EF58-070D-40EA-827A-7E083985E2FA}">
      <dgm:prSet/>
      <dgm:spPr/>
      <dgm:t>
        <a:bodyPr/>
        <a:lstStyle/>
        <a:p>
          <a:endParaRPr lang="es-ES" sz="1800"/>
        </a:p>
      </dgm:t>
    </dgm:pt>
    <dgm:pt modelId="{66905557-1DA2-44C1-A4AF-48D987F8894D}">
      <dgm:prSet custT="1"/>
      <dgm:spPr/>
      <dgm:t>
        <a:bodyPr/>
        <a:lstStyle/>
        <a:p>
          <a:r>
            <a:rPr lang="es-EC" sz="1800" dirty="0" smtClean="0"/>
            <a:t>Rumiñahui es el cantón con mayor afectación y perdidas económicas debido al lahar, como se indico en la estimación de pérdidas económicas.</a:t>
          </a:r>
          <a:endParaRPr lang="es-ES" sz="1800" dirty="0"/>
        </a:p>
      </dgm:t>
    </dgm:pt>
    <dgm:pt modelId="{718ABECE-0841-445F-B43F-EC12EBFDAC6B}" type="parTrans" cxnId="{077A9C04-5B94-4222-A93D-B26BBE936CF0}">
      <dgm:prSet/>
      <dgm:spPr/>
      <dgm:t>
        <a:bodyPr/>
        <a:lstStyle/>
        <a:p>
          <a:endParaRPr lang="es-ES" sz="1800"/>
        </a:p>
      </dgm:t>
    </dgm:pt>
    <dgm:pt modelId="{A2D49F48-A7C3-4B00-B213-C6D94A7DF106}" type="sibTrans" cxnId="{077A9C04-5B94-4222-A93D-B26BBE936CF0}">
      <dgm:prSet/>
      <dgm:spPr/>
      <dgm:t>
        <a:bodyPr/>
        <a:lstStyle/>
        <a:p>
          <a:endParaRPr lang="es-ES" sz="1800"/>
        </a:p>
      </dgm:t>
    </dgm:pt>
    <dgm:pt modelId="{2FDE1024-6DC8-45A1-8A06-2DC34D510674}" type="pres">
      <dgm:prSet presAssocID="{76C87BD8-E326-4C8B-AF58-EF52D3D35F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14FA68E-27FC-47C2-B418-520B878BEB7A}" type="pres">
      <dgm:prSet presAssocID="{050641CB-EF03-4186-956F-F7FA70A00D3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80AE4C-D3BF-4DB4-9A17-A891F52C50D3}" type="pres">
      <dgm:prSet presAssocID="{31D519C6-18E4-4062-9650-9870126B1712}" presName="sibTrans" presStyleCnt="0"/>
      <dgm:spPr/>
      <dgm:t>
        <a:bodyPr/>
        <a:lstStyle/>
        <a:p>
          <a:endParaRPr lang="es-ES"/>
        </a:p>
      </dgm:t>
    </dgm:pt>
    <dgm:pt modelId="{A4BADB19-48A1-4C11-AF73-FAAC9FE37BCC}" type="pres">
      <dgm:prSet presAssocID="{18774207-F4CD-421D-A790-96F808F30D5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6263FA-FD7B-4EC2-9DFA-A149BEC6BA98}" type="pres">
      <dgm:prSet presAssocID="{1F190CF3-CBF2-4D65-B152-AEC6C32F1456}" presName="sibTrans" presStyleCnt="0"/>
      <dgm:spPr/>
      <dgm:t>
        <a:bodyPr/>
        <a:lstStyle/>
        <a:p>
          <a:endParaRPr lang="es-ES"/>
        </a:p>
      </dgm:t>
    </dgm:pt>
    <dgm:pt modelId="{E2F7AA04-FEE1-4111-8701-17898C303619}" type="pres">
      <dgm:prSet presAssocID="{66905557-1DA2-44C1-A4AF-48D987F8894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340F59-E543-46DB-B35E-35368963179B}" type="pres">
      <dgm:prSet presAssocID="{A2D49F48-A7C3-4B00-B213-C6D94A7DF106}" presName="sibTrans" presStyleCnt="0"/>
      <dgm:spPr/>
      <dgm:t>
        <a:bodyPr/>
        <a:lstStyle/>
        <a:p>
          <a:endParaRPr lang="es-ES"/>
        </a:p>
      </dgm:t>
    </dgm:pt>
    <dgm:pt modelId="{99975844-3D08-43E8-AF72-C3DEA5F1A121}" type="pres">
      <dgm:prSet presAssocID="{877EA214-A675-44C8-A4FB-627D105345E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77A9C04-5B94-4222-A93D-B26BBE936CF0}" srcId="{76C87BD8-E326-4C8B-AF58-EF52D3D35F5F}" destId="{66905557-1DA2-44C1-A4AF-48D987F8894D}" srcOrd="2" destOrd="0" parTransId="{718ABECE-0841-445F-B43F-EC12EBFDAC6B}" sibTransId="{A2D49F48-A7C3-4B00-B213-C6D94A7DF106}"/>
    <dgm:cxn modelId="{3B7711C8-DD8F-4867-AAE5-17D7407A9632}" type="presOf" srcId="{050641CB-EF03-4186-956F-F7FA70A00D36}" destId="{A14FA68E-27FC-47C2-B418-520B878BEB7A}" srcOrd="0" destOrd="0" presId="urn:microsoft.com/office/officeart/2005/8/layout/default"/>
    <dgm:cxn modelId="{6FF37A43-B1A3-4C57-B7AD-5D5078E91759}" srcId="{76C87BD8-E326-4C8B-AF58-EF52D3D35F5F}" destId="{050641CB-EF03-4186-956F-F7FA70A00D36}" srcOrd="0" destOrd="0" parTransId="{EF42A71B-F7A9-4B73-8A3D-C0683A6E70CB}" sibTransId="{31D519C6-18E4-4062-9650-9870126B1712}"/>
    <dgm:cxn modelId="{EB657616-CD37-43D5-8D98-2F6CB4C0E5F4}" type="presOf" srcId="{66905557-1DA2-44C1-A4AF-48D987F8894D}" destId="{E2F7AA04-FEE1-4111-8701-17898C303619}" srcOrd="0" destOrd="0" presId="urn:microsoft.com/office/officeart/2005/8/layout/default"/>
    <dgm:cxn modelId="{E39502E9-8464-4AFC-96A5-7FC661873612}" srcId="{76C87BD8-E326-4C8B-AF58-EF52D3D35F5F}" destId="{18774207-F4CD-421D-A790-96F808F30D5A}" srcOrd="1" destOrd="0" parTransId="{64A20815-68DD-4028-AABE-6B41215707A5}" sibTransId="{1F190CF3-CBF2-4D65-B152-AEC6C32F1456}"/>
    <dgm:cxn modelId="{CB66EF58-070D-40EA-827A-7E083985E2FA}" srcId="{76C87BD8-E326-4C8B-AF58-EF52D3D35F5F}" destId="{877EA214-A675-44C8-A4FB-627D105345E5}" srcOrd="3" destOrd="0" parTransId="{587B640F-74E3-42BF-9AC4-1B2429F70C36}" sibTransId="{76DB9FC0-EBFE-4146-BB97-5E8DC664C44A}"/>
    <dgm:cxn modelId="{4EAF7647-8871-49B5-9B78-F421C213E250}" type="presOf" srcId="{18774207-F4CD-421D-A790-96F808F30D5A}" destId="{A4BADB19-48A1-4C11-AF73-FAAC9FE37BCC}" srcOrd="0" destOrd="0" presId="urn:microsoft.com/office/officeart/2005/8/layout/default"/>
    <dgm:cxn modelId="{F5C49089-2A12-4484-9844-531C4CE7526D}" type="presOf" srcId="{877EA214-A675-44C8-A4FB-627D105345E5}" destId="{99975844-3D08-43E8-AF72-C3DEA5F1A121}" srcOrd="0" destOrd="0" presId="urn:microsoft.com/office/officeart/2005/8/layout/default"/>
    <dgm:cxn modelId="{DA66CAF5-3A06-4BF2-B949-AF1FA0213AD7}" type="presOf" srcId="{76C87BD8-E326-4C8B-AF58-EF52D3D35F5F}" destId="{2FDE1024-6DC8-45A1-8A06-2DC34D510674}" srcOrd="0" destOrd="0" presId="urn:microsoft.com/office/officeart/2005/8/layout/default"/>
    <dgm:cxn modelId="{9198BB0D-6446-466B-9ED9-9991745579AA}" type="presParOf" srcId="{2FDE1024-6DC8-45A1-8A06-2DC34D510674}" destId="{A14FA68E-27FC-47C2-B418-520B878BEB7A}" srcOrd="0" destOrd="0" presId="urn:microsoft.com/office/officeart/2005/8/layout/default"/>
    <dgm:cxn modelId="{BA183B43-2054-4634-92DE-DD068CFBA4D9}" type="presParOf" srcId="{2FDE1024-6DC8-45A1-8A06-2DC34D510674}" destId="{1680AE4C-D3BF-4DB4-9A17-A891F52C50D3}" srcOrd="1" destOrd="0" presId="urn:microsoft.com/office/officeart/2005/8/layout/default"/>
    <dgm:cxn modelId="{576D78CC-C551-4924-BA7D-48C783EF2C55}" type="presParOf" srcId="{2FDE1024-6DC8-45A1-8A06-2DC34D510674}" destId="{A4BADB19-48A1-4C11-AF73-FAAC9FE37BCC}" srcOrd="2" destOrd="0" presId="urn:microsoft.com/office/officeart/2005/8/layout/default"/>
    <dgm:cxn modelId="{0FE6DC45-4FC9-44BB-8972-8AF5A8C94A3A}" type="presParOf" srcId="{2FDE1024-6DC8-45A1-8A06-2DC34D510674}" destId="{F96263FA-FD7B-4EC2-9DFA-A149BEC6BA98}" srcOrd="3" destOrd="0" presId="urn:microsoft.com/office/officeart/2005/8/layout/default"/>
    <dgm:cxn modelId="{06C889D1-92E4-47DB-BDA8-FDB9EEF3B5CC}" type="presParOf" srcId="{2FDE1024-6DC8-45A1-8A06-2DC34D510674}" destId="{E2F7AA04-FEE1-4111-8701-17898C303619}" srcOrd="4" destOrd="0" presId="urn:microsoft.com/office/officeart/2005/8/layout/default"/>
    <dgm:cxn modelId="{F24A0F42-3F6E-40B6-B76C-AD28EF028CBD}" type="presParOf" srcId="{2FDE1024-6DC8-45A1-8A06-2DC34D510674}" destId="{11340F59-E543-46DB-B35E-35368963179B}" srcOrd="5" destOrd="0" presId="urn:microsoft.com/office/officeart/2005/8/layout/default"/>
    <dgm:cxn modelId="{EF4C6B28-86EF-471D-99CB-65AAE32FAB02}" type="presParOf" srcId="{2FDE1024-6DC8-45A1-8A06-2DC34D510674}" destId="{99975844-3D08-43E8-AF72-C3DEA5F1A12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C87BD8-E326-4C8B-AF58-EF52D3D35F5F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050641CB-EF03-4186-956F-F7FA70A00D36}">
      <dgm:prSet phldrT="[Texto]" custT="1"/>
      <dgm:spPr/>
      <dgm:t>
        <a:bodyPr/>
        <a:lstStyle/>
        <a:p>
          <a:r>
            <a:rPr lang="es-EC" sz="1800" dirty="0" smtClean="0"/>
            <a:t>Empezar a aplicar los conceptos de administración territorial y de sistema de administración territorial a nivel del país para aprovechar el gran potencial que ofrece esta rama.</a:t>
          </a:r>
          <a:endParaRPr lang="es-ES" sz="1800" dirty="0"/>
        </a:p>
      </dgm:t>
    </dgm:pt>
    <dgm:pt modelId="{EF42A71B-F7A9-4B73-8A3D-C0683A6E70CB}" type="parTrans" cxnId="{6FF37A43-B1A3-4C57-B7AD-5D5078E91759}">
      <dgm:prSet/>
      <dgm:spPr/>
      <dgm:t>
        <a:bodyPr/>
        <a:lstStyle/>
        <a:p>
          <a:endParaRPr lang="es-ES" sz="1800"/>
        </a:p>
      </dgm:t>
    </dgm:pt>
    <dgm:pt modelId="{31D519C6-18E4-4062-9650-9870126B1712}" type="sibTrans" cxnId="{6FF37A43-B1A3-4C57-B7AD-5D5078E91759}">
      <dgm:prSet/>
      <dgm:spPr/>
      <dgm:t>
        <a:bodyPr/>
        <a:lstStyle/>
        <a:p>
          <a:endParaRPr lang="es-ES" sz="1800"/>
        </a:p>
      </dgm:t>
    </dgm:pt>
    <dgm:pt modelId="{18774207-F4CD-421D-A790-96F808F30D5A}">
      <dgm:prSet phldrT="[Texto]" custT="1"/>
      <dgm:spPr/>
      <dgm:t>
        <a:bodyPr/>
        <a:lstStyle/>
        <a:p>
          <a:r>
            <a:rPr lang="es-EC" sz="1800" dirty="0" smtClean="0"/>
            <a:t>La gestión de riesgos en el Ecuador sigue enfocada principalmente a la reacción ante situaciones de emergencia y no tanto a la prevención, se debe trabajar en una planificación territorial integral.</a:t>
          </a:r>
          <a:endParaRPr lang="es-ES" sz="1800" dirty="0"/>
        </a:p>
      </dgm:t>
    </dgm:pt>
    <dgm:pt modelId="{64A20815-68DD-4028-AABE-6B41215707A5}" type="parTrans" cxnId="{E39502E9-8464-4AFC-96A5-7FC661873612}">
      <dgm:prSet/>
      <dgm:spPr/>
      <dgm:t>
        <a:bodyPr/>
        <a:lstStyle/>
        <a:p>
          <a:endParaRPr lang="es-ES" sz="1800"/>
        </a:p>
      </dgm:t>
    </dgm:pt>
    <dgm:pt modelId="{1F190CF3-CBF2-4D65-B152-AEC6C32F1456}" type="sibTrans" cxnId="{E39502E9-8464-4AFC-96A5-7FC661873612}">
      <dgm:prSet/>
      <dgm:spPr/>
      <dgm:t>
        <a:bodyPr/>
        <a:lstStyle/>
        <a:p>
          <a:endParaRPr lang="es-ES" sz="1800"/>
        </a:p>
      </dgm:t>
    </dgm:pt>
    <dgm:pt modelId="{877EA214-A675-44C8-A4FB-627D105345E5}">
      <dgm:prSet phldrT="[Texto]" custT="1"/>
      <dgm:spPr/>
      <dgm:t>
        <a:bodyPr/>
        <a:lstStyle/>
        <a:p>
          <a:r>
            <a:rPr lang="es-EC" sz="1800" dirty="0" smtClean="0"/>
            <a:t>Es necesario establecer un marco común que permita la generación de un gran sistema catastral nacional.</a:t>
          </a:r>
          <a:endParaRPr lang="es-ES" sz="1800" dirty="0"/>
        </a:p>
      </dgm:t>
    </dgm:pt>
    <dgm:pt modelId="{587B640F-74E3-42BF-9AC4-1B2429F70C36}" type="parTrans" cxnId="{CB66EF58-070D-40EA-827A-7E083985E2FA}">
      <dgm:prSet/>
      <dgm:spPr/>
      <dgm:t>
        <a:bodyPr/>
        <a:lstStyle/>
        <a:p>
          <a:endParaRPr lang="es-ES" sz="1800"/>
        </a:p>
      </dgm:t>
    </dgm:pt>
    <dgm:pt modelId="{76DB9FC0-EBFE-4146-BB97-5E8DC664C44A}" type="sibTrans" cxnId="{CB66EF58-070D-40EA-827A-7E083985E2FA}">
      <dgm:prSet/>
      <dgm:spPr/>
      <dgm:t>
        <a:bodyPr/>
        <a:lstStyle/>
        <a:p>
          <a:endParaRPr lang="es-ES" sz="1800"/>
        </a:p>
      </dgm:t>
    </dgm:pt>
    <dgm:pt modelId="{8A17EBEC-6B3A-41B8-82D6-AB456AC0F3D4}">
      <dgm:prSet phldrT="[Texto]" custT="1"/>
      <dgm:spPr/>
      <dgm:t>
        <a:bodyPr/>
        <a:lstStyle/>
        <a:p>
          <a:r>
            <a:rPr lang="es-EC" sz="1800" dirty="0" smtClean="0"/>
            <a:t>Incentivar el desarrollo y difusión de estudios sobre desastres naturales, ya que actualmente la información con la que se cuenta a nivel país es escasa y poco precisa.</a:t>
          </a:r>
          <a:endParaRPr lang="es-ES" sz="1800" dirty="0"/>
        </a:p>
      </dgm:t>
    </dgm:pt>
    <dgm:pt modelId="{4122BA59-9CD4-4270-8606-2F240B1A6FAB}" type="parTrans" cxnId="{E91A635C-D9CD-4AA4-9979-D0AD67206E2F}">
      <dgm:prSet/>
      <dgm:spPr/>
      <dgm:t>
        <a:bodyPr/>
        <a:lstStyle/>
        <a:p>
          <a:endParaRPr lang="es-ES" sz="1800"/>
        </a:p>
      </dgm:t>
    </dgm:pt>
    <dgm:pt modelId="{3B6CD08E-0845-47A8-B05F-CB7285F6B575}" type="sibTrans" cxnId="{E91A635C-D9CD-4AA4-9979-D0AD67206E2F}">
      <dgm:prSet/>
      <dgm:spPr/>
      <dgm:t>
        <a:bodyPr/>
        <a:lstStyle/>
        <a:p>
          <a:endParaRPr lang="es-ES" sz="1800"/>
        </a:p>
      </dgm:t>
    </dgm:pt>
    <dgm:pt modelId="{66905557-1DA2-44C1-A4AF-48D987F8894D}">
      <dgm:prSet custT="1"/>
      <dgm:spPr/>
      <dgm:t>
        <a:bodyPr/>
        <a:lstStyle/>
        <a:p>
          <a:r>
            <a:rPr lang="es-EC" sz="1800" dirty="0" smtClean="0"/>
            <a:t>Se debe trabajar más en la generación de normativa nacional y de procedimientos para el manejo de las infraestructuras de información territorial y de la gestión de riesgos.</a:t>
          </a:r>
          <a:endParaRPr lang="es-ES" sz="1800" dirty="0"/>
        </a:p>
      </dgm:t>
    </dgm:pt>
    <dgm:pt modelId="{718ABECE-0841-445F-B43F-EC12EBFDAC6B}" type="parTrans" cxnId="{077A9C04-5B94-4222-A93D-B26BBE936CF0}">
      <dgm:prSet/>
      <dgm:spPr/>
      <dgm:t>
        <a:bodyPr/>
        <a:lstStyle/>
        <a:p>
          <a:endParaRPr lang="es-ES" sz="1800"/>
        </a:p>
      </dgm:t>
    </dgm:pt>
    <dgm:pt modelId="{A2D49F48-A7C3-4B00-B213-C6D94A7DF106}" type="sibTrans" cxnId="{077A9C04-5B94-4222-A93D-B26BBE936CF0}">
      <dgm:prSet/>
      <dgm:spPr/>
      <dgm:t>
        <a:bodyPr/>
        <a:lstStyle/>
        <a:p>
          <a:endParaRPr lang="es-ES" sz="1800"/>
        </a:p>
      </dgm:t>
    </dgm:pt>
    <dgm:pt modelId="{2FDE1024-6DC8-45A1-8A06-2DC34D510674}" type="pres">
      <dgm:prSet presAssocID="{76C87BD8-E326-4C8B-AF58-EF52D3D35F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14FA68E-27FC-47C2-B418-520B878BEB7A}" type="pres">
      <dgm:prSet presAssocID="{050641CB-EF03-4186-956F-F7FA70A00D3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80AE4C-D3BF-4DB4-9A17-A891F52C50D3}" type="pres">
      <dgm:prSet presAssocID="{31D519C6-18E4-4062-9650-9870126B1712}" presName="sibTrans" presStyleCnt="0"/>
      <dgm:spPr/>
      <dgm:t>
        <a:bodyPr/>
        <a:lstStyle/>
        <a:p>
          <a:endParaRPr lang="es-ES"/>
        </a:p>
      </dgm:t>
    </dgm:pt>
    <dgm:pt modelId="{A4BADB19-48A1-4C11-AF73-FAAC9FE37BCC}" type="pres">
      <dgm:prSet presAssocID="{18774207-F4CD-421D-A790-96F808F30D5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6263FA-FD7B-4EC2-9DFA-A149BEC6BA98}" type="pres">
      <dgm:prSet presAssocID="{1F190CF3-CBF2-4D65-B152-AEC6C32F1456}" presName="sibTrans" presStyleCnt="0"/>
      <dgm:spPr/>
      <dgm:t>
        <a:bodyPr/>
        <a:lstStyle/>
        <a:p>
          <a:endParaRPr lang="es-ES"/>
        </a:p>
      </dgm:t>
    </dgm:pt>
    <dgm:pt modelId="{E2F7AA04-FEE1-4111-8701-17898C303619}" type="pres">
      <dgm:prSet presAssocID="{66905557-1DA2-44C1-A4AF-48D987F8894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340F59-E543-46DB-B35E-35368963179B}" type="pres">
      <dgm:prSet presAssocID="{A2D49F48-A7C3-4B00-B213-C6D94A7DF106}" presName="sibTrans" presStyleCnt="0"/>
      <dgm:spPr/>
      <dgm:t>
        <a:bodyPr/>
        <a:lstStyle/>
        <a:p>
          <a:endParaRPr lang="es-ES"/>
        </a:p>
      </dgm:t>
    </dgm:pt>
    <dgm:pt modelId="{99975844-3D08-43E8-AF72-C3DEA5F1A121}" type="pres">
      <dgm:prSet presAssocID="{877EA214-A675-44C8-A4FB-627D105345E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8D9047-7531-4AF2-877E-80E0E1156234}" type="pres">
      <dgm:prSet presAssocID="{76DB9FC0-EBFE-4146-BB97-5E8DC664C44A}" presName="sibTrans" presStyleCnt="0"/>
      <dgm:spPr/>
      <dgm:t>
        <a:bodyPr/>
        <a:lstStyle/>
        <a:p>
          <a:endParaRPr lang="es-ES"/>
        </a:p>
      </dgm:t>
    </dgm:pt>
    <dgm:pt modelId="{FDE02D6E-232A-4AF9-BE78-699EBB25EA5F}" type="pres">
      <dgm:prSet presAssocID="{8A17EBEC-6B3A-41B8-82D6-AB456AC0F3D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91A635C-D9CD-4AA4-9979-D0AD67206E2F}" srcId="{76C87BD8-E326-4C8B-AF58-EF52D3D35F5F}" destId="{8A17EBEC-6B3A-41B8-82D6-AB456AC0F3D4}" srcOrd="4" destOrd="0" parTransId="{4122BA59-9CD4-4270-8606-2F240B1A6FAB}" sibTransId="{3B6CD08E-0845-47A8-B05F-CB7285F6B575}"/>
    <dgm:cxn modelId="{077A9C04-5B94-4222-A93D-B26BBE936CF0}" srcId="{76C87BD8-E326-4C8B-AF58-EF52D3D35F5F}" destId="{66905557-1DA2-44C1-A4AF-48D987F8894D}" srcOrd="2" destOrd="0" parTransId="{718ABECE-0841-445F-B43F-EC12EBFDAC6B}" sibTransId="{A2D49F48-A7C3-4B00-B213-C6D94A7DF106}"/>
    <dgm:cxn modelId="{3B7711C8-DD8F-4867-AAE5-17D7407A9632}" type="presOf" srcId="{050641CB-EF03-4186-956F-F7FA70A00D36}" destId="{A14FA68E-27FC-47C2-B418-520B878BEB7A}" srcOrd="0" destOrd="0" presId="urn:microsoft.com/office/officeart/2005/8/layout/default"/>
    <dgm:cxn modelId="{6FF37A43-B1A3-4C57-B7AD-5D5078E91759}" srcId="{76C87BD8-E326-4C8B-AF58-EF52D3D35F5F}" destId="{050641CB-EF03-4186-956F-F7FA70A00D36}" srcOrd="0" destOrd="0" parTransId="{EF42A71B-F7A9-4B73-8A3D-C0683A6E70CB}" sibTransId="{31D519C6-18E4-4062-9650-9870126B1712}"/>
    <dgm:cxn modelId="{EB657616-CD37-43D5-8D98-2F6CB4C0E5F4}" type="presOf" srcId="{66905557-1DA2-44C1-A4AF-48D987F8894D}" destId="{E2F7AA04-FEE1-4111-8701-17898C303619}" srcOrd="0" destOrd="0" presId="urn:microsoft.com/office/officeart/2005/8/layout/default"/>
    <dgm:cxn modelId="{E39502E9-8464-4AFC-96A5-7FC661873612}" srcId="{76C87BD8-E326-4C8B-AF58-EF52D3D35F5F}" destId="{18774207-F4CD-421D-A790-96F808F30D5A}" srcOrd="1" destOrd="0" parTransId="{64A20815-68DD-4028-AABE-6B41215707A5}" sibTransId="{1F190CF3-CBF2-4D65-B152-AEC6C32F1456}"/>
    <dgm:cxn modelId="{CB66EF58-070D-40EA-827A-7E083985E2FA}" srcId="{76C87BD8-E326-4C8B-AF58-EF52D3D35F5F}" destId="{877EA214-A675-44C8-A4FB-627D105345E5}" srcOrd="3" destOrd="0" parTransId="{587B640F-74E3-42BF-9AC4-1B2429F70C36}" sibTransId="{76DB9FC0-EBFE-4146-BB97-5E8DC664C44A}"/>
    <dgm:cxn modelId="{4EAF7647-8871-49B5-9B78-F421C213E250}" type="presOf" srcId="{18774207-F4CD-421D-A790-96F808F30D5A}" destId="{A4BADB19-48A1-4C11-AF73-FAAC9FE37BCC}" srcOrd="0" destOrd="0" presId="urn:microsoft.com/office/officeart/2005/8/layout/default"/>
    <dgm:cxn modelId="{EF3754CD-15B8-4D3A-BF83-5953F3E0AD83}" type="presOf" srcId="{8A17EBEC-6B3A-41B8-82D6-AB456AC0F3D4}" destId="{FDE02D6E-232A-4AF9-BE78-699EBB25EA5F}" srcOrd="0" destOrd="0" presId="urn:microsoft.com/office/officeart/2005/8/layout/default"/>
    <dgm:cxn modelId="{F5C49089-2A12-4484-9844-531C4CE7526D}" type="presOf" srcId="{877EA214-A675-44C8-A4FB-627D105345E5}" destId="{99975844-3D08-43E8-AF72-C3DEA5F1A121}" srcOrd="0" destOrd="0" presId="urn:microsoft.com/office/officeart/2005/8/layout/default"/>
    <dgm:cxn modelId="{DA66CAF5-3A06-4BF2-B949-AF1FA0213AD7}" type="presOf" srcId="{76C87BD8-E326-4C8B-AF58-EF52D3D35F5F}" destId="{2FDE1024-6DC8-45A1-8A06-2DC34D510674}" srcOrd="0" destOrd="0" presId="urn:microsoft.com/office/officeart/2005/8/layout/default"/>
    <dgm:cxn modelId="{9198BB0D-6446-466B-9ED9-9991745579AA}" type="presParOf" srcId="{2FDE1024-6DC8-45A1-8A06-2DC34D510674}" destId="{A14FA68E-27FC-47C2-B418-520B878BEB7A}" srcOrd="0" destOrd="0" presId="urn:microsoft.com/office/officeart/2005/8/layout/default"/>
    <dgm:cxn modelId="{BA183B43-2054-4634-92DE-DD068CFBA4D9}" type="presParOf" srcId="{2FDE1024-6DC8-45A1-8A06-2DC34D510674}" destId="{1680AE4C-D3BF-4DB4-9A17-A891F52C50D3}" srcOrd="1" destOrd="0" presId="urn:microsoft.com/office/officeart/2005/8/layout/default"/>
    <dgm:cxn modelId="{576D78CC-C551-4924-BA7D-48C783EF2C55}" type="presParOf" srcId="{2FDE1024-6DC8-45A1-8A06-2DC34D510674}" destId="{A4BADB19-48A1-4C11-AF73-FAAC9FE37BCC}" srcOrd="2" destOrd="0" presId="urn:microsoft.com/office/officeart/2005/8/layout/default"/>
    <dgm:cxn modelId="{0FE6DC45-4FC9-44BB-8972-8AF5A8C94A3A}" type="presParOf" srcId="{2FDE1024-6DC8-45A1-8A06-2DC34D510674}" destId="{F96263FA-FD7B-4EC2-9DFA-A149BEC6BA98}" srcOrd="3" destOrd="0" presId="urn:microsoft.com/office/officeart/2005/8/layout/default"/>
    <dgm:cxn modelId="{06C889D1-92E4-47DB-BDA8-FDB9EEF3B5CC}" type="presParOf" srcId="{2FDE1024-6DC8-45A1-8A06-2DC34D510674}" destId="{E2F7AA04-FEE1-4111-8701-17898C303619}" srcOrd="4" destOrd="0" presId="urn:microsoft.com/office/officeart/2005/8/layout/default"/>
    <dgm:cxn modelId="{F24A0F42-3F6E-40B6-B76C-AD28EF028CBD}" type="presParOf" srcId="{2FDE1024-6DC8-45A1-8A06-2DC34D510674}" destId="{11340F59-E543-46DB-B35E-35368963179B}" srcOrd="5" destOrd="0" presId="urn:microsoft.com/office/officeart/2005/8/layout/default"/>
    <dgm:cxn modelId="{EF4C6B28-86EF-471D-99CB-65AAE32FAB02}" type="presParOf" srcId="{2FDE1024-6DC8-45A1-8A06-2DC34D510674}" destId="{99975844-3D08-43E8-AF72-C3DEA5F1A121}" srcOrd="6" destOrd="0" presId="urn:microsoft.com/office/officeart/2005/8/layout/default"/>
    <dgm:cxn modelId="{6D86F2A5-D5F6-48DB-8806-81670C8729FF}" type="presParOf" srcId="{2FDE1024-6DC8-45A1-8A06-2DC34D510674}" destId="{458D9047-7531-4AF2-877E-80E0E1156234}" srcOrd="7" destOrd="0" presId="urn:microsoft.com/office/officeart/2005/8/layout/default"/>
    <dgm:cxn modelId="{A5B21B33-B289-4619-8879-A377005AE40B}" type="presParOf" srcId="{2FDE1024-6DC8-45A1-8A06-2DC34D510674}" destId="{FDE02D6E-232A-4AF9-BE78-699EBB25EA5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37EC2-D1ED-41D4-BAF8-A8F688851516}">
      <dsp:nvSpPr>
        <dsp:cNvPr id="0" name=""/>
        <dsp:cNvSpPr/>
      </dsp:nvSpPr>
      <dsp:spPr>
        <a:xfrm>
          <a:off x="4021" y="10375"/>
          <a:ext cx="1828465" cy="6048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/>
            <a:t>Lugar geográfico</a:t>
          </a:r>
        </a:p>
      </dsp:txBody>
      <dsp:txXfrm>
        <a:off x="4021" y="10375"/>
        <a:ext cx="1828465" cy="403200"/>
      </dsp:txXfrm>
    </dsp:sp>
    <dsp:sp modelId="{42D4AAB0-9A4D-4B4C-ACBB-EFFBD7E9C0B7}">
      <dsp:nvSpPr>
        <dsp:cNvPr id="0" name=""/>
        <dsp:cNvSpPr/>
      </dsp:nvSpPr>
      <dsp:spPr>
        <a:xfrm>
          <a:off x="378526" y="413575"/>
          <a:ext cx="1828465" cy="17169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/>
            <a:t>División político administrativa.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/>
            <a:t>Límites naturales</a:t>
          </a:r>
        </a:p>
      </dsp:txBody>
      <dsp:txXfrm>
        <a:off x="428814" y="463863"/>
        <a:ext cx="1727889" cy="1616370"/>
      </dsp:txXfrm>
    </dsp:sp>
    <dsp:sp modelId="{D39D1587-6C24-4801-98B9-75A71DEB2514}">
      <dsp:nvSpPr>
        <dsp:cNvPr id="0" name=""/>
        <dsp:cNvSpPr/>
      </dsp:nvSpPr>
      <dsp:spPr>
        <a:xfrm>
          <a:off x="2109676" y="-15642"/>
          <a:ext cx="587640" cy="4552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2109676" y="75405"/>
        <a:ext cx="451070" cy="273141"/>
      </dsp:txXfrm>
    </dsp:sp>
    <dsp:sp modelId="{2B6FAFA6-7C09-4714-9EB0-24512B7D3B5D}">
      <dsp:nvSpPr>
        <dsp:cNvPr id="0" name=""/>
        <dsp:cNvSpPr/>
      </dsp:nvSpPr>
      <dsp:spPr>
        <a:xfrm>
          <a:off x="2941242" y="10375"/>
          <a:ext cx="1828465" cy="604800"/>
        </a:xfrm>
        <a:prstGeom prst="roundRect">
          <a:avLst>
            <a:gd name="adj" fmla="val 10000"/>
          </a:avLst>
        </a:prstGeom>
        <a:solidFill>
          <a:schemeClr val="accent2">
            <a:hueOff val="1106460"/>
            <a:satOff val="5101"/>
            <a:lumOff val="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/>
            <a:t>Interesados</a:t>
          </a:r>
        </a:p>
      </dsp:txBody>
      <dsp:txXfrm>
        <a:off x="2941242" y="10375"/>
        <a:ext cx="1828465" cy="403200"/>
      </dsp:txXfrm>
    </dsp:sp>
    <dsp:sp modelId="{CA94D67A-EE89-4D3A-825A-B11E463C2274}">
      <dsp:nvSpPr>
        <dsp:cNvPr id="0" name=""/>
        <dsp:cNvSpPr/>
      </dsp:nvSpPr>
      <dsp:spPr>
        <a:xfrm>
          <a:off x="3315747" y="413575"/>
          <a:ext cx="1828465" cy="17169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1106460"/>
              <a:satOff val="5101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/>
            <a:t>Gobierno nacional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/>
            <a:t>Gobiernos locales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/>
            <a:t>Sector privado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/>
            <a:t>Ciudadania</a:t>
          </a:r>
        </a:p>
      </dsp:txBody>
      <dsp:txXfrm>
        <a:off x="3366035" y="463863"/>
        <a:ext cx="1727889" cy="1616370"/>
      </dsp:txXfrm>
    </dsp:sp>
    <dsp:sp modelId="{422351CE-8A75-4478-82EF-B53A4B9C6DA5}">
      <dsp:nvSpPr>
        <dsp:cNvPr id="0" name=""/>
        <dsp:cNvSpPr/>
      </dsp:nvSpPr>
      <dsp:spPr>
        <a:xfrm>
          <a:off x="5046897" y="-15642"/>
          <a:ext cx="587640" cy="4552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212920"/>
            <a:satOff val="10201"/>
            <a:lumOff val="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5046897" y="75405"/>
        <a:ext cx="451070" cy="273141"/>
      </dsp:txXfrm>
    </dsp:sp>
    <dsp:sp modelId="{5C369411-CB19-4984-8628-CDCD00E3B650}">
      <dsp:nvSpPr>
        <dsp:cNvPr id="0" name=""/>
        <dsp:cNvSpPr/>
      </dsp:nvSpPr>
      <dsp:spPr>
        <a:xfrm>
          <a:off x="5878463" y="10375"/>
          <a:ext cx="1828465" cy="604800"/>
        </a:xfrm>
        <a:prstGeom prst="roundRect">
          <a:avLst>
            <a:gd name="adj" fmla="val 10000"/>
          </a:avLst>
        </a:prstGeom>
        <a:solidFill>
          <a:schemeClr val="accent2">
            <a:hueOff val="2212920"/>
            <a:satOff val="10201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/>
            <a:t>Factores de riesgo</a:t>
          </a:r>
        </a:p>
      </dsp:txBody>
      <dsp:txXfrm>
        <a:off x="5878463" y="10375"/>
        <a:ext cx="1828465" cy="403200"/>
      </dsp:txXfrm>
    </dsp:sp>
    <dsp:sp modelId="{F2C8D325-8DFA-4FA7-93D8-4D63104366DF}">
      <dsp:nvSpPr>
        <dsp:cNvPr id="0" name=""/>
        <dsp:cNvSpPr/>
      </dsp:nvSpPr>
      <dsp:spPr>
        <a:xfrm>
          <a:off x="6252968" y="413575"/>
          <a:ext cx="1828465" cy="17169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2212920"/>
              <a:satOff val="10201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/>
            <a:t>Condiciones medio ambientales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/>
            <a:t>Riesgos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/>
            <a:t>Cercania al peligro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/>
            <a:t>Vulnerabilidades</a:t>
          </a:r>
        </a:p>
      </dsp:txBody>
      <dsp:txXfrm>
        <a:off x="6303256" y="463863"/>
        <a:ext cx="1727889" cy="1616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FA68E-27FC-47C2-B418-520B878BEB7A}">
      <dsp:nvSpPr>
        <dsp:cNvPr id="0" name=""/>
        <dsp:cNvSpPr/>
      </dsp:nvSpPr>
      <dsp:spPr>
        <a:xfrm>
          <a:off x="0" y="498018"/>
          <a:ext cx="3612391" cy="21674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ea typeface="Calibri" panose="020F0502020204030204" pitchFamily="34" charset="0"/>
              <a:cs typeface="Times New Roman" panose="02020603050405020304" pitchFamily="18" charset="0"/>
            </a:rPr>
            <a:t>El término administración territorial no es  un término de uso común en el Ecuador, pese a las potencialidades que se pueden desarrollar en esta área.</a:t>
          </a:r>
          <a:endParaRPr lang="es-ES" sz="1800" kern="1200" dirty="0"/>
        </a:p>
      </dsp:txBody>
      <dsp:txXfrm>
        <a:off x="0" y="498018"/>
        <a:ext cx="3612391" cy="2167434"/>
      </dsp:txXfrm>
    </dsp:sp>
    <dsp:sp modelId="{A4BADB19-48A1-4C11-AF73-FAAC9FE37BCC}">
      <dsp:nvSpPr>
        <dsp:cNvPr id="0" name=""/>
        <dsp:cNvSpPr/>
      </dsp:nvSpPr>
      <dsp:spPr>
        <a:xfrm>
          <a:off x="3973630" y="498018"/>
          <a:ext cx="3612391" cy="21674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Se demostró la dificultad para generar una base catastral nacional debido a que cada catastro municipal es manejado de forma distinta.</a:t>
          </a:r>
          <a:endParaRPr lang="es-ES" sz="1800" kern="1200" dirty="0"/>
        </a:p>
      </dsp:txBody>
      <dsp:txXfrm>
        <a:off x="3973630" y="498018"/>
        <a:ext cx="3612391" cy="2167434"/>
      </dsp:txXfrm>
    </dsp:sp>
    <dsp:sp modelId="{E2F7AA04-FEE1-4111-8701-17898C303619}">
      <dsp:nvSpPr>
        <dsp:cNvPr id="0" name=""/>
        <dsp:cNvSpPr/>
      </dsp:nvSpPr>
      <dsp:spPr>
        <a:xfrm>
          <a:off x="7947261" y="498018"/>
          <a:ext cx="3612391" cy="21674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La gestión de riesgos en el Ecuador está principalmente dirigida a la respuesta de emergencias y no tanto a la prevención.</a:t>
          </a:r>
          <a:endParaRPr lang="es-ES" sz="1800" kern="1200" dirty="0"/>
        </a:p>
      </dsp:txBody>
      <dsp:txXfrm>
        <a:off x="7947261" y="498018"/>
        <a:ext cx="3612391" cy="2167434"/>
      </dsp:txXfrm>
    </dsp:sp>
    <dsp:sp modelId="{99975844-3D08-43E8-AF72-C3DEA5F1A121}">
      <dsp:nvSpPr>
        <dsp:cNvPr id="0" name=""/>
        <dsp:cNvSpPr/>
      </dsp:nvSpPr>
      <dsp:spPr>
        <a:xfrm>
          <a:off x="1986815" y="3026693"/>
          <a:ext cx="3612391" cy="21674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ea typeface="Calibri" panose="020F0502020204030204" pitchFamily="34" charset="0"/>
              <a:cs typeface="Times New Roman" panose="02020603050405020304" pitchFamily="18" charset="0"/>
            </a:rPr>
            <a:t>El desarrollo del presente trabajo demostró la utilidad y la aplicabilidad de las herramientas de la administración territorial en la gestión de riesgos.</a:t>
          </a:r>
          <a:endParaRPr lang="es-ES" sz="1800" kern="1200" dirty="0"/>
        </a:p>
      </dsp:txBody>
      <dsp:txXfrm>
        <a:off x="1986815" y="3026693"/>
        <a:ext cx="3612391" cy="2167434"/>
      </dsp:txXfrm>
    </dsp:sp>
    <dsp:sp modelId="{FDE02D6E-232A-4AF9-BE78-699EBB25EA5F}">
      <dsp:nvSpPr>
        <dsp:cNvPr id="0" name=""/>
        <dsp:cNvSpPr/>
      </dsp:nvSpPr>
      <dsp:spPr>
        <a:xfrm>
          <a:off x="5960446" y="3026693"/>
          <a:ext cx="3612391" cy="21674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Los GADs municipales son aquellos que poseen mayor capacidad para la gestión de riesgos debido a las herramientas de administración territorial que poseen.</a:t>
          </a:r>
          <a:endParaRPr lang="es-ES" sz="1800" kern="1200" dirty="0"/>
        </a:p>
      </dsp:txBody>
      <dsp:txXfrm>
        <a:off x="5960446" y="3026693"/>
        <a:ext cx="3612391" cy="21674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FA68E-27FC-47C2-B418-520B878BEB7A}">
      <dsp:nvSpPr>
        <dsp:cNvPr id="0" name=""/>
        <dsp:cNvSpPr/>
      </dsp:nvSpPr>
      <dsp:spPr>
        <a:xfrm>
          <a:off x="1101672" y="3065"/>
          <a:ext cx="4357900" cy="26147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Las riberas de los ríos son las áreas más afectadas, el 100% de las construcciones de las zonas 1 y 2 se encuentran funcionalmente comprometidas. </a:t>
          </a:r>
          <a:endParaRPr lang="es-ES" sz="1800" kern="1200" dirty="0"/>
        </a:p>
      </dsp:txBody>
      <dsp:txXfrm>
        <a:off x="1101672" y="3065"/>
        <a:ext cx="4357900" cy="2614740"/>
      </dsp:txXfrm>
    </dsp:sp>
    <dsp:sp modelId="{A4BADB19-48A1-4C11-AF73-FAAC9FE37BCC}">
      <dsp:nvSpPr>
        <dsp:cNvPr id="0" name=""/>
        <dsp:cNvSpPr/>
      </dsp:nvSpPr>
      <dsp:spPr>
        <a:xfrm>
          <a:off x="5895363" y="3065"/>
          <a:ext cx="4357900" cy="26147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El 68,10% de la población estaría preparada para una emergencia por el lahar del volcán Cotopaxi. </a:t>
          </a:r>
          <a:endParaRPr lang="es-ES" sz="1800" kern="1200" dirty="0"/>
        </a:p>
      </dsp:txBody>
      <dsp:txXfrm>
        <a:off x="5895363" y="3065"/>
        <a:ext cx="4357900" cy="2614740"/>
      </dsp:txXfrm>
    </dsp:sp>
    <dsp:sp modelId="{E2F7AA04-FEE1-4111-8701-17898C303619}">
      <dsp:nvSpPr>
        <dsp:cNvPr id="0" name=""/>
        <dsp:cNvSpPr/>
      </dsp:nvSpPr>
      <dsp:spPr>
        <a:xfrm>
          <a:off x="1101672" y="3053596"/>
          <a:ext cx="4357900" cy="26147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Rumiñahui es el cantón con mayor afectación y perdidas económicas debido al lahar, como se indico en la estimación de pérdidas económicas.</a:t>
          </a:r>
          <a:endParaRPr lang="es-ES" sz="1800" kern="1200" dirty="0"/>
        </a:p>
      </dsp:txBody>
      <dsp:txXfrm>
        <a:off x="1101672" y="3053596"/>
        <a:ext cx="4357900" cy="2614740"/>
      </dsp:txXfrm>
    </dsp:sp>
    <dsp:sp modelId="{99975844-3D08-43E8-AF72-C3DEA5F1A121}">
      <dsp:nvSpPr>
        <dsp:cNvPr id="0" name=""/>
        <dsp:cNvSpPr/>
      </dsp:nvSpPr>
      <dsp:spPr>
        <a:xfrm>
          <a:off x="5895363" y="3053596"/>
          <a:ext cx="4357900" cy="26147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El servicio de agua potable  es el más afectado, ocasionando racionamiento de líquido vital para el 32,79% de la población urbana de Quito y de más del 50% de la población urbana de Rumiñahui, en ambos casos por varios meses</a:t>
          </a:r>
          <a:endParaRPr lang="es-ES" sz="1800" kern="1200" dirty="0"/>
        </a:p>
      </dsp:txBody>
      <dsp:txXfrm>
        <a:off x="5895363" y="3053596"/>
        <a:ext cx="4357900" cy="26147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FA68E-27FC-47C2-B418-520B878BEB7A}">
      <dsp:nvSpPr>
        <dsp:cNvPr id="0" name=""/>
        <dsp:cNvSpPr/>
      </dsp:nvSpPr>
      <dsp:spPr>
        <a:xfrm>
          <a:off x="0" y="331401"/>
          <a:ext cx="3684895" cy="221093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Empezar a aplicar los conceptos de administración territorial y de sistema de administración territorial a nivel del país para aprovechar el gran potencial que ofrece esta rama.</a:t>
          </a:r>
          <a:endParaRPr lang="es-ES" sz="1800" kern="1200" dirty="0"/>
        </a:p>
      </dsp:txBody>
      <dsp:txXfrm>
        <a:off x="0" y="331401"/>
        <a:ext cx="3684895" cy="2210937"/>
      </dsp:txXfrm>
    </dsp:sp>
    <dsp:sp modelId="{A4BADB19-48A1-4C11-AF73-FAAC9FE37BCC}">
      <dsp:nvSpPr>
        <dsp:cNvPr id="0" name=""/>
        <dsp:cNvSpPr/>
      </dsp:nvSpPr>
      <dsp:spPr>
        <a:xfrm>
          <a:off x="4053385" y="331401"/>
          <a:ext cx="3684895" cy="221093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La gestión de riesgos en el Ecuador sigue enfocada principalmente a la reacción ante situaciones de emergencia y no tanto a la prevención, se debe trabajar en una planificación territorial integral.</a:t>
          </a:r>
          <a:endParaRPr lang="es-ES" sz="1800" kern="1200" dirty="0"/>
        </a:p>
      </dsp:txBody>
      <dsp:txXfrm>
        <a:off x="4053385" y="331401"/>
        <a:ext cx="3684895" cy="2210937"/>
      </dsp:txXfrm>
    </dsp:sp>
    <dsp:sp modelId="{E2F7AA04-FEE1-4111-8701-17898C303619}">
      <dsp:nvSpPr>
        <dsp:cNvPr id="0" name=""/>
        <dsp:cNvSpPr/>
      </dsp:nvSpPr>
      <dsp:spPr>
        <a:xfrm>
          <a:off x="8106770" y="331401"/>
          <a:ext cx="3684895" cy="221093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Se debe trabajar más en la generación de normativa nacional y de procedimientos para el manejo de las infraestructuras de información territorial y de la gestión de riesgos.</a:t>
          </a:r>
          <a:endParaRPr lang="es-ES" sz="1800" kern="1200" dirty="0"/>
        </a:p>
      </dsp:txBody>
      <dsp:txXfrm>
        <a:off x="8106770" y="331401"/>
        <a:ext cx="3684895" cy="2210937"/>
      </dsp:txXfrm>
    </dsp:sp>
    <dsp:sp modelId="{99975844-3D08-43E8-AF72-C3DEA5F1A121}">
      <dsp:nvSpPr>
        <dsp:cNvPr id="0" name=""/>
        <dsp:cNvSpPr/>
      </dsp:nvSpPr>
      <dsp:spPr>
        <a:xfrm>
          <a:off x="2026692" y="2910828"/>
          <a:ext cx="3684895" cy="221093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Es necesario establecer un marco común que permita la generación de un gran sistema catastral nacional.</a:t>
          </a:r>
          <a:endParaRPr lang="es-ES" sz="1800" kern="1200" dirty="0"/>
        </a:p>
      </dsp:txBody>
      <dsp:txXfrm>
        <a:off x="2026692" y="2910828"/>
        <a:ext cx="3684895" cy="2210937"/>
      </dsp:txXfrm>
    </dsp:sp>
    <dsp:sp modelId="{FDE02D6E-232A-4AF9-BE78-699EBB25EA5F}">
      <dsp:nvSpPr>
        <dsp:cNvPr id="0" name=""/>
        <dsp:cNvSpPr/>
      </dsp:nvSpPr>
      <dsp:spPr>
        <a:xfrm>
          <a:off x="6080077" y="2910828"/>
          <a:ext cx="3684895" cy="221093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Incentivar el desarrollo y difusión de estudios sobre desastres naturales, ya que actualmente la información con la que se cuenta a nivel país es escasa y poco precisa.</a:t>
          </a:r>
          <a:endParaRPr lang="es-ES" sz="1800" kern="1200" dirty="0"/>
        </a:p>
      </dsp:txBody>
      <dsp:txXfrm>
        <a:off x="6080077" y="2910828"/>
        <a:ext cx="3684895" cy="2210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6DAF7-F0FC-4412-BFB1-CE61D981BECB}" type="datetimeFigureOut">
              <a:rPr lang="es-EC" smtClean="0"/>
              <a:t>06/05/2019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3B7FF-92A1-4FCB-9CC8-40DC77FDB4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6870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8582-38EE-4496-A944-1B072D28295D}" type="datetimeFigureOut">
              <a:rPr lang="es-EC" smtClean="0"/>
              <a:t>06/05/2019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532F-D090-47FE-99FE-4DD904DF14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97786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8582-38EE-4496-A944-1B072D28295D}" type="datetimeFigureOut">
              <a:rPr lang="es-EC" smtClean="0"/>
              <a:t>06/05/2019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532F-D090-47FE-99FE-4DD904DF14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43970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8582-38EE-4496-A944-1B072D28295D}" type="datetimeFigureOut">
              <a:rPr lang="es-EC" smtClean="0"/>
              <a:t>06/05/2019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532F-D090-47FE-99FE-4DD904DF14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07364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8582-38EE-4496-A944-1B072D28295D}" type="datetimeFigureOut">
              <a:rPr lang="es-EC" smtClean="0"/>
              <a:t>06/05/2019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532F-D090-47FE-99FE-4DD904DF143A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1718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8582-38EE-4496-A944-1B072D28295D}" type="datetimeFigureOut">
              <a:rPr lang="es-EC" smtClean="0"/>
              <a:t>06/05/2019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532F-D090-47FE-99FE-4DD904DF14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0185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8582-38EE-4496-A944-1B072D28295D}" type="datetimeFigureOut">
              <a:rPr lang="es-EC" smtClean="0"/>
              <a:t>06/05/2019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532F-D090-47FE-99FE-4DD904DF14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22489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8582-38EE-4496-A944-1B072D28295D}" type="datetimeFigureOut">
              <a:rPr lang="es-EC" smtClean="0"/>
              <a:t>06/05/2019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532F-D090-47FE-99FE-4DD904DF14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93623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8582-38EE-4496-A944-1B072D28295D}" type="datetimeFigureOut">
              <a:rPr lang="es-EC" smtClean="0"/>
              <a:t>06/05/2019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532F-D090-47FE-99FE-4DD904DF14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17448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8582-38EE-4496-A944-1B072D28295D}" type="datetimeFigureOut">
              <a:rPr lang="es-EC" smtClean="0"/>
              <a:t>06/05/2019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532F-D090-47FE-99FE-4DD904DF14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5152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8582-38EE-4496-A944-1B072D28295D}" type="datetimeFigureOut">
              <a:rPr lang="es-EC" smtClean="0"/>
              <a:t>06/05/2019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532F-D090-47FE-99FE-4DD904DF14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7266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8582-38EE-4496-A944-1B072D28295D}" type="datetimeFigureOut">
              <a:rPr lang="es-EC" smtClean="0"/>
              <a:t>06/05/2019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532F-D090-47FE-99FE-4DD904DF14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3942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8582-38EE-4496-A944-1B072D28295D}" type="datetimeFigureOut">
              <a:rPr lang="es-EC" smtClean="0"/>
              <a:t>06/05/2019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532F-D090-47FE-99FE-4DD904DF14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3456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8582-38EE-4496-A944-1B072D28295D}" type="datetimeFigureOut">
              <a:rPr lang="es-EC" smtClean="0"/>
              <a:t>06/05/2019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532F-D090-47FE-99FE-4DD904DF14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095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8582-38EE-4496-A944-1B072D28295D}" type="datetimeFigureOut">
              <a:rPr lang="es-EC" smtClean="0"/>
              <a:t>06/05/2019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532F-D090-47FE-99FE-4DD904DF14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08651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8582-38EE-4496-A944-1B072D28295D}" type="datetimeFigureOut">
              <a:rPr lang="es-EC" smtClean="0"/>
              <a:t>06/05/2019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532F-D090-47FE-99FE-4DD904DF14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19708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8582-38EE-4496-A944-1B072D28295D}" type="datetimeFigureOut">
              <a:rPr lang="es-EC" smtClean="0"/>
              <a:t>06/05/2019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532F-D090-47FE-99FE-4DD904DF14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442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8582-38EE-4496-A944-1B072D28295D}" type="datetimeFigureOut">
              <a:rPr lang="es-EC" smtClean="0"/>
              <a:t>06/05/2019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1532F-D090-47FE-99FE-4DD904DF14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4271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28582-38EE-4496-A944-1B072D28295D}" type="datetimeFigureOut">
              <a:rPr lang="es-EC" smtClean="0"/>
              <a:t>06/05/2019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1532F-D090-47FE-99FE-4DD904DF14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79312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14096" y="2053453"/>
            <a:ext cx="9580623" cy="1471560"/>
          </a:xfrm>
        </p:spPr>
        <p:txBody>
          <a:bodyPr>
            <a:noAutofit/>
          </a:bodyPr>
          <a:lstStyle/>
          <a:p>
            <a:r>
              <a:rPr lang="es-ES" sz="2400" dirty="0">
                <a:effectLst/>
              </a:rPr>
              <a:t>DISEÑO E IMPLEMENTACIÓN DE LA METODOLOGÍA PARA LA GESTIÓN DE RIESGOS NATURALES MEDIANTE LA APLICACIÓN DE HERRAMIENTAS DE ADMINISTRACIÓN </a:t>
            </a:r>
            <a:r>
              <a:rPr lang="es-ES" sz="2400" dirty="0" smtClean="0">
                <a:effectLst/>
              </a:rPr>
              <a:t>TERRITORIAL, </a:t>
            </a:r>
            <a:r>
              <a:rPr lang="es-ES" sz="2400" dirty="0">
                <a:effectLst/>
              </a:rPr>
              <a:t>EN EL VALLE DE LOS CHILLOS. </a:t>
            </a:r>
            <a:endParaRPr lang="es-EC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22863" y="3984140"/>
            <a:ext cx="7766936" cy="868897"/>
          </a:xfrm>
        </p:spPr>
        <p:txBody>
          <a:bodyPr>
            <a:noAutofit/>
          </a:bodyPr>
          <a:lstStyle/>
          <a:p>
            <a:r>
              <a:rPr lang="es-EC" sz="2200" dirty="0" smtClean="0"/>
              <a:t>Departamento de Ciencias de la Tierra y la Construcción</a:t>
            </a:r>
          </a:p>
          <a:p>
            <a:r>
              <a:rPr lang="es-EC" sz="2200" dirty="0" smtClean="0"/>
              <a:t>Carrera de Ingeniería Geográfica y del Medio Ambiente</a:t>
            </a:r>
            <a:endParaRPr lang="es-EC" sz="2200" dirty="0"/>
          </a:p>
        </p:txBody>
      </p:sp>
      <p:sp>
        <p:nvSpPr>
          <p:cNvPr id="4" name="CuadroTexto 3"/>
          <p:cNvSpPr txBox="1"/>
          <p:nvPr/>
        </p:nvSpPr>
        <p:spPr>
          <a:xfrm>
            <a:off x="3077044" y="5384236"/>
            <a:ext cx="62585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/>
              <a:t>Tesista</a:t>
            </a:r>
            <a:r>
              <a:rPr lang="es-EC" dirty="0"/>
              <a:t>: </a:t>
            </a:r>
            <a:r>
              <a:rPr lang="es-EC" dirty="0" smtClean="0"/>
              <a:t>Dennis Paúl Ushiña Huera </a:t>
            </a:r>
          </a:p>
          <a:p>
            <a:pPr algn="ctr"/>
            <a:r>
              <a:rPr lang="es-EC" dirty="0" smtClean="0"/>
              <a:t>Director Trabajo de Titulación: </a:t>
            </a:r>
            <a:r>
              <a:rPr lang="es-ES" dirty="0" smtClean="0"/>
              <a:t>PhD (c) Rodolfo Salazar M.</a:t>
            </a:r>
            <a:endParaRPr lang="es-EC" dirty="0" smtClean="0"/>
          </a:p>
          <a:p>
            <a:pPr algn="ctr"/>
            <a:r>
              <a:rPr lang="es-EC" dirty="0" smtClean="0"/>
              <a:t>Director de Carrera: Ing. Alexander Robayo, Mst.</a:t>
            </a:r>
          </a:p>
          <a:p>
            <a:pPr algn="ctr"/>
            <a:r>
              <a:rPr lang="es-EC" dirty="0" smtClean="0"/>
              <a:t>Docente Evaluador: Ing. Ginella Jácome, MSc.</a:t>
            </a:r>
          </a:p>
          <a:p>
            <a:pPr algn="ctr"/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63" y="388311"/>
            <a:ext cx="5697537" cy="14714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49" y="5408639"/>
            <a:ext cx="1525145" cy="144936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309" y="5312165"/>
            <a:ext cx="1545691" cy="154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7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184731" y="739834"/>
            <a:ext cx="3962400" cy="736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Proceso de gestión del riesgo en el territorio &gt;&gt; Identificación </a:t>
            </a:r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pic>
        <p:nvPicPr>
          <p:cNvPr id="12289" name="Imagen 4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t="328" r="743" b="670"/>
          <a:stretch/>
        </p:blipFill>
        <p:spPr bwMode="auto">
          <a:xfrm>
            <a:off x="4913194" y="739834"/>
            <a:ext cx="6419543" cy="554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220079" y="6396335"/>
            <a:ext cx="629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44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Figura 19: Lahar, área de impacto y zonificaciones para la valoración de riesgos. 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235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655133" y="662726"/>
            <a:ext cx="4779963" cy="10980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 smtClean="0"/>
              <a:t>Proceso de gestión del riesgo en el territorio &gt;&gt; </a:t>
            </a:r>
            <a:r>
              <a:rPr lang="es-ES" dirty="0"/>
              <a:t>Análisis del riesgo del </a:t>
            </a:r>
            <a:r>
              <a:rPr lang="es-ES" dirty="0" smtClean="0"/>
              <a:t>lahar &gt;&gt; </a:t>
            </a:r>
            <a:r>
              <a:rPr lang="es-ES" dirty="0"/>
              <a:t>Consecuencias del lahar</a:t>
            </a:r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pic>
        <p:nvPicPr>
          <p:cNvPr id="13313" name="Imagen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" r="375" b="334"/>
          <a:stretch/>
        </p:blipFill>
        <p:spPr bwMode="auto">
          <a:xfrm>
            <a:off x="5905500" y="0"/>
            <a:ext cx="6286500" cy="544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794500" y="5445922"/>
            <a:ext cx="5397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44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Figura 20: Plano de predios y construcciones dentro del área de afectación</a:t>
            </a:r>
            <a:endParaRPr kumimoji="0" lang="es-ES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/>
        </p:nvGraphicFramePr>
        <p:xfrm>
          <a:off x="0" y="3460872"/>
          <a:ext cx="5892801" cy="339712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19795">
                  <a:extLst>
                    <a:ext uri="{9D8B030D-6E8A-4147-A177-3AD203B41FA5}">
                      <a16:colId xmlns:a16="http://schemas.microsoft.com/office/drawing/2014/main" val="3530221206"/>
                    </a:ext>
                  </a:extLst>
                </a:gridCol>
                <a:gridCol w="1319795">
                  <a:extLst>
                    <a:ext uri="{9D8B030D-6E8A-4147-A177-3AD203B41FA5}">
                      <a16:colId xmlns:a16="http://schemas.microsoft.com/office/drawing/2014/main" val="289303031"/>
                    </a:ext>
                  </a:extLst>
                </a:gridCol>
                <a:gridCol w="1028413">
                  <a:extLst>
                    <a:ext uri="{9D8B030D-6E8A-4147-A177-3AD203B41FA5}">
                      <a16:colId xmlns:a16="http://schemas.microsoft.com/office/drawing/2014/main" val="1578883756"/>
                    </a:ext>
                  </a:extLst>
                </a:gridCol>
                <a:gridCol w="1112399">
                  <a:extLst>
                    <a:ext uri="{9D8B030D-6E8A-4147-A177-3AD203B41FA5}">
                      <a16:colId xmlns:a16="http://schemas.microsoft.com/office/drawing/2014/main" val="2259096565"/>
                    </a:ext>
                  </a:extLst>
                </a:gridCol>
                <a:gridCol w="1112399">
                  <a:extLst>
                    <a:ext uri="{9D8B030D-6E8A-4147-A177-3AD203B41FA5}">
                      <a16:colId xmlns:a16="http://schemas.microsoft.com/office/drawing/2014/main" val="1431905500"/>
                    </a:ext>
                  </a:extLst>
                </a:gridCol>
              </a:tblGrid>
              <a:tr h="443082"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Zona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23" marR="39923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Elemento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23" marR="39923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Construcciones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23" marR="39923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CFC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23" marR="39923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Porcentaje CFC (%)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23" marR="39923" marT="0" marB="0" anchor="ctr"/>
                </a:tc>
                <a:extLst>
                  <a:ext uri="{0D108BD9-81ED-4DB2-BD59-A6C34878D82A}">
                    <a16:rowId xmlns:a16="http://schemas.microsoft.com/office/drawing/2014/main" val="4262902712"/>
                  </a:ext>
                </a:extLst>
              </a:tr>
              <a:tr h="361776">
                <a:tc rowSpan="2"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ZONA 1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23" marR="39923" marT="0" marB="0" anchor="ctr"/>
                </a:tc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Social/Cultural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23" marR="39923" marT="0" marB="0" anchor="ctr"/>
                </a:tc>
                <a:tc>
                  <a:txBody>
                    <a:bodyPr/>
                    <a:lstStyle/>
                    <a:p>
                      <a:pPr indent="14414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29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23" marR="39923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29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23" marR="39923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100,00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23" marR="39923" marT="0" marB="0" anchor="b"/>
                </a:tc>
                <a:extLst>
                  <a:ext uri="{0D108BD9-81ED-4DB2-BD59-A6C34878D82A}">
                    <a16:rowId xmlns:a16="http://schemas.microsoft.com/office/drawing/2014/main" val="2418115804"/>
                  </a:ext>
                </a:extLst>
              </a:tr>
              <a:tr h="3617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Construcciones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23" marR="39923" marT="0" marB="0" anchor="ctr"/>
                </a:tc>
                <a:tc>
                  <a:txBody>
                    <a:bodyPr/>
                    <a:lstStyle/>
                    <a:p>
                      <a:pPr indent="14414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1235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23" marR="39923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1235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23" marR="39923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100,00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23" marR="39923" marT="0" marB="0" anchor="b"/>
                </a:tc>
                <a:extLst>
                  <a:ext uri="{0D108BD9-81ED-4DB2-BD59-A6C34878D82A}">
                    <a16:rowId xmlns:a16="http://schemas.microsoft.com/office/drawing/2014/main" val="1067540993"/>
                  </a:ext>
                </a:extLst>
              </a:tr>
              <a:tr h="361776">
                <a:tc rowSpan="2"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ZONA 2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23" marR="39923" marT="0" marB="0" anchor="ctr"/>
                </a:tc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Social/Cultural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23" marR="39923" marT="0" marB="0" anchor="ctr"/>
                </a:tc>
                <a:tc>
                  <a:txBody>
                    <a:bodyPr/>
                    <a:lstStyle/>
                    <a:p>
                      <a:pPr indent="14414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27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23" marR="39923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27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23" marR="39923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100,00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23" marR="39923" marT="0" marB="0" anchor="b"/>
                </a:tc>
                <a:extLst>
                  <a:ext uri="{0D108BD9-81ED-4DB2-BD59-A6C34878D82A}">
                    <a16:rowId xmlns:a16="http://schemas.microsoft.com/office/drawing/2014/main" val="2097277558"/>
                  </a:ext>
                </a:extLst>
              </a:tr>
              <a:tr h="3617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Construcciones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23" marR="39923" marT="0" marB="0" anchor="ctr"/>
                </a:tc>
                <a:tc>
                  <a:txBody>
                    <a:bodyPr/>
                    <a:lstStyle/>
                    <a:p>
                      <a:pPr indent="14414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899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23" marR="39923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899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23" marR="39923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100,00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23" marR="39923" marT="0" marB="0" anchor="b"/>
                </a:tc>
                <a:extLst>
                  <a:ext uri="{0D108BD9-81ED-4DB2-BD59-A6C34878D82A}">
                    <a16:rowId xmlns:a16="http://schemas.microsoft.com/office/drawing/2014/main" val="3651692828"/>
                  </a:ext>
                </a:extLst>
              </a:tr>
              <a:tr h="361776">
                <a:tc rowSpan="2"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ZONA 3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23" marR="39923" marT="0" marB="0" anchor="ctr"/>
                </a:tc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Social/Cultural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23" marR="39923" marT="0" marB="0" anchor="ctr"/>
                </a:tc>
                <a:tc>
                  <a:txBody>
                    <a:bodyPr/>
                    <a:lstStyle/>
                    <a:p>
                      <a:pPr indent="14414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19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23" marR="39923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23" marR="39923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26,32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23" marR="39923" marT="0" marB="0" anchor="b"/>
                </a:tc>
                <a:extLst>
                  <a:ext uri="{0D108BD9-81ED-4DB2-BD59-A6C34878D82A}">
                    <a16:rowId xmlns:a16="http://schemas.microsoft.com/office/drawing/2014/main" val="762407749"/>
                  </a:ext>
                </a:extLst>
              </a:tr>
              <a:tr h="3617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Construcciones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23" marR="39923" marT="0" marB="0" anchor="ctr"/>
                </a:tc>
                <a:tc>
                  <a:txBody>
                    <a:bodyPr/>
                    <a:lstStyle/>
                    <a:p>
                      <a:pPr indent="14414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232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23" marR="39923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58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23" marR="39923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25,00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23" marR="39923" marT="0" marB="0" anchor="b"/>
                </a:tc>
                <a:extLst>
                  <a:ext uri="{0D108BD9-81ED-4DB2-BD59-A6C34878D82A}">
                    <a16:rowId xmlns:a16="http://schemas.microsoft.com/office/drawing/2014/main" val="640014966"/>
                  </a:ext>
                </a:extLst>
              </a:tr>
              <a:tr h="361776">
                <a:tc rowSpan="2"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ZONA 4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23" marR="39923" marT="0" marB="0" anchor="ctr"/>
                </a:tc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Social/Cultural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23" marR="39923" marT="0" marB="0" anchor="ctr"/>
                </a:tc>
                <a:tc>
                  <a:txBody>
                    <a:bodyPr/>
                    <a:lstStyle/>
                    <a:p>
                      <a:pPr indent="14414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23" marR="39923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23" marR="39923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0,00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23" marR="39923" marT="0" marB="0" anchor="b"/>
                </a:tc>
                <a:extLst>
                  <a:ext uri="{0D108BD9-81ED-4DB2-BD59-A6C34878D82A}">
                    <a16:rowId xmlns:a16="http://schemas.microsoft.com/office/drawing/2014/main" val="1784290817"/>
                  </a:ext>
                </a:extLst>
              </a:tr>
              <a:tr h="3617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Construcciones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23" marR="39923" marT="0" marB="0" anchor="ctr"/>
                </a:tc>
                <a:tc>
                  <a:txBody>
                    <a:bodyPr/>
                    <a:lstStyle/>
                    <a:p>
                      <a:pPr indent="14414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300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23" marR="39923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168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23" marR="39923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56,00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23" marR="39923" marT="0" marB="0" anchor="b"/>
                </a:tc>
                <a:extLst>
                  <a:ext uri="{0D108BD9-81ED-4DB2-BD59-A6C34878D82A}">
                    <a16:rowId xmlns:a16="http://schemas.microsoft.com/office/drawing/2014/main" val="2749596899"/>
                  </a:ext>
                </a:extLst>
              </a:tr>
            </a:tbl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68881" y="2861460"/>
            <a:ext cx="53524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44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44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Tabla 13: Número de construcciones totales y construcciones funcionalmente comprometidas (CFC) en las zonas de valoración.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327293" y="2044410"/>
            <a:ext cx="3558606" cy="533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Construcciones</a:t>
            </a:r>
            <a:r>
              <a:rPr lang="en-US" dirty="0" smtClean="0"/>
              <a:t> – Construcciones Social/Cultural</a:t>
            </a:r>
            <a:endParaRPr lang="es-EC" dirty="0"/>
          </a:p>
        </p:txBody>
      </p:sp>
      <p:sp>
        <p:nvSpPr>
          <p:cNvPr id="12" name="Rectángulo 11"/>
          <p:cNvSpPr/>
          <p:nvPr/>
        </p:nvSpPr>
        <p:spPr>
          <a:xfrm>
            <a:off x="4885899" y="3460872"/>
            <a:ext cx="1019602" cy="339712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3186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655133" y="662726"/>
            <a:ext cx="4779963" cy="10980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 smtClean="0"/>
              <a:t>Proceso de gestión del riesgo en el territorio &gt;&gt; </a:t>
            </a:r>
            <a:r>
              <a:rPr lang="es-ES" dirty="0"/>
              <a:t>Análisis del riesgo del </a:t>
            </a:r>
            <a:r>
              <a:rPr lang="es-ES" dirty="0" smtClean="0"/>
              <a:t>lahar &gt;&gt; </a:t>
            </a:r>
            <a:r>
              <a:rPr lang="es-ES" dirty="0"/>
              <a:t>Consecuencias del lahar</a:t>
            </a:r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1" name="Rectángulo 10"/>
          <p:cNvSpPr/>
          <p:nvPr/>
        </p:nvSpPr>
        <p:spPr>
          <a:xfrm>
            <a:off x="1736725" y="1970202"/>
            <a:ext cx="2717800" cy="533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Salud y Seguridad</a:t>
            </a:r>
            <a:endParaRPr lang="es-EC" dirty="0"/>
          </a:p>
        </p:txBody>
      </p:sp>
      <p:pic>
        <p:nvPicPr>
          <p:cNvPr id="13317" name="Imagen 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" b="162"/>
          <a:stretch/>
        </p:blipFill>
        <p:spPr bwMode="auto">
          <a:xfrm>
            <a:off x="922626" y="2753522"/>
            <a:ext cx="4244975" cy="366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92125" y="6483346"/>
            <a:ext cx="5207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44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Figura 21: Mapa de densidad poblacional por manzana censal</a:t>
            </a:r>
            <a:endParaRPr kumimoji="0" lang="es-ES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211727"/>
              </p:ext>
            </p:extLst>
          </p:nvPr>
        </p:nvGraphicFramePr>
        <p:xfrm>
          <a:off x="6587966" y="2005523"/>
          <a:ext cx="5222481" cy="256032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67000">
                  <a:extLst>
                    <a:ext uri="{9D8B030D-6E8A-4147-A177-3AD203B41FA5}">
                      <a16:colId xmlns:a16="http://schemas.microsoft.com/office/drawing/2014/main" val="1967023381"/>
                    </a:ext>
                  </a:extLst>
                </a:gridCol>
                <a:gridCol w="795918">
                  <a:extLst>
                    <a:ext uri="{9D8B030D-6E8A-4147-A177-3AD203B41FA5}">
                      <a16:colId xmlns:a16="http://schemas.microsoft.com/office/drawing/2014/main" val="3428943555"/>
                    </a:ext>
                  </a:extLst>
                </a:gridCol>
                <a:gridCol w="1402075">
                  <a:extLst>
                    <a:ext uri="{9D8B030D-6E8A-4147-A177-3AD203B41FA5}">
                      <a16:colId xmlns:a16="http://schemas.microsoft.com/office/drawing/2014/main" val="3164249692"/>
                    </a:ext>
                  </a:extLst>
                </a:gridCol>
                <a:gridCol w="1657488">
                  <a:extLst>
                    <a:ext uri="{9D8B030D-6E8A-4147-A177-3AD203B41FA5}">
                      <a16:colId xmlns:a16="http://schemas.microsoft.com/office/drawing/2014/main" val="145486284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Pregunta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Peso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Preparado (%)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No preparado (%)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779041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pregunta 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0,3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26,16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3,84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028223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pregunta 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0,3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19,26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10,74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5631345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pregunta 4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0,1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8,72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1,28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984939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pregunta 5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0,2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8,01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11,99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138619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pregunta 6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0,1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5,94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4,06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06075024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TOTAL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0000"/>
                          </a:solidFill>
                          <a:effectLst/>
                        </a:rPr>
                        <a:t>68,10</a:t>
                      </a:r>
                      <a:endParaRPr lang="es-EC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4414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0000"/>
                          </a:solidFill>
                          <a:effectLst/>
                        </a:rPr>
                        <a:t>31,90</a:t>
                      </a:r>
                      <a:endParaRPr lang="es-EC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25325580"/>
                  </a:ext>
                </a:extLst>
              </a:tr>
            </a:tbl>
          </a:graphicData>
        </a:graphic>
      </p:graphicFrame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702817" y="1680173"/>
            <a:ext cx="51076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44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44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Tabla 14: Preparación de la población ante amenaza de lahar. 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68205"/>
              </p:ext>
            </p:extLst>
          </p:nvPr>
        </p:nvGraphicFramePr>
        <p:xfrm>
          <a:off x="6587968" y="4893375"/>
          <a:ext cx="5222481" cy="19202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95988">
                  <a:extLst>
                    <a:ext uri="{9D8B030D-6E8A-4147-A177-3AD203B41FA5}">
                      <a16:colId xmlns:a16="http://schemas.microsoft.com/office/drawing/2014/main" val="4188004292"/>
                    </a:ext>
                  </a:extLst>
                </a:gridCol>
                <a:gridCol w="1200971">
                  <a:extLst>
                    <a:ext uri="{9D8B030D-6E8A-4147-A177-3AD203B41FA5}">
                      <a16:colId xmlns:a16="http://schemas.microsoft.com/office/drawing/2014/main" val="2864412584"/>
                    </a:ext>
                  </a:extLst>
                </a:gridCol>
                <a:gridCol w="1271733">
                  <a:extLst>
                    <a:ext uri="{9D8B030D-6E8A-4147-A177-3AD203B41FA5}">
                      <a16:colId xmlns:a16="http://schemas.microsoft.com/office/drawing/2014/main" val="1755545881"/>
                    </a:ext>
                  </a:extLst>
                </a:gridCol>
                <a:gridCol w="1553789">
                  <a:extLst>
                    <a:ext uri="{9D8B030D-6E8A-4147-A177-3AD203B41FA5}">
                      <a16:colId xmlns:a16="http://schemas.microsoft.com/office/drawing/2014/main" val="191365703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Zona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Habitantes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EM (%)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EM (individuos)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493790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Zona 1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1866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31,90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596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259476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Zona 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2311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31,90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738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130305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Zona 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614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0,00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397182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Zona 4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766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0,00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15776951"/>
                  </a:ext>
                </a:extLst>
              </a:tr>
            </a:tbl>
          </a:graphicData>
        </a:graphic>
      </p:graphicFrame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610157" y="4614194"/>
            <a:ext cx="35961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44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44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Tabla 15: Estimación de muertes (EM)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6587966" y="295178"/>
            <a:ext cx="5222481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352 encuestados en las zonas 1 y 2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Zona de </a:t>
            </a:r>
            <a:r>
              <a:rPr lang="en-US" dirty="0" err="1" smtClean="0"/>
              <a:t>riesgo</a:t>
            </a:r>
            <a:r>
              <a:rPr lang="en-US" dirty="0" smtClean="0"/>
              <a:t>/</a:t>
            </a:r>
            <a:r>
              <a:rPr lang="en-US" dirty="0" err="1" smtClean="0"/>
              <a:t>Rutas</a:t>
            </a:r>
            <a:r>
              <a:rPr lang="en-US" dirty="0" smtClean="0"/>
              <a:t> de </a:t>
            </a:r>
            <a:r>
              <a:rPr lang="en-US" dirty="0" err="1" smtClean="0"/>
              <a:t>evacuación</a:t>
            </a:r>
            <a:r>
              <a:rPr lang="en-US" dirty="0" smtClean="0"/>
              <a:t> y </a:t>
            </a:r>
            <a:r>
              <a:rPr lang="en-US" dirty="0" err="1" smtClean="0"/>
              <a:t>sitios</a:t>
            </a:r>
            <a:r>
              <a:rPr lang="en-US" dirty="0" smtClean="0"/>
              <a:t> </a:t>
            </a:r>
            <a:r>
              <a:rPr lang="en-US" dirty="0" err="1" smtClean="0"/>
              <a:t>seguros</a:t>
            </a:r>
            <a:r>
              <a:rPr lang="en-US" dirty="0" smtClean="0"/>
              <a:t>/</a:t>
            </a:r>
            <a:r>
              <a:rPr lang="en-US" dirty="0" err="1" smtClean="0"/>
              <a:t>Simulacros</a:t>
            </a:r>
            <a:r>
              <a:rPr lang="en-US" dirty="0" smtClean="0"/>
              <a:t>/</a:t>
            </a:r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err="1" smtClean="0"/>
              <a:t>óptimo</a:t>
            </a:r>
            <a:r>
              <a:rPr lang="en-US" dirty="0" smtClean="0"/>
              <a:t>/</a:t>
            </a:r>
            <a:r>
              <a:rPr lang="en-US" dirty="0" err="1" smtClean="0"/>
              <a:t>Probabilidad</a:t>
            </a:r>
            <a:endParaRPr lang="es-EC" dirty="0"/>
          </a:p>
        </p:txBody>
      </p:sp>
      <p:sp>
        <p:nvSpPr>
          <p:cNvPr id="18" name="Rectángulo 17"/>
          <p:cNvSpPr/>
          <p:nvPr/>
        </p:nvSpPr>
        <p:spPr>
          <a:xfrm>
            <a:off x="10488800" y="5527343"/>
            <a:ext cx="1019602" cy="128627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710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474718" y="237637"/>
            <a:ext cx="4587217" cy="10980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 smtClean="0"/>
              <a:t>Proceso de gestión del riesgo en el territorio &gt;&gt; </a:t>
            </a:r>
            <a:r>
              <a:rPr lang="es-ES" dirty="0"/>
              <a:t>Análisis del riesgo del </a:t>
            </a:r>
            <a:r>
              <a:rPr lang="es-ES" dirty="0" smtClean="0"/>
              <a:t>lahar &gt;&gt; </a:t>
            </a:r>
            <a:r>
              <a:rPr lang="es-ES" dirty="0"/>
              <a:t>Consecuencias del lahar</a:t>
            </a:r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1" name="Rectángulo 10"/>
          <p:cNvSpPr/>
          <p:nvPr/>
        </p:nvSpPr>
        <p:spPr>
          <a:xfrm>
            <a:off x="1409426" y="1538375"/>
            <a:ext cx="2717800" cy="533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Económico</a:t>
            </a:r>
            <a:endParaRPr lang="es-EC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19857" y="-1172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Rectángulo 6"/>
          <p:cNvSpPr/>
          <p:nvPr/>
        </p:nvSpPr>
        <p:spPr>
          <a:xfrm>
            <a:off x="426530" y="3706640"/>
            <a:ext cx="468359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414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1200" dirty="0">
                <a:ea typeface="Calibri" panose="020F0502020204030204" pitchFamily="34" charset="0"/>
                <a:cs typeface="Times New Roman" panose="02020603050405020304" pitchFamily="18" charset="0"/>
              </a:rPr>
              <a:t>Donde:</a:t>
            </a:r>
            <a:endParaRPr lang="es-EC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S" sz="1200" dirty="0">
                <a:ea typeface="Calibri" panose="020F0502020204030204" pitchFamily="34" charset="0"/>
                <a:cs typeface="Times New Roman" panose="02020603050405020304" pitchFamily="18" charset="0"/>
              </a:rPr>
              <a:t>SU= Suelo urbano afectado [m2]</a:t>
            </a:r>
            <a:endParaRPr lang="es-EC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S" sz="1200" dirty="0">
                <a:ea typeface="Calibri" panose="020F0502020204030204" pitchFamily="34" charset="0"/>
                <a:cs typeface="Times New Roman" panose="02020603050405020304" pitchFamily="18" charset="0"/>
              </a:rPr>
              <a:t>CSU= Costo del suelo urbano [$/m2]</a:t>
            </a:r>
            <a:endParaRPr lang="es-EC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S" sz="1200" dirty="0">
                <a:ea typeface="Calibri" panose="020F0502020204030204" pitchFamily="34" charset="0"/>
                <a:cs typeface="Times New Roman" panose="02020603050405020304" pitchFamily="18" charset="0"/>
              </a:rPr>
              <a:t>CU= Construcciones urbanas afectadas [m2]</a:t>
            </a:r>
            <a:endParaRPr lang="es-EC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S" sz="1200" dirty="0">
                <a:ea typeface="Calibri" panose="020F0502020204030204" pitchFamily="34" charset="0"/>
                <a:cs typeface="Times New Roman" panose="02020603050405020304" pitchFamily="18" charset="0"/>
              </a:rPr>
              <a:t>CCU= Costo construcciones urbanas [$/m2]</a:t>
            </a:r>
            <a:endParaRPr lang="es-EC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S" sz="1200" dirty="0">
                <a:ea typeface="Calibri" panose="020F0502020204030204" pitchFamily="34" charset="0"/>
                <a:cs typeface="Times New Roman" panose="02020603050405020304" pitchFamily="18" charset="0"/>
              </a:rPr>
              <a:t>EM= Estimación de muertes [individuos]</a:t>
            </a:r>
            <a:endParaRPr lang="es-EC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S" sz="1200" dirty="0">
                <a:ea typeface="Calibri" panose="020F0502020204030204" pitchFamily="34" charset="0"/>
                <a:cs typeface="Times New Roman" panose="02020603050405020304" pitchFamily="18" charset="0"/>
              </a:rPr>
              <a:t>ECM = Estimación de costo por muerte [$/individuos]</a:t>
            </a:r>
            <a:endParaRPr lang="es-EC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PIBc</a:t>
            </a:r>
            <a:r>
              <a:rPr lang="es-ES" sz="1200" dirty="0">
                <a:ea typeface="Calibri" panose="020F0502020204030204" pitchFamily="34" charset="0"/>
                <a:cs typeface="Times New Roman" panose="02020603050405020304" pitchFamily="18" charset="0"/>
              </a:rPr>
              <a:t> = Valor Agregado Bruto cantonal [$]</a:t>
            </a:r>
            <a:endParaRPr lang="es-EC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es-ES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PIBk</a:t>
            </a:r>
            <a:r>
              <a:rPr lang="es-ES" sz="1200" dirty="0">
                <a:ea typeface="Calibri" panose="020F0502020204030204" pitchFamily="34" charset="0"/>
                <a:cs typeface="Times New Roman" panose="02020603050405020304" pitchFamily="18" charset="0"/>
              </a:rPr>
              <a:t> = Valor Agregado Bruto comprometido [$]</a:t>
            </a:r>
            <a:endParaRPr lang="es-EC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036537"/>
              </p:ext>
            </p:extLst>
          </p:nvPr>
        </p:nvGraphicFramePr>
        <p:xfrm>
          <a:off x="5908114" y="2106440"/>
          <a:ext cx="6235701" cy="16002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888716">
                  <a:extLst>
                    <a:ext uri="{9D8B030D-6E8A-4147-A177-3AD203B41FA5}">
                      <a16:colId xmlns:a16="http://schemas.microsoft.com/office/drawing/2014/main" val="2829771996"/>
                    </a:ext>
                  </a:extLst>
                </a:gridCol>
                <a:gridCol w="1182365">
                  <a:extLst>
                    <a:ext uri="{9D8B030D-6E8A-4147-A177-3AD203B41FA5}">
                      <a16:colId xmlns:a16="http://schemas.microsoft.com/office/drawing/2014/main" val="2273833253"/>
                    </a:ext>
                  </a:extLst>
                </a:gridCol>
                <a:gridCol w="1420739">
                  <a:extLst>
                    <a:ext uri="{9D8B030D-6E8A-4147-A177-3AD203B41FA5}">
                      <a16:colId xmlns:a16="http://schemas.microsoft.com/office/drawing/2014/main" val="1292650311"/>
                    </a:ext>
                  </a:extLst>
                </a:gridCol>
                <a:gridCol w="1192729">
                  <a:extLst>
                    <a:ext uri="{9D8B030D-6E8A-4147-A177-3AD203B41FA5}">
                      <a16:colId xmlns:a16="http://schemas.microsoft.com/office/drawing/2014/main" val="1675931525"/>
                    </a:ext>
                  </a:extLst>
                </a:gridCol>
                <a:gridCol w="1551152">
                  <a:extLst>
                    <a:ext uri="{9D8B030D-6E8A-4147-A177-3AD203B41FA5}">
                      <a16:colId xmlns:a16="http://schemas.microsoft.com/office/drawing/2014/main" val="3195226876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Cantón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Habitantes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VABc (M.$)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VABpi ($)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ECM ($/individuo)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7938807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Quito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2.644.145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24.426,598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9.237,99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286.377,84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6640368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Rumiñahui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107.043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803,979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7.510,80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232.834,93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67905064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733606" y="1666575"/>
            <a:ext cx="46937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44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44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Tabla 16: Estimación costo económico por muerte (ECM). 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198015"/>
              </p:ext>
            </p:extLst>
          </p:nvPr>
        </p:nvGraphicFramePr>
        <p:xfrm>
          <a:off x="4955262" y="4657231"/>
          <a:ext cx="7188553" cy="177325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809723">
                  <a:extLst>
                    <a:ext uri="{9D8B030D-6E8A-4147-A177-3AD203B41FA5}">
                      <a16:colId xmlns:a16="http://schemas.microsoft.com/office/drawing/2014/main" val="2307144645"/>
                    </a:ext>
                  </a:extLst>
                </a:gridCol>
                <a:gridCol w="647017">
                  <a:extLst>
                    <a:ext uri="{9D8B030D-6E8A-4147-A177-3AD203B41FA5}">
                      <a16:colId xmlns:a16="http://schemas.microsoft.com/office/drawing/2014/main" val="2072362276"/>
                    </a:ext>
                  </a:extLst>
                </a:gridCol>
                <a:gridCol w="628938">
                  <a:extLst>
                    <a:ext uri="{9D8B030D-6E8A-4147-A177-3AD203B41FA5}">
                      <a16:colId xmlns:a16="http://schemas.microsoft.com/office/drawing/2014/main" val="1528657544"/>
                    </a:ext>
                  </a:extLst>
                </a:gridCol>
                <a:gridCol w="609909">
                  <a:extLst>
                    <a:ext uri="{9D8B030D-6E8A-4147-A177-3AD203B41FA5}">
                      <a16:colId xmlns:a16="http://schemas.microsoft.com/office/drawing/2014/main" val="3458582964"/>
                    </a:ext>
                  </a:extLst>
                </a:gridCol>
                <a:gridCol w="648920">
                  <a:extLst>
                    <a:ext uri="{9D8B030D-6E8A-4147-A177-3AD203B41FA5}">
                      <a16:colId xmlns:a16="http://schemas.microsoft.com/office/drawing/2014/main" val="531588433"/>
                    </a:ext>
                  </a:extLst>
                </a:gridCol>
                <a:gridCol w="1032374">
                  <a:extLst>
                    <a:ext uri="{9D8B030D-6E8A-4147-A177-3AD203B41FA5}">
                      <a16:colId xmlns:a16="http://schemas.microsoft.com/office/drawing/2014/main" val="4136790409"/>
                    </a:ext>
                  </a:extLst>
                </a:gridCol>
                <a:gridCol w="1180807">
                  <a:extLst>
                    <a:ext uri="{9D8B030D-6E8A-4147-A177-3AD203B41FA5}">
                      <a16:colId xmlns:a16="http://schemas.microsoft.com/office/drawing/2014/main" val="892062697"/>
                    </a:ext>
                  </a:extLst>
                </a:gridCol>
                <a:gridCol w="989557">
                  <a:extLst>
                    <a:ext uri="{9D8B030D-6E8A-4147-A177-3AD203B41FA5}">
                      <a16:colId xmlns:a16="http://schemas.microsoft.com/office/drawing/2014/main" val="2303034561"/>
                    </a:ext>
                  </a:extLst>
                </a:gridCol>
                <a:gridCol w="641308">
                  <a:extLst>
                    <a:ext uri="{9D8B030D-6E8A-4147-A177-3AD203B41FA5}">
                      <a16:colId xmlns:a16="http://schemas.microsoft.com/office/drawing/2014/main" val="2280124847"/>
                    </a:ext>
                  </a:extLst>
                </a:gridCol>
              </a:tblGrid>
              <a:tr h="617330"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Zona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SU (ha)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CSU ($/m</a:t>
                      </a:r>
                      <a:r>
                        <a:rPr lang="es-ES" sz="1200" baseline="30000">
                          <a:effectLst/>
                        </a:rPr>
                        <a:t>2</a:t>
                      </a:r>
                      <a:r>
                        <a:rPr lang="es-ES" sz="1200">
                          <a:effectLst/>
                        </a:rPr>
                        <a:t>)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CU (ha)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CCU ($/m</a:t>
                      </a:r>
                      <a:r>
                        <a:rPr lang="es-ES" sz="1200" baseline="30000" dirty="0">
                          <a:effectLst/>
                        </a:rPr>
                        <a:t>2</a:t>
                      </a:r>
                      <a:r>
                        <a:rPr lang="es-ES" sz="1200" dirty="0">
                          <a:effectLst/>
                        </a:rPr>
                        <a:t>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EM (individuo)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ECM ($/individuo)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VABc (M.$)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VABk (%)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76375906"/>
                  </a:ext>
                </a:extLst>
              </a:tr>
              <a:tr h="288980"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Zona 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79,09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250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17,79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596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286.377,84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24.426,598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1,87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46015047"/>
                  </a:ext>
                </a:extLst>
              </a:tr>
              <a:tr h="288980"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Zona 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91,14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250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39,61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738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232.834,92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803,979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74,35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92896618"/>
                  </a:ext>
                </a:extLst>
              </a:tr>
              <a:tr h="288980"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Zona 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14,33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250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2,50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232.834,92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803,979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6,01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08171980"/>
                  </a:ext>
                </a:extLst>
              </a:tr>
              <a:tr h="288980"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Zona 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16,29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250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5,55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286.377,84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24.426,598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0,28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80053335"/>
                  </a:ext>
                </a:extLst>
              </a:tr>
            </a:tbl>
          </a:graphicData>
        </a:graphic>
      </p:graphicFrame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6733606" y="4297960"/>
            <a:ext cx="477309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44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444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Tabla 17: Costo económico comprometido (VABk)</a:t>
            </a:r>
            <a:endParaRPr kumimoji="0" lang="es-ES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18" y="2705891"/>
            <a:ext cx="4608975" cy="634039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10699845" y="2146728"/>
            <a:ext cx="1443970" cy="155991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Rectángulo 16"/>
          <p:cNvSpPr/>
          <p:nvPr/>
        </p:nvSpPr>
        <p:spPr>
          <a:xfrm>
            <a:off x="11506697" y="4657231"/>
            <a:ext cx="685303" cy="17732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092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474718" y="237637"/>
            <a:ext cx="5887982" cy="9959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 smtClean="0"/>
              <a:t>Proceso de gestión del riesgo en el territorio &gt;&gt; </a:t>
            </a:r>
            <a:r>
              <a:rPr lang="es-ES" dirty="0"/>
              <a:t>Análisis del riesgo del </a:t>
            </a:r>
            <a:r>
              <a:rPr lang="es-ES" dirty="0" smtClean="0"/>
              <a:t>lahar &gt;&gt; </a:t>
            </a:r>
            <a:r>
              <a:rPr lang="es-ES" dirty="0"/>
              <a:t>Consecuencias del lahar</a:t>
            </a:r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1" name="Rectángulo 10"/>
          <p:cNvSpPr/>
          <p:nvPr/>
        </p:nvSpPr>
        <p:spPr>
          <a:xfrm>
            <a:off x="2059809" y="1385971"/>
            <a:ext cx="2717800" cy="533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Servicios Vitales</a:t>
            </a:r>
            <a:endParaRPr lang="es-EC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19857" y="-1172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8433" name="Imagen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156" y="1385971"/>
            <a:ext cx="5470387" cy="470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300298" y="6173967"/>
            <a:ext cx="41263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44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Figura 26: Afectación del lahar del Cotopaxi en las áreas urbanas del GADMUR y DMQ.</a:t>
            </a:r>
            <a:endParaRPr kumimoji="0" lang="es-ES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150207"/>
              </p:ext>
            </p:extLst>
          </p:nvPr>
        </p:nvGraphicFramePr>
        <p:xfrm>
          <a:off x="184731" y="2962046"/>
          <a:ext cx="6054490" cy="264726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75387">
                  <a:extLst>
                    <a:ext uri="{9D8B030D-6E8A-4147-A177-3AD203B41FA5}">
                      <a16:colId xmlns:a16="http://schemas.microsoft.com/office/drawing/2014/main" val="1478996946"/>
                    </a:ext>
                  </a:extLst>
                </a:gridCol>
                <a:gridCol w="1916495">
                  <a:extLst>
                    <a:ext uri="{9D8B030D-6E8A-4147-A177-3AD203B41FA5}">
                      <a16:colId xmlns:a16="http://schemas.microsoft.com/office/drawing/2014/main" val="2761192403"/>
                    </a:ext>
                  </a:extLst>
                </a:gridCol>
                <a:gridCol w="1487628">
                  <a:extLst>
                    <a:ext uri="{9D8B030D-6E8A-4147-A177-3AD203B41FA5}">
                      <a16:colId xmlns:a16="http://schemas.microsoft.com/office/drawing/2014/main" val="1079141891"/>
                    </a:ext>
                  </a:extLst>
                </a:gridCol>
                <a:gridCol w="1274980">
                  <a:extLst>
                    <a:ext uri="{9D8B030D-6E8A-4147-A177-3AD203B41FA5}">
                      <a16:colId xmlns:a16="http://schemas.microsoft.com/office/drawing/2014/main" val="4022836665"/>
                    </a:ext>
                  </a:extLst>
                </a:gridCol>
              </a:tblGrid>
              <a:tr h="5203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  <a:latin typeface="+mn-lt"/>
                        </a:rPr>
                        <a:t>Población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  <a:latin typeface="+mn-lt"/>
                        </a:rPr>
                        <a:t>Consecuencias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  <a:latin typeface="+mn-lt"/>
                        </a:rPr>
                        <a:t>Severidad del impacto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  <a:latin typeface="+mn-lt"/>
                        </a:rPr>
                        <a:t>Suspensión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7208265"/>
                  </a:ext>
                </a:extLst>
              </a:tr>
              <a:tr h="265863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  <a:latin typeface="+mn-lt"/>
                        </a:rPr>
                        <a:t>DMQ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  <a:latin typeface="+mn-lt"/>
                        </a:rPr>
                        <a:t>Agua potable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  <a:latin typeface="+mn-lt"/>
                        </a:rPr>
                        <a:t>32,79%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+mn-lt"/>
                        </a:rPr>
                        <a:t>8 meses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8057745"/>
                  </a:ext>
                </a:extLst>
              </a:tr>
              <a:tr h="2658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  <a:latin typeface="+mn-lt"/>
                        </a:rPr>
                        <a:t>Alcantarillado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  <a:latin typeface="+mn-lt"/>
                        </a:rPr>
                        <a:t>0,64%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+mn-lt"/>
                        </a:rPr>
                        <a:t>indefinido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7917263"/>
                  </a:ext>
                </a:extLst>
              </a:tr>
              <a:tr h="2658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  <a:latin typeface="+mn-lt"/>
                        </a:rPr>
                        <a:t>Electricidad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+mn-lt"/>
                        </a:rPr>
                        <a:t>3 meses.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1119779"/>
                  </a:ext>
                </a:extLst>
              </a:tr>
              <a:tr h="2658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  <a:latin typeface="+mn-lt"/>
                        </a:rPr>
                        <a:t>Transporte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+mn-lt"/>
                        </a:rPr>
                        <a:t>2 meses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8899754"/>
                  </a:ext>
                </a:extLst>
              </a:tr>
              <a:tr h="265863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  <a:latin typeface="+mn-lt"/>
                        </a:rPr>
                        <a:t>GADMUR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  <a:latin typeface="+mn-lt"/>
                        </a:rPr>
                        <a:t>Agua potable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  <a:latin typeface="+mn-lt"/>
                        </a:rPr>
                        <a:t>50%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+mn-lt"/>
                        </a:rPr>
                        <a:t>&gt; mes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3765823"/>
                  </a:ext>
                </a:extLst>
              </a:tr>
              <a:tr h="2658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  <a:latin typeface="+mn-lt"/>
                        </a:rPr>
                        <a:t>Alcantarillado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  <a:latin typeface="+mn-lt"/>
                        </a:rPr>
                        <a:t>29,16%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+mn-lt"/>
                        </a:rPr>
                        <a:t>indefinido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2190094"/>
                  </a:ext>
                </a:extLst>
              </a:tr>
              <a:tr h="2658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>
                          <a:effectLst/>
                          <a:latin typeface="+mn-lt"/>
                        </a:rPr>
                        <a:t>Electricidad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+mn-lt"/>
                        </a:rPr>
                        <a:t>3 meses.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9530119"/>
                  </a:ext>
                </a:extLst>
              </a:tr>
              <a:tr h="2658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  <a:latin typeface="+mn-lt"/>
                        </a:rPr>
                        <a:t>Transporte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  <a:latin typeface="+mn-lt"/>
                        </a:rPr>
                        <a:t>2 meses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49360"/>
                  </a:ext>
                </a:extLst>
              </a:tr>
            </a:tbl>
          </a:graphicData>
        </a:graphic>
      </p:graphicFrame>
      <p:sp>
        <p:nvSpPr>
          <p:cNvPr id="14" name="Rectángulo 13"/>
          <p:cNvSpPr/>
          <p:nvPr/>
        </p:nvSpPr>
        <p:spPr>
          <a:xfrm>
            <a:off x="3532487" y="2950324"/>
            <a:ext cx="2706733" cy="265899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120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19857" y="-1172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726411"/>
              </p:ext>
            </p:extLst>
          </p:nvPr>
        </p:nvGraphicFramePr>
        <p:xfrm>
          <a:off x="2253353" y="731663"/>
          <a:ext cx="7886700" cy="3627120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1214473">
                  <a:extLst>
                    <a:ext uri="{9D8B030D-6E8A-4147-A177-3AD203B41FA5}">
                      <a16:colId xmlns:a16="http://schemas.microsoft.com/office/drawing/2014/main" val="1907855775"/>
                    </a:ext>
                  </a:extLst>
                </a:gridCol>
                <a:gridCol w="1338103">
                  <a:extLst>
                    <a:ext uri="{9D8B030D-6E8A-4147-A177-3AD203B41FA5}">
                      <a16:colId xmlns:a16="http://schemas.microsoft.com/office/drawing/2014/main" val="4038341123"/>
                    </a:ext>
                  </a:extLst>
                </a:gridCol>
                <a:gridCol w="1517275">
                  <a:extLst>
                    <a:ext uri="{9D8B030D-6E8A-4147-A177-3AD203B41FA5}">
                      <a16:colId xmlns:a16="http://schemas.microsoft.com/office/drawing/2014/main" val="3954236112"/>
                    </a:ext>
                  </a:extLst>
                </a:gridCol>
                <a:gridCol w="1327615">
                  <a:extLst>
                    <a:ext uri="{9D8B030D-6E8A-4147-A177-3AD203B41FA5}">
                      <a16:colId xmlns:a16="http://schemas.microsoft.com/office/drawing/2014/main" val="322912358"/>
                    </a:ext>
                  </a:extLst>
                </a:gridCol>
                <a:gridCol w="1226464">
                  <a:extLst>
                    <a:ext uri="{9D8B030D-6E8A-4147-A177-3AD203B41FA5}">
                      <a16:colId xmlns:a16="http://schemas.microsoft.com/office/drawing/2014/main" val="515482717"/>
                    </a:ext>
                  </a:extLst>
                </a:gridCol>
                <a:gridCol w="1262770">
                  <a:extLst>
                    <a:ext uri="{9D8B030D-6E8A-4147-A177-3AD203B41FA5}">
                      <a16:colId xmlns:a16="http://schemas.microsoft.com/office/drawing/2014/main" val="4215906445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Zona de valoración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Severidad del impacto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64048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Social/Cultural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Construcciones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Instalaciones Críticas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Económico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Salud y Seguridad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2929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Zona 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Catastrófico (V)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Catastrófico </a:t>
                      </a:r>
                      <a:endParaRPr lang="es-EC" sz="1200" dirty="0">
                        <a:effectLst/>
                      </a:endParaRPr>
                    </a:p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(V)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Insignificante (I)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Mayor </a:t>
                      </a:r>
                    </a:p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</a:rPr>
                        <a:t>(IV</a:t>
                      </a:r>
                      <a:r>
                        <a:rPr lang="es-ES" sz="1200" dirty="0">
                          <a:effectLst/>
                        </a:rPr>
                        <a:t>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Catastrófico (V)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0326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Zona 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Catastrófico (V)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Catastrófico </a:t>
                      </a:r>
                      <a:endParaRPr lang="es-EC" sz="1200" dirty="0">
                        <a:effectLst/>
                      </a:endParaRPr>
                    </a:p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(V)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Insignificante (I)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Catastrófico (V)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Catastrófico (V)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706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Zona 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Catastrófico (V)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Catastrófico </a:t>
                      </a:r>
                      <a:endParaRPr lang="es-EC" sz="1200" dirty="0">
                        <a:effectLst/>
                      </a:endParaRPr>
                    </a:p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(V)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Insignificante (I)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Mayor</a:t>
                      </a:r>
                      <a:endParaRPr lang="es-EC" sz="1200" dirty="0">
                        <a:effectLst/>
                      </a:endParaRPr>
                    </a:p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(IV)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Insignificante (I)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09357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Zona 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Insignificante (I)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Catastrófico </a:t>
                      </a:r>
                      <a:endParaRPr lang="es-EC" sz="1200" dirty="0">
                        <a:effectLst/>
                      </a:endParaRPr>
                    </a:p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(V)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Insignificante (I)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Moderado (III)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Insignificante (I)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3135274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53353" y="350761"/>
            <a:ext cx="76508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44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444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Tabla 24: Establecimiento de consecuencias por el lahar en cada una de las zonas de valoración.</a:t>
            </a:r>
            <a:endParaRPr kumimoji="0" lang="es-EC" altLang="es-EC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209727"/>
              </p:ext>
            </p:extLst>
          </p:nvPr>
        </p:nvGraphicFramePr>
        <p:xfrm>
          <a:off x="2551126" y="4802988"/>
          <a:ext cx="7011754" cy="1920240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1282275">
                  <a:extLst>
                    <a:ext uri="{9D8B030D-6E8A-4147-A177-3AD203B41FA5}">
                      <a16:colId xmlns:a16="http://schemas.microsoft.com/office/drawing/2014/main" val="2314534894"/>
                    </a:ext>
                  </a:extLst>
                </a:gridCol>
                <a:gridCol w="1335279">
                  <a:extLst>
                    <a:ext uri="{9D8B030D-6E8A-4147-A177-3AD203B41FA5}">
                      <a16:colId xmlns:a16="http://schemas.microsoft.com/office/drawing/2014/main" val="3447017205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16706016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65084147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3170879517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Población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Severidad del impacto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10235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Agua potable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Alcantarillado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Electricidad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Transporte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78738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DMQ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Catastrófico (V)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Insignificante (I)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Insignificante (I)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Insignificante (I)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62574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GADMUR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Catastrófico (V)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Catastrófico (V)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Catastrófico (V)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Catastrófico (V)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177132"/>
                  </a:ext>
                </a:extLst>
              </a:tr>
            </a:tbl>
          </a:graphicData>
        </a:graphic>
      </p:graphicFrame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754546" y="4525989"/>
            <a:ext cx="63834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44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44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Tabla 26: Establecimiento de consecuencias por el lahar en la población urbana.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780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504588" y="400669"/>
            <a:ext cx="5887982" cy="9959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 smtClean="0"/>
              <a:t>Proceso de gestión del riesgo en el territorio &gt;&gt; </a:t>
            </a:r>
            <a:r>
              <a:rPr lang="es-ES" dirty="0"/>
              <a:t>Análisis del riesgo del </a:t>
            </a:r>
            <a:r>
              <a:rPr lang="es-ES" dirty="0" smtClean="0"/>
              <a:t>lahar &gt;&gt; Probabilidad de ocurrencia.</a:t>
            </a:r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19857" y="-1172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2485207" y="3491310"/>
            <a:ext cx="7861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4145"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Figura 27: Determinación de la probabilidad de ocurrencia para una erupción del volcán Cotopaxi.</a:t>
            </a:r>
            <a:endParaRPr lang="es-EC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746914" y="1936125"/>
            <a:ext cx="85219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dirty="0" smtClean="0"/>
              <a:t>Tiempo </a:t>
            </a:r>
            <a:r>
              <a:rPr lang="es-EC" sz="2000" dirty="0"/>
              <a:t>estimado que transcurre entre dos erupciones </a:t>
            </a:r>
            <a:r>
              <a:rPr lang="es-EC" sz="2000" dirty="0" smtClean="0"/>
              <a:t>sucesivas del volcán Cotopaxi </a:t>
            </a:r>
            <a:r>
              <a:rPr lang="es-EC" sz="2000" dirty="0"/>
              <a:t>es de 117±70 años, </a:t>
            </a:r>
            <a:r>
              <a:rPr lang="es-EC" sz="2000" dirty="0" smtClean="0"/>
              <a:t>la </a:t>
            </a:r>
            <a:r>
              <a:rPr lang="es-EC" sz="2000" dirty="0"/>
              <a:t>última erupción fue en 1877 y </a:t>
            </a:r>
            <a:r>
              <a:rPr lang="es-EC" sz="2000" dirty="0" smtClean="0"/>
              <a:t>el </a:t>
            </a:r>
            <a:r>
              <a:rPr lang="es-EC" sz="2000" dirty="0"/>
              <a:t>tiempo de reposo hasta el 2019 ha sido de 142 años lo que llevaría a esperar una erupción dentro de los siguientes 45 </a:t>
            </a:r>
            <a:r>
              <a:rPr lang="es-EC" sz="2000" dirty="0" smtClean="0"/>
              <a:t>años</a:t>
            </a:r>
            <a:endParaRPr lang="es-EC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2462" r="523" b="1441"/>
          <a:stretch/>
        </p:blipFill>
        <p:spPr>
          <a:xfrm>
            <a:off x="2922968" y="3860642"/>
            <a:ext cx="7229535" cy="28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6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504588" y="400669"/>
            <a:ext cx="5887982" cy="9959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 smtClean="0"/>
              <a:t>Proceso de gestión del riesgo en el territorio &gt;&gt; </a:t>
            </a:r>
            <a:r>
              <a:rPr lang="es-ES" dirty="0" smtClean="0"/>
              <a:t>Evaluación </a:t>
            </a:r>
            <a:r>
              <a:rPr lang="es-ES" dirty="0"/>
              <a:t>del riesgo desde el ámbito territorial</a:t>
            </a:r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19857" y="-1172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5239"/>
          <a:stretch/>
        </p:blipFill>
        <p:spPr>
          <a:xfrm>
            <a:off x="3774256" y="3674126"/>
            <a:ext cx="5283200" cy="175812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759200" y="5576884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200" b="1" dirty="0"/>
              <a:t>Figura 28: Evaluación del riesgo desde el ámbito territorial para el lahar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r="1816" b="3533"/>
          <a:stretch/>
        </p:blipFill>
        <p:spPr>
          <a:xfrm>
            <a:off x="4577531" y="1747240"/>
            <a:ext cx="4020560" cy="171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8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680275" y="216878"/>
            <a:ext cx="5887982" cy="9959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 smtClean="0"/>
              <a:t>Proceso de gestión del riesgo en el territorio &gt;&gt; </a:t>
            </a:r>
            <a:r>
              <a:rPr lang="es-ES" dirty="0"/>
              <a:t>Recomendaciones de planificación </a:t>
            </a:r>
            <a:r>
              <a:rPr lang="es-ES" dirty="0" smtClean="0"/>
              <a:t>territorial</a:t>
            </a:r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19857" y="-1172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2647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2870200" y="6492638"/>
            <a:ext cx="645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b="1" dirty="0"/>
              <a:t>Tabla 28: Acciones específicas para las zonas de valoración y su área de aplicación.</a:t>
            </a:r>
          </a:p>
        </p:txBody>
      </p: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407472"/>
              </p:ext>
            </p:extLst>
          </p:nvPr>
        </p:nvGraphicFramePr>
        <p:xfrm>
          <a:off x="778219" y="1343823"/>
          <a:ext cx="10969282" cy="514881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88661">
                  <a:extLst>
                    <a:ext uri="{9D8B030D-6E8A-4147-A177-3AD203B41FA5}">
                      <a16:colId xmlns:a16="http://schemas.microsoft.com/office/drawing/2014/main" val="570206395"/>
                    </a:ext>
                  </a:extLst>
                </a:gridCol>
                <a:gridCol w="4625229">
                  <a:extLst>
                    <a:ext uri="{9D8B030D-6E8A-4147-A177-3AD203B41FA5}">
                      <a16:colId xmlns:a16="http://schemas.microsoft.com/office/drawing/2014/main" val="366798507"/>
                    </a:ext>
                  </a:extLst>
                </a:gridCol>
                <a:gridCol w="1318391">
                  <a:extLst>
                    <a:ext uri="{9D8B030D-6E8A-4147-A177-3AD203B41FA5}">
                      <a16:colId xmlns:a16="http://schemas.microsoft.com/office/drawing/2014/main" val="350275318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1832823610"/>
                    </a:ext>
                  </a:extLst>
                </a:gridCol>
                <a:gridCol w="1016001">
                  <a:extLst>
                    <a:ext uri="{9D8B030D-6E8A-4147-A177-3AD203B41FA5}">
                      <a16:colId xmlns:a16="http://schemas.microsoft.com/office/drawing/2014/main" val="2541476816"/>
                    </a:ext>
                  </a:extLst>
                </a:gridCol>
              </a:tblGrid>
              <a:tr h="691115"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Zona de valoración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Acciones</a:t>
                      </a:r>
                      <a:endParaRPr lang="es-EC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Área de aplicación (AP)</a:t>
                      </a:r>
                      <a:endParaRPr lang="es-EC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Extensión del AP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Predios</a:t>
                      </a:r>
                      <a:endParaRPr lang="es-EC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extLst>
                  <a:ext uri="{0D108BD9-81ED-4DB2-BD59-A6C34878D82A}">
                    <a16:rowId xmlns:a16="http://schemas.microsoft.com/office/drawing/2014/main" val="814719675"/>
                  </a:ext>
                </a:extLst>
              </a:tr>
              <a:tr h="832885">
                <a:tc rowSpan="4"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Zona 1 y Zona 2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Reubicación de las personas asentadas justo a las riberas del río para disminuir la cantidad de construcciones afectadas.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AP 1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Predios ubicados a una distancia de hasta 30 m de la ribera del río, se incluyen predios municipales cercanos.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164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extLst>
                  <a:ext uri="{0D108BD9-81ED-4DB2-BD59-A6C34878D82A}">
                    <a16:rowId xmlns:a16="http://schemas.microsoft.com/office/drawing/2014/main" val="3705152486"/>
                  </a:ext>
                </a:extLst>
              </a:tr>
              <a:tr h="5831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No autorizar construcciones en lotes vacíos y nuevas construcciones en lotes ya ocupados.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tc rowSpan="3"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AP 2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tc rowSpan="3"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Predios entre el área AP1 y los límites de las zonas 1 y 2.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tc rowSpan="3"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726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extLst>
                  <a:ext uri="{0D108BD9-81ED-4DB2-BD59-A6C34878D82A}">
                    <a16:rowId xmlns:a16="http://schemas.microsoft.com/office/drawing/2014/main" val="3997456935"/>
                  </a:ext>
                </a:extLst>
              </a:tr>
              <a:tr h="27298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No permitir la construcción de nuevas IC y CSC.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026162"/>
                  </a:ext>
                </a:extLst>
              </a:tr>
              <a:tr h="27298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Reubicar en áreas seguras los edificios de uso socio cultural.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360865"/>
                  </a:ext>
                </a:extLst>
              </a:tr>
              <a:tr h="272985">
                <a:tc rowSpan="3"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Zona 3 y Zona 4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Reubicar en áreas seguras los edificios de uso socio cultural.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tc rowSpan="3"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AP 3</a:t>
                      </a:r>
                      <a:endParaRPr lang="es-EC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tc rowSpan="3"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Predios pertenecientes a las zonas 3 y 4</a:t>
                      </a:r>
                      <a:endParaRPr lang="es-EC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tc rowSpan="3"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269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extLst>
                  <a:ext uri="{0D108BD9-81ED-4DB2-BD59-A6C34878D82A}">
                    <a16:rowId xmlns:a16="http://schemas.microsoft.com/office/drawing/2014/main" val="3296820336"/>
                  </a:ext>
                </a:extLst>
              </a:tr>
              <a:tr h="27298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300">
                          <a:effectLst/>
                        </a:rPr>
                        <a:t>No permitir la construcción de nuevas IC y CSC.</a:t>
                      </a:r>
                      <a:endParaRPr lang="es-EC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513009"/>
                  </a:ext>
                </a:extLst>
              </a:tr>
              <a:tr h="5831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300" dirty="0">
                          <a:effectLst/>
                        </a:rPr>
                        <a:t>Edificios en esta zona deben tener por lo menos dos plantas y deben cumplir especificaciones técnicas dadas por la autoridad</a:t>
                      </a:r>
                      <a:endParaRPr lang="es-EC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087859"/>
                  </a:ext>
                </a:extLst>
              </a:tr>
            </a:tbl>
          </a:graphicData>
        </a:graphic>
      </p:graphicFrame>
      <p:sp>
        <p:nvSpPr>
          <p:cNvPr id="13" name="Rectángulo 12"/>
          <p:cNvSpPr/>
          <p:nvPr/>
        </p:nvSpPr>
        <p:spPr>
          <a:xfrm>
            <a:off x="6568257" y="1994980"/>
            <a:ext cx="5179244" cy="122589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Rectángulo 14"/>
          <p:cNvSpPr/>
          <p:nvPr/>
        </p:nvSpPr>
        <p:spPr>
          <a:xfrm>
            <a:off x="6568257" y="3339132"/>
            <a:ext cx="5179244" cy="122589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/>
          <p:cNvSpPr/>
          <p:nvPr/>
        </p:nvSpPr>
        <p:spPr>
          <a:xfrm>
            <a:off x="6568257" y="4829088"/>
            <a:ext cx="5179244" cy="122589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9442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680275" y="216878"/>
            <a:ext cx="5887982" cy="9959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 smtClean="0"/>
              <a:t>Proceso de gestión del riesgo en el territorio &gt;&gt; </a:t>
            </a:r>
            <a:r>
              <a:rPr lang="es-ES" dirty="0"/>
              <a:t>Recomendaciones de planificación </a:t>
            </a:r>
            <a:r>
              <a:rPr lang="es-ES" dirty="0" smtClean="0"/>
              <a:t>territorial</a:t>
            </a:r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19857" y="-1172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2647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22531" name="Imagen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"/>
          <a:stretch>
            <a:fillRect/>
          </a:stretch>
        </p:blipFill>
        <p:spPr bwMode="auto">
          <a:xfrm>
            <a:off x="680275" y="1462417"/>
            <a:ext cx="5237925" cy="450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Imagen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699" y="1451479"/>
            <a:ext cx="5267165" cy="451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7524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44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32: </a:t>
            </a:r>
            <a:r>
              <a:rPr kumimoji="0" lang="es-ES" altLang="es-EC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Asignación de los niveles de riesgo a los predios.</a:t>
            </a:r>
            <a:endParaRPr kumimoji="0" lang="es-ES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882236" y="6089611"/>
            <a:ext cx="47728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b="1" dirty="0"/>
              <a:t>Figura 31: Áreas de aplicación delimitadas a nivel predial.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6568257" y="6096000"/>
            <a:ext cx="50141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b="1" dirty="0"/>
              <a:t>Figura 32: Asignación de los niveles de riesgo a los predios.</a:t>
            </a:r>
          </a:p>
        </p:txBody>
      </p:sp>
    </p:spTree>
    <p:extLst>
      <p:ext uri="{BB962C8B-B14F-4D97-AF65-F5344CB8AC3E}">
        <p14:creationId xmlns:p14="http://schemas.microsoft.com/office/powerpoint/2010/main" val="310881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999" y="228600"/>
            <a:ext cx="10353761" cy="830997"/>
          </a:xfrm>
        </p:spPr>
        <p:txBody>
          <a:bodyPr/>
          <a:lstStyle/>
          <a:p>
            <a:r>
              <a:rPr lang="es-EC" dirty="0" smtClean="0"/>
              <a:t>ADMINISTRACIÓN TERRITORIAL</a:t>
            </a:r>
            <a:endParaRPr lang="es-EC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025" name="Imagen 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214" y="1248207"/>
            <a:ext cx="7920586" cy="381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6459" y="2513532"/>
            <a:ext cx="2968541" cy="1015663"/>
          </a:xfrm>
          <a:prstGeom prst="rect">
            <a:avLst/>
          </a:prstGeom>
          <a:ln/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SISTEMA DE ADMINISTRACIÓN</a:t>
            </a:r>
            <a:r>
              <a:rPr kumimoji="0" lang="es-ES" altLang="es-EC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TERRITORIAL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8601159" y="3521717"/>
            <a:ext cx="3006641" cy="1151883"/>
            <a:chOff x="7496259" y="4502127"/>
            <a:chExt cx="3702049" cy="1220352"/>
          </a:xfrm>
        </p:grpSpPr>
        <p:sp>
          <p:nvSpPr>
            <p:cNvPr id="8" name="Rectángulo 7"/>
            <p:cNvSpPr/>
            <p:nvPr/>
          </p:nvSpPr>
          <p:spPr>
            <a:xfrm>
              <a:off x="8810709" y="4996322"/>
              <a:ext cx="2387599" cy="726157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s-EC" dirty="0" smtClean="0">
                  <a:solidFill>
                    <a:srgbClr val="FF0000"/>
                  </a:solidFill>
                </a:rPr>
                <a:t>Gestión de Riesgos</a:t>
              </a:r>
              <a:endParaRPr lang="es-EC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Conector recto de flecha 8"/>
            <p:cNvCxnSpPr>
              <a:stCxn id="8" idx="1"/>
            </p:cNvCxnSpPr>
            <p:nvPr/>
          </p:nvCxnSpPr>
          <p:spPr>
            <a:xfrm flipH="1" flipV="1">
              <a:off x="7496259" y="4502127"/>
              <a:ext cx="1314450" cy="85727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ángulo 13"/>
          <p:cNvSpPr/>
          <p:nvPr/>
        </p:nvSpPr>
        <p:spPr>
          <a:xfrm>
            <a:off x="544384" y="5657715"/>
            <a:ext cx="31428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b="1" dirty="0"/>
              <a:t>ISO </a:t>
            </a:r>
            <a:r>
              <a:rPr lang="es-EC" sz="2000" b="1" dirty="0" smtClean="0"/>
              <a:t>19152:2012 / LADM</a:t>
            </a:r>
            <a:endParaRPr lang="es-EC" sz="2000" dirty="0"/>
          </a:p>
        </p:txBody>
      </p:sp>
      <p:sp>
        <p:nvSpPr>
          <p:cNvPr id="15" name="Rectángulo 14"/>
          <p:cNvSpPr/>
          <p:nvPr/>
        </p:nvSpPr>
        <p:spPr>
          <a:xfrm>
            <a:off x="4683630" y="5255374"/>
            <a:ext cx="39175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 smtClean="0"/>
              <a:t>Interesados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 smtClean="0"/>
              <a:t>Administrativo</a:t>
            </a:r>
            <a:endParaRPr lang="es-EC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/>
              <a:t>Unidad Espacial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/>
              <a:t>Representación del </a:t>
            </a:r>
            <a:r>
              <a:rPr lang="es-EC" sz="2000" dirty="0" smtClean="0"/>
              <a:t>Objeto</a:t>
            </a:r>
          </a:p>
        </p:txBody>
      </p:sp>
      <p:pic>
        <p:nvPicPr>
          <p:cNvPr id="16" name="Imagen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3" t="20401" r="12500" b="18687"/>
          <a:stretch/>
        </p:blipFill>
        <p:spPr bwMode="auto">
          <a:xfrm>
            <a:off x="8718846" y="5255374"/>
            <a:ext cx="3124200" cy="142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61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INTEGRACIÓN DE LA GESTIÓN DE RIESGOS EN EL CATASTRO</a:t>
            </a:r>
            <a:endParaRPr lang="es-EC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884983"/>
              </p:ext>
            </p:extLst>
          </p:nvPr>
        </p:nvGraphicFramePr>
        <p:xfrm>
          <a:off x="7420545" y="4561957"/>
          <a:ext cx="3554910" cy="16002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087405">
                  <a:extLst>
                    <a:ext uri="{9D8B030D-6E8A-4147-A177-3AD203B41FA5}">
                      <a16:colId xmlns:a16="http://schemas.microsoft.com/office/drawing/2014/main" val="781714043"/>
                    </a:ext>
                  </a:extLst>
                </a:gridCol>
                <a:gridCol w="1467505">
                  <a:extLst>
                    <a:ext uri="{9D8B030D-6E8A-4147-A177-3AD203B41FA5}">
                      <a16:colId xmlns:a16="http://schemas.microsoft.com/office/drawing/2014/main" val="942513676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Respuesta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Selección (%)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574817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Muy importante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94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997487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Medianamente importante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4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236522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Poco importante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711951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98151" y="6162157"/>
            <a:ext cx="43694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44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Tabla 29: Tabulación de las respuestas dadas por los encuestados.</a:t>
            </a:r>
            <a:endParaRPr kumimoji="0" lang="es-ES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96670" y="6162157"/>
            <a:ext cx="5727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44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Figura 31: </a:t>
            </a:r>
            <a:r>
              <a:rPr kumimoji="0" lang="es-EC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Derechos, restricciones y responsabilidades ligados a la gestión de riesgos dentro del </a:t>
            </a:r>
            <a:r>
              <a:rPr kumimoji="0" lang="es-EC" altLang="es-EC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Land</a:t>
            </a:r>
            <a:r>
              <a:rPr kumimoji="0" lang="es-EC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C" altLang="es-EC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Administration</a:t>
            </a:r>
            <a:r>
              <a:rPr kumimoji="0" lang="es-EC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C" altLang="es-EC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Domain</a:t>
            </a:r>
            <a:r>
              <a:rPr kumimoji="0" lang="es-EC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C" altLang="es-EC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Model</a:t>
            </a:r>
            <a:r>
              <a:rPr kumimoji="0" lang="es-EC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r="2892"/>
          <a:stretch/>
        </p:blipFill>
        <p:spPr>
          <a:xfrm>
            <a:off x="694424" y="2077841"/>
            <a:ext cx="4476750" cy="395287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7260705" y="2221855"/>
            <a:ext cx="371475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EC" sz="2000" b="1" dirty="0" smtClean="0"/>
              <a:t>STDM: </a:t>
            </a:r>
            <a:r>
              <a:rPr lang="es-EC" sz="2000" dirty="0" smtClean="0"/>
              <a:t>sistema </a:t>
            </a:r>
            <a:r>
              <a:rPr lang="es-EC" sz="2000" dirty="0"/>
              <a:t>de información territorial </a:t>
            </a:r>
            <a:r>
              <a:rPr lang="es-EC" sz="2000" dirty="0" smtClean="0"/>
              <a:t>basado en el modelo LADM, dirigido </a:t>
            </a:r>
            <a:r>
              <a:rPr lang="es-EC" sz="2000" dirty="0"/>
              <a:t>a mejorar la administración y levantamiento de información </a:t>
            </a:r>
            <a:r>
              <a:rPr lang="es-EC" sz="2000" dirty="0" smtClean="0"/>
              <a:t>catastral.</a:t>
            </a:r>
            <a:endParaRPr lang="es-EC" sz="2000" dirty="0"/>
          </a:p>
        </p:txBody>
      </p:sp>
      <p:sp>
        <p:nvSpPr>
          <p:cNvPr id="11" name="Rectángulo 10"/>
          <p:cNvSpPr/>
          <p:nvPr/>
        </p:nvSpPr>
        <p:spPr>
          <a:xfrm>
            <a:off x="9485268" y="4832662"/>
            <a:ext cx="1490188" cy="43537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183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759200" y="616653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200" b="1" dirty="0"/>
              <a:t>Tabla 30: Detalle de la información incluida en la ficha </a:t>
            </a:r>
            <a:r>
              <a:rPr lang="es-EC" sz="1200" b="1" dirty="0" smtClean="0"/>
              <a:t>catastral</a:t>
            </a:r>
            <a:endParaRPr lang="es-EC" sz="1200" b="1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191196"/>
              </p:ext>
            </p:extLst>
          </p:nvPr>
        </p:nvGraphicFramePr>
        <p:xfrm>
          <a:off x="1054100" y="609600"/>
          <a:ext cx="9690101" cy="54406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773432">
                  <a:extLst>
                    <a:ext uri="{9D8B030D-6E8A-4147-A177-3AD203B41FA5}">
                      <a16:colId xmlns:a16="http://schemas.microsoft.com/office/drawing/2014/main" val="3164892059"/>
                    </a:ext>
                  </a:extLst>
                </a:gridCol>
                <a:gridCol w="1486284">
                  <a:extLst>
                    <a:ext uri="{9D8B030D-6E8A-4147-A177-3AD203B41FA5}">
                      <a16:colId xmlns:a16="http://schemas.microsoft.com/office/drawing/2014/main" val="1604256815"/>
                    </a:ext>
                  </a:extLst>
                </a:gridCol>
                <a:gridCol w="1638642">
                  <a:extLst>
                    <a:ext uri="{9D8B030D-6E8A-4147-A177-3AD203B41FA5}">
                      <a16:colId xmlns:a16="http://schemas.microsoft.com/office/drawing/2014/main" val="4224730304"/>
                    </a:ext>
                  </a:extLst>
                </a:gridCol>
                <a:gridCol w="273887">
                  <a:extLst>
                    <a:ext uri="{9D8B030D-6E8A-4147-A177-3AD203B41FA5}">
                      <a16:colId xmlns:a16="http://schemas.microsoft.com/office/drawing/2014/main" val="2163207810"/>
                    </a:ext>
                  </a:extLst>
                </a:gridCol>
                <a:gridCol w="1064984">
                  <a:extLst>
                    <a:ext uri="{9D8B030D-6E8A-4147-A177-3AD203B41FA5}">
                      <a16:colId xmlns:a16="http://schemas.microsoft.com/office/drawing/2014/main" val="4281576452"/>
                    </a:ext>
                  </a:extLst>
                </a:gridCol>
                <a:gridCol w="2903471">
                  <a:extLst>
                    <a:ext uri="{9D8B030D-6E8A-4147-A177-3AD203B41FA5}">
                      <a16:colId xmlns:a16="http://schemas.microsoft.com/office/drawing/2014/main" val="367652307"/>
                    </a:ext>
                  </a:extLst>
                </a:gridCol>
                <a:gridCol w="1549401">
                  <a:extLst>
                    <a:ext uri="{9D8B030D-6E8A-4147-A177-3AD203B41FA5}">
                      <a16:colId xmlns:a16="http://schemas.microsoft.com/office/drawing/2014/main" val="1101660412"/>
                    </a:ext>
                  </a:extLst>
                </a:gridCol>
              </a:tblGrid>
              <a:tr h="105591">
                <a:tc rowSpan="2" gridSpan="2"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Información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Área de aplicación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Clases LADM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extLst>
                  <a:ext uri="{0D108BD9-81ED-4DB2-BD59-A6C34878D82A}">
                    <a16:rowId xmlns:a16="http://schemas.microsoft.com/office/drawing/2014/main" val="1628611635"/>
                  </a:ext>
                </a:extLst>
              </a:tr>
              <a:tr h="105591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AP 1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AP 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AP 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089366"/>
                  </a:ext>
                </a:extLst>
              </a:tr>
              <a:tr h="105591">
                <a:tc rowSpan="6">
                  <a:txBody>
                    <a:bodyPr/>
                    <a:lstStyle/>
                    <a:p>
                      <a:pPr marL="71755" marR="71755"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Riesgos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vert="vert27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Peligro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tc gridSpan="4"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Lahar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La_RRR (Derechos)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extLst>
                  <a:ext uri="{0D108BD9-81ED-4DB2-BD59-A6C34878D82A}">
                    <a16:rowId xmlns:a16="http://schemas.microsoft.com/office/drawing/2014/main" val="3197567151"/>
                  </a:ext>
                </a:extLst>
              </a:tr>
              <a:tr h="21118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Posibilidad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tc gridSpan="4"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Posible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355354"/>
                  </a:ext>
                </a:extLst>
              </a:tr>
              <a:tr h="21118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Consecuencias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tc gridSpan="4"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Catastrófico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424760"/>
                  </a:ext>
                </a:extLst>
              </a:tr>
              <a:tr h="21118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Nivel de Riesgo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tc gridSpan="3"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Extremo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Alto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226549"/>
                  </a:ext>
                </a:extLst>
              </a:tr>
              <a:tr h="105591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Acción requerida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tc gridSpan="3"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Plan de tratamiento debería ser desarrollado, implementado y evaluado anualmente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Acción inmediata es requerida, la implementación del tratamiento debe ser extensiva y evaluada regularmente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tc rowSpan="2"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La_RRR (Restricciones y Responsabilidades)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extLst>
                  <a:ext uri="{0D108BD9-81ED-4DB2-BD59-A6C34878D82A}">
                    <a16:rowId xmlns:a16="http://schemas.microsoft.com/office/drawing/2014/main" val="3380102212"/>
                  </a:ext>
                </a:extLst>
              </a:tr>
              <a:tr h="16894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Tratamiento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1) Reubicación a zonas seguras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tc gridSpan="2"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1) No se permiten nuevas construcciones 2) Seguro contra riesgos obligatorio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tc hMerge="1"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tc>
                  <a:txBody>
                    <a:bodyPr/>
                    <a:lstStyle/>
                    <a:p>
                      <a:pPr indent="144145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1) No se permiten construcciones con fines social, cultural o instalaciones críticas 2) Construcciones particulares deben cumplir características dadas por la autoridad 3) Seguro contra riesgos opcional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77" marR="31677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107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751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048000" y="4850694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200" b="1" dirty="0"/>
              <a:t>Tabla 30: Detalle de la información incluida en la ficha </a:t>
            </a:r>
            <a:r>
              <a:rPr lang="es-EC" sz="1200" b="1" dirty="0" smtClean="0"/>
              <a:t>catastral</a:t>
            </a:r>
            <a:endParaRPr lang="es-EC" sz="1200" b="1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24709"/>
              </p:ext>
            </p:extLst>
          </p:nvPr>
        </p:nvGraphicFramePr>
        <p:xfrm>
          <a:off x="2359242" y="1570347"/>
          <a:ext cx="6427914" cy="337264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53663">
                  <a:extLst>
                    <a:ext uri="{9D8B030D-6E8A-4147-A177-3AD203B41FA5}">
                      <a16:colId xmlns:a16="http://schemas.microsoft.com/office/drawing/2014/main" val="1207124101"/>
                    </a:ext>
                  </a:extLst>
                </a:gridCol>
                <a:gridCol w="1198036">
                  <a:extLst>
                    <a:ext uri="{9D8B030D-6E8A-4147-A177-3AD203B41FA5}">
                      <a16:colId xmlns:a16="http://schemas.microsoft.com/office/drawing/2014/main" val="3665922148"/>
                    </a:ext>
                  </a:extLst>
                </a:gridCol>
                <a:gridCol w="899043">
                  <a:extLst>
                    <a:ext uri="{9D8B030D-6E8A-4147-A177-3AD203B41FA5}">
                      <a16:colId xmlns:a16="http://schemas.microsoft.com/office/drawing/2014/main" val="3791378839"/>
                    </a:ext>
                  </a:extLst>
                </a:gridCol>
                <a:gridCol w="1026999">
                  <a:extLst>
                    <a:ext uri="{9D8B030D-6E8A-4147-A177-3AD203B41FA5}">
                      <a16:colId xmlns:a16="http://schemas.microsoft.com/office/drawing/2014/main" val="4247038530"/>
                    </a:ext>
                  </a:extLst>
                </a:gridCol>
                <a:gridCol w="752157">
                  <a:extLst>
                    <a:ext uri="{9D8B030D-6E8A-4147-A177-3AD203B41FA5}">
                      <a16:colId xmlns:a16="http://schemas.microsoft.com/office/drawing/2014/main" val="1916927307"/>
                    </a:ext>
                  </a:extLst>
                </a:gridCol>
                <a:gridCol w="1498016">
                  <a:extLst>
                    <a:ext uri="{9D8B030D-6E8A-4147-A177-3AD203B41FA5}">
                      <a16:colId xmlns:a16="http://schemas.microsoft.com/office/drawing/2014/main" val="3272011133"/>
                    </a:ext>
                  </a:extLst>
                </a:gridCol>
              </a:tblGrid>
              <a:tr h="229640">
                <a:tc rowSpan="2" gridSpan="2"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Información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Área de aplicación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Clases LADM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8258582"/>
                  </a:ext>
                </a:extLst>
              </a:tr>
              <a:tr h="492284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AP 1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AP 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AP 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157010"/>
                  </a:ext>
                </a:extLst>
              </a:tr>
              <a:tr h="229640">
                <a:tc rowSpan="6">
                  <a:txBody>
                    <a:bodyPr/>
                    <a:lstStyle/>
                    <a:p>
                      <a:pPr marL="71755" marR="71755"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Catastro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3"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Ubicación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Clave catastral*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La_SpatialUnit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5590226"/>
                  </a:ext>
                </a:extLst>
              </a:tr>
              <a:tr h="2296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Cantón*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817641"/>
                  </a:ext>
                </a:extLst>
              </a:tr>
              <a:tr h="2296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Dirección*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17279"/>
                  </a:ext>
                </a:extLst>
              </a:tr>
              <a:tr h="2296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Tenencia aspectos legales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Régimen de tenencia*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072564"/>
                  </a:ext>
                </a:extLst>
              </a:tr>
              <a:tr h="45928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Propietario*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La_Party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148249"/>
                  </a:ext>
                </a:extLst>
              </a:tr>
              <a:tr h="45928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Objeto catastral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Predio**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La_BaUnit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4475069"/>
                  </a:ext>
                </a:extLst>
              </a:tr>
            </a:tbl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4549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8" name="Imagen 7" descr="C:\Users\Usuario\Dropbox\PROYECTO III\mapas tesis\inform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" t="2840" r="3843" b="2951"/>
          <a:stretch/>
        </p:blipFill>
        <p:spPr bwMode="auto">
          <a:xfrm>
            <a:off x="4048443" y="0"/>
            <a:ext cx="4955857" cy="6858000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8611737" y="923666"/>
            <a:ext cx="3146189" cy="685415"/>
            <a:chOff x="7324435" y="4996322"/>
            <a:chExt cx="3873873" cy="726157"/>
          </a:xfrm>
        </p:grpSpPr>
        <p:sp>
          <p:nvSpPr>
            <p:cNvPr id="5" name="Rectángulo 4"/>
            <p:cNvSpPr/>
            <p:nvPr/>
          </p:nvSpPr>
          <p:spPr>
            <a:xfrm>
              <a:off x="8810709" y="4996322"/>
              <a:ext cx="2387599" cy="726157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s-EC" dirty="0" smtClean="0">
                  <a:solidFill>
                    <a:srgbClr val="FF0000"/>
                  </a:solidFill>
                </a:rPr>
                <a:t>Mapa de Ubicación</a:t>
              </a:r>
              <a:endParaRPr lang="es-EC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Conector recto de flecha 5"/>
            <p:cNvCxnSpPr>
              <a:stCxn id="5" idx="1"/>
            </p:cNvCxnSpPr>
            <p:nvPr/>
          </p:nvCxnSpPr>
          <p:spPr>
            <a:xfrm flipH="1" flipV="1">
              <a:off x="7324435" y="5359400"/>
              <a:ext cx="1486274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o 8"/>
          <p:cNvGrpSpPr/>
          <p:nvPr/>
        </p:nvGrpSpPr>
        <p:grpSpPr>
          <a:xfrm>
            <a:off x="1207086" y="923666"/>
            <a:ext cx="3242085" cy="685415"/>
            <a:chOff x="8810709" y="4996322"/>
            <a:chExt cx="3991949" cy="726157"/>
          </a:xfrm>
        </p:grpSpPr>
        <p:sp>
          <p:nvSpPr>
            <p:cNvPr id="10" name="Rectángulo 9"/>
            <p:cNvSpPr/>
            <p:nvPr/>
          </p:nvSpPr>
          <p:spPr>
            <a:xfrm>
              <a:off x="8810709" y="4996322"/>
              <a:ext cx="2387599" cy="726157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s-EC" dirty="0" smtClean="0">
                  <a:solidFill>
                    <a:srgbClr val="FF0000"/>
                  </a:solidFill>
                </a:rPr>
                <a:t>Datos del predio</a:t>
              </a:r>
              <a:endParaRPr lang="es-EC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Conector recto de flecha 10"/>
            <p:cNvCxnSpPr>
              <a:stCxn id="10" idx="3"/>
            </p:cNvCxnSpPr>
            <p:nvPr/>
          </p:nvCxnSpPr>
          <p:spPr>
            <a:xfrm flipV="1">
              <a:off x="11198308" y="5160013"/>
              <a:ext cx="1604350" cy="1993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o 19"/>
          <p:cNvGrpSpPr/>
          <p:nvPr/>
        </p:nvGrpSpPr>
        <p:grpSpPr>
          <a:xfrm>
            <a:off x="7001301" y="2185019"/>
            <a:ext cx="4756625" cy="918649"/>
            <a:chOff x="5341520" y="4749224"/>
            <a:chExt cx="5856788" cy="973255"/>
          </a:xfrm>
        </p:grpSpPr>
        <p:sp>
          <p:nvSpPr>
            <p:cNvPr id="21" name="Rectángulo 20"/>
            <p:cNvSpPr/>
            <p:nvPr/>
          </p:nvSpPr>
          <p:spPr>
            <a:xfrm>
              <a:off x="8810709" y="4996322"/>
              <a:ext cx="2387599" cy="726157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s-EC" dirty="0" smtClean="0">
                  <a:solidFill>
                    <a:srgbClr val="FF0000"/>
                  </a:solidFill>
                </a:rPr>
                <a:t>Datos del propietario</a:t>
              </a:r>
              <a:endParaRPr lang="es-EC" dirty="0">
                <a:solidFill>
                  <a:srgbClr val="FF0000"/>
                </a:solidFill>
              </a:endParaRPr>
            </a:p>
          </p:txBody>
        </p:sp>
        <p:cxnSp>
          <p:nvCxnSpPr>
            <p:cNvPr id="22" name="Conector recto de flecha 21"/>
            <p:cNvCxnSpPr>
              <a:stCxn id="21" idx="1"/>
            </p:cNvCxnSpPr>
            <p:nvPr/>
          </p:nvCxnSpPr>
          <p:spPr>
            <a:xfrm flipH="1" flipV="1">
              <a:off x="5341520" y="4749224"/>
              <a:ext cx="3469188" cy="61017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o 23"/>
          <p:cNvGrpSpPr/>
          <p:nvPr/>
        </p:nvGrpSpPr>
        <p:grpSpPr>
          <a:xfrm>
            <a:off x="1207086" y="3086293"/>
            <a:ext cx="3023720" cy="1028122"/>
            <a:chOff x="8810709" y="4633244"/>
            <a:chExt cx="3723078" cy="1089235"/>
          </a:xfrm>
        </p:grpSpPr>
        <p:sp>
          <p:nvSpPr>
            <p:cNvPr id="25" name="Rectángulo 24"/>
            <p:cNvSpPr/>
            <p:nvPr/>
          </p:nvSpPr>
          <p:spPr>
            <a:xfrm>
              <a:off x="8810709" y="4996322"/>
              <a:ext cx="2387599" cy="726157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s-EC" dirty="0" smtClean="0">
                  <a:solidFill>
                    <a:srgbClr val="FF0000"/>
                  </a:solidFill>
                </a:rPr>
                <a:t>Información de riesgos</a:t>
              </a:r>
              <a:endParaRPr lang="es-EC" dirty="0">
                <a:solidFill>
                  <a:srgbClr val="FF0000"/>
                </a:solidFill>
              </a:endParaRPr>
            </a:p>
          </p:txBody>
        </p:sp>
        <p:cxnSp>
          <p:nvCxnSpPr>
            <p:cNvPr id="26" name="Conector recto de flecha 25"/>
            <p:cNvCxnSpPr>
              <a:stCxn id="25" idx="3"/>
            </p:cNvCxnSpPr>
            <p:nvPr/>
          </p:nvCxnSpPr>
          <p:spPr>
            <a:xfrm flipV="1">
              <a:off x="11198308" y="4633244"/>
              <a:ext cx="1335479" cy="72615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646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2119" y="292101"/>
            <a:ext cx="10353761" cy="876300"/>
          </a:xfrm>
        </p:spPr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50350737"/>
              </p:ext>
            </p:extLst>
          </p:nvPr>
        </p:nvGraphicFramePr>
        <p:xfrm>
          <a:off x="313899" y="967960"/>
          <a:ext cx="11559653" cy="5692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867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2119" y="292101"/>
            <a:ext cx="10353761" cy="876300"/>
          </a:xfrm>
        </p:spPr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41326956"/>
              </p:ext>
            </p:extLst>
          </p:nvPr>
        </p:nvGraphicFramePr>
        <p:xfrm>
          <a:off x="450376" y="1016001"/>
          <a:ext cx="11354937" cy="5671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293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32628842"/>
              </p:ext>
            </p:extLst>
          </p:nvPr>
        </p:nvGraphicFramePr>
        <p:xfrm>
          <a:off x="259307" y="1514901"/>
          <a:ext cx="11791666" cy="5453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630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0495" y="2514600"/>
            <a:ext cx="10353761" cy="1326321"/>
          </a:xfrm>
        </p:spPr>
        <p:txBody>
          <a:bodyPr/>
          <a:lstStyle/>
          <a:p>
            <a:r>
              <a:rPr lang="es-EC" dirty="0" smtClean="0"/>
              <a:t>GRACIAS POR SU ATENCIÓN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8977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870" y="274721"/>
            <a:ext cx="10353761" cy="812800"/>
          </a:xfrm>
        </p:spPr>
        <p:txBody>
          <a:bodyPr/>
          <a:lstStyle/>
          <a:p>
            <a:r>
              <a:rPr lang="es-EC" dirty="0" smtClean="0"/>
              <a:t>GESTIÓN DE RIESGOS</a:t>
            </a:r>
            <a:endParaRPr lang="es-EC" dirty="0"/>
          </a:p>
        </p:txBody>
      </p:sp>
      <p:sp>
        <p:nvSpPr>
          <p:cNvPr id="3" name="Rectángulo 2"/>
          <p:cNvSpPr/>
          <p:nvPr/>
        </p:nvSpPr>
        <p:spPr>
          <a:xfrm>
            <a:off x="933869" y="1254666"/>
            <a:ext cx="10165931" cy="1015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EC" sz="2000" dirty="0"/>
              <a:t>P</a:t>
            </a:r>
            <a:r>
              <a:rPr lang="es-EC" sz="2000" dirty="0" smtClean="0"/>
              <a:t>roceso </a:t>
            </a:r>
            <a:r>
              <a:rPr lang="es-EC" sz="2000" dirty="0"/>
              <a:t>de </a:t>
            </a:r>
            <a:r>
              <a:rPr lang="es-EC" sz="2000" dirty="0" smtClean="0"/>
              <a:t>planificación que incluye conocimiento </a:t>
            </a:r>
            <a:r>
              <a:rPr lang="es-EC" sz="2000" dirty="0"/>
              <a:t>del contexto, </a:t>
            </a:r>
            <a:r>
              <a:rPr lang="es-EC" sz="2000" dirty="0" smtClean="0"/>
              <a:t>amenazas, vulnerabilidades y riesgos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s-EC" sz="2000" dirty="0" smtClean="0"/>
              <a:t>para </a:t>
            </a:r>
            <a:r>
              <a:rPr lang="es-EC" sz="2000" dirty="0"/>
              <a:t>la prevención, mitigación y reducción de los efectos </a:t>
            </a:r>
            <a:r>
              <a:rPr lang="es-EC" sz="2000" dirty="0" smtClean="0"/>
              <a:t>adversos de los peligros naturales.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33869" y="3660052"/>
            <a:ext cx="31428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b="1" dirty="0" smtClean="0"/>
              <a:t>AS/NZS ISO 31000:2009 RISK MANAGEMENT-PRINCIPLES AND GUIDELINES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r="53051" b="13396"/>
          <a:stretch/>
        </p:blipFill>
        <p:spPr>
          <a:xfrm>
            <a:off x="8154240" y="2536097"/>
            <a:ext cx="3478961" cy="401954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527969" y="3660052"/>
            <a:ext cx="31750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dirty="0" smtClean="0"/>
              <a:t>•</a:t>
            </a:r>
            <a:r>
              <a:rPr lang="es-EC" sz="2000" dirty="0"/>
              <a:t>	</a:t>
            </a:r>
            <a:r>
              <a:rPr lang="es-EC" sz="2000" dirty="0" smtClean="0"/>
              <a:t>Principios</a:t>
            </a:r>
            <a:endParaRPr lang="es-EC" sz="2000" dirty="0"/>
          </a:p>
          <a:p>
            <a:pPr algn="just"/>
            <a:r>
              <a:rPr lang="es-EC" sz="2000" dirty="0" smtClean="0"/>
              <a:t>•</a:t>
            </a:r>
            <a:r>
              <a:rPr lang="es-EC" sz="2000" dirty="0"/>
              <a:t>	Marco de </a:t>
            </a:r>
            <a:r>
              <a:rPr lang="es-EC" sz="2000" dirty="0" smtClean="0"/>
              <a:t>referencia</a:t>
            </a:r>
            <a:endParaRPr lang="es-EC" sz="2000" dirty="0"/>
          </a:p>
          <a:p>
            <a:pPr algn="just"/>
            <a:r>
              <a:rPr lang="es-EC" sz="2000" dirty="0" smtClean="0"/>
              <a:t>•</a:t>
            </a:r>
            <a:r>
              <a:rPr lang="es-EC" sz="2000" dirty="0"/>
              <a:t>	</a:t>
            </a:r>
            <a:r>
              <a:rPr lang="es-EC" sz="2000" dirty="0" smtClean="0"/>
              <a:t>Proceso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222680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4" y="381001"/>
            <a:ext cx="10353761" cy="774700"/>
          </a:xfrm>
        </p:spPr>
        <p:txBody>
          <a:bodyPr/>
          <a:lstStyle/>
          <a:p>
            <a:r>
              <a:rPr lang="es-EC" dirty="0"/>
              <a:t>DISEÑO DE LA METODOLOGÍA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006" y="1155701"/>
            <a:ext cx="7211335" cy="540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Imagen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99" y="963653"/>
            <a:ext cx="10255615" cy="501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28949" y="5974715"/>
            <a:ext cx="60833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44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444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10: Modelo conceptual de la metodología propuesta para la gestión de riesgos en el territorio. </a:t>
            </a:r>
            <a:endParaRPr kumimoji="0" lang="es-EC" altLang="es-EC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1444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Adaptado de (Potts, 2013)</a:t>
            </a:r>
            <a:endParaRPr kumimoji="0" lang="es-ES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269999" y="317322"/>
            <a:ext cx="6096001" cy="5300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/>
              <a:t>MODELO CONCEPTUAL DE LA METODOLOGÍA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2192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696564" y="6185395"/>
            <a:ext cx="8724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44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Figura 11: Relación con el proceso de gestión de riesgos de la AS/NZS ISO 31000:2009 y la metodología para la gestión de riesgos en el territorio.</a:t>
            </a:r>
            <a:endParaRPr kumimoji="0" lang="es-ES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564" y="1090058"/>
            <a:ext cx="9061450" cy="505811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61999" y="368122"/>
            <a:ext cx="7620001" cy="5300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/>
              <a:t>RELACIÓN CON EL PROCESO PARA LA GESTIÓN DE RIESGOS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99742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/>
          <p:cNvGrpSpPr/>
          <p:nvPr/>
        </p:nvGrpSpPr>
        <p:grpSpPr>
          <a:xfrm>
            <a:off x="245743" y="423074"/>
            <a:ext cx="5672456" cy="673100"/>
            <a:chOff x="245743" y="709928"/>
            <a:chExt cx="5672456" cy="673100"/>
          </a:xfrm>
          <a:solidFill>
            <a:schemeClr val="accent3">
              <a:lumMod val="75000"/>
            </a:schemeClr>
          </a:solidFill>
        </p:grpSpPr>
        <p:sp>
          <p:nvSpPr>
            <p:cNvPr id="6" name="Rectángulo 5"/>
            <p:cNvSpPr/>
            <p:nvPr/>
          </p:nvSpPr>
          <p:spPr>
            <a:xfrm>
              <a:off x="859153" y="892491"/>
              <a:ext cx="5059046" cy="30797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Establecimiento del contexto</a:t>
              </a:r>
            </a:p>
          </p:txBody>
        </p:sp>
        <p:sp>
          <p:nvSpPr>
            <p:cNvPr id="7" name="Elipse 6"/>
            <p:cNvSpPr/>
            <p:nvPr/>
          </p:nvSpPr>
          <p:spPr>
            <a:xfrm>
              <a:off x="245743" y="709928"/>
              <a:ext cx="736600" cy="6731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1</a:t>
              </a:r>
              <a:endParaRPr lang="es-EC" dirty="0"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245743" y="3562390"/>
            <a:ext cx="5672456" cy="673100"/>
            <a:chOff x="245744" y="3774760"/>
            <a:chExt cx="5672456" cy="673100"/>
          </a:xfrm>
          <a:solidFill>
            <a:schemeClr val="accent3">
              <a:lumMod val="75000"/>
            </a:schemeClr>
          </a:solidFill>
        </p:grpSpPr>
        <p:sp>
          <p:nvSpPr>
            <p:cNvPr id="14" name="Rectángulo 13"/>
            <p:cNvSpPr/>
            <p:nvPr/>
          </p:nvSpPr>
          <p:spPr>
            <a:xfrm>
              <a:off x="859153" y="3993835"/>
              <a:ext cx="5059047" cy="30797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Proceso de gestión del riesgo en el territorio</a:t>
              </a:r>
            </a:p>
          </p:txBody>
        </p:sp>
        <p:sp>
          <p:nvSpPr>
            <p:cNvPr id="15" name="Elipse 14"/>
            <p:cNvSpPr/>
            <p:nvPr/>
          </p:nvSpPr>
          <p:spPr>
            <a:xfrm>
              <a:off x="245744" y="3774760"/>
              <a:ext cx="736600" cy="6731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2</a:t>
              </a:r>
              <a:endParaRPr lang="es-EC" dirty="0"/>
            </a:p>
          </p:txBody>
        </p:sp>
      </p:grp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267320412"/>
              </p:ext>
            </p:extLst>
          </p:nvPr>
        </p:nvGraphicFramePr>
        <p:xfrm>
          <a:off x="2804794" y="1209123"/>
          <a:ext cx="8085456" cy="2140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" name="Imagen 19"/>
          <p:cNvPicPr/>
          <p:nvPr/>
        </p:nvPicPr>
        <p:blipFill>
          <a:blip r:embed="rId7"/>
          <a:stretch>
            <a:fillRect/>
          </a:stretch>
        </p:blipFill>
        <p:spPr>
          <a:xfrm>
            <a:off x="2576194" y="4235490"/>
            <a:ext cx="6157120" cy="2556189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9118600" y="4664430"/>
            <a:ext cx="2908300" cy="7386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1400" dirty="0"/>
              <a:t>•	</a:t>
            </a:r>
            <a:r>
              <a:rPr lang="es-EC" sz="1400" dirty="0" smtClean="0"/>
              <a:t>Asunciones</a:t>
            </a:r>
            <a:r>
              <a:rPr lang="es-EC" sz="1400" dirty="0"/>
              <a:t>,</a:t>
            </a:r>
          </a:p>
          <a:p>
            <a:r>
              <a:rPr lang="es-EC" sz="1400" dirty="0"/>
              <a:t>•	</a:t>
            </a:r>
            <a:r>
              <a:rPr lang="es-EC" sz="1400" dirty="0" smtClean="0"/>
              <a:t>Limitaciones </a:t>
            </a:r>
            <a:r>
              <a:rPr lang="es-EC" sz="1400" dirty="0"/>
              <a:t>e</a:t>
            </a:r>
          </a:p>
          <a:p>
            <a:r>
              <a:rPr lang="es-EC" sz="1400" dirty="0"/>
              <a:t>•	</a:t>
            </a:r>
            <a:r>
              <a:rPr lang="es-EC" sz="1400" dirty="0" smtClean="0"/>
              <a:t>Incertidumbres</a:t>
            </a:r>
            <a:endParaRPr lang="es-EC" sz="1400" dirty="0"/>
          </a:p>
        </p:txBody>
      </p:sp>
      <p:sp>
        <p:nvSpPr>
          <p:cNvPr id="28" name="Rectángulo 27"/>
          <p:cNvSpPr/>
          <p:nvPr/>
        </p:nvSpPr>
        <p:spPr>
          <a:xfrm>
            <a:off x="9118600" y="5513584"/>
            <a:ext cx="290830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1400" dirty="0"/>
              <a:t>•	C</a:t>
            </a:r>
            <a:r>
              <a:rPr lang="es-EC" sz="1400" dirty="0" smtClean="0"/>
              <a:t>onsecuencias</a:t>
            </a:r>
            <a:endParaRPr lang="es-EC" sz="1400" dirty="0"/>
          </a:p>
          <a:p>
            <a:r>
              <a:rPr lang="es-EC" sz="1400" dirty="0"/>
              <a:t>•	P</a:t>
            </a:r>
            <a:r>
              <a:rPr lang="es-EC" sz="1400" dirty="0" smtClean="0"/>
              <a:t>robabilidad de ocurrencia</a:t>
            </a:r>
            <a:endParaRPr lang="es-EC" sz="1400" dirty="0"/>
          </a:p>
        </p:txBody>
      </p:sp>
      <p:sp>
        <p:nvSpPr>
          <p:cNvPr id="29" name="Rectángulo 28"/>
          <p:cNvSpPr/>
          <p:nvPr/>
        </p:nvSpPr>
        <p:spPr>
          <a:xfrm>
            <a:off x="9118600" y="6147294"/>
            <a:ext cx="290830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1400" dirty="0"/>
              <a:t>•	N</a:t>
            </a:r>
            <a:r>
              <a:rPr lang="es-EC" sz="1400" dirty="0" smtClean="0"/>
              <a:t>ivel de riesgo</a:t>
            </a:r>
            <a:endParaRPr lang="es-EC" sz="1400" dirty="0"/>
          </a:p>
          <a:p>
            <a:r>
              <a:rPr lang="es-EC" sz="1400" dirty="0"/>
              <a:t>•	E</a:t>
            </a:r>
            <a:r>
              <a:rPr lang="es-EC" sz="1400" dirty="0" smtClean="0"/>
              <a:t>stado de consentimiento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21032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302978" y="365522"/>
            <a:ext cx="5672456" cy="673100"/>
            <a:chOff x="245743" y="709928"/>
            <a:chExt cx="5672456" cy="673100"/>
          </a:xfrm>
        </p:grpSpPr>
        <p:sp>
          <p:nvSpPr>
            <p:cNvPr id="19" name="Rectángulo 18"/>
            <p:cNvSpPr/>
            <p:nvPr/>
          </p:nvSpPr>
          <p:spPr>
            <a:xfrm>
              <a:off x="859153" y="892491"/>
              <a:ext cx="5059046" cy="30797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Planificación basada en el riego </a:t>
              </a:r>
              <a:endParaRPr lang="es-EC" dirty="0"/>
            </a:p>
          </p:txBody>
        </p:sp>
        <p:sp>
          <p:nvSpPr>
            <p:cNvPr id="20" name="Elipse 19"/>
            <p:cNvSpPr/>
            <p:nvPr/>
          </p:nvSpPr>
          <p:spPr>
            <a:xfrm>
              <a:off x="245743" y="709928"/>
              <a:ext cx="736600" cy="6731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3</a:t>
              </a:r>
              <a:endParaRPr lang="es-EC" dirty="0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7112000" y="320274"/>
            <a:ext cx="4533900" cy="673100"/>
            <a:chOff x="6096000" y="1437481"/>
            <a:chExt cx="4533900" cy="673100"/>
          </a:xfrm>
        </p:grpSpPr>
        <p:sp>
          <p:nvSpPr>
            <p:cNvPr id="22" name="Rectángulo 21"/>
            <p:cNvSpPr/>
            <p:nvPr/>
          </p:nvSpPr>
          <p:spPr>
            <a:xfrm>
              <a:off x="6709410" y="1620044"/>
              <a:ext cx="3920490" cy="30797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/>
                <a:t>Monitoreo y Evaluación</a:t>
              </a:r>
              <a:endParaRPr lang="es-EC" dirty="0"/>
            </a:p>
          </p:txBody>
        </p:sp>
        <p:sp>
          <p:nvSpPr>
            <p:cNvPr id="23" name="Elipse 22"/>
            <p:cNvSpPr/>
            <p:nvPr/>
          </p:nvSpPr>
          <p:spPr>
            <a:xfrm>
              <a:off x="6096000" y="1437481"/>
              <a:ext cx="736600" cy="6731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4</a:t>
              </a:r>
              <a:endParaRPr lang="es-EC" dirty="0"/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7112000" y="3422218"/>
            <a:ext cx="4495801" cy="673100"/>
            <a:chOff x="6134099" y="3878262"/>
            <a:chExt cx="4495801" cy="673100"/>
          </a:xfrm>
        </p:grpSpPr>
        <p:sp>
          <p:nvSpPr>
            <p:cNvPr id="25" name="Rectángulo 24"/>
            <p:cNvSpPr/>
            <p:nvPr/>
          </p:nvSpPr>
          <p:spPr>
            <a:xfrm>
              <a:off x="6747509" y="4060825"/>
              <a:ext cx="3882391" cy="30797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Comunicación y Consulta</a:t>
              </a:r>
              <a:endParaRPr lang="es-EC" dirty="0"/>
            </a:p>
          </p:txBody>
        </p:sp>
        <p:sp>
          <p:nvSpPr>
            <p:cNvPr id="26" name="Elipse 25"/>
            <p:cNvSpPr/>
            <p:nvPr/>
          </p:nvSpPr>
          <p:spPr>
            <a:xfrm>
              <a:off x="6134099" y="3878262"/>
              <a:ext cx="736600" cy="6731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5</a:t>
              </a:r>
              <a:endParaRPr lang="es-EC" dirty="0"/>
            </a:p>
          </p:txBody>
        </p: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97764" y="5753565"/>
            <a:ext cx="547767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44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Figura 16: Flujograma del proceso para el tratamiento del riesgo</a:t>
            </a:r>
            <a:endParaRPr kumimoji="0" lang="es-ES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7480300" y="1299855"/>
            <a:ext cx="4241801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/>
              <a:t>Evaluar la </a:t>
            </a:r>
            <a:r>
              <a:rPr lang="es-EC" sz="1600" dirty="0"/>
              <a:t>efectividad en la reducción del </a:t>
            </a:r>
            <a:r>
              <a:rPr lang="es-EC" sz="1600" dirty="0" smtClean="0"/>
              <a:t>riesgo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/>
              <a:t>Aceptación </a:t>
            </a:r>
            <a:r>
              <a:rPr lang="es-EC" sz="1600" dirty="0"/>
              <a:t>de las medidas para tratar el </a:t>
            </a:r>
            <a:r>
              <a:rPr lang="es-EC" sz="1600" dirty="0" smtClean="0"/>
              <a:t>riesgo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/>
              <a:t>Riesgo residual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7480299" y="4401799"/>
            <a:ext cx="4241801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/>
              <a:t>Permite </a:t>
            </a:r>
            <a:r>
              <a:rPr lang="es-EC" sz="1600" dirty="0"/>
              <a:t>establecer el </a:t>
            </a:r>
            <a:r>
              <a:rPr lang="es-EC" sz="1600" dirty="0" smtClean="0"/>
              <a:t>contexto.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/>
              <a:t>Considerar </a:t>
            </a:r>
            <a:r>
              <a:rPr lang="es-EC" sz="1600" dirty="0"/>
              <a:t>e incluir nuevas </a:t>
            </a:r>
            <a:r>
              <a:rPr lang="es-EC" sz="1600" dirty="0" smtClean="0"/>
              <a:t>variables.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/>
              <a:t>Tomar </a:t>
            </a:r>
            <a:r>
              <a:rPr lang="es-EC" sz="1600" dirty="0"/>
              <a:t>en </a:t>
            </a:r>
            <a:r>
              <a:rPr lang="es-EC" sz="1600" dirty="0" smtClean="0"/>
              <a:t>consideración opiniones de expertos.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/>
              <a:t>Establecer </a:t>
            </a:r>
            <a:r>
              <a:rPr lang="es-EC" sz="1600" dirty="0"/>
              <a:t>tratamientos </a:t>
            </a:r>
            <a:r>
              <a:rPr lang="es-EC" sz="1600" dirty="0" smtClean="0"/>
              <a:t>adecuados y asegurar su implementación.</a:t>
            </a:r>
            <a:endParaRPr lang="es-EC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67" y="1207651"/>
            <a:ext cx="6996433" cy="422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7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Imagen 4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" t="304" r="877" b="513"/>
          <a:stretch/>
        </p:blipFill>
        <p:spPr bwMode="auto">
          <a:xfrm>
            <a:off x="5786651" y="1119116"/>
            <a:ext cx="5893269" cy="506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588000" y="6299200"/>
            <a:ext cx="6121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44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Figura 18: Área de estudio, localizada entre los cantones Quito y Rumiñahui. </a:t>
            </a:r>
            <a:endParaRPr kumimoji="0" lang="es-ES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87399" y="1532529"/>
            <a:ext cx="3479800" cy="736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/>
              <a:t>Contextualización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92252" y="2605881"/>
            <a:ext cx="447009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Lahar </a:t>
            </a:r>
            <a:r>
              <a:rPr lang="es-EC" dirty="0"/>
              <a:t>transportado </a:t>
            </a:r>
            <a:r>
              <a:rPr lang="es-EC" dirty="0" smtClean="0"/>
              <a:t>por la </a:t>
            </a:r>
            <a:r>
              <a:rPr lang="es-EC" dirty="0"/>
              <a:t>cuenca del río </a:t>
            </a:r>
            <a:r>
              <a:rPr lang="es-EC" dirty="0" smtClean="0"/>
              <a:t>Pita.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Área </a:t>
            </a:r>
            <a:r>
              <a:rPr lang="es-EC" dirty="0"/>
              <a:t>de estudio abarca 373,36 ha y está distribuida entre los cantones Rumiñahui </a:t>
            </a:r>
            <a:r>
              <a:rPr lang="es-EC" dirty="0" smtClean="0"/>
              <a:t>y Quito.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Principales </a:t>
            </a:r>
            <a:r>
              <a:rPr lang="es-EC" dirty="0"/>
              <a:t>interesados son los GADs municipales, actores privados y </a:t>
            </a:r>
            <a:r>
              <a:rPr lang="es-EC" dirty="0" smtClean="0"/>
              <a:t>ciudadanos.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No </a:t>
            </a:r>
            <a:r>
              <a:rPr lang="es-EC" dirty="0"/>
              <a:t>presenta condiciones ambientales o climáticas </a:t>
            </a:r>
            <a:r>
              <a:rPr lang="es-EC" dirty="0" smtClean="0"/>
              <a:t>severas.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/>
              <a:t>Principal </a:t>
            </a:r>
            <a:r>
              <a:rPr lang="es-EC" dirty="0"/>
              <a:t>vulnerabilidad se debe al crecimiento poblacional y falta de planificación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913795" y="165101"/>
            <a:ext cx="10353761" cy="787400"/>
          </a:xfrm>
        </p:spPr>
        <p:txBody>
          <a:bodyPr/>
          <a:lstStyle/>
          <a:p>
            <a:r>
              <a:rPr lang="es-EC" dirty="0" smtClean="0"/>
              <a:t>Implementación de la metodología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0390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1995</TotalTime>
  <Words>2127</Words>
  <Application>Microsoft Office PowerPoint</Application>
  <PresentationFormat>Panorámica</PresentationFormat>
  <Paragraphs>446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Arial</vt:lpstr>
      <vt:lpstr>Bookman Old Style</vt:lpstr>
      <vt:lpstr>Calibri</vt:lpstr>
      <vt:lpstr>Rockwell</vt:lpstr>
      <vt:lpstr>Times New Roman</vt:lpstr>
      <vt:lpstr>Wingdings</vt:lpstr>
      <vt:lpstr>Damask</vt:lpstr>
      <vt:lpstr>DISEÑO E IMPLEMENTACIÓN DE LA METODOLOGÍA PARA LA GESTIÓN DE RIESGOS NATURALES MEDIANTE LA APLICACIÓN DE HERRAMIENTAS DE ADMINISTRACIÓN TERRITORIAL, EN EL VALLE DE LOS CHILLOS. </vt:lpstr>
      <vt:lpstr>ADMINISTRACIÓN TERRITORIAL</vt:lpstr>
      <vt:lpstr>GESTIÓN DE RIESGOS</vt:lpstr>
      <vt:lpstr>DISEÑO DE LA METODOLOGÍA</vt:lpstr>
      <vt:lpstr>Presentación de PowerPoint</vt:lpstr>
      <vt:lpstr>Presentación de PowerPoint</vt:lpstr>
      <vt:lpstr>Presentación de PowerPoint</vt:lpstr>
      <vt:lpstr>Presentación de PowerPoint</vt:lpstr>
      <vt:lpstr>Implementación de la metodología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INTEGRACIÓN DE LA GESTIÓN DE RIESGOS EN EL CATASTRO</vt:lpstr>
      <vt:lpstr>Presentación de PowerPoint</vt:lpstr>
      <vt:lpstr>Presentación de PowerPoint</vt:lpstr>
      <vt:lpstr>Presentación de PowerPoint</vt:lpstr>
      <vt:lpstr>CONCLUSIONES</vt:lpstr>
      <vt:lpstr>CONCLUSIONES</vt:lpstr>
      <vt:lpstr>RECOMENDACIONES</vt:lpstr>
      <vt:lpstr>GRACIAS POR SU ATENCIÓN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Consistencia Lógica</dc:title>
  <dc:creator>Angie Yánez</dc:creator>
  <cp:lastModifiedBy>Usuario</cp:lastModifiedBy>
  <cp:revision>173</cp:revision>
  <dcterms:created xsi:type="dcterms:W3CDTF">2018-02-02T01:04:52Z</dcterms:created>
  <dcterms:modified xsi:type="dcterms:W3CDTF">2019-05-06T12:54:15Z</dcterms:modified>
</cp:coreProperties>
</file>