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31"/>
  </p:notesMasterIdLst>
  <p:sldIdLst>
    <p:sldId id="256" r:id="rId2"/>
    <p:sldId id="342" r:id="rId3"/>
    <p:sldId id="339" r:id="rId4"/>
    <p:sldId id="301" r:id="rId5"/>
    <p:sldId id="304" r:id="rId6"/>
    <p:sldId id="305" r:id="rId7"/>
    <p:sldId id="340" r:id="rId8"/>
    <p:sldId id="343" r:id="rId9"/>
    <p:sldId id="345" r:id="rId10"/>
    <p:sldId id="346" r:id="rId11"/>
    <p:sldId id="347" r:id="rId12"/>
    <p:sldId id="348" r:id="rId13"/>
    <p:sldId id="349" r:id="rId14"/>
    <p:sldId id="351" r:id="rId15"/>
    <p:sldId id="350" r:id="rId16"/>
    <p:sldId id="353" r:id="rId17"/>
    <p:sldId id="352" r:id="rId18"/>
    <p:sldId id="356" r:id="rId19"/>
    <p:sldId id="354" r:id="rId20"/>
    <p:sldId id="355" r:id="rId21"/>
    <p:sldId id="357" r:id="rId22"/>
    <p:sldId id="358" r:id="rId23"/>
    <p:sldId id="359" r:id="rId24"/>
    <p:sldId id="360" r:id="rId25"/>
    <p:sldId id="361" r:id="rId26"/>
    <p:sldId id="362" r:id="rId27"/>
    <p:sldId id="364" r:id="rId28"/>
    <p:sldId id="365" r:id="rId29"/>
    <p:sldId id="297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91" autoAdjust="0"/>
  </p:normalViewPr>
  <p:slideViewPr>
    <p:cSldViewPr snapToGrid="0">
      <p:cViewPr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4DDF1-DB7B-4FDE-AE44-FC3861D5AAE8}" type="datetimeFigureOut">
              <a:rPr lang="es-EC" smtClean="0"/>
              <a:t>19/05/2019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91972-33E3-4389-9CFA-3EF967153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90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91972-33E3-4389-9CFA-3EF967153399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937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79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98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2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1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53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9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35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82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06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36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8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3428-12E1-4227-A945-C363C9D7C12C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FFD6-2928-4E33-BEF8-6FB171FE87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2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390877"/>
            <a:ext cx="7022921" cy="117608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49" y="180712"/>
            <a:ext cx="1548094" cy="13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863600" y="2267368"/>
            <a:ext cx="1081314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“ESTUDIO DE LA OBTENCIÓN DE PULPA CELULÓSICA A PARTIR DE RESIDUOS VEGETATIVOS DE </a:t>
            </a:r>
            <a:r>
              <a:rPr lang="es-E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TRES</a:t>
            </a:r>
            <a:r>
              <a:rPr lang="es-E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VARIEDADES DE PLATANO (</a:t>
            </a:r>
            <a:r>
              <a:rPr lang="es-ES" sz="2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Musa paradisiaca</a:t>
            </a:r>
            <a:r>
              <a:rPr lang="es-E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L.)  PARA LA ELABORACIÓN DE PAPEL BLANCO”.</a:t>
            </a:r>
            <a:endParaRPr lang="es-EC" sz="2600" dirty="0"/>
          </a:p>
        </p:txBody>
      </p:sp>
      <p:sp>
        <p:nvSpPr>
          <p:cNvPr id="3" name="Rectángulo 2"/>
          <p:cNvSpPr/>
          <p:nvPr/>
        </p:nvSpPr>
        <p:spPr>
          <a:xfrm>
            <a:off x="2694199" y="4275312"/>
            <a:ext cx="6480300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228600" algn="ctr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PONCE QUEZADA, GISSELA ESTEFANIA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61771" y="4965170"/>
            <a:ext cx="741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DIRECTORA: </a:t>
            </a:r>
            <a:r>
              <a:rPr lang="es-E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Ph.D</a:t>
            </a:r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SANCHEZ LLAGUNO, SUNGEY NANEY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86349" y="55339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ctr"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SANTO DOMINGO 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ctr"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8674" y="82249"/>
            <a:ext cx="3840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Variables a Medir </a:t>
            </a:r>
            <a:endParaRPr lang="es-EC" sz="3600" dirty="0"/>
          </a:p>
        </p:txBody>
      </p:sp>
      <p:sp>
        <p:nvSpPr>
          <p:cNvPr id="5" name="Rectángulo 4"/>
          <p:cNvSpPr/>
          <p:nvPr/>
        </p:nvSpPr>
        <p:spPr>
          <a:xfrm>
            <a:off x="2472978" y="741009"/>
            <a:ext cx="2094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Espesor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(mm) </a:t>
            </a:r>
            <a:endParaRPr lang="es-EC" sz="2400" dirty="0"/>
          </a:p>
        </p:txBody>
      </p:sp>
      <p:sp>
        <p:nvSpPr>
          <p:cNvPr id="6" name="Rectángulo 5"/>
          <p:cNvSpPr/>
          <p:nvPr/>
        </p:nvSpPr>
        <p:spPr>
          <a:xfrm>
            <a:off x="4317735" y="923229"/>
            <a:ext cx="1010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Casey</a:t>
            </a:r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(1990</a:t>
            </a:r>
            <a:r>
              <a:rPr lang="es-EC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s-EC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3" t="-1163" r="-654" b="1163"/>
          <a:stretch/>
        </p:blipFill>
        <p:spPr>
          <a:xfrm>
            <a:off x="3398558" y="1251165"/>
            <a:ext cx="2028418" cy="21567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/>
          <a:stretch/>
        </p:blipFill>
        <p:spPr>
          <a:xfrm rot="5400000">
            <a:off x="1270769" y="1492951"/>
            <a:ext cx="2156798" cy="1673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470115" y="898079"/>
                <a:ext cx="24308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Gramaje </a:t>
                </a:r>
                <a:r>
                  <a:rPr lang="es-EC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</a:t>
                </a:r>
                <a:endParaRPr lang="es-EC" sz="24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115" y="898079"/>
                <a:ext cx="243085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759" t="-11842" r="-3008" b="-276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7021057" y="1675740"/>
                <a:ext cx="2898742" cy="1129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𝐺𝑟𝑎𝑚𝑎𝑗𝑒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𝑀𝑎𝑠𝑎</m:t>
                          </m:r>
                        </m:num>
                        <m:den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𝐴𝑟𝑒𝑎</m:t>
                          </m:r>
                        </m:den>
                      </m:f>
                      <m:r>
                        <a:rPr lang="es-E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s-E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57" y="1675740"/>
                <a:ext cx="2898742" cy="11294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825754" y="4103839"/>
                <a:ext cx="38599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Densidad </a:t>
                </a:r>
                <a:r>
                  <a:rPr lang="es-EC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aparente </a:t>
                </a:r>
                <a:r>
                  <a:rPr lang="es-EC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</a:t>
                </a:r>
                <a:endParaRPr lang="es-EC" sz="24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754" y="4103839"/>
                <a:ext cx="385996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528" t="-11842" r="-1422" b="-276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731970" y="5429475"/>
                <a:ext cx="4472250" cy="69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𝐺𝑟𝑎𝑚𝑎𝑗𝑒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 (</m:t>
                          </m:r>
                          <m:f>
                            <m:fPr>
                              <m:type m:val="lin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𝐸𝑠𝑝𝑒𝑠𝑜𝑟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𝑑𝑒𝑙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𝑝𝑎𝑝𝑒𝑙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𝑚𝑖𝑐𝑟𝑎𝑠</m:t>
                              </m:r>
                            </m:e>
                          </m:d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970" y="5429475"/>
                <a:ext cx="4472250" cy="6973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9232929" y="1398741"/>
            <a:ext cx="1010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Casey</a:t>
            </a:r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(1990</a:t>
            </a:r>
            <a:r>
              <a:rPr lang="es-EC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s-EC" sz="1200" dirty="0"/>
          </a:p>
        </p:txBody>
      </p:sp>
      <p:sp>
        <p:nvSpPr>
          <p:cNvPr id="14" name="Rectángulo 13"/>
          <p:cNvSpPr/>
          <p:nvPr/>
        </p:nvSpPr>
        <p:spPr>
          <a:xfrm>
            <a:off x="9089083" y="4674102"/>
            <a:ext cx="1010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Casey</a:t>
            </a:r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s-EC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1991)</a:t>
            </a:r>
            <a:endParaRPr lang="es-EC" sz="1200" dirty="0"/>
          </a:p>
        </p:txBody>
      </p:sp>
      <p:sp>
        <p:nvSpPr>
          <p:cNvPr id="15" name="Rectángulo 14"/>
          <p:cNvSpPr/>
          <p:nvPr/>
        </p:nvSpPr>
        <p:spPr>
          <a:xfrm>
            <a:off x="2458386" y="410384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Rendimiento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886348" y="5817306"/>
                <a:ext cx="4643451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𝑅𝑒𝑛𝑑𝑖𝑚𝑖𝑒𝑛𝑡𝑜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𝑝𝑎𝑝𝑒𝑙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𝑚𝑎𝑡𝑒𝑟𝑖𝑎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𝑠𝑒𝑐𝑎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48" y="5817306"/>
                <a:ext cx="4643451" cy="6189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r="13124"/>
          <a:stretch/>
        </p:blipFill>
        <p:spPr>
          <a:xfrm rot="5400000">
            <a:off x="1476966" y="4565433"/>
            <a:ext cx="1257390" cy="116800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74" y="4577934"/>
            <a:ext cx="1981200" cy="1114425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903417" y="727026"/>
            <a:ext cx="4998619" cy="280588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6568058" y="727026"/>
            <a:ext cx="4974870" cy="280588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903418" y="3727558"/>
            <a:ext cx="4985288" cy="304141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6557640" y="3727558"/>
            <a:ext cx="4985288" cy="30414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2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79180" y="69745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Cenizas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p:sp>
        <p:nvSpPr>
          <p:cNvPr id="5" name="Rectángulo 4"/>
          <p:cNvSpPr/>
          <p:nvPr/>
        </p:nvSpPr>
        <p:spPr>
          <a:xfrm>
            <a:off x="4049277" y="2585"/>
            <a:ext cx="3840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Variables a Medir </a:t>
            </a:r>
            <a:endParaRPr lang="es-EC" sz="3600" dirty="0"/>
          </a:p>
        </p:txBody>
      </p:sp>
      <p:sp>
        <p:nvSpPr>
          <p:cNvPr id="6" name="Rectángulo 5"/>
          <p:cNvSpPr/>
          <p:nvPr/>
        </p:nvSpPr>
        <p:spPr>
          <a:xfrm>
            <a:off x="3574667" y="1151602"/>
            <a:ext cx="2434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(Kirk, </a:t>
            </a:r>
            <a:r>
              <a:rPr lang="es-EC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Sawyer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&amp; </a:t>
            </a:r>
            <a:r>
              <a:rPr lang="es-EC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Egan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1996). </a:t>
            </a:r>
            <a:endParaRPr lang="es-EC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15791" r="25361"/>
          <a:stretch/>
        </p:blipFill>
        <p:spPr>
          <a:xfrm>
            <a:off x="3171181" y="1451859"/>
            <a:ext cx="2593551" cy="2357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2815"/>
          <a:stretch/>
        </p:blipFill>
        <p:spPr>
          <a:xfrm rot="5400000">
            <a:off x="610537" y="1489355"/>
            <a:ext cx="2403078" cy="23280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r="26772"/>
          <a:stretch/>
        </p:blipFill>
        <p:spPr>
          <a:xfrm rot="5400000">
            <a:off x="588117" y="4077708"/>
            <a:ext cx="2432320" cy="23373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20187"/>
          <a:stretch/>
        </p:blipFill>
        <p:spPr>
          <a:xfrm>
            <a:off x="3140162" y="4008256"/>
            <a:ext cx="2586402" cy="245426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694064" y="751788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pH </a:t>
            </a:r>
            <a:endParaRPr lang="es-EC" sz="2400" dirty="0"/>
          </a:p>
        </p:txBody>
      </p:sp>
      <p:sp>
        <p:nvSpPr>
          <p:cNvPr id="12" name="Rectángulo 11"/>
          <p:cNvSpPr/>
          <p:nvPr/>
        </p:nvSpPr>
        <p:spPr>
          <a:xfrm>
            <a:off x="9898104" y="1159122"/>
            <a:ext cx="2034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UNIT-ISO 6588:1998 </a:t>
            </a:r>
            <a:endParaRPr lang="es-EC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0"/>
          <a:stretch/>
        </p:blipFill>
        <p:spPr>
          <a:xfrm>
            <a:off x="7184494" y="1471073"/>
            <a:ext cx="3789558" cy="21879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64" y="4101561"/>
            <a:ext cx="3865418" cy="193270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347133" y="5557568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 horas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393452" y="1620286"/>
            <a:ext cx="995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 gramos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591700" y="1947645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30 ml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4808" y="540353"/>
            <a:ext cx="5904372" cy="60544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6127087" y="540352"/>
            <a:ext cx="5904372" cy="60544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89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29706" y="679163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Humedad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p:sp>
        <p:nvSpPr>
          <p:cNvPr id="5" name="Rectángulo 4"/>
          <p:cNvSpPr/>
          <p:nvPr/>
        </p:nvSpPr>
        <p:spPr>
          <a:xfrm>
            <a:off x="4089135" y="-106991"/>
            <a:ext cx="3840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Variables a Medir </a:t>
            </a:r>
            <a:endParaRPr lang="es-EC" sz="3600" dirty="0"/>
          </a:p>
        </p:txBody>
      </p:sp>
      <p:sp>
        <p:nvSpPr>
          <p:cNvPr id="6" name="Rectángulo 5"/>
          <p:cNvSpPr/>
          <p:nvPr/>
        </p:nvSpPr>
        <p:spPr>
          <a:xfrm>
            <a:off x="4621796" y="1074746"/>
            <a:ext cx="1515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s-EC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Nielsen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1998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s-EC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r="17533"/>
          <a:stretch/>
        </p:blipFill>
        <p:spPr>
          <a:xfrm rot="5400000">
            <a:off x="804664" y="1549232"/>
            <a:ext cx="2064495" cy="184028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69206" y="3382892"/>
            <a:ext cx="1109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2h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 90° C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88" y="1799935"/>
            <a:ext cx="2854036" cy="16053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1"/>
          <a:stretch/>
        </p:blipFill>
        <p:spPr>
          <a:xfrm rot="5400000">
            <a:off x="548568" y="4139824"/>
            <a:ext cx="2576686" cy="18402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8485" y="4157639"/>
            <a:ext cx="2576688" cy="180466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382764" y="689545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Fibra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p:sp>
        <p:nvSpPr>
          <p:cNvPr id="13" name="Rectángulo 12"/>
          <p:cNvSpPr/>
          <p:nvPr/>
        </p:nvSpPr>
        <p:spPr>
          <a:xfrm>
            <a:off x="9971875" y="1005808"/>
            <a:ext cx="2034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NTE INEN-ISO 6865 </a:t>
            </a:r>
            <a:endParaRPr lang="es-EC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r="14203"/>
          <a:stretch/>
        </p:blipFill>
        <p:spPr>
          <a:xfrm rot="5400000">
            <a:off x="6804124" y="1098238"/>
            <a:ext cx="1711520" cy="17967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2076" r="8409" b="25462"/>
          <a:stretch/>
        </p:blipFill>
        <p:spPr>
          <a:xfrm>
            <a:off x="9018073" y="1443030"/>
            <a:ext cx="2738851" cy="132135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0233300" y="678400"/>
            <a:ext cx="108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Disi-Fiber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17" y="2914807"/>
            <a:ext cx="2738850" cy="15406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0234" y="4759285"/>
            <a:ext cx="1953491" cy="146511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73" y="2914806"/>
            <a:ext cx="2738851" cy="15406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16053" y="4897828"/>
            <a:ext cx="1977869" cy="116366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04808" y="540353"/>
            <a:ext cx="5904372" cy="60544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6127087" y="540352"/>
            <a:ext cx="5904372" cy="605441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29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38514" y="138180"/>
            <a:ext cx="3840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Variables a Medir </a:t>
            </a:r>
            <a:endParaRPr lang="es-EC" sz="3600" dirty="0"/>
          </a:p>
        </p:txBody>
      </p:sp>
      <p:sp>
        <p:nvSpPr>
          <p:cNvPr id="5" name="Rectángulo 4"/>
          <p:cNvSpPr/>
          <p:nvPr/>
        </p:nvSpPr>
        <p:spPr>
          <a:xfrm>
            <a:off x="1120042" y="908383"/>
            <a:ext cx="227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Color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del papel </a:t>
            </a:r>
            <a:endParaRPr lang="es-EC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4" t="49148" r="27319" b="16193"/>
          <a:stretch/>
        </p:blipFill>
        <p:spPr>
          <a:xfrm>
            <a:off x="432284" y="1437609"/>
            <a:ext cx="3668568" cy="16764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847994" y="908383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Rugosidad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del papel </a:t>
            </a:r>
            <a:endParaRPr lang="es-EC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5838" t="45550" r="39032" b="22443"/>
          <a:stretch/>
        </p:blipFill>
        <p:spPr>
          <a:xfrm>
            <a:off x="4812715" y="1381764"/>
            <a:ext cx="2903251" cy="20790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76" y="3766839"/>
            <a:ext cx="3066417" cy="238382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335643" y="908383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Resistencia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 rasgado (N) </a:t>
            </a:r>
            <a:endParaRPr lang="es-EC" sz="2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66" y="1498476"/>
            <a:ext cx="1705477" cy="30319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37" y="3368902"/>
            <a:ext cx="1788581" cy="31796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735" y="3761041"/>
            <a:ext cx="3137110" cy="235283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90945" y="908383"/>
            <a:ext cx="3976255" cy="59496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359388" y="896667"/>
            <a:ext cx="3809907" cy="594961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8335643" y="896667"/>
            <a:ext cx="3809907" cy="596133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42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  <p:sp>
        <p:nvSpPr>
          <p:cNvPr id="6" name="Rectángulo 5"/>
          <p:cNvSpPr/>
          <p:nvPr/>
        </p:nvSpPr>
        <p:spPr>
          <a:xfrm>
            <a:off x="127092" y="908384"/>
            <a:ext cx="3976255" cy="36398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8"/>
            <a:ext cx="3809907" cy="365158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2"/>
            <a:ext cx="3809907" cy="366329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37785"/>
              </p:ext>
            </p:extLst>
          </p:nvPr>
        </p:nvGraphicFramePr>
        <p:xfrm>
          <a:off x="154588" y="908383"/>
          <a:ext cx="3534116" cy="1072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Gramaje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988,10  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1126,06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807,36  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10731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Gramaje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1839,77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586,43  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495,32  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48252"/>
              </p:ext>
            </p:extLst>
          </p:nvPr>
        </p:nvGraphicFramePr>
        <p:xfrm>
          <a:off x="8261483" y="884951"/>
          <a:ext cx="3552421" cy="9715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Gramaje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1091,91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855,77  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937314" y="290020"/>
                <a:ext cx="24308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Gramaje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s-EC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14" y="290020"/>
                <a:ext cx="243085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10" t="-10667" r="-2757" b="-30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>
            <a:off x="532471" y="1986557"/>
            <a:ext cx="3025794" cy="2399908"/>
            <a:chOff x="0" y="271554"/>
            <a:chExt cx="2943225" cy="268351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3" t="19959" r="18872" b="15909"/>
            <a:stretch/>
          </p:blipFill>
          <p:spPr bwMode="auto">
            <a:xfrm>
              <a:off x="0" y="271554"/>
              <a:ext cx="2943225" cy="26835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1" name="Grupo 30"/>
            <p:cNvGrpSpPr/>
            <p:nvPr/>
          </p:nvGrpSpPr>
          <p:grpSpPr>
            <a:xfrm>
              <a:off x="495208" y="1260217"/>
              <a:ext cx="2278961" cy="845096"/>
              <a:chOff x="38008" y="-44708"/>
              <a:chExt cx="2278961" cy="845096"/>
            </a:xfrm>
          </p:grpSpPr>
          <p:sp>
            <p:nvSpPr>
              <p:cNvPr id="32" name="Cuadro de texto 25"/>
              <p:cNvSpPr txBox="1"/>
              <p:nvPr/>
            </p:nvSpPr>
            <p:spPr>
              <a:xfrm>
                <a:off x="38008" y="78177"/>
                <a:ext cx="632359" cy="3658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988,10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Cuadro de texto 26"/>
              <p:cNvSpPr txBox="1"/>
              <p:nvPr/>
            </p:nvSpPr>
            <p:spPr>
              <a:xfrm>
                <a:off x="843561" y="515908"/>
                <a:ext cx="735965" cy="2844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807,36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Cuadro de texto 27"/>
              <p:cNvSpPr txBox="1"/>
              <p:nvPr/>
            </p:nvSpPr>
            <p:spPr>
              <a:xfrm>
                <a:off x="1602037" y="-44708"/>
                <a:ext cx="714932" cy="3341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1126,06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" name="Grupo 40"/>
          <p:cNvGrpSpPr/>
          <p:nvPr/>
        </p:nvGrpSpPr>
        <p:grpSpPr>
          <a:xfrm>
            <a:off x="8828894" y="1944288"/>
            <a:ext cx="2675084" cy="2399907"/>
            <a:chOff x="0" y="0"/>
            <a:chExt cx="2233930" cy="1899920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6" t="19344" r="17934" b="16029"/>
            <a:stretch/>
          </p:blipFill>
          <p:spPr bwMode="auto">
            <a:xfrm>
              <a:off x="0" y="0"/>
              <a:ext cx="2233930" cy="18999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3" name="Grupo 42"/>
            <p:cNvGrpSpPr/>
            <p:nvPr/>
          </p:nvGrpSpPr>
          <p:grpSpPr>
            <a:xfrm>
              <a:off x="484405" y="874539"/>
              <a:ext cx="1609068" cy="375143"/>
              <a:chOff x="-78889" y="154869"/>
              <a:chExt cx="1976140" cy="531814"/>
            </a:xfrm>
          </p:grpSpPr>
          <p:sp>
            <p:nvSpPr>
              <p:cNvPr id="44" name="Cuadro de texto 126"/>
              <p:cNvSpPr txBox="1"/>
              <p:nvPr/>
            </p:nvSpPr>
            <p:spPr>
              <a:xfrm>
                <a:off x="-78889" y="154869"/>
                <a:ext cx="731669" cy="3633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1091,91</a:t>
                </a:r>
                <a:endParaRPr lang="es-EC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Cuadro de texto 127"/>
              <p:cNvSpPr txBox="1"/>
              <p:nvPr/>
            </p:nvSpPr>
            <p:spPr>
              <a:xfrm>
                <a:off x="1053166" y="317677"/>
                <a:ext cx="844085" cy="3690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855,77</a:t>
                </a:r>
                <a:endParaRPr lang="es-EC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4793801" y="2045559"/>
            <a:ext cx="2717883" cy="2397549"/>
            <a:chOff x="0" y="0"/>
            <a:chExt cx="2384425" cy="2066925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4" t="20153" r="19140" b="15326"/>
            <a:stretch/>
          </p:blipFill>
          <p:spPr bwMode="auto">
            <a:xfrm>
              <a:off x="0" y="0"/>
              <a:ext cx="2384425" cy="2066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6" name="Grupo 45"/>
            <p:cNvGrpSpPr/>
            <p:nvPr/>
          </p:nvGrpSpPr>
          <p:grpSpPr>
            <a:xfrm>
              <a:off x="310101" y="564542"/>
              <a:ext cx="1978949" cy="877853"/>
              <a:chOff x="-109687" y="-35256"/>
              <a:chExt cx="2274930" cy="973108"/>
            </a:xfrm>
          </p:grpSpPr>
          <p:sp>
            <p:nvSpPr>
              <p:cNvPr id="47" name="Cuadro de texto 61"/>
              <p:cNvSpPr txBox="1"/>
              <p:nvPr/>
            </p:nvSpPr>
            <p:spPr>
              <a:xfrm>
                <a:off x="-109687" y="-35256"/>
                <a:ext cx="677239" cy="3219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1839,77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Cuadro de texto 63"/>
              <p:cNvSpPr txBox="1"/>
              <p:nvPr/>
            </p:nvSpPr>
            <p:spPr>
              <a:xfrm>
                <a:off x="674522" y="608552"/>
                <a:ext cx="706000" cy="2656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586,43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Cuadro de texto 64"/>
              <p:cNvSpPr txBox="1"/>
              <p:nvPr/>
            </p:nvSpPr>
            <p:spPr>
              <a:xfrm>
                <a:off x="1460364" y="671995"/>
                <a:ext cx="704879" cy="2658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495,32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7550910" y="382353"/>
            <a:ext cx="80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TAPPI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69724" y="1389413"/>
            <a:ext cx="980354" cy="296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51"/>
          <p:cNvSpPr/>
          <p:nvPr/>
        </p:nvSpPr>
        <p:spPr>
          <a:xfrm>
            <a:off x="9765664" y="1166754"/>
            <a:ext cx="980354" cy="296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Rectángulo 52"/>
          <p:cNvSpPr/>
          <p:nvPr/>
        </p:nvSpPr>
        <p:spPr>
          <a:xfrm>
            <a:off x="5775039" y="1166754"/>
            <a:ext cx="980354" cy="296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11"/>
              <p:cNvSpPr/>
              <p:nvPr/>
            </p:nvSpPr>
            <p:spPr>
              <a:xfrm>
                <a:off x="2649478" y="4684358"/>
                <a:ext cx="44250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ISO 11108: papel documento= 70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478" y="4684358"/>
                <a:ext cx="4425046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826" t="-5357" b="-214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/>
              <p:cNvSpPr/>
              <p:nvPr/>
            </p:nvSpPr>
            <p:spPr>
              <a:xfrm>
                <a:off x="2359901" y="5227579"/>
                <a:ext cx="39891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Gonzales </a:t>
                </a:r>
                <a:r>
                  <a:rPr lang="es-EC" sz="1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(2010) </a:t>
                </a:r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mayor </a:t>
                </a:r>
                <a:r>
                  <a:rPr lang="es-EC" sz="1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 igual a 250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cartón </a:t>
                </a:r>
                <a:endParaRPr lang="es-EC" sz="1600" dirty="0"/>
              </a:p>
            </p:txBody>
          </p:sp>
        </mc:Choice>
        <mc:Fallback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01" y="5227579"/>
                <a:ext cx="3989130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763" t="-3158" b="-126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/>
          <p:cNvSpPr/>
          <p:nvPr/>
        </p:nvSpPr>
        <p:spPr>
          <a:xfrm>
            <a:off x="8948596" y="4838246"/>
            <a:ext cx="2614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deslignificación y eliminación de ceras, pectinas y resinas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0630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22215" y="265535"/>
            <a:ext cx="2094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Espesor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(mm) </a:t>
            </a:r>
            <a:endParaRPr lang="es-EC" sz="2400" dirty="0"/>
          </a:p>
        </p:txBody>
      </p:sp>
      <p:sp>
        <p:nvSpPr>
          <p:cNvPr id="6" name="Rectángulo 5"/>
          <p:cNvSpPr/>
          <p:nvPr/>
        </p:nvSpPr>
        <p:spPr>
          <a:xfrm>
            <a:off x="138545" y="908384"/>
            <a:ext cx="3976255" cy="36042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2182" y="884952"/>
            <a:ext cx="3809907" cy="361595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2"/>
            <a:ext cx="3809907" cy="36159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66660"/>
              </p:ext>
            </p:extLst>
          </p:nvPr>
        </p:nvGraphicFramePr>
        <p:xfrm>
          <a:off x="154588" y="908383"/>
          <a:ext cx="3534116" cy="10962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Espesor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 (B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</a:t>
                      </a:r>
                      <a:r>
                        <a:rPr lang="es-E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1,93</a:t>
                      </a:r>
                      <a:r>
                        <a:rPr lang="es-E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39862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Espesor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4,03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1,75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39071"/>
              </p:ext>
            </p:extLst>
          </p:nvPr>
        </p:nvGraphicFramePr>
        <p:xfrm>
          <a:off x="8261483" y="884951"/>
          <a:ext cx="3552421" cy="9715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Espesor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2,61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2,04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4750552" y="1975058"/>
            <a:ext cx="2774248" cy="2411263"/>
            <a:chOff x="-19908" y="81124"/>
            <a:chExt cx="2538648" cy="229810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0" t="19912" r="19363" b="16033"/>
            <a:stretch/>
          </p:blipFill>
          <p:spPr bwMode="auto">
            <a:xfrm>
              <a:off x="-19908" y="81124"/>
              <a:ext cx="2538648" cy="2298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0" name="Grupo 19"/>
            <p:cNvGrpSpPr/>
            <p:nvPr/>
          </p:nvGrpSpPr>
          <p:grpSpPr>
            <a:xfrm>
              <a:off x="228684" y="439516"/>
              <a:ext cx="1907324" cy="1232574"/>
              <a:chOff x="-200686" y="-347663"/>
              <a:chExt cx="1907324" cy="1232574"/>
            </a:xfrm>
          </p:grpSpPr>
          <p:sp>
            <p:nvSpPr>
              <p:cNvPr id="21" name="Cuadro de texto 15"/>
              <p:cNvSpPr txBox="1"/>
              <p:nvPr/>
            </p:nvSpPr>
            <p:spPr>
              <a:xfrm>
                <a:off x="-200686" y="-347663"/>
                <a:ext cx="500380" cy="24162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4,03 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Cuadro de texto 16"/>
              <p:cNvSpPr txBox="1"/>
              <p:nvPr/>
            </p:nvSpPr>
            <p:spPr>
              <a:xfrm>
                <a:off x="443368" y="413499"/>
                <a:ext cx="500380" cy="3009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1,75 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Cuadro de texto 57"/>
              <p:cNvSpPr txBox="1"/>
              <p:nvPr/>
            </p:nvSpPr>
            <p:spPr>
              <a:xfrm>
                <a:off x="1205705" y="563961"/>
                <a:ext cx="500933" cy="320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1,20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upo 23"/>
          <p:cNvGrpSpPr/>
          <p:nvPr/>
        </p:nvGrpSpPr>
        <p:grpSpPr>
          <a:xfrm>
            <a:off x="8720194" y="1824808"/>
            <a:ext cx="2767622" cy="2561513"/>
            <a:chOff x="0" y="0"/>
            <a:chExt cx="2424430" cy="2273935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7" t="18167" r="18992" b="15540"/>
            <a:stretch/>
          </p:blipFill>
          <p:spPr bwMode="auto">
            <a:xfrm>
              <a:off x="0" y="0"/>
              <a:ext cx="2424430" cy="2273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6" name="Grupo 25"/>
            <p:cNvGrpSpPr/>
            <p:nvPr/>
          </p:nvGrpSpPr>
          <p:grpSpPr>
            <a:xfrm>
              <a:off x="556917" y="956958"/>
              <a:ext cx="1705251" cy="471156"/>
              <a:chOff x="-107018" y="170259"/>
              <a:chExt cx="2094264" cy="667925"/>
            </a:xfrm>
          </p:grpSpPr>
          <p:sp>
            <p:nvSpPr>
              <p:cNvPr id="27" name="Cuadro de texto 121"/>
              <p:cNvSpPr txBox="1"/>
              <p:nvPr/>
            </p:nvSpPr>
            <p:spPr>
              <a:xfrm>
                <a:off x="-107018" y="170259"/>
                <a:ext cx="592010" cy="48253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2,61</a:t>
                </a:r>
                <a:endParaRPr lang="es-EC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Cuadro de texto 122"/>
              <p:cNvSpPr txBox="1"/>
              <p:nvPr/>
            </p:nvSpPr>
            <p:spPr>
              <a:xfrm>
                <a:off x="1168957" y="397124"/>
                <a:ext cx="818289" cy="4410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2,04</a:t>
                </a:r>
                <a:endParaRPr lang="es-EC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upo 28"/>
          <p:cNvGrpSpPr/>
          <p:nvPr/>
        </p:nvGrpSpPr>
        <p:grpSpPr>
          <a:xfrm>
            <a:off x="755037" y="2052664"/>
            <a:ext cx="2765279" cy="2411263"/>
            <a:chOff x="64979" y="118000"/>
            <a:chExt cx="3076575" cy="307848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20585" r="18351" b="15270"/>
            <a:stretch/>
          </p:blipFill>
          <p:spPr bwMode="auto">
            <a:xfrm>
              <a:off x="64979" y="118000"/>
              <a:ext cx="3076575" cy="307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Cuadro de texto 42"/>
            <p:cNvSpPr txBox="1"/>
            <p:nvPr/>
          </p:nvSpPr>
          <p:spPr>
            <a:xfrm>
              <a:off x="2237376" y="1142320"/>
              <a:ext cx="745971" cy="3353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2,65</a:t>
              </a:r>
              <a:endPara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uadro de texto 44"/>
            <p:cNvSpPr txBox="1"/>
            <p:nvPr/>
          </p:nvSpPr>
          <p:spPr>
            <a:xfrm>
              <a:off x="1391141" y="1587889"/>
              <a:ext cx="666230" cy="4014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1,93</a:t>
              </a:r>
              <a:endParaRPr lang="es-EC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uadro de texto 47"/>
            <p:cNvSpPr txBox="1"/>
            <p:nvPr/>
          </p:nvSpPr>
          <p:spPr>
            <a:xfrm>
              <a:off x="556163" y="1437152"/>
              <a:ext cx="562879" cy="33087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2,40</a:t>
              </a:r>
              <a:endPara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1762897" y="1105417"/>
            <a:ext cx="980354" cy="5700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5617524" y="1194065"/>
            <a:ext cx="980354" cy="2817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9631085" y="1220649"/>
            <a:ext cx="980354" cy="2817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2888405" y="4658659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NTE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2904:2015 =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0,06 mm </a:t>
            </a:r>
            <a:endPara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Papel Bond  =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0,08-0,11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05295" y="5497171"/>
            <a:ext cx="329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CARTONLAB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cartón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compacto:1-3mm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874087" y="5476427"/>
            <a:ext cx="2797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Gonzales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(2010)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cartón mayor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igual a 3 mm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8720194" y="5018699"/>
            <a:ext cx="283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deslignificación y eliminación de ceras, pectinas y resinas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049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46173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8"/>
            <a:ext cx="3809907" cy="347345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2"/>
            <a:ext cx="3809907" cy="34851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65824"/>
              </p:ext>
            </p:extLst>
          </p:nvPr>
        </p:nvGraphicFramePr>
        <p:xfrm>
          <a:off x="154588" y="908383"/>
          <a:ext cx="3534116" cy="1072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Densidad Ap.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17819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Densidad Ap.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82085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Densidad Ap.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4461108" y="229704"/>
                <a:ext cx="38599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Densidad </a:t>
                </a:r>
                <a:r>
                  <a:rPr lang="es-EC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aparente </a:t>
                </a:r>
                <a:r>
                  <a:rPr lang="es-EC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</a:t>
                </a:r>
                <a:endParaRPr lang="es-EC" sz="2400" dirty="0"/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08" y="229704"/>
                <a:ext cx="3859967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528" t="-12000" r="-1422" b="-29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>
            <a:off x="610172" y="1936576"/>
            <a:ext cx="2910143" cy="2279163"/>
            <a:chOff x="0" y="0"/>
            <a:chExt cx="1939925" cy="159766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0" t="18382" r="18056" b="15938"/>
            <a:stretch/>
          </p:blipFill>
          <p:spPr bwMode="auto">
            <a:xfrm>
              <a:off x="0" y="0"/>
              <a:ext cx="1939925" cy="1597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1" name="Grupo 30"/>
            <p:cNvGrpSpPr/>
            <p:nvPr/>
          </p:nvGrpSpPr>
          <p:grpSpPr>
            <a:xfrm>
              <a:off x="385942" y="712385"/>
              <a:ext cx="1470976" cy="415507"/>
              <a:chOff x="-199051" y="-154316"/>
              <a:chExt cx="1948996" cy="662606"/>
            </a:xfrm>
          </p:grpSpPr>
          <p:sp>
            <p:nvSpPr>
              <p:cNvPr id="32" name="Cuadro de texto 28"/>
              <p:cNvSpPr txBox="1"/>
              <p:nvPr/>
            </p:nvSpPr>
            <p:spPr>
              <a:xfrm>
                <a:off x="-199051" y="27497"/>
                <a:ext cx="595203" cy="34199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0,38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Cuadro de texto 29"/>
              <p:cNvSpPr txBox="1"/>
              <p:nvPr/>
            </p:nvSpPr>
            <p:spPr>
              <a:xfrm>
                <a:off x="506634" y="-154316"/>
                <a:ext cx="566052" cy="33825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0,42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Cuadro de texto 30"/>
              <p:cNvSpPr txBox="1"/>
              <p:nvPr/>
            </p:nvSpPr>
            <p:spPr>
              <a:xfrm>
                <a:off x="1178004" y="59770"/>
                <a:ext cx="571941" cy="4485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0,39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upo 34"/>
          <p:cNvGrpSpPr/>
          <p:nvPr/>
        </p:nvGrpSpPr>
        <p:grpSpPr>
          <a:xfrm>
            <a:off x="4706454" y="1992961"/>
            <a:ext cx="2798581" cy="2222777"/>
            <a:chOff x="0" y="0"/>
            <a:chExt cx="2352675" cy="1979295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5" t="19372" r="17879" b="15429"/>
            <a:stretch/>
          </p:blipFill>
          <p:spPr bwMode="auto">
            <a:xfrm>
              <a:off x="0" y="0"/>
              <a:ext cx="2352675" cy="19792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7" name="Grupo 36"/>
            <p:cNvGrpSpPr/>
            <p:nvPr/>
          </p:nvGrpSpPr>
          <p:grpSpPr>
            <a:xfrm>
              <a:off x="211784" y="640271"/>
              <a:ext cx="1926122" cy="842177"/>
              <a:chOff x="-503552" y="-253647"/>
              <a:chExt cx="2552047" cy="1343011"/>
            </a:xfrm>
          </p:grpSpPr>
          <p:sp>
            <p:nvSpPr>
              <p:cNvPr id="38" name="Cuadro de texto 150"/>
              <p:cNvSpPr txBox="1"/>
              <p:nvPr/>
            </p:nvSpPr>
            <p:spPr>
              <a:xfrm>
                <a:off x="-503552" y="-253647"/>
                <a:ext cx="595203" cy="34199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0,45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Cuadro de texto 151"/>
              <p:cNvSpPr txBox="1"/>
              <p:nvPr/>
            </p:nvSpPr>
            <p:spPr>
              <a:xfrm>
                <a:off x="617223" y="751110"/>
                <a:ext cx="566052" cy="33825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0,34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Cuadro de texto 152"/>
              <p:cNvSpPr txBox="1"/>
              <p:nvPr/>
            </p:nvSpPr>
            <p:spPr>
              <a:xfrm>
                <a:off x="1476554" y="214732"/>
                <a:ext cx="571941" cy="4485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0,41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2" name="Imagen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18735" r="18755" b="15170"/>
          <a:stretch/>
        </p:blipFill>
        <p:spPr bwMode="auto">
          <a:xfrm>
            <a:off x="8693189" y="1936576"/>
            <a:ext cx="2730873" cy="227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uadro de texto 152"/>
          <p:cNvSpPr txBox="1"/>
          <p:nvPr/>
        </p:nvSpPr>
        <p:spPr>
          <a:xfrm>
            <a:off x="9400434" y="3352558"/>
            <a:ext cx="472093" cy="2643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0,40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 de texto 152"/>
          <p:cNvSpPr txBox="1"/>
          <p:nvPr/>
        </p:nvSpPr>
        <p:spPr>
          <a:xfrm>
            <a:off x="10579772" y="3088173"/>
            <a:ext cx="472093" cy="2643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0,40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67887" y="1686183"/>
            <a:ext cx="980354" cy="250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5615567" y="1226818"/>
            <a:ext cx="980354" cy="250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9628284" y="1212584"/>
            <a:ext cx="980354" cy="5696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2383728" y="4673162"/>
                <a:ext cx="4176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Grupo </a:t>
                </a:r>
                <a:r>
                  <a:rPr lang="es-EC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Pochteca (2015</a:t>
                </a:r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voluminosos </a:t>
                </a:r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hasta 0.75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s-E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comprimidos </a:t>
                </a:r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28" y="4673162"/>
                <a:ext cx="417644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730" t="-3125" b="-125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8524334" y="4563703"/>
            <a:ext cx="3284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CONDORI (2010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baja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densidad. </a:t>
            </a:r>
            <a:endParaRPr lang="es-EC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Compresión</a:t>
            </a:r>
          </a:p>
          <a:p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Encolantes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almidón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7925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4142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8"/>
            <a:ext cx="3809907" cy="34259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2"/>
            <a:ext cx="3809907" cy="34376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00677"/>
              </p:ext>
            </p:extLst>
          </p:nvPr>
        </p:nvGraphicFramePr>
        <p:xfrm>
          <a:off x="154588" y="908383"/>
          <a:ext cx="3534116" cy="1072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Rendimiento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24,63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28,93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20,20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32509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Rendimiento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31,33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22,38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20,04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41045"/>
              </p:ext>
            </p:extLst>
          </p:nvPr>
        </p:nvGraphicFramePr>
        <p:xfrm>
          <a:off x="8261483" y="884951"/>
          <a:ext cx="3552421" cy="9715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Rendimiento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28,13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21,04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Rectángulo 26"/>
          <p:cNvSpPr/>
          <p:nvPr/>
        </p:nvSpPr>
        <p:spPr>
          <a:xfrm>
            <a:off x="4915998" y="211577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Rendimiento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p:grpSp>
        <p:nvGrpSpPr>
          <p:cNvPr id="50" name="Grupo 49"/>
          <p:cNvGrpSpPr/>
          <p:nvPr/>
        </p:nvGrpSpPr>
        <p:grpSpPr>
          <a:xfrm>
            <a:off x="591232" y="1949426"/>
            <a:ext cx="2897951" cy="2275315"/>
            <a:chOff x="0" y="0"/>
            <a:chExt cx="2466975" cy="2397125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4" t="19157" r="18026" b="15693"/>
            <a:stretch/>
          </p:blipFill>
          <p:spPr bwMode="auto">
            <a:xfrm>
              <a:off x="0" y="0"/>
              <a:ext cx="2466975" cy="23971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upo 51"/>
            <p:cNvGrpSpPr/>
            <p:nvPr/>
          </p:nvGrpSpPr>
          <p:grpSpPr>
            <a:xfrm>
              <a:off x="239325" y="575160"/>
              <a:ext cx="1879634" cy="614890"/>
              <a:chOff x="-132150" y="-234465"/>
              <a:chExt cx="1879634" cy="614890"/>
            </a:xfrm>
          </p:grpSpPr>
          <p:sp>
            <p:nvSpPr>
              <p:cNvPr id="53" name="Cuadro de texto 103"/>
              <p:cNvSpPr txBox="1"/>
              <p:nvPr/>
            </p:nvSpPr>
            <p:spPr>
              <a:xfrm>
                <a:off x="-132150" y="-100007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24,63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Cuadro de texto 113"/>
              <p:cNvSpPr txBox="1"/>
              <p:nvPr/>
            </p:nvSpPr>
            <p:spPr>
              <a:xfrm>
                <a:off x="726405" y="131505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20,20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Cuadro de texto 114"/>
              <p:cNvSpPr txBox="1"/>
              <p:nvPr/>
            </p:nvSpPr>
            <p:spPr>
              <a:xfrm>
                <a:off x="1236944" y="-234465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28,93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4720581" y="1972142"/>
            <a:ext cx="2739703" cy="2252599"/>
            <a:chOff x="-151591" y="-397727"/>
            <a:chExt cx="2710815" cy="2329180"/>
          </a:xfrm>
        </p:grpSpPr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7" t="19269" r="18177" b="15903"/>
            <a:stretch/>
          </p:blipFill>
          <p:spPr bwMode="auto">
            <a:xfrm>
              <a:off x="-151591" y="-397727"/>
              <a:ext cx="2710815" cy="23291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8" name="Grupo 57"/>
            <p:cNvGrpSpPr/>
            <p:nvPr/>
          </p:nvGrpSpPr>
          <p:grpSpPr>
            <a:xfrm>
              <a:off x="242581" y="401482"/>
              <a:ext cx="2051330" cy="504880"/>
              <a:chOff x="-274692" y="-150241"/>
              <a:chExt cx="2581120" cy="551326"/>
            </a:xfrm>
          </p:grpSpPr>
          <p:sp>
            <p:nvSpPr>
              <p:cNvPr id="59" name="Cuadro de texto 80"/>
              <p:cNvSpPr txBox="1"/>
              <p:nvPr/>
            </p:nvSpPr>
            <p:spPr>
              <a:xfrm>
                <a:off x="-274692" y="-150241"/>
                <a:ext cx="787009" cy="27522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31,33</a:t>
                </a:r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Cuadro de texto 81"/>
              <p:cNvSpPr txBox="1"/>
              <p:nvPr/>
            </p:nvSpPr>
            <p:spPr>
              <a:xfrm>
                <a:off x="665582" y="60811"/>
                <a:ext cx="735948" cy="34027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22,38</a:t>
                </a:r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Cuadro de texto 82"/>
              <p:cNvSpPr txBox="1"/>
              <p:nvPr/>
            </p:nvSpPr>
            <p:spPr>
              <a:xfrm>
                <a:off x="1647098" y="62394"/>
                <a:ext cx="659330" cy="28385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20,04</a:t>
                </a:r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" name="Grupo 61"/>
          <p:cNvGrpSpPr/>
          <p:nvPr/>
        </p:nvGrpSpPr>
        <p:grpSpPr>
          <a:xfrm>
            <a:off x="8760964" y="1949426"/>
            <a:ext cx="2603722" cy="2275315"/>
            <a:chOff x="0" y="0"/>
            <a:chExt cx="2456180" cy="2178050"/>
          </a:xfrm>
        </p:grpSpPr>
        <p:pic>
          <p:nvPicPr>
            <p:cNvPr id="63" name="Imagen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0" t="18395" r="19053" b="15360"/>
            <a:stretch/>
          </p:blipFill>
          <p:spPr bwMode="auto">
            <a:xfrm>
              <a:off x="0" y="0"/>
              <a:ext cx="2456180" cy="2178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4" name="Grupo 63"/>
            <p:cNvGrpSpPr/>
            <p:nvPr/>
          </p:nvGrpSpPr>
          <p:grpSpPr>
            <a:xfrm>
              <a:off x="556591" y="691763"/>
              <a:ext cx="1716485" cy="605240"/>
              <a:chOff x="-93338" y="60856"/>
              <a:chExt cx="2340959" cy="919353"/>
            </a:xfrm>
          </p:grpSpPr>
          <p:sp>
            <p:nvSpPr>
              <p:cNvPr id="65" name="Cuadro de texto 131"/>
              <p:cNvSpPr txBox="1"/>
              <p:nvPr/>
            </p:nvSpPr>
            <p:spPr>
              <a:xfrm>
                <a:off x="-93338" y="60856"/>
                <a:ext cx="731669" cy="36336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28,13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Cuadro de texto 132"/>
              <p:cNvSpPr txBox="1"/>
              <p:nvPr/>
            </p:nvSpPr>
            <p:spPr>
              <a:xfrm>
                <a:off x="1327070" y="466420"/>
                <a:ext cx="920551" cy="51378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21,04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Rectángulo 27"/>
          <p:cNvSpPr/>
          <p:nvPr/>
        </p:nvSpPr>
        <p:spPr>
          <a:xfrm>
            <a:off x="1800150" y="1426066"/>
            <a:ext cx="980354" cy="250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5682207" y="1210087"/>
            <a:ext cx="980354" cy="250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9676259" y="1210086"/>
            <a:ext cx="980354" cy="250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436183" y="4595584"/>
            <a:ext cx="3489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&lt;Aguilar-Rivera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(2014)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32.05%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&gt;CONDORI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2010) = 26.10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es-EC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20581" y="4632796"/>
            <a:ext cx="3610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</a:t>
            </a:r>
            <a:r>
              <a:rPr lang="es-EC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Alvarez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Nuñez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Paredes Medina (2010) </a:t>
            </a:r>
            <a:endParaRPr lang="es-EC" sz="1600" dirty="0"/>
          </a:p>
        </p:txBody>
      </p:sp>
      <p:sp>
        <p:nvSpPr>
          <p:cNvPr id="12" name="Rectángulo 11"/>
          <p:cNvSpPr/>
          <p:nvPr/>
        </p:nvSpPr>
        <p:spPr>
          <a:xfrm>
            <a:off x="5272850" y="5043551"/>
            <a:ext cx="17267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&lt;Hojas 36,3%</a:t>
            </a:r>
          </a:p>
          <a:p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&lt;Raquis 30,6%</a:t>
            </a:r>
          </a:p>
          <a:p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&lt;Pseudotallo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35,3%: </a:t>
            </a:r>
            <a:endParaRPr lang="es-EC" sz="1400" dirty="0"/>
          </a:p>
        </p:txBody>
      </p:sp>
      <p:sp>
        <p:nvSpPr>
          <p:cNvPr id="13" name="Rectángulo 12"/>
          <p:cNvSpPr/>
          <p:nvPr/>
        </p:nvSpPr>
        <p:spPr>
          <a:xfrm>
            <a:off x="8522343" y="4668816"/>
            <a:ext cx="3549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&lt;Barba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(2002)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pulpeo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químico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40-60%</a:t>
            </a:r>
            <a:endParaRPr lang="es-EC" sz="1600" dirty="0"/>
          </a:p>
        </p:txBody>
      </p:sp>
      <p:sp>
        <p:nvSpPr>
          <p:cNvPr id="35" name="Rectángulo 34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3320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6517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8"/>
            <a:ext cx="3809907" cy="366345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2"/>
            <a:ext cx="3809907" cy="367517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79376"/>
              </p:ext>
            </p:extLst>
          </p:nvPr>
        </p:nvGraphicFramePr>
        <p:xfrm>
          <a:off x="154588" y="908383"/>
          <a:ext cx="3534116" cy="1072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Resistencia al Rasgado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39,86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47,75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44,15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898"/>
              </p:ext>
            </p:extLst>
          </p:nvPr>
        </p:nvGraphicFramePr>
        <p:xfrm>
          <a:off x="4277821" y="908383"/>
          <a:ext cx="3548018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62682"/>
                <a:gridCol w="1885336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Resistencia al Rasgado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75,54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   (</a:t>
                      </a:r>
                      <a:r>
                        <a:rPr lang="es-E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27,22 (</a:t>
                      </a:r>
                      <a:r>
                        <a:rPr lang="es-E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05000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Resistencia al rasgado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39,99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47,85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Rectángulo 27"/>
          <p:cNvSpPr/>
          <p:nvPr/>
        </p:nvSpPr>
        <p:spPr>
          <a:xfrm>
            <a:off x="4815124" y="275402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Resistencia al Rasgado</a:t>
            </a:r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(N) </a:t>
            </a:r>
            <a:endParaRPr lang="es-EC" sz="2400" dirty="0"/>
          </a:p>
        </p:txBody>
      </p:sp>
      <p:grpSp>
        <p:nvGrpSpPr>
          <p:cNvPr id="29" name="Grupo 28"/>
          <p:cNvGrpSpPr/>
          <p:nvPr/>
        </p:nvGrpSpPr>
        <p:grpSpPr>
          <a:xfrm>
            <a:off x="4778030" y="1955570"/>
            <a:ext cx="2786525" cy="2424275"/>
            <a:chOff x="0" y="0"/>
            <a:chExt cx="2310765" cy="201803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3" t="19377" r="19842" b="15782"/>
            <a:stretch/>
          </p:blipFill>
          <p:spPr bwMode="auto">
            <a:xfrm>
              <a:off x="0" y="0"/>
              <a:ext cx="2310765" cy="20180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Cuadro de texto 85"/>
            <p:cNvSpPr txBox="1"/>
            <p:nvPr/>
          </p:nvSpPr>
          <p:spPr>
            <a:xfrm>
              <a:off x="1453909" y="1233860"/>
              <a:ext cx="488950" cy="215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27,22</a:t>
              </a:r>
              <a:endPara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uadro de texto 86"/>
            <p:cNvSpPr txBox="1"/>
            <p:nvPr/>
          </p:nvSpPr>
          <p:spPr>
            <a:xfrm>
              <a:off x="368300" y="971550"/>
              <a:ext cx="488950" cy="215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75,54</a:t>
              </a:r>
              <a:endPara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uadro de texto 87"/>
            <p:cNvSpPr txBox="1"/>
            <p:nvPr/>
          </p:nvSpPr>
          <p:spPr>
            <a:xfrm>
              <a:off x="910009" y="1207924"/>
              <a:ext cx="488950" cy="215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29,0</a:t>
              </a:r>
              <a:endPara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Imagen 3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t="19113" r="19294" b="15695"/>
          <a:stretch/>
        </p:blipFill>
        <p:spPr bwMode="auto">
          <a:xfrm>
            <a:off x="667065" y="1948201"/>
            <a:ext cx="2876267" cy="24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t="18722" r="18803" b="14963"/>
          <a:stretch/>
        </p:blipFill>
        <p:spPr bwMode="auto">
          <a:xfrm>
            <a:off x="8587937" y="1894042"/>
            <a:ext cx="2776692" cy="24784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Cuadro de texto 86"/>
          <p:cNvSpPr txBox="1"/>
          <p:nvPr/>
        </p:nvSpPr>
        <p:spPr>
          <a:xfrm>
            <a:off x="1109871" y="3404197"/>
            <a:ext cx="565125" cy="2352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39,86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uadro de texto 86"/>
          <p:cNvSpPr txBox="1"/>
          <p:nvPr/>
        </p:nvSpPr>
        <p:spPr>
          <a:xfrm>
            <a:off x="1901763" y="3219057"/>
            <a:ext cx="565125" cy="2352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44,15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 de texto 86"/>
          <p:cNvSpPr txBox="1"/>
          <p:nvPr/>
        </p:nvSpPr>
        <p:spPr>
          <a:xfrm>
            <a:off x="2750557" y="3225499"/>
            <a:ext cx="565125" cy="2352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47,75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uadro de texto 86"/>
          <p:cNvSpPr txBox="1"/>
          <p:nvPr/>
        </p:nvSpPr>
        <p:spPr>
          <a:xfrm>
            <a:off x="9035244" y="3343110"/>
            <a:ext cx="565125" cy="2352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39,99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uadro de texto 86"/>
          <p:cNvSpPr txBox="1"/>
          <p:nvPr/>
        </p:nvSpPr>
        <p:spPr>
          <a:xfrm>
            <a:off x="10368629" y="3237125"/>
            <a:ext cx="565125" cy="2352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47,85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875399" y="1202674"/>
            <a:ext cx="980354" cy="269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/>
          <p:cNvSpPr/>
          <p:nvPr/>
        </p:nvSpPr>
        <p:spPr>
          <a:xfrm>
            <a:off x="1770203" y="1158427"/>
            <a:ext cx="980354" cy="78977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ángulo 47"/>
          <p:cNvSpPr/>
          <p:nvPr/>
        </p:nvSpPr>
        <p:spPr>
          <a:xfrm>
            <a:off x="9685306" y="1158427"/>
            <a:ext cx="980354" cy="64662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471553" y="4856393"/>
            <a:ext cx="357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&gt;</a:t>
            </a:r>
            <a:r>
              <a:rPr lang="es-EC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Torres </a:t>
            </a:r>
            <a:r>
              <a:rPr lang="es-EC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(2000) </a:t>
            </a:r>
            <a:r>
              <a:rPr lang="es-EC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“</a:t>
            </a:r>
            <a:r>
              <a:rPr lang="es-EC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Samarkanda alto gramaje</a:t>
            </a:r>
            <a:r>
              <a:rPr lang="es-EC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” 38.317 </a:t>
            </a:r>
            <a:r>
              <a:rPr lang="es-EC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N 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8030" y="4851560"/>
            <a:ext cx="2890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&gt;Torres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(2000)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Samarkanda coloreado 70.664 N </a:t>
            </a:r>
            <a:endParaRPr lang="es-EC" sz="1600" dirty="0"/>
          </a:p>
        </p:txBody>
      </p:sp>
      <p:sp>
        <p:nvSpPr>
          <p:cNvPr id="49" name="Rectángulo 48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2077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5448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8"/>
            <a:ext cx="3809907" cy="35565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2"/>
            <a:ext cx="3809907" cy="35682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92830"/>
              </p:ext>
            </p:extLst>
          </p:nvPr>
        </p:nvGraphicFramePr>
        <p:xfrm>
          <a:off x="154588" y="908383"/>
          <a:ext cx="3534116" cy="1072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Ceniza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2,72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  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2,19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74823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Ceniza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3,33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1,88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60816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Ceniza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1,96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Rectángulo 21"/>
          <p:cNvSpPr/>
          <p:nvPr/>
        </p:nvSpPr>
        <p:spPr>
          <a:xfrm>
            <a:off x="5249422" y="280909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Cenizas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p:pic>
        <p:nvPicPr>
          <p:cNvPr id="12" name="Imagen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t="19788" r="18394" b="15222"/>
          <a:stretch/>
        </p:blipFill>
        <p:spPr bwMode="auto">
          <a:xfrm>
            <a:off x="611310" y="1992138"/>
            <a:ext cx="2626284" cy="233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19192" r="18938" b="15236"/>
          <a:stretch/>
        </p:blipFill>
        <p:spPr bwMode="auto">
          <a:xfrm>
            <a:off x="4695943" y="1998495"/>
            <a:ext cx="2724855" cy="233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9867" r="19565" b="16016"/>
          <a:stretch/>
        </p:blipFill>
        <p:spPr bwMode="auto">
          <a:xfrm>
            <a:off x="8671153" y="1992138"/>
            <a:ext cx="2444151" cy="23355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 de texto 28"/>
          <p:cNvSpPr txBox="1"/>
          <p:nvPr/>
        </p:nvSpPr>
        <p:spPr>
          <a:xfrm>
            <a:off x="991472" y="3354624"/>
            <a:ext cx="705823" cy="3307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2,72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29"/>
          <p:cNvSpPr txBox="1"/>
          <p:nvPr/>
        </p:nvSpPr>
        <p:spPr>
          <a:xfrm>
            <a:off x="1748275" y="3588362"/>
            <a:ext cx="671254" cy="32708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2,19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 de texto 30"/>
          <p:cNvSpPr txBox="1"/>
          <p:nvPr/>
        </p:nvSpPr>
        <p:spPr>
          <a:xfrm>
            <a:off x="2530750" y="3300506"/>
            <a:ext cx="678238" cy="4337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2,0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 de texto 28"/>
          <p:cNvSpPr txBox="1"/>
          <p:nvPr/>
        </p:nvSpPr>
        <p:spPr>
          <a:xfrm>
            <a:off x="5157034" y="3271370"/>
            <a:ext cx="705823" cy="3307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3,33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 de texto 29"/>
          <p:cNvSpPr txBox="1"/>
          <p:nvPr/>
        </p:nvSpPr>
        <p:spPr>
          <a:xfrm>
            <a:off x="5722744" y="3300506"/>
            <a:ext cx="671254" cy="32708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1,69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 de texto 30"/>
          <p:cNvSpPr txBox="1"/>
          <p:nvPr/>
        </p:nvSpPr>
        <p:spPr>
          <a:xfrm>
            <a:off x="6498926" y="3193882"/>
            <a:ext cx="678238" cy="4337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1,88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 de texto 28"/>
          <p:cNvSpPr txBox="1"/>
          <p:nvPr/>
        </p:nvSpPr>
        <p:spPr>
          <a:xfrm>
            <a:off x="10039443" y="3193882"/>
            <a:ext cx="705823" cy="3307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1,96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 de texto 30"/>
          <p:cNvSpPr txBox="1"/>
          <p:nvPr/>
        </p:nvSpPr>
        <p:spPr>
          <a:xfrm>
            <a:off x="8951535" y="2949421"/>
            <a:ext cx="678238" cy="4337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2,64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70203" y="1158427"/>
            <a:ext cx="980354" cy="78977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5697963" y="1202674"/>
            <a:ext cx="980354" cy="269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9624354" y="1118610"/>
            <a:ext cx="980354" cy="78977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3705116" y="5020848"/>
            <a:ext cx="4966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s-EC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Ricoh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(2013)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papeles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sin recubrimiento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% o menor. </a:t>
            </a:r>
            <a:endParaRPr lang="es-EC" sz="1600" dirty="0"/>
          </a:p>
        </p:txBody>
      </p:sp>
      <p:sp>
        <p:nvSpPr>
          <p:cNvPr id="28" name="Rectángulo 27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2897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43966" y="137365"/>
            <a:ext cx="5177520" cy="646407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41" y="1277255"/>
            <a:ext cx="2273776" cy="14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7" y="753013"/>
            <a:ext cx="2266821" cy="15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35458" y="2264228"/>
            <a:ext cx="11528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</a:rPr>
              <a:t>(Greenpeace, 2006)</a:t>
            </a:r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sz="900" dirty="0"/>
          </a:p>
        </p:txBody>
      </p:sp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03" y="991141"/>
            <a:ext cx="1781876" cy="17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8364" r="14571" b="10090"/>
          <a:stretch/>
        </p:blipFill>
        <p:spPr bwMode="auto">
          <a:xfrm rot="18620405">
            <a:off x="6136292" y="2320886"/>
            <a:ext cx="1126170" cy="7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362035" y="877145"/>
            <a:ext cx="942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10% </a:t>
            </a:r>
            <a:endParaRPr lang="es-EC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5137358" y="2787248"/>
            <a:ext cx="8386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Jeproll</a:t>
            </a:r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, 2009</a:t>
            </a:r>
            <a:r>
              <a:rPr lang="es-EC" sz="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s-EC" sz="800" dirty="0"/>
          </a:p>
        </p:txBody>
      </p:sp>
      <p:sp>
        <p:nvSpPr>
          <p:cNvPr id="10" name="Rectángulo 9"/>
          <p:cNvSpPr/>
          <p:nvPr/>
        </p:nvSpPr>
        <p:spPr>
          <a:xfrm>
            <a:off x="7761050" y="1066312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224 137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7959752" y="1319961"/>
            <a:ext cx="9300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</a:rPr>
              <a:t>RETEMA (2016) </a:t>
            </a:r>
            <a:endParaRPr lang="es-EC" sz="800" dirty="0"/>
          </a:p>
        </p:txBody>
      </p:sp>
      <p:sp>
        <p:nvSpPr>
          <p:cNvPr id="29" name="Flecha derecha 28"/>
          <p:cNvSpPr/>
          <p:nvPr/>
        </p:nvSpPr>
        <p:spPr>
          <a:xfrm>
            <a:off x="7949772" y="1609244"/>
            <a:ext cx="583844" cy="49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50" name="Picture 2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340" y="932019"/>
            <a:ext cx="2409231" cy="18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11320866" y="593968"/>
            <a:ext cx="9092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</a:rPr>
              <a:t>Palmira (2017) </a:t>
            </a:r>
            <a:endParaRPr lang="es-EC" sz="900" dirty="0"/>
          </a:p>
        </p:txBody>
      </p:sp>
      <p:sp>
        <p:nvSpPr>
          <p:cNvPr id="26" name="Rectángulo 25"/>
          <p:cNvSpPr/>
          <p:nvPr/>
        </p:nvSpPr>
        <p:spPr>
          <a:xfrm>
            <a:off x="9625828" y="2886577"/>
            <a:ext cx="1584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220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 de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residuos</a:t>
            </a:r>
            <a:endParaRPr lang="es-EC" sz="1600" dirty="0"/>
          </a:p>
        </p:txBody>
      </p:sp>
      <p:sp>
        <p:nvSpPr>
          <p:cNvPr id="27" name="Rectángulo 26"/>
          <p:cNvSpPr/>
          <p:nvPr/>
        </p:nvSpPr>
        <p:spPr>
          <a:xfrm>
            <a:off x="9851851" y="2676884"/>
            <a:ext cx="113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por cada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</a:t>
            </a:r>
            <a:endParaRPr lang="es-EC" sz="16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r="28787"/>
          <a:stretch/>
        </p:blipFill>
        <p:spPr>
          <a:xfrm rot="5400000">
            <a:off x="5633300" y="3852768"/>
            <a:ext cx="2132154" cy="20322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1101" y="5103083"/>
            <a:ext cx="2354106" cy="1324185"/>
          </a:xfrm>
          <a:prstGeom prst="rect">
            <a:avLst/>
          </a:prstGeom>
        </p:spPr>
      </p:pic>
      <p:pic>
        <p:nvPicPr>
          <p:cNvPr id="31" name="Picture 6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95" y="3552526"/>
            <a:ext cx="1464036" cy="15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/>
          <p:cNvSpPr/>
          <p:nvPr/>
        </p:nvSpPr>
        <p:spPr>
          <a:xfrm>
            <a:off x="482595" y="6385221"/>
            <a:ext cx="2783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95% </a:t>
            </a: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son aprovechados </a:t>
            </a:r>
            <a:endParaRPr lang="es-EC" sz="1600" b="1" dirty="0"/>
          </a:p>
        </p:txBody>
      </p:sp>
      <p:sp>
        <p:nvSpPr>
          <p:cNvPr id="33" name="Rectángulo 32"/>
          <p:cNvSpPr/>
          <p:nvPr/>
        </p:nvSpPr>
        <p:spPr>
          <a:xfrm>
            <a:off x="2213748" y="6595238"/>
            <a:ext cx="896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(Reinoso, 2009). </a:t>
            </a:r>
            <a:endParaRPr lang="es-EC" sz="8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18372"/>
          <a:stretch/>
        </p:blipFill>
        <p:spPr>
          <a:xfrm rot="5400000">
            <a:off x="374388" y="3613668"/>
            <a:ext cx="1595191" cy="1460588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3837338" y="4515927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61,1% de celulosa</a:t>
            </a:r>
            <a:endParaRPr lang="es-EC" sz="1600" dirty="0"/>
          </a:p>
        </p:txBody>
      </p:sp>
      <p:sp>
        <p:nvSpPr>
          <p:cNvPr id="37" name="Flecha derecha 36"/>
          <p:cNvSpPr/>
          <p:nvPr/>
        </p:nvSpPr>
        <p:spPr>
          <a:xfrm>
            <a:off x="4292472" y="4817077"/>
            <a:ext cx="582470" cy="49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/>
          <p:cNvSpPr/>
          <p:nvPr/>
        </p:nvSpPr>
        <p:spPr>
          <a:xfrm>
            <a:off x="5265815" y="5930229"/>
            <a:ext cx="3100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descomposición abierta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sin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control </a:t>
            </a:r>
            <a:endParaRPr lang="es-EC" sz="1600" dirty="0"/>
          </a:p>
        </p:txBody>
      </p:sp>
      <p:sp>
        <p:nvSpPr>
          <p:cNvPr id="39" name="Rectángulo 38"/>
          <p:cNvSpPr/>
          <p:nvPr/>
        </p:nvSpPr>
        <p:spPr>
          <a:xfrm>
            <a:off x="6174821" y="6196436"/>
            <a:ext cx="896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(Reinoso, 2009). </a:t>
            </a:r>
            <a:endParaRPr lang="es-EC" sz="800" dirty="0"/>
          </a:p>
        </p:txBody>
      </p:sp>
      <p:sp>
        <p:nvSpPr>
          <p:cNvPr id="40" name="Rectángulo 39"/>
          <p:cNvSpPr/>
          <p:nvPr/>
        </p:nvSpPr>
        <p:spPr>
          <a:xfrm>
            <a:off x="3970398" y="5314282"/>
            <a:ext cx="1107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</a:rPr>
              <a:t>(Calle Estrada, 2014)</a:t>
            </a:r>
            <a:r>
              <a:rPr lang="es-E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sz="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21390"/>
          <a:stretch/>
        </p:blipFill>
        <p:spPr>
          <a:xfrm rot="5400000">
            <a:off x="9112001" y="3750152"/>
            <a:ext cx="2717355" cy="2390658"/>
          </a:xfrm>
          <a:prstGeom prst="rect">
            <a:avLst/>
          </a:prstGeom>
        </p:spPr>
      </p:pic>
      <p:sp>
        <p:nvSpPr>
          <p:cNvPr id="42" name="Flecha derecha 41"/>
          <p:cNvSpPr/>
          <p:nvPr/>
        </p:nvSpPr>
        <p:spPr>
          <a:xfrm>
            <a:off x="8305187" y="4707762"/>
            <a:ext cx="582470" cy="49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42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5923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7"/>
            <a:ext cx="3809907" cy="360408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1"/>
            <a:ext cx="3809907" cy="36157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2961"/>
              </p:ext>
            </p:extLst>
          </p:nvPr>
        </p:nvGraphicFramePr>
        <p:xfrm>
          <a:off x="154588" y="908383"/>
          <a:ext cx="3534116" cy="1072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5,72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5,77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6626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5,74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52002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6020137" y="266879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pH </a:t>
            </a:r>
            <a:endParaRPr lang="es-EC" sz="24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564572" y="1945005"/>
            <a:ext cx="2796146" cy="2389489"/>
            <a:chOff x="0" y="0"/>
            <a:chExt cx="3176905" cy="290258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7" t="18670" r="18995" b="15986"/>
            <a:stretch/>
          </p:blipFill>
          <p:spPr bwMode="auto">
            <a:xfrm>
              <a:off x="0" y="0"/>
              <a:ext cx="3176905" cy="2902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" name="Grupo 14"/>
            <p:cNvGrpSpPr/>
            <p:nvPr/>
          </p:nvGrpSpPr>
          <p:grpSpPr>
            <a:xfrm>
              <a:off x="394785" y="1181665"/>
              <a:ext cx="2501385" cy="470484"/>
              <a:chOff x="-264434" y="-126140"/>
              <a:chExt cx="2501385" cy="470484"/>
            </a:xfrm>
          </p:grpSpPr>
          <p:sp>
            <p:nvSpPr>
              <p:cNvPr id="16" name="Cuadro de texto 37"/>
              <p:cNvSpPr txBox="1"/>
              <p:nvPr/>
            </p:nvSpPr>
            <p:spPr>
              <a:xfrm>
                <a:off x="-264434" y="5517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5,60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38"/>
              <p:cNvSpPr txBox="1"/>
              <p:nvPr/>
            </p:nvSpPr>
            <p:spPr>
              <a:xfrm>
                <a:off x="821086" y="95424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5,77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39"/>
              <p:cNvSpPr txBox="1"/>
              <p:nvPr/>
            </p:nvSpPr>
            <p:spPr>
              <a:xfrm>
                <a:off x="1726411" y="-126140"/>
                <a:ext cx="510540" cy="2489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5,72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upo 18"/>
          <p:cNvGrpSpPr/>
          <p:nvPr/>
        </p:nvGrpSpPr>
        <p:grpSpPr>
          <a:xfrm>
            <a:off x="4786001" y="1989357"/>
            <a:ext cx="2692035" cy="2442561"/>
            <a:chOff x="0" y="0"/>
            <a:chExt cx="2798445" cy="2432685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7" t="18587" r="18483" b="16078"/>
            <a:stretch/>
          </p:blipFill>
          <p:spPr bwMode="auto">
            <a:xfrm>
              <a:off x="0" y="0"/>
              <a:ext cx="2798445" cy="2432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1" name="Grupo 20"/>
            <p:cNvGrpSpPr/>
            <p:nvPr/>
          </p:nvGrpSpPr>
          <p:grpSpPr>
            <a:xfrm>
              <a:off x="327188" y="840999"/>
              <a:ext cx="2251453" cy="671569"/>
              <a:chOff x="-329010" y="-461673"/>
              <a:chExt cx="3904143" cy="983050"/>
            </a:xfrm>
          </p:grpSpPr>
          <p:sp>
            <p:nvSpPr>
              <p:cNvPr id="23" name="Cuadro de texto 97"/>
              <p:cNvSpPr txBox="1"/>
              <p:nvPr/>
            </p:nvSpPr>
            <p:spPr>
              <a:xfrm>
                <a:off x="-329010" y="163295"/>
                <a:ext cx="800624" cy="35808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5,55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Cuadro de texto 98"/>
              <p:cNvSpPr txBox="1"/>
              <p:nvPr/>
            </p:nvSpPr>
            <p:spPr>
              <a:xfrm>
                <a:off x="888865" y="-318344"/>
                <a:ext cx="947790" cy="38422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5,74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Cuadro de texto 99"/>
              <p:cNvSpPr txBox="1"/>
              <p:nvPr/>
            </p:nvSpPr>
            <p:spPr>
              <a:xfrm>
                <a:off x="2462317" y="-461673"/>
                <a:ext cx="1112816" cy="44441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5,80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2" name="Imagen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8143" r="19329" b="15955"/>
          <a:stretch/>
        </p:blipFill>
        <p:spPr bwMode="auto">
          <a:xfrm>
            <a:off x="8714061" y="1858459"/>
            <a:ext cx="2591248" cy="24760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adro de texto 98"/>
          <p:cNvSpPr txBox="1"/>
          <p:nvPr/>
        </p:nvSpPr>
        <p:spPr>
          <a:xfrm>
            <a:off x="9296104" y="2962907"/>
            <a:ext cx="431225" cy="2158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5,70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 de texto 98"/>
          <p:cNvSpPr txBox="1"/>
          <p:nvPr/>
        </p:nvSpPr>
        <p:spPr>
          <a:xfrm>
            <a:off x="10398530" y="2941620"/>
            <a:ext cx="431225" cy="2158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5,70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757663" y="1403769"/>
            <a:ext cx="980354" cy="5412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5632101" y="1468424"/>
            <a:ext cx="980354" cy="5412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9547385" y="1170314"/>
            <a:ext cx="980354" cy="6368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4993464" y="4867792"/>
            <a:ext cx="3720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 ISO 11108: pH 7,5 -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10,0 </a:t>
            </a:r>
            <a:endParaRPr lang="es-EC" sz="1600" dirty="0"/>
          </a:p>
        </p:txBody>
      </p:sp>
      <p:sp>
        <p:nvSpPr>
          <p:cNvPr id="3" name="Rectángulo 2"/>
          <p:cNvSpPr/>
          <p:nvPr/>
        </p:nvSpPr>
        <p:spPr>
          <a:xfrm>
            <a:off x="5347334" y="5354341"/>
            <a:ext cx="1896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MEJÍA (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2000) pH&lt;5</a:t>
            </a:r>
            <a:endParaRPr lang="es-EC" sz="1600" dirty="0"/>
          </a:p>
        </p:txBody>
      </p:sp>
      <p:sp>
        <p:nvSpPr>
          <p:cNvPr id="5" name="Rectángulo 4"/>
          <p:cNvSpPr/>
          <p:nvPr/>
        </p:nvSpPr>
        <p:spPr>
          <a:xfrm>
            <a:off x="5107687" y="5810113"/>
            <a:ext cx="249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agentes alcalinos o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neutros. </a:t>
            </a:r>
            <a:endParaRPr lang="es-EC" sz="1600" dirty="0"/>
          </a:p>
        </p:txBody>
      </p:sp>
      <p:sp>
        <p:nvSpPr>
          <p:cNvPr id="31" name="Rectángulo 30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9558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5567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7"/>
            <a:ext cx="3809907" cy="356845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96667"/>
            <a:ext cx="3809907" cy="356845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86513"/>
              </p:ext>
            </p:extLst>
          </p:nvPr>
        </p:nvGraphicFramePr>
        <p:xfrm>
          <a:off x="154588" y="908383"/>
          <a:ext cx="3534116" cy="1072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10,25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9,51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56011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9,12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9,94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12370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9,58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9,79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Rectángulo 27"/>
          <p:cNvSpPr/>
          <p:nvPr/>
        </p:nvSpPr>
        <p:spPr>
          <a:xfrm>
            <a:off x="4815124" y="275402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Humedad </a:t>
            </a:r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p:pic>
        <p:nvPicPr>
          <p:cNvPr id="22" name="Imagen 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9455" r="17287" b="15078"/>
          <a:stretch/>
        </p:blipFill>
        <p:spPr bwMode="auto">
          <a:xfrm>
            <a:off x="443724" y="1954334"/>
            <a:ext cx="2800644" cy="236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18886" r="18842" b="15031"/>
          <a:stretch/>
        </p:blipFill>
        <p:spPr bwMode="auto">
          <a:xfrm>
            <a:off x="4709283" y="1954334"/>
            <a:ext cx="2659831" cy="236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19396" r="17477" b="15164"/>
          <a:stretch/>
        </p:blipFill>
        <p:spPr bwMode="auto">
          <a:xfrm>
            <a:off x="8855967" y="1924038"/>
            <a:ext cx="2627473" cy="236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95511" y="2457248"/>
            <a:ext cx="5020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10,25</a:t>
            </a:r>
            <a:endParaRPr lang="es-EC" sz="1100" b="1" dirty="0"/>
          </a:p>
        </p:txBody>
      </p:sp>
      <p:sp>
        <p:nvSpPr>
          <p:cNvPr id="3" name="Rectángulo 2"/>
          <p:cNvSpPr/>
          <p:nvPr/>
        </p:nvSpPr>
        <p:spPr>
          <a:xfrm>
            <a:off x="2443962" y="2652768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9,51</a:t>
            </a:r>
            <a:endParaRPr lang="es-EC" sz="1100" b="1" dirty="0"/>
          </a:p>
        </p:txBody>
      </p:sp>
      <p:sp>
        <p:nvSpPr>
          <p:cNvPr id="27" name="Rectángulo 26"/>
          <p:cNvSpPr/>
          <p:nvPr/>
        </p:nvSpPr>
        <p:spPr>
          <a:xfrm>
            <a:off x="1844046" y="2608060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9,30</a:t>
            </a:r>
            <a:endParaRPr lang="es-EC" sz="1100" b="1" dirty="0"/>
          </a:p>
        </p:txBody>
      </p:sp>
      <p:sp>
        <p:nvSpPr>
          <p:cNvPr id="36" name="Rectángulo 35"/>
          <p:cNvSpPr/>
          <p:nvPr/>
        </p:nvSpPr>
        <p:spPr>
          <a:xfrm>
            <a:off x="5173294" y="3096313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9,12</a:t>
            </a:r>
            <a:endParaRPr lang="es-EC" sz="1100" b="1" dirty="0"/>
          </a:p>
        </p:txBody>
      </p:sp>
      <p:sp>
        <p:nvSpPr>
          <p:cNvPr id="37" name="Rectángulo 36"/>
          <p:cNvSpPr/>
          <p:nvPr/>
        </p:nvSpPr>
        <p:spPr>
          <a:xfrm>
            <a:off x="5890899" y="2571334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10,0</a:t>
            </a:r>
            <a:endParaRPr lang="es-EC" sz="1100" b="1" dirty="0"/>
          </a:p>
        </p:txBody>
      </p:sp>
      <p:sp>
        <p:nvSpPr>
          <p:cNvPr id="38" name="Rectángulo 37"/>
          <p:cNvSpPr/>
          <p:nvPr/>
        </p:nvSpPr>
        <p:spPr>
          <a:xfrm>
            <a:off x="6630006" y="2568637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9,94</a:t>
            </a:r>
            <a:endParaRPr lang="es-EC" sz="1100" b="1" dirty="0"/>
          </a:p>
        </p:txBody>
      </p:sp>
      <p:sp>
        <p:nvSpPr>
          <p:cNvPr id="39" name="Rectángulo 38"/>
          <p:cNvSpPr/>
          <p:nvPr/>
        </p:nvSpPr>
        <p:spPr>
          <a:xfrm>
            <a:off x="9458985" y="2588053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9,58</a:t>
            </a:r>
            <a:endParaRPr lang="es-EC" sz="1100" b="1" dirty="0"/>
          </a:p>
        </p:txBody>
      </p:sp>
      <p:sp>
        <p:nvSpPr>
          <p:cNvPr id="45" name="Rectángulo 44"/>
          <p:cNvSpPr/>
          <p:nvPr/>
        </p:nvSpPr>
        <p:spPr>
          <a:xfrm>
            <a:off x="10493531" y="2575586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9,79</a:t>
            </a:r>
            <a:endParaRPr lang="es-EC" sz="1100" b="1" dirty="0"/>
          </a:p>
        </p:txBody>
      </p:sp>
      <p:sp>
        <p:nvSpPr>
          <p:cNvPr id="46" name="Rectángulo 45"/>
          <p:cNvSpPr/>
          <p:nvPr/>
        </p:nvSpPr>
        <p:spPr>
          <a:xfrm>
            <a:off x="9547385" y="1170314"/>
            <a:ext cx="980354" cy="6368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/>
          <p:cNvSpPr/>
          <p:nvPr/>
        </p:nvSpPr>
        <p:spPr>
          <a:xfrm>
            <a:off x="5616486" y="1237654"/>
            <a:ext cx="980354" cy="7166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ángulo 47"/>
          <p:cNvSpPr/>
          <p:nvPr/>
        </p:nvSpPr>
        <p:spPr>
          <a:xfrm>
            <a:off x="1679372" y="1155112"/>
            <a:ext cx="980354" cy="79922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4321114" y="505062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NTE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INEN 2904:2015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%-8%, </a:t>
            </a:r>
            <a:endParaRPr lang="es-EC" sz="1600" dirty="0"/>
          </a:p>
        </p:txBody>
      </p:sp>
      <p:sp>
        <p:nvSpPr>
          <p:cNvPr id="49" name="Rectángulo 48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9786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8437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7"/>
            <a:ext cx="3809907" cy="385544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1"/>
            <a:ext cx="3809907" cy="38671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716941"/>
              </p:ext>
            </p:extLst>
          </p:nvPr>
        </p:nvGraphicFramePr>
        <p:xfrm>
          <a:off x="154588" y="908383"/>
          <a:ext cx="3534116" cy="10391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Fibra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61,37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68,47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70005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Fibra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63,44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69,61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63,77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33600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Fibra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59,74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71,48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Rectángulo 27"/>
          <p:cNvSpPr/>
          <p:nvPr/>
        </p:nvSpPr>
        <p:spPr>
          <a:xfrm>
            <a:off x="4815124" y="275402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Fibra </a:t>
            </a:r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(%) </a:t>
            </a:r>
            <a:endParaRPr lang="es-EC" sz="24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8597422" y="1840676"/>
            <a:ext cx="2921643" cy="2609526"/>
            <a:chOff x="0" y="0"/>
            <a:chExt cx="2615565" cy="226568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t="18343" r="18853" b="15596"/>
            <a:stretch/>
          </p:blipFill>
          <p:spPr bwMode="auto">
            <a:xfrm>
              <a:off x="0" y="0"/>
              <a:ext cx="2615565" cy="2265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" name="Grupo 14"/>
            <p:cNvGrpSpPr/>
            <p:nvPr/>
          </p:nvGrpSpPr>
          <p:grpSpPr>
            <a:xfrm>
              <a:off x="636104" y="396932"/>
              <a:ext cx="1979461" cy="544975"/>
              <a:chOff x="-53617" y="-585652"/>
              <a:chExt cx="3296112" cy="1084962"/>
            </a:xfrm>
          </p:grpSpPr>
          <p:sp>
            <p:nvSpPr>
              <p:cNvPr id="16" name="Cuadro de texto 136"/>
              <p:cNvSpPr txBox="1"/>
              <p:nvPr/>
            </p:nvSpPr>
            <p:spPr>
              <a:xfrm>
                <a:off x="-53617" y="25184"/>
                <a:ext cx="1125413" cy="4741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59,74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37"/>
              <p:cNvSpPr txBox="1"/>
              <p:nvPr/>
            </p:nvSpPr>
            <p:spPr>
              <a:xfrm>
                <a:off x="2164920" y="-585652"/>
                <a:ext cx="1077575" cy="56987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71,48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Imagen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9288" r="18997" b="15806"/>
          <a:stretch/>
        </p:blipFill>
        <p:spPr bwMode="auto">
          <a:xfrm>
            <a:off x="585986" y="1941814"/>
            <a:ext cx="2931181" cy="250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19619" r="19652" b="16076"/>
          <a:stretch/>
        </p:blipFill>
        <p:spPr bwMode="auto">
          <a:xfrm>
            <a:off x="4641361" y="1941814"/>
            <a:ext cx="2784750" cy="25083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 de texto 136"/>
          <p:cNvSpPr txBox="1"/>
          <p:nvPr/>
        </p:nvSpPr>
        <p:spPr>
          <a:xfrm>
            <a:off x="4889329" y="2488663"/>
            <a:ext cx="715296" cy="2568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63,44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 de texto 136"/>
          <p:cNvSpPr txBox="1"/>
          <p:nvPr/>
        </p:nvSpPr>
        <p:spPr>
          <a:xfrm>
            <a:off x="5909140" y="2309654"/>
            <a:ext cx="715296" cy="2568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69,61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136"/>
          <p:cNvSpPr txBox="1"/>
          <p:nvPr/>
        </p:nvSpPr>
        <p:spPr>
          <a:xfrm>
            <a:off x="6879203" y="2349913"/>
            <a:ext cx="715296" cy="2568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63,77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 de texto 136"/>
          <p:cNvSpPr txBox="1"/>
          <p:nvPr/>
        </p:nvSpPr>
        <p:spPr>
          <a:xfrm>
            <a:off x="839661" y="2449415"/>
            <a:ext cx="715296" cy="2568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61,37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 de texto 136"/>
          <p:cNvSpPr txBox="1"/>
          <p:nvPr/>
        </p:nvSpPr>
        <p:spPr>
          <a:xfrm>
            <a:off x="1732440" y="2449415"/>
            <a:ext cx="715296" cy="2568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67,0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uadro de texto 136"/>
          <p:cNvSpPr txBox="1"/>
          <p:nvPr/>
        </p:nvSpPr>
        <p:spPr>
          <a:xfrm>
            <a:off x="2522296" y="2334282"/>
            <a:ext cx="715296" cy="2568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68,47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88851" y="51198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&lt;Gonzales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(2010). papel y cartón Kraft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80%</a:t>
            </a:r>
            <a:endParaRPr lang="es-EC" sz="1600" dirty="0"/>
          </a:p>
        </p:txBody>
      </p:sp>
      <p:sp>
        <p:nvSpPr>
          <p:cNvPr id="31" name="Rectángulo 30"/>
          <p:cNvSpPr/>
          <p:nvPr/>
        </p:nvSpPr>
        <p:spPr>
          <a:xfrm>
            <a:off x="1679372" y="1155112"/>
            <a:ext cx="980354" cy="79922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5655627" y="1155112"/>
            <a:ext cx="980354" cy="79922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9685186" y="1531917"/>
            <a:ext cx="980354" cy="3087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1990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5923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7"/>
            <a:ext cx="3809907" cy="360408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1"/>
            <a:ext cx="3809907" cy="36157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84717"/>
              </p:ext>
            </p:extLst>
          </p:nvPr>
        </p:nvGraphicFramePr>
        <p:xfrm>
          <a:off x="154588" y="908383"/>
          <a:ext cx="3534116" cy="10510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3,59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4,26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4,25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76984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3,42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4,07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68374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3,16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4,90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Rectángulo 29"/>
          <p:cNvSpPr/>
          <p:nvPr/>
        </p:nvSpPr>
        <p:spPr>
          <a:xfrm>
            <a:off x="5051836" y="299588"/>
            <a:ext cx="227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Color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del papel </a:t>
            </a:r>
            <a:endParaRPr lang="es-EC" sz="24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567682" y="1927253"/>
            <a:ext cx="2952633" cy="2465107"/>
            <a:chOff x="0" y="0"/>
            <a:chExt cx="3256280" cy="2880995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0" t="18956" r="18206" b="15231"/>
            <a:stretch/>
          </p:blipFill>
          <p:spPr bwMode="auto">
            <a:xfrm>
              <a:off x="0" y="0"/>
              <a:ext cx="3256280" cy="28809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2" name="Grupo 31"/>
            <p:cNvGrpSpPr/>
            <p:nvPr/>
          </p:nvGrpSpPr>
          <p:grpSpPr>
            <a:xfrm>
              <a:off x="535136" y="586917"/>
              <a:ext cx="2314761" cy="569986"/>
              <a:chOff x="24773" y="-167994"/>
              <a:chExt cx="2314761" cy="569986"/>
            </a:xfrm>
          </p:grpSpPr>
          <p:sp>
            <p:nvSpPr>
              <p:cNvPr id="33" name="Cuadro de texto 48"/>
              <p:cNvSpPr txBox="1"/>
              <p:nvPr/>
            </p:nvSpPr>
            <p:spPr>
              <a:xfrm>
                <a:off x="24773" y="51507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3,59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Cuadro de texto 49"/>
              <p:cNvSpPr txBox="1"/>
              <p:nvPr/>
            </p:nvSpPr>
            <p:spPr>
              <a:xfrm>
                <a:off x="935665" y="153072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4,25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Cuadro de texto 50"/>
              <p:cNvSpPr txBox="1"/>
              <p:nvPr/>
            </p:nvSpPr>
            <p:spPr>
              <a:xfrm>
                <a:off x="1828994" y="-167994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4,26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4509514" y="1927252"/>
            <a:ext cx="2814932" cy="2465107"/>
            <a:chOff x="0" y="0"/>
            <a:chExt cx="2483485" cy="2258060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5" t="18685" r="19629" b="16191"/>
            <a:stretch/>
          </p:blipFill>
          <p:spPr bwMode="auto">
            <a:xfrm>
              <a:off x="0" y="0"/>
              <a:ext cx="2483485" cy="22580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8" name="Grupo 37"/>
            <p:cNvGrpSpPr/>
            <p:nvPr/>
          </p:nvGrpSpPr>
          <p:grpSpPr>
            <a:xfrm>
              <a:off x="353520" y="453225"/>
              <a:ext cx="1952359" cy="530870"/>
              <a:chOff x="-112175" y="-98377"/>
              <a:chExt cx="3945422" cy="849110"/>
            </a:xfrm>
          </p:grpSpPr>
          <p:sp>
            <p:nvSpPr>
              <p:cNvPr id="39" name="Cuadro de texto 104"/>
              <p:cNvSpPr txBox="1"/>
              <p:nvPr/>
            </p:nvSpPr>
            <p:spPr>
              <a:xfrm>
                <a:off x="-112175" y="321877"/>
                <a:ext cx="933254" cy="4288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3,42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Cuadro de texto 105"/>
              <p:cNvSpPr txBox="1"/>
              <p:nvPr/>
            </p:nvSpPr>
            <p:spPr>
              <a:xfrm>
                <a:off x="1391990" y="-98377"/>
                <a:ext cx="1027239" cy="3946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4,07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Cuadro de texto 106"/>
              <p:cNvSpPr txBox="1"/>
              <p:nvPr/>
            </p:nvSpPr>
            <p:spPr>
              <a:xfrm>
                <a:off x="2849471" y="87249"/>
                <a:ext cx="983776" cy="4884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4,60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Grupo 41"/>
          <p:cNvGrpSpPr/>
          <p:nvPr/>
        </p:nvGrpSpPr>
        <p:grpSpPr>
          <a:xfrm>
            <a:off x="8568808" y="1927252"/>
            <a:ext cx="2724626" cy="2465107"/>
            <a:chOff x="0" y="0"/>
            <a:chExt cx="2507615" cy="2186305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2" t="18685" r="18885" b="15908"/>
            <a:stretch/>
          </p:blipFill>
          <p:spPr bwMode="auto">
            <a:xfrm>
              <a:off x="0" y="0"/>
              <a:ext cx="2507615" cy="21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4" name="Grupo 43"/>
            <p:cNvGrpSpPr/>
            <p:nvPr/>
          </p:nvGrpSpPr>
          <p:grpSpPr>
            <a:xfrm>
              <a:off x="602929" y="246490"/>
              <a:ext cx="1525662" cy="802480"/>
              <a:chOff x="175352" y="-2055628"/>
              <a:chExt cx="3424927" cy="2117351"/>
            </a:xfrm>
          </p:grpSpPr>
          <p:sp>
            <p:nvSpPr>
              <p:cNvPr id="45" name="Cuadro de texto 197"/>
              <p:cNvSpPr txBox="1"/>
              <p:nvPr/>
            </p:nvSpPr>
            <p:spPr>
              <a:xfrm>
                <a:off x="175352" y="-667094"/>
                <a:ext cx="1522778" cy="72881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3,16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Cuadro de texto 198"/>
              <p:cNvSpPr txBox="1"/>
              <p:nvPr/>
            </p:nvSpPr>
            <p:spPr>
              <a:xfrm>
                <a:off x="2522704" y="-2055628"/>
                <a:ext cx="1077575" cy="56987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4,90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Rectángulo 46"/>
          <p:cNvSpPr/>
          <p:nvPr/>
        </p:nvSpPr>
        <p:spPr>
          <a:xfrm>
            <a:off x="1708541" y="1396107"/>
            <a:ext cx="980354" cy="531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ángulo 47"/>
          <p:cNvSpPr/>
          <p:nvPr/>
        </p:nvSpPr>
        <p:spPr>
          <a:xfrm>
            <a:off x="5684796" y="1698171"/>
            <a:ext cx="980354" cy="2580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Rectángulo 48"/>
          <p:cNvSpPr/>
          <p:nvPr/>
        </p:nvSpPr>
        <p:spPr>
          <a:xfrm>
            <a:off x="9676259" y="1516171"/>
            <a:ext cx="980354" cy="2580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775061" y="5610276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Ligeramente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Beige Perla </a:t>
            </a:r>
            <a:endParaRPr lang="es-EC" sz="1600" dirty="0"/>
          </a:p>
        </p:txBody>
      </p:sp>
      <p:sp>
        <p:nvSpPr>
          <p:cNvPr id="52" name="Rectángulo 51"/>
          <p:cNvSpPr/>
          <p:nvPr/>
        </p:nvSpPr>
        <p:spPr>
          <a:xfrm>
            <a:off x="775061" y="5120896"/>
            <a:ext cx="2274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Ligeramente Arena Claro</a:t>
            </a:r>
            <a:endParaRPr lang="es-EC" sz="1600" dirty="0"/>
          </a:p>
        </p:txBody>
      </p:sp>
      <p:sp>
        <p:nvSpPr>
          <p:cNvPr id="53" name="Rectángulo 52"/>
          <p:cNvSpPr/>
          <p:nvPr/>
        </p:nvSpPr>
        <p:spPr>
          <a:xfrm>
            <a:off x="4786572" y="5706191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Ligeramente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Beige Perla </a:t>
            </a:r>
            <a:endParaRPr lang="es-EC" sz="1600" dirty="0"/>
          </a:p>
        </p:txBody>
      </p:sp>
      <p:sp>
        <p:nvSpPr>
          <p:cNvPr id="54" name="Rectángulo 53"/>
          <p:cNvSpPr/>
          <p:nvPr/>
        </p:nvSpPr>
        <p:spPr>
          <a:xfrm>
            <a:off x="4786572" y="5216811"/>
            <a:ext cx="2274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Ligeramente Arena Claro</a:t>
            </a:r>
            <a:endParaRPr lang="es-EC" sz="1600" dirty="0"/>
          </a:p>
        </p:txBody>
      </p:sp>
      <p:sp>
        <p:nvSpPr>
          <p:cNvPr id="55" name="Rectángulo 54"/>
          <p:cNvSpPr/>
          <p:nvPr/>
        </p:nvSpPr>
        <p:spPr>
          <a:xfrm>
            <a:off x="4645620" y="6238784"/>
            <a:ext cx="3368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MOHAPATRA (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2010) lignina</a:t>
            </a:r>
            <a:endParaRPr lang="es-EC" sz="1600" dirty="0"/>
          </a:p>
        </p:txBody>
      </p:sp>
      <p:sp>
        <p:nvSpPr>
          <p:cNvPr id="56" name="Rectángulo 55"/>
          <p:cNvSpPr/>
          <p:nvPr/>
        </p:nvSpPr>
        <p:spPr>
          <a:xfrm>
            <a:off x="8798083" y="5611703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Ligeramente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Beige Perla </a:t>
            </a:r>
            <a:endParaRPr lang="es-EC" sz="1600" dirty="0"/>
          </a:p>
        </p:txBody>
      </p:sp>
      <p:sp>
        <p:nvSpPr>
          <p:cNvPr id="57" name="Rectángulo 56"/>
          <p:cNvSpPr/>
          <p:nvPr/>
        </p:nvSpPr>
        <p:spPr>
          <a:xfrm>
            <a:off x="8798083" y="5122323"/>
            <a:ext cx="2274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Ligeramente Arena Claro</a:t>
            </a:r>
            <a:endParaRPr lang="es-EC" sz="1600" dirty="0"/>
          </a:p>
        </p:txBody>
      </p:sp>
      <p:sp>
        <p:nvSpPr>
          <p:cNvPr id="58" name="Rectángulo 57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12334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545" y="908384"/>
            <a:ext cx="3976255" cy="36042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83188" y="896668"/>
            <a:ext cx="3809907" cy="361595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261483" y="884952"/>
            <a:ext cx="3809907" cy="362767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09688"/>
              </p:ext>
            </p:extLst>
          </p:nvPr>
        </p:nvGraphicFramePr>
        <p:xfrm>
          <a:off x="154588" y="908383"/>
          <a:ext cx="3534116" cy="10391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1086"/>
                <a:gridCol w="1853030"/>
              </a:tblGrid>
              <a:tr h="23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Rugosidad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Barraganete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Maqueño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3,03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Dominico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3,31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22749"/>
              </p:ext>
            </p:extLst>
          </p:nvPr>
        </p:nvGraphicFramePr>
        <p:xfrm>
          <a:off x="4277821" y="908383"/>
          <a:ext cx="3162070" cy="1072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818"/>
                <a:gridCol w="1680252"/>
              </a:tblGrid>
              <a:tr h="3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Rugosidad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 (A)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3,21 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Pseudotallo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3,45 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92619"/>
              </p:ext>
            </p:extLst>
          </p:nvPr>
        </p:nvGraphicFramePr>
        <p:xfrm>
          <a:off x="8261483" y="884951"/>
          <a:ext cx="3552421" cy="9767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1823"/>
                <a:gridCol w="2060598"/>
              </a:tblGrid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Rugosidad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2,85 (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Reproceso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3,05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Rectángulo 29"/>
          <p:cNvSpPr/>
          <p:nvPr/>
        </p:nvSpPr>
        <p:spPr>
          <a:xfrm>
            <a:off x="5051836" y="299588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Rugosidad del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papel </a:t>
            </a:r>
            <a:endParaRPr lang="es-EC" sz="24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510473" y="1906924"/>
            <a:ext cx="2804263" cy="2434636"/>
            <a:chOff x="-6558" y="6635"/>
            <a:chExt cx="2567305" cy="2286000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7" t="18223" r="19586" b="15313"/>
            <a:stretch/>
          </p:blipFill>
          <p:spPr bwMode="auto">
            <a:xfrm>
              <a:off x="-6558" y="6635"/>
              <a:ext cx="2567305" cy="228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9" name="Grupo 28"/>
            <p:cNvGrpSpPr/>
            <p:nvPr/>
          </p:nvGrpSpPr>
          <p:grpSpPr>
            <a:xfrm>
              <a:off x="298811" y="749128"/>
              <a:ext cx="1956568" cy="600506"/>
              <a:chOff x="-179654" y="-207803"/>
              <a:chExt cx="1956568" cy="600506"/>
            </a:xfrm>
          </p:grpSpPr>
          <p:sp>
            <p:nvSpPr>
              <p:cNvPr id="47" name="Cuadro de texto 54"/>
              <p:cNvSpPr txBox="1"/>
              <p:nvPr/>
            </p:nvSpPr>
            <p:spPr>
              <a:xfrm>
                <a:off x="1266374" y="-58234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3,03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Cuadro de texto 55"/>
              <p:cNvSpPr txBox="1"/>
              <p:nvPr/>
            </p:nvSpPr>
            <p:spPr>
              <a:xfrm>
                <a:off x="-179654" y="143783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2,52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Cuadro de texto 56"/>
              <p:cNvSpPr txBox="1"/>
              <p:nvPr/>
            </p:nvSpPr>
            <p:spPr>
              <a:xfrm>
                <a:off x="543360" y="-207803"/>
                <a:ext cx="510540" cy="248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3,31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upo 49"/>
          <p:cNvGrpSpPr/>
          <p:nvPr/>
        </p:nvGrpSpPr>
        <p:grpSpPr>
          <a:xfrm>
            <a:off x="4607544" y="1983159"/>
            <a:ext cx="2819327" cy="2434636"/>
            <a:chOff x="0" y="0"/>
            <a:chExt cx="2623820" cy="2332355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6" t="18115" r="19646" b="16209"/>
            <a:stretch/>
          </p:blipFill>
          <p:spPr bwMode="auto">
            <a:xfrm>
              <a:off x="0" y="0"/>
              <a:ext cx="2623820" cy="23323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upo 51"/>
            <p:cNvGrpSpPr/>
            <p:nvPr/>
          </p:nvGrpSpPr>
          <p:grpSpPr>
            <a:xfrm>
              <a:off x="322168" y="607833"/>
              <a:ext cx="1996363" cy="1006111"/>
              <a:chOff x="-415184" y="-1772762"/>
              <a:chExt cx="4615663" cy="1969836"/>
            </a:xfrm>
          </p:grpSpPr>
          <p:sp>
            <p:nvSpPr>
              <p:cNvPr id="53" name="Cuadro de texto 110"/>
              <p:cNvSpPr txBox="1"/>
              <p:nvPr/>
            </p:nvSpPr>
            <p:spPr>
              <a:xfrm>
                <a:off x="-415184" y="-231783"/>
                <a:ext cx="933254" cy="4288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2,21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Cuadro de texto 111"/>
              <p:cNvSpPr txBox="1"/>
              <p:nvPr/>
            </p:nvSpPr>
            <p:spPr>
              <a:xfrm>
                <a:off x="1202620" y="-1191750"/>
                <a:ext cx="1027240" cy="3946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3,31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Cuadro de texto 112"/>
              <p:cNvSpPr txBox="1"/>
              <p:nvPr/>
            </p:nvSpPr>
            <p:spPr>
              <a:xfrm>
                <a:off x="2915098" y="-1772762"/>
                <a:ext cx="1285381" cy="5330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3,45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8605721" y="1889120"/>
            <a:ext cx="2770839" cy="2445373"/>
            <a:chOff x="0" y="0"/>
            <a:chExt cx="2241550" cy="1955800"/>
          </a:xfrm>
        </p:grpSpPr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6" t="17920" r="18561" b="15404"/>
            <a:stretch/>
          </p:blipFill>
          <p:spPr bwMode="auto">
            <a:xfrm>
              <a:off x="0" y="0"/>
              <a:ext cx="2241550" cy="1955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8" name="Grupo 57"/>
            <p:cNvGrpSpPr/>
            <p:nvPr/>
          </p:nvGrpSpPr>
          <p:grpSpPr>
            <a:xfrm>
              <a:off x="407472" y="713110"/>
              <a:ext cx="1406578" cy="273697"/>
              <a:chOff x="-148316" y="-1346277"/>
              <a:chExt cx="3634368" cy="855880"/>
            </a:xfrm>
          </p:grpSpPr>
          <p:sp>
            <p:nvSpPr>
              <p:cNvPr id="59" name="Cuadro de texto 202"/>
              <p:cNvSpPr txBox="1"/>
              <p:nvPr/>
            </p:nvSpPr>
            <p:spPr>
              <a:xfrm>
                <a:off x="-148316" y="-1346277"/>
                <a:ext cx="1522777" cy="72881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2,85</a:t>
                </a:r>
                <a:endParaRPr lang="es-EC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Cuadro de texto 203"/>
              <p:cNvSpPr txBox="1"/>
              <p:nvPr/>
            </p:nvSpPr>
            <p:spPr>
              <a:xfrm>
                <a:off x="2198375" y="-1346277"/>
                <a:ext cx="1287677" cy="8558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3,05</a:t>
                </a:r>
                <a:endPara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1" name="Rectángulo 60"/>
          <p:cNvSpPr/>
          <p:nvPr/>
        </p:nvSpPr>
        <p:spPr>
          <a:xfrm>
            <a:off x="1708541" y="1637521"/>
            <a:ext cx="980354" cy="2897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Rectángulo 61"/>
          <p:cNvSpPr/>
          <p:nvPr/>
        </p:nvSpPr>
        <p:spPr>
          <a:xfrm>
            <a:off x="5636757" y="1427864"/>
            <a:ext cx="980354" cy="555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Rectángulo 62"/>
          <p:cNvSpPr/>
          <p:nvPr/>
        </p:nvSpPr>
        <p:spPr>
          <a:xfrm>
            <a:off x="9588567" y="1483842"/>
            <a:ext cx="980354" cy="2897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848174" y="5086630"/>
            <a:ext cx="1954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Ligeramente Rugoso </a:t>
            </a:r>
            <a:endParaRPr lang="es-EC" sz="1600" dirty="0"/>
          </a:p>
        </p:txBody>
      </p:sp>
      <p:sp>
        <p:nvSpPr>
          <p:cNvPr id="3" name="Rectángulo 2"/>
          <p:cNvSpPr/>
          <p:nvPr/>
        </p:nvSpPr>
        <p:spPr>
          <a:xfrm>
            <a:off x="3718160" y="6142265"/>
            <a:ext cx="5597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Jaramillo-Valle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(2017)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compactación y dirección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fibra. </a:t>
            </a:r>
            <a:endParaRPr lang="es-EC" sz="1600" dirty="0"/>
          </a:p>
        </p:txBody>
      </p:sp>
      <p:sp>
        <p:nvSpPr>
          <p:cNvPr id="64" name="Rectángulo 63"/>
          <p:cNvSpPr/>
          <p:nvPr/>
        </p:nvSpPr>
        <p:spPr>
          <a:xfrm>
            <a:off x="1427915" y="4713178"/>
            <a:ext cx="862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Rugoso </a:t>
            </a:r>
            <a:endParaRPr lang="es-EC" sz="1600" dirty="0"/>
          </a:p>
        </p:txBody>
      </p:sp>
      <p:sp>
        <p:nvSpPr>
          <p:cNvPr id="65" name="Rectángulo 64"/>
          <p:cNvSpPr/>
          <p:nvPr/>
        </p:nvSpPr>
        <p:spPr>
          <a:xfrm>
            <a:off x="5096799" y="5090100"/>
            <a:ext cx="1954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Ligeramente Rugoso </a:t>
            </a:r>
            <a:endParaRPr lang="es-EC" sz="1600" dirty="0"/>
          </a:p>
        </p:txBody>
      </p:sp>
      <p:sp>
        <p:nvSpPr>
          <p:cNvPr id="66" name="Rectángulo 65"/>
          <p:cNvSpPr/>
          <p:nvPr/>
        </p:nvSpPr>
        <p:spPr>
          <a:xfrm>
            <a:off x="5676540" y="4716648"/>
            <a:ext cx="862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Rugoso </a:t>
            </a:r>
            <a:endParaRPr lang="es-EC" sz="1600" dirty="0"/>
          </a:p>
        </p:txBody>
      </p:sp>
      <p:sp>
        <p:nvSpPr>
          <p:cNvPr id="67" name="Rectángulo 66"/>
          <p:cNvSpPr/>
          <p:nvPr/>
        </p:nvSpPr>
        <p:spPr>
          <a:xfrm>
            <a:off x="9280211" y="5090163"/>
            <a:ext cx="1954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Ligeramente Rugoso </a:t>
            </a:r>
            <a:endParaRPr lang="es-EC" sz="1600" dirty="0"/>
          </a:p>
        </p:txBody>
      </p:sp>
      <p:sp>
        <p:nvSpPr>
          <p:cNvPr id="68" name="Rectángulo 67"/>
          <p:cNvSpPr/>
          <p:nvPr/>
        </p:nvSpPr>
        <p:spPr>
          <a:xfrm>
            <a:off x="9859952" y="4716711"/>
            <a:ext cx="862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Rugoso </a:t>
            </a:r>
            <a:endParaRPr lang="es-EC" sz="1600" dirty="0"/>
          </a:p>
        </p:txBody>
      </p:sp>
      <p:sp>
        <p:nvSpPr>
          <p:cNvPr id="69" name="Rectángulo 68"/>
          <p:cNvSpPr/>
          <p:nvPr/>
        </p:nvSpPr>
        <p:spPr>
          <a:xfrm>
            <a:off x="283211" y="2345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314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42267" y="233177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Interacción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s-EC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AxBxC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13326" t="28125" r="12639" b="28771"/>
          <a:stretch/>
        </p:blipFill>
        <p:spPr>
          <a:xfrm>
            <a:off x="0" y="1545020"/>
            <a:ext cx="12233569" cy="400444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11959" y="233177"/>
            <a:ext cx="436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RESULTADOS Y DISCUSION </a:t>
            </a:r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6214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1336" y="275477"/>
            <a:ext cx="2650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1017" y="976147"/>
            <a:ext cx="239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A (Variedades)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31613" y="1596618"/>
            <a:ext cx="99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Maqueño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36798" y="1563727"/>
            <a:ext cx="19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28,93%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68183" y="1972878"/>
            <a:ext cx="2214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Físicas y ópticas: Cartón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792004" y="1429730"/>
            <a:ext cx="2298634" cy="1358981"/>
            <a:chOff x="7248825" y="1620798"/>
            <a:chExt cx="2298634" cy="2005539"/>
          </a:xfrm>
        </p:grpSpPr>
        <p:sp>
          <p:nvSpPr>
            <p:cNvPr id="11" name="Rectángulo 10"/>
            <p:cNvSpPr/>
            <p:nvPr/>
          </p:nvSpPr>
          <p:spPr>
            <a:xfrm>
              <a:off x="7266065" y="1620798"/>
              <a:ext cx="9156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2,65 mm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7248825" y="1962599"/>
              <a:ext cx="12670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1126,06g/m2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7248825" y="2323796"/>
              <a:ext cx="11095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0,39 g/cm3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253244" y="2645444"/>
              <a:ext cx="7938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47,75N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7266065" y="2945982"/>
              <a:ext cx="22813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Ligeramente </a:t>
              </a:r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Beige Perla 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266065" y="3287783"/>
              <a:ext cx="19543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Ligeramente Rugoso </a:t>
              </a:r>
            </a:p>
          </p:txBody>
        </p:sp>
      </p:grpSp>
      <p:sp>
        <p:nvSpPr>
          <p:cNvPr id="18" name="Flecha derecha 17"/>
          <p:cNvSpPr/>
          <p:nvPr/>
        </p:nvSpPr>
        <p:spPr>
          <a:xfrm>
            <a:off x="3748799" y="1622743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3772538" y="1973548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Abrir llave 19"/>
          <p:cNvSpPr/>
          <p:nvPr/>
        </p:nvSpPr>
        <p:spPr>
          <a:xfrm>
            <a:off x="6523633" y="1443785"/>
            <a:ext cx="411555" cy="14264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2707151" y="2785303"/>
            <a:ext cx="3026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Papel de plátano es acido pH 5,72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8210586" y="668425"/>
            <a:ext cx="3812802" cy="492388"/>
            <a:chOff x="8210586" y="668425"/>
            <a:chExt cx="3812802" cy="492388"/>
          </a:xfrm>
        </p:grpSpPr>
        <p:sp>
          <p:nvSpPr>
            <p:cNvPr id="17" name="Rectángulo 16"/>
            <p:cNvSpPr/>
            <p:nvPr/>
          </p:nvSpPr>
          <p:spPr>
            <a:xfrm>
              <a:off x="8210586" y="738122"/>
              <a:ext cx="3812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s-EC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afectan </a:t>
              </a:r>
              <a:r>
                <a:rPr lang="es-EC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calidad de la pulpa celulósica 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8210586" y="668425"/>
              <a:ext cx="3812802" cy="49238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1121017" y="3413062"/>
            <a:ext cx="2200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(Residuos)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0" y="3102052"/>
            <a:ext cx="12192000" cy="2023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608640" y="3940138"/>
            <a:ext cx="99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Hojas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412336" y="3902336"/>
            <a:ext cx="19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 31,33%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443721" y="4311487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Físicas: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Cartón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lecha derecha 30"/>
          <p:cNvSpPr/>
          <p:nvPr/>
        </p:nvSpPr>
        <p:spPr>
          <a:xfrm>
            <a:off x="3824337" y="3961352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 derecha 31"/>
          <p:cNvSpPr/>
          <p:nvPr/>
        </p:nvSpPr>
        <p:spPr>
          <a:xfrm>
            <a:off x="3824336" y="4357218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Abrir llave 32"/>
          <p:cNvSpPr/>
          <p:nvPr/>
        </p:nvSpPr>
        <p:spPr>
          <a:xfrm>
            <a:off x="6881927" y="3761746"/>
            <a:ext cx="411555" cy="14264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4" name="Grupo 33"/>
          <p:cNvGrpSpPr/>
          <p:nvPr/>
        </p:nvGrpSpPr>
        <p:grpSpPr>
          <a:xfrm>
            <a:off x="7174087" y="3808119"/>
            <a:ext cx="1253869" cy="1363200"/>
            <a:chOff x="7248825" y="1620798"/>
            <a:chExt cx="1253869" cy="1363200"/>
          </a:xfrm>
        </p:grpSpPr>
        <p:sp>
          <p:nvSpPr>
            <p:cNvPr id="35" name="Rectángulo 34"/>
            <p:cNvSpPr/>
            <p:nvPr/>
          </p:nvSpPr>
          <p:spPr>
            <a:xfrm>
              <a:off x="7266065" y="1620798"/>
              <a:ext cx="968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4,03 mm </a:t>
              </a: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7248825" y="1962599"/>
              <a:ext cx="12538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1839,77/m2 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248825" y="2323796"/>
              <a:ext cx="11741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0,45 g/cm3 </a:t>
              </a: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7253244" y="2645444"/>
              <a:ext cx="8451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75,54N </a:t>
              </a:r>
            </a:p>
          </p:txBody>
        </p:sp>
      </p:grpSp>
      <p:sp>
        <p:nvSpPr>
          <p:cNvPr id="39" name="Flecha derecha 38"/>
          <p:cNvSpPr/>
          <p:nvPr/>
        </p:nvSpPr>
        <p:spPr>
          <a:xfrm>
            <a:off x="3832957" y="4798847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ctángulo 39"/>
          <p:cNvSpPr/>
          <p:nvPr/>
        </p:nvSpPr>
        <p:spPr>
          <a:xfrm>
            <a:off x="4427619" y="4777806"/>
            <a:ext cx="2577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Ópticas: mas bajo por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lignina </a:t>
            </a: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545748" y="5397215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Pseudotallo </a:t>
            </a:r>
          </a:p>
        </p:txBody>
      </p:sp>
      <p:sp>
        <p:nvSpPr>
          <p:cNvPr id="42" name="Flecha derecha 41"/>
          <p:cNvSpPr/>
          <p:nvPr/>
        </p:nvSpPr>
        <p:spPr>
          <a:xfrm>
            <a:off x="3834428" y="5447269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4427619" y="5393012"/>
            <a:ext cx="228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Ligeramente Beige Perla </a:t>
            </a:r>
          </a:p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Ligeramente rugosa. 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8306298" y="3336488"/>
            <a:ext cx="3812802" cy="733535"/>
            <a:chOff x="8210586" y="668425"/>
            <a:chExt cx="3812802" cy="492388"/>
          </a:xfrm>
        </p:grpSpPr>
        <p:sp>
          <p:nvSpPr>
            <p:cNvPr id="46" name="Rectángulo 45"/>
            <p:cNvSpPr/>
            <p:nvPr/>
          </p:nvSpPr>
          <p:spPr>
            <a:xfrm>
              <a:off x="8210586" y="738122"/>
              <a:ext cx="3812802" cy="392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hipótesis Ho: </a:t>
              </a:r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</a:t>
              </a:r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producen la misma cantidad de pulpa celulósica 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8210586" y="668425"/>
              <a:ext cx="3812802" cy="49238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ángulo 47"/>
          <p:cNvSpPr/>
          <p:nvPr/>
        </p:nvSpPr>
        <p:spPr>
          <a:xfrm>
            <a:off x="2466242" y="6290649"/>
            <a:ext cx="290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Papel a base de residuos es acido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1336" y="275477"/>
            <a:ext cx="2650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1017" y="976147"/>
            <a:ext cx="18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C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(Ciclo)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35668" y="1473246"/>
            <a:ext cx="1199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Reproceso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82793" y="1445728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pura y de mayor calidad </a:t>
            </a: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982793" y="1881421"/>
            <a:ext cx="5004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eslignificación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eliminación de ceras, pectinas y resinas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289998" y="685688"/>
            <a:ext cx="2702527" cy="830997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hipótesis Ha: </a:t>
            </a:r>
            <a:r>
              <a:rPr lang="es-EC" sz="1600" dirty="0" smtClean="0"/>
              <a:t>infieren </a:t>
            </a:r>
            <a:r>
              <a:rPr lang="es-EC" sz="1600" dirty="0"/>
              <a:t>en el proceso de obtención del papel blanco </a:t>
            </a:r>
          </a:p>
        </p:txBody>
      </p:sp>
      <p:sp>
        <p:nvSpPr>
          <p:cNvPr id="18" name="Flecha derecha 17"/>
          <p:cNvSpPr/>
          <p:nvPr/>
        </p:nvSpPr>
        <p:spPr>
          <a:xfrm>
            <a:off x="4245392" y="1516685"/>
            <a:ext cx="579379" cy="2946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4235166" y="1904487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4982793" y="2262681"/>
            <a:ext cx="4307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Beige Perla y una textura ligeramente rugosa. </a:t>
            </a: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82793" y="2641024"/>
            <a:ext cx="3860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afectó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cenizas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humedad y pH del papel. 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4250431" y="2268978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echa derecha 23"/>
          <p:cNvSpPr/>
          <p:nvPr/>
        </p:nvSpPr>
        <p:spPr>
          <a:xfrm>
            <a:off x="4235166" y="2706307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0" y="3102052"/>
            <a:ext cx="12192000" cy="2023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974631" y="3192218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A*B*C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589136" y="3629744"/>
            <a:ext cx="234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Maqueño-Hojas-Proceso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569276" y="3361196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endimiento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38,27% </a:t>
            </a: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560325" y="3857803"/>
            <a:ext cx="1809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Cartón voluminoso 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4853823" y="3444871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 derecha 31"/>
          <p:cNvSpPr/>
          <p:nvPr/>
        </p:nvSpPr>
        <p:spPr>
          <a:xfrm>
            <a:off x="4853823" y="3859372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Abrir llave 32"/>
          <p:cNvSpPr/>
          <p:nvPr/>
        </p:nvSpPr>
        <p:spPr>
          <a:xfrm>
            <a:off x="7315160" y="3528387"/>
            <a:ext cx="850918" cy="9333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7953422" y="3543867"/>
            <a:ext cx="1357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mm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2325,28 g/m2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0,47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g/cm </a:t>
            </a:r>
          </a:p>
        </p:txBody>
      </p:sp>
      <p:sp>
        <p:nvSpPr>
          <p:cNvPr id="35" name="Flecha derecha 34"/>
          <p:cNvSpPr/>
          <p:nvPr/>
        </p:nvSpPr>
        <p:spPr>
          <a:xfrm>
            <a:off x="4861893" y="4317598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5551524" y="4338323"/>
            <a:ext cx="2781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Proceso: Arena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claro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Rugoso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569276" y="4801349"/>
            <a:ext cx="3821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Papel acido, cenizas 3,5%; humedad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6,75% </a:t>
            </a:r>
          </a:p>
        </p:txBody>
      </p:sp>
      <p:sp>
        <p:nvSpPr>
          <p:cNvPr id="38" name="Flecha derecha 37"/>
          <p:cNvSpPr/>
          <p:nvPr/>
        </p:nvSpPr>
        <p:spPr>
          <a:xfrm>
            <a:off x="4861892" y="4795476"/>
            <a:ext cx="579379" cy="2713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ctángulo 38"/>
          <p:cNvSpPr/>
          <p:nvPr/>
        </p:nvSpPr>
        <p:spPr>
          <a:xfrm>
            <a:off x="2377240" y="5506085"/>
            <a:ext cx="2483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Dominico-Tallo-Reproceso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569276" y="5462140"/>
            <a:ext cx="3320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papel menos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voluminoso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0,53 g/cm3, </a:t>
            </a:r>
          </a:p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lecha derecha 40"/>
          <p:cNvSpPr/>
          <p:nvPr/>
        </p:nvSpPr>
        <p:spPr>
          <a:xfrm>
            <a:off x="4853822" y="5532832"/>
            <a:ext cx="579379" cy="27134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lecha derecha 41"/>
          <p:cNvSpPr/>
          <p:nvPr/>
        </p:nvSpPr>
        <p:spPr>
          <a:xfrm>
            <a:off x="4861892" y="6026356"/>
            <a:ext cx="579379" cy="27134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5560325" y="5992752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Beige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Perla</a:t>
            </a:r>
          </a:p>
          <a:p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Ligeramente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Liso. </a:t>
            </a:r>
          </a:p>
        </p:txBody>
      </p:sp>
    </p:spTree>
    <p:extLst>
      <p:ext uri="{BB962C8B-B14F-4D97-AF65-F5344CB8AC3E}">
        <p14:creationId xmlns:p14="http://schemas.microsoft.com/office/powerpoint/2010/main" val="1015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1336" y="275477"/>
            <a:ext cx="34195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  <a:p>
            <a:endParaRPr lang="es-EC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9178" y="905034"/>
            <a:ext cx="959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Para la elaboración de papel a base de plátano (</a:t>
            </a:r>
            <a:r>
              <a:rPr lang="es-EC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Musa paradisiaca L.)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con características semejantes a cartón, se recomienda la variedad Maqueño, con la parte vegetativa Hojas y con el ciclo proceso por sus óptimos resultados.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9178" y="1826978"/>
            <a:ext cx="959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Para la obtención de un papel más refinado se recomienda el uso de la variedad Dominico, con su parte vegetativa Tallo con el ciclo reproceso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9178" y="2746663"/>
            <a:ext cx="9599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Para evitar el envejecimiento prematuro del papel, se recomienda el uso de agentes alcalinos o neutralizantes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59178" y="3420127"/>
            <a:ext cx="959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Se recomienda el uso de materiales que llenan los vacíos en la hoja como cargas encolantes y almidón, para evitar el aire entre las fibras, obteniendo papeles más compactos por lo tanto más rígidos y resistentes.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9178" y="4339812"/>
            <a:ext cx="959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En futuras investigaciones es importante que se realice una evaluación económica en cuanto a la extracción de pulpa celulósica a partir de residuos vegetativos de plátano para medir la rentabilidad en la elaboración del papel </a:t>
            </a:r>
          </a:p>
        </p:txBody>
      </p:sp>
    </p:spTree>
    <p:extLst>
      <p:ext uri="{BB962C8B-B14F-4D97-AF65-F5344CB8AC3E}">
        <p14:creationId xmlns:p14="http://schemas.microsoft.com/office/powerpoint/2010/main" val="13924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792480" y="2825791"/>
            <a:ext cx="11091949" cy="1412916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</a:t>
            </a:r>
            <a:r>
              <a:rPr lang="es-E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ATENCIóN</a:t>
            </a:r>
            <a:endParaRPr lang="es-E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28006" y="1050500"/>
            <a:ext cx="1056458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Estudiar el proceso de obtención de pulpa celulósica a partir de residuos vegetativos de tres variedades de plátano (</a:t>
            </a:r>
            <a:r>
              <a:rPr lang="es-E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Musa paradisiaca</a:t>
            </a: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L.) como materia prima en la elaboración de papel blanco, en la zona de Santo Domingo de los </a:t>
            </a:r>
            <a:r>
              <a:rPr lang="es-ES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Tsáchilas</a:t>
            </a: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06999" y="575061"/>
            <a:ext cx="1531257" cy="417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s-EC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966" y="2481661"/>
            <a:ext cx="3048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tres variedades de plátano para extraer pulpa celulósica las cuales cumplan con los estándares de calidad requeridos para la elaboración del papel blanco.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443966" y="137365"/>
            <a:ext cx="5177520" cy="646407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50817" y="2517557"/>
            <a:ext cx="291895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Comparar el comportamiento de las hojas, pseudotallo y raquis de plátano en el proceso de obtener celulosa de óptima calidad.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21486" y="2517557"/>
            <a:ext cx="263230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el efecto en la etapa de blanqueamiento que ocasione el proceso y reproceso realizado a la pulpa celulósica.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06997" y="2019996"/>
            <a:ext cx="20066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ESPECIFICOS</a:t>
            </a:r>
            <a:endParaRPr lang="es-EC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8257" y="4646947"/>
            <a:ext cx="31034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variedades de plátano estudiadas afectan la calidad de la pulpa celulósica a obtener (Barraganete, Maqueño, Dominico).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variedades de plátano estudiadas no afectan la calidad de la pulpa celulósica a obtener ( Barraganete, Maqueño, Dominico).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64103" y="4784735"/>
            <a:ext cx="32923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tipos de residuos estudiados producen la misma cantidad de pulpa celulósica (Hojas, Pseudotallo y Raquis).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tipos de residuos estudiados no producen la misma cantidad de pulpa celulósica (Hojas, Pseudotallo y Raquis).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21486" y="4358708"/>
            <a:ext cx="2784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ciclos de blanqueo dados a la pulpa celulósica infieren en el proceso de obtención del papel blanco (Proceso – Reproceso).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ciclos de blanqueo dados a la pulpa celulósica no infieren en el proceso de obtención del papel blanco (Proceso – Reproceso).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21536" y="3994885"/>
            <a:ext cx="5177520" cy="646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767133" y="-173237"/>
            <a:ext cx="4832466" cy="105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  <a:endParaRPr lang="es-E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-1"/>
          <a:stretch/>
        </p:blipFill>
        <p:spPr bwMode="auto">
          <a:xfrm>
            <a:off x="248079" y="1077483"/>
            <a:ext cx="4794541" cy="3605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71101" y="4705243"/>
            <a:ext cx="3548499" cy="1795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200"/>
              </a:spcBef>
              <a:spcAft>
                <a:spcPts val="0"/>
              </a:spcAft>
            </a:pPr>
            <a:r>
              <a:rPr lang="es-EC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Ubicación Política </a:t>
            </a:r>
          </a:p>
          <a:p>
            <a:pPr>
              <a:spcAft>
                <a:spcPts val="8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País: 	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  <a:endParaRPr lang="es-EC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Provincia:  	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Santo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Domingo de los Tsáchilas</a:t>
            </a:r>
          </a:p>
          <a:p>
            <a:pPr>
              <a:spcAft>
                <a:spcPts val="8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Cantón: 	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Santo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Domingo</a:t>
            </a:r>
          </a:p>
          <a:p>
            <a:pPr>
              <a:spcAft>
                <a:spcPts val="8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Parroquia: 	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Luz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América </a:t>
            </a:r>
          </a:p>
          <a:p>
            <a:pPr>
              <a:spcAft>
                <a:spcPts val="8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Sector: 	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Vía Quevedo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00081" y="593412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200"/>
              </a:spcBef>
              <a:spcAft>
                <a:spcPts val="0"/>
              </a:spcAf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Geográfica</a:t>
            </a:r>
            <a:endParaRPr lang="es-EC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659007" y="535877"/>
            <a:ext cx="6532993" cy="54160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Experimental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25219"/>
              </p:ext>
            </p:extLst>
          </p:nvPr>
        </p:nvGraphicFramePr>
        <p:xfrm>
          <a:off x="5689484" y="1544139"/>
          <a:ext cx="5820229" cy="4389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03411"/>
                <a:gridCol w="2516818"/>
              </a:tblGrid>
              <a:tr h="41364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212">
                <a:tc>
                  <a:txBody>
                    <a:bodyPr/>
                    <a:lstStyle/>
                    <a:p>
                      <a:pPr marL="89916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Variedades de plátano (V)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9916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v1= Barraganete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916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v2= Maqueño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916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v3= Dominico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89625">
                <a:tc>
                  <a:txBody>
                    <a:bodyPr/>
                    <a:lstStyle/>
                    <a:p>
                      <a:pPr marL="89916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Residuos de cosecha (R)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916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r1= Hojas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916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r2= Raquis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916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r3= Pseudotallo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79088">
                <a:tc>
                  <a:txBody>
                    <a:bodyPr/>
                    <a:lstStyle/>
                    <a:p>
                      <a:pPr marL="89916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Ciclos (C)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916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c1= Proceso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916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c2= Reproceso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5659007" y="1278326"/>
            <a:ext cx="2815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Factores y niveles del experimento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31479" y="0"/>
            <a:ext cx="3024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Tratamientos </a:t>
            </a:r>
            <a:r>
              <a:rPr lang="es-EC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comparar.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08538" y="1317329"/>
            <a:ext cx="4969175" cy="58477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Experimental: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squema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trifactorial (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AxBxC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D.B.C.A.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15425" y="30778"/>
            <a:ext cx="8745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 algn="just">
              <a:spcAft>
                <a:spcPts val="0"/>
              </a:spcAft>
            </a:pP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</a:t>
            </a:r>
            <a:r>
              <a:rPr lang="es-ES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	</a:t>
            </a:r>
            <a:r>
              <a:rPr lang="es-E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Tratamientos a comparar en el estudio de la obtención de pulpa celulósica a partir de residuos vegetativos de tres variedades de plátano (Musa paradisiaca L.)  para la elaboración de papel blanco.</a:t>
            </a:r>
            <a:endParaRPr lang="es-EC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702" t="22570" r="41299" b="7787"/>
          <a:stretch/>
        </p:blipFill>
        <p:spPr>
          <a:xfrm>
            <a:off x="377371" y="553998"/>
            <a:ext cx="4499428" cy="629203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408537" y="4013541"/>
            <a:ext cx="4969175" cy="58477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Unidades experimentales:</a:t>
            </a:r>
          </a:p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UE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408537" y="2665435"/>
            <a:ext cx="4969175" cy="58477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Repeticiones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repeticiones en cada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 (18 tratamientos).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408536" y="5361647"/>
            <a:ext cx="4969175" cy="58477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Funcional:</a:t>
            </a:r>
          </a:p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rueba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significancia de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5 %.</a:t>
            </a:r>
          </a:p>
        </p:txBody>
      </p:sp>
    </p:spTree>
    <p:extLst>
      <p:ext uri="{BB962C8B-B14F-4D97-AF65-F5344CB8AC3E}">
        <p14:creationId xmlns:p14="http://schemas.microsoft.com/office/powerpoint/2010/main" val="20351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4387" y="41868"/>
            <a:ext cx="3080825" cy="70338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 </a:t>
            </a:r>
            <a:endParaRPr lang="es-EC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88259" y="296258"/>
            <a:ext cx="4094035" cy="46166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Obtención de la materia </a:t>
            </a:r>
            <a:r>
              <a:rPr lang="es-EC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13433"/>
          <a:stretch/>
        </p:blipFill>
        <p:spPr>
          <a:xfrm>
            <a:off x="73285" y="4544365"/>
            <a:ext cx="2974716" cy="167847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6015" y="2951891"/>
            <a:ext cx="3609302" cy="20302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" y="757923"/>
            <a:ext cx="3565843" cy="200578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r="5466"/>
          <a:stretch/>
        </p:blipFill>
        <p:spPr>
          <a:xfrm rot="5400000">
            <a:off x="9151585" y="1283597"/>
            <a:ext cx="2697483" cy="1757516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1517470" y="1337651"/>
            <a:ext cx="986304" cy="338554"/>
          </a:xfrm>
          <a:prstGeom prst="rect">
            <a:avLst/>
          </a:prstGeom>
          <a:noFill/>
          <a:ln>
            <a:noFill/>
          </a:ln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14306"/>
          <a:stretch/>
        </p:blipFill>
        <p:spPr>
          <a:xfrm rot="5400000">
            <a:off x="5064606" y="1238678"/>
            <a:ext cx="2650205" cy="194553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7342"/>
          <a:stretch/>
        </p:blipFill>
        <p:spPr>
          <a:xfrm>
            <a:off x="6872817" y="2213634"/>
            <a:ext cx="2041320" cy="147111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" b="20378"/>
          <a:stretch/>
        </p:blipFill>
        <p:spPr>
          <a:xfrm>
            <a:off x="5159421" y="4733022"/>
            <a:ext cx="3125050" cy="148981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24" y="4656759"/>
            <a:ext cx="2669156" cy="1501401"/>
          </a:xfrm>
          <a:prstGeom prst="rect">
            <a:avLst/>
          </a:prstGeom>
        </p:spPr>
      </p:pic>
      <p:sp>
        <p:nvSpPr>
          <p:cNvPr id="30" name="Flecha derecha 29"/>
          <p:cNvSpPr/>
          <p:nvPr/>
        </p:nvSpPr>
        <p:spPr>
          <a:xfrm>
            <a:off x="4572000" y="1701895"/>
            <a:ext cx="587421" cy="32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 derecha 30"/>
          <p:cNvSpPr/>
          <p:nvPr/>
        </p:nvSpPr>
        <p:spPr>
          <a:xfrm>
            <a:off x="8567455" y="1676205"/>
            <a:ext cx="587421" cy="32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 abajo 31"/>
          <p:cNvSpPr/>
          <p:nvPr/>
        </p:nvSpPr>
        <p:spPr>
          <a:xfrm>
            <a:off x="10439400" y="3751269"/>
            <a:ext cx="476457" cy="500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lecha abajo 32"/>
          <p:cNvSpPr/>
          <p:nvPr/>
        </p:nvSpPr>
        <p:spPr>
          <a:xfrm rot="5400000">
            <a:off x="8425563" y="5157113"/>
            <a:ext cx="476457" cy="500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74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2444" y="128223"/>
            <a:ext cx="4701236" cy="46166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1938" lvl="2">
              <a:spcBef>
                <a:spcPts val="1200"/>
              </a:spcBef>
              <a:spcAft>
                <a:spcPts val="1000"/>
              </a:spcAft>
              <a:tabLst>
                <a:tab pos="87313" algn="l"/>
                <a:tab pos="174625" algn="l"/>
              </a:tabLst>
            </a:pP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papel blanco </a:t>
            </a:r>
            <a:endParaRPr lang="es-EC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75989" y="666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0"/>
          <a:stretch/>
        </p:blipFill>
        <p:spPr>
          <a:xfrm rot="5400000">
            <a:off x="1917977" y="1417311"/>
            <a:ext cx="2450080" cy="16698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" y="1087002"/>
            <a:ext cx="2070638" cy="162292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024642" y="2900579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60ºC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38422" y="2681511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horas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32943" y="310673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kg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84484" y="58988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Molienda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 r="5472" b="14088"/>
          <a:stretch/>
        </p:blipFill>
        <p:spPr>
          <a:xfrm rot="5400000">
            <a:off x="4085345" y="1587752"/>
            <a:ext cx="2406981" cy="13720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22455"/>
          <a:stretch/>
        </p:blipFill>
        <p:spPr>
          <a:xfrm rot="5400000">
            <a:off x="5640383" y="1483815"/>
            <a:ext cx="2435395" cy="155154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9214800" y="53821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Cocción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555254" y="427597"/>
            <a:ext cx="168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0,5 m: 20 g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003294" y="701114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90ºC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697638" y="3735089"/>
            <a:ext cx="127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1er Reposo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652" r="2194"/>
          <a:stretch/>
        </p:blipFill>
        <p:spPr>
          <a:xfrm>
            <a:off x="2794672" y="4046280"/>
            <a:ext cx="2949510" cy="124421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3319227" y="6395690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días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835307" y="3700292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1er </a:t>
            </a:r>
            <a:r>
              <a:rPr lang="es-E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Tamizado y 1er Lavado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19213"/>
          <a:stretch/>
        </p:blipFill>
        <p:spPr>
          <a:xfrm rot="5400000">
            <a:off x="6215148" y="4440980"/>
            <a:ext cx="2349411" cy="15600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0477"/>
          <a:stretch/>
        </p:blipFill>
        <p:spPr>
          <a:xfrm rot="5400000">
            <a:off x="8018384" y="4408267"/>
            <a:ext cx="2349410" cy="16254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8832" y="1574185"/>
            <a:ext cx="2467707" cy="137375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23916"/>
          <a:stretch/>
        </p:blipFill>
        <p:spPr>
          <a:xfrm>
            <a:off x="2815765" y="5253768"/>
            <a:ext cx="2928417" cy="108518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/>
          <a:stretch/>
        </p:blipFill>
        <p:spPr>
          <a:xfrm rot="5400000">
            <a:off x="7898845" y="1475197"/>
            <a:ext cx="2467704" cy="15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7201" y="209832"/>
            <a:ext cx="4701236" cy="46166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1938" lvl="2">
              <a:spcBef>
                <a:spcPts val="1200"/>
              </a:spcBef>
              <a:spcAft>
                <a:spcPts val="1000"/>
              </a:spcAft>
              <a:tabLst>
                <a:tab pos="87313" algn="l"/>
                <a:tab pos="174625" algn="l"/>
              </a:tabLst>
            </a:pP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papel blanco </a:t>
            </a:r>
            <a:endParaRPr lang="es-EC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286037" y="81526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Blanqueo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366447" y="815263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2do Reposo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b="12563"/>
          <a:stretch/>
        </p:blipFill>
        <p:spPr>
          <a:xfrm>
            <a:off x="4806633" y="1154458"/>
            <a:ext cx="2976602" cy="1117687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8645629" y="815263"/>
            <a:ext cx="295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2do </a:t>
            </a:r>
            <a:r>
              <a:rPr lang="es-E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Tamizado y 2do Lavado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191528" y="1356610"/>
            <a:ext cx="558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763460" y="869124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horas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5224" r="13725" b="42857"/>
          <a:stretch/>
        </p:blipFill>
        <p:spPr>
          <a:xfrm>
            <a:off x="4806633" y="2303333"/>
            <a:ext cx="2976602" cy="11315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r="13949"/>
          <a:stretch/>
        </p:blipFill>
        <p:spPr>
          <a:xfrm rot="5400000">
            <a:off x="1611981" y="1334339"/>
            <a:ext cx="2304141" cy="189693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r="32055"/>
          <a:stretch/>
        </p:blipFill>
        <p:spPr>
          <a:xfrm rot="5400000">
            <a:off x="8825787" y="1481829"/>
            <a:ext cx="2173017" cy="1733079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5680022" y="3592143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Moldeado 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2" y="5274029"/>
            <a:ext cx="2938081" cy="1652671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2" y="3961475"/>
            <a:ext cx="2938081" cy="135761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t="13955" r="8504" b="12500"/>
          <a:stretch/>
        </p:blipFill>
        <p:spPr>
          <a:xfrm>
            <a:off x="4501823" y="4488075"/>
            <a:ext cx="3163119" cy="169105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8289"/>
          <a:stretch/>
        </p:blipFill>
        <p:spPr>
          <a:xfrm>
            <a:off x="7664942" y="4138267"/>
            <a:ext cx="3701581" cy="23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18250" y="1066891"/>
            <a:ext cx="1161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Prensado 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13636" r="12836"/>
          <a:stretch/>
        </p:blipFill>
        <p:spPr>
          <a:xfrm>
            <a:off x="236646" y="1718857"/>
            <a:ext cx="3512129" cy="21463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18250" y="3865158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24 horas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28561" y="106689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Secado 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2"/>
          <a:stretch/>
        </p:blipFill>
        <p:spPr>
          <a:xfrm rot="5400000">
            <a:off x="4810066" y="1829923"/>
            <a:ext cx="2717864" cy="207723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226509" y="1066891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Hoja de papel: 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04" y="1610240"/>
            <a:ext cx="3817698" cy="21474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702297" y="4238311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48 horas,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32141" y="4412134"/>
            <a:ext cx="585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60ºC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7201" y="209832"/>
            <a:ext cx="4701236" cy="461665"/>
          </a:xfrm>
          <a:prstGeom prst="rect">
            <a:avLst/>
          </a:prstGeom>
          <a:effectLst>
            <a:glow rad="101600">
              <a:srgbClr val="FFCC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1938" lvl="2">
              <a:spcBef>
                <a:spcPts val="1200"/>
              </a:spcBef>
              <a:spcAft>
                <a:spcPts val="1000"/>
              </a:spcAft>
              <a:tabLst>
                <a:tab pos="87313" algn="l"/>
                <a:tab pos="174625" algn="l"/>
              </a:tabLst>
            </a:pP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papel blanco </a:t>
            </a:r>
            <a:endParaRPr lang="es-EC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515155" y="4812468"/>
            <a:ext cx="3114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REPROCESO: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Cocción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1er Reposo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1er Tamizado y 1er Lavado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Blanqueo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2do Reposo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2do Tamizado y 2do Lavado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1974</Words>
  <Application>Microsoft Office PowerPoint</Application>
  <PresentationFormat>Panorámica</PresentationFormat>
  <Paragraphs>593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INTRODUCCIÓN</vt:lpstr>
      <vt:lpstr>OBJETIVOS</vt:lpstr>
      <vt:lpstr> Diseño Experimental</vt:lpstr>
      <vt:lpstr>Presentación de PowerPoint</vt:lpstr>
      <vt:lpstr> MÉTODOS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Ocampo</dc:creator>
  <cp:lastModifiedBy>GISSELA</cp:lastModifiedBy>
  <cp:revision>282</cp:revision>
  <dcterms:created xsi:type="dcterms:W3CDTF">2018-02-21T15:02:55Z</dcterms:created>
  <dcterms:modified xsi:type="dcterms:W3CDTF">2019-05-19T23:14:09Z</dcterms:modified>
</cp:coreProperties>
</file>