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756" r:id="rId1"/>
  </p:sldMasterIdLst>
  <p:notesMasterIdLst>
    <p:notesMasterId r:id="rId29"/>
  </p:notesMasterIdLst>
  <p:sldIdLst>
    <p:sldId id="267" r:id="rId2"/>
    <p:sldId id="257" r:id="rId3"/>
    <p:sldId id="265" r:id="rId4"/>
    <p:sldId id="268" r:id="rId5"/>
    <p:sldId id="266" r:id="rId6"/>
    <p:sldId id="264" r:id="rId7"/>
    <p:sldId id="269" r:id="rId8"/>
    <p:sldId id="286" r:id="rId9"/>
    <p:sldId id="262" r:id="rId10"/>
    <p:sldId id="263" r:id="rId11"/>
    <p:sldId id="271" r:id="rId12"/>
    <p:sldId id="272" r:id="rId13"/>
    <p:sldId id="275" r:id="rId14"/>
    <p:sldId id="273" r:id="rId15"/>
    <p:sldId id="274" r:id="rId16"/>
    <p:sldId id="287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8" r:id="rId2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3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89FDCF-7D08-4416-AAD6-20736E2357BC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35F734B9-0C75-4117-85DA-9AA7A586E367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C10.- Elaboración de Alimentos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975125-6AC4-487F-B1A4-1C74FB8C4111}" type="parTrans" cxnId="{25645468-2439-4E2A-B48C-5DC90E4276AC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3A29EE-EFB7-4363-BAA3-2E4CBE2642FD}" type="sibTrans" cxnId="{25645468-2439-4E2A-B48C-5DC90E4276AC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4750B4-73B4-4475-8576-2C56E0A1BCEA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C11.- Elaboración de Bebidas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A974F2-73A0-40FC-AFAE-2ECE7A529BF3}" type="parTrans" cxnId="{342ABE3C-B373-4CF7-A898-8A295DABA7CE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30A4AC-E140-4C95-9E14-0CF13FAF2F0A}" type="sibTrans" cxnId="{342ABE3C-B373-4CF7-A898-8A295DABA7CE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CC08FD-FEA9-4946-9082-E7E7B2081DDB}" type="pres">
      <dgm:prSet presAssocID="{4289FDCF-7D08-4416-AAD6-20736E2357BC}" presName="linearFlow" presStyleCnt="0">
        <dgm:presLayoutVars>
          <dgm:dir/>
          <dgm:resizeHandles val="exact"/>
        </dgm:presLayoutVars>
      </dgm:prSet>
      <dgm:spPr/>
    </dgm:pt>
    <dgm:pt modelId="{12D1E468-2296-432C-B60D-F0693A25C66E}" type="pres">
      <dgm:prSet presAssocID="{35F734B9-0C75-4117-85DA-9AA7A586E367}" presName="composite" presStyleCnt="0"/>
      <dgm:spPr/>
    </dgm:pt>
    <dgm:pt modelId="{44B926C5-DE41-4A24-9124-1369539DC47F}" type="pres">
      <dgm:prSet presAssocID="{35F734B9-0C75-4117-85DA-9AA7A586E367}" presName="imgShp" presStyleLbl="fgImgPlace1" presStyleIdx="0" presStyleCnt="2"/>
      <dgm:spPr/>
    </dgm:pt>
    <dgm:pt modelId="{F06C14A9-6093-445D-872F-48F6887357FC}" type="pres">
      <dgm:prSet presAssocID="{35F734B9-0C75-4117-85DA-9AA7A586E367}" presName="txShp" presStyleLbl="node1" presStyleIdx="0" presStyleCnt="2" custScaleY="63011" custLinFactNeighborX="731" custLinFactNeighborY="-157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420269-A6CE-4044-B043-7A941A213E6D}" type="pres">
      <dgm:prSet presAssocID="{633A29EE-EFB7-4363-BAA3-2E4CBE2642FD}" presName="spacing" presStyleCnt="0"/>
      <dgm:spPr/>
    </dgm:pt>
    <dgm:pt modelId="{800F9DD2-D193-4A13-91D2-D03191202AD4}" type="pres">
      <dgm:prSet presAssocID="{EE4750B4-73B4-4475-8576-2C56E0A1BCEA}" presName="composite" presStyleCnt="0"/>
      <dgm:spPr/>
    </dgm:pt>
    <dgm:pt modelId="{3D24EC68-FBB1-42E5-9B77-07595BFB34BD}" type="pres">
      <dgm:prSet presAssocID="{EE4750B4-73B4-4475-8576-2C56E0A1BCEA}" presName="imgShp" presStyleLbl="fgImgPlace1" presStyleIdx="1" presStyleCnt="2"/>
      <dgm:spPr/>
    </dgm:pt>
    <dgm:pt modelId="{4FF946CF-C0F0-45DD-AD84-CD3C1DC60FEA}" type="pres">
      <dgm:prSet presAssocID="{EE4750B4-73B4-4475-8576-2C56E0A1BCEA}" presName="txShp" presStyleLbl="node1" presStyleIdx="1" presStyleCnt="2" custScaleY="59291" custLinFactNeighborX="731" custLinFactNeighborY="136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0BB4C88-9E91-4916-B44D-1D88F5E58693}" type="presOf" srcId="{35F734B9-0C75-4117-85DA-9AA7A586E367}" destId="{F06C14A9-6093-445D-872F-48F6887357FC}" srcOrd="0" destOrd="0" presId="urn:microsoft.com/office/officeart/2005/8/layout/vList3"/>
    <dgm:cxn modelId="{342ABE3C-B373-4CF7-A898-8A295DABA7CE}" srcId="{4289FDCF-7D08-4416-AAD6-20736E2357BC}" destId="{EE4750B4-73B4-4475-8576-2C56E0A1BCEA}" srcOrd="1" destOrd="0" parTransId="{2CA974F2-73A0-40FC-AFAE-2ECE7A529BF3}" sibTransId="{A730A4AC-E140-4C95-9E14-0CF13FAF2F0A}"/>
    <dgm:cxn modelId="{D81E4A81-58C8-494E-BD41-352424C2E14A}" type="presOf" srcId="{EE4750B4-73B4-4475-8576-2C56E0A1BCEA}" destId="{4FF946CF-C0F0-45DD-AD84-CD3C1DC60FEA}" srcOrd="0" destOrd="0" presId="urn:microsoft.com/office/officeart/2005/8/layout/vList3"/>
    <dgm:cxn modelId="{9DEA19EC-7233-4156-921E-B53A02342E37}" type="presOf" srcId="{4289FDCF-7D08-4416-AAD6-20736E2357BC}" destId="{5FCC08FD-FEA9-4946-9082-E7E7B2081DDB}" srcOrd="0" destOrd="0" presId="urn:microsoft.com/office/officeart/2005/8/layout/vList3"/>
    <dgm:cxn modelId="{25645468-2439-4E2A-B48C-5DC90E4276AC}" srcId="{4289FDCF-7D08-4416-AAD6-20736E2357BC}" destId="{35F734B9-0C75-4117-85DA-9AA7A586E367}" srcOrd="0" destOrd="0" parTransId="{57975125-6AC4-487F-B1A4-1C74FB8C4111}" sibTransId="{633A29EE-EFB7-4363-BAA3-2E4CBE2642FD}"/>
    <dgm:cxn modelId="{CA419EF1-58C6-4F56-BC33-A5E28CB18EA6}" type="presParOf" srcId="{5FCC08FD-FEA9-4946-9082-E7E7B2081DDB}" destId="{12D1E468-2296-432C-B60D-F0693A25C66E}" srcOrd="0" destOrd="0" presId="urn:microsoft.com/office/officeart/2005/8/layout/vList3"/>
    <dgm:cxn modelId="{0243094A-FBBF-4395-A301-62B6A76F8DAA}" type="presParOf" srcId="{12D1E468-2296-432C-B60D-F0693A25C66E}" destId="{44B926C5-DE41-4A24-9124-1369539DC47F}" srcOrd="0" destOrd="0" presId="urn:microsoft.com/office/officeart/2005/8/layout/vList3"/>
    <dgm:cxn modelId="{718F506B-3E5A-44A9-9DCF-E6513F200170}" type="presParOf" srcId="{12D1E468-2296-432C-B60D-F0693A25C66E}" destId="{F06C14A9-6093-445D-872F-48F6887357FC}" srcOrd="1" destOrd="0" presId="urn:microsoft.com/office/officeart/2005/8/layout/vList3"/>
    <dgm:cxn modelId="{1EDB63C5-CB88-498C-8669-5EB59D36B7F3}" type="presParOf" srcId="{5FCC08FD-FEA9-4946-9082-E7E7B2081DDB}" destId="{CA420269-A6CE-4044-B043-7A941A213E6D}" srcOrd="1" destOrd="0" presId="urn:microsoft.com/office/officeart/2005/8/layout/vList3"/>
    <dgm:cxn modelId="{F9ED8404-9FC8-4B9B-B881-73847593C79B}" type="presParOf" srcId="{5FCC08FD-FEA9-4946-9082-E7E7B2081DDB}" destId="{800F9DD2-D193-4A13-91D2-D03191202AD4}" srcOrd="2" destOrd="0" presId="urn:microsoft.com/office/officeart/2005/8/layout/vList3"/>
    <dgm:cxn modelId="{9B76753F-9CF0-42D0-A661-A59A23B6CA00}" type="presParOf" srcId="{800F9DD2-D193-4A13-91D2-D03191202AD4}" destId="{3D24EC68-FBB1-42E5-9B77-07595BFB34BD}" srcOrd="0" destOrd="0" presId="urn:microsoft.com/office/officeart/2005/8/layout/vList3"/>
    <dgm:cxn modelId="{CD93B43A-BB26-42CF-9F84-822F5AC87B84}" type="presParOf" srcId="{800F9DD2-D193-4A13-91D2-D03191202AD4}" destId="{4FF946CF-C0F0-45DD-AD84-CD3C1DC60FE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A1FD490-B619-445B-9440-84973B570766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79BB78B-5871-4EF1-A4A9-370D7C190394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 puntos críticos del sector de alimentos vs 11 puntos críticos del sector de bebidas</a:t>
          </a:r>
          <a:endParaRPr lang="es-ES" sz="1800" dirty="0">
            <a:solidFill>
              <a:schemeClr val="tx1"/>
            </a:solidFill>
          </a:endParaRPr>
        </a:p>
      </dgm:t>
    </dgm:pt>
    <dgm:pt modelId="{8FB96DBF-742F-4E5A-9AA6-6AC0795B8410}" type="parTrans" cxnId="{A8FC95AC-9998-4B87-A348-F7F02E9B5555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0F8CFF43-E4AB-48B0-BA26-4ABA66BED075}" type="sibTrans" cxnId="{A8FC95AC-9998-4B87-A348-F7F02E9B5555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E463CAD7-1BD2-4CF9-B553-1B0FF0EE240E}">
      <dgm:prSet phldrT="[Texto]" custT="1"/>
      <dgm:spPr/>
      <dgm:t>
        <a:bodyPr/>
        <a:lstStyle/>
        <a:p>
          <a:r>
            <a:rPr lang="es-E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Mayor puntos críticos en las pequeñas y microempresas</a:t>
          </a:r>
          <a:endParaRPr lang="es-ES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ECA8EE-8DFC-474D-A7C5-D765530BFB43}" type="parTrans" cxnId="{91128868-851A-4CA7-9F2B-0C27450E1800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69B1779A-09CA-4AC3-971C-F7C7259E5CD3}" type="sibTrans" cxnId="{91128868-851A-4CA7-9F2B-0C27450E1800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EBCC94F8-0704-454D-87C5-0B751A7E4A90}" type="pres">
      <dgm:prSet presAssocID="{1A1FD490-B619-445B-9440-84973B57076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A95C600-6614-48DB-B5AD-6ABC0680047B}" type="pres">
      <dgm:prSet presAssocID="{B79BB78B-5871-4EF1-A4A9-370D7C190394}" presName="parentLin" presStyleCnt="0"/>
      <dgm:spPr/>
    </dgm:pt>
    <dgm:pt modelId="{F05D8A6F-1B62-4BD9-8F77-78D6DB7D4179}" type="pres">
      <dgm:prSet presAssocID="{B79BB78B-5871-4EF1-A4A9-370D7C190394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1CEB41C8-A10E-43FE-BE0C-0CE25C48611D}" type="pres">
      <dgm:prSet presAssocID="{B79BB78B-5871-4EF1-A4A9-370D7C190394}" presName="parentText" presStyleLbl="node1" presStyleIdx="0" presStyleCnt="2" custScaleX="12763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0EB398-DC1C-4426-A388-B9BE6D9935BB}" type="pres">
      <dgm:prSet presAssocID="{B79BB78B-5871-4EF1-A4A9-370D7C190394}" presName="negativeSpace" presStyleCnt="0"/>
      <dgm:spPr/>
    </dgm:pt>
    <dgm:pt modelId="{5F108973-8524-4C52-8EF8-396ED710D17D}" type="pres">
      <dgm:prSet presAssocID="{B79BB78B-5871-4EF1-A4A9-370D7C190394}" presName="childText" presStyleLbl="conFgAcc1" presStyleIdx="0" presStyleCnt="2">
        <dgm:presLayoutVars>
          <dgm:bulletEnabled val="1"/>
        </dgm:presLayoutVars>
      </dgm:prSet>
      <dgm:spPr/>
    </dgm:pt>
    <dgm:pt modelId="{E6B5A03E-74C0-4E7F-8DBA-D713AEE9EE46}" type="pres">
      <dgm:prSet presAssocID="{0F8CFF43-E4AB-48B0-BA26-4ABA66BED075}" presName="spaceBetweenRectangles" presStyleCnt="0"/>
      <dgm:spPr/>
    </dgm:pt>
    <dgm:pt modelId="{06DFFB0F-761C-4324-A5A6-B5A57B8F3A6B}" type="pres">
      <dgm:prSet presAssocID="{E463CAD7-1BD2-4CF9-B553-1B0FF0EE240E}" presName="parentLin" presStyleCnt="0"/>
      <dgm:spPr/>
    </dgm:pt>
    <dgm:pt modelId="{EEBE20BE-BF2B-414B-9096-305EE96C033C}" type="pres">
      <dgm:prSet presAssocID="{E463CAD7-1BD2-4CF9-B553-1B0FF0EE240E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A600E30D-760D-4E5B-AF3C-A83F078C7412}" type="pres">
      <dgm:prSet presAssocID="{E463CAD7-1BD2-4CF9-B553-1B0FF0EE240E}" presName="parentText" presStyleLbl="node1" presStyleIdx="1" presStyleCnt="2" custScaleX="12763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39093-F85A-4ABB-B1CB-DC9201DFFD11}" type="pres">
      <dgm:prSet presAssocID="{E463CAD7-1BD2-4CF9-B553-1B0FF0EE240E}" presName="negativeSpace" presStyleCnt="0"/>
      <dgm:spPr/>
    </dgm:pt>
    <dgm:pt modelId="{DFB46D01-B9E2-4439-915D-12D659A8185F}" type="pres">
      <dgm:prSet presAssocID="{E463CAD7-1BD2-4CF9-B553-1B0FF0EE240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EB4E3C8-B973-4AE7-86A8-580F289F8674}" type="presOf" srcId="{E463CAD7-1BD2-4CF9-B553-1B0FF0EE240E}" destId="{EEBE20BE-BF2B-414B-9096-305EE96C033C}" srcOrd="0" destOrd="0" presId="urn:microsoft.com/office/officeart/2005/8/layout/list1"/>
    <dgm:cxn modelId="{E4EA72AA-5E7E-4067-A756-CA90340AD9CB}" type="presOf" srcId="{E463CAD7-1BD2-4CF9-B553-1B0FF0EE240E}" destId="{A600E30D-760D-4E5B-AF3C-A83F078C7412}" srcOrd="1" destOrd="0" presId="urn:microsoft.com/office/officeart/2005/8/layout/list1"/>
    <dgm:cxn modelId="{A8FC95AC-9998-4B87-A348-F7F02E9B5555}" srcId="{1A1FD490-B619-445B-9440-84973B570766}" destId="{B79BB78B-5871-4EF1-A4A9-370D7C190394}" srcOrd="0" destOrd="0" parTransId="{8FB96DBF-742F-4E5A-9AA6-6AC0795B8410}" sibTransId="{0F8CFF43-E4AB-48B0-BA26-4ABA66BED075}"/>
    <dgm:cxn modelId="{5DF64250-4D7F-470C-A43D-B86D971BB345}" type="presOf" srcId="{1A1FD490-B619-445B-9440-84973B570766}" destId="{EBCC94F8-0704-454D-87C5-0B751A7E4A90}" srcOrd="0" destOrd="0" presId="urn:microsoft.com/office/officeart/2005/8/layout/list1"/>
    <dgm:cxn modelId="{91128868-851A-4CA7-9F2B-0C27450E1800}" srcId="{1A1FD490-B619-445B-9440-84973B570766}" destId="{E463CAD7-1BD2-4CF9-B553-1B0FF0EE240E}" srcOrd="1" destOrd="0" parTransId="{39ECA8EE-8DFC-474D-A7C5-D765530BFB43}" sibTransId="{69B1779A-09CA-4AC3-971C-F7C7259E5CD3}"/>
    <dgm:cxn modelId="{F5805BB2-7E06-4589-A09A-9FF5B7B62E44}" type="presOf" srcId="{B79BB78B-5871-4EF1-A4A9-370D7C190394}" destId="{F05D8A6F-1B62-4BD9-8F77-78D6DB7D4179}" srcOrd="0" destOrd="0" presId="urn:microsoft.com/office/officeart/2005/8/layout/list1"/>
    <dgm:cxn modelId="{4277ABD3-64D0-4B3D-8C24-D4DFCA35113A}" type="presOf" srcId="{B79BB78B-5871-4EF1-A4A9-370D7C190394}" destId="{1CEB41C8-A10E-43FE-BE0C-0CE25C48611D}" srcOrd="1" destOrd="0" presId="urn:microsoft.com/office/officeart/2005/8/layout/list1"/>
    <dgm:cxn modelId="{725B7BA4-A4F4-45F3-BF76-3BF30D639940}" type="presParOf" srcId="{EBCC94F8-0704-454D-87C5-0B751A7E4A90}" destId="{8A95C600-6614-48DB-B5AD-6ABC0680047B}" srcOrd="0" destOrd="0" presId="urn:microsoft.com/office/officeart/2005/8/layout/list1"/>
    <dgm:cxn modelId="{4F16D350-2FE1-45DE-95F9-C2CDAF223A0F}" type="presParOf" srcId="{8A95C600-6614-48DB-B5AD-6ABC0680047B}" destId="{F05D8A6F-1B62-4BD9-8F77-78D6DB7D4179}" srcOrd="0" destOrd="0" presId="urn:microsoft.com/office/officeart/2005/8/layout/list1"/>
    <dgm:cxn modelId="{851F073A-5B35-4BCA-95D3-A8985152EF01}" type="presParOf" srcId="{8A95C600-6614-48DB-B5AD-6ABC0680047B}" destId="{1CEB41C8-A10E-43FE-BE0C-0CE25C48611D}" srcOrd="1" destOrd="0" presId="urn:microsoft.com/office/officeart/2005/8/layout/list1"/>
    <dgm:cxn modelId="{0C9C8395-04A1-479C-917F-4FC7FF8EF060}" type="presParOf" srcId="{EBCC94F8-0704-454D-87C5-0B751A7E4A90}" destId="{3E0EB398-DC1C-4426-A388-B9BE6D9935BB}" srcOrd="1" destOrd="0" presId="urn:microsoft.com/office/officeart/2005/8/layout/list1"/>
    <dgm:cxn modelId="{9EAC1A19-4263-4D28-853C-81061FA145FC}" type="presParOf" srcId="{EBCC94F8-0704-454D-87C5-0B751A7E4A90}" destId="{5F108973-8524-4C52-8EF8-396ED710D17D}" srcOrd="2" destOrd="0" presId="urn:microsoft.com/office/officeart/2005/8/layout/list1"/>
    <dgm:cxn modelId="{8ECDAF6F-34CC-459A-B59D-B4E6A78FA655}" type="presParOf" srcId="{EBCC94F8-0704-454D-87C5-0B751A7E4A90}" destId="{E6B5A03E-74C0-4E7F-8DBA-D713AEE9EE46}" srcOrd="3" destOrd="0" presId="urn:microsoft.com/office/officeart/2005/8/layout/list1"/>
    <dgm:cxn modelId="{B67A9D46-B6D8-43AF-8682-61C0DB4ACAF8}" type="presParOf" srcId="{EBCC94F8-0704-454D-87C5-0B751A7E4A90}" destId="{06DFFB0F-761C-4324-A5A6-B5A57B8F3A6B}" srcOrd="4" destOrd="0" presId="urn:microsoft.com/office/officeart/2005/8/layout/list1"/>
    <dgm:cxn modelId="{3429CB53-8BDE-4174-812B-26E1E57B8E35}" type="presParOf" srcId="{06DFFB0F-761C-4324-A5A6-B5A57B8F3A6B}" destId="{EEBE20BE-BF2B-414B-9096-305EE96C033C}" srcOrd="0" destOrd="0" presId="urn:microsoft.com/office/officeart/2005/8/layout/list1"/>
    <dgm:cxn modelId="{2619450B-BF54-4E4C-B5B8-C59F443AAE75}" type="presParOf" srcId="{06DFFB0F-761C-4324-A5A6-B5A57B8F3A6B}" destId="{A600E30D-760D-4E5B-AF3C-A83F078C7412}" srcOrd="1" destOrd="0" presId="urn:microsoft.com/office/officeart/2005/8/layout/list1"/>
    <dgm:cxn modelId="{E4EB6598-74B8-4E46-AF00-05F0B0F543F3}" type="presParOf" srcId="{EBCC94F8-0704-454D-87C5-0B751A7E4A90}" destId="{06C39093-F85A-4ABB-B1CB-DC9201DFFD11}" srcOrd="5" destOrd="0" presId="urn:microsoft.com/office/officeart/2005/8/layout/list1"/>
    <dgm:cxn modelId="{E3F3C2D1-B7BF-4239-AC92-52D1D88EE3F1}" type="presParOf" srcId="{EBCC94F8-0704-454D-87C5-0B751A7E4A90}" destId="{DFB46D01-B9E2-4439-915D-12D659A8185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01BE11F-DA42-4B82-902D-2AFC9A018B9A}" type="doc">
      <dgm:prSet loTypeId="urn:microsoft.com/office/officeart/2005/8/layout/lProcess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AB04A325-9EC0-4889-91E3-090B871BA128}">
      <dgm:prSet phldrT="[Texto]" custT="1"/>
      <dgm:spPr/>
      <dgm:t>
        <a:bodyPr/>
        <a:lstStyle/>
        <a:p>
          <a:r>
            <a:rPr lang="es-EC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Álvarez &amp; Crespi </a:t>
          </a:r>
          <a:r>
            <a:rPr lang="es-ES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(2011)</a:t>
          </a:r>
          <a:r>
            <a:rPr lang="es-EC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y Tello </a:t>
          </a:r>
          <a:r>
            <a:rPr lang="es-ES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(2017)</a:t>
          </a:r>
          <a:endParaRPr lang="es-E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8D882A-F366-4AF1-9A09-553666121C14}" type="parTrans" cxnId="{CFE194D8-2BF5-4BEC-A34C-5DD28B9620D5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3FE65-B58C-4B60-906B-01373570C990}" type="sibTrans" cxnId="{CFE194D8-2BF5-4BEC-A34C-5DD28B9620D5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F245A6-0730-4B2E-83CA-2E9428C3F2A6}">
      <dgm:prSet phldrT="[Texto]"/>
      <dgm:spPr/>
      <dgm:t>
        <a:bodyPr/>
        <a:lstStyle/>
        <a:p>
          <a:r>
            <a:rPr lang="es-ES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 limitante para innovar es la incertidumbre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FA996A-A84B-4A2C-9446-F93E9ADE3D48}" type="parTrans" cxnId="{AC94F0D7-C9AD-42B1-AB06-8D2E47AE6E46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20D16F-3424-4111-A2AF-30EED447BFB5}" type="sibTrans" cxnId="{AC94F0D7-C9AD-42B1-AB06-8D2E47AE6E46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02000C-F438-4F18-8EE6-947C33417722}">
      <dgm:prSet phldrT="[Texto]"/>
      <dgm:spPr/>
      <dgm:t>
        <a:bodyPr/>
        <a:lstStyle/>
        <a:p>
          <a:r>
            <a:rPr lang="es-EC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Los altos directivos tomaron el riesgo de realizar innovaciones, unas  con éxito y otras con fracaso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BBA476-8D5E-4A42-BFD9-D11D6BEB37F7}" type="parTrans" cxnId="{84D8F8E1-50E4-49F1-BB28-BF5B22D4178F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37659D-8DBB-4591-962B-4FDD003D0E26}" type="sibTrans" cxnId="{84D8F8E1-50E4-49F1-BB28-BF5B22D4178F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C3B2A1-619B-4EBD-AEDD-BA57DC8D490C}">
      <dgm:prSet phldrT="[Texto]" custT="1"/>
      <dgm:spPr/>
      <dgm:t>
        <a:bodyPr/>
        <a:lstStyle/>
        <a:p>
          <a:r>
            <a:rPr lang="es-EC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Alianza para el Emprendimiento e Innovación </a:t>
          </a:r>
          <a:r>
            <a:rPr lang="es-ES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(2017)</a:t>
          </a:r>
          <a:r>
            <a:rPr lang="es-EC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y Heredia  et al. (2008)</a:t>
          </a:r>
          <a:endParaRPr lang="es-E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D305A0-9CB5-4B0A-BBC9-E0B2B0625244}" type="parTrans" cxnId="{5456F823-360C-472A-A558-01839F0CFED8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390E12-7D34-42E6-B63C-631FD0F272D3}" type="sibTrans" cxnId="{5456F823-360C-472A-A558-01839F0CFED8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5E36CE-D8CE-4601-8F17-7D7565DD785F}">
      <dgm:prSet phldrT="[Texto]"/>
      <dgm:spPr/>
      <dgm:t>
        <a:bodyPr/>
        <a:lstStyle/>
        <a:p>
          <a:r>
            <a:rPr lang="es-EC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Hay bajo interés de las empresas en capacitar a sus empleados en temas de I+D+i 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BF62D0-68D6-4271-9402-5419BC918ED5}" type="parTrans" cxnId="{7575AF35-CBFD-4621-B8A8-346405D4703B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2BE7EF-3484-4117-8449-21127CB2B0D4}" type="sibTrans" cxnId="{7575AF35-CBFD-4621-B8A8-346405D4703B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6EEBD4-90CC-4A5B-9946-F13CD588ADF1}">
      <dgm:prSet phldrT="[Texto]"/>
      <dgm:spPr/>
      <dgm:t>
        <a:bodyPr/>
        <a:lstStyle/>
        <a:p>
          <a:r>
            <a:rPr lang="es-EC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Gran parte de pequeñas y microempresas no han invertido en su talento humano y hay pocos proyectos de innovación 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A166A7-2162-410D-BB70-FDA922394BD4}" type="parTrans" cxnId="{4DC46487-D2CA-4028-8949-8ADD191EDBD4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803406-E73B-4716-9083-217E1AE79CF9}" type="sibTrans" cxnId="{4DC46487-D2CA-4028-8949-8ADD191EDBD4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FF5DA7-C12B-4646-A720-E4F17C842752}">
      <dgm:prSet phldrT="[Texto]" custT="1"/>
      <dgm:spPr/>
      <dgm:t>
        <a:bodyPr/>
        <a:lstStyle/>
        <a:p>
          <a:r>
            <a:rPr lang="es-EC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Ortega et al. </a:t>
          </a:r>
          <a:r>
            <a:rPr lang="es-ES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(2017)</a:t>
          </a:r>
          <a:r>
            <a:rPr lang="es-EC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545886-83BB-47F6-A66C-9EC8F4563475}" type="parTrans" cxnId="{E34A1AC9-BB92-431A-960F-08B89F4C086E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4081E6-09E2-4825-B517-DD3F82732F74}" type="sibTrans" cxnId="{E34A1AC9-BB92-431A-960F-08B89F4C086E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B5DAF5-E669-486B-B1B0-34CFFCCE54DD}">
      <dgm:prSet phldrT="[Texto]"/>
      <dgm:spPr/>
      <dgm:t>
        <a:bodyPr/>
        <a:lstStyle/>
        <a:p>
          <a:r>
            <a:rPr lang="es-ES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Hay escasa tecnología en este sector, por lo cual las empresas no pueden innovar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E5D918-5F6E-43B2-8F0D-EB26617D3036}" type="parTrans" cxnId="{D19CC0C9-A0D3-41DE-A0D3-2931087160AB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48C16C-A71B-4FBB-B935-7240BADE72FA}" type="sibTrans" cxnId="{D19CC0C9-A0D3-41DE-A0D3-2931087160AB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1FA3BD-ABA3-4DA8-9B22-06F7118ADB4A}">
      <dgm:prSet/>
      <dgm:spPr/>
      <dgm:t>
        <a:bodyPr/>
        <a:lstStyle/>
        <a:p>
          <a:r>
            <a:rPr lang="es-EC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Ecuador es un país lleno de recursos naturales, los cuales  han permitido crear productos novedosos con potencial de crecimiento y desarrollo 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930240-6CE1-4677-8CD8-F8D113BA0786}" type="parTrans" cxnId="{7C7198CC-2704-4F78-8714-706CD231D530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F0E50C-D7A1-4110-8010-A2C8EC99EB71}" type="sibTrans" cxnId="{7C7198CC-2704-4F78-8714-706CD231D530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64A3FF-1482-4CF6-A82D-210561E32F75}" type="pres">
      <dgm:prSet presAssocID="{501BE11F-DA42-4B82-902D-2AFC9A018B9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F6864BD-4F98-46F0-8EE3-D69D021260B2}" type="pres">
      <dgm:prSet presAssocID="{AB04A325-9EC0-4889-91E3-090B871BA128}" presName="compNode" presStyleCnt="0"/>
      <dgm:spPr/>
      <dgm:t>
        <a:bodyPr/>
        <a:lstStyle/>
        <a:p>
          <a:endParaRPr lang="es-ES"/>
        </a:p>
      </dgm:t>
    </dgm:pt>
    <dgm:pt modelId="{F217677A-17C4-4C20-9F49-0DE2DA4A1C8C}" type="pres">
      <dgm:prSet presAssocID="{AB04A325-9EC0-4889-91E3-090B871BA128}" presName="aNode" presStyleLbl="bgShp" presStyleIdx="0" presStyleCnt="3"/>
      <dgm:spPr/>
      <dgm:t>
        <a:bodyPr/>
        <a:lstStyle/>
        <a:p>
          <a:endParaRPr lang="es-ES"/>
        </a:p>
      </dgm:t>
    </dgm:pt>
    <dgm:pt modelId="{DB880882-14EA-4FEF-9965-8F4E8D391BE4}" type="pres">
      <dgm:prSet presAssocID="{AB04A325-9EC0-4889-91E3-090B871BA128}" presName="textNode" presStyleLbl="bgShp" presStyleIdx="0" presStyleCnt="3"/>
      <dgm:spPr/>
      <dgm:t>
        <a:bodyPr/>
        <a:lstStyle/>
        <a:p>
          <a:endParaRPr lang="es-ES"/>
        </a:p>
      </dgm:t>
    </dgm:pt>
    <dgm:pt modelId="{1D38590D-3DC8-4B96-B3C9-A6E706D663F1}" type="pres">
      <dgm:prSet presAssocID="{AB04A325-9EC0-4889-91E3-090B871BA128}" presName="compChildNode" presStyleCnt="0"/>
      <dgm:spPr/>
      <dgm:t>
        <a:bodyPr/>
        <a:lstStyle/>
        <a:p>
          <a:endParaRPr lang="es-ES"/>
        </a:p>
      </dgm:t>
    </dgm:pt>
    <dgm:pt modelId="{2F84A40F-55C2-4487-8CDB-4F69401C30DC}" type="pres">
      <dgm:prSet presAssocID="{AB04A325-9EC0-4889-91E3-090B871BA128}" presName="theInnerList" presStyleCnt="0"/>
      <dgm:spPr/>
      <dgm:t>
        <a:bodyPr/>
        <a:lstStyle/>
        <a:p>
          <a:endParaRPr lang="es-ES"/>
        </a:p>
      </dgm:t>
    </dgm:pt>
    <dgm:pt modelId="{036C9033-7E1F-4BDF-996B-337A492B3615}" type="pres">
      <dgm:prSet presAssocID="{B2F245A6-0730-4B2E-83CA-2E9428C3F2A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19DF30-E1EF-4CAF-AFFD-EFB681756183}" type="pres">
      <dgm:prSet presAssocID="{B2F245A6-0730-4B2E-83CA-2E9428C3F2A6}" presName="aSpace2" presStyleCnt="0"/>
      <dgm:spPr/>
      <dgm:t>
        <a:bodyPr/>
        <a:lstStyle/>
        <a:p>
          <a:endParaRPr lang="es-ES"/>
        </a:p>
      </dgm:t>
    </dgm:pt>
    <dgm:pt modelId="{75BB7980-79FE-4FC6-95C6-7AAAFE09638C}" type="pres">
      <dgm:prSet presAssocID="{A102000C-F438-4F18-8EE6-947C33417722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FC1C4A-4429-4347-8A04-60BF3217604F}" type="pres">
      <dgm:prSet presAssocID="{AB04A325-9EC0-4889-91E3-090B871BA128}" presName="aSpace" presStyleCnt="0"/>
      <dgm:spPr/>
      <dgm:t>
        <a:bodyPr/>
        <a:lstStyle/>
        <a:p>
          <a:endParaRPr lang="es-ES"/>
        </a:p>
      </dgm:t>
    </dgm:pt>
    <dgm:pt modelId="{EAFA55DB-9D42-44AB-8A35-6E304A4A326C}" type="pres">
      <dgm:prSet presAssocID="{53C3B2A1-619B-4EBD-AEDD-BA57DC8D490C}" presName="compNode" presStyleCnt="0"/>
      <dgm:spPr/>
      <dgm:t>
        <a:bodyPr/>
        <a:lstStyle/>
        <a:p>
          <a:endParaRPr lang="es-ES"/>
        </a:p>
      </dgm:t>
    </dgm:pt>
    <dgm:pt modelId="{0F82EC4E-A96B-400C-AB11-5789075B8E2E}" type="pres">
      <dgm:prSet presAssocID="{53C3B2A1-619B-4EBD-AEDD-BA57DC8D490C}" presName="aNode" presStyleLbl="bgShp" presStyleIdx="1" presStyleCnt="3"/>
      <dgm:spPr/>
      <dgm:t>
        <a:bodyPr/>
        <a:lstStyle/>
        <a:p>
          <a:endParaRPr lang="es-ES"/>
        </a:p>
      </dgm:t>
    </dgm:pt>
    <dgm:pt modelId="{CD625836-B02C-4865-AEB2-E355260B72B5}" type="pres">
      <dgm:prSet presAssocID="{53C3B2A1-619B-4EBD-AEDD-BA57DC8D490C}" presName="textNode" presStyleLbl="bgShp" presStyleIdx="1" presStyleCnt="3"/>
      <dgm:spPr/>
      <dgm:t>
        <a:bodyPr/>
        <a:lstStyle/>
        <a:p>
          <a:endParaRPr lang="es-ES"/>
        </a:p>
      </dgm:t>
    </dgm:pt>
    <dgm:pt modelId="{1199FFFB-08F5-4143-A216-F376B3A60933}" type="pres">
      <dgm:prSet presAssocID="{53C3B2A1-619B-4EBD-AEDD-BA57DC8D490C}" presName="compChildNode" presStyleCnt="0"/>
      <dgm:spPr/>
      <dgm:t>
        <a:bodyPr/>
        <a:lstStyle/>
        <a:p>
          <a:endParaRPr lang="es-ES"/>
        </a:p>
      </dgm:t>
    </dgm:pt>
    <dgm:pt modelId="{ECE478BD-25D9-40BC-AFB5-8C13D8FBD330}" type="pres">
      <dgm:prSet presAssocID="{53C3B2A1-619B-4EBD-AEDD-BA57DC8D490C}" presName="theInnerList" presStyleCnt="0"/>
      <dgm:spPr/>
      <dgm:t>
        <a:bodyPr/>
        <a:lstStyle/>
        <a:p>
          <a:endParaRPr lang="es-ES"/>
        </a:p>
      </dgm:t>
    </dgm:pt>
    <dgm:pt modelId="{4F42D039-000F-47FE-AB6A-4A5AA3CE6C00}" type="pres">
      <dgm:prSet presAssocID="{2B5E36CE-D8CE-4601-8F17-7D7565DD785F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A211D3-9521-4D3B-A8E0-3F79361C99C1}" type="pres">
      <dgm:prSet presAssocID="{2B5E36CE-D8CE-4601-8F17-7D7565DD785F}" presName="aSpace2" presStyleCnt="0"/>
      <dgm:spPr/>
      <dgm:t>
        <a:bodyPr/>
        <a:lstStyle/>
        <a:p>
          <a:endParaRPr lang="es-ES"/>
        </a:p>
      </dgm:t>
    </dgm:pt>
    <dgm:pt modelId="{ACC26B1A-CBFA-46E8-B43A-F3BD4B9131D3}" type="pres">
      <dgm:prSet presAssocID="{2A6EEBD4-90CC-4A5B-9946-F13CD588ADF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A7FFAC-C0E3-404C-8AB9-D2EB518A28E9}" type="pres">
      <dgm:prSet presAssocID="{53C3B2A1-619B-4EBD-AEDD-BA57DC8D490C}" presName="aSpace" presStyleCnt="0"/>
      <dgm:spPr/>
      <dgm:t>
        <a:bodyPr/>
        <a:lstStyle/>
        <a:p>
          <a:endParaRPr lang="es-ES"/>
        </a:p>
      </dgm:t>
    </dgm:pt>
    <dgm:pt modelId="{2033F2E8-DBBA-412F-8FCC-D27A9B617C2B}" type="pres">
      <dgm:prSet presAssocID="{BBFF5DA7-C12B-4646-A720-E4F17C842752}" presName="compNode" presStyleCnt="0"/>
      <dgm:spPr/>
      <dgm:t>
        <a:bodyPr/>
        <a:lstStyle/>
        <a:p>
          <a:endParaRPr lang="es-ES"/>
        </a:p>
      </dgm:t>
    </dgm:pt>
    <dgm:pt modelId="{8470FEB1-A3D3-4769-B238-AD3AEA98EBD8}" type="pres">
      <dgm:prSet presAssocID="{BBFF5DA7-C12B-4646-A720-E4F17C842752}" presName="aNode" presStyleLbl="bgShp" presStyleIdx="2" presStyleCnt="3"/>
      <dgm:spPr/>
      <dgm:t>
        <a:bodyPr/>
        <a:lstStyle/>
        <a:p>
          <a:endParaRPr lang="es-ES"/>
        </a:p>
      </dgm:t>
    </dgm:pt>
    <dgm:pt modelId="{E49AC6EF-24A1-4238-AF02-438F01B71780}" type="pres">
      <dgm:prSet presAssocID="{BBFF5DA7-C12B-4646-A720-E4F17C842752}" presName="textNode" presStyleLbl="bgShp" presStyleIdx="2" presStyleCnt="3"/>
      <dgm:spPr/>
      <dgm:t>
        <a:bodyPr/>
        <a:lstStyle/>
        <a:p>
          <a:endParaRPr lang="es-ES"/>
        </a:p>
      </dgm:t>
    </dgm:pt>
    <dgm:pt modelId="{41FAB285-546C-48E9-8776-52A8C22A68A2}" type="pres">
      <dgm:prSet presAssocID="{BBFF5DA7-C12B-4646-A720-E4F17C842752}" presName="compChildNode" presStyleCnt="0"/>
      <dgm:spPr/>
      <dgm:t>
        <a:bodyPr/>
        <a:lstStyle/>
        <a:p>
          <a:endParaRPr lang="es-ES"/>
        </a:p>
      </dgm:t>
    </dgm:pt>
    <dgm:pt modelId="{8D27FBC3-BB29-4BDE-9B3B-E24B74E2641D}" type="pres">
      <dgm:prSet presAssocID="{BBFF5DA7-C12B-4646-A720-E4F17C842752}" presName="theInnerList" presStyleCnt="0"/>
      <dgm:spPr/>
      <dgm:t>
        <a:bodyPr/>
        <a:lstStyle/>
        <a:p>
          <a:endParaRPr lang="es-ES"/>
        </a:p>
      </dgm:t>
    </dgm:pt>
    <dgm:pt modelId="{9DDD1324-2666-4BDC-B059-D50BBE9D2685}" type="pres">
      <dgm:prSet presAssocID="{6BB5DAF5-E669-486B-B1B0-34CFFCCE54DD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ED7634-1FFA-42E9-8425-A3471777DD74}" type="pres">
      <dgm:prSet presAssocID="{6BB5DAF5-E669-486B-B1B0-34CFFCCE54DD}" presName="aSpace2" presStyleCnt="0"/>
      <dgm:spPr/>
      <dgm:t>
        <a:bodyPr/>
        <a:lstStyle/>
        <a:p>
          <a:endParaRPr lang="es-ES"/>
        </a:p>
      </dgm:t>
    </dgm:pt>
    <dgm:pt modelId="{3BBDE5A2-C2F6-46C2-B475-324B15100DC8}" type="pres">
      <dgm:prSet presAssocID="{FC1FA3BD-ABA3-4DA8-9B22-06F7118ADB4A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C7198CC-2704-4F78-8714-706CD231D530}" srcId="{BBFF5DA7-C12B-4646-A720-E4F17C842752}" destId="{FC1FA3BD-ABA3-4DA8-9B22-06F7118ADB4A}" srcOrd="1" destOrd="0" parTransId="{A1930240-6CE1-4677-8CD8-F8D113BA0786}" sibTransId="{59F0E50C-D7A1-4110-8010-A2C8EC99EB71}"/>
    <dgm:cxn modelId="{E34A1AC9-BB92-431A-960F-08B89F4C086E}" srcId="{501BE11F-DA42-4B82-902D-2AFC9A018B9A}" destId="{BBFF5DA7-C12B-4646-A720-E4F17C842752}" srcOrd="2" destOrd="0" parTransId="{EE545886-83BB-47F6-A66C-9EC8F4563475}" sibTransId="{DB4081E6-09E2-4825-B517-DD3F82732F74}"/>
    <dgm:cxn modelId="{09FE99AA-5BD1-43B1-94FF-A9FCC973C3B6}" type="presOf" srcId="{A102000C-F438-4F18-8EE6-947C33417722}" destId="{75BB7980-79FE-4FC6-95C6-7AAAFE09638C}" srcOrd="0" destOrd="0" presId="urn:microsoft.com/office/officeart/2005/8/layout/lProcess2"/>
    <dgm:cxn modelId="{AC94F0D7-C9AD-42B1-AB06-8D2E47AE6E46}" srcId="{AB04A325-9EC0-4889-91E3-090B871BA128}" destId="{B2F245A6-0730-4B2E-83CA-2E9428C3F2A6}" srcOrd="0" destOrd="0" parTransId="{7EFA996A-A84B-4A2C-9446-F93E9ADE3D48}" sibTransId="{7120D16F-3424-4111-A2AF-30EED447BFB5}"/>
    <dgm:cxn modelId="{7575AF35-CBFD-4621-B8A8-346405D4703B}" srcId="{53C3B2A1-619B-4EBD-AEDD-BA57DC8D490C}" destId="{2B5E36CE-D8CE-4601-8F17-7D7565DD785F}" srcOrd="0" destOrd="0" parTransId="{83BF62D0-68D6-4271-9402-5419BC918ED5}" sibTransId="{162BE7EF-3484-4117-8449-21127CB2B0D4}"/>
    <dgm:cxn modelId="{1CA49701-6526-4C35-9385-EB7971C2D1AA}" type="presOf" srcId="{501BE11F-DA42-4B82-902D-2AFC9A018B9A}" destId="{9564A3FF-1482-4CF6-A82D-210561E32F75}" srcOrd="0" destOrd="0" presId="urn:microsoft.com/office/officeart/2005/8/layout/lProcess2"/>
    <dgm:cxn modelId="{CFE194D8-2BF5-4BEC-A34C-5DD28B9620D5}" srcId="{501BE11F-DA42-4B82-902D-2AFC9A018B9A}" destId="{AB04A325-9EC0-4889-91E3-090B871BA128}" srcOrd="0" destOrd="0" parTransId="{628D882A-F366-4AF1-9A09-553666121C14}" sibTransId="{7993FE65-B58C-4B60-906B-01373570C990}"/>
    <dgm:cxn modelId="{84D8F8E1-50E4-49F1-BB28-BF5B22D4178F}" srcId="{AB04A325-9EC0-4889-91E3-090B871BA128}" destId="{A102000C-F438-4F18-8EE6-947C33417722}" srcOrd="1" destOrd="0" parTransId="{97BBA476-8D5E-4A42-BFD9-D11D6BEB37F7}" sibTransId="{BA37659D-8DBB-4591-962B-4FDD003D0E26}"/>
    <dgm:cxn modelId="{D8EF6E9F-977A-4D1C-8A59-66ADE61B3DC5}" type="presOf" srcId="{BBFF5DA7-C12B-4646-A720-E4F17C842752}" destId="{8470FEB1-A3D3-4769-B238-AD3AEA98EBD8}" srcOrd="0" destOrd="0" presId="urn:microsoft.com/office/officeart/2005/8/layout/lProcess2"/>
    <dgm:cxn modelId="{1216ED12-2E82-4329-942D-3FA011CB99E3}" type="presOf" srcId="{2B5E36CE-D8CE-4601-8F17-7D7565DD785F}" destId="{4F42D039-000F-47FE-AB6A-4A5AA3CE6C00}" srcOrd="0" destOrd="0" presId="urn:microsoft.com/office/officeart/2005/8/layout/lProcess2"/>
    <dgm:cxn modelId="{D19CC0C9-A0D3-41DE-A0D3-2931087160AB}" srcId="{BBFF5DA7-C12B-4646-A720-E4F17C842752}" destId="{6BB5DAF5-E669-486B-B1B0-34CFFCCE54DD}" srcOrd="0" destOrd="0" parTransId="{37E5D918-5F6E-43B2-8F0D-EB26617D3036}" sibTransId="{D648C16C-A71B-4FBB-B935-7240BADE72FA}"/>
    <dgm:cxn modelId="{73E31483-70D1-4B49-8E35-52B0C808D437}" type="presOf" srcId="{FC1FA3BD-ABA3-4DA8-9B22-06F7118ADB4A}" destId="{3BBDE5A2-C2F6-46C2-B475-324B15100DC8}" srcOrd="0" destOrd="0" presId="urn:microsoft.com/office/officeart/2005/8/layout/lProcess2"/>
    <dgm:cxn modelId="{675F6F97-E312-4C35-B580-6ED268A20E7A}" type="presOf" srcId="{6BB5DAF5-E669-486B-B1B0-34CFFCCE54DD}" destId="{9DDD1324-2666-4BDC-B059-D50BBE9D2685}" srcOrd="0" destOrd="0" presId="urn:microsoft.com/office/officeart/2005/8/layout/lProcess2"/>
    <dgm:cxn modelId="{0052FB93-C26C-414F-BF34-F577099A5858}" type="presOf" srcId="{AB04A325-9EC0-4889-91E3-090B871BA128}" destId="{DB880882-14EA-4FEF-9965-8F4E8D391BE4}" srcOrd="1" destOrd="0" presId="urn:microsoft.com/office/officeart/2005/8/layout/lProcess2"/>
    <dgm:cxn modelId="{12754979-F4FE-4D07-BDDA-47F6F4C8C505}" type="presOf" srcId="{AB04A325-9EC0-4889-91E3-090B871BA128}" destId="{F217677A-17C4-4C20-9F49-0DE2DA4A1C8C}" srcOrd="0" destOrd="0" presId="urn:microsoft.com/office/officeart/2005/8/layout/lProcess2"/>
    <dgm:cxn modelId="{4DC46487-D2CA-4028-8949-8ADD191EDBD4}" srcId="{53C3B2A1-619B-4EBD-AEDD-BA57DC8D490C}" destId="{2A6EEBD4-90CC-4A5B-9946-F13CD588ADF1}" srcOrd="1" destOrd="0" parTransId="{B1A166A7-2162-410D-BB70-FDA922394BD4}" sibTransId="{5C803406-E73B-4716-9083-217E1AE79CF9}"/>
    <dgm:cxn modelId="{419FC37E-0F21-4DEF-AED6-B9806BC8DAB8}" type="presOf" srcId="{B2F245A6-0730-4B2E-83CA-2E9428C3F2A6}" destId="{036C9033-7E1F-4BDF-996B-337A492B3615}" srcOrd="0" destOrd="0" presId="urn:microsoft.com/office/officeart/2005/8/layout/lProcess2"/>
    <dgm:cxn modelId="{C2AC0EB2-B742-4E66-8207-2605B9D8ABE4}" type="presOf" srcId="{2A6EEBD4-90CC-4A5B-9946-F13CD588ADF1}" destId="{ACC26B1A-CBFA-46E8-B43A-F3BD4B9131D3}" srcOrd="0" destOrd="0" presId="urn:microsoft.com/office/officeart/2005/8/layout/lProcess2"/>
    <dgm:cxn modelId="{97CC921A-726F-4CE6-AD6F-8508C77E1D27}" type="presOf" srcId="{53C3B2A1-619B-4EBD-AEDD-BA57DC8D490C}" destId="{0F82EC4E-A96B-400C-AB11-5789075B8E2E}" srcOrd="0" destOrd="0" presId="urn:microsoft.com/office/officeart/2005/8/layout/lProcess2"/>
    <dgm:cxn modelId="{F4B9DF2C-BFFF-481F-BB48-5F5D07CE47A1}" type="presOf" srcId="{53C3B2A1-619B-4EBD-AEDD-BA57DC8D490C}" destId="{CD625836-B02C-4865-AEB2-E355260B72B5}" srcOrd="1" destOrd="0" presId="urn:microsoft.com/office/officeart/2005/8/layout/lProcess2"/>
    <dgm:cxn modelId="{5456F823-360C-472A-A558-01839F0CFED8}" srcId="{501BE11F-DA42-4B82-902D-2AFC9A018B9A}" destId="{53C3B2A1-619B-4EBD-AEDD-BA57DC8D490C}" srcOrd="1" destOrd="0" parTransId="{89D305A0-9CB5-4B0A-BBC9-E0B2B0625244}" sibTransId="{C2390E12-7D34-42E6-B63C-631FD0F272D3}"/>
    <dgm:cxn modelId="{2475FE38-8148-4AF1-8194-F3ED7D87F056}" type="presOf" srcId="{BBFF5DA7-C12B-4646-A720-E4F17C842752}" destId="{E49AC6EF-24A1-4238-AF02-438F01B71780}" srcOrd="1" destOrd="0" presId="urn:microsoft.com/office/officeart/2005/8/layout/lProcess2"/>
    <dgm:cxn modelId="{1D633AF9-689A-418F-A021-B483AE5D5E22}" type="presParOf" srcId="{9564A3FF-1482-4CF6-A82D-210561E32F75}" destId="{3F6864BD-4F98-46F0-8EE3-D69D021260B2}" srcOrd="0" destOrd="0" presId="urn:microsoft.com/office/officeart/2005/8/layout/lProcess2"/>
    <dgm:cxn modelId="{74802ED0-4EC9-4E15-AFBF-41D5E43793B5}" type="presParOf" srcId="{3F6864BD-4F98-46F0-8EE3-D69D021260B2}" destId="{F217677A-17C4-4C20-9F49-0DE2DA4A1C8C}" srcOrd="0" destOrd="0" presId="urn:microsoft.com/office/officeart/2005/8/layout/lProcess2"/>
    <dgm:cxn modelId="{4D5E42F0-01B6-4B98-B5CB-2BF28E401032}" type="presParOf" srcId="{3F6864BD-4F98-46F0-8EE3-D69D021260B2}" destId="{DB880882-14EA-4FEF-9965-8F4E8D391BE4}" srcOrd="1" destOrd="0" presId="urn:microsoft.com/office/officeart/2005/8/layout/lProcess2"/>
    <dgm:cxn modelId="{36B46AE3-5DE6-4F15-804E-39C65589383E}" type="presParOf" srcId="{3F6864BD-4F98-46F0-8EE3-D69D021260B2}" destId="{1D38590D-3DC8-4B96-B3C9-A6E706D663F1}" srcOrd="2" destOrd="0" presId="urn:microsoft.com/office/officeart/2005/8/layout/lProcess2"/>
    <dgm:cxn modelId="{E7903853-4D6B-459D-9409-42E3B5515FE7}" type="presParOf" srcId="{1D38590D-3DC8-4B96-B3C9-A6E706D663F1}" destId="{2F84A40F-55C2-4487-8CDB-4F69401C30DC}" srcOrd="0" destOrd="0" presId="urn:microsoft.com/office/officeart/2005/8/layout/lProcess2"/>
    <dgm:cxn modelId="{8CD5DE52-D2D8-4E78-A73C-9C619DA49D3E}" type="presParOf" srcId="{2F84A40F-55C2-4487-8CDB-4F69401C30DC}" destId="{036C9033-7E1F-4BDF-996B-337A492B3615}" srcOrd="0" destOrd="0" presId="urn:microsoft.com/office/officeart/2005/8/layout/lProcess2"/>
    <dgm:cxn modelId="{D262CCD2-FD9D-4250-AAFA-9F4E531D65D4}" type="presParOf" srcId="{2F84A40F-55C2-4487-8CDB-4F69401C30DC}" destId="{B519DF30-E1EF-4CAF-AFFD-EFB681756183}" srcOrd="1" destOrd="0" presId="urn:microsoft.com/office/officeart/2005/8/layout/lProcess2"/>
    <dgm:cxn modelId="{04F64FCF-7705-49D8-AD84-C5A9F89FC1F8}" type="presParOf" srcId="{2F84A40F-55C2-4487-8CDB-4F69401C30DC}" destId="{75BB7980-79FE-4FC6-95C6-7AAAFE09638C}" srcOrd="2" destOrd="0" presId="urn:microsoft.com/office/officeart/2005/8/layout/lProcess2"/>
    <dgm:cxn modelId="{BFB1B5B5-AFD1-43DF-9798-CB62FD62B04A}" type="presParOf" srcId="{9564A3FF-1482-4CF6-A82D-210561E32F75}" destId="{12FC1C4A-4429-4347-8A04-60BF3217604F}" srcOrd="1" destOrd="0" presId="urn:microsoft.com/office/officeart/2005/8/layout/lProcess2"/>
    <dgm:cxn modelId="{525DC37E-DCFD-4016-8C3E-D92A50A3835C}" type="presParOf" srcId="{9564A3FF-1482-4CF6-A82D-210561E32F75}" destId="{EAFA55DB-9D42-44AB-8A35-6E304A4A326C}" srcOrd="2" destOrd="0" presId="urn:microsoft.com/office/officeart/2005/8/layout/lProcess2"/>
    <dgm:cxn modelId="{483D8939-8A2B-4BC7-8BC4-E2E200718506}" type="presParOf" srcId="{EAFA55DB-9D42-44AB-8A35-6E304A4A326C}" destId="{0F82EC4E-A96B-400C-AB11-5789075B8E2E}" srcOrd="0" destOrd="0" presId="urn:microsoft.com/office/officeart/2005/8/layout/lProcess2"/>
    <dgm:cxn modelId="{8C7C368F-4729-4D2F-8CF4-0857C99705C3}" type="presParOf" srcId="{EAFA55DB-9D42-44AB-8A35-6E304A4A326C}" destId="{CD625836-B02C-4865-AEB2-E355260B72B5}" srcOrd="1" destOrd="0" presId="urn:microsoft.com/office/officeart/2005/8/layout/lProcess2"/>
    <dgm:cxn modelId="{3ABCC658-9E5D-47BD-AB9D-F0C438879C22}" type="presParOf" srcId="{EAFA55DB-9D42-44AB-8A35-6E304A4A326C}" destId="{1199FFFB-08F5-4143-A216-F376B3A60933}" srcOrd="2" destOrd="0" presId="urn:microsoft.com/office/officeart/2005/8/layout/lProcess2"/>
    <dgm:cxn modelId="{6532BEC6-8A16-4EFB-B64F-450A86643C62}" type="presParOf" srcId="{1199FFFB-08F5-4143-A216-F376B3A60933}" destId="{ECE478BD-25D9-40BC-AFB5-8C13D8FBD330}" srcOrd="0" destOrd="0" presId="urn:microsoft.com/office/officeart/2005/8/layout/lProcess2"/>
    <dgm:cxn modelId="{8F205179-131B-475E-B33E-3EC7086284B9}" type="presParOf" srcId="{ECE478BD-25D9-40BC-AFB5-8C13D8FBD330}" destId="{4F42D039-000F-47FE-AB6A-4A5AA3CE6C00}" srcOrd="0" destOrd="0" presId="urn:microsoft.com/office/officeart/2005/8/layout/lProcess2"/>
    <dgm:cxn modelId="{3F32F046-2D4D-4F08-9DE1-B3A6C556FCC1}" type="presParOf" srcId="{ECE478BD-25D9-40BC-AFB5-8C13D8FBD330}" destId="{29A211D3-9521-4D3B-A8E0-3F79361C99C1}" srcOrd="1" destOrd="0" presId="urn:microsoft.com/office/officeart/2005/8/layout/lProcess2"/>
    <dgm:cxn modelId="{621F77AB-7FA9-4D0C-979F-747FA0F46513}" type="presParOf" srcId="{ECE478BD-25D9-40BC-AFB5-8C13D8FBD330}" destId="{ACC26B1A-CBFA-46E8-B43A-F3BD4B9131D3}" srcOrd="2" destOrd="0" presId="urn:microsoft.com/office/officeart/2005/8/layout/lProcess2"/>
    <dgm:cxn modelId="{7A560F68-129D-4E7D-93FF-5D0896149477}" type="presParOf" srcId="{9564A3FF-1482-4CF6-A82D-210561E32F75}" destId="{31A7FFAC-C0E3-404C-8AB9-D2EB518A28E9}" srcOrd="3" destOrd="0" presId="urn:microsoft.com/office/officeart/2005/8/layout/lProcess2"/>
    <dgm:cxn modelId="{467E86E8-0F64-4B69-95AF-6CBC5A12D2B6}" type="presParOf" srcId="{9564A3FF-1482-4CF6-A82D-210561E32F75}" destId="{2033F2E8-DBBA-412F-8FCC-D27A9B617C2B}" srcOrd="4" destOrd="0" presId="urn:microsoft.com/office/officeart/2005/8/layout/lProcess2"/>
    <dgm:cxn modelId="{5CB6A7BE-7ABC-42F1-B26B-C1CF0231C5AC}" type="presParOf" srcId="{2033F2E8-DBBA-412F-8FCC-D27A9B617C2B}" destId="{8470FEB1-A3D3-4769-B238-AD3AEA98EBD8}" srcOrd="0" destOrd="0" presId="urn:microsoft.com/office/officeart/2005/8/layout/lProcess2"/>
    <dgm:cxn modelId="{53850C0F-5A2C-4CA0-9597-F7511EC963D2}" type="presParOf" srcId="{2033F2E8-DBBA-412F-8FCC-D27A9B617C2B}" destId="{E49AC6EF-24A1-4238-AF02-438F01B71780}" srcOrd="1" destOrd="0" presId="urn:microsoft.com/office/officeart/2005/8/layout/lProcess2"/>
    <dgm:cxn modelId="{C79FD001-9B46-457A-A174-79D6EEBDF729}" type="presParOf" srcId="{2033F2E8-DBBA-412F-8FCC-D27A9B617C2B}" destId="{41FAB285-546C-48E9-8776-52A8C22A68A2}" srcOrd="2" destOrd="0" presId="urn:microsoft.com/office/officeart/2005/8/layout/lProcess2"/>
    <dgm:cxn modelId="{5F6E00EE-52AD-4215-8899-3B0D7E4D6CFC}" type="presParOf" srcId="{41FAB285-546C-48E9-8776-52A8C22A68A2}" destId="{8D27FBC3-BB29-4BDE-9B3B-E24B74E2641D}" srcOrd="0" destOrd="0" presId="urn:microsoft.com/office/officeart/2005/8/layout/lProcess2"/>
    <dgm:cxn modelId="{792A91A3-8012-4DF9-AB51-655467EB8676}" type="presParOf" srcId="{8D27FBC3-BB29-4BDE-9B3B-E24B74E2641D}" destId="{9DDD1324-2666-4BDC-B059-D50BBE9D2685}" srcOrd="0" destOrd="0" presId="urn:microsoft.com/office/officeart/2005/8/layout/lProcess2"/>
    <dgm:cxn modelId="{E90411F3-8926-46B0-9714-3237ED4B3BD2}" type="presParOf" srcId="{8D27FBC3-BB29-4BDE-9B3B-E24B74E2641D}" destId="{E0ED7634-1FFA-42E9-8425-A3471777DD74}" srcOrd="1" destOrd="0" presId="urn:microsoft.com/office/officeart/2005/8/layout/lProcess2"/>
    <dgm:cxn modelId="{E129E57A-2B8C-4A5F-A492-0D38600DFFC5}" type="presParOf" srcId="{8D27FBC3-BB29-4BDE-9B3B-E24B74E2641D}" destId="{3BBDE5A2-C2F6-46C2-B475-324B15100DC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55F0424-5EA7-495E-90BB-0C59DBD9CB62}" type="doc">
      <dgm:prSet loTypeId="urn:microsoft.com/office/officeart/2005/8/layout/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64D32C18-8B17-4531-AB47-0667F15CA36E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Los sectores estudiados son significativos dentro de la industria manufacturera, debido a que sus productos son de mayor consumo por parte de los ecuatorianos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516E49-91EE-4680-B882-C4055286D2D1}" type="parTrans" cxnId="{805AEDC3-0D87-4C8B-B36A-A06D0920442B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B5A67C-8575-42C4-A054-A3F0AC0FDEE1}" type="sibTrans" cxnId="{805AEDC3-0D87-4C8B-B36A-A06D0920442B}">
      <dgm:prSet custT="1"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E79C26-9A93-4308-96EC-21A765438AAF}">
      <dgm:prSet phldrT="[Texto]" custT="1"/>
      <dgm:spPr/>
      <dgm:t>
        <a:bodyPr/>
        <a:lstStyle/>
        <a:p>
          <a:r>
            <a:rPr lang="es-EC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El estudio de la innovación con el crecimiento y desarrollo se ha convertido en uno de los temas centrales para el incremento de la competitividad empresarial. 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CBA938-771F-47EA-A902-7D6E3FB848F7}" type="parTrans" cxnId="{310D1C1A-4ABA-4568-9489-FA928782C057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B470BD-7801-4F38-B452-E0B1BF67C97E}" type="sibTrans" cxnId="{310D1C1A-4ABA-4568-9489-FA928782C057}">
      <dgm:prSet custT="1"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EBADD9-7B87-410C-BCB6-A558E07E6569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Para medir la actitud de los empresarios frente a las variables expuestas en la investigación, se diseñó un instrumento de recolección de datos en escala de Likert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999529-7957-4BAD-9266-9FEA3F325A14}" type="parTrans" cxnId="{C7FE274D-6A3A-4481-9960-A536A673E100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41F7C4-FA6C-47A4-BE79-3820C3899D7A}" type="sibTrans" cxnId="{C7FE274D-6A3A-4481-9960-A536A673E100}">
      <dgm:prSet custT="1"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AC6F8A-7DC2-4227-A87F-B52DF48E4261}">
      <dgm:prSet phldrT="[Texto]" custT="1"/>
      <dgm:spPr/>
      <dgm:t>
        <a:bodyPr/>
        <a:lstStyle/>
        <a:p>
          <a:r>
            <a:rPr lang="es-EC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Gran parte de las empresas del sector alimentos desarrollaron en mayor nivel la innovación de producto, seguido de la innovación de proceso, posterior a ella, la innovación de mercadotecnia y finalmente la innovación organizacional.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89F421-73C7-419E-BA20-CEF9FD9E6227}" type="parTrans" cxnId="{5CE7E555-6D19-4E41-9668-91A24AE7968F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AA1CC4-B2FE-4033-9668-19BAFD265B39}" type="sibTrans" cxnId="{5CE7E555-6D19-4E41-9668-91A24AE7968F}">
      <dgm:prSet custT="1"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B658BD-C348-47DF-86D2-664E1A817C1F}">
      <dgm:prSet phldrT="[Texto]" custT="1"/>
      <dgm:spPr/>
      <dgm:t>
        <a:bodyPr/>
        <a:lstStyle/>
        <a:p>
          <a:r>
            <a:rPr lang="es-EC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Gran parte de empresas del sector bebidas desarrollaron en mayor nivel la innovación de producto como la de procesos, seguido de la innovación de mercadotecnia, y en menor nivel la innovación organizacional. 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23A69F-2A04-4A7C-84B2-C6031B374C0A}" type="parTrans" cxnId="{970AD220-4E5A-496F-B133-9631393B5CD1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628ECC-D4EE-4708-8A5A-29C931C13C3E}" type="sibTrans" cxnId="{970AD220-4E5A-496F-B133-9631393B5CD1}">
      <dgm:prSet custT="1"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17068-8348-474C-9820-E4CFABE5C1F4}">
      <dgm:prSet custT="1"/>
      <dgm:spPr/>
      <dgm:t>
        <a:bodyPr/>
        <a:lstStyle/>
        <a:p>
          <a:r>
            <a:rPr lang="es-ES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Mientras que, su crecimiento y desarrollo no fue el esperado, por ende, se ha encontrado en un nivel bajo.</a:t>
          </a:r>
          <a:endParaRPr lang="es-ES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8DB70C-2E7A-4C48-BF15-F029BF05993A}" type="sibTrans" cxnId="{DB348856-9FEF-4B2C-9E92-2EF20CFCF2AE}">
      <dgm:prSet custT="1"/>
      <dgm:spPr/>
      <dgm:t>
        <a:bodyPr/>
        <a:lstStyle/>
        <a:p>
          <a:endParaRPr lang="es-ES" sz="1400"/>
        </a:p>
      </dgm:t>
    </dgm:pt>
    <dgm:pt modelId="{0E4C170C-A5A4-4C4B-8393-288D646476FC}" type="parTrans" cxnId="{DB348856-9FEF-4B2C-9E92-2EF20CFCF2AE}">
      <dgm:prSet/>
      <dgm:spPr/>
      <dgm:t>
        <a:bodyPr/>
        <a:lstStyle/>
        <a:p>
          <a:endParaRPr lang="es-ES" sz="2400"/>
        </a:p>
      </dgm:t>
    </dgm:pt>
    <dgm:pt modelId="{9DEFEE6F-AA4C-490E-8F49-9AE2E42641B4}">
      <dgm:prSet custT="1"/>
      <dgm:spPr/>
      <dgm:t>
        <a:bodyPr/>
        <a:lstStyle/>
        <a:p>
          <a:r>
            <a:rPr lang="es-EC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Por otro lado, el crecimiento y desarrollo no se ha visto afectado, de tal forma que se ubicó en un nivel medio.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18DC72-9500-4E5F-8104-E5E7504153DB}" type="parTrans" cxnId="{588AD967-A0CF-4500-AE81-F18F164BA209}">
      <dgm:prSet/>
      <dgm:spPr/>
      <dgm:t>
        <a:bodyPr/>
        <a:lstStyle/>
        <a:p>
          <a:endParaRPr lang="es-ES" sz="2400"/>
        </a:p>
      </dgm:t>
    </dgm:pt>
    <dgm:pt modelId="{6B91E23B-3074-4100-BD73-28D32F19085A}" type="sibTrans" cxnId="{588AD967-A0CF-4500-AE81-F18F164BA209}">
      <dgm:prSet custT="1"/>
      <dgm:spPr/>
      <dgm:t>
        <a:bodyPr/>
        <a:lstStyle/>
        <a:p>
          <a:endParaRPr lang="es-ES" sz="1400"/>
        </a:p>
      </dgm:t>
    </dgm:pt>
    <dgm:pt modelId="{F3DEFB28-A21A-4B47-901B-25E711153BEB}">
      <dgm:prSet custT="1"/>
      <dgm:spPr/>
      <dgm:t>
        <a:bodyPr/>
        <a:lstStyle/>
        <a:p>
          <a:r>
            <a:rPr lang="es-ES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Realizando el análisis de FCE se determinó que el sector de alimentos presentó 24 puntos críticos y el de bebidas 11.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B05748-777A-4930-9AF9-90DD3E0D383E}" type="parTrans" cxnId="{B3C5E905-EA14-4512-B82A-139FB0BAEC2F}">
      <dgm:prSet/>
      <dgm:spPr/>
      <dgm:t>
        <a:bodyPr/>
        <a:lstStyle/>
        <a:p>
          <a:endParaRPr lang="es-ES" sz="2400"/>
        </a:p>
      </dgm:t>
    </dgm:pt>
    <dgm:pt modelId="{1D4CA92F-C9C0-4330-9223-A061AAB5C9DD}" type="sibTrans" cxnId="{B3C5E905-EA14-4512-B82A-139FB0BAEC2F}">
      <dgm:prSet/>
      <dgm:spPr/>
      <dgm:t>
        <a:bodyPr/>
        <a:lstStyle/>
        <a:p>
          <a:endParaRPr lang="es-ES" sz="2400"/>
        </a:p>
      </dgm:t>
    </dgm:pt>
    <dgm:pt modelId="{F4473AE7-99B7-4B29-B19B-634320CBBE0A}" type="pres">
      <dgm:prSet presAssocID="{655F0424-5EA7-495E-90BB-0C59DBD9CB6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14DF63A-F86B-45F6-8C5C-1601E4FEB438}" type="pres">
      <dgm:prSet presAssocID="{64D32C18-8B17-4531-AB47-0667F15CA36E}" presName="node" presStyleLbl="node1" presStyleIdx="0" presStyleCnt="8" custScaleY="179559" custLinFactNeighborX="10920" custLinFactNeighborY="-78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022830-9E6B-4837-BE13-96B92F49FCBB}" type="pres">
      <dgm:prSet presAssocID="{D4B5A67C-8575-42C4-A054-A3F0AC0FDEE1}" presName="sibTrans" presStyleLbl="sibTrans2D1" presStyleIdx="0" presStyleCnt="7"/>
      <dgm:spPr/>
      <dgm:t>
        <a:bodyPr/>
        <a:lstStyle/>
        <a:p>
          <a:endParaRPr lang="es-ES"/>
        </a:p>
      </dgm:t>
    </dgm:pt>
    <dgm:pt modelId="{F49689F1-0FCE-45B2-A594-8215F3DC93CE}" type="pres">
      <dgm:prSet presAssocID="{D4B5A67C-8575-42C4-A054-A3F0AC0FDEE1}" presName="connectorText" presStyleLbl="sibTrans2D1" presStyleIdx="0" presStyleCnt="7"/>
      <dgm:spPr/>
      <dgm:t>
        <a:bodyPr/>
        <a:lstStyle/>
        <a:p>
          <a:endParaRPr lang="es-ES"/>
        </a:p>
      </dgm:t>
    </dgm:pt>
    <dgm:pt modelId="{BA526122-CE70-4BC1-BBFE-3521DDC4594C}" type="pres">
      <dgm:prSet presAssocID="{2CE79C26-9A93-4308-96EC-21A765438AAF}" presName="node" presStyleLbl="node1" presStyleIdx="1" presStyleCnt="8" custScaleY="181113" custLinFactNeighborX="109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65F3A-7FF4-4BA7-B1D2-47C276C5C59B}" type="pres">
      <dgm:prSet presAssocID="{4DB470BD-7801-4F38-B452-E0B1BF67C97E}" presName="sibTrans" presStyleLbl="sibTrans2D1" presStyleIdx="1" presStyleCnt="7"/>
      <dgm:spPr/>
      <dgm:t>
        <a:bodyPr/>
        <a:lstStyle/>
        <a:p>
          <a:endParaRPr lang="es-ES"/>
        </a:p>
      </dgm:t>
    </dgm:pt>
    <dgm:pt modelId="{9EAC6683-3420-4859-AB2A-E2E022F82BEF}" type="pres">
      <dgm:prSet presAssocID="{4DB470BD-7801-4F38-B452-E0B1BF67C97E}" presName="connectorText" presStyleLbl="sibTrans2D1" presStyleIdx="1" presStyleCnt="7"/>
      <dgm:spPr/>
      <dgm:t>
        <a:bodyPr/>
        <a:lstStyle/>
        <a:p>
          <a:endParaRPr lang="es-ES"/>
        </a:p>
      </dgm:t>
    </dgm:pt>
    <dgm:pt modelId="{1EF0FE16-BE20-4DA7-8C41-CB9F4A350E27}" type="pres">
      <dgm:prSet presAssocID="{74EBADD9-7B87-410C-BCB6-A558E07E6569}" presName="node" presStyleLbl="node1" presStyleIdx="2" presStyleCnt="8" custScaleY="1837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74BA76-E29E-4AFA-8756-4ED213082761}" type="pres">
      <dgm:prSet presAssocID="{AE41F7C4-FA6C-47A4-BE79-3820C3899D7A}" presName="sibTrans" presStyleLbl="sibTrans2D1" presStyleIdx="2" presStyleCnt="7" custAng="21311783"/>
      <dgm:spPr/>
      <dgm:t>
        <a:bodyPr/>
        <a:lstStyle/>
        <a:p>
          <a:endParaRPr lang="es-ES"/>
        </a:p>
      </dgm:t>
    </dgm:pt>
    <dgm:pt modelId="{A85BA276-4CF8-4F14-9B42-FD0D6AFCC00B}" type="pres">
      <dgm:prSet presAssocID="{AE41F7C4-FA6C-47A4-BE79-3820C3899D7A}" presName="connectorText" presStyleLbl="sibTrans2D1" presStyleIdx="2" presStyleCnt="7"/>
      <dgm:spPr/>
      <dgm:t>
        <a:bodyPr/>
        <a:lstStyle/>
        <a:p>
          <a:endParaRPr lang="es-ES"/>
        </a:p>
      </dgm:t>
    </dgm:pt>
    <dgm:pt modelId="{53BC7A0F-B3B1-4740-82F5-F4AF9948772F}" type="pres">
      <dgm:prSet presAssocID="{6EAC6F8A-7DC2-4227-A87F-B52DF48E4261}" presName="node" presStyleLbl="node1" presStyleIdx="3" presStyleCnt="8" custScaleX="117807" custScaleY="2103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7FE5DC-46FA-409A-8F79-A48C7CABBE28}" type="pres">
      <dgm:prSet presAssocID="{5DAA1CC4-B2FE-4033-9668-19BAFD265B39}" presName="sibTrans" presStyleLbl="sibTrans2D1" presStyleIdx="3" presStyleCnt="7"/>
      <dgm:spPr/>
      <dgm:t>
        <a:bodyPr/>
        <a:lstStyle/>
        <a:p>
          <a:endParaRPr lang="es-ES"/>
        </a:p>
      </dgm:t>
    </dgm:pt>
    <dgm:pt modelId="{49A96F17-74FF-44DC-B2F2-57B317948498}" type="pres">
      <dgm:prSet presAssocID="{5DAA1CC4-B2FE-4033-9668-19BAFD265B39}" presName="connectorText" presStyleLbl="sibTrans2D1" presStyleIdx="3" presStyleCnt="7"/>
      <dgm:spPr/>
      <dgm:t>
        <a:bodyPr/>
        <a:lstStyle/>
        <a:p>
          <a:endParaRPr lang="es-ES"/>
        </a:p>
      </dgm:t>
    </dgm:pt>
    <dgm:pt modelId="{43B65935-AA66-4403-9184-9A71E1B3E6DF}" type="pres">
      <dgm:prSet presAssocID="{40817068-8348-474C-9820-E4CFABE5C1F4}" presName="node" presStyleLbl="node1" presStyleIdx="4" presStyleCnt="8" custScaleY="1221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057672-0E6D-4ACB-BD8C-E4740034A810}" type="pres">
      <dgm:prSet presAssocID="{E08DB70C-2E7A-4C48-BF15-F029BF05993A}" presName="sibTrans" presStyleLbl="sibTrans2D1" presStyleIdx="4" presStyleCnt="7"/>
      <dgm:spPr/>
      <dgm:t>
        <a:bodyPr/>
        <a:lstStyle/>
        <a:p>
          <a:endParaRPr lang="es-ES"/>
        </a:p>
      </dgm:t>
    </dgm:pt>
    <dgm:pt modelId="{B387A041-EF92-4BC4-9E72-CF928E5F475A}" type="pres">
      <dgm:prSet presAssocID="{E08DB70C-2E7A-4C48-BF15-F029BF05993A}" presName="connectorText" presStyleLbl="sibTrans2D1" presStyleIdx="4" presStyleCnt="7"/>
      <dgm:spPr/>
      <dgm:t>
        <a:bodyPr/>
        <a:lstStyle/>
        <a:p>
          <a:endParaRPr lang="es-ES"/>
        </a:p>
      </dgm:t>
    </dgm:pt>
    <dgm:pt modelId="{EACF8341-19BB-4CA9-9167-B2C2387E2B91}" type="pres">
      <dgm:prSet presAssocID="{FBB658BD-C348-47DF-86D2-664E1A817C1F}" presName="node" presStyleLbl="node1" presStyleIdx="5" presStyleCnt="8" custScaleX="129477" custScaleY="1673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715D32-0B95-4D85-9A03-ED334D82C0B4}" type="pres">
      <dgm:prSet presAssocID="{08628ECC-D4EE-4708-8A5A-29C931C13C3E}" presName="sibTrans" presStyleLbl="sibTrans2D1" presStyleIdx="5" presStyleCnt="7"/>
      <dgm:spPr/>
      <dgm:t>
        <a:bodyPr/>
        <a:lstStyle/>
        <a:p>
          <a:endParaRPr lang="es-ES"/>
        </a:p>
      </dgm:t>
    </dgm:pt>
    <dgm:pt modelId="{D0935F4C-13B8-4083-87B3-2917F6081D3E}" type="pres">
      <dgm:prSet presAssocID="{08628ECC-D4EE-4708-8A5A-29C931C13C3E}" presName="connectorText" presStyleLbl="sibTrans2D1" presStyleIdx="5" presStyleCnt="7"/>
      <dgm:spPr/>
      <dgm:t>
        <a:bodyPr/>
        <a:lstStyle/>
        <a:p>
          <a:endParaRPr lang="es-ES"/>
        </a:p>
      </dgm:t>
    </dgm:pt>
    <dgm:pt modelId="{ADAEACAE-194F-4CAB-BE2D-424E50A75F2A}" type="pres">
      <dgm:prSet presAssocID="{9DEFEE6F-AA4C-490E-8F49-9AE2E42641B4}" presName="node" presStyleLbl="node1" presStyleIdx="6" presStyleCnt="8" custScaleY="120931" custLinFactNeighborX="10920" custLinFactNeighborY="-78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9CFFD9-53BF-4610-B94E-5856101185FB}" type="pres">
      <dgm:prSet presAssocID="{6B91E23B-3074-4100-BD73-28D32F19085A}" presName="sibTrans" presStyleLbl="sibTrans2D1" presStyleIdx="6" presStyleCnt="7"/>
      <dgm:spPr/>
      <dgm:t>
        <a:bodyPr/>
        <a:lstStyle/>
        <a:p>
          <a:endParaRPr lang="es-ES"/>
        </a:p>
      </dgm:t>
    </dgm:pt>
    <dgm:pt modelId="{A21B7384-904C-4ECB-98A6-2C5D4809B745}" type="pres">
      <dgm:prSet presAssocID="{6B91E23B-3074-4100-BD73-28D32F19085A}" presName="connectorText" presStyleLbl="sibTrans2D1" presStyleIdx="6" presStyleCnt="7"/>
      <dgm:spPr/>
      <dgm:t>
        <a:bodyPr/>
        <a:lstStyle/>
        <a:p>
          <a:endParaRPr lang="es-ES"/>
        </a:p>
      </dgm:t>
    </dgm:pt>
    <dgm:pt modelId="{00FD97DC-9234-42B8-A649-D8ECEBCE91F0}" type="pres">
      <dgm:prSet presAssocID="{F3DEFB28-A21A-4B47-901B-25E711153BEB}" presName="node" presStyleLbl="node1" presStyleIdx="7" presStyleCnt="8" custScaleY="133875" custLinFactNeighborX="12749" custLinFactNeighborY="-79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F6A2394-8569-4B64-B359-88161F6274F6}" type="presOf" srcId="{2CE79C26-9A93-4308-96EC-21A765438AAF}" destId="{BA526122-CE70-4BC1-BBFE-3521DDC4594C}" srcOrd="0" destOrd="0" presId="urn:microsoft.com/office/officeart/2005/8/layout/process5"/>
    <dgm:cxn modelId="{C7FE274D-6A3A-4481-9960-A536A673E100}" srcId="{655F0424-5EA7-495E-90BB-0C59DBD9CB62}" destId="{74EBADD9-7B87-410C-BCB6-A558E07E6569}" srcOrd="2" destOrd="0" parTransId="{B1999529-7957-4BAD-9266-9FEA3F325A14}" sibTransId="{AE41F7C4-FA6C-47A4-BE79-3820C3899D7A}"/>
    <dgm:cxn modelId="{6173DACE-1F8A-400D-8D00-1A0CBECF93F8}" type="presOf" srcId="{D4B5A67C-8575-42C4-A054-A3F0AC0FDEE1}" destId="{7A022830-9E6B-4837-BE13-96B92F49FCBB}" srcOrd="0" destOrd="0" presId="urn:microsoft.com/office/officeart/2005/8/layout/process5"/>
    <dgm:cxn modelId="{14DE4D30-53AF-495E-8B15-2C564921C497}" type="presOf" srcId="{AE41F7C4-FA6C-47A4-BE79-3820C3899D7A}" destId="{A85BA276-4CF8-4F14-9B42-FD0D6AFCC00B}" srcOrd="1" destOrd="0" presId="urn:microsoft.com/office/officeart/2005/8/layout/process5"/>
    <dgm:cxn modelId="{CF2DE943-C9EE-4628-9F01-87ED6FE57A68}" type="presOf" srcId="{08628ECC-D4EE-4708-8A5A-29C931C13C3E}" destId="{D0935F4C-13B8-4083-87B3-2917F6081D3E}" srcOrd="1" destOrd="0" presId="urn:microsoft.com/office/officeart/2005/8/layout/process5"/>
    <dgm:cxn modelId="{9C00DDC5-DC6B-4923-8FBF-A7D363578C58}" type="presOf" srcId="{08628ECC-D4EE-4708-8A5A-29C931C13C3E}" destId="{CA715D32-0B95-4D85-9A03-ED334D82C0B4}" srcOrd="0" destOrd="0" presId="urn:microsoft.com/office/officeart/2005/8/layout/process5"/>
    <dgm:cxn modelId="{9310C58D-F2A9-4F88-BE09-E617DA2B1557}" type="presOf" srcId="{F3DEFB28-A21A-4B47-901B-25E711153BEB}" destId="{00FD97DC-9234-42B8-A649-D8ECEBCE91F0}" srcOrd="0" destOrd="0" presId="urn:microsoft.com/office/officeart/2005/8/layout/process5"/>
    <dgm:cxn modelId="{3909AA9B-6B41-4A7D-9D2D-D6552E25406D}" type="presOf" srcId="{E08DB70C-2E7A-4C48-BF15-F029BF05993A}" destId="{B387A041-EF92-4BC4-9E72-CF928E5F475A}" srcOrd="1" destOrd="0" presId="urn:microsoft.com/office/officeart/2005/8/layout/process5"/>
    <dgm:cxn modelId="{BE7C4C75-A589-48D5-A48C-E0BBE41D20AE}" type="presOf" srcId="{9DEFEE6F-AA4C-490E-8F49-9AE2E42641B4}" destId="{ADAEACAE-194F-4CAB-BE2D-424E50A75F2A}" srcOrd="0" destOrd="0" presId="urn:microsoft.com/office/officeart/2005/8/layout/process5"/>
    <dgm:cxn modelId="{34246926-2C3F-4B37-8E64-80762C30C414}" type="presOf" srcId="{64D32C18-8B17-4531-AB47-0667F15CA36E}" destId="{314DF63A-F86B-45F6-8C5C-1601E4FEB438}" srcOrd="0" destOrd="0" presId="urn:microsoft.com/office/officeart/2005/8/layout/process5"/>
    <dgm:cxn modelId="{8FE65A99-595B-468E-80B4-04FFBB874FF3}" type="presOf" srcId="{6EAC6F8A-7DC2-4227-A87F-B52DF48E4261}" destId="{53BC7A0F-B3B1-4740-82F5-F4AF9948772F}" srcOrd="0" destOrd="0" presId="urn:microsoft.com/office/officeart/2005/8/layout/process5"/>
    <dgm:cxn modelId="{D02900BB-D760-4A4A-B2F0-A0C4934A163E}" type="presOf" srcId="{40817068-8348-474C-9820-E4CFABE5C1F4}" destId="{43B65935-AA66-4403-9184-9A71E1B3E6DF}" srcOrd="0" destOrd="0" presId="urn:microsoft.com/office/officeart/2005/8/layout/process5"/>
    <dgm:cxn modelId="{2B9D76DF-A06B-4589-86DF-EDD7C11E2C85}" type="presOf" srcId="{6B91E23B-3074-4100-BD73-28D32F19085A}" destId="{A49CFFD9-53BF-4610-B94E-5856101185FB}" srcOrd="0" destOrd="0" presId="urn:microsoft.com/office/officeart/2005/8/layout/process5"/>
    <dgm:cxn modelId="{970AD220-4E5A-496F-B133-9631393B5CD1}" srcId="{655F0424-5EA7-495E-90BB-0C59DBD9CB62}" destId="{FBB658BD-C348-47DF-86D2-664E1A817C1F}" srcOrd="5" destOrd="0" parTransId="{C723A69F-2A04-4A7C-84B2-C6031B374C0A}" sibTransId="{08628ECC-D4EE-4708-8A5A-29C931C13C3E}"/>
    <dgm:cxn modelId="{564FAD4B-F644-4247-B062-FE8D527D9C04}" type="presOf" srcId="{FBB658BD-C348-47DF-86D2-664E1A817C1F}" destId="{EACF8341-19BB-4CA9-9167-B2C2387E2B91}" srcOrd="0" destOrd="0" presId="urn:microsoft.com/office/officeart/2005/8/layout/process5"/>
    <dgm:cxn modelId="{54929D6F-BDA3-4489-A085-E47FC1735AF1}" type="presOf" srcId="{5DAA1CC4-B2FE-4033-9668-19BAFD265B39}" destId="{5A7FE5DC-46FA-409A-8F79-A48C7CABBE28}" srcOrd="0" destOrd="0" presId="urn:microsoft.com/office/officeart/2005/8/layout/process5"/>
    <dgm:cxn modelId="{588AD967-A0CF-4500-AE81-F18F164BA209}" srcId="{655F0424-5EA7-495E-90BB-0C59DBD9CB62}" destId="{9DEFEE6F-AA4C-490E-8F49-9AE2E42641B4}" srcOrd="6" destOrd="0" parTransId="{5818DC72-9500-4E5F-8104-E5E7504153DB}" sibTransId="{6B91E23B-3074-4100-BD73-28D32F19085A}"/>
    <dgm:cxn modelId="{805AEDC3-0D87-4C8B-B36A-A06D0920442B}" srcId="{655F0424-5EA7-495E-90BB-0C59DBD9CB62}" destId="{64D32C18-8B17-4531-AB47-0667F15CA36E}" srcOrd="0" destOrd="0" parTransId="{29516E49-91EE-4680-B882-C4055286D2D1}" sibTransId="{D4B5A67C-8575-42C4-A054-A3F0AC0FDEE1}"/>
    <dgm:cxn modelId="{F829A870-EA3D-42FD-8CAF-ECFB95DEE069}" type="presOf" srcId="{6B91E23B-3074-4100-BD73-28D32F19085A}" destId="{A21B7384-904C-4ECB-98A6-2C5D4809B745}" srcOrd="1" destOrd="0" presId="urn:microsoft.com/office/officeart/2005/8/layout/process5"/>
    <dgm:cxn modelId="{DB348856-9FEF-4B2C-9E92-2EF20CFCF2AE}" srcId="{655F0424-5EA7-495E-90BB-0C59DBD9CB62}" destId="{40817068-8348-474C-9820-E4CFABE5C1F4}" srcOrd="4" destOrd="0" parTransId="{0E4C170C-A5A4-4C4B-8393-288D646476FC}" sibTransId="{E08DB70C-2E7A-4C48-BF15-F029BF05993A}"/>
    <dgm:cxn modelId="{33C894D4-03ED-4CCA-B3B1-F66A0B05F3CF}" type="presOf" srcId="{4DB470BD-7801-4F38-B452-E0B1BF67C97E}" destId="{F9D65F3A-7FF4-4BA7-B1D2-47C276C5C59B}" srcOrd="0" destOrd="0" presId="urn:microsoft.com/office/officeart/2005/8/layout/process5"/>
    <dgm:cxn modelId="{B3C5E905-EA14-4512-B82A-139FB0BAEC2F}" srcId="{655F0424-5EA7-495E-90BB-0C59DBD9CB62}" destId="{F3DEFB28-A21A-4B47-901B-25E711153BEB}" srcOrd="7" destOrd="0" parTransId="{D1B05748-777A-4930-9AF9-90DD3E0D383E}" sibTransId="{1D4CA92F-C9C0-4330-9223-A061AAB5C9DD}"/>
    <dgm:cxn modelId="{3B5A8C44-3C70-4C98-9584-234CB453EC7D}" type="presOf" srcId="{AE41F7C4-FA6C-47A4-BE79-3820C3899D7A}" destId="{8674BA76-E29E-4AFA-8756-4ED213082761}" srcOrd="0" destOrd="0" presId="urn:microsoft.com/office/officeart/2005/8/layout/process5"/>
    <dgm:cxn modelId="{5CE7E555-6D19-4E41-9668-91A24AE7968F}" srcId="{655F0424-5EA7-495E-90BB-0C59DBD9CB62}" destId="{6EAC6F8A-7DC2-4227-A87F-B52DF48E4261}" srcOrd="3" destOrd="0" parTransId="{6E89F421-73C7-419E-BA20-CEF9FD9E6227}" sibTransId="{5DAA1CC4-B2FE-4033-9668-19BAFD265B39}"/>
    <dgm:cxn modelId="{78F615C2-E143-4621-8F4B-2D89917D8FCE}" type="presOf" srcId="{655F0424-5EA7-495E-90BB-0C59DBD9CB62}" destId="{F4473AE7-99B7-4B29-B19B-634320CBBE0A}" srcOrd="0" destOrd="0" presId="urn:microsoft.com/office/officeart/2005/8/layout/process5"/>
    <dgm:cxn modelId="{310D1C1A-4ABA-4568-9489-FA928782C057}" srcId="{655F0424-5EA7-495E-90BB-0C59DBD9CB62}" destId="{2CE79C26-9A93-4308-96EC-21A765438AAF}" srcOrd="1" destOrd="0" parTransId="{5FCBA938-771F-47EA-A902-7D6E3FB848F7}" sibTransId="{4DB470BD-7801-4F38-B452-E0B1BF67C97E}"/>
    <dgm:cxn modelId="{8772FB39-49CA-43B8-8167-3647E2FA4481}" type="presOf" srcId="{4DB470BD-7801-4F38-B452-E0B1BF67C97E}" destId="{9EAC6683-3420-4859-AB2A-E2E022F82BEF}" srcOrd="1" destOrd="0" presId="urn:microsoft.com/office/officeart/2005/8/layout/process5"/>
    <dgm:cxn modelId="{E57CEFCB-824A-4061-8CE5-FA8F238E61DD}" type="presOf" srcId="{74EBADD9-7B87-410C-BCB6-A558E07E6569}" destId="{1EF0FE16-BE20-4DA7-8C41-CB9F4A350E27}" srcOrd="0" destOrd="0" presId="urn:microsoft.com/office/officeart/2005/8/layout/process5"/>
    <dgm:cxn modelId="{699278EC-E35B-4E9A-83DA-851CFDB0025D}" type="presOf" srcId="{E08DB70C-2E7A-4C48-BF15-F029BF05993A}" destId="{7B057672-0E6D-4ACB-BD8C-E4740034A810}" srcOrd="0" destOrd="0" presId="urn:microsoft.com/office/officeart/2005/8/layout/process5"/>
    <dgm:cxn modelId="{17CD943F-3D75-48AE-A1C4-C6E48E7BE6B8}" type="presOf" srcId="{5DAA1CC4-B2FE-4033-9668-19BAFD265B39}" destId="{49A96F17-74FF-44DC-B2F2-57B317948498}" srcOrd="1" destOrd="0" presId="urn:microsoft.com/office/officeart/2005/8/layout/process5"/>
    <dgm:cxn modelId="{EBE5C003-C304-4EA4-9C05-BFA3A8E339C3}" type="presOf" srcId="{D4B5A67C-8575-42C4-A054-A3F0AC0FDEE1}" destId="{F49689F1-0FCE-45B2-A594-8215F3DC93CE}" srcOrd="1" destOrd="0" presId="urn:microsoft.com/office/officeart/2005/8/layout/process5"/>
    <dgm:cxn modelId="{1BAA0CBE-461A-4E1F-AD6F-FE79C0517C65}" type="presParOf" srcId="{F4473AE7-99B7-4B29-B19B-634320CBBE0A}" destId="{314DF63A-F86B-45F6-8C5C-1601E4FEB438}" srcOrd="0" destOrd="0" presId="urn:microsoft.com/office/officeart/2005/8/layout/process5"/>
    <dgm:cxn modelId="{1C1335C6-E01A-44A5-A70A-880711AA9A8F}" type="presParOf" srcId="{F4473AE7-99B7-4B29-B19B-634320CBBE0A}" destId="{7A022830-9E6B-4837-BE13-96B92F49FCBB}" srcOrd="1" destOrd="0" presId="urn:microsoft.com/office/officeart/2005/8/layout/process5"/>
    <dgm:cxn modelId="{9B652684-4077-4700-8F54-B3F58F4A9DE3}" type="presParOf" srcId="{7A022830-9E6B-4837-BE13-96B92F49FCBB}" destId="{F49689F1-0FCE-45B2-A594-8215F3DC93CE}" srcOrd="0" destOrd="0" presId="urn:microsoft.com/office/officeart/2005/8/layout/process5"/>
    <dgm:cxn modelId="{C651BC2F-E334-4912-98E3-808177DB3F8B}" type="presParOf" srcId="{F4473AE7-99B7-4B29-B19B-634320CBBE0A}" destId="{BA526122-CE70-4BC1-BBFE-3521DDC4594C}" srcOrd="2" destOrd="0" presId="urn:microsoft.com/office/officeart/2005/8/layout/process5"/>
    <dgm:cxn modelId="{DAAF988F-5A21-42D5-A56D-0227FB64CFB9}" type="presParOf" srcId="{F4473AE7-99B7-4B29-B19B-634320CBBE0A}" destId="{F9D65F3A-7FF4-4BA7-B1D2-47C276C5C59B}" srcOrd="3" destOrd="0" presId="urn:microsoft.com/office/officeart/2005/8/layout/process5"/>
    <dgm:cxn modelId="{32777553-BFA1-468E-9147-9B85FB42EE26}" type="presParOf" srcId="{F9D65F3A-7FF4-4BA7-B1D2-47C276C5C59B}" destId="{9EAC6683-3420-4859-AB2A-E2E022F82BEF}" srcOrd="0" destOrd="0" presId="urn:microsoft.com/office/officeart/2005/8/layout/process5"/>
    <dgm:cxn modelId="{F51006CE-F308-4C79-B313-E90FCFD59D7B}" type="presParOf" srcId="{F4473AE7-99B7-4B29-B19B-634320CBBE0A}" destId="{1EF0FE16-BE20-4DA7-8C41-CB9F4A350E27}" srcOrd="4" destOrd="0" presId="urn:microsoft.com/office/officeart/2005/8/layout/process5"/>
    <dgm:cxn modelId="{D49A349C-43A6-46D1-99B9-96A7FAFAC7E0}" type="presParOf" srcId="{F4473AE7-99B7-4B29-B19B-634320CBBE0A}" destId="{8674BA76-E29E-4AFA-8756-4ED213082761}" srcOrd="5" destOrd="0" presId="urn:microsoft.com/office/officeart/2005/8/layout/process5"/>
    <dgm:cxn modelId="{3F17711F-18D3-4B03-BAC0-A30FDCDC96B4}" type="presParOf" srcId="{8674BA76-E29E-4AFA-8756-4ED213082761}" destId="{A85BA276-4CF8-4F14-9B42-FD0D6AFCC00B}" srcOrd="0" destOrd="0" presId="urn:microsoft.com/office/officeart/2005/8/layout/process5"/>
    <dgm:cxn modelId="{B41B280C-DF30-495F-B5C6-3D7064436D68}" type="presParOf" srcId="{F4473AE7-99B7-4B29-B19B-634320CBBE0A}" destId="{53BC7A0F-B3B1-4740-82F5-F4AF9948772F}" srcOrd="6" destOrd="0" presId="urn:microsoft.com/office/officeart/2005/8/layout/process5"/>
    <dgm:cxn modelId="{BA073A73-B7BD-4806-920C-265E5F78A456}" type="presParOf" srcId="{F4473AE7-99B7-4B29-B19B-634320CBBE0A}" destId="{5A7FE5DC-46FA-409A-8F79-A48C7CABBE28}" srcOrd="7" destOrd="0" presId="urn:microsoft.com/office/officeart/2005/8/layout/process5"/>
    <dgm:cxn modelId="{66A8C914-15DE-4ABB-9063-CD5961142D6E}" type="presParOf" srcId="{5A7FE5DC-46FA-409A-8F79-A48C7CABBE28}" destId="{49A96F17-74FF-44DC-B2F2-57B317948498}" srcOrd="0" destOrd="0" presId="urn:microsoft.com/office/officeart/2005/8/layout/process5"/>
    <dgm:cxn modelId="{DF57CDD9-E1C9-4AE5-B125-5B538C253254}" type="presParOf" srcId="{F4473AE7-99B7-4B29-B19B-634320CBBE0A}" destId="{43B65935-AA66-4403-9184-9A71E1B3E6DF}" srcOrd="8" destOrd="0" presId="urn:microsoft.com/office/officeart/2005/8/layout/process5"/>
    <dgm:cxn modelId="{15A38A87-6772-42F0-B163-5C841EF6F8C9}" type="presParOf" srcId="{F4473AE7-99B7-4B29-B19B-634320CBBE0A}" destId="{7B057672-0E6D-4ACB-BD8C-E4740034A810}" srcOrd="9" destOrd="0" presId="urn:microsoft.com/office/officeart/2005/8/layout/process5"/>
    <dgm:cxn modelId="{828AB05B-3694-40FD-ACC2-7469063C45E4}" type="presParOf" srcId="{7B057672-0E6D-4ACB-BD8C-E4740034A810}" destId="{B387A041-EF92-4BC4-9E72-CF928E5F475A}" srcOrd="0" destOrd="0" presId="urn:microsoft.com/office/officeart/2005/8/layout/process5"/>
    <dgm:cxn modelId="{C2BA257D-CE77-43DF-A2EB-79695E6260A1}" type="presParOf" srcId="{F4473AE7-99B7-4B29-B19B-634320CBBE0A}" destId="{EACF8341-19BB-4CA9-9167-B2C2387E2B91}" srcOrd="10" destOrd="0" presId="urn:microsoft.com/office/officeart/2005/8/layout/process5"/>
    <dgm:cxn modelId="{921981C1-3101-42DB-B43F-A8829B099D31}" type="presParOf" srcId="{F4473AE7-99B7-4B29-B19B-634320CBBE0A}" destId="{CA715D32-0B95-4D85-9A03-ED334D82C0B4}" srcOrd="11" destOrd="0" presId="urn:microsoft.com/office/officeart/2005/8/layout/process5"/>
    <dgm:cxn modelId="{57400BAF-330E-4BFD-B733-6B68CE491052}" type="presParOf" srcId="{CA715D32-0B95-4D85-9A03-ED334D82C0B4}" destId="{D0935F4C-13B8-4083-87B3-2917F6081D3E}" srcOrd="0" destOrd="0" presId="urn:microsoft.com/office/officeart/2005/8/layout/process5"/>
    <dgm:cxn modelId="{682A5998-106D-4B37-BEAF-AA5D0B86469E}" type="presParOf" srcId="{F4473AE7-99B7-4B29-B19B-634320CBBE0A}" destId="{ADAEACAE-194F-4CAB-BE2D-424E50A75F2A}" srcOrd="12" destOrd="0" presId="urn:microsoft.com/office/officeart/2005/8/layout/process5"/>
    <dgm:cxn modelId="{A28F04FC-45A7-42D1-A975-E8575AF5C4B5}" type="presParOf" srcId="{F4473AE7-99B7-4B29-B19B-634320CBBE0A}" destId="{A49CFFD9-53BF-4610-B94E-5856101185FB}" srcOrd="13" destOrd="0" presId="urn:microsoft.com/office/officeart/2005/8/layout/process5"/>
    <dgm:cxn modelId="{290F1136-2982-4CF8-9ED9-0691B3905820}" type="presParOf" srcId="{A49CFFD9-53BF-4610-B94E-5856101185FB}" destId="{A21B7384-904C-4ECB-98A6-2C5D4809B745}" srcOrd="0" destOrd="0" presId="urn:microsoft.com/office/officeart/2005/8/layout/process5"/>
    <dgm:cxn modelId="{B9B5DE99-4F74-493A-BDD5-263289B6647C}" type="presParOf" srcId="{F4473AE7-99B7-4B29-B19B-634320CBBE0A}" destId="{00FD97DC-9234-42B8-A649-D8ECEBCE91F0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70A41B8-8E75-489D-BFCB-6E2E8BD0745B}" type="doc">
      <dgm:prSet loTypeId="urn:microsoft.com/office/officeart/2005/8/layout/vProcess5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D09F6873-7BD1-4F51-8ADD-8AC046EA32EA}">
      <dgm:prSet phldrT="[Texto]" custT="1"/>
      <dgm:spPr/>
      <dgm:t>
        <a:bodyPr/>
        <a:lstStyle/>
        <a:p>
          <a:r>
            <a:rPr lang="es-EC" sz="1700" smtClean="0">
              <a:latin typeface="Times New Roman" panose="02020603050405020304" pitchFamily="18" charset="0"/>
              <a:cs typeface="Times New Roman" panose="02020603050405020304" pitchFamily="18" charset="0"/>
            </a:rPr>
            <a:t>Profundizar por qué las innovaciones que realizan las MIPyMES en cuanto a la introducción de nuevos o mejorados productos, procesos o métodos organizacionales y de mercadotecnia, tienen bajo impacto en los mercados internacionales</a:t>
          </a:r>
          <a:endParaRPr lang="es-ES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E5FD2E-11E5-4662-B3DC-755D6DD7682B}" type="parTrans" cxnId="{35E6F5CE-937E-4CC9-96A7-9ADA0EEF89FE}">
      <dgm:prSet/>
      <dgm:spPr/>
      <dgm:t>
        <a:bodyPr/>
        <a:lstStyle/>
        <a:p>
          <a:endParaRPr lang="es-ES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7E7170-E963-4DD7-A315-0381EEE548AC}" type="sibTrans" cxnId="{35E6F5CE-937E-4CC9-96A7-9ADA0EEF89FE}">
      <dgm:prSet custT="1"/>
      <dgm:spPr/>
      <dgm:t>
        <a:bodyPr/>
        <a:lstStyle/>
        <a:p>
          <a:endParaRPr lang="es-ES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694C7C-414F-45C6-BA75-05FA895947A1}">
      <dgm:prSet phldrT="[Texto]" custT="1"/>
      <dgm:spPr/>
      <dgm:t>
        <a:bodyPr/>
        <a:lstStyle/>
        <a:p>
          <a:r>
            <a:rPr lang="es-EC" sz="1700" smtClean="0">
              <a:latin typeface="Times New Roman" panose="02020603050405020304" pitchFamily="18" charset="0"/>
              <a:cs typeface="Times New Roman" panose="02020603050405020304" pitchFamily="18" charset="0"/>
            </a:rPr>
            <a:t>Ampliar la información en términos cuantitativos, sobre el nivel de inversión de cada tipo de innovación y determinar si los beneficios son significativos para el crecimiento y desarrollo de la empresa y del país. </a:t>
          </a:r>
          <a:endParaRPr lang="es-ES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28ED07-1868-4BC6-A63C-939FCCCF390C}" type="parTrans" cxnId="{94672F3B-31AB-4835-8665-7BF66A9A119C}">
      <dgm:prSet/>
      <dgm:spPr/>
      <dgm:t>
        <a:bodyPr/>
        <a:lstStyle/>
        <a:p>
          <a:endParaRPr lang="es-ES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67BB9F-5B7E-4B7C-91DA-904EFFBE6249}" type="sibTrans" cxnId="{94672F3B-31AB-4835-8665-7BF66A9A119C}">
      <dgm:prSet custT="1"/>
      <dgm:spPr/>
      <dgm:t>
        <a:bodyPr/>
        <a:lstStyle/>
        <a:p>
          <a:endParaRPr lang="es-ES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5E3BB2-C4A2-41B4-90D3-5849175925E4}">
      <dgm:prSet phldrT="[Texto]" custT="1"/>
      <dgm:spPr/>
      <dgm:t>
        <a:bodyPr/>
        <a:lstStyle/>
        <a:p>
          <a:r>
            <a:rPr lang="es-EC" sz="1700" smtClean="0">
              <a:latin typeface="Times New Roman" panose="02020603050405020304" pitchFamily="18" charset="0"/>
              <a:cs typeface="Times New Roman" panose="02020603050405020304" pitchFamily="18" charset="0"/>
            </a:rPr>
            <a:t>Analizar la cultura organizacional, considerando la actitud que toma el empresario frente a la innovación.</a:t>
          </a:r>
          <a:endParaRPr lang="es-ES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B6DDBC-1A1C-443E-8FEB-E4D789CDDFCC}" type="parTrans" cxnId="{BD2B95EB-4D06-4A2D-97A7-9D6C5CCBB5C3}">
      <dgm:prSet/>
      <dgm:spPr/>
      <dgm:t>
        <a:bodyPr/>
        <a:lstStyle/>
        <a:p>
          <a:endParaRPr lang="es-ES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B1AE28-B528-4378-A667-65A69D42DF1F}" type="sibTrans" cxnId="{BD2B95EB-4D06-4A2D-97A7-9D6C5CCBB5C3}">
      <dgm:prSet custT="1"/>
      <dgm:spPr/>
      <dgm:t>
        <a:bodyPr/>
        <a:lstStyle/>
        <a:p>
          <a:endParaRPr lang="es-ES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20FE17-FBEE-477B-B5F3-DB2A991A6C4B}">
      <dgm:prSet phldrT="[Texto]" custT="1"/>
      <dgm:spPr/>
      <dgm:t>
        <a:bodyPr/>
        <a:lstStyle/>
        <a:p>
          <a:r>
            <a:rPr lang="es-EC" sz="1700" smtClean="0">
              <a:latin typeface="Times New Roman" panose="02020603050405020304" pitchFamily="18" charset="0"/>
              <a:cs typeface="Times New Roman" panose="02020603050405020304" pitchFamily="18" charset="0"/>
            </a:rPr>
            <a:t>Indagar sobre los principales obstáculos que impiden innovar en las empresas, complementando con la realización de planes de acción para reducir el impacto de los mismos y generar ventajas competitivas en el sector. </a:t>
          </a:r>
          <a:endParaRPr lang="es-ES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B227DC-7018-42C3-8AD1-CCA5E55B8D83}" type="parTrans" cxnId="{CB13DD0A-94A3-4620-AF4F-AB02E557D9CE}">
      <dgm:prSet/>
      <dgm:spPr/>
      <dgm:t>
        <a:bodyPr/>
        <a:lstStyle/>
        <a:p>
          <a:endParaRPr lang="es-ES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E9626E-B568-471F-9C6C-F9B7CB3818D4}" type="sibTrans" cxnId="{CB13DD0A-94A3-4620-AF4F-AB02E557D9CE}">
      <dgm:prSet/>
      <dgm:spPr/>
      <dgm:t>
        <a:bodyPr/>
        <a:lstStyle/>
        <a:p>
          <a:endParaRPr lang="es-ES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318DD6-A48E-4EDA-98AE-E313B269AFA3}">
      <dgm:prSet custT="1"/>
      <dgm:spPr/>
      <dgm:t>
        <a:bodyPr/>
        <a:lstStyle/>
        <a:p>
          <a:r>
            <a:rPr lang="es-EC" sz="1700" smtClean="0">
              <a:latin typeface="Times New Roman" panose="02020603050405020304" pitchFamily="18" charset="0"/>
              <a:cs typeface="Times New Roman" panose="02020603050405020304" pitchFamily="18" charset="0"/>
            </a:rPr>
            <a:t>Las estrategias desarrolladas en el capítulo IV, pueden ser consideradas como tema central de nuevos proyectos de investigación donde sean estudiadas de manera individual. </a:t>
          </a:r>
          <a:endParaRPr lang="es-ES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395062-18B2-4CCC-BF59-9023230437F7}" type="parTrans" cxnId="{2F18A7BB-4879-4AAF-B505-D7319B7960EE}">
      <dgm:prSet/>
      <dgm:spPr/>
      <dgm:t>
        <a:bodyPr/>
        <a:lstStyle/>
        <a:p>
          <a:endParaRPr lang="es-ES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1F394E-E0F2-49E1-B015-09ACFC371564}" type="sibTrans" cxnId="{2F18A7BB-4879-4AAF-B505-D7319B7960EE}">
      <dgm:prSet custT="1"/>
      <dgm:spPr/>
      <dgm:t>
        <a:bodyPr/>
        <a:lstStyle/>
        <a:p>
          <a:endParaRPr lang="es-ES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F68770-9F86-4860-94B9-E96351890A6A}" type="pres">
      <dgm:prSet presAssocID="{370A41B8-8E75-489D-BFCB-6E2E8BD0745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E518484-207F-469B-956A-B17886E8E457}" type="pres">
      <dgm:prSet presAssocID="{370A41B8-8E75-489D-BFCB-6E2E8BD0745B}" presName="dummyMaxCanvas" presStyleCnt="0">
        <dgm:presLayoutVars/>
      </dgm:prSet>
      <dgm:spPr/>
      <dgm:t>
        <a:bodyPr/>
        <a:lstStyle/>
        <a:p>
          <a:endParaRPr lang="es-ES"/>
        </a:p>
      </dgm:t>
    </dgm:pt>
    <dgm:pt modelId="{2D5C0D7E-14BF-4C91-ADEA-1156AE9968D6}" type="pres">
      <dgm:prSet presAssocID="{370A41B8-8E75-489D-BFCB-6E2E8BD0745B}" presName="FiveNodes_1" presStyleLbl="node1" presStyleIdx="0" presStyleCnt="5" custLinFactNeighborX="4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21A10C-50E7-4BEC-9485-E48380095906}" type="pres">
      <dgm:prSet presAssocID="{370A41B8-8E75-489D-BFCB-6E2E8BD0745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D0515E-0E92-494D-893C-9897FD7DE246}" type="pres">
      <dgm:prSet presAssocID="{370A41B8-8E75-489D-BFCB-6E2E8BD0745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FDF92D-3696-4F4E-BDEF-61E749FC8996}" type="pres">
      <dgm:prSet presAssocID="{370A41B8-8E75-489D-BFCB-6E2E8BD0745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95EF14-5AC2-4C1E-8D65-A303B3A83997}" type="pres">
      <dgm:prSet presAssocID="{370A41B8-8E75-489D-BFCB-6E2E8BD0745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74B52D-E4A3-4375-A7FE-1A61A695CC0F}" type="pres">
      <dgm:prSet presAssocID="{370A41B8-8E75-489D-BFCB-6E2E8BD0745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32DD90-FEF6-46DE-B875-D03C21E196A8}" type="pres">
      <dgm:prSet presAssocID="{370A41B8-8E75-489D-BFCB-6E2E8BD0745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DCAC97-64E1-4389-8877-B25DA34B7662}" type="pres">
      <dgm:prSet presAssocID="{370A41B8-8E75-489D-BFCB-6E2E8BD0745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811C31-8042-4BDA-99A1-46DD282BE76B}" type="pres">
      <dgm:prSet presAssocID="{370A41B8-8E75-489D-BFCB-6E2E8BD0745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1C10AF-24A1-4CDA-A0F9-D452956CE1B3}" type="pres">
      <dgm:prSet presAssocID="{370A41B8-8E75-489D-BFCB-6E2E8BD0745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7ACC34-6C3E-404A-922A-3BF9670315AB}" type="pres">
      <dgm:prSet presAssocID="{370A41B8-8E75-489D-BFCB-6E2E8BD0745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2696BC-DE24-42E5-9A0B-8B6CFE1F0F61}" type="pres">
      <dgm:prSet presAssocID="{370A41B8-8E75-489D-BFCB-6E2E8BD0745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A6A2E8-673D-40A3-8349-E54B708489E0}" type="pres">
      <dgm:prSet presAssocID="{370A41B8-8E75-489D-BFCB-6E2E8BD0745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F2BC87-5A6F-474D-B6E1-88A9C1462BC7}" type="pres">
      <dgm:prSet presAssocID="{370A41B8-8E75-489D-BFCB-6E2E8BD0745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D1A3FF9-ED88-403B-8C8B-E13B479CA84E}" type="presOf" srcId="{53318DD6-A48E-4EDA-98AE-E313B269AFA3}" destId="{1AFDF92D-3696-4F4E-BDEF-61E749FC8996}" srcOrd="0" destOrd="0" presId="urn:microsoft.com/office/officeart/2005/8/layout/vProcess5"/>
    <dgm:cxn modelId="{6F0C37B1-E091-48AC-BDD3-1F0B3E7CB0EC}" type="presOf" srcId="{53318DD6-A48E-4EDA-98AE-E313B269AFA3}" destId="{59A6A2E8-673D-40A3-8349-E54B708489E0}" srcOrd="1" destOrd="0" presId="urn:microsoft.com/office/officeart/2005/8/layout/vProcess5"/>
    <dgm:cxn modelId="{2F18A7BB-4879-4AAF-B505-D7319B7960EE}" srcId="{370A41B8-8E75-489D-BFCB-6E2E8BD0745B}" destId="{53318DD6-A48E-4EDA-98AE-E313B269AFA3}" srcOrd="3" destOrd="0" parTransId="{8D395062-18B2-4CCC-BF59-9023230437F7}" sibTransId="{CC1F394E-E0F2-49E1-B015-09ACFC371564}"/>
    <dgm:cxn modelId="{1FDEC235-9FD9-4C5B-B96A-01C941E60FC7}" type="presOf" srcId="{34694C7C-414F-45C6-BA75-05FA895947A1}" destId="{8421A10C-50E7-4BEC-9485-E48380095906}" srcOrd="0" destOrd="0" presId="urn:microsoft.com/office/officeart/2005/8/layout/vProcess5"/>
    <dgm:cxn modelId="{6BCFA395-C06F-4BBE-8A5D-6034DB7F5E15}" type="presOf" srcId="{ADB1AE28-B528-4378-A667-65A69D42DF1F}" destId="{F0DCAC97-64E1-4389-8877-B25DA34B7662}" srcOrd="0" destOrd="0" presId="urn:microsoft.com/office/officeart/2005/8/layout/vProcess5"/>
    <dgm:cxn modelId="{94672F3B-31AB-4835-8665-7BF66A9A119C}" srcId="{370A41B8-8E75-489D-BFCB-6E2E8BD0745B}" destId="{34694C7C-414F-45C6-BA75-05FA895947A1}" srcOrd="1" destOrd="0" parTransId="{D828ED07-1868-4BC6-A63C-939FCCCF390C}" sibTransId="{FA67BB9F-5B7E-4B7C-91DA-904EFFBE6249}"/>
    <dgm:cxn modelId="{4CCC46F6-716F-43F8-BC5E-229E09FB0920}" type="presOf" srcId="{3420FE17-FBEE-477B-B5F3-DB2A991A6C4B}" destId="{12F2BC87-5A6F-474D-B6E1-88A9C1462BC7}" srcOrd="1" destOrd="0" presId="urn:microsoft.com/office/officeart/2005/8/layout/vProcess5"/>
    <dgm:cxn modelId="{7D02950E-66D1-4AFC-8654-440EFBA4F7EE}" type="presOf" srcId="{3420FE17-FBEE-477B-B5F3-DB2A991A6C4B}" destId="{FB95EF14-5AC2-4C1E-8D65-A303B3A83997}" srcOrd="0" destOrd="0" presId="urn:microsoft.com/office/officeart/2005/8/layout/vProcess5"/>
    <dgm:cxn modelId="{7A50365B-3933-44C8-97CD-8FAEF1E42149}" type="presOf" srcId="{FA67BB9F-5B7E-4B7C-91DA-904EFFBE6249}" destId="{2532DD90-FEF6-46DE-B875-D03C21E196A8}" srcOrd="0" destOrd="0" presId="urn:microsoft.com/office/officeart/2005/8/layout/vProcess5"/>
    <dgm:cxn modelId="{BD2B95EB-4D06-4A2D-97A7-9D6C5CCBB5C3}" srcId="{370A41B8-8E75-489D-BFCB-6E2E8BD0745B}" destId="{275E3BB2-C4A2-41B4-90D3-5849175925E4}" srcOrd="2" destOrd="0" parTransId="{EFB6DDBC-1A1C-443E-8FEB-E4D789CDDFCC}" sibTransId="{ADB1AE28-B528-4378-A667-65A69D42DF1F}"/>
    <dgm:cxn modelId="{771FA896-61C9-4B36-9982-501B466F931A}" type="presOf" srcId="{275E3BB2-C4A2-41B4-90D3-5849175925E4}" destId="{B4D0515E-0E92-494D-893C-9897FD7DE246}" srcOrd="0" destOrd="0" presId="urn:microsoft.com/office/officeart/2005/8/layout/vProcess5"/>
    <dgm:cxn modelId="{04D32DCA-CBF1-4744-9D86-7008A8F35D85}" type="presOf" srcId="{CC1F394E-E0F2-49E1-B015-09ACFC371564}" destId="{A8811C31-8042-4BDA-99A1-46DD282BE76B}" srcOrd="0" destOrd="0" presId="urn:microsoft.com/office/officeart/2005/8/layout/vProcess5"/>
    <dgm:cxn modelId="{DB7C3F9D-0FF5-460B-AE37-4CEAFEF262D6}" type="presOf" srcId="{275E3BB2-C4A2-41B4-90D3-5849175925E4}" destId="{902696BC-DE24-42E5-9A0B-8B6CFE1F0F61}" srcOrd="1" destOrd="0" presId="urn:microsoft.com/office/officeart/2005/8/layout/vProcess5"/>
    <dgm:cxn modelId="{A123D12B-92C9-4377-8DC2-B6BE94688E6F}" type="presOf" srcId="{370A41B8-8E75-489D-BFCB-6E2E8BD0745B}" destId="{EDF68770-9F86-4860-94B9-E96351890A6A}" srcOrd="0" destOrd="0" presId="urn:microsoft.com/office/officeart/2005/8/layout/vProcess5"/>
    <dgm:cxn modelId="{9F6494F8-DC3F-4EAD-8A80-7FD4173B84AE}" type="presOf" srcId="{D09F6873-7BD1-4F51-8ADD-8AC046EA32EA}" destId="{2D5C0D7E-14BF-4C91-ADEA-1156AE9968D6}" srcOrd="0" destOrd="0" presId="urn:microsoft.com/office/officeart/2005/8/layout/vProcess5"/>
    <dgm:cxn modelId="{D8D83D42-751E-455F-87F1-67D07F84DA00}" type="presOf" srcId="{D09F6873-7BD1-4F51-8ADD-8AC046EA32EA}" destId="{851C10AF-24A1-4CDA-A0F9-D452956CE1B3}" srcOrd="1" destOrd="0" presId="urn:microsoft.com/office/officeart/2005/8/layout/vProcess5"/>
    <dgm:cxn modelId="{D624B215-ADA3-44A1-A5BF-A2DC3290ADC9}" type="presOf" srcId="{747E7170-E963-4DD7-A315-0381EEE548AC}" destId="{B974B52D-E4A3-4375-A7FE-1A61A695CC0F}" srcOrd="0" destOrd="0" presId="urn:microsoft.com/office/officeart/2005/8/layout/vProcess5"/>
    <dgm:cxn modelId="{783CDFD5-1A3A-4CF8-8786-A06E7DB6016D}" type="presOf" srcId="{34694C7C-414F-45C6-BA75-05FA895947A1}" destId="{307ACC34-6C3E-404A-922A-3BF9670315AB}" srcOrd="1" destOrd="0" presId="urn:microsoft.com/office/officeart/2005/8/layout/vProcess5"/>
    <dgm:cxn modelId="{35E6F5CE-937E-4CC9-96A7-9ADA0EEF89FE}" srcId="{370A41B8-8E75-489D-BFCB-6E2E8BD0745B}" destId="{D09F6873-7BD1-4F51-8ADD-8AC046EA32EA}" srcOrd="0" destOrd="0" parTransId="{23E5FD2E-11E5-4662-B3DC-755D6DD7682B}" sibTransId="{747E7170-E963-4DD7-A315-0381EEE548AC}"/>
    <dgm:cxn modelId="{CB13DD0A-94A3-4620-AF4F-AB02E557D9CE}" srcId="{370A41B8-8E75-489D-BFCB-6E2E8BD0745B}" destId="{3420FE17-FBEE-477B-B5F3-DB2A991A6C4B}" srcOrd="4" destOrd="0" parTransId="{3FB227DC-7018-42C3-8AD1-CCA5E55B8D83}" sibTransId="{F6E9626E-B568-471F-9C6C-F9B7CB3818D4}"/>
    <dgm:cxn modelId="{AEAF18DC-9809-41C9-91AF-7B971DE62A52}" type="presParOf" srcId="{EDF68770-9F86-4860-94B9-E96351890A6A}" destId="{0E518484-207F-469B-956A-B17886E8E457}" srcOrd="0" destOrd="0" presId="urn:microsoft.com/office/officeart/2005/8/layout/vProcess5"/>
    <dgm:cxn modelId="{57ED6235-8433-4FBB-B78B-78E6AC894D6E}" type="presParOf" srcId="{EDF68770-9F86-4860-94B9-E96351890A6A}" destId="{2D5C0D7E-14BF-4C91-ADEA-1156AE9968D6}" srcOrd="1" destOrd="0" presId="urn:microsoft.com/office/officeart/2005/8/layout/vProcess5"/>
    <dgm:cxn modelId="{94B9E97A-3BAE-4A3A-B18E-D10146BFDFE0}" type="presParOf" srcId="{EDF68770-9F86-4860-94B9-E96351890A6A}" destId="{8421A10C-50E7-4BEC-9485-E48380095906}" srcOrd="2" destOrd="0" presId="urn:microsoft.com/office/officeart/2005/8/layout/vProcess5"/>
    <dgm:cxn modelId="{08798392-023F-47A5-A08B-BCABE5DBF48B}" type="presParOf" srcId="{EDF68770-9F86-4860-94B9-E96351890A6A}" destId="{B4D0515E-0E92-494D-893C-9897FD7DE246}" srcOrd="3" destOrd="0" presId="urn:microsoft.com/office/officeart/2005/8/layout/vProcess5"/>
    <dgm:cxn modelId="{B5D8BB89-5097-4DC3-993B-7092D85DA546}" type="presParOf" srcId="{EDF68770-9F86-4860-94B9-E96351890A6A}" destId="{1AFDF92D-3696-4F4E-BDEF-61E749FC8996}" srcOrd="4" destOrd="0" presId="urn:microsoft.com/office/officeart/2005/8/layout/vProcess5"/>
    <dgm:cxn modelId="{54B65D9F-7A95-48C1-AFBD-F1704C45F052}" type="presParOf" srcId="{EDF68770-9F86-4860-94B9-E96351890A6A}" destId="{FB95EF14-5AC2-4C1E-8D65-A303B3A83997}" srcOrd="5" destOrd="0" presId="urn:microsoft.com/office/officeart/2005/8/layout/vProcess5"/>
    <dgm:cxn modelId="{9FD2615F-DD93-4E6A-BDC2-5007AFB8DFEB}" type="presParOf" srcId="{EDF68770-9F86-4860-94B9-E96351890A6A}" destId="{B974B52D-E4A3-4375-A7FE-1A61A695CC0F}" srcOrd="6" destOrd="0" presId="urn:microsoft.com/office/officeart/2005/8/layout/vProcess5"/>
    <dgm:cxn modelId="{61076DB6-2FA8-494D-B395-B01584A6B563}" type="presParOf" srcId="{EDF68770-9F86-4860-94B9-E96351890A6A}" destId="{2532DD90-FEF6-46DE-B875-D03C21E196A8}" srcOrd="7" destOrd="0" presId="urn:microsoft.com/office/officeart/2005/8/layout/vProcess5"/>
    <dgm:cxn modelId="{2BF5F5A9-9EA1-4C26-B436-983804A59B48}" type="presParOf" srcId="{EDF68770-9F86-4860-94B9-E96351890A6A}" destId="{F0DCAC97-64E1-4389-8877-B25DA34B7662}" srcOrd="8" destOrd="0" presId="urn:microsoft.com/office/officeart/2005/8/layout/vProcess5"/>
    <dgm:cxn modelId="{565A579B-303C-412B-B7C6-3E34582933DD}" type="presParOf" srcId="{EDF68770-9F86-4860-94B9-E96351890A6A}" destId="{A8811C31-8042-4BDA-99A1-46DD282BE76B}" srcOrd="9" destOrd="0" presId="urn:microsoft.com/office/officeart/2005/8/layout/vProcess5"/>
    <dgm:cxn modelId="{42FD4410-CFDF-433B-85B3-FA396FCC9D47}" type="presParOf" srcId="{EDF68770-9F86-4860-94B9-E96351890A6A}" destId="{851C10AF-24A1-4CDA-A0F9-D452956CE1B3}" srcOrd="10" destOrd="0" presId="urn:microsoft.com/office/officeart/2005/8/layout/vProcess5"/>
    <dgm:cxn modelId="{911ECA87-56C5-4787-A528-981EFA1C9DB6}" type="presParOf" srcId="{EDF68770-9F86-4860-94B9-E96351890A6A}" destId="{307ACC34-6C3E-404A-922A-3BF9670315AB}" srcOrd="11" destOrd="0" presId="urn:microsoft.com/office/officeart/2005/8/layout/vProcess5"/>
    <dgm:cxn modelId="{3EB5E7B4-296F-4C12-8BFD-109252D4F051}" type="presParOf" srcId="{EDF68770-9F86-4860-94B9-E96351890A6A}" destId="{902696BC-DE24-42E5-9A0B-8B6CFE1F0F61}" srcOrd="12" destOrd="0" presId="urn:microsoft.com/office/officeart/2005/8/layout/vProcess5"/>
    <dgm:cxn modelId="{DCE231EC-D1AE-43EE-9D4D-DA75D4B1586E}" type="presParOf" srcId="{EDF68770-9F86-4860-94B9-E96351890A6A}" destId="{59A6A2E8-673D-40A3-8349-E54B708489E0}" srcOrd="13" destOrd="0" presId="urn:microsoft.com/office/officeart/2005/8/layout/vProcess5"/>
    <dgm:cxn modelId="{8EC96A74-8A11-43EC-8C65-AB9F6F4445D6}" type="presParOf" srcId="{EDF68770-9F86-4860-94B9-E96351890A6A}" destId="{12F2BC87-5A6F-474D-B6E1-88A9C1462BC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AC2D2-D6A8-44D9-8451-BC42DC2723C6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59E3EDC7-5B50-4074-B69D-1FB58157711E}">
      <dgm:prSet phldrT="[Texto]"/>
      <dgm:spPr/>
      <dgm:t>
        <a:bodyPr/>
        <a:lstStyle/>
        <a:p>
          <a:r>
            <a:rPr lang="es-EC" b="0" dirty="0" smtClean="0">
              <a:solidFill>
                <a:schemeClr val="tx1"/>
              </a:solidFill>
            </a:rPr>
            <a:t>Teoría de Joseph Schumpeter “Desarrollo económico y aporte de la innovación”</a:t>
          </a:r>
          <a:endParaRPr lang="es-ES" b="0" dirty="0">
            <a:solidFill>
              <a:schemeClr val="tx1"/>
            </a:solidFill>
          </a:endParaRPr>
        </a:p>
      </dgm:t>
    </dgm:pt>
    <dgm:pt modelId="{DEBAB434-9F72-42A3-9A91-D4A1464A2EA9}" type="parTrans" cxnId="{678CD2F8-1E06-4B63-9140-99441394B18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D1C12B1-B369-4451-8DC2-AD3C3B0DC456}" type="sibTrans" cxnId="{678CD2F8-1E06-4B63-9140-99441394B18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96FC3AA-BA5B-4828-B0AB-6FA25BD83832}">
      <dgm:prSet phldrT="[Texto]"/>
      <dgm:spPr/>
      <dgm:t>
        <a:bodyPr/>
        <a:lstStyle/>
        <a:p>
          <a:r>
            <a:rPr lang="es-EC" b="0" smtClean="0">
              <a:solidFill>
                <a:schemeClr val="tx1"/>
              </a:solidFill>
            </a:rPr>
            <a:t>Teoría de Everett Rogers “Difusión de las Innovaciones”</a:t>
          </a:r>
          <a:endParaRPr lang="es-ES" b="0" dirty="0">
            <a:solidFill>
              <a:schemeClr val="tx1"/>
            </a:solidFill>
          </a:endParaRPr>
        </a:p>
      </dgm:t>
    </dgm:pt>
    <dgm:pt modelId="{62F13751-56C3-4E35-8F68-4C70CC5EAD43}" type="parTrans" cxnId="{AEEF9612-AF64-4073-8703-B9989627554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16EE599-193F-43E5-B1EB-2B66D85D2FE8}" type="sibTrans" cxnId="{AEEF9612-AF64-4073-8703-B9989627554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1FC730D-8385-4E35-A8A2-1B253275D44D}">
      <dgm:prSet phldrT="[Texto]"/>
      <dgm:spPr/>
      <dgm:t>
        <a:bodyPr/>
        <a:lstStyle/>
        <a:p>
          <a:r>
            <a:rPr lang="es-EC" b="0" dirty="0" smtClean="0">
              <a:solidFill>
                <a:schemeClr val="tx1"/>
              </a:solidFill>
            </a:rPr>
            <a:t>Teoría de Peter Drucker “Disciplina de la Innovación”</a:t>
          </a:r>
          <a:endParaRPr lang="es-ES" b="0" dirty="0">
            <a:solidFill>
              <a:schemeClr val="tx1"/>
            </a:solidFill>
          </a:endParaRPr>
        </a:p>
      </dgm:t>
    </dgm:pt>
    <dgm:pt modelId="{03CEE508-320C-4D8A-B317-471505005947}" type="parTrans" cxnId="{C4CBD3B6-9327-4E8A-9AD1-472B03F6DDF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09FE65F-369F-4E9F-A77B-2C92BCB2B21F}" type="sibTrans" cxnId="{C4CBD3B6-9327-4E8A-9AD1-472B03F6DDF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83D496-FA63-4FEB-9AEB-2AED51388BBE}" type="pres">
      <dgm:prSet presAssocID="{1F1AC2D2-D6A8-44D9-8451-BC42DC2723C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A528F5ED-64C9-4072-9D1D-E6D1BFFFF66B}" type="pres">
      <dgm:prSet presAssocID="{1F1AC2D2-D6A8-44D9-8451-BC42DC2723C6}" presName="Name1" presStyleCnt="0"/>
      <dgm:spPr/>
    </dgm:pt>
    <dgm:pt modelId="{53CFF0BC-8EA2-43EF-B9E2-7CA8A42CD2E8}" type="pres">
      <dgm:prSet presAssocID="{1F1AC2D2-D6A8-44D9-8451-BC42DC2723C6}" presName="cycle" presStyleCnt="0"/>
      <dgm:spPr/>
    </dgm:pt>
    <dgm:pt modelId="{1E492AA9-246B-466A-B88E-034CBAF79EA1}" type="pres">
      <dgm:prSet presAssocID="{1F1AC2D2-D6A8-44D9-8451-BC42DC2723C6}" presName="srcNode" presStyleLbl="node1" presStyleIdx="0" presStyleCnt="3"/>
      <dgm:spPr/>
    </dgm:pt>
    <dgm:pt modelId="{AD2CCF11-76F4-4A61-BFB0-DC499F455686}" type="pres">
      <dgm:prSet presAssocID="{1F1AC2D2-D6A8-44D9-8451-BC42DC2723C6}" presName="conn" presStyleLbl="parChTrans1D2" presStyleIdx="0" presStyleCnt="1"/>
      <dgm:spPr/>
      <dgm:t>
        <a:bodyPr/>
        <a:lstStyle/>
        <a:p>
          <a:endParaRPr lang="es-ES"/>
        </a:p>
      </dgm:t>
    </dgm:pt>
    <dgm:pt modelId="{F32F3CAD-CA96-4A78-9B7D-941FDD52E2FB}" type="pres">
      <dgm:prSet presAssocID="{1F1AC2D2-D6A8-44D9-8451-BC42DC2723C6}" presName="extraNode" presStyleLbl="node1" presStyleIdx="0" presStyleCnt="3"/>
      <dgm:spPr/>
    </dgm:pt>
    <dgm:pt modelId="{9576312E-60E0-40BB-98A7-86E7CD8F3784}" type="pres">
      <dgm:prSet presAssocID="{1F1AC2D2-D6A8-44D9-8451-BC42DC2723C6}" presName="dstNode" presStyleLbl="node1" presStyleIdx="0" presStyleCnt="3"/>
      <dgm:spPr/>
    </dgm:pt>
    <dgm:pt modelId="{0398241C-8828-4EEB-A793-7EF29582E9C9}" type="pres">
      <dgm:prSet presAssocID="{59E3EDC7-5B50-4074-B69D-1FB58157711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F9C1ED-3666-4E07-A15E-AF061B44BE12}" type="pres">
      <dgm:prSet presAssocID="{59E3EDC7-5B50-4074-B69D-1FB58157711E}" presName="accent_1" presStyleCnt="0"/>
      <dgm:spPr/>
    </dgm:pt>
    <dgm:pt modelId="{7DF0101F-E336-4C23-8FD4-CF0D2AB18F5E}" type="pres">
      <dgm:prSet presAssocID="{59E3EDC7-5B50-4074-B69D-1FB58157711E}" presName="accentRepeatNode" presStyleLbl="solidFgAcc1" presStyleIdx="0" presStyleCnt="3"/>
      <dgm:spPr/>
    </dgm:pt>
    <dgm:pt modelId="{44BE4A10-81CE-40C0-8391-64487B500769}" type="pres">
      <dgm:prSet presAssocID="{D96FC3AA-BA5B-4828-B0AB-6FA25BD8383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436F43-F038-493E-9063-A37B44C7F0F3}" type="pres">
      <dgm:prSet presAssocID="{D96FC3AA-BA5B-4828-B0AB-6FA25BD83832}" presName="accent_2" presStyleCnt="0"/>
      <dgm:spPr/>
    </dgm:pt>
    <dgm:pt modelId="{5E1B928E-BF0C-4048-8ACF-B86C9BA7475E}" type="pres">
      <dgm:prSet presAssocID="{D96FC3AA-BA5B-4828-B0AB-6FA25BD83832}" presName="accentRepeatNode" presStyleLbl="solidFgAcc1" presStyleIdx="1" presStyleCnt="3"/>
      <dgm:spPr/>
    </dgm:pt>
    <dgm:pt modelId="{A5914301-B239-4198-8F72-8F647494BA55}" type="pres">
      <dgm:prSet presAssocID="{E1FC730D-8385-4E35-A8A2-1B253275D44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A0D520-7D8F-4252-94D3-841B37EE48BF}" type="pres">
      <dgm:prSet presAssocID="{E1FC730D-8385-4E35-A8A2-1B253275D44D}" presName="accent_3" presStyleCnt="0"/>
      <dgm:spPr/>
    </dgm:pt>
    <dgm:pt modelId="{8C12FA26-92F1-440D-BD77-F12F2C2FDF33}" type="pres">
      <dgm:prSet presAssocID="{E1FC730D-8385-4E35-A8A2-1B253275D44D}" presName="accentRepeatNode" presStyleLbl="solidFgAcc1" presStyleIdx="2" presStyleCnt="3"/>
      <dgm:spPr/>
    </dgm:pt>
  </dgm:ptLst>
  <dgm:cxnLst>
    <dgm:cxn modelId="{AEEF9612-AF64-4073-8703-B99896275540}" srcId="{1F1AC2D2-D6A8-44D9-8451-BC42DC2723C6}" destId="{D96FC3AA-BA5B-4828-B0AB-6FA25BD83832}" srcOrd="1" destOrd="0" parTransId="{62F13751-56C3-4E35-8F68-4C70CC5EAD43}" sibTransId="{C16EE599-193F-43E5-B1EB-2B66D85D2FE8}"/>
    <dgm:cxn modelId="{2305334C-324A-4D69-97AE-80927FFCEE9D}" type="presOf" srcId="{7D1C12B1-B369-4451-8DC2-AD3C3B0DC456}" destId="{AD2CCF11-76F4-4A61-BFB0-DC499F455686}" srcOrd="0" destOrd="0" presId="urn:microsoft.com/office/officeart/2008/layout/VerticalCurvedList"/>
    <dgm:cxn modelId="{FDD0E1C4-B07A-4F0E-B58E-2C760418297C}" type="presOf" srcId="{D96FC3AA-BA5B-4828-B0AB-6FA25BD83832}" destId="{44BE4A10-81CE-40C0-8391-64487B500769}" srcOrd="0" destOrd="0" presId="urn:microsoft.com/office/officeart/2008/layout/VerticalCurvedList"/>
    <dgm:cxn modelId="{E98AD77D-BAAA-4D66-95AF-25CDC1E8BF74}" type="presOf" srcId="{E1FC730D-8385-4E35-A8A2-1B253275D44D}" destId="{A5914301-B239-4198-8F72-8F647494BA55}" srcOrd="0" destOrd="0" presId="urn:microsoft.com/office/officeart/2008/layout/VerticalCurvedList"/>
    <dgm:cxn modelId="{4951A302-56D1-486F-8A2F-9C49188561DC}" type="presOf" srcId="{59E3EDC7-5B50-4074-B69D-1FB58157711E}" destId="{0398241C-8828-4EEB-A793-7EF29582E9C9}" srcOrd="0" destOrd="0" presId="urn:microsoft.com/office/officeart/2008/layout/VerticalCurvedList"/>
    <dgm:cxn modelId="{92B0A3D7-C0D9-41A5-BD3A-5A6A16E9103B}" type="presOf" srcId="{1F1AC2D2-D6A8-44D9-8451-BC42DC2723C6}" destId="{BB83D496-FA63-4FEB-9AEB-2AED51388BBE}" srcOrd="0" destOrd="0" presId="urn:microsoft.com/office/officeart/2008/layout/VerticalCurvedList"/>
    <dgm:cxn modelId="{C4CBD3B6-9327-4E8A-9AD1-472B03F6DDF1}" srcId="{1F1AC2D2-D6A8-44D9-8451-BC42DC2723C6}" destId="{E1FC730D-8385-4E35-A8A2-1B253275D44D}" srcOrd="2" destOrd="0" parTransId="{03CEE508-320C-4D8A-B317-471505005947}" sibTransId="{309FE65F-369F-4E9F-A77B-2C92BCB2B21F}"/>
    <dgm:cxn modelId="{678CD2F8-1E06-4B63-9140-99441394B186}" srcId="{1F1AC2D2-D6A8-44D9-8451-BC42DC2723C6}" destId="{59E3EDC7-5B50-4074-B69D-1FB58157711E}" srcOrd="0" destOrd="0" parTransId="{DEBAB434-9F72-42A3-9A91-D4A1464A2EA9}" sibTransId="{7D1C12B1-B369-4451-8DC2-AD3C3B0DC456}"/>
    <dgm:cxn modelId="{0BDE9236-E51C-4071-9C18-570DC9AA71A9}" type="presParOf" srcId="{BB83D496-FA63-4FEB-9AEB-2AED51388BBE}" destId="{A528F5ED-64C9-4072-9D1D-E6D1BFFFF66B}" srcOrd="0" destOrd="0" presId="urn:microsoft.com/office/officeart/2008/layout/VerticalCurvedList"/>
    <dgm:cxn modelId="{A552C4AA-839B-409C-B244-6900B0578668}" type="presParOf" srcId="{A528F5ED-64C9-4072-9D1D-E6D1BFFFF66B}" destId="{53CFF0BC-8EA2-43EF-B9E2-7CA8A42CD2E8}" srcOrd="0" destOrd="0" presId="urn:microsoft.com/office/officeart/2008/layout/VerticalCurvedList"/>
    <dgm:cxn modelId="{FCDA8C94-BB28-41C4-BBAA-391F560AF262}" type="presParOf" srcId="{53CFF0BC-8EA2-43EF-B9E2-7CA8A42CD2E8}" destId="{1E492AA9-246B-466A-B88E-034CBAF79EA1}" srcOrd="0" destOrd="0" presId="urn:microsoft.com/office/officeart/2008/layout/VerticalCurvedList"/>
    <dgm:cxn modelId="{F89ECFD0-C03C-4DC0-A8FC-96DC58178FBC}" type="presParOf" srcId="{53CFF0BC-8EA2-43EF-B9E2-7CA8A42CD2E8}" destId="{AD2CCF11-76F4-4A61-BFB0-DC499F455686}" srcOrd="1" destOrd="0" presId="urn:microsoft.com/office/officeart/2008/layout/VerticalCurvedList"/>
    <dgm:cxn modelId="{DEF695D5-C507-4ED1-958C-F24AEFF45F99}" type="presParOf" srcId="{53CFF0BC-8EA2-43EF-B9E2-7CA8A42CD2E8}" destId="{F32F3CAD-CA96-4A78-9B7D-941FDD52E2FB}" srcOrd="2" destOrd="0" presId="urn:microsoft.com/office/officeart/2008/layout/VerticalCurvedList"/>
    <dgm:cxn modelId="{9B08F16A-69D7-494D-816C-878CE6D450DE}" type="presParOf" srcId="{53CFF0BC-8EA2-43EF-B9E2-7CA8A42CD2E8}" destId="{9576312E-60E0-40BB-98A7-86E7CD8F3784}" srcOrd="3" destOrd="0" presId="urn:microsoft.com/office/officeart/2008/layout/VerticalCurvedList"/>
    <dgm:cxn modelId="{2E042205-7762-4F77-8A44-B76955EAB7B9}" type="presParOf" srcId="{A528F5ED-64C9-4072-9D1D-E6D1BFFFF66B}" destId="{0398241C-8828-4EEB-A793-7EF29582E9C9}" srcOrd="1" destOrd="0" presId="urn:microsoft.com/office/officeart/2008/layout/VerticalCurvedList"/>
    <dgm:cxn modelId="{0EE59FD9-D1B3-458F-B673-EC29257CC9D1}" type="presParOf" srcId="{A528F5ED-64C9-4072-9D1D-E6D1BFFFF66B}" destId="{8DF9C1ED-3666-4E07-A15E-AF061B44BE12}" srcOrd="2" destOrd="0" presId="urn:microsoft.com/office/officeart/2008/layout/VerticalCurvedList"/>
    <dgm:cxn modelId="{BA75906E-3201-427A-ADDF-9906E39BEB10}" type="presParOf" srcId="{8DF9C1ED-3666-4E07-A15E-AF061B44BE12}" destId="{7DF0101F-E336-4C23-8FD4-CF0D2AB18F5E}" srcOrd="0" destOrd="0" presId="urn:microsoft.com/office/officeart/2008/layout/VerticalCurvedList"/>
    <dgm:cxn modelId="{D658D46E-271C-4177-8F29-0B3B29DC528E}" type="presParOf" srcId="{A528F5ED-64C9-4072-9D1D-E6D1BFFFF66B}" destId="{44BE4A10-81CE-40C0-8391-64487B500769}" srcOrd="3" destOrd="0" presId="urn:microsoft.com/office/officeart/2008/layout/VerticalCurvedList"/>
    <dgm:cxn modelId="{26DDEC3F-DBEB-4ABF-8AE5-F695D39F7BBB}" type="presParOf" srcId="{A528F5ED-64C9-4072-9D1D-E6D1BFFFF66B}" destId="{F0436F43-F038-493E-9063-A37B44C7F0F3}" srcOrd="4" destOrd="0" presId="urn:microsoft.com/office/officeart/2008/layout/VerticalCurvedList"/>
    <dgm:cxn modelId="{51EB66BE-2CD2-4F69-82ED-C5509F2DE479}" type="presParOf" srcId="{F0436F43-F038-493E-9063-A37B44C7F0F3}" destId="{5E1B928E-BF0C-4048-8ACF-B86C9BA7475E}" srcOrd="0" destOrd="0" presId="urn:microsoft.com/office/officeart/2008/layout/VerticalCurvedList"/>
    <dgm:cxn modelId="{8B670D7B-108D-47BF-A7F0-8C9C8E4C63A6}" type="presParOf" srcId="{A528F5ED-64C9-4072-9D1D-E6D1BFFFF66B}" destId="{A5914301-B239-4198-8F72-8F647494BA55}" srcOrd="5" destOrd="0" presId="urn:microsoft.com/office/officeart/2008/layout/VerticalCurvedList"/>
    <dgm:cxn modelId="{400DC3B8-8AFD-4995-9F25-5784A29D076A}" type="presParOf" srcId="{A528F5ED-64C9-4072-9D1D-E6D1BFFFF66B}" destId="{CCA0D520-7D8F-4252-94D3-841B37EE48BF}" srcOrd="6" destOrd="0" presId="urn:microsoft.com/office/officeart/2008/layout/VerticalCurvedList"/>
    <dgm:cxn modelId="{4D449DBC-8035-4B01-B311-70B7B6D4A3FB}" type="presParOf" srcId="{CCA0D520-7D8F-4252-94D3-841B37EE48BF}" destId="{8C12FA26-92F1-440D-BD77-F12F2C2FDF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1AC2D2-D6A8-44D9-8451-BC42DC2723C6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59E3EDC7-5B50-4074-B69D-1FB58157711E}">
      <dgm:prSet phldrT="[Texto]" custT="1"/>
      <dgm:spPr/>
      <dgm:t>
        <a:bodyPr/>
        <a:lstStyle/>
        <a:p>
          <a:r>
            <a:rPr lang="es-EC" sz="2000" b="0" dirty="0" smtClean="0">
              <a:solidFill>
                <a:schemeClr val="tx1"/>
              </a:solidFill>
            </a:rPr>
            <a:t>Teoría de la Perspectiva del Ciclo de </a:t>
          </a:r>
          <a:r>
            <a:rPr lang="es-EC" sz="2000" b="0" dirty="0" smtClean="0">
              <a:solidFill>
                <a:schemeClr val="tx1"/>
              </a:solidFill>
            </a:rPr>
            <a:t>Vida de Boulding</a:t>
          </a:r>
          <a:endParaRPr lang="es-ES" sz="2000" b="0" dirty="0">
            <a:solidFill>
              <a:schemeClr val="tx1"/>
            </a:solidFill>
          </a:endParaRPr>
        </a:p>
      </dgm:t>
    </dgm:pt>
    <dgm:pt modelId="{DEBAB434-9F72-42A3-9A91-D4A1464A2EA9}" type="parTrans" cxnId="{678CD2F8-1E06-4B63-9140-99441394B186}">
      <dgm:prSet/>
      <dgm:spPr/>
      <dgm:t>
        <a:bodyPr/>
        <a:lstStyle/>
        <a:p>
          <a:endParaRPr lang="es-ES" sz="2000" b="0">
            <a:solidFill>
              <a:schemeClr val="tx1"/>
            </a:solidFill>
          </a:endParaRPr>
        </a:p>
      </dgm:t>
    </dgm:pt>
    <dgm:pt modelId="{7D1C12B1-B369-4451-8DC2-AD3C3B0DC456}" type="sibTrans" cxnId="{678CD2F8-1E06-4B63-9140-99441394B186}">
      <dgm:prSet/>
      <dgm:spPr/>
      <dgm:t>
        <a:bodyPr/>
        <a:lstStyle/>
        <a:p>
          <a:endParaRPr lang="es-ES" sz="2000" b="0">
            <a:solidFill>
              <a:schemeClr val="tx1"/>
            </a:solidFill>
          </a:endParaRPr>
        </a:p>
      </dgm:t>
    </dgm:pt>
    <dgm:pt modelId="{D96FC3AA-BA5B-4828-B0AB-6FA25BD83832}">
      <dgm:prSet phldrT="[Texto]" custT="1"/>
      <dgm:spPr/>
      <dgm:t>
        <a:bodyPr/>
        <a:lstStyle/>
        <a:p>
          <a:r>
            <a:rPr lang="es-EC" sz="2000" b="0" dirty="0" smtClean="0">
              <a:solidFill>
                <a:schemeClr val="tx1"/>
              </a:solidFill>
            </a:rPr>
            <a:t>Teoría de Recursos y </a:t>
          </a:r>
          <a:r>
            <a:rPr lang="es-EC" sz="2000" b="0" dirty="0" smtClean="0">
              <a:solidFill>
                <a:schemeClr val="tx1"/>
              </a:solidFill>
            </a:rPr>
            <a:t>Capacidades de Edith Penrose</a:t>
          </a:r>
          <a:endParaRPr lang="es-ES" sz="2000" b="0" dirty="0">
            <a:solidFill>
              <a:schemeClr val="tx1"/>
            </a:solidFill>
          </a:endParaRPr>
        </a:p>
      </dgm:t>
    </dgm:pt>
    <dgm:pt modelId="{62F13751-56C3-4E35-8F68-4C70CC5EAD43}" type="parTrans" cxnId="{AEEF9612-AF64-4073-8703-B99896275540}">
      <dgm:prSet/>
      <dgm:spPr/>
      <dgm:t>
        <a:bodyPr/>
        <a:lstStyle/>
        <a:p>
          <a:endParaRPr lang="es-ES" sz="2000" b="0">
            <a:solidFill>
              <a:schemeClr val="tx1"/>
            </a:solidFill>
          </a:endParaRPr>
        </a:p>
      </dgm:t>
    </dgm:pt>
    <dgm:pt modelId="{C16EE599-193F-43E5-B1EB-2B66D85D2FE8}" type="sibTrans" cxnId="{AEEF9612-AF64-4073-8703-B99896275540}">
      <dgm:prSet/>
      <dgm:spPr/>
      <dgm:t>
        <a:bodyPr/>
        <a:lstStyle/>
        <a:p>
          <a:endParaRPr lang="es-ES" sz="2000" b="0">
            <a:solidFill>
              <a:schemeClr val="tx1"/>
            </a:solidFill>
          </a:endParaRPr>
        </a:p>
      </dgm:t>
    </dgm:pt>
    <dgm:pt modelId="{BB83D496-FA63-4FEB-9AEB-2AED51388BBE}" type="pres">
      <dgm:prSet presAssocID="{1F1AC2D2-D6A8-44D9-8451-BC42DC2723C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A528F5ED-64C9-4072-9D1D-E6D1BFFFF66B}" type="pres">
      <dgm:prSet presAssocID="{1F1AC2D2-D6A8-44D9-8451-BC42DC2723C6}" presName="Name1" presStyleCnt="0"/>
      <dgm:spPr/>
    </dgm:pt>
    <dgm:pt modelId="{53CFF0BC-8EA2-43EF-B9E2-7CA8A42CD2E8}" type="pres">
      <dgm:prSet presAssocID="{1F1AC2D2-D6A8-44D9-8451-BC42DC2723C6}" presName="cycle" presStyleCnt="0"/>
      <dgm:spPr/>
    </dgm:pt>
    <dgm:pt modelId="{1E492AA9-246B-466A-B88E-034CBAF79EA1}" type="pres">
      <dgm:prSet presAssocID="{1F1AC2D2-D6A8-44D9-8451-BC42DC2723C6}" presName="srcNode" presStyleLbl="node1" presStyleIdx="0" presStyleCnt="2"/>
      <dgm:spPr/>
    </dgm:pt>
    <dgm:pt modelId="{AD2CCF11-76F4-4A61-BFB0-DC499F455686}" type="pres">
      <dgm:prSet presAssocID="{1F1AC2D2-D6A8-44D9-8451-BC42DC2723C6}" presName="conn" presStyleLbl="parChTrans1D2" presStyleIdx="0" presStyleCnt="1"/>
      <dgm:spPr/>
      <dgm:t>
        <a:bodyPr/>
        <a:lstStyle/>
        <a:p>
          <a:endParaRPr lang="es-ES"/>
        </a:p>
      </dgm:t>
    </dgm:pt>
    <dgm:pt modelId="{F32F3CAD-CA96-4A78-9B7D-941FDD52E2FB}" type="pres">
      <dgm:prSet presAssocID="{1F1AC2D2-D6A8-44D9-8451-BC42DC2723C6}" presName="extraNode" presStyleLbl="node1" presStyleIdx="0" presStyleCnt="2"/>
      <dgm:spPr/>
    </dgm:pt>
    <dgm:pt modelId="{9576312E-60E0-40BB-98A7-86E7CD8F3784}" type="pres">
      <dgm:prSet presAssocID="{1F1AC2D2-D6A8-44D9-8451-BC42DC2723C6}" presName="dstNode" presStyleLbl="node1" presStyleIdx="0" presStyleCnt="2"/>
      <dgm:spPr/>
    </dgm:pt>
    <dgm:pt modelId="{0398241C-8828-4EEB-A793-7EF29582E9C9}" type="pres">
      <dgm:prSet presAssocID="{59E3EDC7-5B50-4074-B69D-1FB58157711E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F9C1ED-3666-4E07-A15E-AF061B44BE12}" type="pres">
      <dgm:prSet presAssocID="{59E3EDC7-5B50-4074-B69D-1FB58157711E}" presName="accent_1" presStyleCnt="0"/>
      <dgm:spPr/>
    </dgm:pt>
    <dgm:pt modelId="{7DF0101F-E336-4C23-8FD4-CF0D2AB18F5E}" type="pres">
      <dgm:prSet presAssocID="{59E3EDC7-5B50-4074-B69D-1FB58157711E}" presName="accentRepeatNode" presStyleLbl="solidFgAcc1" presStyleIdx="0" presStyleCnt="2"/>
      <dgm:spPr/>
    </dgm:pt>
    <dgm:pt modelId="{44BE4A10-81CE-40C0-8391-64487B500769}" type="pres">
      <dgm:prSet presAssocID="{D96FC3AA-BA5B-4828-B0AB-6FA25BD83832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436F43-F038-493E-9063-A37B44C7F0F3}" type="pres">
      <dgm:prSet presAssocID="{D96FC3AA-BA5B-4828-B0AB-6FA25BD83832}" presName="accent_2" presStyleCnt="0"/>
      <dgm:spPr/>
    </dgm:pt>
    <dgm:pt modelId="{5E1B928E-BF0C-4048-8ACF-B86C9BA7475E}" type="pres">
      <dgm:prSet presAssocID="{D96FC3AA-BA5B-4828-B0AB-6FA25BD83832}" presName="accentRepeatNode" presStyleLbl="solidFgAcc1" presStyleIdx="1" presStyleCnt="2"/>
      <dgm:spPr/>
    </dgm:pt>
  </dgm:ptLst>
  <dgm:cxnLst>
    <dgm:cxn modelId="{678CD2F8-1E06-4B63-9140-99441394B186}" srcId="{1F1AC2D2-D6A8-44D9-8451-BC42DC2723C6}" destId="{59E3EDC7-5B50-4074-B69D-1FB58157711E}" srcOrd="0" destOrd="0" parTransId="{DEBAB434-9F72-42A3-9A91-D4A1464A2EA9}" sibTransId="{7D1C12B1-B369-4451-8DC2-AD3C3B0DC456}"/>
    <dgm:cxn modelId="{4951A302-56D1-486F-8A2F-9C49188561DC}" type="presOf" srcId="{59E3EDC7-5B50-4074-B69D-1FB58157711E}" destId="{0398241C-8828-4EEB-A793-7EF29582E9C9}" srcOrd="0" destOrd="0" presId="urn:microsoft.com/office/officeart/2008/layout/VerticalCurvedList"/>
    <dgm:cxn modelId="{2305334C-324A-4D69-97AE-80927FFCEE9D}" type="presOf" srcId="{7D1C12B1-B369-4451-8DC2-AD3C3B0DC456}" destId="{AD2CCF11-76F4-4A61-BFB0-DC499F455686}" srcOrd="0" destOrd="0" presId="urn:microsoft.com/office/officeart/2008/layout/VerticalCurvedList"/>
    <dgm:cxn modelId="{92B0A3D7-C0D9-41A5-BD3A-5A6A16E9103B}" type="presOf" srcId="{1F1AC2D2-D6A8-44D9-8451-BC42DC2723C6}" destId="{BB83D496-FA63-4FEB-9AEB-2AED51388BBE}" srcOrd="0" destOrd="0" presId="urn:microsoft.com/office/officeart/2008/layout/VerticalCurvedList"/>
    <dgm:cxn modelId="{FDD0E1C4-B07A-4F0E-B58E-2C760418297C}" type="presOf" srcId="{D96FC3AA-BA5B-4828-B0AB-6FA25BD83832}" destId="{44BE4A10-81CE-40C0-8391-64487B500769}" srcOrd="0" destOrd="0" presId="urn:microsoft.com/office/officeart/2008/layout/VerticalCurvedList"/>
    <dgm:cxn modelId="{AEEF9612-AF64-4073-8703-B99896275540}" srcId="{1F1AC2D2-D6A8-44D9-8451-BC42DC2723C6}" destId="{D96FC3AA-BA5B-4828-B0AB-6FA25BD83832}" srcOrd="1" destOrd="0" parTransId="{62F13751-56C3-4E35-8F68-4C70CC5EAD43}" sibTransId="{C16EE599-193F-43E5-B1EB-2B66D85D2FE8}"/>
    <dgm:cxn modelId="{0BDE9236-E51C-4071-9C18-570DC9AA71A9}" type="presParOf" srcId="{BB83D496-FA63-4FEB-9AEB-2AED51388BBE}" destId="{A528F5ED-64C9-4072-9D1D-E6D1BFFFF66B}" srcOrd="0" destOrd="0" presId="urn:microsoft.com/office/officeart/2008/layout/VerticalCurvedList"/>
    <dgm:cxn modelId="{A552C4AA-839B-409C-B244-6900B0578668}" type="presParOf" srcId="{A528F5ED-64C9-4072-9D1D-E6D1BFFFF66B}" destId="{53CFF0BC-8EA2-43EF-B9E2-7CA8A42CD2E8}" srcOrd="0" destOrd="0" presId="urn:microsoft.com/office/officeart/2008/layout/VerticalCurvedList"/>
    <dgm:cxn modelId="{FCDA8C94-BB28-41C4-BBAA-391F560AF262}" type="presParOf" srcId="{53CFF0BC-8EA2-43EF-B9E2-7CA8A42CD2E8}" destId="{1E492AA9-246B-466A-B88E-034CBAF79EA1}" srcOrd="0" destOrd="0" presId="urn:microsoft.com/office/officeart/2008/layout/VerticalCurvedList"/>
    <dgm:cxn modelId="{F89ECFD0-C03C-4DC0-A8FC-96DC58178FBC}" type="presParOf" srcId="{53CFF0BC-8EA2-43EF-B9E2-7CA8A42CD2E8}" destId="{AD2CCF11-76F4-4A61-BFB0-DC499F455686}" srcOrd="1" destOrd="0" presId="urn:microsoft.com/office/officeart/2008/layout/VerticalCurvedList"/>
    <dgm:cxn modelId="{DEF695D5-C507-4ED1-958C-F24AEFF45F99}" type="presParOf" srcId="{53CFF0BC-8EA2-43EF-B9E2-7CA8A42CD2E8}" destId="{F32F3CAD-CA96-4A78-9B7D-941FDD52E2FB}" srcOrd="2" destOrd="0" presId="urn:microsoft.com/office/officeart/2008/layout/VerticalCurvedList"/>
    <dgm:cxn modelId="{9B08F16A-69D7-494D-816C-878CE6D450DE}" type="presParOf" srcId="{53CFF0BC-8EA2-43EF-B9E2-7CA8A42CD2E8}" destId="{9576312E-60E0-40BB-98A7-86E7CD8F3784}" srcOrd="3" destOrd="0" presId="urn:microsoft.com/office/officeart/2008/layout/VerticalCurvedList"/>
    <dgm:cxn modelId="{2E042205-7762-4F77-8A44-B76955EAB7B9}" type="presParOf" srcId="{A528F5ED-64C9-4072-9D1D-E6D1BFFFF66B}" destId="{0398241C-8828-4EEB-A793-7EF29582E9C9}" srcOrd="1" destOrd="0" presId="urn:microsoft.com/office/officeart/2008/layout/VerticalCurvedList"/>
    <dgm:cxn modelId="{0EE59FD9-D1B3-458F-B673-EC29257CC9D1}" type="presParOf" srcId="{A528F5ED-64C9-4072-9D1D-E6D1BFFFF66B}" destId="{8DF9C1ED-3666-4E07-A15E-AF061B44BE12}" srcOrd="2" destOrd="0" presId="urn:microsoft.com/office/officeart/2008/layout/VerticalCurvedList"/>
    <dgm:cxn modelId="{BA75906E-3201-427A-ADDF-9906E39BEB10}" type="presParOf" srcId="{8DF9C1ED-3666-4E07-A15E-AF061B44BE12}" destId="{7DF0101F-E336-4C23-8FD4-CF0D2AB18F5E}" srcOrd="0" destOrd="0" presId="urn:microsoft.com/office/officeart/2008/layout/VerticalCurvedList"/>
    <dgm:cxn modelId="{D658D46E-271C-4177-8F29-0B3B29DC528E}" type="presParOf" srcId="{A528F5ED-64C9-4072-9D1D-E6D1BFFFF66B}" destId="{44BE4A10-81CE-40C0-8391-64487B500769}" srcOrd="3" destOrd="0" presId="urn:microsoft.com/office/officeart/2008/layout/VerticalCurvedList"/>
    <dgm:cxn modelId="{26DDEC3F-DBEB-4ABF-8AE5-F695D39F7BBB}" type="presParOf" srcId="{A528F5ED-64C9-4072-9D1D-E6D1BFFFF66B}" destId="{F0436F43-F038-493E-9063-A37B44C7F0F3}" srcOrd="4" destOrd="0" presId="urn:microsoft.com/office/officeart/2008/layout/VerticalCurvedList"/>
    <dgm:cxn modelId="{51EB66BE-2CD2-4F69-82ED-C5509F2DE479}" type="presParOf" srcId="{F0436F43-F038-493E-9063-A37B44C7F0F3}" destId="{5E1B928E-BF0C-4048-8ACF-B86C9BA747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226902-BC3B-425A-B382-C74C1E2400CF}" type="doc">
      <dgm:prSet loTypeId="urn:microsoft.com/office/officeart/2005/8/layout/matrix3" loCatId="matrix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s-ES"/>
        </a:p>
      </dgm:t>
    </dgm:pt>
    <dgm:pt modelId="{56B3D748-8760-41C7-92EC-5A97D476AA3A}">
      <dgm:prSet phldrT="[Texto]"/>
      <dgm:spPr/>
      <dgm:t>
        <a:bodyPr/>
        <a:lstStyle/>
        <a:p>
          <a:r>
            <a:rPr lang="es-EC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Innovación de Producto</a:t>
          </a:r>
          <a:endParaRPr lang="es-ES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89765E-E5EA-447E-8488-81C6D0E15B70}" type="parTrans" cxnId="{EF7CCE38-8BE0-4307-800B-B0A987E05AA7}">
      <dgm:prSet/>
      <dgm:spPr/>
      <dgm:t>
        <a:bodyPr/>
        <a:lstStyle/>
        <a:p>
          <a:endParaRPr lang="es-ES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D2C732-8775-415A-A0DB-B907B22DD6CC}" type="sibTrans" cxnId="{EF7CCE38-8BE0-4307-800B-B0A987E05AA7}">
      <dgm:prSet/>
      <dgm:spPr/>
      <dgm:t>
        <a:bodyPr/>
        <a:lstStyle/>
        <a:p>
          <a:endParaRPr lang="es-ES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EB7897-95B3-4D0C-B3DF-56AB302E7185}">
      <dgm:prSet phldrT="[Texto]"/>
      <dgm:spPr/>
      <dgm:t>
        <a:bodyPr/>
        <a:lstStyle/>
        <a:p>
          <a:r>
            <a:rPr lang="es-EC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Innovación de Proceso</a:t>
          </a:r>
          <a:endParaRPr lang="es-ES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179086-18C0-425F-A86E-C2160FBC82FF}" type="parTrans" cxnId="{7A89BD10-DDF6-44A8-8255-3EE271DB541E}">
      <dgm:prSet/>
      <dgm:spPr/>
      <dgm:t>
        <a:bodyPr/>
        <a:lstStyle/>
        <a:p>
          <a:endParaRPr lang="es-ES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C748BE-D23F-414F-A462-096D7732AB42}" type="sibTrans" cxnId="{7A89BD10-DDF6-44A8-8255-3EE271DB541E}">
      <dgm:prSet/>
      <dgm:spPr/>
      <dgm:t>
        <a:bodyPr/>
        <a:lstStyle/>
        <a:p>
          <a:endParaRPr lang="es-ES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39B0E7-AE3E-48E2-8374-F07AC5EBC604}">
      <dgm:prSet phldrT="[Texto]"/>
      <dgm:spPr/>
      <dgm:t>
        <a:bodyPr/>
        <a:lstStyle/>
        <a:p>
          <a:r>
            <a:rPr lang="es-EC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Innovación Organizacional</a:t>
          </a:r>
          <a:endParaRPr lang="es-ES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B2B376-7953-4E78-8A96-A1CD8B5CCEC7}" type="parTrans" cxnId="{13BEC50B-5241-4D0B-8672-6BB0C63E5151}">
      <dgm:prSet/>
      <dgm:spPr/>
      <dgm:t>
        <a:bodyPr/>
        <a:lstStyle/>
        <a:p>
          <a:endParaRPr lang="es-ES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1DFF76-38B9-45A5-B326-1C0A609017E3}" type="sibTrans" cxnId="{13BEC50B-5241-4D0B-8672-6BB0C63E5151}">
      <dgm:prSet/>
      <dgm:spPr/>
      <dgm:t>
        <a:bodyPr/>
        <a:lstStyle/>
        <a:p>
          <a:endParaRPr lang="es-ES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D180F3-1B5C-4031-8FA2-52B5983034A8}">
      <dgm:prSet phldrT="[Texto]"/>
      <dgm:spPr/>
      <dgm:t>
        <a:bodyPr/>
        <a:lstStyle/>
        <a:p>
          <a:r>
            <a:rPr lang="es-EC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Innovación de Mercadotecnia</a:t>
          </a:r>
          <a:endParaRPr lang="es-ES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1B1B07-525A-4682-B777-BD91931213F0}" type="parTrans" cxnId="{04B39B2B-76E9-49D6-A016-BD84BE0342A7}">
      <dgm:prSet/>
      <dgm:spPr/>
      <dgm:t>
        <a:bodyPr/>
        <a:lstStyle/>
        <a:p>
          <a:endParaRPr lang="es-ES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135C70-6A4D-453D-A456-1B42F509FFE4}" type="sibTrans" cxnId="{04B39B2B-76E9-49D6-A016-BD84BE0342A7}">
      <dgm:prSet/>
      <dgm:spPr/>
      <dgm:t>
        <a:bodyPr/>
        <a:lstStyle/>
        <a:p>
          <a:endParaRPr lang="es-ES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F020F6-8195-4AA2-8796-AC88B0DA9DEC}" type="pres">
      <dgm:prSet presAssocID="{B5226902-BC3B-425A-B382-C74C1E2400C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534576E-1527-4B70-BB28-622021898926}" type="pres">
      <dgm:prSet presAssocID="{B5226902-BC3B-425A-B382-C74C1E2400CF}" presName="diamond" presStyleLbl="bgShp" presStyleIdx="0" presStyleCnt="1"/>
      <dgm:spPr/>
    </dgm:pt>
    <dgm:pt modelId="{02103CE6-A645-4752-BCEA-D84D89822526}" type="pres">
      <dgm:prSet presAssocID="{B5226902-BC3B-425A-B382-C74C1E2400C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E208C7-D9A0-42DE-B9C0-4F24AB459C34}" type="pres">
      <dgm:prSet presAssocID="{B5226902-BC3B-425A-B382-C74C1E2400C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9DA36-959F-4D49-A3DE-16990B930290}" type="pres">
      <dgm:prSet presAssocID="{B5226902-BC3B-425A-B382-C74C1E2400CF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1D62F6-9B37-4660-A45B-45E67FFFE879}" type="pres">
      <dgm:prSet presAssocID="{B5226902-BC3B-425A-B382-C74C1E2400CF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9A63570-D616-4759-ABF9-67FFEDC59A18}" type="presOf" srcId="{2FEB7897-95B3-4D0C-B3DF-56AB302E7185}" destId="{86E208C7-D9A0-42DE-B9C0-4F24AB459C34}" srcOrd="0" destOrd="0" presId="urn:microsoft.com/office/officeart/2005/8/layout/matrix3"/>
    <dgm:cxn modelId="{13BEC50B-5241-4D0B-8672-6BB0C63E5151}" srcId="{B5226902-BC3B-425A-B382-C74C1E2400CF}" destId="{1339B0E7-AE3E-48E2-8374-F07AC5EBC604}" srcOrd="2" destOrd="0" parTransId="{7AB2B376-7953-4E78-8A96-A1CD8B5CCEC7}" sibTransId="{6B1DFF76-38B9-45A5-B326-1C0A609017E3}"/>
    <dgm:cxn modelId="{6A8564BF-BE2B-43CC-AFC6-5E46CA9D33CF}" type="presOf" srcId="{1339B0E7-AE3E-48E2-8374-F07AC5EBC604}" destId="{2A89DA36-959F-4D49-A3DE-16990B930290}" srcOrd="0" destOrd="0" presId="urn:microsoft.com/office/officeart/2005/8/layout/matrix3"/>
    <dgm:cxn modelId="{7A89BD10-DDF6-44A8-8255-3EE271DB541E}" srcId="{B5226902-BC3B-425A-B382-C74C1E2400CF}" destId="{2FEB7897-95B3-4D0C-B3DF-56AB302E7185}" srcOrd="1" destOrd="0" parTransId="{C0179086-18C0-425F-A86E-C2160FBC82FF}" sibTransId="{15C748BE-D23F-414F-A462-096D7732AB42}"/>
    <dgm:cxn modelId="{075DD5DF-D221-4C93-91B3-11B5D8235C0B}" type="presOf" srcId="{B5226902-BC3B-425A-B382-C74C1E2400CF}" destId="{F9F020F6-8195-4AA2-8796-AC88B0DA9DEC}" srcOrd="0" destOrd="0" presId="urn:microsoft.com/office/officeart/2005/8/layout/matrix3"/>
    <dgm:cxn modelId="{04B39B2B-76E9-49D6-A016-BD84BE0342A7}" srcId="{B5226902-BC3B-425A-B382-C74C1E2400CF}" destId="{29D180F3-1B5C-4031-8FA2-52B5983034A8}" srcOrd="3" destOrd="0" parTransId="{7D1B1B07-525A-4682-B777-BD91931213F0}" sibTransId="{9E135C70-6A4D-453D-A456-1B42F509FFE4}"/>
    <dgm:cxn modelId="{EF7CCE38-8BE0-4307-800B-B0A987E05AA7}" srcId="{B5226902-BC3B-425A-B382-C74C1E2400CF}" destId="{56B3D748-8760-41C7-92EC-5A97D476AA3A}" srcOrd="0" destOrd="0" parTransId="{7589765E-E5EA-447E-8488-81C6D0E15B70}" sibTransId="{F5D2C732-8775-415A-A0DB-B907B22DD6CC}"/>
    <dgm:cxn modelId="{1F4652D6-E3EA-4107-8CFC-D71BBB33E126}" type="presOf" srcId="{56B3D748-8760-41C7-92EC-5A97D476AA3A}" destId="{02103CE6-A645-4752-BCEA-D84D89822526}" srcOrd="0" destOrd="0" presId="urn:microsoft.com/office/officeart/2005/8/layout/matrix3"/>
    <dgm:cxn modelId="{519A22B8-B632-480D-BBCB-59624EBA3968}" type="presOf" srcId="{29D180F3-1B5C-4031-8FA2-52B5983034A8}" destId="{2C1D62F6-9B37-4660-A45B-45E67FFFE879}" srcOrd="0" destOrd="0" presId="urn:microsoft.com/office/officeart/2005/8/layout/matrix3"/>
    <dgm:cxn modelId="{F22E0373-9AE5-4BE4-8412-F09B9981414A}" type="presParOf" srcId="{F9F020F6-8195-4AA2-8796-AC88B0DA9DEC}" destId="{6534576E-1527-4B70-BB28-622021898926}" srcOrd="0" destOrd="0" presId="urn:microsoft.com/office/officeart/2005/8/layout/matrix3"/>
    <dgm:cxn modelId="{2B138D2C-3202-4FD1-A0C0-F825F19B9F94}" type="presParOf" srcId="{F9F020F6-8195-4AA2-8796-AC88B0DA9DEC}" destId="{02103CE6-A645-4752-BCEA-D84D89822526}" srcOrd="1" destOrd="0" presId="urn:microsoft.com/office/officeart/2005/8/layout/matrix3"/>
    <dgm:cxn modelId="{70F85163-671A-4D45-90C6-590DCF9711D8}" type="presParOf" srcId="{F9F020F6-8195-4AA2-8796-AC88B0DA9DEC}" destId="{86E208C7-D9A0-42DE-B9C0-4F24AB459C34}" srcOrd="2" destOrd="0" presId="urn:microsoft.com/office/officeart/2005/8/layout/matrix3"/>
    <dgm:cxn modelId="{96675AF6-529B-41D8-9DC4-C5AB51195B7C}" type="presParOf" srcId="{F9F020F6-8195-4AA2-8796-AC88B0DA9DEC}" destId="{2A89DA36-959F-4D49-A3DE-16990B930290}" srcOrd="3" destOrd="0" presId="urn:microsoft.com/office/officeart/2005/8/layout/matrix3"/>
    <dgm:cxn modelId="{16070A6A-6C29-4F96-99D3-7332BBF781C4}" type="presParOf" srcId="{F9F020F6-8195-4AA2-8796-AC88B0DA9DEC}" destId="{2C1D62F6-9B37-4660-A45B-45E67FFFE87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55D0D1-EAC6-427F-B3BA-820008E774C3}" type="doc">
      <dgm:prSet loTypeId="urn:microsoft.com/office/officeart/2005/8/layout/cycle6" loCatId="cycle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ES"/>
        </a:p>
      </dgm:t>
    </dgm:pt>
    <dgm:pt modelId="{F3B49DEA-08BD-4A42-B762-D404BA53F562}">
      <dgm:prSet phldrT="[Texto]" custT="1"/>
      <dgm:spPr/>
      <dgm:t>
        <a:bodyPr/>
        <a:lstStyle/>
        <a:p>
          <a:r>
            <a:rPr lang="es-EC" sz="18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Incremento en la Rentabilidad</a:t>
          </a:r>
          <a:endParaRPr lang="es-ES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74C29D-5621-41FE-A763-2950310EFD95}" type="parTrans" cxnId="{F6BB48E9-C709-42F5-9350-C7D871F3CF87}">
      <dgm:prSet/>
      <dgm:spPr/>
      <dgm:t>
        <a:bodyPr/>
        <a:lstStyle/>
        <a:p>
          <a:endParaRPr lang="es-ES" sz="20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0D8BC2-AF96-4F9A-9C65-2762AEDAE76A}" type="sibTrans" cxnId="{F6BB48E9-C709-42F5-9350-C7D871F3CF87}">
      <dgm:prSet/>
      <dgm:spPr/>
      <dgm:t>
        <a:bodyPr/>
        <a:lstStyle/>
        <a:p>
          <a:endParaRPr lang="es-ES" sz="20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1152F3-011F-4548-B285-F46F3477F98E}">
      <dgm:prSet phldrT="[Texto]" custT="1"/>
      <dgm:spPr/>
      <dgm:t>
        <a:bodyPr/>
        <a:lstStyle/>
        <a:p>
          <a:r>
            <a:rPr lang="es-E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Incremento en la productividad</a:t>
          </a:r>
          <a:endParaRPr lang="es-ES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BC9AC8-7E36-48F7-97A1-BE273A888B4D}" type="parTrans" cxnId="{06CBCA78-CAD1-4E42-8950-E478253200E6}">
      <dgm:prSet/>
      <dgm:spPr/>
      <dgm:t>
        <a:bodyPr/>
        <a:lstStyle/>
        <a:p>
          <a:endParaRPr lang="es-ES" sz="20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717E94-5A30-49AE-9356-9EDF4F6DF90F}" type="sibTrans" cxnId="{06CBCA78-CAD1-4E42-8950-E478253200E6}">
      <dgm:prSet/>
      <dgm:spPr/>
      <dgm:t>
        <a:bodyPr/>
        <a:lstStyle/>
        <a:p>
          <a:endParaRPr lang="es-ES" sz="20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6B4CCE-F924-4850-8273-B3E23CFB8F01}">
      <dgm:prSet phldrT="[Texto]" custT="1"/>
      <dgm:spPr/>
      <dgm:t>
        <a:bodyPr/>
        <a:lstStyle/>
        <a:p>
          <a:r>
            <a:rPr lang="es-EC" sz="18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Incremento en la Cuota de Mercado</a:t>
          </a:r>
          <a:endParaRPr lang="es-ES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0928AE-F29A-4818-8B2B-CEFE25F7B4C5}" type="parTrans" cxnId="{C30B4FBE-2079-49C6-B6E5-3B1147335064}">
      <dgm:prSet/>
      <dgm:spPr/>
      <dgm:t>
        <a:bodyPr/>
        <a:lstStyle/>
        <a:p>
          <a:endParaRPr lang="es-ES" sz="20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323EBB-2E35-4520-A8ED-521D7D8BF2DC}" type="sibTrans" cxnId="{C30B4FBE-2079-49C6-B6E5-3B1147335064}">
      <dgm:prSet/>
      <dgm:spPr/>
      <dgm:t>
        <a:bodyPr/>
        <a:lstStyle/>
        <a:p>
          <a:endParaRPr lang="es-ES" sz="20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F653A5-53E6-4B22-A107-B6DE33FDF86E}">
      <dgm:prSet phldrT="[Texto]" custT="1"/>
      <dgm:spPr/>
      <dgm:t>
        <a:bodyPr/>
        <a:lstStyle/>
        <a:p>
          <a:r>
            <a:rPr lang="es-EC" sz="18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Incremento en Ventas</a:t>
          </a:r>
          <a:endParaRPr lang="es-ES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B70A41-B8AF-4ADF-8BC3-15872A474E77}" type="parTrans" cxnId="{45CDD7D4-2B42-42C4-AA8F-1C44D92DA053}">
      <dgm:prSet/>
      <dgm:spPr/>
      <dgm:t>
        <a:bodyPr/>
        <a:lstStyle/>
        <a:p>
          <a:endParaRPr lang="es-ES" sz="20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F7F321-6E5B-4154-A5D2-356D01F3D0A1}" type="sibTrans" cxnId="{45CDD7D4-2B42-42C4-AA8F-1C44D92DA053}">
      <dgm:prSet/>
      <dgm:spPr/>
      <dgm:t>
        <a:bodyPr/>
        <a:lstStyle/>
        <a:p>
          <a:endParaRPr lang="es-ES" sz="20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CD5892-EA92-499F-91E3-ADD7C495F93C}">
      <dgm:prSet phldrT="[Texto]" custT="1"/>
      <dgm:spPr/>
      <dgm:t>
        <a:bodyPr/>
        <a:lstStyle/>
        <a:p>
          <a:r>
            <a:rPr lang="es-ES" sz="18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Incremento en exportaciones</a:t>
          </a:r>
          <a:endParaRPr lang="es-ES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02B051-CA2C-4B9B-90A4-29828A12549C}" type="parTrans" cxnId="{9D873CBC-F80B-4085-A0B5-FE8D7C390449}">
      <dgm:prSet/>
      <dgm:spPr/>
      <dgm:t>
        <a:bodyPr/>
        <a:lstStyle/>
        <a:p>
          <a:endParaRPr lang="es-ES" sz="20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6D0E46-53B3-41F1-BE56-39640F3F7DBF}" type="sibTrans" cxnId="{9D873CBC-F80B-4085-A0B5-FE8D7C390449}">
      <dgm:prSet/>
      <dgm:spPr/>
      <dgm:t>
        <a:bodyPr/>
        <a:lstStyle/>
        <a:p>
          <a:endParaRPr lang="es-ES" sz="20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005938-8CB2-44F4-9977-74AA42DDEFF2}" type="pres">
      <dgm:prSet presAssocID="{7755D0D1-EAC6-427F-B3BA-820008E774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562E0F0-DE3E-4768-A205-ACA27D2BBD9B}" type="pres">
      <dgm:prSet presAssocID="{F3B49DEA-08BD-4A42-B762-D404BA53F56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ABB5B8-3A24-45E3-A22F-5A099BFFE923}" type="pres">
      <dgm:prSet presAssocID="{F3B49DEA-08BD-4A42-B762-D404BA53F562}" presName="spNode" presStyleCnt="0"/>
      <dgm:spPr/>
    </dgm:pt>
    <dgm:pt modelId="{ED1B62F7-E4AE-4435-ABCB-76FF859D3BE3}" type="pres">
      <dgm:prSet presAssocID="{BB0D8BC2-AF96-4F9A-9C65-2762AEDAE76A}" presName="sibTrans" presStyleLbl="sibTrans1D1" presStyleIdx="0" presStyleCnt="5"/>
      <dgm:spPr/>
      <dgm:t>
        <a:bodyPr/>
        <a:lstStyle/>
        <a:p>
          <a:endParaRPr lang="es-ES"/>
        </a:p>
      </dgm:t>
    </dgm:pt>
    <dgm:pt modelId="{9447D5DF-6437-47A4-BFED-F5B3B55583B2}" type="pres">
      <dgm:prSet presAssocID="{7B1152F3-011F-4548-B285-F46F3477F98E}" presName="node" presStyleLbl="node1" presStyleIdx="1" presStyleCnt="5" custScaleX="1108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0153C0-8FFF-4EB6-BCD0-ACF3689C9130}" type="pres">
      <dgm:prSet presAssocID="{7B1152F3-011F-4548-B285-F46F3477F98E}" presName="spNode" presStyleCnt="0"/>
      <dgm:spPr/>
    </dgm:pt>
    <dgm:pt modelId="{02D5C91F-ECC2-4FA7-9E1A-E567EA368B72}" type="pres">
      <dgm:prSet presAssocID="{63717E94-5A30-49AE-9356-9EDF4F6DF90F}" presName="sibTrans" presStyleLbl="sibTrans1D1" presStyleIdx="1" presStyleCnt="5"/>
      <dgm:spPr/>
      <dgm:t>
        <a:bodyPr/>
        <a:lstStyle/>
        <a:p>
          <a:endParaRPr lang="es-ES"/>
        </a:p>
      </dgm:t>
    </dgm:pt>
    <dgm:pt modelId="{D2302639-1C07-452E-9D18-241D53817384}" type="pres">
      <dgm:prSet presAssocID="{066B4CCE-F924-4850-8273-B3E23CFB8F0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999A97-52DE-41C6-AB52-FD746C4D5C24}" type="pres">
      <dgm:prSet presAssocID="{066B4CCE-F924-4850-8273-B3E23CFB8F01}" presName="spNode" presStyleCnt="0"/>
      <dgm:spPr/>
    </dgm:pt>
    <dgm:pt modelId="{67BED7A8-82D5-4BAE-B0C3-D95F014B4707}" type="pres">
      <dgm:prSet presAssocID="{FD323EBB-2E35-4520-A8ED-521D7D8BF2DC}" presName="sibTrans" presStyleLbl="sibTrans1D1" presStyleIdx="2" presStyleCnt="5"/>
      <dgm:spPr/>
      <dgm:t>
        <a:bodyPr/>
        <a:lstStyle/>
        <a:p>
          <a:endParaRPr lang="es-ES"/>
        </a:p>
      </dgm:t>
    </dgm:pt>
    <dgm:pt modelId="{550C0EA3-B92E-4680-8E01-3575E2BA7F7D}" type="pres">
      <dgm:prSet presAssocID="{BEF653A5-53E6-4B22-A107-B6DE33FDF86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1C4254-4F91-490D-A293-44EF3674A666}" type="pres">
      <dgm:prSet presAssocID="{BEF653A5-53E6-4B22-A107-B6DE33FDF86E}" presName="spNode" presStyleCnt="0"/>
      <dgm:spPr/>
    </dgm:pt>
    <dgm:pt modelId="{857C924B-FBDC-409F-9A42-A3B909A80CDA}" type="pres">
      <dgm:prSet presAssocID="{6BF7F321-6E5B-4154-A5D2-356D01F3D0A1}" presName="sibTrans" presStyleLbl="sibTrans1D1" presStyleIdx="3" presStyleCnt="5"/>
      <dgm:spPr/>
      <dgm:t>
        <a:bodyPr/>
        <a:lstStyle/>
        <a:p>
          <a:endParaRPr lang="es-ES"/>
        </a:p>
      </dgm:t>
    </dgm:pt>
    <dgm:pt modelId="{FB6C20E3-DB42-47E6-B5BC-D38B10024C32}" type="pres">
      <dgm:prSet presAssocID="{28CD5892-EA92-499F-91E3-ADD7C495F93C}" presName="node" presStyleLbl="node1" presStyleIdx="4" presStyleCnt="5" custScaleX="1171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92B696-0A1F-4086-A79B-3FD41924BBAD}" type="pres">
      <dgm:prSet presAssocID="{28CD5892-EA92-499F-91E3-ADD7C495F93C}" presName="spNode" presStyleCnt="0"/>
      <dgm:spPr/>
    </dgm:pt>
    <dgm:pt modelId="{03056878-1C84-4A39-A2B6-4BF82D33CF6E}" type="pres">
      <dgm:prSet presAssocID="{EC6D0E46-53B3-41F1-BE56-39640F3F7DBF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07F0E338-CBB3-4567-89CB-7C086D1A0CE7}" type="presOf" srcId="{6BF7F321-6E5B-4154-A5D2-356D01F3D0A1}" destId="{857C924B-FBDC-409F-9A42-A3B909A80CDA}" srcOrd="0" destOrd="0" presId="urn:microsoft.com/office/officeart/2005/8/layout/cycle6"/>
    <dgm:cxn modelId="{53DE4B44-03D0-4594-BB5F-059777191139}" type="presOf" srcId="{FD323EBB-2E35-4520-A8ED-521D7D8BF2DC}" destId="{67BED7A8-82D5-4BAE-B0C3-D95F014B4707}" srcOrd="0" destOrd="0" presId="urn:microsoft.com/office/officeart/2005/8/layout/cycle6"/>
    <dgm:cxn modelId="{9D873CBC-F80B-4085-A0B5-FE8D7C390449}" srcId="{7755D0D1-EAC6-427F-B3BA-820008E774C3}" destId="{28CD5892-EA92-499F-91E3-ADD7C495F93C}" srcOrd="4" destOrd="0" parTransId="{E102B051-CA2C-4B9B-90A4-29828A12549C}" sibTransId="{EC6D0E46-53B3-41F1-BE56-39640F3F7DBF}"/>
    <dgm:cxn modelId="{1ADAAC2D-E92E-40E5-B057-5CBAA5FC9CFE}" type="presOf" srcId="{28CD5892-EA92-499F-91E3-ADD7C495F93C}" destId="{FB6C20E3-DB42-47E6-B5BC-D38B10024C32}" srcOrd="0" destOrd="0" presId="urn:microsoft.com/office/officeart/2005/8/layout/cycle6"/>
    <dgm:cxn modelId="{8F4A4845-394D-48F2-A984-1DDD06455A3D}" type="presOf" srcId="{BEF653A5-53E6-4B22-A107-B6DE33FDF86E}" destId="{550C0EA3-B92E-4680-8E01-3575E2BA7F7D}" srcOrd="0" destOrd="0" presId="urn:microsoft.com/office/officeart/2005/8/layout/cycle6"/>
    <dgm:cxn modelId="{F6BB48E9-C709-42F5-9350-C7D871F3CF87}" srcId="{7755D0D1-EAC6-427F-B3BA-820008E774C3}" destId="{F3B49DEA-08BD-4A42-B762-D404BA53F562}" srcOrd="0" destOrd="0" parTransId="{EE74C29D-5621-41FE-A763-2950310EFD95}" sibTransId="{BB0D8BC2-AF96-4F9A-9C65-2762AEDAE76A}"/>
    <dgm:cxn modelId="{B99DA075-9C98-4EA6-9176-223D984F6BF4}" type="presOf" srcId="{066B4CCE-F924-4850-8273-B3E23CFB8F01}" destId="{D2302639-1C07-452E-9D18-241D53817384}" srcOrd="0" destOrd="0" presId="urn:microsoft.com/office/officeart/2005/8/layout/cycle6"/>
    <dgm:cxn modelId="{EAEEC94B-C6B7-4C54-9E36-EA892A0BB87F}" type="presOf" srcId="{BB0D8BC2-AF96-4F9A-9C65-2762AEDAE76A}" destId="{ED1B62F7-E4AE-4435-ABCB-76FF859D3BE3}" srcOrd="0" destOrd="0" presId="urn:microsoft.com/office/officeart/2005/8/layout/cycle6"/>
    <dgm:cxn modelId="{B4A8917B-03FE-4D33-AAFC-A0078A83D63F}" type="presOf" srcId="{F3B49DEA-08BD-4A42-B762-D404BA53F562}" destId="{A562E0F0-DE3E-4768-A205-ACA27D2BBD9B}" srcOrd="0" destOrd="0" presId="urn:microsoft.com/office/officeart/2005/8/layout/cycle6"/>
    <dgm:cxn modelId="{06CBCA78-CAD1-4E42-8950-E478253200E6}" srcId="{7755D0D1-EAC6-427F-B3BA-820008E774C3}" destId="{7B1152F3-011F-4548-B285-F46F3477F98E}" srcOrd="1" destOrd="0" parTransId="{00BC9AC8-7E36-48F7-97A1-BE273A888B4D}" sibTransId="{63717E94-5A30-49AE-9356-9EDF4F6DF90F}"/>
    <dgm:cxn modelId="{45CDD7D4-2B42-42C4-AA8F-1C44D92DA053}" srcId="{7755D0D1-EAC6-427F-B3BA-820008E774C3}" destId="{BEF653A5-53E6-4B22-A107-B6DE33FDF86E}" srcOrd="3" destOrd="0" parTransId="{11B70A41-B8AF-4ADF-8BC3-15872A474E77}" sibTransId="{6BF7F321-6E5B-4154-A5D2-356D01F3D0A1}"/>
    <dgm:cxn modelId="{A995FE8F-F083-4EC1-B473-EED2B50CCB33}" type="presOf" srcId="{7755D0D1-EAC6-427F-B3BA-820008E774C3}" destId="{5E005938-8CB2-44F4-9977-74AA42DDEFF2}" srcOrd="0" destOrd="0" presId="urn:microsoft.com/office/officeart/2005/8/layout/cycle6"/>
    <dgm:cxn modelId="{C30B4FBE-2079-49C6-B6E5-3B1147335064}" srcId="{7755D0D1-EAC6-427F-B3BA-820008E774C3}" destId="{066B4CCE-F924-4850-8273-B3E23CFB8F01}" srcOrd="2" destOrd="0" parTransId="{330928AE-F29A-4818-8B2B-CEFE25F7B4C5}" sibTransId="{FD323EBB-2E35-4520-A8ED-521D7D8BF2DC}"/>
    <dgm:cxn modelId="{B90D132E-6AB2-4770-8FE0-8982B4557EB8}" type="presOf" srcId="{EC6D0E46-53B3-41F1-BE56-39640F3F7DBF}" destId="{03056878-1C84-4A39-A2B6-4BF82D33CF6E}" srcOrd="0" destOrd="0" presId="urn:microsoft.com/office/officeart/2005/8/layout/cycle6"/>
    <dgm:cxn modelId="{F1E3BA84-B86B-462B-8F4D-8A1B05C11E8B}" type="presOf" srcId="{7B1152F3-011F-4548-B285-F46F3477F98E}" destId="{9447D5DF-6437-47A4-BFED-F5B3B55583B2}" srcOrd="0" destOrd="0" presId="urn:microsoft.com/office/officeart/2005/8/layout/cycle6"/>
    <dgm:cxn modelId="{B5F356FF-0DFE-4FB5-8905-496B03A5F713}" type="presOf" srcId="{63717E94-5A30-49AE-9356-9EDF4F6DF90F}" destId="{02D5C91F-ECC2-4FA7-9E1A-E567EA368B72}" srcOrd="0" destOrd="0" presId="urn:microsoft.com/office/officeart/2005/8/layout/cycle6"/>
    <dgm:cxn modelId="{307F2C8A-D45E-422F-AFF6-848EE827991B}" type="presParOf" srcId="{5E005938-8CB2-44F4-9977-74AA42DDEFF2}" destId="{A562E0F0-DE3E-4768-A205-ACA27D2BBD9B}" srcOrd="0" destOrd="0" presId="urn:microsoft.com/office/officeart/2005/8/layout/cycle6"/>
    <dgm:cxn modelId="{AF75CB59-8BE0-4663-A27D-211EF9ACBD99}" type="presParOf" srcId="{5E005938-8CB2-44F4-9977-74AA42DDEFF2}" destId="{94ABB5B8-3A24-45E3-A22F-5A099BFFE923}" srcOrd="1" destOrd="0" presId="urn:microsoft.com/office/officeart/2005/8/layout/cycle6"/>
    <dgm:cxn modelId="{9D266B75-F6A7-41C0-B9AC-BE350B85F784}" type="presParOf" srcId="{5E005938-8CB2-44F4-9977-74AA42DDEFF2}" destId="{ED1B62F7-E4AE-4435-ABCB-76FF859D3BE3}" srcOrd="2" destOrd="0" presId="urn:microsoft.com/office/officeart/2005/8/layout/cycle6"/>
    <dgm:cxn modelId="{F534D477-56D0-42BC-80F4-0908BDC4823A}" type="presParOf" srcId="{5E005938-8CB2-44F4-9977-74AA42DDEFF2}" destId="{9447D5DF-6437-47A4-BFED-F5B3B55583B2}" srcOrd="3" destOrd="0" presId="urn:microsoft.com/office/officeart/2005/8/layout/cycle6"/>
    <dgm:cxn modelId="{17129FFE-4140-4F3D-8224-7EB8382AD3A5}" type="presParOf" srcId="{5E005938-8CB2-44F4-9977-74AA42DDEFF2}" destId="{F80153C0-8FFF-4EB6-BCD0-ACF3689C9130}" srcOrd="4" destOrd="0" presId="urn:microsoft.com/office/officeart/2005/8/layout/cycle6"/>
    <dgm:cxn modelId="{28B568FB-565A-49D8-BC8E-5082898F728B}" type="presParOf" srcId="{5E005938-8CB2-44F4-9977-74AA42DDEFF2}" destId="{02D5C91F-ECC2-4FA7-9E1A-E567EA368B72}" srcOrd="5" destOrd="0" presId="urn:microsoft.com/office/officeart/2005/8/layout/cycle6"/>
    <dgm:cxn modelId="{E683DECC-B009-4871-A9E3-573F24D39DDE}" type="presParOf" srcId="{5E005938-8CB2-44F4-9977-74AA42DDEFF2}" destId="{D2302639-1C07-452E-9D18-241D53817384}" srcOrd="6" destOrd="0" presId="urn:microsoft.com/office/officeart/2005/8/layout/cycle6"/>
    <dgm:cxn modelId="{7D926E69-BF9E-4B69-8305-91E6F42FE695}" type="presParOf" srcId="{5E005938-8CB2-44F4-9977-74AA42DDEFF2}" destId="{72999A97-52DE-41C6-AB52-FD746C4D5C24}" srcOrd="7" destOrd="0" presId="urn:microsoft.com/office/officeart/2005/8/layout/cycle6"/>
    <dgm:cxn modelId="{2F518F0C-FF4D-4D64-842B-457AB00B246F}" type="presParOf" srcId="{5E005938-8CB2-44F4-9977-74AA42DDEFF2}" destId="{67BED7A8-82D5-4BAE-B0C3-D95F014B4707}" srcOrd="8" destOrd="0" presId="urn:microsoft.com/office/officeart/2005/8/layout/cycle6"/>
    <dgm:cxn modelId="{5649F262-E042-4398-960B-2603FDBB80FF}" type="presParOf" srcId="{5E005938-8CB2-44F4-9977-74AA42DDEFF2}" destId="{550C0EA3-B92E-4680-8E01-3575E2BA7F7D}" srcOrd="9" destOrd="0" presId="urn:microsoft.com/office/officeart/2005/8/layout/cycle6"/>
    <dgm:cxn modelId="{70F072EA-6DDC-493F-9BA3-DA699EA099AB}" type="presParOf" srcId="{5E005938-8CB2-44F4-9977-74AA42DDEFF2}" destId="{EB1C4254-4F91-490D-A293-44EF3674A666}" srcOrd="10" destOrd="0" presId="urn:microsoft.com/office/officeart/2005/8/layout/cycle6"/>
    <dgm:cxn modelId="{B417A259-BD67-4282-A927-C9EAF6EC8451}" type="presParOf" srcId="{5E005938-8CB2-44F4-9977-74AA42DDEFF2}" destId="{857C924B-FBDC-409F-9A42-A3B909A80CDA}" srcOrd="11" destOrd="0" presId="urn:microsoft.com/office/officeart/2005/8/layout/cycle6"/>
    <dgm:cxn modelId="{FCDBB515-9A7E-44C2-93C5-663E60966639}" type="presParOf" srcId="{5E005938-8CB2-44F4-9977-74AA42DDEFF2}" destId="{FB6C20E3-DB42-47E6-B5BC-D38B10024C32}" srcOrd="12" destOrd="0" presId="urn:microsoft.com/office/officeart/2005/8/layout/cycle6"/>
    <dgm:cxn modelId="{DC955B73-E9D9-4E7B-87C1-21BF7D1DD722}" type="presParOf" srcId="{5E005938-8CB2-44F4-9977-74AA42DDEFF2}" destId="{9192B696-0A1F-4086-A79B-3FD41924BBAD}" srcOrd="13" destOrd="0" presId="urn:microsoft.com/office/officeart/2005/8/layout/cycle6"/>
    <dgm:cxn modelId="{7B9A6D05-BC74-4E04-9D03-C914493F6EBE}" type="presParOf" srcId="{5E005938-8CB2-44F4-9977-74AA42DDEFF2}" destId="{03056878-1C84-4A39-A2B6-4BF82D33CF6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E812CC-029B-4262-804F-8C2A891840D3}" type="doc">
      <dgm:prSet loTypeId="urn:microsoft.com/office/officeart/2005/8/layout/default#3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E25D9A17-DC80-4A56-AAAB-799E73DCAC5C}">
      <dgm:prSet phldrT="[Texto]"/>
      <dgm:spPr/>
      <dgm:t>
        <a:bodyPr/>
        <a:lstStyle/>
        <a:p>
          <a:r>
            <a:rPr lang="es-EC" b="1" dirty="0">
              <a:latin typeface="Times New Roman" panose="02020603050405020304" pitchFamily="18" charset="0"/>
              <a:cs typeface="Times New Roman" panose="02020603050405020304" pitchFamily="18" charset="0"/>
            </a:rPr>
            <a:t>Enfoque  de investigación</a:t>
          </a:r>
        </a:p>
      </dgm:t>
    </dgm:pt>
    <dgm:pt modelId="{DD476B87-2255-40E9-9DDA-378446332092}" type="parTrans" cxnId="{7EC3F2A6-339C-4C1D-AF0A-4FA0378A88A7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BEB7BA-2DBF-4C5A-A617-7A33CEE73258}" type="sibTrans" cxnId="{7EC3F2A6-339C-4C1D-AF0A-4FA0378A88A7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9BA369-802F-4AA2-9E26-48351B5CBE5D}">
      <dgm:prSet phldrT="[Texto]"/>
      <dgm:spPr/>
      <dgm:t>
        <a:bodyPr/>
        <a:lstStyle/>
        <a:p>
          <a:r>
            <a: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Alcance de </a:t>
          </a:r>
          <a:r>
            <a:rPr lang="es-EC" b="1" dirty="0">
              <a:latin typeface="Times New Roman" panose="02020603050405020304" pitchFamily="18" charset="0"/>
              <a:cs typeface="Times New Roman" panose="02020603050405020304" pitchFamily="18" charset="0"/>
            </a:rPr>
            <a:t>investigación</a:t>
          </a:r>
        </a:p>
      </dgm:t>
    </dgm:pt>
    <dgm:pt modelId="{DA49DC74-8D9F-40BB-A23A-AA781EF0A949}" type="parTrans" cxnId="{F630FD2A-82E0-4762-BFAC-D65B5381B7EA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45A5E9-B00B-4C4D-BF01-BA985713D08B}" type="sibTrans" cxnId="{F630FD2A-82E0-4762-BFAC-D65B5381B7EA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6A4E29-8952-4326-B2AC-4A357F33208D}">
      <dgm:prSet phldrT="[Texto]"/>
      <dgm:spPr/>
      <dgm:t>
        <a:bodyPr/>
        <a:lstStyle/>
        <a:p>
          <a:r>
            <a:rPr lang="es-EC" b="1" dirty="0">
              <a:latin typeface="Times New Roman" panose="02020603050405020304" pitchFamily="18" charset="0"/>
              <a:cs typeface="Times New Roman" panose="02020603050405020304" pitchFamily="18" charset="0"/>
            </a:rPr>
            <a:t>Unidad de análisis </a:t>
          </a:r>
        </a:p>
      </dgm:t>
    </dgm:pt>
    <dgm:pt modelId="{579F5014-015B-4A76-90D8-2DA02A3B406F}" type="parTrans" cxnId="{1F09B3CF-86F2-4062-A247-B6DA49C1021E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7DCFF0-9E5F-494C-8F22-57544E9E729A}" type="sibTrans" cxnId="{1F09B3CF-86F2-4062-A247-B6DA49C1021E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78847A-BAE0-4EF1-A9A1-8386603E3CA8}">
      <dgm:prSet phldrT="[Texto]"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Empresas </a:t>
          </a:r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del sector de alimentos y bebidas en el DMQ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97DA4C-5567-4329-97AB-0CA7FDFA6747}" type="parTrans" cxnId="{D8946C37-AF7B-4387-B81C-8F1BD1D76749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244D77-6877-47FF-AE43-3C973E158D8B}" type="sibTrans" cxnId="{D8946C37-AF7B-4387-B81C-8F1BD1D76749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A8934C-5C24-4CB4-BE02-730D7E53783F}">
      <dgm:prSet phldrT="[Texto]"/>
      <dgm:spPr/>
      <dgm:t>
        <a:bodyPr/>
        <a:lstStyle/>
        <a:p>
          <a:r>
            <a:rPr lang="es-EC" b="0" dirty="0">
              <a:latin typeface="Times New Roman" panose="02020603050405020304" pitchFamily="18" charset="0"/>
              <a:cs typeface="Times New Roman" panose="02020603050405020304" pitchFamily="18" charset="0"/>
            </a:rPr>
            <a:t>Enfoque cuantitativo </a:t>
          </a:r>
        </a:p>
      </dgm:t>
    </dgm:pt>
    <dgm:pt modelId="{9A6F3DDB-05F1-4590-BA19-7B7C6EB763C2}" type="parTrans" cxnId="{340A5D6F-7BFF-4476-85A8-A395EC57C5F2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D241B5-365B-40F6-BFB2-C3B5105677AD}" type="sibTrans" cxnId="{340A5D6F-7BFF-4476-85A8-A395EC57C5F2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C20A57-B8D9-4215-9CD8-9940303D6366}">
      <dgm:prSet phldrT="[Texto]"/>
      <dgm:spPr/>
      <dgm:t>
        <a:bodyPr/>
        <a:lstStyle/>
        <a:p>
          <a:r>
            <a:rPr lang="es-EC" b="1" dirty="0">
              <a:latin typeface="Times New Roman" panose="02020603050405020304" pitchFamily="18" charset="0"/>
              <a:cs typeface="Times New Roman" panose="02020603050405020304" pitchFamily="18" charset="0"/>
            </a:rPr>
            <a:t>Diseño de investigación</a:t>
          </a:r>
        </a:p>
      </dgm:t>
    </dgm:pt>
    <dgm:pt modelId="{BA8B7EA7-AE8D-4E33-B06E-F42A3F2BA2C6}" type="parTrans" cxnId="{CED70813-33E4-4578-89BF-1302553EAFC6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93FAFF-8A60-4F2B-9240-00FB76D19909}" type="sibTrans" cxnId="{CED70813-33E4-4578-89BF-1302553EAFC6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E0C414-E78D-413A-8435-BE9F3A99BF73}">
      <dgm:prSet phldrT="[Texto]"/>
      <dgm:spPr/>
      <dgm:t>
        <a:bodyPr/>
        <a:lstStyle/>
        <a:p>
          <a:r>
            <a:rPr lang="es-EC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 experimental</a:t>
          </a:r>
          <a:endParaRPr lang="es-EC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906B4B-18BC-4829-A8E8-1D255F2B3196}" type="parTrans" cxnId="{0CC8FC1E-D2D5-4626-B34F-9D62D43BFD9F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3A5781-600A-4F59-9018-652DC05349EA}" type="sibTrans" cxnId="{0CC8FC1E-D2D5-4626-B34F-9D62D43BFD9F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B1B9EC-3662-409E-9935-B62FE1748CB7}">
      <dgm:prSet phldrT="[Texto]"/>
      <dgm:spPr/>
      <dgm:t>
        <a:bodyPr/>
        <a:lstStyle/>
        <a:p>
          <a:r>
            <a:rPr lang="es-EC" b="0" dirty="0">
              <a:latin typeface="Times New Roman" panose="02020603050405020304" pitchFamily="18" charset="0"/>
              <a:cs typeface="Times New Roman" panose="02020603050405020304" pitchFamily="18" charset="0"/>
            </a:rPr>
            <a:t>Correlacional </a:t>
          </a:r>
        </a:p>
      </dgm:t>
    </dgm:pt>
    <dgm:pt modelId="{2A91913A-EA00-41F2-9082-212FD879D1A9}" type="parTrans" cxnId="{6C8892F1-E38A-4E4D-8F13-6E76DBE7E971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D078F0-B847-4C02-8171-30F5C86E9B3C}" type="sibTrans" cxnId="{6C8892F1-E38A-4E4D-8F13-6E76DBE7E971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440381-EFCF-4E1F-BAD3-0A40B1A32AB3}">
      <dgm:prSet phldrT="[Texto]"/>
      <dgm:spPr/>
      <dgm:t>
        <a:bodyPr/>
        <a:lstStyle/>
        <a:p>
          <a:r>
            <a:rPr lang="es-EC" b="1" dirty="0">
              <a:latin typeface="Times New Roman" panose="02020603050405020304" pitchFamily="18" charset="0"/>
              <a:cs typeface="Times New Roman" panose="02020603050405020304" pitchFamily="18" charset="0"/>
            </a:rPr>
            <a:t>Fuentes de información</a:t>
          </a:r>
        </a:p>
      </dgm:t>
    </dgm:pt>
    <dgm:pt modelId="{5871FB3E-A8C9-47C3-84AE-2D7B2762319A}" type="parTrans" cxnId="{FB2A12FF-6FE7-4272-B0B1-DC3946AA3AED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185B9D-6E69-435A-90EB-30BCED10157A}" type="sibTrans" cxnId="{FB2A12FF-6FE7-4272-B0B1-DC3946AA3AED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A16662-2F5C-4D23-A4C0-3A5CF72B99AA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Fuentes secundarias: revistas científicas, boletines estadísticos, bases de datos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D9BBBB-1E08-4CE2-B0A1-05E931696F34}" type="parTrans" cxnId="{1B42A189-18F0-42EF-9101-A0317B191928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024B4E-F897-43E1-A5A2-B3221B96CE58}" type="sibTrans" cxnId="{1B42A189-18F0-42EF-9101-A0317B191928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D0AA50-3264-4473-86AF-3D79F4CD126C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Fuentes primarias: empresas en las cuales se aplico la encuesta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6E3E55-09D1-4DF5-B9FB-66CC2E223245}" type="parTrans" cxnId="{206B609F-365F-4E49-AA2C-8514FDBCDDF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55F9BC-AF17-4467-BBFC-35040EEECFCD}" type="sibTrans" cxnId="{206B609F-365F-4E49-AA2C-8514FDBCDDF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3DE3CA-8E85-4127-9F90-0D0BC3B9C967}" type="pres">
      <dgm:prSet presAssocID="{6FE812CC-029B-4262-804F-8C2A891840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8BBBB74-48FB-4D15-9448-B77D2EEA46C3}" type="pres">
      <dgm:prSet presAssocID="{E25D9A17-DC80-4A56-AAAB-799E73DCAC5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F0226C-EA73-4302-85AB-8AA4BC94ECC5}" type="pres">
      <dgm:prSet presAssocID="{6BBEB7BA-2DBF-4C5A-A617-7A33CEE73258}" presName="sibTrans" presStyleCnt="0"/>
      <dgm:spPr/>
    </dgm:pt>
    <dgm:pt modelId="{E7470776-959B-4175-840E-CFA9135A0DD5}" type="pres">
      <dgm:prSet presAssocID="{DF9BA369-802F-4AA2-9E26-48351B5CBE5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D13A64-0264-42BE-8648-0F09E57BB0FD}" type="pres">
      <dgm:prSet presAssocID="{3945A5E9-B00B-4C4D-BF01-BA985713D08B}" presName="sibTrans" presStyleCnt="0"/>
      <dgm:spPr/>
    </dgm:pt>
    <dgm:pt modelId="{F4D99BB9-EE45-40C8-AADA-6618B8593AAE}" type="pres">
      <dgm:prSet presAssocID="{E6C20A57-B8D9-4215-9CD8-9940303D636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EC675B-CB07-49F5-8014-2F420307E593}" type="pres">
      <dgm:prSet presAssocID="{5193FAFF-8A60-4F2B-9240-00FB76D19909}" presName="sibTrans" presStyleCnt="0"/>
      <dgm:spPr/>
    </dgm:pt>
    <dgm:pt modelId="{6BF8E166-96A0-4C46-BE64-73865717199E}" type="pres">
      <dgm:prSet presAssocID="{E26A4E29-8952-4326-B2AC-4A357F33208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4D184B-E96B-4F13-854A-E46DB7367FE8}" type="pres">
      <dgm:prSet presAssocID="{247DCFF0-9E5F-494C-8F22-57544E9E729A}" presName="sibTrans" presStyleCnt="0"/>
      <dgm:spPr/>
    </dgm:pt>
    <dgm:pt modelId="{47CCBE39-8683-4B9B-BD5E-47DAE487C25A}" type="pres">
      <dgm:prSet presAssocID="{5D440381-EFCF-4E1F-BAD3-0A40B1A32AB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32790EB-7A8F-4C53-8409-B2B45C2C648E}" type="presOf" srcId="{3578847A-BAE0-4EF1-A9A1-8386603E3CA8}" destId="{6BF8E166-96A0-4C46-BE64-73865717199E}" srcOrd="0" destOrd="1" presId="urn:microsoft.com/office/officeart/2005/8/layout/default#3"/>
    <dgm:cxn modelId="{206B609F-365F-4E49-AA2C-8514FDBCDDF8}" srcId="{5D440381-EFCF-4E1F-BAD3-0A40B1A32AB3}" destId="{B7D0AA50-3264-4473-86AF-3D79F4CD126C}" srcOrd="0" destOrd="0" parTransId="{416E3E55-09D1-4DF5-B9FB-66CC2E223245}" sibTransId="{2A55F9BC-AF17-4467-BBFC-35040EEECFCD}"/>
    <dgm:cxn modelId="{6C8892F1-E38A-4E4D-8F13-6E76DBE7E971}" srcId="{DF9BA369-802F-4AA2-9E26-48351B5CBE5D}" destId="{70B1B9EC-3662-409E-9935-B62FE1748CB7}" srcOrd="0" destOrd="0" parTransId="{2A91913A-EA00-41F2-9082-212FD879D1A9}" sibTransId="{5DD078F0-B847-4C02-8171-30F5C86E9B3C}"/>
    <dgm:cxn modelId="{0A0A0E5D-B6A4-4F9D-B027-0B7BBEDF0D01}" type="presOf" srcId="{E25D9A17-DC80-4A56-AAAB-799E73DCAC5C}" destId="{B8BBBB74-48FB-4D15-9448-B77D2EEA46C3}" srcOrd="0" destOrd="0" presId="urn:microsoft.com/office/officeart/2005/8/layout/default#3"/>
    <dgm:cxn modelId="{CED70813-33E4-4578-89BF-1302553EAFC6}" srcId="{6FE812CC-029B-4262-804F-8C2A891840D3}" destId="{E6C20A57-B8D9-4215-9CD8-9940303D6366}" srcOrd="2" destOrd="0" parTransId="{BA8B7EA7-AE8D-4E33-B06E-F42A3F2BA2C6}" sibTransId="{5193FAFF-8A60-4F2B-9240-00FB76D19909}"/>
    <dgm:cxn modelId="{E2966A18-30F3-49F5-92A6-BE55230BDFA2}" type="presOf" srcId="{6FE812CC-029B-4262-804F-8C2A891840D3}" destId="{063DE3CA-8E85-4127-9F90-0D0BC3B9C967}" srcOrd="0" destOrd="0" presId="urn:microsoft.com/office/officeart/2005/8/layout/default#3"/>
    <dgm:cxn modelId="{DA889BAA-24AD-4049-B9BD-CA8191BF9FE3}" type="presOf" srcId="{DF9BA369-802F-4AA2-9E26-48351B5CBE5D}" destId="{E7470776-959B-4175-840E-CFA9135A0DD5}" srcOrd="0" destOrd="0" presId="urn:microsoft.com/office/officeart/2005/8/layout/default#3"/>
    <dgm:cxn modelId="{33BA1B3B-48D9-49E9-B30F-8F2380284829}" type="presOf" srcId="{10A8934C-5C24-4CB4-BE02-730D7E53783F}" destId="{B8BBBB74-48FB-4D15-9448-B77D2EEA46C3}" srcOrd="0" destOrd="1" presId="urn:microsoft.com/office/officeart/2005/8/layout/default#3"/>
    <dgm:cxn modelId="{340A5D6F-7BFF-4476-85A8-A395EC57C5F2}" srcId="{E25D9A17-DC80-4A56-AAAB-799E73DCAC5C}" destId="{10A8934C-5C24-4CB4-BE02-730D7E53783F}" srcOrd="0" destOrd="0" parTransId="{9A6F3DDB-05F1-4590-BA19-7B7C6EB763C2}" sibTransId="{B7D241B5-365B-40F6-BFB2-C3B5105677AD}"/>
    <dgm:cxn modelId="{0CC8FC1E-D2D5-4626-B34F-9D62D43BFD9F}" srcId="{E6C20A57-B8D9-4215-9CD8-9940303D6366}" destId="{3DE0C414-E78D-413A-8435-BE9F3A99BF73}" srcOrd="0" destOrd="0" parTransId="{28906B4B-18BC-4829-A8E8-1D255F2B3196}" sibTransId="{0A3A5781-600A-4F59-9018-652DC05349EA}"/>
    <dgm:cxn modelId="{8EDD6071-4012-4802-822B-185B3E2E4CA4}" type="presOf" srcId="{E6C20A57-B8D9-4215-9CD8-9940303D6366}" destId="{F4D99BB9-EE45-40C8-AADA-6618B8593AAE}" srcOrd="0" destOrd="0" presId="urn:microsoft.com/office/officeart/2005/8/layout/default#3"/>
    <dgm:cxn modelId="{F6A43268-90ED-4A46-B27C-536645458B04}" type="presOf" srcId="{E26A4E29-8952-4326-B2AC-4A357F33208D}" destId="{6BF8E166-96A0-4C46-BE64-73865717199E}" srcOrd="0" destOrd="0" presId="urn:microsoft.com/office/officeart/2005/8/layout/default#3"/>
    <dgm:cxn modelId="{FB2A12FF-6FE7-4272-B0B1-DC3946AA3AED}" srcId="{6FE812CC-029B-4262-804F-8C2A891840D3}" destId="{5D440381-EFCF-4E1F-BAD3-0A40B1A32AB3}" srcOrd="4" destOrd="0" parTransId="{5871FB3E-A8C9-47C3-84AE-2D7B2762319A}" sibTransId="{6E185B9D-6E69-435A-90EB-30BCED10157A}"/>
    <dgm:cxn modelId="{F630FD2A-82E0-4762-BFAC-D65B5381B7EA}" srcId="{6FE812CC-029B-4262-804F-8C2A891840D3}" destId="{DF9BA369-802F-4AA2-9E26-48351B5CBE5D}" srcOrd="1" destOrd="0" parTransId="{DA49DC74-8D9F-40BB-A23A-AA781EF0A949}" sibTransId="{3945A5E9-B00B-4C4D-BF01-BA985713D08B}"/>
    <dgm:cxn modelId="{E3BEB5B3-F4CA-46D7-B473-EA0F3AF7EF60}" type="presOf" srcId="{70B1B9EC-3662-409E-9935-B62FE1748CB7}" destId="{E7470776-959B-4175-840E-CFA9135A0DD5}" srcOrd="0" destOrd="1" presId="urn:microsoft.com/office/officeart/2005/8/layout/default#3"/>
    <dgm:cxn modelId="{1F067067-D8B0-4D73-92AB-BC9236BEC003}" type="presOf" srcId="{B7D0AA50-3264-4473-86AF-3D79F4CD126C}" destId="{47CCBE39-8683-4B9B-BD5E-47DAE487C25A}" srcOrd="0" destOrd="1" presId="urn:microsoft.com/office/officeart/2005/8/layout/default#3"/>
    <dgm:cxn modelId="{AE48BF17-8065-490A-A318-D721104D1D30}" type="presOf" srcId="{73A16662-2F5C-4D23-A4C0-3A5CF72B99AA}" destId="{47CCBE39-8683-4B9B-BD5E-47DAE487C25A}" srcOrd="0" destOrd="2" presId="urn:microsoft.com/office/officeart/2005/8/layout/default#3"/>
    <dgm:cxn modelId="{1B42A189-18F0-42EF-9101-A0317B191928}" srcId="{5D440381-EFCF-4E1F-BAD3-0A40B1A32AB3}" destId="{73A16662-2F5C-4D23-A4C0-3A5CF72B99AA}" srcOrd="1" destOrd="0" parTransId="{2DD9BBBB-1E08-4CE2-B0A1-05E931696F34}" sibTransId="{0F024B4E-F897-43E1-A5A2-B3221B96CE58}"/>
    <dgm:cxn modelId="{2CBABC91-0C3D-409C-9612-4797078D9295}" type="presOf" srcId="{5D440381-EFCF-4E1F-BAD3-0A40B1A32AB3}" destId="{47CCBE39-8683-4B9B-BD5E-47DAE487C25A}" srcOrd="0" destOrd="0" presId="urn:microsoft.com/office/officeart/2005/8/layout/default#3"/>
    <dgm:cxn modelId="{D8946C37-AF7B-4387-B81C-8F1BD1D76749}" srcId="{E26A4E29-8952-4326-B2AC-4A357F33208D}" destId="{3578847A-BAE0-4EF1-A9A1-8386603E3CA8}" srcOrd="0" destOrd="0" parTransId="{9497DA4C-5567-4329-97AB-0CA7FDFA6747}" sibTransId="{D5244D77-6877-47FF-AE43-3C973E158D8B}"/>
    <dgm:cxn modelId="{1F09B3CF-86F2-4062-A247-B6DA49C1021E}" srcId="{6FE812CC-029B-4262-804F-8C2A891840D3}" destId="{E26A4E29-8952-4326-B2AC-4A357F33208D}" srcOrd="3" destOrd="0" parTransId="{579F5014-015B-4A76-90D8-2DA02A3B406F}" sibTransId="{247DCFF0-9E5F-494C-8F22-57544E9E729A}"/>
    <dgm:cxn modelId="{8DFE3CB1-809C-43D7-AC6C-2A5AB79102CC}" type="presOf" srcId="{3DE0C414-E78D-413A-8435-BE9F3A99BF73}" destId="{F4D99BB9-EE45-40C8-AADA-6618B8593AAE}" srcOrd="0" destOrd="1" presId="urn:microsoft.com/office/officeart/2005/8/layout/default#3"/>
    <dgm:cxn modelId="{7EC3F2A6-339C-4C1D-AF0A-4FA0378A88A7}" srcId="{6FE812CC-029B-4262-804F-8C2A891840D3}" destId="{E25D9A17-DC80-4A56-AAAB-799E73DCAC5C}" srcOrd="0" destOrd="0" parTransId="{DD476B87-2255-40E9-9DDA-378446332092}" sibTransId="{6BBEB7BA-2DBF-4C5A-A617-7A33CEE73258}"/>
    <dgm:cxn modelId="{76DF23BA-C0F1-4453-805D-AD919D8E7D64}" type="presParOf" srcId="{063DE3CA-8E85-4127-9F90-0D0BC3B9C967}" destId="{B8BBBB74-48FB-4D15-9448-B77D2EEA46C3}" srcOrd="0" destOrd="0" presId="urn:microsoft.com/office/officeart/2005/8/layout/default#3"/>
    <dgm:cxn modelId="{CB051A19-1090-4E0B-9C0B-9AD991B6BA35}" type="presParOf" srcId="{063DE3CA-8E85-4127-9F90-0D0BC3B9C967}" destId="{50F0226C-EA73-4302-85AB-8AA4BC94ECC5}" srcOrd="1" destOrd="0" presId="urn:microsoft.com/office/officeart/2005/8/layout/default#3"/>
    <dgm:cxn modelId="{7B15FF19-219F-4E51-AE07-76C8122469AD}" type="presParOf" srcId="{063DE3CA-8E85-4127-9F90-0D0BC3B9C967}" destId="{E7470776-959B-4175-840E-CFA9135A0DD5}" srcOrd="2" destOrd="0" presId="urn:microsoft.com/office/officeart/2005/8/layout/default#3"/>
    <dgm:cxn modelId="{25453504-BB11-4797-8C1B-1975E4CE4CEC}" type="presParOf" srcId="{063DE3CA-8E85-4127-9F90-0D0BC3B9C967}" destId="{12D13A64-0264-42BE-8648-0F09E57BB0FD}" srcOrd="3" destOrd="0" presId="urn:microsoft.com/office/officeart/2005/8/layout/default#3"/>
    <dgm:cxn modelId="{326C1623-4028-4117-8548-477679864863}" type="presParOf" srcId="{063DE3CA-8E85-4127-9F90-0D0BC3B9C967}" destId="{F4D99BB9-EE45-40C8-AADA-6618B8593AAE}" srcOrd="4" destOrd="0" presId="urn:microsoft.com/office/officeart/2005/8/layout/default#3"/>
    <dgm:cxn modelId="{3DB0A92B-FD0A-48D2-B5F7-CA1C1C62CA18}" type="presParOf" srcId="{063DE3CA-8E85-4127-9F90-0D0BC3B9C967}" destId="{58EC675B-CB07-49F5-8014-2F420307E593}" srcOrd="5" destOrd="0" presId="urn:microsoft.com/office/officeart/2005/8/layout/default#3"/>
    <dgm:cxn modelId="{0EEC91C9-2731-42E2-9D57-6C17F863C2C6}" type="presParOf" srcId="{063DE3CA-8E85-4127-9F90-0D0BC3B9C967}" destId="{6BF8E166-96A0-4C46-BE64-73865717199E}" srcOrd="6" destOrd="0" presId="urn:microsoft.com/office/officeart/2005/8/layout/default#3"/>
    <dgm:cxn modelId="{0429DAF1-3501-4BDF-BA3A-BAD144FB121F}" type="presParOf" srcId="{063DE3CA-8E85-4127-9F90-0D0BC3B9C967}" destId="{A04D184B-E96B-4F13-854A-E46DB7367FE8}" srcOrd="7" destOrd="0" presId="urn:microsoft.com/office/officeart/2005/8/layout/default#3"/>
    <dgm:cxn modelId="{BA3696AB-FA0D-43DE-913F-85D0CF82D6C5}" type="presParOf" srcId="{063DE3CA-8E85-4127-9F90-0D0BC3B9C967}" destId="{47CCBE39-8683-4B9B-BD5E-47DAE487C25A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76FAB8-6E3E-4DEB-9B6E-8F3F472A713B}" type="doc">
      <dgm:prSet loTypeId="urn:microsoft.com/office/officeart/2005/8/layout/hProcess4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FC1B642F-7F72-40E0-89B3-FB223E362106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Diseño del Instrumento de Investigación (Encuesta)</a:t>
          </a:r>
          <a:endParaRPr lang="es-E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0002C5-765C-4B5E-993E-F807D6929EE9}" type="parTrans" cxnId="{778B669A-12FB-489F-B477-9D5358A3050A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6E44FD-DA1F-4019-A7AA-CFEAF2544087}" type="sibTrans" cxnId="{778B669A-12FB-489F-B477-9D5358A3050A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7B7D02-C941-4489-8C3A-64395D22C7DF}">
      <dgm:prSet phldrT="[Texto]" custT="1"/>
      <dgm:spPr/>
      <dgm:t>
        <a:bodyPr/>
        <a:lstStyle/>
        <a:p>
          <a:r>
            <a:rPr lang="es-ES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Prueba Piloto y Confiabilidad Interna</a:t>
          </a:r>
          <a:endParaRPr lang="es-E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FBE4B1-7E63-450B-9392-1B204FAF573F}" type="parTrans" cxnId="{FBF23218-759E-4044-A417-521AECE9A320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2CF814-146E-45AC-B793-6ECFEC72211D}" type="sibTrans" cxnId="{FBF23218-759E-4044-A417-521AECE9A320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E58E74-7F1E-4037-8C7B-B04633A9AEBD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Procedimiento de Recolección y Análisis de </a:t>
          </a:r>
          <a:r>
            <a:rPr lang="es-E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Datos</a:t>
          </a:r>
          <a:endParaRPr lang="es-E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E555DB-2049-4C39-865A-3619F1213F00}" type="parTrans" cxnId="{7989B2DE-AEF7-4DCF-BE0A-068A99ABCEEE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F66818-2CBB-428B-826A-5862C98AFF46}" type="sibTrans" cxnId="{7989B2DE-AEF7-4DCF-BE0A-068A99ABCEEE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FD5DCC-A657-43CB-AB8F-D50937E34DEC}">
      <dgm:prSet custT="1"/>
      <dgm:spPr/>
      <dgm:t>
        <a:bodyPr/>
        <a:lstStyle/>
        <a:p>
          <a:r>
            <a:rPr lang="es-ES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Validez de Contenido </a:t>
          </a:r>
          <a:endParaRPr lang="es-E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6A4ABD-1D30-4C67-BCEB-C8CD554B4ACB}" type="parTrans" cxnId="{3AC4AE0B-11B8-4D1A-A768-CFF991512926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45E8F8-720F-46DA-BCEA-9554BF64B073}" type="sibTrans" cxnId="{3AC4AE0B-11B8-4D1A-A768-CFF991512926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61F64E-0A03-41D1-A9AA-366D685D25ED}">
      <dgm:prSet custT="1"/>
      <dgm:spPr/>
      <dgm:t>
        <a:bodyPr/>
        <a:lstStyle/>
        <a:p>
          <a:r>
            <a:rPr lang="es-ES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Coeficiente Alfa de Cronbach</a:t>
          </a:r>
          <a:endParaRPr lang="es-E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248A6F-C618-48C8-9001-BE23B9E61F42}" type="parTrans" cxnId="{A796DB21-63F4-4521-869F-501F13B8CEC3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D14E5E-5115-45D8-B8FB-BCB254D5AB4E}" type="sibTrans" cxnId="{A796DB21-63F4-4521-869F-501F13B8CEC3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9E65CF-6B45-4613-BF23-11E3FB6B775D}">
      <dgm:prSet custT="1"/>
      <dgm:spPr/>
      <dgm:t>
        <a:bodyPr/>
        <a:lstStyle/>
        <a:p>
          <a:r>
            <a:rPr lang="es-ES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través de juicio de expertos</a:t>
          </a:r>
          <a:endParaRPr lang="es-E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E1EC4E-92BC-444D-B429-36F9FED9DB92}" type="parTrans" cxnId="{F981068A-D32F-4EF1-9B14-5411325D0F91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8FCFB8-ACF7-4A21-83F4-23D443632A7D}" type="sibTrans" cxnId="{F981068A-D32F-4EF1-9B14-5411325D0F91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5A9630-142C-4175-A66B-08A552E674AB}">
      <dgm:prSet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Adaptada a encuestas aplicadas en países como Costa Rica, Chile y Ecuador </a:t>
          </a:r>
          <a:endParaRPr lang="es-E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AC6E2E-AB5D-4AD3-9512-6C8CC7556876}" type="parTrans" cxnId="{B67FFD72-12B8-47DA-AA03-74F330C913F3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78191F-962D-4E1D-ABDF-DA0D90C42032}" type="sibTrans" cxnId="{B67FFD72-12B8-47DA-AA03-74F330C913F3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F3E4F1-B2E7-48F0-BA94-C57681151A19}">
      <dgm:prSet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Programa estadístico SPSS V23</a:t>
          </a:r>
          <a:endParaRPr lang="es-E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5C1474-D1D5-4A57-907C-02530EB3B650}" type="parTrans" cxnId="{E712FF5C-F7D8-4493-8CAF-93BA573A6DB2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9E157D-4613-4C9A-989F-5F8F4078262C}" type="sibTrans" cxnId="{E712FF5C-F7D8-4493-8CAF-93BA573A6DB2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7112E7-1EF0-4DBD-ACAE-267008F79C5F}">
      <dgm:prSet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Revisión del Manual de Oslo</a:t>
          </a:r>
          <a:endParaRPr lang="es-E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D47020-0F6B-4296-8C55-B1D003857EF3}" type="parTrans" cxnId="{3E35EA90-7C18-434B-BB90-ED66879880E9}">
      <dgm:prSet/>
      <dgm:spPr/>
      <dgm:t>
        <a:bodyPr/>
        <a:lstStyle/>
        <a:p>
          <a:endParaRPr lang="es-ES"/>
        </a:p>
      </dgm:t>
    </dgm:pt>
    <dgm:pt modelId="{3941A55F-1846-4B34-B070-F59AB3615E08}" type="sibTrans" cxnId="{3E35EA90-7C18-434B-BB90-ED66879880E9}">
      <dgm:prSet/>
      <dgm:spPr/>
      <dgm:t>
        <a:bodyPr/>
        <a:lstStyle/>
        <a:p>
          <a:endParaRPr lang="es-ES"/>
        </a:p>
      </dgm:t>
    </dgm:pt>
    <dgm:pt modelId="{6D618ABD-341C-46F2-AB7F-E7798719E5CC}">
      <dgm:prSet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Excel y MEGASTAT</a:t>
          </a:r>
          <a:endParaRPr lang="es-E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2990E1-513B-4547-A28D-678BA6689F3E}" type="parTrans" cxnId="{032A3341-7CBF-4CC2-8936-5F55F8770ED8}">
      <dgm:prSet/>
      <dgm:spPr/>
      <dgm:t>
        <a:bodyPr/>
        <a:lstStyle/>
        <a:p>
          <a:endParaRPr lang="es-ES"/>
        </a:p>
      </dgm:t>
    </dgm:pt>
    <dgm:pt modelId="{0C92D5BA-0F98-4EF6-8176-EDEC1925B1A2}" type="sibTrans" cxnId="{032A3341-7CBF-4CC2-8936-5F55F8770ED8}">
      <dgm:prSet/>
      <dgm:spPr/>
      <dgm:t>
        <a:bodyPr/>
        <a:lstStyle/>
        <a:p>
          <a:endParaRPr lang="es-ES"/>
        </a:p>
      </dgm:t>
    </dgm:pt>
    <dgm:pt modelId="{B3B5F836-FC2F-4C7F-8C00-28B9D1C79A66}" type="pres">
      <dgm:prSet presAssocID="{6B76FAB8-6E3E-4DEB-9B6E-8F3F472A71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1B5ED02-2540-4208-A16B-E8C531EC90A7}" type="pres">
      <dgm:prSet presAssocID="{6B76FAB8-6E3E-4DEB-9B6E-8F3F472A713B}" presName="tSp" presStyleCnt="0"/>
      <dgm:spPr/>
    </dgm:pt>
    <dgm:pt modelId="{86699AD6-82EB-4635-884B-B9EC0002ED11}" type="pres">
      <dgm:prSet presAssocID="{6B76FAB8-6E3E-4DEB-9B6E-8F3F472A713B}" presName="bSp" presStyleCnt="0"/>
      <dgm:spPr/>
    </dgm:pt>
    <dgm:pt modelId="{A0F41EDF-22EC-4307-8DA4-DD7C367C76AE}" type="pres">
      <dgm:prSet presAssocID="{6B76FAB8-6E3E-4DEB-9B6E-8F3F472A713B}" presName="process" presStyleCnt="0"/>
      <dgm:spPr/>
    </dgm:pt>
    <dgm:pt modelId="{5DA792CF-82E7-4224-87D5-4103EC8BAA31}" type="pres">
      <dgm:prSet presAssocID="{FC1B642F-7F72-40E0-89B3-FB223E362106}" presName="composite1" presStyleCnt="0"/>
      <dgm:spPr/>
    </dgm:pt>
    <dgm:pt modelId="{18C4C50B-A34B-4605-BF69-D4F48020016E}" type="pres">
      <dgm:prSet presAssocID="{FC1B642F-7F72-40E0-89B3-FB223E362106}" presName="dummyNode1" presStyleLbl="node1" presStyleIdx="0" presStyleCnt="4"/>
      <dgm:spPr/>
    </dgm:pt>
    <dgm:pt modelId="{849C224C-9BC7-425B-A30F-376A463566DC}" type="pres">
      <dgm:prSet presAssocID="{FC1B642F-7F72-40E0-89B3-FB223E362106}" presName="childNode1" presStyleLbl="bgAcc1" presStyleIdx="0" presStyleCnt="4" custScaleY="150192" custLinFactNeighborX="9424" custLinFactNeighborY="-54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B71125-7F64-4D31-B720-474C6FE31030}" type="pres">
      <dgm:prSet presAssocID="{FC1B642F-7F72-40E0-89B3-FB223E362106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EA4301-3ADB-406F-8C2F-60BD84E49B50}" type="pres">
      <dgm:prSet presAssocID="{FC1B642F-7F72-40E0-89B3-FB223E362106}" presName="parentNode1" presStyleLbl="node1" presStyleIdx="0" presStyleCnt="4" custScaleY="133111" custLinFactNeighborX="-7068" custLinFactNeighborY="5036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D050D0-3EBF-48F7-AC1B-A064AB71D93C}" type="pres">
      <dgm:prSet presAssocID="{FC1B642F-7F72-40E0-89B3-FB223E362106}" presName="connSite1" presStyleCnt="0"/>
      <dgm:spPr/>
    </dgm:pt>
    <dgm:pt modelId="{4D6E29FA-EDED-4317-A9D0-036373DDA46B}" type="pres">
      <dgm:prSet presAssocID="{F56E44FD-DA1F-4019-A7AA-CFEAF2544087}" presName="Name9" presStyleLbl="sibTrans2D1" presStyleIdx="0" presStyleCnt="3"/>
      <dgm:spPr/>
      <dgm:t>
        <a:bodyPr/>
        <a:lstStyle/>
        <a:p>
          <a:endParaRPr lang="es-ES"/>
        </a:p>
      </dgm:t>
    </dgm:pt>
    <dgm:pt modelId="{0F97FA65-F4F2-475D-A87E-15004330391C}" type="pres">
      <dgm:prSet presAssocID="{67FD5DCC-A657-43CB-AB8F-D50937E34DEC}" presName="composite2" presStyleCnt="0"/>
      <dgm:spPr/>
    </dgm:pt>
    <dgm:pt modelId="{4DB04461-3B7A-4750-B981-BCF0EF5A77D6}" type="pres">
      <dgm:prSet presAssocID="{67FD5DCC-A657-43CB-AB8F-D50937E34DEC}" presName="dummyNode2" presStyleLbl="node1" presStyleIdx="0" presStyleCnt="4"/>
      <dgm:spPr/>
    </dgm:pt>
    <dgm:pt modelId="{DD54A677-11FB-4160-B13D-7A6A96B2E478}" type="pres">
      <dgm:prSet presAssocID="{67FD5DCC-A657-43CB-AB8F-D50937E34DEC}" presName="childNode2" presStyleLbl="bgAcc1" presStyleIdx="1" presStyleCnt="4" custLinFactNeighborX="3141" custLinFactNeighborY="114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230FF5-FC6D-46C0-95BC-37F66FEE50D8}" type="pres">
      <dgm:prSet presAssocID="{67FD5DCC-A657-43CB-AB8F-D50937E34DEC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CFAD29-9FA6-4E0C-A548-4BAB5E173DEA}" type="pres">
      <dgm:prSet presAssocID="{67FD5DCC-A657-43CB-AB8F-D50937E34DEC}" presName="parentNode2" presStyleLbl="node1" presStyleIdx="1" presStyleCnt="4" custLinFactNeighborY="4593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2DEC35-FC5C-4643-BCB0-EEAC9CDF2F99}" type="pres">
      <dgm:prSet presAssocID="{67FD5DCC-A657-43CB-AB8F-D50937E34DEC}" presName="connSite2" presStyleCnt="0"/>
      <dgm:spPr/>
    </dgm:pt>
    <dgm:pt modelId="{BA79B23C-B9EF-4B78-814D-41B47C5C48B9}" type="pres">
      <dgm:prSet presAssocID="{F145E8F8-720F-46DA-BCEA-9554BF64B073}" presName="Name18" presStyleLbl="sibTrans2D1" presStyleIdx="1" presStyleCnt="3"/>
      <dgm:spPr/>
      <dgm:t>
        <a:bodyPr/>
        <a:lstStyle/>
        <a:p>
          <a:endParaRPr lang="es-ES"/>
        </a:p>
      </dgm:t>
    </dgm:pt>
    <dgm:pt modelId="{4DCBE2C5-E9FB-4F81-A62E-B1B493FFCB00}" type="pres">
      <dgm:prSet presAssocID="{1D7B7D02-C941-4489-8C3A-64395D22C7DF}" presName="composite1" presStyleCnt="0"/>
      <dgm:spPr/>
    </dgm:pt>
    <dgm:pt modelId="{E79AB2C9-5729-4723-9FA8-8A7BDA04E022}" type="pres">
      <dgm:prSet presAssocID="{1D7B7D02-C941-4489-8C3A-64395D22C7DF}" presName="dummyNode1" presStyleLbl="node1" presStyleIdx="1" presStyleCnt="4"/>
      <dgm:spPr/>
    </dgm:pt>
    <dgm:pt modelId="{54837A4D-906D-4A48-BF8F-81AE58144745}" type="pres">
      <dgm:prSet presAssocID="{1D7B7D02-C941-4489-8C3A-64395D22C7DF}" presName="childNode1" presStyleLbl="bgAcc1" presStyleIdx="2" presStyleCnt="4" custLinFactNeighborY="76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A30A62-4283-4D49-A29D-6F6F7E00FC7A}" type="pres">
      <dgm:prSet presAssocID="{1D7B7D02-C941-4489-8C3A-64395D22C7DF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41EFE6-635A-4E40-AE67-13EA72DBFAC7}" type="pres">
      <dgm:prSet presAssocID="{1D7B7D02-C941-4489-8C3A-64395D22C7DF}" presName="parentNode1" presStyleLbl="node1" presStyleIdx="2" presStyleCnt="4" custScaleY="12718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B2585E-CBE3-41E5-A3ED-A5293140E090}" type="pres">
      <dgm:prSet presAssocID="{1D7B7D02-C941-4489-8C3A-64395D22C7DF}" presName="connSite1" presStyleCnt="0"/>
      <dgm:spPr/>
    </dgm:pt>
    <dgm:pt modelId="{3F4E5B18-F054-47C7-BAF1-BF99AE6852EC}" type="pres">
      <dgm:prSet presAssocID="{182CF814-146E-45AC-B793-6ECFEC72211D}" presName="Name9" presStyleLbl="sibTrans2D1" presStyleIdx="2" presStyleCnt="3"/>
      <dgm:spPr/>
      <dgm:t>
        <a:bodyPr/>
        <a:lstStyle/>
        <a:p>
          <a:endParaRPr lang="es-ES"/>
        </a:p>
      </dgm:t>
    </dgm:pt>
    <dgm:pt modelId="{541BA274-2BAB-49A9-B739-7E57BDF69E09}" type="pres">
      <dgm:prSet presAssocID="{9AE58E74-7F1E-4037-8C7B-B04633A9AEBD}" presName="composite2" presStyleCnt="0"/>
      <dgm:spPr/>
    </dgm:pt>
    <dgm:pt modelId="{7609BC40-8B7C-4105-AEB1-1121E99DD66B}" type="pres">
      <dgm:prSet presAssocID="{9AE58E74-7F1E-4037-8C7B-B04633A9AEBD}" presName="dummyNode2" presStyleLbl="node1" presStyleIdx="2" presStyleCnt="4"/>
      <dgm:spPr/>
    </dgm:pt>
    <dgm:pt modelId="{28E6B5E4-4933-46EF-A9D0-33F2094261BD}" type="pres">
      <dgm:prSet presAssocID="{9AE58E74-7F1E-4037-8C7B-B04633A9AEBD}" presName="childNode2" presStyleLbl="bgAcc1" presStyleIdx="3" presStyleCnt="4" custLinFactNeighborX="3862" custLinFactNeighborY="63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D55691-2689-4B0F-80E9-5106C54FC778}" type="pres">
      <dgm:prSet presAssocID="{9AE58E74-7F1E-4037-8C7B-B04633A9AEBD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0B9031-84CD-4503-8A31-2DEF360C069D}" type="pres">
      <dgm:prSet presAssocID="{9AE58E74-7F1E-4037-8C7B-B04633A9AEBD}" presName="parentNode2" presStyleLbl="node1" presStyleIdx="3" presStyleCnt="4" custScaleY="17043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7FD8C2-C6FA-47C1-82AE-2259675AF06F}" type="pres">
      <dgm:prSet presAssocID="{9AE58E74-7F1E-4037-8C7B-B04633A9AEBD}" presName="connSite2" presStyleCnt="0"/>
      <dgm:spPr/>
    </dgm:pt>
  </dgm:ptLst>
  <dgm:cxnLst>
    <dgm:cxn modelId="{032A3341-7CBF-4CC2-8936-5F55F8770ED8}" srcId="{9AE58E74-7F1E-4037-8C7B-B04633A9AEBD}" destId="{6D618ABD-341C-46F2-AB7F-E7798719E5CC}" srcOrd="1" destOrd="0" parTransId="{562990E1-513B-4547-A28D-678BA6689F3E}" sibTransId="{0C92D5BA-0F98-4EF6-8176-EDEC1925B1A2}"/>
    <dgm:cxn modelId="{778B669A-12FB-489F-B477-9D5358A3050A}" srcId="{6B76FAB8-6E3E-4DEB-9B6E-8F3F472A713B}" destId="{FC1B642F-7F72-40E0-89B3-FB223E362106}" srcOrd="0" destOrd="0" parTransId="{430002C5-765C-4B5E-993E-F807D6929EE9}" sibTransId="{F56E44FD-DA1F-4019-A7AA-CFEAF2544087}"/>
    <dgm:cxn modelId="{E0E56AE3-0388-4BB4-B40E-7D920E5BD838}" type="presOf" srcId="{797112E7-1EF0-4DBD-ACAE-267008F79C5F}" destId="{3EB71125-7F64-4D31-B720-474C6FE31030}" srcOrd="1" destOrd="1" presId="urn:microsoft.com/office/officeart/2005/8/layout/hProcess4"/>
    <dgm:cxn modelId="{CB35E17D-03BB-4661-BB2A-7FEF4AC275E2}" type="presOf" srcId="{995A9630-142C-4175-A66B-08A552E674AB}" destId="{849C224C-9BC7-425B-A30F-376A463566DC}" srcOrd="0" destOrd="0" presId="urn:microsoft.com/office/officeart/2005/8/layout/hProcess4"/>
    <dgm:cxn modelId="{D31DE806-7CA5-4263-9607-7EFB7AC0BE58}" type="presOf" srcId="{6D618ABD-341C-46F2-AB7F-E7798719E5CC}" destId="{28E6B5E4-4933-46EF-A9D0-33F2094261BD}" srcOrd="0" destOrd="1" presId="urn:microsoft.com/office/officeart/2005/8/layout/hProcess4"/>
    <dgm:cxn modelId="{3AC4AE0B-11B8-4D1A-A768-CFF991512926}" srcId="{6B76FAB8-6E3E-4DEB-9B6E-8F3F472A713B}" destId="{67FD5DCC-A657-43CB-AB8F-D50937E34DEC}" srcOrd="1" destOrd="0" parTransId="{8E6A4ABD-1D30-4C67-BCEB-C8CD554B4ACB}" sibTransId="{F145E8F8-720F-46DA-BCEA-9554BF64B073}"/>
    <dgm:cxn modelId="{E712FF5C-F7D8-4493-8CAF-93BA573A6DB2}" srcId="{9AE58E74-7F1E-4037-8C7B-B04633A9AEBD}" destId="{3BF3E4F1-B2E7-48F0-BA94-C57681151A19}" srcOrd="0" destOrd="0" parTransId="{A35C1474-D1D5-4A57-907C-02530EB3B650}" sibTransId="{8A9E157D-4613-4C9A-989F-5F8F4078262C}"/>
    <dgm:cxn modelId="{43E116BB-8B74-4D84-AB56-ADF2AEAA98C7}" type="presOf" srcId="{3BF3E4F1-B2E7-48F0-BA94-C57681151A19}" destId="{92D55691-2689-4B0F-80E9-5106C54FC778}" srcOrd="1" destOrd="0" presId="urn:microsoft.com/office/officeart/2005/8/layout/hProcess4"/>
    <dgm:cxn modelId="{9B1B7EDF-1D6D-4BED-98FF-0FEBE1878201}" type="presOf" srcId="{6D618ABD-341C-46F2-AB7F-E7798719E5CC}" destId="{92D55691-2689-4B0F-80E9-5106C54FC778}" srcOrd="1" destOrd="1" presId="urn:microsoft.com/office/officeart/2005/8/layout/hProcess4"/>
    <dgm:cxn modelId="{C937D771-110C-44B2-813F-D2733E081196}" type="presOf" srcId="{F56E44FD-DA1F-4019-A7AA-CFEAF2544087}" destId="{4D6E29FA-EDED-4317-A9D0-036373DDA46B}" srcOrd="0" destOrd="0" presId="urn:microsoft.com/office/officeart/2005/8/layout/hProcess4"/>
    <dgm:cxn modelId="{965AE062-1D6F-41E1-9BBA-A9C54A35CA76}" type="presOf" srcId="{1D7B7D02-C941-4489-8C3A-64395D22C7DF}" destId="{0741EFE6-635A-4E40-AE67-13EA72DBFAC7}" srcOrd="0" destOrd="0" presId="urn:microsoft.com/office/officeart/2005/8/layout/hProcess4"/>
    <dgm:cxn modelId="{24901D5E-34E1-45C0-B689-C462B149858F}" type="presOf" srcId="{F145E8F8-720F-46DA-BCEA-9554BF64B073}" destId="{BA79B23C-B9EF-4B78-814D-41B47C5C48B9}" srcOrd="0" destOrd="0" presId="urn:microsoft.com/office/officeart/2005/8/layout/hProcess4"/>
    <dgm:cxn modelId="{F981068A-D32F-4EF1-9B14-5411325D0F91}" srcId="{67FD5DCC-A657-43CB-AB8F-D50937E34DEC}" destId="{9A9E65CF-6B45-4613-BF23-11E3FB6B775D}" srcOrd="0" destOrd="0" parTransId="{0EE1EC4E-92BC-444D-B429-36F9FED9DB92}" sibTransId="{328FCFB8-ACF7-4A21-83F4-23D443632A7D}"/>
    <dgm:cxn modelId="{73D25D60-8378-4294-9B36-2A6F3DA58B4C}" type="presOf" srcId="{67FD5DCC-A657-43CB-AB8F-D50937E34DEC}" destId="{72CFAD29-9FA6-4E0C-A548-4BAB5E173DEA}" srcOrd="0" destOrd="0" presId="urn:microsoft.com/office/officeart/2005/8/layout/hProcess4"/>
    <dgm:cxn modelId="{C5FC801E-DED9-4258-AB51-12CB95833305}" type="presOf" srcId="{3BF3E4F1-B2E7-48F0-BA94-C57681151A19}" destId="{28E6B5E4-4933-46EF-A9D0-33F2094261BD}" srcOrd="0" destOrd="0" presId="urn:microsoft.com/office/officeart/2005/8/layout/hProcess4"/>
    <dgm:cxn modelId="{EE637504-1DD4-4DE0-A5AC-BDE5DE779E7A}" type="presOf" srcId="{9A9E65CF-6B45-4613-BF23-11E3FB6B775D}" destId="{5D230FF5-FC6D-46C0-95BC-37F66FEE50D8}" srcOrd="1" destOrd="0" presId="urn:microsoft.com/office/officeart/2005/8/layout/hProcess4"/>
    <dgm:cxn modelId="{7989B2DE-AEF7-4DCF-BE0A-068A99ABCEEE}" srcId="{6B76FAB8-6E3E-4DEB-9B6E-8F3F472A713B}" destId="{9AE58E74-7F1E-4037-8C7B-B04633A9AEBD}" srcOrd="3" destOrd="0" parTransId="{82E555DB-2049-4C39-865A-3619F1213F00}" sibTransId="{A7F66818-2CBB-428B-826A-5862C98AFF46}"/>
    <dgm:cxn modelId="{B957A9F4-249C-4BE8-A0F7-B05B3CDAC7E5}" type="presOf" srcId="{182CF814-146E-45AC-B793-6ECFEC72211D}" destId="{3F4E5B18-F054-47C7-BAF1-BF99AE6852EC}" srcOrd="0" destOrd="0" presId="urn:microsoft.com/office/officeart/2005/8/layout/hProcess4"/>
    <dgm:cxn modelId="{3E35EA90-7C18-434B-BB90-ED66879880E9}" srcId="{FC1B642F-7F72-40E0-89B3-FB223E362106}" destId="{797112E7-1EF0-4DBD-ACAE-267008F79C5F}" srcOrd="1" destOrd="0" parTransId="{EFD47020-0F6B-4296-8C55-B1D003857EF3}" sibTransId="{3941A55F-1846-4B34-B070-F59AB3615E08}"/>
    <dgm:cxn modelId="{7BBDAA10-510F-4314-B5CA-B9A14764FA01}" type="presOf" srcId="{6B76FAB8-6E3E-4DEB-9B6E-8F3F472A713B}" destId="{B3B5F836-FC2F-4C7F-8C00-28B9D1C79A66}" srcOrd="0" destOrd="0" presId="urn:microsoft.com/office/officeart/2005/8/layout/hProcess4"/>
    <dgm:cxn modelId="{88EC403F-8378-46D2-891A-9CFC099FCE06}" type="presOf" srcId="{9AE58E74-7F1E-4037-8C7B-B04633A9AEBD}" destId="{EB0B9031-84CD-4503-8A31-2DEF360C069D}" srcOrd="0" destOrd="0" presId="urn:microsoft.com/office/officeart/2005/8/layout/hProcess4"/>
    <dgm:cxn modelId="{24BB2A49-183F-4DF0-A302-91CAD33B38AA}" type="presOf" srcId="{9A9E65CF-6B45-4613-BF23-11E3FB6B775D}" destId="{DD54A677-11FB-4160-B13D-7A6A96B2E478}" srcOrd="0" destOrd="0" presId="urn:microsoft.com/office/officeart/2005/8/layout/hProcess4"/>
    <dgm:cxn modelId="{6B1CD81B-260C-49E7-9378-5843B2A17388}" type="presOf" srcId="{FC1B642F-7F72-40E0-89B3-FB223E362106}" destId="{1EEA4301-3ADB-406F-8C2F-60BD84E49B50}" srcOrd="0" destOrd="0" presId="urn:microsoft.com/office/officeart/2005/8/layout/hProcess4"/>
    <dgm:cxn modelId="{728068A4-A6EC-46D9-B705-1A7EF0B7678B}" type="presOf" srcId="{0D61F64E-0A03-41D1-A9AA-366D685D25ED}" destId="{5CA30A62-4283-4D49-A29D-6F6F7E00FC7A}" srcOrd="1" destOrd="0" presId="urn:microsoft.com/office/officeart/2005/8/layout/hProcess4"/>
    <dgm:cxn modelId="{C99AF10E-6E90-4DAF-9D74-EB24DFE44E9A}" type="presOf" srcId="{797112E7-1EF0-4DBD-ACAE-267008F79C5F}" destId="{849C224C-9BC7-425B-A30F-376A463566DC}" srcOrd="0" destOrd="1" presId="urn:microsoft.com/office/officeart/2005/8/layout/hProcess4"/>
    <dgm:cxn modelId="{A796DB21-63F4-4521-869F-501F13B8CEC3}" srcId="{1D7B7D02-C941-4489-8C3A-64395D22C7DF}" destId="{0D61F64E-0A03-41D1-A9AA-366D685D25ED}" srcOrd="0" destOrd="0" parTransId="{21248A6F-C618-48C8-9001-BE23B9E61F42}" sibTransId="{BAD14E5E-5115-45D8-B8FB-BCB254D5AB4E}"/>
    <dgm:cxn modelId="{B67FFD72-12B8-47DA-AA03-74F330C913F3}" srcId="{FC1B642F-7F72-40E0-89B3-FB223E362106}" destId="{995A9630-142C-4175-A66B-08A552E674AB}" srcOrd="0" destOrd="0" parTransId="{ADAC6E2E-AB5D-4AD3-9512-6C8CC7556876}" sibTransId="{9178191F-962D-4E1D-ABDF-DA0D90C42032}"/>
    <dgm:cxn modelId="{FBF23218-759E-4044-A417-521AECE9A320}" srcId="{6B76FAB8-6E3E-4DEB-9B6E-8F3F472A713B}" destId="{1D7B7D02-C941-4489-8C3A-64395D22C7DF}" srcOrd="2" destOrd="0" parTransId="{F2FBE4B1-7E63-450B-9392-1B204FAF573F}" sibTransId="{182CF814-146E-45AC-B793-6ECFEC72211D}"/>
    <dgm:cxn modelId="{C69150BB-612E-4B85-8FF5-1AD8D52187DC}" type="presOf" srcId="{0D61F64E-0A03-41D1-A9AA-366D685D25ED}" destId="{54837A4D-906D-4A48-BF8F-81AE58144745}" srcOrd="0" destOrd="0" presId="urn:microsoft.com/office/officeart/2005/8/layout/hProcess4"/>
    <dgm:cxn modelId="{65BB122F-5215-4B1A-8FCC-B14F55FF90B0}" type="presOf" srcId="{995A9630-142C-4175-A66B-08A552E674AB}" destId="{3EB71125-7F64-4D31-B720-474C6FE31030}" srcOrd="1" destOrd="0" presId="urn:microsoft.com/office/officeart/2005/8/layout/hProcess4"/>
    <dgm:cxn modelId="{B64B18F6-6BF3-4A6C-B458-0165D7FAE9E3}" type="presParOf" srcId="{B3B5F836-FC2F-4C7F-8C00-28B9D1C79A66}" destId="{71B5ED02-2540-4208-A16B-E8C531EC90A7}" srcOrd="0" destOrd="0" presId="urn:microsoft.com/office/officeart/2005/8/layout/hProcess4"/>
    <dgm:cxn modelId="{A9959B7B-CD20-4FFC-B29C-C0157B345AA4}" type="presParOf" srcId="{B3B5F836-FC2F-4C7F-8C00-28B9D1C79A66}" destId="{86699AD6-82EB-4635-884B-B9EC0002ED11}" srcOrd="1" destOrd="0" presId="urn:microsoft.com/office/officeart/2005/8/layout/hProcess4"/>
    <dgm:cxn modelId="{125983B2-019B-4D37-864E-A5AD0BE8B3C0}" type="presParOf" srcId="{B3B5F836-FC2F-4C7F-8C00-28B9D1C79A66}" destId="{A0F41EDF-22EC-4307-8DA4-DD7C367C76AE}" srcOrd="2" destOrd="0" presId="urn:microsoft.com/office/officeart/2005/8/layout/hProcess4"/>
    <dgm:cxn modelId="{F192FAC7-175E-4955-AF5E-A8082B2480CF}" type="presParOf" srcId="{A0F41EDF-22EC-4307-8DA4-DD7C367C76AE}" destId="{5DA792CF-82E7-4224-87D5-4103EC8BAA31}" srcOrd="0" destOrd="0" presId="urn:microsoft.com/office/officeart/2005/8/layout/hProcess4"/>
    <dgm:cxn modelId="{713E6005-EFBA-44E9-8322-D9B2A611DADA}" type="presParOf" srcId="{5DA792CF-82E7-4224-87D5-4103EC8BAA31}" destId="{18C4C50B-A34B-4605-BF69-D4F48020016E}" srcOrd="0" destOrd="0" presId="urn:microsoft.com/office/officeart/2005/8/layout/hProcess4"/>
    <dgm:cxn modelId="{AA9EA2B5-64E1-411A-94EC-BB49C0418B21}" type="presParOf" srcId="{5DA792CF-82E7-4224-87D5-4103EC8BAA31}" destId="{849C224C-9BC7-425B-A30F-376A463566DC}" srcOrd="1" destOrd="0" presId="urn:microsoft.com/office/officeart/2005/8/layout/hProcess4"/>
    <dgm:cxn modelId="{680B1A2D-0503-4404-AEC1-9DEADC9F9352}" type="presParOf" srcId="{5DA792CF-82E7-4224-87D5-4103EC8BAA31}" destId="{3EB71125-7F64-4D31-B720-474C6FE31030}" srcOrd="2" destOrd="0" presId="urn:microsoft.com/office/officeart/2005/8/layout/hProcess4"/>
    <dgm:cxn modelId="{D1CCC369-2E3C-45D1-B052-A6D1C476BD4E}" type="presParOf" srcId="{5DA792CF-82E7-4224-87D5-4103EC8BAA31}" destId="{1EEA4301-3ADB-406F-8C2F-60BD84E49B50}" srcOrd="3" destOrd="0" presId="urn:microsoft.com/office/officeart/2005/8/layout/hProcess4"/>
    <dgm:cxn modelId="{2EB8EA7E-26B8-4A8D-9C4F-93734BBC36A8}" type="presParOf" srcId="{5DA792CF-82E7-4224-87D5-4103EC8BAA31}" destId="{32D050D0-3EBF-48F7-AC1B-A064AB71D93C}" srcOrd="4" destOrd="0" presId="urn:microsoft.com/office/officeart/2005/8/layout/hProcess4"/>
    <dgm:cxn modelId="{EFF485BA-526D-4F46-B660-B496416C0246}" type="presParOf" srcId="{A0F41EDF-22EC-4307-8DA4-DD7C367C76AE}" destId="{4D6E29FA-EDED-4317-A9D0-036373DDA46B}" srcOrd="1" destOrd="0" presId="urn:microsoft.com/office/officeart/2005/8/layout/hProcess4"/>
    <dgm:cxn modelId="{FD2241D1-F7CB-409A-BC94-74B6572E428E}" type="presParOf" srcId="{A0F41EDF-22EC-4307-8DA4-DD7C367C76AE}" destId="{0F97FA65-F4F2-475D-A87E-15004330391C}" srcOrd="2" destOrd="0" presId="urn:microsoft.com/office/officeart/2005/8/layout/hProcess4"/>
    <dgm:cxn modelId="{437F9558-E800-4D14-9151-77AF229E67DA}" type="presParOf" srcId="{0F97FA65-F4F2-475D-A87E-15004330391C}" destId="{4DB04461-3B7A-4750-B981-BCF0EF5A77D6}" srcOrd="0" destOrd="0" presId="urn:microsoft.com/office/officeart/2005/8/layout/hProcess4"/>
    <dgm:cxn modelId="{1D9F5B6E-6EF4-45B9-AE83-ECA2682D107A}" type="presParOf" srcId="{0F97FA65-F4F2-475D-A87E-15004330391C}" destId="{DD54A677-11FB-4160-B13D-7A6A96B2E478}" srcOrd="1" destOrd="0" presId="urn:microsoft.com/office/officeart/2005/8/layout/hProcess4"/>
    <dgm:cxn modelId="{79FEAB83-C760-4F96-A3B1-BFAC0390F75D}" type="presParOf" srcId="{0F97FA65-F4F2-475D-A87E-15004330391C}" destId="{5D230FF5-FC6D-46C0-95BC-37F66FEE50D8}" srcOrd="2" destOrd="0" presId="urn:microsoft.com/office/officeart/2005/8/layout/hProcess4"/>
    <dgm:cxn modelId="{6AF7AB65-3B1D-446B-8D4F-D8F6E7E8A927}" type="presParOf" srcId="{0F97FA65-F4F2-475D-A87E-15004330391C}" destId="{72CFAD29-9FA6-4E0C-A548-4BAB5E173DEA}" srcOrd="3" destOrd="0" presId="urn:microsoft.com/office/officeart/2005/8/layout/hProcess4"/>
    <dgm:cxn modelId="{E2683736-D554-4BA0-BFE2-F9EBE52A3FAE}" type="presParOf" srcId="{0F97FA65-F4F2-475D-A87E-15004330391C}" destId="{582DEC35-FC5C-4643-BCB0-EEAC9CDF2F99}" srcOrd="4" destOrd="0" presId="urn:microsoft.com/office/officeart/2005/8/layout/hProcess4"/>
    <dgm:cxn modelId="{51005E47-3F03-4394-BA52-CA91FE5C5C84}" type="presParOf" srcId="{A0F41EDF-22EC-4307-8DA4-DD7C367C76AE}" destId="{BA79B23C-B9EF-4B78-814D-41B47C5C48B9}" srcOrd="3" destOrd="0" presId="urn:microsoft.com/office/officeart/2005/8/layout/hProcess4"/>
    <dgm:cxn modelId="{08C87E46-BBFF-431C-9325-29186869C2E3}" type="presParOf" srcId="{A0F41EDF-22EC-4307-8DA4-DD7C367C76AE}" destId="{4DCBE2C5-E9FB-4F81-A62E-B1B493FFCB00}" srcOrd="4" destOrd="0" presId="urn:microsoft.com/office/officeart/2005/8/layout/hProcess4"/>
    <dgm:cxn modelId="{7CA28819-D7CB-44BD-9770-BEDA4813BC58}" type="presParOf" srcId="{4DCBE2C5-E9FB-4F81-A62E-B1B493FFCB00}" destId="{E79AB2C9-5729-4723-9FA8-8A7BDA04E022}" srcOrd="0" destOrd="0" presId="urn:microsoft.com/office/officeart/2005/8/layout/hProcess4"/>
    <dgm:cxn modelId="{88F608C2-214A-49C6-861D-9EFBDD340600}" type="presParOf" srcId="{4DCBE2C5-E9FB-4F81-A62E-B1B493FFCB00}" destId="{54837A4D-906D-4A48-BF8F-81AE58144745}" srcOrd="1" destOrd="0" presId="urn:microsoft.com/office/officeart/2005/8/layout/hProcess4"/>
    <dgm:cxn modelId="{D306111D-7E54-4061-8170-F535783EF884}" type="presParOf" srcId="{4DCBE2C5-E9FB-4F81-A62E-B1B493FFCB00}" destId="{5CA30A62-4283-4D49-A29D-6F6F7E00FC7A}" srcOrd="2" destOrd="0" presId="urn:microsoft.com/office/officeart/2005/8/layout/hProcess4"/>
    <dgm:cxn modelId="{8A61B0AB-8165-47EB-AD9E-AD69A81E01BF}" type="presParOf" srcId="{4DCBE2C5-E9FB-4F81-A62E-B1B493FFCB00}" destId="{0741EFE6-635A-4E40-AE67-13EA72DBFAC7}" srcOrd="3" destOrd="0" presId="urn:microsoft.com/office/officeart/2005/8/layout/hProcess4"/>
    <dgm:cxn modelId="{78C6EDBD-35AA-4684-B118-DF25575AA970}" type="presParOf" srcId="{4DCBE2C5-E9FB-4F81-A62E-B1B493FFCB00}" destId="{50B2585E-CBE3-41E5-A3ED-A5293140E090}" srcOrd="4" destOrd="0" presId="urn:microsoft.com/office/officeart/2005/8/layout/hProcess4"/>
    <dgm:cxn modelId="{7AAE404A-9340-429C-8211-BE010E5D715C}" type="presParOf" srcId="{A0F41EDF-22EC-4307-8DA4-DD7C367C76AE}" destId="{3F4E5B18-F054-47C7-BAF1-BF99AE6852EC}" srcOrd="5" destOrd="0" presId="urn:microsoft.com/office/officeart/2005/8/layout/hProcess4"/>
    <dgm:cxn modelId="{5E60D761-415A-40D8-A1F2-D882F5A49C0F}" type="presParOf" srcId="{A0F41EDF-22EC-4307-8DA4-DD7C367C76AE}" destId="{541BA274-2BAB-49A9-B739-7E57BDF69E09}" srcOrd="6" destOrd="0" presId="urn:microsoft.com/office/officeart/2005/8/layout/hProcess4"/>
    <dgm:cxn modelId="{F8405970-1F7C-4842-96D1-36CC3A8DB747}" type="presParOf" srcId="{541BA274-2BAB-49A9-B739-7E57BDF69E09}" destId="{7609BC40-8B7C-4105-AEB1-1121E99DD66B}" srcOrd="0" destOrd="0" presId="urn:microsoft.com/office/officeart/2005/8/layout/hProcess4"/>
    <dgm:cxn modelId="{C9769E2E-84FD-4A47-8D72-98AEDD5D67E4}" type="presParOf" srcId="{541BA274-2BAB-49A9-B739-7E57BDF69E09}" destId="{28E6B5E4-4933-46EF-A9D0-33F2094261BD}" srcOrd="1" destOrd="0" presId="urn:microsoft.com/office/officeart/2005/8/layout/hProcess4"/>
    <dgm:cxn modelId="{C16E45D5-DC38-41B1-95D1-D67E78FDCC5F}" type="presParOf" srcId="{541BA274-2BAB-49A9-B739-7E57BDF69E09}" destId="{92D55691-2689-4B0F-80E9-5106C54FC778}" srcOrd="2" destOrd="0" presId="urn:microsoft.com/office/officeart/2005/8/layout/hProcess4"/>
    <dgm:cxn modelId="{26BEC93A-0914-477C-8A07-3A8CF7F6A9AE}" type="presParOf" srcId="{541BA274-2BAB-49A9-B739-7E57BDF69E09}" destId="{EB0B9031-84CD-4503-8A31-2DEF360C069D}" srcOrd="3" destOrd="0" presId="urn:microsoft.com/office/officeart/2005/8/layout/hProcess4"/>
    <dgm:cxn modelId="{4DD01300-21F9-41AE-B4E5-089F0D82DC42}" type="presParOf" srcId="{541BA274-2BAB-49A9-B739-7E57BDF69E09}" destId="{667FD8C2-C6FA-47C1-82AE-2259675AF06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45FD0B-81E7-45D0-8452-6326AE716FF5}" type="doc">
      <dgm:prSet loTypeId="urn:microsoft.com/office/officeart/2009/layout/CircleArrowProcess" loCatId="cycle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678083C0-7703-4879-9D1F-5B0316EA064F}">
      <dgm:prSet phldrT="[Texto]" custT="1"/>
      <dgm:spPr/>
      <dgm:t>
        <a:bodyPr/>
        <a:lstStyle/>
        <a:p>
          <a:r>
            <a:rPr lang="es-ES" sz="1800" dirty="0" smtClean="0"/>
            <a:t>Criterio de Evaluación</a:t>
          </a:r>
          <a:endParaRPr lang="es-ES" sz="1800" dirty="0"/>
        </a:p>
      </dgm:t>
    </dgm:pt>
    <dgm:pt modelId="{0129E9F7-F732-481B-82EE-88FFE820EE97}" type="parTrans" cxnId="{BDF4C04A-1006-4C4B-AD1F-5CA914A5BCFB}">
      <dgm:prSet/>
      <dgm:spPr/>
      <dgm:t>
        <a:bodyPr/>
        <a:lstStyle/>
        <a:p>
          <a:endParaRPr lang="es-ES"/>
        </a:p>
      </dgm:t>
    </dgm:pt>
    <dgm:pt modelId="{281480E4-4514-4A11-A143-60A57B3480A6}" type="sibTrans" cxnId="{BDF4C04A-1006-4C4B-AD1F-5CA914A5BCFB}">
      <dgm:prSet/>
      <dgm:spPr/>
      <dgm:t>
        <a:bodyPr/>
        <a:lstStyle/>
        <a:p>
          <a:endParaRPr lang="es-ES"/>
        </a:p>
      </dgm:t>
    </dgm:pt>
    <dgm:pt modelId="{94816798-4C88-441A-AED4-3E64CD5CB404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dgm:style>
      </dgm:prSet>
      <dgm:spPr>
        <a:noFill/>
        <a:ln w="9525" cap="flat" cmpd="sng" algn="ctr">
          <a:solidFill>
            <a:schemeClr val="accent3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>
          <a:glow rad="101600">
            <a:schemeClr val="accent3">
              <a:lumMod val="50000"/>
              <a:alpha val="60000"/>
            </a:schemeClr>
          </a:glow>
        </a:effectLst>
      </dgm:spPr>
      <dgm:t>
        <a:bodyPr/>
        <a:lstStyle/>
        <a:p>
          <a:r>
            <a:rPr lang="es-ES" sz="1400" dirty="0" smtClean="0"/>
            <a:t>Representatividad</a:t>
          </a:r>
          <a:endParaRPr lang="es-ES" sz="1400" dirty="0"/>
        </a:p>
      </dgm:t>
    </dgm:pt>
    <dgm:pt modelId="{EA48B22C-4DBF-40C8-BD38-64BEADB1280C}" type="parTrans" cxnId="{311B08D9-45A4-42C4-A55E-C79E40298F92}">
      <dgm:prSet/>
      <dgm:spPr/>
      <dgm:t>
        <a:bodyPr/>
        <a:lstStyle/>
        <a:p>
          <a:endParaRPr lang="es-ES"/>
        </a:p>
      </dgm:t>
    </dgm:pt>
    <dgm:pt modelId="{B4BC2F96-88C6-4865-802A-0C0BF29E1AB5}" type="sibTrans" cxnId="{311B08D9-45A4-42C4-A55E-C79E40298F92}">
      <dgm:prSet/>
      <dgm:spPr/>
      <dgm:t>
        <a:bodyPr/>
        <a:lstStyle/>
        <a:p>
          <a:endParaRPr lang="es-ES"/>
        </a:p>
      </dgm:t>
    </dgm:pt>
    <dgm:pt modelId="{09B2BE72-E93E-4BB1-9322-D1A0B583852D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dgm:style>
      </dgm:prSet>
      <dgm:spPr>
        <a:noFill/>
        <a:ln w="9525" cap="flat" cmpd="sng" algn="ctr">
          <a:solidFill>
            <a:schemeClr val="accent3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>
          <a:glow rad="101600">
            <a:schemeClr val="accent3">
              <a:lumMod val="50000"/>
              <a:alpha val="60000"/>
            </a:schemeClr>
          </a:glow>
        </a:effectLst>
      </dgm:spPr>
      <dgm:t>
        <a:bodyPr/>
        <a:lstStyle/>
        <a:p>
          <a:r>
            <a:rPr lang="es-ES" sz="1400" dirty="0" smtClean="0"/>
            <a:t>Comprensión</a:t>
          </a:r>
          <a:endParaRPr lang="es-ES" sz="1400" dirty="0"/>
        </a:p>
      </dgm:t>
    </dgm:pt>
    <dgm:pt modelId="{5D17FD62-9F37-4F20-837E-25C9B4B24A2E}" type="parTrans" cxnId="{53B8C6DA-2366-44FE-9AFA-57A87A02DE6A}">
      <dgm:prSet/>
      <dgm:spPr/>
      <dgm:t>
        <a:bodyPr/>
        <a:lstStyle/>
        <a:p>
          <a:endParaRPr lang="es-ES"/>
        </a:p>
      </dgm:t>
    </dgm:pt>
    <dgm:pt modelId="{3B229EA9-7EDB-4767-8D37-FD80BA951260}" type="sibTrans" cxnId="{53B8C6DA-2366-44FE-9AFA-57A87A02DE6A}">
      <dgm:prSet/>
      <dgm:spPr/>
      <dgm:t>
        <a:bodyPr/>
        <a:lstStyle/>
        <a:p>
          <a:endParaRPr lang="es-ES"/>
        </a:p>
      </dgm:t>
    </dgm:pt>
    <dgm:pt modelId="{6F8E6212-9D5C-4471-A2E0-8B2B49ECC566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dgm:style>
      </dgm:prSet>
      <dgm:spPr>
        <a:noFill/>
        <a:ln w="9525" cap="flat" cmpd="sng" algn="ctr">
          <a:solidFill>
            <a:schemeClr val="accent3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>
          <a:glow rad="101600">
            <a:schemeClr val="accent3">
              <a:lumMod val="50000"/>
              <a:alpha val="60000"/>
            </a:schemeClr>
          </a:glow>
        </a:effectLst>
      </dgm:spPr>
      <dgm:t>
        <a:bodyPr/>
        <a:lstStyle/>
        <a:p>
          <a:r>
            <a:rPr lang="es-ES" sz="1400" dirty="0" smtClean="0"/>
            <a:t>Interpretación</a:t>
          </a:r>
          <a:endParaRPr lang="es-ES" sz="1400" dirty="0"/>
        </a:p>
      </dgm:t>
    </dgm:pt>
    <dgm:pt modelId="{7AC55904-86F0-4B77-B203-B33516FB34B7}" type="parTrans" cxnId="{F7A6A465-D13F-4E87-97F2-918CB4284354}">
      <dgm:prSet/>
      <dgm:spPr/>
      <dgm:t>
        <a:bodyPr/>
        <a:lstStyle/>
        <a:p>
          <a:endParaRPr lang="es-ES"/>
        </a:p>
      </dgm:t>
    </dgm:pt>
    <dgm:pt modelId="{9D28544F-2894-428C-8F19-781830CD36E3}" type="sibTrans" cxnId="{F7A6A465-D13F-4E87-97F2-918CB4284354}">
      <dgm:prSet/>
      <dgm:spPr/>
      <dgm:t>
        <a:bodyPr/>
        <a:lstStyle/>
        <a:p>
          <a:endParaRPr lang="es-ES"/>
        </a:p>
      </dgm:t>
    </dgm:pt>
    <dgm:pt modelId="{BB70A3A9-6B48-43B9-9634-B31FDFE702B8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dgm:style>
      </dgm:prSet>
      <dgm:spPr>
        <a:noFill/>
        <a:ln w="9525" cap="flat" cmpd="sng" algn="ctr">
          <a:solidFill>
            <a:schemeClr val="accent3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>
          <a:glow rad="101600">
            <a:schemeClr val="accent3">
              <a:lumMod val="50000"/>
              <a:alpha val="60000"/>
            </a:schemeClr>
          </a:glow>
        </a:effectLst>
      </dgm:spPr>
      <dgm:t>
        <a:bodyPr/>
        <a:lstStyle/>
        <a:p>
          <a:r>
            <a:rPr lang="es-ES" sz="1400" dirty="0" smtClean="0"/>
            <a:t>Claridad</a:t>
          </a:r>
          <a:endParaRPr lang="es-ES" sz="1400" dirty="0"/>
        </a:p>
      </dgm:t>
    </dgm:pt>
    <dgm:pt modelId="{6FCDE047-CC8A-4C41-9DE0-6BCEC7BA3D2D}" type="parTrans" cxnId="{151D2992-D450-4DC7-933D-F9355FEA0E94}">
      <dgm:prSet/>
      <dgm:spPr/>
      <dgm:t>
        <a:bodyPr/>
        <a:lstStyle/>
        <a:p>
          <a:endParaRPr lang="es-ES"/>
        </a:p>
      </dgm:t>
    </dgm:pt>
    <dgm:pt modelId="{9354C5AB-0893-4076-A5E0-41BC36A042AF}" type="sibTrans" cxnId="{151D2992-D450-4DC7-933D-F9355FEA0E94}">
      <dgm:prSet/>
      <dgm:spPr/>
      <dgm:t>
        <a:bodyPr/>
        <a:lstStyle/>
        <a:p>
          <a:endParaRPr lang="es-ES"/>
        </a:p>
      </dgm:t>
    </dgm:pt>
    <dgm:pt modelId="{BE91BCA9-317B-41B8-8A77-B0C5F3F197C5}" type="pres">
      <dgm:prSet presAssocID="{6A45FD0B-81E7-45D0-8452-6326AE716FF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7CD73AC5-826E-4C1F-BE14-6DEAA81F7A41}" type="pres">
      <dgm:prSet presAssocID="{678083C0-7703-4879-9D1F-5B0316EA064F}" presName="Accent1" presStyleCnt="0"/>
      <dgm:spPr/>
    </dgm:pt>
    <dgm:pt modelId="{3F8C4590-E616-420F-ADA2-DA85082132D4}" type="pres">
      <dgm:prSet presAssocID="{678083C0-7703-4879-9D1F-5B0316EA064F}" presName="Accent" presStyleLbl="node1" presStyleIdx="0" presStyleCnt="1" custScaleX="93548" custScaleY="91218" custLinFactNeighborX="-7510" custLinFactNeighborY="-3533"/>
      <dgm:spPr/>
    </dgm:pt>
    <dgm:pt modelId="{6D7032FB-BEB6-4CFD-827F-FE3FDBBC9503}" type="pres">
      <dgm:prSet presAssocID="{678083C0-7703-4879-9D1F-5B0316EA064F}" presName="Child1" presStyleLbl="revTx" presStyleIdx="0" presStyleCnt="2" custScaleX="144646" custLinFactNeighborX="6436" custLinFactNeighborY="-34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5B4424-1024-467B-9DD2-4F6A23C04B40}" type="pres">
      <dgm:prSet presAssocID="{678083C0-7703-4879-9D1F-5B0316EA064F}" presName="Parent1" presStyleLbl="revTx" presStyleIdx="1" presStyleCnt="2" custLinFactNeighborX="-12453" custLinFactNeighborY="-37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F7D2435-8F9A-47D0-B50A-D856C4619283}" type="presOf" srcId="{BB70A3A9-6B48-43B9-9634-B31FDFE702B8}" destId="{6D7032FB-BEB6-4CFD-827F-FE3FDBBC9503}" srcOrd="0" destOrd="3" presId="urn:microsoft.com/office/officeart/2009/layout/CircleArrowProcess"/>
    <dgm:cxn modelId="{BDF4C04A-1006-4C4B-AD1F-5CA914A5BCFB}" srcId="{6A45FD0B-81E7-45D0-8452-6326AE716FF5}" destId="{678083C0-7703-4879-9D1F-5B0316EA064F}" srcOrd="0" destOrd="0" parTransId="{0129E9F7-F732-481B-82EE-88FFE820EE97}" sibTransId="{281480E4-4514-4A11-A143-60A57B3480A6}"/>
    <dgm:cxn modelId="{311B08D9-45A4-42C4-A55E-C79E40298F92}" srcId="{678083C0-7703-4879-9D1F-5B0316EA064F}" destId="{94816798-4C88-441A-AED4-3E64CD5CB404}" srcOrd="0" destOrd="0" parTransId="{EA48B22C-4DBF-40C8-BD38-64BEADB1280C}" sibTransId="{B4BC2F96-88C6-4865-802A-0C0BF29E1AB5}"/>
    <dgm:cxn modelId="{8FD398AA-A5BD-421F-A599-FF81BDFE20F9}" type="presOf" srcId="{6F8E6212-9D5C-4471-A2E0-8B2B49ECC566}" destId="{6D7032FB-BEB6-4CFD-827F-FE3FDBBC9503}" srcOrd="0" destOrd="2" presId="urn:microsoft.com/office/officeart/2009/layout/CircleArrowProcess"/>
    <dgm:cxn modelId="{53B8C6DA-2366-44FE-9AFA-57A87A02DE6A}" srcId="{678083C0-7703-4879-9D1F-5B0316EA064F}" destId="{09B2BE72-E93E-4BB1-9322-D1A0B583852D}" srcOrd="1" destOrd="0" parTransId="{5D17FD62-9F37-4F20-837E-25C9B4B24A2E}" sibTransId="{3B229EA9-7EDB-4767-8D37-FD80BA951260}"/>
    <dgm:cxn modelId="{151D2992-D450-4DC7-933D-F9355FEA0E94}" srcId="{678083C0-7703-4879-9D1F-5B0316EA064F}" destId="{BB70A3A9-6B48-43B9-9634-B31FDFE702B8}" srcOrd="3" destOrd="0" parTransId="{6FCDE047-CC8A-4C41-9DE0-6BCEC7BA3D2D}" sibTransId="{9354C5AB-0893-4076-A5E0-41BC36A042AF}"/>
    <dgm:cxn modelId="{A8F00AA2-8E71-40EE-976E-3CF85EAD3EED}" type="presOf" srcId="{6A45FD0B-81E7-45D0-8452-6326AE716FF5}" destId="{BE91BCA9-317B-41B8-8A77-B0C5F3F197C5}" srcOrd="0" destOrd="0" presId="urn:microsoft.com/office/officeart/2009/layout/CircleArrowProcess"/>
    <dgm:cxn modelId="{F7A6A465-D13F-4E87-97F2-918CB4284354}" srcId="{678083C0-7703-4879-9D1F-5B0316EA064F}" destId="{6F8E6212-9D5C-4471-A2E0-8B2B49ECC566}" srcOrd="2" destOrd="0" parTransId="{7AC55904-86F0-4B77-B203-B33516FB34B7}" sibTransId="{9D28544F-2894-428C-8F19-781830CD36E3}"/>
    <dgm:cxn modelId="{C7C215AA-E91B-4057-A7C9-81F4ADA81B93}" type="presOf" srcId="{94816798-4C88-441A-AED4-3E64CD5CB404}" destId="{6D7032FB-BEB6-4CFD-827F-FE3FDBBC9503}" srcOrd="0" destOrd="0" presId="urn:microsoft.com/office/officeart/2009/layout/CircleArrowProcess"/>
    <dgm:cxn modelId="{94930982-9A7C-480E-BBA0-E22114F97C77}" type="presOf" srcId="{09B2BE72-E93E-4BB1-9322-D1A0B583852D}" destId="{6D7032FB-BEB6-4CFD-827F-FE3FDBBC9503}" srcOrd="0" destOrd="1" presId="urn:microsoft.com/office/officeart/2009/layout/CircleArrowProcess"/>
    <dgm:cxn modelId="{B1C53269-6B3C-4FA7-A10E-7422361B6E5A}" type="presOf" srcId="{678083C0-7703-4879-9D1F-5B0316EA064F}" destId="{835B4424-1024-467B-9DD2-4F6A23C04B40}" srcOrd="0" destOrd="0" presId="urn:microsoft.com/office/officeart/2009/layout/CircleArrowProcess"/>
    <dgm:cxn modelId="{22697261-1E9F-460C-A8EC-FEB55B79C15D}" type="presParOf" srcId="{BE91BCA9-317B-41B8-8A77-B0C5F3F197C5}" destId="{7CD73AC5-826E-4C1F-BE14-6DEAA81F7A41}" srcOrd="0" destOrd="0" presId="urn:microsoft.com/office/officeart/2009/layout/CircleArrowProcess"/>
    <dgm:cxn modelId="{D98C10CA-59D6-4BB1-B534-82677A55C0FF}" type="presParOf" srcId="{7CD73AC5-826E-4C1F-BE14-6DEAA81F7A41}" destId="{3F8C4590-E616-420F-ADA2-DA85082132D4}" srcOrd="0" destOrd="0" presId="urn:microsoft.com/office/officeart/2009/layout/CircleArrowProcess"/>
    <dgm:cxn modelId="{F6E543A1-5338-4F61-935F-E3DEF068622D}" type="presParOf" srcId="{BE91BCA9-317B-41B8-8A77-B0C5F3F197C5}" destId="{6D7032FB-BEB6-4CFD-827F-FE3FDBBC9503}" srcOrd="1" destOrd="0" presId="urn:microsoft.com/office/officeart/2009/layout/CircleArrowProcess"/>
    <dgm:cxn modelId="{D7DB0018-2A27-42EC-A530-6339841F032D}" type="presParOf" srcId="{BE91BCA9-317B-41B8-8A77-B0C5F3F197C5}" destId="{835B4424-1024-467B-9DD2-4F6A23C04B40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76968A-C4BB-4B9A-8508-870104001DF0}" type="doc">
      <dgm:prSet loTypeId="urn:microsoft.com/office/officeart/2005/8/layout/cycle2" loCatId="cycle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4115C97A-C50B-4172-B217-6E7D036903D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¿Qué</a:t>
          </a:r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s-ES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s-E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What</a:t>
          </a:r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4DB1C6-92B0-44A9-8FC6-DE46763BE6F7}" type="parTrans" cxnId="{C8D32705-1D33-4049-9D68-E9346AA9C375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520FE8-DE41-4477-9885-72D5D6EA171B}" type="sibTrans" cxnId="{C8D32705-1D33-4049-9D68-E9346AA9C375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E58282-D3EC-4133-9E32-1A08E7D5135C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¿Cuánto</a:t>
          </a:r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s-ES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s-E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How</a:t>
          </a:r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much</a:t>
          </a:r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72EDB9-301A-42DA-BA75-4D66700AE671}" type="parTrans" cxnId="{E9544D87-0F81-413A-8451-C9F85512C7A9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955B26-466F-4EEC-A4DF-1FA595655F49}" type="sibTrans" cxnId="{E9544D87-0F81-413A-8451-C9F85512C7A9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50BF97-2926-41A4-99DF-D2AD5B4DF465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¿Cómo?</a:t>
          </a:r>
        </a:p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s-E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How</a:t>
          </a:r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70ED2D-4DED-48A7-9E32-7C39943C10F3}" type="parTrans" cxnId="{5B2D42C0-9968-4505-98DC-0457AAC2540C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41ACC4-861F-4AC8-94DD-2F98F98D2542}" type="sibTrans" cxnId="{5B2D42C0-9968-4505-98DC-0457AAC2540C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CCBE76-E44E-4823-8BF8-B443781649A4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¿Dónde?</a:t>
          </a:r>
        </a:p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s-E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Where</a:t>
          </a:r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55F942-C8D4-4A32-B768-13BC56B1253C}" type="parTrans" cxnId="{21F8C9F6-7F42-4861-9E38-E417E2446BB4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55D8E8-72D3-4BA9-9DB9-FF0F44AB2A3F}" type="sibTrans" cxnId="{21F8C9F6-7F42-4861-9E38-E417E2446BB4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98DA89-79D7-47F5-BF73-668DD74CA03B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¿Quién? (</a:t>
          </a:r>
          <a:r>
            <a:rPr lang="es-E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Who</a:t>
          </a:r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FCCCAF-C6C4-47A1-99CA-D9C13D99FE67}" type="parTrans" cxnId="{DFA5D592-A0A6-4524-923E-70D35159BB4B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91C982-8C07-491B-A0B8-AC04FE0ABD1B}" type="sibTrans" cxnId="{DFA5D592-A0A6-4524-923E-70D35159BB4B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5ED9DC-2B8F-4C6B-AA51-84181FB35F2E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¿Por qué?</a:t>
          </a:r>
        </a:p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s-E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Why</a:t>
          </a:r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A65C12-9664-464B-866E-FE8782F28166}" type="parTrans" cxnId="{8B230EC7-71F7-46A4-887E-92EA1B63372E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5043B8-D55D-4BD5-BB45-21D82A7DBCFC}" type="sibTrans" cxnId="{8B230EC7-71F7-46A4-887E-92EA1B63372E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1DD448-507A-4877-828C-DF6262132CF9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¿Cuándo?</a:t>
          </a:r>
        </a:p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s-E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When</a:t>
          </a:r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E150D5-E7C6-4D97-AAE2-87B9468F4124}" type="parTrans" cxnId="{2D0EF858-AF11-4EE2-BFAC-17331AE3F3FB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70C096-99A6-4626-916E-40A853C8C59C}" type="sibTrans" cxnId="{2D0EF858-AF11-4EE2-BFAC-17331AE3F3FB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5EE0EB-628C-4057-A463-82266701A25E}" type="pres">
      <dgm:prSet presAssocID="{E976968A-C4BB-4B9A-8508-870104001DF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EA7BEC4-0864-47D8-A90E-7C66E5F07293}" type="pres">
      <dgm:prSet presAssocID="{4115C97A-C50B-4172-B217-6E7D036903D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E3BB2E-5A98-4C64-847F-0566CA23CEE8}" type="pres">
      <dgm:prSet presAssocID="{BC520FE8-DE41-4477-9885-72D5D6EA171B}" presName="sibTrans" presStyleLbl="sibTrans2D1" presStyleIdx="0" presStyleCnt="7"/>
      <dgm:spPr/>
      <dgm:t>
        <a:bodyPr/>
        <a:lstStyle/>
        <a:p>
          <a:endParaRPr lang="es-ES"/>
        </a:p>
      </dgm:t>
    </dgm:pt>
    <dgm:pt modelId="{AAD67B93-E48A-421D-89E7-A1188DADF4F3}" type="pres">
      <dgm:prSet presAssocID="{BC520FE8-DE41-4477-9885-72D5D6EA171B}" presName="connectorText" presStyleLbl="sibTrans2D1" presStyleIdx="0" presStyleCnt="7"/>
      <dgm:spPr/>
      <dgm:t>
        <a:bodyPr/>
        <a:lstStyle/>
        <a:p>
          <a:endParaRPr lang="es-ES"/>
        </a:p>
      </dgm:t>
    </dgm:pt>
    <dgm:pt modelId="{5F074A0C-C7CF-484C-B4F4-F139BFC9D68B}" type="pres">
      <dgm:prSet presAssocID="{03E58282-D3EC-4133-9E32-1A08E7D5135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7DAB6A-A3BF-42BA-A017-976BD3404FE0}" type="pres">
      <dgm:prSet presAssocID="{8C955B26-466F-4EEC-A4DF-1FA595655F49}" presName="sibTrans" presStyleLbl="sibTrans2D1" presStyleIdx="1" presStyleCnt="7"/>
      <dgm:spPr/>
      <dgm:t>
        <a:bodyPr/>
        <a:lstStyle/>
        <a:p>
          <a:endParaRPr lang="es-ES"/>
        </a:p>
      </dgm:t>
    </dgm:pt>
    <dgm:pt modelId="{1B948A04-8C5D-4315-9902-380E23D45AC9}" type="pres">
      <dgm:prSet presAssocID="{8C955B26-466F-4EEC-A4DF-1FA595655F49}" presName="connectorText" presStyleLbl="sibTrans2D1" presStyleIdx="1" presStyleCnt="7"/>
      <dgm:spPr/>
      <dgm:t>
        <a:bodyPr/>
        <a:lstStyle/>
        <a:p>
          <a:endParaRPr lang="es-ES"/>
        </a:p>
      </dgm:t>
    </dgm:pt>
    <dgm:pt modelId="{5BEFFBB8-5412-4C58-BB7F-0E060E751810}" type="pres">
      <dgm:prSet presAssocID="{7950BF97-2926-41A4-99DF-D2AD5B4DF46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E9E5BC-762A-4F58-BB8A-20B334A91122}" type="pres">
      <dgm:prSet presAssocID="{FA41ACC4-861F-4AC8-94DD-2F98F98D2542}" presName="sibTrans" presStyleLbl="sibTrans2D1" presStyleIdx="2" presStyleCnt="7"/>
      <dgm:spPr/>
      <dgm:t>
        <a:bodyPr/>
        <a:lstStyle/>
        <a:p>
          <a:endParaRPr lang="es-ES"/>
        </a:p>
      </dgm:t>
    </dgm:pt>
    <dgm:pt modelId="{63DB3628-D1A0-4845-A32B-77F1C410F318}" type="pres">
      <dgm:prSet presAssocID="{FA41ACC4-861F-4AC8-94DD-2F98F98D2542}" presName="connectorText" presStyleLbl="sibTrans2D1" presStyleIdx="2" presStyleCnt="7"/>
      <dgm:spPr/>
      <dgm:t>
        <a:bodyPr/>
        <a:lstStyle/>
        <a:p>
          <a:endParaRPr lang="es-ES"/>
        </a:p>
      </dgm:t>
    </dgm:pt>
    <dgm:pt modelId="{A54BDE91-3D77-48EB-9185-54F0914758BA}" type="pres">
      <dgm:prSet presAssocID="{B75ED9DC-2B8F-4C6B-AA51-84181FB35F2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C37597-25DC-4404-A7F5-90F126A8E628}" type="pres">
      <dgm:prSet presAssocID="{225043B8-D55D-4BD5-BB45-21D82A7DBCFC}" presName="sibTrans" presStyleLbl="sibTrans2D1" presStyleIdx="3" presStyleCnt="7"/>
      <dgm:spPr/>
      <dgm:t>
        <a:bodyPr/>
        <a:lstStyle/>
        <a:p>
          <a:endParaRPr lang="es-ES"/>
        </a:p>
      </dgm:t>
    </dgm:pt>
    <dgm:pt modelId="{E74E0849-A41F-403C-A219-B48DD9D24C26}" type="pres">
      <dgm:prSet presAssocID="{225043B8-D55D-4BD5-BB45-21D82A7DBCFC}" presName="connectorText" presStyleLbl="sibTrans2D1" presStyleIdx="3" presStyleCnt="7"/>
      <dgm:spPr/>
      <dgm:t>
        <a:bodyPr/>
        <a:lstStyle/>
        <a:p>
          <a:endParaRPr lang="es-ES"/>
        </a:p>
      </dgm:t>
    </dgm:pt>
    <dgm:pt modelId="{A5F9C66B-2B38-45DC-B2F2-590A20A69F13}" type="pres">
      <dgm:prSet presAssocID="{DA1DD448-507A-4877-828C-DF6262132CF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3DE9F9-16C3-4725-AB62-A4C2345375FF}" type="pres">
      <dgm:prSet presAssocID="{7570C096-99A6-4626-916E-40A853C8C59C}" presName="sibTrans" presStyleLbl="sibTrans2D1" presStyleIdx="4" presStyleCnt="7"/>
      <dgm:spPr/>
      <dgm:t>
        <a:bodyPr/>
        <a:lstStyle/>
        <a:p>
          <a:endParaRPr lang="es-ES"/>
        </a:p>
      </dgm:t>
    </dgm:pt>
    <dgm:pt modelId="{6FB8EE78-1FFF-42DA-BA05-7C409B40D72B}" type="pres">
      <dgm:prSet presAssocID="{7570C096-99A6-4626-916E-40A853C8C59C}" presName="connectorText" presStyleLbl="sibTrans2D1" presStyleIdx="4" presStyleCnt="7"/>
      <dgm:spPr/>
      <dgm:t>
        <a:bodyPr/>
        <a:lstStyle/>
        <a:p>
          <a:endParaRPr lang="es-ES"/>
        </a:p>
      </dgm:t>
    </dgm:pt>
    <dgm:pt modelId="{C6AF3255-3C43-469F-95A7-C45032CB1E79}" type="pres">
      <dgm:prSet presAssocID="{A0CCBE76-E44E-4823-8BF8-B443781649A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FF1E7F-7964-41BB-826F-49CF5F65C335}" type="pres">
      <dgm:prSet presAssocID="{3855D8E8-72D3-4BA9-9DB9-FF0F44AB2A3F}" presName="sibTrans" presStyleLbl="sibTrans2D1" presStyleIdx="5" presStyleCnt="7"/>
      <dgm:spPr/>
      <dgm:t>
        <a:bodyPr/>
        <a:lstStyle/>
        <a:p>
          <a:endParaRPr lang="es-ES"/>
        </a:p>
      </dgm:t>
    </dgm:pt>
    <dgm:pt modelId="{E9D7BA0C-0E97-4638-83D6-ED9260045699}" type="pres">
      <dgm:prSet presAssocID="{3855D8E8-72D3-4BA9-9DB9-FF0F44AB2A3F}" presName="connectorText" presStyleLbl="sibTrans2D1" presStyleIdx="5" presStyleCnt="7"/>
      <dgm:spPr/>
      <dgm:t>
        <a:bodyPr/>
        <a:lstStyle/>
        <a:p>
          <a:endParaRPr lang="es-ES"/>
        </a:p>
      </dgm:t>
    </dgm:pt>
    <dgm:pt modelId="{9407BFD2-C9D0-49FB-BF44-D3AB8E20C8BA}" type="pres">
      <dgm:prSet presAssocID="{6E98DA89-79D7-47F5-BF73-668DD74CA03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835658-FE91-4234-AA4D-901065B5A4A6}" type="pres">
      <dgm:prSet presAssocID="{9A91C982-8C07-491B-A0B8-AC04FE0ABD1B}" presName="sibTrans" presStyleLbl="sibTrans2D1" presStyleIdx="6" presStyleCnt="7"/>
      <dgm:spPr/>
      <dgm:t>
        <a:bodyPr/>
        <a:lstStyle/>
        <a:p>
          <a:endParaRPr lang="es-ES"/>
        </a:p>
      </dgm:t>
    </dgm:pt>
    <dgm:pt modelId="{42C12761-6CA7-4780-9BE3-6320A78AA5C8}" type="pres">
      <dgm:prSet presAssocID="{9A91C982-8C07-491B-A0B8-AC04FE0ABD1B}" presName="connectorText" presStyleLbl="sibTrans2D1" presStyleIdx="6" presStyleCnt="7"/>
      <dgm:spPr/>
      <dgm:t>
        <a:bodyPr/>
        <a:lstStyle/>
        <a:p>
          <a:endParaRPr lang="es-ES"/>
        </a:p>
      </dgm:t>
    </dgm:pt>
  </dgm:ptLst>
  <dgm:cxnLst>
    <dgm:cxn modelId="{5D6F65A1-BB5D-4E53-949D-3C9E0E68CBCE}" type="presOf" srcId="{7570C096-99A6-4626-916E-40A853C8C59C}" destId="{833DE9F9-16C3-4725-AB62-A4C2345375FF}" srcOrd="0" destOrd="0" presId="urn:microsoft.com/office/officeart/2005/8/layout/cycle2"/>
    <dgm:cxn modelId="{637F0610-0FA0-400E-B354-94F46A1018C7}" type="presOf" srcId="{BC520FE8-DE41-4477-9885-72D5D6EA171B}" destId="{07E3BB2E-5A98-4C64-847F-0566CA23CEE8}" srcOrd="0" destOrd="0" presId="urn:microsoft.com/office/officeart/2005/8/layout/cycle2"/>
    <dgm:cxn modelId="{5EFE95EF-0AB2-49DD-81D9-3B22DC717109}" type="presOf" srcId="{E976968A-C4BB-4B9A-8508-870104001DF0}" destId="{685EE0EB-628C-4057-A463-82266701A25E}" srcOrd="0" destOrd="0" presId="urn:microsoft.com/office/officeart/2005/8/layout/cycle2"/>
    <dgm:cxn modelId="{C8A3E2D6-D04B-46C7-AFD1-F75AE73C9273}" type="presOf" srcId="{3855D8E8-72D3-4BA9-9DB9-FF0F44AB2A3F}" destId="{E9D7BA0C-0E97-4638-83D6-ED9260045699}" srcOrd="1" destOrd="0" presId="urn:microsoft.com/office/officeart/2005/8/layout/cycle2"/>
    <dgm:cxn modelId="{6F384750-D089-48F4-9F97-57340154F3F9}" type="presOf" srcId="{BC520FE8-DE41-4477-9885-72D5D6EA171B}" destId="{AAD67B93-E48A-421D-89E7-A1188DADF4F3}" srcOrd="1" destOrd="0" presId="urn:microsoft.com/office/officeart/2005/8/layout/cycle2"/>
    <dgm:cxn modelId="{DFA5D592-A0A6-4524-923E-70D35159BB4B}" srcId="{E976968A-C4BB-4B9A-8508-870104001DF0}" destId="{6E98DA89-79D7-47F5-BF73-668DD74CA03B}" srcOrd="6" destOrd="0" parTransId="{ACFCCCAF-C6C4-47A1-99CA-D9C13D99FE67}" sibTransId="{9A91C982-8C07-491B-A0B8-AC04FE0ABD1B}"/>
    <dgm:cxn modelId="{A89C9AE2-40D8-416D-ADC8-420386F0EF47}" type="presOf" srcId="{B75ED9DC-2B8F-4C6B-AA51-84181FB35F2E}" destId="{A54BDE91-3D77-48EB-9185-54F0914758BA}" srcOrd="0" destOrd="0" presId="urn:microsoft.com/office/officeart/2005/8/layout/cycle2"/>
    <dgm:cxn modelId="{550AF783-4699-4121-9D94-E2B147EE0959}" type="presOf" srcId="{DA1DD448-507A-4877-828C-DF6262132CF9}" destId="{A5F9C66B-2B38-45DC-B2F2-590A20A69F13}" srcOrd="0" destOrd="0" presId="urn:microsoft.com/office/officeart/2005/8/layout/cycle2"/>
    <dgm:cxn modelId="{2E7AD453-94DE-4CE3-9E9F-A997DBB534F6}" type="presOf" srcId="{225043B8-D55D-4BD5-BB45-21D82A7DBCFC}" destId="{E74E0849-A41F-403C-A219-B48DD9D24C26}" srcOrd="1" destOrd="0" presId="urn:microsoft.com/office/officeart/2005/8/layout/cycle2"/>
    <dgm:cxn modelId="{8B230EC7-71F7-46A4-887E-92EA1B63372E}" srcId="{E976968A-C4BB-4B9A-8508-870104001DF0}" destId="{B75ED9DC-2B8F-4C6B-AA51-84181FB35F2E}" srcOrd="3" destOrd="0" parTransId="{F6A65C12-9664-464B-866E-FE8782F28166}" sibTransId="{225043B8-D55D-4BD5-BB45-21D82A7DBCFC}"/>
    <dgm:cxn modelId="{96E19A47-EFDB-45F4-9487-152F454D518E}" type="presOf" srcId="{03E58282-D3EC-4133-9E32-1A08E7D5135C}" destId="{5F074A0C-C7CF-484C-B4F4-F139BFC9D68B}" srcOrd="0" destOrd="0" presId="urn:microsoft.com/office/officeart/2005/8/layout/cycle2"/>
    <dgm:cxn modelId="{29D1B9D3-FFE5-439F-A684-8CA46E6628DA}" type="presOf" srcId="{7950BF97-2926-41A4-99DF-D2AD5B4DF465}" destId="{5BEFFBB8-5412-4C58-BB7F-0E060E751810}" srcOrd="0" destOrd="0" presId="urn:microsoft.com/office/officeart/2005/8/layout/cycle2"/>
    <dgm:cxn modelId="{2A6490FF-E3E4-4A73-9A8C-6A4E75198017}" type="presOf" srcId="{225043B8-D55D-4BD5-BB45-21D82A7DBCFC}" destId="{34C37597-25DC-4404-A7F5-90F126A8E628}" srcOrd="0" destOrd="0" presId="urn:microsoft.com/office/officeart/2005/8/layout/cycle2"/>
    <dgm:cxn modelId="{C4DA7D18-37B0-4CE0-9D2E-B850609AE34B}" type="presOf" srcId="{FA41ACC4-861F-4AC8-94DD-2F98F98D2542}" destId="{04E9E5BC-762A-4F58-BB8A-20B334A91122}" srcOrd="0" destOrd="0" presId="urn:microsoft.com/office/officeart/2005/8/layout/cycle2"/>
    <dgm:cxn modelId="{C82BAEC7-601F-4AF7-83ED-C34EC4A158DF}" type="presOf" srcId="{6E98DA89-79D7-47F5-BF73-668DD74CA03B}" destId="{9407BFD2-C9D0-49FB-BF44-D3AB8E20C8BA}" srcOrd="0" destOrd="0" presId="urn:microsoft.com/office/officeart/2005/8/layout/cycle2"/>
    <dgm:cxn modelId="{4B1289F1-5FB1-4402-988C-7E482D8CB95B}" type="presOf" srcId="{8C955B26-466F-4EEC-A4DF-1FA595655F49}" destId="{1B948A04-8C5D-4315-9902-380E23D45AC9}" srcOrd="1" destOrd="0" presId="urn:microsoft.com/office/officeart/2005/8/layout/cycle2"/>
    <dgm:cxn modelId="{E9544D87-0F81-413A-8451-C9F85512C7A9}" srcId="{E976968A-C4BB-4B9A-8508-870104001DF0}" destId="{03E58282-D3EC-4133-9E32-1A08E7D5135C}" srcOrd="1" destOrd="0" parTransId="{CD72EDB9-301A-42DA-BA75-4D66700AE671}" sibTransId="{8C955B26-466F-4EEC-A4DF-1FA595655F49}"/>
    <dgm:cxn modelId="{21F8C9F6-7F42-4861-9E38-E417E2446BB4}" srcId="{E976968A-C4BB-4B9A-8508-870104001DF0}" destId="{A0CCBE76-E44E-4823-8BF8-B443781649A4}" srcOrd="5" destOrd="0" parTransId="{4455F942-C8D4-4A32-B768-13BC56B1253C}" sibTransId="{3855D8E8-72D3-4BA9-9DB9-FF0F44AB2A3F}"/>
    <dgm:cxn modelId="{DEA347F7-2F6A-4F36-80CE-736A6B6B4BE3}" type="presOf" srcId="{9A91C982-8C07-491B-A0B8-AC04FE0ABD1B}" destId="{8A835658-FE91-4234-AA4D-901065B5A4A6}" srcOrd="0" destOrd="0" presId="urn:microsoft.com/office/officeart/2005/8/layout/cycle2"/>
    <dgm:cxn modelId="{E6B0029D-3B02-4A6A-814D-96907FA5AB66}" type="presOf" srcId="{8C955B26-466F-4EEC-A4DF-1FA595655F49}" destId="{6E7DAB6A-A3BF-42BA-A017-976BD3404FE0}" srcOrd="0" destOrd="0" presId="urn:microsoft.com/office/officeart/2005/8/layout/cycle2"/>
    <dgm:cxn modelId="{A8418014-F738-4B08-BEDA-E6BC4AC7E5B5}" type="presOf" srcId="{3855D8E8-72D3-4BA9-9DB9-FF0F44AB2A3F}" destId="{00FF1E7F-7964-41BB-826F-49CF5F65C335}" srcOrd="0" destOrd="0" presId="urn:microsoft.com/office/officeart/2005/8/layout/cycle2"/>
    <dgm:cxn modelId="{2D0EF858-AF11-4EE2-BFAC-17331AE3F3FB}" srcId="{E976968A-C4BB-4B9A-8508-870104001DF0}" destId="{DA1DD448-507A-4877-828C-DF6262132CF9}" srcOrd="4" destOrd="0" parTransId="{79E150D5-E7C6-4D97-AAE2-87B9468F4124}" sibTransId="{7570C096-99A6-4626-916E-40A853C8C59C}"/>
    <dgm:cxn modelId="{8B1AD8A8-2C3F-4B5C-9A1E-AA896A712F3B}" type="presOf" srcId="{9A91C982-8C07-491B-A0B8-AC04FE0ABD1B}" destId="{42C12761-6CA7-4780-9BE3-6320A78AA5C8}" srcOrd="1" destOrd="0" presId="urn:microsoft.com/office/officeart/2005/8/layout/cycle2"/>
    <dgm:cxn modelId="{529CF7BE-057F-4DC1-AC3B-6C8A575BCA0A}" type="presOf" srcId="{4115C97A-C50B-4172-B217-6E7D036903D2}" destId="{FEA7BEC4-0864-47D8-A90E-7C66E5F07293}" srcOrd="0" destOrd="0" presId="urn:microsoft.com/office/officeart/2005/8/layout/cycle2"/>
    <dgm:cxn modelId="{485C66EF-6AF3-4002-8C71-B9B2E10C970B}" type="presOf" srcId="{7570C096-99A6-4626-916E-40A853C8C59C}" destId="{6FB8EE78-1FFF-42DA-BA05-7C409B40D72B}" srcOrd="1" destOrd="0" presId="urn:microsoft.com/office/officeart/2005/8/layout/cycle2"/>
    <dgm:cxn modelId="{49D41719-2A28-481B-89D0-41CC7097D0CF}" type="presOf" srcId="{A0CCBE76-E44E-4823-8BF8-B443781649A4}" destId="{C6AF3255-3C43-469F-95A7-C45032CB1E79}" srcOrd="0" destOrd="0" presId="urn:microsoft.com/office/officeart/2005/8/layout/cycle2"/>
    <dgm:cxn modelId="{5B2D42C0-9968-4505-98DC-0457AAC2540C}" srcId="{E976968A-C4BB-4B9A-8508-870104001DF0}" destId="{7950BF97-2926-41A4-99DF-D2AD5B4DF465}" srcOrd="2" destOrd="0" parTransId="{ED70ED2D-4DED-48A7-9E32-7C39943C10F3}" sibTransId="{FA41ACC4-861F-4AC8-94DD-2F98F98D2542}"/>
    <dgm:cxn modelId="{BBA92030-802E-4DF8-8CC4-437CB82B7698}" type="presOf" srcId="{FA41ACC4-861F-4AC8-94DD-2F98F98D2542}" destId="{63DB3628-D1A0-4845-A32B-77F1C410F318}" srcOrd="1" destOrd="0" presId="urn:microsoft.com/office/officeart/2005/8/layout/cycle2"/>
    <dgm:cxn modelId="{C8D32705-1D33-4049-9D68-E9346AA9C375}" srcId="{E976968A-C4BB-4B9A-8508-870104001DF0}" destId="{4115C97A-C50B-4172-B217-6E7D036903D2}" srcOrd="0" destOrd="0" parTransId="{2F4DB1C6-92B0-44A9-8FC6-DE46763BE6F7}" sibTransId="{BC520FE8-DE41-4477-9885-72D5D6EA171B}"/>
    <dgm:cxn modelId="{0F31393A-21E3-4F4F-9D84-C7E03AE2030A}" type="presParOf" srcId="{685EE0EB-628C-4057-A463-82266701A25E}" destId="{FEA7BEC4-0864-47D8-A90E-7C66E5F07293}" srcOrd="0" destOrd="0" presId="urn:microsoft.com/office/officeart/2005/8/layout/cycle2"/>
    <dgm:cxn modelId="{0EA8D183-C4E9-48A9-8193-2BEC781EC48C}" type="presParOf" srcId="{685EE0EB-628C-4057-A463-82266701A25E}" destId="{07E3BB2E-5A98-4C64-847F-0566CA23CEE8}" srcOrd="1" destOrd="0" presId="urn:microsoft.com/office/officeart/2005/8/layout/cycle2"/>
    <dgm:cxn modelId="{F00D2EFD-F928-4A56-B43F-E8885EC51962}" type="presParOf" srcId="{07E3BB2E-5A98-4C64-847F-0566CA23CEE8}" destId="{AAD67B93-E48A-421D-89E7-A1188DADF4F3}" srcOrd="0" destOrd="0" presId="urn:microsoft.com/office/officeart/2005/8/layout/cycle2"/>
    <dgm:cxn modelId="{5B648FFA-1A68-40F3-BE0F-BDE5B59CDD9B}" type="presParOf" srcId="{685EE0EB-628C-4057-A463-82266701A25E}" destId="{5F074A0C-C7CF-484C-B4F4-F139BFC9D68B}" srcOrd="2" destOrd="0" presId="urn:microsoft.com/office/officeart/2005/8/layout/cycle2"/>
    <dgm:cxn modelId="{43405986-4747-4C67-B941-76B9713AC36E}" type="presParOf" srcId="{685EE0EB-628C-4057-A463-82266701A25E}" destId="{6E7DAB6A-A3BF-42BA-A017-976BD3404FE0}" srcOrd="3" destOrd="0" presId="urn:microsoft.com/office/officeart/2005/8/layout/cycle2"/>
    <dgm:cxn modelId="{29D58156-5815-4D96-ABDC-EEBDEFC633FD}" type="presParOf" srcId="{6E7DAB6A-A3BF-42BA-A017-976BD3404FE0}" destId="{1B948A04-8C5D-4315-9902-380E23D45AC9}" srcOrd="0" destOrd="0" presId="urn:microsoft.com/office/officeart/2005/8/layout/cycle2"/>
    <dgm:cxn modelId="{B37B3550-8BCC-4146-933B-8C3A3F58062C}" type="presParOf" srcId="{685EE0EB-628C-4057-A463-82266701A25E}" destId="{5BEFFBB8-5412-4C58-BB7F-0E060E751810}" srcOrd="4" destOrd="0" presId="urn:microsoft.com/office/officeart/2005/8/layout/cycle2"/>
    <dgm:cxn modelId="{8FA32795-DCE9-4FE9-A4FE-F8F7C776EB38}" type="presParOf" srcId="{685EE0EB-628C-4057-A463-82266701A25E}" destId="{04E9E5BC-762A-4F58-BB8A-20B334A91122}" srcOrd="5" destOrd="0" presId="urn:microsoft.com/office/officeart/2005/8/layout/cycle2"/>
    <dgm:cxn modelId="{5DB80508-25DF-411B-B1FC-02B014B89E3A}" type="presParOf" srcId="{04E9E5BC-762A-4F58-BB8A-20B334A91122}" destId="{63DB3628-D1A0-4845-A32B-77F1C410F318}" srcOrd="0" destOrd="0" presId="urn:microsoft.com/office/officeart/2005/8/layout/cycle2"/>
    <dgm:cxn modelId="{BD1836B3-7017-40C9-ACDE-01219364C1FE}" type="presParOf" srcId="{685EE0EB-628C-4057-A463-82266701A25E}" destId="{A54BDE91-3D77-48EB-9185-54F0914758BA}" srcOrd="6" destOrd="0" presId="urn:microsoft.com/office/officeart/2005/8/layout/cycle2"/>
    <dgm:cxn modelId="{DBF0B7D7-E3F2-4391-A08D-81A678FFAEE3}" type="presParOf" srcId="{685EE0EB-628C-4057-A463-82266701A25E}" destId="{34C37597-25DC-4404-A7F5-90F126A8E628}" srcOrd="7" destOrd="0" presId="urn:microsoft.com/office/officeart/2005/8/layout/cycle2"/>
    <dgm:cxn modelId="{B5830F40-9901-4C8D-A84A-FC3D887C66FD}" type="presParOf" srcId="{34C37597-25DC-4404-A7F5-90F126A8E628}" destId="{E74E0849-A41F-403C-A219-B48DD9D24C26}" srcOrd="0" destOrd="0" presId="urn:microsoft.com/office/officeart/2005/8/layout/cycle2"/>
    <dgm:cxn modelId="{A58A1189-98C5-46EE-92DA-100E87CCA461}" type="presParOf" srcId="{685EE0EB-628C-4057-A463-82266701A25E}" destId="{A5F9C66B-2B38-45DC-B2F2-590A20A69F13}" srcOrd="8" destOrd="0" presId="urn:microsoft.com/office/officeart/2005/8/layout/cycle2"/>
    <dgm:cxn modelId="{3DE88EC0-5743-4347-8317-75359DE75AAA}" type="presParOf" srcId="{685EE0EB-628C-4057-A463-82266701A25E}" destId="{833DE9F9-16C3-4725-AB62-A4C2345375FF}" srcOrd="9" destOrd="0" presId="urn:microsoft.com/office/officeart/2005/8/layout/cycle2"/>
    <dgm:cxn modelId="{3A8BC168-003D-4494-BF9F-DB9172685FAD}" type="presParOf" srcId="{833DE9F9-16C3-4725-AB62-A4C2345375FF}" destId="{6FB8EE78-1FFF-42DA-BA05-7C409B40D72B}" srcOrd="0" destOrd="0" presId="urn:microsoft.com/office/officeart/2005/8/layout/cycle2"/>
    <dgm:cxn modelId="{423F88A4-65E9-437D-ABA1-D3D09FF09DC0}" type="presParOf" srcId="{685EE0EB-628C-4057-A463-82266701A25E}" destId="{C6AF3255-3C43-469F-95A7-C45032CB1E79}" srcOrd="10" destOrd="0" presId="urn:microsoft.com/office/officeart/2005/8/layout/cycle2"/>
    <dgm:cxn modelId="{FE324D55-630D-4CE1-92DC-2951756CDFA2}" type="presParOf" srcId="{685EE0EB-628C-4057-A463-82266701A25E}" destId="{00FF1E7F-7964-41BB-826F-49CF5F65C335}" srcOrd="11" destOrd="0" presId="urn:microsoft.com/office/officeart/2005/8/layout/cycle2"/>
    <dgm:cxn modelId="{BD3836DA-0B9F-46EA-91E0-B9924185FB31}" type="presParOf" srcId="{00FF1E7F-7964-41BB-826F-49CF5F65C335}" destId="{E9D7BA0C-0E97-4638-83D6-ED9260045699}" srcOrd="0" destOrd="0" presId="urn:microsoft.com/office/officeart/2005/8/layout/cycle2"/>
    <dgm:cxn modelId="{D72032AB-9DCA-42D7-8312-58B383B9F2F8}" type="presParOf" srcId="{685EE0EB-628C-4057-A463-82266701A25E}" destId="{9407BFD2-C9D0-49FB-BF44-D3AB8E20C8BA}" srcOrd="12" destOrd="0" presId="urn:microsoft.com/office/officeart/2005/8/layout/cycle2"/>
    <dgm:cxn modelId="{46232662-6A6F-4A0B-AD0C-836F8C1F4305}" type="presParOf" srcId="{685EE0EB-628C-4057-A463-82266701A25E}" destId="{8A835658-FE91-4234-AA4D-901065B5A4A6}" srcOrd="13" destOrd="0" presId="urn:microsoft.com/office/officeart/2005/8/layout/cycle2"/>
    <dgm:cxn modelId="{A9BB529F-1359-426C-AA0C-CAF269B9DD48}" type="presParOf" srcId="{8A835658-FE91-4234-AA4D-901065B5A4A6}" destId="{42C12761-6CA7-4780-9BE3-6320A78AA5C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C14A9-6093-445D-872F-48F6887357FC}">
      <dsp:nvSpPr>
        <dsp:cNvPr id="0" name=""/>
        <dsp:cNvSpPr/>
      </dsp:nvSpPr>
      <dsp:spPr>
        <a:xfrm rot="10800000">
          <a:off x="1562536" y="22074"/>
          <a:ext cx="5264279" cy="49927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40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C10.- Elaboración de Alimentos</a:t>
          </a:r>
          <a:endParaRPr lang="es-ES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87354" y="22074"/>
        <a:ext cx="5139461" cy="499272"/>
      </dsp:txXfrm>
    </dsp:sp>
    <dsp:sp modelId="{44B926C5-DE41-4A24-9124-1369539DC47F}">
      <dsp:nvSpPr>
        <dsp:cNvPr id="0" name=""/>
        <dsp:cNvSpPr/>
      </dsp:nvSpPr>
      <dsp:spPr>
        <a:xfrm>
          <a:off x="1127875" y="217"/>
          <a:ext cx="792358" cy="79235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946CF-C0F0-45DD-AD84-CD3C1DC60FEA}">
      <dsp:nvSpPr>
        <dsp:cNvPr id="0" name=""/>
        <dsp:cNvSpPr/>
      </dsp:nvSpPr>
      <dsp:spPr>
        <a:xfrm rot="10800000">
          <a:off x="1562536" y="1259928"/>
          <a:ext cx="5264279" cy="469797"/>
        </a:xfrm>
        <a:prstGeom prst="homePlate">
          <a:avLst/>
        </a:prstGeom>
        <a:solidFill>
          <a:schemeClr val="accent2">
            <a:hueOff val="838775"/>
            <a:satOff val="-7923"/>
            <a:lumOff val="-823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40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C11.- Elaboración de Bebidas</a:t>
          </a:r>
          <a:endParaRPr lang="es-ES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79985" y="1259928"/>
        <a:ext cx="5146830" cy="469797"/>
      </dsp:txXfrm>
    </dsp:sp>
    <dsp:sp modelId="{3D24EC68-FBB1-42E5-9B77-07595BFB34BD}">
      <dsp:nvSpPr>
        <dsp:cNvPr id="0" name=""/>
        <dsp:cNvSpPr/>
      </dsp:nvSpPr>
      <dsp:spPr>
        <a:xfrm>
          <a:off x="1127875" y="990665"/>
          <a:ext cx="792358" cy="792358"/>
        </a:xfrm>
        <a:prstGeom prst="ellipse">
          <a:avLst/>
        </a:prstGeom>
        <a:solidFill>
          <a:schemeClr val="accent2">
            <a:tint val="50000"/>
            <a:hueOff val="883881"/>
            <a:satOff val="-12742"/>
            <a:lumOff val="-1775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08973-8524-4C52-8EF8-396ED710D17D}">
      <dsp:nvSpPr>
        <dsp:cNvPr id="0" name=""/>
        <dsp:cNvSpPr/>
      </dsp:nvSpPr>
      <dsp:spPr>
        <a:xfrm>
          <a:off x="0" y="354424"/>
          <a:ext cx="930365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B41C8-A10E-43FE-BE0C-0CE25C48611D}">
      <dsp:nvSpPr>
        <dsp:cNvPr id="0" name=""/>
        <dsp:cNvSpPr/>
      </dsp:nvSpPr>
      <dsp:spPr>
        <a:xfrm>
          <a:off x="465182" y="29703"/>
          <a:ext cx="8312306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159" tIns="0" rIns="24615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 puntos críticos del sector de alimentos vs 11 puntos críticos del sector de bebidas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496885" y="61406"/>
        <a:ext cx="8248900" cy="586034"/>
      </dsp:txXfrm>
    </dsp:sp>
    <dsp:sp modelId="{DFB46D01-B9E2-4439-915D-12D659A8185F}">
      <dsp:nvSpPr>
        <dsp:cNvPr id="0" name=""/>
        <dsp:cNvSpPr/>
      </dsp:nvSpPr>
      <dsp:spPr>
        <a:xfrm>
          <a:off x="0" y="1352343"/>
          <a:ext cx="930365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838775"/>
              <a:satOff val="-7923"/>
              <a:lumOff val="-82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0E30D-760D-4E5B-AF3C-A83F078C7412}">
      <dsp:nvSpPr>
        <dsp:cNvPr id="0" name=""/>
        <dsp:cNvSpPr/>
      </dsp:nvSpPr>
      <dsp:spPr>
        <a:xfrm>
          <a:off x="465182" y="1027624"/>
          <a:ext cx="8312306" cy="649440"/>
        </a:xfrm>
        <a:prstGeom prst="roundRect">
          <a:avLst/>
        </a:prstGeom>
        <a:solidFill>
          <a:schemeClr val="accent2">
            <a:hueOff val="838775"/>
            <a:satOff val="-7923"/>
            <a:lumOff val="-823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159" tIns="0" rIns="24615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Mayor puntos críticos en las pequeñas y microempresas</a:t>
          </a:r>
          <a:endParaRPr lang="es-ES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6885" y="1059327"/>
        <a:ext cx="8248900" cy="5860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7677A-17C4-4C20-9F49-0DE2DA4A1C8C}">
      <dsp:nvSpPr>
        <dsp:cNvPr id="0" name=""/>
        <dsp:cNvSpPr/>
      </dsp:nvSpPr>
      <dsp:spPr>
        <a:xfrm>
          <a:off x="1187" y="0"/>
          <a:ext cx="3088072" cy="541866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Álvarez &amp; Crespi </a:t>
          </a:r>
          <a:r>
            <a:rPr lang="es-ES" sz="2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(2011)</a:t>
          </a:r>
          <a:r>
            <a:rPr lang="es-EC" sz="2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y Tello </a:t>
          </a:r>
          <a:r>
            <a:rPr lang="es-ES" sz="2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(2017)</a:t>
          </a:r>
          <a:endParaRPr lang="es-E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7" y="0"/>
        <a:ext cx="3088072" cy="1625600"/>
      </dsp:txXfrm>
    </dsp:sp>
    <dsp:sp modelId="{036C9033-7E1F-4BDF-996B-337A492B3615}">
      <dsp:nvSpPr>
        <dsp:cNvPr id="0" name=""/>
        <dsp:cNvSpPr/>
      </dsp:nvSpPr>
      <dsp:spPr>
        <a:xfrm>
          <a:off x="309994" y="1627187"/>
          <a:ext cx="2470458" cy="1633802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 limitante para innovar es la incertidumbre</a:t>
          </a:r>
          <a:endParaRPr lang="es-E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846" y="1675039"/>
        <a:ext cx="2374754" cy="1538098"/>
      </dsp:txXfrm>
    </dsp:sp>
    <dsp:sp modelId="{75BB7980-79FE-4FC6-95C6-7AAAFE09638C}">
      <dsp:nvSpPr>
        <dsp:cNvPr id="0" name=""/>
        <dsp:cNvSpPr/>
      </dsp:nvSpPr>
      <dsp:spPr>
        <a:xfrm>
          <a:off x="309994" y="3512343"/>
          <a:ext cx="2470458" cy="1633802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66321"/>
            <a:satOff val="360"/>
            <a:lumOff val="5706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Los altos directivos tomaron el riesgo de realizar innovaciones, unas  con éxito y otras con fracaso</a:t>
          </a:r>
          <a:endParaRPr lang="es-E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846" y="3560195"/>
        <a:ext cx="2374754" cy="1538098"/>
      </dsp:txXfrm>
    </dsp:sp>
    <dsp:sp modelId="{0F82EC4E-A96B-400C-AB11-5789075B8E2E}">
      <dsp:nvSpPr>
        <dsp:cNvPr id="0" name=""/>
        <dsp:cNvSpPr/>
      </dsp:nvSpPr>
      <dsp:spPr>
        <a:xfrm>
          <a:off x="3320865" y="0"/>
          <a:ext cx="3088072" cy="541866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Alianza para el Emprendimiento e Innovación </a:t>
          </a:r>
          <a:r>
            <a:rPr lang="es-ES" sz="2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(2017)</a:t>
          </a:r>
          <a:r>
            <a:rPr lang="es-EC" sz="2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y Heredia  et al. (2008)</a:t>
          </a:r>
          <a:endParaRPr lang="es-E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0865" y="0"/>
        <a:ext cx="3088072" cy="1625600"/>
      </dsp:txXfrm>
    </dsp:sp>
    <dsp:sp modelId="{4F42D039-000F-47FE-AB6A-4A5AA3CE6C00}">
      <dsp:nvSpPr>
        <dsp:cNvPr id="0" name=""/>
        <dsp:cNvSpPr/>
      </dsp:nvSpPr>
      <dsp:spPr>
        <a:xfrm>
          <a:off x="3629672" y="1627187"/>
          <a:ext cx="2470458" cy="1633802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132642"/>
            <a:satOff val="720"/>
            <a:lumOff val="1141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Hay bajo interés de las empresas en capacitar a sus empleados en temas de I+D+i </a:t>
          </a:r>
          <a:endParaRPr lang="es-E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77524" y="1675039"/>
        <a:ext cx="2374754" cy="1538098"/>
      </dsp:txXfrm>
    </dsp:sp>
    <dsp:sp modelId="{ACC26B1A-CBFA-46E8-B43A-F3BD4B9131D3}">
      <dsp:nvSpPr>
        <dsp:cNvPr id="0" name=""/>
        <dsp:cNvSpPr/>
      </dsp:nvSpPr>
      <dsp:spPr>
        <a:xfrm>
          <a:off x="3629672" y="3512343"/>
          <a:ext cx="2470458" cy="1633802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198963"/>
            <a:satOff val="1079"/>
            <a:lumOff val="17119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Gran parte de pequeñas y microempresas no han invertido en su talento humano y hay pocos proyectos de innovación </a:t>
          </a:r>
          <a:endParaRPr lang="es-E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77524" y="3560195"/>
        <a:ext cx="2374754" cy="1538098"/>
      </dsp:txXfrm>
    </dsp:sp>
    <dsp:sp modelId="{8470FEB1-A3D3-4769-B238-AD3AEA98EBD8}">
      <dsp:nvSpPr>
        <dsp:cNvPr id="0" name=""/>
        <dsp:cNvSpPr/>
      </dsp:nvSpPr>
      <dsp:spPr>
        <a:xfrm>
          <a:off x="6640543" y="0"/>
          <a:ext cx="3088072" cy="541866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Ortega et al. </a:t>
          </a:r>
          <a:r>
            <a:rPr lang="es-ES" sz="2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(2017)</a:t>
          </a:r>
          <a:r>
            <a:rPr lang="es-EC" sz="2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40543" y="0"/>
        <a:ext cx="3088072" cy="1625600"/>
      </dsp:txXfrm>
    </dsp:sp>
    <dsp:sp modelId="{9DDD1324-2666-4BDC-B059-D50BBE9D2685}">
      <dsp:nvSpPr>
        <dsp:cNvPr id="0" name=""/>
        <dsp:cNvSpPr/>
      </dsp:nvSpPr>
      <dsp:spPr>
        <a:xfrm>
          <a:off x="6949350" y="1627187"/>
          <a:ext cx="2470458" cy="1633802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265284"/>
            <a:satOff val="1439"/>
            <a:lumOff val="22826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Hay escasa tecnología en este sector, por lo cual las empresas no pueden innovar</a:t>
          </a:r>
          <a:endParaRPr lang="es-E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97202" y="1675039"/>
        <a:ext cx="2374754" cy="1538098"/>
      </dsp:txXfrm>
    </dsp:sp>
    <dsp:sp modelId="{3BBDE5A2-C2F6-46C2-B475-324B15100DC8}">
      <dsp:nvSpPr>
        <dsp:cNvPr id="0" name=""/>
        <dsp:cNvSpPr/>
      </dsp:nvSpPr>
      <dsp:spPr>
        <a:xfrm>
          <a:off x="6949350" y="3512343"/>
          <a:ext cx="2470458" cy="1633802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331605"/>
            <a:satOff val="1799"/>
            <a:lumOff val="2853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Ecuador es un país lleno de recursos naturales, los cuales  han permitido crear productos novedosos con potencial de crecimiento y desarrollo </a:t>
          </a:r>
          <a:endParaRPr lang="es-E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97202" y="3560195"/>
        <a:ext cx="2374754" cy="15380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DF63A-F86B-45F6-8C5C-1601E4FEB438}">
      <dsp:nvSpPr>
        <dsp:cNvPr id="0" name=""/>
        <dsp:cNvSpPr/>
      </dsp:nvSpPr>
      <dsp:spPr>
        <a:xfrm>
          <a:off x="458056" y="122215"/>
          <a:ext cx="2013361" cy="21691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Los sectores estudiados son significativos dentro de la industria manufacturera, debido a que sus productos son de mayor consumo por parte de los ecuatorianos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7025" y="181184"/>
        <a:ext cx="1895423" cy="2051165"/>
      </dsp:txXfrm>
    </dsp:sp>
    <dsp:sp modelId="{7A022830-9E6B-4837-BE13-96B92F49FCBB}">
      <dsp:nvSpPr>
        <dsp:cNvPr id="0" name=""/>
        <dsp:cNvSpPr/>
      </dsp:nvSpPr>
      <dsp:spPr>
        <a:xfrm rot="114876">
          <a:off x="2648474" y="1003819"/>
          <a:ext cx="427071" cy="499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8510" y="1101542"/>
        <a:ext cx="298950" cy="299587"/>
      </dsp:txXfrm>
    </dsp:sp>
    <dsp:sp modelId="{BA526122-CE70-4BC1-BBFE-3521DDC4594C}">
      <dsp:nvSpPr>
        <dsp:cNvPr id="0" name=""/>
        <dsp:cNvSpPr/>
      </dsp:nvSpPr>
      <dsp:spPr>
        <a:xfrm>
          <a:off x="3276762" y="207054"/>
          <a:ext cx="2013361" cy="21878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El estudio de la innovación con el crecimiento y desarrollo se ha convertido en uno de los temas centrales para el incremento de la competitividad empresarial. 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5731" y="266023"/>
        <a:ext cx="1895423" cy="2069937"/>
      </dsp:txXfrm>
    </dsp:sp>
    <dsp:sp modelId="{F9D65F3A-7FF4-4BA7-B1D2-47C276C5C59B}">
      <dsp:nvSpPr>
        <dsp:cNvPr id="0" name=""/>
        <dsp:cNvSpPr/>
      </dsp:nvSpPr>
      <dsp:spPr>
        <a:xfrm>
          <a:off x="5418931" y="1051336"/>
          <a:ext cx="310307" cy="499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8931" y="1151199"/>
        <a:ext cx="217215" cy="299587"/>
      </dsp:txXfrm>
    </dsp:sp>
    <dsp:sp modelId="{1EF0FE16-BE20-4DA7-8C41-CB9F4A350E27}">
      <dsp:nvSpPr>
        <dsp:cNvPr id="0" name=""/>
        <dsp:cNvSpPr/>
      </dsp:nvSpPr>
      <dsp:spPr>
        <a:xfrm>
          <a:off x="5875610" y="191012"/>
          <a:ext cx="2013361" cy="22199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Para medir la actitud de los empresarios frente a las variables expuestas en la investigación, se diseñó un instrumento de recolección de datos en escala de Likert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4579" y="249981"/>
        <a:ext cx="1895423" cy="2102022"/>
      </dsp:txXfrm>
    </dsp:sp>
    <dsp:sp modelId="{8674BA76-E29E-4AFA-8756-4ED213082761}">
      <dsp:nvSpPr>
        <dsp:cNvPr id="0" name=""/>
        <dsp:cNvSpPr/>
      </dsp:nvSpPr>
      <dsp:spPr>
        <a:xfrm rot="21311783">
          <a:off x="8066147" y="1051336"/>
          <a:ext cx="426832" cy="499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66372" y="1156561"/>
        <a:ext cx="298782" cy="299587"/>
      </dsp:txXfrm>
    </dsp:sp>
    <dsp:sp modelId="{53BC7A0F-B3B1-4740-82F5-F4AF9948772F}">
      <dsp:nvSpPr>
        <dsp:cNvPr id="0" name=""/>
        <dsp:cNvSpPr/>
      </dsp:nvSpPr>
      <dsp:spPr>
        <a:xfrm>
          <a:off x="8694316" y="30593"/>
          <a:ext cx="2371881" cy="25407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Gran parte de las empresas del sector alimentos desarrollaron en mayor nivel la innovación de producto, seguido de la innovación de proceso, posterior a ella, la innovación de mercadotecnia y finalmente la innovación organizacional.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63786" y="100063"/>
        <a:ext cx="2232941" cy="2401858"/>
      </dsp:txXfrm>
    </dsp:sp>
    <dsp:sp modelId="{5A7FE5DC-46FA-409A-8F79-A48C7CABBE28}">
      <dsp:nvSpPr>
        <dsp:cNvPr id="0" name=""/>
        <dsp:cNvSpPr/>
      </dsp:nvSpPr>
      <dsp:spPr>
        <a:xfrm rot="5200548">
          <a:off x="9698248" y="2844594"/>
          <a:ext cx="572335" cy="499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830279" y="2808209"/>
        <a:ext cx="299587" cy="422541"/>
      </dsp:txXfrm>
    </dsp:sp>
    <dsp:sp modelId="{43B65935-AA66-4403-9184-9A71E1B3E6DF}">
      <dsp:nvSpPr>
        <dsp:cNvPr id="0" name=""/>
        <dsp:cNvSpPr/>
      </dsp:nvSpPr>
      <dsp:spPr>
        <a:xfrm>
          <a:off x="9052836" y="3649452"/>
          <a:ext cx="2013361" cy="1475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Mientras que, su crecimiento y desarrollo no fue el esperado, por ende, se ha encontrado en un nivel bajo.</a:t>
          </a:r>
          <a:endParaRPr lang="es-ES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96054" y="3692670"/>
        <a:ext cx="1926925" cy="1389144"/>
      </dsp:txXfrm>
    </dsp:sp>
    <dsp:sp modelId="{7B057672-0E6D-4ACB-BD8C-E4740034A810}">
      <dsp:nvSpPr>
        <dsp:cNvPr id="0" name=""/>
        <dsp:cNvSpPr/>
      </dsp:nvSpPr>
      <dsp:spPr>
        <a:xfrm rot="10800000">
          <a:off x="8448827" y="4137586"/>
          <a:ext cx="426832" cy="499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10800000">
        <a:off x="8576877" y="4237449"/>
        <a:ext cx="298782" cy="299587"/>
      </dsp:txXfrm>
    </dsp:sp>
    <dsp:sp modelId="{EACF8341-19BB-4CA9-9167-B2C2387E2B91}">
      <dsp:nvSpPr>
        <dsp:cNvPr id="0" name=""/>
        <dsp:cNvSpPr/>
      </dsp:nvSpPr>
      <dsp:spPr>
        <a:xfrm>
          <a:off x="5640651" y="3376736"/>
          <a:ext cx="2606840" cy="20210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Gran parte de empresas del sector bebidas desarrollaron en mayor nivel la innovación de producto como la de procesos, seguido de la innovación de mercadotecnia, y en menor nivel la innovación organizacional. 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99844" y="3435929"/>
        <a:ext cx="2488454" cy="1902626"/>
      </dsp:txXfrm>
    </dsp:sp>
    <dsp:sp modelId="{CA715D32-0B95-4D85-9A03-ED334D82C0B4}">
      <dsp:nvSpPr>
        <dsp:cNvPr id="0" name=""/>
        <dsp:cNvSpPr/>
      </dsp:nvSpPr>
      <dsp:spPr>
        <a:xfrm rot="10911828">
          <a:off x="5201454" y="4085931"/>
          <a:ext cx="310471" cy="499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294570" y="4187309"/>
        <a:ext cx="217330" cy="299587"/>
      </dsp:txXfrm>
    </dsp:sp>
    <dsp:sp modelId="{ADAEACAE-194F-4CAB-BE2D-424E50A75F2A}">
      <dsp:nvSpPr>
        <dsp:cNvPr id="0" name=""/>
        <dsp:cNvSpPr/>
      </dsp:nvSpPr>
      <dsp:spPr>
        <a:xfrm>
          <a:off x="3041803" y="3562584"/>
          <a:ext cx="2013361" cy="14608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Por otro lado, el crecimiento y desarrollo no se ha visto afectado, de tal forma que se ubicó en un nivel medio.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4590" y="3605371"/>
        <a:ext cx="1927787" cy="1375293"/>
      </dsp:txXfrm>
    </dsp:sp>
    <dsp:sp modelId="{A49CFFD9-53BF-4610-B94E-5856101185FB}">
      <dsp:nvSpPr>
        <dsp:cNvPr id="0" name=""/>
        <dsp:cNvSpPr/>
      </dsp:nvSpPr>
      <dsp:spPr>
        <a:xfrm rot="10802508">
          <a:off x="2465413" y="4042354"/>
          <a:ext cx="407315" cy="499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10800000">
        <a:off x="2587607" y="4142262"/>
        <a:ext cx="285121" cy="299587"/>
      </dsp:txXfrm>
    </dsp:sp>
    <dsp:sp modelId="{00FD97DC-9234-42B8-A649-D8ECEBCE91F0}">
      <dsp:nvSpPr>
        <dsp:cNvPr id="0" name=""/>
        <dsp:cNvSpPr/>
      </dsp:nvSpPr>
      <dsp:spPr>
        <a:xfrm>
          <a:off x="259921" y="3482371"/>
          <a:ext cx="2013361" cy="16172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Realizando el análisis de FCE se determinó que el sector de alimentos presentó 24 puntos críticos y el de bebidas 11.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288" y="3529738"/>
        <a:ext cx="1918627" cy="152249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C0D7E-14BF-4C91-ADEA-1156AE9968D6}">
      <dsp:nvSpPr>
        <dsp:cNvPr id="0" name=""/>
        <dsp:cNvSpPr/>
      </dsp:nvSpPr>
      <dsp:spPr>
        <a:xfrm>
          <a:off x="37562" y="0"/>
          <a:ext cx="8694927" cy="9813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Profundizar por qué las innovaciones que realizan las MIPyMES en cuanto a la introducción de nuevos o mejorados productos, procesos o métodos organizacionales y de mercadotecnia, tienen bajo impacto en los mercados internacionales</a:t>
          </a:r>
          <a:endParaRPr lang="es-E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305" y="28743"/>
        <a:ext cx="7521165" cy="923856"/>
      </dsp:txXfrm>
    </dsp:sp>
    <dsp:sp modelId="{8421A10C-50E7-4BEC-9485-E48380095906}">
      <dsp:nvSpPr>
        <dsp:cNvPr id="0" name=""/>
        <dsp:cNvSpPr/>
      </dsp:nvSpPr>
      <dsp:spPr>
        <a:xfrm>
          <a:off x="649296" y="1117639"/>
          <a:ext cx="8694927" cy="9813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Ampliar la información en términos cuantitativos, sobre el nivel de inversión de cada tipo de innovación y determinar si los beneficios son significativos para el crecimiento y desarrollo de la empresa y del país. </a:t>
          </a:r>
          <a:endParaRPr lang="es-E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8039" y="1146382"/>
        <a:ext cx="7350272" cy="923856"/>
      </dsp:txXfrm>
    </dsp:sp>
    <dsp:sp modelId="{B4D0515E-0E92-494D-893C-9897FD7DE246}">
      <dsp:nvSpPr>
        <dsp:cNvPr id="0" name=""/>
        <dsp:cNvSpPr/>
      </dsp:nvSpPr>
      <dsp:spPr>
        <a:xfrm>
          <a:off x="1298593" y="2235279"/>
          <a:ext cx="8694927" cy="9813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Analizar la cultura organizacional, considerando la actitud que toma el empresario frente a la innovación.</a:t>
          </a:r>
          <a:endParaRPr lang="es-E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7336" y="2264022"/>
        <a:ext cx="7350272" cy="923856"/>
      </dsp:txXfrm>
    </dsp:sp>
    <dsp:sp modelId="{1AFDF92D-3696-4F4E-BDEF-61E749FC8996}">
      <dsp:nvSpPr>
        <dsp:cNvPr id="0" name=""/>
        <dsp:cNvSpPr/>
      </dsp:nvSpPr>
      <dsp:spPr>
        <a:xfrm>
          <a:off x="1947889" y="3352918"/>
          <a:ext cx="8694927" cy="9813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Las estrategias desarrolladas en el capítulo IV, pueden ser consideradas como tema central de nuevos proyectos de investigación donde sean estudiadas de manera individual. </a:t>
          </a:r>
          <a:endParaRPr lang="es-E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76632" y="3381661"/>
        <a:ext cx="7350272" cy="923856"/>
      </dsp:txXfrm>
    </dsp:sp>
    <dsp:sp modelId="{FB95EF14-5AC2-4C1E-8D65-A303B3A83997}">
      <dsp:nvSpPr>
        <dsp:cNvPr id="0" name=""/>
        <dsp:cNvSpPr/>
      </dsp:nvSpPr>
      <dsp:spPr>
        <a:xfrm>
          <a:off x="2597186" y="4470558"/>
          <a:ext cx="8694927" cy="9813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Indagar sobre los principales obstáculos que impiden innovar en las empresas, complementando con la realización de planes de acción para reducir el impacto de los mismos y generar ventajas competitivas en el sector. </a:t>
          </a:r>
          <a:endParaRPr lang="es-E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25929" y="4499301"/>
        <a:ext cx="7350272" cy="923856"/>
      </dsp:txXfrm>
    </dsp:sp>
    <dsp:sp modelId="{B974B52D-E4A3-4375-A7FE-1A61A695CC0F}">
      <dsp:nvSpPr>
        <dsp:cNvPr id="0" name=""/>
        <dsp:cNvSpPr/>
      </dsp:nvSpPr>
      <dsp:spPr>
        <a:xfrm>
          <a:off x="8057055" y="716924"/>
          <a:ext cx="637872" cy="63787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00576" y="716924"/>
        <a:ext cx="350830" cy="479999"/>
      </dsp:txXfrm>
    </dsp:sp>
    <dsp:sp modelId="{2532DD90-FEF6-46DE-B875-D03C21E196A8}">
      <dsp:nvSpPr>
        <dsp:cNvPr id="0" name=""/>
        <dsp:cNvSpPr/>
      </dsp:nvSpPr>
      <dsp:spPr>
        <a:xfrm>
          <a:off x="8706352" y="1834564"/>
          <a:ext cx="637872" cy="63787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49873" y="1834564"/>
        <a:ext cx="350830" cy="479999"/>
      </dsp:txXfrm>
    </dsp:sp>
    <dsp:sp modelId="{F0DCAC97-64E1-4389-8877-B25DA34B7662}">
      <dsp:nvSpPr>
        <dsp:cNvPr id="0" name=""/>
        <dsp:cNvSpPr/>
      </dsp:nvSpPr>
      <dsp:spPr>
        <a:xfrm>
          <a:off x="9355648" y="2935848"/>
          <a:ext cx="637872" cy="63787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99169" y="2935848"/>
        <a:ext cx="350830" cy="479999"/>
      </dsp:txXfrm>
    </dsp:sp>
    <dsp:sp modelId="{A8811C31-8042-4BDA-99A1-46DD282BE76B}">
      <dsp:nvSpPr>
        <dsp:cNvPr id="0" name=""/>
        <dsp:cNvSpPr/>
      </dsp:nvSpPr>
      <dsp:spPr>
        <a:xfrm>
          <a:off x="10004945" y="4064391"/>
          <a:ext cx="637872" cy="63787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48466" y="4064391"/>
        <a:ext cx="350830" cy="479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CCF11-76F4-4A61-BFB0-DC499F455686}">
      <dsp:nvSpPr>
        <dsp:cNvPr id="0" name=""/>
        <dsp:cNvSpPr/>
      </dsp:nvSpPr>
      <dsp:spPr>
        <a:xfrm>
          <a:off x="-4793763" y="-734726"/>
          <a:ext cx="5709721" cy="5709721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34925" cap="flat" cmpd="sng" algn="in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8241C-8828-4EEB-A793-7EF29582E9C9}">
      <dsp:nvSpPr>
        <dsp:cNvPr id="0" name=""/>
        <dsp:cNvSpPr/>
      </dsp:nvSpPr>
      <dsp:spPr>
        <a:xfrm>
          <a:off x="589094" y="424026"/>
          <a:ext cx="5144134" cy="848053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4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solidFill>
                <a:schemeClr val="tx1"/>
              </a:solidFill>
            </a:rPr>
            <a:t>Teoría de Joseph Schumpeter “Desarrollo económico y aporte de la innovación”</a:t>
          </a:r>
          <a:endParaRPr lang="es-ES" sz="2000" b="0" kern="1200" dirty="0">
            <a:solidFill>
              <a:schemeClr val="tx1"/>
            </a:solidFill>
          </a:endParaRPr>
        </a:p>
      </dsp:txBody>
      <dsp:txXfrm>
        <a:off x="589094" y="424026"/>
        <a:ext cx="5144134" cy="848053"/>
      </dsp:txXfrm>
    </dsp:sp>
    <dsp:sp modelId="{7DF0101F-E336-4C23-8FD4-CF0D2AB18F5E}">
      <dsp:nvSpPr>
        <dsp:cNvPr id="0" name=""/>
        <dsp:cNvSpPr/>
      </dsp:nvSpPr>
      <dsp:spPr>
        <a:xfrm>
          <a:off x="59060" y="318020"/>
          <a:ext cx="1060067" cy="1060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E4A10-81CE-40C0-8391-64487B500769}">
      <dsp:nvSpPr>
        <dsp:cNvPr id="0" name=""/>
        <dsp:cNvSpPr/>
      </dsp:nvSpPr>
      <dsp:spPr>
        <a:xfrm>
          <a:off x="897362" y="1696107"/>
          <a:ext cx="4835867" cy="848053"/>
        </a:xfrm>
        <a:prstGeom prst="rect">
          <a:avLst/>
        </a:prstGeom>
        <a:solidFill>
          <a:schemeClr val="accent3">
            <a:shade val="50000"/>
            <a:hueOff val="-269517"/>
            <a:satOff val="-1253"/>
            <a:lumOff val="29606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4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smtClean="0">
              <a:solidFill>
                <a:schemeClr val="tx1"/>
              </a:solidFill>
            </a:rPr>
            <a:t>Teoría de Everett Rogers “Difusión de las Innovaciones”</a:t>
          </a:r>
          <a:endParaRPr lang="es-ES" sz="2000" b="0" kern="1200" dirty="0">
            <a:solidFill>
              <a:schemeClr val="tx1"/>
            </a:solidFill>
          </a:endParaRPr>
        </a:p>
      </dsp:txBody>
      <dsp:txXfrm>
        <a:off x="897362" y="1696107"/>
        <a:ext cx="4835867" cy="848053"/>
      </dsp:txXfrm>
    </dsp:sp>
    <dsp:sp modelId="{5E1B928E-BF0C-4048-8ACF-B86C9BA7475E}">
      <dsp:nvSpPr>
        <dsp:cNvPr id="0" name=""/>
        <dsp:cNvSpPr/>
      </dsp:nvSpPr>
      <dsp:spPr>
        <a:xfrm>
          <a:off x="367328" y="1590100"/>
          <a:ext cx="1060067" cy="1060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shade val="50000"/>
              <a:hueOff val="-269517"/>
              <a:satOff val="-1253"/>
              <a:lumOff val="296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14301-B239-4198-8F72-8F647494BA55}">
      <dsp:nvSpPr>
        <dsp:cNvPr id="0" name=""/>
        <dsp:cNvSpPr/>
      </dsp:nvSpPr>
      <dsp:spPr>
        <a:xfrm>
          <a:off x="589094" y="2968188"/>
          <a:ext cx="5144134" cy="848053"/>
        </a:xfrm>
        <a:prstGeom prst="rect">
          <a:avLst/>
        </a:prstGeom>
        <a:solidFill>
          <a:schemeClr val="accent3">
            <a:shade val="50000"/>
            <a:hueOff val="-269517"/>
            <a:satOff val="-1253"/>
            <a:lumOff val="29606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4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solidFill>
                <a:schemeClr val="tx1"/>
              </a:solidFill>
            </a:rPr>
            <a:t>Teoría de Peter Drucker “Disciplina de la Innovación”</a:t>
          </a:r>
          <a:endParaRPr lang="es-ES" sz="2000" b="0" kern="1200" dirty="0">
            <a:solidFill>
              <a:schemeClr val="tx1"/>
            </a:solidFill>
          </a:endParaRPr>
        </a:p>
      </dsp:txBody>
      <dsp:txXfrm>
        <a:off x="589094" y="2968188"/>
        <a:ext cx="5144134" cy="848053"/>
      </dsp:txXfrm>
    </dsp:sp>
    <dsp:sp modelId="{8C12FA26-92F1-440D-BD77-F12F2C2FDF33}">
      <dsp:nvSpPr>
        <dsp:cNvPr id="0" name=""/>
        <dsp:cNvSpPr/>
      </dsp:nvSpPr>
      <dsp:spPr>
        <a:xfrm>
          <a:off x="59060" y="2862181"/>
          <a:ext cx="1060067" cy="1060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shade val="50000"/>
              <a:hueOff val="-269517"/>
              <a:satOff val="-1253"/>
              <a:lumOff val="296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CCF11-76F4-4A61-BFB0-DC499F455686}">
      <dsp:nvSpPr>
        <dsp:cNvPr id="0" name=""/>
        <dsp:cNvSpPr/>
      </dsp:nvSpPr>
      <dsp:spPr>
        <a:xfrm>
          <a:off x="-4084157" y="-631298"/>
          <a:ext cx="4901540" cy="4901540"/>
        </a:xfrm>
        <a:prstGeom prst="blockArc">
          <a:avLst>
            <a:gd name="adj1" fmla="val 18900000"/>
            <a:gd name="adj2" fmla="val 2700000"/>
            <a:gd name="adj3" fmla="val 441"/>
          </a:avLst>
        </a:prstGeom>
        <a:noFill/>
        <a:ln w="34925" cap="flat" cmpd="sng" algn="in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8241C-8828-4EEB-A793-7EF29582E9C9}">
      <dsp:nvSpPr>
        <dsp:cNvPr id="0" name=""/>
        <dsp:cNvSpPr/>
      </dsp:nvSpPr>
      <dsp:spPr>
        <a:xfrm>
          <a:off x="668928" y="519859"/>
          <a:ext cx="4663069" cy="1039573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16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solidFill>
                <a:schemeClr val="tx1"/>
              </a:solidFill>
            </a:rPr>
            <a:t>Teoría de la Perspectiva del Ciclo de </a:t>
          </a:r>
          <a:r>
            <a:rPr lang="es-EC" sz="2000" b="0" kern="1200" dirty="0" smtClean="0">
              <a:solidFill>
                <a:schemeClr val="tx1"/>
              </a:solidFill>
            </a:rPr>
            <a:t>Vida de Boulding</a:t>
          </a:r>
          <a:endParaRPr lang="es-ES" sz="2000" b="0" kern="1200" dirty="0">
            <a:solidFill>
              <a:schemeClr val="tx1"/>
            </a:solidFill>
          </a:endParaRPr>
        </a:p>
      </dsp:txBody>
      <dsp:txXfrm>
        <a:off x="668928" y="519859"/>
        <a:ext cx="4663069" cy="1039573"/>
      </dsp:txXfrm>
    </dsp:sp>
    <dsp:sp modelId="{7DF0101F-E336-4C23-8FD4-CF0D2AB18F5E}">
      <dsp:nvSpPr>
        <dsp:cNvPr id="0" name=""/>
        <dsp:cNvSpPr/>
      </dsp:nvSpPr>
      <dsp:spPr>
        <a:xfrm>
          <a:off x="19195" y="389912"/>
          <a:ext cx="1299466" cy="12994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E4A10-81CE-40C0-8391-64487B500769}">
      <dsp:nvSpPr>
        <dsp:cNvPr id="0" name=""/>
        <dsp:cNvSpPr/>
      </dsp:nvSpPr>
      <dsp:spPr>
        <a:xfrm>
          <a:off x="668928" y="2079510"/>
          <a:ext cx="4663069" cy="1039573"/>
        </a:xfrm>
        <a:prstGeom prst="rect">
          <a:avLst/>
        </a:prstGeom>
        <a:solidFill>
          <a:schemeClr val="accent3">
            <a:shade val="50000"/>
            <a:hueOff val="-404275"/>
            <a:satOff val="-1879"/>
            <a:lumOff val="44409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16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solidFill>
                <a:schemeClr val="tx1"/>
              </a:solidFill>
            </a:rPr>
            <a:t>Teoría de Recursos y </a:t>
          </a:r>
          <a:r>
            <a:rPr lang="es-EC" sz="2000" b="0" kern="1200" dirty="0" smtClean="0">
              <a:solidFill>
                <a:schemeClr val="tx1"/>
              </a:solidFill>
            </a:rPr>
            <a:t>Capacidades de Edith Penrose</a:t>
          </a:r>
          <a:endParaRPr lang="es-ES" sz="2000" b="0" kern="1200" dirty="0">
            <a:solidFill>
              <a:schemeClr val="tx1"/>
            </a:solidFill>
          </a:endParaRPr>
        </a:p>
      </dsp:txBody>
      <dsp:txXfrm>
        <a:off x="668928" y="2079510"/>
        <a:ext cx="4663069" cy="1039573"/>
      </dsp:txXfrm>
    </dsp:sp>
    <dsp:sp modelId="{5E1B928E-BF0C-4048-8ACF-B86C9BA7475E}">
      <dsp:nvSpPr>
        <dsp:cNvPr id="0" name=""/>
        <dsp:cNvSpPr/>
      </dsp:nvSpPr>
      <dsp:spPr>
        <a:xfrm>
          <a:off x="19195" y="1949564"/>
          <a:ext cx="1299466" cy="12994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shade val="50000"/>
              <a:hueOff val="-404275"/>
              <a:satOff val="-1879"/>
              <a:lumOff val="444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4576E-1527-4B70-BB28-622021898926}">
      <dsp:nvSpPr>
        <dsp:cNvPr id="0" name=""/>
        <dsp:cNvSpPr/>
      </dsp:nvSpPr>
      <dsp:spPr>
        <a:xfrm>
          <a:off x="1207799" y="0"/>
          <a:ext cx="4888003" cy="4888003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03CE6-A645-4752-BCEA-D84D89822526}">
      <dsp:nvSpPr>
        <dsp:cNvPr id="0" name=""/>
        <dsp:cNvSpPr/>
      </dsp:nvSpPr>
      <dsp:spPr>
        <a:xfrm>
          <a:off x="1672159" y="464360"/>
          <a:ext cx="1906321" cy="1906321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Innovación de Producto</a:t>
          </a:r>
          <a:endParaRPr lang="es-ES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5218" y="557419"/>
        <a:ext cx="1720203" cy="1720203"/>
      </dsp:txXfrm>
    </dsp:sp>
    <dsp:sp modelId="{86E208C7-D9A0-42DE-B9C0-4F24AB459C34}">
      <dsp:nvSpPr>
        <dsp:cNvPr id="0" name=""/>
        <dsp:cNvSpPr/>
      </dsp:nvSpPr>
      <dsp:spPr>
        <a:xfrm>
          <a:off x="3725120" y="464360"/>
          <a:ext cx="1906321" cy="1906321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Innovación de Proceso</a:t>
          </a:r>
          <a:endParaRPr lang="es-ES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8179" y="557419"/>
        <a:ext cx="1720203" cy="1720203"/>
      </dsp:txXfrm>
    </dsp:sp>
    <dsp:sp modelId="{2A89DA36-959F-4D49-A3DE-16990B930290}">
      <dsp:nvSpPr>
        <dsp:cNvPr id="0" name=""/>
        <dsp:cNvSpPr/>
      </dsp:nvSpPr>
      <dsp:spPr>
        <a:xfrm>
          <a:off x="1672159" y="2517321"/>
          <a:ext cx="1906321" cy="1906321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Innovación Organizacional</a:t>
          </a:r>
          <a:endParaRPr lang="es-ES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5218" y="2610380"/>
        <a:ext cx="1720203" cy="1720203"/>
      </dsp:txXfrm>
    </dsp:sp>
    <dsp:sp modelId="{2C1D62F6-9B37-4660-A45B-45E67FFFE879}">
      <dsp:nvSpPr>
        <dsp:cNvPr id="0" name=""/>
        <dsp:cNvSpPr/>
      </dsp:nvSpPr>
      <dsp:spPr>
        <a:xfrm>
          <a:off x="3725120" y="2517321"/>
          <a:ext cx="1906321" cy="1906321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Innovación de Mercadotecnia</a:t>
          </a:r>
          <a:endParaRPr lang="es-ES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8179" y="2610380"/>
        <a:ext cx="1720203" cy="17202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2E0F0-DE3E-4768-A205-ACA27D2BBD9B}">
      <dsp:nvSpPr>
        <dsp:cNvPr id="0" name=""/>
        <dsp:cNvSpPr/>
      </dsp:nvSpPr>
      <dsp:spPr>
        <a:xfrm>
          <a:off x="2992566" y="2174"/>
          <a:ext cx="1499992" cy="974995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Incremento en la Rentabilidad</a:t>
          </a:r>
          <a:endParaRPr lang="es-ES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0161" y="49769"/>
        <a:ext cx="1404802" cy="879805"/>
      </dsp:txXfrm>
    </dsp:sp>
    <dsp:sp modelId="{ED1B62F7-E4AE-4435-ABCB-76FF859D3BE3}">
      <dsp:nvSpPr>
        <dsp:cNvPr id="0" name=""/>
        <dsp:cNvSpPr/>
      </dsp:nvSpPr>
      <dsp:spPr>
        <a:xfrm>
          <a:off x="1793695" y="489671"/>
          <a:ext cx="3897735" cy="3897735"/>
        </a:xfrm>
        <a:custGeom>
          <a:avLst/>
          <a:gdLst/>
          <a:ahLst/>
          <a:cxnLst/>
          <a:rect l="0" t="0" r="0" b="0"/>
          <a:pathLst>
            <a:path>
              <a:moveTo>
                <a:pt x="2709180" y="154428"/>
              </a:moveTo>
              <a:arcTo wR="1948867" hR="1948867" stAng="17577757" swAng="1962636"/>
            </a:path>
          </a:pathLst>
        </a:custGeom>
        <a:noFill/>
        <a:ln w="6350" cap="flat" cmpd="sng" algn="in">
          <a:solidFill>
            <a:schemeClr val="accent6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7D5DF-6437-47A4-BFED-F5B3B55583B2}">
      <dsp:nvSpPr>
        <dsp:cNvPr id="0" name=""/>
        <dsp:cNvSpPr/>
      </dsp:nvSpPr>
      <dsp:spPr>
        <a:xfrm>
          <a:off x="4764570" y="1348808"/>
          <a:ext cx="1662952" cy="974995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1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Incremento en la productividad</a:t>
          </a:r>
          <a:endParaRPr lang="es-ES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12165" y="1396403"/>
        <a:ext cx="1567762" cy="879805"/>
      </dsp:txXfrm>
    </dsp:sp>
    <dsp:sp modelId="{02D5C91F-ECC2-4FA7-9E1A-E567EA368B72}">
      <dsp:nvSpPr>
        <dsp:cNvPr id="0" name=""/>
        <dsp:cNvSpPr/>
      </dsp:nvSpPr>
      <dsp:spPr>
        <a:xfrm>
          <a:off x="1793695" y="489671"/>
          <a:ext cx="3897735" cy="3897735"/>
        </a:xfrm>
        <a:custGeom>
          <a:avLst/>
          <a:gdLst/>
          <a:ahLst/>
          <a:cxnLst/>
          <a:rect l="0" t="0" r="0" b="0"/>
          <a:pathLst>
            <a:path>
              <a:moveTo>
                <a:pt x="3895050" y="1846594"/>
              </a:moveTo>
              <a:arcTo wR="1948867" hR="1948867" stAng="21419510" swAng="2197147"/>
            </a:path>
          </a:pathLst>
        </a:custGeom>
        <a:noFill/>
        <a:ln w="6350" cap="flat" cmpd="sng" algn="in">
          <a:solidFill>
            <a:schemeClr val="accent6">
              <a:shade val="90000"/>
              <a:hueOff val="43609"/>
              <a:satOff val="-553"/>
              <a:lumOff val="612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02639-1C07-452E-9D18-241D53817384}">
      <dsp:nvSpPr>
        <dsp:cNvPr id="0" name=""/>
        <dsp:cNvSpPr/>
      </dsp:nvSpPr>
      <dsp:spPr>
        <a:xfrm>
          <a:off x="4138082" y="3527709"/>
          <a:ext cx="1499992" cy="974995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Incremento en la Cuota de Mercado</a:t>
          </a:r>
          <a:endParaRPr lang="es-ES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85677" y="3575304"/>
        <a:ext cx="1404802" cy="879805"/>
      </dsp:txXfrm>
    </dsp:sp>
    <dsp:sp modelId="{67BED7A8-82D5-4BAE-B0C3-D95F014B4707}">
      <dsp:nvSpPr>
        <dsp:cNvPr id="0" name=""/>
        <dsp:cNvSpPr/>
      </dsp:nvSpPr>
      <dsp:spPr>
        <a:xfrm>
          <a:off x="1793695" y="489671"/>
          <a:ext cx="3897735" cy="3897735"/>
        </a:xfrm>
        <a:custGeom>
          <a:avLst/>
          <a:gdLst/>
          <a:ahLst/>
          <a:cxnLst/>
          <a:rect l="0" t="0" r="0" b="0"/>
          <a:pathLst>
            <a:path>
              <a:moveTo>
                <a:pt x="2336638" y="3858768"/>
              </a:moveTo>
              <a:arcTo wR="1948867" hR="1948867" stAng="4711389" swAng="1377223"/>
            </a:path>
          </a:pathLst>
        </a:custGeom>
        <a:noFill/>
        <a:ln w="6350" cap="flat" cmpd="sng" algn="in">
          <a:solidFill>
            <a:schemeClr val="accent6">
              <a:shade val="90000"/>
              <a:hueOff val="87218"/>
              <a:satOff val="-1106"/>
              <a:lumOff val="122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0C0EA3-B92E-4680-8E01-3575E2BA7F7D}">
      <dsp:nvSpPr>
        <dsp:cNvPr id="0" name=""/>
        <dsp:cNvSpPr/>
      </dsp:nvSpPr>
      <dsp:spPr>
        <a:xfrm>
          <a:off x="1847050" y="3527709"/>
          <a:ext cx="1499992" cy="974995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3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Incremento en Ventas</a:t>
          </a:r>
          <a:endParaRPr lang="es-ES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4645" y="3575304"/>
        <a:ext cx="1404802" cy="879805"/>
      </dsp:txXfrm>
    </dsp:sp>
    <dsp:sp modelId="{857C924B-FBDC-409F-9A42-A3B909A80CDA}">
      <dsp:nvSpPr>
        <dsp:cNvPr id="0" name=""/>
        <dsp:cNvSpPr/>
      </dsp:nvSpPr>
      <dsp:spPr>
        <a:xfrm>
          <a:off x="1793695" y="489671"/>
          <a:ext cx="3897735" cy="3897735"/>
        </a:xfrm>
        <a:custGeom>
          <a:avLst/>
          <a:gdLst/>
          <a:ahLst/>
          <a:cxnLst/>
          <a:rect l="0" t="0" r="0" b="0"/>
          <a:pathLst>
            <a:path>
              <a:moveTo>
                <a:pt x="325820" y="3027664"/>
              </a:moveTo>
              <a:arcTo wR="1948867" hR="1948867" stAng="8783344" swAng="2197147"/>
            </a:path>
          </a:pathLst>
        </a:custGeom>
        <a:noFill/>
        <a:ln w="6350" cap="flat" cmpd="sng" algn="in">
          <a:solidFill>
            <a:schemeClr val="accent6">
              <a:shade val="90000"/>
              <a:hueOff val="130827"/>
              <a:satOff val="-1660"/>
              <a:lumOff val="183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C20E3-DB42-47E6-B5BC-D38B10024C32}">
      <dsp:nvSpPr>
        <dsp:cNvPr id="0" name=""/>
        <dsp:cNvSpPr/>
      </dsp:nvSpPr>
      <dsp:spPr>
        <a:xfrm>
          <a:off x="1010698" y="1348808"/>
          <a:ext cx="1756761" cy="974995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Incremento en exportaciones</a:t>
          </a:r>
          <a:endParaRPr lang="es-ES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8293" y="1396403"/>
        <a:ext cx="1661571" cy="879805"/>
      </dsp:txXfrm>
    </dsp:sp>
    <dsp:sp modelId="{03056878-1C84-4A39-A2B6-4BF82D33CF6E}">
      <dsp:nvSpPr>
        <dsp:cNvPr id="0" name=""/>
        <dsp:cNvSpPr/>
      </dsp:nvSpPr>
      <dsp:spPr>
        <a:xfrm>
          <a:off x="1793695" y="489671"/>
          <a:ext cx="3897735" cy="3897735"/>
        </a:xfrm>
        <a:custGeom>
          <a:avLst/>
          <a:gdLst/>
          <a:ahLst/>
          <a:cxnLst/>
          <a:rect l="0" t="0" r="0" b="0"/>
          <a:pathLst>
            <a:path>
              <a:moveTo>
                <a:pt x="339425" y="849877"/>
              </a:moveTo>
              <a:arcTo wR="1948867" hR="1948867" stAng="12859607" swAng="1962636"/>
            </a:path>
          </a:pathLst>
        </a:custGeom>
        <a:noFill/>
        <a:ln w="6350" cap="flat" cmpd="sng" algn="in">
          <a:solidFill>
            <a:schemeClr val="accent6">
              <a:shade val="90000"/>
              <a:hueOff val="174436"/>
              <a:satOff val="-2213"/>
              <a:lumOff val="244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BBB74-48FB-4D15-9448-B77D2EEA46C3}">
      <dsp:nvSpPr>
        <dsp:cNvPr id="0" name=""/>
        <dsp:cNvSpPr/>
      </dsp:nvSpPr>
      <dsp:spPr>
        <a:xfrm>
          <a:off x="0" y="383934"/>
          <a:ext cx="3397467" cy="20384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Enfoque  de investigación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Enfoque cuantitativo </a:t>
          </a:r>
        </a:p>
      </dsp:txBody>
      <dsp:txXfrm>
        <a:off x="0" y="383934"/>
        <a:ext cx="3397467" cy="2038480"/>
      </dsp:txXfrm>
    </dsp:sp>
    <dsp:sp modelId="{E7470776-959B-4175-840E-CFA9135A0DD5}">
      <dsp:nvSpPr>
        <dsp:cNvPr id="0" name=""/>
        <dsp:cNvSpPr/>
      </dsp:nvSpPr>
      <dsp:spPr>
        <a:xfrm>
          <a:off x="3737213" y="383934"/>
          <a:ext cx="3397467" cy="20384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Alcance de </a:t>
          </a:r>
          <a:r>
            <a:rPr lang="es-EC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investigación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Correlacional </a:t>
          </a:r>
        </a:p>
      </dsp:txBody>
      <dsp:txXfrm>
        <a:off x="3737213" y="383934"/>
        <a:ext cx="3397467" cy="2038480"/>
      </dsp:txXfrm>
    </dsp:sp>
    <dsp:sp modelId="{F4D99BB9-EE45-40C8-AADA-6618B8593AAE}">
      <dsp:nvSpPr>
        <dsp:cNvPr id="0" name=""/>
        <dsp:cNvSpPr/>
      </dsp:nvSpPr>
      <dsp:spPr>
        <a:xfrm>
          <a:off x="7474427" y="383934"/>
          <a:ext cx="3397467" cy="20384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Diseño de investigación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9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 experimental</a:t>
          </a:r>
          <a:endParaRPr lang="es-EC" sz="19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74427" y="383934"/>
        <a:ext cx="3397467" cy="2038480"/>
      </dsp:txXfrm>
    </dsp:sp>
    <dsp:sp modelId="{6BF8E166-96A0-4C46-BE64-73865717199E}">
      <dsp:nvSpPr>
        <dsp:cNvPr id="0" name=""/>
        <dsp:cNvSpPr/>
      </dsp:nvSpPr>
      <dsp:spPr>
        <a:xfrm>
          <a:off x="1868606" y="2762161"/>
          <a:ext cx="3397467" cy="20384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Unidad de análisis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Empresas </a:t>
          </a:r>
          <a:r>
            <a:rPr lang="es-EC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del sector de alimentos y bebidas en el DMQ</a:t>
          </a:r>
          <a:endParaRPr lang="es-EC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8606" y="2762161"/>
        <a:ext cx="3397467" cy="2038480"/>
      </dsp:txXfrm>
    </dsp:sp>
    <dsp:sp modelId="{47CCBE39-8683-4B9B-BD5E-47DAE487C25A}">
      <dsp:nvSpPr>
        <dsp:cNvPr id="0" name=""/>
        <dsp:cNvSpPr/>
      </dsp:nvSpPr>
      <dsp:spPr>
        <a:xfrm>
          <a:off x="5605820" y="2762161"/>
          <a:ext cx="3397467" cy="20384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Fuentes de información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Fuentes primarias: empresas en las cuales se aplico la encuesta</a:t>
          </a:r>
          <a:endParaRPr lang="es-EC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Fuentes secundarias: revistas científicas, boletines estadísticos, bases de datos</a:t>
          </a:r>
          <a:endParaRPr lang="es-EC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05820" y="2762161"/>
        <a:ext cx="3397467" cy="20384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C224C-9BC7-425B-A30F-376A463566DC}">
      <dsp:nvSpPr>
        <dsp:cNvPr id="0" name=""/>
        <dsp:cNvSpPr/>
      </dsp:nvSpPr>
      <dsp:spPr>
        <a:xfrm>
          <a:off x="213086" y="1022392"/>
          <a:ext cx="2200145" cy="2725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Adaptada a encuestas aplicadas en países como Costa Rica, Chile y Ecuador </a:t>
          </a:r>
          <a:endParaRPr lang="es-E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Revisión del Manual de Oslo</a:t>
          </a:r>
          <a:endParaRPr lang="es-E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5807" y="1085113"/>
        <a:ext cx="2074703" cy="2016001"/>
      </dsp:txXfrm>
    </dsp:sp>
    <dsp:sp modelId="{4D6E29FA-EDED-4317-A9D0-036373DDA46B}">
      <dsp:nvSpPr>
        <dsp:cNvPr id="0" name=""/>
        <dsp:cNvSpPr/>
      </dsp:nvSpPr>
      <dsp:spPr>
        <a:xfrm>
          <a:off x="985725" y="2155340"/>
          <a:ext cx="2750717" cy="2750717"/>
        </a:xfrm>
        <a:prstGeom prst="leftCircularArrow">
          <a:avLst>
            <a:gd name="adj1" fmla="val 3093"/>
            <a:gd name="adj2" fmla="val 380124"/>
            <a:gd name="adj3" fmla="val 1720111"/>
            <a:gd name="adj4" fmla="val 8588966"/>
            <a:gd name="adj5" fmla="val 360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A4301-3ADB-406F-8C2F-60BD84E49B50}">
      <dsp:nvSpPr>
        <dsp:cNvPr id="0" name=""/>
        <dsp:cNvSpPr/>
      </dsp:nvSpPr>
      <dsp:spPr>
        <a:xfrm>
          <a:off x="356438" y="3265041"/>
          <a:ext cx="1955684" cy="103521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Diseño del Instrumento de Investigación (Encuesta)</a:t>
          </a:r>
          <a:endParaRPr lang="es-E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759" y="3295362"/>
        <a:ext cx="1895042" cy="974577"/>
      </dsp:txXfrm>
    </dsp:sp>
    <dsp:sp modelId="{DD54A677-11FB-4160-B13D-7A6A96B2E478}">
      <dsp:nvSpPr>
        <dsp:cNvPr id="0" name=""/>
        <dsp:cNvSpPr/>
      </dsp:nvSpPr>
      <dsp:spPr>
        <a:xfrm>
          <a:off x="2924638" y="1814780"/>
          <a:ext cx="2200145" cy="1814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través de juicio de expertos</a:t>
          </a:r>
          <a:endParaRPr lang="es-E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6398" y="2245395"/>
        <a:ext cx="2116625" cy="1342284"/>
      </dsp:txXfrm>
    </dsp:sp>
    <dsp:sp modelId="{BA79B23C-B9EF-4B78-814D-41B47C5C48B9}">
      <dsp:nvSpPr>
        <dsp:cNvPr id="0" name=""/>
        <dsp:cNvSpPr/>
      </dsp:nvSpPr>
      <dsp:spPr>
        <a:xfrm>
          <a:off x="4129081" y="683169"/>
          <a:ext cx="2791651" cy="2791651"/>
        </a:xfrm>
        <a:prstGeom prst="circularArrow">
          <a:avLst>
            <a:gd name="adj1" fmla="val 3048"/>
            <a:gd name="adj2" fmla="val 374150"/>
            <a:gd name="adj3" fmla="val 19037189"/>
            <a:gd name="adj4" fmla="val 12162361"/>
            <a:gd name="adj5" fmla="val 3556"/>
          </a:avLst>
        </a:prstGeom>
        <a:solidFill>
          <a:schemeClr val="accent2">
            <a:shade val="90000"/>
            <a:hueOff val="-234585"/>
            <a:satOff val="2278"/>
            <a:lumOff val="139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FAD29-9FA6-4E0C-A548-4BAB5E173DEA}">
      <dsp:nvSpPr>
        <dsp:cNvPr id="0" name=""/>
        <dsp:cNvSpPr/>
      </dsp:nvSpPr>
      <dsp:spPr>
        <a:xfrm>
          <a:off x="3344453" y="1575784"/>
          <a:ext cx="1955684" cy="77771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Validez de Contenido </a:t>
          </a:r>
          <a:endParaRPr lang="es-E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7231" y="1598562"/>
        <a:ext cx="1910128" cy="732155"/>
      </dsp:txXfrm>
    </dsp:sp>
    <dsp:sp modelId="{54837A4D-906D-4A48-BF8F-81AE58144745}">
      <dsp:nvSpPr>
        <dsp:cNvPr id="0" name=""/>
        <dsp:cNvSpPr/>
      </dsp:nvSpPr>
      <dsp:spPr>
        <a:xfrm>
          <a:off x="5705319" y="1692820"/>
          <a:ext cx="2200145" cy="1814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Coeficiente Alfa de Cronbach</a:t>
          </a:r>
          <a:endParaRPr lang="es-E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7079" y="1734580"/>
        <a:ext cx="2116625" cy="1342284"/>
      </dsp:txXfrm>
    </dsp:sp>
    <dsp:sp modelId="{3F4E5B18-F054-47C7-BAF1-BF99AE6852EC}">
      <dsp:nvSpPr>
        <dsp:cNvPr id="0" name=""/>
        <dsp:cNvSpPr/>
      </dsp:nvSpPr>
      <dsp:spPr>
        <a:xfrm>
          <a:off x="6974191" y="2069456"/>
          <a:ext cx="2600325" cy="2600325"/>
        </a:xfrm>
        <a:prstGeom prst="leftCircularArrow">
          <a:avLst>
            <a:gd name="adj1" fmla="val 3272"/>
            <a:gd name="adj2" fmla="val 403813"/>
            <a:gd name="adj3" fmla="val 2505924"/>
            <a:gd name="adj4" fmla="val 9351089"/>
            <a:gd name="adj5" fmla="val 3818"/>
          </a:avLst>
        </a:prstGeom>
        <a:solidFill>
          <a:schemeClr val="accent2">
            <a:shade val="90000"/>
            <a:hueOff val="-469171"/>
            <a:satOff val="4556"/>
            <a:lumOff val="27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1EFE6-635A-4E40-AE67-13EA72DBFAC7}">
      <dsp:nvSpPr>
        <dsp:cNvPr id="0" name=""/>
        <dsp:cNvSpPr/>
      </dsp:nvSpPr>
      <dsp:spPr>
        <a:xfrm>
          <a:off x="6194240" y="2874669"/>
          <a:ext cx="1955684" cy="9891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Prueba Piloto y Confiabilidad Interna</a:t>
          </a:r>
          <a:endParaRPr lang="es-E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23211" y="2903640"/>
        <a:ext cx="1897742" cy="931197"/>
      </dsp:txXfrm>
    </dsp:sp>
    <dsp:sp modelId="{28E6B5E4-4933-46EF-A9D0-33F2094261BD}">
      <dsp:nvSpPr>
        <dsp:cNvPr id="0" name=""/>
        <dsp:cNvSpPr/>
      </dsp:nvSpPr>
      <dsp:spPr>
        <a:xfrm>
          <a:off x="8640076" y="1859582"/>
          <a:ext cx="2200145" cy="1814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Programa estadístico SPSS V23</a:t>
          </a:r>
          <a:endParaRPr lang="es-E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Excel y MEGASTAT</a:t>
          </a:r>
          <a:endParaRPr lang="es-E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81836" y="2290198"/>
        <a:ext cx="2116625" cy="1342284"/>
      </dsp:txXfrm>
    </dsp:sp>
    <dsp:sp modelId="{EB0B9031-84CD-4503-8A31-2DEF360C069D}">
      <dsp:nvSpPr>
        <dsp:cNvPr id="0" name=""/>
        <dsp:cNvSpPr/>
      </dsp:nvSpPr>
      <dsp:spPr>
        <a:xfrm>
          <a:off x="9044028" y="1081630"/>
          <a:ext cx="1955684" cy="132551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Procedimiento de Recolección y Análisis de </a:t>
          </a:r>
          <a:r>
            <a:rPr lang="es-E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Datos</a:t>
          </a:r>
          <a:endParaRPr lang="es-E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82851" y="1120453"/>
        <a:ext cx="1878038" cy="12478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C4590-E616-420F-ADA2-DA85082132D4}">
      <dsp:nvSpPr>
        <dsp:cNvPr id="0" name=""/>
        <dsp:cNvSpPr/>
      </dsp:nvSpPr>
      <dsp:spPr>
        <a:xfrm>
          <a:off x="232452" y="17255"/>
          <a:ext cx="1880929" cy="1834489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032FB-BEB6-4CFD-827F-FE3FDBBC9503}">
      <dsp:nvSpPr>
        <dsp:cNvPr id="0" name=""/>
        <dsp:cNvSpPr/>
      </dsp:nvSpPr>
      <dsp:spPr>
        <a:xfrm>
          <a:off x="2137877" y="571637"/>
          <a:ext cx="1745280" cy="804643"/>
        </a:xfrm>
        <a:prstGeom prst="rect">
          <a:avLst/>
        </a:prstGeom>
        <a:noFill/>
        <a:ln w="9525" cap="flat" cmpd="sng" algn="ctr">
          <a:solidFill>
            <a:schemeClr val="accent3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>
          <a:glow rad="101600">
            <a:schemeClr val="accent3">
              <a:lumMod val="50000"/>
              <a:alpha val="60000"/>
            </a:schemeClr>
          </a:glo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3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Representatividad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Comprensión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Interpretación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Claridad</a:t>
          </a:r>
          <a:endParaRPr lang="es-ES" sz="1400" kern="1200" dirty="0"/>
        </a:p>
      </dsp:txBody>
      <dsp:txXfrm>
        <a:off x="2137877" y="571637"/>
        <a:ext cx="1745280" cy="804643"/>
      </dsp:txXfrm>
    </dsp:sp>
    <dsp:sp modelId="{835B4424-1024-467B-9DD2-4F6A23C04B40}">
      <dsp:nvSpPr>
        <dsp:cNvPr id="0" name=""/>
        <dsp:cNvSpPr/>
      </dsp:nvSpPr>
      <dsp:spPr>
        <a:xfrm>
          <a:off x="622894" y="706773"/>
          <a:ext cx="1121965" cy="560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Criterio de Evaluación</a:t>
          </a:r>
          <a:endParaRPr lang="es-ES" sz="1800" kern="1200" dirty="0"/>
        </a:p>
      </dsp:txBody>
      <dsp:txXfrm>
        <a:off x="622894" y="706773"/>
        <a:ext cx="1121965" cy="5608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7BEC4-0864-47D8-A90E-7C66E5F07293}">
      <dsp:nvSpPr>
        <dsp:cNvPr id="0" name=""/>
        <dsp:cNvSpPr/>
      </dsp:nvSpPr>
      <dsp:spPr>
        <a:xfrm>
          <a:off x="3477501" y="1967"/>
          <a:ext cx="1326303" cy="1326303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¿Qué</a:t>
          </a:r>
          <a:r>
            <a:rPr lang="es-EC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s-ES" sz="17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s-ES" sz="1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What</a:t>
          </a:r>
          <a:r>
            <a:rPr lang="es-ES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s-ES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71734" y="196200"/>
        <a:ext cx="937837" cy="937837"/>
      </dsp:txXfrm>
    </dsp:sp>
    <dsp:sp modelId="{07E3BB2E-5A98-4C64-847F-0566CA23CEE8}">
      <dsp:nvSpPr>
        <dsp:cNvPr id="0" name=""/>
        <dsp:cNvSpPr/>
      </dsp:nvSpPr>
      <dsp:spPr>
        <a:xfrm rot="1542857">
          <a:off x="4852266" y="868698"/>
          <a:ext cx="351755" cy="447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57491" y="935330"/>
        <a:ext cx="246229" cy="268577"/>
      </dsp:txXfrm>
    </dsp:sp>
    <dsp:sp modelId="{5F074A0C-C7CF-484C-B4F4-F139BFC9D68B}">
      <dsp:nvSpPr>
        <dsp:cNvPr id="0" name=""/>
        <dsp:cNvSpPr/>
      </dsp:nvSpPr>
      <dsp:spPr>
        <a:xfrm>
          <a:off x="5270422" y="865392"/>
          <a:ext cx="1326303" cy="1326303"/>
        </a:xfrm>
        <a:prstGeom prst="ellipse">
          <a:avLst/>
        </a:prstGeom>
        <a:solidFill>
          <a:schemeClr val="accent3">
            <a:shade val="50000"/>
            <a:hueOff val="-115507"/>
            <a:satOff val="-537"/>
            <a:lumOff val="12688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¿Cuánto</a:t>
          </a:r>
          <a:r>
            <a:rPr lang="es-EC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s-ES" sz="17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s-ES" sz="1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How</a:t>
          </a:r>
          <a:r>
            <a:rPr lang="es-ES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much</a:t>
          </a:r>
          <a:r>
            <a:rPr lang="es-ES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s-ES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64655" y="1059625"/>
        <a:ext cx="937837" cy="937837"/>
      </dsp:txXfrm>
    </dsp:sp>
    <dsp:sp modelId="{6E7DAB6A-A3BF-42BA-A017-976BD3404FE0}">
      <dsp:nvSpPr>
        <dsp:cNvPr id="0" name=""/>
        <dsp:cNvSpPr/>
      </dsp:nvSpPr>
      <dsp:spPr>
        <a:xfrm rot="4628571">
          <a:off x="5976888" y="2265074"/>
          <a:ext cx="351755" cy="447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121160"/>
            <a:satOff val="-725"/>
            <a:lumOff val="97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7910" y="2303159"/>
        <a:ext cx="246229" cy="268577"/>
      </dsp:txXfrm>
    </dsp:sp>
    <dsp:sp modelId="{5BEFFBB8-5412-4C58-BB7F-0E060E751810}">
      <dsp:nvSpPr>
        <dsp:cNvPr id="0" name=""/>
        <dsp:cNvSpPr/>
      </dsp:nvSpPr>
      <dsp:spPr>
        <a:xfrm>
          <a:off x="5713237" y="2805491"/>
          <a:ext cx="1326303" cy="1326303"/>
        </a:xfrm>
        <a:prstGeom prst="ellipse">
          <a:avLst/>
        </a:prstGeom>
        <a:solidFill>
          <a:schemeClr val="accent3">
            <a:shade val="50000"/>
            <a:hueOff val="-231014"/>
            <a:satOff val="-1074"/>
            <a:lumOff val="2537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¿Cómo?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s-ES" sz="1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How</a:t>
          </a:r>
          <a:r>
            <a:rPr lang="es-ES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es-EC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S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07470" y="2999724"/>
        <a:ext cx="937837" cy="937837"/>
      </dsp:txXfrm>
    </dsp:sp>
    <dsp:sp modelId="{04E9E5BC-762A-4F58-BB8A-20B334A91122}">
      <dsp:nvSpPr>
        <dsp:cNvPr id="0" name=""/>
        <dsp:cNvSpPr/>
      </dsp:nvSpPr>
      <dsp:spPr>
        <a:xfrm rot="7714286">
          <a:off x="5586348" y="4014964"/>
          <a:ext cx="351755" cy="447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242320"/>
            <a:satOff val="-1449"/>
            <a:lumOff val="194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672008" y="4063237"/>
        <a:ext cx="246229" cy="268577"/>
      </dsp:txXfrm>
    </dsp:sp>
    <dsp:sp modelId="{A54BDE91-3D77-48EB-9185-54F0914758BA}">
      <dsp:nvSpPr>
        <dsp:cNvPr id="0" name=""/>
        <dsp:cNvSpPr/>
      </dsp:nvSpPr>
      <dsp:spPr>
        <a:xfrm>
          <a:off x="4472497" y="4361329"/>
          <a:ext cx="1326303" cy="1326303"/>
        </a:xfrm>
        <a:prstGeom prst="ellipse">
          <a:avLst/>
        </a:prstGeom>
        <a:solidFill>
          <a:schemeClr val="accent3">
            <a:shade val="50000"/>
            <a:hueOff val="-346522"/>
            <a:satOff val="-1611"/>
            <a:lumOff val="38065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¿Por qué?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s-ES" sz="1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Why</a:t>
          </a:r>
          <a:r>
            <a:rPr lang="es-ES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s-ES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66730" y="4555562"/>
        <a:ext cx="937837" cy="937837"/>
      </dsp:txXfrm>
    </dsp:sp>
    <dsp:sp modelId="{34C37597-25DC-4404-A7F5-90F126A8E628}">
      <dsp:nvSpPr>
        <dsp:cNvPr id="0" name=""/>
        <dsp:cNvSpPr/>
      </dsp:nvSpPr>
      <dsp:spPr>
        <a:xfrm rot="10800000">
          <a:off x="3974731" y="4800667"/>
          <a:ext cx="351755" cy="447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363480"/>
            <a:satOff val="-2174"/>
            <a:lumOff val="291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080257" y="4890192"/>
        <a:ext cx="246229" cy="268577"/>
      </dsp:txXfrm>
    </dsp:sp>
    <dsp:sp modelId="{A5F9C66B-2B38-45DC-B2F2-590A20A69F13}">
      <dsp:nvSpPr>
        <dsp:cNvPr id="0" name=""/>
        <dsp:cNvSpPr/>
      </dsp:nvSpPr>
      <dsp:spPr>
        <a:xfrm>
          <a:off x="2482505" y="4361329"/>
          <a:ext cx="1326303" cy="1326303"/>
        </a:xfrm>
        <a:prstGeom prst="ellipse">
          <a:avLst/>
        </a:prstGeom>
        <a:solidFill>
          <a:schemeClr val="accent3">
            <a:shade val="50000"/>
            <a:hueOff val="-346522"/>
            <a:satOff val="-1611"/>
            <a:lumOff val="38065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¿Cuándo?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s-ES" sz="1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When</a:t>
          </a:r>
          <a:r>
            <a:rPr lang="es-ES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s-ES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76738" y="4555562"/>
        <a:ext cx="937837" cy="937837"/>
      </dsp:txXfrm>
    </dsp:sp>
    <dsp:sp modelId="{833DE9F9-16C3-4725-AB62-A4C2345375FF}">
      <dsp:nvSpPr>
        <dsp:cNvPr id="0" name=""/>
        <dsp:cNvSpPr/>
      </dsp:nvSpPr>
      <dsp:spPr>
        <a:xfrm rot="13885714">
          <a:off x="2355617" y="4030531"/>
          <a:ext cx="351755" cy="447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363480"/>
            <a:satOff val="-2174"/>
            <a:lumOff val="291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41277" y="4161308"/>
        <a:ext cx="246229" cy="268577"/>
      </dsp:txXfrm>
    </dsp:sp>
    <dsp:sp modelId="{C6AF3255-3C43-469F-95A7-C45032CB1E79}">
      <dsp:nvSpPr>
        <dsp:cNvPr id="0" name=""/>
        <dsp:cNvSpPr/>
      </dsp:nvSpPr>
      <dsp:spPr>
        <a:xfrm>
          <a:off x="1241766" y="2805491"/>
          <a:ext cx="1326303" cy="1326303"/>
        </a:xfrm>
        <a:prstGeom prst="ellipse">
          <a:avLst/>
        </a:prstGeom>
        <a:solidFill>
          <a:schemeClr val="accent3">
            <a:shade val="50000"/>
            <a:hueOff val="-231014"/>
            <a:satOff val="-1074"/>
            <a:lumOff val="2537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¿Dónde?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s-ES" sz="1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Where</a:t>
          </a:r>
          <a:r>
            <a:rPr lang="es-ES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s-ES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5999" y="2999724"/>
        <a:ext cx="937837" cy="937837"/>
      </dsp:txXfrm>
    </dsp:sp>
    <dsp:sp modelId="{00FF1E7F-7964-41BB-826F-49CF5F65C335}">
      <dsp:nvSpPr>
        <dsp:cNvPr id="0" name=""/>
        <dsp:cNvSpPr/>
      </dsp:nvSpPr>
      <dsp:spPr>
        <a:xfrm rot="16971429">
          <a:off x="1948232" y="2284485"/>
          <a:ext cx="351755" cy="447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242320"/>
            <a:satOff val="-1449"/>
            <a:lumOff val="194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89254" y="2425450"/>
        <a:ext cx="246229" cy="268577"/>
      </dsp:txXfrm>
    </dsp:sp>
    <dsp:sp modelId="{9407BFD2-C9D0-49FB-BF44-D3AB8E20C8BA}">
      <dsp:nvSpPr>
        <dsp:cNvPr id="0" name=""/>
        <dsp:cNvSpPr/>
      </dsp:nvSpPr>
      <dsp:spPr>
        <a:xfrm>
          <a:off x="1684581" y="865392"/>
          <a:ext cx="1326303" cy="1326303"/>
        </a:xfrm>
        <a:prstGeom prst="ellipse">
          <a:avLst/>
        </a:prstGeom>
        <a:solidFill>
          <a:schemeClr val="accent3">
            <a:shade val="50000"/>
            <a:hueOff val="-115507"/>
            <a:satOff val="-537"/>
            <a:lumOff val="12688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¿Quién? (</a:t>
          </a:r>
          <a:r>
            <a:rPr lang="es-ES" sz="1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Who</a:t>
          </a:r>
          <a:r>
            <a:rPr lang="es-ES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s-ES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8814" y="1059625"/>
        <a:ext cx="937837" cy="937837"/>
      </dsp:txXfrm>
    </dsp:sp>
    <dsp:sp modelId="{8A835658-FE91-4234-AA4D-901065B5A4A6}">
      <dsp:nvSpPr>
        <dsp:cNvPr id="0" name=""/>
        <dsp:cNvSpPr/>
      </dsp:nvSpPr>
      <dsp:spPr>
        <a:xfrm rot="20057143">
          <a:off x="3059346" y="877337"/>
          <a:ext cx="351755" cy="447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121160"/>
            <a:satOff val="-725"/>
            <a:lumOff val="97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64571" y="989755"/>
        <a:ext cx="246229" cy="268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8C37F-0DBB-47F7-9F16-3B84BE6300F0}" type="datetimeFigureOut">
              <a:rPr lang="es-ES" smtClean="0"/>
              <a:t>04/05/2019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EA89C-A2C6-49F7-A12C-A1453A172F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79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A8D6DF5-E9B6-4060-AA33-0C85414F05B9}" type="datetime1">
              <a:rPr lang="es-EC" smtClean="0"/>
              <a:t>4/5/2019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3303144-7663-4D86-944A-61E15AAAD721}" type="slidenum">
              <a:rPr lang="es-EC" smtClean="0"/>
              <a:t>‹Nº›</a:t>
            </a:fld>
            <a:endParaRPr lang="es-EC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29928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81E7-CFB4-40DE-95D4-EAAB73AD1F27}" type="datetime1">
              <a:rPr lang="es-EC" smtClean="0"/>
              <a:t>4/5/2019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096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FF0D-CF65-44BC-80C3-93088AE173A0}" type="datetime1">
              <a:rPr lang="es-EC" smtClean="0"/>
              <a:t>4/5/2019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9728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71A8-9D3D-4FAF-8ADD-185DF596A969}" type="datetime1">
              <a:rPr lang="es-EC" smtClean="0"/>
              <a:t>4/5/2019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7662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5B63B8-FFAF-45AC-999C-11070E68CCA4}" type="datetime1">
              <a:rPr lang="es-EC" smtClean="0"/>
              <a:t>4/5/2019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303144-7663-4D86-944A-61E15AAAD721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15963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70B2-DF41-4037-B314-71FB5F9213C9}" type="datetime1">
              <a:rPr lang="es-EC" smtClean="0"/>
              <a:t>4/5/2019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596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F808C-DFDC-44C6-B609-728AF9B6E3C1}" type="datetime1">
              <a:rPr lang="es-EC" smtClean="0"/>
              <a:t>4/5/2019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0420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B4FE-8199-470E-ABFC-B67E0FCBAE66}" type="datetime1">
              <a:rPr lang="es-EC" smtClean="0"/>
              <a:t>4/5/2019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0640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B81D-F915-46AF-9BED-88635AB65E31}" type="datetime1">
              <a:rPr lang="es-EC" smtClean="0"/>
              <a:t>4/5/2019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519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B56E1A-203F-4DDF-B1BB-EECF600E5EA6}" type="datetime1">
              <a:rPr lang="es-EC" smtClean="0"/>
              <a:t>4/5/2019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303144-7663-4D86-944A-61E15AAAD721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732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629E51-23D7-4A72-A3FC-048560B5384D}" type="datetime1">
              <a:rPr lang="es-EC" smtClean="0"/>
              <a:t>4/5/2019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303144-7663-4D86-944A-61E15AAAD721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914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56C58D9-C7D4-4957-BC13-0CA018132DC8}" type="datetime1">
              <a:rPr lang="es-EC" smtClean="0"/>
              <a:t>4/5/2019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3303144-7663-4D86-944A-61E15AAAD721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371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pos="9216" userDrawn="1">
          <p15:clr>
            <a:srgbClr val="F26B43"/>
          </p15:clr>
        </p15:guide>
        <p15:guide id="1" pos="1248" userDrawn="1">
          <p15:clr>
            <a:srgbClr val="F26B43"/>
          </p15:clr>
        </p15:guide>
        <p15:guide id="2" pos="1152" userDrawn="1">
          <p15:clr>
            <a:srgbClr val="F26B43"/>
          </p15:clr>
        </p15:guide>
        <p15:guide id="3" orient="horz" pos="1368" userDrawn="1">
          <p15:clr>
            <a:srgbClr val="F26B43"/>
          </p15:clr>
        </p15:guide>
        <p15:guide id="4" orient="horz" pos="1440" userDrawn="1">
          <p15:clr>
            <a:srgbClr val="F26B43"/>
          </p15:clr>
        </p15:guide>
        <p15:guide id="5" orient="horz" pos="3696" userDrawn="1">
          <p15:clr>
            <a:srgbClr val="F26B43"/>
          </p15:clr>
        </p15:guide>
        <p15:guide id="6" orient="horz" pos="432" userDrawn="1">
          <p15:clr>
            <a:srgbClr val="F26B43"/>
          </p15:clr>
        </p15:guide>
        <p15:guide id="7" orient="horz" pos="1512" userDrawn="1">
          <p15:clr>
            <a:srgbClr val="F26B43"/>
          </p15:clr>
        </p15:guide>
        <p15:guide id="8" pos="6912" userDrawn="1">
          <p15:clr>
            <a:srgbClr val="F26B43"/>
          </p15:clr>
        </p15:guide>
        <p15:guide id="9" pos="936" userDrawn="1">
          <p15:clr>
            <a:srgbClr val="F26B43"/>
          </p15:clr>
        </p15:guide>
        <p15:guide id="10" pos="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0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diagramLayout" Target="../diagrams/layout7.xml"/><Relationship Id="rId7" Type="http://schemas.openxmlformats.org/officeDocument/2006/relationships/image" Target="../media/image1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21.png"/><Relationship Id="rId5" Type="http://schemas.openxmlformats.org/officeDocument/2006/relationships/diagramColors" Target="../diagrams/colors7.xml"/><Relationship Id="rId10" Type="http://schemas.microsoft.com/office/2007/relationships/hdphoto" Target="../media/hdphoto6.wdp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diagramLayout" Target="../diagrams/layout9.xml"/><Relationship Id="rId7" Type="http://schemas.openxmlformats.org/officeDocument/2006/relationships/image" Target="../media/image2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6.png"/><Relationship Id="rId5" Type="http://schemas.openxmlformats.org/officeDocument/2006/relationships/diagramData" Target="../diagrams/data1.xml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7.png"/><Relationship Id="rId2" Type="http://schemas.openxmlformats.org/officeDocument/2006/relationships/diagramData" Target="../diagrams/data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image" Target="../media/image10.png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microsoft.com/office/2007/relationships/hdphoto" Target="../media/hdphoto2.wdp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microsoft.com/office/2007/relationships/hdphoto" Target="../media/hdphoto3.wdp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6059" y="1408426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es-EC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ECONÓMICAS, ADMINISTRATIVAS Y DE COMERCIO</a:t>
            </a:r>
            <a:r>
              <a:rPr lang="es-EC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COMERCIAL</a:t>
            </a:r>
            <a:endParaRPr lang="es-EC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636059" y="3134125"/>
            <a:ext cx="9601200" cy="17644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endParaRPr lang="es-EC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“LA INNOVACIÓN Y SU INCIDENCIA EN EL CRECIMIENTO Y DESARROLLO DE LAS EMPRESAS DEL SECTOR DE ALIMENTOS Y BEBIDAS </a:t>
            </a:r>
            <a:r>
              <a:rPr lang="es-EC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DMQ DURANTE </a:t>
            </a:r>
            <a:r>
              <a:rPr lang="es-EC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2017”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636059" y="5042262"/>
            <a:ext cx="9601200" cy="17055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AUTORES:</a:t>
            </a:r>
          </a:p>
          <a:p>
            <a:pPr algn="ctr"/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PEREIRA PEÑA NATHALY DANIELA</a:t>
            </a:r>
          </a:p>
          <a:p>
            <a:pPr algn="ctr"/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PEREZ MUSO ZULAY PAMELA</a:t>
            </a:r>
          </a:p>
          <a:p>
            <a:pPr algn="ctr"/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DIRECTOR:</a:t>
            </a:r>
          </a:p>
          <a:p>
            <a:pPr algn="ctr"/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CADENA ECHEVERRIA JAIME LUIS</a:t>
            </a:r>
          </a:p>
        </p:txBody>
      </p:sp>
      <p:pic>
        <p:nvPicPr>
          <p:cNvPr id="2050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242" y="-1844"/>
            <a:ext cx="5005281" cy="129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8838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10</a:t>
            </a:fld>
            <a:endParaRPr lang="es-EC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660456" y="187067"/>
            <a:ext cx="8408572" cy="727333"/>
          </a:xfrm>
          <a:prstGeom prst="rect">
            <a:avLst/>
          </a:prstGeom>
          <a:ln w="34925" cap="flat" cmpd="sng" algn="in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II: Diseño Metodológico</a:t>
            </a:r>
            <a:endParaRPr lang="es-EC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587226"/>
              </p:ext>
            </p:extLst>
          </p:nvPr>
        </p:nvGraphicFramePr>
        <p:xfrm>
          <a:off x="1119807" y="1091605"/>
          <a:ext cx="10871895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537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5641" y="580275"/>
            <a:ext cx="10040328" cy="507107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Muestreo Aleatorio Estratificado → Cálculo de la muestra</a:t>
            </a:r>
            <a:endParaRPr lang="es-E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11</a:t>
            </a:fld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1028700" y="3499979"/>
                <a:ext cx="4395297" cy="284898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s-EC" sz="1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s-EC" sz="16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s-EC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número de elementos en la población (330)</a:t>
                </a:r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es-EC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s-EC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s-EC" sz="16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s-EC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número de elementos en el estrato (297=alimentos y 33=bebidas)</a:t>
                </a:r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E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C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s-ES" sz="1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EC" sz="1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</m:e>
                          <m:sub>
                            <m:f>
                              <m:fPr>
                                <m:type m:val="skw"/>
                                <m:ctrlPr>
                                  <a:rPr lang="es-ES" sz="16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C" sz="16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∝</m:t>
                                </m:r>
                              </m:num>
                              <m:den>
                                <m:r>
                                  <a:rPr lang="es-EC" sz="16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  <m:r>
                          <a:rPr lang="es-EC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s-EC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s-EC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Nivel de confianza (95%=1,96 valor z)</a:t>
                </a:r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s-EC" sz="1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s-EC" sz="16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s-EC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error máximo aceptable</a:t>
                </a:r>
                <a:r>
                  <a:rPr lang="es-EC" sz="16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C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(6%)</a:t>
                </a:r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ES" sz="1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s-ES" sz="1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EC" sz="1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s-EC" sz="1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  <m:sup>
                        <m:r>
                          <a:rPr lang="es-EC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s-EC" sz="16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es-EC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varianza para cada estrato</a:t>
                </a:r>
                <a:r>
                  <a:rPr lang="es-EC" sz="16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C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(0,50*0,50)</a:t>
                </a:r>
                <a:endParaRPr lang="es-ES" sz="1600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3499979"/>
                <a:ext cx="4395297" cy="2848985"/>
              </a:xfrm>
              <a:prstGeom prst="rect">
                <a:avLst/>
              </a:prstGeom>
              <a:blipFill>
                <a:blip r:embed="rId2"/>
                <a:stretch>
                  <a:fillRect l="-413" r="-27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783982" y="1529947"/>
                <a:ext cx="4571573" cy="1425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s-ES" sz="2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ctrlPr>
                                    <a:rPr lang="es-E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400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  <m:r>
                                    <a:rPr lang="es-ES" sz="2400" b="1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E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b="1" i="1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f>
                                        <m:fPr>
                                          <m:type m:val="skw"/>
                                          <m:ctrlPr>
                                            <a:rPr lang="es-ES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2400" b="1" i="0">
                                              <a:latin typeface="Cambria Math" panose="02040503050406030204" pitchFamily="18" charset="0"/>
                                            </a:rPr>
                                            <m:t>∝</m:t>
                                          </m:r>
                                        </m:num>
                                        <m:den>
                                          <m:r>
                                            <a:rPr lang="es-ES" sz="2400" b="1" i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s-ES" sz="2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S" sz="24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es-ES" sz="24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2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E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s-ES" sz="24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s-ES" sz="2400" b="1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s-E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s-E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b="1" i="1"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s-ES" sz="2400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s-ES" sz="2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s-E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p>
                              <m:r>
                                <a:rPr lang="es-ES" sz="2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es-ES" sz="2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S" sz="2400" b="1" i="0">
                              <a:latin typeface="Cambria Math" panose="020405030504060302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es-E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b="1" i="1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f>
                                        <m:fPr>
                                          <m:type m:val="skw"/>
                                          <m:ctrlPr>
                                            <a:rPr lang="es-ES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2400" b="1" i="0">
                                              <a:latin typeface="Cambria Math" panose="02040503050406030204" pitchFamily="18" charset="0"/>
                                            </a:rPr>
                                            <m:t>∝</m:t>
                                          </m:r>
                                        </m:num>
                                        <m:den>
                                          <m:r>
                                            <a:rPr lang="es-ES" sz="2400" b="1" i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s-ES" sz="2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nary>
                            <m:naryPr>
                              <m:chr m:val="∑"/>
                              <m:limLoc m:val="undOvr"/>
                              <m:ctrlPr>
                                <a:rPr lang="es-ES" sz="24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2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E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s-ES" sz="24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s-ES" sz="2400" b="1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s-E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s-E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b="1" i="1"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s-ES" sz="2400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s-ES" sz="2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s-ES" sz="2400" b="1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82" y="1529947"/>
                <a:ext cx="4571573" cy="14253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5355555" y="1424411"/>
                <a:ext cx="6675120" cy="2075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s-EC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b="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330∗</m:t>
                              </m:r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b="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1,96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b="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∗(297∗0,5∗0,5+33∗0,5∗0,5)</m:t>
                          </m:r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b="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0,06</m:t>
                              </m:r>
                            </m:e>
                            <m:sup>
                              <m:r>
                                <a:rPr lang="es-EC" b="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b="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330</m:t>
                              </m:r>
                            </m:e>
                            <m:sup>
                              <m:r>
                                <a:rPr lang="es-EC" b="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b="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1,96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b="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(297∗0,5∗0,5+33∗0,5∗0,5)</m:t>
                          </m:r>
                        </m:den>
                      </m:f>
                    </m:oMath>
                  </m:oMathPara>
                </a14:m>
                <a:endParaRPr lang="es-E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s-EC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=147, 52 ≈ 148 </m:t>
                      </m:r>
                      <m:r>
                        <a:rPr lang="es-EC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𝑒𝑚𝑝𝑟𝑒𝑠𝑎𝑠</m:t>
                      </m:r>
                    </m:oMath>
                  </m:oMathPara>
                </a14:m>
                <a:endParaRPr lang="es-E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555" y="1424411"/>
                <a:ext cx="6675120" cy="2075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5811787" y="4785218"/>
                <a:ext cx="1314654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s-ES" b="1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s-ES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f>
                        <m:fPr>
                          <m:ctrlPr>
                            <a:rPr lang="es-E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num>
                        <m:den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  <m:r>
                        <a:rPr lang="es-ES" b="1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b="1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787" y="4785218"/>
                <a:ext cx="1314654" cy="5688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/>
          <p:cNvSpPr txBox="1"/>
          <p:nvPr/>
        </p:nvSpPr>
        <p:spPr>
          <a:xfrm>
            <a:off x="6055805" y="3499979"/>
            <a:ext cx="561120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Cálculo de tamaño de muestra para cada estrato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8729035" y="3867211"/>
                <a:ext cx="3169268" cy="1309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sz="16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s-EC" sz="16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C" sz="16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=297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sz="16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148</m:t>
                          </m:r>
                        </m:num>
                        <m:den>
                          <m:r>
                            <a:rPr lang="es-EC" sz="16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330</m:t>
                          </m:r>
                        </m:den>
                      </m:f>
                      <m:r>
                        <a:rPr lang="es-EC" sz="16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s-E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34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sz="16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s-EC" sz="16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C" sz="16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=133,2 ≈133</m:t>
                      </m:r>
                    </m:oMath>
                  </m:oMathPara>
                </a14:m>
                <a:endParaRPr lang="es-E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035" y="3867211"/>
                <a:ext cx="3169268" cy="13095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adroTexto 15"/>
          <p:cNvSpPr txBox="1"/>
          <p:nvPr/>
        </p:nvSpPr>
        <p:spPr>
          <a:xfrm>
            <a:off x="7269099" y="4197057"/>
            <a:ext cx="150816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Alimentos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247056" y="5575547"/>
            <a:ext cx="150816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Bebidas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/>
              <p:cNvSpPr/>
              <p:nvPr/>
            </p:nvSpPr>
            <p:spPr>
              <a:xfrm>
                <a:off x="8371911" y="5143860"/>
                <a:ext cx="3626242" cy="1309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sz="16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s-EC" sz="16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C" sz="16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=33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sz="16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148</m:t>
                          </m:r>
                        </m:num>
                        <m:den>
                          <m:r>
                            <a:rPr lang="es-EC" sz="16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330</m:t>
                          </m:r>
                        </m:den>
                      </m:f>
                    </m:oMath>
                  </m:oMathPara>
                </a14:m>
                <a:endParaRPr lang="es-E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34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sz="16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s-EC" sz="16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C" sz="16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=14,8 ≈15</m:t>
                      </m:r>
                    </m:oMath>
                  </m:oMathPara>
                </a14:m>
                <a:endParaRPr lang="es-E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á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911" y="5143860"/>
                <a:ext cx="3626242" cy="13095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6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427314"/>
              </p:ext>
            </p:extLst>
          </p:nvPr>
        </p:nvGraphicFramePr>
        <p:xfrm>
          <a:off x="920931" y="862149"/>
          <a:ext cx="11005458" cy="5029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12</a:t>
            </a:fld>
            <a:endParaRPr lang="es-EC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89" b="94969" l="4717" r="948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2250" y="300446"/>
            <a:ext cx="2667000" cy="20002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7350" y1="27099" x2="41956" y2="30153"/>
                        <a14:foregroundMark x1="53312" y1="68321" x2="26183" y2="8779"/>
                        <a14:foregroundMark x1="13565" y1="26336" x2="57098" y2="61450"/>
                        <a14:foregroundMark x1="60883" y1="56107" x2="43218" y2="31679"/>
                        <a14:foregroundMark x1="42587" y1="30916" x2="31230" y2="11069"/>
                        <a14:foregroundMark x1="25552" y1="10305" x2="12303" y2="29389"/>
                        <a14:foregroundMark x1="15457" y1="33969" x2="48896" y2="66031"/>
                        <a14:foregroundMark x1="29968" y1="66031" x2="61514" y2="85878"/>
                        <a14:foregroundMark x1="63407" y1="95802" x2="60252" y2="40076"/>
                        <a14:foregroundMark x1="63407" y1="51527" x2="67192" y2="43130"/>
                        <a14:foregroundMark x1="52050" y1="30916" x2="93060" y2="79008"/>
                        <a14:foregroundMark x1="91167" y1="79771" x2="64038" y2="942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3660" y="4696159"/>
            <a:ext cx="1786301" cy="14763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9489" y="300446"/>
            <a:ext cx="1843162" cy="187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4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938" y="212452"/>
            <a:ext cx="3515627" cy="479033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Validez de Contenido</a:t>
            </a:r>
            <a:endParaRPr lang="es-E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13</a:t>
            </a:fld>
            <a:endParaRPr lang="es-EC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199565"/>
              </p:ext>
            </p:extLst>
          </p:nvPr>
        </p:nvGraphicFramePr>
        <p:xfrm>
          <a:off x="193408" y="741288"/>
          <a:ext cx="4188955" cy="2011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3" name="Grupo 42"/>
          <p:cNvGrpSpPr/>
          <p:nvPr/>
        </p:nvGrpSpPr>
        <p:grpSpPr>
          <a:xfrm>
            <a:off x="7091757" y="4804643"/>
            <a:ext cx="2420146" cy="1398713"/>
            <a:chOff x="7284229" y="3357951"/>
            <a:chExt cx="2420146" cy="1398713"/>
          </a:xfrm>
        </p:grpSpPr>
        <p:grpSp>
          <p:nvGrpSpPr>
            <p:cNvPr id="42" name="Grupo 41"/>
            <p:cNvGrpSpPr/>
            <p:nvPr/>
          </p:nvGrpSpPr>
          <p:grpSpPr>
            <a:xfrm>
              <a:off x="7284229" y="3357951"/>
              <a:ext cx="2420146" cy="1398713"/>
              <a:chOff x="6111538" y="1956166"/>
              <a:chExt cx="2420146" cy="1398713"/>
            </a:xfrm>
          </p:grpSpPr>
          <p:sp>
            <p:nvSpPr>
              <p:cNvPr id="20" name="Rectángulo 19"/>
              <p:cNvSpPr/>
              <p:nvPr/>
            </p:nvSpPr>
            <p:spPr>
              <a:xfrm>
                <a:off x="6111538" y="1956166"/>
                <a:ext cx="2420146" cy="139871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21" name="CuadroTexto 20"/>
              <p:cNvSpPr txBox="1"/>
              <p:nvPr/>
            </p:nvSpPr>
            <p:spPr>
              <a:xfrm>
                <a:off x="6391228" y="2291383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dirty="0"/>
                  <a:t>1</a:t>
                </a:r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8014676" y="2326251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dirty="0"/>
                  <a:t>3</a:t>
                </a:r>
              </a:p>
            </p:txBody>
          </p:sp>
          <p:sp>
            <p:nvSpPr>
              <p:cNvPr id="29" name="CuadroTexto 28"/>
              <p:cNvSpPr txBox="1"/>
              <p:nvPr/>
            </p:nvSpPr>
            <p:spPr>
              <a:xfrm>
                <a:off x="7063685" y="2919965"/>
                <a:ext cx="6928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1200" dirty="0" smtClean="0"/>
                  <a:t>33,33%</a:t>
                </a:r>
                <a:endParaRPr lang="es-EC" sz="1200" dirty="0"/>
              </a:p>
            </p:txBody>
          </p:sp>
          <p:sp>
            <p:nvSpPr>
              <p:cNvPr id="30" name="CuadroTexto 29"/>
              <p:cNvSpPr txBox="1"/>
              <p:nvPr/>
            </p:nvSpPr>
            <p:spPr>
              <a:xfrm>
                <a:off x="7805803" y="2939281"/>
                <a:ext cx="6928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1200" dirty="0" smtClean="0"/>
                  <a:t>33,34%</a:t>
                </a:r>
                <a:endParaRPr lang="es-EC" sz="1200" dirty="0"/>
              </a:p>
            </p:txBody>
          </p:sp>
          <p:sp>
            <p:nvSpPr>
              <p:cNvPr id="33" name="CuadroTexto 32"/>
              <p:cNvSpPr txBox="1"/>
              <p:nvPr/>
            </p:nvSpPr>
            <p:spPr>
              <a:xfrm>
                <a:off x="6270789" y="1962014"/>
                <a:ext cx="51969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1100" b="1" dirty="0">
                    <a:solidFill>
                      <a:srgbClr val="002060"/>
                    </a:solidFill>
                  </a:rPr>
                  <a:t>Más </a:t>
                </a:r>
              </a:p>
              <a:p>
                <a:r>
                  <a:rPr lang="es-EC" sz="1100" b="1" dirty="0">
                    <a:solidFill>
                      <a:srgbClr val="002060"/>
                    </a:solidFill>
                  </a:rPr>
                  <a:t>bajo</a:t>
                </a:r>
              </a:p>
            </p:txBody>
          </p:sp>
          <p:sp>
            <p:nvSpPr>
              <p:cNvPr id="34" name="CuadroTexto 33"/>
              <p:cNvSpPr txBox="1"/>
              <p:nvPr/>
            </p:nvSpPr>
            <p:spPr>
              <a:xfrm>
                <a:off x="7974608" y="2001042"/>
                <a:ext cx="51969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1100" b="1" dirty="0">
                    <a:solidFill>
                      <a:srgbClr val="002060"/>
                    </a:solidFill>
                  </a:rPr>
                  <a:t>Más </a:t>
                </a:r>
              </a:p>
              <a:p>
                <a:r>
                  <a:rPr lang="es-EC" sz="1100" b="1" dirty="0">
                    <a:solidFill>
                      <a:srgbClr val="002060"/>
                    </a:solidFill>
                  </a:rPr>
                  <a:t>alto</a:t>
                </a:r>
              </a:p>
            </p:txBody>
          </p:sp>
          <p:sp>
            <p:nvSpPr>
              <p:cNvPr id="35" name="CuadroTexto 34"/>
              <p:cNvSpPr txBox="1"/>
              <p:nvPr/>
            </p:nvSpPr>
            <p:spPr>
              <a:xfrm>
                <a:off x="6192226" y="2906735"/>
                <a:ext cx="6928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1200" dirty="0" smtClean="0"/>
                  <a:t>33,33%</a:t>
                </a:r>
                <a:endParaRPr lang="es-EC" sz="1200" dirty="0"/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>
                <a:off x="7079664" y="2110662"/>
                <a:ext cx="59182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1100" b="1" dirty="0" smtClean="0">
                    <a:solidFill>
                      <a:srgbClr val="002060"/>
                    </a:solidFill>
                  </a:rPr>
                  <a:t>Neutro</a:t>
                </a:r>
                <a:endParaRPr lang="es-EC" sz="1100" b="1" dirty="0">
                  <a:solidFill>
                    <a:srgbClr val="002060"/>
                  </a:solidFill>
                </a:endParaRPr>
              </a:p>
            </p:txBody>
          </p:sp>
        </p:grpSp>
        <p:cxnSp>
          <p:nvCxnSpPr>
            <p:cNvPr id="25" name="Conector: angular 19"/>
            <p:cNvCxnSpPr/>
            <p:nvPr/>
          </p:nvCxnSpPr>
          <p:spPr>
            <a:xfrm rot="16200000" flipH="1">
              <a:off x="8118976" y="3619232"/>
              <a:ext cx="12700" cy="828000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: angular 20"/>
            <p:cNvCxnSpPr/>
            <p:nvPr/>
          </p:nvCxnSpPr>
          <p:spPr>
            <a:xfrm rot="16200000" flipH="1">
              <a:off x="8931558" y="3614949"/>
              <a:ext cx="12700" cy="828000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uadroTexto 22"/>
            <p:cNvSpPr txBox="1"/>
            <p:nvPr/>
          </p:nvSpPr>
          <p:spPr>
            <a:xfrm>
              <a:off x="8367455" y="37280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/>
                <a:t>2</a:t>
              </a:r>
            </a:p>
          </p:txBody>
        </p:sp>
      </p:grpSp>
      <p:sp>
        <p:nvSpPr>
          <p:cNvPr id="41" name="CuadroTexto 40"/>
          <p:cNvSpPr txBox="1"/>
          <p:nvPr/>
        </p:nvSpPr>
        <p:spPr>
          <a:xfrm>
            <a:off x="7826096" y="443531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Escala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895605" y="3592624"/>
            <a:ext cx="2627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Aplicación a 11 Expertos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901831" y="4135894"/>
            <a:ext cx="2252745" cy="20826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 smtClean="0"/>
              <a:t>ANFAB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 smtClean="0"/>
              <a:t>CONQUITO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 smtClean="0"/>
              <a:t>ARCSA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 smtClean="0"/>
              <a:t>MIPRO Y MIPROLAB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 smtClean="0"/>
              <a:t>SENESCYT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 smtClean="0"/>
              <a:t>ESPE</a:t>
            </a:r>
          </a:p>
        </p:txBody>
      </p:sp>
      <p:sp>
        <p:nvSpPr>
          <p:cNvPr id="46" name="Flecha derecha 45"/>
          <p:cNvSpPr/>
          <p:nvPr/>
        </p:nvSpPr>
        <p:spPr>
          <a:xfrm>
            <a:off x="3254715" y="4955914"/>
            <a:ext cx="803536" cy="499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CuadroTexto 46"/>
          <p:cNvSpPr txBox="1"/>
          <p:nvPr/>
        </p:nvSpPr>
        <p:spPr>
          <a:xfrm>
            <a:off x="4114518" y="4653984"/>
            <a:ext cx="2345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6→ Innovación, Crecimiento y Desarrollo</a:t>
            </a: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4147130" y="5325999"/>
            <a:ext cx="2345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sector alimentos y bebidas</a:t>
            </a: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Flecha doblada hacia arriba 51"/>
          <p:cNvSpPr/>
          <p:nvPr/>
        </p:nvSpPr>
        <p:spPr>
          <a:xfrm rot="16200000">
            <a:off x="10281568" y="3401646"/>
            <a:ext cx="1403498" cy="78270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Flecha derecha 52"/>
          <p:cNvSpPr/>
          <p:nvPr/>
        </p:nvSpPr>
        <p:spPr>
          <a:xfrm>
            <a:off x="6056229" y="5029063"/>
            <a:ext cx="803536" cy="499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Rectángulo 54"/>
          <p:cNvSpPr/>
          <p:nvPr/>
        </p:nvSpPr>
        <p:spPr>
          <a:xfrm>
            <a:off x="9438582" y="5135019"/>
            <a:ext cx="2252745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sz="1600" b="1" dirty="0" smtClean="0"/>
              <a:t>Preguntas &gt; 75%</a:t>
            </a:r>
          </a:p>
        </p:txBody>
      </p:sp>
      <p:sp>
        <p:nvSpPr>
          <p:cNvPr id="56" name="Flecha derecha 55"/>
          <p:cNvSpPr/>
          <p:nvPr/>
        </p:nvSpPr>
        <p:spPr>
          <a:xfrm rot="5400000">
            <a:off x="1886118" y="2841385"/>
            <a:ext cx="803536" cy="499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58" name="Tabla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182414"/>
              </p:ext>
            </p:extLst>
          </p:nvPr>
        </p:nvGraphicFramePr>
        <p:xfrm>
          <a:off x="4450807" y="862271"/>
          <a:ext cx="5281900" cy="3424245"/>
        </p:xfrm>
        <a:graphic>
          <a:graphicData uri="http://schemas.openxmlformats.org/drawingml/2006/table">
            <a:tbl>
              <a:tblPr firstRow="1" lastRow="1" bandRow="1" bandCol="1">
                <a:tableStyleId>{2D5ABB26-0587-4C30-8999-92F81FD0307C}</a:tableStyleId>
              </a:tblPr>
              <a:tblGrid>
                <a:gridCol w="931497">
                  <a:extLst>
                    <a:ext uri="{9D8B030D-6E8A-4147-A177-3AD203B41FA5}">
                      <a16:colId xmlns:a16="http://schemas.microsoft.com/office/drawing/2014/main" val="4180589307"/>
                    </a:ext>
                  </a:extLst>
                </a:gridCol>
                <a:gridCol w="3107093">
                  <a:extLst>
                    <a:ext uri="{9D8B030D-6E8A-4147-A177-3AD203B41FA5}">
                      <a16:colId xmlns:a16="http://schemas.microsoft.com/office/drawing/2014/main" val="914782386"/>
                    </a:ext>
                  </a:extLst>
                </a:gridCol>
                <a:gridCol w="1243310">
                  <a:extLst>
                    <a:ext uri="{9D8B030D-6E8A-4147-A177-3AD203B41FA5}">
                      <a16:colId xmlns:a16="http://schemas.microsoft.com/office/drawing/2014/main" val="2634361659"/>
                    </a:ext>
                  </a:extLst>
                </a:gridCol>
              </a:tblGrid>
              <a:tr h="177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Sección 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Concepto 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Nº Preguntas 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36574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Datos de identificación de la Empresa 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91705485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Características de la Empresa 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1531934"/>
                  </a:ext>
                </a:extLst>
              </a:tr>
              <a:tr h="177800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Innovación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454894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Innovación de Producto (IP)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5973988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Innovación de Proceso (IPR)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2198953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Innovación Organizacional (IG)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7003315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Innovación de Mercadotecnia (IM)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8081263"/>
                  </a:ext>
                </a:extLst>
              </a:tr>
              <a:tr h="177165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Crecimiento y Desarrollo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741418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Incremento de la Rentabilidad (CR)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2276646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Incremento en la Productividad (CP)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7741338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Incremento en la Cuota de Mercado (CC)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9061631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Incremento en Ventas (CV)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6673120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Incremento en Exportaciones (CE)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6455009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853530"/>
                  </a:ext>
                </a:extLst>
              </a:tr>
            </a:tbl>
          </a:graphicData>
        </a:graphic>
      </p:graphicFrame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4450807" y="252297"/>
            <a:ext cx="50520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s-EC" altLang="es-ES" sz="16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abla </a:t>
            </a:r>
            <a:r>
              <a:rPr kumimoji="0" lang="es-EC" altLang="es-ES" sz="1600" b="0" i="0" u="none" strike="noStrike" cap="none" normalizeH="0" baseline="0" dirty="0" smtClean="0" bmk="_Toc736667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kumimoji="0" lang="es-EC" altLang="es-ES" sz="1600" b="0" i="1" u="none" strike="noStrike" cap="none" normalizeH="0" baseline="0" dirty="0" smtClean="0" bmk="_Toc736667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s-EC" altLang="es-ES" sz="1600" b="0" i="1" u="none" strike="noStrike" cap="none" normalizeH="0" baseline="0" dirty="0" smtClean="0" bmk="_Toc736667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EC" altLang="es-ES" sz="1600" b="0" i="1" u="none" strike="noStrike" cap="none" normalizeH="0" baseline="0" dirty="0" smtClean="0" bmk="_Toc736667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Estructura de la encuesta</a:t>
            </a:r>
            <a:endParaRPr kumimoji="0" lang="es-ES" alt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9801151" y="1418938"/>
            <a:ext cx="1953527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1= Muy en desacuerdo</a:t>
            </a:r>
          </a:p>
          <a:p>
            <a:pPr algn="just"/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2= En desacuerdo</a:t>
            </a:r>
          </a:p>
          <a:p>
            <a:pPr algn="just"/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3= Ni de acuerdo ni en desacuerdo</a:t>
            </a:r>
          </a:p>
          <a:p>
            <a:pPr algn="just"/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4= De acuerdo</a:t>
            </a:r>
          </a:p>
          <a:p>
            <a:pPr algn="just"/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5= Muy de acuerdo</a:t>
            </a:r>
            <a:endParaRPr lang="es-E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0729" y="247574"/>
            <a:ext cx="10099343" cy="63803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Confiabilidad Interna del Instrumento: Prueba Piloto</a:t>
            </a:r>
            <a:endParaRPr lang="es-E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14</a:t>
            </a:fld>
            <a:endParaRPr lang="es-EC"/>
          </a:p>
        </p:txBody>
      </p:sp>
      <p:sp>
        <p:nvSpPr>
          <p:cNvPr id="5" name="CuadroTexto 4"/>
          <p:cNvSpPr txBox="1"/>
          <p:nvPr/>
        </p:nvSpPr>
        <p:spPr>
          <a:xfrm>
            <a:off x="781352" y="2013453"/>
            <a:ext cx="193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Alfa de Cronbach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96073" y="1259828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Prueba Piloto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2218857" y="1239746"/>
            <a:ext cx="803536" cy="49973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3151713" y="1135668"/>
            <a:ext cx="150816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10% de la muestra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286772"/>
              </p:ext>
            </p:extLst>
          </p:nvPr>
        </p:nvGraphicFramePr>
        <p:xfrm>
          <a:off x="790831" y="3035945"/>
          <a:ext cx="3124442" cy="150615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12713">
                  <a:extLst>
                    <a:ext uri="{9D8B030D-6E8A-4147-A177-3AD203B41FA5}">
                      <a16:colId xmlns:a16="http://schemas.microsoft.com/office/drawing/2014/main" val="2166597010"/>
                    </a:ext>
                  </a:extLst>
                </a:gridCol>
                <a:gridCol w="941798">
                  <a:extLst>
                    <a:ext uri="{9D8B030D-6E8A-4147-A177-3AD203B41FA5}">
                      <a16:colId xmlns:a16="http://schemas.microsoft.com/office/drawing/2014/main" val="3785243576"/>
                    </a:ext>
                  </a:extLst>
                </a:gridCol>
                <a:gridCol w="1769931">
                  <a:extLst>
                    <a:ext uri="{9D8B030D-6E8A-4147-A177-3AD203B41FA5}">
                      <a16:colId xmlns:a16="http://schemas.microsoft.com/office/drawing/2014/main" val="3466138156"/>
                    </a:ext>
                  </a:extLst>
                </a:gridCol>
              </a:tblGrid>
              <a:tr h="1720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Coeficiente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 de Confiabilidad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6164069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Nula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90197447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 – 0,49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Baja/Inaceptable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8051711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 – 0,69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Media/Regular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9438903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0,70 – 0,89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Aceptable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4885692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0,90 - 1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Elevada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122825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15452" y="2447755"/>
            <a:ext cx="30903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S" sz="1400" b="0" i="0" u="none" strike="noStrike" cap="none" normalizeH="0" baseline="0" smtClean="0" bmk="_Toc736668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15</a:t>
            </a:r>
            <a:r>
              <a:rPr kumimoji="0" lang="es-EC" altLang="es-ES" sz="1400" b="0" i="1" u="none" strike="noStrike" cap="none" normalizeH="0" baseline="0" smtClean="0" bmk="_Toc736668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s-EC" altLang="es-ES" sz="1400" b="0" i="1" u="none" strike="noStrike" cap="none" normalizeH="0" baseline="0" smtClean="0" bmk="_Toc736668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EC" altLang="es-ES" sz="1400" b="0" i="1" u="none" strike="noStrike" cap="none" normalizeH="0" baseline="0" smtClean="0" bmk="_Toc736668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Interpretación del Alfa de Cronbach</a:t>
            </a:r>
            <a:endParaRPr kumimoji="0" lang="es-EC" alt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582818"/>
              </p:ext>
            </p:extLst>
          </p:nvPr>
        </p:nvGraphicFramePr>
        <p:xfrm>
          <a:off x="4843172" y="1776930"/>
          <a:ext cx="7104455" cy="4304657"/>
        </p:xfrm>
        <a:graphic>
          <a:graphicData uri="http://schemas.openxmlformats.org/drawingml/2006/table">
            <a:tbl>
              <a:tblPr firstRow="1" lastRow="1" bandRow="1" bandCol="1">
                <a:tableStyleId>{2D5ABB26-0587-4C30-8999-92F81FD0307C}</a:tableStyleId>
              </a:tblPr>
              <a:tblGrid>
                <a:gridCol w="729425">
                  <a:extLst>
                    <a:ext uri="{9D8B030D-6E8A-4147-A177-3AD203B41FA5}">
                      <a16:colId xmlns:a16="http://schemas.microsoft.com/office/drawing/2014/main" val="3045007875"/>
                    </a:ext>
                  </a:extLst>
                </a:gridCol>
                <a:gridCol w="2322201">
                  <a:extLst>
                    <a:ext uri="{9D8B030D-6E8A-4147-A177-3AD203B41FA5}">
                      <a16:colId xmlns:a16="http://schemas.microsoft.com/office/drawing/2014/main" val="3665273362"/>
                    </a:ext>
                  </a:extLst>
                </a:gridCol>
                <a:gridCol w="852430">
                  <a:extLst>
                    <a:ext uri="{9D8B030D-6E8A-4147-A177-3AD203B41FA5}">
                      <a16:colId xmlns:a16="http://schemas.microsoft.com/office/drawing/2014/main" val="3950648926"/>
                    </a:ext>
                  </a:extLst>
                </a:gridCol>
                <a:gridCol w="2429691">
                  <a:extLst>
                    <a:ext uri="{9D8B030D-6E8A-4147-A177-3AD203B41FA5}">
                      <a16:colId xmlns:a16="http://schemas.microsoft.com/office/drawing/2014/main" val="479534774"/>
                    </a:ext>
                  </a:extLst>
                </a:gridCol>
                <a:gridCol w="770708">
                  <a:extLst>
                    <a:ext uri="{9D8B030D-6E8A-4147-A177-3AD203B41FA5}">
                      <a16:colId xmlns:a16="http://schemas.microsoft.com/office/drawing/2014/main" val="1161443237"/>
                    </a:ext>
                  </a:extLst>
                </a:gridCol>
              </a:tblGrid>
              <a:tr h="3566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Sección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Dimensiones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Alfa de Cronbach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Ítems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de elementos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932885"/>
                  </a:ext>
                </a:extLst>
              </a:tr>
              <a:tr h="97658">
                <a:tc gridSpan="2">
                  <a:txBody>
                    <a:bodyPr/>
                    <a:lstStyle/>
                    <a:p>
                      <a:pPr marR="381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Innovación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69608021"/>
                  </a:ext>
                </a:extLst>
              </a:tr>
              <a:tr h="29297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Innovación de Producto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0,885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IP01, IP02, IP03, IP04, IP05, IP06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extLst>
                  <a:ext uri="{0D108BD9-81ED-4DB2-BD59-A6C34878D82A}">
                    <a16:rowId xmlns:a16="http://schemas.microsoft.com/office/drawing/2014/main" val="127678384"/>
                  </a:ext>
                </a:extLst>
              </a:tr>
              <a:tr h="29297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Innovación de Proceso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0,825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IPR01, IPR02, IPR03, IPR04, IPR05, IPR06, IPR07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extLst>
                  <a:ext uri="{0D108BD9-81ED-4DB2-BD59-A6C34878D82A}">
                    <a16:rowId xmlns:a16="http://schemas.microsoft.com/office/drawing/2014/main" val="903542624"/>
                  </a:ext>
                </a:extLst>
              </a:tr>
              <a:tr h="29297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Innovación Organizacional 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0,934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IG01, IG02, IG03, IG04, IG05, IG06, IG07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extLst>
                  <a:ext uri="{0D108BD9-81ED-4DB2-BD59-A6C34878D82A}">
                    <a16:rowId xmlns:a16="http://schemas.microsoft.com/office/drawing/2014/main" val="1289296204"/>
                  </a:ext>
                </a:extLst>
              </a:tr>
              <a:tr h="29297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Innovación de Mercadotecnia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0,900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IM01, IM02, IM03, IM04, IM05, IM06, IM07, IM08, IM09, IM10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extLst>
                  <a:ext uri="{0D108BD9-81ED-4DB2-BD59-A6C34878D82A}">
                    <a16:rowId xmlns:a16="http://schemas.microsoft.com/office/drawing/2014/main" val="1148648166"/>
                  </a:ext>
                </a:extLst>
              </a:tr>
              <a:tr h="97658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Crecimiento y Desarrollo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 anchor="ctr"/>
                </a:tc>
                <a:extLst>
                  <a:ext uri="{0D108BD9-81ED-4DB2-BD59-A6C34878D82A}">
                    <a16:rowId xmlns:a16="http://schemas.microsoft.com/office/drawing/2014/main" val="3654583182"/>
                  </a:ext>
                </a:extLst>
              </a:tr>
              <a:tr h="29297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Incremento en la Rentabilidad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0,819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CR01, CR02, CR03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extLst>
                  <a:ext uri="{0D108BD9-81ED-4DB2-BD59-A6C34878D82A}">
                    <a16:rowId xmlns:a16="http://schemas.microsoft.com/office/drawing/2014/main" val="33140821"/>
                  </a:ext>
                </a:extLst>
              </a:tr>
              <a:tr h="29297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Incremento en la Productividad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0,853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CP01, CP02, CP03, CP04, CP05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extLst>
                  <a:ext uri="{0D108BD9-81ED-4DB2-BD59-A6C34878D82A}">
                    <a16:rowId xmlns:a16="http://schemas.microsoft.com/office/drawing/2014/main" val="2582442876"/>
                  </a:ext>
                </a:extLst>
              </a:tr>
              <a:tr h="29297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Incremento en la Cuota de Mercado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0,804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CC01, CC02, CC03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extLst>
                  <a:ext uri="{0D108BD9-81ED-4DB2-BD59-A6C34878D82A}">
                    <a16:rowId xmlns:a16="http://schemas.microsoft.com/office/drawing/2014/main" val="635452618"/>
                  </a:ext>
                </a:extLst>
              </a:tr>
              <a:tr h="29297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Incremento en Ventas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0,810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CV01, CV02, CV03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extLst>
                  <a:ext uri="{0D108BD9-81ED-4DB2-BD59-A6C34878D82A}">
                    <a16:rowId xmlns:a16="http://schemas.microsoft.com/office/drawing/2014/main" val="4070878129"/>
                  </a:ext>
                </a:extLst>
              </a:tr>
              <a:tr h="29297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Incremento en Exportaciones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0,887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CE01, CE02, CE03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/>
                </a:tc>
                <a:extLst>
                  <a:ext uri="{0D108BD9-81ED-4DB2-BD59-A6C34878D82A}">
                    <a16:rowId xmlns:a16="http://schemas.microsoft.com/office/drawing/2014/main" val="2053792252"/>
                  </a:ext>
                </a:extLst>
              </a:tr>
              <a:tr h="29297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Global (excepto sección 1 y 2)</a:t>
                      </a:r>
                      <a:endParaRPr lang="es-ES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0,963</a:t>
                      </a:r>
                      <a:endParaRPr lang="es-ES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1" marR="4107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495380"/>
                  </a:ext>
                </a:extLst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5113034" y="8536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Tabla 16</a:t>
            </a:r>
            <a:r>
              <a:rPr lang="es-EC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s-EC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s-EC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Resultado del coeficiente Alfa de Cronbach</a:t>
            </a:r>
            <a:endParaRPr lang="es-ES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Flecha doblada hacia arriba 12"/>
          <p:cNvSpPr/>
          <p:nvPr/>
        </p:nvSpPr>
        <p:spPr>
          <a:xfrm rot="5400000">
            <a:off x="4011772" y="4240377"/>
            <a:ext cx="880094" cy="78270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9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520" y="1060896"/>
            <a:ext cx="5029200" cy="673408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Univariado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15</a:t>
            </a:fld>
            <a:endParaRPr lang="es-EC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31520" y="207833"/>
            <a:ext cx="11460480" cy="727333"/>
          </a:xfrm>
          <a:prstGeom prst="rect">
            <a:avLst/>
          </a:prstGeom>
          <a:ln w="34925" cap="flat" cmpd="sng" algn="in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III: Análisis e interpretación de </a:t>
            </a:r>
            <a:r>
              <a:rPr lang="es-EC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endParaRPr lang="es-EC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334361"/>
              </p:ext>
            </p:extLst>
          </p:nvPr>
        </p:nvGraphicFramePr>
        <p:xfrm>
          <a:off x="927734" y="1860034"/>
          <a:ext cx="11068051" cy="478726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458765">
                  <a:extLst>
                    <a:ext uri="{9D8B030D-6E8A-4147-A177-3AD203B41FA5}">
                      <a16:colId xmlns:a16="http://schemas.microsoft.com/office/drawing/2014/main" val="1371819945"/>
                    </a:ext>
                  </a:extLst>
                </a:gridCol>
                <a:gridCol w="864997">
                  <a:extLst>
                    <a:ext uri="{9D8B030D-6E8A-4147-A177-3AD203B41FA5}">
                      <a16:colId xmlns:a16="http://schemas.microsoft.com/office/drawing/2014/main" val="758357796"/>
                    </a:ext>
                  </a:extLst>
                </a:gridCol>
                <a:gridCol w="1038240">
                  <a:extLst>
                    <a:ext uri="{9D8B030D-6E8A-4147-A177-3AD203B41FA5}">
                      <a16:colId xmlns:a16="http://schemas.microsoft.com/office/drawing/2014/main" val="1661462420"/>
                    </a:ext>
                  </a:extLst>
                </a:gridCol>
                <a:gridCol w="1037019">
                  <a:extLst>
                    <a:ext uri="{9D8B030D-6E8A-4147-A177-3AD203B41FA5}">
                      <a16:colId xmlns:a16="http://schemas.microsoft.com/office/drawing/2014/main" val="456355554"/>
                    </a:ext>
                  </a:extLst>
                </a:gridCol>
                <a:gridCol w="864997">
                  <a:extLst>
                    <a:ext uri="{9D8B030D-6E8A-4147-A177-3AD203B41FA5}">
                      <a16:colId xmlns:a16="http://schemas.microsoft.com/office/drawing/2014/main" val="941088607"/>
                    </a:ext>
                  </a:extLst>
                </a:gridCol>
                <a:gridCol w="864997">
                  <a:extLst>
                    <a:ext uri="{9D8B030D-6E8A-4147-A177-3AD203B41FA5}">
                      <a16:colId xmlns:a16="http://schemas.microsoft.com/office/drawing/2014/main" val="2259602206"/>
                    </a:ext>
                  </a:extLst>
                </a:gridCol>
                <a:gridCol w="1037019">
                  <a:extLst>
                    <a:ext uri="{9D8B030D-6E8A-4147-A177-3AD203B41FA5}">
                      <a16:colId xmlns:a16="http://schemas.microsoft.com/office/drawing/2014/main" val="1106163190"/>
                    </a:ext>
                  </a:extLst>
                </a:gridCol>
                <a:gridCol w="1038240">
                  <a:extLst>
                    <a:ext uri="{9D8B030D-6E8A-4147-A177-3AD203B41FA5}">
                      <a16:colId xmlns:a16="http://schemas.microsoft.com/office/drawing/2014/main" val="1870010890"/>
                    </a:ext>
                  </a:extLst>
                </a:gridCol>
                <a:gridCol w="863777">
                  <a:extLst>
                    <a:ext uri="{9D8B030D-6E8A-4147-A177-3AD203B41FA5}">
                      <a16:colId xmlns:a16="http://schemas.microsoft.com/office/drawing/2014/main" val="2016387585"/>
                    </a:ext>
                  </a:extLst>
                </a:gridCol>
              </a:tblGrid>
              <a:tr h="89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Sector alimentos</a:t>
                      </a:r>
                      <a:endParaRPr lang="es-ES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Sector bebidas</a:t>
                      </a:r>
                      <a:endParaRPr lang="es-ES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544801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Pequeña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Mediana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Grande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Pequeña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Mediana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Grande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72522553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Tipo de empresa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45,10%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24,80%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20,30%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9,80%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33,30%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26,70%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4991645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Tiempo en el mercado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55,6% tiene más 8 años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53,3% tiene más de 8 años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394367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Mejora o creación de nuevos productos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64,7% lo han realizado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66,6% lo han realizado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5961776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Uso de la ingeniería industrial para diseñar el producto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78,2% no lo han realizado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60% no lo han realizado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605662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Adquisición de maquinaria, equipo, software y/o hardware para innovar los procesos 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48,1% no lo han realizado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63,3% no lo han realizado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64417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Mejoramiento de la cadena de suministro, Gestión del conocimiento y responsabilidad social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45,10% lo ha realizado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Muy poco, el 20% está muy de acuerdo en la mejora que han realizado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697085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Acciones de cambio de cultura organizacional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48,1% no han realizado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46,70% lo han realizado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134388"/>
                  </a:ext>
                </a:extLst>
              </a:tr>
              <a:tr h="4400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Unidades y/o áreas de I+D+i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48,8% no cuenta con personas dedicadas a realizar frecuentemente proyectos de I+D+i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40% no tienen personas, equipos o comités que desarrollen proyectos de I+D+i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417612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Vínculo entre empresa y academia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83,5% no tiene vínculos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66,70% no ha realizado ningún vinculo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388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5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16</a:t>
            </a:fld>
            <a:endParaRPr lang="es-EC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12470" y="410154"/>
            <a:ext cx="5029200" cy="6734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Univariado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658741"/>
              </p:ext>
            </p:extLst>
          </p:nvPr>
        </p:nvGraphicFramePr>
        <p:xfrm>
          <a:off x="902970" y="1151472"/>
          <a:ext cx="11079480" cy="530191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462338">
                  <a:extLst>
                    <a:ext uri="{9D8B030D-6E8A-4147-A177-3AD203B41FA5}">
                      <a16:colId xmlns:a16="http://schemas.microsoft.com/office/drawing/2014/main" val="3242459715"/>
                    </a:ext>
                  </a:extLst>
                </a:gridCol>
                <a:gridCol w="3809182">
                  <a:extLst>
                    <a:ext uri="{9D8B030D-6E8A-4147-A177-3AD203B41FA5}">
                      <a16:colId xmlns:a16="http://schemas.microsoft.com/office/drawing/2014/main" val="3024940471"/>
                    </a:ext>
                  </a:extLst>
                </a:gridCol>
                <a:gridCol w="3807960">
                  <a:extLst>
                    <a:ext uri="{9D8B030D-6E8A-4147-A177-3AD203B41FA5}">
                      <a16:colId xmlns:a16="http://schemas.microsoft.com/office/drawing/2014/main" val="3923114386"/>
                    </a:ext>
                  </a:extLst>
                </a:gridCol>
              </a:tblGrid>
              <a:tr h="162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Sector alimentos</a:t>
                      </a:r>
                      <a:endParaRPr lang="es-ES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Sector bebidas</a:t>
                      </a:r>
                      <a:endParaRPr lang="es-ES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b"/>
                </a:tc>
                <a:extLst>
                  <a:ext uri="{0D108BD9-81ED-4DB2-BD59-A6C34878D82A}">
                    <a16:rowId xmlns:a16="http://schemas.microsoft.com/office/drawing/2014/main" val="2762498585"/>
                  </a:ext>
                </a:extLst>
              </a:tr>
              <a:tr h="427421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Cambios en actividades de marketing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45,1% no ha realizado continuamente cambios significativos en el diseño del producto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20% no ha realizado cambios significativos en el diseño del producto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b"/>
                </a:tc>
                <a:extLst>
                  <a:ext uri="{0D108BD9-81ED-4DB2-BD59-A6C34878D82A}">
                    <a16:rowId xmlns:a16="http://schemas.microsoft.com/office/drawing/2014/main" val="817909371"/>
                  </a:ext>
                </a:extLst>
              </a:tr>
              <a:tr h="427421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34,6% no ha introducido nuevos métodos de comercialización y promoción de productos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6,7% no ha introducido nuevos métodos de comercialización o promoción de productos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b"/>
                </a:tc>
                <a:extLst>
                  <a:ext uri="{0D108BD9-81ED-4DB2-BD59-A6C34878D82A}">
                    <a16:rowId xmlns:a16="http://schemas.microsoft.com/office/drawing/2014/main" val="2611043887"/>
                  </a:ext>
                </a:extLst>
              </a:tr>
              <a:tr h="284947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60,2% de empresas no ha realizado modificación a los precios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46,6% no ha realizado modificaciones a precios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b"/>
                </a:tc>
                <a:extLst>
                  <a:ext uri="{0D108BD9-81ED-4DB2-BD59-A6C34878D82A}">
                    <a16:rowId xmlns:a16="http://schemas.microsoft.com/office/drawing/2014/main" val="1892269652"/>
                  </a:ext>
                </a:extLst>
              </a:tr>
              <a:tr h="5698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Investigación de mercado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33,1% no han realizado investigación de mercados nacional. Y el 73,7% no ha realizado investigación de mercados internacional.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13% no ha realizado investigación de mercados nacional. Y el 53,3% no ha realizado investigación de mercados internacional.</a:t>
                      </a:r>
                      <a:endParaRPr lang="es-ES" sz="15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b"/>
                </a:tc>
                <a:extLst>
                  <a:ext uri="{0D108BD9-81ED-4DB2-BD59-A6C34878D82A}">
                    <a16:rowId xmlns:a16="http://schemas.microsoft.com/office/drawing/2014/main" val="2166246550"/>
                  </a:ext>
                </a:extLst>
              </a:tr>
              <a:tr h="2849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Uso de multimedia y publicidad con medios digitales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49,6% no han intensificado su uso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40% no ha intensificado el uso de multimedia y medios digitales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b"/>
                </a:tc>
                <a:extLst>
                  <a:ext uri="{0D108BD9-81ED-4DB2-BD59-A6C34878D82A}">
                    <a16:rowId xmlns:a16="http://schemas.microsoft.com/office/drawing/2014/main" val="796470547"/>
                  </a:ext>
                </a:extLst>
              </a:tr>
              <a:tr h="2849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de un manual de procesos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27,8% lo han realizado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40% de empresas lo han implementado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b"/>
                </a:tc>
                <a:extLst>
                  <a:ext uri="{0D108BD9-81ED-4DB2-BD59-A6C34878D82A}">
                    <a16:rowId xmlns:a16="http://schemas.microsoft.com/office/drawing/2014/main" val="3935859467"/>
                  </a:ext>
                </a:extLst>
              </a:tr>
              <a:tr h="142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Exportación de productos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91% no han realizado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66,6% no han realizado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b"/>
                </a:tc>
                <a:extLst>
                  <a:ext uri="{0D108BD9-81ED-4DB2-BD59-A6C34878D82A}">
                    <a16:rowId xmlns:a16="http://schemas.microsoft.com/office/drawing/2014/main" val="3335161746"/>
                  </a:ext>
                </a:extLst>
              </a:tr>
              <a:tr h="142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Incremento del margen de utilidad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47,4% ha incrementado el margen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46,7% ha incrementado el margen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b"/>
                </a:tc>
                <a:extLst>
                  <a:ext uri="{0D108BD9-81ED-4DB2-BD59-A6C34878D82A}">
                    <a16:rowId xmlns:a16="http://schemas.microsoft.com/office/drawing/2014/main" val="4158397159"/>
                  </a:ext>
                </a:extLst>
              </a:tr>
              <a:tr h="2849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Reducción de costos de producción, distribución y/o administrativos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32,4% han logrado reducir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33,4% han logrado reducir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b"/>
                </a:tc>
                <a:extLst>
                  <a:ext uri="{0D108BD9-81ED-4DB2-BD59-A6C34878D82A}">
                    <a16:rowId xmlns:a16="http://schemas.microsoft.com/office/drawing/2014/main" val="684017364"/>
                  </a:ext>
                </a:extLst>
              </a:tr>
              <a:tr h="2849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 accedido a nuevos mercados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51,1% ha logrado ingresar a nuevos mercados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60% ha logrado ingresar a nuevos mercados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b"/>
                </a:tc>
                <a:extLst>
                  <a:ext uri="{0D108BD9-81ED-4DB2-BD59-A6C34878D82A}">
                    <a16:rowId xmlns:a16="http://schemas.microsoft.com/office/drawing/2014/main" val="2767805493"/>
                  </a:ext>
                </a:extLst>
              </a:tr>
              <a:tr h="2849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nivel de rotación de inventarios ha sido buena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75,2% manifiestan que el nivel de rotación de inventarios es buena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86,6% manifestó que el nivel de rotación es buena</a:t>
                      </a: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50" marR="40150" marT="0" marB="0" anchor="b"/>
                </a:tc>
                <a:extLst>
                  <a:ext uri="{0D108BD9-81ED-4DB2-BD59-A6C34878D82A}">
                    <a16:rowId xmlns:a16="http://schemas.microsoft.com/office/drawing/2014/main" val="407920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98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17</a:t>
            </a:fld>
            <a:endParaRPr lang="es-EC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85800" y="0"/>
            <a:ext cx="6606540" cy="673408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Bivariado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343900" y="911591"/>
            <a:ext cx="369189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oeficiente de Spearman</a:t>
            </a:r>
            <a:endParaRPr lang="es-E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685800" y="1610071"/>
            <a:ext cx="6949440" cy="461665"/>
          </a:xfrm>
        </p:spPr>
        <p:txBody>
          <a:bodyPr>
            <a:noAutofit/>
          </a:bodyPr>
          <a:lstStyle/>
          <a:p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Innovación de Producto → Incremento en Ventas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148788" y="1671422"/>
            <a:ext cx="28800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IP03 → CV02 =  0,423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arcador de contenido 7"/>
          <p:cNvSpPr txBox="1">
            <a:spLocks/>
          </p:cNvSpPr>
          <p:nvPr/>
        </p:nvSpPr>
        <p:spPr>
          <a:xfrm>
            <a:off x="685800" y="2283479"/>
            <a:ext cx="7658100" cy="428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Innovación de Producto → Incremento en Exportaciones</a:t>
            </a:r>
          </a:p>
        </p:txBody>
      </p:sp>
      <p:sp>
        <p:nvSpPr>
          <p:cNvPr id="11" name="Marcador de contenido 7"/>
          <p:cNvSpPr txBox="1">
            <a:spLocks/>
          </p:cNvSpPr>
          <p:nvPr/>
        </p:nvSpPr>
        <p:spPr>
          <a:xfrm>
            <a:off x="685800" y="2927433"/>
            <a:ext cx="7927732" cy="458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Innovación de Proceso → Incremento en la Productividad</a:t>
            </a:r>
          </a:p>
        </p:txBody>
      </p:sp>
      <p:sp>
        <p:nvSpPr>
          <p:cNvPr id="12" name="Marcador de contenido 7"/>
          <p:cNvSpPr txBox="1">
            <a:spLocks/>
          </p:cNvSpPr>
          <p:nvPr/>
        </p:nvSpPr>
        <p:spPr>
          <a:xfrm>
            <a:off x="685800" y="3600841"/>
            <a:ext cx="8321040" cy="458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Innovación Organizacional→ Incremento en la Productividad</a:t>
            </a:r>
          </a:p>
        </p:txBody>
      </p:sp>
      <p:sp>
        <p:nvSpPr>
          <p:cNvPr id="13" name="Marcador de contenido 7"/>
          <p:cNvSpPr txBox="1">
            <a:spLocks/>
          </p:cNvSpPr>
          <p:nvPr/>
        </p:nvSpPr>
        <p:spPr>
          <a:xfrm>
            <a:off x="685800" y="4274249"/>
            <a:ext cx="8321040" cy="456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Innovación de Mercadotecnia → Incremento en la Rentabilidad</a:t>
            </a:r>
          </a:p>
        </p:txBody>
      </p:sp>
      <p:sp>
        <p:nvSpPr>
          <p:cNvPr id="14" name="Marcador de contenido 7"/>
          <p:cNvSpPr txBox="1">
            <a:spLocks/>
          </p:cNvSpPr>
          <p:nvPr/>
        </p:nvSpPr>
        <p:spPr>
          <a:xfrm>
            <a:off x="685800" y="4945567"/>
            <a:ext cx="8170817" cy="377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Innovación de Mercadotecnia → Incremento en la Cuota de Mercado</a:t>
            </a:r>
          </a:p>
        </p:txBody>
      </p:sp>
      <p:sp>
        <p:nvSpPr>
          <p:cNvPr id="15" name="Marcador de contenido 7"/>
          <p:cNvSpPr txBox="1">
            <a:spLocks/>
          </p:cNvSpPr>
          <p:nvPr/>
        </p:nvSpPr>
        <p:spPr>
          <a:xfrm>
            <a:off x="685800" y="5792314"/>
            <a:ext cx="6949440" cy="461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Innovación de Mercado → Incremento en Ventas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9148788" y="2303999"/>
            <a:ext cx="28800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IP03 → CE01 =  0,400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9148788" y="2947597"/>
            <a:ext cx="28800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IPR02 → CP03 =  0,625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9140513" y="3585992"/>
            <a:ext cx="28800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IG06 → CP01 =  0,569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9140513" y="4246294"/>
            <a:ext cx="28800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IM08 → CR01 =  0,598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9140513" y="4945567"/>
            <a:ext cx="28800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IM08 → CC03 =  0,600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9148788" y="5754113"/>
            <a:ext cx="28800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IM08 → CV03 =  0,429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004060" y="924127"/>
            <a:ext cx="369189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Dimensiones</a:t>
            </a:r>
            <a:endParaRPr lang="es-E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lecha abajo 24"/>
          <p:cNvSpPr/>
          <p:nvPr/>
        </p:nvSpPr>
        <p:spPr>
          <a:xfrm>
            <a:off x="11312434" y="1424598"/>
            <a:ext cx="300446" cy="208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4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18</a:t>
            </a:fld>
            <a:endParaRPr lang="es-EC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95205" b="62024"/>
          <a:stretch/>
        </p:blipFill>
        <p:spPr>
          <a:xfrm>
            <a:off x="1243719" y="511450"/>
            <a:ext cx="716554" cy="42761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658883" y="185199"/>
            <a:ext cx="8410144" cy="7538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tiene un efecto positivo la innovación de producto sobre el incremento en ventas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r="95498"/>
          <a:stretch/>
        </p:blipFill>
        <p:spPr>
          <a:xfrm>
            <a:off x="1252690" y="1372260"/>
            <a:ext cx="707583" cy="37218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658883" y="1088570"/>
            <a:ext cx="8410144" cy="8539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>
                <a:latin typeface="Times New Roman" panose="02020603050405020304" pitchFamily="18" charset="0"/>
                <a:cs typeface="Times New Roman" panose="02020603050405020304" pitchFamily="18" charset="0"/>
              </a:rPr>
              <a:t>Tiene un efecto positivo la innovación de producto sobre el incremento en ventas.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927464" y="2517913"/>
                <a:ext cx="10789919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ES" sz="16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Regla de decisión:</a:t>
                </a:r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E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Con 4 grados de libertad y un </a:t>
                </a:r>
                <a14:m>
                  <m:oMath xmlns:m="http://schemas.openxmlformats.org/officeDocument/2006/math">
                    <m:r>
                      <a:rPr lang="es-E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s-ES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0.05 </a:t>
                </a:r>
                <a:r>
                  <a:rPr lang="es-ES" sz="1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 </a:t>
                </a:r>
                <a:r>
                  <a:rPr lang="es-ES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tiene que para decidir si se acepta o rechaza la hipótesis nula hay que analizar lo siguiente: </a:t>
                </a:r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endParaRPr lang="es-ES" sz="16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ES" sz="16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Valor </a:t>
                </a:r>
                <a:r>
                  <a:rPr lang="es-ES" sz="16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crítico</a:t>
                </a:r>
                <a:r>
                  <a:rPr lang="es-ES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9,487</a:t>
                </a:r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E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 </a:t>
                </a:r>
                <a:r>
                  <a:rPr lang="es-ES" sz="1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s-ES" sz="1600" i="1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s-ES" sz="16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&gt; 9,487 se rechaza la hipótesis nula y se acepta la hipótesis alternativa.</a:t>
                </a:r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E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 </a:t>
                </a:r>
                <a:r>
                  <a:rPr lang="es-ES" sz="1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s-ES" sz="1600" i="1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es-E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9,487 se acepta la hipótesis nula y se rechaza la hipótesis alternativa.</a:t>
                </a:r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endParaRPr lang="es-ES" sz="16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ES" sz="16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Valor </a:t>
                </a:r>
                <a:r>
                  <a:rPr lang="es-ES" sz="16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p: </a:t>
                </a:r>
                <a:r>
                  <a:rPr lang="es-E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 0,05</a:t>
                </a:r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E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 p &lt; α se rechaza la hipótesis nula y se acepta la hipótesis alternativa.</a:t>
                </a:r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E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 p ≥ α se acepta la hipótesis nula y se rechaza la hipótesis alternativa.</a:t>
                </a:r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64" y="2517913"/>
                <a:ext cx="10789919" cy="4154984"/>
              </a:xfrm>
              <a:prstGeom prst="rect">
                <a:avLst/>
              </a:prstGeom>
              <a:blipFill>
                <a:blip r:embed="rId4"/>
                <a:stretch>
                  <a:fillRect l="-282" r="-33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4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19</a:t>
            </a:fld>
            <a:endParaRPr lang="es-EC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64198"/>
              </p:ext>
            </p:extLst>
          </p:nvPr>
        </p:nvGraphicFramePr>
        <p:xfrm>
          <a:off x="901338" y="725732"/>
          <a:ext cx="4245427" cy="1769273"/>
        </p:xfrm>
        <a:graphic>
          <a:graphicData uri="http://schemas.openxmlformats.org/drawingml/2006/table">
            <a:tbl>
              <a:tblPr firstRow="1" lastRow="1" bandRow="1" bandCol="1">
                <a:tableStyleId>{2D5ABB26-0587-4C30-8999-92F81FD0307C}</a:tableStyleId>
              </a:tblPr>
              <a:tblGrid>
                <a:gridCol w="1944032">
                  <a:extLst>
                    <a:ext uri="{9D8B030D-6E8A-4147-A177-3AD203B41FA5}">
                      <a16:colId xmlns:a16="http://schemas.microsoft.com/office/drawing/2014/main" val="2159709917"/>
                    </a:ext>
                  </a:extLst>
                </a:gridCol>
                <a:gridCol w="814779">
                  <a:extLst>
                    <a:ext uri="{9D8B030D-6E8A-4147-A177-3AD203B41FA5}">
                      <a16:colId xmlns:a16="http://schemas.microsoft.com/office/drawing/2014/main" val="2933880976"/>
                    </a:ext>
                  </a:extLst>
                </a:gridCol>
                <a:gridCol w="441486">
                  <a:extLst>
                    <a:ext uri="{9D8B030D-6E8A-4147-A177-3AD203B41FA5}">
                      <a16:colId xmlns:a16="http://schemas.microsoft.com/office/drawing/2014/main" val="1838264149"/>
                    </a:ext>
                  </a:extLst>
                </a:gridCol>
                <a:gridCol w="1045130">
                  <a:extLst>
                    <a:ext uri="{9D8B030D-6E8A-4147-A177-3AD203B41FA5}">
                      <a16:colId xmlns:a16="http://schemas.microsoft.com/office/drawing/2014/main" val="1587554942"/>
                    </a:ext>
                  </a:extLst>
                </a:gridCol>
              </a:tblGrid>
              <a:tr h="5999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Significación asintótica (bilateral)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112779"/>
                  </a:ext>
                </a:extLst>
              </a:tr>
              <a:tr h="292327"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Chi-cuadrado de Pearson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27,238</a:t>
                      </a:r>
                      <a:r>
                        <a:rPr lang="es-ES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03690401"/>
                  </a:ext>
                </a:extLst>
              </a:tr>
              <a:tr h="292327"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Razón de verosimilitud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26,475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155305"/>
                  </a:ext>
                </a:extLst>
              </a:tr>
              <a:tr h="292327"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Asociación lineal por lineal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22,635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3671048"/>
                  </a:ext>
                </a:extLst>
              </a:tr>
              <a:tr h="292327"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de casos válidos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468725"/>
                  </a:ext>
                </a:extLst>
              </a:tr>
            </a:tbl>
          </a:graphicData>
        </a:graphic>
      </p:graphicFrame>
      <p:pic>
        <p:nvPicPr>
          <p:cNvPr id="6" name="Imagen 5"/>
          <p:cNvPicPr/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8"/>
          <a:stretch/>
        </p:blipFill>
        <p:spPr bwMode="auto">
          <a:xfrm>
            <a:off x="3435532" y="2542543"/>
            <a:ext cx="8494334" cy="42240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827314" y="31863"/>
            <a:ext cx="3836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s-EC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Tabla </a:t>
            </a:r>
            <a:r>
              <a:rPr lang="es-EC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117</a:t>
            </a:r>
            <a:r>
              <a:rPr lang="es-EC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s-EC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s-EC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Prueba del coeficiente </a:t>
            </a:r>
            <a:r>
              <a:rPr lang="es-EC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</a:t>
            </a:r>
            <a:r>
              <a:rPr lang="es-EC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cuadrado entre IP03 y CV02</a:t>
            </a:r>
            <a:endParaRPr lang="es-ES" sz="12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549278" y="1552329"/>
            <a:ext cx="5233417" cy="17964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E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s-E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decide rechazar la hipótesis nula y aceptar la alternativa, concluyendo que, si se realiza innovación de producto se tendrá un efecto positivo sobre el incremento de las ventas en las empresas de alimentos y bebidas del DMQ.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8020594" y="443268"/>
            <a:ext cx="2547257" cy="6139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Decisión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echa abajo 9"/>
          <p:cNvSpPr/>
          <p:nvPr/>
        </p:nvSpPr>
        <p:spPr>
          <a:xfrm>
            <a:off x="9165986" y="1163544"/>
            <a:ext cx="500528" cy="38878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03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176752" y="170970"/>
            <a:ext cx="3186953" cy="766482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ÍNDICE</a:t>
            </a:r>
            <a:endParaRPr lang="es-EC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4502" y="170970"/>
            <a:ext cx="2413184" cy="622405"/>
          </a:xfrm>
          <a:prstGeom prst="rect">
            <a:avLst/>
          </a:prstGeom>
        </p:spPr>
      </p:pic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839736" y="33757"/>
            <a:ext cx="8032601" cy="6431538"/>
          </a:xfrm>
        </p:spPr>
        <p:txBody>
          <a:bodyPr>
            <a:noAutofit/>
          </a:bodyPr>
          <a:lstStyle/>
          <a:p>
            <a:r>
              <a:rPr lang="es-EC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</a:p>
          <a:p>
            <a:r>
              <a:rPr lang="es-EC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</a:t>
            </a:r>
            <a:r>
              <a:rPr lang="es-EC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</a:p>
          <a:p>
            <a:pPr lvl="1"/>
            <a:r>
              <a:rPr lang="es-EC" sz="1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</a:t>
            </a:r>
            <a:r>
              <a:rPr lang="es-EC" sz="1900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específicos</a:t>
            </a:r>
          </a:p>
          <a:p>
            <a:r>
              <a:rPr lang="es-EC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del Problema</a:t>
            </a:r>
            <a:endParaRPr lang="es-EC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</a:t>
            </a:r>
            <a:r>
              <a:rPr lang="es-EC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Marco teórico</a:t>
            </a:r>
          </a:p>
          <a:p>
            <a:pPr lvl="1"/>
            <a:r>
              <a:rPr lang="es-EC" sz="1900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Teorías de Innovación</a:t>
            </a:r>
          </a:p>
          <a:p>
            <a:pPr lvl="1"/>
            <a:r>
              <a:rPr lang="es-EC" sz="1900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Teorías de Crecimiento y Desarrollo</a:t>
            </a:r>
            <a:endParaRPr lang="es-EC" sz="19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Hipótesis: Modelo de relación entre variables</a:t>
            </a:r>
          </a:p>
          <a:p>
            <a:r>
              <a:rPr lang="es-EC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II: Diseño metodológico</a:t>
            </a:r>
            <a:endParaRPr lang="es-EC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</a:t>
            </a:r>
            <a:r>
              <a:rPr lang="es-EC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III: Análisis e interpretación </a:t>
            </a:r>
            <a:r>
              <a:rPr lang="es-EC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datos</a:t>
            </a:r>
            <a:endParaRPr lang="es-EC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s-EC" sz="1900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</a:t>
            </a:r>
            <a:r>
              <a:rPr lang="es-EC" sz="1900" i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univariado</a:t>
            </a:r>
            <a:endParaRPr lang="es-EC" sz="190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s-EC" sz="1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C" sz="1900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nálisis bivariado: Contrastación de Hipótesis</a:t>
            </a:r>
            <a:endParaRPr lang="es-EC" sz="19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</a:t>
            </a:r>
            <a:r>
              <a:rPr lang="es-EC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IV: Propuesta</a:t>
            </a:r>
            <a:endParaRPr lang="es-EC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s-EC" sz="1900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 5w+2h</a:t>
            </a:r>
          </a:p>
          <a:p>
            <a:pPr lvl="1"/>
            <a:r>
              <a:rPr lang="es-EC" sz="1900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Identificación de Factores Críticos de éxito FCE</a:t>
            </a:r>
          </a:p>
          <a:p>
            <a:pPr lvl="1"/>
            <a:r>
              <a:rPr lang="es-EC" sz="1900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Estrategias</a:t>
            </a:r>
            <a:endParaRPr lang="es-EC" sz="19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</a:t>
            </a:r>
            <a:r>
              <a:rPr lang="es-EC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Discusión, conclusiones y futuras líneas de investigación</a:t>
            </a:r>
            <a:endParaRPr lang="es-EC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6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20</a:t>
            </a:fld>
            <a:endParaRPr lang="es-EC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633115"/>
              </p:ext>
            </p:extLst>
          </p:nvPr>
        </p:nvGraphicFramePr>
        <p:xfrm>
          <a:off x="1422400" y="2284020"/>
          <a:ext cx="9713588" cy="3679336"/>
        </p:xfrm>
        <a:graphic>
          <a:graphicData uri="http://schemas.openxmlformats.org/drawingml/2006/table">
            <a:tbl>
              <a:tblPr firstRow="1" firstCol="1" lastRow="1" bandRow="1">
                <a:tableStyleId>{2D5ABB26-0587-4C30-8999-92F81FD0307C}</a:tableStyleId>
              </a:tblPr>
              <a:tblGrid>
                <a:gridCol w="2388328">
                  <a:extLst>
                    <a:ext uri="{9D8B030D-6E8A-4147-A177-3AD203B41FA5}">
                      <a16:colId xmlns:a16="http://schemas.microsoft.com/office/drawing/2014/main" val="1305053744"/>
                    </a:ext>
                  </a:extLst>
                </a:gridCol>
                <a:gridCol w="1047068">
                  <a:extLst>
                    <a:ext uri="{9D8B030D-6E8A-4147-A177-3AD203B41FA5}">
                      <a16:colId xmlns:a16="http://schemas.microsoft.com/office/drawing/2014/main" val="1358351460"/>
                    </a:ext>
                  </a:extLst>
                </a:gridCol>
                <a:gridCol w="1202073">
                  <a:extLst>
                    <a:ext uri="{9D8B030D-6E8A-4147-A177-3AD203B41FA5}">
                      <a16:colId xmlns:a16="http://schemas.microsoft.com/office/drawing/2014/main" val="156228283"/>
                    </a:ext>
                  </a:extLst>
                </a:gridCol>
                <a:gridCol w="1046014">
                  <a:extLst>
                    <a:ext uri="{9D8B030D-6E8A-4147-A177-3AD203B41FA5}">
                      <a16:colId xmlns:a16="http://schemas.microsoft.com/office/drawing/2014/main" val="742192997"/>
                    </a:ext>
                  </a:extLst>
                </a:gridCol>
                <a:gridCol w="1494154">
                  <a:extLst>
                    <a:ext uri="{9D8B030D-6E8A-4147-A177-3AD203B41FA5}">
                      <a16:colId xmlns:a16="http://schemas.microsoft.com/office/drawing/2014/main" val="3713619493"/>
                    </a:ext>
                  </a:extLst>
                </a:gridCol>
                <a:gridCol w="832095">
                  <a:extLst>
                    <a:ext uri="{9D8B030D-6E8A-4147-A177-3AD203B41FA5}">
                      <a16:colId xmlns:a16="http://schemas.microsoft.com/office/drawing/2014/main" val="1662284542"/>
                    </a:ext>
                  </a:extLst>
                </a:gridCol>
                <a:gridCol w="828480">
                  <a:extLst>
                    <a:ext uri="{9D8B030D-6E8A-4147-A177-3AD203B41FA5}">
                      <a16:colId xmlns:a16="http://schemas.microsoft.com/office/drawing/2014/main" val="1499134232"/>
                    </a:ext>
                  </a:extLst>
                </a:gridCol>
                <a:gridCol w="875376">
                  <a:extLst>
                    <a:ext uri="{9D8B030D-6E8A-4147-A177-3AD203B41FA5}">
                      <a16:colId xmlns:a16="http://schemas.microsoft.com/office/drawing/2014/main" val="1648869316"/>
                    </a:ext>
                  </a:extLst>
                </a:gridCol>
              </a:tblGrid>
              <a:tr h="7209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Hipótesis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 X</a:t>
                      </a:r>
                      <a:r>
                        <a:rPr lang="es-ES" sz="15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 p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 Crítico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Significancia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Grados de libertad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acepta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rechaza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222391"/>
                  </a:ext>
                </a:extLst>
              </a:tr>
              <a:tr h="4187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H1: IP03</a:t>
                      </a: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egoe UI Emoji" panose="020B0502040204020203" pitchFamily="34" charset="0"/>
                        </a:rPr>
                        <a:t>→</a:t>
                      </a: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CV02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27,238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9,487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38394256"/>
                  </a:ext>
                </a:extLst>
              </a:tr>
              <a:tr h="4187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H2: IP03</a:t>
                      </a: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egoe UI Emoji" panose="020B0502040204020203" pitchFamily="34" charset="0"/>
                        </a:rPr>
                        <a:t>→</a:t>
                      </a: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CE01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13,795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9,487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5282667"/>
                  </a:ext>
                </a:extLst>
              </a:tr>
              <a:tr h="4332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H3: IPR02</a:t>
                      </a: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egoe UI Emoji" panose="020B0502040204020203" pitchFamily="34" charset="0"/>
                        </a:rPr>
                        <a:t>→</a:t>
                      </a: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CP03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51,047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9,487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8006709"/>
                  </a:ext>
                </a:extLst>
              </a:tr>
              <a:tr h="4187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H4: IG06</a:t>
                      </a: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egoe UI Emoji" panose="020B0502040204020203" pitchFamily="34" charset="0"/>
                        </a:rPr>
                        <a:t>→</a:t>
                      </a: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CP01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46,097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9,487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4710142"/>
                  </a:ext>
                </a:extLst>
              </a:tr>
              <a:tr h="4187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H5: IM08</a:t>
                      </a: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egoe UI Emoji" panose="020B0502040204020203" pitchFamily="34" charset="0"/>
                        </a:rPr>
                        <a:t>→</a:t>
                      </a: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CR01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51,498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9,487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854314"/>
                  </a:ext>
                </a:extLst>
              </a:tr>
              <a:tr h="4187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H6: IM08</a:t>
                      </a: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egoe UI Emoji" panose="020B0502040204020203" pitchFamily="34" charset="0"/>
                        </a:rPr>
                        <a:t>→</a:t>
                      </a: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CC03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51,781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9,487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6689523"/>
                  </a:ext>
                </a:extLst>
              </a:tr>
              <a:tr h="4187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H7: IM08</a:t>
                      </a: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egoe UI Emoji" panose="020B0502040204020203" pitchFamily="34" charset="0"/>
                        </a:rPr>
                        <a:t>→</a:t>
                      </a: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CV03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30,747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9,487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288178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159850" y="553596"/>
            <a:ext cx="697112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Tabla resumen de pruebas de hipótesis</a:t>
            </a:r>
            <a:endParaRPr lang="es-E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422400" y="1287041"/>
            <a:ext cx="6096000" cy="7867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Tabla 136</a:t>
            </a:r>
            <a:r>
              <a:rPr lang="es-EC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s-EC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s-EC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Resumen de resultados de prueba de hipótesis</a:t>
            </a:r>
            <a:endParaRPr lang="es-ES" sz="16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21</a:t>
            </a:fld>
            <a:endParaRPr lang="es-EC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857500" y="321816"/>
            <a:ext cx="6362700" cy="727333"/>
          </a:xfrm>
          <a:prstGeom prst="rect">
            <a:avLst/>
          </a:prstGeom>
          <a:ln w="34925" cap="flat" cmpd="sng" algn="in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IV: Propuesta</a:t>
            </a:r>
            <a:endParaRPr lang="es-EC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94635689"/>
              </p:ext>
            </p:extLst>
          </p:nvPr>
        </p:nvGraphicFramePr>
        <p:xfrm>
          <a:off x="1415143" y="1168400"/>
          <a:ext cx="8281307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lipse 7"/>
          <p:cNvSpPr/>
          <p:nvPr/>
        </p:nvSpPr>
        <p:spPr>
          <a:xfrm>
            <a:off x="4554310" y="3311740"/>
            <a:ext cx="2002972" cy="1727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 5W+2H</a:t>
            </a:r>
            <a:endParaRPr lang="es-E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755" l="1000" r="99400">
                        <a14:foregroundMark x1="49000" y1="66372" x2="46400" y2="42773"/>
                        <a14:foregroundMark x1="53400" y1="64602" x2="55400" y2="539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56" y="1406901"/>
            <a:ext cx="4083244" cy="276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8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22</a:t>
            </a:fld>
            <a:endParaRPr lang="es-EC"/>
          </a:p>
        </p:txBody>
      </p:sp>
      <p:sp>
        <p:nvSpPr>
          <p:cNvPr id="5" name="CuadroTexto 4"/>
          <p:cNvSpPr txBox="1"/>
          <p:nvPr/>
        </p:nvSpPr>
        <p:spPr>
          <a:xfrm>
            <a:off x="3842022" y="669709"/>
            <a:ext cx="563071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Factores críticos de éxito</a:t>
            </a:r>
            <a:endParaRPr lang="es-E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126401"/>
              </p:ext>
            </p:extLst>
          </p:nvPr>
        </p:nvGraphicFramePr>
        <p:xfrm>
          <a:off x="2177142" y="2279414"/>
          <a:ext cx="6560458" cy="1755555"/>
        </p:xfrm>
        <a:graphic>
          <a:graphicData uri="http://schemas.openxmlformats.org/drawingml/2006/table">
            <a:tbl>
              <a:tblPr firstRow="1" firstCol="1" lastRow="1" bandRow="1">
                <a:tableStyleId>{2D5ABB26-0587-4C30-8999-92F81FD0307C}</a:tableStyleId>
              </a:tblPr>
              <a:tblGrid>
                <a:gridCol w="3280229">
                  <a:extLst>
                    <a:ext uri="{9D8B030D-6E8A-4147-A177-3AD203B41FA5}">
                      <a16:colId xmlns:a16="http://schemas.microsoft.com/office/drawing/2014/main" val="944985774"/>
                    </a:ext>
                  </a:extLst>
                </a:gridCol>
                <a:gridCol w="3280229">
                  <a:extLst>
                    <a:ext uri="{9D8B030D-6E8A-4147-A177-3AD203B41FA5}">
                      <a16:colId xmlns:a16="http://schemas.microsoft.com/office/drawing/2014/main" val="1960286095"/>
                    </a:ext>
                  </a:extLst>
                </a:gridCol>
              </a:tblGrid>
              <a:tr h="351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Baremo/Categorías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Rango de Puntuación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434482"/>
                  </a:ext>
                </a:extLst>
              </a:tr>
              <a:tr h="3511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Alta Calidad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 – 5,00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45824425"/>
                  </a:ext>
                </a:extLst>
              </a:tr>
              <a:tr h="3511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Mediana Calidad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 – 3,99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8143013"/>
                  </a:ext>
                </a:extLst>
              </a:tr>
              <a:tr h="3511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Baja Calidad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 – 2,99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9197300"/>
                  </a:ext>
                </a:extLst>
              </a:tr>
              <a:tr h="3511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Muy Baja Calidad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 – 1,99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263994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2061028" y="125448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Tabla 138</a:t>
            </a:r>
            <a:r>
              <a:rPr lang="es-EC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s-EC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s-EC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Parámetros para establecer factores críticos de éxito</a:t>
            </a:r>
            <a:endParaRPr lang="es-ES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09003553"/>
              </p:ext>
            </p:extLst>
          </p:nvPr>
        </p:nvGraphicFramePr>
        <p:xfrm>
          <a:off x="2061028" y="4475447"/>
          <a:ext cx="9303658" cy="1936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8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468383"/>
              </p:ext>
            </p:extLst>
          </p:nvPr>
        </p:nvGraphicFramePr>
        <p:xfrm>
          <a:off x="880000" y="79859"/>
          <a:ext cx="10189028" cy="6591138"/>
        </p:xfrm>
        <a:graphic>
          <a:graphicData uri="http://schemas.openxmlformats.org/drawingml/2006/table">
            <a:tbl>
              <a:tblPr firstRow="1" firstCol="1" lastRow="1" bandRow="1">
                <a:tableStyleId>{2D5ABB26-0587-4C30-8999-92F81FD0307C}</a:tableStyleId>
              </a:tblPr>
              <a:tblGrid>
                <a:gridCol w="478972">
                  <a:extLst>
                    <a:ext uri="{9D8B030D-6E8A-4147-A177-3AD203B41FA5}">
                      <a16:colId xmlns:a16="http://schemas.microsoft.com/office/drawing/2014/main" val="210901458"/>
                    </a:ext>
                  </a:extLst>
                </a:gridCol>
                <a:gridCol w="5923643">
                  <a:extLst>
                    <a:ext uri="{9D8B030D-6E8A-4147-A177-3AD203B41FA5}">
                      <a16:colId xmlns:a16="http://schemas.microsoft.com/office/drawing/2014/main" val="1752382809"/>
                    </a:ext>
                  </a:extLst>
                </a:gridCol>
                <a:gridCol w="1279518">
                  <a:extLst>
                    <a:ext uri="{9D8B030D-6E8A-4147-A177-3AD203B41FA5}">
                      <a16:colId xmlns:a16="http://schemas.microsoft.com/office/drawing/2014/main" val="770981686"/>
                    </a:ext>
                  </a:extLst>
                </a:gridCol>
                <a:gridCol w="1279518">
                  <a:extLst>
                    <a:ext uri="{9D8B030D-6E8A-4147-A177-3AD203B41FA5}">
                      <a16:colId xmlns:a16="http://schemas.microsoft.com/office/drawing/2014/main" val="1911475663"/>
                    </a:ext>
                  </a:extLst>
                </a:gridCol>
                <a:gridCol w="1227377">
                  <a:extLst>
                    <a:ext uri="{9D8B030D-6E8A-4147-A177-3AD203B41FA5}">
                      <a16:colId xmlns:a16="http://schemas.microsoft.com/office/drawing/2014/main" val="1309054927"/>
                    </a:ext>
                  </a:extLst>
                </a:gridCol>
              </a:tblGrid>
              <a:tr h="18763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 por tamaño (aproximado)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488665"/>
                  </a:ext>
                </a:extLst>
              </a:tr>
              <a:tr h="33493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Mediana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Pequeña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 empresa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909864"/>
                  </a:ext>
                </a:extLst>
              </a:tr>
              <a:tr h="502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Realizar convenios con universidades en cuanto a la creación y venta de productos y procesos patentados en función de las necesidades de una empresa.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$1000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81124944"/>
                  </a:ext>
                </a:extLst>
              </a:tr>
              <a:tr h="187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Desarrollar software personalizados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$600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$600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extLst>
                  <a:ext uri="{0D108BD9-81ED-4DB2-BD59-A6C34878D82A}">
                    <a16:rowId xmlns:a16="http://schemas.microsoft.com/office/drawing/2014/main" val="3584503704"/>
                  </a:ext>
                </a:extLst>
              </a:tr>
              <a:tr h="388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Asistir a talleres de empowerment e implementación de este tipo de liderazgo en la empresa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$600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$250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extLst>
                  <a:ext uri="{0D108BD9-81ED-4DB2-BD59-A6C34878D82A}">
                    <a16:rowId xmlns:a16="http://schemas.microsoft.com/office/drawing/2014/main" val="3890797062"/>
                  </a:ext>
                </a:extLst>
              </a:tr>
              <a:tr h="388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Elaborar un estudio sobre la necesidad y factibilidad de realizar alianzas estratégicas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$2000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$1000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extLst>
                  <a:ext uri="{0D108BD9-81ED-4DB2-BD59-A6C34878D82A}">
                    <a16:rowId xmlns:a16="http://schemas.microsoft.com/office/drawing/2014/main" val="1974830216"/>
                  </a:ext>
                </a:extLst>
              </a:tr>
              <a:tr h="502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Optar por programas de innovación ofrecidos por los agentes de innovación certificados y reconocidos por el programa Banco de Ideas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$800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$800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extLst>
                  <a:ext uri="{0D108BD9-81ED-4DB2-BD59-A6C34878D82A}">
                    <a16:rowId xmlns:a16="http://schemas.microsoft.com/office/drawing/2014/main" val="3517410423"/>
                  </a:ext>
                </a:extLst>
              </a:tr>
              <a:tr h="388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 de capacitación y fortalecimiento del compromiso de los empleados en temas de I+D+i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$2500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$1000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extLst>
                  <a:ext uri="{0D108BD9-81ED-4DB2-BD59-A6C34878D82A}">
                    <a16:rowId xmlns:a16="http://schemas.microsoft.com/office/drawing/2014/main" val="898846827"/>
                  </a:ext>
                </a:extLst>
              </a:tr>
              <a:tr h="334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Incrementar la creación de contenido multimedia y actualizar continuamente. 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$1300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$900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extLst>
                  <a:ext uri="{0D108BD9-81ED-4DB2-BD59-A6C34878D82A}">
                    <a16:rowId xmlns:a16="http://schemas.microsoft.com/office/drawing/2014/main" val="773409593"/>
                  </a:ext>
                </a:extLst>
              </a:tr>
              <a:tr h="334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 de marketing digital para aumentar la notoriedad de la empresa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$1500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$1000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extLst>
                  <a:ext uri="{0D108BD9-81ED-4DB2-BD59-A6C34878D82A}">
                    <a16:rowId xmlns:a16="http://schemas.microsoft.com/office/drawing/2014/main" val="2812769486"/>
                  </a:ext>
                </a:extLst>
              </a:tr>
              <a:tr h="187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Adoptar el enfoque basado en procesos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$900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extLst>
                  <a:ext uri="{0D108BD9-81ED-4DB2-BD59-A6C34878D82A}">
                    <a16:rowId xmlns:a16="http://schemas.microsoft.com/office/drawing/2014/main" val="2592720248"/>
                  </a:ext>
                </a:extLst>
              </a:tr>
              <a:tr h="502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Participación continua en ferias promovidas por empresas e instituciones que implique la participación del sector de alimentos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$600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$600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extLst>
                  <a:ext uri="{0D108BD9-81ED-4DB2-BD59-A6C34878D82A}">
                    <a16:rowId xmlns:a16="http://schemas.microsoft.com/office/drawing/2014/main" val="1794149238"/>
                  </a:ext>
                </a:extLst>
              </a:tr>
              <a:tr h="502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Formar núcleos empresariales mediante el proyecto “Al Invest 5.0” financiado por el Programa de Cooperación Internacional de la Unión Europea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específico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específico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extLst>
                  <a:ext uri="{0D108BD9-81ED-4DB2-BD59-A6C34878D82A}">
                    <a16:rowId xmlns:a16="http://schemas.microsoft.com/office/drawing/2014/main" val="3818786877"/>
                  </a:ext>
                </a:extLst>
              </a:tr>
              <a:tr h="334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Analizar el mercado mediante nuevas prácticas empresariales como el networking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$800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$1000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extLst>
                  <a:ext uri="{0D108BD9-81ED-4DB2-BD59-A6C34878D82A}">
                    <a16:rowId xmlns:a16="http://schemas.microsoft.com/office/drawing/2014/main" val="3514055111"/>
                  </a:ext>
                </a:extLst>
              </a:tr>
              <a:tr h="187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Realizar investigación de mercados internacional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$8500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$5000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$3000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extLst>
                  <a:ext uri="{0D108BD9-81ED-4DB2-BD59-A6C34878D82A}">
                    <a16:rowId xmlns:a16="http://schemas.microsoft.com/office/drawing/2014/main" val="3578313839"/>
                  </a:ext>
                </a:extLst>
              </a:tr>
              <a:tr h="502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Intensificar el uso de la ingeniería o diseño industrial para la mejora o creación de productos así como de elementos del marketing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específico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específico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específico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/>
                </a:tc>
                <a:extLst>
                  <a:ext uri="{0D108BD9-81ED-4DB2-BD59-A6C34878D82A}">
                    <a16:rowId xmlns:a16="http://schemas.microsoft.com/office/drawing/2014/main" val="1028516779"/>
                  </a:ext>
                </a:extLst>
              </a:tr>
              <a:tr h="334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Programa para aplicar precios de fidelización a los clientes habituales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$850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$850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$850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2" marR="3843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049026"/>
                  </a:ext>
                </a:extLst>
              </a:tr>
            </a:tbl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23</a:t>
            </a:fld>
            <a:endParaRPr lang="es-EC"/>
          </a:p>
        </p:txBody>
      </p:sp>
      <p:sp>
        <p:nvSpPr>
          <p:cNvPr id="6" name="CuadroTexto 5"/>
          <p:cNvSpPr txBox="1"/>
          <p:nvPr/>
        </p:nvSpPr>
        <p:spPr>
          <a:xfrm rot="16200000">
            <a:off x="-1141504" y="3001606"/>
            <a:ext cx="326997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Resumen de estrategias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3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24</a:t>
            </a:fld>
            <a:endParaRPr lang="es-EC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953385" y="133350"/>
            <a:ext cx="9729804" cy="1028701"/>
          </a:xfrm>
          <a:prstGeom prst="rect">
            <a:avLst/>
          </a:prstGeom>
          <a:ln w="34925" cap="flat" cmpd="sng" algn="in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V: discusión, conclusión y futuras líneas de investigación</a:t>
            </a:r>
            <a:endParaRPr lang="es-EC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037161084"/>
              </p:ext>
            </p:extLst>
          </p:nvPr>
        </p:nvGraphicFramePr>
        <p:xfrm>
          <a:off x="1953385" y="1219201"/>
          <a:ext cx="972980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uadroTexto 11"/>
          <p:cNvSpPr txBox="1"/>
          <p:nvPr/>
        </p:nvSpPr>
        <p:spPr>
          <a:xfrm rot="16200000">
            <a:off x="89242" y="3507173"/>
            <a:ext cx="260620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Discusión</a:t>
            </a:r>
            <a:endParaRPr lang="es-E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71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310339"/>
              </p:ext>
            </p:extLst>
          </p:nvPr>
        </p:nvGraphicFramePr>
        <p:xfrm>
          <a:off x="849848" y="1227350"/>
          <a:ext cx="11069436" cy="542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25</a:t>
            </a:fld>
            <a:endParaRPr lang="es-EC"/>
          </a:p>
        </p:txBody>
      </p:sp>
      <p:sp>
        <p:nvSpPr>
          <p:cNvPr id="6" name="CuadroTexto 5"/>
          <p:cNvSpPr txBox="1"/>
          <p:nvPr/>
        </p:nvSpPr>
        <p:spPr>
          <a:xfrm>
            <a:off x="3209743" y="241012"/>
            <a:ext cx="563071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4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898333"/>
              </p:ext>
            </p:extLst>
          </p:nvPr>
        </p:nvGraphicFramePr>
        <p:xfrm>
          <a:off x="702129" y="863293"/>
          <a:ext cx="11292114" cy="545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26</a:t>
            </a:fld>
            <a:endParaRPr lang="es-EC"/>
          </a:p>
        </p:txBody>
      </p:sp>
      <p:sp>
        <p:nvSpPr>
          <p:cNvPr id="5" name="CuadroTexto 4"/>
          <p:cNvSpPr txBox="1"/>
          <p:nvPr/>
        </p:nvSpPr>
        <p:spPr>
          <a:xfrm>
            <a:off x="2858125" y="78770"/>
            <a:ext cx="741275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Futuras líneas de investigación</a:t>
            </a:r>
            <a:endParaRPr lang="es-E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18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s-ES" dirty="0" smtClean="0"/>
              <a:t>MUCHAS GRACIAS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27</a:t>
            </a:fld>
            <a:endParaRPr lang="es-EC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94" b="100000" l="0" r="100000">
                        <a14:foregroundMark x1="14167" y1="45026" x2="40000" y2="90052"/>
                        <a14:foregroundMark x1="18333" y1="58639" x2="10000" y2="439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2829" y="3753810"/>
            <a:ext cx="22860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8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6671" y="83483"/>
            <a:ext cx="3126441" cy="949363"/>
          </a:xfrm>
        </p:spPr>
        <p:txBody>
          <a:bodyPr>
            <a:normAutofit fontScale="90000"/>
          </a:bodyPr>
          <a:lstStyle/>
          <a:p>
            <a:pPr algn="ct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 Manufacturera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3</a:t>
            </a:fld>
            <a:endParaRPr lang="es-EC"/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0" t="5637" r="7228" b="2530"/>
          <a:stretch/>
        </p:blipFill>
        <p:spPr bwMode="auto">
          <a:xfrm>
            <a:off x="775484" y="1143000"/>
            <a:ext cx="3780790" cy="29127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056671" y="4117381"/>
            <a:ext cx="20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divisiones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echa curvada hacia arriba 7"/>
          <p:cNvSpPr/>
          <p:nvPr/>
        </p:nvSpPr>
        <p:spPr>
          <a:xfrm rot="17446166">
            <a:off x="8078276" y="4389477"/>
            <a:ext cx="2788920" cy="142089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9" name="Imagen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49" t="1419" r="23185" b="12361"/>
          <a:stretch/>
        </p:blipFill>
        <p:spPr bwMode="auto">
          <a:xfrm>
            <a:off x="5213349" y="558164"/>
            <a:ext cx="3976435" cy="3832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9065559" y="604254"/>
            <a:ext cx="3126441" cy="9493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Sector Alimentos y Bebidas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9472736" y="2124691"/>
            <a:ext cx="2719263" cy="6642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 empleo</a:t>
            </a:r>
            <a:endPara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9472737" y="2788921"/>
            <a:ext cx="2719263" cy="6642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Aporta al PIB</a:t>
            </a:r>
            <a:endPara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9490633" y="3453151"/>
            <a:ext cx="2719263" cy="6642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Altos volúmenes de venta</a:t>
            </a:r>
            <a:endPara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813010306"/>
              </p:ext>
            </p:extLst>
          </p:nvPr>
        </p:nvGraphicFramePr>
        <p:xfrm>
          <a:off x="1391299" y="4872452"/>
          <a:ext cx="7916210" cy="1783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040" y="4713196"/>
            <a:ext cx="2412147" cy="107776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5850" y="5815014"/>
            <a:ext cx="2412147" cy="111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0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205740"/>
            <a:ext cx="8915400" cy="624086"/>
          </a:xfr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DE LA INVESTIGACIÓN</a:t>
            </a:r>
            <a:endParaRPr lang="es-E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1234440"/>
            <a:ext cx="10287000" cy="52189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General:</a:t>
            </a:r>
          </a:p>
          <a:p>
            <a:pPr marL="0" indent="0">
              <a:buNone/>
            </a:pPr>
            <a:r>
              <a:rPr lang="es-E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Analizar la innovación y su incidencia en el crecimiento y desarrollo de las empresas del sector de alimentos y bebidas del DMQ durante el 2017</a:t>
            </a:r>
          </a:p>
          <a:p>
            <a:pPr marL="0" indent="0">
              <a:buNone/>
            </a:pPr>
            <a:endParaRPr lang="es-E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Específicos: </a:t>
            </a:r>
          </a:p>
          <a:p>
            <a:pPr lvl="0"/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Analizar el nivel que tienen las empresas del sector de alimentos y bebidas en los diferentes tipos de innovación </a:t>
            </a:r>
            <a:endParaRPr lang="es-E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Determinar el nivel de crecimiento y desarrollo que experimentan las empresas del sector alimentos y bebidas</a:t>
            </a:r>
            <a:endParaRPr lang="es-E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Proponer estrategias para incrementar la innovación en las empresas objeto de estudio que permitan lograr crecimiento y desarrollo.</a:t>
            </a:r>
            <a:endParaRPr lang="es-E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754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255647"/>
            <a:ext cx="9601200" cy="727333"/>
          </a:xfr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DEL PROBLEMA</a:t>
            </a:r>
            <a:endParaRPr lang="es-EC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5</a:t>
            </a:fld>
            <a:endParaRPr lang="es-EC"/>
          </a:p>
        </p:txBody>
      </p:sp>
      <p:grpSp>
        <p:nvGrpSpPr>
          <p:cNvPr id="5" name="Grupo 4"/>
          <p:cNvGrpSpPr/>
          <p:nvPr/>
        </p:nvGrpSpPr>
        <p:grpSpPr>
          <a:xfrm>
            <a:off x="1088571" y="1320800"/>
            <a:ext cx="10755085" cy="5370285"/>
            <a:chOff x="0" y="0"/>
            <a:chExt cx="8266246" cy="3542423"/>
          </a:xfrm>
        </p:grpSpPr>
        <p:grpSp>
          <p:nvGrpSpPr>
            <p:cNvPr id="6" name="Grupo 5"/>
            <p:cNvGrpSpPr/>
            <p:nvPr/>
          </p:nvGrpSpPr>
          <p:grpSpPr>
            <a:xfrm>
              <a:off x="0" y="2629392"/>
              <a:ext cx="6822758" cy="913031"/>
              <a:chOff x="0" y="2629392"/>
              <a:chExt cx="6822758" cy="913031"/>
            </a:xfrm>
          </p:grpSpPr>
          <p:sp>
            <p:nvSpPr>
              <p:cNvPr id="37" name="Rectángulo 36"/>
              <p:cNvSpPr/>
              <p:nvPr/>
            </p:nvSpPr>
            <p:spPr>
              <a:xfrm>
                <a:off x="4209827" y="3058867"/>
                <a:ext cx="1542495" cy="47359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Aversión al riesgo y niveles altos de incertidumbre en proyectos nuevos</a:t>
                </a:r>
                <a:endParaRPr lang="es-ES" sz="24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Rectángulo 37"/>
              <p:cNvSpPr/>
              <p:nvPr/>
            </p:nvSpPr>
            <p:spPr>
              <a:xfrm>
                <a:off x="1311530" y="3035731"/>
                <a:ext cx="1212749" cy="46353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Baja difusión de conocimiento en los colaboradores</a:t>
                </a:r>
                <a:endParaRPr lang="es-ES" sz="24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Rectángulo 38"/>
              <p:cNvSpPr/>
              <p:nvPr/>
            </p:nvSpPr>
            <p:spPr>
              <a:xfrm>
                <a:off x="2665164" y="3068908"/>
                <a:ext cx="1388729" cy="46344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Innovación percibida como gasto y no como inversión</a:t>
                </a:r>
                <a:endParaRPr lang="es-ES" sz="24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Rectángulo 39"/>
              <p:cNvSpPr/>
              <p:nvPr/>
            </p:nvSpPr>
            <p:spPr>
              <a:xfrm>
                <a:off x="0" y="3035828"/>
                <a:ext cx="1179068" cy="4635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Limitación en la creatividad en los colaboradores</a:t>
                </a:r>
                <a:endParaRPr lang="es-ES" sz="24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1" name="Conector recto de flecha 40"/>
              <p:cNvCxnSpPr/>
              <p:nvPr/>
            </p:nvCxnSpPr>
            <p:spPr>
              <a:xfrm flipV="1">
                <a:off x="658710" y="2815812"/>
                <a:ext cx="0" cy="22034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Conector recto de flecha 41"/>
              <p:cNvCxnSpPr/>
              <p:nvPr/>
            </p:nvCxnSpPr>
            <p:spPr>
              <a:xfrm flipV="1">
                <a:off x="1925535" y="2825334"/>
                <a:ext cx="0" cy="22034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Conector recto 42"/>
              <p:cNvCxnSpPr/>
              <p:nvPr/>
            </p:nvCxnSpPr>
            <p:spPr>
              <a:xfrm>
                <a:off x="668234" y="2844391"/>
                <a:ext cx="125999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Conector recto de flecha 43"/>
              <p:cNvCxnSpPr/>
              <p:nvPr/>
            </p:nvCxnSpPr>
            <p:spPr>
              <a:xfrm flipV="1">
                <a:off x="1388037" y="2641012"/>
                <a:ext cx="0" cy="20336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Conector recto de flecha 44"/>
              <p:cNvCxnSpPr/>
              <p:nvPr/>
            </p:nvCxnSpPr>
            <p:spPr>
              <a:xfrm flipV="1">
                <a:off x="3381059" y="2848466"/>
                <a:ext cx="0" cy="2203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Conector recto de flecha 45"/>
              <p:cNvCxnSpPr/>
              <p:nvPr/>
            </p:nvCxnSpPr>
            <p:spPr>
              <a:xfrm flipV="1">
                <a:off x="4979448" y="2826931"/>
                <a:ext cx="0" cy="22034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Conector recto 46"/>
              <p:cNvCxnSpPr/>
              <p:nvPr/>
            </p:nvCxnSpPr>
            <p:spPr>
              <a:xfrm>
                <a:off x="3388773" y="2848466"/>
                <a:ext cx="291599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Conector recto de flecha 47"/>
              <p:cNvCxnSpPr/>
              <p:nvPr/>
            </p:nvCxnSpPr>
            <p:spPr>
              <a:xfrm flipV="1">
                <a:off x="4103146" y="2629392"/>
                <a:ext cx="0" cy="22034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Rectángulo 48"/>
              <p:cNvSpPr/>
              <p:nvPr/>
            </p:nvSpPr>
            <p:spPr>
              <a:xfrm>
                <a:off x="5908358" y="3053195"/>
                <a:ext cx="914400" cy="4892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Necesidad de cumplir estándares</a:t>
                </a:r>
                <a:endParaRPr lang="es-ES" sz="24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0" name="Conector recto de flecha 49"/>
              <p:cNvCxnSpPr/>
              <p:nvPr/>
            </p:nvCxnSpPr>
            <p:spPr>
              <a:xfrm flipV="1">
                <a:off x="6297803" y="2832818"/>
                <a:ext cx="0" cy="22034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o 6"/>
            <p:cNvGrpSpPr/>
            <p:nvPr/>
          </p:nvGrpSpPr>
          <p:grpSpPr>
            <a:xfrm>
              <a:off x="488676" y="0"/>
              <a:ext cx="7777570" cy="2727832"/>
              <a:chOff x="488676" y="0"/>
              <a:chExt cx="7777570" cy="2727832"/>
            </a:xfrm>
          </p:grpSpPr>
          <p:sp>
            <p:nvSpPr>
              <p:cNvPr id="8" name="Rectángulo 7"/>
              <p:cNvSpPr/>
              <p:nvPr/>
            </p:nvSpPr>
            <p:spPr>
              <a:xfrm>
                <a:off x="3028843" y="1521978"/>
                <a:ext cx="3368467" cy="37601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Disminución en la ventaja competitiva de las empresas del sector alimentos y bebidas del DMQ durante el 2017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ángulo 8"/>
              <p:cNvSpPr/>
              <p:nvPr/>
            </p:nvSpPr>
            <p:spPr>
              <a:xfrm>
                <a:off x="616512" y="2251703"/>
                <a:ext cx="1607819" cy="39680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Potencial del talento humano desaprovechado </a:t>
                </a:r>
                <a:endParaRPr lang="es-ES" sz="24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5106925" y="2252023"/>
                <a:ext cx="1620469" cy="37355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Bajo nivel de interés en investigación de mercados</a:t>
                </a:r>
                <a:endParaRPr lang="es-ES" sz="24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3415320" y="2252023"/>
                <a:ext cx="1314451" cy="37773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Baja innovación</a:t>
                </a:r>
                <a:endParaRPr lang="es-ES" sz="24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ectángulo 11"/>
              <p:cNvSpPr/>
              <p:nvPr/>
            </p:nvSpPr>
            <p:spPr>
              <a:xfrm>
                <a:off x="6911914" y="2253145"/>
                <a:ext cx="1354332" cy="4746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 realizar innovaciones implica desembolsos elevados de dinero</a:t>
                </a:r>
                <a:endParaRPr lang="es-ES" sz="24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Conector recto de flecha 12"/>
              <p:cNvCxnSpPr/>
              <p:nvPr/>
            </p:nvCxnSpPr>
            <p:spPr>
              <a:xfrm flipV="1">
                <a:off x="1387817" y="2050427"/>
                <a:ext cx="0" cy="20336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Conector recto de flecha 13"/>
              <p:cNvCxnSpPr/>
              <p:nvPr/>
            </p:nvCxnSpPr>
            <p:spPr>
              <a:xfrm flipV="1">
                <a:off x="4102442" y="2052904"/>
                <a:ext cx="0" cy="20336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de flecha 14"/>
              <p:cNvCxnSpPr/>
              <p:nvPr/>
            </p:nvCxnSpPr>
            <p:spPr>
              <a:xfrm flipV="1">
                <a:off x="5864567" y="2052904"/>
                <a:ext cx="0" cy="20336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Conector recto de flecha 15"/>
              <p:cNvCxnSpPr/>
              <p:nvPr/>
            </p:nvCxnSpPr>
            <p:spPr>
              <a:xfrm flipV="1">
                <a:off x="7807668" y="2052904"/>
                <a:ext cx="0" cy="20336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Conector recto 16"/>
              <p:cNvCxnSpPr/>
              <p:nvPr/>
            </p:nvCxnSpPr>
            <p:spPr>
              <a:xfrm>
                <a:off x="1387817" y="2056815"/>
                <a:ext cx="6408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de flecha 17"/>
              <p:cNvCxnSpPr/>
              <p:nvPr/>
            </p:nvCxnSpPr>
            <p:spPr>
              <a:xfrm flipV="1">
                <a:off x="4635843" y="1849535"/>
                <a:ext cx="0" cy="20336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Conector recto de flecha 18"/>
              <p:cNvCxnSpPr/>
              <p:nvPr/>
            </p:nvCxnSpPr>
            <p:spPr>
              <a:xfrm flipV="1">
                <a:off x="4635842" y="1319060"/>
                <a:ext cx="0" cy="20336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Conector recto 19"/>
              <p:cNvCxnSpPr/>
              <p:nvPr/>
            </p:nvCxnSpPr>
            <p:spPr>
              <a:xfrm>
                <a:off x="1387817" y="1319060"/>
                <a:ext cx="6408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Conector recto de flecha 20"/>
              <p:cNvCxnSpPr/>
              <p:nvPr/>
            </p:nvCxnSpPr>
            <p:spPr>
              <a:xfrm flipV="1">
                <a:off x="1403334" y="1115697"/>
                <a:ext cx="0" cy="20336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de flecha 21"/>
              <p:cNvCxnSpPr/>
              <p:nvPr/>
            </p:nvCxnSpPr>
            <p:spPr>
              <a:xfrm flipV="1">
                <a:off x="3327385" y="1115697"/>
                <a:ext cx="0" cy="20336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Conector recto de flecha 22"/>
              <p:cNvCxnSpPr/>
              <p:nvPr/>
            </p:nvCxnSpPr>
            <p:spPr>
              <a:xfrm flipV="1">
                <a:off x="5622909" y="1115697"/>
                <a:ext cx="0" cy="20336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de flecha 23"/>
              <p:cNvCxnSpPr/>
              <p:nvPr/>
            </p:nvCxnSpPr>
            <p:spPr>
              <a:xfrm flipV="1">
                <a:off x="7804132" y="1115697"/>
                <a:ext cx="0" cy="20336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5" name="Grupo 24"/>
              <p:cNvGrpSpPr/>
              <p:nvPr/>
            </p:nvGrpSpPr>
            <p:grpSpPr>
              <a:xfrm>
                <a:off x="488676" y="0"/>
                <a:ext cx="7753551" cy="1123405"/>
                <a:chOff x="488676" y="0"/>
                <a:chExt cx="7753551" cy="1123405"/>
              </a:xfrm>
            </p:grpSpPr>
            <p:sp>
              <p:nvSpPr>
                <p:cNvPr id="26" name="Rectángulo 25"/>
                <p:cNvSpPr/>
                <p:nvPr/>
              </p:nvSpPr>
              <p:spPr>
                <a:xfrm>
                  <a:off x="488676" y="749493"/>
                  <a:ext cx="1736566" cy="350787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s-EC" sz="1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Disminución de la productividad y competitividad empresarial</a:t>
                  </a:r>
                  <a:endParaRPr lang="es-ES" sz="24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Rectángulo 26"/>
                <p:cNvSpPr/>
                <p:nvPr/>
              </p:nvSpPr>
              <p:spPr>
                <a:xfrm>
                  <a:off x="3753288" y="0"/>
                  <a:ext cx="1794712" cy="362763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s-EC" sz="1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Afectación al crecimiento y desarrollo de las empresas</a:t>
                  </a:r>
                  <a:endParaRPr lang="es-ES" sz="24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Rectángulo 27"/>
                <p:cNvSpPr/>
                <p:nvPr/>
              </p:nvSpPr>
              <p:spPr>
                <a:xfrm>
                  <a:off x="6655035" y="739966"/>
                  <a:ext cx="1587192" cy="375731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s-EC" sz="1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Productos sin valor agregado parecidos a la competencia</a:t>
                  </a:r>
                  <a:endParaRPr lang="es-ES" sz="24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Rectángulo 28"/>
                <p:cNvSpPr/>
                <p:nvPr/>
              </p:nvSpPr>
              <p:spPr>
                <a:xfrm>
                  <a:off x="4766787" y="749494"/>
                  <a:ext cx="1630523" cy="373911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s-EC" sz="1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Lentos niveles de respuestas al entorno cambiante</a:t>
                  </a:r>
                  <a:endParaRPr lang="es-ES" sz="24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Rectángulo 29"/>
                <p:cNvSpPr/>
                <p:nvPr/>
              </p:nvSpPr>
              <p:spPr>
                <a:xfrm>
                  <a:off x="2491941" y="768544"/>
                  <a:ext cx="1666877" cy="33944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s-EC" sz="1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Ciclo de vida empresarial afectado</a:t>
                  </a:r>
                  <a:endParaRPr lang="es-ES" sz="24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1" name="Conector recto de flecha 30"/>
                <p:cNvCxnSpPr/>
                <p:nvPr/>
              </p:nvCxnSpPr>
              <p:spPr>
                <a:xfrm flipV="1">
                  <a:off x="1403334" y="546131"/>
                  <a:ext cx="0" cy="20336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de flecha 31"/>
                <p:cNvCxnSpPr/>
                <p:nvPr/>
              </p:nvCxnSpPr>
              <p:spPr>
                <a:xfrm flipV="1">
                  <a:off x="3327384" y="555658"/>
                  <a:ext cx="0" cy="20336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cto de flecha 32"/>
                <p:cNvCxnSpPr/>
                <p:nvPr/>
              </p:nvCxnSpPr>
              <p:spPr>
                <a:xfrm flipV="1">
                  <a:off x="5632432" y="546131"/>
                  <a:ext cx="0" cy="20336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cto de flecha 33"/>
                <p:cNvCxnSpPr/>
                <p:nvPr/>
              </p:nvCxnSpPr>
              <p:spPr>
                <a:xfrm flipV="1">
                  <a:off x="7813658" y="536607"/>
                  <a:ext cx="0" cy="20336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34"/>
                <p:cNvCxnSpPr/>
                <p:nvPr/>
              </p:nvCxnSpPr>
              <p:spPr>
                <a:xfrm>
                  <a:off x="1387512" y="566089"/>
                  <a:ext cx="64080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cto de flecha 35"/>
                <p:cNvCxnSpPr/>
                <p:nvPr/>
              </p:nvCxnSpPr>
              <p:spPr>
                <a:xfrm flipV="1">
                  <a:off x="4669166" y="362763"/>
                  <a:ext cx="0" cy="20332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7094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00983" y="1454144"/>
            <a:ext cx="3831784" cy="8612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Teorías Innovación (Variable Independiente)</a:t>
            </a:r>
            <a:endParaRPr lang="es-EC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6</a:t>
            </a:fld>
            <a:endParaRPr lang="es-EC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660456" y="187067"/>
            <a:ext cx="6812280" cy="727333"/>
          </a:xfr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I: Marco Teórico</a:t>
            </a:r>
            <a:endParaRPr lang="es-EC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7193478" y="1364547"/>
            <a:ext cx="4558516" cy="85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Teorías Crecimiento y Desarrollo (Variable Dependiente)</a:t>
            </a:r>
            <a:endParaRPr lang="es-EC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75543131"/>
              </p:ext>
            </p:extLst>
          </p:nvPr>
        </p:nvGraphicFramePr>
        <p:xfrm>
          <a:off x="624115" y="2213117"/>
          <a:ext cx="5791200" cy="4240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3383554818"/>
              </p:ext>
            </p:extLst>
          </p:nvPr>
        </p:nvGraphicFramePr>
        <p:xfrm>
          <a:off x="6691085" y="2366053"/>
          <a:ext cx="5351194" cy="3638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12"/>
          <a:srcRect l="3061" t="-1557" r="-3061" b="37549"/>
          <a:stretch/>
        </p:blipFill>
        <p:spPr>
          <a:xfrm>
            <a:off x="348345" y="2380949"/>
            <a:ext cx="1552638" cy="13867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13"/>
          <a:srcRect t="-2279" b="2279"/>
          <a:stretch/>
        </p:blipFill>
        <p:spPr>
          <a:xfrm>
            <a:off x="624116" y="3614092"/>
            <a:ext cx="1552638" cy="14964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14"/>
          <a:srcRect l="909" t="-2620" r="5454" b="29913"/>
          <a:stretch/>
        </p:blipFill>
        <p:spPr>
          <a:xfrm>
            <a:off x="209550" y="4959394"/>
            <a:ext cx="1693306" cy="14498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5"/>
          <a:srcRect b="27319"/>
          <a:stretch/>
        </p:blipFill>
        <p:spPr>
          <a:xfrm>
            <a:off x="6415315" y="2614546"/>
            <a:ext cx="1719035" cy="15709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72500" y="4185525"/>
            <a:ext cx="1561850" cy="1561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74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7</a:t>
            </a:fld>
            <a:endParaRPr lang="es-EC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1384649" y="370254"/>
            <a:ext cx="4667808" cy="53554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s-EC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Dimensiones de Innovación</a:t>
            </a:r>
            <a:endParaRPr lang="es-EC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6782069" y="192279"/>
            <a:ext cx="4742274" cy="8962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es-EC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Dimensiones de crecimiento y desarrollo</a:t>
            </a:r>
            <a:endParaRPr lang="es-EC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226328" y="221742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s-ES" b="1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46045217"/>
              </p:ext>
            </p:extLst>
          </p:nvPr>
        </p:nvGraphicFramePr>
        <p:xfrm>
          <a:off x="-351260" y="1088570"/>
          <a:ext cx="7303601" cy="4888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5502232"/>
              </p:ext>
            </p:extLst>
          </p:nvPr>
        </p:nvGraphicFramePr>
        <p:xfrm>
          <a:off x="5325279" y="1576469"/>
          <a:ext cx="7438221" cy="456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290" b="100000" l="1091" r="100000">
                        <a14:foregroundMark x1="12727" y1="62295" x2="11636" y2="87432"/>
                        <a14:foregroundMark x1="32000" y1="62842" x2="41818" y2="85246"/>
                        <a14:foregroundMark x1="61818" y1="63934" x2="61818" y2="70492"/>
                        <a14:foregroundMark x1="61818" y1="73770" x2="56727" y2="62295"/>
                        <a14:foregroundMark x1="63273" y1="71585" x2="64727" y2="62295"/>
                        <a14:foregroundMark x1="77091" y1="72678" x2="92364" y2="83607"/>
                        <a14:foregroundMark x1="48727" y1="56831" x2="48727" y2="56831"/>
                        <a14:foregroundMark x1="42909" y1="41530" x2="38545" y2="41530"/>
                        <a14:foregroundMark x1="47636" y1="41530" x2="38909" y2="41530"/>
                        <a14:foregroundMark x1="68364" y1="26776" x2="74909" y2="18579"/>
                        <a14:foregroundMark x1="58909" y1="21311" x2="59273" y2="10929"/>
                        <a14:foregroundMark x1="52000" y1="27322" x2="46182" y2="20765"/>
                        <a14:foregroundMark x1="74545" y1="44262" x2="81818" y2="42077"/>
                        <a14:foregroundMark x1="81455" y1="44809" x2="76364" y2="43169"/>
                        <a14:foregroundMark x1="76000" y1="58470" x2="72000" y2="53552"/>
                        <a14:foregroundMark x1="75636" y1="32240" x2="74545" y2="32787"/>
                        <a14:foregroundMark x1="64000" y1="22951" x2="64364" y2="21311"/>
                        <a14:foregroundMark x1="64364" y1="21858" x2="66182" y2="16940"/>
                        <a14:foregroundMark x1="55636" y1="26776" x2="53455" y2="19126"/>
                        <a14:foregroundMark x1="47273" y1="33880" x2="43636" y2="31148"/>
                        <a14:foregroundMark x1="48727" y1="48087" x2="44000" y2="46995"/>
                        <a14:foregroundMark x1="45455" y1="61749" x2="51636" y2="535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1656" y="4634091"/>
            <a:ext cx="3665614" cy="24393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75" b="94263" l="871" r="99604">
                        <a14:foregroundMark x1="49010" y1="18223" x2="49010" y2="18223"/>
                        <a14:foregroundMark x1="11956" y1="59505" x2="14173" y2="88526"/>
                        <a14:foregroundMark x1="15281" y1="88189" x2="28820" y2="60405"/>
                        <a14:foregroundMark x1="18844" y1="79415" x2="14806" y2="56693"/>
                        <a14:foregroundMark x1="12193" y1="88526" x2="11085" y2="586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7379" y="3074651"/>
            <a:ext cx="3079192" cy="216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58" y="59529"/>
            <a:ext cx="3544703" cy="5592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Línea de </a:t>
            </a:r>
            <a:r>
              <a:rPr lang="es-E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Tiempo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8</a:t>
            </a:fld>
            <a:endParaRPr lang="es-EC"/>
          </a:p>
        </p:txBody>
      </p:sp>
      <p:cxnSp>
        <p:nvCxnSpPr>
          <p:cNvPr id="61" name="Conector recto de flecha 60"/>
          <p:cNvCxnSpPr/>
          <p:nvPr/>
        </p:nvCxnSpPr>
        <p:spPr>
          <a:xfrm flipV="1">
            <a:off x="694187" y="3609821"/>
            <a:ext cx="11497813" cy="37292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3" name="Cuadro de texto 91"/>
          <p:cNvSpPr txBox="1"/>
          <p:nvPr/>
        </p:nvSpPr>
        <p:spPr>
          <a:xfrm>
            <a:off x="263427" y="4304358"/>
            <a:ext cx="430760" cy="124097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Innovación</a:t>
            </a:r>
            <a:endParaRPr lang="es-E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Cuadro de texto 90"/>
          <p:cNvSpPr txBox="1"/>
          <p:nvPr/>
        </p:nvSpPr>
        <p:spPr>
          <a:xfrm>
            <a:off x="201427" y="961774"/>
            <a:ext cx="492760" cy="2416629"/>
          </a:xfrm>
          <a:prstGeom prst="rect">
            <a:avLst/>
          </a:prstGeom>
          <a:solidFill>
            <a:schemeClr val="accent4"/>
          </a:solidFill>
          <a:ln w="635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C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Crecimiento y Desarrollo</a:t>
            </a:r>
            <a:endParaRPr lang="es-E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817524" y="3968189"/>
            <a:ext cx="996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1911</a:t>
            </a:r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640789" y="4250789"/>
            <a:ext cx="1539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Teoría 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Joseph Schumpeter “Desarrollo económico y aporte de la 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innovación”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Elipse 66"/>
          <p:cNvSpPr/>
          <p:nvPr/>
        </p:nvSpPr>
        <p:spPr>
          <a:xfrm>
            <a:off x="1052143" y="3438573"/>
            <a:ext cx="432297" cy="41319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CuadroTexto 67"/>
          <p:cNvSpPr txBox="1"/>
          <p:nvPr/>
        </p:nvSpPr>
        <p:spPr>
          <a:xfrm>
            <a:off x="3815514" y="3883444"/>
            <a:ext cx="996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1962</a:t>
            </a:r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Elipse 68"/>
          <p:cNvSpPr/>
          <p:nvPr/>
        </p:nvSpPr>
        <p:spPr>
          <a:xfrm>
            <a:off x="4097509" y="3426016"/>
            <a:ext cx="432297" cy="41319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CuadroTexto 69"/>
          <p:cNvSpPr txBox="1"/>
          <p:nvPr/>
        </p:nvSpPr>
        <p:spPr>
          <a:xfrm>
            <a:off x="3616586" y="4206874"/>
            <a:ext cx="1455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Teoría 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Everett Rogers “Difusión de las Innovaciones”</a:t>
            </a:r>
          </a:p>
        </p:txBody>
      </p:sp>
      <p:sp>
        <p:nvSpPr>
          <p:cNvPr id="72" name="CuadroTexto 71"/>
          <p:cNvSpPr txBox="1"/>
          <p:nvPr/>
        </p:nvSpPr>
        <p:spPr>
          <a:xfrm>
            <a:off x="6685013" y="3883443"/>
            <a:ext cx="996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CuadroTexto 72"/>
          <p:cNvSpPr txBox="1"/>
          <p:nvPr/>
        </p:nvSpPr>
        <p:spPr>
          <a:xfrm>
            <a:off x="6529952" y="4176832"/>
            <a:ext cx="1118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Teoría 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Peter Drucker “Disciplina de la 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Innovación”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Elipse 73"/>
          <p:cNvSpPr/>
          <p:nvPr/>
        </p:nvSpPr>
        <p:spPr>
          <a:xfrm>
            <a:off x="2651226" y="3414974"/>
            <a:ext cx="432297" cy="413193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CuadroTexto 74"/>
          <p:cNvSpPr txBox="1"/>
          <p:nvPr/>
        </p:nvSpPr>
        <p:spPr>
          <a:xfrm>
            <a:off x="2302526" y="3070803"/>
            <a:ext cx="996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1950</a:t>
            </a:r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2331416" y="1862749"/>
            <a:ext cx="983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Boulding “Teoría </a:t>
            </a:r>
            <a:r>
              <a:rPr lang="es-E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Perspectiva del Ciclo de </a:t>
            </a:r>
            <a:r>
              <a:rPr lang="es-E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Vida”</a:t>
            </a:r>
            <a:endParaRPr lang="es-E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Elipse 76"/>
          <p:cNvSpPr/>
          <p:nvPr/>
        </p:nvSpPr>
        <p:spPr>
          <a:xfrm>
            <a:off x="3458407" y="3401512"/>
            <a:ext cx="432297" cy="413193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CuadroTexto 77"/>
          <p:cNvSpPr txBox="1"/>
          <p:nvPr/>
        </p:nvSpPr>
        <p:spPr>
          <a:xfrm>
            <a:off x="3185708" y="3075735"/>
            <a:ext cx="996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1958</a:t>
            </a:r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3200671" y="2148984"/>
            <a:ext cx="11640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Edith Penrose “Teoría </a:t>
            </a:r>
            <a:r>
              <a:rPr lang="es-E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Recursos y Capacidades”</a:t>
            </a:r>
            <a:endParaRPr lang="es-E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Elipse 79"/>
          <p:cNvSpPr/>
          <p:nvPr/>
        </p:nvSpPr>
        <p:spPr>
          <a:xfrm>
            <a:off x="6157195" y="3414973"/>
            <a:ext cx="432297" cy="413193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CuadroTexto 80"/>
          <p:cNvSpPr txBox="1"/>
          <p:nvPr/>
        </p:nvSpPr>
        <p:spPr>
          <a:xfrm>
            <a:off x="5876767" y="3120920"/>
            <a:ext cx="996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1991</a:t>
            </a:r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Elipse 81"/>
          <p:cNvSpPr/>
          <p:nvPr/>
        </p:nvSpPr>
        <p:spPr>
          <a:xfrm>
            <a:off x="1679149" y="3438573"/>
            <a:ext cx="432297" cy="413193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CuadroTexto 82"/>
          <p:cNvSpPr txBox="1"/>
          <p:nvPr/>
        </p:nvSpPr>
        <p:spPr>
          <a:xfrm>
            <a:off x="1455223" y="3032300"/>
            <a:ext cx="996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1931</a:t>
            </a:r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CuadroTexto 83"/>
          <p:cNvSpPr txBox="1"/>
          <p:nvPr/>
        </p:nvSpPr>
        <p:spPr>
          <a:xfrm>
            <a:off x="1249718" y="2042820"/>
            <a:ext cx="1176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Ley del efecto proporcional de Gibrat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CuadroTexto 85"/>
          <p:cNvSpPr txBox="1"/>
          <p:nvPr/>
        </p:nvSpPr>
        <p:spPr>
          <a:xfrm>
            <a:off x="5522990" y="1973932"/>
            <a:ext cx="12505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Menguzzato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Renali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consideran la motivación de los directivos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CuadroTexto 89"/>
          <p:cNvSpPr txBox="1"/>
          <p:nvPr/>
        </p:nvSpPr>
        <p:spPr>
          <a:xfrm>
            <a:off x="5043390" y="3860921"/>
            <a:ext cx="996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1984</a:t>
            </a:r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Elipse 90"/>
          <p:cNvSpPr/>
          <p:nvPr/>
        </p:nvSpPr>
        <p:spPr>
          <a:xfrm>
            <a:off x="5404358" y="3441079"/>
            <a:ext cx="432297" cy="413193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2" name="CuadroTexto 91"/>
          <p:cNvSpPr txBox="1"/>
          <p:nvPr/>
        </p:nvSpPr>
        <p:spPr>
          <a:xfrm>
            <a:off x="5102250" y="4150120"/>
            <a:ext cx="991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Wernerfelt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Sallenave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Elipse 92"/>
          <p:cNvSpPr/>
          <p:nvPr/>
        </p:nvSpPr>
        <p:spPr>
          <a:xfrm>
            <a:off x="7062860" y="3409547"/>
            <a:ext cx="432297" cy="413193"/>
          </a:xfrm>
          <a:prstGeom prst="ellipse">
            <a:avLst/>
          </a:prstGeom>
          <a:gradFill flip="none" rotWithShape="1">
            <a:gsLst>
              <a:gs pos="62000">
                <a:schemeClr val="accent4"/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chemeClr val="accent4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4" name="Elipse 93"/>
          <p:cNvSpPr/>
          <p:nvPr/>
        </p:nvSpPr>
        <p:spPr>
          <a:xfrm>
            <a:off x="7957909" y="3401512"/>
            <a:ext cx="432297" cy="413193"/>
          </a:xfrm>
          <a:prstGeom prst="ellipse">
            <a:avLst/>
          </a:prstGeom>
          <a:gradFill flip="none" rotWithShape="1">
            <a:gsLst>
              <a:gs pos="62000">
                <a:schemeClr val="accent4"/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chemeClr val="accent4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5" name="Elipse 94"/>
          <p:cNvSpPr/>
          <p:nvPr/>
        </p:nvSpPr>
        <p:spPr>
          <a:xfrm>
            <a:off x="8869107" y="3393641"/>
            <a:ext cx="432297" cy="413193"/>
          </a:xfrm>
          <a:prstGeom prst="ellipse">
            <a:avLst/>
          </a:prstGeom>
          <a:gradFill flip="none" rotWithShape="1">
            <a:gsLst>
              <a:gs pos="62000">
                <a:schemeClr val="accent4"/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chemeClr val="accent4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6" name="Elipse 95"/>
          <p:cNvSpPr/>
          <p:nvPr/>
        </p:nvSpPr>
        <p:spPr>
          <a:xfrm>
            <a:off x="9739488" y="3409547"/>
            <a:ext cx="432297" cy="413193"/>
          </a:xfrm>
          <a:prstGeom prst="ellipse">
            <a:avLst/>
          </a:prstGeom>
          <a:gradFill flip="none" rotWithShape="1">
            <a:gsLst>
              <a:gs pos="62000">
                <a:schemeClr val="accent4"/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chemeClr val="accent4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7" name="Elipse 96"/>
          <p:cNvSpPr/>
          <p:nvPr/>
        </p:nvSpPr>
        <p:spPr>
          <a:xfrm>
            <a:off x="10796272" y="3393641"/>
            <a:ext cx="432297" cy="413193"/>
          </a:xfrm>
          <a:prstGeom prst="ellipse">
            <a:avLst/>
          </a:prstGeom>
          <a:gradFill flip="none" rotWithShape="1">
            <a:gsLst>
              <a:gs pos="62000">
                <a:schemeClr val="accent4"/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chemeClr val="accent4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CuadroTexto 99"/>
          <p:cNvSpPr txBox="1"/>
          <p:nvPr/>
        </p:nvSpPr>
        <p:spPr>
          <a:xfrm>
            <a:off x="6739360" y="1973932"/>
            <a:ext cx="12505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Forcadell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considera a la Innovación para el desarrollo y crecimiento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CuadroTexto 100"/>
          <p:cNvSpPr txBox="1"/>
          <p:nvPr/>
        </p:nvSpPr>
        <p:spPr>
          <a:xfrm>
            <a:off x="7698602" y="3883443"/>
            <a:ext cx="996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2007</a:t>
            </a:r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CuadroTexto 101"/>
          <p:cNvSpPr txBox="1"/>
          <p:nvPr/>
        </p:nvSpPr>
        <p:spPr>
          <a:xfrm>
            <a:off x="7629914" y="4176831"/>
            <a:ext cx="13268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López, Montes y Vásquez, la innovación es factor para productividad y competitividad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CuadroTexto 102"/>
          <p:cNvSpPr txBox="1"/>
          <p:nvPr/>
        </p:nvSpPr>
        <p:spPr>
          <a:xfrm>
            <a:off x="8596953" y="3093805"/>
            <a:ext cx="996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CuadroTexto 103"/>
          <p:cNvSpPr txBox="1"/>
          <p:nvPr/>
        </p:nvSpPr>
        <p:spPr>
          <a:xfrm>
            <a:off x="7978080" y="1305038"/>
            <a:ext cx="22724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OCDE, la innovación contribuye al crecimiento de un país.</a:t>
            </a:r>
          </a:p>
          <a:p>
            <a:pPr algn="ctr"/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Wiklund, Patzelt y Shepherd generaron un modelo integrado de crecimiento.</a:t>
            </a:r>
          </a:p>
          <a:p>
            <a:pPr algn="ctr"/>
            <a:r>
              <a:rPr lang="es-E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Noteboom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Teoría Cognoscitiva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CuadroTexto 104"/>
          <p:cNvSpPr txBox="1"/>
          <p:nvPr/>
        </p:nvSpPr>
        <p:spPr>
          <a:xfrm>
            <a:off x="9505853" y="3854272"/>
            <a:ext cx="996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8956138" y="4174891"/>
            <a:ext cx="13237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Cardona y Escobar, uso de ciencia y tecnología impulsa proyectos de I+D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CuadroTexto 106"/>
          <p:cNvSpPr txBox="1"/>
          <p:nvPr/>
        </p:nvSpPr>
        <p:spPr>
          <a:xfrm>
            <a:off x="10470565" y="3026907"/>
            <a:ext cx="996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CuadroTexto 107"/>
          <p:cNvSpPr txBox="1"/>
          <p:nvPr/>
        </p:nvSpPr>
        <p:spPr>
          <a:xfrm>
            <a:off x="10306842" y="1456487"/>
            <a:ext cx="13237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IPADE, el sector alimentos y bebidas debe innovar para competitividad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Elipse 108"/>
          <p:cNvSpPr/>
          <p:nvPr/>
        </p:nvSpPr>
        <p:spPr>
          <a:xfrm>
            <a:off x="11374818" y="3401512"/>
            <a:ext cx="432297" cy="413193"/>
          </a:xfrm>
          <a:prstGeom prst="ellipse">
            <a:avLst/>
          </a:prstGeom>
          <a:gradFill flip="none" rotWithShape="1">
            <a:gsLst>
              <a:gs pos="62000">
                <a:schemeClr val="accent4"/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chemeClr val="accent4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1" name="CuadroTexto 110"/>
          <p:cNvSpPr txBox="1"/>
          <p:nvPr/>
        </p:nvSpPr>
        <p:spPr>
          <a:xfrm>
            <a:off x="11124668" y="3869055"/>
            <a:ext cx="996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2017-2018</a:t>
            </a:r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CuadroTexto 111"/>
          <p:cNvSpPr txBox="1"/>
          <p:nvPr/>
        </p:nvSpPr>
        <p:spPr>
          <a:xfrm>
            <a:off x="10306842" y="4136014"/>
            <a:ext cx="18851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Ramos et al.  La innovación depende de un departamento de I+D, las PYMES tienen baja tecnología.</a:t>
            </a:r>
          </a:p>
          <a:p>
            <a:pPr algn="ctr"/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Sansores y Navarrete, el crecimiento se da por motivación del gobierno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4" name="Imagen 1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921" y="436173"/>
            <a:ext cx="1132583" cy="1644072"/>
          </a:xfrm>
          <a:prstGeom prst="rect">
            <a:avLst/>
          </a:prstGeom>
        </p:spPr>
      </p:pic>
      <p:pic>
        <p:nvPicPr>
          <p:cNvPr id="115" name="Imagen 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446" y="4943372"/>
            <a:ext cx="1292283" cy="1694797"/>
          </a:xfrm>
          <a:prstGeom prst="rect">
            <a:avLst/>
          </a:prstGeom>
        </p:spPr>
      </p:pic>
      <p:pic>
        <p:nvPicPr>
          <p:cNvPr id="2143" name="Picture 95" descr="Resultado de imagen para peter druc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12" y="5288824"/>
            <a:ext cx="1452095" cy="145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Imagen 115"/>
          <p:cNvPicPr>
            <a:picLocks noChangeAspect="1"/>
          </p:cNvPicPr>
          <p:nvPr/>
        </p:nvPicPr>
        <p:blipFill rotWithShape="1">
          <a:blip r:embed="rId5"/>
          <a:srcRect l="22548" r="17326" b="4105"/>
          <a:stretch/>
        </p:blipFill>
        <p:spPr>
          <a:xfrm>
            <a:off x="5304573" y="165621"/>
            <a:ext cx="2569838" cy="1543451"/>
          </a:xfrm>
          <a:prstGeom prst="rect">
            <a:avLst/>
          </a:prstGeom>
        </p:spPr>
      </p:pic>
      <p:pic>
        <p:nvPicPr>
          <p:cNvPr id="2145" name="Picture 97" descr="Resultado de imagen para productivida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36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62" t="9866" r="13705" b="5923"/>
          <a:stretch/>
        </p:blipFill>
        <p:spPr bwMode="auto">
          <a:xfrm>
            <a:off x="7506466" y="5382445"/>
            <a:ext cx="1966270" cy="152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83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144-7663-4D86-944A-61E15AAAD721}" type="slidenum">
              <a:rPr lang="es-EC" smtClean="0"/>
              <a:t>9</a:t>
            </a:fld>
            <a:endParaRPr lang="es-EC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477576" y="297181"/>
            <a:ext cx="6812280" cy="845820"/>
          </a:xfrm>
          <a:prstGeom prst="rect">
            <a:avLst/>
          </a:prstGeom>
          <a:ln w="34925" cap="flat" cmpd="sng" algn="in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Hipótesis: Modelo de Relación entre Variables</a:t>
            </a:r>
            <a:endParaRPr lang="es-EC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982980" y="1461497"/>
            <a:ext cx="11074037" cy="4795611"/>
            <a:chOff x="0" y="0"/>
            <a:chExt cx="5868803" cy="2498090"/>
          </a:xfrm>
        </p:grpSpPr>
        <p:sp>
          <p:nvSpPr>
            <p:cNvPr id="8" name="Cuadro de texto 339"/>
            <p:cNvSpPr txBox="1"/>
            <p:nvPr/>
          </p:nvSpPr>
          <p:spPr>
            <a:xfrm>
              <a:off x="2230238" y="1295909"/>
              <a:ext cx="458706" cy="23391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 b="1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H4</a:t>
              </a:r>
              <a:endPara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0" y="0"/>
              <a:ext cx="5868803" cy="2498090"/>
              <a:chOff x="0" y="0"/>
              <a:chExt cx="5868803" cy="2498090"/>
            </a:xfrm>
          </p:grpSpPr>
          <p:sp>
            <p:nvSpPr>
              <p:cNvPr id="10" name="Cuadro de texto 334"/>
              <p:cNvSpPr txBox="1"/>
              <p:nvPr/>
            </p:nvSpPr>
            <p:spPr>
              <a:xfrm>
                <a:off x="2906499" y="1370375"/>
                <a:ext cx="458706" cy="23391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200" b="1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H1</a:t>
                </a:r>
                <a:endParaRPr lang="es-ES" sz="2000" dirty="0">
                  <a:solidFill>
                    <a:schemeClr val="accent6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" name="Grupo 10"/>
              <p:cNvGrpSpPr/>
              <p:nvPr/>
            </p:nvGrpSpPr>
            <p:grpSpPr>
              <a:xfrm>
                <a:off x="0" y="0"/>
                <a:ext cx="5868803" cy="2498090"/>
                <a:chOff x="0" y="0"/>
                <a:chExt cx="5868803" cy="2498090"/>
              </a:xfrm>
            </p:grpSpPr>
            <p:sp>
              <p:nvSpPr>
                <p:cNvPr id="12" name="Cuadro de texto 335"/>
                <p:cNvSpPr txBox="1"/>
                <p:nvPr/>
              </p:nvSpPr>
              <p:spPr>
                <a:xfrm>
                  <a:off x="2913232" y="1721403"/>
                  <a:ext cx="458470" cy="23368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s-ES" sz="1200" b="1">
                      <a:solidFill>
                        <a:schemeClr val="accent6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H2</a:t>
                  </a:r>
                  <a:endParaRPr lang="es-ES" sz="200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3" name="Grupo 12"/>
                <p:cNvGrpSpPr/>
                <p:nvPr/>
              </p:nvGrpSpPr>
              <p:grpSpPr>
                <a:xfrm>
                  <a:off x="0" y="0"/>
                  <a:ext cx="5868803" cy="2498090"/>
                  <a:chOff x="0" y="0"/>
                  <a:chExt cx="5868803" cy="2498090"/>
                </a:xfrm>
              </p:grpSpPr>
              <p:sp>
                <p:nvSpPr>
                  <p:cNvPr id="14" name="Cuadro de texto 337"/>
                  <p:cNvSpPr txBox="1"/>
                  <p:nvPr/>
                </p:nvSpPr>
                <p:spPr>
                  <a:xfrm>
                    <a:off x="2656633" y="885777"/>
                    <a:ext cx="458706" cy="233916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s-ES" sz="1200" b="1" dirty="0">
                        <a:solidFill>
                          <a:srgbClr val="ED7D3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H3</a:t>
                    </a:r>
                    <a:endParaRPr lang="es-ES" sz="20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5" name="Grupo 14"/>
                  <p:cNvGrpSpPr/>
                  <p:nvPr/>
                </p:nvGrpSpPr>
                <p:grpSpPr>
                  <a:xfrm>
                    <a:off x="0" y="0"/>
                    <a:ext cx="5868803" cy="2498090"/>
                    <a:chOff x="0" y="0"/>
                    <a:chExt cx="5868803" cy="2498090"/>
                  </a:xfrm>
                </p:grpSpPr>
                <p:grpSp>
                  <p:nvGrpSpPr>
                    <p:cNvPr id="19" name="Grupo 18"/>
                    <p:cNvGrpSpPr/>
                    <p:nvPr/>
                  </p:nvGrpSpPr>
                  <p:grpSpPr>
                    <a:xfrm>
                      <a:off x="3274828" y="0"/>
                      <a:ext cx="2593975" cy="2498090"/>
                      <a:chOff x="0" y="0"/>
                      <a:chExt cx="2593975" cy="2498090"/>
                    </a:xfrm>
                  </p:grpSpPr>
                  <p:sp>
                    <p:nvSpPr>
                      <p:cNvPr id="34" name="Cuadro de texto 323"/>
                      <p:cNvSpPr txBox="1"/>
                      <p:nvPr/>
                    </p:nvSpPr>
                    <p:spPr>
                      <a:xfrm>
                        <a:off x="0" y="0"/>
                        <a:ext cx="2593975" cy="2498090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 w="6350">
                        <a:solidFill>
                          <a:prstClr val="black"/>
                        </a:solidFill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 </a:t>
                        </a:r>
                        <a:endParaRPr lang="es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5" name="Cuadro de texto 324"/>
                      <p:cNvSpPr txBox="1"/>
                      <p:nvPr/>
                    </p:nvSpPr>
                    <p:spPr>
                      <a:xfrm>
                        <a:off x="159489" y="531628"/>
                        <a:ext cx="2340000" cy="265776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 w="6350">
                        <a:solidFill>
                          <a:prstClr val="black"/>
                        </a:solidFill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es-E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Incremento en la Rentabilidad</a:t>
                        </a:r>
                        <a:endPara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6" name="Cuadro de texto 325"/>
                      <p:cNvSpPr txBox="1"/>
                      <p:nvPr/>
                    </p:nvSpPr>
                    <p:spPr>
                      <a:xfrm>
                        <a:off x="159489" y="903767"/>
                        <a:ext cx="2340000" cy="265776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 w="6350">
                        <a:solidFill>
                          <a:prstClr val="black"/>
                        </a:solidFill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es-E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Incremento en la Productividad</a:t>
                        </a:r>
                        <a:endPara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7" name="Cuadro de texto 326"/>
                      <p:cNvSpPr txBox="1"/>
                      <p:nvPr/>
                    </p:nvSpPr>
                    <p:spPr>
                      <a:xfrm>
                        <a:off x="159489" y="1318437"/>
                        <a:ext cx="2340000" cy="265776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 w="6350">
                        <a:solidFill>
                          <a:prstClr val="black"/>
                        </a:solidFill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es-E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Incremento en la Cuota de Mercado</a:t>
                        </a:r>
                        <a:endPara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8" name="Cuadro de texto 327"/>
                      <p:cNvSpPr txBox="1"/>
                      <p:nvPr/>
                    </p:nvSpPr>
                    <p:spPr>
                      <a:xfrm>
                        <a:off x="159489" y="1733107"/>
                        <a:ext cx="2340000" cy="265776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 w="6350">
                        <a:solidFill>
                          <a:prstClr val="black"/>
                        </a:solidFill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es-E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Incremento en Ventas</a:t>
                        </a:r>
                        <a:endPara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9" name="Cuadro de texto 328"/>
                      <p:cNvSpPr txBox="1"/>
                      <p:nvPr/>
                    </p:nvSpPr>
                    <p:spPr>
                      <a:xfrm>
                        <a:off x="425303" y="138223"/>
                        <a:ext cx="1979472" cy="265776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es-ES" sz="16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Crecimiento y Desarrollo</a:t>
                        </a:r>
                        <a:endPara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0" name="Cuadro de texto 330"/>
                      <p:cNvSpPr txBox="1"/>
                      <p:nvPr/>
                    </p:nvSpPr>
                    <p:spPr>
                      <a:xfrm>
                        <a:off x="159489" y="2126512"/>
                        <a:ext cx="2340000" cy="265776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 w="6350">
                        <a:solidFill>
                          <a:prstClr val="black"/>
                        </a:solidFill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es-E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Incremento en Exportaciones</a:t>
                        </a:r>
                        <a:endPara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20" name="Grupo 19"/>
                    <p:cNvGrpSpPr/>
                    <p:nvPr/>
                  </p:nvGrpSpPr>
                  <p:grpSpPr>
                    <a:xfrm>
                      <a:off x="0" y="0"/>
                      <a:ext cx="2327910" cy="2498090"/>
                      <a:chOff x="0" y="-233916"/>
                      <a:chExt cx="2328531" cy="2498326"/>
                    </a:xfrm>
                  </p:grpSpPr>
                  <p:sp>
                    <p:nvSpPr>
                      <p:cNvPr id="28" name="Cuadro de texto 306"/>
                      <p:cNvSpPr txBox="1"/>
                      <p:nvPr/>
                    </p:nvSpPr>
                    <p:spPr>
                      <a:xfrm>
                        <a:off x="0" y="-233916"/>
                        <a:ext cx="2328531" cy="2498326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 w="6350">
                        <a:solidFill>
                          <a:prstClr val="black"/>
                        </a:solidFill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es-EC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 </a:t>
                        </a:r>
                        <a:endParaRPr lang="es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9" name="Cuadro de texto 307"/>
                      <p:cNvSpPr txBox="1"/>
                      <p:nvPr/>
                    </p:nvSpPr>
                    <p:spPr>
                      <a:xfrm>
                        <a:off x="159489" y="265864"/>
                        <a:ext cx="1980000" cy="265814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 w="6350">
                        <a:solidFill>
                          <a:prstClr val="black"/>
                        </a:solidFill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es-E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Innovación de Producto</a:t>
                        </a:r>
                        <a:endPara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0" name="Cuadro de texto 308"/>
                      <p:cNvSpPr txBox="1"/>
                      <p:nvPr/>
                    </p:nvSpPr>
                    <p:spPr>
                      <a:xfrm>
                        <a:off x="159489" y="744412"/>
                        <a:ext cx="1980000" cy="265814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 w="6350">
                        <a:solidFill>
                          <a:prstClr val="black"/>
                        </a:solidFill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es-E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Innovación de Proceso</a:t>
                        </a:r>
                        <a:endPara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" name="Cuadro de texto 309"/>
                      <p:cNvSpPr txBox="1"/>
                      <p:nvPr/>
                    </p:nvSpPr>
                    <p:spPr>
                      <a:xfrm>
                        <a:off x="159489" y="1233549"/>
                        <a:ext cx="1980000" cy="265814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 w="6350">
                        <a:solidFill>
                          <a:prstClr val="black"/>
                        </a:solidFill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es-E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Innovación Organizacional</a:t>
                        </a:r>
                        <a:endPara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2" name="Cuadro de texto 310"/>
                      <p:cNvSpPr txBox="1"/>
                      <p:nvPr/>
                    </p:nvSpPr>
                    <p:spPr>
                      <a:xfrm>
                        <a:off x="159489" y="1743850"/>
                        <a:ext cx="1980000" cy="265814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 w="6350">
                        <a:solidFill>
                          <a:prstClr val="black"/>
                        </a:solidFill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es-E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Innovación de Mercadotecnia</a:t>
                        </a:r>
                        <a:endPara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3" name="Cuadro de texto 311"/>
                      <p:cNvSpPr txBox="1"/>
                      <p:nvPr/>
                    </p:nvSpPr>
                    <p:spPr>
                      <a:xfrm>
                        <a:off x="159489" y="-116958"/>
                        <a:ext cx="1980000" cy="265814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es-ES" sz="16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Innovación</a:t>
                        </a:r>
                        <a:endPara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cxnSp>
                  <p:nvCxnSpPr>
                    <p:cNvPr id="21" name="Conector recto de flecha 20"/>
                    <p:cNvCxnSpPr/>
                    <p:nvPr/>
                  </p:nvCxnSpPr>
                  <p:spPr>
                    <a:xfrm>
                      <a:off x="2137144" y="616688"/>
                      <a:ext cx="1297173" cy="1212112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Conector recto de flecha 21"/>
                    <p:cNvCxnSpPr/>
                    <p:nvPr/>
                  </p:nvCxnSpPr>
                  <p:spPr>
                    <a:xfrm>
                      <a:off x="2137144" y="616688"/>
                      <a:ext cx="1297173" cy="1668780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Conector recto de flecha 22"/>
                    <p:cNvCxnSpPr/>
                    <p:nvPr/>
                  </p:nvCxnSpPr>
                  <p:spPr>
                    <a:xfrm flipV="1">
                      <a:off x="2137144" y="978195"/>
                      <a:ext cx="1297173" cy="126959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Conector recto de flecha 23"/>
                    <p:cNvCxnSpPr/>
                    <p:nvPr/>
                  </p:nvCxnSpPr>
                  <p:spPr>
                    <a:xfrm flipV="1">
                      <a:off x="2137144" y="1052623"/>
                      <a:ext cx="1297173" cy="531022"/>
                    </a:xfrm>
                    <a:prstGeom prst="straightConnector1">
                      <a:avLst/>
                    </a:prstGeom>
                    <a:ln w="38100">
                      <a:solidFill>
                        <a:srgbClr val="7030A0"/>
                      </a:solidFill>
                      <a:tailEnd type="triangle"/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Conector recto de flecha 24"/>
                    <p:cNvCxnSpPr/>
                    <p:nvPr/>
                  </p:nvCxnSpPr>
                  <p:spPr>
                    <a:xfrm flipV="1">
                      <a:off x="2137144" y="680483"/>
                      <a:ext cx="1297173" cy="1445895"/>
                    </a:xfrm>
                    <a:prstGeom prst="straightConnector1">
                      <a:avLst/>
                    </a:prstGeom>
                    <a:ln w="38100">
                      <a:solidFill>
                        <a:srgbClr val="00B050"/>
                      </a:solidFill>
                      <a:tailEnd type="triangle"/>
                    </a:ln>
                  </p:spPr>
                  <p:style>
                    <a:lnRef idx="1">
                      <a:schemeClr val="accent6"/>
                    </a:lnRef>
                    <a:fillRef idx="0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Conector recto de flecha 25"/>
                    <p:cNvCxnSpPr>
                      <a:endCxn id="37" idx="1"/>
                    </p:cNvCxnSpPr>
                    <p:nvPr/>
                  </p:nvCxnSpPr>
                  <p:spPr>
                    <a:xfrm flipV="1">
                      <a:off x="2137096" y="1451325"/>
                      <a:ext cx="1297143" cy="675053"/>
                    </a:xfrm>
                    <a:prstGeom prst="straightConnector1">
                      <a:avLst/>
                    </a:prstGeom>
                    <a:ln w="38100">
                      <a:solidFill>
                        <a:srgbClr val="00B050"/>
                      </a:solidFill>
                      <a:tailEnd type="triangle"/>
                    </a:ln>
                  </p:spPr>
                  <p:style>
                    <a:lnRef idx="1">
                      <a:schemeClr val="accent6"/>
                    </a:lnRef>
                    <a:fillRef idx="0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Conector recto de flecha 26"/>
                    <p:cNvCxnSpPr/>
                    <p:nvPr/>
                  </p:nvCxnSpPr>
                  <p:spPr>
                    <a:xfrm flipV="1">
                      <a:off x="2137144" y="1892595"/>
                      <a:ext cx="1296670" cy="244165"/>
                    </a:xfrm>
                    <a:prstGeom prst="straightConnector1">
                      <a:avLst/>
                    </a:prstGeom>
                    <a:ln w="38100">
                      <a:solidFill>
                        <a:srgbClr val="00B050"/>
                      </a:solidFill>
                      <a:tailEnd type="triangle"/>
                    </a:ln>
                  </p:spPr>
                  <p:style>
                    <a:lnRef idx="1">
                      <a:schemeClr val="accent6"/>
                    </a:lnRef>
                    <a:fillRef idx="0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" name="Cuadro de texto 343"/>
                  <p:cNvSpPr txBox="1"/>
                  <p:nvPr/>
                </p:nvSpPr>
                <p:spPr>
                  <a:xfrm>
                    <a:off x="2207593" y="1603622"/>
                    <a:ext cx="458706" cy="233916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s-ES" sz="1200" b="1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H5</a:t>
                    </a:r>
                    <a:endParaRPr lang="es-ES" sz="20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Cuadro de texto 344"/>
                  <p:cNvSpPr txBox="1"/>
                  <p:nvPr/>
                </p:nvSpPr>
                <p:spPr>
                  <a:xfrm>
                    <a:off x="2342663" y="1750381"/>
                    <a:ext cx="458706" cy="233916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s-ES" sz="1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H6</a:t>
                    </a:r>
                    <a:endParaRPr lang="es-ES" sz="20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" name="Cuadro de texto 345"/>
                  <p:cNvSpPr txBox="1"/>
                  <p:nvPr/>
                </p:nvSpPr>
                <p:spPr>
                  <a:xfrm>
                    <a:off x="2562265" y="1877721"/>
                    <a:ext cx="458706" cy="233916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s-ES" sz="1200" b="1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H7</a:t>
                    </a:r>
                    <a:endParaRPr lang="es-ES" sz="20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47459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28992</TotalTime>
  <Words>3151</Words>
  <Application>Microsoft Office PowerPoint</Application>
  <PresentationFormat>Panorámica</PresentationFormat>
  <Paragraphs>700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Franklin Gothic Book</vt:lpstr>
      <vt:lpstr>Segoe UI Emoji</vt:lpstr>
      <vt:lpstr>Times New Roman</vt:lpstr>
      <vt:lpstr>Crop</vt:lpstr>
      <vt:lpstr>DEPARTAMENTO DE CIENCIAS ECONÓMICAS, ADMINISTRATIVAS Y DE COMERCIO  CARRERA DE INGENIERÍA COMERCIAL</vt:lpstr>
      <vt:lpstr>ÍNDICE</vt:lpstr>
      <vt:lpstr>Industria Manufacturera</vt:lpstr>
      <vt:lpstr>OBJETIVOS DE LA INVESTIGACIÓN</vt:lpstr>
      <vt:lpstr>PLANTEAMIENTO DEL PROBLEMA</vt:lpstr>
      <vt:lpstr>Capítulo I: Marco Teórico</vt:lpstr>
      <vt:lpstr>Presentación de PowerPoint</vt:lpstr>
      <vt:lpstr>Línea de Tiempo</vt:lpstr>
      <vt:lpstr>Presentación de PowerPoint</vt:lpstr>
      <vt:lpstr>Presentación de PowerPoint</vt:lpstr>
      <vt:lpstr>Muestreo Aleatorio Estratificado → Cálculo de la muestra</vt:lpstr>
      <vt:lpstr>Presentación de PowerPoint</vt:lpstr>
      <vt:lpstr>Validez de Contenido</vt:lpstr>
      <vt:lpstr>Confiabilidad Interna del Instrumento: Prueba Piloto</vt:lpstr>
      <vt:lpstr>Análisis Univariado</vt:lpstr>
      <vt:lpstr>Presentación de PowerPoint</vt:lpstr>
      <vt:lpstr>Análisis Bivariado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Zulay</dc:creator>
  <cp:lastModifiedBy>Nathaly Pereira</cp:lastModifiedBy>
  <cp:revision>106</cp:revision>
  <dcterms:created xsi:type="dcterms:W3CDTF">2019-01-21T01:20:26Z</dcterms:created>
  <dcterms:modified xsi:type="dcterms:W3CDTF">2019-05-16T16:52:12Z</dcterms:modified>
</cp:coreProperties>
</file>